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77" r:id="rId26"/>
    <p:sldId id="283" r:id="rId27"/>
    <p:sldId id="284" r:id="rId28"/>
    <p:sldId id="288" r:id="rId29"/>
    <p:sldId id="285" r:id="rId30"/>
    <p:sldId id="286" r:id="rId31"/>
    <p:sldId id="287" r:id="rId32"/>
    <p:sldId id="289" r:id="rId33"/>
    <p:sldId id="278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50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32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31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6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8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43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8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93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372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2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2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EA231-16C9-4426-8B1A-05AD87D9C6A5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2BE1-55D3-4478-BAC7-0CE41B2006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7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ρεύμα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Ηλεκτρικό ρεύμα: Προσανατολισμένη ροή φορτίων (ηλεκτρονίων ή ιόντων)</a:t>
            </a:r>
          </a:p>
          <a:p>
            <a:r>
              <a:rPr lang="en-US" dirty="0" smtClean="0"/>
              <a:t>DC (Direct Current)</a:t>
            </a:r>
            <a:r>
              <a:rPr lang="el-GR" dirty="0" smtClean="0"/>
              <a:t>: ροή συνεχώς προς μια κατεύθυνση</a:t>
            </a:r>
          </a:p>
          <a:p>
            <a:r>
              <a:rPr lang="en-US" dirty="0" smtClean="0"/>
              <a:t>AC (Alternating Current)</a:t>
            </a:r>
            <a:r>
              <a:rPr lang="el-GR" dirty="0" smtClean="0"/>
              <a:t>: Περιοδική αλλαγή κατεύθυνσης ροής φορτίων</a:t>
            </a:r>
          </a:p>
          <a:p>
            <a:r>
              <a:rPr lang="el-GR" dirty="0" smtClean="0"/>
              <a:t>Παλμικό: </a:t>
            </a:r>
            <a:r>
              <a:rPr lang="en-US" dirty="0" smtClean="0"/>
              <a:t>AC </a:t>
            </a:r>
            <a:r>
              <a:rPr lang="el-GR" dirty="0" smtClean="0"/>
              <a:t>ή </a:t>
            </a:r>
            <a:r>
              <a:rPr lang="en-US" dirty="0" smtClean="0"/>
              <a:t>DC </a:t>
            </a:r>
            <a:r>
              <a:rPr lang="el-GR" dirty="0" smtClean="0"/>
              <a:t>ρεύμα                                κατά παλμούς</a:t>
            </a:r>
          </a:p>
          <a:p>
            <a:pPr marL="92075" indent="-92075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33333"/>
            <a:ext cx="3491880" cy="260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0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/>
          <a:lstStyle/>
          <a:p>
            <a:r>
              <a:rPr lang="el-GR" dirty="0" smtClean="0"/>
              <a:t>Κεράτινη στοιβάδα: μονωτής με αγώγιμα μονοπάτια τα θυλάκια των τριχών και τους ιδρωτοποιούς αδένες.</a:t>
            </a:r>
          </a:p>
          <a:p>
            <a:r>
              <a:rPr lang="el-GR" dirty="0" smtClean="0"/>
              <a:t>Επιδερμική τοποθέτηση ηλεκτροδίου: Ηλεκτρόδιο και επιδερμίδα ( δύο αγωγοί) που χωρίζονται από έναν μονωτή (κεράτινη στοιβάδα): Πυκνωτής.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25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Εάν χρησιμοποιηθεί συνεχές ρεύμα (</a:t>
            </a:r>
            <a:r>
              <a:rPr lang="en-US" dirty="0" smtClean="0"/>
              <a:t>DC)</a:t>
            </a:r>
            <a:r>
              <a:rPr lang="el-GR" dirty="0" smtClean="0"/>
              <a:t> η πτώση τάσης στην κεράτινη στοιβάδα είναι μεγάλη, η εναπομείνασα τάση είναι πολύ μικρή για νευρική διέγερση.</a:t>
            </a:r>
          </a:p>
          <a:p>
            <a:r>
              <a:rPr lang="el-GR" dirty="0" smtClean="0"/>
              <a:t>Επίσης τα νεύρα είναι σχετικά αναίσθητα στο συνεχές ρεύμα λόγω δυνατότητας προσαρμογής.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04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Ιοντοφορεση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l-GR" dirty="0" smtClean="0"/>
              <a:t>ρεύμα</a:t>
            </a:r>
            <a:endParaRPr lang="en-US" dirty="0" smtClean="0"/>
          </a:p>
          <a:p>
            <a:r>
              <a:rPr lang="el-GR" dirty="0" smtClean="0"/>
              <a:t>Εισαγωγή φαρμάκων ή χημικών ουσιών σε ιστούς κάτω από το δέρμα.  </a:t>
            </a:r>
            <a:r>
              <a:rPr lang="el-GR" dirty="0" err="1" smtClean="0"/>
              <a:t>Προυπόθεση</a:t>
            </a:r>
            <a:r>
              <a:rPr lang="el-GR" dirty="0" smtClean="0"/>
              <a:t> η ουσία να είναι φορτισμένη.  Το </a:t>
            </a:r>
            <a:r>
              <a:rPr lang="en-US" dirty="0" smtClean="0"/>
              <a:t>DC </a:t>
            </a:r>
            <a:r>
              <a:rPr lang="el-GR" dirty="0" smtClean="0"/>
              <a:t>οδηγεί τα ιόντα προς μια κατεύθυνση. (10</a:t>
            </a:r>
            <a:r>
              <a:rPr lang="en-US" dirty="0" smtClean="0"/>
              <a:t>mA)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3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Παλμικό συνεχές ρεύμα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195087" cy="320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9715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Μεγάλη διάρκεια παλμού: </a:t>
            </a:r>
          </a:p>
          <a:p>
            <a:r>
              <a:rPr lang="el-GR" dirty="0" smtClean="0"/>
              <a:t>Οι νευρικές ίνες δέχονται δύο οξείς παλμούς ρεύματος διέγερσης.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79715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Μικρή διάρκεια παλμού:</a:t>
            </a:r>
          </a:p>
          <a:p>
            <a:r>
              <a:rPr lang="el-GR" dirty="0" smtClean="0"/>
              <a:t>Διαρκής και σημαντική ροή ρεύματος στις νευρικές ίνες.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Δέκατα του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  <a:r>
              <a:rPr lang="el-GR" dirty="0" smtClean="0"/>
              <a:t>έως 1</a:t>
            </a:r>
            <a:r>
              <a:rPr lang="en-US" dirty="0" smtClean="0"/>
              <a:t> </a:t>
            </a:r>
            <a:r>
              <a:rPr lang="en-US" dirty="0" err="1" smtClean="0"/>
              <a:t>msec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56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Παρεμβαλλόμενα ρεύματα (</a:t>
            </a:r>
            <a:r>
              <a:rPr lang="en-US" dirty="0" smtClean="0"/>
              <a:t>TENS</a:t>
            </a:r>
            <a:r>
              <a:rPr lang="el-GR" dirty="0" smtClean="0"/>
              <a:t>: </a:t>
            </a:r>
            <a:r>
              <a:rPr lang="en-US" dirty="0" smtClean="0"/>
              <a:t>Transcutaneous Electrical Nerve Stimulation)</a:t>
            </a:r>
          </a:p>
          <a:p>
            <a:r>
              <a:rPr lang="el-GR" dirty="0" smtClean="0"/>
              <a:t>Ρώσικη διέγερση μυών</a:t>
            </a:r>
          </a:p>
          <a:p>
            <a:r>
              <a:rPr lang="el-GR" dirty="0" smtClean="0"/>
              <a:t>Συχνότητα μερικών </a:t>
            </a:r>
            <a:r>
              <a:rPr lang="en-US" dirty="0" smtClean="0"/>
              <a:t>kHz</a:t>
            </a:r>
            <a:r>
              <a:rPr lang="el-GR" dirty="0" smtClean="0"/>
              <a:t> (2,5-10), η κεράτινη στοιβάδα παρουσιάζει χαμηλή </a:t>
            </a:r>
            <a:r>
              <a:rPr lang="el-GR" dirty="0" err="1" smtClean="0"/>
              <a:t>εμπέδηση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Όμως και η </a:t>
            </a:r>
            <a:r>
              <a:rPr lang="el-GR" dirty="0" err="1" smtClean="0"/>
              <a:t>εμπέδηση</a:t>
            </a:r>
            <a:r>
              <a:rPr lang="el-GR" dirty="0" smtClean="0"/>
              <a:t> των νευρικών ινών μεταβάλλεται με τη συχνότητα του ρεύματος.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87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Μεμβράνη νευρικών ινών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47" y="2276872"/>
            <a:ext cx="5735881" cy="27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Βέλος προς τα κάτω 3"/>
          <p:cNvSpPr/>
          <p:nvPr/>
        </p:nvSpPr>
        <p:spPr>
          <a:xfrm rot="1568990">
            <a:off x="3067082" y="156498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440970" y="113908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Φωσφολιπιδικό στρώμα: όχι πολικό</a:t>
            </a:r>
            <a:endParaRPr lang="el-GR" dirty="0"/>
          </a:p>
        </p:txBody>
      </p:sp>
      <p:sp>
        <p:nvSpPr>
          <p:cNvPr id="6" name="Βέλος προς τα κάτω 5"/>
          <p:cNvSpPr/>
          <p:nvPr/>
        </p:nvSpPr>
        <p:spPr>
          <a:xfrm rot="9245907">
            <a:off x="4274821" y="4777643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703950" y="5025025"/>
            <a:ext cx="296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Πολικά μόρια πρωτεϊνών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69839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τη νευρική διέγερση σημαντική είναι η διαφορά δυναμικού κατά μήκος της μεμβράνης.</a:t>
            </a:r>
          </a:p>
          <a:p>
            <a:r>
              <a:rPr lang="el-GR" dirty="0" err="1" smtClean="0"/>
              <a:t>Οσο</a:t>
            </a:r>
            <a:r>
              <a:rPr lang="el-GR" dirty="0" smtClean="0"/>
              <a:t> η συχνότητα του </a:t>
            </a:r>
            <a:r>
              <a:rPr lang="el-GR" dirty="0" err="1" smtClean="0"/>
              <a:t>εναλασσόμενου</a:t>
            </a:r>
            <a:r>
              <a:rPr lang="el-GR" dirty="0" smtClean="0"/>
              <a:t> ρεύματος αυξάνεται η διαφορά δυναμικού μειώνεται, συχνότητες μέχρι 10</a:t>
            </a:r>
            <a:r>
              <a:rPr lang="en-US" dirty="0" smtClean="0"/>
              <a:t>kHz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86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Νευρική ίνα σε ηρεμία: Διαφορά δυναμικού περίπου</a:t>
            </a:r>
            <a:r>
              <a:rPr lang="en-US" dirty="0" smtClean="0"/>
              <a:t> 70mV</a:t>
            </a:r>
            <a:r>
              <a:rPr lang="el-GR" dirty="0" smtClean="0"/>
              <a:t> μεταξύ του εσωτερικού και του εξωτερικού, κυρίως λόγω διαφορετικής συγκέντρωσης ιόντων καλίου.</a:t>
            </a:r>
          </a:p>
          <a:p>
            <a:r>
              <a:rPr lang="el-GR" dirty="0" err="1" smtClean="0"/>
              <a:t>Εκπόλωση</a:t>
            </a:r>
            <a:r>
              <a:rPr lang="el-GR" dirty="0" smtClean="0"/>
              <a:t> της μεμβράνης: δυναμικό δράσης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24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8902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08518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Κατώφλι δυναμικού: 5 – 15 </a:t>
            </a:r>
            <a:r>
              <a:rPr lang="en-US" dirty="0" smtClean="0"/>
              <a:t>mV </a:t>
            </a:r>
            <a:r>
              <a:rPr lang="el-GR" dirty="0" smtClean="0"/>
              <a:t>θετικότερο του δυναμικού ηρεμίας</a:t>
            </a:r>
          </a:p>
          <a:p>
            <a:r>
              <a:rPr lang="el-GR" dirty="0" smtClean="0"/>
              <a:t>Ερέθισμα πάνω από το κατώφλι: </a:t>
            </a:r>
            <a:r>
              <a:rPr lang="el-GR" dirty="0" err="1" smtClean="0"/>
              <a:t>Ιδια</a:t>
            </a:r>
            <a:r>
              <a:rPr lang="el-GR" dirty="0" smtClean="0"/>
              <a:t> αντίδραση ανεξάρτητα από το μέγεθος του ερεθίσματος.  Το δυναμικό της μεμβράνης στιγμιαία (1</a:t>
            </a:r>
            <a:r>
              <a:rPr lang="en-US" dirty="0" err="1" smtClean="0"/>
              <a:t>ms</a:t>
            </a:r>
            <a:r>
              <a:rPr lang="el-GR" dirty="0" smtClean="0"/>
              <a:t>) γίνεται 30</a:t>
            </a:r>
            <a:r>
              <a:rPr lang="en-US" dirty="0" smtClean="0"/>
              <a:t>mV</a:t>
            </a:r>
            <a:r>
              <a:rPr lang="el-GR" dirty="0" smtClean="0"/>
              <a:t> και επανέρχεται στην κανονική του τιμή.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421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776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10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l-GR" dirty="0" smtClean="0"/>
              <a:t>η μεμβράνη είναι λιγότερο ευαίσθητη σε εξωτερικό ερέθισμα (σταδιακή και όχι απότομη μείωση του κατωφλίου δυναμικού)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50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29600" cy="2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176464" cy="20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7809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Διάρκεια αύξησης παλμού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53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441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Ομάδα 7"/>
          <p:cNvGrpSpPr/>
          <p:nvPr/>
        </p:nvGrpSpPr>
        <p:grpSpPr>
          <a:xfrm>
            <a:off x="4788024" y="1856169"/>
            <a:ext cx="4019852" cy="1200329"/>
            <a:chOff x="4788024" y="1856169"/>
            <a:chExt cx="401985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4788024" y="1856169"/>
              <a:ext cx="4019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Αγωγοί ρεύματος</a:t>
              </a:r>
            </a:p>
            <a:p>
              <a:r>
                <a:rPr lang="el-GR" dirty="0" smtClean="0"/>
                <a:t>Μέταλλα: κρυσταλλικό πλέγμα ιόντων μετάλλου (    ) και το νέφος ηλεκτρονίων στα ενδιάμεσα κενά (    ).</a:t>
              </a:r>
              <a:endParaRPr lang="el-GR" dirty="0"/>
            </a:p>
          </p:txBody>
        </p:sp>
        <p:sp>
          <p:nvSpPr>
            <p:cNvPr id="5" name="Έλλειψη 4"/>
            <p:cNvSpPr/>
            <p:nvPr/>
          </p:nvSpPr>
          <p:spPr>
            <a:xfrm>
              <a:off x="5913794" y="2539687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6948264" y="2787794"/>
              <a:ext cx="144016" cy="1440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6036" y="3481576"/>
            <a:ext cx="380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Μονωτές: Τα ηλεκτρόνια είναι δεσμευμένα και δεν μπορούν να κινηθούν εύκολα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86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Προσανατολισμός και μέγεθος ηλεκτροδίων</a:t>
            </a:r>
            <a:endParaRPr lang="el-G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5"/>
            <a:ext cx="349101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55679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ροή του ρεύματος να είναι παράλληλη στην νευρική ίνα</a:t>
            </a:r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20486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Μεγάλο μέγεθος ανόδου </a:t>
            </a:r>
            <a:endParaRPr lang="en-US" dirty="0" smtClean="0"/>
          </a:p>
          <a:p>
            <a:r>
              <a:rPr lang="el-GR" dirty="0" smtClean="0"/>
              <a:t>Μικρό μέγεθος καθόδου</a:t>
            </a:r>
            <a:endParaRPr lang="en-US" dirty="0" smtClean="0"/>
          </a:p>
          <a:p>
            <a:r>
              <a:rPr lang="el-GR" dirty="0" smtClean="0"/>
              <a:t>Η άνοδος δεν πρέπει να τοποθετείται σε ηλεκτρικά ευαίσθητη περιοχή.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86456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Κόμβοι </a:t>
            </a:r>
            <a:r>
              <a:rPr lang="en-US" dirty="0" smtClean="0"/>
              <a:t>Ranvier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455345" cy="410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50912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Ενταση ερεθίσματος για την πρόκληση ελαφρού μυικού σπασμού σε συνάρτηση με τη διάρκεια του παλμού.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04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01" y="188640"/>
            <a:ext cx="4536504" cy="29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4689" y="34917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Παρεμβαλλόμενα ρεύματα: δύο ξεχωριστά ηλεκτρικά κυκλώματα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22907"/>
            <a:ext cx="5908104" cy="259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9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Συχνότητες 4000 και 3990</a:t>
            </a:r>
            <a:r>
              <a:rPr lang="en-US" dirty="0" smtClean="0"/>
              <a:t>Hz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Συχνότητα διακροτήματος </a:t>
            </a:r>
            <a:r>
              <a:rPr lang="en-US" dirty="0" smtClean="0"/>
              <a:t>10Hz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Συχνότητα παλμού 3995</a:t>
            </a:r>
            <a:r>
              <a:rPr lang="en-US" dirty="0" smtClean="0"/>
              <a:t>Hz</a:t>
            </a:r>
            <a:endParaRPr lang="el-GR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229600" cy="303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2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691889" cy="27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3585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Συχνότητα 2,5</a:t>
            </a:r>
            <a:r>
              <a:rPr lang="en-US" dirty="0" smtClean="0"/>
              <a:t>kHz</a:t>
            </a:r>
            <a:r>
              <a:rPr lang="el-GR" dirty="0" smtClean="0"/>
              <a:t>, ρυθμός επανάληψης 50</a:t>
            </a:r>
            <a:r>
              <a:rPr lang="en-US" dirty="0" smtClean="0"/>
              <a:t>Hz </a:t>
            </a:r>
            <a:r>
              <a:rPr lang="el-GR" dirty="0" smtClean="0"/>
              <a:t>(10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l-GR" dirty="0" smtClean="0"/>
              <a:t>ανοιχτό και 10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l-GR" dirty="0" smtClean="0"/>
              <a:t>κλειστό)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Διαθερμία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Θέρμανση ιστών που βρίσκονται σε κάποιο βάθος.</a:t>
            </a:r>
          </a:p>
          <a:p>
            <a:r>
              <a:rPr lang="el-GR" dirty="0" smtClean="0"/>
              <a:t>Ελαχιστοποίηση αύξησης της επιφανειακής θερμοκρασίας σε συνδυασμό με την βέλτιστη αύξησή της στο επιθυμητό βάθος.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8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dirty="0" smtClean="0"/>
              <a:t>Ηλεκτροστατικό πεδίο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l-GR" dirty="0" smtClean="0"/>
              <a:t>Η παρουσία ενός φορτίου σε ένα σημείο σημαίνει ότι αν ένα άλλο φορτίο βρεθεί στην περιοχή θα του ασκηθεί δύναμη: παρουσία πεδίου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3212976"/>
            <a:ext cx="6505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70852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Ενταση ηλεκτρικού πεδίου Ε: Η δύναμη που θα ασκηθεί σε ένα θετικό φορτίο που θα βρεθεί στο πεδίο δια το φορτίο </a:t>
            </a:r>
            <a:r>
              <a:rPr lang="en-US" dirty="0" smtClean="0"/>
              <a:t>(V/m)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285293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Οσο πιο πυκνές είναι οι γραμμές του πεδίου τόσο μεγαλύτερη είναι η έντασή του.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2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9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Κινούμενο φορτίο: μαγνητικό πεδίο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00" y="997985"/>
            <a:ext cx="5164393" cy="28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43400"/>
            <a:ext cx="7610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362608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δύναμη είναι κάθετη στο μαγνητικό  πεδίο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97" y="3268928"/>
            <a:ext cx="13620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79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Πώς επηρεάζονται τα ηλεκτρικά και μαγνητικά πεδία από την παρουσία άλλων υλικών;</a:t>
            </a:r>
          </a:p>
          <a:p>
            <a:r>
              <a:rPr lang="el-GR" dirty="0" smtClean="0"/>
              <a:t>Διηλεκτρική σταθερά ε:  Συνδέεται με την πολικότητα του υλικού.  Το νερό έχει μεγάλη διηλεκτρική σταθερά.</a:t>
            </a:r>
          </a:p>
          <a:p>
            <a:r>
              <a:rPr lang="el-GR" dirty="0" smtClean="0"/>
              <a:t>Το ηλεκτρικό πεδίο μέσα σε ένα διηλεκτρικό υλικό θα έχει μικρότερη ένταση από το εξωτερικό πεδίο.</a:t>
            </a:r>
          </a:p>
          <a:p>
            <a:r>
              <a:rPr lang="el-GR" dirty="0" smtClean="0"/>
              <a:t>Μαγνητική επιδεκτικότητα: Είναι σχεδόν ίδια (και ίση με τη μονάδα) για τα περισσότερα υλικά.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62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Διηλεκτρική σταθερά και αγωγιμότητα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69" y="2071712"/>
            <a:ext cx="6255462" cy="35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Τιμές μετρημένες σε 50</a:t>
            </a:r>
            <a:r>
              <a:rPr lang="en-US" dirty="0" smtClean="0"/>
              <a:t>MHz </a:t>
            </a:r>
            <a:r>
              <a:rPr lang="el-GR" dirty="0" smtClean="0"/>
              <a:t>και 37</a:t>
            </a:r>
            <a:r>
              <a:rPr lang="el-GR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3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el-GR" dirty="0" err="1" smtClean="0"/>
              <a:t>Ενταση</a:t>
            </a:r>
            <a:r>
              <a:rPr lang="el-GR" dirty="0" smtClean="0"/>
              <a:t> ηλεκτρικού ρεύματος: Φορτίο που περνάει από έναν </a:t>
            </a:r>
            <a:r>
              <a:rPr lang="el-GR" dirty="0"/>
              <a:t>α</a:t>
            </a:r>
            <a:r>
              <a:rPr lang="el-GR" dirty="0" smtClean="0"/>
              <a:t>γωγό σε ένα δευτερόλεπτο (Α:</a:t>
            </a:r>
            <a:r>
              <a:rPr lang="en-US" dirty="0" smtClean="0"/>
              <a:t>Ampere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Για να προκληθεί η ροή φορτίων χρειάζεται η εφαρμογή διαφοράς δυναμικού</a:t>
            </a:r>
            <a:r>
              <a:rPr lang="en-US" dirty="0" smtClean="0"/>
              <a:t> </a:t>
            </a:r>
            <a:r>
              <a:rPr lang="el-GR" dirty="0" smtClean="0"/>
              <a:t>ή ηλεκτρικής τάσης (ηλεκτρική δυναμική ενέργεια) (</a:t>
            </a:r>
            <a:r>
              <a:rPr lang="en-US" dirty="0" smtClean="0"/>
              <a:t>V</a:t>
            </a:r>
            <a:r>
              <a:rPr lang="el-GR" dirty="0" smtClean="0"/>
              <a:t>:</a:t>
            </a:r>
            <a:r>
              <a:rPr lang="en-US" dirty="0" smtClean="0"/>
              <a:t>Volt)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362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0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29600" cy="394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65313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Διάθλαση στις συνοριακές περιοχές μειώνει την ένταση του πεδίου</a:t>
            </a:r>
          </a:p>
          <a:p>
            <a:r>
              <a:rPr lang="el-GR" dirty="0" smtClean="0"/>
              <a:t>Σε περιοχές με ψηλή διηλεκτρική σταθερά η ένταση του πεδίου είναι πολύ χαμηλή.</a:t>
            </a:r>
          </a:p>
          <a:p>
            <a:r>
              <a:rPr lang="el-GR" dirty="0" smtClean="0"/>
              <a:t>Αντίθετα </a:t>
            </a:r>
            <a:r>
              <a:rPr lang="el-GR" dirty="0"/>
              <a:t>όσο αφορά το μαγνητικό </a:t>
            </a:r>
            <a:r>
              <a:rPr lang="el-GR" dirty="0" smtClean="0"/>
              <a:t>πεδίο τα βιολογικά υλικά είναι «διαφανή».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20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Επίδραση εναλασσόμενου ηλεκτρικού πεδίου στον ιστό: </a:t>
            </a:r>
          </a:p>
          <a:p>
            <a:pPr lvl="1"/>
            <a:r>
              <a:rPr lang="el-GR" dirty="0"/>
              <a:t>Α</a:t>
            </a:r>
            <a:r>
              <a:rPr lang="el-GR" dirty="0" smtClean="0"/>
              <a:t>σκείται δύναμη στα ιόντα άρα κίνηση και περισσότερες συγκρούσεις με γειτονικά ιόντα.</a:t>
            </a:r>
          </a:p>
          <a:p>
            <a:pPr lvl="1"/>
            <a:r>
              <a:rPr lang="el-GR" dirty="0" smtClean="0"/>
              <a:t>Διπολικά μόρια: συνεχής περιστροφή</a:t>
            </a:r>
          </a:p>
          <a:p>
            <a:pPr lvl="1"/>
            <a:r>
              <a:rPr lang="el-GR" dirty="0" smtClean="0"/>
              <a:t>Μη πολικά μόρια: συνεχής κίνηση ηλεκτρονικού νέφους.</a:t>
            </a:r>
          </a:p>
          <a:p>
            <a:pPr marL="457200" lvl="1" indent="0">
              <a:buNone/>
            </a:pPr>
            <a:r>
              <a:rPr lang="el-GR" dirty="0" smtClean="0"/>
              <a:t>Ολα τα παραπάνω οδηγούν σε θέρμανση του ιστού και εφ’όσον υπάρχουν κινούμενα φορτία επάγεται και εναλασσόμενο ρεύμα.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92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</p:spPr>
            <p:txBody>
              <a:bodyPr/>
              <a:lstStyle/>
              <a:p>
                <a:r>
                  <a:rPr lang="el-GR" dirty="0" smtClean="0"/>
                  <a:t>Πραγματικό ρεύμα: </a:t>
                </a:r>
                <a:r>
                  <a:rPr lang="en-US" dirty="0" smtClean="0"/>
                  <a:t>P=V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η ηλεκτρική ενέργεια μετατρέπεται σε θερμότητα.</a:t>
                </a:r>
              </a:p>
              <a:p>
                <a:pPr lvl="1"/>
                <a:r>
                  <a:rPr lang="el-GR" dirty="0" smtClean="0"/>
                  <a:t>Κυρίως ιοντικά υλικά και εν μέρει πολικά</a:t>
                </a:r>
              </a:p>
              <a:p>
                <a:r>
                  <a:rPr lang="el-GR" dirty="0" smtClean="0"/>
                  <a:t>Ρεύμα μετατόπισης: Ροή ρεύματος που δεν παράγει θερμικά αποτελέσματα.</a:t>
                </a:r>
              </a:p>
              <a:p>
                <a:pPr lvl="1"/>
                <a:r>
                  <a:rPr lang="el-GR" dirty="0" smtClean="0"/>
                  <a:t>Εν μέρει πολικά και κυρίως στα μη πολικά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  <a:blipFill rotWithShape="1">
                <a:blip r:embed="rId2"/>
                <a:stretch>
                  <a:fillRect l="-1630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988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Διαθερμία βραχέων κυμάτων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Εφαρμογή ηλεκτρομαγνητικής ενέργειας ψηλής συχνότητας (27,12 </a:t>
            </a:r>
            <a:r>
              <a:rPr lang="en-US" dirty="0" smtClean="0"/>
              <a:t>MHz)</a:t>
            </a:r>
            <a:r>
              <a:rPr lang="el-GR" dirty="0" smtClean="0"/>
              <a:t> με σκοπό τη θέρμανση των ιστών.</a:t>
            </a:r>
          </a:p>
          <a:p>
            <a:r>
              <a:rPr lang="el-GR" dirty="0" smtClean="0"/>
              <a:t>Εφαρμόζεται μέσω πυκνωτή (ηλεκτρικό πεδίο) ή πηνίου (μαγνητικό πεδίο)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01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9340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124744"/>
            <a:ext cx="37444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θέρμανση του ιστού εξαρτάται από δύο παράγοντες: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Την ένταση του ηλεκτρικού πεδίου στον ιστό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Την ένταση του πραγματικού ρεύματος</a:t>
            </a:r>
          </a:p>
          <a:p>
            <a:r>
              <a:rPr lang="el-GR" dirty="0" smtClean="0"/>
              <a:t>Σε λίπος και οστό η αναλογία πραγματικού και ρεύματος μετατόπισης είναι 50%.</a:t>
            </a:r>
          </a:p>
          <a:p>
            <a:r>
              <a:rPr lang="el-GR" dirty="0" smtClean="0"/>
              <a:t>Στούς μυς και σε ιστούς υψηλής περιεκτικότητας σε νερό είναι 80% - 20%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24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29600" cy="24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" y="3562350"/>
            <a:ext cx="54387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56490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ένταση του μαγνητικού πεδίου είναι μεγαλύτερη στις επιφανειακές στοιβάδες στους ιστούς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3" y="43651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Μεγαλύτερη επιφανειακή θέρμανση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3" y="4819757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Υπάρχει κίνδυνος εγκαύματος από το ρεύμα που επάγεται λόγω των σπειρών του πηνίου.</a:t>
            </a:r>
          </a:p>
          <a:p>
            <a:r>
              <a:rPr lang="el-GR" dirty="0" smtClean="0"/>
              <a:t>Παρεμβολή μεταλλικής πλάκας μεταξύ πηνίου και δέρματος: το μέταλλο δεν επηρεάζει το μαγνητικό πεδίο.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1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l-GR" dirty="0" smtClean="0"/>
              <a:t>Διαθερμία με πυκνωτή</a:t>
            </a:r>
          </a:p>
          <a:p>
            <a:pPr lvl="1"/>
            <a:r>
              <a:rPr lang="el-GR" dirty="0" smtClean="0"/>
              <a:t>Σχήμα θεραπευόμενης περιοχής</a:t>
            </a:r>
          </a:p>
          <a:p>
            <a:pPr lvl="1"/>
            <a:r>
              <a:rPr lang="el-GR" dirty="0" smtClean="0"/>
              <a:t>Παρεμβαλλόμενα στρώματα ιστού</a:t>
            </a:r>
          </a:p>
          <a:p>
            <a:pPr lvl="1"/>
            <a:r>
              <a:rPr lang="el-GR" dirty="0" smtClean="0"/>
              <a:t>Μέγεθος, απόσταση και προσανατολισμός ηλεκτροδίων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50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90" y="2112634"/>
            <a:ext cx="5600820" cy="3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8367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Μέγεθος ηλεκτροδίων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37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l-GR" dirty="0" smtClean="0"/>
              <a:t>Προσανατολισμός ηλεκτροδίων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4387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1"/>
            <a:ext cx="35337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48478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ομοιομορφία του πεδίου επηρεάζεται από το παρεμβαλλόμενο στρώμα αέρα.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3962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01317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επιφανειακές, εκτεταμένες δομές όπως η σπονδυλική στήλη.</a:t>
            </a:r>
          </a:p>
          <a:p>
            <a:r>
              <a:rPr lang="el-GR" dirty="0" smtClean="0"/>
              <a:t>Η απόσταση των ηλεκτροδίων να είναι μεγάλη ώστε να μην δημιουργείται ηλεκτρικό πεδίο μεταξύ των πλακών.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56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/>
              <a:lstStyle/>
              <a:p>
                <a:r>
                  <a:rPr lang="el-GR" dirty="0" smtClean="0"/>
                  <a:t>Θέρμανση ιστών</a:t>
                </a:r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V</a:t>
                </a:r>
                <a:r>
                  <a:rPr lang="en-US" dirty="0" smtClean="0"/>
                  <a:t>=E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I</a:t>
                </a:r>
                <a:r>
                  <a:rPr lang="en-US" baseline="-25000" dirty="0" smtClean="0"/>
                  <a:t>r</a:t>
                </a:r>
                <a:endParaRPr lang="en-US" baseline="-25000" dirty="0"/>
              </a:p>
              <a:p>
                <a:pPr marL="0" indent="0">
                  <a:buNone/>
                </a:pPr>
                <a:r>
                  <a:rPr lang="el-GR" sz="2800" dirty="0" smtClean="0"/>
                  <a:t>Όπου </a:t>
                </a:r>
                <a:r>
                  <a:rPr lang="en-US" sz="2800" dirty="0" err="1" smtClean="0"/>
                  <a:t>Pv</a:t>
                </a:r>
                <a:r>
                  <a:rPr lang="el-GR" sz="2800" dirty="0" smtClean="0"/>
                  <a:t> η ισχύς ανά μονάδα όγκου ιστού (</a:t>
                </a:r>
                <a:r>
                  <a:rPr lang="en-US" sz="2800" dirty="0" smtClean="0"/>
                  <a:t>W/m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), E </a:t>
                </a:r>
                <a:r>
                  <a:rPr lang="el-GR" sz="2800" dirty="0" smtClean="0"/>
                  <a:t>η ένταση του ηλεκτρικού πεδίου στη συγκεκριμένη περιοχή του ιστού</a:t>
                </a:r>
                <a:r>
                  <a:rPr lang="en-US" sz="2800" dirty="0" smtClean="0"/>
                  <a:t> (V/m)</a:t>
                </a:r>
                <a:r>
                  <a:rPr lang="el-GR" sz="2800" dirty="0" smtClean="0"/>
                  <a:t> και </a:t>
                </a:r>
                <a:r>
                  <a:rPr lang="en-US" sz="2800" dirty="0" err="1" smtClean="0"/>
                  <a:t>Ir</a:t>
                </a:r>
                <a:r>
                  <a:rPr lang="el-GR" sz="2800" dirty="0" smtClean="0"/>
                  <a:t> η πυκνότητα πραγματικού ρεύματος </a:t>
                </a:r>
                <a:r>
                  <a:rPr lang="en-US" sz="2800" dirty="0" smtClean="0"/>
                  <a:t>(A/m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)</a:t>
                </a:r>
                <a:r>
                  <a:rPr lang="el-GR" sz="2800" dirty="0" smtClean="0"/>
                  <a:t>.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V</a:t>
                </a:r>
                <a:r>
                  <a:rPr lang="en-US" dirty="0" smtClean="0"/>
                  <a:t>=</a:t>
                </a:r>
                <a:r>
                  <a:rPr lang="el-GR" dirty="0" smtClean="0"/>
                  <a:t>σ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E</a:t>
                </a:r>
                <a:r>
                  <a:rPr lang="el-GR" baseline="30000" dirty="0" smtClean="0"/>
                  <a:t>2</a:t>
                </a:r>
                <a:r>
                  <a:rPr lang="el-GR" sz="2800" dirty="0" smtClean="0"/>
                  <a:t>, όπου σ η ηλεκτρική αγωγιμότητα</a:t>
                </a:r>
                <a:endParaRPr lang="en-US" sz="2800" baseline="-25000" dirty="0"/>
              </a:p>
              <a:p>
                <a:pPr marL="0" indent="0">
                  <a:buNone/>
                </a:pPr>
                <a:r>
                  <a:rPr lang="el-GR" sz="2800" dirty="0" smtClean="0"/>
                  <a:t>Ανάλογα με το αν χρησιμοποιείται διάταξη πυκνωτή ή πηνίου αλλάζει η σχετική θερμανση των διαφορετικών ιστών.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630" t="-142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4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ροή ρεύματος σε έναν αγωγό θα εξαρτάται από την τάση στα άκρα του και από την αντίστασή του (</a:t>
            </a:r>
            <a:r>
              <a:rPr lang="en-US" dirty="0" smtClean="0"/>
              <a:t>R </a:t>
            </a:r>
            <a:r>
              <a:rPr lang="el-GR" dirty="0" smtClean="0"/>
              <a:t>σε Ω </a:t>
            </a:r>
            <a:r>
              <a:rPr lang="en-US" smtClean="0"/>
              <a:t>Ohm)</a:t>
            </a:r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809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29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88640"/>
                <a:ext cx="8229600" cy="5577483"/>
              </a:xfrm>
            </p:spPr>
            <p:txBody>
              <a:bodyPr/>
              <a:lstStyle/>
              <a:p>
                <a:r>
                  <a:rPr lang="el-GR" dirty="0" smtClean="0"/>
                  <a:t>Η θερμότητα προκαλεί αύξηση της θερμοκρασίας σύμφωνα με τον τύπο </a:t>
                </a:r>
                <a:r>
                  <a:rPr lang="en-US" dirty="0" smtClean="0"/>
                  <a:t>Q=mc</a:t>
                </a:r>
                <a:r>
                  <a:rPr lang="el-GR" dirty="0" smtClean="0"/>
                  <a:t>ΔΤ</a:t>
                </a:r>
              </a:p>
              <a:p>
                <a:r>
                  <a:rPr lang="el-GR" dirty="0" smtClean="0"/>
                  <a:t>Χρησιμοποιείται συνήθως στη μορφή: </a:t>
                </a:r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𝜌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88640"/>
                <a:ext cx="8229600" cy="5577483"/>
              </a:xfrm>
              <a:blipFill rotWithShape="1">
                <a:blip r:embed="rId2"/>
                <a:stretch>
                  <a:fillRect l="-1704" t="-142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134550"/>
            <a:ext cx="4320480" cy="353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3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3654721" cy="284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582" y="411810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Πυκνωτής: δύο παράλληλες πλάκες με μονωτή στο ενδιάμεσο (χωρητικότητα  </a:t>
            </a:r>
            <a:r>
              <a:rPr lang="en-US" dirty="0" smtClean="0"/>
              <a:t>C </a:t>
            </a:r>
            <a:r>
              <a:rPr lang="el-GR" dirty="0" smtClean="0"/>
              <a:t>σε </a:t>
            </a:r>
            <a:r>
              <a:rPr lang="en-US" dirty="0" smtClean="0"/>
              <a:t>Farad)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Αποθηκεύει ηλεκτρική ενέργεια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605134" y="3645024"/>
            <a:ext cx="392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Πηνίο: τυλιγμένο σύρμα</a:t>
            </a:r>
            <a:r>
              <a:rPr lang="en-US" dirty="0" smtClean="0"/>
              <a:t> (</a:t>
            </a:r>
            <a:r>
              <a:rPr lang="el-GR" dirty="0" smtClean="0"/>
              <a:t>συντελεστής αυτεπαγωγής </a:t>
            </a:r>
            <a:r>
              <a:rPr lang="en-US" dirty="0" smtClean="0"/>
              <a:t>L</a:t>
            </a:r>
            <a:r>
              <a:rPr lang="el-GR" dirty="0" smtClean="0"/>
              <a:t> σε </a:t>
            </a:r>
            <a:r>
              <a:rPr lang="en-US" dirty="0" smtClean="0"/>
              <a:t>Henry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Προκαλεί την επαγωγή ισχυρού μαγνητικού πεδίου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111552" y="6206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Εμπέδηση</a:t>
            </a:r>
            <a:r>
              <a:rPr lang="el-GR" dirty="0" smtClean="0"/>
              <a:t>: Αντίσταση σε κυκλώματα </a:t>
            </a:r>
            <a:r>
              <a:rPr lang="el-GR" dirty="0" err="1" smtClean="0"/>
              <a:t>εναλασσόμενου</a:t>
            </a:r>
            <a:r>
              <a:rPr lang="el-GR" dirty="0" smtClean="0"/>
              <a:t> ρεύματος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204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446"/>
            <a:ext cx="2664296" cy="8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4078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Αντιστάσεις</a:t>
            </a:r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4341004" y="242858"/>
            <a:ext cx="4350424" cy="1679987"/>
            <a:chOff x="4341004" y="242858"/>
            <a:chExt cx="4350424" cy="16799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004" y="242858"/>
              <a:ext cx="4350424" cy="131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08104" y="155351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Π</a:t>
              </a:r>
              <a:r>
                <a:rPr lang="el-GR" dirty="0" smtClean="0"/>
                <a:t>υκνωτές</a:t>
              </a:r>
              <a:endParaRPr lang="el-GR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8873"/>
            <a:ext cx="17049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36450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Πηνίο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708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μια αντίσταση η ηλεκτρική ενέργεια μετατρέπεται σε θερμότητα.  Ονομαστική ισχύς: μέγιστος ρυθμός διάχυσης ηλεκτρικής ενέργειας σε μια αντίσταση</a:t>
            </a:r>
          </a:p>
          <a:p>
            <a:r>
              <a:rPr lang="el-GR" dirty="0" smtClean="0"/>
              <a:t>Μετασχηματιστές: μετατρέπουν την τιμή της τάσης δικτύου στην τάση λειτουργίας της συσκευής.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000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862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508" y="48691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Πιεζοηλεκτρικός κρύσταλλος: </a:t>
            </a:r>
          </a:p>
          <a:p>
            <a:r>
              <a:rPr lang="el-GR" dirty="0" smtClean="0"/>
              <a:t>Τάση και συμπίεση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69269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Πιεζοηλεκτρικοί κρύσταλλοι: Όταν πιέζονται ή τεντώνονται επάγεται διαφορά δυναμικού μεταξύ των επιφανειών τους.</a:t>
            </a:r>
          </a:p>
          <a:p>
            <a:r>
              <a:rPr lang="el-GR" dirty="0" smtClean="0"/>
              <a:t>Αντίστροφα, όταν εφαρμοστεί διαφορά δυναμικού στις δύο επιφάνειες ο κρύσταλλος θα τεντωθεί ή θα συμπιεστεί.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34" y="2112779"/>
            <a:ext cx="40290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48462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Αντίδραση του κρυστάλλου εάν η διαφορά δυναμικού εφαρμοστεί στιγμιαία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98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Ενταση</a:t>
            </a:r>
            <a:endParaRPr lang="el-GR" dirty="0" smtClean="0"/>
          </a:p>
          <a:p>
            <a:r>
              <a:rPr lang="el-GR" dirty="0" smtClean="0"/>
              <a:t>Χρόνος θεραπείας</a:t>
            </a:r>
          </a:p>
          <a:p>
            <a:r>
              <a:rPr lang="el-GR" dirty="0" smtClean="0"/>
              <a:t>Διάρκεια παλμού</a:t>
            </a:r>
          </a:p>
          <a:p>
            <a:r>
              <a:rPr lang="el-GR" dirty="0" smtClean="0"/>
              <a:t>Συχνότητα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5231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1194</Words>
  <Application>Microsoft Office PowerPoint</Application>
  <PresentationFormat>Προβολή στην οθόνη (4:3)</PresentationFormat>
  <Paragraphs>126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Arial</vt:lpstr>
      <vt:lpstr>Calibri</vt:lpstr>
      <vt:lpstr>Cambria Math</vt:lpstr>
      <vt:lpstr>Θέμα του Office</vt:lpstr>
      <vt:lpstr>Ηλεκτρικό ρεύμα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Παράμετροι</vt:lpstr>
      <vt:lpstr>Παρουσίαση του PowerPoint</vt:lpstr>
      <vt:lpstr>Παρουσίαση του PowerPoint</vt:lpstr>
      <vt:lpstr>Ιοντοφορεση</vt:lpstr>
      <vt:lpstr>Παλμικό συνεχές ρεύμα</vt:lpstr>
      <vt:lpstr>AC</vt:lpstr>
      <vt:lpstr>Μεμβράνη νευρικών ινών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Προσανατολισμός και μέγεθος ηλεκτροδίων</vt:lpstr>
      <vt:lpstr>Παρουσίαση του PowerPoint</vt:lpstr>
      <vt:lpstr>Παρουσίαση του PowerPoint</vt:lpstr>
      <vt:lpstr>Συχνότητες 4000 και 3990Hz Συχνότητα διακροτήματος 10Hz Συχνότητα παλμού 3995Hz</vt:lpstr>
      <vt:lpstr>Παρουσίαση του PowerPoint</vt:lpstr>
      <vt:lpstr>Διαθερμία</vt:lpstr>
      <vt:lpstr>Ηλεκτροστατικό πεδίο</vt:lpstr>
      <vt:lpstr>Κινούμενο φορτίο: μαγνητικό πεδίο</vt:lpstr>
      <vt:lpstr>Παρουσίαση του PowerPoint</vt:lpstr>
      <vt:lpstr>Διηλεκτρική σταθερά και αγωγιμότητα</vt:lpstr>
      <vt:lpstr>Παρουσίαση του PowerPoint</vt:lpstr>
      <vt:lpstr>Παρουσίαση του PowerPoint</vt:lpstr>
      <vt:lpstr>Παρουσίαση του PowerPoint</vt:lpstr>
      <vt:lpstr>Διαθερμία βραχέων κυμάτων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Ηλεκτρικό ρεύμα</dc:title>
  <dc:creator>Γιώργος</dc:creator>
  <cp:lastModifiedBy>user</cp:lastModifiedBy>
  <cp:revision>68</cp:revision>
  <dcterms:created xsi:type="dcterms:W3CDTF">2014-12-01T18:34:15Z</dcterms:created>
  <dcterms:modified xsi:type="dcterms:W3CDTF">2015-01-14T17:30:58Z</dcterms:modified>
</cp:coreProperties>
</file>