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266" r:id="rId3"/>
    <p:sldId id="267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9" r:id="rId14"/>
    <p:sldId id="273" r:id="rId15"/>
    <p:sldId id="274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142307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390048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F%84%CE%BC%CF%8C%CF%83%CF%86%CE%B1%CE%B9%CF%81%CE%B1_(%CE%BC%CE%BF%CE%BD%CE%AC%CE%B4%CE%B1)" TargetMode="External"/><Relationship Id="rId3" Type="http://schemas.openxmlformats.org/officeDocument/2006/relationships/hyperlink" Target="https://el.wikipedia.org/wiki/%CE%98%CE%B5%CF%81%CE%BC%CE%BF%CE%BA%CF%81%CE%B1%CF%83%CE%AF%CE%B1" TargetMode="External"/><Relationship Id="rId7" Type="http://schemas.openxmlformats.org/officeDocument/2006/relationships/hyperlink" Target="https://el.wikipedia.org/wiki/%CE%A0%CE%B1%CF%83%CE%BA%CE%AC%CE%BB_(%CE%BC%CE%BF%CE%BD%CE%AC%CE%B4%CE%B1_%CF%80%CE%AF%CE%B5%CF%83%CE%B7%CF%82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.wikipedia.org/wiki/%CE%A0%CE%AF%CE%B5%CF%83%CE%B7" TargetMode="External"/><Relationship Id="rId5" Type="http://schemas.openxmlformats.org/officeDocument/2006/relationships/hyperlink" Target="https://el.wikipedia.org/wiki/Kelvin" TargetMode="External"/><Relationship Id="rId4" Type="http://schemas.openxmlformats.org/officeDocument/2006/relationships/hyperlink" Target="https://el.wikipedia.org/wiki/%CE%9A%CE%BB%CE%AF%CE%BC%CE%B1%CE%BA%CE%B1_%CE%9A%CE%B5%CE%BB%CF%83%CE%AF%CE%BF%CF%8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611187" y="407624"/>
            <a:ext cx="5639371" cy="1036639"/>
            <a:chOff x="0" y="2812"/>
            <a:chExt cx="9009212" cy="1036638"/>
          </a:xfrm>
        </p:grpSpPr>
        <p:sp>
          <p:nvSpPr>
            <p:cNvPr id="43" name="Shape 43"/>
            <p:cNvSpPr/>
            <p:nvPr/>
          </p:nvSpPr>
          <p:spPr>
            <a:xfrm>
              <a:off x="0" y="259523"/>
              <a:ext cx="572308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spcBef>
                  <a:spcPts val="1600"/>
                </a:spcBef>
              </a:pPr>
              <a:r>
                <a:rPr sz="2800" dirty="0" err="1"/>
                <a:t>Πίεση</a:t>
              </a:r>
              <a:r>
                <a:rPr sz="2800" dirty="0"/>
                <a:t> </a:t>
              </a:r>
              <a:r>
                <a:rPr sz="2800" b="1" dirty="0" smtClean="0"/>
                <a:t>Ρ</a:t>
              </a:r>
              <a:r>
                <a:rPr lang="en-US" sz="2800" b="1" dirty="0" smtClean="0"/>
                <a:t>                           </a:t>
              </a:r>
              <a:endParaRPr sz="2800" b="1" dirty="0"/>
            </a:p>
          </p:txBody>
        </p:sp>
        <p:pic>
          <p:nvPicPr>
            <p:cNvPr id="44" name="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08310" y="2812"/>
              <a:ext cx="4500902" cy="103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Shape 46"/>
          <p:cNvSpPr/>
          <p:nvPr/>
        </p:nvSpPr>
        <p:spPr>
          <a:xfrm>
            <a:off x="539750" y="1773237"/>
            <a:ext cx="8604250" cy="199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rPr dirty="0"/>
              <a:t>Από π</a:t>
            </a:r>
            <a:r>
              <a:rPr dirty="0" err="1"/>
              <a:t>οιους</a:t>
            </a:r>
            <a:r>
              <a:rPr dirty="0"/>
              <a:t> πα</a:t>
            </a:r>
            <a:r>
              <a:rPr dirty="0" err="1"/>
              <a:t>ράγοντες</a:t>
            </a:r>
            <a:r>
              <a:rPr dirty="0"/>
              <a:t> </a:t>
            </a:r>
            <a:r>
              <a:rPr dirty="0" err="1"/>
              <a:t>εξ</a:t>
            </a:r>
            <a:r>
              <a:rPr dirty="0"/>
              <a:t>αρτάται η ατμοσφαιρική πίεση,</a:t>
            </a:r>
          </a:p>
          <a:p>
            <a:pPr lvl="0">
              <a:spcBef>
                <a:spcPts val="1000"/>
              </a:spcBef>
            </a:pPr>
            <a:r>
              <a:rPr dirty="0" err="1"/>
              <a:t>Σε</a:t>
            </a:r>
            <a:r>
              <a:rPr dirty="0"/>
              <a:t> π</a:t>
            </a:r>
            <a:r>
              <a:rPr dirty="0" err="1"/>
              <a:t>οιες</a:t>
            </a:r>
            <a:r>
              <a:rPr dirty="0"/>
              <a:t> </a:t>
            </a:r>
            <a:r>
              <a:rPr dirty="0" err="1"/>
              <a:t>τιμές</a:t>
            </a:r>
            <a:r>
              <a:rPr dirty="0"/>
              <a:t> π</a:t>
            </a:r>
            <a:r>
              <a:rPr dirty="0" err="1"/>
              <a:t>ίεσης</a:t>
            </a:r>
            <a:r>
              <a:rPr dirty="0"/>
              <a:t> και </a:t>
            </a:r>
            <a:r>
              <a:rPr dirty="0" err="1" smtClean="0"/>
              <a:t>θερμοκ</a:t>
            </a:r>
            <a:r>
              <a:rPr lang="el-GR" dirty="0"/>
              <a:t>ρ</a:t>
            </a:r>
            <a:r>
              <a:rPr dirty="0" smtClean="0"/>
              <a:t>α</a:t>
            </a:r>
            <a:r>
              <a:rPr dirty="0" err="1" smtClean="0"/>
              <a:t>σί</a:t>
            </a:r>
            <a:r>
              <a:rPr dirty="0" smtClean="0"/>
              <a:t>ας </a:t>
            </a:r>
            <a:r>
              <a:rPr dirty="0"/>
              <a:t>αναφέρονται οι «</a:t>
            </a:r>
            <a:r>
              <a:rPr dirty="0" smtClean="0"/>
              <a:t>κανον</a:t>
            </a:r>
            <a:r>
              <a:rPr lang="el-GR" dirty="0"/>
              <a:t>ι</a:t>
            </a:r>
            <a:r>
              <a:rPr dirty="0" err="1" smtClean="0"/>
              <a:t>κές</a:t>
            </a:r>
            <a:r>
              <a:rPr dirty="0" smtClean="0"/>
              <a:t> </a:t>
            </a:r>
            <a:r>
              <a:rPr dirty="0"/>
              <a:t>συνθήκες»;</a:t>
            </a:r>
          </a:p>
          <a:p>
            <a:pPr lvl="0">
              <a:spcBef>
                <a:spcPts val="1000"/>
              </a:spcBef>
            </a:pPr>
            <a:r>
              <a:rPr dirty="0" err="1"/>
              <a:t>Ποι</a:t>
            </a:r>
            <a:r>
              <a:rPr dirty="0"/>
              <a:t>α η σχέση Pa, bar, atm</a:t>
            </a:r>
            <a:r>
              <a:rPr dirty="0" smtClean="0"/>
              <a:t>;</a:t>
            </a:r>
            <a:r>
              <a:rPr lang="en-US" dirty="0" smtClean="0"/>
              <a:t>               </a:t>
            </a:r>
            <a:endParaRPr lang="el-GR" dirty="0" smtClean="0"/>
          </a:p>
          <a:p>
            <a:pPr lvl="0">
              <a:spcBef>
                <a:spcPts val="1000"/>
              </a:spcBef>
            </a:pPr>
            <a:endParaRPr lang="el-GR" dirty="0"/>
          </a:p>
          <a:p>
            <a:pPr lvl="0">
              <a:spcBef>
                <a:spcPts val="1000"/>
              </a:spcBef>
            </a:pPr>
            <a:r>
              <a:rPr lang="en-US" dirty="0" smtClean="0"/>
              <a:t>    </a:t>
            </a:r>
            <a:endParaRPr dirty="0"/>
          </a:p>
        </p:txBody>
      </p:sp>
      <p:sp>
        <p:nvSpPr>
          <p:cNvPr id="48" name="Shape 48"/>
          <p:cNvSpPr/>
          <p:nvPr/>
        </p:nvSpPr>
        <p:spPr>
          <a:xfrm>
            <a:off x="539750" y="3465053"/>
            <a:ext cx="8459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rPr dirty="0" err="1"/>
              <a:t>Πώς</a:t>
            </a:r>
            <a:r>
              <a:rPr dirty="0"/>
              <a:t> </a:t>
            </a:r>
            <a:r>
              <a:rPr dirty="0" err="1"/>
              <a:t>μετ</a:t>
            </a:r>
            <a:r>
              <a:rPr dirty="0"/>
              <a:t>αβάλλεται η πίεση με το υψόμετρο</a:t>
            </a:r>
            <a:r>
              <a:rPr dirty="0" smtClean="0"/>
              <a:t>;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62950" y="4590574"/>
            <a:ext cx="878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O όρος </a:t>
            </a:r>
            <a:r>
              <a:rPr lang="el-GR" b="1" dirty="0"/>
              <a:t>κανονικές συνθήκες περιβάλλοντος</a:t>
            </a:r>
            <a:r>
              <a:rPr lang="el-GR" dirty="0"/>
              <a:t> ή </a:t>
            </a:r>
            <a:r>
              <a:rPr lang="el-GR" b="1" dirty="0"/>
              <a:t>συνηθισμένες συνθήκες</a:t>
            </a:r>
            <a:r>
              <a:rPr lang="el-GR" dirty="0"/>
              <a:t> αναφέρεται σε </a:t>
            </a:r>
            <a:r>
              <a:rPr lang="el-GR" i="1" dirty="0">
                <a:hlinkClick r:id="rId3" tooltip="Θερμοκρασία"/>
              </a:rPr>
              <a:t>θερμοκρασία</a:t>
            </a:r>
            <a:r>
              <a:rPr lang="el-GR" i="1" dirty="0"/>
              <a:t> 25°</a:t>
            </a:r>
            <a:r>
              <a:rPr lang="el-GR" i="1" dirty="0">
                <a:hlinkClick r:id="rId4" tooltip="Κλίμακα Κελσίου"/>
              </a:rPr>
              <a:t>C</a:t>
            </a:r>
            <a:r>
              <a:rPr lang="el-GR" i="1" dirty="0"/>
              <a:t> (298,15 </a:t>
            </a:r>
            <a:r>
              <a:rPr lang="el-GR" i="1" dirty="0">
                <a:hlinkClick r:id="rId5" tooltip="Kelvin"/>
              </a:rPr>
              <a:t>K</a:t>
            </a:r>
            <a:r>
              <a:rPr lang="el-GR" i="1" dirty="0"/>
              <a:t>) και </a:t>
            </a:r>
            <a:r>
              <a:rPr lang="el-GR" i="1" dirty="0">
                <a:hlinkClick r:id="rId6" tooltip="Πίεση"/>
              </a:rPr>
              <a:t>πίεση</a:t>
            </a:r>
            <a:r>
              <a:rPr lang="el-GR" i="1" dirty="0"/>
              <a:t> στα 101,325 </a:t>
            </a:r>
            <a:r>
              <a:rPr lang="el-GR" i="1" dirty="0" err="1">
                <a:hlinkClick r:id="rId7" tooltip="Πασκάλ (μονάδα πίεσης)"/>
              </a:rPr>
              <a:t>kPa</a:t>
            </a:r>
            <a:r>
              <a:rPr lang="el-GR" i="1" dirty="0"/>
              <a:t>). (1 </a:t>
            </a:r>
            <a:r>
              <a:rPr lang="el-GR" i="1" dirty="0" err="1">
                <a:hlinkClick r:id="rId8" tooltip="Ατμόσφαιρα (μονάδα)"/>
              </a:rPr>
              <a:t>atm</a:t>
            </a:r>
            <a:r>
              <a:rPr lang="el-GR" i="1" dirty="0" smtClean="0"/>
              <a:t>).</a:t>
            </a:r>
            <a:endParaRPr lang="el-GR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Ανωση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 b="1" dirty="0" err="1"/>
              <a:t>Αρχή</a:t>
            </a:r>
            <a:r>
              <a:rPr sz="3200" b="1" dirty="0"/>
              <a:t> </a:t>
            </a:r>
            <a:r>
              <a:rPr sz="3200" b="1" dirty="0" err="1"/>
              <a:t>του</a:t>
            </a:r>
            <a:r>
              <a:rPr sz="3200" b="1" dirty="0"/>
              <a:t> </a:t>
            </a:r>
            <a:r>
              <a:rPr sz="3200" b="1" dirty="0" err="1"/>
              <a:t>Αρχιμήδη</a:t>
            </a:r>
            <a:endParaRPr sz="3200" b="1" dirty="0"/>
          </a:p>
          <a:p>
            <a:pPr lvl="0" algn="just">
              <a:buChar char="•"/>
              <a:defRPr sz="1800"/>
            </a:pPr>
            <a:r>
              <a:rPr sz="3200" dirty="0" err="1"/>
              <a:t>Οτ</a:t>
            </a:r>
            <a:r>
              <a:rPr sz="3200" dirty="0"/>
              <a:t>αν ένα σώμα είναι ολικά ή μερικά βυθισμένο σε ρευστό, το ρευστό ασκεί στο σώμα μια δύναμη προς τα επάνω, ίση με το βάρος του ρευστού που εκτοπίζεται από το σώμα.</a:t>
            </a:r>
          </a:p>
          <a:p>
            <a:pPr lvl="0" algn="just">
              <a:buChar char="•"/>
              <a:defRPr sz="1800"/>
            </a:pPr>
            <a:r>
              <a:rPr sz="3200" dirty="0" err="1"/>
              <a:t>Πώς</a:t>
            </a:r>
            <a:r>
              <a:rPr sz="3200" dirty="0"/>
              <a:t> υπ</a:t>
            </a:r>
            <a:r>
              <a:rPr sz="3200" dirty="0" err="1"/>
              <a:t>ολογίζω</a:t>
            </a:r>
            <a:r>
              <a:rPr sz="3200" dirty="0"/>
              <a:t> </a:t>
            </a:r>
            <a:r>
              <a:rPr sz="3200" dirty="0" err="1"/>
              <a:t>την</a:t>
            </a:r>
            <a:r>
              <a:rPr sz="3200" dirty="0"/>
              <a:t> </a:t>
            </a:r>
            <a:r>
              <a:rPr sz="3200" dirty="0" err="1"/>
              <a:t>άνωση</a:t>
            </a:r>
            <a:r>
              <a:rPr sz="3200" dirty="0"/>
              <a:t>;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Ρευστά σε κίνηση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 dirty="0" err="1"/>
              <a:t>Ιδ</a:t>
            </a:r>
            <a:r>
              <a:rPr sz="3200" dirty="0"/>
              <a:t>ανικό ρευστό: 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 err="1"/>
              <a:t>Ασυμ</a:t>
            </a:r>
            <a:r>
              <a:rPr sz="2800" dirty="0"/>
              <a:t>πίεστο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 err="1"/>
              <a:t>Χωρίς</a:t>
            </a:r>
            <a:r>
              <a:rPr sz="2800" dirty="0"/>
              <a:t> </a:t>
            </a:r>
            <a:r>
              <a:rPr sz="2800" dirty="0" err="1"/>
              <a:t>εσωτερική</a:t>
            </a:r>
            <a:r>
              <a:rPr sz="2800" dirty="0"/>
              <a:t> </a:t>
            </a:r>
            <a:r>
              <a:rPr sz="2800" dirty="0" err="1"/>
              <a:t>τρι</a:t>
            </a:r>
            <a:r>
              <a:rPr sz="2800" dirty="0"/>
              <a:t>βή</a:t>
            </a:r>
          </a:p>
          <a:p>
            <a:pPr lvl="0">
              <a:buChar char="•"/>
              <a:defRPr sz="1800"/>
            </a:pPr>
            <a:r>
              <a:rPr sz="3200" dirty="0" err="1"/>
              <a:t>Περιγρ</a:t>
            </a:r>
            <a:r>
              <a:rPr sz="3200" dirty="0"/>
              <a:t>αφή ροής με ρευματικές γραμμές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 err="1"/>
              <a:t>Στρωτή</a:t>
            </a:r>
            <a:r>
              <a:rPr sz="2800" dirty="0"/>
              <a:t> </a:t>
            </a:r>
            <a:r>
              <a:rPr sz="2800" dirty="0" err="1"/>
              <a:t>ροή</a:t>
            </a:r>
            <a:endParaRPr sz="2800" dirty="0"/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 err="1"/>
              <a:t>Τυρ</a:t>
            </a:r>
            <a:r>
              <a:rPr sz="2800" dirty="0"/>
              <a:t>βώδης ροή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BERNOULLI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1600200"/>
            <a:ext cx="9172575" cy="5257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P </a:t>
            </a:r>
            <a:r>
              <a:rPr lang="en-US" dirty="0"/>
              <a:t>+ </a:t>
            </a:r>
            <a:r>
              <a:rPr lang="el-GR" dirty="0" smtClean="0"/>
              <a:t>ρ</a:t>
            </a:r>
            <a:r>
              <a:rPr lang="en-US" i="1" dirty="0" err="1" smtClean="0"/>
              <a:t>gh</a:t>
            </a:r>
            <a:r>
              <a:rPr lang="en-US" i="1" dirty="0" smtClean="0"/>
              <a:t> </a:t>
            </a:r>
            <a:r>
              <a:rPr lang="en-US" dirty="0" smtClean="0"/>
              <a:t>+</a:t>
            </a:r>
            <a:r>
              <a:rPr lang="el-GR" dirty="0" smtClean="0"/>
              <a:t>1/2 ρ</a:t>
            </a:r>
            <a:r>
              <a:rPr lang="en-US" i="1" dirty="0"/>
              <a:t>v</a:t>
            </a:r>
            <a:r>
              <a:rPr lang="en-US" baseline="30000" dirty="0" smtClean="0"/>
              <a:t>2  </a:t>
            </a:r>
            <a:r>
              <a:rPr lang="en-US" dirty="0" smtClean="0"/>
              <a:t>=  </a:t>
            </a:r>
            <a:r>
              <a:rPr lang="el-GR" dirty="0" smtClean="0"/>
              <a:t>σταθερό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P </a:t>
            </a:r>
            <a:r>
              <a:rPr lang="el-GR" dirty="0" smtClean="0"/>
              <a:t>πίεση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h </a:t>
            </a:r>
            <a:r>
              <a:rPr lang="el-GR" dirty="0" smtClean="0"/>
              <a:t>ύψος</a:t>
            </a:r>
            <a:r>
              <a:rPr lang="en-US" dirty="0" smtClean="0"/>
              <a:t>, </a:t>
            </a:r>
            <a:r>
              <a:rPr lang="el-GR" dirty="0" smtClean="0"/>
              <a:t>ρ πυκνότητα</a:t>
            </a:r>
            <a:r>
              <a:rPr lang="en-US" dirty="0" smtClean="0"/>
              <a:t>, 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v </a:t>
            </a:r>
            <a:r>
              <a:rPr lang="el-GR" dirty="0" smtClean="0"/>
              <a:t>ταχύτητα σε οποιοδήποτε σημε</a:t>
            </a:r>
            <a:r>
              <a:rPr lang="el-GR" dirty="0" smtClean="0"/>
              <a:t>ίο της ρευματικής γραμμής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57" t="25976" r="40008" b="46875"/>
          <a:stretch/>
        </p:blipFill>
        <p:spPr>
          <a:xfrm>
            <a:off x="3557588" y="4757738"/>
            <a:ext cx="5586412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5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63" t="35265" r="28400" b="49500"/>
          <a:stretch/>
        </p:blipFill>
        <p:spPr>
          <a:xfrm>
            <a:off x="0" y="642936"/>
            <a:ext cx="8786814" cy="1757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237" y="2828836"/>
            <a:ext cx="864393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dirty="0" smtClean="0">
                <a:latin typeface="Times-Italic"/>
              </a:rPr>
              <a:t>A</a:t>
            </a:r>
            <a:r>
              <a:rPr lang="en-US" sz="2000" baseline="-25000" dirty="0" smtClean="0">
                <a:latin typeface="Times-Roman"/>
              </a:rPr>
              <a:t>1</a:t>
            </a:r>
            <a:r>
              <a:rPr lang="el-GR" sz="2000" dirty="0" smtClean="0">
                <a:latin typeface="Times-Roman"/>
              </a:rPr>
              <a:t> </a:t>
            </a:r>
            <a:r>
              <a:rPr lang="en-US" sz="2000" i="1" dirty="0" smtClean="0">
                <a:latin typeface="Times-Italic"/>
              </a:rPr>
              <a:t>v</a:t>
            </a:r>
            <a:r>
              <a:rPr lang="en-US" sz="2000" baseline="-25000" dirty="0" smtClean="0">
                <a:latin typeface="Times-Roman"/>
              </a:rPr>
              <a:t>1</a:t>
            </a:r>
            <a:r>
              <a:rPr lang="en-US" sz="2000" dirty="0" smtClean="0">
                <a:latin typeface="Times-Roman"/>
              </a:rPr>
              <a:t> </a:t>
            </a:r>
            <a:r>
              <a:rPr lang="en-US" sz="2000" dirty="0">
                <a:latin typeface="MTSYN"/>
              </a:rPr>
              <a:t>= </a:t>
            </a:r>
            <a:r>
              <a:rPr lang="en-US" sz="2000" i="1" dirty="0" smtClean="0">
                <a:latin typeface="Times-Italic"/>
              </a:rPr>
              <a:t>A</a:t>
            </a:r>
            <a:r>
              <a:rPr lang="en-US" sz="2000" baseline="-25000" dirty="0" smtClean="0">
                <a:latin typeface="Times-Roman"/>
              </a:rPr>
              <a:t>2</a:t>
            </a:r>
            <a:r>
              <a:rPr lang="el-GR" sz="2000" dirty="0" smtClean="0">
                <a:latin typeface="Times-Roman"/>
              </a:rPr>
              <a:t> </a:t>
            </a:r>
            <a:r>
              <a:rPr lang="en-US" sz="2000" i="1" dirty="0" smtClean="0">
                <a:latin typeface="Times-Italic"/>
              </a:rPr>
              <a:t>v</a:t>
            </a:r>
            <a:r>
              <a:rPr lang="en-US" sz="2000" baseline="-25000" dirty="0" smtClean="0">
                <a:latin typeface="Times-Roman"/>
              </a:rPr>
              <a:t>2</a:t>
            </a:r>
            <a:r>
              <a:rPr lang="en-US" sz="2000" dirty="0" smtClean="0">
                <a:latin typeface="Times-Roman"/>
              </a:rPr>
              <a:t>                          or       </a:t>
            </a:r>
            <a:r>
              <a:rPr lang="en-US" sz="2000" i="1" dirty="0" smtClean="0">
                <a:latin typeface="Times-Italic"/>
              </a:rPr>
              <a:t>v</a:t>
            </a:r>
            <a:r>
              <a:rPr lang="en-US" sz="2000" baseline="-25000" dirty="0" smtClean="0">
                <a:latin typeface="Times-Roman"/>
              </a:rPr>
              <a:t>2</a:t>
            </a:r>
            <a:r>
              <a:rPr lang="en-US" sz="2000" dirty="0" smtClean="0">
                <a:latin typeface="Times-Roman"/>
              </a:rPr>
              <a:t> </a:t>
            </a:r>
            <a:r>
              <a:rPr lang="en-US" sz="2000" dirty="0">
                <a:latin typeface="MTSYN"/>
              </a:rPr>
              <a:t>= </a:t>
            </a:r>
            <a:r>
              <a:rPr lang="el-GR" sz="2000" dirty="0" smtClean="0">
                <a:latin typeface="MTSYN"/>
              </a:rPr>
              <a:t>(</a:t>
            </a:r>
            <a:r>
              <a:rPr lang="en-US" sz="2000" i="1" dirty="0" smtClean="0">
                <a:latin typeface="Times-Italic"/>
              </a:rPr>
              <a:t>A</a:t>
            </a:r>
            <a:r>
              <a:rPr lang="en-US" sz="2000" baseline="-25000" dirty="0" smtClean="0">
                <a:latin typeface="Times-Roman"/>
              </a:rPr>
              <a:t>1</a:t>
            </a:r>
            <a:r>
              <a:rPr lang="el-GR" sz="2000" dirty="0">
                <a:latin typeface="Times-Roman"/>
              </a:rPr>
              <a:t>/</a:t>
            </a:r>
            <a:r>
              <a:rPr lang="en-US" sz="2000" i="1" dirty="0" smtClean="0">
                <a:latin typeface="Times-Italic"/>
              </a:rPr>
              <a:t>A</a:t>
            </a:r>
            <a:r>
              <a:rPr lang="en-US" sz="2000" baseline="-25000" dirty="0" smtClean="0">
                <a:latin typeface="Times-Roman"/>
              </a:rPr>
              <a:t>2</a:t>
            </a:r>
            <a:r>
              <a:rPr lang="el-GR" sz="2000" dirty="0">
                <a:latin typeface="Times-Roman"/>
              </a:rPr>
              <a:t>)</a:t>
            </a:r>
            <a:r>
              <a:rPr lang="en-US" sz="2000" i="1" dirty="0" smtClean="0">
                <a:latin typeface="Times-Italic"/>
              </a:rPr>
              <a:t>v</a:t>
            </a:r>
            <a:r>
              <a:rPr lang="en-US" sz="2000" baseline="-25000" dirty="0" smtClean="0">
                <a:latin typeface="Times-Roman"/>
              </a:rPr>
              <a:t>1</a:t>
            </a:r>
            <a:endParaRPr lang="el-GR" sz="2000" baseline="-25000" dirty="0" smtClean="0">
              <a:latin typeface="Times-Roman"/>
            </a:endParaRPr>
          </a:p>
          <a:p>
            <a:pPr algn="l"/>
            <a:endParaRPr lang="el-GR" sz="2000" dirty="0">
              <a:latin typeface="Times-Roman"/>
            </a:endParaRPr>
          </a:p>
          <a:p>
            <a:pPr algn="l"/>
            <a:endParaRPr lang="el-GR" sz="2000" dirty="0" smtClean="0">
              <a:latin typeface="Times-Roman"/>
            </a:endParaRPr>
          </a:p>
          <a:p>
            <a:endParaRPr lang="el-GR" sz="2000" i="1" dirty="0" smtClean="0"/>
          </a:p>
          <a:p>
            <a:endParaRPr lang="el-GR" sz="2000" i="1" dirty="0"/>
          </a:p>
          <a:p>
            <a:endParaRPr lang="el-GR" sz="2000" i="1" dirty="0" smtClean="0"/>
          </a:p>
          <a:p>
            <a:r>
              <a:rPr lang="el-GR" sz="2000" i="1" dirty="0" smtClean="0"/>
              <a:t>Λύνοντας ως προς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2</a:t>
            </a:r>
            <a:r>
              <a:rPr lang="el-GR" sz="2000" baseline="-25000" dirty="0" smtClean="0"/>
              <a:t>   </a:t>
            </a:r>
            <a:r>
              <a:rPr lang="el-GR" sz="2000" i="1" dirty="0" smtClean="0"/>
              <a:t>έχουμε</a:t>
            </a:r>
            <a:r>
              <a:rPr lang="en-US" sz="2000" i="1" dirty="0" smtClean="0"/>
              <a:t>:</a:t>
            </a:r>
            <a:endParaRPr lang="el-GR" sz="2000" i="1" dirty="0"/>
          </a:p>
          <a:p>
            <a:endParaRPr lang="el-GR" sz="2000" i="1" dirty="0"/>
          </a:p>
          <a:p>
            <a:r>
              <a:rPr lang="en-US" sz="2000" i="1" dirty="0" smtClean="0"/>
              <a:t>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− </a:t>
            </a:r>
            <a:r>
              <a:rPr lang="el-GR" sz="2000" dirty="0" smtClean="0"/>
              <a:t>½ ρ</a:t>
            </a:r>
            <a:r>
              <a:rPr lang="en-US" sz="2000" i="1" dirty="0" smtClean="0"/>
              <a:t>v</a:t>
            </a:r>
            <a:r>
              <a:rPr lang="en-US" sz="2000" baseline="-25000" dirty="0"/>
              <a:t>1</a:t>
            </a:r>
            <a:r>
              <a:rPr lang="en-US" sz="2000" i="1" baseline="30000" dirty="0" smtClean="0"/>
              <a:t>2</a:t>
            </a:r>
            <a:r>
              <a:rPr lang="el-GR" sz="2000" baseline="-25000" dirty="0" smtClean="0"/>
              <a:t> </a:t>
            </a:r>
            <a:r>
              <a:rPr lang="el-GR" sz="2000" i="1" dirty="0" smtClean="0"/>
              <a:t>[ (</a:t>
            </a:r>
            <a:r>
              <a:rPr lang="en-US" sz="2000" i="1" dirty="0" smtClean="0">
                <a:latin typeface="Times-Italic"/>
              </a:rPr>
              <a:t>A</a:t>
            </a:r>
            <a:r>
              <a:rPr lang="en-US" sz="2000" baseline="-25000" dirty="0" smtClean="0">
                <a:latin typeface="Times-Roman"/>
              </a:rPr>
              <a:t>1</a:t>
            </a:r>
            <a:r>
              <a:rPr lang="el-GR" sz="2000" dirty="0">
                <a:latin typeface="Times-Roman"/>
              </a:rPr>
              <a:t>/</a:t>
            </a:r>
            <a:r>
              <a:rPr lang="en-US" sz="2000" i="1" dirty="0" smtClean="0">
                <a:latin typeface="Times-Italic"/>
              </a:rPr>
              <a:t>A</a:t>
            </a:r>
            <a:r>
              <a:rPr lang="en-US" sz="2000" baseline="-25000" dirty="0" smtClean="0">
                <a:latin typeface="Times-Roman"/>
              </a:rPr>
              <a:t>2</a:t>
            </a:r>
            <a:r>
              <a:rPr lang="el-GR" sz="2000" dirty="0" smtClean="0">
                <a:latin typeface="Times-Roman"/>
              </a:rPr>
              <a:t>)</a:t>
            </a:r>
            <a:r>
              <a:rPr lang="el-GR" sz="2000" baseline="30000" dirty="0" smtClean="0">
                <a:latin typeface="Times-Roman"/>
              </a:rPr>
              <a:t>2</a:t>
            </a:r>
            <a:r>
              <a:rPr lang="en-US" sz="2000" baseline="-25000" dirty="0" smtClean="0">
                <a:latin typeface="Times-Roman"/>
              </a:rPr>
              <a:t> </a:t>
            </a:r>
            <a:r>
              <a:rPr lang="el-GR" sz="2000" dirty="0" smtClean="0"/>
              <a:t>− 1]</a:t>
            </a:r>
            <a:endParaRPr lang="en-US" sz="2000" dirty="0" smtClean="0"/>
          </a:p>
          <a:p>
            <a:endParaRPr lang="en-US" sz="2000" dirty="0">
              <a:latin typeface="Times-Roman"/>
            </a:endParaRPr>
          </a:p>
          <a:p>
            <a:r>
              <a:rPr lang="el-GR" sz="2000" dirty="0" smtClean="0">
                <a:latin typeface="Times-Roman"/>
              </a:rPr>
              <a:t>Επειδή τα ρευστά είναι ασυμπίεστα ο όγκος του υγρού που εισέρχεται στον σωλήνα ανά χρόνο είναι ίδιος με αυτόν που εξέρχεται</a:t>
            </a:r>
            <a:r>
              <a:rPr lang="el-GR" sz="2000" b="1" dirty="0" smtClean="0">
                <a:latin typeface="Times-Roman"/>
              </a:rPr>
              <a:t>. Ιδανική περίπτωση χωρίς τριβές.</a:t>
            </a:r>
            <a:endParaRPr lang="el-GR" sz="2000" b="1" dirty="0">
              <a:latin typeface="Times-Roman"/>
            </a:endParaRPr>
          </a:p>
          <a:p>
            <a:pPr algn="l"/>
            <a:endParaRPr lang="el-GR" sz="2000" dirty="0" smtClean="0">
              <a:latin typeface="Times-Roman"/>
            </a:endParaRPr>
          </a:p>
          <a:p>
            <a:pPr algn="l"/>
            <a:endParaRPr lang="el-GR" sz="2000" dirty="0">
              <a:latin typeface="Times-Roman"/>
            </a:endParaRPr>
          </a:p>
          <a:p>
            <a:pPr algn="l"/>
            <a:endParaRPr lang="el-GR" sz="2000" dirty="0" smtClean="0">
              <a:latin typeface="Times-Roman"/>
            </a:endParaRPr>
          </a:p>
          <a:p>
            <a:pPr algn="l"/>
            <a:endParaRPr lang="el-GR" sz="2000" dirty="0">
              <a:latin typeface="Times-Roman"/>
            </a:endParaRPr>
          </a:p>
          <a:p>
            <a:pPr algn="l"/>
            <a:endParaRPr lang="el-GR" sz="2000" dirty="0" smtClean="0">
              <a:latin typeface="Times-Roman"/>
            </a:endParaRPr>
          </a:p>
          <a:p>
            <a:pPr algn="l"/>
            <a:endParaRPr lang="el-G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043" t="40833" r="33308" b="50182"/>
          <a:stretch/>
        </p:blipFill>
        <p:spPr>
          <a:xfrm>
            <a:off x="321469" y="3328988"/>
            <a:ext cx="7212072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823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05" t="46875" r="41545" b="27734"/>
          <a:stretch/>
        </p:blipFill>
        <p:spPr>
          <a:xfrm>
            <a:off x="485774" y="157161"/>
            <a:ext cx="8286751" cy="289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959" t="29101" r="40007" b="29493"/>
          <a:stretch/>
        </p:blipFill>
        <p:spPr>
          <a:xfrm>
            <a:off x="485775" y="3243263"/>
            <a:ext cx="8286750" cy="37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93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06" t="25607" r="41037" b="46928"/>
          <a:stretch/>
        </p:blipFill>
        <p:spPr>
          <a:xfrm>
            <a:off x="-1" y="385761"/>
            <a:ext cx="9184363" cy="33575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4518025"/>
            <a:ext cx="8229600" cy="1143001"/>
          </a:xfrm>
        </p:spPr>
        <p:txBody>
          <a:bodyPr/>
          <a:lstStyle/>
          <a:p>
            <a:r>
              <a:rPr lang="el-GR" dirty="0" smtClean="0"/>
              <a:t>Πόση είναι η </a:t>
            </a:r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στο σημείο Β?</a:t>
            </a:r>
            <a:endParaRPr lang="el-GR" baseline="-25000" dirty="0"/>
          </a:p>
        </p:txBody>
      </p:sp>
    </p:spTree>
    <p:extLst>
      <p:ext uri="{BB962C8B-B14F-4D97-AF65-F5344CB8AC3E}">
        <p14:creationId xmlns:p14="http://schemas.microsoft.com/office/powerpoint/2010/main" val="17335063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Νόμος </a:t>
            </a:r>
            <a:r>
              <a:rPr lang="en-US" dirty="0" err="1" smtClean="0"/>
              <a:t>Poiseuille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972" t="46636" r="38250" b="44575"/>
          <a:stretch/>
        </p:blipFill>
        <p:spPr>
          <a:xfrm>
            <a:off x="1507330" y="1357223"/>
            <a:ext cx="5592120" cy="1471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063" y="3114586"/>
            <a:ext cx="86439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Όπου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η παροχή</a:t>
            </a:r>
          </a:p>
          <a:p>
            <a:pPr algn="l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-P</a:t>
            </a:r>
            <a:r>
              <a:rPr lang="en-US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διαφορά πίεσης</a:t>
            </a:r>
          </a:p>
          <a:p>
            <a:pPr algn="l"/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το ιξώδες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sec/cm</a:t>
            </a:r>
            <a:r>
              <a:rPr lang="en-US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(poise)</a:t>
            </a:r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Μήκος,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ακτίνα</a:t>
            </a:r>
          </a:p>
          <a:p>
            <a:pPr algn="l"/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Προβλέπει την πτώση πίεσης σε πραγματικά (</a:t>
            </a:r>
            <a:r>
              <a:rPr lang="el-G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ιξωδοελαστικά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υγρά) που συνοδεύει την ροή τους. Για μεγάλα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έχουμε πολύ μικρές απώλειες οπότε εφαρμόζουμε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Bernoulli.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2000" dirty="0" smtClean="0">
              <a:latin typeface="Times-Roman"/>
            </a:endParaRPr>
          </a:p>
          <a:p>
            <a:pPr algn="l"/>
            <a:endParaRPr lang="el-GR" sz="2000" dirty="0" smtClean="0">
              <a:latin typeface="Times-Roman"/>
            </a:endParaRPr>
          </a:p>
          <a:p>
            <a:pPr algn="l"/>
            <a:endParaRPr lang="el-GR" sz="2000" dirty="0" smtClean="0">
              <a:latin typeface="Times-Roman"/>
            </a:endParaRPr>
          </a:p>
          <a:p>
            <a:pPr algn="l"/>
            <a:endParaRPr lang="el-GR" sz="2000" dirty="0">
              <a:latin typeface="Times-Roman"/>
            </a:endParaRPr>
          </a:p>
          <a:p>
            <a:pPr algn="l"/>
            <a:endParaRPr lang="el-GR" sz="2000" dirty="0" smtClean="0">
              <a:latin typeface="Times-Roman"/>
            </a:endParaRPr>
          </a:p>
          <a:p>
            <a:pPr algn="l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990124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Τυρβώδης ροή (δίνες-στροβιλισμοί)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3" y="1600200"/>
            <a:ext cx="8872537" cy="5257800"/>
          </a:xfrm>
        </p:spPr>
        <p:txBody>
          <a:bodyPr/>
          <a:lstStyle/>
          <a:p>
            <a:r>
              <a:rPr lang="el-GR" sz="2800" dirty="0"/>
              <a:t>Ό</a:t>
            </a:r>
            <a:r>
              <a:rPr lang="el-GR" sz="2800" dirty="0" smtClean="0"/>
              <a:t>ταν η ταχύτητα ροής ξεπεράσει </a:t>
            </a:r>
            <a:r>
              <a:rPr lang="el-GR" sz="2800" dirty="0"/>
              <a:t>μια κρίσιμη </a:t>
            </a:r>
            <a:r>
              <a:rPr lang="el-GR" sz="2800" dirty="0" smtClean="0"/>
              <a:t>τιμή, η ομαλή στρωτή ροή διαταράσσεται και μετατρέπεται από στρωτή σε τυρβώδη με μείωση της παροχής</a:t>
            </a:r>
          </a:p>
          <a:p>
            <a:endParaRPr lang="el-GR" sz="2800" dirty="0"/>
          </a:p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c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R</a:t>
            </a:r>
            <a:r>
              <a:rPr lang="el-GR" sz="2800" dirty="0" smtClean="0"/>
              <a:t>η/ρ</a:t>
            </a:r>
            <a:r>
              <a:rPr lang="en-US" sz="2800" dirty="0" smtClean="0"/>
              <a:t>D</a:t>
            </a:r>
          </a:p>
          <a:p>
            <a:endParaRPr lang="en-US" sz="2800" dirty="0"/>
          </a:p>
          <a:p>
            <a:r>
              <a:rPr lang="el-GR" sz="2800" dirty="0" smtClean="0"/>
              <a:t>Όπου </a:t>
            </a:r>
            <a:r>
              <a:rPr lang="en-US" sz="2800" dirty="0" smtClean="0"/>
              <a:t>R </a:t>
            </a:r>
            <a:r>
              <a:rPr lang="el-GR" sz="2800" dirty="0" smtClean="0"/>
              <a:t>αριθμός </a:t>
            </a:r>
            <a:r>
              <a:rPr lang="en-US" sz="2800" dirty="0" smtClean="0"/>
              <a:t>Reynolds (2000-3000)</a:t>
            </a:r>
            <a:r>
              <a:rPr lang="el-GR" sz="2800" dirty="0" smtClean="0"/>
              <a:t> </a:t>
            </a:r>
            <a:r>
              <a:rPr lang="el-GR" sz="2800" dirty="0" err="1" smtClean="0"/>
              <a:t>καθ</a:t>
            </a:r>
            <a:r>
              <a:rPr lang="el-GR" sz="2800" dirty="0" smtClean="0"/>
              <a:t>. αριθμός</a:t>
            </a:r>
            <a:endParaRPr lang="en-US" sz="2800" dirty="0" smtClean="0"/>
          </a:p>
          <a:p>
            <a:r>
              <a:rPr lang="el-GR" sz="2800" dirty="0" smtClean="0"/>
              <a:t>ρ είναι η πυκνότητα</a:t>
            </a:r>
          </a:p>
          <a:p>
            <a:pPr algn="l"/>
            <a:r>
              <a:rPr lang="el-GR" sz="2800" dirty="0" smtClean="0"/>
              <a:t>η </a:t>
            </a:r>
            <a:r>
              <a:rPr lang="el-G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800" i="1" dirty="0">
                <a:latin typeface="Arial" panose="020B0604020202020204" pitchFamily="34" charset="0"/>
                <a:cs typeface="Arial" panose="020B0604020202020204" pitchFamily="34" charset="0"/>
              </a:rPr>
              <a:t>ιξώδες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dyn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sec/cm</a:t>
            </a:r>
            <a:r>
              <a:rPr lang="en-US" sz="2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(poise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l-G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διάμετρος κυλίνδρου.</a:t>
            </a:r>
            <a:endParaRPr lang="el-G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66788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73" t="38086" r="21450" b="40820"/>
          <a:stretch/>
        </p:blipFill>
        <p:spPr>
          <a:xfrm>
            <a:off x="771524" y="114299"/>
            <a:ext cx="7686675" cy="1543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396" t="24414" r="35395" b="15820"/>
          <a:stretch/>
        </p:blipFill>
        <p:spPr>
          <a:xfrm>
            <a:off x="2414585" y="1795711"/>
            <a:ext cx="4400552" cy="506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973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49" t="27734" r="40557" b="21289"/>
          <a:stretch/>
        </p:blipFill>
        <p:spPr>
          <a:xfrm>
            <a:off x="0" y="0"/>
            <a:ext cx="9149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85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1812"/>
            <a:ext cx="8229600" cy="6011863"/>
          </a:xfrm>
        </p:spPr>
        <p:txBody>
          <a:bodyPr/>
          <a:lstStyle/>
          <a:p>
            <a:pPr algn="l"/>
            <a:r>
              <a:rPr lang="el-GR" u="sng" dirty="0" smtClean="0"/>
              <a:t>Μονάδες μέτρησης πίεσης</a:t>
            </a:r>
            <a:r>
              <a:rPr lang="en-US" u="sng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1 Pa</a:t>
            </a:r>
            <a:r>
              <a:rPr lang="el-GR" dirty="0" smtClean="0"/>
              <a:t>=</a:t>
            </a:r>
            <a:r>
              <a:rPr lang="en-US" dirty="0" smtClean="0"/>
              <a:t>kg/msec</a:t>
            </a:r>
            <a:r>
              <a:rPr lang="en-US" baseline="30000" dirty="0" smtClean="0"/>
              <a:t>2</a:t>
            </a:r>
            <a:r>
              <a:rPr lang="en-US" dirty="0" smtClean="0"/>
              <a:t> = 0.1 dynes/cm</a:t>
            </a:r>
            <a:r>
              <a:rPr lang="en-US" baseline="30000" dirty="0" smtClean="0"/>
              <a:t>2</a:t>
            </a:r>
            <a:r>
              <a:rPr lang="en-US" baseline="30000" dirty="0"/>
              <a:t/>
            </a:r>
            <a:br>
              <a:rPr lang="en-US" baseline="30000" dirty="0"/>
            </a:br>
            <a:r>
              <a:rPr lang="en-US" dirty="0" smtClean="0"/>
              <a:t>1</a:t>
            </a:r>
            <a:r>
              <a:rPr lang="en-US" baseline="30000" dirty="0" smtClean="0"/>
              <a:t> </a:t>
            </a:r>
            <a:r>
              <a:rPr lang="en-US" dirty="0" err="1" smtClean="0"/>
              <a:t>atm</a:t>
            </a:r>
            <a:r>
              <a:rPr lang="en-US" dirty="0" smtClean="0"/>
              <a:t>=1.01x10</a:t>
            </a:r>
            <a:r>
              <a:rPr lang="en-US" baseline="30000" dirty="0" smtClean="0"/>
              <a:t>5 </a:t>
            </a:r>
            <a:r>
              <a:rPr lang="en-US" dirty="0" smtClean="0"/>
              <a:t>Pa =760 mmHg (</a:t>
            </a:r>
            <a:r>
              <a:rPr lang="en-US" dirty="0" err="1" smtClean="0"/>
              <a:t>torr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 </a:t>
            </a:r>
            <a:r>
              <a:rPr lang="en-US" dirty="0" err="1"/>
              <a:t>atm</a:t>
            </a:r>
            <a:r>
              <a:rPr lang="en-US" dirty="0"/>
              <a:t> = 1.01325 </a:t>
            </a:r>
            <a:r>
              <a:rPr lang="en-US" smtClean="0"/>
              <a:t>bar = </a:t>
            </a:r>
            <a:r>
              <a:rPr lang="en-US" dirty="0" smtClean="0"/>
              <a:t>100 </a:t>
            </a:r>
            <a:r>
              <a:rPr lang="en-US" dirty="0" err="1" smtClean="0"/>
              <a:t>kPa</a:t>
            </a: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1565438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49" t="25196" r="22658" b="11914"/>
          <a:stretch/>
        </p:blipFill>
        <p:spPr>
          <a:xfrm>
            <a:off x="201802" y="985838"/>
            <a:ext cx="8356411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93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Πυκνότητα</a:t>
            </a:r>
          </a:p>
        </p:txBody>
      </p:sp>
      <p:pic>
        <p:nvPicPr>
          <p:cNvPr id="35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512" y="1700212"/>
            <a:ext cx="4271963" cy="153987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971550" y="3573462"/>
            <a:ext cx="66246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rPr dirty="0" err="1"/>
              <a:t>Προσοχή</a:t>
            </a:r>
            <a:r>
              <a:rPr dirty="0"/>
              <a:t> </a:t>
            </a:r>
            <a:r>
              <a:rPr dirty="0" err="1"/>
              <a:t>στις</a:t>
            </a:r>
            <a:r>
              <a:rPr dirty="0"/>
              <a:t> </a:t>
            </a:r>
            <a:r>
              <a:rPr dirty="0" err="1"/>
              <a:t>μονάδες</a:t>
            </a:r>
            <a:r>
              <a:rPr dirty="0"/>
              <a:t> </a:t>
            </a:r>
            <a:r>
              <a:rPr dirty="0" err="1"/>
              <a:t>έκφρ</a:t>
            </a:r>
            <a:r>
              <a:rPr dirty="0"/>
              <a:t>ασης της </a:t>
            </a:r>
            <a:r>
              <a:rPr dirty="0" smtClean="0"/>
              <a:t>πυκνότητας</a:t>
            </a:r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1042987" y="4221162"/>
            <a:ext cx="6842126" cy="1158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t>Η πυκνότητα ενός στοιχείου είναι σταθερή; </a:t>
            </a:r>
          </a:p>
          <a:p>
            <a:pPr lvl="0">
              <a:spcBef>
                <a:spcPts val="1000"/>
              </a:spcBef>
            </a:pPr>
            <a:r>
              <a:t>Εξαρτάται από εξωτερικούς παράγοντες και πώς;</a:t>
            </a:r>
          </a:p>
          <a:p>
            <a:pPr lvl="0">
              <a:spcBef>
                <a:spcPts val="1000"/>
              </a:spcBef>
            </a:pPr>
            <a:r>
              <a:t>Ποια φυσικά φαινόμενα μπορεί να επηρεάσει η πυκνότητα;</a:t>
            </a:r>
          </a:p>
        </p:txBody>
      </p:sp>
      <p:sp>
        <p:nvSpPr>
          <p:cNvPr id="38" name="Shape 38"/>
          <p:cNvSpPr/>
          <p:nvPr/>
        </p:nvSpPr>
        <p:spPr>
          <a:xfrm>
            <a:off x="1187450" y="5805487"/>
            <a:ext cx="6553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Ποια είναι τα πιο «πυκνά» στοιχεία στη φύση;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1"/>
          <p:cNvGraphicFramePr/>
          <p:nvPr>
            <p:extLst>
              <p:ext uri="{D42A27DB-BD31-4B8C-83A1-F6EECF244321}">
                <p14:modId xmlns:p14="http://schemas.microsoft.com/office/powerpoint/2010/main" val="3087313185"/>
              </p:ext>
            </p:extLst>
          </p:nvPr>
        </p:nvGraphicFramePr>
        <p:xfrm>
          <a:off x="0" y="14288"/>
          <a:ext cx="9143999" cy="68579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60218"/>
                <a:gridCol w="2182872"/>
                <a:gridCol w="2473348"/>
                <a:gridCol w="2227561"/>
              </a:tblGrid>
              <a:tr h="100282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 b="1" dirty="0" err="1"/>
                        <a:t>Υλικό</a:t>
                      </a:r>
                      <a:endParaRPr sz="2800" b="1" dirty="0"/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 b="1"/>
                        <a:t>Πυκνότητα (Kg/m</a:t>
                      </a:r>
                      <a:r>
                        <a:rPr sz="2800" b="1" baseline="30000"/>
                        <a:t>3</a:t>
                      </a:r>
                      <a:r>
                        <a:rPr sz="2800" b="1"/>
                        <a:t>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 b="1"/>
                        <a:t>Υλικό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 b="1"/>
                        <a:t>Πυκνότητα (Kg/m</a:t>
                      </a:r>
                      <a:r>
                        <a:rPr sz="2800" b="1" baseline="30000"/>
                        <a:t>3</a:t>
                      </a:r>
                      <a:r>
                        <a:rPr sz="2800" b="1"/>
                        <a:t>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00282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Αλουμίνιο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2700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Μαλακός ιστός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1040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49934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Ανθρακας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2250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Οστό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1900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49934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Χαλκός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8960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Νερό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1000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49934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Χρυσός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19300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Αίμα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1060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00282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Σίδηρος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7880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Υδράργυρος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13600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49934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Μόλυβδος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11340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Αέρας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1,29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49934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Πυρίτιο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2420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Ηλιο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0,18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49934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Πάγος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917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Υδρογόνο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0,09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49934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Γυαλί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2600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Οξυγόνο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 dirty="0"/>
                        <a:t>1,43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0" y="0"/>
            <a:ext cx="9144000" cy="3529013"/>
            <a:chOff x="0" y="0"/>
            <a:chExt cx="9144000" cy="3529012"/>
          </a:xfrm>
        </p:grpSpPr>
        <p:sp>
          <p:nvSpPr>
            <p:cNvPr id="52" name="Shape 52"/>
            <p:cNvSpPr/>
            <p:nvPr/>
          </p:nvSpPr>
          <p:spPr>
            <a:xfrm>
              <a:off x="0" y="0"/>
              <a:ext cx="3671888" cy="352901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865187"/>
              <a:ext cx="3671888" cy="2663826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547812" y="1800225"/>
              <a:ext cx="1008063" cy="28892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39975" y="1944687"/>
              <a:ext cx="1944688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284662" y="1728787"/>
              <a:ext cx="4859338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</a:lvl1pPr>
            </a:lstStyle>
            <a:p>
              <a:pPr lvl="0"/>
              <a:r>
                <a:t>Πόση είναι η πίεση στον στοιχειώδη όγκο υγρού;</a:t>
              </a:r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3716337"/>
            <a:ext cx="8243888" cy="75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t>Από ποιούς παράγοντες εξαρτάται;</a:t>
            </a:r>
          </a:p>
          <a:p>
            <a:pPr lvl="0">
              <a:spcBef>
                <a:spcPts val="1000"/>
              </a:spcBef>
            </a:pPr>
            <a:r>
              <a:t>Εφαρμογή του 2ου νόμου του Newton.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5219700" y="2636837"/>
            <a:ext cx="1584325" cy="2663826"/>
            <a:chOff x="0" y="0"/>
            <a:chExt cx="1584325" cy="2663825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0"/>
              <a:ext cx="863600" cy="2663826"/>
              <a:chOff x="0" y="0"/>
              <a:chExt cx="863600" cy="2663825"/>
            </a:xfrm>
          </p:grpSpPr>
          <p:sp>
            <p:nvSpPr>
              <p:cNvPr id="59" name="Shape 59"/>
              <p:cNvSpPr/>
              <p:nvPr/>
            </p:nvSpPr>
            <p:spPr>
              <a:xfrm>
                <a:off x="0" y="1295400"/>
                <a:ext cx="863600" cy="504825"/>
              </a:xfrm>
              <a:prstGeom prst="rect">
                <a:avLst/>
              </a:prstGeom>
              <a:solidFill>
                <a:srgbClr val="BBE0E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flipH="1">
                <a:off x="504824" y="1800225"/>
                <a:ext cx="1" cy="863600"/>
              </a:xfrm>
              <a:prstGeom prst="line">
                <a:avLst/>
              </a:prstGeom>
              <a:noFill/>
              <a:ln w="19050" cap="flat">
                <a:solidFill>
                  <a:srgbClr val="33339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flipH="1">
                <a:off x="576262" y="0"/>
                <a:ext cx="1" cy="1152526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flipV="1">
                <a:off x="649287" y="1800225"/>
                <a:ext cx="1" cy="86360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64" name="Shape 64"/>
            <p:cNvSpPr/>
            <p:nvPr/>
          </p:nvSpPr>
          <p:spPr>
            <a:xfrm>
              <a:off x="73025" y="2087562"/>
              <a:ext cx="503238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sz="2000" b="1">
                  <a:solidFill>
                    <a:srgbClr val="333399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333399"/>
                  </a:solidFill>
                </a:rPr>
                <a:t>Β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576262" y="142875"/>
              <a:ext cx="936626" cy="494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spcBef>
                  <a:spcPts val="1400"/>
                </a:spcBef>
              </a:pPr>
              <a:r>
                <a:rPr sz="2400" b="1"/>
                <a:t>F</a:t>
              </a:r>
              <a:r>
                <a:rPr sz="2400" b="1" baseline="-25000"/>
                <a:t>a</a:t>
              </a:r>
            </a:p>
          </p:txBody>
        </p:sp>
        <p:sp>
          <p:nvSpPr>
            <p:cNvPr id="66" name="Shape 66"/>
            <p:cNvSpPr/>
            <p:nvPr/>
          </p:nvSpPr>
          <p:spPr>
            <a:xfrm>
              <a:off x="649287" y="2087562"/>
              <a:ext cx="935038" cy="494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spcBef>
                  <a:spcPts val="1400"/>
                </a:spcBef>
              </a:pPr>
              <a:r>
                <a:rPr sz="2400" b="1"/>
                <a:t>F</a:t>
              </a:r>
              <a:r>
                <a:rPr sz="2400" b="1" baseline="-25000"/>
                <a:t>k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1"/>
          <p:cNvGrpSpPr/>
          <p:nvPr/>
        </p:nvGrpSpPr>
        <p:grpSpPr>
          <a:xfrm>
            <a:off x="611187" y="1052512"/>
            <a:ext cx="5761038" cy="553772"/>
            <a:chOff x="0" y="0"/>
            <a:chExt cx="5761037" cy="553770"/>
          </a:xfrm>
        </p:grpSpPr>
        <p:sp>
          <p:nvSpPr>
            <p:cNvPr id="69" name="Shape 69"/>
            <p:cNvSpPr/>
            <p:nvPr/>
          </p:nvSpPr>
          <p:spPr>
            <a:xfrm>
              <a:off x="0" y="0"/>
              <a:ext cx="2232025" cy="553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spcBef>
                  <a:spcPts val="1600"/>
                </a:spcBef>
              </a:pPr>
              <a:r>
                <a:rPr sz="2800" b="1"/>
                <a:t>P=P</a:t>
              </a:r>
              <a:r>
                <a:rPr sz="2800" b="1" baseline="-25000"/>
                <a:t>0</a:t>
              </a:r>
              <a:r>
                <a:rPr sz="2800" b="1"/>
                <a:t>+ρgh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2160587" y="73025"/>
              <a:ext cx="3600451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spcBef>
                  <a:spcPts val="1400"/>
                </a:spcBef>
              </a:pPr>
              <a:r>
                <a:rPr sz="2400"/>
                <a:t>Πίεση σε βάθος υγρού h</a:t>
              </a:r>
            </a:p>
          </p:txBody>
        </p:sp>
      </p:grpSp>
      <p:sp>
        <p:nvSpPr>
          <p:cNvPr id="72" name="Shape 72"/>
          <p:cNvSpPr/>
          <p:nvPr/>
        </p:nvSpPr>
        <p:spPr>
          <a:xfrm>
            <a:off x="468312" y="1989137"/>
            <a:ext cx="78486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t>Αρχή Pascal: Εαν ασκηθεί πίεση σε περιορισμένο ρευστό, θα μεταδοθεί ομοιόμορφα σε όλο τον όγκο του ρευστού και σται τοιχώματα του περιέκτη.</a:t>
            </a:r>
          </a:p>
        </p:txBody>
      </p:sp>
      <p:sp>
        <p:nvSpPr>
          <p:cNvPr id="73" name="Shape 73"/>
          <p:cNvSpPr/>
          <p:nvPr/>
        </p:nvSpPr>
        <p:spPr>
          <a:xfrm>
            <a:off x="395287" y="2852737"/>
            <a:ext cx="72723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Αρχή λειτουργίας υδραυλικού πιεστηρίου</a:t>
            </a:r>
          </a:p>
        </p:txBody>
      </p:sp>
      <p:sp>
        <p:nvSpPr>
          <p:cNvPr id="74" name="Shape 74"/>
          <p:cNvSpPr/>
          <p:nvPr/>
        </p:nvSpPr>
        <p:spPr>
          <a:xfrm>
            <a:off x="539750" y="4149725"/>
            <a:ext cx="7848600" cy="156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rPr dirty="0" err="1"/>
              <a:t>Μέθοδοι</a:t>
            </a:r>
            <a:r>
              <a:rPr dirty="0"/>
              <a:t> </a:t>
            </a:r>
            <a:r>
              <a:rPr dirty="0" err="1"/>
              <a:t>μέτρησης</a:t>
            </a:r>
            <a:r>
              <a:rPr dirty="0"/>
              <a:t> π</a:t>
            </a:r>
            <a:r>
              <a:rPr dirty="0" err="1"/>
              <a:t>ίεσης</a:t>
            </a:r>
            <a:endParaRPr dirty="0"/>
          </a:p>
          <a:p>
            <a:pPr lvl="0">
              <a:spcBef>
                <a:spcPts val="1000"/>
              </a:spcBef>
            </a:pPr>
            <a:r>
              <a:rPr dirty="0"/>
              <a:t>	Μα</a:t>
            </a:r>
            <a:r>
              <a:rPr dirty="0" err="1"/>
              <a:t>νόμετρο</a:t>
            </a:r>
            <a:endParaRPr dirty="0"/>
          </a:p>
          <a:p>
            <a:pPr lvl="0">
              <a:spcBef>
                <a:spcPts val="1000"/>
              </a:spcBef>
            </a:pPr>
            <a:r>
              <a:rPr dirty="0"/>
              <a:t>	Βα</a:t>
            </a:r>
            <a:r>
              <a:rPr dirty="0" err="1"/>
              <a:t>ρόμετρο</a:t>
            </a:r>
            <a:r>
              <a:rPr dirty="0"/>
              <a:t> </a:t>
            </a:r>
            <a:r>
              <a:rPr dirty="0" err="1"/>
              <a:t>υδρ</a:t>
            </a:r>
            <a:r>
              <a:rPr dirty="0"/>
              <a:t>αργύρου</a:t>
            </a:r>
          </a:p>
          <a:p>
            <a:pPr lvl="0">
              <a:spcBef>
                <a:spcPts val="1000"/>
              </a:spcBef>
            </a:pPr>
            <a:r>
              <a:rPr dirty="0"/>
              <a:t>	Bourdon</a:t>
            </a:r>
          </a:p>
        </p:txBody>
      </p:sp>
      <p:pic>
        <p:nvPicPr>
          <p:cNvPr id="7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4825" y="3449637"/>
            <a:ext cx="3895725" cy="3179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395287" y="476250"/>
            <a:ext cx="7643813" cy="194468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Char char="•"/>
              <a:defRPr sz="1800"/>
            </a:pPr>
            <a:r>
              <a:rPr sz="2800"/>
              <a:t>Σε πόσο βάθος νερού η πίεση αυξάνεται κατά μια ατμόσφαιρα;</a:t>
            </a:r>
          </a:p>
          <a:p>
            <a:pPr lvl="0">
              <a:spcBef>
                <a:spcPts val="600"/>
              </a:spcBef>
              <a:buChar char="•"/>
              <a:defRPr sz="1800"/>
            </a:pPr>
            <a:r>
              <a:rPr sz="2800"/>
              <a:t>Πώς μεταβάλλεται η δύναμη στο τοίχωμα του φράγματος με το βάθος;</a:t>
            </a:r>
          </a:p>
        </p:txBody>
      </p:sp>
      <p:pic>
        <p:nvPicPr>
          <p:cNvPr id="79" name="Figure_12_04_02a.jpg" descr="A two-dimensional view of a dam with dimensions L and h is shown. Force F at h is shown by a horizontal arrow. The force F exerted by water on the dam is F equals average pressure p bar into area A and pressure in turn is average height h bar into density rho into acceleration due to gravity g.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1989137"/>
            <a:ext cx="2952750" cy="2119313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-1" y="4416425"/>
            <a:ext cx="9144002" cy="2248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lvl="0" indent="-533400" algn="just">
              <a:spcBef>
                <a:spcPts val="1600"/>
              </a:spcBef>
              <a:buSzPct val="100000"/>
              <a:buChar char="•"/>
            </a:pPr>
            <a:r>
              <a:rPr sz="2800" dirty="0" err="1"/>
              <a:t>Αν</a:t>
            </a:r>
            <a:r>
              <a:rPr sz="2800" dirty="0"/>
              <a:t> η π</a:t>
            </a:r>
            <a:r>
              <a:rPr sz="2800" dirty="0" err="1"/>
              <a:t>ίεση</a:t>
            </a:r>
            <a:r>
              <a:rPr sz="2800" dirty="0"/>
              <a:t> </a:t>
            </a:r>
            <a:r>
              <a:rPr sz="2800" dirty="0" err="1"/>
              <a:t>στην</a:t>
            </a:r>
            <a:r>
              <a:rPr sz="2800" dirty="0"/>
              <a:t> κα</a:t>
            </a:r>
            <a:r>
              <a:rPr sz="2800" dirty="0" err="1"/>
              <a:t>ρδιά</a:t>
            </a:r>
            <a:r>
              <a:rPr sz="2800" dirty="0"/>
              <a:t> </a:t>
            </a:r>
            <a:r>
              <a:rPr sz="2800" dirty="0" err="1"/>
              <a:t>είν</a:t>
            </a:r>
            <a:r>
              <a:rPr sz="2800" dirty="0"/>
              <a:t>αι 13.2 kPa βρείτε την πίεση στα κάτω άκρα (1.3m κάτω από την καρδιά) και στο κεφάλι (0.5m πάνω από την καρδιά).  </a:t>
            </a:r>
            <a:r>
              <a:rPr sz="2800" dirty="0" err="1"/>
              <a:t>Ποιο</a:t>
            </a:r>
            <a:r>
              <a:rPr sz="2800" dirty="0"/>
              <a:t> </a:t>
            </a:r>
            <a:r>
              <a:rPr sz="2800" dirty="0" err="1"/>
              <a:t>είν</a:t>
            </a:r>
            <a:r>
              <a:rPr sz="2800" dirty="0"/>
              <a:t>αι το μέγιστο ύψος που μπορεί να στείλει αίμα η καρδιά;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899" y="157162"/>
            <a:ext cx="1293813" cy="2185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3787" y="157162"/>
            <a:ext cx="3286126" cy="2185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0425" y="0"/>
            <a:ext cx="2857500" cy="218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Figure_12_06_01a.jpg" descr="Aneroid gauge measures pressure using a bellows and spring arrangement connected to the pointer that points to a calibrated scale.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550" y="3284537"/>
            <a:ext cx="2224088" cy="2187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563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Helvetica</vt:lpstr>
      <vt:lpstr>Helvetica Neue</vt:lpstr>
      <vt:lpstr>MTSYN</vt:lpstr>
      <vt:lpstr>Times-Italic</vt:lpstr>
      <vt:lpstr>Times-Roman</vt:lpstr>
      <vt:lpstr>Default</vt:lpstr>
      <vt:lpstr>PowerPoint Presentation</vt:lpstr>
      <vt:lpstr>Μονάδες μέτρησης πίεσης:   1 Pa=kg/msec2 = 0.1 dynes/cm2 1 atm=1.01x105 Pa =760 mmHg (torr)  1 atm = 1.01325 bar = 100 kPa</vt:lpstr>
      <vt:lpstr>PowerPoint Presentation</vt:lpstr>
      <vt:lpstr>Πυκνότητα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Ανωση</vt:lpstr>
      <vt:lpstr>Ρευστά σε κίνηση</vt:lpstr>
      <vt:lpstr>Νόμος του BERNOULLI </vt:lpstr>
      <vt:lpstr>PowerPoint Presentation</vt:lpstr>
      <vt:lpstr>PowerPoint Presentation</vt:lpstr>
      <vt:lpstr>Πόση είναι η U1 στο σημείο Β?</vt:lpstr>
      <vt:lpstr>Νόμος Poiseuille</vt:lpstr>
      <vt:lpstr>Τυρβώδης ροή (δίνες-στροβιλισμοί)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Πυκνότητα</dc:title>
  <cp:lastModifiedBy>Stratos</cp:lastModifiedBy>
  <cp:revision>23</cp:revision>
  <dcterms:modified xsi:type="dcterms:W3CDTF">2018-02-21T12:44:56Z</dcterms:modified>
</cp:coreProperties>
</file>