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8" r:id="rId3"/>
    <p:sldId id="277" r:id="rId4"/>
    <p:sldId id="257" r:id="rId5"/>
    <p:sldId id="259" r:id="rId6"/>
    <p:sldId id="260" r:id="rId7"/>
    <p:sldId id="275" r:id="rId8"/>
    <p:sldId id="261" r:id="rId9"/>
    <p:sldId id="276"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5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8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2F6EBBDC-7DF8-4C18-AEB1-9A51473A1B06}" type="datetimeFigureOut">
              <a:rPr lang="en-US"/>
              <a:pPr>
                <a:defRPr/>
              </a:pPr>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2F2A5246-DA9B-4271-B88E-8B2274290E7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F3C2E8-83A5-4AD0-9F48-2D782EEC7185}" type="slidenum">
              <a:rPr lang="en-US" smtClean="0"/>
              <a:pPr>
                <a:defRPr/>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1B02BF-5CF9-4A70-A924-3CFD247DBA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ED933B-B900-445A-8A90-AF7932D952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F2BF6A-6447-41E5-88F0-8F9DCE532C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FEF1AE-CB18-4320-9CEB-0C1949061C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627F02-1995-46FC-B412-0A5654CA404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619AC8-405E-49AC-99A4-B11C5E55FB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EA7E93-112E-432E-B540-8FF9EE4222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83ED8E-CB96-409D-8038-EB117F8B776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A138CA-084E-4BE2-AA54-15B892B777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7ECC7D-34F0-4FAD-AE03-568BA38A93A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FE475D-1FF4-48B3-8F7F-3731CA04068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a:defRPr/>
            </a:pPr>
            <a:fld id="{FCF62430-5437-4DCB-8B97-D25908A208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2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slide" Target="slide13.xml"/><Relationship Id="rId1" Type="http://schemas.openxmlformats.org/officeDocument/2006/relationships/slideLayout" Target="../slideLayouts/slideLayout6.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esperia.iesl.forth.gr/~kafesaki/Modern-Physics/various-images/laser-machine.gi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762000"/>
            <a:ext cx="7772400" cy="1676400"/>
          </a:xfrm>
        </p:spPr>
        <p:txBody>
          <a:bodyPr/>
          <a:lstStyle/>
          <a:p>
            <a:pPr eaLnBrk="1" hangingPunct="1"/>
            <a:r>
              <a:rPr lang="el-GR" sz="3600" b="1" smtClean="0">
                <a:latin typeface="Calibri" pitchFamily="34" charset="0"/>
              </a:rPr>
              <a:t>Τμήμα Φυσικοθεραπείας</a:t>
            </a:r>
            <a:br>
              <a:rPr lang="el-GR" sz="3600" b="1" smtClean="0">
                <a:latin typeface="Calibri" pitchFamily="34" charset="0"/>
              </a:rPr>
            </a:br>
            <a:r>
              <a:rPr lang="el-GR" sz="3600" b="1" smtClean="0">
                <a:latin typeface="Calibri" pitchFamily="34" charset="0"/>
              </a:rPr>
              <a:t>ΤΕΙ Αθήνας</a:t>
            </a:r>
            <a:endParaRPr lang="en-US" sz="3600" smtClean="0"/>
          </a:p>
        </p:txBody>
      </p:sp>
      <p:sp>
        <p:nvSpPr>
          <p:cNvPr id="3075" name="Subtitle 2"/>
          <p:cNvSpPr>
            <a:spLocks noGrp="1"/>
          </p:cNvSpPr>
          <p:nvPr>
            <p:ph type="subTitle" idx="1"/>
          </p:nvPr>
        </p:nvSpPr>
        <p:spPr>
          <a:xfrm>
            <a:off x="1371600" y="2514600"/>
            <a:ext cx="6400800" cy="1371600"/>
          </a:xfrm>
        </p:spPr>
        <p:txBody>
          <a:bodyPr/>
          <a:lstStyle/>
          <a:p>
            <a:pPr eaLnBrk="1" hangingPunct="1"/>
            <a:r>
              <a:rPr lang="el-GR" b="1" smtClean="0">
                <a:latin typeface="Calibri" pitchFamily="34" charset="0"/>
              </a:rPr>
              <a:t>ΒΙΟΦΥΣΙΚΗ</a:t>
            </a:r>
          </a:p>
          <a:p>
            <a:pPr eaLnBrk="1" hangingPunct="1"/>
            <a:r>
              <a:rPr lang="en-US" b="1" smtClean="0">
                <a:latin typeface="Calibri" pitchFamily="34" charset="0"/>
              </a:rPr>
              <a:t>LASER</a:t>
            </a:r>
          </a:p>
        </p:txBody>
      </p:sp>
      <p:pic>
        <p:nvPicPr>
          <p:cNvPr id="3076" name="Picture 10"/>
          <p:cNvPicPr>
            <a:picLocks noChangeAspect="1" noChangeArrowheads="1"/>
          </p:cNvPicPr>
          <p:nvPr/>
        </p:nvPicPr>
        <p:blipFill>
          <a:blip r:embed="rId2" cstate="print"/>
          <a:srcRect l="23750" t="32001" r="50000" b="31042"/>
          <a:stretch>
            <a:fillRect/>
          </a:stretch>
        </p:blipFill>
        <p:spPr bwMode="auto">
          <a:xfrm>
            <a:off x="2895600" y="3962400"/>
            <a:ext cx="3009900"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5 - Θέση αριθμού διαφάνειας"/>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59422E68-A61D-40C8-9528-1C98B83A00C2}" type="slidenum">
              <a:rPr lang="el-GR" sz="1400"/>
              <a:pPr algn="r" eaLnBrk="0" hangingPunct="0"/>
              <a:t>10</a:t>
            </a:fld>
            <a:endParaRPr lang="el-GR" sz="1400"/>
          </a:p>
        </p:txBody>
      </p:sp>
      <p:sp>
        <p:nvSpPr>
          <p:cNvPr id="11267" name="Rectangle 2050"/>
          <p:cNvSpPr>
            <a:spLocks noGrp="1" noChangeArrowheads="1"/>
          </p:cNvSpPr>
          <p:nvPr>
            <p:ph type="title" idx="4294967295"/>
          </p:nvPr>
        </p:nvSpPr>
        <p:spPr>
          <a:xfrm>
            <a:off x="685800" y="0"/>
            <a:ext cx="7772400" cy="1143000"/>
          </a:xfrm>
        </p:spPr>
        <p:txBody>
          <a:bodyPr/>
          <a:lstStyle/>
          <a:p>
            <a:pPr eaLnBrk="1" hangingPunct="1"/>
            <a:r>
              <a:rPr lang="el-GR" sz="3200" b="1" smtClean="0">
                <a:solidFill>
                  <a:schemeClr val="tx1"/>
                </a:solidFill>
                <a:latin typeface="Calibri" pitchFamily="34" charset="0"/>
              </a:rPr>
              <a:t>Αρχές λειτουργίας </a:t>
            </a:r>
            <a:r>
              <a:rPr lang="en-US" sz="3200" b="1" smtClean="0">
                <a:solidFill>
                  <a:schemeClr val="tx1"/>
                </a:solidFill>
                <a:latin typeface="Calibri" pitchFamily="34" charset="0"/>
              </a:rPr>
              <a:t>LASER</a:t>
            </a:r>
            <a:r>
              <a:rPr lang="el-GR" sz="3200" b="1" smtClean="0">
                <a:solidFill>
                  <a:schemeClr val="tx1"/>
                </a:solidFill>
                <a:latin typeface="Calibri" pitchFamily="34" charset="0"/>
              </a:rPr>
              <a:t> </a:t>
            </a:r>
          </a:p>
        </p:txBody>
      </p:sp>
      <p:sp>
        <p:nvSpPr>
          <p:cNvPr id="11268" name="TextBox 6"/>
          <p:cNvSpPr txBox="1">
            <a:spLocks noChangeArrowheads="1"/>
          </p:cNvSpPr>
          <p:nvPr/>
        </p:nvSpPr>
        <p:spPr bwMode="auto">
          <a:xfrm>
            <a:off x="0" y="1219200"/>
            <a:ext cx="9144000" cy="4800600"/>
          </a:xfrm>
          <a:prstGeom prst="rect">
            <a:avLst/>
          </a:prstGeom>
          <a:noFill/>
          <a:ln w="9525">
            <a:noFill/>
            <a:miter lim="800000"/>
            <a:headEnd/>
            <a:tailEnd/>
          </a:ln>
        </p:spPr>
        <p:txBody>
          <a:bodyPr>
            <a:spAutoFit/>
          </a:bodyPr>
          <a:lstStyle/>
          <a:p>
            <a:pPr algn="just" eaLnBrk="0" hangingPunct="0"/>
            <a:r>
              <a:rPr lang="el-GR">
                <a:latin typeface="Calibri" pitchFamily="34" charset="0"/>
              </a:rPr>
              <a:t>Για τη δημιουργία ακτινοβολίας </a:t>
            </a:r>
            <a:r>
              <a:rPr lang="en-US">
                <a:latin typeface="Calibri" pitchFamily="34" charset="0"/>
              </a:rPr>
              <a:t>L</a:t>
            </a:r>
            <a:r>
              <a:rPr lang="en-GB">
                <a:latin typeface="Calibri" pitchFamily="34" charset="0"/>
              </a:rPr>
              <a:t>aser</a:t>
            </a:r>
            <a:r>
              <a:rPr lang="el-GR">
                <a:latin typeface="Calibri" pitchFamily="34" charset="0"/>
              </a:rPr>
              <a:t> θα πρέπει να πληρούνται οι ακόλουθες προϋποθέσεις: </a:t>
            </a:r>
          </a:p>
          <a:p>
            <a:pPr algn="just" eaLnBrk="0" hangingPunct="0"/>
            <a:endParaRPr lang="en-US" b="1">
              <a:latin typeface="Calibri" pitchFamily="34" charset="0"/>
            </a:endParaRPr>
          </a:p>
          <a:p>
            <a:pPr algn="just" eaLnBrk="0" hangingPunct="0"/>
            <a:r>
              <a:rPr lang="el-GR" b="1">
                <a:latin typeface="Calibri" pitchFamily="34" charset="0"/>
              </a:rPr>
              <a:t>Α) Αναστροφή πληθυσμού στο σύστημα</a:t>
            </a:r>
          </a:p>
          <a:p>
            <a:pPr algn="just" eaLnBrk="0" hangingPunct="0"/>
            <a:r>
              <a:rPr lang="el-GR">
                <a:latin typeface="Calibri" pitchFamily="34" charset="0"/>
              </a:rPr>
              <a:t>Αυτό επιτυγχάνεται διεγείροντας τα άτομα είτε με κρούσεις με άλλα άτομα ή ιόντα (</a:t>
            </a:r>
            <a:r>
              <a:rPr lang="el-GR" b="1">
                <a:latin typeface="Calibri" pitchFamily="34" charset="0"/>
              </a:rPr>
              <a:t>ηλεκτρονική άντληση</a:t>
            </a:r>
            <a:r>
              <a:rPr lang="el-GR">
                <a:latin typeface="Calibri" pitchFamily="34" charset="0"/>
              </a:rPr>
              <a:t>) είτε με απορρόφηση ακτινοβολίας από εξωτερική πηγή (</a:t>
            </a:r>
            <a:r>
              <a:rPr lang="el-GR" b="1">
                <a:latin typeface="Calibri" pitchFamily="34" charset="0"/>
              </a:rPr>
              <a:t>οπτική άντληση</a:t>
            </a:r>
            <a:r>
              <a:rPr lang="el-GR">
                <a:latin typeface="Calibri" pitchFamily="34" charset="0"/>
              </a:rPr>
              <a:t>). </a:t>
            </a:r>
          </a:p>
          <a:p>
            <a:pPr algn="just" eaLnBrk="0" hangingPunct="0"/>
            <a:endParaRPr lang="en-US" b="1">
              <a:latin typeface="Calibri" pitchFamily="34" charset="0"/>
            </a:endParaRPr>
          </a:p>
          <a:p>
            <a:pPr algn="just" eaLnBrk="0" hangingPunct="0"/>
            <a:r>
              <a:rPr lang="el-GR" b="1">
                <a:latin typeface="Calibri" pitchFamily="34" charset="0"/>
              </a:rPr>
              <a:t>Β)</a:t>
            </a:r>
            <a:r>
              <a:rPr lang="el-GR">
                <a:latin typeface="Calibri" pitchFamily="34" charset="0"/>
              </a:rPr>
              <a:t> Η </a:t>
            </a:r>
            <a:r>
              <a:rPr lang="el-GR" b="1">
                <a:latin typeface="Calibri" pitchFamily="34" charset="0"/>
              </a:rPr>
              <a:t>διεγερμένη κατάσταση </a:t>
            </a:r>
            <a:r>
              <a:rPr lang="el-GR">
                <a:latin typeface="Calibri" pitchFamily="34" charset="0"/>
              </a:rPr>
              <a:t>του συστήματος πρέπει να είναι </a:t>
            </a:r>
            <a:r>
              <a:rPr lang="el-GR" b="1">
                <a:latin typeface="Calibri" pitchFamily="34" charset="0"/>
              </a:rPr>
              <a:t>μετασταθής</a:t>
            </a:r>
            <a:r>
              <a:rPr lang="el-GR">
                <a:latin typeface="Calibri" pitchFamily="34" charset="0"/>
              </a:rPr>
              <a:t>, δηλαδή ο χρόνος ζωής της (ο </a:t>
            </a:r>
            <a:r>
              <a:rPr lang="el-GR" b="1">
                <a:latin typeface="Calibri" pitchFamily="34" charset="0"/>
              </a:rPr>
              <a:t>μέσος χρόνος </a:t>
            </a:r>
            <a:r>
              <a:rPr lang="el-GR">
                <a:latin typeface="Calibri" pitchFamily="34" charset="0"/>
              </a:rPr>
              <a:t>που χρειάζεται για να αποδιεγερθεί αυθόρμητα ένα άτομο που βρίσκεται σε αυτήν) πρέπει να είναι </a:t>
            </a:r>
            <a:r>
              <a:rPr lang="el-GR" b="1">
                <a:latin typeface="Calibri" pitchFamily="34" charset="0"/>
              </a:rPr>
              <a:t>αρκετά μεγάλος </a:t>
            </a:r>
            <a:r>
              <a:rPr lang="el-GR">
                <a:latin typeface="Calibri" pitchFamily="34" charset="0"/>
              </a:rPr>
              <a:t>(τ &gt; 10</a:t>
            </a:r>
            <a:r>
              <a:rPr lang="el-GR" baseline="30000">
                <a:latin typeface="Calibri" pitchFamily="34" charset="0"/>
              </a:rPr>
              <a:t>-4</a:t>
            </a:r>
            <a:r>
              <a:rPr lang="el-GR">
                <a:latin typeface="Calibri" pitchFamily="34" charset="0"/>
              </a:rPr>
              <a:t> </a:t>
            </a:r>
            <a:r>
              <a:rPr lang="en-GB">
                <a:latin typeface="Calibri" pitchFamily="34" charset="0"/>
              </a:rPr>
              <a:t>sec</a:t>
            </a:r>
            <a:r>
              <a:rPr lang="el-GR">
                <a:latin typeface="Calibri" pitchFamily="34" charset="0"/>
              </a:rPr>
              <a:t>) ώστε το άτομο να μην αποδιεγερθεί αυθόρμητα προτού συμβεί η εξαναγκασμένη αποδιέγερσή του. </a:t>
            </a:r>
          </a:p>
          <a:p>
            <a:pPr algn="just" eaLnBrk="0" hangingPunct="0"/>
            <a:endParaRPr lang="en-US" b="1">
              <a:latin typeface="Calibri" pitchFamily="34" charset="0"/>
            </a:endParaRPr>
          </a:p>
          <a:p>
            <a:pPr algn="just" eaLnBrk="0" hangingPunct="0"/>
            <a:r>
              <a:rPr lang="el-GR" b="1">
                <a:latin typeface="Calibri" pitchFamily="34" charset="0"/>
              </a:rPr>
              <a:t>Γ)</a:t>
            </a:r>
            <a:r>
              <a:rPr lang="el-GR">
                <a:latin typeface="Calibri" pitchFamily="34" charset="0"/>
              </a:rPr>
              <a:t> </a:t>
            </a:r>
            <a:r>
              <a:rPr lang="el-GR" b="1">
                <a:latin typeface="Calibri" pitchFamily="34" charset="0"/>
              </a:rPr>
              <a:t>Περιορισμός των εκπεμπόμενων φωτονίων σε μικρό χώρο</a:t>
            </a:r>
            <a:r>
              <a:rPr lang="el-GR">
                <a:latin typeface="Calibri" pitchFamily="34" charset="0"/>
              </a:rPr>
              <a:t>, ώστε να αλληλεπιδράσουν με όσο το δυνατόν περισσότερα άτομα του συστήματος και να τα "εξαναγκάσουν" σε εκπομπή φωτονίων. Αυτό γίνεται τοποθετώντας </a:t>
            </a:r>
            <a:r>
              <a:rPr lang="el-GR" b="1">
                <a:latin typeface="Calibri" pitchFamily="34" charset="0"/>
              </a:rPr>
              <a:t>κάτοπτρα</a:t>
            </a:r>
            <a:r>
              <a:rPr lang="el-GR">
                <a:latin typeface="Calibri" pitchFamily="34" charset="0"/>
              </a:rPr>
              <a:t> στα δύο άκρα του σωλήνα (</a:t>
            </a:r>
            <a:r>
              <a:rPr lang="el-GR" b="1">
                <a:latin typeface="Calibri" pitchFamily="34" charset="0"/>
              </a:rPr>
              <a:t>οπτικής κοιλότητας</a:t>
            </a:r>
            <a:r>
              <a:rPr lang="el-GR">
                <a:latin typeface="Calibri" pitchFamily="34" charset="0"/>
              </a:rPr>
              <a:t>) που περιέχει το σύστημα (το ένα από τα κάτοπτρα είναι ημιδιαφανές, ώστε να μπορούν να διαφεύγουν από αυτό τα φωτόνια </a:t>
            </a:r>
            <a:r>
              <a:rPr lang="en-US">
                <a:latin typeface="Calibri" pitchFamily="34" charset="0"/>
              </a:rPr>
              <a:t>L</a:t>
            </a:r>
            <a:r>
              <a:rPr lang="en-GB">
                <a:latin typeface="Calibri" pitchFamily="34" charset="0"/>
              </a:rPr>
              <a:t>aser</a:t>
            </a:r>
            <a:r>
              <a:rPr lang="el-GR">
                <a:latin typeface="Calibri" pitchFamily="34" charset="0"/>
              </a:rPr>
              <a: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4 - Θέση υποσέλιδου"/>
          <p:cNvSpPr>
            <a:spLocks noGrp="1"/>
          </p:cNvSpPr>
          <p:nvPr>
            <p:ph type="ftr" sz="quarter" idx="11"/>
          </p:nvPr>
        </p:nvSpPr>
        <p:spPr/>
        <p:txBody>
          <a:bodyPr/>
          <a:lstStyle/>
          <a:p>
            <a:pPr>
              <a:defRPr/>
            </a:pPr>
            <a:r>
              <a:rPr lang="el-GR" smtClean="0">
                <a:latin typeface="Times New Roman" pitchFamily="18" charset="0"/>
              </a:rPr>
              <a:t>LASER</a:t>
            </a:r>
          </a:p>
        </p:txBody>
      </p:sp>
      <p:sp>
        <p:nvSpPr>
          <p:cNvPr id="8195" name="5 - Θέση αριθμού διαφάνειας"/>
          <p:cNvSpPr>
            <a:spLocks noGrp="1"/>
          </p:cNvSpPr>
          <p:nvPr>
            <p:ph type="sldNum" sz="quarter" idx="12"/>
          </p:nvPr>
        </p:nvSpPr>
        <p:spPr>
          <a:xfrm>
            <a:off x="6588125" y="6400800"/>
            <a:ext cx="1905000" cy="457200"/>
          </a:xfrm>
        </p:spPr>
        <p:txBody>
          <a:bodyPr/>
          <a:lstStyle/>
          <a:p>
            <a:pPr>
              <a:defRPr/>
            </a:pPr>
            <a:fld id="{A6F84C4E-8C4E-4970-BB27-EB503A942753}" type="slidenum">
              <a:rPr lang="el-GR" smtClean="0">
                <a:latin typeface="Times New Roman" pitchFamily="18" charset="0"/>
              </a:rPr>
              <a:pPr>
                <a:defRPr/>
              </a:pPr>
              <a:t>11</a:t>
            </a:fld>
            <a:endParaRPr lang="el-GR" smtClean="0">
              <a:latin typeface="Times New Roman" pitchFamily="18" charset="0"/>
            </a:endParaRPr>
          </a:p>
        </p:txBody>
      </p:sp>
      <p:sp>
        <p:nvSpPr>
          <p:cNvPr id="12292" name="Rectangle 2050"/>
          <p:cNvSpPr>
            <a:spLocks noGrp="1" noChangeArrowheads="1"/>
          </p:cNvSpPr>
          <p:nvPr>
            <p:ph type="title"/>
          </p:nvPr>
        </p:nvSpPr>
        <p:spPr>
          <a:xfrm>
            <a:off x="685800" y="0"/>
            <a:ext cx="7772400" cy="1143000"/>
          </a:xfrm>
        </p:spPr>
        <p:txBody>
          <a:bodyPr/>
          <a:lstStyle/>
          <a:p>
            <a:pPr eaLnBrk="1" hangingPunct="1"/>
            <a:r>
              <a:rPr lang="el-GR" sz="3200" b="1" smtClean="0">
                <a:solidFill>
                  <a:schemeClr val="tx1"/>
                </a:solidFill>
                <a:latin typeface="Calibri" pitchFamily="34" charset="0"/>
              </a:rPr>
              <a:t>Αρχές λειτουργίας </a:t>
            </a:r>
            <a:r>
              <a:rPr lang="en-US" sz="3200" b="1" smtClean="0">
                <a:solidFill>
                  <a:schemeClr val="tx1"/>
                </a:solidFill>
                <a:latin typeface="Calibri" pitchFamily="34" charset="0"/>
              </a:rPr>
              <a:t>LASER</a:t>
            </a:r>
            <a:r>
              <a:rPr lang="el-GR" sz="3200" b="1" smtClean="0">
                <a:solidFill>
                  <a:schemeClr val="tx1"/>
                </a:solidFill>
                <a:latin typeface="Calibri" pitchFamily="34" charset="0"/>
              </a:rPr>
              <a:t> 2</a:t>
            </a:r>
          </a:p>
        </p:txBody>
      </p:sp>
      <p:pic>
        <p:nvPicPr>
          <p:cNvPr id="12293" name="Picture 2051"/>
          <p:cNvPicPr>
            <a:picLocks noChangeAspect="1" noChangeArrowheads="1"/>
          </p:cNvPicPr>
          <p:nvPr>
            <p:ph type="body" idx="1"/>
          </p:nvPr>
        </p:nvPicPr>
        <p:blipFill>
          <a:blip r:embed="rId3" cstate="print"/>
          <a:srcRect l="34641" t="38889" r="35048" b="15747"/>
          <a:stretch>
            <a:fillRect/>
          </a:stretch>
        </p:blipFill>
        <p:spPr>
          <a:xfrm>
            <a:off x="4572000" y="1600200"/>
            <a:ext cx="4038600" cy="3200400"/>
          </a:xfrm>
        </p:spPr>
      </p:pic>
      <p:sp>
        <p:nvSpPr>
          <p:cNvPr id="12294" name="AutoShape 2052">
            <a:hlinkClick r:id="rId4" action="ppaction://hlinksldjump"/>
          </p:cNvPr>
          <p:cNvSpPr>
            <a:spLocks noChangeArrowheads="1"/>
          </p:cNvSpPr>
          <p:nvPr/>
        </p:nvSpPr>
        <p:spPr bwMode="auto">
          <a:xfrm>
            <a:off x="2895600" y="5791200"/>
            <a:ext cx="1600200" cy="381000"/>
          </a:xfrm>
          <a:prstGeom prst="flowChartTerminator">
            <a:avLst/>
          </a:prstGeom>
          <a:solidFill>
            <a:srgbClr val="FFCC00"/>
          </a:solidFill>
          <a:ln w="9525">
            <a:noFill/>
            <a:miter lim="800000"/>
            <a:headEnd/>
            <a:tailEnd/>
          </a:ln>
        </p:spPr>
        <p:txBody>
          <a:bodyPr wrap="none" anchor="ctr"/>
          <a:lstStyle/>
          <a:p>
            <a:pPr algn="ctr" eaLnBrk="0" hangingPunct="0"/>
            <a:r>
              <a:rPr lang="el-GR" sz="1400" b="1"/>
              <a:t>Ιδιότητες</a:t>
            </a:r>
          </a:p>
        </p:txBody>
      </p:sp>
      <p:sp>
        <p:nvSpPr>
          <p:cNvPr id="12295" name="AutoShape 2053">
            <a:hlinkClick r:id="rId5" action="ppaction://hlinksldjump"/>
          </p:cNvPr>
          <p:cNvSpPr>
            <a:spLocks noChangeArrowheads="1"/>
          </p:cNvSpPr>
          <p:nvPr/>
        </p:nvSpPr>
        <p:spPr bwMode="auto">
          <a:xfrm>
            <a:off x="4800600" y="5791200"/>
            <a:ext cx="1600200" cy="381000"/>
          </a:xfrm>
          <a:prstGeom prst="flowChartTerminator">
            <a:avLst/>
          </a:prstGeom>
          <a:solidFill>
            <a:srgbClr val="FFCC00"/>
          </a:solidFill>
          <a:ln w="9525">
            <a:noFill/>
            <a:miter lim="800000"/>
            <a:headEnd/>
            <a:tailEnd/>
          </a:ln>
        </p:spPr>
        <p:txBody>
          <a:bodyPr wrap="none" anchor="ctr"/>
          <a:lstStyle/>
          <a:p>
            <a:pPr algn="ctr" eaLnBrk="0" hangingPunct="0"/>
            <a:r>
              <a:rPr lang="el-GR" sz="1400" b="1"/>
              <a:t>Εφαρμογές</a:t>
            </a:r>
          </a:p>
        </p:txBody>
      </p:sp>
      <p:sp>
        <p:nvSpPr>
          <p:cNvPr id="12296" name="AutoShape 2054">
            <a:hlinkClick r:id="rId6" action="ppaction://hlinksldjump"/>
          </p:cNvPr>
          <p:cNvSpPr>
            <a:spLocks noChangeArrowheads="1"/>
          </p:cNvSpPr>
          <p:nvPr/>
        </p:nvSpPr>
        <p:spPr bwMode="auto">
          <a:xfrm>
            <a:off x="990600" y="5791200"/>
            <a:ext cx="1600200" cy="381000"/>
          </a:xfrm>
          <a:prstGeom prst="flowChartTerminator">
            <a:avLst/>
          </a:prstGeom>
          <a:solidFill>
            <a:srgbClr val="FFCC00"/>
          </a:solidFill>
          <a:ln w="9525">
            <a:noFill/>
            <a:miter lim="800000"/>
            <a:headEnd/>
            <a:tailEnd/>
          </a:ln>
        </p:spPr>
        <p:txBody>
          <a:bodyPr wrap="none" anchor="ctr"/>
          <a:lstStyle/>
          <a:p>
            <a:pPr algn="ctr" eaLnBrk="0" hangingPunct="0"/>
            <a:r>
              <a:rPr lang="el-GR" sz="1400" b="1"/>
              <a:t>Αρχή Λειτουργίας</a:t>
            </a:r>
          </a:p>
        </p:txBody>
      </p:sp>
      <p:sp>
        <p:nvSpPr>
          <p:cNvPr id="12297" name="Rectangle 2058"/>
          <p:cNvSpPr>
            <a:spLocks noChangeArrowheads="1"/>
          </p:cNvSpPr>
          <p:nvPr/>
        </p:nvSpPr>
        <p:spPr bwMode="auto">
          <a:xfrm>
            <a:off x="4572000" y="4800600"/>
            <a:ext cx="4038600" cy="457200"/>
          </a:xfrm>
          <a:prstGeom prst="rect">
            <a:avLst/>
          </a:prstGeom>
          <a:noFill/>
          <a:ln w="9525">
            <a:noFill/>
            <a:miter lim="800000"/>
            <a:headEnd/>
            <a:tailEnd/>
          </a:ln>
        </p:spPr>
        <p:txBody>
          <a:bodyPr anchor="ctr"/>
          <a:lstStyle/>
          <a:p>
            <a:pPr algn="ctr" eaLnBrk="0" hangingPunct="0"/>
            <a:r>
              <a:rPr lang="el-GR"/>
              <a:t>Encyclopædia Britannica, Inc.</a:t>
            </a:r>
          </a:p>
        </p:txBody>
      </p:sp>
      <p:pic>
        <p:nvPicPr>
          <p:cNvPr id="12298" name="Picture 2059" descr="http://www.fas.org/man/dod-101/navy/docs/laser/fundam20.gif"/>
          <p:cNvPicPr>
            <a:picLocks noChangeAspect="1" noChangeArrowheads="1"/>
          </p:cNvPicPr>
          <p:nvPr/>
        </p:nvPicPr>
        <p:blipFill>
          <a:blip r:embed="rId7" cstate="print"/>
          <a:srcRect/>
          <a:stretch>
            <a:fillRect/>
          </a:stretch>
        </p:blipFill>
        <p:spPr bwMode="auto">
          <a:xfrm>
            <a:off x="250825" y="1628775"/>
            <a:ext cx="4114800" cy="3279775"/>
          </a:xfrm>
          <a:prstGeom prst="rect">
            <a:avLst/>
          </a:prstGeom>
          <a:solidFill>
            <a:srgbClr val="FFFF00"/>
          </a:solidFill>
          <a:ln w="9525">
            <a:noFill/>
            <a:miter lim="800000"/>
            <a:headEnd/>
            <a:tailEnd/>
          </a:ln>
        </p:spPr>
      </p:pic>
      <p:sp>
        <p:nvSpPr>
          <p:cNvPr id="17420" name="AutoShape 2060"/>
          <p:cNvSpPr>
            <a:spLocks noChangeArrowheads="1"/>
          </p:cNvSpPr>
          <p:nvPr/>
        </p:nvSpPr>
        <p:spPr bwMode="auto">
          <a:xfrm>
            <a:off x="0" y="765175"/>
            <a:ext cx="1905000" cy="990600"/>
          </a:xfrm>
          <a:prstGeom prst="wedgeRoundRectCallout">
            <a:avLst>
              <a:gd name="adj1" fmla="val 36750"/>
              <a:gd name="adj2" fmla="val 268111"/>
              <a:gd name="adj3" fmla="val 16667"/>
            </a:avLst>
          </a:prstGeom>
          <a:solidFill>
            <a:srgbClr val="FFCC00"/>
          </a:solidFill>
          <a:ln w="9525">
            <a:solidFill>
              <a:schemeClr val="tx1"/>
            </a:solidFill>
            <a:miter lim="800000"/>
            <a:headEnd/>
            <a:tailEnd/>
          </a:ln>
        </p:spPr>
        <p:txBody>
          <a:bodyPr/>
          <a:lstStyle/>
          <a:p>
            <a:pPr eaLnBrk="0" hangingPunct="0"/>
            <a:r>
              <a:rPr lang="el-GR" b="1">
                <a:latin typeface="Calibri" pitchFamily="34" charset="0"/>
              </a:rPr>
              <a:t>Ενεργό υλικό (στερεό,αέριο, ημιαγωγός,κλπ</a:t>
            </a:r>
            <a:r>
              <a:rPr lang="el-GR" b="1"/>
              <a:t>)</a:t>
            </a:r>
          </a:p>
        </p:txBody>
      </p:sp>
      <p:sp>
        <p:nvSpPr>
          <p:cNvPr id="17421" name="AutoShape 2061"/>
          <p:cNvSpPr>
            <a:spLocks noChangeArrowheads="1"/>
          </p:cNvSpPr>
          <p:nvPr/>
        </p:nvSpPr>
        <p:spPr bwMode="auto">
          <a:xfrm>
            <a:off x="2514600" y="1447800"/>
            <a:ext cx="2921000" cy="762000"/>
          </a:xfrm>
          <a:prstGeom prst="wedgeRoundRectCallout">
            <a:avLst>
              <a:gd name="adj1" fmla="val -55653"/>
              <a:gd name="adj2" fmla="val 97500"/>
              <a:gd name="adj3" fmla="val 16667"/>
            </a:avLst>
          </a:prstGeom>
          <a:solidFill>
            <a:srgbClr val="FFCC00"/>
          </a:solidFill>
          <a:ln w="9525">
            <a:solidFill>
              <a:schemeClr val="tx1"/>
            </a:solidFill>
            <a:miter lim="800000"/>
            <a:headEnd/>
            <a:tailEnd/>
          </a:ln>
        </p:spPr>
        <p:txBody>
          <a:bodyPr/>
          <a:lstStyle/>
          <a:p>
            <a:pPr eaLnBrk="0" hangingPunct="0"/>
            <a:r>
              <a:rPr lang="el-GR" b="1"/>
              <a:t>Μηχανισμός άντλησης</a:t>
            </a:r>
          </a:p>
          <a:p>
            <a:pPr eaLnBrk="0" hangingPunct="0"/>
            <a:r>
              <a:rPr lang="el-GR" b="1"/>
              <a:t>(αναστροφή πληθυσμών)</a:t>
            </a:r>
          </a:p>
        </p:txBody>
      </p:sp>
      <p:sp>
        <p:nvSpPr>
          <p:cNvPr id="17422" name="AutoShape 2062"/>
          <p:cNvSpPr>
            <a:spLocks noChangeArrowheads="1"/>
          </p:cNvSpPr>
          <p:nvPr/>
        </p:nvSpPr>
        <p:spPr bwMode="auto">
          <a:xfrm>
            <a:off x="6172200" y="3733800"/>
            <a:ext cx="2971800" cy="1295400"/>
          </a:xfrm>
          <a:prstGeom prst="wedgeRoundRectCallout">
            <a:avLst>
              <a:gd name="adj1" fmla="val -45727"/>
              <a:gd name="adj2" fmla="val -108579"/>
              <a:gd name="adj3" fmla="val 16667"/>
            </a:avLst>
          </a:prstGeom>
          <a:solidFill>
            <a:srgbClr val="FFCC00"/>
          </a:solidFill>
          <a:ln w="9525">
            <a:solidFill>
              <a:schemeClr val="tx1"/>
            </a:solidFill>
            <a:miter lim="800000"/>
            <a:headEnd/>
            <a:tailEnd/>
          </a:ln>
        </p:spPr>
        <p:txBody>
          <a:bodyPr/>
          <a:lstStyle/>
          <a:p>
            <a:pPr eaLnBrk="0" hangingPunct="0"/>
            <a:r>
              <a:rPr lang="el-GR" b="1"/>
              <a:t>Οπτική κοιλότητα (κάτοπτρα που δρούν ως μηχανισμός ενίσχυσης του φωτός)</a:t>
            </a:r>
          </a:p>
        </p:txBody>
      </p:sp>
      <p:sp>
        <p:nvSpPr>
          <p:cNvPr id="12302" name="AutoShape 2063">
            <a:hlinkClick r:id="rId8" action="ppaction://hlinksldjump" highlightClick="1"/>
          </p:cNvPr>
          <p:cNvSpPr>
            <a:spLocks noChangeArrowheads="1"/>
          </p:cNvSpPr>
          <p:nvPr/>
        </p:nvSpPr>
        <p:spPr bwMode="auto">
          <a:xfrm>
            <a:off x="6553200" y="5181600"/>
            <a:ext cx="1828800" cy="357188"/>
          </a:xfrm>
          <a:prstGeom prst="actionButtonForwardNext">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12303" name="AutoShape 2064">
            <a:hlinkClick r:id="" action="ppaction://hlinkshowjump?jump=lastslideviewed" highlightClick="1"/>
          </p:cNvPr>
          <p:cNvSpPr>
            <a:spLocks noChangeArrowheads="1"/>
          </p:cNvSpPr>
          <p:nvPr/>
        </p:nvSpPr>
        <p:spPr bwMode="auto">
          <a:xfrm>
            <a:off x="1066800" y="5181600"/>
            <a:ext cx="1828800" cy="357188"/>
          </a:xfrm>
          <a:prstGeom prst="actionButtonBackPrevious">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12304" name="AutoShape 2066">
            <a:hlinkClick r:id="" action="ppaction://hlinkshowjump?jump=endshow"/>
          </p:cNvPr>
          <p:cNvSpPr>
            <a:spLocks noChangeArrowheads="1"/>
          </p:cNvSpPr>
          <p:nvPr/>
        </p:nvSpPr>
        <p:spPr bwMode="auto">
          <a:xfrm>
            <a:off x="6781800" y="5791200"/>
            <a:ext cx="1600200" cy="381000"/>
          </a:xfrm>
          <a:prstGeom prst="flowChartTerminator">
            <a:avLst/>
          </a:prstGeom>
          <a:solidFill>
            <a:srgbClr val="FFCC00"/>
          </a:solidFill>
          <a:ln w="9525">
            <a:noFill/>
            <a:miter lim="800000"/>
            <a:headEnd/>
            <a:tailEnd/>
          </a:ln>
        </p:spPr>
        <p:txBody>
          <a:bodyPr wrap="none" anchor="ctr"/>
          <a:lstStyle/>
          <a:p>
            <a:pPr algn="ctr" eaLnBrk="0" hangingPunct="0"/>
            <a:r>
              <a:rPr lang="el-GR" sz="1400" b="1"/>
              <a:t>Έξοδος</a:t>
            </a:r>
          </a:p>
        </p:txBody>
      </p:sp>
      <p:sp>
        <p:nvSpPr>
          <p:cNvPr id="2" name="AutoShape 2060"/>
          <p:cNvSpPr>
            <a:spLocks noChangeArrowheads="1"/>
          </p:cNvSpPr>
          <p:nvPr/>
        </p:nvSpPr>
        <p:spPr bwMode="auto">
          <a:xfrm>
            <a:off x="2700338" y="1125538"/>
            <a:ext cx="6192837" cy="4897437"/>
          </a:xfrm>
          <a:prstGeom prst="wedgeRoundRectCallout">
            <a:avLst>
              <a:gd name="adj1" fmla="val -72329"/>
              <a:gd name="adj2" fmla="val 2093"/>
              <a:gd name="adj3" fmla="val 16667"/>
            </a:avLst>
          </a:prstGeom>
          <a:solidFill>
            <a:srgbClr val="FFCC00"/>
          </a:solidFill>
          <a:ln w="9525">
            <a:solidFill>
              <a:schemeClr val="tx1"/>
            </a:solidFill>
            <a:miter lim="800000"/>
            <a:headEnd/>
            <a:tailEnd/>
          </a:ln>
        </p:spPr>
        <p:txBody>
          <a:bodyPr/>
          <a:lstStyle/>
          <a:p>
            <a:pPr marL="2465388" lvl="4" indent="-457200" algn="just" eaLnBrk="0" hangingPunct="0"/>
            <a:r>
              <a:rPr lang="el-GR" sz="2000"/>
              <a:t>Ενεργό μέσο ή υλικό </a:t>
            </a:r>
            <a:endParaRPr lang="en-GB" sz="2000"/>
          </a:p>
          <a:p>
            <a:pPr marL="457200" indent="-457200" algn="just" eaLnBrk="0" hangingPunct="0"/>
            <a:r>
              <a:rPr lang="el-GR" sz="2000"/>
              <a:t>Τα ενεργό υλικό σε μια κοιλότητα </a:t>
            </a:r>
            <a:r>
              <a:rPr lang="en-US" sz="2000"/>
              <a:t>laser</a:t>
            </a:r>
            <a:r>
              <a:rPr lang="el-GR" sz="2000"/>
              <a:t> θεωρείται μια συλλογή ατόμων, μορίων ή ιόντων κάποιου αερίου, υγρού ή στερεού, που μπορεί να παρέχει τις ενεργειακές του στάθμες, για τις μεταπτώσεις ηλεκτρονίων. Το υλικό αυτό περιορίζεται σε μια οπτική κοιλότητα που ονομάζεται «οπτικό αντηχείο».</a:t>
            </a:r>
          </a:p>
          <a:p>
            <a:pPr marL="457200" indent="-457200" algn="just" eaLnBrk="0" hangingPunct="0"/>
            <a:r>
              <a:rPr lang="el-GR" sz="2000"/>
              <a:t>Μία συσκευή </a:t>
            </a:r>
            <a:r>
              <a:rPr lang="en-US" sz="2000"/>
              <a:t>LASER </a:t>
            </a:r>
            <a:r>
              <a:rPr lang="el-GR" sz="2000"/>
              <a:t>χρησιμοποιεί κυλινδρικό </a:t>
            </a:r>
            <a:r>
              <a:rPr lang="el-GR" sz="2000" b="1"/>
              <a:t>κρύσταλλο ρουμπινίου </a:t>
            </a:r>
            <a:r>
              <a:rPr lang="el-GR" sz="2000"/>
              <a:t>(οξειδίου του αργιλίου) που περιέχει μικρή ποσότητα χρωμίου, μήκους 5 </a:t>
            </a:r>
            <a:r>
              <a:rPr lang="en-US" sz="2000"/>
              <a:t>cm </a:t>
            </a:r>
            <a:r>
              <a:rPr lang="el-GR" sz="2000"/>
              <a:t>και διαμέτρου </a:t>
            </a:r>
            <a:r>
              <a:rPr lang="en-US" sz="2000"/>
              <a:t>1 cm</a:t>
            </a:r>
            <a:r>
              <a:rPr lang="el-GR" sz="2000"/>
              <a:t>, οι δύο βάσεις του οποίου επιστρώνονται με κατάλληλο υλικό έτσι ώστε η μία να γίνει αδιαφανές και η άλλη διαφανές.</a:t>
            </a:r>
          </a:p>
        </p:txBody>
      </p:sp>
      <p:sp>
        <p:nvSpPr>
          <p:cNvPr id="3" name="AutoShape 2060"/>
          <p:cNvSpPr>
            <a:spLocks noChangeArrowheads="1"/>
          </p:cNvSpPr>
          <p:nvPr/>
        </p:nvSpPr>
        <p:spPr bwMode="auto">
          <a:xfrm>
            <a:off x="2447925" y="1052513"/>
            <a:ext cx="6696075" cy="4897437"/>
          </a:xfrm>
          <a:prstGeom prst="wedgeRoundRectCallout">
            <a:avLst>
              <a:gd name="adj1" fmla="val -73588"/>
              <a:gd name="adj2" fmla="val 8931"/>
              <a:gd name="adj3" fmla="val 16667"/>
            </a:avLst>
          </a:prstGeom>
          <a:solidFill>
            <a:srgbClr val="FFCC00"/>
          </a:solidFill>
          <a:ln w="9525">
            <a:solidFill>
              <a:schemeClr val="tx1"/>
            </a:solidFill>
            <a:miter lim="800000"/>
            <a:headEnd/>
            <a:tailEnd/>
          </a:ln>
        </p:spPr>
        <p:txBody>
          <a:bodyPr/>
          <a:lstStyle/>
          <a:p>
            <a:pPr marL="812800" lvl="4" algn="just" eaLnBrk="0" hangingPunct="0"/>
            <a:r>
              <a:rPr lang="el-GR" b="1"/>
              <a:t>Οπτικό αντηχείο</a:t>
            </a:r>
            <a:endParaRPr lang="el-GR"/>
          </a:p>
          <a:p>
            <a:pPr marL="812800" lvl="4" algn="just" eaLnBrk="0" hangingPunct="0"/>
            <a:r>
              <a:rPr lang="el-GR"/>
              <a:t>Στα περισσότερα </a:t>
            </a:r>
            <a:r>
              <a:rPr lang="en-US"/>
              <a:t>laser</a:t>
            </a:r>
            <a:r>
              <a:rPr lang="el-GR"/>
              <a:t> η ακτίνα ταξιδεύει και παλινδρομεί πολλές φορές μέσα στο ενεργό υλικό χάρη σ’ ένα ζευγάρι κάτοπτρα που τοποθετούνται κάθετα στον οπτικό άξονα του </a:t>
            </a:r>
            <a:r>
              <a:rPr lang="en-US"/>
              <a:t>laser</a:t>
            </a:r>
            <a:r>
              <a:rPr lang="el-GR"/>
              <a:t>. Με ένα τέτοιο σύστημα κατόπτρων το ενεργό φαινομενικό μήκος του ενισχυτικού μέσου πολλαπλασιάζεται. Χαρακτηριστικά αναφέρεται ότι ένα </a:t>
            </a:r>
            <a:r>
              <a:rPr lang="en-US"/>
              <a:t>laser</a:t>
            </a:r>
            <a:r>
              <a:rPr lang="el-GR"/>
              <a:t> με ένα κάτοπτρο ανακλαστικότητας 100% στο ένα άκρο του και ένα κάτοπτρο ανακλαστικότητας 98% στο άλλο άκρο του, έχει ένα φαινομενικό μήκος 50 φορές του πραγματικού του, ως προς το ενεργό μέσο. Το σύστημα αυτό των δύο κατόπτρων, ενός ολικά και ενός μερικά ανακλαστικού, αποτελεί το σύστημα  οπτικής ανατροφοδότησης του </a:t>
            </a:r>
            <a:r>
              <a:rPr lang="en-US"/>
              <a:t>laser</a:t>
            </a:r>
            <a:r>
              <a:rPr lang="el-GR"/>
              <a:t> και σε πολλές άλλες περιπτώσεις τον επιλογέα συχνότητας λειτουργίας του.</a:t>
            </a:r>
          </a:p>
        </p:txBody>
      </p:sp>
      <p:sp>
        <p:nvSpPr>
          <p:cNvPr id="4" name="AutoShape 2060"/>
          <p:cNvSpPr>
            <a:spLocks noChangeArrowheads="1"/>
          </p:cNvSpPr>
          <p:nvPr/>
        </p:nvSpPr>
        <p:spPr bwMode="auto">
          <a:xfrm>
            <a:off x="1187450" y="620713"/>
            <a:ext cx="7956550" cy="5932487"/>
          </a:xfrm>
          <a:prstGeom prst="wedgeRoundRectCallout">
            <a:avLst>
              <a:gd name="adj1" fmla="val 16662"/>
              <a:gd name="adj2" fmla="val 25389"/>
              <a:gd name="adj3" fmla="val 16667"/>
            </a:avLst>
          </a:prstGeom>
          <a:solidFill>
            <a:srgbClr val="FFCC00"/>
          </a:solidFill>
          <a:ln w="9525">
            <a:solidFill>
              <a:schemeClr val="tx1"/>
            </a:solidFill>
            <a:miter lim="800000"/>
            <a:headEnd/>
            <a:tailEnd/>
          </a:ln>
        </p:spPr>
        <p:txBody>
          <a:bodyPr/>
          <a:lstStyle/>
          <a:p>
            <a:pPr marL="717550" lvl="4" algn="just" eaLnBrk="0" hangingPunct="0">
              <a:tabLst>
                <a:tab pos="0" algn="l"/>
              </a:tabLst>
            </a:pPr>
            <a:r>
              <a:rPr lang="el-GR" b="1">
                <a:latin typeface="Calibri" pitchFamily="34" charset="0"/>
              </a:rPr>
              <a:t>Διαδικασία άντλησης</a:t>
            </a:r>
            <a:endParaRPr lang="el-GR">
              <a:latin typeface="Calibri" pitchFamily="34" charset="0"/>
            </a:endParaRPr>
          </a:p>
          <a:p>
            <a:pPr marL="717550" lvl="4" algn="just" eaLnBrk="0" hangingPunct="0">
              <a:tabLst>
                <a:tab pos="0" algn="l"/>
              </a:tabLst>
            </a:pPr>
            <a:r>
              <a:rPr lang="el-GR">
                <a:latin typeface="Calibri" pitchFamily="34" charset="0"/>
              </a:rPr>
              <a:t>Ο </a:t>
            </a:r>
            <a:r>
              <a:rPr lang="el-GR" b="1">
                <a:latin typeface="Calibri" pitchFamily="34" charset="0"/>
              </a:rPr>
              <a:t>συντελεστής απορρόφησης </a:t>
            </a:r>
            <a:r>
              <a:rPr lang="el-GR">
                <a:latin typeface="Calibri" pitchFamily="34" charset="0"/>
              </a:rPr>
              <a:t>α ενός υλικού είναι </a:t>
            </a:r>
            <a:r>
              <a:rPr lang="el-GR" b="1">
                <a:latin typeface="Calibri" pitchFamily="34" charset="0"/>
              </a:rPr>
              <a:t>ανάλογος του προσήμου Ν1-Ν2 των πληθυσμών</a:t>
            </a:r>
            <a:r>
              <a:rPr lang="el-GR">
                <a:latin typeface="Calibri" pitchFamily="34" charset="0"/>
              </a:rPr>
              <a:t>, στις ενεργειακές στάθμες Ε1, Ε2. Έτσι το υλικό, εάν </a:t>
            </a:r>
            <a:r>
              <a:rPr lang="el-GR" b="1">
                <a:latin typeface="Calibri" pitchFamily="34" charset="0"/>
              </a:rPr>
              <a:t>Ν2&lt;Ν1, συμπεριφέρεται ως απορροφητής </a:t>
            </a:r>
            <a:r>
              <a:rPr lang="el-GR">
                <a:latin typeface="Calibri" pitchFamily="34" charset="0"/>
              </a:rPr>
              <a:t>και επομένως η ακτινοβολία που περνά μέσα στο υλικό απορροφάται από αυτό. Ενώ, εάν </a:t>
            </a:r>
            <a:r>
              <a:rPr lang="el-GR" b="1">
                <a:latin typeface="Calibri" pitchFamily="34" charset="0"/>
              </a:rPr>
              <a:t>Ν2&gt;Ν1</a:t>
            </a:r>
            <a:r>
              <a:rPr lang="el-GR">
                <a:latin typeface="Calibri" pitchFamily="34" charset="0"/>
              </a:rPr>
              <a:t>, το υλικό συμπεριφέρεται σαν </a:t>
            </a:r>
            <a:r>
              <a:rPr lang="el-GR" b="1">
                <a:latin typeface="Calibri" pitchFamily="34" charset="0"/>
              </a:rPr>
              <a:t>ενισχυτής</a:t>
            </a:r>
            <a:r>
              <a:rPr lang="el-GR">
                <a:latin typeface="Calibri" pitchFamily="34" charset="0"/>
              </a:rPr>
              <a:t>. Όμως η συνθήκη Ν2&gt;Ν1 δεν πραγματοποιείται σε συνθήκες </a:t>
            </a:r>
            <a:r>
              <a:rPr lang="el-GR" b="1">
                <a:latin typeface="Calibri" pitchFamily="34" charset="0"/>
              </a:rPr>
              <a:t>θερμικής ισορροπίας</a:t>
            </a:r>
            <a:r>
              <a:rPr lang="el-GR">
                <a:latin typeface="Calibri" pitchFamily="34" charset="0"/>
              </a:rPr>
              <a:t>, επειδή σύμφωνα με την </a:t>
            </a:r>
            <a:r>
              <a:rPr lang="el-GR" b="1">
                <a:latin typeface="Calibri" pitchFamily="34" charset="0"/>
              </a:rPr>
              <a:t>κατανομή Boltzmann</a:t>
            </a:r>
            <a:r>
              <a:rPr lang="el-GR">
                <a:latin typeface="Calibri" pitchFamily="34" charset="0"/>
              </a:rPr>
              <a:t>, το Ν2 μπορεί μεν να πλησιάζει το Ν1, αλλά δεν μπορεί ποτέ να το υπερβεί. Για να έχουμε Ν2&gt;Ν1 πρέπει να εξωθήσουμε τα άτομα του ενεργού υλικού σε κατάσταση </a:t>
            </a:r>
            <a:r>
              <a:rPr lang="el-GR" b="1">
                <a:latin typeface="Calibri" pitchFamily="34" charset="0"/>
              </a:rPr>
              <a:t>μη θερμικής ισορροπίας</a:t>
            </a:r>
            <a:r>
              <a:rPr lang="el-GR">
                <a:latin typeface="Calibri" pitchFamily="34" charset="0"/>
              </a:rPr>
              <a:t>, χρησιμοποιώντας μια </a:t>
            </a:r>
            <a:r>
              <a:rPr lang="el-GR" b="1">
                <a:latin typeface="Calibri" pitchFamily="34" charset="0"/>
              </a:rPr>
              <a:t>εξωτερική πηγή ενέργειας </a:t>
            </a:r>
            <a:r>
              <a:rPr lang="el-GR">
                <a:latin typeface="Calibri" pitchFamily="34" charset="0"/>
              </a:rPr>
              <a:t>(π.χ. </a:t>
            </a:r>
            <a:r>
              <a:rPr lang="el-GR" b="1">
                <a:latin typeface="Calibri" pitchFamily="34" charset="0"/>
              </a:rPr>
              <a:t>οπτική, ηλεκτρική</a:t>
            </a:r>
            <a:r>
              <a:rPr lang="el-GR">
                <a:latin typeface="Calibri" pitchFamily="34" charset="0"/>
              </a:rPr>
              <a:t>) στα άτομα ή μόρια του ενεργού μέσου. Η διεργασία με την οποία τα άτομα διεγείρονται ή αντλούνται και εξωθούνται σε κατάσταση μη θερμικής ισορροπίας ονομάζεται </a:t>
            </a:r>
            <a:r>
              <a:rPr lang="el-GR" b="1">
                <a:latin typeface="Calibri" pitchFamily="34" charset="0"/>
              </a:rPr>
              <a:t>διαδικασία άντλησης,</a:t>
            </a:r>
            <a:r>
              <a:rPr lang="el-GR">
                <a:latin typeface="Calibri" pitchFamily="34" charset="0"/>
              </a:rPr>
              <a:t> η δε κατάσταση </a:t>
            </a:r>
            <a:r>
              <a:rPr lang="el-GR" b="1">
                <a:latin typeface="Calibri" pitchFamily="34" charset="0"/>
              </a:rPr>
              <a:t>Ν2&gt;Ν1 ονομάζεται αναστροφή πληθυσμών</a:t>
            </a:r>
            <a:r>
              <a:rPr lang="el-GR">
                <a:latin typeface="Calibri" pitchFamily="34" charset="0"/>
              </a:rPr>
              <a:t> και είναι απαραίτητη για τη συντήρηση των ταλαντώσεων μέσα στο αντηχείο, παρά την ύπαρξη απωλειών. Η αναστροφή πληθυσμών έχει σαν αποτέλεσμα την </a:t>
            </a:r>
            <a:r>
              <a:rPr lang="el-GR" b="1">
                <a:latin typeface="Calibri" pitchFamily="34" charset="0"/>
              </a:rPr>
              <a:t>ενίσχυση της φωτεινής ακτινοβολίας</a:t>
            </a:r>
            <a:r>
              <a:rPr lang="el-GR">
                <a:latin typeface="Calibri" pitchFamily="34" charset="0"/>
              </a:rPr>
              <a:t> με τη διαδικασία εξαναγκασμένης εκπομπής.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20"/>
                                        </p:tgtEl>
                                        <p:attrNameLst>
                                          <p:attrName>style.visibility</p:attrName>
                                        </p:attrNameLst>
                                      </p:cBhvr>
                                      <p:to>
                                        <p:strVal val="visible"/>
                                      </p:to>
                                    </p:set>
                                    <p:anim calcmode="lin" valueType="num">
                                      <p:cBhvr additive="base">
                                        <p:cTn id="7" dur="500" fill="hold"/>
                                        <p:tgtEl>
                                          <p:spTgt spid="17420"/>
                                        </p:tgtEl>
                                        <p:attrNameLst>
                                          <p:attrName>ppt_x</p:attrName>
                                        </p:attrNameLst>
                                      </p:cBhvr>
                                      <p:tavLst>
                                        <p:tav tm="0">
                                          <p:val>
                                            <p:strVal val="0-#ppt_w/2"/>
                                          </p:val>
                                        </p:tav>
                                        <p:tav tm="100000">
                                          <p:val>
                                            <p:strVal val="#ppt_x"/>
                                          </p:val>
                                        </p:tav>
                                      </p:tavLst>
                                    </p:anim>
                                    <p:anim calcmode="lin" valueType="num">
                                      <p:cBhvr additive="base">
                                        <p:cTn id="8" dur="500" fill="hold"/>
                                        <p:tgtEl>
                                          <p:spTgt spid="174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17422"/>
                                        </p:tgtEl>
                                        <p:attrNameLst>
                                          <p:attrName>style.visibility</p:attrName>
                                        </p:attrNameLst>
                                      </p:cBhvr>
                                      <p:to>
                                        <p:strVal val="visible"/>
                                      </p:to>
                                    </p:set>
                                    <p:anim calcmode="lin" valueType="num">
                                      <p:cBhvr additive="base">
                                        <p:cTn id="22" dur="500" fill="hold"/>
                                        <p:tgtEl>
                                          <p:spTgt spid="17422"/>
                                        </p:tgtEl>
                                        <p:attrNameLst>
                                          <p:attrName>ppt_x</p:attrName>
                                        </p:attrNameLst>
                                      </p:cBhvr>
                                      <p:tavLst>
                                        <p:tav tm="0">
                                          <p:val>
                                            <p:strVal val="1+#ppt_w/2"/>
                                          </p:val>
                                        </p:tav>
                                        <p:tav tm="100000">
                                          <p:val>
                                            <p:strVal val="#ppt_x"/>
                                          </p:val>
                                        </p:tav>
                                      </p:tavLst>
                                    </p:anim>
                                    <p:anim calcmode="lin" valueType="num">
                                      <p:cBhvr additive="base">
                                        <p:cTn id="23" dur="500" fill="hold"/>
                                        <p:tgtEl>
                                          <p:spTgt spid="1742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par>
                          <p:cTn id="34" fill="hold">
                            <p:stCondLst>
                              <p:cond delay="1000"/>
                            </p:stCondLst>
                            <p:childTnLst>
                              <p:par>
                                <p:cTn id="35" presetID="2" presetClass="entr" presetSubtype="1" fill="hold" grpId="0" nodeType="afterEffect">
                                  <p:stCondLst>
                                    <p:cond delay="0"/>
                                  </p:stCondLst>
                                  <p:childTnLst>
                                    <p:set>
                                      <p:cBhvr>
                                        <p:cTn id="36" dur="1" fill="hold">
                                          <p:stCondLst>
                                            <p:cond delay="0"/>
                                          </p:stCondLst>
                                        </p:cTn>
                                        <p:tgtEl>
                                          <p:spTgt spid="17421"/>
                                        </p:tgtEl>
                                        <p:attrNameLst>
                                          <p:attrName>style.visibility</p:attrName>
                                        </p:attrNameLst>
                                      </p:cBhvr>
                                      <p:to>
                                        <p:strVal val="visible"/>
                                      </p:to>
                                    </p:set>
                                    <p:anim calcmode="lin" valueType="num">
                                      <p:cBhvr additive="base">
                                        <p:cTn id="37" dur="500" fill="hold"/>
                                        <p:tgtEl>
                                          <p:spTgt spid="17421"/>
                                        </p:tgtEl>
                                        <p:attrNameLst>
                                          <p:attrName>ppt_x</p:attrName>
                                        </p:attrNameLst>
                                      </p:cBhvr>
                                      <p:tavLst>
                                        <p:tav tm="0">
                                          <p:val>
                                            <p:strVal val="#ppt_x"/>
                                          </p:val>
                                        </p:tav>
                                        <p:tav tm="100000">
                                          <p:val>
                                            <p:strVal val="#ppt_x"/>
                                          </p:val>
                                        </p:tav>
                                      </p:tavLst>
                                    </p:anim>
                                    <p:anim calcmode="lin" valueType="num">
                                      <p:cBhvr additive="base">
                                        <p:cTn id="38" dur="500" fill="hold"/>
                                        <p:tgtEl>
                                          <p:spTgt spid="17421"/>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autoUpdateAnimBg="0"/>
      <p:bldP spid="17421" grpId="0" animBg="1" autoUpdateAnimBg="0"/>
      <p:bldP spid="17422" grpId="0" animBg="1" autoUpdateAnimBg="0"/>
      <p:bldP spid="2" grpId="0" animBg="1"/>
      <p:bldP spid="2" grpId="1" animBg="1"/>
      <p:bldP spid="3" grpId="0" animBg="1"/>
      <p:bldP spid="3" grpId="1" animBg="1"/>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5 - Θέση αριθμού διαφάνειας"/>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5F7245BF-2320-4C59-BF35-9D387BB0433B}" type="slidenum">
              <a:rPr lang="el-GR" sz="1400"/>
              <a:pPr algn="r" eaLnBrk="0" hangingPunct="0"/>
              <a:t>12</a:t>
            </a:fld>
            <a:endParaRPr lang="el-GR" sz="1400"/>
          </a:p>
        </p:txBody>
      </p:sp>
      <p:sp>
        <p:nvSpPr>
          <p:cNvPr id="13315" name="TextBox 7"/>
          <p:cNvSpPr txBox="1">
            <a:spLocks noChangeArrowheads="1"/>
          </p:cNvSpPr>
          <p:nvPr/>
        </p:nvSpPr>
        <p:spPr bwMode="auto">
          <a:xfrm>
            <a:off x="1331913" y="5319713"/>
            <a:ext cx="6145212" cy="369887"/>
          </a:xfrm>
          <a:prstGeom prst="rect">
            <a:avLst/>
          </a:prstGeom>
          <a:noFill/>
          <a:ln w="9525">
            <a:noFill/>
            <a:miter lim="800000"/>
            <a:headEnd/>
            <a:tailEnd/>
          </a:ln>
        </p:spPr>
        <p:txBody>
          <a:bodyPr>
            <a:spAutoFit/>
          </a:bodyPr>
          <a:lstStyle/>
          <a:p>
            <a:pPr eaLnBrk="0" hangingPunct="0"/>
            <a:r>
              <a:rPr lang="el-GR" b="1">
                <a:latin typeface="Calibri" pitchFamily="34" charset="0"/>
              </a:rPr>
              <a:t>Συσκευή </a:t>
            </a:r>
            <a:r>
              <a:rPr lang="en-US" b="1">
                <a:latin typeface="Calibri" pitchFamily="34" charset="0"/>
              </a:rPr>
              <a:t>LASER </a:t>
            </a:r>
            <a:r>
              <a:rPr lang="el-GR" b="1">
                <a:latin typeface="Calibri" pitchFamily="34" charset="0"/>
              </a:rPr>
              <a:t>και οπτικό σύστημα με ενδεικτική διευθέτηση</a:t>
            </a:r>
          </a:p>
        </p:txBody>
      </p:sp>
      <p:pic>
        <p:nvPicPr>
          <p:cNvPr id="13316" name="Picture 2" descr="https://wiki.brown.edu/confluence/download/attachments/29234/Picture+270.jpg?version=1&amp;modificationDate=1192545695000"/>
          <p:cNvPicPr>
            <a:picLocks noChangeAspect="1" noChangeArrowheads="1"/>
          </p:cNvPicPr>
          <p:nvPr/>
        </p:nvPicPr>
        <p:blipFill>
          <a:blip r:embed="rId3" cstate="print"/>
          <a:srcRect t="30815" r="2802"/>
          <a:stretch>
            <a:fillRect/>
          </a:stretch>
        </p:blipFill>
        <p:spPr bwMode="auto">
          <a:xfrm>
            <a:off x="609600" y="908050"/>
            <a:ext cx="7916863" cy="396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4 - Θέση αριθμού διαφάνειας"/>
          <p:cNvSpPr>
            <a:spLocks noGrp="1"/>
          </p:cNvSpPr>
          <p:nvPr>
            <p:ph type="sldNum" sz="quarter" idx="12"/>
          </p:nvPr>
        </p:nvSpPr>
        <p:spPr/>
        <p:txBody>
          <a:bodyPr/>
          <a:lstStyle/>
          <a:p>
            <a:pPr>
              <a:defRPr/>
            </a:pPr>
            <a:fld id="{038F4AC4-C3E6-4395-83B9-E7C45052BD6B}" type="slidenum">
              <a:rPr lang="el-GR" smtClean="0">
                <a:latin typeface="Times New Roman" pitchFamily="18" charset="0"/>
              </a:rPr>
              <a:pPr>
                <a:defRPr/>
              </a:pPr>
              <a:t>13</a:t>
            </a:fld>
            <a:endParaRPr lang="el-GR" smtClean="0">
              <a:latin typeface="Times New Roman" pitchFamily="18" charset="0"/>
            </a:endParaRPr>
          </a:p>
        </p:txBody>
      </p:sp>
      <p:sp>
        <p:nvSpPr>
          <p:cNvPr id="14339" name="Rectangle 2"/>
          <p:cNvSpPr>
            <a:spLocks noGrp="1" noChangeArrowheads="1"/>
          </p:cNvSpPr>
          <p:nvPr>
            <p:ph type="title"/>
          </p:nvPr>
        </p:nvSpPr>
        <p:spPr>
          <a:xfrm>
            <a:off x="685800" y="457200"/>
            <a:ext cx="7772400" cy="1143000"/>
          </a:xfrm>
        </p:spPr>
        <p:txBody>
          <a:bodyPr/>
          <a:lstStyle/>
          <a:p>
            <a:pPr eaLnBrk="1" hangingPunct="1"/>
            <a:r>
              <a:rPr lang="el-GR" sz="3600" smtClean="0"/>
              <a:t>Ιδιότητες</a:t>
            </a:r>
          </a:p>
        </p:txBody>
      </p:sp>
      <p:pic>
        <p:nvPicPr>
          <p:cNvPr id="14340" name="Picture 9">
            <a:hlinkClick r:id="rId2" action="ppaction://hlinksldjump"/>
          </p:cNvPr>
          <p:cNvPicPr preferRelativeResize="0">
            <a:picLocks noChangeAspect="1" noChangeArrowheads="1"/>
          </p:cNvPicPr>
          <p:nvPr/>
        </p:nvPicPr>
        <p:blipFill>
          <a:blip r:embed="rId3" cstate="print"/>
          <a:srcRect l="20625" t="14999" r="21251" b="30000"/>
          <a:stretch>
            <a:fillRect/>
          </a:stretch>
        </p:blipFill>
        <p:spPr bwMode="auto">
          <a:xfrm>
            <a:off x="474663" y="228600"/>
            <a:ext cx="8212137" cy="5972175"/>
          </a:xfrm>
          <a:prstGeom prst="rect">
            <a:avLst/>
          </a:prstGeom>
          <a:noFill/>
          <a:ln w="9525">
            <a:noFill/>
            <a:miter lim="800000"/>
            <a:headEnd/>
            <a:tailEnd/>
          </a:ln>
        </p:spPr>
      </p:pic>
      <p:sp>
        <p:nvSpPr>
          <p:cNvPr id="14341" name="Rectangle 14">
            <a:hlinkClick r:id="rId4" action="ppaction://hlinksldjump"/>
          </p:cNvPr>
          <p:cNvSpPr>
            <a:spLocks noChangeArrowheads="1"/>
          </p:cNvSpPr>
          <p:nvPr/>
        </p:nvSpPr>
        <p:spPr bwMode="auto">
          <a:xfrm>
            <a:off x="1143000" y="2438400"/>
            <a:ext cx="2286000" cy="1066800"/>
          </a:xfrm>
          <a:prstGeom prst="rect">
            <a:avLst/>
          </a:prstGeom>
          <a:noFill/>
          <a:ln w="9525">
            <a:noFill/>
            <a:miter lim="800000"/>
            <a:headEnd/>
            <a:tailEnd/>
          </a:ln>
        </p:spPr>
        <p:txBody>
          <a:bodyPr wrap="none" anchor="ctr"/>
          <a:lstStyle/>
          <a:p>
            <a:pPr eaLnBrk="0" hangingPunct="0"/>
            <a:endParaRPr lang="en-US"/>
          </a:p>
        </p:txBody>
      </p:sp>
      <p:sp>
        <p:nvSpPr>
          <p:cNvPr id="14342" name="Rectangle 17">
            <a:hlinkClick r:id="rId5" action="ppaction://hlinksldjump"/>
          </p:cNvPr>
          <p:cNvSpPr>
            <a:spLocks noChangeArrowheads="1"/>
          </p:cNvSpPr>
          <p:nvPr/>
        </p:nvSpPr>
        <p:spPr bwMode="auto">
          <a:xfrm>
            <a:off x="5562600" y="2362200"/>
            <a:ext cx="2286000" cy="1066800"/>
          </a:xfrm>
          <a:prstGeom prst="rect">
            <a:avLst/>
          </a:prstGeom>
          <a:noFill/>
          <a:ln w="9525">
            <a:noFill/>
            <a:miter lim="800000"/>
            <a:headEnd/>
            <a:tailEnd/>
          </a:ln>
        </p:spPr>
        <p:txBody>
          <a:bodyPr wrap="none" anchor="ctr"/>
          <a:lstStyle/>
          <a:p>
            <a:pPr eaLnBrk="0" hangingPunct="0"/>
            <a:endParaRPr lang="en-US"/>
          </a:p>
        </p:txBody>
      </p:sp>
      <p:sp>
        <p:nvSpPr>
          <p:cNvPr id="14343" name="Rectangle 18">
            <a:hlinkClick r:id="rId6" action="ppaction://hlinksldjump"/>
          </p:cNvPr>
          <p:cNvSpPr>
            <a:spLocks noChangeArrowheads="1"/>
          </p:cNvSpPr>
          <p:nvPr/>
        </p:nvSpPr>
        <p:spPr bwMode="auto">
          <a:xfrm>
            <a:off x="3810000" y="4953000"/>
            <a:ext cx="1371600" cy="1066800"/>
          </a:xfrm>
          <a:prstGeom prst="rect">
            <a:avLst/>
          </a:prstGeom>
          <a:noFill/>
          <a:ln w="9525">
            <a:noFill/>
            <a:miter lim="800000"/>
            <a:headEnd/>
            <a:tailEnd/>
          </a:ln>
        </p:spPr>
        <p:txBody>
          <a:bodyPr wrap="none" anchor="ctr"/>
          <a:lstStyle/>
          <a:p>
            <a:pPr eaLnBrk="0" hangingPunct="0"/>
            <a:endParaRPr lang="en-US"/>
          </a:p>
        </p:txBody>
      </p:sp>
      <p:sp>
        <p:nvSpPr>
          <p:cNvPr id="14344" name="Rectangle 19">
            <a:hlinkClick r:id="rId7" action="ppaction://hlinksldjump"/>
          </p:cNvPr>
          <p:cNvSpPr>
            <a:spLocks noChangeArrowheads="1"/>
          </p:cNvSpPr>
          <p:nvPr/>
        </p:nvSpPr>
        <p:spPr bwMode="auto">
          <a:xfrm>
            <a:off x="3429000" y="1295400"/>
            <a:ext cx="2286000" cy="1066800"/>
          </a:xfrm>
          <a:prstGeom prst="rect">
            <a:avLst/>
          </a:prstGeom>
          <a:noFill/>
          <a:ln w="9525">
            <a:noFill/>
            <a:miter lim="800000"/>
            <a:headEnd/>
            <a:tailEnd/>
          </a:ln>
        </p:spPr>
        <p:txBody>
          <a:bodyPr wrap="none" anchor="ctr"/>
          <a:lstStyle/>
          <a:p>
            <a:pPr eaLnBrk="0" hangingPunct="0"/>
            <a:endParaRPr lang="en-US"/>
          </a:p>
        </p:txBody>
      </p:sp>
      <p:sp>
        <p:nvSpPr>
          <p:cNvPr id="14345" name="Text Box 22"/>
          <p:cNvSpPr txBox="1">
            <a:spLocks noChangeArrowheads="1"/>
          </p:cNvSpPr>
          <p:nvPr/>
        </p:nvSpPr>
        <p:spPr bwMode="auto">
          <a:xfrm>
            <a:off x="1333500" y="115888"/>
            <a:ext cx="6477000" cy="641350"/>
          </a:xfrm>
          <a:prstGeom prst="rect">
            <a:avLst/>
          </a:prstGeom>
          <a:noFill/>
          <a:ln w="9525">
            <a:noFill/>
            <a:miter lim="800000"/>
            <a:headEnd/>
            <a:tailEnd/>
          </a:ln>
        </p:spPr>
        <p:txBody>
          <a:bodyPr>
            <a:spAutoFit/>
          </a:bodyPr>
          <a:lstStyle/>
          <a:p>
            <a:pPr algn="ctr" eaLnBrk="0" hangingPunct="0">
              <a:spcBef>
                <a:spcPct val="50000"/>
              </a:spcBef>
            </a:pPr>
            <a:r>
              <a:rPr lang="el-GR" sz="3600">
                <a:solidFill>
                  <a:schemeClr val="bg1"/>
                </a:solidFill>
              </a:rPr>
              <a:t>Ιδιότητες </a:t>
            </a:r>
            <a:r>
              <a:rPr lang="en-US" sz="3600">
                <a:solidFill>
                  <a:schemeClr val="bg1"/>
                </a:solidFill>
              </a:rPr>
              <a:t>LASER</a:t>
            </a:r>
            <a:endParaRPr lang="el-GR" sz="360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5 - Θέση αριθμού διαφάνειας"/>
          <p:cNvSpPr>
            <a:spLocks noGrp="1"/>
          </p:cNvSpPr>
          <p:nvPr>
            <p:ph type="sldNum" sz="quarter" idx="12"/>
          </p:nvPr>
        </p:nvSpPr>
        <p:spPr/>
        <p:txBody>
          <a:bodyPr/>
          <a:lstStyle/>
          <a:p>
            <a:pPr>
              <a:defRPr/>
            </a:pPr>
            <a:fld id="{2AFEF690-51C2-4B0E-B13C-53B497A9429E}" type="slidenum">
              <a:rPr lang="el-GR" smtClean="0">
                <a:latin typeface="Times New Roman" pitchFamily="18" charset="0"/>
              </a:rPr>
              <a:pPr>
                <a:defRPr/>
              </a:pPr>
              <a:t>14</a:t>
            </a:fld>
            <a:endParaRPr lang="el-GR" smtClean="0">
              <a:latin typeface="Times New Roman" pitchFamily="18" charset="0"/>
            </a:endParaRPr>
          </a:p>
        </p:txBody>
      </p:sp>
      <p:sp>
        <p:nvSpPr>
          <p:cNvPr id="15363" name="Rectangle 2"/>
          <p:cNvSpPr>
            <a:spLocks noGrp="1" noChangeArrowheads="1"/>
          </p:cNvSpPr>
          <p:nvPr>
            <p:ph type="title"/>
          </p:nvPr>
        </p:nvSpPr>
        <p:spPr>
          <a:xfrm>
            <a:off x="685800" y="76200"/>
            <a:ext cx="7772400" cy="1143000"/>
          </a:xfrm>
        </p:spPr>
        <p:txBody>
          <a:bodyPr/>
          <a:lstStyle/>
          <a:p>
            <a:pPr eaLnBrk="1" hangingPunct="1"/>
            <a:r>
              <a:rPr lang="el-GR" sz="3600" smtClean="0">
                <a:solidFill>
                  <a:schemeClr val="bg1"/>
                </a:solidFill>
              </a:rPr>
              <a:t>Μονοχρωματικότητα</a:t>
            </a:r>
          </a:p>
        </p:txBody>
      </p:sp>
      <p:pic>
        <p:nvPicPr>
          <p:cNvPr id="15364" name="Picture 10"/>
          <p:cNvPicPr>
            <a:picLocks noChangeAspect="1" noChangeArrowheads="1"/>
          </p:cNvPicPr>
          <p:nvPr>
            <p:ph type="body" idx="1"/>
          </p:nvPr>
        </p:nvPicPr>
        <p:blipFill>
          <a:blip r:embed="rId2" cstate="print">
            <a:lum bright="-6000" contrast="-18000"/>
          </a:blip>
          <a:srcRect l="22078" t="8333" r="28571" b="56143"/>
          <a:stretch>
            <a:fillRect/>
          </a:stretch>
        </p:blipFill>
        <p:spPr>
          <a:xfrm>
            <a:off x="838200" y="990600"/>
            <a:ext cx="7629525" cy="5029200"/>
          </a:xfrm>
          <a:noFill/>
        </p:spPr>
      </p:pic>
      <p:sp>
        <p:nvSpPr>
          <p:cNvPr id="11275" name="AutoShape 11"/>
          <p:cNvSpPr>
            <a:spLocks noChangeArrowheads="1"/>
          </p:cNvSpPr>
          <p:nvPr/>
        </p:nvSpPr>
        <p:spPr bwMode="auto">
          <a:xfrm rot="10788694">
            <a:off x="5408613" y="1295400"/>
            <a:ext cx="3735387" cy="1066800"/>
          </a:xfrm>
          <a:prstGeom prst="wedgeRoundRectCallout">
            <a:avLst>
              <a:gd name="adj1" fmla="val 62505"/>
              <a:gd name="adj2" fmla="val -106940"/>
              <a:gd name="adj3" fmla="val 16667"/>
            </a:avLst>
          </a:prstGeom>
          <a:solidFill>
            <a:srgbClr val="FFCC00"/>
          </a:solidFill>
          <a:ln w="9525">
            <a:solidFill>
              <a:schemeClr val="tx1"/>
            </a:solidFill>
            <a:miter lim="800000"/>
            <a:headEnd/>
            <a:tailEnd/>
          </a:ln>
        </p:spPr>
        <p:txBody>
          <a:bodyPr rot="10800000"/>
          <a:lstStyle/>
          <a:p>
            <a:pPr algn="ctr" eaLnBrk="0" hangingPunct="0"/>
            <a:r>
              <a:rPr lang="el-GR" sz="1600" b="1"/>
              <a:t>Το λευκό φως περιέχει φωτόνια με διαφορετικές ενέργειες , δηλαδή (πολλά μήκη κύματος) πολλά χρώματα.</a:t>
            </a:r>
          </a:p>
        </p:txBody>
      </p:sp>
      <p:sp>
        <p:nvSpPr>
          <p:cNvPr id="11276" name="AutoShape 12"/>
          <p:cNvSpPr>
            <a:spLocks noChangeArrowheads="1"/>
          </p:cNvSpPr>
          <p:nvPr/>
        </p:nvSpPr>
        <p:spPr bwMode="auto">
          <a:xfrm rot="10788694">
            <a:off x="0" y="3200400"/>
            <a:ext cx="3659188" cy="1524000"/>
          </a:xfrm>
          <a:prstGeom prst="wedgeRoundRectCallout">
            <a:avLst>
              <a:gd name="adj1" fmla="val -100542"/>
              <a:gd name="adj2" fmla="val -54218"/>
              <a:gd name="adj3" fmla="val 16667"/>
            </a:avLst>
          </a:prstGeom>
          <a:solidFill>
            <a:srgbClr val="FFCC00"/>
          </a:solidFill>
          <a:ln w="9525">
            <a:solidFill>
              <a:schemeClr val="tx1"/>
            </a:solidFill>
            <a:miter lim="800000"/>
            <a:headEnd/>
            <a:tailEnd/>
          </a:ln>
        </p:spPr>
        <p:txBody>
          <a:bodyPr rot="10800000"/>
          <a:lstStyle/>
          <a:p>
            <a:pPr algn="ctr" eaLnBrk="0" hangingPunct="0"/>
            <a:r>
              <a:rPr lang="el-GR" sz="1600" b="1"/>
              <a:t>Στη δέσμη </a:t>
            </a:r>
            <a:r>
              <a:rPr lang="en-US" sz="1600" b="1"/>
              <a:t>Laser</a:t>
            </a:r>
            <a:r>
              <a:rPr lang="el-GR" sz="1600" b="1"/>
              <a:t> όλα τα εξερχόμενα φωτόνια έχουν (σχεδόν) την ίδια ενέργεια, δηλαδή (ίδιο μήκος κύματος) ένα χρώμα.</a:t>
            </a:r>
          </a:p>
        </p:txBody>
      </p:sp>
      <p:sp>
        <p:nvSpPr>
          <p:cNvPr id="15367" name="Text Box 13"/>
          <p:cNvSpPr txBox="1">
            <a:spLocks noChangeArrowheads="1"/>
          </p:cNvSpPr>
          <p:nvPr/>
        </p:nvSpPr>
        <p:spPr bwMode="auto">
          <a:xfrm>
            <a:off x="1295400" y="4572000"/>
            <a:ext cx="1752600" cy="457200"/>
          </a:xfrm>
          <a:prstGeom prst="rect">
            <a:avLst/>
          </a:prstGeom>
          <a:solidFill>
            <a:srgbClr val="FF0000"/>
          </a:solidFill>
          <a:ln w="9525">
            <a:noFill/>
            <a:miter lim="800000"/>
            <a:headEnd/>
            <a:tailEnd/>
          </a:ln>
        </p:spPr>
        <p:txBody>
          <a:bodyPr>
            <a:spAutoFit/>
          </a:bodyPr>
          <a:lstStyle/>
          <a:p>
            <a:pPr algn="ctr" eaLnBrk="0" hangingPunct="0">
              <a:spcBef>
                <a:spcPct val="50000"/>
              </a:spcBef>
            </a:pPr>
            <a:r>
              <a:rPr lang="en-US"/>
              <a:t>Laser</a:t>
            </a:r>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275"/>
                                        </p:tgtEl>
                                        <p:attrNameLst>
                                          <p:attrName>style.visibility</p:attrName>
                                        </p:attrNameLst>
                                      </p:cBhvr>
                                      <p:to>
                                        <p:strVal val="visible"/>
                                      </p:to>
                                    </p:set>
                                    <p:anim calcmode="lin" valueType="num">
                                      <p:cBhvr additive="base">
                                        <p:cTn id="7" dur="500" fill="hold"/>
                                        <p:tgtEl>
                                          <p:spTgt spid="11275"/>
                                        </p:tgtEl>
                                        <p:attrNameLst>
                                          <p:attrName>ppt_x</p:attrName>
                                        </p:attrNameLst>
                                      </p:cBhvr>
                                      <p:tavLst>
                                        <p:tav tm="0">
                                          <p:val>
                                            <p:strVal val="#ppt_x"/>
                                          </p:val>
                                        </p:tav>
                                        <p:tav tm="100000">
                                          <p:val>
                                            <p:strVal val="#ppt_x"/>
                                          </p:val>
                                        </p:tav>
                                      </p:tavLst>
                                    </p:anim>
                                    <p:anim calcmode="lin" valueType="num">
                                      <p:cBhvr additive="base">
                                        <p:cTn id="8" dur="500" fill="hold"/>
                                        <p:tgtEl>
                                          <p:spTgt spid="1127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3000"/>
                                  </p:stCondLst>
                                  <p:childTnLst>
                                    <p:set>
                                      <p:cBhvr>
                                        <p:cTn id="11" dur="1" fill="hold">
                                          <p:stCondLst>
                                            <p:cond delay="0"/>
                                          </p:stCondLst>
                                        </p:cTn>
                                        <p:tgtEl>
                                          <p:spTgt spid="11276"/>
                                        </p:tgtEl>
                                        <p:attrNameLst>
                                          <p:attrName>style.visibility</p:attrName>
                                        </p:attrNameLst>
                                      </p:cBhvr>
                                      <p:to>
                                        <p:strVal val="visible"/>
                                      </p:to>
                                    </p:set>
                                    <p:anim calcmode="lin" valueType="num">
                                      <p:cBhvr additive="base">
                                        <p:cTn id="12" dur="500" fill="hold"/>
                                        <p:tgtEl>
                                          <p:spTgt spid="11276"/>
                                        </p:tgtEl>
                                        <p:attrNameLst>
                                          <p:attrName>ppt_x</p:attrName>
                                        </p:attrNameLst>
                                      </p:cBhvr>
                                      <p:tavLst>
                                        <p:tav tm="0">
                                          <p:val>
                                            <p:strVal val="0-#ppt_w/2"/>
                                          </p:val>
                                        </p:tav>
                                        <p:tav tm="100000">
                                          <p:val>
                                            <p:strVal val="#ppt_x"/>
                                          </p:val>
                                        </p:tav>
                                      </p:tavLst>
                                    </p:anim>
                                    <p:anim calcmode="lin" valueType="num">
                                      <p:cBhvr additive="base">
                                        <p:cTn id="13" dur="500" fill="hold"/>
                                        <p:tgtEl>
                                          <p:spTgt spid="112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animBg="1" autoUpdateAnimBg="0"/>
      <p:bldP spid="1127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4 - Θέση υποσέλιδου"/>
          <p:cNvSpPr>
            <a:spLocks noGrp="1"/>
          </p:cNvSpPr>
          <p:nvPr>
            <p:ph type="ftr" sz="quarter" idx="11"/>
          </p:nvPr>
        </p:nvSpPr>
        <p:spPr/>
        <p:txBody>
          <a:bodyPr/>
          <a:lstStyle/>
          <a:p>
            <a:pPr>
              <a:defRPr/>
            </a:pPr>
            <a:r>
              <a:rPr lang="el-GR" smtClean="0">
                <a:latin typeface="Times New Roman" pitchFamily="18" charset="0"/>
              </a:rPr>
              <a:t>LASER</a:t>
            </a:r>
          </a:p>
        </p:txBody>
      </p:sp>
      <p:sp>
        <p:nvSpPr>
          <p:cNvPr id="12291" name="5 - Θέση αριθμού διαφάνειας"/>
          <p:cNvSpPr>
            <a:spLocks noGrp="1"/>
          </p:cNvSpPr>
          <p:nvPr>
            <p:ph type="sldNum" sz="quarter" idx="12"/>
          </p:nvPr>
        </p:nvSpPr>
        <p:spPr/>
        <p:txBody>
          <a:bodyPr/>
          <a:lstStyle/>
          <a:p>
            <a:pPr>
              <a:defRPr/>
            </a:pPr>
            <a:fld id="{5EE68516-859B-4FDD-8328-37CD997C4DCD}" type="slidenum">
              <a:rPr lang="el-GR" smtClean="0">
                <a:latin typeface="Times New Roman" pitchFamily="18" charset="0"/>
              </a:rPr>
              <a:pPr>
                <a:defRPr/>
              </a:pPr>
              <a:t>15</a:t>
            </a:fld>
            <a:endParaRPr lang="el-GR" smtClean="0">
              <a:latin typeface="Times New Roman" pitchFamily="18" charset="0"/>
            </a:endParaRPr>
          </a:p>
        </p:txBody>
      </p:sp>
      <p:sp>
        <p:nvSpPr>
          <p:cNvPr id="16388" name="Rectangle 2"/>
          <p:cNvSpPr>
            <a:spLocks noGrp="1" noChangeArrowheads="1"/>
          </p:cNvSpPr>
          <p:nvPr>
            <p:ph type="title"/>
          </p:nvPr>
        </p:nvSpPr>
        <p:spPr>
          <a:xfrm>
            <a:off x="685800" y="0"/>
            <a:ext cx="7772400" cy="1143000"/>
          </a:xfrm>
        </p:spPr>
        <p:txBody>
          <a:bodyPr/>
          <a:lstStyle/>
          <a:p>
            <a:pPr eaLnBrk="1" hangingPunct="1"/>
            <a:r>
              <a:rPr lang="el-GR" sz="3200" b="1" smtClean="0">
                <a:solidFill>
                  <a:schemeClr val="tx1"/>
                </a:solidFill>
                <a:latin typeface="Calibri" pitchFamily="34" charset="0"/>
              </a:rPr>
              <a:t>Σύμφωνη ακτινοβολία</a:t>
            </a:r>
          </a:p>
        </p:txBody>
      </p:sp>
      <p:sp>
        <p:nvSpPr>
          <p:cNvPr id="16389" name="Rectangle 3"/>
          <p:cNvSpPr>
            <a:spLocks noGrp="1" noChangeArrowheads="1"/>
          </p:cNvSpPr>
          <p:nvPr>
            <p:ph type="body" idx="1"/>
          </p:nvPr>
        </p:nvSpPr>
        <p:spPr>
          <a:xfrm>
            <a:off x="685800" y="1143000"/>
            <a:ext cx="7772400" cy="4572000"/>
          </a:xfrm>
        </p:spPr>
        <p:txBody>
          <a:bodyPr/>
          <a:lstStyle/>
          <a:p>
            <a:pPr algn="just" eaLnBrk="1" hangingPunct="1"/>
            <a:r>
              <a:rPr lang="el-GR" sz="2400" smtClean="0">
                <a:latin typeface="Calibri" pitchFamily="34" charset="0"/>
              </a:rPr>
              <a:t>Συμφωνία φάσης (τα φωτόνια της δέσμης έχουν την </a:t>
            </a:r>
            <a:r>
              <a:rPr lang="el-GR" sz="2400" b="1" smtClean="0">
                <a:latin typeface="Calibri" pitchFamily="34" charset="0"/>
              </a:rPr>
              <a:t>ίδια αρχική φάση</a:t>
            </a:r>
            <a:r>
              <a:rPr lang="el-GR" sz="2400" smtClean="0">
                <a:latin typeface="Calibri" pitchFamily="34" charset="0"/>
              </a:rPr>
              <a:t> και η συμφωνία  αυτή διατηρείται </a:t>
            </a:r>
            <a:r>
              <a:rPr lang="el-GR" sz="2400" b="1" smtClean="0">
                <a:latin typeface="Calibri" pitchFamily="34" charset="0"/>
              </a:rPr>
              <a:t>για μεγάλη απόσταση</a:t>
            </a:r>
            <a:r>
              <a:rPr lang="el-GR" sz="2400" smtClean="0">
                <a:latin typeface="Calibri" pitchFamily="34" charset="0"/>
              </a:rPr>
              <a:t>). </a:t>
            </a:r>
          </a:p>
          <a:p>
            <a:pPr eaLnBrk="1" hangingPunct="1"/>
            <a:endParaRPr lang="el-GR" sz="2400" smtClean="0">
              <a:latin typeface="Calibri" pitchFamily="34" charset="0"/>
            </a:endParaRPr>
          </a:p>
        </p:txBody>
      </p:sp>
      <p:pic>
        <p:nvPicPr>
          <p:cNvPr id="16390" name="Picture 21"/>
          <p:cNvPicPr>
            <a:picLocks noChangeAspect="1" noChangeArrowheads="1"/>
          </p:cNvPicPr>
          <p:nvPr/>
        </p:nvPicPr>
        <p:blipFill>
          <a:blip r:embed="rId2" cstate="print"/>
          <a:srcRect l="14375" t="44000" r="14999" b="25000"/>
          <a:stretch>
            <a:fillRect/>
          </a:stretch>
        </p:blipFill>
        <p:spPr bwMode="auto">
          <a:xfrm>
            <a:off x="381000" y="2667000"/>
            <a:ext cx="8262938"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 Θέση αριθμού διαφάνειας"/>
          <p:cNvSpPr>
            <a:spLocks noGrp="1"/>
          </p:cNvSpPr>
          <p:nvPr>
            <p:ph type="sldNum" sz="quarter" idx="12"/>
          </p:nvPr>
        </p:nvSpPr>
        <p:spPr>
          <a:xfrm>
            <a:off x="6629400" y="6172200"/>
            <a:ext cx="2133600" cy="476250"/>
          </a:xfrm>
        </p:spPr>
        <p:txBody>
          <a:bodyPr/>
          <a:lstStyle/>
          <a:p>
            <a:pPr>
              <a:defRPr/>
            </a:pPr>
            <a:fld id="{7424D8B8-E173-4F53-A582-4D9990F2F755}" type="slidenum">
              <a:rPr lang="el-GR" smtClean="0">
                <a:latin typeface="Times New Roman" pitchFamily="18" charset="0"/>
              </a:rPr>
              <a:pPr>
                <a:defRPr/>
              </a:pPr>
              <a:t>16</a:t>
            </a:fld>
            <a:endParaRPr lang="el-GR" smtClean="0">
              <a:latin typeface="Times New Roman" pitchFamily="18" charset="0"/>
            </a:endParaRPr>
          </a:p>
        </p:txBody>
      </p:sp>
      <p:sp>
        <p:nvSpPr>
          <p:cNvPr id="17411" name="Rectangle 2"/>
          <p:cNvSpPr>
            <a:spLocks noGrp="1" noChangeArrowheads="1"/>
          </p:cNvSpPr>
          <p:nvPr>
            <p:ph type="title"/>
          </p:nvPr>
        </p:nvSpPr>
        <p:spPr>
          <a:xfrm>
            <a:off x="685800" y="0"/>
            <a:ext cx="7772400" cy="1143000"/>
          </a:xfrm>
        </p:spPr>
        <p:txBody>
          <a:bodyPr/>
          <a:lstStyle/>
          <a:p>
            <a:pPr eaLnBrk="1" hangingPunct="1"/>
            <a:r>
              <a:rPr lang="el-GR" sz="3200" b="1" smtClean="0">
                <a:solidFill>
                  <a:schemeClr val="tx1"/>
                </a:solidFill>
                <a:latin typeface="Calibri" pitchFamily="34" charset="0"/>
              </a:rPr>
              <a:t>Υψηλή Κατευθυντικότητα</a:t>
            </a:r>
          </a:p>
        </p:txBody>
      </p:sp>
      <p:sp>
        <p:nvSpPr>
          <p:cNvPr id="17412" name="Rectangle 3"/>
          <p:cNvSpPr>
            <a:spLocks noGrp="1" noChangeArrowheads="1"/>
          </p:cNvSpPr>
          <p:nvPr>
            <p:ph type="body" idx="1"/>
          </p:nvPr>
        </p:nvSpPr>
        <p:spPr>
          <a:xfrm>
            <a:off x="0" y="981075"/>
            <a:ext cx="8748713" cy="923925"/>
          </a:xfrm>
        </p:spPr>
        <p:txBody>
          <a:bodyPr/>
          <a:lstStyle/>
          <a:p>
            <a:pPr algn="just" eaLnBrk="1" hangingPunct="1"/>
            <a:r>
              <a:rPr lang="el-GR" sz="2000" b="1" smtClean="0">
                <a:latin typeface="Calibri" pitchFamily="34" charset="0"/>
              </a:rPr>
              <a:t>Κατευθυντικότητα</a:t>
            </a:r>
            <a:r>
              <a:rPr lang="el-GR" sz="2000" smtClean="0">
                <a:latin typeface="Calibri" pitchFamily="34" charset="0"/>
              </a:rPr>
              <a:t> (τα φωτόνια της δέσμης έχουν όλα την ίδια κατεύθυνση, με αποτέλεσμα η δέσμη να έχει πολύ λεπτή διατομή και πολύ μικρή απόκλιση).</a:t>
            </a:r>
          </a:p>
        </p:txBody>
      </p:sp>
      <p:sp>
        <p:nvSpPr>
          <p:cNvPr id="17413" name="Rectangle 9"/>
          <p:cNvSpPr>
            <a:spLocks noChangeArrowheads="1"/>
          </p:cNvSpPr>
          <p:nvPr/>
        </p:nvSpPr>
        <p:spPr bwMode="auto">
          <a:xfrm>
            <a:off x="2916238" y="6019800"/>
            <a:ext cx="3309937" cy="708025"/>
          </a:xfrm>
          <a:prstGeom prst="rect">
            <a:avLst/>
          </a:prstGeom>
          <a:noFill/>
          <a:ln w="9525">
            <a:noFill/>
            <a:miter lim="800000"/>
            <a:headEnd/>
            <a:tailEnd/>
          </a:ln>
        </p:spPr>
        <p:txBody>
          <a:bodyPr>
            <a:spAutoFit/>
          </a:bodyPr>
          <a:lstStyle/>
          <a:p>
            <a:pPr algn="ctr" eaLnBrk="0" hangingPunct="0"/>
            <a:r>
              <a:rPr lang="el-GR" sz="2000"/>
              <a:t>http://psgmech.wordpress.com/2008/08/16/laser/</a:t>
            </a:r>
          </a:p>
        </p:txBody>
      </p:sp>
      <p:pic>
        <p:nvPicPr>
          <p:cNvPr id="17414" name="Picture 10"/>
          <p:cNvPicPr>
            <a:picLocks noChangeAspect="1" noChangeArrowheads="1"/>
          </p:cNvPicPr>
          <p:nvPr/>
        </p:nvPicPr>
        <p:blipFill>
          <a:blip r:embed="rId3" cstate="print"/>
          <a:srcRect l="23750" t="32001" r="50000" b="31042"/>
          <a:stretch>
            <a:fillRect/>
          </a:stretch>
        </p:blipFill>
        <p:spPr bwMode="auto">
          <a:xfrm>
            <a:off x="250825" y="2420938"/>
            <a:ext cx="3009900" cy="2647950"/>
          </a:xfrm>
          <a:prstGeom prst="rect">
            <a:avLst/>
          </a:prstGeom>
          <a:noFill/>
          <a:ln w="9525">
            <a:noFill/>
            <a:miter lim="800000"/>
            <a:headEnd/>
            <a:tailEnd/>
          </a:ln>
        </p:spPr>
      </p:pic>
      <p:sp>
        <p:nvSpPr>
          <p:cNvPr id="17415" name="Rectangle 16"/>
          <p:cNvSpPr>
            <a:spLocks noChangeArrowheads="1"/>
          </p:cNvSpPr>
          <p:nvPr/>
        </p:nvSpPr>
        <p:spPr bwMode="auto">
          <a:xfrm>
            <a:off x="3348038" y="1806575"/>
            <a:ext cx="5795962" cy="3417888"/>
          </a:xfrm>
          <a:prstGeom prst="rect">
            <a:avLst/>
          </a:prstGeom>
          <a:noFill/>
          <a:ln w="9525">
            <a:noFill/>
            <a:miter lim="800000"/>
            <a:headEnd/>
            <a:tailEnd/>
          </a:ln>
        </p:spPr>
        <p:txBody>
          <a:bodyPr anchor="ctr">
            <a:spAutoFit/>
          </a:bodyPr>
          <a:lstStyle/>
          <a:p>
            <a:pPr algn="just" eaLnBrk="0" hangingPunct="0">
              <a:buFontTx/>
              <a:buChar char="•"/>
            </a:pPr>
            <a:r>
              <a:rPr lang="el-GR">
                <a:latin typeface="Calibri" pitchFamily="34" charset="0"/>
              </a:rPr>
              <a:t>Κριτήριο για την </a:t>
            </a:r>
            <a:r>
              <a:rPr lang="el-GR" b="1">
                <a:latin typeface="Calibri" pitchFamily="34" charset="0"/>
              </a:rPr>
              <a:t>κατευθυντικότητα</a:t>
            </a:r>
            <a:r>
              <a:rPr lang="el-GR">
                <a:latin typeface="Calibri" pitchFamily="34" charset="0"/>
              </a:rPr>
              <a:t> της δέσμης </a:t>
            </a:r>
            <a:r>
              <a:rPr lang="en-US">
                <a:latin typeface="Calibri" pitchFamily="34" charset="0"/>
              </a:rPr>
              <a:t>laser</a:t>
            </a:r>
            <a:r>
              <a:rPr lang="el-GR">
                <a:latin typeface="Calibri" pitchFamily="34" charset="0"/>
              </a:rPr>
              <a:t> είναι το άνοιγμα της που ορίζεται σαν το </a:t>
            </a:r>
            <a:r>
              <a:rPr lang="el-GR" b="1">
                <a:latin typeface="Calibri" pitchFamily="34" charset="0"/>
              </a:rPr>
              <a:t>διπλάσιο της γωνίας, που σχηματίζει η εξωτερική ακτίνα της δέσμης, με την κεντρική ακτίνα</a:t>
            </a:r>
            <a:r>
              <a:rPr lang="el-GR">
                <a:latin typeface="Calibri" pitchFamily="34" charset="0"/>
              </a:rPr>
              <a:t> και εκφράζεται συνήθως σε </a:t>
            </a:r>
            <a:r>
              <a:rPr lang="en-US">
                <a:latin typeface="Calibri" pitchFamily="34" charset="0"/>
              </a:rPr>
              <a:t>mRads</a:t>
            </a:r>
            <a:r>
              <a:rPr lang="el-GR">
                <a:latin typeface="Calibri" pitchFamily="34" charset="0"/>
              </a:rPr>
              <a:t>. Για ένα κλασικό μικρό </a:t>
            </a:r>
            <a:r>
              <a:rPr lang="en-US">
                <a:latin typeface="Calibri" pitchFamily="34" charset="0"/>
              </a:rPr>
              <a:t>laser</a:t>
            </a:r>
            <a:r>
              <a:rPr lang="el-GR">
                <a:latin typeface="Calibri" pitchFamily="34" charset="0"/>
              </a:rPr>
              <a:t> (π.χ. </a:t>
            </a:r>
            <a:r>
              <a:rPr lang="en-US">
                <a:latin typeface="Calibri" pitchFamily="34" charset="0"/>
              </a:rPr>
              <a:t>NdYAG</a:t>
            </a:r>
            <a:r>
              <a:rPr lang="el-GR">
                <a:latin typeface="Calibri" pitchFamily="34" charset="0"/>
              </a:rPr>
              <a:t>), το άνοιγμα δέσμης του είναι 1</a:t>
            </a:r>
            <a:r>
              <a:rPr lang="en-US">
                <a:latin typeface="Calibri" pitchFamily="34" charset="0"/>
              </a:rPr>
              <a:t>mRad</a:t>
            </a:r>
            <a:r>
              <a:rPr lang="el-GR">
                <a:latin typeface="Calibri" pitchFamily="34" charset="0"/>
              </a:rPr>
              <a:t>, που αντιστοιχεί σε αύξηση διαμέτρου της δέσμης </a:t>
            </a:r>
            <a:r>
              <a:rPr lang="en-US">
                <a:latin typeface="Calibri" pitchFamily="34" charset="0"/>
              </a:rPr>
              <a:t>laser</a:t>
            </a:r>
            <a:r>
              <a:rPr lang="el-GR">
                <a:latin typeface="Calibri" pitchFamily="34" charset="0"/>
              </a:rPr>
              <a:t> κατά 1</a:t>
            </a:r>
            <a:r>
              <a:rPr lang="en-US">
                <a:latin typeface="Calibri" pitchFamily="34" charset="0"/>
              </a:rPr>
              <a:t>m</a:t>
            </a:r>
            <a:r>
              <a:rPr lang="el-GR">
                <a:latin typeface="Calibri" pitchFamily="34" charset="0"/>
              </a:rPr>
              <a:t> ανά Κ</a:t>
            </a:r>
            <a:r>
              <a:rPr lang="en-US">
                <a:latin typeface="Calibri" pitchFamily="34" charset="0"/>
              </a:rPr>
              <a:t>m</a:t>
            </a:r>
            <a:r>
              <a:rPr lang="el-GR">
                <a:latin typeface="Calibri" pitchFamily="34" charset="0"/>
              </a:rPr>
              <a:t> διαδρομής της. Μια συμβατική </a:t>
            </a:r>
            <a:r>
              <a:rPr lang="el-GR" b="1">
                <a:latin typeface="Calibri" pitchFamily="34" charset="0"/>
              </a:rPr>
              <a:t>πηγή φωτός </a:t>
            </a:r>
            <a:r>
              <a:rPr lang="el-GR">
                <a:latin typeface="Calibri" pitchFamily="34" charset="0"/>
              </a:rPr>
              <a:t>(π.χ. λάμπα πυράκτωσης) εκπέμπει ακτινοβολία σε </a:t>
            </a:r>
            <a:r>
              <a:rPr lang="el-GR" b="1">
                <a:latin typeface="Calibri" pitchFamily="34" charset="0"/>
              </a:rPr>
              <a:t>όλες τις διευθύνσεις </a:t>
            </a:r>
            <a:r>
              <a:rPr lang="el-GR">
                <a:latin typeface="Calibri" pitchFamily="34" charset="0"/>
              </a:rPr>
              <a:t>με ανόμοια χωρική κατανομή φωτοβολίας. Αντίθετα η ακτινοβολία ενός </a:t>
            </a:r>
            <a:r>
              <a:rPr lang="en-US">
                <a:latin typeface="Calibri" pitchFamily="34" charset="0"/>
              </a:rPr>
              <a:t>laser</a:t>
            </a:r>
            <a:r>
              <a:rPr lang="el-GR">
                <a:latin typeface="Calibri" pitchFamily="34" charset="0"/>
              </a:rPr>
              <a:t> είναι </a:t>
            </a:r>
            <a:r>
              <a:rPr lang="el-GR" b="1">
                <a:latin typeface="Calibri" pitchFamily="34" charset="0"/>
              </a:rPr>
              <a:t>αυστηρά περιορισμένη </a:t>
            </a:r>
            <a:r>
              <a:rPr lang="el-GR">
                <a:latin typeface="Calibri" pitchFamily="34" charset="0"/>
              </a:rPr>
              <a:t>σε μια λεπτή δέσμη μικρής εγκάρσιας διατομής διαμέτρου </a:t>
            </a:r>
            <a:r>
              <a:rPr lang="en-US">
                <a:latin typeface="Calibri" pitchFamily="34" charset="0"/>
              </a:rPr>
              <a:t>D</a:t>
            </a:r>
            <a:r>
              <a:rPr lang="el-GR">
                <a:latin typeface="Calibri" pitchFamily="34" charset="0"/>
              </a:rPr>
              <a:t> (</a:t>
            </a:r>
            <a:r>
              <a:rPr lang="en-US">
                <a:latin typeface="Calibri" pitchFamily="34" charset="0"/>
              </a:rPr>
              <a:t>mm</a:t>
            </a:r>
            <a:r>
              <a:rPr lang="el-GR" baseline="30000">
                <a:latin typeface="Calibri" pitchFamily="34" charset="0"/>
              </a:rPr>
              <a:t>2</a:t>
            </a:r>
            <a:r>
              <a:rPr lang="el-GR">
                <a:latin typeface="Calibri" pitchFamily="34" charset="0"/>
              </a:rPr>
              <a:t>)</a:t>
            </a:r>
            <a:r>
              <a:rPr lang="el-GR" i="1">
                <a:latin typeface="Calibri" pitchFamily="34" charset="0"/>
              </a:rPr>
              <a:t>.</a:t>
            </a:r>
            <a:endParaRPr lang="el-GR">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 Θέση αριθμού διαφάνειας"/>
          <p:cNvSpPr>
            <a:spLocks noGrp="1"/>
          </p:cNvSpPr>
          <p:nvPr>
            <p:ph type="sldNum" sz="quarter" idx="12"/>
          </p:nvPr>
        </p:nvSpPr>
        <p:spPr/>
        <p:txBody>
          <a:bodyPr/>
          <a:lstStyle/>
          <a:p>
            <a:pPr>
              <a:defRPr/>
            </a:pPr>
            <a:fld id="{65326D86-F125-4EEC-B09B-A742189052A8}" type="slidenum">
              <a:rPr lang="el-GR" smtClean="0">
                <a:latin typeface="Times New Roman" pitchFamily="18" charset="0"/>
              </a:rPr>
              <a:pPr>
                <a:defRPr/>
              </a:pPr>
              <a:t>17</a:t>
            </a:fld>
            <a:endParaRPr lang="el-GR" smtClean="0">
              <a:latin typeface="Times New Roman" pitchFamily="18" charset="0"/>
            </a:endParaRPr>
          </a:p>
        </p:txBody>
      </p:sp>
      <p:sp>
        <p:nvSpPr>
          <p:cNvPr id="18435" name="Rectangle 2"/>
          <p:cNvSpPr>
            <a:spLocks noGrp="1" noChangeArrowheads="1"/>
          </p:cNvSpPr>
          <p:nvPr>
            <p:ph type="title"/>
          </p:nvPr>
        </p:nvSpPr>
        <p:spPr>
          <a:xfrm>
            <a:off x="685800" y="0"/>
            <a:ext cx="7772400" cy="1143000"/>
          </a:xfrm>
        </p:spPr>
        <p:txBody>
          <a:bodyPr/>
          <a:lstStyle/>
          <a:p>
            <a:pPr eaLnBrk="1" hangingPunct="1"/>
            <a:r>
              <a:rPr lang="el-GR" sz="3200" b="1" smtClean="0">
                <a:solidFill>
                  <a:schemeClr val="tx1"/>
                </a:solidFill>
                <a:latin typeface="Calibri" pitchFamily="34" charset="0"/>
              </a:rPr>
              <a:t>Μεγάλη ένταση</a:t>
            </a:r>
          </a:p>
        </p:txBody>
      </p:sp>
      <p:sp>
        <p:nvSpPr>
          <p:cNvPr id="18436" name="Rectangle 3"/>
          <p:cNvSpPr>
            <a:spLocks noGrp="1" noChangeArrowheads="1"/>
          </p:cNvSpPr>
          <p:nvPr>
            <p:ph type="body" idx="1"/>
          </p:nvPr>
        </p:nvSpPr>
        <p:spPr>
          <a:xfrm>
            <a:off x="685800" y="1066800"/>
            <a:ext cx="7772400" cy="4114800"/>
          </a:xfrm>
        </p:spPr>
        <p:txBody>
          <a:bodyPr/>
          <a:lstStyle/>
          <a:p>
            <a:pPr eaLnBrk="1" hangingPunct="1">
              <a:buFontTx/>
              <a:buNone/>
            </a:pPr>
            <a:r>
              <a:rPr lang="el-GR" sz="2400" b="1" smtClean="0">
                <a:latin typeface="Calibri" pitchFamily="34" charset="0"/>
              </a:rPr>
              <a:t>Ένταση=ισχύς/(μονάδα επιφάνειας</a:t>
            </a:r>
            <a:r>
              <a:rPr lang="el-GR" sz="3600" smtClean="0">
                <a:solidFill>
                  <a:schemeClr val="bg1"/>
                </a:solidFill>
              </a:rPr>
              <a:t>)</a:t>
            </a:r>
            <a:endParaRPr lang="el-GR" sz="4400" smtClean="0"/>
          </a:p>
          <a:p>
            <a:pPr eaLnBrk="1" hangingPunct="1"/>
            <a:r>
              <a:rPr lang="el-GR" sz="1800" smtClean="0">
                <a:latin typeface="Calibri" pitchFamily="34" charset="0"/>
              </a:rPr>
              <a:t>Μεγάλη ένταση (πολλά φωτόνια</a:t>
            </a:r>
            <a:r>
              <a:rPr lang="en-US" sz="1800" smtClean="0">
                <a:latin typeface="Calibri" pitchFamily="34" charset="0"/>
              </a:rPr>
              <a:t> </a:t>
            </a:r>
            <a:r>
              <a:rPr lang="el-GR" sz="1800" smtClean="0">
                <a:latin typeface="Calibri" pitchFamily="34" charset="0"/>
              </a:rPr>
              <a:t>ανά μονάδα χρόνου σε μικρή επιφάνεια)</a:t>
            </a:r>
            <a:endParaRPr lang="el-GR" sz="1800" smtClean="0">
              <a:solidFill>
                <a:schemeClr val="bg1"/>
              </a:solidFill>
              <a:latin typeface="Calibri" pitchFamily="34" charset="0"/>
            </a:endParaRPr>
          </a:p>
          <a:p>
            <a:pPr eaLnBrk="1" hangingPunct="1"/>
            <a:endParaRPr lang="el-GR" sz="1800" smtClean="0">
              <a:solidFill>
                <a:schemeClr val="bg1"/>
              </a:solidFill>
            </a:endParaRPr>
          </a:p>
        </p:txBody>
      </p:sp>
      <p:pic>
        <p:nvPicPr>
          <p:cNvPr id="18437" name="Picture 9"/>
          <p:cNvPicPr>
            <a:picLocks noChangeAspect="1" noChangeArrowheads="1"/>
          </p:cNvPicPr>
          <p:nvPr/>
        </p:nvPicPr>
        <p:blipFill>
          <a:blip r:embed="rId2" cstate="print"/>
          <a:srcRect l="3752" t="17000" r="48750" b="13562"/>
          <a:stretch>
            <a:fillRect/>
          </a:stretch>
        </p:blipFill>
        <p:spPr bwMode="auto">
          <a:xfrm>
            <a:off x="2895600" y="2379663"/>
            <a:ext cx="4114800" cy="3759200"/>
          </a:xfrm>
          <a:prstGeom prst="rect">
            <a:avLst/>
          </a:prstGeom>
          <a:noFill/>
          <a:ln w="9525">
            <a:noFill/>
            <a:miter lim="800000"/>
            <a:headEnd/>
            <a:tailEnd/>
          </a:ln>
        </p:spPr>
      </p:pic>
      <p:sp>
        <p:nvSpPr>
          <p:cNvPr id="18438" name="Text Box 12"/>
          <p:cNvSpPr txBox="1">
            <a:spLocks noChangeArrowheads="1"/>
          </p:cNvSpPr>
          <p:nvPr/>
        </p:nvSpPr>
        <p:spPr bwMode="auto">
          <a:xfrm>
            <a:off x="609600" y="2895600"/>
            <a:ext cx="1295400" cy="457200"/>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8439" name="Text Box 13"/>
          <p:cNvSpPr txBox="1">
            <a:spLocks noChangeArrowheads="1"/>
          </p:cNvSpPr>
          <p:nvPr/>
        </p:nvSpPr>
        <p:spPr bwMode="auto">
          <a:xfrm>
            <a:off x="228600" y="2606675"/>
            <a:ext cx="2590800" cy="646113"/>
          </a:xfrm>
          <a:prstGeom prst="rect">
            <a:avLst/>
          </a:prstGeom>
          <a:solidFill>
            <a:srgbClr val="FFCC00"/>
          </a:solidFill>
          <a:ln w="9525">
            <a:noFill/>
            <a:miter lim="800000"/>
            <a:headEnd/>
            <a:tailEnd/>
          </a:ln>
        </p:spPr>
        <p:txBody>
          <a:bodyPr>
            <a:spAutoFit/>
          </a:bodyPr>
          <a:lstStyle/>
          <a:p>
            <a:pPr eaLnBrk="0" hangingPunct="0">
              <a:spcBef>
                <a:spcPct val="50000"/>
              </a:spcBef>
            </a:pPr>
            <a:r>
              <a:rPr lang="el-GR">
                <a:latin typeface="Calibri" pitchFamily="34" charset="0"/>
              </a:rPr>
              <a:t>Βιομηχανικό </a:t>
            </a:r>
            <a:r>
              <a:rPr lang="en-US">
                <a:latin typeface="Calibri" pitchFamily="34" charset="0"/>
              </a:rPr>
              <a:t>Laser </a:t>
            </a:r>
            <a:r>
              <a:rPr lang="el-GR">
                <a:latin typeface="Calibri" pitchFamily="34" charset="0"/>
              </a:rPr>
              <a:t>10</a:t>
            </a:r>
            <a:r>
              <a:rPr lang="el-GR" baseline="30000">
                <a:latin typeface="Calibri" pitchFamily="34" charset="0"/>
              </a:rPr>
              <a:t>9</a:t>
            </a:r>
            <a:r>
              <a:rPr lang="el-GR">
                <a:latin typeface="Calibri" pitchFamily="34" charset="0"/>
              </a:rPr>
              <a:t> </a:t>
            </a:r>
            <a:r>
              <a:rPr lang="en-US">
                <a:latin typeface="Calibri" pitchFamily="34" charset="0"/>
              </a:rPr>
              <a:t>watt/cm</a:t>
            </a:r>
            <a:r>
              <a:rPr lang="en-US" baseline="30000">
                <a:latin typeface="Calibri" pitchFamily="34" charset="0"/>
              </a:rPr>
              <a:t>2</a:t>
            </a:r>
            <a:endParaRPr lang="el-GR" baseline="30000">
              <a:latin typeface="Calibri"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5 - Θέση αριθμού διαφάνειας"/>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65E7167B-C6C6-449B-93AA-259204639734}" type="slidenum">
              <a:rPr lang="el-GR" sz="1400"/>
              <a:pPr algn="r" eaLnBrk="0" hangingPunct="0"/>
              <a:t>18</a:t>
            </a:fld>
            <a:endParaRPr lang="el-GR" sz="1400"/>
          </a:p>
        </p:txBody>
      </p:sp>
      <p:sp>
        <p:nvSpPr>
          <p:cNvPr id="19459" name="Rectangle 2"/>
          <p:cNvSpPr>
            <a:spLocks noGrp="1" noChangeArrowheads="1"/>
          </p:cNvSpPr>
          <p:nvPr>
            <p:ph type="title" idx="4294967295"/>
          </p:nvPr>
        </p:nvSpPr>
        <p:spPr>
          <a:xfrm>
            <a:off x="0" y="0"/>
            <a:ext cx="9144000" cy="1143000"/>
          </a:xfrm>
        </p:spPr>
        <p:txBody>
          <a:bodyPr/>
          <a:lstStyle/>
          <a:p>
            <a:pPr eaLnBrk="1" hangingPunct="1"/>
            <a:r>
              <a:rPr lang="el-GR" sz="3200" b="1" smtClean="0">
                <a:solidFill>
                  <a:schemeClr val="tx1"/>
                </a:solidFill>
                <a:latin typeface="Calibri" pitchFamily="34" charset="0"/>
              </a:rPr>
              <a:t>Σύγκριση συμβατικής πηγής φωτός με </a:t>
            </a:r>
            <a:r>
              <a:rPr lang="en-US" sz="3200" b="1" smtClean="0">
                <a:solidFill>
                  <a:schemeClr val="tx1"/>
                </a:solidFill>
                <a:latin typeface="Calibri" pitchFamily="34" charset="0"/>
              </a:rPr>
              <a:t>Laser He</a:t>
            </a:r>
            <a:r>
              <a:rPr lang="el-GR" sz="3200" b="1" smtClean="0">
                <a:solidFill>
                  <a:schemeClr val="tx1"/>
                </a:solidFill>
                <a:latin typeface="Calibri" pitchFamily="34" charset="0"/>
              </a:rPr>
              <a:t>-</a:t>
            </a:r>
            <a:r>
              <a:rPr lang="en-US" sz="3200" b="1" smtClean="0">
                <a:solidFill>
                  <a:schemeClr val="tx1"/>
                </a:solidFill>
                <a:latin typeface="Calibri" pitchFamily="34" charset="0"/>
              </a:rPr>
              <a:t>Ne</a:t>
            </a:r>
            <a:endParaRPr lang="el-GR" sz="3200" b="1" smtClean="0">
              <a:solidFill>
                <a:schemeClr val="tx1"/>
              </a:solidFill>
              <a:latin typeface="Calibri" pitchFamily="34" charset="0"/>
            </a:endParaRPr>
          </a:p>
        </p:txBody>
      </p:sp>
      <p:sp>
        <p:nvSpPr>
          <p:cNvPr id="19460" name="Text Box 12"/>
          <p:cNvSpPr txBox="1">
            <a:spLocks noChangeArrowheads="1"/>
          </p:cNvSpPr>
          <p:nvPr/>
        </p:nvSpPr>
        <p:spPr bwMode="auto">
          <a:xfrm>
            <a:off x="609600" y="2895600"/>
            <a:ext cx="1295400" cy="457200"/>
          </a:xfrm>
          <a:prstGeom prst="rect">
            <a:avLst/>
          </a:prstGeom>
          <a:noFill/>
          <a:ln w="9525">
            <a:noFill/>
            <a:miter lim="800000"/>
            <a:headEnd/>
            <a:tailEnd/>
          </a:ln>
        </p:spPr>
        <p:txBody>
          <a:bodyPr>
            <a:spAutoFit/>
          </a:bodyPr>
          <a:lstStyle/>
          <a:p>
            <a:pPr eaLnBrk="0" hangingPunct="0">
              <a:spcBef>
                <a:spcPct val="50000"/>
              </a:spcBef>
            </a:pPr>
            <a:endParaRPr lang="en-US"/>
          </a:p>
        </p:txBody>
      </p:sp>
      <p:pic>
        <p:nvPicPr>
          <p:cNvPr id="19461" name="Picture 133"/>
          <p:cNvPicPr>
            <a:picLocks noChangeAspect="1" noChangeArrowheads="1"/>
          </p:cNvPicPr>
          <p:nvPr/>
        </p:nvPicPr>
        <p:blipFill>
          <a:blip r:embed="rId2" cstate="print"/>
          <a:srcRect/>
          <a:stretch>
            <a:fillRect/>
          </a:stretch>
        </p:blipFill>
        <p:spPr bwMode="auto">
          <a:xfrm>
            <a:off x="304800" y="1501775"/>
            <a:ext cx="8839200" cy="4137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 Θέση αριθμού διαφάνειας"/>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F407B484-2DD5-46B8-8FDC-1A1D41FFEA70}" type="slidenum">
              <a:rPr lang="el-GR" sz="1400"/>
              <a:pPr algn="r" eaLnBrk="0" hangingPunct="0"/>
              <a:t>19</a:t>
            </a:fld>
            <a:endParaRPr lang="el-GR" sz="1400"/>
          </a:p>
        </p:txBody>
      </p:sp>
      <p:sp>
        <p:nvSpPr>
          <p:cNvPr id="20483" name="Rectangle 2"/>
          <p:cNvSpPr>
            <a:spLocks noGrp="1" noChangeArrowheads="1"/>
          </p:cNvSpPr>
          <p:nvPr>
            <p:ph type="title" idx="4294967295"/>
          </p:nvPr>
        </p:nvSpPr>
        <p:spPr>
          <a:xfrm>
            <a:off x="685800" y="0"/>
            <a:ext cx="7772400" cy="1143000"/>
          </a:xfrm>
        </p:spPr>
        <p:txBody>
          <a:bodyPr/>
          <a:lstStyle/>
          <a:p>
            <a:pPr eaLnBrk="1" hangingPunct="1"/>
            <a:r>
              <a:rPr lang="el-GR" sz="3200" b="1" smtClean="0">
                <a:solidFill>
                  <a:schemeClr val="tx1"/>
                </a:solidFill>
                <a:latin typeface="Calibri" pitchFamily="34" charset="0"/>
              </a:rPr>
              <a:t>Είδη </a:t>
            </a:r>
            <a:r>
              <a:rPr lang="en-US" sz="3200" b="1" smtClean="0">
                <a:solidFill>
                  <a:schemeClr val="tx1"/>
                </a:solidFill>
                <a:latin typeface="Calibri" pitchFamily="34" charset="0"/>
              </a:rPr>
              <a:t>Laser</a:t>
            </a:r>
            <a:endParaRPr lang="el-GR" sz="3200" b="1" smtClean="0">
              <a:solidFill>
                <a:schemeClr val="tx1"/>
              </a:solidFill>
              <a:latin typeface="Calibri" pitchFamily="34" charset="0"/>
            </a:endParaRPr>
          </a:p>
        </p:txBody>
      </p:sp>
      <p:sp>
        <p:nvSpPr>
          <p:cNvPr id="20484" name="Text Box 12"/>
          <p:cNvSpPr txBox="1">
            <a:spLocks noChangeArrowheads="1"/>
          </p:cNvSpPr>
          <p:nvPr/>
        </p:nvSpPr>
        <p:spPr bwMode="auto">
          <a:xfrm>
            <a:off x="609600" y="2895600"/>
            <a:ext cx="1295400" cy="457200"/>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0485" name="Rectangle 15"/>
          <p:cNvSpPr>
            <a:spLocks noChangeArrowheads="1"/>
          </p:cNvSpPr>
          <p:nvPr/>
        </p:nvSpPr>
        <p:spPr bwMode="auto">
          <a:xfrm>
            <a:off x="457200" y="1524000"/>
            <a:ext cx="8382000" cy="3692525"/>
          </a:xfrm>
          <a:prstGeom prst="rect">
            <a:avLst/>
          </a:prstGeom>
          <a:noFill/>
          <a:ln w="9525">
            <a:noFill/>
            <a:miter lim="800000"/>
            <a:headEnd/>
            <a:tailEnd/>
          </a:ln>
        </p:spPr>
        <p:txBody>
          <a:bodyPr>
            <a:spAutoFit/>
          </a:bodyPr>
          <a:lstStyle/>
          <a:p>
            <a:pPr algn="just" eaLnBrk="0" hangingPunct="0"/>
            <a:r>
              <a:rPr lang="el-GR" b="1">
                <a:solidFill>
                  <a:srgbClr val="000000"/>
                </a:solidFill>
                <a:latin typeface="Calibri" pitchFamily="34" charset="0"/>
              </a:rPr>
              <a:t>Διοξειδίου του άνθρακα,</a:t>
            </a:r>
            <a:r>
              <a:rPr lang="el-GR">
                <a:solidFill>
                  <a:srgbClr val="000000"/>
                </a:solidFill>
                <a:latin typeface="Calibri" pitchFamily="34" charset="0"/>
              </a:rPr>
              <a:t> που χαρακτηρίζονται από υψηλότατη ένταση</a:t>
            </a:r>
            <a:r>
              <a:rPr lang="en-US">
                <a:solidFill>
                  <a:srgbClr val="000000"/>
                </a:solidFill>
                <a:latin typeface="Calibri" pitchFamily="34" charset="0"/>
              </a:rPr>
              <a:t> </a:t>
            </a:r>
            <a:r>
              <a:rPr lang="el-GR">
                <a:solidFill>
                  <a:srgbClr val="000000"/>
                </a:solidFill>
                <a:latin typeface="Calibri" pitchFamily="34" charset="0"/>
              </a:rPr>
              <a:t>σε διάφορους τομείς της ιατρικής.</a:t>
            </a:r>
          </a:p>
          <a:p>
            <a:pPr algn="just" eaLnBrk="0" hangingPunct="0"/>
            <a:r>
              <a:rPr lang="el-GR" b="1">
                <a:solidFill>
                  <a:srgbClr val="000000"/>
                </a:solidFill>
                <a:latin typeface="Calibri" pitchFamily="34" charset="0"/>
              </a:rPr>
              <a:t>Αργού,</a:t>
            </a:r>
            <a:r>
              <a:rPr lang="el-GR">
                <a:solidFill>
                  <a:srgbClr val="000000"/>
                </a:solidFill>
                <a:latin typeface="Calibri" pitchFamily="34" charset="0"/>
              </a:rPr>
              <a:t> για χειρουργικές επεμβάσεις στο μάτι.</a:t>
            </a:r>
          </a:p>
          <a:p>
            <a:pPr algn="just" eaLnBrk="0" hangingPunct="0"/>
            <a:r>
              <a:rPr lang="el-GR" b="1">
                <a:solidFill>
                  <a:srgbClr val="000000"/>
                </a:solidFill>
                <a:latin typeface="Calibri" pitchFamily="34" charset="0"/>
              </a:rPr>
              <a:t>Ηλίου-νέου,</a:t>
            </a:r>
            <a:r>
              <a:rPr lang="el-GR">
                <a:solidFill>
                  <a:srgbClr val="000000"/>
                </a:solidFill>
                <a:latin typeface="Calibri" pitchFamily="34" charset="0"/>
              </a:rPr>
              <a:t> για την καταπολέμηση των ρευματικών παθήσεων.</a:t>
            </a:r>
          </a:p>
          <a:p>
            <a:pPr algn="just" eaLnBrk="0" hangingPunct="0"/>
            <a:r>
              <a:rPr lang="el-GR" b="1">
                <a:solidFill>
                  <a:srgbClr val="000000"/>
                </a:solidFill>
                <a:latin typeface="Calibri" pitchFamily="34" charset="0"/>
              </a:rPr>
              <a:t>Ημιαγωγών,</a:t>
            </a:r>
            <a:r>
              <a:rPr lang="el-GR">
                <a:solidFill>
                  <a:srgbClr val="000000"/>
                </a:solidFill>
                <a:latin typeface="Calibri" pitchFamily="34" charset="0"/>
              </a:rPr>
              <a:t> στα C.D., εκτυπωτές, τρισδιάστατη απεικόνιση αντικειμένων.</a:t>
            </a:r>
          </a:p>
          <a:p>
            <a:pPr algn="just" eaLnBrk="0" hangingPunct="0"/>
            <a:r>
              <a:rPr lang="el-GR" b="1">
                <a:solidFill>
                  <a:srgbClr val="000000"/>
                </a:solidFill>
                <a:latin typeface="Calibri" pitchFamily="34" charset="0"/>
              </a:rPr>
              <a:t>Νεοδυμίου,</a:t>
            </a:r>
            <a:r>
              <a:rPr lang="el-GR">
                <a:solidFill>
                  <a:srgbClr val="000000"/>
                </a:solidFill>
                <a:latin typeface="Calibri" pitchFamily="34" charset="0"/>
              </a:rPr>
              <a:t> με μεγάλο εύρος εφαρμογών στην ογκολογία. </a:t>
            </a:r>
          </a:p>
          <a:p>
            <a:pPr algn="just" eaLnBrk="0" hangingPunct="0"/>
            <a:r>
              <a:rPr lang="el-GR" b="1">
                <a:solidFill>
                  <a:srgbClr val="000000"/>
                </a:solidFill>
                <a:latin typeface="Calibri" pitchFamily="34" charset="0"/>
              </a:rPr>
              <a:t>Υγρών χρωστικών,-</a:t>
            </a:r>
            <a:r>
              <a:rPr lang="el-GR">
                <a:solidFill>
                  <a:srgbClr val="000000"/>
                </a:solidFill>
                <a:latin typeface="Calibri" pitchFamily="34" charset="0"/>
              </a:rPr>
              <a:t> φασματοσκοπία, μοριακή και ατομική φυσική.</a:t>
            </a:r>
          </a:p>
          <a:p>
            <a:pPr algn="just" eaLnBrk="0" hangingPunct="0"/>
            <a:r>
              <a:rPr lang="el-GR" b="1">
                <a:solidFill>
                  <a:srgbClr val="000000"/>
                </a:solidFill>
                <a:latin typeface="Calibri" pitchFamily="34" charset="0"/>
              </a:rPr>
              <a:t>Ελεύθερων ηλεκτρονίων,</a:t>
            </a:r>
            <a:r>
              <a:rPr lang="el-GR">
                <a:solidFill>
                  <a:srgbClr val="000000"/>
                </a:solidFill>
                <a:latin typeface="Calibri" pitchFamily="34" charset="0"/>
              </a:rPr>
              <a:t> -χημεία για τη διάσπαση των μορίων, για τη διερεύνηση των κρυσταλλικών δομών, για την κατασκευή οπλικών συστημάτων κατευθυνόμενης ενέργειας. </a:t>
            </a:r>
          </a:p>
          <a:p>
            <a:pPr algn="just" eaLnBrk="0" hangingPunct="0"/>
            <a:r>
              <a:rPr lang="el-GR" b="1">
                <a:latin typeface="Calibri" pitchFamily="34" charset="0"/>
              </a:rPr>
              <a:t>Ακτίνων Χ,</a:t>
            </a:r>
            <a:r>
              <a:rPr lang="el-GR">
                <a:latin typeface="Calibri" pitchFamily="34" charset="0"/>
              </a:rPr>
              <a:t> -μελέτη του κυττάρου και  των ιδιοτήτων των επιφανειών σε μοριακό επίπεδο στη φυσικοχημεία. </a:t>
            </a:r>
          </a:p>
          <a:p>
            <a:pPr algn="just" eaLnBrk="0" hangingPunct="0"/>
            <a:r>
              <a:rPr lang="el-GR" b="1">
                <a:latin typeface="Calibri" pitchFamily="34" charset="0"/>
              </a:rPr>
              <a:t>ΕΧCΙΜΕR</a:t>
            </a:r>
            <a:r>
              <a:rPr lang="el-GR">
                <a:latin typeface="Calibri" pitchFamily="34" charset="0"/>
              </a:rPr>
              <a:t> που εκπέμπουν υπεριώδη ακτινοβολία -μικροηλεκτρονικά κυκλώματα.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457200"/>
            <a:ext cx="8229600" cy="3124200"/>
          </a:xfrm>
        </p:spPr>
        <p:txBody>
          <a:bodyPr/>
          <a:lstStyle/>
          <a:p>
            <a:pPr algn="l"/>
            <a:r>
              <a:rPr lang="el-GR" sz="2800" b="1" smtClean="0">
                <a:latin typeface="Calibri" pitchFamily="34" charset="0"/>
              </a:rPr>
              <a:t>Ηλεκτρομαγνητικά κύματα</a:t>
            </a:r>
            <a:br>
              <a:rPr lang="el-GR" sz="2800" b="1" smtClean="0">
                <a:latin typeface="Calibri" pitchFamily="34" charset="0"/>
              </a:rPr>
            </a:br>
            <a:r>
              <a:rPr lang="el-GR" sz="2800" b="1" smtClean="0">
                <a:latin typeface="Calibri" pitchFamily="34" charset="0"/>
              </a:rPr>
              <a:t/>
            </a:r>
            <a:br>
              <a:rPr lang="el-GR" sz="2800" b="1" smtClean="0">
                <a:latin typeface="Calibri" pitchFamily="34" charset="0"/>
              </a:rPr>
            </a:br>
            <a:r>
              <a:rPr lang="el-GR" sz="1800" smtClean="0">
                <a:latin typeface="Calibri" pitchFamily="34" charset="0"/>
              </a:rPr>
              <a:t>ένα ηλεκτρομαγνητικό κύμα αποτελείται από ένα </a:t>
            </a:r>
            <a:r>
              <a:rPr lang="el-GR" sz="1800" b="1" smtClean="0">
                <a:latin typeface="Calibri" pitchFamily="34" charset="0"/>
              </a:rPr>
              <a:t>μεταβαλλόμενο</a:t>
            </a:r>
            <a:r>
              <a:rPr lang="el-GR" sz="1800" smtClean="0">
                <a:latin typeface="Calibri" pitchFamily="34" charset="0"/>
              </a:rPr>
              <a:t> </a:t>
            </a:r>
            <a:r>
              <a:rPr lang="el-GR" sz="1800" b="1" smtClean="0">
                <a:latin typeface="Calibri" pitchFamily="34" charset="0"/>
              </a:rPr>
              <a:t>ηλεκτρικό πεδίο </a:t>
            </a:r>
            <a:r>
              <a:rPr lang="el-GR" sz="1800" smtClean="0">
                <a:latin typeface="Calibri" pitchFamily="34" charset="0"/>
              </a:rPr>
              <a:t>(κύμα) και ένα </a:t>
            </a:r>
            <a:r>
              <a:rPr lang="el-GR" sz="1800" b="1" smtClean="0">
                <a:latin typeface="Calibri" pitchFamily="34" charset="0"/>
              </a:rPr>
              <a:t>μεταβαλλόμενο μαγνητικό πεδίο</a:t>
            </a:r>
            <a:r>
              <a:rPr lang="el-GR" sz="1800" smtClean="0">
                <a:latin typeface="Calibri" pitchFamily="34" charset="0"/>
              </a:rPr>
              <a:t>.</a:t>
            </a:r>
            <a:br>
              <a:rPr lang="el-GR" sz="1800" smtClean="0">
                <a:latin typeface="Calibri" pitchFamily="34" charset="0"/>
              </a:rPr>
            </a:br>
            <a:r>
              <a:rPr lang="el-GR" sz="1800" smtClean="0">
                <a:latin typeface="Calibri" pitchFamily="34" charset="0"/>
              </a:rPr>
              <a:t>Το </a:t>
            </a:r>
            <a:r>
              <a:rPr lang="el-GR" sz="1800" b="1" smtClean="0">
                <a:latin typeface="Calibri" pitchFamily="34" charset="0"/>
              </a:rPr>
              <a:t>μαγνητικό πεδίο </a:t>
            </a:r>
            <a:r>
              <a:rPr lang="el-GR" sz="1800" smtClean="0">
                <a:latin typeface="Calibri" pitchFamily="34" charset="0"/>
              </a:rPr>
              <a:t>παράγεται από </a:t>
            </a:r>
            <a:r>
              <a:rPr lang="el-GR" sz="1800" b="1" smtClean="0">
                <a:latin typeface="Calibri" pitchFamily="34" charset="0"/>
              </a:rPr>
              <a:t>κινούμενα ηλεκτρικά φορτία </a:t>
            </a:r>
            <a:r>
              <a:rPr lang="el-GR" sz="1800" smtClean="0">
                <a:latin typeface="Calibri" pitchFamily="34" charset="0"/>
              </a:rPr>
              <a:t>(ηλεκτρόνια, πρωτόνια κλπ)</a:t>
            </a:r>
            <a:br>
              <a:rPr lang="el-GR" sz="1800" smtClean="0">
                <a:latin typeface="Calibri" pitchFamily="34" charset="0"/>
              </a:rPr>
            </a:br>
            <a:r>
              <a:rPr lang="el-GR" sz="1800" smtClean="0">
                <a:latin typeface="Calibri" pitchFamily="34" charset="0"/>
              </a:rPr>
              <a:t>όταν μεταβάλλεται η ταχύτητα του φορτίου μεταβάλλεται και η ένταση του μαγνητικού πεδίου. Σύμφωνα με την </a:t>
            </a:r>
            <a:r>
              <a:rPr lang="el-GR" sz="1800" b="1" smtClean="0">
                <a:latin typeface="Calibri" pitchFamily="34" charset="0"/>
              </a:rPr>
              <a:t>Ηλεκτρομαγνητική Θεωρία η μεταβολή του μαγνητικού πεδίου δημιουργεί ηλεκτρικό πεδίο (επαγωγή). </a:t>
            </a:r>
            <a:r>
              <a:rPr lang="el-GR" sz="1800" smtClean="0">
                <a:latin typeface="Calibri" pitchFamily="34" charset="0"/>
              </a:rPr>
              <a:t/>
            </a:r>
            <a:br>
              <a:rPr lang="el-GR" sz="1800" smtClean="0">
                <a:latin typeface="Calibri" pitchFamily="34" charset="0"/>
              </a:rPr>
            </a:br>
            <a:r>
              <a:rPr lang="el-GR" sz="1800" smtClean="0">
                <a:latin typeface="Calibri" pitchFamily="34" charset="0"/>
              </a:rPr>
              <a:t>Τα δύο μεταβαλλόμενα πεδία συγκροτούν το ηλεκτρομαγνητικό κύμα.</a:t>
            </a:r>
            <a:br>
              <a:rPr lang="el-GR" sz="1800" smtClean="0">
                <a:latin typeface="Calibri" pitchFamily="34" charset="0"/>
              </a:rPr>
            </a:br>
            <a:r>
              <a:rPr lang="el-GR" sz="1800" smtClean="0">
                <a:latin typeface="Calibri" pitchFamily="34" charset="0"/>
              </a:rPr>
              <a:t>Στην </a:t>
            </a:r>
            <a:r>
              <a:rPr lang="el-GR" sz="1800" b="1" smtClean="0">
                <a:latin typeface="Calibri" pitchFamily="34" charset="0"/>
              </a:rPr>
              <a:t>Κβαντική Θεωρία </a:t>
            </a:r>
            <a:r>
              <a:rPr lang="el-GR" sz="1800" smtClean="0">
                <a:latin typeface="Calibri" pitchFamily="34" charset="0"/>
              </a:rPr>
              <a:t>χρησιμοποιείται ο όρος </a:t>
            </a:r>
            <a:r>
              <a:rPr lang="el-GR" sz="1800" b="1" smtClean="0">
                <a:latin typeface="Calibri" pitchFamily="34" charset="0"/>
              </a:rPr>
              <a:t>φωτόνιο</a:t>
            </a:r>
            <a:r>
              <a:rPr lang="el-GR" sz="1800" smtClean="0">
                <a:latin typeface="Calibri" pitchFamily="34" charset="0"/>
              </a:rPr>
              <a:t> για να εκφράσει στοιχειώδη ποσότητα ηλεκτρομαγνητικής ενέργειας (κύματος).  </a:t>
            </a:r>
            <a:endParaRPr lang="en-US" sz="2800" b="1" smtClean="0">
              <a:latin typeface="Calibri" pitchFamily="34" charset="0"/>
            </a:endParaRPr>
          </a:p>
        </p:txBody>
      </p:sp>
      <p:pic>
        <p:nvPicPr>
          <p:cNvPr id="4099" name="Picture 2"/>
          <p:cNvPicPr>
            <a:picLocks noGrp="1" noChangeAspect="1" noChangeArrowheads="1"/>
          </p:cNvPicPr>
          <p:nvPr>
            <p:ph idx="1"/>
          </p:nvPr>
        </p:nvPicPr>
        <p:blipFill>
          <a:blip r:embed="rId2" cstate="print"/>
          <a:srcRect/>
          <a:stretch>
            <a:fillRect/>
          </a:stretch>
        </p:blipFill>
        <p:spPr>
          <a:xfrm>
            <a:off x="2895600" y="3962400"/>
            <a:ext cx="3429000" cy="2895600"/>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 Θέση υποσέλιδου"/>
          <p:cNvSpPr txBox="1">
            <a:spLocks noGrp="1"/>
          </p:cNvSpPr>
          <p:nvPr/>
        </p:nvSpPr>
        <p:spPr bwMode="auto">
          <a:xfrm>
            <a:off x="3124200" y="6248400"/>
            <a:ext cx="2895600" cy="457200"/>
          </a:xfrm>
          <a:prstGeom prst="rect">
            <a:avLst/>
          </a:prstGeom>
          <a:noFill/>
          <a:ln w="9525">
            <a:noFill/>
            <a:miter lim="800000"/>
            <a:headEnd/>
            <a:tailEnd/>
          </a:ln>
        </p:spPr>
        <p:txBody>
          <a:bodyPr/>
          <a:lstStyle/>
          <a:p>
            <a:pPr algn="ctr" eaLnBrk="0" hangingPunct="0"/>
            <a:r>
              <a:rPr lang="el-GR" sz="1400"/>
              <a:t>LASER</a:t>
            </a:r>
          </a:p>
        </p:txBody>
      </p:sp>
      <p:sp>
        <p:nvSpPr>
          <p:cNvPr id="21507" name="5 - Θέση αριθμού διαφάνειας"/>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1AC4BEA8-EF15-417D-A69C-7C4CDE896C80}" type="slidenum">
              <a:rPr lang="el-GR" sz="1400"/>
              <a:pPr algn="r" eaLnBrk="0" hangingPunct="0"/>
              <a:t>20</a:t>
            </a:fld>
            <a:endParaRPr lang="el-GR" sz="1400"/>
          </a:p>
        </p:txBody>
      </p:sp>
      <p:sp>
        <p:nvSpPr>
          <p:cNvPr id="21508" name="Rectangle 2"/>
          <p:cNvSpPr>
            <a:spLocks noGrp="1" noChangeArrowheads="1"/>
          </p:cNvSpPr>
          <p:nvPr>
            <p:ph type="title" idx="4294967295"/>
          </p:nvPr>
        </p:nvSpPr>
        <p:spPr>
          <a:xfrm>
            <a:off x="685800" y="0"/>
            <a:ext cx="7772400" cy="1143000"/>
          </a:xfrm>
        </p:spPr>
        <p:txBody>
          <a:bodyPr/>
          <a:lstStyle/>
          <a:p>
            <a:pPr eaLnBrk="1" hangingPunct="1"/>
            <a:r>
              <a:rPr lang="el-GR" sz="3600" smtClean="0">
                <a:solidFill>
                  <a:schemeClr val="tx1"/>
                </a:solidFill>
              </a:rPr>
              <a:t>Εφαρμογές 1</a:t>
            </a:r>
          </a:p>
        </p:txBody>
      </p:sp>
      <p:sp>
        <p:nvSpPr>
          <p:cNvPr id="21509" name="Rectangle 3"/>
          <p:cNvSpPr>
            <a:spLocks noGrp="1" noChangeArrowheads="1"/>
          </p:cNvSpPr>
          <p:nvPr>
            <p:ph type="body" idx="4294967295"/>
          </p:nvPr>
        </p:nvSpPr>
        <p:spPr>
          <a:xfrm>
            <a:off x="179388" y="1435100"/>
            <a:ext cx="8785225" cy="4657725"/>
          </a:xfrm>
        </p:spPr>
        <p:txBody>
          <a:bodyPr/>
          <a:lstStyle/>
          <a:p>
            <a:pPr algn="just" eaLnBrk="1" hangingPunct="1">
              <a:buFontTx/>
              <a:buNone/>
            </a:pPr>
            <a:r>
              <a:rPr lang="el-GR" sz="2800" smtClean="0"/>
              <a:t>Οι τέσσερις ιδιότητες της ακτινοβολίας </a:t>
            </a:r>
            <a:r>
              <a:rPr lang="en-US" sz="2800" smtClean="0"/>
              <a:t>L</a:t>
            </a:r>
            <a:r>
              <a:rPr lang="en-GB" sz="2800" smtClean="0"/>
              <a:t>aser</a:t>
            </a:r>
            <a:r>
              <a:rPr lang="el-GR" sz="2800" smtClean="0"/>
              <a:t> την καθιστούν μοναδική σε μια πληθώρα εφαρμογών, καθώς δίνουν τη δυνατότητα ελεγχόμενης συμβολής (λόγω της καθορισμένης φάσης) και μεγάλης συγκέντρωσης ενέργειας σε μικρό χώρο. Ορισμένοι από τους τομείς όπου τα </a:t>
            </a:r>
            <a:r>
              <a:rPr lang="en-GB" sz="2800" smtClean="0"/>
              <a:t>Laser</a:t>
            </a:r>
            <a:r>
              <a:rPr lang="el-GR" sz="2800" smtClean="0"/>
              <a:t> χρησιμοποιούνται σήμερα είναι:</a:t>
            </a:r>
          </a:p>
          <a:p>
            <a:pPr algn="just" eaLnBrk="1" hangingPunct="1">
              <a:buFontTx/>
              <a:buNone/>
            </a:pPr>
            <a:endParaRPr lang="el-GR" sz="2800" smtClean="0"/>
          </a:p>
          <a:p>
            <a:pPr algn="just" eaLnBrk="1" hangingPunct="1">
              <a:spcBef>
                <a:spcPct val="0"/>
              </a:spcBef>
              <a:buFontTx/>
              <a:buNone/>
            </a:pPr>
            <a:endParaRPr lang="el-GR" sz="2800" smtClean="0"/>
          </a:p>
          <a:p>
            <a:pPr algn="just" eaLnBrk="1" hangingPunct="1">
              <a:buFontTx/>
              <a:buNone/>
            </a:pPr>
            <a:endParaRPr lang="el-GR" sz="2800" smtClean="0"/>
          </a:p>
        </p:txBody>
      </p:sp>
      <p:sp>
        <p:nvSpPr>
          <p:cNvPr id="21510" name="AutoShape 4">
            <a:hlinkClick r:id="rId2" action="ppaction://hlinksldjump"/>
          </p:cNvPr>
          <p:cNvSpPr>
            <a:spLocks noChangeArrowheads="1"/>
          </p:cNvSpPr>
          <p:nvPr/>
        </p:nvSpPr>
        <p:spPr bwMode="auto">
          <a:xfrm>
            <a:off x="2895600" y="5791200"/>
            <a:ext cx="1600200" cy="381000"/>
          </a:xfrm>
          <a:prstGeom prst="flowChartTerminator">
            <a:avLst/>
          </a:prstGeom>
          <a:solidFill>
            <a:srgbClr val="FFCC00"/>
          </a:solidFill>
          <a:ln w="9525">
            <a:noFill/>
            <a:miter lim="800000"/>
            <a:headEnd/>
            <a:tailEnd/>
          </a:ln>
        </p:spPr>
        <p:txBody>
          <a:bodyPr wrap="none" anchor="ctr"/>
          <a:lstStyle/>
          <a:p>
            <a:pPr algn="ctr" eaLnBrk="0" hangingPunct="0"/>
            <a:r>
              <a:rPr lang="el-GR" sz="1400" b="1"/>
              <a:t>Ιδιότητες</a:t>
            </a:r>
          </a:p>
        </p:txBody>
      </p:sp>
      <p:sp>
        <p:nvSpPr>
          <p:cNvPr id="21511" name="AutoShape 5">
            <a:hlinkClick r:id="rId3" action="ppaction://hlinksldjump"/>
          </p:cNvPr>
          <p:cNvSpPr>
            <a:spLocks noChangeArrowheads="1"/>
          </p:cNvSpPr>
          <p:nvPr/>
        </p:nvSpPr>
        <p:spPr bwMode="auto">
          <a:xfrm>
            <a:off x="4800600" y="5791200"/>
            <a:ext cx="1600200" cy="381000"/>
          </a:xfrm>
          <a:prstGeom prst="flowChartTerminator">
            <a:avLst/>
          </a:prstGeom>
          <a:solidFill>
            <a:srgbClr val="FFCC00"/>
          </a:solidFill>
          <a:ln w="9525">
            <a:noFill/>
            <a:miter lim="800000"/>
            <a:headEnd/>
            <a:tailEnd/>
          </a:ln>
        </p:spPr>
        <p:txBody>
          <a:bodyPr wrap="none" anchor="ctr"/>
          <a:lstStyle/>
          <a:p>
            <a:pPr algn="ctr" eaLnBrk="0" hangingPunct="0"/>
            <a:r>
              <a:rPr lang="el-GR" sz="1400" b="1"/>
              <a:t>Εφαρμογές</a:t>
            </a:r>
          </a:p>
        </p:txBody>
      </p:sp>
      <p:sp>
        <p:nvSpPr>
          <p:cNvPr id="21512" name="AutoShape 6">
            <a:hlinkClick r:id="rId4" action="ppaction://hlinksldjump"/>
          </p:cNvPr>
          <p:cNvSpPr>
            <a:spLocks noChangeArrowheads="1"/>
          </p:cNvSpPr>
          <p:nvPr/>
        </p:nvSpPr>
        <p:spPr bwMode="auto">
          <a:xfrm>
            <a:off x="990600" y="5791200"/>
            <a:ext cx="1600200" cy="381000"/>
          </a:xfrm>
          <a:prstGeom prst="flowChartTerminator">
            <a:avLst/>
          </a:prstGeom>
          <a:solidFill>
            <a:srgbClr val="FFCC00"/>
          </a:solidFill>
          <a:ln w="9525">
            <a:noFill/>
            <a:miter lim="800000"/>
            <a:headEnd/>
            <a:tailEnd/>
          </a:ln>
        </p:spPr>
        <p:txBody>
          <a:bodyPr wrap="none" anchor="ctr"/>
          <a:lstStyle/>
          <a:p>
            <a:pPr algn="ctr" eaLnBrk="0" hangingPunct="0"/>
            <a:r>
              <a:rPr lang="el-GR" sz="1400" b="1"/>
              <a:t>Αρχή Λειτουργίας</a:t>
            </a:r>
          </a:p>
        </p:txBody>
      </p:sp>
      <p:sp>
        <p:nvSpPr>
          <p:cNvPr id="21513" name="AutoShape 13">
            <a:hlinkClick r:id="" action="ppaction://hlinkshowjump?jump=nextslide" highlightClick="1"/>
          </p:cNvPr>
          <p:cNvSpPr>
            <a:spLocks noChangeArrowheads="1"/>
          </p:cNvSpPr>
          <p:nvPr/>
        </p:nvSpPr>
        <p:spPr bwMode="auto">
          <a:xfrm>
            <a:off x="6553200" y="5181600"/>
            <a:ext cx="1828800" cy="357188"/>
          </a:xfrm>
          <a:prstGeom prst="actionButtonForwardNext">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21514" name="AutoShape 14">
            <a:hlinkClick r:id="" action="ppaction://hlinkshowjump?jump=lastslideviewed" highlightClick="1"/>
          </p:cNvPr>
          <p:cNvSpPr>
            <a:spLocks noChangeArrowheads="1"/>
          </p:cNvSpPr>
          <p:nvPr/>
        </p:nvSpPr>
        <p:spPr bwMode="auto">
          <a:xfrm>
            <a:off x="1066800" y="5181600"/>
            <a:ext cx="1828800" cy="357188"/>
          </a:xfrm>
          <a:prstGeom prst="actionButtonBackPrevious">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21515" name="AutoShape 15">
            <a:hlinkClick r:id="" action="ppaction://hlinkshowjump?jump=endshow"/>
          </p:cNvPr>
          <p:cNvSpPr>
            <a:spLocks noChangeArrowheads="1"/>
          </p:cNvSpPr>
          <p:nvPr/>
        </p:nvSpPr>
        <p:spPr bwMode="auto">
          <a:xfrm>
            <a:off x="6781800" y="5791200"/>
            <a:ext cx="1600200" cy="381000"/>
          </a:xfrm>
          <a:prstGeom prst="flowChartTerminator">
            <a:avLst/>
          </a:prstGeom>
          <a:solidFill>
            <a:srgbClr val="FFCC00"/>
          </a:solidFill>
          <a:ln w="9525">
            <a:noFill/>
            <a:miter lim="800000"/>
            <a:headEnd/>
            <a:tailEnd/>
          </a:ln>
        </p:spPr>
        <p:txBody>
          <a:bodyPr wrap="none" anchor="ctr"/>
          <a:lstStyle/>
          <a:p>
            <a:pPr algn="ctr" eaLnBrk="0" hangingPunct="0"/>
            <a:r>
              <a:rPr lang="el-GR" sz="1400" b="1"/>
              <a:t>Έξοδος</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 Θέση υποσέλιδου"/>
          <p:cNvSpPr>
            <a:spLocks noGrp="1"/>
          </p:cNvSpPr>
          <p:nvPr>
            <p:ph type="ftr" sz="quarter" idx="11"/>
          </p:nvPr>
        </p:nvSpPr>
        <p:spPr/>
        <p:txBody>
          <a:bodyPr/>
          <a:lstStyle/>
          <a:p>
            <a:pPr>
              <a:defRPr/>
            </a:pPr>
            <a:r>
              <a:rPr lang="el-GR" smtClean="0">
                <a:latin typeface="Times New Roman" pitchFamily="18" charset="0"/>
              </a:rPr>
              <a:t>LASER</a:t>
            </a:r>
          </a:p>
        </p:txBody>
      </p:sp>
      <p:sp>
        <p:nvSpPr>
          <p:cNvPr id="18435" name="5 - Θέση αριθμού διαφάνειας"/>
          <p:cNvSpPr>
            <a:spLocks noGrp="1"/>
          </p:cNvSpPr>
          <p:nvPr>
            <p:ph type="sldNum" sz="quarter" idx="12"/>
          </p:nvPr>
        </p:nvSpPr>
        <p:spPr/>
        <p:txBody>
          <a:bodyPr/>
          <a:lstStyle/>
          <a:p>
            <a:pPr>
              <a:defRPr/>
            </a:pPr>
            <a:fld id="{282FFC79-0F6E-4FA3-89FD-2CAA3F6F6DEF}" type="slidenum">
              <a:rPr lang="el-GR" smtClean="0">
                <a:latin typeface="Times New Roman" pitchFamily="18" charset="0"/>
              </a:rPr>
              <a:pPr>
                <a:defRPr/>
              </a:pPr>
              <a:t>21</a:t>
            </a:fld>
            <a:endParaRPr lang="el-GR" smtClean="0">
              <a:latin typeface="Times New Roman" pitchFamily="18" charset="0"/>
            </a:endParaRPr>
          </a:p>
        </p:txBody>
      </p:sp>
      <p:sp>
        <p:nvSpPr>
          <p:cNvPr id="22532" name="Rectangle 2"/>
          <p:cNvSpPr>
            <a:spLocks noGrp="1" noChangeArrowheads="1"/>
          </p:cNvSpPr>
          <p:nvPr>
            <p:ph type="title"/>
          </p:nvPr>
        </p:nvSpPr>
        <p:spPr>
          <a:xfrm>
            <a:off x="685800" y="0"/>
            <a:ext cx="7772400" cy="1143000"/>
          </a:xfrm>
        </p:spPr>
        <p:txBody>
          <a:bodyPr/>
          <a:lstStyle/>
          <a:p>
            <a:pPr eaLnBrk="1" hangingPunct="1"/>
            <a:r>
              <a:rPr lang="el-GR" sz="3600" smtClean="0">
                <a:solidFill>
                  <a:schemeClr val="bg1"/>
                </a:solidFill>
              </a:rPr>
              <a:t>Εφαρμογές 2</a:t>
            </a:r>
          </a:p>
        </p:txBody>
      </p:sp>
      <p:sp>
        <p:nvSpPr>
          <p:cNvPr id="22533" name="Rectangle 3"/>
          <p:cNvSpPr>
            <a:spLocks noGrp="1" noChangeArrowheads="1"/>
          </p:cNvSpPr>
          <p:nvPr>
            <p:ph type="body" idx="1"/>
          </p:nvPr>
        </p:nvSpPr>
        <p:spPr>
          <a:xfrm>
            <a:off x="684213" y="765175"/>
            <a:ext cx="7920037" cy="4114800"/>
          </a:xfrm>
        </p:spPr>
        <p:txBody>
          <a:bodyPr/>
          <a:lstStyle/>
          <a:p>
            <a:pPr algn="just" eaLnBrk="1" hangingPunct="1">
              <a:buFontTx/>
              <a:buNone/>
            </a:pPr>
            <a:r>
              <a:rPr lang="el-GR" sz="2400" smtClean="0">
                <a:solidFill>
                  <a:schemeClr val="bg1"/>
                </a:solidFill>
              </a:rPr>
              <a:t>Ι</a:t>
            </a:r>
            <a:r>
              <a:rPr lang="el-GR" sz="2400" smtClean="0"/>
              <a:t>στηρίζεται στη μεγάλη κατευθυντικότητα και το γεγονός ότι τα διαφορετικά μήκη κύματος απορροφώνται διαφορετικά από τους διάφορους ιστούς), </a:t>
            </a:r>
            <a:endParaRPr lang="en-US" sz="2400" smtClean="0"/>
          </a:p>
          <a:p>
            <a:pPr algn="just" eaLnBrk="1" hangingPunct="1">
              <a:buFontTx/>
              <a:buNone/>
            </a:pPr>
            <a:r>
              <a:rPr lang="el-GR" sz="1600" smtClean="0"/>
              <a:t>για θεραπεία γλαυκώματος, </a:t>
            </a:r>
            <a:endParaRPr lang="en-US" sz="1600" smtClean="0"/>
          </a:p>
          <a:p>
            <a:pPr algn="just" eaLnBrk="1" hangingPunct="1">
              <a:buFontTx/>
              <a:buNone/>
            </a:pPr>
            <a:r>
              <a:rPr lang="el-GR" sz="1600" smtClean="0"/>
              <a:t>κοπή και καυτηρίαση ιστών, </a:t>
            </a:r>
            <a:endParaRPr lang="en-US" sz="1600" smtClean="0"/>
          </a:p>
          <a:p>
            <a:pPr algn="just" eaLnBrk="1" hangingPunct="1">
              <a:buFontTx/>
              <a:buNone/>
            </a:pPr>
            <a:r>
              <a:rPr lang="el-GR" sz="1600" smtClean="0"/>
              <a:t>στην </a:t>
            </a:r>
            <a:r>
              <a:rPr lang="el-GR" sz="1600" smtClean="0">
                <a:solidFill>
                  <a:srgbClr val="000000"/>
                </a:solidFill>
              </a:rPr>
              <a:t>Οφθαλμολογία, </a:t>
            </a:r>
            <a:endParaRPr lang="en-US" sz="1600" smtClean="0">
              <a:solidFill>
                <a:srgbClr val="000000"/>
              </a:solidFill>
            </a:endParaRPr>
          </a:p>
          <a:p>
            <a:pPr algn="just" eaLnBrk="1" hangingPunct="1">
              <a:buFontTx/>
              <a:buNone/>
            </a:pPr>
            <a:r>
              <a:rPr lang="el-GR" sz="1600" smtClean="0">
                <a:solidFill>
                  <a:srgbClr val="000000"/>
                </a:solidFill>
              </a:rPr>
              <a:t>ωτορινολαρυγγολογία, </a:t>
            </a:r>
            <a:endParaRPr lang="en-US" sz="1600" smtClean="0">
              <a:solidFill>
                <a:srgbClr val="000000"/>
              </a:solidFill>
            </a:endParaRPr>
          </a:p>
          <a:p>
            <a:pPr algn="just" eaLnBrk="1" hangingPunct="1">
              <a:buFontTx/>
              <a:buNone/>
            </a:pPr>
            <a:r>
              <a:rPr lang="el-GR" sz="1600" smtClean="0">
                <a:solidFill>
                  <a:srgbClr val="000000"/>
                </a:solidFill>
              </a:rPr>
              <a:t>γυναικολογία, </a:t>
            </a:r>
            <a:endParaRPr lang="en-US" sz="1600" smtClean="0">
              <a:solidFill>
                <a:srgbClr val="000000"/>
              </a:solidFill>
            </a:endParaRPr>
          </a:p>
          <a:p>
            <a:pPr algn="just" eaLnBrk="1" hangingPunct="1">
              <a:buFontTx/>
              <a:buNone/>
            </a:pPr>
            <a:r>
              <a:rPr lang="el-GR" sz="1600" smtClean="0">
                <a:solidFill>
                  <a:srgbClr val="000000"/>
                </a:solidFill>
              </a:rPr>
              <a:t>δερματολογία - πλαστική χειρουργική, </a:t>
            </a:r>
            <a:endParaRPr lang="en-US" sz="1600" smtClean="0">
              <a:solidFill>
                <a:srgbClr val="000000"/>
              </a:solidFill>
            </a:endParaRPr>
          </a:p>
          <a:p>
            <a:pPr algn="just" eaLnBrk="1" hangingPunct="1">
              <a:buFontTx/>
              <a:buNone/>
            </a:pPr>
            <a:r>
              <a:rPr lang="el-GR" sz="1600" smtClean="0">
                <a:solidFill>
                  <a:srgbClr val="000000"/>
                </a:solidFill>
              </a:rPr>
              <a:t>νευροχειρουργική, </a:t>
            </a:r>
            <a:endParaRPr lang="en-US" sz="1600" smtClean="0">
              <a:solidFill>
                <a:srgbClr val="000000"/>
              </a:solidFill>
            </a:endParaRPr>
          </a:p>
          <a:p>
            <a:pPr algn="just" eaLnBrk="1" hangingPunct="1">
              <a:buFontTx/>
              <a:buNone/>
            </a:pPr>
            <a:r>
              <a:rPr lang="el-GR" sz="1600" smtClean="0">
                <a:solidFill>
                  <a:srgbClr val="000000"/>
                </a:solidFill>
              </a:rPr>
              <a:t>ορθοπεδική, </a:t>
            </a:r>
            <a:endParaRPr lang="en-US" sz="1600" smtClean="0">
              <a:solidFill>
                <a:srgbClr val="000000"/>
              </a:solidFill>
            </a:endParaRPr>
          </a:p>
          <a:p>
            <a:pPr algn="just" eaLnBrk="1" hangingPunct="1">
              <a:buFontTx/>
              <a:buNone/>
            </a:pPr>
            <a:r>
              <a:rPr lang="el-GR" sz="1600" smtClean="0">
                <a:solidFill>
                  <a:srgbClr val="000000"/>
                </a:solidFill>
              </a:rPr>
              <a:t>γαστρεντερολογία, </a:t>
            </a:r>
            <a:endParaRPr lang="en-US" sz="1600" smtClean="0">
              <a:solidFill>
                <a:srgbClr val="000000"/>
              </a:solidFill>
            </a:endParaRPr>
          </a:p>
          <a:p>
            <a:pPr algn="just" eaLnBrk="1" hangingPunct="1">
              <a:buFontTx/>
              <a:buNone/>
            </a:pPr>
            <a:r>
              <a:rPr lang="el-GR" sz="1600" smtClean="0">
                <a:solidFill>
                  <a:srgbClr val="000000"/>
                </a:solidFill>
              </a:rPr>
              <a:t>πνευμονολογία </a:t>
            </a:r>
            <a:endParaRPr lang="en-US" sz="1600" smtClean="0">
              <a:solidFill>
                <a:srgbClr val="000000"/>
              </a:solidFill>
            </a:endParaRPr>
          </a:p>
          <a:p>
            <a:pPr algn="just" eaLnBrk="1" hangingPunct="1">
              <a:buFontTx/>
              <a:buNone/>
            </a:pPr>
            <a:r>
              <a:rPr lang="el-GR" sz="1600" smtClean="0">
                <a:solidFill>
                  <a:srgbClr val="000000"/>
                </a:solidFill>
              </a:rPr>
              <a:t>ουρολογία </a:t>
            </a:r>
            <a:r>
              <a:rPr lang="el-GR" sz="1600" smtClean="0"/>
              <a:t>κοκ.</a:t>
            </a:r>
            <a:endParaRPr lang="el-GR" sz="1600" smtClean="0">
              <a:solidFill>
                <a:srgbClr val="000000"/>
              </a:solidFill>
            </a:endParaRPr>
          </a:p>
          <a:p>
            <a:pPr eaLnBrk="1" hangingPunct="1"/>
            <a:endParaRPr lang="el-GR" sz="1600" smtClean="0"/>
          </a:p>
          <a:p>
            <a:pPr eaLnBrk="1" hangingPunct="1">
              <a:spcBef>
                <a:spcPct val="0"/>
              </a:spcBef>
              <a:buFontTx/>
              <a:buNone/>
            </a:pPr>
            <a:endParaRPr lang="el-GR" smtClean="0"/>
          </a:p>
          <a:p>
            <a:pPr eaLnBrk="1" hangingPunct="1">
              <a:buFontTx/>
              <a:buNone/>
            </a:pPr>
            <a:endParaRPr lang="el-GR" smtClean="0"/>
          </a:p>
        </p:txBody>
      </p:sp>
      <p:sp>
        <p:nvSpPr>
          <p:cNvPr id="22534" name="AutoShape 4">
            <a:hlinkClick r:id="rId2" action="ppaction://hlinksldjump"/>
          </p:cNvPr>
          <p:cNvSpPr>
            <a:spLocks noChangeArrowheads="1"/>
          </p:cNvSpPr>
          <p:nvPr/>
        </p:nvSpPr>
        <p:spPr bwMode="auto">
          <a:xfrm>
            <a:off x="2895600" y="5791200"/>
            <a:ext cx="1600200" cy="381000"/>
          </a:xfrm>
          <a:prstGeom prst="flowChartTerminator">
            <a:avLst/>
          </a:prstGeom>
          <a:solidFill>
            <a:srgbClr val="FFCC00"/>
          </a:solidFill>
          <a:ln w="9525">
            <a:noFill/>
            <a:miter lim="800000"/>
            <a:headEnd/>
            <a:tailEnd/>
          </a:ln>
        </p:spPr>
        <p:txBody>
          <a:bodyPr wrap="none" anchor="ctr"/>
          <a:lstStyle/>
          <a:p>
            <a:pPr algn="ctr" eaLnBrk="0" hangingPunct="0"/>
            <a:r>
              <a:rPr lang="el-GR" sz="1400" b="1"/>
              <a:t>Ιδιότητες</a:t>
            </a:r>
          </a:p>
        </p:txBody>
      </p:sp>
      <p:sp>
        <p:nvSpPr>
          <p:cNvPr id="22535" name="AutoShape 5">
            <a:hlinkClick r:id="rId3" action="ppaction://hlinksldjump"/>
          </p:cNvPr>
          <p:cNvSpPr>
            <a:spLocks noChangeArrowheads="1"/>
          </p:cNvSpPr>
          <p:nvPr/>
        </p:nvSpPr>
        <p:spPr bwMode="auto">
          <a:xfrm>
            <a:off x="4800600" y="5791200"/>
            <a:ext cx="1600200" cy="381000"/>
          </a:xfrm>
          <a:prstGeom prst="flowChartTerminator">
            <a:avLst/>
          </a:prstGeom>
          <a:solidFill>
            <a:srgbClr val="FFCC00"/>
          </a:solidFill>
          <a:ln w="9525">
            <a:noFill/>
            <a:miter lim="800000"/>
            <a:headEnd/>
            <a:tailEnd/>
          </a:ln>
        </p:spPr>
        <p:txBody>
          <a:bodyPr wrap="none" anchor="ctr"/>
          <a:lstStyle/>
          <a:p>
            <a:pPr algn="ctr" eaLnBrk="0" hangingPunct="0"/>
            <a:r>
              <a:rPr lang="el-GR" sz="1400" b="1"/>
              <a:t>Εφαρμογές</a:t>
            </a:r>
          </a:p>
        </p:txBody>
      </p:sp>
      <p:sp>
        <p:nvSpPr>
          <p:cNvPr id="22536" name="AutoShape 6">
            <a:hlinkClick r:id="rId4" action="ppaction://hlinksldjump"/>
          </p:cNvPr>
          <p:cNvSpPr>
            <a:spLocks noChangeArrowheads="1"/>
          </p:cNvSpPr>
          <p:nvPr/>
        </p:nvSpPr>
        <p:spPr bwMode="auto">
          <a:xfrm>
            <a:off x="990600" y="5791200"/>
            <a:ext cx="1600200" cy="381000"/>
          </a:xfrm>
          <a:prstGeom prst="flowChartTerminator">
            <a:avLst/>
          </a:prstGeom>
          <a:solidFill>
            <a:srgbClr val="FFCC00"/>
          </a:solidFill>
          <a:ln w="9525">
            <a:noFill/>
            <a:miter lim="800000"/>
            <a:headEnd/>
            <a:tailEnd/>
          </a:ln>
        </p:spPr>
        <p:txBody>
          <a:bodyPr wrap="none" anchor="ctr"/>
          <a:lstStyle/>
          <a:p>
            <a:pPr algn="ctr" eaLnBrk="0" hangingPunct="0"/>
            <a:r>
              <a:rPr lang="el-GR" sz="1400" b="1"/>
              <a:t>Αρχή Λειτουργίας</a:t>
            </a:r>
          </a:p>
        </p:txBody>
      </p:sp>
      <p:sp>
        <p:nvSpPr>
          <p:cNvPr id="22537" name="AutoShape 13">
            <a:hlinkClick r:id="" action="ppaction://hlinkshowjump?jump=nextslide" highlightClick="1"/>
          </p:cNvPr>
          <p:cNvSpPr>
            <a:spLocks noChangeArrowheads="1"/>
          </p:cNvSpPr>
          <p:nvPr/>
        </p:nvSpPr>
        <p:spPr bwMode="auto">
          <a:xfrm>
            <a:off x="6553200" y="5181600"/>
            <a:ext cx="1828800" cy="357188"/>
          </a:xfrm>
          <a:prstGeom prst="actionButtonForwardNext">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22538" name="AutoShape 14">
            <a:hlinkClick r:id="" action="ppaction://hlinkshowjump?jump=lastslideviewed" highlightClick="1"/>
          </p:cNvPr>
          <p:cNvSpPr>
            <a:spLocks noChangeArrowheads="1"/>
          </p:cNvSpPr>
          <p:nvPr/>
        </p:nvSpPr>
        <p:spPr bwMode="auto">
          <a:xfrm>
            <a:off x="1066800" y="5181600"/>
            <a:ext cx="1828800" cy="357188"/>
          </a:xfrm>
          <a:prstGeom prst="actionButtonBackPrevious">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22539" name="AutoShape 15">
            <a:hlinkClick r:id="" action="ppaction://hlinkshowjump?jump=endshow"/>
          </p:cNvPr>
          <p:cNvSpPr>
            <a:spLocks noChangeArrowheads="1"/>
          </p:cNvSpPr>
          <p:nvPr/>
        </p:nvSpPr>
        <p:spPr bwMode="auto">
          <a:xfrm>
            <a:off x="6781800" y="5791200"/>
            <a:ext cx="1600200" cy="381000"/>
          </a:xfrm>
          <a:prstGeom prst="flowChartTerminator">
            <a:avLst/>
          </a:prstGeom>
          <a:solidFill>
            <a:srgbClr val="FFCC00"/>
          </a:solidFill>
          <a:ln w="9525">
            <a:noFill/>
            <a:miter lim="800000"/>
            <a:headEnd/>
            <a:tailEnd/>
          </a:ln>
        </p:spPr>
        <p:txBody>
          <a:bodyPr wrap="none" anchor="ctr"/>
          <a:lstStyle/>
          <a:p>
            <a:pPr algn="ctr" eaLnBrk="0" hangingPunct="0"/>
            <a:r>
              <a:rPr lang="el-GR" sz="1400" b="1"/>
              <a:t>Έξοδος</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smtClean="0"/>
          </a:p>
        </p:txBody>
      </p:sp>
      <p:sp>
        <p:nvSpPr>
          <p:cNvPr id="23555" name="Content Placeholder 2"/>
          <p:cNvSpPr>
            <a:spLocks noGrp="1"/>
          </p:cNvSpPr>
          <p:nvPr>
            <p:ph idx="1"/>
          </p:nvPr>
        </p:nvSpPr>
        <p:spPr/>
        <p:txBody>
          <a:bodyPr/>
          <a:lstStyle/>
          <a:p>
            <a:pPr eaLnBrk="1" hangingPunct="1"/>
            <a:r>
              <a:rPr lang="el-GR" sz="1600" smtClean="0">
                <a:latin typeface="Calibri" pitchFamily="34" charset="0"/>
              </a:rPr>
              <a:t> Αποιδηματική – αντιφλεγμονώδη δράση</a:t>
            </a:r>
          </a:p>
          <a:p>
            <a:pPr eaLnBrk="1" hangingPunct="1"/>
            <a:r>
              <a:rPr lang="el-GR" sz="1600" smtClean="0">
                <a:latin typeface="Calibri" pitchFamily="34" charset="0"/>
              </a:rPr>
              <a:t>·          Αναλγητική δράση , λόγω της επιρροής στην σύνθεση της ενδορφίνης </a:t>
            </a:r>
          </a:p>
          <a:p>
            <a:pPr eaLnBrk="1" hangingPunct="1"/>
            <a:r>
              <a:rPr lang="el-GR" sz="1600" smtClean="0">
                <a:latin typeface="Calibri" pitchFamily="34" charset="0"/>
              </a:rPr>
              <a:t>·         Τόνωση της σύνθεσης του κολλαγόνου και των πρωτεϊνών στα κύτταρα του δέρματος</a:t>
            </a:r>
          </a:p>
          <a:p>
            <a:pPr eaLnBrk="1" hangingPunct="1"/>
            <a:r>
              <a:rPr lang="el-GR" sz="1600" smtClean="0">
                <a:latin typeface="Calibri" pitchFamily="34" charset="0"/>
              </a:rPr>
              <a:t>·         Αύξηση της αντοχής των νευρικών κυττάρων</a:t>
            </a:r>
          </a:p>
          <a:p>
            <a:pPr eaLnBrk="1" hangingPunct="1"/>
            <a:r>
              <a:rPr lang="el-GR" sz="1600" smtClean="0">
                <a:latin typeface="Calibri" pitchFamily="34" charset="0"/>
              </a:rPr>
              <a:t> </a:t>
            </a:r>
          </a:p>
          <a:p>
            <a:pPr eaLnBrk="1" hangingPunct="1"/>
            <a:r>
              <a:rPr lang="el-GR" sz="1600" smtClean="0">
                <a:latin typeface="Calibri" pitchFamily="34" charset="0"/>
              </a:rPr>
              <a:t> </a:t>
            </a:r>
          </a:p>
          <a:p>
            <a:pPr eaLnBrk="1" hangingPunct="1"/>
            <a:r>
              <a:rPr lang="el-GR" sz="1600" b="1" smtClean="0">
                <a:latin typeface="Calibri" pitchFamily="34" charset="0"/>
              </a:rPr>
              <a:t>Ενδείξεις</a:t>
            </a:r>
            <a:endParaRPr lang="el-GR" sz="1600" smtClean="0">
              <a:latin typeface="Calibri" pitchFamily="34" charset="0"/>
            </a:endParaRPr>
          </a:p>
          <a:p>
            <a:pPr eaLnBrk="1" hangingPunct="1"/>
            <a:r>
              <a:rPr lang="el-GR" sz="1600" smtClean="0">
                <a:latin typeface="Calibri" pitchFamily="34" charset="0"/>
              </a:rPr>
              <a:t>·         Επούλωση τραυμάτων, αντιμετώπιση κατακλίσεων ή έλκη διαβητικά, αγγειακά κ.α. </a:t>
            </a:r>
          </a:p>
          <a:p>
            <a:pPr eaLnBrk="1" hangingPunct="1"/>
            <a:r>
              <a:rPr lang="el-GR" sz="1600" smtClean="0">
                <a:latin typeface="Calibri" pitchFamily="34" charset="0"/>
              </a:rPr>
              <a:t>·         Τραυματισμοί μαλακών μορίων, (φλεγμονή , μυϊκή θλάση , σύνδρομο υπέρχρησης , μυϊκός σπασμός , συνδεσμική κάκωση , τενοντίτιδα κ.α.)</a:t>
            </a:r>
          </a:p>
          <a:p>
            <a:pPr eaLnBrk="1" hangingPunct="1"/>
            <a:r>
              <a:rPr lang="el-GR" sz="1600" smtClean="0">
                <a:latin typeface="Calibri" pitchFamily="34" charset="0"/>
              </a:rPr>
              <a:t>·         Ανακούφιση από τον πόνο , ιδιαίτερα στην οξεία φάση </a:t>
            </a:r>
          </a:p>
          <a:p>
            <a:pPr eaLnBrk="1" hangingPunct="1"/>
            <a:r>
              <a:rPr lang="el-GR" sz="1600" smtClean="0">
                <a:latin typeface="Calibri" pitchFamily="34" charset="0"/>
              </a:rPr>
              <a:t>·         Αρθρίτιδα, κλινικά έχει αποδειχθεί ότι μπορεί να προσφέρει σημαντικά στην ανακούφιση του ασθενή </a:t>
            </a:r>
          </a:p>
          <a:p>
            <a:pPr eaLnBrk="1" hangingPunct="1"/>
            <a:r>
              <a:rPr lang="el-GR" sz="1600" smtClean="0">
                <a:latin typeface="Calibri" pitchFamily="34" charset="0"/>
              </a:rPr>
              <a:t>·         Σε οσφυαλγία, ισχιαλγία, αυχενικό σύνδρομο, νευραλγία τριδύμου, πάρεση προσωπικού νεύρου κ.ά.</a:t>
            </a:r>
          </a:p>
          <a:p>
            <a:pPr eaLnBrk="1" hangingPunct="1"/>
            <a:r>
              <a:rPr lang="el-GR" sz="1600" smtClean="0">
                <a:latin typeface="Calibri" pitchFamily="34" charset="0"/>
              </a:rPr>
              <a:t>ιασω</a:t>
            </a:r>
          </a:p>
          <a:p>
            <a:pPr eaLnBrk="1" hangingPunct="1"/>
            <a:r>
              <a:rPr lang="el-GR" sz="1600" b="1" smtClean="0">
                <a:latin typeface="Calibri" pitchFamily="34" charset="0"/>
              </a:rPr>
              <a:t> </a:t>
            </a:r>
            <a:endParaRPr lang="el-GR" sz="1600" smtClean="0">
              <a:latin typeface="Calibri" pitchFamily="34" charset="0"/>
            </a:endParaRPr>
          </a:p>
          <a:p>
            <a:pPr eaLnBrk="1" hangingPunct="1"/>
            <a:endParaRPr lang="en-US" sz="1600" smtClean="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685800"/>
            <a:ext cx="8915400" cy="731838"/>
          </a:xfrm>
        </p:spPr>
        <p:txBody>
          <a:bodyPr/>
          <a:lstStyle/>
          <a:p>
            <a:pPr algn="l"/>
            <a:r>
              <a:rPr lang="el-GR" sz="2800" b="1" smtClean="0">
                <a:latin typeface="Calibri" pitchFamily="34" charset="0"/>
              </a:rPr>
              <a:t>Ατομικό πρότυπο </a:t>
            </a:r>
            <a:r>
              <a:rPr lang="en-US" sz="2800" b="1" smtClean="0">
                <a:latin typeface="Calibri" pitchFamily="34" charset="0"/>
              </a:rPr>
              <a:t>Bohr </a:t>
            </a:r>
            <a:r>
              <a:rPr lang="el-GR" sz="2800" b="1" smtClean="0">
                <a:latin typeface="Calibri" pitchFamily="34" charset="0"/>
              </a:rPr>
              <a:t>(τροχιές ηλεκτρονίων και ενεργειακές στάθμες)</a:t>
            </a:r>
            <a:br>
              <a:rPr lang="el-GR" sz="2800" b="1" smtClean="0">
                <a:latin typeface="Calibri" pitchFamily="34" charset="0"/>
              </a:rPr>
            </a:br>
            <a:r>
              <a:rPr lang="el-GR" sz="1800" smtClean="0">
                <a:latin typeface="Calibri" pitchFamily="34" charset="0"/>
              </a:rPr>
              <a:t>Οι τροχιές των ηλεκτρονίων (αριστερά) αντιστοιχούν σε ορισμένη ακτίνα και ορισμένη ενέργεια.  Δεξιά φαίνονται οι στάθμες ενέργειας ηλεκτρονίου και οι μεταβάσεις  (κατακόρυφα βέλη) από υψηλή σε χαμηλή ενέργεια που έχει ως αποτέλεσμα την εκπομπή φωτονίων</a:t>
            </a:r>
            <a:r>
              <a:rPr lang="el-GR" sz="2800" smtClean="0">
                <a:latin typeface="Calibri" pitchFamily="34" charset="0"/>
              </a:rPr>
              <a:t>  </a:t>
            </a:r>
            <a:endParaRPr lang="en-US" sz="2800" smtClean="0">
              <a:latin typeface="Calibri" pitchFamily="34" charset="0"/>
            </a:endParaRPr>
          </a:p>
        </p:txBody>
      </p:sp>
      <p:pic>
        <p:nvPicPr>
          <p:cNvPr id="5123" name="Picture 2"/>
          <p:cNvPicPr>
            <a:picLocks noGrp="1" noChangeAspect="1" noChangeArrowheads="1"/>
          </p:cNvPicPr>
          <p:nvPr>
            <p:ph idx="1"/>
          </p:nvPr>
        </p:nvPicPr>
        <p:blipFill>
          <a:blip r:embed="rId2" cstate="print"/>
          <a:srcRect/>
          <a:stretch>
            <a:fillRect/>
          </a:stretch>
        </p:blipFill>
        <p:spPr>
          <a:xfrm>
            <a:off x="533400" y="2133600"/>
            <a:ext cx="3581400" cy="4452938"/>
          </a:xfrm>
          <a:noFill/>
        </p:spPr>
      </p:pic>
      <p:pic>
        <p:nvPicPr>
          <p:cNvPr id="5124" name="Picture 3"/>
          <p:cNvPicPr>
            <a:picLocks noChangeAspect="1" noChangeArrowheads="1"/>
          </p:cNvPicPr>
          <p:nvPr/>
        </p:nvPicPr>
        <p:blipFill>
          <a:blip r:embed="rId3" cstate="print"/>
          <a:srcRect/>
          <a:stretch>
            <a:fillRect/>
          </a:stretch>
        </p:blipFill>
        <p:spPr bwMode="auto">
          <a:xfrm>
            <a:off x="5181600" y="1752600"/>
            <a:ext cx="3581400"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l-GR" sz="3200" b="1" smtClean="0">
                <a:latin typeface="Calibri" pitchFamily="34" charset="0"/>
              </a:rPr>
              <a:t>Αρχή λειτουργίας </a:t>
            </a:r>
            <a:r>
              <a:rPr lang="en-US" sz="3200" b="1" smtClean="0">
                <a:latin typeface="Calibri" pitchFamily="34" charset="0"/>
              </a:rPr>
              <a:t>Laser</a:t>
            </a:r>
          </a:p>
        </p:txBody>
      </p:sp>
      <p:sp>
        <p:nvSpPr>
          <p:cNvPr id="6147" name="Content Placeholder 2"/>
          <p:cNvSpPr>
            <a:spLocks noGrp="1"/>
          </p:cNvSpPr>
          <p:nvPr>
            <p:ph idx="1"/>
          </p:nvPr>
        </p:nvSpPr>
        <p:spPr>
          <a:xfrm>
            <a:off x="457200" y="2209800"/>
            <a:ext cx="8229600" cy="3916363"/>
          </a:xfrm>
        </p:spPr>
        <p:txBody>
          <a:bodyPr/>
          <a:lstStyle/>
          <a:p>
            <a:pPr algn="just">
              <a:buFontTx/>
              <a:buNone/>
            </a:pPr>
            <a:r>
              <a:rPr lang="el-GR" sz="2400" smtClean="0">
                <a:latin typeface="Calibri" pitchFamily="34" charset="0"/>
              </a:rPr>
              <a:t>Η λειτουργία των </a:t>
            </a:r>
            <a:r>
              <a:rPr lang="en-US" sz="2400" b="1" smtClean="0">
                <a:latin typeface="Calibri" pitchFamily="34" charset="0"/>
              </a:rPr>
              <a:t>laser</a:t>
            </a:r>
            <a:r>
              <a:rPr lang="el-GR" sz="2400" b="1" smtClean="0">
                <a:latin typeface="Calibri" pitchFamily="34" charset="0"/>
              </a:rPr>
              <a:t> </a:t>
            </a:r>
            <a:r>
              <a:rPr lang="el-GR" sz="2400" smtClean="0">
                <a:latin typeface="Calibri" pitchFamily="34" charset="0"/>
              </a:rPr>
              <a:t>βασίζεται σε τρία βασικά φαινόμενα που συμβαίνουν όταν ένα </a:t>
            </a:r>
            <a:r>
              <a:rPr lang="el-GR" sz="2400" b="1" smtClean="0">
                <a:latin typeface="Calibri" pitchFamily="34" charset="0"/>
              </a:rPr>
              <a:t>ηλεκτρομαγνητικό κύμα αλληλεπιδρά με ένα υλικό. </a:t>
            </a:r>
          </a:p>
          <a:p>
            <a:pPr algn="just">
              <a:buFontTx/>
              <a:buNone/>
            </a:pPr>
            <a:r>
              <a:rPr lang="el-GR" sz="2400" smtClean="0">
                <a:latin typeface="Calibri" pitchFamily="34" charset="0"/>
              </a:rPr>
              <a:t>Πρόκειται για τα φαινόμενα της:</a:t>
            </a:r>
          </a:p>
          <a:p>
            <a:pPr algn="just">
              <a:buFont typeface="Wingdings" pitchFamily="2" charset="2"/>
              <a:buChar char="Ø"/>
            </a:pPr>
            <a:endParaRPr lang="el-GR" sz="2400" smtClean="0">
              <a:latin typeface="Calibri" pitchFamily="34" charset="0"/>
            </a:endParaRPr>
          </a:p>
          <a:p>
            <a:pPr algn="just">
              <a:buFont typeface="Wingdings" pitchFamily="2" charset="2"/>
              <a:buChar char="Ø"/>
            </a:pPr>
            <a:r>
              <a:rPr lang="el-GR" sz="2400" b="1" smtClean="0">
                <a:latin typeface="Calibri" pitchFamily="34" charset="0"/>
              </a:rPr>
              <a:t>αυθόρμητης εκπομπής, </a:t>
            </a:r>
          </a:p>
          <a:p>
            <a:pPr algn="just">
              <a:buFont typeface="Wingdings" pitchFamily="2" charset="2"/>
              <a:buChar char="Ø"/>
            </a:pPr>
            <a:r>
              <a:rPr lang="el-GR" sz="2400" b="1" smtClean="0">
                <a:latin typeface="Calibri" pitchFamily="34" charset="0"/>
              </a:rPr>
              <a:t>απορρόφησης</a:t>
            </a:r>
            <a:r>
              <a:rPr lang="el-GR" sz="2400" smtClean="0">
                <a:latin typeface="Calibri" pitchFamily="34" charset="0"/>
              </a:rPr>
              <a:t> και </a:t>
            </a:r>
          </a:p>
          <a:p>
            <a:pPr algn="just">
              <a:buFont typeface="Wingdings" pitchFamily="2" charset="2"/>
              <a:buChar char="Ø"/>
            </a:pPr>
            <a:r>
              <a:rPr lang="el-GR" sz="2400" b="1" smtClean="0">
                <a:latin typeface="Calibri" pitchFamily="34" charset="0"/>
              </a:rPr>
              <a:t>εξαναγκασμένης εκπομπής</a:t>
            </a:r>
            <a:r>
              <a:rPr lang="el-GR" sz="2400" smtClean="0">
                <a:latin typeface="Calibri" pitchFamily="34" charset="0"/>
              </a:rPr>
              <a:t>. </a:t>
            </a:r>
          </a:p>
          <a:p>
            <a:pPr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4 - Θέση υποσέλιδου"/>
          <p:cNvSpPr>
            <a:spLocks noGrp="1"/>
          </p:cNvSpPr>
          <p:nvPr>
            <p:ph type="ftr" sz="quarter" idx="11"/>
          </p:nvPr>
        </p:nvSpPr>
        <p:spPr/>
        <p:txBody>
          <a:bodyPr/>
          <a:lstStyle/>
          <a:p>
            <a:pPr>
              <a:defRPr/>
            </a:pPr>
            <a:r>
              <a:rPr lang="el-GR" smtClean="0">
                <a:latin typeface="Times New Roman" pitchFamily="18" charset="0"/>
              </a:rPr>
              <a:t>LASER</a:t>
            </a:r>
          </a:p>
        </p:txBody>
      </p:sp>
      <p:sp>
        <p:nvSpPr>
          <p:cNvPr id="1028" name="Rectangle 2"/>
          <p:cNvSpPr>
            <a:spLocks noGrp="1" noChangeArrowheads="1"/>
          </p:cNvSpPr>
          <p:nvPr>
            <p:ph type="title"/>
          </p:nvPr>
        </p:nvSpPr>
        <p:spPr>
          <a:xfrm>
            <a:off x="2895600" y="-242888"/>
            <a:ext cx="5853113" cy="1143001"/>
          </a:xfrm>
        </p:spPr>
        <p:txBody>
          <a:bodyPr/>
          <a:lstStyle/>
          <a:p>
            <a:pPr eaLnBrk="1" hangingPunct="1"/>
            <a:r>
              <a:rPr lang="el-GR" sz="3600" b="1" smtClean="0">
                <a:solidFill>
                  <a:schemeClr val="tx1"/>
                </a:solidFill>
                <a:latin typeface="Calibri" pitchFamily="34" charset="0"/>
              </a:rPr>
              <a:t>Αυθόρμητη αποδιέγερση</a:t>
            </a:r>
          </a:p>
        </p:txBody>
      </p:sp>
      <p:pic>
        <p:nvPicPr>
          <p:cNvPr id="1029" name="Picture 18"/>
          <p:cNvPicPr>
            <a:picLocks noChangeAspect="1" noChangeArrowheads="1"/>
          </p:cNvPicPr>
          <p:nvPr/>
        </p:nvPicPr>
        <p:blipFill>
          <a:blip r:embed="rId3" cstate="print"/>
          <a:srcRect l="16875" t="63000" r="62500" b="9000"/>
          <a:stretch>
            <a:fillRect/>
          </a:stretch>
        </p:blipFill>
        <p:spPr bwMode="auto">
          <a:xfrm>
            <a:off x="138113" y="228600"/>
            <a:ext cx="2986087" cy="2532063"/>
          </a:xfrm>
          <a:prstGeom prst="rect">
            <a:avLst/>
          </a:prstGeom>
          <a:noFill/>
          <a:ln w="9525">
            <a:noFill/>
            <a:miter lim="800000"/>
            <a:headEnd/>
            <a:tailEnd/>
          </a:ln>
        </p:spPr>
      </p:pic>
      <p:pic>
        <p:nvPicPr>
          <p:cNvPr id="1030" name="Picture 19"/>
          <p:cNvPicPr>
            <a:picLocks noChangeAspect="1" noChangeArrowheads="1"/>
          </p:cNvPicPr>
          <p:nvPr/>
        </p:nvPicPr>
        <p:blipFill>
          <a:blip r:embed="rId4" cstate="print"/>
          <a:srcRect l="16875" t="55000" r="61250" b="14999"/>
          <a:stretch>
            <a:fillRect/>
          </a:stretch>
        </p:blipFill>
        <p:spPr bwMode="auto">
          <a:xfrm>
            <a:off x="0" y="2743200"/>
            <a:ext cx="3200400" cy="2514600"/>
          </a:xfrm>
          <a:prstGeom prst="rect">
            <a:avLst/>
          </a:prstGeom>
          <a:noFill/>
          <a:ln w="9525">
            <a:noFill/>
            <a:miter lim="800000"/>
            <a:headEnd/>
            <a:tailEnd/>
          </a:ln>
        </p:spPr>
      </p:pic>
      <p:sp>
        <p:nvSpPr>
          <p:cNvPr id="1031" name="AutoShape 20"/>
          <p:cNvSpPr>
            <a:spLocks noChangeArrowheads="1"/>
          </p:cNvSpPr>
          <p:nvPr/>
        </p:nvSpPr>
        <p:spPr bwMode="auto">
          <a:xfrm>
            <a:off x="1331913" y="2060575"/>
            <a:ext cx="1219200" cy="304800"/>
          </a:xfrm>
          <a:prstGeom prst="roundRect">
            <a:avLst>
              <a:gd name="adj" fmla="val 16667"/>
            </a:avLst>
          </a:prstGeom>
          <a:solidFill>
            <a:srgbClr val="FFCC00"/>
          </a:solidFill>
          <a:ln w="9525">
            <a:solidFill>
              <a:schemeClr val="tx1"/>
            </a:solidFill>
            <a:round/>
            <a:headEnd/>
            <a:tailEnd/>
          </a:ln>
        </p:spPr>
        <p:txBody>
          <a:bodyPr wrap="none" anchor="ctr"/>
          <a:lstStyle/>
          <a:p>
            <a:pPr algn="ctr" eaLnBrk="0" hangingPunct="0"/>
            <a:r>
              <a:rPr lang="el-GR" b="1"/>
              <a:t>Διέγερση</a:t>
            </a:r>
          </a:p>
        </p:txBody>
      </p:sp>
      <p:sp>
        <p:nvSpPr>
          <p:cNvPr id="1032" name="AutoShape 21"/>
          <p:cNvSpPr>
            <a:spLocks noChangeArrowheads="1"/>
          </p:cNvSpPr>
          <p:nvPr/>
        </p:nvSpPr>
        <p:spPr bwMode="auto">
          <a:xfrm>
            <a:off x="2044700" y="4495800"/>
            <a:ext cx="1447800" cy="542925"/>
          </a:xfrm>
          <a:prstGeom prst="roundRect">
            <a:avLst>
              <a:gd name="adj" fmla="val 16667"/>
            </a:avLst>
          </a:prstGeom>
          <a:solidFill>
            <a:srgbClr val="FFCC00"/>
          </a:solidFill>
          <a:ln w="9525">
            <a:solidFill>
              <a:schemeClr val="tx1"/>
            </a:solidFill>
            <a:round/>
            <a:headEnd/>
            <a:tailEnd/>
          </a:ln>
        </p:spPr>
        <p:txBody>
          <a:bodyPr wrap="none" anchor="ctr"/>
          <a:lstStyle/>
          <a:p>
            <a:pPr algn="ctr" eaLnBrk="0" hangingPunct="0"/>
            <a:endParaRPr lang="el-GR" sz="1400" b="1"/>
          </a:p>
          <a:p>
            <a:pPr algn="ctr" eaLnBrk="0" hangingPunct="0"/>
            <a:r>
              <a:rPr lang="el-GR" sz="1400" b="1"/>
              <a:t>Αυθόρμητη</a:t>
            </a:r>
            <a:r>
              <a:rPr lang="el-GR" sz="1600" b="1"/>
              <a:t> </a:t>
            </a:r>
          </a:p>
          <a:p>
            <a:pPr algn="ctr" eaLnBrk="0" hangingPunct="0"/>
            <a:r>
              <a:rPr lang="el-GR" sz="1400" b="1"/>
              <a:t>αποδιέγερση</a:t>
            </a:r>
          </a:p>
          <a:p>
            <a:pPr algn="ctr" eaLnBrk="0" hangingPunct="0"/>
            <a:endParaRPr lang="el-GR" sz="2000"/>
          </a:p>
        </p:txBody>
      </p:sp>
      <p:sp>
        <p:nvSpPr>
          <p:cNvPr id="1033" name="TextBox 8"/>
          <p:cNvSpPr txBox="1">
            <a:spLocks noChangeArrowheads="1"/>
          </p:cNvSpPr>
          <p:nvPr/>
        </p:nvSpPr>
        <p:spPr bwMode="auto">
          <a:xfrm>
            <a:off x="3276600" y="1447800"/>
            <a:ext cx="5867400" cy="2032000"/>
          </a:xfrm>
          <a:prstGeom prst="rect">
            <a:avLst/>
          </a:prstGeom>
          <a:noFill/>
          <a:ln w="9525">
            <a:noFill/>
            <a:miter lim="800000"/>
            <a:headEnd/>
            <a:tailEnd/>
          </a:ln>
        </p:spPr>
        <p:txBody>
          <a:bodyPr>
            <a:spAutoFit/>
          </a:bodyPr>
          <a:lstStyle/>
          <a:p>
            <a:pPr algn="just" eaLnBrk="0" hangingPunct="0"/>
            <a:r>
              <a:rPr lang="el-GR">
                <a:latin typeface="Calibri" pitchFamily="34" charset="0"/>
              </a:rPr>
              <a:t>Εάν πάνω σε ένα άτομο που βρίσκεται στη </a:t>
            </a:r>
            <a:r>
              <a:rPr lang="el-GR" b="1">
                <a:latin typeface="Calibri" pitchFamily="34" charset="0"/>
              </a:rPr>
              <a:t>βασική </a:t>
            </a:r>
            <a:r>
              <a:rPr lang="el-GR">
                <a:latin typeface="Calibri" pitchFamily="34" charset="0"/>
              </a:rPr>
              <a:t>του </a:t>
            </a:r>
            <a:r>
              <a:rPr lang="el-GR" b="1">
                <a:latin typeface="Calibri" pitchFamily="34" charset="0"/>
              </a:rPr>
              <a:t>ενεργειακή κατάσταση </a:t>
            </a:r>
            <a:r>
              <a:rPr lang="el-GR">
                <a:latin typeface="Calibri" pitchFamily="34" charset="0"/>
              </a:rPr>
              <a:t>προσπέσει ένα φωτόνιο ενέργειας </a:t>
            </a:r>
            <a:r>
              <a:rPr lang="en-US">
                <a:latin typeface="Calibri" pitchFamily="34" charset="0"/>
              </a:rPr>
              <a:t>hf, </a:t>
            </a:r>
            <a:r>
              <a:rPr lang="el-GR">
                <a:latin typeface="Calibri" pitchFamily="34" charset="0"/>
              </a:rPr>
              <a:t>είναι δυνατό να απορροφηθεί από το άτομο με αποτέλεσμα τη μετάβαση του τελευταίου σε </a:t>
            </a:r>
            <a:r>
              <a:rPr lang="el-GR" b="1">
                <a:latin typeface="Calibri" pitchFamily="34" charset="0"/>
              </a:rPr>
              <a:t>μία διεγερμένη κατάσταση</a:t>
            </a:r>
            <a:r>
              <a:rPr lang="el-GR">
                <a:latin typeface="Calibri" pitchFamily="34" charset="0"/>
              </a:rPr>
              <a:t> δια της μεταπηδήσεως ενός ηλεκτρονίου από τη βασική ενεργειακή στάθμη </a:t>
            </a:r>
            <a:r>
              <a:rPr lang="el-GR" b="1">
                <a:latin typeface="Calibri" pitchFamily="34" charset="0"/>
              </a:rPr>
              <a:t>Ε</a:t>
            </a:r>
            <a:r>
              <a:rPr lang="el-GR" b="1" baseline="-25000">
                <a:latin typeface="Calibri" pitchFamily="34" charset="0"/>
              </a:rPr>
              <a:t>0</a:t>
            </a:r>
            <a:r>
              <a:rPr lang="el-GR">
                <a:latin typeface="Calibri" pitchFamily="34" charset="0"/>
              </a:rPr>
              <a:t> σε μία άλλη ενεργειακή στάθμη </a:t>
            </a:r>
            <a:r>
              <a:rPr lang="el-GR" b="1">
                <a:latin typeface="Calibri" pitchFamily="34" charset="0"/>
              </a:rPr>
              <a:t>Ε</a:t>
            </a:r>
            <a:r>
              <a:rPr lang="el-GR" b="1" baseline="-25000">
                <a:latin typeface="Calibri" pitchFamily="34" charset="0"/>
              </a:rPr>
              <a:t>1</a:t>
            </a:r>
            <a:r>
              <a:rPr lang="el-GR">
                <a:latin typeface="Calibri" pitchFamily="34" charset="0"/>
              </a:rPr>
              <a:t> τέτοια ώστε:</a:t>
            </a:r>
            <a:endParaRPr lang="el-GR" b="1">
              <a:latin typeface="Calibri" pitchFamily="34" charset="0"/>
            </a:endParaRPr>
          </a:p>
        </p:txBody>
      </p:sp>
      <p:graphicFrame>
        <p:nvGraphicFramePr>
          <p:cNvPr id="1026" name="Object 2"/>
          <p:cNvGraphicFramePr>
            <a:graphicFrameLocks noChangeAspect="1"/>
          </p:cNvGraphicFramePr>
          <p:nvPr/>
        </p:nvGraphicFramePr>
        <p:xfrm>
          <a:off x="5181600" y="4114800"/>
          <a:ext cx="1655763" cy="481013"/>
        </p:xfrm>
        <a:graphic>
          <a:graphicData uri="http://schemas.openxmlformats.org/presentationml/2006/ole">
            <p:oleObj spid="_x0000_s1026" name="Equation" r:id="rId5" imgW="787320" imgH="228600" progId="Equation.DSMT4">
              <p:embed/>
            </p:oleObj>
          </a:graphicData>
        </a:graphic>
      </p:graphicFrame>
      <p:sp>
        <p:nvSpPr>
          <p:cNvPr id="1034" name="TextBox 11"/>
          <p:cNvSpPr txBox="1">
            <a:spLocks noChangeArrowheads="1"/>
          </p:cNvSpPr>
          <p:nvPr/>
        </p:nvSpPr>
        <p:spPr bwMode="auto">
          <a:xfrm>
            <a:off x="457200" y="5334000"/>
            <a:ext cx="8686800" cy="1538288"/>
          </a:xfrm>
          <a:prstGeom prst="rect">
            <a:avLst/>
          </a:prstGeom>
          <a:noFill/>
          <a:ln w="9525">
            <a:noFill/>
            <a:miter lim="800000"/>
            <a:headEnd/>
            <a:tailEnd/>
          </a:ln>
        </p:spPr>
        <p:txBody>
          <a:bodyPr>
            <a:spAutoFit/>
          </a:bodyPr>
          <a:lstStyle/>
          <a:p>
            <a:pPr algn="just" eaLnBrk="0" hangingPunct="0"/>
            <a:r>
              <a:rPr lang="el-GR">
                <a:latin typeface="Calibri" pitchFamily="34" charset="0"/>
              </a:rPr>
              <a:t>Το άτομο θα παραμείνει στη διεγερμένη κατάσταση για ένα συγκεκριμένο </a:t>
            </a:r>
            <a:r>
              <a:rPr lang="el-GR" b="1">
                <a:latin typeface="Calibri" pitchFamily="34" charset="0"/>
              </a:rPr>
              <a:t>χρονικό διάστημα</a:t>
            </a:r>
            <a:r>
              <a:rPr lang="el-GR">
                <a:latin typeface="Calibri" pitchFamily="34" charset="0"/>
              </a:rPr>
              <a:t> και στη συνέχεια θα </a:t>
            </a:r>
            <a:r>
              <a:rPr lang="el-GR" b="1">
                <a:latin typeface="Calibri" pitchFamily="34" charset="0"/>
              </a:rPr>
              <a:t>επανέλθει </a:t>
            </a:r>
            <a:r>
              <a:rPr lang="el-GR">
                <a:latin typeface="Calibri" pitchFamily="34" charset="0"/>
              </a:rPr>
              <a:t>στη βασική κατάσταση </a:t>
            </a:r>
            <a:r>
              <a:rPr lang="el-GR" b="1">
                <a:latin typeface="Calibri" pitchFamily="34" charset="0"/>
              </a:rPr>
              <a:t>επανεκπέμποντας</a:t>
            </a:r>
            <a:r>
              <a:rPr lang="el-GR">
                <a:latin typeface="Calibri" pitchFamily="34" charset="0"/>
              </a:rPr>
              <a:t> το φωτόνιο που προκάλεσε τη διέγερσή του.</a:t>
            </a:r>
            <a:endParaRPr lang="en-US">
              <a:latin typeface="Calibri" pitchFamily="34" charset="0"/>
            </a:endParaRPr>
          </a:p>
          <a:p>
            <a:pPr algn="just" eaLnBrk="0" hangingPunct="0"/>
            <a:endParaRPr lang="en-US" sz="2000">
              <a:latin typeface="Calibri" pitchFamily="34" charset="0"/>
            </a:endParaRPr>
          </a:p>
          <a:p>
            <a:pPr algn="just" eaLnBrk="0" hangingPunct="0"/>
            <a:endParaRPr lang="el-GR" sz="2000">
              <a:latin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 Θέση αριθμού διαφάνειας"/>
          <p:cNvSpPr>
            <a:spLocks noGrp="1"/>
          </p:cNvSpPr>
          <p:nvPr>
            <p:ph type="sldNum" sz="quarter" idx="12"/>
          </p:nvPr>
        </p:nvSpPr>
        <p:spPr/>
        <p:txBody>
          <a:bodyPr/>
          <a:lstStyle/>
          <a:p>
            <a:pPr>
              <a:defRPr/>
            </a:pPr>
            <a:fld id="{92F68A8A-1D35-47E6-9A4C-6EAABBC7FC7E}" type="slidenum">
              <a:rPr lang="el-GR" smtClean="0">
                <a:latin typeface="Times New Roman" pitchFamily="18" charset="0"/>
              </a:rPr>
              <a:pPr>
                <a:defRPr/>
              </a:pPr>
              <a:t>6</a:t>
            </a:fld>
            <a:endParaRPr lang="el-GR" smtClean="0">
              <a:latin typeface="Times New Roman" pitchFamily="18" charset="0"/>
            </a:endParaRPr>
          </a:p>
        </p:txBody>
      </p:sp>
      <p:sp>
        <p:nvSpPr>
          <p:cNvPr id="7171" name="Rectangle 1026"/>
          <p:cNvSpPr>
            <a:spLocks noGrp="1" noChangeArrowheads="1"/>
          </p:cNvSpPr>
          <p:nvPr>
            <p:ph type="title"/>
          </p:nvPr>
        </p:nvSpPr>
        <p:spPr>
          <a:xfrm>
            <a:off x="609600" y="-304800"/>
            <a:ext cx="7772400" cy="1143000"/>
          </a:xfrm>
        </p:spPr>
        <p:txBody>
          <a:bodyPr/>
          <a:lstStyle/>
          <a:p>
            <a:pPr eaLnBrk="1" hangingPunct="1"/>
            <a:r>
              <a:rPr lang="el-GR" sz="3200" b="1" smtClean="0">
                <a:solidFill>
                  <a:schemeClr val="tx1"/>
                </a:solidFill>
                <a:latin typeface="Calibri" pitchFamily="34" charset="0"/>
              </a:rPr>
              <a:t>Εξαναγκασμένη αποδιέγερση</a:t>
            </a:r>
          </a:p>
        </p:txBody>
      </p:sp>
      <p:pic>
        <p:nvPicPr>
          <p:cNvPr id="7172" name="Picture 1041"/>
          <p:cNvPicPr>
            <a:picLocks noChangeAspect="1" noChangeArrowheads="1"/>
          </p:cNvPicPr>
          <p:nvPr/>
        </p:nvPicPr>
        <p:blipFill>
          <a:blip r:embed="rId2" cstate="print"/>
          <a:srcRect l="31250" t="42999" r="34375" b="16000"/>
          <a:stretch>
            <a:fillRect/>
          </a:stretch>
        </p:blipFill>
        <p:spPr bwMode="auto">
          <a:xfrm>
            <a:off x="1981200" y="2971800"/>
            <a:ext cx="4038600" cy="2879725"/>
          </a:xfrm>
          <a:prstGeom prst="rect">
            <a:avLst/>
          </a:prstGeom>
          <a:noFill/>
          <a:ln w="9525">
            <a:noFill/>
            <a:miter lim="800000"/>
            <a:headEnd/>
            <a:tailEnd/>
          </a:ln>
        </p:spPr>
      </p:pic>
      <p:grpSp>
        <p:nvGrpSpPr>
          <p:cNvPr id="7173" name="Group 1043"/>
          <p:cNvGrpSpPr>
            <a:grpSpLocks/>
          </p:cNvGrpSpPr>
          <p:nvPr/>
        </p:nvGrpSpPr>
        <p:grpSpPr bwMode="auto">
          <a:xfrm>
            <a:off x="0" y="3048000"/>
            <a:ext cx="1771650" cy="2665413"/>
            <a:chOff x="4464" y="1920"/>
            <a:chExt cx="912" cy="1679"/>
          </a:xfrm>
        </p:grpSpPr>
        <p:pic>
          <p:nvPicPr>
            <p:cNvPr id="7177" name="Picture 1044"/>
            <p:cNvPicPr>
              <a:picLocks noChangeAspect="1" noChangeArrowheads="1"/>
            </p:cNvPicPr>
            <p:nvPr/>
          </p:nvPicPr>
          <p:blipFill>
            <a:blip r:embed="rId3" cstate="print"/>
            <a:srcRect l="56653" t="21446" r="20578" b="42609"/>
            <a:stretch>
              <a:fillRect/>
            </a:stretch>
          </p:blipFill>
          <p:spPr bwMode="auto">
            <a:xfrm>
              <a:off x="4464" y="1920"/>
              <a:ext cx="912" cy="1679"/>
            </a:xfrm>
            <a:prstGeom prst="rect">
              <a:avLst/>
            </a:prstGeom>
            <a:solidFill>
              <a:srgbClr val="FF0000"/>
            </a:solidFill>
            <a:ln w="9525">
              <a:solidFill>
                <a:srgbClr val="FF0000"/>
              </a:solidFill>
              <a:miter lim="800000"/>
              <a:headEnd/>
              <a:tailEnd/>
            </a:ln>
          </p:spPr>
        </p:pic>
        <p:sp>
          <p:nvSpPr>
            <p:cNvPr id="7178" name="AutoShape 1045"/>
            <p:cNvSpPr>
              <a:spLocks noChangeArrowheads="1"/>
            </p:cNvSpPr>
            <p:nvPr/>
          </p:nvSpPr>
          <p:spPr bwMode="auto">
            <a:xfrm>
              <a:off x="4464" y="1920"/>
              <a:ext cx="912" cy="408"/>
            </a:xfrm>
            <a:prstGeom prst="roundRect">
              <a:avLst>
                <a:gd name="adj" fmla="val 16667"/>
              </a:avLst>
            </a:prstGeom>
            <a:solidFill>
              <a:srgbClr val="FFCC00"/>
            </a:solidFill>
            <a:ln w="9525">
              <a:solidFill>
                <a:schemeClr val="tx1"/>
              </a:solidFill>
              <a:round/>
              <a:headEnd/>
              <a:tailEnd/>
            </a:ln>
          </p:spPr>
          <p:txBody>
            <a:bodyPr wrap="none" anchor="ctr"/>
            <a:lstStyle/>
            <a:p>
              <a:pPr algn="ctr" eaLnBrk="0" hangingPunct="0"/>
              <a:r>
                <a:rPr lang="el-GR" sz="1600" b="1"/>
                <a:t>Εξαναγκασμένη</a:t>
              </a:r>
              <a:r>
                <a:rPr lang="el-GR" b="1"/>
                <a:t> </a:t>
              </a:r>
            </a:p>
            <a:p>
              <a:pPr algn="ctr" eaLnBrk="0" hangingPunct="0"/>
              <a:r>
                <a:rPr lang="el-GR" sz="1600" b="1"/>
                <a:t>αποδιέγερση</a:t>
              </a:r>
            </a:p>
          </p:txBody>
        </p:sp>
      </p:grpSp>
      <p:pic>
        <p:nvPicPr>
          <p:cNvPr id="7174" name="Picture 1046"/>
          <p:cNvPicPr>
            <a:picLocks noChangeAspect="1" noChangeArrowheads="1"/>
          </p:cNvPicPr>
          <p:nvPr/>
        </p:nvPicPr>
        <p:blipFill>
          <a:blip r:embed="rId4" cstate="print"/>
          <a:srcRect l="38765" t="16014" r="35635" b="29996"/>
          <a:stretch>
            <a:fillRect/>
          </a:stretch>
        </p:blipFill>
        <p:spPr bwMode="auto">
          <a:xfrm>
            <a:off x="5795963" y="2438400"/>
            <a:ext cx="3048000" cy="2971800"/>
          </a:xfrm>
          <a:prstGeom prst="rect">
            <a:avLst/>
          </a:prstGeom>
          <a:noFill/>
          <a:ln w="9525">
            <a:noFill/>
            <a:miter lim="800000"/>
            <a:headEnd/>
            <a:tailEnd/>
          </a:ln>
        </p:spPr>
      </p:pic>
      <p:sp>
        <p:nvSpPr>
          <p:cNvPr id="17422" name="AutoShape 2062"/>
          <p:cNvSpPr>
            <a:spLocks noChangeArrowheads="1"/>
          </p:cNvSpPr>
          <p:nvPr/>
        </p:nvSpPr>
        <p:spPr bwMode="auto">
          <a:xfrm>
            <a:off x="6553200" y="2514600"/>
            <a:ext cx="2286000" cy="3603625"/>
          </a:xfrm>
          <a:prstGeom prst="wedgeRoundRectCallout">
            <a:avLst>
              <a:gd name="adj1" fmla="val -99519"/>
              <a:gd name="adj2" fmla="val 15866"/>
              <a:gd name="adj3" fmla="val 16667"/>
            </a:avLst>
          </a:prstGeom>
          <a:solidFill>
            <a:srgbClr val="FFCC00"/>
          </a:solidFill>
          <a:ln w="9525">
            <a:solidFill>
              <a:schemeClr val="tx1"/>
            </a:solidFill>
            <a:miter lim="800000"/>
            <a:headEnd/>
            <a:tailEnd/>
          </a:ln>
        </p:spPr>
        <p:txBody>
          <a:bodyPr/>
          <a:lstStyle/>
          <a:p>
            <a:pPr eaLnBrk="0" hangingPunct="0"/>
            <a:r>
              <a:rPr lang="el-GR" sz="1600">
                <a:latin typeface="Calibri" pitchFamily="34" charset="0"/>
              </a:rPr>
              <a:t>Η τεχνική παραγωγής ακτίνων </a:t>
            </a:r>
            <a:r>
              <a:rPr lang="en-US" sz="1600">
                <a:latin typeface="Calibri" pitchFamily="34" charset="0"/>
              </a:rPr>
              <a:t>Laser</a:t>
            </a:r>
            <a:r>
              <a:rPr lang="el-GR" sz="1600">
                <a:latin typeface="Calibri" pitchFamily="34" charset="0"/>
              </a:rPr>
              <a:t> βασίζεται στην απορρόφηση φωτονίων από κατάλληλα υλικά (στερεά, υγρά ή αέρια), των οποίων τα άτομα, τα μόρια ή τα ιόντα βρίσκονται σε κατάσταση διέγερσης μέσω της πρόσληψης ενέργειας</a:t>
            </a:r>
            <a:r>
              <a:rPr lang="el-GR" sz="1600">
                <a:solidFill>
                  <a:srgbClr val="000000"/>
                </a:solidFill>
              </a:rPr>
              <a:t>.</a:t>
            </a:r>
          </a:p>
          <a:p>
            <a:pPr algn="just" eaLnBrk="0" hangingPunct="0"/>
            <a:endParaRPr lang="el-GR" b="1"/>
          </a:p>
        </p:txBody>
      </p:sp>
      <p:sp>
        <p:nvSpPr>
          <p:cNvPr id="7176" name="TextBox 8"/>
          <p:cNvSpPr txBox="1">
            <a:spLocks noChangeArrowheads="1"/>
          </p:cNvSpPr>
          <p:nvPr/>
        </p:nvSpPr>
        <p:spPr bwMode="auto">
          <a:xfrm>
            <a:off x="228600" y="685800"/>
            <a:ext cx="8915400" cy="1754188"/>
          </a:xfrm>
          <a:prstGeom prst="rect">
            <a:avLst/>
          </a:prstGeom>
          <a:noFill/>
          <a:ln w="9525">
            <a:noFill/>
            <a:miter lim="800000"/>
            <a:headEnd/>
            <a:tailEnd/>
          </a:ln>
        </p:spPr>
        <p:txBody>
          <a:bodyPr>
            <a:spAutoFit/>
          </a:bodyPr>
          <a:lstStyle/>
          <a:p>
            <a:pPr algn="just" eaLnBrk="0" hangingPunct="0"/>
            <a:r>
              <a:rPr lang="el-GR">
                <a:latin typeface="Calibri" pitchFamily="34" charset="0"/>
              </a:rPr>
              <a:t>Ωστόσο, εάν το </a:t>
            </a:r>
            <a:r>
              <a:rPr lang="el-GR" b="1">
                <a:latin typeface="Calibri" pitchFamily="34" charset="0"/>
              </a:rPr>
              <a:t>άτομο</a:t>
            </a:r>
            <a:r>
              <a:rPr lang="el-GR">
                <a:latin typeface="Calibri" pitchFamily="34" charset="0"/>
              </a:rPr>
              <a:t> είναι </a:t>
            </a:r>
            <a:r>
              <a:rPr lang="el-GR" b="1">
                <a:latin typeface="Calibri" pitchFamily="34" charset="0"/>
              </a:rPr>
              <a:t>ήδη διεγερμένο</a:t>
            </a:r>
            <a:r>
              <a:rPr lang="el-GR">
                <a:latin typeface="Calibri" pitchFamily="34" charset="0"/>
              </a:rPr>
              <a:t>, τότε η πρόσπτωση του φωτονίου θα</a:t>
            </a:r>
            <a:br>
              <a:rPr lang="el-GR">
                <a:latin typeface="Calibri" pitchFamily="34" charset="0"/>
              </a:rPr>
            </a:br>
            <a:r>
              <a:rPr lang="el-GR">
                <a:latin typeface="Calibri" pitchFamily="34" charset="0"/>
              </a:rPr>
              <a:t>προκαλέσει την αποδιέγερση του ατόμου και την εκπομπή ενός </a:t>
            </a:r>
            <a:r>
              <a:rPr lang="el-GR" b="1">
                <a:latin typeface="Calibri" pitchFamily="34" charset="0"/>
              </a:rPr>
              <a:t>δεύτερου φωτονίου</a:t>
            </a:r>
            <a:r>
              <a:rPr lang="el-GR">
                <a:latin typeface="Calibri" pitchFamily="34" charset="0"/>
              </a:rPr>
              <a:t/>
            </a:r>
            <a:br>
              <a:rPr lang="el-GR">
                <a:latin typeface="Calibri" pitchFamily="34" charset="0"/>
              </a:rPr>
            </a:br>
            <a:r>
              <a:rPr lang="el-GR">
                <a:latin typeface="Calibri" pitchFamily="34" charset="0"/>
              </a:rPr>
              <a:t>της ίδιας ενέργειας. Το φαινόμενο αυτό ονομάζεται </a:t>
            </a:r>
            <a:r>
              <a:rPr lang="el-GR" b="1">
                <a:latin typeface="Calibri" pitchFamily="34" charset="0"/>
              </a:rPr>
              <a:t>εξαναγκασμένη εκπομπή ακτινοβολίας.</a:t>
            </a:r>
          </a:p>
          <a:p>
            <a:pPr algn="just" eaLnBrk="0" hangingPunct="0"/>
            <a:r>
              <a:rPr lang="el-GR">
                <a:latin typeface="Calibri" pitchFamily="34" charset="0"/>
              </a:rPr>
              <a:t>Στην πρώτη περίπτωση τα φωτόνια εκπέμπονται τυχαία σε όλες τις διευθύνσεις ενώ στη δεύτερη έχουν την ίδια συχνότητα και φάση.</a:t>
            </a:r>
          </a:p>
          <a:p>
            <a:pPr algn="just" eaLnBrk="0" hangingPunct="0"/>
            <a:endParaRPr lang="el-GR">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3000"/>
                                  </p:stCondLst>
                                  <p:childTnLst>
                                    <p:set>
                                      <p:cBhvr>
                                        <p:cTn id="6" dur="1" fill="hold">
                                          <p:stCondLst>
                                            <p:cond delay="0"/>
                                          </p:stCondLst>
                                        </p:cTn>
                                        <p:tgtEl>
                                          <p:spTgt spid="17422"/>
                                        </p:tgtEl>
                                        <p:attrNameLst>
                                          <p:attrName>style.visibility</p:attrName>
                                        </p:attrNameLst>
                                      </p:cBhvr>
                                      <p:to>
                                        <p:strVal val="visible"/>
                                      </p:to>
                                    </p:set>
                                    <p:anim calcmode="lin" valueType="num">
                                      <p:cBhvr additive="base">
                                        <p:cTn id="7" dur="500" fill="hold"/>
                                        <p:tgtEl>
                                          <p:spTgt spid="17422"/>
                                        </p:tgtEl>
                                        <p:attrNameLst>
                                          <p:attrName>ppt_x</p:attrName>
                                        </p:attrNameLst>
                                      </p:cBhvr>
                                      <p:tavLst>
                                        <p:tav tm="0">
                                          <p:val>
                                            <p:strVal val="1+#ppt_w/2"/>
                                          </p:val>
                                        </p:tav>
                                        <p:tav tm="100000">
                                          <p:val>
                                            <p:strVal val="#ppt_x"/>
                                          </p:val>
                                        </p:tav>
                                      </p:tavLst>
                                    </p:anim>
                                    <p:anim calcmode="lin" valueType="num">
                                      <p:cBhvr additive="base">
                                        <p:cTn id="8" dur="500" fill="hold"/>
                                        <p:tgtEl>
                                          <p:spTgt spid="174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17422"/>
                                        </p:tgtEl>
                                        <p:attrNameLst>
                                          <p:attrName>style.visibility</p:attrName>
                                        </p:attrNameLst>
                                      </p:cBhvr>
                                      <p:to>
                                        <p:strVal val="visible"/>
                                      </p:to>
                                    </p:set>
                                    <p:animEffect transition="in" filter="blinds(horizontal)">
                                      <p:cBhvr>
                                        <p:cTn id="13" dur="500"/>
                                        <p:tgtEl>
                                          <p:spTgt spid="1742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2" nodeType="clickEffect">
                                  <p:stCondLst>
                                    <p:cond delay="0"/>
                                  </p:stCondLst>
                                  <p:childTnLst>
                                    <p:animEffect transition="out" filter="blinds(horizontal)">
                                      <p:cBhvr>
                                        <p:cTn id="17" dur="500"/>
                                        <p:tgtEl>
                                          <p:spTgt spid="17422"/>
                                        </p:tgtEl>
                                      </p:cBhvr>
                                    </p:animEffect>
                                    <p:set>
                                      <p:cBhvr>
                                        <p:cTn id="18" dur="1" fill="hold">
                                          <p:stCondLst>
                                            <p:cond delay="499"/>
                                          </p:stCondLst>
                                        </p:cTn>
                                        <p:tgtEl>
                                          <p:spTgt spid="174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animBg="1" autoUpdateAnimBg="0"/>
      <p:bldP spid="17422" grpId="1" animBg="1"/>
      <p:bldP spid="1742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l-GR" sz="2400" b="1" smtClean="0">
                <a:latin typeface="Calibri" pitchFamily="34" charset="0"/>
              </a:rPr>
              <a:t>Εξαναγκασμένη απορρόφηση φωτονίου</a:t>
            </a:r>
            <a:br>
              <a:rPr lang="el-GR" sz="2400" b="1" smtClean="0">
                <a:latin typeface="Calibri" pitchFamily="34" charset="0"/>
              </a:rPr>
            </a:br>
            <a:r>
              <a:rPr lang="el-GR" sz="2400" b="1" smtClean="0">
                <a:latin typeface="Calibri" pitchFamily="34" charset="0"/>
              </a:rPr>
              <a:t>Αυθόρμητη εκπομπή φωτονίου</a:t>
            </a:r>
            <a:br>
              <a:rPr lang="el-GR" sz="2400" b="1" smtClean="0">
                <a:latin typeface="Calibri" pitchFamily="34" charset="0"/>
              </a:rPr>
            </a:br>
            <a:r>
              <a:rPr lang="el-GR" sz="2400" b="1" smtClean="0">
                <a:latin typeface="Calibri" pitchFamily="34" charset="0"/>
              </a:rPr>
              <a:t>Εξαναγκασμένη εκπομπή φωτονίου</a:t>
            </a:r>
            <a:r>
              <a:rPr lang="el-GR" sz="2800" b="1" smtClean="0">
                <a:latin typeface="Calibri" pitchFamily="34" charset="0"/>
              </a:rPr>
              <a:t/>
            </a:r>
            <a:br>
              <a:rPr lang="el-GR" sz="2800" b="1" smtClean="0">
                <a:latin typeface="Calibri" pitchFamily="34" charset="0"/>
              </a:rPr>
            </a:br>
            <a:endParaRPr lang="en-US" sz="2800" b="1" smtClean="0">
              <a:latin typeface="Calibri" pitchFamily="34" charset="0"/>
            </a:endParaRPr>
          </a:p>
        </p:txBody>
      </p:sp>
      <p:pic>
        <p:nvPicPr>
          <p:cNvPr id="8195" name="Picture 2"/>
          <p:cNvPicPr>
            <a:picLocks noGrp="1" noChangeAspect="1" noChangeArrowheads="1"/>
          </p:cNvPicPr>
          <p:nvPr>
            <p:ph idx="1"/>
          </p:nvPr>
        </p:nvPicPr>
        <p:blipFill>
          <a:blip r:embed="rId2" cstate="print"/>
          <a:srcRect/>
          <a:stretch>
            <a:fillRect/>
          </a:stretch>
        </p:blipFill>
        <p:spPr>
          <a:xfrm>
            <a:off x="1295400" y="1143000"/>
            <a:ext cx="6219825" cy="2971800"/>
          </a:xfrm>
          <a:noFill/>
        </p:spPr>
      </p:pic>
      <p:pic>
        <p:nvPicPr>
          <p:cNvPr id="8196" name="Picture 3"/>
          <p:cNvPicPr>
            <a:picLocks noChangeAspect="1" noChangeArrowheads="1"/>
          </p:cNvPicPr>
          <p:nvPr/>
        </p:nvPicPr>
        <p:blipFill>
          <a:blip r:embed="rId3" cstate="print"/>
          <a:srcRect/>
          <a:stretch>
            <a:fillRect/>
          </a:stretch>
        </p:blipFill>
        <p:spPr bwMode="auto">
          <a:xfrm>
            <a:off x="2438400" y="4343400"/>
            <a:ext cx="389572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6BC246FB-4BA0-4F03-B9F5-17C575F626DA}" type="slidenum">
              <a:rPr lang="el-GR" sz="1400"/>
              <a:pPr algn="r" eaLnBrk="0" hangingPunct="0"/>
              <a:t>8</a:t>
            </a:fld>
            <a:endParaRPr lang="el-GR" sz="1400"/>
          </a:p>
        </p:txBody>
      </p:sp>
      <p:sp>
        <p:nvSpPr>
          <p:cNvPr id="9219" name="Rectangle 2"/>
          <p:cNvSpPr>
            <a:spLocks noGrp="1" noChangeArrowheads="1"/>
          </p:cNvSpPr>
          <p:nvPr>
            <p:ph type="title" idx="4294967295"/>
          </p:nvPr>
        </p:nvSpPr>
        <p:spPr>
          <a:xfrm>
            <a:off x="144463" y="-161925"/>
            <a:ext cx="8748712" cy="1143000"/>
          </a:xfrm>
        </p:spPr>
        <p:txBody>
          <a:bodyPr/>
          <a:lstStyle/>
          <a:p>
            <a:pPr eaLnBrk="1" hangingPunct="1"/>
            <a:r>
              <a:rPr lang="el-GR" sz="3200" b="1" smtClean="0">
                <a:solidFill>
                  <a:schemeClr val="tx1"/>
                </a:solidFill>
                <a:latin typeface="Calibri" pitchFamily="34" charset="0"/>
              </a:rPr>
              <a:t>Αυθόρμητη &amp; Παρακινούμενη </a:t>
            </a:r>
            <a:r>
              <a:rPr lang="el-GR" sz="3600" smtClean="0">
                <a:solidFill>
                  <a:schemeClr val="bg1"/>
                </a:solidFill>
              </a:rPr>
              <a:t>αποδιέγερση</a:t>
            </a:r>
          </a:p>
        </p:txBody>
      </p:sp>
      <p:pic>
        <p:nvPicPr>
          <p:cNvPr id="9220" name="Picture 18" descr="http://esperia.iesl.forth.gr/%7Ekafesaki/Modern-Physics/various-images/laser-machine.gif"/>
          <p:cNvPicPr>
            <a:picLocks noChangeAspect="1" noChangeArrowheads="1"/>
          </p:cNvPicPr>
          <p:nvPr/>
        </p:nvPicPr>
        <p:blipFill>
          <a:blip r:embed="rId2" r:link="rId3" cstate="print"/>
          <a:srcRect/>
          <a:stretch>
            <a:fillRect/>
          </a:stretch>
        </p:blipFill>
        <p:spPr bwMode="auto">
          <a:xfrm>
            <a:off x="1143000" y="1143000"/>
            <a:ext cx="6915150" cy="2466975"/>
          </a:xfrm>
          <a:prstGeom prst="rect">
            <a:avLst/>
          </a:prstGeom>
          <a:noFill/>
          <a:ln w="9525">
            <a:noFill/>
            <a:miter lim="800000"/>
            <a:headEnd/>
            <a:tailEnd/>
          </a:ln>
        </p:spPr>
      </p:pic>
      <p:sp>
        <p:nvSpPr>
          <p:cNvPr id="9221" name="Rectangle 19"/>
          <p:cNvSpPr>
            <a:spLocks noChangeArrowheads="1"/>
          </p:cNvSpPr>
          <p:nvPr/>
        </p:nvSpPr>
        <p:spPr bwMode="auto">
          <a:xfrm>
            <a:off x="381000" y="3911600"/>
            <a:ext cx="8763000" cy="1754188"/>
          </a:xfrm>
          <a:prstGeom prst="rect">
            <a:avLst/>
          </a:prstGeom>
          <a:noFill/>
          <a:ln w="9525">
            <a:noFill/>
            <a:miter lim="800000"/>
            <a:headEnd/>
            <a:tailEnd/>
          </a:ln>
        </p:spPr>
        <p:txBody>
          <a:bodyPr anchor="ctr">
            <a:spAutoFit/>
          </a:bodyPr>
          <a:lstStyle/>
          <a:p>
            <a:pPr algn="just" eaLnBrk="0" hangingPunct="0"/>
            <a:r>
              <a:rPr lang="el-GR">
                <a:latin typeface="Calibri" pitchFamily="34" charset="0"/>
              </a:rPr>
              <a:t>Τα άτομα διεγείρονται μέσω </a:t>
            </a:r>
            <a:r>
              <a:rPr lang="el-GR" b="1">
                <a:latin typeface="Calibri" pitchFamily="34" charset="0"/>
              </a:rPr>
              <a:t>κρούσεων με φορτισμένα σωματίδια </a:t>
            </a:r>
            <a:r>
              <a:rPr lang="el-GR">
                <a:latin typeface="Calibri" pitchFamily="34" charset="0"/>
              </a:rPr>
              <a:t>(τα οποία επιταχύνονται στο δυναμικό </a:t>
            </a:r>
            <a:r>
              <a:rPr lang="en-US">
                <a:latin typeface="Calibri" pitchFamily="34" charset="0"/>
              </a:rPr>
              <a:t>V</a:t>
            </a:r>
            <a:r>
              <a:rPr lang="el-GR">
                <a:latin typeface="Calibri" pitchFamily="34" charset="0"/>
              </a:rPr>
              <a:t>) ενώ το όλο σύστημα είναι περιορισμένο σε γυάλινο σωλήνα (</a:t>
            </a:r>
            <a:r>
              <a:rPr lang="el-GR" b="1">
                <a:latin typeface="Calibri" pitchFamily="34" charset="0"/>
              </a:rPr>
              <a:t>οπτική κοιλότητα</a:t>
            </a:r>
            <a:r>
              <a:rPr lang="el-GR">
                <a:latin typeface="Calibri" pitchFamily="34" charset="0"/>
              </a:rPr>
              <a:t>) στα άκρα του οποίου υπάρχουν κάτοπτρα που επανακατευθύνουν τα εκπεμπόμενα φωτόνια μέσα στον σωλήνα ώστε να αλληλεπιδράσουν με περισσότερα άτομα, προκαλώντας έτσι ενίσχυση της δέσμης. Τα φωτόνια που εκπέμπονται με αυθόρμητη αποδιέγερση διαφεύγουν από τον σωλήνα.</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l-GR" sz="3200" b="1" smtClean="0">
                <a:latin typeface="Calibri" pitchFamily="34" charset="0"/>
              </a:rPr>
              <a:t>Παραγωγή </a:t>
            </a:r>
            <a:r>
              <a:rPr lang="en-US" sz="3200" b="1" smtClean="0">
                <a:latin typeface="Calibri" pitchFamily="34" charset="0"/>
              </a:rPr>
              <a:t>Laser</a:t>
            </a:r>
          </a:p>
        </p:txBody>
      </p:sp>
      <p:pic>
        <p:nvPicPr>
          <p:cNvPr id="10243" name="Picture 2"/>
          <p:cNvPicPr>
            <a:picLocks noGrp="1" noChangeAspect="1" noChangeArrowheads="1"/>
          </p:cNvPicPr>
          <p:nvPr>
            <p:ph idx="1"/>
          </p:nvPr>
        </p:nvPicPr>
        <p:blipFill>
          <a:blip r:embed="rId2" cstate="print"/>
          <a:srcRect/>
          <a:stretch>
            <a:fillRect/>
          </a:stretch>
        </p:blipFill>
        <p:spPr>
          <a:xfrm>
            <a:off x="152400" y="1752600"/>
            <a:ext cx="5200650" cy="2838450"/>
          </a:xfrm>
          <a:noFill/>
        </p:spPr>
      </p:pic>
      <p:pic>
        <p:nvPicPr>
          <p:cNvPr id="10244" name="Picture 3"/>
          <p:cNvPicPr>
            <a:picLocks noChangeAspect="1" noChangeArrowheads="1"/>
          </p:cNvPicPr>
          <p:nvPr/>
        </p:nvPicPr>
        <p:blipFill>
          <a:blip r:embed="rId3" cstate="print"/>
          <a:srcRect/>
          <a:stretch>
            <a:fillRect/>
          </a:stretch>
        </p:blipFill>
        <p:spPr bwMode="auto">
          <a:xfrm>
            <a:off x="5867400" y="1676400"/>
            <a:ext cx="2667000" cy="396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TotalTime>
  <Words>1416</Words>
  <Application>Microsoft Office PowerPoint</Application>
  <PresentationFormat>On-screen Show (4:3)</PresentationFormat>
  <Paragraphs>142</Paragraphs>
  <Slides>22</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Wingdings</vt:lpstr>
      <vt:lpstr>Times New Roman</vt:lpstr>
      <vt:lpstr>Office Theme</vt:lpstr>
      <vt:lpstr>MathType 6.0 Equation</vt:lpstr>
      <vt:lpstr>Τμήμα Φυσικοθεραπείας ΤΕΙ Αθήνας</vt:lpstr>
      <vt:lpstr>Ηλεκτρομαγνητικά κύματα  ένα ηλεκτρομαγνητικό κύμα αποτελείται από ένα μεταβαλλόμενο ηλεκτρικό πεδίο (κύμα) και ένα μεταβαλλόμενο μαγνητικό πεδίο. Το μαγνητικό πεδίο παράγεται από κινούμενα ηλεκτρικά φορτία (ηλεκτρόνια, πρωτόνια κλπ) όταν μεταβάλλεται η ταχύτητα του φορτίου μεταβάλλεται και η ένταση του μαγνητικού πεδίου. Σύμφωνα με την Ηλεκτρομαγνητική Θεωρία η μεταβολή του μαγνητικού πεδίου δημιουργεί ηλεκτρικό πεδίο (επαγωγή).  Τα δύο μεταβαλλόμενα πεδία συγκροτούν το ηλεκτρομαγνητικό κύμα. Στην Κβαντική Θεωρία χρησιμοποιείται ο όρος φωτόνιο για να εκφράσει στοιχειώδη ποσότητα ηλεκτρομαγνητικής ενέργειας (κύματος).  </vt:lpstr>
      <vt:lpstr>Ατομικό πρότυπο Bohr (τροχιές ηλεκτρονίων και ενεργειακές στάθμες) Οι τροχιές των ηλεκτρονίων (αριστερά) αντιστοιχούν σε ορισμένη ακτίνα και ορισμένη ενέργεια.  Δεξιά φαίνονται οι στάθμες ενέργειας ηλεκτρονίου και οι μεταβάσεις  (κατακόρυφα βέλη) από υψηλή σε χαμηλή ενέργεια που έχει ως αποτέλεσμα την εκπομπή φωτονίων  </vt:lpstr>
      <vt:lpstr>Αρχή λειτουργίας Laser</vt:lpstr>
      <vt:lpstr>Αυθόρμητη αποδιέγερση</vt:lpstr>
      <vt:lpstr>Εξαναγκασμένη αποδιέγερση</vt:lpstr>
      <vt:lpstr>Εξαναγκασμένη απορρόφηση φωτονίου Αυθόρμητη εκπομπή φωτονίου Εξαναγκασμένη εκπομπή φωτονίου </vt:lpstr>
      <vt:lpstr>Αυθόρμητη &amp; Παρακινούμενη αποδιέγερση</vt:lpstr>
      <vt:lpstr>Παραγωγή Laser</vt:lpstr>
      <vt:lpstr>Αρχές λειτουργίας LASER </vt:lpstr>
      <vt:lpstr>Αρχές λειτουργίας LASER 2</vt:lpstr>
      <vt:lpstr>Slide 12</vt:lpstr>
      <vt:lpstr>Ιδιότητες</vt:lpstr>
      <vt:lpstr>Μονοχρωματικότητα</vt:lpstr>
      <vt:lpstr>Σύμφωνη ακτινοβολία</vt:lpstr>
      <vt:lpstr>Υψηλή Κατευθυντικότητα</vt:lpstr>
      <vt:lpstr>Μεγάλη ένταση</vt:lpstr>
      <vt:lpstr>Σύγκριση συμβατικής πηγής φωτός με Laser He-Ne</vt:lpstr>
      <vt:lpstr>Είδη Laser</vt:lpstr>
      <vt:lpstr>Εφαρμογές 1</vt:lpstr>
      <vt:lpstr>Εφαρμογές 2</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53</cp:revision>
  <cp:lastPrinted>1601-01-01T00:00:00Z</cp:lastPrinted>
  <dcterms:created xsi:type="dcterms:W3CDTF">2015-12-13T18:22:51Z</dcterms:created>
  <dcterms:modified xsi:type="dcterms:W3CDTF">2016-01-26T12:51:20Z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