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21" r:id="rId2"/>
    <p:sldId id="279" r:id="rId3"/>
    <p:sldId id="281" r:id="rId4"/>
    <p:sldId id="282" r:id="rId5"/>
    <p:sldId id="265" r:id="rId6"/>
    <p:sldId id="312" r:id="rId7"/>
    <p:sldId id="313" r:id="rId8"/>
    <p:sldId id="314" r:id="rId9"/>
    <p:sldId id="315" r:id="rId10"/>
    <p:sldId id="316" r:id="rId11"/>
    <p:sldId id="267" r:id="rId12"/>
    <p:sldId id="257" r:id="rId13"/>
    <p:sldId id="311" r:id="rId14"/>
    <p:sldId id="258" r:id="rId15"/>
    <p:sldId id="284" r:id="rId16"/>
    <p:sldId id="263" r:id="rId17"/>
    <p:sldId id="264" r:id="rId18"/>
    <p:sldId id="278" r:id="rId19"/>
    <p:sldId id="285" r:id="rId20"/>
    <p:sldId id="286" r:id="rId21"/>
    <p:sldId id="268" r:id="rId22"/>
    <p:sldId id="262" r:id="rId23"/>
    <p:sldId id="269" r:id="rId24"/>
    <p:sldId id="270" r:id="rId25"/>
    <p:sldId id="271" r:id="rId26"/>
    <p:sldId id="272" r:id="rId27"/>
    <p:sldId id="273" r:id="rId28"/>
    <p:sldId id="274" r:id="rId29"/>
    <p:sldId id="275" r:id="rId30"/>
    <p:sldId id="276" r:id="rId31"/>
    <p:sldId id="277" r:id="rId32"/>
    <p:sldId id="283" r:id="rId33"/>
    <p:sldId id="288" r:id="rId34"/>
    <p:sldId id="289" r:id="rId35"/>
    <p:sldId id="290" r:id="rId36"/>
    <p:sldId id="291" r:id="rId37"/>
    <p:sldId id="302" r:id="rId38"/>
    <p:sldId id="325" r:id="rId39"/>
    <p:sldId id="303" r:id="rId40"/>
    <p:sldId id="294" r:id="rId41"/>
    <p:sldId id="322" r:id="rId42"/>
    <p:sldId id="323" r:id="rId43"/>
    <p:sldId id="324" r:id="rId44"/>
    <p:sldId id="295" r:id="rId45"/>
    <p:sldId id="296" r:id="rId46"/>
    <p:sldId id="297" r:id="rId47"/>
    <p:sldId id="300" r:id="rId48"/>
    <p:sldId id="304" r:id="rId49"/>
    <p:sldId id="309" r:id="rId50"/>
    <p:sldId id="317" r:id="rId51"/>
    <p:sldId id="318" r:id="rId52"/>
    <p:sldId id="319" r:id="rId53"/>
    <p:sldId id="320" r:id="rId54"/>
    <p:sldId id="298" r:id="rId55"/>
    <p:sldId id="305" r:id="rId56"/>
    <p:sldId id="310" r:id="rId5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49"/>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8AB97-1CB7-44F0-80BC-A58E004BA299}" type="datetimeFigureOut">
              <a:rPr lang="el-GR" smtClean="0"/>
              <a:pPr/>
              <a:t>17/4/2017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48AA7-B214-4E20-83A8-B0F4AAB3C3E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5B48AA7-B214-4E20-83A8-B0F4AAB3C3E0}"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C2C61C-B6F6-485D-B706-CB7FB6E96611}" type="datetimeFigureOut">
              <a:rPr lang="el-GR" smtClean="0"/>
              <a:pPr/>
              <a:t>17/4/2017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E76F821-7E1A-4BAA-9B0A-252A8FD4694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2C61C-B6F6-485D-B706-CB7FB6E96611}" type="datetimeFigureOut">
              <a:rPr lang="el-GR" smtClean="0"/>
              <a:pPr/>
              <a:t>17/4/2017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6F821-7E1A-4BAA-9B0A-252A8FD4694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mariannis\Downloads\Aplysia_reflex2-sm(1).wm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package" Target="../embeddings/______________Microsoft_Office_PowerPoint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effectLst>
            <a:glow rad="101600">
              <a:schemeClr val="accent4">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a:lstStyle/>
          <a:p>
            <a:r>
              <a:rPr lang="el-GR" dirty="0" smtClean="0"/>
              <a:t>ΝΕΥΡΟΦΥΣΙΟΛΟΓΙΑ 1</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plysia_reflex2-sm(1).wmv">
            <a:hlinkClick r:id="" action="ppaction://media"/>
          </p:cNvPr>
          <p:cNvPicPr>
            <a:picLocks noRot="1" noChangeAspect="1"/>
          </p:cNvPicPr>
          <p:nvPr>
            <a:videoFile r:link="rId1"/>
          </p:nvPr>
        </p:nvPicPr>
        <p:blipFill>
          <a:blip r:embed="rId3"/>
          <a:stretch>
            <a:fillRect/>
          </a:stretch>
        </p:blipFill>
        <p:spPr>
          <a:xfrm>
            <a:off x="357158" y="928670"/>
            <a:ext cx="8255058" cy="464347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b="1" dirty="0" smtClean="0"/>
              <a:t>ΛΕΙΤΟΥΡΓΙΚΗ ΔΙΑΙΡΕΣΗ ΕΓΚΕΦΑΛΟΥ</a:t>
            </a:r>
            <a:r>
              <a:rPr lang="el-GR" dirty="0" smtClean="0"/>
              <a:t/>
            </a:r>
            <a:br>
              <a:rPr lang="el-GR" dirty="0" smtClean="0"/>
            </a:br>
            <a:endParaRPr lang="el-GR" dirty="0"/>
          </a:p>
        </p:txBody>
      </p:sp>
      <p:sp>
        <p:nvSpPr>
          <p:cNvPr id="4" name="3 - Θέση περιεχομένου"/>
          <p:cNvSpPr>
            <a:spLocks noGrp="1"/>
          </p:cNvSpPr>
          <p:nvPr>
            <p:ph idx="1"/>
          </p:nvPr>
        </p:nvSpPr>
        <p:spPr>
          <a:xfrm>
            <a:off x="457200" y="1600200"/>
            <a:ext cx="8543956" cy="4525963"/>
          </a:xfrm>
        </p:spPr>
        <p:txBody>
          <a:bodyPr>
            <a:normAutofit fontScale="85000" lnSpcReduction="20000"/>
          </a:bodyPr>
          <a:lstStyle/>
          <a:p>
            <a:endParaRPr lang="el-GR" dirty="0" smtClean="0"/>
          </a:p>
          <a:p>
            <a:pPr>
              <a:buNone/>
            </a:pPr>
            <a:r>
              <a:rPr lang="el-GR" dirty="0" smtClean="0"/>
              <a:t>	</a:t>
            </a:r>
            <a:r>
              <a:rPr lang="el-GR" b="1" dirty="0" smtClean="0">
                <a:solidFill>
                  <a:srgbClr val="FF0000"/>
                </a:solidFill>
              </a:rPr>
              <a:t>ΠΡΟΣΘΙΟΣ ΕΓΚΕΦΑΛΟΣ</a:t>
            </a:r>
            <a:endParaRPr lang="el-GR" dirty="0" smtClean="0">
              <a:solidFill>
                <a:srgbClr val="FF0000"/>
              </a:solidFill>
            </a:endParaRPr>
          </a:p>
          <a:p>
            <a:pPr>
              <a:buNone/>
            </a:pPr>
            <a:r>
              <a:rPr lang="el-GR" dirty="0" smtClean="0"/>
              <a:t>		</a:t>
            </a:r>
            <a:r>
              <a:rPr lang="el-GR" b="1" dirty="0" smtClean="0"/>
              <a:t>Τελικός εγκέφαλος</a:t>
            </a:r>
            <a:r>
              <a:rPr lang="el-GR" dirty="0" smtClean="0"/>
              <a:t>: </a:t>
            </a:r>
          </a:p>
          <a:p>
            <a:pPr>
              <a:buNone/>
            </a:pPr>
            <a:r>
              <a:rPr lang="el-GR" dirty="0" smtClean="0"/>
              <a:t>		λοβοί ημισφαιρίων και πυρήνες ημισφαιρίων</a:t>
            </a:r>
          </a:p>
          <a:p>
            <a:pPr>
              <a:buNone/>
            </a:pPr>
            <a:r>
              <a:rPr lang="el-GR" dirty="0" smtClean="0"/>
              <a:t>		</a:t>
            </a:r>
            <a:r>
              <a:rPr lang="el-GR" b="1" dirty="0" smtClean="0"/>
              <a:t>Διάμεσος εγκέφαλος</a:t>
            </a:r>
            <a:r>
              <a:rPr lang="el-GR" dirty="0" smtClean="0"/>
              <a:t>: </a:t>
            </a:r>
          </a:p>
          <a:p>
            <a:pPr>
              <a:buNone/>
            </a:pPr>
            <a:r>
              <a:rPr lang="el-GR" dirty="0" smtClean="0"/>
              <a:t>		Θάλαμος, Υποθάλαμος, Επιθάλαμος</a:t>
            </a:r>
          </a:p>
          <a:p>
            <a:pPr>
              <a:buNone/>
            </a:pPr>
            <a:r>
              <a:rPr lang="el-GR" dirty="0" smtClean="0"/>
              <a:t>	</a:t>
            </a:r>
            <a:r>
              <a:rPr lang="el-GR" b="1" dirty="0" smtClean="0">
                <a:solidFill>
                  <a:srgbClr val="FF0000"/>
                </a:solidFill>
              </a:rPr>
              <a:t>ΜΕΣΟΣ ΕΓΚΕΦΑΛΟΣ</a:t>
            </a:r>
            <a:endParaRPr lang="el-GR" dirty="0" smtClean="0">
              <a:solidFill>
                <a:srgbClr val="FF0000"/>
              </a:solidFill>
            </a:endParaRPr>
          </a:p>
          <a:p>
            <a:pPr>
              <a:buNone/>
            </a:pPr>
            <a:r>
              <a:rPr lang="el-GR" b="1" dirty="0" smtClean="0"/>
              <a:t>	</a:t>
            </a:r>
            <a:r>
              <a:rPr lang="el-GR" b="1" dirty="0" smtClean="0">
                <a:solidFill>
                  <a:srgbClr val="FF0000"/>
                </a:solidFill>
              </a:rPr>
              <a:t>ΡΟΜΒΟΕΙΔΗΣ ΕΓΚΕΦΑΛΟΣ</a:t>
            </a:r>
            <a:endParaRPr lang="el-GR" dirty="0" smtClean="0">
              <a:solidFill>
                <a:srgbClr val="FF0000"/>
              </a:solidFill>
            </a:endParaRPr>
          </a:p>
          <a:p>
            <a:pPr>
              <a:buNone/>
            </a:pPr>
            <a:r>
              <a:rPr lang="el-GR" b="1" dirty="0" smtClean="0"/>
              <a:t>		Γέφυρα-Προμήκης</a:t>
            </a:r>
            <a:endParaRPr lang="el-GR" dirty="0" smtClean="0"/>
          </a:p>
          <a:p>
            <a:pPr>
              <a:buNone/>
            </a:pPr>
            <a:r>
              <a:rPr lang="el-GR" b="1" dirty="0" smtClean="0"/>
              <a:t>		Παρεγκεφαλίδα </a:t>
            </a:r>
            <a:endParaRPr lang="el-GR" dirty="0" smtClean="0"/>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E:\MARIANNA\A_ΜΑΘΗΜΑΤΑ PPS\index.jpg"/>
          <p:cNvPicPr>
            <a:picLocks noChangeAspect="1" noChangeArrowheads="1"/>
          </p:cNvPicPr>
          <p:nvPr/>
        </p:nvPicPr>
        <p:blipFill>
          <a:blip r:embed="rId2"/>
          <a:srcRect/>
          <a:stretch>
            <a:fillRect/>
          </a:stretch>
        </p:blipFill>
        <p:spPr bwMode="auto">
          <a:xfrm>
            <a:off x="2071670" y="642918"/>
            <a:ext cx="5408533" cy="405096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ns.png"/>
          <p:cNvPicPr>
            <a:picLocks noChangeAspect="1"/>
          </p:cNvPicPr>
          <p:nvPr/>
        </p:nvPicPr>
        <p:blipFill>
          <a:blip r:embed="rId2"/>
          <a:stretch>
            <a:fillRect/>
          </a:stretch>
        </p:blipFill>
        <p:spPr>
          <a:xfrm>
            <a:off x="1571604" y="0"/>
            <a:ext cx="5857916"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E:\MARIANNA\A_ΜΑΘΗΜΑΤΑ PPS\forebrain-midbrain-hindbrain.gif"/>
          <p:cNvPicPr>
            <a:picLocks noChangeAspect="1" noChangeArrowheads="1"/>
          </p:cNvPicPr>
          <p:nvPr/>
        </p:nvPicPr>
        <p:blipFill>
          <a:blip r:embed="rId2"/>
          <a:srcRect/>
          <a:stretch>
            <a:fillRect/>
          </a:stretch>
        </p:blipFill>
        <p:spPr bwMode="auto">
          <a:xfrm>
            <a:off x="500034" y="1714488"/>
            <a:ext cx="8478351" cy="301481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E:\MARIANNA\A_ΜΑΘΗΜΑΤΑ PPS\old brain.jpg"/>
          <p:cNvPicPr>
            <a:picLocks noChangeAspect="1" noChangeArrowheads="1"/>
          </p:cNvPicPr>
          <p:nvPr/>
        </p:nvPicPr>
        <p:blipFill>
          <a:blip r:embed="rId3"/>
          <a:srcRect/>
          <a:stretch>
            <a:fillRect/>
          </a:stretch>
        </p:blipFill>
        <p:spPr bwMode="auto">
          <a:xfrm>
            <a:off x="1412875" y="412750"/>
            <a:ext cx="6318250" cy="6032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E:\MARIANNA\A_ΜΑΘΗΜΑΤΑ PPS\divisions_of_brain1328986843665.png"/>
          <p:cNvPicPr>
            <a:picLocks noChangeAspect="1" noChangeArrowheads="1"/>
          </p:cNvPicPr>
          <p:nvPr/>
        </p:nvPicPr>
        <p:blipFill>
          <a:blip r:embed="rId2"/>
          <a:srcRect/>
          <a:stretch>
            <a:fillRect/>
          </a:stretch>
        </p:blipFill>
        <p:spPr bwMode="auto">
          <a:xfrm>
            <a:off x="1720850" y="539750"/>
            <a:ext cx="5700713" cy="57769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p:cNvPicPr>
            <a:picLocks noChangeAspect="1" noChangeArrowheads="1"/>
          </p:cNvPicPr>
          <p:nvPr/>
        </p:nvPicPr>
        <p:blipFill>
          <a:blip r:embed="rId2"/>
          <a:srcRect/>
          <a:stretch>
            <a:fillRect/>
          </a:stretch>
        </p:blipFill>
        <p:spPr bwMode="auto">
          <a:xfrm>
            <a:off x="1142976" y="1357298"/>
            <a:ext cx="6403238" cy="4289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9274783"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Από το ΝΜ και το εγκεφαλικό στέλεχος εκπορεύονται τα 12 ζεύγη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εγκεφαλικών συζυγιών και τα 31-32 ζεύγη νωτιαίων ριζών</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που μαζί με τα αισθητικά γάγγλια απαρτίζουν το Περιφερικό Νευρικό Σύστημα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ΠΝΣ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 TextBox"/>
          <p:cNvSpPr txBox="1"/>
          <p:nvPr/>
        </p:nvSpPr>
        <p:spPr>
          <a:xfrm>
            <a:off x="2714612" y="5715016"/>
            <a:ext cx="3915751" cy="923330"/>
          </a:xfrm>
          <a:prstGeom prst="rect">
            <a:avLst/>
          </a:prstGeom>
          <a:noFill/>
        </p:spPr>
        <p:txBody>
          <a:bodyPr wrap="none" rtlCol="0">
            <a:spAutoFit/>
          </a:bodyPr>
          <a:lstStyle/>
          <a:p>
            <a:pPr algn="ctr"/>
            <a:r>
              <a:rPr lang="el-GR" dirty="0" smtClean="0"/>
              <a:t>ΔΕΝ ΥΠΑΡΧΕΙ ΑΠΕΥΘΕΙΑΣ ΕΠΙΚΟΙΝΩΝΙΑ </a:t>
            </a:r>
          </a:p>
          <a:p>
            <a:pPr algn="ctr"/>
            <a:r>
              <a:rPr lang="el-GR" dirty="0" smtClean="0"/>
              <a:t>ΠΡΟΣΘΙΟΥ &amp;</a:t>
            </a:r>
            <a:r>
              <a:rPr lang="en-US" dirty="0" smtClean="0"/>
              <a:t> </a:t>
            </a:r>
            <a:r>
              <a:rPr lang="el-GR" dirty="0" smtClean="0"/>
              <a:t>ΔΙΑΜΕΣΟΥ ΕΓΚΕΦΑΛΟΥ</a:t>
            </a:r>
          </a:p>
          <a:p>
            <a:pPr algn="ctr"/>
            <a:r>
              <a:rPr lang="el-GR" dirty="0" smtClean="0"/>
              <a:t> ΜΕ ΠΕΡΙΒΑΛΛΟΝ</a:t>
            </a:r>
            <a:endParaRPr lang="el-GR" dirty="0"/>
          </a:p>
        </p:txBody>
      </p:sp>
      <p:pic>
        <p:nvPicPr>
          <p:cNvPr id="18434" name="Picture 2" descr="E:\MARIANNA\A_ΜΑΘΗΜΑΤΑ PPS\ΔΙΑΓΡΑΜΜΑ ΝΣ.png"/>
          <p:cNvPicPr>
            <a:picLocks noChangeAspect="1" noChangeArrowheads="1"/>
          </p:cNvPicPr>
          <p:nvPr/>
        </p:nvPicPr>
        <p:blipFill>
          <a:blip r:embed="rId2"/>
          <a:srcRect/>
          <a:stretch>
            <a:fillRect/>
          </a:stretch>
        </p:blipFill>
        <p:spPr bwMode="auto">
          <a:xfrm>
            <a:off x="127128" y="1285860"/>
            <a:ext cx="9016872" cy="44704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YANNIS.MARIANNA\MARIANNA\anatomy lessons\ANATOMY PNS\περιφερικο ΝΣ.jpg"/>
          <p:cNvPicPr>
            <a:picLocks noChangeAspect="1" noChangeArrowheads="1"/>
          </p:cNvPicPr>
          <p:nvPr/>
        </p:nvPicPr>
        <p:blipFill>
          <a:blip r:embed="rId2"/>
          <a:srcRect/>
          <a:stretch>
            <a:fillRect/>
          </a:stretch>
        </p:blipFill>
        <p:spPr bwMode="auto">
          <a:xfrm>
            <a:off x="2143108" y="928670"/>
            <a:ext cx="4826000" cy="50673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YANNIS.MARIANNA\MARIANNA\anatomy lessons\ANATOMY\keep-calm-and-learn-cns-anatomy.png"/>
          <p:cNvPicPr>
            <a:picLocks noChangeAspect="1" noChangeArrowheads="1"/>
          </p:cNvPicPr>
          <p:nvPr/>
        </p:nvPicPr>
        <p:blipFill>
          <a:blip r:embed="rId2"/>
          <a:srcRect/>
          <a:stretch>
            <a:fillRect/>
          </a:stretch>
        </p:blipFill>
        <p:spPr bwMode="auto">
          <a:xfrm>
            <a:off x="1238250" y="95250"/>
            <a:ext cx="6667500" cy="6667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YANNIS.MARIANNA\MARIANNA\anatomy lessons\ANATOMY PNS\σχημα ΠΝΣ.jpg"/>
          <p:cNvPicPr>
            <a:picLocks noChangeAspect="1" noChangeArrowheads="1"/>
          </p:cNvPicPr>
          <p:nvPr/>
        </p:nvPicPr>
        <p:blipFill>
          <a:blip r:embed="rId2"/>
          <a:srcRect/>
          <a:stretch>
            <a:fillRect/>
          </a:stretch>
        </p:blipFill>
        <p:spPr bwMode="auto">
          <a:xfrm>
            <a:off x="3352800" y="697230"/>
            <a:ext cx="2438400" cy="546354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428596" y="285728"/>
            <a:ext cx="8229600" cy="6357938"/>
          </a:xfrm>
        </p:spPr>
        <p:txBody>
          <a:bodyPr>
            <a:normAutofit fontScale="70000" lnSpcReduction="20000"/>
          </a:bodyPr>
          <a:lstStyle/>
          <a:p>
            <a:pPr algn="ctr">
              <a:buNone/>
            </a:pPr>
            <a:r>
              <a:rPr lang="el-GR" dirty="0" smtClean="0"/>
              <a:t>	</a:t>
            </a:r>
            <a:r>
              <a:rPr lang="el-GR" b="1" dirty="0" smtClean="0"/>
              <a:t>ΕΞΕΛΙΞΗ</a:t>
            </a:r>
          </a:p>
          <a:p>
            <a:pPr>
              <a:buNone/>
            </a:pPr>
            <a:r>
              <a:rPr lang="el-GR" dirty="0" smtClean="0"/>
              <a:t>	Τα μέρη του εγκεφάλου που εξυπηρετούν στοιχειώδεις ζωτικές λειτουργίες (ρομβοειδής και μέσος εγκέφαλος) υπάρχουν ήδη από τα πρωτόγονα σπονδυλωτά αλλά κατά την εξέλιξη παρεκτοπίζονται προς τα μέσα και καλύπτονται από εκείνα τα μέρη του εγκεφάλου (τελικός εγκέφαλος) που εξυπηρετούν υψηλότερες και πιο διαφοροποιημένες λειτουργίες. </a:t>
            </a:r>
          </a:p>
          <a:p>
            <a:pPr>
              <a:buNone/>
            </a:pPr>
            <a:r>
              <a:rPr lang="el-GR" dirty="0" smtClean="0"/>
              <a:t>	Αμφίβια και τα ερπετά: ο τελικός εγκέφαλος εμφανίζεται σα μια απλή προσεκβολή του οσφρητικού βολβού ενώ ο μέσος και διάμεσος εγκέφαλος βρίσκονται επιφανειακά. </a:t>
            </a:r>
          </a:p>
          <a:p>
            <a:pPr>
              <a:buNone/>
            </a:pPr>
            <a:r>
              <a:rPr lang="el-GR" dirty="0" smtClean="0"/>
              <a:t>	Σκαντζόχοιρος: εκτείνεται προς τα εμπρός, </a:t>
            </a:r>
          </a:p>
          <a:p>
            <a:pPr>
              <a:buNone/>
            </a:pPr>
            <a:r>
              <a:rPr lang="el-GR" dirty="0" smtClean="0"/>
              <a:t>	Πιθηκοειδή: ο τελικός εγκέφαλος καλύπτει τελείως το διάμεσο και το μέσο εγκέφαλο. </a:t>
            </a:r>
          </a:p>
          <a:p>
            <a:pPr>
              <a:buNone/>
            </a:pPr>
            <a:r>
              <a:rPr lang="el-GR" dirty="0" smtClean="0"/>
              <a:t>	Προοδευτική αύξηση του μεγέθους κροταφικών και μετωπιαίων λοβών από τον άνθρωπο του Πεκίνου έως το μεταγενέστερο άνθρωπο του Νεάντερνταλ, τον πρώτο άνθρωπο που χρησιμοποίησε οξύαιχμο μαχαίρι από πυρόλιθο. </a:t>
            </a:r>
          </a:p>
          <a:p>
            <a:pPr>
              <a:buNone/>
            </a:pPr>
            <a:r>
              <a:rPr lang="el-GR" dirty="0" smtClean="0"/>
              <a:t>	Από τον άνθρωπο το Σοφό που ζωγράφιζε στα σπήλαια έως το σύγχρονο άνθρωπο, δεν παρατηρείται σημαντική διαφορά</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E:\MARIANNA\A_ΜΑΘΗΜΑΤΑ PPS\parts_of_brain.gif"/>
          <p:cNvPicPr>
            <a:picLocks noChangeAspect="1" noChangeArrowheads="1"/>
          </p:cNvPicPr>
          <p:nvPr/>
        </p:nvPicPr>
        <p:blipFill>
          <a:blip r:embed="rId2"/>
          <a:srcRect/>
          <a:stretch>
            <a:fillRect/>
          </a:stretch>
        </p:blipFill>
        <p:spPr bwMode="auto">
          <a:xfrm>
            <a:off x="789080" y="928670"/>
            <a:ext cx="7140506" cy="4719535"/>
          </a:xfrm>
          <a:prstGeom prst="rect">
            <a:avLst/>
          </a:prstGeom>
          <a:noFill/>
        </p:spPr>
      </p:pic>
      <p:sp>
        <p:nvSpPr>
          <p:cNvPr id="4" name="3 - TextBox"/>
          <p:cNvSpPr txBox="1"/>
          <p:nvPr/>
        </p:nvSpPr>
        <p:spPr>
          <a:xfrm>
            <a:off x="1714480" y="6215082"/>
            <a:ext cx="5403402" cy="369332"/>
          </a:xfrm>
          <a:prstGeom prst="rect">
            <a:avLst/>
          </a:prstGeom>
          <a:noFill/>
        </p:spPr>
        <p:txBody>
          <a:bodyPr wrap="none" rtlCol="0">
            <a:spAutoFit/>
          </a:bodyPr>
          <a:lstStyle/>
          <a:p>
            <a:r>
              <a:rPr lang="el-GR" dirty="0" smtClean="0"/>
              <a:t>ΕΜΒΡΥΟ  3 ΜΗΝΩΝ, ΚΑΦΑΛΟΟΥΡΑΙΟΥ ΜΗΚΟΥΣ 27 </a:t>
            </a:r>
            <a:r>
              <a:rPr lang="en-US" dirty="0" smtClean="0"/>
              <a:t>mm</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YANNIS.MARIANNA\MARIANNA\anatomy lessons\ANATOMY\animals\2.jpg"/>
          <p:cNvPicPr>
            <a:picLocks noChangeAspect="1" noChangeArrowheads="1"/>
          </p:cNvPicPr>
          <p:nvPr/>
        </p:nvPicPr>
        <p:blipFill>
          <a:blip r:embed="rId2"/>
          <a:srcRect/>
          <a:stretch>
            <a:fillRect/>
          </a:stretch>
        </p:blipFill>
        <p:spPr bwMode="auto">
          <a:xfrm>
            <a:off x="292272" y="785794"/>
            <a:ext cx="8126328" cy="500066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YANNIS.MARIANNA\MARIANNA\anatomy lessons\ANATOMY\animals\Nervous_system_crab.jpg"/>
          <p:cNvPicPr>
            <a:picLocks noChangeAspect="1" noChangeArrowheads="1"/>
          </p:cNvPicPr>
          <p:nvPr/>
        </p:nvPicPr>
        <p:blipFill>
          <a:blip r:embed="rId2"/>
          <a:srcRect/>
          <a:stretch>
            <a:fillRect/>
          </a:stretch>
        </p:blipFill>
        <p:spPr bwMode="auto">
          <a:xfrm>
            <a:off x="1781243" y="1857364"/>
            <a:ext cx="5454659" cy="307183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YANNIS.MARIANNA\MARIANNA\anatomy lessons\ANATOMY\animals\κατσαριδα.jpg"/>
          <p:cNvPicPr>
            <a:picLocks noChangeAspect="1" noChangeArrowheads="1"/>
          </p:cNvPicPr>
          <p:nvPr/>
        </p:nvPicPr>
        <p:blipFill>
          <a:blip r:embed="rId2"/>
          <a:srcRect/>
          <a:stretch>
            <a:fillRect/>
          </a:stretch>
        </p:blipFill>
        <p:spPr bwMode="auto">
          <a:xfrm>
            <a:off x="2258536" y="1571612"/>
            <a:ext cx="4628904" cy="3714775"/>
          </a:xfrm>
          <a:prstGeom prst="rect">
            <a:avLst/>
          </a:prstGeom>
          <a:noFill/>
        </p:spPr>
      </p:pic>
      <p:sp>
        <p:nvSpPr>
          <p:cNvPr id="3" name="2 - TextBox"/>
          <p:cNvSpPr txBox="1"/>
          <p:nvPr/>
        </p:nvSpPr>
        <p:spPr>
          <a:xfrm>
            <a:off x="3500430" y="571480"/>
            <a:ext cx="1209755" cy="646331"/>
          </a:xfrm>
          <a:prstGeom prst="rect">
            <a:avLst/>
          </a:prstGeom>
          <a:noFill/>
        </p:spPr>
        <p:txBody>
          <a:bodyPr wrap="none" rtlCol="0">
            <a:spAutoFit/>
          </a:bodyPr>
          <a:lstStyle/>
          <a:p>
            <a:r>
              <a:rPr lang="el-GR" dirty="0" smtClean="0"/>
              <a:t>ΚΑΤΣΑΡΙΔΑ</a:t>
            </a: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YANNIS.MARIANNA\MARIANNA\anatomy lessons\ANATOMY\animals\σαλαμανδρα.jpg"/>
          <p:cNvPicPr>
            <a:picLocks noChangeAspect="1" noChangeArrowheads="1"/>
          </p:cNvPicPr>
          <p:nvPr/>
        </p:nvPicPr>
        <p:blipFill>
          <a:blip r:embed="rId2" cstate="print"/>
          <a:srcRect/>
          <a:stretch>
            <a:fillRect/>
          </a:stretch>
        </p:blipFill>
        <p:spPr bwMode="auto">
          <a:xfrm>
            <a:off x="0" y="207818"/>
            <a:ext cx="9144000" cy="665018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YANNIS.MARIANNA\MARIANNA\anatomy lessons\ANATOMY\animals\octopus-brain.jpg"/>
          <p:cNvPicPr>
            <a:picLocks noChangeAspect="1" noChangeArrowheads="1"/>
          </p:cNvPicPr>
          <p:nvPr/>
        </p:nvPicPr>
        <p:blipFill>
          <a:blip r:embed="rId2"/>
          <a:srcRect/>
          <a:stretch>
            <a:fillRect/>
          </a:stretch>
        </p:blipFill>
        <p:spPr bwMode="auto">
          <a:xfrm>
            <a:off x="1077708" y="0"/>
            <a:ext cx="6988583"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YANNIS.MARIANNA\MARIANNA\anatomy lessons\ANATOMY\animals\βατραχος.jpg"/>
          <p:cNvPicPr>
            <a:picLocks noChangeAspect="1" noChangeArrowheads="1"/>
          </p:cNvPicPr>
          <p:nvPr/>
        </p:nvPicPr>
        <p:blipFill>
          <a:blip r:embed="rId2"/>
          <a:srcRect/>
          <a:stretch>
            <a:fillRect/>
          </a:stretch>
        </p:blipFill>
        <p:spPr bwMode="auto">
          <a:xfrm>
            <a:off x="558800" y="1346200"/>
            <a:ext cx="8026400" cy="4165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E:\YANNIS.MARIANNA\MARIANNA\anatomy lessons\ANATOMY\animals\γατα.gif"/>
          <p:cNvPicPr>
            <a:picLocks noChangeAspect="1" noChangeArrowheads="1"/>
          </p:cNvPicPr>
          <p:nvPr/>
        </p:nvPicPr>
        <p:blipFill>
          <a:blip r:embed="rId2"/>
          <a:srcRect/>
          <a:stretch>
            <a:fillRect/>
          </a:stretch>
        </p:blipFill>
        <p:spPr bwMode="auto">
          <a:xfrm>
            <a:off x="1857356" y="785794"/>
            <a:ext cx="5286382" cy="498094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YANNIS.MARIANNA\MARIANNA\anatomy lessons\ANATOMY CNS\εγκεφαλος\προπλασμα εγκεφαλου πανω.jpg"/>
          <p:cNvPicPr>
            <a:picLocks noChangeAspect="1" noChangeArrowheads="1"/>
          </p:cNvPicPr>
          <p:nvPr/>
        </p:nvPicPr>
        <p:blipFill>
          <a:blip r:embed="rId2"/>
          <a:srcRect/>
          <a:stretch>
            <a:fillRect/>
          </a:stretch>
        </p:blipFill>
        <p:spPr bwMode="auto">
          <a:xfrm>
            <a:off x="1317705" y="1000107"/>
            <a:ext cx="6397567" cy="477492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YANNIS.MARIANNA\MARIANNA\anatomy lessons\ANATOMY\animals\σκυλος.gif"/>
          <p:cNvPicPr>
            <a:picLocks noChangeAspect="1" noChangeArrowheads="1"/>
          </p:cNvPicPr>
          <p:nvPr/>
        </p:nvPicPr>
        <p:blipFill>
          <a:blip r:embed="rId2"/>
          <a:srcRect/>
          <a:stretch>
            <a:fillRect/>
          </a:stretch>
        </p:blipFill>
        <p:spPr bwMode="auto">
          <a:xfrm>
            <a:off x="982919" y="1214422"/>
            <a:ext cx="6303725" cy="442661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YANNIS.MARIANNA\MARIANNA\anatomy lessons\ANATOMY\animals\αλογο.gif"/>
          <p:cNvPicPr>
            <a:picLocks noChangeAspect="1" noChangeArrowheads="1"/>
          </p:cNvPicPr>
          <p:nvPr/>
        </p:nvPicPr>
        <p:blipFill>
          <a:blip r:embed="rId2"/>
          <a:srcRect/>
          <a:stretch>
            <a:fillRect/>
          </a:stretch>
        </p:blipFill>
        <p:spPr bwMode="auto">
          <a:xfrm>
            <a:off x="1866412" y="1428736"/>
            <a:ext cx="5491670" cy="433231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utdallas.edu/%7Etres/integ/sen6/10_24.jpg"/>
          <p:cNvPicPr>
            <a:picLocks noChangeAspect="1" noChangeArrowheads="1"/>
          </p:cNvPicPr>
          <p:nvPr/>
        </p:nvPicPr>
        <p:blipFill>
          <a:blip r:embed="rId2"/>
          <a:srcRect/>
          <a:stretch>
            <a:fillRect/>
          </a:stretch>
        </p:blipFill>
        <p:spPr bwMode="auto">
          <a:xfrm>
            <a:off x="1142976" y="1428736"/>
            <a:ext cx="7296150" cy="37719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YANNIS.MARIANNA\MARIANNA\anatomy lessons\ANATOMY\keep_calm_and_focus_on_the_nervous_system_sticker-r70d473d4334c4191a0e3722d8b1b65ec_v9wf3_8byvr_324.jpg"/>
          <p:cNvPicPr>
            <a:picLocks noChangeAspect="1" noChangeArrowheads="1"/>
          </p:cNvPicPr>
          <p:nvPr/>
        </p:nvPicPr>
        <p:blipFill>
          <a:blip r:embed="rId2"/>
          <a:srcRect/>
          <a:stretch>
            <a:fillRect/>
          </a:stretch>
        </p:blipFill>
        <p:spPr bwMode="auto">
          <a:xfrm>
            <a:off x="2000232" y="571480"/>
            <a:ext cx="5500726" cy="550072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 Ομάδα"/>
          <p:cNvGrpSpPr/>
          <p:nvPr/>
        </p:nvGrpSpPr>
        <p:grpSpPr>
          <a:xfrm>
            <a:off x="1571604" y="2428868"/>
            <a:ext cx="6550572" cy="914400"/>
            <a:chOff x="1571604" y="2428868"/>
            <a:chExt cx="6550572" cy="914400"/>
          </a:xfrm>
        </p:grpSpPr>
        <p:sp>
          <p:nvSpPr>
            <p:cNvPr id="2" name="1 - Ορθογώνιο"/>
            <p:cNvSpPr/>
            <p:nvPr/>
          </p:nvSpPr>
          <p:spPr>
            <a:xfrm>
              <a:off x="3571868" y="2428868"/>
              <a:ext cx="2357454" cy="914400"/>
            </a:xfrm>
            <a:prstGeom prst="rect">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accent4">
                    <a:lumMod val="60000"/>
                    <a:lumOff val="40000"/>
                  </a:schemeClr>
                </a:solidFill>
              </a:endParaRPr>
            </a:p>
          </p:txBody>
        </p:sp>
        <p:sp>
          <p:nvSpPr>
            <p:cNvPr id="3" name="2 - Δεξιό βέλος"/>
            <p:cNvSpPr/>
            <p:nvPr/>
          </p:nvSpPr>
          <p:spPr>
            <a:xfrm>
              <a:off x="1571604" y="2714620"/>
              <a:ext cx="978408" cy="484632"/>
            </a:xfrm>
            <a:prstGeom prst="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Δεξιό βέλος"/>
            <p:cNvSpPr/>
            <p:nvPr/>
          </p:nvSpPr>
          <p:spPr>
            <a:xfrm>
              <a:off x="7143768" y="2643182"/>
              <a:ext cx="978408" cy="484632"/>
            </a:xfrm>
            <a:prstGeom prst="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 Ομάδα"/>
          <p:cNvGrpSpPr/>
          <p:nvPr/>
        </p:nvGrpSpPr>
        <p:grpSpPr>
          <a:xfrm>
            <a:off x="1714480" y="2500306"/>
            <a:ext cx="6550572" cy="914400"/>
            <a:chOff x="1571604" y="2428868"/>
            <a:chExt cx="6550572" cy="914400"/>
          </a:xfrm>
        </p:grpSpPr>
        <p:sp>
          <p:nvSpPr>
            <p:cNvPr id="2" name="1 - Ορθογώνιο"/>
            <p:cNvSpPr/>
            <p:nvPr/>
          </p:nvSpPr>
          <p:spPr>
            <a:xfrm>
              <a:off x="3571868" y="2428868"/>
              <a:ext cx="2357454" cy="914400"/>
            </a:xfrm>
            <a:prstGeom prst="rect">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accent4">
                    <a:lumMod val="60000"/>
                    <a:lumOff val="40000"/>
                  </a:schemeClr>
                </a:solidFill>
              </a:endParaRPr>
            </a:p>
          </p:txBody>
        </p:sp>
        <p:sp>
          <p:nvSpPr>
            <p:cNvPr id="3" name="2 - Δεξιό βέλος"/>
            <p:cNvSpPr/>
            <p:nvPr/>
          </p:nvSpPr>
          <p:spPr>
            <a:xfrm>
              <a:off x="1571604" y="2714620"/>
              <a:ext cx="978408" cy="484632"/>
            </a:xfrm>
            <a:prstGeom prst="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Δεξιό βέλος"/>
            <p:cNvSpPr/>
            <p:nvPr/>
          </p:nvSpPr>
          <p:spPr>
            <a:xfrm>
              <a:off x="7143768" y="2643182"/>
              <a:ext cx="978408" cy="484632"/>
            </a:xfrm>
            <a:prstGeom prst="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5 - TextBox"/>
          <p:cNvSpPr txBox="1"/>
          <p:nvPr/>
        </p:nvSpPr>
        <p:spPr>
          <a:xfrm>
            <a:off x="1357290" y="3857628"/>
            <a:ext cx="1714512" cy="369332"/>
          </a:xfrm>
          <a:prstGeom prst="rect">
            <a:avLst/>
          </a:prstGeom>
          <a:noFill/>
        </p:spPr>
        <p:txBody>
          <a:bodyPr wrap="square" rtlCol="0">
            <a:spAutoFit/>
          </a:bodyPr>
          <a:lstStyle/>
          <a:p>
            <a:r>
              <a:rPr lang="el-GR" dirty="0" smtClean="0"/>
              <a:t>ΠΛΗΡΟΦΟΡΙΑ</a:t>
            </a:r>
            <a:endParaRPr lang="el-GR" dirty="0"/>
          </a:p>
        </p:txBody>
      </p:sp>
      <p:sp>
        <p:nvSpPr>
          <p:cNvPr id="7" name="6 - TextBox"/>
          <p:cNvSpPr txBox="1"/>
          <p:nvPr/>
        </p:nvSpPr>
        <p:spPr>
          <a:xfrm>
            <a:off x="7000892" y="3786190"/>
            <a:ext cx="1643074" cy="369332"/>
          </a:xfrm>
          <a:prstGeom prst="rect">
            <a:avLst/>
          </a:prstGeom>
          <a:noFill/>
        </p:spPr>
        <p:txBody>
          <a:bodyPr wrap="square" rtlCol="0">
            <a:spAutoFit/>
          </a:bodyPr>
          <a:lstStyle/>
          <a:p>
            <a:r>
              <a:rPr lang="el-GR" dirty="0" smtClean="0"/>
              <a:t>ΑΠΑΝΤΗΣΗ</a:t>
            </a:r>
            <a:endParaRPr lang="el-GR" dirty="0"/>
          </a:p>
        </p:txBody>
      </p:sp>
      <p:sp>
        <p:nvSpPr>
          <p:cNvPr id="8" name="7 - TextBox"/>
          <p:cNvSpPr txBox="1"/>
          <p:nvPr/>
        </p:nvSpPr>
        <p:spPr>
          <a:xfrm>
            <a:off x="4071934" y="3857628"/>
            <a:ext cx="1423788" cy="369332"/>
          </a:xfrm>
          <a:prstGeom prst="rect">
            <a:avLst/>
          </a:prstGeom>
          <a:noFill/>
        </p:spPr>
        <p:txBody>
          <a:bodyPr wrap="none" rtlCol="0">
            <a:spAutoFit/>
          </a:bodyPr>
          <a:lstStyle/>
          <a:p>
            <a:r>
              <a:rPr lang="el-GR" dirty="0" smtClean="0"/>
              <a:t>ΕΠΕΞΕΡΓΑΣΙΑ</a:t>
            </a:r>
            <a:endParaRPr lang="el-GR" dirty="0"/>
          </a:p>
        </p:txBody>
      </p:sp>
      <p:sp>
        <p:nvSpPr>
          <p:cNvPr id="9" name="8 - TextBox"/>
          <p:cNvSpPr txBox="1"/>
          <p:nvPr/>
        </p:nvSpPr>
        <p:spPr>
          <a:xfrm>
            <a:off x="1714480" y="1928802"/>
            <a:ext cx="583814" cy="369332"/>
          </a:xfrm>
          <a:prstGeom prst="rect">
            <a:avLst/>
          </a:prstGeom>
          <a:noFill/>
        </p:spPr>
        <p:txBody>
          <a:bodyPr wrap="none" rtlCol="0">
            <a:spAutoFit/>
          </a:bodyPr>
          <a:lstStyle/>
          <a:p>
            <a:r>
              <a:rPr lang="el-GR" dirty="0" smtClean="0"/>
              <a:t>ΠΝΣ</a:t>
            </a:r>
            <a:endParaRPr lang="el-GR" dirty="0"/>
          </a:p>
        </p:txBody>
      </p:sp>
      <p:sp>
        <p:nvSpPr>
          <p:cNvPr id="10" name="9 - TextBox"/>
          <p:cNvSpPr txBox="1"/>
          <p:nvPr/>
        </p:nvSpPr>
        <p:spPr>
          <a:xfrm>
            <a:off x="7286644" y="1928802"/>
            <a:ext cx="583814" cy="369332"/>
          </a:xfrm>
          <a:prstGeom prst="rect">
            <a:avLst/>
          </a:prstGeom>
          <a:noFill/>
        </p:spPr>
        <p:txBody>
          <a:bodyPr wrap="none" rtlCol="0">
            <a:spAutoFit/>
          </a:bodyPr>
          <a:lstStyle/>
          <a:p>
            <a:r>
              <a:rPr lang="el-GR" dirty="0" smtClean="0"/>
              <a:t>ΠΝΣ</a:t>
            </a:r>
            <a:endParaRPr lang="el-GR" dirty="0"/>
          </a:p>
        </p:txBody>
      </p:sp>
      <p:sp>
        <p:nvSpPr>
          <p:cNvPr id="11" name="10 - TextBox"/>
          <p:cNvSpPr txBox="1"/>
          <p:nvPr/>
        </p:nvSpPr>
        <p:spPr>
          <a:xfrm>
            <a:off x="4357686" y="1785926"/>
            <a:ext cx="559769" cy="369332"/>
          </a:xfrm>
          <a:prstGeom prst="rect">
            <a:avLst/>
          </a:prstGeom>
          <a:noFill/>
        </p:spPr>
        <p:txBody>
          <a:bodyPr wrap="none" rtlCol="0">
            <a:spAutoFit/>
          </a:bodyPr>
          <a:lstStyle/>
          <a:p>
            <a:r>
              <a:rPr lang="el-GR" dirty="0" smtClean="0"/>
              <a:t>ΚΝΣ</a:t>
            </a:r>
            <a:endParaRPr lang="el-GR" dirty="0"/>
          </a:p>
        </p:txBody>
      </p:sp>
      <p:sp>
        <p:nvSpPr>
          <p:cNvPr id="13" name="12 - Κεραυνός"/>
          <p:cNvSpPr/>
          <p:nvPr/>
        </p:nvSpPr>
        <p:spPr>
          <a:xfrm>
            <a:off x="4357686" y="2428868"/>
            <a:ext cx="914400" cy="914400"/>
          </a:xfrm>
          <a:prstGeom prst="lightningBolt">
            <a:avLst/>
          </a:prstGeom>
          <a:ln>
            <a:solidFill>
              <a:srgbClr val="E82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4357686" y="1785926"/>
            <a:ext cx="559769" cy="369332"/>
          </a:xfrm>
          <a:prstGeom prst="rect">
            <a:avLst/>
          </a:prstGeom>
          <a:noFill/>
        </p:spPr>
        <p:txBody>
          <a:bodyPr wrap="none" rtlCol="0">
            <a:spAutoFit/>
          </a:bodyPr>
          <a:lstStyle/>
          <a:p>
            <a:r>
              <a:rPr lang="el-GR" dirty="0" smtClean="0"/>
              <a:t>ΚΝΣ</a:t>
            </a:r>
            <a:endParaRPr lang="el-GR" dirty="0"/>
          </a:p>
        </p:txBody>
      </p:sp>
      <p:sp>
        <p:nvSpPr>
          <p:cNvPr id="16" name="15 - Ορθογώνιο"/>
          <p:cNvSpPr/>
          <p:nvPr/>
        </p:nvSpPr>
        <p:spPr>
          <a:xfrm>
            <a:off x="2786050" y="2357430"/>
            <a:ext cx="3714776"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 name="17 - Ευθεία γραμμή σύνδεσης"/>
          <p:cNvCxnSpPr/>
          <p:nvPr/>
        </p:nvCxnSpPr>
        <p:spPr>
          <a:xfrm rot="5400000">
            <a:off x="2536017" y="2821777"/>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rot="5400000">
            <a:off x="5107785" y="2821777"/>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 Ευθεία γραμμή σύνδεσης"/>
          <p:cNvCxnSpPr/>
          <p:nvPr/>
        </p:nvCxnSpPr>
        <p:spPr>
          <a:xfrm rot="5400000">
            <a:off x="5750727" y="2821777"/>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 Ευθύγραμμο βέλος σύνδεσης"/>
          <p:cNvCxnSpPr/>
          <p:nvPr/>
        </p:nvCxnSpPr>
        <p:spPr>
          <a:xfrm rot="16200000" flipH="1">
            <a:off x="1893075" y="1464455"/>
            <a:ext cx="100013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5400000">
            <a:off x="3286116" y="1928802"/>
            <a:ext cx="14287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30 - TextBox"/>
          <p:cNvSpPr txBox="1"/>
          <p:nvPr/>
        </p:nvSpPr>
        <p:spPr>
          <a:xfrm>
            <a:off x="1285852" y="428604"/>
            <a:ext cx="1532535" cy="923330"/>
          </a:xfrm>
          <a:prstGeom prst="rect">
            <a:avLst/>
          </a:prstGeom>
          <a:noFill/>
        </p:spPr>
        <p:txBody>
          <a:bodyPr wrap="none" rtlCol="0">
            <a:spAutoFit/>
          </a:bodyPr>
          <a:lstStyle/>
          <a:p>
            <a:r>
              <a:rPr lang="el-GR" dirty="0" smtClean="0"/>
              <a:t>Αντίληψη</a:t>
            </a:r>
          </a:p>
          <a:p>
            <a:r>
              <a:rPr lang="el-GR" dirty="0" smtClean="0"/>
              <a:t>Μη συνειδητή</a:t>
            </a:r>
          </a:p>
          <a:p>
            <a:r>
              <a:rPr lang="el-GR" dirty="0" smtClean="0"/>
              <a:t>συνειδητή</a:t>
            </a:r>
            <a:endParaRPr lang="el-GR" dirty="0"/>
          </a:p>
        </p:txBody>
      </p:sp>
      <p:sp>
        <p:nvSpPr>
          <p:cNvPr id="32" name="31 - TextBox"/>
          <p:cNvSpPr txBox="1"/>
          <p:nvPr/>
        </p:nvSpPr>
        <p:spPr>
          <a:xfrm>
            <a:off x="3500430" y="357166"/>
            <a:ext cx="4894738" cy="646331"/>
          </a:xfrm>
          <a:prstGeom prst="rect">
            <a:avLst/>
          </a:prstGeom>
          <a:noFill/>
        </p:spPr>
        <p:txBody>
          <a:bodyPr wrap="none" rtlCol="0">
            <a:spAutoFit/>
          </a:bodyPr>
          <a:lstStyle/>
          <a:p>
            <a:r>
              <a:rPr lang="el-GR" dirty="0" smtClean="0"/>
              <a:t>		Επεξεργασία</a:t>
            </a:r>
          </a:p>
          <a:p>
            <a:r>
              <a:rPr lang="el-GR" dirty="0" smtClean="0"/>
              <a:t>Ανάλυση σύγκριση μνήμη επιθυμητό αποτέλεσμα</a:t>
            </a:r>
            <a:endParaRPr lang="el-GR" dirty="0"/>
          </a:p>
        </p:txBody>
      </p:sp>
      <p:cxnSp>
        <p:nvCxnSpPr>
          <p:cNvPr id="34" name="33 - Ευθύγραμμο βέλος σύνδεσης"/>
          <p:cNvCxnSpPr/>
          <p:nvPr/>
        </p:nvCxnSpPr>
        <p:spPr>
          <a:xfrm rot="5400000" flipH="1" flipV="1">
            <a:off x="5107785" y="3750471"/>
            <a:ext cx="150019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rot="16200000" flipV="1">
            <a:off x="6001554" y="3356768"/>
            <a:ext cx="71358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37 - TextBox"/>
          <p:cNvSpPr txBox="1"/>
          <p:nvPr/>
        </p:nvSpPr>
        <p:spPr>
          <a:xfrm>
            <a:off x="5857884" y="4572008"/>
            <a:ext cx="1093120" cy="369332"/>
          </a:xfrm>
          <a:prstGeom prst="rect">
            <a:avLst/>
          </a:prstGeom>
          <a:noFill/>
        </p:spPr>
        <p:txBody>
          <a:bodyPr wrap="none" rtlCol="0">
            <a:spAutoFit/>
          </a:bodyPr>
          <a:lstStyle/>
          <a:p>
            <a:r>
              <a:rPr lang="el-GR" dirty="0" smtClean="0"/>
              <a:t>απόφαση</a:t>
            </a:r>
            <a:endParaRPr lang="el-GR" dirty="0"/>
          </a:p>
        </p:txBody>
      </p:sp>
      <p:sp>
        <p:nvSpPr>
          <p:cNvPr id="39" name="38 - TextBox"/>
          <p:cNvSpPr txBox="1"/>
          <p:nvPr/>
        </p:nvSpPr>
        <p:spPr>
          <a:xfrm>
            <a:off x="6357950" y="4214818"/>
            <a:ext cx="2252604" cy="369332"/>
          </a:xfrm>
          <a:prstGeom prst="rect">
            <a:avLst/>
          </a:prstGeom>
          <a:noFill/>
        </p:spPr>
        <p:txBody>
          <a:bodyPr wrap="none" rtlCol="0">
            <a:spAutoFit/>
          </a:bodyPr>
          <a:lstStyle/>
          <a:p>
            <a:r>
              <a:rPr lang="el-GR" dirty="0" smtClean="0"/>
              <a:t>Εντολή για απάντηση </a:t>
            </a:r>
            <a:endParaRPr lang="el-GR" dirty="0"/>
          </a:p>
        </p:txBody>
      </p:sp>
      <p:cxnSp>
        <p:nvCxnSpPr>
          <p:cNvPr id="41" name="40 - Ευθύγραμμο βέλος σύνδεσης"/>
          <p:cNvCxnSpPr/>
          <p:nvPr/>
        </p:nvCxnSpPr>
        <p:spPr>
          <a:xfrm>
            <a:off x="1785918" y="2928934"/>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41 - TextBox"/>
          <p:cNvSpPr txBox="1"/>
          <p:nvPr/>
        </p:nvSpPr>
        <p:spPr>
          <a:xfrm>
            <a:off x="1285852" y="2214554"/>
            <a:ext cx="1256754" cy="646331"/>
          </a:xfrm>
          <a:prstGeom prst="rect">
            <a:avLst/>
          </a:prstGeom>
          <a:noFill/>
        </p:spPr>
        <p:txBody>
          <a:bodyPr wrap="none" rtlCol="0">
            <a:spAutoFit/>
          </a:bodyPr>
          <a:lstStyle/>
          <a:p>
            <a:r>
              <a:rPr lang="el-GR" dirty="0" smtClean="0"/>
              <a:t>Αισθητικές </a:t>
            </a:r>
          </a:p>
          <a:p>
            <a:r>
              <a:rPr lang="el-GR" dirty="0" smtClean="0"/>
              <a:t>οδοί</a:t>
            </a:r>
            <a:endParaRPr lang="el-GR" dirty="0"/>
          </a:p>
        </p:txBody>
      </p:sp>
      <p:cxnSp>
        <p:nvCxnSpPr>
          <p:cNvPr id="45" name="44 - Ευθύγραμμο βέλος σύνδεσης"/>
          <p:cNvCxnSpPr/>
          <p:nvPr/>
        </p:nvCxnSpPr>
        <p:spPr>
          <a:xfrm>
            <a:off x="6572264" y="2857496"/>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45 - TextBox"/>
          <p:cNvSpPr txBox="1"/>
          <p:nvPr/>
        </p:nvSpPr>
        <p:spPr>
          <a:xfrm>
            <a:off x="6572264" y="2214554"/>
            <a:ext cx="1045094" cy="646331"/>
          </a:xfrm>
          <a:prstGeom prst="rect">
            <a:avLst/>
          </a:prstGeom>
          <a:noFill/>
        </p:spPr>
        <p:txBody>
          <a:bodyPr wrap="none" rtlCol="0">
            <a:spAutoFit/>
          </a:bodyPr>
          <a:lstStyle/>
          <a:p>
            <a:r>
              <a:rPr lang="el-GR" dirty="0" smtClean="0"/>
              <a:t>Κινητικές</a:t>
            </a:r>
          </a:p>
          <a:p>
            <a:r>
              <a:rPr lang="el-GR" dirty="0" smtClean="0"/>
              <a:t> οδοί</a:t>
            </a:r>
            <a:endParaRPr lang="el-GR" dirty="0"/>
          </a:p>
        </p:txBody>
      </p:sp>
      <p:cxnSp>
        <p:nvCxnSpPr>
          <p:cNvPr id="54" name="53 - Ευθύγραμμο βέλος σύνδεσης"/>
          <p:cNvCxnSpPr/>
          <p:nvPr/>
        </p:nvCxnSpPr>
        <p:spPr>
          <a:xfrm rot="5400000" flipH="1" flipV="1">
            <a:off x="7572396" y="2500306"/>
            <a:ext cx="42862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 Ευθύγραμμο βέλος σύνδεσης"/>
          <p:cNvCxnSpPr/>
          <p:nvPr/>
        </p:nvCxnSpPr>
        <p:spPr>
          <a:xfrm rot="16200000" flipH="1">
            <a:off x="7643834" y="2857496"/>
            <a:ext cx="35719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56 - TextBox"/>
          <p:cNvSpPr txBox="1"/>
          <p:nvPr/>
        </p:nvSpPr>
        <p:spPr>
          <a:xfrm>
            <a:off x="8001024" y="2071678"/>
            <a:ext cx="663964" cy="369332"/>
          </a:xfrm>
          <a:prstGeom prst="rect">
            <a:avLst/>
          </a:prstGeom>
          <a:noFill/>
        </p:spPr>
        <p:txBody>
          <a:bodyPr wrap="none" rtlCol="0">
            <a:spAutoFit/>
          </a:bodyPr>
          <a:lstStyle/>
          <a:p>
            <a:r>
              <a:rPr lang="el-GR" dirty="0" smtClean="0"/>
              <a:t>ΝΜΑ</a:t>
            </a:r>
            <a:endParaRPr lang="el-GR" dirty="0"/>
          </a:p>
        </p:txBody>
      </p:sp>
      <p:sp>
        <p:nvSpPr>
          <p:cNvPr id="58" name="57 - TextBox"/>
          <p:cNvSpPr txBox="1"/>
          <p:nvPr/>
        </p:nvSpPr>
        <p:spPr>
          <a:xfrm>
            <a:off x="8143900" y="3143248"/>
            <a:ext cx="599844" cy="369332"/>
          </a:xfrm>
          <a:prstGeom prst="rect">
            <a:avLst/>
          </a:prstGeom>
          <a:noFill/>
        </p:spPr>
        <p:txBody>
          <a:bodyPr wrap="none" rtlCol="0">
            <a:spAutoFit/>
          </a:bodyPr>
          <a:lstStyle/>
          <a:p>
            <a:r>
              <a:rPr lang="el-GR" dirty="0" smtClean="0"/>
              <a:t>ΜΥΣ</a:t>
            </a:r>
            <a:endParaRPr lang="el-GR" dirty="0"/>
          </a:p>
        </p:txBody>
      </p:sp>
      <p:cxnSp>
        <p:nvCxnSpPr>
          <p:cNvPr id="60" name="59 - Ευθύγραμμο βέλος σύνδεσης"/>
          <p:cNvCxnSpPr/>
          <p:nvPr/>
        </p:nvCxnSpPr>
        <p:spPr>
          <a:xfrm>
            <a:off x="1071538" y="2428868"/>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61 - Ευθύγραμμο βέλος σύνδεσης"/>
          <p:cNvCxnSpPr/>
          <p:nvPr/>
        </p:nvCxnSpPr>
        <p:spPr>
          <a:xfrm rot="5400000" flipH="1" flipV="1">
            <a:off x="1107257" y="3036091"/>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63 - TextBox"/>
          <p:cNvSpPr txBox="1"/>
          <p:nvPr/>
        </p:nvSpPr>
        <p:spPr>
          <a:xfrm>
            <a:off x="500034" y="2857496"/>
            <a:ext cx="946028" cy="307777"/>
          </a:xfrm>
          <a:prstGeom prst="rect">
            <a:avLst/>
          </a:prstGeom>
          <a:noFill/>
        </p:spPr>
        <p:txBody>
          <a:bodyPr wrap="none" rtlCol="0">
            <a:spAutoFit/>
          </a:bodyPr>
          <a:lstStyle/>
          <a:p>
            <a:r>
              <a:rPr lang="el-GR" sz="1400" dirty="0" smtClean="0"/>
              <a:t>υποδοχείς</a:t>
            </a:r>
            <a:endParaRPr lang="el-GR" sz="1400" dirty="0"/>
          </a:p>
        </p:txBody>
      </p:sp>
      <p:sp>
        <p:nvSpPr>
          <p:cNvPr id="65" name="64 - TextBox"/>
          <p:cNvSpPr txBox="1"/>
          <p:nvPr/>
        </p:nvSpPr>
        <p:spPr>
          <a:xfrm>
            <a:off x="0" y="1857364"/>
            <a:ext cx="1357322" cy="523220"/>
          </a:xfrm>
          <a:prstGeom prst="rect">
            <a:avLst/>
          </a:prstGeom>
          <a:noFill/>
        </p:spPr>
        <p:txBody>
          <a:bodyPr wrap="square" rtlCol="0">
            <a:spAutoFit/>
          </a:bodyPr>
          <a:lstStyle/>
          <a:p>
            <a:r>
              <a:rPr lang="el-GR" sz="1400" dirty="0" err="1" smtClean="0"/>
              <a:t>Σπλαγχνο</a:t>
            </a:r>
            <a:endParaRPr lang="el-GR" sz="1400" dirty="0" smtClean="0"/>
          </a:p>
          <a:p>
            <a:r>
              <a:rPr lang="el-GR" sz="1400" dirty="0" err="1" smtClean="0"/>
              <a:t>αισθητικοτητα</a:t>
            </a:r>
            <a:endParaRPr lang="el-GR" sz="1400" dirty="0"/>
          </a:p>
        </p:txBody>
      </p:sp>
      <p:sp>
        <p:nvSpPr>
          <p:cNvPr id="66" name="65 - TextBox"/>
          <p:cNvSpPr txBox="1"/>
          <p:nvPr/>
        </p:nvSpPr>
        <p:spPr>
          <a:xfrm>
            <a:off x="0" y="3714752"/>
            <a:ext cx="2421945" cy="738664"/>
          </a:xfrm>
          <a:prstGeom prst="rect">
            <a:avLst/>
          </a:prstGeom>
          <a:noFill/>
        </p:spPr>
        <p:txBody>
          <a:bodyPr wrap="none" rtlCol="0">
            <a:spAutoFit/>
          </a:bodyPr>
          <a:lstStyle/>
          <a:p>
            <a:r>
              <a:rPr lang="el-GR" sz="1400" dirty="0" smtClean="0"/>
              <a:t>Σωματική αισθητικότητα</a:t>
            </a:r>
          </a:p>
          <a:p>
            <a:r>
              <a:rPr lang="el-GR" sz="1400" dirty="0" smtClean="0"/>
              <a:t>Γενική (</a:t>
            </a:r>
            <a:r>
              <a:rPr lang="el-GR" sz="1400" dirty="0" err="1" smtClean="0"/>
              <a:t>επιπολής</a:t>
            </a:r>
            <a:r>
              <a:rPr lang="el-GR" sz="1400" dirty="0" smtClean="0"/>
              <a:t>, εν τω </a:t>
            </a:r>
            <a:r>
              <a:rPr lang="el-GR" sz="1400" dirty="0" err="1" smtClean="0"/>
              <a:t>βάθει</a:t>
            </a:r>
            <a:r>
              <a:rPr lang="el-GR" sz="1400" dirty="0" smtClean="0"/>
              <a:t>)</a:t>
            </a:r>
          </a:p>
          <a:p>
            <a:r>
              <a:rPr lang="el-GR" sz="1400" dirty="0" smtClean="0"/>
              <a:t>ειδική</a:t>
            </a:r>
            <a:endParaRPr lang="el-GR" sz="1400" dirty="0"/>
          </a:p>
        </p:txBody>
      </p:sp>
      <p:cxnSp>
        <p:nvCxnSpPr>
          <p:cNvPr id="68" name="67 - Ευθύγραμμο βέλος σύνδεσης"/>
          <p:cNvCxnSpPr/>
          <p:nvPr/>
        </p:nvCxnSpPr>
        <p:spPr>
          <a:xfrm>
            <a:off x="6572264" y="2857496"/>
            <a:ext cx="1000132"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68 - TextBox"/>
          <p:cNvSpPr txBox="1"/>
          <p:nvPr/>
        </p:nvSpPr>
        <p:spPr>
          <a:xfrm>
            <a:off x="7643834" y="3571876"/>
            <a:ext cx="1481496" cy="923330"/>
          </a:xfrm>
          <a:prstGeom prst="rect">
            <a:avLst/>
          </a:prstGeom>
          <a:noFill/>
        </p:spPr>
        <p:txBody>
          <a:bodyPr wrap="none" rtlCol="0">
            <a:spAutoFit/>
          </a:bodyPr>
          <a:lstStyle/>
          <a:p>
            <a:r>
              <a:rPr lang="el-GR" dirty="0" smtClean="0"/>
              <a:t>ΛΜΙ, ΑΔΕΝΕΣ,</a:t>
            </a:r>
          </a:p>
          <a:p>
            <a:r>
              <a:rPr lang="el-GR" dirty="0" smtClean="0"/>
              <a:t>ΜΥΟΚΑΡΔΙΟ</a:t>
            </a:r>
          </a:p>
          <a:p>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MARIANNA\A_ΜΑΘΗΜΑΤΑ PPS\anatomy lessons\A_NEURON\30.gif"/>
          <p:cNvPicPr>
            <a:picLocks noChangeAspect="1" noChangeArrowheads="1"/>
          </p:cNvPicPr>
          <p:nvPr/>
        </p:nvPicPr>
        <p:blipFill>
          <a:blip r:embed="rId2"/>
          <a:srcRect/>
          <a:stretch>
            <a:fillRect/>
          </a:stretch>
        </p:blipFill>
        <p:spPr bwMode="auto">
          <a:xfrm>
            <a:off x="285720" y="1142984"/>
            <a:ext cx="8199840" cy="392909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357290" y="857232"/>
            <a:ext cx="6375400" cy="494506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MARIANNA\A_ΜΑΘΗΜΑΤΑ PPS\νευρικη οδος.png"/>
          <p:cNvPicPr>
            <a:picLocks noChangeAspect="1" noChangeArrowheads="1"/>
          </p:cNvPicPr>
          <p:nvPr/>
        </p:nvPicPr>
        <p:blipFill>
          <a:blip r:embed="rId2"/>
          <a:srcRect/>
          <a:stretch>
            <a:fillRect/>
          </a:stretch>
        </p:blipFill>
        <p:spPr bwMode="auto">
          <a:xfrm>
            <a:off x="1357290" y="2071678"/>
            <a:ext cx="6665352" cy="319406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928794" y="133179"/>
            <a:ext cx="5214974" cy="67248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E:\YANNIS.MARIANNA\MARIANNA\anatomy lessons\ANATOMY PNS\επιγονατιο αντνκλαστικο.jpg"/>
          <p:cNvPicPr>
            <a:picLocks noChangeAspect="1" noChangeArrowheads="1"/>
          </p:cNvPicPr>
          <p:nvPr/>
        </p:nvPicPr>
        <p:blipFill>
          <a:blip r:embed="rId2"/>
          <a:srcRect/>
          <a:stretch>
            <a:fillRect/>
          </a:stretch>
        </p:blipFill>
        <p:spPr bwMode="auto">
          <a:xfrm>
            <a:off x="1036586" y="857232"/>
            <a:ext cx="6964438" cy="506614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285852" y="1142984"/>
            <a:ext cx="7284867" cy="4071966"/>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643042" y="214290"/>
            <a:ext cx="5191125" cy="680085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785786" y="1500174"/>
            <a:ext cx="7724775" cy="390525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YANNIS.MARIANNA\MARIANNA\anatomy lessons\ANATOMY\κυκλωμα\αντανακλαστικο αποσυρσης.jpg"/>
          <p:cNvPicPr>
            <a:picLocks noChangeAspect="1" noChangeArrowheads="1"/>
          </p:cNvPicPr>
          <p:nvPr/>
        </p:nvPicPr>
        <p:blipFill>
          <a:blip r:embed="rId2"/>
          <a:srcRect/>
          <a:stretch>
            <a:fillRect/>
          </a:stretch>
        </p:blipFill>
        <p:spPr bwMode="auto">
          <a:xfrm>
            <a:off x="2762250" y="688975"/>
            <a:ext cx="3619500" cy="5480050"/>
          </a:xfrm>
          <a:prstGeom prst="rect">
            <a:avLst/>
          </a:prstGeom>
          <a:noFill/>
        </p:spPr>
      </p:pic>
      <p:pic>
        <p:nvPicPr>
          <p:cNvPr id="20482" name="Picture 2" descr="E:\MARIANNA\A_ΜΑΘΗΜΑΤΑ PPS\ΠΙΝΕΖΑ.jpg"/>
          <p:cNvPicPr>
            <a:picLocks noChangeAspect="1" noChangeArrowheads="1"/>
          </p:cNvPicPr>
          <p:nvPr/>
        </p:nvPicPr>
        <p:blipFill>
          <a:blip r:embed="rId3"/>
          <a:srcRect/>
          <a:stretch>
            <a:fillRect/>
          </a:stretch>
        </p:blipFill>
        <p:spPr bwMode="auto">
          <a:xfrm>
            <a:off x="2755900" y="682625"/>
            <a:ext cx="3632200" cy="5492750"/>
          </a:xfrm>
          <a:prstGeom prst="rect">
            <a:avLst/>
          </a:prstGeom>
          <a:noFill/>
        </p:spPr>
      </p:pic>
      <p:pic>
        <p:nvPicPr>
          <p:cNvPr id="20483" name="Picture 3" descr="E:\MARIANNA\A_ΜΑΘΗΜΑΤΑ PPS\ΠΙΝΕΖΑ.jpg"/>
          <p:cNvPicPr>
            <a:picLocks noChangeAspect="1" noChangeArrowheads="1"/>
          </p:cNvPicPr>
          <p:nvPr/>
        </p:nvPicPr>
        <p:blipFill>
          <a:blip r:embed="rId4"/>
          <a:srcRect/>
          <a:stretch>
            <a:fillRect/>
          </a:stretch>
        </p:blipFill>
        <p:spPr bwMode="auto">
          <a:xfrm>
            <a:off x="2755900" y="682625"/>
            <a:ext cx="3632200" cy="5492750"/>
          </a:xfrm>
          <a:prstGeom prst="rect">
            <a:avLst/>
          </a:prstGeom>
          <a:noFill/>
        </p:spPr>
      </p:pic>
      <p:pic>
        <p:nvPicPr>
          <p:cNvPr id="20484" name="Picture 4" descr="E:\MARIANNA\A_ΜΑΘΗΜΑΤΑ PPS\ΠΙΝΕΖΑ.jpg"/>
          <p:cNvPicPr>
            <a:picLocks noChangeAspect="1" noChangeArrowheads="1"/>
          </p:cNvPicPr>
          <p:nvPr/>
        </p:nvPicPr>
        <p:blipFill>
          <a:blip r:embed="rId5"/>
          <a:srcRect/>
          <a:stretch>
            <a:fillRect/>
          </a:stretch>
        </p:blipFill>
        <p:spPr bwMode="auto">
          <a:xfrm>
            <a:off x="2755900" y="682625"/>
            <a:ext cx="3632200" cy="54927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E:\YANNIS.MARIANNA\MARIANNA\anatomy lessons\ANATOMY\κυκλωμα\κυκλωμα παραδειγμα.jpg"/>
          <p:cNvPicPr>
            <a:picLocks noChangeAspect="1" noChangeArrowheads="1"/>
          </p:cNvPicPr>
          <p:nvPr/>
        </p:nvPicPr>
        <p:blipFill>
          <a:blip r:embed="rId2"/>
          <a:srcRect/>
          <a:stretch>
            <a:fillRect/>
          </a:stretch>
        </p:blipFill>
        <p:spPr bwMode="auto">
          <a:xfrm>
            <a:off x="1798110" y="1071546"/>
            <a:ext cx="5488534" cy="4664556"/>
          </a:xfrm>
          <a:prstGeom prst="rect">
            <a:avLst/>
          </a:prstGeom>
          <a:noFill/>
        </p:spPr>
      </p:pic>
      <p:pic>
        <p:nvPicPr>
          <p:cNvPr id="19458" name="Picture 2" descr="E:\MARIANNA\A_ΜΑΘΗΜΑΤΑ PPS\ΑΓΚΩΝΑΣ.jpg"/>
          <p:cNvPicPr>
            <a:picLocks noChangeAspect="1" noChangeArrowheads="1"/>
          </p:cNvPicPr>
          <p:nvPr/>
        </p:nvPicPr>
        <p:blipFill>
          <a:blip r:embed="rId3"/>
          <a:srcRect/>
          <a:stretch>
            <a:fillRect/>
          </a:stretch>
        </p:blipFill>
        <p:spPr bwMode="auto">
          <a:xfrm>
            <a:off x="1814513" y="1079500"/>
            <a:ext cx="5514975" cy="4699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E:\YANNIS.MARIANNA\MARIANNA\anatomy lessons\ANATOMY\κυκλωμα\κυκλωμα ΝΣ example.JPG"/>
          <p:cNvPicPr>
            <a:picLocks noChangeAspect="1" noChangeArrowheads="1"/>
          </p:cNvPicPr>
          <p:nvPr/>
        </p:nvPicPr>
        <p:blipFill>
          <a:blip r:embed="rId2"/>
          <a:srcRect/>
          <a:stretch>
            <a:fillRect/>
          </a:stretch>
        </p:blipFill>
        <p:spPr bwMode="auto">
          <a:xfrm>
            <a:off x="733425" y="623887"/>
            <a:ext cx="7677150" cy="5610225"/>
          </a:xfrm>
          <a:prstGeom prst="rect">
            <a:avLst/>
          </a:prstGeom>
          <a:noFill/>
        </p:spPr>
      </p:pic>
      <p:pic>
        <p:nvPicPr>
          <p:cNvPr id="18434" name="Picture 2" descr="E:\MARIANNA\A_ΜΑΘΗΜΑΤΑ PPS\ΝΕΡΟ.jpg"/>
          <p:cNvPicPr>
            <a:picLocks noChangeAspect="1" noChangeArrowheads="1"/>
          </p:cNvPicPr>
          <p:nvPr/>
        </p:nvPicPr>
        <p:blipFill>
          <a:blip r:embed="rId3"/>
          <a:srcRect/>
          <a:stretch>
            <a:fillRect/>
          </a:stretch>
        </p:blipFill>
        <p:spPr bwMode="auto">
          <a:xfrm>
            <a:off x="723900" y="614363"/>
            <a:ext cx="7696200" cy="562927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857884" y="785794"/>
            <a:ext cx="15716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ΛΕΥΚΗ ΟΥΣΙΑ</a:t>
            </a:r>
            <a:endParaRPr lang="el-GR" dirty="0"/>
          </a:p>
        </p:txBody>
      </p:sp>
      <p:sp>
        <p:nvSpPr>
          <p:cNvPr id="3" name="2 - Ορθογώνιο"/>
          <p:cNvSpPr/>
          <p:nvPr/>
        </p:nvSpPr>
        <p:spPr>
          <a:xfrm>
            <a:off x="1214414" y="2143116"/>
            <a:ext cx="2214578"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ΚΥΤΤΑΡΙΚΑ ΣΩΜΑΤΑ</a:t>
            </a:r>
          </a:p>
          <a:p>
            <a:pPr algn="ctr"/>
            <a:r>
              <a:rPr lang="el-GR" dirty="0" smtClean="0"/>
              <a:t>ΚΕΝΤΡΑ</a:t>
            </a:r>
          </a:p>
          <a:p>
            <a:pPr algn="ctr"/>
            <a:endParaRPr lang="en-US" dirty="0" smtClean="0"/>
          </a:p>
          <a:p>
            <a:pPr algn="ctr"/>
            <a:r>
              <a:rPr lang="el-GR" dirty="0" smtClean="0"/>
              <a:t>ΦΛΟΙΟΣ-ΠΥΡΗΝΕΣ</a:t>
            </a:r>
            <a:endParaRPr lang="el-GR" dirty="0"/>
          </a:p>
        </p:txBody>
      </p:sp>
      <p:sp>
        <p:nvSpPr>
          <p:cNvPr id="5" name="4 - Ορθογώνιο"/>
          <p:cNvSpPr/>
          <p:nvPr/>
        </p:nvSpPr>
        <p:spPr>
          <a:xfrm>
            <a:off x="5643570" y="2071678"/>
            <a:ext cx="19288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ΝΕΥΡΑΞΟΝΕΣ ΟΔΟΙ</a:t>
            </a:r>
            <a:endParaRPr lang="el-GR" dirty="0"/>
          </a:p>
        </p:txBody>
      </p:sp>
      <p:sp>
        <p:nvSpPr>
          <p:cNvPr id="6" name="5 - Ορθογώνιο"/>
          <p:cNvSpPr/>
          <p:nvPr/>
        </p:nvSpPr>
        <p:spPr>
          <a:xfrm>
            <a:off x="1428728" y="785794"/>
            <a:ext cx="17145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ΦΑΙΑ ΟΥΣΙΑ</a:t>
            </a:r>
            <a:endParaRPr lang="el-GR" dirty="0"/>
          </a:p>
        </p:txBody>
      </p:sp>
      <p:sp>
        <p:nvSpPr>
          <p:cNvPr id="7" name="6 - Ορθογώνιο"/>
          <p:cNvSpPr/>
          <p:nvPr/>
        </p:nvSpPr>
        <p:spPr>
          <a:xfrm>
            <a:off x="1571604" y="3571876"/>
            <a:ext cx="15001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ΚΙΝΗΤΙΚΑ</a:t>
            </a:r>
            <a:endParaRPr lang="el-GR" dirty="0"/>
          </a:p>
        </p:txBody>
      </p:sp>
      <p:sp>
        <p:nvSpPr>
          <p:cNvPr id="8" name="7 - Ορθογώνιο"/>
          <p:cNvSpPr/>
          <p:nvPr/>
        </p:nvSpPr>
        <p:spPr>
          <a:xfrm>
            <a:off x="1571604" y="4643446"/>
            <a:ext cx="15001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ΑΙΣΘΗΤΙΚΑ</a:t>
            </a:r>
            <a:endParaRPr lang="el-GR" dirty="0"/>
          </a:p>
        </p:txBody>
      </p:sp>
      <p:sp>
        <p:nvSpPr>
          <p:cNvPr id="9" name="8 - Ορθογώνιο"/>
          <p:cNvSpPr/>
          <p:nvPr/>
        </p:nvSpPr>
        <p:spPr>
          <a:xfrm>
            <a:off x="1571604" y="5786454"/>
            <a:ext cx="15001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ΣΥΝΔΕΤΙΚΑ</a:t>
            </a:r>
            <a:endParaRPr lang="el-GR" dirty="0"/>
          </a:p>
        </p:txBody>
      </p:sp>
      <p:sp>
        <p:nvSpPr>
          <p:cNvPr id="10" name="9 - Ορθογώνιο"/>
          <p:cNvSpPr/>
          <p:nvPr/>
        </p:nvSpPr>
        <p:spPr>
          <a:xfrm>
            <a:off x="5786446" y="3429000"/>
            <a:ext cx="15716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ΣΥΝΔΕΤΙΚΕΣ</a:t>
            </a:r>
            <a:endParaRPr lang="el-GR" dirty="0"/>
          </a:p>
        </p:txBody>
      </p:sp>
      <p:sp>
        <p:nvSpPr>
          <p:cNvPr id="11" name="10 - Ορθογώνιο"/>
          <p:cNvSpPr/>
          <p:nvPr/>
        </p:nvSpPr>
        <p:spPr>
          <a:xfrm>
            <a:off x="5857884" y="4500570"/>
            <a:ext cx="15716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ΣΥΝΔΕΣΜΙΚΕΣ</a:t>
            </a:r>
            <a:endParaRPr lang="el-GR" dirty="0"/>
          </a:p>
        </p:txBody>
      </p:sp>
      <p:sp>
        <p:nvSpPr>
          <p:cNvPr id="12" name="11 - Ορθογώνιο"/>
          <p:cNvSpPr/>
          <p:nvPr/>
        </p:nvSpPr>
        <p:spPr>
          <a:xfrm>
            <a:off x="5857884" y="5643578"/>
            <a:ext cx="17145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ΠΡΟΒΟΛΙΚΕΣ</a:t>
            </a:r>
            <a:endParaRPr lang="el-GR" dirty="0"/>
          </a:p>
        </p:txBody>
      </p:sp>
      <p:sp>
        <p:nvSpPr>
          <p:cNvPr id="13" name="12 - Ορθογώνιο"/>
          <p:cNvSpPr/>
          <p:nvPr/>
        </p:nvSpPr>
        <p:spPr>
          <a:xfrm>
            <a:off x="3929058" y="21429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ΚΝΣ</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MARIANNA\A_ΜΑΘΗΜΑΤΑ PPS\ΦΑΙΑ ΛΕΥΚΗ ΚΝΣ.png"/>
          <p:cNvPicPr>
            <a:picLocks noChangeAspect="1" noChangeArrowheads="1"/>
          </p:cNvPicPr>
          <p:nvPr/>
        </p:nvPicPr>
        <p:blipFill>
          <a:blip r:embed="rId2"/>
          <a:srcRect/>
          <a:stretch>
            <a:fillRect/>
          </a:stretch>
        </p:blipFill>
        <p:spPr bwMode="auto">
          <a:xfrm>
            <a:off x="1000100" y="1142984"/>
            <a:ext cx="7477455" cy="440031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MARIANNA\A_ΜΑΘΗΜΑΤΑ PPS\ΦΑΙΑ ΛΕΥΚΗ ΠΝΣ.png"/>
          <p:cNvPicPr>
            <a:picLocks noChangeAspect="1" noChangeArrowheads="1"/>
          </p:cNvPicPr>
          <p:nvPr/>
        </p:nvPicPr>
        <p:blipFill>
          <a:blip r:embed="rId2"/>
          <a:srcRect/>
          <a:stretch>
            <a:fillRect/>
          </a:stretch>
        </p:blipFill>
        <p:spPr bwMode="auto">
          <a:xfrm>
            <a:off x="1500166" y="1000108"/>
            <a:ext cx="7205690" cy="42403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25" name="Object 1"/>
          <p:cNvGraphicFramePr>
            <a:graphicFrameLocks noChangeAspect="1"/>
          </p:cNvGraphicFramePr>
          <p:nvPr/>
        </p:nvGraphicFramePr>
        <p:xfrm>
          <a:off x="1047725" y="857232"/>
          <a:ext cx="7310489" cy="5482866"/>
        </p:xfrm>
        <a:graphic>
          <a:graphicData uri="http://schemas.openxmlformats.org/presentationml/2006/ole">
            <p:oleObj spid="_x0000_s1025" name="Διαφάνεια" r:id="rId3" imgW="4569445" imgH="3426611" progId="PowerPoint.Slide.12">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ΝΕΥΡΟΓΛΟΙΑ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b="1" dirty="0" smtClean="0"/>
              <a:t>Αστροκύτταρα</a:t>
            </a:r>
            <a:r>
              <a:rPr lang="el-GR" dirty="0" smtClean="0"/>
              <a:t>: Τα πιο άφθονα. Στηρικτικά, συμμετοχή στη δημιουργία ΑΕΦ, επούλωση μετά από τραύμα καλύπτοντας κενό που αφήνουν νεκροί νευρώνες, αποθηκεύουν και απελευθερώνουν γλυκογόνο, προμηθεύουν νευρώνες με γαλακτικό. {συμμετοχή στη μάθηση και μνήμη}</a:t>
            </a:r>
            <a:r>
              <a:rPr lang="en-US" dirty="0" smtClean="0"/>
              <a:t>;</a:t>
            </a:r>
            <a:endParaRPr lang="el-GR" dirty="0" smtClean="0"/>
          </a:p>
          <a:p>
            <a:r>
              <a:rPr lang="el-GR" b="1" dirty="0" err="1" smtClean="0"/>
              <a:t>Ολιγοδενδροκύτταρα</a:t>
            </a:r>
            <a:r>
              <a:rPr lang="el-GR" dirty="0" smtClean="0"/>
              <a:t>: σχηματισμός μυελίνης</a:t>
            </a:r>
          </a:p>
          <a:p>
            <a:r>
              <a:rPr lang="el-GR" b="1" dirty="0" err="1" smtClean="0"/>
              <a:t>Μικρογλοιακά</a:t>
            </a:r>
            <a:r>
              <a:rPr lang="el-GR" dirty="0" smtClean="0"/>
              <a:t>:  </a:t>
            </a:r>
            <a:r>
              <a:rPr lang="el-GR" dirty="0" err="1" smtClean="0"/>
              <a:t>φαγοκυτταρώνουν</a:t>
            </a:r>
            <a:r>
              <a:rPr lang="el-GR" dirty="0" smtClean="0"/>
              <a:t> νεκρό υλικό</a:t>
            </a:r>
          </a:p>
          <a:p>
            <a:r>
              <a:rPr lang="el-GR" b="1" dirty="0" smtClean="0"/>
              <a:t>Επενδυματικά</a:t>
            </a:r>
            <a:r>
              <a:rPr lang="el-GR" dirty="0" smtClean="0"/>
              <a:t> </a:t>
            </a:r>
            <a:r>
              <a:rPr lang="el-GR" b="1" dirty="0" smtClean="0"/>
              <a:t>κύτταρα</a:t>
            </a:r>
            <a:r>
              <a:rPr lang="el-GR" dirty="0" smtClean="0"/>
              <a:t>: επενδύουν εσωτερικό κοιλιών, χαρακτηριστικά επιθηλιακών κυττάρων</a:t>
            </a: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MARIANNA\A_ΜΑΘΗΜΑΤΑ PPS\anatomy lessons\A_NEURON\neurons CNS.jpg"/>
          <p:cNvPicPr>
            <a:picLocks noChangeAspect="1" noChangeArrowheads="1"/>
          </p:cNvPicPr>
          <p:nvPr/>
        </p:nvPicPr>
        <p:blipFill>
          <a:blip r:embed="rId2"/>
          <a:srcRect/>
          <a:stretch>
            <a:fillRect/>
          </a:stretch>
        </p:blipFill>
        <p:spPr bwMode="auto">
          <a:xfrm>
            <a:off x="1333631" y="928670"/>
            <a:ext cx="6106635" cy="471490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MARIANNA\A_ΜΑΘΗΜΑΤΑ PPS\anatomy lessons\A_NEURON\neurons1.jpg"/>
          <p:cNvPicPr>
            <a:picLocks noChangeAspect="1" noChangeArrowheads="1"/>
          </p:cNvPicPr>
          <p:nvPr/>
        </p:nvPicPr>
        <p:blipFill>
          <a:blip r:embed="rId2"/>
          <a:srcRect/>
          <a:stretch>
            <a:fillRect/>
          </a:stretch>
        </p:blipFill>
        <p:spPr bwMode="auto">
          <a:xfrm>
            <a:off x="1511300" y="292100"/>
            <a:ext cx="6121400" cy="62738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t>ΝΕΥΡΩΝΕΣ </a:t>
            </a:r>
            <a:r>
              <a:rPr lang="en-US" b="1" dirty="0" err="1" smtClean="0"/>
              <a:t>vs</a:t>
            </a:r>
            <a:r>
              <a:rPr lang="el-GR" b="1" dirty="0" smtClean="0"/>
              <a:t> ΝΕΥΡΟΓΛΟΙΑ</a:t>
            </a:r>
            <a:endParaRPr lang="el-GR" dirty="0"/>
          </a:p>
        </p:txBody>
      </p:sp>
      <p:sp>
        <p:nvSpPr>
          <p:cNvPr id="3" name="2 - Θέση περιεχομένου"/>
          <p:cNvSpPr>
            <a:spLocks noGrp="1"/>
          </p:cNvSpPr>
          <p:nvPr>
            <p:ph sz="half" idx="1"/>
          </p:nvPr>
        </p:nvSpPr>
        <p:spPr>
          <a:solidFill>
            <a:schemeClr val="accent6">
              <a:lumMod val="60000"/>
              <a:lumOff val="40000"/>
            </a:schemeClr>
          </a:solidFill>
        </p:spPr>
        <p:txBody>
          <a:bodyPr>
            <a:normAutofit fontScale="92500" lnSpcReduction="20000"/>
          </a:bodyPr>
          <a:lstStyle/>
          <a:p>
            <a:pPr algn="ctr">
              <a:buNone/>
            </a:pPr>
            <a:r>
              <a:rPr lang="el-GR" b="1" dirty="0" smtClean="0"/>
              <a:t>ΝΕΥΡΩΝΕΣ</a:t>
            </a:r>
          </a:p>
          <a:p>
            <a:endParaRPr lang="el-GR" dirty="0" smtClean="0"/>
          </a:p>
          <a:p>
            <a:r>
              <a:rPr lang="el-GR" dirty="0" smtClean="0"/>
              <a:t>Δεν πολλαπλασιάζονται</a:t>
            </a:r>
          </a:p>
          <a:p>
            <a:r>
              <a:rPr lang="el-GR" dirty="0" smtClean="0"/>
              <a:t>Είναι διεγερσιμοί –μεταβάλλουν το δυναμικό ηρεμίας σε απάντηση σε ερεθίσματα</a:t>
            </a:r>
          </a:p>
          <a:p>
            <a:r>
              <a:rPr lang="el-GR" dirty="0" smtClean="0"/>
              <a:t>Εκκρίνουν ουσίες στον εξωκυττάριο χώρο</a:t>
            </a:r>
          </a:p>
          <a:p>
            <a:r>
              <a:rPr lang="el-GR" dirty="0" smtClean="0"/>
              <a:t>Είναι πολωμένοι-μεταδίδουν σήματα προς μία κατεύθυνση</a:t>
            </a:r>
          </a:p>
          <a:p>
            <a:endParaRPr lang="el-GR" dirty="0"/>
          </a:p>
        </p:txBody>
      </p:sp>
      <p:sp>
        <p:nvSpPr>
          <p:cNvPr id="4" name="3 - Θέση περιεχομένου"/>
          <p:cNvSpPr>
            <a:spLocks noGrp="1"/>
          </p:cNvSpPr>
          <p:nvPr>
            <p:ph sz="half" idx="2"/>
          </p:nvPr>
        </p:nvSpPr>
        <p:spPr>
          <a:solidFill>
            <a:schemeClr val="accent2">
              <a:lumMod val="60000"/>
              <a:lumOff val="40000"/>
            </a:schemeClr>
          </a:solidFill>
        </p:spPr>
        <p:txBody>
          <a:bodyPr>
            <a:normAutofit fontScale="92500" lnSpcReduction="20000"/>
          </a:bodyPr>
          <a:lstStyle/>
          <a:p>
            <a:pPr algn="ctr">
              <a:buNone/>
            </a:pPr>
            <a:r>
              <a:rPr lang="el-GR" dirty="0" smtClean="0"/>
              <a:t>	</a:t>
            </a:r>
            <a:r>
              <a:rPr lang="el-GR" b="1" dirty="0" smtClean="0"/>
              <a:t>ΝΕΥΡΟΓΛΟΙΑ</a:t>
            </a:r>
          </a:p>
          <a:p>
            <a:endParaRPr lang="el-GR" dirty="0" smtClean="0"/>
          </a:p>
          <a:p>
            <a:r>
              <a:rPr lang="el-GR" dirty="0" smtClean="0"/>
              <a:t>Πολλαπλασιάζονται</a:t>
            </a:r>
          </a:p>
          <a:p>
            <a:r>
              <a:rPr lang="el-GR" dirty="0" smtClean="0"/>
              <a:t>Δε μεταβάλλουν το δυναμικό ηρεμίας τους</a:t>
            </a:r>
          </a:p>
          <a:p>
            <a:endParaRPr lang="el-GR" dirty="0" smtClean="0"/>
          </a:p>
          <a:p>
            <a:r>
              <a:rPr lang="el-GR" dirty="0" smtClean="0"/>
              <a:t>Δεν εκκρίνουν ουσίες</a:t>
            </a:r>
          </a:p>
          <a:p>
            <a:endParaRPr lang="el-GR" dirty="0" smtClean="0"/>
          </a:p>
          <a:p>
            <a:r>
              <a:rPr lang="el-GR" dirty="0" smtClean="0"/>
              <a:t>Δεν έχουν προσανατολισμό</a:t>
            </a:r>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YANNIS.MARIANNA\MARIANNA\anatomy lessons\ANATOMY\κυκλωμα\κυκλωμα ζωγραφια.jpg"/>
          <p:cNvPicPr>
            <a:picLocks noChangeAspect="1" noChangeArrowheads="1"/>
          </p:cNvPicPr>
          <p:nvPr/>
        </p:nvPicPr>
        <p:blipFill>
          <a:blip r:embed="rId2"/>
          <a:srcRect/>
          <a:stretch>
            <a:fillRect/>
          </a:stretch>
        </p:blipFill>
        <p:spPr bwMode="auto">
          <a:xfrm>
            <a:off x="304800" y="755904"/>
            <a:ext cx="8534400" cy="534619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E:\MARIANNA\A_ΜΑΘΗΜΑΤΑ PPS\anatomy lessons\ANATOMY CNS\εγκεφαλος\κεντρικη διατομη εγκ.jpg"/>
          <p:cNvPicPr/>
          <p:nvPr/>
        </p:nvPicPr>
        <p:blipFill>
          <a:blip r:embed="rId2"/>
          <a:srcRect/>
          <a:stretch>
            <a:fillRect/>
          </a:stretch>
        </p:blipFill>
        <p:spPr bwMode="auto">
          <a:xfrm>
            <a:off x="1214414" y="357166"/>
            <a:ext cx="7215238" cy="592935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MARIANNA\A_ΜΑΘΗΜΑΤΑ PPS\anatomy lessons\ANATOMY CNS\BRAINSTEM TELIO.jpg"/>
          <p:cNvPicPr>
            <a:picLocks noChangeAspect="1" noChangeArrowheads="1"/>
          </p:cNvPicPr>
          <p:nvPr/>
        </p:nvPicPr>
        <p:blipFill>
          <a:blip r:embed="rId2"/>
          <a:srcRect/>
          <a:stretch>
            <a:fillRect/>
          </a:stretch>
        </p:blipFill>
        <p:spPr bwMode="auto">
          <a:xfrm>
            <a:off x="1857356" y="214290"/>
            <a:ext cx="5715040" cy="6178344"/>
          </a:xfrm>
          <a:prstGeom prst="rect">
            <a:avLst/>
          </a:prstGeom>
          <a:noFill/>
        </p:spPr>
      </p:pic>
      <p:sp>
        <p:nvSpPr>
          <p:cNvPr id="3" name="2 - Ορθογώνιο"/>
          <p:cNvSpPr/>
          <p:nvPr/>
        </p:nvSpPr>
        <p:spPr>
          <a:xfrm rot="2491919">
            <a:off x="-238025" y="4245535"/>
            <a:ext cx="4572033" cy="1015663"/>
          </a:xfrm>
          <a:prstGeom prst="rect">
            <a:avLst/>
          </a:prstGeom>
          <a:noFill/>
          <a:ln>
            <a:solidFill>
              <a:srgbClr val="0070C0"/>
            </a:solidFill>
          </a:ln>
          <a:effectLst>
            <a:glow rad="228600">
              <a:schemeClr val="accent6">
                <a:satMod val="175000"/>
                <a:alpha val="40000"/>
              </a:schemeClr>
            </a:glow>
            <a:innerShdw blurRad="63500" dist="50800" dir="108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6"/>
          </a:lnRef>
          <a:fillRef idx="3">
            <a:schemeClr val="accent6"/>
          </a:fillRef>
          <a:effectRef idx="3">
            <a:schemeClr val="accent6"/>
          </a:effectRef>
          <a:fontRef idx="minor">
            <a:schemeClr val="lt1"/>
          </a:fontRef>
        </p:style>
        <p:txBody>
          <a:bodyPr wrap="square">
            <a:spAutoFit/>
          </a:bodyPr>
          <a:lstStyle/>
          <a:p>
            <a:r>
              <a:rPr lang="el-GR" sz="2000" dirty="0" smtClean="0">
                <a:solidFill>
                  <a:schemeClr val="tx2">
                    <a:lumMod val="40000"/>
                    <a:lumOff val="60000"/>
                  </a:schemeClr>
                </a:solidFill>
              </a:rPr>
              <a:t>κινητική λειτουργία-πρόσθια μοίρα</a:t>
            </a:r>
          </a:p>
          <a:p>
            <a:r>
              <a:rPr lang="el-GR" sz="2000" dirty="0" smtClean="0">
                <a:solidFill>
                  <a:schemeClr val="tx2">
                    <a:lumMod val="40000"/>
                    <a:lumOff val="60000"/>
                  </a:schemeClr>
                </a:solidFill>
              </a:rPr>
              <a:t>αισθητική</a:t>
            </a:r>
            <a:r>
              <a:rPr lang="el-GR" sz="4000" dirty="0" smtClean="0">
                <a:solidFill>
                  <a:schemeClr val="tx2">
                    <a:lumMod val="40000"/>
                    <a:lumOff val="60000"/>
                  </a:schemeClr>
                </a:solidFill>
              </a:rPr>
              <a:t> </a:t>
            </a:r>
            <a:r>
              <a:rPr lang="el-GR" sz="2000" dirty="0" smtClean="0">
                <a:solidFill>
                  <a:schemeClr val="tx2">
                    <a:lumMod val="40000"/>
                    <a:lumOff val="60000"/>
                  </a:schemeClr>
                </a:solidFill>
              </a:rPr>
              <a:t>λειτουργία-οπίσθια μοίρα</a:t>
            </a:r>
            <a:endParaRPr lang="el-GR" sz="2000" dirty="0">
              <a:solidFill>
                <a:schemeClr val="tx2">
                  <a:lumMod val="40000"/>
                  <a:lumOff val="6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ΤΙ ΕΙΝΑΙ ΝΕΥΡΟΕΠΙΣΤΗΜΕΣ?</a:t>
            </a:r>
            <a:endParaRPr lang="el-GR" b="1" dirty="0"/>
          </a:p>
        </p:txBody>
      </p:sp>
      <p:sp>
        <p:nvSpPr>
          <p:cNvPr id="3" name="2 - Θέση περιεχομένου"/>
          <p:cNvSpPr>
            <a:spLocks noGrp="1"/>
          </p:cNvSpPr>
          <p:nvPr>
            <p:ph idx="1"/>
          </p:nvPr>
        </p:nvSpPr>
        <p:spPr/>
        <p:txBody>
          <a:bodyPr>
            <a:normAutofit/>
          </a:bodyPr>
          <a:lstStyle/>
          <a:p>
            <a:pPr>
              <a:buNone/>
            </a:pPr>
            <a:r>
              <a:rPr lang="el-GR" dirty="0" smtClean="0"/>
              <a:t>	</a:t>
            </a:r>
          </a:p>
        </p:txBody>
      </p:sp>
      <p:pic>
        <p:nvPicPr>
          <p:cNvPr id="4" name="3 - Εικόνα" descr="JigarPatelBrain.jpg"/>
          <p:cNvPicPr>
            <a:picLocks noChangeAspect="1"/>
          </p:cNvPicPr>
          <p:nvPr/>
        </p:nvPicPr>
        <p:blipFill>
          <a:blip r:embed="rId2" cstate="print"/>
          <a:stretch>
            <a:fillRect/>
          </a:stretch>
        </p:blipFill>
        <p:spPr>
          <a:xfrm>
            <a:off x="4929190" y="1285860"/>
            <a:ext cx="3720348" cy="5072074"/>
          </a:xfrm>
          <a:prstGeom prst="rect">
            <a:avLst/>
          </a:prstGeom>
        </p:spPr>
      </p:pic>
      <p:sp>
        <p:nvSpPr>
          <p:cNvPr id="6" name="5 - TextBox"/>
          <p:cNvSpPr txBox="1"/>
          <p:nvPr/>
        </p:nvSpPr>
        <p:spPr>
          <a:xfrm>
            <a:off x="785786" y="2000240"/>
            <a:ext cx="3753976" cy="923330"/>
          </a:xfrm>
          <a:prstGeom prst="rect">
            <a:avLst/>
          </a:prstGeom>
          <a:noFill/>
        </p:spPr>
        <p:txBody>
          <a:bodyPr wrap="none" rtlCol="0">
            <a:spAutoFit/>
          </a:bodyPr>
          <a:lstStyle/>
          <a:p>
            <a:r>
              <a:rPr lang="el-GR" dirty="0" smtClean="0"/>
              <a:t>ΜΕΛΕΤΟΥΝ ΤΗ ΣΥΝΔΕΣΗ ΛΕΙΤΟΥΡΓΙΑΣ </a:t>
            </a:r>
          </a:p>
          <a:p>
            <a:r>
              <a:rPr lang="el-GR" dirty="0" smtClean="0"/>
              <a:t>ΝΕΥΡΙΚΟΥ ΣΥΣΤΗΜΑΤΟΣ</a:t>
            </a:r>
          </a:p>
          <a:p>
            <a:r>
              <a:rPr lang="el-GR" dirty="0" smtClean="0"/>
              <a:t>ΜΕ ΤΗΝ ΑΝΘΡΩΠΙΝΗ ΣΥΜΠΕΡΙΦΟΡΑ</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ΤΙ ΕΙΝΑΙ ΣΥΜΠΕΡΙΦΟΡΑ?</a:t>
            </a:r>
            <a:endParaRPr lang="el-GR" b="1" dirty="0"/>
          </a:p>
        </p:txBody>
      </p:sp>
      <p:sp>
        <p:nvSpPr>
          <p:cNvPr id="3" name="2 - Θέση περιεχομένου"/>
          <p:cNvSpPr>
            <a:spLocks noGrp="1"/>
          </p:cNvSpPr>
          <p:nvPr>
            <p:ph idx="1"/>
          </p:nvPr>
        </p:nvSpPr>
        <p:spPr/>
        <p:txBody>
          <a:bodyPr/>
          <a:lstStyle/>
          <a:p>
            <a:pPr>
              <a:buNone/>
            </a:pPr>
            <a:r>
              <a:rPr lang="el-GR" dirty="0" smtClean="0"/>
              <a:t>ΑΠΑΝΤΗΣΗ ΤΟΥ ΑΤΟΜΟΥ </a:t>
            </a:r>
            <a:endParaRPr lang="en-US" dirty="0" smtClean="0"/>
          </a:p>
          <a:p>
            <a:pPr>
              <a:buNone/>
            </a:pPr>
            <a:r>
              <a:rPr lang="el-GR" dirty="0" smtClean="0"/>
              <a:t>ΣΤΑ ΕΡΕΘΙΣΜΑΤΑ </a:t>
            </a:r>
            <a:endParaRPr lang="en-US" dirty="0" smtClean="0"/>
          </a:p>
          <a:p>
            <a:pPr>
              <a:buNone/>
            </a:pPr>
            <a:r>
              <a:rPr lang="el-GR" dirty="0" smtClean="0"/>
              <a:t>ΤΟΥ ΠΕΡΙΒΑΛΛΟΝΤΟΣ</a:t>
            </a:r>
          </a:p>
          <a:p>
            <a:pPr>
              <a:buNone/>
            </a:pPr>
            <a:r>
              <a:rPr lang="el-GR" dirty="0" smtClean="0"/>
              <a:t>Εσωτερικό</a:t>
            </a:r>
          </a:p>
          <a:p>
            <a:pPr>
              <a:buNone/>
            </a:pPr>
            <a:r>
              <a:rPr lang="el-GR" dirty="0" smtClean="0"/>
              <a:t>Εξωτερικό</a:t>
            </a:r>
            <a:endParaRPr lang="el-GR" dirty="0"/>
          </a:p>
        </p:txBody>
      </p:sp>
      <p:pic>
        <p:nvPicPr>
          <p:cNvPr id="4" name="3 - Εικόνα" descr="BEHAVIOR BRAIN.jpg"/>
          <p:cNvPicPr>
            <a:picLocks noChangeAspect="1"/>
          </p:cNvPicPr>
          <p:nvPr/>
        </p:nvPicPr>
        <p:blipFill>
          <a:blip r:embed="rId2"/>
          <a:stretch>
            <a:fillRect/>
          </a:stretch>
        </p:blipFill>
        <p:spPr>
          <a:xfrm>
            <a:off x="4500562" y="2071678"/>
            <a:ext cx="3786214" cy="42958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142900"/>
            <a:ext cx="8229600" cy="2214578"/>
          </a:xfrm>
        </p:spPr>
        <p:txBody>
          <a:bodyPr>
            <a:normAutofit/>
          </a:bodyPr>
          <a:lstStyle/>
          <a:p>
            <a:r>
              <a:rPr lang="en-US" sz="2800" b="1" i="1" dirty="0" err="1" smtClean="0"/>
              <a:t>Aplysia</a:t>
            </a:r>
            <a:r>
              <a:rPr lang="en-US" sz="2800" b="1" dirty="0" smtClean="0"/>
              <a:t> gill and siphon withdrawal reflex</a:t>
            </a:r>
            <a:r>
              <a:rPr lang="en-US" sz="2800" dirty="0" smtClean="0"/>
              <a:t> (</a:t>
            </a:r>
            <a:r>
              <a:rPr lang="en-US" sz="2800" b="1" dirty="0" smtClean="0"/>
              <a:t>GSWR</a:t>
            </a:r>
            <a:r>
              <a:rPr lang="en-US" sz="2800" dirty="0" smtClean="0"/>
              <a:t>)</a:t>
            </a:r>
            <a:br>
              <a:rPr lang="en-US" sz="2800" dirty="0" smtClean="0"/>
            </a:br>
            <a:r>
              <a:rPr lang="el-GR" sz="2800" dirty="0" smtClean="0"/>
              <a:t>Αντανακλαστικό απόσυρσης του σίφωνα και του βραγχίου</a:t>
            </a:r>
            <a:endParaRPr lang="el-GR" sz="2800" dirty="0"/>
          </a:p>
        </p:txBody>
      </p:sp>
      <p:pic>
        <p:nvPicPr>
          <p:cNvPr id="4" name="3 - Θέση περιεχομένου" descr="Aptailreflex.jpg"/>
          <p:cNvPicPr>
            <a:picLocks noGrp="1" noChangeAspect="1"/>
          </p:cNvPicPr>
          <p:nvPr>
            <p:ph idx="1"/>
          </p:nvPr>
        </p:nvPicPr>
        <p:blipFill>
          <a:blip r:embed="rId2"/>
          <a:stretch>
            <a:fillRect/>
          </a:stretch>
        </p:blipFill>
        <p:spPr>
          <a:xfrm>
            <a:off x="5000628" y="1700671"/>
            <a:ext cx="3357586" cy="5157329"/>
          </a:xfrm>
        </p:spPr>
      </p:pic>
      <p:sp>
        <p:nvSpPr>
          <p:cNvPr id="5" name="4 - TextBox"/>
          <p:cNvSpPr txBox="1"/>
          <p:nvPr/>
        </p:nvSpPr>
        <p:spPr>
          <a:xfrm>
            <a:off x="428596" y="2285992"/>
            <a:ext cx="5016758" cy="3416320"/>
          </a:xfrm>
          <a:prstGeom prst="rect">
            <a:avLst/>
          </a:prstGeom>
          <a:noFill/>
        </p:spPr>
        <p:txBody>
          <a:bodyPr wrap="none" rtlCol="0">
            <a:spAutoFit/>
          </a:bodyPr>
          <a:lstStyle/>
          <a:p>
            <a:r>
              <a:rPr lang="el-GR" dirty="0" smtClean="0"/>
              <a:t>Η </a:t>
            </a:r>
            <a:r>
              <a:rPr lang="en-US" dirty="0" err="1" smtClean="0"/>
              <a:t>Aplysia</a:t>
            </a:r>
            <a:r>
              <a:rPr lang="en-US" dirty="0" smtClean="0"/>
              <a:t> </a:t>
            </a:r>
            <a:r>
              <a:rPr lang="en-US" dirty="0" err="1" smtClean="0"/>
              <a:t>californica</a:t>
            </a:r>
            <a:r>
              <a:rPr lang="el-GR" dirty="0" smtClean="0"/>
              <a:t> είναι θαλάσσιο σαλιγκάρι</a:t>
            </a:r>
          </a:p>
          <a:p>
            <a:r>
              <a:rPr lang="el-GR" dirty="0" smtClean="0"/>
              <a:t> με 20000 μόνο νευρώνες.</a:t>
            </a:r>
          </a:p>
          <a:p>
            <a:endParaRPr lang="el-GR" dirty="0" smtClean="0"/>
          </a:p>
          <a:p>
            <a:r>
              <a:rPr lang="el-GR" dirty="0" smtClean="0"/>
              <a:t>Η αντίδραση της </a:t>
            </a:r>
            <a:r>
              <a:rPr lang="en-US" dirty="0" err="1" smtClean="0"/>
              <a:t>Aplysia</a:t>
            </a:r>
            <a:r>
              <a:rPr lang="en-US" dirty="0" smtClean="0"/>
              <a:t> </a:t>
            </a:r>
            <a:r>
              <a:rPr lang="en-US" dirty="0" err="1" smtClean="0"/>
              <a:t>californica</a:t>
            </a:r>
            <a:endParaRPr lang="el-GR" dirty="0" smtClean="0"/>
          </a:p>
          <a:p>
            <a:r>
              <a:rPr lang="en-US" dirty="0" smtClean="0"/>
              <a:t> </a:t>
            </a:r>
            <a:r>
              <a:rPr lang="el-GR" dirty="0" smtClean="0"/>
              <a:t>σε </a:t>
            </a:r>
            <a:r>
              <a:rPr lang="el-GR" i="1" dirty="0" smtClean="0"/>
              <a:t>ενοχλητικά</a:t>
            </a:r>
            <a:r>
              <a:rPr lang="el-GR" dirty="0" smtClean="0"/>
              <a:t> ερεθίσματα αποτέλεσε τη βάση της </a:t>
            </a:r>
          </a:p>
          <a:p>
            <a:r>
              <a:rPr lang="el-GR" dirty="0" smtClean="0"/>
              <a:t>κυτταρικής μελέτης της συμπεριφοράς</a:t>
            </a:r>
            <a:r>
              <a:rPr lang="en-US" dirty="0" smtClean="0"/>
              <a:t> (</a:t>
            </a:r>
            <a:r>
              <a:rPr lang="en-US" dirty="0" err="1" smtClean="0"/>
              <a:t>Kandel</a:t>
            </a:r>
            <a:r>
              <a:rPr lang="en-US" dirty="0" smtClean="0"/>
              <a:t>)</a:t>
            </a:r>
            <a:endParaRPr lang="el-GR" dirty="0" smtClean="0"/>
          </a:p>
          <a:p>
            <a:endParaRPr lang="el-GR" dirty="0" smtClean="0"/>
          </a:p>
          <a:p>
            <a:r>
              <a:rPr lang="el-GR" dirty="0" smtClean="0"/>
              <a:t>Η </a:t>
            </a:r>
            <a:r>
              <a:rPr lang="en-US" dirty="0" err="1" smtClean="0"/>
              <a:t>Aplysia</a:t>
            </a:r>
            <a:r>
              <a:rPr lang="en-US" dirty="0" smtClean="0"/>
              <a:t> </a:t>
            </a:r>
            <a:r>
              <a:rPr lang="en-US" dirty="0" err="1" smtClean="0"/>
              <a:t>californica</a:t>
            </a:r>
            <a:r>
              <a:rPr lang="el-GR" dirty="0" smtClean="0"/>
              <a:t> έχει την ικανότητα </a:t>
            </a:r>
          </a:p>
          <a:p>
            <a:r>
              <a:rPr lang="el-GR" dirty="0" smtClean="0"/>
              <a:t>να </a:t>
            </a:r>
            <a:r>
              <a:rPr lang="el-GR" b="1" dirty="0" smtClean="0"/>
              <a:t>μεταβάλλει τη συμπεριφορά της</a:t>
            </a:r>
          </a:p>
          <a:p>
            <a:r>
              <a:rPr lang="el-GR" b="1" dirty="0" smtClean="0"/>
              <a:t> </a:t>
            </a:r>
            <a:r>
              <a:rPr lang="el-GR" dirty="0" smtClean="0"/>
              <a:t>αναλόγως του εφαρμοζόμενου ερεθίσματος</a:t>
            </a:r>
          </a:p>
          <a:p>
            <a:endParaRPr lang="el-GR"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preflex.jpg"/>
          <p:cNvPicPr>
            <a:picLocks noChangeAspect="1"/>
          </p:cNvPicPr>
          <p:nvPr/>
        </p:nvPicPr>
        <p:blipFill>
          <a:blip r:embed="rId2"/>
          <a:stretch>
            <a:fillRect/>
          </a:stretch>
        </p:blipFill>
        <p:spPr>
          <a:xfrm>
            <a:off x="928662" y="500042"/>
            <a:ext cx="5643602" cy="4341232"/>
          </a:xfrm>
          <a:prstGeom prst="rect">
            <a:avLst/>
          </a:prstGeom>
        </p:spPr>
      </p:pic>
      <p:sp>
        <p:nvSpPr>
          <p:cNvPr id="5" name="4 - TextBox"/>
          <p:cNvSpPr txBox="1"/>
          <p:nvPr/>
        </p:nvSpPr>
        <p:spPr>
          <a:xfrm>
            <a:off x="2571736" y="142852"/>
            <a:ext cx="3751348" cy="369332"/>
          </a:xfrm>
          <a:prstGeom prst="rect">
            <a:avLst/>
          </a:prstGeom>
          <a:noFill/>
        </p:spPr>
        <p:txBody>
          <a:bodyPr wrap="none" rtlCol="0">
            <a:spAutoFit/>
          </a:bodyPr>
          <a:lstStyle/>
          <a:p>
            <a:pPr algn="ctr"/>
            <a:r>
              <a:rPr lang="el-GR" b="1" dirty="0" smtClean="0"/>
              <a:t>ΜΑΘΗΣΗ ΚΑΙ ΜΝΗΜΗ ΣΤΗΝ </a:t>
            </a:r>
            <a:r>
              <a:rPr lang="en-US" b="1" dirty="0" smtClean="0"/>
              <a:t>APLYSIA</a:t>
            </a:r>
            <a:endParaRPr lang="el-GR" b="1" dirty="0"/>
          </a:p>
        </p:txBody>
      </p:sp>
      <p:sp>
        <p:nvSpPr>
          <p:cNvPr id="6" name="5 - TextBox"/>
          <p:cNvSpPr txBox="1"/>
          <p:nvPr/>
        </p:nvSpPr>
        <p:spPr>
          <a:xfrm>
            <a:off x="214282" y="4714884"/>
            <a:ext cx="8715436" cy="1754326"/>
          </a:xfrm>
          <a:prstGeom prst="rect">
            <a:avLst/>
          </a:prstGeom>
          <a:noFill/>
        </p:spPr>
        <p:txBody>
          <a:bodyPr wrap="square" rtlCol="0">
            <a:spAutoFit/>
          </a:bodyPr>
          <a:lstStyle/>
          <a:p>
            <a:pPr marL="342900" indent="-342900">
              <a:buAutoNum type="arabicPeriod"/>
            </a:pPr>
            <a:r>
              <a:rPr lang="el-GR" b="1" dirty="0" smtClean="0"/>
              <a:t>Νέο ερέθισμα στο σίφωνα </a:t>
            </a:r>
            <a:r>
              <a:rPr lang="el-GR" dirty="0" smtClean="0"/>
              <a:t>	συναπτικά δυναμικά σε ενδιάμεσους και κινητικούς 	νευρώνες		αντανακλαστικό απόσυρσης βραγχίου</a:t>
            </a:r>
          </a:p>
          <a:p>
            <a:r>
              <a:rPr lang="el-GR" dirty="0" smtClean="0"/>
              <a:t>2</a:t>
            </a:r>
            <a:r>
              <a:rPr lang="en-US" dirty="0" smtClean="0"/>
              <a:t>. </a:t>
            </a:r>
            <a:r>
              <a:rPr lang="el-GR" b="1" dirty="0" smtClean="0"/>
              <a:t>Εθισμός</a:t>
            </a:r>
            <a:r>
              <a:rPr lang="el-GR" dirty="0" smtClean="0"/>
              <a:t>. Επανειλημμένα ερεθίσματα	ασθενέστερα συναπτικά δυναμικά		μείωση αντανακλαστικής απάντησης</a:t>
            </a:r>
          </a:p>
          <a:p>
            <a:r>
              <a:rPr lang="el-GR" dirty="0" smtClean="0"/>
              <a:t>3. </a:t>
            </a:r>
            <a:r>
              <a:rPr lang="el-GR" b="1" dirty="0" smtClean="0"/>
              <a:t>Ευαισθητοποίηση</a:t>
            </a:r>
            <a:r>
              <a:rPr lang="el-GR" dirty="0" smtClean="0"/>
              <a:t>. Επώδυνο ερέθισμα στην ουρά	 ενεργοποίηση διάμεσων 	νευρώνων	ενίσχυση αντανακλαστικής απάντησης</a:t>
            </a:r>
            <a:endParaRPr lang="el-GR" dirty="0"/>
          </a:p>
        </p:txBody>
      </p:sp>
      <p:sp>
        <p:nvSpPr>
          <p:cNvPr id="7" name="6 - Δεξιό βέλος"/>
          <p:cNvSpPr/>
          <p:nvPr/>
        </p:nvSpPr>
        <p:spPr>
          <a:xfrm>
            <a:off x="3214678" y="4786322"/>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Δεξιό βέλος"/>
          <p:cNvSpPr/>
          <p:nvPr/>
        </p:nvSpPr>
        <p:spPr>
          <a:xfrm>
            <a:off x="2357422" y="5072074"/>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Δεξιό βέλος"/>
          <p:cNvSpPr/>
          <p:nvPr/>
        </p:nvSpPr>
        <p:spPr>
          <a:xfrm>
            <a:off x="4071934" y="5357826"/>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a:off x="8215338" y="5357826"/>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Δεξιό βέλος"/>
          <p:cNvSpPr/>
          <p:nvPr/>
        </p:nvSpPr>
        <p:spPr>
          <a:xfrm>
            <a:off x="5214942" y="5857892"/>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Δεξιό βέλος"/>
          <p:cNvSpPr/>
          <p:nvPr/>
        </p:nvSpPr>
        <p:spPr>
          <a:xfrm>
            <a:off x="2214546" y="6143644"/>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a:off x="6643702" y="1571612"/>
            <a:ext cx="2128916" cy="923330"/>
          </a:xfrm>
          <a:prstGeom prst="rect">
            <a:avLst/>
          </a:prstGeom>
          <a:noFill/>
          <a:ln>
            <a:solidFill>
              <a:srgbClr val="002060"/>
            </a:solidFill>
          </a:ln>
        </p:spPr>
        <p:txBody>
          <a:bodyPr wrap="none" rtlCol="0">
            <a:spAutoFit/>
          </a:bodyPr>
          <a:lstStyle/>
          <a:p>
            <a:r>
              <a:rPr lang="el-GR" dirty="0" smtClean="0"/>
              <a:t>Σίφωνας: σωλήνας </a:t>
            </a:r>
          </a:p>
          <a:p>
            <a:r>
              <a:rPr lang="el-GR" dirty="0" smtClean="0"/>
              <a:t>που εκτοξεύει νερό </a:t>
            </a:r>
          </a:p>
          <a:p>
            <a:r>
              <a:rPr lang="el-GR" dirty="0" smtClean="0"/>
              <a:t>και απεκκρίματα</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TotalTime>
  <Words>315</Words>
  <Application>Microsoft Office PowerPoint</Application>
  <PresentationFormat>Προβολή στην οθόνη (4:3)</PresentationFormat>
  <Paragraphs>121</Paragraphs>
  <Slides>56</Slides>
  <Notes>1</Notes>
  <HiddenSlides>0</HiddenSlides>
  <MMClips>1</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56</vt:i4>
      </vt:variant>
    </vt:vector>
  </HeadingPairs>
  <TitlesOfParts>
    <vt:vector size="58" baseType="lpstr">
      <vt:lpstr>Θέμα του Office</vt:lpstr>
      <vt:lpstr>Διαφάνεια</vt:lpstr>
      <vt:lpstr>ΝΕΥΡΟΦΥΣΙΟΛΟΓΙΑ 1</vt:lpstr>
      <vt:lpstr>Διαφάνεια 2</vt:lpstr>
      <vt:lpstr>Διαφάνεια 3</vt:lpstr>
      <vt:lpstr>Διαφάνεια 4</vt:lpstr>
      <vt:lpstr>Διαφάνεια 5</vt:lpstr>
      <vt:lpstr>ΤΙ ΕΙΝΑΙ ΝΕΥΡΟΕΠΙΣΤΗΜΕΣ?</vt:lpstr>
      <vt:lpstr>ΤΙ ΕΙΝΑΙ ΣΥΜΠΕΡΙΦΟΡΑ?</vt:lpstr>
      <vt:lpstr>Aplysia gill and siphon withdrawal reflex (GSWR) Αντανακλαστικό απόσυρσης του σίφωνα και του βραγχίου</vt:lpstr>
      <vt:lpstr>Διαφάνεια 9</vt:lpstr>
      <vt:lpstr>Διαφάνεια 10</vt:lpstr>
      <vt:lpstr>ΛΕΙΤΟΥΡΓΙΚΗ ΔΙΑΙΡΕΣΗ ΕΓΚΕΦΑΛΟΥ </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ΝΕΥΡΟΓΛΟΙΑ</vt:lpstr>
      <vt:lpstr>Διαφάνεια 51</vt:lpstr>
      <vt:lpstr>Διαφάνεια 52</vt:lpstr>
      <vt:lpstr>ΝΕΥΡΩΝΕΣ vs ΝΕΥΡΟΓΛΟΙΑ</vt:lpstr>
      <vt:lpstr>Διαφάνεια 54</vt:lpstr>
      <vt:lpstr>Διαφάνεια 55</vt:lpstr>
      <vt:lpstr>Διαφάνεια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mariannis</dc:creator>
  <cp:lastModifiedBy>mariannis</cp:lastModifiedBy>
  <cp:revision>84</cp:revision>
  <dcterms:created xsi:type="dcterms:W3CDTF">2015-09-30T06:21:35Z</dcterms:created>
  <dcterms:modified xsi:type="dcterms:W3CDTF">2017-04-17T10:10:01Z</dcterms:modified>
</cp:coreProperties>
</file>