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80BC-3860-41EF-9708-674D66C1D317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2BA9-9C04-49CC-AC17-4CC59E3451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ΝΕΥΡΟΦΥΣΙΟΛΟΓΙΑ 2Β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ΕΓΚΕΦΑΛΙΚΟ ΣΤΕΛΕΧΟΣ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Νευρώνες εγκεφαλικού στελέχους προβάλουν στη φαιά ουσία ΝΜ με δύο συστήματα οδών.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</a:rPr>
              <a:t>έσω οδοί </a:t>
            </a:r>
            <a:r>
              <a:rPr lang="el-GR" dirty="0" smtClean="0"/>
              <a:t>προβάλλουν στο έσω-κοιλιακό σύστημα πυρήνων ΝΜ (αξονικοί-</a:t>
            </a:r>
            <a:r>
              <a:rPr lang="el-GR" dirty="0" err="1" smtClean="0"/>
              <a:t>εγγύς</a:t>
            </a:r>
            <a:r>
              <a:rPr lang="el-GR" dirty="0" smtClean="0"/>
              <a:t> μυς).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</a:rPr>
              <a:t>έξω οδοί </a:t>
            </a:r>
            <a:r>
              <a:rPr lang="el-GR" dirty="0" smtClean="0"/>
              <a:t>προβάλλουν στο έξω ραχιαίο τμήμα πυρήνων ΝΜ (άπω μυς άκρων).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ΕΓΚΕΦΑΛΙΚΟ ΣΤΕΛΕΧΟΣ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Έσω οδοί</a:t>
            </a:r>
          </a:p>
          <a:p>
            <a:pPr algn="ctr">
              <a:buNone/>
            </a:pPr>
            <a:r>
              <a:rPr lang="el-GR" dirty="0" smtClean="0"/>
              <a:t>Ρύθμιση στάσης και ισορροπίας.</a:t>
            </a:r>
            <a:endParaRPr lang="el-GR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u="sng" dirty="0" smtClean="0"/>
              <a:t>Αιθουσονωτιαίο δεμάτιο</a:t>
            </a:r>
          </a:p>
          <a:p>
            <a:pPr>
              <a:buNone/>
            </a:pPr>
            <a:r>
              <a:rPr lang="el-GR" u="sng" dirty="0" smtClean="0"/>
              <a:t>Δικτυονωτιαίο δεμάτιο</a:t>
            </a:r>
          </a:p>
          <a:p>
            <a:pPr>
              <a:buNone/>
            </a:pPr>
            <a:r>
              <a:rPr lang="el-GR" u="sng" dirty="0" smtClean="0"/>
              <a:t>Τετραδυμονωτιαίο δεμάτιο</a:t>
            </a:r>
          </a:p>
          <a:p>
            <a:pPr>
              <a:buNone/>
            </a:pPr>
            <a:r>
              <a:rPr lang="el-GR" dirty="0" smtClean="0"/>
              <a:t>	Κατέχονται ομόπλευρα (κοιλιακή δέσμη)</a:t>
            </a:r>
          </a:p>
          <a:p>
            <a:pPr>
              <a:buNone/>
            </a:pPr>
            <a:r>
              <a:rPr lang="el-GR" dirty="0" smtClean="0"/>
              <a:t>	Καταλήγουν σε διάμεσους νευρώνες και επηρεάζουν νευρώνες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στο έσω-κοιλιακό σύστημα πυρήνων ΝΜ</a:t>
            </a:r>
            <a:r>
              <a:rPr lang="el-GR" dirty="0" smtClean="0"/>
              <a:t> (αξονικοί εγγύς μυς).</a:t>
            </a:r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ΕΓΚΕΦΑΛΙΚΟ ΣΤΕΛΕΧΟΣ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Αιθουσονωτιαίο δεμάτιο</a:t>
            </a:r>
          </a:p>
          <a:p>
            <a:pPr>
              <a:buNone/>
            </a:pPr>
            <a:r>
              <a:rPr lang="el-GR" dirty="0" smtClean="0"/>
              <a:t>Εκφύεται από Αιθουσαίους πυρήνες.</a:t>
            </a:r>
          </a:p>
          <a:p>
            <a:pPr>
              <a:buNone/>
            </a:pPr>
            <a:r>
              <a:rPr lang="el-GR" dirty="0" smtClean="0"/>
              <a:t>Αντανακλαστικός έλεγχος ισορροπίας και στάσης από το λαβύρινθο</a:t>
            </a:r>
          </a:p>
          <a:p>
            <a:pPr>
              <a:buNone/>
            </a:pP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Δικτυονωτιαίο δεμάτιο</a:t>
            </a:r>
          </a:p>
          <a:p>
            <a:pPr>
              <a:buNone/>
            </a:pPr>
            <a:r>
              <a:rPr lang="el-GR" dirty="0" smtClean="0"/>
              <a:t>Εκφύεται από πυρήνες Δικτυωτού Σχηματισμού Γέφυρας και Προμήκη. </a:t>
            </a:r>
          </a:p>
          <a:p>
            <a:pPr>
              <a:buNone/>
            </a:pPr>
            <a:r>
              <a:rPr lang="el-GR" dirty="0" smtClean="0"/>
              <a:t>Πραγματοποιεί διεγερτικές και ανασταλτικές συνδέσεις με διάμεσους νευρώνες. Ολοκληρώνει πληροφορίες από αιθουσαίους πυρήνες και εγκεφαλικό φλοιό.</a:t>
            </a:r>
          </a:p>
          <a:p>
            <a:pPr>
              <a:buNone/>
            </a:pP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Τετραδυμονωτιαίο δεμάτιο</a:t>
            </a:r>
          </a:p>
          <a:p>
            <a:pPr>
              <a:buNone/>
            </a:pPr>
            <a:r>
              <a:rPr lang="el-GR" dirty="0" smtClean="0"/>
              <a:t>Εκφύεται από τα άνω διδύμια (μέσος εγκέφαλος) και συντονίζει κινήσεις κεφαλής και οφθαλμών.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ΕΓΚΕΦΑΛΙΚΟ ΣΤΕΛΕΧΟΣ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Έξω οδοί</a:t>
            </a:r>
          </a:p>
          <a:p>
            <a:pPr algn="ctr">
              <a:buNone/>
            </a:pPr>
            <a:r>
              <a:rPr lang="el-GR" dirty="0" smtClean="0"/>
              <a:t>Λεπτές κινήσεις</a:t>
            </a:r>
          </a:p>
          <a:p>
            <a:pPr>
              <a:buNone/>
            </a:pPr>
            <a:r>
              <a:rPr lang="el-GR" u="sng" dirty="0" smtClean="0"/>
              <a:t>Ερυθρονωτιαίο δεμάτιο.</a:t>
            </a:r>
          </a:p>
          <a:p>
            <a:pPr>
              <a:buNone/>
            </a:pPr>
            <a:r>
              <a:rPr lang="el-GR" dirty="0" smtClean="0"/>
              <a:t>	Εκφύεται από τον ερυθρό πυρήνα (μέσος εγκέφαλος)</a:t>
            </a:r>
          </a:p>
          <a:p>
            <a:pPr>
              <a:buNone/>
            </a:pPr>
            <a:r>
              <a:rPr lang="el-GR" dirty="0" smtClean="0"/>
              <a:t>	Κατέρχεται από τη ραχιαία πλάγια δέσμη Καταλήγει σε διάμεσους νευρώνες και επηρεάζουν νευρώνες στο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έξω ραχιαίο τμήμα πυρήνων ΝΜ.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ΦΛΟΙΟΣ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214546" y="33575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540" y="1571612"/>
            <a:ext cx="5639417" cy="47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ΦΛΟΙΟΣ</a:t>
            </a:r>
            <a:endParaRPr lang="el-GR" dirty="0"/>
          </a:p>
        </p:txBody>
      </p:sp>
      <p:pic>
        <p:nvPicPr>
          <p:cNvPr id="4" name="3 - Θέση περιεχομένου" descr="pre-motor cortex what-when-how.com 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815" y="1428736"/>
            <a:ext cx="6509427" cy="4700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ΦΛΟΙΟΣ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Ελέγχει οργάνωση σύνθετων κινητικών δράσεων και εκτέλεσης λεπτών κινήσεων με ακρίβεια.</a:t>
            </a:r>
          </a:p>
          <a:p>
            <a:pPr>
              <a:buNone/>
            </a:pPr>
            <a:r>
              <a:rPr lang="el-GR" b="1" dirty="0" smtClean="0"/>
              <a:t>Άμεσα</a:t>
            </a:r>
            <a:r>
              <a:rPr lang="el-GR" dirty="0" smtClean="0"/>
              <a:t> 	κινητικούς και διάμεσους νευρώνες</a:t>
            </a:r>
          </a:p>
          <a:p>
            <a:pPr>
              <a:buNone/>
            </a:pPr>
            <a:r>
              <a:rPr lang="el-GR" b="1" dirty="0" smtClean="0"/>
              <a:t>Έμμεσα</a:t>
            </a:r>
            <a:r>
              <a:rPr lang="el-GR" dirty="0" smtClean="0"/>
              <a:t> 	  πυρήνες στελέχους (κατιόντα δεμάτια)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Φλοιοπρομηκικές ίνες</a:t>
            </a:r>
            <a:r>
              <a:rPr lang="el-GR" dirty="0" smtClean="0"/>
              <a:t>	κινητικοί πυρήνες στελέχους 	μυς προσώπου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Φλοιονωτιαίες ίνες</a:t>
            </a:r>
            <a:r>
              <a:rPr lang="el-GR" dirty="0" smtClean="0"/>
              <a:t>	 κινητικοί πυρήνες ΝΜ		μυς κορμού και άκρων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7072330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7786710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2714612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714744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1785918" y="292893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928794" y="350043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ΦΛΟΙΟΣ</a:t>
            </a:r>
            <a:br>
              <a:rPr lang="el-GR" dirty="0" smtClean="0"/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μεγαλύτερο κατιόν δεμάτιο.</a:t>
            </a:r>
          </a:p>
          <a:p>
            <a:pPr>
              <a:buNone/>
            </a:pPr>
            <a:r>
              <a:rPr lang="el-GR" dirty="0" smtClean="0"/>
              <a:t>1 εκ. ίνες</a:t>
            </a:r>
          </a:p>
          <a:p>
            <a:pPr>
              <a:buNone/>
            </a:pPr>
            <a:r>
              <a:rPr lang="el-GR" dirty="0" smtClean="0"/>
              <a:t>50% από π. 4 κατά </a:t>
            </a:r>
            <a:r>
              <a:rPr lang="en-US" dirty="0" smtClean="0"/>
              <a:t>Brodmann (1</a:t>
            </a:r>
            <a:r>
              <a:rPr lang="el-GR" dirty="0" smtClean="0"/>
              <a:t>ταγής κινητικός φλοιός)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30% </a:t>
            </a:r>
            <a:r>
              <a:rPr lang="el-GR" dirty="0" smtClean="0"/>
              <a:t>από π.6 κατά </a:t>
            </a:r>
            <a:r>
              <a:rPr lang="en-US" dirty="0" smtClean="0"/>
              <a:t>Brodmann </a:t>
            </a:r>
            <a:r>
              <a:rPr lang="el-GR" dirty="0" smtClean="0"/>
              <a:t>(προκινητική περιοχή)</a:t>
            </a:r>
          </a:p>
          <a:p>
            <a:pPr>
              <a:buNone/>
            </a:pPr>
            <a:r>
              <a:rPr lang="el-GR" dirty="0" smtClean="0"/>
              <a:t>20% από π. 3,2,1 κατά </a:t>
            </a:r>
            <a:r>
              <a:rPr lang="en-US" dirty="0" smtClean="0"/>
              <a:t>Brodmann </a:t>
            </a:r>
            <a:r>
              <a:rPr lang="el-GR" dirty="0" smtClean="0"/>
              <a:t>(σωματοαισθητικός φλοιός)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ΦΛΟΙΟΣ</a:t>
            </a:r>
            <a:br>
              <a:rPr lang="el-GR" dirty="0" smtClean="0"/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Οι ίνες κατέρχονται δια μέσω της έσω κάψας, κοιλιακά στο μέσο εγκέφαλο, χωρίζονται σε δεσμίδες ανάμεσα στους πυρήνες γέφυρας και ανασυγκροτούνται στον προμήκη. Στην ένωση προμήκη-ΝΜ χιάζονται κατά τα </a:t>
            </a:r>
            <a:r>
              <a:rPr lang="el-GR" sz="3600" dirty="0" smtClean="0"/>
              <a:t>¾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Οι χιασμένες ίνες (</a:t>
            </a:r>
            <a:r>
              <a:rPr lang="el-GR" b="1" dirty="0" err="1" smtClean="0"/>
              <a:t>π.4</a:t>
            </a:r>
            <a:r>
              <a:rPr lang="el-GR" dirty="0" smtClean="0"/>
              <a:t>, λιγότερο π. 6,1,2,3) 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πλάγιο φλοιονωτιαίο δεμάτιο</a:t>
            </a:r>
            <a:r>
              <a:rPr lang="el-GR" dirty="0" smtClean="0"/>
              <a:t>) προβάλλουν στο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έξω ραχιαίο τμήμα πυρήνων ΝΜ. </a:t>
            </a:r>
            <a:r>
              <a:rPr lang="el-GR" dirty="0" smtClean="0"/>
              <a:t>Δίνουν ίνες και στον ερυθρό πυρήνα (π. 6). - </a:t>
            </a:r>
            <a:r>
              <a:rPr lang="el-GR" b="1" dirty="0" smtClean="0"/>
              <a:t>Άμεση σύνδεση με α κινητικούς νευρώνες </a:t>
            </a:r>
            <a:r>
              <a:rPr lang="el-GR" dirty="0" smtClean="0"/>
              <a:t>(μυς δαχτύλων, προσώπου, γλώσσας-λεπτές ανεξάρτητες κινήσεις)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Οι αχίαστες ίνες (</a:t>
            </a:r>
            <a:r>
              <a:rPr lang="el-GR" b="1" dirty="0" smtClean="0"/>
              <a:t>π. 6</a:t>
            </a:r>
            <a:r>
              <a:rPr lang="el-GR" dirty="0" smtClean="0"/>
              <a:t>, λιγότερο π. 4) 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κοιλιακό φλοιονωτιαίο δεμάτιο</a:t>
            </a:r>
            <a:r>
              <a:rPr lang="el-GR" dirty="0" smtClean="0"/>
              <a:t>) προβάλλουν </a:t>
            </a:r>
            <a:r>
              <a:rPr lang="el-GR" b="1" dirty="0" smtClean="0"/>
              <a:t>αμφίπλευρα</a:t>
            </a:r>
            <a:r>
              <a:rPr lang="el-GR" dirty="0" smtClean="0"/>
              <a:t> στο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έσω-κοιλιακό σύστημα πυρήνων ΝΜ</a:t>
            </a:r>
            <a:r>
              <a:rPr lang="el-GR" dirty="0" smtClean="0"/>
              <a:t> (αξονικοί εγγύς μυς). Συμβάλλουν στις έσω οδούς στελέχους (Αιθουσονωτιαίο, Δικτυονωτιαίο και Τετραδυμονωτιαίο δεμάτιο).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ΣΩΜΑΤΟΤΟΠΙΚΗ ΟΡΓΑΝΩΣΗ ΦΛΟΙΟΥ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1870 </a:t>
            </a:r>
            <a:r>
              <a:rPr lang="en-US" dirty="0" smtClean="0"/>
              <a:t>Fritsch-</a:t>
            </a:r>
            <a:r>
              <a:rPr lang="en-US" dirty="0" err="1" smtClean="0"/>
              <a:t>Hitzig</a:t>
            </a:r>
            <a:r>
              <a:rPr lang="el-GR" dirty="0" smtClean="0"/>
              <a:t>: ηλεκτρικός ερεθισμός περιοχών φλοιού σκύλου προκαλεί ετερόπλρευρη σύσπαση διαφορετικών μυών.</a:t>
            </a:r>
          </a:p>
          <a:p>
            <a:pPr>
              <a:buNone/>
            </a:pPr>
            <a:r>
              <a:rPr lang="en-US" dirty="0" smtClean="0"/>
              <a:t>Ferrier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παρόμοια παρατήρηση σε πιθήκους</a:t>
            </a:r>
          </a:p>
          <a:p>
            <a:pPr>
              <a:buNone/>
            </a:pPr>
            <a:r>
              <a:rPr lang="en-US" dirty="0" smtClean="0"/>
              <a:t>Sherrington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στα ανώτερα πρωτεύοντα οι κινητικές αποκρίσεις εκπορεύονται ευκολότερα μετά από ερεθισμό της πρόσθιας κεντρικής έλικας (π. 4).</a:t>
            </a:r>
          </a:p>
          <a:p>
            <a:pPr>
              <a:buNone/>
            </a:pPr>
            <a:r>
              <a:rPr lang="en-US" dirty="0" err="1" smtClean="0"/>
              <a:t>Hughlings</a:t>
            </a:r>
            <a:r>
              <a:rPr lang="en-US" dirty="0" smtClean="0"/>
              <a:t> Jackson</a:t>
            </a:r>
            <a:r>
              <a:rPr lang="el-GR" dirty="0" smtClean="0"/>
              <a:t>: υπέθεσε ότι στη διάρκεια μίας επιληπτικής κρίσης, η διαδοχική δραστηριοποίηση ομάδων μυών από την περιφέρεια προς το κέντρο (δάχτυλα, καρπός, αγκώνας ώμος, κορμός) οφείλεται στη διαδοχική εξάπλωση παθολογικής εκφόρτισης νευρώνων στον κινητικό φλοιό.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ΕΠΙΠΕΔΑ ΕΛΕΓΧΟΥ ΚΙΝΗΤΙΚΗΣ ΛΕΙΤΟΥΡΓΙΑΣ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dirty="0" smtClean="0"/>
              <a:t>KANDEL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Τα κινητικά συστήματα είναι οργανωμένα σε 3 επίπεδα ελέγχου.</a:t>
            </a:r>
          </a:p>
          <a:p>
            <a:pPr marL="514350" indent="-514350">
              <a:buAutoNum type="arabicPeriod"/>
            </a:pPr>
            <a:r>
              <a:rPr lang="el-GR" dirty="0" smtClean="0"/>
              <a:t>Νωτιάιος μυελός</a:t>
            </a:r>
          </a:p>
          <a:p>
            <a:pPr marL="514350" indent="-514350">
              <a:buAutoNum type="arabicPeriod"/>
            </a:pPr>
            <a:r>
              <a:rPr lang="el-GR" dirty="0" smtClean="0"/>
              <a:t>Στέλεχος</a:t>
            </a:r>
          </a:p>
          <a:p>
            <a:pPr marL="514350" indent="-514350">
              <a:buAutoNum type="arabicPeriod"/>
            </a:pPr>
            <a:r>
              <a:rPr lang="el-GR" dirty="0" smtClean="0"/>
              <a:t>Φλοιός </a:t>
            </a:r>
          </a:p>
          <a:p>
            <a:pPr marL="514350" indent="-514350">
              <a:buAutoNum type="arabicPeriod"/>
            </a:pP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Κάθε επίπεδο δέχεται τις αισθητικές πληροφορίες σχετικές με τις κινήσεις που ελέγχει.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ΠΡΩΤΟΤΑΓΗΣ ΚΙΝΗΤΙΚΟΣ ΦΛΟΙΟΣ π. 4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8328" y="1600200"/>
            <a:ext cx="43673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ΠΡΟΚΙΝΗΤΙΚΟΣ ΦΛΟΙΟΣ π. 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Δέχεται ίνες από το βρεγματικό φλοιό</a:t>
            </a:r>
          </a:p>
          <a:p>
            <a:pPr>
              <a:buNone/>
            </a:pPr>
            <a:r>
              <a:rPr lang="el-GR" dirty="0" smtClean="0"/>
              <a:t>Δίνει στον 1ταγή κινητικό φλοιό και συμμετέχει στα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έσω κατιόντα δεμάτια </a:t>
            </a:r>
            <a:r>
              <a:rPr lang="el-GR" dirty="0" smtClean="0"/>
              <a:t>στελέχους (εγγύς αξονικοί μυς) [προσανατολισμός σώματος και χεριού προς το στόχο].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ΣΥΜΠΛΗΡΩΜΑΤΙΚΟΣ ΚΙΝΗΤΙΚΟΣ ΦΛΟΙΟΣ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Προγραμματισμός σύνθετων αλληλουχιών κίνησης.</a:t>
            </a:r>
          </a:p>
          <a:p>
            <a:pPr>
              <a:buNone/>
            </a:pPr>
            <a:r>
              <a:rPr lang="el-GR" dirty="0" smtClean="0"/>
              <a:t>Προβάλλει στο ΝΜ συμμετέχοντας στα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έσω κατιόντα δεμάτια </a:t>
            </a:r>
            <a:r>
              <a:rPr lang="el-GR" dirty="0" smtClean="0"/>
              <a:t>και έμμεσα επηρεάζει τους άπω μυς μέσω 1ταγή κινητικού φλοιού.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ιν προκι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6286544" cy="5345359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765207" y="642918"/>
            <a:ext cx="23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Αλλαγή αιματικής ροής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ΒΑΣΙΚΑ ΓΑΓΓΛΙΑ (ΒΓ)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Αποτελούν ένα εν παραλλήλω κύκλωμα με το φλοιό. Πληροφορούνται το κινητικό σχέδιο</a:t>
            </a:r>
            <a:r>
              <a:rPr lang="en-US" dirty="0" smtClean="0"/>
              <a:t> (</a:t>
            </a:r>
            <a:r>
              <a:rPr lang="el-GR" dirty="0" smtClean="0"/>
              <a:t>από το φλοιό), το επηρεάζουν και μεταφέρουν τις αλλαγές πίσω στο φλοιό (μέσω του </a:t>
            </a:r>
            <a:r>
              <a:rPr lang="el-GR" b="1" dirty="0" smtClean="0"/>
              <a:t>θαλάμου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Δεν επιδρούν απευθείας στο ΝΜ.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ΒΑΣΙΚΑ ΓΑΓΓΛΙΑ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Κερκοφόρος πυρήνας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Κέλυφος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Ωχρά Σφαίρα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Υποθαλάμιος πυρήνας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Μέλαινα Ουσία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Ερυθρός πυρήνας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Δικτυωτός σχηματισμός</a:t>
            </a: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4572000" y="1785926"/>
            <a:ext cx="1071570" cy="785818"/>
          </a:xfrm>
          <a:prstGeom prst="righ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857884" y="2000240"/>
            <a:ext cx="201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Νεοραβδωτό</a:t>
            </a:r>
            <a:r>
              <a:rPr lang="el-GR" dirty="0" smtClean="0"/>
              <a:t> σώμα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286248" y="307181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786446" y="2857496"/>
            <a:ext cx="23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Παλαιοραβδωτό</a:t>
            </a:r>
            <a:r>
              <a:rPr lang="el-GR" dirty="0" smtClean="0"/>
              <a:t> σώμα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asal gagg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229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56" y="357167"/>
            <a:ext cx="7278330" cy="5702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ΒΑΣΙΚΑ ΓΑΓΓΛΙΑ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Άμεση οδός διευκολύνει </a:t>
            </a:r>
            <a:r>
              <a:rPr lang="el-GR" dirty="0" err="1" smtClean="0"/>
              <a:t>φλοιικά</a:t>
            </a:r>
            <a:r>
              <a:rPr lang="el-GR" dirty="0" smtClean="0"/>
              <a:t> αρχόμενες κινήσεις</a:t>
            </a:r>
          </a:p>
          <a:p>
            <a:r>
              <a:rPr lang="el-GR" dirty="0" smtClean="0"/>
              <a:t>Έμμεση οδός καταστέλλει ανεπιθύμητες κινήσεις</a:t>
            </a:r>
          </a:p>
          <a:p>
            <a:r>
              <a:rPr lang="el-GR" dirty="0" smtClean="0"/>
              <a:t>ΒΓ: κέντρα διαλογής κινήσεων</a:t>
            </a:r>
          </a:p>
          <a:p>
            <a:r>
              <a:rPr lang="el-GR" dirty="0" smtClean="0"/>
              <a:t>ΒΓ: τονική δράση-φρένο εμποδίζει ανεπιθύμητες ενέργειες</a:t>
            </a:r>
          </a:p>
          <a:p>
            <a:r>
              <a:rPr lang="el-GR" dirty="0" smtClean="0"/>
              <a:t>Επιλέγουν ποια διαθέσιμα προγράμματα θα ενεργοποιηθούν</a:t>
            </a:r>
          </a:p>
          <a:p>
            <a:r>
              <a:rPr lang="el-GR" dirty="0" smtClean="0"/>
              <a:t>Συνεχής ενεργοποίηση κινητικού συστήματος για εκτέλεση ταχέων κινήσεων χωρίς προεργασία.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ΒΑΣΙΚΑ ΓΑΓΓΛΙΑ</a:t>
            </a:r>
            <a:br>
              <a:rPr lang="el-GR" dirty="0" smtClean="0"/>
            </a:br>
            <a:r>
              <a:rPr lang="el-GR" dirty="0" smtClean="0"/>
              <a:t>ΚΛΙΝΙΚΕΣ ΕΚΔΗΛΩΣΕΙΣ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	Βραδυκινησία</a:t>
            </a:r>
            <a:r>
              <a:rPr lang="el-GR" dirty="0" smtClean="0"/>
              <a:t>: παρατεταμένος λανθάνων χρόνος έναρξης-μειωμένη ταχύτητα ολοκλήρωσης κίνησης. Ένδεια κινήσεων. Μείωση αυτοματικών κινήσεων που συνοδεύουν κύρια κίνηση ή μικρών διορθωτικών κινήσεων. Βλεφαρισμός –ομιλία-</a:t>
            </a:r>
            <a:r>
              <a:rPr lang="el-GR" dirty="0" err="1" smtClean="0"/>
              <a:t>κατάποση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i="1" dirty="0" smtClean="0"/>
              <a:t>Μειωμένη είσοδος ντοπαμίνης στο σύστημα (</a:t>
            </a:r>
            <a:r>
              <a:rPr lang="en-US" i="1" dirty="0" smtClean="0"/>
              <a:t>PD)</a:t>
            </a:r>
            <a:r>
              <a:rPr lang="el-GR" i="1" dirty="0" smtClean="0"/>
              <a:t>, εκφύλιση νευρώνων ραβδωτού σώματος</a:t>
            </a:r>
            <a:r>
              <a:rPr lang="en-US" i="1" dirty="0" smtClean="0"/>
              <a:t> (HD)</a:t>
            </a:r>
            <a:r>
              <a:rPr lang="el-GR" i="1" dirty="0" smtClean="0"/>
              <a:t>-καταστροφή ωχράς σφαίρας</a:t>
            </a:r>
            <a:r>
              <a:rPr lang="en-US" i="1" dirty="0" smtClean="0"/>
              <a:t> (</a:t>
            </a:r>
            <a:r>
              <a:rPr lang="en-US" i="1" dirty="0" err="1" smtClean="0"/>
              <a:t>Hallervorden</a:t>
            </a:r>
            <a:r>
              <a:rPr lang="en-US" i="1" dirty="0" smtClean="0"/>
              <a:t> </a:t>
            </a:r>
            <a:r>
              <a:rPr lang="en-US" i="1" dirty="0" err="1" smtClean="0"/>
              <a:t>Spatz</a:t>
            </a:r>
            <a:r>
              <a:rPr lang="en-US" i="1" dirty="0" smtClean="0"/>
              <a:t>)</a:t>
            </a:r>
            <a:r>
              <a:rPr lang="el-GR" i="1" dirty="0" smtClean="0"/>
              <a:t>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ινητικα επιπεδ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4705507" cy="595648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072066" y="1142984"/>
            <a:ext cx="42241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φλοιός επιδρά στο ΝΜ είτε άμεσα, </a:t>
            </a:r>
          </a:p>
          <a:p>
            <a:r>
              <a:rPr lang="el-GR" dirty="0" smtClean="0"/>
              <a:t>στους α κινητικούς νευρώνες, είτε έμμεσα,</a:t>
            </a:r>
          </a:p>
          <a:p>
            <a:r>
              <a:rPr lang="el-GR" dirty="0" smtClean="0"/>
              <a:t> μέσω των στελεχιαίων πυρήνων </a:t>
            </a:r>
          </a:p>
          <a:p>
            <a:r>
              <a:rPr lang="el-GR" dirty="0" smtClean="0"/>
              <a:t>στους διάμεσους νευρώνες ΝΜ.</a:t>
            </a:r>
          </a:p>
          <a:p>
            <a:r>
              <a:rPr lang="el-GR" dirty="0" smtClean="0"/>
              <a:t>Τα τρία επίπεδα οργάνωσης κίνησης</a:t>
            </a:r>
          </a:p>
          <a:p>
            <a:r>
              <a:rPr lang="el-GR" dirty="0" smtClean="0"/>
              <a:t> δέχονται αισθητικές πληροφορίες και </a:t>
            </a:r>
          </a:p>
          <a:p>
            <a:r>
              <a:rPr lang="el-GR" dirty="0" smtClean="0"/>
              <a:t>υφίστανται επίδραση </a:t>
            </a:r>
            <a:r>
              <a:rPr lang="el-GR" dirty="0" err="1" smtClean="0"/>
              <a:t>υποφλοιωδών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συστημάτων: παρεγκεφαλίδας και </a:t>
            </a:r>
          </a:p>
          <a:p>
            <a:r>
              <a:rPr lang="el-GR" dirty="0" smtClean="0"/>
              <a:t>Βασικών Γαγγλίων, με τη μεσολάβηση </a:t>
            </a:r>
          </a:p>
          <a:p>
            <a:r>
              <a:rPr lang="el-GR" dirty="0" smtClean="0"/>
              <a:t>του θαλάμου.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ΒΑΣΙΚΑ ΓΑΓΓΛΙΑ</a:t>
            </a:r>
            <a:br>
              <a:rPr lang="el-GR" dirty="0" smtClean="0"/>
            </a:br>
            <a:r>
              <a:rPr lang="el-GR" dirty="0" smtClean="0"/>
              <a:t>ΚΛΙΝΙΚΕΣ ΕΚΔΗΛΩΣΕΙΣ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Διαταραχή ισορροπίας </a:t>
            </a:r>
            <a:r>
              <a:rPr lang="el-GR" dirty="0" smtClean="0"/>
              <a:t>λόγω αδυναμίας ρυθμιστικών αντισταθμιστικών κινήσεων. Ακούσια κάμψη κορμού και αυχένος, αδυναμία έγερσης από ύπτια θέση, πολλαπλά μικρά διορθωτικά βήματα σε ώθηση.</a:t>
            </a:r>
          </a:p>
          <a:p>
            <a:pPr marL="0" indent="0">
              <a:buNone/>
            </a:pPr>
            <a:r>
              <a:rPr lang="el-GR" b="1" dirty="0" smtClean="0"/>
              <a:t>Δυσκαμψία: </a:t>
            </a:r>
            <a:r>
              <a:rPr lang="el-GR" dirty="0" smtClean="0"/>
              <a:t>αυξημένη αντίσταση στην παθητική κίνηση, ομαλή σε όλο το εύρος κίνησης. Αφορά σε όλες τις μυϊκές ομάδες, αλλά ιδιαίτερα στους καμπτήρες κορμού και άκρων.</a:t>
            </a:r>
          </a:p>
          <a:p>
            <a:pPr marL="0" indent="0">
              <a:buNone/>
            </a:pPr>
            <a:r>
              <a:rPr lang="el-GR" i="1" dirty="0" smtClean="0"/>
              <a:t>Καταστροφή </a:t>
            </a:r>
            <a:r>
              <a:rPr lang="el-GR" i="1" dirty="0" err="1" smtClean="0"/>
              <a:t>μελαινοραβδωτού</a:t>
            </a:r>
            <a:r>
              <a:rPr lang="el-GR" i="1" dirty="0" smtClean="0"/>
              <a:t> συστήματος-επηρεάζονται αλληλοδιάδοχα ανασταλτικά και ευοδωτικά επιμέρους κυκλώματα. 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ΒΑΣΙΚΑ ΓΑΓΓΛΙΑ</a:t>
            </a:r>
            <a:br>
              <a:rPr lang="el-GR" dirty="0" smtClean="0"/>
            </a:br>
            <a:r>
              <a:rPr lang="el-GR" dirty="0" smtClean="0"/>
              <a:t>ΚΛΙΝΙΚΕΣ ΕΚΔΗΛΩΣΕΙΣ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b="1" dirty="0" smtClean="0"/>
              <a:t>Ακούσιες κινήσεις</a:t>
            </a:r>
          </a:p>
          <a:p>
            <a:pPr>
              <a:buNone/>
            </a:pPr>
            <a:r>
              <a:rPr lang="el-GR" b="1" dirty="0" smtClean="0"/>
              <a:t>Τρόμος: </a:t>
            </a:r>
            <a:r>
              <a:rPr lang="el-GR" dirty="0" smtClean="0"/>
              <a:t>παροξυσμική δραστηριότητα, εναλλασσόμενη ανταγωνιστών μυών.</a:t>
            </a:r>
          </a:p>
          <a:p>
            <a:pPr>
              <a:buNone/>
            </a:pPr>
            <a:r>
              <a:rPr lang="el-GR" b="1" dirty="0" smtClean="0"/>
              <a:t>Χορεία</a:t>
            </a:r>
            <a:r>
              <a:rPr lang="el-GR" dirty="0" smtClean="0"/>
              <a:t>: άρρυθμες, βίαιες, γρήγορες, τιναγμοειδείς, άσκοπες αλλά τις ενσωματώνουν</a:t>
            </a:r>
          </a:p>
          <a:p>
            <a:pPr>
              <a:buNone/>
            </a:pPr>
            <a:r>
              <a:rPr lang="el-GR" b="1" dirty="0" smtClean="0"/>
              <a:t>Αθέτωση</a:t>
            </a:r>
            <a:r>
              <a:rPr lang="el-GR" dirty="0" smtClean="0"/>
              <a:t>: αργές, ερπυστικές, άσκοπες, συρρέουσες (αδυνατεί να διατηρήσει σε σταθερή θέση τα δάχτυλα)</a:t>
            </a:r>
          </a:p>
          <a:p>
            <a:pPr>
              <a:buNone/>
            </a:pPr>
            <a:r>
              <a:rPr lang="el-GR" b="1" dirty="0" smtClean="0"/>
              <a:t>Βαλλισμός</a:t>
            </a:r>
            <a:r>
              <a:rPr lang="el-GR" dirty="0" smtClean="0"/>
              <a:t>: ανεξέλεγκτη χονδροειδής εκτίναξη ολόκληρου άκρου (ημιβαλλισμός-υποθαλάμιος πυρήνας)</a:t>
            </a:r>
          </a:p>
          <a:p>
            <a:pPr>
              <a:buNone/>
            </a:pPr>
            <a:r>
              <a:rPr lang="el-GR" b="1" dirty="0" smtClean="0"/>
              <a:t>Δυστονία</a:t>
            </a:r>
            <a:r>
              <a:rPr lang="el-GR" dirty="0" smtClean="0"/>
              <a:t>: εμμένουσα θέση ή στάση λόγω ταυτόχρονης σύσπασης αγωνιστών και ανταγωνιστών.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ασικα γαγγλια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435211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ασικα γαγγλ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6" y="857231"/>
            <a:ext cx="7174416" cy="502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829310" cy="5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ΣΥΝΤΟΝΙΣΜΟΣ ΚΙΝΗΣΕΩΝ</a:t>
            </a:r>
          </a:p>
          <a:p>
            <a:r>
              <a:rPr lang="el-GR" dirty="0" smtClean="0"/>
              <a:t>Παρεμβάλλεται μεταξύ συστημάτων (πυραμιδικό, εξωπυραμιδικό, αισθητικό, </a:t>
            </a:r>
            <a:r>
              <a:rPr lang="el-GR" dirty="0" err="1" smtClean="0"/>
              <a:t>αιθουσαίο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371477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	Πού? </a:t>
            </a:r>
          </a:p>
          <a:p>
            <a:pPr>
              <a:buNone/>
            </a:pPr>
            <a:r>
              <a:rPr lang="el-GR" dirty="0" smtClean="0"/>
              <a:t>	Οπίσθιο βόθρο, κάτω από τα εγκεφαλικά ημισφαίρια (σκηνίδιο), πίσω από το στέλεχος.</a:t>
            </a:r>
          </a:p>
        </p:txBody>
      </p:sp>
      <p:pic>
        <p:nvPicPr>
          <p:cNvPr id="4" name="3 - Εικόνα" descr="παρεγκεαφλιδα πο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928802"/>
            <a:ext cx="5273140" cy="473086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Αποτελείται από: δύο ημισφαίρια &amp; σκώληκα</a:t>
            </a:r>
          </a:p>
          <a:p>
            <a:pPr>
              <a:buNone/>
            </a:pPr>
            <a:r>
              <a:rPr lang="el-GR" dirty="0" smtClean="0"/>
              <a:t>Φαιά και λευκή ουσία.</a:t>
            </a:r>
          </a:p>
          <a:p>
            <a:pPr>
              <a:buNone/>
            </a:pPr>
            <a:r>
              <a:rPr lang="el-GR" dirty="0" smtClean="0"/>
              <a:t>Φαιά: φλοιός και πυρήνες.</a:t>
            </a:r>
          </a:p>
          <a:p>
            <a:pPr>
              <a:buNone/>
            </a:pPr>
            <a:r>
              <a:rPr lang="el-GR" dirty="0" smtClean="0"/>
              <a:t>Φλοιός: πολλαπλές μικρές παράλληλες έλικες: φύλλα παρεγκεφαλίδας- δέντρο της ζωής</a:t>
            </a:r>
          </a:p>
          <a:p>
            <a:pPr>
              <a:buNone/>
            </a:pPr>
            <a:r>
              <a:rPr lang="el-GR" dirty="0" smtClean="0"/>
              <a:t>Πυρήνες: οροφιαίος, σφαιρικός, </a:t>
            </a:r>
            <a:r>
              <a:rPr lang="el-GR" dirty="0" err="1" smtClean="0"/>
              <a:t>εμβολοειδής</a:t>
            </a:r>
            <a:r>
              <a:rPr lang="el-GR" dirty="0" smtClean="0"/>
              <a:t>, οδοντωτός</a:t>
            </a:r>
          </a:p>
          <a:p>
            <a:pPr>
              <a:buNone/>
            </a:pPr>
            <a:r>
              <a:rPr lang="el-GR" dirty="0" smtClean="0"/>
              <a:t>Σκέλη: συνδέουν την παρεγκεφαλίδα με το υπόλοιπο ΚΝΣ (προσαγωγές και απαγωγές οδοί)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αρεγκεφαλιδ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0" y="571480"/>
            <a:ext cx="8134739" cy="552713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rebellaranatomy13503455788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8429652" cy="4810253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b="1" dirty="0" smtClean="0"/>
              <a:t>ΠΑΡΕΓΚΕΦΑΛΙΔΑ</a:t>
            </a: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/>
              <a:t>Βάσει εξωτερικής μορφολογίας διαιρείται σε λοβία που δεν έχουν σχέση με τη εμβρυολογική εξέλιξη ή τη λειτουργία.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ΝΩΤΙΑΙΟΣ ΜΥΕΛΟΣ (ΝΜ)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	Περιέχει νευρωνικά κυκλώματα που εξυπηρετούν αυτόματα και στερεότυπα κινητικά σχέδια και αντανακλαστικά (διατηρούνται ακόμα και όταν ο ΝΜ αποχωριστεί από τον εγκέφαλο). </a:t>
            </a:r>
          </a:p>
          <a:p>
            <a:pPr>
              <a:buNone/>
            </a:pPr>
            <a:r>
              <a:rPr lang="el-GR" dirty="0" smtClean="0"/>
              <a:t>	Ο </a:t>
            </a:r>
            <a:r>
              <a:rPr lang="en-US" b="1" dirty="0" smtClean="0"/>
              <a:t>Sherrington</a:t>
            </a:r>
            <a:r>
              <a:rPr lang="en-US" dirty="0" smtClean="0"/>
              <a:t> </a:t>
            </a:r>
            <a:r>
              <a:rPr lang="el-GR" dirty="0" smtClean="0"/>
              <a:t>απέδειξε ότι τόσο τα αντανακλαστικά κυκλώματα όσο και εκείνα που εμπλέκονται σε εκούσιες κινήσεις οργανώνονται από το ίδιο δίκτυο διάμεσων νευρώνων που τους ονόμασε </a:t>
            </a:r>
            <a:r>
              <a:rPr lang="el-GR" b="1" dirty="0" smtClean="0"/>
              <a:t>τελική κοινή οδό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RBELLA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9537"/>
            <a:ext cx="5357812" cy="674846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156176" y="1124744"/>
            <a:ext cx="2657779" cy="147732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10% βάρους εγκεφάλου</a:t>
            </a:r>
          </a:p>
          <a:p>
            <a:r>
              <a:rPr lang="el-GR" dirty="0" smtClean="0"/>
              <a:t>50% κυττάρων εγκεφάλου</a:t>
            </a:r>
          </a:p>
          <a:p>
            <a:r>
              <a:rPr lang="el-GR" dirty="0" smtClean="0"/>
              <a:t>40 φορές περισσότερους </a:t>
            </a:r>
          </a:p>
          <a:p>
            <a:r>
              <a:rPr lang="el-GR" dirty="0" smtClean="0"/>
              <a:t>προσαγωγούς </a:t>
            </a:r>
          </a:p>
          <a:p>
            <a:r>
              <a:rPr lang="el-GR" dirty="0" smtClean="0"/>
              <a:t>από απαγωγούς οδούς.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940152" y="3501008"/>
            <a:ext cx="3028906" cy="92333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Φλοιός 3 στιβάδες /</a:t>
            </a:r>
          </a:p>
          <a:p>
            <a:r>
              <a:rPr lang="el-GR" dirty="0" smtClean="0"/>
              <a:t> 5 τύποι κυττάρων.</a:t>
            </a:r>
          </a:p>
          <a:p>
            <a:r>
              <a:rPr lang="el-GR" dirty="0" smtClean="0"/>
              <a:t>Οι 4 τύποι είναι ανασταλτικοί.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erebella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905256"/>
            <a:ext cx="8546592" cy="50474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	Βελτιώνει την ακρίβεια των κινήσεων.</a:t>
            </a:r>
            <a:r>
              <a:rPr lang="el-GR" b="1" dirty="0" smtClean="0"/>
              <a:t> </a:t>
            </a:r>
          </a:p>
          <a:p>
            <a:pPr>
              <a:buNone/>
            </a:pPr>
            <a:r>
              <a:rPr lang="el-GR" b="1" dirty="0" smtClean="0"/>
              <a:t>	Συγκρίνει</a:t>
            </a:r>
            <a:r>
              <a:rPr lang="el-GR" dirty="0" smtClean="0"/>
              <a:t> τις κατιούσες κινητικές εντολές με τις εισερχόμενες πληροφορίες για την πορεία της κίνησης («τι θέλω να κάνω, πού βρίσκομαι τώρα»).</a:t>
            </a:r>
          </a:p>
          <a:p>
            <a:pPr>
              <a:buNone/>
            </a:pPr>
            <a:r>
              <a:rPr lang="el-GR" dirty="0" smtClean="0"/>
              <a:t>	Κάνει διορθώσεις επιδρώντας στο στέλεχος ή στο φλοιό (όχι απευθείας στο ΝΜ).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Βλάβη της παρεγκεφαλίδας καταργεί το συντονισμό των κινήσεων, διαταράσσει την ισορροπία και μειώνει το μυϊκό τόνο.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Φλοιός: υποδέχεται πληροφορίες</a:t>
            </a:r>
          </a:p>
          <a:p>
            <a:pPr>
              <a:buNone/>
            </a:pPr>
            <a:r>
              <a:rPr lang="el-GR" dirty="0" smtClean="0"/>
              <a:t>Λευκή ουσία</a:t>
            </a:r>
          </a:p>
          <a:p>
            <a:pPr>
              <a:buNone/>
            </a:pPr>
            <a:r>
              <a:rPr lang="el-GR" dirty="0" smtClean="0"/>
              <a:t>Πυρήνες: αφετηρία απαγωγών οδών</a:t>
            </a:r>
            <a:endParaRPr lang="el-GR" dirty="0"/>
          </a:p>
        </p:txBody>
      </p:sp>
      <p:pic>
        <p:nvPicPr>
          <p:cNvPr id="4" name="3 - Εικόνα" descr="cerebellar nucl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7512424" cy="423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ΠΑΡΕΓΚΕΦΑΛΙΔΑ</a:t>
            </a:r>
            <a:br>
              <a:rPr lang="el-GR" dirty="0" smtClean="0"/>
            </a:br>
            <a:r>
              <a:rPr lang="el-GR" dirty="0" smtClean="0"/>
              <a:t>Λειτουργικές μοίρες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b="1" dirty="0" err="1" smtClean="0"/>
              <a:t>Αιθουσοπαρεγκεφαλίδα</a:t>
            </a:r>
            <a:r>
              <a:rPr lang="el-GR" dirty="0" smtClean="0"/>
              <a:t>. </a:t>
            </a:r>
          </a:p>
          <a:p>
            <a:pPr algn="ctr">
              <a:buNone/>
            </a:pPr>
            <a:r>
              <a:rPr lang="el-GR" b="1" dirty="0" smtClean="0"/>
              <a:t>(</a:t>
            </a:r>
            <a:r>
              <a:rPr lang="el-GR" b="1" dirty="0" err="1" smtClean="0"/>
              <a:t>αρχαιοπαρεγκεφαλίδα</a:t>
            </a:r>
            <a:r>
              <a:rPr lang="el-GR" b="1" dirty="0" smtClean="0"/>
              <a:t>)</a:t>
            </a:r>
          </a:p>
          <a:p>
            <a:pPr>
              <a:buNone/>
            </a:pPr>
            <a:r>
              <a:rPr lang="el-GR" dirty="0" smtClean="0"/>
              <a:t>Αρχαιότερη φυλογενετικά</a:t>
            </a:r>
          </a:p>
          <a:p>
            <a:pPr marL="0" indent="0">
              <a:buNone/>
            </a:pPr>
            <a:r>
              <a:rPr lang="el-GR" dirty="0" smtClean="0"/>
              <a:t>Δέχεται προσαγωγές ίνες {Κ} από αιθουσαίους πυρήνες (</a:t>
            </a:r>
            <a:r>
              <a:rPr lang="el-GR" dirty="0" err="1" smtClean="0"/>
              <a:t>κροκυδοοζώδες</a:t>
            </a:r>
            <a:r>
              <a:rPr lang="el-GR" dirty="0" smtClean="0"/>
              <a:t> λοβίο).</a:t>
            </a:r>
          </a:p>
          <a:p>
            <a:pPr marL="0" indent="0">
              <a:buNone/>
            </a:pPr>
            <a:r>
              <a:rPr lang="el-GR" dirty="0" smtClean="0"/>
              <a:t>Η απαγωγός οδός {Κ} ξεκινάει από τον οροφιαίο πυρήνα και προβάλλει πάλι στους αιθουσαίους πυρήνες.</a:t>
            </a:r>
          </a:p>
          <a:p>
            <a:pPr marL="0" indent="0">
              <a:buNone/>
            </a:pPr>
            <a:r>
              <a:rPr lang="el-GR" dirty="0" smtClean="0"/>
              <a:t>Ρυθμίζει κινήσεις οφθαλμών και την ισορροπία σώματος κατά τη στάση και βάδιση.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ΠΑΡΕΓΚΕΦΑΛΙΔΑ</a:t>
            </a:r>
            <a:br>
              <a:rPr lang="el-GR" dirty="0" smtClean="0"/>
            </a:br>
            <a:r>
              <a:rPr lang="el-GR" dirty="0" smtClean="0"/>
              <a:t>Λειτουργικές μοίρες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b="1" dirty="0" err="1" smtClean="0"/>
              <a:t>Νωτιαίοπαρεγκεφαλίδα</a:t>
            </a: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(</a:t>
            </a:r>
            <a:r>
              <a:rPr lang="el-GR" b="1" dirty="0" err="1" smtClean="0"/>
              <a:t>Παλαιοπαρεγκεφαλίδα</a:t>
            </a:r>
            <a:r>
              <a:rPr lang="el-GR" b="1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Δέχεται προσαγωγές ίνες {Κ} από ιδιοδεκτικούς υποδοχείς μυών και τενόντων (πρόσθιος λοβός) [</a:t>
            </a:r>
            <a:r>
              <a:rPr lang="el-GR" dirty="0" err="1" smtClean="0"/>
              <a:t>νωτιαίοπαρεγκεφαλιδικά</a:t>
            </a:r>
            <a:r>
              <a:rPr lang="el-GR" dirty="0" smtClean="0"/>
              <a:t> δεμάτια].</a:t>
            </a:r>
          </a:p>
          <a:p>
            <a:pPr marL="0" indent="0">
              <a:buNone/>
            </a:pPr>
            <a:r>
              <a:rPr lang="el-GR" dirty="0" smtClean="0"/>
              <a:t>Η απαγωγός οδός {Α} ξεκινάει από τον σφαιροειδή και εμβόλιμο πυρήνα και προβάλλει μέσω του ερυθρού πυρήνα στο ΝΜ.</a:t>
            </a:r>
          </a:p>
          <a:p>
            <a:pPr marL="0" indent="0">
              <a:buNone/>
            </a:pPr>
            <a:r>
              <a:rPr lang="el-GR" dirty="0" smtClean="0"/>
              <a:t>Ρυθμίζει μέσω κατιόντων δεματίων το συντονισμό αγωνιστών-ανταγωνιστών και το μ. τόνο.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ΠΑΡΕΓΚΕΦΑΛΙΔΑ</a:t>
            </a:r>
            <a:br>
              <a:rPr lang="el-GR" dirty="0" smtClean="0"/>
            </a:br>
            <a:r>
              <a:rPr lang="el-GR" dirty="0" smtClean="0"/>
              <a:t>Λειτουργικές μοίρες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b="1" dirty="0" err="1" smtClean="0"/>
              <a:t>Εγκεφαλοπαρεγκεφαλίδα</a:t>
            </a: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(</a:t>
            </a:r>
            <a:r>
              <a:rPr lang="el-GR" b="1" dirty="0" err="1" smtClean="0"/>
              <a:t>Νεοπαρεγκεφαλίδα</a:t>
            </a:r>
            <a:r>
              <a:rPr lang="el-GR" b="1" dirty="0" smtClean="0"/>
              <a:t>)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dirty="0" smtClean="0"/>
              <a:t>Δέχεται προσαγωγές ίνες {Μ} από τον προκινητικό και συμπληρωματικό κινητικό φλοιό.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dirty="0" smtClean="0"/>
              <a:t>Η απαγωγός οδός {Α} ξεκινάει από τον οδοντωτό πυρήνα και προβάλλει στο φλοιό μέσω του θαλάμου.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l-GR" dirty="0" smtClean="0"/>
              <a:t>Ρυθμίζει την ομαλότητα και ακρίβεια των κινήσεων, τις οποίες διορθώνει κατά την εκτέλεσή τους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οδοντωτός πυρήνας βοηθάει στην έναρξη των κινήσεων (εντολή από φλοιό).</a:t>
            </a:r>
          </a:p>
          <a:p>
            <a:pPr>
              <a:buNone/>
            </a:pPr>
            <a:r>
              <a:rPr lang="el-GR" dirty="0" smtClean="0"/>
              <a:t>Ο εμβόλιμος και σφαιροειδής ενεργοποιούνται αφού η κίνηση έχει ξεκινήσει (πληροφορία από ΝΜΑ).</a:t>
            </a:r>
          </a:p>
          <a:p>
            <a:pPr>
              <a:buNone/>
            </a:pPr>
            <a:r>
              <a:rPr lang="el-GR" dirty="0" smtClean="0"/>
              <a:t>Ο οροφιαίος πυρήνας ελέγχει τις </a:t>
            </a:r>
            <a:r>
              <a:rPr lang="el-GR" dirty="0" err="1" smtClean="0"/>
              <a:t>αντιβαρικές</a:t>
            </a:r>
            <a:r>
              <a:rPr lang="el-GR" dirty="0" smtClean="0"/>
              <a:t> συνεργικές κινήσεις.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ΠΑΡΕΓΚΕΦΑΛΙΔΑ</a:t>
            </a:r>
            <a:br>
              <a:rPr lang="el-GR" dirty="0" smtClean="0"/>
            </a:br>
            <a:r>
              <a:rPr lang="el-GR" dirty="0" smtClean="0"/>
              <a:t>Λειτουργικές μοίρες</a:t>
            </a:r>
            <a:endParaRPr lang="el-GR" dirty="0"/>
          </a:p>
        </p:txBody>
      </p:sp>
      <p:pic>
        <p:nvPicPr>
          <p:cNvPr id="4" name="3 - Θέση περιεχομένου" descr="παρεγκεφαλιδ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429552" cy="5052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rebellar effer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8011261" cy="5098077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914400" y="71438"/>
            <a:ext cx="8229600" cy="796925"/>
          </a:xfrm>
        </p:spPr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ΕΓΚΕΦΑΛΙΚΟ ΣΤΕΛΕΧΟΣ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Έσω σύστημα</a:t>
            </a:r>
            <a:r>
              <a:rPr lang="el-GR" dirty="0" smtClean="0"/>
              <a:t>: ενοποιεί οπτικές, αιθουσαίες και σωματοαισθητικές πληροφορίες  για ρύθμιση ισορροπίας.</a:t>
            </a:r>
          </a:p>
          <a:p>
            <a:pPr>
              <a:buNone/>
            </a:pPr>
            <a:r>
              <a:rPr lang="el-GR" b="1" dirty="0" smtClean="0"/>
              <a:t>Έξω σύστημα</a:t>
            </a:r>
            <a:r>
              <a:rPr lang="el-GR" dirty="0" smtClean="0"/>
              <a:t>: ελέγχει σκόπιμες κινήσεις άκρων, κεφαλής και οφθαλμών.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ΠΑΡΕΓΚΕΦΑΛΙΔΑ</a:t>
            </a:r>
            <a:br>
              <a:rPr lang="el-GR" dirty="0" smtClean="0"/>
            </a:br>
            <a:r>
              <a:rPr lang="el-GR" dirty="0" smtClean="0"/>
              <a:t>ΚΛΙΝΙΚΕΣ ΕΚΔΗΛΩΣΕΙΣ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Διαταραχή συντονισμού εκουσίων κινήσεων-Αταξία-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δυσμετρία</a:t>
            </a:r>
            <a:r>
              <a:rPr lang="el-GR" dirty="0" smtClean="0"/>
              <a:t>, </a:t>
            </a:r>
            <a:r>
              <a:rPr lang="el-GR" dirty="0" err="1" smtClean="0"/>
              <a:t>δυσδιαδοχοκινησία</a:t>
            </a:r>
            <a:r>
              <a:rPr lang="el-GR" dirty="0" smtClean="0"/>
              <a:t>-βλάβη ημισφαιρίων</a:t>
            </a:r>
          </a:p>
          <a:p>
            <a:pPr>
              <a:buNone/>
            </a:pPr>
            <a:r>
              <a:rPr lang="el-GR" dirty="0" smtClean="0"/>
              <a:t>	 νυσταγμός-βλάβη σκώληκα</a:t>
            </a:r>
          </a:p>
          <a:p>
            <a:pPr>
              <a:buNone/>
            </a:pPr>
            <a:r>
              <a:rPr lang="el-GR" dirty="0" smtClean="0"/>
              <a:t>	δυσαρθρία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Τρόμος τελικού σκοπού-βλάβη ημισφαιρίων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Διαταραχή ισορροπίας-βάδισης-βλάβη σκώληκα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Ελάττωση μυϊκού τόνου-σε οξείες βλάβες, </a:t>
            </a:r>
            <a:r>
              <a:rPr lang="el-GR" smtClean="0"/>
              <a:t>σταδιακά βελτιώνεται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xtrapyramidal S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0"/>
            <a:ext cx="6727468" cy="618268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xtrapyr tra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91" y="857232"/>
            <a:ext cx="6311757" cy="536499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XTRAP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856776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pPr marL="0" indent="0"/>
            <a:r>
              <a:rPr lang="el-GR" dirty="0" smtClean="0"/>
              <a:t>ΠΥΡΑΜΙΔΙΚΟ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ΕΞΩΠΥΡΑΜΙΔΙΚΟ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ΣΥΣΤΗΜΑ</a:t>
            </a:r>
            <a:br>
              <a:rPr lang="el-GR" dirty="0" smtClean="0"/>
            </a:br>
            <a:r>
              <a:rPr lang="el-GR" sz="1800" b="1" dirty="0" smtClean="0">
                <a:solidFill>
                  <a:schemeClr val="tx2"/>
                </a:solidFill>
              </a:rPr>
              <a:t>Φλοιονωτιαία δεμάτια</a:t>
            </a:r>
            <a:r>
              <a:rPr lang="el-GR" sz="1800" dirty="0" smtClean="0"/>
              <a:t>: κατιόντα δεμάτια που συνδέουν φλοιό-ΝΜ</a:t>
            </a:r>
            <a:br>
              <a:rPr lang="el-GR" sz="1800" dirty="0" smtClean="0"/>
            </a:br>
            <a:r>
              <a:rPr lang="el-GR" sz="1800" dirty="0" smtClean="0"/>
              <a:t>(ανώτερο με κατώτερο κινητικό νευρώνα)</a:t>
            </a:r>
            <a:br>
              <a:rPr lang="el-GR" sz="1800" dirty="0" smtClean="0"/>
            </a:br>
            <a:r>
              <a:rPr lang="el-GR" sz="1800" b="1" dirty="0" smtClean="0">
                <a:solidFill>
                  <a:schemeClr val="tx2"/>
                </a:solidFill>
              </a:rPr>
              <a:t>Άμεσα-Έμμεσα</a:t>
            </a:r>
            <a:br>
              <a:rPr lang="el-GR" sz="1800" b="1" dirty="0" smtClean="0">
                <a:solidFill>
                  <a:schemeClr val="tx2"/>
                </a:solidFill>
              </a:rPr>
            </a:br>
            <a:endParaRPr lang="el-GR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2786058"/>
            <a:ext cx="4038600" cy="3571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400" b="1" dirty="0" smtClean="0">
                <a:solidFill>
                  <a:schemeClr val="bg1"/>
                </a:solidFill>
              </a:rPr>
              <a:t>Πυραμιδική οδός </a:t>
            </a:r>
          </a:p>
          <a:p>
            <a:pPr marL="0" indent="0" algn="ctr">
              <a:buNone/>
            </a:pPr>
            <a:r>
              <a:rPr lang="el-GR" sz="1400" b="1" dirty="0" smtClean="0"/>
              <a:t>Άμεση</a:t>
            </a:r>
            <a:r>
              <a:rPr lang="el-GR" sz="1400" dirty="0" smtClean="0"/>
              <a:t> σύνδεση εγκεφαλικού φλοιού με ΝΜ μέσω ινών που διέρχονται από τις πυραμίδες του προμήκους (</a:t>
            </a:r>
            <a:r>
              <a:rPr lang="en-US" sz="1400" b="1" dirty="0" err="1" smtClean="0"/>
              <a:t>Turck</a:t>
            </a:r>
            <a:r>
              <a:rPr lang="en-US" sz="1400" b="1" dirty="0" smtClean="0"/>
              <a:t> 1851</a:t>
            </a:r>
            <a:r>
              <a:rPr lang="el-GR" sz="1400" dirty="0" smtClean="0"/>
              <a:t>)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l-GR" sz="1400" dirty="0" smtClean="0"/>
              <a:t>Αποτελείται από 1 εκατομμύριο ίνες. </a:t>
            </a:r>
          </a:p>
          <a:p>
            <a:pPr marL="0" indent="0" algn="ctr">
              <a:buNone/>
            </a:pPr>
            <a:r>
              <a:rPr lang="el-GR" sz="1400" dirty="0" smtClean="0"/>
              <a:t>ΌΜΩΣ μόνο 25.000 κ</a:t>
            </a:r>
            <a:r>
              <a:rPr lang="en-US" sz="1400" dirty="0" smtClean="0"/>
              <a:t>.Betz </a:t>
            </a:r>
            <a:r>
              <a:rPr lang="el-GR" sz="1400" dirty="0" smtClean="0"/>
              <a:t>στο π. 4 κατά </a:t>
            </a:r>
            <a:r>
              <a:rPr lang="en-US" sz="1400" dirty="0" smtClean="0"/>
              <a:t>Broadmann.</a:t>
            </a:r>
            <a:endParaRPr lang="el-GR" sz="1400" dirty="0" smtClean="0"/>
          </a:p>
          <a:p>
            <a:pPr marL="0" indent="0" algn="ctr">
              <a:buNone/>
            </a:pPr>
            <a:r>
              <a:rPr lang="el-GR" sz="1400" dirty="0" smtClean="0"/>
              <a:t>Πυροδοτούνται 60</a:t>
            </a:r>
            <a:r>
              <a:rPr lang="en-US" sz="1400" dirty="0" smtClean="0"/>
              <a:t> ms </a:t>
            </a:r>
            <a:r>
              <a:rPr lang="el-GR" sz="1400" dirty="0" smtClean="0"/>
              <a:t>πριν από την έναρξη κίνησης.</a:t>
            </a:r>
            <a:endParaRPr lang="en-US" sz="1400" dirty="0" smtClean="0"/>
          </a:p>
          <a:p>
            <a:pPr marL="0" indent="0" algn="ctr">
              <a:buNone/>
            </a:pPr>
            <a:r>
              <a:rPr lang="el-GR" sz="1400" dirty="0" smtClean="0"/>
              <a:t>ΑΡΑ η πυραμιδική οδός δέχεται  ίνες και από άλλες φλοιικές περιοχές (π. 6, 1,2,3, 5, 7).</a:t>
            </a:r>
          </a:p>
          <a:p>
            <a:pPr marL="0" indent="0" algn="ctr">
              <a:buNone/>
            </a:pPr>
            <a:r>
              <a:rPr lang="el-GR" sz="1400" dirty="0" smtClean="0"/>
              <a:t>Στο κατώτερο άκρο του προμήκους χιάζεται κατά 75%.</a:t>
            </a:r>
          </a:p>
          <a:p>
            <a:pPr marL="0" indent="0" algn="ctr">
              <a:buNone/>
            </a:pPr>
            <a:r>
              <a:rPr lang="el-GR" sz="1400" dirty="0" smtClean="0"/>
              <a:t>Τελικά, μόνο 10-20% ινών συνάπτονται άμεσα με α-κινητικό νευρώνα (μεγάλης διαμέτρου ίνες που προέρχονται από κ.</a:t>
            </a:r>
            <a:r>
              <a:rPr lang="en-US" sz="1400" dirty="0" smtClean="0"/>
              <a:t>Betz </a:t>
            </a:r>
            <a:endParaRPr lang="el-GR" sz="1400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2714621"/>
            <a:ext cx="4038600" cy="392909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l-GR" sz="4000" b="1" dirty="0" err="1" smtClean="0">
                <a:solidFill>
                  <a:schemeClr val="bg1"/>
                </a:solidFill>
              </a:rPr>
              <a:t>Εξωπυραμιδική</a:t>
            </a:r>
            <a:r>
              <a:rPr lang="el-GR" sz="4000" b="1" dirty="0" smtClean="0">
                <a:solidFill>
                  <a:schemeClr val="bg1"/>
                </a:solidFill>
              </a:rPr>
              <a:t> οδός</a:t>
            </a:r>
          </a:p>
          <a:p>
            <a:pPr algn="ctr">
              <a:buNone/>
            </a:pPr>
            <a:r>
              <a:rPr lang="el-GR" sz="4000" b="1" dirty="0" smtClean="0"/>
              <a:t>Έμμεση</a:t>
            </a:r>
            <a:r>
              <a:rPr lang="el-GR" sz="4000" dirty="0" smtClean="0"/>
              <a:t> σύνδεση φλοιού-ΝΜ μέσω ενδιάμεσων πυρήνων (ερυθρός, ΔΣ, </a:t>
            </a:r>
            <a:r>
              <a:rPr lang="el-GR" sz="4000" dirty="0" err="1" smtClean="0"/>
              <a:t>αιθουσαίοι</a:t>
            </a:r>
            <a:r>
              <a:rPr lang="el-GR" sz="4000" dirty="0" smtClean="0"/>
              <a:t>, τετράδυμο) που ΔΕΝ διέρχονται από τις πυραμίδες του προμήκους. </a:t>
            </a:r>
          </a:p>
          <a:p>
            <a:pPr algn="ctr">
              <a:buNone/>
            </a:pPr>
            <a:r>
              <a:rPr lang="el-GR" sz="4000" dirty="0" smtClean="0"/>
              <a:t>Παράπλευρες ίνες κατιόντων δεματίων προς θάλαμο, παρεγκεφαλίδα και ραβδωτό σώμα.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smtClean="0"/>
              <a:t>S. A. K. Wilson</a:t>
            </a:r>
            <a:r>
              <a:rPr lang="el-GR" sz="4000" dirty="0" smtClean="0"/>
              <a:t>: εισήγαγε τον όρο εξωπυραμιδικό κινητικό σύστημα για να συμπεριλάβει κινητικές δομές που βρίσκονταν στα βασικά γάγγλια και σε σχετικούς </a:t>
            </a:r>
            <a:r>
              <a:rPr lang="el-GR" sz="4000" dirty="0" err="1" smtClean="0"/>
              <a:t>θαλαμικούς</a:t>
            </a:r>
            <a:r>
              <a:rPr lang="el-GR" sz="4000" dirty="0" smtClean="0"/>
              <a:t> και </a:t>
            </a:r>
            <a:r>
              <a:rPr lang="el-GR" sz="4000" dirty="0" err="1" smtClean="0"/>
              <a:t>στελεχιαίους</a:t>
            </a:r>
            <a:r>
              <a:rPr lang="el-GR" sz="4000" dirty="0" smtClean="0"/>
              <a:t> πυρήνες.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ΠΥΡΑΜΙΔΙΚΟ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ΕΞΩΠΥΡΑΜΙΔΙΚΟ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l-GR" b="1" i="1" dirty="0" smtClean="0">
                <a:solidFill>
                  <a:schemeClr val="tx2"/>
                </a:solidFill>
              </a:rPr>
              <a:t>Η μόνη περιοχή που η πυραμιδική οδός πορεύεται μόνη της είναι οι πυραμίδες!</a:t>
            </a:r>
            <a:r>
              <a:rPr lang="el-GR" b="1" i="1" dirty="0" smtClean="0"/>
              <a:t> </a:t>
            </a:r>
          </a:p>
          <a:p>
            <a:pPr algn="ctr">
              <a:buNone/>
            </a:pPr>
            <a:r>
              <a:rPr lang="el-GR" b="1" i="1" dirty="0" smtClean="0"/>
              <a:t>Αμιγής βλάβη πυραμιδικής οδού ή του π. 4 προκαλεί αδυναμία άπω μυών και υποτονία.</a:t>
            </a:r>
          </a:p>
          <a:p>
            <a:pPr algn="ctr">
              <a:buNone/>
            </a:pPr>
            <a:endParaRPr lang="el-GR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l-GR" b="1" i="1" dirty="0" smtClean="0">
                <a:solidFill>
                  <a:schemeClr val="tx2"/>
                </a:solidFill>
              </a:rPr>
              <a:t>Στην έσω κάψα οι πυραμιδικές ίνες αναμειγνύονται με εξωπυραμιδικές ίνες</a:t>
            </a:r>
          </a:p>
          <a:p>
            <a:pPr algn="ctr">
              <a:buNone/>
            </a:pPr>
            <a:r>
              <a:rPr lang="el-GR" b="1" i="1" dirty="0" smtClean="0">
                <a:solidFill>
                  <a:schemeClr val="tx2"/>
                </a:solidFill>
              </a:rPr>
              <a:t> (</a:t>
            </a:r>
            <a:r>
              <a:rPr lang="el-GR" sz="2600" b="1" i="1" dirty="0" err="1" smtClean="0">
                <a:solidFill>
                  <a:schemeClr val="tx2"/>
                </a:solidFill>
              </a:rPr>
              <a:t>φλοιο</a:t>
            </a:r>
            <a:r>
              <a:rPr lang="el-GR" sz="2600" b="1" i="1" dirty="0" smtClean="0">
                <a:solidFill>
                  <a:schemeClr val="tx2"/>
                </a:solidFill>
              </a:rPr>
              <a:t>-</a:t>
            </a:r>
            <a:r>
              <a:rPr lang="el-GR" sz="2600" b="1" i="1" dirty="0" err="1" smtClean="0">
                <a:solidFill>
                  <a:schemeClr val="tx2"/>
                </a:solidFill>
              </a:rPr>
              <a:t>ραβδωτες</a:t>
            </a:r>
            <a:r>
              <a:rPr lang="el-GR" sz="2600" b="1" i="1" dirty="0" smtClean="0">
                <a:solidFill>
                  <a:schemeClr val="tx2"/>
                </a:solidFill>
              </a:rPr>
              <a:t>, -</a:t>
            </a:r>
            <a:r>
              <a:rPr lang="el-GR" sz="2600" b="1" i="1" dirty="0" err="1" smtClean="0">
                <a:solidFill>
                  <a:schemeClr val="tx2"/>
                </a:solidFill>
              </a:rPr>
              <a:t>θαλαμικες</a:t>
            </a:r>
            <a:r>
              <a:rPr lang="el-GR" sz="2600" b="1" i="1" dirty="0" smtClean="0">
                <a:solidFill>
                  <a:schemeClr val="tx2"/>
                </a:solidFill>
              </a:rPr>
              <a:t> , -</a:t>
            </a:r>
            <a:r>
              <a:rPr lang="el-GR" sz="2600" b="1" i="1" dirty="0" err="1" smtClean="0">
                <a:solidFill>
                  <a:schemeClr val="tx2"/>
                </a:solidFill>
              </a:rPr>
              <a:t>ερυθρικές</a:t>
            </a:r>
            <a:r>
              <a:rPr lang="el-GR" sz="2600" b="1" i="1" dirty="0" smtClean="0">
                <a:solidFill>
                  <a:schemeClr val="tx2"/>
                </a:solidFill>
              </a:rPr>
              <a:t>, -</a:t>
            </a:r>
            <a:r>
              <a:rPr lang="el-GR" sz="2600" b="1" i="1" dirty="0" err="1" smtClean="0">
                <a:solidFill>
                  <a:schemeClr val="tx2"/>
                </a:solidFill>
              </a:rPr>
              <a:t>γεφυρικές</a:t>
            </a:r>
            <a:r>
              <a:rPr lang="el-GR" sz="2600" b="1" i="1" dirty="0" smtClean="0">
                <a:solidFill>
                  <a:schemeClr val="tx2"/>
                </a:solidFill>
              </a:rPr>
              <a:t>,- </a:t>
            </a:r>
            <a:r>
              <a:rPr lang="el-GR" sz="2600" b="1" i="1" dirty="0" err="1" smtClean="0">
                <a:solidFill>
                  <a:schemeClr val="tx2"/>
                </a:solidFill>
              </a:rPr>
              <a:t>ελαικές</a:t>
            </a:r>
            <a:r>
              <a:rPr lang="el-GR" sz="2600" b="1" i="1" dirty="0" smtClean="0">
                <a:solidFill>
                  <a:schemeClr val="tx2"/>
                </a:solidFill>
              </a:rPr>
              <a:t>, δικτυωτές</a:t>
            </a:r>
            <a:r>
              <a:rPr lang="el-GR" b="1" i="1" dirty="0" smtClean="0">
                <a:solidFill>
                  <a:schemeClr val="tx2"/>
                </a:solidFill>
              </a:rPr>
              <a:t>).</a:t>
            </a:r>
          </a:p>
          <a:p>
            <a:pPr algn="ctr">
              <a:buNone/>
            </a:pPr>
            <a:r>
              <a:rPr lang="el-GR" b="1" i="1" dirty="0" smtClean="0"/>
              <a:t>Βλάβη λευκής ουσίας ημισφαιρίων προσβάλλει και τις δύο οδούς.</a:t>
            </a:r>
          </a:p>
          <a:p>
            <a:pPr algn="ctr">
              <a:buNone/>
            </a:pPr>
            <a:endParaRPr lang="el-GR" b="1" i="1" dirty="0" smtClean="0"/>
          </a:p>
          <a:p>
            <a:pPr algn="ctr">
              <a:buNone/>
            </a:pPr>
            <a:r>
              <a:rPr lang="el-GR" b="1" i="1" dirty="0" smtClean="0"/>
              <a:t>Η σπαστικότητα </a:t>
            </a:r>
            <a:r>
              <a:rPr lang="el-GR" dirty="0" smtClean="0"/>
              <a:t>(γραμμική αύξηση αντίστασης στην παθητική έκταση με την ταχύτητα- επίταση τενόντιων αντανακλαστικών) αποδίδεται σε βλάβη </a:t>
            </a:r>
            <a:r>
              <a:rPr lang="el-GR" dirty="0" err="1" smtClean="0"/>
              <a:t>αιθουσονωτιαίων</a:t>
            </a:r>
            <a:r>
              <a:rPr lang="el-GR" dirty="0" smtClean="0"/>
              <a:t> και </a:t>
            </a:r>
            <a:r>
              <a:rPr lang="el-GR" dirty="0" err="1" smtClean="0"/>
              <a:t>δικτυονωτιαίων</a:t>
            </a:r>
            <a:r>
              <a:rPr lang="el-GR" dirty="0" smtClean="0"/>
              <a:t> δεματιών.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ΠΥΡΑΜΙΔΙΚΟ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ΕΞΩΠΥΡΑΜΙΔΙΚΟ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ΣΥΣΤΗΜΑ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ΠΥΡΑΜΙΔΙΚΟ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Παράλυση εκούσιας κίνησης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Ανάδυση παθολογικών αντανακλαστικών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Αυξημένα τενόντια αντανακλαστικά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Απουσία ακούσιων κινήσεων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7030A0"/>
                </a:solidFill>
              </a:rPr>
              <a:t>Σπαστικότητα</a:t>
            </a:r>
            <a:r>
              <a:rPr lang="el-GR" dirty="0" smtClean="0"/>
              <a:t>-υπερτονία σε καμπτήρες άνω άκρα-εκτείνοντες κάτω άκρα-Σημείο σουγιά</a:t>
            </a:r>
          </a:p>
          <a:p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ΕΞΩΠΥΡΑΜΙΔΙΚΟ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Απουσιάζει παράλυση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Απουσία παθολογικών αντανακλαστικών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Φυσιολογικά τενόντια αντανακλαστικά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Ακούσιες κινήσεις (χορεία, αθέτωση, τρόμος, δυστονία)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Γενικευμένη υπερτονία, ομότιμη σε όλη την έκταση της παθητικής κίνησης ή διαλείπουσα-σημείο οδοντωτού τροχού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τελικη κοινη οδό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000924" cy="585789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42844" y="21429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mtClean="0">
                <a:solidFill>
                  <a:schemeClr val="bg1"/>
                </a:solidFill>
              </a:rPr>
              <a:t>ΤΕΛΙΚΗ ΚΟΙΝΗ ΟΔΟΣ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429124" y="142852"/>
            <a:ext cx="45720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… ο μόνος εκτελεστής είναι ο μυς, είτε πρόκειται για το ψιθύρισμα μιας συλλαβής είτε για την υλοτόμηση ενός δάσους.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σω εξω οδοι στλχ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7032874" cy="5337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ΦΛΟΙΟΣ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Πρωτοταγής κινητικός φλοιός</a:t>
            </a:r>
          </a:p>
          <a:p>
            <a:pPr>
              <a:buNone/>
            </a:pPr>
            <a:r>
              <a:rPr lang="el-GR" b="1" dirty="0" smtClean="0"/>
              <a:t>Προκινητικός φλοιός</a:t>
            </a:r>
          </a:p>
          <a:p>
            <a:pPr>
              <a:buNone/>
            </a:pPr>
            <a:r>
              <a:rPr lang="el-GR" b="1" dirty="0" smtClean="0"/>
              <a:t>Συμπληρωματική κινητική περιοχή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Προβάλλουν στο ΝΜ απευθείας ή μέσω του εγκεφαλικού στελέχους.</a:t>
            </a:r>
          </a:p>
          <a:p>
            <a:pPr>
              <a:buNone/>
            </a:pPr>
            <a:r>
              <a:rPr lang="el-GR" dirty="0" smtClean="0"/>
              <a:t>	Ο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Προκινητικός φλοιός </a:t>
            </a:r>
            <a:r>
              <a:rPr lang="el-GR" dirty="0" smtClean="0"/>
              <a:t>και η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Συμπληρωματική κινητική περιοχή </a:t>
            </a:r>
            <a:r>
              <a:rPr lang="el-GR" dirty="0" smtClean="0"/>
              <a:t>δέχονται πληροφορίες από τον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Προμετωπιαίο Συνειρμικό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Οπίσθιο Βρεγματικό φλοιό</a:t>
            </a:r>
            <a:r>
              <a:rPr lang="el-GR" dirty="0" smtClean="0"/>
              <a:t>, προβάλλουν στον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Πρωτοταγή Κινητικό φλοιό </a:t>
            </a:r>
            <a:r>
              <a:rPr lang="el-GR" dirty="0" smtClean="0"/>
              <a:t>και είναι σημαντικοί για το συντονισμό και σχεδιασμό σύνθετων κινήσεων.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σω και εξω φλοιονωτιαί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5725877" cy="607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 ΝΜ οργάνωση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	Τα κυτταρικά σώματα των κινητικών νευρώνων εντοπίζονται στα πρόσθια κέρατα της φαιάς ουσίας σχηματίζοντας τους κινητικούς πυρήνες.</a:t>
            </a:r>
          </a:p>
          <a:p>
            <a:pPr>
              <a:buNone/>
            </a:pPr>
            <a:r>
              <a:rPr lang="el-GR" dirty="0" smtClean="0"/>
              <a:t>Κινητικοί νευρώνες που νευρώνουν εγγύς μυς βρίσκονται προς τα έσω, ενώ εκείνοι που νευρώνουν άπω μυς προς τα έξω.</a:t>
            </a:r>
          </a:p>
          <a:p>
            <a:pPr>
              <a:buNone/>
            </a:pPr>
            <a:r>
              <a:rPr lang="el-GR" dirty="0" smtClean="0"/>
              <a:t>Κινητικοί νευρώνες που νευρώνουν καμπτήρες μυς βρίσκονται προς τα έξω, ενώ εκείνοι που νευρώνουν εκτείνοντες μυς προς τα έσω.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u="sng" dirty="0" smtClean="0"/>
              <a:t>εγγύς αξονικοί μυς </a:t>
            </a:r>
            <a:r>
              <a:rPr lang="el-GR" dirty="0" smtClean="0"/>
              <a:t>και οι εκτείνοντες (κάτω άκρων) χρησιμοποιούνται για τη στάση σώματος και ισορροπία 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έσω-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κοιλιακό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σύστημα πυρήνων ΝΜ</a:t>
            </a:r>
            <a:r>
              <a:rPr lang="el-GR" dirty="0" smtClean="0"/>
              <a:t>) 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u="sng" dirty="0" smtClean="0"/>
              <a:t>άπω μυς </a:t>
            </a:r>
            <a:r>
              <a:rPr lang="el-GR" dirty="0" smtClean="0"/>
              <a:t>(ιδίως άνω άκρων) χρησιμοποιούνται για λεπτές κινήσεις 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έξω ραχιαίο τμήμα πυρήνων ΝΜ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Οι διαφορετικές ομάδες κινητικών νευρώνων ΝΜ ελέγχονται από διαφορετικούς </a:t>
            </a:r>
            <a:r>
              <a:rPr lang="el-GR" u="sng" dirty="0" smtClean="0"/>
              <a:t>διάμεσους νευρώνες </a:t>
            </a:r>
            <a:r>
              <a:rPr lang="el-GR" dirty="0" smtClean="0"/>
              <a:t>και από διαφορετικές </a:t>
            </a:r>
            <a:r>
              <a:rPr lang="el-GR" u="sng" dirty="0" smtClean="0"/>
              <a:t>κατιούσες οδούς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1481</Words>
  <Application>Microsoft Office PowerPoint</Application>
  <PresentationFormat>Προβολή στην οθόνη (4:3)</PresentationFormat>
  <Paragraphs>241</Paragraphs>
  <Slides>57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58" baseType="lpstr">
      <vt:lpstr>Θέμα του Office</vt:lpstr>
      <vt:lpstr>ΝΕΥΡΟΦΥΣΙΟΛΟΓΙΑ 2Β</vt:lpstr>
      <vt:lpstr>ΕΠΙΠΕΔΑ ΕΛΕΓΧΟΥ ΚΙΝΗΤΙΚΗΣ ΛΕΙΤΟΥΡΓΙΑΣ KANDEL</vt:lpstr>
      <vt:lpstr>Διαφάνεια 3</vt:lpstr>
      <vt:lpstr>1. ΝΩΤΙΑΙΟΣ ΜΥΕΛΟΣ (ΝΜ)</vt:lpstr>
      <vt:lpstr>2. ΕΓΚΕΦΑΛΙΚΟ ΣΤΕΛΕΧΟΣ</vt:lpstr>
      <vt:lpstr>Διαφάνεια 6</vt:lpstr>
      <vt:lpstr>3. ΦΛΟΙΟΣ</vt:lpstr>
      <vt:lpstr>Διαφάνεια 8</vt:lpstr>
      <vt:lpstr>1. ΝΜ οργάνωση</vt:lpstr>
      <vt:lpstr>2. ΕΓΚΕΦΑΛΙΚΟ ΣΤΕΛΕΧΟΣ</vt:lpstr>
      <vt:lpstr>2. ΕΓΚΕΦΑΛΙΚΟ ΣΤΕΛΕΧΟΣ</vt:lpstr>
      <vt:lpstr>2. ΕΓΚΕΦΑΛΙΚΟ ΣΤΕΛΕΧΟΣ</vt:lpstr>
      <vt:lpstr>2. ΕΓΚΕΦΑΛΙΚΟ ΣΤΕΛΕΧΟΣ</vt:lpstr>
      <vt:lpstr>3. ΦΛΟΙΟΣ</vt:lpstr>
      <vt:lpstr>3. ΦΛΟΙΟΣ</vt:lpstr>
      <vt:lpstr>3. ΦΛΟΙΟΣ</vt:lpstr>
      <vt:lpstr>3. ΦΛΟΙΟΣ Φλοιονωτιαίο δεμάτιο</vt:lpstr>
      <vt:lpstr>3. ΦΛΟΙΟΣ Φλοιονωτιαίο δεμάτιο</vt:lpstr>
      <vt:lpstr>ΣΩΜΑΤΟΤΟΠΙΚΗ ΟΡΓΑΝΩΣΗ ΦΛΟΙΟΥ</vt:lpstr>
      <vt:lpstr>ΠΡΩΤΟΤΑΓΗΣ ΚΙΝΗΤΙΚΟΣ ΦΛΟΙΟΣ π. 4</vt:lpstr>
      <vt:lpstr>ΠΡΟΚΙΝΗΤΙΚΟΣ ΦΛΟΙΟΣ π. 6</vt:lpstr>
      <vt:lpstr>ΣΥΜΠΛΗΡΩΜΑΤΙΚΟΣ ΚΙΝΗΤΙΚΟΣ ΦΛΟΙΟΣ  </vt:lpstr>
      <vt:lpstr>Διαφάνεια 23</vt:lpstr>
      <vt:lpstr>ΒΑΣΙΚΑ ΓΑΓΓΛΙΑ (ΒΓ)</vt:lpstr>
      <vt:lpstr>ΒΑΣΙΚΑ ΓΑΓΓΛΙΑ</vt:lpstr>
      <vt:lpstr>Διαφάνεια 26</vt:lpstr>
      <vt:lpstr>Διαφάνεια 27</vt:lpstr>
      <vt:lpstr>ΒΑΣΙΚΑ ΓΑΓΓΛΙΑ</vt:lpstr>
      <vt:lpstr>ΒΑΣΙΚΑ ΓΑΓΓΛΙΑ ΚΛΙΝΙΚΕΣ ΕΚΔΗΛΩΣΕΙΣ</vt:lpstr>
      <vt:lpstr>ΒΑΣΙΚΑ ΓΑΓΓΛΙΑ ΚΛΙΝΙΚΕΣ ΕΚΔΗΛΩΣΕΙΣ</vt:lpstr>
      <vt:lpstr>ΒΑΣΙΚΑ ΓΑΓΓΛΙΑ ΚΛΙΝΙΚΕΣ ΕΚΔΗΛΩΣΕΙΣ</vt:lpstr>
      <vt:lpstr>Διαφάνεια 32</vt:lpstr>
      <vt:lpstr>Διαφάνεια 33</vt:lpstr>
      <vt:lpstr>Διαφάνεια 34</vt:lpstr>
      <vt:lpstr>ΠΑΡΕΓΚΕΦΑΛΙΔΑ</vt:lpstr>
      <vt:lpstr>ΠΑΡΕΓΚΕΦΑΛΙΔΑ</vt:lpstr>
      <vt:lpstr>ΠΑΡΕΓΚΕΦΑΛΙΔΑ</vt:lpstr>
      <vt:lpstr>Διαφάνεια 38</vt:lpstr>
      <vt:lpstr> ΠΑΡΕΓΚΕΦΑΛΙΔΑ Βάσει εξωτερικής μορφολογίας διαιρείται σε λοβία που δεν έχουν σχέση με τη εμβρυολογική εξέλιξη ή τη λειτουργία. </vt:lpstr>
      <vt:lpstr>Διαφάνεια 40</vt:lpstr>
      <vt:lpstr>Διαφάνεια 41</vt:lpstr>
      <vt:lpstr>ΠΑΡΕΓΚΕΦΑΛΙΔΑ</vt:lpstr>
      <vt:lpstr>ΠΑΡΕΓΚΕΦΑΛΙΔΑ</vt:lpstr>
      <vt:lpstr>ΠΑΡΕΓΚΕΦΑΛΙΔΑ Λειτουργικές μοίρες</vt:lpstr>
      <vt:lpstr>ΠΑΡΕΓΚΕΦΑΛΙΔΑ Λειτουργικές μοίρες</vt:lpstr>
      <vt:lpstr>ΠΑΡΕΓΚΕΦΑΛΙΔΑ Λειτουργικές μοίρες</vt:lpstr>
      <vt:lpstr>ΠΑΡΕΓΚΕΦΑΛΙΔΑ</vt:lpstr>
      <vt:lpstr>ΠΑΡΕΓΚΕΦΑΛΙΔΑ Λειτουργικές μοίρες</vt:lpstr>
      <vt:lpstr>ΠΑΡΕΓΚΕΦΑΛΙΔΑ</vt:lpstr>
      <vt:lpstr>ΠΑΡΕΓΚΕΦΑΛΙΔΑ ΚΛΙΝΙΚΕΣ ΕΚΔΗΛΩΣΕΙΣ</vt:lpstr>
      <vt:lpstr>Διαφάνεια 51</vt:lpstr>
      <vt:lpstr>Διαφάνεια 52</vt:lpstr>
      <vt:lpstr>Διαφάνεια 53</vt:lpstr>
      <vt:lpstr>ΠΥΡΑΜΙΔΙΚΟ vs ΕΞΩΠΥΡΑΜΙΔΙΚΟ ΣΥΣΤΗΜΑ Φλοιονωτιαία δεμάτια: κατιόντα δεμάτια που συνδέουν φλοιό-ΝΜ (ανώτερο με κατώτερο κινητικό νευρώνα) Άμεσα-Έμμεσα </vt:lpstr>
      <vt:lpstr>ΠΥΡΑΜΙΔΙΚΟ vs ΕΞΩΠΥΡΑΜΙΔΙΚΟ ΣΥΣΤΗΜΑ</vt:lpstr>
      <vt:lpstr>ΠΥΡΑΜΙΔΙΚΟ vs ΕΞΩΠΥΡΑΜΙΔΙΚΟ ΣΥΣΤΗΜΑ</vt:lpstr>
      <vt:lpstr>Διαφάνεια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ΝΕΥΡΟΦΥΣΙΟΛΟΓΙΑ 2Β</dc:title>
  <dc:creator>mariannis</dc:creator>
  <cp:lastModifiedBy>mariannis</cp:lastModifiedBy>
  <cp:revision>1</cp:revision>
  <dcterms:created xsi:type="dcterms:W3CDTF">2017-03-26T15:41:24Z</dcterms:created>
  <dcterms:modified xsi:type="dcterms:W3CDTF">2017-04-09T17:20:57Z</dcterms:modified>
</cp:coreProperties>
</file>