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256" r:id="rId2"/>
    <p:sldId id="301" r:id="rId3"/>
    <p:sldId id="302" r:id="rId4"/>
    <p:sldId id="257" r:id="rId5"/>
    <p:sldId id="258" r:id="rId6"/>
    <p:sldId id="259" r:id="rId7"/>
    <p:sldId id="260" r:id="rId8"/>
    <p:sldId id="261" r:id="rId9"/>
    <p:sldId id="262" r:id="rId10"/>
    <p:sldId id="263" r:id="rId11"/>
    <p:sldId id="264" r:id="rId12"/>
    <p:sldId id="265" r:id="rId13"/>
    <p:sldId id="316" r:id="rId14"/>
    <p:sldId id="266" r:id="rId15"/>
    <p:sldId id="267" r:id="rId16"/>
    <p:sldId id="268" r:id="rId17"/>
    <p:sldId id="317" r:id="rId18"/>
    <p:sldId id="269" r:id="rId19"/>
    <p:sldId id="270" r:id="rId20"/>
    <p:sldId id="271" r:id="rId21"/>
    <p:sldId id="272" r:id="rId22"/>
    <p:sldId id="273" r:id="rId23"/>
    <p:sldId id="306"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303" r:id="rId48"/>
    <p:sldId id="304" r:id="rId49"/>
    <p:sldId id="305" r:id="rId50"/>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showOutlineIcons="0">
    <p:restoredLeft sz="15620"/>
    <p:restoredTop sz="94660"/>
  </p:normalViewPr>
  <p:slideViewPr>
    <p:cSldViewPr>
      <p:cViewPr varScale="1">
        <p:scale>
          <a:sx n="80" d="100"/>
          <a:sy n="80" d="100"/>
        </p:scale>
        <p:origin x="-1445" y="-77"/>
      </p:cViewPr>
      <p:guideLst>
        <p:guide orient="horz" pos="2160"/>
        <p:guide pos="2880"/>
      </p:guideLst>
    </p:cSldViewPr>
  </p:slideViewPr>
  <p:notesTextViewPr>
    <p:cViewPr>
      <p:scale>
        <a:sx n="100" d="100"/>
        <a:sy n="100" d="100"/>
      </p:scale>
      <p:origin x="0" y="0"/>
    </p:cViewPr>
  </p:notesTextViewPr>
  <p:sorterViewPr>
    <p:cViewPr>
      <p:scale>
        <a:sx n="66" d="100"/>
        <a:sy n="66" d="100"/>
      </p:scale>
      <p:origin x="0" y="2683"/>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542B2EA-1F52-47AB-B5AE-C294358EBAF7}" type="datetimeFigureOut">
              <a:rPr lang="el-GR" smtClean="0"/>
              <a:pPr/>
              <a:t>26/3/2017</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31925D3-7C96-445E-B2A8-A724EF7D8588}" type="slidenum">
              <a:rPr lang="el-GR" smtClean="0"/>
              <a:pPr/>
              <a:t>‹#›</a:t>
            </a:fld>
            <a:endParaRPr lang="el-G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231925D3-7C96-445E-B2A8-A724EF7D8588}" type="slidenum">
              <a:rPr lang="el-GR" smtClean="0"/>
              <a:pPr/>
              <a:t>15</a:t>
            </a:fld>
            <a:endParaRPr lang="el-G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EEF3C387-9241-4F1F-8686-C1D70FD584B3}" type="datetimeFigureOut">
              <a:rPr lang="el-GR" smtClean="0"/>
              <a:pPr/>
              <a:t>26/3/2017</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8194E2EE-1DCB-4725-B9A7-96F52E79A0EC}"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EEF3C387-9241-4F1F-8686-C1D70FD584B3}" type="datetimeFigureOut">
              <a:rPr lang="el-GR" smtClean="0"/>
              <a:pPr/>
              <a:t>26/3/2017</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8194E2EE-1DCB-4725-B9A7-96F52E79A0EC}"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EEF3C387-9241-4F1F-8686-C1D70FD584B3}" type="datetimeFigureOut">
              <a:rPr lang="el-GR" smtClean="0"/>
              <a:pPr/>
              <a:t>26/3/2017</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8194E2EE-1DCB-4725-B9A7-96F52E79A0EC}"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EEF3C387-9241-4F1F-8686-C1D70FD584B3}" type="datetimeFigureOut">
              <a:rPr lang="el-GR" smtClean="0"/>
              <a:pPr/>
              <a:t>26/3/2017</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8194E2EE-1DCB-4725-B9A7-96F52E79A0EC}"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EEF3C387-9241-4F1F-8686-C1D70FD584B3}" type="datetimeFigureOut">
              <a:rPr lang="el-GR" smtClean="0"/>
              <a:pPr/>
              <a:t>26/3/2017</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8194E2EE-1DCB-4725-B9A7-96F52E79A0EC}"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EEF3C387-9241-4F1F-8686-C1D70FD584B3}" type="datetimeFigureOut">
              <a:rPr lang="el-GR" smtClean="0"/>
              <a:pPr/>
              <a:t>26/3/2017</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8194E2EE-1DCB-4725-B9A7-96F52E79A0EC}"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EEF3C387-9241-4F1F-8686-C1D70FD584B3}" type="datetimeFigureOut">
              <a:rPr lang="el-GR" smtClean="0"/>
              <a:pPr/>
              <a:t>26/3/2017</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8194E2EE-1DCB-4725-B9A7-96F52E79A0EC}"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EEF3C387-9241-4F1F-8686-C1D70FD584B3}" type="datetimeFigureOut">
              <a:rPr lang="el-GR" smtClean="0"/>
              <a:pPr/>
              <a:t>26/3/2017</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8194E2EE-1DCB-4725-B9A7-96F52E79A0EC}"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EEF3C387-9241-4F1F-8686-C1D70FD584B3}" type="datetimeFigureOut">
              <a:rPr lang="el-GR" smtClean="0"/>
              <a:pPr/>
              <a:t>26/3/2017</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8194E2EE-1DCB-4725-B9A7-96F52E79A0EC}"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EEF3C387-9241-4F1F-8686-C1D70FD584B3}" type="datetimeFigureOut">
              <a:rPr lang="el-GR" smtClean="0"/>
              <a:pPr/>
              <a:t>26/3/2017</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8194E2EE-1DCB-4725-B9A7-96F52E79A0EC}"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EEF3C387-9241-4F1F-8686-C1D70FD584B3}" type="datetimeFigureOut">
              <a:rPr lang="el-GR" smtClean="0"/>
              <a:pPr/>
              <a:t>26/3/2017</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8194E2EE-1DCB-4725-B9A7-96F52E79A0EC}"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F3C387-9241-4F1F-8686-C1D70FD584B3}" type="datetimeFigureOut">
              <a:rPr lang="el-GR" smtClean="0"/>
              <a:pPr/>
              <a:t>26/3/2017</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94E2EE-1DCB-4725-B9A7-96F52E79A0EC}"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4.gif"/><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8488C4"/>
            </a:gs>
            <a:gs pos="53000">
              <a:srgbClr val="D4DEFF"/>
            </a:gs>
            <a:gs pos="83000">
              <a:srgbClr val="D4DEFF"/>
            </a:gs>
            <a:gs pos="100000">
              <a:srgbClr val="96AB94"/>
            </a:gs>
          </a:gsLst>
          <a:lin ang="5400000" scaled="0"/>
        </a:gradFill>
        <a:effectLst/>
      </p:bgPr>
    </p:bg>
    <p:spTree>
      <p:nvGrpSpPr>
        <p:cNvPr id="1" name=""/>
        <p:cNvGrpSpPr/>
        <p:nvPr/>
      </p:nvGrpSpPr>
      <p:grpSpPr>
        <a:xfrm>
          <a:off x="0" y="0"/>
          <a:ext cx="0" cy="0"/>
          <a:chOff x="0" y="0"/>
          <a:chExt cx="0" cy="0"/>
        </a:xfrm>
      </p:grpSpPr>
      <p:sp>
        <p:nvSpPr>
          <p:cNvPr id="4" name="3 - Τίτλος"/>
          <p:cNvSpPr>
            <a:spLocks noGrp="1"/>
          </p:cNvSpPr>
          <p:nvPr>
            <p:ph type="ctrTitle"/>
          </p:nvPr>
        </p:nvSpPr>
        <p:spPr>
          <a:scene3d>
            <a:camera prst="orthographicFront"/>
            <a:lightRig rig="threePt" dir="t"/>
          </a:scene3d>
          <a:sp3d>
            <a:bevelT prst="relaxedInset"/>
          </a:sp3d>
        </p:spPr>
        <p:style>
          <a:lnRef idx="1">
            <a:schemeClr val="dk1"/>
          </a:lnRef>
          <a:fillRef idx="2">
            <a:schemeClr val="dk1"/>
          </a:fillRef>
          <a:effectRef idx="1">
            <a:schemeClr val="dk1"/>
          </a:effectRef>
          <a:fontRef idx="minor">
            <a:schemeClr val="dk1"/>
          </a:fontRef>
        </p:style>
        <p:txBody>
          <a:bodyPr/>
          <a:lstStyle/>
          <a:p>
            <a:r>
              <a:rPr lang="el-GR" dirty="0" smtClean="0"/>
              <a:t>ΝΕΥΡΟΦΥΣΙΟΛΟΓΙΑ 2</a:t>
            </a:r>
            <a:endParaRPr lang="el-GR" dirty="0"/>
          </a:p>
        </p:txBody>
      </p:sp>
      <p:sp>
        <p:nvSpPr>
          <p:cNvPr id="5" name="4 - Υπότιτλος"/>
          <p:cNvSpPr>
            <a:spLocks noGrp="1"/>
          </p:cNvSpPr>
          <p:nvPr>
            <p:ph type="subTitle" idx="1"/>
          </p:nvPr>
        </p:nvSpPr>
        <p:spPr/>
        <p:txBody>
          <a:bodyPr/>
          <a:lstStyle/>
          <a:p>
            <a:endParaRPr lang="el-G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ΕΤΕΡΟΤΥΠΙΚΟΣ ΦΛΟΙΟΣ</a:t>
            </a:r>
            <a:endParaRPr lang="el-GR" dirty="0"/>
          </a:p>
        </p:txBody>
      </p:sp>
      <p:sp>
        <p:nvSpPr>
          <p:cNvPr id="3" name="2 - Θέση περιεχομένου"/>
          <p:cNvSpPr>
            <a:spLocks noGrp="1"/>
          </p:cNvSpPr>
          <p:nvPr>
            <p:ph idx="1"/>
          </p:nvPr>
        </p:nvSpPr>
        <p:spPr/>
        <p:txBody>
          <a:bodyPr/>
          <a:lstStyle/>
          <a:p>
            <a:pPr>
              <a:buNone/>
            </a:pPr>
            <a:r>
              <a:rPr lang="el-GR" dirty="0" smtClean="0"/>
              <a:t>Αλλοφλοιός ή παλαιοφλοιός : 3 με 5 στιβάδες, καταλαμβάνει μικρό μέρος στη βάση του εγκεφάλου (</a:t>
            </a:r>
            <a:r>
              <a:rPr lang="el-GR" b="1" dirty="0" smtClean="0"/>
              <a:t>οσφρητικός βολβός και οσφρητική ταινία</a:t>
            </a:r>
            <a:r>
              <a:rPr lang="el-GR" dirty="0" smtClean="0"/>
              <a:t>) </a:t>
            </a:r>
          </a:p>
          <a:p>
            <a:pPr>
              <a:buNone/>
            </a:pPr>
            <a:r>
              <a:rPr lang="el-GR" dirty="0" smtClean="0"/>
              <a:t>Αρχιφλοιός έχει 3 στιβάδες κυττάρων και απαντάται στον </a:t>
            </a:r>
            <a:r>
              <a:rPr lang="el-GR" b="1" dirty="0" smtClean="0"/>
              <a:t>ιππόκαμπο</a:t>
            </a:r>
            <a:r>
              <a:rPr lang="el-GR" dirty="0" smtClean="0"/>
              <a:t>.</a:t>
            </a:r>
          </a:p>
          <a:p>
            <a:endParaRPr lang="el-GR"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b="1" dirty="0" err="1" smtClean="0"/>
              <a:t>Korbinian</a:t>
            </a:r>
            <a:r>
              <a:rPr lang="en-US" b="1" dirty="0" smtClean="0"/>
              <a:t> Broadmann </a:t>
            </a:r>
            <a:r>
              <a:rPr lang="el-GR" dirty="0" smtClean="0"/>
              <a:t> </a:t>
            </a:r>
            <a:r>
              <a:rPr lang="el-GR" b="1" dirty="0" smtClean="0"/>
              <a:t>1909</a:t>
            </a:r>
            <a:r>
              <a:rPr lang="el-GR" dirty="0" smtClean="0"/>
              <a:t> </a:t>
            </a:r>
            <a:endParaRPr lang="el-GR" dirty="0"/>
          </a:p>
        </p:txBody>
      </p:sp>
      <p:sp>
        <p:nvSpPr>
          <p:cNvPr id="3" name="2 - Θέση περιεχομένου"/>
          <p:cNvSpPr>
            <a:spLocks noGrp="1"/>
          </p:cNvSpPr>
          <p:nvPr>
            <p:ph idx="1"/>
          </p:nvPr>
        </p:nvSpPr>
        <p:spPr/>
        <p:txBody>
          <a:bodyPr>
            <a:normAutofit/>
          </a:bodyPr>
          <a:lstStyle/>
          <a:p>
            <a:pPr>
              <a:buNone/>
            </a:pPr>
            <a:r>
              <a:rPr lang="el-GR" dirty="0" smtClean="0"/>
              <a:t>	</a:t>
            </a:r>
          </a:p>
          <a:p>
            <a:pPr>
              <a:buNone/>
            </a:pPr>
            <a:r>
              <a:rPr lang="el-GR" dirty="0" smtClean="0"/>
              <a:t>	Χάρτες του εγκεφαλικού φλοιού με βάση την κυτταροαρχιτεκτονική οργάνωση των νευρώνων.</a:t>
            </a:r>
          </a:p>
          <a:p>
            <a:pPr>
              <a:buNone/>
            </a:pPr>
            <a:r>
              <a:rPr lang="el-GR" dirty="0" smtClean="0"/>
              <a:t>	 Αισθητικές περιοχές: κοκκώδεις στιβάδες. </a:t>
            </a:r>
          </a:p>
          <a:p>
            <a:pPr>
              <a:buNone/>
            </a:pPr>
            <a:r>
              <a:rPr lang="el-GR" dirty="0" smtClean="0"/>
              <a:t>	Κινητική περιοχή: πυραμοειδών κυττάρων.</a:t>
            </a:r>
          </a:p>
          <a:p>
            <a:endParaRPr lang="el-GR"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srcRect/>
          <a:stretch>
            <a:fillRect/>
          </a:stretch>
        </p:blipFill>
        <p:spPr bwMode="auto">
          <a:xfrm>
            <a:off x="571472" y="214290"/>
            <a:ext cx="7713685" cy="590079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MARIANNA\A_ΜΑΘΗΜΑΤΑ PPS\anatomy lessons\ANATOMY CNS\εγκεφαλος\unimodal heteromodal.jpg"/>
          <p:cNvPicPr>
            <a:picLocks noChangeAspect="1" noChangeArrowheads="1"/>
          </p:cNvPicPr>
          <p:nvPr/>
        </p:nvPicPr>
        <p:blipFill>
          <a:blip r:embed="rId2"/>
          <a:srcRect/>
          <a:stretch>
            <a:fillRect/>
          </a:stretch>
        </p:blipFill>
        <p:spPr bwMode="auto">
          <a:xfrm>
            <a:off x="2181225" y="527050"/>
            <a:ext cx="4779963" cy="5802313"/>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srcRect/>
          <a:stretch>
            <a:fillRect/>
          </a:stretch>
        </p:blipFill>
        <p:spPr bwMode="auto">
          <a:xfrm>
            <a:off x="714348" y="402514"/>
            <a:ext cx="7785123" cy="645548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smtClean="0"/>
              <a:t>ΠΡΩΤΟΤΑΓΗ ΑΙΣΘΗΤΙΚΑ ΚΕΝΤΡΑ</a:t>
            </a:r>
            <a:r>
              <a:rPr lang="el-GR" dirty="0" smtClean="0"/>
              <a:t> </a:t>
            </a:r>
            <a:endParaRPr lang="el-GR" dirty="0"/>
          </a:p>
        </p:txBody>
      </p:sp>
      <p:sp>
        <p:nvSpPr>
          <p:cNvPr id="3" name="2 - Θέση περιεχομένου"/>
          <p:cNvSpPr>
            <a:spLocks noGrp="1"/>
          </p:cNvSpPr>
          <p:nvPr>
            <p:ph idx="1"/>
          </p:nvPr>
        </p:nvSpPr>
        <p:spPr/>
        <p:txBody>
          <a:bodyPr/>
          <a:lstStyle/>
          <a:p>
            <a:pPr>
              <a:buNone/>
            </a:pPr>
            <a:r>
              <a:rPr lang="el-GR" dirty="0" smtClean="0"/>
              <a:t>Καταλήγουν οι αισθητικές πληροφορίες μέσω του θαλάμου.</a:t>
            </a:r>
          </a:p>
          <a:p>
            <a:pPr>
              <a:buNone/>
            </a:pPr>
            <a:r>
              <a:rPr lang="el-GR" dirty="0" smtClean="0"/>
              <a:t> Τα κέντρα αυτά είναι απαραίτητα για την συνειδητή αντίληψη του περιβάλλοντος. </a:t>
            </a:r>
            <a:endParaRPr lang="el-GR"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smtClean="0"/>
              <a:t>ΠΡΩΤΟΤΑΓΗ ΚΙΝΗΤΙΚΑ ΚΕΝΤΡΑ</a:t>
            </a:r>
            <a:r>
              <a:rPr lang="el-GR" dirty="0" smtClean="0"/>
              <a:t> </a:t>
            </a:r>
            <a:endParaRPr lang="el-GR" dirty="0"/>
          </a:p>
        </p:txBody>
      </p:sp>
      <p:sp>
        <p:nvSpPr>
          <p:cNvPr id="3" name="2 - Θέση περιεχομένου"/>
          <p:cNvSpPr>
            <a:spLocks noGrp="1"/>
          </p:cNvSpPr>
          <p:nvPr>
            <p:ph idx="1"/>
          </p:nvPr>
        </p:nvSpPr>
        <p:spPr>
          <a:xfrm>
            <a:off x="1357290" y="1643050"/>
            <a:ext cx="6786610" cy="4525963"/>
          </a:xfrm>
        </p:spPr>
        <p:txBody>
          <a:bodyPr>
            <a:normAutofit fontScale="85000" lnSpcReduction="10000"/>
          </a:bodyPr>
          <a:lstStyle/>
          <a:p>
            <a:pPr>
              <a:buNone/>
            </a:pPr>
            <a:r>
              <a:rPr lang="el-GR" dirty="0" smtClean="0"/>
              <a:t>	Το απαρτίζουν τα </a:t>
            </a:r>
            <a:r>
              <a:rPr lang="el-GR" b="1" dirty="0" smtClean="0"/>
              <a:t>πυραμιδικά κύτταρα του </a:t>
            </a:r>
            <a:r>
              <a:rPr lang="en-US" b="1" dirty="0" smtClean="0"/>
              <a:t>Betz</a:t>
            </a:r>
            <a:r>
              <a:rPr lang="el-GR" dirty="0" smtClean="0"/>
              <a:t>, που βρίσκονται στην 5η στιβάδα του φλοιού. Τα κύτταρα αυτά αποτελούν τον Ανώτερο Κινητικό Νευρώνα (</a:t>
            </a:r>
            <a:r>
              <a:rPr lang="el-GR" b="1" dirty="0" smtClean="0"/>
              <a:t>ΑΚΝ</a:t>
            </a:r>
            <a:r>
              <a:rPr lang="el-GR" dirty="0" smtClean="0"/>
              <a:t>). Οι νευράξονες αυτών των κυττάρων φέρονται ως τον Κατώτερο Κινητικό Νευρώνα (</a:t>
            </a:r>
            <a:r>
              <a:rPr lang="el-GR" b="1" dirty="0" smtClean="0"/>
              <a:t>ΚΚΝ</a:t>
            </a:r>
            <a:r>
              <a:rPr lang="el-GR" dirty="0" smtClean="0"/>
              <a:t>) στα πρόσθια κέρατα του ΝΜ ή στους κινητικούς πυρήνες του στελέχους </a:t>
            </a:r>
            <a:r>
              <a:rPr lang="el-GR" b="1" dirty="0" smtClean="0"/>
              <a:t>(-α- κινητικός νευρώνας</a:t>
            </a:r>
            <a:r>
              <a:rPr lang="el-GR" dirty="0" smtClean="0"/>
              <a:t>). Το σύνολο των νευραξόνων των ΑΚΝ που τους συνδέουν με τους ΚΚΝ ονομάζεται </a:t>
            </a:r>
            <a:r>
              <a:rPr lang="el-GR" b="1" dirty="0" smtClean="0">
                <a:solidFill>
                  <a:srgbClr val="FF0000"/>
                </a:solidFill>
              </a:rPr>
              <a:t>πυραμιδική οδός</a:t>
            </a:r>
            <a:r>
              <a:rPr lang="el-GR" dirty="0" smtClean="0">
                <a:solidFill>
                  <a:srgbClr val="FF0000"/>
                </a:solidFill>
              </a:rPr>
              <a:t>. </a:t>
            </a:r>
            <a:endParaRPr lang="el-GR" dirty="0">
              <a:solidFill>
                <a:srgbClr val="FF0000"/>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7 - Εικόνα" descr="2 βήματα.png"/>
          <p:cNvPicPr>
            <a:picLocks noGrp="1"/>
          </p:cNvPicPr>
          <p:nvPr>
            <p:ph idx="4294967295"/>
          </p:nvPr>
        </p:nvPicPr>
        <p:blipFill>
          <a:blip r:embed="rId2"/>
          <a:stretch>
            <a:fillRect/>
          </a:stretch>
        </p:blipFill>
        <p:spPr>
          <a:xfrm>
            <a:off x="1714480" y="642918"/>
            <a:ext cx="7143800" cy="5429288"/>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b="1" dirty="0" smtClean="0"/>
              <a:t>ΣΥΝΕΙΡΜΙΚΕΣ ΑΙΣΘΗΤΙΚΕΣ ΠΕΡΙΟΧΕΣ (ΔΕΥΤΕΡΟΤΑΓΕΙΣ)</a:t>
            </a:r>
            <a:endParaRPr lang="el-GR" dirty="0"/>
          </a:p>
        </p:txBody>
      </p:sp>
      <p:sp>
        <p:nvSpPr>
          <p:cNvPr id="3" name="2 - Θέση περιεχομένου"/>
          <p:cNvSpPr>
            <a:spLocks noGrp="1"/>
          </p:cNvSpPr>
          <p:nvPr>
            <p:ph idx="1"/>
          </p:nvPr>
        </p:nvSpPr>
        <p:spPr/>
        <p:txBody>
          <a:bodyPr>
            <a:normAutofit fontScale="92500" lnSpcReduction="20000"/>
          </a:bodyPr>
          <a:lstStyle/>
          <a:p>
            <a:pPr>
              <a:buNone/>
            </a:pPr>
            <a:r>
              <a:rPr lang="el-GR" dirty="0" smtClean="0"/>
              <a:t>	Συνδέονται με συγκεκριμένο πρωτοταγές κέντρο (</a:t>
            </a:r>
            <a:r>
              <a:rPr lang="en-US" b="1" dirty="0" err="1" smtClean="0"/>
              <a:t>unimodal</a:t>
            </a:r>
            <a:r>
              <a:rPr lang="el-GR" dirty="0" smtClean="0"/>
              <a:t>), η αισθητική αντίληψη αποκτά "νόημα", επιτρέποντας μας να αναγνωρίζουμε την ταυτότητα των στοιχείων που μας περιβάλλουν, τη σχέση μας με αυτά, επιτρέποντας μας να αλληλεπιδρούμε με το περιβάλλον και να δημιουργούμε συσχετίσεις με αποθηκευμένες πληροφορίες στη μνήμη.</a:t>
            </a:r>
          </a:p>
          <a:p>
            <a:pPr>
              <a:buNone/>
            </a:pPr>
            <a:endParaRPr lang="el-GR" dirty="0" smtClean="0"/>
          </a:p>
          <a:p>
            <a:pPr>
              <a:buNone/>
            </a:pPr>
            <a:r>
              <a:rPr lang="el-GR" dirty="0" smtClean="0"/>
              <a:t>	Κάθε πρωτοταγής αισθητική περιοχή έχει τη δική της συνειρμική περιοχή.</a:t>
            </a:r>
          </a:p>
          <a:p>
            <a:pPr>
              <a:buNone/>
            </a:pPr>
            <a:endParaRPr lang="el-GR"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b="1" dirty="0" smtClean="0"/>
              <a:t>ΣΥΝΕΙΡΜΙΚΕΣ ΑΙΣΘΗΤΙΚΕΣ ΠΕΡΙΟΧΕΣ</a:t>
            </a:r>
            <a:br>
              <a:rPr lang="el-GR" b="1" dirty="0" smtClean="0"/>
            </a:br>
            <a:r>
              <a:rPr lang="el-GR" b="1" dirty="0" smtClean="0"/>
              <a:t> (ΤΡΙΤΟΤΑΓΕΙΣ)</a:t>
            </a:r>
            <a:endParaRPr lang="el-GR" dirty="0"/>
          </a:p>
        </p:txBody>
      </p:sp>
      <p:sp>
        <p:nvSpPr>
          <p:cNvPr id="3" name="2 - Θέση περιεχομένου"/>
          <p:cNvSpPr>
            <a:spLocks noGrp="1"/>
          </p:cNvSpPr>
          <p:nvPr>
            <p:ph idx="1"/>
          </p:nvPr>
        </p:nvSpPr>
        <p:spPr/>
        <p:txBody>
          <a:bodyPr>
            <a:normAutofit fontScale="92500" lnSpcReduction="20000"/>
          </a:bodyPr>
          <a:lstStyle/>
          <a:p>
            <a:pPr>
              <a:buNone/>
            </a:pPr>
            <a:r>
              <a:rPr lang="el-GR" dirty="0" smtClean="0"/>
              <a:t>	Δε συνδέονται με τις πρωτοταγείς αλλά με τις συνειρμικές περιοχές και ονομάζονται </a:t>
            </a:r>
            <a:r>
              <a:rPr lang="el-GR" b="1" dirty="0" smtClean="0"/>
              <a:t>πολυτροπικές (</a:t>
            </a:r>
            <a:r>
              <a:rPr lang="en-US" b="1" dirty="0" smtClean="0"/>
              <a:t>multimodal</a:t>
            </a:r>
            <a:r>
              <a:rPr lang="el-GR" b="1" dirty="0" smtClean="0"/>
              <a:t>)</a:t>
            </a:r>
            <a:r>
              <a:rPr lang="el-GR" dirty="0" smtClean="0"/>
              <a:t>.</a:t>
            </a:r>
          </a:p>
          <a:p>
            <a:pPr>
              <a:buNone/>
            </a:pPr>
            <a:r>
              <a:rPr lang="el-GR" dirty="0" smtClean="0"/>
              <a:t>	Συνδυάζουν ήδη επεξεργασμένες πληροφορίες και υποστηρίζουν τις πιο σύνθετες νοητικές εξεργασίες όπως ο λόγος, η σκέψη, ο σχεδιασμός. </a:t>
            </a:r>
          </a:p>
          <a:p>
            <a:pPr>
              <a:buNone/>
            </a:pPr>
            <a:r>
              <a:rPr lang="el-GR" dirty="0" smtClean="0"/>
              <a:t>	Δεν εξαρτώνται από ένα είδος αισθητικότητας</a:t>
            </a:r>
          </a:p>
          <a:p>
            <a:pPr>
              <a:buNone/>
            </a:pPr>
            <a:r>
              <a:rPr lang="el-GR" dirty="0" smtClean="0"/>
              <a:t>	Ο λόγος (γλώσσα) λαμβάνει πληροφορία από την ακοή (ομιλία), την όραση (ανάγνωση) ή ακόμα και την αφή (γραφή </a:t>
            </a:r>
            <a:r>
              <a:rPr lang="en-US" dirty="0" smtClean="0"/>
              <a:t>Braille</a:t>
            </a:r>
            <a:r>
              <a:rPr lang="el-GR" dirty="0" smtClean="0"/>
              <a:t> για τους τυφλούς). </a:t>
            </a:r>
            <a:endParaRPr lang="el-GR"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 Εικόνα" descr="art brain 5.jpg"/>
          <p:cNvPicPr>
            <a:picLocks noChangeAspect="1"/>
          </p:cNvPicPr>
          <p:nvPr/>
        </p:nvPicPr>
        <p:blipFill>
          <a:blip r:embed="rId2"/>
          <a:stretch>
            <a:fillRect/>
          </a:stretch>
        </p:blipFill>
        <p:spPr>
          <a:xfrm>
            <a:off x="1928794" y="142852"/>
            <a:ext cx="5286412" cy="6182414"/>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b="1" dirty="0" smtClean="0"/>
              <a:t>ΣΥΝΕΙΡΜΙΚΕΣ ΑΙΣΘΗΤΙΚΕΣ ΠΕΡΙΟΧΕΣ</a:t>
            </a:r>
            <a:br>
              <a:rPr lang="el-GR" b="1" dirty="0" smtClean="0"/>
            </a:br>
            <a:r>
              <a:rPr lang="el-GR" b="1" dirty="0" smtClean="0"/>
              <a:t>(ΤΡΙΤΟΤΑΓΕΙΣ)</a:t>
            </a:r>
            <a:endParaRPr lang="el-GR" dirty="0"/>
          </a:p>
        </p:txBody>
      </p:sp>
      <p:sp>
        <p:nvSpPr>
          <p:cNvPr id="3" name="2 - Θέση περιεχομένου"/>
          <p:cNvSpPr>
            <a:spLocks noGrp="1"/>
          </p:cNvSpPr>
          <p:nvPr>
            <p:ph idx="1"/>
          </p:nvPr>
        </p:nvSpPr>
        <p:spPr/>
        <p:txBody>
          <a:bodyPr>
            <a:normAutofit fontScale="92500" lnSpcReduction="20000"/>
          </a:bodyPr>
          <a:lstStyle/>
          <a:p>
            <a:pPr>
              <a:buNone/>
            </a:pPr>
            <a:r>
              <a:rPr lang="el-GR" dirty="0" smtClean="0"/>
              <a:t>	</a:t>
            </a:r>
            <a:r>
              <a:rPr lang="el-GR" b="1" dirty="0" smtClean="0"/>
              <a:t>Οπίσθια</a:t>
            </a:r>
            <a:r>
              <a:rPr lang="el-GR" dirty="0" smtClean="0"/>
              <a:t>, όπου συναντώνται δευτεροταγείς οπτικές, ακουστικές και σωματοαισθητικές περιοχές και ενημερώνουν σχετικά με τη θέση του σώματος στο χώρο</a:t>
            </a:r>
          </a:p>
          <a:p>
            <a:pPr>
              <a:buNone/>
            </a:pPr>
            <a:r>
              <a:rPr lang="el-GR" b="1" dirty="0" smtClean="0"/>
              <a:t>	Πρόσθια</a:t>
            </a:r>
            <a:r>
              <a:rPr lang="el-GR" dirty="0" smtClean="0"/>
              <a:t>, που περιλαμβάνει τον προμετωπιαίο φλοιό που ρυθμίζει εν γένει τη συμπεριφορά και καθορίζει τη σκέψη και την κρίση </a:t>
            </a:r>
          </a:p>
          <a:p>
            <a:pPr>
              <a:buNone/>
            </a:pPr>
            <a:r>
              <a:rPr lang="el-GR" b="1" dirty="0" smtClean="0"/>
              <a:t>	Μεταιχμιακή</a:t>
            </a:r>
            <a:r>
              <a:rPr lang="el-GR" dirty="0" smtClean="0"/>
              <a:t>, στην έσω επιφάνεια του μετωπιαίου και κροταφικού λοβού, που ρυθμίζει τη συναισθηματική έκφραση και στοιχεία της προσωπικότητας.</a:t>
            </a:r>
          </a:p>
          <a:p>
            <a:endParaRPr lang="el-GR"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17 - Εικόνα" descr="ΣΥΝΕΙΡΜΙΚΟΣ ΕΓΚΕΦΑΛΟΣ.png"/>
          <p:cNvPicPr>
            <a:picLocks noGrp="1"/>
          </p:cNvPicPr>
          <p:nvPr>
            <p:ph idx="4294967295"/>
          </p:nvPr>
        </p:nvPicPr>
        <p:blipFill>
          <a:blip r:embed="rId2"/>
          <a:stretch>
            <a:fillRect/>
          </a:stretch>
        </p:blipFill>
        <p:spPr>
          <a:xfrm>
            <a:off x="285720" y="1142984"/>
            <a:ext cx="8001056" cy="4286280"/>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ΛΕΙΤΟΥΡΓΙΚΑ ΚΕΝΤΡΑ</a:t>
            </a:r>
            <a:endParaRPr lang="el-GR" dirty="0"/>
          </a:p>
        </p:txBody>
      </p:sp>
      <p:graphicFrame>
        <p:nvGraphicFramePr>
          <p:cNvPr id="4" name="3 - Θέση περιεχομένου"/>
          <p:cNvGraphicFramePr>
            <a:graphicFrameLocks noGrp="1"/>
          </p:cNvGraphicFramePr>
          <p:nvPr>
            <p:ph idx="1"/>
          </p:nvPr>
        </p:nvGraphicFramePr>
        <p:xfrm>
          <a:off x="428596" y="1142984"/>
          <a:ext cx="8229600" cy="5237480"/>
        </p:xfrm>
        <a:graphic>
          <a:graphicData uri="http://schemas.openxmlformats.org/drawingml/2006/table">
            <a:tbl>
              <a:tblPr firstRow="1" bandRow="1">
                <a:tableStyleId>{69C7853C-536D-4A76-A0AE-DD22124D55A5}</a:tableStyleId>
              </a:tblPr>
              <a:tblGrid>
                <a:gridCol w="4114800"/>
                <a:gridCol w="4114800"/>
              </a:tblGrid>
              <a:tr h="370840">
                <a:tc>
                  <a:txBody>
                    <a:bodyPr/>
                    <a:lstStyle/>
                    <a:p>
                      <a:pPr algn="ctr">
                        <a:spcAft>
                          <a:spcPts val="0"/>
                        </a:spcAft>
                      </a:pPr>
                      <a:r>
                        <a:rPr lang="el-GR" sz="1800" dirty="0"/>
                        <a:t>ΛΕΙΤΟΥΡΓΙΑ</a:t>
                      </a:r>
                      <a:endParaRPr lang="el-GR" sz="1800" dirty="0">
                        <a:latin typeface="Times New Roman"/>
                        <a:ea typeface="Calibri"/>
                        <a:cs typeface="Times New Roman"/>
                      </a:endParaRPr>
                    </a:p>
                  </a:txBody>
                  <a:tcPr marL="0" marR="0" marT="0" marB="0" anchor="ctr"/>
                </a:tc>
                <a:tc>
                  <a:txBody>
                    <a:bodyPr/>
                    <a:lstStyle/>
                    <a:p>
                      <a:pPr algn="ctr">
                        <a:spcAft>
                          <a:spcPts val="0"/>
                        </a:spcAft>
                      </a:pPr>
                      <a:r>
                        <a:rPr lang="el-GR" sz="1800" dirty="0"/>
                        <a:t>Περιοχή Broadmann </a:t>
                      </a:r>
                      <a:endParaRPr lang="el-GR" sz="1800" dirty="0">
                        <a:latin typeface="Times New Roman"/>
                        <a:ea typeface="Calibri"/>
                        <a:cs typeface="Times New Roman"/>
                      </a:endParaRPr>
                    </a:p>
                  </a:txBody>
                  <a:tcPr marL="0" marR="0" marT="0" marB="0" anchor="ctr"/>
                </a:tc>
              </a:tr>
              <a:tr h="370840">
                <a:tc>
                  <a:txBody>
                    <a:bodyPr/>
                    <a:lstStyle/>
                    <a:p>
                      <a:r>
                        <a:rPr lang="el-GR" dirty="0" smtClean="0"/>
                        <a:t>ΟΡΑΣΗ</a:t>
                      </a:r>
                      <a:endParaRPr lang="el-GR" dirty="0"/>
                    </a:p>
                  </a:txBody>
                  <a:tcPr/>
                </a:tc>
                <a:tc>
                  <a:txBody>
                    <a:bodyPr/>
                    <a:lstStyle/>
                    <a:p>
                      <a:endParaRPr lang="el-GR" dirty="0"/>
                    </a:p>
                  </a:txBody>
                  <a:tcPr/>
                </a:tc>
              </a:tr>
              <a:tr h="370840">
                <a:tc>
                  <a:txBody>
                    <a:bodyPr/>
                    <a:lstStyle/>
                    <a:p>
                      <a:r>
                        <a:rPr lang="el-GR" dirty="0" smtClean="0"/>
                        <a:t>Πρωτοταγής</a:t>
                      </a:r>
                    </a:p>
                    <a:p>
                      <a:r>
                        <a:rPr lang="el-GR" dirty="0" smtClean="0"/>
                        <a:t>Δευτεροταγής</a:t>
                      </a:r>
                      <a:endParaRPr lang="el-GR" dirty="0"/>
                    </a:p>
                  </a:txBody>
                  <a:tcPr/>
                </a:tc>
                <a:tc>
                  <a:txBody>
                    <a:bodyPr/>
                    <a:lstStyle/>
                    <a:p>
                      <a:r>
                        <a:rPr lang="el-GR" dirty="0" smtClean="0"/>
                        <a:t>17</a:t>
                      </a:r>
                    </a:p>
                    <a:p>
                      <a:r>
                        <a:rPr lang="el-GR" dirty="0" smtClean="0"/>
                        <a:t>18,19,20,21,37</a:t>
                      </a:r>
                      <a:endParaRPr lang="el-GR" dirty="0"/>
                    </a:p>
                  </a:txBody>
                  <a:tcPr/>
                </a:tc>
              </a:tr>
              <a:tr h="370840">
                <a:tc>
                  <a:txBody>
                    <a:bodyPr/>
                    <a:lstStyle/>
                    <a:p>
                      <a:r>
                        <a:rPr lang="el-GR" dirty="0" smtClean="0"/>
                        <a:t>ΑΚΟΗ</a:t>
                      </a:r>
                      <a:endParaRPr lang="el-GR" dirty="0"/>
                    </a:p>
                  </a:txBody>
                  <a:tcPr/>
                </a:tc>
                <a:tc>
                  <a:txBody>
                    <a:bodyPr/>
                    <a:lstStyle/>
                    <a:p>
                      <a:endParaRPr lang="el-GR" dirty="0"/>
                    </a:p>
                  </a:txBody>
                  <a:tcPr/>
                </a:tc>
              </a:tr>
              <a:tr h="370840">
                <a:tc>
                  <a:txBody>
                    <a:bodyPr/>
                    <a:lstStyle/>
                    <a:p>
                      <a:r>
                        <a:rPr lang="el-GR" dirty="0" smtClean="0"/>
                        <a:t>Πρωτοταγής</a:t>
                      </a:r>
                    </a:p>
                    <a:p>
                      <a:r>
                        <a:rPr lang="el-GR" dirty="0" smtClean="0"/>
                        <a:t>Δευτεροταγής</a:t>
                      </a:r>
                    </a:p>
                  </a:txBody>
                  <a:tcPr/>
                </a:tc>
                <a:tc>
                  <a:txBody>
                    <a:bodyPr/>
                    <a:lstStyle/>
                    <a:p>
                      <a:r>
                        <a:rPr lang="el-GR" dirty="0" smtClean="0"/>
                        <a:t>41</a:t>
                      </a:r>
                    </a:p>
                    <a:p>
                      <a:r>
                        <a:rPr lang="el-GR" dirty="0" smtClean="0"/>
                        <a:t>22,44</a:t>
                      </a:r>
                      <a:endParaRPr lang="el-GR" dirty="0"/>
                    </a:p>
                  </a:txBody>
                  <a:tcPr/>
                </a:tc>
              </a:tr>
              <a:tr h="370840">
                <a:tc>
                  <a:txBody>
                    <a:bodyPr/>
                    <a:lstStyle/>
                    <a:p>
                      <a:r>
                        <a:rPr lang="el-GR" dirty="0" smtClean="0"/>
                        <a:t>ΓΕΝΙΚΗ ΑΙΣΘΗΤΙΚΟΤΗΤΑ</a:t>
                      </a:r>
                      <a:endParaRPr lang="el-GR" dirty="0"/>
                    </a:p>
                  </a:txBody>
                  <a:tcPr/>
                </a:tc>
                <a:tc>
                  <a:txBody>
                    <a:bodyPr/>
                    <a:lstStyle/>
                    <a:p>
                      <a:endParaRPr lang="el-GR"/>
                    </a:p>
                  </a:txBody>
                  <a:tcPr/>
                </a:tc>
              </a:tr>
              <a:tr h="370840">
                <a:tc>
                  <a:txBody>
                    <a:bodyPr/>
                    <a:lstStyle/>
                    <a:p>
                      <a:r>
                        <a:rPr lang="el-GR" dirty="0" smtClean="0"/>
                        <a:t>Πρωτοταγής</a:t>
                      </a:r>
                    </a:p>
                    <a:p>
                      <a:r>
                        <a:rPr lang="el-GR" dirty="0" smtClean="0"/>
                        <a:t>Δευτεροταγής</a:t>
                      </a:r>
                    </a:p>
                    <a:p>
                      <a:r>
                        <a:rPr lang="el-GR" dirty="0" smtClean="0"/>
                        <a:t>Τριτοταγής</a:t>
                      </a:r>
                      <a:endParaRPr lang="el-GR" dirty="0"/>
                    </a:p>
                  </a:txBody>
                  <a:tcPr/>
                </a:tc>
                <a:tc>
                  <a:txBody>
                    <a:bodyPr/>
                    <a:lstStyle/>
                    <a:p>
                      <a:r>
                        <a:rPr lang="el-GR" dirty="0" smtClean="0"/>
                        <a:t>1,2,3</a:t>
                      </a:r>
                    </a:p>
                    <a:p>
                      <a:r>
                        <a:rPr lang="el-GR" dirty="0" smtClean="0"/>
                        <a:t>5,7</a:t>
                      </a:r>
                    </a:p>
                    <a:p>
                      <a:r>
                        <a:rPr lang="el-GR" dirty="0" smtClean="0"/>
                        <a:t>7,22,37,39,40</a:t>
                      </a:r>
                      <a:endParaRPr lang="el-GR" dirty="0"/>
                    </a:p>
                  </a:txBody>
                  <a:tcPr/>
                </a:tc>
              </a:tr>
              <a:tr h="370840">
                <a:tc>
                  <a:txBody>
                    <a:bodyPr/>
                    <a:lstStyle/>
                    <a:p>
                      <a:r>
                        <a:rPr lang="el-GR" dirty="0" smtClean="0"/>
                        <a:t>ΚΙΝΗΣΗ</a:t>
                      </a:r>
                      <a:endParaRPr lang="el-GR" dirty="0"/>
                    </a:p>
                  </a:txBody>
                  <a:tcPr/>
                </a:tc>
                <a:tc>
                  <a:txBody>
                    <a:bodyPr/>
                    <a:lstStyle/>
                    <a:p>
                      <a:endParaRPr lang="el-GR" dirty="0"/>
                    </a:p>
                  </a:txBody>
                  <a:tcPr/>
                </a:tc>
              </a:tr>
              <a:tr h="370840">
                <a:tc>
                  <a:txBody>
                    <a:bodyPr/>
                    <a:lstStyle/>
                    <a:p>
                      <a:r>
                        <a:rPr lang="el-GR" dirty="0" smtClean="0"/>
                        <a:t>Πρωτοταγής</a:t>
                      </a:r>
                    </a:p>
                    <a:p>
                      <a:r>
                        <a:rPr lang="el-GR" dirty="0" smtClean="0"/>
                        <a:t>Δευτεροταγής</a:t>
                      </a:r>
                    </a:p>
                    <a:p>
                      <a:r>
                        <a:rPr lang="el-GR" dirty="0" smtClean="0"/>
                        <a:t>Τριτοταγής</a:t>
                      </a:r>
                    </a:p>
                    <a:p>
                      <a:r>
                        <a:rPr lang="el-GR" dirty="0" smtClean="0"/>
                        <a:t>οφθαλμοκινητικότητα</a:t>
                      </a:r>
                      <a:endParaRPr lang="el-GR" dirty="0"/>
                    </a:p>
                  </a:txBody>
                  <a:tcPr/>
                </a:tc>
                <a:tc>
                  <a:txBody>
                    <a:bodyPr/>
                    <a:lstStyle/>
                    <a:p>
                      <a:r>
                        <a:rPr lang="el-GR" dirty="0" smtClean="0"/>
                        <a:t>4</a:t>
                      </a:r>
                    </a:p>
                    <a:p>
                      <a:r>
                        <a:rPr lang="el-GR" dirty="0" smtClean="0"/>
                        <a:t>6</a:t>
                      </a:r>
                    </a:p>
                    <a:p>
                      <a:r>
                        <a:rPr lang="el-GR" dirty="0" smtClean="0"/>
                        <a:t>9,10,11,45,46,47</a:t>
                      </a:r>
                    </a:p>
                    <a:p>
                      <a:r>
                        <a:rPr lang="el-GR" dirty="0" smtClean="0"/>
                        <a:t>8</a:t>
                      </a:r>
                      <a:endParaRPr lang="el-GR" dirty="0"/>
                    </a:p>
                  </a:txBody>
                  <a:tcPr/>
                </a:tc>
              </a:tr>
            </a:tbl>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descr="E:\MARIANNA\A_ΜΑΘΗΜΑΤΑ PPS\anatomy lessons\ANATOMY CNS\ανθρωπαριο 2.gif"/>
          <p:cNvPicPr>
            <a:picLocks noChangeAspect="1" noChangeArrowheads="1"/>
          </p:cNvPicPr>
          <p:nvPr/>
        </p:nvPicPr>
        <p:blipFill>
          <a:blip r:embed="rId2"/>
          <a:srcRect/>
          <a:stretch>
            <a:fillRect/>
          </a:stretch>
        </p:blipFill>
        <p:spPr bwMode="auto">
          <a:xfrm>
            <a:off x="500034" y="928670"/>
            <a:ext cx="8280314" cy="4857784"/>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ΜΕΤΩΠΙΑΙΟΣ</a:t>
            </a:r>
            <a:endParaRPr lang="el-GR" dirty="0"/>
          </a:p>
        </p:txBody>
      </p:sp>
      <p:sp>
        <p:nvSpPr>
          <p:cNvPr id="3" name="2 - Θέση περιεχομένου"/>
          <p:cNvSpPr>
            <a:spLocks noGrp="1"/>
          </p:cNvSpPr>
          <p:nvPr>
            <p:ph idx="1"/>
          </p:nvPr>
        </p:nvSpPr>
        <p:spPr/>
        <p:txBody>
          <a:bodyPr>
            <a:normAutofit fontScale="92500" lnSpcReduction="20000"/>
          </a:bodyPr>
          <a:lstStyle/>
          <a:p>
            <a:pPr>
              <a:buNone/>
            </a:pPr>
            <a:r>
              <a:rPr lang="el-GR" b="1" dirty="0" smtClean="0"/>
              <a:t>1ταγής κινητικός φλοιός</a:t>
            </a:r>
            <a:r>
              <a:rPr lang="el-GR" dirty="0" smtClean="0"/>
              <a:t>: τελική κινητική εντολή</a:t>
            </a:r>
          </a:p>
          <a:p>
            <a:pPr>
              <a:buNone/>
            </a:pPr>
            <a:r>
              <a:rPr lang="el-GR" b="1" dirty="0" smtClean="0"/>
              <a:t>Προκινητικός φλοιός</a:t>
            </a:r>
            <a:r>
              <a:rPr lang="el-GR" dirty="0" smtClean="0"/>
              <a:t>: συντονισμός κινήσεων</a:t>
            </a:r>
          </a:p>
          <a:p>
            <a:pPr>
              <a:buNone/>
            </a:pPr>
            <a:r>
              <a:rPr lang="el-GR" b="1" dirty="0" smtClean="0"/>
              <a:t>Προμετωπιαίος φλοιός</a:t>
            </a:r>
            <a:r>
              <a:rPr lang="el-GR" dirty="0" smtClean="0"/>
              <a:t>: </a:t>
            </a:r>
          </a:p>
          <a:p>
            <a:pPr>
              <a:buNone/>
            </a:pPr>
            <a:r>
              <a:rPr lang="el-GR" dirty="0" smtClean="0"/>
              <a:t>	</a:t>
            </a:r>
            <a:r>
              <a:rPr lang="en-US" dirty="0" smtClean="0"/>
              <a:t>Broca</a:t>
            </a:r>
            <a:r>
              <a:rPr lang="el-GR" dirty="0" smtClean="0"/>
              <a:t>: εκφορά λόγου</a:t>
            </a:r>
          </a:p>
          <a:p>
            <a:pPr>
              <a:buNone/>
            </a:pPr>
            <a:r>
              <a:rPr lang="el-GR" dirty="0" smtClean="0"/>
              <a:t>	Οπισθοπλάγιος: ανώτερες γνωστικές λειτουργίες, σχεδιασμός δράσης, συγκράτηση ταυτόχρονα διαφορετικών πληροφοριών</a:t>
            </a:r>
            <a:r>
              <a:rPr lang="en-US" dirty="0" smtClean="0"/>
              <a:t> </a:t>
            </a:r>
            <a:r>
              <a:rPr lang="el-GR" dirty="0" smtClean="0"/>
              <a:t>(</a:t>
            </a:r>
            <a:r>
              <a:rPr lang="en-US" dirty="0" smtClean="0"/>
              <a:t>working memory</a:t>
            </a:r>
            <a:r>
              <a:rPr lang="el-GR" dirty="0" smtClean="0"/>
              <a:t>)</a:t>
            </a:r>
          </a:p>
          <a:p>
            <a:pPr>
              <a:buNone/>
            </a:pPr>
            <a:r>
              <a:rPr lang="el-GR" dirty="0" smtClean="0"/>
              <a:t>	Κογχομετωπιαίος: κοινωνική συμπεριφορά, προσωπικότητα.</a:t>
            </a:r>
            <a:endParaRPr lang="el-GR"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00034" y="142852"/>
            <a:ext cx="8229600" cy="796908"/>
          </a:xfrm>
        </p:spPr>
        <p:txBody>
          <a:bodyPr>
            <a:normAutofit/>
          </a:bodyPr>
          <a:lstStyle/>
          <a:p>
            <a:r>
              <a:rPr lang="el-GR" dirty="0" smtClean="0"/>
              <a:t>1ταγής κινητικός φλοιός</a:t>
            </a:r>
            <a:endParaRPr lang="el-GR" dirty="0"/>
          </a:p>
        </p:txBody>
      </p:sp>
      <p:pic>
        <p:nvPicPr>
          <p:cNvPr id="4" name="11 - Εικόνα" descr="ανθρωπαριο.jpg"/>
          <p:cNvPicPr>
            <a:picLocks noGrp="1"/>
          </p:cNvPicPr>
          <p:nvPr>
            <p:ph idx="1"/>
          </p:nvPr>
        </p:nvPicPr>
        <p:blipFill>
          <a:blip r:embed="rId2"/>
          <a:stretch>
            <a:fillRect/>
          </a:stretch>
        </p:blipFill>
        <p:spPr>
          <a:xfrm>
            <a:off x="1000100" y="857232"/>
            <a:ext cx="6715172" cy="5286412"/>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214290"/>
            <a:ext cx="8229600" cy="725470"/>
          </a:xfrm>
        </p:spPr>
        <p:txBody>
          <a:bodyPr>
            <a:normAutofit fontScale="90000"/>
          </a:bodyPr>
          <a:lstStyle/>
          <a:p>
            <a:r>
              <a:rPr lang="el-GR" dirty="0" smtClean="0"/>
              <a:t>Προκινητικός φλοιός </a:t>
            </a:r>
            <a:br>
              <a:rPr lang="el-GR" dirty="0" smtClean="0"/>
            </a:br>
            <a:endParaRPr lang="el-GR" dirty="0"/>
          </a:p>
        </p:txBody>
      </p:sp>
      <p:pic>
        <p:nvPicPr>
          <p:cNvPr id="4" name="10 - Εικόνα" descr="premotor.jpg"/>
          <p:cNvPicPr>
            <a:picLocks noGrp="1"/>
          </p:cNvPicPr>
          <p:nvPr>
            <p:ph idx="1"/>
          </p:nvPr>
        </p:nvPicPr>
        <p:blipFill>
          <a:blip r:embed="rId2"/>
          <a:stretch>
            <a:fillRect/>
          </a:stretch>
        </p:blipFill>
        <p:spPr>
          <a:xfrm>
            <a:off x="5357818" y="4071942"/>
            <a:ext cx="3143250" cy="2657475"/>
          </a:xfrm>
          <a:prstGeom prst="rect">
            <a:avLst/>
          </a:prstGeom>
        </p:spPr>
      </p:pic>
      <p:sp>
        <p:nvSpPr>
          <p:cNvPr id="6" name="5 - Ορθογώνιο"/>
          <p:cNvSpPr/>
          <p:nvPr/>
        </p:nvSpPr>
        <p:spPr>
          <a:xfrm>
            <a:off x="142844" y="928670"/>
            <a:ext cx="7215222" cy="4524315"/>
          </a:xfrm>
          <a:prstGeom prst="rect">
            <a:avLst/>
          </a:prstGeom>
        </p:spPr>
        <p:txBody>
          <a:bodyPr wrap="square">
            <a:spAutoFit/>
          </a:bodyPr>
          <a:lstStyle/>
          <a:p>
            <a:r>
              <a:rPr lang="el-GR" dirty="0" smtClean="0"/>
              <a:t>Σχεδιασμός κινήσεων</a:t>
            </a:r>
            <a:endParaRPr lang="en-US" dirty="0" smtClean="0"/>
          </a:p>
          <a:p>
            <a:r>
              <a:rPr lang="el-GR" dirty="0" smtClean="0"/>
              <a:t>Εκτέλεση μεμαθημένων αλληλουχιών κινήσεων</a:t>
            </a:r>
            <a:endParaRPr lang="en-US" dirty="0" smtClean="0"/>
          </a:p>
          <a:p>
            <a:r>
              <a:rPr lang="el-GR" dirty="0" smtClean="0"/>
              <a:t>Σύνδεση συγκεκριμένων ερεθισμάτων με σταθερές απαντήσεις.. </a:t>
            </a:r>
            <a:endParaRPr lang="en-US" dirty="0" smtClean="0"/>
          </a:p>
          <a:p>
            <a:r>
              <a:rPr lang="el-GR" dirty="0" smtClean="0"/>
              <a:t>Ενεργοποιείται κατά την προετοιμασία της κίνησης </a:t>
            </a:r>
            <a:endParaRPr lang="en-US" dirty="0" smtClean="0"/>
          </a:p>
          <a:p>
            <a:r>
              <a:rPr lang="el-GR" dirty="0" smtClean="0"/>
              <a:t>Εκφράζει την πρόθεση για κίνηση.</a:t>
            </a:r>
            <a:endParaRPr lang="en-US" dirty="0" smtClean="0"/>
          </a:p>
          <a:p>
            <a:r>
              <a:rPr lang="el-GR" dirty="0" smtClean="0"/>
              <a:t>Ο </a:t>
            </a:r>
            <a:r>
              <a:rPr lang="el-GR" dirty="0" err="1" smtClean="0"/>
              <a:t>προκινητικος</a:t>
            </a:r>
            <a:r>
              <a:rPr lang="el-GR" dirty="0" smtClean="0"/>
              <a:t> φλοιός προβάλλει στον κινητικό φλοιό. </a:t>
            </a:r>
            <a:endParaRPr lang="en-US" dirty="0" smtClean="0"/>
          </a:p>
          <a:p>
            <a:r>
              <a:rPr lang="el-GR" dirty="0" smtClean="0"/>
              <a:t>Η άνω έσω επιφάνεια του πεδίου 6 καλείται </a:t>
            </a:r>
            <a:r>
              <a:rPr lang="el-GR" b="1" dirty="0" smtClean="0"/>
              <a:t>συμπληρωματική κινητική περιοχή</a:t>
            </a:r>
            <a:r>
              <a:rPr lang="el-GR" dirty="0" smtClean="0"/>
              <a:t> και συμμετέχει στο σχεδιασμό σύνθετων κινήσεων και στο συντονισμών αμφοτερόπλευρων κινήσεων των άκρων χειρών. Ενεργοποιείται και αυτή κατά την προετοιμασία της κίνησης, ακόμα και αν η κίνηση δεν εκτελεστεί, σε απάντηση σε εσωτερικά ερεθίσματα.</a:t>
            </a:r>
          </a:p>
          <a:p>
            <a:endParaRPr lang="el-GR" dirty="0" smtClean="0"/>
          </a:p>
          <a:p>
            <a:r>
              <a:rPr lang="el-GR" dirty="0" smtClean="0"/>
              <a:t>Ερεθισμός της προκινητικής περιοχής προκαλεί </a:t>
            </a:r>
          </a:p>
          <a:p>
            <a:r>
              <a:rPr lang="el-GR" dirty="0" smtClean="0"/>
              <a:t>σύμπλοκες κινήσεις του σώματος, </a:t>
            </a:r>
          </a:p>
          <a:p>
            <a:r>
              <a:rPr lang="el-GR" dirty="0" smtClean="0"/>
              <a:t>ενώ βλάβη της οδηγεί όχι σε παράλυση</a:t>
            </a:r>
          </a:p>
          <a:p>
            <a:r>
              <a:rPr lang="el-GR" dirty="0" smtClean="0"/>
              <a:t>αλλά σε επιβράδυνση της κίνησης.</a:t>
            </a:r>
            <a:endParaRPr lang="el-GR"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00034" y="0"/>
            <a:ext cx="8229600" cy="1143000"/>
          </a:xfrm>
        </p:spPr>
        <p:txBody>
          <a:bodyPr/>
          <a:lstStyle/>
          <a:p>
            <a:r>
              <a:rPr lang="el-GR" dirty="0" smtClean="0"/>
              <a:t>Προμετωπιαίος φλοιός</a:t>
            </a:r>
            <a:endParaRPr lang="el-GR" dirty="0"/>
          </a:p>
        </p:txBody>
      </p:sp>
      <p:pic>
        <p:nvPicPr>
          <p:cNvPr id="4" name="Picture 2"/>
          <p:cNvPicPr>
            <a:picLocks noGrp="1" noChangeAspect="1" noChangeArrowheads="1"/>
          </p:cNvPicPr>
          <p:nvPr>
            <p:ph idx="1"/>
          </p:nvPr>
        </p:nvPicPr>
        <p:blipFill>
          <a:blip r:embed="rId2" cstate="print"/>
          <a:srcRect/>
          <a:stretch>
            <a:fillRect/>
          </a:stretch>
        </p:blipFill>
        <p:spPr bwMode="auto">
          <a:xfrm>
            <a:off x="4143340" y="1500174"/>
            <a:ext cx="5000660" cy="4000528"/>
          </a:xfrm>
          <a:prstGeom prst="rect">
            <a:avLst/>
          </a:prstGeom>
          <a:noFill/>
          <a:ln w="9525">
            <a:noFill/>
            <a:miter lim="800000"/>
            <a:headEnd/>
            <a:tailEnd/>
          </a:ln>
          <a:effectLst/>
        </p:spPr>
      </p:pic>
      <p:sp>
        <p:nvSpPr>
          <p:cNvPr id="5" name="4 - Ορθογώνιο"/>
          <p:cNvSpPr/>
          <p:nvPr/>
        </p:nvSpPr>
        <p:spPr>
          <a:xfrm>
            <a:off x="357158" y="1071546"/>
            <a:ext cx="5429288" cy="1200329"/>
          </a:xfrm>
          <a:prstGeom prst="rect">
            <a:avLst/>
          </a:prstGeom>
        </p:spPr>
        <p:txBody>
          <a:bodyPr wrap="square">
            <a:spAutoFit/>
          </a:bodyPr>
          <a:lstStyle/>
          <a:p>
            <a:r>
              <a:rPr lang="el-GR" dirty="0" smtClean="0"/>
              <a:t>Σχεδιασμός σύνθετης γνωσιακής συμπεριφοράς </a:t>
            </a:r>
          </a:p>
          <a:p>
            <a:r>
              <a:rPr lang="el-GR" dirty="0" smtClean="0"/>
              <a:t>Έκφραση προσωπικότητας</a:t>
            </a:r>
          </a:p>
          <a:p>
            <a:r>
              <a:rPr lang="el-GR" dirty="0" smtClean="0"/>
              <a:t>Διαδικασία λήψης αποφάσεων </a:t>
            </a:r>
          </a:p>
          <a:p>
            <a:r>
              <a:rPr lang="el-GR" dirty="0" smtClean="0"/>
              <a:t>Ρύθμιση της κοινωνικής συμπεριφοράς</a:t>
            </a:r>
            <a:endParaRPr lang="el-GR" dirty="0"/>
          </a:p>
        </p:txBody>
      </p:sp>
      <p:sp>
        <p:nvSpPr>
          <p:cNvPr id="6" name="5 - Ορθογώνιο"/>
          <p:cNvSpPr/>
          <p:nvPr/>
        </p:nvSpPr>
        <p:spPr>
          <a:xfrm>
            <a:off x="214282" y="4357694"/>
            <a:ext cx="5143568" cy="923330"/>
          </a:xfrm>
          <a:prstGeom prst="rect">
            <a:avLst/>
          </a:prstGeom>
        </p:spPr>
        <p:txBody>
          <a:bodyPr wrap="square">
            <a:spAutoFit/>
          </a:bodyPr>
          <a:lstStyle/>
          <a:p>
            <a:r>
              <a:rPr lang="el-GR" dirty="0" smtClean="0"/>
              <a:t>Αποφασίζει ποιο είναι το σωστό και ποιο το λάθος </a:t>
            </a:r>
          </a:p>
          <a:p>
            <a:r>
              <a:rPr lang="el-GR" dirty="0" smtClean="0"/>
              <a:t>το ίδιο και το διαφορετικό</a:t>
            </a:r>
          </a:p>
          <a:p>
            <a:r>
              <a:rPr lang="el-GR" dirty="0" smtClean="0"/>
              <a:t>ποιο το καλό και ποιο το καλύτερο</a:t>
            </a:r>
            <a:endParaRPr lang="el-GR" dirty="0"/>
          </a:p>
        </p:txBody>
      </p:sp>
      <p:sp>
        <p:nvSpPr>
          <p:cNvPr id="7" name="6 - Ορθογώνιο"/>
          <p:cNvSpPr/>
          <p:nvPr/>
        </p:nvSpPr>
        <p:spPr>
          <a:xfrm>
            <a:off x="357158" y="2285992"/>
            <a:ext cx="3286148" cy="923330"/>
          </a:xfrm>
          <a:prstGeom prst="rect">
            <a:avLst/>
          </a:prstGeom>
        </p:spPr>
        <p:txBody>
          <a:bodyPr wrap="square">
            <a:spAutoFit/>
          </a:bodyPr>
          <a:lstStyle/>
          <a:p>
            <a:r>
              <a:rPr lang="el-GR" dirty="0" smtClean="0"/>
              <a:t>Εκμάθηση κανόνων</a:t>
            </a:r>
          </a:p>
          <a:p>
            <a:r>
              <a:rPr lang="el-GR" dirty="0" smtClean="0"/>
              <a:t>Εκτίμηση συνεπειών πράξεων </a:t>
            </a:r>
          </a:p>
          <a:p>
            <a:r>
              <a:rPr lang="el-GR" dirty="0" smtClean="0"/>
              <a:t>Καταπιέζει ενορμήσεις</a:t>
            </a:r>
            <a:endParaRPr lang="el-GR" dirty="0"/>
          </a:p>
        </p:txBody>
      </p:sp>
      <p:sp>
        <p:nvSpPr>
          <p:cNvPr id="8" name="7 - Ορθογώνιο"/>
          <p:cNvSpPr/>
          <p:nvPr/>
        </p:nvSpPr>
        <p:spPr>
          <a:xfrm>
            <a:off x="214282" y="3357562"/>
            <a:ext cx="3989618" cy="369332"/>
          </a:xfrm>
          <a:prstGeom prst="rect">
            <a:avLst/>
          </a:prstGeom>
        </p:spPr>
        <p:txBody>
          <a:bodyPr wrap="none">
            <a:spAutoFit/>
          </a:bodyPr>
          <a:lstStyle/>
          <a:p>
            <a:r>
              <a:rPr lang="el-GR" dirty="0" smtClean="0"/>
              <a:t>Κωδικοποίηση και ανάκληση της μνήμης</a:t>
            </a:r>
            <a:endParaRPr lang="el-GR" dirty="0"/>
          </a:p>
        </p:txBody>
      </p:sp>
      <p:sp>
        <p:nvSpPr>
          <p:cNvPr id="9" name="8 - Ορθογώνιο"/>
          <p:cNvSpPr/>
          <p:nvPr/>
        </p:nvSpPr>
        <p:spPr>
          <a:xfrm>
            <a:off x="214282" y="5572140"/>
            <a:ext cx="7072362" cy="646331"/>
          </a:xfrm>
          <a:prstGeom prst="rect">
            <a:avLst/>
          </a:prstGeom>
        </p:spPr>
        <p:txBody>
          <a:bodyPr wrap="square">
            <a:spAutoFit/>
          </a:bodyPr>
          <a:lstStyle/>
          <a:p>
            <a:r>
              <a:rPr lang="el-GR" dirty="0" smtClean="0"/>
              <a:t>Διαμόρφωση νοημοσύνης, μέσω της ικανότητας για αφηρημένη σκέψη, λεκτική έκφραση, αντίληψη χωρικών σχέσεων</a:t>
            </a:r>
            <a:endParaRPr lang="el-GR"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Προμετωπιαίος φλοιός-βλάβη</a:t>
            </a:r>
            <a:endParaRPr lang="el-GR" dirty="0"/>
          </a:p>
        </p:txBody>
      </p:sp>
      <p:pic>
        <p:nvPicPr>
          <p:cNvPr id="4" name="Picture 2"/>
          <p:cNvPicPr>
            <a:picLocks noGrp="1" noChangeAspect="1" noChangeArrowheads="1"/>
          </p:cNvPicPr>
          <p:nvPr>
            <p:ph idx="1"/>
          </p:nvPr>
        </p:nvPicPr>
        <p:blipFill>
          <a:blip r:embed="rId2" cstate="print"/>
          <a:srcRect/>
          <a:stretch>
            <a:fillRect/>
          </a:stretch>
        </p:blipFill>
        <p:spPr bwMode="auto">
          <a:xfrm>
            <a:off x="4643438" y="1785926"/>
            <a:ext cx="4500562" cy="3600449"/>
          </a:xfrm>
          <a:prstGeom prst="rect">
            <a:avLst/>
          </a:prstGeom>
          <a:noFill/>
          <a:ln w="9525">
            <a:noFill/>
            <a:miter lim="800000"/>
            <a:headEnd/>
            <a:tailEnd/>
          </a:ln>
          <a:effectLst/>
        </p:spPr>
      </p:pic>
      <p:sp>
        <p:nvSpPr>
          <p:cNvPr id="5" name="4 - Ορθογώνιο"/>
          <p:cNvSpPr/>
          <p:nvPr/>
        </p:nvSpPr>
        <p:spPr>
          <a:xfrm>
            <a:off x="357158" y="1357298"/>
            <a:ext cx="4572000" cy="5078313"/>
          </a:xfrm>
          <a:prstGeom prst="rect">
            <a:avLst/>
          </a:prstGeom>
        </p:spPr>
        <p:txBody>
          <a:bodyPr>
            <a:spAutoFit/>
          </a:bodyPr>
          <a:lstStyle/>
          <a:p>
            <a:r>
              <a:rPr lang="el-GR" dirty="0" smtClean="0"/>
              <a:t>Απάθεια </a:t>
            </a:r>
          </a:p>
          <a:p>
            <a:r>
              <a:rPr lang="el-GR" dirty="0" smtClean="0"/>
              <a:t>Επιπέδωση του συναισθήματος</a:t>
            </a:r>
          </a:p>
          <a:p>
            <a:r>
              <a:rPr lang="el-GR" dirty="0" smtClean="0"/>
              <a:t>Κατάθλιψη</a:t>
            </a:r>
          </a:p>
          <a:p>
            <a:r>
              <a:rPr lang="el-GR" dirty="0" smtClean="0"/>
              <a:t>Άρση αναστολών</a:t>
            </a:r>
          </a:p>
          <a:p>
            <a:r>
              <a:rPr lang="el-GR" dirty="0" smtClean="0"/>
              <a:t>Διαταραχή στη γνωσιακή επεξεργασία: 	εμμονές, διαταραχή προσοχής, 	κρίσης, ενεργού μνήμης, παραγωγής 	λόγου </a:t>
            </a:r>
          </a:p>
          <a:p>
            <a:r>
              <a:rPr lang="el-GR" dirty="0" smtClean="0"/>
              <a:t>Μειωμένο ενδιαφέρον για το περιβάλλον Έλλειψη κινήτρων για κινητοποίηση Διαταραχή κοινωνικής συμπεριφοράς Αδυναμία λήψης αποφάσεων</a:t>
            </a:r>
          </a:p>
          <a:p>
            <a:endParaRPr lang="el-GR" dirty="0" smtClean="0"/>
          </a:p>
          <a:p>
            <a:r>
              <a:rPr lang="el-GR" dirty="0" smtClean="0"/>
              <a:t>Λόγω αυτής ακριβώς της συμπτωματολογίας, ο προμετωπιαίος φλοιός ενέχεται σε πολλές </a:t>
            </a:r>
            <a:r>
              <a:rPr lang="el-GR" b="1" dirty="0" smtClean="0"/>
              <a:t>ψυχιατρικές νόσους</a:t>
            </a:r>
            <a:r>
              <a:rPr lang="el-GR" dirty="0" smtClean="0"/>
              <a:t>, όπως στη σχιζοφρένεια, κατάθλιψη, αγχώδεις διαταραχές, διαταραχή προσοχής, αυτισμός και άλλες</a:t>
            </a:r>
            <a:endParaRPr lang="el-GR"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ΒΡΕΓΜΑΤΙΚΟΣ ΛΟΒΟΣ</a:t>
            </a:r>
            <a:endParaRPr lang="el-GR" dirty="0"/>
          </a:p>
        </p:txBody>
      </p:sp>
      <p:pic>
        <p:nvPicPr>
          <p:cNvPr id="4" name="14 - Εικόνα" descr="ανθρωπαριο 2.gif"/>
          <p:cNvPicPr>
            <a:picLocks noGrp="1"/>
          </p:cNvPicPr>
          <p:nvPr>
            <p:ph idx="1"/>
          </p:nvPr>
        </p:nvPicPr>
        <p:blipFill>
          <a:blip r:embed="rId2"/>
          <a:stretch>
            <a:fillRect/>
          </a:stretch>
        </p:blipFill>
        <p:spPr>
          <a:xfrm>
            <a:off x="4346232" y="1857364"/>
            <a:ext cx="4797768" cy="4500594"/>
          </a:xfrm>
          <a:prstGeom prst="rect">
            <a:avLst/>
          </a:prstGeom>
        </p:spPr>
      </p:pic>
      <p:sp>
        <p:nvSpPr>
          <p:cNvPr id="44033" name="Rectangle 1"/>
          <p:cNvSpPr>
            <a:spLocks noChangeArrowheads="1"/>
          </p:cNvSpPr>
          <p:nvPr/>
        </p:nvSpPr>
        <p:spPr bwMode="auto">
          <a:xfrm>
            <a:off x="357158" y="1357298"/>
            <a:ext cx="4143372" cy="498598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Η πρωτοταγής αισθητική περιοχή για τη </a:t>
            </a:r>
            <a:r>
              <a:rPr kumimoji="0" lang="el-GR"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γενική αισθητικότητα</a:t>
            </a:r>
            <a:r>
              <a:rPr kumimoji="0" lang="el-GR"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(επιπολής και εν τω βάθει) εντοπίζεται στα πεδία 1,2,3, στην οπίσθια κεντρική έλικα, πίσω από την οπίσθια κεντρική αύλακα, στο βρεγματικό λοβό. Στην περιοχή αυτή καταλήγουν οι προβολικές οδοί που μεταφέρουν τις αισθητικές πληροφορίες από την περιφέρεια, με ενδιάμεσο σταθμό το θάλαμο..</a:t>
            </a:r>
            <a:endParaRPr kumimoji="0" lang="el-GR"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Η συνειρμική αισθητική περιοχή (δευτεροταγής) εντοπίζεται πιο πίσω στο βρεγματικό λοβό, στα πεδία 5 και 7.</a:t>
            </a:r>
            <a:endParaRPr kumimoji="0" lang="el-GR"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 Εικόνα" descr="art brain 4.jpg"/>
          <p:cNvPicPr>
            <a:picLocks noChangeAspect="1"/>
          </p:cNvPicPr>
          <p:nvPr/>
        </p:nvPicPr>
        <p:blipFill>
          <a:blip r:embed="rId2"/>
          <a:stretch>
            <a:fillRect/>
          </a:stretch>
        </p:blipFill>
        <p:spPr>
          <a:xfrm>
            <a:off x="1767840" y="1306830"/>
            <a:ext cx="6391194" cy="4836814"/>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dirty="0"/>
          </a:p>
        </p:txBody>
      </p:sp>
      <p:sp>
        <p:nvSpPr>
          <p:cNvPr id="6" name="5 - Θέση κειμένου"/>
          <p:cNvSpPr>
            <a:spLocks noGrp="1"/>
          </p:cNvSpPr>
          <p:nvPr>
            <p:ph type="body" idx="1"/>
          </p:nvPr>
        </p:nvSpPr>
        <p:spPr/>
        <p:txBody>
          <a:bodyPr/>
          <a:lstStyle/>
          <a:p>
            <a:pPr algn="ctr"/>
            <a:r>
              <a:rPr lang="el-GR" dirty="0" smtClean="0"/>
              <a:t>ΚΡΟΤΑΦΙΚΟΣ ΛΟΒΟΣ</a:t>
            </a:r>
            <a:endParaRPr lang="el-GR" dirty="0"/>
          </a:p>
        </p:txBody>
      </p:sp>
      <p:sp>
        <p:nvSpPr>
          <p:cNvPr id="7" name="6 - Θέση περιεχομένου"/>
          <p:cNvSpPr>
            <a:spLocks noGrp="1"/>
          </p:cNvSpPr>
          <p:nvPr>
            <p:ph sz="half" idx="2"/>
          </p:nvPr>
        </p:nvSpPr>
        <p:spPr/>
        <p:txBody>
          <a:bodyPr/>
          <a:lstStyle/>
          <a:p>
            <a:pPr>
              <a:buNone/>
            </a:pPr>
            <a:r>
              <a:rPr lang="el-GR" dirty="0" smtClean="0"/>
              <a:t>	πρωτοταγές κέντρο της </a:t>
            </a:r>
            <a:r>
              <a:rPr lang="el-GR" b="1" dirty="0" smtClean="0"/>
              <a:t>ακοής</a:t>
            </a:r>
            <a:r>
              <a:rPr lang="el-GR" dirty="0" smtClean="0"/>
              <a:t> εντοπίζεται στον κροταφικό λοβό όπως και το αντίστοιχο συνειρμικό κέντρο</a:t>
            </a:r>
            <a:endParaRPr lang="el-GR" dirty="0"/>
          </a:p>
        </p:txBody>
      </p:sp>
      <p:sp>
        <p:nvSpPr>
          <p:cNvPr id="8" name="7 - Θέση κειμένου"/>
          <p:cNvSpPr>
            <a:spLocks noGrp="1"/>
          </p:cNvSpPr>
          <p:nvPr>
            <p:ph type="body" sz="quarter" idx="3"/>
          </p:nvPr>
        </p:nvSpPr>
        <p:spPr/>
        <p:txBody>
          <a:bodyPr/>
          <a:lstStyle/>
          <a:p>
            <a:pPr algn="ctr"/>
            <a:r>
              <a:rPr lang="el-GR" dirty="0" smtClean="0"/>
              <a:t>ΙΝΙΑΚΟΣ ΛΟΒΟΣ</a:t>
            </a:r>
            <a:endParaRPr lang="el-GR" dirty="0"/>
          </a:p>
        </p:txBody>
      </p:sp>
      <p:sp>
        <p:nvSpPr>
          <p:cNvPr id="9" name="8 - Θέση περιεχομένου"/>
          <p:cNvSpPr>
            <a:spLocks noGrp="1"/>
          </p:cNvSpPr>
          <p:nvPr>
            <p:ph sz="quarter" idx="4"/>
          </p:nvPr>
        </p:nvSpPr>
        <p:spPr/>
        <p:txBody>
          <a:bodyPr/>
          <a:lstStyle/>
          <a:p>
            <a:pPr>
              <a:buNone/>
            </a:pPr>
            <a:r>
              <a:rPr lang="el-GR" dirty="0" smtClean="0"/>
              <a:t>	πρωτοταγές κέντρο της </a:t>
            </a:r>
            <a:r>
              <a:rPr lang="el-GR" b="1" dirty="0" smtClean="0"/>
              <a:t>όρασης</a:t>
            </a:r>
            <a:r>
              <a:rPr lang="el-GR" dirty="0" smtClean="0"/>
              <a:t> και τα αντίστοιχα συνειρμικά </a:t>
            </a:r>
            <a:endParaRPr lang="el-GR"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Εικόνα" descr="ΚΕΝΤΡΑ ΛΕΙΤΟΥΡΓΙΚΑ.png"/>
          <p:cNvPicPr>
            <a:picLocks noChangeAspect="1"/>
          </p:cNvPicPr>
          <p:nvPr/>
        </p:nvPicPr>
        <p:blipFill>
          <a:blip r:embed="rId2"/>
          <a:stretch>
            <a:fillRect/>
          </a:stretch>
        </p:blipFill>
        <p:spPr>
          <a:xfrm>
            <a:off x="214282" y="857232"/>
            <a:ext cx="8632621" cy="4857784"/>
          </a:xfrm>
          <a:prstGeom prst="rect">
            <a:avLst/>
          </a:prstGeo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 Εικόνα" descr="λειτουργικες περιοχες χρωματα.png"/>
          <p:cNvPicPr>
            <a:picLocks noChangeAspect="1"/>
          </p:cNvPicPr>
          <p:nvPr/>
        </p:nvPicPr>
        <p:blipFill>
          <a:blip r:embed="rId2"/>
          <a:stretch>
            <a:fillRect/>
          </a:stretch>
        </p:blipFill>
        <p:spPr>
          <a:xfrm>
            <a:off x="0" y="787479"/>
            <a:ext cx="9144000" cy="5283042"/>
          </a:xfrm>
          <a:prstGeom prst="rect">
            <a:avLst/>
          </a:prstGeo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a:stretch>
            <a:fillRect/>
          </a:stretch>
        </p:blipFill>
        <p:spPr bwMode="auto">
          <a:xfrm>
            <a:off x="0" y="0"/>
            <a:ext cx="10775950" cy="71183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E:\MARIANNA\A_ΜΑΘΗΜΑΤΑ PPS\anatomy lessons\ANATOMY CNS\εγκεφαλος\association proportion.gif"/>
          <p:cNvPicPr>
            <a:picLocks noChangeAspect="1" noChangeArrowheads="1"/>
          </p:cNvPicPr>
          <p:nvPr/>
        </p:nvPicPr>
        <p:blipFill>
          <a:blip r:embed="rId2"/>
          <a:srcRect/>
          <a:stretch>
            <a:fillRect/>
          </a:stretch>
        </p:blipFill>
        <p:spPr bwMode="auto">
          <a:xfrm>
            <a:off x="404812" y="1117600"/>
            <a:ext cx="8603905" cy="3883036"/>
          </a:xfrm>
          <a:prstGeom prst="rect">
            <a:avLst/>
          </a:prstGeom>
          <a:noFill/>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srcRect/>
          <a:stretch>
            <a:fillRect/>
          </a:stretch>
        </p:blipFill>
        <p:spPr bwMode="auto">
          <a:xfrm>
            <a:off x="1142976" y="500042"/>
            <a:ext cx="7570809" cy="558385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srcRect/>
          <a:stretch>
            <a:fillRect/>
          </a:stretch>
        </p:blipFill>
        <p:spPr bwMode="auto">
          <a:xfrm>
            <a:off x="144462" y="144462"/>
            <a:ext cx="8488647" cy="449898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 Εικόνα" descr="κρυφος λοβος.jpg"/>
          <p:cNvPicPr>
            <a:picLocks noChangeAspect="1"/>
          </p:cNvPicPr>
          <p:nvPr/>
        </p:nvPicPr>
        <p:blipFill>
          <a:blip r:embed="rId2"/>
          <a:stretch>
            <a:fillRect/>
          </a:stretch>
        </p:blipFill>
        <p:spPr>
          <a:xfrm>
            <a:off x="642911" y="500042"/>
            <a:ext cx="6929486" cy="5292693"/>
          </a:xfrm>
          <a:prstGeom prst="rect">
            <a:avLst/>
          </a:prstGeom>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71472" y="0"/>
            <a:ext cx="8229600" cy="1143000"/>
          </a:xfrm>
        </p:spPr>
        <p:txBody>
          <a:bodyPr>
            <a:normAutofit fontScale="90000"/>
          </a:bodyPr>
          <a:lstStyle/>
          <a:p>
            <a:r>
              <a:rPr lang="el-GR" b="1" dirty="0" smtClean="0"/>
              <a:t>ΜΕΤΑΙΧΜΙΑΚΟ ΣΥΣΤΗΜΑ</a:t>
            </a:r>
            <a:r>
              <a:rPr lang="el-GR" dirty="0" smtClean="0"/>
              <a:t/>
            </a:r>
            <a:br>
              <a:rPr lang="el-GR" dirty="0" smtClean="0"/>
            </a:br>
            <a:endParaRPr lang="el-GR" dirty="0"/>
          </a:p>
        </p:txBody>
      </p:sp>
      <p:pic>
        <p:nvPicPr>
          <p:cNvPr id="4" name="3 - Θέση περιεχομένου" descr="E:\MARIANNA\A_ΜΑΘΗΜΑΤΑ PPS\anatomy lessons\ANATOMY CNS\εγκεφαλος\limbic_lobe arc.jpg"/>
          <p:cNvPicPr>
            <a:picLocks noGrp="1"/>
          </p:cNvPicPr>
          <p:nvPr>
            <p:ph idx="1"/>
          </p:nvPr>
        </p:nvPicPr>
        <p:blipFill>
          <a:blip r:embed="rId2"/>
          <a:srcRect/>
          <a:stretch>
            <a:fillRect/>
          </a:stretch>
        </p:blipFill>
        <p:spPr bwMode="auto">
          <a:xfrm>
            <a:off x="1000100" y="1357298"/>
            <a:ext cx="7286676" cy="4572032"/>
          </a:xfrm>
          <a:prstGeom prst="rect">
            <a:avLst/>
          </a:prstGeom>
          <a:noFill/>
          <a:ln w="9525">
            <a:noFill/>
            <a:miter lim="800000"/>
            <a:headEnd/>
            <a:tailEnd/>
          </a:ln>
        </p:spPr>
      </p:pic>
      <p:sp>
        <p:nvSpPr>
          <p:cNvPr id="5" name="4 - Ορθογώνιο"/>
          <p:cNvSpPr/>
          <p:nvPr/>
        </p:nvSpPr>
        <p:spPr>
          <a:xfrm>
            <a:off x="428596" y="5929330"/>
            <a:ext cx="8286776" cy="646331"/>
          </a:xfrm>
          <a:prstGeom prst="rect">
            <a:avLst/>
          </a:prstGeom>
        </p:spPr>
        <p:txBody>
          <a:bodyPr wrap="square">
            <a:spAutoFit/>
          </a:bodyPr>
          <a:lstStyle/>
          <a:p>
            <a:r>
              <a:rPr lang="el-GR" dirty="0" smtClean="0"/>
              <a:t>Φλοιώδεις περιοχές ανάμεσα στα ημισφαίρια και το στέλεχος, </a:t>
            </a:r>
          </a:p>
          <a:p>
            <a:r>
              <a:rPr lang="el-GR" dirty="0" smtClean="0"/>
              <a:t>δηλαδή το όριο (</a:t>
            </a:r>
            <a:r>
              <a:rPr lang="en-US" dirty="0" err="1" smtClean="0"/>
              <a:t>limbus</a:t>
            </a:r>
            <a:r>
              <a:rPr lang="el-GR" dirty="0" smtClean="0"/>
              <a:t>-χείλος) του εγκεφάλου</a:t>
            </a:r>
            <a:endParaRPr lang="el-GR" dirty="0"/>
          </a:p>
        </p:txBody>
      </p:sp>
      <p:sp>
        <p:nvSpPr>
          <p:cNvPr id="6" name="5 - Ορθογώνιο"/>
          <p:cNvSpPr/>
          <p:nvPr/>
        </p:nvSpPr>
        <p:spPr>
          <a:xfrm>
            <a:off x="0" y="571480"/>
            <a:ext cx="8715404" cy="646331"/>
          </a:xfrm>
          <a:prstGeom prst="rect">
            <a:avLst/>
          </a:prstGeom>
        </p:spPr>
        <p:txBody>
          <a:bodyPr wrap="square">
            <a:spAutoFit/>
          </a:bodyPr>
          <a:lstStyle/>
          <a:p>
            <a:r>
              <a:rPr lang="en-US" b="1" dirty="0" smtClean="0"/>
              <a:t>Broca</a:t>
            </a:r>
            <a:r>
              <a:rPr lang="el-GR" b="1" dirty="0" smtClean="0"/>
              <a:t> 1878 </a:t>
            </a:r>
            <a:r>
              <a:rPr lang="el-GR" i="1" dirty="0" smtClean="0"/>
              <a:t>"</a:t>
            </a:r>
            <a:r>
              <a:rPr lang="el-GR" i="1" dirty="0" err="1" smtClean="0"/>
              <a:t>Anatomie</a:t>
            </a:r>
            <a:r>
              <a:rPr lang="el-GR" i="1" dirty="0" smtClean="0"/>
              <a:t> </a:t>
            </a:r>
            <a:r>
              <a:rPr lang="el-GR" i="1" dirty="0" err="1" smtClean="0"/>
              <a:t>comparee</a:t>
            </a:r>
            <a:r>
              <a:rPr lang="el-GR" i="1" dirty="0" smtClean="0"/>
              <a:t> </a:t>
            </a:r>
            <a:r>
              <a:rPr lang="el-GR" i="1" dirty="0" err="1" smtClean="0"/>
              <a:t>des</a:t>
            </a:r>
            <a:r>
              <a:rPr lang="el-GR" i="1" dirty="0" smtClean="0"/>
              <a:t> </a:t>
            </a:r>
            <a:r>
              <a:rPr lang="el-GR" i="1" dirty="0" err="1" smtClean="0"/>
              <a:t>circonvolutions</a:t>
            </a:r>
            <a:r>
              <a:rPr lang="el-GR" i="1" dirty="0" smtClean="0"/>
              <a:t> </a:t>
            </a:r>
            <a:r>
              <a:rPr lang="el-GR" i="1" dirty="0" err="1" smtClean="0"/>
              <a:t>cerebrales</a:t>
            </a:r>
            <a:r>
              <a:rPr lang="el-GR" i="1" dirty="0" smtClean="0"/>
              <a:t>: </a:t>
            </a:r>
            <a:r>
              <a:rPr lang="el-GR" i="1" dirty="0" err="1" smtClean="0"/>
              <a:t>Le</a:t>
            </a:r>
            <a:r>
              <a:rPr lang="el-GR" i="1" dirty="0" smtClean="0"/>
              <a:t> </a:t>
            </a:r>
            <a:r>
              <a:rPr lang="el-GR" i="1" dirty="0" err="1" smtClean="0"/>
              <a:t>grand</a:t>
            </a:r>
            <a:r>
              <a:rPr lang="el-GR" i="1" dirty="0" smtClean="0"/>
              <a:t> </a:t>
            </a:r>
            <a:r>
              <a:rPr lang="el-GR" i="1" dirty="0" err="1" smtClean="0"/>
              <a:t>lobe</a:t>
            </a:r>
            <a:r>
              <a:rPr lang="el-GR" i="1" dirty="0" smtClean="0"/>
              <a:t> </a:t>
            </a:r>
            <a:r>
              <a:rPr lang="el-GR" i="1" dirty="0" err="1" smtClean="0"/>
              <a:t>limbique</a:t>
            </a:r>
            <a:r>
              <a:rPr lang="el-GR" i="1" dirty="0" smtClean="0"/>
              <a:t> </a:t>
            </a:r>
            <a:r>
              <a:rPr lang="el-GR" i="1" dirty="0" err="1" smtClean="0"/>
              <a:t>et</a:t>
            </a:r>
            <a:r>
              <a:rPr lang="el-GR" i="1" dirty="0" smtClean="0"/>
              <a:t> </a:t>
            </a:r>
            <a:r>
              <a:rPr lang="el-GR" i="1" dirty="0" err="1" smtClean="0"/>
              <a:t>la</a:t>
            </a:r>
            <a:r>
              <a:rPr lang="el-GR" i="1" dirty="0" smtClean="0"/>
              <a:t> </a:t>
            </a:r>
            <a:r>
              <a:rPr lang="el-GR" i="1" dirty="0" err="1" smtClean="0"/>
              <a:t>scissure</a:t>
            </a:r>
            <a:r>
              <a:rPr lang="el-GR" i="1" dirty="0" smtClean="0"/>
              <a:t> </a:t>
            </a:r>
            <a:r>
              <a:rPr lang="el-GR" i="1" dirty="0" err="1" smtClean="0"/>
              <a:t>limbique</a:t>
            </a:r>
            <a:r>
              <a:rPr lang="el-GR" i="1" dirty="0" smtClean="0"/>
              <a:t> </a:t>
            </a:r>
            <a:r>
              <a:rPr lang="el-GR" i="1" dirty="0" err="1" smtClean="0"/>
              <a:t>dans</a:t>
            </a:r>
            <a:r>
              <a:rPr lang="el-GR" i="1" dirty="0" smtClean="0"/>
              <a:t> </a:t>
            </a:r>
            <a:r>
              <a:rPr lang="el-GR" i="1" dirty="0" err="1" smtClean="0"/>
              <a:t>la</a:t>
            </a:r>
            <a:r>
              <a:rPr lang="el-GR" i="1" dirty="0" smtClean="0"/>
              <a:t> </a:t>
            </a:r>
            <a:r>
              <a:rPr lang="el-GR" i="1" dirty="0" err="1" smtClean="0"/>
              <a:t>serie</a:t>
            </a:r>
            <a:r>
              <a:rPr lang="el-GR" i="1" dirty="0" smtClean="0"/>
              <a:t> </a:t>
            </a:r>
            <a:r>
              <a:rPr lang="el-GR" i="1" dirty="0" err="1" smtClean="0"/>
              <a:t>des</a:t>
            </a:r>
            <a:r>
              <a:rPr lang="el-GR" i="1" dirty="0" smtClean="0"/>
              <a:t> </a:t>
            </a:r>
            <a:r>
              <a:rPr lang="el-GR" i="1" dirty="0" err="1" smtClean="0"/>
              <a:t>mammifères</a:t>
            </a:r>
            <a:r>
              <a:rPr lang="el-GR" i="1" dirty="0" smtClean="0"/>
              <a:t>."</a:t>
            </a:r>
            <a:endParaRPr lang="el-GR" dirty="0" smtClean="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srcRect/>
          <a:stretch>
            <a:fillRect/>
          </a:stretch>
        </p:blipFill>
        <p:spPr bwMode="auto">
          <a:xfrm>
            <a:off x="144462" y="144462"/>
            <a:ext cx="8737553" cy="535623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MARIANNA\A_ΜΑΘΗΜΑΤΑ PPS\anatomy lessons\ANATOMY CNS\εγκεφαλος\προπλασμα περιοχες.gif"/>
          <p:cNvPicPr>
            <a:picLocks noChangeAspect="1" noChangeArrowheads="1"/>
          </p:cNvPicPr>
          <p:nvPr/>
        </p:nvPicPr>
        <p:blipFill>
          <a:blip r:embed="rId2"/>
          <a:srcRect/>
          <a:stretch>
            <a:fillRect/>
          </a:stretch>
        </p:blipFill>
        <p:spPr bwMode="auto">
          <a:xfrm>
            <a:off x="1500166" y="1428736"/>
            <a:ext cx="6792734" cy="4572032"/>
          </a:xfrm>
          <a:prstGeom prst="rect">
            <a:avLst/>
          </a:prstGeom>
          <a:noFill/>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1285852" y="1643050"/>
            <a:ext cx="6858048" cy="4524315"/>
          </a:xfrm>
          <a:prstGeom prst="rect">
            <a:avLst/>
          </a:prstGeom>
        </p:spPr>
        <p:txBody>
          <a:bodyPr wrap="square">
            <a:spAutoFit/>
          </a:bodyPr>
          <a:lstStyle/>
          <a:p>
            <a:r>
              <a:rPr lang="el-GR" b="1" dirty="0" smtClean="0"/>
              <a:t>διατήρηση του είδους και την επιβίωση του ατόμου</a:t>
            </a:r>
            <a:r>
              <a:rPr lang="el-GR" dirty="0" smtClean="0"/>
              <a:t>.</a:t>
            </a:r>
            <a:endParaRPr lang="el-GR" smtClean="0"/>
          </a:p>
          <a:p>
            <a:r>
              <a:rPr lang="el-GR" smtClean="0"/>
              <a:t> </a:t>
            </a:r>
            <a:r>
              <a:rPr lang="el-GR" dirty="0" smtClean="0"/>
              <a:t>Ρυθμίζει το αυτόνομο και ενδοκρινικό σύστημα, και ειδικά την απάντηση τους σε συναισθηματικά ερεθίσματα. </a:t>
            </a:r>
          </a:p>
          <a:p>
            <a:r>
              <a:rPr lang="el-GR" dirty="0" smtClean="0"/>
              <a:t>Καθορίζει </a:t>
            </a:r>
            <a:r>
              <a:rPr lang="el-GR" dirty="0" smtClean="0">
                <a:solidFill>
                  <a:schemeClr val="tx2"/>
                </a:solidFill>
              </a:rPr>
              <a:t>το επίπεδο εγρήγορσης </a:t>
            </a:r>
          </a:p>
          <a:p>
            <a:r>
              <a:rPr lang="el-GR" dirty="0" smtClean="0"/>
              <a:t>συμμετέχει στη </a:t>
            </a:r>
            <a:r>
              <a:rPr lang="el-GR" dirty="0" smtClean="0">
                <a:solidFill>
                  <a:schemeClr val="tx2"/>
                </a:solidFill>
              </a:rPr>
              <a:t>ρύθμιση κινήτρων </a:t>
            </a:r>
            <a:r>
              <a:rPr lang="el-GR" dirty="0" smtClean="0"/>
              <a:t>που καθορίζουν τη συμπεριφορά, ενδυναμώνοντας συγκεκριμένα πρότυπα που επιβραβεύονται. </a:t>
            </a:r>
            <a:r>
              <a:rPr lang="el-GR" dirty="0" smtClean="0">
                <a:solidFill>
                  <a:schemeClr val="tx2"/>
                </a:solidFill>
              </a:rPr>
              <a:t>μνημονική διαδικασία </a:t>
            </a:r>
          </a:p>
          <a:p>
            <a:r>
              <a:rPr lang="el-GR" dirty="0" smtClean="0"/>
              <a:t>και κάποιες από τις πιο αρχέγονες περιοχές συνδέονται στενά με το οσφρητικό σύστημα, που είναι κομβικό για την επιβίωση πολλών ειδών. </a:t>
            </a:r>
          </a:p>
          <a:p>
            <a:r>
              <a:rPr lang="el-GR" dirty="0" smtClean="0"/>
              <a:t>Χαρακτηρίζεται ως "</a:t>
            </a:r>
            <a:r>
              <a:rPr lang="el-GR" u="sng" dirty="0" err="1" smtClean="0"/>
              <a:t>συναισθάνων</a:t>
            </a:r>
            <a:r>
              <a:rPr lang="el-GR" u="sng" dirty="0" smtClean="0"/>
              <a:t> και αντιδρών" "</a:t>
            </a:r>
            <a:r>
              <a:rPr lang="en-US" u="sng" dirty="0" smtClean="0"/>
              <a:t>feeling and reacting</a:t>
            </a:r>
            <a:r>
              <a:rPr lang="el-GR" u="sng" dirty="0" smtClean="0"/>
              <a:t>" εγκέφαλος</a:t>
            </a:r>
            <a:r>
              <a:rPr lang="el-GR" dirty="0" smtClean="0"/>
              <a:t> που βρίσκεται ανάμεσα στο "σ</a:t>
            </a:r>
            <a:r>
              <a:rPr lang="el-GR" u="sng" dirty="0" smtClean="0"/>
              <a:t>κεπτόμενο εγκέφαλο (τελικός εγκέφαλος)</a:t>
            </a:r>
            <a:r>
              <a:rPr lang="el-GR" dirty="0" smtClean="0"/>
              <a:t> και τις απαγωγές-προσαγωγές οδούς του ΝΣ. Το ίδιο το μεταιχμιακό έχει την δική του είσοδο και περιοχή επεξεργασίας (μεταιχμιακός λοβός, αμυγδαλή, ιππόκαμπος) και την περιοχή εξόδου (πυρήνες διαφανούς διαφράγματος, υποθάλαμος).</a:t>
            </a:r>
            <a:endParaRPr lang="el-GR" dirty="0"/>
          </a:p>
        </p:txBody>
      </p:sp>
      <p:sp>
        <p:nvSpPr>
          <p:cNvPr id="3" name="2 - Τίτλος"/>
          <p:cNvSpPr>
            <a:spLocks noGrp="1"/>
          </p:cNvSpPr>
          <p:nvPr>
            <p:ph type="title" idx="4294967295"/>
          </p:nvPr>
        </p:nvSpPr>
        <p:spPr>
          <a:xfrm>
            <a:off x="0" y="274638"/>
            <a:ext cx="8229600" cy="1143000"/>
          </a:xfrm>
        </p:spPr>
        <p:txBody>
          <a:bodyPr>
            <a:normAutofit/>
          </a:bodyPr>
          <a:lstStyle/>
          <a:p>
            <a:r>
              <a:rPr lang="el-GR" sz="1600" b="1" u="sng" dirty="0" smtClean="0"/>
              <a:t>ΣΥΝΑΙΣΘΑΝΩΝ ΚΑΙ ΑΝΤΙΔΡΩΝ" "</a:t>
            </a:r>
            <a:r>
              <a:rPr lang="en-US" sz="1600" b="1" u="sng" dirty="0" smtClean="0"/>
              <a:t>FEELING AND REACTING</a:t>
            </a:r>
            <a:r>
              <a:rPr lang="el-GR" sz="1600" b="1" u="sng" dirty="0" smtClean="0"/>
              <a:t>" ΕΓΚΕΦΑΛΟΣ</a:t>
            </a:r>
            <a:r>
              <a:rPr lang="el-GR" sz="1600" b="1" dirty="0" smtClean="0"/>
              <a:t> ΠΟΥ ΒΡΙΣΚΕΤΑΙ ΑΝΑΜΕΣΑ ΣΤΟ "Σ</a:t>
            </a:r>
            <a:r>
              <a:rPr lang="el-GR" sz="1600" b="1" u="sng" dirty="0" smtClean="0"/>
              <a:t>ΚΕΠΤΟΜΕΝΟ ΕΓΚΕΦΑΛΟ (ΤΕΛΙΚΟΣ ΕΓΚΕΦΑΛΟΣ)</a:t>
            </a:r>
            <a:r>
              <a:rPr lang="el-GR" sz="1600" b="1" dirty="0" smtClean="0"/>
              <a:t> ΚΑΙ ΤΙΣ ΑΠΑΓΩΓΕΣ-ΠΡΟΣΑΓΩΓΕΣ ΟΔΟΥΣ ΤΟΥ ΝΣ</a:t>
            </a:r>
            <a:endParaRPr lang="el-GR" sz="1600" b="1"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 Τίτλος"/>
          <p:cNvSpPr>
            <a:spLocks noGrp="1"/>
          </p:cNvSpPr>
          <p:nvPr>
            <p:ph type="title"/>
          </p:nvPr>
        </p:nvSpPr>
        <p:spPr/>
        <p:txBody>
          <a:bodyPr/>
          <a:lstStyle/>
          <a:p>
            <a:r>
              <a:rPr lang="el-GR" b="1" dirty="0" smtClean="0">
                <a:latin typeface="Times New Roman" pitchFamily="18" charset="0"/>
                <a:ea typeface="Times New Roman" pitchFamily="18" charset="0"/>
                <a:cs typeface="Times New Roman" pitchFamily="18" charset="0"/>
              </a:rPr>
              <a:t>Φλοιικές περιοχές </a:t>
            </a:r>
            <a:endParaRPr lang="el-GR" dirty="0"/>
          </a:p>
        </p:txBody>
      </p:sp>
      <p:sp>
        <p:nvSpPr>
          <p:cNvPr id="9" name="8 - Θέση περιεχομένου"/>
          <p:cNvSpPr>
            <a:spLocks noGrp="1"/>
          </p:cNvSpPr>
          <p:nvPr>
            <p:ph idx="1"/>
          </p:nvPr>
        </p:nvSpPr>
        <p:spPr/>
        <p:txBody>
          <a:bodyPr>
            <a:normAutofit fontScale="85000" lnSpcReduction="20000"/>
          </a:bodyPr>
          <a:lstStyle/>
          <a:p>
            <a:pPr marL="0" lvl="0" indent="0" fontAlgn="base">
              <a:spcBef>
                <a:spcPct val="0"/>
              </a:spcBef>
              <a:spcAft>
                <a:spcPct val="0"/>
              </a:spcAft>
              <a:buNone/>
            </a:pPr>
            <a:endParaRPr lang="el-GR" sz="1800" dirty="0" smtClean="0">
              <a:latin typeface="Arial" pitchFamily="34" charset="0"/>
              <a:cs typeface="Arial" pitchFamily="34" charset="0"/>
            </a:endParaRPr>
          </a:p>
          <a:p>
            <a:pPr marL="0" lvl="7" indent="0" eaLnBrk="0" fontAlgn="base" hangingPunct="0">
              <a:spcBef>
                <a:spcPct val="0"/>
              </a:spcBef>
              <a:spcAft>
                <a:spcPct val="0"/>
              </a:spcAft>
              <a:buNone/>
            </a:pPr>
            <a:r>
              <a:rPr lang="el-GR" sz="2400" u="sng" dirty="0" smtClean="0">
                <a:latin typeface="Times New Roman" pitchFamily="18" charset="0"/>
                <a:ea typeface="Times New Roman" pitchFamily="18" charset="0"/>
                <a:cs typeface="Times New Roman" pitchFamily="18" charset="0"/>
              </a:rPr>
              <a:t>Μεταιχμιακός λοβός</a:t>
            </a:r>
            <a:r>
              <a:rPr lang="el-GR" sz="2400" dirty="0" smtClean="0">
                <a:latin typeface="Times New Roman" pitchFamily="18" charset="0"/>
                <a:ea typeface="Times New Roman" pitchFamily="18" charset="0"/>
                <a:cs typeface="Times New Roman" pitchFamily="18" charset="0"/>
              </a:rPr>
              <a:t> (αμφισβητούμενος όρος). Βρίσκεται στην έσω επιφάνεια του ημισφαιρίου, έχει τοξωτό σχήμα παράλληλα με την πλάγια κοιλία, και περιλαμβάνει περιοχές </a:t>
            </a:r>
            <a:r>
              <a:rPr lang="el-GR" sz="2400" b="1" dirty="0" smtClean="0">
                <a:latin typeface="Times New Roman" pitchFamily="18" charset="0"/>
                <a:ea typeface="Times New Roman" pitchFamily="18" charset="0"/>
                <a:cs typeface="Times New Roman" pitchFamily="18" charset="0"/>
              </a:rPr>
              <a:t>από 3 λοβούς</a:t>
            </a:r>
            <a:r>
              <a:rPr lang="el-GR" sz="2400" dirty="0" smtClean="0">
                <a:latin typeface="Times New Roman" pitchFamily="18" charset="0"/>
                <a:ea typeface="Times New Roman" pitchFamily="18" charset="0"/>
                <a:cs typeface="Times New Roman" pitchFamily="18" charset="0"/>
              </a:rPr>
              <a:t>: το </a:t>
            </a:r>
            <a:r>
              <a:rPr lang="el-GR" sz="2400" b="1" dirty="0" smtClean="0">
                <a:latin typeface="Times New Roman" pitchFamily="18" charset="0"/>
                <a:ea typeface="Times New Roman" pitchFamily="18" charset="0"/>
                <a:cs typeface="Times New Roman" pitchFamily="18" charset="0"/>
              </a:rPr>
              <a:t>μετωπιαίο, το βρεγματικό και τον κροταφικό λοβό</a:t>
            </a:r>
            <a:endParaRPr lang="el-GR" sz="2400" dirty="0" smtClean="0">
              <a:latin typeface="Times New Roman" pitchFamily="18" charset="0"/>
              <a:ea typeface="Times New Roman" pitchFamily="18" charset="0"/>
              <a:cs typeface="Times New Roman" pitchFamily="18" charset="0"/>
            </a:endParaRPr>
          </a:p>
          <a:p>
            <a:endParaRPr lang="el-GR" dirty="0" smtClean="0"/>
          </a:p>
          <a:p>
            <a:pPr lvl="1"/>
            <a:r>
              <a:rPr lang="el-GR" u="sng" dirty="0" smtClean="0"/>
              <a:t>Κογχομετωπιαίος φλοιός</a:t>
            </a:r>
            <a:r>
              <a:rPr lang="el-GR" dirty="0" smtClean="0"/>
              <a:t>, συμμετέχει στη διαδικασία λήψης απόφασης.</a:t>
            </a:r>
          </a:p>
          <a:p>
            <a:pPr lvl="1"/>
            <a:r>
              <a:rPr lang="el-GR" u="sng" dirty="0" smtClean="0"/>
              <a:t>Απιοειδής φλοιός</a:t>
            </a:r>
            <a:r>
              <a:rPr lang="el-GR" dirty="0" smtClean="0"/>
              <a:t>, μέρος του οσφρητικού συστήματος.</a:t>
            </a:r>
          </a:p>
          <a:p>
            <a:pPr lvl="1"/>
            <a:r>
              <a:rPr lang="el-GR" u="sng" dirty="0" err="1" smtClean="0"/>
              <a:t>Ενδορρινικός</a:t>
            </a:r>
            <a:r>
              <a:rPr lang="el-GR" u="sng" dirty="0" smtClean="0"/>
              <a:t> φλοιός</a:t>
            </a:r>
            <a:r>
              <a:rPr lang="el-GR" dirty="0" smtClean="0"/>
              <a:t>, εμπλέκεται στη μνήμη.</a:t>
            </a:r>
          </a:p>
          <a:p>
            <a:pPr lvl="1"/>
            <a:r>
              <a:rPr lang="el-GR" u="sng" dirty="0" smtClean="0"/>
              <a:t>Ιππόκαμπο</a:t>
            </a:r>
            <a:r>
              <a:rPr lang="el-GR" dirty="0" smtClean="0"/>
              <a:t>ς και σχετικές περιοχές,  συμμετέχουν στην ενοποίηση νέων μνημονικών καταγραφών </a:t>
            </a:r>
          </a:p>
          <a:p>
            <a:pPr lvl="1"/>
            <a:r>
              <a:rPr lang="el-GR" u="sng" dirty="0" smtClean="0"/>
              <a:t>Ψαλίδα</a:t>
            </a:r>
            <a:r>
              <a:rPr lang="el-GR" dirty="0" smtClean="0"/>
              <a:t>,  σύνδεσμος που συνδέει τον ιππόκαμπο με άλλες περιοχές, όπως τα μαστία και τους πυρήνες του </a:t>
            </a:r>
          </a:p>
          <a:p>
            <a:endParaRPr lang="el-GR"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pPr lvl="0"/>
            <a:r>
              <a:rPr lang="el-GR" b="1" dirty="0" smtClean="0"/>
              <a:t>Υποφλοιώδεις περιοχές </a:t>
            </a:r>
            <a:r>
              <a:rPr lang="el-GR" dirty="0" smtClean="0"/>
              <a:t/>
            </a:r>
            <a:br>
              <a:rPr lang="el-GR" dirty="0" smtClean="0"/>
            </a:br>
            <a:endParaRPr lang="el-GR" dirty="0"/>
          </a:p>
        </p:txBody>
      </p:sp>
      <p:sp>
        <p:nvSpPr>
          <p:cNvPr id="3" name="2 - Θέση περιεχομένου"/>
          <p:cNvSpPr>
            <a:spLocks noGrp="1"/>
          </p:cNvSpPr>
          <p:nvPr>
            <p:ph idx="1"/>
          </p:nvPr>
        </p:nvSpPr>
        <p:spPr/>
        <p:txBody>
          <a:bodyPr/>
          <a:lstStyle/>
          <a:p>
            <a:pPr lvl="1"/>
            <a:r>
              <a:rPr lang="el-GR" u="sng" dirty="0" smtClean="0"/>
              <a:t>Πυρήνες διαφράγματος</a:t>
            </a:r>
            <a:r>
              <a:rPr lang="el-GR" dirty="0" smtClean="0"/>
              <a:t>, βρίσκονται μπροστά από το τελικό πέταλο και θεωρούνται περιοχές σχετιζόμενες με την ευχαρίστηση, τη ανταμοιβή και την ενίσχυση </a:t>
            </a:r>
          </a:p>
          <a:p>
            <a:pPr lvl="1"/>
            <a:r>
              <a:rPr lang="el-GR" u="sng" dirty="0" smtClean="0"/>
              <a:t>Αμυγδαλή</a:t>
            </a:r>
            <a:r>
              <a:rPr lang="el-GR" dirty="0" smtClean="0"/>
              <a:t>, βρίσκεται βαθειά στον κροταφικό λοβό και σχετίζεται με τα συναισθήματα</a:t>
            </a:r>
          </a:p>
          <a:p>
            <a:pPr lvl="1"/>
            <a:r>
              <a:rPr lang="el-GR" u="sng" dirty="0" smtClean="0"/>
              <a:t>Επικλινής πυρήνας</a:t>
            </a:r>
            <a:r>
              <a:rPr lang="el-GR" dirty="0" smtClean="0"/>
              <a:t>, σχετίζεται με την ανταμοιβή, ευχαρίστηση και τον εθισμό </a:t>
            </a:r>
          </a:p>
          <a:p>
            <a:endParaRPr lang="el-GR"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pPr lvl="0"/>
            <a:r>
              <a:rPr lang="el-GR" b="1" dirty="0" smtClean="0"/>
              <a:t>Διεγκέφαλος</a:t>
            </a:r>
            <a:endParaRPr lang="el-GR" dirty="0"/>
          </a:p>
        </p:txBody>
      </p:sp>
      <p:sp>
        <p:nvSpPr>
          <p:cNvPr id="3" name="2 - Θέση περιεχομένου"/>
          <p:cNvSpPr>
            <a:spLocks noGrp="1"/>
          </p:cNvSpPr>
          <p:nvPr>
            <p:ph idx="1"/>
          </p:nvPr>
        </p:nvSpPr>
        <p:spPr/>
        <p:txBody>
          <a:bodyPr>
            <a:normAutofit fontScale="92500" lnSpcReduction="20000"/>
          </a:bodyPr>
          <a:lstStyle/>
          <a:p>
            <a:pPr lvl="1"/>
            <a:r>
              <a:rPr lang="el-GR" u="sng" dirty="0" smtClean="0"/>
              <a:t>Υποθάλαμος</a:t>
            </a:r>
            <a:r>
              <a:rPr lang="el-GR" dirty="0" smtClean="0"/>
              <a:t> κέντρο του μεταιχμιακού συστήματος, συνδέεται με το μετωπιαίο φλοιό, τους πυρήνες διαφράγματος, το δικτυωτό σχηματισμό του στελέχους μέσω της έσω </a:t>
            </a:r>
            <a:r>
              <a:rPr lang="el-GR" dirty="0" err="1" smtClean="0"/>
              <a:t>προσθιοεγκεφαλικής</a:t>
            </a:r>
            <a:r>
              <a:rPr lang="el-GR" dirty="0" smtClean="0"/>
              <a:t> δεσμίδας, τον ιππόκαμπο μέσω της ψαλίδας και το θάλαμο μέσω του </a:t>
            </a:r>
            <a:r>
              <a:rPr lang="el-GR" dirty="0" err="1" smtClean="0"/>
              <a:t>μαστιοθαλαμικού</a:t>
            </a:r>
            <a:r>
              <a:rPr lang="el-GR" dirty="0" smtClean="0"/>
              <a:t> δεματίου. Ρυθμίζει αυτονομικές διαδικασίες </a:t>
            </a:r>
          </a:p>
          <a:p>
            <a:pPr lvl="1"/>
            <a:r>
              <a:rPr lang="el-GR" u="sng" dirty="0" smtClean="0"/>
              <a:t>Μαστία</a:t>
            </a:r>
            <a:r>
              <a:rPr lang="el-GR" dirty="0" smtClean="0"/>
              <a:t>, αποτελούν τμήμα του υποθαλάμου και δέχονται ερεθίσματα από τον ιππόκαμπο μέσω της ψαλίδας και προβάλλουν στο θάλαμο.</a:t>
            </a:r>
          </a:p>
          <a:p>
            <a:pPr lvl="1"/>
            <a:r>
              <a:rPr lang="el-GR" u="sng" dirty="0" smtClean="0"/>
              <a:t>Πρόσθιοι πυρήνες θαλάμου</a:t>
            </a:r>
            <a:r>
              <a:rPr lang="el-GR" dirty="0" smtClean="0"/>
              <a:t>, δέχονται από τα μαστία και συμμετέχουν στη μνημονική διαδικασία. </a:t>
            </a:r>
          </a:p>
          <a:p>
            <a:pPr>
              <a:buNone/>
            </a:pPr>
            <a:endParaRPr lang="el-GR"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srcRect/>
          <a:stretch>
            <a:fillRect/>
          </a:stretch>
        </p:blipFill>
        <p:spPr bwMode="auto">
          <a:xfrm>
            <a:off x="285720" y="785794"/>
            <a:ext cx="8528570" cy="485617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srcRect/>
          <a:stretch>
            <a:fillRect/>
          </a:stretch>
        </p:blipFill>
        <p:spPr bwMode="auto">
          <a:xfrm>
            <a:off x="144463" y="144463"/>
            <a:ext cx="8213751" cy="550351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srcRect/>
          <a:stretch>
            <a:fillRect/>
          </a:stretch>
        </p:blipFill>
        <p:spPr bwMode="auto">
          <a:xfrm>
            <a:off x="1342559" y="571480"/>
            <a:ext cx="7801441" cy="521336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a:srcRect/>
          <a:stretch>
            <a:fillRect/>
          </a:stretch>
        </p:blipFill>
        <p:spPr bwMode="auto">
          <a:xfrm>
            <a:off x="144463" y="144463"/>
            <a:ext cx="8423254" cy="5641991"/>
          </a:xfrm>
          <a:prstGeom prst="rect">
            <a:avLst/>
          </a:prstGeom>
          <a:noFill/>
          <a:ln w="9525">
            <a:noFill/>
            <a:miter lim="800000"/>
            <a:headEnd/>
            <a:tailEnd/>
          </a:ln>
          <a:effectLst/>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a:srcRect/>
          <a:stretch>
            <a:fillRect/>
          </a:stretch>
        </p:blipFill>
        <p:spPr bwMode="auto">
          <a:xfrm>
            <a:off x="144462" y="144463"/>
            <a:ext cx="7927999" cy="5310263"/>
          </a:xfrm>
          <a:prstGeom prst="rect">
            <a:avLst/>
          </a:prstGeom>
          <a:noFill/>
          <a:ln w="9525">
            <a:noFill/>
            <a:miter lim="800000"/>
            <a:headEnd/>
            <a:tailEnd/>
          </a:ln>
          <a:effectLst/>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a:srcRect/>
          <a:stretch>
            <a:fillRect/>
          </a:stretch>
        </p:blipFill>
        <p:spPr bwMode="auto">
          <a:xfrm>
            <a:off x="144463" y="144463"/>
            <a:ext cx="8636562" cy="5784867"/>
          </a:xfrm>
          <a:prstGeom prst="rect">
            <a:avLst/>
          </a:prstGeom>
          <a:noFill/>
          <a:ln w="9525">
            <a:noFill/>
            <a:miter lim="800000"/>
            <a:headEnd/>
            <a:tailEnd/>
          </a:ln>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176184" y="285728"/>
            <a:ext cx="8933528" cy="592935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1428728" y="428604"/>
            <a:ext cx="7119800" cy="5813433"/>
          </a:xfrm>
          <a:prstGeom prst="rect">
            <a:avLst/>
          </a:prstGeom>
          <a:noFill/>
          <a:ln w="9525">
            <a:noFill/>
            <a:miter lim="800000"/>
            <a:headEnd/>
            <a:tailEnd/>
          </a:ln>
          <a:effectLst/>
        </p:spPr>
      </p:pic>
      <p:sp>
        <p:nvSpPr>
          <p:cNvPr id="3" name="2 - TextBox"/>
          <p:cNvSpPr txBox="1"/>
          <p:nvPr/>
        </p:nvSpPr>
        <p:spPr>
          <a:xfrm>
            <a:off x="3000364" y="142852"/>
            <a:ext cx="3000886" cy="369332"/>
          </a:xfrm>
          <a:prstGeom prst="rect">
            <a:avLst/>
          </a:prstGeom>
          <a:solidFill>
            <a:schemeClr val="accent3">
              <a:lumMod val="40000"/>
              <a:lumOff val="60000"/>
            </a:schemeClr>
          </a:solidFill>
          <a:scene3d>
            <a:camera prst="orthographicFront"/>
            <a:lightRig rig="threePt" dir="t"/>
          </a:scene3d>
          <a:sp3d>
            <a:bevelT prst="relaxedInset"/>
          </a:sp3d>
        </p:spPr>
        <p:style>
          <a:lnRef idx="2">
            <a:schemeClr val="accent3"/>
          </a:lnRef>
          <a:fillRef idx="1">
            <a:schemeClr val="lt1"/>
          </a:fillRef>
          <a:effectRef idx="0">
            <a:schemeClr val="accent3"/>
          </a:effectRef>
          <a:fontRef idx="minor">
            <a:schemeClr val="dk1"/>
          </a:fontRef>
        </p:style>
        <p:txBody>
          <a:bodyPr wrap="none" rtlCol="0">
            <a:spAutoFit/>
          </a:bodyPr>
          <a:lstStyle/>
          <a:p>
            <a:r>
              <a:rPr lang="el-GR" dirty="0" smtClean="0"/>
              <a:t>ΚΑΤΩ ΕΠΙΦΑΝΕΙΑ ΕΓΚΕΦΑΛΟΥ</a:t>
            </a:r>
            <a:endParaRPr lang="el-GR"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a:stretch>
            <a:fillRect/>
          </a:stretch>
        </p:blipFill>
        <p:spPr bwMode="auto">
          <a:xfrm>
            <a:off x="225990" y="357166"/>
            <a:ext cx="8703728" cy="645324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 Εικόνα" descr="λειτουργικες περιοχες απλο.jpg"/>
          <p:cNvPicPr>
            <a:picLocks noChangeAspect="1"/>
          </p:cNvPicPr>
          <p:nvPr/>
        </p:nvPicPr>
        <p:blipFill>
          <a:blip r:embed="rId2"/>
          <a:stretch>
            <a:fillRect/>
          </a:stretch>
        </p:blipFill>
        <p:spPr>
          <a:xfrm>
            <a:off x="1082348" y="1071546"/>
            <a:ext cx="7275866" cy="4915252"/>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ΙΣΟΦΛΟΙΟΣ ‘Η ΟΜΟΓΕΝΗΣ ΦΛΟΙΟΣ</a:t>
            </a:r>
            <a:endParaRPr lang="el-GR" dirty="0"/>
          </a:p>
        </p:txBody>
      </p:sp>
      <p:sp>
        <p:nvSpPr>
          <p:cNvPr id="3" name="2 - Θέση περιεχομένου"/>
          <p:cNvSpPr>
            <a:spLocks noGrp="1"/>
          </p:cNvSpPr>
          <p:nvPr>
            <p:ph idx="1"/>
          </p:nvPr>
        </p:nvSpPr>
        <p:spPr/>
        <p:txBody>
          <a:bodyPr>
            <a:normAutofit fontScale="92500" lnSpcReduction="10000"/>
          </a:bodyPr>
          <a:lstStyle/>
          <a:p>
            <a:pPr>
              <a:buNone/>
            </a:pPr>
            <a:r>
              <a:rPr lang="el-GR" dirty="0" smtClean="0"/>
              <a:t>Η εξωτερική επιφάνεια των ημισφαιρίων, ο φλοιός του εγκεφάλου, αποτελείται από 6 στιβάδες κυττάρων (</a:t>
            </a:r>
            <a:r>
              <a:rPr lang="el-GR" b="1" dirty="0" smtClean="0"/>
              <a:t>νεοφλοιός</a:t>
            </a:r>
            <a:r>
              <a:rPr lang="el-GR" dirty="0" smtClean="0"/>
              <a:t>):</a:t>
            </a:r>
          </a:p>
          <a:p>
            <a:pPr lvl="0">
              <a:buNone/>
            </a:pPr>
            <a:r>
              <a:rPr lang="el-GR" dirty="0" err="1" smtClean="0"/>
              <a:t>Μοριώδης</a:t>
            </a:r>
            <a:endParaRPr lang="el-GR" dirty="0" smtClean="0"/>
          </a:p>
          <a:p>
            <a:pPr lvl="0">
              <a:buNone/>
            </a:pPr>
            <a:r>
              <a:rPr lang="el-GR" dirty="0" smtClean="0"/>
              <a:t>Έξω κοκκώδης</a:t>
            </a:r>
          </a:p>
          <a:p>
            <a:pPr lvl="0">
              <a:buNone/>
            </a:pPr>
            <a:r>
              <a:rPr lang="el-GR" dirty="0" smtClean="0"/>
              <a:t>Έξω στιβάδα πυραμοειδών</a:t>
            </a:r>
          </a:p>
          <a:p>
            <a:pPr lvl="0">
              <a:buNone/>
            </a:pPr>
            <a:r>
              <a:rPr lang="el-GR" dirty="0" smtClean="0"/>
              <a:t>Έσω κοκκώδης</a:t>
            </a:r>
          </a:p>
          <a:p>
            <a:pPr lvl="0">
              <a:buNone/>
            </a:pPr>
            <a:r>
              <a:rPr lang="el-GR" dirty="0" smtClean="0"/>
              <a:t>Μεγάλα πυραμοειδή</a:t>
            </a:r>
          </a:p>
          <a:p>
            <a:pPr>
              <a:buNone/>
            </a:pPr>
            <a:r>
              <a:rPr lang="el-GR" dirty="0" smtClean="0"/>
              <a:t>Πολύμορφα</a:t>
            </a:r>
          </a:p>
          <a:p>
            <a:pPr lvl="0">
              <a:buNone/>
            </a:pPr>
            <a:endParaRPr lang="el-GR" dirty="0" smtClean="0"/>
          </a:p>
          <a:p>
            <a:endParaRPr lang="el-GR"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139</TotalTime>
  <Words>859</Words>
  <Application>Microsoft Office PowerPoint</Application>
  <PresentationFormat>Προβολή στην οθόνη (4:3)</PresentationFormat>
  <Paragraphs>144</Paragraphs>
  <Slides>49</Slides>
  <Notes>1</Notes>
  <HiddenSlides>0</HiddenSlides>
  <MMClips>0</MMClips>
  <ScaleCrop>false</ScaleCrop>
  <HeadingPairs>
    <vt:vector size="4" baseType="variant">
      <vt:variant>
        <vt:lpstr>Θέμα</vt:lpstr>
      </vt:variant>
      <vt:variant>
        <vt:i4>1</vt:i4>
      </vt:variant>
      <vt:variant>
        <vt:lpstr>Τίτλοι διαφανειών</vt:lpstr>
      </vt:variant>
      <vt:variant>
        <vt:i4>49</vt:i4>
      </vt:variant>
    </vt:vector>
  </HeadingPairs>
  <TitlesOfParts>
    <vt:vector size="50" baseType="lpstr">
      <vt:lpstr>Θέμα του Office</vt:lpstr>
      <vt:lpstr>ΝΕΥΡΟΦΥΣΙΟΛΟΓΙΑ 2</vt:lpstr>
      <vt:lpstr>Διαφάνεια 2</vt:lpstr>
      <vt:lpstr>Διαφάνεια 3</vt:lpstr>
      <vt:lpstr>Διαφάνεια 4</vt:lpstr>
      <vt:lpstr>Διαφάνεια 5</vt:lpstr>
      <vt:lpstr>Διαφάνεια 6</vt:lpstr>
      <vt:lpstr>Διαφάνεια 7</vt:lpstr>
      <vt:lpstr>Διαφάνεια 8</vt:lpstr>
      <vt:lpstr>ΙΣΟΦΛΟΙΟΣ ‘Η ΟΜΟΓΕΝΗΣ ΦΛΟΙΟΣ</vt:lpstr>
      <vt:lpstr>ΕΤΕΡΟΤΥΠΙΚΟΣ ΦΛΟΙΟΣ</vt:lpstr>
      <vt:lpstr>Korbinian Broadmann  1909 </vt:lpstr>
      <vt:lpstr>Διαφάνεια 12</vt:lpstr>
      <vt:lpstr>Διαφάνεια 13</vt:lpstr>
      <vt:lpstr>Διαφάνεια 14</vt:lpstr>
      <vt:lpstr>ΠΡΩΤΟΤΑΓΗ ΑΙΣΘΗΤΙΚΑ ΚΕΝΤΡΑ </vt:lpstr>
      <vt:lpstr>ΠΡΩΤΟΤΑΓΗ ΚΙΝΗΤΙΚΑ ΚΕΝΤΡΑ </vt:lpstr>
      <vt:lpstr>Διαφάνεια 17</vt:lpstr>
      <vt:lpstr>ΣΥΝΕΙΡΜΙΚΕΣ ΑΙΣΘΗΤΙΚΕΣ ΠΕΡΙΟΧΕΣ (ΔΕΥΤΕΡΟΤΑΓΕΙΣ)</vt:lpstr>
      <vt:lpstr>ΣΥΝΕΙΡΜΙΚΕΣ ΑΙΣΘΗΤΙΚΕΣ ΠΕΡΙΟΧΕΣ  (ΤΡΙΤΟΤΑΓΕΙΣ)</vt:lpstr>
      <vt:lpstr>ΣΥΝΕΙΡΜΙΚΕΣ ΑΙΣΘΗΤΙΚΕΣ ΠΕΡΙΟΧΕΣ (ΤΡΙΤΟΤΑΓΕΙΣ)</vt:lpstr>
      <vt:lpstr>Διαφάνεια 21</vt:lpstr>
      <vt:lpstr>ΛΕΙΤΟΥΡΓΙΚΑ ΚΕΝΤΡΑ</vt:lpstr>
      <vt:lpstr>Διαφάνεια 23</vt:lpstr>
      <vt:lpstr>ΜΕΤΩΠΙΑΙΟΣ</vt:lpstr>
      <vt:lpstr>1ταγής κινητικός φλοιός</vt:lpstr>
      <vt:lpstr>Προκινητικός φλοιός  </vt:lpstr>
      <vt:lpstr>Προμετωπιαίος φλοιός</vt:lpstr>
      <vt:lpstr>Προμετωπιαίος φλοιός-βλάβη</vt:lpstr>
      <vt:lpstr>ΒΡΕΓΜΑΤΙΚΟΣ ΛΟΒΟΣ</vt:lpstr>
      <vt:lpstr>Διαφάνεια 30</vt:lpstr>
      <vt:lpstr>Διαφάνεια 31</vt:lpstr>
      <vt:lpstr>Διαφάνεια 32</vt:lpstr>
      <vt:lpstr>Διαφάνεια 33</vt:lpstr>
      <vt:lpstr>Διαφάνεια 34</vt:lpstr>
      <vt:lpstr>Διαφάνεια 35</vt:lpstr>
      <vt:lpstr>Διαφάνεια 36</vt:lpstr>
      <vt:lpstr>Διαφάνεια 37</vt:lpstr>
      <vt:lpstr>ΜΕΤΑΙΧΜΙΑΚΟ ΣΥΣΤΗΜΑ </vt:lpstr>
      <vt:lpstr>Διαφάνεια 39</vt:lpstr>
      <vt:lpstr>ΣΥΝΑΙΣΘΑΝΩΝ ΚΑΙ ΑΝΤΙΔΡΩΝ" "FEELING AND REACTING" ΕΓΚΕΦΑΛΟΣ ΠΟΥ ΒΡΙΣΚΕΤΑΙ ΑΝΑΜΕΣΑ ΣΤΟ "ΣΚΕΠΤΟΜΕΝΟ ΕΓΚΕΦΑΛΟ (ΤΕΛΙΚΟΣ ΕΓΚΕΦΑΛΟΣ) ΚΑΙ ΤΙΣ ΑΠΑΓΩΓΕΣ-ΠΡΟΣΑΓΩΓΕΣ ΟΔΟΥΣ ΤΟΥ ΝΣ</vt:lpstr>
      <vt:lpstr>Φλοιικές περιοχές </vt:lpstr>
      <vt:lpstr>Υποφλοιώδεις περιοχές  </vt:lpstr>
      <vt:lpstr>Διεγκέφαλος</vt:lpstr>
      <vt:lpstr>Διαφάνεια 44</vt:lpstr>
      <vt:lpstr>Διαφάνεια 45</vt:lpstr>
      <vt:lpstr>Διαφάνεια 46</vt:lpstr>
      <vt:lpstr>Διαφάνεια 47</vt:lpstr>
      <vt:lpstr>Διαφάνεια 48</vt:lpstr>
      <vt:lpstr>Διαφάνεια 49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ΝΕΥΡΟΦΥΣΙΟΛΟΓΙΑ 2</dc:title>
  <dc:creator>mariannis</dc:creator>
  <cp:lastModifiedBy>mariannis</cp:lastModifiedBy>
  <cp:revision>17</cp:revision>
  <dcterms:created xsi:type="dcterms:W3CDTF">2017-02-13T08:43:28Z</dcterms:created>
  <dcterms:modified xsi:type="dcterms:W3CDTF">2017-03-26T15:43:10Z</dcterms:modified>
</cp:coreProperties>
</file>