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92" r:id="rId7"/>
    <p:sldId id="288" r:id="rId8"/>
    <p:sldId id="305" r:id="rId9"/>
    <p:sldId id="293" r:id="rId10"/>
    <p:sldId id="294" r:id="rId11"/>
    <p:sldId id="295" r:id="rId12"/>
    <p:sldId id="291" r:id="rId13"/>
    <p:sldId id="296" r:id="rId14"/>
    <p:sldId id="297" r:id="rId15"/>
    <p:sldId id="299" r:id="rId16"/>
    <p:sldId id="298" r:id="rId17"/>
    <p:sldId id="301" r:id="rId18"/>
    <p:sldId id="284" r:id="rId19"/>
    <p:sldId id="267" r:id="rId20"/>
    <p:sldId id="285" r:id="rId21"/>
    <p:sldId id="286" r:id="rId22"/>
    <p:sldId id="28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60" r:id="rId32"/>
    <p:sldId id="261" r:id="rId33"/>
    <p:sldId id="262" r:id="rId34"/>
    <p:sldId id="263" r:id="rId35"/>
    <p:sldId id="265" r:id="rId36"/>
    <p:sldId id="264" r:id="rId37"/>
    <p:sldId id="277" r:id="rId38"/>
    <p:sldId id="278" r:id="rId39"/>
    <p:sldId id="279" r:id="rId40"/>
    <p:sldId id="280" r:id="rId41"/>
    <p:sldId id="282" r:id="rId42"/>
    <p:sldId id="302" r:id="rId43"/>
    <p:sldId id="281" r:id="rId44"/>
    <p:sldId id="303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94410" autoAdjust="0"/>
  </p:normalViewPr>
  <p:slideViewPr>
    <p:cSldViewPr>
      <p:cViewPr>
        <p:scale>
          <a:sx n="79" d="100"/>
          <a:sy n="79" d="100"/>
        </p:scale>
        <p:origin x="-132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A66D-06E2-4011-97C8-EC447EC6D178}" type="datetimeFigureOut">
              <a:rPr lang="el-GR" smtClean="0"/>
              <a:pPr/>
              <a:t>9/4/2017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DE7A-C51A-43AA-B3A2-86BAC1C34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rkel_cell_carcinoma" TargetMode="External"/><Relationship Id="rId2" Type="http://schemas.openxmlformats.org/officeDocument/2006/relationships/hyperlink" Target="https://en.wikipedia.org/wiki/Sensory_recep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echanoreceptor" TargetMode="External"/><Relationship Id="rId4" Type="http://schemas.openxmlformats.org/officeDocument/2006/relationships/hyperlink" Target="https://en.wikipedia.org/wiki/Slowly_adapt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ΝΕΥΡΟΦΥΣΙΟΛΟΓΙΑ 3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643602" cy="42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ΝΕΥΡΟΦΥΣΙΟΛΟΓΙΑ\spee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9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999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ΥΠΟΔΟΧΕΙΣ ΔΕΡΜΑΤΟΣ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i="1" dirty="0" err="1" smtClean="0"/>
              <a:t>Meissner</a:t>
            </a:r>
            <a:r>
              <a:rPr lang="en-US" i="1" dirty="0" smtClean="0"/>
              <a:t> corpuscles</a:t>
            </a:r>
            <a:r>
              <a:rPr lang="el-GR" i="1" dirty="0" smtClean="0"/>
              <a:t>: ευαίσθητοί στην ελαφρά αφή και δόνηση  (10-50 </a:t>
            </a:r>
            <a:r>
              <a:rPr lang="en-US" i="1" dirty="0" smtClean="0"/>
              <a:t>Hz). </a:t>
            </a:r>
            <a:r>
              <a:rPr lang="el-GR" i="1" dirty="0" smtClean="0"/>
              <a:t>. Αφθονούν στα </a:t>
            </a:r>
            <a:r>
              <a:rPr lang="el-GR" i="1" dirty="0" err="1" smtClean="0"/>
              <a:t>στα</a:t>
            </a:r>
            <a:r>
              <a:rPr lang="el-GR" i="1" dirty="0" smtClean="0"/>
              <a:t> δάχτυλα, γλώσσα, χείλη, θηλές, γεννητικά όργανα</a:t>
            </a:r>
            <a:r>
              <a:rPr lang="en-US" dirty="0" smtClean="0"/>
              <a:t>. They (</a:t>
            </a:r>
            <a:r>
              <a:rPr lang="en-US" dirty="0" smtClean="0">
                <a:hlinkClick r:id="rId2" tooltip="Sensory receptor"/>
              </a:rPr>
              <a:t>rapidly adaptive receptors</a:t>
            </a:r>
            <a:r>
              <a:rPr lang="en-US" dirty="0" smtClean="0"/>
              <a:t>). </a:t>
            </a:r>
            <a:endParaRPr lang="el-GR" dirty="0" smtClean="0"/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n-US" i="1" dirty="0" smtClean="0"/>
              <a:t>Merkel disks</a:t>
            </a:r>
            <a:r>
              <a:rPr lang="el-GR" i="1" dirty="0" smtClean="0"/>
              <a:t>: στο όριο </a:t>
            </a:r>
            <a:r>
              <a:rPr lang="el-GR" i="1" dirty="0" err="1" smtClean="0"/>
              <a:t>χόριου</a:t>
            </a:r>
            <a:r>
              <a:rPr lang="el-GR" i="1" dirty="0" smtClean="0"/>
              <a:t>-επιδερμίδας, ευαίσθητα στην ελαφρά αφή</a:t>
            </a:r>
            <a:r>
              <a:rPr lang="en-US" dirty="0" smtClean="0"/>
              <a:t>. </a:t>
            </a:r>
            <a:r>
              <a:rPr lang="el-GR" dirty="0" smtClean="0"/>
              <a:t>Αφθονούν στις άκρες δαχτύλων (</a:t>
            </a:r>
            <a:r>
              <a:rPr lang="en-US" dirty="0" smtClean="0">
                <a:hlinkClick r:id="rId3" tooltip="Merkel cell carcinoma"/>
              </a:rPr>
              <a:t>Merkel cell carcinoma</a:t>
            </a:r>
            <a:r>
              <a:rPr lang="el-GR" dirty="0" smtClean="0"/>
              <a:t>)</a:t>
            </a:r>
            <a:endParaRPr lang="el-GR" i="1" dirty="0" smtClean="0"/>
          </a:p>
          <a:p>
            <a:pPr>
              <a:buNone/>
            </a:pPr>
            <a:r>
              <a:rPr lang="el-GR" i="1" dirty="0" smtClean="0"/>
              <a:t>Ελεύθερες νευρικές απολήξεις γύρω από τριχοφόρο θύλακα</a:t>
            </a:r>
          </a:p>
          <a:p>
            <a:pPr>
              <a:buNone/>
            </a:pPr>
            <a:r>
              <a:rPr lang="en-US" dirty="0" err="1" smtClean="0"/>
              <a:t>Pacinian</a:t>
            </a:r>
            <a:r>
              <a:rPr lang="en-US" dirty="0" smtClean="0"/>
              <a:t> corpuscles</a:t>
            </a:r>
            <a:r>
              <a:rPr lang="el-GR" dirty="0" smtClean="0"/>
              <a:t>: νευρική απόληξη με κάψα, βαθειά στο χόριο, ευαίσθητοι στην εν τω βάθει πίεση, δόνηση. Αφθονεί στις παλάμες και τα πέλματα και γεννητικά όργανα και αρθρώσεις.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n-US" dirty="0" err="1" smtClean="0"/>
              <a:t>Ruffini</a:t>
            </a:r>
            <a:r>
              <a:rPr lang="en-US" dirty="0" smtClean="0"/>
              <a:t> endings</a:t>
            </a:r>
            <a:r>
              <a:rPr lang="el-GR" dirty="0" smtClean="0"/>
              <a:t>: διογκωμένη </a:t>
            </a:r>
            <a:r>
              <a:rPr lang="el-GR" dirty="0" err="1" smtClean="0"/>
              <a:t>δενδριτική</a:t>
            </a:r>
            <a:r>
              <a:rPr lang="el-GR" dirty="0" smtClean="0"/>
              <a:t> απόληξη, ευαίσθητα στην εν τω βάθει πίεση </a:t>
            </a:r>
            <a:r>
              <a:rPr lang="en-US" dirty="0" smtClean="0"/>
              <a:t> </a:t>
            </a:r>
            <a:r>
              <a:rPr lang="en-US" dirty="0" smtClean="0">
                <a:hlinkClick r:id="rId4" tooltip="Slowly adapting"/>
              </a:rPr>
              <a:t>slowly adapting</a:t>
            </a:r>
            <a:r>
              <a:rPr lang="en-US" dirty="0" smtClean="0"/>
              <a:t> </a:t>
            </a:r>
            <a:r>
              <a:rPr lang="en-US" u="sng" dirty="0" smtClean="0">
                <a:hlinkClick r:id="rId5" tooltip="Mechanoreceptor"/>
              </a:rPr>
              <a:t>mechanoreceptor</a:t>
            </a:r>
            <a:r>
              <a:rPr lang="en-US" dirty="0" smtClean="0"/>
              <a:t> 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n-US" dirty="0" smtClean="0"/>
              <a:t>Krause end bulbs</a:t>
            </a:r>
            <a:r>
              <a:rPr lang="el-GR" dirty="0" smtClean="0"/>
              <a:t>: περιβάλλονται από κάψα, ευαίσθητοι στο ψυχρό</a:t>
            </a:r>
          </a:p>
          <a:p>
            <a:pPr>
              <a:buNone/>
            </a:pPr>
            <a:r>
              <a:rPr lang="el-GR" dirty="0" smtClean="0"/>
              <a:t>Ελεύθερες νευρικές απολήξεις ευαίσθητες που ανταποκρίνονται στο κρύο (περισσότερες) και στο θερμό</a:t>
            </a:r>
          </a:p>
          <a:p>
            <a:pPr>
              <a:buNone/>
            </a:pPr>
            <a:r>
              <a:rPr lang="en-US" i="1" dirty="0" err="1" smtClean="0"/>
              <a:t>Nociceptors</a:t>
            </a:r>
            <a:r>
              <a:rPr lang="el-GR" i="1" dirty="0" smtClean="0"/>
              <a:t>: ευαίσθητοι στον πόνο (σε ουσίες που απελευθερώνονται  από κατεστραμμένους ιστούς)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71736" y="142852"/>
          <a:ext cx="6357984" cy="7413586"/>
        </p:xfrm>
        <a:graphic>
          <a:graphicData uri="http://schemas.openxmlformats.org/drawingml/2006/table">
            <a:tbl>
              <a:tblPr/>
              <a:tblGrid>
                <a:gridCol w="1589496"/>
                <a:gridCol w="1589496"/>
                <a:gridCol w="1589496"/>
                <a:gridCol w="1589496"/>
              </a:tblGrid>
              <a:tr h="23513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Skin</a:t>
                      </a:r>
                      <a:r>
                        <a:rPr lang="el-GR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Receptors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4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Receptor</a:t>
                      </a:r>
                      <a:r>
                        <a:rPr lang="el-GR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Ending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Nerve</a:t>
                      </a:r>
                      <a:r>
                        <a:rPr lang="el-GR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Fiber</a:t>
                      </a: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Times New Roman"/>
                          <a:ea typeface="Times New Roman"/>
                          <a:cs typeface="Times New Roman"/>
                        </a:rPr>
                        <a:t>Function</a:t>
                      </a: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Times New Roman"/>
                          <a:ea typeface="Times New Roman"/>
                          <a:cs typeface="Times New Roman"/>
                        </a:rPr>
                        <a:t>Location</a:t>
                      </a: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8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Hair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Follicle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 μετακίνηση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τρίχας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Τυλίγονται γύρω από θύλακα τρίχας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69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Ruffini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Endings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στην πίεση στο δέρμα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Χόριο άτριχου και τριχωτού δέρματος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088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Krause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στην πίεση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Χείλη, γλώσσα,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γεννητικά όργανα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4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Pacinian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 στη δόνηση (1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50-300 Hz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Βαθύτερα στρώματα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χόριου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σε τριχωτό και άτριχο δέρμα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1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41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72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102" name="Εικόνα 1" descr="https://faculty.washington.edu/chudler/hairr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630363" cy="1571612"/>
          </a:xfrm>
          <a:prstGeom prst="rect">
            <a:avLst/>
          </a:prstGeom>
          <a:noFill/>
        </p:spPr>
      </p:pic>
      <p:pic>
        <p:nvPicPr>
          <p:cNvPr id="4101" name="Εικόνα 2" descr="https://faculty.washington.edu/chudler/ruf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2035175" cy="1143008"/>
          </a:xfrm>
          <a:prstGeom prst="rect">
            <a:avLst/>
          </a:prstGeom>
          <a:noFill/>
        </p:spPr>
      </p:pic>
      <p:pic>
        <p:nvPicPr>
          <p:cNvPr id="4100" name="Εικόνα 3" descr="https://faculty.washington.edu/chudler/krau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14686"/>
            <a:ext cx="1102425" cy="1285860"/>
          </a:xfrm>
          <a:prstGeom prst="rect">
            <a:avLst/>
          </a:prstGeom>
          <a:noFill/>
        </p:spPr>
      </p:pic>
      <p:pic>
        <p:nvPicPr>
          <p:cNvPr id="4099" name="Εικόνα 4" descr="https://faculty.washington.edu/chudler/pacinia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857760"/>
            <a:ext cx="110083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214546" y="357166"/>
          <a:ext cx="6604672" cy="5643602"/>
        </p:xfrm>
        <a:graphic>
          <a:graphicData uri="http://schemas.openxmlformats.org/drawingml/2006/table">
            <a:tbl>
              <a:tblPr/>
              <a:tblGrid>
                <a:gridCol w="1922143"/>
                <a:gridCol w="838243"/>
                <a:gridCol w="1922143"/>
                <a:gridCol w="1922143"/>
              </a:tblGrid>
              <a:tr h="183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Meissner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corpuscle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 δόνηση 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20-40 Hz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Χόριο</a:t>
                      </a:r>
                      <a:r>
                        <a:rPr lang="el-G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άτριχου δέρματος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69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nerve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endings</a:t>
                      </a:r>
                      <a:endParaRPr lang="el-G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delta and</a:t>
                      </a: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Ανταποκρίνονται σε μηχανικά, θερμικά και βλαπτικά ερεθίσματα.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Παντού στο δέρμα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16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l-G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Merkel</a:t>
                      </a: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Cells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A-beta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Ανταποκρίνεται στην πίεση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Επιδερμίδα άτριχου δέρματος.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13" marR="51313" marT="51313" marB="5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" name="Εικόνα 6" descr="https://faculty.washington.edu/chudler/fr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1428728" cy="1176228"/>
          </a:xfrm>
          <a:prstGeom prst="rect">
            <a:avLst/>
          </a:prstGeom>
          <a:noFill/>
        </p:spPr>
      </p:pic>
      <p:pic>
        <p:nvPicPr>
          <p:cNvPr id="4" name="Εικόνα 5" descr="https://faculty.washington.edu/chudler/meis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103285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928794" y="1643050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"slowly-adapting"</a:t>
            </a:r>
            <a:r>
              <a:rPr lang="el-GR" dirty="0" smtClean="0">
                <a:solidFill>
                  <a:srgbClr val="FF0000"/>
                </a:solidFill>
              </a:rPr>
              <a:t> υποδοχείς</a:t>
            </a:r>
            <a:r>
              <a:rPr lang="el-GR" dirty="0" smtClean="0"/>
              <a:t>: ανταποκρίνονται </a:t>
            </a:r>
            <a:r>
              <a:rPr lang="el-GR" dirty="0" err="1" smtClean="0"/>
              <a:t>καθ΄</a:t>
            </a:r>
            <a:r>
              <a:rPr lang="el-GR" dirty="0" smtClean="0"/>
              <a:t> όλη τη διάρκεια εφαρμογής του ερεθίσματος και μεταφέρουν πληροφορία σχετικά με την διαδικασία σε όλη την εξέλιξη της.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"rapidly-adapting" </a:t>
            </a:r>
            <a:r>
              <a:rPr lang="el-GR" dirty="0" smtClean="0">
                <a:solidFill>
                  <a:srgbClr val="FF0000"/>
                </a:solidFill>
              </a:rPr>
              <a:t> υποδοχείς</a:t>
            </a:r>
            <a:r>
              <a:rPr lang="el-GR" dirty="0" smtClean="0"/>
              <a:t>: ανταποκρίνονται μόνο όταν το ερέθισμα ξεκινά να εφαρμόζεται ή σταματά. Και επομένως απαντούν σε ερεθίσματα που αλλάζουν.</a:t>
            </a:r>
          </a:p>
          <a:p>
            <a:r>
              <a:rPr lang="el-GR" dirty="0" smtClean="0"/>
              <a:t>Τα </a:t>
            </a:r>
            <a:r>
              <a:rPr lang="en-US" dirty="0" err="1" smtClean="0"/>
              <a:t>Pacinian</a:t>
            </a:r>
            <a:r>
              <a:rPr lang="en-US" dirty="0" smtClean="0"/>
              <a:t> corpuscle </a:t>
            </a:r>
            <a:r>
              <a:rPr lang="el-GR" dirty="0" smtClean="0"/>
              <a:t>είναι </a:t>
            </a:r>
            <a:r>
              <a:rPr lang="en-US" dirty="0" smtClean="0"/>
              <a:t>rapidly-adapting</a:t>
            </a:r>
            <a:endParaRPr lang="el-GR" dirty="0" smtClean="0"/>
          </a:p>
          <a:p>
            <a:r>
              <a:rPr lang="el-GR" dirty="0" smtClean="0">
                <a:latin typeface="Times New Roman"/>
                <a:ea typeface="Times New Roman"/>
                <a:cs typeface="Times New Roman"/>
              </a:rPr>
              <a:t>Τα </a:t>
            </a:r>
            <a:r>
              <a:rPr lang="el-GR" dirty="0" err="1" smtClean="0">
                <a:latin typeface="Times New Roman"/>
                <a:ea typeface="Times New Roman"/>
                <a:cs typeface="Times New Roman"/>
              </a:rPr>
              <a:t>Ruffini</a:t>
            </a:r>
            <a:r>
              <a:rPr lang="el-GR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l-GR" dirty="0" err="1" smtClean="0">
                <a:latin typeface="Times New Roman"/>
                <a:ea typeface="Times New Roman"/>
                <a:cs typeface="Times New Roman"/>
              </a:rPr>
              <a:t>Endings</a:t>
            </a:r>
            <a:r>
              <a:rPr lang="el-GR" dirty="0" smtClean="0">
                <a:latin typeface="Times New Roman"/>
                <a:ea typeface="Times New Roman"/>
                <a:cs typeface="Times New Roman"/>
              </a:rPr>
              <a:t>  είναι </a:t>
            </a:r>
            <a:r>
              <a:rPr lang="en-US" dirty="0" smtClean="0"/>
              <a:t>slowly-adapting</a:t>
            </a:r>
            <a:r>
              <a:rPr lang="el-GR" dirty="0" smtClean="0"/>
              <a:t>.</a:t>
            </a:r>
          </a:p>
          <a:p>
            <a:endParaRPr lang="el-G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7642247" cy="57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ΛΕΓΜ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40"/>
            <a:ext cx="9144000" cy="6648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anatomy lessons\ANATOMY CNS\SPINAL CORD RIZ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143768" cy="645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2747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Από το ΝΜ και το εγκεφαλικό στέλεχος εκπορεύονται τα 12 ζεύγη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εγκεφαλικών συζυγιών και τα 31-32 ζεύγη νωτιαίων ριζών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που μαζί με τα αισθητικά γάγγλια απαρτίζουν το Περιφερικό Νευρικό Σύστημα (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ΠΝΣ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714612" y="5715016"/>
            <a:ext cx="3915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ΔΕΝ ΥΠΑΡΧΕΙ ΑΠΕΥΘΕΙΑΣ ΕΠΙΚΟΙΝΩΝΙΑ </a:t>
            </a:r>
          </a:p>
          <a:p>
            <a:pPr algn="ctr"/>
            <a:r>
              <a:rPr lang="el-GR" dirty="0" smtClean="0"/>
              <a:t>ΠΡΟΣΘΙΟΥ &amp;</a:t>
            </a:r>
            <a:r>
              <a:rPr lang="en-US" dirty="0" smtClean="0"/>
              <a:t> </a:t>
            </a:r>
            <a:r>
              <a:rPr lang="el-GR" dirty="0" smtClean="0"/>
              <a:t>ΔΙΑΜΕΣΟΥ ΕΓΚΕΦΑΛΟΥ</a:t>
            </a:r>
          </a:p>
          <a:p>
            <a:pPr algn="ctr"/>
            <a:r>
              <a:rPr lang="el-GR" dirty="0" smtClean="0"/>
              <a:t> ΜΕ ΠΕΡΙΒΑΛΛΟΝ</a:t>
            </a:r>
            <a:endParaRPr lang="el-GR" dirty="0"/>
          </a:p>
        </p:txBody>
      </p:sp>
      <p:pic>
        <p:nvPicPr>
          <p:cNvPr id="18434" name="Picture 2" descr="E:\MARIANNA\A_ΜΑΘΗΜΑΤΑ PPS\ΔΙΑΓΡΑΜΜΑ Ν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28" y="1285860"/>
            <a:ext cx="9016872" cy="447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ριζες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03" y="0"/>
            <a:ext cx="7522193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857752" y="1500174"/>
            <a:ext cx="3423053" cy="3693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ΟΔΟΣ ΕΠΙΠΟΛΗΣ ΑΙΣΘΗΤΙΚΟΤΗΤΑΣ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ριζες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3" y="0"/>
            <a:ext cx="7698994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4572000" y="1785926"/>
            <a:ext cx="3641446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ΟΔΟΣ ΕΝ ΤΩ ΒΑΘΕΙ ΑΙΣΘΗΤΙΚΟΤΗΤΑΣ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Ε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354"/>
            <a:ext cx="9144000" cy="546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ANNA\A_ΜΑΘΗΜΑΤΑ PPS\anatomy lessons\ANATOMY CNS\vertebraeandspinalc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993" y="785794"/>
            <a:ext cx="6447279" cy="515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ARIANNA\A_ΜΑΘΗΜΑΤΑ PPS\anatomy lessons\ANATOMY CNS\cross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397" y="642918"/>
            <a:ext cx="634012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ARIANNA\A_ΜΑΘΗΜΑΤΑ PPS\anatomy lessons\ANATOMY CNS\cord 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149603"/>
            <a:ext cx="3175008" cy="649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ANNA\A_ΜΑΘΗΜΑΤΑ PPS\anatomy lessons\ANATOMY CNS\sean-kelley-spinal-cord-map-body-paralysis-bi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354658" cy="6335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ARIANNA\A_ΜΑΘΗΜΑΤΑ PPS\anatomy lessons\ANATOMY CNS\spinal si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393815" cy="394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ARIANNA\A_ΜΑΘΗΜΑΤΑ PPS\anatomy lessons\ANATOMY CNS\spinal_cord_tracts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09478" cy="33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MARIANNA\A_ΜΑΘΗΜΑΤΑ PPS\anatomy lessons\ANATOMY PNS\plexus br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461963"/>
            <a:ext cx="878205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εγκεφαλος\2 βήματ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1109662"/>
            <a:ext cx="8349481" cy="453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ARIANNA\A_ΜΑΘΗΜΑΤΑ PPS\anatomy lessons\ANATOMY PNS\plexus_brachi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32118" cy="458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brainstem ba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572164" cy="592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ANNA\A_ΜΑΘΗΜΑΤΑ PPS\anatomy lessons\ANATOMY CNS\brainstem ventr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062375" cy="5023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ARIANNA\A_ΜΑΘΗΜΑΤΑ PPS\anatomy lessons\ANATOMY CNS\brainstem fr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143536" cy="6165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anatomy lessons\ANATOMY CNS\brainstem latera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0322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ANNA\A_ΜΑΘΗΜΑΤΑ PPS\anatomy lessons\ANATOMY CNS\MIDBR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4150"/>
            <a:ext cx="6572296" cy="648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anatomy lessons\ANATOMY CNS\brainstem_nucl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94953"/>
            <a:ext cx="4214842" cy="502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ARIANNA\A_ΜΑΘΗΜΑΤΑ PPS\anatomy lessons\A_CRANIAL\εγκ συζ σχηματα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974039" cy="5804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MARIANNA\A_ΜΑΘΗΜΑΤΑ PPS\anatomy lessons\A_CRANIAL\στελεχος πλαγι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926150" cy="635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MARIANNA\A_ΜΑΘΗΜΑΤΑ PPS\anatomy lessons\A_CRANIAL\στελεχος οπισθι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YANNIS.MARIANNA\MARIANNA\anatomy lessons\ANATOMY PNS\περιφερικο Ν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48260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MARIANNA\A_ΜΑΘΗΜΑΤΑ PPS\anatomy lessons\A_CRANIAL\εγκ συζ σχηματ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1085850"/>
            <a:ext cx="71723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MARIANNA\A_ΜΑΘΗΜΑΤΑ PPS\anatomy lessons\A_CRANIAL\εγκ συζ σχηματα 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456251" cy="622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"/>
            <a:ext cx="607223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οπτικη οδο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-24"/>
            <a:ext cx="8215370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YANNIS.MARIANNA\MARIANNA\anatomy lessons\ANATOMY PNS\σχημα ΠΝ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97230"/>
            <a:ext cx="2438400" cy="546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0199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Καμπύλη γραμμή σύνδεσης"/>
          <p:cNvCxnSpPr/>
          <p:nvPr/>
        </p:nvCxnSpPr>
        <p:spPr>
          <a:xfrm rot="10800000">
            <a:off x="6072198" y="1428736"/>
            <a:ext cx="1428760" cy="71438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174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572396" y="2143116"/>
            <a:ext cx="97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l-GR" dirty="0" smtClean="0"/>
              <a:t>ΝΜΑ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n-US" dirty="0" err="1" smtClean="0"/>
              <a:t>Ib</a:t>
            </a:r>
            <a:r>
              <a:rPr lang="en-US" dirty="0" smtClean="0"/>
              <a:t> Golgi</a:t>
            </a: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6858016" y="1928802"/>
            <a:ext cx="192882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715008" y="47863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6" name="5 - Έλλειψη"/>
          <p:cNvSpPr/>
          <p:nvPr/>
        </p:nvSpPr>
        <p:spPr>
          <a:xfrm>
            <a:off x="5500694" y="4357694"/>
            <a:ext cx="78581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357422" y="442913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2214546" y="4143380"/>
            <a:ext cx="714380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1142976" y="250030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l-GR" dirty="0"/>
          </a:p>
        </p:txBody>
      </p:sp>
      <p:sp>
        <p:nvSpPr>
          <p:cNvPr id="10" name="9 - Έλλειψη"/>
          <p:cNvSpPr/>
          <p:nvPr/>
        </p:nvSpPr>
        <p:spPr>
          <a:xfrm>
            <a:off x="1000100" y="2357430"/>
            <a:ext cx="714380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2200" b="1" dirty="0" smtClean="0"/>
              <a:t>ΑΙΣΘΗΤΙΚΟΙ ΥΠΟΔΟΧΕΙΣ ΜΥΩΝ</a:t>
            </a:r>
            <a:br>
              <a:rPr lang="el-GR" sz="2200" b="1" dirty="0" smtClean="0"/>
            </a:br>
            <a:r>
              <a:rPr lang="el-GR" sz="2200" b="1" dirty="0" smtClean="0"/>
              <a:t>επηρεάζουν αντίστροφα το μυ</a:t>
            </a:r>
            <a:br>
              <a:rPr lang="el-GR" sz="2200" b="1" dirty="0" smtClean="0"/>
            </a:br>
            <a:r>
              <a:rPr lang="el-GR" sz="2200" b="1" dirty="0" smtClean="0"/>
              <a:t/>
            </a:r>
            <a:br>
              <a:rPr lang="el-GR" sz="2200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8600" cy="29003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l-GR" sz="7200" dirty="0" smtClean="0"/>
              <a:t>ΝΜΑ</a:t>
            </a:r>
          </a:p>
          <a:p>
            <a:pPr algn="ctr">
              <a:buNone/>
            </a:pPr>
            <a:endParaRPr lang="el-GR" sz="7200" dirty="0" smtClean="0"/>
          </a:p>
          <a:p>
            <a:pPr marL="0" indent="0" algn="just">
              <a:buNone/>
            </a:pPr>
            <a:r>
              <a:rPr lang="el-GR" sz="7200" dirty="0" smtClean="0"/>
              <a:t>Επίμηκες μόρφωμα με ατρακτοειδές σχήμα (4-10 </a:t>
            </a:r>
            <a:r>
              <a:rPr lang="en-US" sz="7200" dirty="0" smtClean="0"/>
              <a:t>mm)</a:t>
            </a:r>
            <a:endParaRPr lang="el-GR" sz="7200" dirty="0" smtClean="0"/>
          </a:p>
          <a:p>
            <a:pPr algn="just">
              <a:buNone/>
            </a:pPr>
            <a:r>
              <a:rPr lang="el-GR" sz="7200" dirty="0" smtClean="0"/>
              <a:t>Εν παραλλήλω με μ. ίνες</a:t>
            </a:r>
            <a:endParaRPr lang="en-US" sz="72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Ενδοατράκτιες μ. ίνες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Αισθητικές απολήξεις Ια, ΙΙ</a:t>
            </a:r>
          </a:p>
          <a:p>
            <a:pPr algn="just">
              <a:buFont typeface="Wingdings" pitchFamily="2" charset="2"/>
              <a:buChar char="Ø"/>
            </a:pPr>
            <a:r>
              <a:rPr lang="el-GR" sz="7200" dirty="0" smtClean="0"/>
              <a:t>Κινητικές απολήξεις Αα</a:t>
            </a:r>
          </a:p>
          <a:p>
            <a:pPr marL="0" indent="0" algn="just">
              <a:buNone/>
            </a:pPr>
            <a:r>
              <a:rPr lang="el-GR" sz="7200" dirty="0" smtClean="0"/>
              <a:t>Ευαίσθητες στην επιμήκυνση μυ (σχετική θέση μέλους σώματος-γωνία άρθρωσης). Διέγερση α </a:t>
            </a:r>
            <a:r>
              <a:rPr lang="el-GR" sz="7200" dirty="0" err="1" smtClean="0"/>
              <a:t>κιν</a:t>
            </a:r>
            <a:r>
              <a:rPr lang="el-GR" sz="7200" dirty="0" smtClean="0"/>
              <a:t>. νευρώνα.</a:t>
            </a:r>
          </a:p>
          <a:p>
            <a:pPr marL="0" indent="0" algn="just">
              <a:buNone/>
            </a:pPr>
            <a:r>
              <a:rPr lang="el-GR" sz="7200" dirty="0" smtClean="0"/>
              <a:t>Σύσπαση μυ από Αα δεν εκπολώνει ΝΜΑ. Ταυτόχρονη ενεργοποίηση γ, σύσπαση πολικών</a:t>
            </a:r>
            <a:r>
              <a:rPr lang="en-US" sz="7200" dirty="0" smtClean="0"/>
              <a:t> </a:t>
            </a:r>
            <a:r>
              <a:rPr lang="el-GR" sz="7200" dirty="0" smtClean="0"/>
              <a:t>περιοχών ΝΜΑ, διάταση κεντρικής περιοχής, εκπόλωση αισθητικών απολήξεων.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38576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7200" dirty="0" smtClean="0"/>
              <a:t>GOLGI</a:t>
            </a:r>
          </a:p>
          <a:p>
            <a:pPr marL="0" indent="0">
              <a:buNone/>
            </a:pPr>
            <a:r>
              <a:rPr lang="el-GR" sz="7200" dirty="0" smtClean="0"/>
              <a:t>Λεπτό ελυτροφόρο μόρφωμα, μήκους 1 </a:t>
            </a:r>
            <a:r>
              <a:rPr lang="en-US" sz="7200" dirty="0" smtClean="0"/>
              <a:t>mm, </a:t>
            </a:r>
            <a:r>
              <a:rPr lang="el-GR" sz="7200" dirty="0" smtClean="0"/>
              <a:t>διαμέτρου </a:t>
            </a:r>
            <a:r>
              <a:rPr lang="en-US" sz="7200" dirty="0" smtClean="0"/>
              <a:t>0,1 mm</a:t>
            </a:r>
            <a:r>
              <a:rPr lang="el-GR" sz="7200" dirty="0" smtClean="0"/>
              <a:t>, στην ένωση μυ-τένοντα (εν σειρά). Προσφύεται στις μ. ίνες με κολλαγόνες ίνες. Αισθητικές απολήξεις </a:t>
            </a:r>
            <a:r>
              <a:rPr lang="en-US" sz="7200" dirty="0" err="1" smtClean="0"/>
              <a:t>Ib</a:t>
            </a:r>
            <a:r>
              <a:rPr lang="el-GR" sz="7200" dirty="0" smtClean="0"/>
              <a:t> διακλαδίζονται γύρω  από κολλαγόνες ίνες. Όταν ο μυς συσπάται, ο τένοντας διατείνεται και η αισθητική ίνα συμπιέζεται από τις κολλαγόνες ίνες. Ευαίσθητα στην αλλαγή τάσης μυ.</a:t>
            </a:r>
          </a:p>
          <a:p>
            <a:pPr marL="0" indent="0">
              <a:buNone/>
            </a:pPr>
            <a:r>
              <a:rPr lang="el-GR" sz="7200" dirty="0" smtClean="0"/>
              <a:t>Διέγερση ανασταλτικού διάμεσου νευρώνα.</a:t>
            </a:r>
            <a:endParaRPr lang="el-GR" sz="7200" dirty="0"/>
          </a:p>
        </p:txBody>
      </p:sp>
      <p:pic>
        <p:nvPicPr>
          <p:cNvPr id="7" name="Picture 2" descr="E:\MARIANNA\TEI 2016-2017\ΣΥΝΕΔΡΙΟ\reflexar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00575"/>
            <a:ext cx="5643602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Type A: </a:t>
            </a:r>
            <a:r>
              <a:rPr lang="el-GR" dirty="0" smtClean="0"/>
              <a:t>παχύτερες (1,5-20μ),  μυελώδες έλυτρο, γρηγορότερες (4-120</a:t>
            </a:r>
            <a:r>
              <a:rPr lang="en-US" dirty="0" smtClean="0"/>
              <a:t> m/sec)</a:t>
            </a:r>
            <a:r>
              <a:rPr lang="el-GR" dirty="0" smtClean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Type </a:t>
            </a:r>
            <a:r>
              <a:rPr lang="en-US" b="1" dirty="0" smtClean="0"/>
              <a:t>B: </a:t>
            </a:r>
            <a:r>
              <a:rPr lang="el-GR" b="1" dirty="0" smtClean="0"/>
              <a:t>μεσαίου μεγέθους (1,5-3,5 μ), άγουν με ταχύτητα 3-15</a:t>
            </a:r>
            <a:r>
              <a:rPr lang="en-US" b="1" dirty="0" smtClean="0"/>
              <a:t> m/sec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Type C</a:t>
            </a:r>
            <a:r>
              <a:rPr lang="el-GR" dirty="0" smtClean="0"/>
              <a:t>: πιο λεπτές (0,1-2 μ), </a:t>
            </a:r>
            <a:r>
              <a:rPr lang="el-GR" dirty="0" err="1" smtClean="0"/>
              <a:t>αμύελες</a:t>
            </a:r>
            <a:r>
              <a:rPr lang="el-GR" dirty="0" smtClean="0"/>
              <a:t>, ταχύτητα (0,5-4</a:t>
            </a:r>
            <a:r>
              <a:rPr lang="en-US" b="1" dirty="0" smtClean="0"/>
              <a:t> m/sec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510</Words>
  <Application>Microsoft Office PowerPoint</Application>
  <PresentationFormat>Προβολή στην οθόνη (4:3)</PresentationFormat>
  <Paragraphs>81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ΝΕΥΡΟΦΥΣΙΟΛΟΓΙΑ 3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        ΑΙΣΘΗΤΙΚΟΙ ΥΠΟΔΟΧΕΙΣ ΜΥΩΝ επηρεάζουν αντίστροφα το μυ    </vt:lpstr>
      <vt:lpstr>Διαφάνεια 9</vt:lpstr>
      <vt:lpstr>Διαφάνεια 10</vt:lpstr>
      <vt:lpstr>Διαφάνεια 11</vt:lpstr>
      <vt:lpstr>Διαφάνεια 12</vt:lpstr>
      <vt:lpstr>ΥΠΟΔΟΧΕΙΣ ΔΕΡΜΑΤΟΣ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ΝΕΥΡΟΦΥΣΙΟΛΟΓΙΑ 3</dc:title>
  <dc:creator>mariannis</dc:creator>
  <cp:lastModifiedBy>mariannis</cp:lastModifiedBy>
  <cp:revision>32</cp:revision>
  <dcterms:created xsi:type="dcterms:W3CDTF">2017-02-13T08:53:53Z</dcterms:created>
  <dcterms:modified xsi:type="dcterms:W3CDTF">2017-04-09T17:29:24Z</dcterms:modified>
</cp:coreProperties>
</file>