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81" r:id="rId12"/>
    <p:sldId id="273" r:id="rId13"/>
    <p:sldId id="282" r:id="rId14"/>
    <p:sldId id="276" r:id="rId15"/>
    <p:sldId id="264" r:id="rId16"/>
    <p:sldId id="265" r:id="rId17"/>
    <p:sldId id="284" r:id="rId18"/>
    <p:sldId id="266" r:id="rId19"/>
    <p:sldId id="267" r:id="rId20"/>
    <p:sldId id="277" r:id="rId21"/>
    <p:sldId id="270" r:id="rId22"/>
    <p:sldId id="278" r:id="rId23"/>
    <p:sldId id="268" r:id="rId24"/>
    <p:sldId id="269" r:id="rId25"/>
    <p:sldId id="271" r:id="rId26"/>
    <p:sldId id="279" r:id="rId27"/>
    <p:sldId id="272" r:id="rId28"/>
    <p:sldId id="280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4B46-9928-463E-9EA0-02888DB7AC54}" type="datetimeFigureOut">
              <a:rPr lang="el-GR" smtClean="0"/>
              <a:pPr/>
              <a:t>14/5/2017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B6C5-2ECF-44E6-AB85-9151D41722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ΔΙΑΥΛΟΙ ΙΟΝΤΩΝ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 ΔΙΑΥΛΩΝ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Μεγάλες </a:t>
            </a:r>
            <a:r>
              <a:rPr lang="el-GR" b="1" dirty="0" smtClean="0"/>
              <a:t>διαμεμβρανικές </a:t>
            </a:r>
            <a:r>
              <a:rPr lang="el-GR" dirty="0" smtClean="0"/>
              <a:t>πρωτεΐνες με </a:t>
            </a:r>
            <a:r>
              <a:rPr lang="el-GR" b="1" dirty="0" smtClean="0"/>
              <a:t>υδατανθρακικές </a:t>
            </a:r>
            <a:r>
              <a:rPr lang="el-GR" dirty="0" smtClean="0"/>
              <a:t>μονάδες στην επιφάνεια (</a:t>
            </a:r>
            <a:r>
              <a:rPr lang="el-GR" dirty="0" smtClean="0">
                <a:solidFill>
                  <a:srgbClr val="FF0000"/>
                </a:solidFill>
              </a:rPr>
              <a:t>γλυκοπρωτεΐνες</a:t>
            </a:r>
            <a:r>
              <a:rPr lang="el-GR" dirty="0" smtClean="0"/>
              <a:t>). Έχουν έναν κεντρικό </a:t>
            </a:r>
            <a:r>
              <a:rPr lang="el-GR" b="1" dirty="0" smtClean="0">
                <a:solidFill>
                  <a:schemeClr val="tx2"/>
                </a:solidFill>
              </a:rPr>
              <a:t>πόρο</a:t>
            </a:r>
            <a:r>
              <a:rPr lang="el-GR" dirty="0" smtClean="0"/>
              <a:t> που εκτείνεται σε όλο το πάχος της μεμβράνης και το εσωτερικό του είναι </a:t>
            </a:r>
            <a:r>
              <a:rPr lang="el-GR" b="1" dirty="0" smtClean="0">
                <a:solidFill>
                  <a:schemeClr val="tx2"/>
                </a:solidFill>
              </a:rPr>
              <a:t>υδάτινο</a:t>
            </a:r>
            <a:r>
              <a:rPr lang="el-GR" dirty="0" smtClean="0"/>
              <a:t>. Σχηματίζονται από 2 ή περισσότερες </a:t>
            </a:r>
            <a:r>
              <a:rPr lang="el-GR" u="sng" dirty="0" smtClean="0"/>
              <a:t>υπομονάδες</a:t>
            </a:r>
            <a:r>
              <a:rPr lang="el-GR" dirty="0" smtClean="0"/>
              <a:t> που μπορεί να είναι ίδιες ή διαφορετικές.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ARIANNA\A_ΜΑΘΗΜΑΤΑ PPS\ΝΕΥΡΟΦΥΣΙΟΛΟΓΙΑ\6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24" y="428604"/>
            <a:ext cx="8842176" cy="592935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000100" y="64291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ΕΤΕΡΟ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000364" y="64291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ΟΜΟ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857752" y="6429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ΜΟΝΟ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142976" y="5857892"/>
            <a:ext cx="13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ΕΠΙΚΟΥΡΙΚΕΣ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l-GR" dirty="0" smtClean="0"/>
              <a:t>Στα νευρικά κύτταρα υπάρχουν </a:t>
            </a:r>
            <a:endParaRPr lang="el-GR" dirty="0" smtClean="0"/>
          </a:p>
          <a:p>
            <a:pPr algn="ctr">
              <a:buNone/>
            </a:pPr>
            <a:r>
              <a:rPr lang="el-GR" b="1" dirty="0" smtClean="0"/>
              <a:t>12 </a:t>
            </a:r>
            <a:r>
              <a:rPr lang="el-GR" b="1" dirty="0" smtClean="0"/>
              <a:t>τύποι διαύλων</a:t>
            </a:r>
            <a:r>
              <a:rPr lang="el-GR" dirty="0" smtClean="0"/>
              <a:t>.</a:t>
            </a:r>
          </a:p>
          <a:p>
            <a:pPr algn="ctr">
              <a:buNone/>
            </a:pPr>
            <a:r>
              <a:rPr lang="el-GR" dirty="0" smtClean="0"/>
              <a:t> Κωδικοποιούνται από 3 οικογένειες γονιδίων</a:t>
            </a:r>
          </a:p>
          <a:p>
            <a:pPr marL="514350" indent="-514350" algn="ctr">
              <a:buAutoNum type="arabicPeriod"/>
            </a:pPr>
            <a:r>
              <a:rPr lang="el-GR" dirty="0" smtClean="0"/>
              <a:t>Τασεοελεγχόμενοι δίαυλοι</a:t>
            </a:r>
          </a:p>
          <a:p>
            <a:pPr marL="514350" indent="-514350" algn="ctr">
              <a:buAutoNum type="arabicPeriod"/>
            </a:pPr>
            <a:r>
              <a:rPr lang="el-GR" dirty="0" smtClean="0"/>
              <a:t>Ελεγχόμενοι από διαβιβαστή</a:t>
            </a:r>
          </a:p>
          <a:p>
            <a:pPr marL="514350" indent="-514350" algn="ctr">
              <a:buAutoNum type="arabicPeriod"/>
            </a:pPr>
            <a:r>
              <a:rPr lang="el-GR" dirty="0" smtClean="0"/>
              <a:t>Δίαυλοι </a:t>
            </a:r>
            <a:r>
              <a:rPr lang="el-GR" dirty="0" err="1" smtClean="0"/>
              <a:t>χασματοσυνδέσεων</a:t>
            </a:r>
            <a:r>
              <a:rPr lang="el-GR" dirty="0" smtClean="0"/>
              <a:t> (γεφυρώνουν κυτταρόπλασμα στις ηλεκτρικές συνάψεις).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ARIANNA\A_ΜΑΘΗΜΑΤΑ PPS\ΝΕΥΡΟΦΥΣΙΟΛΟΓΙΑ\6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05157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500958" y="357166"/>
            <a:ext cx="151676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l-GR" dirty="0" smtClean="0"/>
              <a:t>Ν. </a:t>
            </a:r>
            <a:r>
              <a:rPr lang="el-GR" dirty="0" err="1" smtClean="0"/>
              <a:t>Υποδ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n-US" dirty="0" smtClean="0"/>
              <a:t>Ach</a:t>
            </a:r>
          </a:p>
          <a:p>
            <a:r>
              <a:rPr lang="en-US" dirty="0" smtClean="0"/>
              <a:t>5 x 4 (M1-M4)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989499" y="1571612"/>
            <a:ext cx="2154501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l-GR" dirty="0" smtClean="0"/>
              <a:t>Δ. χασματοσύνδεσης</a:t>
            </a:r>
          </a:p>
          <a:p>
            <a:r>
              <a:rPr lang="el-GR" dirty="0" smtClean="0"/>
              <a:t> </a:t>
            </a:r>
            <a:r>
              <a:rPr lang="el-GR" dirty="0" smtClean="0"/>
              <a:t>      2</a:t>
            </a:r>
            <a:r>
              <a:rPr lang="en-US" dirty="0" smtClean="0"/>
              <a:t>x6x4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465335" y="3071810"/>
            <a:ext cx="1678665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l-GR" dirty="0" err="1" smtClean="0"/>
              <a:t>Τασεοελ</a:t>
            </a:r>
            <a:r>
              <a:rPr lang="el-GR" dirty="0" smtClean="0"/>
              <a:t>. Δ.</a:t>
            </a:r>
            <a:r>
              <a:rPr lang="en-US" dirty="0" smtClean="0"/>
              <a:t>Na</a:t>
            </a:r>
            <a:endParaRPr lang="el-GR" dirty="0" smtClean="0"/>
          </a:p>
          <a:p>
            <a:r>
              <a:rPr lang="el-GR" dirty="0" smtClean="0"/>
              <a:t>1</a:t>
            </a:r>
            <a:r>
              <a:rPr lang="en-US" dirty="0" smtClean="0"/>
              <a:t>x4x6 (S1-S6+P)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ch recep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243584"/>
            <a:ext cx="8546592" cy="43708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ΠΑΘΗΤΙΚΗ ΔΙΑΧΥΣΗ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solidFill>
                  <a:srgbClr val="FF0000"/>
                </a:solidFill>
              </a:rPr>
              <a:t>Η ροή ιόντων δεν απαιτεί ενέργεια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Η </a:t>
            </a:r>
            <a:r>
              <a:rPr lang="el-GR" b="1" dirty="0" smtClean="0"/>
              <a:t>κατεύθυνση</a:t>
            </a:r>
            <a:r>
              <a:rPr lang="el-GR" dirty="0" smtClean="0"/>
              <a:t> ροής καθορίζεται όχι από το δίαυλο αλλά από τις </a:t>
            </a:r>
            <a:r>
              <a:rPr lang="el-GR" b="1" dirty="0" smtClean="0"/>
              <a:t>ηλεκτροστατικές και χημικές </a:t>
            </a:r>
            <a:r>
              <a:rPr lang="el-GR" dirty="0" smtClean="0"/>
              <a:t>δυνάμεις εκατέρωθεν μεμβράνης.</a:t>
            </a:r>
          </a:p>
          <a:p>
            <a:pPr>
              <a:buNone/>
            </a:pPr>
            <a:r>
              <a:rPr lang="el-GR" dirty="0" smtClean="0"/>
              <a:t>Επιλέγουν ιόντα βάσει φορτίου (θετικά- αρνητικά).</a:t>
            </a:r>
          </a:p>
          <a:p>
            <a:pPr>
              <a:buNone/>
            </a:pPr>
            <a:r>
              <a:rPr lang="el-GR" dirty="0" smtClean="0"/>
              <a:t>Ορισμένοι </a:t>
            </a:r>
            <a:r>
              <a:rPr lang="el-GR" dirty="0" smtClean="0">
                <a:solidFill>
                  <a:srgbClr val="00B050"/>
                </a:solidFill>
              </a:rPr>
              <a:t>δίαυλοι κατιόντων </a:t>
            </a:r>
            <a:r>
              <a:rPr lang="el-GR" u="sng" dirty="0" smtClean="0"/>
              <a:t>δεν επιλέγουν </a:t>
            </a:r>
            <a:r>
              <a:rPr lang="el-GR" dirty="0" smtClean="0"/>
              <a:t>μεταξύ των ιόντων και τα αφήνουν να περνούν αδιακρίτως (</a:t>
            </a:r>
            <a:r>
              <a:rPr lang="en-US" dirty="0" smtClean="0"/>
              <a:t>K, Na, Ca, Mg)</a:t>
            </a:r>
            <a:r>
              <a:rPr lang="el-GR" dirty="0" smtClean="0"/>
              <a:t>. Οι περισσότεροι όμως </a:t>
            </a:r>
            <a:r>
              <a:rPr lang="el-GR" u="sng" dirty="0" smtClean="0"/>
              <a:t>επιλέγουν</a:t>
            </a:r>
            <a:r>
              <a:rPr lang="el-GR" dirty="0" smtClean="0"/>
              <a:t> ένα ιόν.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dirty="0" smtClean="0">
                <a:solidFill>
                  <a:srgbClr val="00B050"/>
                </a:solidFill>
              </a:rPr>
              <a:t>δίαυλοι ανιόντων </a:t>
            </a:r>
            <a:r>
              <a:rPr lang="el-GR" dirty="0" smtClean="0"/>
              <a:t>είναι </a:t>
            </a:r>
            <a:r>
              <a:rPr lang="el-GR" u="sng" dirty="0" smtClean="0"/>
              <a:t>επιλεκτικοί προς ένα ιόν</a:t>
            </a:r>
            <a:r>
              <a:rPr lang="el-GR" dirty="0" smtClean="0"/>
              <a:t>, το </a:t>
            </a:r>
            <a:r>
              <a:rPr lang="en-US" dirty="0" smtClean="0"/>
              <a:t>Cl.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ΠΑΘΗΤΙΚΗ ΔΙΑΧΥΣΗ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sz="2600" dirty="0" smtClean="0"/>
              <a:t>Η κινητήρια δύναμη είναι </a:t>
            </a:r>
            <a:r>
              <a:rPr lang="el-GR" sz="2600" b="1" dirty="0" smtClean="0"/>
              <a:t>ηλεκτροχημική</a:t>
            </a:r>
            <a:r>
              <a:rPr lang="el-GR" sz="2600" dirty="0" smtClean="0"/>
              <a:t>, καθορίζεται από τη </a:t>
            </a:r>
            <a:r>
              <a:rPr lang="el-GR" sz="2600" u="sng" dirty="0" smtClean="0"/>
              <a:t>διαφορά ηλεκτρικού δυναμικού </a:t>
            </a:r>
            <a:r>
              <a:rPr lang="el-GR" sz="2600" dirty="0" smtClean="0"/>
              <a:t>και την </a:t>
            </a:r>
            <a:r>
              <a:rPr lang="el-GR" sz="2600" u="sng" dirty="0" smtClean="0"/>
              <a:t>κλίση συγκέντρωσης</a:t>
            </a:r>
            <a:r>
              <a:rPr lang="el-GR" sz="2600" dirty="0" smtClean="0"/>
              <a:t>.</a:t>
            </a:r>
          </a:p>
          <a:p>
            <a:pPr>
              <a:buNone/>
            </a:pPr>
            <a:r>
              <a:rPr lang="el-GR" sz="2600" dirty="0" smtClean="0"/>
              <a:t>Αν η σχέση ροής ρεύματος- κινητήριας δύναμης είναι </a:t>
            </a:r>
            <a:r>
              <a:rPr lang="el-GR" sz="2600" u="sng" dirty="0" smtClean="0"/>
              <a:t>γραμμική</a:t>
            </a:r>
            <a:r>
              <a:rPr lang="el-GR" sz="2600" dirty="0" smtClean="0"/>
              <a:t>, ο </a:t>
            </a:r>
            <a:r>
              <a:rPr lang="el-GR" sz="2600" b="1" dirty="0" smtClean="0">
                <a:solidFill>
                  <a:schemeClr val="tx2"/>
                </a:solidFill>
              </a:rPr>
              <a:t>δίαυλος</a:t>
            </a:r>
            <a:r>
              <a:rPr lang="el-GR" sz="2600" dirty="0" smtClean="0"/>
              <a:t> συμπεριφέρεται ως </a:t>
            </a:r>
            <a:r>
              <a:rPr lang="el-GR" sz="2600" dirty="0" smtClean="0">
                <a:solidFill>
                  <a:srgbClr val="FF0000"/>
                </a:solidFill>
              </a:rPr>
              <a:t>αντιστάτης</a:t>
            </a:r>
            <a:r>
              <a:rPr lang="el-GR" sz="2600" dirty="0" smtClean="0"/>
              <a:t>. Αν όχι, δηλ. </a:t>
            </a:r>
            <a:r>
              <a:rPr lang="el-GR" sz="2600" u="sng" dirty="0" smtClean="0"/>
              <a:t>διευκολύνει</a:t>
            </a:r>
            <a:r>
              <a:rPr lang="el-GR" sz="2600" dirty="0" smtClean="0"/>
              <a:t> τη ροή προς μία κατεύθυνση τότε είναι </a:t>
            </a:r>
            <a:r>
              <a:rPr lang="el-GR" sz="2600" dirty="0" smtClean="0">
                <a:solidFill>
                  <a:srgbClr val="FF0000"/>
                </a:solidFill>
              </a:rPr>
              <a:t>ανορθωτής</a:t>
            </a:r>
            <a:r>
              <a:rPr lang="el-GR" sz="2600" dirty="0" smtClean="0"/>
              <a:t>.</a:t>
            </a:r>
          </a:p>
          <a:p>
            <a:pPr>
              <a:buNone/>
            </a:pPr>
            <a:r>
              <a:rPr lang="el-GR" sz="2600" dirty="0" smtClean="0"/>
              <a:t>Η ροή ρεύματος είναι </a:t>
            </a:r>
            <a:r>
              <a:rPr lang="el-GR" sz="2600" u="sng" dirty="0" smtClean="0"/>
              <a:t>σταθερή δια μέσω ενός αντιστάτη</a:t>
            </a:r>
            <a:r>
              <a:rPr lang="el-GR" sz="2600" dirty="0" smtClean="0"/>
              <a:t> ενώ </a:t>
            </a:r>
            <a:r>
              <a:rPr lang="el-GR" sz="2600" u="sng" dirty="0" smtClean="0">
                <a:solidFill>
                  <a:schemeClr val="accent3">
                    <a:lumMod val="50000"/>
                  </a:schemeClr>
                </a:solidFill>
              </a:rPr>
              <a:t>μεταβαλλόμενη και εξαρτώμενη από την τάση</a:t>
            </a:r>
            <a:r>
              <a:rPr lang="el-GR" sz="2600" dirty="0" smtClean="0"/>
              <a:t> σε έναν ανορθωτή.</a:t>
            </a:r>
            <a:endParaRPr lang="el-GR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ίαυλος αντιστάτ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7360920" cy="268986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857488" y="857232"/>
            <a:ext cx="24658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ΔΙΑΥΛΟΣ ΩΣ ΑΝΤΙΣΤΑΤΗΣ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ΠΑΘΗΤΙΚΗ ΔΙΑΧΥΣΗ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Ο </a:t>
            </a:r>
            <a:r>
              <a:rPr lang="el-GR" b="1" dirty="0" smtClean="0"/>
              <a:t>ρυθμός</a:t>
            </a:r>
            <a:r>
              <a:rPr lang="el-GR" dirty="0" smtClean="0"/>
              <a:t> ροής ιόντων εξαρτάται από τη </a:t>
            </a:r>
            <a:r>
              <a:rPr lang="el-GR" b="1" dirty="0" smtClean="0"/>
              <a:t>διαφορά συγκέντρωσης τους</a:t>
            </a:r>
            <a:r>
              <a:rPr lang="el-GR" dirty="0" smtClean="0"/>
              <a:t>.  Σε χαμηλές συγκεντρώσεις, το ρεύμα αυξάνει γραμμικά με την αύξηση της συγκέντρωσης. Σε υψηλές συγκεντρώσεις  το </a:t>
            </a:r>
            <a:r>
              <a:rPr lang="el-GR" dirty="0" smtClean="0">
                <a:solidFill>
                  <a:srgbClr val="FF0000"/>
                </a:solidFill>
              </a:rPr>
              <a:t>ρεύμα φτάνει σε σημείο </a:t>
            </a:r>
            <a:r>
              <a:rPr lang="el-GR" b="1" dirty="0" smtClean="0">
                <a:solidFill>
                  <a:srgbClr val="FF0000"/>
                </a:solidFill>
              </a:rPr>
              <a:t>κορεσμού</a:t>
            </a:r>
            <a:r>
              <a:rPr lang="el-GR" dirty="0" smtClean="0">
                <a:solidFill>
                  <a:srgbClr val="FF0000"/>
                </a:solidFill>
              </a:rPr>
              <a:t>, περά από το οποίο δεν αυξάνει άλλο.</a:t>
            </a:r>
          </a:p>
          <a:p>
            <a:pPr>
              <a:buNone/>
            </a:pPr>
            <a:r>
              <a:rPr lang="el-GR" dirty="0" smtClean="0"/>
              <a:t>Η συγκέντρωση ιόντων κατά την οποία η </a:t>
            </a:r>
            <a:r>
              <a:rPr lang="el-GR" dirty="0" smtClean="0">
                <a:solidFill>
                  <a:srgbClr val="FF0000"/>
                </a:solidFill>
              </a:rPr>
              <a:t>ροή ρεύματος φτάνει στο ήμισυ της μέγιστης </a:t>
            </a:r>
            <a:r>
              <a:rPr lang="el-GR" dirty="0" smtClean="0"/>
              <a:t>ονομάζεται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σταθερά διάστασης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Οι δίαυλοι είναι ευαίσθητοι στην </a:t>
            </a:r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απόφραξη</a:t>
            </a:r>
            <a:r>
              <a:rPr lang="el-GR" dirty="0" smtClean="0"/>
              <a:t> </a:t>
            </a:r>
            <a:r>
              <a:rPr lang="el-GR" dirty="0" smtClean="0"/>
              <a:t>από μόρια που προσδένονται στο στόμιο ή σε άλλη θέση του πόρου (τοξίνες-φαρμακευτικές ουσίες)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ΕΛΕΓΧΟΣ-ΠΑΡΟΔΙΚΗ ΡΟΗ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Κάθε δίαυλος παρουσιάζει </a:t>
            </a:r>
            <a:r>
              <a:rPr lang="el-GR" u="sng" dirty="0" smtClean="0"/>
              <a:t>μία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ανοιχτή</a:t>
            </a:r>
            <a:r>
              <a:rPr lang="el-GR" dirty="0" smtClean="0"/>
              <a:t> κατάσταση και </a:t>
            </a:r>
            <a:r>
              <a:rPr lang="el-GR" u="sng" dirty="0" smtClean="0"/>
              <a:t>μία ή περισσότερες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κλειστές</a:t>
            </a:r>
            <a:r>
              <a:rPr lang="el-GR" dirty="0" smtClean="0"/>
              <a:t> καταστάσεις. Η μετάβαση από τη μία κατάσταση στην άλλα καλείται </a:t>
            </a:r>
            <a:r>
              <a:rPr lang="el-GR" b="1" dirty="0" smtClean="0"/>
              <a:t>έλεγχος και εξασφαλίζει την ροή παροδικών ρευμάτων.</a:t>
            </a:r>
            <a:r>
              <a:rPr lang="el-GR" dirty="0" smtClean="0"/>
              <a:t> Ο έλεγχος περιλαμβάνει προσωρινές και ενίοτε εκτεταμένες </a:t>
            </a:r>
            <a:r>
              <a:rPr lang="el-GR" dirty="0" smtClean="0">
                <a:solidFill>
                  <a:srgbClr val="FF0000"/>
                </a:solidFill>
              </a:rPr>
              <a:t>μεταβολές στη δομή </a:t>
            </a:r>
            <a:r>
              <a:rPr lang="el-GR" dirty="0" smtClean="0"/>
              <a:t>του (πχ συστροφή και κλίση 6 υπομονάδων).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ΔΙΑΥΛΟΙ ΙΟΝΤΩΝ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Μετάδοση σημάτων</a:t>
            </a:r>
            <a:r>
              <a:rPr lang="el-GR" sz="2000" dirty="0" smtClean="0"/>
              <a:t>: </a:t>
            </a:r>
            <a:r>
              <a:rPr lang="el-GR" sz="2000" b="1" dirty="0" smtClean="0"/>
              <a:t>ταχείες </a:t>
            </a:r>
            <a:r>
              <a:rPr lang="el-GR" sz="2000" dirty="0" smtClean="0"/>
              <a:t>μεταβολές ΔΔ μεμβράνης κυττάρων.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l-GR" sz="2000" dirty="0" smtClean="0"/>
              <a:t>ΔΕ</a:t>
            </a:r>
            <a:r>
              <a:rPr lang="el-GR" sz="2000" dirty="0" smtClean="0"/>
              <a:t>: το δυναμικό μεμβράνης μεταβάλλεται με ρυθμό </a:t>
            </a:r>
            <a:r>
              <a:rPr lang="el-GR" sz="2000" b="1" dirty="0" smtClean="0"/>
              <a:t>500 </a:t>
            </a:r>
            <a:r>
              <a:rPr lang="en-US" sz="2000" b="1" dirty="0" smtClean="0"/>
              <a:t>volt/sec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Επιτυγχάνεται </a:t>
            </a:r>
            <a:r>
              <a:rPr lang="el-GR" sz="2000" u="sng" dirty="0" smtClean="0"/>
              <a:t>μέσω διαύλων </a:t>
            </a:r>
            <a:r>
              <a:rPr lang="el-GR" sz="2000" u="sng" dirty="0" err="1" smtClean="0"/>
              <a:t>ιόντω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Διαμεμβρανικές </a:t>
            </a:r>
            <a:r>
              <a:rPr lang="el-GR" sz="2000" dirty="0" smtClean="0"/>
              <a:t>πρωτεΐνες σε όλα τα κύτταρα</a:t>
            </a:r>
          </a:p>
          <a:p>
            <a:pPr>
              <a:buNone/>
            </a:pPr>
            <a:r>
              <a:rPr lang="el-GR" sz="2000" dirty="0"/>
              <a:t>	</a:t>
            </a:r>
            <a:r>
              <a:rPr lang="el-GR" sz="2000" dirty="0" smtClean="0"/>
              <a:t>1. </a:t>
            </a:r>
            <a:r>
              <a:rPr lang="el-GR" sz="2000" b="1" dirty="0" smtClean="0">
                <a:solidFill>
                  <a:schemeClr val="tx2"/>
                </a:solidFill>
              </a:rPr>
              <a:t>επιλέγουν</a:t>
            </a:r>
            <a:r>
              <a:rPr lang="el-GR" sz="2000" dirty="0" smtClean="0"/>
              <a:t> ιόντα. Ανάλογα ποιοι δίαυλοι ενεργοποιούνται (</a:t>
            </a:r>
            <a:r>
              <a:rPr lang="en-US" sz="2000" dirty="0" smtClean="0"/>
              <a:t>Na, K) </a:t>
            </a:r>
            <a:r>
              <a:rPr lang="el-GR" sz="2000" dirty="0" smtClean="0"/>
              <a:t>προσαρμόζεται η μετάδοση σήματος.</a:t>
            </a:r>
          </a:p>
          <a:p>
            <a:pPr>
              <a:buNone/>
            </a:pPr>
            <a:r>
              <a:rPr lang="el-GR" sz="2000" dirty="0"/>
              <a:t>	</a:t>
            </a:r>
            <a:r>
              <a:rPr lang="el-GR" sz="2000" dirty="0" smtClean="0"/>
              <a:t>2. άγουν ιόντα με </a:t>
            </a:r>
            <a:r>
              <a:rPr lang="el-GR" sz="2000" b="1" dirty="0" smtClean="0">
                <a:solidFill>
                  <a:schemeClr val="tx2"/>
                </a:solidFill>
              </a:rPr>
              <a:t>ρυθμό</a:t>
            </a:r>
            <a:r>
              <a:rPr lang="el-GR" sz="2000" dirty="0" smtClean="0"/>
              <a:t> ως και 100.000.000 ιόντα</a:t>
            </a:r>
            <a:r>
              <a:rPr lang="en-US" sz="2000" dirty="0" smtClean="0"/>
              <a:t>/sec</a:t>
            </a:r>
            <a:endParaRPr lang="el-GR" sz="2000" dirty="0" smtClean="0"/>
          </a:p>
          <a:p>
            <a:pPr>
              <a:buNone/>
            </a:pPr>
            <a:r>
              <a:rPr lang="el-GR" sz="2000" dirty="0"/>
              <a:t>	</a:t>
            </a:r>
            <a:r>
              <a:rPr lang="el-GR" sz="2000" dirty="0" smtClean="0"/>
              <a:t>3. ανοίγουν και κλείνουν </a:t>
            </a:r>
            <a:r>
              <a:rPr lang="el-GR" sz="2000" b="1" dirty="0" smtClean="0">
                <a:solidFill>
                  <a:schemeClr val="tx2"/>
                </a:solidFill>
              </a:rPr>
              <a:t>αποκρινόμενοι</a:t>
            </a:r>
            <a:r>
              <a:rPr lang="el-GR" sz="2000" dirty="0" smtClean="0"/>
              <a:t> σε ειδικά σήματα (ηλεκτρικά, χημικά, μηχανικά)-ελεγχόμενοι από τη ΔΔ, από το νευροδιαβιβαστή που συνδέεται στον υποδοχές, από την πίεση ή τη διάταση.</a:t>
            </a:r>
            <a:endParaRPr lang="el-GR" sz="20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786182" y="1214422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RIANNA\A_ΜΑΘΗΜΑΤΑ PPS\ΝΕΥΡΟΦΥΣΙΟΛΟΓΙΑ\6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84163"/>
            <a:ext cx="7215238" cy="6002337"/>
          </a:xfrm>
          <a:prstGeom prst="rect">
            <a:avLst/>
          </a:prstGeom>
          <a:noFill/>
        </p:spPr>
      </p:pic>
      <p:sp>
        <p:nvSpPr>
          <p:cNvPr id="3" name="2 - Έλλειψη"/>
          <p:cNvSpPr/>
          <p:nvPr/>
        </p:nvSpPr>
        <p:spPr>
          <a:xfrm>
            <a:off x="1928794" y="5786454"/>
            <a:ext cx="285752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2071670" y="5072074"/>
            <a:ext cx="2643206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2000232" y="5429264"/>
            <a:ext cx="278608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ΑΛΛΑΖΕΙ Η ΔΙΑΜΟΡΦΩΣΗ ΔΙΑΥΛΟΥ?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Τασεοελεγχόμενοι</a:t>
            </a:r>
            <a:r>
              <a:rPr lang="el-GR" dirty="0" smtClean="0"/>
              <a:t>: η μεταβολή δυναμικού μεμβράνης μετακινούν φορτισμένες περιοχές παλινδρομικά και ανοιγοκλείνουν το δίαυλο.</a:t>
            </a:r>
          </a:p>
          <a:p>
            <a:pPr>
              <a:buNone/>
            </a:pPr>
            <a:r>
              <a:rPr lang="el-GR" dirty="0" smtClean="0"/>
              <a:t>Ελεγχόμενοι από </a:t>
            </a:r>
            <a:r>
              <a:rPr lang="el-GR" dirty="0" smtClean="0">
                <a:solidFill>
                  <a:srgbClr val="FF0000"/>
                </a:solidFill>
              </a:rPr>
              <a:t>διαβιβαστή</a:t>
            </a:r>
            <a:r>
              <a:rPr lang="el-GR" dirty="0" smtClean="0"/>
              <a:t>: η ενέργεια που εκλύεται από την πρόσδεση του διαβιβαστή ανοίγει το δίαυλο.</a:t>
            </a:r>
          </a:p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Μηχανοελεγχόμενοι</a:t>
            </a:r>
            <a:r>
              <a:rPr lang="el-GR" dirty="0" smtClean="0"/>
              <a:t>: η ενέργεια που εκλύεται από τη διάταση της μεμβράνης μεταφέρεται στο δίαυλο μέσω του κυτταροσκελετού.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ARIANNA\A_ΜΑΘΗΜΑΤΑ PPS\ΝΕΥΡΟΦΥΣΙΟΛΟΓΙΑ\6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872163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286248" y="5143512"/>
            <a:ext cx="47214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Για να ανοίξει ένας δίαυλος απαιτείται ενέργεια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ΕΛΕΓΧΟΣ ΧΡΟΝΟΥ ΔΙΑΥΛΟΥ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Πρόσδεση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χημικών μορίων </a:t>
            </a:r>
            <a:r>
              <a:rPr lang="el-GR" dirty="0" smtClean="0"/>
              <a:t>(νευροδιαβιβαστές, ορμόνες) εξωκυττάριου περιβάλλοντος που προσδένονται στην εξωτερική επιφάνεια διαύλου.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Δεύτεροι αγγελιαφόροι εσωτερικού κυττάρου </a:t>
            </a:r>
            <a:r>
              <a:rPr lang="el-GR" dirty="0" smtClean="0"/>
              <a:t>που ενεργοποιούνται από διαβιβαστές (φωσφορυλίωση – αποφωσφορυλίωση)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Μεταβολές δυναμικού </a:t>
            </a:r>
            <a:r>
              <a:rPr lang="el-GR" dirty="0" smtClean="0"/>
              <a:t>μεμβράνης.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Μηχανικές παραμορφώσεις </a:t>
            </a:r>
            <a:r>
              <a:rPr lang="el-GR" dirty="0" smtClean="0"/>
              <a:t>μεμβράνης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ΚΑΤΑΣΤΑΣΕΙΣ ΔΙΑΥΛΟΥ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Εν ηρεμία</a:t>
            </a:r>
            <a:r>
              <a:rPr lang="el-GR" dirty="0" smtClean="0"/>
              <a:t>: κλειστός, ενεργοποιήσιμος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Ενεργός</a:t>
            </a:r>
            <a:r>
              <a:rPr lang="el-GR" dirty="0" smtClean="0"/>
              <a:t>: ανοιχτός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Ανθεκτικός</a:t>
            </a:r>
            <a:r>
              <a:rPr lang="el-GR" dirty="0" smtClean="0"/>
              <a:t>: κλειστός, μη ενεργοποιήσιμος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ΠΩΣ ΑΛΛΑΖΕΙ Ο ΡΥΘΜΟΣ ΜΕΤΑΒΑΣΗΣ ΑΠΟ ΑΝΟΙΧΤΗ ΣΕ ΚΛΕΙΣΤΗ ΚΑΤΑΣΤΑΣΗ?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</a:rPr>
              <a:t>Τασεοελεγχόμενοι</a:t>
            </a:r>
            <a:r>
              <a:rPr lang="el-GR" dirty="0" smtClean="0"/>
              <a:t>: επηρεάζεται  από δυναμικό μεμβράνης (</a:t>
            </a:r>
            <a:r>
              <a:rPr lang="en-US" b="1" dirty="0" err="1" smtClean="0"/>
              <a:t>msec</a:t>
            </a:r>
            <a:r>
              <a:rPr lang="en-US" dirty="0" smtClean="0"/>
              <a:t> </a:t>
            </a:r>
            <a:r>
              <a:rPr lang="el-GR" dirty="0" smtClean="0"/>
              <a:t>διάρκεια που </a:t>
            </a:r>
            <a:r>
              <a:rPr lang="el-GR" u="sng" dirty="0" smtClean="0"/>
              <a:t>παραμένει</a:t>
            </a:r>
            <a:r>
              <a:rPr lang="el-GR" dirty="0" smtClean="0"/>
              <a:t> στη μία ή την άλλη κατάσταση, </a:t>
            </a:r>
            <a:r>
              <a:rPr lang="el-GR" b="1" dirty="0" smtClean="0"/>
              <a:t>μ</a:t>
            </a:r>
            <a:r>
              <a:rPr lang="en-US" b="1" dirty="0" smtClean="0"/>
              <a:t>sec</a:t>
            </a:r>
            <a:r>
              <a:rPr lang="el-GR" b="1" dirty="0" smtClean="0"/>
              <a:t> </a:t>
            </a:r>
            <a:r>
              <a:rPr lang="el-GR" dirty="0" smtClean="0"/>
              <a:t>ο χρόνος </a:t>
            </a:r>
            <a:r>
              <a:rPr lang="el-GR" u="sng" dirty="0" smtClean="0"/>
              <a:t>μετάβασης</a:t>
            </a:r>
            <a:r>
              <a:rPr lang="el-GR" dirty="0" smtClean="0"/>
              <a:t> από τη μία κατάσταση στην άλλη).</a:t>
            </a:r>
          </a:p>
          <a:p>
            <a:pPr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Αρχή όλου ή ουδενός</a:t>
            </a:r>
            <a:r>
              <a:rPr lang="el-GR" dirty="0" smtClean="0"/>
              <a:t>: ή ανοικτός ή κλειστός</a:t>
            </a:r>
          </a:p>
          <a:p>
            <a:pPr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Ανθεκτικός</a:t>
            </a:r>
            <a:r>
              <a:rPr lang="el-GR" dirty="0" smtClean="0"/>
              <a:t>: κλειστός που δεν ανοίγει (επί μακρόν επίδραση διαβιβαστή-απευαισθητοποίηση), </a:t>
            </a:r>
            <a:r>
              <a:rPr lang="el-GR" dirty="0" smtClean="0"/>
              <a:t>μεταβολή </a:t>
            </a:r>
            <a:r>
              <a:rPr lang="el-GR" dirty="0" smtClean="0"/>
              <a:t>δυναμικού μεμβράνης,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αύξηση </a:t>
            </a:r>
            <a:r>
              <a:rPr lang="el-GR" dirty="0" smtClean="0"/>
              <a:t>ενδοκυττάριας συγκέντρωσης </a:t>
            </a:r>
            <a:r>
              <a:rPr lang="en-US" dirty="0" smtClean="0"/>
              <a:t>Ca </a:t>
            </a:r>
            <a:r>
              <a:rPr lang="el-GR" dirty="0" smtClean="0"/>
              <a:t>	πρόσδεση </a:t>
            </a:r>
            <a:r>
              <a:rPr lang="el-GR" dirty="0" smtClean="0"/>
              <a:t>σε ειδική θέση αναγνώρισης ή </a:t>
            </a:r>
            <a:r>
              <a:rPr lang="el-GR" dirty="0" smtClean="0"/>
              <a:t>	ενεργοποίηση </a:t>
            </a:r>
            <a:r>
              <a:rPr lang="el-GR" dirty="0" smtClean="0"/>
              <a:t>αποφωσφορυλίωσης]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6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8580"/>
            <a:ext cx="8072494" cy="67208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ΕΞΩΓΕΝΕΙΣ ΠΑΡΑΓΟΝΤΕΣ</a:t>
            </a:r>
            <a:br>
              <a:rPr lang="el-GR" dirty="0" smtClean="0"/>
            </a:br>
            <a:r>
              <a:rPr lang="el-GR" dirty="0" smtClean="0"/>
              <a:t>φάρμακα-τοξίνες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Οι περισσότεροι </a:t>
            </a:r>
            <a:r>
              <a:rPr lang="el-GR" u="sng" dirty="0" smtClean="0"/>
              <a:t>κλείνουν</a:t>
            </a:r>
            <a:r>
              <a:rPr lang="el-GR" dirty="0" smtClean="0"/>
              <a:t> τους διαύλους.</a:t>
            </a:r>
          </a:p>
          <a:p>
            <a:pPr>
              <a:buNone/>
            </a:pPr>
            <a:r>
              <a:rPr lang="el-GR" dirty="0" smtClean="0"/>
              <a:t>Πρόσδεση στην υποδοχή διαβιβαστή, τον εμποδίζουν να ασκήσει τη δράση του.</a:t>
            </a:r>
          </a:p>
          <a:p>
            <a:pPr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Αναστρέψιμη</a:t>
            </a:r>
            <a:r>
              <a:rPr lang="el-GR" dirty="0" smtClean="0"/>
              <a:t>- κουράριο [δηλητηριώδη βέλη Ν. Αμερική], αποκλείει υποδοχείς </a:t>
            </a:r>
            <a:r>
              <a:rPr lang="en-US" dirty="0" smtClean="0"/>
              <a:t>Ach </a:t>
            </a:r>
            <a:r>
              <a:rPr lang="el-GR" dirty="0" smtClean="0"/>
              <a:t>στους γραμμωτούς μυς)</a:t>
            </a:r>
          </a:p>
          <a:p>
            <a:pPr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Μη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αναστρέψιμη</a:t>
            </a:r>
            <a:r>
              <a:rPr lang="el-GR" dirty="0" smtClean="0"/>
              <a:t>-</a:t>
            </a:r>
            <a:r>
              <a:rPr lang="el-GR" dirty="0" err="1" smtClean="0"/>
              <a:t>βουγκαροτοξίνη </a:t>
            </a:r>
            <a:r>
              <a:rPr lang="el-GR" dirty="0" smtClean="0"/>
              <a:t>[δηλητήριο φιδιού] ίδιος υποδοχέας.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6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96233"/>
            <a:ext cx="9001156" cy="5618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ΔΙΑΥΛΟΙ ΙΟΝΤΩΝ</a:t>
            </a:r>
            <a:br>
              <a:rPr lang="el-GR" dirty="0" smtClean="0"/>
            </a:br>
            <a:r>
              <a:rPr lang="el-GR" b="1" dirty="0" smtClean="0">
                <a:solidFill>
                  <a:schemeClr val="tx2"/>
                </a:solidFill>
              </a:rPr>
              <a:t>ΔΙΑΜΕΜΒΡΑΝΙΚΕΣ ΠΡΩΤΕΙΝΕΣ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Κυτταρική μεμβράνη</a:t>
            </a:r>
            <a:r>
              <a:rPr lang="el-GR" sz="2800" dirty="0" smtClean="0"/>
              <a:t>: διπλοστιβάδα  φωσφολιπιδίων πάχους 6-8 </a:t>
            </a:r>
            <a:r>
              <a:rPr lang="en-US" sz="2800" dirty="0" smtClean="0"/>
              <a:t>nm </a:t>
            </a:r>
            <a:r>
              <a:rPr lang="el-GR" sz="2800" dirty="0" smtClean="0"/>
              <a:t>με ενσωματωμένες πρωτεΐνες. Τα φωσφολιπίδια έχουν υδρόφιλη κεφαλή και υδρόφοβη ουρά.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Οι </a:t>
            </a:r>
            <a:r>
              <a:rPr lang="el-GR" sz="2800" u="sng" dirty="0" smtClean="0"/>
              <a:t>υδρόφοβες ουρές </a:t>
            </a:r>
            <a:r>
              <a:rPr lang="el-GR" sz="2800" dirty="0" smtClean="0"/>
              <a:t>διατ</a:t>
            </a:r>
            <a:r>
              <a:rPr lang="el-GR" sz="2800" dirty="0"/>
              <a:t>ά</a:t>
            </a:r>
            <a:r>
              <a:rPr lang="el-GR" sz="2800" dirty="0" smtClean="0"/>
              <a:t>σσονται έτσι ώστε να αποκλείουν μόρια ύδατος ενώ οι </a:t>
            </a:r>
            <a:r>
              <a:rPr lang="el-GR" sz="2800" u="sng" dirty="0" smtClean="0"/>
              <a:t>υδρόφιλες κεφαλές </a:t>
            </a:r>
            <a:r>
              <a:rPr lang="el-GR" sz="2800" dirty="0" smtClean="0"/>
              <a:t>στρέφονται προς το υδάτινο περιβάλλον (εξωκυττάριο υγρό, κυτταρόπλασμα)</a:t>
            </a:r>
            <a:r>
              <a:rPr lang="en-US" sz="2800" dirty="0" smtClean="0"/>
              <a:t>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71472" y="4929198"/>
            <a:ext cx="80432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Υδρόφιλο μόριο (ή υδρόφιλη ομάδα): </a:t>
            </a:r>
            <a:r>
              <a:rPr lang="el-GR" dirty="0" smtClean="0"/>
              <a:t>Μόριο (ή ομάδα στοιχείων ενός μορίου) </a:t>
            </a:r>
            <a:endParaRPr lang="el-GR" dirty="0" smtClean="0"/>
          </a:p>
          <a:p>
            <a:r>
              <a:rPr lang="el-GR" dirty="0" smtClean="0"/>
              <a:t>που </a:t>
            </a:r>
            <a:r>
              <a:rPr lang="el-GR" dirty="0" smtClean="0"/>
              <a:t>εμφανίζει πολικότητα και ως εκ τούτου είναι διαλυτή στο νερό.</a:t>
            </a:r>
          </a:p>
          <a:p>
            <a:r>
              <a:rPr lang="el-GR" dirty="0" smtClean="0"/>
              <a:t> </a:t>
            </a:r>
          </a:p>
          <a:p>
            <a:r>
              <a:rPr lang="el-GR" b="1" dirty="0" smtClean="0"/>
              <a:t>Υδρόφοβο μόριο (ή υδρόφοβη ομάδα):</a:t>
            </a:r>
            <a:r>
              <a:rPr lang="el-GR" dirty="0" smtClean="0"/>
              <a:t> </a:t>
            </a:r>
            <a:r>
              <a:rPr lang="el-GR" b="1" dirty="0" smtClean="0"/>
              <a:t>): </a:t>
            </a:r>
            <a:r>
              <a:rPr lang="el-GR" dirty="0" smtClean="0"/>
              <a:t>Μόριο (ή ομάδα στοιχείων ενός μορίου</a:t>
            </a:r>
            <a:r>
              <a:rPr lang="el-GR" dirty="0" smtClean="0"/>
              <a:t>)</a:t>
            </a:r>
          </a:p>
          <a:p>
            <a:r>
              <a:rPr lang="el-GR" dirty="0" smtClean="0"/>
              <a:t> </a:t>
            </a:r>
            <a:r>
              <a:rPr lang="el-GR" dirty="0" smtClean="0"/>
              <a:t>που δεν εμφανίζει πολικότητα και ως εκ τούτου είναι αδιάλυτη στο νερό.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ΔΙΑΥΛΟΙ ΙΟΝΤΩΝ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>
                <a:solidFill>
                  <a:srgbClr val="FF0000"/>
                </a:solidFill>
              </a:rPr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μόρια ύδατος </a:t>
            </a:r>
            <a:r>
              <a:rPr lang="el-GR" dirty="0" smtClean="0">
                <a:solidFill>
                  <a:srgbClr val="FF0000"/>
                </a:solidFill>
              </a:rPr>
              <a:t>είναι διπολικά</a:t>
            </a:r>
            <a:r>
              <a:rPr lang="el-GR" dirty="0" smtClean="0"/>
              <a:t>. Το καθαρό φορτίο είναι μηδενικό αλλά ανομοιογενώς κατανεμημένο στο εσωτερικό του μορίου. Το άτομο </a:t>
            </a:r>
            <a:r>
              <a:rPr lang="el-GR" b="1" dirty="0" smtClean="0"/>
              <a:t>οξυγόνου</a:t>
            </a:r>
            <a:r>
              <a:rPr lang="el-GR" dirty="0" smtClean="0"/>
              <a:t> προσελκύει ηλεκτρόνια και είναι αρνητικά φορτισμένο ενώ τα άτομα </a:t>
            </a:r>
            <a:r>
              <a:rPr lang="el-GR" b="1" dirty="0" smtClean="0"/>
              <a:t>υδρογόνου</a:t>
            </a:r>
            <a:r>
              <a:rPr lang="el-GR" dirty="0" smtClean="0"/>
              <a:t> χάνουν ηλεκτρόνια και είναι θετικά φορτισμένα. Τα κατιόντα έλκονται προς το άτομο οξυγόνου και τα ανιόντα προ τα άτομα υδρογόνου.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>
                <a:solidFill>
                  <a:srgbClr val="FF0000"/>
                </a:solidFill>
              </a:rPr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ιόντα</a:t>
            </a:r>
            <a:r>
              <a:rPr lang="el-GR" dirty="0" smtClean="0">
                <a:solidFill>
                  <a:srgbClr val="FF0000"/>
                </a:solidFill>
              </a:rPr>
              <a:t> προσελκύουν μόρια ύδατος τα οποία έλκουν ηλεκτροστατικά.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>
                <a:solidFill>
                  <a:srgbClr val="FF0000"/>
                </a:solidFill>
              </a:rPr>
              <a:t>Η διπλοστιβάδα </a:t>
            </a:r>
            <a:r>
              <a:rPr lang="el-GR" dirty="0" smtClean="0"/>
              <a:t>(δεν φέρει φορτίο, είναι υδρόφοβη) είναι </a:t>
            </a:r>
            <a:r>
              <a:rPr lang="el-GR" dirty="0" smtClean="0">
                <a:solidFill>
                  <a:srgbClr val="FF0000"/>
                </a:solidFill>
              </a:rPr>
              <a:t>αδιαπέραστη από τα ιόντα </a:t>
            </a:r>
            <a:r>
              <a:rPr lang="el-GR" u="sng" dirty="0" smtClean="0"/>
              <a:t>[απαιτείται μεγάλη </a:t>
            </a:r>
            <a:r>
              <a:rPr lang="el-GR" b="1" u="sng" dirty="0" smtClean="0"/>
              <a:t>ενέργεια</a:t>
            </a:r>
            <a:r>
              <a:rPr lang="el-GR" u="sng" dirty="0" smtClean="0"/>
              <a:t> για να αποκολληθεί ιόν από μόρια ύδατος και να διαπεράσει την κυτταρική μεμβράνη</a:t>
            </a:r>
            <a:r>
              <a:rPr lang="el-GR" dirty="0" smtClean="0"/>
              <a:t>].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ΠΕΡΝΑΝΕ ΤΑ ΙΟΝΤΑ?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l-GR" dirty="0" smtClean="0"/>
              <a:t>Μέσω διαύλων.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Οι δίαυλοι δεν είναι οπές </a:t>
            </a:r>
            <a:r>
              <a:rPr lang="el-GR" dirty="0" smtClean="0"/>
              <a:t>της κυτταρικής μεμβράνης αλλά </a:t>
            </a:r>
            <a:r>
              <a:rPr lang="el-GR" u="sng" dirty="0" smtClean="0"/>
              <a:t>πρωτεΐνες</a:t>
            </a:r>
            <a:r>
              <a:rPr lang="el-GR" dirty="0" smtClean="0"/>
              <a:t>. Οι δίαυλοι είναι </a:t>
            </a:r>
            <a:r>
              <a:rPr lang="el-GR" u="sng" dirty="0" smtClean="0"/>
              <a:t>πλήρεις ύδατος </a:t>
            </a:r>
            <a:r>
              <a:rPr lang="el-GR" dirty="0" smtClean="0"/>
              <a:t>και επιτρέπουν σε </a:t>
            </a:r>
            <a:r>
              <a:rPr lang="el-GR" u="sng" dirty="0" smtClean="0"/>
              <a:t>διαλυμένα</a:t>
            </a:r>
            <a:r>
              <a:rPr lang="el-GR" dirty="0" smtClean="0"/>
              <a:t> μόρια (όχι πολύ μεγάλα) να διέρχονται.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ΕΠΙΛΕΓΟΥΝ ΟΙ ΔΙΑΥΛΟΙ ΤΑ ΙΟΝΤΑ?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Όχι (μόνο) </a:t>
            </a:r>
            <a:r>
              <a:rPr lang="el-GR" b="1" dirty="0" smtClean="0">
                <a:solidFill>
                  <a:srgbClr val="FF0000"/>
                </a:solidFill>
              </a:rPr>
              <a:t>βάσει μεγέθους ιόντος.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l-G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Μικρά σε μέγεθος ιόντα (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Na)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/>
              <a:t>έχουν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ισχυρότερο ηλεκτρικό φορτίο</a:t>
            </a:r>
            <a:r>
              <a:rPr lang="el-GR" dirty="0" smtClean="0"/>
              <a:t>, προσελκύουν περισσότερα μόρια ύδατος και το συνολικό μέγεθος αυξάνει (το </a:t>
            </a:r>
            <a:r>
              <a:rPr lang="en-US" b="1" dirty="0" smtClean="0"/>
              <a:t>K</a:t>
            </a:r>
            <a:r>
              <a:rPr lang="el-GR" dirty="0" smtClean="0"/>
              <a:t> είναι μεγαλύτερο ίον από το </a:t>
            </a:r>
            <a:r>
              <a:rPr lang="en-US" dirty="0" smtClean="0"/>
              <a:t>Na</a:t>
            </a:r>
            <a:r>
              <a:rPr lang="el-GR" dirty="0" smtClean="0"/>
              <a:t> αλλά έχει ασθενέστερο ηλεκτρικό πεδίο, άρα προσελκύει λιγότερα μόρια ύδατος, άρα </a:t>
            </a:r>
            <a:r>
              <a:rPr lang="el-GR" b="1" dirty="0" smtClean="0"/>
              <a:t>συμπεριφέρεται ως μικρότερο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>
                <a:solidFill>
                  <a:srgbClr val="FF0000"/>
                </a:solidFill>
              </a:rPr>
              <a:t>Ένας δίαυλος μπορεί να επιλέγει ιόντα βάσει συνολικού μεγέθους (αποκλείει τα μεγάλα) όταν αυτός λειτουργεί με διάχυση.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ΠΩΣ ΕΠΙΛΕΓΕΙ ΜΕΓΑΛΑ ΙΟΝΤΑ ΚΑΙ ΑΠΟΚΛΕΙΕΙ ΜΙΚΡΑ?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00B050"/>
                </a:solidFill>
              </a:rPr>
              <a:t>Με σύνδεση με πρωτεΐνες μεταφορείς </a:t>
            </a:r>
            <a:r>
              <a:rPr lang="el-GR" dirty="0" smtClean="0"/>
              <a:t>που επιλέγουν τα ιόντα και τα μεταφέρουν μέσω των διαύλων</a:t>
            </a:r>
            <a:r>
              <a:rPr lang="en-US" dirty="0" smtClean="0"/>
              <a:t> (</a:t>
            </a:r>
            <a:r>
              <a:rPr lang="el-GR" dirty="0" smtClean="0"/>
              <a:t>αντλία </a:t>
            </a:r>
            <a:r>
              <a:rPr lang="en-US" dirty="0" smtClean="0"/>
              <a:t>Na-K).</a:t>
            </a: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00B050"/>
                </a:solidFill>
              </a:rPr>
              <a:t>Ηθμός επιλογής</a:t>
            </a:r>
            <a:r>
              <a:rPr lang="el-GR" dirty="0" smtClean="0"/>
              <a:t>: τα ιόντα εγκαταλείπουν μόρια ύδατος και συνδέονται με πολικά φορτισμένα κατάλοιπα αμινοξέων.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MARIANNA\A_ΜΑΘΗΜΑΤΑ PPS\ΝΕΥΡΟΦΥΣΙΟΛΟΓΙΑ\λιποστιβαδ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501090" cy="657227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786182" y="642918"/>
            <a:ext cx="4630114" cy="923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Το ιόν συμπαρασύρει το νέφος μορίων ύδατος </a:t>
            </a:r>
          </a:p>
          <a:p>
            <a:r>
              <a:rPr lang="el-GR" dirty="0" smtClean="0"/>
              <a:t>γιατί είναι ασύμφορο να το εγκαταλείψει-</a:t>
            </a:r>
          </a:p>
          <a:p>
            <a:r>
              <a:rPr lang="el-GR" dirty="0" smtClean="0"/>
              <a:t>αυξάνει η διάμετρος.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4429132"/>
            <a:ext cx="508261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n-US" dirty="0" smtClean="0"/>
              <a:t>a</a:t>
            </a:r>
            <a:r>
              <a:rPr lang="el-GR" dirty="0" smtClean="0"/>
              <a:t>&lt;Κ</a:t>
            </a:r>
            <a:r>
              <a:rPr lang="en-US" dirty="0" smtClean="0"/>
              <a:t>, </a:t>
            </a:r>
            <a:r>
              <a:rPr lang="el-GR" dirty="0" smtClean="0"/>
              <a:t>αλλά μεγαλώνει γιατί έλκει περισσότερα Η</a:t>
            </a:r>
            <a:r>
              <a:rPr lang="el-GR" sz="1000" dirty="0" smtClean="0"/>
              <a:t>2</a:t>
            </a:r>
            <a:r>
              <a:rPr lang="el-GR" dirty="0" smtClean="0"/>
              <a:t>Ο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214546" y="6286520"/>
            <a:ext cx="179440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«χωράει μόνο Κ»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2837516" y="6092178"/>
            <a:ext cx="357190" cy="31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000760" y="6429396"/>
            <a:ext cx="10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«ηθμός»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714744" y="1643050"/>
            <a:ext cx="1743491" cy="14773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Σταθεροποιείται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Na</a:t>
            </a:r>
            <a:r>
              <a:rPr lang="el-GR" dirty="0" smtClean="0"/>
              <a:t> ηλεκτρικά</a:t>
            </a:r>
          </a:p>
          <a:p>
            <a:r>
              <a:rPr lang="el-GR" dirty="0" smtClean="0"/>
              <a:t> στον ηθμό (το Κ</a:t>
            </a:r>
          </a:p>
          <a:p>
            <a:r>
              <a:rPr lang="el-GR" dirty="0" smtClean="0"/>
              <a:t>Λόγω μεγέθους </a:t>
            </a:r>
          </a:p>
          <a:p>
            <a:r>
              <a:rPr lang="el-GR" dirty="0" smtClean="0"/>
              <a:t>δεν μπορεί)</a:t>
            </a:r>
            <a:endParaRPr lang="el-GR" dirty="0"/>
          </a:p>
        </p:txBody>
      </p:sp>
      <p:cxnSp>
        <p:nvCxnSpPr>
          <p:cNvPr id="14" name="13 - Γωνιακή σύνδεση"/>
          <p:cNvCxnSpPr/>
          <p:nvPr/>
        </p:nvCxnSpPr>
        <p:spPr>
          <a:xfrm>
            <a:off x="5429256" y="2643182"/>
            <a:ext cx="785818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4143372" y="142852"/>
            <a:ext cx="44291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spc="300" dirty="0" smtClean="0">
                <a:solidFill>
                  <a:srgbClr val="FF0000"/>
                </a:solidFill>
              </a:rPr>
              <a:t>ΠΩΣ ΕΠΙΛΕΓΟΥΝ ΟΙ ΔΙΑΥΛΟΙ?</a:t>
            </a:r>
            <a:endParaRPr lang="el-GR" b="1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ARIANNA\A_ΜΑΘΗΜΑΤΑ PPS\ΝΕΥΡΟΦΥΣΙΟΛΟΓΙΑ\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59767" cy="634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651</Words>
  <Application>Microsoft Office PowerPoint</Application>
  <PresentationFormat>Προβολή στην οθόνη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ΔΙΑΥΛΟΙ ΙΟΝΤΩΝ</vt:lpstr>
      <vt:lpstr>ΔΙΑΥΛΟΙ ΙΟΝΤΩΝ</vt:lpstr>
      <vt:lpstr>ΔΙΑΥΛΟΙ ΙΟΝΤΩΝ ΔΙΑΜΕΜΒΡΑΝΙΚΕΣ ΠΡΩΤΕΙΝΕΣ</vt:lpstr>
      <vt:lpstr>ΔΙΑΥΛΟΙ ΙΟΝΤΩΝ </vt:lpstr>
      <vt:lpstr>ΠΩΣ ΠΕΡΝΑΝΕ ΤΑ ΙΟΝΤΑ? </vt:lpstr>
      <vt:lpstr>ΠΩΣ ΕΠΙΛΕΓΟΥΝ ΟΙ ΔΙΑΥΛΟΙ ΤΑ ΙΟΝΤΑ?</vt:lpstr>
      <vt:lpstr>ΠΩΣ ΕΠΙΛΕΓΕΙ ΜΕΓΑΛΑ ΙΟΝΤΑ ΚΑΙ ΑΠΟΚΛΕΙΕΙ ΜΙΚΡΑ?</vt:lpstr>
      <vt:lpstr>Διαφάνεια 8</vt:lpstr>
      <vt:lpstr>Διαφάνεια 9</vt:lpstr>
      <vt:lpstr>ΔΟΜΗ ΔΙΑΥΛΩΝ</vt:lpstr>
      <vt:lpstr>Διαφάνεια 11</vt:lpstr>
      <vt:lpstr>Διαφάνεια 12</vt:lpstr>
      <vt:lpstr>Διαφάνεια 13</vt:lpstr>
      <vt:lpstr>Διαφάνεια 14</vt:lpstr>
      <vt:lpstr> ΠΑΘΗΤΙΚΗ ΔΙΑΧΥΣΗ Η ροή ιόντων δεν απαιτεί ενέργεια </vt:lpstr>
      <vt:lpstr>ΠΑΘΗΤΙΚΗ ΔΙΑΧΥΣΗ</vt:lpstr>
      <vt:lpstr>Διαφάνεια 17</vt:lpstr>
      <vt:lpstr>ΠΑΘΗΤΙΚΗ ΔΙΑΧΥΣΗ</vt:lpstr>
      <vt:lpstr>ΕΛΕΓΧΟΣ-ΠΑΡΟΔΙΚΗ ΡΟΗ</vt:lpstr>
      <vt:lpstr>Διαφάνεια 20</vt:lpstr>
      <vt:lpstr>ΠΩΣ ΑΛΛΑΖΕΙ Η ΔΙΑΜΟΡΦΩΣΗ ΔΙΑΥΛΟΥ? </vt:lpstr>
      <vt:lpstr>Διαφάνεια 22</vt:lpstr>
      <vt:lpstr>ΕΛΕΓΧΟΣ ΧΡΟΝΟΥ ΔΙΑΥΛΟΥ</vt:lpstr>
      <vt:lpstr>ΚΑΤΑΣΤΑΣΕΙΣ ΔΙΑΥΛΟΥ</vt:lpstr>
      <vt:lpstr>ΠΩΣ ΑΛΛΑΖΕΙ Ο ΡΥΘΜΟΣ ΜΕΤΑΒΑΣΗΣ ΑΠΟ ΑΝΟΙΧΤΗ ΣΕ ΚΛΕΙΣΤΗ ΚΑΤΑΣΤΑΣΗ?</vt:lpstr>
      <vt:lpstr>Διαφάνεια 26</vt:lpstr>
      <vt:lpstr>ΕΞΩΓΕΝΕΙΣ ΠΑΡΑΓΟΝΤΕΣ φάρμακα-τοξίνες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ΔΙΑΥΛΟΙ ΙΟΝΤΩΝ</dc:title>
  <dc:creator>mariannis</dc:creator>
  <cp:lastModifiedBy>mariannis</cp:lastModifiedBy>
  <cp:revision>61</cp:revision>
  <dcterms:created xsi:type="dcterms:W3CDTF">2017-03-27T08:14:53Z</dcterms:created>
  <dcterms:modified xsi:type="dcterms:W3CDTF">2017-05-14T08:03:27Z</dcterms:modified>
</cp:coreProperties>
</file>