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6" r:id="rId9"/>
    <p:sldId id="264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70B9-DFE6-4574-BA4E-FBF3FADC7163}" type="datetimeFigureOut">
              <a:rPr lang="el-GR" smtClean="0"/>
              <a:pPr/>
              <a:t>27/5/2017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4AF20-3F21-4FE5-8E61-47AEC9DB6A5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ΚΙΝΗΤΙΚΗ ΜΟΝΑΔΑ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ΜΥΙΚΗ ΣΥΣΤΟΛΗ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3940180"/>
          </a:xfrm>
        </p:spPr>
        <p:txBody>
          <a:bodyPr>
            <a:normAutofit/>
          </a:bodyPr>
          <a:lstStyle/>
          <a:p>
            <a:r>
              <a:rPr lang="el-GR" dirty="0" smtClean="0"/>
              <a:t>ΣΥΣΤΑΛΤΑ ΣΤΟΙΧΕΙΑ Μ. ΙΝΑΣ </a:t>
            </a:r>
            <a:endParaRPr lang="el-GR" dirty="0"/>
          </a:p>
        </p:txBody>
      </p:sp>
      <p:pic>
        <p:nvPicPr>
          <p:cNvPr id="4" name="3 - Θέση περιεχομένου" descr="34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1780"/>
            <a:ext cx="5715040" cy="6506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34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8143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Μυϊκός κάματος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Επανειλημμένη ενεργοποίηση μυ εξαντλεί πηγές ενέργειας </a:t>
            </a:r>
            <a:r>
              <a:rPr lang="el-GR" dirty="0" smtClean="0"/>
              <a:t>οδηγώντας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 </a:t>
            </a:r>
            <a:r>
              <a:rPr lang="el-GR" dirty="0" smtClean="0"/>
              <a:t>σε μικρότερη δύναμη και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μικρότερο </a:t>
            </a:r>
            <a:r>
              <a:rPr lang="el-GR" dirty="0" smtClean="0"/>
              <a:t>ρυθμό αύξησης δύναμης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Επίσης χρειάζονται περισσότερο χρόνο για να χαλαρώσουν οι μ. ίνες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(</a:t>
            </a:r>
            <a:r>
              <a:rPr lang="el-GR" dirty="0" smtClean="0"/>
              <a:t>η χάλαση-ανόρθωση κεφαλών απαιτεί ΑΤΡ)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ΜΥΙΚΗ </a:t>
            </a:r>
            <a:r>
              <a:rPr lang="el-GR" dirty="0" smtClean="0"/>
              <a:t>ΙΝΑ= μυϊκό κύτταρο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Διάμετρο 50-100μ</a:t>
            </a:r>
            <a:r>
              <a:rPr lang="en-US" dirty="0" smtClean="0"/>
              <a:t>m, </a:t>
            </a:r>
            <a:r>
              <a:rPr lang="el-GR" dirty="0" smtClean="0"/>
              <a:t>μήκος 2-6 </a:t>
            </a:r>
            <a:r>
              <a:rPr lang="en-US" dirty="0" smtClean="0"/>
              <a:t>cm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Κάθε μυς αποτελείται από 100-1000000 μ. ίνες, παράλληλα και εν σειρά.</a:t>
            </a:r>
          </a:p>
          <a:p>
            <a:pPr>
              <a:buNone/>
            </a:pPr>
            <a:r>
              <a:rPr lang="el-GR" dirty="0" smtClean="0"/>
              <a:t>Ένας μυς ελέγχεται από 100 ΚΝ των οποίων τα κ. σώματα σχηματίζουν τους κινητικούς πυρήνες ΝΜ και στελέχους.</a:t>
            </a:r>
          </a:p>
          <a:p>
            <a:pPr>
              <a:buNone/>
            </a:pPr>
            <a:r>
              <a:rPr lang="el-GR" dirty="0" smtClean="0"/>
              <a:t>Ο νευράξονας εξέρχεται του ΝΜ (ή του στελέχους) μέσω πρόσθιας ρίζας ή εγκεφαλικής συζυγίας, ακολουθεί ολοένα μικρότερες διακλαδώσεις νεύρου και εισέρχεται στο μυ όπου διακλαδίζεται και νευρώνει 100-1000 μ. ίνες.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Κάθε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μ. ίνα νευρώνεται από ένα ΝΚ.</a:t>
            </a:r>
          </a:p>
          <a:p>
            <a:pPr>
              <a:buNone/>
            </a:pPr>
            <a:r>
              <a:rPr lang="el-GR" b="1" dirty="0" smtClean="0">
                <a:solidFill>
                  <a:schemeClr val="accent2"/>
                </a:solidFill>
              </a:rPr>
              <a:t>Κινητική μονάδα (ΚΜ) είναι το σύνολο των μ. ινών που νευρώνονται από έναν ΚΝ.</a:t>
            </a:r>
            <a:endParaRPr lang="el-GR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Χημική, άμεσα ελεγχόμενη σύναψη μεταξύ κινητικού νευρώνα και σκελετικής μυϊκής ίνας.</a:t>
            </a:r>
          </a:p>
          <a:p>
            <a:pPr>
              <a:buNone/>
            </a:pPr>
            <a:r>
              <a:rPr lang="el-GR" dirty="0" smtClean="0"/>
              <a:t>	Καλά μελετημένη γιατί το μυϊκό κύτταρο είναι αρκετά μεγάλο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και </a:t>
            </a:r>
            <a:r>
              <a:rPr lang="el-GR" dirty="0" smtClean="0"/>
              <a:t>μπορεί να δεχτεί ηλεκτρόδια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και </a:t>
            </a:r>
            <a:r>
              <a:rPr lang="el-GR" dirty="0" smtClean="0"/>
              <a:t>ορατό με το οπτικό μικροσκόπιο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Τελική κινητική πλάκα</a:t>
            </a:r>
            <a:r>
              <a:rPr lang="el-GR" dirty="0" smtClean="0"/>
              <a:t>: ειδική διαμόρφωση κυτταρικής μεμβράνης μ. ίνας.</a:t>
            </a:r>
          </a:p>
          <a:p>
            <a:pPr>
              <a:buNone/>
            </a:pPr>
            <a:r>
              <a:rPr lang="el-GR" dirty="0" smtClean="0"/>
              <a:t>Οι τελικές απολήξεις νευράξονα έχουν χάσει μυελώδες έλυτρο, διακλαδίζονται και στα άκρα έχουν κιρσοειδείς διογκώσεις (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συναπτικά κομβία</a:t>
            </a:r>
            <a:r>
              <a:rPr lang="el-GR" dirty="0" smtClean="0"/>
              <a:t>) από όπου απελευθερώνεται η ακετυλχολίνη.</a:t>
            </a:r>
          </a:p>
          <a:p>
            <a:pPr>
              <a:buNone/>
            </a:pPr>
            <a:r>
              <a:rPr lang="el-GR" dirty="0" smtClean="0"/>
              <a:t>Τα συναπτικά κομβία βρίσκονται επάνω από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συναπτικές πτυχές</a:t>
            </a:r>
            <a:r>
              <a:rPr lang="el-GR" b="1" dirty="0" smtClean="0"/>
              <a:t>, </a:t>
            </a:r>
            <a:r>
              <a:rPr lang="el-GR" dirty="0" smtClean="0"/>
              <a:t>βαθιές εγκολπώσεις κυτταρικής μεμβράνης μ. ίνας που περιέχουν </a:t>
            </a:r>
            <a:r>
              <a:rPr lang="el-GR" b="1" dirty="0" smtClean="0"/>
              <a:t>υποδοχείς </a:t>
            </a:r>
            <a:r>
              <a:rPr lang="en-US" b="1" dirty="0" smtClean="0"/>
              <a:t>Ach.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Οι συναπτικές πτυχές επενδύονται από το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βασικό υμένα </a:t>
            </a:r>
            <a:r>
              <a:rPr lang="el-GR" dirty="0" smtClean="0"/>
              <a:t>(συνδετικός ιστός με κολλαγόνο και γλυκοπρωτεΐνες).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Κάθε ενεργός ζώνη βρίσκεται απέναντι από μία συναπτική πτυχή.</a:t>
            </a:r>
          </a:p>
          <a:p>
            <a:pPr>
              <a:buNone/>
            </a:pPr>
            <a:r>
              <a:rPr lang="el-GR" dirty="0" smtClean="0"/>
              <a:t>Στην ακμή της συναπτικής πτυχής βρίσκονται συσσωρευμένοι </a:t>
            </a:r>
            <a:r>
              <a:rPr lang="el-GR" b="1" dirty="0" smtClean="0"/>
              <a:t>υποδοχείς </a:t>
            </a:r>
            <a:r>
              <a:rPr lang="en-US" b="1" dirty="0" smtClean="0"/>
              <a:t>Ach </a:t>
            </a:r>
            <a:r>
              <a:rPr lang="el-GR" dirty="0" smtClean="0"/>
              <a:t>(10.000/μ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l-GR" dirty="0" smtClean="0"/>
              <a:t>Κάτω από την ακμή συναπτικής πτυχής συγκεντρώνονται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τασεοελεγχόμενοι δ.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dirty="0" smtClean="0"/>
              <a:t>που μετατρέπουν  προσυναπτικό δυναμικό σε δυναμικό ενεργείας μ. ίνας.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Το </a:t>
            </a:r>
            <a:r>
              <a:rPr lang="el-GR" dirty="0" smtClean="0"/>
              <a:t>διεγερτικό μετασυναπτικό δυναμικό στη μ. ίνα ονομάζεται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δυναμικό τελικής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κινητικής πλάκας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ΝΕΥΡΟΦΥΣΙΟΛΟΓΙΑ\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858180" cy="563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ΝΕΥΡΟΜΥΪΚΗ ΣΥΝΑΨΗ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Όλες </a:t>
            </a:r>
            <a:r>
              <a:rPr lang="el-GR" sz="2800" dirty="0" smtClean="0"/>
              <a:t>οι μ. ίνες μίας ΚΜ εκπολώνονται συγχρονισμένα.  </a:t>
            </a: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Ένα </a:t>
            </a:r>
            <a:r>
              <a:rPr lang="el-GR" sz="2800" dirty="0" smtClean="0"/>
              <a:t>δυναμικό ενεργείας ΚΝ εκπολώνει 100άδε μ. ίνες παράγοντας σήμα που ανιχνεύεται έξω από το μυ (ΗΜΓ</a:t>
            </a:r>
            <a:r>
              <a:rPr lang="el-GR" sz="2800" dirty="0" smtClean="0"/>
              <a:t>).</a:t>
            </a:r>
          </a:p>
          <a:p>
            <a:pPr marL="0" indent="0">
              <a:buNone/>
            </a:pPr>
            <a:r>
              <a:rPr lang="el-GR" sz="2800" dirty="0" smtClean="0"/>
              <a:t> 	</a:t>
            </a:r>
          </a:p>
          <a:p>
            <a:pPr marL="0" indent="0">
              <a:buNone/>
            </a:pPr>
            <a:r>
              <a:rPr lang="el-GR" sz="2800" dirty="0" smtClean="0"/>
              <a:t>Το </a:t>
            </a:r>
            <a:r>
              <a:rPr lang="el-GR" sz="2800" dirty="0" smtClean="0"/>
              <a:t>μετασυναπτικό δυναμικό ενεργείας προωθείται κατά μήκος μεμβράνης μ. ίνας (σαρκείλημα) με μικρή ταχύτητα 3-5 </a:t>
            </a:r>
            <a:r>
              <a:rPr lang="en-US" sz="2800" dirty="0" smtClean="0"/>
              <a:t>m/sec</a:t>
            </a:r>
            <a:r>
              <a:rPr lang="el-GR" sz="2800" dirty="0" smtClean="0"/>
              <a:t> και προς τις δύο κατευθύνσεις.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Ca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200" dirty="0" smtClean="0"/>
              <a:t>αποθηκευμένο στο σαρκοπλασματικό </a:t>
            </a:r>
            <a:r>
              <a:rPr lang="el-GR" sz="2200" dirty="0" smtClean="0"/>
              <a:t>δίκτυο-τελικές </a:t>
            </a:r>
            <a:r>
              <a:rPr lang="el-GR" sz="2200" dirty="0" smtClean="0"/>
              <a:t>δεξαμενές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	Το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δυναμικό ενεργείας </a:t>
            </a:r>
            <a:r>
              <a:rPr lang="el-GR" dirty="0" smtClean="0"/>
              <a:t>προωθείται κατά μήκος μεμβράνης μ. ίνας και εκπολώνει </a:t>
            </a:r>
            <a:r>
              <a:rPr lang="el-GR" dirty="0" smtClean="0">
                <a:solidFill>
                  <a:srgbClr val="FF0000"/>
                </a:solidFill>
              </a:rPr>
              <a:t>εγκάρσιους σωλήνες</a:t>
            </a:r>
            <a:r>
              <a:rPr lang="el-GR" dirty="0" smtClean="0"/>
              <a:t> (εγκολπώσεις σαρκειλήματος) που συζεύγνυνται με </a:t>
            </a:r>
            <a:r>
              <a:rPr lang="el-GR" dirty="0" smtClean="0">
                <a:solidFill>
                  <a:srgbClr val="FF0000"/>
                </a:solidFill>
              </a:rPr>
              <a:t>τελικές δεξαμενές </a:t>
            </a:r>
            <a:r>
              <a:rPr lang="el-GR" dirty="0" smtClean="0"/>
              <a:t>από όπου απελευθερώνεται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dirty="0" smtClean="0"/>
              <a:t>Το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n-US" dirty="0" smtClean="0"/>
              <a:t> </a:t>
            </a:r>
            <a:r>
              <a:rPr lang="el-GR" dirty="0" smtClean="0"/>
              <a:t>διαχέεται παθητικά ανάμεσα στα νημάτια και συνδέεται με </a:t>
            </a:r>
            <a:r>
              <a:rPr lang="el-GR" dirty="0" smtClean="0">
                <a:solidFill>
                  <a:srgbClr val="FF0000"/>
                </a:solidFill>
              </a:rPr>
              <a:t>τροπονίνη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Η έκλυση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l-GR" dirty="0"/>
              <a:t> </a:t>
            </a:r>
            <a:r>
              <a:rPr lang="el-GR" dirty="0" smtClean="0"/>
              <a:t>είναι ταχύτατη αλλά ο σχηματισμός </a:t>
            </a:r>
            <a:r>
              <a:rPr lang="el-GR" dirty="0" smtClean="0">
                <a:solidFill>
                  <a:srgbClr val="FF0000"/>
                </a:solidFill>
              </a:rPr>
              <a:t>εγκαρσίων γεφυρών </a:t>
            </a:r>
            <a:r>
              <a:rPr lang="el-GR" dirty="0" smtClean="0"/>
              <a:t>απαιτεί </a:t>
            </a:r>
            <a:r>
              <a:rPr lang="el-GR" u="sng" dirty="0" smtClean="0"/>
              <a:t>20-50 </a:t>
            </a:r>
            <a:r>
              <a:rPr lang="en-US" u="sng" dirty="0" err="1" smtClean="0"/>
              <a:t>ms.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	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en-US" dirty="0" smtClean="0"/>
              <a:t> </a:t>
            </a:r>
            <a:r>
              <a:rPr lang="el-GR" dirty="0" smtClean="0"/>
              <a:t>επαναπρ</a:t>
            </a:r>
            <a:r>
              <a:rPr lang="en-US" dirty="0" smtClean="0"/>
              <a:t>o</a:t>
            </a:r>
            <a:r>
              <a:rPr lang="el-GR" dirty="0" smtClean="0"/>
              <a:t>σλαμβάνεται οδηγώντας στη μείωση δύναμη συστολής σε </a:t>
            </a:r>
            <a:r>
              <a:rPr lang="el-GR" u="sng" dirty="0" smtClean="0"/>
              <a:t>80-200 </a:t>
            </a:r>
            <a:r>
              <a:rPr lang="en-US" u="sng" dirty="0" smtClean="0"/>
              <a:t>ms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ΣΥΣΤΑΛΤΑ ΣΤΟΙΧΕΙΑ Μ. ΙΝΑΣ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Σαρκομερίδιο</a:t>
            </a:r>
            <a:r>
              <a:rPr lang="el-GR" dirty="0" smtClean="0"/>
              <a:t>: συσταλτική-λειτουργική μονάδα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Λεπτά και παχιά νημάτια</a:t>
            </a:r>
            <a:r>
              <a:rPr lang="el-GR" dirty="0" smtClean="0"/>
              <a:t>: συσταλτική συσκευή μυός.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err="1" smtClean="0">
                <a:solidFill>
                  <a:schemeClr val="accent3">
                    <a:lumMod val="75000"/>
                  </a:schemeClr>
                </a:solidFill>
              </a:rPr>
              <a:t>Κοννεκτίνες</a:t>
            </a:r>
            <a:r>
              <a:rPr lang="el-GR" dirty="0" smtClean="0"/>
              <a:t>: συνδετικά νημάτια, συνδέουν παχιά νημάτια με δίσκους Ζ. Διατηρούν ευθυγραμμισμένα παχιά και λεπτά νημάτια.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357158" y="3286124"/>
            <a:ext cx="8229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ΜΗ 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ΣΥΣΤΑΛΤΑ ΣΤΟΙΧΕΙΑ Μ. ΙΝΑΣ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344</Words>
  <Application>Microsoft Office PowerPoint</Application>
  <PresentationFormat>Προβολή στην οθόνη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ΚΙΝΗΤΙΚΗ ΜΟΝΑΔΑ</vt:lpstr>
      <vt:lpstr>ΜΥΙΚΗ ΙΝΑ= μυϊκό κύτταρο </vt:lpstr>
      <vt:lpstr>ΝΕΥΡΟΜΥΪΚΗ ΣΥΝΑΨΗ</vt:lpstr>
      <vt:lpstr>ΝΕΥΡΟΜΥΪΚΗ ΣΥΝΑΨΗ</vt:lpstr>
      <vt:lpstr>ΝΕΥΡΟΜΥΪΚΗ ΣΥΝΑΨΗ</vt:lpstr>
      <vt:lpstr>Διαφάνεια 6</vt:lpstr>
      <vt:lpstr>ΝΕΥΡΟΜΥΪΚΗ ΣΥΝΑΨΗ</vt:lpstr>
      <vt:lpstr>Ca αποθηκευμένο στο σαρκοπλασματικό δίκτυο-τελικές δεξαμενές</vt:lpstr>
      <vt:lpstr>ΣΥΣΤΑΛΤΑ ΣΤΟΙΧΕΙΑ Μ. ΙΝΑΣ </vt:lpstr>
      <vt:lpstr>ΣΥΣΤΑΛΤΑ ΣΤΟΙΧΕΙΑ Μ. ΙΝΑΣ </vt:lpstr>
      <vt:lpstr>Διαφάνεια 11</vt:lpstr>
      <vt:lpstr>Μυϊκός κάματος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ΚΙΝΗΤΙΚΗ ΜΟΝΑΔΑ</dc:title>
  <dc:creator>mariannis</dc:creator>
  <cp:lastModifiedBy>mariannis</cp:lastModifiedBy>
  <cp:revision>20</cp:revision>
  <dcterms:created xsi:type="dcterms:W3CDTF">2017-05-13T11:56:48Z</dcterms:created>
  <dcterms:modified xsi:type="dcterms:W3CDTF">2017-05-27T07:57:53Z</dcterms:modified>
</cp:coreProperties>
</file>