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5" r:id="rId7"/>
    <p:sldId id="261" r:id="rId8"/>
    <p:sldId id="262" r:id="rId9"/>
    <p:sldId id="263" r:id="rId10"/>
    <p:sldId id="264" r:id="rId11"/>
    <p:sldId id="265" r:id="rId12"/>
    <p:sldId id="283" r:id="rId13"/>
    <p:sldId id="284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0A41-B31F-4D35-B986-E9D6CD752FE3}" type="datetimeFigureOut">
              <a:rPr lang="el-GR" smtClean="0"/>
              <a:pPr/>
              <a:t>20/5/2017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A9ED-6B9D-4254-9A69-F6E0C72BC73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0A41-B31F-4D35-B986-E9D6CD752FE3}" type="datetimeFigureOut">
              <a:rPr lang="el-GR" smtClean="0"/>
              <a:pPr/>
              <a:t>20/5/2017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A9ED-6B9D-4254-9A69-F6E0C72BC73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0A41-B31F-4D35-B986-E9D6CD752FE3}" type="datetimeFigureOut">
              <a:rPr lang="el-GR" smtClean="0"/>
              <a:pPr/>
              <a:t>20/5/2017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A9ED-6B9D-4254-9A69-F6E0C72BC73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0A41-B31F-4D35-B986-E9D6CD752FE3}" type="datetimeFigureOut">
              <a:rPr lang="el-GR" smtClean="0"/>
              <a:pPr/>
              <a:t>20/5/2017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A9ED-6B9D-4254-9A69-F6E0C72BC73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0A41-B31F-4D35-B986-E9D6CD752FE3}" type="datetimeFigureOut">
              <a:rPr lang="el-GR" smtClean="0"/>
              <a:pPr/>
              <a:t>20/5/2017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A9ED-6B9D-4254-9A69-F6E0C72BC73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0A41-B31F-4D35-B986-E9D6CD752FE3}" type="datetimeFigureOut">
              <a:rPr lang="el-GR" smtClean="0"/>
              <a:pPr/>
              <a:t>20/5/2017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A9ED-6B9D-4254-9A69-F6E0C72BC73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0A41-B31F-4D35-B986-E9D6CD752FE3}" type="datetimeFigureOut">
              <a:rPr lang="el-GR" smtClean="0"/>
              <a:pPr/>
              <a:t>20/5/2017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A9ED-6B9D-4254-9A69-F6E0C72BC73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0A41-B31F-4D35-B986-E9D6CD752FE3}" type="datetimeFigureOut">
              <a:rPr lang="el-GR" smtClean="0"/>
              <a:pPr/>
              <a:t>20/5/2017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A9ED-6B9D-4254-9A69-F6E0C72BC73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0A41-B31F-4D35-B986-E9D6CD752FE3}" type="datetimeFigureOut">
              <a:rPr lang="el-GR" smtClean="0"/>
              <a:pPr/>
              <a:t>20/5/2017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A9ED-6B9D-4254-9A69-F6E0C72BC73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0A41-B31F-4D35-B986-E9D6CD752FE3}" type="datetimeFigureOut">
              <a:rPr lang="el-GR" smtClean="0"/>
              <a:pPr/>
              <a:t>20/5/2017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A9ED-6B9D-4254-9A69-F6E0C72BC73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0A41-B31F-4D35-B986-E9D6CD752FE3}" type="datetimeFigureOut">
              <a:rPr lang="el-GR" smtClean="0"/>
              <a:pPr/>
              <a:t>20/5/2017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A9ED-6B9D-4254-9A69-F6E0C72BC73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D0A41-B31F-4D35-B986-E9D6CD752FE3}" type="datetimeFigureOut">
              <a:rPr lang="el-GR" smtClean="0"/>
              <a:pPr/>
              <a:t>20/5/2017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3A9ED-6B9D-4254-9A69-F6E0C72BC73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nvex"/>
            <a:contourClr>
              <a:srgbClr val="FFFFFF"/>
            </a:contourClr>
          </a:sp3d>
        </p:spPr>
        <p:txBody>
          <a:bodyPr/>
          <a:lstStyle/>
          <a:p>
            <a:r>
              <a:rPr lang="el-GR" dirty="0" smtClean="0"/>
              <a:t>ΔΥΝΑΜΙΚΟ ΜΕΜΒΡΑΝΗΣ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Κανένα ιόν δεν κατανέμεται ομοιόμορφα εκατέρωθεν μεμβράνης.</a:t>
            </a:r>
          </a:p>
          <a:p>
            <a:pPr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Na</a:t>
            </a:r>
            <a:r>
              <a:rPr lang="en-US" baseline="30000" dirty="0" smtClean="0">
                <a:solidFill>
                  <a:schemeClr val="accent2">
                    <a:lumMod val="75000"/>
                  </a:schemeClr>
                </a:solidFill>
              </a:rPr>
              <a:t>+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Cl</a:t>
            </a:r>
            <a:r>
              <a:rPr lang="en-US" baseline="30000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el-GR" baseline="30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dirty="0" smtClean="0"/>
              <a:t>: αυξημένη συγκέντρωση στο εξωτερικό περιβάλλον </a:t>
            </a:r>
            <a:r>
              <a:rPr lang="el-GR" dirty="0" smtClean="0"/>
              <a:t>κυττάρου.</a:t>
            </a:r>
            <a:endParaRPr lang="en-US" baseline="30000" dirty="0" smtClean="0"/>
          </a:p>
          <a:p>
            <a:pPr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  <a:r>
              <a:rPr lang="en-US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, A</a:t>
            </a:r>
            <a:r>
              <a:rPr lang="en-US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l-GR" dirty="0" smtClean="0"/>
              <a:t>: αυξημένη συγκέντρωση στο εσωτερικό περιβάλλον κυττάρου (</a:t>
            </a:r>
            <a:r>
              <a:rPr lang="en-US" dirty="0" smtClean="0"/>
              <a:t>A</a:t>
            </a:r>
            <a:r>
              <a:rPr lang="en-US" baseline="30000" dirty="0" smtClean="0"/>
              <a:t>- </a:t>
            </a:r>
            <a:r>
              <a:rPr lang="el-GR" dirty="0" smtClean="0"/>
              <a:t>Οργανικό ανιόντα, αμινοξέα και πρωτεΐνες).</a:t>
            </a:r>
            <a:endParaRPr lang="el-GR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ΔΙΑΥΛΟΙ ΕΝ ΗΡΕΜΙΑ ΝΕΥΡΟΓΛΟΙΑΚΟΥ ΚΥΤΤΑΡΟΥ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l-GR" dirty="0" smtClean="0"/>
              <a:t>	Εξίσωση</a:t>
            </a:r>
            <a:r>
              <a:rPr lang="en-US" dirty="0" smtClean="0"/>
              <a:t> Nernst</a:t>
            </a:r>
            <a:endParaRPr lang="el-GR" dirty="0" smtClean="0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Οι περισσότεροι δίαυλοι εν ηρεμία είναι διαπερατοί </a:t>
            </a:r>
            <a:r>
              <a:rPr lang="el-GR" sz="2000" b="1" dirty="0" smtClean="0"/>
              <a:t>μόνο από </a:t>
            </a:r>
            <a:r>
              <a:rPr lang="en-US" sz="2000" b="1" dirty="0" smtClean="0"/>
              <a:t>K</a:t>
            </a:r>
            <a:r>
              <a:rPr lang="el-GR" sz="2000" b="1" dirty="0" smtClean="0"/>
              <a:t> </a:t>
            </a:r>
            <a:r>
              <a:rPr lang="el-GR" sz="2000" dirty="0" smtClean="0"/>
              <a:t>. Άρα, η μεμβράνη νευρογλοιακού κυττάρου είναι διαπερατή σχεδόν αποκλειστικά από Κ.</a:t>
            </a:r>
          </a:p>
          <a:p>
            <a:r>
              <a:rPr lang="el-GR" sz="2000" dirty="0" smtClean="0"/>
              <a:t>Δυναμικό ηρεμίας  -75 </a:t>
            </a:r>
            <a:r>
              <a:rPr lang="en-US" sz="2000" dirty="0" smtClean="0"/>
              <a:t>mV</a:t>
            </a:r>
            <a:r>
              <a:rPr lang="el-GR" sz="2000" dirty="0" smtClean="0"/>
              <a:t> = δυναμικό ισορροπίας Κ.</a:t>
            </a:r>
          </a:p>
        </p:txBody>
      </p:sp>
      <p:pic>
        <p:nvPicPr>
          <p:cNvPr id="2050" name="Picture 2" descr="E:\MARIANNA\A_ΜΑΘΗΜΑΤΑ PPS\ΝΕΥΡΟΦΥΣΙΟΛΟΓΙΑ\nernst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500174"/>
            <a:ext cx="4214842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MARIANNA\A_ΜΑΘΗΜΑΤΑ PPS\ΝΕΥΡΟΦΥΣΙΟΛΟΓΙΑ\idaikon aer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2"/>
            <a:ext cx="4360866" cy="5188675"/>
          </a:xfrm>
          <a:prstGeom prst="rect">
            <a:avLst/>
          </a:prstGeom>
          <a:noFill/>
        </p:spPr>
      </p:pic>
      <p:pic>
        <p:nvPicPr>
          <p:cNvPr id="3075" name="Picture 3" descr="E:\MARIANNA\A_ΜΑΘΗΜΑΤΑ PPS\ΝΕΥΡΟΦΥΣΙΟΛΟΓΙΑ\farada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571480"/>
            <a:ext cx="3564881" cy="5091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MARIANNA\A_ΜΑΘΗΜΑΤΑ PPS\ΝΕΥΡΟΦΥΣΙΟΛΟΓΙΑ\7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5" y="500042"/>
            <a:ext cx="7684325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MARIANNA\A_ΜΑΘΗΜΑΤΑ PPS\ΝΕΥΡΟΦΥΣΙΟΛΟΓΙΑ\nerns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9852" y="1000109"/>
            <a:ext cx="6656857" cy="4805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ΔΥΝΑΜΙΚΑ ΗΡΕΜΙΑΣ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K -75mV</a:t>
            </a:r>
          </a:p>
          <a:p>
            <a:pPr>
              <a:buNone/>
            </a:pPr>
            <a:r>
              <a:rPr lang="en-US" dirty="0" smtClean="0"/>
              <a:t>Na +55mV</a:t>
            </a:r>
          </a:p>
          <a:p>
            <a:pPr>
              <a:buNone/>
            </a:pPr>
            <a:r>
              <a:rPr lang="en-US" dirty="0" err="1" smtClean="0"/>
              <a:t>Cl</a:t>
            </a:r>
            <a:r>
              <a:rPr lang="en-US" dirty="0" smtClean="0"/>
              <a:t> -60mV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ΔΙΑΥΛΟΙ ΕΝ ΗΡΕΜΙΑ ΝΕΥΡΩΝΑ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	Σε αντίθεση με τα νευρογλοιακά κύτταρα, οι </a:t>
            </a:r>
            <a:r>
              <a:rPr lang="el-G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νευρώνες εν ηρεμία </a:t>
            </a:r>
            <a:r>
              <a:rPr lang="el-GR" dirty="0" smtClean="0"/>
              <a:t>είναι </a:t>
            </a:r>
            <a:r>
              <a:rPr lang="el-GR" u="sng" dirty="0" smtClean="0">
                <a:solidFill>
                  <a:srgbClr val="FF0000"/>
                </a:solidFill>
              </a:rPr>
              <a:t>διαπερατοί στο </a:t>
            </a:r>
            <a:r>
              <a:rPr lang="en-US" u="sng" dirty="0" smtClean="0">
                <a:solidFill>
                  <a:srgbClr val="FF0000"/>
                </a:solidFill>
              </a:rPr>
              <a:t>K, Na, Cl. </a:t>
            </a:r>
            <a:r>
              <a:rPr lang="el-GR" dirty="0" smtClean="0"/>
              <a:t>Τα οργανικά ανιόντα είναι ογκώδη και δε διαπερνούν κυτταρική μεμβράνη.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l-GR" dirty="0" smtClean="0"/>
              <a:t>Περιορισμένο αριθμός εν ηρεμία διαύλων </a:t>
            </a:r>
            <a:r>
              <a:rPr lang="en-US" dirty="0" smtClean="0"/>
              <a:t>Na</a:t>
            </a:r>
            <a:r>
              <a:rPr lang="el-GR" dirty="0" smtClean="0"/>
              <a:t> και πολλούς εν ηρεμία διαύλους </a:t>
            </a:r>
            <a:r>
              <a:rPr lang="en-US" dirty="0" smtClean="0"/>
              <a:t>K.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7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0"/>
            <a:ext cx="835824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ΔΥΝΑΜΙΚΟ ΗΡΕΜΙΑΣ ΝΕΥΡΩΝΑ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l-GR" dirty="0" smtClean="0"/>
              <a:t>Για να διατηρήσει </a:t>
            </a:r>
            <a:r>
              <a:rPr lang="el-GR" u="sng" dirty="0" smtClean="0"/>
              <a:t>σταθερό το δυναμικό μεμβράνης </a:t>
            </a:r>
            <a:r>
              <a:rPr lang="el-GR" dirty="0" smtClean="0"/>
              <a:t>θα πρέπει ο διαχωρισμός φορτίων να  παραμένει σταθερός: η </a:t>
            </a:r>
            <a:r>
              <a:rPr lang="el-GR" u="sng" dirty="0" smtClean="0"/>
              <a:t>εισροή </a:t>
            </a:r>
            <a:r>
              <a:rPr lang="el-GR" dirty="0" smtClean="0"/>
              <a:t>θετικού φορτίου να εξισορροπείται με την </a:t>
            </a:r>
            <a:r>
              <a:rPr lang="el-GR" u="sng" dirty="0" smtClean="0"/>
              <a:t>εκροή</a:t>
            </a:r>
            <a:r>
              <a:rPr lang="el-GR" dirty="0" smtClean="0"/>
              <a:t>.</a:t>
            </a:r>
          </a:p>
          <a:p>
            <a:pPr>
              <a:buNone/>
            </a:pPr>
            <a:r>
              <a:rPr lang="el-GR" dirty="0" smtClean="0"/>
              <a:t>Η παθητική μετακίνηση </a:t>
            </a:r>
            <a:r>
              <a:rPr lang="en-US" dirty="0" smtClean="0">
                <a:solidFill>
                  <a:srgbClr val="FF0000"/>
                </a:solidFill>
              </a:rPr>
              <a:t>K</a:t>
            </a:r>
            <a:r>
              <a:rPr lang="el-GR" dirty="0" smtClean="0">
                <a:solidFill>
                  <a:srgbClr val="FF0000"/>
                </a:solidFill>
              </a:rPr>
              <a:t> προς τα έξω </a:t>
            </a:r>
            <a:r>
              <a:rPr lang="el-GR" dirty="0" smtClean="0"/>
              <a:t>εξισορροπεί την παθητική μετακίνηση </a:t>
            </a:r>
            <a:r>
              <a:rPr lang="en-US" dirty="0" smtClean="0">
                <a:solidFill>
                  <a:srgbClr val="FF0000"/>
                </a:solidFill>
              </a:rPr>
              <a:t>Na </a:t>
            </a:r>
            <a:r>
              <a:rPr lang="el-GR" dirty="0" smtClean="0">
                <a:solidFill>
                  <a:srgbClr val="FF0000"/>
                </a:solidFill>
              </a:rPr>
              <a:t>προς τα έσω</a:t>
            </a:r>
            <a:r>
              <a:rPr lang="el-GR" dirty="0" smtClean="0"/>
              <a:t>. </a:t>
            </a:r>
          </a:p>
          <a:p>
            <a:pPr>
              <a:buNone/>
            </a:pPr>
            <a:r>
              <a:rPr lang="el-GR" dirty="0" smtClean="0"/>
              <a:t>Αν οι μόνιμες διαρροές συνεχίζονταν ελευθέρα, θα </a:t>
            </a:r>
            <a:r>
              <a:rPr lang="el-GR" dirty="0" smtClean="0">
                <a:solidFill>
                  <a:srgbClr val="FF0000"/>
                </a:solidFill>
              </a:rPr>
              <a:t>εξανεμίζονται οι κλίσεις </a:t>
            </a:r>
            <a:r>
              <a:rPr lang="el-GR" dirty="0" smtClean="0"/>
              <a:t>συγκέντρωσης ιόντων και το δυναμικό ηρεμίας θα μειωνόταν.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ΔΥΝΑΜΙΚΟ ΗΡΕΜΙΑΣ ΝΕΥΡΩΝΑ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l-GR" dirty="0" smtClean="0"/>
              <a:t>	Η διατήρηση της κλίσης συγκέντρωσης επιτυγχάνεται από την </a:t>
            </a:r>
            <a:r>
              <a:rPr lang="el-GR" dirty="0" smtClean="0">
                <a:solidFill>
                  <a:srgbClr val="FF0000"/>
                </a:solidFill>
              </a:rPr>
              <a:t>αντλία </a:t>
            </a:r>
            <a:r>
              <a:rPr lang="en-US" dirty="0" smtClean="0">
                <a:solidFill>
                  <a:srgbClr val="FF0000"/>
                </a:solidFill>
              </a:rPr>
              <a:t>Na-K</a:t>
            </a:r>
            <a:r>
              <a:rPr lang="el-GR" dirty="0" smtClean="0">
                <a:solidFill>
                  <a:srgbClr val="FF0000"/>
                </a:solidFill>
              </a:rPr>
              <a:t>  </a:t>
            </a:r>
            <a:r>
              <a:rPr lang="el-GR" dirty="0" smtClean="0"/>
              <a:t>που </a:t>
            </a:r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</a:rPr>
              <a:t>μετακινεί τα ιόντα αντίθετα από τη φορά των καθαρών ηλεκτροχημικών κλίσεων: εκβάλλει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Na</a:t>
            </a:r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</a:rPr>
              <a:t> και εισάγει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K.</a:t>
            </a:r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el-GR" dirty="0" smtClean="0"/>
              <a:t> </a:t>
            </a:r>
            <a:r>
              <a:rPr lang="en-US" dirty="0" smtClean="0"/>
              <a:t>	</a:t>
            </a:r>
            <a:r>
              <a:rPr lang="el-GR" dirty="0" smtClean="0"/>
              <a:t>Η αντλία </a:t>
            </a:r>
            <a:r>
              <a:rPr lang="el-GR" b="1" dirty="0" smtClean="0"/>
              <a:t>χρειάζεται ενέργεια </a:t>
            </a:r>
            <a:r>
              <a:rPr lang="el-GR" dirty="0" smtClean="0"/>
              <a:t>που προέρχεται από υδρόλυση </a:t>
            </a:r>
            <a:r>
              <a:rPr lang="en-US" dirty="0" smtClean="0"/>
              <a:t>ATP.</a:t>
            </a: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dirty="0" smtClean="0"/>
              <a:t>Η </a:t>
            </a:r>
            <a:r>
              <a:rPr lang="el-GR" dirty="0" smtClean="0">
                <a:solidFill>
                  <a:srgbClr val="FF0000"/>
                </a:solidFill>
              </a:rPr>
              <a:t>ροή πληροφοριών </a:t>
            </a:r>
            <a:r>
              <a:rPr lang="el-GR" dirty="0" smtClean="0"/>
              <a:t>στο </a:t>
            </a:r>
            <a:r>
              <a:rPr lang="el-GR" u="sng" dirty="0" smtClean="0"/>
              <a:t>εσωτερικό</a:t>
            </a:r>
            <a:r>
              <a:rPr lang="el-GR" dirty="0" smtClean="0"/>
              <a:t> των νευρώνων και </a:t>
            </a:r>
            <a:r>
              <a:rPr lang="el-GR" u="sng" dirty="0" smtClean="0"/>
              <a:t>μεταξύ</a:t>
            </a:r>
            <a:r>
              <a:rPr lang="el-GR" dirty="0" smtClean="0"/>
              <a:t> τους επιτυγχάνεται μέσω </a:t>
            </a:r>
            <a:r>
              <a:rPr lang="el-GR" b="1" dirty="0" smtClean="0">
                <a:solidFill>
                  <a:schemeClr val="accent3"/>
                </a:solidFill>
              </a:rPr>
              <a:t>ηλεκτρικών</a:t>
            </a:r>
            <a:r>
              <a:rPr lang="el-GR" dirty="0" smtClean="0"/>
              <a:t> και </a:t>
            </a:r>
            <a:r>
              <a:rPr lang="el-GR" b="1" dirty="0" smtClean="0">
                <a:solidFill>
                  <a:schemeClr val="accent3"/>
                </a:solidFill>
              </a:rPr>
              <a:t>χημικών</a:t>
            </a:r>
            <a:r>
              <a:rPr lang="el-GR" dirty="0" smtClean="0"/>
              <a:t> σημάτων. </a:t>
            </a:r>
          </a:p>
          <a:p>
            <a:pPr>
              <a:buNone/>
            </a:pPr>
            <a:r>
              <a:rPr lang="el-GR" dirty="0" smtClean="0"/>
              <a:t>Τα </a:t>
            </a:r>
            <a:r>
              <a:rPr lang="el-GR" dirty="0" smtClean="0">
                <a:solidFill>
                  <a:srgbClr val="FF0000"/>
                </a:solidFill>
              </a:rPr>
              <a:t>ηλεκτρικά σήματα </a:t>
            </a:r>
            <a:r>
              <a:rPr lang="el-GR" dirty="0" smtClean="0"/>
              <a:t>είναι σημαντικά για την </a:t>
            </a:r>
            <a:r>
              <a:rPr lang="el-GR" u="sng" dirty="0" smtClean="0"/>
              <a:t>ταχεία</a:t>
            </a:r>
            <a:r>
              <a:rPr lang="el-GR" dirty="0" smtClean="0"/>
              <a:t> μετάδοση πληροφοριών σε μεγάλη </a:t>
            </a:r>
            <a:r>
              <a:rPr lang="el-GR" u="sng" dirty="0" smtClean="0"/>
              <a:t>απόσταση</a:t>
            </a:r>
            <a:r>
              <a:rPr lang="el-GR" dirty="0" smtClean="0"/>
              <a:t>.</a:t>
            </a:r>
          </a:p>
          <a:p>
            <a:pPr>
              <a:buNone/>
            </a:pPr>
            <a:r>
              <a:rPr lang="el-GR" dirty="0" smtClean="0"/>
              <a:t>Τα ηλεκτρικά σήματα παράγονται από </a:t>
            </a:r>
            <a:r>
              <a:rPr lang="el-GR" u="sng" dirty="0" smtClean="0"/>
              <a:t>παροδικές μεταβολές ροής ρεύματος </a:t>
            </a:r>
            <a:r>
              <a:rPr lang="el-GR" dirty="0" smtClean="0"/>
              <a:t>προς το εσωτερικό και εξωτερικό περιβάλλον κυττάρου με αποτέλεσμα </a:t>
            </a:r>
            <a:r>
              <a:rPr lang="el-GR" dirty="0" smtClean="0">
                <a:solidFill>
                  <a:srgbClr val="FF0000"/>
                </a:solidFill>
              </a:rPr>
              <a:t>απόκλιση δυναμικού μεμβράνης </a:t>
            </a:r>
            <a:r>
              <a:rPr lang="el-GR" dirty="0" smtClean="0"/>
              <a:t>από τις τιμές ηρεμίας.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ΑΝΤΛΙΑ </a:t>
            </a:r>
            <a:r>
              <a:rPr lang="en-US" dirty="0" smtClean="0"/>
              <a:t>Na-K</a:t>
            </a:r>
            <a:endParaRPr lang="el-GR" dirty="0"/>
          </a:p>
        </p:txBody>
      </p:sp>
      <p:pic>
        <p:nvPicPr>
          <p:cNvPr id="4" name="3 - Θέση περιεχομένου" descr="pomp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1167" y="1600200"/>
            <a:ext cx="6541665" cy="452596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na k atp a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595" y="1214422"/>
            <a:ext cx="7314682" cy="4786346"/>
          </a:xfrm>
          <a:prstGeom prst="rect">
            <a:avLst/>
          </a:prstGeom>
        </p:spPr>
      </p:pic>
      <p:sp>
        <p:nvSpPr>
          <p:cNvPr id="3" name="2 - Τίτλος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l-GR" dirty="0" smtClean="0"/>
              <a:t>ΑΝΤΛΙΑ </a:t>
            </a:r>
            <a:r>
              <a:rPr lang="en-US" dirty="0" smtClean="0"/>
              <a:t>Na-K</a:t>
            </a:r>
            <a:endParaRPr lang="el-G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ΑΝΤΛΙΑ </a:t>
            </a:r>
            <a:r>
              <a:rPr lang="en-US" dirty="0" smtClean="0"/>
              <a:t>Na-K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l-GR" dirty="0" smtClean="0"/>
              <a:t>	Η </a:t>
            </a:r>
            <a:r>
              <a:rPr lang="el-GR" dirty="0" smtClean="0">
                <a:solidFill>
                  <a:srgbClr val="FF0000"/>
                </a:solidFill>
              </a:rPr>
              <a:t>αντλία</a:t>
            </a:r>
            <a:r>
              <a:rPr lang="el-GR" dirty="0" smtClean="0"/>
              <a:t> εκβάλλει </a:t>
            </a:r>
            <a:r>
              <a:rPr lang="el-GR" b="1" dirty="0" smtClean="0"/>
              <a:t>3 </a:t>
            </a:r>
            <a:r>
              <a:rPr lang="en-US" b="1" dirty="0" smtClean="0"/>
              <a:t>Na </a:t>
            </a:r>
            <a:r>
              <a:rPr lang="el-GR" b="1" dirty="0" smtClean="0"/>
              <a:t>για κάθε 2 Κ </a:t>
            </a:r>
            <a:r>
              <a:rPr lang="el-GR" dirty="0" smtClean="0"/>
              <a:t>που εισάγει. Θεωρείται </a:t>
            </a:r>
            <a:r>
              <a:rPr lang="el-GR" b="1" dirty="0" smtClean="0"/>
              <a:t>ηλεκτροπαραγωγός</a:t>
            </a:r>
            <a:r>
              <a:rPr lang="el-GR" dirty="0" smtClean="0"/>
              <a:t> γιατί δημιουργεί ένα καθαρό </a:t>
            </a:r>
            <a:r>
              <a:rPr lang="el-GR" dirty="0" smtClean="0">
                <a:solidFill>
                  <a:srgbClr val="FF0000"/>
                </a:solidFill>
              </a:rPr>
              <a:t>προς τα έξω ιοντικό ρεύμα</a:t>
            </a:r>
            <a:r>
              <a:rPr lang="el-GR" dirty="0" smtClean="0"/>
              <a:t>. Η προς τα έξω ροή τείνει να </a:t>
            </a:r>
            <a:r>
              <a:rPr lang="el-GR" u="sng" dirty="0" smtClean="0"/>
              <a:t>υπερπολώσει</a:t>
            </a:r>
            <a:r>
              <a:rPr lang="el-GR" dirty="0" smtClean="0"/>
              <a:t>  τη μεμβράνη. Όσο υπερπολώνεται η μεμβράνη (πιο αρνητική), τόσο μεγαλύτερη η προς τα έσω  ηλεκτροχημική δύναμη που ωθεί το </a:t>
            </a:r>
            <a:r>
              <a:rPr lang="en-US" dirty="0" smtClean="0"/>
              <a:t>Na</a:t>
            </a:r>
            <a:r>
              <a:rPr lang="el-GR" dirty="0" smtClean="0"/>
              <a:t> προς το εσωτερικό του κυττάρου και τόσο μικρότερη η δύναμη που ωθεί το Κ  προς τα έξω. Υπάρχει δηλαδή μια καθαρή </a:t>
            </a:r>
            <a:r>
              <a:rPr lang="el-GR" dirty="0" smtClean="0">
                <a:solidFill>
                  <a:srgbClr val="FF0000"/>
                </a:solidFill>
              </a:rPr>
              <a:t>ροή προς τα έσω μέσω διαύλων εν ηρεμία</a:t>
            </a:r>
            <a:r>
              <a:rPr lang="el-GR" dirty="0" smtClean="0"/>
              <a:t>.</a:t>
            </a:r>
          </a:p>
          <a:p>
            <a:pPr>
              <a:buNone/>
            </a:pPr>
            <a:r>
              <a:rPr lang="el-GR" dirty="0" smtClean="0"/>
              <a:t>	Το νέο δυναμικό ηρεμίας προκύπτει όταν </a:t>
            </a:r>
            <a:r>
              <a:rPr lang="el-GR" b="1" dirty="0" smtClean="0"/>
              <a:t>εξισορροπείται η παθητική εισροή </a:t>
            </a:r>
            <a:r>
              <a:rPr lang="el-GR" dirty="0" smtClean="0"/>
              <a:t>θετικών φορτίων με την </a:t>
            </a:r>
            <a:r>
              <a:rPr lang="el-GR" b="1" dirty="0" smtClean="0"/>
              <a:t>ενεργητική εκροή</a:t>
            </a:r>
            <a:r>
              <a:rPr lang="el-GR" dirty="0" smtClean="0"/>
              <a:t> μέσω της αντλίας.</a:t>
            </a:r>
            <a:endParaRPr lang="el-G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l-GR" dirty="0" smtClean="0"/>
              <a:t>Ιόντα </a:t>
            </a:r>
            <a:r>
              <a:rPr lang="en-US" dirty="0" err="1" smtClean="0"/>
              <a:t>Cl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8929718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l-GR" dirty="0" smtClean="0"/>
              <a:t>	Τα νευρικά κύτταρα έχουν </a:t>
            </a:r>
            <a:r>
              <a:rPr lang="el-GR" dirty="0" smtClean="0">
                <a:solidFill>
                  <a:srgbClr val="FF0000"/>
                </a:solidFill>
              </a:rPr>
              <a:t>διαύλους εν ηρεμία </a:t>
            </a:r>
            <a:r>
              <a:rPr lang="el-GR" dirty="0" smtClean="0"/>
              <a:t>για το </a:t>
            </a:r>
            <a:r>
              <a:rPr lang="en-US" dirty="0" smtClean="0"/>
              <a:t>Cl.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	Για τα κύτταρα που </a:t>
            </a:r>
            <a:r>
              <a:rPr lang="el-GR" b="1" dirty="0" smtClean="0"/>
              <a:t>δεν έχουν αντλία </a:t>
            </a:r>
            <a:r>
              <a:rPr lang="en-US" b="1" dirty="0" err="1" smtClean="0"/>
              <a:t>Cl</a:t>
            </a:r>
            <a:r>
              <a:rPr lang="en-US" b="1" dirty="0" smtClean="0"/>
              <a:t> </a:t>
            </a:r>
            <a:r>
              <a:rPr lang="el-GR" dirty="0" smtClean="0"/>
              <a:t>το δυναμικό ηρεμίας καθορίζεται από τη ροή </a:t>
            </a:r>
            <a:r>
              <a:rPr lang="en-US" dirty="0" smtClean="0"/>
              <a:t>Na –K.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	Τα κύτταρα που έχουν </a:t>
            </a:r>
            <a:r>
              <a:rPr lang="el-GR" b="1" dirty="0" smtClean="0"/>
              <a:t>αντλία </a:t>
            </a:r>
            <a:r>
              <a:rPr lang="en-US" b="1" dirty="0" err="1" smtClean="0"/>
              <a:t>Cl</a:t>
            </a:r>
            <a:r>
              <a:rPr lang="en-US" dirty="0" smtClean="0"/>
              <a:t>, </a:t>
            </a:r>
            <a:r>
              <a:rPr lang="el-GR" dirty="0" smtClean="0"/>
              <a:t>η ενεργός μεταφορά έχει κατεύθυνση προς τα έξω. Η κλίση συγκέντρωσης ωθεί τα ιόντα </a:t>
            </a:r>
            <a:r>
              <a:rPr lang="en-US" dirty="0" err="1" smtClean="0"/>
              <a:t>Cl</a:t>
            </a:r>
            <a:r>
              <a:rPr lang="el-GR" dirty="0" smtClean="0"/>
              <a:t> προς τα έσω παθητικά. Η </a:t>
            </a:r>
            <a:r>
              <a:rPr lang="el-GR" b="1" dirty="0" smtClean="0"/>
              <a:t>παθητική εισροή </a:t>
            </a:r>
            <a:r>
              <a:rPr lang="el-GR" dirty="0" smtClean="0"/>
              <a:t>εξισορροπείται από την </a:t>
            </a:r>
            <a:r>
              <a:rPr lang="el-GR" b="1" dirty="0" smtClean="0"/>
              <a:t>ενεργητική εκροή</a:t>
            </a:r>
            <a:r>
              <a:rPr lang="el-GR" dirty="0" smtClean="0"/>
              <a:t>.</a:t>
            </a:r>
            <a:endParaRPr lang="el-G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ΔΥΝΑΜΙΚΟ ΕΝΕΡΓΕΙΑΣ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smtClean="0"/>
              <a:t>Εν ηρεμία: σταθερό δυναμικό μεμβράνης από την εξισορρόπηση εισροής </a:t>
            </a:r>
            <a:r>
              <a:rPr lang="en-US" dirty="0" smtClean="0"/>
              <a:t>Na</a:t>
            </a:r>
            <a:r>
              <a:rPr lang="el-GR" dirty="0" smtClean="0"/>
              <a:t> και εκροής Κ.</a:t>
            </a:r>
          </a:p>
          <a:p>
            <a:r>
              <a:rPr lang="el-GR" dirty="0" smtClean="0"/>
              <a:t>Αν κάτι επιδράσει στη μεμβράνη, αυτή </a:t>
            </a:r>
            <a:r>
              <a:rPr lang="el-GR" b="1" dirty="0" smtClean="0">
                <a:solidFill>
                  <a:srgbClr val="FF0000"/>
                </a:solidFill>
              </a:rPr>
              <a:t>εκπολώνεται</a:t>
            </a:r>
            <a:r>
              <a:rPr lang="el-GR" dirty="0" smtClean="0"/>
              <a:t> (αυξάνει εισροή θετικών ιόντων </a:t>
            </a:r>
            <a:r>
              <a:rPr lang="en-US" dirty="0" smtClean="0"/>
              <a:t>Na)</a:t>
            </a:r>
            <a:r>
              <a:rPr lang="el-GR" dirty="0" smtClean="0"/>
              <a:t>, το εσωτερικό της μεμβράνης γίνεται λιγότερο αρνητικό.</a:t>
            </a:r>
          </a:p>
          <a:p>
            <a:r>
              <a:rPr lang="el-GR" dirty="0" smtClean="0"/>
              <a:t>Αν το δυναμικό μεμβράνης περάσει τον </a:t>
            </a:r>
            <a:r>
              <a:rPr lang="el-GR" dirty="0" smtClean="0">
                <a:solidFill>
                  <a:srgbClr val="FF0000"/>
                </a:solidFill>
              </a:rPr>
              <a:t>ουδό</a:t>
            </a:r>
            <a:r>
              <a:rPr lang="el-GR" dirty="0" smtClean="0"/>
              <a:t>, ανοίγουν </a:t>
            </a:r>
            <a:r>
              <a:rPr lang="el-GR" dirty="0" smtClean="0">
                <a:solidFill>
                  <a:srgbClr val="FF0000"/>
                </a:solidFill>
              </a:rPr>
              <a:t>τασεοελεγχόμενοι δίαυλοι </a:t>
            </a:r>
            <a:r>
              <a:rPr lang="en-US" dirty="0" smtClean="0">
                <a:solidFill>
                  <a:srgbClr val="FF0000"/>
                </a:solidFill>
              </a:rPr>
              <a:t>Na</a:t>
            </a:r>
            <a:r>
              <a:rPr lang="el-GR" dirty="0" smtClean="0"/>
              <a:t>. Η εισροή </a:t>
            </a:r>
            <a:r>
              <a:rPr lang="en-US" dirty="0" smtClean="0"/>
              <a:t>Na </a:t>
            </a:r>
            <a:r>
              <a:rPr lang="el-GR" dirty="0" smtClean="0"/>
              <a:t>υπερβαίνει κατά πολύ την </a:t>
            </a:r>
            <a:r>
              <a:rPr lang="el-GR" dirty="0" smtClean="0"/>
              <a:t>εκροή </a:t>
            </a:r>
            <a:r>
              <a:rPr lang="el-GR" dirty="0" smtClean="0"/>
              <a:t>Κ, το κύτταρο εκπολώνεται περισσότερο, περισσότεροι τασεοελεγχόμενοι δίαυλοι</a:t>
            </a:r>
            <a:r>
              <a:rPr lang="en-US" dirty="0" smtClean="0"/>
              <a:t> Na</a:t>
            </a:r>
            <a:r>
              <a:rPr lang="el-GR" dirty="0" smtClean="0"/>
              <a:t> ανοίγουν (</a:t>
            </a:r>
            <a:r>
              <a:rPr lang="el-GR" dirty="0" smtClean="0">
                <a:solidFill>
                  <a:srgbClr val="FF0000"/>
                </a:solidFill>
              </a:rPr>
              <a:t>κύκλος θετικής ανάδρασης</a:t>
            </a:r>
            <a:r>
              <a:rPr lang="el-GR" dirty="0" smtClean="0"/>
              <a:t>) εξελίσσεται κατά </a:t>
            </a:r>
            <a:r>
              <a:rPr lang="el-GR" dirty="0" smtClean="0">
                <a:solidFill>
                  <a:srgbClr val="FF0000"/>
                </a:solidFill>
              </a:rPr>
              <a:t>τρόπο εκρηκτικό προς το δυναμικό ισορροπίας του </a:t>
            </a:r>
            <a:r>
              <a:rPr lang="en-US" dirty="0" smtClean="0">
                <a:solidFill>
                  <a:srgbClr val="FF0000"/>
                </a:solidFill>
              </a:rPr>
              <a:t>Na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 smtClean="0">
                <a:solidFill>
                  <a:srgbClr val="FF0000"/>
                </a:solidFill>
              </a:rPr>
              <a:t>(+55</a:t>
            </a:r>
            <a:r>
              <a:rPr lang="en-US" dirty="0" smtClean="0">
                <a:solidFill>
                  <a:srgbClr val="FF0000"/>
                </a:solidFill>
              </a:rPr>
              <a:t>mV).</a:t>
            </a:r>
          </a:p>
          <a:p>
            <a:r>
              <a:rPr lang="el-GR" dirty="0" smtClean="0"/>
              <a:t>Ωστόσο </a:t>
            </a:r>
            <a:r>
              <a:rPr lang="el-GR" u="sng" dirty="0" smtClean="0"/>
              <a:t>δεν το φτάνει ακριβώς γιατί συνεχίζεται μία μικρή εκροή Κ και εισροή </a:t>
            </a:r>
            <a:r>
              <a:rPr lang="en-US" u="sng" dirty="0" smtClean="0"/>
              <a:t>Cl</a:t>
            </a:r>
            <a:r>
              <a:rPr lang="en-US" dirty="0" smtClean="0"/>
              <a:t>. </a:t>
            </a:r>
            <a:endParaRPr lang="el-G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ΕΚΠΟΛΩΣΗ-ΕΠΑΝΑΠΟΛΩΣΗ</a:t>
            </a:r>
            <a:endParaRPr lang="el-GR" dirty="0"/>
          </a:p>
        </p:txBody>
      </p:sp>
      <p:pic>
        <p:nvPicPr>
          <p:cNvPr id="4" name="3 - Θέση περιεχομένου" descr="action potentia;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8246" y="1600200"/>
            <a:ext cx="4627507" cy="4525963"/>
          </a:xfrm>
          <a:ln w="31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ΕΠΑΝΑΝΠΟΛΩΣΗ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Σταδιακά </a:t>
            </a:r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απενεργοποιούνται </a:t>
            </a:r>
            <a:r>
              <a:rPr lang="el-GR" dirty="0" smtClean="0"/>
              <a:t>οι τασεοελεγχόμενοι δίαυλοι </a:t>
            </a:r>
            <a:r>
              <a:rPr lang="en-US" dirty="0" smtClean="0"/>
              <a:t>Na.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Καθυστερημένη </a:t>
            </a:r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ενεργοποίηση τασεοελεγχόμενων διαύλων Κ </a:t>
            </a:r>
            <a:r>
              <a:rPr lang="el-GR" dirty="0" smtClean="0"/>
              <a:t>που προκαλούν εκροή Κ.</a:t>
            </a:r>
            <a:endParaRPr lang="en-US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orthographicFront"/>
            <a:lightRig rig="twoPt" dir="t"/>
          </a:scene3d>
          <a:sp3d prstMaterial="translucentPowder">
            <a:bevelT w="203200" h="50800"/>
          </a:sp3d>
        </p:spPr>
        <p:txBody>
          <a:bodyPr>
            <a:sp3d extrusionH="57150" contourW="12700" prstMaterial="metal">
              <a:extrusionClr>
                <a:schemeClr val="accent1"/>
              </a:extrusionClr>
              <a:contourClr>
                <a:schemeClr val="accent5">
                  <a:lumMod val="40000"/>
                  <a:lumOff val="60000"/>
                </a:schemeClr>
              </a:contourClr>
            </a:sp3d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l-GR" dirty="0" smtClean="0"/>
              <a:t>ΔΥΝΑΜΙΚΟ ΗΡΕΜΙΑΣ ΤΕΙΝΕΙ ΣΤΟ ΔΥΝΑΜΙΚΟ ΙΣΟΡΡΟΠΙΑΣ Κ.</a:t>
            </a:r>
          </a:p>
          <a:p>
            <a:pPr algn="ctr">
              <a:buNone/>
            </a:pPr>
            <a:r>
              <a:rPr lang="el-GR" dirty="0" smtClean="0"/>
              <a:t>ΔΥΝΑΜΙΚΟ ΕΝΕΡΓΕΙΑΣ ΤΕΙΝΕΙ ΣΤΟ ΔΥΝΑΜΙΚΟ ΙΣΟΡΡΟΠΙΑΣ </a:t>
            </a:r>
            <a:r>
              <a:rPr lang="en-US" dirty="0" smtClean="0"/>
              <a:t>Na.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ΑΝΑΚΕΦΑΛΑΙΩΣΗ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dirty="0" smtClean="0"/>
              <a:t>Η λιπιδική διπλοστιβάδα είναι αδιαπέραστη από ιόντα. </a:t>
            </a:r>
          </a:p>
          <a:p>
            <a:pPr>
              <a:buNone/>
            </a:pPr>
            <a:r>
              <a:rPr lang="el-GR" dirty="0" smtClean="0"/>
              <a:t>Τα ιόντα μπορούν να τη διαπεράσουν μόνο μέσω διαύλων (διαμεμβρανικές πρωτεΐνες).</a:t>
            </a:r>
          </a:p>
          <a:p>
            <a:pPr>
              <a:buNone/>
            </a:pPr>
            <a:r>
              <a:rPr lang="el-GR" dirty="0" smtClean="0"/>
              <a:t>Σε κατάσταση ηρεμίας η τιμή του δυναμικού της μεμβράνης καθορίζεται από </a:t>
            </a:r>
            <a:r>
              <a:rPr lang="el-GR" b="1" dirty="0" smtClean="0"/>
              <a:t>διαύλους εν ηρεμία </a:t>
            </a:r>
            <a:r>
              <a:rPr lang="el-GR" dirty="0" smtClean="0"/>
              <a:t>επιλεκτικούς για </a:t>
            </a:r>
            <a:r>
              <a:rPr lang="en-US" dirty="0" smtClean="0"/>
              <a:t>Na, K, Cl.</a:t>
            </a:r>
          </a:p>
          <a:p>
            <a:pPr>
              <a:buNone/>
            </a:pPr>
            <a:r>
              <a:rPr lang="el-GR" dirty="0" smtClean="0"/>
              <a:t>Το δυναμικό ηρεμίας πλησιάζει το δυναμικό ισορροπίας του ιόντος με τη μεγαλύτερη διαπερατότητα.</a:t>
            </a:r>
          </a:p>
          <a:p>
            <a:pPr>
              <a:buNone/>
            </a:pPr>
            <a:r>
              <a:rPr lang="el-GR" dirty="0" smtClean="0"/>
              <a:t>Στα νευρογλοιακά που έχουν κυρίως διαύλους Κ το δυναμικό ηρεμίας είναι ίδιο με δυναμικό ισορροπίας Κ. Στα νευρικά κύτταρα που έχουν επιπλέον και διαύλους </a:t>
            </a:r>
            <a:r>
              <a:rPr lang="en-US" dirty="0" smtClean="0"/>
              <a:t>Na (</a:t>
            </a:r>
            <a:r>
              <a:rPr lang="el-GR" dirty="0" smtClean="0"/>
              <a:t>λιγότερους από Κ) το δυναμικό ηρεμίας είναι λίγο πιο θετικό από το δυναμικό ισορροπίας Κ. Σε αυτές τις τιμές δυναμικού, το Κ δεν εξισορροπείται και εκρέει προς τα έξω.</a:t>
            </a:r>
          </a:p>
          <a:p>
            <a:pPr>
              <a:buNone/>
            </a:pPr>
            <a:r>
              <a:rPr lang="el-GR" dirty="0" smtClean="0"/>
              <a:t>Οι συγκεντρώσεις των ιόντων αποκαθίστανται από την αντλία </a:t>
            </a:r>
            <a:r>
              <a:rPr lang="en-US" dirty="0" smtClean="0"/>
              <a:t>Na-K.</a:t>
            </a:r>
            <a:r>
              <a:rPr lang="el-GR" dirty="0" smtClean="0"/>
              <a:t> </a:t>
            </a:r>
            <a:endParaRPr lang="el-G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l-GR" dirty="0" smtClean="0"/>
              <a:t>ΑΝΑΚΕΦΑΛΑΙΩΣΗ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2844" y="857232"/>
            <a:ext cx="9001156" cy="564360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l-GR" dirty="0" smtClean="0"/>
              <a:t>Σε κύτταρα που έχουν </a:t>
            </a:r>
            <a:r>
              <a:rPr lang="el-GR" b="1" dirty="0" smtClean="0"/>
              <a:t>διαύλους εν ηρεμία </a:t>
            </a:r>
            <a:r>
              <a:rPr lang="el-GR" dirty="0" smtClean="0"/>
              <a:t>για περισσότερα του ενός ιόντα (</a:t>
            </a:r>
            <a:r>
              <a:rPr lang="en-US" dirty="0" smtClean="0"/>
              <a:t>Na, K, </a:t>
            </a:r>
            <a:r>
              <a:rPr lang="en-US" dirty="0" err="1" smtClean="0"/>
              <a:t>Cl</a:t>
            </a:r>
            <a:r>
              <a:rPr lang="en-US" dirty="0" smtClean="0"/>
              <a:t>)</a:t>
            </a:r>
            <a:r>
              <a:rPr lang="el-GR" dirty="0" smtClean="0"/>
              <a:t> το δυναμικό ηρεμίας καθορίζεται από τις </a:t>
            </a:r>
            <a:r>
              <a:rPr lang="el-G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εκατέρωθεν συγκεντρώσεις </a:t>
            </a:r>
            <a:r>
              <a:rPr lang="el-GR" dirty="0" smtClean="0"/>
              <a:t>των ιόντων και από τη </a:t>
            </a:r>
            <a:r>
              <a:rPr lang="el-G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διαπερατότητα</a:t>
            </a:r>
            <a:r>
              <a:rPr lang="el-GR" dirty="0" smtClean="0"/>
              <a:t> της μεμβράνης για κάθε ένα.</a:t>
            </a:r>
          </a:p>
          <a:p>
            <a:pPr marL="0" indent="0" algn="ctr">
              <a:buNone/>
            </a:pP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</a:rPr>
              <a:t>Εξίσωση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Goldman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1400" b="1" dirty="0" smtClean="0">
                <a:solidFill>
                  <a:schemeClr val="accent4">
                    <a:lumMod val="75000"/>
                  </a:schemeClr>
                </a:solidFill>
              </a:rPr>
              <a:t>[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P: </a:t>
            </a:r>
            <a:r>
              <a:rPr lang="el-GR" sz="1400" b="1" dirty="0" smtClean="0">
                <a:solidFill>
                  <a:schemeClr val="accent4">
                    <a:lumMod val="75000"/>
                  </a:schemeClr>
                </a:solidFill>
              </a:rPr>
              <a:t>διαπερατότητα]</a:t>
            </a:r>
            <a:endParaRPr lang="en-US" sz="1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Όταν η διαπερατότητα για ένα ιόν είναι πολύ μεγάλη (Κ), η εξίσωση ταυτίζεται με αυτή του </a:t>
            </a:r>
            <a:r>
              <a:rPr lang="en-US" dirty="0" smtClean="0"/>
              <a:t>Nernst (</a:t>
            </a:r>
            <a:r>
              <a:rPr lang="el-GR" dirty="0" smtClean="0"/>
              <a:t>νευρογλοιακά κύτταρα)</a:t>
            </a:r>
          </a:p>
          <a:p>
            <a:pPr marL="0" indent="0">
              <a:buNone/>
            </a:pPr>
            <a:r>
              <a:rPr lang="el-GR" dirty="0" smtClean="0">
                <a:solidFill>
                  <a:srgbClr val="FF0000"/>
                </a:solidFill>
              </a:rPr>
              <a:t>Η εξίσωση ισχύει μόνο </a:t>
            </a:r>
            <a:r>
              <a:rPr lang="el-GR" b="1" dirty="0" smtClean="0">
                <a:solidFill>
                  <a:srgbClr val="FF0000"/>
                </a:solidFill>
              </a:rPr>
              <a:t>όταν το </a:t>
            </a:r>
            <a:r>
              <a:rPr lang="en-US" b="1" dirty="0" smtClean="0">
                <a:solidFill>
                  <a:srgbClr val="FF0000"/>
                </a:solidFill>
              </a:rPr>
              <a:t>V</a:t>
            </a:r>
            <a:r>
              <a:rPr lang="el-GR" b="1" dirty="0" smtClean="0">
                <a:solidFill>
                  <a:srgbClr val="FF0000"/>
                </a:solidFill>
              </a:rPr>
              <a:t> δε μεταβάλλεται </a:t>
            </a:r>
            <a:r>
              <a:rPr lang="el-GR" dirty="0" smtClean="0">
                <a:solidFill>
                  <a:srgbClr val="FF0000"/>
                </a:solidFill>
              </a:rPr>
              <a:t>(σε κατάσταση ηρεμίας ή στην κορυφή δυναμικού ενεργείας)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4" name="3 - Εικόνα" descr="Goldm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3214686"/>
            <a:ext cx="5772150" cy="838200"/>
          </a:xfrm>
          <a:prstGeom prst="rect">
            <a:avLst/>
          </a:prstGeom>
          <a:ln w="22225">
            <a:solidFill>
              <a:schemeClr val="accent4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Η ροή ρεύματος ελέγχεται από διαύλους ιόντων.</a:t>
            </a:r>
          </a:p>
          <a:p>
            <a:pPr algn="ctr">
              <a:buNone/>
            </a:pPr>
            <a:r>
              <a:rPr lang="el-GR" dirty="0" smtClean="0"/>
              <a:t>Δίαυλοι εν ηρεμία</a:t>
            </a:r>
          </a:p>
          <a:p>
            <a:pPr algn="ctr">
              <a:buNone/>
            </a:pPr>
            <a:r>
              <a:rPr lang="el-GR" dirty="0" smtClean="0"/>
              <a:t>Δίαυλοι ελεγχόμενοι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Δίαυλοι εν ηρεμία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l-GR" dirty="0" smtClean="0"/>
              <a:t>Συνήθως </a:t>
            </a:r>
            <a:r>
              <a:rPr lang="el-GR" dirty="0" smtClean="0"/>
              <a:t>ανοιχτοί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Δεν επηρεάζονται από εξωγενείς </a:t>
            </a:r>
            <a:r>
              <a:rPr lang="el-GR" dirty="0" smtClean="0"/>
              <a:t>παράγοντες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Σημαντικοί για </a:t>
            </a:r>
            <a:r>
              <a:rPr lang="el-GR" b="1" dirty="0" smtClean="0">
                <a:solidFill>
                  <a:srgbClr val="FF0000"/>
                </a:solidFill>
              </a:rPr>
              <a:t>διατήρηση δυναμικού ηρεμίας </a:t>
            </a:r>
            <a:r>
              <a:rPr lang="el-GR" dirty="0" smtClean="0"/>
              <a:t>(όταν η μεμβράνη δε λαμβάνει σήματα)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l-GR" dirty="0" smtClean="0"/>
              <a:t>Δίαυλοι ελεγχόμενοι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l-GR" dirty="0" smtClean="0"/>
              <a:t>Ανοίγουν και κλείνουν ανταποκρινόμενοι σε σήματα.</a:t>
            </a:r>
          </a:p>
          <a:p>
            <a:pPr>
              <a:buNone/>
            </a:pPr>
            <a:r>
              <a:rPr lang="el-GR" dirty="0"/>
              <a:t>Ό</a:t>
            </a:r>
            <a:r>
              <a:rPr lang="el-GR" dirty="0" smtClean="0"/>
              <a:t>ταν η μεμβράνη είναι σε ηρεμία  οι δίαυλοι είναι κλειστοί.</a:t>
            </a:r>
          </a:p>
          <a:p>
            <a:pPr>
              <a:buNone/>
            </a:pPr>
            <a:r>
              <a:rPr lang="el-GR" dirty="0" smtClean="0"/>
              <a:t>Ανοίγουν ανταποκρινόμενοι σε 3 παράγοντες: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Μεταβολή δυναμικού μεμβράνης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Πρόσδεση προσδεμάτων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Διάταση μεμβράνης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δίαλοι ιόντων 6.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7620"/>
            <a:ext cx="6215106" cy="6842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ΔΥΝΑΜΙΚΟ ΗΡΕΜΙΑΣ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ln>
            <a:solidFill>
              <a:schemeClr val="accent2"/>
            </a:solidFill>
          </a:ln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dirty="0" smtClean="0"/>
              <a:t>Κάθε νευρώνας έχει ένα νέφος ιόντων στο εσωτερικό και εξωτερικό περιβάλλον του.</a:t>
            </a:r>
          </a:p>
          <a:p>
            <a:pPr>
              <a:buNone/>
            </a:pPr>
            <a:r>
              <a:rPr lang="el-GR" dirty="0" smtClean="0"/>
              <a:t>Εν ηρεμία, υπάρχει περίσσεια αρνητικών ιόντων στο εσωτερικό και θετικών στο εξωτερικό του περιβάλλον.</a:t>
            </a:r>
          </a:p>
          <a:p>
            <a:pPr>
              <a:buNone/>
            </a:pPr>
            <a:r>
              <a:rPr lang="el-GR" dirty="0" smtClean="0"/>
              <a:t>Αυτή η κατανομή διατηρείται γιατί τα ιόντα δε διαπερνούν ελευθέρα τη λιποειδική μεμβράνη.</a:t>
            </a:r>
          </a:p>
          <a:p>
            <a:pPr>
              <a:buNone/>
            </a:pPr>
            <a:r>
              <a:rPr lang="el-GR" dirty="0" smtClean="0"/>
              <a:t>Η κατανομή φορτίων δημιουργεί διαφορά ηλεκτρικού δυναμικού εκατέρωθεν μεμβράνης.</a:t>
            </a:r>
            <a:endParaRPr lang="en-US" dirty="0" smtClean="0"/>
          </a:p>
          <a:p>
            <a:pPr algn="ctr">
              <a:buNone/>
            </a:pPr>
            <a:r>
              <a:rPr lang="en-US" dirty="0" err="1" smtClean="0"/>
              <a:t>Vm</a:t>
            </a:r>
            <a:r>
              <a:rPr lang="en-US" dirty="0" smtClean="0"/>
              <a:t>=Vi-Vo</a:t>
            </a:r>
          </a:p>
          <a:p>
            <a:pPr algn="ctr">
              <a:buNone/>
            </a:pPr>
            <a:r>
              <a:rPr lang="en-US" dirty="0" err="1" smtClean="0"/>
              <a:t>Vm</a:t>
            </a:r>
            <a:r>
              <a:rPr lang="el-GR" dirty="0" smtClean="0"/>
              <a:t>: δυναμικό μεμβράνης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Vi</a:t>
            </a:r>
            <a:r>
              <a:rPr lang="el-GR" dirty="0" smtClean="0"/>
              <a:t>: δυναμικό εσωτερικό κυττάρου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Vo</a:t>
            </a:r>
            <a:r>
              <a:rPr lang="el-GR" dirty="0" smtClean="0"/>
              <a:t>: δυναμικό εξωτερικό κυττάρου</a:t>
            </a:r>
          </a:p>
          <a:p>
            <a:pPr algn="ctr">
              <a:buNone/>
            </a:pPr>
            <a:r>
              <a:rPr lang="en-US" dirty="0" smtClean="0"/>
              <a:t>Vo</a:t>
            </a:r>
            <a:r>
              <a:rPr lang="el-GR" dirty="0" smtClean="0"/>
              <a:t>: κατά συνθήκη μηδενικό</a:t>
            </a:r>
          </a:p>
          <a:p>
            <a:pPr algn="ctr">
              <a:buNone/>
            </a:pPr>
            <a:r>
              <a:rPr lang="en-US" dirty="0" err="1" smtClean="0"/>
              <a:t>Vr</a:t>
            </a:r>
            <a:r>
              <a:rPr lang="el-GR" dirty="0" smtClean="0"/>
              <a:t>: δυναμικό ηρεμίας (αρνητικό) -60 έως -70</a:t>
            </a:r>
            <a:r>
              <a:rPr lang="en-US" dirty="0" smtClean="0"/>
              <a:t>mV</a:t>
            </a:r>
            <a:endParaRPr lang="el-GR" dirty="0" smtClean="0"/>
          </a:p>
          <a:p>
            <a:pPr algn="ctr"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  <p:sp>
        <p:nvSpPr>
          <p:cNvPr id="4" name="3 - Έλλειψη"/>
          <p:cNvSpPr/>
          <p:nvPr/>
        </p:nvSpPr>
        <p:spPr>
          <a:xfrm>
            <a:off x="3786182" y="3929066"/>
            <a:ext cx="1571636" cy="42862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MARIANNA\A_ΜΑΘΗΜΑΤΑ PPS\ΝΕΥΡΟΦΥΣΙΟΛΟΓΙΑ\7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0"/>
            <a:ext cx="6072230" cy="6586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b="1" dirty="0" smtClean="0">
                <a:solidFill>
                  <a:schemeClr val="tx2"/>
                </a:solidFill>
              </a:rPr>
              <a:t>Ροή ρεύματος </a:t>
            </a:r>
            <a:r>
              <a:rPr lang="el-GR" dirty="0" smtClean="0"/>
              <a:t>ορίζεται κατά συνθήκη </a:t>
            </a:r>
            <a:r>
              <a:rPr lang="el-GR" u="sng" dirty="0" smtClean="0"/>
              <a:t>η καθαρή μετατόπιση θετικών φορτίων.</a:t>
            </a:r>
          </a:p>
          <a:p>
            <a:pPr>
              <a:buNone/>
            </a:pPr>
            <a:r>
              <a:rPr lang="el-GR" dirty="0" smtClean="0"/>
              <a:t>Όποτε υπάρχει </a:t>
            </a:r>
            <a:r>
              <a:rPr lang="el-GR" u="sng" dirty="0" smtClean="0"/>
              <a:t>καθαρή ροή</a:t>
            </a:r>
            <a:r>
              <a:rPr lang="el-GR" dirty="0" smtClean="0"/>
              <a:t> κατιόντων ή ανιόντων δια μέσω μεμβράνης, η κατανομή φορτίων μεταβάλλεται και άρα </a:t>
            </a:r>
            <a:r>
              <a:rPr lang="el-GR" u="sng" dirty="0" smtClean="0"/>
              <a:t>μεταβάλλεται το δυναμικό μεμβράνης</a:t>
            </a:r>
            <a:r>
              <a:rPr lang="el-GR" dirty="0" smtClean="0"/>
              <a:t>.</a:t>
            </a:r>
          </a:p>
          <a:p>
            <a:pPr>
              <a:buNone/>
            </a:pPr>
            <a:r>
              <a:rPr lang="el-GR" b="1" dirty="0" smtClean="0"/>
              <a:t>Εκπόλωση</a:t>
            </a:r>
            <a:r>
              <a:rPr lang="el-GR" dirty="0" smtClean="0"/>
              <a:t>: μικρότερο αρνητικό δυναμικό μεμβράνης</a:t>
            </a:r>
            <a:r>
              <a:rPr lang="en-US" dirty="0" smtClean="0"/>
              <a:t> (</a:t>
            </a:r>
            <a:r>
              <a:rPr lang="el-GR" dirty="0" smtClean="0"/>
              <a:t>εισροή θετικών ιόντων)</a:t>
            </a:r>
          </a:p>
          <a:p>
            <a:pPr>
              <a:buNone/>
            </a:pPr>
            <a:r>
              <a:rPr lang="el-GR" b="1" dirty="0" smtClean="0"/>
              <a:t>Υπερπόλωση</a:t>
            </a:r>
            <a:r>
              <a:rPr lang="el-GR" dirty="0" smtClean="0"/>
              <a:t>: μεγαλύτερο αρνητικό δυναμικό μεμβράνης (εκροή θετικών ιόντων)</a:t>
            </a:r>
          </a:p>
          <a:p>
            <a:pPr>
              <a:buNone/>
            </a:pPr>
            <a:r>
              <a:rPr lang="el-GR" dirty="0" smtClean="0">
                <a:solidFill>
                  <a:srgbClr val="FF0000"/>
                </a:solidFill>
              </a:rPr>
              <a:t>Η υπερπόλωση και μικρού βαθμού εκπόλωση είναι παθητικά φαινόμενα</a:t>
            </a:r>
            <a:r>
              <a:rPr lang="el-GR" dirty="0" smtClean="0"/>
              <a:t>.</a:t>
            </a:r>
          </a:p>
          <a:p>
            <a:pPr>
              <a:buNone/>
            </a:pPr>
            <a:r>
              <a:rPr lang="el-GR" b="1" dirty="0" smtClean="0"/>
              <a:t>Ουδός</a:t>
            </a:r>
            <a:r>
              <a:rPr lang="el-GR" dirty="0" smtClean="0"/>
              <a:t>: κρίσιμο επίπεδο εκπόλωσης όπου το κύτταρο αντιδρά </a:t>
            </a:r>
            <a:r>
              <a:rPr lang="el-GR" dirty="0" smtClean="0">
                <a:solidFill>
                  <a:srgbClr val="FF0000"/>
                </a:solidFill>
              </a:rPr>
              <a:t>ενεργητικά</a:t>
            </a:r>
            <a:r>
              <a:rPr lang="el-GR" dirty="0" smtClean="0"/>
              <a:t> με διάνοιξη τασεοελεγχόμενων διαύλων που είναι ικανή να προκαλέσει </a:t>
            </a:r>
            <a:r>
              <a:rPr lang="el-GR" b="1" dirty="0" smtClean="0"/>
              <a:t>δυναμικό ενεργείας</a:t>
            </a:r>
            <a:r>
              <a:rPr lang="el-GR" dirty="0" smtClean="0"/>
              <a:t>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832</Words>
  <Application>Microsoft Office PowerPoint</Application>
  <PresentationFormat>Προβολή στην οθόνη (4:3)</PresentationFormat>
  <Paragraphs>95</Paragraphs>
  <Slides>29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30" baseType="lpstr">
      <vt:lpstr>Θέμα του Office</vt:lpstr>
      <vt:lpstr>ΔΥΝΑΜΙΚΟ ΜΕΜΒΡΑΝΗΣ</vt:lpstr>
      <vt:lpstr>Διαφάνεια 2</vt:lpstr>
      <vt:lpstr>Διαφάνεια 3</vt:lpstr>
      <vt:lpstr>Δίαυλοι εν ηρεμία </vt:lpstr>
      <vt:lpstr>Δίαυλοι ελεγχόμενοι </vt:lpstr>
      <vt:lpstr>Διαφάνεια 6</vt:lpstr>
      <vt:lpstr>ΔΥΝΑΜΙΚΟ ΗΡΕΜΙΑΣ</vt:lpstr>
      <vt:lpstr>Διαφάνεια 8</vt:lpstr>
      <vt:lpstr>Διαφάνεια 9</vt:lpstr>
      <vt:lpstr>Διαφάνεια 10</vt:lpstr>
      <vt:lpstr>ΔΙΑΥΛΟΙ ΕΝ ΗΡΕΜΙΑ ΝΕΥΡΟΓΛΟΙΑΚΟΥ ΚΥΤΤΑΡΟΥ</vt:lpstr>
      <vt:lpstr>Διαφάνεια 12</vt:lpstr>
      <vt:lpstr>Διαφάνεια 13</vt:lpstr>
      <vt:lpstr>Διαφάνεια 14</vt:lpstr>
      <vt:lpstr>ΔΥΝΑΜΙΚΑ ΗΡΕΜΙΑΣ </vt:lpstr>
      <vt:lpstr>ΔΙΑΥΛΟΙ ΕΝ ΗΡΕΜΙΑ ΝΕΥΡΩΝΑ</vt:lpstr>
      <vt:lpstr>Διαφάνεια 17</vt:lpstr>
      <vt:lpstr>ΔΥΝΑΜΙΚΟ ΗΡΕΜΙΑΣ ΝΕΥΡΩΝΑ</vt:lpstr>
      <vt:lpstr>ΔΥΝΑΜΙΚΟ ΗΡΕΜΙΑΣ ΝΕΥΡΩΝΑ</vt:lpstr>
      <vt:lpstr>ΑΝΤΛΙΑ Na-K</vt:lpstr>
      <vt:lpstr>ΑΝΤΛΙΑ Na-K</vt:lpstr>
      <vt:lpstr>ΑΝΤΛΙΑ Na-K</vt:lpstr>
      <vt:lpstr>Ιόντα Cl</vt:lpstr>
      <vt:lpstr>ΔΥΝΑΜΙΚΟ ΕΝΕΡΓΕΙΑΣ</vt:lpstr>
      <vt:lpstr>ΕΚΠΟΛΩΣΗ-ΕΠΑΝΑΠΟΛΩΣΗ</vt:lpstr>
      <vt:lpstr>ΕΠΑΝΑΝΠΟΛΩΣΗ</vt:lpstr>
      <vt:lpstr>Διαφάνεια 27</vt:lpstr>
      <vt:lpstr>ΑΝΑΚΕΦΑΛΑΙΩΣΗ</vt:lpstr>
      <vt:lpstr>ΑΝΑΚΕΦΑΛΑΙΩΣΗ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ΔΥΝΑΜΙΚΟ ΜΕΜΒΡΑΝΗΣ</dc:title>
  <dc:creator>mariannis</dc:creator>
  <cp:lastModifiedBy>mariannis</cp:lastModifiedBy>
  <cp:revision>44</cp:revision>
  <dcterms:created xsi:type="dcterms:W3CDTF">2017-04-17T10:12:35Z</dcterms:created>
  <dcterms:modified xsi:type="dcterms:W3CDTF">2017-05-20T07:51:10Z</dcterms:modified>
</cp:coreProperties>
</file>