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>
        <p:scale>
          <a:sx n="91" d="100"/>
          <a:sy n="91" d="100"/>
        </p:scale>
        <p:origin x="-113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CFF8-99D3-4C13-90ED-9C78161E0AB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CBE1-D0E9-411E-9ADA-7EF0D875C8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ΗΛΕΚΤΡΙΚΕΣ ΙΔΙΟΤΗΤΕΣ ΝΕΥΡΩΝΑ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8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" y="357166"/>
            <a:ext cx="9136509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ΡΥΘΜΟΣ ΜΕΤΑΒΟΛΗΣ ΔΥΝΑΜΙΚΟΥ ΜΕΜΒΡΑΝΗΣ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Αφού η αντίσταση και η χωρητικότητα είναι εν παραλλήλω, η τάση στα άκρα τους είναι ίδια (δυναμικό μεμβράνης). </a:t>
            </a:r>
          </a:p>
          <a:p>
            <a:pPr>
              <a:buNone/>
            </a:pPr>
            <a:r>
              <a:rPr lang="el-GR" dirty="0" smtClean="0"/>
              <a:t>Έστω τη χρονική στιγμή </a:t>
            </a:r>
            <a:r>
              <a:rPr lang="en-US" b="1" dirty="0" smtClean="0"/>
              <a:t>t=0,</a:t>
            </a:r>
            <a:r>
              <a:rPr lang="en-US" dirty="0" smtClean="0"/>
              <a:t> </a:t>
            </a:r>
            <a:r>
              <a:rPr lang="en-US" b="1" dirty="0" smtClean="0"/>
              <a:t>V=0</a:t>
            </a:r>
            <a:r>
              <a:rPr lang="el-GR" dirty="0" smtClean="0"/>
              <a:t>. Αρχίζω να εφαρμόζω εκπολωτικό ρεύμα. Επειδή </a:t>
            </a:r>
            <a:r>
              <a:rPr lang="en-US" b="1" dirty="0" smtClean="0"/>
              <a:t>V=</a:t>
            </a:r>
            <a:r>
              <a:rPr lang="en-US" b="1" dirty="0" err="1" smtClean="0"/>
              <a:t>IixR</a:t>
            </a:r>
            <a:r>
              <a:rPr lang="en-US" b="1" dirty="0" smtClean="0"/>
              <a:t>, </a:t>
            </a:r>
            <a:r>
              <a:rPr lang="el-GR" dirty="0" smtClean="0"/>
              <a:t>αφού </a:t>
            </a:r>
            <a:r>
              <a:rPr lang="en-US" b="1" dirty="0" smtClean="0"/>
              <a:t>V=0</a:t>
            </a:r>
            <a:r>
              <a:rPr lang="en-US" dirty="0" smtClean="0"/>
              <a:t>, </a:t>
            </a:r>
            <a:r>
              <a:rPr lang="el-GR" dirty="0" smtClean="0"/>
              <a:t>τότε και το </a:t>
            </a:r>
            <a:r>
              <a:rPr lang="el-GR" b="1" dirty="0" smtClean="0">
                <a:solidFill>
                  <a:schemeClr val="tx2"/>
                </a:solidFill>
              </a:rPr>
              <a:t>ιοντικό ρεύμα </a:t>
            </a:r>
            <a:r>
              <a:rPr lang="en-US" b="1" dirty="0" smtClean="0">
                <a:solidFill>
                  <a:schemeClr val="tx2"/>
                </a:solidFill>
              </a:rPr>
              <a:t>I=0 </a:t>
            </a:r>
            <a:r>
              <a:rPr lang="el-GR" dirty="0" smtClean="0"/>
              <a:t>(δηλαδή </a:t>
            </a:r>
            <a:r>
              <a:rPr lang="el-GR" b="1" dirty="0" smtClean="0"/>
              <a:t>όλο το ρεύμα περνάει αρχικά μέσω του πυκνωτή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Im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=Ic</a:t>
            </a:r>
            <a:r>
              <a:rPr lang="en-US" dirty="0" smtClean="0"/>
              <a:t>)</a:t>
            </a:r>
            <a:r>
              <a:rPr lang="el-GR" dirty="0" smtClean="0"/>
              <a:t>. Η ροή ρεύματος από τον πυκνωτή δημιουργεί τάση στα άκρα του πυκνωτή και επομένως αρχίζει ροή ρεύματος από τις αντιστάσεις και λιγότερο από τον πυκνωτή έως ότου τελικά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Im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=Ii</a:t>
            </a:r>
            <a:r>
              <a:rPr lang="en-US" dirty="0" smtClean="0"/>
              <a:t>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Αν διακόψω την παροχή ρεύματος τότε έχω </a:t>
            </a:r>
            <a:r>
              <a:rPr lang="el-GR" b="1" dirty="0" smtClean="0"/>
              <a:t>διαρροή φορτίου από τον πυκνωτή </a:t>
            </a:r>
            <a:r>
              <a:rPr lang="el-GR" dirty="0" smtClean="0"/>
              <a:t>μέσω των </a:t>
            </a:r>
            <a:r>
              <a:rPr lang="el-GR" u="sng" dirty="0" smtClean="0"/>
              <a:t>αντιστάσεων</a:t>
            </a:r>
            <a:r>
              <a:rPr lang="el-GR" dirty="0" smtClean="0"/>
              <a:t> και το δυναμικό μεμβράνης μηδενίζεται.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3) Αξονική ενδοκυττάρια αντίσταση</a:t>
            </a:r>
            <a:br>
              <a:rPr lang="el-GR" dirty="0" smtClean="0"/>
            </a:br>
            <a:r>
              <a:rPr lang="el-GR" dirty="0" smtClean="0"/>
              <a:t>(αντίσταση κυτταροπλάσματος)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/>
              <a:t>Μικρής </a:t>
            </a:r>
            <a:r>
              <a:rPr lang="el-GR" dirty="0" smtClean="0"/>
              <a:t>διατομής νευράξονας ή δενδρίτης και </a:t>
            </a:r>
            <a:r>
              <a:rPr lang="el-GR" b="1" dirty="0" smtClean="0"/>
              <a:t>μεγάλου μήκους </a:t>
            </a:r>
            <a:r>
              <a:rPr lang="el-GR" dirty="0" smtClean="0"/>
              <a:t>– μεγαλύτερη αντίσταση</a:t>
            </a:r>
          </a:p>
          <a:p>
            <a:pPr>
              <a:buNone/>
            </a:pPr>
            <a:r>
              <a:rPr lang="el-GR" dirty="0" smtClean="0"/>
              <a:t>Τα ιόντα που τον διαρρέουν συγκρούονται με άλλα μόρια.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Έστω ότι ένας δενδρίτης αποτελείται από όμοιους μεμβρανικούς κυλίνδρους. Κάθε κύλινδρος έχει τη δική του αντίσταση και χωρητικότητα.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39768" y="4500570"/>
            <a:ext cx="890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smtClean="0">
                <a:solidFill>
                  <a:srgbClr val="FF0000"/>
                </a:solidFill>
              </a:rPr>
              <a:t>αξονική αντίσταση κυτταροπλάσματος </a:t>
            </a:r>
            <a:r>
              <a:rPr lang="en-US" dirty="0" err="1" smtClean="0"/>
              <a:t>r</a:t>
            </a:r>
            <a:r>
              <a:rPr lang="en-US" sz="1000" dirty="0" err="1" smtClean="0"/>
              <a:t>a</a:t>
            </a:r>
            <a:r>
              <a:rPr lang="el-GR" sz="1000" dirty="0" smtClean="0"/>
              <a:t>  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tx2"/>
                </a:solidFill>
              </a:rPr>
              <a:t>ενός μοναδιαίου τμήματος κυτταροπλάσματος</a:t>
            </a:r>
            <a:r>
              <a:rPr lang="en-US" sz="1000" dirty="0" smtClean="0">
                <a:solidFill>
                  <a:schemeClr val="tx2"/>
                </a:solidFill>
              </a:rPr>
              <a:t> </a:t>
            </a:r>
            <a:r>
              <a:rPr lang="el-GR" sz="1000" dirty="0" smtClean="0">
                <a:solidFill>
                  <a:schemeClr val="tx2"/>
                </a:solidFill>
              </a:rPr>
              <a:t> </a:t>
            </a:r>
            <a:r>
              <a:rPr lang="el-GR" dirty="0" smtClean="0"/>
              <a:t>(Ω/</a:t>
            </a:r>
            <a:r>
              <a:rPr lang="en-US" dirty="0" smtClean="0"/>
              <a:t>cm)  </a:t>
            </a:r>
            <a:r>
              <a:rPr lang="el-GR" dirty="0" smtClean="0"/>
              <a:t>εξαρτάται από </a:t>
            </a:r>
            <a:r>
              <a:rPr lang="el-GR" u="sng" dirty="0" smtClean="0"/>
              <a:t>την ειδική αντίσταση κυτταροπλάσματος</a:t>
            </a:r>
            <a:r>
              <a:rPr lang="el-GR" dirty="0" smtClean="0"/>
              <a:t> , </a:t>
            </a:r>
            <a:r>
              <a:rPr lang="el-GR" b="1" dirty="0" smtClean="0"/>
              <a:t>ρ</a:t>
            </a:r>
            <a:r>
              <a:rPr lang="el-GR" dirty="0" smtClean="0"/>
              <a:t> (Ω</a:t>
            </a:r>
            <a:r>
              <a:rPr lang="en-US" dirty="0" smtClean="0"/>
              <a:t> x cm) </a:t>
            </a:r>
            <a:r>
              <a:rPr lang="el-GR" dirty="0" smtClean="0"/>
              <a:t>και το </a:t>
            </a:r>
            <a:r>
              <a:rPr lang="el-GR" u="sng" dirty="0" smtClean="0"/>
              <a:t>εμβαδό</a:t>
            </a:r>
            <a:r>
              <a:rPr lang="el-GR" dirty="0" smtClean="0"/>
              <a:t> διατομής</a:t>
            </a:r>
            <a:r>
              <a:rPr lang="en-US" dirty="0" smtClean="0"/>
              <a:t> </a:t>
            </a:r>
            <a:r>
              <a:rPr lang="el-GR" dirty="0" smtClean="0"/>
              <a:t>δενδρίτη ακτίνας α.  </a:t>
            </a:r>
            <a:r>
              <a:rPr lang="en-US" dirty="0" err="1" smtClean="0"/>
              <a:t>r</a:t>
            </a:r>
            <a:r>
              <a:rPr lang="en-US" sz="1000" dirty="0" err="1" smtClean="0"/>
              <a:t>a</a:t>
            </a:r>
            <a:r>
              <a:rPr lang="en-US" dirty="0" smtClean="0"/>
              <a:t> </a:t>
            </a:r>
            <a:r>
              <a:rPr lang="el-GR" dirty="0" smtClean="0"/>
              <a:t>=ρ/πα</a:t>
            </a:r>
            <a:r>
              <a:rPr lang="el-GR" baseline="30000" dirty="0" smtClean="0"/>
              <a:t>2</a:t>
            </a:r>
          </a:p>
          <a:p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4429124" y="3857628"/>
            <a:ext cx="714380" cy="571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214282" y="5429264"/>
            <a:ext cx="8597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αντίσταση μεμβράνης </a:t>
            </a:r>
            <a:r>
              <a:rPr lang="en-US" dirty="0" err="1" smtClean="0"/>
              <a:t>r</a:t>
            </a:r>
            <a:r>
              <a:rPr lang="en-US" sz="1000" dirty="0" err="1" smtClean="0"/>
              <a:t>m</a:t>
            </a:r>
            <a:r>
              <a:rPr lang="en-US" sz="1000" dirty="0" smtClean="0"/>
              <a:t>  </a:t>
            </a:r>
            <a:r>
              <a:rPr lang="el-GR" dirty="0" smtClean="0">
                <a:solidFill>
                  <a:schemeClr val="tx2"/>
                </a:solidFill>
              </a:rPr>
              <a:t>ανά μοναδιαίο τμήμα κυλίνδρου </a:t>
            </a:r>
            <a:r>
              <a:rPr lang="el-GR" dirty="0" smtClean="0"/>
              <a:t>(Ω/</a:t>
            </a:r>
            <a:r>
              <a:rPr lang="en-US" dirty="0" smtClean="0"/>
              <a:t>cm) </a:t>
            </a:r>
            <a:r>
              <a:rPr lang="el-GR" dirty="0" smtClean="0"/>
              <a:t>εξαρτάται  από την </a:t>
            </a:r>
          </a:p>
          <a:p>
            <a:r>
              <a:rPr lang="el-GR" u="sng" dirty="0" smtClean="0"/>
              <a:t>ειδική αντίσταση μοναδιαίου μήκους μεμβράνης</a:t>
            </a:r>
            <a:r>
              <a:rPr lang="en-US" u="sng" dirty="0" smtClean="0"/>
              <a:t> </a:t>
            </a:r>
            <a:r>
              <a:rPr lang="en-US" u="sng" dirty="0" err="1" smtClean="0"/>
              <a:t>Rm</a:t>
            </a:r>
            <a:r>
              <a:rPr lang="en-US" u="sng" dirty="0" smtClean="0"/>
              <a:t> </a:t>
            </a:r>
            <a:r>
              <a:rPr lang="el-GR" dirty="0" smtClean="0"/>
              <a:t>(Ω</a:t>
            </a:r>
            <a:r>
              <a:rPr lang="en-US" dirty="0" smtClean="0"/>
              <a:t> x cm</a:t>
            </a:r>
            <a:r>
              <a:rPr lang="en-US" baseline="30000" dirty="0" smtClean="0"/>
              <a:t>2</a:t>
            </a:r>
            <a:r>
              <a:rPr lang="en-US" dirty="0" smtClean="0"/>
              <a:t>)  </a:t>
            </a:r>
            <a:r>
              <a:rPr lang="el-GR" dirty="0" smtClean="0"/>
              <a:t>και από την </a:t>
            </a:r>
            <a:r>
              <a:rPr lang="el-GR" u="sng" dirty="0" smtClean="0"/>
              <a:t>περιφέρεια</a:t>
            </a:r>
          </a:p>
          <a:p>
            <a:r>
              <a:rPr lang="el-GR" dirty="0" smtClean="0"/>
              <a:t> του δενδρίτη 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sz="1000" dirty="0" err="1" smtClean="0"/>
              <a:t>m</a:t>
            </a:r>
            <a:r>
              <a:rPr lang="en-US" dirty="0" smtClean="0"/>
              <a:t> = </a:t>
            </a:r>
            <a:r>
              <a:rPr lang="en-US" dirty="0" err="1" smtClean="0"/>
              <a:t>Rm</a:t>
            </a:r>
            <a:r>
              <a:rPr lang="en-US" dirty="0" smtClean="0"/>
              <a:t>/2</a:t>
            </a:r>
            <a:r>
              <a:rPr lang="el-GR" dirty="0" smtClean="0"/>
              <a:t>πα</a:t>
            </a:r>
            <a:endParaRPr lang="el-GR" dirty="0"/>
          </a:p>
        </p:txBody>
      </p:sp>
      <p:pic>
        <p:nvPicPr>
          <p:cNvPr id="4099" name="Picture 3" descr="E:\MARIANNA\A_ΜΑΘΗΜΑΤΑ PPS\ΝΕΥΡΟΦΥΣΙΟΛΟΓΙΑ\8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375401" cy="2332037"/>
          </a:xfrm>
          <a:prstGeom prst="rect">
            <a:avLst/>
          </a:prstGeom>
          <a:noFill/>
        </p:spPr>
      </p:pic>
      <p:cxnSp>
        <p:nvCxnSpPr>
          <p:cNvPr id="25" name="24 - Ευθύγραμμο βέλος σύνδεσης"/>
          <p:cNvCxnSpPr/>
          <p:nvPr/>
        </p:nvCxnSpPr>
        <p:spPr>
          <a:xfrm rot="5400000" flipH="1" flipV="1">
            <a:off x="4286248" y="3714754"/>
            <a:ext cx="928693" cy="928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flipV="1">
            <a:off x="2643174" y="3500438"/>
            <a:ext cx="2214578" cy="2071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214313" y="4214813"/>
            <a:ext cx="8929687" cy="1928812"/>
          </a:xfrm>
        </p:spPr>
        <p:txBody>
          <a:bodyPr>
            <a:normAutofit fontScale="47500" lnSpcReduction="20000"/>
          </a:bodyPr>
          <a:lstStyle/>
          <a:p>
            <a:r>
              <a:rPr lang="el-GR" dirty="0" smtClean="0"/>
              <a:t>Το ρεύμα που </a:t>
            </a:r>
            <a:r>
              <a:rPr lang="el-GR" u="sng" dirty="0" smtClean="0"/>
              <a:t>εισάγεται ρέει προς τα έξω </a:t>
            </a:r>
            <a:r>
              <a:rPr lang="el-GR" dirty="0" smtClean="0"/>
              <a:t>μέσω διαφόρων οδών κατά μήκος αποφυάδας. Κάθε οδός αποτελείται από δύο στοιχεία </a:t>
            </a:r>
            <a:r>
              <a:rPr lang="el-GR" u="sng" dirty="0" smtClean="0"/>
              <a:t>αντιστάτη</a:t>
            </a:r>
            <a:r>
              <a:rPr lang="el-GR" dirty="0" smtClean="0"/>
              <a:t> εν σειρά: </a:t>
            </a:r>
            <a:r>
              <a:rPr lang="el-GR" b="1" dirty="0" smtClean="0">
                <a:solidFill>
                  <a:srgbClr val="FF0000"/>
                </a:solidFill>
              </a:rPr>
              <a:t>ολική αξονική αντίσταση (</a:t>
            </a:r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sz="2500" b="1" dirty="0" err="1" smtClean="0">
                <a:solidFill>
                  <a:srgbClr val="FF0000"/>
                </a:solidFill>
              </a:rPr>
              <a:t>x</a:t>
            </a:r>
            <a:r>
              <a:rPr lang="el-GR" sz="2500" b="1" dirty="0" smtClean="0">
                <a:solidFill>
                  <a:srgbClr val="FF0000"/>
                </a:solidFill>
              </a:rPr>
              <a:t>)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και την </a:t>
            </a:r>
            <a:r>
              <a:rPr lang="el-GR" b="1" dirty="0" smtClean="0">
                <a:solidFill>
                  <a:srgbClr val="00B050"/>
                </a:solidFill>
              </a:rPr>
              <a:t>αντίσταση μεμβράνης (</a:t>
            </a:r>
            <a:r>
              <a:rPr lang="en-US" b="1" dirty="0" err="1" smtClean="0">
                <a:solidFill>
                  <a:srgbClr val="00B050"/>
                </a:solidFill>
              </a:rPr>
              <a:t>rm</a:t>
            </a:r>
            <a:r>
              <a:rPr lang="el-GR" b="1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</a:t>
            </a:r>
            <a:r>
              <a:rPr lang="el-GR" dirty="0" smtClean="0"/>
              <a:t>του μοναδιαίου μήκους κυλίνδρου μεμβράνης. Η </a:t>
            </a:r>
            <a:r>
              <a:rPr lang="el-GR" b="1" dirty="0" smtClean="0">
                <a:solidFill>
                  <a:srgbClr val="FF0000"/>
                </a:solidFill>
              </a:rPr>
              <a:t>ολική αξονική αντίσταση </a:t>
            </a:r>
            <a:r>
              <a:rPr lang="el-GR" dirty="0" smtClean="0"/>
              <a:t>είναι η κυτταροπλασματική αντίσταση μεταξύ του σημείου εισόδου και σημείο εξόδου, και αφού οι αντιστάσεις είναι εν σειρά προστίθενται άρα, </a:t>
            </a:r>
            <a:r>
              <a:rPr lang="en-US" dirty="0" err="1" smtClean="0"/>
              <a:t>r</a:t>
            </a:r>
            <a:r>
              <a:rPr lang="en-US" sz="2500" dirty="0" err="1" smtClean="0"/>
              <a:t>x</a:t>
            </a:r>
            <a:r>
              <a:rPr lang="en-US" sz="2500" dirty="0" smtClean="0"/>
              <a:t> </a:t>
            </a:r>
            <a:r>
              <a:rPr lang="en-US" sz="900" dirty="0" smtClean="0"/>
              <a:t> </a:t>
            </a:r>
            <a:r>
              <a:rPr lang="en-US" dirty="0" smtClean="0"/>
              <a:t> = </a:t>
            </a:r>
            <a:r>
              <a:rPr lang="en-US" dirty="0" err="1" smtClean="0"/>
              <a:t>ra</a:t>
            </a:r>
            <a:r>
              <a:rPr lang="en-US" dirty="0" smtClean="0"/>
              <a:t> x </a:t>
            </a:r>
            <a:r>
              <a:rPr lang="el-GR" dirty="0" smtClean="0"/>
              <a:t>απόσταση (</a:t>
            </a:r>
            <a:r>
              <a:rPr lang="en-US" dirty="0" smtClean="0"/>
              <a:t>x) (</a:t>
            </a:r>
            <a:r>
              <a:rPr lang="en-US" dirty="0" err="1" smtClean="0"/>
              <a:t>r</a:t>
            </a:r>
            <a:r>
              <a:rPr lang="en-US" sz="2500" dirty="0" err="1" smtClean="0"/>
              <a:t>m</a:t>
            </a:r>
            <a:r>
              <a:rPr lang="en-US" sz="900" dirty="0" smtClean="0"/>
              <a:t> </a:t>
            </a:r>
            <a:r>
              <a:rPr lang="el-GR" sz="900" dirty="0" smtClean="0"/>
              <a:t> </a:t>
            </a:r>
            <a:r>
              <a:rPr lang="el-GR" dirty="0" smtClean="0"/>
              <a:t>σταθερή σε κάθε οδό εκροής κατά μήκος μεμβράνης). Όσο απομακρυνόμαστε από σημείο εισόδου (αυξάνει απόσταση </a:t>
            </a:r>
            <a:r>
              <a:rPr lang="en-US" dirty="0" smtClean="0"/>
              <a:t>x</a:t>
            </a:r>
            <a:r>
              <a:rPr lang="el-GR" dirty="0" smtClean="0"/>
              <a:t>), τόσο αυξάνει ολική αξονική αντίσταση.</a:t>
            </a:r>
          </a:p>
          <a:p>
            <a:r>
              <a:rPr lang="el-GR" dirty="0" smtClean="0"/>
              <a:t>Άρα, όσο πιο κοντά στο σημείο εισόδου, τόσο πιο μεγάλο το ρεύμα εκροής (αρχή ήσσονος αντίστασης).</a:t>
            </a:r>
          </a:p>
          <a:p>
            <a:r>
              <a:rPr lang="el-GR" dirty="0" smtClean="0"/>
              <a:t>Αφού </a:t>
            </a:r>
            <a:r>
              <a:rPr lang="en-US" dirty="0" err="1" smtClean="0"/>
              <a:t>Vm</a:t>
            </a:r>
            <a:r>
              <a:rPr lang="en-US" dirty="0" smtClean="0"/>
              <a:t>=</a:t>
            </a:r>
            <a:r>
              <a:rPr lang="en-US" dirty="0" err="1" smtClean="0"/>
              <a:t>ImRm</a:t>
            </a:r>
            <a:r>
              <a:rPr lang="en-US" dirty="0" smtClean="0"/>
              <a:t>, </a:t>
            </a:r>
            <a:r>
              <a:rPr lang="el-GR" dirty="0" smtClean="0"/>
              <a:t>μικρότερο </a:t>
            </a:r>
            <a:r>
              <a:rPr lang="en-US" dirty="0" smtClean="0"/>
              <a:t>V </a:t>
            </a:r>
            <a:r>
              <a:rPr lang="el-GR" dirty="0" smtClean="0"/>
              <a:t>παράγεται</a:t>
            </a:r>
            <a:r>
              <a:rPr lang="en-US" dirty="0" smtClean="0"/>
              <a:t> </a:t>
            </a:r>
            <a:r>
              <a:rPr lang="el-GR" dirty="0" smtClean="0"/>
              <a:t> όσο απομακρυνόμαστε</a:t>
            </a:r>
            <a:r>
              <a:rPr lang="en-US" dirty="0" smtClean="0"/>
              <a:t>.</a:t>
            </a:r>
            <a:r>
              <a:rPr lang="el-GR" dirty="0" smtClean="0"/>
              <a:t> Η εξασθένιση αυτή είναι εκθετική.</a:t>
            </a:r>
            <a:endParaRPr lang="el-GR" dirty="0"/>
          </a:p>
        </p:txBody>
      </p:sp>
      <p:pic>
        <p:nvPicPr>
          <p:cNvPr id="5122" name="Picture 2" descr="E:\MARIANNA\A_ΜΑΘΗΜΑΤΑ PPS\ΝΕΥΡΟΦΥΣΙΟΛΟΓΙΑ\8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5"/>
            <a:ext cx="7572428" cy="386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857224" y="5357826"/>
            <a:ext cx="6862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Η παθητική εξάπλωση μεταβολών τάσης κατά μήκος νευρώνα καλείται</a:t>
            </a:r>
          </a:p>
          <a:p>
            <a:pPr algn="ctr"/>
            <a:r>
              <a:rPr lang="el-GR" b="1" dirty="0" smtClean="0"/>
              <a:t> </a:t>
            </a:r>
            <a:r>
              <a:rPr lang="el-GR" b="1" dirty="0" err="1" smtClean="0"/>
              <a:t>ηλεκτροτονική</a:t>
            </a:r>
            <a:r>
              <a:rPr lang="el-GR" b="1" dirty="0" smtClean="0"/>
              <a:t> αγωγή.</a:t>
            </a:r>
            <a:endParaRPr lang="el-GR" b="1" dirty="0"/>
          </a:p>
        </p:txBody>
      </p:sp>
      <p:pic>
        <p:nvPicPr>
          <p:cNvPr id="6146" name="Picture 2" descr="E:\MARIANNA\A_ΜΑΘΗΜΑΤΑ PPS\ΝΕΥΡΟΦΥΣΙΟΛΟΓΙΑ\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7483475" cy="382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b="1" dirty="0" smtClean="0"/>
              <a:t> ΗΛΕΚΤΡΟΤΟΝΙΚΗ ΑΓΩΓΗ</a:t>
            </a:r>
            <a:br>
              <a:rPr lang="el-GR" b="1" dirty="0" smtClean="0"/>
            </a:br>
            <a:r>
              <a:rPr lang="el-GR" dirty="0" smtClean="0"/>
              <a:t> </a:t>
            </a:r>
            <a:r>
              <a:rPr lang="el-GR" sz="2700" dirty="0" smtClean="0"/>
              <a:t>Η παθητική εξάπλωση μεταβολών τάσης κατά μήκος νευρώνα</a:t>
            </a:r>
            <a:endParaRPr lang="el-GR" sz="27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	Η εκπόλωση εξαπλώνεται μέσω ροής ρεύματος σε </a:t>
            </a:r>
            <a:r>
              <a:rPr lang="el-GR" u="sng" dirty="0" smtClean="0"/>
              <a:t>τοπικό κύκλωμα </a:t>
            </a:r>
            <a:r>
              <a:rPr lang="el-GR" dirty="0" smtClean="0"/>
              <a:t>και οφείλεται στη </a:t>
            </a:r>
            <a:r>
              <a:rPr lang="el-GR" u="sng" dirty="0" smtClean="0"/>
              <a:t>διαφορά δυναμικού μεταξύ ενεργού και εν ηρεμία </a:t>
            </a:r>
            <a:r>
              <a:rPr lang="el-GR" dirty="0" smtClean="0"/>
              <a:t>περιοχής μεμβράνης.</a:t>
            </a:r>
          </a:p>
          <a:p>
            <a:pPr>
              <a:buNone/>
            </a:pPr>
            <a:r>
              <a:rPr lang="el-GR" dirty="0" smtClean="0"/>
              <a:t>	Όταν η εκπόλωση της εν ηρεμία περιοχής φτάσει στον </a:t>
            </a:r>
            <a:r>
              <a:rPr lang="el-GR" b="1" dirty="0" smtClean="0">
                <a:solidFill>
                  <a:srgbClr val="FF0000"/>
                </a:solidFill>
              </a:rPr>
              <a:t>ουδό</a:t>
            </a:r>
            <a:r>
              <a:rPr lang="el-GR" dirty="0" smtClean="0"/>
              <a:t>, ανοίγουν οι </a:t>
            </a:r>
            <a:r>
              <a:rPr lang="el-GR" dirty="0" smtClean="0">
                <a:solidFill>
                  <a:srgbClr val="FF0000"/>
                </a:solidFill>
              </a:rPr>
              <a:t>τασεοελεγχόμενοι δίαυλοι </a:t>
            </a:r>
            <a:r>
              <a:rPr lang="en-US" dirty="0" smtClean="0">
                <a:solidFill>
                  <a:srgbClr val="FF0000"/>
                </a:solidFill>
              </a:rPr>
              <a:t>Na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ακολουθώντας την ηλεκτροχημική κλίση τους και η εκπόλωση μεγεθύνεται και η εκπόλωση </a:t>
            </a:r>
            <a:r>
              <a:rPr lang="el-GR" b="1" dirty="0" smtClean="0">
                <a:solidFill>
                  <a:srgbClr val="7030A0"/>
                </a:solidFill>
              </a:rPr>
              <a:t>από παθητική μετατρέπεται σε ενεργό </a:t>
            </a:r>
            <a:r>
              <a:rPr lang="el-GR" dirty="0" smtClean="0"/>
              <a:t>αναγεννητική διεργασία.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8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05" y="943791"/>
            <a:ext cx="6439989" cy="497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ΤΑΧΥΤΗΤΑ ΔΙΑΔΟΣΗΣ ΔΥΝΑΜΙΚΟΥ ΕΝΕΡΓΕΙΑΣ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 Όσο </a:t>
            </a:r>
            <a:r>
              <a:rPr lang="el-GR" dirty="0" smtClean="0">
                <a:solidFill>
                  <a:srgbClr val="FF0000"/>
                </a:solidFill>
              </a:rPr>
              <a:t>μεγαλύτερη η αντίσταση αξονοπλάσματος (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err="1" smtClean="0">
                <a:solidFill>
                  <a:srgbClr val="FF0000"/>
                </a:solidFill>
              </a:rPr>
              <a:t>a</a:t>
            </a:r>
            <a:r>
              <a:rPr lang="el-GR" sz="2400" dirty="0" smtClean="0">
                <a:solidFill>
                  <a:srgbClr val="FF0000"/>
                </a:solidFill>
              </a:rPr>
              <a:t>)</a:t>
            </a:r>
            <a:r>
              <a:rPr lang="el-GR" dirty="0" smtClean="0"/>
              <a:t>, τόσο </a:t>
            </a:r>
            <a:r>
              <a:rPr lang="el-GR" u="sng" dirty="0" smtClean="0"/>
              <a:t>μικρότερη η ροή ρεύματος </a:t>
            </a:r>
            <a:r>
              <a:rPr lang="el-GR" dirty="0" smtClean="0"/>
              <a:t>στο κύκλωμα τόσο </a:t>
            </a:r>
            <a:r>
              <a:rPr lang="el-GR" u="sng" dirty="0" smtClean="0"/>
              <a:t>περισσότερος χρόνος </a:t>
            </a:r>
            <a:r>
              <a:rPr lang="el-GR" dirty="0" smtClean="0"/>
              <a:t>θα χρειαστεί για να μεταβληθεί το φορτίο παρακείμενου τμήματος μεμβράνης.</a:t>
            </a:r>
          </a:p>
          <a:p>
            <a:pPr>
              <a:buNone/>
            </a:pPr>
            <a:r>
              <a:rPr lang="el-GR" dirty="0" smtClean="0"/>
              <a:t>Όσο </a:t>
            </a:r>
            <a:r>
              <a:rPr lang="el-GR" dirty="0" smtClean="0">
                <a:solidFill>
                  <a:srgbClr val="FF0000"/>
                </a:solidFill>
              </a:rPr>
              <a:t>μεγαλύτερη η χωρητικότητα της μεμβράνης (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sz="1900" dirty="0" smtClean="0">
                <a:solidFill>
                  <a:srgbClr val="FF0000"/>
                </a:solidFill>
              </a:rPr>
              <a:t>m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r>
              <a:rPr lang="el-GR" dirty="0" smtClean="0"/>
              <a:t>, τόσο </a:t>
            </a:r>
            <a:r>
              <a:rPr lang="el-GR" u="sng" dirty="0" smtClean="0"/>
              <a:t>περισσότερο φορτίο </a:t>
            </a:r>
            <a:r>
              <a:rPr lang="el-GR" dirty="0" smtClean="0"/>
              <a:t>πρέπει να αποτεθεί για να μεταβληθεί το δυναμικό της, άρα το ρεύμα χρειάζεται να τη διαρρεύσει επί </a:t>
            </a:r>
            <a:r>
              <a:rPr lang="el-GR" u="sng" dirty="0" smtClean="0"/>
              <a:t>περισσότερο χρόνο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Ο χρόνος που απαιτείται για την εξάπλωση της εκπόλωσης κατά μήκος νευράξονα εξαρτάται από την αξονική αντίσταση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sz="2400" dirty="0" err="1" smtClean="0">
                <a:solidFill>
                  <a:srgbClr val="FF0000"/>
                </a:solidFill>
              </a:rPr>
              <a:t>a</a:t>
            </a:r>
            <a:r>
              <a:rPr lang="el-GR" dirty="0" smtClean="0"/>
              <a:t> και χωρητικότητα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sz="1900" dirty="0" smtClean="0">
                <a:solidFill>
                  <a:srgbClr val="FF0000"/>
                </a:solidFill>
              </a:rPr>
              <a:t>m</a:t>
            </a:r>
            <a:r>
              <a:rPr lang="el-GR" dirty="0" smtClean="0"/>
              <a:t>  ανά μοναδιαίο μήκος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1"/>
                </a:solidFill>
              </a:rPr>
              <a:t>Η μεταβολή ρυθμού παθητικής εξάπλωσης είναι αντιστρόφως ανάλογη του γινομένου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sz="2100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sz="2100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ΑΥΞΑΝΩ ΤΑΧΥΗΤΑ ΔΙΑΔΟΣΗΣ?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b="1" dirty="0" smtClean="0"/>
              <a:t>Α. Αύξηση διαμέτρου νευράξονα </a:t>
            </a:r>
          </a:p>
          <a:p>
            <a:pPr>
              <a:buNone/>
            </a:pPr>
            <a:r>
              <a:rPr lang="el-GR" dirty="0" smtClean="0"/>
              <a:t>1. μειώνει αντίσταση </a:t>
            </a:r>
            <a:r>
              <a:rPr lang="el-GR" u="sng" dirty="0" smtClean="0"/>
              <a:t>ανάλογα με το τετράγωνο </a:t>
            </a:r>
            <a:r>
              <a:rPr lang="el-GR" dirty="0" smtClean="0"/>
              <a:t>διαμέτρου </a:t>
            </a:r>
            <a:r>
              <a:rPr lang="en-US" dirty="0" err="1" smtClean="0"/>
              <a:t>r</a:t>
            </a:r>
            <a:r>
              <a:rPr lang="en-US" sz="1400" dirty="0" err="1" smtClean="0"/>
              <a:t>a</a:t>
            </a:r>
            <a:r>
              <a:rPr lang="en-US" dirty="0" smtClean="0"/>
              <a:t> </a:t>
            </a:r>
            <a:r>
              <a:rPr lang="el-GR" dirty="0" smtClean="0"/>
              <a:t>=ρ/πα</a:t>
            </a:r>
            <a:r>
              <a:rPr lang="el-GR" baseline="30000" dirty="0" smtClean="0"/>
              <a:t>2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2. αυξάνει χωρητικότητα </a:t>
            </a:r>
            <a:r>
              <a:rPr lang="el-GR" u="sng" dirty="0" smtClean="0"/>
              <a:t>ευθέως</a:t>
            </a:r>
            <a:r>
              <a:rPr lang="el-GR" dirty="0" smtClean="0"/>
              <a:t> </a:t>
            </a:r>
            <a:r>
              <a:rPr lang="el-GR" u="sng" dirty="0" smtClean="0"/>
              <a:t>ανάλογα</a:t>
            </a:r>
            <a:r>
              <a:rPr lang="el-GR" dirty="0" smtClean="0"/>
              <a:t> με τη διάμετρο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Cin</a:t>
            </a:r>
            <a:r>
              <a:rPr lang="en-US" dirty="0" smtClean="0">
                <a:solidFill>
                  <a:srgbClr val="FF0000"/>
                </a:solidFill>
              </a:rPr>
              <a:t>=Cm x 4</a:t>
            </a:r>
            <a:r>
              <a:rPr lang="el-GR" dirty="0" smtClean="0">
                <a:solidFill>
                  <a:srgbClr val="FF0000"/>
                </a:solidFill>
              </a:rPr>
              <a:t>πα</a:t>
            </a:r>
            <a:r>
              <a:rPr lang="el-GR" baseline="30000" dirty="0" smtClean="0">
                <a:solidFill>
                  <a:srgbClr val="FF0000"/>
                </a:solidFill>
              </a:rPr>
              <a:t>2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Άρα συνολικά το γινόμενο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sz="2100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sz="2100" dirty="0" err="1" smtClean="0">
                <a:solidFill>
                  <a:srgbClr val="FF0000"/>
                </a:solidFill>
              </a:rPr>
              <a:t>m</a:t>
            </a:r>
            <a:r>
              <a:rPr lang="el-GR" sz="2100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μειώνεται, άρα αυξάνεται ταχύτητα αγωγής.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Όμως αντιοικονομικό από άποψη χώρου.</a:t>
            </a:r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2500298" y="2500306"/>
            <a:ext cx="1785950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ΠΑΘΗΤΙΚΕΣ ΙΔΙΟΤΗΤΕΣ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l-GR" dirty="0" smtClean="0"/>
              <a:t>Ηλεκτρική αντίσταση μεμβράνης σε ηρεμία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Ηλεκτρική χωρητικότητα μεμβράνης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Αξονική ενδοκυττάρια αντίσταση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ΑΥΞΑΝΩ ΤΑΧΥΗΤΑ ΔΙΑΔΟΣΗΣ?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l-GR" b="1" dirty="0" smtClean="0"/>
              <a:t>Β. Μυελίνωση-μείωση χωρητικότητας</a:t>
            </a:r>
          </a:p>
          <a:p>
            <a:pPr>
              <a:buNone/>
            </a:pPr>
            <a:r>
              <a:rPr lang="el-GR" dirty="0" smtClean="0"/>
              <a:t> Η μυελίνωση του νευράξονα αυξάνει το  πάχος του έως 100 φορές. Η χωρητικότητα ενός πυκνωτή με παράλληλες πλάκες (μεμβράνη)</a:t>
            </a:r>
            <a:r>
              <a:rPr lang="en-US" dirty="0" smtClean="0"/>
              <a:t> </a:t>
            </a:r>
            <a:r>
              <a:rPr lang="el-GR" dirty="0" smtClean="0"/>
              <a:t>είναι αντιστρόφως ανάλογη προς το πάχος του υλικού. Άρα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η μυελίνη μειώνει την </a:t>
            </a:r>
            <a:r>
              <a:rPr lang="el-GR" dirty="0" smtClean="0">
                <a:solidFill>
                  <a:srgbClr val="FF0000"/>
                </a:solidFill>
              </a:rPr>
              <a:t>τιμή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 και άρα μειώνει το γινόμενο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sz="2100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sz="2100" dirty="0" err="1" smtClean="0">
                <a:solidFill>
                  <a:srgbClr val="FF0000"/>
                </a:solidFill>
              </a:rPr>
              <a:t>m</a:t>
            </a:r>
            <a:r>
              <a:rPr lang="el-GR" sz="21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l-GR" dirty="0" smtClean="0"/>
              <a:t>Για κάθε δεδομένη αύξηση ολικής διαμέτρου ίνας, η </a:t>
            </a:r>
            <a:r>
              <a:rPr lang="el-GR" u="sng" dirty="0" smtClean="0"/>
              <a:t>μυελίνωση προκαλεί μείωση του γινομένου </a:t>
            </a:r>
            <a:r>
              <a:rPr lang="el-GR" dirty="0" smtClean="0"/>
              <a:t>κατά </a:t>
            </a:r>
            <a:r>
              <a:rPr lang="el-GR" b="1" u="sng" dirty="0" smtClean="0"/>
              <a:t>ποσοστό μεγαλύτερο </a:t>
            </a:r>
            <a:r>
              <a:rPr lang="el-GR" u="sng" dirty="0" smtClean="0"/>
              <a:t>από ότι αύξηση διαμέτρου ίνας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Για αυτό η αγωγή είναι ταχύτερη σε έμμυελους νευράξονες ίδιας διαμέτρου συγκριτικά με αμύελους νευράξονες.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ΚΟΜΒΟΙ </a:t>
            </a:r>
            <a:r>
              <a:rPr lang="en-US" dirty="0" smtClean="0"/>
              <a:t>RANVIER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Το μυελώδες έλυτρο διακόπτεται ανά 1-2 </a:t>
            </a:r>
            <a:r>
              <a:rPr lang="en-US" dirty="0" smtClean="0"/>
              <a:t>mm </a:t>
            </a:r>
            <a:r>
              <a:rPr lang="el-GR" dirty="0" smtClean="0"/>
              <a:t>στους κόμβους </a:t>
            </a:r>
            <a:r>
              <a:rPr lang="en-US" dirty="0" smtClean="0"/>
              <a:t> Ranvier</a:t>
            </a:r>
            <a:r>
              <a:rPr lang="el-GR" dirty="0" smtClean="0"/>
              <a:t> που έχουν μήκος </a:t>
            </a:r>
            <a:r>
              <a:rPr lang="en-US" dirty="0" smtClean="0"/>
              <a:t>2</a:t>
            </a:r>
            <a:r>
              <a:rPr lang="el-GR" dirty="0" smtClean="0"/>
              <a:t>μ</a:t>
            </a:r>
            <a:r>
              <a:rPr lang="en-US" dirty="0" smtClean="0"/>
              <a:t>m.  </a:t>
            </a:r>
            <a:r>
              <a:rPr lang="el-GR" dirty="0" smtClean="0"/>
              <a:t>Στα </a:t>
            </a:r>
            <a:r>
              <a:rPr lang="el-GR" b="1" dirty="0" smtClean="0"/>
              <a:t>αμύελα τμήματα η χωρητικότητα αυξάνει </a:t>
            </a:r>
            <a:r>
              <a:rPr lang="el-GR" dirty="0" smtClean="0"/>
              <a:t>άρα </a:t>
            </a:r>
            <a:r>
              <a:rPr lang="el-GR" u="sng" dirty="0" smtClean="0"/>
              <a:t>αυξάνει και το πυκνωτικό ρεύμα</a:t>
            </a:r>
            <a:r>
              <a:rPr lang="el-GR" dirty="0" smtClean="0"/>
              <a:t>. Επιπλέον, στους κόμβους </a:t>
            </a:r>
            <a:r>
              <a:rPr lang="en-US" dirty="0" smtClean="0"/>
              <a:t>Ranvier</a:t>
            </a:r>
            <a:r>
              <a:rPr lang="el-GR" dirty="0" smtClean="0"/>
              <a:t> υπάρχουν πολλοί </a:t>
            </a:r>
            <a:r>
              <a:rPr lang="el-GR" u="sng" dirty="0" smtClean="0"/>
              <a:t>τασεοελεγχόμενοι δίαυλοι</a:t>
            </a:r>
            <a:r>
              <a:rPr lang="en-US" u="sng" dirty="0" smtClean="0"/>
              <a:t> Na</a:t>
            </a:r>
            <a:r>
              <a:rPr lang="el-GR" dirty="0" smtClean="0"/>
              <a:t>, που δημιουργούν ισχυρό </a:t>
            </a:r>
            <a:r>
              <a:rPr lang="el-GR" u="sng" dirty="0" smtClean="0"/>
              <a:t>εκπολωτικό ρεύμα </a:t>
            </a:r>
            <a:r>
              <a:rPr lang="el-GR" dirty="0" smtClean="0"/>
              <a:t>σε απάντηση στην παθητική εξάπλωση της εκπόλωσης.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Το δυναμικό </a:t>
            </a:r>
            <a:r>
              <a:rPr lang="el-GR" b="1" dirty="0" err="1" smtClean="0">
                <a:solidFill>
                  <a:srgbClr val="FF0000"/>
                </a:solidFill>
              </a:rPr>
              <a:t>αναγεννάται</a:t>
            </a:r>
            <a:r>
              <a:rPr lang="el-GR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l-GR" dirty="0" smtClean="0"/>
              <a:t>Όμως η διάδοση του ερεθίσματος στους κόμβους </a:t>
            </a:r>
            <a:r>
              <a:rPr lang="el-GR" u="sng" dirty="0" smtClean="0"/>
              <a:t>επιβραδύνεται λόγω αυξημένης χωρητικότητας </a:t>
            </a:r>
            <a:r>
              <a:rPr lang="el-GR" dirty="0" smtClean="0"/>
              <a:t>και δίνει την εντύπωση της </a:t>
            </a:r>
            <a:r>
              <a:rPr lang="el-GR" b="1" dirty="0" smtClean="0">
                <a:solidFill>
                  <a:srgbClr val="FF0000"/>
                </a:solidFill>
              </a:rPr>
              <a:t>κατά άλματα μετάδοσης από κόμβο σε κόμβο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MARIANNA\A_ΜΑΘΗΜΑΤΑ PPS\ΝΕΥΡΟΦΥΣΙΟΛΟΓΙΑ\8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629525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ΑΠΟΜΥΕΛΙΝΩΤΙΚΕΣ ΠΑΘΗΣΕΙΣ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b="1" dirty="0" smtClean="0"/>
              <a:t>Οι αμύελες περιοχές έχουν αυξημένη χωρητικότητα</a:t>
            </a:r>
            <a:r>
              <a:rPr lang="en-US" b="1" dirty="0" smtClean="0"/>
              <a:t> c</a:t>
            </a:r>
            <a:r>
              <a:rPr lang="en-US" sz="2000" b="1" dirty="0" smtClean="0"/>
              <a:t>m</a:t>
            </a:r>
            <a:r>
              <a:rPr lang="el-GR" b="1" dirty="0" smtClean="0"/>
              <a:t> και μειωμένη αντίσταση</a:t>
            </a:r>
            <a:r>
              <a:rPr lang="en-US" b="1" dirty="0" smtClean="0"/>
              <a:t> </a:t>
            </a:r>
            <a:r>
              <a:rPr lang="en-US" b="1" dirty="0" err="1" smtClean="0"/>
              <a:t>r</a:t>
            </a:r>
            <a:r>
              <a:rPr lang="en-US" sz="2000" b="1" dirty="0" err="1" smtClean="0"/>
              <a:t>m</a:t>
            </a:r>
            <a:r>
              <a:rPr lang="el-GR" b="1" dirty="0" smtClean="0"/>
              <a:t>.</a:t>
            </a:r>
            <a:endParaRPr lang="en-US" b="1" dirty="0" smtClean="0"/>
          </a:p>
          <a:p>
            <a:pPr>
              <a:buNone/>
            </a:pPr>
            <a:r>
              <a:rPr lang="el-GR" dirty="0" smtClean="0"/>
              <a:t>	Το δυναμικό δεν μπορεί να φτάσει τον ουδό και δεν μπορεί να εξαπλωθεί σε μεγάλη απόσταση (αφού η σταθερά απόστασης λ είναι ανάλογη </a:t>
            </a:r>
            <a:r>
              <a:rPr lang="en-US" dirty="0" err="1" smtClean="0"/>
              <a:t>r</a:t>
            </a:r>
            <a:r>
              <a:rPr lang="en-US" sz="2000" dirty="0" err="1" smtClean="0"/>
              <a:t>m</a:t>
            </a:r>
            <a:r>
              <a:rPr lang="el-GR" sz="2000" dirty="0" smtClean="0"/>
              <a:t>)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857760"/>
            <a:ext cx="3101609" cy="152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ΑΝΑΚΕΦΑΛΑΙΩΣΗ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ln w="28575">
            <a:solidFill>
              <a:srgbClr val="00B05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Η μεμβράνη έχει μεγάλη χωρητικότητα και άρα επιβραδύνει τη ροή ρευμάτων.</a:t>
            </a:r>
          </a:p>
          <a:p>
            <a:pPr>
              <a:buNone/>
            </a:pPr>
            <a:r>
              <a:rPr lang="el-GR" dirty="0" smtClean="0"/>
              <a:t>Οι δίαυλοι ιόντων δημιουργούν δυναμικά μεμβράνης αλλά επίσης επιβραδύνουν την αγωγή.</a:t>
            </a:r>
          </a:p>
          <a:p>
            <a:pPr>
              <a:buNone/>
            </a:pPr>
            <a:r>
              <a:rPr lang="el-GR" dirty="0" smtClean="0"/>
              <a:t>Ο νευρώνας τα ξεπερνάει με </a:t>
            </a:r>
          </a:p>
          <a:p>
            <a:pPr>
              <a:buNone/>
            </a:pPr>
            <a:r>
              <a:rPr lang="el-GR" dirty="0" smtClean="0"/>
              <a:t>Χρονική άθροιση (</a:t>
            </a:r>
            <a:r>
              <a:rPr lang="el-GR" dirty="0" err="1" smtClean="0"/>
              <a:t>μεσοσταθμίζονται</a:t>
            </a:r>
            <a:r>
              <a:rPr lang="el-GR" dirty="0" smtClean="0"/>
              <a:t> χρονικά (</a:t>
            </a:r>
            <a:r>
              <a:rPr lang="en-US" dirty="0" smtClean="0"/>
              <a:t>ms) </a:t>
            </a:r>
            <a:r>
              <a:rPr lang="el-GR" dirty="0" smtClean="0"/>
              <a:t>τα εισαγόμενα σήματα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l-GR" dirty="0" smtClean="0"/>
              <a:t>Χωρική άθροιση: τα σήματα εισόδου συγκεντρώνονται κοντά στη ζώνη εκκίνησης</a:t>
            </a:r>
          </a:p>
          <a:p>
            <a:pPr>
              <a:buNone/>
            </a:pPr>
            <a:r>
              <a:rPr lang="el-GR" dirty="0" smtClean="0"/>
              <a:t>Τα σήματα εισόδου εξαπλώνονται </a:t>
            </a:r>
            <a:r>
              <a:rPr lang="el-GR" dirty="0" err="1" smtClean="0"/>
              <a:t>ηλεκτροτονικά</a:t>
            </a:r>
            <a:r>
              <a:rPr lang="el-GR" dirty="0" smtClean="0"/>
              <a:t> και εξασθενούν.</a:t>
            </a:r>
          </a:p>
          <a:p>
            <a:pPr>
              <a:buNone/>
            </a:pPr>
            <a:r>
              <a:rPr lang="el-GR" dirty="0" smtClean="0"/>
              <a:t>Οι τασεοελεγχόμενοι δίαυλοι </a:t>
            </a:r>
            <a:r>
              <a:rPr lang="en-US" dirty="0" smtClean="0"/>
              <a:t>Na </a:t>
            </a:r>
            <a:r>
              <a:rPr lang="el-GR" dirty="0" smtClean="0"/>
              <a:t>δημιουργούν δυναμικά ενεργείας και δεν εξασθενούν τα μεταδιδόμενα σήματα.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1) Ηλεκτρική αντίσταση μεμβράνης σε ηρεμία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Η σχέση ρεύματος-τάσης είναι γραμμική και εξαρτάται από την αντίσταση</a:t>
            </a:r>
          </a:p>
          <a:p>
            <a:pPr algn="ctr">
              <a:buNone/>
            </a:pPr>
            <a:r>
              <a:rPr lang="en-US" sz="4300" b="1" dirty="0" smtClean="0"/>
              <a:t>I=V/R</a:t>
            </a:r>
            <a:endParaRPr lang="el-GR" sz="4300" b="1" dirty="0" smtClean="0"/>
          </a:p>
          <a:p>
            <a:pPr>
              <a:buNone/>
            </a:pPr>
            <a:r>
              <a:rPr lang="en-US" sz="4300" b="1" dirty="0" smtClean="0"/>
              <a:t>I</a:t>
            </a:r>
            <a:r>
              <a:rPr lang="el-GR" sz="4300" dirty="0" smtClean="0"/>
              <a:t>: ρεύμα</a:t>
            </a:r>
            <a:endParaRPr lang="en-US" sz="4300" b="1" dirty="0" smtClean="0"/>
          </a:p>
          <a:p>
            <a:pPr>
              <a:buNone/>
            </a:pPr>
            <a:r>
              <a:rPr lang="en-US" sz="4300" b="1" dirty="0" smtClean="0"/>
              <a:t>V</a:t>
            </a:r>
            <a:r>
              <a:rPr lang="el-GR" sz="4300" dirty="0" smtClean="0"/>
              <a:t>: διαφορά δυναμικού</a:t>
            </a:r>
            <a:endParaRPr lang="en-US" sz="4300" b="1" dirty="0" smtClean="0"/>
          </a:p>
          <a:p>
            <a:pPr>
              <a:buNone/>
            </a:pPr>
            <a:r>
              <a:rPr lang="en-US" sz="4300" b="1" dirty="0" smtClean="0"/>
              <a:t>R</a:t>
            </a:r>
            <a:r>
              <a:rPr lang="el-GR" sz="4300" dirty="0" smtClean="0"/>
              <a:t>: αντίσταση</a:t>
            </a:r>
            <a:endParaRPr lang="en-US" sz="43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l-GR" b="1" dirty="0" smtClean="0">
                <a:solidFill>
                  <a:srgbClr val="FF0000"/>
                </a:solidFill>
              </a:rPr>
              <a:t>Εισαγωγή αρνητικού </a:t>
            </a:r>
            <a:r>
              <a:rPr lang="el-GR" dirty="0" smtClean="0"/>
              <a:t>ρεύματος </a:t>
            </a:r>
            <a:r>
              <a:rPr lang="el-GR" b="1" dirty="0" smtClean="0">
                <a:solidFill>
                  <a:srgbClr val="FF0000"/>
                </a:solidFill>
              </a:rPr>
              <a:t>υπερπολώνει</a:t>
            </a:r>
            <a:r>
              <a:rPr lang="el-GR" dirty="0" smtClean="0"/>
              <a:t> μεμβράνη, ενώ </a:t>
            </a:r>
            <a:r>
              <a:rPr lang="el-GR" b="1" dirty="0" smtClean="0">
                <a:solidFill>
                  <a:srgbClr val="00B050"/>
                </a:solidFill>
              </a:rPr>
              <a:t>θετικού ρεύματος εκπολώνει</a:t>
            </a:r>
            <a:r>
              <a:rPr lang="el-GR" b="1" dirty="0" smtClean="0"/>
              <a:t> </a:t>
            </a:r>
            <a:r>
              <a:rPr lang="el-GR" dirty="0" smtClean="0"/>
              <a:t>τη μεμβράνη. Η εκπόλωση είναι </a:t>
            </a:r>
            <a:r>
              <a:rPr lang="el-GR" b="1" dirty="0" smtClean="0">
                <a:solidFill>
                  <a:schemeClr val="tx2"/>
                </a:solidFill>
              </a:rPr>
              <a:t>γραμμική</a:t>
            </a:r>
            <a:r>
              <a:rPr lang="el-GR" dirty="0" smtClean="0"/>
              <a:t> ως τον </a:t>
            </a:r>
            <a:r>
              <a:rPr lang="el-GR" b="1" dirty="0" smtClean="0">
                <a:solidFill>
                  <a:schemeClr val="tx2"/>
                </a:solidFill>
              </a:rPr>
              <a:t>ουδό</a:t>
            </a:r>
            <a:r>
              <a:rPr lang="el-GR" dirty="0" smtClean="0"/>
              <a:t>, οπότε η μεμβράνη παύει να λειτουργεί ως </a:t>
            </a:r>
            <a:r>
              <a:rPr lang="el-GR" b="1" dirty="0" smtClean="0">
                <a:solidFill>
                  <a:schemeClr val="tx2"/>
                </a:solidFill>
              </a:rPr>
              <a:t>αντιστάτης</a:t>
            </a:r>
            <a:r>
              <a:rPr lang="el-GR" dirty="0" smtClean="0"/>
              <a:t> γιατί ανοίγουν τασεοελεγχόμενοι δίαυλοι.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1430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1) Ηλεκτρική αντίσταση μεμβράνης σε ηρεμία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Η </a:t>
            </a:r>
            <a:r>
              <a:rPr lang="el-GR" b="1" dirty="0" smtClean="0">
                <a:solidFill>
                  <a:schemeClr val="tx2"/>
                </a:solidFill>
              </a:rPr>
              <a:t>αντίσταση</a:t>
            </a:r>
            <a:r>
              <a:rPr lang="el-GR" dirty="0" smtClean="0"/>
              <a:t> εξαρτάται από το μέγεθος του νευρώνα και το πλήθος των διαύλων εν ηρεμία: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 Όσο </a:t>
            </a:r>
            <a:r>
              <a:rPr lang="el-GR" b="1" dirty="0" smtClean="0"/>
              <a:t>μεγαλύτερος</a:t>
            </a:r>
            <a:r>
              <a:rPr lang="el-GR" dirty="0" smtClean="0"/>
              <a:t> ο νευρώνας, τόσο </a:t>
            </a:r>
            <a:r>
              <a:rPr lang="el-GR" u="sng" dirty="0" smtClean="0"/>
              <a:t>μικρότερη</a:t>
            </a:r>
            <a:r>
              <a:rPr lang="el-GR" dirty="0" smtClean="0"/>
              <a:t> η αντίσταση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Όσο </a:t>
            </a:r>
            <a:r>
              <a:rPr lang="el-GR" b="1" dirty="0" smtClean="0"/>
              <a:t>περισσότεροι</a:t>
            </a:r>
            <a:r>
              <a:rPr lang="el-GR" dirty="0" smtClean="0"/>
              <a:t> οι δίαυλοι, τόσο </a:t>
            </a:r>
            <a:r>
              <a:rPr lang="el-GR" u="sng" dirty="0" smtClean="0"/>
              <a:t>μικρότερη</a:t>
            </a:r>
            <a:r>
              <a:rPr lang="el-GR" dirty="0" smtClean="0"/>
              <a:t> η αντίσταση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Ειδική αντίσταση μεμβράνης </a:t>
            </a:r>
            <a:r>
              <a:rPr lang="en-US" dirty="0" err="1" smtClean="0">
                <a:solidFill>
                  <a:srgbClr val="FF0000"/>
                </a:solidFill>
              </a:rPr>
              <a:t>Rm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είναι η αντίσταση ανά μονάδας εμβαδού μεμβράνης (Ω</a:t>
            </a:r>
            <a:r>
              <a:rPr lang="en-US" dirty="0" smtClean="0"/>
              <a:t> x 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l-GR" dirty="0" smtClean="0"/>
              <a:t>: εξαρτάται μόνο από </a:t>
            </a:r>
            <a:r>
              <a:rPr lang="el-GR" u="sng" dirty="0" smtClean="0"/>
              <a:t>πυκνότητα διαύλων </a:t>
            </a:r>
            <a:r>
              <a:rPr lang="el-GR" dirty="0" smtClean="0"/>
              <a:t>και όχι από μέγεθος νευρώνα.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Ολική αντίσταση </a:t>
            </a:r>
            <a:r>
              <a:rPr lang="el-GR" dirty="0" smtClean="0"/>
              <a:t>= ειδική αντίσταση / εμβαδό νευρώνα</a:t>
            </a:r>
            <a:endParaRPr lang="en-US" dirty="0" smtClean="0"/>
          </a:p>
          <a:p>
            <a:pPr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Rin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Rm</a:t>
            </a:r>
            <a:r>
              <a:rPr lang="en-US" dirty="0" smtClean="0">
                <a:solidFill>
                  <a:srgbClr val="FF0000"/>
                </a:solidFill>
              </a:rPr>
              <a:t>/4</a:t>
            </a:r>
            <a:r>
              <a:rPr lang="el-GR" dirty="0" smtClean="0">
                <a:solidFill>
                  <a:srgbClr val="FF0000"/>
                </a:solidFill>
              </a:rPr>
              <a:t>πα</a:t>
            </a:r>
            <a:r>
              <a:rPr lang="el-GR" baseline="30000" dirty="0" smtClean="0">
                <a:solidFill>
                  <a:srgbClr val="FF0000"/>
                </a:solidFill>
              </a:rPr>
              <a:t>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2) Ηλεκτρική χωρητικότητα μεμβράνης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Χωρητικότητα</a:t>
            </a:r>
            <a:r>
              <a:rPr lang="el-GR" dirty="0" smtClean="0"/>
              <a:t>: πόσο φορτίο αποθηκεύεται σε μία συσκευή (πυκνωτής). Το φορτίο εξαρτάται από τη διαφορά δυναμικού. Υπάρχει μία μέγιστη τιμή φορτίου που μπορεί να αποθηκευτεί. </a:t>
            </a:r>
          </a:p>
          <a:p>
            <a:pPr>
              <a:buNone/>
            </a:pPr>
            <a:r>
              <a:rPr lang="el-GR" dirty="0" smtClean="0"/>
              <a:t>Η </a:t>
            </a:r>
            <a:r>
              <a:rPr lang="el-GR" b="1" dirty="0" smtClean="0"/>
              <a:t>χωρητικότητα είναι σταθερό μέγεθος </a:t>
            </a:r>
            <a:r>
              <a:rPr lang="el-GR" dirty="0" smtClean="0"/>
              <a:t>και ορίζεται από την αναλογία διαφοράς δυναμικού και φορτίου.</a:t>
            </a:r>
          </a:p>
          <a:p>
            <a:pPr algn="ctr">
              <a:buNone/>
            </a:pPr>
            <a:r>
              <a:rPr lang="en-US" b="1" dirty="0" smtClean="0"/>
              <a:t>C=Q/V</a:t>
            </a:r>
          </a:p>
          <a:p>
            <a:pPr>
              <a:buNone/>
            </a:pPr>
            <a:r>
              <a:rPr lang="en-US" dirty="0" smtClean="0"/>
              <a:t>C</a:t>
            </a:r>
            <a:r>
              <a:rPr lang="el-GR" dirty="0" smtClean="0"/>
              <a:t>: χωρητικότητα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</a:t>
            </a:r>
            <a:r>
              <a:rPr lang="el-GR" dirty="0" smtClean="0"/>
              <a:t>:  διαφορά δυναμικού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Q</a:t>
            </a:r>
            <a:r>
              <a:rPr lang="el-GR" dirty="0" smtClean="0"/>
              <a:t>: φορτίο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2) Ηλεκτρική </a:t>
            </a:r>
            <a:r>
              <a:rPr lang="el-GR" dirty="0" smtClean="0"/>
              <a:t>χωρητικότητα μεμβράνης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Μεταβολή δυναμικού στα άκρα πυκνωτή σημαίνει ότι μεταβλήθηκε το φορτίο (αφού η χωρητικότητα είναι σταθερή).</a:t>
            </a:r>
          </a:p>
          <a:p>
            <a:pPr>
              <a:buNone/>
            </a:pPr>
            <a:r>
              <a:rPr lang="el-GR" dirty="0" smtClean="0"/>
              <a:t>Για να μεταβληθεί το φορτίο θα πρέπει να διαρρεύσει </a:t>
            </a:r>
            <a:r>
              <a:rPr lang="el-GR" dirty="0" smtClean="0">
                <a:solidFill>
                  <a:srgbClr val="FF0000"/>
                </a:solidFill>
              </a:rPr>
              <a:t>ρεύμα</a:t>
            </a:r>
            <a:r>
              <a:rPr lang="el-GR" dirty="0" smtClean="0"/>
              <a:t> από τον πυκνωτή.</a:t>
            </a:r>
          </a:p>
          <a:p>
            <a:pPr algn="ctr">
              <a:buNone/>
            </a:pPr>
            <a:r>
              <a:rPr lang="en-US" b="1" dirty="0" smtClean="0"/>
              <a:t>I=</a:t>
            </a:r>
            <a:r>
              <a:rPr lang="el-GR" b="1" dirty="0" smtClean="0"/>
              <a:t>Δ</a:t>
            </a:r>
            <a:r>
              <a:rPr lang="en-US" b="1" dirty="0" smtClean="0"/>
              <a:t>Q/</a:t>
            </a:r>
            <a:r>
              <a:rPr lang="el-GR" b="1" dirty="0" smtClean="0"/>
              <a:t>Δ</a:t>
            </a:r>
            <a:r>
              <a:rPr lang="en-US" b="1" dirty="0" smtClean="0"/>
              <a:t>t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el-GR" dirty="0" smtClean="0"/>
              <a:t>Ρεύμα: ροή φορτίου ανά μονάδα χρόνου</a:t>
            </a:r>
          </a:p>
          <a:p>
            <a:pPr algn="ctr">
              <a:buNone/>
            </a:pPr>
            <a:r>
              <a:rPr lang="el-GR" dirty="0" smtClean="0"/>
              <a:t>Δ</a:t>
            </a:r>
            <a:r>
              <a:rPr lang="en-US" dirty="0" smtClean="0"/>
              <a:t>V=</a:t>
            </a:r>
            <a:r>
              <a:rPr lang="el-GR" dirty="0" smtClean="0"/>
              <a:t>Δ</a:t>
            </a:r>
            <a:r>
              <a:rPr lang="en-US" dirty="0" smtClean="0"/>
              <a:t>Q/C</a:t>
            </a:r>
          </a:p>
          <a:p>
            <a:pPr algn="ctr">
              <a:buNone/>
            </a:pPr>
            <a:r>
              <a:rPr lang="el-GR" b="1" dirty="0"/>
              <a:t>Δ</a:t>
            </a:r>
            <a:r>
              <a:rPr lang="en-US" b="1" dirty="0" smtClean="0"/>
              <a:t>V</a:t>
            </a:r>
            <a:r>
              <a:rPr lang="el-GR" b="1" dirty="0" smtClean="0"/>
              <a:t>=</a:t>
            </a:r>
            <a:r>
              <a:rPr lang="en-US" b="1" dirty="0" smtClean="0"/>
              <a:t>Ix</a:t>
            </a:r>
            <a:r>
              <a:rPr lang="el-GR" b="1" dirty="0" smtClean="0"/>
              <a:t>Δ</a:t>
            </a:r>
            <a:r>
              <a:rPr lang="en-US" b="1" dirty="0" smtClean="0"/>
              <a:t>t/C</a:t>
            </a:r>
          </a:p>
          <a:p>
            <a:pPr>
              <a:buNone/>
            </a:pPr>
            <a:r>
              <a:rPr lang="el-GR" dirty="0" smtClean="0"/>
              <a:t>Η μεταβολή τάσης πυκνωτή εξαρτάται από διάρκεια ρεύματος.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2) Ηλεκτρική χωρητικότητα μεμβράνης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000108"/>
            <a:ext cx="8643966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Η χωρητικότητα είναι ευθέως ανάλογη </a:t>
            </a:r>
            <a:r>
              <a:rPr lang="el-GR" sz="2400" u="sng" dirty="0" smtClean="0"/>
              <a:t>εμβαδού</a:t>
            </a:r>
            <a:r>
              <a:rPr lang="el-GR" sz="2400" dirty="0" smtClean="0"/>
              <a:t> πλακών πυκνωτή.</a:t>
            </a:r>
          </a:p>
          <a:p>
            <a:pPr>
              <a:buNone/>
            </a:pPr>
            <a:r>
              <a:rPr lang="el-GR" sz="2400" dirty="0" smtClean="0"/>
              <a:t>Επίσης εξαρτάται από το </a:t>
            </a:r>
            <a:r>
              <a:rPr lang="el-GR" sz="2400" u="sng" dirty="0" smtClean="0"/>
              <a:t>μονωτικό υλικό </a:t>
            </a:r>
            <a:r>
              <a:rPr lang="el-GR" sz="2400" dirty="0" smtClean="0"/>
              <a:t>και την </a:t>
            </a:r>
            <a:r>
              <a:rPr lang="el-GR" sz="2400" u="sng" dirty="0" smtClean="0"/>
              <a:t>απόσταση</a:t>
            </a:r>
            <a:r>
              <a:rPr lang="el-GR" sz="2400" dirty="0" smtClean="0"/>
              <a:t> μεταξύ των πλακών.</a:t>
            </a:r>
          </a:p>
          <a:p>
            <a:pPr>
              <a:buNone/>
            </a:pPr>
            <a:r>
              <a:rPr lang="el-GR" sz="2400" dirty="0" smtClean="0"/>
              <a:t>Οι </a:t>
            </a:r>
            <a:r>
              <a:rPr lang="el-GR" sz="2400" b="1" dirty="0" smtClean="0">
                <a:solidFill>
                  <a:srgbClr val="00B050"/>
                </a:solidFill>
              </a:rPr>
              <a:t>βιολογικές μεμβράνες </a:t>
            </a:r>
            <a:r>
              <a:rPr lang="el-GR" sz="2400" dirty="0" smtClean="0"/>
              <a:t>αποτελούνται από παρόμοιο μονωτικό υλικό και έχουν παρόμοια απόσταση μεταξύ των πλακών (4</a:t>
            </a:r>
            <a:r>
              <a:rPr lang="en-US" sz="2400" dirty="0"/>
              <a:t>n</a:t>
            </a:r>
            <a:r>
              <a:rPr lang="en-US" sz="2400" dirty="0" smtClean="0"/>
              <a:t>m)</a:t>
            </a:r>
            <a:r>
              <a:rPr lang="el-GR" sz="2400" dirty="0" smtClean="0"/>
              <a:t>. </a:t>
            </a:r>
            <a:endParaRPr lang="el-GR" sz="2400" dirty="0"/>
          </a:p>
          <a:p>
            <a:pPr>
              <a:buNone/>
            </a:pPr>
            <a:r>
              <a:rPr lang="el-GR" sz="2400" dirty="0" smtClean="0"/>
              <a:t>Η </a:t>
            </a:r>
            <a:r>
              <a:rPr lang="el-GR" sz="2400" dirty="0" smtClean="0">
                <a:solidFill>
                  <a:srgbClr val="FF0000"/>
                </a:solidFill>
              </a:rPr>
              <a:t>ειδική χωρητικότητα μεμβράνης (</a:t>
            </a:r>
            <a:r>
              <a:rPr lang="en-US" sz="2400" dirty="0" smtClean="0">
                <a:solidFill>
                  <a:srgbClr val="FF0000"/>
                </a:solidFill>
              </a:rPr>
              <a:t>Cm</a:t>
            </a:r>
            <a:r>
              <a:rPr lang="el-GR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ανά μονάδα εμβαδού είναι 1μ</a:t>
            </a:r>
            <a:r>
              <a:rPr lang="en-US" sz="2400" dirty="0" smtClean="0"/>
              <a:t>F/cm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μεμβράνης.</a:t>
            </a:r>
          </a:p>
          <a:p>
            <a:pPr>
              <a:buNone/>
            </a:pPr>
            <a:r>
              <a:rPr lang="el-GR" sz="2400" dirty="0" smtClean="0"/>
              <a:t>Η </a:t>
            </a:r>
            <a:r>
              <a:rPr lang="el-GR" sz="2400" dirty="0" smtClean="0">
                <a:solidFill>
                  <a:srgbClr val="FF0000"/>
                </a:solidFill>
              </a:rPr>
              <a:t>ολική χωρητικότητα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μεμβράνης δίδεται από το γινόμενο </a:t>
            </a:r>
            <a:r>
              <a:rPr lang="el-GR" sz="2400" dirty="0" smtClean="0">
                <a:solidFill>
                  <a:srgbClr val="FF0000"/>
                </a:solidFill>
              </a:rPr>
              <a:t>ειδικής χωρητικότητας επί το εμβαδό μεμβράνης</a:t>
            </a:r>
            <a:r>
              <a:rPr lang="el-GR" sz="2400" dirty="0" smtClean="0"/>
              <a:t>.</a:t>
            </a:r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	(</a:t>
            </a:r>
            <a:r>
              <a:rPr lang="en-US" sz="2400" dirty="0" err="1" smtClean="0">
                <a:solidFill>
                  <a:srgbClr val="FF0000"/>
                </a:solidFill>
              </a:rPr>
              <a:t>Cin</a:t>
            </a:r>
            <a:r>
              <a:rPr lang="en-US" sz="2400" dirty="0" smtClean="0">
                <a:solidFill>
                  <a:srgbClr val="FF0000"/>
                </a:solidFill>
              </a:rPr>
              <a:t>=Cm x 4</a:t>
            </a:r>
            <a:r>
              <a:rPr lang="el-GR" sz="2400" dirty="0" smtClean="0">
                <a:solidFill>
                  <a:srgbClr val="FF0000"/>
                </a:solidFill>
              </a:rPr>
              <a:t>πα</a:t>
            </a:r>
            <a:r>
              <a:rPr lang="el-GR" sz="2400" baseline="30000" dirty="0" smtClean="0">
                <a:solidFill>
                  <a:srgbClr val="FF0000"/>
                </a:solidFill>
              </a:rPr>
              <a:t>2</a:t>
            </a:r>
            <a:r>
              <a:rPr lang="el-GR" sz="2400" dirty="0" smtClean="0">
                <a:solidFill>
                  <a:srgbClr val="FF0000"/>
                </a:solidFill>
              </a:rPr>
              <a:t>)</a:t>
            </a:r>
            <a:endParaRPr lang="el-GR" sz="2400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2400" dirty="0" smtClean="0"/>
              <a:t>Χρειάζεται περισσότερο φορτίο, και άρα ρεύμα, για να παραχθεί η ίδια μεταβολή δυναμικού σε ένα </a:t>
            </a:r>
            <a:r>
              <a:rPr lang="el-GR" sz="2400" b="1" dirty="0" smtClean="0"/>
              <a:t>μεγάλο νευρώνα.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V</a:t>
            </a:r>
            <a:r>
              <a:rPr lang="el-GR" b="1" dirty="0" smtClean="0"/>
              <a:t>=</a:t>
            </a:r>
            <a:r>
              <a:rPr lang="en-US" b="1" dirty="0" smtClean="0"/>
              <a:t>Ix</a:t>
            </a:r>
            <a:r>
              <a:rPr lang="el-GR" b="1" dirty="0" smtClean="0"/>
              <a:t>Δ</a:t>
            </a:r>
            <a:r>
              <a:rPr lang="en-US" b="1" dirty="0" smtClean="0"/>
              <a:t>t/C</a:t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	Όσο εφαρμόζεται ρεύμα, θα αυξάνει η διαφορά δυναμικού [Δ</a:t>
            </a:r>
            <a:r>
              <a:rPr lang="en-US" dirty="0" smtClean="0"/>
              <a:t>V </a:t>
            </a:r>
            <a:r>
              <a:rPr lang="el-GR" dirty="0" smtClean="0"/>
              <a:t>ανάλογο Ι] η μεμβράνη </a:t>
            </a:r>
            <a:r>
              <a:rPr lang="el-GR" dirty="0" smtClean="0">
                <a:solidFill>
                  <a:srgbClr val="FF0000"/>
                </a:solidFill>
              </a:rPr>
              <a:t>λειτουργεί ως αντιστάτης </a:t>
            </a:r>
            <a:r>
              <a:rPr lang="el-GR" dirty="0" smtClean="0"/>
              <a:t>λόγω </a:t>
            </a:r>
            <a:r>
              <a:rPr lang="el-GR" dirty="0" smtClean="0">
                <a:solidFill>
                  <a:srgbClr val="FF0000"/>
                </a:solidFill>
              </a:rPr>
              <a:t>διαύλων εν ηρεμία</a:t>
            </a:r>
            <a:r>
              <a:rPr lang="el-GR" dirty="0" smtClean="0"/>
              <a:t>)</a:t>
            </a:r>
          </a:p>
          <a:p>
            <a:pPr>
              <a:buNone/>
            </a:pPr>
            <a:r>
              <a:rPr lang="el-GR" dirty="0" smtClean="0"/>
              <a:t>	Μετά από κάποιο χρονικό διάστημα η διαφορά δυναμικού εξισορροπείται γιατί η </a:t>
            </a:r>
            <a:r>
              <a:rPr lang="el-GR" dirty="0" smtClean="0">
                <a:solidFill>
                  <a:srgbClr val="FF0000"/>
                </a:solidFill>
              </a:rPr>
              <a:t>μεμβράνη λειτουργεί ως πυκνωτής</a:t>
            </a:r>
            <a:r>
              <a:rPr lang="el-GR" dirty="0" smtClean="0"/>
              <a:t> λόγω της </a:t>
            </a:r>
            <a:r>
              <a:rPr lang="el-GR" dirty="0" err="1" smtClean="0"/>
              <a:t>φωσφολιπιδικής</a:t>
            </a:r>
            <a:r>
              <a:rPr lang="el-GR" dirty="0" smtClean="0"/>
              <a:t> </a:t>
            </a:r>
            <a:r>
              <a:rPr lang="el-GR" dirty="0" err="1" smtClean="0"/>
              <a:t>διπλοστιβάδας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	Στο ηλεκτρικό κύκλωμα η </a:t>
            </a:r>
            <a:r>
              <a:rPr lang="el-GR" u="sng" dirty="0" smtClean="0"/>
              <a:t>αντίσταση</a:t>
            </a:r>
            <a:r>
              <a:rPr lang="el-GR" dirty="0" smtClean="0"/>
              <a:t> και η </a:t>
            </a:r>
            <a:r>
              <a:rPr lang="el-GR" u="sng" dirty="0" smtClean="0"/>
              <a:t>χωρητικότητα</a:t>
            </a:r>
            <a:r>
              <a:rPr lang="el-GR" dirty="0" smtClean="0"/>
              <a:t> τοποθετούνται εν παραλλήλω, γιατί το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ρεύμα διαπερνά τη μεμβράνη είτε μέσω διαύλων είτε μέσω πυκνωτή.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ΙΣΟΔΥΝΑΜΟ ΗΛΕΚΤΡΙΚΟΥ ΚΥΚΛΩΜΑΤΟΣ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71490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Στο ηλεκτρικό κύκλωμα </a:t>
            </a:r>
            <a:r>
              <a:rPr lang="el-GR" dirty="0" smtClean="0">
                <a:solidFill>
                  <a:srgbClr val="FF0000"/>
                </a:solidFill>
              </a:rPr>
              <a:t>η αντίσταση και η χωρητικότητα </a:t>
            </a:r>
            <a:r>
              <a:rPr lang="el-GR" dirty="0" smtClean="0"/>
              <a:t>τοποθετούνται </a:t>
            </a:r>
            <a:r>
              <a:rPr lang="el-GR" dirty="0" smtClean="0">
                <a:solidFill>
                  <a:srgbClr val="FF0000"/>
                </a:solidFill>
              </a:rPr>
              <a:t>εν παραλλήλω</a:t>
            </a:r>
            <a:r>
              <a:rPr lang="el-GR" dirty="0" smtClean="0"/>
              <a:t>, γιατί το ρεύμα διαπερνά τη μεμβράνη είτε μέσω διαύλων είτε μέσω πυκνωτή. Η χωρητικότητα μειώνει ρυθμό μεταβολής δυναμικού μεμβράνης (</a:t>
            </a:r>
            <a:r>
              <a:rPr lang="el-GR" b="1" dirty="0" smtClean="0"/>
              <a:t>Δ</a:t>
            </a:r>
            <a:r>
              <a:rPr lang="en-US" b="1" dirty="0" smtClean="0"/>
              <a:t>V</a:t>
            </a:r>
            <a:r>
              <a:rPr lang="el-GR" b="1" dirty="0" smtClean="0"/>
              <a:t>=</a:t>
            </a:r>
            <a:r>
              <a:rPr lang="en-US" b="1" dirty="0" smtClean="0"/>
              <a:t>Ix</a:t>
            </a:r>
            <a:r>
              <a:rPr lang="el-GR" b="1" dirty="0" smtClean="0"/>
              <a:t>Δ</a:t>
            </a:r>
            <a:r>
              <a:rPr lang="en-US" b="1" dirty="0" smtClean="0"/>
              <a:t>t/C</a:t>
            </a:r>
            <a:r>
              <a:rPr lang="el-GR" b="1" dirty="0" smtClean="0"/>
              <a:t>)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Αν η μεμβράνη λειτουργούσε ως </a:t>
            </a:r>
            <a:r>
              <a:rPr lang="el-GR" dirty="0" smtClean="0">
                <a:solidFill>
                  <a:srgbClr val="FF0000"/>
                </a:solidFill>
              </a:rPr>
              <a:t>αντιστάτης</a:t>
            </a:r>
            <a:r>
              <a:rPr lang="el-GR" dirty="0" smtClean="0"/>
              <a:t> μόνο, θα μετέβαλλε </a:t>
            </a:r>
            <a:r>
              <a:rPr lang="el-GR" b="1" dirty="0" smtClean="0"/>
              <a:t>ακαριαία</a:t>
            </a:r>
            <a:r>
              <a:rPr lang="el-GR" dirty="0" smtClean="0"/>
              <a:t> το δυναμικό της όταν τη διαπερνούσε το ρεύμα, αν ήταν μόνο </a:t>
            </a:r>
            <a:r>
              <a:rPr lang="el-GR" dirty="0" smtClean="0">
                <a:solidFill>
                  <a:srgbClr val="FF0000"/>
                </a:solidFill>
              </a:rPr>
              <a:t>πυκνωτής</a:t>
            </a:r>
            <a:r>
              <a:rPr lang="el-GR" dirty="0" smtClean="0"/>
              <a:t> θα το μετέβαλλε </a:t>
            </a:r>
            <a:r>
              <a:rPr lang="el-GR" b="1" dirty="0" smtClean="0"/>
              <a:t>γραμμικά</a:t>
            </a:r>
            <a:r>
              <a:rPr lang="el-GR" dirty="0" smtClean="0"/>
              <a:t>  σε συνάρτηση με το χρόνο. </a:t>
            </a:r>
            <a:endParaRPr lang="el-GR" dirty="0"/>
          </a:p>
        </p:txBody>
      </p:sp>
      <p:pic>
        <p:nvPicPr>
          <p:cNvPr id="1026" name="Picture 2" descr="E:\MARIANNA\A_ΜΑΘΗΜΑΤΑ PPS\ΝΕΥΡΟΦΥΣΙΟΛΟΓΙΑ\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48616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1129</Words>
  <Application>Microsoft Office PowerPoint</Application>
  <PresentationFormat>Προβολή στην οθόνη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ΗΛΕΚΤΡΙΚΕΣ ΙΔΙΟΤΗΤΕΣ ΝΕΥΡΩΝΑ</vt:lpstr>
      <vt:lpstr>ΠΑΘΗΤΙΚΕΣ ΙΔΙΟΤΗΤΕΣ</vt:lpstr>
      <vt:lpstr>1) Ηλεκτρική αντίσταση μεμβράνης σε ηρεμία </vt:lpstr>
      <vt:lpstr> 1) Ηλεκτρική αντίσταση μεμβράνης σε ηρεμία </vt:lpstr>
      <vt:lpstr>2) Ηλεκτρική χωρητικότητα μεμβράνης</vt:lpstr>
      <vt:lpstr>2) Ηλεκτρική χωρητικότητα μεμβράνης</vt:lpstr>
      <vt:lpstr>2) Ηλεκτρική χωρητικότητα μεμβράνης</vt:lpstr>
      <vt:lpstr>ΔV=IxΔt/C </vt:lpstr>
      <vt:lpstr>ΙΣΟΔΥΝΑΜΟ ΗΛΕΚΤΡΙΚΟΥ ΚΥΚΛΩΜΑΤΟΣ</vt:lpstr>
      <vt:lpstr>Διαφάνεια 10</vt:lpstr>
      <vt:lpstr>ΡΥΘΜΟΣ ΜΕΤΑΒΟΛΗΣ ΔΥΝΑΜΙΚΟΥ ΜΕΜΒΡΑΝΗΣ</vt:lpstr>
      <vt:lpstr> 3) Αξονική ενδοκυττάρια αντίσταση (αντίσταση κυτταροπλάσματος) </vt:lpstr>
      <vt:lpstr>Διαφάνεια 13</vt:lpstr>
      <vt:lpstr>Διαφάνεια 14</vt:lpstr>
      <vt:lpstr>Διαφάνεια 15</vt:lpstr>
      <vt:lpstr> ΗΛΕΚΤΡΟΤΟΝΙΚΗ ΑΓΩΓΗ  Η παθητική εξάπλωση μεταβολών τάσης κατά μήκος νευρώνα</vt:lpstr>
      <vt:lpstr>Διαφάνεια 17</vt:lpstr>
      <vt:lpstr>ΤΑΧΥΤΗΤΑ ΔΙΑΔΟΣΗΣ ΔΥΝΑΜΙΚΟΥ ΕΝΕΡΓΕΙΑΣ</vt:lpstr>
      <vt:lpstr>ΠΩΣ ΑΥΞΑΝΩ ΤΑΧΥΗΤΑ ΔΙΑΔΟΣΗΣ?</vt:lpstr>
      <vt:lpstr>ΠΩΣ ΑΥΞΑΝΩ ΤΑΧΥΗΤΑ ΔΙΑΔΟΣΗΣ?</vt:lpstr>
      <vt:lpstr>ΚΟΜΒΟΙ RANVIER</vt:lpstr>
      <vt:lpstr>Διαφάνεια 22</vt:lpstr>
      <vt:lpstr>ΑΠΟΜΥΕΛΙΝΩΤΙΚΕΣ ΠΑΘΗΣΕΙΣ</vt:lpstr>
      <vt:lpstr>ΑΝΑΚΕΦΑΛΑΙΩΣΗ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ΗΛΕΚΤΡΙΚΕΣ ΙΔΙΟΤΗΤΕΣ ΝΕΥΡΩΝΑ</dc:title>
  <dc:creator>mariannis</dc:creator>
  <cp:lastModifiedBy>mariannis</cp:lastModifiedBy>
  <cp:revision>76</cp:revision>
  <dcterms:created xsi:type="dcterms:W3CDTF">2017-04-18T08:01:39Z</dcterms:created>
  <dcterms:modified xsi:type="dcterms:W3CDTF">2017-05-20T10:02:30Z</dcterms:modified>
</cp:coreProperties>
</file>