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E5B29-0487-42E7-A122-FC64E86F302A}" type="datetimeFigureOut">
              <a:rPr lang="el-GR" smtClean="0"/>
              <a:pPr/>
              <a:t>14/5/2017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85BB1-2A4C-4993-9E9E-01C03D78A0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E5B29-0487-42E7-A122-FC64E86F302A}" type="datetimeFigureOut">
              <a:rPr lang="el-GR" smtClean="0"/>
              <a:pPr/>
              <a:t>14/5/2017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85BB1-2A4C-4993-9E9E-01C03D78A0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E5B29-0487-42E7-A122-FC64E86F302A}" type="datetimeFigureOut">
              <a:rPr lang="el-GR" smtClean="0"/>
              <a:pPr/>
              <a:t>14/5/2017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85BB1-2A4C-4993-9E9E-01C03D78A0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E5B29-0487-42E7-A122-FC64E86F302A}" type="datetimeFigureOut">
              <a:rPr lang="el-GR" smtClean="0"/>
              <a:pPr/>
              <a:t>14/5/2017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85BB1-2A4C-4993-9E9E-01C03D78A0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E5B29-0487-42E7-A122-FC64E86F302A}" type="datetimeFigureOut">
              <a:rPr lang="el-GR" smtClean="0"/>
              <a:pPr/>
              <a:t>14/5/2017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85BB1-2A4C-4993-9E9E-01C03D78A0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E5B29-0487-42E7-A122-FC64E86F302A}" type="datetimeFigureOut">
              <a:rPr lang="el-GR" smtClean="0"/>
              <a:pPr/>
              <a:t>14/5/2017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85BB1-2A4C-4993-9E9E-01C03D78A0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E5B29-0487-42E7-A122-FC64E86F302A}" type="datetimeFigureOut">
              <a:rPr lang="el-GR" smtClean="0"/>
              <a:pPr/>
              <a:t>14/5/2017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85BB1-2A4C-4993-9E9E-01C03D78A0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E5B29-0487-42E7-A122-FC64E86F302A}" type="datetimeFigureOut">
              <a:rPr lang="el-GR" smtClean="0"/>
              <a:pPr/>
              <a:t>14/5/2017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85BB1-2A4C-4993-9E9E-01C03D78A0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E5B29-0487-42E7-A122-FC64E86F302A}" type="datetimeFigureOut">
              <a:rPr lang="el-GR" smtClean="0"/>
              <a:pPr/>
              <a:t>14/5/2017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85BB1-2A4C-4993-9E9E-01C03D78A0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E5B29-0487-42E7-A122-FC64E86F302A}" type="datetimeFigureOut">
              <a:rPr lang="el-GR" smtClean="0"/>
              <a:pPr/>
              <a:t>14/5/2017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85BB1-2A4C-4993-9E9E-01C03D78A0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E5B29-0487-42E7-A122-FC64E86F302A}" type="datetimeFigureOut">
              <a:rPr lang="el-GR" smtClean="0"/>
              <a:pPr/>
              <a:t>14/5/2017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85BB1-2A4C-4993-9E9E-01C03D78A0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E5B29-0487-42E7-A122-FC64E86F302A}" type="datetimeFigureOut">
              <a:rPr lang="el-GR" smtClean="0"/>
              <a:pPr/>
              <a:t>14/5/2017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85BB1-2A4C-4993-9E9E-01C03D78A09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l-GR" dirty="0" smtClean="0"/>
              <a:t>ΔΥΝΑΜΙΚΟ ΕΝΕΡΓΕΙΑΣ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7478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ΜΟΝΤΕΛΟ </a:t>
            </a:r>
            <a:r>
              <a:rPr lang="en-US" dirty="0" smtClean="0"/>
              <a:t>HODGKIN HUXLEY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Αρχή όλου ή ουδενός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l-GR" dirty="0" smtClean="0"/>
              <a:t>Ένα </a:t>
            </a:r>
            <a:r>
              <a:rPr lang="el-GR" dirty="0" smtClean="0">
                <a:solidFill>
                  <a:srgbClr val="FF0000"/>
                </a:solidFill>
              </a:rPr>
              <a:t>υποουδικό δυναμικό </a:t>
            </a:r>
            <a:r>
              <a:rPr lang="el-GR" dirty="0" smtClean="0"/>
              <a:t>αυξάνει έσω ρεύμα </a:t>
            </a:r>
            <a:r>
              <a:rPr lang="en-US" dirty="0" smtClean="0"/>
              <a:t>Na</a:t>
            </a:r>
            <a:r>
              <a:rPr lang="el-GR" dirty="0" smtClean="0"/>
              <a:t> και προς τα έξω ρεύμα Κ και ρεύμα διαρροής που αντιστέκονται στην εκπολωτική δράση ρεύματος </a:t>
            </a:r>
            <a:r>
              <a:rPr lang="en-US" dirty="0" smtClean="0"/>
              <a:t>Na.</a:t>
            </a:r>
            <a:r>
              <a:rPr lang="el-GR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	</a:t>
            </a:r>
            <a:r>
              <a:rPr lang="el-GR" dirty="0" smtClean="0"/>
              <a:t>Αν </a:t>
            </a:r>
            <a:r>
              <a:rPr lang="el-GR" dirty="0" smtClean="0"/>
              <a:t>όμως το εφαρμοζόμενο </a:t>
            </a:r>
            <a:r>
              <a:rPr lang="el-GR" dirty="0" smtClean="0">
                <a:solidFill>
                  <a:srgbClr val="FF0000"/>
                </a:solidFill>
              </a:rPr>
              <a:t>δυναμικό ξεπερνάει τον ουδό,</a:t>
            </a:r>
            <a:r>
              <a:rPr lang="el-GR" dirty="0" smtClean="0"/>
              <a:t> οι δ. </a:t>
            </a:r>
            <a:r>
              <a:rPr lang="en-US" dirty="0" smtClean="0"/>
              <a:t>Na</a:t>
            </a:r>
            <a:r>
              <a:rPr lang="el-GR" dirty="0" smtClean="0"/>
              <a:t> ανταποκρίνονται μαζικά και τάχιστα, και το προς τα έσω ρεύμα (εκπολωτικό) ξεπερνάει το αντισταθμιστικό προς τα έξω ρεύμα.</a:t>
            </a:r>
          </a:p>
          <a:p>
            <a:pPr>
              <a:buNone/>
            </a:pPr>
            <a:r>
              <a:rPr lang="el-GR" dirty="0" smtClean="0"/>
              <a:t>	</a:t>
            </a:r>
            <a:r>
              <a:rPr lang="el-GR" dirty="0" smtClean="0">
                <a:solidFill>
                  <a:srgbClr val="FF0000"/>
                </a:solidFill>
              </a:rPr>
              <a:t>ΟΥΔΟΣ</a:t>
            </a:r>
            <a:r>
              <a:rPr lang="el-GR" dirty="0" smtClean="0"/>
              <a:t>: η τιμή δυναμικού όπου το ρεύμα αλλάζει φορά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ΛΟΙΠΟΙ ΔΙΑΥΛΟΙ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	δ. </a:t>
            </a:r>
            <a:r>
              <a:rPr lang="en-US" dirty="0" smtClean="0"/>
              <a:t>Ca.</a:t>
            </a:r>
            <a:r>
              <a:rPr lang="el-GR" dirty="0" smtClean="0"/>
              <a:t> Τασεοελεγχόμενοι, ανοίγουν σε εκπόλωση μεμβράνης. Η ηλεκτροχημική κλίση </a:t>
            </a:r>
            <a:r>
              <a:rPr lang="el-GR" b="1" dirty="0" smtClean="0"/>
              <a:t>ωθεί το </a:t>
            </a:r>
            <a:r>
              <a:rPr lang="en-US" b="1" dirty="0" smtClean="0"/>
              <a:t>Ca </a:t>
            </a:r>
            <a:r>
              <a:rPr lang="el-GR" b="1" dirty="0" smtClean="0"/>
              <a:t>προς το εσωτερικό</a:t>
            </a:r>
            <a:r>
              <a:rPr lang="el-GR" dirty="0" smtClean="0"/>
              <a:t> αλλά ελάχιστα συμβάλλει στο δυναμικό ενεργείας γιατί η αγωγιμότητα του </a:t>
            </a:r>
            <a:r>
              <a:rPr lang="en-US" dirty="0" smtClean="0"/>
              <a:t>Ca</a:t>
            </a:r>
            <a:r>
              <a:rPr lang="el-GR" dirty="0" smtClean="0"/>
              <a:t> είναι μικρότερη από του </a:t>
            </a:r>
            <a:r>
              <a:rPr lang="en-US" dirty="0" smtClean="0"/>
              <a:t>Na.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	Ορισμένοι νευρώνες έχουν δ. </a:t>
            </a:r>
            <a:r>
              <a:rPr lang="en-US" dirty="0" smtClean="0"/>
              <a:t>Cl.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4 τύποι δ. Κ: βραδύς ανορθωτικός, εξαρτώμενος από </a:t>
            </a:r>
            <a:r>
              <a:rPr lang="en-US" dirty="0" smtClean="0"/>
              <a:t>Ca</a:t>
            </a:r>
            <a:r>
              <a:rPr lang="el-GR" dirty="0" smtClean="0"/>
              <a:t>, ταχύς παροδικός, τύπου Μ</a:t>
            </a:r>
          </a:p>
          <a:p>
            <a:pPr>
              <a:buNone/>
            </a:pPr>
            <a:r>
              <a:rPr lang="el-GR" dirty="0" smtClean="0"/>
              <a:t>4 τύπο δ. </a:t>
            </a:r>
            <a:r>
              <a:rPr lang="en-US" dirty="0" smtClean="0"/>
              <a:t>Ca</a:t>
            </a:r>
          </a:p>
          <a:p>
            <a:pPr>
              <a:buNone/>
            </a:pPr>
            <a:r>
              <a:rPr lang="en-US" dirty="0" smtClean="0"/>
              <a:t>2 </a:t>
            </a:r>
            <a:r>
              <a:rPr lang="el-GR" dirty="0" smtClean="0"/>
              <a:t>τύποι δ. </a:t>
            </a:r>
            <a:r>
              <a:rPr lang="en-US" dirty="0" smtClean="0"/>
              <a:t>Na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ΑΓΩΓΙΜΟΤΗΤΑ ΔΙΑΥΛΩΝ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Ρυθμίζεται </a:t>
            </a:r>
            <a:r>
              <a:rPr lang="el-GR" dirty="0" smtClean="0"/>
              <a:t>με </a:t>
            </a:r>
            <a:r>
              <a:rPr lang="el-GR" dirty="0" smtClean="0">
                <a:solidFill>
                  <a:schemeClr val="tx2"/>
                </a:solidFill>
              </a:rPr>
              <a:t>αλλαγή χωροδιάταξης ενός ενδομεμβρανικού </a:t>
            </a:r>
            <a:r>
              <a:rPr lang="el-GR" u="sng" dirty="0" smtClean="0">
                <a:solidFill>
                  <a:schemeClr val="tx2"/>
                </a:solidFill>
              </a:rPr>
              <a:t>μορίου ελέγχου </a:t>
            </a:r>
            <a:r>
              <a:rPr lang="el-GR" dirty="0" smtClean="0"/>
              <a:t>που ανοίγει πύλη ενεργοποίησης. Το μόριο ελέγχου φέρει καθαρό φορτίο (</a:t>
            </a:r>
            <a:r>
              <a:rPr lang="el-GR" u="sng" dirty="0" smtClean="0">
                <a:solidFill>
                  <a:schemeClr val="tx2"/>
                </a:solidFill>
              </a:rPr>
              <a:t>φορτίο ελέγχου</a:t>
            </a:r>
            <a:r>
              <a:rPr lang="el-GR" dirty="0" smtClean="0"/>
              <a:t>).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l-GR" dirty="0" smtClean="0"/>
              <a:t>Όταν μεταβάλλεται το δυναμικό της μεμβράνης, το φορτίο ελέγχου μετακινείται και αλλάζει η χωροδιάταξη του μορίου του διαύλου. Οι </a:t>
            </a:r>
            <a:r>
              <a:rPr lang="en-US" dirty="0" smtClean="0"/>
              <a:t>Hodgkin </a:t>
            </a:r>
            <a:r>
              <a:rPr lang="el-GR" dirty="0" smtClean="0"/>
              <a:t>και </a:t>
            </a:r>
            <a:r>
              <a:rPr lang="en-US" dirty="0" smtClean="0"/>
              <a:t>Huxley</a:t>
            </a:r>
            <a:r>
              <a:rPr lang="el-GR" dirty="0" smtClean="0"/>
              <a:t> προέβλεψαν ότι όταν η μεμβράνη εκπολώνεται ένα θετικό φορτίο ελέγχου μετακινείται από περιοχή κοντά στο εσωτερικό της μεμβράνης προς το εξωτερικό.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l-GR" dirty="0" smtClean="0"/>
              <a:t>ΔΙΑΥΛΟΣ </a:t>
            </a:r>
            <a:r>
              <a:rPr lang="en-US" dirty="0" smtClean="0"/>
              <a:t>Na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64360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l-GR" dirty="0" smtClean="0"/>
              <a:t>Ο πόρος αποτελείται από 4 διαμεμβρανικές περιοχές που έχουν παρόμοια δομή (150 αμινοξέα). </a:t>
            </a:r>
          </a:p>
          <a:p>
            <a:pPr>
              <a:buNone/>
            </a:pPr>
            <a:r>
              <a:rPr lang="el-GR" dirty="0" smtClean="0"/>
              <a:t>Κάθε περιοχή περιλαμβάνει 6 υδρόφοβες διαμεμβρανικές </a:t>
            </a:r>
            <a:r>
              <a:rPr lang="en-US" dirty="0" smtClean="0"/>
              <a:t>S1-S6 </a:t>
            </a:r>
            <a:r>
              <a:rPr lang="el-GR" dirty="0" smtClean="0"/>
              <a:t>και 1 υδρόφοβη </a:t>
            </a:r>
            <a:r>
              <a:rPr lang="en-US" dirty="0" smtClean="0"/>
              <a:t>P</a:t>
            </a:r>
            <a:r>
              <a:rPr lang="el-GR" dirty="0" smtClean="0"/>
              <a:t> που καταδύεται και αναδύεται από τη μεμβράνη.</a:t>
            </a:r>
          </a:p>
          <a:p>
            <a:pPr>
              <a:buNone/>
            </a:pPr>
            <a:r>
              <a:rPr lang="el-GR" dirty="0" smtClean="0"/>
              <a:t>Η περιοχή </a:t>
            </a:r>
            <a:r>
              <a:rPr lang="en-US" b="1" dirty="0" smtClean="0">
                <a:solidFill>
                  <a:srgbClr val="FF0000"/>
                </a:solidFill>
              </a:rPr>
              <a:t>S4 </a:t>
            </a:r>
            <a:r>
              <a:rPr lang="el-GR" dirty="0" smtClean="0"/>
              <a:t>είναι </a:t>
            </a:r>
            <a:r>
              <a:rPr lang="el-GR" dirty="0" smtClean="0">
                <a:solidFill>
                  <a:srgbClr val="FF0000"/>
                </a:solidFill>
              </a:rPr>
              <a:t>αισθητήρας τάσης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και είναι κοινή στους διαύλους. </a:t>
            </a:r>
          </a:p>
          <a:p>
            <a:pPr>
              <a:buNone/>
            </a:pPr>
            <a:r>
              <a:rPr lang="el-GR" dirty="0" smtClean="0"/>
              <a:t>Είναι η έδρα του </a:t>
            </a:r>
            <a:r>
              <a:rPr lang="el-GR" u="sng" dirty="0" smtClean="0"/>
              <a:t>καθαρού φορτίου του διαύλου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l-GR" dirty="0" smtClean="0"/>
              <a:t>Οι αρνητικά φορτισμένες –</a:t>
            </a:r>
            <a:r>
              <a:rPr lang="en-US" dirty="0" smtClean="0"/>
              <a:t>COOH</a:t>
            </a:r>
            <a:r>
              <a:rPr lang="el-GR" dirty="0" smtClean="0"/>
              <a:t> βρίσκονται στην εξωτερική επιφάνεια και επιλέγουν κατιόντα.</a:t>
            </a:r>
          </a:p>
          <a:p>
            <a:pPr>
              <a:buNone/>
            </a:pPr>
            <a:r>
              <a:rPr lang="el-GR" dirty="0" smtClean="0"/>
              <a:t>Κατιόντα με μέγεθος &gt;0,3 </a:t>
            </a:r>
            <a:r>
              <a:rPr lang="en-US" dirty="0" smtClean="0"/>
              <a:t>x 0,5nm</a:t>
            </a:r>
            <a:r>
              <a:rPr lang="el-GR" dirty="0" smtClean="0"/>
              <a:t> είναι ογκώδη και δεν περνούν.</a:t>
            </a:r>
          </a:p>
          <a:p>
            <a:pPr>
              <a:buNone/>
            </a:pPr>
            <a:r>
              <a:rPr lang="el-GR" dirty="0" smtClean="0"/>
              <a:t>Μικρότερα κατιόντα περνούν αν αποβάλλουν μόρια ενυδάτωσης</a:t>
            </a:r>
          </a:p>
          <a:p>
            <a:pPr>
              <a:buNone/>
            </a:pPr>
            <a:r>
              <a:rPr lang="el-GR" dirty="0" smtClean="0"/>
              <a:t> (υποκαθίστανται από </a:t>
            </a:r>
            <a:r>
              <a:rPr lang="en-US" dirty="0" smtClean="0"/>
              <a:t>O</a:t>
            </a:r>
            <a:r>
              <a:rPr lang="en-US" baseline="30000" dirty="0" smtClean="0"/>
              <a:t>-</a:t>
            </a:r>
            <a:r>
              <a:rPr lang="en-US" dirty="0" smtClean="0"/>
              <a:t> </a:t>
            </a:r>
            <a:r>
              <a:rPr lang="el-GR" dirty="0" smtClean="0"/>
              <a:t>και -</a:t>
            </a:r>
            <a:r>
              <a:rPr lang="en-US" dirty="0" smtClean="0"/>
              <a:t>COOH</a:t>
            </a:r>
            <a:r>
              <a:rPr lang="el-GR" dirty="0" smtClean="0"/>
              <a:t>).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Στην ηρεμία η </a:t>
            </a:r>
            <a:r>
              <a:rPr lang="en-US" b="1" dirty="0" smtClean="0">
                <a:solidFill>
                  <a:srgbClr val="FF0000"/>
                </a:solidFill>
              </a:rPr>
              <a:t>S4</a:t>
            </a:r>
            <a:r>
              <a:rPr lang="el-GR" b="1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σταθεροποιείται από ένα αρνητικό φορτίο στο εσωτερικό της μεμβράνης.</a:t>
            </a:r>
            <a:endParaRPr lang="el-GR" dirty="0"/>
          </a:p>
          <a:p>
            <a:pPr>
              <a:buNone/>
            </a:pPr>
            <a:r>
              <a:rPr lang="el-GR" dirty="0" smtClean="0"/>
              <a:t>Όταν εφαρμοστεί τάση, η περιοχή </a:t>
            </a:r>
            <a:r>
              <a:rPr lang="en-US" b="1" dirty="0" smtClean="0">
                <a:solidFill>
                  <a:srgbClr val="FF0000"/>
                </a:solidFill>
              </a:rPr>
              <a:t>S4</a:t>
            </a:r>
            <a:r>
              <a:rPr lang="el-GR" b="1" dirty="0" smtClean="0">
                <a:solidFill>
                  <a:srgbClr val="FF0000"/>
                </a:solidFill>
              </a:rPr>
              <a:t> μετακινείται προς την εξωκυτταρική πλευρά, και ο πόρος ανοίγει </a:t>
            </a:r>
            <a:r>
              <a:rPr lang="el-GR" dirty="0" smtClean="0"/>
              <a:t>[ελικοειδής μετακίνηση έτσι ώστε το θετικό φορτίο </a:t>
            </a:r>
            <a:r>
              <a:rPr lang="en-US" dirty="0" smtClean="0"/>
              <a:t>S4</a:t>
            </a:r>
            <a:r>
              <a:rPr lang="el-GR" dirty="0" smtClean="0"/>
              <a:t> να στραφεί κατά 60</a:t>
            </a:r>
            <a:r>
              <a:rPr lang="el-GR" baseline="30000" dirty="0" smtClean="0"/>
              <a:t>ο   </a:t>
            </a:r>
            <a:r>
              <a:rPr lang="el-GR" dirty="0" smtClean="0"/>
              <a:t> και βρεθεί πάλι έναντι σταθερού αρνητικού φορτίου].</a:t>
            </a:r>
          </a:p>
          <a:p>
            <a:pPr>
              <a:buNone/>
            </a:pPr>
            <a:endParaRPr lang="el-GR" baseline="30000" dirty="0" smtClean="0"/>
          </a:p>
          <a:p>
            <a:pPr>
              <a:buNone/>
            </a:pPr>
            <a:r>
              <a:rPr lang="el-GR" b="1" dirty="0" smtClean="0">
                <a:solidFill>
                  <a:srgbClr val="FF0000"/>
                </a:solidFill>
              </a:rPr>
              <a:t>Μετατρέπει τη μεταβολή δυναμικού σε μεταβολή του μορίου διαύλου.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MARIANNA\A_ΜΑΘΗΜΑΤΑ PPS\ΝΕΥΡΟΦΥΣΙΟΛΟΓΙΑ\9-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44463"/>
            <a:ext cx="7358114" cy="66944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MARIANNA\A_ΜΑΘΗΜΑΤΑ PPS\ΝΕΥΡΟΦΥΣΙΟΛΟΓΙΑ\9-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57166"/>
            <a:ext cx="6643734" cy="62195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9-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428604"/>
            <a:ext cx="8215370" cy="63046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ΔΥΝΑΜΙΚΟ ΕΝΕΡΓΕΙΑΣ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	Απότομη μεταβολή δυναμικού ηρεμίας μεμβράνης που οφείλεται στη διακίνηση ιόντων δια μέσω διαύλων μεμβράνης.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Σε </a:t>
            </a:r>
            <a:r>
              <a:rPr lang="el-GR" dirty="0" smtClean="0"/>
              <a:t>ποια ιόντα? Με ποια σειρά?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n-US" b="1" dirty="0" smtClean="0"/>
              <a:t>Hodgkin, Katz</a:t>
            </a:r>
            <a:r>
              <a:rPr lang="el-GR" b="1" dirty="0" smtClean="0"/>
              <a:t>,</a:t>
            </a:r>
            <a:r>
              <a:rPr lang="en-US" b="1" dirty="0" smtClean="0"/>
              <a:t> Huxley</a:t>
            </a:r>
            <a:r>
              <a:rPr lang="el-GR" dirty="0" smtClean="0"/>
              <a:t>: ανέπτυξαν ιοντική θεωρία για τη μετάδοση σημάτων στους νευρώνες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ΠΕΙΡΑΜΑ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dirty="0" smtClean="0"/>
              <a:t>	</a:t>
            </a:r>
            <a:r>
              <a:rPr lang="el-GR" b="1" dirty="0" smtClean="0">
                <a:solidFill>
                  <a:schemeClr val="accent3">
                    <a:lumMod val="50000"/>
                  </a:schemeClr>
                </a:solidFill>
              </a:rPr>
              <a:t>Πυκνωτικό ρεύμα </a:t>
            </a:r>
            <a:r>
              <a:rPr lang="el-GR" dirty="0" smtClean="0"/>
              <a:t>ρέει όταν έχω μεταβολή της τάσης </a:t>
            </a:r>
            <a:r>
              <a:rPr lang="en-US" b="1" dirty="0" smtClean="0"/>
              <a:t>I=</a:t>
            </a:r>
            <a:r>
              <a:rPr lang="el-GR" b="1" dirty="0" smtClean="0"/>
              <a:t>Δ</a:t>
            </a:r>
            <a:r>
              <a:rPr lang="en-US" b="1" dirty="0" smtClean="0"/>
              <a:t>Q/</a:t>
            </a:r>
            <a:r>
              <a:rPr lang="el-GR" b="1" dirty="0" smtClean="0"/>
              <a:t>Δ</a:t>
            </a:r>
            <a:r>
              <a:rPr lang="en-US" b="1" dirty="0" smtClean="0"/>
              <a:t>t</a:t>
            </a:r>
            <a:r>
              <a:rPr lang="el-GR" b="1" dirty="0" smtClean="0"/>
              <a:t> [</a:t>
            </a:r>
            <a:r>
              <a:rPr lang="el-GR" dirty="0" smtClean="0"/>
              <a:t>Δ</a:t>
            </a:r>
            <a:r>
              <a:rPr lang="en-US" dirty="0" smtClean="0"/>
              <a:t>V=</a:t>
            </a:r>
            <a:r>
              <a:rPr lang="el-GR" dirty="0" smtClean="0"/>
              <a:t>Δ</a:t>
            </a:r>
            <a:r>
              <a:rPr lang="en-US" dirty="0" smtClean="0"/>
              <a:t>Q/C</a:t>
            </a:r>
            <a:r>
              <a:rPr lang="el-GR" dirty="0" smtClean="0"/>
              <a:t>]. Όταν εφαρμόζεται ταχύς παλμός, το πυκνωτικό ρεύμα ρέει στην αρχή και στο τέλος του παλμού. Μετά το αρχικό πυκνωτικό ρεύμα ρέει ένα προς τα έξω </a:t>
            </a:r>
            <a:r>
              <a:rPr lang="el-GR" dirty="0" smtClean="0">
                <a:solidFill>
                  <a:srgbClr val="FFC000"/>
                </a:solidFill>
              </a:rPr>
              <a:t>ιοντικό ρεύμα </a:t>
            </a:r>
            <a:r>
              <a:rPr lang="el-GR" dirty="0" smtClean="0"/>
              <a:t>που διατηρείται σε όλη τη διάρκεια της ώσης και στη λήξη ένα προς τα έσω πυκνωτικό ρεύμα και το ρεύμα μεμβράνης μηδενίζεται.</a:t>
            </a:r>
          </a:p>
          <a:p>
            <a:pPr>
              <a:buNone/>
            </a:pPr>
            <a:r>
              <a:rPr lang="el-GR" dirty="0" smtClean="0"/>
              <a:t>	Το προς τα έξω ιοντικό ρεύμα οφείλεται στους διαύλους εν ηρεμία και καλείται 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ρεύμα διαρροής</a:t>
            </a:r>
            <a:r>
              <a:rPr lang="el-GR" b="1" dirty="0" smtClean="0"/>
              <a:t>.</a:t>
            </a:r>
          </a:p>
          <a:p>
            <a:pPr>
              <a:buNone/>
            </a:pPr>
            <a:r>
              <a:rPr lang="el-GR" b="1" dirty="0" smtClean="0"/>
              <a:t>	Οι δίαυλοι εν ηρεμία είναι μονίμως ανοιχτοί και διατηρούν το δυναμικό ηρεμίας μεμβράνης.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ΠΕΙΡΑΜΑ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	Αν εφαρμόσω μεγαλύτερη τάση παράλληλα με το </a:t>
            </a:r>
            <a:r>
              <a:rPr lang="el-GR" b="1" dirty="0" smtClean="0">
                <a:solidFill>
                  <a:schemeClr val="accent3">
                    <a:lumMod val="50000"/>
                  </a:schemeClr>
                </a:solidFill>
              </a:rPr>
              <a:t>πυκνωτικό ρεύμα </a:t>
            </a:r>
            <a:r>
              <a:rPr lang="el-GR" dirty="0" smtClean="0"/>
              <a:t>και το </a:t>
            </a:r>
            <a:r>
              <a:rPr lang="el-GR" b="1" dirty="0" smtClean="0">
                <a:solidFill>
                  <a:srgbClr val="7030A0"/>
                </a:solidFill>
              </a:rPr>
              <a:t>ρεύμα διαρροής</a:t>
            </a:r>
            <a:r>
              <a:rPr lang="el-GR" dirty="0" smtClean="0"/>
              <a:t> καταγράφεται ένα προς τα έσω ρεύμα λίγο μετά το πυκνωτικό και στην αρχή του ρεύματος διαρροής. Το ρεύμα αυτό φτάνει σε</a:t>
            </a:r>
            <a:r>
              <a:rPr lang="en-US" dirty="0" smtClean="0"/>
              <a:t> </a:t>
            </a:r>
            <a:r>
              <a:rPr lang="en-US" dirty="0" err="1" smtClean="0"/>
              <a:t>msec</a:t>
            </a:r>
            <a:r>
              <a:rPr lang="en-US" dirty="0" smtClean="0"/>
              <a:t> </a:t>
            </a:r>
            <a:r>
              <a:rPr lang="el-GR" dirty="0" smtClean="0"/>
              <a:t>σε σημείο αιχμής, μειώνεται και ακολουθείται από ένα προς τα έξω ρεύμα που φτάνει σε μία σταθερή τιμή και διατηρείται ως το τέλος της ώσης.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ΠΕΙΡΑΜΑ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/>
              <a:t>Άρα, η τάση που εφαρμόζεται ενεργοποιεί διαδοχικά διαφορετικούς διαύλους ιόντων.</a:t>
            </a:r>
          </a:p>
          <a:p>
            <a:pPr>
              <a:buNone/>
            </a:pPr>
            <a:r>
              <a:rPr lang="el-GR" dirty="0" smtClean="0"/>
              <a:t>Αποκλείοντας διαδοχικά τους διαύλους </a:t>
            </a:r>
            <a:r>
              <a:rPr lang="en-US" dirty="0" smtClean="0"/>
              <a:t>Na</a:t>
            </a:r>
            <a:r>
              <a:rPr lang="el-GR" dirty="0" smtClean="0"/>
              <a:t> με </a:t>
            </a:r>
            <a:r>
              <a:rPr lang="el-GR" dirty="0" err="1" smtClean="0"/>
              <a:t>τετραδοτοξίνη</a:t>
            </a:r>
            <a:r>
              <a:rPr lang="el-GR" dirty="0" smtClean="0"/>
              <a:t> και Κ με </a:t>
            </a:r>
            <a:r>
              <a:rPr lang="el-GR" dirty="0" err="1" smtClean="0"/>
              <a:t>τετρααιθυλαμμώνιο</a:t>
            </a:r>
            <a:r>
              <a:rPr lang="el-GR" dirty="0" smtClean="0"/>
              <a:t>, απομονώθηκε το πυκνωτικό ρεύμα </a:t>
            </a:r>
            <a:r>
              <a:rPr lang="en-US" dirty="0" smtClean="0"/>
              <a:t>I</a:t>
            </a:r>
            <a:r>
              <a:rPr lang="en-US" sz="2000" dirty="0" smtClean="0"/>
              <a:t>c</a:t>
            </a:r>
            <a:r>
              <a:rPr lang="el-GR" dirty="0"/>
              <a:t> </a:t>
            </a:r>
            <a:r>
              <a:rPr lang="el-GR" dirty="0" smtClean="0"/>
              <a:t>και το ρεύμα διαρροής </a:t>
            </a:r>
            <a:r>
              <a:rPr lang="en-US" dirty="0" smtClean="0"/>
              <a:t>I</a:t>
            </a:r>
            <a:r>
              <a:rPr lang="en-US" sz="1200" dirty="0" smtClean="0"/>
              <a:t>l </a:t>
            </a:r>
            <a:r>
              <a:rPr lang="en-US" dirty="0" smtClean="0"/>
              <a:t>. </a:t>
            </a:r>
            <a:r>
              <a:rPr lang="el-GR" dirty="0" smtClean="0"/>
              <a:t>Το</a:t>
            </a:r>
            <a:r>
              <a:rPr lang="en-US" dirty="0" smtClean="0"/>
              <a:t> I</a:t>
            </a:r>
            <a:r>
              <a:rPr lang="en-US" sz="2000" dirty="0" smtClean="0"/>
              <a:t>c</a:t>
            </a:r>
            <a:r>
              <a:rPr lang="el-GR" sz="2000" dirty="0" smtClean="0"/>
              <a:t>  </a:t>
            </a:r>
            <a:r>
              <a:rPr lang="el-GR" dirty="0" smtClean="0"/>
              <a:t>εμφανίζεται μόνο στην αρχή και το τέλος του παλμού και το </a:t>
            </a:r>
            <a:r>
              <a:rPr lang="en-US" dirty="0" smtClean="0"/>
              <a:t>I</a:t>
            </a:r>
            <a:r>
              <a:rPr lang="en-US" sz="1200" dirty="0" smtClean="0"/>
              <a:t>l</a:t>
            </a:r>
            <a:r>
              <a:rPr lang="el-GR" sz="1200" dirty="0" smtClean="0"/>
              <a:t> </a:t>
            </a:r>
            <a:r>
              <a:rPr lang="el-GR" dirty="0" smtClean="0"/>
              <a:t> μπορεί να μετρηθεί οπτικά. Τα Ι</a:t>
            </a:r>
            <a:r>
              <a:rPr lang="en-US" sz="1200" dirty="0" err="1" smtClean="0"/>
              <a:t>na</a:t>
            </a:r>
            <a:r>
              <a:rPr lang="en-US" sz="1200" dirty="0" smtClean="0"/>
              <a:t> </a:t>
            </a:r>
            <a:r>
              <a:rPr lang="el-GR" dirty="0" smtClean="0"/>
              <a:t>και </a:t>
            </a:r>
            <a:r>
              <a:rPr lang="el-GR" dirty="0" err="1" smtClean="0"/>
              <a:t>Ι</a:t>
            </a:r>
            <a:r>
              <a:rPr lang="el-GR" sz="1200" dirty="0" err="1" smtClean="0"/>
              <a:t>κ</a:t>
            </a:r>
            <a:r>
              <a:rPr lang="el-GR" sz="1200" dirty="0" smtClean="0"/>
              <a:t>  </a:t>
            </a:r>
            <a:r>
              <a:rPr lang="el-GR" dirty="0" smtClean="0"/>
              <a:t> υπολογίζονται μεταβάλλοντας την εφαρμοζόμενη τάση αφού αποκλείσουμε διαδοχικά τους διαύλους.</a:t>
            </a:r>
            <a:endParaRPr lang="el-GR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ΠΕΙΡΑΜΑ-</a:t>
            </a:r>
            <a:br>
              <a:rPr lang="el-GR" dirty="0" smtClean="0"/>
            </a:br>
            <a:r>
              <a:rPr lang="el-GR" dirty="0" smtClean="0"/>
              <a:t>ΣΥΜΠΕΡΑΣΜΑΤΑ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dirty="0" smtClean="0"/>
              <a:t>	Οι δίαυλοι </a:t>
            </a:r>
            <a:r>
              <a:rPr lang="en-US" dirty="0" smtClean="0"/>
              <a:t>Na </a:t>
            </a:r>
            <a:r>
              <a:rPr lang="el-GR" dirty="0" smtClean="0"/>
              <a:t>και Κ ανοίγουν σε εκπολωτικούς παλμούς. </a:t>
            </a:r>
          </a:p>
          <a:p>
            <a:pPr>
              <a:buNone/>
            </a:pPr>
            <a:r>
              <a:rPr lang="el-GR" dirty="0" smtClean="0"/>
              <a:t>	Ανοίγουν ταχύτερα όσο πιο μεγάλος είναι ο παλμός.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	Οι δίαυλοι </a:t>
            </a:r>
            <a:r>
              <a:rPr lang="en-US" dirty="0" smtClean="0"/>
              <a:t>Na</a:t>
            </a:r>
            <a:r>
              <a:rPr lang="el-GR" dirty="0" smtClean="0"/>
              <a:t> ανοίγουν και κλείνουν ταχύτερα.</a:t>
            </a:r>
          </a:p>
          <a:p>
            <a:pPr>
              <a:buNone/>
            </a:pPr>
            <a:r>
              <a:rPr lang="el-GR" dirty="0" smtClean="0"/>
              <a:t>	Αν η εκπόλωση παραταθεί οι δίαυλοι </a:t>
            </a:r>
            <a:r>
              <a:rPr lang="en-US" dirty="0" smtClean="0"/>
              <a:t>Na</a:t>
            </a:r>
            <a:r>
              <a:rPr lang="el-GR" dirty="0" smtClean="0"/>
              <a:t> απενεργοποιούνται</a:t>
            </a:r>
            <a:r>
              <a:rPr lang="en-US" dirty="0" smtClean="0"/>
              <a:t> </a:t>
            </a:r>
            <a:r>
              <a:rPr lang="el-GR" dirty="0" smtClean="0"/>
              <a:t>ενώ οι δίαυλοι Κ παραμένουν ανοιχτοί όσο διαρκεί η εκπόλωση.</a:t>
            </a:r>
          </a:p>
          <a:p>
            <a:pPr>
              <a:buNone/>
            </a:pPr>
            <a:r>
              <a:rPr lang="el-GR" dirty="0" smtClean="0"/>
              <a:t>	Οι δίαυλοι </a:t>
            </a:r>
            <a:r>
              <a:rPr lang="en-US" dirty="0" smtClean="0"/>
              <a:t>Na </a:t>
            </a:r>
            <a:r>
              <a:rPr lang="el-GR" dirty="0" smtClean="0"/>
              <a:t>μπορούν να βρίσκονται σε 3 καταστάσεις: ηρεμία, ενεργοποίηση, απενεργοποίηση. Ο απενεργοποιημένος δίαυλος δεν μπορεί να ανοίξει όσο διαρκεί η εκπόλωση. Η απενεργοποίηση αίρεται μετά την επαναπόλωση μεμβράνης.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71440" y="4786322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Όταν εφαρμόζεται παλμός, οι δίαυλοι ανοίγουν, πρώτα οι </a:t>
            </a:r>
            <a:r>
              <a:rPr lang="en-US" dirty="0" smtClean="0"/>
              <a:t>Na </a:t>
            </a:r>
            <a:r>
              <a:rPr lang="el-GR" dirty="0" smtClean="0"/>
              <a:t>και έπονται οι Κ. Αν η εκπόλωση διατηρηθεί, οι δίαυλοι </a:t>
            </a:r>
            <a:r>
              <a:rPr lang="en-US" dirty="0" smtClean="0"/>
              <a:t>Na </a:t>
            </a:r>
            <a:r>
              <a:rPr lang="el-GR" dirty="0" smtClean="0"/>
              <a:t>κλείνουν ενώ οι Κ παραμένουν ανοιχτοί επί μακρόν</a:t>
            </a:r>
            <a:endParaRPr lang="el-GR" dirty="0"/>
          </a:p>
        </p:txBody>
      </p:sp>
      <p:pic>
        <p:nvPicPr>
          <p:cNvPr id="2" name="Picture 2" descr="E:\MARIANNA\A_ΜΑΘΗΜΑΤΑ PPS\ΝΕΥΡΟΦΥΣΙΟΛΟΓΙΑ\9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857232"/>
            <a:ext cx="8605304" cy="36083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ΜΟΝΤΕΛΟ </a:t>
            </a:r>
            <a:r>
              <a:rPr lang="en-US" dirty="0" smtClean="0"/>
              <a:t>HODGKIN HUXLEY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	Εκπόλωση μεμβράνης προκαλεί ταχύ άνοιγμα δ. </a:t>
            </a:r>
            <a:r>
              <a:rPr lang="en-US" dirty="0" smtClean="0"/>
              <a:t>Na- </a:t>
            </a:r>
            <a:r>
              <a:rPr lang="el-GR" dirty="0" smtClean="0"/>
              <a:t>δημιουργία προς τα έσω ρεύματος </a:t>
            </a:r>
            <a:r>
              <a:rPr lang="en-US" dirty="0" smtClean="0"/>
              <a:t>Na.</a:t>
            </a:r>
            <a:r>
              <a:rPr lang="el-GR" dirty="0" smtClean="0"/>
              <a:t> Το ρεύμα εκφορτίζει τη χωρητικότητα μεμβράνης, προκαλεί περαιτέρω εκπόλωση, ανοίγουν περισσότεροι δίαυλοι </a:t>
            </a:r>
            <a:r>
              <a:rPr lang="en-US" dirty="0" smtClean="0"/>
              <a:t>Na </a:t>
            </a:r>
            <a:r>
              <a:rPr lang="el-GR" dirty="0" smtClean="0"/>
              <a:t>και αυξάνει το προς τα έσω ρεύμα. </a:t>
            </a:r>
            <a:r>
              <a:rPr lang="el-GR" b="1" dirty="0" smtClean="0"/>
              <a:t>Αυτή η αναγεννητική δραστηριότητα προκαλεί τη γένεση του δυναμικού ενεργείας.</a:t>
            </a:r>
            <a:endParaRPr lang="el-G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ΜΟΝΤΕΛΟ </a:t>
            </a:r>
            <a:r>
              <a:rPr lang="en-US" dirty="0" smtClean="0"/>
              <a:t>HODGKIN HUXLEY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l-GR" dirty="0" smtClean="0">
                <a:solidFill>
                  <a:srgbClr val="FF0000"/>
                </a:solidFill>
              </a:rPr>
              <a:t>Η εκπόλωση </a:t>
            </a:r>
            <a:r>
              <a:rPr lang="el-GR" b="1" dirty="0" smtClean="0">
                <a:solidFill>
                  <a:srgbClr val="FF0000"/>
                </a:solidFill>
              </a:rPr>
              <a:t>περιορίζεται</a:t>
            </a:r>
            <a:r>
              <a:rPr lang="el-GR" dirty="0" smtClean="0">
                <a:solidFill>
                  <a:srgbClr val="FF0000"/>
                </a:solidFill>
              </a:rPr>
              <a:t> με 2 τρόπους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1. Προοδευτικά απενεργοποιούνται οι δ. </a:t>
            </a:r>
            <a:r>
              <a:rPr lang="en-US" dirty="0" smtClean="0"/>
              <a:t>Na</a:t>
            </a:r>
          </a:p>
          <a:p>
            <a:pPr>
              <a:buNone/>
            </a:pPr>
            <a:r>
              <a:rPr lang="el-GR" dirty="0" smtClean="0"/>
              <a:t>2. Ανοίγουν οι δ. Κ.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 smtClean="0"/>
              <a:t>	Το προς τα έσω ρεύμα </a:t>
            </a:r>
            <a:r>
              <a:rPr lang="en-US" dirty="0" smtClean="0"/>
              <a:t>Na </a:t>
            </a:r>
            <a:r>
              <a:rPr lang="el-GR" dirty="0" smtClean="0"/>
              <a:t>περιορίζεται και εμφανίζεται ένα προς τα έξω ρεύμα Κ που τείνει να επαναπολώσει τη μεμβράνη.</a:t>
            </a:r>
          </a:p>
          <a:p>
            <a:pPr>
              <a:buNone/>
            </a:pPr>
            <a:r>
              <a:rPr lang="el-GR" dirty="0" smtClean="0"/>
              <a:t>	Το δυναμικό </a:t>
            </a:r>
            <a:r>
              <a:rPr lang="el-GR" dirty="0" smtClean="0"/>
              <a:t>ενεργείας </a:t>
            </a:r>
            <a:r>
              <a:rPr lang="el-GR" dirty="0" smtClean="0"/>
              <a:t>ακολουθείται από μία περίοδο </a:t>
            </a:r>
            <a:r>
              <a:rPr lang="el-GR" u="sng" dirty="0" smtClean="0"/>
              <a:t>ανερεθιστότητας</a:t>
            </a:r>
            <a:r>
              <a:rPr lang="el-GR" dirty="0" smtClean="0"/>
              <a:t> (</a:t>
            </a:r>
            <a:r>
              <a:rPr lang="el-GR" u="sng" dirty="0" smtClean="0"/>
              <a:t>απόλυτης</a:t>
            </a:r>
            <a:r>
              <a:rPr lang="el-GR" dirty="0" smtClean="0"/>
              <a:t>: ο ερεθισμός είναι αδύνατος, </a:t>
            </a:r>
            <a:r>
              <a:rPr lang="el-GR" u="sng" dirty="0" smtClean="0"/>
              <a:t>σχετικής</a:t>
            </a:r>
            <a:r>
              <a:rPr lang="el-GR" dirty="0" smtClean="0"/>
              <a:t>: ο ερεθισμός είναι εφικτός αν τα ερεθίσματα είναι πολύ ισχυρά. Η περίοδος αυτή οφείλεται στην απενεργοποίηση δ. </a:t>
            </a:r>
            <a:r>
              <a:rPr lang="en-US" dirty="0" smtClean="0"/>
              <a:t>Na </a:t>
            </a:r>
            <a:r>
              <a:rPr lang="el-GR" dirty="0" smtClean="0"/>
              <a:t>και στο άνοιγμα δ. Κ.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375</Words>
  <Application>Microsoft Office PowerPoint</Application>
  <PresentationFormat>Προβολή στην οθόνη (4:3)</PresentationFormat>
  <Paragraphs>62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Θέμα του Office</vt:lpstr>
      <vt:lpstr>ΔΥΝΑΜΙΚΟ ΕΝΕΡΓΕΙΑΣ</vt:lpstr>
      <vt:lpstr>ΔΥΝΑΜΙΚΟ ΕΝΕΡΓΕΙΑΣ</vt:lpstr>
      <vt:lpstr>ΠΕΙΡΑΜΑ</vt:lpstr>
      <vt:lpstr>ΠΕΙΡΑΜΑ</vt:lpstr>
      <vt:lpstr>ΠΕΙΡΑΜΑ</vt:lpstr>
      <vt:lpstr>ΠΕΙΡΑΜΑ- ΣΥΜΠΕΡΑΣΜΑΤΑ</vt:lpstr>
      <vt:lpstr>Διαφάνεια 7</vt:lpstr>
      <vt:lpstr>ΜΟΝΤΕΛΟ HODGKIN HUXLEY</vt:lpstr>
      <vt:lpstr>ΜΟΝΤΕΛΟ HODGKIN HUXLEY</vt:lpstr>
      <vt:lpstr> ΜΟΝΤΕΛΟ HODGKIN HUXLEY Αρχή όλου ή ουδενός </vt:lpstr>
      <vt:lpstr>ΛΟΙΠΟΙ ΔΙΑΥΛΟΙ</vt:lpstr>
      <vt:lpstr>ΑΓΩΓΙΜΟΤΗΤΑ ΔΙΑΥΛΩΝ</vt:lpstr>
      <vt:lpstr>ΔΙΑΥΛΟΣ Na</vt:lpstr>
      <vt:lpstr>Διαφάνεια 14</vt:lpstr>
      <vt:lpstr>Διαφάνεια 15</vt:lpstr>
      <vt:lpstr>Διαφάνεια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ΔΥΝΑΜΙΚΟ ΕΝΕΡΓΕΙΑΣ</dc:title>
  <dc:creator>mariannis</dc:creator>
  <cp:lastModifiedBy>mariannis</cp:lastModifiedBy>
  <cp:revision>21</cp:revision>
  <dcterms:created xsi:type="dcterms:W3CDTF">2017-04-22T15:38:02Z</dcterms:created>
  <dcterms:modified xsi:type="dcterms:W3CDTF">2017-05-14T17:18:10Z</dcterms:modified>
</cp:coreProperties>
</file>