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8DC3-9CE0-4760-84D3-3FA2AA5EE9E2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CCBF-92DA-4483-B32B-F59C4E3431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	Οι συναπτικοί δίαυλοι στην τελική κινητική πλάκα είναι εξίσου </a:t>
            </a:r>
            <a:r>
              <a:rPr lang="el-GR" b="1" dirty="0" smtClean="0">
                <a:solidFill>
                  <a:schemeClr val="tx2"/>
                </a:solidFill>
              </a:rPr>
              <a:t>διαπερατοί από το </a:t>
            </a:r>
            <a:r>
              <a:rPr lang="en-US" b="1" dirty="0" smtClean="0">
                <a:solidFill>
                  <a:schemeClr val="tx2"/>
                </a:solidFill>
              </a:rPr>
              <a:t>Na </a:t>
            </a:r>
            <a:r>
              <a:rPr lang="el-GR" b="1" dirty="0" smtClean="0">
                <a:solidFill>
                  <a:schemeClr val="tx2"/>
                </a:solidFill>
              </a:rPr>
              <a:t>και το </a:t>
            </a:r>
            <a:r>
              <a:rPr lang="en-US" b="1" dirty="0" smtClean="0">
                <a:solidFill>
                  <a:schemeClr val="tx2"/>
                </a:solidFill>
              </a:rPr>
              <a:t>K</a:t>
            </a:r>
            <a:r>
              <a:rPr lang="el-GR" dirty="0" smtClean="0"/>
              <a:t>. Κατά τη διάρκεια δυναμικού τελικής κινητικής πλάκας, ιόντα </a:t>
            </a:r>
            <a:r>
              <a:rPr lang="en-US" dirty="0" smtClean="0"/>
              <a:t>Na</a:t>
            </a:r>
            <a:r>
              <a:rPr lang="el-GR" dirty="0" smtClean="0"/>
              <a:t> ρέουν προς τα έσω (17000) και ιόντα Κ προς τα έξω (λίγο λιγότερα).</a:t>
            </a:r>
            <a:r>
              <a:rPr lang="en-US" dirty="0" smtClean="0"/>
              <a:t> [</a:t>
            </a:r>
            <a:r>
              <a:rPr lang="en-US" b="1" dirty="0" err="1" smtClean="0">
                <a:solidFill>
                  <a:schemeClr val="accent1"/>
                </a:solidFill>
              </a:rPr>
              <a:t>gNa</a:t>
            </a:r>
            <a:r>
              <a:rPr lang="en-US" b="1" dirty="0" smtClean="0">
                <a:solidFill>
                  <a:schemeClr val="accent1"/>
                </a:solidFill>
              </a:rPr>
              <a:t>/</a:t>
            </a:r>
            <a:r>
              <a:rPr lang="en-US" b="1" dirty="0" err="1" smtClean="0">
                <a:solidFill>
                  <a:schemeClr val="accent1"/>
                </a:solidFill>
              </a:rPr>
              <a:t>gK</a:t>
            </a:r>
            <a:r>
              <a:rPr lang="en-US" b="1" dirty="0" smtClean="0">
                <a:solidFill>
                  <a:schemeClr val="accent1"/>
                </a:solidFill>
              </a:rPr>
              <a:t>=1.8</a:t>
            </a:r>
            <a:r>
              <a:rPr lang="en-US" dirty="0" smtClean="0"/>
              <a:t>]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Το </a:t>
            </a:r>
            <a:r>
              <a:rPr lang="el-GR" dirty="0" smtClean="0">
                <a:solidFill>
                  <a:srgbClr val="FF0000"/>
                </a:solidFill>
              </a:rPr>
              <a:t>ρεύμα της τελικής κινητικής πλάκας </a:t>
            </a:r>
            <a:r>
              <a:rPr lang="el-GR" dirty="0" smtClean="0"/>
              <a:t>εξαρτάται από</a:t>
            </a:r>
          </a:p>
          <a:p>
            <a:pPr marL="514350" indent="-514350">
              <a:buAutoNum type="arabicPeriod"/>
            </a:pPr>
            <a:r>
              <a:rPr lang="el-GR" dirty="0" smtClean="0"/>
              <a:t>Το συνολικό αριθμό διαύλων</a:t>
            </a:r>
          </a:p>
          <a:p>
            <a:pPr marL="514350" indent="-514350">
              <a:buAutoNum type="arabicPeriod"/>
            </a:pPr>
            <a:r>
              <a:rPr lang="el-GR" dirty="0" smtClean="0"/>
              <a:t>Την πιθανότητα ένας δίαυλος να είναι ανοιχτός [εξαρτάται από την ποσότητα διαβιβαστή]</a:t>
            </a:r>
          </a:p>
          <a:p>
            <a:pPr marL="514350" indent="-514350">
              <a:buAutoNum type="arabicPeriod"/>
            </a:pPr>
            <a:r>
              <a:rPr lang="el-GR" dirty="0" smtClean="0"/>
              <a:t>Την αγωγιμότητα κάθε διαύλου</a:t>
            </a:r>
          </a:p>
          <a:p>
            <a:pPr marL="514350" indent="-514350">
              <a:buAutoNum type="arabicPeriod"/>
            </a:pPr>
            <a:r>
              <a:rPr lang="el-GR" dirty="0" smtClean="0"/>
              <a:t>Την κινητήρια δύναμη που ασκείται στα ιόντα 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	Ένας δίαυλος που ανοίγει προκαλεί εκπόλωση κατά 0,3 </a:t>
            </a:r>
            <a:r>
              <a:rPr lang="en-US" dirty="0" smtClean="0"/>
              <a:t>mV. </a:t>
            </a:r>
            <a:r>
              <a:rPr lang="el-GR" dirty="0" smtClean="0"/>
              <a:t>Απαιτείται άνοιγμα 200.000 διαύλων για την πρόκληση δυναμικού τελικής κινητικής πλάκας -70</a:t>
            </a:r>
            <a:r>
              <a:rPr lang="en-US" dirty="0" smtClean="0"/>
              <a:t> mV.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ΝΕΥΡΟΦΥΣΙΟΛΟΓΙΑ\1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786742" cy="510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ΝΙΚΟΤΙΝΙΚΟΣ ΔΙΑΥΛΟΣ </a:t>
            </a:r>
            <a:r>
              <a:rPr lang="en-US" dirty="0" smtClean="0"/>
              <a:t>Ach.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Άμεσα ελεγχόμενος δίαυλος-υποδοχέας.</a:t>
            </a:r>
          </a:p>
          <a:p>
            <a:pPr marL="0" indent="0">
              <a:buAutoNum type="arabicPeriod"/>
            </a:pPr>
            <a:r>
              <a:rPr lang="el-GR" dirty="0" smtClean="0"/>
              <a:t>Αναγνωρίζει και δεσμεύει διαβιβαστή</a:t>
            </a:r>
          </a:p>
          <a:p>
            <a:pPr marL="0" indent="0">
              <a:buAutoNum type="arabicPeriod"/>
            </a:pPr>
            <a:r>
              <a:rPr lang="el-GR" dirty="0" smtClean="0"/>
              <a:t>Σχηματίζει πόρο δια μέσω του οποίου ρέει ρεύμα</a:t>
            </a:r>
          </a:p>
          <a:p>
            <a:pPr marL="0" indent="0">
              <a:buNone/>
            </a:pPr>
            <a:r>
              <a:rPr lang="el-GR" dirty="0" smtClean="0"/>
              <a:t>Μεμβρανική γλυκοπρωτεΐνη, 5 υποομάδες: </a:t>
            </a:r>
            <a:r>
              <a:rPr lang="el-GR" dirty="0" smtClean="0">
                <a:solidFill>
                  <a:srgbClr val="FF0000"/>
                </a:solidFill>
              </a:rPr>
              <a:t>α, </a:t>
            </a:r>
            <a:r>
              <a:rPr lang="el-GR" dirty="0" err="1" smtClean="0">
                <a:solidFill>
                  <a:srgbClr val="FF0000"/>
                </a:solidFill>
              </a:rPr>
              <a:t>α,</a:t>
            </a:r>
            <a:r>
              <a:rPr lang="el-GR" dirty="0" smtClean="0">
                <a:solidFill>
                  <a:srgbClr val="FF0000"/>
                </a:solidFill>
              </a:rPr>
              <a:t> β, γ δ</a:t>
            </a:r>
            <a:r>
              <a:rPr lang="el-GR" dirty="0" smtClean="0"/>
              <a:t>. Κάθε υποομάδα έχει 4 υδρόφοβες περιοχές (</a:t>
            </a:r>
            <a:r>
              <a:rPr lang="el-GR" dirty="0" smtClean="0">
                <a:solidFill>
                  <a:srgbClr val="FF0000"/>
                </a:solidFill>
              </a:rPr>
              <a:t>Μ1-Μ4</a:t>
            </a:r>
            <a:r>
              <a:rPr lang="el-GR" dirty="0" smtClean="0"/>
              <a:t>). Οι υποομάδες τοποθετούνται συμμετρικά ώστε να σχηματίζουν δίαυλο που διαπερνά τη μεμβράνη. </a:t>
            </a:r>
            <a:r>
              <a:rPr lang="el-GR" dirty="0"/>
              <a:t>Τ</a:t>
            </a:r>
            <a:r>
              <a:rPr lang="el-GR" dirty="0" smtClean="0"/>
              <a:t>ο αμινοτελικό άκρο υποομάδας α περιέχει θέση που δεσμεύει </a:t>
            </a:r>
            <a:r>
              <a:rPr lang="en-US" dirty="0" smtClean="0"/>
              <a:t>Ach</a:t>
            </a:r>
            <a:r>
              <a:rPr lang="el-GR" dirty="0" smtClean="0"/>
              <a:t>.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Απαιτείται πρόσδεση 2 μορίων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σε κάθε υποομάδα α για να ανοίξει ο δίαυλος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Το δηλητήριο φιδιού </a:t>
            </a:r>
            <a:r>
              <a:rPr lang="el-GR" u="sng" dirty="0" smtClean="0"/>
              <a:t>βουγγαροτοξίνη</a:t>
            </a:r>
            <a:r>
              <a:rPr lang="el-GR" dirty="0" smtClean="0"/>
              <a:t> δεσμεύεται στην ίδια υποομάδα.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ΝΙΚΟΤΙΝΙΚΟΣ ΔΙΑΥΛΟΣ </a:t>
            </a:r>
            <a:r>
              <a:rPr lang="en-US" dirty="0" smtClean="0"/>
              <a:t>Ach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Δημιουργεί </a:t>
            </a:r>
            <a:r>
              <a:rPr lang="el-GR" b="1" dirty="0" smtClean="0"/>
              <a:t>δυναμικά τελικής κινητικής πλάκας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Επιτρέπει τη διέλευση τόσο </a:t>
            </a:r>
            <a:r>
              <a:rPr lang="en-US" dirty="0" smtClean="0"/>
              <a:t>Na </a:t>
            </a:r>
            <a:r>
              <a:rPr lang="el-GR" dirty="0" smtClean="0"/>
              <a:t>όσο και Κ με την ίδια επιλεκτικότητα (ακόμα και </a:t>
            </a:r>
            <a:r>
              <a:rPr lang="en-US" dirty="0" smtClean="0"/>
              <a:t>Ca)</a:t>
            </a:r>
            <a:r>
              <a:rPr lang="el-GR" dirty="0" smtClean="0"/>
              <a:t>. Είναι αρκετά ευρύς και θα μπορούσαν να περνούν και ανιόντα αλλά αποκλείονται γιατί απωθούνται από αρνητικά φορτία διαύλου.</a:t>
            </a:r>
          </a:p>
          <a:p>
            <a:pPr marL="0" indent="0">
              <a:buNone/>
            </a:pPr>
            <a:r>
              <a:rPr lang="el-GR" dirty="0" smtClean="0"/>
              <a:t>Ο αριθμός διαύλων που ανοίγουν εξαρτάται από </a:t>
            </a:r>
            <a:r>
              <a:rPr lang="el-GR" u="sng" dirty="0" smtClean="0"/>
              <a:t>διαθέσιμη ποσότητα </a:t>
            </a:r>
            <a:r>
              <a:rPr lang="en-US" u="sng" dirty="0" smtClean="0"/>
              <a:t>Ach</a:t>
            </a:r>
            <a:r>
              <a:rPr lang="el-GR" u="sng" dirty="0" smtClean="0"/>
              <a:t>. </a:t>
            </a:r>
            <a:r>
              <a:rPr lang="el-GR" dirty="0" smtClean="0"/>
              <a:t>Η εκπόλωση που δημιουργείται δεν προκαλεί περαιτέρω διάνοιξη διαύλων (όπως συμβαίνει με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τασεοελεγχόμενους δ.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που δημιουργούν δυναμικό ενεργείας).</a:t>
            </a:r>
          </a:p>
          <a:p>
            <a:pPr marL="0" indent="0">
              <a:buNone/>
            </a:pPr>
            <a:r>
              <a:rPr lang="el-GR" dirty="0" smtClean="0"/>
              <a:t>Το δυναμικό κινητικής πλάκας δεν αρκεί για να παράγει δυναμικό ενεργείας. Πρέπει να κινητοποιήσει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τασεοελεγχόμενους δ.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u="sng" dirty="0" smtClean="0"/>
              <a:t>τετραδοτοξίνη</a:t>
            </a:r>
            <a:r>
              <a:rPr lang="el-GR" dirty="0" smtClean="0"/>
              <a:t> αποκλείει τασεοελεγχόμενους δ. </a:t>
            </a:r>
            <a:r>
              <a:rPr lang="en-US" dirty="0" smtClean="0"/>
              <a:t>Na.</a:t>
            </a: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ΝΕΥΡΟΦΥΣΙΟΛΟΓΙΑ\11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6357982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28662" y="5572140"/>
            <a:ext cx="751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Ευρεία περιοχή εισόδου και εξόδου, στενή περιοχή στο εσωτερικό του πόρου</a:t>
            </a:r>
          </a:p>
          <a:p>
            <a:r>
              <a:rPr lang="el-GR" dirty="0" smtClean="0"/>
              <a:t> (ηθμός επιλογής) </a:t>
            </a:r>
            <a:endParaRPr lang="el-GR" dirty="0"/>
          </a:p>
        </p:txBody>
      </p:sp>
      <p:pic>
        <p:nvPicPr>
          <p:cNvPr id="5122" name="Picture 2" descr="E:\MARIANNA\A_ΜΑΘΗΜΑΤΑ PPS\ΝΕΥΡΟΦΥΣΙΟΛΟΓΙΑ\1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61315" cy="506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ARIANNA\A_ΜΑΘΗΜΑΤΑ PPS\ΝΕΥΡΟΦΥΣΙΟΛΟΓΙΑ\11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Χημική, άμεσα ελεγχόμενη σύναψη μεταξύ κινητικού νευρώνα και σκελετικής μυϊκής ίνας.</a:t>
            </a:r>
          </a:p>
          <a:p>
            <a:pPr>
              <a:buNone/>
            </a:pPr>
            <a:r>
              <a:rPr lang="el-GR" dirty="0" smtClean="0"/>
              <a:t>	Καλά μελετημένη γιατί το μυϊκό κύτταρο είναι αρκετά μεγάλο και μπορεί να δεχτεί ηλεκτρόδια και ορατό με το οπτικό μικροσκόπιο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Κάθε σκελετική μυϊκή ίνα νευρώνεται από έναν κινητικό νευράξονα [1-1]</a:t>
            </a:r>
          </a:p>
          <a:p>
            <a:pPr>
              <a:buNone/>
            </a:pPr>
            <a:r>
              <a:rPr lang="el-GR" dirty="0" smtClean="0"/>
              <a:t>Ο διαβιβαστής που απελευθερώνεται από το προσυναπτικό κύτταρο είναι η </a:t>
            </a:r>
            <a:r>
              <a:rPr lang="el-GR" dirty="0" smtClean="0">
                <a:solidFill>
                  <a:srgbClr val="FF0000"/>
                </a:solidFill>
              </a:rPr>
              <a:t>ακετυλχολίνη</a:t>
            </a:r>
            <a:r>
              <a:rPr lang="en-US" dirty="0" smtClean="0">
                <a:solidFill>
                  <a:srgbClr val="FF0000"/>
                </a:solidFill>
              </a:rPr>
              <a:t> (Ach)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Η ακετυλχολίνη συνδέεται με </a:t>
            </a:r>
            <a:r>
              <a:rPr lang="el-GR" dirty="0" smtClean="0">
                <a:solidFill>
                  <a:srgbClr val="FF0000"/>
                </a:solidFill>
              </a:rPr>
              <a:t>νικοτινικό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υποδοχέα</a:t>
            </a:r>
            <a:r>
              <a:rPr lang="el-GR" dirty="0" smtClean="0"/>
              <a:t> στη μετασυναπτική μεμβράνη μυϊκού κυττάρου.</a:t>
            </a:r>
          </a:p>
          <a:p>
            <a:pPr>
              <a:buNone/>
            </a:pPr>
            <a:r>
              <a:rPr lang="el-GR" dirty="0" smtClean="0"/>
              <a:t>*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μυϊκό κύτταρο= μυϊκή ίνα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Τελική κινητική πλάκα</a:t>
            </a:r>
            <a:r>
              <a:rPr lang="el-GR" dirty="0" smtClean="0"/>
              <a:t>: ειδική διαμόρφωση κυτταρικής μεμβράνης μ. ίνας.</a:t>
            </a:r>
          </a:p>
          <a:p>
            <a:pPr>
              <a:buNone/>
            </a:pPr>
            <a:r>
              <a:rPr lang="el-GR" dirty="0" smtClean="0"/>
              <a:t>Οι τελικές απολήξεις νευράξονα έχουν χάσει μυελώδες έλυτρο, διακλαδίζονται και στα άκρα έχουν κιρσοειδείς διογκώσεις 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συναπτικά κομβία</a:t>
            </a:r>
            <a:r>
              <a:rPr lang="el-GR" dirty="0" smtClean="0"/>
              <a:t>) από όπου απελευθερώνεται η ακετυλχολίνη.</a:t>
            </a:r>
          </a:p>
          <a:p>
            <a:pPr>
              <a:buNone/>
            </a:pPr>
            <a:r>
              <a:rPr lang="el-GR" dirty="0" smtClean="0"/>
              <a:t>Τα συναπτικά κομβία βρίσκονται επάνω από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συναπτικές πτυχές</a:t>
            </a:r>
            <a:r>
              <a:rPr lang="el-GR" dirty="0" smtClean="0"/>
              <a:t>, βαθιές εγκολπώσεις κυτταρικής μεμβράνης μ. ίνας που περιέχουν υποδοχείς </a:t>
            </a:r>
            <a:r>
              <a:rPr lang="en-US" dirty="0" smtClean="0"/>
              <a:t>Ach.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Οι συναπτικές πτυχές επενδύονται από το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βασικό υμένα </a:t>
            </a:r>
            <a:r>
              <a:rPr lang="el-GR" dirty="0" smtClean="0"/>
              <a:t>(συνδετικός ιστός με κολλαγόνο και γλυκοπρωτεΐνες).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Κάθε συναπτικό κομβίο περιέχει τα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συναπτικά κυστίδια</a:t>
            </a:r>
            <a:r>
              <a:rPr lang="el-GR" dirty="0" smtClean="0"/>
              <a:t> (που περιέχουν </a:t>
            </a:r>
            <a:r>
              <a:rPr lang="en-US" dirty="0" smtClean="0"/>
              <a:t>Ach), </a:t>
            </a:r>
            <a:r>
              <a:rPr lang="el-GR" dirty="0" smtClean="0"/>
              <a:t>την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ενεργό ζώνη</a:t>
            </a:r>
            <a:r>
              <a:rPr lang="el-GR" dirty="0" smtClean="0"/>
              <a:t> (περιοχή μεμβράνης εξειδικευμένη για απελευθέρωση διαβιβαστή) και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τασεοελεγχόμενους δ.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l-GR" dirty="0" smtClean="0"/>
              <a:t>, που επιτρέπουν εισροή </a:t>
            </a:r>
            <a:r>
              <a:rPr lang="en-US" dirty="0" smtClean="0"/>
              <a:t>Ca</a:t>
            </a:r>
            <a:r>
              <a:rPr lang="el-GR" dirty="0" smtClean="0"/>
              <a:t> όταν φτάνει ένα δυναμικό ενεργείας. Τα ιόντα </a:t>
            </a:r>
            <a:r>
              <a:rPr lang="en-US" dirty="0" smtClean="0"/>
              <a:t>Ca</a:t>
            </a:r>
            <a:r>
              <a:rPr lang="el-GR" dirty="0" smtClean="0"/>
              <a:t> προκαλούν τη σύντηξη των συναπτικών κυστιδίων με την ενεργό ζώνη που οδηγεί στην απελευθέρωση του διαβιβαστή.</a:t>
            </a:r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Κάθε ενεργός ζώνη βρίσκεται απέναντι από μία συναπτική πτυχή.</a:t>
            </a:r>
          </a:p>
          <a:p>
            <a:pPr>
              <a:buNone/>
            </a:pPr>
            <a:r>
              <a:rPr lang="el-GR" dirty="0" smtClean="0"/>
              <a:t>Στην ακμή της συναπτικής πτυχής βρίσκονται συσσωρευμένοι υποδοχείς </a:t>
            </a:r>
            <a:r>
              <a:rPr lang="en-US" dirty="0" smtClean="0"/>
              <a:t>Ach </a:t>
            </a:r>
            <a:r>
              <a:rPr lang="el-GR" dirty="0" smtClean="0"/>
              <a:t>(10.000/μ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dirty="0" smtClean="0">
                <a:solidFill>
                  <a:schemeClr val="tx2"/>
                </a:solidFill>
              </a:rPr>
              <a:t>δ. </a:t>
            </a:r>
            <a:r>
              <a:rPr lang="en-US" dirty="0" smtClean="0">
                <a:solidFill>
                  <a:schemeClr val="tx2"/>
                </a:solidFill>
              </a:rPr>
              <a:t>Ca</a:t>
            </a:r>
            <a:r>
              <a:rPr lang="el-GR" dirty="0" smtClean="0">
                <a:solidFill>
                  <a:schemeClr val="tx2"/>
                </a:solidFill>
              </a:rPr>
              <a:t> ενεργού ζώνης </a:t>
            </a:r>
            <a:r>
              <a:rPr lang="el-GR" dirty="0" smtClean="0"/>
              <a:t>ευθυγραμμίζονται με </a:t>
            </a:r>
            <a:r>
              <a:rPr lang="el-GR" dirty="0" err="1" smtClean="0">
                <a:solidFill>
                  <a:schemeClr val="accent3">
                    <a:lumMod val="50000"/>
                  </a:schemeClr>
                </a:solidFill>
              </a:rPr>
              <a:t>υποδ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συναπτικής πτυχής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Κάτω από την ακμή συναπτικής πτυχής συγκεντρώνονται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τασεοελεγχόμενοι δ.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 smtClean="0"/>
              <a:t>που μετατρέπουν  προσυναπτικό δυναμικό σε δυναμικό ενεργείας μ. ίνας.</a:t>
            </a:r>
          </a:p>
          <a:p>
            <a:pPr>
              <a:buNone/>
            </a:pPr>
            <a:r>
              <a:rPr lang="el-GR" dirty="0" smtClean="0"/>
              <a:t>Το διεγερτικό μετασυναπτικό δυναμικό στη μ. ίνα ονομάζεται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δυναμικό τελικής πλάκας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ΝΕΥΡΟΦΥΣΙΟΛΟΓΙΑ\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858180" cy="563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	Η ροή ρεύματος περιορίζεται στην τελική κινητική πλάκα γιατί εκεί εντοπίζονται οι δ. που ενεργοποιούνται από την </a:t>
            </a:r>
            <a:r>
              <a:rPr lang="en-US" dirty="0" smtClean="0"/>
              <a:t>Ach.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Το </a:t>
            </a:r>
            <a:r>
              <a:rPr lang="el-GR" b="1" dirty="0" smtClean="0"/>
              <a:t>συναπτικό δυναμικό αυξάνεται ταχέως και φθίνει με βραδύτερο </a:t>
            </a:r>
            <a:r>
              <a:rPr lang="el-GR" dirty="0" smtClean="0"/>
              <a:t>ρυθμό. Η ταχεία αύξηση οφείλεται στην απότομη και μαζική απελευθέρωση </a:t>
            </a:r>
            <a:r>
              <a:rPr lang="en-US" dirty="0" smtClean="0"/>
              <a:t>Ach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/>
              <a:t>	Σ</a:t>
            </a:r>
            <a:r>
              <a:rPr lang="el-GR" dirty="0" smtClean="0"/>
              <a:t>ε λιγότερο από </a:t>
            </a:r>
            <a:r>
              <a:rPr lang="el-GR" i="1" u="sng" dirty="0" smtClean="0"/>
              <a:t>1 </a:t>
            </a:r>
            <a:r>
              <a:rPr lang="en-US" i="1" u="sng" dirty="0" smtClean="0"/>
              <a:t>ms</a:t>
            </a:r>
            <a:r>
              <a:rPr lang="el-GR" i="1" u="sng" dirty="0" smtClean="0"/>
              <a:t> </a:t>
            </a:r>
            <a:r>
              <a:rPr lang="el-GR" dirty="0" smtClean="0"/>
              <a:t>η </a:t>
            </a:r>
            <a:r>
              <a:rPr lang="en-US" dirty="0" smtClean="0"/>
              <a:t>Ach </a:t>
            </a:r>
            <a:r>
              <a:rPr lang="el-GR" dirty="0" smtClean="0"/>
              <a:t>μειώνεται στη συναπτική σχισμή. Αυτό οφείλεται εν μέρει στο γεγονός ότι η </a:t>
            </a:r>
            <a:r>
              <a:rPr lang="en-US" dirty="0" smtClean="0"/>
              <a:t>Ach</a:t>
            </a:r>
            <a:r>
              <a:rPr lang="el-GR" dirty="0" smtClean="0"/>
              <a:t> </a:t>
            </a:r>
            <a:r>
              <a:rPr lang="el-GR" u="sng" dirty="0" smtClean="0"/>
              <a:t>διαχέεται</a:t>
            </a:r>
            <a:r>
              <a:rPr lang="el-GR" dirty="0" smtClean="0"/>
              <a:t> και ένα ποσοστό δε φτάνει σε υποδοχείς. Επιπλέον ένα ποσοστό </a:t>
            </a:r>
            <a:r>
              <a:rPr lang="el-GR" u="sng" dirty="0" smtClean="0"/>
              <a:t>υδρολύεται</a:t>
            </a:r>
            <a:r>
              <a:rPr lang="el-GR" dirty="0" smtClean="0"/>
              <a:t> από την ακετυλχολινεστεράση.</a:t>
            </a:r>
          </a:p>
          <a:p>
            <a:pPr>
              <a:buNone/>
            </a:pPr>
            <a:r>
              <a:rPr lang="el-GR" dirty="0" smtClean="0"/>
              <a:t>	Μετά τη μείωση ποσότητας </a:t>
            </a:r>
            <a:r>
              <a:rPr lang="en-US" dirty="0" smtClean="0"/>
              <a:t>Ach</a:t>
            </a:r>
            <a:r>
              <a:rPr lang="el-GR" dirty="0" smtClean="0"/>
              <a:t> οι </a:t>
            </a:r>
            <a:r>
              <a:rPr lang="el-GR" dirty="0" smtClean="0">
                <a:solidFill>
                  <a:srgbClr val="FF0000"/>
                </a:solidFill>
              </a:rPr>
              <a:t>δίαυλοι κλείνουν με τυχαίο τρόπο </a:t>
            </a:r>
            <a:r>
              <a:rPr lang="el-GR" dirty="0" smtClean="0"/>
              <a:t>προκαλώντας σταδιακή και ομαλή μείωση προς τα έσω συναπτικού ρεύματος.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1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7858180" cy="671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424</Words>
  <Application>Microsoft Office PowerPoint</Application>
  <PresentationFormat>Προβολή στην οθόνη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ΝΕΥΡΟΜΥΪΚΗ ΣΥΝΑΨΗ</vt:lpstr>
      <vt:lpstr>ΝΕΥΡΟΜΥΪΚΗ ΣΥΝΑΨΗ</vt:lpstr>
      <vt:lpstr>ΝΕΥΡΟΜΥΪΚΗ ΣΥΝΑΨΗ</vt:lpstr>
      <vt:lpstr>ΝΕΥΡΟΜΥΪΚΗ ΣΥΝΑΨΗ</vt:lpstr>
      <vt:lpstr>ΝΕΥΡΟΜΥΪΚΗ ΣΥΝΑΨΗ</vt:lpstr>
      <vt:lpstr>ΝΕΥΡΟΜΥΪΚΗ ΣΥΝΑΨΗ</vt:lpstr>
      <vt:lpstr>Διαφάνεια 7</vt:lpstr>
      <vt:lpstr>ΝΕΥΡΟΜΥΪΚΗ ΣΥΝΑΨΗ</vt:lpstr>
      <vt:lpstr>Διαφάνεια 9</vt:lpstr>
      <vt:lpstr>ΝΕΥΡΟΜΥΪΚΗ ΣΥΝΑΨΗ</vt:lpstr>
      <vt:lpstr>Διαφάνεια 11</vt:lpstr>
      <vt:lpstr>ΝΙΚΟΤΙΝΙΚΟΣ ΔΙΑΥΛΟΣ Ach.</vt:lpstr>
      <vt:lpstr>ΝΙΚΟΤΙΝΙΚΟΣ ΔΙΑΥΛΟΣ Ach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ΝΕΥΡΟΜΥΪΚΗ ΣΥΝΑΨΗ</dc:title>
  <dc:creator>mariannis</dc:creator>
  <cp:lastModifiedBy>mariannis</cp:lastModifiedBy>
  <cp:revision>46</cp:revision>
  <dcterms:created xsi:type="dcterms:W3CDTF">2017-04-23T07:01:19Z</dcterms:created>
  <dcterms:modified xsi:type="dcterms:W3CDTF">2017-05-20T10:02:26Z</dcterms:modified>
</cp:coreProperties>
</file>