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Μεσαίο στυλ 3 - 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3F5FC-B71E-4B03-8F8A-03A13F1C6018}" type="datetimeFigureOut">
              <a:rPr lang="el-GR" smtClean="0"/>
              <a:pPr/>
              <a:t>20/5/2017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ECE3-5F59-4076-8F08-AB00CC4A44D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ΣΥΝΑΠΤΙΚΗ ΔΙΑΒΙΒΑΣΗ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ARIANNA\A_ΜΑΘΗΜΑΤΑ PPS\ΝΕΥΡΟΦΥΣΙΟΛΟΓΙΑ\10-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1"/>
            <a:ext cx="8143932" cy="5572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	Δεν υπάρχει δομική συνέχεια μεταξύ των κυττάρων. </a:t>
            </a:r>
          </a:p>
          <a:p>
            <a:pPr>
              <a:buNone/>
            </a:pPr>
            <a:r>
              <a:rPr lang="el-GR" dirty="0" smtClean="0"/>
              <a:t>	Οι προσυναπτικές απολήξεις περιέχουν </a:t>
            </a:r>
            <a:r>
              <a:rPr lang="el-GR" u="sng" dirty="0" smtClean="0"/>
              <a:t>συναπτικά κυστίδια </a:t>
            </a:r>
            <a:r>
              <a:rPr lang="el-GR" dirty="0" smtClean="0"/>
              <a:t>με χιλιάδες μόρια ενός </a:t>
            </a:r>
            <a:r>
              <a:rPr lang="el-GR" u="sng" dirty="0" smtClean="0"/>
              <a:t>διαβιβαστή</a:t>
            </a:r>
            <a:r>
              <a:rPr lang="el-GR" dirty="0" smtClean="0"/>
              <a:t>. Ο διαβιβαστής απελευθερώνεται στη συναπτική σχισμή ως απόκριση στην </a:t>
            </a:r>
            <a:r>
              <a:rPr lang="el-GR" u="sng" dirty="0" smtClean="0"/>
              <a:t>εισροή </a:t>
            </a:r>
            <a:r>
              <a:rPr lang="en-US" u="sng" dirty="0" smtClean="0"/>
              <a:t>Ca</a:t>
            </a:r>
            <a:r>
              <a:rPr lang="el-GR" u="sng" dirty="0" smtClean="0"/>
              <a:t> </a:t>
            </a:r>
            <a:r>
              <a:rPr lang="el-GR" dirty="0" smtClean="0"/>
              <a:t>που συνοδεύει το δυναμικό ενεργείας. Τα μόρια του διαβιβαστή διαχέονται στον εξωκυττάριο χώρο και προσδένονται σε θέσεις </a:t>
            </a:r>
            <a:r>
              <a:rPr lang="el-GR" u="sng" dirty="0" smtClean="0"/>
              <a:t>υποδοχέα</a:t>
            </a:r>
            <a:r>
              <a:rPr lang="el-GR" dirty="0" smtClean="0"/>
              <a:t> της μετασυναπτικής μεμβράνης προκαλώντας το άνοιγμα ή κλείσιμο διαύλων ιόντων με αποτέλεσμα μεταβολή του δυναμικού της μετασυναπτικής μεμβράνης.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Ο διαβιβαστής επιτρέπει επικοινωνία μόνο </a:t>
            </a:r>
            <a:r>
              <a:rPr lang="el-GR" dirty="0" smtClean="0">
                <a:solidFill>
                  <a:srgbClr val="00B050"/>
                </a:solidFill>
              </a:rPr>
              <a:t>ανάμεσα σε γειτονικά </a:t>
            </a:r>
            <a:r>
              <a:rPr lang="el-GR" dirty="0" smtClean="0"/>
              <a:t>κύτταρα (</a:t>
            </a:r>
            <a:r>
              <a:rPr lang="el-GR" dirty="0" err="1" smtClean="0"/>
              <a:t>δδ</a:t>
            </a:r>
            <a:r>
              <a:rPr lang="el-GR" dirty="0" smtClean="0"/>
              <a:t> ορμόνη).</a:t>
            </a:r>
          </a:p>
          <a:p>
            <a:pPr>
              <a:buNone/>
            </a:pPr>
            <a:r>
              <a:rPr lang="el-GR" dirty="0" smtClean="0"/>
              <a:t>Η δράση του διαβιβαστή καθορίζεται </a:t>
            </a:r>
            <a:r>
              <a:rPr lang="el-GR" dirty="0" smtClean="0">
                <a:solidFill>
                  <a:srgbClr val="7030A0"/>
                </a:solidFill>
              </a:rPr>
              <a:t>από τον τύπο του υποδοχέα</a:t>
            </a:r>
            <a:r>
              <a:rPr lang="el-GR" dirty="0" smtClean="0"/>
              <a:t>: η </a:t>
            </a:r>
            <a:r>
              <a:rPr lang="en-US" dirty="0" smtClean="0"/>
              <a:t>Ach</a:t>
            </a:r>
            <a:r>
              <a:rPr lang="el-GR" dirty="0" smtClean="0"/>
              <a:t> μπορεί να έχει διεγερτική ή ανασταλτική δράση ανάλογα με τον υποδοχέα.</a:t>
            </a:r>
          </a:p>
          <a:p>
            <a:pPr>
              <a:buNone/>
            </a:pPr>
            <a:r>
              <a:rPr lang="el-GR" dirty="0" smtClean="0"/>
              <a:t>Οι υποδοχείς είναι διαμεμβρανικές πρωτεΐνες. Η περιοχή που είναι </a:t>
            </a:r>
            <a:r>
              <a:rPr lang="el-GR" dirty="0" smtClean="0"/>
              <a:t>εκτεθειμένη </a:t>
            </a:r>
            <a:r>
              <a:rPr lang="el-GR" dirty="0" smtClean="0"/>
              <a:t>στον εξωκυττάριο χώρο </a:t>
            </a:r>
            <a:r>
              <a:rPr lang="el-GR" dirty="0" smtClean="0">
                <a:solidFill>
                  <a:srgbClr val="00B0F0"/>
                </a:solidFill>
              </a:rPr>
              <a:t>αναγνωρίζει διαβιβαστή</a:t>
            </a:r>
            <a:r>
              <a:rPr lang="el-GR" dirty="0" smtClean="0"/>
              <a:t>. </a:t>
            </a:r>
          </a:p>
          <a:p>
            <a:pPr>
              <a:buNone/>
            </a:pPr>
            <a:r>
              <a:rPr lang="el-GR" dirty="0" smtClean="0">
                <a:solidFill>
                  <a:schemeClr val="accent2"/>
                </a:solidFill>
              </a:rPr>
              <a:t>Οι υποδοχείς επηρεάζουν λειτουργία διαύλων</a:t>
            </a:r>
            <a:endParaRPr lang="el-GR" dirty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l-GR" dirty="0" smtClean="0"/>
              <a:t>	Άμεσα</a:t>
            </a:r>
            <a:r>
              <a:rPr lang="el-GR" dirty="0" smtClean="0"/>
              <a:t>: Υποδοχέας </a:t>
            </a:r>
            <a:r>
              <a:rPr lang="en-US" dirty="0" smtClean="0"/>
              <a:t>Ach</a:t>
            </a:r>
            <a:r>
              <a:rPr lang="el-GR" dirty="0" smtClean="0"/>
              <a:t> στη νευρομυϊκή σύναψη, ταχεία δράση (</a:t>
            </a:r>
            <a:r>
              <a:rPr lang="en-US" dirty="0" err="1" smtClean="0"/>
              <a:t>msec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Έμμεσα</a:t>
            </a:r>
            <a:r>
              <a:rPr lang="el-GR" dirty="0" smtClean="0"/>
              <a:t>: Υποδοχείς σεροτονίνης στα εγκεφαλικά ημισφαίρια, βραδεία δράση </a:t>
            </a:r>
            <a:r>
              <a:rPr lang="en-US" dirty="0" smtClean="0"/>
              <a:t>(sec-min)</a:t>
            </a:r>
            <a:r>
              <a:rPr lang="el-GR" dirty="0" smtClean="0"/>
              <a:t> ρύθμιση συμπεριφοράς μεταβάλλοντας διεγερσιμότητα νευρώνων και ισχύ συναπτικών συνδέσεων.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ARIANNA\A_ΜΑΘΗΜΑΤΑ PPS\ΝΕΥΡΟΦΥΣΙΟΛΟΓΙΑ\10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732780" cy="6189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IANNA\A_ΜΑΘΗΜΑΤΑ PPS\ΝΕΥΡΟΦΥΣΙΟΛΟΓΙΑ\10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500990" cy="636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Ο μέσος νευρώνας σχηματίζει 1000 συνδέσεις και δέχεται 10.000.</a:t>
            </a:r>
          </a:p>
          <a:p>
            <a:pPr>
              <a:buNone/>
            </a:pPr>
            <a:r>
              <a:rPr lang="el-GR" dirty="0" smtClean="0"/>
              <a:t>Ο εγκέφαλος του ανθρώπου έχει 100 δις νευρώνες και σχηματίζονται 100 τρις συνάψεις (περισσότερες από τα άστρα του Γαλαξία μας)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l-GR" dirty="0" smtClean="0"/>
              <a:t>ΗΛΕΚΤΡΙΚΗ ΔΙΑΒΙΒΑΣΗ</a:t>
            </a:r>
          </a:p>
          <a:p>
            <a:pPr marL="514350" indent="-514350">
              <a:buNone/>
            </a:pPr>
            <a:r>
              <a:rPr lang="el-GR" dirty="0"/>
              <a:t>	</a:t>
            </a:r>
            <a:r>
              <a:rPr lang="el-GR" dirty="0" smtClean="0"/>
              <a:t>Όχι μόνο στο νευρικό ιστό αλλά και στον  καρδιακό μυ, στις λείες μυϊκές ίνες και στα ηπατικά κύτταρα. Στον εγκέφαλο η ηλεκτρική διαβίβαση είναι ταχεία αλλά στερεότυπη. Δεν επιτρέπουν ανασταλτικές δράσεις ή μακρόχρονες μεταβολές.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2. ΧΗΜΙΚΗ ΔΙΑΒΙΒΑΣΗ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	Δρα είτε διεγερτικά </a:t>
            </a:r>
            <a:r>
              <a:rPr lang="el-GR" dirty="0" smtClean="0"/>
              <a:t>είτε </a:t>
            </a:r>
            <a:r>
              <a:rPr lang="el-GR" dirty="0" smtClean="0"/>
              <a:t>ανασταλτικά.</a:t>
            </a:r>
          </a:p>
          <a:p>
            <a:pPr>
              <a:buNone/>
            </a:pPr>
            <a:r>
              <a:rPr lang="el-GR" dirty="0" smtClean="0"/>
              <a:t>	Υφίστανται μεταβολές στην αποτελεσματικότητά τους και είναι σημαντικές για την πλαστικότητα του εγκεφάλου (μνήμη) και για την ενίσχυση νευρωνικών σημάτων.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4294967295"/>
          </p:nvPr>
        </p:nvGraphicFramePr>
        <p:xfrm>
          <a:off x="-1" y="285728"/>
          <a:ext cx="9144001" cy="568216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39865"/>
                <a:gridCol w="1782306"/>
                <a:gridCol w="1239861"/>
                <a:gridCol w="1317360"/>
                <a:gridCol w="1084881"/>
                <a:gridCol w="1162374"/>
                <a:gridCol w="1317354"/>
              </a:tblGrid>
              <a:tr h="3429024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Είδος σύναψης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Απόσταση προ-</a:t>
                      </a:r>
                      <a:r>
                        <a:rPr lang="el-GR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μετα συναπτικής</a:t>
                      </a:r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μεμβράνης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Κυτταρο</a:t>
                      </a:r>
                      <a:endParaRPr lang="el-GR" sz="18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πλασματική συνέχεια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Υπερμικρο</a:t>
                      </a:r>
                      <a:endParaRPr lang="el-GR" sz="18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l-GR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σκοπικά</a:t>
                      </a:r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στοιχεία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Παράγοντας διαβίβασης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Συναπτική καθυστέρηση</a:t>
                      </a:r>
                      <a:endParaRPr lang="el-GR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Φορά διαβίβασης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vert="wordArt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23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ηλεκτρική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3,5 </a:t>
                      </a:r>
                      <a:r>
                        <a:rPr lang="en-US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nm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υπάρχει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Δ. </a:t>
                      </a:r>
                      <a:r>
                        <a:rPr lang="el-GR" sz="1800" dirty="0" err="1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χασματο</a:t>
                      </a:r>
                      <a:endParaRPr lang="el-GR" sz="1800" dirty="0" smtClean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συνδέσεων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Ιοντικό ρεύμα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μηδέν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αμφίδρομη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23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χημική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20-40 nm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Δεν</a:t>
                      </a:r>
                    </a:p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υπάρχει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Προσ. Κυστίδια</a:t>
                      </a:r>
                    </a:p>
                    <a:p>
                      <a:r>
                        <a:rPr lang="el-GR" sz="1800" dirty="0" err="1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Μετασ</a:t>
                      </a:r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. υποδοχείς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Χημικός διαβιβαστής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1-5</a:t>
                      </a:r>
                      <a:r>
                        <a:rPr lang="en-US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ms</a:t>
                      </a:r>
                    </a:p>
                    <a:p>
                      <a:r>
                        <a:rPr lang="en-US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(&gt;0,3ms)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μονόδρομη</a:t>
                      </a:r>
                      <a:endParaRPr lang="el-GR" sz="1800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RIANNA\A_ΜΑΘΗΜΑΤΑ PPS\ΝΕΥΡΟΦΥΣΙΟΛΟΓΙΑ\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08424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85786" y="1600201"/>
            <a:ext cx="8358214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Δίαυλοι μεταξύ προ-</a:t>
            </a:r>
            <a:r>
              <a:rPr lang="el-GR" dirty="0" err="1" smtClean="0"/>
              <a:t>μετα συναπτικού</a:t>
            </a:r>
            <a:r>
              <a:rPr lang="el-GR" dirty="0" smtClean="0"/>
              <a:t> κύτταρου.</a:t>
            </a:r>
          </a:p>
          <a:p>
            <a:pPr marL="0" indent="0">
              <a:buNone/>
            </a:pPr>
            <a:r>
              <a:rPr lang="el-GR" b="1" dirty="0" smtClean="0"/>
              <a:t>Μεγάλο προσυναπτικό προς μικρό μετασυναπτικό κύτταρο </a:t>
            </a:r>
            <a:r>
              <a:rPr lang="el-GR" dirty="0" smtClean="0"/>
              <a:t>γιατί απαιτείται μεγάλο ρεύμα για να εκπολώσει το μετασυναπτικό κύτταρο. Μίκρο μετασυναπτικό κύτταρο έχει </a:t>
            </a:r>
            <a:r>
              <a:rPr lang="el-GR" dirty="0" smtClean="0">
                <a:solidFill>
                  <a:srgbClr val="FF0000"/>
                </a:solidFill>
              </a:rPr>
              <a:t>μεγάλη αντίσταση</a:t>
            </a:r>
            <a:r>
              <a:rPr lang="el-GR" dirty="0" smtClean="0"/>
              <a:t>, άρα αναπτύσσει </a:t>
            </a:r>
            <a:r>
              <a:rPr lang="el-GR" dirty="0" smtClean="0">
                <a:solidFill>
                  <a:srgbClr val="FF0000"/>
                </a:solidFill>
              </a:rPr>
              <a:t>μεγάλη τάση </a:t>
            </a:r>
            <a:r>
              <a:rPr lang="el-GR" dirty="0" smtClean="0"/>
              <a:t>(ακόμα και υποουδικά προσυναπτικά δυναμικά μπορεί να εκπολώσουν μετασυναπτικό νευρώνα).</a:t>
            </a:r>
          </a:p>
          <a:p>
            <a:pPr marL="0" indent="0">
              <a:buNone/>
            </a:pPr>
            <a:r>
              <a:rPr lang="el-GR" dirty="0" smtClean="0"/>
              <a:t>Μικρή αντίσταση και μεγάλη αγωγιμότητα. </a:t>
            </a:r>
          </a:p>
          <a:p>
            <a:pPr marL="0" indent="0">
              <a:buNone/>
            </a:pPr>
            <a:r>
              <a:rPr lang="el-GR" dirty="0" smtClean="0"/>
              <a:t>Εναποτίθεται θετικό φορτίο στο εσωτερικό μετασυναπτικού κυττάρου. Αν η εκπόλωση υπερβεί τον ουδό ανοίγουν τασεοελεγχόμενοι δίαυλοι </a:t>
            </a:r>
            <a:r>
              <a:rPr lang="en-US" dirty="0" smtClean="0"/>
              <a:t>Na </a:t>
            </a:r>
            <a:r>
              <a:rPr lang="el-GR" dirty="0" smtClean="0"/>
              <a:t>στο μετασυναπτικό κύτταρο και δημιουργείται δυναμικό ενεργείας.</a:t>
            </a:r>
          </a:p>
          <a:p>
            <a:pPr marL="0" indent="0">
              <a:buNone/>
            </a:pPr>
            <a:r>
              <a:rPr lang="el-GR" dirty="0" smtClean="0"/>
              <a:t>Η διαβίβαση είναι σχεδόν ακαριαία-αποφυγή κινδύνου.</a:t>
            </a:r>
          </a:p>
          <a:p>
            <a:pPr marL="0" indent="0">
              <a:buNone/>
            </a:pPr>
            <a:r>
              <a:rPr lang="el-GR" b="1" dirty="0" smtClean="0"/>
              <a:t>Ομάδες νευρώνων </a:t>
            </a:r>
            <a:r>
              <a:rPr lang="el-GR" dirty="0" smtClean="0"/>
              <a:t>συνδέονται ηλεκτρικά και </a:t>
            </a:r>
            <a:r>
              <a:rPr lang="el-GR" b="1" dirty="0" smtClean="0"/>
              <a:t>δρουν ως ένας </a:t>
            </a:r>
            <a:r>
              <a:rPr lang="el-GR" dirty="0" smtClean="0"/>
              <a:t>νευρώνας. Όμως η μείωση της αντίστασης, μειώνει την τάση που αναπτύσσεται από τη ροή ρεύματος, άρα αυξάνει ο ουδός. Αν όμως ξεπεραστεί, η ομάδα εκπολώνεται συγχρονισμένα.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Ιδιότητες</a:t>
            </a:r>
          </a:p>
          <a:p>
            <a:pPr>
              <a:buNone/>
            </a:pPr>
            <a:r>
              <a:rPr lang="el-GR" dirty="0" smtClean="0"/>
              <a:t>	1. ταχύτητα</a:t>
            </a:r>
          </a:p>
          <a:p>
            <a:pPr>
              <a:buNone/>
            </a:pPr>
            <a:r>
              <a:rPr lang="el-GR" dirty="0" smtClean="0"/>
              <a:t>	2. συγχρονισμός</a:t>
            </a:r>
          </a:p>
          <a:p>
            <a:pPr>
              <a:buNone/>
            </a:pPr>
            <a:r>
              <a:rPr lang="el-GR" dirty="0" smtClean="0"/>
              <a:t>	3.μεταβολικά σήματα</a:t>
            </a:r>
          </a:p>
          <a:p>
            <a:pPr marL="895350" indent="-895350">
              <a:buNone/>
            </a:pPr>
            <a:r>
              <a:rPr lang="el-GR" dirty="0"/>
              <a:t>	</a:t>
            </a:r>
            <a:r>
              <a:rPr lang="el-GR" dirty="0" smtClean="0"/>
              <a:t>	[οι πόροι είναι μεγάλοι, άρα μη επιλεκτικοί, επιτρέπουν τη διέλευση μεγάλων οργανικών ουσιών που δρουν ως δεύτεροι αγγελιαφόροι: </a:t>
            </a:r>
            <a:r>
              <a:rPr lang="en-US" dirty="0" err="1" smtClean="0"/>
              <a:t>cAMP</a:t>
            </a:r>
            <a:r>
              <a:rPr lang="en-US" dirty="0" smtClean="0"/>
              <a:t>, IP3</a:t>
            </a:r>
            <a:r>
              <a:rPr lang="el-GR" dirty="0" smtClean="0"/>
              <a:t>, πεπτίδια]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ΗΛΕΚΤΡΙΚΕΣ ΣΥΝΑΨΕΙΣ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	Ζώνη επαφής μεταξύ νευρώνων ονομάζεται </a:t>
            </a:r>
            <a:r>
              <a:rPr lang="el-GR" dirty="0" err="1" smtClean="0"/>
              <a:t>χασματοσύνδεση</a:t>
            </a:r>
            <a:r>
              <a:rPr lang="el-GR" dirty="0" smtClean="0"/>
              <a:t> (3,5</a:t>
            </a:r>
            <a:r>
              <a:rPr lang="en-US" dirty="0" smtClean="0"/>
              <a:t>nm).</a:t>
            </a:r>
            <a:r>
              <a:rPr lang="el-GR" dirty="0" smtClean="0"/>
              <a:t> Το χάσμα γεφυρώνεται από τους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δ. χασματοσύνδεσης</a:t>
            </a:r>
            <a:r>
              <a:rPr lang="el-GR" dirty="0" smtClean="0"/>
              <a:t>: ζεύγος </a:t>
            </a:r>
            <a:r>
              <a:rPr lang="el-GR" dirty="0" smtClean="0">
                <a:solidFill>
                  <a:srgbClr val="7030A0"/>
                </a:solidFill>
              </a:rPr>
              <a:t>ημιδιαύλων</a:t>
            </a:r>
            <a:r>
              <a:rPr lang="el-GR" dirty="0" smtClean="0"/>
              <a:t> (</a:t>
            </a:r>
            <a:r>
              <a:rPr lang="el-GR" b="1" dirty="0" smtClean="0">
                <a:solidFill>
                  <a:srgbClr val="7030A0"/>
                </a:solidFill>
              </a:rPr>
              <a:t>κοννεξόνιο</a:t>
            </a:r>
            <a:r>
              <a:rPr lang="el-GR" dirty="0" smtClean="0"/>
              <a:t>), κάθε ημιδίαυλος αποτελείται από 6 πρωτεϊνικές υποομάδες (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κοννεξίνες</a:t>
            </a:r>
            <a:r>
              <a:rPr lang="el-GR" dirty="0" smtClean="0"/>
              <a:t>). Κάθε κοννεξίνη αποτελείται από 4 διαμεμβρανικές περιοχές. Οι κοννεξίνες διατάσσονται έτσι ώστε στο κέντρο να δημιουργείται πόρος. Ο πόρος ανοίγει όταν οι υπομονάδες περιστρέφονται κατά 0,9</a:t>
            </a:r>
            <a:r>
              <a:rPr lang="en-US" dirty="0" smtClean="0"/>
              <a:t>nm.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	Κάθε κοννεξίνη αναγνωρίζει τις άλλες 5 και τις απέναντι 6 του άλλου ημιδιαύλου.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288</Words>
  <Application>Microsoft Office PowerPoint</Application>
  <PresentationFormat>Προβολή στην οθόνη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ΣΥΝΑΠΤΙΚΗ ΔΙΑΒΙΒΑΣΗ</vt:lpstr>
      <vt:lpstr>ΕΙΣΑΓΩΓΗ</vt:lpstr>
      <vt:lpstr>ΜΗΧΑΝΙΣΜΟΙ</vt:lpstr>
      <vt:lpstr>ΜΗΧΑΝΙΣΜΟΙ</vt:lpstr>
      <vt:lpstr>Διαφάνεια 5</vt:lpstr>
      <vt:lpstr>Διαφάνεια 6</vt:lpstr>
      <vt:lpstr>ΗΛΕΚΤΡΙΚΕΣ ΣΥΝΑΨΕΙΣ</vt:lpstr>
      <vt:lpstr>ΗΛΕΚΤΡΙΚΕΣ ΣΥΝΑΨΕΙΣ</vt:lpstr>
      <vt:lpstr>ΗΛΕΚΤΡΙΚΕΣ ΣΥΝΑΨΕΙΣ</vt:lpstr>
      <vt:lpstr>Διαφάνεια 10</vt:lpstr>
      <vt:lpstr>ΧΗΜΙΚΕΣ ΣΥΝΑΨΕΙΣ</vt:lpstr>
      <vt:lpstr>ΧΗΜΙΚΕΣ ΣΥΝΑΨΕΙΣ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ΣΥΝΑΠΤΙΚΗ ΔΙΑΒΙΒΑΣΗ</dc:title>
  <dc:creator>mariannis</dc:creator>
  <cp:lastModifiedBy>mariannis</cp:lastModifiedBy>
  <cp:revision>28</cp:revision>
  <dcterms:created xsi:type="dcterms:W3CDTF">2017-04-22T17:48:00Z</dcterms:created>
  <dcterms:modified xsi:type="dcterms:W3CDTF">2017-05-20T08:25:28Z</dcterms:modified>
</cp:coreProperties>
</file>