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59" r:id="rId8"/>
    <p:sldId id="262" r:id="rId9"/>
    <p:sldId id="266" r:id="rId10"/>
    <p:sldId id="267" r:id="rId11"/>
    <p:sldId id="268" r:id="rId12"/>
    <p:sldId id="263" r:id="rId13"/>
    <p:sldId id="264" r:id="rId14"/>
    <p:sldId id="269" r:id="rId15"/>
    <p:sldId id="277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81" r:id="rId24"/>
    <p:sldId id="282" r:id="rId25"/>
    <p:sldId id="278" r:id="rId26"/>
    <p:sldId id="280" r:id="rId27"/>
    <p:sldId id="279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ni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0034-527E-40B0-936D-4426D819C608}" type="datetimeFigureOut">
              <a:rPr lang="el-GR" smtClean="0"/>
              <a:pPr/>
              <a:t>28/5/2017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40E0-9A76-47B1-81B5-C63C075AEA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ΣΥΝΑΠΤΙΚΗ ΟΛΟΚΛΗΡΩΣΗ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ΝΕΥΡΟΦΥΣΙΟΛΟΓΙΑ\12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215238" cy="5601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ANNA\A_ΜΑΘΗΜΑΤΑ PPS\ΝΕΥΡΟΦΥΣΙΟΛΟΓΙΑ\1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642918"/>
            <a:ext cx="828341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ΔΙΕΓΕΡΤΙΚΕΣ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Ελέγχουν διαύλους διαπερατούς από </a:t>
            </a:r>
            <a:r>
              <a:rPr lang="en-US" dirty="0" smtClean="0"/>
              <a:t>Na </a:t>
            </a:r>
            <a:r>
              <a:rPr lang="el-GR" dirty="0" smtClean="0"/>
              <a:t>και Κ.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Νικοτινικός υποδοχέας </a:t>
            </a:r>
            <a:r>
              <a:rPr lang="en-US" dirty="0" smtClean="0">
                <a:solidFill>
                  <a:srgbClr val="FF0000"/>
                </a:solidFill>
              </a:rPr>
              <a:t>Ach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στη νευρομυϊκή σύναψη.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Γλουταμικό οξύ: </a:t>
            </a:r>
            <a:r>
              <a:rPr lang="el-GR" dirty="0" smtClean="0"/>
              <a:t>ο κύριος διεγερτικός διαβιβαστής στο ΚΝΣ.</a:t>
            </a:r>
          </a:p>
          <a:p>
            <a:pPr>
              <a:buNone/>
            </a:pPr>
            <a:r>
              <a:rPr lang="el-GR" dirty="0" smtClean="0"/>
              <a:t>Δρα σε ιοντοτρόπους και μεταβολλοτρόπους υποδοχείς.</a:t>
            </a:r>
          </a:p>
          <a:p>
            <a:pPr>
              <a:buNone/>
            </a:pPr>
            <a:r>
              <a:rPr lang="el-GR" dirty="0" smtClean="0"/>
              <a:t>Ιονοτοτρόποι: </a:t>
            </a:r>
            <a:r>
              <a:rPr lang="en-US" dirty="0" smtClean="0"/>
              <a:t>NMDA, </a:t>
            </a:r>
            <a:r>
              <a:rPr lang="en-US" dirty="0" err="1" smtClean="0"/>
              <a:t>nonNMDA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ΔΙΕΓΕΡΤΙΚΕΣ ΣΥΝΑΨΕΙΣ</a:t>
            </a:r>
            <a:br>
              <a:rPr lang="el-GR" dirty="0" smtClean="0"/>
            </a:br>
            <a:r>
              <a:rPr lang="el-GR" dirty="0" smtClean="0"/>
              <a:t>ΙΟΝΤΟΤΡΠΟΙ ΥΠΟΔΟΧΕΙΣ ΓΛΟΥΤΑΜΙΚΟΥ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803383"/>
            <a:ext cx="8229600" cy="505461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u="sng" dirty="0" err="1" smtClean="0"/>
              <a:t>nonNMDA</a:t>
            </a:r>
            <a:r>
              <a:rPr lang="en-US" b="1" u="sng" dirty="0" smtClean="0"/>
              <a:t> (AMPA)</a:t>
            </a:r>
            <a:r>
              <a:rPr lang="el-GR" dirty="0" smtClean="0"/>
              <a:t>:  ελέγχουν δίαυλο μικρής αγωγιμότητας, διαπερατό από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.</a:t>
            </a:r>
            <a:r>
              <a:rPr lang="en-US" dirty="0" smtClean="0"/>
              <a:t> (</a:t>
            </a:r>
            <a:r>
              <a:rPr lang="el-GR" dirty="0" smtClean="0">
                <a:solidFill>
                  <a:srgbClr val="7030A0"/>
                </a:solidFill>
              </a:rPr>
              <a:t>όπως νικοτινικός υποδοχέας </a:t>
            </a:r>
            <a:r>
              <a:rPr lang="en-US" dirty="0" smtClean="0">
                <a:solidFill>
                  <a:srgbClr val="7030A0"/>
                </a:solidFill>
              </a:rPr>
              <a:t>Ach</a:t>
            </a:r>
            <a:r>
              <a:rPr lang="en-US" dirty="0" smtClean="0"/>
              <a:t>).</a:t>
            </a:r>
            <a:r>
              <a:rPr lang="el-GR" dirty="0" smtClean="0"/>
              <a:t> Δημιουργούν την </a:t>
            </a:r>
            <a:r>
              <a:rPr lang="el-GR" b="1" dirty="0" smtClean="0">
                <a:solidFill>
                  <a:schemeClr val="accent3"/>
                </a:solidFill>
              </a:rPr>
              <a:t>κυρίαρχη συνιστώσα </a:t>
            </a:r>
            <a:r>
              <a:rPr lang="en-US" b="1" dirty="0" smtClean="0">
                <a:solidFill>
                  <a:schemeClr val="accent3"/>
                </a:solidFill>
              </a:rPr>
              <a:t>EPSP </a:t>
            </a:r>
            <a:r>
              <a:rPr lang="el-GR" dirty="0" smtClean="0"/>
              <a:t>στους </a:t>
            </a:r>
            <a:r>
              <a:rPr lang="el-GR" dirty="0" smtClean="0">
                <a:solidFill>
                  <a:srgbClr val="FF0000"/>
                </a:solidFill>
              </a:rPr>
              <a:t>κινητικούς</a:t>
            </a:r>
            <a:r>
              <a:rPr lang="el-GR" dirty="0" smtClean="0"/>
              <a:t> νευρώνες ως απόκριση στη διέγερση αισθητικών ινών. Στον υποδοχέα προσδένονται αγωνιστές </a:t>
            </a:r>
            <a:r>
              <a:rPr lang="el-GR" dirty="0" err="1" smtClean="0"/>
              <a:t>γλουταμικού</a:t>
            </a:r>
            <a:r>
              <a:rPr lang="el-GR" dirty="0" smtClean="0"/>
              <a:t>, όπως </a:t>
            </a:r>
            <a:r>
              <a:rPr lang="el-GR" dirty="0" err="1" smtClean="0"/>
              <a:t>καϊνικό</a:t>
            </a:r>
            <a:r>
              <a:rPr lang="el-GR" dirty="0" smtClean="0"/>
              <a:t> </a:t>
            </a:r>
            <a:r>
              <a:rPr lang="el-GR" dirty="0" err="1" smtClean="0"/>
              <a:t>όξύ</a:t>
            </a:r>
            <a:r>
              <a:rPr lang="el-GR" dirty="0" smtClean="0"/>
              <a:t>, </a:t>
            </a:r>
            <a:r>
              <a:rPr lang="el-GR" dirty="0" err="1" smtClean="0"/>
              <a:t>κισκαλικό</a:t>
            </a:r>
            <a:r>
              <a:rPr lang="el-GR" dirty="0" smtClean="0"/>
              <a:t> οξύ και </a:t>
            </a:r>
            <a:r>
              <a:rPr lang="en-US" dirty="0" smtClean="0"/>
              <a:t>AMPA.</a:t>
            </a:r>
            <a:endParaRPr lang="el-GR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NMDA</a:t>
            </a:r>
            <a:r>
              <a:rPr lang="el-GR" b="1" u="sng" dirty="0" smtClean="0"/>
              <a:t> : </a:t>
            </a:r>
            <a:r>
              <a:rPr lang="el-GR" dirty="0" smtClean="0"/>
              <a:t>ελέγχουν δίαυλο μεγάλης αγωγιμότητας διαπερατό από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Na, K, Ca</a:t>
            </a:r>
            <a:r>
              <a:rPr lang="el-GR" dirty="0" smtClean="0"/>
              <a:t>. Το </a:t>
            </a:r>
            <a:r>
              <a:rPr lang="en-US" dirty="0" smtClean="0"/>
              <a:t>Ca</a:t>
            </a:r>
            <a:r>
              <a:rPr lang="el-GR" dirty="0" smtClean="0"/>
              <a:t> που εισέρχεται μέσω του διαύλου ενεργοποιεί σύστημα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αγγελιαφόρου (που εκκινεί βιοχημικές μεταβολές με μακροχρόνια επίδραση). Λειτουργούν μόνο παρουσία </a:t>
            </a:r>
            <a:r>
              <a:rPr lang="el-GR" dirty="0" err="1" smtClean="0"/>
              <a:t>γλυκίνης</a:t>
            </a:r>
            <a:r>
              <a:rPr lang="el-GR" dirty="0" smtClean="0"/>
              <a:t>. Είναι ο μοναδικός που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ελέγχεται και από το γλουταμικό και από την τάση ρεύματος</a:t>
            </a:r>
            <a:r>
              <a:rPr lang="el-GR" dirty="0" smtClean="0"/>
              <a:t>. Στην </a:t>
            </a:r>
            <a:r>
              <a:rPr lang="el-GR" dirty="0" smtClean="0">
                <a:solidFill>
                  <a:schemeClr val="accent1"/>
                </a:solidFill>
              </a:rPr>
              <a:t>ηρεμία φράσσεται από </a:t>
            </a:r>
            <a:r>
              <a:rPr lang="en-US" dirty="0" smtClean="0">
                <a:solidFill>
                  <a:schemeClr val="accent1"/>
                </a:solidFill>
              </a:rPr>
              <a:t>Mg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l-GR" dirty="0" smtClean="0">
                <a:solidFill>
                  <a:srgbClr val="FF0000"/>
                </a:solidFill>
              </a:rPr>
              <a:t> Όταν η μεμβράνη εκπολώνεται </a:t>
            </a:r>
            <a:r>
              <a:rPr lang="el-GR" dirty="0" smtClean="0"/>
              <a:t>παρουσία </a:t>
            </a:r>
            <a:r>
              <a:rPr lang="el-GR" dirty="0" err="1" smtClean="0"/>
              <a:t>γλουταμικού</a:t>
            </a:r>
            <a:r>
              <a:rPr lang="el-GR" dirty="0" smtClean="0"/>
              <a:t>, το </a:t>
            </a:r>
            <a:r>
              <a:rPr lang="en-US" dirty="0" smtClean="0">
                <a:solidFill>
                  <a:srgbClr val="FF0000"/>
                </a:solidFill>
              </a:rPr>
              <a:t>Mg</a:t>
            </a:r>
            <a:r>
              <a:rPr lang="el-GR" dirty="0" smtClean="0">
                <a:solidFill>
                  <a:srgbClr val="FF0000"/>
                </a:solidFill>
              </a:rPr>
              <a:t> εκτινάσσεται επιτρέποντας τη ροή </a:t>
            </a:r>
            <a:r>
              <a:rPr lang="el-GR" dirty="0" smtClean="0"/>
              <a:t>ιόντων. Λόγω της παρουσίας </a:t>
            </a:r>
            <a:r>
              <a:rPr lang="en-US" dirty="0" smtClean="0"/>
              <a:t>Mg </a:t>
            </a:r>
            <a:r>
              <a:rPr lang="el-GR" dirty="0" smtClean="0"/>
              <a:t>οι </a:t>
            </a:r>
            <a:r>
              <a:rPr lang="en-US" dirty="0" smtClean="0"/>
              <a:t>NMDA</a:t>
            </a:r>
            <a:r>
              <a:rPr lang="el-GR" dirty="0" smtClean="0"/>
              <a:t> </a:t>
            </a:r>
            <a:r>
              <a:rPr lang="el-GR" dirty="0" smtClean="0"/>
              <a:t>δε συνεισφέρουν ουσιαστικά στο </a:t>
            </a:r>
            <a:r>
              <a:rPr lang="en-US" dirty="0" smtClean="0"/>
              <a:t>EPSP</a:t>
            </a:r>
            <a:r>
              <a:rPr lang="el-GR" dirty="0" smtClean="0"/>
              <a:t>. Ανοίγουν και κλείνουν με μεγάλη βραδύτητα και προκαλούν μία </a:t>
            </a:r>
            <a:r>
              <a:rPr lang="el-GR" b="1" dirty="0" smtClean="0">
                <a:solidFill>
                  <a:schemeClr val="accent3"/>
                </a:solidFill>
              </a:rPr>
              <a:t>ύστερη φάση </a:t>
            </a:r>
            <a:r>
              <a:rPr lang="en-US" b="1" dirty="0" smtClean="0">
                <a:solidFill>
                  <a:schemeClr val="accent3"/>
                </a:solidFill>
              </a:rPr>
              <a:t>EPSP. </a:t>
            </a:r>
            <a:r>
              <a:rPr lang="el-GR" dirty="0" smtClean="0"/>
              <a:t> Το ρεύμα εξαρτάται πολύ από το </a:t>
            </a:r>
            <a:r>
              <a:rPr lang="en-US" dirty="0" smtClean="0"/>
              <a:t>Ca.</a:t>
            </a:r>
            <a:r>
              <a:rPr lang="el-GR" dirty="0" smtClean="0"/>
              <a:t> Επανειλημμένος ερεθισμός </a:t>
            </a:r>
            <a:r>
              <a:rPr lang="en-US" dirty="0" smtClean="0"/>
              <a:t>NMDA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accent1"/>
                </a:solidFill>
              </a:rPr>
              <a:t>αυξάνει ενδοκυττάρια συγκέντρωση </a:t>
            </a:r>
            <a:r>
              <a:rPr lang="en-US" dirty="0" smtClean="0">
                <a:solidFill>
                  <a:schemeClr val="accent1"/>
                </a:solidFill>
              </a:rPr>
              <a:t>Ca </a:t>
            </a:r>
            <a:r>
              <a:rPr lang="el-GR" dirty="0" smtClean="0"/>
              <a:t>που ενεργοποιεί </a:t>
            </a:r>
            <a:r>
              <a:rPr lang="el-GR" dirty="0" err="1" smtClean="0"/>
              <a:t>κινάσες</a:t>
            </a:r>
            <a:r>
              <a:rPr lang="el-GR" dirty="0" smtClean="0"/>
              <a:t> και συστήματα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αγγελιαφόρου αλλά και </a:t>
            </a:r>
            <a:r>
              <a:rPr lang="el-GR" dirty="0" err="1" smtClean="0"/>
              <a:t>πρωτεάσες</a:t>
            </a:r>
            <a:r>
              <a:rPr lang="el-GR" dirty="0" smtClean="0"/>
              <a:t> που παράγουν ελεύθερες ρίζες που είναι τοξικές για το κύτταρο. Ουσίες που δεσμεύουν εκλεκτικά υποδοχέα </a:t>
            </a:r>
            <a:r>
              <a:rPr lang="en-US" dirty="0" smtClean="0"/>
              <a:t>NMDA</a:t>
            </a:r>
            <a:r>
              <a:rPr lang="el-GR" dirty="0" smtClean="0"/>
              <a:t> θεωρητικά προστατεύουν κύτταρα από τοξική δράση </a:t>
            </a:r>
            <a:r>
              <a:rPr lang="el-GR" dirty="0" err="1" smtClean="0"/>
              <a:t>γλουταμικού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ΜΟΝΑΔΙΚΟΣ ΕΛΕΓΧΟΜΕΝΟΣ ΑΠΟ ΔΙΑΒΙΒΑΣΤΗ ΚΑΙ ΤΑΣΕΟΕΛΕΓΧΟΜΕΝΟΣ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6549996" cy="5304471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928662" y="5357826"/>
            <a:ext cx="2253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</a:t>
            </a:r>
            <a:r>
              <a:rPr lang="el-GR" dirty="0" smtClean="0"/>
              <a:t> </a:t>
            </a:r>
            <a:r>
              <a:rPr lang="el-GR" dirty="0" err="1" smtClean="0"/>
              <a:t>Γλυκίνη</a:t>
            </a:r>
            <a:endParaRPr lang="en-US" dirty="0" smtClean="0"/>
          </a:p>
          <a:p>
            <a:r>
              <a:rPr lang="en-US" dirty="0" smtClean="0"/>
              <a:t>Zn</a:t>
            </a:r>
            <a:r>
              <a:rPr lang="el-GR" dirty="0" smtClean="0"/>
              <a:t> Ψευδάργυρος</a:t>
            </a:r>
            <a:endParaRPr lang="en-US" dirty="0" smtClean="0"/>
          </a:p>
          <a:p>
            <a:r>
              <a:rPr lang="en-US" dirty="0" smtClean="0"/>
              <a:t>PCP</a:t>
            </a:r>
            <a:r>
              <a:rPr lang="el-GR" dirty="0" smtClean="0"/>
              <a:t> </a:t>
            </a:r>
            <a:r>
              <a:rPr lang="el-GR" dirty="0" err="1" smtClean="0"/>
              <a:t>Φαινυλκυκλιδίνη</a:t>
            </a:r>
            <a:r>
              <a:rPr lang="en-US" dirty="0" smtClean="0"/>
              <a:t> </a:t>
            </a:r>
          </a:p>
          <a:p>
            <a:r>
              <a:rPr lang="en-US" dirty="0" smtClean="0"/>
              <a:t>Mg</a:t>
            </a:r>
            <a:r>
              <a:rPr lang="el-GR" dirty="0" smtClean="0"/>
              <a:t> Μαγνήσιο</a:t>
            </a: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3357554" y="5357826"/>
            <a:ext cx="214314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714744" y="5857892"/>
            <a:ext cx="19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Ρυθμιστική δράση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10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2857520" cy="5643601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286248" y="1214422"/>
            <a:ext cx="48281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Ιοντοτρόπος υποδοχέας</a:t>
            </a:r>
            <a:r>
              <a:rPr lang="en-US" b="1" dirty="0" smtClean="0"/>
              <a:t> </a:t>
            </a:r>
            <a:r>
              <a:rPr lang="en-US" b="1" dirty="0" err="1" smtClean="0"/>
              <a:t>Glu</a:t>
            </a:r>
            <a:endParaRPr lang="en-US" b="1" dirty="0" smtClean="0"/>
          </a:p>
          <a:p>
            <a:r>
              <a:rPr lang="en-US" dirty="0" smtClean="0"/>
              <a:t>4 </a:t>
            </a:r>
            <a:r>
              <a:rPr lang="el-GR" dirty="0" smtClean="0"/>
              <a:t>υποομάδες, 2 τύπων,1 και 2</a:t>
            </a:r>
          </a:p>
          <a:p>
            <a:r>
              <a:rPr lang="el-GR" dirty="0" smtClean="0"/>
              <a:t>Κάθε υποομάδα έχει 4 διαμεμβρανικές περιοχές,</a:t>
            </a:r>
          </a:p>
          <a:p>
            <a:r>
              <a:rPr lang="el-GR" dirty="0" smtClean="0"/>
              <a:t>Μ1-Μ4, η Μ2 σχηματίζει αγκύλη και επενδύει</a:t>
            </a:r>
          </a:p>
          <a:p>
            <a:r>
              <a:rPr lang="el-GR" dirty="0" smtClean="0"/>
              <a:t> το εσωτερικό του πόρου.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5143536" cy="584388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572264" y="1071546"/>
            <a:ext cx="199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Ρυθμίζουν έμμεσα </a:t>
            </a:r>
          </a:p>
          <a:p>
            <a:r>
              <a:rPr lang="el-GR" dirty="0" smtClean="0"/>
              <a:t>Διαύλους ιόντων.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ΑΝΑΣΤΑΛΤΙΚΕΣ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Προσαγωγές ίνες </a:t>
            </a:r>
            <a:r>
              <a:rPr lang="en-US" dirty="0" err="1" smtClean="0"/>
              <a:t>Ia</a:t>
            </a:r>
            <a:r>
              <a:rPr lang="el-GR" dirty="0" smtClean="0"/>
              <a:t> προς ανταγωνιστές μυς προκαλούν ανασταλτικά μετασυναπτικά δυναμικά (</a:t>
            </a:r>
            <a:r>
              <a:rPr lang="en-US" dirty="0" smtClean="0"/>
              <a:t>IPSP</a:t>
            </a:r>
            <a:r>
              <a:rPr lang="el-GR" dirty="0" smtClean="0"/>
              <a:t>) που υπερπολώνουν τη μεμβράνη. Δημιουργούνται από άνοιγμα </a:t>
            </a:r>
            <a:r>
              <a:rPr lang="el-GR" dirty="0" smtClean="0">
                <a:solidFill>
                  <a:schemeClr val="accent1"/>
                </a:solidFill>
              </a:rPr>
              <a:t>διαύλων </a:t>
            </a:r>
            <a:r>
              <a:rPr lang="en-US" dirty="0" err="1" smtClean="0">
                <a:solidFill>
                  <a:schemeClr val="accent1"/>
                </a:solidFill>
              </a:rPr>
              <a:t>Cl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 smtClean="0"/>
              <a:t>και ενδεχομένως και </a:t>
            </a:r>
            <a:r>
              <a:rPr lang="en-US" dirty="0" smtClean="0">
                <a:solidFill>
                  <a:schemeClr val="accent1"/>
                </a:solidFill>
              </a:rPr>
              <a:t>K</a:t>
            </a:r>
            <a:r>
              <a:rPr lang="el-GR" dirty="0" smtClean="0"/>
              <a:t>. Οι υποδοχείς είναι μεταβολλοτρόποι. Το άνοιγμα των διαύλων δεν επηρεάζεται από τάση ρεύματος μεμβράνης.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ΑΝΑΣΤΑΛΤΙΚΕΣ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Δυναμικό ηρεμίας κυττάρου </a:t>
            </a:r>
            <a:r>
              <a:rPr lang="el-GR" dirty="0" smtClean="0">
                <a:solidFill>
                  <a:srgbClr val="FF0000"/>
                </a:solidFill>
              </a:rPr>
              <a:t>-65</a:t>
            </a:r>
            <a:r>
              <a:rPr lang="en-US" dirty="0" smtClean="0">
                <a:solidFill>
                  <a:srgbClr val="FF0000"/>
                </a:solidFill>
              </a:rPr>
              <a:t>mV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Δυναμικό </a:t>
            </a:r>
            <a:r>
              <a:rPr lang="en-US" dirty="0" err="1" smtClean="0"/>
              <a:t>Cl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-70mV </a:t>
            </a:r>
            <a:r>
              <a:rPr lang="en-US" dirty="0" smtClean="0"/>
              <a:t>(</a:t>
            </a:r>
            <a:r>
              <a:rPr lang="el-GR" dirty="0" smtClean="0"/>
              <a:t>περισσότερα </a:t>
            </a:r>
            <a:r>
              <a:rPr lang="en-US" dirty="0" err="1" smtClean="0"/>
              <a:t>Cl</a:t>
            </a:r>
            <a:r>
              <a:rPr lang="en-US" dirty="0" smtClean="0"/>
              <a:t> </a:t>
            </a:r>
            <a:r>
              <a:rPr lang="el-GR" dirty="0" smtClean="0"/>
              <a:t>στο εξωτερικό)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Δυναμικό </a:t>
            </a:r>
            <a:r>
              <a:rPr lang="en-US" dirty="0" smtClean="0"/>
              <a:t>K </a:t>
            </a:r>
            <a:r>
              <a:rPr lang="en-US" dirty="0" smtClean="0">
                <a:solidFill>
                  <a:srgbClr val="FF0000"/>
                </a:solidFill>
              </a:rPr>
              <a:t>-80mV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Στο άνοιγμα των διαύλων, η ηλεκτροχημική δύναμή ωθεί </a:t>
            </a:r>
            <a:r>
              <a:rPr lang="en-US" dirty="0" err="1" smtClean="0"/>
              <a:t>Cl</a:t>
            </a:r>
            <a:r>
              <a:rPr lang="en-US" dirty="0" smtClean="0"/>
              <a:t> </a:t>
            </a:r>
            <a:r>
              <a:rPr lang="el-GR" dirty="0" smtClean="0"/>
              <a:t>στο εσωτερικό του κυττάρου και Κ στο εξωτερικό, άρα υπάρχει θετική προς τα έξω ροή ρεύματος και άρα υπερπόλωση μεμβράνης.</a:t>
            </a:r>
          </a:p>
          <a:p>
            <a:pPr>
              <a:buNone/>
            </a:pPr>
            <a:r>
              <a:rPr lang="el-GR" dirty="0" smtClean="0"/>
              <a:t>Το δυναμικό της μεμβράνης απομακρύνεται από τον ουδό </a:t>
            </a:r>
            <a:r>
              <a:rPr lang="el-GR" dirty="0" smtClean="0">
                <a:solidFill>
                  <a:srgbClr val="FF0000"/>
                </a:solidFill>
              </a:rPr>
              <a:t>-55</a:t>
            </a:r>
            <a:r>
              <a:rPr lang="en-US" dirty="0" smtClean="0">
                <a:solidFill>
                  <a:srgbClr val="FF0000"/>
                </a:solidFill>
              </a:rPr>
              <a:t>mV </a:t>
            </a:r>
            <a:r>
              <a:rPr lang="el-GR" dirty="0" smtClean="0"/>
              <a:t>και άρα απαιτείται μεγαλύτερη διεγερτική ώση για να φτάσει το κύτταρο στο ουδό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ΑΝΑΣΤΑΛΤΙΚΟΙ ΔΙΑΒΙΒΑΣΤΕΣ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GABA</a:t>
            </a:r>
            <a:r>
              <a:rPr lang="el-GR" dirty="0" smtClean="0"/>
              <a:t>. γ </a:t>
            </a:r>
            <a:r>
              <a:rPr lang="el-GR" dirty="0" err="1" smtClean="0"/>
              <a:t>αμινοβουτυρικό</a:t>
            </a:r>
            <a:r>
              <a:rPr lang="el-GR" dirty="0" smtClean="0"/>
              <a:t> οξύ.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Υποδοχέας </a:t>
            </a:r>
            <a:r>
              <a:rPr lang="en-US" dirty="0" smtClean="0">
                <a:solidFill>
                  <a:srgbClr val="7030A0"/>
                </a:solidFill>
              </a:rPr>
              <a:t>GABA</a:t>
            </a:r>
            <a:r>
              <a:rPr lang="en-US" sz="2000" dirty="0" smtClean="0">
                <a:solidFill>
                  <a:srgbClr val="7030A0"/>
                </a:solidFill>
              </a:rPr>
              <a:t>A.  </a:t>
            </a:r>
            <a:r>
              <a:rPr lang="el-GR" dirty="0" smtClean="0">
                <a:solidFill>
                  <a:srgbClr val="7030A0"/>
                </a:solidFill>
              </a:rPr>
              <a:t>Ιοντοτρόπος</a:t>
            </a:r>
            <a:r>
              <a:rPr lang="el-GR" dirty="0" smtClean="0"/>
              <a:t>, ελέγχει δίαυλο </a:t>
            </a:r>
            <a:r>
              <a:rPr lang="en-US" dirty="0" smtClean="0"/>
              <a:t>Cl.</a:t>
            </a:r>
            <a:r>
              <a:rPr lang="el-GR" dirty="0" smtClean="0"/>
              <a:t> Προσδένονται επίσης οι βενζοδιαζεπίνες και τα βαρβιτουρικά σε διαφορετικές θέσεις αλλά επηρεάζουν την πρόσδεση των άλλων. Αποτελείται από 5 υποομάδες</a:t>
            </a:r>
            <a:r>
              <a:rPr lang="en-US" dirty="0" smtClean="0"/>
              <a:t>-</a:t>
            </a:r>
            <a:r>
              <a:rPr lang="el-GR" dirty="0" smtClean="0"/>
              <a:t> α, β, γ (βλ. </a:t>
            </a:r>
            <a:r>
              <a:rPr lang="el-GR" dirty="0" err="1" smtClean="0"/>
              <a:t>υποδ</a:t>
            </a:r>
            <a:r>
              <a:rPr lang="el-GR" dirty="0" smtClean="0"/>
              <a:t> </a:t>
            </a:r>
            <a:r>
              <a:rPr lang="en-US" dirty="0" smtClean="0"/>
              <a:t>Ach)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Υποδοχέας </a:t>
            </a:r>
            <a:r>
              <a:rPr lang="en-US" dirty="0" smtClean="0">
                <a:solidFill>
                  <a:srgbClr val="7030A0"/>
                </a:solidFill>
              </a:rPr>
              <a:t>GABA</a:t>
            </a:r>
            <a:r>
              <a:rPr lang="en-US" sz="2000" dirty="0" smtClean="0">
                <a:solidFill>
                  <a:srgbClr val="7030A0"/>
                </a:solidFill>
              </a:rPr>
              <a:t>B. </a:t>
            </a:r>
            <a:r>
              <a:rPr lang="el-GR" dirty="0" smtClean="0">
                <a:solidFill>
                  <a:srgbClr val="7030A0"/>
                </a:solidFill>
              </a:rPr>
              <a:t>Μεταβολλοτρόπος</a:t>
            </a:r>
            <a:r>
              <a:rPr lang="el-GR" dirty="0" smtClean="0"/>
              <a:t>, ενεργοποιεί καταρράκτη 2</a:t>
            </a:r>
            <a:r>
              <a:rPr lang="el-GR" baseline="30000" dirty="0" smtClean="0"/>
              <a:t>ου</a:t>
            </a:r>
            <a:r>
              <a:rPr lang="el-GR" dirty="0" smtClean="0"/>
              <a:t> αγγελιαφόρου που τελικά ενεργοποιεί δίαυλο Κ.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Gly</a:t>
            </a:r>
            <a:r>
              <a:rPr lang="el-GR" dirty="0" smtClean="0"/>
              <a:t>. </a:t>
            </a:r>
            <a:r>
              <a:rPr lang="el-GR" dirty="0" err="1" smtClean="0"/>
              <a:t>Γλυκίνη</a:t>
            </a:r>
            <a:r>
              <a:rPr lang="el-GR" dirty="0" smtClean="0"/>
              <a:t>. Ενεργοποιεί δίαυλο </a:t>
            </a:r>
            <a:r>
              <a:rPr lang="en-US" dirty="0" smtClean="0"/>
              <a:t>Cl.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39368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ΣΥΝΑΨΕΙΣ ΕΝΤΟΣ </a:t>
            </a:r>
            <a:r>
              <a:rPr lang="el-GR" sz="2200" dirty="0" smtClean="0"/>
              <a:t>ΚΝΣ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285720" y="1000108"/>
            <a:ext cx="4040188" cy="3951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Κάθε νευρώνας δέχεται απολήξεις από 100αδες ν.</a:t>
            </a:r>
          </a:p>
          <a:p>
            <a:pPr marL="0" indent="0">
              <a:buNone/>
            </a:pPr>
            <a:r>
              <a:rPr lang="el-GR" dirty="0" smtClean="0"/>
              <a:t>Οι συνάψεις μπορεί να είναι διεγερτικές ή ανασταλτικές.</a:t>
            </a:r>
          </a:p>
          <a:p>
            <a:pPr marL="0" indent="0">
              <a:buNone/>
            </a:pPr>
            <a:r>
              <a:rPr lang="el-GR" dirty="0" smtClean="0"/>
              <a:t>Οι ώσεις σε κάθε ν. διαβιβάζονται με ποικίλους διαβιβαστές και κάθε διαβιβαστής ελέγχει διαφορετικούς τύπους διαύλων.</a:t>
            </a:r>
          </a:p>
          <a:p>
            <a:pPr marL="0" indent="0">
              <a:buNone/>
            </a:pPr>
            <a:r>
              <a:rPr lang="el-GR" dirty="0" smtClean="0"/>
              <a:t>Οι συνάψεις δεν είναι πάντα αποτελεσματικές (χρειάζεται εκπόλωση 50-100 διεγερτικών προσυναπτικών ν. για να παραχθεί μετασυναπτικό δ. ενεργείας</a:t>
            </a:r>
            <a:r>
              <a:rPr lang="en-US" dirty="0" smtClean="0"/>
              <a:t>)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4041775" cy="3222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200" dirty="0"/>
              <a:t>ΝΕΥΡΟΜΥΙΚΗ ΣΥΝΑΨΗ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4572000" y="857232"/>
            <a:ext cx="4041775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Μία μ. </a:t>
            </a:r>
            <a:r>
              <a:rPr lang="el-GR" dirty="0"/>
              <a:t>ί</a:t>
            </a:r>
            <a:r>
              <a:rPr lang="el-GR" dirty="0" smtClean="0"/>
              <a:t>να νευρώνεται από 1 κινητικό ν.</a:t>
            </a:r>
          </a:p>
          <a:p>
            <a:pPr marL="0" indent="0">
              <a:buNone/>
            </a:pPr>
            <a:r>
              <a:rPr lang="el-GR" dirty="0" smtClean="0"/>
              <a:t>Η νευρομυϊκή σύναψη είναι πάντα διεγερτική.</a:t>
            </a:r>
          </a:p>
          <a:p>
            <a:pPr marL="0" indent="0">
              <a:buNone/>
            </a:pPr>
            <a:r>
              <a:rPr lang="el-GR" dirty="0" smtClean="0"/>
              <a:t>Χρησιμοποιείται ένας διαβιβαστής </a:t>
            </a:r>
            <a:r>
              <a:rPr lang="en-US" dirty="0" smtClean="0"/>
              <a:t>Ach</a:t>
            </a:r>
            <a:r>
              <a:rPr lang="el-GR" dirty="0" smtClean="0"/>
              <a:t> που ελέγχει έναν τύπο διαύλου.</a:t>
            </a:r>
          </a:p>
          <a:p>
            <a:pPr marL="0" indent="0">
              <a:buNone/>
            </a:pPr>
            <a:r>
              <a:rPr lang="el-GR" dirty="0" smtClean="0"/>
              <a:t>Η νευρομυϊκή σύναψη είναι πολύ αποτελεσματική (παράγεται πάντα δυναμικό ενεργείας).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5500702"/>
            <a:ext cx="6921831" cy="64633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EPSP</a:t>
            </a:r>
            <a:r>
              <a:rPr lang="el-GR" dirty="0" smtClean="0"/>
              <a:t>: Διεγερτικό μετασυναπτικό δυναμικό.</a:t>
            </a:r>
          </a:p>
          <a:p>
            <a:r>
              <a:rPr lang="el-GR" dirty="0" smtClean="0"/>
              <a:t>Συνήθως 0,2-0,4</a:t>
            </a:r>
            <a:r>
              <a:rPr lang="en-US" dirty="0" smtClean="0"/>
              <a:t>mV</a:t>
            </a:r>
            <a:r>
              <a:rPr lang="el-GR" dirty="0" smtClean="0"/>
              <a:t> &lt;&lt;10</a:t>
            </a:r>
            <a:r>
              <a:rPr lang="en-US" dirty="0" smtClean="0"/>
              <a:t>mV</a:t>
            </a:r>
            <a:r>
              <a:rPr lang="el-GR" dirty="0" smtClean="0"/>
              <a:t> που απαιτούνται για να φτάσει στον ουδό</a:t>
            </a:r>
            <a:endParaRPr lang="el-GR" dirty="0"/>
          </a:p>
        </p:txBody>
      </p:sp>
      <p:sp>
        <p:nvSpPr>
          <p:cNvPr id="9" name="8 - Αστέρι 5 ακτινών"/>
          <p:cNvSpPr/>
          <p:nvPr/>
        </p:nvSpPr>
        <p:spPr>
          <a:xfrm>
            <a:off x="3571868" y="3429000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285720" y="5143512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2.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2691"/>
            <a:ext cx="5295924" cy="662530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071934" y="3143248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	</a:t>
            </a:r>
            <a:r>
              <a:rPr lang="el-GR" b="1" dirty="0" err="1" smtClean="0"/>
              <a:t>Ιοντοτρόποι</a:t>
            </a:r>
            <a:r>
              <a:rPr lang="el-GR" b="1" dirty="0" smtClean="0"/>
              <a:t> υποδοχείς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	5 υποομάδες</a:t>
            </a:r>
          </a:p>
          <a:p>
            <a:r>
              <a:rPr lang="el-GR" dirty="0" smtClean="0"/>
              <a:t>Κάθε υποομάδα έχει 4 διαμεμβρανικές περιοχές Μ1-Μ4.</a:t>
            </a:r>
          </a:p>
          <a:p>
            <a:r>
              <a:rPr lang="el-GR" dirty="0" smtClean="0"/>
              <a:t>Η περιοχή Μ2 επενδύει το εσωτερικό διαύλου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Το </a:t>
            </a:r>
            <a:r>
              <a:rPr lang="el-GR" b="1" dirty="0" smtClean="0"/>
              <a:t>αποτέλεσμα</a:t>
            </a:r>
            <a:r>
              <a:rPr lang="el-GR" dirty="0" smtClean="0"/>
              <a:t> ενός συναπτικού δυναμικού δεν καθορίζεται από το διαβιβαστή αλλά από το </a:t>
            </a:r>
            <a:r>
              <a:rPr lang="el-GR" b="1" dirty="0" smtClean="0"/>
              <a:t>είδος των διαύλων που ελέγχονται </a:t>
            </a:r>
            <a:r>
              <a:rPr lang="el-GR" dirty="0" smtClean="0"/>
              <a:t>από το διαβιβαστή. Οι περισσότεροι αναγνωρίζονται από διάφορους υποδοχείς διαύλους, δρουν όμως κυρίως σε υποδοχείς του ενός ή του άλλου τύπου. Το </a:t>
            </a:r>
            <a:r>
              <a:rPr lang="en-US" dirty="0" err="1" smtClean="0"/>
              <a:t>Glu</a:t>
            </a:r>
            <a:r>
              <a:rPr lang="en-US" dirty="0" smtClean="0"/>
              <a:t> </a:t>
            </a:r>
            <a:r>
              <a:rPr lang="el-GR" dirty="0" smtClean="0"/>
              <a:t>δρα συνήθως σε διεγερτικούς και το </a:t>
            </a:r>
            <a:r>
              <a:rPr lang="en-US" dirty="0" smtClean="0"/>
              <a:t>GABA </a:t>
            </a:r>
            <a:r>
              <a:rPr lang="el-GR" dirty="0" smtClean="0"/>
              <a:t>και η </a:t>
            </a:r>
            <a:r>
              <a:rPr lang="en-US" dirty="0" err="1" smtClean="0"/>
              <a:t>Gly</a:t>
            </a:r>
            <a:r>
              <a:rPr lang="el-GR" dirty="0" smtClean="0"/>
              <a:t> σε ανασταλτικούς. 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ΜΟΡΦΟΛΟΓΙΚΗ ΔΙΑΚΡΙΣΗ ΣΥΝΑΨΕΩΝ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Τύπου </a:t>
            </a:r>
            <a:r>
              <a:rPr lang="en-US" dirty="0" smtClean="0"/>
              <a:t>Gray I. </a:t>
            </a:r>
            <a:r>
              <a:rPr lang="el-GR" dirty="0" err="1" smtClean="0"/>
              <a:t>Γλουταμινεργικές</a:t>
            </a:r>
            <a:r>
              <a:rPr lang="el-GR" dirty="0" smtClean="0"/>
              <a:t>, διεγερτικές, μεγαλύτερο εύρος σχισμής, η </a:t>
            </a:r>
            <a:r>
              <a:rPr lang="el-GR" dirty="0" err="1" smtClean="0"/>
              <a:t>προσυναπτική</a:t>
            </a:r>
            <a:r>
              <a:rPr lang="el-GR" dirty="0" smtClean="0"/>
              <a:t> ενεργός ζώνη είναι μεγάλη με πυκνές προσεκβολές και πυκνή μετασυναπτική μεμβράνη.</a:t>
            </a:r>
          </a:p>
          <a:p>
            <a:pPr>
              <a:buNone/>
            </a:pPr>
            <a:r>
              <a:rPr lang="el-GR" dirty="0" smtClean="0"/>
              <a:t>Τύπου </a:t>
            </a:r>
            <a:r>
              <a:rPr lang="en-US" dirty="0" smtClean="0"/>
              <a:t>Gray </a:t>
            </a:r>
            <a:r>
              <a:rPr lang="el-GR" dirty="0" smtClean="0"/>
              <a:t>ΙΙ. </a:t>
            </a:r>
            <a:r>
              <a:rPr lang="en-US" dirty="0" smtClean="0"/>
              <a:t>GABA</a:t>
            </a:r>
            <a:r>
              <a:rPr lang="el-GR" dirty="0" err="1" smtClean="0"/>
              <a:t>εργικές</a:t>
            </a:r>
            <a:r>
              <a:rPr lang="el-GR" dirty="0" smtClean="0"/>
              <a:t>, ανασταλτικές, μικρότερο εύρος συναπτικής σχισμής, μικρή ενεργός ζώνη, ελάχιστος βασικός υμένας.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ΙΔΙΟ ΙΟΝ </a:t>
            </a:r>
            <a:br>
              <a:rPr lang="el-GR" dirty="0" smtClean="0"/>
            </a:br>
            <a:r>
              <a:rPr lang="el-GR" dirty="0" smtClean="0"/>
              <a:t>ΑΛΛΗ 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7030A0"/>
                </a:solidFill>
              </a:rPr>
              <a:t>Κ</a:t>
            </a:r>
          </a:p>
          <a:p>
            <a:pPr>
              <a:buNone/>
            </a:pPr>
            <a:r>
              <a:rPr lang="el-GR" dirty="0" smtClean="0"/>
              <a:t>Διαπερνούν </a:t>
            </a:r>
            <a:r>
              <a:rPr lang="el-GR" u="sng" dirty="0" smtClean="0"/>
              <a:t>δίαυλο εν ηρεμία </a:t>
            </a:r>
            <a:r>
              <a:rPr lang="el-GR" dirty="0" smtClean="0"/>
              <a:t>– δημιουργία δυναμικού ηρεμίας</a:t>
            </a:r>
          </a:p>
          <a:p>
            <a:pPr>
              <a:buNone/>
            </a:pPr>
            <a:r>
              <a:rPr lang="el-GR" dirty="0" smtClean="0"/>
              <a:t>Διαπερνούν </a:t>
            </a:r>
            <a:r>
              <a:rPr lang="el-GR" u="sng" dirty="0" smtClean="0"/>
              <a:t>τασεοελεγχόμενο δίαυλο </a:t>
            </a:r>
            <a:r>
              <a:rPr lang="el-GR" dirty="0" smtClean="0"/>
              <a:t>– επαναπόλωση μεμβράνης κατά το δυναμικό ενεργείας</a:t>
            </a:r>
          </a:p>
          <a:p>
            <a:pPr>
              <a:buNone/>
            </a:pPr>
            <a:r>
              <a:rPr lang="el-GR" dirty="0" smtClean="0"/>
              <a:t>Διαπερνούν δίαυλο που ενεργοποιείται από 2ο </a:t>
            </a:r>
            <a:r>
              <a:rPr lang="el-GR" u="sng" dirty="0" smtClean="0"/>
              <a:t>αγγελιαφόρο</a:t>
            </a:r>
            <a:r>
              <a:rPr lang="el-GR" dirty="0" smtClean="0"/>
              <a:t>-υπερπόλωση μεμβράνης </a:t>
            </a:r>
            <a:r>
              <a:rPr lang="en-US" dirty="0" smtClean="0"/>
              <a:t>(GABA</a:t>
            </a:r>
            <a:r>
              <a:rPr lang="en-US" sz="2000" dirty="0" smtClean="0"/>
              <a:t>B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Ταυτόχρονη μετακίνηση </a:t>
            </a:r>
            <a:r>
              <a:rPr lang="en-US" dirty="0" smtClean="0">
                <a:solidFill>
                  <a:srgbClr val="FF0000"/>
                </a:solidFill>
              </a:rPr>
              <a:t>Na-K </a:t>
            </a:r>
            <a:r>
              <a:rPr lang="el-GR" dirty="0" smtClean="0"/>
              <a:t>(νικοτινικός </a:t>
            </a:r>
            <a:r>
              <a:rPr lang="el-GR" dirty="0" err="1" smtClean="0"/>
              <a:t>υποδ</a:t>
            </a:r>
            <a:r>
              <a:rPr lang="el-GR" dirty="0" smtClean="0"/>
              <a:t>. </a:t>
            </a:r>
            <a:r>
              <a:rPr lang="en-US" dirty="0" smtClean="0"/>
              <a:t>Ach) –</a:t>
            </a:r>
            <a:r>
              <a:rPr lang="el-GR" dirty="0" smtClean="0"/>
              <a:t>συναπτική διέγερση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Διαδοχική μετακίνηση </a:t>
            </a:r>
            <a:r>
              <a:rPr lang="en-US" dirty="0" smtClean="0">
                <a:solidFill>
                  <a:srgbClr val="FF0000"/>
                </a:solidFill>
              </a:rPr>
              <a:t>Na-K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(τασεοελεγχόμενοι δίαυλοι)- δυναμικό ενεργείας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42"/>
          </a:xfrm>
        </p:spPr>
        <p:txBody>
          <a:bodyPr>
            <a:normAutofit fontScale="90000"/>
          </a:bodyPr>
          <a:lstStyle/>
          <a:p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ΔΙΑΥΛΟΙ ΙΟΝΤΩΝ</a:t>
            </a:r>
            <a:br>
              <a:rPr lang="el-GR" sz="2700" dirty="0" smtClean="0"/>
            </a:br>
            <a:r>
              <a:rPr lang="el-GR" sz="2700" dirty="0" smtClean="0"/>
              <a:t>1.ΤΑΣΕΟΕΛΕΓΧΟΜΕΝΟΙ</a:t>
            </a:r>
            <a:br>
              <a:rPr lang="el-GR" sz="2700" dirty="0" smtClean="0"/>
            </a:br>
            <a:r>
              <a:rPr lang="el-GR" sz="2700" dirty="0" smtClean="0"/>
              <a:t>2. ΕΛΕΓΧΟΜΕΝΟΙ ΑΠΟ ΔΙΑΒΙΒΑΣΤΗ</a:t>
            </a:r>
            <a:br>
              <a:rPr lang="el-GR" sz="2700" dirty="0" smtClean="0"/>
            </a:br>
            <a:r>
              <a:rPr lang="el-GR" sz="2700" dirty="0" smtClean="0"/>
              <a:t>3. ΧΑΜΣΑΤΟΣΥΝΔΕΣΕΩΝ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Α. Τα </a:t>
            </a:r>
            <a:r>
              <a:rPr lang="el-GR" dirty="0" err="1" smtClean="0"/>
              <a:t>διαμεμβρανικά</a:t>
            </a:r>
            <a:r>
              <a:rPr lang="el-GR" dirty="0" smtClean="0"/>
              <a:t> τμήματα διατάσσονται γύρω από κεντρικό άξονα που αποτελεί δίοδο ιόντων και περιέχει νερό.</a:t>
            </a:r>
          </a:p>
          <a:p>
            <a:pPr>
              <a:buNone/>
            </a:pPr>
            <a:r>
              <a:rPr lang="el-GR" dirty="0" smtClean="0"/>
              <a:t>Β. Οι δομικές μονάδες είναι παρόμοιες πρωτεϊνικές υποομάδες.</a:t>
            </a:r>
          </a:p>
          <a:p>
            <a:pPr>
              <a:buNone/>
            </a:pPr>
            <a:r>
              <a:rPr lang="el-GR" dirty="0" smtClean="0"/>
              <a:t>Γ. Η </a:t>
            </a:r>
            <a:r>
              <a:rPr lang="el-GR" dirty="0" err="1" smtClean="0"/>
              <a:t>ιοντοεπιλεκτικότητα</a:t>
            </a:r>
            <a:r>
              <a:rPr lang="el-GR" dirty="0" smtClean="0"/>
              <a:t> του διαύλου σχετίζεται με αριθμό υποομάδων και διάμετρο πόρου.</a:t>
            </a:r>
          </a:p>
          <a:p>
            <a:pPr>
              <a:buNone/>
            </a:pPr>
            <a:r>
              <a:rPr lang="el-GR" dirty="0" smtClean="0"/>
              <a:t>	Πιο επιλεκτικοί οι τασεοελεγχόμενοι δ.</a:t>
            </a:r>
            <a:r>
              <a:rPr lang="en-US" dirty="0" smtClean="0"/>
              <a:t> Na Ca.</a:t>
            </a:r>
            <a:r>
              <a:rPr lang="el-GR" dirty="0" smtClean="0"/>
              <a:t> 4 υποομάδες και στενότερο πόρο.</a:t>
            </a:r>
          </a:p>
          <a:p>
            <a:pPr>
              <a:buNone/>
            </a:pPr>
            <a:r>
              <a:rPr lang="el-GR" dirty="0" smtClean="0"/>
              <a:t>	Λιγότερο επιλεκτικός ο δ. χασματοσύνδεσης: 6 υποομάδες και ευρύς πόρος</a:t>
            </a:r>
          </a:p>
          <a:p>
            <a:pPr>
              <a:buNone/>
            </a:pPr>
            <a:r>
              <a:rPr lang="el-GR" dirty="0" smtClean="0"/>
              <a:t>	Ενδιάμεση επιλεκτικότητα ο νικοτινικός δ. </a:t>
            </a:r>
            <a:r>
              <a:rPr lang="en-US" dirty="0" smtClean="0"/>
              <a:t>Ach</a:t>
            </a:r>
            <a:r>
              <a:rPr lang="el-GR" dirty="0" smtClean="0"/>
              <a:t>: 5 υποομάδες</a:t>
            </a:r>
          </a:p>
          <a:p>
            <a:pPr>
              <a:buNone/>
            </a:pPr>
            <a:r>
              <a:rPr lang="el-GR" dirty="0" smtClean="0"/>
              <a:t>Δ. Παρόμοια χωροδιάταξη: το στενότερο τμήμα από έλικες α </a:t>
            </a:r>
          </a:p>
          <a:p>
            <a:pPr>
              <a:buNone/>
            </a:pPr>
            <a:r>
              <a:rPr lang="el-GR" dirty="0" smtClean="0"/>
              <a:t>Ε. Η μετάβαση από ανοιχτή σε κλειστή κατάσταση συνεπάγεται από </a:t>
            </a:r>
            <a:r>
              <a:rPr lang="el-GR" dirty="0" smtClean="0"/>
              <a:t>μικρές </a:t>
            </a:r>
            <a:r>
              <a:rPr lang="el-GR" dirty="0" smtClean="0"/>
              <a:t>μετατοπίσεις υποομάδων και όχι ριζική ευθυγράμμιση.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.1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7161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15008" y="785794"/>
            <a:ext cx="3530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 υποομάδες: α, α, β, γ, δ</a:t>
            </a:r>
          </a:p>
          <a:p>
            <a:r>
              <a:rPr lang="el-GR" dirty="0" smtClean="0"/>
              <a:t>Κάθε υποομάδα-4 διαμεμβρανικές </a:t>
            </a:r>
          </a:p>
          <a:p>
            <a:r>
              <a:rPr lang="el-GR" dirty="0" smtClean="0"/>
              <a:t>περιοχές Μ1-Μ4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613225" y="2786058"/>
            <a:ext cx="3530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 υποομάδες</a:t>
            </a:r>
          </a:p>
          <a:p>
            <a:r>
              <a:rPr lang="el-GR" dirty="0" smtClean="0"/>
              <a:t>Κάθε υποομάδα-4 διαμεμβρανικές </a:t>
            </a:r>
          </a:p>
          <a:p>
            <a:r>
              <a:rPr lang="el-GR" dirty="0" smtClean="0"/>
              <a:t>περιοχές 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643570" y="5286388"/>
            <a:ext cx="3345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1 πολυπεπτιδική αλυσίδα</a:t>
            </a:r>
          </a:p>
          <a:p>
            <a:r>
              <a:rPr lang="el-GR" dirty="0" smtClean="0"/>
              <a:t>4 ομόλογες δομικές περιοχές </a:t>
            </a:r>
            <a:r>
              <a:rPr lang="en-US" dirty="0" smtClean="0"/>
              <a:t>I-IV</a:t>
            </a:r>
          </a:p>
          <a:p>
            <a:r>
              <a:rPr lang="el-GR" dirty="0" smtClean="0"/>
              <a:t>Κάθε μία έχει 6 διαμεμβρανικές </a:t>
            </a:r>
          </a:p>
          <a:p>
            <a:r>
              <a:rPr lang="el-GR" dirty="0" smtClean="0"/>
              <a:t>περιοχές α  (</a:t>
            </a:r>
            <a:r>
              <a:rPr lang="en-US" dirty="0" smtClean="0"/>
              <a:t>S1-S6) </a:t>
            </a:r>
            <a:r>
              <a:rPr lang="el-GR" dirty="0" smtClean="0"/>
              <a:t>και περιοχή </a:t>
            </a:r>
            <a:r>
              <a:rPr lang="en-US" dirty="0" smtClean="0"/>
              <a:t>P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000760" y="285728"/>
            <a:ext cx="17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ΔΙΑΥΛΟΙ ΙΟΝΤΩΝ</a:t>
            </a:r>
            <a:endParaRPr lang="el-G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ΕΡΕΘΙΣΜΑΤΑ ΠΟΥ ΕΠΙΔΡΟΥΝ ΣΕ ΔΙΑΥΛΟΥΣ ΙΟΝΤΩΝ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Τάση ρεύματος (δ</a:t>
            </a:r>
            <a:r>
              <a:rPr lang="en-US" dirty="0" smtClean="0"/>
              <a:t>. Na, K)</a:t>
            </a:r>
            <a:r>
              <a:rPr lang="el-GR" dirty="0" smtClean="0"/>
              <a:t> δυναμικό ενεργείας</a:t>
            </a:r>
          </a:p>
          <a:p>
            <a:pPr>
              <a:buNone/>
            </a:pPr>
            <a:r>
              <a:rPr lang="el-GR" dirty="0" smtClean="0"/>
              <a:t>Χημικοί διαβιβαστές</a:t>
            </a:r>
          </a:p>
          <a:p>
            <a:pPr>
              <a:buNone/>
            </a:pPr>
            <a:r>
              <a:rPr lang="el-GR" dirty="0" smtClean="0"/>
              <a:t>Μηχανική πίεση: υποδοχείς διάτασης, αφής</a:t>
            </a:r>
          </a:p>
          <a:p>
            <a:pPr>
              <a:buNone/>
            </a:pPr>
            <a:r>
              <a:rPr lang="el-GR" dirty="0" smtClean="0"/>
              <a:t>Φως:  δ. </a:t>
            </a:r>
            <a:r>
              <a:rPr lang="en-US" dirty="0" smtClean="0"/>
              <a:t>Ca Na </a:t>
            </a:r>
            <a:r>
              <a:rPr lang="el-GR" dirty="0" smtClean="0"/>
              <a:t> στον αμφιβληστροειδή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  <a:t>Η ολοκλήρωση των συνάψεων επιτυγχάνεται στον εκφυτικό κώνο </a:t>
            </a:r>
            <a:br>
              <a:rPr lang="el-G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Χιλιάδες διεγερτικές και ανασταλτικές συνάψεις σε κάθε νευρώνα.</a:t>
            </a:r>
          </a:p>
          <a:p>
            <a:pPr>
              <a:buNone/>
            </a:pPr>
            <a:r>
              <a:rPr lang="el-GR" dirty="0" smtClean="0"/>
              <a:t>Δεν αθροίζονται απλά ως τον ουδό -55</a:t>
            </a:r>
            <a:r>
              <a:rPr lang="en-US" dirty="0" smtClean="0"/>
              <a:t>mV</a:t>
            </a:r>
          </a:p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/>
              <a:t>χωρική και χρονική άθροιση </a:t>
            </a:r>
            <a:r>
              <a:rPr lang="el-GR" dirty="0" smtClean="0"/>
              <a:t>εξαρτάται από ιδιότητες κυττάρου (</a:t>
            </a:r>
            <a:r>
              <a:rPr lang="el-GR" dirty="0" smtClean="0">
                <a:solidFill>
                  <a:srgbClr val="7030A0"/>
                </a:solidFill>
              </a:rPr>
              <a:t>χρονική σταθερά και σταθερά απόστασης</a:t>
            </a:r>
            <a:r>
              <a:rPr lang="el-GR" dirty="0" smtClean="0"/>
              <a:t>) και η </a:t>
            </a:r>
            <a:r>
              <a:rPr lang="el-GR" dirty="0" smtClean="0">
                <a:solidFill>
                  <a:srgbClr val="7030A0"/>
                </a:solidFill>
              </a:rPr>
              <a:t>θέση της σύναψης </a:t>
            </a:r>
            <a:r>
              <a:rPr lang="el-GR" dirty="0" smtClean="0"/>
              <a:t>συμβάλλει στην αποτελεσματικότητά της.</a:t>
            </a:r>
          </a:p>
          <a:p>
            <a:pPr>
              <a:buNone/>
            </a:pPr>
            <a:r>
              <a:rPr lang="el-GR" dirty="0" smtClean="0"/>
              <a:t>Διεγερτικές συνάψεις σε δενδρίτες και ανασταλτικές στο κυτταρικό σώμα.</a:t>
            </a:r>
          </a:p>
          <a:p>
            <a:pPr algn="ctr">
              <a:buNone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Εκφυτικός κώνος</a:t>
            </a:r>
            <a:r>
              <a:rPr lang="el-GR" dirty="0" smtClean="0"/>
              <a:t>: μεγαλύτερη πυκνότητα δ. </a:t>
            </a:r>
            <a:r>
              <a:rPr lang="en-US" dirty="0" smtClean="0"/>
              <a:t>Na,</a:t>
            </a:r>
            <a:r>
              <a:rPr lang="el-GR" dirty="0" smtClean="0"/>
              <a:t> χαμηλότερος ουδός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ηματα νευρώνω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548640"/>
            <a:ext cx="9044940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ΝΕΥΡΩΝΙΚΗ ΟΛΟΚΛΗΡΩΣΗ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Ένα μόνο </a:t>
            </a:r>
            <a:r>
              <a:rPr lang="en-US" dirty="0" smtClean="0"/>
              <a:t>EPSP </a:t>
            </a:r>
            <a:r>
              <a:rPr lang="el-GR" dirty="0" smtClean="0"/>
              <a:t>δεν είναι αρκετό να προκαλέσει δυναμικό ενεργείας.</a:t>
            </a:r>
          </a:p>
          <a:p>
            <a:pPr>
              <a:buNone/>
            </a:pPr>
            <a:r>
              <a:rPr lang="el-GR" dirty="0" smtClean="0"/>
              <a:t>Συρροή πολλών </a:t>
            </a:r>
            <a:r>
              <a:rPr lang="en-US" dirty="0" smtClean="0"/>
              <a:t>EPSP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ολοκληρώνεται</a:t>
            </a:r>
            <a:r>
              <a:rPr lang="el-GR" dirty="0" smtClean="0"/>
              <a:t> από το νευρώνα για τη δημιουργία δυναμικού ενεργείας.</a:t>
            </a:r>
          </a:p>
          <a:p>
            <a:pPr>
              <a:buNone/>
            </a:pPr>
            <a:r>
              <a:rPr lang="el-GR" dirty="0" smtClean="0"/>
              <a:t>Ανασταλτικά συναπτικά δυναμικά μπορεί να εμποδίσουν το δυναμικό μεμβράνης να φτάσει στον ουδό.</a:t>
            </a:r>
          </a:p>
          <a:p>
            <a:pPr>
              <a:buNone/>
            </a:pPr>
            <a:r>
              <a:rPr lang="el-GR" dirty="0" smtClean="0"/>
              <a:t>Ο μετασυναπτικός ν. επεξεργάζεται ανταγωνιζόμενες ώσεις και «</a:t>
            </a:r>
            <a:r>
              <a:rPr lang="el-GR" b="1" dirty="0" smtClean="0">
                <a:solidFill>
                  <a:srgbClr val="FF0000"/>
                </a:solidFill>
              </a:rPr>
              <a:t>αποφασίζει</a:t>
            </a:r>
            <a:r>
              <a:rPr lang="el-GR" dirty="0" smtClean="0"/>
              <a:t>» για την εκπόλωση.</a:t>
            </a:r>
          </a:p>
          <a:p>
            <a:pPr>
              <a:buNone/>
            </a:pPr>
            <a:r>
              <a:rPr lang="el-GR" dirty="0" smtClean="0"/>
              <a:t>Η απόφαση για εκπόλωση αντικατοπτρίζει σε κυτταρικό επίπεδο τη συνολική λειτουργία Νευρικού Συστήματος: τη λήψη αποφάσεων.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n-US" dirty="0" smtClean="0"/>
              <a:t>Sherrington</a:t>
            </a:r>
            <a:r>
              <a:rPr lang="el-GR" dirty="0" smtClean="0"/>
              <a:t>: το νευρικό σύστημα επιλέγει μεταξύ ανταγωνιζόμενων εναλλακτικών λύσεων. Η λειτουργία λήψης απόφασης είναι η πιο θεμελιώδης λειτουργία εγκεφάλου-λειτουργία ολοκλήρωσης νευρικού συστήματος (μία κοινή τελική οδός-η κινητική)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ΝΕΥΡΩΝΙΚΗ ΟΛΟΚΛΗΡΩΣΗ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«απόφαση» λαμβάνεται στον εκφυτικό κώνο γιατί η περιοχή αυτή έχει το χαμηλότερο ουδό </a:t>
            </a:r>
            <a:r>
              <a:rPr lang="el-GR" dirty="0" smtClean="0">
                <a:solidFill>
                  <a:schemeClr val="accent1"/>
                </a:solidFill>
              </a:rPr>
              <a:t>(-55</a:t>
            </a:r>
            <a:r>
              <a:rPr lang="en-US" dirty="0" smtClean="0">
                <a:solidFill>
                  <a:schemeClr val="accent1"/>
                </a:solidFill>
              </a:rPr>
              <a:t>mV</a:t>
            </a:r>
            <a:r>
              <a:rPr lang="en-US" dirty="0" smtClean="0"/>
              <a:t>) </a:t>
            </a:r>
            <a:r>
              <a:rPr lang="el-GR" dirty="0" smtClean="0"/>
              <a:t> και τη μεγαλύτερη πυκνότητα τασεοελεγχόμενων  δ. </a:t>
            </a:r>
            <a:r>
              <a:rPr lang="en-US" dirty="0" smtClean="0"/>
              <a:t>Na</a:t>
            </a:r>
            <a:r>
              <a:rPr lang="el-GR" dirty="0" smtClean="0"/>
              <a:t>. Επομένως από το δυναμικό ηρεμίας που είναι </a:t>
            </a:r>
            <a:r>
              <a:rPr lang="el-GR" dirty="0" smtClean="0">
                <a:solidFill>
                  <a:srgbClr val="FF0000"/>
                </a:solidFill>
              </a:rPr>
              <a:t>-65</a:t>
            </a:r>
            <a:r>
              <a:rPr lang="en-US" dirty="0" smtClean="0">
                <a:solidFill>
                  <a:srgbClr val="FF0000"/>
                </a:solidFill>
              </a:rPr>
              <a:t>mV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απαιτούνται μόλις </a:t>
            </a:r>
            <a:r>
              <a:rPr lang="el-GR" b="1" dirty="0" smtClean="0"/>
              <a:t>10</a:t>
            </a:r>
            <a:r>
              <a:rPr lang="en-US" b="1" dirty="0" smtClean="0"/>
              <a:t>mV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[ το κυτταρικό σώμα έχει ουδό </a:t>
            </a:r>
            <a:r>
              <a:rPr lang="el-GR" dirty="0" smtClean="0">
                <a:solidFill>
                  <a:schemeClr val="accent1"/>
                </a:solidFill>
              </a:rPr>
              <a:t>-35</a:t>
            </a:r>
            <a:r>
              <a:rPr lang="en-US" dirty="0" smtClean="0">
                <a:solidFill>
                  <a:schemeClr val="accent1"/>
                </a:solidFill>
              </a:rPr>
              <a:t>mV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 smtClean="0"/>
              <a:t>και άρα χρειάζεται εκπόλωση κατά </a:t>
            </a:r>
            <a:r>
              <a:rPr lang="el-GR" b="1" dirty="0" smtClean="0"/>
              <a:t>30</a:t>
            </a:r>
            <a:r>
              <a:rPr lang="en-US" b="1" dirty="0" smtClean="0"/>
              <a:t>mV</a:t>
            </a:r>
            <a:r>
              <a:rPr lang="el-GR" b="1" dirty="0" smtClean="0"/>
              <a:t> </a:t>
            </a:r>
            <a:r>
              <a:rPr lang="el-GR" dirty="0" smtClean="0"/>
              <a:t>για να γεννηθεί δυναμικό ενεργείας]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ΝΕΥΡΩΝΙΚΗ ΟΛΟΚΛΗΡΩΣΗ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Εξαρτάται από:</a:t>
            </a:r>
          </a:p>
          <a:p>
            <a:pPr>
              <a:buNone/>
            </a:pPr>
            <a:r>
              <a:rPr lang="el-GR" dirty="0" smtClean="0"/>
              <a:t>1. </a:t>
            </a:r>
            <a:r>
              <a:rPr lang="el-GR" u="sng" dirty="0" smtClean="0"/>
              <a:t>Χρονική άθροιση</a:t>
            </a:r>
            <a:r>
              <a:rPr lang="el-GR" dirty="0" smtClean="0"/>
              <a:t>: Όσο πιο μεγάλη η χρονική σταθερά (χρόνος που απαιτείται για να φτάσει το ύψος δυναμικού στο 63% μέγιστης τιμής) τόσο πιο πιθανό να αθροιστούν διαδοχικά </a:t>
            </a:r>
            <a:r>
              <a:rPr lang="en-US" dirty="0" smtClean="0"/>
              <a:t>EPSP (</a:t>
            </a:r>
            <a:r>
              <a:rPr lang="el-GR" dirty="0" smtClean="0"/>
              <a:t>το πρώτο δεν έχει ακόμα εξασθενήσει μέχρι να εμφανιστεί το δεύτερο).</a:t>
            </a:r>
          </a:p>
          <a:p>
            <a:pPr>
              <a:buNone/>
            </a:pPr>
            <a:r>
              <a:rPr lang="el-GR" dirty="0" smtClean="0"/>
              <a:t>2. </a:t>
            </a:r>
            <a:r>
              <a:rPr lang="el-GR" u="sng" dirty="0" smtClean="0"/>
              <a:t>Χωρική άθροιση</a:t>
            </a:r>
            <a:r>
              <a:rPr lang="el-GR" dirty="0" smtClean="0"/>
              <a:t>:</a:t>
            </a:r>
            <a:r>
              <a:rPr lang="el-GR" dirty="0"/>
              <a:t> </a:t>
            </a:r>
            <a:r>
              <a:rPr lang="el-GR" dirty="0" smtClean="0"/>
              <a:t>Όσο πιο μεγάλη η σταθερά απόστασης (απόσταση που διανύει δυναμικό ως ότου εξασθενίσει στο 37%) τα σήματα δεν εξασθενούν μέχρι να φτάσουν στη ζώνη εκκίνησης. Έτσι στη ζώνη εκκίνησης αθροίζονται</a:t>
            </a:r>
            <a:r>
              <a:rPr lang="en-US" dirty="0" smtClean="0"/>
              <a:t> EPSP</a:t>
            </a:r>
            <a:r>
              <a:rPr lang="el-GR" dirty="0" smtClean="0"/>
              <a:t> που έχουν δημιουργηθεί σε διάφορα σημεία του νευρώνα και μεταδίδονται </a:t>
            </a:r>
            <a:r>
              <a:rPr lang="el-GR" dirty="0" err="1" smtClean="0"/>
              <a:t>ηλεκτροτονικά</a:t>
            </a:r>
            <a:r>
              <a:rPr lang="el-GR" dirty="0" smtClean="0"/>
              <a:t> ως τη ζώνη εκκίνησης.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ΝΕΥΡΟΦΥΣΙΟΛΟΓΙΑ\12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99555" cy="6370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ANNA\A_ΜΑΘΗΜΑΤΑ PPS\ΝΕΥΡΟΦΥΣΙΟΛΟΓΙΑ\1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43866" cy="636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Θέσεις συνάψεων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Στα κυτταρικά σώματα: συχνά ανασταλτικές [κοντά στον εκφυτικό κώνο, δεν εξασθενούν, επηρεάζουν σημαντικά τη λήψη απόφασης]</a:t>
            </a:r>
          </a:p>
          <a:p>
            <a:pPr marL="514350" indent="-514350">
              <a:buAutoNum type="arabicPeriod"/>
            </a:pPr>
            <a:r>
              <a:rPr lang="el-GR" dirty="0" smtClean="0"/>
              <a:t>Στις δενδριτικές άκανθες: συχνά διεγερτικές</a:t>
            </a:r>
          </a:p>
          <a:p>
            <a:pPr marL="514350" indent="-514350">
              <a:buAutoNum type="arabicPeriod"/>
            </a:pPr>
            <a:r>
              <a:rPr lang="el-GR" dirty="0" smtClean="0"/>
              <a:t>Σους νευράξονες: ρυθμιστικές, δεν έχουν επίδραση στη ζώνη εκκίνησης (ελέγχουν ποσότητα νευροδιαβιβαστή που θα απελευθερωθεί).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ΝΕΥΡΟΦΥΣΙΟΛΟΓΙΑ\12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715172" cy="556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1190</Words>
  <Application>Microsoft Office PowerPoint</Application>
  <PresentationFormat>Προβολή στην οθόνη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ΣΥΝΑΠΤΙΚΗ ΟΛΟΚΛΗΡΩΣΗ</vt:lpstr>
      <vt:lpstr>Διαφάνεια 2</vt:lpstr>
      <vt:lpstr>ΝΕΥΡΩΝΙΚΗ ΟΛΟΚΛΗΡΩΣΗ</vt:lpstr>
      <vt:lpstr>ΝΕΥΡΩΝΙΚΗ ΟΛΟΚΛΗΡΩΣΗ</vt:lpstr>
      <vt:lpstr>ΝΕΥΡΩΝΙΚΗ ΟΛΟΚΛΗΡΩΣΗ</vt:lpstr>
      <vt:lpstr>Διαφάνεια 6</vt:lpstr>
      <vt:lpstr>Διαφάνεια 7</vt:lpstr>
      <vt:lpstr>Θέσεις συνάψεων</vt:lpstr>
      <vt:lpstr>Διαφάνεια 9</vt:lpstr>
      <vt:lpstr>Διαφάνεια 10</vt:lpstr>
      <vt:lpstr>Διαφάνεια 11</vt:lpstr>
      <vt:lpstr>ΔΙΕΓΕΡΤΙΚΕΣ ΣΥΝΑΨΕΙΣ</vt:lpstr>
      <vt:lpstr>ΔΙΕΓΕΡΤΙΚΕΣ ΣΥΝΑΨΕΙΣ ΙΟΝΤΟΤΡΠΟΙ ΥΠΟΔΟΧΕΙΣ ΓΛΟΥΤΑΜΙΚΟΥ</vt:lpstr>
      <vt:lpstr>Διαφάνεια 14</vt:lpstr>
      <vt:lpstr>Διαφάνεια 15</vt:lpstr>
      <vt:lpstr>Διαφάνεια 16</vt:lpstr>
      <vt:lpstr>ΑΝΑΣΤΑΛΤΙΚΕΣ ΣΥΝΑΨΕΙΣ</vt:lpstr>
      <vt:lpstr>ΑΝΑΣΤΑΛΤΙΚΕΣ ΣΥΝΑΨΕΙΣ</vt:lpstr>
      <vt:lpstr>ΑΝΑΣΤΑΛΤΙΚΟΙ ΔΙΑΒΙΒΑΣΤΕΣ</vt:lpstr>
      <vt:lpstr>Διαφάνεια 20</vt:lpstr>
      <vt:lpstr>Διαφάνεια 21</vt:lpstr>
      <vt:lpstr>ΜΟΡΦΟΛΟΓΙΚΗ ΔΙΑΚΡΙΣΗ ΣΥΝΑΨΕΩΝ</vt:lpstr>
      <vt:lpstr>ΙΔΙΟ ΙΟΝ  ΑΛΛΗ ΔΡΑΣΗ</vt:lpstr>
      <vt:lpstr>Διαφάνεια 24</vt:lpstr>
      <vt:lpstr> ΔΙΑΥΛΟΙ ΙΟΝΤΩΝ 1.ΤΑΣΕΟΕΛΕΓΧΟΜΕΝΟΙ 2. ΕΛΕΓΧΟΜΕΝΟΙ ΑΠΟ ΔΙΑΒΙΒΑΣΤΗ 3. ΧΑΜΣΑΤΟΣΥΝΔΕΣΕΩΝ </vt:lpstr>
      <vt:lpstr>Διαφάνεια 26</vt:lpstr>
      <vt:lpstr>ΕΡΕΘΙΣΜΑΤΑ ΠΟΥ ΕΠΙΔΡΟΥΝ ΣΕ ΔΙΑΥΛΟΥΣ ΙΟΝΤΩΝ</vt:lpstr>
      <vt:lpstr> Η ολοκλήρωση των συνάψεων επιτυγχάνεται στον εκφυτικό κώνο  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ΣΥΝΑΠΤΙΚΗ ΟΛΟΚΛΗΡΩΣΗ</dc:title>
  <dc:creator>mariannis</dc:creator>
  <cp:lastModifiedBy>mariannis</cp:lastModifiedBy>
  <cp:revision>41</cp:revision>
  <dcterms:created xsi:type="dcterms:W3CDTF">2017-04-23T09:48:18Z</dcterms:created>
  <dcterms:modified xsi:type="dcterms:W3CDTF">2017-05-28T16:33:36Z</dcterms:modified>
</cp:coreProperties>
</file>