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61" r:id="rId5"/>
    <p:sldId id="267" r:id="rId6"/>
    <p:sldId id="260" r:id="rId7"/>
    <p:sldId id="264" r:id="rId8"/>
    <p:sldId id="258" r:id="rId9"/>
    <p:sldId id="262" r:id="rId10"/>
    <p:sldId id="263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781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5FD4B-44AE-479D-9A80-FAAAE0D81056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852F-4113-43D2-94C6-C6CBC97ED7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7852F-4113-43D2-94C6-C6CBC97ED7D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1E48-23EF-4B08-88D7-EC1B2F5B5D79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3CCE-8B59-46BD-BB27-0D44B120D6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ΣΥΣΤΗΜΑ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ΑΓΓΕΛΙΑΦΟΡΟΥ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ΕΜΜΕΣΟΣ ΕΛΕΓΧΟΣ ΔΙΑΥΛΩΝ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009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Ενεργοποίηση </a:t>
            </a:r>
            <a:r>
              <a:rPr lang="el-GR" dirty="0" err="1" smtClean="0"/>
              <a:t>αδενυλκυκλάσης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Οδός </a:t>
            </a:r>
            <a:r>
              <a:rPr lang="en-US" dirty="0" smtClean="0"/>
              <a:t>cAMP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4 μόρια </a:t>
            </a:r>
            <a:r>
              <a:rPr lang="en-US" b="1" dirty="0" smtClean="0"/>
              <a:t>cAMP</a:t>
            </a:r>
            <a:r>
              <a:rPr lang="el-GR" b="1" dirty="0" smtClean="0"/>
              <a:t> </a:t>
            </a:r>
            <a:r>
              <a:rPr lang="el-GR" dirty="0" smtClean="0"/>
              <a:t>συνδέονται </a:t>
            </a:r>
            <a:r>
              <a:rPr lang="el-GR" dirty="0" smtClean="0">
                <a:solidFill>
                  <a:schemeClr val="accent1"/>
                </a:solidFill>
              </a:rPr>
              <a:t>συνδέονται σε 2 ρυθμιστικές </a:t>
            </a:r>
            <a:r>
              <a:rPr lang="el-GR" dirty="0" smtClean="0"/>
              <a:t>υποομάδες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πρωτεϊνικής κινάσης </a:t>
            </a:r>
            <a:r>
              <a:rPr lang="el-GR" dirty="0" smtClean="0"/>
              <a:t>εξαρτώμενης από </a:t>
            </a:r>
            <a:r>
              <a:rPr lang="en-US" dirty="0" smtClean="0"/>
              <a:t>cAMP. </a:t>
            </a:r>
            <a:r>
              <a:rPr lang="el-GR" dirty="0" smtClean="0">
                <a:solidFill>
                  <a:schemeClr val="accent1"/>
                </a:solidFill>
              </a:rPr>
              <a:t>Απελευθερώνονται 2 καταλυτικές</a:t>
            </a:r>
            <a:r>
              <a:rPr lang="el-GR" dirty="0" smtClean="0"/>
              <a:t> υποομάδες </a:t>
            </a:r>
            <a:r>
              <a:rPr lang="en-US" dirty="0" smtClean="0"/>
              <a:t>(</a:t>
            </a:r>
            <a:r>
              <a:rPr lang="el-GR" dirty="0" smtClean="0"/>
              <a:t>μεταβάλλεται χωροδιάταξη και αποχωρίζονται ρυθμιστικές από καταλυτικές υποομάδες) που </a:t>
            </a:r>
            <a:r>
              <a:rPr lang="el-GR" dirty="0" smtClean="0">
                <a:solidFill>
                  <a:srgbClr val="00B050"/>
                </a:solidFill>
              </a:rPr>
              <a:t>μπορούν να φωσφορυλιώσουν </a:t>
            </a:r>
            <a:r>
              <a:rPr lang="el-GR" dirty="0" smtClean="0"/>
              <a:t>άλλα κυτταρικά υποστρώματα (μεταφορά </a:t>
            </a:r>
            <a:r>
              <a:rPr lang="el-GR" dirty="0" err="1" smtClean="0"/>
              <a:t>φωσφορυλομάδας</a:t>
            </a:r>
            <a:r>
              <a:rPr lang="el-GR" dirty="0" smtClean="0"/>
              <a:t> </a:t>
            </a:r>
            <a:r>
              <a:rPr lang="en-US" dirty="0" smtClean="0"/>
              <a:t>ATP</a:t>
            </a:r>
            <a:r>
              <a:rPr lang="el-GR" dirty="0" smtClean="0"/>
              <a:t> σε </a:t>
            </a:r>
            <a:r>
              <a:rPr lang="el-GR" dirty="0" err="1" smtClean="0"/>
              <a:t>υδροξυλομάδες</a:t>
            </a:r>
            <a:r>
              <a:rPr lang="el-GR" dirty="0" smtClean="0"/>
              <a:t> </a:t>
            </a:r>
            <a:r>
              <a:rPr lang="el-GR" dirty="0" err="1" smtClean="0"/>
              <a:t>σερίνης</a:t>
            </a:r>
            <a:r>
              <a:rPr lang="el-GR" dirty="0" smtClean="0"/>
              <a:t> και </a:t>
            </a:r>
            <a:r>
              <a:rPr lang="el-GR" dirty="0" err="1" smtClean="0"/>
              <a:t>θρεονίνης</a:t>
            </a:r>
            <a:r>
              <a:rPr lang="el-GR" dirty="0" smtClean="0"/>
              <a:t>) ή και την δική τους ρυθμιστική περιοχή (</a:t>
            </a:r>
            <a:r>
              <a:rPr lang="el-GR" dirty="0" err="1" smtClean="0"/>
              <a:t>αυτοφωσφορυλίωση</a:t>
            </a:r>
            <a:r>
              <a:rPr lang="el-GR" dirty="0" smtClean="0"/>
              <a:t>).</a:t>
            </a:r>
          </a:p>
          <a:p>
            <a:pPr algn="ctr">
              <a:buNone/>
            </a:pPr>
            <a:r>
              <a:rPr lang="el-GR" dirty="0" smtClean="0"/>
              <a:t>	</a:t>
            </a:r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r>
              <a:rPr lang="en-US" b="1" dirty="0" smtClean="0"/>
              <a:t>C</a:t>
            </a:r>
            <a:r>
              <a:rPr lang="en-US" b="1" baseline="-25000" dirty="0" smtClean="0"/>
              <a:t>2</a:t>
            </a:r>
            <a:r>
              <a:rPr lang="en-US" b="1" dirty="0" smtClean="0"/>
              <a:t>+4cAMP=R(2cAMP)</a:t>
            </a:r>
            <a:r>
              <a:rPr lang="en-US" b="1" baseline="-25000" dirty="0" smtClean="0"/>
              <a:t>2</a:t>
            </a:r>
            <a:r>
              <a:rPr lang="en-US" b="1" dirty="0" smtClean="0"/>
              <a:t>+ 2C</a:t>
            </a:r>
            <a:r>
              <a:rPr lang="en-US" b="1" baseline="-25000" dirty="0" smtClean="0"/>
              <a:t>      </a:t>
            </a:r>
            <a:endParaRPr lang="el-GR" b="1" baseline="-25000" dirty="0" smtClean="0"/>
          </a:p>
          <a:p>
            <a:pPr>
              <a:buNone/>
            </a:pPr>
            <a:r>
              <a:rPr lang="el-GR" dirty="0" smtClean="0"/>
              <a:t>Οι φωσφοδιεστεράσες μετατρέπουν το </a:t>
            </a:r>
            <a:r>
              <a:rPr lang="en-US" dirty="0" smtClean="0"/>
              <a:t>cAMP </a:t>
            </a:r>
            <a:r>
              <a:rPr lang="el-GR" dirty="0" smtClean="0"/>
              <a:t>σε </a:t>
            </a:r>
            <a:r>
              <a:rPr lang="en-US" dirty="0" smtClean="0"/>
              <a:t>AMP</a:t>
            </a:r>
            <a:r>
              <a:rPr lang="el-GR" dirty="0" smtClean="0"/>
              <a:t> (ανενεργός) και οι </a:t>
            </a:r>
            <a:r>
              <a:rPr lang="el-GR" dirty="0" err="1" smtClean="0"/>
              <a:t>φωσφατάσες</a:t>
            </a:r>
            <a:r>
              <a:rPr lang="el-GR" dirty="0" smtClean="0"/>
              <a:t> αφαιρούν </a:t>
            </a:r>
            <a:r>
              <a:rPr lang="el-GR" dirty="0" err="1" smtClean="0"/>
              <a:t>φωσφορυλομάδες</a:t>
            </a:r>
            <a:r>
              <a:rPr lang="el-GR" dirty="0" smtClean="0"/>
              <a:t> από ρυθμιστικές πρωτεΐνες.</a:t>
            </a:r>
          </a:p>
          <a:p>
            <a:pPr>
              <a:buNone/>
            </a:pPr>
            <a:r>
              <a:rPr lang="el-GR" dirty="0" smtClean="0"/>
              <a:t>Όταν η ποσότητα </a:t>
            </a:r>
            <a:r>
              <a:rPr lang="en-US" dirty="0" smtClean="0"/>
              <a:t>cAMP</a:t>
            </a:r>
            <a:r>
              <a:rPr lang="el-GR" dirty="0" smtClean="0"/>
              <a:t> μειωθεί, οι ρυθμιστικές περιοχές συνδέονται με καταλυτικές περιοχές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3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3" y="502920"/>
            <a:ext cx="8387727" cy="606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Ενεργοποίηση </a:t>
            </a:r>
            <a:r>
              <a:rPr lang="el-GR" dirty="0" err="1" smtClean="0"/>
              <a:t>φωσφολιπάσης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Σύστημα </a:t>
            </a:r>
            <a:r>
              <a:rPr lang="el-GR" dirty="0" err="1" smtClean="0"/>
              <a:t>τριφωσφορικής</a:t>
            </a:r>
            <a:r>
              <a:rPr lang="el-GR" dirty="0" smtClean="0"/>
              <a:t> </a:t>
            </a:r>
            <a:r>
              <a:rPr lang="el-GR" dirty="0" err="1" smtClean="0"/>
              <a:t>ινοσιτόλης</a:t>
            </a:r>
            <a:r>
              <a:rPr lang="el-GR" dirty="0" smtClean="0"/>
              <a:t>-</a:t>
            </a:r>
            <a:r>
              <a:rPr lang="el-GR" dirty="0" err="1" smtClean="0"/>
              <a:t>διακυλογλυκερόλης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Διαβιβαστής συνδέεται με υποδοχέα.</a:t>
            </a:r>
          </a:p>
          <a:p>
            <a:pPr>
              <a:buNone/>
            </a:pPr>
            <a:r>
              <a:rPr lang="el-GR" dirty="0" smtClean="0"/>
              <a:t>Ενεργοποίηση </a:t>
            </a:r>
            <a:r>
              <a:rPr lang="el-GR" dirty="0" smtClean="0">
                <a:solidFill>
                  <a:srgbClr val="00B0F0"/>
                </a:solidFill>
              </a:rPr>
              <a:t>πρωτεΐνης </a:t>
            </a:r>
            <a:r>
              <a:rPr lang="en-US" dirty="0" smtClean="0">
                <a:solidFill>
                  <a:srgbClr val="00B0F0"/>
                </a:solidFill>
              </a:rPr>
              <a:t>G-GDP-</a:t>
            </a:r>
            <a:r>
              <a:rPr lang="el-GR" dirty="0" smtClean="0"/>
              <a:t>ενεργοποιεί </a:t>
            </a:r>
            <a:r>
              <a:rPr lang="el-GR" dirty="0" err="1" smtClean="0"/>
              <a:t>φωσφολιπάση</a:t>
            </a:r>
            <a:r>
              <a:rPr lang="el-GR" dirty="0" smtClean="0"/>
              <a:t> </a:t>
            </a:r>
            <a:r>
              <a:rPr lang="en-US" dirty="0" smtClean="0"/>
              <a:t> C (PLC).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b="1" dirty="0" smtClean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PLC</a:t>
            </a:r>
            <a:r>
              <a:rPr lang="el-GR" dirty="0" smtClean="0"/>
              <a:t> διασπά </a:t>
            </a:r>
            <a:r>
              <a:rPr lang="el-GR" dirty="0" err="1" smtClean="0"/>
              <a:t>φωσφατυδιλοϊνισιτόλη</a:t>
            </a:r>
            <a:r>
              <a:rPr lang="el-GR" dirty="0" smtClean="0"/>
              <a:t> σε </a:t>
            </a:r>
            <a:r>
              <a:rPr lang="el-GR" b="1" dirty="0" smtClean="0"/>
              <a:t>2 αγγελιαφόρους</a:t>
            </a:r>
            <a:r>
              <a:rPr lang="el-GR" dirty="0" smtClean="0"/>
              <a:t>: </a:t>
            </a:r>
            <a:r>
              <a:rPr lang="el-GR" dirty="0" err="1" smtClean="0"/>
              <a:t>τριφωσφορική</a:t>
            </a:r>
            <a:r>
              <a:rPr lang="el-GR" dirty="0" smtClean="0"/>
              <a:t> </a:t>
            </a:r>
            <a:r>
              <a:rPr lang="el-GR" dirty="0" err="1" smtClean="0"/>
              <a:t>ινοσιτόλη</a:t>
            </a:r>
            <a:r>
              <a:rPr lang="el-GR" dirty="0" smtClean="0"/>
              <a:t> (</a:t>
            </a:r>
            <a:r>
              <a:rPr lang="en-US" dirty="0" smtClean="0"/>
              <a:t>IP3)</a:t>
            </a:r>
            <a:r>
              <a:rPr lang="el-GR" dirty="0" smtClean="0"/>
              <a:t> και </a:t>
            </a:r>
            <a:r>
              <a:rPr lang="el-GR" dirty="0" err="1" smtClean="0"/>
              <a:t>διακυλογλυκερόλη</a:t>
            </a:r>
            <a:r>
              <a:rPr lang="en-US" dirty="0" smtClean="0"/>
              <a:t> DAG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IP3</a:t>
            </a:r>
            <a:r>
              <a:rPr lang="el-GR" dirty="0" smtClean="0"/>
              <a:t>: συνδέεται με υποδοχέα </a:t>
            </a:r>
            <a:r>
              <a:rPr lang="el-GR" dirty="0" err="1" smtClean="0"/>
              <a:t>ενδοπλασματικού</a:t>
            </a:r>
            <a:r>
              <a:rPr lang="el-GR" dirty="0" smtClean="0"/>
              <a:t> δικτύου και απελευθερώνει </a:t>
            </a:r>
            <a:r>
              <a:rPr lang="en-US" b="1" dirty="0" smtClean="0"/>
              <a:t>Ca</a:t>
            </a:r>
            <a:r>
              <a:rPr lang="en-US" dirty="0" smtClean="0"/>
              <a:t>.</a:t>
            </a:r>
            <a:r>
              <a:rPr lang="el-GR" dirty="0" smtClean="0"/>
              <a:t> Το</a:t>
            </a:r>
            <a:r>
              <a:rPr lang="en-US" dirty="0" smtClean="0"/>
              <a:t> Ca </a:t>
            </a:r>
            <a:r>
              <a:rPr lang="el-GR" dirty="0" smtClean="0"/>
              <a:t>ενεργοποιεί </a:t>
            </a:r>
            <a:r>
              <a:rPr lang="el-GR" b="1" dirty="0" smtClean="0"/>
              <a:t>κινάση </a:t>
            </a:r>
            <a:r>
              <a:rPr lang="el-GR" dirty="0" smtClean="0"/>
              <a:t>που εξαρτάται από </a:t>
            </a:r>
            <a:r>
              <a:rPr lang="el-GR" u="sng" dirty="0" err="1" smtClean="0"/>
              <a:t>σύμπλοκο</a:t>
            </a:r>
            <a:r>
              <a:rPr lang="el-GR" u="sng" dirty="0" smtClean="0"/>
              <a:t> </a:t>
            </a:r>
            <a:r>
              <a:rPr lang="en-US" u="sng" dirty="0" smtClean="0"/>
              <a:t>Ca/</a:t>
            </a:r>
            <a:r>
              <a:rPr lang="el-GR" u="sng" dirty="0" err="1" smtClean="0"/>
              <a:t>καλμοδουλίνης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DAG</a:t>
            </a:r>
            <a:r>
              <a:rPr lang="el-GR" dirty="0" smtClean="0"/>
              <a:t>:υδρόφοβη, παραμένει ση μεμβράνη,  ενεργοποιεί </a:t>
            </a:r>
            <a:r>
              <a:rPr lang="el-GR" b="1" dirty="0" smtClean="0"/>
              <a:t>πρωτεϊνική κινάση (</a:t>
            </a:r>
            <a:r>
              <a:rPr lang="en-US" b="1" dirty="0" smtClean="0"/>
              <a:t>PKC)</a:t>
            </a:r>
            <a:r>
              <a:rPr lang="el-GR" b="1" dirty="0" smtClean="0"/>
              <a:t> </a:t>
            </a:r>
            <a:r>
              <a:rPr lang="el-GR" dirty="0" smtClean="0"/>
              <a:t>που είναι ενεργός όταν μετατοπιστεί στην κυτταρική μεμβράνη (χρειάζεται </a:t>
            </a:r>
            <a:r>
              <a:rPr lang="el-GR" dirty="0" err="1" smtClean="0"/>
              <a:t>φωσφολιπίδια</a:t>
            </a:r>
            <a:r>
              <a:rPr lang="el-GR" dirty="0" smtClean="0"/>
              <a:t>).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3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9296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Ενεργοποίηση </a:t>
            </a:r>
            <a:r>
              <a:rPr lang="el-GR" dirty="0" err="1" smtClean="0"/>
              <a:t>φωσφολιπάσης</a:t>
            </a:r>
            <a:r>
              <a:rPr lang="el-GR" dirty="0" smtClean="0"/>
              <a:t> Α2</a:t>
            </a:r>
            <a:br>
              <a:rPr lang="el-GR" dirty="0" smtClean="0"/>
            </a:br>
            <a:r>
              <a:rPr lang="el-GR" dirty="0" smtClean="0"/>
              <a:t>οδός </a:t>
            </a:r>
            <a:r>
              <a:rPr lang="el-GR" dirty="0" err="1" smtClean="0"/>
              <a:t>αραχιδονικού</a:t>
            </a:r>
            <a:r>
              <a:rPr lang="el-GR" dirty="0" smtClean="0"/>
              <a:t> οξέος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Σύνδεση διαβιβαστή σε υποδοχέα.</a:t>
            </a:r>
          </a:p>
          <a:p>
            <a:pPr>
              <a:buNone/>
            </a:pPr>
            <a:r>
              <a:rPr lang="el-GR" dirty="0" smtClean="0"/>
              <a:t>Ενεργοποίηση </a:t>
            </a:r>
            <a:r>
              <a:rPr lang="el-GR" dirty="0" err="1" smtClean="0"/>
              <a:t>φωσφολιπάσης</a:t>
            </a:r>
            <a:r>
              <a:rPr lang="el-GR" dirty="0" smtClean="0"/>
              <a:t> Α2, απελευθέρωση </a:t>
            </a:r>
            <a:r>
              <a:rPr lang="el-GR" dirty="0" err="1" smtClean="0"/>
              <a:t>αραχιδονικού</a:t>
            </a:r>
            <a:r>
              <a:rPr lang="el-GR" dirty="0" smtClean="0"/>
              <a:t> οξέος από μεμβράνη. </a:t>
            </a:r>
          </a:p>
          <a:p>
            <a:pPr>
              <a:buNone/>
            </a:pPr>
            <a:r>
              <a:rPr lang="el-GR" dirty="0" smtClean="0"/>
              <a:t>Το </a:t>
            </a:r>
            <a:r>
              <a:rPr lang="el-GR" dirty="0" err="1" smtClean="0"/>
              <a:t>αραχιδονικό</a:t>
            </a:r>
            <a:r>
              <a:rPr lang="el-GR" dirty="0" smtClean="0"/>
              <a:t> οξύ μετατρέπεται σε ενεργούς μεταβολίτες (εικοσανοειδή-20 άτομα άνθρακα)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κυκλοοξυγενάσες</a:t>
            </a:r>
            <a:r>
              <a:rPr lang="el-GR" dirty="0" smtClean="0"/>
              <a:t>: </a:t>
            </a:r>
            <a:r>
              <a:rPr lang="el-GR" dirty="0" err="1" smtClean="0"/>
              <a:t>προσταγλαδίνες</a:t>
            </a:r>
            <a:r>
              <a:rPr lang="el-GR" dirty="0" smtClean="0"/>
              <a:t>-</a:t>
            </a:r>
            <a:r>
              <a:rPr lang="el-GR" dirty="0" err="1" smtClean="0"/>
              <a:t>θρομβοξάνες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λιποξυγενασες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σύμπλοκο</a:t>
            </a:r>
            <a:r>
              <a:rPr lang="el-GR" dirty="0" smtClean="0"/>
              <a:t> κυτοχρώματος Ρ450.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3.8.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675" y="566737"/>
            <a:ext cx="4438650" cy="5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Κινάση Τυροσίνης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Λειτουργούν ως υποδοχείς που διαπερνούν τη μεμβράνη μία φορά.</a:t>
            </a:r>
          </a:p>
          <a:p>
            <a:pPr>
              <a:buNone/>
            </a:pPr>
            <a:r>
              <a:rPr lang="el-GR" dirty="0" smtClean="0"/>
              <a:t>Δεσμεύουν πεπτίδια στην εξωτερική επιφάνεια.</a:t>
            </a:r>
          </a:p>
          <a:p>
            <a:pPr>
              <a:buNone/>
            </a:pPr>
            <a:r>
              <a:rPr lang="el-GR" dirty="0" smtClean="0"/>
              <a:t>Λειτουργούν ως κινάσες στην εσωτερική επιφάνεια που </a:t>
            </a:r>
          </a:p>
          <a:p>
            <a:pPr>
              <a:buNone/>
            </a:pPr>
            <a:r>
              <a:rPr lang="el-GR" dirty="0" err="1" smtClean="0"/>
              <a:t>φωσφορυλιώνει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κατάλοιπα τυροσίνης </a:t>
            </a:r>
          </a:p>
          <a:p>
            <a:pPr>
              <a:buNone/>
            </a:pPr>
            <a:r>
              <a:rPr lang="el-GR" dirty="0" smtClean="0"/>
              <a:t>(και </a:t>
            </a:r>
            <a:r>
              <a:rPr lang="el-GR" dirty="0" err="1" smtClean="0"/>
              <a:t>αυτοφωσφορυλίωση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που περαιτέρω ενεργοποιεί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13.6.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3214686"/>
            <a:ext cx="3744416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ΕΝΕΡΓΟΠΟΙΗΣΗ ΔΙΑΥΛΩΝ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2</a:t>
            </a:r>
            <a:r>
              <a:rPr lang="el-GR" baseline="30000" dirty="0" smtClean="0"/>
              <a:t>οι</a:t>
            </a:r>
            <a:r>
              <a:rPr lang="el-GR" dirty="0" smtClean="0"/>
              <a:t> αγγελιαφόροι ενεργοποιούν κινάσες που </a:t>
            </a:r>
            <a:r>
              <a:rPr lang="el-GR" b="1" dirty="0" err="1" smtClean="0"/>
              <a:t>φωσφορυλιώνουν</a:t>
            </a:r>
            <a:r>
              <a:rPr lang="el-GR" b="1" dirty="0" smtClean="0"/>
              <a:t> πρωτεΐνες διαύλων </a:t>
            </a:r>
            <a:r>
              <a:rPr lang="el-GR" dirty="0" smtClean="0"/>
              <a:t>μεταβάλλοντας τη δραστηριότητά τους (να </a:t>
            </a:r>
            <a:r>
              <a:rPr lang="el-GR" b="1" dirty="0" smtClean="0"/>
              <a:t>ανοίξουν ή να κλείσουν </a:t>
            </a:r>
            <a:r>
              <a:rPr lang="el-GR" dirty="0" smtClean="0"/>
              <a:t>όταν υπάρχει δυναμικό ηρεμίας).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ΜΟΥΣΚΑΡΙΝΙΚΟΣ ΥΠΟΔΟΧΕΑΣ </a:t>
            </a:r>
            <a:r>
              <a:rPr lang="en-US" dirty="0" smtClean="0"/>
              <a:t>Ach</a:t>
            </a:r>
            <a:br>
              <a:rPr lang="en-US" dirty="0" smtClean="0"/>
            </a:br>
            <a:r>
              <a:rPr lang="el-GR" dirty="0" smtClean="0"/>
              <a:t>συμπαθητικοί νευρώνες, ιππόκαμπος, φλοιός ημισφαιρίων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Ενεργοποιούν ένα άγνωστο σύστημα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αγγελιαφόρου που </a:t>
            </a:r>
            <a:r>
              <a:rPr lang="el-GR" b="1" dirty="0" smtClean="0">
                <a:solidFill>
                  <a:srgbClr val="FF0000"/>
                </a:solidFill>
              </a:rPr>
              <a:t>ανοίγει 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	</a:t>
            </a:r>
            <a:r>
              <a:rPr lang="el-GR" dirty="0" smtClean="0"/>
              <a:t>έναν </a:t>
            </a:r>
            <a:r>
              <a:rPr lang="el-GR" dirty="0" smtClean="0"/>
              <a:t>τασεοελεγχόμενο </a:t>
            </a:r>
            <a:r>
              <a:rPr lang="el-GR" b="1" dirty="0" smtClean="0">
                <a:solidFill>
                  <a:srgbClr val="FF0000"/>
                </a:solidFill>
              </a:rPr>
              <a:t>δίαυλο Κ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ΑΓΓΕΛΙΑΦΟΡΟΥ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υποδοχείς εκκινούν βραδύτερα και έχουν μεγαλύτερο χρόνο δράσης γιατί παρεμβαίνουν σε καταρράκτη αντιδράσεων.</a:t>
            </a:r>
          </a:p>
          <a:p>
            <a:pPr>
              <a:buNone/>
            </a:pPr>
            <a:r>
              <a:rPr lang="el-GR" dirty="0" smtClean="0"/>
              <a:t>100 γνωστοί διαβιβαστές</a:t>
            </a:r>
          </a:p>
          <a:p>
            <a:pPr>
              <a:buNone/>
            </a:pPr>
            <a:r>
              <a:rPr lang="el-GR" dirty="0" smtClean="0"/>
              <a:t>Πολλοί λιγότεροι γνωστοί 2</a:t>
            </a:r>
            <a:r>
              <a:rPr lang="el-GR" baseline="30000" dirty="0" smtClean="0"/>
              <a:t>οι</a:t>
            </a:r>
            <a:r>
              <a:rPr lang="el-GR" dirty="0" smtClean="0"/>
              <a:t> αγγελιαφόροι. </a:t>
            </a:r>
          </a:p>
          <a:p>
            <a:pPr>
              <a:buNone/>
            </a:pPr>
            <a:r>
              <a:rPr lang="el-GR" dirty="0" smtClean="0"/>
              <a:t>Ο πιο καλά μελετημένος είναι το </a:t>
            </a:r>
            <a:r>
              <a:rPr lang="en-US" dirty="0" smtClean="0"/>
              <a:t>cAMP</a:t>
            </a:r>
            <a:r>
              <a:rPr lang="el-GR" dirty="0" smtClean="0"/>
              <a:t>, </a:t>
            </a:r>
            <a:r>
              <a:rPr lang="el-GR" dirty="0" err="1" smtClean="0"/>
              <a:t>φωσφολιπάση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και η </a:t>
            </a:r>
            <a:r>
              <a:rPr lang="el-GR" dirty="0" err="1" smtClean="0"/>
              <a:t>φωσφολιπάση</a:t>
            </a:r>
            <a:r>
              <a:rPr lang="el-GR" dirty="0" smtClean="0"/>
              <a:t> Α2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,15,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7500990" cy="60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ΥΠΟΔΟΧΕΑΣ ΣΕΡΟΤΟΝΙΝΗΣ</a:t>
            </a:r>
            <a:br>
              <a:rPr lang="el-GR" dirty="0" smtClean="0"/>
            </a:br>
            <a:r>
              <a:rPr lang="en-US" dirty="0" err="1" smtClean="0"/>
              <a:t>Aplysia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Σύνδεση </a:t>
            </a:r>
            <a:r>
              <a:rPr lang="el-GR" dirty="0" smtClean="0"/>
              <a:t>σεροτονίνης στον υποδοχέα, ενεργοποίηση </a:t>
            </a:r>
            <a:r>
              <a:rPr lang="en-US" dirty="0" smtClean="0"/>
              <a:t>G</a:t>
            </a:r>
            <a:r>
              <a:rPr lang="el-GR" dirty="0" smtClean="0"/>
              <a:t>, ενεργοποίηση </a:t>
            </a:r>
            <a:r>
              <a:rPr lang="el-GR" dirty="0" err="1" smtClean="0"/>
              <a:t>αδενυλκυκλάσης</a:t>
            </a:r>
            <a:r>
              <a:rPr lang="el-GR" dirty="0" smtClean="0"/>
              <a:t>, παραγωγή </a:t>
            </a:r>
            <a:r>
              <a:rPr lang="en-US" dirty="0" smtClean="0"/>
              <a:t>cAMP, </a:t>
            </a:r>
            <a:r>
              <a:rPr lang="el-GR" dirty="0" smtClean="0"/>
              <a:t>ενεργοποίηση κινάσης, φωσφορυλίωση πρωτεΐνης (</a:t>
            </a:r>
            <a:r>
              <a:rPr lang="el-GR" dirty="0" smtClean="0"/>
              <a:t>ρυθμιστική </a:t>
            </a:r>
            <a:r>
              <a:rPr lang="el-GR" dirty="0" smtClean="0"/>
              <a:t>ή που ανήκει στο δίαυλο), </a:t>
            </a:r>
            <a:r>
              <a:rPr lang="el-GR" b="1" dirty="0" smtClean="0">
                <a:solidFill>
                  <a:srgbClr val="FF0000"/>
                </a:solidFill>
              </a:rPr>
              <a:t>κλείσιμο διαύλων Κ.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3.12.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512" y="423862"/>
            <a:ext cx="4752975" cy="601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ΝΟΡΑΔΡΕΑΛΙΝΗ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err="1" smtClean="0"/>
              <a:t>Υπομέλας</a:t>
            </a:r>
            <a:r>
              <a:rPr lang="el-GR" dirty="0" smtClean="0"/>
              <a:t> τόπος-παράγει </a:t>
            </a:r>
            <a:r>
              <a:rPr lang="el-GR" dirty="0" err="1" smtClean="0"/>
              <a:t>νοραδρεναλίνη</a:t>
            </a:r>
            <a:r>
              <a:rPr lang="el-GR" dirty="0" smtClean="0"/>
              <a:t> που απελευθερώνεται στις νευρικές απολήξεις στον ιππόκαμπο και σε όλο το φλοιό. Μέσω </a:t>
            </a:r>
            <a:r>
              <a:rPr lang="en-US" dirty="0" smtClean="0"/>
              <a:t>cAMP </a:t>
            </a:r>
            <a:r>
              <a:rPr lang="el-GR" b="1" dirty="0" smtClean="0">
                <a:solidFill>
                  <a:srgbClr val="FF0000"/>
                </a:solidFill>
              </a:rPr>
              <a:t>κλείνει δίαυλο Κ</a:t>
            </a:r>
            <a:r>
              <a:rPr lang="el-GR" dirty="0" smtClean="0"/>
              <a:t>, αυξάνει διεγερσιμότητα.</a:t>
            </a:r>
          </a:p>
          <a:p>
            <a:pPr>
              <a:buNone/>
            </a:pPr>
            <a:r>
              <a:rPr lang="el-GR" dirty="0" err="1" smtClean="0"/>
              <a:t>Νωτιαία</a:t>
            </a:r>
            <a:r>
              <a:rPr lang="el-GR" dirty="0" smtClean="0"/>
              <a:t> Γάγγλια-παράγουν </a:t>
            </a:r>
            <a:r>
              <a:rPr lang="el-GR" dirty="0" err="1" smtClean="0"/>
              <a:t>νοραδρεναλίνη</a:t>
            </a:r>
            <a:r>
              <a:rPr lang="el-GR" dirty="0" smtClean="0"/>
              <a:t>, ενεργοποιεί </a:t>
            </a:r>
            <a:r>
              <a:rPr lang="en-US" dirty="0" smtClean="0"/>
              <a:t>PKC,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κλείνει</a:t>
            </a:r>
            <a:r>
              <a:rPr lang="el-GR" dirty="0" smtClean="0"/>
              <a:t> </a:t>
            </a:r>
            <a:r>
              <a:rPr lang="el-GR" dirty="0" err="1" smtClean="0"/>
              <a:t>τασεοελγχόμενους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διαύλους </a:t>
            </a:r>
            <a:r>
              <a:rPr lang="en-US" b="1" dirty="0" smtClean="0">
                <a:solidFill>
                  <a:srgbClr val="FF0000"/>
                </a:solidFill>
              </a:rPr>
              <a:t>Ca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Έμμεσος έλεγχος διαύλων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Οι 2 αγγελιαφόροι δρουν σε </a:t>
            </a:r>
            <a:r>
              <a:rPr lang="el-GR" u="sng" dirty="0" smtClean="0"/>
              <a:t>απομακρυσμένα</a:t>
            </a:r>
            <a:r>
              <a:rPr lang="el-GR" dirty="0" smtClean="0"/>
              <a:t> τμήματα στο κύτταρο.</a:t>
            </a:r>
          </a:p>
          <a:p>
            <a:r>
              <a:rPr lang="el-GR" dirty="0" smtClean="0"/>
              <a:t>Οι δράσεις είναι 10000 </a:t>
            </a:r>
            <a:r>
              <a:rPr lang="el-GR" u="sng" dirty="0" smtClean="0"/>
              <a:t>βραδύτερες</a:t>
            </a:r>
            <a:r>
              <a:rPr lang="el-GR" dirty="0" smtClean="0"/>
              <a:t> από την άμεση επίδραση στο δίαυλο</a:t>
            </a:r>
          </a:p>
          <a:p>
            <a:r>
              <a:rPr lang="el-GR" dirty="0" smtClean="0"/>
              <a:t>Ρυθμίζουν νευρωνική </a:t>
            </a:r>
            <a:r>
              <a:rPr lang="el-GR" u="sng" dirty="0" smtClean="0"/>
              <a:t>διεγερσιμότητα</a:t>
            </a:r>
            <a:r>
              <a:rPr lang="el-GR" dirty="0" smtClean="0"/>
              <a:t> σε αντίθεση με τις ταχείες </a:t>
            </a:r>
            <a:r>
              <a:rPr lang="el-GR" dirty="0" err="1" smtClean="0"/>
              <a:t>συναπτικές</a:t>
            </a:r>
            <a:r>
              <a:rPr lang="el-GR" dirty="0" smtClean="0"/>
              <a:t> δράσεις μεταξύ κυττάρων.</a:t>
            </a:r>
          </a:p>
          <a:p>
            <a:r>
              <a:rPr lang="el-GR" dirty="0" smtClean="0"/>
              <a:t>Ο </a:t>
            </a:r>
            <a:r>
              <a:rPr lang="el-GR" u="sng" dirty="0" smtClean="0"/>
              <a:t>ίδιος δίαυλος </a:t>
            </a:r>
            <a:r>
              <a:rPr lang="el-GR" dirty="0" smtClean="0"/>
              <a:t>μπορεί να ρυθμίζεται </a:t>
            </a:r>
            <a:r>
              <a:rPr lang="el-GR" u="sng" dirty="0" smtClean="0"/>
              <a:t>άμεσα</a:t>
            </a:r>
            <a:r>
              <a:rPr lang="el-GR" dirty="0" smtClean="0"/>
              <a:t> και σχετικά ταχέως από πρωτεΐνη </a:t>
            </a:r>
            <a:r>
              <a:rPr lang="en-US" dirty="0" smtClean="0"/>
              <a:t>G</a:t>
            </a:r>
            <a:r>
              <a:rPr lang="el-GR" dirty="0" smtClean="0"/>
              <a:t> και </a:t>
            </a:r>
            <a:r>
              <a:rPr lang="el-GR" u="sng" dirty="0" smtClean="0"/>
              <a:t>έμμεσα</a:t>
            </a:r>
            <a:r>
              <a:rPr lang="el-GR" dirty="0" smtClean="0"/>
              <a:t> από </a:t>
            </a:r>
            <a:r>
              <a:rPr lang="el-GR" dirty="0" err="1" smtClean="0"/>
              <a:t>φωσφορυλίωση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Πρωτεΐνες </a:t>
            </a:r>
            <a:r>
              <a:rPr lang="en-US" dirty="0" smtClean="0"/>
              <a:t>G</a:t>
            </a:r>
            <a:r>
              <a:rPr lang="el-GR" dirty="0" smtClean="0"/>
              <a:t> δρουν σε διαφόρους τελεστές και σε διαύλους ιόντων.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Άμεσα ελεγχόμενοι δίαυλοι</a:t>
            </a:r>
          </a:p>
          <a:p>
            <a:pPr marL="514350" indent="-514350">
              <a:buAutoNum type="arabicPeriod"/>
            </a:pPr>
            <a:r>
              <a:rPr lang="el-GR" dirty="0" smtClean="0"/>
              <a:t>Εξαρτώμενοι από 2</a:t>
            </a:r>
            <a:r>
              <a:rPr lang="el-GR" baseline="30000" dirty="0" smtClean="0"/>
              <a:t>ο</a:t>
            </a:r>
            <a:r>
              <a:rPr lang="el-GR" dirty="0" smtClean="0"/>
              <a:t> αγγελιαφόρο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Φωσφορυλίωση</a:t>
            </a:r>
            <a:r>
              <a:rPr lang="el-GR" dirty="0" smtClean="0"/>
              <a:t> πρωτεϊνών μεταγραφής, μεταβολή γονιδιακής έκφρασης κυττάρου-μεταβολές που διαρκούν μέρες-ανάπτυξη νευρώνα-μακροχρόνια μνήμη.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3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8001056" cy="604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3186106" cy="1143000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/>
              <a:t>ΜΕΤΑΒΟΛΛΟΤΡΟΠΟΙ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dirty="0" err="1" smtClean="0"/>
              <a:t>Αδρενεργικοί</a:t>
            </a:r>
            <a:r>
              <a:rPr lang="el-GR" dirty="0" smtClean="0"/>
              <a:t> α και β</a:t>
            </a:r>
          </a:p>
          <a:p>
            <a:pPr>
              <a:buNone/>
            </a:pPr>
            <a:r>
              <a:rPr lang="el-GR" dirty="0" err="1" smtClean="0"/>
              <a:t>Μουσκαρινικοί</a:t>
            </a:r>
            <a:r>
              <a:rPr lang="el-GR" dirty="0" smtClean="0"/>
              <a:t> </a:t>
            </a:r>
            <a:r>
              <a:rPr lang="en-US" dirty="0" smtClean="0"/>
              <a:t>Ach</a:t>
            </a:r>
          </a:p>
          <a:p>
            <a:pPr>
              <a:buNone/>
            </a:pPr>
            <a:r>
              <a:rPr lang="en-US" dirty="0" smtClean="0"/>
              <a:t>GABA</a:t>
            </a:r>
            <a:r>
              <a:rPr lang="en-US" sz="2200" dirty="0" smtClean="0"/>
              <a:t>B</a:t>
            </a:r>
          </a:p>
          <a:p>
            <a:pPr>
              <a:buNone/>
            </a:pPr>
            <a:r>
              <a:rPr lang="en-US" dirty="0" err="1" smtClean="0"/>
              <a:t>Glu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Σεροτονίνης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Σύνδεση διαβιβαστή με υποδοχέα ενεργοποιεί πρωτεΐνη </a:t>
            </a:r>
            <a:r>
              <a:rPr lang="en-US" dirty="0" smtClean="0"/>
              <a:t>G</a:t>
            </a:r>
            <a:r>
              <a:rPr lang="el-GR" dirty="0" smtClean="0"/>
              <a:t> που συνδέει τον υποδοχέα με τον τελεστή. Ο </a:t>
            </a:r>
            <a:r>
              <a:rPr lang="el-GR" b="1" dirty="0" smtClean="0"/>
              <a:t>τελεστής </a:t>
            </a:r>
            <a:r>
              <a:rPr lang="el-GR" dirty="0" smtClean="0"/>
              <a:t>είναι συνήθως </a:t>
            </a:r>
            <a:r>
              <a:rPr lang="el-GR" dirty="0" smtClean="0">
                <a:solidFill>
                  <a:srgbClr val="FF0000"/>
                </a:solidFill>
              </a:rPr>
              <a:t>ένζυμο</a:t>
            </a:r>
            <a:r>
              <a:rPr lang="el-GR" dirty="0" smtClean="0"/>
              <a:t> που παράγει 2</a:t>
            </a:r>
            <a:r>
              <a:rPr lang="el-GR" baseline="30000" dirty="0" smtClean="0"/>
              <a:t>ο</a:t>
            </a:r>
            <a:r>
              <a:rPr lang="el-GR" dirty="0" smtClean="0"/>
              <a:t> αγγελιαφόρο ή </a:t>
            </a:r>
            <a:r>
              <a:rPr lang="el-GR" dirty="0" smtClean="0">
                <a:solidFill>
                  <a:srgbClr val="FF0000"/>
                </a:solidFill>
              </a:rPr>
              <a:t>δίαυλος</a:t>
            </a:r>
            <a:r>
              <a:rPr lang="el-GR" dirty="0" smtClean="0"/>
              <a:t> ιόντων</a:t>
            </a:r>
          </a:p>
          <a:p>
            <a:pPr>
              <a:buNone/>
            </a:pPr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αγγελιαφόρος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1. ενεργοποιεί κινάσες που </a:t>
            </a:r>
            <a:r>
              <a:rPr lang="el-GR" dirty="0" err="1" smtClean="0"/>
              <a:t>φωσφορυλιώνουν</a:t>
            </a:r>
            <a:r>
              <a:rPr lang="el-GR" dirty="0" smtClean="0"/>
              <a:t> κατάλοιπα </a:t>
            </a:r>
            <a:r>
              <a:rPr lang="el-GR" dirty="0" err="1" smtClean="0"/>
              <a:t>σερίνης</a:t>
            </a:r>
            <a:r>
              <a:rPr lang="el-GR" dirty="0" smtClean="0"/>
              <a:t> ή </a:t>
            </a:r>
            <a:r>
              <a:rPr lang="el-GR" dirty="0" err="1" smtClean="0"/>
              <a:t>θρεονίνης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2. κινητοποιεί ενδοκυττάριο </a:t>
            </a:r>
            <a:r>
              <a:rPr lang="en-US" dirty="0" smtClean="0"/>
              <a:t>Ca</a:t>
            </a:r>
            <a:r>
              <a:rPr lang="el-GR" dirty="0" smtClean="0"/>
              <a:t> με αποτέλεσμα έναρξη αντιδράσεων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3. δρα απευθείας σε δίαυλο ιόντων</a:t>
            </a:r>
            <a:endParaRPr lang="el-GR" dirty="0"/>
          </a:p>
        </p:txBody>
      </p:sp>
      <p:pic>
        <p:nvPicPr>
          <p:cNvPr id="6" name="5 - Εικόνα" descr="Pr 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66"/>
            <a:ext cx="374904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Κινάση</a:t>
            </a:r>
            <a:r>
              <a:rPr lang="el-GR" dirty="0" smtClean="0"/>
              <a:t>: ένζυμο που χρησιμοποιεί </a:t>
            </a:r>
            <a:r>
              <a:rPr lang="en-US" dirty="0" smtClean="0"/>
              <a:t>ATP</a:t>
            </a:r>
            <a:r>
              <a:rPr lang="el-GR" dirty="0" smtClean="0"/>
              <a:t> ως δότη </a:t>
            </a:r>
            <a:r>
              <a:rPr lang="el-GR" dirty="0" err="1" smtClean="0"/>
              <a:t>φωσφορυλομάδας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Τα συστήματα δεύτερου αγγελιαφόρου επιτελούν το έργο τους μέσω </a:t>
            </a:r>
            <a:r>
              <a:rPr lang="el-GR" dirty="0" err="1" smtClean="0"/>
              <a:t>κινασών</a:t>
            </a:r>
            <a:r>
              <a:rPr lang="el-GR" dirty="0" smtClean="0"/>
              <a:t>. Οι κινάσες είναι ανενεργοί όσο λείπουν ενεργοποιητές (2</a:t>
            </a:r>
            <a:r>
              <a:rPr lang="el-GR" baseline="30000" dirty="0" smtClean="0"/>
              <a:t>ος</a:t>
            </a:r>
            <a:r>
              <a:rPr lang="el-GR" dirty="0" smtClean="0"/>
              <a:t> αγγελιαφόρος)</a:t>
            </a:r>
          </a:p>
          <a:p>
            <a:pPr>
              <a:buNone/>
            </a:pPr>
            <a:r>
              <a:rPr lang="el-GR" dirty="0" smtClean="0"/>
              <a:t>Μία κινάση μπορεί να φωσφορυλιώσει πολλές διαφορετικές πρωτεΐνες στόχους.</a:t>
            </a:r>
          </a:p>
          <a:p>
            <a:pPr>
              <a:buNone/>
            </a:pPr>
            <a:r>
              <a:rPr lang="el-GR" b="1" dirty="0" err="1" smtClean="0"/>
              <a:t>Φωσφορυλίωση</a:t>
            </a:r>
            <a:r>
              <a:rPr lang="el-GR" dirty="0" smtClean="0"/>
              <a:t>: προσθήκη αρνητικής ομάδας σε πρωτεΐνη, αλλαγή χωροδιάταξης, αλλαγή λειτουργίας: ελάττωση ενζυμικής δραστηριότητας μειώνοντας τη συγγένεια ενζύμου προς τα υποστρώματα ή αλλάζοντας τη θέση του στο κύτταρο, άνοιγμα ή κλείσιμο διαύλων.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ΚΙΝΑΣΕΣ</a:t>
            </a:r>
            <a:br>
              <a:rPr lang="el-GR" dirty="0" smtClean="0"/>
            </a:br>
            <a:r>
              <a:rPr lang="el-GR" sz="3600" dirty="0" err="1" smtClean="0"/>
              <a:t>Σερίνης</a:t>
            </a:r>
            <a:r>
              <a:rPr lang="el-GR" sz="3600" dirty="0" smtClean="0"/>
              <a:t>-</a:t>
            </a:r>
            <a:r>
              <a:rPr lang="el-GR" sz="3600" dirty="0" err="1" smtClean="0"/>
              <a:t>Θρεονίνης</a:t>
            </a:r>
            <a:r>
              <a:rPr lang="el-GR" sz="3600" dirty="0" smtClean="0"/>
              <a:t> </a:t>
            </a:r>
            <a:r>
              <a:rPr lang="en-US" sz="3600" dirty="0" smtClean="0"/>
              <a:t>(</a:t>
            </a:r>
            <a:r>
              <a:rPr lang="el-GR" sz="3600" dirty="0" smtClean="0"/>
              <a:t>1-4</a:t>
            </a:r>
            <a:r>
              <a:rPr lang="en-US" sz="3600" dirty="0" smtClean="0"/>
              <a:t>)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err="1" smtClean="0"/>
              <a:t>Τυροσίνης</a:t>
            </a:r>
            <a:r>
              <a:rPr lang="el-GR" sz="3600" dirty="0" smtClean="0"/>
              <a:t> </a:t>
            </a:r>
            <a:r>
              <a:rPr lang="en-US" sz="3600" dirty="0" smtClean="0"/>
              <a:t>(</a:t>
            </a:r>
            <a:r>
              <a:rPr lang="el-GR" sz="3600" dirty="0" smtClean="0"/>
              <a:t>5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Εξαρτώμενη από </a:t>
            </a:r>
            <a:r>
              <a:rPr lang="en-US" dirty="0" smtClean="0"/>
              <a:t>cAMP</a:t>
            </a:r>
            <a:r>
              <a:rPr lang="el-GR" dirty="0" smtClean="0"/>
              <a:t>: 2 ρυθμιστικές συνδέονται με 2 καταλυτικές περιοχές</a:t>
            </a:r>
          </a:p>
          <a:p>
            <a:pPr marL="514350" indent="-514350">
              <a:buAutoNum type="arabicPeriod"/>
            </a:pPr>
            <a:r>
              <a:rPr lang="el-GR" dirty="0" smtClean="0"/>
              <a:t>Εξαρτώμενη από </a:t>
            </a:r>
            <a:r>
              <a:rPr lang="en-US" dirty="0" err="1" smtClean="0"/>
              <a:t>cGMP</a:t>
            </a:r>
            <a:r>
              <a:rPr lang="en-US" dirty="0" smtClean="0"/>
              <a:t> 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err="1" smtClean="0"/>
              <a:t>Κινάση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</a:p>
          <a:p>
            <a:pPr marL="514350" indent="-514350">
              <a:buAutoNum type="arabicPeriod"/>
            </a:pPr>
            <a:r>
              <a:rPr lang="el-GR" dirty="0" smtClean="0"/>
              <a:t>Εξαρτώμενη από </a:t>
            </a:r>
            <a:r>
              <a:rPr lang="el-GR" dirty="0" err="1" smtClean="0"/>
              <a:t>σύμπλοκο</a:t>
            </a:r>
            <a:r>
              <a:rPr lang="en-US" dirty="0" smtClean="0"/>
              <a:t> Ca/</a:t>
            </a:r>
            <a:r>
              <a:rPr lang="el-GR" dirty="0" err="1" smtClean="0"/>
              <a:t>καλμοδουλίνης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2-4: </a:t>
            </a:r>
            <a:r>
              <a:rPr lang="el-GR" b="1" dirty="0" smtClean="0"/>
              <a:t>ρυθμιστικές</a:t>
            </a:r>
            <a:r>
              <a:rPr lang="el-GR" dirty="0" smtClean="0"/>
              <a:t> και </a:t>
            </a:r>
            <a:r>
              <a:rPr lang="el-GR" b="1" dirty="0" smtClean="0"/>
              <a:t>καταλυτικές</a:t>
            </a:r>
            <a:r>
              <a:rPr lang="el-GR" dirty="0" smtClean="0"/>
              <a:t> περιοχές μέρος ίδιας </a:t>
            </a:r>
            <a:r>
              <a:rPr lang="el-GR" dirty="0" err="1" smtClean="0"/>
              <a:t>πολυπεπτιδικής</a:t>
            </a:r>
            <a:r>
              <a:rPr lang="el-GR" dirty="0" smtClean="0"/>
              <a:t> αλυσίδας</a:t>
            </a:r>
          </a:p>
          <a:p>
            <a:pPr marL="514350" indent="-514350">
              <a:buNone/>
            </a:pPr>
            <a:r>
              <a:rPr lang="el-GR" dirty="0" smtClean="0"/>
              <a:t>5. Κινάση Τυροσίνης</a:t>
            </a:r>
          </a:p>
          <a:p>
            <a:pPr marL="514350" indent="-514350">
              <a:buNone/>
            </a:pPr>
            <a:r>
              <a:rPr lang="el-GR" dirty="0" smtClean="0"/>
              <a:t>Ρυθμιστικές περιοχές είναι </a:t>
            </a:r>
            <a:r>
              <a:rPr lang="el-GR" dirty="0" err="1" smtClean="0"/>
              <a:t>εξωκυττάριες</a:t>
            </a:r>
            <a:r>
              <a:rPr lang="el-GR" dirty="0" smtClean="0"/>
              <a:t> όπου συνδέονται </a:t>
            </a:r>
            <a:r>
              <a:rPr lang="el-GR" u="sng" dirty="0" smtClean="0"/>
              <a:t>διαβιβαστές-ορμόνες-αυξητικοί παράγοντες </a:t>
            </a:r>
            <a:r>
              <a:rPr lang="el-GR" dirty="0" smtClean="0"/>
              <a:t>και ενεργοποιούνται ενδοκυττάριες καταλυτικές περιοχές.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ΜΕΤΑΒΟΛΛΟΤΡΟΠΟΙ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Υποδοχέας: 1 υποομάδα, 7 διαμεμβρανικές περιοχές.</a:t>
            </a:r>
          </a:p>
          <a:p>
            <a:pPr>
              <a:buNone/>
            </a:pPr>
            <a:r>
              <a:rPr lang="el-GR" dirty="0" smtClean="0"/>
              <a:t>Ο υποδοχέας συνδέεται με τελεστή μέσω πρωτεΐνης </a:t>
            </a:r>
            <a:r>
              <a:rPr lang="en-US" dirty="0" smtClean="0"/>
              <a:t>G.</a:t>
            </a:r>
          </a:p>
          <a:p>
            <a:pPr>
              <a:buNone/>
            </a:pPr>
            <a:r>
              <a:rPr lang="en-US" dirty="0" smtClean="0"/>
              <a:t>G</a:t>
            </a:r>
            <a:r>
              <a:rPr lang="el-GR" dirty="0" smtClean="0"/>
              <a:t>: 3 υποομάδες α, β, γ. Οι υποομάδες β και γ συνδέονται ισχυρά με μεμβράνη. Η α συνδέεται χαλαρά με τη μεμβράνη και είναι ο παράγων σύζευξης μεταξύ υποδοχέα και τελεστή.</a:t>
            </a:r>
          </a:p>
          <a:p>
            <a:pPr>
              <a:buNone/>
            </a:pPr>
            <a:r>
              <a:rPr lang="el-GR" dirty="0" smtClean="0"/>
              <a:t>12 παραλλαγές </a:t>
            </a:r>
            <a:r>
              <a:rPr lang="en-US" dirty="0" smtClean="0"/>
              <a:t>G,</a:t>
            </a:r>
            <a:r>
              <a:rPr lang="el-GR" dirty="0" smtClean="0"/>
              <a:t> διαφέρουν στην υποομάδα α.</a:t>
            </a:r>
          </a:p>
          <a:p>
            <a:pPr>
              <a:buNone/>
            </a:pPr>
            <a:r>
              <a:rPr lang="en-US" dirty="0" smtClean="0"/>
              <a:t> Gs</a:t>
            </a:r>
            <a:r>
              <a:rPr lang="el-GR" dirty="0" smtClean="0"/>
              <a:t>: ενεργοποιεί </a:t>
            </a:r>
            <a:r>
              <a:rPr lang="el-GR" dirty="0" err="1" smtClean="0"/>
              <a:t>αδενυλκυκλάση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Gi</a:t>
            </a:r>
            <a:r>
              <a:rPr lang="el-GR" dirty="0" smtClean="0"/>
              <a:t>: </a:t>
            </a:r>
            <a:r>
              <a:rPr lang="el-GR" dirty="0" err="1" smtClean="0"/>
              <a:t>γουανιλική</a:t>
            </a:r>
            <a:r>
              <a:rPr lang="el-GR" dirty="0" smtClean="0"/>
              <a:t> </a:t>
            </a:r>
            <a:r>
              <a:rPr lang="el-GR" dirty="0" err="1" smtClean="0"/>
              <a:t>κυκλάση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Go</a:t>
            </a:r>
            <a:r>
              <a:rPr lang="el-GR" dirty="0" smtClean="0"/>
              <a:t>: </a:t>
            </a:r>
            <a:r>
              <a:rPr lang="el-GR" dirty="0" err="1" smtClean="0"/>
              <a:t>φωσφολιπάση</a:t>
            </a:r>
            <a:r>
              <a:rPr lang="el-GR" dirty="0" smtClean="0"/>
              <a:t> </a:t>
            </a:r>
            <a:r>
              <a:rPr lang="en-US" dirty="0" smtClean="0"/>
              <a:t>A, C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Περισσότερες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πρωτεΐνες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 &gt;&gt;από υποδοχείς </a:t>
            </a:r>
            <a:r>
              <a:rPr lang="el-GR" dirty="0" smtClean="0"/>
              <a:t>σε ένα κύτταρο.</a:t>
            </a:r>
          </a:p>
          <a:p>
            <a:pPr>
              <a:buNone/>
            </a:pPr>
            <a:r>
              <a:rPr lang="el-GR" dirty="0" smtClean="0"/>
              <a:t>Ένας διαβιβαστής συνδέεται με έναν υποδοχέα και ενεργοποιεί πολλές πρωτεΐνες </a:t>
            </a:r>
            <a:r>
              <a:rPr lang="en-US" dirty="0" smtClean="0"/>
              <a:t>G (</a:t>
            </a:r>
            <a:r>
              <a:rPr lang="el-GR" dirty="0" smtClean="0"/>
              <a:t>ενίσχυση σήματος).</a:t>
            </a:r>
          </a:p>
          <a:p>
            <a:pPr algn="ctr">
              <a:buNone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ΝΔ – ΥΠΟΔ 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GGGGGG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ΥΠΟΔΟΧΕΑΣ ΚΙΝΑΣΗΣ ΤΥΡΟΣΙΝΗΣ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Ορμόνες</a:t>
            </a:r>
          </a:p>
          <a:p>
            <a:pPr>
              <a:buNone/>
            </a:pPr>
            <a:r>
              <a:rPr lang="el-GR" dirty="0" smtClean="0"/>
              <a:t>Αυξητικοί παράγοντες</a:t>
            </a:r>
          </a:p>
          <a:p>
            <a:pPr>
              <a:buNone/>
            </a:pPr>
            <a:r>
              <a:rPr lang="el-GR" dirty="0" err="1" smtClean="0"/>
              <a:t>Νευροπεπτίδια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Οδός </a:t>
            </a:r>
            <a:r>
              <a:rPr lang="en-US" dirty="0" smtClean="0"/>
              <a:t>cAMP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Πρόσδεση διαβιβαστή στην εξωτερική πλευρά υποδοχέα.</a:t>
            </a:r>
          </a:p>
          <a:p>
            <a:pPr>
              <a:buNone/>
            </a:pPr>
            <a:r>
              <a:rPr lang="el-GR" dirty="0" smtClean="0"/>
              <a:t>Πρόσδεση πρωτεΐνης </a:t>
            </a:r>
            <a:r>
              <a:rPr lang="en-US" dirty="0" smtClean="0"/>
              <a:t>G (</a:t>
            </a:r>
            <a:r>
              <a:rPr lang="el-GR" dirty="0" smtClean="0"/>
              <a:t>φέρει </a:t>
            </a:r>
            <a:r>
              <a:rPr lang="en-US" dirty="0" smtClean="0"/>
              <a:t>GDP)</a:t>
            </a:r>
            <a:r>
              <a:rPr lang="el-GR" dirty="0" smtClean="0"/>
              <a:t> στην εσωτερική πλευρά υποδοχέα.</a:t>
            </a:r>
          </a:p>
          <a:p>
            <a:pPr>
              <a:buNone/>
            </a:pPr>
            <a:r>
              <a:rPr lang="el-GR" dirty="0" smtClean="0"/>
              <a:t>Ανταλλαγή </a:t>
            </a:r>
            <a:r>
              <a:rPr lang="en-US" dirty="0" smtClean="0"/>
              <a:t>GDP-GTP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διάσπαση υποομάδας α από το </a:t>
            </a:r>
            <a:r>
              <a:rPr lang="el-GR" dirty="0" err="1" smtClean="0"/>
              <a:t>σύμπλοκο</a:t>
            </a:r>
            <a:r>
              <a:rPr lang="el-GR" dirty="0" smtClean="0"/>
              <a:t> </a:t>
            </a:r>
            <a:r>
              <a:rPr lang="el-GR" dirty="0" err="1" smtClean="0"/>
              <a:t>βγ</a:t>
            </a:r>
            <a:r>
              <a:rPr lang="el-GR" dirty="0" smtClean="0"/>
              <a:t> της πρωτεΐνης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l-GR" dirty="0" smtClean="0"/>
              <a:t>Η υποομάδα α που φέρει τη</a:t>
            </a:r>
            <a:r>
              <a:rPr lang="en-US" dirty="0" smtClean="0"/>
              <a:t> GTP</a:t>
            </a:r>
            <a:r>
              <a:rPr lang="el-GR" dirty="0" smtClean="0"/>
              <a:t> συνδέεται με ενδοκυττάρια περιοχή </a:t>
            </a:r>
            <a:r>
              <a:rPr lang="el-GR" dirty="0" err="1" smtClean="0"/>
              <a:t>αδενυλκυκλάσης</a:t>
            </a:r>
            <a:r>
              <a:rPr lang="el-GR" dirty="0" smtClean="0"/>
              <a:t> που έτσι ενεργοποιείται και σχηματίζει πολλά μόρια</a:t>
            </a:r>
            <a:r>
              <a:rPr lang="en-US" dirty="0" smtClean="0"/>
              <a:t> cAMP</a:t>
            </a:r>
            <a:r>
              <a:rPr lang="el-GR" dirty="0" smtClean="0"/>
              <a:t> από</a:t>
            </a:r>
            <a:r>
              <a:rPr lang="en-US" dirty="0" smtClean="0"/>
              <a:t> ATP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Παράλληλα, η υποομάδα α υδρολύει τη </a:t>
            </a:r>
            <a:r>
              <a:rPr lang="en-US" dirty="0" smtClean="0"/>
              <a:t>GTP</a:t>
            </a:r>
            <a:r>
              <a:rPr lang="el-GR" dirty="0" smtClean="0"/>
              <a:t> σε </a:t>
            </a:r>
            <a:r>
              <a:rPr lang="en-US" dirty="0" smtClean="0"/>
              <a:t>GDP </a:t>
            </a:r>
            <a:r>
              <a:rPr lang="el-GR" dirty="0" smtClean="0"/>
              <a:t>και</a:t>
            </a:r>
            <a:r>
              <a:rPr lang="en-US" dirty="0" smtClean="0"/>
              <a:t> Pi </a:t>
            </a:r>
            <a:r>
              <a:rPr lang="el-GR" dirty="0" smtClean="0"/>
              <a:t>και αποδεσμεύεται από την </a:t>
            </a:r>
            <a:r>
              <a:rPr lang="el-GR" dirty="0" err="1" smtClean="0"/>
              <a:t>αδενυλκλυκλάση</a:t>
            </a:r>
            <a:r>
              <a:rPr lang="el-GR" dirty="0" smtClean="0"/>
              <a:t> και επανασυνδέεται με τις υποομάδες β και γ. Τότε η </a:t>
            </a:r>
            <a:r>
              <a:rPr lang="el-GR" dirty="0" err="1" smtClean="0"/>
              <a:t>κυκλάση</a:t>
            </a:r>
            <a:r>
              <a:rPr lang="el-GR" dirty="0" smtClean="0"/>
              <a:t> παύει να παράγει 2</a:t>
            </a:r>
            <a:r>
              <a:rPr lang="el-GR" baseline="30000" dirty="0" smtClean="0"/>
              <a:t>ο</a:t>
            </a:r>
            <a:r>
              <a:rPr lang="el-GR" dirty="0" smtClean="0"/>
              <a:t> αγγελιαφόρο.</a:t>
            </a:r>
          </a:p>
          <a:p>
            <a:pPr>
              <a:buNone/>
            </a:pPr>
            <a:r>
              <a:rPr lang="el-GR" dirty="0" smtClean="0"/>
              <a:t>Κάποια στιγμή ο διαβιβαστής και υποδοχέας αποχωρίζονται και το σύστημα επιστρέφει σε αδρανή κατάσταση.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743</Words>
  <Application>Microsoft Office PowerPoint</Application>
  <PresentationFormat>Προβολή στην οθόνη (4:3)</PresentationFormat>
  <Paragraphs>105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ΣΥΣΤΗΜΑ 2ΟΥ ΑΓΓΕΛΙΑΦΟΡΟΥ</vt:lpstr>
      <vt:lpstr>ΣΥΣΤΗΜΑ 2ΟΥ ΑΓΓΕΛΙΑΦΟΡΟΥ</vt:lpstr>
      <vt:lpstr>ΜΕΤΑΒΟΛΛΟΤΡΟΠΟΙ</vt:lpstr>
      <vt:lpstr>ΚΙΝΑΣΗ</vt:lpstr>
      <vt:lpstr>ΚΙΝΑΣΕΣ Σερίνης-Θρεονίνης (1-4) Τυροσίνης (5)</vt:lpstr>
      <vt:lpstr>ΜΕΤΑΒΟΛΛΟΤΡΟΠΟΙ</vt:lpstr>
      <vt:lpstr>Διαφάνεια 7</vt:lpstr>
      <vt:lpstr>ΥΠΟΔΟΧΕΑΣ ΚΙΝΑΣΗΣ ΤΥΡΟΣΙΝΗΣ</vt:lpstr>
      <vt:lpstr>Οδός cAMP</vt:lpstr>
      <vt:lpstr>Διαφάνεια 10</vt:lpstr>
      <vt:lpstr>Ενεργοποίηση αδενυλκυκλάσης Οδός cAMP</vt:lpstr>
      <vt:lpstr>Διαφάνεια 12</vt:lpstr>
      <vt:lpstr> Ενεργοποίηση φωσφολιπάσης C Σύστημα τριφωσφορικής ινοσιτόλης-διακυλογλυκερόλης </vt:lpstr>
      <vt:lpstr>Διαφάνεια 14</vt:lpstr>
      <vt:lpstr>Ενεργοποίηση φωσφολιπάσης Α2 οδός αραχιδονικού οξέος</vt:lpstr>
      <vt:lpstr>Διαφάνεια 16</vt:lpstr>
      <vt:lpstr>Κινάση Τυροσίνης</vt:lpstr>
      <vt:lpstr>ΕΝΕΡΓΟΠΟΙΗΣΗ ΔΙΑΥΛΩΝ</vt:lpstr>
      <vt:lpstr>ΜΟΥΣΚΑΡΙΝΙΚΟΣ ΥΠΟΔΟΧΕΑΣ Ach συμπαθητικοί νευρώνες, ιππόκαμπος, φλοιός ημισφαιρίων</vt:lpstr>
      <vt:lpstr>Διαφάνεια 20</vt:lpstr>
      <vt:lpstr>ΥΠΟΔΟΧΕΑΣ ΣΕΡΟΤΟΝΙΝΗΣ Aplysia</vt:lpstr>
      <vt:lpstr>Διαφάνεια 22</vt:lpstr>
      <vt:lpstr>ΝΟΡΑΔΡΕΑΛΙΝΗ</vt:lpstr>
      <vt:lpstr>Έμμεσος έλεγχος διαύλων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ΣΥΣΤΗΜΑ 2ΟΥ ΑΓΓΕΛΙΑΦΟΡΟΥ</dc:title>
  <dc:creator>mariannis</dc:creator>
  <cp:lastModifiedBy>mariannis</cp:lastModifiedBy>
  <cp:revision>48</cp:revision>
  <dcterms:created xsi:type="dcterms:W3CDTF">2017-05-06T10:09:14Z</dcterms:created>
  <dcterms:modified xsi:type="dcterms:W3CDTF">2017-05-28T16:50:51Z</dcterms:modified>
</cp:coreProperties>
</file>