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7F9BC-3C5C-4573-AE3E-120B26C17F36}" type="datetimeFigureOut">
              <a:rPr lang="el-GR" smtClean="0"/>
              <a:pPr/>
              <a:t>27/5/2017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F6B54-6171-4B9B-9417-249F09A3DE3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ΜΥΙΚΗ ΣΥΣΠΑΣΗ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ΜΥΙΚΗ ΑΤΡΑΚΤΟΣ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b="1" dirty="0" smtClean="0"/>
              <a:t>Ενδοατράκτιες μ. ίνες</a:t>
            </a:r>
            <a:r>
              <a:rPr lang="el-GR" dirty="0" smtClean="0"/>
              <a:t>. Δε συμβάλλουν ουσιαστικά στη μ. σύσπαση. Μόνο οι πολικές (στα άκρα περιοχές συσπώνται). Οι αλλαγές όμως στο μήκος τους γίνονται αισθητές από τις αισθητικές απολήξεις.</a:t>
            </a:r>
          </a:p>
          <a:p>
            <a:pPr>
              <a:buNone/>
            </a:pPr>
            <a:r>
              <a:rPr lang="el-GR" b="1" dirty="0" smtClean="0"/>
              <a:t>Εμμύελες αισθητικές ίνες </a:t>
            </a:r>
            <a:r>
              <a:rPr lang="el-GR" dirty="0" smtClean="0"/>
              <a:t>εισέρχονται στο έλυτρο από το κεντρικό τμήμα και ελίσσονται γύρω από μ. ίνες. Όταν οι μ. ίνες εκτείνονται, οι αισθητικές απολήξεις αυξάνουν ρυθμό εκπόλωσης. (</a:t>
            </a:r>
            <a:r>
              <a:rPr lang="en-US" dirty="0" err="1" smtClean="0"/>
              <a:t>Ia</a:t>
            </a:r>
            <a:r>
              <a:rPr lang="en-US" dirty="0" smtClean="0"/>
              <a:t>, II).</a:t>
            </a:r>
            <a:endParaRPr lang="el-GR" dirty="0" smtClean="0"/>
          </a:p>
          <a:p>
            <a:pPr>
              <a:buNone/>
            </a:pPr>
            <a:r>
              <a:rPr lang="el-GR" b="1" dirty="0" smtClean="0"/>
              <a:t>Κινητικές ίνες (γ) </a:t>
            </a:r>
            <a:r>
              <a:rPr lang="el-GR" dirty="0" smtClean="0">
                <a:solidFill>
                  <a:srgbClr val="FF0000"/>
                </a:solidFill>
              </a:rPr>
              <a:t>συσπούν πολικές περιοχές, εκτείνεται κεντρική, διεγείρονται αισθητικές απολήξεις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ΕΥΑΙΣΘΗΣΙΑ ΝΜΑ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dirty="0" smtClean="0"/>
              <a:t>Κινητικός φλοιός </a:t>
            </a:r>
            <a:r>
              <a:rPr lang="el-GR" dirty="0" smtClean="0">
                <a:solidFill>
                  <a:srgbClr val="FF0000"/>
                </a:solidFill>
              </a:rPr>
              <a:t>ενεργοποιεί ταυτόχρονα α και γ ΚΝ.</a:t>
            </a:r>
          </a:p>
          <a:p>
            <a:pPr marL="0" indent="0">
              <a:buNone/>
            </a:pPr>
            <a:r>
              <a:rPr lang="el-GR" dirty="0" smtClean="0"/>
              <a:t>Οι α ΚΝ συσπούν εξωατράκτιες μ. ίνες (μ. σύσπαση).</a:t>
            </a:r>
          </a:p>
          <a:p>
            <a:pPr marL="0" indent="0">
              <a:buNone/>
            </a:pPr>
            <a:r>
              <a:rPr lang="el-GR" dirty="0" smtClean="0"/>
              <a:t>Οι </a:t>
            </a:r>
            <a:r>
              <a:rPr lang="el-GR" dirty="0" smtClean="0">
                <a:solidFill>
                  <a:srgbClr val="FF0000"/>
                </a:solidFill>
              </a:rPr>
              <a:t>γ ΚΝ </a:t>
            </a:r>
            <a:r>
              <a:rPr lang="el-GR" b="1" dirty="0" smtClean="0"/>
              <a:t>συσπούν</a:t>
            </a:r>
            <a:r>
              <a:rPr lang="el-GR" dirty="0" smtClean="0"/>
              <a:t> </a:t>
            </a:r>
            <a:r>
              <a:rPr lang="el-GR" u="sng" dirty="0" smtClean="0"/>
              <a:t>πολικές περιοχές </a:t>
            </a:r>
            <a:r>
              <a:rPr lang="el-GR" dirty="0" smtClean="0"/>
              <a:t>ενδοατράκτιων περιοχών ΝΜΑ και συνακόλουθα προκαλούν </a:t>
            </a:r>
            <a:r>
              <a:rPr lang="el-GR" b="1" u="sng" dirty="0" smtClean="0"/>
              <a:t>διάταση</a:t>
            </a:r>
            <a:r>
              <a:rPr lang="el-GR" u="sng" dirty="0" smtClean="0"/>
              <a:t> κεντρικής περιοχής </a:t>
            </a:r>
            <a:r>
              <a:rPr lang="el-GR" dirty="0" smtClean="0"/>
              <a:t>όπου περιελίσσονται </a:t>
            </a:r>
            <a:r>
              <a:rPr lang="el-GR" dirty="0" smtClean="0">
                <a:solidFill>
                  <a:srgbClr val="00B050"/>
                </a:solidFill>
              </a:rPr>
              <a:t>αισθητικές απολήξεις</a:t>
            </a:r>
            <a:r>
              <a:rPr lang="el-GR" dirty="0" smtClean="0"/>
              <a:t>. 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Αν δε διεγείρονται γ ΚΝ, τότε </a:t>
            </a:r>
            <a:r>
              <a:rPr lang="el-GR" dirty="0" smtClean="0">
                <a:solidFill>
                  <a:srgbClr val="FF0000"/>
                </a:solidFill>
              </a:rPr>
              <a:t>στη μ. σύσπαση (α ΚΝ) </a:t>
            </a:r>
            <a:r>
              <a:rPr lang="el-GR" dirty="0" smtClean="0"/>
              <a:t>οι ενδοατράκτιες μ. </a:t>
            </a:r>
            <a:r>
              <a:rPr lang="el-GR" dirty="0" err="1" smtClean="0"/>
              <a:t>ινες</a:t>
            </a:r>
            <a:r>
              <a:rPr lang="el-GR" dirty="0" smtClean="0"/>
              <a:t> θα συσπώνταν και οι </a:t>
            </a:r>
            <a:r>
              <a:rPr lang="el-GR" dirty="0" smtClean="0">
                <a:solidFill>
                  <a:srgbClr val="00B050"/>
                </a:solidFill>
              </a:rPr>
              <a:t>αισθητικές απολήξεις θα απενεργοποιούνταν </a:t>
            </a:r>
            <a:r>
              <a:rPr lang="el-GR" dirty="0" smtClean="0"/>
              <a:t>και δε θα μετέδιδαν πληροφορίες στο φλοιό για τις αλλαγές μήκους μυ.</a:t>
            </a:r>
          </a:p>
          <a:p>
            <a:pPr marL="0" indent="0">
              <a:buNone/>
            </a:pPr>
            <a:r>
              <a:rPr lang="el-GR" dirty="0" smtClean="0"/>
              <a:t>Όταν η </a:t>
            </a:r>
            <a:r>
              <a:rPr lang="el-GR" b="1" dirty="0" smtClean="0">
                <a:solidFill>
                  <a:srgbClr val="00B050"/>
                </a:solidFill>
              </a:rPr>
              <a:t>ταχύτητα κάμψης αυξάνεται αυξάνει ρυθμός εκφόρτισης </a:t>
            </a:r>
            <a:r>
              <a:rPr lang="en-US" b="1" dirty="0" err="1" smtClean="0">
                <a:solidFill>
                  <a:srgbClr val="00B050"/>
                </a:solidFill>
              </a:rPr>
              <a:t>Ia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l-GR" dirty="0" smtClean="0"/>
              <a:t>και ελαττώνεται όταν βραδύνεται η σύσπαση.</a:t>
            </a:r>
          </a:p>
          <a:p>
            <a:pPr marL="0" indent="0">
              <a:buNone/>
            </a:pPr>
            <a:r>
              <a:rPr lang="el-GR" dirty="0" smtClean="0"/>
              <a:t>Οι </a:t>
            </a:r>
            <a:r>
              <a:rPr lang="en-US" dirty="0" err="1" smtClean="0"/>
              <a:t>Ia</a:t>
            </a:r>
            <a:r>
              <a:rPr lang="el-GR" dirty="0" smtClean="0"/>
              <a:t> ευαίσθητες στο ρυθμό αλλαγής μήκους μυ. Την πληροφορία χρησιμοποιεί ο εγκέφαλος για </a:t>
            </a:r>
            <a:r>
              <a:rPr lang="el-GR" dirty="0" smtClean="0">
                <a:solidFill>
                  <a:srgbClr val="0070C0"/>
                </a:solidFill>
              </a:rPr>
              <a:t>αντιστάθμιση ανωμαλιών τροχιάς </a:t>
            </a:r>
            <a:r>
              <a:rPr lang="el-GR" dirty="0" smtClean="0"/>
              <a:t>και </a:t>
            </a:r>
            <a:r>
              <a:rPr lang="el-GR" dirty="0" smtClean="0">
                <a:solidFill>
                  <a:srgbClr val="0070C0"/>
                </a:solidFill>
              </a:rPr>
              <a:t>ανίχνευση καμάτου ομάδας μ. ινών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Ρυθμός εκπόλωσης ΝΜΑ εξαρτάται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	</a:t>
            </a:r>
            <a:r>
              <a:rPr lang="el-GR" dirty="0" smtClean="0"/>
              <a:t>από </a:t>
            </a:r>
            <a:r>
              <a:rPr lang="el-GR" dirty="0" smtClean="0"/>
              <a:t>μήκος μυ και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	</a:t>
            </a:r>
            <a:r>
              <a:rPr lang="el-GR" dirty="0" smtClean="0"/>
              <a:t>από </a:t>
            </a:r>
            <a:r>
              <a:rPr lang="el-GR" dirty="0" smtClean="0"/>
              <a:t>δραστηριότητα γ ΚΝ.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36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0"/>
            <a:ext cx="707236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ΤΕΝΟΝΤΙΟ ΟΡΓΑΝΟ </a:t>
            </a:r>
            <a:r>
              <a:rPr lang="en-US" dirty="0" smtClean="0"/>
              <a:t>GOLGI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/>
              <a:t>	Ελυτροφόρο μόρφωμα, μήκους 1</a:t>
            </a:r>
            <a:r>
              <a:rPr lang="en-US" dirty="0" smtClean="0"/>
              <a:t>mm</a:t>
            </a:r>
            <a:r>
              <a:rPr lang="el-GR" dirty="0" smtClean="0"/>
              <a:t>, διαμέτρου 0,1</a:t>
            </a:r>
            <a:r>
              <a:rPr lang="en-US" dirty="0" smtClean="0"/>
              <a:t>mm. </a:t>
            </a:r>
            <a:r>
              <a:rPr lang="el-GR" dirty="0" smtClean="0"/>
              <a:t>Στην ένωση μυ με τένοντα, όπου οι κολλαγόνες ίνες προσφύονται στις εξωατράκτιες ίνες. Οι κολλαγόνες ίνες </a:t>
            </a:r>
            <a:r>
              <a:rPr lang="el-GR" dirty="0" smtClean="0"/>
              <a:t>διαιρούνται, </a:t>
            </a:r>
            <a:r>
              <a:rPr lang="el-GR" dirty="0" smtClean="0"/>
              <a:t>μέσα στο έλυτρο σε λεπτά δεμάτια.</a:t>
            </a:r>
          </a:p>
          <a:p>
            <a:pPr>
              <a:buNone/>
            </a:pPr>
            <a:r>
              <a:rPr lang="el-GR" dirty="0" smtClean="0"/>
              <a:t>Νευρώνεται από </a:t>
            </a:r>
            <a:r>
              <a:rPr lang="el-GR" dirty="0" smtClean="0">
                <a:solidFill>
                  <a:srgbClr val="00B050"/>
                </a:solidFill>
              </a:rPr>
              <a:t>ίνες </a:t>
            </a:r>
            <a:r>
              <a:rPr lang="en-US" dirty="0" err="1" smtClean="0">
                <a:solidFill>
                  <a:srgbClr val="00B050"/>
                </a:solidFill>
              </a:rPr>
              <a:t>Ib</a:t>
            </a:r>
            <a:r>
              <a:rPr lang="el-GR" dirty="0" smtClean="0">
                <a:solidFill>
                  <a:srgbClr val="00B050"/>
                </a:solidFill>
              </a:rPr>
              <a:t> </a:t>
            </a:r>
            <a:r>
              <a:rPr lang="el-GR" dirty="0" smtClean="0"/>
              <a:t>που χάνουν μυελώδες έλυτρο, διακλαδίζονται σε λεπτές απολήξεις και παρεμβάλλονται μεταξύ κολλαγόνων ινών.</a:t>
            </a:r>
          </a:p>
          <a:p>
            <a:pPr>
              <a:buNone/>
            </a:pPr>
            <a:r>
              <a:rPr lang="el-GR" dirty="0" smtClean="0"/>
              <a:t>Η </a:t>
            </a:r>
            <a:r>
              <a:rPr lang="el-GR" u="sng" dirty="0" smtClean="0"/>
              <a:t>διάταση του </a:t>
            </a:r>
            <a:r>
              <a:rPr lang="el-GR" u="sng" dirty="0"/>
              <a:t>ο</a:t>
            </a:r>
            <a:r>
              <a:rPr lang="el-GR" u="sng" dirty="0" smtClean="0"/>
              <a:t>ργάνου</a:t>
            </a:r>
            <a:r>
              <a:rPr lang="el-GR" dirty="0" smtClean="0"/>
              <a:t>, ευθειάζει δεσμίδες, συμπιέζονται και επιμηκύνονται νευρικές απολήξεις και εκπολώνονται. Ακόμα και μικρές διατάσεις ερεθίζουν αισθητικές ίνες (</a:t>
            </a:r>
            <a:r>
              <a:rPr lang="el-GR" dirty="0" smtClean="0"/>
              <a:t>πολύ </a:t>
            </a:r>
            <a:r>
              <a:rPr lang="el-GR" dirty="0" smtClean="0"/>
              <a:t>ευαίσθητα </a:t>
            </a:r>
            <a:r>
              <a:rPr lang="el-GR" dirty="0"/>
              <a:t>ό</a:t>
            </a:r>
            <a:r>
              <a:rPr lang="el-GR" dirty="0" smtClean="0"/>
              <a:t>ργανα)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MARIANNA\TEI 2016-2017\ΣΥΝΕΔΡΙΟ\reflexarc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5663" y="1357298"/>
            <a:ext cx="6992485" cy="39085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/>
              <a:t>ΝΜΑ </a:t>
            </a:r>
            <a:r>
              <a:rPr lang="en-US" dirty="0" err="1" smtClean="0"/>
              <a:t>vs</a:t>
            </a:r>
            <a:r>
              <a:rPr lang="en-US" dirty="0" smtClean="0"/>
              <a:t> Golgi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8596" y="1000108"/>
            <a:ext cx="4040188" cy="639762"/>
          </a:xfrm>
        </p:spPr>
        <p:txBody>
          <a:bodyPr/>
          <a:lstStyle/>
          <a:p>
            <a:pPr algn="ctr"/>
            <a:r>
              <a:rPr lang="el-GR" dirty="0" smtClean="0"/>
              <a:t>ΝΜΑ</a:t>
            </a:r>
            <a:endParaRPr lang="el-GR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>
          <a:xfrm>
            <a:off x="428596" y="1643050"/>
            <a:ext cx="4040188" cy="3040075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Εν παραλλήλω με μ. ίνες</a:t>
            </a:r>
          </a:p>
          <a:p>
            <a:pPr>
              <a:buNone/>
            </a:pPr>
            <a:r>
              <a:rPr lang="el-GR" dirty="0"/>
              <a:t>Ε</a:t>
            </a:r>
            <a:r>
              <a:rPr lang="el-GR" dirty="0" smtClean="0"/>
              <a:t>νεργοποίηση με διάταση μυ</a:t>
            </a:r>
          </a:p>
          <a:p>
            <a:pPr marL="0" indent="0">
              <a:buNone/>
            </a:pPr>
            <a:r>
              <a:rPr lang="el-GR" dirty="0" smtClean="0"/>
              <a:t>Πληροφορίες για τον καθορισμό σχετικής θέσης άκρων (το μήκος μυ εξαρτάται από γωνία άρθρωσης)</a:t>
            </a:r>
            <a:endParaRPr lang="el-GR" dirty="0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572000" y="92867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GOLGI</a:t>
            </a: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4876" y="1714488"/>
            <a:ext cx="4041775" cy="2254257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Εν σειρά με μ. ίνες</a:t>
            </a:r>
          </a:p>
          <a:p>
            <a:pPr>
              <a:buNone/>
            </a:pPr>
            <a:r>
              <a:rPr lang="el-GR" dirty="0"/>
              <a:t>Ε</a:t>
            </a:r>
            <a:r>
              <a:rPr lang="el-GR" dirty="0" smtClean="0"/>
              <a:t>νεργοποίηση με σύσπαση μυ</a:t>
            </a:r>
          </a:p>
          <a:p>
            <a:pPr marL="0" indent="0">
              <a:buNone/>
            </a:pPr>
            <a:r>
              <a:rPr lang="el-GR" dirty="0" smtClean="0"/>
              <a:t>Πληροφορίες τάσης μυ κατά τις κινητικές δράσεις (διατήρηση σύσπασης)</a:t>
            </a:r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285720" y="4786322"/>
            <a:ext cx="8628388" cy="92333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l-GR" dirty="0" smtClean="0"/>
              <a:t>Όταν ο </a:t>
            </a:r>
            <a:r>
              <a:rPr lang="el-GR" b="1" dirty="0" smtClean="0"/>
              <a:t>μυς διατείνεται</a:t>
            </a:r>
            <a:r>
              <a:rPr lang="el-GR" dirty="0" smtClean="0"/>
              <a:t>, επιμηκύνονται ενδοατράκτιες μ. ίνες ΝΜΑ, οι Ια ΙΙ εκπολώνονται.</a:t>
            </a:r>
          </a:p>
          <a:p>
            <a:r>
              <a:rPr lang="el-GR" dirty="0" smtClean="0"/>
              <a:t>Στο όργανο </a:t>
            </a:r>
            <a:r>
              <a:rPr lang="en-US" dirty="0" smtClean="0"/>
              <a:t>Golgi, </a:t>
            </a:r>
            <a:r>
              <a:rPr lang="el-GR" dirty="0" smtClean="0"/>
              <a:t>οι κολλαγόνες ίνες είναι δύσκαμπτες, το όργανο δεν παραμορφώνεται </a:t>
            </a:r>
          </a:p>
          <a:p>
            <a:r>
              <a:rPr lang="el-GR" dirty="0" smtClean="0"/>
              <a:t>και δεν εκφορτίζει ισχυρά.</a:t>
            </a:r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242396" y="5786454"/>
            <a:ext cx="8901604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ο </a:t>
            </a:r>
            <a:r>
              <a:rPr lang="el-GR" b="1" dirty="0" smtClean="0"/>
              <a:t>μυς συσπάται</a:t>
            </a:r>
            <a:r>
              <a:rPr lang="el-GR" dirty="0" smtClean="0"/>
              <a:t>, οι μ. ίνες έλκουν άμεσα τις κολλαγόνες ίνες (εν σειρά) και</a:t>
            </a:r>
            <a:r>
              <a:rPr lang="en-US" dirty="0" smtClean="0"/>
              <a:t> </a:t>
            </a:r>
          </a:p>
          <a:p>
            <a:r>
              <a:rPr lang="el-GR" dirty="0" smtClean="0"/>
              <a:t>τα όργανα </a:t>
            </a:r>
            <a:r>
              <a:rPr lang="en-US" dirty="0" smtClean="0"/>
              <a:t>Golgi</a:t>
            </a:r>
            <a:r>
              <a:rPr lang="el-GR" dirty="0" smtClean="0"/>
              <a:t> διατείνονται και αποκρίνονται έντονα στη μ. σύσπαση.  Η σύσπαση μειώνει</a:t>
            </a:r>
          </a:p>
          <a:p>
            <a:r>
              <a:rPr lang="el-GR" dirty="0" smtClean="0"/>
              <a:t> ρυθμό εκπόλωσης ενδοατράκτιων μ. ινών.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/>
              <a:t>Δύναμη σύσπασης εξαρτάται από</a:t>
            </a:r>
          </a:p>
          <a:p>
            <a:pPr>
              <a:buNone/>
            </a:pPr>
            <a:r>
              <a:rPr lang="el-GR" dirty="0" smtClean="0"/>
              <a:t>-Αλλαγή μήκους μυ</a:t>
            </a:r>
          </a:p>
          <a:p>
            <a:pPr>
              <a:buNone/>
            </a:pPr>
            <a:r>
              <a:rPr lang="el-GR" dirty="0" smtClean="0"/>
              <a:t>-Ταχύτητα αλλαγής</a:t>
            </a:r>
          </a:p>
          <a:p>
            <a:pPr>
              <a:buNone/>
            </a:pPr>
            <a:r>
              <a:rPr lang="el-GR" i="1" dirty="0" smtClean="0"/>
              <a:t>-Εξωτερικό φορτίο που δρα και εναντιώνεται</a:t>
            </a:r>
          </a:p>
          <a:p>
            <a:pPr>
              <a:buNone/>
            </a:pPr>
            <a:r>
              <a:rPr lang="el-GR" dirty="0" smtClean="0"/>
              <a:t>Ο εγκέφαλος χρειάζεται πληροφορίες για το μήκος των μυών και τη δύναμη που παράγουν.</a:t>
            </a:r>
          </a:p>
          <a:p>
            <a:pPr>
              <a:buNone/>
            </a:pPr>
            <a:r>
              <a:rPr lang="el-GR" dirty="0" smtClean="0"/>
              <a:t>Ιδιοδεκτικές πληροφορίες (μ. άτρακτοι-</a:t>
            </a:r>
            <a:r>
              <a:rPr lang="en-US" dirty="0" smtClean="0"/>
              <a:t>Golgi)</a:t>
            </a:r>
            <a:r>
              <a:rPr lang="el-GR" dirty="0" smtClean="0"/>
              <a:t>: χρησιμοποιούνται για έλεγχο κινητικότητας (σύνθετη-εκούσιες κινήσεις, απλή-ΤΑ).</a:t>
            </a:r>
          </a:p>
          <a:p>
            <a:pPr>
              <a:buNone/>
            </a:pPr>
            <a:r>
              <a:rPr lang="el-GR" dirty="0" smtClean="0"/>
              <a:t>Μ. άτρακτοι: η δραστηριότητά τους τροποποιείται από τον εγκέφαλο (έλεγχος ροής πληροφορίας).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ΚΙΝΗΤΙΚΗ ΜΟΝΑΔΑ (ΚΜ)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Sherrington </a:t>
            </a:r>
            <a:r>
              <a:rPr lang="el-GR" dirty="0" smtClean="0"/>
              <a:t>1925. στοιχειώδης μονάδα κινητικής λειτουργία, βάση κινητικής συμπεριφοράς.</a:t>
            </a:r>
          </a:p>
          <a:p>
            <a:pPr>
              <a:buNone/>
            </a:pPr>
            <a:r>
              <a:rPr lang="el-GR" dirty="0" smtClean="0"/>
              <a:t>«Κινητικός νευρώνας με μ. ίνες που νευρώνει»</a:t>
            </a:r>
          </a:p>
          <a:p>
            <a:pPr>
              <a:buNone/>
            </a:pPr>
            <a:r>
              <a:rPr lang="el-GR" dirty="0" smtClean="0"/>
              <a:t>Λόγος εννεύρωσης: αριθμός μ. ινών που νευρώνονται. Ποικίλλει. Ανάλογος μεγέθους μυ.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ΚΙΝΗΤΙΚΗ ΜΟΝΑΔΑ (ΚΜ)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Μικρός λόγος: λεπτότερη διαβάθμιση συνολικής δύναμης μυός (αντίστοιχα με μικρά υποδεκτικά πεδία-μεγαλύτερη διακριτική ικανότητα).</a:t>
            </a:r>
          </a:p>
          <a:p>
            <a:pPr>
              <a:buNone/>
            </a:pPr>
            <a:r>
              <a:rPr lang="el-GR" dirty="0" smtClean="0"/>
              <a:t>Οφθαλμός 1/10</a:t>
            </a:r>
          </a:p>
          <a:p>
            <a:pPr>
              <a:buNone/>
            </a:pPr>
            <a:r>
              <a:rPr lang="el-GR" dirty="0" smtClean="0"/>
              <a:t>Χέρι 1/100</a:t>
            </a:r>
          </a:p>
          <a:p>
            <a:pPr>
              <a:buNone/>
            </a:pPr>
            <a:r>
              <a:rPr lang="el-GR" dirty="0" smtClean="0"/>
              <a:t>Γαστροκνήμιος 1/2000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ΔΙΑΒΑΘΜΙΣΗ ΔΥΝΑΜΗΣ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Επιστράτευση</a:t>
            </a:r>
            <a:r>
              <a:rPr lang="el-GR" dirty="0" smtClean="0"/>
              <a:t>: μεταβολή αριθμού κινητικών μονάδων που δραστηριοποιούνται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l-GR" dirty="0" smtClean="0"/>
              <a:t>όσο περισσότερες, τόσο μεγαλύτερη η δύναμη</a:t>
            </a:r>
          </a:p>
          <a:p>
            <a:pPr>
              <a:buNone/>
            </a:pPr>
            <a:r>
              <a:rPr lang="el-GR" b="1" dirty="0" smtClean="0"/>
              <a:t>Τροποποίηση ρυθμού εκπόλωσης</a:t>
            </a:r>
            <a:r>
              <a:rPr lang="el-GR" dirty="0" smtClean="0"/>
              <a:t>: όσο μεγαλύτερος ρυθμός εκπόλωσης κινητικού νευρώνα, τόσο μεγαλύτερη δύναμη παράγεται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Τροποποίηση ρυθμού εκπόλωσης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Δυναμικό ενέργειας διαρκεί 1-3 </a:t>
            </a:r>
            <a:r>
              <a:rPr lang="en-US" dirty="0" smtClean="0"/>
              <a:t>ms</a:t>
            </a:r>
          </a:p>
          <a:p>
            <a:pPr>
              <a:buNone/>
            </a:pPr>
            <a:r>
              <a:rPr lang="el-GR" dirty="0" smtClean="0"/>
              <a:t>Μυϊκή σύσπαση διαρκεί 10-100 </a:t>
            </a:r>
            <a:r>
              <a:rPr lang="en-US" dirty="0" err="1" smtClean="0"/>
              <a:t>ms.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 smtClean="0"/>
              <a:t>Αύξηση συχνότητας εκπόλωσης </a:t>
            </a:r>
            <a:r>
              <a:rPr lang="el-GR" dirty="0" err="1" smtClean="0"/>
              <a:t>κιν</a:t>
            </a:r>
            <a:r>
              <a:rPr lang="el-GR" dirty="0" smtClean="0"/>
              <a:t>. </a:t>
            </a:r>
            <a:r>
              <a:rPr lang="el-GR" dirty="0" smtClean="0"/>
              <a:t>νευρώνα </a:t>
            </a:r>
            <a:r>
              <a:rPr lang="el-GR" dirty="0" smtClean="0"/>
              <a:t>επιτρέπει σε διαδοχικές μ. συσπάσεις να συσπασθούν αν ο μυς δεν έχει προλάβει να χαλαρώσει στο ενδιάμεσο (συμβαλλόμενος τέτανος, δε διακρίνονται επιμέρους σπασμοί, μη συμβαλλόμενος διακρίνονται).</a:t>
            </a:r>
          </a:p>
          <a:p>
            <a:pPr>
              <a:buNone/>
            </a:pPr>
            <a:r>
              <a:rPr lang="el-GR" dirty="0" smtClean="0"/>
              <a:t>Κινητικοί νευρώνες 8-25 </a:t>
            </a:r>
            <a:r>
              <a:rPr lang="en-US" dirty="0" smtClean="0"/>
              <a:t>Hz.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34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-55603"/>
            <a:ext cx="7715304" cy="6913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l-GR" dirty="0" smtClean="0"/>
              <a:t>ΕΙΔΗ ΚΙΝΗΤΙΚΩΝ ΜΟΝΑΔΩΝ </a:t>
            </a:r>
            <a:br>
              <a:rPr lang="el-GR" dirty="0" smtClean="0"/>
            </a:br>
            <a:r>
              <a:rPr lang="el-GR" sz="2000" dirty="0" smtClean="0"/>
              <a:t>Βρίσκονται σε όλους τους μυς σε διαφορετικές αναλογίες.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1. </a:t>
            </a:r>
            <a:r>
              <a:rPr lang="el-GR" dirty="0" smtClean="0">
                <a:solidFill>
                  <a:srgbClr val="FF0000"/>
                </a:solidFill>
              </a:rPr>
              <a:t>Ταχείες, ευαίσθητες στον κάματο</a:t>
            </a:r>
            <a:r>
              <a:rPr lang="el-GR" dirty="0" smtClean="0"/>
              <a:t>. Παράγουν μέγιστη </a:t>
            </a:r>
            <a:r>
              <a:rPr lang="el-GR" dirty="0" smtClean="0"/>
              <a:t>δύναμη </a:t>
            </a:r>
            <a:r>
              <a:rPr lang="el-GR" dirty="0" smtClean="0"/>
              <a:t>κατά τη διάρκεια σπασμού ή τετανικής σύσπασης. (</a:t>
            </a:r>
            <a:r>
              <a:rPr lang="el-GR" dirty="0" smtClean="0">
                <a:solidFill>
                  <a:schemeClr val="tx2"/>
                </a:solidFill>
              </a:rPr>
              <a:t>ΚΝ μεγάλο κ. σώμα</a:t>
            </a:r>
            <a:r>
              <a:rPr lang="el-GR" dirty="0" smtClean="0"/>
              <a:t>)</a:t>
            </a:r>
          </a:p>
          <a:p>
            <a:r>
              <a:rPr lang="el-GR" dirty="0" smtClean="0"/>
              <a:t>2. </a:t>
            </a:r>
            <a:r>
              <a:rPr lang="el-GR" dirty="0" smtClean="0">
                <a:solidFill>
                  <a:srgbClr val="FF0000"/>
                </a:solidFill>
              </a:rPr>
              <a:t>Βραδείες </a:t>
            </a:r>
            <a:r>
              <a:rPr lang="el-GR" dirty="0" smtClean="0"/>
              <a:t>(</a:t>
            </a:r>
            <a:r>
              <a:rPr lang="en-US" dirty="0" smtClean="0"/>
              <a:t>I) </a:t>
            </a:r>
            <a:r>
              <a:rPr lang="el-GR" dirty="0" smtClean="0"/>
              <a:t>ερυθροί μύες –δίκτυο τριχοειδών. </a:t>
            </a:r>
            <a:r>
              <a:rPr lang="el-GR" u="sng" dirty="0" smtClean="0"/>
              <a:t>Ανθεκτικές στον κάματο </a:t>
            </a:r>
            <a:r>
              <a:rPr lang="el-GR" dirty="0" smtClean="0"/>
              <a:t>γιατί χρησιμοποιούν αερόβιο μεταβολισμό-οξειδωτικός καταβολισμός γλυκόζης και οξυγόνου που προέρχονται από την κυκλοφορία και καταναλώνονται </a:t>
            </a:r>
            <a:r>
              <a:rPr lang="el-GR" dirty="0" err="1" smtClean="0"/>
              <a:t>επ</a:t>
            </a:r>
            <a:r>
              <a:rPr lang="el-GR" dirty="0" err="1" smtClean="0"/>
              <a:t>΄αόριστο</a:t>
            </a:r>
            <a:r>
              <a:rPr lang="el-GR" dirty="0" smtClean="0"/>
              <a:t> </a:t>
            </a:r>
            <a:r>
              <a:rPr lang="el-GR" dirty="0" smtClean="0"/>
              <a:t>για την αναγέννηση ΑΤΡ. Παράγουν 1/10 της δύναμης γιατί είναι μικρότερες και περιέχουν λιγότερα συσταλτά στοιχεία από τις ταχείες. (</a:t>
            </a:r>
            <a:r>
              <a:rPr lang="el-GR" dirty="0" smtClean="0">
                <a:solidFill>
                  <a:schemeClr val="tx2"/>
                </a:solidFill>
              </a:rPr>
              <a:t>ΚΝ μικρό κ. σώμα</a:t>
            </a:r>
            <a:r>
              <a:rPr lang="el-GR" dirty="0" smtClean="0"/>
              <a:t>)</a:t>
            </a:r>
          </a:p>
          <a:p>
            <a:r>
              <a:rPr lang="el-GR" dirty="0" smtClean="0"/>
              <a:t>3. </a:t>
            </a:r>
            <a:r>
              <a:rPr lang="el-GR" dirty="0" smtClean="0">
                <a:solidFill>
                  <a:srgbClr val="FF0000"/>
                </a:solidFill>
              </a:rPr>
              <a:t>Ταχείες ανθεκτικές στον κάματο</a:t>
            </a:r>
            <a:r>
              <a:rPr lang="el-GR" dirty="0" smtClean="0"/>
              <a:t>. (</a:t>
            </a:r>
            <a:r>
              <a:rPr lang="el-GR" dirty="0" smtClean="0">
                <a:solidFill>
                  <a:schemeClr val="tx2"/>
                </a:solidFill>
              </a:rPr>
              <a:t>ΚΝ ενδιάμεσο κ. σώμα</a:t>
            </a:r>
            <a:r>
              <a:rPr lang="el-GR" dirty="0" smtClean="0"/>
              <a:t>)</a:t>
            </a:r>
          </a:p>
          <a:p>
            <a:pPr>
              <a:buNone/>
            </a:pPr>
            <a:r>
              <a:rPr lang="el-GR" dirty="0" smtClean="0"/>
              <a:t>Πρώτες ώσεις ενεργοποιούν ΚΝ με χαμηλότερο ουδό (μικρότερο κ. σώμα). </a:t>
            </a:r>
          </a:p>
          <a:p>
            <a:pPr>
              <a:buNone/>
            </a:pPr>
            <a:r>
              <a:rPr lang="el-GR" b="1" dirty="0" smtClean="0"/>
              <a:t>Οι βραδείες ανθεκτικές ΚΜ είναι οι περισσότερο χρησιμοποιούμενες αφού κινητοποιούνται πρώτες σε όλες τις συσπάσεις.</a:t>
            </a:r>
          </a:p>
          <a:p>
            <a:pPr>
              <a:buNone/>
            </a:pPr>
            <a:r>
              <a:rPr lang="el-GR" dirty="0" smtClean="0"/>
              <a:t>Οι </a:t>
            </a:r>
            <a:r>
              <a:rPr lang="el-GR" b="1" dirty="0" smtClean="0"/>
              <a:t>ταχείες</a:t>
            </a:r>
            <a:r>
              <a:rPr lang="el-GR" dirty="0" smtClean="0"/>
              <a:t> χρησιμοποιούνται μόνο όταν απαιτούνται μεγαλύτερες συσπάσεις, </a:t>
            </a:r>
            <a:r>
              <a:rPr lang="el-GR" b="1" dirty="0" smtClean="0"/>
              <a:t>ευκαιριακά</a:t>
            </a:r>
            <a:r>
              <a:rPr lang="el-GR" dirty="0" smtClean="0"/>
              <a:t> για κοπιώδεις δραστηριότητες. Οι μισές κινητικές μονάδες δραστηριοποιούνται σπανίως.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ΜΥΙΚΗ ΑΤΡΑΚΤΟΣ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Επιμήκης, διογκωμέ</a:t>
            </a:r>
            <a:r>
              <a:rPr lang="el-GR" dirty="0"/>
              <a:t>ν</a:t>
            </a:r>
            <a:r>
              <a:rPr lang="el-GR" dirty="0" smtClean="0"/>
              <a:t>ο κέντρο, απολεπτυσμένα άκρα, μήκους 4-10 </a:t>
            </a:r>
            <a:r>
              <a:rPr lang="en-US" dirty="0" smtClean="0"/>
              <a:t>mm. </a:t>
            </a:r>
            <a:endParaRPr lang="el-GR" dirty="0"/>
          </a:p>
          <a:p>
            <a:pPr>
              <a:buNone/>
            </a:pPr>
            <a:r>
              <a:rPr lang="el-GR" dirty="0" smtClean="0"/>
              <a:t>1. Ενδοατράκτιες μ. ίνες</a:t>
            </a:r>
          </a:p>
          <a:p>
            <a:pPr>
              <a:buNone/>
            </a:pPr>
            <a:r>
              <a:rPr lang="el-GR" dirty="0" smtClean="0"/>
              <a:t>2. Αισθητικές απολήξεις</a:t>
            </a:r>
          </a:p>
          <a:p>
            <a:pPr>
              <a:buNone/>
            </a:pPr>
            <a:r>
              <a:rPr lang="el-GR" dirty="0" smtClean="0"/>
              <a:t>3. Κινητικές απολήξεις</a:t>
            </a:r>
            <a:r>
              <a:rPr lang="en-US" dirty="0" smtClean="0"/>
              <a:t> (</a:t>
            </a:r>
            <a:r>
              <a:rPr lang="el-GR" dirty="0" smtClean="0"/>
              <a:t>γ ΚΝ) συσπούν πολικές περιοχές</a:t>
            </a:r>
          </a:p>
          <a:p>
            <a:pPr>
              <a:buNone/>
            </a:pPr>
            <a:r>
              <a:rPr lang="el-GR" dirty="0" smtClean="0"/>
              <a:t>Περιβάλλεται από έλυτρο συνδετικού ιστού, γεμάτο ζελατινώδες υγρό που διευκολύνει την ολίσθηση ενδοατράκτιων μ. ινών.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769</Words>
  <Application>Microsoft Office PowerPoint</Application>
  <PresentationFormat>Προβολή στην οθόνη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ΜΥΙΚΗ ΣΥΣΠΑΣΗ</vt:lpstr>
      <vt:lpstr>Διαφάνεια 2</vt:lpstr>
      <vt:lpstr>ΚΙΝΗΤΙΚΗ ΜΟΝΑΔΑ (ΚΜ)</vt:lpstr>
      <vt:lpstr>ΚΙΝΗΤΙΚΗ ΜΟΝΑΔΑ (ΚΜ)</vt:lpstr>
      <vt:lpstr>ΔΙΑΒΑΘΜΙΣΗ ΔΥΝΑΜΗΣ</vt:lpstr>
      <vt:lpstr>Τροποποίηση ρυθμού εκπόλωσης</vt:lpstr>
      <vt:lpstr>Διαφάνεια 7</vt:lpstr>
      <vt:lpstr> ΕΙΔΗ ΚΙΝΗΤΙΚΩΝ ΜΟΝΑΔΩΝ  Βρίσκονται σε όλους τους μυς σε διαφορετικές αναλογίες. </vt:lpstr>
      <vt:lpstr>ΜΥΙΚΗ ΑΤΡΑΚΤΟΣ</vt:lpstr>
      <vt:lpstr>ΜΥΙΚΗ ΑΤΡΑΚΤΟΣ</vt:lpstr>
      <vt:lpstr>ΕΥΑΙΣΘΗΣΙΑ ΝΜΑ</vt:lpstr>
      <vt:lpstr>Διαφάνεια 12</vt:lpstr>
      <vt:lpstr>ΤΕΝΟΝΤΙΟ ΟΡΓΑΝΟ GOLGI</vt:lpstr>
      <vt:lpstr>Διαφάνεια 14</vt:lpstr>
      <vt:lpstr>ΝΜΑ vs Golgi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ΜΥΙΚΗ ΣΥΣΠΑΣΗ</dc:title>
  <dc:creator>mariannis</dc:creator>
  <cp:lastModifiedBy>mariannis</cp:lastModifiedBy>
  <cp:revision>38</cp:revision>
  <dcterms:created xsi:type="dcterms:W3CDTF">2017-05-13T07:38:11Z</dcterms:created>
  <dcterms:modified xsi:type="dcterms:W3CDTF">2017-05-27T07:27:37Z</dcterms:modified>
</cp:coreProperties>
</file>