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5" r:id="rId7"/>
    <p:sldId id="262" r:id="rId8"/>
    <p:sldId id="264" r:id="rId9"/>
    <p:sldId id="259" r:id="rId10"/>
    <p:sldId id="263" r:id="rId11"/>
    <p:sldId id="266" r:id="rId12"/>
    <p:sldId id="267" r:id="rId13"/>
    <p:sldId id="268" r:id="rId14"/>
    <p:sldId id="269" r:id="rId15"/>
    <p:sldId id="272" r:id="rId16"/>
    <p:sldId id="270" r:id="rId17"/>
    <p:sldId id="273" r:id="rId18"/>
    <p:sldId id="277" r:id="rId19"/>
    <p:sldId id="278" r:id="rId20"/>
    <p:sldId id="274" r:id="rId21"/>
    <p:sldId id="275" r:id="rId22"/>
    <p:sldId id="276" r:id="rId23"/>
    <p:sldId id="279" r:id="rId24"/>
    <p:sldId id="280" r:id="rId25"/>
    <p:sldId id="281" r:id="rId26"/>
    <p:sldId id="282" r:id="rId27"/>
    <p:sldId id="286" r:id="rId28"/>
    <p:sldId id="288" r:id="rId29"/>
    <p:sldId id="287" r:id="rId30"/>
    <p:sldId id="283" r:id="rId31"/>
    <p:sldId id="284" r:id="rId32"/>
    <p:sldId id="285" r:id="rId33"/>
    <p:sldId id="289" r:id="rId34"/>
    <p:sldId id="291" r:id="rId35"/>
    <p:sldId id="292" r:id="rId36"/>
    <p:sldId id="290" r:id="rId37"/>
    <p:sldId id="293" r:id="rId38"/>
    <p:sldId id="294" r:id="rId39"/>
    <p:sldId id="295" r:id="rId40"/>
    <p:sldId id="299" r:id="rId41"/>
    <p:sldId id="296" r:id="rId42"/>
    <p:sldId id="298" r:id="rId43"/>
    <p:sldId id="297"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719932-BEFE-4C31-A682-3D7D0F50D9A3}" type="datetimeFigureOut">
              <a:rPr lang="el-GR" smtClean="0"/>
              <a:t>19/2/2018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C06E0A-9A8E-4D86-975D-44A55CB2C67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19932-BEFE-4C31-A682-3D7D0F50D9A3}" type="datetimeFigureOut">
              <a:rPr lang="el-GR" smtClean="0"/>
              <a:t>19/2/2018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06E0A-9A8E-4D86-975D-44A55CB2C67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ΑΡΤΗΡΙΕΣ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Σχετική εικόνα"/>
          <p:cNvPicPr>
            <a:picLocks noChangeAspect="1" noChangeArrowheads="1"/>
          </p:cNvPicPr>
          <p:nvPr/>
        </p:nvPicPr>
        <p:blipFill>
          <a:blip r:embed="rId2"/>
          <a:srcRect/>
          <a:stretch>
            <a:fillRect/>
          </a:stretch>
        </p:blipFill>
        <p:spPr bwMode="auto">
          <a:xfrm>
            <a:off x="1214414" y="1142984"/>
            <a:ext cx="7550958" cy="48577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ΥΠΟΚΛΕΙΔΙΑ ΑΡΤΗΡΙΑ</a:t>
            </a:r>
            <a:endParaRPr lang="el-GR" dirty="0"/>
          </a:p>
        </p:txBody>
      </p:sp>
      <p:sp>
        <p:nvSpPr>
          <p:cNvPr id="3" name="2 - Θέση περιεχομένου"/>
          <p:cNvSpPr>
            <a:spLocks noGrp="1"/>
          </p:cNvSpPr>
          <p:nvPr>
            <p:ph idx="1"/>
          </p:nvPr>
        </p:nvSpPr>
        <p:spPr>
          <a:xfrm>
            <a:off x="457200" y="1600200"/>
            <a:ext cx="8229600" cy="5043510"/>
          </a:xfrm>
        </p:spPr>
        <p:txBody>
          <a:bodyPr>
            <a:normAutofit fontScale="55000" lnSpcReduction="20000"/>
          </a:bodyPr>
          <a:lstStyle/>
          <a:p>
            <a:r>
              <a:rPr lang="el-GR" dirty="0" smtClean="0"/>
              <a:t>Δεξιά από ανώνυμη αρτηρία, αριστερή από αορτικό τόξο.</a:t>
            </a:r>
          </a:p>
          <a:p>
            <a:r>
              <a:rPr lang="el-GR" dirty="0" smtClean="0"/>
              <a:t>Σε σχέση με </a:t>
            </a:r>
            <a:r>
              <a:rPr lang="el-GR" dirty="0" smtClean="0">
                <a:solidFill>
                  <a:srgbClr val="00B050"/>
                </a:solidFill>
              </a:rPr>
              <a:t>πρόσθιο σκαληνό μυ </a:t>
            </a:r>
            <a:r>
              <a:rPr lang="el-GR" dirty="0" smtClean="0"/>
              <a:t>διαιρείται σε 1</a:t>
            </a:r>
            <a:r>
              <a:rPr lang="el-GR" baseline="30000" dirty="0" smtClean="0"/>
              <a:t>ο</a:t>
            </a:r>
            <a:r>
              <a:rPr lang="el-GR" dirty="0" smtClean="0"/>
              <a:t>, 2</a:t>
            </a:r>
            <a:r>
              <a:rPr lang="el-GR" baseline="30000" dirty="0" smtClean="0"/>
              <a:t>ο</a:t>
            </a:r>
            <a:r>
              <a:rPr lang="el-GR" dirty="0" smtClean="0"/>
              <a:t> και 3</a:t>
            </a:r>
            <a:r>
              <a:rPr lang="el-GR" baseline="30000" dirty="0" smtClean="0"/>
              <a:t>ο</a:t>
            </a:r>
            <a:r>
              <a:rPr lang="el-GR" dirty="0" smtClean="0"/>
              <a:t> τμήμα. Μετά το έξω χείλος σκαληνού συνεχίζει ως </a:t>
            </a:r>
            <a:r>
              <a:rPr lang="el-GR" dirty="0" smtClean="0">
                <a:solidFill>
                  <a:srgbClr val="FF0000"/>
                </a:solidFill>
              </a:rPr>
              <a:t>μασχαλιαία αρτηρία</a:t>
            </a:r>
            <a:r>
              <a:rPr lang="el-GR" dirty="0" smtClean="0"/>
              <a:t>.</a:t>
            </a:r>
          </a:p>
          <a:p>
            <a:r>
              <a:rPr lang="el-GR" dirty="0" smtClean="0"/>
              <a:t>1. </a:t>
            </a:r>
            <a:r>
              <a:rPr lang="el-GR" dirty="0" smtClean="0">
                <a:solidFill>
                  <a:srgbClr val="FF0000"/>
                </a:solidFill>
              </a:rPr>
              <a:t>σπονδυλική αρτ</a:t>
            </a:r>
            <a:r>
              <a:rPr lang="el-GR" dirty="0" smtClean="0"/>
              <a:t>.  Μετά το Α6 ανέρχεται μέσω εγκάρσιων τρημάτων, καμπυλώνεται προς τα έσω στο τόξο του άτλαντα και εισέρχεται στο κρανίο μέσω ινιακού τρήματος. Οι 2 σπονδυλικές συνενώνονται και σχηματίζουν τη </a:t>
            </a:r>
            <a:r>
              <a:rPr lang="el-GR" dirty="0" smtClean="0">
                <a:solidFill>
                  <a:srgbClr val="FF0000"/>
                </a:solidFill>
              </a:rPr>
              <a:t>βασική αρτ</a:t>
            </a:r>
            <a:r>
              <a:rPr lang="el-GR" dirty="0" smtClean="0"/>
              <a:t>.</a:t>
            </a:r>
          </a:p>
          <a:p>
            <a:r>
              <a:rPr lang="el-GR" dirty="0" smtClean="0"/>
              <a:t>2. </a:t>
            </a:r>
            <a:r>
              <a:rPr lang="el-GR" dirty="0" smtClean="0">
                <a:solidFill>
                  <a:srgbClr val="FF0000"/>
                </a:solidFill>
              </a:rPr>
              <a:t>έσω μαστική αρτ</a:t>
            </a:r>
            <a:r>
              <a:rPr lang="el-GR" dirty="0" smtClean="0"/>
              <a:t>. Φέρεται κάτω και μπροστά, 1εκ από έξω χείλος στέρνου. Χορηγεί </a:t>
            </a:r>
            <a:r>
              <a:rPr lang="el-GR" dirty="0" err="1" smtClean="0"/>
              <a:t>πρ</a:t>
            </a:r>
            <a:r>
              <a:rPr lang="el-GR" dirty="0" smtClean="0"/>
              <a:t>. μεσοπλεύριες, </a:t>
            </a:r>
            <a:r>
              <a:rPr lang="el-GR" dirty="0" err="1" smtClean="0"/>
              <a:t>περικαρδιοφρενική</a:t>
            </a:r>
            <a:r>
              <a:rPr lang="el-GR" dirty="0" smtClean="0"/>
              <a:t>, </a:t>
            </a:r>
            <a:r>
              <a:rPr lang="el-GR" dirty="0" err="1" smtClean="0"/>
              <a:t>μυοφρενική</a:t>
            </a:r>
            <a:r>
              <a:rPr lang="el-GR" dirty="0" smtClean="0"/>
              <a:t>.  Τελικός κάδος της η άνω επιγάστρια αρτ. (στη θήκη ορθού κοιλιακού) που αρδεύει τους κοιλιακούς μυς και αναστομώνεται με κάτω επιγάστρια αρτ που εκφύεται από την έξω λαγόνια αρτ.</a:t>
            </a:r>
          </a:p>
          <a:p>
            <a:r>
              <a:rPr lang="el-GR" dirty="0" smtClean="0"/>
              <a:t>3. </a:t>
            </a:r>
            <a:r>
              <a:rPr lang="el-GR" dirty="0" err="1" smtClean="0">
                <a:solidFill>
                  <a:srgbClr val="FF0000"/>
                </a:solidFill>
              </a:rPr>
              <a:t>θυρεοαυχενικό</a:t>
            </a:r>
            <a:r>
              <a:rPr lang="el-GR" dirty="0" smtClean="0">
                <a:solidFill>
                  <a:srgbClr val="FF0000"/>
                </a:solidFill>
              </a:rPr>
              <a:t> στέλεχος</a:t>
            </a:r>
            <a:r>
              <a:rPr lang="el-GR" dirty="0" smtClean="0"/>
              <a:t>.(θυρεοειδής, φάρυγγα, οισοφάγο, τραχεία, </a:t>
            </a:r>
            <a:r>
              <a:rPr lang="el-GR" dirty="0" err="1" smtClean="0"/>
              <a:t>λάτυγγα</a:t>
            </a:r>
            <a:r>
              <a:rPr lang="el-GR" dirty="0" smtClean="0"/>
              <a:t>)</a:t>
            </a:r>
          </a:p>
          <a:p>
            <a:r>
              <a:rPr lang="el-GR" dirty="0" smtClean="0"/>
              <a:t>4. </a:t>
            </a:r>
            <a:r>
              <a:rPr lang="el-GR" dirty="0" err="1" smtClean="0">
                <a:solidFill>
                  <a:srgbClr val="FF0000"/>
                </a:solidFill>
              </a:rPr>
              <a:t>υπερπλάτια</a:t>
            </a:r>
            <a:r>
              <a:rPr lang="el-GR" dirty="0" smtClean="0">
                <a:solidFill>
                  <a:srgbClr val="FF0000"/>
                </a:solidFill>
              </a:rPr>
              <a:t> αρτ</a:t>
            </a:r>
            <a:r>
              <a:rPr lang="el-GR" dirty="0" smtClean="0"/>
              <a:t>. Στον υπερακάνθιο βόθρο, πάνω από άνω εγκάρσιο σύνδεσμο, αναστομώνεται με περισπώμενη ωμοπλατιαία αρτ.</a:t>
            </a:r>
          </a:p>
          <a:p>
            <a:r>
              <a:rPr lang="el-GR" dirty="0" smtClean="0"/>
              <a:t>5. </a:t>
            </a:r>
            <a:r>
              <a:rPr lang="el-GR" dirty="0" smtClean="0">
                <a:solidFill>
                  <a:srgbClr val="FF0000"/>
                </a:solidFill>
              </a:rPr>
              <a:t>εγκάρσια τραχηλική αρτ</a:t>
            </a:r>
            <a:r>
              <a:rPr lang="el-GR" dirty="0" smtClean="0"/>
              <a:t>., γύρω από βραχιόνιο πλ</a:t>
            </a:r>
            <a:r>
              <a:rPr lang="el-GR" dirty="0"/>
              <a:t>έ</a:t>
            </a:r>
            <a:r>
              <a:rPr lang="el-GR" dirty="0" smtClean="0"/>
              <a:t>γμα</a:t>
            </a:r>
          </a:p>
          <a:p>
            <a:r>
              <a:rPr lang="el-GR" dirty="0" smtClean="0"/>
              <a:t>6. </a:t>
            </a:r>
            <a:r>
              <a:rPr lang="el-GR" dirty="0" smtClean="0">
                <a:solidFill>
                  <a:srgbClr val="FF0000"/>
                </a:solidFill>
              </a:rPr>
              <a:t>οπίσθια ωμοπλατιαία αρτ</a:t>
            </a:r>
            <a:r>
              <a:rPr lang="el-GR" dirty="0" smtClean="0"/>
              <a:t>. Στον </a:t>
            </a:r>
            <a:r>
              <a:rPr lang="el-GR" dirty="0" err="1" smtClean="0"/>
              <a:t>ανελκτήρα</a:t>
            </a:r>
            <a:r>
              <a:rPr lang="el-GR" dirty="0" smtClean="0"/>
              <a:t> </a:t>
            </a:r>
            <a:r>
              <a:rPr lang="el-GR" dirty="0" err="1" smtClean="0"/>
              <a:t>ωμπλάτης</a:t>
            </a:r>
            <a:endParaRPr lang="el-GR" dirty="0" smtClean="0"/>
          </a:p>
          <a:p>
            <a:r>
              <a:rPr lang="el-GR" dirty="0" smtClean="0"/>
              <a:t>7. </a:t>
            </a:r>
            <a:r>
              <a:rPr lang="el-GR" dirty="0" err="1" smtClean="0">
                <a:solidFill>
                  <a:srgbClr val="FF0000"/>
                </a:solidFill>
              </a:rPr>
              <a:t>πλευροαυχενκό</a:t>
            </a:r>
            <a:r>
              <a:rPr lang="el-GR" dirty="0" smtClean="0">
                <a:solidFill>
                  <a:srgbClr val="FF0000"/>
                </a:solidFill>
              </a:rPr>
              <a:t> στέλεχος </a:t>
            </a:r>
            <a:r>
              <a:rPr lang="el-GR" dirty="0" smtClean="0"/>
              <a:t>δίνει έκφυση στις 2 πρώτες μεσοπλεύριες αρτ. Και την εν τω βάθει αυχενική για τους μυς αυχένα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Σχετική εικόνα"/>
          <p:cNvPicPr>
            <a:picLocks noChangeAspect="1" noChangeArrowheads="1"/>
          </p:cNvPicPr>
          <p:nvPr/>
        </p:nvPicPr>
        <p:blipFill>
          <a:blip r:embed="rId2"/>
          <a:srcRect/>
          <a:stretch>
            <a:fillRect/>
          </a:stretch>
        </p:blipFill>
        <p:spPr bwMode="auto">
          <a:xfrm>
            <a:off x="642910" y="857232"/>
            <a:ext cx="7661726" cy="55721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ΜΑΣΧΑΛΙΑΙΑ ΑΡΤΗΡΙΑ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Συνέχεια υποκλειδίου αρτ από χείλος 1</a:t>
            </a:r>
            <a:r>
              <a:rPr lang="el-GR" baseline="30000" dirty="0" smtClean="0"/>
              <a:t>ης</a:t>
            </a:r>
            <a:r>
              <a:rPr lang="el-GR" dirty="0" smtClean="0"/>
              <a:t> πλευράς ως το κάτω χείλος μείζονος θωρακικού (ή τ. πλατύ ραχιαίου μυ)καλύπτεται από τον ελάσσονα θωρακικό και μείζονα θωρακικό μυ.)</a:t>
            </a:r>
          </a:p>
          <a:p>
            <a:r>
              <a:rPr lang="el-GR" dirty="0" smtClean="0"/>
              <a:t>1. </a:t>
            </a:r>
            <a:r>
              <a:rPr lang="el-GR" dirty="0" smtClean="0">
                <a:solidFill>
                  <a:srgbClr val="FF0000"/>
                </a:solidFill>
              </a:rPr>
              <a:t>ανώτατη θωρακική αρτ</a:t>
            </a:r>
            <a:r>
              <a:rPr lang="el-GR" dirty="0" smtClean="0"/>
              <a:t>. Γύρω μυς</a:t>
            </a:r>
          </a:p>
          <a:p>
            <a:r>
              <a:rPr lang="el-GR" dirty="0" smtClean="0"/>
              <a:t>2. </a:t>
            </a:r>
            <a:r>
              <a:rPr lang="el-GR" dirty="0" err="1" smtClean="0">
                <a:solidFill>
                  <a:srgbClr val="FF0000"/>
                </a:solidFill>
              </a:rPr>
              <a:t>Ακρωμιοθωρακική</a:t>
            </a:r>
            <a:r>
              <a:rPr lang="el-GR" dirty="0" smtClean="0">
                <a:solidFill>
                  <a:srgbClr val="FF0000"/>
                </a:solidFill>
              </a:rPr>
              <a:t> αρτ</a:t>
            </a:r>
            <a:r>
              <a:rPr lang="el-GR" dirty="0" smtClean="0"/>
              <a:t>. Δίκτυο αρτ γύρω από ακρώμιο</a:t>
            </a:r>
          </a:p>
          <a:p>
            <a:r>
              <a:rPr lang="el-GR" dirty="0" smtClean="0"/>
              <a:t>3. </a:t>
            </a:r>
            <a:r>
              <a:rPr lang="el-GR" dirty="0" smtClean="0">
                <a:solidFill>
                  <a:srgbClr val="FF0000"/>
                </a:solidFill>
              </a:rPr>
              <a:t>πλάγια θωρακική αρτ</a:t>
            </a:r>
            <a:r>
              <a:rPr lang="el-GR" dirty="0" smtClean="0"/>
              <a:t>. Αρδεύει μαζικούς αδένες</a:t>
            </a:r>
          </a:p>
          <a:p>
            <a:r>
              <a:rPr lang="el-GR" dirty="0" smtClean="0"/>
              <a:t>4. </a:t>
            </a:r>
            <a:r>
              <a:rPr lang="el-GR" dirty="0" err="1" smtClean="0">
                <a:solidFill>
                  <a:srgbClr val="FF0000"/>
                </a:solidFill>
              </a:rPr>
              <a:t>υποπλάτια</a:t>
            </a:r>
            <a:r>
              <a:rPr lang="el-GR" dirty="0" smtClean="0"/>
              <a:t>. Περισπώμενη που αναστομώνεται </a:t>
            </a:r>
            <a:r>
              <a:rPr lang="el-GR" dirty="0" err="1" smtClean="0"/>
              <a:t>μς</a:t>
            </a:r>
            <a:r>
              <a:rPr lang="el-GR" dirty="0" smtClean="0"/>
              <a:t> </a:t>
            </a:r>
            <a:r>
              <a:rPr lang="el-GR" dirty="0" err="1" smtClean="0"/>
              <a:t>υπερπλάτια</a:t>
            </a:r>
            <a:r>
              <a:rPr lang="el-GR" dirty="0" smtClean="0"/>
              <a:t> και </a:t>
            </a:r>
            <a:r>
              <a:rPr lang="el-GR" dirty="0" err="1" smtClean="0"/>
              <a:t>θωρακοραχιαία</a:t>
            </a:r>
            <a:r>
              <a:rPr lang="el-GR" dirty="0" smtClean="0"/>
              <a:t>  που συνοδεύει </a:t>
            </a:r>
            <a:r>
              <a:rPr lang="el-GR" dirty="0" err="1" smtClean="0"/>
              <a:t>θωρακοραχιαίο</a:t>
            </a:r>
            <a:r>
              <a:rPr lang="el-GR" dirty="0" smtClean="0"/>
              <a:t> νεύρο στον πλατύ </a:t>
            </a:r>
            <a:r>
              <a:rPr lang="el-GR" dirty="0" err="1" smtClean="0"/>
              <a:t>ραχιαίοα</a:t>
            </a:r>
            <a:r>
              <a:rPr lang="el-GR" dirty="0" smtClean="0"/>
              <a:t> μυ.</a:t>
            </a:r>
          </a:p>
          <a:p>
            <a:r>
              <a:rPr lang="el-GR" dirty="0" smtClean="0"/>
              <a:t>5. </a:t>
            </a:r>
            <a:r>
              <a:rPr lang="el-GR" dirty="0" smtClean="0">
                <a:solidFill>
                  <a:srgbClr val="FF0000"/>
                </a:solidFill>
              </a:rPr>
              <a:t>πρόσθια περισπωμένη του βραχίονα αρτ </a:t>
            </a:r>
            <a:r>
              <a:rPr lang="el-GR" dirty="0" smtClean="0"/>
              <a:t>γύρω από χειρουργικό αυχένα</a:t>
            </a:r>
          </a:p>
          <a:p>
            <a:r>
              <a:rPr lang="el-GR" dirty="0" smtClean="0"/>
              <a:t>6. </a:t>
            </a:r>
            <a:r>
              <a:rPr lang="el-GR" dirty="0" smtClean="0">
                <a:solidFill>
                  <a:srgbClr val="FF0000"/>
                </a:solidFill>
              </a:rPr>
              <a:t>οπίσθια περισπωμένη του βραχίονα αρτ </a:t>
            </a:r>
            <a:r>
              <a:rPr lang="el-GR" dirty="0" smtClean="0"/>
              <a:t>αρδεύει την</a:t>
            </a:r>
            <a:r>
              <a:rPr lang="el-GR" dirty="0"/>
              <a:t> </a:t>
            </a:r>
            <a:r>
              <a:rPr lang="el-GR" dirty="0" smtClean="0"/>
              <a:t>άρθρωση ώμου και γύρω μυς.</a:t>
            </a:r>
          </a:p>
          <a:p>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Σχετική εικόνα"/>
          <p:cNvPicPr>
            <a:picLocks noChangeAspect="1" noChangeArrowheads="1"/>
          </p:cNvPicPr>
          <p:nvPr/>
        </p:nvPicPr>
        <p:blipFill>
          <a:blip r:embed="rId2"/>
          <a:srcRect/>
          <a:stretch>
            <a:fillRect/>
          </a:stretch>
        </p:blipFill>
        <p:spPr bwMode="auto">
          <a:xfrm>
            <a:off x="1000100" y="357166"/>
            <a:ext cx="7714672" cy="57924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Σχετική εικόνα"/>
          <p:cNvPicPr>
            <a:picLocks noChangeAspect="1" noChangeArrowheads="1"/>
          </p:cNvPicPr>
          <p:nvPr/>
        </p:nvPicPr>
        <p:blipFill>
          <a:blip r:embed="rId2"/>
          <a:srcRect/>
          <a:stretch>
            <a:fillRect/>
          </a:stretch>
        </p:blipFill>
        <p:spPr bwMode="auto">
          <a:xfrm>
            <a:off x="1428728" y="1000107"/>
            <a:ext cx="6429420" cy="51019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Αποτέλεσμα εικόνας για axillary artery"/>
          <p:cNvPicPr>
            <a:picLocks noChangeAspect="1" noChangeArrowheads="1"/>
          </p:cNvPicPr>
          <p:nvPr/>
        </p:nvPicPr>
        <p:blipFill>
          <a:blip r:embed="rId2"/>
          <a:srcRect/>
          <a:stretch>
            <a:fillRect/>
          </a:stretch>
        </p:blipFill>
        <p:spPr bwMode="auto">
          <a:xfrm>
            <a:off x="1214413" y="392101"/>
            <a:ext cx="8136473" cy="61087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ΒΡΑΧΙΟΝΙΑ ΑΡΤΗΡΙΑ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Συνέχεια μασχαλιαίας αρτ. Από </a:t>
            </a:r>
            <a:r>
              <a:rPr lang="el-GR" dirty="0" err="1" smtClean="0"/>
              <a:t>κατώερο</a:t>
            </a:r>
            <a:r>
              <a:rPr lang="el-GR" dirty="0" smtClean="0"/>
              <a:t> όριο μείζονος θωρακικού μυ μέχρι τη </a:t>
            </a:r>
            <a:r>
              <a:rPr lang="el-GR" dirty="0" err="1" smtClean="0"/>
              <a:t>διάιρεση</a:t>
            </a:r>
            <a:r>
              <a:rPr lang="el-GR" dirty="0" smtClean="0"/>
              <a:t> της στις αρτ. </a:t>
            </a:r>
            <a:r>
              <a:rPr lang="el-GR" dirty="0" err="1"/>
              <a:t>π</a:t>
            </a:r>
            <a:r>
              <a:rPr lang="el-GR" dirty="0" err="1" smtClean="0"/>
              <a:t>ήχυ</a:t>
            </a:r>
            <a:r>
              <a:rPr lang="el-GR" dirty="0" smtClean="0"/>
              <a:t>. Σε ωλένια και κερκιδική αρτ.  Ψηλαφάται στην έσω αύλακα δικέφαλου βραχιόνιου μυ. Αρδεύει βραχίονα. </a:t>
            </a:r>
          </a:p>
          <a:p>
            <a:r>
              <a:rPr lang="el-GR" dirty="0" smtClean="0"/>
              <a:t>Η εν τω βάθει βραχιόνια φέρεται πίσω από βραχιόνιο οστό,</a:t>
            </a:r>
          </a:p>
          <a:p>
            <a:r>
              <a:rPr lang="el-GR" dirty="0" smtClean="0"/>
              <a:t>Άνω ωλένια παράπλευρη αρτ.</a:t>
            </a:r>
          </a:p>
          <a:p>
            <a:r>
              <a:rPr lang="el-GR" dirty="0" smtClean="0"/>
              <a:t>Κάτω ωλένια παράπλευρη αρτ.</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Αποτέλεσμα εικόνας για brachial artery"/>
          <p:cNvPicPr>
            <a:picLocks noChangeAspect="1" noChangeArrowheads="1"/>
          </p:cNvPicPr>
          <p:nvPr/>
        </p:nvPicPr>
        <p:blipFill>
          <a:blip r:embed="rId2"/>
          <a:srcRect/>
          <a:stretch>
            <a:fillRect/>
          </a:stretch>
        </p:blipFill>
        <p:spPr bwMode="auto">
          <a:xfrm>
            <a:off x="1785918" y="0"/>
            <a:ext cx="5929354" cy="631666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 name="2 - Εικόνα" descr="Brachial-artery-and-anastomoses-around-elbow.jpg"/>
          <p:cNvPicPr>
            <a:picLocks noChangeAspect="1"/>
          </p:cNvPicPr>
          <p:nvPr/>
        </p:nvPicPr>
        <p:blipFill>
          <a:blip r:embed="rId2"/>
          <a:stretch>
            <a:fillRect/>
          </a:stretch>
        </p:blipFill>
        <p:spPr>
          <a:xfrm>
            <a:off x="1741349" y="0"/>
            <a:ext cx="5661302"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ΑΟΡΤΗ</a:t>
            </a:r>
            <a:endParaRPr lang="el-GR" dirty="0"/>
          </a:p>
        </p:txBody>
      </p:sp>
      <p:sp>
        <p:nvSpPr>
          <p:cNvPr id="3" name="2 - Θέση περιεχομένου"/>
          <p:cNvSpPr>
            <a:spLocks noGrp="1"/>
          </p:cNvSpPr>
          <p:nvPr>
            <p:ph idx="1"/>
          </p:nvPr>
        </p:nvSpPr>
        <p:spPr/>
        <p:txBody>
          <a:bodyPr/>
          <a:lstStyle/>
          <a:p>
            <a:pPr>
              <a:buNone/>
            </a:pPr>
            <a:r>
              <a:rPr lang="el-GR" dirty="0" smtClean="0"/>
              <a:t>Έκφυση από αριστερή κοιλία, ανέρχεται πίσω από πνευμονική αρτηρία. Η ανιούσα αορτή καμπυλώνεται και σχηματίζει το αορτικό τόξο, συνεχίζει προς τα πίσω και στο επίπεδο Θ4 κατέρχεται στην ΑΡ πλευρά της ΣΣ ως κατιούσα αορτή.</a:t>
            </a:r>
          </a:p>
          <a:p>
            <a:pPr>
              <a:buNone/>
            </a:pPr>
            <a:r>
              <a:rPr lang="el-GR" dirty="0" smtClean="0"/>
              <a:t>Όλες οι αρτηρίες εκφύονται άμεσα ή </a:t>
            </a:r>
            <a:r>
              <a:rPr lang="el-GR" dirty="0" err="1" smtClean="0"/>
              <a:t>εμμεσα</a:t>
            </a:r>
            <a:r>
              <a:rPr lang="el-GR" dirty="0" smtClean="0"/>
              <a:t> από την αορτή.</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ΑΝΑΣΤΟΜΩΤΙΚΟ ΔΙΚΤΥΟ ΑΓΚΩΝΑ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Σχηματίζεται από κατιόντες κλάδους από την εν τω βάθει βραχιόνια και βραχιόνια </a:t>
            </a:r>
            <a:r>
              <a:rPr lang="el-GR" dirty="0" err="1" smtClean="0"/>
              <a:t>ρτ</a:t>
            </a:r>
            <a:r>
              <a:rPr lang="el-GR" dirty="0" smtClean="0"/>
              <a:t>. Την </a:t>
            </a:r>
            <a:r>
              <a:rPr lang="el-GR" dirty="0"/>
              <a:t>ά</a:t>
            </a:r>
            <a:r>
              <a:rPr lang="el-GR" dirty="0" smtClean="0"/>
              <a:t>νω και κάτω ωλένια παράπλευρη αρτ και ανιόντες κλάδοι από την κερκιδική αρτ και ωλένια αρτ.</a:t>
            </a:r>
          </a:p>
          <a:p>
            <a:r>
              <a:rPr lang="el-GR" dirty="0" smtClean="0"/>
              <a:t>Επιτρέπει την απολίνωση </a:t>
            </a:r>
            <a:r>
              <a:rPr lang="el-GR" dirty="0" err="1" smtClean="0"/>
              <a:t>βραχιόνιας</a:t>
            </a:r>
            <a:r>
              <a:rPr lang="el-GR" dirty="0" smtClean="0"/>
              <a:t> αρτ απώτερα της </a:t>
            </a:r>
            <a:r>
              <a:rPr lang="el-GR" dirty="0" err="1" smtClean="0"/>
              <a:t>έκφυσης</a:t>
            </a:r>
            <a:r>
              <a:rPr lang="el-GR" dirty="0" smtClean="0"/>
              <a:t> εν τω βάθει </a:t>
            </a:r>
            <a:r>
              <a:rPr lang="el-GR" dirty="0" err="1" smtClean="0"/>
              <a:t>βραχιονιας</a:t>
            </a:r>
            <a:r>
              <a:rPr lang="el-GR" dirty="0" smtClean="0"/>
              <a:t> αρτ. </a:t>
            </a:r>
          </a:p>
          <a:p>
            <a:r>
              <a:rPr lang="el-GR" dirty="0" smtClean="0"/>
              <a:t>Επιτρέπει την αφαίρεση αρτηρίας (κερκιδική) για χρήση ως μόσχευμα καθώς η παράπλευρη κυκλοφορία παρέχεται διαμέσου της ωλένιας αρτ.</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ας για elbow arterial anastomosis"/>
          <p:cNvPicPr>
            <a:picLocks noChangeAspect="1" noChangeArrowheads="1"/>
          </p:cNvPicPr>
          <p:nvPr/>
        </p:nvPicPr>
        <p:blipFill>
          <a:blip r:embed="rId2"/>
          <a:srcRect/>
          <a:stretch>
            <a:fillRect/>
          </a:stretch>
        </p:blipFill>
        <p:spPr bwMode="auto">
          <a:xfrm>
            <a:off x="1142976" y="928670"/>
            <a:ext cx="6215106" cy="46861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Σχετική εικόνα"/>
          <p:cNvPicPr>
            <a:picLocks noChangeAspect="1" noChangeArrowheads="1"/>
          </p:cNvPicPr>
          <p:nvPr/>
        </p:nvPicPr>
        <p:blipFill>
          <a:blip r:embed="rId2"/>
          <a:srcRect/>
          <a:stretch>
            <a:fillRect/>
          </a:stretch>
        </p:blipFill>
        <p:spPr bwMode="auto">
          <a:xfrm>
            <a:off x="785786" y="500042"/>
            <a:ext cx="7143736" cy="535780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ΚΕΡΚΙΔΙΚΗ ΑΡΤΗΡΙΑ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Κατά μήκος κερκίδας. Το εγγύς τμήμα είναι εντός </a:t>
            </a:r>
            <a:r>
              <a:rPr lang="el-GR" dirty="0" err="1" smtClean="0"/>
              <a:t>στρογγύλου</a:t>
            </a:r>
            <a:r>
              <a:rPr lang="el-GR" dirty="0" smtClean="0"/>
              <a:t> πρηνιστή μυ και βραχιονοκερκιδικού μυ ενώ το άπω τμήμα ανάμεσα στους τένοντες του βραχιονοκερκιδικού και ΚΚΚ μυ, εκεί που ψηλαφάται ο σφυγμός. Φέρεται ανάμεσα στ πρώτα 2 μετακάρπια για να φτάσει στην παλάμη.</a:t>
            </a:r>
          </a:p>
          <a:p>
            <a:r>
              <a:rPr lang="el-GR" dirty="0" smtClean="0"/>
              <a:t>Κερκιδική παλίνδρομή</a:t>
            </a:r>
          </a:p>
          <a:p>
            <a:r>
              <a:rPr lang="el-GR" dirty="0" smtClean="0"/>
              <a:t>επιπολής παλαμιαίος κλάδος</a:t>
            </a:r>
          </a:p>
          <a:p>
            <a:r>
              <a:rPr lang="el-GR" dirty="0" smtClean="0"/>
              <a:t>Παλαμιαίος καρπικός κλάδος</a:t>
            </a:r>
          </a:p>
          <a:p>
            <a:r>
              <a:rPr lang="el-GR" dirty="0" smtClean="0"/>
              <a:t>Οπίσθιος καρπιαίος κάδος</a:t>
            </a:r>
          </a:p>
          <a:p>
            <a:r>
              <a:rPr lang="el-GR" dirty="0" smtClean="0"/>
              <a:t>Κύρια αρτ. Αντίχειρα</a:t>
            </a:r>
          </a:p>
          <a:p>
            <a:r>
              <a:rPr lang="el-GR" dirty="0" smtClean="0"/>
              <a:t>Αρτ. </a:t>
            </a:r>
            <a:r>
              <a:rPr lang="el-GR" dirty="0" err="1" smtClean="0"/>
              <a:t>Κερκιδικού</a:t>
            </a:r>
            <a:r>
              <a:rPr lang="el-GR" dirty="0" smtClean="0"/>
              <a:t> χείλους του δείκτη</a:t>
            </a:r>
          </a:p>
          <a:p>
            <a:r>
              <a:rPr lang="el-GR" dirty="0"/>
              <a:t> </a:t>
            </a:r>
            <a:r>
              <a:rPr lang="el-GR" dirty="0" smtClean="0"/>
              <a:t>εν τω βάθει παλαμιαίο τόξο: συνέχεια κερκιδικής αρτ, κάτω από τένοντες κοινού καμπτήρα δ. και βάσεις μετακαρπίων. Αναστομώνεται με εν τω βάθει παλαμιαίο κάδο ωλένιας αρτ.</a:t>
            </a:r>
          </a:p>
          <a:p>
            <a:endParaRPr lang="el-GR" dirty="0" smtClean="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ΩΛΕΝΙΑ ΑΡΤΗΡΙΑ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Μεγαλύτερη από την κερκιδική. Κάτω από το στρογγύλο πρηνιστή μυ και μετά συνοδεύει τον ΩΚΚ μυ.</a:t>
            </a:r>
          </a:p>
          <a:p>
            <a:r>
              <a:rPr lang="el-GR" dirty="0" smtClean="0"/>
              <a:t>Ωλένια παλίνδρομη</a:t>
            </a:r>
          </a:p>
          <a:p>
            <a:r>
              <a:rPr lang="el-GR" dirty="0" smtClean="0"/>
              <a:t>Κοινή μεσόστεο αρτ</a:t>
            </a:r>
          </a:p>
          <a:p>
            <a:r>
              <a:rPr lang="el-GR" dirty="0" smtClean="0"/>
              <a:t>Παλαμιαίο καρπικό κλάδο</a:t>
            </a:r>
          </a:p>
          <a:p>
            <a:r>
              <a:rPr lang="el-GR" dirty="0" smtClean="0"/>
              <a:t>Οπίσθιος καρπικός κλάδος</a:t>
            </a:r>
          </a:p>
          <a:p>
            <a:r>
              <a:rPr lang="el-GR" dirty="0" smtClean="0"/>
              <a:t>εν τω βάθει παλαμιαίος κλάδος </a:t>
            </a:r>
          </a:p>
          <a:p>
            <a:r>
              <a:rPr lang="el-GR" dirty="0" smtClean="0"/>
              <a:t>Επιπολής παλαμιαίο τόξο , τελικός κλάδος ωλένιας αρτ. Κάτω από παλαμιαία απονεύρωση και πάνω από κοινό καμπτήρα δαχτύλων και αναστομώνεται με επιπολής παλαμιαίο κλάδο κερκιδικής αρτ.</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ΑΡΤΗΡΙΑΚΑ ΤΟΞΑ ΑΚΡΑΣ ΧΕΙΡΟΣ</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solidFill>
                  <a:srgbClr val="FF0000"/>
                </a:solidFill>
              </a:rPr>
              <a:t>Εν τω βάθει παλαμιαίο τόξο</a:t>
            </a:r>
            <a:r>
              <a:rPr lang="el-GR" dirty="0" smtClean="0"/>
              <a:t>: τελικός κάδος κερκιδικής αρτ με εν τω βάθει παλαμιαίο κλάδο ωλένιας αρτ. (μεσοδακτύλια διαστήματα)</a:t>
            </a:r>
          </a:p>
          <a:p>
            <a:r>
              <a:rPr lang="el-GR" dirty="0" smtClean="0">
                <a:solidFill>
                  <a:srgbClr val="FF0000"/>
                </a:solidFill>
              </a:rPr>
              <a:t>Επιπολής παλαμιαίο τόξο</a:t>
            </a:r>
            <a:r>
              <a:rPr lang="el-GR" dirty="0" smtClean="0"/>
              <a:t>: τελικός κάδος ωλένιας αρτ με επιπολής παλαμιαίο κλάδο κερκιδικής αρτ. (ίδιες παλαμιαίες δακτυλικές αρτ)</a:t>
            </a:r>
          </a:p>
          <a:p>
            <a:r>
              <a:rPr lang="el-GR" dirty="0" smtClean="0">
                <a:solidFill>
                  <a:srgbClr val="FF0000"/>
                </a:solidFill>
              </a:rPr>
              <a:t>Ραχιαίο καρπικό τόξο</a:t>
            </a:r>
            <a:r>
              <a:rPr lang="el-GR" dirty="0" smtClean="0"/>
              <a:t>: ραχιαίος καρπικός κλάδος κερκιδικής και ωλένιας αρτ.</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Σχετική εικόνα"/>
          <p:cNvPicPr>
            <a:picLocks noChangeAspect="1" noChangeArrowheads="1"/>
          </p:cNvPicPr>
          <p:nvPr/>
        </p:nvPicPr>
        <p:blipFill>
          <a:blip r:embed="rId2"/>
          <a:srcRect/>
          <a:stretch>
            <a:fillRect/>
          </a:stretch>
        </p:blipFill>
        <p:spPr bwMode="auto">
          <a:xfrm>
            <a:off x="1643042" y="457200"/>
            <a:ext cx="6057900" cy="6400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Αποτέλεσμα εικόνας για femoral artery"/>
          <p:cNvPicPr>
            <a:picLocks noChangeAspect="1" noChangeArrowheads="1"/>
          </p:cNvPicPr>
          <p:nvPr/>
        </p:nvPicPr>
        <p:blipFill>
          <a:blip r:embed="rId2"/>
          <a:srcRect/>
          <a:stretch>
            <a:fillRect/>
          </a:stretch>
        </p:blipFill>
        <p:spPr bwMode="auto">
          <a:xfrm>
            <a:off x="3286116" y="2143116"/>
            <a:ext cx="2790825" cy="3867150"/>
          </a:xfrm>
          <a:prstGeom prst="rect">
            <a:avLst/>
          </a:prstGeom>
          <a:noFill/>
        </p:spPr>
      </p:pic>
      <p:sp>
        <p:nvSpPr>
          <p:cNvPr id="3" name="2 - Τίτλος"/>
          <p:cNvSpPr>
            <a:spLocks noGrp="1"/>
          </p:cNvSpPr>
          <p:nvPr>
            <p:ph type="title"/>
          </p:nvPr>
        </p:nvSpPr>
        <p:spPr/>
        <p:txBody>
          <a:bodyPr/>
          <a:lstStyle/>
          <a:p>
            <a:r>
              <a:rPr lang="el-GR" dirty="0" smtClean="0"/>
              <a:t>ΑΡΤΗΡΙΕΣ ΚΑΤΩ ΑΚΡΩΝ</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Αποτέλεσμα εικόνας για internal iliac artery"/>
          <p:cNvPicPr>
            <a:picLocks noChangeAspect="1" noChangeArrowheads="1"/>
          </p:cNvPicPr>
          <p:nvPr/>
        </p:nvPicPr>
        <p:blipFill>
          <a:blip r:embed="rId2"/>
          <a:srcRect/>
          <a:stretch>
            <a:fillRect/>
          </a:stretch>
        </p:blipFill>
        <p:spPr bwMode="auto">
          <a:xfrm>
            <a:off x="785786" y="1428736"/>
            <a:ext cx="7782181" cy="400052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Αποτέλεσμα εικόνας για ILIAC ARTERY"/>
          <p:cNvPicPr>
            <a:picLocks noChangeAspect="1" noChangeArrowheads="1"/>
          </p:cNvPicPr>
          <p:nvPr/>
        </p:nvPicPr>
        <p:blipFill>
          <a:blip r:embed="rId2"/>
          <a:srcRect/>
          <a:stretch>
            <a:fillRect/>
          </a:stretch>
        </p:blipFill>
        <p:spPr bwMode="auto">
          <a:xfrm>
            <a:off x="428596" y="1142984"/>
            <a:ext cx="8195088" cy="47149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ΑΜΕΣΟΙ ΚΛΑΔΟΙ ΑΟΡΤΗΣ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solidFill>
                  <a:srgbClr val="FF0000"/>
                </a:solidFill>
              </a:rPr>
              <a:t>Ανιούσα αορτή</a:t>
            </a:r>
            <a:r>
              <a:rPr lang="el-GR" dirty="0" smtClean="0"/>
              <a:t>: Δεξιά και αριστερή στεφανιαία αρτηρία</a:t>
            </a:r>
          </a:p>
          <a:p>
            <a:r>
              <a:rPr lang="el-GR" dirty="0" smtClean="0">
                <a:solidFill>
                  <a:srgbClr val="FF0000"/>
                </a:solidFill>
              </a:rPr>
              <a:t>Αορτικό τόξο</a:t>
            </a:r>
            <a:r>
              <a:rPr lang="el-GR" dirty="0" smtClean="0"/>
              <a:t>: ανώνυμη αρτηρία (βραχιονοκεφαλικό στέλεχος)[υποδιαιρείται σε ΔΕ υποκλείδια και ΔΕ κοινή καρωτίδα], αριστερή κοινή καρωτίδα, αριστερή υποκλείδια αρτηρία.</a:t>
            </a:r>
          </a:p>
          <a:p>
            <a:r>
              <a:rPr lang="el-GR" dirty="0" smtClean="0">
                <a:solidFill>
                  <a:srgbClr val="FF0000"/>
                </a:solidFill>
              </a:rPr>
              <a:t>Κατιούσα αορτή</a:t>
            </a:r>
            <a:r>
              <a:rPr lang="el-GR" dirty="0" smtClean="0"/>
              <a:t>. Μετά την έκφυση ΑΡ υποκλείδιας αρτ. στενεύει (ισθμός), συνεχίζει ως θωρακική αορτή (ως το τρήμα διαφράγματος) και κοιλιακή αορτή (ως το διχασμό στο Ο4)</a:t>
            </a:r>
          </a:p>
          <a:p>
            <a:r>
              <a:rPr lang="el-GR" dirty="0" smtClean="0">
                <a:solidFill>
                  <a:srgbClr val="FF0000"/>
                </a:solidFill>
              </a:rPr>
              <a:t>Θωρακική αορτή</a:t>
            </a:r>
            <a:r>
              <a:rPr lang="el-GR" dirty="0" smtClean="0"/>
              <a:t>:  </a:t>
            </a:r>
            <a:r>
              <a:rPr lang="el-GR" dirty="0" smtClean="0">
                <a:solidFill>
                  <a:schemeClr val="accent2"/>
                </a:solidFill>
              </a:rPr>
              <a:t>τοιχωματικοί κλάδοι</a:t>
            </a:r>
            <a:r>
              <a:rPr lang="el-GR" dirty="0" smtClean="0"/>
              <a:t>: </a:t>
            </a:r>
            <a:r>
              <a:rPr lang="el-GR" u="sng" dirty="0" smtClean="0"/>
              <a:t>οπίσθιες μεσοπλεύριες </a:t>
            </a:r>
            <a:r>
              <a:rPr lang="el-GR" dirty="0" smtClean="0"/>
              <a:t>(3-11) αρδεύουν τοίχωμα σώματος, ΝΜ και μήνιγγες, </a:t>
            </a:r>
            <a:r>
              <a:rPr lang="el-GR" u="sng" dirty="0" smtClean="0"/>
              <a:t>υποπλεύρια</a:t>
            </a:r>
            <a:r>
              <a:rPr lang="el-GR" dirty="0" smtClean="0"/>
              <a:t> αρτηρία (κάτωθεν 12</a:t>
            </a:r>
            <a:r>
              <a:rPr lang="el-GR" baseline="30000" dirty="0" smtClean="0"/>
              <a:t>ης</a:t>
            </a:r>
            <a:r>
              <a:rPr lang="el-GR" dirty="0" smtClean="0"/>
              <a:t> πλευράς), </a:t>
            </a:r>
            <a:r>
              <a:rPr lang="el-GR" dirty="0" smtClean="0">
                <a:solidFill>
                  <a:schemeClr val="accent2"/>
                </a:solidFill>
              </a:rPr>
              <a:t>σπλαγχνικοί</a:t>
            </a:r>
            <a:r>
              <a:rPr lang="el-GR" dirty="0" smtClean="0"/>
              <a:t> κλάδοι (βρογχικοί, οισοφαγικοί, </a:t>
            </a:r>
            <a:r>
              <a:rPr lang="el-GR" dirty="0" err="1" smtClean="0"/>
              <a:t>μεσοθωράκιοι</a:t>
            </a:r>
            <a:r>
              <a:rPr lang="el-GR" dirty="0" smtClean="0"/>
              <a:t>, </a:t>
            </a:r>
            <a:r>
              <a:rPr lang="el-GR" dirty="0" err="1" smtClean="0"/>
              <a:t>περικαρδιακοί</a:t>
            </a:r>
            <a:r>
              <a:rPr lang="el-GR" dirty="0" smtClean="0"/>
              <a:t>, άνω φρενικές).</a:t>
            </a:r>
          </a:p>
          <a:p>
            <a:r>
              <a:rPr lang="el-GR" dirty="0" smtClean="0">
                <a:solidFill>
                  <a:srgbClr val="FF0000"/>
                </a:solidFill>
              </a:rPr>
              <a:t>Κοιλιακή αορτή</a:t>
            </a:r>
            <a:r>
              <a:rPr lang="el-GR" dirty="0" smtClean="0"/>
              <a:t>: </a:t>
            </a:r>
            <a:r>
              <a:rPr lang="el-GR" dirty="0" smtClean="0">
                <a:solidFill>
                  <a:schemeClr val="accent2"/>
                </a:solidFill>
              </a:rPr>
              <a:t>τοιχωματικοί</a:t>
            </a:r>
            <a:r>
              <a:rPr lang="el-GR" dirty="0" smtClean="0"/>
              <a:t> κλάδοι: κάτω φρενική (άνω </a:t>
            </a:r>
            <a:r>
              <a:rPr lang="el-GR" dirty="0" err="1" smtClean="0"/>
              <a:t>επινεφριδικές</a:t>
            </a:r>
            <a:r>
              <a:rPr lang="el-GR" dirty="0" smtClean="0"/>
              <a:t>), οσφυϊκές (4), ιερή αρτηρία (1), </a:t>
            </a:r>
            <a:r>
              <a:rPr lang="el-GR" dirty="0" smtClean="0">
                <a:solidFill>
                  <a:schemeClr val="accent2"/>
                </a:solidFill>
              </a:rPr>
              <a:t>σπλαγχνικοί</a:t>
            </a:r>
            <a:r>
              <a:rPr lang="el-GR" dirty="0" smtClean="0"/>
              <a:t> κλάδοι: κοιλιακή αρτηρία (αρ, γαστρική, κοινή ηπατική, σπληνική), άνω μεσεντέριος, κάτω μεσεντέριος, μέση επινεφριδική, νεφρική, ωοθηκική ή ορχική).</a:t>
            </a:r>
          </a:p>
          <a:p>
            <a:r>
              <a:rPr lang="el-GR" dirty="0" smtClean="0"/>
              <a:t>Διχασμός κοιλιακής αορτής (</a:t>
            </a:r>
            <a:r>
              <a:rPr lang="el-GR" dirty="0"/>
              <a:t>Ο</a:t>
            </a:r>
            <a:r>
              <a:rPr lang="el-GR" dirty="0" smtClean="0"/>
              <a:t>4) στις κοινές λαγόνιες που διχάζονται (</a:t>
            </a:r>
            <a:r>
              <a:rPr lang="el-GR" dirty="0" err="1" smtClean="0"/>
              <a:t>ιερολαγόνιος</a:t>
            </a:r>
            <a:r>
              <a:rPr lang="el-GR" dirty="0" smtClean="0"/>
              <a:t> σύνδεσμο) σε έσω και έξω λαγόνια αρτηρία.</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ΕΣΩ ΛΑΓΟΝΙΑ ΑΡΤΗΡΙΑ</a:t>
            </a:r>
            <a:endParaRPr lang="el-GR" dirty="0"/>
          </a:p>
        </p:txBody>
      </p:sp>
      <p:sp>
        <p:nvSpPr>
          <p:cNvPr id="3" name="2 - Θέση περιεχομένου"/>
          <p:cNvSpPr>
            <a:spLocks noGrp="1"/>
          </p:cNvSpPr>
          <p:nvPr>
            <p:ph idx="1"/>
          </p:nvPr>
        </p:nvSpPr>
        <p:spPr/>
        <p:txBody>
          <a:bodyPr>
            <a:normAutofit fontScale="55000" lnSpcReduction="20000"/>
          </a:bodyPr>
          <a:lstStyle/>
          <a:p>
            <a:pPr>
              <a:buNone/>
            </a:pPr>
            <a:r>
              <a:rPr lang="el-GR" dirty="0" smtClean="0"/>
              <a:t>Εισχωρεί στην ελάσσονα πύελο.</a:t>
            </a:r>
          </a:p>
          <a:p>
            <a:pPr>
              <a:buNone/>
            </a:pPr>
            <a:r>
              <a:rPr lang="el-GR" dirty="0" smtClean="0"/>
              <a:t>Τοιχωματικοί κλάδοι: </a:t>
            </a:r>
          </a:p>
          <a:p>
            <a:pPr marL="514350" indent="-514350">
              <a:buAutoNum type="arabicPeriod"/>
            </a:pPr>
            <a:r>
              <a:rPr lang="el-GR" dirty="0" smtClean="0"/>
              <a:t>Οσφυολαγόνια αρτ</a:t>
            </a:r>
          </a:p>
          <a:p>
            <a:pPr marL="514350" indent="-514350">
              <a:buAutoNum type="arabicPeriod"/>
            </a:pPr>
            <a:r>
              <a:rPr lang="el-GR" dirty="0" smtClean="0"/>
              <a:t> πλάγιες ιερές αρτ.</a:t>
            </a:r>
          </a:p>
          <a:p>
            <a:pPr marL="514350" indent="-514350">
              <a:buAutoNum type="arabicPeriod"/>
            </a:pPr>
            <a:r>
              <a:rPr lang="el-GR" dirty="0" smtClean="0"/>
              <a:t>Θυροειδής αρτ. Εξέρχεται από την πύελο και φέρεται με τον πρόσθιο κλάδο στους προσαγωγούς μυς, χορηγεί ηβικό κλάδο που αναστομώνεται με εν τω βάθει κάτω επιγάστρια αρτ, </a:t>
            </a:r>
            <a:r>
              <a:rPr lang="el-GR" dirty="0" err="1" smtClean="0"/>
              <a:t>κοτυλαιο</a:t>
            </a:r>
            <a:r>
              <a:rPr lang="el-GR" dirty="0" smtClean="0"/>
              <a:t> κλάδο</a:t>
            </a:r>
          </a:p>
          <a:p>
            <a:pPr marL="514350" indent="-514350">
              <a:buAutoNum type="arabicPeriod"/>
            </a:pPr>
            <a:r>
              <a:rPr lang="el-GR" dirty="0" smtClean="0"/>
              <a:t>Άνω γλουτιαία αρτ</a:t>
            </a:r>
          </a:p>
          <a:p>
            <a:pPr marL="514350" indent="-514350">
              <a:buAutoNum type="arabicPeriod"/>
            </a:pPr>
            <a:r>
              <a:rPr lang="el-GR" dirty="0" smtClean="0"/>
              <a:t>Κάτω γλουτιαία αρτ</a:t>
            </a:r>
          </a:p>
          <a:p>
            <a:pPr marL="514350" indent="-514350">
              <a:buNone/>
            </a:pPr>
            <a:r>
              <a:rPr lang="el-GR" dirty="0" err="1" smtClean="0"/>
              <a:t>Σπλάγχνικοί</a:t>
            </a:r>
            <a:r>
              <a:rPr lang="el-GR" dirty="0" smtClean="0"/>
              <a:t> κλάδοι</a:t>
            </a:r>
          </a:p>
          <a:p>
            <a:pPr marL="514350" indent="-514350">
              <a:buAutoNum type="arabicPeriod"/>
            </a:pPr>
            <a:r>
              <a:rPr lang="el-GR" dirty="0" smtClean="0"/>
              <a:t>Ομφαλική αρτ. Αρδεύει πλακούντα, άνω κυστικές αρτ, αρτ. σπερματικού πόρου</a:t>
            </a:r>
          </a:p>
          <a:p>
            <a:pPr marL="514350" indent="-514350">
              <a:buAutoNum type="arabicPeriod"/>
            </a:pPr>
            <a:r>
              <a:rPr lang="el-GR" dirty="0" err="1" smtClean="0"/>
              <a:t>Μητραία</a:t>
            </a:r>
            <a:r>
              <a:rPr lang="el-GR" dirty="0" smtClean="0"/>
              <a:t> αρτ </a:t>
            </a:r>
          </a:p>
          <a:p>
            <a:pPr marL="514350" indent="-514350">
              <a:buAutoNum type="arabicPeriod"/>
            </a:pPr>
            <a:r>
              <a:rPr lang="el-GR" dirty="0" smtClean="0"/>
              <a:t>Κάτω κυστική αρτ</a:t>
            </a:r>
          </a:p>
          <a:p>
            <a:pPr marL="514350" indent="-514350">
              <a:buAutoNum type="arabicPeriod"/>
            </a:pPr>
            <a:r>
              <a:rPr lang="el-GR" dirty="0" err="1" smtClean="0"/>
              <a:t>Κολεϊκή</a:t>
            </a:r>
            <a:r>
              <a:rPr lang="el-GR" dirty="0" smtClean="0"/>
              <a:t> αρτ</a:t>
            </a:r>
          </a:p>
          <a:p>
            <a:pPr marL="514350" indent="-514350">
              <a:buAutoNum type="arabicPeriod"/>
            </a:pPr>
            <a:r>
              <a:rPr lang="el-GR" dirty="0" err="1" smtClean="0"/>
              <a:t>Αιμορροϊδική</a:t>
            </a:r>
            <a:r>
              <a:rPr lang="el-GR" dirty="0" smtClean="0"/>
              <a:t> αρτ</a:t>
            </a:r>
          </a:p>
          <a:p>
            <a:pPr marL="514350" indent="-514350">
              <a:buAutoNum type="arabicPeriod"/>
            </a:pPr>
            <a:r>
              <a:rPr lang="el-GR" dirty="0" smtClean="0"/>
              <a:t>Έσω </a:t>
            </a:r>
            <a:r>
              <a:rPr lang="el-GR" dirty="0" err="1" smtClean="0"/>
              <a:t>αιδοιική</a:t>
            </a:r>
            <a:endParaRPr lang="el-GR" dirty="0" smtClean="0"/>
          </a:p>
          <a:p>
            <a:pPr marL="514350" indent="-514350">
              <a:buAutoNum type="arabicPeriod"/>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ΕΞΩ ΛΑΓΟΝΙΑ ΑΡΤΗΡΙΑ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Μεγαλύτερη από την έσω, επί τα εντός λαγονοψοΐτη και συνεχίζει ως μηριαία αρτ.</a:t>
            </a:r>
          </a:p>
          <a:p>
            <a:r>
              <a:rPr lang="el-GR" dirty="0" smtClean="0"/>
              <a:t>Δε χορηγεί κλάδους.</a:t>
            </a:r>
          </a:p>
          <a:p>
            <a:r>
              <a:rPr lang="el-GR" dirty="0" smtClean="0"/>
              <a:t>Από το τελικό τμήμα της εκφύεται η </a:t>
            </a:r>
            <a:r>
              <a:rPr lang="el-GR" dirty="0" smtClean="0">
                <a:solidFill>
                  <a:srgbClr val="FF0000"/>
                </a:solidFill>
              </a:rPr>
              <a:t>εν τω βάθει κάτω επιγάστρια αρτ </a:t>
            </a:r>
            <a:r>
              <a:rPr lang="el-GR" dirty="0" smtClean="0"/>
              <a:t>που αρχίζει πίσω από βουβωνικό σύνδεσμο και αναστομώνεται με την άνω επιγάστρια αρτ στο επίπεδο ομφαλού και η </a:t>
            </a:r>
            <a:r>
              <a:rPr lang="el-GR" dirty="0" smtClean="0">
                <a:solidFill>
                  <a:srgbClr val="FF0000"/>
                </a:solidFill>
              </a:rPr>
              <a:t>εν τω βάθει περισπώμενη λαγόνια αρτ.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ΜΗΡΙΑΙΑ ΑΡΤΗΡΙΑ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Συνέχει έξω λαγόνιας αρτηρίας πέρα και κάτω από το βουβωνικό σύνδεσμο. Φέρεται μπροστά και έσω από άρθρωση ισχίου για να φτάσει στο </a:t>
            </a:r>
            <a:r>
              <a:rPr lang="el-GR" u="sng" dirty="0" err="1" smtClean="0"/>
              <a:t>λαγονοκτενικό</a:t>
            </a:r>
            <a:r>
              <a:rPr lang="el-GR" u="sng" dirty="0" smtClean="0"/>
              <a:t> βόθρο </a:t>
            </a:r>
            <a:r>
              <a:rPr lang="el-GR" dirty="0" smtClean="0"/>
              <a:t>όπου καλύπτεται από περιτονία μηρού. Πίσω από το ραπτικό μυ πορεύεται προς </a:t>
            </a:r>
            <a:r>
              <a:rPr lang="el-GR" u="sng" dirty="0" smtClean="0"/>
              <a:t>τον πόρο των προσαγωγών</a:t>
            </a:r>
            <a:r>
              <a:rPr lang="el-GR" dirty="0" smtClean="0"/>
              <a:t> και φτάνει στην οπίσθια επιφάνεια μηρού στον ιγνυακό βόθρο και συνεχίζει ως </a:t>
            </a:r>
            <a:r>
              <a:rPr lang="el-GR" dirty="0" smtClean="0">
                <a:solidFill>
                  <a:srgbClr val="FF0000"/>
                </a:solidFill>
              </a:rPr>
              <a:t>ιγνυακή αρτηρία</a:t>
            </a:r>
            <a:r>
              <a:rPr lang="el-GR" dirty="0" smtClean="0"/>
              <a:t>.</a:t>
            </a:r>
          </a:p>
          <a:p>
            <a:r>
              <a:rPr lang="el-GR" dirty="0" smtClean="0"/>
              <a:t>Επιπολής κάτω επιγάστρια αρτ</a:t>
            </a:r>
          </a:p>
          <a:p>
            <a:r>
              <a:rPr lang="el-GR" dirty="0" smtClean="0"/>
              <a:t>Επιπολής περισπώμενη λαγόνια αρτ</a:t>
            </a:r>
          </a:p>
          <a:p>
            <a:r>
              <a:rPr lang="el-GR" dirty="0"/>
              <a:t>Έ</a:t>
            </a:r>
            <a:r>
              <a:rPr lang="el-GR" dirty="0" smtClean="0"/>
              <a:t>ξω </a:t>
            </a:r>
            <a:r>
              <a:rPr lang="el-GR" dirty="0" err="1" smtClean="0"/>
              <a:t>αιδοιικές</a:t>
            </a:r>
            <a:r>
              <a:rPr lang="el-GR" dirty="0" smtClean="0"/>
              <a:t> αρτ</a:t>
            </a:r>
          </a:p>
          <a:p>
            <a:r>
              <a:rPr lang="el-GR" dirty="0" smtClean="0"/>
              <a:t>Κατιούσα γόνατος αρτ</a:t>
            </a:r>
          </a:p>
          <a:p>
            <a:r>
              <a:rPr lang="el-GR" dirty="0" smtClean="0"/>
              <a:t>Εν τω βάθει μηριαία αρτ: </a:t>
            </a:r>
            <a:r>
              <a:rPr lang="el-GR" dirty="0" err="1" smtClean="0"/>
              <a:t>έω</a:t>
            </a:r>
            <a:r>
              <a:rPr lang="el-GR" dirty="0" smtClean="0"/>
              <a:t> περισπώμενη μηρού, έξω περισπώμενη μηρού</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Σχετική εικόνα"/>
          <p:cNvPicPr>
            <a:picLocks noChangeAspect="1" noChangeArrowheads="1"/>
          </p:cNvPicPr>
          <p:nvPr/>
        </p:nvPicPr>
        <p:blipFill>
          <a:blip r:embed="rId2"/>
          <a:srcRect/>
          <a:stretch>
            <a:fillRect/>
          </a:stretch>
        </p:blipFill>
        <p:spPr bwMode="auto">
          <a:xfrm>
            <a:off x="857224" y="428604"/>
            <a:ext cx="7429552" cy="557216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Σχετική εικόνα"/>
          <p:cNvPicPr>
            <a:picLocks noChangeAspect="1" noChangeArrowheads="1"/>
          </p:cNvPicPr>
          <p:nvPr/>
        </p:nvPicPr>
        <p:blipFill>
          <a:blip r:embed="rId2"/>
          <a:srcRect/>
          <a:stretch>
            <a:fillRect/>
          </a:stretch>
        </p:blipFill>
        <p:spPr bwMode="auto">
          <a:xfrm>
            <a:off x="1142976" y="142852"/>
            <a:ext cx="6500858" cy="66698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Σχετική εικόνα"/>
          <p:cNvPicPr>
            <a:picLocks noChangeAspect="1" noChangeArrowheads="1"/>
          </p:cNvPicPr>
          <p:nvPr/>
        </p:nvPicPr>
        <p:blipFill>
          <a:blip r:embed="rId2"/>
          <a:srcRect/>
          <a:stretch>
            <a:fillRect/>
          </a:stretch>
        </p:blipFill>
        <p:spPr bwMode="auto">
          <a:xfrm>
            <a:off x="1285852" y="1071546"/>
            <a:ext cx="5667375" cy="43719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Σχετική εικόνα"/>
          <p:cNvPicPr>
            <a:picLocks noChangeAspect="1" noChangeArrowheads="1"/>
          </p:cNvPicPr>
          <p:nvPr/>
        </p:nvPicPr>
        <p:blipFill>
          <a:blip r:embed="rId2"/>
          <a:srcRect/>
          <a:stretch>
            <a:fillRect/>
          </a:stretch>
        </p:blipFill>
        <p:spPr bwMode="auto">
          <a:xfrm>
            <a:off x="1428728" y="357166"/>
            <a:ext cx="6773215" cy="585791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ΙΓΝΥΑΚΗ ΑΡΤΗΡΙΑ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Συνέχεια της μηριαίας. Από το τέλος του πόρου των προσαγωγών μέχρι το διχασμό στο κατώτερο όριο ιγνυακού μυός. Βρίσκεται βαθιά στον ιγνυακό βόθρο πλησίον αρθρικού θυλάκου και διαιρείται στην πρόσθια και οπίσθια </a:t>
            </a:r>
            <a:r>
              <a:rPr lang="el-GR" dirty="0" err="1" smtClean="0"/>
              <a:t>κνημιαία</a:t>
            </a:r>
            <a:r>
              <a:rPr lang="el-GR" dirty="0" smtClean="0"/>
              <a:t> αρτηρία.</a:t>
            </a:r>
          </a:p>
          <a:p>
            <a:r>
              <a:rPr lang="el-GR" dirty="0" smtClean="0"/>
              <a:t>Χορηγεί άνω, έξω και άνω έσω αρθρική αρτηρία γόνατος, μέση αρθρική, </a:t>
            </a:r>
            <a:r>
              <a:rPr lang="el-GR" dirty="0" err="1" smtClean="0"/>
              <a:t>γαστροκνήμιαίες</a:t>
            </a:r>
            <a:r>
              <a:rPr lang="el-GR" dirty="0" smtClean="0"/>
              <a:t> αρτ. Κάτω έξω και κάτω έσω αρθρική αρτ. γόνατος.</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ΑΡΤΗΡΙΑΚΟ ΔΙΚΤΥΟ ΓΟΝΑΤΟΣ</a:t>
            </a:r>
            <a:endParaRPr lang="el-GR" dirty="0"/>
          </a:p>
        </p:txBody>
      </p:sp>
      <p:sp>
        <p:nvSpPr>
          <p:cNvPr id="3" name="2 - Θέση περιεχομένου"/>
          <p:cNvSpPr>
            <a:spLocks noGrp="1"/>
          </p:cNvSpPr>
          <p:nvPr>
            <p:ph idx="1"/>
          </p:nvPr>
        </p:nvSpPr>
        <p:spPr/>
        <p:txBody>
          <a:bodyPr/>
          <a:lstStyle/>
          <a:p>
            <a:r>
              <a:rPr lang="el-GR" dirty="0" smtClean="0"/>
              <a:t>Κατιόντα και ανιόντα αγγεία. Εξαρτάται πλήρως από ιγνυακή αρτηρία.</a:t>
            </a:r>
            <a:endParaRPr lang="el-GR" dirty="0"/>
          </a:p>
        </p:txBody>
      </p:sp>
      <p:pic>
        <p:nvPicPr>
          <p:cNvPr id="53250" name="Picture 2" descr="Αποτέλεσμα εικόνας για tibial artery"/>
          <p:cNvPicPr>
            <a:picLocks noChangeAspect="1" noChangeArrowheads="1"/>
          </p:cNvPicPr>
          <p:nvPr/>
        </p:nvPicPr>
        <p:blipFill>
          <a:blip r:embed="rId2"/>
          <a:srcRect/>
          <a:stretch>
            <a:fillRect/>
          </a:stretch>
        </p:blipFill>
        <p:spPr bwMode="auto">
          <a:xfrm>
            <a:off x="2285984" y="2643182"/>
            <a:ext cx="5024430" cy="376832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ΑΡΤΗΡΙΕΣ ΚΝΗΜΗΣ &amp; ΑΚΡΟΥ ΠΟΔΟΣ</a:t>
            </a:r>
            <a:endParaRPr lang="el-GR" dirty="0"/>
          </a:p>
        </p:txBody>
      </p:sp>
      <p:sp>
        <p:nvSpPr>
          <p:cNvPr id="3" name="2 - Θέση περιεχομένου"/>
          <p:cNvSpPr>
            <a:spLocks noGrp="1"/>
          </p:cNvSpPr>
          <p:nvPr>
            <p:ph idx="1"/>
          </p:nvPr>
        </p:nvSpPr>
        <p:spPr/>
        <p:txBody>
          <a:bodyPr/>
          <a:lstStyle/>
          <a:p>
            <a:r>
              <a:rPr lang="el-GR" dirty="0" smtClean="0"/>
              <a:t>ΠΡΟΣΘΙΑ ΚΝΗΜΙΑΙΑ ΑΡΤΗΡΙΑ. </a:t>
            </a:r>
            <a:r>
              <a:rPr lang="el-GR" dirty="0" smtClean="0"/>
              <a:t>Διαπερνά μεσόστεο υμένα και πορεύεται στην </a:t>
            </a:r>
            <a:r>
              <a:rPr lang="el-GR" dirty="0" err="1" smtClean="0"/>
              <a:t>πρ</a:t>
            </a:r>
            <a:r>
              <a:rPr lang="el-GR" dirty="0" smtClean="0"/>
              <a:t>. επιφάνεια κνήμης, μεταξύ εκτεινόντων.</a:t>
            </a:r>
          </a:p>
          <a:p>
            <a:r>
              <a:rPr lang="el-GR" dirty="0" smtClean="0"/>
              <a:t>ΡΑΧΙΑΙΑ ΑΚΡΟΥ ΠΟΔΟΣ. Συνέχεια </a:t>
            </a:r>
            <a:r>
              <a:rPr lang="el-GR" dirty="0" err="1" smtClean="0"/>
              <a:t>πρ</a:t>
            </a:r>
            <a:r>
              <a:rPr lang="el-GR" dirty="0" smtClean="0"/>
              <a:t>. </a:t>
            </a:r>
            <a:r>
              <a:rPr lang="el-GR" dirty="0" err="1" smtClean="0"/>
              <a:t>κνημιαίας</a:t>
            </a:r>
            <a:r>
              <a:rPr lang="el-GR" dirty="0" smtClean="0"/>
              <a:t> αρτ. Μπορεί να ψηλαφηθεί μεταξύ τενόντων μ. εκτείνοντα ΜΔ και Μ. εκτείνοντα δ.</a:t>
            </a:r>
          </a:p>
          <a:p>
            <a:r>
              <a:rPr lang="el-GR" dirty="0" smtClean="0"/>
              <a:t>ΕΞΩ και ΕΣΩ ΤΑΡΣΑΙΑ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 name="2 - Εικόνα" descr="Aortic-Arch (1).png"/>
          <p:cNvPicPr>
            <a:picLocks noChangeAspect="1"/>
          </p:cNvPicPr>
          <p:nvPr/>
        </p:nvPicPr>
        <p:blipFill>
          <a:blip r:embed="rId2"/>
          <a:stretch>
            <a:fillRect/>
          </a:stretch>
        </p:blipFill>
        <p:spPr>
          <a:xfrm>
            <a:off x="1571604" y="0"/>
            <a:ext cx="5500726" cy="679889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Αποτέλεσμα εικόνας για tibial artery"/>
          <p:cNvPicPr>
            <a:picLocks noChangeAspect="1" noChangeArrowheads="1"/>
          </p:cNvPicPr>
          <p:nvPr/>
        </p:nvPicPr>
        <p:blipFill>
          <a:blip r:embed="rId2"/>
          <a:srcRect/>
          <a:stretch>
            <a:fillRect/>
          </a:stretch>
        </p:blipFill>
        <p:spPr bwMode="auto">
          <a:xfrm>
            <a:off x="1500166" y="142852"/>
            <a:ext cx="6000792" cy="675281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ΑΡΤΗΡΙΕΣ ΑΚΡΟΥ ΠΟΔΟΣ ΚΑΙ ΠΕΛΜΑΤΟΣ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ΟΠΙΣΘΙΑ ΚΝΗΜΙΑΙΑ. Συνεχίζει την ιγνυακή αρτ. Κάτω από τους καμπτήρες μυς, ως το σφυρό όπου κει ψηλαφάται.</a:t>
            </a:r>
          </a:p>
          <a:p>
            <a:r>
              <a:rPr lang="el-GR" dirty="0" err="1" smtClean="0"/>
              <a:t>Περισπώμενος</a:t>
            </a:r>
            <a:r>
              <a:rPr lang="el-GR" dirty="0" smtClean="0"/>
              <a:t> περονιαίος κλάδος</a:t>
            </a:r>
          </a:p>
          <a:p>
            <a:r>
              <a:rPr lang="el-GR" dirty="0" smtClean="0"/>
              <a:t>Περονιαία αρτ</a:t>
            </a:r>
          </a:p>
          <a:p>
            <a:r>
              <a:rPr lang="el-GR" dirty="0" smtClean="0"/>
              <a:t>Κνημιαία </a:t>
            </a:r>
            <a:r>
              <a:rPr lang="el-GR" dirty="0" err="1" smtClean="0"/>
              <a:t>τροφοφόρα</a:t>
            </a:r>
            <a:r>
              <a:rPr lang="el-GR" dirty="0" smtClean="0"/>
              <a:t> αρτ</a:t>
            </a:r>
          </a:p>
          <a:p>
            <a:r>
              <a:rPr lang="el-GR" dirty="0" smtClean="0"/>
              <a:t>Έσω </a:t>
            </a:r>
            <a:r>
              <a:rPr lang="el-GR" dirty="0" err="1" smtClean="0"/>
              <a:t>σφυριτιδικούς</a:t>
            </a:r>
            <a:r>
              <a:rPr lang="el-GR" dirty="0" smtClean="0"/>
              <a:t> κλάδους</a:t>
            </a:r>
          </a:p>
          <a:p>
            <a:r>
              <a:rPr lang="el-GR" dirty="0" err="1" smtClean="0"/>
              <a:t>Πτερνικοί</a:t>
            </a:r>
            <a:r>
              <a:rPr lang="el-GR" dirty="0" smtClean="0"/>
              <a:t> κλάδοι</a:t>
            </a:r>
          </a:p>
          <a:p>
            <a:r>
              <a:rPr lang="el-GR" dirty="0" smtClean="0"/>
              <a:t>Έσω πελματιαία &amp; Έξω πελματιαία: σχηματίζουν εν τω βάθει πελματιαίο τόξο</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Αποτέλεσμα εικόνας για tibial artery"/>
          <p:cNvPicPr>
            <a:picLocks noChangeAspect="1" noChangeArrowheads="1"/>
          </p:cNvPicPr>
          <p:nvPr/>
        </p:nvPicPr>
        <p:blipFill>
          <a:blip r:embed="rId2"/>
          <a:srcRect/>
          <a:stretch>
            <a:fillRect/>
          </a:stretch>
        </p:blipFill>
        <p:spPr bwMode="auto">
          <a:xfrm>
            <a:off x="2071670" y="0"/>
            <a:ext cx="5214974" cy="618211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Αποτέλεσμα εικόνας για tibial artery"/>
          <p:cNvPicPr>
            <a:picLocks noChangeAspect="1" noChangeArrowheads="1"/>
          </p:cNvPicPr>
          <p:nvPr/>
        </p:nvPicPr>
        <p:blipFill>
          <a:blip r:embed="rId2"/>
          <a:srcRect/>
          <a:stretch>
            <a:fillRect/>
          </a:stretch>
        </p:blipFill>
        <p:spPr bwMode="auto">
          <a:xfrm>
            <a:off x="670234" y="1285860"/>
            <a:ext cx="8473766" cy="407196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ChangeAspect="1" noChangeArrowheads="1"/>
          </p:cNvPicPr>
          <p:nvPr/>
        </p:nvPicPr>
        <p:blipFill>
          <a:blip r:embed="rId2"/>
          <a:srcRect/>
          <a:stretch>
            <a:fillRect/>
          </a:stretch>
        </p:blipFill>
        <p:spPr bwMode="auto">
          <a:xfrm>
            <a:off x="1785918" y="0"/>
            <a:ext cx="5286412" cy="61956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Αποτέλεσμα εικόνας για aorta"/>
          <p:cNvPicPr>
            <a:picLocks noChangeAspect="1" noChangeArrowheads="1"/>
          </p:cNvPicPr>
          <p:nvPr/>
        </p:nvPicPr>
        <p:blipFill>
          <a:blip r:embed="rId2"/>
          <a:srcRect/>
          <a:stretch>
            <a:fillRect/>
          </a:stretch>
        </p:blipFill>
        <p:spPr bwMode="auto">
          <a:xfrm>
            <a:off x="2071670" y="0"/>
            <a:ext cx="4500594" cy="63641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Αποτέλεσμα εικόνας για aorta"/>
          <p:cNvPicPr>
            <a:picLocks noChangeAspect="1" noChangeArrowheads="1"/>
          </p:cNvPicPr>
          <p:nvPr/>
        </p:nvPicPr>
        <p:blipFill>
          <a:blip r:embed="rId2"/>
          <a:srcRect/>
          <a:stretch>
            <a:fillRect/>
          </a:stretch>
        </p:blipFill>
        <p:spPr bwMode="auto">
          <a:xfrm>
            <a:off x="2143108" y="142852"/>
            <a:ext cx="4819650" cy="61436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Αποτέλεσμα εικόνας για aorta"/>
          <p:cNvPicPr>
            <a:picLocks noChangeAspect="1" noChangeArrowheads="1"/>
          </p:cNvPicPr>
          <p:nvPr/>
        </p:nvPicPr>
        <p:blipFill>
          <a:blip r:embed="rId2"/>
          <a:srcRect/>
          <a:stretch>
            <a:fillRect/>
          </a:stretch>
        </p:blipFill>
        <p:spPr bwMode="auto">
          <a:xfrm>
            <a:off x="2143108" y="285728"/>
            <a:ext cx="4143404" cy="70840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ΚΟΙΝΗ ΚΑΡΩΤΙΔΑ ΑΡΤΗΡΙΑ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Έκφυση:  ΔΕ από ανώνυμη αρτηρία και ΑΡ από αορτικό τόξο. Ανέρχονται στο πλάι τραχείας και λάρυγγα χωρίς να δώσουν κλάδους.</a:t>
            </a:r>
          </a:p>
          <a:p>
            <a:r>
              <a:rPr lang="el-GR" dirty="0" smtClean="0"/>
              <a:t>Μαζί με σφαγίτιδα φλέβα και </a:t>
            </a:r>
            <a:r>
              <a:rPr lang="el-GR" dirty="0" err="1" smtClean="0"/>
              <a:t>πνευμονογαστρικό</a:t>
            </a:r>
            <a:r>
              <a:rPr lang="el-GR" dirty="0" smtClean="0"/>
              <a:t> νεύρο περιβάλλονται από θήκη συνδετικού ιστού (αγγειονευρώδες δεμάτιο).</a:t>
            </a:r>
          </a:p>
          <a:p>
            <a:r>
              <a:rPr lang="el-GR" dirty="0" smtClean="0"/>
              <a:t>Στο Α6 μπορεί να πιεστεί πάνω στο πρόσθιο φύμα και να αποφραχθεί.</a:t>
            </a:r>
          </a:p>
          <a:p>
            <a:r>
              <a:rPr lang="el-GR" dirty="0" smtClean="0"/>
              <a:t>Α4 διαιρείται σε έξω και έσω καρωτίδα. Ο διχασμός διευρύνεται και σχηματίζει τον καρωτιδικό κόλπο που φέρει υποδοχείς που ελέγχουν διαταραχές αρτηριακής πίεσης και </a:t>
            </a:r>
            <a:r>
              <a:rPr lang="el-GR" dirty="0" err="1" smtClean="0"/>
              <a:t>χημειοϋποδοχείς</a:t>
            </a:r>
            <a:r>
              <a:rPr lang="el-GR" dirty="0" smtClean="0"/>
              <a:t> (καρωτιδικό σωμάτιο) που απαντά στο περιεχόμενο του οξυγόνου. Η έσω καρωτίδα μπαίνει στο κρανίο χωρίς να δώσει κλάδους, η έξω καρωτίδα δίνει κλάδους στο λαιμό, πρόσωπο και κεφαλή.</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1437</Words>
  <Application>Microsoft Office PowerPoint</Application>
  <PresentationFormat>Προβολή στην οθόνη (4:3)</PresentationFormat>
  <Paragraphs>108</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ΑΡΤΗΡΙΕΣ</vt:lpstr>
      <vt:lpstr>ΑΟΡΤΗ</vt:lpstr>
      <vt:lpstr>ΑΜΕΣΟΙ ΚΛΑΔΟΙ ΑΟΡΤΗΣ</vt:lpstr>
      <vt:lpstr>Διαφάνεια 4</vt:lpstr>
      <vt:lpstr>Διαφάνεια 5</vt:lpstr>
      <vt:lpstr>Διαφάνεια 6</vt:lpstr>
      <vt:lpstr>Διαφάνεια 7</vt:lpstr>
      <vt:lpstr>Διαφάνεια 8</vt:lpstr>
      <vt:lpstr>ΚΟΙΝΗ ΚΑΡΩΤΙΔΑ ΑΡΤΗΡΙΑ</vt:lpstr>
      <vt:lpstr>Διαφάνεια 10</vt:lpstr>
      <vt:lpstr>ΥΠΟΚΛΕΙΔΙΑ ΑΡΤΗΡΙΑ</vt:lpstr>
      <vt:lpstr>Διαφάνεια 12</vt:lpstr>
      <vt:lpstr>ΜΑΣΧΑΛΙΑΙΑ ΑΡΤΗΡΙΑ</vt:lpstr>
      <vt:lpstr>Διαφάνεια 14</vt:lpstr>
      <vt:lpstr>Διαφάνεια 15</vt:lpstr>
      <vt:lpstr>Διαφάνεια 16</vt:lpstr>
      <vt:lpstr>ΒΡΑΧΙΟΝΙΑ ΑΡΤΗΡΙΑ</vt:lpstr>
      <vt:lpstr>Διαφάνεια 18</vt:lpstr>
      <vt:lpstr>Διαφάνεια 19</vt:lpstr>
      <vt:lpstr>ΑΝΑΣΤΟΜΩΤΙΚΟ ΔΙΚΤΥΟ ΑΓΚΩΝΑ</vt:lpstr>
      <vt:lpstr>Διαφάνεια 21</vt:lpstr>
      <vt:lpstr>Διαφάνεια 22</vt:lpstr>
      <vt:lpstr>ΚΕΡΚΙΔΙΚΗ ΑΡΤΗΡΙΑ</vt:lpstr>
      <vt:lpstr>ΩΛΕΝΙΑ ΑΡΤΗΡΙΑ</vt:lpstr>
      <vt:lpstr>ΑΡΤΗΡΙΑΚΑ ΤΟΞΑ ΑΚΡΑΣ ΧΕΙΡΟΣ</vt:lpstr>
      <vt:lpstr>Διαφάνεια 26</vt:lpstr>
      <vt:lpstr>ΑΡΤΗΡΙΕΣ ΚΑΤΩ ΑΚΡΩΝ</vt:lpstr>
      <vt:lpstr>Διαφάνεια 28</vt:lpstr>
      <vt:lpstr>Διαφάνεια 29</vt:lpstr>
      <vt:lpstr>ΕΣΩ ΛΑΓΟΝΙΑ ΑΡΤΗΡΙΑ</vt:lpstr>
      <vt:lpstr>ΕΞΩ ΛΑΓΟΝΙΑ ΑΡΤΗΡΙΑ</vt:lpstr>
      <vt:lpstr>ΜΗΡΙΑΙΑ ΑΡΤΗΡΙΑ</vt:lpstr>
      <vt:lpstr>Διαφάνεια 33</vt:lpstr>
      <vt:lpstr>Διαφάνεια 34</vt:lpstr>
      <vt:lpstr>Διαφάνεια 35</vt:lpstr>
      <vt:lpstr>Διαφάνεια 36</vt:lpstr>
      <vt:lpstr>ΙΓΝΥΑΚΗ ΑΡΤΗΡΙΑ</vt:lpstr>
      <vt:lpstr>ΑΡΤΗΡΙΑΚΟ ΔΙΚΤΥΟ ΓΟΝΑΤΟΣ</vt:lpstr>
      <vt:lpstr>ΑΡΤΗΡΙΕΣ ΚΝΗΜΗΣ &amp; ΑΚΡΟΥ ΠΟΔΟΣ</vt:lpstr>
      <vt:lpstr>Διαφάνεια 40</vt:lpstr>
      <vt:lpstr>ΑΡΤΗΡΙΕΣ ΑΚΡΟΥ ΠΟΔΟΣ ΚΑΙ ΠΕΛΜΑΤΟΣ</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ΑΡΤΗΡΙΕΣ</dc:title>
  <dc:creator>mariannis</dc:creator>
  <cp:lastModifiedBy>mariannis</cp:lastModifiedBy>
  <cp:revision>26</cp:revision>
  <dcterms:created xsi:type="dcterms:W3CDTF">2018-02-19T14:30:23Z</dcterms:created>
  <dcterms:modified xsi:type="dcterms:W3CDTF">2018-02-19T16:49:16Z</dcterms:modified>
</cp:coreProperties>
</file>