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9" d="100"/>
          <a:sy n="99" d="100"/>
        </p:scale>
        <p:origin x="-893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3185-2FFE-4F25-8931-CF2B344F4CFC}" type="datetimeFigureOut">
              <a:rPr lang="el-GR" smtClean="0"/>
              <a:pPr/>
              <a:t>18/2/2018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60053-E126-444B-A90D-B7FAD571526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3185-2FFE-4F25-8931-CF2B344F4CFC}" type="datetimeFigureOut">
              <a:rPr lang="el-GR" smtClean="0"/>
              <a:pPr/>
              <a:t>18/2/2018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60053-E126-444B-A90D-B7FAD571526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3185-2FFE-4F25-8931-CF2B344F4CFC}" type="datetimeFigureOut">
              <a:rPr lang="el-GR" smtClean="0"/>
              <a:pPr/>
              <a:t>18/2/2018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60053-E126-444B-A90D-B7FAD571526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3185-2FFE-4F25-8931-CF2B344F4CFC}" type="datetimeFigureOut">
              <a:rPr lang="el-GR" smtClean="0"/>
              <a:pPr/>
              <a:t>18/2/2018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60053-E126-444B-A90D-B7FAD571526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3185-2FFE-4F25-8931-CF2B344F4CFC}" type="datetimeFigureOut">
              <a:rPr lang="el-GR" smtClean="0"/>
              <a:pPr/>
              <a:t>18/2/2018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60053-E126-444B-A90D-B7FAD571526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3185-2FFE-4F25-8931-CF2B344F4CFC}" type="datetimeFigureOut">
              <a:rPr lang="el-GR" smtClean="0"/>
              <a:pPr/>
              <a:t>18/2/2018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60053-E126-444B-A90D-B7FAD571526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3185-2FFE-4F25-8931-CF2B344F4CFC}" type="datetimeFigureOut">
              <a:rPr lang="el-GR" smtClean="0"/>
              <a:pPr/>
              <a:t>18/2/2018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60053-E126-444B-A90D-B7FAD571526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3185-2FFE-4F25-8931-CF2B344F4CFC}" type="datetimeFigureOut">
              <a:rPr lang="el-GR" smtClean="0"/>
              <a:pPr/>
              <a:t>18/2/2018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60053-E126-444B-A90D-B7FAD571526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3185-2FFE-4F25-8931-CF2B344F4CFC}" type="datetimeFigureOut">
              <a:rPr lang="el-GR" smtClean="0"/>
              <a:pPr/>
              <a:t>18/2/2018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60053-E126-444B-A90D-B7FAD571526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3185-2FFE-4F25-8931-CF2B344F4CFC}" type="datetimeFigureOut">
              <a:rPr lang="el-GR" smtClean="0"/>
              <a:pPr/>
              <a:t>18/2/2018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60053-E126-444B-A90D-B7FAD571526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3185-2FFE-4F25-8931-CF2B344F4CFC}" type="datetimeFigureOut">
              <a:rPr lang="el-GR" smtClean="0"/>
              <a:pPr/>
              <a:t>18/2/2018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60053-E126-444B-A90D-B7FAD571526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43185-2FFE-4F25-8931-CF2B344F4CFC}" type="datetimeFigureOut">
              <a:rPr lang="el-GR" smtClean="0"/>
              <a:pPr/>
              <a:t>18/2/2018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60053-E126-444B-A90D-B7FAD571526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ΚΑΡΔΙΑΓΓΕΙΑΚΟ ΣΥΣΤΗΜΑ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Κλειστό σύστημα σωλήνων (αιμοφόρα αγγεία) και αντλία (καρδιά).</a:t>
            </a:r>
          </a:p>
          <a:p>
            <a:r>
              <a:rPr lang="el-GR" dirty="0" smtClean="0"/>
              <a:t>Τα αγγεία που απομακρύνουν το αίμα από την καρδιά ονομάζονται αρτηρίες και αυτά που το επαναφέρουν φλέβες. Η καρδιά διαιρείται σε δεξιά και αριστερό ήμισυ με ένα κόλπο και μία κοιλία σε κάθε πλευρά.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ΠΝΕΥΜΟΝΙΚΗ ΚΥΚΛΟΦΟΡΙΑ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err="1" smtClean="0"/>
              <a:t>Αποξυγονωμένο</a:t>
            </a:r>
            <a:r>
              <a:rPr lang="el-GR" dirty="0" smtClean="0"/>
              <a:t> αίμα από συστηματική κυκλοφορία ρέει από </a:t>
            </a:r>
            <a:r>
              <a:rPr lang="el-GR" dirty="0" smtClean="0">
                <a:solidFill>
                  <a:schemeClr val="accent1"/>
                </a:solidFill>
              </a:rPr>
              <a:t>δεξιό κόλπο </a:t>
            </a:r>
            <a:r>
              <a:rPr lang="el-GR" dirty="0" smtClean="0"/>
              <a:t>στη </a:t>
            </a:r>
            <a:r>
              <a:rPr lang="el-GR" dirty="0" smtClean="0">
                <a:solidFill>
                  <a:schemeClr val="accent1"/>
                </a:solidFill>
              </a:rPr>
              <a:t>δεξιά κοιλία</a:t>
            </a:r>
            <a:r>
              <a:rPr lang="el-GR" dirty="0" smtClean="0">
                <a:solidFill>
                  <a:srgbClr val="00B050"/>
                </a:solidFill>
              </a:rPr>
              <a:t> </a:t>
            </a:r>
            <a:r>
              <a:rPr lang="el-GR" dirty="0" smtClean="0"/>
              <a:t>και από εκεί στην πνευμονική κυκλοφορία: στέλεχος </a:t>
            </a:r>
            <a:r>
              <a:rPr lang="el-GR" dirty="0" smtClean="0">
                <a:solidFill>
                  <a:srgbClr val="FF0000"/>
                </a:solidFill>
              </a:rPr>
              <a:t>πνευμονικής αρτηρίας- </a:t>
            </a:r>
            <a:r>
              <a:rPr lang="el-GR" dirty="0" smtClean="0"/>
              <a:t>δεξιά και αριστερή πνευμονική αρτηρία, διαίρεση ως </a:t>
            </a:r>
            <a:r>
              <a:rPr lang="el-GR" dirty="0" smtClean="0">
                <a:solidFill>
                  <a:srgbClr val="FF0000"/>
                </a:solidFill>
              </a:rPr>
              <a:t>τριχοειδή</a:t>
            </a:r>
            <a:r>
              <a:rPr lang="el-GR" dirty="0" smtClean="0"/>
              <a:t>, που περιβάλλουν τα τελικά τμήματα αεραγωγών, τις </a:t>
            </a:r>
            <a:r>
              <a:rPr lang="el-GR" dirty="0" smtClean="0">
                <a:solidFill>
                  <a:srgbClr val="FF0000"/>
                </a:solidFill>
              </a:rPr>
              <a:t>κυψελίδες</a:t>
            </a:r>
            <a:r>
              <a:rPr lang="el-GR" dirty="0" smtClean="0"/>
              <a:t> [το αίμα εμπλουτίζεται με οξυγόνο και διοξείδιο του άνθρακα απελευθερώνεται στους αεραγωγούς) το οξυγονωμένο αίμα επιστρέφει με </a:t>
            </a:r>
            <a:r>
              <a:rPr lang="el-GR" dirty="0" smtClean="0">
                <a:solidFill>
                  <a:srgbClr val="FF0000"/>
                </a:solidFill>
              </a:rPr>
              <a:t>πνευμονικές φλέβες </a:t>
            </a:r>
            <a:r>
              <a:rPr lang="el-GR" dirty="0" smtClean="0"/>
              <a:t>και ρέει στον </a:t>
            </a:r>
            <a:r>
              <a:rPr lang="el-GR" dirty="0" smtClean="0">
                <a:solidFill>
                  <a:srgbClr val="00B050"/>
                </a:solidFill>
              </a:rPr>
              <a:t>αριστερό κόλπο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ΣΥΣΤΗΜΑΤΙΚΗ ΚΥΚΛΟΦΟΡΙΑ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l-GR" dirty="0" smtClean="0"/>
              <a:t>Οξυγονωμένο αίμα από αριστερό κόλπο ρέει στην </a:t>
            </a:r>
            <a:r>
              <a:rPr lang="el-GR" dirty="0" smtClean="0">
                <a:solidFill>
                  <a:srgbClr val="00B050"/>
                </a:solidFill>
              </a:rPr>
              <a:t>αριστερή κοιλία</a:t>
            </a:r>
            <a:r>
              <a:rPr lang="el-GR" dirty="0" smtClean="0"/>
              <a:t>, αντλείται στην </a:t>
            </a:r>
            <a:r>
              <a:rPr lang="el-GR" dirty="0" smtClean="0">
                <a:solidFill>
                  <a:srgbClr val="FF0000"/>
                </a:solidFill>
              </a:rPr>
              <a:t>αορτή</a:t>
            </a:r>
            <a:r>
              <a:rPr lang="el-GR" dirty="0" smtClean="0"/>
              <a:t> και τη συστηματική κυκλοφορία που αποτελείται από ξεχωριστά κυκλώματα που αρδεύουν περιοχές σώματος. Μεγάλες αρτηρίες διακλαδίζονται από την αορτή και υποδιαιρούνται πολλές φορές μέχρι τα </a:t>
            </a:r>
            <a:r>
              <a:rPr lang="el-GR" dirty="0" smtClean="0">
                <a:solidFill>
                  <a:srgbClr val="FF0000"/>
                </a:solidFill>
              </a:rPr>
              <a:t>αρτηριόλια</a:t>
            </a:r>
            <a:r>
              <a:rPr lang="el-GR" dirty="0" smtClean="0"/>
              <a:t> που και αυτά διακλαδίζονται ως </a:t>
            </a:r>
            <a:r>
              <a:rPr lang="el-GR" dirty="0" smtClean="0">
                <a:solidFill>
                  <a:srgbClr val="FF0000"/>
                </a:solidFill>
              </a:rPr>
              <a:t>τριχοειδή</a:t>
            </a:r>
            <a:r>
              <a:rPr lang="el-GR" dirty="0" smtClean="0"/>
              <a:t> όπου γίνεται η ανταλλαγή αερίων και μεταβολικών ουσιών. Στο τριχοειδικό δίκτυο το αρτηριακό τμήμα περνά στο φλεβικό τμήμα, όπου το αποξυγονωμένο αίμα συγκεντρώνεται στα </a:t>
            </a:r>
            <a:r>
              <a:rPr lang="el-GR" dirty="0" smtClean="0">
                <a:solidFill>
                  <a:schemeClr val="accent1"/>
                </a:solidFill>
              </a:rPr>
              <a:t>φλεβίδια</a:t>
            </a:r>
            <a:r>
              <a:rPr lang="el-GR" dirty="0" smtClean="0"/>
              <a:t> , σχηματίζονται </a:t>
            </a:r>
            <a:r>
              <a:rPr lang="el-GR" dirty="0" smtClean="0">
                <a:solidFill>
                  <a:schemeClr val="accent1"/>
                </a:solidFill>
              </a:rPr>
              <a:t>φλέβες</a:t>
            </a:r>
            <a:r>
              <a:rPr lang="el-GR" dirty="0" smtClean="0"/>
              <a:t>. Οι φλέβες κάτω άκρου αποχετεύονται στην </a:t>
            </a:r>
            <a:r>
              <a:rPr lang="el-GR" dirty="0" smtClean="0">
                <a:solidFill>
                  <a:schemeClr val="accent1"/>
                </a:solidFill>
              </a:rPr>
              <a:t>κάτω κοίλη φλέβα </a:t>
            </a:r>
            <a:r>
              <a:rPr lang="el-GR" dirty="0" smtClean="0"/>
              <a:t>και το φλεβικό αίμα άνω άκρου και κεφαλής στην </a:t>
            </a:r>
            <a:r>
              <a:rPr lang="el-GR" dirty="0" smtClean="0">
                <a:solidFill>
                  <a:schemeClr val="accent1"/>
                </a:solidFill>
              </a:rPr>
              <a:t>άνω κοίλη φλέβα </a:t>
            </a:r>
            <a:r>
              <a:rPr lang="el-GR" dirty="0" smtClean="0"/>
              <a:t>που αποχετεύουν στο </a:t>
            </a:r>
            <a:r>
              <a:rPr lang="el-GR" dirty="0" smtClean="0">
                <a:solidFill>
                  <a:srgbClr val="00B0F0"/>
                </a:solidFill>
              </a:rPr>
              <a:t>δεξιό κόλπο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ΠΥΛΑΙΑ ΚΥΚΛΟΦΟΡΙΑ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Ειδικό τμήμα συστηματικής κυκλοφορίας.</a:t>
            </a:r>
          </a:p>
          <a:p>
            <a:r>
              <a:rPr lang="el-GR" dirty="0" smtClean="0"/>
              <a:t>Φλεβικό αίμα από μονήρη κοιλιακά όργανα (στόμαχος, έντερο, πάγκρεας, σπλήνας) δε ρέει κατευθείαν στην ΚΚΦ αλλά ουσίες από αυτά τα όργανα απορροφώνται από το </a:t>
            </a:r>
            <a:r>
              <a:rPr lang="el-GR" b="1" dirty="0" smtClean="0"/>
              <a:t>ΛΕ</a:t>
            </a:r>
            <a:r>
              <a:rPr lang="el-GR" dirty="0" smtClean="0"/>
              <a:t> και το αίμα μεταφέρεται με την </a:t>
            </a:r>
            <a:r>
              <a:rPr lang="el-GR" dirty="0" smtClean="0">
                <a:solidFill>
                  <a:srgbClr val="0070C0"/>
                </a:solidFill>
              </a:rPr>
              <a:t>πυλαία φλέβα </a:t>
            </a:r>
            <a:r>
              <a:rPr lang="el-GR" dirty="0" smtClean="0"/>
              <a:t>σε δίκτυο τριχοειδών στο </a:t>
            </a:r>
            <a:r>
              <a:rPr lang="el-GR" b="1" dirty="0" smtClean="0"/>
              <a:t>ήπαρ</a:t>
            </a:r>
            <a:r>
              <a:rPr lang="el-GR" dirty="0" smtClean="0"/>
              <a:t>. Αφού μεταβολιστούν το αίμα συλλέγεται από τις </a:t>
            </a:r>
            <a:r>
              <a:rPr lang="el-GR" dirty="0" smtClean="0">
                <a:solidFill>
                  <a:srgbClr val="0070C0"/>
                </a:solidFill>
              </a:rPr>
              <a:t>ηπατικές φλέβες </a:t>
            </a:r>
            <a:r>
              <a:rPr lang="el-GR" dirty="0" smtClean="0"/>
              <a:t>και οδηγείται στην </a:t>
            </a:r>
            <a:r>
              <a:rPr lang="el-GR" dirty="0" smtClean="0">
                <a:solidFill>
                  <a:srgbClr val="0070C0"/>
                </a:solidFill>
              </a:rPr>
              <a:t>ΚΚΦ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ΛΕΜΦΙΚΟ ΣΥΣΤΗΜΑ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Δρα μέσα στη συστηματική κυκλοφορία.</a:t>
            </a:r>
          </a:p>
          <a:p>
            <a:r>
              <a:rPr lang="el-GR" dirty="0" smtClean="0"/>
              <a:t>Ξεκινά ως </a:t>
            </a:r>
            <a:r>
              <a:rPr lang="el-GR" u="sng" dirty="0" smtClean="0"/>
              <a:t>τυφλά αγγεία </a:t>
            </a:r>
            <a:r>
              <a:rPr lang="el-GR" dirty="0" smtClean="0"/>
              <a:t>που συλλέγουν υγρό από εξωκυττάριο χώρο στην περιφέρεια του σώματος διαμέσου </a:t>
            </a:r>
            <a:r>
              <a:rPr lang="el-GR" dirty="0" smtClean="0">
                <a:solidFill>
                  <a:schemeClr val="accent3">
                    <a:lumMod val="50000"/>
                  </a:schemeClr>
                </a:solidFill>
              </a:rPr>
              <a:t>λεμφικών τριχοειδών </a:t>
            </a:r>
            <a:r>
              <a:rPr lang="el-GR" dirty="0" smtClean="0"/>
              <a:t>και μέσω μεγαλύτερων λεμφαγγείων και με τα κύρια λεμφικά στελέχη το μεταφέρει στον </a:t>
            </a:r>
            <a:r>
              <a:rPr lang="el-GR" dirty="0" smtClean="0">
                <a:solidFill>
                  <a:schemeClr val="accent3">
                    <a:lumMod val="50000"/>
                  </a:schemeClr>
                </a:solidFill>
              </a:rPr>
              <a:t>μείζονα και ελάσσονα θωρακικό πόρο </a:t>
            </a:r>
            <a:r>
              <a:rPr lang="el-GR" dirty="0" smtClean="0"/>
              <a:t>και από εκεί στην ΑΚΦ, </a:t>
            </a:r>
            <a:r>
              <a:rPr lang="el-GR" dirty="0" smtClean="0">
                <a:solidFill>
                  <a:schemeClr val="accent3">
                    <a:lumMod val="50000"/>
                  </a:schemeClr>
                </a:solidFill>
              </a:rPr>
              <a:t>λεμφαδένες</a:t>
            </a:r>
            <a:r>
              <a:rPr lang="el-GR" dirty="0" smtClean="0"/>
              <a:t> είναι διάσπαρτοι σε όλα τα λεμφαγγεία.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Σχετική εικόνα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5" name="4 - Εικόνα" descr="agge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7072" y="305058"/>
            <a:ext cx="3309855" cy="624788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Lymph-System.pn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642910" y="500041"/>
            <a:ext cx="7929618" cy="6011399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ΚΑΡΔΙΑ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Ινομυώδες κοίλο όργανο με κωνικό σχήμα στο θώρακα, πλάγια προς τν άξονα του σώματος, ώστε η κορυφή να στρέφεται προς τα αριστερά και εμπρός και η βάση προς τα δεξιά και πίσω.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384</Words>
  <Application>Microsoft Office PowerPoint</Application>
  <PresentationFormat>Προβολή στην οθόνη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ΚΑΡΔΙΑΓΓΕΙΑΚΟ ΣΥΣΤΗΜΑ</vt:lpstr>
      <vt:lpstr>Διαφάνεια 2</vt:lpstr>
      <vt:lpstr>ΠΝΕΥΜΟΝΙΚΗ ΚΥΚΛΟΦΟΡΙΑ</vt:lpstr>
      <vt:lpstr>ΣΥΣΤΗΜΑΤΙΚΗ ΚΥΚΛΟΦΟΡΙΑ</vt:lpstr>
      <vt:lpstr>ΠΥΛΑΙΑ ΚΥΚΛΟΦΟΡΙΑ</vt:lpstr>
      <vt:lpstr>ΛΕΜΦΙΚΟ ΣΥΣΤΗΜΑ</vt:lpstr>
      <vt:lpstr>Διαφάνεια 7</vt:lpstr>
      <vt:lpstr>Διαφάνεια 8</vt:lpstr>
      <vt:lpstr>ΚΑΡΔΙΑ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ΚΑΡΔΙΑΓΓΕΙΑΚΟ ΣΥΣΤΗΜΑ</dc:title>
  <dc:creator>mariannis</dc:creator>
  <cp:lastModifiedBy>mariannis</cp:lastModifiedBy>
  <cp:revision>15</cp:revision>
  <dcterms:created xsi:type="dcterms:W3CDTF">2018-02-17T11:07:20Z</dcterms:created>
  <dcterms:modified xsi:type="dcterms:W3CDTF">2018-02-18T08:11:20Z</dcterms:modified>
</cp:coreProperties>
</file>