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6"/>
  </p:notesMasterIdLst>
  <p:sldIdLst>
    <p:sldId id="256" r:id="rId2"/>
    <p:sldId id="257" r:id="rId3"/>
    <p:sldId id="313" r:id="rId4"/>
    <p:sldId id="318" r:id="rId5"/>
    <p:sldId id="411" r:id="rId6"/>
    <p:sldId id="258" r:id="rId7"/>
    <p:sldId id="259" r:id="rId8"/>
    <p:sldId id="260" r:id="rId9"/>
    <p:sldId id="261" r:id="rId10"/>
    <p:sldId id="262" r:id="rId11"/>
    <p:sldId id="263" r:id="rId12"/>
    <p:sldId id="264" r:id="rId13"/>
    <p:sldId id="414" r:id="rId14"/>
    <p:sldId id="265" r:id="rId15"/>
    <p:sldId id="417" r:id="rId16"/>
    <p:sldId id="419" r:id="rId17"/>
    <p:sldId id="418" r:id="rId18"/>
    <p:sldId id="434" r:id="rId19"/>
    <p:sldId id="450" r:id="rId20"/>
    <p:sldId id="415" r:id="rId21"/>
    <p:sldId id="416" r:id="rId22"/>
    <p:sldId id="420" r:id="rId23"/>
    <p:sldId id="413" r:id="rId24"/>
    <p:sldId id="266" r:id="rId25"/>
    <p:sldId id="421" r:id="rId26"/>
    <p:sldId id="422" r:id="rId27"/>
    <p:sldId id="424" r:id="rId28"/>
    <p:sldId id="423" r:id="rId29"/>
    <p:sldId id="267" r:id="rId30"/>
    <p:sldId id="268" r:id="rId31"/>
    <p:sldId id="464" r:id="rId32"/>
    <p:sldId id="269" r:id="rId33"/>
    <p:sldId id="451" r:id="rId34"/>
    <p:sldId id="452" r:id="rId35"/>
    <p:sldId id="454" r:id="rId36"/>
    <p:sldId id="453" r:id="rId37"/>
    <p:sldId id="455" r:id="rId38"/>
    <p:sldId id="456" r:id="rId39"/>
    <p:sldId id="270" r:id="rId40"/>
    <p:sldId id="435" r:id="rId41"/>
    <p:sldId id="271" r:id="rId42"/>
    <p:sldId id="272" r:id="rId43"/>
    <p:sldId id="273" r:id="rId44"/>
    <p:sldId id="274" r:id="rId45"/>
    <p:sldId id="426" r:id="rId46"/>
    <p:sldId id="427" r:id="rId47"/>
    <p:sldId id="430" r:id="rId48"/>
    <p:sldId id="436" r:id="rId49"/>
    <p:sldId id="437" r:id="rId50"/>
    <p:sldId id="428" r:id="rId51"/>
    <p:sldId id="429" r:id="rId52"/>
    <p:sldId id="431" r:id="rId53"/>
    <p:sldId id="432" r:id="rId54"/>
    <p:sldId id="433" r:id="rId55"/>
    <p:sldId id="275" r:id="rId56"/>
    <p:sldId id="425" r:id="rId57"/>
    <p:sldId id="328" r:id="rId58"/>
    <p:sldId id="334" r:id="rId59"/>
    <p:sldId id="306" r:id="rId60"/>
    <p:sldId id="329" r:id="rId61"/>
    <p:sldId id="470" r:id="rId62"/>
    <p:sldId id="471" r:id="rId63"/>
    <p:sldId id="472" r:id="rId64"/>
    <p:sldId id="320" r:id="rId65"/>
    <p:sldId id="302" r:id="rId66"/>
    <p:sldId id="304" r:id="rId67"/>
    <p:sldId id="305" r:id="rId68"/>
    <p:sldId id="309" r:id="rId69"/>
    <p:sldId id="314" r:id="rId70"/>
    <p:sldId id="303" r:id="rId71"/>
    <p:sldId id="307" r:id="rId72"/>
    <p:sldId id="308" r:id="rId73"/>
    <p:sldId id="298" r:id="rId74"/>
    <p:sldId id="286" r:id="rId75"/>
    <p:sldId id="287" r:id="rId76"/>
    <p:sldId id="312" r:id="rId77"/>
    <p:sldId id="301" r:id="rId78"/>
    <p:sldId id="311" r:id="rId79"/>
    <p:sldId id="299" r:id="rId80"/>
    <p:sldId id="300" r:id="rId81"/>
    <p:sldId id="440" r:id="rId82"/>
    <p:sldId id="319" r:id="rId83"/>
    <p:sldId id="441" r:id="rId84"/>
    <p:sldId id="438" r:id="rId85"/>
    <p:sldId id="442" r:id="rId86"/>
    <p:sldId id="439" r:id="rId87"/>
    <p:sldId id="443" r:id="rId88"/>
    <p:sldId id="444" r:id="rId89"/>
    <p:sldId id="445" r:id="rId90"/>
    <p:sldId id="446" r:id="rId91"/>
    <p:sldId id="447" r:id="rId92"/>
    <p:sldId id="448" r:id="rId93"/>
    <p:sldId id="449" r:id="rId94"/>
    <p:sldId id="465" r:id="rId95"/>
    <p:sldId id="321" r:id="rId96"/>
    <p:sldId id="277" r:id="rId97"/>
    <p:sldId id="475" r:id="rId98"/>
    <p:sldId id="473" r:id="rId99"/>
    <p:sldId id="278" r:id="rId100"/>
    <p:sldId id="285" r:id="rId101"/>
    <p:sldId id="310" r:id="rId102"/>
    <p:sldId id="279" r:id="rId103"/>
    <p:sldId id="280" r:id="rId104"/>
    <p:sldId id="282" r:id="rId105"/>
    <p:sldId id="281" r:id="rId106"/>
    <p:sldId id="283" r:id="rId107"/>
    <p:sldId id="284" r:id="rId108"/>
    <p:sldId id="477" r:id="rId109"/>
    <p:sldId id="479" r:id="rId110"/>
    <p:sldId id="478" r:id="rId111"/>
    <p:sldId id="481" r:id="rId112"/>
    <p:sldId id="480" r:id="rId113"/>
    <p:sldId id="476" r:id="rId114"/>
    <p:sldId id="288" r:id="rId115"/>
    <p:sldId id="289" r:id="rId116"/>
    <p:sldId id="290" r:id="rId117"/>
    <p:sldId id="294" r:id="rId118"/>
    <p:sldId id="295" r:id="rId119"/>
    <p:sldId id="495" r:id="rId120"/>
    <p:sldId id="489" r:id="rId121"/>
    <p:sldId id="291" r:id="rId122"/>
    <p:sldId id="292" r:id="rId123"/>
    <p:sldId id="498" r:id="rId124"/>
    <p:sldId id="497" r:id="rId125"/>
    <p:sldId id="458" r:id="rId126"/>
    <p:sldId id="457" r:id="rId127"/>
    <p:sldId id="459" r:id="rId128"/>
    <p:sldId id="460" r:id="rId129"/>
    <p:sldId id="486" r:id="rId130"/>
    <p:sldId id="482" r:id="rId131"/>
    <p:sldId id="483" r:id="rId132"/>
    <p:sldId id="474" r:id="rId133"/>
    <p:sldId id="468" r:id="rId134"/>
    <p:sldId id="469" r:id="rId135"/>
    <p:sldId id="493" r:id="rId136"/>
    <p:sldId id="494" r:id="rId137"/>
    <p:sldId id="484" r:id="rId138"/>
    <p:sldId id="485" r:id="rId139"/>
    <p:sldId id="487" r:id="rId140"/>
    <p:sldId id="490" r:id="rId141"/>
    <p:sldId id="491" r:id="rId142"/>
    <p:sldId id="492" r:id="rId143"/>
    <p:sldId id="488" r:id="rId144"/>
    <p:sldId id="496" r:id="rId145"/>
    <p:sldId id="519" r:id="rId146"/>
    <p:sldId id="296" r:id="rId147"/>
    <p:sldId id="297" r:id="rId148"/>
    <p:sldId id="293" r:id="rId149"/>
    <p:sldId id="324" r:id="rId150"/>
    <p:sldId id="466" r:id="rId151"/>
    <p:sldId id="323" r:id="rId152"/>
    <p:sldId id="322" r:id="rId153"/>
    <p:sldId id="499" r:id="rId154"/>
    <p:sldId id="325" r:id="rId155"/>
    <p:sldId id="326" r:id="rId156"/>
    <p:sldId id="335" r:id="rId157"/>
    <p:sldId id="336" r:id="rId158"/>
    <p:sldId id="337" r:id="rId159"/>
    <p:sldId id="345" r:id="rId160"/>
    <p:sldId id="500" r:id="rId161"/>
    <p:sldId id="346" r:id="rId162"/>
    <p:sldId id="347" r:id="rId163"/>
    <p:sldId id="348" r:id="rId164"/>
    <p:sldId id="501" r:id="rId165"/>
    <p:sldId id="338" r:id="rId166"/>
    <p:sldId id="502" r:id="rId167"/>
    <p:sldId id="503" r:id="rId168"/>
    <p:sldId id="341" r:id="rId169"/>
    <p:sldId id="504" r:id="rId170"/>
    <p:sldId id="505" r:id="rId171"/>
    <p:sldId id="339" r:id="rId172"/>
    <p:sldId id="340" r:id="rId173"/>
    <p:sldId id="327" r:id="rId174"/>
    <p:sldId id="342" r:id="rId175"/>
    <p:sldId id="360" r:id="rId176"/>
    <p:sldId id="363" r:id="rId177"/>
    <p:sldId id="364" r:id="rId178"/>
    <p:sldId id="361" r:id="rId179"/>
    <p:sldId id="362" r:id="rId180"/>
    <p:sldId id="343" r:id="rId181"/>
    <p:sldId id="356" r:id="rId182"/>
    <p:sldId id="353" r:id="rId183"/>
    <p:sldId id="358" r:id="rId184"/>
    <p:sldId id="354" r:id="rId185"/>
    <p:sldId id="357" r:id="rId186"/>
    <p:sldId id="355" r:id="rId187"/>
    <p:sldId id="359" r:id="rId188"/>
    <p:sldId id="351" r:id="rId189"/>
    <p:sldId id="344" r:id="rId190"/>
    <p:sldId id="369" r:id="rId191"/>
    <p:sldId id="375" r:id="rId192"/>
    <p:sldId id="509" r:id="rId193"/>
    <p:sldId id="508" r:id="rId194"/>
    <p:sldId id="510" r:id="rId195"/>
    <p:sldId id="507" r:id="rId196"/>
    <p:sldId id="376" r:id="rId197"/>
    <p:sldId id="377" r:id="rId198"/>
    <p:sldId id="378" r:id="rId199"/>
    <p:sldId id="379" r:id="rId200"/>
    <p:sldId id="380" r:id="rId201"/>
    <p:sldId id="381" r:id="rId202"/>
    <p:sldId id="382" r:id="rId203"/>
    <p:sldId id="525" r:id="rId204"/>
    <p:sldId id="512" r:id="rId205"/>
    <p:sldId id="511" r:id="rId206"/>
    <p:sldId id="513" r:id="rId207"/>
    <p:sldId id="365" r:id="rId208"/>
    <p:sldId id="366" r:id="rId209"/>
    <p:sldId id="526" r:id="rId210"/>
    <p:sldId id="520" r:id="rId211"/>
    <p:sldId id="514" r:id="rId212"/>
    <p:sldId id="515" r:id="rId213"/>
    <p:sldId id="516" r:id="rId214"/>
    <p:sldId id="517" r:id="rId215"/>
    <p:sldId id="367" r:id="rId216"/>
    <p:sldId id="518" r:id="rId217"/>
    <p:sldId id="368" r:id="rId218"/>
    <p:sldId id="521" r:id="rId219"/>
    <p:sldId id="522" r:id="rId220"/>
    <p:sldId id="523" r:id="rId221"/>
    <p:sldId id="383" r:id="rId222"/>
    <p:sldId id="467" r:id="rId223"/>
    <p:sldId id="392" r:id="rId224"/>
    <p:sldId id="385" r:id="rId225"/>
    <p:sldId id="404" r:id="rId226"/>
    <p:sldId id="393" r:id="rId227"/>
    <p:sldId id="387" r:id="rId228"/>
    <p:sldId id="386" r:id="rId229"/>
    <p:sldId id="388" r:id="rId230"/>
    <p:sldId id="389" r:id="rId231"/>
    <p:sldId id="390" r:id="rId232"/>
    <p:sldId id="391" r:id="rId233"/>
    <p:sldId id="384" r:id="rId234"/>
    <p:sldId id="395" r:id="rId235"/>
    <p:sldId id="394" r:id="rId236"/>
    <p:sldId id="396" r:id="rId237"/>
    <p:sldId id="397" r:id="rId238"/>
    <p:sldId id="370" r:id="rId239"/>
    <p:sldId id="371" r:id="rId240"/>
    <p:sldId id="372" r:id="rId241"/>
    <p:sldId id="373" r:id="rId242"/>
    <p:sldId id="374" r:id="rId243"/>
    <p:sldId id="398" r:id="rId244"/>
    <p:sldId id="399" r:id="rId245"/>
    <p:sldId id="400" r:id="rId246"/>
    <p:sldId id="401" r:id="rId247"/>
    <p:sldId id="402" r:id="rId248"/>
    <p:sldId id="403" r:id="rId249"/>
    <p:sldId id="405" r:id="rId250"/>
    <p:sldId id="406" r:id="rId251"/>
    <p:sldId id="407" r:id="rId252"/>
    <p:sldId id="408" r:id="rId253"/>
    <p:sldId id="409" r:id="rId254"/>
    <p:sldId id="410" r:id="rId25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Στυλ με θέμα 1 - Έμφαση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Μεσαίο στυλ 1 - Έμφαση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p:restoredTop sz="88601" autoAdjust="0"/>
  </p:normalViewPr>
  <p:slideViewPr>
    <p:cSldViewPr>
      <p:cViewPr>
        <p:scale>
          <a:sx n="76" d="100"/>
          <a:sy n="76" d="100"/>
        </p:scale>
        <p:origin x="-1478" y="-12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376"/>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presProps" Target="pres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4C007-2620-414D-BF5B-BD356F226430}" type="datetimeFigureOut">
              <a:rPr lang="el-GR" smtClean="0"/>
              <a:pPr/>
              <a:t>13/1/2019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5FD725-F623-4CB3-91F7-225861FA00D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15FD725-F623-4CB3-91F7-225861FA00DE}" type="slidenum">
              <a:rPr lang="el-GR" smtClean="0"/>
              <a:pPr/>
              <a:t>122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5F396B7B-D34F-4054-B027-BA6569FCBD73}" type="datetimeFigureOut">
              <a:rPr lang="el-GR" smtClean="0"/>
              <a:pPr/>
              <a:t>13/1/2019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721BC22-D673-451B-A3C3-612EAA2D474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96B7B-D34F-4054-B027-BA6569FCBD73}" type="datetimeFigureOut">
              <a:rPr lang="el-GR" smtClean="0"/>
              <a:pPr/>
              <a:t>13/1/2019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1BC22-D673-451B-A3C3-612EAA2D474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3.gif"/><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03.gif"/><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0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smtClean="0"/>
              <a:t>ΑΚΡΑ</a:t>
            </a:r>
            <a:endParaRPr lang="el-GR" dirty="0"/>
          </a:p>
        </p:txBody>
      </p:sp>
      <p:sp>
        <p:nvSpPr>
          <p:cNvPr id="3" name="2 - Υπότιτλος"/>
          <p:cNvSpPr>
            <a:spLocks noGrp="1"/>
          </p:cNvSpPr>
          <p:nvPr>
            <p:ph type="subTitle" idx="1"/>
          </p:nvPr>
        </p:nvSpPr>
        <p:spPr/>
        <p:txBody>
          <a:bodyPr/>
          <a:lstStyle/>
          <a:p>
            <a:r>
              <a:rPr lang="el-GR" dirty="0" smtClean="0"/>
              <a:t>ΚΑΤΩ ΑΚΡΟ</a:t>
            </a:r>
          </a:p>
          <a:p>
            <a:r>
              <a:rPr lang="el-GR" dirty="0" smtClean="0"/>
              <a:t>ΣΤΗΡΙΞΗ ΣΩΜΑΤΟΣ-ΜΕΤΑΚΙΝΗΣΗ</a:t>
            </a: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ΚΑΤΩ ΑΚΡΟ.png"/>
          <p:cNvPicPr>
            <a:picLocks noChangeAspect="1"/>
          </p:cNvPicPr>
          <p:nvPr/>
        </p:nvPicPr>
        <p:blipFill>
          <a:blip r:embed="rId2" cstate="print"/>
          <a:stretch>
            <a:fillRect/>
          </a:stretch>
        </p:blipFill>
        <p:spPr>
          <a:xfrm>
            <a:off x="585200" y="0"/>
            <a:ext cx="7973599" cy="68580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28662" y="714356"/>
            <a:ext cx="3771900" cy="47148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143372" y="2071678"/>
            <a:ext cx="4705350" cy="2781300"/>
          </a:xfrm>
          <a:prstGeom prst="rect">
            <a:avLst/>
          </a:prstGeom>
          <a:noFill/>
          <a:ln w="9525">
            <a:noFill/>
            <a:miter lim="800000"/>
            <a:headEnd/>
            <a:tailEnd/>
          </a:ln>
          <a:effectLst/>
        </p:spPr>
      </p:pic>
      <p:sp>
        <p:nvSpPr>
          <p:cNvPr id="4" name="3 - TextBox"/>
          <p:cNvSpPr txBox="1"/>
          <p:nvPr/>
        </p:nvSpPr>
        <p:spPr>
          <a:xfrm>
            <a:off x="1428728" y="428604"/>
            <a:ext cx="1616083" cy="369332"/>
          </a:xfrm>
          <a:prstGeom prst="rect">
            <a:avLst/>
          </a:prstGeom>
          <a:noFill/>
        </p:spPr>
        <p:txBody>
          <a:bodyPr wrap="none" rtlCol="0">
            <a:spAutoFit/>
          </a:bodyPr>
          <a:lstStyle/>
          <a:p>
            <a:r>
              <a:rPr lang="el-GR" dirty="0" smtClean="0"/>
              <a:t>Γωνία έγκλισης</a:t>
            </a:r>
            <a:endParaRPr lang="el-GR" dirty="0"/>
          </a:p>
        </p:txBody>
      </p:sp>
      <p:sp>
        <p:nvSpPr>
          <p:cNvPr id="5" name="4 - TextBox"/>
          <p:cNvSpPr txBox="1"/>
          <p:nvPr/>
        </p:nvSpPr>
        <p:spPr>
          <a:xfrm>
            <a:off x="5715008" y="1428736"/>
            <a:ext cx="1789208" cy="369332"/>
          </a:xfrm>
          <a:prstGeom prst="rect">
            <a:avLst/>
          </a:prstGeom>
          <a:noFill/>
        </p:spPr>
        <p:txBody>
          <a:bodyPr wrap="none" rtlCol="0">
            <a:spAutoFit/>
          </a:bodyPr>
          <a:lstStyle/>
          <a:p>
            <a:r>
              <a:rPr lang="el-GR" dirty="0" smtClean="0"/>
              <a:t>Γωνία απόκλισης</a:t>
            </a:r>
            <a:endParaRPr lang="el-GR"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ROM.jpg"/>
          <p:cNvPicPr>
            <a:picLocks noChangeAspect="1"/>
          </p:cNvPicPr>
          <p:nvPr/>
        </p:nvPicPr>
        <p:blipFill>
          <a:blip r:embed="rId2" cstate="print"/>
          <a:stretch>
            <a:fillRect/>
          </a:stretch>
        </p:blipFill>
        <p:spPr>
          <a:xfrm>
            <a:off x="2439785" y="660862"/>
            <a:ext cx="4264429" cy="5536276"/>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368280"/>
          </a:xfrm>
        </p:spPr>
        <p:txBody>
          <a:bodyPr>
            <a:normAutofit fontScale="90000"/>
          </a:bodyPr>
          <a:lstStyle/>
          <a:p>
            <a:r>
              <a:rPr lang="el-GR" dirty="0" smtClean="0"/>
              <a:t>ΜΗΡΙΑΙΟ ΟΣΤΟ</a:t>
            </a:r>
            <a:endParaRPr lang="el-GR" dirty="0"/>
          </a:p>
        </p:txBody>
      </p:sp>
      <p:sp>
        <p:nvSpPr>
          <p:cNvPr id="3" name="2 - Θέση περιεχομένου"/>
          <p:cNvSpPr>
            <a:spLocks noGrp="1"/>
          </p:cNvSpPr>
          <p:nvPr>
            <p:ph idx="1"/>
          </p:nvPr>
        </p:nvSpPr>
        <p:spPr>
          <a:xfrm>
            <a:off x="500034" y="785794"/>
            <a:ext cx="8229600" cy="4525963"/>
          </a:xfrm>
        </p:spPr>
        <p:txBody>
          <a:bodyPr>
            <a:normAutofit fontScale="62500" lnSpcReduction="20000"/>
          </a:bodyPr>
          <a:lstStyle/>
          <a:p>
            <a:pPr>
              <a:buNone/>
            </a:pPr>
            <a:endParaRPr lang="el-GR" dirty="0" smtClean="0"/>
          </a:p>
          <a:p>
            <a:pPr>
              <a:buNone/>
            </a:pPr>
            <a:r>
              <a:rPr lang="el-GR" dirty="0" smtClean="0"/>
              <a:t>Τροχαντήρες. Στρογγυλεμένα ογκώματα στην ένωση αυχένα με διάφυση.</a:t>
            </a:r>
          </a:p>
          <a:p>
            <a:pPr>
              <a:buNone/>
            </a:pPr>
            <a:r>
              <a:rPr lang="el-GR" b="1" dirty="0" smtClean="0"/>
              <a:t>Ελάσσων τροχαντήρας</a:t>
            </a:r>
            <a:r>
              <a:rPr lang="el-GR" dirty="0" smtClean="0"/>
              <a:t>: εκτείνεται προς τα </a:t>
            </a:r>
            <a:r>
              <a:rPr lang="el-GR" u="sng" dirty="0" smtClean="0"/>
              <a:t>έσω</a:t>
            </a:r>
            <a:r>
              <a:rPr lang="el-GR" dirty="0" smtClean="0"/>
              <a:t> από την </a:t>
            </a:r>
            <a:r>
              <a:rPr lang="el-GR" u="sng" dirty="0" smtClean="0"/>
              <a:t>οπίσθια</a:t>
            </a:r>
            <a:r>
              <a:rPr lang="el-GR" dirty="0" smtClean="0"/>
              <a:t> μοίρα. </a:t>
            </a:r>
            <a:r>
              <a:rPr lang="el-GR" dirty="0" smtClean="0">
                <a:solidFill>
                  <a:srgbClr val="00B050"/>
                </a:solidFill>
              </a:rPr>
              <a:t>Πρόσφυση λαγονοψοΐτη </a:t>
            </a:r>
            <a:r>
              <a:rPr lang="el-GR" dirty="0" smtClean="0"/>
              <a:t>(κύριος </a:t>
            </a:r>
            <a:r>
              <a:rPr lang="el-GR" dirty="0" smtClean="0">
                <a:solidFill>
                  <a:srgbClr val="FF0000"/>
                </a:solidFill>
              </a:rPr>
              <a:t>καμπτήρας</a:t>
            </a:r>
            <a:r>
              <a:rPr lang="el-GR" dirty="0" smtClean="0"/>
              <a:t> μηρού).</a:t>
            </a:r>
          </a:p>
          <a:p>
            <a:pPr>
              <a:buNone/>
            </a:pPr>
            <a:r>
              <a:rPr lang="el-GR" b="1" dirty="0" smtClean="0"/>
              <a:t>Μείζων τροχαντήρας</a:t>
            </a:r>
            <a:r>
              <a:rPr lang="el-GR" dirty="0" smtClean="0"/>
              <a:t>: εκτείνεται προς τα </a:t>
            </a:r>
            <a:r>
              <a:rPr lang="el-GR" u="sng" dirty="0" smtClean="0"/>
              <a:t>έξω</a:t>
            </a:r>
            <a:r>
              <a:rPr lang="el-GR" dirty="0" smtClean="0"/>
              <a:t> και </a:t>
            </a:r>
            <a:r>
              <a:rPr lang="el-GR" u="sng" dirty="0" smtClean="0"/>
              <a:t>άνω</a:t>
            </a:r>
            <a:r>
              <a:rPr lang="el-GR" dirty="0" smtClean="0"/>
              <a:t>, πρόσφυση </a:t>
            </a:r>
            <a:r>
              <a:rPr lang="el-GR" dirty="0" smtClean="0">
                <a:solidFill>
                  <a:srgbClr val="00B050"/>
                </a:solidFill>
              </a:rPr>
              <a:t>απαγωγών</a:t>
            </a:r>
            <a:r>
              <a:rPr lang="el-GR" dirty="0" smtClean="0"/>
              <a:t> και </a:t>
            </a:r>
            <a:r>
              <a:rPr lang="el-GR" dirty="0" smtClean="0">
                <a:solidFill>
                  <a:srgbClr val="00B050"/>
                </a:solidFill>
              </a:rPr>
              <a:t>στροφέων</a:t>
            </a:r>
            <a:r>
              <a:rPr lang="el-GR" dirty="0" smtClean="0"/>
              <a:t> μηρού.</a:t>
            </a:r>
          </a:p>
          <a:p>
            <a:pPr>
              <a:buNone/>
            </a:pPr>
            <a:r>
              <a:rPr lang="el-GR" b="1" dirty="0" smtClean="0"/>
              <a:t>Μεσοτροχαντήριος γραμμή</a:t>
            </a:r>
            <a:r>
              <a:rPr lang="el-GR" dirty="0" smtClean="0"/>
              <a:t>: θέση ένωσης αυχένα με διάφυση, ανώμαλο χείλος, πρόσφυση </a:t>
            </a:r>
            <a:r>
              <a:rPr lang="el-GR" dirty="0" smtClean="0">
                <a:solidFill>
                  <a:srgbClr val="0070C0"/>
                </a:solidFill>
              </a:rPr>
              <a:t>λαγονομηριαίου συνδέσμου</a:t>
            </a:r>
            <a:r>
              <a:rPr lang="el-GR" dirty="0" smtClean="0"/>
              <a:t>. Πορεύεται από μείζονα τροχαντήρα, γύρω από ελάσσονα τροχαντήρα και συνεχίζει στη σπειροειδή γραμμή.</a:t>
            </a:r>
          </a:p>
          <a:p>
            <a:pPr>
              <a:buNone/>
            </a:pPr>
            <a:r>
              <a:rPr lang="el-GR" b="1" dirty="0" smtClean="0"/>
              <a:t>Μεσοτροχαντήρια ακρολοφία</a:t>
            </a:r>
            <a:r>
              <a:rPr lang="el-GR" dirty="0" smtClean="0"/>
              <a:t>: ενώνει τροχαντήρες από πίσω. </a:t>
            </a:r>
          </a:p>
          <a:p>
            <a:pPr>
              <a:buNone/>
            </a:pPr>
            <a:r>
              <a:rPr lang="el-GR" b="1" dirty="0" smtClean="0"/>
              <a:t>Φύμα τετράγωνου μηριαίου</a:t>
            </a:r>
            <a:r>
              <a:rPr lang="el-GR" dirty="0" smtClean="0"/>
              <a:t>: στρογγυλεμένη ανύψωση ακρολοφίας.</a:t>
            </a:r>
          </a:p>
          <a:p>
            <a:pPr>
              <a:buNone/>
            </a:pPr>
            <a:r>
              <a:rPr lang="el-GR" dirty="0" smtClean="0"/>
              <a:t>Ο μείζων τροχαντήρας κρέμεται πάνω από βαθύ εντύπωμα, τον </a:t>
            </a:r>
            <a:r>
              <a:rPr lang="el-GR" b="1" dirty="0" smtClean="0"/>
              <a:t>τροχαντήριο βόθρο.</a:t>
            </a:r>
            <a:endParaRPr lang="el-GR" b="1" dirty="0"/>
          </a:p>
        </p:txBody>
      </p:sp>
      <p:pic>
        <p:nvPicPr>
          <p:cNvPr id="4098" name="Picture 2"/>
          <p:cNvPicPr>
            <a:picLocks noChangeAspect="1" noChangeArrowheads="1"/>
          </p:cNvPicPr>
          <p:nvPr/>
        </p:nvPicPr>
        <p:blipFill>
          <a:blip r:embed="rId2"/>
          <a:srcRect/>
          <a:stretch>
            <a:fillRect/>
          </a:stretch>
        </p:blipFill>
        <p:spPr bwMode="auto">
          <a:xfrm>
            <a:off x="3829050" y="4352925"/>
            <a:ext cx="5314950" cy="25050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214346" y="4714875"/>
            <a:ext cx="4829175" cy="2143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rmAutofit fontScale="90000"/>
          </a:bodyPr>
          <a:lstStyle/>
          <a:p>
            <a:r>
              <a:rPr lang="el-GR" dirty="0" smtClean="0"/>
              <a:t>ΜΗΡΙΑΙΟ ΟΣΤΟ</a:t>
            </a:r>
            <a:endParaRPr lang="el-GR" dirty="0"/>
          </a:p>
        </p:txBody>
      </p:sp>
      <p:sp>
        <p:nvSpPr>
          <p:cNvPr id="3" name="2 - Θέση περιεχομένου"/>
          <p:cNvSpPr>
            <a:spLocks noGrp="1"/>
          </p:cNvSpPr>
          <p:nvPr>
            <p:ph idx="1"/>
          </p:nvPr>
        </p:nvSpPr>
        <p:spPr>
          <a:xfrm>
            <a:off x="0" y="785794"/>
            <a:ext cx="4714908" cy="5786478"/>
          </a:xfrm>
        </p:spPr>
        <p:txBody>
          <a:bodyPr>
            <a:normAutofit fontScale="62500" lnSpcReduction="20000"/>
          </a:bodyPr>
          <a:lstStyle/>
          <a:p>
            <a:pPr>
              <a:buNone/>
            </a:pPr>
            <a:r>
              <a:rPr lang="el-GR" dirty="0" smtClean="0">
                <a:solidFill>
                  <a:schemeClr val="tx2">
                    <a:lumMod val="60000"/>
                    <a:lumOff val="40000"/>
                  </a:schemeClr>
                </a:solidFill>
              </a:rPr>
              <a:t>Διάφυση</a:t>
            </a:r>
            <a:r>
              <a:rPr lang="el-GR" dirty="0" smtClean="0"/>
              <a:t>: τοξοειδής προς τα πρόσω, στρογγυλεμένη μπροστά (έκφυση εκτεινόντων γόνατος). Οπίσθια επιφάνεια φέρει ανώμαλη γραμμή (</a:t>
            </a:r>
            <a:r>
              <a:rPr lang="el-GR" b="1" dirty="0" smtClean="0"/>
              <a:t>τραχεία γραμμή</a:t>
            </a:r>
            <a:r>
              <a:rPr lang="el-GR" dirty="0" smtClean="0"/>
              <a:t>) (απονευρωτική πρόσφυση </a:t>
            </a:r>
            <a:r>
              <a:rPr lang="el-GR" dirty="0" smtClean="0">
                <a:solidFill>
                  <a:srgbClr val="00B050"/>
                </a:solidFill>
              </a:rPr>
              <a:t>προσαγωγών</a:t>
            </a:r>
            <a:r>
              <a:rPr lang="el-GR" dirty="0" smtClean="0"/>
              <a:t> μηρού). </a:t>
            </a:r>
            <a:r>
              <a:rPr lang="el-GR" dirty="0" smtClean="0">
                <a:solidFill>
                  <a:srgbClr val="FF0000"/>
                </a:solidFill>
              </a:rPr>
              <a:t>Τραχεία γραμμή</a:t>
            </a:r>
            <a:r>
              <a:rPr lang="el-GR" dirty="0" smtClean="0"/>
              <a:t>: </a:t>
            </a:r>
            <a:r>
              <a:rPr lang="el-GR" u="sng" dirty="0" smtClean="0"/>
              <a:t>έξω χείλος </a:t>
            </a:r>
            <a:r>
              <a:rPr lang="el-GR" dirty="0" smtClean="0"/>
              <a:t>ενώνεται </a:t>
            </a:r>
            <a:r>
              <a:rPr lang="el-GR" dirty="0" smtClean="0">
                <a:solidFill>
                  <a:schemeClr val="accent4"/>
                </a:solidFill>
              </a:rPr>
              <a:t>με γλουτιαίο τράχυσμα</a:t>
            </a:r>
            <a:r>
              <a:rPr lang="el-GR" dirty="0" smtClean="0"/>
              <a:t>, </a:t>
            </a:r>
            <a:r>
              <a:rPr lang="el-GR" u="sng" dirty="0" smtClean="0"/>
              <a:t>έσω χείλος </a:t>
            </a:r>
            <a:r>
              <a:rPr lang="el-GR" dirty="0" smtClean="0"/>
              <a:t>με </a:t>
            </a:r>
            <a:r>
              <a:rPr lang="el-GR" dirty="0" smtClean="0">
                <a:solidFill>
                  <a:schemeClr val="accent4"/>
                </a:solidFill>
              </a:rPr>
              <a:t>σπειροειδή γραμμή </a:t>
            </a:r>
            <a:r>
              <a:rPr lang="el-GR" dirty="0" smtClean="0"/>
              <a:t>προς τα άνω.</a:t>
            </a:r>
          </a:p>
          <a:p>
            <a:pPr>
              <a:buNone/>
            </a:pPr>
            <a:r>
              <a:rPr lang="el-GR" dirty="0" smtClean="0"/>
              <a:t>Η </a:t>
            </a:r>
            <a:r>
              <a:rPr lang="el-GR" b="1" dirty="0" smtClean="0"/>
              <a:t>σπειροειδής γραμμή </a:t>
            </a:r>
            <a:r>
              <a:rPr lang="el-GR" dirty="0" smtClean="0"/>
              <a:t>εκτείνεται προς ελάσσονα τροχαντήρα και φέρεται πρόσω όπου ενώνεται με μεσοτροχαντήρια γραμμή.</a:t>
            </a:r>
          </a:p>
          <a:p>
            <a:pPr>
              <a:buNone/>
            </a:pPr>
            <a:r>
              <a:rPr lang="el-GR" dirty="0" smtClean="0"/>
              <a:t>Η </a:t>
            </a:r>
            <a:r>
              <a:rPr lang="el-GR" b="1" dirty="0" smtClean="0"/>
              <a:t>κτενιαία γραμμή </a:t>
            </a:r>
            <a:r>
              <a:rPr lang="el-GR" dirty="0" smtClean="0"/>
              <a:t>εκτείνεται από κεντρική μοίρα τραχείας γραμμής προς βάση ελάσσονα τροχαντήρα.</a:t>
            </a:r>
          </a:p>
          <a:p>
            <a:pPr>
              <a:buNone/>
            </a:pPr>
            <a:r>
              <a:rPr lang="el-GR" dirty="0" smtClean="0"/>
              <a:t>Προς τα κάτω, η τραχεία γραμμή διαιρείται σε </a:t>
            </a:r>
            <a:r>
              <a:rPr lang="el-GR" dirty="0" smtClean="0">
                <a:solidFill>
                  <a:schemeClr val="accent4"/>
                </a:solidFill>
              </a:rPr>
              <a:t>έσω και έξω </a:t>
            </a:r>
            <a:r>
              <a:rPr lang="el-GR" dirty="0" err="1" smtClean="0">
                <a:solidFill>
                  <a:schemeClr val="accent4"/>
                </a:solidFill>
              </a:rPr>
              <a:t>υπερκονδύλια</a:t>
            </a:r>
            <a:r>
              <a:rPr lang="el-GR" dirty="0" smtClean="0">
                <a:solidFill>
                  <a:schemeClr val="accent4"/>
                </a:solidFill>
              </a:rPr>
              <a:t> γραμμή </a:t>
            </a:r>
            <a:r>
              <a:rPr lang="el-GR" dirty="0" smtClean="0"/>
              <a:t>που οδηγούν στους μηριαίους κονδύλους.</a:t>
            </a:r>
            <a:endParaRPr lang="el-GR" dirty="0"/>
          </a:p>
        </p:txBody>
      </p:sp>
      <p:pic>
        <p:nvPicPr>
          <p:cNvPr id="5122" name="Picture 2"/>
          <p:cNvPicPr>
            <a:picLocks noChangeAspect="1" noChangeArrowheads="1"/>
          </p:cNvPicPr>
          <p:nvPr/>
        </p:nvPicPr>
        <p:blipFill>
          <a:blip r:embed="rId2"/>
          <a:srcRect/>
          <a:stretch>
            <a:fillRect/>
          </a:stretch>
        </p:blipFill>
        <p:spPr bwMode="auto">
          <a:xfrm>
            <a:off x="4286248" y="857232"/>
            <a:ext cx="4643438" cy="3429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5143504" y="4357694"/>
            <a:ext cx="4257675" cy="2152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39718"/>
          </a:xfrm>
        </p:spPr>
        <p:txBody>
          <a:bodyPr>
            <a:normAutofit fontScale="90000"/>
          </a:bodyPr>
          <a:lstStyle/>
          <a:p>
            <a:r>
              <a:rPr lang="el-GR" dirty="0" smtClean="0"/>
              <a:t>ΜΗΡΙΑΙΟ ΟΣΤΟ</a:t>
            </a:r>
            <a:endParaRPr lang="el-GR" dirty="0"/>
          </a:p>
        </p:txBody>
      </p:sp>
      <p:sp>
        <p:nvSpPr>
          <p:cNvPr id="3" name="2 - Θέση περιεχομένου"/>
          <p:cNvSpPr>
            <a:spLocks noGrp="1"/>
          </p:cNvSpPr>
          <p:nvPr>
            <p:ph idx="1"/>
          </p:nvPr>
        </p:nvSpPr>
        <p:spPr>
          <a:xfrm>
            <a:off x="457200" y="714356"/>
            <a:ext cx="8229600" cy="3000396"/>
          </a:xfrm>
        </p:spPr>
        <p:txBody>
          <a:bodyPr>
            <a:normAutofit fontScale="62500" lnSpcReduction="20000"/>
          </a:bodyPr>
          <a:lstStyle/>
          <a:p>
            <a:pPr>
              <a:buNone/>
            </a:pPr>
            <a:r>
              <a:rPr lang="el-GR" b="1" dirty="0" smtClean="0"/>
              <a:t>Κάτω (άπω) άκρο</a:t>
            </a:r>
            <a:r>
              <a:rPr lang="el-GR" dirty="0" smtClean="0"/>
              <a:t>: κόνδυλοι στο ίδιο επίπεδο σε ανατομική θέση (</a:t>
            </a:r>
            <a:r>
              <a:rPr lang="el-GR" dirty="0" smtClean="0">
                <a:solidFill>
                  <a:srgbClr val="FF0000"/>
                </a:solidFill>
              </a:rPr>
              <a:t>η διάφυση σχηματίζει γωνία 7°</a:t>
            </a:r>
            <a:r>
              <a:rPr lang="el-GR" dirty="0" smtClean="0"/>
              <a:t>). Οι μηριαίοι κόνδυλοι αρθρώνονται με τους </a:t>
            </a:r>
            <a:r>
              <a:rPr lang="el-GR" dirty="0" smtClean="0">
                <a:solidFill>
                  <a:schemeClr val="tx2">
                    <a:lumMod val="60000"/>
                    <a:lumOff val="40000"/>
                  </a:schemeClr>
                </a:solidFill>
              </a:rPr>
              <a:t>μηνίσκους</a:t>
            </a:r>
            <a:r>
              <a:rPr lang="el-GR" dirty="0" smtClean="0"/>
              <a:t> (μηνοειδή πέταλα χόνδρου) και τους </a:t>
            </a:r>
            <a:r>
              <a:rPr lang="el-GR" dirty="0" smtClean="0">
                <a:solidFill>
                  <a:schemeClr val="tx2">
                    <a:lumMod val="60000"/>
                    <a:lumOff val="40000"/>
                  </a:schemeClr>
                </a:solidFill>
              </a:rPr>
              <a:t>κνημιαίους κονδύλους </a:t>
            </a:r>
            <a:r>
              <a:rPr lang="el-GR" dirty="0" smtClean="0"/>
              <a:t>(που ολισθαίνουν σα μία μονάδα) και σχηματίζουν διάρθρωση γόνατος. Οι κόνδυλοι </a:t>
            </a:r>
            <a:r>
              <a:rPr lang="el-GR" u="sng" dirty="0" smtClean="0"/>
              <a:t>ξεχωρίζονται</a:t>
            </a:r>
            <a:r>
              <a:rPr lang="el-GR" dirty="0" smtClean="0"/>
              <a:t> από τον </a:t>
            </a:r>
            <a:r>
              <a:rPr lang="el-GR" b="1" dirty="0" smtClean="0"/>
              <a:t>μεσοκονδύλιο βόθρο</a:t>
            </a:r>
            <a:r>
              <a:rPr lang="el-GR" dirty="0" smtClean="0"/>
              <a:t> πίσω άλλα </a:t>
            </a:r>
            <a:r>
              <a:rPr lang="el-GR" u="sng" dirty="0" smtClean="0"/>
              <a:t>ενώνονται</a:t>
            </a:r>
            <a:r>
              <a:rPr lang="el-GR" dirty="0" smtClean="0"/>
              <a:t> μεταξύ τους μπροστά σχηματίζοντας ρηχό επίμηκες εντύπωμα (</a:t>
            </a:r>
            <a:r>
              <a:rPr lang="el-GR" b="1" dirty="0" smtClean="0"/>
              <a:t>μηριαία </a:t>
            </a:r>
            <a:r>
              <a:rPr lang="el-GR" dirty="0" smtClean="0"/>
              <a:t>τροχαλία-</a:t>
            </a:r>
            <a:r>
              <a:rPr lang="el-GR" dirty="0" err="1" smtClean="0"/>
              <a:t>επιγονατιδική</a:t>
            </a:r>
            <a:r>
              <a:rPr lang="el-GR" b="1" dirty="0" err="1" smtClean="0"/>
              <a:t> </a:t>
            </a:r>
            <a:r>
              <a:rPr lang="el-GR" b="1" dirty="0" smtClean="0"/>
              <a:t>αρθρική επιφάνεια</a:t>
            </a:r>
            <a:r>
              <a:rPr lang="el-GR" dirty="0" smtClean="0"/>
              <a:t>).</a:t>
            </a:r>
          </a:p>
          <a:p>
            <a:pPr>
              <a:buNone/>
            </a:pPr>
            <a:r>
              <a:rPr lang="el-GR" b="1" dirty="0" smtClean="0"/>
              <a:t>Έσω και έξω </a:t>
            </a:r>
            <a:r>
              <a:rPr lang="el-GR" b="1" dirty="0" err="1" smtClean="0"/>
              <a:t>υπερκονδύλιο</a:t>
            </a:r>
            <a:r>
              <a:rPr lang="el-GR" b="1" dirty="0" smtClean="0"/>
              <a:t> κύρτωμα</a:t>
            </a:r>
            <a:r>
              <a:rPr lang="el-GR" dirty="0" smtClean="0"/>
              <a:t>: προσφύσεις έσω και έξω πλάγιων συνδέσμων.</a:t>
            </a:r>
          </a:p>
          <a:p>
            <a:pPr>
              <a:buNone/>
            </a:pPr>
            <a:r>
              <a:rPr lang="el-GR" b="1" dirty="0" smtClean="0"/>
              <a:t>Φύμα μεγάλου προσαγωγού</a:t>
            </a:r>
            <a:r>
              <a:rPr lang="el-GR" dirty="0" smtClean="0"/>
              <a:t>: πάνω από έσω </a:t>
            </a:r>
            <a:r>
              <a:rPr lang="el-GR" dirty="0" err="1" smtClean="0"/>
              <a:t>υπερκονδύλιο</a:t>
            </a:r>
            <a:r>
              <a:rPr lang="el-GR" dirty="0" smtClean="0"/>
              <a:t> φύμα</a:t>
            </a:r>
            <a:endParaRPr lang="el-GR" dirty="0"/>
          </a:p>
        </p:txBody>
      </p:sp>
      <p:pic>
        <p:nvPicPr>
          <p:cNvPr id="2050" name="Picture 2"/>
          <p:cNvPicPr>
            <a:picLocks noChangeAspect="1" noChangeArrowheads="1"/>
          </p:cNvPicPr>
          <p:nvPr/>
        </p:nvPicPr>
        <p:blipFill>
          <a:blip r:embed="rId2"/>
          <a:srcRect/>
          <a:stretch>
            <a:fillRect/>
          </a:stretch>
        </p:blipFill>
        <p:spPr bwMode="auto">
          <a:xfrm>
            <a:off x="4629150" y="4572008"/>
            <a:ext cx="4514850" cy="2133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42844" y="4000504"/>
            <a:ext cx="4638675" cy="2600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ΜΗΡΙΑΙΟ οπ.png"/>
          <p:cNvPicPr>
            <a:picLocks noChangeAspect="1"/>
          </p:cNvPicPr>
          <p:nvPr/>
        </p:nvPicPr>
        <p:blipFill>
          <a:blip r:embed="rId2" cstate="print"/>
          <a:stretch>
            <a:fillRect/>
          </a:stretch>
        </p:blipFill>
        <p:spPr>
          <a:xfrm>
            <a:off x="2182997" y="0"/>
            <a:ext cx="4778006" cy="6858000"/>
          </a:xfrm>
          <a:prstGeom prst="rect">
            <a:avLst/>
          </a:prstGeom>
        </p:spPr>
      </p:pic>
      <p:sp>
        <p:nvSpPr>
          <p:cNvPr id="4" name="3 - TextBox"/>
          <p:cNvSpPr txBox="1"/>
          <p:nvPr/>
        </p:nvSpPr>
        <p:spPr>
          <a:xfrm>
            <a:off x="7215206" y="2357430"/>
            <a:ext cx="1449692" cy="369332"/>
          </a:xfrm>
          <a:prstGeom prst="rect">
            <a:avLst/>
          </a:prstGeom>
          <a:noFill/>
        </p:spPr>
        <p:txBody>
          <a:bodyPr wrap="none" rtlCol="0">
            <a:spAutoFit/>
          </a:bodyPr>
          <a:lstStyle/>
          <a:p>
            <a:r>
              <a:rPr lang="el-GR" dirty="0" smtClean="0"/>
              <a:t>ΟΠΙΣΘΑ ΟΨΗ</a:t>
            </a:r>
            <a:endParaRPr lang="el-GR"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ΜΗΡΙΑΙΟ εσω.png"/>
          <p:cNvPicPr>
            <a:picLocks noChangeAspect="1"/>
          </p:cNvPicPr>
          <p:nvPr/>
        </p:nvPicPr>
        <p:blipFill>
          <a:blip r:embed="rId2" cstate="print"/>
          <a:stretch>
            <a:fillRect/>
          </a:stretch>
        </p:blipFill>
        <p:spPr>
          <a:xfrm>
            <a:off x="2272709" y="0"/>
            <a:ext cx="4598581" cy="6858000"/>
          </a:xfrm>
          <a:prstGeom prst="rect">
            <a:avLst/>
          </a:prstGeom>
        </p:spPr>
      </p:pic>
      <p:sp>
        <p:nvSpPr>
          <p:cNvPr id="5" name="4 - TextBox"/>
          <p:cNvSpPr txBox="1"/>
          <p:nvPr/>
        </p:nvSpPr>
        <p:spPr>
          <a:xfrm>
            <a:off x="7215206" y="1285860"/>
            <a:ext cx="1079142" cy="369332"/>
          </a:xfrm>
          <a:prstGeom prst="rect">
            <a:avLst/>
          </a:prstGeom>
          <a:noFill/>
        </p:spPr>
        <p:txBody>
          <a:bodyPr wrap="none" rtlCol="0">
            <a:spAutoFit/>
          </a:bodyPr>
          <a:lstStyle/>
          <a:p>
            <a:r>
              <a:rPr lang="el-GR" dirty="0" smtClean="0"/>
              <a:t>ΕΣΩ ΟΨΗ</a:t>
            </a:r>
            <a:endParaRPr lang="el-GR"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ΗΡΙΑΙΟ πρ.png"/>
          <p:cNvPicPr>
            <a:picLocks noChangeAspect="1"/>
          </p:cNvPicPr>
          <p:nvPr/>
        </p:nvPicPr>
        <p:blipFill>
          <a:blip r:embed="rId2" cstate="print"/>
          <a:stretch>
            <a:fillRect/>
          </a:stretch>
        </p:blipFill>
        <p:spPr>
          <a:xfrm>
            <a:off x="2272709" y="0"/>
            <a:ext cx="4598581" cy="6858000"/>
          </a:xfrm>
          <a:prstGeom prst="rect">
            <a:avLst/>
          </a:prstGeom>
        </p:spPr>
      </p:pic>
      <p:sp>
        <p:nvSpPr>
          <p:cNvPr id="3" name="2 - TextBox"/>
          <p:cNvSpPr txBox="1"/>
          <p:nvPr/>
        </p:nvSpPr>
        <p:spPr>
          <a:xfrm>
            <a:off x="7215206" y="857232"/>
            <a:ext cx="1571264" cy="369332"/>
          </a:xfrm>
          <a:prstGeom prst="rect">
            <a:avLst/>
          </a:prstGeom>
          <a:noFill/>
        </p:spPr>
        <p:txBody>
          <a:bodyPr wrap="none" rtlCol="0">
            <a:spAutoFit/>
          </a:bodyPr>
          <a:lstStyle/>
          <a:p>
            <a:r>
              <a:rPr lang="el-GR" dirty="0" smtClean="0"/>
              <a:t>ΠΡΟΣΘΙΑ ΟΨΗ</a:t>
            </a:r>
            <a:endParaRPr lang="el-GR"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714480" y="214290"/>
            <a:ext cx="3857652" cy="635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714348" y="642918"/>
            <a:ext cx="3143250" cy="3038475"/>
          </a:xfrm>
          <a:prstGeom prst="rect">
            <a:avLst/>
          </a:prstGeom>
          <a:noFill/>
          <a:ln w="9525">
            <a:noFill/>
            <a:miter lim="800000"/>
            <a:headEnd/>
            <a:tailEnd/>
          </a:ln>
          <a:effectLst/>
        </p:spPr>
      </p:pic>
      <p:sp>
        <p:nvSpPr>
          <p:cNvPr id="3" name="2 - TextBox"/>
          <p:cNvSpPr txBox="1"/>
          <p:nvPr/>
        </p:nvSpPr>
        <p:spPr>
          <a:xfrm>
            <a:off x="5286380" y="1571612"/>
            <a:ext cx="3192669" cy="2031325"/>
          </a:xfrm>
          <a:prstGeom prst="rect">
            <a:avLst/>
          </a:prstGeom>
          <a:noFill/>
        </p:spPr>
        <p:txBody>
          <a:bodyPr wrap="none" rtlCol="0">
            <a:spAutoFit/>
          </a:bodyPr>
          <a:lstStyle/>
          <a:p>
            <a:pPr marL="342900" indent="-342900">
              <a:buAutoNum type="arabicPeriod"/>
            </a:pPr>
            <a:r>
              <a:rPr lang="el-GR" dirty="0" err="1" smtClean="0"/>
              <a:t>Βοθρίο</a:t>
            </a:r>
            <a:r>
              <a:rPr lang="el-GR" dirty="0" smtClean="0"/>
              <a:t> </a:t>
            </a:r>
            <a:r>
              <a:rPr lang="el-GR" smtClean="0"/>
              <a:t>συνδέσμου κεφαλής</a:t>
            </a:r>
            <a:endParaRPr lang="el-GR" dirty="0" smtClean="0"/>
          </a:p>
          <a:p>
            <a:pPr marL="342900" indent="-342900">
              <a:buAutoNum type="arabicPeriod"/>
            </a:pPr>
            <a:r>
              <a:rPr lang="el-GR" dirty="0" smtClean="0"/>
              <a:t>Κεφαλή</a:t>
            </a:r>
          </a:p>
          <a:p>
            <a:pPr marL="342900" indent="-342900">
              <a:buAutoNum type="arabicPeriod"/>
            </a:pPr>
            <a:r>
              <a:rPr lang="el-GR" dirty="0" smtClean="0"/>
              <a:t>Αυχένας</a:t>
            </a:r>
          </a:p>
          <a:p>
            <a:pPr marL="342900" indent="-342900">
              <a:buAutoNum type="arabicPeriod"/>
            </a:pPr>
            <a:r>
              <a:rPr lang="el-GR" dirty="0" smtClean="0"/>
              <a:t>Ελάσσων τροχαντήρας</a:t>
            </a:r>
          </a:p>
          <a:p>
            <a:pPr marL="342900" indent="-342900">
              <a:buAutoNum type="arabicPeriod"/>
            </a:pPr>
            <a:r>
              <a:rPr lang="el-GR" dirty="0" smtClean="0"/>
              <a:t>Διάφυση</a:t>
            </a:r>
          </a:p>
          <a:p>
            <a:pPr marL="342900" indent="-342900">
              <a:buAutoNum type="arabicPeriod"/>
            </a:pPr>
            <a:r>
              <a:rPr lang="el-GR" dirty="0" err="1" smtClean="0"/>
              <a:t>Διατροχαντήριος</a:t>
            </a:r>
            <a:r>
              <a:rPr lang="el-GR" dirty="0" smtClean="0"/>
              <a:t> γραμμή</a:t>
            </a:r>
          </a:p>
          <a:p>
            <a:pPr marL="342900" indent="-342900">
              <a:buAutoNum type="arabicPeriod"/>
            </a:pPr>
            <a:r>
              <a:rPr lang="el-GR" dirty="0" smtClean="0"/>
              <a:t>Μείζων τροχαντήρας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ΟΣΤΑ ΚΑΤΩ ΑΚΡΟΥ</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dirty="0" smtClean="0">
                <a:solidFill>
                  <a:srgbClr val="FF0000"/>
                </a:solidFill>
              </a:rPr>
              <a:t>Πυελική ζώνη</a:t>
            </a:r>
            <a:r>
              <a:rPr lang="el-GR" dirty="0" smtClean="0"/>
              <a:t>: οστέινος δακτύλιος.</a:t>
            </a:r>
          </a:p>
          <a:p>
            <a:pPr>
              <a:buNone/>
            </a:pPr>
            <a:r>
              <a:rPr lang="el-GR" dirty="0" smtClean="0"/>
              <a:t>	ιερό οστό, ανώνυμα οστά (2) που ενώνονται μπροστά στην ηβική σύμφυση.</a:t>
            </a:r>
          </a:p>
          <a:p>
            <a:pPr>
              <a:buNone/>
            </a:pPr>
            <a:r>
              <a:rPr lang="el-GR" dirty="0" smtClean="0"/>
              <a:t>Συνδέει αξονικό σκελετό με ελεύθερο κάτω άκρο. Σχηματίζει το σκελετό κάτω μοίρας κορμού.</a:t>
            </a:r>
          </a:p>
          <a:p>
            <a:pPr>
              <a:buNone/>
            </a:pPr>
            <a:r>
              <a:rPr lang="el-GR" dirty="0" smtClean="0"/>
              <a:t>Ιερό οστό ανήκει και στον αξονικό σκελετό και στο ελεύθερο κάτω άκρο.</a:t>
            </a:r>
          </a:p>
          <a:p>
            <a:pPr>
              <a:buNone/>
            </a:pPr>
            <a:r>
              <a:rPr lang="el-GR" dirty="0" smtClean="0"/>
              <a:t>Προστατεύει και υποστηρίζει κοιλιά, πύελο και περίνεο και περιέχει </a:t>
            </a:r>
            <a:r>
              <a:rPr lang="el-GR" smtClean="0"/>
              <a:t>οστά ελεύθερου </a:t>
            </a:r>
            <a:r>
              <a:rPr lang="el-GR" dirty="0" smtClean="0"/>
              <a:t>κάτω άκρου.</a:t>
            </a:r>
            <a:endParaRPr lang="el-GR"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785786" y="785794"/>
            <a:ext cx="4415509" cy="5214974"/>
          </a:xfrm>
          <a:prstGeom prst="rect">
            <a:avLst/>
          </a:prstGeom>
          <a:noFill/>
          <a:ln w="9525">
            <a:noFill/>
            <a:miter lim="800000"/>
            <a:headEnd/>
            <a:tailEnd/>
          </a:ln>
          <a:effectLst/>
        </p:spPr>
      </p:pic>
      <p:sp>
        <p:nvSpPr>
          <p:cNvPr id="3" name="2 - TextBox"/>
          <p:cNvSpPr txBox="1"/>
          <p:nvPr/>
        </p:nvSpPr>
        <p:spPr>
          <a:xfrm>
            <a:off x="5500694" y="1142984"/>
            <a:ext cx="3135667" cy="3970318"/>
          </a:xfrm>
          <a:prstGeom prst="rect">
            <a:avLst/>
          </a:prstGeom>
          <a:noFill/>
        </p:spPr>
        <p:txBody>
          <a:bodyPr wrap="none" rtlCol="0">
            <a:spAutoFit/>
          </a:bodyPr>
          <a:lstStyle/>
          <a:p>
            <a:pPr marL="342900" indent="-342900">
              <a:buAutoNum type="arabicPeriod"/>
            </a:pPr>
            <a:r>
              <a:rPr lang="el-GR" dirty="0" smtClean="0"/>
              <a:t>Μείζων τροχαντήρας</a:t>
            </a:r>
          </a:p>
          <a:p>
            <a:pPr marL="342900" indent="-342900">
              <a:buAutoNum type="arabicPeriod"/>
            </a:pPr>
            <a:r>
              <a:rPr lang="el-GR" dirty="0" smtClean="0"/>
              <a:t>Αυχένας</a:t>
            </a:r>
          </a:p>
          <a:p>
            <a:pPr marL="342900" indent="-342900">
              <a:buAutoNum type="arabicPeriod"/>
            </a:pPr>
            <a:r>
              <a:rPr lang="el-GR" dirty="0" err="1" smtClean="0"/>
              <a:t>Διατροχαντήρια</a:t>
            </a:r>
            <a:r>
              <a:rPr lang="el-GR" dirty="0" smtClean="0"/>
              <a:t> ακρολοφία</a:t>
            </a:r>
          </a:p>
          <a:p>
            <a:pPr marL="342900" indent="-342900">
              <a:buAutoNum type="arabicPeriod"/>
            </a:pPr>
            <a:r>
              <a:rPr lang="el-GR" dirty="0" smtClean="0"/>
              <a:t>Ελάσσων τροχαντήρας</a:t>
            </a:r>
          </a:p>
          <a:p>
            <a:pPr marL="342900" indent="-342900">
              <a:buAutoNum type="arabicPeriod"/>
            </a:pPr>
            <a:r>
              <a:rPr lang="el-GR" dirty="0" smtClean="0"/>
              <a:t>Γλουτιαίο όγκωμα</a:t>
            </a:r>
          </a:p>
          <a:p>
            <a:pPr marL="342900" indent="-342900">
              <a:buAutoNum type="arabicPeriod"/>
            </a:pPr>
            <a:r>
              <a:rPr lang="el-GR" dirty="0" smtClean="0"/>
              <a:t>Τραχεία γραμμή</a:t>
            </a:r>
          </a:p>
          <a:p>
            <a:pPr marL="342900" indent="-342900">
              <a:buAutoNum type="arabicPeriod"/>
            </a:pPr>
            <a:r>
              <a:rPr lang="el-GR" dirty="0" smtClean="0"/>
              <a:t>Διάφυση</a:t>
            </a:r>
          </a:p>
          <a:p>
            <a:pPr marL="342900" indent="-342900">
              <a:buAutoNum type="arabicPeriod"/>
            </a:pPr>
            <a:r>
              <a:rPr lang="el-GR" dirty="0" err="1" smtClean="0"/>
              <a:t>Τροφοφόρο</a:t>
            </a:r>
            <a:r>
              <a:rPr lang="el-GR" dirty="0" smtClean="0"/>
              <a:t> τρήμα</a:t>
            </a:r>
          </a:p>
          <a:p>
            <a:pPr marL="342900" indent="-342900">
              <a:buAutoNum type="arabicPeriod"/>
            </a:pPr>
            <a:r>
              <a:rPr lang="el-GR" dirty="0" smtClean="0"/>
              <a:t>Σπειροειδής γραμμή</a:t>
            </a:r>
          </a:p>
          <a:p>
            <a:pPr marL="342900" indent="-342900">
              <a:buAutoNum type="arabicPeriod"/>
            </a:pPr>
            <a:r>
              <a:rPr lang="el-GR" dirty="0" smtClean="0"/>
              <a:t>Κτενιαία γραμμή</a:t>
            </a:r>
          </a:p>
          <a:p>
            <a:pPr marL="342900" indent="-342900">
              <a:buAutoNum type="arabicPeriod"/>
            </a:pPr>
            <a:r>
              <a:rPr lang="el-GR" dirty="0" smtClean="0"/>
              <a:t>Ισχιακό κύρτωμα</a:t>
            </a:r>
          </a:p>
          <a:p>
            <a:pPr marL="342900" indent="-342900">
              <a:buAutoNum type="arabicPeriod"/>
            </a:pPr>
            <a:r>
              <a:rPr lang="el-GR" dirty="0" smtClean="0"/>
              <a:t>Ισχιακή εντομή</a:t>
            </a:r>
          </a:p>
          <a:p>
            <a:pPr marL="342900" indent="-342900">
              <a:buAutoNum type="arabicPeriod"/>
            </a:pPr>
            <a:r>
              <a:rPr lang="el-GR" dirty="0" smtClean="0"/>
              <a:t>Ισχιακή άκανθα</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00034" y="1214422"/>
            <a:ext cx="4045682" cy="4929222"/>
          </a:xfrm>
          <a:prstGeom prst="rect">
            <a:avLst/>
          </a:prstGeom>
          <a:noFill/>
          <a:ln w="9525">
            <a:noFill/>
            <a:miter lim="800000"/>
            <a:headEnd/>
            <a:tailEnd/>
          </a:ln>
          <a:effectLst/>
        </p:spPr>
      </p:pic>
      <p:sp>
        <p:nvSpPr>
          <p:cNvPr id="3" name="2 - TextBox"/>
          <p:cNvSpPr txBox="1"/>
          <p:nvPr/>
        </p:nvSpPr>
        <p:spPr>
          <a:xfrm>
            <a:off x="4572000" y="1428736"/>
            <a:ext cx="3170099" cy="2862322"/>
          </a:xfrm>
          <a:prstGeom prst="rect">
            <a:avLst/>
          </a:prstGeom>
          <a:noFill/>
        </p:spPr>
        <p:txBody>
          <a:bodyPr wrap="none" rtlCol="0">
            <a:spAutoFit/>
          </a:bodyPr>
          <a:lstStyle/>
          <a:p>
            <a:pPr marL="342900" indent="-342900">
              <a:buAutoNum type="arabicPeriod"/>
            </a:pPr>
            <a:r>
              <a:rPr lang="el-GR" dirty="0" smtClean="0"/>
              <a:t>Έξω </a:t>
            </a:r>
            <a:r>
              <a:rPr lang="el-GR" dirty="0" err="1" smtClean="0"/>
              <a:t>υπερκονδύλια</a:t>
            </a:r>
            <a:r>
              <a:rPr lang="el-GR" dirty="0" smtClean="0"/>
              <a:t> γραμμή</a:t>
            </a:r>
          </a:p>
          <a:p>
            <a:pPr marL="342900" indent="-342900">
              <a:buAutoNum type="arabicPeriod"/>
            </a:pPr>
            <a:r>
              <a:rPr lang="el-GR" dirty="0" smtClean="0"/>
              <a:t>Ιγνυακή επιφάνεια</a:t>
            </a:r>
          </a:p>
          <a:p>
            <a:pPr marL="342900" indent="-342900">
              <a:buAutoNum type="arabicPeriod"/>
            </a:pPr>
            <a:r>
              <a:rPr lang="el-GR" dirty="0" smtClean="0"/>
              <a:t>Έξω μηριαίος κόνδυλος</a:t>
            </a:r>
          </a:p>
          <a:p>
            <a:pPr marL="342900" indent="-342900">
              <a:buAutoNum type="arabicPeriod"/>
            </a:pPr>
            <a:r>
              <a:rPr lang="el-GR" dirty="0" smtClean="0"/>
              <a:t>Έξω κνημιαίος κόνδυλος</a:t>
            </a:r>
          </a:p>
          <a:p>
            <a:pPr marL="342900" indent="-342900">
              <a:buAutoNum type="arabicPeriod"/>
            </a:pPr>
            <a:r>
              <a:rPr lang="el-GR" dirty="0" smtClean="0"/>
              <a:t>Κεφαλή περόνης</a:t>
            </a:r>
          </a:p>
          <a:p>
            <a:pPr marL="342900" indent="-342900">
              <a:buAutoNum type="arabicPeriod"/>
            </a:pPr>
            <a:r>
              <a:rPr lang="el-GR" dirty="0" smtClean="0"/>
              <a:t>Έσω κνημιαίος κόνδυλος</a:t>
            </a:r>
          </a:p>
          <a:p>
            <a:pPr marL="342900" indent="-342900">
              <a:buAutoNum type="arabicPeriod"/>
            </a:pPr>
            <a:r>
              <a:rPr lang="el-GR" dirty="0" err="1" smtClean="0"/>
              <a:t>Μεσοκονδύλιος</a:t>
            </a:r>
            <a:r>
              <a:rPr lang="el-GR" dirty="0" smtClean="0"/>
              <a:t> βόθρος</a:t>
            </a:r>
          </a:p>
          <a:p>
            <a:pPr marL="342900" indent="-342900">
              <a:buAutoNum type="arabicPeriod"/>
            </a:pPr>
            <a:r>
              <a:rPr lang="el-GR" dirty="0" smtClean="0"/>
              <a:t>Έσω μηριαίος κόνδυλος</a:t>
            </a:r>
          </a:p>
          <a:p>
            <a:pPr marL="342900" indent="-342900">
              <a:buAutoNum type="arabicPeriod"/>
            </a:pPr>
            <a:r>
              <a:rPr lang="el-GR" dirty="0" smtClean="0"/>
              <a:t>Φύμα προσαγωγού</a:t>
            </a:r>
          </a:p>
          <a:p>
            <a:pPr marL="342900" indent="-342900">
              <a:buAutoNum type="arabicPeriod"/>
            </a:pPr>
            <a:r>
              <a:rPr lang="el-GR" dirty="0" smtClean="0"/>
              <a:t>Έσω </a:t>
            </a:r>
            <a:r>
              <a:rPr lang="el-GR" dirty="0" err="1" smtClean="0"/>
              <a:t>υπερκονδύλια</a:t>
            </a:r>
            <a:r>
              <a:rPr lang="el-GR" dirty="0" smtClean="0"/>
              <a:t> γραμμή</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57158" y="428604"/>
            <a:ext cx="4876800" cy="5781675"/>
          </a:xfrm>
          <a:prstGeom prst="rect">
            <a:avLst/>
          </a:prstGeom>
          <a:noFill/>
          <a:ln w="9525">
            <a:noFill/>
            <a:miter lim="800000"/>
            <a:headEnd/>
            <a:tailEnd/>
          </a:ln>
          <a:effectLst/>
        </p:spPr>
      </p:pic>
      <p:sp>
        <p:nvSpPr>
          <p:cNvPr id="3" name="2 - TextBox"/>
          <p:cNvSpPr txBox="1"/>
          <p:nvPr/>
        </p:nvSpPr>
        <p:spPr>
          <a:xfrm>
            <a:off x="5929322" y="928670"/>
            <a:ext cx="3211648" cy="3970318"/>
          </a:xfrm>
          <a:prstGeom prst="rect">
            <a:avLst/>
          </a:prstGeom>
          <a:noFill/>
        </p:spPr>
        <p:txBody>
          <a:bodyPr wrap="none" rtlCol="0">
            <a:spAutoFit/>
          </a:bodyPr>
          <a:lstStyle/>
          <a:p>
            <a:pPr marL="342900" indent="-342900">
              <a:buAutoNum type="arabicPeriod"/>
            </a:pPr>
            <a:r>
              <a:rPr lang="el-GR" dirty="0" err="1" smtClean="0"/>
              <a:t>Τροχαντήριος</a:t>
            </a:r>
            <a:r>
              <a:rPr lang="el-GR" dirty="0" smtClean="0"/>
              <a:t> βόθρος</a:t>
            </a:r>
          </a:p>
          <a:p>
            <a:pPr marL="342900" indent="-342900">
              <a:buAutoNum type="arabicPeriod"/>
            </a:pPr>
            <a:r>
              <a:rPr lang="el-GR" dirty="0" err="1" smtClean="0"/>
              <a:t>Τροφόφορο</a:t>
            </a:r>
            <a:r>
              <a:rPr lang="el-GR" dirty="0" smtClean="0"/>
              <a:t> τρήμα</a:t>
            </a:r>
          </a:p>
          <a:p>
            <a:pPr marL="342900" indent="-342900">
              <a:buAutoNum type="arabicPeriod"/>
            </a:pPr>
            <a:r>
              <a:rPr lang="el-GR" dirty="0" smtClean="0"/>
              <a:t>Φύμα τετράγωνου μηριαίου</a:t>
            </a:r>
          </a:p>
          <a:p>
            <a:pPr marL="342900" indent="-342900">
              <a:buAutoNum type="arabicPeriod"/>
            </a:pPr>
            <a:r>
              <a:rPr lang="el-GR" dirty="0" err="1" smtClean="0"/>
              <a:t>Διατροχαντήρια</a:t>
            </a:r>
            <a:r>
              <a:rPr lang="el-GR" dirty="0" smtClean="0"/>
              <a:t> ακρολοφία</a:t>
            </a:r>
          </a:p>
          <a:p>
            <a:pPr marL="342900" indent="-342900">
              <a:buAutoNum type="arabicPeriod"/>
            </a:pPr>
            <a:r>
              <a:rPr lang="el-GR" dirty="0" smtClean="0"/>
              <a:t>Γλουτιαίο κύρτωμα</a:t>
            </a:r>
          </a:p>
          <a:p>
            <a:pPr marL="342900" indent="-342900">
              <a:buAutoNum type="arabicPeriod"/>
            </a:pPr>
            <a:r>
              <a:rPr lang="el-GR" dirty="0" smtClean="0"/>
              <a:t>Σπειροειδής γραμμή</a:t>
            </a:r>
          </a:p>
          <a:p>
            <a:pPr marL="342900" indent="-342900">
              <a:buAutoNum type="arabicPeriod"/>
            </a:pPr>
            <a:r>
              <a:rPr lang="el-GR" dirty="0" smtClean="0"/>
              <a:t>Τραχεία γραμμή</a:t>
            </a:r>
          </a:p>
          <a:p>
            <a:pPr marL="342900" indent="-342900">
              <a:buAutoNum type="arabicPeriod"/>
            </a:pPr>
            <a:r>
              <a:rPr lang="el-GR" dirty="0" smtClean="0"/>
              <a:t>Ιγνυακή επιφάνεια</a:t>
            </a:r>
          </a:p>
          <a:p>
            <a:pPr marL="342900" indent="-342900">
              <a:buAutoNum type="arabicPeriod"/>
            </a:pPr>
            <a:r>
              <a:rPr lang="el-GR" dirty="0" smtClean="0"/>
              <a:t>Φύμα προσαγωγών</a:t>
            </a:r>
          </a:p>
          <a:p>
            <a:pPr marL="342900" indent="-342900">
              <a:buAutoNum type="arabicPeriod"/>
            </a:pPr>
            <a:r>
              <a:rPr lang="el-GR" dirty="0" smtClean="0"/>
              <a:t>Ελάσσων τροχαντήρας</a:t>
            </a:r>
          </a:p>
          <a:p>
            <a:pPr marL="342900" indent="-342900">
              <a:buAutoNum type="arabicPeriod"/>
            </a:pPr>
            <a:r>
              <a:rPr lang="el-GR" dirty="0" err="1" smtClean="0"/>
              <a:t>Διατροχαντήριος</a:t>
            </a:r>
            <a:r>
              <a:rPr lang="el-GR" dirty="0" smtClean="0"/>
              <a:t> γραμμή</a:t>
            </a:r>
          </a:p>
          <a:p>
            <a:pPr marL="342900" indent="-342900">
              <a:buAutoNum type="arabicPeriod"/>
            </a:pPr>
            <a:r>
              <a:rPr lang="el-GR" dirty="0" smtClean="0"/>
              <a:t>Κεφαλή</a:t>
            </a:r>
          </a:p>
          <a:p>
            <a:pPr marL="342900" indent="-342900">
              <a:buAutoNum type="arabicPeriod"/>
            </a:pPr>
            <a:r>
              <a:rPr lang="el-GR" dirty="0" smtClean="0"/>
              <a:t>Μείζων τροχαντήρας</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642910" y="214290"/>
            <a:ext cx="4829175" cy="6238875"/>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6429388" y="1571612"/>
            <a:ext cx="1819275" cy="21431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42844" y="785794"/>
          <a:ext cx="9001155" cy="5508310"/>
        </p:xfrm>
        <a:graphic>
          <a:graphicData uri="http://schemas.openxmlformats.org/drawingml/2006/table">
            <a:tbl>
              <a:tblPr firstRow="1" bandRow="1">
                <a:tableStyleId>{69C7853C-536D-4A76-A0AE-DD22124D55A5}</a:tableStyleId>
              </a:tblPr>
              <a:tblGrid>
                <a:gridCol w="1571636"/>
                <a:gridCol w="2275013"/>
                <a:gridCol w="1554044"/>
                <a:gridCol w="1385917"/>
                <a:gridCol w="2214545"/>
              </a:tblGrid>
              <a:tr h="35719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sz="1600" dirty="0" err="1" smtClean="0"/>
                        <a:t>Ημιτενοντώδης</a:t>
                      </a:r>
                      <a:endParaRPr lang="el-GR" sz="1600" dirty="0"/>
                    </a:p>
                  </a:txBody>
                  <a:tcPr/>
                </a:tc>
                <a:tc rowSpan="2">
                  <a:txBody>
                    <a:bodyPr/>
                    <a:lstStyle/>
                    <a:p>
                      <a:r>
                        <a:rPr lang="el-GR" sz="1600" dirty="0" smtClean="0">
                          <a:solidFill>
                            <a:srgbClr val="0070C0"/>
                          </a:solidFill>
                        </a:rPr>
                        <a:t>Ισχιακό</a:t>
                      </a:r>
                      <a:r>
                        <a:rPr lang="el-GR" sz="1600" baseline="0" dirty="0" smtClean="0">
                          <a:solidFill>
                            <a:srgbClr val="0070C0"/>
                          </a:solidFill>
                        </a:rPr>
                        <a:t> κύρτωμα </a:t>
                      </a:r>
                      <a:endParaRPr lang="el-GR" sz="1600" dirty="0">
                        <a:solidFill>
                          <a:srgbClr val="0070C0"/>
                        </a:solidFill>
                      </a:endParaRPr>
                    </a:p>
                  </a:txBody>
                  <a:tcPr/>
                </a:tc>
                <a:tc>
                  <a:txBody>
                    <a:bodyPr/>
                    <a:lstStyle/>
                    <a:p>
                      <a:r>
                        <a:rPr lang="el-GR" sz="1600" dirty="0" smtClean="0"/>
                        <a:t>Έσω επιφ. Άνω </a:t>
                      </a:r>
                      <a:r>
                        <a:rPr lang="el-GR" sz="1600" b="1" dirty="0" smtClean="0">
                          <a:solidFill>
                            <a:srgbClr val="00B050"/>
                          </a:solidFill>
                        </a:rPr>
                        <a:t>κνήμης</a:t>
                      </a:r>
                      <a:endParaRPr lang="el-GR" sz="1600" b="1" dirty="0">
                        <a:solidFill>
                          <a:srgbClr val="00B050"/>
                        </a:solidFill>
                      </a:endParaRPr>
                    </a:p>
                  </a:txBody>
                  <a:tcPr/>
                </a:tc>
                <a:tc rowSpan="2">
                  <a:txBody>
                    <a:bodyPr/>
                    <a:lstStyle/>
                    <a:p>
                      <a:r>
                        <a:rPr lang="el-GR" sz="1600" dirty="0" smtClean="0"/>
                        <a:t>Κνημιαία μοίρα ισχιακού ν. (Ο5, Ι1, Ι2)</a:t>
                      </a:r>
                      <a:endParaRPr lang="el-GR" sz="1600" dirty="0"/>
                    </a:p>
                  </a:txBody>
                  <a:tcPr/>
                </a:tc>
                <a:tc rowSpan="2">
                  <a:txBody>
                    <a:bodyPr/>
                    <a:lstStyle/>
                    <a:p>
                      <a:r>
                        <a:rPr lang="el-GR" sz="1600" b="1" dirty="0" smtClean="0"/>
                        <a:t>Έκταση μηρού</a:t>
                      </a:r>
                    </a:p>
                    <a:p>
                      <a:r>
                        <a:rPr lang="el-GR" sz="1600" b="1" dirty="0" smtClean="0">
                          <a:solidFill>
                            <a:schemeClr val="accent1"/>
                          </a:solidFill>
                        </a:rPr>
                        <a:t>Κάμψη κνήμης</a:t>
                      </a:r>
                    </a:p>
                    <a:p>
                      <a:r>
                        <a:rPr lang="el-GR" sz="1600" b="1" dirty="0" smtClean="0">
                          <a:solidFill>
                            <a:schemeClr val="accent2"/>
                          </a:solidFill>
                        </a:rPr>
                        <a:t>Έσω στροφή </a:t>
                      </a:r>
                      <a:r>
                        <a:rPr lang="el-GR" sz="1600" dirty="0" smtClean="0"/>
                        <a:t>κνήμης (γόνατο</a:t>
                      </a:r>
                      <a:r>
                        <a:rPr lang="el-GR" sz="1600" baseline="0" dirty="0" smtClean="0"/>
                        <a:t> σε κάμψη)</a:t>
                      </a:r>
                    </a:p>
                    <a:p>
                      <a:r>
                        <a:rPr lang="el-GR" sz="1600" u="sng" baseline="0" dirty="0" smtClean="0"/>
                        <a:t>Έκταση κορμού</a:t>
                      </a:r>
                      <a:endParaRPr lang="el-GR" sz="1600" u="sng" dirty="0"/>
                    </a:p>
                  </a:txBody>
                  <a:tcPr/>
                </a:tc>
              </a:tr>
              <a:tr h="370840">
                <a:tc>
                  <a:txBody>
                    <a:bodyPr/>
                    <a:lstStyle/>
                    <a:p>
                      <a:r>
                        <a:rPr lang="el-GR" sz="1600" dirty="0" err="1" smtClean="0"/>
                        <a:t>Ημιυμενώδης</a:t>
                      </a:r>
                      <a:endParaRPr lang="el-GR" sz="1600" dirty="0"/>
                    </a:p>
                  </a:txBody>
                  <a:tcPr/>
                </a:tc>
                <a:tc vMerge="1">
                  <a:txBody>
                    <a:bodyPr/>
                    <a:lstStyle/>
                    <a:p>
                      <a:endParaRPr lang="el-GR" dirty="0"/>
                    </a:p>
                  </a:txBody>
                  <a:tcPr/>
                </a:tc>
                <a:tc>
                  <a:txBody>
                    <a:bodyPr/>
                    <a:lstStyle/>
                    <a:p>
                      <a:r>
                        <a:rPr lang="el-GR" sz="1600" dirty="0" smtClean="0"/>
                        <a:t>Έσω </a:t>
                      </a:r>
                      <a:r>
                        <a:rPr lang="el-GR" sz="1600" b="1" dirty="0" err="1" smtClean="0">
                          <a:solidFill>
                            <a:srgbClr val="00B050"/>
                          </a:solidFill>
                        </a:rPr>
                        <a:t>κν</a:t>
                      </a:r>
                      <a:r>
                        <a:rPr lang="el-GR" sz="1600" b="1" dirty="0" smtClean="0">
                          <a:solidFill>
                            <a:srgbClr val="00B050"/>
                          </a:solidFill>
                        </a:rPr>
                        <a:t>.</a:t>
                      </a:r>
                      <a:r>
                        <a:rPr lang="el-GR" sz="1600" b="1" baseline="0" dirty="0" smtClean="0">
                          <a:solidFill>
                            <a:srgbClr val="00B050"/>
                          </a:solidFill>
                        </a:rPr>
                        <a:t> </a:t>
                      </a:r>
                      <a:r>
                        <a:rPr lang="el-GR" sz="1600" b="1" dirty="0" smtClean="0">
                          <a:solidFill>
                            <a:srgbClr val="00B050"/>
                          </a:solidFill>
                        </a:rPr>
                        <a:t>Κόνδυλο </a:t>
                      </a:r>
                    </a:p>
                    <a:p>
                      <a:r>
                        <a:rPr lang="el-GR" sz="1600" dirty="0" smtClean="0"/>
                        <a:t>Ανεστραμμένη κατάφυση σχηματίζει λοξό</a:t>
                      </a:r>
                      <a:r>
                        <a:rPr lang="el-GR" sz="1600" baseline="0" dirty="0" smtClean="0"/>
                        <a:t> ιγνυακό συνδ. (έξω μηριαίο κόνδυλο)</a:t>
                      </a:r>
                      <a:endParaRPr lang="el-GR" sz="1600" dirty="0"/>
                    </a:p>
                  </a:txBody>
                  <a:tcPr/>
                </a:tc>
                <a:tc vMerge="1">
                  <a:txBody>
                    <a:bodyPr/>
                    <a:lstStyle/>
                    <a:p>
                      <a:endParaRPr lang="el-GR" dirty="0"/>
                    </a:p>
                  </a:txBody>
                  <a:tcPr/>
                </a:tc>
                <a:tc vMerge="1">
                  <a:txBody>
                    <a:bodyPr/>
                    <a:lstStyle/>
                    <a:p>
                      <a:endParaRPr lang="el-GR" dirty="0"/>
                    </a:p>
                  </a:txBody>
                  <a:tcPr/>
                </a:tc>
              </a:tr>
              <a:tr h="370840">
                <a:tc>
                  <a:txBody>
                    <a:bodyPr/>
                    <a:lstStyle/>
                    <a:p>
                      <a:r>
                        <a:rPr lang="el-GR" sz="1600" dirty="0" smtClean="0"/>
                        <a:t>Δικέφαλος μηριαίος</a:t>
                      </a:r>
                    </a:p>
                    <a:p>
                      <a:r>
                        <a:rPr lang="el-GR" sz="1600" dirty="0" smtClean="0"/>
                        <a:t>Μακρά κεφαλή</a:t>
                      </a:r>
                    </a:p>
                    <a:p>
                      <a:r>
                        <a:rPr lang="el-GR" sz="1600" dirty="0" smtClean="0"/>
                        <a:t>Βραχεία κεφαλή</a:t>
                      </a:r>
                      <a:endParaRPr lang="el-GR" sz="1600" dirty="0"/>
                    </a:p>
                  </a:txBody>
                  <a:tcPr/>
                </a:tc>
                <a:tc>
                  <a:txBody>
                    <a:bodyPr/>
                    <a:lstStyle/>
                    <a:p>
                      <a:endParaRPr lang="el-GR" sz="1600" dirty="0" smtClean="0"/>
                    </a:p>
                    <a:p>
                      <a:endParaRPr lang="el-GR" sz="1600" dirty="0" smtClean="0"/>
                    </a:p>
                    <a:p>
                      <a:r>
                        <a:rPr lang="el-GR" sz="1600" dirty="0" smtClean="0">
                          <a:solidFill>
                            <a:srgbClr val="0070C0"/>
                          </a:solidFill>
                        </a:rPr>
                        <a:t>Ισχιακό κύρτωμα</a:t>
                      </a:r>
                    </a:p>
                    <a:p>
                      <a:r>
                        <a:rPr lang="el-GR" sz="1600" dirty="0" smtClean="0"/>
                        <a:t>Τραχεία γραμμή-έξω </a:t>
                      </a:r>
                      <a:r>
                        <a:rPr lang="el-GR" sz="1600" dirty="0" err="1" smtClean="0"/>
                        <a:t>υπερκονδύλια</a:t>
                      </a:r>
                      <a:r>
                        <a:rPr lang="el-GR" sz="1600" dirty="0" smtClean="0"/>
                        <a:t> </a:t>
                      </a:r>
                      <a:r>
                        <a:rPr lang="el-GR" sz="1600" dirty="0" err="1" smtClean="0"/>
                        <a:t>γρ</a:t>
                      </a:r>
                      <a:r>
                        <a:rPr lang="el-GR" sz="1600" dirty="0" smtClean="0"/>
                        <a:t>.</a:t>
                      </a:r>
                      <a:endParaRPr lang="el-GR" sz="1600" dirty="0"/>
                    </a:p>
                  </a:txBody>
                  <a:tcPr/>
                </a:tc>
                <a:tc>
                  <a:txBody>
                    <a:bodyPr/>
                    <a:lstStyle/>
                    <a:p>
                      <a:r>
                        <a:rPr lang="el-GR" sz="1600" dirty="0" smtClean="0"/>
                        <a:t>Κεφαλή</a:t>
                      </a:r>
                      <a:r>
                        <a:rPr lang="el-GR" sz="1600" baseline="0" dirty="0" smtClean="0"/>
                        <a:t> </a:t>
                      </a:r>
                      <a:r>
                        <a:rPr lang="el-GR" sz="1600" b="1" baseline="0" dirty="0" smtClean="0">
                          <a:solidFill>
                            <a:srgbClr val="00B050"/>
                          </a:solidFill>
                        </a:rPr>
                        <a:t>περόνης</a:t>
                      </a:r>
                      <a:r>
                        <a:rPr lang="el-GR" sz="1600" baseline="0" dirty="0" smtClean="0"/>
                        <a:t>. </a:t>
                      </a:r>
                    </a:p>
                    <a:p>
                      <a:r>
                        <a:rPr lang="el-GR" sz="1600" baseline="0" dirty="0" smtClean="0"/>
                        <a:t>Ο τένοντας διχάζεται από περονιαίο πλάγιο συνδ.</a:t>
                      </a:r>
                      <a:endParaRPr lang="el-GR" sz="1600" dirty="0" smtClean="0"/>
                    </a:p>
                    <a:p>
                      <a:endParaRPr lang="el-GR" sz="1600" dirty="0" smtClean="0"/>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Κνημιαία μοίρα ισχιακού ν. (Ο5, Ι1, Ι2)</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Περονιαία μοίρα ισχιακού ν. (Ο5, Ι1, Ι2)</a:t>
                      </a:r>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t>Έκταση</a:t>
                      </a:r>
                      <a:r>
                        <a:rPr lang="el-GR" sz="1600" dirty="0" smtClean="0"/>
                        <a:t> </a:t>
                      </a:r>
                      <a:r>
                        <a:rPr lang="el-GR" sz="1600" b="1" dirty="0" smtClean="0"/>
                        <a:t>μηρού</a:t>
                      </a:r>
                    </a:p>
                    <a:p>
                      <a:r>
                        <a:rPr lang="el-GR" sz="1600" b="1" dirty="0" smtClean="0">
                          <a:solidFill>
                            <a:schemeClr val="accent1"/>
                          </a:solidFill>
                        </a:rPr>
                        <a:t>Κάμψη κνήμης</a:t>
                      </a:r>
                    </a:p>
                    <a:p>
                      <a:r>
                        <a:rPr lang="el-GR" sz="1600" b="1" dirty="0" smtClean="0">
                          <a:solidFill>
                            <a:schemeClr val="accent2"/>
                          </a:solidFill>
                        </a:rPr>
                        <a:t>Έξω</a:t>
                      </a:r>
                      <a:r>
                        <a:rPr lang="el-GR" sz="1600" dirty="0" smtClean="0"/>
                        <a:t> </a:t>
                      </a:r>
                      <a:r>
                        <a:rPr lang="el-GR" sz="1600" b="1" dirty="0" smtClean="0">
                          <a:solidFill>
                            <a:schemeClr val="accent2"/>
                          </a:solidFill>
                        </a:rPr>
                        <a:t>στροφή</a:t>
                      </a:r>
                      <a:r>
                        <a:rPr lang="el-GR" sz="1600" dirty="0" smtClean="0"/>
                        <a:t> κνήμης</a:t>
                      </a:r>
                      <a:r>
                        <a:rPr lang="el-GR" sz="1600" baseline="0" dirty="0" smtClean="0"/>
                        <a:t> </a:t>
                      </a:r>
                      <a:r>
                        <a:rPr lang="el-GR" sz="1600" dirty="0" smtClean="0"/>
                        <a:t>(γόνατο σε κάμψη)</a:t>
                      </a:r>
                    </a:p>
                  </a:txBody>
                  <a:tcPr/>
                </a:tc>
              </a:tr>
            </a:tbl>
          </a:graphicData>
        </a:graphic>
      </p:graphicFrame>
      <p:sp>
        <p:nvSpPr>
          <p:cNvPr id="3" name="2 - TextBox"/>
          <p:cNvSpPr txBox="1"/>
          <p:nvPr/>
        </p:nvSpPr>
        <p:spPr>
          <a:xfrm>
            <a:off x="1785918" y="357166"/>
            <a:ext cx="6581545" cy="369332"/>
          </a:xfrm>
          <a:prstGeom prst="rect">
            <a:avLst/>
          </a:prstGeom>
          <a:noFill/>
        </p:spPr>
        <p:txBody>
          <a:bodyPr wrap="none" rtlCol="0">
            <a:spAutoFit/>
          </a:bodyPr>
          <a:lstStyle/>
          <a:p>
            <a:r>
              <a:rPr lang="el-GR" dirty="0" smtClean="0"/>
              <a:t>ΟΠΙΣΘΙΟΙ ΜΥΕΣ ΜΗΡΟΥ- </a:t>
            </a:r>
            <a:r>
              <a:rPr lang="el-GR" dirty="0" smtClean="0">
                <a:solidFill>
                  <a:schemeClr val="accent4">
                    <a:lumMod val="75000"/>
                  </a:schemeClr>
                </a:solidFill>
              </a:rPr>
              <a:t>ΕΚΤΑΣΗ ΜΗΡΟΥ-ΚΑΜΨΗ ΣΤΡΟΦΗ ΚΝΗΜΗΣ</a:t>
            </a:r>
            <a:endParaRPr lang="el-GR"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42844" y="857232"/>
          <a:ext cx="9001155" cy="5461000"/>
        </p:xfrm>
        <a:graphic>
          <a:graphicData uri="http://schemas.openxmlformats.org/drawingml/2006/table">
            <a:tbl>
              <a:tblPr firstRow="1" bandRow="1">
                <a:tableStyleId>{69C7853C-536D-4A76-A0AE-DD22124D55A5}</a:tableStyleId>
              </a:tblPr>
              <a:tblGrid>
                <a:gridCol w="1571636"/>
                <a:gridCol w="1857388"/>
                <a:gridCol w="1971669"/>
                <a:gridCol w="1600231"/>
                <a:gridCol w="2000231"/>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sz="1600" b="1" dirty="0" err="1" smtClean="0"/>
                        <a:t>Κτενίτης</a:t>
                      </a:r>
                      <a:endParaRPr lang="el-GR" sz="1600" b="1" dirty="0"/>
                    </a:p>
                  </a:txBody>
                  <a:tcPr/>
                </a:tc>
                <a:tc>
                  <a:txBody>
                    <a:bodyPr/>
                    <a:lstStyle/>
                    <a:p>
                      <a:r>
                        <a:rPr lang="el-GR" sz="1600" dirty="0" smtClean="0"/>
                        <a:t>Άνω κλάδο ηβικού</a:t>
                      </a:r>
                      <a:endParaRPr lang="el-GR" sz="1600" dirty="0"/>
                    </a:p>
                  </a:txBody>
                  <a:tcPr/>
                </a:tc>
                <a:tc>
                  <a:txBody>
                    <a:bodyPr/>
                    <a:lstStyle/>
                    <a:p>
                      <a:r>
                        <a:rPr lang="el-GR" sz="1600" dirty="0" smtClean="0"/>
                        <a:t>Κτενιαία</a:t>
                      </a:r>
                      <a:r>
                        <a:rPr lang="el-GR" sz="1600" baseline="0" dirty="0" smtClean="0"/>
                        <a:t> γραμμή</a:t>
                      </a:r>
                      <a:endParaRPr lang="el-GR" sz="1600" dirty="0"/>
                    </a:p>
                  </a:txBody>
                  <a:tcPr/>
                </a:tc>
                <a:tc>
                  <a:txBody>
                    <a:bodyPr/>
                    <a:lstStyle/>
                    <a:p>
                      <a:r>
                        <a:rPr lang="el-GR" sz="1600" dirty="0" smtClean="0"/>
                        <a:t>Μηριαίο ν. (Ο2,</a:t>
                      </a:r>
                      <a:r>
                        <a:rPr lang="el-GR" sz="1600" baseline="0" dirty="0" smtClean="0"/>
                        <a:t> Ο3)</a:t>
                      </a:r>
                      <a:endParaRPr lang="el-GR" sz="1600" dirty="0"/>
                    </a:p>
                  </a:txBody>
                  <a:tcPr/>
                </a:tc>
                <a:tc>
                  <a:txBody>
                    <a:bodyPr/>
                    <a:lstStyle/>
                    <a:p>
                      <a:r>
                        <a:rPr lang="el-GR" sz="1600" b="1" dirty="0" smtClean="0">
                          <a:solidFill>
                            <a:srgbClr val="FF0000"/>
                          </a:solidFill>
                        </a:rPr>
                        <a:t>Κάμψη </a:t>
                      </a:r>
                      <a:r>
                        <a:rPr lang="el-GR" sz="1600" dirty="0" smtClean="0"/>
                        <a:t>μηρού</a:t>
                      </a:r>
                    </a:p>
                    <a:p>
                      <a:r>
                        <a:rPr lang="el-GR" sz="1600" b="1" dirty="0" smtClean="0">
                          <a:solidFill>
                            <a:schemeClr val="accent1"/>
                          </a:solidFill>
                        </a:rPr>
                        <a:t>Προσαγωγή</a:t>
                      </a:r>
                      <a:r>
                        <a:rPr lang="el-GR" sz="1600" baseline="0" dirty="0" smtClean="0"/>
                        <a:t> </a:t>
                      </a:r>
                      <a:r>
                        <a:rPr lang="el-GR" sz="1600" dirty="0" smtClean="0"/>
                        <a:t>μηρού.</a:t>
                      </a:r>
                    </a:p>
                    <a:p>
                      <a:r>
                        <a:rPr lang="el-GR" sz="1600" dirty="0" smtClean="0"/>
                        <a:t>Βοηθάει </a:t>
                      </a:r>
                      <a:r>
                        <a:rPr lang="el-GR" sz="1600" b="1" dirty="0" smtClean="0">
                          <a:solidFill>
                            <a:schemeClr val="tx2">
                              <a:lumMod val="60000"/>
                              <a:lumOff val="40000"/>
                            </a:schemeClr>
                          </a:solidFill>
                        </a:rPr>
                        <a:t>έσω</a:t>
                      </a:r>
                      <a:r>
                        <a:rPr lang="el-GR" sz="1600" dirty="0" smtClean="0"/>
                        <a:t> </a:t>
                      </a:r>
                      <a:r>
                        <a:rPr lang="el-GR" sz="1600" b="1" dirty="0" smtClean="0">
                          <a:solidFill>
                            <a:schemeClr val="tx2">
                              <a:lumMod val="60000"/>
                              <a:lumOff val="40000"/>
                            </a:schemeClr>
                          </a:solidFill>
                        </a:rPr>
                        <a:t>στροφή</a:t>
                      </a:r>
                      <a:endParaRPr lang="el-GR" sz="1600" b="1" dirty="0">
                        <a:solidFill>
                          <a:schemeClr val="tx2">
                            <a:lumMod val="60000"/>
                            <a:lumOff val="40000"/>
                          </a:schemeClr>
                        </a:solidFill>
                      </a:endParaRPr>
                    </a:p>
                  </a:txBody>
                  <a:tcPr/>
                </a:tc>
              </a:tr>
              <a:tr h="370840">
                <a:tc>
                  <a:txBody>
                    <a:bodyPr/>
                    <a:lstStyle/>
                    <a:p>
                      <a:r>
                        <a:rPr lang="el-GR" sz="1600" dirty="0" smtClean="0"/>
                        <a:t>Μ. </a:t>
                      </a:r>
                      <a:r>
                        <a:rPr lang="el-GR" sz="1600" dirty="0" err="1" smtClean="0"/>
                        <a:t>ψοΐτης</a:t>
                      </a:r>
                      <a:endParaRPr lang="el-GR" sz="1600" dirty="0"/>
                    </a:p>
                  </a:txBody>
                  <a:tcPr/>
                </a:tc>
                <a:tc>
                  <a:txBody>
                    <a:bodyPr/>
                    <a:lstStyle/>
                    <a:p>
                      <a:r>
                        <a:rPr lang="el-GR" sz="1600" dirty="0" smtClean="0"/>
                        <a:t>Θ12-Ο5</a:t>
                      </a:r>
                    </a:p>
                    <a:p>
                      <a:r>
                        <a:rPr lang="el-GR" sz="1600" dirty="0" smtClean="0"/>
                        <a:t>(πλ. </a:t>
                      </a:r>
                      <a:r>
                        <a:rPr lang="el-GR" sz="1600" dirty="0" err="1" smtClean="0"/>
                        <a:t>επιφ</a:t>
                      </a:r>
                      <a:r>
                        <a:rPr lang="el-GR" sz="1600" dirty="0" smtClean="0"/>
                        <a:t>, δίσκοι, </a:t>
                      </a:r>
                      <a:r>
                        <a:rPr lang="el-GR" sz="1600" dirty="0" err="1" smtClean="0"/>
                        <a:t>εγκ</a:t>
                      </a:r>
                      <a:r>
                        <a:rPr lang="el-GR" sz="1600" dirty="0" smtClean="0"/>
                        <a:t>. αποφύσεις)</a:t>
                      </a:r>
                      <a:endParaRPr lang="el-GR" sz="1600" dirty="0"/>
                    </a:p>
                  </a:txBody>
                  <a:tcPr/>
                </a:tc>
                <a:tc>
                  <a:txBody>
                    <a:bodyPr/>
                    <a:lstStyle/>
                    <a:p>
                      <a:r>
                        <a:rPr lang="el-GR" sz="1600" b="1" dirty="0" smtClean="0"/>
                        <a:t>Ελάσσονα </a:t>
                      </a:r>
                      <a:r>
                        <a:rPr lang="el-GR" sz="1600" b="1" dirty="0" err="1" smtClean="0"/>
                        <a:t>τροχ</a:t>
                      </a:r>
                      <a:r>
                        <a:rPr lang="el-GR" sz="1600" dirty="0" smtClean="0"/>
                        <a:t>.</a:t>
                      </a:r>
                      <a:endParaRPr lang="el-GR" sz="1600" dirty="0"/>
                    </a:p>
                  </a:txBody>
                  <a:tcPr/>
                </a:tc>
                <a:tc>
                  <a:txBody>
                    <a:bodyPr/>
                    <a:lstStyle/>
                    <a:p>
                      <a:r>
                        <a:rPr lang="el-GR" sz="1600" dirty="0" smtClean="0"/>
                        <a:t>Κλάδοι Ο1, Ο2, Ο3</a:t>
                      </a:r>
                      <a:endParaRPr lang="el-GR" sz="1600" dirty="0"/>
                    </a:p>
                  </a:txBody>
                  <a:tcPr/>
                </a:tc>
                <a:tc rowSpan="3">
                  <a:txBody>
                    <a:bodyPr/>
                    <a:lstStyle/>
                    <a:p>
                      <a:r>
                        <a:rPr lang="el-GR" sz="1600" b="1" dirty="0" smtClean="0">
                          <a:solidFill>
                            <a:srgbClr val="FF0000"/>
                          </a:solidFill>
                        </a:rPr>
                        <a:t>Κάμψη</a:t>
                      </a:r>
                      <a:r>
                        <a:rPr lang="el-GR" sz="1600" dirty="0" smtClean="0"/>
                        <a:t> μηρού, σταθεροποίηση</a:t>
                      </a:r>
                      <a:endParaRPr lang="el-GR" sz="1600" dirty="0"/>
                    </a:p>
                  </a:txBody>
                  <a:tcPr/>
                </a:tc>
              </a:tr>
              <a:tr h="370840">
                <a:tc>
                  <a:txBody>
                    <a:bodyPr/>
                    <a:lstStyle/>
                    <a:p>
                      <a:r>
                        <a:rPr lang="el-GR" sz="1600" dirty="0" smtClean="0"/>
                        <a:t>Ελάσσων </a:t>
                      </a:r>
                      <a:r>
                        <a:rPr lang="el-GR" sz="1600" dirty="0" err="1" smtClean="0"/>
                        <a:t>ψοΐτης</a:t>
                      </a:r>
                      <a:endParaRPr lang="el-GR" sz="1600" dirty="0" smtClean="0"/>
                    </a:p>
                    <a:p>
                      <a:r>
                        <a:rPr lang="el-GR" sz="1600" dirty="0" smtClean="0"/>
                        <a:t>(50% ατόμων)</a:t>
                      </a:r>
                      <a:endParaRPr lang="el-GR" sz="1600" dirty="0"/>
                    </a:p>
                  </a:txBody>
                  <a:tcPr/>
                </a:tc>
                <a:tc>
                  <a:txBody>
                    <a:bodyPr/>
                    <a:lstStyle/>
                    <a:p>
                      <a:r>
                        <a:rPr lang="el-GR" sz="1600" dirty="0" smtClean="0"/>
                        <a:t>Θ12-Ο1 πλ. επιφ.</a:t>
                      </a:r>
                      <a:endParaRPr lang="el-GR" sz="1600" dirty="0"/>
                    </a:p>
                  </a:txBody>
                  <a:tcPr/>
                </a:tc>
                <a:tc>
                  <a:txBody>
                    <a:bodyPr/>
                    <a:lstStyle/>
                    <a:p>
                      <a:r>
                        <a:rPr lang="el-GR" sz="1600" dirty="0" smtClean="0"/>
                        <a:t>Κτενιαία γραμμή, </a:t>
                      </a:r>
                      <a:r>
                        <a:rPr lang="el-GR" sz="1600" dirty="0" err="1" smtClean="0"/>
                        <a:t>λαγονοκτενικό</a:t>
                      </a:r>
                      <a:r>
                        <a:rPr lang="el-GR" sz="1600" dirty="0" smtClean="0"/>
                        <a:t> όγκωμα</a:t>
                      </a:r>
                      <a:endParaRPr lang="el-GR" sz="1600" dirty="0"/>
                    </a:p>
                  </a:txBody>
                  <a:tcPr/>
                </a:tc>
                <a:tc>
                  <a:txBody>
                    <a:bodyPr/>
                    <a:lstStyle/>
                    <a:p>
                      <a:r>
                        <a:rPr lang="el-GR" sz="1600" dirty="0" smtClean="0"/>
                        <a:t>Κλάδοι Ο1, Ο2</a:t>
                      </a:r>
                      <a:endParaRPr lang="el-GR" sz="1600" dirty="0"/>
                    </a:p>
                  </a:txBody>
                  <a:tcPr/>
                </a:tc>
                <a:tc vMerge="1">
                  <a:txBody>
                    <a:bodyPr/>
                    <a:lstStyle/>
                    <a:p>
                      <a:endParaRPr lang="el-GR" dirty="0"/>
                    </a:p>
                  </a:txBody>
                  <a:tcPr/>
                </a:tc>
              </a:tr>
              <a:tr h="370840">
                <a:tc>
                  <a:txBody>
                    <a:bodyPr/>
                    <a:lstStyle/>
                    <a:p>
                      <a:r>
                        <a:rPr lang="el-GR" sz="1600" dirty="0" smtClean="0"/>
                        <a:t>Λαγόνιος</a:t>
                      </a:r>
                      <a:endParaRPr lang="el-GR" sz="1600" dirty="0"/>
                    </a:p>
                  </a:txBody>
                  <a:tcPr/>
                </a:tc>
                <a:tc>
                  <a:txBody>
                    <a:bodyPr/>
                    <a:lstStyle/>
                    <a:p>
                      <a:r>
                        <a:rPr lang="el-GR" sz="1600" dirty="0" smtClean="0"/>
                        <a:t>Λαγόνια ακρολοφία, λαγόνιο βόθρο, ιερό οστό, </a:t>
                      </a:r>
                      <a:r>
                        <a:rPr lang="el-GR" sz="1600" dirty="0" err="1" smtClean="0"/>
                        <a:t>πρ</a:t>
                      </a:r>
                      <a:r>
                        <a:rPr lang="el-GR" sz="1600" dirty="0" smtClean="0"/>
                        <a:t>. </a:t>
                      </a:r>
                      <a:r>
                        <a:rPr lang="el-GR" sz="1600" dirty="0" err="1" smtClean="0"/>
                        <a:t>ιερολαγ</a:t>
                      </a:r>
                      <a:r>
                        <a:rPr lang="el-GR" sz="1600" dirty="0" smtClean="0"/>
                        <a:t>. συνδ.</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solidFill>
                            <a:schemeClr val="tx2">
                              <a:lumMod val="60000"/>
                              <a:lumOff val="40000"/>
                            </a:schemeClr>
                          </a:solidFill>
                        </a:rPr>
                        <a:t>Τένοντας </a:t>
                      </a:r>
                      <a:r>
                        <a:rPr lang="el-GR" sz="1600" b="1" dirty="0" err="1" smtClean="0">
                          <a:solidFill>
                            <a:schemeClr val="tx2">
                              <a:lumMod val="60000"/>
                              <a:lumOff val="40000"/>
                            </a:schemeClr>
                          </a:solidFill>
                        </a:rPr>
                        <a:t>μειζ</a:t>
                      </a:r>
                      <a:r>
                        <a:rPr lang="el-GR" sz="1600" b="1" dirty="0" smtClean="0">
                          <a:solidFill>
                            <a:schemeClr val="tx2">
                              <a:lumMod val="60000"/>
                              <a:lumOff val="40000"/>
                            </a:schemeClr>
                          </a:solidFill>
                        </a:rPr>
                        <a:t>. </a:t>
                      </a:r>
                      <a:r>
                        <a:rPr lang="el-GR" sz="1600" b="1" dirty="0" err="1" smtClean="0">
                          <a:solidFill>
                            <a:schemeClr val="tx2">
                              <a:lumMod val="60000"/>
                              <a:lumOff val="40000"/>
                            </a:schemeClr>
                          </a:solidFill>
                        </a:rPr>
                        <a:t>ψοΐτη</a:t>
                      </a:r>
                      <a:r>
                        <a:rPr lang="el-GR" sz="1600" dirty="0" smtClean="0"/>
                        <a:t>.</a:t>
                      </a:r>
                      <a:r>
                        <a:rPr lang="el-GR" sz="1600" baseline="0" dirty="0" smtClean="0"/>
                        <a:t> Ελ. </a:t>
                      </a:r>
                      <a:r>
                        <a:rPr lang="el-GR" sz="1600" baseline="0" dirty="0" err="1" smtClean="0"/>
                        <a:t>τροχ</a:t>
                      </a:r>
                      <a:r>
                        <a:rPr lang="el-GR" sz="1600" baseline="0" dirty="0" smtClean="0"/>
                        <a:t>. Μηριαίο οστό</a:t>
                      </a:r>
                      <a:endParaRPr lang="el-GR" sz="1600" dirty="0" smtClean="0"/>
                    </a:p>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Μηριαίο ν. (Ο2,</a:t>
                      </a:r>
                      <a:r>
                        <a:rPr lang="el-GR" sz="1600" baseline="0" dirty="0" smtClean="0"/>
                        <a:t> Ο3)</a:t>
                      </a:r>
                      <a:endParaRPr lang="el-GR" sz="1600" dirty="0" smtClean="0"/>
                    </a:p>
                  </a:txBody>
                  <a:tcPr/>
                </a:tc>
                <a:tc vMerge="1">
                  <a:txBody>
                    <a:bodyPr/>
                    <a:lstStyle/>
                    <a:p>
                      <a:endParaRPr lang="el-GR" dirty="0"/>
                    </a:p>
                  </a:txBody>
                  <a:tcPr/>
                </a:tc>
              </a:tr>
              <a:tr h="370840">
                <a:tc>
                  <a:txBody>
                    <a:bodyPr/>
                    <a:lstStyle/>
                    <a:p>
                      <a:r>
                        <a:rPr lang="el-GR" sz="1600" b="1" dirty="0" smtClean="0"/>
                        <a:t>Ραπτικός</a:t>
                      </a:r>
                      <a:endParaRPr lang="el-GR" sz="1600" b="1" dirty="0"/>
                    </a:p>
                  </a:txBody>
                  <a:tcPr/>
                </a:tc>
                <a:tc>
                  <a:txBody>
                    <a:bodyPr/>
                    <a:lstStyle/>
                    <a:p>
                      <a:r>
                        <a:rPr lang="el-GR" sz="1600" b="1" dirty="0" err="1" smtClean="0">
                          <a:solidFill>
                            <a:srgbClr val="0070C0"/>
                          </a:solidFill>
                        </a:rPr>
                        <a:t>Πρ</a:t>
                      </a:r>
                      <a:r>
                        <a:rPr lang="el-GR" sz="1600" b="1" dirty="0" smtClean="0">
                          <a:solidFill>
                            <a:srgbClr val="0070C0"/>
                          </a:solidFill>
                        </a:rPr>
                        <a:t>. ΑΛΑ</a:t>
                      </a:r>
                      <a:endParaRPr lang="el-GR" sz="1600" b="1" dirty="0">
                        <a:solidFill>
                          <a:srgbClr val="0070C0"/>
                        </a:solidFill>
                      </a:endParaRPr>
                    </a:p>
                  </a:txBody>
                  <a:tcPr/>
                </a:tc>
                <a:tc>
                  <a:txBody>
                    <a:bodyPr/>
                    <a:lstStyle/>
                    <a:p>
                      <a:r>
                        <a:rPr lang="el-GR" sz="1600" b="1" dirty="0" smtClean="0">
                          <a:solidFill>
                            <a:srgbClr val="00B050"/>
                          </a:solidFill>
                        </a:rPr>
                        <a:t>Έσω επιφ. κνήμης </a:t>
                      </a:r>
                      <a:r>
                        <a:rPr lang="el-GR" sz="1600" dirty="0" smtClean="0"/>
                        <a:t>(άνω)</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Μηριαίο ν. (Ο2,</a:t>
                      </a:r>
                      <a:r>
                        <a:rPr lang="el-GR" sz="1600" baseline="0" dirty="0" smtClean="0"/>
                        <a:t> Ο3)</a:t>
                      </a:r>
                      <a:endParaRPr lang="el-GR" sz="1600" dirty="0" smtClean="0"/>
                    </a:p>
                    <a:p>
                      <a:endParaRPr lang="el-GR" sz="1600" dirty="0"/>
                    </a:p>
                  </a:txBody>
                  <a:tcPr/>
                </a:tc>
                <a:tc>
                  <a:txBody>
                    <a:bodyPr/>
                    <a:lstStyle/>
                    <a:p>
                      <a:r>
                        <a:rPr lang="el-GR" sz="1600" b="1" dirty="0" smtClean="0">
                          <a:solidFill>
                            <a:srgbClr val="FF0000"/>
                          </a:solidFill>
                        </a:rPr>
                        <a:t>Κάμψη</a:t>
                      </a:r>
                      <a:r>
                        <a:rPr lang="el-GR" sz="1600" baseline="0" dirty="0" smtClean="0"/>
                        <a:t> μηρού,</a:t>
                      </a:r>
                      <a:endParaRPr lang="el-GR" sz="1600" dirty="0" smtClean="0"/>
                    </a:p>
                    <a:p>
                      <a:r>
                        <a:rPr lang="el-GR" sz="1600" b="1" dirty="0" smtClean="0">
                          <a:solidFill>
                            <a:schemeClr val="accent1"/>
                          </a:solidFill>
                        </a:rPr>
                        <a:t>Απαγωγή</a:t>
                      </a:r>
                      <a:r>
                        <a:rPr lang="el-GR" sz="1600" dirty="0" smtClean="0"/>
                        <a:t> μηρού</a:t>
                      </a:r>
                    </a:p>
                    <a:p>
                      <a:r>
                        <a:rPr lang="el-GR" sz="1600" b="1" dirty="0" smtClean="0">
                          <a:solidFill>
                            <a:schemeClr val="accent1"/>
                          </a:solidFill>
                        </a:rPr>
                        <a:t>Έξω στροφή </a:t>
                      </a:r>
                      <a:r>
                        <a:rPr lang="el-GR" sz="1600" dirty="0" smtClean="0"/>
                        <a:t>μηρού, Κάμψη και έσω στροφή</a:t>
                      </a:r>
                      <a:r>
                        <a:rPr lang="el-GR" sz="1600" baseline="0" dirty="0" smtClean="0"/>
                        <a:t> κνήμης</a:t>
                      </a:r>
                      <a:endParaRPr lang="el-GR" sz="1600" dirty="0"/>
                    </a:p>
                  </a:txBody>
                  <a:tcPr/>
                </a:tc>
              </a:tr>
            </a:tbl>
          </a:graphicData>
        </a:graphic>
      </p:graphicFrame>
      <p:sp>
        <p:nvSpPr>
          <p:cNvPr id="3" name="2 - TextBox"/>
          <p:cNvSpPr txBox="1"/>
          <p:nvPr/>
        </p:nvSpPr>
        <p:spPr>
          <a:xfrm>
            <a:off x="1214414" y="285728"/>
            <a:ext cx="4377802" cy="369332"/>
          </a:xfrm>
          <a:prstGeom prst="rect">
            <a:avLst/>
          </a:prstGeom>
          <a:noFill/>
        </p:spPr>
        <p:txBody>
          <a:bodyPr wrap="none" rtlCol="0">
            <a:spAutoFit/>
          </a:bodyPr>
          <a:lstStyle/>
          <a:p>
            <a:r>
              <a:rPr lang="el-GR" dirty="0" smtClean="0"/>
              <a:t>ΠΡΟΣΘΙΟΙ ΜΥΕΣ ΜΗΡΟΥ-ΚΑΜΠΤΗΡΕΣ ΙΣΧΙΟΥ</a:t>
            </a:r>
            <a:endParaRPr lang="el-GR"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428595" y="1397000"/>
          <a:ext cx="8358245" cy="4124960"/>
        </p:xfrm>
        <a:graphic>
          <a:graphicData uri="http://schemas.openxmlformats.org/drawingml/2006/table">
            <a:tbl>
              <a:tblPr firstRow="1" bandRow="1">
                <a:tableStyleId>{69C7853C-536D-4A76-A0AE-DD22124D55A5}</a:tableStyleId>
              </a:tblPr>
              <a:tblGrid>
                <a:gridCol w="1671649"/>
                <a:gridCol w="1671649"/>
                <a:gridCol w="1671649"/>
                <a:gridCol w="1671649"/>
                <a:gridCol w="1671649"/>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dirty="0" smtClean="0"/>
                        <a:t>Τετρακέφαλος</a:t>
                      </a:r>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tc>
                  <a:txBody>
                    <a:bodyPr/>
                    <a:lstStyle/>
                    <a:p>
                      <a:endParaRPr lang="el-GR" dirty="0"/>
                    </a:p>
                  </a:txBody>
                  <a:tcPr/>
                </a:tc>
              </a:tr>
              <a:tr h="370840">
                <a:tc>
                  <a:txBody>
                    <a:bodyPr/>
                    <a:lstStyle/>
                    <a:p>
                      <a:r>
                        <a:rPr lang="el-GR" dirty="0" smtClean="0"/>
                        <a:t>Ορθός μηριαίος</a:t>
                      </a:r>
                      <a:endParaRPr lang="el-GR" dirty="0"/>
                    </a:p>
                  </a:txBody>
                  <a:tcPr/>
                </a:tc>
                <a:tc>
                  <a:txBody>
                    <a:bodyPr/>
                    <a:lstStyle/>
                    <a:p>
                      <a:r>
                        <a:rPr lang="el-GR" b="1" dirty="0" err="1" smtClean="0">
                          <a:solidFill>
                            <a:srgbClr val="0070C0"/>
                          </a:solidFill>
                        </a:rPr>
                        <a:t>Πρ</a:t>
                      </a:r>
                      <a:r>
                        <a:rPr lang="el-GR" b="1" dirty="0" smtClean="0">
                          <a:solidFill>
                            <a:srgbClr val="0070C0"/>
                          </a:solidFill>
                        </a:rPr>
                        <a:t>. ΚΛΑ</a:t>
                      </a:r>
                      <a:endParaRPr lang="el-GR" b="1" dirty="0">
                        <a:solidFill>
                          <a:srgbClr val="0070C0"/>
                        </a:solidFill>
                      </a:endParaRPr>
                    </a:p>
                  </a:txBody>
                  <a:tcPr/>
                </a:tc>
                <a:tc rowSpan="4">
                  <a:txBody>
                    <a:bodyPr/>
                    <a:lstStyle/>
                    <a:p>
                      <a:r>
                        <a:rPr lang="el-GR" dirty="0" smtClean="0"/>
                        <a:t>Βάση επιγονατίδας, κνημιαίο κύρτωμα (μέσω </a:t>
                      </a:r>
                      <a:r>
                        <a:rPr lang="el-GR" dirty="0" err="1" smtClean="0"/>
                        <a:t>επιγονατιδικού</a:t>
                      </a:r>
                      <a:r>
                        <a:rPr lang="el-GR" dirty="0" smtClean="0"/>
                        <a:t> </a:t>
                      </a:r>
                      <a:r>
                        <a:rPr lang="el-GR" dirty="0" err="1" smtClean="0"/>
                        <a:t>συνδ</a:t>
                      </a:r>
                      <a:r>
                        <a:rPr lang="el-GR" dirty="0" smtClean="0"/>
                        <a:t>)</a:t>
                      </a:r>
                      <a:endParaRPr lang="el-GR" dirty="0"/>
                    </a:p>
                  </a:txBody>
                  <a:tcPr/>
                </a:tc>
                <a:tc rowSpan="4">
                  <a:txBody>
                    <a:bodyPr/>
                    <a:lstStyle/>
                    <a:p>
                      <a:r>
                        <a:rPr lang="el-GR" dirty="0" smtClean="0"/>
                        <a:t>Μηριαίο ν. (Ο2, Ο3, Ο4)</a:t>
                      </a:r>
                      <a:endParaRPr lang="el-GR" dirty="0"/>
                    </a:p>
                  </a:txBody>
                  <a:tcPr/>
                </a:tc>
                <a:tc rowSpan="4">
                  <a:txBody>
                    <a:bodyPr/>
                    <a:lstStyle/>
                    <a:p>
                      <a:r>
                        <a:rPr lang="el-GR" dirty="0" smtClean="0"/>
                        <a:t>Έκταση κνήμης. Ορθός μηριαίος: βοηθάει λαγονοψοΐτη στην κάμψη μηρού</a:t>
                      </a:r>
                      <a:endParaRPr lang="el-GR" dirty="0"/>
                    </a:p>
                  </a:txBody>
                  <a:tcPr/>
                </a:tc>
              </a:tr>
              <a:tr h="370840">
                <a:tc>
                  <a:txBody>
                    <a:bodyPr/>
                    <a:lstStyle/>
                    <a:p>
                      <a:r>
                        <a:rPr lang="el-GR" dirty="0" smtClean="0"/>
                        <a:t>Έξω πλατύς</a:t>
                      </a:r>
                      <a:endParaRPr lang="el-GR" dirty="0"/>
                    </a:p>
                  </a:txBody>
                  <a:tcPr/>
                </a:tc>
                <a:tc>
                  <a:txBody>
                    <a:bodyPr/>
                    <a:lstStyle/>
                    <a:p>
                      <a:r>
                        <a:rPr lang="el-GR" dirty="0" err="1" smtClean="0"/>
                        <a:t>Μειζ</a:t>
                      </a:r>
                      <a:r>
                        <a:rPr lang="el-GR" dirty="0" smtClean="0"/>
                        <a:t>. </a:t>
                      </a:r>
                      <a:r>
                        <a:rPr lang="el-GR" dirty="0" err="1" smtClean="0"/>
                        <a:t>Τροχ</a:t>
                      </a:r>
                      <a:r>
                        <a:rPr lang="el-GR" dirty="0" smtClean="0"/>
                        <a:t>. </a:t>
                      </a:r>
                    </a:p>
                    <a:p>
                      <a:r>
                        <a:rPr lang="el-GR" dirty="0" smtClean="0"/>
                        <a:t>Τραχεία γραμμή</a:t>
                      </a:r>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tr>
              <a:tr h="370840">
                <a:tc>
                  <a:txBody>
                    <a:bodyPr/>
                    <a:lstStyle/>
                    <a:p>
                      <a:r>
                        <a:rPr lang="el-GR" dirty="0" smtClean="0"/>
                        <a:t>Έσω πλατύς</a:t>
                      </a:r>
                      <a:endParaRPr lang="el-GR" dirty="0"/>
                    </a:p>
                  </a:txBody>
                  <a:tcPr/>
                </a:tc>
                <a:tc>
                  <a:txBody>
                    <a:bodyPr/>
                    <a:lstStyle/>
                    <a:p>
                      <a:r>
                        <a:rPr lang="el-GR" dirty="0" err="1" smtClean="0"/>
                        <a:t>Μεσοτροχ</a:t>
                      </a:r>
                      <a:r>
                        <a:rPr lang="el-GR" dirty="0" smtClean="0"/>
                        <a:t>. </a:t>
                      </a:r>
                      <a:r>
                        <a:rPr lang="el-GR" dirty="0" err="1" smtClean="0"/>
                        <a:t>Γρ</a:t>
                      </a:r>
                      <a:r>
                        <a:rPr lang="el-GR" dirty="0" smtClean="0"/>
                        <a:t>.</a:t>
                      </a:r>
                    </a:p>
                    <a:p>
                      <a:r>
                        <a:rPr lang="el-GR" dirty="0" smtClean="0"/>
                        <a:t>Τραχεία γραμμή</a:t>
                      </a:r>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tr>
              <a:tr h="370840">
                <a:tc>
                  <a:txBody>
                    <a:bodyPr/>
                    <a:lstStyle/>
                    <a:p>
                      <a:r>
                        <a:rPr lang="el-GR" dirty="0" smtClean="0"/>
                        <a:t>Μέσος πλατύς</a:t>
                      </a:r>
                      <a:endParaRPr lang="el-GR" dirty="0"/>
                    </a:p>
                  </a:txBody>
                  <a:tcPr/>
                </a:tc>
                <a:tc>
                  <a:txBody>
                    <a:bodyPr/>
                    <a:lstStyle/>
                    <a:p>
                      <a:r>
                        <a:rPr lang="el-GR" dirty="0" err="1" smtClean="0"/>
                        <a:t>Πρ</a:t>
                      </a:r>
                      <a:r>
                        <a:rPr lang="el-GR" dirty="0" smtClean="0"/>
                        <a:t>. πλ.</a:t>
                      </a:r>
                      <a:r>
                        <a:rPr lang="el-GR" baseline="0" dirty="0" smtClean="0"/>
                        <a:t> Επιφ. Διάφυσης μηριαίου</a:t>
                      </a:r>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tr>
            </a:tbl>
          </a:graphicData>
        </a:graphic>
      </p:graphicFrame>
      <p:sp>
        <p:nvSpPr>
          <p:cNvPr id="3" name="2 - TextBox"/>
          <p:cNvSpPr txBox="1"/>
          <p:nvPr/>
        </p:nvSpPr>
        <p:spPr>
          <a:xfrm>
            <a:off x="1357290" y="357166"/>
            <a:ext cx="4743606" cy="369332"/>
          </a:xfrm>
          <a:prstGeom prst="rect">
            <a:avLst/>
          </a:prstGeom>
          <a:noFill/>
        </p:spPr>
        <p:txBody>
          <a:bodyPr wrap="none" rtlCol="0">
            <a:spAutoFit/>
          </a:bodyPr>
          <a:lstStyle/>
          <a:p>
            <a:r>
              <a:rPr lang="el-GR" dirty="0" smtClean="0"/>
              <a:t>ΠΡΟΣΘΙΟΙ ΜΥΕΣ ΜΗΡΟΥ ΕΚΤΕΙΝΟΝΤΕΣ ΓΟΝΑΤΟΣ</a:t>
            </a:r>
            <a:endParaRPr lang="el-GR"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ΤΕΤΡΑΚΕΦΑΛΟΣ</a:t>
            </a:r>
            <a:endParaRPr lang="el-GR" dirty="0"/>
          </a:p>
        </p:txBody>
      </p:sp>
      <p:sp>
        <p:nvSpPr>
          <p:cNvPr id="3" name="2 - Θέση περιεχομένου"/>
          <p:cNvSpPr>
            <a:spLocks noGrp="1"/>
          </p:cNvSpPr>
          <p:nvPr>
            <p:ph idx="1"/>
          </p:nvPr>
        </p:nvSpPr>
        <p:spPr/>
        <p:txBody>
          <a:bodyPr>
            <a:normAutofit fontScale="70000" lnSpcReduction="20000"/>
          </a:bodyPr>
          <a:lstStyle/>
          <a:p>
            <a:pPr>
              <a:buNone/>
            </a:pPr>
            <a:r>
              <a:rPr lang="el-GR" dirty="0" smtClean="0"/>
              <a:t>Μεγαλύτερος και από τους ισχυρότερους μυς καλύπτει πρόσθια και πλάγια επιφάνεια μηρού. </a:t>
            </a:r>
          </a:p>
          <a:p>
            <a:pPr>
              <a:buNone/>
            </a:pPr>
            <a:r>
              <a:rPr lang="el-GR" dirty="0" smtClean="0"/>
              <a:t>Μυς δύο διαρθρώσεων.</a:t>
            </a:r>
          </a:p>
          <a:p>
            <a:pPr>
              <a:buNone/>
            </a:pPr>
            <a:r>
              <a:rPr lang="el-GR" dirty="0" smtClean="0"/>
              <a:t>Εκτείνει κνήμη.</a:t>
            </a:r>
          </a:p>
          <a:p>
            <a:pPr>
              <a:buNone/>
            </a:pPr>
            <a:r>
              <a:rPr lang="el-GR" dirty="0" smtClean="0"/>
              <a:t>Ισοτονική σύσπαση: έκταση γόνατος αντίθετα στη βαρύτητα, σήκωμα από καθιστή θέση, αναρρίχηση, άνοδο σκάλας, επιτάχυνση και προβολή (τρέξιμο και άλμα). Τελική φάση αιώρησης (προετοιμασία γόνατος να δεχτεί βάρος).</a:t>
            </a:r>
          </a:p>
          <a:p>
            <a:pPr>
              <a:buNone/>
            </a:pPr>
            <a:r>
              <a:rPr lang="el-GR" dirty="0" smtClean="0"/>
              <a:t>3 φορές ισχυρότερος από ανταγωνιστές (οπίσθιοι μύες μηρού).</a:t>
            </a:r>
          </a:p>
          <a:p>
            <a:pPr>
              <a:buNone/>
            </a:pPr>
            <a:r>
              <a:rPr lang="el-GR" dirty="0" smtClean="0"/>
              <a:t>Απορρόφηση δόνησης όταν η πτέρνα χτυπά στο έδαφος</a:t>
            </a:r>
          </a:p>
          <a:p>
            <a:pPr>
              <a:buNone/>
            </a:pPr>
            <a:r>
              <a:rPr lang="el-GR" dirty="0" smtClean="0"/>
              <a:t>Σταθεροποιεί λυγισμένα γόνατα (σκι)</a:t>
            </a:r>
          </a:p>
          <a:p>
            <a:pPr>
              <a:buNone/>
            </a:pPr>
            <a:r>
              <a:rPr lang="el-GR" dirty="0" smtClean="0"/>
              <a:t>Ισομετρική σύσπαση στην κάθοδο σκάλας και κατηφόρα</a:t>
            </a:r>
            <a:endParaRPr lang="el-GR"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ΤΕΤΡΑΚΕΦΑΛΟΣ</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dirty="0" smtClean="0"/>
              <a:t>Τένοντες 4 κεφαλών ενώνονται σε μονήρη ισχυρό πλατύ τένοντα τετρακεφάλου) που συνεχίζει στον </a:t>
            </a:r>
            <a:r>
              <a:rPr lang="el-GR" dirty="0" err="1" smtClean="0"/>
              <a:t>επιγονατιδικό</a:t>
            </a:r>
            <a:r>
              <a:rPr lang="el-GR" dirty="0" smtClean="0"/>
              <a:t> σύνδεσμο και προσφύεται στο κνημιαίο κύρτωμα. Μέσα στον τένοντα ενσωματώνεται η επιγονατίδα (μεγαλύτερο </a:t>
            </a:r>
            <a:r>
              <a:rPr lang="el-GR" dirty="0" err="1" smtClean="0"/>
              <a:t>σησαμοειδές</a:t>
            </a:r>
            <a:r>
              <a:rPr lang="el-GR" dirty="0" smtClean="0"/>
              <a:t> οστό).</a:t>
            </a:r>
          </a:p>
          <a:p>
            <a:pPr>
              <a:buNone/>
            </a:pPr>
            <a:r>
              <a:rPr lang="el-GR" dirty="0" smtClean="0"/>
              <a:t>Ο έσω και έξω πλατύς καταφύονται ανεξάρτητα στην επιγονατίδα (έσω και έξω καθεκτικός σύνδεσμος) που ενισχύουν θύλακο διάρθρωσης, και διατηρούν ευθυγράμμιση επιγονατίδας πάνω στη μηριαία τροχιλία.</a:t>
            </a:r>
            <a:endParaRPr lang="el-GR"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a:srcRect/>
          <a:stretch>
            <a:fillRect/>
          </a:stretch>
        </p:blipFill>
        <p:spPr bwMode="auto">
          <a:xfrm>
            <a:off x="1071538" y="571480"/>
            <a:ext cx="2190750" cy="5591175"/>
          </a:xfrm>
          <a:prstGeom prst="rect">
            <a:avLst/>
          </a:prstGeom>
          <a:noFill/>
          <a:ln w="9525">
            <a:noFill/>
            <a:miter lim="800000"/>
            <a:headEnd/>
            <a:tailEnd/>
          </a:ln>
          <a:effectLst/>
        </p:spPr>
      </p:pic>
      <p:sp>
        <p:nvSpPr>
          <p:cNvPr id="7" name="6 - TextBox"/>
          <p:cNvSpPr txBox="1"/>
          <p:nvPr/>
        </p:nvSpPr>
        <p:spPr>
          <a:xfrm>
            <a:off x="4786314" y="1785926"/>
            <a:ext cx="3035767" cy="1477328"/>
          </a:xfrm>
          <a:prstGeom prst="rect">
            <a:avLst/>
          </a:prstGeom>
          <a:noFill/>
        </p:spPr>
        <p:txBody>
          <a:bodyPr wrap="none" rtlCol="0">
            <a:spAutoFit/>
          </a:bodyPr>
          <a:lstStyle/>
          <a:p>
            <a:pPr marL="342900" indent="-342900">
              <a:buAutoNum type="arabicPeriod"/>
            </a:pPr>
            <a:r>
              <a:rPr lang="el-GR" dirty="0" smtClean="0"/>
              <a:t>Ορθός μηριαίος</a:t>
            </a:r>
          </a:p>
          <a:p>
            <a:pPr marL="342900" indent="-342900">
              <a:buAutoNum type="arabicPeriod"/>
            </a:pPr>
            <a:r>
              <a:rPr lang="el-GR" dirty="0" smtClean="0"/>
              <a:t>Έσω πλατύς</a:t>
            </a:r>
          </a:p>
          <a:p>
            <a:pPr marL="342900" indent="-342900">
              <a:buAutoNum type="arabicPeriod"/>
            </a:pPr>
            <a:r>
              <a:rPr lang="el-GR" dirty="0" smtClean="0"/>
              <a:t>Μέσος πλατύς</a:t>
            </a:r>
          </a:p>
          <a:p>
            <a:pPr marL="342900" indent="-342900">
              <a:buAutoNum type="arabicPeriod"/>
            </a:pPr>
            <a:r>
              <a:rPr lang="el-GR" dirty="0" smtClean="0"/>
              <a:t>Έξω πλατύς</a:t>
            </a:r>
          </a:p>
          <a:p>
            <a:pPr marL="342900" indent="-342900">
              <a:buAutoNum type="arabicPeriod"/>
            </a:pPr>
            <a:r>
              <a:rPr lang="el-GR" dirty="0" err="1" smtClean="0"/>
              <a:t>Επιγονατιδικός</a:t>
            </a:r>
            <a:r>
              <a:rPr lang="el-GR" dirty="0" smtClean="0"/>
              <a:t> σύνδεσμος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332656"/>
            <a:ext cx="8229600" cy="6048672"/>
          </a:xfrm>
        </p:spPr>
        <p:txBody>
          <a:bodyPr>
            <a:normAutofit fontScale="85000" lnSpcReduction="20000"/>
          </a:bodyPr>
          <a:lstStyle/>
          <a:p>
            <a:pPr>
              <a:buNone/>
            </a:pPr>
            <a:r>
              <a:rPr lang="el-GR" dirty="0" smtClean="0"/>
              <a:t>Το βάρος του σώματος μεταφέρεται από τη ΣΣ μέσω ιερολαγόνιων αρθρώσεων στα ισχία και τους μηρούς. Τα </a:t>
            </a:r>
            <a:r>
              <a:rPr lang="el-GR" u="sng" dirty="0" smtClean="0"/>
              <a:t>μηριαία οστά έχουν φορά προς τα έσω, </a:t>
            </a:r>
            <a:r>
              <a:rPr lang="el-GR" dirty="0" smtClean="0"/>
              <a:t>ώστε τα γόνατα να συμπλησιάζουν και το </a:t>
            </a:r>
            <a:r>
              <a:rPr lang="el-GR" dirty="0" smtClean="0">
                <a:solidFill>
                  <a:srgbClr val="0070C0"/>
                </a:solidFill>
              </a:rPr>
              <a:t>κέντρο βάρους </a:t>
            </a:r>
            <a:r>
              <a:rPr lang="el-GR" dirty="0" smtClean="0"/>
              <a:t>να επανέρχεται κάτω από τον κορμό. </a:t>
            </a:r>
          </a:p>
          <a:p>
            <a:pPr>
              <a:buNone/>
            </a:pPr>
            <a:r>
              <a:rPr lang="el-GR" dirty="0" smtClean="0"/>
              <a:t>Στα </a:t>
            </a:r>
            <a:r>
              <a:rPr lang="el-GR" u="sng" dirty="0" smtClean="0"/>
              <a:t>τετράποδα</a:t>
            </a:r>
            <a:r>
              <a:rPr lang="el-GR" dirty="0" smtClean="0"/>
              <a:t>, τα μηριαία είναι κάθετα και το κέντρο βάρους αιωρείται μεταξύ των άκρων. </a:t>
            </a:r>
          </a:p>
          <a:p>
            <a:pPr>
              <a:buNone/>
            </a:pPr>
            <a:r>
              <a:rPr lang="el-GR" dirty="0" smtClean="0"/>
              <a:t>Στις </a:t>
            </a:r>
            <a:r>
              <a:rPr lang="el-GR" u="sng" dirty="0" smtClean="0"/>
              <a:t>γυναίκες</a:t>
            </a:r>
            <a:r>
              <a:rPr lang="el-GR" dirty="0" smtClean="0"/>
              <a:t> είναι πιο λοξά.</a:t>
            </a:r>
          </a:p>
          <a:p>
            <a:pPr>
              <a:buNone/>
            </a:pPr>
            <a:r>
              <a:rPr lang="el-GR" dirty="0" smtClean="0"/>
              <a:t>Το βάρος μεταφέρεται από την άρθρωση γόνατος στη κνήμη και από αυτήν στα σφυρά και από εκεί στον αστράγαλο. Το επίμηκες </a:t>
            </a:r>
            <a:r>
              <a:rPr lang="el-GR" u="sng" dirty="0" smtClean="0">
                <a:solidFill>
                  <a:srgbClr val="0070C0"/>
                </a:solidFill>
              </a:rPr>
              <a:t>τόξο</a:t>
            </a:r>
            <a:r>
              <a:rPr lang="el-GR" dirty="0" smtClean="0"/>
              <a:t> σχηματίζεται από οστά ταρσού και μετατάρσια έτσι ώστε να μεταφέρεται εξίσου το βάρος μεταξύ πτέρνας και πρόσθιας μοίρας άκρου ποδός.</a:t>
            </a:r>
          </a:p>
          <a:p>
            <a:pPr>
              <a:buNone/>
            </a:pPr>
            <a:r>
              <a:rPr lang="el-GR" dirty="0" smtClean="0"/>
              <a:t> Η </a:t>
            </a:r>
            <a:r>
              <a:rPr lang="el-GR" u="sng" dirty="0" smtClean="0">
                <a:solidFill>
                  <a:srgbClr val="0070C0"/>
                </a:solidFill>
              </a:rPr>
              <a:t>περόνη</a:t>
            </a:r>
            <a:r>
              <a:rPr lang="el-GR" u="sng" dirty="0" smtClean="0"/>
              <a:t> δεν αρθρώνεται με το μηριαίο και δε μεταφέρει βάρος </a:t>
            </a:r>
            <a:r>
              <a:rPr lang="el-GR" dirty="0" smtClean="0"/>
              <a:t>(προσφέρει σημεία πρόσφυσης στους μυς).</a:t>
            </a:r>
            <a:endParaRPr lang="el-GR"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642910" y="285728"/>
            <a:ext cx="3590925" cy="6343650"/>
          </a:xfrm>
          <a:prstGeom prst="rect">
            <a:avLst/>
          </a:prstGeom>
          <a:noFill/>
          <a:ln w="9525">
            <a:noFill/>
            <a:miter lim="800000"/>
            <a:headEnd/>
            <a:tailEnd/>
          </a:ln>
          <a:effectLst/>
        </p:spPr>
      </p:pic>
      <p:sp>
        <p:nvSpPr>
          <p:cNvPr id="3" name="2 - TextBox"/>
          <p:cNvSpPr txBox="1"/>
          <p:nvPr/>
        </p:nvSpPr>
        <p:spPr>
          <a:xfrm>
            <a:off x="5214942" y="1071546"/>
            <a:ext cx="3035767" cy="2031325"/>
          </a:xfrm>
          <a:prstGeom prst="rect">
            <a:avLst/>
          </a:prstGeom>
          <a:noFill/>
        </p:spPr>
        <p:txBody>
          <a:bodyPr wrap="none" rtlCol="0">
            <a:spAutoFit/>
          </a:bodyPr>
          <a:lstStyle/>
          <a:p>
            <a:pPr marL="342900" indent="-342900">
              <a:buAutoNum type="arabicPeriod"/>
            </a:pPr>
            <a:r>
              <a:rPr lang="el-GR" dirty="0" smtClean="0"/>
              <a:t>Έξω πλατύς</a:t>
            </a:r>
          </a:p>
          <a:p>
            <a:pPr marL="342900" indent="-342900">
              <a:buAutoNum type="arabicPeriod"/>
            </a:pPr>
            <a:r>
              <a:rPr lang="el-GR" dirty="0" smtClean="0"/>
              <a:t>Μέσος πλατύς</a:t>
            </a:r>
          </a:p>
          <a:p>
            <a:pPr marL="342900" indent="-342900">
              <a:buAutoNum type="arabicPeriod"/>
            </a:pPr>
            <a:r>
              <a:rPr lang="el-GR" dirty="0" smtClean="0"/>
              <a:t>Έσω πλατύς</a:t>
            </a:r>
          </a:p>
          <a:p>
            <a:pPr marL="342900" indent="-342900">
              <a:buAutoNum type="arabicPeriod"/>
            </a:pPr>
            <a:r>
              <a:rPr lang="el-GR" dirty="0" smtClean="0"/>
              <a:t>Ορθός μηριαίος</a:t>
            </a:r>
          </a:p>
          <a:p>
            <a:pPr marL="342900" indent="-342900">
              <a:buAutoNum type="arabicPeriod"/>
            </a:pPr>
            <a:r>
              <a:rPr lang="el-GR" dirty="0" smtClean="0"/>
              <a:t>Επιγονατίδα</a:t>
            </a:r>
          </a:p>
          <a:p>
            <a:pPr marL="342900" indent="-342900">
              <a:buAutoNum type="arabicPeriod"/>
            </a:pPr>
            <a:r>
              <a:rPr lang="el-GR" dirty="0" err="1" smtClean="0"/>
              <a:t>Επιγονατιδικός</a:t>
            </a:r>
            <a:r>
              <a:rPr lang="el-GR" dirty="0" smtClean="0"/>
              <a:t> σύνδεσμος</a:t>
            </a:r>
          </a:p>
          <a:p>
            <a:pPr marL="342900" indent="-342900">
              <a:buAutoNum type="arabicPeriod"/>
            </a:pPr>
            <a:r>
              <a:rPr lang="el-GR" dirty="0" smtClean="0"/>
              <a:t>Κνημιαίο κύρτωμα</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357158" y="714356"/>
          <a:ext cx="8572560" cy="5958856"/>
        </p:xfrm>
        <a:graphic>
          <a:graphicData uri="http://schemas.openxmlformats.org/drawingml/2006/table">
            <a:tbl>
              <a:tblPr firstRow="1" bandRow="1">
                <a:tableStyleId>{69C7853C-536D-4A76-A0AE-DD22124D55A5}</a:tableStyleId>
              </a:tblPr>
              <a:tblGrid>
                <a:gridCol w="1714512"/>
                <a:gridCol w="1857388"/>
                <a:gridCol w="2071702"/>
                <a:gridCol w="1357322"/>
                <a:gridCol w="1571636"/>
              </a:tblGrid>
              <a:tr h="624856">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sz="1600" dirty="0" smtClean="0"/>
                        <a:t>Μακρός προσαγωγός</a:t>
                      </a:r>
                      <a:endParaRPr lang="el-GR" sz="1600" dirty="0"/>
                    </a:p>
                  </a:txBody>
                  <a:tcPr/>
                </a:tc>
                <a:tc>
                  <a:txBody>
                    <a:bodyPr/>
                    <a:lstStyle/>
                    <a:p>
                      <a:r>
                        <a:rPr lang="el-GR" sz="1600" dirty="0" smtClean="0"/>
                        <a:t>Σώμα</a:t>
                      </a:r>
                      <a:r>
                        <a:rPr lang="el-GR" sz="1600" baseline="0" dirty="0" smtClean="0"/>
                        <a:t> </a:t>
                      </a:r>
                      <a:r>
                        <a:rPr lang="el-GR" sz="1600" b="1" baseline="0" dirty="0" smtClean="0"/>
                        <a:t>ηβικού</a:t>
                      </a:r>
                      <a:r>
                        <a:rPr lang="el-GR" sz="1600" baseline="0" dirty="0" smtClean="0"/>
                        <a:t> οστού</a:t>
                      </a:r>
                      <a:endParaRPr lang="el-GR" sz="1600" dirty="0"/>
                    </a:p>
                  </a:txBody>
                  <a:tcPr/>
                </a:tc>
                <a:tc>
                  <a:txBody>
                    <a:bodyPr/>
                    <a:lstStyle/>
                    <a:p>
                      <a:r>
                        <a:rPr lang="el-GR" sz="1600" dirty="0" smtClean="0"/>
                        <a:t>Τραχεία γραμμή</a:t>
                      </a:r>
                      <a:endParaRPr lang="el-GR" sz="1600" dirty="0"/>
                    </a:p>
                  </a:txBody>
                  <a:tcPr/>
                </a:tc>
                <a:tc rowSpan="2">
                  <a:txBody>
                    <a:bodyPr/>
                    <a:lstStyle/>
                    <a:p>
                      <a:r>
                        <a:rPr lang="el-GR" sz="1600" dirty="0" smtClean="0"/>
                        <a:t>Θυροειδές ν. (Ο2, Ο3, Ο4)</a:t>
                      </a:r>
                      <a:endParaRPr lang="el-GR" sz="1600" dirty="0"/>
                    </a:p>
                  </a:txBody>
                  <a:tcPr/>
                </a:tc>
                <a:tc>
                  <a:txBody>
                    <a:bodyPr/>
                    <a:lstStyle/>
                    <a:p>
                      <a:r>
                        <a:rPr lang="el-GR" sz="1600" dirty="0" smtClean="0"/>
                        <a:t>Προσαγωγή</a:t>
                      </a:r>
                      <a:r>
                        <a:rPr lang="el-GR" sz="1600" baseline="0" dirty="0" smtClean="0"/>
                        <a:t> μηρού</a:t>
                      </a:r>
                      <a:endParaRPr lang="el-GR" sz="1600" dirty="0"/>
                    </a:p>
                  </a:txBody>
                  <a:tcPr/>
                </a:tc>
              </a:tr>
              <a:tr h="370840">
                <a:tc>
                  <a:txBody>
                    <a:bodyPr/>
                    <a:lstStyle/>
                    <a:p>
                      <a:r>
                        <a:rPr lang="el-GR" sz="1600" dirty="0" smtClean="0"/>
                        <a:t>Βραχύς προσαγωγός</a:t>
                      </a:r>
                      <a:endParaRPr lang="el-GR" sz="1600" dirty="0"/>
                    </a:p>
                  </a:txBody>
                  <a:tcPr/>
                </a:tc>
                <a:tc>
                  <a:txBody>
                    <a:bodyPr/>
                    <a:lstStyle/>
                    <a:p>
                      <a:r>
                        <a:rPr lang="el-GR" sz="1600" dirty="0" smtClean="0"/>
                        <a:t>Σώμα και κάτω κλάδος </a:t>
                      </a:r>
                      <a:r>
                        <a:rPr lang="el-GR" sz="1600" b="1" dirty="0" smtClean="0"/>
                        <a:t>ηβικού</a:t>
                      </a:r>
                      <a:r>
                        <a:rPr lang="el-GR" sz="1600" dirty="0" smtClean="0"/>
                        <a:t> οστού</a:t>
                      </a:r>
                      <a:endParaRPr lang="el-GR" sz="1600" dirty="0"/>
                    </a:p>
                  </a:txBody>
                  <a:tcPr/>
                </a:tc>
                <a:tc>
                  <a:txBody>
                    <a:bodyPr/>
                    <a:lstStyle/>
                    <a:p>
                      <a:r>
                        <a:rPr lang="el-GR" sz="1600" dirty="0" smtClean="0"/>
                        <a:t>Κτενιαία γραμμή</a:t>
                      </a:r>
                      <a:endParaRPr lang="el-GR" sz="1600" dirty="0"/>
                    </a:p>
                  </a:txBody>
                  <a:tcPr/>
                </a:tc>
                <a:tc vMerge="1">
                  <a:txBody>
                    <a:bodyPr/>
                    <a:lstStyle/>
                    <a:p>
                      <a:endParaRPr lang="el-GR" dirty="0"/>
                    </a:p>
                  </a:txBody>
                  <a:tcPr/>
                </a:tc>
                <a:tc>
                  <a:txBody>
                    <a:bodyPr/>
                    <a:lstStyle/>
                    <a:p>
                      <a:r>
                        <a:rPr lang="el-GR" sz="1600" dirty="0" smtClean="0"/>
                        <a:t>Προσαγωγή (</a:t>
                      </a:r>
                      <a:r>
                        <a:rPr lang="el-GR" sz="1600" b="1" dirty="0" smtClean="0"/>
                        <a:t>κάμψη</a:t>
                      </a:r>
                      <a:r>
                        <a:rPr lang="el-GR" sz="1600" dirty="0" smtClean="0"/>
                        <a:t>) μηρού</a:t>
                      </a:r>
                      <a:endParaRPr lang="el-GR" sz="1600" dirty="0"/>
                    </a:p>
                  </a:txBody>
                  <a:tcPr/>
                </a:tc>
              </a:tr>
              <a:tr h="370840">
                <a:tc>
                  <a:txBody>
                    <a:bodyPr/>
                    <a:lstStyle/>
                    <a:p>
                      <a:r>
                        <a:rPr lang="el-GR" sz="1600" dirty="0" smtClean="0"/>
                        <a:t>Μεγάλος προσαγωγός</a:t>
                      </a:r>
                    </a:p>
                    <a:p>
                      <a:r>
                        <a:rPr lang="el-GR" sz="1600" dirty="0" smtClean="0"/>
                        <a:t>Προσαγωγός μ.</a:t>
                      </a:r>
                    </a:p>
                    <a:p>
                      <a:endParaRPr lang="el-GR" sz="1600" dirty="0" smtClean="0"/>
                    </a:p>
                    <a:p>
                      <a:endParaRPr lang="el-GR" sz="1600" dirty="0" smtClean="0"/>
                    </a:p>
                    <a:p>
                      <a:r>
                        <a:rPr lang="el-GR" sz="1600" dirty="0" smtClean="0"/>
                        <a:t>Οπίσθια μ.</a:t>
                      </a:r>
                      <a:endParaRPr lang="el-GR" sz="1600" dirty="0"/>
                    </a:p>
                  </a:txBody>
                  <a:tcPr/>
                </a:tc>
                <a:tc>
                  <a:txBody>
                    <a:bodyPr/>
                    <a:lstStyle/>
                    <a:p>
                      <a:endParaRPr lang="el-GR" sz="1600" dirty="0" smtClean="0"/>
                    </a:p>
                    <a:p>
                      <a:endParaRPr lang="el-GR" sz="1600" dirty="0" smtClean="0"/>
                    </a:p>
                    <a:p>
                      <a:r>
                        <a:rPr lang="el-GR" sz="1600" dirty="0" smtClean="0"/>
                        <a:t>Κάτω</a:t>
                      </a:r>
                      <a:r>
                        <a:rPr lang="el-GR" sz="1600" baseline="0" dirty="0" smtClean="0"/>
                        <a:t> κλάδο </a:t>
                      </a:r>
                      <a:r>
                        <a:rPr lang="el-GR" sz="1600" b="1" baseline="0" dirty="0" smtClean="0"/>
                        <a:t>ηβικού</a:t>
                      </a:r>
                      <a:r>
                        <a:rPr lang="el-GR" sz="1600" baseline="0" dirty="0" smtClean="0"/>
                        <a:t> και ισχιακού </a:t>
                      </a:r>
                    </a:p>
                    <a:p>
                      <a:endParaRPr lang="el-GR" sz="1600" baseline="0" dirty="0" smtClean="0"/>
                    </a:p>
                    <a:p>
                      <a:r>
                        <a:rPr lang="el-GR" sz="1600" baseline="0" dirty="0" smtClean="0"/>
                        <a:t>Ισχιακό κύρτωμα</a:t>
                      </a:r>
                      <a:endParaRPr lang="el-GR" sz="1600" dirty="0"/>
                    </a:p>
                  </a:txBody>
                  <a:tcPr/>
                </a:tc>
                <a:tc>
                  <a:txBody>
                    <a:bodyPr/>
                    <a:lstStyle/>
                    <a:p>
                      <a:endParaRPr lang="el-GR" sz="1600" dirty="0" smtClean="0"/>
                    </a:p>
                    <a:p>
                      <a:endParaRPr lang="el-GR" sz="1600" dirty="0" smtClean="0"/>
                    </a:p>
                    <a:p>
                      <a:r>
                        <a:rPr lang="el-GR" sz="1600" dirty="0" smtClean="0"/>
                        <a:t>Γλουτιαίο τράχυσμα, τραχεία γραμμή, έσω </a:t>
                      </a:r>
                      <a:r>
                        <a:rPr lang="el-GR" sz="1600" dirty="0" err="1" smtClean="0"/>
                        <a:t>υπερκονδ</a:t>
                      </a:r>
                      <a:r>
                        <a:rPr lang="el-GR" sz="1600" dirty="0" smtClean="0"/>
                        <a:t>.</a:t>
                      </a:r>
                      <a:r>
                        <a:rPr lang="el-GR" sz="1600" baseline="0" dirty="0" smtClean="0"/>
                        <a:t> γραμμή </a:t>
                      </a:r>
                    </a:p>
                    <a:p>
                      <a:r>
                        <a:rPr lang="el-GR" sz="1600" baseline="0" dirty="0" smtClean="0"/>
                        <a:t>Φύμα μεγάλου προσαγωγού</a:t>
                      </a:r>
                      <a:endParaRPr lang="el-GR" sz="1600" dirty="0"/>
                    </a:p>
                  </a:txBody>
                  <a:tcPr/>
                </a:tc>
                <a:tc>
                  <a:txBody>
                    <a:bodyPr/>
                    <a:lstStyle/>
                    <a:p>
                      <a:endParaRPr lang="el-GR" sz="1600" dirty="0" smtClean="0"/>
                    </a:p>
                    <a:p>
                      <a:endParaRPr lang="el-GR"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Θυροειδές ν. (Ο2, Ο3, Ο4)</a:t>
                      </a:r>
                    </a:p>
                    <a:p>
                      <a:endParaRPr lang="el-GR" sz="1600" dirty="0" smtClean="0"/>
                    </a:p>
                    <a:p>
                      <a:r>
                        <a:rPr lang="el-GR" sz="1600" dirty="0" err="1" smtClean="0"/>
                        <a:t>Κν</a:t>
                      </a:r>
                      <a:r>
                        <a:rPr lang="el-GR" sz="1600" dirty="0" smtClean="0"/>
                        <a:t>. Μοίρα</a:t>
                      </a:r>
                      <a:r>
                        <a:rPr lang="el-GR" sz="1600" baseline="0" dirty="0" smtClean="0"/>
                        <a:t> </a:t>
                      </a:r>
                      <a:r>
                        <a:rPr lang="el-GR" sz="1600" dirty="0" smtClean="0"/>
                        <a:t>ισχιακού ν.</a:t>
                      </a:r>
                      <a:endParaRPr lang="el-GR" sz="1600" dirty="0"/>
                    </a:p>
                  </a:txBody>
                  <a:tcPr/>
                </a:tc>
                <a:tc>
                  <a:txBody>
                    <a:bodyPr/>
                    <a:lstStyle/>
                    <a:p>
                      <a:endParaRPr lang="el-GR" sz="1600" dirty="0" smtClean="0"/>
                    </a:p>
                    <a:p>
                      <a:endParaRPr lang="el-GR" sz="1600" dirty="0" smtClean="0"/>
                    </a:p>
                    <a:p>
                      <a:r>
                        <a:rPr lang="el-GR" sz="1600" dirty="0" smtClean="0"/>
                        <a:t>Προσαγωγή μηρού</a:t>
                      </a:r>
                    </a:p>
                    <a:p>
                      <a:endParaRPr lang="el-GR" sz="1600" dirty="0" smtClean="0"/>
                    </a:p>
                    <a:p>
                      <a:r>
                        <a:rPr lang="el-GR" sz="1600" b="1" dirty="0" smtClean="0"/>
                        <a:t>Έκταση</a:t>
                      </a:r>
                      <a:r>
                        <a:rPr lang="el-GR" sz="1600" dirty="0" smtClean="0"/>
                        <a:t> μηρού</a:t>
                      </a:r>
                      <a:endParaRPr lang="el-GR" sz="1600" dirty="0"/>
                    </a:p>
                  </a:txBody>
                  <a:tcPr/>
                </a:tc>
              </a:tr>
              <a:tr h="370840">
                <a:tc>
                  <a:txBody>
                    <a:bodyPr/>
                    <a:lstStyle/>
                    <a:p>
                      <a:r>
                        <a:rPr lang="el-GR" sz="1600" b="1" dirty="0" smtClean="0"/>
                        <a:t>Ισχνός</a:t>
                      </a:r>
                      <a:endParaRPr lang="el-GR"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Σώμα και κάτω κλάδος </a:t>
                      </a:r>
                      <a:r>
                        <a:rPr lang="el-GR" sz="1600" b="1" dirty="0" smtClean="0"/>
                        <a:t>ηβικού</a:t>
                      </a:r>
                      <a:r>
                        <a:rPr lang="el-GR" sz="1600" dirty="0" smtClean="0"/>
                        <a:t> οστού</a:t>
                      </a:r>
                    </a:p>
                    <a:p>
                      <a:endParaRPr lang="el-GR" sz="1600" dirty="0"/>
                    </a:p>
                  </a:txBody>
                  <a:tcPr/>
                </a:tc>
                <a:tc>
                  <a:txBody>
                    <a:bodyPr/>
                    <a:lstStyle/>
                    <a:p>
                      <a:r>
                        <a:rPr lang="el-GR" sz="1600" b="1" dirty="0" smtClean="0">
                          <a:solidFill>
                            <a:srgbClr val="00B050"/>
                          </a:solidFill>
                        </a:rPr>
                        <a:t>Άνω έσω κνήμη</a:t>
                      </a:r>
                      <a:endParaRPr lang="el-GR" sz="1600" b="1" dirty="0">
                        <a:solidFill>
                          <a:srgbClr val="00B05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Θυροειδές ν. (Ο2, Ο3, Ο4)</a:t>
                      </a:r>
                    </a:p>
                    <a:p>
                      <a:endParaRPr lang="el-GR" sz="1600" dirty="0"/>
                    </a:p>
                  </a:txBody>
                  <a:tcPr/>
                </a:tc>
                <a:tc>
                  <a:txBody>
                    <a:bodyPr/>
                    <a:lstStyle/>
                    <a:p>
                      <a:r>
                        <a:rPr lang="el-GR" sz="1600" b="1" dirty="0" smtClean="0"/>
                        <a:t>Προσαγωγή</a:t>
                      </a:r>
                      <a:r>
                        <a:rPr lang="el-GR" sz="1600" dirty="0" smtClean="0"/>
                        <a:t> μηρού, </a:t>
                      </a:r>
                      <a:r>
                        <a:rPr lang="el-GR" sz="1600" b="0" dirty="0" smtClean="0"/>
                        <a:t>κάμψη</a:t>
                      </a:r>
                      <a:r>
                        <a:rPr lang="el-GR" sz="1600" dirty="0" smtClean="0"/>
                        <a:t> (έσω στροφή) κνήμης</a:t>
                      </a:r>
                      <a:endParaRPr lang="el-GR" sz="1600" dirty="0"/>
                    </a:p>
                  </a:txBody>
                  <a:tcPr/>
                </a:tc>
              </a:tr>
              <a:tr h="370840">
                <a:tc>
                  <a:txBody>
                    <a:bodyPr/>
                    <a:lstStyle/>
                    <a:p>
                      <a:r>
                        <a:rPr lang="el-GR" sz="1600" dirty="0" smtClean="0"/>
                        <a:t>Έξω θυροειδής</a:t>
                      </a:r>
                      <a:endParaRPr lang="el-GR" sz="1600" dirty="0"/>
                    </a:p>
                  </a:txBody>
                  <a:tcPr/>
                </a:tc>
                <a:tc>
                  <a:txBody>
                    <a:bodyPr/>
                    <a:lstStyle/>
                    <a:p>
                      <a:r>
                        <a:rPr lang="el-GR" sz="1600" dirty="0" smtClean="0">
                          <a:solidFill>
                            <a:srgbClr val="0070C0"/>
                          </a:solidFill>
                        </a:rPr>
                        <a:t>Θυροειδή υμένα-χείλη θυροειδούς </a:t>
                      </a:r>
                      <a:r>
                        <a:rPr lang="el-GR" sz="1600" dirty="0" smtClean="0">
                          <a:solidFill>
                            <a:srgbClr val="0070C0"/>
                          </a:solidFill>
                        </a:rPr>
                        <a:t>τρήματος</a:t>
                      </a:r>
                      <a:endParaRPr lang="el-GR" sz="1600" dirty="0">
                        <a:solidFill>
                          <a:srgbClr val="0070C0"/>
                        </a:solidFill>
                      </a:endParaRPr>
                    </a:p>
                  </a:txBody>
                  <a:tcPr/>
                </a:tc>
                <a:tc>
                  <a:txBody>
                    <a:bodyPr/>
                    <a:lstStyle/>
                    <a:p>
                      <a:r>
                        <a:rPr lang="el-GR" sz="1600" dirty="0" err="1" smtClean="0"/>
                        <a:t>Τροχαντήριος</a:t>
                      </a:r>
                      <a:r>
                        <a:rPr lang="el-GR" sz="1600" dirty="0" smtClean="0"/>
                        <a:t> βόθρος</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Θυροειδές ν. (Ο2, Ο3, Ο4)</a:t>
                      </a:r>
                    </a:p>
                    <a:p>
                      <a:endParaRPr lang="el-GR" sz="1600" dirty="0"/>
                    </a:p>
                  </a:txBody>
                  <a:tcPr/>
                </a:tc>
                <a:tc>
                  <a:txBody>
                    <a:bodyPr/>
                    <a:lstStyle/>
                    <a:p>
                      <a:r>
                        <a:rPr lang="el-GR" sz="1600" dirty="0" smtClean="0"/>
                        <a:t>Έξω στροφή μηρού </a:t>
                      </a:r>
                    </a:p>
                    <a:p>
                      <a:r>
                        <a:rPr lang="el-GR" sz="1600" dirty="0" smtClean="0"/>
                        <a:t>Σταθεροποιεί</a:t>
                      </a:r>
                      <a:r>
                        <a:rPr lang="el-GR" sz="1600" baseline="0" dirty="0" smtClean="0"/>
                        <a:t> κεφαλή</a:t>
                      </a:r>
                      <a:endParaRPr lang="el-GR" sz="1600" dirty="0"/>
                    </a:p>
                  </a:txBody>
                  <a:tcPr/>
                </a:tc>
              </a:tr>
            </a:tbl>
          </a:graphicData>
        </a:graphic>
      </p:graphicFrame>
      <p:sp>
        <p:nvSpPr>
          <p:cNvPr id="3" name="2 - TextBox"/>
          <p:cNvSpPr txBox="1"/>
          <p:nvPr/>
        </p:nvSpPr>
        <p:spPr>
          <a:xfrm>
            <a:off x="2071670" y="285728"/>
            <a:ext cx="3961021" cy="369332"/>
          </a:xfrm>
          <a:prstGeom prst="rect">
            <a:avLst/>
          </a:prstGeom>
          <a:noFill/>
        </p:spPr>
        <p:txBody>
          <a:bodyPr wrap="none" rtlCol="0">
            <a:spAutoFit/>
          </a:bodyPr>
          <a:lstStyle/>
          <a:p>
            <a:r>
              <a:rPr lang="el-GR" dirty="0" smtClean="0"/>
              <a:t>ΕΣΩ ΜΥΕΣ ΜΗΡΟΥ-ΠΡΟΣΑΓΩΓΟΙ ΜΗΡΟΥ</a:t>
            </a:r>
            <a:endParaRPr lang="el-GR"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ΠΡΟΣΑΓΩΓΟΙ</a:t>
            </a:r>
            <a:br>
              <a:rPr lang="el-GR" dirty="0" smtClean="0"/>
            </a:br>
            <a:r>
              <a:rPr lang="el-GR" dirty="0" smtClean="0"/>
              <a:t>μεγαλύτερη μυϊκή ομάδα</a:t>
            </a:r>
            <a:endParaRPr lang="el-GR" dirty="0"/>
          </a:p>
        </p:txBody>
      </p:sp>
      <p:sp>
        <p:nvSpPr>
          <p:cNvPr id="3" name="2 - Θέση περιεχομένου"/>
          <p:cNvSpPr>
            <a:spLocks noGrp="1"/>
          </p:cNvSpPr>
          <p:nvPr>
            <p:ph idx="1"/>
          </p:nvPr>
        </p:nvSpPr>
        <p:spPr/>
        <p:txBody>
          <a:bodyPr>
            <a:normAutofit fontScale="70000" lnSpcReduction="20000"/>
          </a:bodyPr>
          <a:lstStyle/>
          <a:p>
            <a:pPr>
              <a:buNone/>
            </a:pPr>
            <a:r>
              <a:rPr lang="el-GR" dirty="0" smtClean="0"/>
              <a:t>Έλκουν-προσάγουν μηρό πέρα από το μέσο οβελιαίο επίπεδο. Χρησιμοποιούνται ο 3 προσαγωγοί μαζί (</a:t>
            </a:r>
            <a:r>
              <a:rPr lang="el-GR" dirty="0" err="1" smtClean="0"/>
              <a:t>εφίππευση</a:t>
            </a:r>
            <a:r>
              <a:rPr lang="el-GR" dirty="0" smtClean="0"/>
              <a:t> αλόγου)</a:t>
            </a:r>
          </a:p>
          <a:p>
            <a:pPr>
              <a:buNone/>
            </a:pPr>
            <a:r>
              <a:rPr lang="el-GR" dirty="0" smtClean="0"/>
              <a:t>Σταθεροποιούν σώμα στο έδαφος όταν το άτομο είναι όρθιο με δυο πόδια, διορθώνουν πλάγια κλίση (βάρκα που κουνάει).</a:t>
            </a:r>
          </a:p>
          <a:p>
            <a:pPr>
              <a:buNone/>
            </a:pPr>
            <a:r>
              <a:rPr lang="el-GR" dirty="0" smtClean="0"/>
              <a:t>Κλωτσιά με έσω πλευρά ποδιού</a:t>
            </a:r>
          </a:p>
          <a:p>
            <a:pPr>
              <a:buNone/>
            </a:pPr>
            <a:endParaRPr lang="el-GR" dirty="0" smtClean="0"/>
          </a:p>
          <a:p>
            <a:pPr>
              <a:buNone/>
            </a:pPr>
            <a:r>
              <a:rPr lang="el-GR" b="1" dirty="0" smtClean="0"/>
              <a:t>ΤΡΗΜΑ ΠΡΟΣΑΓΩΓΩΝ </a:t>
            </a:r>
            <a:r>
              <a:rPr lang="el-GR" dirty="0" smtClean="0"/>
              <a:t>(πάνω και έξω από φύμα μεγάλου προσαγωγού): άνοιγμα μεταξύ απονευρωτικής κατάφυσης </a:t>
            </a:r>
            <a:r>
              <a:rPr lang="el-GR" u="sng" dirty="0" smtClean="0"/>
              <a:t>προσαγωγού μοίρας </a:t>
            </a:r>
            <a:r>
              <a:rPr lang="el-GR" b="1" dirty="0" smtClean="0"/>
              <a:t>μεγάλου προσαγωγού </a:t>
            </a:r>
            <a:r>
              <a:rPr lang="el-GR" dirty="0" smtClean="0"/>
              <a:t>και </a:t>
            </a:r>
            <a:r>
              <a:rPr lang="el-GR" u="sng" dirty="0" err="1" smtClean="0"/>
              <a:t>τενόντιας</a:t>
            </a:r>
            <a:r>
              <a:rPr lang="el-GR" dirty="0" smtClean="0"/>
              <a:t> κατάφυσης </a:t>
            </a:r>
            <a:r>
              <a:rPr lang="el-GR" u="sng" dirty="0" smtClean="0"/>
              <a:t>οπίσθιας μοίρας</a:t>
            </a:r>
            <a:r>
              <a:rPr lang="el-GR" dirty="0" smtClean="0"/>
              <a:t>. Μέσω τρήματος μεταφέρονται η </a:t>
            </a:r>
            <a:r>
              <a:rPr lang="el-GR" dirty="0" smtClean="0">
                <a:solidFill>
                  <a:srgbClr val="FF0000"/>
                </a:solidFill>
              </a:rPr>
              <a:t>μηριαία αρτηρία και φλέβα </a:t>
            </a:r>
            <a:r>
              <a:rPr lang="el-GR" dirty="0" smtClean="0"/>
              <a:t>από το χώρο προσαγωγών στο λαγόνιο βόθρο πίσω από το γόνατο.</a:t>
            </a:r>
            <a:endParaRPr lang="el-GR"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1947863" y="681038"/>
            <a:ext cx="5248275" cy="5495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srcRect/>
          <a:stretch>
            <a:fillRect/>
          </a:stretch>
        </p:blipFill>
        <p:spPr bwMode="auto">
          <a:xfrm>
            <a:off x="1500166" y="-214338"/>
            <a:ext cx="6000792" cy="78842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790575" y="371475"/>
            <a:ext cx="7562850" cy="6115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1292225" y="606425"/>
            <a:ext cx="6559550" cy="5645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614488" y="309563"/>
            <a:ext cx="5915025" cy="6238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AutoShape 2" descr="ÎÏÎ¿ÏÎ­Î»ÎµÏÎ¼Î± ÎµÎ¹ÎºÏÎ½Î±Ï Î³Î¹Î± pectineus ÎµÎ»Î»Î·Î½Î¹ÎºÎ±"/>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170" name="Picture 2"/>
          <p:cNvPicPr>
            <a:picLocks noChangeAspect="1" noChangeArrowheads="1"/>
          </p:cNvPicPr>
          <p:nvPr/>
        </p:nvPicPr>
        <p:blipFill>
          <a:blip r:embed="rId2"/>
          <a:srcRect/>
          <a:stretch>
            <a:fillRect/>
          </a:stretch>
        </p:blipFill>
        <p:spPr bwMode="auto">
          <a:xfrm>
            <a:off x="1376363" y="361950"/>
            <a:ext cx="6391275" cy="6134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214282" y="0"/>
            <a:ext cx="6038850" cy="6597650"/>
          </a:xfrm>
          <a:prstGeom prst="rect">
            <a:avLst/>
          </a:prstGeom>
          <a:noFill/>
          <a:ln w="9525">
            <a:noFill/>
            <a:miter lim="800000"/>
            <a:headEnd/>
            <a:tailEnd/>
          </a:ln>
          <a:effectLst/>
        </p:spPr>
      </p:pic>
      <p:sp>
        <p:nvSpPr>
          <p:cNvPr id="3" name="2 - TextBox"/>
          <p:cNvSpPr txBox="1"/>
          <p:nvPr/>
        </p:nvSpPr>
        <p:spPr>
          <a:xfrm>
            <a:off x="6215074" y="1000108"/>
            <a:ext cx="3035767" cy="4524315"/>
          </a:xfrm>
          <a:prstGeom prst="rect">
            <a:avLst/>
          </a:prstGeom>
          <a:noFill/>
        </p:spPr>
        <p:txBody>
          <a:bodyPr wrap="none" rtlCol="0">
            <a:spAutoFit/>
          </a:bodyPr>
          <a:lstStyle/>
          <a:p>
            <a:pPr marL="342900" indent="-342900">
              <a:buAutoNum type="arabicPeriod"/>
            </a:pPr>
            <a:r>
              <a:rPr lang="el-GR" dirty="0" smtClean="0"/>
              <a:t>Μείζων </a:t>
            </a:r>
            <a:r>
              <a:rPr lang="el-GR" dirty="0" err="1" smtClean="0"/>
              <a:t>ψοΐτης</a:t>
            </a:r>
            <a:endParaRPr lang="el-GR" dirty="0" smtClean="0"/>
          </a:p>
          <a:p>
            <a:pPr marL="342900" indent="-342900">
              <a:buAutoNum type="arabicPeriod"/>
            </a:pPr>
            <a:r>
              <a:rPr lang="el-GR" dirty="0" smtClean="0"/>
              <a:t>Λαγόνιος</a:t>
            </a:r>
          </a:p>
          <a:p>
            <a:pPr marL="342900" indent="-342900">
              <a:buAutoNum type="arabicPeriod"/>
            </a:pPr>
            <a:r>
              <a:rPr lang="el-GR" dirty="0" smtClean="0"/>
              <a:t>Τείνων πλατιά περιτονία</a:t>
            </a:r>
          </a:p>
          <a:p>
            <a:pPr marL="342900" indent="-342900">
              <a:buAutoNum type="arabicPeriod"/>
            </a:pPr>
            <a:r>
              <a:rPr lang="el-GR" dirty="0" smtClean="0"/>
              <a:t> Πλατιά περιτονία</a:t>
            </a:r>
          </a:p>
          <a:p>
            <a:pPr marL="342900" indent="-342900">
              <a:buAutoNum type="arabicPeriod"/>
            </a:pPr>
            <a:r>
              <a:rPr lang="el-GR" dirty="0" smtClean="0"/>
              <a:t>Ραπτικός</a:t>
            </a:r>
          </a:p>
          <a:p>
            <a:pPr marL="342900" indent="-342900">
              <a:buAutoNum type="arabicPeriod"/>
            </a:pPr>
            <a:r>
              <a:rPr lang="el-GR" dirty="0" smtClean="0"/>
              <a:t>Ορθός μηριαίος</a:t>
            </a:r>
          </a:p>
          <a:p>
            <a:pPr marL="342900" indent="-342900">
              <a:buAutoNum type="arabicPeriod"/>
            </a:pPr>
            <a:r>
              <a:rPr lang="el-GR" dirty="0" smtClean="0"/>
              <a:t>Έξω πλατύς</a:t>
            </a:r>
          </a:p>
          <a:p>
            <a:pPr marL="342900" indent="-342900">
              <a:buAutoNum type="arabicPeriod"/>
            </a:pPr>
            <a:r>
              <a:rPr lang="el-GR" dirty="0" smtClean="0"/>
              <a:t>Επιγονατίδα</a:t>
            </a:r>
          </a:p>
          <a:p>
            <a:pPr marL="342900" indent="-342900">
              <a:buAutoNum type="arabicPeriod"/>
            </a:pPr>
            <a:r>
              <a:rPr lang="el-GR" dirty="0" err="1" smtClean="0"/>
              <a:t>Επιγονατιδικός</a:t>
            </a:r>
            <a:r>
              <a:rPr lang="el-GR" dirty="0" smtClean="0"/>
              <a:t> σύνδεσμος</a:t>
            </a:r>
          </a:p>
          <a:p>
            <a:pPr marL="342900" indent="-342900">
              <a:buAutoNum type="arabicPeriod"/>
            </a:pPr>
            <a:r>
              <a:rPr lang="el-GR" dirty="0" smtClean="0"/>
              <a:t>Έσω πλατύς</a:t>
            </a:r>
          </a:p>
          <a:p>
            <a:pPr marL="342900" indent="-342900">
              <a:buAutoNum type="arabicPeriod"/>
            </a:pPr>
            <a:r>
              <a:rPr lang="el-GR" dirty="0" smtClean="0"/>
              <a:t>Ισχνός</a:t>
            </a:r>
          </a:p>
          <a:p>
            <a:pPr marL="342900" indent="-342900">
              <a:buAutoNum type="arabicPeriod"/>
            </a:pPr>
            <a:r>
              <a:rPr lang="el-GR" dirty="0" smtClean="0"/>
              <a:t>Μέγας προσαγωγός</a:t>
            </a:r>
          </a:p>
          <a:p>
            <a:pPr marL="342900" indent="-342900">
              <a:buAutoNum type="arabicPeriod"/>
            </a:pPr>
            <a:r>
              <a:rPr lang="el-GR" dirty="0" smtClean="0"/>
              <a:t>Μακρός προσαγωγός</a:t>
            </a:r>
          </a:p>
          <a:p>
            <a:pPr marL="342900" indent="-342900">
              <a:buAutoNum type="arabicPeriod"/>
            </a:pPr>
            <a:endParaRPr lang="el-GR" dirty="0" smtClean="0"/>
          </a:p>
          <a:p>
            <a:pPr marL="342900" indent="-342900">
              <a:buAutoNum type="arabicPeriod"/>
            </a:pPr>
            <a:endParaRPr lang="el-GR" dirty="0" smtClean="0"/>
          </a:p>
          <a:p>
            <a:pPr marL="342900" indent="-342900">
              <a:buAutoNum type="arabicPeriod"/>
            </a:pPr>
            <a:endParaRPr lang="el-G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835696" y="1052736"/>
            <a:ext cx="5391150" cy="3876675"/>
          </a:xfrm>
          <a:prstGeom prst="rect">
            <a:avLst/>
          </a:prstGeom>
          <a:noFill/>
          <a:ln w="9525">
            <a:noFill/>
            <a:miter lim="800000"/>
            <a:headEnd/>
            <a:tailEnd/>
          </a:ln>
        </p:spPr>
      </p:pic>
      <p:sp>
        <p:nvSpPr>
          <p:cNvPr id="4" name="3 - TextBox"/>
          <p:cNvSpPr txBox="1"/>
          <p:nvPr/>
        </p:nvSpPr>
        <p:spPr>
          <a:xfrm>
            <a:off x="611560" y="5877272"/>
            <a:ext cx="7416824" cy="646331"/>
          </a:xfrm>
          <a:prstGeom prst="rect">
            <a:avLst/>
          </a:prstGeom>
          <a:noFill/>
        </p:spPr>
        <p:txBody>
          <a:bodyPr wrap="square" rtlCol="0">
            <a:spAutoFit/>
          </a:bodyPr>
          <a:lstStyle/>
          <a:p>
            <a:r>
              <a:rPr lang="el-GR" dirty="0" smtClean="0"/>
              <a:t>Οι σύνδεσμοι περιορίζουν τη στροφή του ιερού οστού από την εφαρμογή ΣΒ.  </a:t>
            </a:r>
            <a:endParaRPr lang="el-GR"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14546" y="-1"/>
            <a:ext cx="5214974" cy="68058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2624138" y="395288"/>
            <a:ext cx="4233878" cy="65940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09600" y="319088"/>
            <a:ext cx="7924800" cy="6219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524000" y="1136650"/>
            <a:ext cx="6096000" cy="4584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ΠΡΟΣ-ΑΠ ΜΗΡΟΥ.jpg"/>
          <p:cNvPicPr>
            <a:picLocks noChangeAspect="1"/>
          </p:cNvPicPr>
          <p:nvPr/>
        </p:nvPicPr>
        <p:blipFill>
          <a:blip r:embed="rId2" cstate="print"/>
          <a:stretch>
            <a:fillRect/>
          </a:stretch>
        </p:blipFill>
        <p:spPr>
          <a:xfrm>
            <a:off x="19050" y="0"/>
            <a:ext cx="9105900" cy="6858000"/>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555625" y="0"/>
            <a:ext cx="8032750" cy="6940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2012950" y="800100"/>
            <a:ext cx="51181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14282" y="142852"/>
            <a:ext cx="6153150" cy="6559550"/>
          </a:xfrm>
          <a:prstGeom prst="rect">
            <a:avLst/>
          </a:prstGeom>
          <a:noFill/>
          <a:ln w="9525">
            <a:noFill/>
            <a:miter lim="800000"/>
            <a:headEnd/>
            <a:tailEnd/>
          </a:ln>
          <a:effectLst/>
        </p:spPr>
      </p:pic>
      <p:sp>
        <p:nvSpPr>
          <p:cNvPr id="3" name="2 - TextBox"/>
          <p:cNvSpPr txBox="1"/>
          <p:nvPr/>
        </p:nvSpPr>
        <p:spPr>
          <a:xfrm flipH="1">
            <a:off x="5429224" y="428604"/>
            <a:ext cx="3714776" cy="2308324"/>
          </a:xfrm>
          <a:prstGeom prst="rect">
            <a:avLst/>
          </a:prstGeom>
          <a:noFill/>
        </p:spPr>
        <p:txBody>
          <a:bodyPr wrap="square" rtlCol="0">
            <a:spAutoFit/>
          </a:bodyPr>
          <a:lstStyle/>
          <a:p>
            <a:pPr marL="342900" indent="-342900">
              <a:buAutoNum type="arabicPeriod"/>
            </a:pPr>
            <a:r>
              <a:rPr lang="el-GR" dirty="0" err="1" smtClean="0"/>
              <a:t>Κτενίτης</a:t>
            </a:r>
            <a:endParaRPr lang="el-GR" dirty="0" smtClean="0"/>
          </a:p>
          <a:p>
            <a:pPr marL="342900" indent="-342900">
              <a:buAutoNum type="arabicPeriod"/>
            </a:pPr>
            <a:r>
              <a:rPr lang="el-GR" dirty="0" smtClean="0"/>
              <a:t>Ραπτικός</a:t>
            </a:r>
          </a:p>
          <a:p>
            <a:pPr marL="342900" indent="-342900">
              <a:buAutoNum type="arabicPeriod"/>
            </a:pPr>
            <a:r>
              <a:rPr lang="el-GR" dirty="0" smtClean="0"/>
              <a:t>Βραχύς προσαγωγός</a:t>
            </a:r>
          </a:p>
          <a:p>
            <a:pPr marL="342900" indent="-342900">
              <a:buAutoNum type="arabicPeriod"/>
            </a:pPr>
            <a:r>
              <a:rPr lang="el-GR" dirty="0" smtClean="0"/>
              <a:t> μακρός προσαγωγός</a:t>
            </a:r>
          </a:p>
          <a:p>
            <a:pPr marL="342900" indent="-342900">
              <a:buAutoNum type="arabicPeriod"/>
            </a:pPr>
            <a:r>
              <a:rPr lang="el-GR" dirty="0" smtClean="0"/>
              <a:t>Μέγας προσαγωγός</a:t>
            </a:r>
          </a:p>
          <a:p>
            <a:pPr marL="342900" indent="-342900">
              <a:buAutoNum type="arabicPeriod"/>
            </a:pPr>
            <a:r>
              <a:rPr lang="el-GR" dirty="0" smtClean="0"/>
              <a:t>Ισχνός</a:t>
            </a:r>
          </a:p>
          <a:p>
            <a:pPr marL="342900" indent="-342900">
              <a:buAutoNum type="arabicPeriod"/>
            </a:pPr>
            <a:r>
              <a:rPr lang="el-GR" dirty="0" smtClean="0"/>
              <a:t>Λαγόνιος</a:t>
            </a:r>
          </a:p>
          <a:p>
            <a:pPr marL="342900" indent="-342900">
              <a:buAutoNum type="arabicPeriod"/>
            </a:pPr>
            <a:r>
              <a:rPr lang="el-GR" dirty="0" smtClean="0"/>
              <a:t>Μ. </a:t>
            </a:r>
            <a:r>
              <a:rPr lang="el-GR" dirty="0" err="1" smtClean="0"/>
              <a:t>ψοΐτης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214282" y="-19050"/>
            <a:ext cx="5441950" cy="6877050"/>
          </a:xfrm>
          <a:prstGeom prst="rect">
            <a:avLst/>
          </a:prstGeom>
          <a:noFill/>
          <a:ln w="9525">
            <a:noFill/>
            <a:miter lim="800000"/>
            <a:headEnd/>
            <a:tailEnd/>
          </a:ln>
          <a:effectLst/>
        </p:spPr>
      </p:pic>
      <p:sp>
        <p:nvSpPr>
          <p:cNvPr id="3" name="2 - TextBox"/>
          <p:cNvSpPr txBox="1"/>
          <p:nvPr/>
        </p:nvSpPr>
        <p:spPr>
          <a:xfrm>
            <a:off x="6357950" y="785794"/>
            <a:ext cx="2550122" cy="1200329"/>
          </a:xfrm>
          <a:prstGeom prst="rect">
            <a:avLst/>
          </a:prstGeom>
          <a:noFill/>
        </p:spPr>
        <p:txBody>
          <a:bodyPr wrap="none" rtlCol="0">
            <a:spAutoFit/>
          </a:bodyPr>
          <a:lstStyle/>
          <a:p>
            <a:pPr marL="342900" indent="-342900">
              <a:buAutoNum type="arabicPeriod"/>
            </a:pPr>
            <a:r>
              <a:rPr lang="el-GR" dirty="0" smtClean="0"/>
              <a:t>Ισχνός</a:t>
            </a:r>
          </a:p>
          <a:p>
            <a:pPr marL="342900" indent="-342900">
              <a:buAutoNum type="arabicPeriod"/>
            </a:pPr>
            <a:r>
              <a:rPr lang="el-GR" dirty="0" err="1" smtClean="0"/>
              <a:t>Κτενίτης</a:t>
            </a:r>
            <a:endParaRPr lang="el-GR" dirty="0" smtClean="0"/>
          </a:p>
          <a:p>
            <a:pPr marL="342900" indent="-342900">
              <a:buAutoNum type="arabicPeriod"/>
            </a:pPr>
            <a:r>
              <a:rPr lang="el-GR" dirty="0" smtClean="0"/>
              <a:t>Βραχύς προσαγωγός</a:t>
            </a:r>
          </a:p>
          <a:p>
            <a:pPr marL="342900" indent="-342900">
              <a:buAutoNum type="arabicPeriod"/>
            </a:pPr>
            <a:r>
              <a:rPr lang="el-GR" dirty="0" smtClean="0"/>
              <a:t>Μακρός προσαγωγός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928662" y="0"/>
            <a:ext cx="2590800" cy="651510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5786446" y="2143116"/>
            <a:ext cx="2162175" cy="10763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ΑΝΩΝΥΜΟ ΟΣΤΟ</a:t>
            </a:r>
            <a:br>
              <a:rPr lang="el-GR" dirty="0" smtClean="0"/>
            </a:br>
            <a:r>
              <a:rPr lang="el-GR" dirty="0" smtClean="0"/>
              <a:t> </a:t>
            </a:r>
            <a:r>
              <a:rPr lang="el-GR" sz="4000" dirty="0" smtClean="0"/>
              <a:t>ΛΑΓΟΝΙΟ ΟΣΤΟ</a:t>
            </a:r>
            <a:endParaRPr lang="el-GR" sz="4000" dirty="0"/>
          </a:p>
        </p:txBody>
      </p:sp>
      <p:sp>
        <p:nvSpPr>
          <p:cNvPr id="3" name="2 - Θέση περιεχομένου"/>
          <p:cNvSpPr>
            <a:spLocks noGrp="1"/>
          </p:cNvSpPr>
          <p:nvPr>
            <p:ph idx="1"/>
          </p:nvPr>
        </p:nvSpPr>
        <p:spPr>
          <a:xfrm>
            <a:off x="-142908" y="1785926"/>
            <a:ext cx="5429288" cy="4525963"/>
          </a:xfrm>
        </p:spPr>
        <p:txBody>
          <a:bodyPr>
            <a:normAutofit lnSpcReduction="10000"/>
          </a:bodyPr>
          <a:lstStyle/>
          <a:p>
            <a:pPr>
              <a:buNone/>
            </a:pPr>
            <a:r>
              <a:rPr lang="el-GR" dirty="0" smtClean="0"/>
              <a:t>	Το μεγαλύτερο μέρος λαγόνιου οστού, σχηματίζει </a:t>
            </a:r>
            <a:r>
              <a:rPr lang="el-GR" u="sng" dirty="0" smtClean="0"/>
              <a:t>άνω μοίρα κοτύλης</a:t>
            </a:r>
            <a:r>
              <a:rPr lang="el-GR" dirty="0" smtClean="0"/>
              <a:t>. Παχιές έσω στήλες για υποστήριξη βάρους και λεπτές οπισθοπλάγιες μοίρες για πρόσφυση μυών. Το σώμα ενώνεται με ηβικό και ισχιακό οστό και σχηματίζει την </a:t>
            </a:r>
            <a:r>
              <a:rPr lang="el-GR" b="1" dirty="0" smtClean="0"/>
              <a:t>κοτύλη.</a:t>
            </a:r>
            <a:endParaRPr lang="el-GR" dirty="0"/>
          </a:p>
        </p:txBody>
      </p:sp>
      <p:pic>
        <p:nvPicPr>
          <p:cNvPr id="2050" name="Picture 2"/>
          <p:cNvPicPr>
            <a:picLocks noChangeAspect="1" noChangeArrowheads="1"/>
          </p:cNvPicPr>
          <p:nvPr/>
        </p:nvPicPr>
        <p:blipFill>
          <a:blip r:embed="rId2" cstate="print"/>
          <a:srcRect/>
          <a:stretch>
            <a:fillRect/>
          </a:stretch>
        </p:blipFill>
        <p:spPr bwMode="auto">
          <a:xfrm>
            <a:off x="5868144" y="1988840"/>
            <a:ext cx="2428875" cy="333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142844" y="571480"/>
            <a:ext cx="3841750" cy="5835650"/>
          </a:xfrm>
          <a:prstGeom prst="rect">
            <a:avLst/>
          </a:prstGeom>
          <a:noFill/>
          <a:ln w="9525">
            <a:noFill/>
            <a:miter lim="800000"/>
            <a:headEnd/>
            <a:tailEnd/>
          </a:ln>
          <a:effectLst/>
        </p:spPr>
      </p:pic>
      <p:sp>
        <p:nvSpPr>
          <p:cNvPr id="3" name="2 - TextBox"/>
          <p:cNvSpPr txBox="1"/>
          <p:nvPr/>
        </p:nvSpPr>
        <p:spPr>
          <a:xfrm>
            <a:off x="4357686" y="1428736"/>
            <a:ext cx="2094099" cy="1477328"/>
          </a:xfrm>
          <a:prstGeom prst="rect">
            <a:avLst/>
          </a:prstGeom>
          <a:noFill/>
        </p:spPr>
        <p:txBody>
          <a:bodyPr wrap="none" rtlCol="0">
            <a:spAutoFit/>
          </a:bodyPr>
          <a:lstStyle/>
          <a:p>
            <a:pPr marL="342900" indent="-342900">
              <a:buAutoNum type="arabicPeriod"/>
            </a:pPr>
            <a:r>
              <a:rPr lang="el-GR" dirty="0" smtClean="0"/>
              <a:t>Ελάσσων </a:t>
            </a:r>
            <a:r>
              <a:rPr lang="el-GR" dirty="0" err="1" smtClean="0"/>
              <a:t>ψοΐτης</a:t>
            </a:r>
            <a:endParaRPr lang="el-GR" dirty="0" smtClean="0"/>
          </a:p>
          <a:p>
            <a:pPr marL="342900" indent="-342900">
              <a:buAutoNum type="arabicPeriod"/>
            </a:pPr>
            <a:r>
              <a:rPr lang="el-GR" dirty="0" smtClean="0"/>
              <a:t>Μείζων </a:t>
            </a:r>
            <a:r>
              <a:rPr lang="el-GR" dirty="0" err="1" smtClean="0"/>
              <a:t>ψοΐτης</a:t>
            </a:r>
            <a:endParaRPr lang="el-GR" dirty="0" smtClean="0"/>
          </a:p>
          <a:p>
            <a:pPr marL="342900" indent="-342900">
              <a:buAutoNum type="arabicPeriod"/>
            </a:pPr>
            <a:r>
              <a:rPr lang="el-GR" dirty="0" smtClean="0"/>
              <a:t>Λαγόνιος</a:t>
            </a:r>
          </a:p>
          <a:p>
            <a:pPr marL="342900" indent="-342900">
              <a:buAutoNum type="arabicPeriod"/>
            </a:pPr>
            <a:r>
              <a:rPr lang="el-GR" dirty="0" smtClean="0"/>
              <a:t>Μείζων </a:t>
            </a:r>
            <a:r>
              <a:rPr lang="el-GR" dirty="0" err="1" smtClean="0"/>
              <a:t>ψοΐτης</a:t>
            </a:r>
            <a:endParaRPr lang="el-GR" dirty="0" smtClean="0"/>
          </a:p>
          <a:p>
            <a:pPr marL="342900" indent="-342900">
              <a:buAutoNum type="arabicPeriod"/>
            </a:pPr>
            <a:r>
              <a:rPr lang="el-GR" dirty="0" err="1" smtClean="0"/>
              <a:t>Κτενίτης</a:t>
            </a:r>
            <a:r>
              <a:rPr lang="el-GR" dirty="0" smtClean="0"/>
              <a:t>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500166" y="571480"/>
            <a:ext cx="3752850" cy="6000750"/>
          </a:xfrm>
          <a:prstGeom prst="rect">
            <a:avLst/>
          </a:prstGeom>
          <a:noFill/>
          <a:ln w="9525">
            <a:noFill/>
            <a:miter lim="800000"/>
            <a:headEnd/>
            <a:tailEnd/>
          </a:ln>
          <a:effectLst/>
        </p:spPr>
      </p:pic>
      <p:sp>
        <p:nvSpPr>
          <p:cNvPr id="3" name="2 - TextBox"/>
          <p:cNvSpPr txBox="1"/>
          <p:nvPr/>
        </p:nvSpPr>
        <p:spPr>
          <a:xfrm>
            <a:off x="5429256" y="1142984"/>
            <a:ext cx="3700565" cy="4801314"/>
          </a:xfrm>
          <a:prstGeom prst="rect">
            <a:avLst/>
          </a:prstGeom>
          <a:noFill/>
        </p:spPr>
        <p:txBody>
          <a:bodyPr wrap="none" rtlCol="0">
            <a:spAutoFit/>
          </a:bodyPr>
          <a:lstStyle/>
          <a:p>
            <a:pPr marL="342900" indent="-342900">
              <a:buAutoNum type="arabicPeriod"/>
            </a:pPr>
            <a:r>
              <a:rPr lang="el-GR" dirty="0" err="1" smtClean="0"/>
              <a:t>Κτενίτης</a:t>
            </a:r>
            <a:endParaRPr lang="el-GR" dirty="0" smtClean="0"/>
          </a:p>
          <a:p>
            <a:pPr marL="342900" indent="-342900">
              <a:buAutoNum type="arabicPeriod"/>
            </a:pPr>
            <a:r>
              <a:rPr lang="el-GR" dirty="0" smtClean="0"/>
              <a:t>Μακρός προσαγωγός</a:t>
            </a:r>
          </a:p>
          <a:p>
            <a:pPr marL="342900" indent="-342900">
              <a:buAutoNum type="arabicPeriod"/>
            </a:pPr>
            <a:r>
              <a:rPr lang="el-GR" dirty="0" smtClean="0"/>
              <a:t>Ισχνός </a:t>
            </a:r>
          </a:p>
          <a:p>
            <a:pPr marL="342900" indent="-342900">
              <a:buAutoNum type="arabicPeriod"/>
            </a:pPr>
            <a:r>
              <a:rPr lang="el-GR" dirty="0" smtClean="0"/>
              <a:t>Έσω πλατύς</a:t>
            </a:r>
          </a:p>
          <a:p>
            <a:pPr marL="342900" indent="-342900">
              <a:buAutoNum type="arabicPeriod"/>
            </a:pPr>
            <a:r>
              <a:rPr lang="el-GR" dirty="0" smtClean="0"/>
              <a:t>Τένοντας τετρακεφάλου</a:t>
            </a:r>
          </a:p>
          <a:p>
            <a:pPr marL="342900" indent="-342900">
              <a:buAutoNum type="arabicPeriod"/>
            </a:pPr>
            <a:r>
              <a:rPr lang="el-GR" dirty="0" smtClean="0"/>
              <a:t>Έσω καθεκτικός </a:t>
            </a:r>
            <a:r>
              <a:rPr lang="el-GR" dirty="0" err="1" smtClean="0"/>
              <a:t>επιγονατιδικός</a:t>
            </a:r>
            <a:r>
              <a:rPr lang="el-GR" dirty="0" smtClean="0"/>
              <a:t> σ.</a:t>
            </a:r>
          </a:p>
          <a:p>
            <a:pPr marL="342900" indent="-342900">
              <a:buAutoNum type="arabicPeriod"/>
            </a:pPr>
            <a:r>
              <a:rPr lang="el-GR" dirty="0" smtClean="0"/>
              <a:t>Ραπτικός </a:t>
            </a:r>
          </a:p>
          <a:p>
            <a:pPr marL="342900" indent="-342900">
              <a:buAutoNum type="arabicPeriod"/>
            </a:pPr>
            <a:r>
              <a:rPr lang="el-GR" dirty="0" err="1" smtClean="0"/>
              <a:t>Επιγονατιδικός</a:t>
            </a:r>
            <a:r>
              <a:rPr lang="el-GR" dirty="0" smtClean="0"/>
              <a:t> σύνδεσμος</a:t>
            </a:r>
          </a:p>
          <a:p>
            <a:pPr marL="342900" indent="-342900">
              <a:buAutoNum type="arabicPeriod"/>
            </a:pPr>
            <a:r>
              <a:rPr lang="el-GR" dirty="0" smtClean="0"/>
              <a:t>Επιγονατίδα</a:t>
            </a:r>
          </a:p>
          <a:p>
            <a:pPr marL="342900" indent="-342900">
              <a:buAutoNum type="arabicPeriod"/>
            </a:pPr>
            <a:r>
              <a:rPr lang="el-GR" dirty="0" smtClean="0"/>
              <a:t>Έξω ορθός</a:t>
            </a:r>
          </a:p>
          <a:p>
            <a:pPr marL="342900" indent="-342900">
              <a:buAutoNum type="arabicPeriod"/>
            </a:pPr>
            <a:r>
              <a:rPr lang="el-GR" dirty="0" smtClean="0"/>
              <a:t>Πλατιά περιτονία (</a:t>
            </a:r>
            <a:r>
              <a:rPr lang="el-GR" dirty="0" err="1" smtClean="0"/>
              <a:t>λγκν</a:t>
            </a:r>
            <a:r>
              <a:rPr lang="el-GR" dirty="0" smtClean="0"/>
              <a:t>)</a:t>
            </a:r>
          </a:p>
          <a:p>
            <a:pPr marL="342900" indent="-342900">
              <a:buAutoNum type="arabicPeriod"/>
            </a:pPr>
            <a:r>
              <a:rPr lang="el-GR" dirty="0" smtClean="0"/>
              <a:t>Ορθός μηριαίος</a:t>
            </a:r>
          </a:p>
          <a:p>
            <a:pPr marL="342900" indent="-342900">
              <a:buAutoNum type="arabicPeriod"/>
            </a:pPr>
            <a:r>
              <a:rPr lang="el-GR" dirty="0" smtClean="0"/>
              <a:t>Ραπτικός</a:t>
            </a:r>
          </a:p>
          <a:p>
            <a:pPr marL="342900" indent="-342900">
              <a:buAutoNum type="arabicPeriod"/>
            </a:pPr>
            <a:r>
              <a:rPr lang="el-GR" dirty="0" smtClean="0"/>
              <a:t>Τείνων πλατιά περιτονία</a:t>
            </a:r>
          </a:p>
          <a:p>
            <a:pPr marL="342900" indent="-342900">
              <a:buAutoNum type="arabicPeriod"/>
            </a:pPr>
            <a:r>
              <a:rPr lang="el-GR" dirty="0" smtClean="0"/>
              <a:t>Λαγόνιος</a:t>
            </a:r>
          </a:p>
          <a:p>
            <a:pPr marL="342900" indent="-342900">
              <a:buAutoNum type="arabicPeriod"/>
            </a:pPr>
            <a:r>
              <a:rPr lang="el-GR" dirty="0" smtClean="0"/>
              <a:t>Μείζων </a:t>
            </a:r>
            <a:r>
              <a:rPr lang="el-GR" dirty="0" err="1" smtClean="0"/>
              <a:t>ψοΐτης</a:t>
            </a:r>
            <a:endParaRPr lang="el-GR" dirty="0" smtClean="0"/>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428596" y="642918"/>
            <a:ext cx="5286375" cy="4648200"/>
          </a:xfrm>
          <a:prstGeom prst="rect">
            <a:avLst/>
          </a:prstGeom>
          <a:noFill/>
          <a:ln w="9525">
            <a:noFill/>
            <a:miter lim="800000"/>
            <a:headEnd/>
            <a:tailEnd/>
          </a:ln>
          <a:effectLst/>
        </p:spPr>
      </p:pic>
      <p:sp>
        <p:nvSpPr>
          <p:cNvPr id="3" name="2 - TextBox"/>
          <p:cNvSpPr txBox="1"/>
          <p:nvPr/>
        </p:nvSpPr>
        <p:spPr>
          <a:xfrm>
            <a:off x="6215074" y="642918"/>
            <a:ext cx="2550122" cy="4247317"/>
          </a:xfrm>
          <a:prstGeom prst="rect">
            <a:avLst/>
          </a:prstGeom>
          <a:noFill/>
        </p:spPr>
        <p:txBody>
          <a:bodyPr wrap="none" rtlCol="0">
            <a:spAutoFit/>
          </a:bodyPr>
          <a:lstStyle/>
          <a:p>
            <a:pPr marL="342900" indent="-342900">
              <a:buAutoNum type="arabicPeriod"/>
            </a:pPr>
            <a:r>
              <a:rPr lang="el-GR" dirty="0" smtClean="0"/>
              <a:t>Μείζων </a:t>
            </a:r>
            <a:r>
              <a:rPr lang="el-GR" dirty="0" err="1" smtClean="0"/>
              <a:t>ψοΐτης</a:t>
            </a:r>
            <a:endParaRPr lang="el-GR" dirty="0" smtClean="0"/>
          </a:p>
          <a:p>
            <a:pPr marL="342900" indent="-342900">
              <a:buAutoNum type="arabicPeriod"/>
            </a:pPr>
            <a:r>
              <a:rPr lang="el-GR" dirty="0" smtClean="0"/>
              <a:t>Λαγόνιος</a:t>
            </a:r>
          </a:p>
          <a:p>
            <a:pPr marL="342900" indent="-342900">
              <a:buAutoNum type="arabicPeriod"/>
            </a:pPr>
            <a:r>
              <a:rPr lang="el-GR" dirty="0" err="1" smtClean="0"/>
              <a:t>Κτενίτης</a:t>
            </a:r>
            <a:endParaRPr lang="el-GR" dirty="0" smtClean="0"/>
          </a:p>
          <a:p>
            <a:pPr marL="342900" indent="-342900">
              <a:buAutoNum type="arabicPeriod"/>
            </a:pPr>
            <a:r>
              <a:rPr lang="el-GR" dirty="0" smtClean="0"/>
              <a:t>Μακρός προσαγωγός</a:t>
            </a:r>
          </a:p>
          <a:p>
            <a:pPr marL="342900" indent="-342900">
              <a:buAutoNum type="arabicPeriod"/>
            </a:pPr>
            <a:r>
              <a:rPr lang="el-GR" dirty="0" err="1" smtClean="0"/>
              <a:t>Μεγας</a:t>
            </a:r>
            <a:r>
              <a:rPr lang="el-GR" dirty="0" smtClean="0"/>
              <a:t> προσαγωγός</a:t>
            </a:r>
          </a:p>
          <a:p>
            <a:pPr marL="342900" indent="-342900">
              <a:buAutoNum type="arabicPeriod"/>
            </a:pPr>
            <a:r>
              <a:rPr lang="el-GR" dirty="0" smtClean="0"/>
              <a:t>Τρήμα προσαγωγών</a:t>
            </a:r>
          </a:p>
          <a:p>
            <a:pPr marL="342900" indent="-342900">
              <a:buAutoNum type="arabicPeriod"/>
            </a:pPr>
            <a:r>
              <a:rPr lang="el-GR" dirty="0" smtClean="0"/>
              <a:t>Επιγονατίδα</a:t>
            </a:r>
          </a:p>
          <a:p>
            <a:pPr marL="342900" indent="-342900">
              <a:buAutoNum type="arabicPeriod"/>
            </a:pPr>
            <a:r>
              <a:rPr lang="el-GR" dirty="0" smtClean="0"/>
              <a:t>Έξω θυροειδής</a:t>
            </a:r>
          </a:p>
          <a:p>
            <a:pPr marL="342900" indent="-342900">
              <a:buAutoNum type="arabicPeriod"/>
            </a:pPr>
            <a:r>
              <a:rPr lang="el-GR" dirty="0" err="1" smtClean="0"/>
              <a:t>Λαγονοψοΐτης</a:t>
            </a:r>
            <a:endParaRPr lang="el-GR" dirty="0" smtClean="0"/>
          </a:p>
          <a:p>
            <a:pPr marL="342900" indent="-342900">
              <a:buAutoNum type="arabicPeriod"/>
            </a:pPr>
            <a:r>
              <a:rPr lang="el-GR" dirty="0" err="1" smtClean="0"/>
              <a:t>Κτενίτης</a:t>
            </a:r>
            <a:endParaRPr lang="el-GR" dirty="0" smtClean="0"/>
          </a:p>
          <a:p>
            <a:pPr marL="342900" indent="-342900">
              <a:buAutoNum type="arabicPeriod"/>
            </a:pPr>
            <a:r>
              <a:rPr lang="el-GR" dirty="0" smtClean="0"/>
              <a:t>Βραχύς προσαγωγός</a:t>
            </a:r>
          </a:p>
          <a:p>
            <a:pPr marL="342900" indent="-342900">
              <a:buAutoNum type="arabicPeriod"/>
            </a:pPr>
            <a:r>
              <a:rPr lang="el-GR" dirty="0" smtClean="0"/>
              <a:t>Μακρός προσαγωγός</a:t>
            </a:r>
          </a:p>
          <a:p>
            <a:pPr marL="342900" indent="-342900">
              <a:buAutoNum type="arabicPeriod"/>
            </a:pPr>
            <a:r>
              <a:rPr lang="el-GR" dirty="0" smtClean="0"/>
              <a:t>Μέγας προσαγωγός</a:t>
            </a:r>
          </a:p>
          <a:p>
            <a:pPr marL="342900" indent="-342900">
              <a:buAutoNum type="arabicPeriod"/>
            </a:pPr>
            <a:r>
              <a:rPr lang="el-GR" dirty="0" smtClean="0"/>
              <a:t>Τρήμα προσαγωγών</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10356850" cy="7143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3581400" y="852488"/>
            <a:ext cx="1981200" cy="5153025"/>
          </a:xfrm>
          <a:prstGeom prst="rect">
            <a:avLst/>
          </a:prstGeom>
          <a:noFill/>
          <a:ln w="9525">
            <a:noFill/>
            <a:miter lim="800000"/>
            <a:headEnd/>
            <a:tailEnd/>
          </a:ln>
          <a:effectLst/>
        </p:spPr>
      </p:pic>
      <p:sp>
        <p:nvSpPr>
          <p:cNvPr id="3" name="2 - TextBox"/>
          <p:cNvSpPr txBox="1"/>
          <p:nvPr/>
        </p:nvSpPr>
        <p:spPr>
          <a:xfrm>
            <a:off x="5751083" y="1857364"/>
            <a:ext cx="3392917" cy="1200329"/>
          </a:xfrm>
          <a:prstGeom prst="rect">
            <a:avLst/>
          </a:prstGeom>
          <a:noFill/>
        </p:spPr>
        <p:txBody>
          <a:bodyPr wrap="none" rtlCol="0">
            <a:spAutoFit/>
          </a:bodyPr>
          <a:lstStyle/>
          <a:p>
            <a:pPr marL="342900" indent="-342900">
              <a:buAutoNum type="arabicPeriod"/>
            </a:pPr>
            <a:r>
              <a:rPr lang="el-GR" dirty="0" smtClean="0"/>
              <a:t>Δικέφαλος μηριαίος (μακρά)</a:t>
            </a:r>
          </a:p>
          <a:p>
            <a:pPr marL="342900" indent="-342900">
              <a:buAutoNum type="arabicPeriod"/>
            </a:pPr>
            <a:r>
              <a:rPr lang="el-GR" dirty="0" smtClean="0"/>
              <a:t>Δικέφαλος μηριαίος (βραχεία)</a:t>
            </a:r>
          </a:p>
          <a:p>
            <a:pPr marL="342900" indent="-342900">
              <a:buAutoNum type="arabicPeriod"/>
            </a:pPr>
            <a:r>
              <a:rPr lang="el-GR" dirty="0" err="1" smtClean="0"/>
              <a:t>Ημιμεμβρανώδης</a:t>
            </a:r>
            <a:endParaRPr lang="el-GR" dirty="0" smtClean="0"/>
          </a:p>
          <a:p>
            <a:pPr marL="342900" indent="-342900">
              <a:buAutoNum type="arabicPeriod"/>
            </a:pPr>
            <a:r>
              <a:rPr lang="el-GR" dirty="0" err="1" smtClean="0"/>
              <a:t>Ημιτενοντώδης</a:t>
            </a:r>
            <a:endParaRPr lang="el-GR"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1319213" y="33338"/>
            <a:ext cx="6505575" cy="6791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ΕΠΙΓΟΝΑΤΙΔΑ</a:t>
            </a:r>
            <a:endParaRPr lang="el-GR" dirty="0"/>
          </a:p>
        </p:txBody>
      </p:sp>
      <p:sp>
        <p:nvSpPr>
          <p:cNvPr id="3" name="2 - Θέση περιεχομένου"/>
          <p:cNvSpPr>
            <a:spLocks noGrp="1"/>
          </p:cNvSpPr>
          <p:nvPr>
            <p:ph idx="1"/>
          </p:nvPr>
        </p:nvSpPr>
        <p:spPr/>
        <p:txBody>
          <a:bodyPr/>
          <a:lstStyle/>
          <a:p>
            <a:pPr>
              <a:buNone/>
            </a:pPr>
            <a:r>
              <a:rPr lang="el-GR" dirty="0" smtClean="0"/>
              <a:t>Χορηγεί οστέινη επιφάνεια</a:t>
            </a:r>
          </a:p>
          <a:p>
            <a:pPr>
              <a:buNone/>
            </a:pPr>
            <a:r>
              <a:rPr lang="el-GR" dirty="0" smtClean="0"/>
              <a:t>Ανθίσταται στη συμπίεση που ασκείται στον τένοντα κατά την κάμψη και έκταση γόνατος κατά το τρέξιμο.</a:t>
            </a:r>
          </a:p>
          <a:p>
            <a:pPr>
              <a:buNone/>
            </a:pPr>
            <a:r>
              <a:rPr lang="el-GR" dirty="0" smtClean="0"/>
              <a:t>Λειτουργεί ως μοχλός τοποθετώντας τένοντα πιο μπροστά, μακρύτερα από άξονα διάρθρωσης, δίνοντας του μηχανικό πλεονέκτημα.</a:t>
            </a:r>
            <a:endParaRPr lang="el-GR"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ΕΠΙΓΟΝΑΤΙΔΑ.png"/>
          <p:cNvPicPr>
            <a:picLocks noChangeAspect="1"/>
          </p:cNvPicPr>
          <p:nvPr/>
        </p:nvPicPr>
        <p:blipFill>
          <a:blip r:embed="rId2" cstate="print"/>
          <a:stretch>
            <a:fillRect/>
          </a:stretch>
        </p:blipFill>
        <p:spPr>
          <a:xfrm>
            <a:off x="708325" y="1462869"/>
            <a:ext cx="7727350" cy="3932261"/>
          </a:xfrm>
          <a:prstGeom prst="rect">
            <a:avLst/>
          </a:prstGeom>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rmAutofit fontScale="90000"/>
          </a:bodyPr>
          <a:lstStyle/>
          <a:p>
            <a:r>
              <a:rPr lang="el-GR" sz="3200" dirty="0" smtClean="0"/>
              <a:t/>
            </a:r>
            <a:br>
              <a:rPr lang="el-GR" sz="3200" dirty="0" smtClean="0"/>
            </a:br>
            <a:r>
              <a:rPr lang="el-GR" sz="3200" dirty="0" smtClean="0"/>
              <a:t>ΚΝΗΜΗ</a:t>
            </a:r>
            <a:br>
              <a:rPr lang="el-GR" sz="3200" dirty="0" smtClean="0"/>
            </a:br>
            <a:r>
              <a:rPr lang="el-GR" sz="3200" dirty="0" smtClean="0"/>
              <a:t>Άρθρωση με μηριαίου κονδύλους και αστράγαλο.</a:t>
            </a:r>
            <a:br>
              <a:rPr lang="el-GR" sz="3200" dirty="0" smtClean="0"/>
            </a:br>
            <a:r>
              <a:rPr lang="el-GR" sz="3200" dirty="0" smtClean="0"/>
              <a:t>Μεταδίδει βάρος σώματος</a:t>
            </a:r>
            <a:endParaRPr lang="el-GR" sz="3200" dirty="0"/>
          </a:p>
        </p:txBody>
      </p:sp>
      <p:sp>
        <p:nvSpPr>
          <p:cNvPr id="3" name="2 - Θέση περιεχομένου"/>
          <p:cNvSpPr>
            <a:spLocks noGrp="1"/>
          </p:cNvSpPr>
          <p:nvPr>
            <p:ph idx="1"/>
          </p:nvPr>
        </p:nvSpPr>
        <p:spPr>
          <a:xfrm>
            <a:off x="323528" y="1643026"/>
            <a:ext cx="8686800" cy="5214974"/>
          </a:xfrm>
        </p:spPr>
        <p:txBody>
          <a:bodyPr>
            <a:normAutofit fontScale="47500" lnSpcReduction="20000"/>
          </a:bodyPr>
          <a:lstStyle/>
          <a:p>
            <a:pPr>
              <a:buNone/>
            </a:pPr>
            <a:r>
              <a:rPr lang="el-GR" sz="4500" dirty="0" smtClean="0"/>
              <a:t>Πρόσθιο και έσω τμήμα κνήμης, σχεδόν παράλληλα με περόνη, το </a:t>
            </a:r>
            <a:r>
              <a:rPr lang="el-GR" sz="4500" b="1" dirty="0" smtClean="0"/>
              <a:t>δεύτερο μεγαλύτερο οστό σώματος</a:t>
            </a:r>
            <a:r>
              <a:rPr lang="el-GR" sz="4500" dirty="0" smtClean="0"/>
              <a:t>. Διευρύνεται στα άκρα του για να χορηγήσει αυξημένη επιφάνεια για αρθρώσεις και μεταφορά βάρους.</a:t>
            </a:r>
          </a:p>
          <a:p>
            <a:pPr>
              <a:buNone/>
            </a:pPr>
            <a:r>
              <a:rPr lang="el-GR" sz="4500" dirty="0" smtClean="0"/>
              <a:t>Το άνω άκρο έχει 2 διευρύνσεις, το </a:t>
            </a:r>
            <a:r>
              <a:rPr lang="el-GR" sz="4500" u="sng" dirty="0" smtClean="0"/>
              <a:t>έσω και έξω κνημιαίο κόνδυλο</a:t>
            </a:r>
            <a:r>
              <a:rPr lang="el-GR" sz="4500" dirty="0" smtClean="0"/>
              <a:t>, σχηματίζονται μία επίπεδη άνω αρθρική επιφάνεια  (2 λείες </a:t>
            </a:r>
            <a:r>
              <a:rPr lang="el-GR" sz="4500" u="sng" dirty="0" smtClean="0"/>
              <a:t>κνημιαίες γλήνες</a:t>
            </a:r>
            <a:r>
              <a:rPr lang="el-GR" sz="4500" dirty="0" smtClean="0"/>
              <a:t>) που αρθρώνονται με μηριαίους κονδύλους. Οι 2 γλήνες χωρίζονται μεταξύ τους με τα </a:t>
            </a:r>
            <a:r>
              <a:rPr lang="el-GR" sz="4500" u="sng" dirty="0" smtClean="0"/>
              <a:t>μεσογλήνια φύματα </a:t>
            </a:r>
            <a:r>
              <a:rPr lang="el-GR" sz="4500" dirty="0" smtClean="0"/>
              <a:t>της </a:t>
            </a:r>
            <a:r>
              <a:rPr lang="el-GR" sz="4500" u="sng" dirty="0" smtClean="0"/>
              <a:t>μεσογλήνιας ακρολοφίας</a:t>
            </a:r>
            <a:r>
              <a:rPr lang="el-GR" sz="4500" dirty="0" smtClean="0"/>
              <a:t>. Εκατέρωθεν βρίσκονται οι </a:t>
            </a:r>
            <a:r>
              <a:rPr lang="el-GR" sz="4500" u="sng" dirty="0" smtClean="0"/>
              <a:t>μεσογλήνιοι βόθροι (πρόσθιος κι οπίσθιος)</a:t>
            </a:r>
            <a:r>
              <a:rPr lang="el-GR" sz="4500" dirty="0" smtClean="0"/>
              <a:t>.</a:t>
            </a:r>
          </a:p>
          <a:p>
            <a:pPr>
              <a:buNone/>
            </a:pPr>
            <a:r>
              <a:rPr lang="el-GR" sz="4500" dirty="0" smtClean="0"/>
              <a:t>Τα φύματα προσαρμόζονται στο μεσοκονδύλιο βόθρο μεταξύ μηριαίων κονδύλων.</a:t>
            </a:r>
          </a:p>
          <a:p>
            <a:pPr>
              <a:buNone/>
            </a:pPr>
            <a:r>
              <a:rPr lang="el-GR" sz="4500" dirty="0" smtClean="0"/>
              <a:t>Φύματα και οι βόθροι: πρόσφυση μηνίσκων-συνδέσμων, συγκράτηση μηρού-κνήμης.</a:t>
            </a:r>
          </a:p>
          <a:p>
            <a:pPr>
              <a:buNone/>
            </a:pPr>
            <a:r>
              <a:rPr lang="el-GR" sz="4500" dirty="0" smtClean="0"/>
              <a:t>Κνημιαίο φύμα </a:t>
            </a:r>
            <a:r>
              <a:rPr lang="en-US" sz="4500" dirty="0" err="1" smtClean="0"/>
              <a:t>Gerdy</a:t>
            </a:r>
            <a:r>
              <a:rPr lang="el-GR" sz="4500" dirty="0" smtClean="0"/>
              <a:t>: κάτω από έξω κόνδυλο, πρόσφυση </a:t>
            </a:r>
            <a:r>
              <a:rPr lang="el-GR" sz="4500" dirty="0" err="1" smtClean="0"/>
              <a:t>περιτονίας</a:t>
            </a:r>
            <a:r>
              <a:rPr lang="el-GR" sz="4500" dirty="0" smtClean="0"/>
              <a:t> έξω επιφάνειας μηρού.</a:t>
            </a:r>
          </a:p>
          <a:p>
            <a:pPr>
              <a:buNone/>
            </a:pPr>
            <a:endParaRPr lang="el-GR" sz="4500" dirty="0" smtClean="0"/>
          </a:p>
          <a:p>
            <a:pPr>
              <a:buNone/>
            </a:pPr>
            <a:endParaRPr lang="el-GR"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νημη2.png"/>
          <p:cNvPicPr>
            <a:picLocks noChangeAspect="1"/>
          </p:cNvPicPr>
          <p:nvPr/>
        </p:nvPicPr>
        <p:blipFill>
          <a:blip r:embed="rId2" cstate="print"/>
          <a:stretch>
            <a:fillRect/>
          </a:stretch>
        </p:blipFill>
        <p:spPr>
          <a:xfrm>
            <a:off x="1169535" y="1357298"/>
            <a:ext cx="6760051" cy="411607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785786" y="428604"/>
            <a:ext cx="7840052" cy="4152524"/>
          </a:xfrm>
          <a:prstGeom prst="rect">
            <a:avLst/>
          </a:prstGeom>
          <a:noFill/>
          <a:ln w="9525">
            <a:noFill/>
            <a:miter lim="800000"/>
            <a:headEnd/>
            <a:tailEnd/>
          </a:ln>
          <a:effectLst/>
        </p:spPr>
      </p:pic>
      <p:sp>
        <p:nvSpPr>
          <p:cNvPr id="5" name="4 - Ορθογώνιο"/>
          <p:cNvSpPr/>
          <p:nvPr/>
        </p:nvSpPr>
        <p:spPr>
          <a:xfrm>
            <a:off x="357158" y="4786322"/>
            <a:ext cx="8358214" cy="1323439"/>
          </a:xfrm>
          <a:prstGeom prst="rect">
            <a:avLst/>
          </a:prstGeom>
        </p:spPr>
        <p:txBody>
          <a:bodyPr wrap="square">
            <a:spAutoFit/>
          </a:bodyPr>
          <a:lstStyle/>
          <a:p>
            <a:pPr>
              <a:buNone/>
            </a:pPr>
            <a:r>
              <a:rPr lang="el-GR" sz="2000" dirty="0" smtClean="0"/>
              <a:t>Έχει ισχυρές </a:t>
            </a:r>
            <a:r>
              <a:rPr lang="el-GR" sz="2000" u="sng" dirty="0" smtClean="0"/>
              <a:t>πρόσθιες άνω και κάτω λαγόνιες άκανθες</a:t>
            </a:r>
            <a:r>
              <a:rPr lang="el-GR" sz="2000" dirty="0" smtClean="0"/>
              <a:t> για πρόσφυση συνδέσμων και μυών. Η παχιά </a:t>
            </a:r>
            <a:r>
              <a:rPr lang="el-GR" sz="2000" dirty="0" smtClean="0">
                <a:solidFill>
                  <a:srgbClr val="00B0F0"/>
                </a:solidFill>
              </a:rPr>
              <a:t>λαγόνια ακρολοφία </a:t>
            </a:r>
            <a:r>
              <a:rPr lang="el-GR" sz="2000" dirty="0" smtClean="0"/>
              <a:t>ξεκινά από πρόσθια ΑΛΑ και καταλήγει πίσω στην οπίσθια ΑΛΑ (άνω πέρας μείζονος ισχιακής εντομής). Φύμα λαγόνιας ακρολοφίας 5-6 εκ πίσω ΑΛΑ.</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ΚΝΗΜΗ</a:t>
            </a:r>
            <a:endParaRPr lang="el-GR" dirty="0"/>
          </a:p>
        </p:txBody>
      </p:sp>
      <p:sp>
        <p:nvSpPr>
          <p:cNvPr id="3" name="2 - Θέση περιεχομένου"/>
          <p:cNvSpPr>
            <a:spLocks noGrp="1"/>
          </p:cNvSpPr>
          <p:nvPr>
            <p:ph idx="1"/>
          </p:nvPr>
        </p:nvSpPr>
        <p:spPr>
          <a:xfrm>
            <a:off x="457200" y="1600200"/>
            <a:ext cx="8686800" cy="4525963"/>
          </a:xfrm>
        </p:spPr>
        <p:txBody>
          <a:bodyPr>
            <a:normAutofit fontScale="77500" lnSpcReduction="20000"/>
          </a:bodyPr>
          <a:lstStyle/>
          <a:p>
            <a:pPr>
              <a:buNone/>
            </a:pPr>
            <a:r>
              <a:rPr lang="el-GR" b="1" dirty="0" err="1" smtClean="0"/>
              <a:t>Περονιαία</a:t>
            </a:r>
            <a:r>
              <a:rPr lang="el-GR" b="1" dirty="0" smtClean="0"/>
              <a:t> αρθρική επιφάνεια</a:t>
            </a:r>
            <a:r>
              <a:rPr lang="el-GR" dirty="0" smtClean="0"/>
              <a:t>: έξω κόνδυλο</a:t>
            </a:r>
          </a:p>
          <a:p>
            <a:pPr>
              <a:buNone/>
            </a:pPr>
            <a:r>
              <a:rPr lang="el-GR" dirty="0" smtClean="0"/>
              <a:t>Διάφυση: κάθετη, τριγωνική, 3 επιφάνειες, 3 χείλη.</a:t>
            </a:r>
          </a:p>
          <a:p>
            <a:pPr>
              <a:buNone/>
            </a:pPr>
            <a:r>
              <a:rPr lang="el-GR" dirty="0" smtClean="0"/>
              <a:t>Πρόσθιο χείλος και έσω επιφάνεια: «καλάμι»</a:t>
            </a:r>
          </a:p>
          <a:p>
            <a:pPr>
              <a:buNone/>
            </a:pPr>
            <a:r>
              <a:rPr lang="el-GR" b="1" dirty="0" smtClean="0"/>
              <a:t>Κνημιαίο κύρτωμα</a:t>
            </a:r>
            <a:r>
              <a:rPr lang="el-GR" dirty="0" smtClean="0"/>
              <a:t>: κατάφυση </a:t>
            </a:r>
            <a:r>
              <a:rPr lang="el-GR" dirty="0" err="1" smtClean="0"/>
              <a:t>επιγονατιδικού</a:t>
            </a:r>
            <a:r>
              <a:rPr lang="el-GR" dirty="0" smtClean="0"/>
              <a:t> συνδέσμου</a:t>
            </a:r>
          </a:p>
          <a:p>
            <a:pPr>
              <a:buNone/>
            </a:pPr>
            <a:r>
              <a:rPr lang="el-GR" dirty="0" smtClean="0"/>
              <a:t>Κάτω άκρο μικρότερο από άνω άκρο.</a:t>
            </a:r>
          </a:p>
          <a:p>
            <a:pPr>
              <a:buNone/>
            </a:pPr>
            <a:r>
              <a:rPr lang="el-GR" dirty="0" smtClean="0"/>
              <a:t>Έσω σφυρό (επέκταση προς τα έσω), άρθρωση με αστράγαλο </a:t>
            </a:r>
          </a:p>
          <a:p>
            <a:pPr>
              <a:buNone/>
            </a:pPr>
            <a:r>
              <a:rPr lang="el-GR" dirty="0" smtClean="0"/>
              <a:t>Μεσόστεο χείλος-πρόσφυση </a:t>
            </a:r>
            <a:r>
              <a:rPr lang="el-GR" dirty="0" err="1" smtClean="0"/>
              <a:t>μεσόστεου</a:t>
            </a:r>
            <a:r>
              <a:rPr lang="el-GR" dirty="0" smtClean="0"/>
              <a:t> υμένα</a:t>
            </a:r>
          </a:p>
          <a:p>
            <a:pPr>
              <a:buNone/>
            </a:pPr>
            <a:r>
              <a:rPr lang="el-GR" b="1" dirty="0" err="1" smtClean="0"/>
              <a:t>Περονιαία</a:t>
            </a:r>
            <a:r>
              <a:rPr lang="el-GR" b="1" dirty="0" smtClean="0"/>
              <a:t> εντομή</a:t>
            </a:r>
            <a:r>
              <a:rPr lang="el-GR" dirty="0" smtClean="0"/>
              <a:t>: ινώδης πρόσφυση στο κάτω άκρο περόνης</a:t>
            </a:r>
          </a:p>
          <a:p>
            <a:pPr>
              <a:buNone/>
            </a:pPr>
            <a:r>
              <a:rPr lang="el-GR" u="sng" dirty="0" err="1" smtClean="0"/>
              <a:t>Υποκνημίδια</a:t>
            </a:r>
            <a:r>
              <a:rPr lang="el-GR" u="sng" dirty="0" smtClean="0"/>
              <a:t> ή ιγνυακή γραμμή</a:t>
            </a:r>
            <a:r>
              <a:rPr lang="el-GR" dirty="0" smtClean="0"/>
              <a:t>: απονευρωτική έκφυση </a:t>
            </a:r>
            <a:r>
              <a:rPr lang="el-GR" dirty="0" err="1" smtClean="0"/>
              <a:t>υποκνημίδιου</a:t>
            </a:r>
            <a:r>
              <a:rPr lang="el-GR" dirty="0" smtClean="0"/>
              <a:t> μυ.</a:t>
            </a:r>
            <a:endParaRPr lang="el-GR"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νημη.png"/>
          <p:cNvPicPr>
            <a:picLocks noChangeAspect="1"/>
          </p:cNvPicPr>
          <p:nvPr/>
        </p:nvPicPr>
        <p:blipFill>
          <a:blip r:embed="rId2" cstate="print"/>
          <a:stretch>
            <a:fillRect/>
          </a:stretch>
        </p:blipFill>
        <p:spPr>
          <a:xfrm>
            <a:off x="575140" y="0"/>
            <a:ext cx="7993720" cy="6858000"/>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ΠΕΡΟΝΗ</a:t>
            </a:r>
            <a:br>
              <a:rPr lang="el-GR" dirty="0" smtClean="0"/>
            </a:br>
            <a:r>
              <a:rPr lang="el-GR" dirty="0" smtClean="0"/>
              <a:t>Δεν υποστηρίζει βάρος σώματος</a:t>
            </a:r>
            <a:endParaRPr lang="el-GR" dirty="0"/>
          </a:p>
        </p:txBody>
      </p:sp>
      <p:sp>
        <p:nvSpPr>
          <p:cNvPr id="3" name="2 - Θέση περιεχομένου"/>
          <p:cNvSpPr>
            <a:spLocks noGrp="1"/>
          </p:cNvSpPr>
          <p:nvPr>
            <p:ph idx="1"/>
          </p:nvPr>
        </p:nvSpPr>
        <p:spPr>
          <a:xfrm>
            <a:off x="428596" y="1714489"/>
            <a:ext cx="8715404" cy="2214577"/>
          </a:xfrm>
        </p:spPr>
        <p:txBody>
          <a:bodyPr>
            <a:normAutofit fontScale="77500" lnSpcReduction="20000"/>
          </a:bodyPr>
          <a:lstStyle/>
          <a:p>
            <a:pPr>
              <a:buNone/>
            </a:pPr>
            <a:r>
              <a:rPr lang="el-GR" dirty="0" smtClean="0"/>
              <a:t>Λεπτή, πίσω και έξω από την κνήμη.</a:t>
            </a:r>
          </a:p>
          <a:p>
            <a:pPr>
              <a:buNone/>
            </a:pPr>
            <a:r>
              <a:rPr lang="el-GR" b="1" dirty="0" smtClean="0"/>
              <a:t>Συνδέσμωση</a:t>
            </a:r>
            <a:r>
              <a:rPr lang="el-GR" dirty="0" smtClean="0"/>
              <a:t> με κνήμη (</a:t>
            </a:r>
            <a:r>
              <a:rPr lang="el-GR" dirty="0" err="1" smtClean="0"/>
              <a:t>μεσόστεος</a:t>
            </a:r>
            <a:r>
              <a:rPr lang="el-GR" dirty="0" smtClean="0"/>
              <a:t> υμένας)</a:t>
            </a:r>
          </a:p>
          <a:p>
            <a:pPr>
              <a:buNone/>
            </a:pPr>
            <a:r>
              <a:rPr lang="el-GR" dirty="0" smtClean="0"/>
              <a:t>Σημείο πρόσφυσης μυών: </a:t>
            </a:r>
            <a:r>
              <a:rPr lang="el-GR" u="sng" dirty="0" smtClean="0"/>
              <a:t>1 κατάφυση, 8 εκφύσεις</a:t>
            </a:r>
          </a:p>
          <a:p>
            <a:pPr>
              <a:buNone/>
            </a:pPr>
            <a:r>
              <a:rPr lang="el-GR" dirty="0" smtClean="0"/>
              <a:t>Άνω άκρο: κεφαλή με μυτερή κορυφή και αυχένας. Η κεφαλή αρθρώνεται με περονιαία αρθρική επιφάνεια έξω κονδύλου. </a:t>
            </a:r>
          </a:p>
        </p:txBody>
      </p:sp>
      <p:pic>
        <p:nvPicPr>
          <p:cNvPr id="26626" name="Picture 2"/>
          <p:cNvPicPr>
            <a:picLocks noChangeAspect="1" noChangeArrowheads="1"/>
          </p:cNvPicPr>
          <p:nvPr/>
        </p:nvPicPr>
        <p:blipFill>
          <a:blip r:embed="rId2"/>
          <a:srcRect/>
          <a:stretch>
            <a:fillRect/>
          </a:stretch>
        </p:blipFill>
        <p:spPr bwMode="auto">
          <a:xfrm>
            <a:off x="2285984" y="3714752"/>
            <a:ext cx="5257800" cy="30337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ΠΕΡΟΝΗ</a:t>
            </a:r>
            <a:endParaRPr lang="el-GR" dirty="0"/>
          </a:p>
        </p:txBody>
      </p:sp>
      <p:sp>
        <p:nvSpPr>
          <p:cNvPr id="3" name="2 - Θέση περιεχομένου"/>
          <p:cNvSpPr>
            <a:spLocks noGrp="1"/>
          </p:cNvSpPr>
          <p:nvPr>
            <p:ph idx="1"/>
          </p:nvPr>
        </p:nvSpPr>
        <p:spPr>
          <a:xfrm>
            <a:off x="457200" y="1600201"/>
            <a:ext cx="8229600" cy="3757626"/>
          </a:xfrm>
        </p:spPr>
        <p:txBody>
          <a:bodyPr>
            <a:normAutofit fontScale="92500" lnSpcReduction="20000"/>
          </a:bodyPr>
          <a:lstStyle/>
          <a:p>
            <a:pPr>
              <a:buNone/>
            </a:pPr>
            <a:r>
              <a:rPr lang="el-GR" b="1" dirty="0" smtClean="0"/>
              <a:t>Διάφυση</a:t>
            </a:r>
            <a:r>
              <a:rPr lang="el-GR" dirty="0" smtClean="0"/>
              <a:t>: </a:t>
            </a:r>
            <a:r>
              <a:rPr lang="el-GR" dirty="0" err="1" smtClean="0"/>
              <a:t>συστραμμένη</a:t>
            </a:r>
            <a:r>
              <a:rPr lang="el-GR" dirty="0" smtClean="0"/>
              <a:t>, τριγωνική, 3 επιφάνειες, 3 χείλη Προς τα κάτω μεγεθύνεται και επεκτείνεται- </a:t>
            </a:r>
            <a:r>
              <a:rPr lang="el-GR" b="1" dirty="0" smtClean="0"/>
              <a:t>έξω σφυρό</a:t>
            </a:r>
            <a:r>
              <a:rPr lang="el-GR" dirty="0" smtClean="0"/>
              <a:t>.</a:t>
            </a:r>
          </a:p>
          <a:p>
            <a:pPr>
              <a:buNone/>
            </a:pPr>
            <a:r>
              <a:rPr lang="el-GR" dirty="0" smtClean="0"/>
              <a:t>Τα δυο σφυρά σχηματίζουν έξω τοιχώματα ορθογώνιας γλήνης (άνω στοιχείο ποδοκνημικής διάρθρωσης), πρόσφυση συνδέσμων ποδοκνημικής.</a:t>
            </a:r>
          </a:p>
          <a:p>
            <a:pPr>
              <a:buNone/>
            </a:pPr>
            <a:r>
              <a:rPr lang="el-GR" dirty="0" smtClean="0"/>
              <a:t> Το έξω σφυρό είναι πιο προβάλλον και εκτείνεται πιο κάτω (1 εκ).</a:t>
            </a:r>
          </a:p>
          <a:p>
            <a:endParaRPr lang="el-GR"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περονη.png"/>
          <p:cNvPicPr>
            <a:picLocks noChangeAspect="1"/>
          </p:cNvPicPr>
          <p:nvPr/>
        </p:nvPicPr>
        <p:blipFill>
          <a:blip r:embed="rId2" cstate="print"/>
          <a:stretch>
            <a:fillRect/>
          </a:stretch>
        </p:blipFill>
        <p:spPr>
          <a:xfrm>
            <a:off x="1440850" y="0"/>
            <a:ext cx="6262300" cy="6858000"/>
          </a:xfrm>
          <a:prstGeom prst="rect">
            <a:avLst/>
          </a:prstGeo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νημη περονη.png"/>
          <p:cNvPicPr>
            <a:picLocks noChangeAspect="1"/>
          </p:cNvPicPr>
          <p:nvPr/>
        </p:nvPicPr>
        <p:blipFill>
          <a:blip r:embed="rId2" cstate="print"/>
          <a:stretch>
            <a:fillRect/>
          </a:stretch>
        </p:blipFill>
        <p:spPr>
          <a:xfrm>
            <a:off x="1912389" y="49237"/>
            <a:ext cx="5319221" cy="6759526"/>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357166"/>
            <a:ext cx="8229600" cy="1143000"/>
          </a:xfrm>
        </p:spPr>
        <p:txBody>
          <a:bodyPr>
            <a:normAutofit fontScale="90000"/>
          </a:bodyPr>
          <a:lstStyle/>
          <a:p>
            <a:r>
              <a:rPr lang="el-GR" sz="4000" dirty="0" smtClean="0"/>
              <a:t>ΑΡΘΡΩΣΗ ΓΟΝΑΤΟΣ</a:t>
            </a:r>
            <a:br>
              <a:rPr lang="el-GR" sz="4000" dirty="0" smtClean="0"/>
            </a:br>
            <a:r>
              <a:rPr lang="el-GR" sz="4000" dirty="0" smtClean="0"/>
              <a:t>2 </a:t>
            </a:r>
            <a:r>
              <a:rPr lang="el-GR" sz="4000" dirty="0" err="1" smtClean="0"/>
              <a:t>μηροκνημιαίες</a:t>
            </a:r>
            <a:r>
              <a:rPr lang="el-GR" sz="4000" dirty="0" smtClean="0"/>
              <a:t>, 1 </a:t>
            </a:r>
            <a:r>
              <a:rPr lang="el-GR" sz="4000" dirty="0" err="1" smtClean="0"/>
              <a:t>μηροεπιγονατιδικ</a:t>
            </a:r>
            <a:r>
              <a:rPr lang="el-GR" sz="4000" dirty="0" err="1" smtClean="0"/>
              <a:t>ή</a:t>
            </a:r>
            <a:r>
              <a:rPr lang="el-GR" dirty="0" smtClean="0"/>
              <a:t/>
            </a:r>
            <a:br>
              <a:rPr lang="el-GR" dirty="0" smtClean="0"/>
            </a:br>
            <a:endParaRPr lang="el-GR" dirty="0"/>
          </a:p>
        </p:txBody>
      </p:sp>
      <p:sp>
        <p:nvSpPr>
          <p:cNvPr id="3" name="2 - Θέση περιεχομένου"/>
          <p:cNvSpPr>
            <a:spLocks noGrp="1"/>
          </p:cNvSpPr>
          <p:nvPr>
            <p:ph idx="1"/>
          </p:nvPr>
        </p:nvSpPr>
        <p:spPr/>
        <p:txBody>
          <a:bodyPr>
            <a:normAutofit fontScale="85000" lnSpcReduction="10000"/>
          </a:bodyPr>
          <a:lstStyle/>
          <a:p>
            <a:pPr>
              <a:buNone/>
            </a:pPr>
            <a:r>
              <a:rPr lang="el-GR" dirty="0" smtClean="0"/>
              <a:t>Γωνιώδης-</a:t>
            </a:r>
            <a:r>
              <a:rPr lang="el-GR" dirty="0" err="1" smtClean="0"/>
              <a:t>Γίγγλυμη.</a:t>
            </a:r>
            <a:endParaRPr lang="el-GR" dirty="0" smtClean="0"/>
          </a:p>
          <a:p>
            <a:pPr>
              <a:buNone/>
            </a:pPr>
            <a:r>
              <a:rPr lang="el-GR" dirty="0" smtClean="0"/>
              <a:t>Πιο μεγάλη και πιο επιφανειακή διάρθρωση.</a:t>
            </a:r>
          </a:p>
          <a:p>
            <a:pPr>
              <a:buNone/>
            </a:pPr>
            <a:r>
              <a:rPr lang="el-GR" dirty="0" smtClean="0"/>
              <a:t>Κάμψη – έκταση</a:t>
            </a:r>
          </a:p>
          <a:p>
            <a:pPr>
              <a:buNone/>
            </a:pPr>
            <a:r>
              <a:rPr lang="el-GR" u="sng" dirty="0" smtClean="0"/>
              <a:t>Επιτρέπει</a:t>
            </a:r>
            <a:r>
              <a:rPr lang="el-GR" dirty="0" smtClean="0"/>
              <a:t> όμως και κινήσεις ολίσθησης-κύλισης- στροφής</a:t>
            </a:r>
          </a:p>
          <a:p>
            <a:pPr>
              <a:buNone/>
            </a:pPr>
            <a:r>
              <a:rPr lang="el-GR" dirty="0" smtClean="0"/>
              <a:t>Αρθρικές επιφάνειες μεγάλες, πολύπλοκες, μη προσαρμοζόμενες πλήρως, για αυτό αδύναμη μηχανικά. Σταθερότητα εξαρτάται κυρίως από μυς (ιδίως έσω και έξω πλατύς) και συνδέσμους.</a:t>
            </a:r>
          </a:p>
          <a:p>
            <a:pPr>
              <a:buNone/>
            </a:pPr>
            <a:r>
              <a:rPr lang="el-GR" dirty="0" smtClean="0"/>
              <a:t>Όρθια στάση με γόνατο σε έκταση η πιο σταθερή θέση. </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knee joint.png"/>
          <p:cNvPicPr>
            <a:picLocks noChangeAspect="1"/>
          </p:cNvPicPr>
          <p:nvPr/>
        </p:nvPicPr>
        <p:blipFill>
          <a:blip r:embed="rId2" cstate="print"/>
          <a:stretch>
            <a:fillRect/>
          </a:stretch>
        </p:blipFill>
        <p:spPr>
          <a:xfrm>
            <a:off x="2143108" y="983473"/>
            <a:ext cx="5072097" cy="5106836"/>
          </a:xfrm>
          <a:prstGeom prst="rect">
            <a:avLst/>
          </a:prstGeo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nee joint. 2png.gif"/>
          <p:cNvPicPr>
            <a:picLocks noChangeAspect="1"/>
          </p:cNvPicPr>
          <p:nvPr/>
        </p:nvPicPr>
        <p:blipFill>
          <a:blip r:embed="rId2" cstate="print"/>
          <a:stretch>
            <a:fillRect/>
          </a:stretch>
        </p:blipFill>
        <p:spPr>
          <a:xfrm>
            <a:off x="1337093" y="1214421"/>
            <a:ext cx="6092427" cy="4170801"/>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knee mov.jpg"/>
          <p:cNvPicPr>
            <a:picLocks noChangeAspect="1"/>
          </p:cNvPicPr>
          <p:nvPr/>
        </p:nvPicPr>
        <p:blipFill>
          <a:blip r:embed="rId2" cstate="print"/>
          <a:stretch>
            <a:fillRect/>
          </a:stretch>
        </p:blipFill>
        <p:spPr>
          <a:xfrm>
            <a:off x="847019" y="928670"/>
            <a:ext cx="7082567" cy="47540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857224" y="857232"/>
            <a:ext cx="7115175" cy="3590925"/>
          </a:xfrm>
          <a:prstGeom prst="rect">
            <a:avLst/>
          </a:prstGeom>
          <a:noFill/>
          <a:ln w="9525">
            <a:noFill/>
            <a:miter lim="800000"/>
            <a:headEnd/>
            <a:tailEnd/>
          </a:ln>
          <a:effectLst/>
        </p:spPr>
      </p:pic>
      <p:sp>
        <p:nvSpPr>
          <p:cNvPr id="3" name="2 - Ορθογώνιο"/>
          <p:cNvSpPr/>
          <p:nvPr/>
        </p:nvSpPr>
        <p:spPr>
          <a:xfrm>
            <a:off x="714348" y="5143512"/>
            <a:ext cx="8072494" cy="707886"/>
          </a:xfrm>
          <a:prstGeom prst="rect">
            <a:avLst/>
          </a:prstGeom>
        </p:spPr>
        <p:txBody>
          <a:bodyPr wrap="square">
            <a:spAutoFit/>
          </a:bodyPr>
          <a:lstStyle/>
          <a:p>
            <a:pPr>
              <a:buNone/>
            </a:pPr>
            <a:r>
              <a:rPr lang="el-GR" sz="2000" b="1" dirty="0" smtClean="0"/>
              <a:t>Έξω</a:t>
            </a:r>
            <a:r>
              <a:rPr lang="el-GR" sz="2000" dirty="0" smtClean="0"/>
              <a:t> επιφάνεια έχει 3 ανώμαλες καμπυλωτές γραμμές: </a:t>
            </a:r>
          </a:p>
          <a:p>
            <a:pPr>
              <a:buNone/>
            </a:pPr>
            <a:r>
              <a:rPr lang="el-GR" sz="2000" dirty="0" smtClean="0"/>
              <a:t>άνω, οπίσθια και κάτω </a:t>
            </a:r>
            <a:r>
              <a:rPr lang="el-GR" sz="2000" dirty="0" smtClean="0">
                <a:solidFill>
                  <a:srgbClr val="00B0F0"/>
                </a:solidFill>
              </a:rPr>
              <a:t>γλουτιαία γραμμή (</a:t>
            </a:r>
            <a:r>
              <a:rPr lang="el-GR" sz="2000" dirty="0" smtClean="0"/>
              <a:t>έκφυση </a:t>
            </a:r>
            <a:r>
              <a:rPr lang="el-GR" sz="2000" dirty="0" smtClean="0">
                <a:solidFill>
                  <a:srgbClr val="00B050"/>
                </a:solidFill>
              </a:rPr>
              <a:t>γλουτιαίων</a:t>
            </a:r>
            <a:r>
              <a:rPr lang="el-GR" sz="2000" dirty="0" smtClean="0"/>
              <a:t> </a:t>
            </a:r>
            <a:r>
              <a:rPr lang="el-GR" sz="2000" dirty="0" smtClean="0">
                <a:solidFill>
                  <a:srgbClr val="00B050"/>
                </a:solidFill>
              </a:rPr>
              <a:t>μυών</a:t>
            </a:r>
            <a:r>
              <a:rPr lang="el-GR" sz="2000" dirty="0" smtClean="0">
                <a:solidFill>
                  <a:srgbClr val="00B0F0"/>
                </a:solidFill>
              </a:rPr>
              <a:t>)</a:t>
            </a:r>
            <a:r>
              <a:rPr lang="el-GR" sz="2000" dirty="0" smtClean="0"/>
              <a:t>.</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252413" y="1919288"/>
            <a:ext cx="8639175" cy="3019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nee mov 2.jpg"/>
          <p:cNvPicPr>
            <a:picLocks noChangeAspect="1"/>
          </p:cNvPicPr>
          <p:nvPr/>
        </p:nvPicPr>
        <p:blipFill>
          <a:blip r:embed="rId2" cstate="print"/>
          <a:stretch>
            <a:fillRect/>
          </a:stretch>
        </p:blipFill>
        <p:spPr>
          <a:xfrm>
            <a:off x="450817" y="928670"/>
            <a:ext cx="7621645" cy="4624067"/>
          </a:xfrm>
          <a:prstGeom prst="rect">
            <a:avLst/>
          </a:prstGeom>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nee mov 3jpg.jpg"/>
          <p:cNvPicPr>
            <a:picLocks noChangeAspect="1"/>
          </p:cNvPicPr>
          <p:nvPr/>
        </p:nvPicPr>
        <p:blipFill>
          <a:blip r:embed="rId2" cstate="print"/>
          <a:stretch>
            <a:fillRect/>
          </a:stretch>
        </p:blipFill>
        <p:spPr>
          <a:xfrm>
            <a:off x="714348" y="1142984"/>
            <a:ext cx="7761963" cy="4406406"/>
          </a:xfrm>
          <a:prstGeom prst="rect">
            <a:avLst/>
          </a:prstGeo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knee mov 4jpg.jpg"/>
          <p:cNvPicPr>
            <a:picLocks noChangeAspect="1"/>
          </p:cNvPicPr>
          <p:nvPr/>
        </p:nvPicPr>
        <p:blipFill>
          <a:blip r:embed="rId2" cstate="print"/>
          <a:stretch>
            <a:fillRect/>
          </a:stretch>
        </p:blipFill>
        <p:spPr>
          <a:xfrm>
            <a:off x="1000100" y="928670"/>
            <a:ext cx="7429552" cy="5277258"/>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142844" y="1071546"/>
            <a:ext cx="8082219" cy="4472006"/>
          </a:xfrm>
          <a:prstGeom prst="rect">
            <a:avLst/>
          </a:prstGeom>
          <a:noFill/>
          <a:ln w="9525">
            <a:noFill/>
            <a:miter lim="800000"/>
            <a:headEnd/>
            <a:tailEnd/>
          </a:ln>
          <a:effec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ΕΞΩΘΥΛΑΚΙΚΟΙ ΣΥΝΔΕΣΜΟΙ ΑΡΘΡΩΣΗΣ ΓΟΝΑΤΟΣ (5)</a:t>
            </a:r>
            <a:endParaRPr lang="el-GR" dirty="0"/>
          </a:p>
        </p:txBody>
      </p:sp>
      <p:sp>
        <p:nvSpPr>
          <p:cNvPr id="3" name="2 - Θέση περιεχομένου"/>
          <p:cNvSpPr>
            <a:spLocks noGrp="1"/>
          </p:cNvSpPr>
          <p:nvPr>
            <p:ph idx="1"/>
          </p:nvPr>
        </p:nvSpPr>
        <p:spPr/>
        <p:txBody>
          <a:bodyPr>
            <a:normAutofit fontScale="70000" lnSpcReduction="20000"/>
          </a:bodyPr>
          <a:lstStyle/>
          <a:p>
            <a:pPr marL="514350" indent="-514350">
              <a:buAutoNum type="arabicPeriod"/>
            </a:pPr>
            <a:r>
              <a:rPr lang="el-GR" b="1" dirty="0" err="1" smtClean="0"/>
              <a:t>Επιγονατιδικός</a:t>
            </a:r>
            <a:r>
              <a:rPr lang="el-GR" dirty="0" smtClean="0"/>
              <a:t>: κάτω μοίρα τ. τετρακεφάλου, φέρεται στο κνημιαίο κύρτωμα, ενισχύεται στα πλάγια από</a:t>
            </a:r>
            <a:r>
              <a:rPr lang="en-US" dirty="0" smtClean="0"/>
              <a:t> </a:t>
            </a:r>
            <a:r>
              <a:rPr lang="el-GR" dirty="0" smtClean="0"/>
              <a:t>τον </a:t>
            </a:r>
            <a:r>
              <a:rPr lang="el-GR" b="1" dirty="0" smtClean="0">
                <a:solidFill>
                  <a:srgbClr val="00B050"/>
                </a:solidFill>
              </a:rPr>
              <a:t>έσω και έξω </a:t>
            </a:r>
            <a:r>
              <a:rPr lang="el-GR" b="1" dirty="0" err="1" smtClean="0">
                <a:solidFill>
                  <a:srgbClr val="00B050"/>
                </a:solidFill>
              </a:rPr>
              <a:t>καθεκτικό</a:t>
            </a:r>
            <a:r>
              <a:rPr lang="el-GR" b="1" dirty="0" smtClean="0">
                <a:solidFill>
                  <a:srgbClr val="00B050"/>
                </a:solidFill>
              </a:rPr>
              <a:t> </a:t>
            </a:r>
            <a:r>
              <a:rPr lang="el-GR" b="1" dirty="0" err="1" smtClean="0">
                <a:solidFill>
                  <a:srgbClr val="00B050"/>
                </a:solidFill>
              </a:rPr>
              <a:t>επιγονατιδικό</a:t>
            </a:r>
            <a:r>
              <a:rPr lang="el-GR" b="1" dirty="0" smtClean="0">
                <a:solidFill>
                  <a:srgbClr val="00B050"/>
                </a:solidFill>
              </a:rPr>
              <a:t> σύνδεσμο </a:t>
            </a:r>
            <a:r>
              <a:rPr lang="el-GR" dirty="0" smtClean="0"/>
              <a:t>(απονευρωτικές επεκτάσεις έσω και έξω πλατύ μυ). Ευθυγράμμιση επιγονατίδας.</a:t>
            </a:r>
          </a:p>
          <a:p>
            <a:pPr marL="514350" indent="-514350">
              <a:buAutoNum type="arabicPeriod"/>
            </a:pPr>
            <a:r>
              <a:rPr lang="el-GR" b="1" dirty="0" smtClean="0"/>
              <a:t>Περονιαίος</a:t>
            </a:r>
            <a:r>
              <a:rPr lang="el-GR" dirty="0" smtClean="0"/>
              <a:t> (</a:t>
            </a:r>
            <a:r>
              <a:rPr lang="el-GR" b="1" dirty="0" smtClean="0">
                <a:solidFill>
                  <a:srgbClr val="00B050"/>
                </a:solidFill>
              </a:rPr>
              <a:t>έξω) πλάγιος</a:t>
            </a:r>
            <a:r>
              <a:rPr lang="el-GR" dirty="0" smtClean="0"/>
              <a:t>: ισχυρός. Πρόσφυση κεφαλή περόνης. Διχάζει τένοντα δικεφάλου σε 2 μοίρες.</a:t>
            </a:r>
          </a:p>
          <a:p>
            <a:pPr marL="514350" indent="-514350">
              <a:buAutoNum type="arabicPeriod"/>
            </a:pPr>
            <a:r>
              <a:rPr lang="el-GR" b="1" dirty="0" smtClean="0"/>
              <a:t>Κνημιαίος</a:t>
            </a:r>
            <a:r>
              <a:rPr lang="el-GR" dirty="0" smtClean="0"/>
              <a:t> (</a:t>
            </a:r>
            <a:r>
              <a:rPr lang="el-GR" b="1" dirty="0" smtClean="0">
                <a:solidFill>
                  <a:srgbClr val="00B050"/>
                </a:solidFill>
              </a:rPr>
              <a:t>έσω) πλάγιος</a:t>
            </a:r>
            <a:r>
              <a:rPr lang="el-GR" dirty="0" smtClean="0"/>
              <a:t>: ασθενέστερος από έξω πλάγιο, πρόσφυση έσω κνημιαίο κόνδυλο και έσω μηνίσκο (συχνότεροι τραυματισμοί).</a:t>
            </a:r>
          </a:p>
          <a:p>
            <a:pPr marL="514350" indent="-514350">
              <a:buAutoNum type="arabicPeriod"/>
            </a:pPr>
            <a:r>
              <a:rPr lang="el-GR" b="1" dirty="0" smtClean="0"/>
              <a:t>Λοξός ιγνυακός</a:t>
            </a:r>
            <a:r>
              <a:rPr lang="el-GR" dirty="0" smtClean="0"/>
              <a:t>: παλίνδρομη επέκταση τ. </a:t>
            </a:r>
            <a:r>
              <a:rPr lang="el-GR" dirty="0" err="1" smtClean="0"/>
              <a:t>ημιυμενώδη</a:t>
            </a:r>
            <a:r>
              <a:rPr lang="el-GR" dirty="0" smtClean="0"/>
              <a:t> μυ. Συγχωνεύεται με οπ. </a:t>
            </a:r>
            <a:r>
              <a:rPr lang="el-GR" u="sng" dirty="0" smtClean="0"/>
              <a:t>επιφάνεια αρθρικού θυλάκου</a:t>
            </a:r>
          </a:p>
          <a:p>
            <a:pPr marL="514350" indent="-514350">
              <a:buAutoNum type="arabicPeriod"/>
            </a:pPr>
            <a:r>
              <a:rPr lang="el-GR" b="1" dirty="0" smtClean="0"/>
              <a:t>Τοξοειδής</a:t>
            </a:r>
            <a:r>
              <a:rPr lang="el-GR" dirty="0" smtClean="0"/>
              <a:t> </a:t>
            </a:r>
            <a:r>
              <a:rPr lang="el-GR" b="1" dirty="0" smtClean="0"/>
              <a:t>ιγνυακός</a:t>
            </a:r>
            <a:r>
              <a:rPr lang="el-GR" dirty="0" smtClean="0"/>
              <a:t>: ενισχύει </a:t>
            </a:r>
            <a:r>
              <a:rPr lang="el-GR" u="sng" dirty="0" smtClean="0"/>
              <a:t>αρθρικό θύλακο </a:t>
            </a:r>
            <a:r>
              <a:rPr lang="el-GR" dirty="0" smtClean="0"/>
              <a:t>από πίσω και έξω.</a:t>
            </a:r>
          </a:p>
          <a:p>
            <a:pPr>
              <a:buNone/>
            </a:pPr>
            <a:endParaRPr lang="el-GR"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2214546" y="556044"/>
            <a:ext cx="5903938" cy="63019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76225" y="400050"/>
            <a:ext cx="8591550" cy="6057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lstStyle/>
          <a:p>
            <a:r>
              <a:rPr lang="el-GR" dirty="0" smtClean="0"/>
              <a:t>ΜΗΝΙΣΚΟΙ</a:t>
            </a:r>
            <a:endParaRPr lang="el-GR" dirty="0"/>
          </a:p>
        </p:txBody>
      </p:sp>
      <p:sp>
        <p:nvSpPr>
          <p:cNvPr id="3" name="2 - Θέση περιεχομένου"/>
          <p:cNvSpPr>
            <a:spLocks noGrp="1"/>
          </p:cNvSpPr>
          <p:nvPr>
            <p:ph idx="1"/>
          </p:nvPr>
        </p:nvSpPr>
        <p:spPr>
          <a:xfrm>
            <a:off x="500034" y="1000108"/>
            <a:ext cx="8229600" cy="4525963"/>
          </a:xfrm>
        </p:spPr>
        <p:txBody>
          <a:bodyPr>
            <a:normAutofit fontScale="85000" lnSpcReduction="10000"/>
          </a:bodyPr>
          <a:lstStyle/>
          <a:p>
            <a:pPr>
              <a:buNone/>
            </a:pPr>
            <a:r>
              <a:rPr lang="el-GR" b="1" dirty="0" smtClean="0">
                <a:solidFill>
                  <a:schemeClr val="tx2">
                    <a:lumMod val="60000"/>
                    <a:lumOff val="40000"/>
                  </a:schemeClr>
                </a:solidFill>
              </a:rPr>
              <a:t>Μηνίσκοι</a:t>
            </a:r>
            <a:r>
              <a:rPr lang="el-GR" dirty="0" smtClean="0"/>
              <a:t>: μηνοειδή πέταλα ινώδους χόνδρου, πάνω στην αρθρική επιφάνεια κνήμης, βαθαίνουν την επιφάνεια και απορροφούν κραδασμούς. Παχύτερα τα έξω χείλη, προσφύονται σταθερά στη μεσοκονδύλια επιφάνεια κνήμης και στον αρθρικό θύλακο.</a:t>
            </a:r>
          </a:p>
          <a:p>
            <a:pPr>
              <a:buNone/>
            </a:pPr>
            <a:r>
              <a:rPr lang="el-GR" dirty="0" smtClean="0"/>
              <a:t>Έσω: σχήμα </a:t>
            </a:r>
            <a:r>
              <a:rPr lang="en-US" dirty="0" smtClean="0"/>
              <a:t>C, </a:t>
            </a:r>
            <a:r>
              <a:rPr lang="el-GR" dirty="0" smtClean="0"/>
              <a:t>λιγότερο κινητός</a:t>
            </a:r>
          </a:p>
          <a:p>
            <a:pPr>
              <a:buNone/>
            </a:pPr>
            <a:r>
              <a:rPr lang="el-GR" dirty="0" smtClean="0"/>
              <a:t>Έξω: κυκλικός, μικρότερος και ελεύθερα κινητός</a:t>
            </a:r>
          </a:p>
          <a:p>
            <a:pPr>
              <a:buNone/>
            </a:pPr>
            <a:r>
              <a:rPr lang="el-GR" b="1" dirty="0" smtClean="0">
                <a:solidFill>
                  <a:schemeClr val="tx2">
                    <a:lumMod val="60000"/>
                    <a:lumOff val="40000"/>
                  </a:schemeClr>
                </a:solidFill>
              </a:rPr>
              <a:t>Στεφανιαίοι σύνδεσμοι</a:t>
            </a:r>
            <a:r>
              <a:rPr lang="el-GR" dirty="0" smtClean="0"/>
              <a:t>: μοίρες αρθρικού θυλάκου μεταξύ χειλέων μηνίσκων</a:t>
            </a:r>
          </a:p>
          <a:p>
            <a:pPr>
              <a:buNone/>
            </a:pPr>
            <a:r>
              <a:rPr lang="el-GR" b="1" dirty="0" smtClean="0">
                <a:solidFill>
                  <a:schemeClr val="tx2">
                    <a:lumMod val="60000"/>
                    <a:lumOff val="40000"/>
                  </a:schemeClr>
                </a:solidFill>
              </a:rPr>
              <a:t>Εγκάρσιος σύνδεσμος</a:t>
            </a:r>
            <a:r>
              <a:rPr lang="el-GR" dirty="0" smtClean="0"/>
              <a:t>: ενώνει πρόσθια χείλη μηνίσκων και τους δένει μεταξύ τους.</a:t>
            </a:r>
          </a:p>
          <a:p>
            <a:pPr>
              <a:buNone/>
            </a:pPr>
            <a:endParaRPr lang="el-GR" dirty="0" smtClean="0"/>
          </a:p>
          <a:p>
            <a:pPr>
              <a:buNone/>
            </a:pPr>
            <a:endParaRPr lang="el-GR" dirty="0"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690688" y="1009650"/>
            <a:ext cx="5762625" cy="48387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000100" y="642918"/>
            <a:ext cx="7067550" cy="3562350"/>
          </a:xfrm>
          <a:prstGeom prst="rect">
            <a:avLst/>
          </a:prstGeom>
          <a:noFill/>
          <a:ln w="9525">
            <a:noFill/>
            <a:miter lim="800000"/>
            <a:headEnd/>
            <a:tailEnd/>
          </a:ln>
          <a:effectLst/>
        </p:spPr>
      </p:pic>
      <p:sp>
        <p:nvSpPr>
          <p:cNvPr id="3" name="2 - Ορθογώνιο"/>
          <p:cNvSpPr/>
          <p:nvPr/>
        </p:nvSpPr>
        <p:spPr>
          <a:xfrm>
            <a:off x="428596" y="4786322"/>
            <a:ext cx="8572560" cy="707886"/>
          </a:xfrm>
          <a:prstGeom prst="rect">
            <a:avLst/>
          </a:prstGeom>
        </p:spPr>
        <p:txBody>
          <a:bodyPr wrap="square">
            <a:spAutoFit/>
          </a:bodyPr>
          <a:lstStyle/>
          <a:p>
            <a:pPr>
              <a:buNone/>
            </a:pPr>
            <a:r>
              <a:rPr lang="el-GR" sz="2000" b="1" dirty="0" smtClean="0"/>
              <a:t>Έσω</a:t>
            </a:r>
            <a:r>
              <a:rPr lang="el-GR" sz="2000" dirty="0" smtClean="0"/>
              <a:t> επιφάνεια: </a:t>
            </a:r>
            <a:r>
              <a:rPr lang="el-GR" sz="2000" dirty="0" smtClean="0">
                <a:solidFill>
                  <a:srgbClr val="00B0F0"/>
                </a:solidFill>
              </a:rPr>
              <a:t>Λαγόνιος βόθρος, </a:t>
            </a:r>
            <a:r>
              <a:rPr lang="el-GR" sz="2000" dirty="0" smtClean="0"/>
              <a:t>ομαλό εντύπωμα (έκφυση </a:t>
            </a:r>
            <a:r>
              <a:rPr lang="el-GR" sz="2000" dirty="0" smtClean="0">
                <a:solidFill>
                  <a:srgbClr val="00B050"/>
                </a:solidFill>
              </a:rPr>
              <a:t>λαγόνιου</a:t>
            </a:r>
            <a:r>
              <a:rPr lang="el-GR" sz="2000" dirty="0" smtClean="0"/>
              <a:t> </a:t>
            </a:r>
            <a:r>
              <a:rPr lang="el-GR" sz="2000" dirty="0" smtClean="0">
                <a:solidFill>
                  <a:srgbClr val="00B050"/>
                </a:solidFill>
              </a:rPr>
              <a:t>μυ</a:t>
            </a:r>
            <a:r>
              <a:rPr lang="el-GR" sz="2000" dirty="0" smtClean="0"/>
              <a:t>).</a:t>
            </a:r>
          </a:p>
          <a:p>
            <a:pPr>
              <a:buNone/>
            </a:pPr>
            <a:r>
              <a:rPr lang="el-GR" sz="2000" dirty="0" err="1" smtClean="0">
                <a:solidFill>
                  <a:srgbClr val="00B0F0"/>
                </a:solidFill>
              </a:rPr>
              <a:t>Ωτοειδής</a:t>
            </a:r>
            <a:r>
              <a:rPr lang="el-GR" sz="2000" dirty="0" smtClean="0">
                <a:solidFill>
                  <a:srgbClr val="00B0F0"/>
                </a:solidFill>
              </a:rPr>
              <a:t> αρθρική: </a:t>
            </a:r>
            <a:r>
              <a:rPr lang="el-GR" sz="2000" dirty="0" err="1" smtClean="0"/>
              <a:t>αμφιάρθρωση</a:t>
            </a:r>
            <a:r>
              <a:rPr lang="el-GR" sz="2000" dirty="0" smtClean="0"/>
              <a:t> με ιερό οστό.</a:t>
            </a:r>
            <a:endParaRPr lang="el-GR" sz="2000"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066925" y="1247775"/>
            <a:ext cx="5010150" cy="4362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ΕΝΔΑΡΘΙΚΟΙ ΣΥΝΔΕΣΜΟΙ ΑΡΘΡΩΣΗΣ ΓΟΝΑΤΟΣ </a:t>
            </a:r>
            <a:endParaRPr lang="el-GR" dirty="0"/>
          </a:p>
        </p:txBody>
      </p:sp>
      <p:sp>
        <p:nvSpPr>
          <p:cNvPr id="3" name="2 - Θέση περιεχομένου"/>
          <p:cNvSpPr>
            <a:spLocks noGrp="1"/>
          </p:cNvSpPr>
          <p:nvPr>
            <p:ph idx="1"/>
          </p:nvPr>
        </p:nvSpPr>
        <p:spPr/>
        <p:txBody>
          <a:bodyPr/>
          <a:lstStyle/>
          <a:p>
            <a:pPr>
              <a:buNone/>
            </a:pPr>
            <a:r>
              <a:rPr lang="el-GR" b="1" dirty="0" smtClean="0"/>
              <a:t>Χιαστοί</a:t>
            </a:r>
            <a:r>
              <a:rPr lang="el-GR" dirty="0" smtClean="0"/>
              <a:t>: χιάζονται </a:t>
            </a:r>
            <a:r>
              <a:rPr lang="el-GR" u="sng" dirty="0" smtClean="0"/>
              <a:t>μέσα στον αρθρικό θύλακο</a:t>
            </a:r>
            <a:r>
              <a:rPr lang="el-GR" dirty="0" smtClean="0"/>
              <a:t>, </a:t>
            </a:r>
            <a:r>
              <a:rPr lang="el-GR" u="sng" dirty="0" smtClean="0"/>
              <a:t>έξω από αρθρική κοιλότητα</a:t>
            </a:r>
            <a:r>
              <a:rPr lang="el-GR" dirty="0" smtClean="0"/>
              <a:t>. Στο κέντρο διάρθρωσης, χιάζονται λοξά. Σε κάθε θέση ένας τουλάχιστον χιαστός είναι σε τάση. Στην έσω στροφή κνήμης, τυλίγονται ο ένας γύρω από τον άλλο και περιορίζουν </a:t>
            </a:r>
            <a:r>
              <a:rPr lang="el-GR" dirty="0" smtClean="0">
                <a:solidFill>
                  <a:schemeClr val="tx2">
                    <a:lumMod val="60000"/>
                    <a:lumOff val="40000"/>
                  </a:schemeClr>
                </a:solidFill>
              </a:rPr>
              <a:t>έσω στροφή στις 10°. </a:t>
            </a:r>
            <a:r>
              <a:rPr lang="el-GR" dirty="0" smtClean="0"/>
              <a:t>Οι σύνδεσμοι ξετυλίγονται στην </a:t>
            </a:r>
            <a:r>
              <a:rPr lang="el-GR" dirty="0" smtClean="0">
                <a:solidFill>
                  <a:schemeClr val="tx2">
                    <a:lumMod val="60000"/>
                    <a:lumOff val="40000"/>
                  </a:schemeClr>
                </a:solidFill>
              </a:rPr>
              <a:t>έξω στροφή</a:t>
            </a:r>
            <a:r>
              <a:rPr lang="el-GR" dirty="0" smtClean="0"/>
              <a:t> επιτρέποντας γωνία </a:t>
            </a:r>
            <a:r>
              <a:rPr lang="el-GR" dirty="0" smtClean="0">
                <a:solidFill>
                  <a:schemeClr val="tx2">
                    <a:lumMod val="60000"/>
                    <a:lumOff val="40000"/>
                  </a:schemeClr>
                </a:solidFill>
              </a:rPr>
              <a:t>ως 60</a:t>
            </a:r>
            <a:r>
              <a:rPr lang="el-GR" dirty="0" smtClean="0"/>
              <a:t>°και τελικά περιορίζεται από κνημιαίο πλάγιο σύνδεσμο.</a:t>
            </a:r>
            <a:endParaRPr lang="el-GR"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a:bodyPr>
          <a:lstStyle/>
          <a:p>
            <a:r>
              <a:rPr lang="el-GR" sz="2800" b="1" dirty="0" smtClean="0"/>
              <a:t>ΧΙΑΣΤΟΙ</a:t>
            </a:r>
            <a:endParaRPr lang="el-GR" sz="2800" b="1" dirty="0"/>
          </a:p>
        </p:txBody>
      </p:sp>
      <p:sp>
        <p:nvSpPr>
          <p:cNvPr id="3" name="2 - Θέση περιεχομένου"/>
          <p:cNvSpPr>
            <a:spLocks noGrp="1"/>
          </p:cNvSpPr>
          <p:nvPr>
            <p:ph idx="1"/>
          </p:nvPr>
        </p:nvSpPr>
        <p:spPr>
          <a:xfrm>
            <a:off x="457200" y="857232"/>
            <a:ext cx="8229600" cy="5268931"/>
          </a:xfrm>
        </p:spPr>
        <p:txBody>
          <a:bodyPr>
            <a:normAutofit fontScale="85000" lnSpcReduction="10000"/>
          </a:bodyPr>
          <a:lstStyle/>
          <a:p>
            <a:pPr>
              <a:buNone/>
            </a:pPr>
            <a:r>
              <a:rPr lang="el-GR" b="1" dirty="0" smtClean="0"/>
              <a:t>Πρόσθιος χιαστός: </a:t>
            </a:r>
            <a:r>
              <a:rPr lang="el-GR" dirty="0" smtClean="0"/>
              <a:t>Ασθενέστερος. Πρόσθια μεσοκονδύλια περιοχή προς έξω μηριαίο κόνδυλο. </a:t>
            </a:r>
            <a:r>
              <a:rPr lang="el-GR" u="sng" dirty="0" smtClean="0"/>
              <a:t>Περιορίζει οπίσθια κύλιση </a:t>
            </a:r>
            <a:r>
              <a:rPr lang="el-GR" dirty="0" smtClean="0"/>
              <a:t>μηριαίων κονδύλων κατά την </a:t>
            </a:r>
            <a:r>
              <a:rPr lang="el-GR" u="sng" dirty="0" smtClean="0"/>
              <a:t>κάμψη</a:t>
            </a:r>
            <a:r>
              <a:rPr lang="el-GR" dirty="0" smtClean="0"/>
              <a:t>, και εμποδίζει πίσω μετατόπιση μηριαίου οστού πάνω στην κνήμη κατά την υπερέκταση.</a:t>
            </a:r>
          </a:p>
          <a:p>
            <a:pPr>
              <a:buNone/>
            </a:pPr>
            <a:r>
              <a:rPr lang="el-GR" b="1" dirty="0" smtClean="0"/>
              <a:t>Οπίσθιος χιαστός</a:t>
            </a:r>
            <a:r>
              <a:rPr lang="el-GR" dirty="0" smtClean="0"/>
              <a:t>: Ισχυρότερος. Οπίσθια μεσοκονδύλια περιοχή προς έσω μηριαίο κόνδυλο. Εμποδίζει πρόσθια κύλιση μηριαίου πάνω στις κνημιαίες γλήνες κατά την έκταση, </a:t>
            </a:r>
            <a:r>
              <a:rPr lang="el-GR" u="sng" dirty="0" smtClean="0"/>
              <a:t>εμποδίζει πρόσθια μετατόπιση </a:t>
            </a:r>
            <a:r>
              <a:rPr lang="el-GR" dirty="0" smtClean="0"/>
              <a:t>μηριαίου ή οπίσθια μετατόπιση κνήμης και προλαμβάνει υπερβολική κάμψη. Κύριος σταθεροποιητικός παράγοντας άρθρωσης (βάδιση σε κατηφόρα).</a:t>
            </a:r>
            <a:endParaRPr lang="el-GR"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γονατο.png"/>
          <p:cNvPicPr>
            <a:picLocks noChangeAspect="1"/>
          </p:cNvPicPr>
          <p:nvPr/>
        </p:nvPicPr>
        <p:blipFill>
          <a:blip r:embed="rId2" cstate="print"/>
          <a:stretch>
            <a:fillRect/>
          </a:stretch>
        </p:blipFill>
        <p:spPr>
          <a:xfrm>
            <a:off x="142844" y="1071546"/>
            <a:ext cx="6538527" cy="5029636"/>
          </a:xfrm>
          <a:prstGeom prst="rect">
            <a:avLst/>
          </a:prstGeo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r>
              <a:rPr lang="el-GR" dirty="0" smtClean="0"/>
              <a:t>ΚΙΝΗΣΕΙΣ ΑΡΘΡΩΣΗΣ ΓΟΝΑΤΟΣ</a:t>
            </a:r>
            <a:endParaRPr lang="el-GR" dirty="0"/>
          </a:p>
        </p:txBody>
      </p:sp>
      <p:graphicFrame>
        <p:nvGraphicFramePr>
          <p:cNvPr id="4" name="3 - Θέση περιεχομένου"/>
          <p:cNvGraphicFramePr>
            <a:graphicFrameLocks noGrp="1"/>
          </p:cNvGraphicFramePr>
          <p:nvPr>
            <p:ph idx="1"/>
          </p:nvPr>
        </p:nvGraphicFramePr>
        <p:xfrm>
          <a:off x="457200" y="1600200"/>
          <a:ext cx="8229373" cy="3779520"/>
        </p:xfrm>
        <a:graphic>
          <a:graphicData uri="http://schemas.openxmlformats.org/drawingml/2006/table">
            <a:tbl>
              <a:tblPr firstRow="1" bandRow="1">
                <a:tableStyleId>{21E4AEA4-8DFA-4A89-87EB-49C32662AFE0}</a:tableStyleId>
              </a:tblPr>
              <a:tblGrid>
                <a:gridCol w="1199788"/>
                <a:gridCol w="1999647"/>
                <a:gridCol w="1559707"/>
                <a:gridCol w="1586380"/>
                <a:gridCol w="1883851"/>
              </a:tblGrid>
              <a:tr h="370840">
                <a:tc>
                  <a:txBody>
                    <a:bodyPr/>
                    <a:lstStyle/>
                    <a:p>
                      <a:r>
                        <a:rPr lang="el-GR" dirty="0" smtClean="0"/>
                        <a:t>Κίνηση</a:t>
                      </a:r>
                      <a:endParaRPr lang="el-GR" dirty="0"/>
                    </a:p>
                  </a:txBody>
                  <a:tcPr marL="102381" marR="102381"/>
                </a:tc>
                <a:tc>
                  <a:txBody>
                    <a:bodyPr/>
                    <a:lstStyle/>
                    <a:p>
                      <a:r>
                        <a:rPr lang="el-GR" dirty="0" smtClean="0"/>
                        <a:t>Μοίρες</a:t>
                      </a:r>
                      <a:endParaRPr lang="el-GR" dirty="0"/>
                    </a:p>
                  </a:txBody>
                  <a:tcPr marL="102381" marR="102381"/>
                </a:tc>
                <a:tc>
                  <a:txBody>
                    <a:bodyPr/>
                    <a:lstStyle/>
                    <a:p>
                      <a:r>
                        <a:rPr lang="el-GR" dirty="0" smtClean="0"/>
                        <a:t>Κύριοι</a:t>
                      </a:r>
                      <a:r>
                        <a:rPr lang="el-GR" baseline="0" dirty="0" smtClean="0"/>
                        <a:t> μυς</a:t>
                      </a:r>
                      <a:endParaRPr lang="el-GR" dirty="0"/>
                    </a:p>
                  </a:txBody>
                  <a:tcPr marL="102381" marR="102381"/>
                </a:tc>
                <a:tc>
                  <a:txBody>
                    <a:bodyPr/>
                    <a:lstStyle/>
                    <a:p>
                      <a:r>
                        <a:rPr lang="el-GR" dirty="0" smtClean="0"/>
                        <a:t>2οντες μυς</a:t>
                      </a:r>
                      <a:endParaRPr lang="el-GR" dirty="0"/>
                    </a:p>
                  </a:txBody>
                  <a:tcPr marL="102381" marR="102381"/>
                </a:tc>
                <a:tc>
                  <a:txBody>
                    <a:bodyPr/>
                    <a:lstStyle/>
                    <a:p>
                      <a:r>
                        <a:rPr lang="el-GR" dirty="0" smtClean="0"/>
                        <a:t>Περιοριστικοί παράγοντες</a:t>
                      </a:r>
                      <a:endParaRPr lang="el-GR" dirty="0"/>
                    </a:p>
                  </a:txBody>
                  <a:tcPr marL="102381" marR="102381"/>
                </a:tc>
              </a:tr>
              <a:tr h="370840">
                <a:tc>
                  <a:txBody>
                    <a:bodyPr/>
                    <a:lstStyle/>
                    <a:p>
                      <a:r>
                        <a:rPr lang="el-GR" sz="1400" dirty="0" smtClean="0"/>
                        <a:t>Έκταση </a:t>
                      </a:r>
                      <a:endParaRPr lang="el-GR" sz="1400" dirty="0"/>
                    </a:p>
                  </a:txBody>
                  <a:tcPr marL="102381" marR="102381"/>
                </a:tc>
                <a:tc>
                  <a:txBody>
                    <a:bodyPr/>
                    <a:lstStyle/>
                    <a:p>
                      <a:endParaRPr lang="el-GR" sz="1400" dirty="0"/>
                    </a:p>
                  </a:txBody>
                  <a:tcPr marL="102381" marR="102381"/>
                </a:tc>
                <a:tc>
                  <a:txBody>
                    <a:bodyPr/>
                    <a:lstStyle/>
                    <a:p>
                      <a:r>
                        <a:rPr lang="el-GR" sz="1400" dirty="0" smtClean="0"/>
                        <a:t>τετρακέφαλος</a:t>
                      </a:r>
                      <a:endParaRPr lang="el-GR" sz="1400" dirty="0"/>
                    </a:p>
                  </a:txBody>
                  <a:tcPr marL="102381" marR="102381"/>
                </a:tc>
                <a:tc>
                  <a:txBody>
                    <a:bodyPr/>
                    <a:lstStyle/>
                    <a:p>
                      <a:r>
                        <a:rPr lang="el-GR" sz="1400" dirty="0" smtClean="0"/>
                        <a:t>Τείνων </a:t>
                      </a:r>
                      <a:r>
                        <a:rPr lang="el-GR" sz="1400" dirty="0" err="1" smtClean="0"/>
                        <a:t>λγκν</a:t>
                      </a:r>
                      <a:r>
                        <a:rPr lang="el-GR" sz="1400" dirty="0" smtClean="0"/>
                        <a:t>. ταινία</a:t>
                      </a:r>
                      <a:endParaRPr lang="el-GR" sz="1400" dirty="0"/>
                    </a:p>
                  </a:txBody>
                  <a:tcPr marL="102381" marR="102381"/>
                </a:tc>
                <a:tc>
                  <a:txBody>
                    <a:bodyPr/>
                    <a:lstStyle/>
                    <a:p>
                      <a:r>
                        <a:rPr lang="el-GR" sz="1400" dirty="0" smtClean="0"/>
                        <a:t>Έξω μηνίσκος</a:t>
                      </a:r>
                    </a:p>
                    <a:p>
                      <a:r>
                        <a:rPr lang="el-GR" sz="1400" dirty="0" err="1" smtClean="0"/>
                        <a:t>Πρ</a:t>
                      </a:r>
                      <a:r>
                        <a:rPr lang="el-GR" sz="1400" dirty="0" smtClean="0"/>
                        <a:t>. χιαστός</a:t>
                      </a:r>
                    </a:p>
                    <a:p>
                      <a:r>
                        <a:rPr lang="el-GR" sz="1400" dirty="0" smtClean="0"/>
                        <a:t>Κάμψη ισχίου</a:t>
                      </a:r>
                      <a:endParaRPr lang="el-GR" sz="1400" dirty="0"/>
                    </a:p>
                  </a:txBody>
                  <a:tcPr marL="102381" marR="102381"/>
                </a:tc>
              </a:tr>
              <a:tr h="370840">
                <a:tc>
                  <a:txBody>
                    <a:bodyPr/>
                    <a:lstStyle/>
                    <a:p>
                      <a:r>
                        <a:rPr lang="el-GR" sz="1400" dirty="0" smtClean="0"/>
                        <a:t>Κάμψη </a:t>
                      </a:r>
                      <a:endParaRPr lang="el-GR" sz="1400" dirty="0"/>
                    </a:p>
                  </a:txBody>
                  <a:tcPr marL="102381" marR="102381"/>
                </a:tc>
                <a:tc>
                  <a:txBody>
                    <a:bodyPr/>
                    <a:lstStyle/>
                    <a:p>
                      <a:r>
                        <a:rPr lang="el-GR" sz="1400" dirty="0" smtClean="0"/>
                        <a:t>120° ισχίο</a:t>
                      </a:r>
                      <a:r>
                        <a:rPr lang="el-GR" sz="1400" baseline="0" dirty="0" smtClean="0"/>
                        <a:t> έκταση</a:t>
                      </a:r>
                      <a:endParaRPr lang="el-GR" sz="1400" dirty="0" smtClean="0"/>
                    </a:p>
                    <a:p>
                      <a:r>
                        <a:rPr lang="el-GR" sz="1400" dirty="0" smtClean="0"/>
                        <a:t>140° ισχίο σε κάμψη</a:t>
                      </a:r>
                    </a:p>
                    <a:p>
                      <a:r>
                        <a:rPr lang="el-GR" sz="1400" dirty="0" smtClean="0"/>
                        <a:t>160° παθητικά</a:t>
                      </a:r>
                      <a:endParaRPr lang="el-GR" sz="1400" dirty="0"/>
                    </a:p>
                  </a:txBody>
                  <a:tcPr marL="102381" marR="102381"/>
                </a:tc>
                <a:tc>
                  <a:txBody>
                    <a:bodyPr/>
                    <a:lstStyle/>
                    <a:p>
                      <a:r>
                        <a:rPr lang="el-GR" sz="1400" dirty="0" smtClean="0"/>
                        <a:t>Οπίσθιοι μύες μηρού</a:t>
                      </a:r>
                      <a:endParaRPr lang="el-GR" sz="1400" dirty="0"/>
                    </a:p>
                  </a:txBody>
                  <a:tcPr marL="102381" marR="102381"/>
                </a:tc>
                <a:tc>
                  <a:txBody>
                    <a:bodyPr/>
                    <a:lstStyle/>
                    <a:p>
                      <a:r>
                        <a:rPr lang="el-GR" sz="1400" dirty="0" smtClean="0"/>
                        <a:t>Ισχνός, Ραπτικός, (Γαστροκνήμιος)</a:t>
                      </a:r>
                    </a:p>
                    <a:p>
                      <a:r>
                        <a:rPr lang="el-GR" sz="1400" dirty="0" smtClean="0"/>
                        <a:t>Ιγνυακός</a:t>
                      </a:r>
                      <a:endParaRPr lang="el-GR" sz="1400" dirty="0"/>
                    </a:p>
                  </a:txBody>
                  <a:tcPr marL="102381" marR="102381"/>
                </a:tc>
                <a:tc>
                  <a:txBody>
                    <a:bodyPr/>
                    <a:lstStyle/>
                    <a:p>
                      <a:r>
                        <a:rPr lang="el-GR" sz="1400" dirty="0" err="1" smtClean="0"/>
                        <a:t>Γαστροκνημία</a:t>
                      </a:r>
                      <a:endParaRPr lang="el-GR" sz="1400" dirty="0" smtClean="0"/>
                    </a:p>
                    <a:p>
                      <a:r>
                        <a:rPr lang="el-GR" sz="1400" dirty="0" smtClean="0"/>
                        <a:t>Μήκος οπίσθιων μυών</a:t>
                      </a:r>
                      <a:endParaRPr lang="el-GR" sz="1400" dirty="0"/>
                    </a:p>
                  </a:txBody>
                  <a:tcPr marL="102381" marR="102381"/>
                </a:tc>
              </a:tr>
              <a:tr h="370840">
                <a:tc>
                  <a:txBody>
                    <a:bodyPr/>
                    <a:lstStyle/>
                    <a:p>
                      <a:r>
                        <a:rPr lang="el-GR" sz="1400" dirty="0" smtClean="0"/>
                        <a:t>Έσω στροφή</a:t>
                      </a:r>
                      <a:endParaRPr lang="el-GR" sz="1400" dirty="0"/>
                    </a:p>
                  </a:txBody>
                  <a:tcPr marL="102381" marR="102381"/>
                </a:tc>
                <a:tc>
                  <a:txBody>
                    <a:bodyPr/>
                    <a:lstStyle/>
                    <a:p>
                      <a:r>
                        <a:rPr lang="el-GR" sz="1400" dirty="0" smtClean="0"/>
                        <a:t>10° γόνατο σε κάμψη</a:t>
                      </a:r>
                    </a:p>
                    <a:p>
                      <a:endParaRPr lang="el-GR" sz="1400" dirty="0" smtClean="0"/>
                    </a:p>
                    <a:p>
                      <a:r>
                        <a:rPr lang="el-GR" sz="1400" dirty="0" smtClean="0"/>
                        <a:t>5° γόνατο σε έκταση</a:t>
                      </a:r>
                      <a:endParaRPr lang="el-GR" sz="1400" dirty="0"/>
                    </a:p>
                  </a:txBody>
                  <a:tcPr marL="102381" marR="102381"/>
                </a:tc>
                <a:tc>
                  <a:txBody>
                    <a:bodyPr/>
                    <a:lstStyle/>
                    <a:p>
                      <a:r>
                        <a:rPr lang="el-GR" sz="1400" dirty="0" err="1" smtClean="0"/>
                        <a:t>Ημιτενοντώδης</a:t>
                      </a:r>
                      <a:endParaRPr lang="el-GR" sz="1400" dirty="0" smtClean="0"/>
                    </a:p>
                    <a:p>
                      <a:r>
                        <a:rPr lang="el-GR" sz="1400" dirty="0" err="1" smtClean="0"/>
                        <a:t>Ημιϋμένωδης</a:t>
                      </a:r>
                      <a:endParaRPr lang="el-GR" sz="1400" dirty="0" smtClean="0"/>
                    </a:p>
                    <a:p>
                      <a:r>
                        <a:rPr lang="el-GR" sz="1400" dirty="0" smtClean="0"/>
                        <a:t>Ιγνυακός</a:t>
                      </a:r>
                      <a:endParaRPr lang="el-GR" sz="1400" dirty="0"/>
                    </a:p>
                  </a:txBody>
                  <a:tcPr marL="102381" marR="102381"/>
                </a:tc>
                <a:tc>
                  <a:txBody>
                    <a:bodyPr/>
                    <a:lstStyle/>
                    <a:p>
                      <a:r>
                        <a:rPr lang="el-GR" sz="1400" dirty="0" smtClean="0"/>
                        <a:t>Ισχνός,</a:t>
                      </a:r>
                    </a:p>
                    <a:p>
                      <a:r>
                        <a:rPr lang="el-GR" sz="1400" dirty="0" smtClean="0"/>
                        <a:t> Ραπτικός</a:t>
                      </a:r>
                      <a:endParaRPr lang="el-GR" sz="1400" dirty="0"/>
                    </a:p>
                  </a:txBody>
                  <a:tcPr marL="102381" marR="102381"/>
                </a:tc>
                <a:tc>
                  <a:txBody>
                    <a:bodyPr/>
                    <a:lstStyle/>
                    <a:p>
                      <a:r>
                        <a:rPr lang="el-GR" sz="1400" dirty="0" smtClean="0"/>
                        <a:t>Πλάγιοι συνδ.</a:t>
                      </a:r>
                      <a:endParaRPr lang="el-GR" sz="1400" dirty="0"/>
                    </a:p>
                  </a:txBody>
                  <a:tcPr marL="102381" marR="102381"/>
                </a:tc>
              </a:tr>
              <a:tr h="370840">
                <a:tc>
                  <a:txBody>
                    <a:bodyPr/>
                    <a:lstStyle/>
                    <a:p>
                      <a:r>
                        <a:rPr lang="el-GR" sz="1400" dirty="0" smtClean="0"/>
                        <a:t>Έξω στροφή</a:t>
                      </a:r>
                      <a:endParaRPr lang="el-GR" sz="1400" dirty="0"/>
                    </a:p>
                  </a:txBody>
                  <a:tcPr marL="102381" marR="102381"/>
                </a:tc>
                <a:tc>
                  <a:txBody>
                    <a:bodyPr/>
                    <a:lstStyle/>
                    <a:p>
                      <a:r>
                        <a:rPr lang="el-GR" sz="1400" dirty="0" smtClean="0"/>
                        <a:t>30° </a:t>
                      </a:r>
                      <a:endParaRPr lang="el-GR" sz="1400" dirty="0"/>
                    </a:p>
                  </a:txBody>
                  <a:tcPr marL="102381" marR="102381"/>
                </a:tc>
                <a:tc>
                  <a:txBody>
                    <a:bodyPr/>
                    <a:lstStyle/>
                    <a:p>
                      <a:r>
                        <a:rPr lang="el-GR" sz="1400" dirty="0" smtClean="0"/>
                        <a:t>Δικέφαλος μηριαίος</a:t>
                      </a:r>
                      <a:endParaRPr lang="el-GR" sz="1400" dirty="0"/>
                    </a:p>
                  </a:txBody>
                  <a:tcPr marL="102381" marR="102381"/>
                </a:tc>
                <a:tc>
                  <a:txBody>
                    <a:bodyPr/>
                    <a:lstStyle/>
                    <a:p>
                      <a:endParaRPr lang="el-GR" sz="1400" dirty="0"/>
                    </a:p>
                  </a:txBody>
                  <a:tcPr marL="102381" marR="102381"/>
                </a:tc>
                <a:tc>
                  <a:txBody>
                    <a:bodyPr/>
                    <a:lstStyle/>
                    <a:p>
                      <a:r>
                        <a:rPr lang="el-GR" sz="1400" dirty="0" smtClean="0"/>
                        <a:t>Πλάγιοι</a:t>
                      </a:r>
                      <a:r>
                        <a:rPr lang="el-GR" sz="1400" baseline="0" dirty="0" smtClean="0"/>
                        <a:t> σύνδεσμοι</a:t>
                      </a:r>
                    </a:p>
                    <a:p>
                      <a:r>
                        <a:rPr lang="el-GR" sz="1400" baseline="0" dirty="0" err="1" smtClean="0"/>
                        <a:t>Πρ</a:t>
                      </a:r>
                      <a:r>
                        <a:rPr lang="el-GR" sz="1400" baseline="0" dirty="0" smtClean="0"/>
                        <a:t>. χιαστός τυλίγεται γύρω από οπίσθιο χιαστό</a:t>
                      </a:r>
                      <a:endParaRPr lang="el-GR" sz="1400" dirty="0"/>
                    </a:p>
                  </a:txBody>
                  <a:tcPr marL="102381" marR="102381"/>
                </a:tc>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sz="half" idx="1"/>
          </p:nvPr>
        </p:nvPicPr>
        <p:blipFill>
          <a:blip r:embed="rId2" cstate="print"/>
          <a:srcRect/>
          <a:stretch>
            <a:fillRect/>
          </a:stretch>
        </p:blipFill>
        <p:spPr bwMode="auto">
          <a:xfrm>
            <a:off x="571472" y="2357430"/>
            <a:ext cx="4003459" cy="2918311"/>
          </a:xfrm>
          <a:prstGeom prst="rect">
            <a:avLst/>
          </a:prstGeom>
          <a:noFill/>
          <a:ln w="9525">
            <a:noFill/>
            <a:miter lim="800000"/>
            <a:headEnd/>
            <a:tailEnd/>
          </a:ln>
          <a:effectLst/>
        </p:spPr>
      </p:pic>
      <p:sp>
        <p:nvSpPr>
          <p:cNvPr id="11" name="10 - TextBox"/>
          <p:cNvSpPr txBox="1"/>
          <p:nvPr/>
        </p:nvSpPr>
        <p:spPr>
          <a:xfrm>
            <a:off x="5000628" y="1785926"/>
            <a:ext cx="2819426"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342900" indent="-342900">
              <a:buAutoNum type="arabicPeriod"/>
            </a:pPr>
            <a:r>
              <a:rPr lang="el-GR" dirty="0" smtClean="0"/>
              <a:t>πρόσθιος χιαστός</a:t>
            </a:r>
          </a:p>
          <a:p>
            <a:pPr marL="342900" indent="-342900">
              <a:buAutoNum type="arabicPeriod"/>
            </a:pPr>
            <a:r>
              <a:rPr lang="el-GR" dirty="0" smtClean="0"/>
              <a:t>Έξω μηριαίος κόνδυλος</a:t>
            </a:r>
          </a:p>
          <a:p>
            <a:pPr marL="342900" indent="-342900">
              <a:buAutoNum type="arabicPeriod"/>
            </a:pPr>
            <a:r>
              <a:rPr lang="el-GR" dirty="0" smtClean="0"/>
              <a:t>Τ. ιγνυακού μυ</a:t>
            </a:r>
          </a:p>
          <a:p>
            <a:pPr marL="342900" indent="-342900">
              <a:buAutoNum type="arabicPeriod"/>
            </a:pPr>
            <a:r>
              <a:rPr lang="el-GR" dirty="0" smtClean="0"/>
              <a:t>Έξω πλ. Συνδ.</a:t>
            </a:r>
          </a:p>
          <a:p>
            <a:pPr marL="342900" indent="-342900">
              <a:buAutoNum type="arabicPeriod"/>
            </a:pPr>
            <a:r>
              <a:rPr lang="el-GR" dirty="0" smtClean="0"/>
              <a:t>Έξω μηνίσκος</a:t>
            </a:r>
          </a:p>
          <a:p>
            <a:pPr marL="342900" indent="-342900">
              <a:buAutoNum type="arabicPeriod"/>
            </a:pPr>
            <a:r>
              <a:rPr lang="el-GR" dirty="0" smtClean="0"/>
              <a:t>Κεφαλή περόνης</a:t>
            </a:r>
          </a:p>
          <a:p>
            <a:pPr marL="342900" indent="-342900">
              <a:buAutoNum type="arabicPeriod"/>
            </a:pPr>
            <a:r>
              <a:rPr lang="el-GR" dirty="0" smtClean="0"/>
              <a:t>Κνημιαίο κύρτωμα</a:t>
            </a:r>
          </a:p>
          <a:p>
            <a:pPr marL="342900" indent="-342900">
              <a:buAutoNum type="arabicPeriod"/>
            </a:pPr>
            <a:r>
              <a:rPr lang="el-GR" dirty="0" smtClean="0"/>
              <a:t>Έσω μηνίσκος</a:t>
            </a:r>
          </a:p>
          <a:p>
            <a:pPr marL="342900" indent="-342900">
              <a:buAutoNum type="arabicPeriod"/>
            </a:pPr>
            <a:r>
              <a:rPr lang="el-GR" dirty="0" smtClean="0"/>
              <a:t>Έσω πλάγιος σύνδεσμος</a:t>
            </a:r>
          </a:p>
          <a:p>
            <a:pPr marL="342900" indent="-342900">
              <a:buAutoNum type="arabicPeriod"/>
            </a:pPr>
            <a:r>
              <a:rPr lang="el-GR" dirty="0" smtClean="0"/>
              <a:t>Έσω μηριαίος κόνδυλος</a:t>
            </a:r>
          </a:p>
          <a:p>
            <a:pPr marL="342900" indent="-342900">
              <a:buAutoNum type="arabicPeriod"/>
            </a:pPr>
            <a:r>
              <a:rPr lang="el-GR" dirty="0" smtClean="0"/>
              <a:t>Οπίσθιος χιαστός</a:t>
            </a:r>
            <a:endParaRPr lang="el-GR" dirty="0"/>
          </a:p>
        </p:txBody>
      </p:sp>
      <p:sp>
        <p:nvSpPr>
          <p:cNvPr id="13" name="12 - TextBox"/>
          <p:cNvSpPr txBox="1"/>
          <p:nvPr/>
        </p:nvSpPr>
        <p:spPr>
          <a:xfrm>
            <a:off x="1571604" y="928670"/>
            <a:ext cx="147187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smtClean="0"/>
              <a:t>Πρόσθια όψη</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71472" y="142852"/>
            <a:ext cx="8401050" cy="52863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000496" y="5429264"/>
            <a:ext cx="2381250" cy="1152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γονατο πισω.png"/>
          <p:cNvPicPr>
            <a:picLocks noChangeAspect="1"/>
          </p:cNvPicPr>
          <p:nvPr/>
        </p:nvPicPr>
        <p:blipFill>
          <a:blip r:embed="rId2" cstate="print"/>
          <a:stretch>
            <a:fillRect/>
          </a:stretch>
        </p:blipFill>
        <p:spPr>
          <a:xfrm>
            <a:off x="620687" y="498856"/>
            <a:ext cx="7902625" cy="5860288"/>
          </a:xfrm>
          <a:prstGeom prst="rect">
            <a:avLst/>
          </a:prstGeom>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3528" y="1484784"/>
            <a:ext cx="4356786" cy="3949610"/>
          </a:xfrm>
          <a:prstGeom prst="rect">
            <a:avLst/>
          </a:prstGeom>
          <a:noFill/>
          <a:ln w="9525">
            <a:noFill/>
            <a:miter lim="800000"/>
            <a:headEnd/>
            <a:tailEnd/>
          </a:ln>
          <a:effectLst/>
        </p:spPr>
      </p:pic>
      <p:sp>
        <p:nvSpPr>
          <p:cNvPr id="8" name="7 - TextBox"/>
          <p:cNvSpPr txBox="1"/>
          <p:nvPr/>
        </p:nvSpPr>
        <p:spPr>
          <a:xfrm>
            <a:off x="5000628" y="1785926"/>
            <a:ext cx="2819426"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342900" indent="-342900">
              <a:buAutoNum type="arabicPeriod"/>
            </a:pPr>
            <a:r>
              <a:rPr lang="el-GR" dirty="0" smtClean="0"/>
              <a:t>πρόσθιος χιαστός</a:t>
            </a:r>
          </a:p>
          <a:p>
            <a:pPr marL="342900" indent="-342900">
              <a:buAutoNum type="arabicPeriod"/>
            </a:pPr>
            <a:r>
              <a:rPr lang="el-GR" dirty="0" smtClean="0"/>
              <a:t>Έξω μηριαίος κόνδυλος</a:t>
            </a:r>
          </a:p>
          <a:p>
            <a:pPr marL="342900" indent="-342900">
              <a:buAutoNum type="arabicPeriod"/>
            </a:pPr>
            <a:r>
              <a:rPr lang="el-GR" dirty="0" smtClean="0"/>
              <a:t>Τ. ιγνυακού μυ</a:t>
            </a:r>
          </a:p>
          <a:p>
            <a:pPr marL="342900" indent="-342900">
              <a:buAutoNum type="arabicPeriod"/>
            </a:pPr>
            <a:r>
              <a:rPr lang="el-GR" dirty="0" smtClean="0"/>
              <a:t>Έξω πλ. Συνδ.</a:t>
            </a:r>
          </a:p>
          <a:p>
            <a:pPr marL="342900" indent="-342900">
              <a:buAutoNum type="arabicPeriod"/>
            </a:pPr>
            <a:r>
              <a:rPr lang="el-GR" dirty="0" smtClean="0"/>
              <a:t>Έξω μηνίσκος</a:t>
            </a:r>
          </a:p>
          <a:p>
            <a:pPr marL="342900" indent="-342900">
              <a:buAutoNum type="arabicPeriod"/>
            </a:pPr>
            <a:r>
              <a:rPr lang="el-GR" dirty="0" smtClean="0"/>
              <a:t>Κεφαλή περόνης</a:t>
            </a:r>
          </a:p>
          <a:p>
            <a:pPr marL="342900" indent="-342900">
              <a:buAutoNum type="arabicPeriod"/>
            </a:pPr>
            <a:r>
              <a:rPr lang="el-GR" dirty="0" smtClean="0"/>
              <a:t>Κνημιαίο κύρτωμα</a:t>
            </a:r>
          </a:p>
          <a:p>
            <a:pPr marL="342900" indent="-342900">
              <a:buAutoNum type="arabicPeriod"/>
            </a:pPr>
            <a:r>
              <a:rPr lang="el-GR" dirty="0" smtClean="0"/>
              <a:t>Έσω μηνίσκος</a:t>
            </a:r>
          </a:p>
          <a:p>
            <a:pPr marL="342900" indent="-342900">
              <a:buAutoNum type="arabicPeriod"/>
            </a:pPr>
            <a:r>
              <a:rPr lang="el-GR" dirty="0" smtClean="0"/>
              <a:t>Έσω πλάγιος σύνδεσμος</a:t>
            </a:r>
          </a:p>
          <a:p>
            <a:pPr marL="342900" indent="-342900">
              <a:buAutoNum type="arabicPeriod"/>
            </a:pPr>
            <a:r>
              <a:rPr lang="el-GR" dirty="0" smtClean="0"/>
              <a:t>Έσω μηριαίος κόνδυλος</a:t>
            </a:r>
          </a:p>
          <a:p>
            <a:pPr marL="342900" indent="-342900">
              <a:buAutoNum type="arabicPeriod"/>
            </a:pPr>
            <a:r>
              <a:rPr lang="el-GR" dirty="0" smtClean="0"/>
              <a:t>Οπίσθιος χιαστός</a:t>
            </a:r>
            <a:endParaRPr lang="el-GR" dirty="0"/>
          </a:p>
        </p:txBody>
      </p:sp>
      <p:sp>
        <p:nvSpPr>
          <p:cNvPr id="9" name="8 - TextBox"/>
          <p:cNvSpPr txBox="1"/>
          <p:nvPr/>
        </p:nvSpPr>
        <p:spPr>
          <a:xfrm>
            <a:off x="1214414" y="714356"/>
            <a:ext cx="143340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smtClean="0"/>
              <a:t>Οπίσθια όψη</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28596" y="428604"/>
            <a:ext cx="4819650" cy="6038850"/>
          </a:xfrm>
          <a:prstGeom prst="rect">
            <a:avLst/>
          </a:prstGeom>
          <a:noFill/>
          <a:ln w="9525">
            <a:noFill/>
            <a:miter lim="800000"/>
            <a:headEnd/>
            <a:tailEnd/>
          </a:ln>
          <a:effectLst/>
        </p:spPr>
      </p:pic>
      <p:sp>
        <p:nvSpPr>
          <p:cNvPr id="3" name="2 - TextBox"/>
          <p:cNvSpPr txBox="1"/>
          <p:nvPr/>
        </p:nvSpPr>
        <p:spPr>
          <a:xfrm>
            <a:off x="5176888" y="857232"/>
            <a:ext cx="4146007" cy="5355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marL="342900" indent="-342900">
              <a:buAutoNum type="arabicPeriod"/>
            </a:pPr>
            <a:r>
              <a:rPr lang="el-GR" dirty="0" err="1" smtClean="0"/>
              <a:t>Επιγονατιδικός</a:t>
            </a:r>
            <a:r>
              <a:rPr lang="el-GR" dirty="0" smtClean="0"/>
              <a:t> τένοντας</a:t>
            </a:r>
          </a:p>
          <a:p>
            <a:pPr marL="342900" indent="-342900">
              <a:buAutoNum type="arabicPeriod"/>
            </a:pPr>
            <a:r>
              <a:rPr lang="el-GR" dirty="0" smtClean="0"/>
              <a:t>Έσω </a:t>
            </a:r>
            <a:r>
              <a:rPr lang="el-GR" dirty="0" err="1" smtClean="0"/>
              <a:t>μηροεπιγονατιδικός</a:t>
            </a:r>
            <a:r>
              <a:rPr lang="el-GR" dirty="0" smtClean="0"/>
              <a:t> σύνδεσμος</a:t>
            </a:r>
          </a:p>
          <a:p>
            <a:pPr marL="342900" indent="-342900">
              <a:buAutoNum type="arabicPeriod"/>
            </a:pPr>
            <a:r>
              <a:rPr lang="el-GR" dirty="0" smtClean="0"/>
              <a:t>Οπίσθιος χιαστός</a:t>
            </a:r>
          </a:p>
          <a:p>
            <a:pPr marL="342900" indent="-342900">
              <a:buAutoNum type="arabicPeriod"/>
            </a:pPr>
            <a:r>
              <a:rPr lang="el-GR" dirty="0" smtClean="0"/>
              <a:t>Έσω πλάγιος σύνδεσμος</a:t>
            </a:r>
          </a:p>
          <a:p>
            <a:pPr marL="342900" indent="-342900">
              <a:buAutoNum type="arabicPeriod"/>
            </a:pPr>
            <a:r>
              <a:rPr lang="el-GR" dirty="0" smtClean="0"/>
              <a:t>Τ. </a:t>
            </a:r>
            <a:r>
              <a:rPr lang="el-GR" dirty="0" err="1" smtClean="0"/>
              <a:t>Ημιμεμβρανώδους</a:t>
            </a:r>
            <a:r>
              <a:rPr lang="el-GR" dirty="0" smtClean="0"/>
              <a:t> μυ</a:t>
            </a:r>
          </a:p>
          <a:p>
            <a:pPr marL="342900" indent="-342900">
              <a:buFontTx/>
              <a:buAutoNum type="arabicPeriod"/>
            </a:pPr>
            <a:r>
              <a:rPr lang="el-GR" dirty="0" smtClean="0"/>
              <a:t>Έξω </a:t>
            </a:r>
            <a:r>
              <a:rPr lang="el-GR" dirty="0" err="1" smtClean="0"/>
              <a:t>επιγονατιδικός</a:t>
            </a:r>
            <a:r>
              <a:rPr lang="el-GR" dirty="0" smtClean="0"/>
              <a:t>-</a:t>
            </a:r>
          </a:p>
          <a:p>
            <a:pPr marL="342900" indent="-342900"/>
            <a:r>
              <a:rPr lang="el-GR" dirty="0" smtClean="0"/>
              <a:t>	</a:t>
            </a:r>
            <a:r>
              <a:rPr lang="el-GR" dirty="0" err="1" smtClean="0"/>
              <a:t>λαγονοκνημιαία</a:t>
            </a:r>
            <a:r>
              <a:rPr lang="el-GR" dirty="0" smtClean="0"/>
              <a:t> ταινία</a:t>
            </a:r>
          </a:p>
          <a:p>
            <a:pPr marL="342900" indent="-342900"/>
            <a:r>
              <a:rPr lang="el-GR" dirty="0" smtClean="0"/>
              <a:t>7. Τ. ιγνυακού μυ</a:t>
            </a:r>
          </a:p>
          <a:p>
            <a:pPr marL="342900" indent="-342900"/>
            <a:r>
              <a:rPr lang="el-GR" dirty="0" smtClean="0"/>
              <a:t>8. Έξω πλάγιος σύνδεσμος</a:t>
            </a:r>
          </a:p>
          <a:p>
            <a:pPr marL="342900" indent="-342900"/>
            <a:r>
              <a:rPr lang="el-GR" dirty="0" smtClean="0"/>
              <a:t>9. Πρόσθιος χιαστός</a:t>
            </a:r>
          </a:p>
          <a:p>
            <a:pPr marL="342900" indent="-342900"/>
            <a:r>
              <a:rPr lang="el-GR" dirty="0" smtClean="0"/>
              <a:t>10. Οπίσθιος </a:t>
            </a:r>
            <a:r>
              <a:rPr lang="el-GR" dirty="0" err="1" smtClean="0"/>
              <a:t>μηνισκομηριαίος</a:t>
            </a:r>
            <a:r>
              <a:rPr lang="el-GR" dirty="0" smtClean="0"/>
              <a:t> σύνδεσμος</a:t>
            </a:r>
          </a:p>
          <a:p>
            <a:pPr marL="342900" indent="-342900"/>
            <a:r>
              <a:rPr lang="el-GR" dirty="0" smtClean="0"/>
              <a:t>11. Έξω μηνίσκος</a:t>
            </a:r>
          </a:p>
          <a:p>
            <a:pPr marL="342900" indent="-342900"/>
            <a:r>
              <a:rPr lang="el-GR" dirty="0" smtClean="0"/>
              <a:t>12. Έσω μηνίσκος</a:t>
            </a:r>
          </a:p>
          <a:p>
            <a:pPr marL="342900" indent="-342900"/>
            <a:endParaRPr lang="el-GR" dirty="0" smtClean="0"/>
          </a:p>
          <a:p>
            <a:pPr marL="342900" indent="-342900">
              <a:buAutoNum type="arabicPeriod"/>
            </a:pPr>
            <a:endParaRPr lang="el-GR" dirty="0" smtClean="0"/>
          </a:p>
          <a:p>
            <a:pPr marL="342900" indent="-342900">
              <a:buAutoNum type="arabicPeriod"/>
            </a:pPr>
            <a:endParaRPr lang="el-GR" dirty="0" smtClean="0"/>
          </a:p>
          <a:p>
            <a:pPr marL="342900" indent="-342900"/>
            <a:r>
              <a:rPr lang="el-GR" dirty="0" smtClean="0"/>
              <a:t>	</a:t>
            </a:r>
          </a:p>
          <a:p>
            <a:pPr marL="342900" indent="-342900"/>
            <a:endParaRPr lang="el-GR" dirty="0" smtClean="0"/>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323528" y="404664"/>
            <a:ext cx="8672404" cy="5040560"/>
          </a:xfrm>
          <a:prstGeom prst="rect">
            <a:avLst/>
          </a:prstGeom>
          <a:noFill/>
          <a:ln w="9525">
            <a:noFill/>
            <a:miter lim="800000"/>
            <a:headEnd/>
            <a:tailEnd/>
          </a:ln>
        </p:spPr>
      </p:pic>
      <p:sp>
        <p:nvSpPr>
          <p:cNvPr id="3" name="2 - TextBox"/>
          <p:cNvSpPr txBox="1"/>
          <p:nvPr/>
        </p:nvSpPr>
        <p:spPr>
          <a:xfrm>
            <a:off x="251520" y="5373216"/>
            <a:ext cx="8556894" cy="1200329"/>
          </a:xfrm>
          <a:prstGeom prst="rect">
            <a:avLst/>
          </a:prstGeom>
          <a:noFill/>
        </p:spPr>
        <p:txBody>
          <a:bodyPr wrap="none" rtlCol="0">
            <a:spAutoFit/>
          </a:bodyPr>
          <a:lstStyle/>
          <a:p>
            <a:r>
              <a:rPr lang="el-GR" dirty="0" err="1" smtClean="0"/>
              <a:t>Ιερολαγόνιος</a:t>
            </a:r>
            <a:r>
              <a:rPr lang="el-GR" dirty="0" smtClean="0"/>
              <a:t> </a:t>
            </a:r>
            <a:r>
              <a:rPr lang="el-GR" dirty="0" err="1" smtClean="0"/>
              <a:t>αμφιάρθρωση</a:t>
            </a:r>
            <a:r>
              <a:rPr lang="el-GR" dirty="0" smtClean="0"/>
              <a:t>: ανώμαλες αρθρικές επιφάνειες, ισχυρός αρθρικός θύλακος</a:t>
            </a:r>
          </a:p>
          <a:p>
            <a:r>
              <a:rPr lang="el-GR" dirty="0" smtClean="0"/>
              <a:t> και σύνδεσμοι, περιορισμένη κινητικότητα, υαλοειδής χόνδρος. Η </a:t>
            </a:r>
            <a:r>
              <a:rPr lang="el-GR" dirty="0" err="1" smtClean="0"/>
              <a:t>ωτοειδής</a:t>
            </a:r>
            <a:r>
              <a:rPr lang="el-GR" dirty="0" smtClean="0"/>
              <a:t> αρθρική</a:t>
            </a:r>
          </a:p>
          <a:p>
            <a:r>
              <a:rPr lang="el-GR" dirty="0" smtClean="0"/>
              <a:t> επιφάνεια ιερού οστού καλύπτεται από υαλοειδή χόνδρο ενώ του λαγόνιου οστού από</a:t>
            </a:r>
          </a:p>
          <a:p>
            <a:r>
              <a:rPr lang="el-GR" dirty="0" smtClean="0"/>
              <a:t> </a:t>
            </a:r>
            <a:r>
              <a:rPr lang="el-GR" dirty="0" err="1" smtClean="0"/>
              <a:t>ινοχόνδρινο</a:t>
            </a:r>
            <a:r>
              <a:rPr lang="el-GR" dirty="0" smtClean="0"/>
              <a:t> αρθρικό χόνδρο.</a:t>
            </a:r>
            <a:endParaRPr lang="el-GR"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ΑΝΩ ΚΝΗΜΟΠΕΡΟΝΙΑΙΑ ΔΙΑΡΘΡΩΣΗ</a:t>
            </a:r>
            <a:br>
              <a:rPr lang="el-GR" dirty="0" smtClean="0"/>
            </a:br>
            <a:r>
              <a:rPr lang="el-GR" dirty="0" err="1" smtClean="0"/>
              <a:t>αμφιάρθρωση</a:t>
            </a:r>
            <a:r>
              <a:rPr lang="el-GR" dirty="0" smtClean="0"/>
              <a:t>, επίπεδη</a:t>
            </a:r>
            <a:endParaRPr lang="el-GR" dirty="0"/>
          </a:p>
        </p:txBody>
      </p:sp>
      <p:sp>
        <p:nvSpPr>
          <p:cNvPr id="3" name="2 - Θέση περιεχομένου"/>
          <p:cNvSpPr>
            <a:spLocks noGrp="1"/>
          </p:cNvSpPr>
          <p:nvPr>
            <p:ph idx="1"/>
          </p:nvPr>
        </p:nvSpPr>
        <p:spPr/>
        <p:txBody>
          <a:bodyPr>
            <a:normAutofit fontScale="85000" lnSpcReduction="10000"/>
          </a:bodyPr>
          <a:lstStyle/>
          <a:p>
            <a:pPr>
              <a:buNone/>
            </a:pPr>
            <a:r>
              <a:rPr lang="el-GR" dirty="0" smtClean="0"/>
              <a:t>Κεφαλή περόνης-έξω κνημιαίος κόνδυλος.</a:t>
            </a:r>
          </a:p>
          <a:p>
            <a:pPr>
              <a:buNone/>
            </a:pPr>
            <a:r>
              <a:rPr lang="el-GR" dirty="0" smtClean="0"/>
              <a:t> Ισχυρός αρθρικός θύλακος που ενισχύεται από τον </a:t>
            </a:r>
            <a:r>
              <a:rPr lang="el-GR" u="sng" dirty="0" smtClean="0"/>
              <a:t>πρόσθιο και οπίσθιο σύνδεσμο κεφαλής περόνης. </a:t>
            </a:r>
            <a:r>
              <a:rPr lang="el-GR" dirty="0" smtClean="0"/>
              <a:t>Χιάζεται από πίσω από τένοντα ιγνυακού μυ. </a:t>
            </a:r>
          </a:p>
          <a:p>
            <a:pPr>
              <a:buNone/>
            </a:pPr>
            <a:r>
              <a:rPr lang="el-GR" dirty="0" smtClean="0"/>
              <a:t>Σχεδόν ακίνητη, μόνο ήπιες κινήσεις ολίσθησης-στροφής κατά τη μέγιστη ραχιαία έκταση άκρου ποδός . Ονομάζεται και </a:t>
            </a:r>
            <a:r>
              <a:rPr lang="el-GR" u="sng" dirty="0" smtClean="0"/>
              <a:t>αντιρροπιστική</a:t>
            </a:r>
            <a:r>
              <a:rPr lang="el-GR" dirty="0" smtClean="0"/>
              <a:t> γιατί κάνει ανάλογη κίνηση με την κάτω </a:t>
            </a:r>
            <a:r>
              <a:rPr lang="el-GR" dirty="0" err="1" smtClean="0"/>
              <a:t>κνημοπερονιαία</a:t>
            </a:r>
            <a:r>
              <a:rPr lang="el-GR" dirty="0" smtClean="0"/>
              <a:t> προκειμένου να διορθώσει θέση έξω σφυρού.</a:t>
            </a:r>
          </a:p>
          <a:p>
            <a:pPr>
              <a:buNone/>
            </a:pPr>
            <a:r>
              <a:rPr lang="el-GR" dirty="0" smtClean="0"/>
              <a:t>Ελαττώνει στροφικό </a:t>
            </a:r>
            <a:r>
              <a:rPr lang="en-US" dirty="0" smtClean="0"/>
              <a:t>stress</a:t>
            </a:r>
            <a:r>
              <a:rPr lang="el-GR" dirty="0" smtClean="0"/>
              <a:t>, εμποδίζει έξω πλάγια κάμψη κνήμης.</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ΝΠΕΡ ΑΡΘΡ.jpg"/>
          <p:cNvPicPr>
            <a:picLocks noChangeAspect="1"/>
          </p:cNvPicPr>
          <p:nvPr/>
        </p:nvPicPr>
        <p:blipFill>
          <a:blip r:embed="rId2" cstate="print"/>
          <a:stretch>
            <a:fillRect/>
          </a:stretch>
        </p:blipFill>
        <p:spPr>
          <a:xfrm>
            <a:off x="1354455" y="0"/>
            <a:ext cx="6435090" cy="6858000"/>
          </a:xfrm>
          <a:prstGeom prst="rect">
            <a:avLst/>
          </a:prstGeom>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ΜΕΣΗ ΚΝΗΜΟΠΕΡΟΝΙΑΙΑ</a:t>
            </a:r>
            <a:endParaRPr lang="el-GR" dirty="0"/>
          </a:p>
        </p:txBody>
      </p:sp>
      <p:sp>
        <p:nvSpPr>
          <p:cNvPr id="3" name="2 - Θέση περιεχομένου"/>
          <p:cNvSpPr>
            <a:spLocks noGrp="1"/>
          </p:cNvSpPr>
          <p:nvPr>
            <p:ph idx="1"/>
          </p:nvPr>
        </p:nvSpPr>
        <p:spPr/>
        <p:txBody>
          <a:bodyPr>
            <a:normAutofit fontScale="70000" lnSpcReduction="20000"/>
          </a:bodyPr>
          <a:lstStyle/>
          <a:p>
            <a:pPr>
              <a:buNone/>
            </a:pPr>
            <a:r>
              <a:rPr lang="el-GR" b="1" dirty="0" smtClean="0">
                <a:solidFill>
                  <a:schemeClr val="accent1"/>
                </a:solidFill>
              </a:rPr>
              <a:t>Μεσόστεος υμένας </a:t>
            </a:r>
            <a:r>
              <a:rPr lang="el-GR" dirty="0" smtClean="0"/>
              <a:t>συνδέει και σταθεροποιεί τα οστά της κνήμης και περόνης (</a:t>
            </a:r>
            <a:r>
              <a:rPr lang="el-GR" b="1" dirty="0" smtClean="0"/>
              <a:t>συνδέσμωση</a:t>
            </a:r>
            <a:r>
              <a:rPr lang="el-GR" dirty="0" smtClean="0"/>
              <a:t>). Οι ίνες φέρονται λοξά από την κνήμη προς την περόνη με φορά προς τα κάτω.</a:t>
            </a:r>
            <a:r>
              <a:rPr lang="en-US" dirty="0" smtClean="0"/>
              <a:t> </a:t>
            </a:r>
            <a:r>
              <a:rPr lang="el-GR" dirty="0" smtClean="0"/>
              <a:t>Είναι φαρδύτερος στο άνω τμήμα και στενεύει προς τα κάτω. Ενώνεται με τον μεσόστεο σύνδεσμο και τον κάτω </a:t>
            </a:r>
            <a:r>
              <a:rPr lang="el-GR" dirty="0" err="1" smtClean="0"/>
              <a:t>κν.περ</a:t>
            </a:r>
            <a:r>
              <a:rPr lang="el-GR" dirty="0" smtClean="0"/>
              <a:t>. συνδ.</a:t>
            </a:r>
          </a:p>
          <a:p>
            <a:pPr>
              <a:buNone/>
            </a:pPr>
            <a:r>
              <a:rPr lang="el-GR" dirty="0" smtClean="0"/>
              <a:t>Φέρει δύο τρήματα, ένα προς τα άνω από όπου διέρχεται πρόσθια </a:t>
            </a:r>
            <a:r>
              <a:rPr lang="el-GR" dirty="0" err="1" smtClean="0"/>
              <a:t>κνημιαία</a:t>
            </a:r>
            <a:r>
              <a:rPr lang="el-GR" dirty="0" smtClean="0"/>
              <a:t> αρτηρία και ένα προς τα κάτω από όπου διέρχεται η περονιαία αρτηρία. </a:t>
            </a:r>
          </a:p>
          <a:p>
            <a:pPr>
              <a:buNone/>
            </a:pPr>
            <a:r>
              <a:rPr lang="en-US" dirty="0" smtClean="0"/>
              <a:t> </a:t>
            </a:r>
            <a:endParaRPr lang="el-GR" dirty="0" smtClean="0"/>
          </a:p>
          <a:p>
            <a:pPr>
              <a:buNone/>
            </a:pPr>
            <a:r>
              <a:rPr lang="el-GR" dirty="0" smtClean="0"/>
              <a:t>Προσφέρει επιφάνεια για πρόσφυση μυών και συνδέει σταθερά την κνήμη και περόνη. </a:t>
            </a:r>
          </a:p>
          <a:p>
            <a:pPr>
              <a:buNone/>
            </a:pPr>
            <a:r>
              <a:rPr lang="el-GR" dirty="0" smtClean="0"/>
              <a:t>Ανθίσταται  στην προς τα κάτω παρεκτόπιση περόνης από τους ισχυρούς </a:t>
            </a:r>
            <a:r>
              <a:rPr lang="el-GR" dirty="0" err="1" smtClean="0"/>
              <a:t>περονιαίους</a:t>
            </a:r>
            <a:r>
              <a:rPr lang="el-GR" dirty="0" smtClean="0"/>
              <a:t> μυς.</a:t>
            </a:r>
          </a:p>
          <a:p>
            <a:pPr>
              <a:buNone/>
            </a:pPr>
            <a:r>
              <a:rPr lang="en-US" dirty="0" smtClean="0"/>
              <a:t> </a:t>
            </a:r>
            <a:endParaRPr lang="el-GR"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tobfibsynd.png"/>
          <p:cNvPicPr>
            <a:picLocks noChangeAspect="1"/>
          </p:cNvPicPr>
          <p:nvPr/>
        </p:nvPicPr>
        <p:blipFill>
          <a:blip r:embed="rId2" cstate="print"/>
          <a:stretch>
            <a:fillRect/>
          </a:stretch>
        </p:blipFill>
        <p:spPr>
          <a:xfrm>
            <a:off x="703208" y="0"/>
            <a:ext cx="7737583" cy="6858000"/>
          </a:xfrm>
          <a:prstGeom prst="rect">
            <a:avLst/>
          </a:prstGeom>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ΚΑΤΩ ΚΝΗΜΟΠΕΡΟΝΙΑΙΑ ΑΡΘΡΩΣΗ</a:t>
            </a:r>
            <a:br>
              <a:rPr lang="el-GR" dirty="0" smtClean="0"/>
            </a:br>
            <a:r>
              <a:rPr lang="el-GR" b="1" dirty="0" smtClean="0"/>
              <a:t>συνδέσμωση</a:t>
            </a:r>
            <a:endParaRPr lang="el-GR" b="1" dirty="0"/>
          </a:p>
        </p:txBody>
      </p:sp>
      <p:sp>
        <p:nvSpPr>
          <p:cNvPr id="3" name="2 - Θέση περιεχομένου"/>
          <p:cNvSpPr>
            <a:spLocks noGrp="1"/>
          </p:cNvSpPr>
          <p:nvPr>
            <p:ph idx="1"/>
          </p:nvPr>
        </p:nvSpPr>
        <p:spPr/>
        <p:txBody>
          <a:bodyPr>
            <a:normAutofit fontScale="62500" lnSpcReduction="20000"/>
          </a:bodyPr>
          <a:lstStyle/>
          <a:p>
            <a:pPr>
              <a:buNone/>
            </a:pPr>
            <a:r>
              <a:rPr lang="el-GR" dirty="0" smtClean="0"/>
              <a:t>	Η πιο ισχυρή από τις 3 </a:t>
            </a:r>
            <a:r>
              <a:rPr lang="el-GR" dirty="0" err="1" smtClean="0"/>
              <a:t>κνημοπερονιαίες</a:t>
            </a:r>
            <a:r>
              <a:rPr lang="el-GR" dirty="0" smtClean="0"/>
              <a:t>.</a:t>
            </a:r>
          </a:p>
          <a:p>
            <a:pPr>
              <a:buNone/>
            </a:pPr>
            <a:r>
              <a:rPr lang="el-GR" dirty="0" smtClean="0"/>
              <a:t>	Ο (</a:t>
            </a:r>
            <a:r>
              <a:rPr lang="el-GR" dirty="0" smtClean="0">
                <a:solidFill>
                  <a:srgbClr val="FF0000"/>
                </a:solidFill>
              </a:rPr>
              <a:t>1</a:t>
            </a:r>
            <a:r>
              <a:rPr lang="el-GR" dirty="0" smtClean="0"/>
              <a:t>) </a:t>
            </a:r>
            <a:r>
              <a:rPr lang="el-GR" b="1" dirty="0" smtClean="0">
                <a:solidFill>
                  <a:schemeClr val="tx2">
                    <a:lumMod val="60000"/>
                    <a:lumOff val="40000"/>
                  </a:schemeClr>
                </a:solidFill>
              </a:rPr>
              <a:t>πρόσθιος κνημοπερονιαίος σύνδεσμος </a:t>
            </a:r>
            <a:r>
              <a:rPr lang="el-GR" dirty="0" smtClean="0"/>
              <a:t>(λοξός) φέρεται λοξά πάνω από τις πρόσθιες επιφάνειες κάτω άκρων οστών κνήμης και περόνης και από </a:t>
            </a:r>
            <a:r>
              <a:rPr lang="el-GR" dirty="0" smtClean="0">
                <a:solidFill>
                  <a:schemeClr val="tx2">
                    <a:lumMod val="60000"/>
                    <a:lumOff val="40000"/>
                  </a:schemeClr>
                </a:solidFill>
              </a:rPr>
              <a:t>τον (</a:t>
            </a:r>
            <a:r>
              <a:rPr lang="el-GR" dirty="0" smtClean="0">
                <a:solidFill>
                  <a:srgbClr val="FF0000"/>
                </a:solidFill>
              </a:rPr>
              <a:t>2</a:t>
            </a:r>
            <a:r>
              <a:rPr lang="el-GR" dirty="0" smtClean="0">
                <a:solidFill>
                  <a:schemeClr val="tx2">
                    <a:lumMod val="60000"/>
                    <a:lumOff val="40000"/>
                  </a:schemeClr>
                </a:solidFill>
              </a:rPr>
              <a:t>) </a:t>
            </a:r>
            <a:r>
              <a:rPr lang="el-GR" b="1" dirty="0" smtClean="0">
                <a:solidFill>
                  <a:schemeClr val="tx2">
                    <a:lumMod val="60000"/>
                    <a:lumOff val="40000"/>
                  </a:schemeClr>
                </a:solidFill>
              </a:rPr>
              <a:t>οπίσθιο </a:t>
            </a:r>
            <a:r>
              <a:rPr lang="el-GR" b="1" dirty="0" err="1" smtClean="0">
                <a:solidFill>
                  <a:schemeClr val="tx2">
                    <a:lumMod val="60000"/>
                    <a:lumOff val="40000"/>
                  </a:schemeClr>
                </a:solidFill>
              </a:rPr>
              <a:t>κνημοπερονιαίο</a:t>
            </a:r>
            <a:r>
              <a:rPr lang="el-GR" b="1" dirty="0" smtClean="0">
                <a:solidFill>
                  <a:schemeClr val="tx2">
                    <a:lumMod val="60000"/>
                    <a:lumOff val="40000"/>
                  </a:schemeClr>
                </a:solidFill>
              </a:rPr>
              <a:t> σύνδεσμο </a:t>
            </a:r>
            <a:r>
              <a:rPr lang="el-GR" dirty="0" smtClean="0"/>
              <a:t>(οριζόντιος) που συνδέει τις οπίσθιες επιφάνειες κάτω άκρων των δύο οστών. Οι σύνδεσμοι είναι ελάχιστα εκτατοί, και πολύ ισχυροί, ώστε κατά τη ραχιαία κάμψη να παρεκτοπίζονται ελάχιστα τα δύο οστά και να «σφηνώνει» η τροχιλία του αστραγάλου μεταξύ των σφυρών (το έξω σφυρό στρέφεται προς τα έξω). Η ισχυρή συνδέσμωση είναι παράγοντας σταθερότητας ΠΔΚ.</a:t>
            </a:r>
          </a:p>
          <a:p>
            <a:pPr>
              <a:buNone/>
            </a:pPr>
            <a:r>
              <a:rPr lang="el-GR" dirty="0" smtClean="0"/>
              <a:t> Ενισχύονται από τον </a:t>
            </a:r>
            <a:r>
              <a:rPr lang="el-GR" b="1" dirty="0" smtClean="0">
                <a:solidFill>
                  <a:schemeClr val="tx2">
                    <a:lumMod val="60000"/>
                    <a:lumOff val="40000"/>
                  </a:schemeClr>
                </a:solidFill>
              </a:rPr>
              <a:t>ισχυρό (</a:t>
            </a:r>
            <a:r>
              <a:rPr lang="el-GR" b="1" dirty="0" smtClean="0">
                <a:solidFill>
                  <a:srgbClr val="FF0000"/>
                </a:solidFill>
              </a:rPr>
              <a:t>3</a:t>
            </a:r>
            <a:r>
              <a:rPr lang="el-GR" b="1" dirty="0" smtClean="0">
                <a:solidFill>
                  <a:schemeClr val="tx2">
                    <a:lumMod val="60000"/>
                    <a:lumOff val="40000"/>
                  </a:schemeClr>
                </a:solidFill>
              </a:rPr>
              <a:t>) μεσόστεο σύνδεσμο </a:t>
            </a:r>
            <a:r>
              <a:rPr lang="el-GR" dirty="0" smtClean="0"/>
              <a:t>τον οποίο και καλύπτουν. Ο (</a:t>
            </a:r>
            <a:r>
              <a:rPr lang="el-GR" dirty="0" smtClean="0">
                <a:solidFill>
                  <a:srgbClr val="FF0000"/>
                </a:solidFill>
              </a:rPr>
              <a:t>4</a:t>
            </a:r>
            <a:r>
              <a:rPr lang="el-GR" dirty="0" smtClean="0"/>
              <a:t>) </a:t>
            </a:r>
            <a:r>
              <a:rPr lang="el-GR" b="1" dirty="0" smtClean="0">
                <a:solidFill>
                  <a:schemeClr val="tx2">
                    <a:lumMod val="60000"/>
                    <a:lumOff val="40000"/>
                  </a:schemeClr>
                </a:solidFill>
              </a:rPr>
              <a:t>κάτω εγκάρσιος σύνδεσμος </a:t>
            </a:r>
            <a:r>
              <a:rPr lang="el-GR" dirty="0" smtClean="0"/>
              <a:t>δημιουργείται από ίνες οπ. </a:t>
            </a:r>
            <a:r>
              <a:rPr lang="el-GR" dirty="0" err="1" smtClean="0"/>
              <a:t>κνημοπερονιαίου</a:t>
            </a:r>
            <a:r>
              <a:rPr lang="el-GR" dirty="0" smtClean="0"/>
              <a:t> συνδέσμου.</a:t>
            </a:r>
          </a:p>
          <a:p>
            <a:pPr>
              <a:buNone/>
            </a:pPr>
            <a:r>
              <a:rPr lang="el-GR" dirty="0" smtClean="0"/>
              <a:t>Επιτρέπει λίγες κινήσεις επιτρέποντας στο έξω σφυρό να στραφεί προς τα έξω κατά τη ραχιαία έκταση άκρου ποδός (και ακολουθεί και η άνω </a:t>
            </a:r>
            <a:r>
              <a:rPr lang="el-GR" dirty="0" err="1" smtClean="0"/>
              <a:t>κνημοπερονιαία</a:t>
            </a:r>
            <a:r>
              <a:rPr lang="en-US" dirty="0" smtClean="0"/>
              <a:t> </a:t>
            </a:r>
            <a:r>
              <a:rPr lang="el-GR" dirty="0" smtClean="0"/>
              <a:t>άρθρωση.)</a:t>
            </a:r>
          </a:p>
          <a:p>
            <a:endParaRPr lang="el-GR" dirty="0" smtClean="0"/>
          </a:p>
          <a:p>
            <a:pPr>
              <a:buNone/>
            </a:pPr>
            <a:endParaRPr lang="el-GR" dirty="0" smtClean="0"/>
          </a:p>
          <a:p>
            <a:pPr>
              <a:buNone/>
            </a:pPr>
            <a:endParaRPr lang="el-GR"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ΝΗΜΟΠΕΡ ΚΑΤΩ.gif"/>
          <p:cNvPicPr>
            <a:picLocks noChangeAspect="1"/>
          </p:cNvPicPr>
          <p:nvPr/>
        </p:nvPicPr>
        <p:blipFill>
          <a:blip r:embed="rId2" cstate="print"/>
          <a:stretch>
            <a:fillRect/>
          </a:stretch>
        </p:blipFill>
        <p:spPr>
          <a:xfrm>
            <a:off x="1714500" y="1554480"/>
            <a:ext cx="5715000" cy="3749040"/>
          </a:xfrm>
          <a:prstGeom prst="rect">
            <a:avLst/>
          </a:prstGeom>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ΚΝΗΜΠΕΡ.png"/>
          <p:cNvPicPr>
            <a:picLocks noChangeAspect="1"/>
          </p:cNvPicPr>
          <p:nvPr/>
        </p:nvPicPr>
        <p:blipFill>
          <a:blip r:embed="rId2" cstate="print"/>
          <a:stretch>
            <a:fillRect/>
          </a:stretch>
        </p:blipFill>
        <p:spPr>
          <a:xfrm>
            <a:off x="1302736" y="910371"/>
            <a:ext cx="6538527" cy="5037257"/>
          </a:xfrm>
          <a:prstGeom prst="rect">
            <a:avLst/>
          </a:prstGeom>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ΣΥΓΚΡΙΣΗ</a:t>
            </a:r>
            <a:endParaRPr lang="el-GR" dirty="0"/>
          </a:p>
        </p:txBody>
      </p:sp>
      <p:sp>
        <p:nvSpPr>
          <p:cNvPr id="3" name="2 - Θέση περιεχομένου"/>
          <p:cNvSpPr>
            <a:spLocks noGrp="1"/>
          </p:cNvSpPr>
          <p:nvPr>
            <p:ph idx="1"/>
          </p:nvPr>
        </p:nvSpPr>
        <p:spPr>
          <a:xfrm>
            <a:off x="500034" y="1571612"/>
            <a:ext cx="8229600" cy="4525963"/>
          </a:xfrm>
        </p:spPr>
        <p:txBody>
          <a:bodyPr>
            <a:normAutofit fontScale="92500" lnSpcReduction="10000"/>
          </a:bodyPr>
          <a:lstStyle/>
          <a:p>
            <a:pPr>
              <a:buNone/>
            </a:pPr>
            <a:r>
              <a:rPr lang="el-GR" dirty="0" smtClean="0"/>
              <a:t>Η κνήμη και η περόνη αρθρώνονται σε δύο σημεία, εγγύς και άπω. Στην εγγύς άρθρωση δεν είναι δυνατή ανεξάρτητη κίνηση χωρίς αντίστοιχη κίνηση στην άπω.</a:t>
            </a:r>
          </a:p>
          <a:p>
            <a:pPr>
              <a:buNone/>
            </a:pPr>
            <a:r>
              <a:rPr lang="el-GR" dirty="0" smtClean="0"/>
              <a:t>Η κνήμη και η περόνη κινούνται πάντα η μία σε σχέση με την άλλη λόγω της ισχυρής σύνδεσης με μεσόστεο υμένα.</a:t>
            </a:r>
          </a:p>
          <a:p>
            <a:pPr>
              <a:buNone/>
            </a:pPr>
            <a:r>
              <a:rPr lang="el-GR" dirty="0" smtClean="0"/>
              <a:t>Όταν το </a:t>
            </a:r>
            <a:r>
              <a:rPr lang="el-GR" dirty="0" smtClean="0">
                <a:solidFill>
                  <a:srgbClr val="FF0000"/>
                </a:solidFill>
              </a:rPr>
              <a:t>γόνατο κάμπτεται, η περόνη κινείται πρόσω, </a:t>
            </a:r>
            <a:r>
              <a:rPr lang="el-GR" dirty="0" smtClean="0"/>
              <a:t>και όταν εκτείνεται, η περόνη κινείται προς τα πίσω.</a:t>
            </a:r>
          </a:p>
          <a:p>
            <a:pPr>
              <a:buNone/>
            </a:pPr>
            <a:endParaRPr lang="el-GR" dirty="0" smtClean="0"/>
          </a:p>
          <a:p>
            <a:pPr>
              <a:buNone/>
            </a:pPr>
            <a:endParaRPr lang="el-GR" dirty="0" smtClean="0"/>
          </a:p>
          <a:p>
            <a:pPr>
              <a:buNone/>
            </a:pPr>
            <a:endParaRPr lang="el-GR" dirty="0" smtClean="0"/>
          </a:p>
          <a:p>
            <a:pPr>
              <a:buNone/>
            </a:pPr>
            <a:endParaRPr lang="el-GR" dirty="0" smtClean="0"/>
          </a:p>
          <a:p>
            <a:pPr>
              <a:buNone/>
            </a:pPr>
            <a:endParaRPr lang="el-GR"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4294967295"/>
          </p:nvPr>
        </p:nvSpPr>
        <p:spPr>
          <a:xfrm>
            <a:off x="0" y="1600200"/>
            <a:ext cx="8229600" cy="4525963"/>
          </a:xfrm>
        </p:spPr>
        <p:txBody>
          <a:bodyPr>
            <a:normAutofit/>
          </a:bodyPr>
          <a:lstStyle/>
          <a:p>
            <a:endParaRPr lang="en-US" dirty="0" smtClean="0"/>
          </a:p>
          <a:p>
            <a:endParaRPr lang="el-GR" dirty="0"/>
          </a:p>
        </p:txBody>
      </p:sp>
      <p:graphicFrame>
        <p:nvGraphicFramePr>
          <p:cNvPr id="4" name="3 - Πίνακας"/>
          <p:cNvGraphicFramePr>
            <a:graphicFrameLocks noGrp="1"/>
          </p:cNvGraphicFramePr>
          <p:nvPr/>
        </p:nvGraphicFramePr>
        <p:xfrm>
          <a:off x="928662" y="1397000"/>
          <a:ext cx="7286676" cy="3393440"/>
        </p:xfrm>
        <a:graphic>
          <a:graphicData uri="http://schemas.openxmlformats.org/drawingml/2006/table">
            <a:tbl>
              <a:tblPr firstRow="1" bandRow="1">
                <a:tableStyleId>{5C22544A-7EE6-4342-B048-85BDC9FD1C3A}</a:tableStyleId>
              </a:tblPr>
              <a:tblGrid>
                <a:gridCol w="2428892"/>
                <a:gridCol w="2428892"/>
                <a:gridCol w="2428892"/>
              </a:tblGrid>
              <a:tr h="370840">
                <a:tc>
                  <a:txBody>
                    <a:bodyPr/>
                    <a:lstStyle/>
                    <a:p>
                      <a:r>
                        <a:rPr lang="el-GR" dirty="0" smtClean="0"/>
                        <a:t>ΑΝΩ</a:t>
                      </a:r>
                      <a:r>
                        <a:rPr lang="el-GR" baseline="0" dirty="0" smtClean="0"/>
                        <a:t> ΚΝ.ΠΕΡ.</a:t>
                      </a:r>
                      <a:endParaRPr lang="el-GR" dirty="0"/>
                    </a:p>
                  </a:txBody>
                  <a:tcPr/>
                </a:tc>
                <a:tc>
                  <a:txBody>
                    <a:bodyPr/>
                    <a:lstStyle/>
                    <a:p>
                      <a:r>
                        <a:rPr lang="el-GR" dirty="0" smtClean="0"/>
                        <a:t>ΜΕΣΗ ΚΝ. ΠΕΡ.</a:t>
                      </a:r>
                      <a:endParaRPr lang="el-GR" dirty="0"/>
                    </a:p>
                  </a:txBody>
                  <a:tcPr/>
                </a:tc>
                <a:tc>
                  <a:txBody>
                    <a:bodyPr/>
                    <a:lstStyle/>
                    <a:p>
                      <a:r>
                        <a:rPr lang="el-GR" dirty="0" smtClean="0"/>
                        <a:t>ΚΑΤΩ ΚΝ.ΠΕΡ.</a:t>
                      </a:r>
                      <a:endParaRPr lang="el-GR" dirty="0"/>
                    </a:p>
                  </a:txBody>
                  <a:tcPr/>
                </a:tc>
              </a:tr>
              <a:tr h="370840">
                <a:tc>
                  <a:txBody>
                    <a:bodyPr/>
                    <a:lstStyle/>
                    <a:p>
                      <a:r>
                        <a:rPr lang="el-GR" dirty="0" smtClean="0"/>
                        <a:t>επίπεδη</a:t>
                      </a:r>
                      <a:endParaRPr lang="el-GR" dirty="0"/>
                    </a:p>
                  </a:txBody>
                  <a:tcPr/>
                </a:tc>
                <a:tc>
                  <a:txBody>
                    <a:bodyPr/>
                    <a:lstStyle/>
                    <a:p>
                      <a:r>
                        <a:rPr lang="el-GR" dirty="0" smtClean="0"/>
                        <a:t>ινώδης</a:t>
                      </a:r>
                      <a:endParaRPr lang="el-GR" dirty="0"/>
                    </a:p>
                  </a:txBody>
                  <a:tcPr/>
                </a:tc>
                <a:tc>
                  <a:txBody>
                    <a:bodyPr/>
                    <a:lstStyle/>
                    <a:p>
                      <a:r>
                        <a:rPr lang="el-GR" dirty="0" smtClean="0"/>
                        <a:t>συνδέσμωση</a:t>
                      </a:r>
                      <a:endParaRPr lang="el-GR" dirty="0"/>
                    </a:p>
                  </a:txBody>
                  <a:tcPr/>
                </a:tc>
              </a:tr>
              <a:tr h="370840">
                <a:tc>
                  <a:txBody>
                    <a:bodyPr/>
                    <a:lstStyle/>
                    <a:p>
                      <a:r>
                        <a:rPr lang="el-GR" dirty="0" smtClean="0"/>
                        <a:t>έξω κόνδυλος κνήμης-κεφαλή περόνης</a:t>
                      </a:r>
                      <a:endParaRPr lang="el-GR" dirty="0"/>
                    </a:p>
                  </a:txBody>
                  <a:tcPr/>
                </a:tc>
                <a:tc>
                  <a:txBody>
                    <a:bodyPr/>
                    <a:lstStyle/>
                    <a:p>
                      <a:r>
                        <a:rPr lang="el-GR" dirty="0" smtClean="0"/>
                        <a:t>ένωση </a:t>
                      </a:r>
                      <a:r>
                        <a:rPr lang="el-GR" dirty="0" err="1" smtClean="0"/>
                        <a:t>μεσόστεων</a:t>
                      </a:r>
                      <a:r>
                        <a:rPr lang="el-GR" dirty="0" smtClean="0"/>
                        <a:t> χειλέων κνήμης και περόνης</a:t>
                      </a:r>
                      <a:endParaRPr lang="el-GR" dirty="0"/>
                    </a:p>
                  </a:txBody>
                  <a:tcPr/>
                </a:tc>
                <a:tc>
                  <a:txBody>
                    <a:bodyPr/>
                    <a:lstStyle/>
                    <a:p>
                      <a:r>
                        <a:rPr lang="el-GR" dirty="0" smtClean="0"/>
                        <a:t>ένωση επιφάνειας κάτω άκρου κνήμης</a:t>
                      </a:r>
                      <a:r>
                        <a:rPr lang="el-GR" baseline="0" dirty="0" smtClean="0"/>
                        <a:t> και </a:t>
                      </a:r>
                      <a:r>
                        <a:rPr lang="el-GR" dirty="0" smtClean="0"/>
                        <a:t>περόνης με ισχυρούς</a:t>
                      </a:r>
                      <a:r>
                        <a:rPr lang="el-GR" baseline="0" dirty="0" smtClean="0"/>
                        <a:t> </a:t>
                      </a:r>
                      <a:r>
                        <a:rPr lang="el-GR" baseline="0" dirty="0" err="1" smtClean="0"/>
                        <a:t>μεσόστεους</a:t>
                      </a:r>
                      <a:r>
                        <a:rPr lang="el-GR" baseline="0" dirty="0" smtClean="0"/>
                        <a:t>, </a:t>
                      </a:r>
                      <a:r>
                        <a:rPr lang="el-GR" baseline="0" dirty="0" err="1" smtClean="0"/>
                        <a:t>πρ</a:t>
                      </a:r>
                      <a:r>
                        <a:rPr lang="el-GR" baseline="0" dirty="0" smtClean="0"/>
                        <a:t>. και οπ. </a:t>
                      </a:r>
                      <a:r>
                        <a:rPr lang="el-GR" baseline="0" dirty="0" err="1" smtClean="0"/>
                        <a:t>Κν.περ</a:t>
                      </a:r>
                      <a:r>
                        <a:rPr lang="el-GR" baseline="0" dirty="0" smtClean="0"/>
                        <a:t>. συνδ.</a:t>
                      </a:r>
                      <a:endParaRPr lang="el-GR" dirty="0"/>
                    </a:p>
                  </a:txBody>
                  <a:tcPr/>
                </a:tc>
              </a:tr>
              <a:tr h="370840">
                <a:tc>
                  <a:txBody>
                    <a:bodyPr/>
                    <a:lstStyle/>
                    <a:p>
                      <a:r>
                        <a:rPr lang="el-GR" dirty="0" smtClean="0"/>
                        <a:t>κινήσεις ολίσθησης</a:t>
                      </a:r>
                      <a:endParaRPr lang="el-GR" dirty="0"/>
                    </a:p>
                  </a:txBody>
                  <a:tcPr/>
                </a:tc>
                <a:tc>
                  <a:txBody>
                    <a:bodyPr/>
                    <a:lstStyle/>
                    <a:p>
                      <a:r>
                        <a:rPr lang="el-GR" dirty="0" smtClean="0"/>
                        <a:t>επιτρέπει στροφή περόνης κατά τη ραχιαία</a:t>
                      </a:r>
                      <a:r>
                        <a:rPr lang="el-GR" baseline="0" dirty="0" smtClean="0"/>
                        <a:t> έ</a:t>
                      </a:r>
                      <a:r>
                        <a:rPr lang="el-GR" dirty="0" smtClean="0"/>
                        <a:t>κταση άκρου ποδός</a:t>
                      </a:r>
                      <a:endParaRPr lang="el-GR" dirty="0"/>
                    </a:p>
                  </a:txBody>
                  <a:tcPr/>
                </a:tc>
                <a:tc>
                  <a:txBody>
                    <a:bodyPr/>
                    <a:lstStyle/>
                    <a:p>
                      <a:r>
                        <a:rPr lang="el-GR" dirty="0" smtClean="0"/>
                        <a:t>Επιτρέπει έξω στροφή έξω σφυρού κατά τη ραχιαία</a:t>
                      </a:r>
                      <a:r>
                        <a:rPr lang="el-GR" baseline="0" dirty="0" smtClean="0"/>
                        <a:t> έ</a:t>
                      </a:r>
                      <a:r>
                        <a:rPr lang="el-GR" dirty="0" smtClean="0"/>
                        <a:t>κταση άκρου ποδός</a:t>
                      </a:r>
                      <a:endParaRPr lang="el-GR" dirty="0"/>
                    </a:p>
                  </a:txBody>
                  <a:tcPr/>
                </a:tc>
              </a:tr>
            </a:tbl>
          </a:graphicData>
        </a:graphic>
      </p:graphicFrame>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ΚΑΤΩ ΚΝΗΜΟΠΕΡΟΝΙΑΙΑ ΣΥΝΔΕΣΜΩΣΗ</a:t>
            </a:r>
            <a:endParaRPr lang="el-GR" dirty="0"/>
          </a:p>
        </p:txBody>
      </p:sp>
      <p:sp>
        <p:nvSpPr>
          <p:cNvPr id="3" name="2 - Θέση περιεχομένου"/>
          <p:cNvSpPr>
            <a:spLocks noGrp="1"/>
          </p:cNvSpPr>
          <p:nvPr>
            <p:ph idx="1"/>
          </p:nvPr>
        </p:nvSpPr>
        <p:spPr/>
        <p:txBody>
          <a:bodyPr/>
          <a:lstStyle/>
          <a:p>
            <a:pPr>
              <a:buNone/>
            </a:pPr>
            <a:r>
              <a:rPr lang="el-GR" dirty="0" smtClean="0"/>
              <a:t>Ινώδης ένωση κνήμης με περόνη μέσω </a:t>
            </a:r>
            <a:r>
              <a:rPr lang="el-GR" u="sng" dirty="0" err="1" smtClean="0"/>
              <a:t>μεσόστεου</a:t>
            </a:r>
            <a:r>
              <a:rPr lang="el-GR" u="sng" dirty="0" smtClean="0"/>
              <a:t> υμένα </a:t>
            </a:r>
            <a:r>
              <a:rPr lang="el-GR" dirty="0" smtClean="0"/>
              <a:t>και </a:t>
            </a:r>
            <a:r>
              <a:rPr lang="el-GR" u="sng" dirty="0" smtClean="0"/>
              <a:t>πρόσθιου </a:t>
            </a:r>
            <a:r>
              <a:rPr lang="el-GR" u="sng" dirty="0" err="1" smtClean="0"/>
              <a:t>μεσόστεου</a:t>
            </a:r>
            <a:r>
              <a:rPr lang="el-GR" u="sng" dirty="0" smtClean="0"/>
              <a:t> συνδέσμου</a:t>
            </a:r>
            <a:r>
              <a:rPr lang="el-GR" dirty="0" smtClean="0"/>
              <a:t> και </a:t>
            </a:r>
            <a:r>
              <a:rPr lang="el-GR" u="sng" dirty="0" smtClean="0"/>
              <a:t>οπίσθιου </a:t>
            </a:r>
            <a:r>
              <a:rPr lang="el-GR" u="sng" dirty="0" err="1" smtClean="0"/>
              <a:t>κνημοπερονιαίου</a:t>
            </a:r>
            <a:r>
              <a:rPr lang="el-GR" u="sng" dirty="0" smtClean="0"/>
              <a:t> συνδέσμου</a:t>
            </a:r>
            <a:r>
              <a:rPr lang="el-GR" dirty="0" smtClean="0"/>
              <a:t>. Συγκρατεί έξω σφυρό στην έξω επιφάνεια αστραγάλου.</a:t>
            </a:r>
          </a:p>
          <a:p>
            <a:pPr>
              <a:buNone/>
            </a:pPr>
            <a:r>
              <a:rPr lang="el-GR" dirty="0" smtClean="0"/>
              <a:t>Ελαφρά κίνηση για να διευθετηθεί  τροχιλία αστραγάλου μεταξύ σφυρών.</a:t>
            </a:r>
            <a:endParaRPr lang="el-G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0" y="260648"/>
            <a:ext cx="6372225" cy="6524625"/>
          </a:xfrm>
          <a:prstGeom prst="rect">
            <a:avLst/>
          </a:prstGeom>
          <a:noFill/>
          <a:ln w="9525">
            <a:noFill/>
            <a:miter lim="800000"/>
            <a:headEnd/>
            <a:tailEnd/>
          </a:ln>
        </p:spPr>
      </p:pic>
      <p:sp>
        <p:nvSpPr>
          <p:cNvPr id="4" name="3 - TextBox"/>
          <p:cNvSpPr txBox="1"/>
          <p:nvPr/>
        </p:nvSpPr>
        <p:spPr>
          <a:xfrm>
            <a:off x="5487422" y="1268760"/>
            <a:ext cx="3656578" cy="1200329"/>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l-GR" dirty="0" smtClean="0"/>
              <a:t>1. </a:t>
            </a:r>
            <a:r>
              <a:rPr lang="el-GR" dirty="0" err="1" smtClean="0"/>
              <a:t>Ιερολάγόνιος</a:t>
            </a:r>
            <a:r>
              <a:rPr lang="el-GR" dirty="0" smtClean="0"/>
              <a:t> σ.</a:t>
            </a:r>
          </a:p>
          <a:p>
            <a:r>
              <a:rPr lang="el-GR" dirty="0" smtClean="0"/>
              <a:t>(Πρόσθιος, οπίσθιος και </a:t>
            </a:r>
            <a:r>
              <a:rPr lang="el-GR" dirty="0" err="1" smtClean="0"/>
              <a:t>μεσόστεος</a:t>
            </a:r>
            <a:r>
              <a:rPr lang="el-GR" dirty="0" smtClean="0"/>
              <a:t>).</a:t>
            </a:r>
          </a:p>
          <a:p>
            <a:r>
              <a:rPr lang="el-GR" dirty="0" smtClean="0"/>
              <a:t>2. </a:t>
            </a:r>
            <a:r>
              <a:rPr lang="el-GR" dirty="0" err="1" smtClean="0"/>
              <a:t>Λαγονοσφυικός</a:t>
            </a:r>
            <a:r>
              <a:rPr lang="el-GR" dirty="0" smtClean="0"/>
              <a:t> σ.</a:t>
            </a:r>
          </a:p>
          <a:p>
            <a:r>
              <a:rPr lang="el-GR" dirty="0" smtClean="0"/>
              <a:t>3. </a:t>
            </a:r>
            <a:r>
              <a:rPr lang="el-GR" dirty="0" err="1" smtClean="0"/>
              <a:t>Ισχιοϊερός</a:t>
            </a:r>
            <a:r>
              <a:rPr lang="el-GR" dirty="0" smtClean="0"/>
              <a:t> (μείζων και ελάσσων)</a:t>
            </a:r>
            <a:endParaRPr lang="el-GR" dirty="0"/>
          </a:p>
        </p:txBody>
      </p:sp>
      <p:sp>
        <p:nvSpPr>
          <p:cNvPr id="5" name="4 - Ορθογώνιο"/>
          <p:cNvSpPr/>
          <p:nvPr/>
        </p:nvSpPr>
        <p:spPr>
          <a:xfrm>
            <a:off x="5652120" y="3284984"/>
            <a:ext cx="3240360" cy="3139321"/>
          </a:xfrm>
          <a:prstGeom prst="rect">
            <a:avLst/>
          </a:prstGeom>
        </p:spPr>
        <p:txBody>
          <a:bodyPr wrap="square">
            <a:spAutoFit/>
          </a:bodyPr>
          <a:lstStyle/>
          <a:p>
            <a:r>
              <a:rPr lang="el-GR" dirty="0" smtClean="0"/>
              <a:t>Η κίνηση της </a:t>
            </a:r>
            <a:r>
              <a:rPr lang="en-US" dirty="0" smtClean="0"/>
              <a:t>(2–18 degrees</a:t>
            </a:r>
            <a:r>
              <a:rPr lang="el-GR" dirty="0" smtClean="0"/>
              <a:t>) προέρχεται κυρίως από την διάταση των συνδέσμων. Η βασικής της λειτουργία είναι η </a:t>
            </a:r>
            <a:r>
              <a:rPr lang="el-GR" u="sng" dirty="0" smtClean="0"/>
              <a:t>απορρόφηση των κραδασμών</a:t>
            </a:r>
            <a:r>
              <a:rPr lang="el-GR" dirty="0" smtClean="0"/>
              <a:t>, προστατεύοντας τη σπονδυλική στήλη, μέσω της διάτασης προς διάφορες κατευθύνσεις. Παρέχει επίσης ένα μηχανισμό </a:t>
            </a:r>
            <a:r>
              <a:rPr lang="el-GR" u="sng" dirty="0" smtClean="0"/>
              <a:t>σταθεροποίησης</a:t>
            </a:r>
            <a:r>
              <a:rPr lang="el-GR" dirty="0" smtClean="0"/>
              <a:t> που βοηθά στη βάδιση.</a:t>
            </a:r>
            <a:endParaRPr lang="el-GR"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ΑΧΙΛΛΕΙΟΣ ΤΕΝΟΝΤΑΣ</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dirty="0" smtClean="0"/>
              <a:t>Ο πιο ισχυρός, παχύς τένοντας, μήκους 15 εκ., συνέχεια πλατιάς απονεύρωσης στη μεσότητα γαστροκνημίας  όπου τελειώνουν οι γαστέρες </a:t>
            </a:r>
            <a:r>
              <a:rPr lang="el-GR" u="sng" dirty="0" smtClean="0"/>
              <a:t>γαστροκνήμιου</a:t>
            </a:r>
            <a:r>
              <a:rPr lang="el-GR" dirty="0" smtClean="0"/>
              <a:t> μυ. Δέχεται ίνες </a:t>
            </a:r>
            <a:r>
              <a:rPr lang="el-GR" u="sng" dirty="0" smtClean="0"/>
              <a:t>υποκνημίδιου</a:t>
            </a:r>
            <a:r>
              <a:rPr lang="el-GR" dirty="0" smtClean="0"/>
              <a:t> μυ. Καταφύεται στην οπίσθια επιφάνεια </a:t>
            </a:r>
            <a:r>
              <a:rPr lang="el-GR" dirty="0" smtClean="0">
                <a:solidFill>
                  <a:srgbClr val="FF0000"/>
                </a:solidFill>
              </a:rPr>
              <a:t>πτέρνας</a:t>
            </a:r>
            <a:r>
              <a:rPr lang="el-GR" dirty="0" smtClean="0"/>
              <a:t>. Στρέφεται ελικοειδώς ώστε οι ίνες γαστροκνήμιου να καταφύονται επί τα εκτός και οι ίνες υποκνημίδιου να καταφύονται επί τα εκτός. Αυτή η διάταξη είναι σημαντική για την ελαστικότητα του τένοντα να απορροφά δονήσεις και να τις απελευθερώνει ως προωθητική δύναμη.</a:t>
            </a:r>
            <a:endParaRPr lang="el-GR"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normAutofit fontScale="90000"/>
          </a:bodyPr>
          <a:lstStyle/>
          <a:p>
            <a:r>
              <a:rPr lang="el-GR" dirty="0" smtClean="0"/>
              <a:t>ΟΣΤΑ ΑΚΡΟΥ ΠΟΔΟΣ</a:t>
            </a:r>
            <a:br>
              <a:rPr lang="el-GR" dirty="0" smtClean="0"/>
            </a:br>
            <a:r>
              <a:rPr lang="el-GR" dirty="0" smtClean="0"/>
              <a:t>Ταρσός (οπίσθιο- εγγύς άκρο πόδι)</a:t>
            </a:r>
            <a:endParaRPr lang="el-GR" dirty="0"/>
          </a:p>
        </p:txBody>
      </p:sp>
      <p:pic>
        <p:nvPicPr>
          <p:cNvPr id="5" name="Picture 3"/>
          <p:cNvPicPr>
            <a:picLocks noGrp="1" noChangeAspect="1" noChangeArrowheads="1"/>
          </p:cNvPicPr>
          <p:nvPr>
            <p:ph idx="1"/>
          </p:nvPr>
        </p:nvPicPr>
        <p:blipFill>
          <a:blip r:embed="rId2"/>
          <a:srcRect/>
          <a:stretch>
            <a:fillRect/>
          </a:stretch>
        </p:blipFill>
        <p:spPr bwMode="auto">
          <a:xfrm>
            <a:off x="1571604" y="1159854"/>
            <a:ext cx="6215106" cy="55997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fontScale="85000" lnSpcReduction="10000"/>
          </a:bodyPr>
          <a:lstStyle/>
          <a:p>
            <a:pPr marL="514350" indent="-514350">
              <a:buAutoNum type="arabicPeriod"/>
            </a:pPr>
            <a:r>
              <a:rPr lang="el-GR" b="1" dirty="0" smtClean="0"/>
              <a:t>Αστράγαλος</a:t>
            </a:r>
            <a:r>
              <a:rPr lang="el-GR" dirty="0" smtClean="0"/>
              <a:t>: άνω επιφάνεια, </a:t>
            </a:r>
            <a:r>
              <a:rPr lang="el-GR" dirty="0" err="1" smtClean="0">
                <a:solidFill>
                  <a:srgbClr val="FF0000"/>
                </a:solidFill>
              </a:rPr>
              <a:t>τροχιλία</a:t>
            </a:r>
            <a:r>
              <a:rPr lang="el-GR" dirty="0" smtClean="0"/>
              <a:t>, «γραπώνεται» </a:t>
            </a:r>
            <a:r>
              <a:rPr lang="el-GR" u="sng" dirty="0" smtClean="0"/>
              <a:t>από σφυρά </a:t>
            </a:r>
            <a:r>
              <a:rPr lang="el-GR" dirty="0" smtClean="0"/>
              <a:t>και δέχεται βάρος σώματος από την κνήμη και το μεταδίδει διαιρώντας το στην </a:t>
            </a:r>
            <a:r>
              <a:rPr lang="el-GR" u="sng" dirty="0" smtClean="0"/>
              <a:t>πτέρνα</a:t>
            </a:r>
            <a:r>
              <a:rPr lang="el-GR" dirty="0" smtClean="0"/>
              <a:t>, όπου επικάθεται το </a:t>
            </a:r>
            <a:r>
              <a:rPr lang="el-GR" dirty="0" smtClean="0">
                <a:solidFill>
                  <a:srgbClr val="FF0000"/>
                </a:solidFill>
              </a:rPr>
              <a:t>σώμα</a:t>
            </a:r>
            <a:r>
              <a:rPr lang="el-GR" dirty="0" smtClean="0"/>
              <a:t> του αστραγάλου, και το πρόσθιο μέρος άκρου ποδός μέσω </a:t>
            </a:r>
            <a:r>
              <a:rPr lang="el-GR" dirty="0" err="1" smtClean="0"/>
              <a:t>οστεοσυνδεσμικού</a:t>
            </a:r>
            <a:r>
              <a:rPr lang="el-GR" dirty="0" smtClean="0"/>
              <a:t> άγκιστρου, που δέχεται την κεφαλή του αστραγάλου.</a:t>
            </a:r>
          </a:p>
          <a:p>
            <a:pPr marL="514350" indent="-514350">
              <a:buNone/>
            </a:pPr>
            <a:r>
              <a:rPr lang="el-GR" dirty="0" smtClean="0"/>
              <a:t>	</a:t>
            </a:r>
            <a:r>
              <a:rPr lang="el-GR" dirty="0" smtClean="0">
                <a:solidFill>
                  <a:srgbClr val="00B050"/>
                </a:solidFill>
              </a:rPr>
              <a:t>Δεν έχει ούτε μύες ούτε τένοντες</a:t>
            </a:r>
            <a:r>
              <a:rPr lang="el-GR" dirty="0" smtClean="0"/>
              <a:t>. Καλύπτεται από αρθρικό χόνδρο. Φέρει την </a:t>
            </a:r>
            <a:r>
              <a:rPr lang="el-GR" u="sng" dirty="0" smtClean="0"/>
              <a:t>τροχιλία</a:t>
            </a:r>
            <a:r>
              <a:rPr lang="el-GR" dirty="0" smtClean="0"/>
              <a:t> στην άνω επιφάνεια, την αύλακα για τον τα. Μ. καμπτήρα </a:t>
            </a:r>
            <a:r>
              <a:rPr lang="el-GR" dirty="0" err="1" smtClean="0"/>
              <a:t>Μ.δ</a:t>
            </a:r>
            <a:r>
              <a:rPr lang="el-GR" dirty="0" smtClean="0"/>
              <a:t>. και το έξω και έσω </a:t>
            </a:r>
            <a:r>
              <a:rPr lang="el-GR" u="sng" dirty="0" smtClean="0"/>
              <a:t>φύμα</a:t>
            </a:r>
            <a:r>
              <a:rPr lang="el-GR" dirty="0" smtClean="0"/>
              <a:t>.</a:t>
            </a:r>
          </a:p>
          <a:p>
            <a:endParaRPr lang="el-GR" dirty="0"/>
          </a:p>
        </p:txBody>
      </p:sp>
      <p:sp>
        <p:nvSpPr>
          <p:cNvPr id="5" name="1 - Τίτλος"/>
          <p:cNvSpPr>
            <a:spLocks noGrp="1"/>
          </p:cNvSpPr>
          <p:nvPr>
            <p:ph type="title"/>
          </p:nvPr>
        </p:nvSpPr>
        <p:spPr/>
        <p:txBody>
          <a:bodyPr>
            <a:normAutofit fontScale="90000"/>
          </a:bodyPr>
          <a:lstStyle/>
          <a:p>
            <a:r>
              <a:rPr lang="el-GR" dirty="0" smtClean="0"/>
              <a:t>ΟΣΤΑ ΑΚΡΟΥ ΠΟΔΟΣ</a:t>
            </a:r>
            <a:br>
              <a:rPr lang="el-GR" dirty="0" smtClean="0"/>
            </a:br>
            <a:r>
              <a:rPr lang="el-GR" dirty="0" smtClean="0"/>
              <a:t>Ταρσός (οπίσθιο- εγγύς άκρο πόδι)</a:t>
            </a:r>
            <a:endParaRPr lang="el-GR"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1323975" y="1414463"/>
            <a:ext cx="6496050" cy="4029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438275" y="1795463"/>
            <a:ext cx="6267450" cy="3267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323974" y="1414463"/>
            <a:ext cx="7740005" cy="48006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ΟΣΤΑ ΑΚΡΟΥ ΠΟΔΟΣ</a:t>
            </a:r>
            <a:br>
              <a:rPr lang="el-GR" dirty="0" smtClean="0"/>
            </a:br>
            <a:r>
              <a:rPr lang="el-GR" dirty="0" smtClean="0"/>
              <a:t>Ταρσός (οπίσθιο- εγγύς άκρο πόδι)</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dirty="0" smtClean="0"/>
              <a:t>2. </a:t>
            </a:r>
            <a:r>
              <a:rPr lang="el-GR" b="1" dirty="0" smtClean="0"/>
              <a:t>Πτέρνα</a:t>
            </a:r>
            <a:r>
              <a:rPr lang="el-GR" dirty="0" smtClean="0"/>
              <a:t>: το μεγαλύτερο και ισχυρότερο οστό άκρου ποδός. Στην </a:t>
            </a:r>
            <a:r>
              <a:rPr lang="el-GR" dirty="0" smtClean="0"/>
              <a:t>όρθια </a:t>
            </a:r>
            <a:r>
              <a:rPr lang="el-GR" dirty="0" smtClean="0"/>
              <a:t>στάση μεταφέρει βάρος σώματος από τον αστράγαλο στο έδαφος. Η άνω επιφάνεια αρθρώνεται με αστράγαλο και μπροστά με το κυβοειδές. Στην έξω επιφάνεια έχει ένα λοξό χείλος, την </a:t>
            </a:r>
            <a:r>
              <a:rPr lang="el-GR" u="sng" dirty="0" smtClean="0"/>
              <a:t>περονιαία τροχιλία</a:t>
            </a:r>
            <a:r>
              <a:rPr lang="el-GR" dirty="0" smtClean="0"/>
              <a:t>, μεταξύ τενόντων μακρού και βραχύ περονιαίου μυ. Το </a:t>
            </a:r>
            <a:r>
              <a:rPr lang="el-GR" u="sng" dirty="0" smtClean="0"/>
              <a:t>υπέρεισμα</a:t>
            </a:r>
            <a:r>
              <a:rPr lang="el-GR" dirty="0" smtClean="0"/>
              <a:t> του </a:t>
            </a:r>
            <a:r>
              <a:rPr lang="el-GR" u="sng" dirty="0" smtClean="0"/>
              <a:t>αστραγάλου</a:t>
            </a:r>
            <a:r>
              <a:rPr lang="el-GR" dirty="0" smtClean="0"/>
              <a:t>, δίκην συρταριού υποστήριγμα κεφαλής αστραγάλου.  Το </a:t>
            </a:r>
            <a:r>
              <a:rPr lang="el-GR" u="sng" dirty="0" err="1" smtClean="0"/>
              <a:t>πτερναίο</a:t>
            </a:r>
            <a:r>
              <a:rPr lang="el-GR" u="sng" dirty="0" smtClean="0"/>
              <a:t> κύρτωμα</a:t>
            </a:r>
            <a:r>
              <a:rPr lang="el-GR" dirty="0" smtClean="0"/>
              <a:t>, προπέτεια στην οπίσθια μοίρα που φέρει το βάρος, και έχει έσω και έξω </a:t>
            </a:r>
            <a:r>
              <a:rPr lang="el-GR" u="sng" dirty="0" smtClean="0"/>
              <a:t>φύμα</a:t>
            </a:r>
            <a:endParaRPr lang="el-GR" u="sng"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ΟΣΤΑ ΑΚΡΟΥ ΠΟΔΟΣ</a:t>
            </a:r>
            <a:br>
              <a:rPr lang="el-GR" dirty="0" smtClean="0"/>
            </a:br>
            <a:r>
              <a:rPr lang="el-GR" dirty="0" smtClean="0"/>
              <a:t>Ταρσός (οπίσθιο- εγγύς άκρο πόδι)</a:t>
            </a:r>
            <a:endParaRPr lang="el-GR" dirty="0"/>
          </a:p>
        </p:txBody>
      </p:sp>
      <p:sp>
        <p:nvSpPr>
          <p:cNvPr id="3" name="2 - Θέση περιεχομένου"/>
          <p:cNvSpPr>
            <a:spLocks noGrp="1"/>
          </p:cNvSpPr>
          <p:nvPr>
            <p:ph idx="1"/>
          </p:nvPr>
        </p:nvSpPr>
        <p:spPr/>
        <p:txBody>
          <a:bodyPr/>
          <a:lstStyle/>
          <a:p>
            <a:pPr>
              <a:buNone/>
            </a:pPr>
            <a:r>
              <a:rPr lang="el-GR" dirty="0" smtClean="0"/>
              <a:t>3. </a:t>
            </a:r>
            <a:r>
              <a:rPr lang="el-GR" b="1" dirty="0" smtClean="0"/>
              <a:t>Σκαφοειδές</a:t>
            </a:r>
            <a:r>
              <a:rPr lang="el-GR" dirty="0" smtClean="0"/>
              <a:t>: αποπλατυσμένο με σχήμα βάρκας οστό μεταξύ κεφαλής αστραγάλου και 3 σφηνοειδών οστών. Η έσω επιφάνεια προβάλλει προς τα κάτω (</a:t>
            </a:r>
            <a:r>
              <a:rPr lang="el-GR" dirty="0" smtClean="0">
                <a:solidFill>
                  <a:srgbClr val="00B0F0"/>
                </a:solidFill>
              </a:rPr>
              <a:t>σκαφοειδές φύμα</a:t>
            </a:r>
            <a:r>
              <a:rPr lang="el-GR" dirty="0" smtClean="0"/>
              <a:t>) θέση πρόσφυσης τενόντων επειδή το </a:t>
            </a:r>
            <a:r>
              <a:rPr lang="el-GR" b="1" dirty="0" smtClean="0"/>
              <a:t>έσω χείλος άκρου οδός δεν ακουμπά στο έδαφος</a:t>
            </a:r>
            <a:r>
              <a:rPr lang="el-GR" dirty="0" smtClean="0"/>
              <a:t>. Το έσω χείλος σχηματίζει την </a:t>
            </a:r>
            <a:r>
              <a:rPr lang="el-GR" dirty="0" smtClean="0">
                <a:solidFill>
                  <a:srgbClr val="00B050"/>
                </a:solidFill>
              </a:rPr>
              <a:t>επιμήκη καμάρα </a:t>
            </a:r>
            <a:r>
              <a:rPr lang="el-GR" dirty="0" smtClean="0"/>
              <a:t>άκρου πόδα που πρέπει να υποστηρίζεται κεντρικά.</a:t>
            </a:r>
            <a:endParaRPr lang="el-GR"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ΟΣΤΑ ΑΚΡΟΥ ΠΟΔΟΣ</a:t>
            </a:r>
            <a:br>
              <a:rPr lang="el-GR" dirty="0" smtClean="0"/>
            </a:br>
            <a:r>
              <a:rPr lang="el-GR" dirty="0" smtClean="0"/>
              <a:t>Ταρσός (οπίσθιο- εγγύς άκρο πόδι)</a:t>
            </a:r>
            <a:endParaRPr lang="el-GR" dirty="0"/>
          </a:p>
        </p:txBody>
      </p:sp>
      <p:sp>
        <p:nvSpPr>
          <p:cNvPr id="3" name="2 - Θέση περιεχομένου"/>
          <p:cNvSpPr>
            <a:spLocks noGrp="1"/>
          </p:cNvSpPr>
          <p:nvPr>
            <p:ph idx="1"/>
          </p:nvPr>
        </p:nvSpPr>
        <p:spPr/>
        <p:txBody>
          <a:bodyPr>
            <a:normAutofit lnSpcReduction="10000"/>
          </a:bodyPr>
          <a:lstStyle/>
          <a:p>
            <a:pPr>
              <a:buNone/>
            </a:pPr>
            <a:r>
              <a:rPr lang="el-GR" dirty="0" smtClean="0"/>
              <a:t>4. </a:t>
            </a:r>
            <a:r>
              <a:rPr lang="el-GR" b="1" dirty="0" smtClean="0"/>
              <a:t>Κυβοειδές</a:t>
            </a:r>
            <a:r>
              <a:rPr lang="el-GR" dirty="0" smtClean="0"/>
              <a:t>: το πιο προς τα έξω οστό στον άπω στίχο ταρσού. Μπροστά από το </a:t>
            </a:r>
            <a:r>
              <a:rPr lang="el-GR" dirty="0" smtClean="0">
                <a:solidFill>
                  <a:srgbClr val="00B0F0"/>
                </a:solidFill>
              </a:rPr>
              <a:t>φύμα</a:t>
            </a:r>
            <a:r>
              <a:rPr lang="el-GR" dirty="0" smtClean="0"/>
              <a:t> του κυβοειδούς οστού, βρίσκεται η </a:t>
            </a:r>
            <a:r>
              <a:rPr lang="el-GR" dirty="0" smtClean="0">
                <a:solidFill>
                  <a:srgbClr val="00B0F0"/>
                </a:solidFill>
              </a:rPr>
              <a:t>αύλακα</a:t>
            </a:r>
            <a:r>
              <a:rPr lang="el-GR" dirty="0" smtClean="0"/>
              <a:t> για τον τ. Μ. περονιαίου μυ.</a:t>
            </a:r>
          </a:p>
          <a:p>
            <a:pPr>
              <a:buNone/>
            </a:pPr>
            <a:r>
              <a:rPr lang="el-GR" dirty="0" smtClean="0"/>
              <a:t>5. 6. 7. </a:t>
            </a:r>
            <a:r>
              <a:rPr lang="el-GR" b="1" dirty="0" smtClean="0"/>
              <a:t>σφηνοειδή</a:t>
            </a:r>
            <a:r>
              <a:rPr lang="el-GR" dirty="0" smtClean="0"/>
              <a:t> οστά: έσω, μέσο και έξω. Κάθε σφηνοειδές αρθρώνεται με το σκαφοειδές προς τα πίσω και με τη βάση του αντίστοιχου μετατάρσιου προς τα εμπρός, το έξω σφηνοειδές αρθρώνεται με το κυβοειδές.</a:t>
            </a:r>
            <a:endParaRPr lang="el-GR"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t>ΟΣΤΑ ΑΚΡΟΥ ΠΟΔΟΣ</a:t>
            </a:r>
            <a:br>
              <a:rPr lang="el-GR" sz="3600" dirty="0" smtClean="0"/>
            </a:br>
            <a:r>
              <a:rPr lang="el-GR" sz="3600" dirty="0" smtClean="0"/>
              <a:t>Μετατάρσιο (πρόσθιο - άπω άκρο πόδι)</a:t>
            </a:r>
            <a:endParaRPr lang="el-GR" sz="3600" dirty="0"/>
          </a:p>
        </p:txBody>
      </p:sp>
      <p:sp>
        <p:nvSpPr>
          <p:cNvPr id="3" name="2 - Θέση περιεχομένου"/>
          <p:cNvSpPr>
            <a:spLocks noGrp="1"/>
          </p:cNvSpPr>
          <p:nvPr>
            <p:ph idx="1"/>
          </p:nvPr>
        </p:nvSpPr>
        <p:spPr/>
        <p:txBody>
          <a:bodyPr>
            <a:normAutofit fontScale="77500" lnSpcReduction="20000"/>
          </a:bodyPr>
          <a:lstStyle/>
          <a:p>
            <a:pPr>
              <a:buNone/>
            </a:pPr>
            <a:r>
              <a:rPr lang="el-GR" dirty="0" smtClean="0"/>
              <a:t>5 </a:t>
            </a:r>
            <a:r>
              <a:rPr lang="el-GR" b="1" dirty="0" smtClean="0"/>
              <a:t>μετατάρσια</a:t>
            </a:r>
            <a:r>
              <a:rPr lang="el-GR" dirty="0" smtClean="0"/>
              <a:t> (ΜΤ) οστά που αριθμούνται από τα έσω. Οι </a:t>
            </a:r>
            <a:r>
              <a:rPr lang="el-GR" dirty="0" err="1" smtClean="0"/>
              <a:t>ταρσομετατάρσιες</a:t>
            </a:r>
            <a:r>
              <a:rPr lang="el-GR" dirty="0" smtClean="0"/>
              <a:t> αρθρώσεις σχηματίζουν τη </a:t>
            </a:r>
            <a:r>
              <a:rPr lang="el-GR" u="sng" dirty="0" smtClean="0"/>
              <a:t>λοξή</a:t>
            </a:r>
            <a:r>
              <a:rPr lang="el-GR" dirty="0" smtClean="0"/>
              <a:t> </a:t>
            </a:r>
            <a:r>
              <a:rPr lang="el-GR" u="sng" dirty="0" err="1" smtClean="0"/>
              <a:t>ταρσομετατάρσια</a:t>
            </a:r>
            <a:r>
              <a:rPr lang="el-GR" u="sng" dirty="0" smtClean="0"/>
              <a:t> γραμμή </a:t>
            </a:r>
            <a:r>
              <a:rPr lang="el-GR" dirty="0" smtClean="0"/>
              <a:t>που ενώνει τα μέσα σημεία έσω και έξω χείλους άκρου πόδα. Το </a:t>
            </a:r>
            <a:r>
              <a:rPr lang="el-GR" dirty="0" smtClean="0">
                <a:solidFill>
                  <a:srgbClr val="FF0000"/>
                </a:solidFill>
              </a:rPr>
              <a:t>1</a:t>
            </a:r>
            <a:r>
              <a:rPr lang="el-GR" baseline="30000" dirty="0" smtClean="0">
                <a:solidFill>
                  <a:srgbClr val="FF0000"/>
                </a:solidFill>
              </a:rPr>
              <a:t>ο</a:t>
            </a:r>
            <a:r>
              <a:rPr lang="el-GR" dirty="0" smtClean="0">
                <a:solidFill>
                  <a:srgbClr val="FF0000"/>
                </a:solidFill>
              </a:rPr>
              <a:t> μετατάρσιο </a:t>
            </a:r>
            <a:r>
              <a:rPr lang="el-GR" dirty="0" smtClean="0"/>
              <a:t>είναι το </a:t>
            </a:r>
            <a:r>
              <a:rPr lang="el-GR" u="sng" dirty="0" smtClean="0"/>
              <a:t>βραχύτερο</a:t>
            </a:r>
            <a:r>
              <a:rPr lang="el-GR" dirty="0" smtClean="0"/>
              <a:t> αλλά παχύτερο, το </a:t>
            </a:r>
            <a:r>
              <a:rPr lang="el-GR" dirty="0" smtClean="0">
                <a:solidFill>
                  <a:srgbClr val="FF0000"/>
                </a:solidFill>
              </a:rPr>
              <a:t>2</a:t>
            </a:r>
            <a:r>
              <a:rPr lang="el-GR" baseline="30000" dirty="0" smtClean="0">
                <a:solidFill>
                  <a:srgbClr val="FF0000"/>
                </a:solidFill>
              </a:rPr>
              <a:t>ο</a:t>
            </a:r>
            <a:r>
              <a:rPr lang="el-GR" dirty="0" smtClean="0">
                <a:solidFill>
                  <a:srgbClr val="FF0000"/>
                </a:solidFill>
              </a:rPr>
              <a:t> μετατάρσιο </a:t>
            </a:r>
            <a:r>
              <a:rPr lang="el-GR" dirty="0" smtClean="0"/>
              <a:t>είναι το </a:t>
            </a:r>
            <a:r>
              <a:rPr lang="el-GR" u="sng" dirty="0" smtClean="0"/>
              <a:t>μακρύτερο</a:t>
            </a:r>
            <a:r>
              <a:rPr lang="el-GR" dirty="0" smtClean="0"/>
              <a:t>, κάθε μετατάρσιο έχει μία εγγύς βάση και μία άπω κεφαλή. Οι βάσεις αρθρώνονται με τα σφηνοειδή και κυβοειδή οστά και οι κεφαλές με τις εγγύς φάλαγγες. Οι βάσεις 1</a:t>
            </a:r>
            <a:r>
              <a:rPr lang="el-GR" baseline="30000" dirty="0" smtClean="0"/>
              <a:t>ου</a:t>
            </a:r>
            <a:r>
              <a:rPr lang="el-GR" dirty="0" smtClean="0"/>
              <a:t> και 5</a:t>
            </a:r>
            <a:r>
              <a:rPr lang="el-GR" baseline="30000" dirty="0" smtClean="0"/>
              <a:t>ου</a:t>
            </a:r>
            <a:r>
              <a:rPr lang="el-GR" dirty="0" smtClean="0"/>
              <a:t>  μεταταρσίου έχουν μεγάλα </a:t>
            </a:r>
            <a:r>
              <a:rPr lang="el-GR" u="sng" dirty="0" smtClean="0"/>
              <a:t>φύματα</a:t>
            </a:r>
            <a:r>
              <a:rPr lang="el-GR" dirty="0" smtClean="0"/>
              <a:t> που χορηγούν πρόσφυση σε τένοντες. Το φύμα 5</a:t>
            </a:r>
            <a:r>
              <a:rPr lang="el-GR" baseline="30000" dirty="0" smtClean="0"/>
              <a:t>ου</a:t>
            </a:r>
            <a:r>
              <a:rPr lang="el-GR" dirty="0" smtClean="0"/>
              <a:t> ΜΤ προβάλλει προς τα έξω . Πάνω από την κεφαλή 1</a:t>
            </a:r>
            <a:r>
              <a:rPr lang="el-GR" baseline="30000" dirty="0" smtClean="0"/>
              <a:t>ου</a:t>
            </a:r>
            <a:r>
              <a:rPr lang="el-GR" dirty="0" smtClean="0"/>
              <a:t> ΜΤ βρίσκονται τα έσω και έξω </a:t>
            </a:r>
            <a:r>
              <a:rPr lang="el-GR" b="1" dirty="0" err="1" smtClean="0"/>
              <a:t>σησαμοειδή</a:t>
            </a:r>
            <a:r>
              <a:rPr lang="el-GR" dirty="0" smtClean="0"/>
              <a:t> οστά που είναι ενσωματωμένα στους τένοντες κατά μήκος πελματιαίας επιφάνειας.</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lstStyle/>
          <a:p>
            <a:endParaRPr lang="el-GR" dirty="0"/>
          </a:p>
        </p:txBody>
      </p:sp>
      <p:sp>
        <p:nvSpPr>
          <p:cNvPr id="8" name="7 - Θέση κειμένου"/>
          <p:cNvSpPr>
            <a:spLocks noGrp="1"/>
          </p:cNvSpPr>
          <p:nvPr>
            <p:ph type="body" idx="1"/>
          </p:nvPr>
        </p:nvSpPr>
        <p:spPr/>
        <p:txBody>
          <a:bodyPr/>
          <a:lstStyle/>
          <a:p>
            <a:r>
              <a:rPr lang="el-GR" dirty="0" smtClean="0"/>
              <a:t>ΑΝΩ ΑΚΡΟ</a:t>
            </a:r>
            <a:endParaRPr lang="el-GR" dirty="0"/>
          </a:p>
        </p:txBody>
      </p:sp>
      <p:sp>
        <p:nvSpPr>
          <p:cNvPr id="9" name="8 - Θέση περιεχομένου"/>
          <p:cNvSpPr>
            <a:spLocks noGrp="1"/>
          </p:cNvSpPr>
          <p:nvPr>
            <p:ph sz="half" idx="2"/>
          </p:nvPr>
        </p:nvSpPr>
        <p:spPr/>
        <p:txBody>
          <a:bodyPr>
            <a:normAutofit fontScale="85000" lnSpcReduction="10000"/>
          </a:bodyPr>
          <a:lstStyle/>
          <a:p>
            <a:pPr>
              <a:buNone/>
            </a:pPr>
            <a:r>
              <a:rPr lang="el-GR" b="1" dirty="0" smtClean="0">
                <a:solidFill>
                  <a:srgbClr val="FF0000"/>
                </a:solidFill>
              </a:rPr>
              <a:t>Κινητικότητα</a:t>
            </a:r>
          </a:p>
          <a:p>
            <a:pPr marL="0" indent="0">
              <a:buNone/>
            </a:pPr>
            <a:r>
              <a:rPr lang="el-GR" u="sng" dirty="0" smtClean="0"/>
              <a:t>Οπίσθια πλατιά οστά </a:t>
            </a:r>
            <a:r>
              <a:rPr lang="el-GR" dirty="0" smtClean="0"/>
              <a:t>(ωμοπλάτη) συνδέονται μέσω </a:t>
            </a:r>
            <a:r>
              <a:rPr lang="el-GR" u="sng" dirty="0" smtClean="0"/>
              <a:t>οστέινων αγκυλών </a:t>
            </a:r>
            <a:r>
              <a:rPr lang="el-GR" dirty="0" smtClean="0"/>
              <a:t>(κλείδα) με </a:t>
            </a:r>
            <a:r>
              <a:rPr lang="el-GR" u="sng" dirty="0" smtClean="0"/>
              <a:t>αξονικό σκελετό </a:t>
            </a:r>
            <a:r>
              <a:rPr lang="el-GR" dirty="0" smtClean="0"/>
              <a:t>μόνο μπροστά με τη λαβή στέρνου (ατελής δακτύλιος). Επιτρέπει ανεξάρτητη κίνηση άνω άκρων μπροστά από τον κορμό-ακριβή συγχρονισμό οφθαλμού-άνω άκρου.</a:t>
            </a:r>
          </a:p>
          <a:p>
            <a:pPr marL="0" indent="0">
              <a:buNone/>
            </a:pPr>
            <a:r>
              <a:rPr lang="el-GR" dirty="0" smtClean="0"/>
              <a:t>Αρκετά ισχυρό &amp; σχήμα κουπιού &amp; δυνατότητα γραπώματος, μπορεί να αναλάβει κίνηση σώματος (κολύμπι, </a:t>
            </a:r>
            <a:r>
              <a:rPr lang="el-GR" dirty="0" err="1" smtClean="0"/>
              <a:t>έρπειν</a:t>
            </a:r>
            <a:r>
              <a:rPr lang="el-GR" dirty="0" smtClean="0"/>
              <a:t>)</a:t>
            </a:r>
            <a:endParaRPr lang="el-GR" dirty="0"/>
          </a:p>
        </p:txBody>
      </p:sp>
      <p:sp>
        <p:nvSpPr>
          <p:cNvPr id="10" name="9 - Θέση κειμένου"/>
          <p:cNvSpPr>
            <a:spLocks noGrp="1"/>
          </p:cNvSpPr>
          <p:nvPr>
            <p:ph type="body" sz="quarter" idx="3"/>
          </p:nvPr>
        </p:nvSpPr>
        <p:spPr/>
        <p:txBody>
          <a:bodyPr/>
          <a:lstStyle/>
          <a:p>
            <a:r>
              <a:rPr lang="el-GR" dirty="0" smtClean="0"/>
              <a:t>ΚΑΤΩ ΑΚΡΟ</a:t>
            </a:r>
            <a:endParaRPr lang="el-GR" dirty="0"/>
          </a:p>
        </p:txBody>
      </p:sp>
      <p:sp>
        <p:nvSpPr>
          <p:cNvPr id="11" name="10 - Θέση περιεχομένου"/>
          <p:cNvSpPr>
            <a:spLocks noGrp="1"/>
          </p:cNvSpPr>
          <p:nvPr>
            <p:ph sz="quarter" idx="4"/>
          </p:nvPr>
        </p:nvSpPr>
        <p:spPr/>
        <p:style>
          <a:lnRef idx="1">
            <a:schemeClr val="accent2"/>
          </a:lnRef>
          <a:fillRef idx="2">
            <a:schemeClr val="accent2"/>
          </a:fillRef>
          <a:effectRef idx="1">
            <a:schemeClr val="accent2"/>
          </a:effectRef>
          <a:fontRef idx="minor">
            <a:schemeClr val="dk1"/>
          </a:fontRef>
        </p:style>
        <p:txBody>
          <a:bodyPr>
            <a:normAutofit lnSpcReduction="10000"/>
          </a:bodyPr>
          <a:lstStyle/>
          <a:p>
            <a:pPr>
              <a:buNone/>
            </a:pPr>
            <a:r>
              <a:rPr lang="el-GR" b="1" dirty="0" smtClean="0">
                <a:solidFill>
                  <a:srgbClr val="0070C0"/>
                </a:solidFill>
              </a:rPr>
              <a:t>Σταθερότητα </a:t>
            </a:r>
          </a:p>
          <a:p>
            <a:pPr marL="0" indent="0">
              <a:buNone/>
            </a:pPr>
            <a:r>
              <a:rPr lang="el-GR" u="sng" dirty="0" smtClean="0"/>
              <a:t>Οπίσθια πλατιά οστά </a:t>
            </a:r>
            <a:r>
              <a:rPr lang="el-GR" dirty="0" smtClean="0"/>
              <a:t>(λαγόνια) συνδέονται μέσω </a:t>
            </a:r>
            <a:r>
              <a:rPr lang="el-GR" u="sng" dirty="0" smtClean="0"/>
              <a:t>οστέινων αγκυλών </a:t>
            </a:r>
            <a:r>
              <a:rPr lang="el-GR" dirty="0" smtClean="0"/>
              <a:t>(ηβικοί κάδοι) με </a:t>
            </a:r>
            <a:r>
              <a:rPr lang="el-GR" u="sng" dirty="0" smtClean="0"/>
              <a:t>αξονικό σκελετό </a:t>
            </a:r>
            <a:r>
              <a:rPr lang="el-GR" dirty="0" smtClean="0"/>
              <a:t>μπροστά στην ηβική σύμφυση και πίσω με το ιερό οστό (πλήρης </a:t>
            </a:r>
            <a:r>
              <a:rPr lang="el-GR" u="sng" dirty="0" smtClean="0"/>
              <a:t>άκαμπτος</a:t>
            </a:r>
            <a:r>
              <a:rPr lang="el-GR" dirty="0" smtClean="0"/>
              <a:t> δακτύλιος). Στηρίζουν βάρος σώματος. </a:t>
            </a:r>
          </a:p>
          <a:p>
            <a:pPr marL="0" indent="0">
              <a:buNone/>
            </a:pPr>
            <a:r>
              <a:rPr lang="el-GR" dirty="0" smtClean="0"/>
              <a:t>Οι κινήσεις ενός άκρου </a:t>
            </a:r>
            <a:r>
              <a:rPr lang="el-GR" u="sng" dirty="0" smtClean="0"/>
              <a:t>επηρεάζουν</a:t>
            </a:r>
            <a:r>
              <a:rPr lang="el-GR" dirty="0" smtClean="0"/>
              <a:t> κινήσεις άλλου.</a:t>
            </a:r>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23528" y="1340768"/>
            <a:ext cx="5795326" cy="5184577"/>
          </a:xfrm>
          <a:prstGeom prst="rect">
            <a:avLst/>
          </a:prstGeom>
          <a:noFill/>
          <a:ln w="9525">
            <a:noFill/>
            <a:miter lim="800000"/>
            <a:headEnd/>
            <a:tailEnd/>
          </a:ln>
          <a:effectLst/>
        </p:spPr>
      </p:pic>
      <p:sp>
        <p:nvSpPr>
          <p:cNvPr id="4" name="3 - TextBox"/>
          <p:cNvSpPr txBox="1"/>
          <p:nvPr/>
        </p:nvSpPr>
        <p:spPr>
          <a:xfrm>
            <a:off x="5652120" y="620688"/>
            <a:ext cx="3100904" cy="3416320"/>
          </a:xfrm>
          <a:prstGeom prst="rect">
            <a:avLst/>
          </a:prstGeom>
          <a:noFill/>
        </p:spPr>
        <p:txBody>
          <a:bodyPr wrap="square" rtlCol="0">
            <a:spAutoFit/>
          </a:bodyPr>
          <a:lstStyle/>
          <a:p>
            <a:pPr marL="342900" indent="-342900">
              <a:buAutoNum type="arabicPeriod"/>
            </a:pPr>
            <a:r>
              <a:rPr lang="el-GR" dirty="0" smtClean="0"/>
              <a:t>Λαγόνια ακρολοφία</a:t>
            </a:r>
          </a:p>
          <a:p>
            <a:pPr marL="342900" indent="-342900">
              <a:buAutoNum type="arabicPeriod"/>
            </a:pPr>
            <a:r>
              <a:rPr lang="el-GR" dirty="0" smtClean="0"/>
              <a:t>Λαγόνιο πτερύγιο</a:t>
            </a:r>
          </a:p>
          <a:p>
            <a:pPr marL="342900" indent="-342900">
              <a:buAutoNum type="arabicPeriod"/>
            </a:pPr>
            <a:r>
              <a:rPr lang="el-GR" dirty="0" smtClean="0"/>
              <a:t>ΑΛΑ (πρόσθια)</a:t>
            </a:r>
          </a:p>
          <a:p>
            <a:pPr marL="342900" indent="-342900">
              <a:buAutoNum type="arabicPeriod"/>
            </a:pPr>
            <a:r>
              <a:rPr lang="el-GR" dirty="0" smtClean="0"/>
              <a:t>ΚΛΑ (πρόσθια)</a:t>
            </a:r>
          </a:p>
          <a:p>
            <a:pPr marL="342900" indent="-342900">
              <a:buAutoNum type="arabicPeriod"/>
            </a:pPr>
            <a:r>
              <a:rPr lang="el-GR" dirty="0" smtClean="0"/>
              <a:t>Άνω ηβικός κλάδος</a:t>
            </a:r>
          </a:p>
          <a:p>
            <a:pPr marL="342900" indent="-342900">
              <a:buAutoNum type="arabicPeriod"/>
            </a:pPr>
            <a:r>
              <a:rPr lang="el-GR" dirty="0" smtClean="0"/>
              <a:t>Κάτω ηβικός κλάδος</a:t>
            </a:r>
          </a:p>
          <a:p>
            <a:pPr marL="342900" indent="-342900">
              <a:buAutoNum type="arabicPeriod"/>
            </a:pPr>
            <a:r>
              <a:rPr lang="el-GR" dirty="0" smtClean="0"/>
              <a:t>Ελάσσονα ισχιακή εντομή</a:t>
            </a:r>
          </a:p>
          <a:p>
            <a:pPr marL="342900" indent="-342900">
              <a:buAutoNum type="arabicPeriod"/>
            </a:pPr>
            <a:r>
              <a:rPr lang="el-GR" dirty="0" smtClean="0"/>
              <a:t>Μείζονα ισχιακή εντομή</a:t>
            </a:r>
          </a:p>
          <a:p>
            <a:pPr marL="342900" indent="-342900">
              <a:buAutoNum type="arabicPeriod" startAt="9"/>
            </a:pPr>
            <a:r>
              <a:rPr lang="el-GR" dirty="0" smtClean="0"/>
              <a:t>ΚΛΑ (οπίσθια)</a:t>
            </a:r>
          </a:p>
          <a:p>
            <a:pPr marL="342900" indent="-342900">
              <a:buAutoNum type="arabicPeriod" startAt="9"/>
            </a:pPr>
            <a:r>
              <a:rPr lang="el-GR" dirty="0" smtClean="0"/>
              <a:t>ΑΛΑ (οπίσθια)  </a:t>
            </a:r>
          </a:p>
          <a:p>
            <a:pPr marL="342900" indent="-342900">
              <a:buAutoNum type="arabicPeriod" startAt="9"/>
            </a:pPr>
            <a:r>
              <a:rPr lang="el-GR" dirty="0" smtClean="0"/>
              <a:t>Γλουτιαίες γραμμές</a:t>
            </a:r>
          </a:p>
          <a:p>
            <a:pPr marL="342900" indent="-342900">
              <a:buAutoNum type="arabicPeriod" startAt="9"/>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ΟΣΤΑ ΑΚΡΟΥ ΠΟΔΟΣ</a:t>
            </a:r>
            <a:br>
              <a:rPr lang="el-GR" dirty="0" smtClean="0"/>
            </a:br>
            <a:r>
              <a:rPr lang="el-GR" dirty="0" smtClean="0"/>
              <a:t>φάλαγγες</a:t>
            </a:r>
            <a:endParaRPr lang="el-GR" dirty="0"/>
          </a:p>
        </p:txBody>
      </p:sp>
      <p:sp>
        <p:nvSpPr>
          <p:cNvPr id="3" name="2 - Θέση περιεχομένου"/>
          <p:cNvSpPr>
            <a:spLocks noGrp="1"/>
          </p:cNvSpPr>
          <p:nvPr>
            <p:ph idx="1"/>
          </p:nvPr>
        </p:nvSpPr>
        <p:spPr/>
        <p:txBody>
          <a:bodyPr/>
          <a:lstStyle/>
          <a:p>
            <a:r>
              <a:rPr lang="el-GR" dirty="0" smtClean="0"/>
              <a:t>Το 1</a:t>
            </a:r>
            <a:r>
              <a:rPr lang="el-GR" baseline="30000" dirty="0" smtClean="0"/>
              <a:t>ο</a:t>
            </a:r>
            <a:r>
              <a:rPr lang="el-GR" dirty="0" smtClean="0"/>
              <a:t> δάχτυλο έχει 2 φάλαγγες</a:t>
            </a:r>
          </a:p>
          <a:p>
            <a:r>
              <a:rPr lang="el-GR" dirty="0" smtClean="0"/>
              <a:t>Το 2</a:t>
            </a:r>
            <a:r>
              <a:rPr lang="el-GR" baseline="30000" dirty="0" smtClean="0"/>
              <a:t>ο</a:t>
            </a:r>
            <a:r>
              <a:rPr lang="el-GR" dirty="0" smtClean="0"/>
              <a:t>-5- έχουν φάλαγγες.</a:t>
            </a:r>
          </a:p>
          <a:p>
            <a:r>
              <a:rPr lang="el-GR" dirty="0" smtClean="0"/>
              <a:t>Κάθε φάλαγγα έχει βάση, διάφυση και κεφαλή, οι φάλαγγες 1</a:t>
            </a:r>
            <a:r>
              <a:rPr lang="el-GR" baseline="30000" dirty="0" smtClean="0"/>
              <a:t>ου</a:t>
            </a:r>
            <a:r>
              <a:rPr lang="el-GR" dirty="0" smtClean="0"/>
              <a:t> δαχτύλου είναι βραχύτερες. </a:t>
            </a:r>
            <a:endParaRPr lang="el-GR"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ακρος πουσ 1.png"/>
          <p:cNvPicPr>
            <a:picLocks noChangeAspect="1"/>
          </p:cNvPicPr>
          <p:nvPr/>
        </p:nvPicPr>
        <p:blipFill>
          <a:blip r:embed="rId2" cstate="print"/>
          <a:stretch>
            <a:fillRect/>
          </a:stretch>
        </p:blipFill>
        <p:spPr>
          <a:xfrm>
            <a:off x="1287495" y="441701"/>
            <a:ext cx="6569010" cy="5974598"/>
          </a:xfrm>
          <a:prstGeom prst="rect">
            <a:avLst/>
          </a:prstGeom>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κρος πουσ 2.png"/>
          <p:cNvPicPr>
            <a:picLocks noChangeAspect="1"/>
          </p:cNvPicPr>
          <p:nvPr/>
        </p:nvPicPr>
        <p:blipFill>
          <a:blip r:embed="rId2" cstate="print"/>
          <a:stretch>
            <a:fillRect/>
          </a:stretch>
        </p:blipFill>
        <p:spPr>
          <a:xfrm>
            <a:off x="1234150" y="106392"/>
            <a:ext cx="6675699" cy="6645216"/>
          </a:xfrm>
          <a:prstGeom prst="rect">
            <a:avLst/>
          </a:prstGeom>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srcRect/>
          <a:stretch>
            <a:fillRect/>
          </a:stretch>
        </p:blipFill>
        <p:spPr bwMode="auto">
          <a:xfrm>
            <a:off x="1000100" y="214290"/>
            <a:ext cx="3733800" cy="6772275"/>
          </a:xfrm>
          <a:prstGeom prst="rect">
            <a:avLst/>
          </a:prstGeom>
          <a:noFill/>
          <a:ln w="9525">
            <a:noFill/>
            <a:miter lim="800000"/>
            <a:headEnd/>
            <a:tailEnd/>
          </a:ln>
          <a:effectLst/>
        </p:spPr>
      </p:pic>
      <p:sp>
        <p:nvSpPr>
          <p:cNvPr id="4" name="3 - TextBox"/>
          <p:cNvSpPr txBox="1"/>
          <p:nvPr/>
        </p:nvSpPr>
        <p:spPr>
          <a:xfrm>
            <a:off x="5500694" y="857232"/>
            <a:ext cx="2236766" cy="3139321"/>
          </a:xfrm>
          <a:prstGeom prst="rect">
            <a:avLst/>
          </a:prstGeom>
          <a:noFill/>
        </p:spPr>
        <p:txBody>
          <a:bodyPr wrap="none" rtlCol="0">
            <a:spAutoFit/>
          </a:bodyPr>
          <a:lstStyle/>
          <a:p>
            <a:pPr marL="342900" indent="-342900">
              <a:buAutoNum type="arabicPeriod"/>
            </a:pPr>
            <a:r>
              <a:rPr lang="el-GR" dirty="0" smtClean="0"/>
              <a:t>Άπω φάλαγγα</a:t>
            </a:r>
          </a:p>
          <a:p>
            <a:pPr marL="342900" indent="-342900">
              <a:buAutoNum type="arabicPeriod"/>
            </a:pPr>
            <a:r>
              <a:rPr lang="el-GR" dirty="0" smtClean="0"/>
              <a:t>Μέση φάλαγγα</a:t>
            </a:r>
          </a:p>
          <a:p>
            <a:pPr marL="342900" indent="-342900">
              <a:buAutoNum type="arabicPeriod"/>
            </a:pPr>
            <a:r>
              <a:rPr lang="el-GR" dirty="0" smtClean="0"/>
              <a:t>Εγγύς φάλαγγα</a:t>
            </a:r>
          </a:p>
          <a:p>
            <a:pPr marL="342900" indent="-342900">
              <a:buAutoNum type="arabicPeriod"/>
            </a:pPr>
            <a:r>
              <a:rPr lang="el-GR" dirty="0" smtClean="0"/>
              <a:t>Μετατάρσια</a:t>
            </a:r>
          </a:p>
          <a:p>
            <a:pPr marL="342900" indent="-342900">
              <a:buAutoNum type="arabicPeriod"/>
            </a:pPr>
            <a:r>
              <a:rPr lang="el-GR" dirty="0" smtClean="0"/>
              <a:t>Έσω σφηνοειδές</a:t>
            </a:r>
          </a:p>
          <a:p>
            <a:pPr marL="342900" indent="-342900">
              <a:buAutoNum type="arabicPeriod"/>
            </a:pPr>
            <a:r>
              <a:rPr lang="el-GR" dirty="0" smtClean="0"/>
              <a:t>Μέσο σφηνοειδές</a:t>
            </a:r>
          </a:p>
          <a:p>
            <a:pPr marL="342900" indent="-342900">
              <a:buAutoNum type="arabicPeriod"/>
            </a:pPr>
            <a:r>
              <a:rPr lang="el-GR" dirty="0" smtClean="0"/>
              <a:t>Έξω σφηνοειδές</a:t>
            </a:r>
          </a:p>
          <a:p>
            <a:pPr marL="342900" indent="-342900">
              <a:buAutoNum type="arabicPeriod"/>
            </a:pPr>
            <a:r>
              <a:rPr lang="el-GR" dirty="0" smtClean="0"/>
              <a:t>Κυβοειδές</a:t>
            </a:r>
          </a:p>
          <a:p>
            <a:pPr marL="342900" indent="-342900">
              <a:buAutoNum type="arabicPeriod"/>
            </a:pPr>
            <a:r>
              <a:rPr lang="el-GR" dirty="0" smtClean="0"/>
              <a:t>Σκαφοειδές</a:t>
            </a:r>
          </a:p>
          <a:p>
            <a:pPr marL="342900" indent="-342900">
              <a:buAutoNum type="arabicPeriod"/>
            </a:pPr>
            <a:r>
              <a:rPr lang="el-GR" dirty="0" smtClean="0"/>
              <a:t>Αστράγαλος</a:t>
            </a:r>
          </a:p>
          <a:p>
            <a:pPr marL="342900" indent="-342900">
              <a:buAutoNum type="arabicPeriod"/>
            </a:pPr>
            <a:r>
              <a:rPr lang="el-GR" dirty="0" smtClean="0"/>
              <a:t>πτέρνα</a:t>
            </a:r>
            <a:endParaRPr lang="el-GR" dirty="0"/>
          </a:p>
        </p:txBody>
      </p:sp>
      <p:sp>
        <p:nvSpPr>
          <p:cNvPr id="5" name="4 - TextBox"/>
          <p:cNvSpPr txBox="1"/>
          <p:nvPr/>
        </p:nvSpPr>
        <p:spPr>
          <a:xfrm>
            <a:off x="5715008" y="4429132"/>
            <a:ext cx="1208472" cy="923330"/>
          </a:xfrm>
          <a:prstGeom prst="rect">
            <a:avLst/>
          </a:prstGeom>
          <a:noFill/>
        </p:spPr>
        <p:txBody>
          <a:bodyPr wrap="none" rtlCol="0">
            <a:spAutoFit/>
          </a:bodyPr>
          <a:lstStyle/>
          <a:p>
            <a:r>
              <a:rPr lang="el-GR" dirty="0" smtClean="0"/>
              <a:t>Α. κεφαλή</a:t>
            </a:r>
          </a:p>
          <a:p>
            <a:r>
              <a:rPr lang="el-GR" dirty="0" smtClean="0"/>
              <a:t>Β. αυχένας</a:t>
            </a:r>
          </a:p>
          <a:p>
            <a:r>
              <a:rPr lang="el-GR" dirty="0" smtClean="0"/>
              <a:t>Γ. σώμα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500034" y="357166"/>
            <a:ext cx="5895975" cy="5172075"/>
          </a:xfrm>
          <a:prstGeom prst="rect">
            <a:avLst/>
          </a:prstGeom>
          <a:noFill/>
          <a:ln w="9525">
            <a:noFill/>
            <a:miter lim="800000"/>
            <a:headEnd/>
            <a:tailEnd/>
          </a:ln>
          <a:effectLst/>
        </p:spPr>
      </p:pic>
      <p:sp>
        <p:nvSpPr>
          <p:cNvPr id="4" name="3 - TextBox"/>
          <p:cNvSpPr txBox="1"/>
          <p:nvPr/>
        </p:nvSpPr>
        <p:spPr>
          <a:xfrm>
            <a:off x="6643702" y="3286124"/>
            <a:ext cx="1744773" cy="2585323"/>
          </a:xfrm>
          <a:prstGeom prst="rect">
            <a:avLst/>
          </a:prstGeom>
          <a:noFill/>
        </p:spPr>
        <p:txBody>
          <a:bodyPr wrap="none" rtlCol="0">
            <a:spAutoFit/>
          </a:bodyPr>
          <a:lstStyle/>
          <a:p>
            <a:pPr marL="342900" indent="-342900">
              <a:buAutoNum type="arabicPeriod"/>
            </a:pPr>
            <a:r>
              <a:rPr lang="el-GR" dirty="0" smtClean="0"/>
              <a:t>Πτέρνα</a:t>
            </a:r>
          </a:p>
          <a:p>
            <a:pPr marL="342900" indent="-342900">
              <a:buAutoNum type="arabicPeriod"/>
            </a:pPr>
            <a:r>
              <a:rPr lang="el-GR" dirty="0" smtClean="0"/>
              <a:t>Αστράγαλος</a:t>
            </a:r>
          </a:p>
          <a:p>
            <a:pPr marL="342900" indent="-342900">
              <a:buAutoNum type="arabicPeriod"/>
            </a:pPr>
            <a:r>
              <a:rPr lang="el-GR" dirty="0" smtClean="0"/>
              <a:t>Σκαφοειδές</a:t>
            </a:r>
          </a:p>
          <a:p>
            <a:pPr marL="342900" indent="-342900">
              <a:buAutoNum type="arabicPeriod"/>
            </a:pPr>
            <a:r>
              <a:rPr lang="el-GR" dirty="0" smtClean="0"/>
              <a:t>Σφηνοειδή</a:t>
            </a:r>
          </a:p>
          <a:p>
            <a:pPr marL="342900" indent="-342900">
              <a:buAutoNum type="arabicPeriod"/>
            </a:pPr>
            <a:r>
              <a:rPr lang="el-GR" dirty="0" smtClean="0"/>
              <a:t>Κυβοειδές</a:t>
            </a:r>
          </a:p>
          <a:p>
            <a:pPr marL="342900" indent="-342900">
              <a:buAutoNum type="arabicPeriod"/>
            </a:pPr>
            <a:r>
              <a:rPr lang="el-GR" dirty="0" smtClean="0"/>
              <a:t>Μετατάρσια</a:t>
            </a:r>
          </a:p>
          <a:p>
            <a:pPr marL="342900" indent="-342900">
              <a:buAutoNum type="arabicPeriod"/>
            </a:pPr>
            <a:r>
              <a:rPr lang="el-GR" dirty="0" smtClean="0"/>
              <a:t>Φάλαγγες</a:t>
            </a:r>
          </a:p>
          <a:p>
            <a:pPr marL="342900" indent="-342900">
              <a:buAutoNum type="arabicPeriod"/>
            </a:pPr>
            <a:r>
              <a:rPr lang="el-GR" dirty="0" err="1" smtClean="0"/>
              <a:t>Σησαμοειδή</a:t>
            </a:r>
            <a:r>
              <a:rPr lang="el-GR" dirty="0" smtClean="0"/>
              <a:t> </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500034" y="285728"/>
            <a:ext cx="8086725" cy="3752850"/>
          </a:xfrm>
          <a:prstGeom prst="rect">
            <a:avLst/>
          </a:prstGeom>
          <a:noFill/>
          <a:ln w="9525">
            <a:noFill/>
            <a:miter lim="800000"/>
            <a:headEnd/>
            <a:tailEnd/>
          </a:ln>
          <a:effectLst/>
        </p:spPr>
      </p:pic>
      <p:sp>
        <p:nvSpPr>
          <p:cNvPr id="4" name="3 - TextBox"/>
          <p:cNvSpPr txBox="1"/>
          <p:nvPr/>
        </p:nvSpPr>
        <p:spPr>
          <a:xfrm>
            <a:off x="6643702" y="4143380"/>
            <a:ext cx="1744773" cy="2585323"/>
          </a:xfrm>
          <a:prstGeom prst="rect">
            <a:avLst/>
          </a:prstGeom>
          <a:noFill/>
        </p:spPr>
        <p:txBody>
          <a:bodyPr wrap="none" rtlCol="0">
            <a:spAutoFit/>
          </a:bodyPr>
          <a:lstStyle/>
          <a:p>
            <a:pPr marL="342900" indent="-342900">
              <a:buAutoNum type="arabicPeriod"/>
            </a:pPr>
            <a:r>
              <a:rPr lang="el-GR" dirty="0" smtClean="0"/>
              <a:t>Πτέρνα</a:t>
            </a:r>
          </a:p>
          <a:p>
            <a:pPr marL="342900" indent="-342900">
              <a:buAutoNum type="arabicPeriod"/>
            </a:pPr>
            <a:r>
              <a:rPr lang="el-GR" dirty="0" smtClean="0"/>
              <a:t>Αστράγαλος</a:t>
            </a:r>
          </a:p>
          <a:p>
            <a:pPr marL="342900" indent="-342900">
              <a:buAutoNum type="arabicPeriod"/>
            </a:pPr>
            <a:r>
              <a:rPr lang="el-GR" dirty="0" smtClean="0"/>
              <a:t>Σκαφοειδές</a:t>
            </a:r>
          </a:p>
          <a:p>
            <a:pPr marL="342900" indent="-342900">
              <a:buAutoNum type="arabicPeriod"/>
            </a:pPr>
            <a:r>
              <a:rPr lang="el-GR" dirty="0" smtClean="0"/>
              <a:t>Σφηνοειδή</a:t>
            </a:r>
          </a:p>
          <a:p>
            <a:pPr marL="342900" indent="-342900">
              <a:buAutoNum type="arabicPeriod"/>
            </a:pPr>
            <a:r>
              <a:rPr lang="el-GR" dirty="0" smtClean="0"/>
              <a:t>Κυβοειδές</a:t>
            </a:r>
          </a:p>
          <a:p>
            <a:pPr marL="342900" indent="-342900">
              <a:buAutoNum type="arabicPeriod"/>
            </a:pPr>
            <a:r>
              <a:rPr lang="el-GR" dirty="0" smtClean="0"/>
              <a:t>Μετατάρσια</a:t>
            </a:r>
          </a:p>
          <a:p>
            <a:pPr marL="342900" indent="-342900">
              <a:buAutoNum type="arabicPeriod"/>
            </a:pPr>
            <a:r>
              <a:rPr lang="el-GR" dirty="0" smtClean="0"/>
              <a:t>Φάλαγγες</a:t>
            </a:r>
          </a:p>
          <a:p>
            <a:pPr marL="342900" indent="-342900">
              <a:buAutoNum type="arabicPeriod"/>
            </a:pPr>
            <a:r>
              <a:rPr lang="el-GR" dirty="0" err="1" smtClean="0"/>
              <a:t>Σησαμοειδή</a:t>
            </a:r>
            <a:r>
              <a:rPr lang="el-GR" dirty="0" smtClean="0"/>
              <a:t> </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642910" y="1357298"/>
            <a:ext cx="4943475" cy="1628775"/>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5572132" y="2071678"/>
            <a:ext cx="2809875" cy="443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Autofit/>
          </a:bodyPr>
          <a:lstStyle/>
          <a:p>
            <a:r>
              <a:rPr lang="el-GR" sz="3200" dirty="0" smtClean="0"/>
              <a:t>ΜΥΕΣ ΠΡΟΣΘΙΟΥ ΔΙΑΜΕΡΙΣΜΑΤΟΣ ΚΝΗΜΗΣ</a:t>
            </a:r>
            <a:endParaRPr lang="el-GR" sz="3200" dirty="0"/>
          </a:p>
        </p:txBody>
      </p:sp>
      <p:graphicFrame>
        <p:nvGraphicFramePr>
          <p:cNvPr id="4" name="3 - Θέση περιεχομένου"/>
          <p:cNvGraphicFramePr>
            <a:graphicFrameLocks noGrp="1"/>
          </p:cNvGraphicFramePr>
          <p:nvPr>
            <p:ph idx="1"/>
          </p:nvPr>
        </p:nvGraphicFramePr>
        <p:xfrm>
          <a:off x="642910" y="785794"/>
          <a:ext cx="8229600" cy="5517850"/>
        </p:xfrm>
        <a:graphic>
          <a:graphicData uri="http://schemas.openxmlformats.org/drawingml/2006/table">
            <a:tbl>
              <a:tblPr firstRow="1" bandRow="1">
                <a:tableStyleId>{69C7853C-536D-4A76-A0AE-DD22124D55A5}</a:tableStyleId>
              </a:tblPr>
              <a:tblGrid>
                <a:gridCol w="1645920"/>
                <a:gridCol w="1645920"/>
                <a:gridCol w="1645920"/>
                <a:gridCol w="1645920"/>
                <a:gridCol w="1645920"/>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dirty="0" err="1" smtClean="0"/>
                        <a:t>Πρ</a:t>
                      </a:r>
                      <a:r>
                        <a:rPr lang="el-GR" dirty="0" smtClean="0"/>
                        <a:t>.</a:t>
                      </a:r>
                      <a:r>
                        <a:rPr lang="el-GR" baseline="0" dirty="0" smtClean="0"/>
                        <a:t> κνημιαίος</a:t>
                      </a:r>
                      <a:endParaRPr lang="el-GR" dirty="0"/>
                    </a:p>
                  </a:txBody>
                  <a:tcPr/>
                </a:tc>
                <a:tc>
                  <a:txBody>
                    <a:bodyPr/>
                    <a:lstStyle/>
                    <a:p>
                      <a:r>
                        <a:rPr lang="el-GR" dirty="0" smtClean="0"/>
                        <a:t>Έξω κόνδυλος</a:t>
                      </a:r>
                    </a:p>
                    <a:p>
                      <a:r>
                        <a:rPr lang="el-GR" dirty="0" smtClean="0"/>
                        <a:t>Έξω επιφ. Κνήμης</a:t>
                      </a:r>
                    </a:p>
                    <a:p>
                      <a:r>
                        <a:rPr lang="el-GR" dirty="0" smtClean="0">
                          <a:solidFill>
                            <a:srgbClr val="00B0F0"/>
                          </a:solidFill>
                        </a:rPr>
                        <a:t>Μεσόστεος υμένας</a:t>
                      </a:r>
                      <a:endParaRPr lang="el-GR" dirty="0">
                        <a:solidFill>
                          <a:srgbClr val="00B0F0"/>
                        </a:solidFill>
                      </a:endParaRPr>
                    </a:p>
                  </a:txBody>
                  <a:tcPr/>
                </a:tc>
                <a:tc>
                  <a:txBody>
                    <a:bodyPr/>
                    <a:lstStyle/>
                    <a:p>
                      <a:r>
                        <a:rPr lang="el-GR" dirty="0" smtClean="0"/>
                        <a:t>Έσω σφηνοειδές</a:t>
                      </a:r>
                      <a:r>
                        <a:rPr lang="el-GR" baseline="0" dirty="0" smtClean="0"/>
                        <a:t> οστό</a:t>
                      </a:r>
                    </a:p>
                    <a:p>
                      <a:r>
                        <a:rPr lang="el-GR" baseline="0" dirty="0" smtClean="0"/>
                        <a:t>1</a:t>
                      </a:r>
                      <a:r>
                        <a:rPr lang="el-GR" baseline="30000" dirty="0" smtClean="0"/>
                        <a:t>ο</a:t>
                      </a:r>
                      <a:r>
                        <a:rPr lang="el-GR" baseline="0" dirty="0" smtClean="0"/>
                        <a:t> μετατάρσιο</a:t>
                      </a:r>
                      <a:endParaRPr lang="el-GR" dirty="0"/>
                    </a:p>
                  </a:txBody>
                  <a:tcPr/>
                </a:tc>
                <a:tc rowSpan="5">
                  <a:txBody>
                    <a:bodyPr/>
                    <a:lstStyle/>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r>
                        <a:rPr lang="el-GR" dirty="0" smtClean="0"/>
                        <a:t>Εν τω βάθει περονιαίο ν (Ο4,Ο5)</a:t>
                      </a:r>
                      <a:endParaRPr lang="el-GR" dirty="0"/>
                    </a:p>
                  </a:txBody>
                  <a:tcPr/>
                </a:tc>
                <a:tc>
                  <a:txBody>
                    <a:bodyPr/>
                    <a:lstStyle/>
                    <a:p>
                      <a:r>
                        <a:rPr lang="el-GR" dirty="0" smtClean="0">
                          <a:solidFill>
                            <a:srgbClr val="FF0000"/>
                          </a:solidFill>
                        </a:rPr>
                        <a:t>Έκταση,</a:t>
                      </a:r>
                      <a:r>
                        <a:rPr lang="el-GR" baseline="0" dirty="0" smtClean="0">
                          <a:solidFill>
                            <a:srgbClr val="FF0000"/>
                          </a:solidFill>
                        </a:rPr>
                        <a:t> ποδοκνημικής, </a:t>
                      </a:r>
                      <a:r>
                        <a:rPr lang="el-GR" dirty="0" smtClean="0"/>
                        <a:t>υπτιασμός</a:t>
                      </a:r>
                      <a:endParaRPr lang="el-GR" dirty="0"/>
                    </a:p>
                  </a:txBody>
                  <a:tcPr/>
                </a:tc>
              </a:tr>
              <a:tr h="370840">
                <a:tc>
                  <a:txBody>
                    <a:bodyPr/>
                    <a:lstStyle/>
                    <a:p>
                      <a:r>
                        <a:rPr lang="el-GR" dirty="0" smtClean="0"/>
                        <a:t>Μ. εκτείνων δαχτύλους</a:t>
                      </a:r>
                      <a:endParaRPr lang="el-GR" dirty="0"/>
                    </a:p>
                  </a:txBody>
                  <a:tcPr/>
                </a:tc>
                <a:tc>
                  <a:txBody>
                    <a:bodyPr/>
                    <a:lstStyle/>
                    <a:p>
                      <a:r>
                        <a:rPr lang="el-GR" dirty="0" smtClean="0"/>
                        <a:t>Έξω </a:t>
                      </a:r>
                      <a:r>
                        <a:rPr lang="el-GR" dirty="0" err="1" smtClean="0"/>
                        <a:t>κν</a:t>
                      </a:r>
                      <a:r>
                        <a:rPr lang="el-GR" dirty="0" smtClean="0"/>
                        <a:t>. Κόνδυλο, </a:t>
                      </a:r>
                    </a:p>
                    <a:p>
                      <a:r>
                        <a:rPr lang="el-GR" dirty="0" smtClean="0"/>
                        <a:t>Άνω ¾ περόνης</a:t>
                      </a:r>
                    </a:p>
                    <a:p>
                      <a:r>
                        <a:rPr lang="el-GR" dirty="0" smtClean="0">
                          <a:solidFill>
                            <a:srgbClr val="00B0F0"/>
                          </a:solidFill>
                        </a:rPr>
                        <a:t>Μεσόστεος υμένας</a:t>
                      </a:r>
                      <a:endParaRPr lang="el-GR" dirty="0">
                        <a:solidFill>
                          <a:srgbClr val="00B0F0"/>
                        </a:solidFill>
                      </a:endParaRPr>
                    </a:p>
                  </a:txBody>
                  <a:tcPr/>
                </a:tc>
                <a:tc>
                  <a:txBody>
                    <a:bodyPr/>
                    <a:lstStyle/>
                    <a:p>
                      <a:r>
                        <a:rPr lang="el-GR" dirty="0" smtClean="0"/>
                        <a:t>Άπω φάλαγγα 4 δαχτύλων</a:t>
                      </a:r>
                      <a:endParaRPr lang="el-GR" dirty="0"/>
                    </a:p>
                  </a:txBody>
                  <a:tcPr/>
                </a:tc>
                <a:tc vMerge="1">
                  <a:txBody>
                    <a:bodyPr/>
                    <a:lstStyle/>
                    <a:p>
                      <a:endParaRPr lang="el-GR" dirty="0"/>
                    </a:p>
                  </a:txBody>
                  <a:tcPr/>
                </a:tc>
                <a:tc>
                  <a:txBody>
                    <a:bodyPr/>
                    <a:lstStyle/>
                    <a:p>
                      <a:r>
                        <a:rPr lang="el-GR" dirty="0" smtClean="0">
                          <a:solidFill>
                            <a:srgbClr val="FF0000"/>
                          </a:solidFill>
                        </a:rPr>
                        <a:t>Έκταση</a:t>
                      </a:r>
                      <a:r>
                        <a:rPr lang="el-GR" dirty="0" smtClean="0"/>
                        <a:t> </a:t>
                      </a:r>
                      <a:r>
                        <a:rPr lang="el-GR" dirty="0" smtClean="0">
                          <a:solidFill>
                            <a:srgbClr val="FF0000"/>
                          </a:solidFill>
                        </a:rPr>
                        <a:t>δαχτύλων-ποδοκνημικής</a:t>
                      </a:r>
                      <a:endParaRPr lang="el-GR" dirty="0">
                        <a:solidFill>
                          <a:srgbClr val="FF0000"/>
                        </a:solidFill>
                      </a:endParaRPr>
                    </a:p>
                  </a:txBody>
                  <a:tcPr/>
                </a:tc>
              </a:tr>
              <a:tr h="370840">
                <a:tc rowSpan="2">
                  <a:txBody>
                    <a:bodyPr/>
                    <a:lstStyle/>
                    <a:p>
                      <a:r>
                        <a:rPr lang="el-GR" dirty="0" smtClean="0"/>
                        <a:t>Μ. εκτείνων Μ. δάχτυλο</a:t>
                      </a:r>
                      <a:endParaRPr lang="el-GR" dirty="0"/>
                    </a:p>
                  </a:txBody>
                  <a:tcPr/>
                </a:tc>
                <a:tc rowSpan="2">
                  <a:txBody>
                    <a:bodyPr/>
                    <a:lstStyle/>
                    <a:p>
                      <a:r>
                        <a:rPr lang="el-GR" dirty="0" smtClean="0"/>
                        <a:t>Μέση περόνης, </a:t>
                      </a:r>
                      <a:r>
                        <a:rPr lang="el-GR" dirty="0" smtClean="0">
                          <a:solidFill>
                            <a:srgbClr val="00B0F0"/>
                          </a:solidFill>
                        </a:rPr>
                        <a:t>Μεσόστεος υμένας</a:t>
                      </a:r>
                      <a:endParaRPr lang="el-GR" dirty="0">
                        <a:solidFill>
                          <a:srgbClr val="00B0F0"/>
                        </a:solidFill>
                      </a:endParaRPr>
                    </a:p>
                  </a:txBody>
                  <a:tcPr/>
                </a:tc>
                <a:tc rowSpan="2">
                  <a:txBody>
                    <a:bodyPr/>
                    <a:lstStyle/>
                    <a:p>
                      <a:r>
                        <a:rPr lang="el-GR" dirty="0" smtClean="0"/>
                        <a:t>Άπω φάλαγγα</a:t>
                      </a:r>
                      <a:r>
                        <a:rPr lang="el-GR" baseline="0" dirty="0" smtClean="0"/>
                        <a:t> Μ. δαχτύλου</a:t>
                      </a:r>
                      <a:endParaRPr lang="el-GR" dirty="0"/>
                    </a:p>
                  </a:txBody>
                  <a:tcPr/>
                </a:tc>
                <a:tc vMerge="1">
                  <a:txBody>
                    <a:bodyPr/>
                    <a:lstStyle/>
                    <a:p>
                      <a:endParaRPr lang="el-GR" dirty="0"/>
                    </a:p>
                  </a:txBody>
                  <a:tcPr/>
                </a:tc>
                <a:tc>
                  <a:txBody>
                    <a:bodyPr/>
                    <a:lstStyle/>
                    <a:p>
                      <a:r>
                        <a:rPr lang="el-GR" dirty="0" smtClean="0">
                          <a:solidFill>
                            <a:srgbClr val="FF0000"/>
                          </a:solidFill>
                        </a:rPr>
                        <a:t>Έκταση</a:t>
                      </a:r>
                      <a:r>
                        <a:rPr lang="el-GR" dirty="0" smtClean="0"/>
                        <a:t> Μ,</a:t>
                      </a:r>
                      <a:r>
                        <a:rPr lang="el-GR" baseline="0" dirty="0" smtClean="0"/>
                        <a:t> δάχτυλο  </a:t>
                      </a:r>
                      <a:r>
                        <a:rPr lang="el-GR" baseline="0" dirty="0" smtClean="0">
                          <a:solidFill>
                            <a:srgbClr val="FF0000"/>
                          </a:solidFill>
                        </a:rPr>
                        <a:t>ποδοκνημικής</a:t>
                      </a:r>
                      <a:endParaRPr lang="el-GR" dirty="0">
                        <a:solidFill>
                          <a:srgbClr val="FF0000"/>
                        </a:solidFill>
                      </a:endParaRPr>
                    </a:p>
                  </a:txBody>
                  <a:tcPr/>
                </a:tc>
              </a:tr>
              <a:tr h="117810">
                <a:tc vMerge="1">
                  <a:txBody>
                    <a:bodyPr/>
                    <a:lstStyle/>
                    <a:p>
                      <a:endParaRPr lang="el-GR"/>
                    </a:p>
                  </a:txBody>
                  <a:tcPr/>
                </a:tc>
                <a:tc vMerge="1">
                  <a:txBody>
                    <a:bodyPr/>
                    <a:lstStyle/>
                    <a:p>
                      <a:endParaRPr lang="el-GR"/>
                    </a:p>
                  </a:txBody>
                  <a:tcPr/>
                </a:tc>
                <a:tc vMerge="1">
                  <a:txBody>
                    <a:bodyPr/>
                    <a:lstStyle/>
                    <a:p>
                      <a:endParaRPr lang="el-GR"/>
                    </a:p>
                  </a:txBody>
                  <a:tcPr/>
                </a:tc>
                <a:tc vMerge="1">
                  <a:txBody>
                    <a:bodyPr/>
                    <a:lstStyle/>
                    <a:p>
                      <a:endParaRPr lang="el-GR" dirty="0"/>
                    </a:p>
                  </a:txBody>
                  <a:tcPr/>
                </a:tc>
                <a:tc rowSpan="2">
                  <a:txBody>
                    <a:bodyPr/>
                    <a:lstStyle/>
                    <a:p>
                      <a:r>
                        <a:rPr lang="el-GR" dirty="0" smtClean="0">
                          <a:solidFill>
                            <a:srgbClr val="FF0000"/>
                          </a:solidFill>
                        </a:rPr>
                        <a:t>Έκταση</a:t>
                      </a:r>
                      <a:r>
                        <a:rPr lang="el-GR" dirty="0" smtClean="0"/>
                        <a:t> </a:t>
                      </a:r>
                      <a:r>
                        <a:rPr lang="el-GR" dirty="0" smtClean="0">
                          <a:solidFill>
                            <a:srgbClr val="FF0000"/>
                          </a:solidFill>
                        </a:rPr>
                        <a:t>ποδοκνημικής</a:t>
                      </a:r>
                      <a:r>
                        <a:rPr lang="el-GR" dirty="0" smtClean="0"/>
                        <a:t>, πρηνισμός</a:t>
                      </a:r>
                      <a:endParaRPr lang="el-GR" dirty="0"/>
                    </a:p>
                  </a:txBody>
                  <a:tcPr/>
                </a:tc>
              </a:tr>
              <a:tr h="253030">
                <a:tc>
                  <a:txBody>
                    <a:bodyPr/>
                    <a:lstStyle/>
                    <a:p>
                      <a:r>
                        <a:rPr lang="el-GR" dirty="0" smtClean="0"/>
                        <a:t>Τρίτος</a:t>
                      </a:r>
                      <a:r>
                        <a:rPr lang="el-GR" baseline="0" dirty="0" smtClean="0"/>
                        <a:t> περονιαίος</a:t>
                      </a:r>
                      <a:endParaRPr lang="el-GR" dirty="0"/>
                    </a:p>
                  </a:txBody>
                  <a:tcPr/>
                </a:tc>
                <a:tc>
                  <a:txBody>
                    <a:bodyPr/>
                    <a:lstStyle/>
                    <a:p>
                      <a:r>
                        <a:rPr lang="el-GR" dirty="0" smtClean="0"/>
                        <a:t>Κάτω 1/3</a:t>
                      </a:r>
                      <a:r>
                        <a:rPr lang="el-GR" baseline="0" dirty="0" smtClean="0"/>
                        <a:t> περόνης, </a:t>
                      </a:r>
                      <a:r>
                        <a:rPr lang="el-GR" baseline="0" dirty="0" smtClean="0">
                          <a:solidFill>
                            <a:srgbClr val="00B0F0"/>
                          </a:solidFill>
                        </a:rPr>
                        <a:t>Μεσόστεος υμένας</a:t>
                      </a:r>
                      <a:endParaRPr lang="el-GR" dirty="0">
                        <a:solidFill>
                          <a:srgbClr val="00B0F0"/>
                        </a:solidFill>
                      </a:endParaRPr>
                    </a:p>
                  </a:txBody>
                  <a:tcPr/>
                </a:tc>
                <a:tc>
                  <a:txBody>
                    <a:bodyPr/>
                    <a:lstStyle/>
                    <a:p>
                      <a:r>
                        <a:rPr lang="el-GR" dirty="0" smtClean="0"/>
                        <a:t>5</a:t>
                      </a:r>
                      <a:r>
                        <a:rPr lang="el-GR" baseline="30000" dirty="0" smtClean="0"/>
                        <a:t>ο</a:t>
                      </a:r>
                      <a:r>
                        <a:rPr lang="el-GR" dirty="0" smtClean="0"/>
                        <a:t> μετατάρσιο</a:t>
                      </a:r>
                      <a:endParaRPr lang="el-GR" dirty="0"/>
                    </a:p>
                  </a:txBody>
                  <a:tcPr/>
                </a:tc>
                <a:tc vMerge="1">
                  <a:txBody>
                    <a:bodyPr/>
                    <a:lstStyle/>
                    <a:p>
                      <a:endParaRPr lang="el-GR"/>
                    </a:p>
                  </a:txBody>
                  <a:tcPr/>
                </a:tc>
                <a:tc vMerge="1">
                  <a:txBody>
                    <a:bodyPr/>
                    <a:lstStyle/>
                    <a:p>
                      <a:endParaRPr lang="el-GR"/>
                    </a:p>
                  </a:txBody>
                  <a:tcPr/>
                </a:tc>
              </a:tr>
            </a:tbl>
          </a:graphicData>
        </a:graphic>
      </p:graphicFrame>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ΜΥΕΣ ΕΞΩ ΔΙΑΜΕΡΙΣΜΑΤΟΣ ΚΝΗΜΗΣ</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2199640"/>
        </p:xfrm>
        <a:graphic>
          <a:graphicData uri="http://schemas.openxmlformats.org/drawingml/2006/table">
            <a:tbl>
              <a:tblPr firstRow="1" bandRow="1">
                <a:tableStyleId>{69C7853C-536D-4A76-A0AE-DD22124D55A5}</a:tableStyleId>
              </a:tblPr>
              <a:tblGrid>
                <a:gridCol w="1645920"/>
                <a:gridCol w="1645920"/>
                <a:gridCol w="1645920"/>
                <a:gridCol w="1645920"/>
                <a:gridCol w="1645920"/>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dirty="0" smtClean="0"/>
                        <a:t>Μακρός</a:t>
                      </a:r>
                      <a:r>
                        <a:rPr lang="el-GR" baseline="0" dirty="0" smtClean="0"/>
                        <a:t> Περονιαίος</a:t>
                      </a:r>
                      <a:endParaRPr lang="el-GR" dirty="0"/>
                    </a:p>
                  </a:txBody>
                  <a:tcPr/>
                </a:tc>
                <a:tc>
                  <a:txBody>
                    <a:bodyPr/>
                    <a:lstStyle/>
                    <a:p>
                      <a:r>
                        <a:rPr lang="el-GR" dirty="0" smtClean="0"/>
                        <a:t>Κεφαλή περόνης, άνω 2/3 περόνης</a:t>
                      </a:r>
                      <a:endParaRPr lang="el-GR" dirty="0"/>
                    </a:p>
                  </a:txBody>
                  <a:tcPr/>
                </a:tc>
                <a:tc>
                  <a:txBody>
                    <a:bodyPr/>
                    <a:lstStyle/>
                    <a:p>
                      <a:r>
                        <a:rPr lang="el-GR" dirty="0" smtClean="0"/>
                        <a:t>1</a:t>
                      </a:r>
                      <a:r>
                        <a:rPr lang="el-GR" baseline="30000" dirty="0" smtClean="0"/>
                        <a:t>ο</a:t>
                      </a:r>
                      <a:r>
                        <a:rPr lang="el-GR" dirty="0" smtClean="0"/>
                        <a:t> μετατάρσιο</a:t>
                      </a:r>
                    </a:p>
                    <a:p>
                      <a:r>
                        <a:rPr lang="el-GR" dirty="0" smtClean="0"/>
                        <a:t>Έσω</a:t>
                      </a:r>
                      <a:r>
                        <a:rPr lang="el-GR" baseline="0" dirty="0" smtClean="0"/>
                        <a:t> σφηνοειδές</a:t>
                      </a:r>
                      <a:endParaRPr lang="el-GR" dirty="0"/>
                    </a:p>
                  </a:txBody>
                  <a:tcPr/>
                </a:tc>
                <a:tc rowSpan="2">
                  <a:txBody>
                    <a:bodyPr/>
                    <a:lstStyle/>
                    <a:p>
                      <a:r>
                        <a:rPr lang="el-GR" dirty="0" smtClean="0"/>
                        <a:t>Επιπολής περονιαίο ν.</a:t>
                      </a:r>
                      <a:r>
                        <a:rPr lang="el-GR" baseline="0" dirty="0" smtClean="0"/>
                        <a:t> (Ο5, Ι1, Ι2)</a:t>
                      </a:r>
                      <a:endParaRPr lang="el-GR" dirty="0"/>
                    </a:p>
                  </a:txBody>
                  <a:tcPr/>
                </a:tc>
                <a:tc rowSpan="2">
                  <a:txBody>
                    <a:bodyPr/>
                    <a:lstStyle/>
                    <a:p>
                      <a:r>
                        <a:rPr lang="el-GR" dirty="0" smtClean="0"/>
                        <a:t>Πρηνισμός</a:t>
                      </a:r>
                    </a:p>
                    <a:p>
                      <a:r>
                        <a:rPr lang="el-GR" dirty="0" smtClean="0"/>
                        <a:t>Πελματιαία</a:t>
                      </a:r>
                      <a:r>
                        <a:rPr lang="el-GR" baseline="0" dirty="0" smtClean="0"/>
                        <a:t> κάμψη</a:t>
                      </a:r>
                      <a:endParaRPr lang="el-GR" dirty="0"/>
                    </a:p>
                  </a:txBody>
                  <a:tcPr/>
                </a:tc>
              </a:tr>
              <a:tr h="370840">
                <a:tc>
                  <a:txBody>
                    <a:bodyPr/>
                    <a:lstStyle/>
                    <a:p>
                      <a:r>
                        <a:rPr lang="el-GR" dirty="0" smtClean="0"/>
                        <a:t>Βραχύς περονιαίος</a:t>
                      </a:r>
                      <a:endParaRPr lang="el-GR" dirty="0"/>
                    </a:p>
                  </a:txBody>
                  <a:tcPr/>
                </a:tc>
                <a:tc>
                  <a:txBody>
                    <a:bodyPr/>
                    <a:lstStyle/>
                    <a:p>
                      <a:r>
                        <a:rPr lang="el-GR" dirty="0" smtClean="0"/>
                        <a:t>Κάτω 2/3 περόνης, έξω επιφ. περόνης</a:t>
                      </a:r>
                      <a:endParaRPr lang="el-GR" dirty="0"/>
                    </a:p>
                  </a:txBody>
                  <a:tcPr/>
                </a:tc>
                <a:tc>
                  <a:txBody>
                    <a:bodyPr/>
                    <a:lstStyle/>
                    <a:p>
                      <a:r>
                        <a:rPr lang="el-GR" dirty="0" smtClean="0"/>
                        <a:t>5</a:t>
                      </a:r>
                      <a:r>
                        <a:rPr lang="el-GR" baseline="30000" dirty="0" smtClean="0"/>
                        <a:t>ο</a:t>
                      </a:r>
                      <a:r>
                        <a:rPr lang="el-GR" dirty="0" smtClean="0"/>
                        <a:t> μετατάρσιο</a:t>
                      </a:r>
                      <a:endParaRPr lang="el-GR" dirty="0"/>
                    </a:p>
                  </a:txBody>
                  <a:tcPr/>
                </a:tc>
                <a:tc vMerge="1">
                  <a:txBody>
                    <a:bodyPr/>
                    <a:lstStyle/>
                    <a:p>
                      <a:endParaRPr lang="el-GR" dirty="0"/>
                    </a:p>
                  </a:txBody>
                  <a:tcPr/>
                </a:tc>
                <a:tc vMerge="1">
                  <a:txBody>
                    <a:bodyPr/>
                    <a:lstStyle/>
                    <a:p>
                      <a:endParaRPr lang="el-GR" dirty="0"/>
                    </a:p>
                  </a:txBody>
                  <a:tcPr/>
                </a:tc>
              </a:tr>
            </a:tbl>
          </a:graphicData>
        </a:graphic>
      </p:graphicFrame>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1785918" y="785794"/>
            <a:ext cx="2368550" cy="4705350"/>
          </a:xfrm>
          <a:prstGeom prst="rect">
            <a:avLst/>
          </a:prstGeom>
          <a:noFill/>
          <a:ln w="9525">
            <a:noFill/>
            <a:miter lim="800000"/>
            <a:headEnd/>
            <a:tailEnd/>
          </a:ln>
          <a:effectLst/>
        </p:spPr>
      </p:pic>
      <p:sp>
        <p:nvSpPr>
          <p:cNvPr id="3" name="2 - TextBox"/>
          <p:cNvSpPr txBox="1"/>
          <p:nvPr/>
        </p:nvSpPr>
        <p:spPr>
          <a:xfrm>
            <a:off x="5857884" y="1428736"/>
            <a:ext cx="2401555" cy="646331"/>
          </a:xfrm>
          <a:prstGeom prst="rect">
            <a:avLst/>
          </a:prstGeom>
          <a:noFill/>
        </p:spPr>
        <p:txBody>
          <a:bodyPr wrap="none" rtlCol="0">
            <a:spAutoFit/>
          </a:bodyPr>
          <a:lstStyle/>
          <a:p>
            <a:pPr marL="342900" indent="-342900">
              <a:buAutoNum type="arabicPeriod"/>
            </a:pPr>
            <a:r>
              <a:rPr lang="el-GR" dirty="0" smtClean="0"/>
              <a:t>Μακρός περονιαίος</a:t>
            </a:r>
          </a:p>
          <a:p>
            <a:pPr marL="342900" indent="-342900">
              <a:buAutoNum type="arabicPeriod"/>
            </a:pPr>
            <a:r>
              <a:rPr lang="el-GR" dirty="0" smtClean="0"/>
              <a:t>Βραχύς περονιαίος</a:t>
            </a:r>
            <a:endParaRPr lang="el-G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39552" y="908720"/>
            <a:ext cx="4939242" cy="5400600"/>
          </a:xfrm>
          <a:prstGeom prst="rect">
            <a:avLst/>
          </a:prstGeom>
          <a:noFill/>
          <a:ln w="9525">
            <a:noFill/>
            <a:miter lim="800000"/>
            <a:headEnd/>
            <a:tailEnd/>
          </a:ln>
          <a:effectLst/>
        </p:spPr>
      </p:pic>
      <p:sp>
        <p:nvSpPr>
          <p:cNvPr id="4" name="3 - TextBox"/>
          <p:cNvSpPr txBox="1"/>
          <p:nvPr/>
        </p:nvSpPr>
        <p:spPr>
          <a:xfrm>
            <a:off x="5148064" y="1628800"/>
            <a:ext cx="3786182" cy="3416320"/>
          </a:xfrm>
          <a:prstGeom prst="rect">
            <a:avLst/>
          </a:prstGeom>
          <a:noFill/>
        </p:spPr>
        <p:txBody>
          <a:bodyPr wrap="square" rtlCol="0">
            <a:spAutoFit/>
          </a:bodyPr>
          <a:lstStyle/>
          <a:p>
            <a:pPr marL="342900" indent="-342900">
              <a:buAutoNum type="arabicPeriod"/>
            </a:pPr>
            <a:r>
              <a:rPr lang="el-GR" dirty="0" smtClean="0"/>
              <a:t>Λαγόνια ακρολοφία</a:t>
            </a:r>
          </a:p>
          <a:p>
            <a:pPr marL="342900" indent="-342900">
              <a:buAutoNum type="arabicPeriod"/>
            </a:pPr>
            <a:r>
              <a:rPr lang="el-GR" dirty="0" smtClean="0"/>
              <a:t>Λαγόνιο πτερύγιο</a:t>
            </a:r>
          </a:p>
          <a:p>
            <a:pPr marL="342900" indent="-342900">
              <a:buAutoNum type="arabicPeriod"/>
            </a:pPr>
            <a:r>
              <a:rPr lang="el-GR" dirty="0" smtClean="0"/>
              <a:t>ΑΛΑ (πρόσθια)</a:t>
            </a:r>
          </a:p>
          <a:p>
            <a:pPr marL="342900" indent="-342900">
              <a:buAutoNum type="arabicPeriod"/>
            </a:pPr>
            <a:r>
              <a:rPr lang="el-GR" dirty="0" smtClean="0"/>
              <a:t>ΚΛΑ (πρόσθια)</a:t>
            </a:r>
          </a:p>
          <a:p>
            <a:pPr marL="342900" indent="-342900">
              <a:buAutoNum type="arabicPeriod"/>
            </a:pPr>
            <a:r>
              <a:rPr lang="el-GR" dirty="0" smtClean="0"/>
              <a:t>Άνω ηβικός κλάδος</a:t>
            </a:r>
          </a:p>
          <a:p>
            <a:pPr marL="342900" indent="-342900">
              <a:buAutoNum type="arabicPeriod"/>
            </a:pPr>
            <a:r>
              <a:rPr lang="el-GR" dirty="0" smtClean="0"/>
              <a:t>Κάτω ηβικός κλάδος</a:t>
            </a:r>
          </a:p>
          <a:p>
            <a:pPr marL="342900" indent="-342900">
              <a:buAutoNum type="arabicPeriod"/>
            </a:pPr>
            <a:r>
              <a:rPr lang="el-GR" dirty="0" smtClean="0"/>
              <a:t>Ελάσσονα ισχιακή εντομή</a:t>
            </a:r>
          </a:p>
          <a:p>
            <a:pPr marL="342900" indent="-342900">
              <a:buAutoNum type="arabicPeriod"/>
            </a:pPr>
            <a:r>
              <a:rPr lang="el-GR" dirty="0" smtClean="0"/>
              <a:t>Μείζονα ισχιακή εντομή</a:t>
            </a:r>
          </a:p>
          <a:p>
            <a:pPr marL="342900" indent="-342900">
              <a:buAutoNum type="arabicPeriod" startAt="9"/>
            </a:pPr>
            <a:r>
              <a:rPr lang="el-GR" dirty="0" smtClean="0"/>
              <a:t>ΚΛΑ (οπίσθια)</a:t>
            </a:r>
          </a:p>
          <a:p>
            <a:pPr marL="342900" indent="-342900">
              <a:buAutoNum type="arabicPeriod" startAt="9"/>
            </a:pPr>
            <a:r>
              <a:rPr lang="el-GR" dirty="0" smtClean="0"/>
              <a:t>ΑΛΑ (οπίσθια)  </a:t>
            </a:r>
          </a:p>
          <a:p>
            <a:pPr marL="342900" indent="-342900">
              <a:buAutoNum type="arabicPeriod" startAt="9"/>
            </a:pPr>
            <a:r>
              <a:rPr lang="el-GR" dirty="0" smtClean="0"/>
              <a:t>Γλουτιαίες γραμμές</a:t>
            </a:r>
          </a:p>
          <a:p>
            <a:pPr marL="342900" indent="-342900">
              <a:buAutoNum type="arabicPeriod" startAt="9"/>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srcRect/>
          <a:stretch>
            <a:fillRect/>
          </a:stretch>
        </p:blipFill>
        <p:spPr bwMode="auto">
          <a:xfrm>
            <a:off x="485775" y="80963"/>
            <a:ext cx="8172450" cy="6696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952500" y="1028700"/>
            <a:ext cx="7239000" cy="4800600"/>
          </a:xfrm>
          <a:prstGeom prst="rect">
            <a:avLst/>
          </a:prstGeom>
          <a:noFill/>
          <a:ln w="9525">
            <a:noFill/>
            <a:miter lim="800000"/>
            <a:headEnd/>
            <a:tailEnd/>
          </a:ln>
          <a:effec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214282" y="214290"/>
            <a:ext cx="2343150" cy="5124450"/>
          </a:xfrm>
          <a:prstGeom prst="rect">
            <a:avLst/>
          </a:prstGeom>
          <a:noFill/>
          <a:ln w="9525">
            <a:noFill/>
            <a:miter lim="800000"/>
            <a:headEnd/>
            <a:tailEnd/>
          </a:ln>
          <a:effectLst/>
        </p:spPr>
      </p:pic>
      <p:sp>
        <p:nvSpPr>
          <p:cNvPr id="3" name="2 - TextBox"/>
          <p:cNvSpPr txBox="1"/>
          <p:nvPr/>
        </p:nvSpPr>
        <p:spPr>
          <a:xfrm>
            <a:off x="714348" y="5572140"/>
            <a:ext cx="2401555" cy="646331"/>
          </a:xfrm>
          <a:prstGeom prst="rect">
            <a:avLst/>
          </a:prstGeom>
          <a:noFill/>
        </p:spPr>
        <p:txBody>
          <a:bodyPr wrap="none" rtlCol="0">
            <a:spAutoFit/>
          </a:bodyPr>
          <a:lstStyle/>
          <a:p>
            <a:pPr marL="342900" indent="-342900">
              <a:buAutoNum type="arabicPeriod"/>
            </a:pPr>
            <a:r>
              <a:rPr lang="el-GR" dirty="0" smtClean="0"/>
              <a:t>Μακρός περονιαίος</a:t>
            </a:r>
          </a:p>
          <a:p>
            <a:pPr marL="342900" indent="-342900">
              <a:buAutoNum type="arabicPeriod"/>
            </a:pPr>
            <a:r>
              <a:rPr lang="el-GR" dirty="0" err="1" smtClean="0"/>
              <a:t>Πρ</a:t>
            </a:r>
            <a:r>
              <a:rPr lang="el-GR" dirty="0" smtClean="0"/>
              <a:t>. κνημιαίος</a:t>
            </a:r>
            <a:endParaRPr lang="el-GR" dirty="0"/>
          </a:p>
        </p:txBody>
      </p:sp>
      <p:pic>
        <p:nvPicPr>
          <p:cNvPr id="14339" name="Picture 3"/>
          <p:cNvPicPr>
            <a:picLocks noChangeAspect="1" noChangeArrowheads="1"/>
          </p:cNvPicPr>
          <p:nvPr/>
        </p:nvPicPr>
        <p:blipFill>
          <a:blip r:embed="rId3"/>
          <a:srcRect/>
          <a:stretch>
            <a:fillRect/>
          </a:stretch>
        </p:blipFill>
        <p:spPr bwMode="auto">
          <a:xfrm>
            <a:off x="5857884" y="142852"/>
            <a:ext cx="2533650" cy="4962525"/>
          </a:xfrm>
          <a:prstGeom prst="rect">
            <a:avLst/>
          </a:prstGeom>
          <a:noFill/>
          <a:ln w="9525">
            <a:noFill/>
            <a:miter lim="800000"/>
            <a:headEnd/>
            <a:tailEnd/>
          </a:ln>
          <a:effectLst/>
        </p:spPr>
      </p:pic>
      <p:sp>
        <p:nvSpPr>
          <p:cNvPr id="5" name="4 - TextBox"/>
          <p:cNvSpPr txBox="1"/>
          <p:nvPr/>
        </p:nvSpPr>
        <p:spPr>
          <a:xfrm>
            <a:off x="5857884" y="5572140"/>
            <a:ext cx="2327881" cy="923330"/>
          </a:xfrm>
          <a:prstGeom prst="rect">
            <a:avLst/>
          </a:prstGeom>
          <a:noFill/>
        </p:spPr>
        <p:txBody>
          <a:bodyPr wrap="none" rtlCol="0">
            <a:spAutoFit/>
          </a:bodyPr>
          <a:lstStyle/>
          <a:p>
            <a:pPr marL="342900" indent="-342900">
              <a:buAutoNum type="arabicPeriod"/>
            </a:pPr>
            <a:r>
              <a:rPr lang="el-GR" dirty="0" smtClean="0"/>
              <a:t>Βραχύς περονιαίος</a:t>
            </a:r>
          </a:p>
          <a:p>
            <a:pPr marL="342900" indent="-342900">
              <a:buAutoNum type="arabicPeriod"/>
            </a:pPr>
            <a:r>
              <a:rPr lang="el-GR" dirty="0" smtClean="0"/>
              <a:t>Μ. </a:t>
            </a:r>
            <a:r>
              <a:rPr lang="el-GR" dirty="0" err="1" smtClean="0"/>
              <a:t>εκτ</a:t>
            </a:r>
            <a:r>
              <a:rPr lang="el-GR" dirty="0" smtClean="0"/>
              <a:t>. Δαχτύλους</a:t>
            </a:r>
          </a:p>
          <a:p>
            <a:pPr marL="342900" indent="-342900">
              <a:buAutoNum type="arabicPeriod"/>
            </a:pPr>
            <a:r>
              <a:rPr lang="el-GR" dirty="0" smtClean="0"/>
              <a:t>Μ. </a:t>
            </a:r>
            <a:r>
              <a:rPr lang="el-GR" dirty="0" err="1" smtClean="0"/>
              <a:t>εκτ</a:t>
            </a:r>
            <a:r>
              <a:rPr lang="el-GR" dirty="0" smtClean="0"/>
              <a:t>. Μ Δ</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214346" y="571480"/>
            <a:ext cx="5524403" cy="5620758"/>
          </a:xfrm>
          <a:prstGeom prst="rect">
            <a:avLst/>
          </a:prstGeom>
          <a:noFill/>
          <a:ln w="9525">
            <a:noFill/>
            <a:miter lim="800000"/>
            <a:headEnd/>
            <a:tailEnd/>
          </a:ln>
          <a:effectLst/>
        </p:spPr>
      </p:pic>
      <p:sp>
        <p:nvSpPr>
          <p:cNvPr id="3" name="2 - TextBox"/>
          <p:cNvSpPr txBox="1"/>
          <p:nvPr/>
        </p:nvSpPr>
        <p:spPr>
          <a:xfrm>
            <a:off x="6000760" y="1000108"/>
            <a:ext cx="2401555" cy="1477328"/>
          </a:xfrm>
          <a:prstGeom prst="rect">
            <a:avLst/>
          </a:prstGeom>
          <a:noFill/>
        </p:spPr>
        <p:txBody>
          <a:bodyPr wrap="none" rtlCol="0">
            <a:spAutoFit/>
          </a:bodyPr>
          <a:lstStyle/>
          <a:p>
            <a:pPr marL="342900" indent="-342900">
              <a:buAutoNum type="arabicPeriod"/>
            </a:pPr>
            <a:r>
              <a:rPr lang="el-GR" dirty="0" smtClean="0"/>
              <a:t>Γαστροκνήμιος</a:t>
            </a:r>
          </a:p>
          <a:p>
            <a:pPr marL="342900" indent="-342900">
              <a:buAutoNum type="arabicPeriod"/>
            </a:pPr>
            <a:r>
              <a:rPr lang="el-GR" dirty="0" smtClean="0"/>
              <a:t>Υποκνημίδιος</a:t>
            </a:r>
          </a:p>
          <a:p>
            <a:pPr marL="342900" indent="-342900">
              <a:buAutoNum type="arabicPeriod"/>
            </a:pPr>
            <a:r>
              <a:rPr lang="el-GR" dirty="0" smtClean="0"/>
              <a:t>Μακρός περονιαίος</a:t>
            </a:r>
          </a:p>
          <a:p>
            <a:pPr marL="342900" indent="-342900">
              <a:buAutoNum type="arabicPeriod"/>
            </a:pPr>
            <a:r>
              <a:rPr lang="el-GR" dirty="0" err="1" smtClean="0"/>
              <a:t>Πρ</a:t>
            </a:r>
            <a:r>
              <a:rPr lang="el-GR" dirty="0" smtClean="0"/>
              <a:t>. κνημιαίος</a:t>
            </a:r>
          </a:p>
          <a:p>
            <a:pPr marL="342900" indent="-342900">
              <a:buAutoNum type="arabicPeriod"/>
            </a:pPr>
            <a:r>
              <a:rPr lang="el-GR" dirty="0" smtClean="0"/>
              <a:t>Μ. </a:t>
            </a:r>
            <a:r>
              <a:rPr lang="el-GR" dirty="0" err="1" smtClean="0"/>
              <a:t>εκτ</a:t>
            </a:r>
            <a:r>
              <a:rPr lang="el-GR" dirty="0" smtClean="0"/>
              <a:t> Δ</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srcRect/>
          <a:stretch>
            <a:fillRect/>
          </a:stretch>
        </p:blipFill>
        <p:spPr bwMode="auto">
          <a:xfrm>
            <a:off x="1357290" y="428603"/>
            <a:ext cx="4286280" cy="6504181"/>
          </a:xfrm>
          <a:prstGeom prst="rect">
            <a:avLst/>
          </a:prstGeom>
          <a:noFill/>
          <a:ln w="9525">
            <a:noFill/>
            <a:miter lim="800000"/>
            <a:headEnd/>
            <a:tailEnd/>
          </a:ln>
          <a:effectLst/>
        </p:spPr>
      </p:pic>
      <p:sp>
        <p:nvSpPr>
          <p:cNvPr id="4" name="3 - TextBox"/>
          <p:cNvSpPr txBox="1"/>
          <p:nvPr/>
        </p:nvSpPr>
        <p:spPr>
          <a:xfrm>
            <a:off x="6215074" y="857232"/>
            <a:ext cx="2475293" cy="2031325"/>
          </a:xfrm>
          <a:prstGeom prst="rect">
            <a:avLst/>
          </a:prstGeom>
          <a:noFill/>
        </p:spPr>
        <p:txBody>
          <a:bodyPr wrap="none" rtlCol="0">
            <a:spAutoFit/>
          </a:bodyPr>
          <a:lstStyle/>
          <a:p>
            <a:pPr marL="342900" indent="-342900">
              <a:buAutoNum type="arabicPeriod"/>
            </a:pPr>
            <a:r>
              <a:rPr lang="el-GR" dirty="0" err="1" smtClean="0"/>
              <a:t>Πρ</a:t>
            </a:r>
            <a:r>
              <a:rPr lang="el-GR" dirty="0" smtClean="0"/>
              <a:t>. κνημιαίος</a:t>
            </a:r>
          </a:p>
          <a:p>
            <a:pPr marL="342900" indent="-342900">
              <a:buAutoNum type="arabicPeriod"/>
            </a:pPr>
            <a:r>
              <a:rPr lang="el-GR" dirty="0" smtClean="0"/>
              <a:t>Μ. </a:t>
            </a:r>
            <a:r>
              <a:rPr lang="el-GR" dirty="0" err="1" smtClean="0"/>
              <a:t>εκτ</a:t>
            </a:r>
            <a:r>
              <a:rPr lang="el-GR" dirty="0" smtClean="0"/>
              <a:t> Δ</a:t>
            </a:r>
          </a:p>
          <a:p>
            <a:pPr marL="342900" indent="-342900">
              <a:buAutoNum type="arabicPeriod"/>
            </a:pPr>
            <a:r>
              <a:rPr lang="el-GR" dirty="0" smtClean="0"/>
              <a:t>Δικέφαλος μηριαίος</a:t>
            </a:r>
          </a:p>
          <a:p>
            <a:pPr marL="342900" indent="-342900">
              <a:buAutoNum type="arabicPeriod"/>
            </a:pPr>
            <a:r>
              <a:rPr lang="el-GR" dirty="0" smtClean="0"/>
              <a:t>Γαστροκνήμιος</a:t>
            </a:r>
          </a:p>
          <a:p>
            <a:pPr marL="342900" indent="-342900">
              <a:buAutoNum type="arabicPeriod"/>
            </a:pPr>
            <a:r>
              <a:rPr lang="el-GR" dirty="0" smtClean="0"/>
              <a:t>Υποκνημίδιος</a:t>
            </a:r>
          </a:p>
          <a:p>
            <a:pPr marL="342900" indent="-342900">
              <a:buAutoNum type="arabicPeriod"/>
            </a:pPr>
            <a:r>
              <a:rPr lang="el-GR" dirty="0" smtClean="0"/>
              <a:t>Μακρός περονιαίος</a:t>
            </a:r>
          </a:p>
          <a:p>
            <a:pPr marL="342900" indent="-342900">
              <a:buAutoNum type="arabicPeriod"/>
            </a:pPr>
            <a:r>
              <a:rPr lang="el-GR" dirty="0" smtClean="0"/>
              <a:t>Βραχύς περονιαίος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457200" y="274638"/>
            <a:ext cx="8229600" cy="725470"/>
          </a:xfrm>
        </p:spPr>
        <p:txBody>
          <a:bodyPr>
            <a:normAutofit fontScale="90000"/>
          </a:bodyPr>
          <a:lstStyle/>
          <a:p>
            <a:r>
              <a:rPr lang="el-GR" sz="3200" dirty="0" smtClean="0"/>
              <a:t>ΕΠΙΠΟΛΗΣ ΜΥΕΣ ΟΠΙΣΘΙΟΥ ΔΙΑΜΕΡΙΣΜΑΤΟΣ ΚΝΗΜΗΣ</a:t>
            </a:r>
            <a:endParaRPr lang="el-GR" sz="3200" dirty="0"/>
          </a:p>
        </p:txBody>
      </p:sp>
      <p:graphicFrame>
        <p:nvGraphicFramePr>
          <p:cNvPr id="6" name="5 - Θέση περιεχομένου"/>
          <p:cNvGraphicFramePr>
            <a:graphicFrameLocks noGrp="1"/>
          </p:cNvGraphicFramePr>
          <p:nvPr>
            <p:ph idx="1"/>
          </p:nvPr>
        </p:nvGraphicFramePr>
        <p:xfrm>
          <a:off x="428596" y="1071546"/>
          <a:ext cx="8229600" cy="5622940"/>
        </p:xfrm>
        <a:graphic>
          <a:graphicData uri="http://schemas.openxmlformats.org/drawingml/2006/table">
            <a:tbl>
              <a:tblPr firstRow="1" bandRow="1">
                <a:tableStyleId>{69C7853C-536D-4A76-A0AE-DD22124D55A5}</a:tableStyleId>
              </a:tblPr>
              <a:tblGrid>
                <a:gridCol w="1645920"/>
                <a:gridCol w="1968814"/>
                <a:gridCol w="1323026"/>
                <a:gridCol w="1645920"/>
                <a:gridCol w="1645920"/>
              </a:tblGrid>
              <a:tr h="392799">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2130798">
                <a:tc>
                  <a:txBody>
                    <a:bodyPr/>
                    <a:lstStyle/>
                    <a:p>
                      <a:r>
                        <a:rPr lang="el-GR" dirty="0" smtClean="0"/>
                        <a:t>Γαστροκνήμιος</a:t>
                      </a:r>
                    </a:p>
                    <a:p>
                      <a:r>
                        <a:rPr lang="el-GR" dirty="0" smtClean="0"/>
                        <a:t>Έξω κεφαλή</a:t>
                      </a:r>
                    </a:p>
                    <a:p>
                      <a:r>
                        <a:rPr lang="el-GR" dirty="0" smtClean="0"/>
                        <a:t>Έσω κεφαλή</a:t>
                      </a:r>
                      <a:endParaRPr lang="el-GR" dirty="0"/>
                    </a:p>
                  </a:txBody>
                  <a:tcPr/>
                </a:tc>
                <a:tc>
                  <a:txBody>
                    <a:bodyPr/>
                    <a:lstStyle/>
                    <a:p>
                      <a:endParaRPr lang="el-GR" dirty="0" smtClean="0"/>
                    </a:p>
                    <a:p>
                      <a:r>
                        <a:rPr lang="el-GR" dirty="0" smtClean="0"/>
                        <a:t>Έξω</a:t>
                      </a:r>
                      <a:r>
                        <a:rPr lang="el-GR" baseline="0" dirty="0" smtClean="0"/>
                        <a:t> </a:t>
                      </a:r>
                      <a:r>
                        <a:rPr lang="el-GR" baseline="0" dirty="0" err="1" smtClean="0"/>
                        <a:t>μηρ</a:t>
                      </a:r>
                      <a:r>
                        <a:rPr lang="el-GR" baseline="0" dirty="0" smtClean="0"/>
                        <a:t>. Κόνδυλος</a:t>
                      </a:r>
                    </a:p>
                    <a:p>
                      <a:r>
                        <a:rPr lang="el-GR" baseline="0" dirty="0" smtClean="0"/>
                        <a:t>Έσω </a:t>
                      </a:r>
                      <a:r>
                        <a:rPr lang="el-GR" baseline="0" dirty="0" err="1" smtClean="0"/>
                        <a:t>μηρ</a:t>
                      </a:r>
                      <a:r>
                        <a:rPr lang="el-GR" baseline="0" dirty="0" smtClean="0"/>
                        <a:t>. κόνδυλο</a:t>
                      </a:r>
                      <a:endParaRPr lang="el-GR" dirty="0"/>
                    </a:p>
                  </a:txBody>
                  <a:tcPr/>
                </a:tc>
                <a:tc rowSpan="3">
                  <a:txBody>
                    <a:bodyPr/>
                    <a:lstStyle/>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r>
                        <a:rPr lang="el-GR" dirty="0" smtClean="0"/>
                        <a:t>Πτέρνα (μέσω αχίλλειου τένοντα)</a:t>
                      </a:r>
                      <a:endParaRPr lang="el-GR" dirty="0"/>
                    </a:p>
                  </a:txBody>
                  <a:tcPr/>
                </a:tc>
                <a:tc rowSpan="3">
                  <a:txBody>
                    <a:bodyPr/>
                    <a:lstStyle/>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endParaRPr lang="el-GR" dirty="0" smtClean="0"/>
                    </a:p>
                    <a:p>
                      <a:r>
                        <a:rPr lang="el-GR" dirty="0" smtClean="0"/>
                        <a:t>Κνημιαίο ν. (Ι1, Ι2)</a:t>
                      </a:r>
                      <a:endParaRPr lang="el-GR" dirty="0"/>
                    </a:p>
                  </a:txBody>
                  <a:tcPr/>
                </a:tc>
                <a:tc>
                  <a:txBody>
                    <a:bodyPr/>
                    <a:lstStyle/>
                    <a:p>
                      <a:r>
                        <a:rPr lang="el-GR" dirty="0" smtClean="0"/>
                        <a:t>Πελματιαία κάμψη</a:t>
                      </a:r>
                      <a:r>
                        <a:rPr lang="el-GR" baseline="0" dirty="0" smtClean="0"/>
                        <a:t> (όταν γόνατο σε κάμψη), </a:t>
                      </a:r>
                      <a:r>
                        <a:rPr lang="el-GR" dirty="0" smtClean="0"/>
                        <a:t>ανύψωση πτέρνας, κάμψη κνήμης</a:t>
                      </a:r>
                      <a:endParaRPr lang="el-GR" dirty="0"/>
                    </a:p>
                  </a:txBody>
                  <a:tcPr/>
                </a:tc>
              </a:tr>
              <a:tr h="1840235">
                <a:tc>
                  <a:txBody>
                    <a:bodyPr/>
                    <a:lstStyle/>
                    <a:p>
                      <a:r>
                        <a:rPr lang="el-GR" dirty="0" smtClean="0"/>
                        <a:t>Υποκνημίδιος </a:t>
                      </a:r>
                      <a:endParaRPr lang="el-GR" dirty="0"/>
                    </a:p>
                  </a:txBody>
                  <a:tcPr/>
                </a:tc>
                <a:tc>
                  <a:txBody>
                    <a:bodyPr/>
                    <a:lstStyle/>
                    <a:p>
                      <a:r>
                        <a:rPr lang="el-GR" dirty="0" smtClean="0"/>
                        <a:t>Κεφαλή, άνω ¼ περόνης, </a:t>
                      </a:r>
                      <a:r>
                        <a:rPr lang="el-GR" dirty="0" err="1" smtClean="0"/>
                        <a:t>υποκνημίδια</a:t>
                      </a:r>
                      <a:r>
                        <a:rPr lang="el-GR" dirty="0" smtClean="0"/>
                        <a:t> γραμμή, , έσω χείλος κνήμης,</a:t>
                      </a:r>
                      <a:endParaRPr lang="el-GR" dirty="0"/>
                    </a:p>
                  </a:txBody>
                  <a:tcPr/>
                </a:tc>
                <a:tc vMerge="1">
                  <a:txBody>
                    <a:bodyPr/>
                    <a:lstStyle/>
                    <a:p>
                      <a:endParaRPr lang="el-GR" dirty="0"/>
                    </a:p>
                  </a:txBody>
                  <a:tcPr/>
                </a:tc>
                <a:tc vMerge="1">
                  <a:txBody>
                    <a:bodyPr/>
                    <a:lstStyle/>
                    <a:p>
                      <a:endParaRPr lang="el-GR" dirty="0"/>
                    </a:p>
                  </a:txBody>
                  <a:tcPr/>
                </a:tc>
                <a:tc>
                  <a:txBody>
                    <a:bodyPr/>
                    <a:lstStyle/>
                    <a:p>
                      <a:r>
                        <a:rPr lang="el-GR" dirty="0" smtClean="0"/>
                        <a:t>Πελματιαία κάμψη,</a:t>
                      </a:r>
                      <a:r>
                        <a:rPr lang="el-GR" baseline="0" dirty="0" smtClean="0"/>
                        <a:t> σταθεροποιεί κνήμη πάνω στον άκρο πόδα</a:t>
                      </a:r>
                      <a:endParaRPr lang="el-GR" dirty="0"/>
                    </a:p>
                  </a:txBody>
                  <a:tcPr/>
                </a:tc>
              </a:tr>
              <a:tr h="1259108">
                <a:tc>
                  <a:txBody>
                    <a:bodyPr/>
                    <a:lstStyle/>
                    <a:p>
                      <a:r>
                        <a:rPr lang="el-GR" dirty="0" smtClean="0"/>
                        <a:t>Πελματικός</a:t>
                      </a:r>
                      <a:endParaRPr lang="el-GR" dirty="0"/>
                    </a:p>
                  </a:txBody>
                  <a:tcPr/>
                </a:tc>
                <a:tc>
                  <a:txBody>
                    <a:bodyPr/>
                    <a:lstStyle/>
                    <a:p>
                      <a:r>
                        <a:rPr lang="el-GR" dirty="0" smtClean="0"/>
                        <a:t>Έξω </a:t>
                      </a:r>
                      <a:r>
                        <a:rPr lang="el-GR" dirty="0" err="1" smtClean="0"/>
                        <a:t>υπερκονδύλια</a:t>
                      </a:r>
                      <a:r>
                        <a:rPr lang="el-GR" dirty="0" smtClean="0"/>
                        <a:t> γραμμή,</a:t>
                      </a:r>
                      <a:r>
                        <a:rPr lang="el-GR" baseline="0" dirty="0" smtClean="0"/>
                        <a:t> </a:t>
                      </a:r>
                      <a:r>
                        <a:rPr lang="el-GR" baseline="0" dirty="0" err="1" smtClean="0"/>
                        <a:t>λόξος</a:t>
                      </a:r>
                      <a:r>
                        <a:rPr lang="el-GR" baseline="0" dirty="0" smtClean="0"/>
                        <a:t> ιγνυακός σύνδεσμος</a:t>
                      </a:r>
                      <a:endParaRPr lang="el-GR" dirty="0"/>
                    </a:p>
                  </a:txBody>
                  <a:tcPr/>
                </a:tc>
                <a:tc vMerge="1">
                  <a:txBody>
                    <a:bodyPr/>
                    <a:lstStyle/>
                    <a:p>
                      <a:endParaRPr lang="el-GR" dirty="0"/>
                    </a:p>
                  </a:txBody>
                  <a:tcPr/>
                </a:tc>
                <a:tc vMerge="1">
                  <a:txBody>
                    <a:bodyPr/>
                    <a:lstStyle/>
                    <a:p>
                      <a:endParaRPr lang="el-GR" dirty="0"/>
                    </a:p>
                  </a:txBody>
                  <a:tcPr/>
                </a:tc>
                <a:tc>
                  <a:txBody>
                    <a:bodyPr/>
                    <a:lstStyle/>
                    <a:p>
                      <a:r>
                        <a:rPr lang="el-GR" dirty="0" smtClean="0"/>
                        <a:t>Πελματιαία κάμψη</a:t>
                      </a:r>
                      <a:endParaRPr lang="el-GR" dirty="0"/>
                    </a:p>
                  </a:txBody>
                  <a:tcPr/>
                </a:tc>
              </a:tr>
            </a:tbl>
          </a:graphicData>
        </a:graphic>
      </p:graphicFrame>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2547938" y="457200"/>
            <a:ext cx="4048125"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ΕΝ ΤΩ ΒΑΘΕΙ ΜΥΕΣ ΟΠΙΣΘΙΟΥ ΔΙΑΜΕΡΙΣΜΑΤΟΣ ΚΝΗΜΗΣ</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4790440"/>
        </p:xfrm>
        <a:graphic>
          <a:graphicData uri="http://schemas.openxmlformats.org/drawingml/2006/table">
            <a:tbl>
              <a:tblPr firstRow="1" bandRow="1">
                <a:tableStyleId>{69C7853C-536D-4A76-A0AE-DD22124D55A5}</a:tableStyleId>
              </a:tblPr>
              <a:tblGrid>
                <a:gridCol w="1645920"/>
                <a:gridCol w="1645920"/>
                <a:gridCol w="1645920"/>
                <a:gridCol w="1645920"/>
                <a:gridCol w="1645920"/>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sz="1400" dirty="0" smtClean="0"/>
                        <a:t>Ιγνυακός</a:t>
                      </a:r>
                      <a:endParaRPr lang="el-GR" sz="1400" dirty="0"/>
                    </a:p>
                  </a:txBody>
                  <a:tcPr/>
                </a:tc>
                <a:tc>
                  <a:txBody>
                    <a:bodyPr/>
                    <a:lstStyle/>
                    <a:p>
                      <a:r>
                        <a:rPr lang="el-GR" sz="1400" dirty="0" smtClean="0"/>
                        <a:t>Έξω </a:t>
                      </a:r>
                      <a:r>
                        <a:rPr lang="el-GR" sz="1400" dirty="0" err="1" smtClean="0"/>
                        <a:t>μηρ</a:t>
                      </a:r>
                      <a:r>
                        <a:rPr lang="el-GR" sz="1400" dirty="0" smtClean="0"/>
                        <a:t>. Κόνδυλο, έξω μηνίσκος</a:t>
                      </a:r>
                      <a:endParaRPr lang="el-GR" sz="1400" dirty="0"/>
                    </a:p>
                  </a:txBody>
                  <a:tcPr/>
                </a:tc>
                <a:tc>
                  <a:txBody>
                    <a:bodyPr/>
                    <a:lstStyle/>
                    <a:p>
                      <a:r>
                        <a:rPr lang="el-GR" sz="1400" dirty="0" smtClean="0"/>
                        <a:t>Οπ. κνήμη</a:t>
                      </a:r>
                      <a:endParaRPr lang="el-GR" sz="1400" dirty="0"/>
                    </a:p>
                  </a:txBody>
                  <a:tcPr/>
                </a:tc>
                <a:tc>
                  <a:txBody>
                    <a:bodyPr/>
                    <a:lstStyle/>
                    <a:p>
                      <a:r>
                        <a:rPr lang="el-GR" sz="1400" dirty="0" smtClean="0"/>
                        <a:t>Κνημιαίο ν. (Ο4, Ο5, Ι1)</a:t>
                      </a:r>
                      <a:endParaRPr lang="el-GR" sz="1400" dirty="0"/>
                    </a:p>
                  </a:txBody>
                  <a:tcPr/>
                </a:tc>
                <a:tc>
                  <a:txBody>
                    <a:bodyPr/>
                    <a:lstStyle/>
                    <a:p>
                      <a:r>
                        <a:rPr lang="el-GR" sz="1400" dirty="0" smtClean="0"/>
                        <a:t>Κάμψη</a:t>
                      </a:r>
                      <a:r>
                        <a:rPr lang="el-GR" sz="1400" baseline="0" dirty="0" smtClean="0"/>
                        <a:t> γόνατος, στροφή μηριαίου 5°, στροφή κνήμης έσω</a:t>
                      </a:r>
                      <a:endParaRPr lang="el-GR" sz="1400" dirty="0"/>
                    </a:p>
                  </a:txBody>
                  <a:tcPr/>
                </a:tc>
              </a:tr>
              <a:tr h="370840">
                <a:tc>
                  <a:txBody>
                    <a:bodyPr/>
                    <a:lstStyle/>
                    <a:p>
                      <a:r>
                        <a:rPr lang="el-GR" sz="1400" dirty="0" smtClean="0"/>
                        <a:t>Μ. καμπτήρας Μ. δαχτύλου</a:t>
                      </a:r>
                      <a:endParaRPr lang="el-GR" sz="1400" dirty="0"/>
                    </a:p>
                  </a:txBody>
                  <a:tcPr/>
                </a:tc>
                <a:tc>
                  <a:txBody>
                    <a:bodyPr/>
                    <a:lstStyle/>
                    <a:p>
                      <a:r>
                        <a:rPr lang="el-GR" sz="1400" dirty="0" smtClean="0"/>
                        <a:t>Κάτω 2/3 περόνης, </a:t>
                      </a:r>
                      <a:r>
                        <a:rPr lang="el-GR" sz="1400" dirty="0" err="1" smtClean="0"/>
                        <a:t>μεσόστεος</a:t>
                      </a:r>
                      <a:r>
                        <a:rPr lang="el-GR" sz="1400" dirty="0" smtClean="0"/>
                        <a:t> υμένας</a:t>
                      </a:r>
                      <a:endParaRPr lang="el-GR" sz="1400" dirty="0"/>
                    </a:p>
                  </a:txBody>
                  <a:tcPr/>
                </a:tc>
                <a:tc>
                  <a:txBody>
                    <a:bodyPr/>
                    <a:lstStyle/>
                    <a:p>
                      <a:r>
                        <a:rPr lang="el-GR" sz="1400" dirty="0" smtClean="0"/>
                        <a:t>Άπω φάλαγγα Μ. δαχτύλου</a:t>
                      </a:r>
                      <a:endParaRPr lang="el-GR" sz="1400" dirty="0"/>
                    </a:p>
                  </a:txBody>
                  <a:tcPr/>
                </a:tc>
                <a:tc rowSpan="2">
                  <a:txBody>
                    <a:bodyPr/>
                    <a:lstStyle/>
                    <a:p>
                      <a:r>
                        <a:rPr lang="el-GR" sz="1400" dirty="0" smtClean="0"/>
                        <a:t>Κνημιαίο ν. (Ι2, Ι3)</a:t>
                      </a:r>
                      <a:endParaRPr lang="el-GR" sz="1400" dirty="0"/>
                    </a:p>
                  </a:txBody>
                  <a:tcPr/>
                </a:tc>
                <a:tc>
                  <a:txBody>
                    <a:bodyPr/>
                    <a:lstStyle/>
                    <a:p>
                      <a:r>
                        <a:rPr lang="el-GR" sz="1400" dirty="0" smtClean="0"/>
                        <a:t>Κάμψη Μ.</a:t>
                      </a:r>
                      <a:r>
                        <a:rPr lang="el-GR" sz="1400" baseline="0" dirty="0" smtClean="0"/>
                        <a:t> </a:t>
                      </a:r>
                      <a:r>
                        <a:rPr lang="el-GR" sz="1400" dirty="0" smtClean="0"/>
                        <a:t>δαχτύλου, πελματιαία κάμψη, υποστηρίζει έσω επιμήκη καμάρα</a:t>
                      </a:r>
                      <a:endParaRPr lang="el-GR" sz="1400" dirty="0"/>
                    </a:p>
                  </a:txBody>
                  <a:tcPr/>
                </a:tc>
              </a:tr>
              <a:tr h="370840">
                <a:tc>
                  <a:txBody>
                    <a:bodyPr/>
                    <a:lstStyle/>
                    <a:p>
                      <a:r>
                        <a:rPr lang="el-GR" sz="1400" dirty="0" smtClean="0"/>
                        <a:t>Μ. καμπτήρας δαχτύλων</a:t>
                      </a:r>
                      <a:endParaRPr lang="el-GR" sz="1400" dirty="0"/>
                    </a:p>
                  </a:txBody>
                  <a:tcPr/>
                </a:tc>
                <a:tc>
                  <a:txBody>
                    <a:bodyPr/>
                    <a:lstStyle/>
                    <a:p>
                      <a:r>
                        <a:rPr lang="el-GR" sz="1400" dirty="0" smtClean="0"/>
                        <a:t>Οπ. κνήμη</a:t>
                      </a:r>
                      <a:endParaRPr lang="el-GR" sz="1400" dirty="0"/>
                    </a:p>
                  </a:txBody>
                  <a:tcPr/>
                </a:tc>
                <a:tc>
                  <a:txBody>
                    <a:bodyPr/>
                    <a:lstStyle/>
                    <a:p>
                      <a:r>
                        <a:rPr lang="el-GR" sz="1400" dirty="0" smtClean="0"/>
                        <a:t>Άπω φάλαγγα 4 δαχτύλων</a:t>
                      </a:r>
                      <a:endParaRPr lang="el-GR" sz="1400" dirty="0"/>
                    </a:p>
                  </a:txBody>
                  <a:tcPr/>
                </a:tc>
                <a:tc vMerge="1">
                  <a:txBody>
                    <a:bodyPr/>
                    <a:lstStyle/>
                    <a:p>
                      <a:endParaRPr lang="el-GR" dirty="0"/>
                    </a:p>
                  </a:txBody>
                  <a:tcPr/>
                </a:tc>
                <a:tc>
                  <a:txBody>
                    <a:bodyPr/>
                    <a:lstStyle/>
                    <a:p>
                      <a:r>
                        <a:rPr lang="el-GR" sz="1400" dirty="0" smtClean="0"/>
                        <a:t>Κάμψη 4 δαχτύλων, πελματιαία κάμψη, υποστηρίζει επιμήκεις καμάρες</a:t>
                      </a:r>
                      <a:endParaRPr lang="el-GR" sz="1400" dirty="0"/>
                    </a:p>
                  </a:txBody>
                  <a:tcPr/>
                </a:tc>
              </a:tr>
              <a:tr h="370840">
                <a:tc>
                  <a:txBody>
                    <a:bodyPr/>
                    <a:lstStyle/>
                    <a:p>
                      <a:r>
                        <a:rPr lang="el-GR" sz="1400" dirty="0" smtClean="0"/>
                        <a:t>Οπ. κνημιαίος</a:t>
                      </a:r>
                      <a:endParaRPr lang="el-GR" sz="1400" dirty="0"/>
                    </a:p>
                  </a:txBody>
                  <a:tcPr/>
                </a:tc>
                <a:tc>
                  <a:txBody>
                    <a:bodyPr/>
                    <a:lstStyle/>
                    <a:p>
                      <a:r>
                        <a:rPr lang="el-GR" sz="1400" dirty="0" smtClean="0"/>
                        <a:t>Μεσόστεος υμένας, οπ. </a:t>
                      </a:r>
                      <a:r>
                        <a:rPr lang="el-GR" sz="1400" dirty="0" err="1" smtClean="0"/>
                        <a:t>Επιφ</a:t>
                      </a:r>
                      <a:r>
                        <a:rPr lang="el-GR" sz="1400" dirty="0" smtClean="0"/>
                        <a:t> κνήμης-περόνης</a:t>
                      </a:r>
                      <a:endParaRPr lang="el-GR" sz="1400" dirty="0"/>
                    </a:p>
                  </a:txBody>
                  <a:tcPr/>
                </a:tc>
                <a:tc>
                  <a:txBody>
                    <a:bodyPr/>
                    <a:lstStyle/>
                    <a:p>
                      <a:r>
                        <a:rPr lang="el-GR" sz="1400" dirty="0" smtClean="0"/>
                        <a:t>Σκαφοειδές, σφηνοειδές, κυβοειδές, υπέρεισμα αστράγαλου</a:t>
                      </a:r>
                      <a:r>
                        <a:rPr lang="el-GR" sz="1400" baseline="0" dirty="0" smtClean="0"/>
                        <a:t> πτέρνας</a:t>
                      </a:r>
                      <a:endParaRPr lang="el-GR" sz="1400" dirty="0"/>
                    </a:p>
                  </a:txBody>
                  <a:tcPr/>
                </a:tc>
                <a:tc>
                  <a:txBody>
                    <a:bodyPr/>
                    <a:lstStyle/>
                    <a:p>
                      <a:r>
                        <a:rPr lang="el-GR" sz="1400" dirty="0" smtClean="0"/>
                        <a:t>Κνημιαίο ν. (Ο4, Ο5)</a:t>
                      </a:r>
                      <a:endParaRPr lang="el-GR" sz="1400" dirty="0"/>
                    </a:p>
                  </a:txBody>
                  <a:tcPr/>
                </a:tc>
                <a:tc>
                  <a:txBody>
                    <a:bodyPr/>
                    <a:lstStyle/>
                    <a:p>
                      <a:r>
                        <a:rPr lang="el-GR" sz="1400" dirty="0" smtClean="0"/>
                        <a:t>Πελματιαία κάμψη, υπτιασμός</a:t>
                      </a:r>
                      <a:endParaRPr lang="el-GR" sz="1400" dirty="0"/>
                    </a:p>
                  </a:txBody>
                  <a:tcPr/>
                </a:tc>
              </a:tr>
            </a:tbl>
          </a:graphicData>
        </a:graphic>
      </p:graphicFrame>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1643042" y="17835"/>
            <a:ext cx="5857916" cy="6822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428596" y="0"/>
            <a:ext cx="3322147" cy="6858000"/>
          </a:xfrm>
          <a:prstGeom prst="rect">
            <a:avLst/>
          </a:prstGeom>
          <a:noFill/>
          <a:ln w="9525">
            <a:noFill/>
            <a:miter lim="800000"/>
            <a:headEnd/>
            <a:tailEnd/>
          </a:ln>
          <a:effectLst/>
        </p:spPr>
      </p:pic>
      <p:sp>
        <p:nvSpPr>
          <p:cNvPr id="3" name="2 - TextBox"/>
          <p:cNvSpPr txBox="1"/>
          <p:nvPr/>
        </p:nvSpPr>
        <p:spPr>
          <a:xfrm>
            <a:off x="4214810" y="857232"/>
            <a:ext cx="2601866" cy="2585323"/>
          </a:xfrm>
          <a:prstGeom prst="rect">
            <a:avLst/>
          </a:prstGeom>
          <a:noFill/>
        </p:spPr>
        <p:txBody>
          <a:bodyPr wrap="none" rtlCol="0">
            <a:spAutoFit/>
          </a:bodyPr>
          <a:lstStyle/>
          <a:p>
            <a:pPr marL="342900" indent="-342900">
              <a:buAutoNum type="arabicPeriod"/>
            </a:pPr>
            <a:r>
              <a:rPr lang="el-GR" dirty="0" smtClean="0"/>
              <a:t>Πελματιαίος</a:t>
            </a:r>
          </a:p>
          <a:p>
            <a:pPr marL="342900" indent="-342900">
              <a:buAutoNum type="arabicPeriod"/>
            </a:pPr>
            <a:r>
              <a:rPr lang="el-GR" dirty="0" smtClean="0"/>
              <a:t>Έξω κεφαλή </a:t>
            </a:r>
            <a:r>
              <a:rPr lang="el-GR" dirty="0" err="1" smtClean="0"/>
              <a:t>γκν</a:t>
            </a:r>
            <a:endParaRPr lang="el-GR" dirty="0" smtClean="0"/>
          </a:p>
          <a:p>
            <a:pPr marL="342900" indent="-342900">
              <a:buAutoNum type="arabicPeriod"/>
            </a:pPr>
            <a:r>
              <a:rPr lang="el-GR" dirty="0" smtClean="0"/>
              <a:t>Ιγνυακός</a:t>
            </a:r>
          </a:p>
          <a:p>
            <a:pPr marL="342900" indent="-342900">
              <a:buAutoNum type="arabicPeriod"/>
            </a:pPr>
            <a:r>
              <a:rPr lang="el-GR" dirty="0" smtClean="0"/>
              <a:t>Υποκνημίδιος καμάρα</a:t>
            </a:r>
          </a:p>
          <a:p>
            <a:pPr marL="342900" indent="-342900">
              <a:buAutoNum type="arabicPeriod"/>
            </a:pPr>
            <a:r>
              <a:rPr lang="el-GR" dirty="0" smtClean="0"/>
              <a:t>Υποκνημίδιος</a:t>
            </a:r>
          </a:p>
          <a:p>
            <a:pPr marL="342900" indent="-342900">
              <a:buAutoNum type="arabicPeriod"/>
            </a:pPr>
            <a:r>
              <a:rPr lang="el-GR" dirty="0" smtClean="0"/>
              <a:t>Αχίλλειος τ. </a:t>
            </a:r>
          </a:p>
          <a:p>
            <a:pPr marL="342900" indent="-342900">
              <a:buAutoNum type="arabicPeriod"/>
            </a:pPr>
            <a:r>
              <a:rPr lang="el-GR" dirty="0" smtClean="0"/>
              <a:t>έσω σφυρό</a:t>
            </a:r>
          </a:p>
          <a:p>
            <a:pPr marL="342900" indent="-342900">
              <a:buAutoNum type="arabicPeriod"/>
            </a:pPr>
            <a:r>
              <a:rPr lang="el-GR" dirty="0" smtClean="0"/>
              <a:t>Τ. πελματιαίου</a:t>
            </a:r>
          </a:p>
          <a:p>
            <a:pPr marL="342900" indent="-342900">
              <a:buAutoNum type="arabicPeriod"/>
            </a:pPr>
            <a:r>
              <a:rPr lang="el-GR" dirty="0" smtClean="0"/>
              <a:t>Έσω κεφαλή </a:t>
            </a:r>
            <a:r>
              <a:rPr lang="el-GR" dirty="0" err="1" smtClean="0"/>
              <a:t>γκν</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620688"/>
            <a:ext cx="5362575" cy="4972050"/>
          </a:xfrm>
          <a:prstGeom prst="rect">
            <a:avLst/>
          </a:prstGeom>
          <a:noFill/>
          <a:ln w="9525">
            <a:noFill/>
            <a:miter lim="800000"/>
            <a:headEnd/>
            <a:tailEnd/>
          </a:ln>
        </p:spPr>
      </p:pic>
      <p:sp>
        <p:nvSpPr>
          <p:cNvPr id="3" name="2 - TextBox"/>
          <p:cNvSpPr txBox="1"/>
          <p:nvPr/>
        </p:nvSpPr>
        <p:spPr>
          <a:xfrm>
            <a:off x="6084168" y="260648"/>
            <a:ext cx="2874057" cy="5078313"/>
          </a:xfrm>
          <a:prstGeom prst="rect">
            <a:avLst/>
          </a:prstGeom>
          <a:noFill/>
        </p:spPr>
        <p:txBody>
          <a:bodyPr wrap="none" rtlCol="0">
            <a:spAutoFit/>
          </a:bodyPr>
          <a:lstStyle/>
          <a:p>
            <a:pPr marL="342900" indent="-342900">
              <a:buAutoNum type="arabicPeriod"/>
            </a:pPr>
            <a:r>
              <a:rPr lang="el-GR" dirty="0" smtClean="0"/>
              <a:t>Λαγόνια ακρολοφία</a:t>
            </a:r>
          </a:p>
          <a:p>
            <a:pPr marL="342900" indent="-342900">
              <a:buAutoNum type="arabicPeriod"/>
            </a:pPr>
            <a:r>
              <a:rPr lang="el-GR" dirty="0" smtClean="0"/>
              <a:t>Άνω γλουτιαία γραμμή</a:t>
            </a:r>
          </a:p>
          <a:p>
            <a:pPr marL="342900" indent="-342900">
              <a:buAutoNum type="arabicPeriod"/>
            </a:pPr>
            <a:r>
              <a:rPr lang="el-GR" dirty="0" smtClean="0"/>
              <a:t>Οπ. ΑΛΑ</a:t>
            </a:r>
          </a:p>
          <a:p>
            <a:pPr marL="342900" indent="-342900">
              <a:buAutoNum type="arabicPeriod"/>
            </a:pPr>
            <a:r>
              <a:rPr lang="el-GR" dirty="0" smtClean="0"/>
              <a:t>Οπ. Γλουτιαία γραμμή</a:t>
            </a:r>
          </a:p>
          <a:p>
            <a:pPr marL="342900" indent="-342900">
              <a:buAutoNum type="arabicPeriod"/>
            </a:pPr>
            <a:r>
              <a:rPr lang="el-GR" dirty="0" smtClean="0"/>
              <a:t>Μείζων ισχιακή εντομή</a:t>
            </a:r>
          </a:p>
          <a:p>
            <a:pPr marL="342900" indent="-342900">
              <a:buAutoNum type="arabicPeriod"/>
            </a:pPr>
            <a:r>
              <a:rPr lang="el-GR" dirty="0" smtClean="0"/>
              <a:t>Ισχιακή άκανθα</a:t>
            </a:r>
          </a:p>
          <a:p>
            <a:pPr marL="342900" indent="-342900">
              <a:buAutoNum type="arabicPeriod"/>
            </a:pPr>
            <a:r>
              <a:rPr lang="el-GR" dirty="0" smtClean="0"/>
              <a:t>Ελάσσων ισχιακή εντομή</a:t>
            </a:r>
          </a:p>
          <a:p>
            <a:pPr marL="342900" indent="-342900">
              <a:buAutoNum type="arabicPeriod"/>
            </a:pPr>
            <a:r>
              <a:rPr lang="el-GR" dirty="0" smtClean="0"/>
              <a:t>Ισχιακό κύρτωμα</a:t>
            </a:r>
          </a:p>
          <a:p>
            <a:pPr marL="342900" indent="-342900">
              <a:buAutoNum type="arabicPeriod"/>
            </a:pPr>
            <a:r>
              <a:rPr lang="el-GR" dirty="0" smtClean="0"/>
              <a:t>Ισχιακός κλάδος</a:t>
            </a:r>
          </a:p>
          <a:p>
            <a:pPr marL="342900" indent="-342900">
              <a:buAutoNum type="arabicPeriod"/>
            </a:pPr>
            <a:r>
              <a:rPr lang="el-GR" dirty="0" smtClean="0"/>
              <a:t>Κατώτερος κλάδος</a:t>
            </a:r>
          </a:p>
          <a:p>
            <a:pPr marL="342900" indent="-342900">
              <a:buAutoNum type="arabicPeriod"/>
            </a:pPr>
            <a:r>
              <a:rPr lang="el-GR" dirty="0" smtClean="0"/>
              <a:t>Σώμα ηβικού οστού</a:t>
            </a:r>
          </a:p>
          <a:p>
            <a:pPr marL="342900" indent="-342900">
              <a:buAutoNum type="arabicPeriod"/>
            </a:pPr>
            <a:r>
              <a:rPr lang="el-GR" dirty="0" smtClean="0"/>
              <a:t>Ηβική ακρολοφία</a:t>
            </a:r>
          </a:p>
          <a:p>
            <a:pPr marL="342900" indent="-342900">
              <a:buAutoNum type="arabicPeriod"/>
            </a:pPr>
            <a:r>
              <a:rPr lang="el-GR" dirty="0" smtClean="0"/>
              <a:t>Ηβικό φύμα</a:t>
            </a:r>
          </a:p>
          <a:p>
            <a:pPr marL="342900" indent="-342900">
              <a:buAutoNum type="arabicPeriod"/>
            </a:pPr>
            <a:r>
              <a:rPr lang="el-GR" dirty="0" smtClean="0"/>
              <a:t>Θυροειδές τρήμα</a:t>
            </a:r>
          </a:p>
          <a:p>
            <a:pPr marL="342900" indent="-342900">
              <a:buAutoNum type="arabicPeriod"/>
            </a:pPr>
            <a:r>
              <a:rPr lang="el-GR" dirty="0" smtClean="0"/>
              <a:t>Κοτύλη</a:t>
            </a:r>
          </a:p>
          <a:p>
            <a:pPr marL="342900" indent="-342900">
              <a:buAutoNum type="arabicPeriod"/>
            </a:pPr>
            <a:r>
              <a:rPr lang="el-GR" dirty="0" smtClean="0"/>
              <a:t>ΚΛΑ πρόσθια</a:t>
            </a:r>
          </a:p>
          <a:p>
            <a:pPr marL="342900" indent="-342900">
              <a:buAutoNum type="arabicPeriod"/>
            </a:pPr>
            <a:r>
              <a:rPr lang="el-GR" dirty="0" smtClean="0"/>
              <a:t>ΑΛΑ πρόσθια</a:t>
            </a:r>
          </a:p>
          <a:p>
            <a:pPr marL="342900" indent="-342900">
              <a:buAutoNum type="arabicPeriod"/>
            </a:pPr>
            <a:r>
              <a:rPr lang="el-GR" dirty="0" smtClean="0"/>
              <a:t>Κάτω γλουτιαία γραμμή</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5643570" y="285728"/>
            <a:ext cx="2576526" cy="6308700"/>
          </a:xfrm>
          <a:prstGeom prst="rect">
            <a:avLst/>
          </a:prstGeom>
          <a:noFill/>
          <a:ln w="9525">
            <a:noFill/>
            <a:miter lim="800000"/>
            <a:headEnd/>
            <a:tailEnd/>
          </a:ln>
          <a:effectLst/>
        </p:spPr>
      </p:pic>
      <p:sp>
        <p:nvSpPr>
          <p:cNvPr id="3" name="2 - TextBox"/>
          <p:cNvSpPr txBox="1"/>
          <p:nvPr/>
        </p:nvSpPr>
        <p:spPr>
          <a:xfrm>
            <a:off x="1428728" y="1357298"/>
            <a:ext cx="2583143" cy="3693319"/>
          </a:xfrm>
          <a:prstGeom prst="rect">
            <a:avLst/>
          </a:prstGeom>
          <a:noFill/>
        </p:spPr>
        <p:txBody>
          <a:bodyPr wrap="none" rtlCol="0">
            <a:spAutoFit/>
          </a:bodyPr>
          <a:lstStyle/>
          <a:p>
            <a:pPr marL="342900" indent="-342900"/>
            <a:endParaRPr lang="el-GR" dirty="0" smtClean="0"/>
          </a:p>
          <a:p>
            <a:pPr marL="342900" indent="-342900">
              <a:buAutoNum type="arabicPeriod"/>
            </a:pPr>
            <a:endParaRPr lang="el-GR" dirty="0" smtClean="0"/>
          </a:p>
          <a:p>
            <a:pPr marL="342900" indent="-342900">
              <a:buAutoNum type="arabicPeriod"/>
            </a:pPr>
            <a:r>
              <a:rPr lang="el-GR" dirty="0" smtClean="0"/>
              <a:t>Τοξοειδής ιγνυακός σ.</a:t>
            </a:r>
          </a:p>
          <a:p>
            <a:pPr marL="342900" indent="-342900">
              <a:buAutoNum type="arabicPeriod"/>
            </a:pPr>
            <a:r>
              <a:rPr lang="el-GR" dirty="0" smtClean="0"/>
              <a:t>Πελματικός </a:t>
            </a:r>
          </a:p>
          <a:p>
            <a:pPr marL="342900" indent="-342900">
              <a:buAutoNum type="arabicPeriod"/>
            </a:pPr>
            <a:r>
              <a:rPr lang="el-GR" dirty="0" smtClean="0"/>
              <a:t>Υποκνημίδιος</a:t>
            </a:r>
          </a:p>
          <a:p>
            <a:pPr marL="342900" indent="-342900">
              <a:buAutoNum type="arabicPeriod"/>
            </a:pPr>
            <a:r>
              <a:rPr lang="el-GR" dirty="0" smtClean="0"/>
              <a:t>Οπ κνημιαίος</a:t>
            </a:r>
          </a:p>
          <a:p>
            <a:pPr marL="342900" indent="-342900">
              <a:buAutoNum type="arabicPeriod"/>
            </a:pPr>
            <a:r>
              <a:rPr lang="el-GR" dirty="0" smtClean="0"/>
              <a:t>Μ κ Δ</a:t>
            </a:r>
          </a:p>
          <a:p>
            <a:pPr marL="342900" indent="-342900">
              <a:buAutoNum type="arabicPeriod"/>
            </a:pPr>
            <a:r>
              <a:rPr lang="el-GR" dirty="0" smtClean="0"/>
              <a:t>Μ κ ΜΔ</a:t>
            </a:r>
          </a:p>
          <a:p>
            <a:pPr marL="342900" indent="-342900">
              <a:buAutoNum type="arabicPeriod"/>
            </a:pPr>
            <a:r>
              <a:rPr lang="el-GR" dirty="0" smtClean="0"/>
              <a:t>Μ περονιαίος</a:t>
            </a:r>
          </a:p>
          <a:p>
            <a:pPr marL="342900" indent="-342900">
              <a:buAutoNum type="arabicPeriod"/>
            </a:pPr>
            <a:r>
              <a:rPr lang="el-GR" dirty="0" smtClean="0"/>
              <a:t>Β περονιαίος</a:t>
            </a:r>
          </a:p>
          <a:p>
            <a:pPr marL="342900" indent="-342900">
              <a:buAutoNum type="arabicPeriod"/>
            </a:pPr>
            <a:r>
              <a:rPr lang="el-GR" dirty="0" smtClean="0"/>
              <a:t>Έξω σφυρό</a:t>
            </a:r>
          </a:p>
          <a:p>
            <a:pPr marL="342900" indent="-342900">
              <a:buAutoNum type="arabicPeriod"/>
            </a:pPr>
            <a:r>
              <a:rPr lang="el-GR" dirty="0" smtClean="0"/>
              <a:t>Αχίλλειος τ. </a:t>
            </a:r>
          </a:p>
          <a:p>
            <a:pPr marL="342900" indent="-342900">
              <a:buAutoNum type="arabicPeriod"/>
            </a:pP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Autofit/>
          </a:bodyPr>
          <a:lstStyle/>
          <a:p>
            <a:r>
              <a:rPr lang="el-GR" sz="3200" dirty="0" smtClean="0"/>
              <a:t>ΑΡΘΡΩΣΗ ΣΦΥΡΩΝ</a:t>
            </a:r>
            <a:br>
              <a:rPr lang="el-GR" sz="3200" dirty="0" smtClean="0"/>
            </a:br>
            <a:r>
              <a:rPr lang="el-GR" sz="3200" dirty="0" smtClean="0"/>
              <a:t>ΑΣΤΡΑΓΑΛΟΚΝΗΜΙΚΗ ΠΟΔΟΚΝΗΜΙΚΗ</a:t>
            </a:r>
            <a:br>
              <a:rPr lang="el-GR" sz="3200" dirty="0" smtClean="0"/>
            </a:br>
            <a:r>
              <a:rPr lang="el-GR" sz="3200" dirty="0" err="1" smtClean="0"/>
              <a:t>γίγγλυμη</a:t>
            </a:r>
            <a:r>
              <a:rPr lang="el-GR" sz="3200" dirty="0" smtClean="0"/>
              <a:t>, γωνιώδης</a:t>
            </a:r>
            <a:endParaRPr lang="el-GR" sz="3200" dirty="0"/>
          </a:p>
        </p:txBody>
      </p:sp>
      <p:sp>
        <p:nvSpPr>
          <p:cNvPr id="3" name="2 - Θέση περιεχομένου"/>
          <p:cNvSpPr>
            <a:spLocks noGrp="1"/>
          </p:cNvSpPr>
          <p:nvPr>
            <p:ph idx="1"/>
          </p:nvPr>
        </p:nvSpPr>
        <p:spPr>
          <a:xfrm>
            <a:off x="428596" y="1412776"/>
            <a:ext cx="8229600" cy="5445224"/>
          </a:xfrm>
        </p:spPr>
        <p:txBody>
          <a:bodyPr>
            <a:normAutofit fontScale="62500" lnSpcReduction="20000"/>
          </a:bodyPr>
          <a:lstStyle/>
          <a:p>
            <a:pPr>
              <a:buNone/>
            </a:pPr>
            <a:r>
              <a:rPr lang="en-US" dirty="0" smtClean="0"/>
              <a:t>	</a:t>
            </a:r>
            <a:r>
              <a:rPr lang="el-GR" dirty="0" smtClean="0"/>
              <a:t>Κάτω άκρο </a:t>
            </a:r>
            <a:r>
              <a:rPr lang="el-GR" u="sng" dirty="0" smtClean="0"/>
              <a:t>κνήμης και περόνης μαζί με τον </a:t>
            </a:r>
            <a:r>
              <a:rPr lang="el-GR" b="1" u="sng" dirty="0" smtClean="0"/>
              <a:t>οπίσθιο </a:t>
            </a:r>
            <a:r>
              <a:rPr lang="el-GR" b="1" u="sng" dirty="0" err="1" smtClean="0"/>
              <a:t>κνημοπερονιαίο</a:t>
            </a:r>
            <a:r>
              <a:rPr lang="el-GR" b="1" u="sng" dirty="0" smtClean="0"/>
              <a:t> </a:t>
            </a:r>
            <a:r>
              <a:rPr lang="el-GR" u="sng" dirty="0" smtClean="0"/>
              <a:t>σύνδεσμο</a:t>
            </a:r>
            <a:r>
              <a:rPr lang="el-GR" dirty="0" smtClean="0"/>
              <a:t> σχηματίζουν μία γλήνη (δίκρανο) μέσα στην οποία η σχήματος τροχαλίας τροχιλία  προσαρμόζεται. </a:t>
            </a:r>
          </a:p>
          <a:p>
            <a:pPr>
              <a:buNone/>
            </a:pPr>
            <a:r>
              <a:rPr lang="el-GR" dirty="0" smtClean="0"/>
              <a:t>Η έσω επιφάνεια έξω σφυρού (</a:t>
            </a:r>
            <a:r>
              <a:rPr lang="el-GR" b="1" dirty="0" smtClean="0"/>
              <a:t>περόνη</a:t>
            </a:r>
            <a:r>
              <a:rPr lang="el-GR" dirty="0" smtClean="0"/>
              <a:t>) αρθρώνεται με </a:t>
            </a:r>
            <a:r>
              <a:rPr lang="el-GR" u="sng" dirty="0" smtClean="0"/>
              <a:t>έξω αρθρική </a:t>
            </a:r>
            <a:r>
              <a:rPr lang="el-GR" dirty="0" smtClean="0"/>
              <a:t>επιφάνεια αστραγάλου. </a:t>
            </a:r>
          </a:p>
          <a:p>
            <a:pPr>
              <a:buNone/>
            </a:pPr>
            <a:r>
              <a:rPr lang="el-GR" dirty="0" smtClean="0"/>
              <a:t>Η </a:t>
            </a:r>
            <a:r>
              <a:rPr lang="el-GR" b="1" dirty="0" smtClean="0"/>
              <a:t>κνήμη</a:t>
            </a:r>
            <a:r>
              <a:rPr lang="el-GR" dirty="0" smtClean="0"/>
              <a:t> αρθρώνεται με αστράγαλο σε δύο θέσεις</a:t>
            </a:r>
          </a:p>
          <a:p>
            <a:pPr marL="514350" indent="-514350">
              <a:buAutoNum type="arabicPeriod"/>
            </a:pPr>
            <a:r>
              <a:rPr lang="el-GR" dirty="0" smtClean="0"/>
              <a:t>Η κάτω επιφάνεια σχηματίζει </a:t>
            </a:r>
            <a:r>
              <a:rPr lang="el-GR" u="sng" dirty="0" smtClean="0"/>
              <a:t>οροφή</a:t>
            </a:r>
            <a:r>
              <a:rPr lang="el-GR" dirty="0" smtClean="0"/>
              <a:t> δίκρανου των σφυρών, μεταφέροντας βάρος σώματος στον αστράγαλο.</a:t>
            </a:r>
          </a:p>
          <a:p>
            <a:pPr marL="514350" indent="-514350">
              <a:buAutoNum type="arabicPeriod"/>
            </a:pPr>
            <a:r>
              <a:rPr lang="el-GR" dirty="0" smtClean="0"/>
              <a:t>Το έσω σφυρό αρθρώνεται με </a:t>
            </a:r>
            <a:r>
              <a:rPr lang="el-GR" u="sng" dirty="0" smtClean="0"/>
              <a:t>έσω</a:t>
            </a:r>
            <a:r>
              <a:rPr lang="el-GR" dirty="0" smtClean="0"/>
              <a:t> αρθρική επιφάνεια αστραγάλου.</a:t>
            </a:r>
          </a:p>
          <a:p>
            <a:pPr marL="514350" indent="-514350">
              <a:buNone/>
            </a:pPr>
            <a:endParaRPr lang="el-GR" dirty="0" smtClean="0">
              <a:solidFill>
                <a:srgbClr val="FF0000"/>
              </a:solidFill>
            </a:endParaRPr>
          </a:p>
          <a:p>
            <a:pPr marL="514350" indent="-514350">
              <a:buNone/>
            </a:pPr>
            <a:r>
              <a:rPr lang="el-GR" dirty="0" smtClean="0">
                <a:solidFill>
                  <a:srgbClr val="FF0000"/>
                </a:solidFill>
              </a:rPr>
              <a:t>ΚΙΝΗΣΕΙΣ</a:t>
            </a:r>
            <a:r>
              <a:rPr lang="el-GR" dirty="0" smtClean="0"/>
              <a:t>: </a:t>
            </a:r>
            <a:r>
              <a:rPr lang="el-GR" dirty="0" smtClean="0">
                <a:solidFill>
                  <a:srgbClr val="FF0000"/>
                </a:solidFill>
              </a:rPr>
              <a:t>Ραχιαία κάμψη</a:t>
            </a:r>
            <a:r>
              <a:rPr lang="el-GR" dirty="0" smtClean="0"/>
              <a:t>. Μύες </a:t>
            </a:r>
            <a:r>
              <a:rPr lang="el-GR" dirty="0" err="1" smtClean="0"/>
              <a:t>πρ</a:t>
            </a:r>
            <a:r>
              <a:rPr lang="el-GR" dirty="0" smtClean="0"/>
              <a:t>. διαμερίσματος. Περιορίζεται από αντίσταση γαστροκνήμιου μυ και τάση έσω και έξω πλάγιου συνδέσμου</a:t>
            </a:r>
          </a:p>
          <a:p>
            <a:pPr marL="514350" indent="-514350">
              <a:buNone/>
            </a:pPr>
            <a:r>
              <a:rPr lang="el-GR" dirty="0" smtClean="0"/>
              <a:t>	</a:t>
            </a:r>
            <a:r>
              <a:rPr lang="el-GR" dirty="0" smtClean="0">
                <a:solidFill>
                  <a:srgbClr val="FF0000"/>
                </a:solidFill>
              </a:rPr>
              <a:t>Πελματιαία κάμψη</a:t>
            </a:r>
            <a:r>
              <a:rPr lang="el-GR" dirty="0" smtClean="0"/>
              <a:t>: Μύες οπισθίου διαμερίσματος. Επειδή ο αστράγαλος είναι χαλαρός μεταξύ σφυρών, επιτρέπεται μικρό </a:t>
            </a:r>
            <a:r>
              <a:rPr lang="el-GR" dirty="0" err="1" smtClean="0"/>
              <a:t>παλατζάρισμα</a:t>
            </a:r>
            <a:r>
              <a:rPr lang="el-GR" dirty="0" smtClean="0"/>
              <a:t> (προσαγωγή, απαγωγή, πρηνισμός, υπτιασμός)</a:t>
            </a:r>
          </a:p>
          <a:p>
            <a:pPr marL="514350" indent="-514350">
              <a:buNone/>
            </a:pPr>
            <a:r>
              <a:rPr lang="el-GR" dirty="0" smtClean="0"/>
              <a:t>	</a:t>
            </a:r>
          </a:p>
          <a:p>
            <a:pPr marL="514350" indent="-514350">
              <a:buNone/>
            </a:pPr>
            <a:endParaRPr lang="el-GR" dirty="0" smtClean="0"/>
          </a:p>
          <a:p>
            <a:pPr>
              <a:buNone/>
            </a:pPr>
            <a:r>
              <a:rPr lang="el-GR" dirty="0" smtClean="0"/>
              <a:t> </a:t>
            </a:r>
            <a:endParaRPr lang="el-GR"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ΑΡΘΡΩΣΗ ΣΦΥΡΩΝ</a:t>
            </a:r>
            <a:br>
              <a:rPr lang="el-GR" dirty="0" smtClean="0"/>
            </a:br>
            <a:r>
              <a:rPr lang="el-GR" dirty="0" smtClean="0"/>
              <a:t>ΑΣΤΡΑΓΑΛΟΚΝΗΜΙΚΗ ΠΟΔΟΚΝΗΜΙΚΗ</a:t>
            </a:r>
            <a:endParaRPr lang="el-GR" dirty="0"/>
          </a:p>
        </p:txBody>
      </p:sp>
      <p:sp>
        <p:nvSpPr>
          <p:cNvPr id="3" name="2 - Θέση περιεχομένου"/>
          <p:cNvSpPr>
            <a:spLocks noGrp="1"/>
          </p:cNvSpPr>
          <p:nvPr>
            <p:ph idx="1"/>
          </p:nvPr>
        </p:nvSpPr>
        <p:spPr/>
        <p:txBody>
          <a:bodyPr>
            <a:normAutofit fontScale="85000" lnSpcReduction="20000"/>
          </a:bodyPr>
          <a:lstStyle/>
          <a:p>
            <a:pPr marL="514350" indent="-514350">
              <a:buNone/>
            </a:pPr>
            <a:r>
              <a:rPr lang="el-GR" dirty="0" smtClean="0"/>
              <a:t>Τα σφυρά γραπώνουν τον αστράγαλο σφιχτά καθώς αυτός κινείται μέσα στη </a:t>
            </a:r>
            <a:r>
              <a:rPr lang="el-GR" dirty="0" err="1" smtClean="0"/>
              <a:t>γλήνη</a:t>
            </a:r>
            <a:r>
              <a:rPr lang="el-GR" dirty="0" smtClean="0"/>
              <a:t> κατά τη διάρκεια κινήσεων διάρθρωσης. Το γράπωμα είναι ισχυρότερο κατά την ραχιαία κάμψη άκρου ποδός (η </a:t>
            </a:r>
            <a:r>
              <a:rPr lang="el-GR" dirty="0" err="1" smtClean="0"/>
              <a:t>τροχιλία</a:t>
            </a:r>
            <a:r>
              <a:rPr lang="el-GR" dirty="0" smtClean="0"/>
              <a:t> σπρώχνεται πίσω μεταξύ των σφυρών) ξεχωρίζοντας ελαφρά την κνήμη από την περόνη (συγκρατούνται από τους </a:t>
            </a:r>
            <a:r>
              <a:rPr lang="el-GR" dirty="0" err="1" smtClean="0"/>
              <a:t>κνημοπερονιαίους</a:t>
            </a:r>
            <a:r>
              <a:rPr lang="el-GR" dirty="0" smtClean="0"/>
              <a:t> συνδέσμους και τον </a:t>
            </a:r>
            <a:r>
              <a:rPr lang="el-GR" dirty="0" err="1" smtClean="0"/>
              <a:t>μεσόστεο</a:t>
            </a:r>
            <a:r>
              <a:rPr lang="el-GR" dirty="0" smtClean="0"/>
              <a:t> σύνδεσμο).</a:t>
            </a:r>
          </a:p>
          <a:p>
            <a:pPr marL="514350" indent="-514350">
              <a:buNone/>
            </a:pPr>
            <a:r>
              <a:rPr lang="el-GR" dirty="0" smtClean="0"/>
              <a:t>	Κατά την </a:t>
            </a:r>
            <a:r>
              <a:rPr lang="el-GR" dirty="0" smtClean="0">
                <a:solidFill>
                  <a:srgbClr val="00B0F0"/>
                </a:solidFill>
              </a:rPr>
              <a:t>πελματιαία κάμψη η ΠΔΚ είναι σχετικά ασταθής ε</a:t>
            </a:r>
            <a:r>
              <a:rPr lang="el-GR" dirty="0" smtClean="0"/>
              <a:t>πειδή ο </a:t>
            </a:r>
            <a:r>
              <a:rPr lang="el-GR" dirty="0" err="1" smtClean="0"/>
              <a:t>τροχιλία</a:t>
            </a:r>
            <a:r>
              <a:rPr lang="el-GR" dirty="0" smtClean="0"/>
              <a:t> είναι στενότερη πίσω και βρίσκεται χαλαρά μέσα στη </a:t>
            </a:r>
            <a:r>
              <a:rPr lang="el-GR" dirty="0" err="1" smtClean="0"/>
              <a:t>γλήνη</a:t>
            </a:r>
            <a:r>
              <a:rPr lang="el-GR" dirty="0" smtClean="0"/>
              <a:t> (πιο συχνές κακώσεις).</a:t>
            </a:r>
            <a:endParaRPr lang="en-US" dirty="0" smtClean="0"/>
          </a:p>
          <a:p>
            <a:endParaRPr lang="el-GR" dirty="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0.jpg"/>
          <p:cNvPicPr>
            <a:picLocks noChangeAspect="1"/>
          </p:cNvPicPr>
          <p:nvPr/>
        </p:nvPicPr>
        <p:blipFill>
          <a:blip r:embed="rId2" cstate="print"/>
          <a:stretch>
            <a:fillRect/>
          </a:stretch>
        </p:blipFill>
        <p:spPr>
          <a:xfrm>
            <a:off x="2285984" y="928670"/>
            <a:ext cx="5072098" cy="5072098"/>
          </a:xfrm>
          <a:prstGeom prst="rect">
            <a:avLst/>
          </a:prstGeom>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jpg"/>
          <p:cNvPicPr>
            <a:picLocks noChangeAspect="1"/>
          </p:cNvPicPr>
          <p:nvPr/>
        </p:nvPicPr>
        <p:blipFill>
          <a:blip r:embed="rId2" cstate="print"/>
          <a:stretch>
            <a:fillRect/>
          </a:stretch>
        </p:blipFill>
        <p:spPr>
          <a:xfrm>
            <a:off x="1977390" y="1604010"/>
            <a:ext cx="5189220" cy="3649980"/>
          </a:xfrm>
          <a:prstGeom prst="rect">
            <a:avLst/>
          </a:prstGeom>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7238" y="857250"/>
            <a:ext cx="7629525" cy="514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υπαστραγαλικη.jpg"/>
          <p:cNvPicPr>
            <a:picLocks noChangeAspect="1"/>
          </p:cNvPicPr>
          <p:nvPr/>
        </p:nvPicPr>
        <p:blipFill>
          <a:blip r:embed="rId2" cstate="print"/>
          <a:stretch>
            <a:fillRect/>
          </a:stretch>
        </p:blipFill>
        <p:spPr>
          <a:xfrm>
            <a:off x="1898650" y="1778000"/>
            <a:ext cx="5346700" cy="3302000"/>
          </a:xfrm>
          <a:prstGeom prst="rect">
            <a:avLst/>
          </a:prstGeom>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4.jpg"/>
          <p:cNvPicPr>
            <a:picLocks noChangeAspect="1"/>
          </p:cNvPicPr>
          <p:nvPr/>
        </p:nvPicPr>
        <p:blipFill>
          <a:blip r:embed="rId2" cstate="print"/>
          <a:stretch>
            <a:fillRect/>
          </a:stretch>
        </p:blipFill>
        <p:spPr>
          <a:xfrm>
            <a:off x="1323975" y="1395412"/>
            <a:ext cx="6496050" cy="4067175"/>
          </a:xfrm>
          <a:prstGeom prst="rect">
            <a:avLst/>
          </a:prstGeom>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2.jpg"/>
          <p:cNvPicPr>
            <a:picLocks noChangeAspect="1"/>
          </p:cNvPicPr>
          <p:nvPr/>
        </p:nvPicPr>
        <p:blipFill>
          <a:blip r:embed="rId2" cstate="print"/>
          <a:stretch>
            <a:fillRect/>
          </a:stretch>
        </p:blipFill>
        <p:spPr>
          <a:xfrm>
            <a:off x="785786" y="571480"/>
            <a:ext cx="7500990" cy="5631621"/>
          </a:xfrm>
          <a:prstGeom prst="rect">
            <a:avLst/>
          </a:prstGeom>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5.png"/>
          <p:cNvPicPr>
            <a:picLocks noChangeAspect="1"/>
          </p:cNvPicPr>
          <p:nvPr/>
        </p:nvPicPr>
        <p:blipFill>
          <a:blip r:embed="rId2" cstate="print"/>
          <a:stretch>
            <a:fillRect/>
          </a:stretch>
        </p:blipFill>
        <p:spPr>
          <a:xfrm>
            <a:off x="1714480" y="1714488"/>
            <a:ext cx="5009819" cy="4839206"/>
          </a:xfrm>
          <a:prstGeom prst="rect">
            <a:avLst/>
          </a:prstGeom>
        </p:spPr>
      </p:pic>
      <p:sp>
        <p:nvSpPr>
          <p:cNvPr id="3" name="2 - TextBox"/>
          <p:cNvSpPr txBox="1"/>
          <p:nvPr/>
        </p:nvSpPr>
        <p:spPr>
          <a:xfrm>
            <a:off x="428596" y="928670"/>
            <a:ext cx="2407262" cy="1200329"/>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l-GR" b="1" dirty="0" smtClean="0"/>
              <a:t>Υπτιασμός</a:t>
            </a:r>
            <a:r>
              <a:rPr lang="el-GR" dirty="0" smtClean="0"/>
              <a:t>:</a:t>
            </a:r>
          </a:p>
          <a:p>
            <a:r>
              <a:rPr lang="el-GR" dirty="0" smtClean="0"/>
              <a:t>Ανάσπαση </a:t>
            </a:r>
            <a:r>
              <a:rPr lang="el-GR" b="1" dirty="0" smtClean="0"/>
              <a:t>έσω χείλους</a:t>
            </a:r>
          </a:p>
          <a:p>
            <a:r>
              <a:rPr lang="el-GR" dirty="0" smtClean="0"/>
              <a:t>Ραχιαία κάμψη</a:t>
            </a:r>
          </a:p>
          <a:p>
            <a:r>
              <a:rPr lang="el-GR" dirty="0" smtClean="0"/>
              <a:t>Έξω στροφή κνήμης</a:t>
            </a:r>
            <a:endParaRPr lang="el-GR" dirty="0"/>
          </a:p>
        </p:txBody>
      </p:sp>
      <p:sp>
        <p:nvSpPr>
          <p:cNvPr id="4" name="3 - TextBox"/>
          <p:cNvSpPr txBox="1"/>
          <p:nvPr/>
        </p:nvSpPr>
        <p:spPr>
          <a:xfrm>
            <a:off x="6429388" y="928670"/>
            <a:ext cx="2347437"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b="1" dirty="0" smtClean="0"/>
              <a:t>Πρηνισμός</a:t>
            </a:r>
            <a:r>
              <a:rPr lang="el-GR" dirty="0" smtClean="0"/>
              <a:t>:</a:t>
            </a:r>
          </a:p>
          <a:p>
            <a:r>
              <a:rPr lang="el-GR" dirty="0" smtClean="0"/>
              <a:t>Ανάσπαση </a:t>
            </a:r>
            <a:r>
              <a:rPr lang="el-GR" b="1" dirty="0" smtClean="0"/>
              <a:t>έξω χείλους</a:t>
            </a:r>
          </a:p>
          <a:p>
            <a:r>
              <a:rPr lang="el-GR" dirty="0" smtClean="0"/>
              <a:t>Πελματιαία κάμψη</a:t>
            </a:r>
          </a:p>
          <a:p>
            <a:r>
              <a:rPr lang="el-GR" dirty="0" smtClean="0"/>
              <a:t>Έσω στροφή κνήμης</a:t>
            </a:r>
            <a:endParaRPr lang="el-G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11560" y="404664"/>
            <a:ext cx="3905250" cy="4991100"/>
          </a:xfrm>
          <a:prstGeom prst="rect">
            <a:avLst/>
          </a:prstGeom>
          <a:noFill/>
          <a:ln w="9525">
            <a:noFill/>
            <a:miter lim="800000"/>
            <a:headEnd/>
            <a:tailEnd/>
          </a:ln>
        </p:spPr>
      </p:pic>
      <p:sp>
        <p:nvSpPr>
          <p:cNvPr id="4" name="3 - TextBox"/>
          <p:cNvSpPr txBox="1"/>
          <p:nvPr/>
        </p:nvSpPr>
        <p:spPr>
          <a:xfrm>
            <a:off x="5364088" y="2492896"/>
            <a:ext cx="3272434" cy="1477328"/>
          </a:xfrm>
          <a:prstGeom prst="rect">
            <a:avLst/>
          </a:prstGeom>
          <a:noFill/>
        </p:spPr>
        <p:txBody>
          <a:bodyPr wrap="none" rtlCol="0">
            <a:spAutoFit/>
          </a:bodyPr>
          <a:lstStyle/>
          <a:p>
            <a:pPr marL="342900" indent="-342900">
              <a:buAutoNum type="arabicPeriod"/>
            </a:pPr>
            <a:r>
              <a:rPr lang="el-GR" dirty="0" smtClean="0"/>
              <a:t>Λαγόνιος βόθρος</a:t>
            </a:r>
          </a:p>
          <a:p>
            <a:pPr marL="342900" indent="-342900">
              <a:buAutoNum type="arabicPeriod"/>
            </a:pPr>
            <a:r>
              <a:rPr lang="el-GR" dirty="0" err="1" smtClean="0"/>
              <a:t>Ωτοειδής</a:t>
            </a:r>
            <a:r>
              <a:rPr lang="el-GR" dirty="0" smtClean="0"/>
              <a:t> αρθρική επιφάνεια</a:t>
            </a:r>
          </a:p>
          <a:p>
            <a:pPr marL="342900" indent="-342900">
              <a:buAutoNum type="arabicPeriod"/>
            </a:pPr>
            <a:r>
              <a:rPr lang="el-GR" dirty="0" err="1" smtClean="0"/>
              <a:t>Λαγονοηβική</a:t>
            </a:r>
            <a:r>
              <a:rPr lang="el-GR" dirty="0" smtClean="0"/>
              <a:t> γραμμή</a:t>
            </a:r>
          </a:p>
          <a:p>
            <a:pPr marL="342900" indent="-342900">
              <a:buAutoNum type="arabicPeriod"/>
            </a:pPr>
            <a:r>
              <a:rPr lang="el-GR" dirty="0" smtClean="0"/>
              <a:t>Ηβικό φύμα</a:t>
            </a:r>
          </a:p>
          <a:p>
            <a:pPr marL="342900" indent="-342900">
              <a:buAutoNum type="arabicPeriod"/>
            </a:pPr>
            <a:r>
              <a:rPr lang="el-GR" dirty="0" smtClean="0"/>
              <a:t>Ηβική σύμφυση</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10.png"/>
          <p:cNvPicPr>
            <a:picLocks noChangeAspect="1"/>
          </p:cNvPicPr>
          <p:nvPr/>
        </p:nvPicPr>
        <p:blipFill>
          <a:blip r:embed="rId2" cstate="print"/>
          <a:stretch>
            <a:fillRect/>
          </a:stretch>
        </p:blipFill>
        <p:spPr>
          <a:xfrm>
            <a:off x="1000100" y="1571612"/>
            <a:ext cx="7572428" cy="3355209"/>
          </a:xfrm>
          <a:prstGeom prst="rect">
            <a:avLst/>
          </a:prstGeom>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666750" y="1709738"/>
            <a:ext cx="7810500" cy="3438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ΔΚ11.png"/>
          <p:cNvPicPr>
            <a:picLocks noChangeAspect="1"/>
          </p:cNvPicPr>
          <p:nvPr/>
        </p:nvPicPr>
        <p:blipFill>
          <a:blip r:embed="rId2" cstate="print"/>
          <a:stretch>
            <a:fillRect/>
          </a:stretch>
        </p:blipFill>
        <p:spPr>
          <a:xfrm>
            <a:off x="1112220" y="1889626"/>
            <a:ext cx="6919560" cy="3078747"/>
          </a:xfrm>
          <a:prstGeom prst="rect">
            <a:avLst/>
          </a:prstGeom>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ΑΡΘΡΩΣΕΙΣ ΑΚΡΟΥ ΠΟΔΟΣ</a:t>
            </a:r>
            <a:endParaRPr lang="el-GR" dirty="0"/>
          </a:p>
        </p:txBody>
      </p:sp>
      <p:graphicFrame>
        <p:nvGraphicFramePr>
          <p:cNvPr id="4" name="3 - Θέση περιεχομένου"/>
          <p:cNvGraphicFramePr>
            <a:graphicFrameLocks noGrp="1"/>
          </p:cNvGraphicFramePr>
          <p:nvPr>
            <p:ph idx="1"/>
          </p:nvPr>
        </p:nvGraphicFramePr>
        <p:xfrm>
          <a:off x="142844" y="1214422"/>
          <a:ext cx="8786876" cy="5313680"/>
        </p:xfrm>
        <a:graphic>
          <a:graphicData uri="http://schemas.openxmlformats.org/drawingml/2006/table">
            <a:tbl>
              <a:tblPr firstRow="1" bandRow="1">
                <a:tableStyleId>{21E4AEA4-8DFA-4A89-87EB-49C32662AFE0}</a:tableStyleId>
              </a:tblPr>
              <a:tblGrid>
                <a:gridCol w="2196719"/>
                <a:gridCol w="1446619"/>
                <a:gridCol w="2946819"/>
                <a:gridCol w="2196719"/>
              </a:tblGrid>
              <a:tr h="0">
                <a:tc>
                  <a:txBody>
                    <a:bodyPr/>
                    <a:lstStyle/>
                    <a:p>
                      <a:r>
                        <a:rPr lang="el-GR" dirty="0" smtClean="0"/>
                        <a:t>Άρθρωση </a:t>
                      </a:r>
                      <a:endParaRPr lang="el-GR" dirty="0"/>
                    </a:p>
                  </a:txBody>
                  <a:tcPr/>
                </a:tc>
                <a:tc>
                  <a:txBody>
                    <a:bodyPr/>
                    <a:lstStyle/>
                    <a:p>
                      <a:r>
                        <a:rPr lang="el-GR" dirty="0" smtClean="0"/>
                        <a:t>Τύπος </a:t>
                      </a:r>
                      <a:endParaRPr lang="el-GR" dirty="0"/>
                    </a:p>
                  </a:txBody>
                  <a:tcPr/>
                </a:tc>
                <a:tc>
                  <a:txBody>
                    <a:bodyPr/>
                    <a:lstStyle/>
                    <a:p>
                      <a:r>
                        <a:rPr lang="el-GR" dirty="0" smtClean="0"/>
                        <a:t>Επιφάνειες </a:t>
                      </a:r>
                      <a:endParaRPr lang="el-GR" dirty="0"/>
                    </a:p>
                  </a:txBody>
                  <a:tcPr/>
                </a:tc>
                <a:tc>
                  <a:txBody>
                    <a:bodyPr/>
                    <a:lstStyle/>
                    <a:p>
                      <a:r>
                        <a:rPr lang="el-GR" dirty="0" smtClean="0"/>
                        <a:t>Κινήσεις</a:t>
                      </a:r>
                      <a:r>
                        <a:rPr lang="el-GR" baseline="0" dirty="0" smtClean="0"/>
                        <a:t> </a:t>
                      </a:r>
                      <a:endParaRPr lang="el-GR" dirty="0"/>
                    </a:p>
                  </a:txBody>
                  <a:tcPr/>
                </a:tc>
              </a:tr>
              <a:tr h="370840">
                <a:tc>
                  <a:txBody>
                    <a:bodyPr/>
                    <a:lstStyle/>
                    <a:p>
                      <a:r>
                        <a:rPr lang="el-GR" sz="1600" b="1" dirty="0" err="1" smtClean="0">
                          <a:solidFill>
                            <a:srgbClr val="002060"/>
                          </a:solidFill>
                        </a:rPr>
                        <a:t>Υπαστραγαλική</a:t>
                      </a:r>
                      <a:r>
                        <a:rPr lang="el-GR" sz="1600" b="1" dirty="0" smtClean="0">
                          <a:solidFill>
                            <a:srgbClr val="002060"/>
                          </a:solidFill>
                        </a:rPr>
                        <a:t> (</a:t>
                      </a:r>
                      <a:r>
                        <a:rPr lang="el-GR" sz="1600" b="1" dirty="0" err="1" smtClean="0">
                          <a:solidFill>
                            <a:srgbClr val="002060"/>
                          </a:solidFill>
                        </a:rPr>
                        <a:t>αστραγαλοπτερνική</a:t>
                      </a:r>
                      <a:r>
                        <a:rPr lang="el-GR" sz="1600" b="1" dirty="0" smtClean="0"/>
                        <a:t>)</a:t>
                      </a:r>
                      <a:endParaRPr lang="el-GR" sz="1600" b="1" dirty="0"/>
                    </a:p>
                  </a:txBody>
                  <a:tcPr/>
                </a:tc>
                <a:tc>
                  <a:txBody>
                    <a:bodyPr/>
                    <a:lstStyle/>
                    <a:p>
                      <a:r>
                        <a:rPr lang="el-GR" sz="1600" dirty="0" smtClean="0"/>
                        <a:t>Επίπεδη </a:t>
                      </a:r>
                      <a:endParaRPr lang="el-GR" sz="1600" dirty="0"/>
                    </a:p>
                  </a:txBody>
                  <a:tcPr/>
                </a:tc>
                <a:tc>
                  <a:txBody>
                    <a:bodyPr/>
                    <a:lstStyle/>
                    <a:p>
                      <a:r>
                        <a:rPr lang="el-GR" sz="1600" dirty="0" smtClean="0"/>
                        <a:t>Κάτω επιφ. σώματος αστρ.-</a:t>
                      </a:r>
                    </a:p>
                    <a:p>
                      <a:r>
                        <a:rPr lang="el-GR" sz="1600" dirty="0" smtClean="0"/>
                        <a:t>άνω επιφ. πτέρνας</a:t>
                      </a:r>
                      <a:endParaRPr lang="el-GR" sz="1600" dirty="0"/>
                    </a:p>
                  </a:txBody>
                  <a:tcPr/>
                </a:tc>
                <a:tc>
                  <a:txBody>
                    <a:bodyPr/>
                    <a:lstStyle/>
                    <a:p>
                      <a:r>
                        <a:rPr lang="el-GR" sz="1600" b="1" dirty="0" smtClean="0">
                          <a:solidFill>
                            <a:srgbClr val="002060"/>
                          </a:solidFill>
                        </a:rPr>
                        <a:t>Υπτιασμός-πρηνισμός ποδός</a:t>
                      </a:r>
                      <a:endParaRPr lang="el-GR" sz="1600" b="1" dirty="0">
                        <a:solidFill>
                          <a:srgbClr val="002060"/>
                        </a:solidFill>
                      </a:endParaRPr>
                    </a:p>
                  </a:txBody>
                  <a:tcPr/>
                </a:tc>
              </a:tr>
              <a:tr h="370840">
                <a:tc>
                  <a:txBody>
                    <a:bodyPr/>
                    <a:lstStyle/>
                    <a:p>
                      <a:r>
                        <a:rPr lang="el-GR" sz="1600" dirty="0" err="1" smtClean="0"/>
                        <a:t>Αστραγαλο</a:t>
                      </a:r>
                      <a:r>
                        <a:rPr lang="el-GR" sz="1600" dirty="0" smtClean="0"/>
                        <a:t>(</a:t>
                      </a:r>
                      <a:r>
                        <a:rPr lang="el-GR" sz="1600" dirty="0" err="1" smtClean="0"/>
                        <a:t>πτερνο</a:t>
                      </a:r>
                      <a:r>
                        <a:rPr lang="el-GR" sz="1600" dirty="0" smtClean="0"/>
                        <a:t>)</a:t>
                      </a:r>
                    </a:p>
                    <a:p>
                      <a:r>
                        <a:rPr lang="el-GR" sz="1600" dirty="0" smtClean="0"/>
                        <a:t>σκαφοειδής</a:t>
                      </a:r>
                      <a:endParaRPr lang="el-GR" sz="1600" dirty="0"/>
                    </a:p>
                  </a:txBody>
                  <a:tcPr/>
                </a:tc>
                <a:tc>
                  <a:txBody>
                    <a:bodyPr/>
                    <a:lstStyle/>
                    <a:p>
                      <a:r>
                        <a:rPr lang="el-GR" sz="1600" dirty="0" smtClean="0"/>
                        <a:t>σφαιροειδής</a:t>
                      </a:r>
                      <a:endParaRPr lang="el-GR" sz="1600" dirty="0"/>
                    </a:p>
                  </a:txBody>
                  <a:tcPr/>
                </a:tc>
                <a:tc>
                  <a:txBody>
                    <a:bodyPr/>
                    <a:lstStyle/>
                    <a:p>
                      <a:r>
                        <a:rPr lang="el-GR" sz="1600" dirty="0" smtClean="0"/>
                        <a:t>Κεφαλή </a:t>
                      </a:r>
                      <a:r>
                        <a:rPr lang="el-GR" sz="1600" dirty="0" err="1" smtClean="0"/>
                        <a:t>αστρ</a:t>
                      </a:r>
                      <a:r>
                        <a:rPr lang="el-GR" sz="1600" dirty="0" smtClean="0"/>
                        <a:t>-πτέρνα-</a:t>
                      </a:r>
                      <a:r>
                        <a:rPr lang="el-GR" sz="1600" dirty="0" err="1" smtClean="0"/>
                        <a:t>σκαφοειδές</a:t>
                      </a:r>
                      <a:endParaRPr lang="el-GR" sz="1600" dirty="0"/>
                    </a:p>
                  </a:txBody>
                  <a:tcPr/>
                </a:tc>
                <a:tc>
                  <a:txBody>
                    <a:bodyPr/>
                    <a:lstStyle/>
                    <a:p>
                      <a:r>
                        <a:rPr lang="el-GR" sz="1600" dirty="0" smtClean="0"/>
                        <a:t>Ολίσθηση-στροφή</a:t>
                      </a:r>
                      <a:endParaRPr lang="el-GR" sz="1600" dirty="0"/>
                    </a:p>
                  </a:txBody>
                  <a:tcPr/>
                </a:tc>
              </a:tr>
              <a:tr h="370840">
                <a:tc>
                  <a:txBody>
                    <a:bodyPr/>
                    <a:lstStyle/>
                    <a:p>
                      <a:r>
                        <a:rPr lang="el-GR" sz="1600" b="1" dirty="0" err="1" smtClean="0">
                          <a:solidFill>
                            <a:srgbClr val="002060"/>
                          </a:solidFill>
                        </a:rPr>
                        <a:t>Πτερνοκυβοειδής</a:t>
                      </a:r>
                      <a:endParaRPr lang="el-GR" sz="1600" b="1" dirty="0">
                        <a:solidFill>
                          <a:srgbClr val="002060"/>
                        </a:solidFill>
                      </a:endParaRPr>
                    </a:p>
                  </a:txBody>
                  <a:tcPr/>
                </a:tc>
                <a:tc>
                  <a:txBody>
                    <a:bodyPr/>
                    <a:lstStyle/>
                    <a:p>
                      <a:r>
                        <a:rPr lang="el-GR" sz="1600" dirty="0" smtClean="0"/>
                        <a:t>επίπεδη</a:t>
                      </a:r>
                      <a:endParaRPr lang="el-GR" sz="1600" dirty="0"/>
                    </a:p>
                  </a:txBody>
                  <a:tcPr/>
                </a:tc>
                <a:tc>
                  <a:txBody>
                    <a:bodyPr/>
                    <a:lstStyle/>
                    <a:p>
                      <a:r>
                        <a:rPr lang="el-GR" sz="1600" dirty="0" err="1" smtClean="0"/>
                        <a:t>Πρ</a:t>
                      </a:r>
                      <a:r>
                        <a:rPr lang="el-GR" sz="1600" dirty="0" smtClean="0"/>
                        <a:t>. άκρο πτέρνας-οπ.</a:t>
                      </a:r>
                      <a:r>
                        <a:rPr lang="el-GR" sz="1600" baseline="0" dirty="0" smtClean="0"/>
                        <a:t> Επιφ. κυβοειδούς</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solidFill>
                            <a:srgbClr val="002060"/>
                          </a:solidFill>
                        </a:rPr>
                        <a:t>Υπτιασμός-πρηνισμός ποδός</a:t>
                      </a:r>
                    </a:p>
                    <a:p>
                      <a:r>
                        <a:rPr lang="el-GR" sz="1600" dirty="0" smtClean="0"/>
                        <a:t>περιαγωγή</a:t>
                      </a:r>
                      <a:endParaRPr lang="el-GR" sz="1600" dirty="0"/>
                    </a:p>
                  </a:txBody>
                  <a:tcPr/>
                </a:tc>
              </a:tr>
              <a:tr h="370840">
                <a:tc>
                  <a:txBody>
                    <a:bodyPr/>
                    <a:lstStyle/>
                    <a:p>
                      <a:r>
                        <a:rPr lang="el-GR" sz="1600" dirty="0" err="1" smtClean="0"/>
                        <a:t>Σφηνοσκαφοειδής</a:t>
                      </a:r>
                      <a:r>
                        <a:rPr lang="el-GR" sz="1600" dirty="0" smtClean="0"/>
                        <a:t> </a:t>
                      </a:r>
                      <a:endParaRPr lang="el-GR" sz="1600" dirty="0"/>
                    </a:p>
                  </a:txBody>
                  <a:tcPr/>
                </a:tc>
                <a:tc>
                  <a:txBody>
                    <a:bodyPr/>
                    <a:lstStyle/>
                    <a:p>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err="1" smtClean="0"/>
                        <a:t>Πρ</a:t>
                      </a:r>
                      <a:r>
                        <a:rPr lang="el-GR" sz="1600" dirty="0" smtClean="0"/>
                        <a:t>. επιφ. Σκαφοειδούς-οπ. </a:t>
                      </a:r>
                      <a:r>
                        <a:rPr lang="el-GR" sz="1600" dirty="0" err="1" smtClean="0"/>
                        <a:t>Επιφ</a:t>
                      </a:r>
                      <a:r>
                        <a:rPr lang="el-GR" sz="1600" dirty="0" smtClean="0"/>
                        <a:t> σφηνοειδών</a:t>
                      </a:r>
                    </a:p>
                    <a:p>
                      <a:endParaRPr lang="el-GR" sz="1600" dirty="0"/>
                    </a:p>
                  </a:txBody>
                  <a:tcPr/>
                </a:tc>
                <a:tc>
                  <a:txBody>
                    <a:bodyPr/>
                    <a:lstStyle/>
                    <a:p>
                      <a:r>
                        <a:rPr lang="el-GR" sz="1600" dirty="0" smtClean="0"/>
                        <a:t>Μικρή κίνηση</a:t>
                      </a:r>
                      <a:endParaRPr lang="el-GR" sz="1600" dirty="0"/>
                    </a:p>
                  </a:txBody>
                  <a:tcPr/>
                </a:tc>
              </a:tr>
              <a:tr h="370840">
                <a:tc>
                  <a:txBody>
                    <a:bodyPr/>
                    <a:lstStyle/>
                    <a:p>
                      <a:r>
                        <a:rPr lang="el-GR" sz="1600" dirty="0" err="1" smtClean="0"/>
                        <a:t>Ταρσομετατάρσιες</a:t>
                      </a:r>
                      <a:endParaRPr lang="el-GR" sz="1600" dirty="0"/>
                    </a:p>
                  </a:txBody>
                  <a:tcPr/>
                </a:tc>
                <a:tc>
                  <a:txBody>
                    <a:bodyPr/>
                    <a:lstStyle/>
                    <a:p>
                      <a:endParaRPr lang="el-GR" sz="1600" dirty="0"/>
                    </a:p>
                  </a:txBody>
                  <a:tcPr/>
                </a:tc>
                <a:tc>
                  <a:txBody>
                    <a:bodyPr/>
                    <a:lstStyle/>
                    <a:p>
                      <a:r>
                        <a:rPr lang="el-GR" sz="1600" dirty="0" smtClean="0"/>
                        <a:t>Πρόσθια </a:t>
                      </a:r>
                      <a:r>
                        <a:rPr lang="el-GR" sz="1600" dirty="0" err="1" smtClean="0"/>
                        <a:t>ταρσαία</a:t>
                      </a:r>
                      <a:r>
                        <a:rPr lang="el-GR" sz="1600" dirty="0" smtClean="0"/>
                        <a:t> οστά με βάσεις </a:t>
                      </a:r>
                      <a:r>
                        <a:rPr lang="el-GR" sz="1600" dirty="0" err="1" smtClean="0"/>
                        <a:t>μετατάρσιων</a:t>
                      </a:r>
                      <a:endParaRPr lang="el-GR" sz="1600" dirty="0"/>
                    </a:p>
                  </a:txBody>
                  <a:tcPr/>
                </a:tc>
                <a:tc>
                  <a:txBody>
                    <a:bodyPr/>
                    <a:lstStyle/>
                    <a:p>
                      <a:r>
                        <a:rPr lang="el-GR" sz="1600" dirty="0" smtClean="0"/>
                        <a:t>ολίσθηση</a:t>
                      </a:r>
                      <a:endParaRPr lang="el-GR" sz="1600" dirty="0"/>
                    </a:p>
                  </a:txBody>
                  <a:tcPr/>
                </a:tc>
              </a:tr>
              <a:tr h="370840">
                <a:tc>
                  <a:txBody>
                    <a:bodyPr/>
                    <a:lstStyle/>
                    <a:p>
                      <a:r>
                        <a:rPr lang="el-GR" sz="1600" dirty="0" err="1" smtClean="0"/>
                        <a:t>Μεσομετατάρσιες</a:t>
                      </a:r>
                      <a:r>
                        <a:rPr lang="el-GR" sz="1600" dirty="0" smtClean="0"/>
                        <a:t> </a:t>
                      </a:r>
                      <a:endParaRPr lang="el-GR" sz="1600" dirty="0"/>
                    </a:p>
                  </a:txBody>
                  <a:tcPr/>
                </a:tc>
                <a:tc>
                  <a:txBody>
                    <a:bodyPr/>
                    <a:lstStyle/>
                    <a:p>
                      <a:r>
                        <a:rPr lang="el-GR" sz="1600" dirty="0" smtClean="0"/>
                        <a:t>επίπεδη</a:t>
                      </a:r>
                      <a:endParaRPr lang="el-GR" sz="1600" dirty="0"/>
                    </a:p>
                  </a:txBody>
                  <a:tcPr/>
                </a:tc>
                <a:tc>
                  <a:txBody>
                    <a:bodyPr/>
                    <a:lstStyle/>
                    <a:p>
                      <a:r>
                        <a:rPr lang="el-GR" sz="1600" dirty="0" smtClean="0"/>
                        <a:t>Βάσεις μεταταρσίων μεταξύ τους</a:t>
                      </a:r>
                      <a:endParaRPr lang="el-GR" sz="1600" dirty="0"/>
                    </a:p>
                  </a:txBody>
                  <a:tcPr/>
                </a:tc>
                <a:tc>
                  <a:txBody>
                    <a:bodyPr/>
                    <a:lstStyle/>
                    <a:p>
                      <a:r>
                        <a:rPr lang="el-GR" sz="1600" dirty="0" smtClean="0"/>
                        <a:t>Μικρή κίνηση</a:t>
                      </a:r>
                      <a:endParaRPr lang="el-GR" sz="1600" dirty="0"/>
                    </a:p>
                  </a:txBody>
                  <a:tcPr/>
                </a:tc>
              </a:tr>
              <a:tr h="370840">
                <a:tc>
                  <a:txBody>
                    <a:bodyPr/>
                    <a:lstStyle/>
                    <a:p>
                      <a:r>
                        <a:rPr lang="el-GR" sz="1600" dirty="0" err="1" smtClean="0"/>
                        <a:t>Μεταταρσιοφαλαγγικές</a:t>
                      </a:r>
                      <a:r>
                        <a:rPr lang="el-GR" sz="1600" baseline="0" dirty="0" smtClean="0"/>
                        <a:t> </a:t>
                      </a:r>
                    </a:p>
                    <a:p>
                      <a:endParaRPr lang="el-GR" sz="1600" dirty="0"/>
                    </a:p>
                  </a:txBody>
                  <a:tcPr/>
                </a:tc>
                <a:tc>
                  <a:txBody>
                    <a:bodyPr/>
                    <a:lstStyle/>
                    <a:p>
                      <a:r>
                        <a:rPr lang="el-GR" sz="1600" dirty="0" smtClean="0"/>
                        <a:t>κονδυλοειδής</a:t>
                      </a:r>
                      <a:endParaRPr lang="el-GR" sz="1600" dirty="0"/>
                    </a:p>
                  </a:txBody>
                  <a:tcPr/>
                </a:tc>
                <a:tc>
                  <a:txBody>
                    <a:bodyPr/>
                    <a:lstStyle/>
                    <a:p>
                      <a:r>
                        <a:rPr lang="el-GR" sz="1600" dirty="0" smtClean="0"/>
                        <a:t>Κεφαλές ΜΤ-βάσεις εγγύς φαλαγγών.</a:t>
                      </a:r>
                      <a:endParaRPr lang="el-GR" sz="1600" dirty="0"/>
                    </a:p>
                  </a:txBody>
                  <a:tcPr/>
                </a:tc>
                <a:tc>
                  <a:txBody>
                    <a:bodyPr/>
                    <a:lstStyle/>
                    <a:p>
                      <a:r>
                        <a:rPr lang="el-GR" sz="1600" dirty="0" smtClean="0"/>
                        <a:t>Κάμψη-έκταση</a:t>
                      </a:r>
                    </a:p>
                    <a:p>
                      <a:r>
                        <a:rPr lang="el-GR" sz="1600" dirty="0" smtClean="0"/>
                        <a:t>(προσαγωγή,</a:t>
                      </a:r>
                      <a:r>
                        <a:rPr lang="el-GR" sz="1600" baseline="0" dirty="0" smtClean="0"/>
                        <a:t> απαγωγή, περιαγωγή)</a:t>
                      </a:r>
                      <a:endParaRPr lang="el-GR" sz="1600" dirty="0"/>
                    </a:p>
                  </a:txBody>
                  <a:tcPr/>
                </a:tc>
              </a:tr>
              <a:tr h="370840">
                <a:tc>
                  <a:txBody>
                    <a:bodyPr/>
                    <a:lstStyle/>
                    <a:p>
                      <a:r>
                        <a:rPr lang="el-GR" sz="1600" dirty="0" err="1" smtClean="0"/>
                        <a:t>Μεσοφαλαγγικές</a:t>
                      </a:r>
                      <a:r>
                        <a:rPr lang="el-GR" sz="1600" dirty="0" smtClean="0"/>
                        <a:t> </a:t>
                      </a:r>
                      <a:endParaRPr lang="el-GR" sz="1600" dirty="0"/>
                    </a:p>
                  </a:txBody>
                  <a:tcPr/>
                </a:tc>
                <a:tc>
                  <a:txBody>
                    <a:bodyPr/>
                    <a:lstStyle/>
                    <a:p>
                      <a:r>
                        <a:rPr lang="el-GR" sz="1600" dirty="0" err="1" smtClean="0"/>
                        <a:t>γίγγλυμη</a:t>
                      </a:r>
                      <a:endParaRPr lang="el-GR" sz="1600" dirty="0"/>
                    </a:p>
                  </a:txBody>
                  <a:tcPr/>
                </a:tc>
                <a:tc>
                  <a:txBody>
                    <a:bodyPr/>
                    <a:lstStyle/>
                    <a:p>
                      <a:r>
                        <a:rPr lang="el-GR" sz="1600" dirty="0" smtClean="0"/>
                        <a:t>Κεφαλή-βάση</a:t>
                      </a:r>
                      <a:endParaRPr lang="el-GR" sz="1600" dirty="0"/>
                    </a:p>
                  </a:txBody>
                  <a:tcPr/>
                </a:tc>
                <a:tc>
                  <a:txBody>
                    <a:bodyPr/>
                    <a:lstStyle/>
                    <a:p>
                      <a:r>
                        <a:rPr lang="el-GR" sz="1600" dirty="0" smtClean="0"/>
                        <a:t>Κάμψη-έκταση</a:t>
                      </a:r>
                      <a:endParaRPr lang="el-GR" sz="1600" dirty="0"/>
                    </a:p>
                  </a:txBody>
                  <a:tcPr/>
                </a:tc>
              </a:tr>
            </a:tbl>
          </a:graphicData>
        </a:graphic>
      </p:graphicFrame>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ΚΥΡΙΟΙ ΣΥΝΔΕΣΜΟΙ</a:t>
            </a:r>
            <a:endParaRPr lang="el-GR" dirty="0"/>
          </a:p>
        </p:txBody>
      </p:sp>
      <p:sp>
        <p:nvSpPr>
          <p:cNvPr id="3" name="2 - Θέση περιεχομένου"/>
          <p:cNvSpPr>
            <a:spLocks noGrp="1"/>
          </p:cNvSpPr>
          <p:nvPr>
            <p:ph sz="half" idx="1"/>
          </p:nvPr>
        </p:nvSpPr>
        <p:spPr/>
        <p:txBody>
          <a:bodyPr>
            <a:normAutofit fontScale="92500" lnSpcReduction="20000"/>
          </a:bodyPr>
          <a:lstStyle/>
          <a:p>
            <a:pPr>
              <a:buNone/>
            </a:pPr>
            <a:r>
              <a:rPr lang="el-GR" dirty="0" smtClean="0">
                <a:solidFill>
                  <a:srgbClr val="FF0000"/>
                </a:solidFill>
              </a:rPr>
              <a:t>ΠΔΚ</a:t>
            </a:r>
          </a:p>
          <a:p>
            <a:pPr>
              <a:buNone/>
            </a:pPr>
            <a:r>
              <a:rPr lang="el-GR" dirty="0" err="1" smtClean="0"/>
              <a:t>Πρ</a:t>
            </a:r>
            <a:r>
              <a:rPr lang="el-GR" dirty="0" smtClean="0"/>
              <a:t>. </a:t>
            </a:r>
            <a:r>
              <a:rPr lang="el-GR" dirty="0" err="1" smtClean="0"/>
              <a:t>Αστραγαλο</a:t>
            </a:r>
            <a:r>
              <a:rPr lang="el-GR" u="sng" dirty="0" err="1" smtClean="0"/>
              <a:t>περονικός</a:t>
            </a:r>
            <a:endParaRPr lang="el-GR" u="sng" dirty="0" smtClean="0"/>
          </a:p>
          <a:p>
            <a:pPr>
              <a:buNone/>
            </a:pPr>
            <a:r>
              <a:rPr lang="el-GR" dirty="0" smtClean="0"/>
              <a:t>Οπ. </a:t>
            </a:r>
            <a:r>
              <a:rPr lang="el-GR" dirty="0" err="1" smtClean="0"/>
              <a:t>Αστραγαλο</a:t>
            </a:r>
            <a:r>
              <a:rPr lang="el-GR" u="sng" dirty="0" err="1" smtClean="0"/>
              <a:t>περονικός</a:t>
            </a:r>
            <a:endParaRPr lang="el-GR" u="sng" dirty="0" smtClean="0"/>
          </a:p>
          <a:p>
            <a:pPr>
              <a:buNone/>
            </a:pPr>
            <a:r>
              <a:rPr lang="el-GR" dirty="0" err="1" smtClean="0"/>
              <a:t>Πτερνο</a:t>
            </a:r>
            <a:r>
              <a:rPr lang="el-GR" u="sng" dirty="0" err="1" smtClean="0"/>
              <a:t>περονικός</a:t>
            </a:r>
            <a:r>
              <a:rPr lang="el-GR" u="sng" dirty="0" smtClean="0"/>
              <a:t> </a:t>
            </a:r>
          </a:p>
          <a:p>
            <a:pPr>
              <a:buNone/>
            </a:pPr>
            <a:r>
              <a:rPr lang="el-GR" dirty="0" smtClean="0"/>
              <a:t>Έσω πλάγιος </a:t>
            </a:r>
            <a:r>
              <a:rPr lang="el-GR" dirty="0" err="1" smtClean="0"/>
              <a:t>συνδ</a:t>
            </a:r>
            <a:r>
              <a:rPr lang="el-GR" dirty="0" smtClean="0"/>
              <a:t> σφυρών (δελτοειδής)</a:t>
            </a:r>
          </a:p>
          <a:p>
            <a:pPr>
              <a:buNone/>
            </a:pPr>
            <a:endParaRPr lang="el-GR" dirty="0" smtClean="0"/>
          </a:p>
          <a:p>
            <a:pPr>
              <a:buNone/>
            </a:pPr>
            <a:r>
              <a:rPr lang="el-GR" dirty="0" err="1" smtClean="0"/>
              <a:t>Πρ</a:t>
            </a:r>
            <a:r>
              <a:rPr lang="el-GR" dirty="0" smtClean="0"/>
              <a:t> </a:t>
            </a:r>
            <a:r>
              <a:rPr lang="el-GR" dirty="0" err="1" smtClean="0"/>
              <a:t>αστραγαλο</a:t>
            </a:r>
            <a:r>
              <a:rPr lang="el-GR" u="sng" dirty="0" err="1" smtClean="0"/>
              <a:t>κνημικός</a:t>
            </a:r>
            <a:endParaRPr lang="el-GR" u="sng" dirty="0" smtClean="0"/>
          </a:p>
          <a:p>
            <a:pPr>
              <a:buNone/>
            </a:pPr>
            <a:r>
              <a:rPr lang="el-GR" dirty="0" smtClean="0"/>
              <a:t>Οπ. </a:t>
            </a:r>
            <a:r>
              <a:rPr lang="el-GR" dirty="0" err="1" smtClean="0"/>
              <a:t>Αστραγαλο</a:t>
            </a:r>
            <a:r>
              <a:rPr lang="el-GR" u="sng" dirty="0" err="1" smtClean="0"/>
              <a:t>κνημικός</a:t>
            </a:r>
            <a:endParaRPr lang="el-GR" u="sng" dirty="0" smtClean="0"/>
          </a:p>
          <a:p>
            <a:pPr>
              <a:buNone/>
            </a:pPr>
            <a:r>
              <a:rPr lang="el-GR" u="sng" dirty="0" err="1" smtClean="0"/>
              <a:t>Κνημο</a:t>
            </a:r>
            <a:r>
              <a:rPr lang="el-GR" dirty="0" err="1" smtClean="0"/>
              <a:t>σκαφοειδής</a:t>
            </a:r>
            <a:endParaRPr lang="el-GR" dirty="0" smtClean="0"/>
          </a:p>
          <a:p>
            <a:pPr>
              <a:buNone/>
            </a:pPr>
            <a:r>
              <a:rPr lang="el-GR" u="sng" dirty="0" err="1" smtClean="0"/>
              <a:t>Κνημο</a:t>
            </a:r>
            <a:r>
              <a:rPr lang="el-GR" dirty="0" err="1" smtClean="0"/>
              <a:t>πτερνικός</a:t>
            </a:r>
            <a:r>
              <a:rPr lang="el-GR" dirty="0" smtClean="0"/>
              <a:t> </a:t>
            </a:r>
            <a:endParaRPr lang="el-GR" dirty="0"/>
          </a:p>
        </p:txBody>
      </p:sp>
      <p:sp>
        <p:nvSpPr>
          <p:cNvPr id="4" name="3 - Θέση περιεχομένου"/>
          <p:cNvSpPr>
            <a:spLocks noGrp="1"/>
          </p:cNvSpPr>
          <p:nvPr>
            <p:ph sz="half" idx="2"/>
          </p:nvPr>
        </p:nvSpPr>
        <p:spPr>
          <a:xfrm>
            <a:off x="4286248" y="1600200"/>
            <a:ext cx="4643470" cy="4525963"/>
          </a:xfrm>
        </p:spPr>
        <p:txBody>
          <a:bodyPr>
            <a:normAutofit fontScale="92500" lnSpcReduction="20000"/>
          </a:bodyPr>
          <a:lstStyle/>
          <a:p>
            <a:pPr>
              <a:buNone/>
            </a:pPr>
            <a:r>
              <a:rPr lang="el-GR" dirty="0" smtClean="0">
                <a:solidFill>
                  <a:srgbClr val="FF0000"/>
                </a:solidFill>
              </a:rPr>
              <a:t>ΑΚΡΟΣ ΠΟΥΣ</a:t>
            </a:r>
          </a:p>
          <a:p>
            <a:pPr>
              <a:buNone/>
            </a:pPr>
            <a:r>
              <a:rPr lang="el-GR" dirty="0" smtClean="0"/>
              <a:t>Πελματιαίος </a:t>
            </a:r>
            <a:r>
              <a:rPr lang="el-GR" dirty="0" err="1" smtClean="0"/>
              <a:t>πτερνοσκαφοειδής</a:t>
            </a:r>
            <a:endParaRPr lang="el-GR" dirty="0" smtClean="0"/>
          </a:p>
          <a:p>
            <a:pPr>
              <a:buNone/>
            </a:pPr>
            <a:r>
              <a:rPr lang="el-GR" dirty="0" smtClean="0"/>
              <a:t>Μακρός πελματικός</a:t>
            </a:r>
          </a:p>
          <a:p>
            <a:pPr>
              <a:buNone/>
            </a:pPr>
            <a:r>
              <a:rPr lang="el-GR" dirty="0" smtClean="0"/>
              <a:t>Πελματιαίος </a:t>
            </a:r>
            <a:r>
              <a:rPr lang="el-GR" dirty="0" err="1" smtClean="0"/>
              <a:t>πτερνοκυβοειδής</a:t>
            </a:r>
            <a:endParaRPr lang="el-GR" dirty="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τενοντες πδκ.png"/>
          <p:cNvPicPr>
            <a:picLocks noChangeAspect="1"/>
          </p:cNvPicPr>
          <p:nvPr/>
        </p:nvPicPr>
        <p:blipFill>
          <a:blip r:embed="rId2" cstate="print"/>
          <a:stretch>
            <a:fillRect/>
          </a:stretch>
        </p:blipFill>
        <p:spPr>
          <a:xfrm>
            <a:off x="1350593" y="785795"/>
            <a:ext cx="6436117" cy="5280916"/>
          </a:xfrm>
          <a:prstGeom prst="rect">
            <a:avLst/>
          </a:prstGeom>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συνδ1.png"/>
          <p:cNvPicPr>
            <a:picLocks noChangeAspect="1"/>
          </p:cNvPicPr>
          <p:nvPr/>
        </p:nvPicPr>
        <p:blipFill>
          <a:blip r:embed="rId2" cstate="print"/>
          <a:stretch>
            <a:fillRect/>
          </a:stretch>
        </p:blipFill>
        <p:spPr>
          <a:xfrm>
            <a:off x="285378" y="788441"/>
            <a:ext cx="8573243" cy="5281118"/>
          </a:xfrm>
          <a:prstGeom prst="rect">
            <a:avLst/>
          </a:prstGeom>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τενοντες πδκ 2.png"/>
          <p:cNvPicPr>
            <a:picLocks noChangeAspect="1"/>
          </p:cNvPicPr>
          <p:nvPr/>
        </p:nvPicPr>
        <p:blipFill>
          <a:blip r:embed="rId2" cstate="print"/>
          <a:stretch>
            <a:fillRect/>
          </a:stretch>
        </p:blipFill>
        <p:spPr>
          <a:xfrm>
            <a:off x="0" y="1150532"/>
            <a:ext cx="9144000" cy="4556936"/>
          </a:xfrm>
          <a:prstGeom prst="rect">
            <a:avLst/>
          </a:prstGeom>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ΜΥΕΣ ΑΚΡΟΥ ΠΟΔΟΣ</a:t>
            </a:r>
            <a:br>
              <a:rPr lang="el-GR" dirty="0" smtClean="0"/>
            </a:br>
            <a:r>
              <a:rPr lang="el-GR" dirty="0" smtClean="0"/>
              <a:t>1</a:t>
            </a:r>
            <a:r>
              <a:rPr lang="el-GR" baseline="30000" dirty="0" smtClean="0"/>
              <a:t>η</a:t>
            </a:r>
            <a:r>
              <a:rPr lang="el-GR" dirty="0" smtClean="0"/>
              <a:t> στοιβάδα πέλματος</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5156200"/>
        </p:xfrm>
        <a:graphic>
          <a:graphicData uri="http://schemas.openxmlformats.org/drawingml/2006/table">
            <a:tbl>
              <a:tblPr firstRow="1" bandRow="1">
                <a:tableStyleId>{69C7853C-536D-4A76-A0AE-DD22124D55A5}</a:tableStyleId>
              </a:tblPr>
              <a:tblGrid>
                <a:gridCol w="1645920"/>
                <a:gridCol w="1645920"/>
                <a:gridCol w="1645920"/>
                <a:gridCol w="1645920"/>
                <a:gridCol w="1645920"/>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1743712">
                <a:tc>
                  <a:txBody>
                    <a:bodyPr/>
                    <a:lstStyle/>
                    <a:p>
                      <a:r>
                        <a:rPr lang="el-GR" sz="1600" dirty="0" smtClean="0"/>
                        <a:t>Απαγωγός Μ. δαχτύλου</a:t>
                      </a:r>
                      <a:endParaRPr lang="el-GR" sz="1600" dirty="0"/>
                    </a:p>
                  </a:txBody>
                  <a:tcPr/>
                </a:tc>
                <a:tc>
                  <a:txBody>
                    <a:bodyPr/>
                    <a:lstStyle/>
                    <a:p>
                      <a:r>
                        <a:rPr lang="el-GR" sz="1600" dirty="0" smtClean="0"/>
                        <a:t>Έσω φύμα κυρτώματος πτέρνας, </a:t>
                      </a:r>
                      <a:r>
                        <a:rPr lang="el-GR" sz="1600" dirty="0" err="1" smtClean="0"/>
                        <a:t>λακιδωτός</a:t>
                      </a:r>
                      <a:r>
                        <a:rPr lang="el-GR" sz="1600" baseline="0" dirty="0" smtClean="0"/>
                        <a:t> </a:t>
                      </a:r>
                      <a:r>
                        <a:rPr lang="el-GR" sz="1600" dirty="0" smtClean="0"/>
                        <a:t>σύνδεσμος, πελματιαία απονεύρωση</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Εγγύς φάλαγγα 1</a:t>
                      </a:r>
                      <a:r>
                        <a:rPr lang="el-GR" sz="1600" baseline="30000" dirty="0" smtClean="0"/>
                        <a:t>ου</a:t>
                      </a:r>
                      <a:r>
                        <a:rPr lang="el-GR" sz="1600" baseline="0" dirty="0" smtClean="0"/>
                        <a:t> δ.</a:t>
                      </a:r>
                      <a:endParaRPr lang="el-GR" sz="1600" dirty="0" smtClean="0"/>
                    </a:p>
                    <a:p>
                      <a:endParaRPr lang="el-GR" sz="1600" dirty="0"/>
                    </a:p>
                  </a:txBody>
                  <a:tcPr/>
                </a:tc>
                <a:tc rowSpan="4">
                  <a:txBody>
                    <a:bodyPr/>
                    <a:lstStyle/>
                    <a:p>
                      <a:endParaRPr lang="el-GR" sz="1600" dirty="0" smtClean="0"/>
                    </a:p>
                    <a:p>
                      <a:endParaRPr lang="el-GR" sz="1600" dirty="0" smtClean="0"/>
                    </a:p>
                    <a:p>
                      <a:endParaRPr lang="el-GR" sz="1600" dirty="0" smtClean="0"/>
                    </a:p>
                    <a:p>
                      <a:endParaRPr lang="el-GR" sz="1600" dirty="0" smtClean="0"/>
                    </a:p>
                    <a:p>
                      <a:endParaRPr lang="el-GR" sz="1600" dirty="0" smtClean="0"/>
                    </a:p>
                    <a:p>
                      <a:endParaRPr lang="el-GR" sz="1600" dirty="0" smtClean="0"/>
                    </a:p>
                    <a:p>
                      <a:endParaRPr lang="el-GR" sz="1600" dirty="0" smtClean="0"/>
                    </a:p>
                    <a:p>
                      <a:endParaRPr lang="el-GR" sz="1600" dirty="0" smtClean="0"/>
                    </a:p>
                    <a:p>
                      <a:endParaRPr lang="el-GR" sz="1600" dirty="0" smtClean="0"/>
                    </a:p>
                    <a:p>
                      <a:r>
                        <a:rPr lang="el-GR" sz="1600" dirty="0" smtClean="0"/>
                        <a:t>Έσω πελματιαίο ν. (Ι2, Ι3)</a:t>
                      </a:r>
                      <a:endParaRPr lang="el-GR" sz="1600" dirty="0"/>
                    </a:p>
                  </a:txBody>
                  <a:tcPr/>
                </a:tc>
                <a:tc>
                  <a:txBody>
                    <a:bodyPr/>
                    <a:lstStyle/>
                    <a:p>
                      <a:r>
                        <a:rPr lang="el-GR" sz="1600" dirty="0" smtClean="0"/>
                        <a:t>Απαγωγή, κάμψη Μ. δαχτύλου</a:t>
                      </a:r>
                      <a:endParaRPr lang="el-GR" sz="1600" dirty="0"/>
                    </a:p>
                  </a:txBody>
                  <a:tcPr/>
                </a:tc>
              </a:tr>
              <a:tr h="370840">
                <a:tc rowSpan="2">
                  <a:txBody>
                    <a:bodyPr/>
                    <a:lstStyle/>
                    <a:p>
                      <a:r>
                        <a:rPr lang="el-GR" sz="1600" dirty="0" smtClean="0"/>
                        <a:t>Βραχύς κοινός καμπτήρας δ.</a:t>
                      </a:r>
                      <a:endParaRPr lang="el-GR" sz="1600"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Έσω φύμα κυρτώματος πτέρνας, πελματιαία απονεύρωση</a:t>
                      </a:r>
                    </a:p>
                    <a:p>
                      <a:r>
                        <a:rPr lang="el-GR" sz="1600" dirty="0" err="1" smtClean="0"/>
                        <a:t>Μεσομυΐο</a:t>
                      </a:r>
                      <a:r>
                        <a:rPr lang="el-GR" sz="1600" dirty="0" smtClean="0"/>
                        <a:t> διάφραγμα</a:t>
                      </a:r>
                      <a:endParaRPr lang="el-GR" sz="1600" dirty="0"/>
                    </a:p>
                  </a:txBody>
                  <a:tcPr/>
                </a:tc>
                <a:tc rowSpan="2">
                  <a:txBody>
                    <a:bodyPr/>
                    <a:lstStyle/>
                    <a:p>
                      <a:r>
                        <a:rPr lang="el-GR" sz="1600" dirty="0" smtClean="0"/>
                        <a:t>Μέση φάλαγγα 4 δ.</a:t>
                      </a:r>
                      <a:endParaRPr lang="el-GR" sz="1600" dirty="0"/>
                    </a:p>
                  </a:txBody>
                  <a:tcPr/>
                </a:tc>
                <a:tc vMerge="1">
                  <a:txBody>
                    <a:bodyPr/>
                    <a:lstStyle/>
                    <a:p>
                      <a:endParaRPr lang="el-GR" dirty="0"/>
                    </a:p>
                  </a:txBody>
                  <a:tcPr/>
                </a:tc>
                <a:tc>
                  <a:txBody>
                    <a:bodyPr/>
                    <a:lstStyle/>
                    <a:p>
                      <a:r>
                        <a:rPr lang="el-GR" sz="1600" dirty="0" smtClean="0"/>
                        <a:t>Κάμψη 4 δ.</a:t>
                      </a:r>
                      <a:endParaRPr lang="el-GR" sz="1600" dirty="0"/>
                    </a:p>
                  </a:txBody>
                  <a:tcPr/>
                </a:tc>
              </a:tr>
              <a:tr h="149244">
                <a:tc vMerge="1">
                  <a:txBody>
                    <a:bodyPr/>
                    <a:lstStyle/>
                    <a:p>
                      <a:endParaRPr lang="el-GR" dirty="0"/>
                    </a:p>
                  </a:txBody>
                  <a:tcPr/>
                </a:tc>
                <a:tc vMerge="1">
                  <a:txBody>
                    <a:bodyPr/>
                    <a:lstStyle/>
                    <a:p>
                      <a:endParaRPr lang="el-GR" dirty="0"/>
                    </a:p>
                  </a:txBody>
                  <a:tcPr/>
                </a:tc>
                <a:tc vMerge="1">
                  <a:txBody>
                    <a:bodyPr/>
                    <a:lstStyle/>
                    <a:p>
                      <a:endParaRPr lang="el-GR" dirty="0"/>
                    </a:p>
                  </a:txBody>
                  <a:tcPr/>
                </a:tc>
                <a:tc vMerge="1">
                  <a:txBody>
                    <a:bodyPr/>
                    <a:lstStyle/>
                    <a:p>
                      <a:endParaRPr lang="el-GR" dirty="0"/>
                    </a:p>
                  </a:txBody>
                  <a:tcPr/>
                </a:tc>
                <a:tc rowSpan="2">
                  <a:txBody>
                    <a:bodyPr/>
                    <a:lstStyle/>
                    <a:p>
                      <a:r>
                        <a:rPr lang="el-GR" sz="1600" dirty="0" smtClean="0"/>
                        <a:t>Απαγωγή,</a:t>
                      </a:r>
                      <a:r>
                        <a:rPr lang="el-GR" sz="1600" baseline="0" dirty="0" smtClean="0"/>
                        <a:t> κάμψη μ. δ. </a:t>
                      </a:r>
                      <a:endParaRPr lang="el-GR" sz="1600" dirty="0"/>
                    </a:p>
                  </a:txBody>
                  <a:tcPr/>
                </a:tc>
              </a:tr>
              <a:tr h="1039476">
                <a:tc>
                  <a:txBody>
                    <a:bodyPr/>
                    <a:lstStyle/>
                    <a:p>
                      <a:r>
                        <a:rPr lang="el-GR" dirty="0" smtClean="0"/>
                        <a:t>Απαγωγός μ. δ.</a:t>
                      </a:r>
                      <a:endParaRPr lang="el-GR" dirty="0"/>
                    </a:p>
                  </a:txBody>
                  <a:tcPr/>
                </a:tc>
                <a:tc>
                  <a:txBody>
                    <a:bodyPr/>
                    <a:lstStyle/>
                    <a:p>
                      <a:r>
                        <a:rPr lang="el-GR" dirty="0" smtClean="0"/>
                        <a:t>Έσω και έξω φύμα κυρτώματος πτέρνας</a:t>
                      </a:r>
                      <a:endParaRPr lang="el-GR" dirty="0"/>
                    </a:p>
                  </a:txBody>
                  <a:tcPr/>
                </a:tc>
                <a:tc>
                  <a:txBody>
                    <a:bodyPr/>
                    <a:lstStyle/>
                    <a:p>
                      <a:r>
                        <a:rPr lang="el-GR" dirty="0" smtClean="0"/>
                        <a:t>Εγγύς φάλαγγα 5 δ. </a:t>
                      </a:r>
                      <a:endParaRPr lang="el-GR" dirty="0"/>
                    </a:p>
                  </a:txBody>
                  <a:tcPr/>
                </a:tc>
                <a:tc vMerge="1">
                  <a:txBody>
                    <a:bodyPr/>
                    <a:lstStyle/>
                    <a:p>
                      <a:endParaRPr lang="el-GR"/>
                    </a:p>
                  </a:txBody>
                  <a:tcPr/>
                </a:tc>
                <a:tc vMerge="1">
                  <a:txBody>
                    <a:bodyPr/>
                    <a:lstStyle/>
                    <a:p>
                      <a:endParaRPr lang="el-GR"/>
                    </a:p>
                  </a:txBody>
                  <a:tcPr/>
                </a:tc>
              </a:tr>
            </a:tbl>
          </a:graphicData>
        </a:graphic>
      </p:graphicFrame>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ΜΥΕΣ ΑΚΡΟΥ ΠΟΔΟΣ</a:t>
            </a:r>
            <a:br>
              <a:rPr lang="el-GR" dirty="0" smtClean="0"/>
            </a:br>
            <a:r>
              <a:rPr lang="el-GR" dirty="0" smtClean="0"/>
              <a:t>2</a:t>
            </a:r>
            <a:r>
              <a:rPr lang="el-GR" baseline="30000" dirty="0" smtClean="0"/>
              <a:t>η</a:t>
            </a:r>
            <a:r>
              <a:rPr lang="el-GR" dirty="0" smtClean="0"/>
              <a:t> στοιβάδα πέλματος</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2748280"/>
        </p:xfrm>
        <a:graphic>
          <a:graphicData uri="http://schemas.openxmlformats.org/drawingml/2006/table">
            <a:tbl>
              <a:tblPr firstRow="1" bandRow="1">
                <a:tableStyleId>{69C7853C-536D-4A76-A0AE-DD22124D55A5}</a:tableStyleId>
              </a:tblPr>
              <a:tblGrid>
                <a:gridCol w="1645920"/>
                <a:gridCol w="1645920"/>
                <a:gridCol w="1645920"/>
                <a:gridCol w="1645920"/>
                <a:gridCol w="1645920"/>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dirty="0" smtClean="0"/>
                        <a:t>Τετράγωνος πελματικός</a:t>
                      </a:r>
                      <a:endParaRPr lang="el-GR" dirty="0"/>
                    </a:p>
                  </a:txBody>
                  <a:tcPr/>
                </a:tc>
                <a:tc>
                  <a:txBody>
                    <a:bodyPr/>
                    <a:lstStyle/>
                    <a:p>
                      <a:r>
                        <a:rPr lang="el-GR" dirty="0" smtClean="0"/>
                        <a:t>Πτέρνα (πελματιαία</a:t>
                      </a:r>
                      <a:r>
                        <a:rPr lang="el-GR" baseline="0" dirty="0" smtClean="0"/>
                        <a:t> επιφάνεια) </a:t>
                      </a:r>
                      <a:endParaRPr lang="el-GR" dirty="0"/>
                    </a:p>
                  </a:txBody>
                  <a:tcPr/>
                </a:tc>
                <a:tc>
                  <a:txBody>
                    <a:bodyPr/>
                    <a:lstStyle/>
                    <a:p>
                      <a:r>
                        <a:rPr lang="el-GR" dirty="0" smtClean="0"/>
                        <a:t>Τένοντας Μ.</a:t>
                      </a:r>
                      <a:r>
                        <a:rPr lang="el-GR" baseline="0" dirty="0" smtClean="0"/>
                        <a:t> καμπτήρα δ.</a:t>
                      </a:r>
                      <a:endParaRPr lang="el-GR" dirty="0"/>
                    </a:p>
                  </a:txBody>
                  <a:tcPr/>
                </a:tc>
                <a:tc>
                  <a:txBody>
                    <a:bodyPr/>
                    <a:lstStyle/>
                    <a:p>
                      <a:r>
                        <a:rPr lang="el-GR" dirty="0" smtClean="0"/>
                        <a:t>Έξω πελματιαίο ν. (Ι2, Ι3)</a:t>
                      </a:r>
                      <a:endParaRPr lang="el-GR" dirty="0"/>
                    </a:p>
                  </a:txBody>
                  <a:tcPr/>
                </a:tc>
                <a:tc>
                  <a:txBody>
                    <a:bodyPr/>
                    <a:lstStyle/>
                    <a:p>
                      <a:r>
                        <a:rPr lang="el-GR" dirty="0" smtClean="0"/>
                        <a:t>Κάμψη 4 δ.</a:t>
                      </a:r>
                      <a:endParaRPr lang="el-GR" dirty="0"/>
                    </a:p>
                  </a:txBody>
                  <a:tcPr/>
                </a:tc>
              </a:tr>
              <a:tr h="370840">
                <a:tc>
                  <a:txBody>
                    <a:bodyPr/>
                    <a:lstStyle/>
                    <a:p>
                      <a:r>
                        <a:rPr lang="el-GR" dirty="0" smtClean="0"/>
                        <a:t>Ελμινθοειδείς</a:t>
                      </a:r>
                      <a:r>
                        <a:rPr lang="el-GR" baseline="0" dirty="0" smtClean="0"/>
                        <a:t> </a:t>
                      </a:r>
                      <a:endParaRPr lang="el-GR" dirty="0"/>
                    </a:p>
                  </a:txBody>
                  <a:tcPr/>
                </a:tc>
                <a:tc>
                  <a:txBody>
                    <a:bodyPr/>
                    <a:lstStyle/>
                    <a:p>
                      <a:r>
                        <a:rPr lang="el-GR" dirty="0" smtClean="0"/>
                        <a:t>Τα. Μ.</a:t>
                      </a:r>
                      <a:r>
                        <a:rPr lang="el-GR" baseline="0" dirty="0" smtClean="0"/>
                        <a:t> καμπτήρα δ.</a:t>
                      </a:r>
                      <a:endParaRPr lang="el-GR" dirty="0"/>
                    </a:p>
                  </a:txBody>
                  <a:tcPr/>
                </a:tc>
                <a:tc>
                  <a:txBody>
                    <a:bodyPr/>
                    <a:lstStyle/>
                    <a:p>
                      <a:r>
                        <a:rPr lang="el-GR" dirty="0" err="1" smtClean="0"/>
                        <a:t>Ραχ</a:t>
                      </a:r>
                      <a:r>
                        <a:rPr lang="el-GR" dirty="0" smtClean="0"/>
                        <a:t>. Επιφ. 4 δ.</a:t>
                      </a:r>
                      <a:endParaRPr lang="el-GR" dirty="0"/>
                    </a:p>
                  </a:txBody>
                  <a:tcPr/>
                </a:tc>
                <a:tc>
                  <a:txBody>
                    <a:bodyPr/>
                    <a:lstStyle/>
                    <a:p>
                      <a:r>
                        <a:rPr lang="el-GR" dirty="0" smtClean="0"/>
                        <a:t>Έσω και έξω πελματιαίο ν.</a:t>
                      </a:r>
                      <a:endParaRPr lang="el-GR" dirty="0"/>
                    </a:p>
                  </a:txBody>
                  <a:tcPr/>
                </a:tc>
                <a:tc>
                  <a:txBody>
                    <a:bodyPr/>
                    <a:lstStyle/>
                    <a:p>
                      <a:r>
                        <a:rPr lang="el-GR" dirty="0" smtClean="0"/>
                        <a:t>Κάμψη εγγύς φάλαγγας, έκταση</a:t>
                      </a:r>
                      <a:r>
                        <a:rPr lang="el-GR" baseline="0" dirty="0" smtClean="0"/>
                        <a:t> μέσης και άπω, φάλαγγας 4 δ.</a:t>
                      </a:r>
                      <a:endParaRPr lang="el-GR" dirty="0"/>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ΑΝΩΝΥΜΟ ΟΣΤΟ</a:t>
            </a:r>
            <a:br>
              <a:rPr lang="el-GR" dirty="0" smtClean="0"/>
            </a:br>
            <a:r>
              <a:rPr lang="el-GR" dirty="0" smtClean="0"/>
              <a:t> </a:t>
            </a:r>
            <a:r>
              <a:rPr lang="el-GR" sz="4000" dirty="0" smtClean="0"/>
              <a:t>ΙΣΧΙΑΚΟ ΟΣΤΟ</a:t>
            </a:r>
            <a:endParaRPr lang="el-GR" dirty="0"/>
          </a:p>
        </p:txBody>
      </p:sp>
      <p:sp>
        <p:nvSpPr>
          <p:cNvPr id="3" name="2 - Θέση περιεχομένου"/>
          <p:cNvSpPr>
            <a:spLocks noGrp="1"/>
          </p:cNvSpPr>
          <p:nvPr>
            <p:ph idx="1"/>
          </p:nvPr>
        </p:nvSpPr>
        <p:spPr/>
        <p:txBody>
          <a:bodyPr>
            <a:normAutofit/>
          </a:bodyPr>
          <a:lstStyle/>
          <a:p>
            <a:pPr>
              <a:buNone/>
            </a:pPr>
            <a:r>
              <a:rPr lang="en-US" dirty="0" smtClean="0"/>
              <a:t>	</a:t>
            </a:r>
            <a:r>
              <a:rPr lang="el-GR" dirty="0" smtClean="0"/>
              <a:t>Οπίσθια κάτω μοίρα ανώνυμου οστού. Η άνω μοίρα συγχωνεύεται με λαγόνιο και ηβικό και σχηματίζει οπίσθια </a:t>
            </a:r>
            <a:r>
              <a:rPr lang="el-GR" u="sng" dirty="0" smtClean="0"/>
              <a:t>κάτω επιφάνεια κοτύλης</a:t>
            </a:r>
            <a:r>
              <a:rPr lang="el-GR" dirty="0" smtClean="0"/>
              <a:t>. </a:t>
            </a:r>
          </a:p>
        </p:txBody>
      </p:sp>
      <p:pic>
        <p:nvPicPr>
          <p:cNvPr id="4" name="Picture 2"/>
          <p:cNvPicPr>
            <a:picLocks noChangeAspect="1" noChangeArrowheads="1"/>
          </p:cNvPicPr>
          <p:nvPr/>
        </p:nvPicPr>
        <p:blipFill>
          <a:blip r:embed="rId2" cstate="print"/>
          <a:srcRect/>
          <a:stretch>
            <a:fillRect/>
          </a:stretch>
        </p:blipFill>
        <p:spPr bwMode="auto">
          <a:xfrm>
            <a:off x="6300192" y="3284984"/>
            <a:ext cx="2428875" cy="333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ΜΥΕΣ ΑΚΡΟΥ ΠΟΔΟΣ</a:t>
            </a:r>
            <a:br>
              <a:rPr lang="el-GR" dirty="0" smtClean="0"/>
            </a:br>
            <a:r>
              <a:rPr lang="el-GR" dirty="0" smtClean="0"/>
              <a:t>3</a:t>
            </a:r>
            <a:r>
              <a:rPr lang="el-GR" baseline="30000" dirty="0" smtClean="0"/>
              <a:t>η</a:t>
            </a:r>
            <a:r>
              <a:rPr lang="el-GR" dirty="0" smtClean="0"/>
              <a:t> στοιβάδα πέλματος</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4485640"/>
        </p:xfrm>
        <a:graphic>
          <a:graphicData uri="http://schemas.openxmlformats.org/drawingml/2006/table">
            <a:tbl>
              <a:tblPr firstRow="1" bandRow="1">
                <a:tableStyleId>{69C7853C-536D-4A76-A0AE-DD22124D55A5}</a:tableStyleId>
              </a:tblPr>
              <a:tblGrid>
                <a:gridCol w="1645920"/>
                <a:gridCol w="1645920"/>
                <a:gridCol w="1645920"/>
                <a:gridCol w="1645920"/>
                <a:gridCol w="1645920"/>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dirty="0" smtClean="0"/>
                        <a:t>Βραχύς καμπτήρας</a:t>
                      </a:r>
                      <a:r>
                        <a:rPr lang="el-GR" baseline="0" dirty="0" smtClean="0"/>
                        <a:t> Μ. δ.</a:t>
                      </a:r>
                      <a:endParaRPr lang="el-GR" dirty="0"/>
                    </a:p>
                  </a:txBody>
                  <a:tcPr/>
                </a:tc>
                <a:tc>
                  <a:txBody>
                    <a:bodyPr/>
                    <a:lstStyle/>
                    <a:p>
                      <a:r>
                        <a:rPr lang="el-GR" dirty="0" smtClean="0"/>
                        <a:t>Κυβοειδές, έξω</a:t>
                      </a:r>
                      <a:r>
                        <a:rPr lang="el-GR" baseline="0" dirty="0" smtClean="0"/>
                        <a:t> σφηνοειδές</a:t>
                      </a:r>
                      <a:endParaRPr lang="el-GR" dirty="0"/>
                    </a:p>
                  </a:txBody>
                  <a:tcPr/>
                </a:tc>
                <a:tc>
                  <a:txBody>
                    <a:bodyPr/>
                    <a:lstStyle/>
                    <a:p>
                      <a:r>
                        <a:rPr lang="el-GR" dirty="0" smtClean="0"/>
                        <a:t>Εγγύς φάλαγγα 1 δ.</a:t>
                      </a:r>
                      <a:endParaRPr lang="el-GR" dirty="0"/>
                    </a:p>
                  </a:txBody>
                  <a:tcPr/>
                </a:tc>
                <a:tc>
                  <a:txBody>
                    <a:bodyPr/>
                    <a:lstStyle/>
                    <a:p>
                      <a:r>
                        <a:rPr lang="el-GR" dirty="0" smtClean="0"/>
                        <a:t>Έσω πελματιαίο</a:t>
                      </a:r>
                      <a:r>
                        <a:rPr lang="el-GR" baseline="0" dirty="0" smtClean="0"/>
                        <a:t> (Ι2, Ι3)</a:t>
                      </a:r>
                      <a:endParaRPr lang="el-GR" dirty="0"/>
                    </a:p>
                  </a:txBody>
                  <a:tcPr/>
                </a:tc>
                <a:tc>
                  <a:txBody>
                    <a:bodyPr/>
                    <a:lstStyle/>
                    <a:p>
                      <a:r>
                        <a:rPr lang="el-GR" dirty="0" smtClean="0"/>
                        <a:t>Κάμψη εγγύς φάλαγγα 1</a:t>
                      </a:r>
                      <a:r>
                        <a:rPr lang="el-GR" baseline="30000" dirty="0" smtClean="0"/>
                        <a:t>ου</a:t>
                      </a:r>
                      <a:r>
                        <a:rPr lang="el-GR" dirty="0" smtClean="0"/>
                        <a:t> δ. </a:t>
                      </a:r>
                      <a:endParaRPr lang="el-GR" dirty="0"/>
                    </a:p>
                  </a:txBody>
                  <a:tcPr/>
                </a:tc>
              </a:tr>
              <a:tr h="370840">
                <a:tc>
                  <a:txBody>
                    <a:bodyPr/>
                    <a:lstStyle/>
                    <a:p>
                      <a:r>
                        <a:rPr lang="el-GR" dirty="0" smtClean="0"/>
                        <a:t>Προσαγωγός Μ. δ.</a:t>
                      </a:r>
                      <a:endParaRPr lang="el-GR" dirty="0"/>
                    </a:p>
                  </a:txBody>
                  <a:tcPr/>
                </a:tc>
                <a:tc>
                  <a:txBody>
                    <a:bodyPr/>
                    <a:lstStyle/>
                    <a:p>
                      <a:r>
                        <a:rPr lang="el-GR" dirty="0" smtClean="0"/>
                        <a:t>Βάσεις 2-4 μεταταρσίων</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Εγγύς φάλαγγα 1 δ.</a:t>
                      </a:r>
                    </a:p>
                    <a:p>
                      <a:endParaRPr lang="el-GR" dirty="0"/>
                    </a:p>
                  </a:txBody>
                  <a:tcPr/>
                </a:tc>
                <a:tc>
                  <a:txBody>
                    <a:bodyPr/>
                    <a:lstStyle/>
                    <a:p>
                      <a:r>
                        <a:rPr lang="el-GR" dirty="0" smtClean="0"/>
                        <a:t>Έξω πελματιαίου</a:t>
                      </a:r>
                      <a:r>
                        <a:rPr lang="el-GR" baseline="0" dirty="0" smtClean="0"/>
                        <a:t> ν. (Ι2, Ι3)</a:t>
                      </a:r>
                      <a:endParaRPr lang="el-GR" dirty="0"/>
                    </a:p>
                  </a:txBody>
                  <a:tcPr/>
                </a:tc>
                <a:tc>
                  <a:txBody>
                    <a:bodyPr/>
                    <a:lstStyle/>
                    <a:p>
                      <a:r>
                        <a:rPr lang="el-GR" dirty="0" smtClean="0"/>
                        <a:t>Προσαγωγή 1</a:t>
                      </a:r>
                      <a:r>
                        <a:rPr lang="el-GR" baseline="30000" dirty="0" smtClean="0"/>
                        <a:t>ου</a:t>
                      </a:r>
                      <a:r>
                        <a:rPr lang="el-GR" dirty="0" smtClean="0"/>
                        <a:t> δ, διατήρηση εγκάρσιας καμάρας έλκοντας </a:t>
                      </a:r>
                      <a:r>
                        <a:rPr lang="el-GR" dirty="0" err="1" smtClean="0"/>
                        <a:t>μετάταρσια</a:t>
                      </a:r>
                      <a:r>
                        <a:rPr lang="el-GR" dirty="0" smtClean="0"/>
                        <a:t> έσω</a:t>
                      </a:r>
                      <a:endParaRPr lang="el-GR" dirty="0"/>
                    </a:p>
                  </a:txBody>
                  <a:tcPr/>
                </a:tc>
              </a:tr>
              <a:tr h="370840">
                <a:tc>
                  <a:txBody>
                    <a:bodyPr/>
                    <a:lstStyle/>
                    <a:p>
                      <a:r>
                        <a:rPr lang="el-GR" dirty="0" smtClean="0"/>
                        <a:t>Βραχύς καμπτήρας μ. δ.</a:t>
                      </a:r>
                      <a:endParaRPr lang="el-GR" dirty="0"/>
                    </a:p>
                  </a:txBody>
                  <a:tcPr/>
                </a:tc>
                <a:tc>
                  <a:txBody>
                    <a:bodyPr/>
                    <a:lstStyle/>
                    <a:p>
                      <a:r>
                        <a:rPr lang="el-GR" dirty="0" smtClean="0"/>
                        <a:t>Βάση 5</a:t>
                      </a:r>
                      <a:r>
                        <a:rPr lang="el-GR" baseline="30000" dirty="0" smtClean="0"/>
                        <a:t>ου</a:t>
                      </a:r>
                      <a:r>
                        <a:rPr lang="el-GR" dirty="0" smtClean="0"/>
                        <a:t> </a:t>
                      </a:r>
                      <a:r>
                        <a:rPr lang="el-GR" dirty="0" err="1" smtClean="0"/>
                        <a:t>μετάτάρσιου</a:t>
                      </a:r>
                      <a:endParaRPr lang="el-GR" dirty="0"/>
                    </a:p>
                  </a:txBody>
                  <a:tcPr/>
                </a:tc>
                <a:tc>
                  <a:txBody>
                    <a:bodyPr/>
                    <a:lstStyle/>
                    <a:p>
                      <a:r>
                        <a:rPr lang="el-GR" dirty="0" smtClean="0"/>
                        <a:t>Εγγύς φάλαγγα 5</a:t>
                      </a:r>
                      <a:r>
                        <a:rPr lang="el-GR" baseline="30000" dirty="0" smtClean="0"/>
                        <a:t>ου</a:t>
                      </a:r>
                      <a:r>
                        <a:rPr lang="el-GR" dirty="0" smtClean="0"/>
                        <a:t> δ.</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Έξω πελματιαίου</a:t>
                      </a:r>
                      <a:r>
                        <a:rPr lang="el-GR" baseline="0" dirty="0" smtClean="0"/>
                        <a:t> ν. (Ι2, Ι3)</a:t>
                      </a:r>
                      <a:endParaRPr lang="el-GR" dirty="0" smtClean="0"/>
                    </a:p>
                    <a:p>
                      <a:endParaRPr lang="el-GR" dirty="0"/>
                    </a:p>
                  </a:txBody>
                  <a:tcPr/>
                </a:tc>
                <a:tc>
                  <a:txBody>
                    <a:bodyPr/>
                    <a:lstStyle/>
                    <a:p>
                      <a:r>
                        <a:rPr lang="el-GR" dirty="0" smtClean="0"/>
                        <a:t>Κάμψη εγγύς φάλαγγα 5</a:t>
                      </a:r>
                      <a:r>
                        <a:rPr lang="el-GR" baseline="30000" dirty="0" smtClean="0"/>
                        <a:t>ου</a:t>
                      </a:r>
                      <a:r>
                        <a:rPr lang="el-GR" dirty="0" smtClean="0"/>
                        <a:t> δ..</a:t>
                      </a:r>
                      <a:endParaRPr lang="el-GR" dirty="0"/>
                    </a:p>
                  </a:txBody>
                  <a:tcPr/>
                </a:tc>
              </a:tr>
            </a:tbl>
          </a:graphicData>
        </a:graphic>
      </p:graphicFrame>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ΜΥΕΣ ΑΚΡΟΥ ΠΟΔΟΣ</a:t>
            </a:r>
            <a:br>
              <a:rPr lang="el-GR" dirty="0" smtClean="0"/>
            </a:br>
            <a:r>
              <a:rPr lang="el-GR" dirty="0" smtClean="0"/>
              <a:t>4</a:t>
            </a:r>
            <a:r>
              <a:rPr lang="el-GR" baseline="30000" dirty="0" smtClean="0"/>
              <a:t>η</a:t>
            </a:r>
            <a:r>
              <a:rPr lang="el-GR" dirty="0" smtClean="0"/>
              <a:t> στοιβάδα πέλματος</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3571240"/>
        </p:xfrm>
        <a:graphic>
          <a:graphicData uri="http://schemas.openxmlformats.org/drawingml/2006/table">
            <a:tbl>
              <a:tblPr firstRow="1" bandRow="1">
                <a:tableStyleId>{69C7853C-536D-4A76-A0AE-DD22124D55A5}</a:tableStyleId>
              </a:tblPr>
              <a:tblGrid>
                <a:gridCol w="1645920"/>
                <a:gridCol w="1645920"/>
                <a:gridCol w="1645920"/>
                <a:gridCol w="1645920"/>
                <a:gridCol w="1645920"/>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dirty="0" smtClean="0"/>
                        <a:t>Πελματιαίοι μεσόστεοι</a:t>
                      </a:r>
                      <a:endParaRPr lang="el-GR" dirty="0"/>
                    </a:p>
                  </a:txBody>
                  <a:tcPr/>
                </a:tc>
                <a:tc>
                  <a:txBody>
                    <a:bodyPr/>
                    <a:lstStyle/>
                    <a:p>
                      <a:r>
                        <a:rPr lang="el-GR" dirty="0" smtClean="0"/>
                        <a:t>Βάση 3</a:t>
                      </a:r>
                      <a:r>
                        <a:rPr lang="el-GR" baseline="30000" dirty="0" smtClean="0"/>
                        <a:t>ου</a:t>
                      </a:r>
                      <a:r>
                        <a:rPr lang="el-GR" dirty="0" smtClean="0"/>
                        <a:t>-5</a:t>
                      </a:r>
                      <a:r>
                        <a:rPr lang="el-GR" baseline="30000" dirty="0" smtClean="0"/>
                        <a:t>ου</a:t>
                      </a:r>
                      <a:r>
                        <a:rPr lang="el-GR" dirty="0" smtClean="0"/>
                        <a:t> μετατάρσιου</a:t>
                      </a:r>
                      <a:endParaRPr lang="el-GR" dirty="0"/>
                    </a:p>
                  </a:txBody>
                  <a:tcPr/>
                </a:tc>
                <a:tc>
                  <a:txBody>
                    <a:bodyPr/>
                    <a:lstStyle/>
                    <a:p>
                      <a:r>
                        <a:rPr lang="el-GR" dirty="0" smtClean="0"/>
                        <a:t>Βάση φάλαγγας</a:t>
                      </a:r>
                      <a:r>
                        <a:rPr lang="el-GR" baseline="0" dirty="0" smtClean="0"/>
                        <a:t> 3</a:t>
                      </a:r>
                      <a:r>
                        <a:rPr lang="el-GR" baseline="30000" dirty="0" smtClean="0"/>
                        <a:t>ου</a:t>
                      </a:r>
                      <a:r>
                        <a:rPr lang="el-GR" baseline="0" dirty="0" smtClean="0"/>
                        <a:t>-5</a:t>
                      </a:r>
                      <a:r>
                        <a:rPr lang="el-GR" baseline="30000" dirty="0" smtClean="0"/>
                        <a:t>ου</a:t>
                      </a:r>
                      <a:r>
                        <a:rPr lang="el-GR" baseline="0" dirty="0" smtClean="0"/>
                        <a:t> δ.</a:t>
                      </a:r>
                      <a:endParaRPr lang="el-GR"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Έξω πελματιαίου</a:t>
                      </a:r>
                      <a:r>
                        <a:rPr lang="el-GR" baseline="0" dirty="0" smtClean="0"/>
                        <a:t> ν. (Ι2, Ι3)</a:t>
                      </a:r>
                      <a:endParaRPr lang="el-GR" dirty="0" smtClean="0"/>
                    </a:p>
                    <a:p>
                      <a:endParaRPr lang="el-GR" dirty="0"/>
                    </a:p>
                  </a:txBody>
                  <a:tcPr/>
                </a:tc>
                <a:tc>
                  <a:txBody>
                    <a:bodyPr/>
                    <a:lstStyle/>
                    <a:p>
                      <a:r>
                        <a:rPr lang="el-GR" dirty="0" smtClean="0"/>
                        <a:t>Προσαγωγή δ,, κάμψη </a:t>
                      </a:r>
                      <a:r>
                        <a:rPr lang="el-GR" dirty="0" err="1" smtClean="0"/>
                        <a:t>μεταταρσιοφαλαγγικών</a:t>
                      </a:r>
                      <a:r>
                        <a:rPr lang="el-GR" baseline="0" dirty="0" smtClean="0"/>
                        <a:t> αρθρώσεων</a:t>
                      </a:r>
                      <a:endParaRPr lang="el-GR" dirty="0"/>
                    </a:p>
                  </a:txBody>
                  <a:tcPr/>
                </a:tc>
              </a:tr>
              <a:tr h="370840">
                <a:tc>
                  <a:txBody>
                    <a:bodyPr/>
                    <a:lstStyle/>
                    <a:p>
                      <a:r>
                        <a:rPr lang="el-GR" dirty="0" smtClean="0"/>
                        <a:t>Ραχιαίοι μεσόστεοι</a:t>
                      </a:r>
                      <a:endParaRPr lang="el-GR" dirty="0"/>
                    </a:p>
                  </a:txBody>
                  <a:tcPr/>
                </a:tc>
                <a:tc>
                  <a:txBody>
                    <a:bodyPr/>
                    <a:lstStyle/>
                    <a:p>
                      <a:r>
                        <a:rPr lang="el-GR" dirty="0" smtClean="0"/>
                        <a:t>Πλάγιες επιφάνειες 1-5 μεταταρσίων</a:t>
                      </a:r>
                      <a:endParaRPr lang="el-GR" dirty="0"/>
                    </a:p>
                  </a:txBody>
                  <a:tcPr/>
                </a:tc>
                <a:tc>
                  <a:txBody>
                    <a:bodyPr/>
                    <a:lstStyle/>
                    <a:p>
                      <a:r>
                        <a:rPr lang="el-GR" dirty="0" smtClean="0"/>
                        <a:t>1</a:t>
                      </a:r>
                      <a:r>
                        <a:rPr lang="el-GR" baseline="30000" dirty="0" smtClean="0"/>
                        <a:t>ος</a:t>
                      </a:r>
                      <a:r>
                        <a:rPr lang="el-GR" dirty="0" smtClean="0"/>
                        <a:t> εγγύς φάλαγγα 2</a:t>
                      </a:r>
                      <a:r>
                        <a:rPr lang="el-GR" baseline="30000" dirty="0" smtClean="0"/>
                        <a:t>ου</a:t>
                      </a:r>
                      <a:r>
                        <a:rPr lang="el-GR" dirty="0" smtClean="0"/>
                        <a:t> δ.</a:t>
                      </a:r>
                    </a:p>
                    <a:p>
                      <a:r>
                        <a:rPr lang="el-GR" dirty="0" smtClean="0"/>
                        <a:t>2</a:t>
                      </a:r>
                      <a:r>
                        <a:rPr lang="el-GR" baseline="30000" dirty="0" smtClean="0"/>
                        <a:t>ος</a:t>
                      </a:r>
                      <a:r>
                        <a:rPr lang="el-GR" dirty="0" smtClean="0"/>
                        <a:t>-4</a:t>
                      </a:r>
                      <a:r>
                        <a:rPr lang="el-GR" baseline="30000" dirty="0" smtClean="0"/>
                        <a:t>ος</a:t>
                      </a:r>
                      <a:r>
                        <a:rPr lang="el-GR" dirty="0" smtClean="0"/>
                        <a:t> έξω επιφάνεια 2</a:t>
                      </a:r>
                      <a:r>
                        <a:rPr lang="el-GR" baseline="30000" dirty="0" smtClean="0"/>
                        <a:t>ου</a:t>
                      </a:r>
                      <a:r>
                        <a:rPr lang="el-GR" dirty="0" smtClean="0"/>
                        <a:t>-4</a:t>
                      </a:r>
                      <a:r>
                        <a:rPr lang="el-GR" baseline="30000" dirty="0" smtClean="0"/>
                        <a:t>ου</a:t>
                      </a:r>
                      <a:r>
                        <a:rPr lang="el-GR" dirty="0" smtClean="0"/>
                        <a:t> δ,</a:t>
                      </a:r>
                      <a:endParaRPr lang="el-GR" dirty="0"/>
                    </a:p>
                  </a:txBody>
                  <a:tcPr/>
                </a:tc>
                <a:tc vMerge="1">
                  <a:txBody>
                    <a:bodyPr/>
                    <a:lstStyle/>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Απαγωγή δ, κάμψη </a:t>
                      </a:r>
                      <a:r>
                        <a:rPr lang="el-GR" dirty="0" err="1" smtClean="0"/>
                        <a:t>μεταταρσιοφαλαγγικών</a:t>
                      </a:r>
                      <a:r>
                        <a:rPr lang="el-GR" baseline="0" dirty="0" smtClean="0"/>
                        <a:t> αρθρώσεων</a:t>
                      </a:r>
                      <a:endParaRPr lang="el-GR" dirty="0" smtClean="0"/>
                    </a:p>
                    <a:p>
                      <a:endParaRPr lang="el-GR" dirty="0"/>
                    </a:p>
                  </a:txBody>
                  <a:tcPr/>
                </a:tc>
              </a:tr>
            </a:tbl>
          </a:graphicData>
        </a:graphic>
      </p:graphicFrame>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ΜΥΕΣ ΑΚΡΟΥ ΠΟΔΟΣ</a:t>
            </a:r>
            <a:br>
              <a:rPr lang="el-GR" dirty="0" smtClean="0"/>
            </a:br>
            <a:r>
              <a:rPr lang="el-GR" dirty="0" smtClean="0"/>
              <a:t>ράχη άκρου ποδός</a:t>
            </a:r>
            <a:endParaRPr lang="el-GR" dirty="0"/>
          </a:p>
        </p:txBody>
      </p:sp>
      <p:graphicFrame>
        <p:nvGraphicFramePr>
          <p:cNvPr id="4" name="3 - Θέση περιεχομένου"/>
          <p:cNvGraphicFramePr>
            <a:graphicFrameLocks noGrp="1"/>
          </p:cNvGraphicFramePr>
          <p:nvPr>
            <p:ph idx="1"/>
          </p:nvPr>
        </p:nvGraphicFramePr>
        <p:xfrm>
          <a:off x="214282" y="1643050"/>
          <a:ext cx="8715435" cy="2108200"/>
        </p:xfrm>
        <a:graphic>
          <a:graphicData uri="http://schemas.openxmlformats.org/drawingml/2006/table">
            <a:tbl>
              <a:tblPr firstRow="1" bandRow="1">
                <a:tableStyleId>{69C7853C-536D-4A76-A0AE-DD22124D55A5}</a:tableStyleId>
              </a:tblPr>
              <a:tblGrid>
                <a:gridCol w="1743087"/>
                <a:gridCol w="1743087"/>
                <a:gridCol w="1743087"/>
                <a:gridCol w="1743087"/>
                <a:gridCol w="1743087"/>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dirty="0" smtClean="0"/>
                        <a:t>Βραχύς εκτείνων δ.</a:t>
                      </a:r>
                      <a:endParaRPr lang="el-GR" dirty="0"/>
                    </a:p>
                  </a:txBody>
                  <a:tcPr/>
                </a:tc>
                <a:tc rowSpan="2">
                  <a:txBody>
                    <a:bodyPr/>
                    <a:lstStyle/>
                    <a:p>
                      <a:r>
                        <a:rPr lang="el-GR" dirty="0" smtClean="0"/>
                        <a:t>Πτέρνα. Μεσόστεο </a:t>
                      </a:r>
                      <a:r>
                        <a:rPr lang="el-GR" dirty="0" err="1" smtClean="0"/>
                        <a:t>αστραγαλοπτερνικό</a:t>
                      </a:r>
                      <a:r>
                        <a:rPr lang="el-GR" dirty="0" smtClean="0"/>
                        <a:t> </a:t>
                      </a:r>
                      <a:r>
                        <a:rPr lang="el-GR" dirty="0" err="1" smtClean="0"/>
                        <a:t>συνδ</a:t>
                      </a:r>
                      <a:r>
                        <a:rPr lang="el-GR" dirty="0" smtClean="0"/>
                        <a:t>, σταυρωτό σύνδεσμο</a:t>
                      </a:r>
                      <a:endParaRPr lang="el-GR" dirty="0"/>
                    </a:p>
                  </a:txBody>
                  <a:tcPr/>
                </a:tc>
                <a:tc>
                  <a:txBody>
                    <a:bodyPr/>
                    <a:lstStyle/>
                    <a:p>
                      <a:r>
                        <a:rPr lang="el-GR" dirty="0" smtClean="0"/>
                        <a:t>τ.</a:t>
                      </a:r>
                      <a:r>
                        <a:rPr lang="el-GR" baseline="0" dirty="0" smtClean="0"/>
                        <a:t> μ. </a:t>
                      </a:r>
                      <a:r>
                        <a:rPr lang="el-GR" baseline="0" dirty="0" err="1" smtClean="0"/>
                        <a:t>εκτείνοντος</a:t>
                      </a:r>
                      <a:r>
                        <a:rPr lang="el-GR" baseline="0" dirty="0" smtClean="0"/>
                        <a:t> δ.</a:t>
                      </a:r>
                      <a:endParaRPr lang="el-GR" dirty="0"/>
                    </a:p>
                  </a:txBody>
                  <a:tcPr/>
                </a:tc>
                <a:tc rowSpan="2">
                  <a:txBody>
                    <a:bodyPr/>
                    <a:lstStyle/>
                    <a:p>
                      <a:r>
                        <a:rPr lang="el-GR" dirty="0" smtClean="0"/>
                        <a:t>Εν τω βάθει περονιαίο ν. (Ο5, Ι1)</a:t>
                      </a:r>
                      <a:endParaRPr lang="el-GR" dirty="0"/>
                    </a:p>
                  </a:txBody>
                  <a:tcPr/>
                </a:tc>
                <a:tc>
                  <a:txBody>
                    <a:bodyPr/>
                    <a:lstStyle/>
                    <a:p>
                      <a:r>
                        <a:rPr lang="el-GR" dirty="0" smtClean="0"/>
                        <a:t>Έκταση 4 δ. ΜΤΦ, </a:t>
                      </a:r>
                      <a:r>
                        <a:rPr lang="el-GR" dirty="0" err="1" smtClean="0"/>
                        <a:t>μεσοφαλαγγικές</a:t>
                      </a:r>
                      <a:endParaRPr lang="el-GR" dirty="0"/>
                    </a:p>
                  </a:txBody>
                  <a:tcPr/>
                </a:tc>
              </a:tr>
              <a:tr h="370840">
                <a:tc>
                  <a:txBody>
                    <a:bodyPr/>
                    <a:lstStyle/>
                    <a:p>
                      <a:r>
                        <a:rPr lang="el-GR" dirty="0" smtClean="0"/>
                        <a:t>Βραχύς</a:t>
                      </a:r>
                      <a:r>
                        <a:rPr lang="el-GR" baseline="0" dirty="0" smtClean="0"/>
                        <a:t> εκτείνων Μ. δ.</a:t>
                      </a:r>
                      <a:endParaRPr lang="el-GR" dirty="0"/>
                    </a:p>
                  </a:txBody>
                  <a:tcPr/>
                </a:tc>
                <a:tc vMerge="1">
                  <a:txBody>
                    <a:bodyPr/>
                    <a:lstStyle/>
                    <a:p>
                      <a:endParaRPr lang="el-GR" dirty="0"/>
                    </a:p>
                  </a:txBody>
                  <a:tcPr/>
                </a:tc>
                <a:tc>
                  <a:txBody>
                    <a:bodyPr/>
                    <a:lstStyle/>
                    <a:p>
                      <a:r>
                        <a:rPr lang="el-GR" dirty="0" smtClean="0"/>
                        <a:t>Εγγύς</a:t>
                      </a:r>
                      <a:r>
                        <a:rPr lang="el-GR" baseline="0" dirty="0" smtClean="0"/>
                        <a:t> φάλαγγα Μ. δ.</a:t>
                      </a:r>
                      <a:endParaRPr lang="el-GR" dirty="0"/>
                    </a:p>
                  </a:txBody>
                  <a:tcPr/>
                </a:tc>
                <a:tc vMerge="1">
                  <a:txBody>
                    <a:bodyPr/>
                    <a:lstStyle/>
                    <a:p>
                      <a:endParaRPr lang="el-GR" dirty="0"/>
                    </a:p>
                  </a:txBody>
                  <a:tcPr/>
                </a:tc>
                <a:tc>
                  <a:txBody>
                    <a:bodyPr/>
                    <a:lstStyle/>
                    <a:p>
                      <a:r>
                        <a:rPr lang="el-GR" dirty="0" smtClean="0"/>
                        <a:t>Έκταση Μ. δ ΜΤΦ</a:t>
                      </a:r>
                      <a:endParaRPr lang="el-GR" dirty="0"/>
                    </a:p>
                  </a:txBody>
                  <a:tcPr/>
                </a:tc>
              </a:tr>
            </a:tbl>
          </a:graphicData>
        </a:graphic>
      </p:graphicFrame>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smtClean="0"/>
              <a:t>	Πολλά οστά, πολλοί σύνδεσμοι δίνουν ελαστικότητα στο πόδι, του επιτρέπουν να </a:t>
            </a:r>
            <a:r>
              <a:rPr lang="el-GR" u="sng" dirty="0" smtClean="0"/>
              <a:t>παραμορφώνεται και να απορροφά </a:t>
            </a:r>
            <a:r>
              <a:rPr lang="el-GR" dirty="0" smtClean="0"/>
              <a:t>κραδασμούς κατά τη βάδιση (να μη μεταδίδονται στον κορμό). Τα οστά διατάσσονται και σχηματίζουν εγκάρσιες και επιμήκεις καμάρες.</a:t>
            </a:r>
            <a:endParaRPr lang="el-GR"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smtClean="0"/>
              <a:t>Το βάρος μεταδίδεται από κνήμη-αστράγαλο-πτέρνα-</a:t>
            </a:r>
            <a:r>
              <a:rPr lang="el-GR" dirty="0" err="1" smtClean="0"/>
              <a:t>σησαμοειδή </a:t>
            </a:r>
            <a:r>
              <a:rPr lang="el-GR" dirty="0" smtClean="0"/>
              <a:t>οστά 1</a:t>
            </a:r>
            <a:r>
              <a:rPr lang="el-GR" baseline="30000" dirty="0" smtClean="0"/>
              <a:t>ου</a:t>
            </a:r>
            <a:r>
              <a:rPr lang="el-GR" dirty="0" smtClean="0"/>
              <a:t> ΜΤ και κεφαλή 2</a:t>
            </a:r>
            <a:r>
              <a:rPr lang="el-GR" baseline="30000" dirty="0" smtClean="0"/>
              <a:t>ου</a:t>
            </a:r>
            <a:r>
              <a:rPr lang="el-GR" dirty="0" smtClean="0"/>
              <a:t> ΜΤ και εν συνεχεία κεφαλές 3</a:t>
            </a:r>
            <a:r>
              <a:rPr lang="el-GR" baseline="30000" dirty="0" smtClean="0"/>
              <a:t>ου</a:t>
            </a:r>
            <a:r>
              <a:rPr lang="el-GR" dirty="0" smtClean="0"/>
              <a:t>-5</a:t>
            </a:r>
            <a:r>
              <a:rPr lang="el-GR" baseline="30000" dirty="0" smtClean="0"/>
              <a:t>ου</a:t>
            </a:r>
            <a:r>
              <a:rPr lang="el-GR" dirty="0" smtClean="0"/>
              <a:t> ΜΤ. Αυτά τα σημεία σηκώνουν βάρος  και μεταξύ τους βρίσκονται οι ελαστικές καμάρες που </a:t>
            </a:r>
            <a:r>
              <a:rPr lang="el-GR" u="sng" dirty="0" smtClean="0"/>
              <a:t>επιπεδώνονται </a:t>
            </a:r>
            <a:r>
              <a:rPr lang="el-GR" dirty="0" smtClean="0"/>
              <a:t>στην όρθια στάση και </a:t>
            </a:r>
            <a:r>
              <a:rPr lang="el-GR" u="sng" dirty="0" smtClean="0"/>
              <a:t>ανακτούν καμπυλότητα </a:t>
            </a:r>
            <a:r>
              <a:rPr lang="el-GR" dirty="0" smtClean="0"/>
              <a:t>όταν αρθεί το βάρος.</a:t>
            </a:r>
            <a:endParaRPr lang="el-GR"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smtClean="0"/>
              <a:t>Οι καμάρες κατανέμου βάρος πάνω στην πλατφόρμα άκρου ποδός, απορροφούν δονήσεις, δρουν ως σανίδες </a:t>
            </a:r>
            <a:r>
              <a:rPr lang="el-GR" u="sng" dirty="0" smtClean="0"/>
              <a:t>αναπήδησης</a:t>
            </a:r>
            <a:r>
              <a:rPr lang="el-GR" dirty="0" smtClean="0"/>
              <a:t> για την προώθηση άκρου ποδός (βάδισμά τρέξιμο, άλμα), και προσαρμόζονται στις </a:t>
            </a:r>
            <a:r>
              <a:rPr lang="el-GR" u="sng" dirty="0" smtClean="0"/>
              <a:t>ανωμαλίες</a:t>
            </a:r>
            <a:r>
              <a:rPr lang="el-GR" dirty="0" smtClean="0"/>
              <a:t> εδάφους</a:t>
            </a:r>
            <a:endParaRPr lang="el-GR"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28596" y="1571612"/>
            <a:ext cx="8229600" cy="4525963"/>
          </a:xfrm>
        </p:spPr>
        <p:txBody>
          <a:bodyPr>
            <a:normAutofit fontScale="77500" lnSpcReduction="20000"/>
          </a:bodyPr>
          <a:lstStyle/>
          <a:p>
            <a:pPr>
              <a:buNone/>
            </a:pPr>
            <a:r>
              <a:rPr lang="el-GR" dirty="0" smtClean="0">
                <a:solidFill>
                  <a:srgbClr val="FF0000"/>
                </a:solidFill>
              </a:rPr>
              <a:t>Έσω επιμήκης καμάρα</a:t>
            </a:r>
            <a:r>
              <a:rPr lang="el-GR" dirty="0" smtClean="0"/>
              <a:t>. Ψηλότερη και πιο σημαντική. Δρα σα μία μονάδα με την εγκάρσια καμάρα. Αποτελείται: </a:t>
            </a:r>
            <a:r>
              <a:rPr lang="el-GR" b="1" dirty="0" smtClean="0"/>
              <a:t>αστράγαλο</a:t>
            </a:r>
            <a:r>
              <a:rPr lang="el-GR" dirty="0" smtClean="0"/>
              <a:t>, πτέρνα, σκαφοειδές, 3 σφηνοειδή, 3 έσω ΜΤ. Ο </a:t>
            </a:r>
            <a:r>
              <a:rPr lang="el-GR" dirty="0" err="1" smtClean="0"/>
              <a:t>πρ</a:t>
            </a:r>
            <a:r>
              <a:rPr lang="el-GR" dirty="0" smtClean="0"/>
              <a:t>. κνημιαίος μυς καταφύεται στο 1</a:t>
            </a:r>
            <a:r>
              <a:rPr lang="el-GR" baseline="30000" dirty="0" smtClean="0"/>
              <a:t>ο</a:t>
            </a:r>
            <a:r>
              <a:rPr lang="el-GR" dirty="0" smtClean="0"/>
              <a:t> ΜΤ και στο έσω σφηνοειδές και ενισχύει την καμάρα. Υποβοηθείται από τον Μακρό περονιαίο μυ. </a:t>
            </a:r>
          </a:p>
          <a:p>
            <a:pPr>
              <a:buNone/>
            </a:pPr>
            <a:r>
              <a:rPr lang="el-GR" dirty="0" smtClean="0">
                <a:solidFill>
                  <a:srgbClr val="FF0000"/>
                </a:solidFill>
              </a:rPr>
              <a:t>Έξω επιμήκης καμάρα</a:t>
            </a:r>
            <a:r>
              <a:rPr lang="el-GR" dirty="0" smtClean="0"/>
              <a:t>. Πτέρνα-κυβοειδές οστό-2 έξω ΜΤ. Πιο επίπεδη. Κάθεται πάνω στο έδαφος στην όρθια στάση.</a:t>
            </a:r>
          </a:p>
          <a:p>
            <a:pPr>
              <a:buNone/>
            </a:pPr>
            <a:r>
              <a:rPr lang="el-GR" dirty="0" smtClean="0">
                <a:solidFill>
                  <a:srgbClr val="FF0000"/>
                </a:solidFill>
              </a:rPr>
              <a:t>Εγκάρσια καμάρα</a:t>
            </a:r>
            <a:r>
              <a:rPr lang="el-GR" dirty="0" smtClean="0"/>
              <a:t>. Κυβοειδές, 3 σφηνοειδή, βάσεις ΜΤ. Η έσω και έξω επιμήκεις καμάρες λειτουργού ως στύλοι. </a:t>
            </a:r>
            <a:r>
              <a:rPr lang="el-GR" dirty="0" smtClean="0">
                <a:solidFill>
                  <a:srgbClr val="002060"/>
                </a:solidFill>
              </a:rPr>
              <a:t>Οι τ. οπ. Κνημιαίου και μακρού περονιαίου, χιάζονται πελματιαία και διατηρούν την κυρτότητα.</a:t>
            </a:r>
          </a:p>
          <a:p>
            <a:pPr>
              <a:buNone/>
            </a:pPr>
            <a:endParaRPr lang="el-GR" dirty="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fontScale="92500" lnSpcReduction="20000"/>
          </a:bodyPr>
          <a:lstStyle/>
          <a:p>
            <a:pPr>
              <a:buNone/>
            </a:pPr>
            <a:r>
              <a:rPr lang="el-GR" dirty="0" smtClean="0"/>
              <a:t>Παθητικά στηρίγματα: </a:t>
            </a:r>
          </a:p>
          <a:p>
            <a:pPr>
              <a:buNone/>
            </a:pPr>
            <a:r>
              <a:rPr lang="el-GR" dirty="0" smtClean="0"/>
              <a:t>	1. σχήμα οστών</a:t>
            </a:r>
          </a:p>
          <a:p>
            <a:pPr>
              <a:buNone/>
            </a:pPr>
            <a:r>
              <a:rPr lang="el-GR" dirty="0" smtClean="0"/>
              <a:t>	2. οι τέσσερις διαδοχικές στιβάδες ινώδους ιστού (ως σχοινί τόξου) (</a:t>
            </a:r>
            <a:r>
              <a:rPr lang="el-GR" dirty="0" smtClean="0">
                <a:solidFill>
                  <a:srgbClr val="FF0000"/>
                </a:solidFill>
              </a:rPr>
              <a:t>πιο σημαντικές, φέρουν το μεγαλύτερο βάρος</a:t>
            </a:r>
            <a:r>
              <a:rPr lang="el-GR" dirty="0" smtClean="0"/>
              <a:t>)</a:t>
            </a:r>
          </a:p>
          <a:p>
            <a:pPr>
              <a:buNone/>
            </a:pPr>
            <a:r>
              <a:rPr lang="el-GR" dirty="0" smtClean="0"/>
              <a:t>		α. πελματιαία απονεύρωση</a:t>
            </a:r>
          </a:p>
          <a:p>
            <a:pPr>
              <a:buNone/>
            </a:pPr>
            <a:r>
              <a:rPr lang="el-GR" dirty="0" smtClean="0"/>
              <a:t>		β. μακρός πελματικός σύνδεσμος</a:t>
            </a:r>
          </a:p>
          <a:p>
            <a:pPr>
              <a:buNone/>
            </a:pPr>
            <a:r>
              <a:rPr lang="el-GR" dirty="0" smtClean="0"/>
              <a:t>		γ. πελματιαίος </a:t>
            </a:r>
            <a:r>
              <a:rPr lang="el-GR" dirty="0" err="1" smtClean="0"/>
              <a:t>πτερνοκυβοειδής</a:t>
            </a:r>
            <a:r>
              <a:rPr lang="el-GR" dirty="0" smtClean="0"/>
              <a:t> σύνδεσμος</a:t>
            </a:r>
          </a:p>
          <a:p>
            <a:pPr>
              <a:buNone/>
            </a:pPr>
            <a:r>
              <a:rPr lang="el-GR" dirty="0" smtClean="0"/>
              <a:t>		δ. πελματιαίος </a:t>
            </a:r>
            <a:r>
              <a:rPr lang="el-GR" dirty="0" err="1" smtClean="0"/>
              <a:t>πτερνοσκαφοειδής</a:t>
            </a:r>
            <a:r>
              <a:rPr lang="el-GR" dirty="0" smtClean="0"/>
              <a:t> 	σύνδεσμος</a:t>
            </a:r>
            <a:endParaRPr lang="el-GR"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buNone/>
            </a:pPr>
            <a:r>
              <a:rPr lang="el-GR" dirty="0" smtClean="0"/>
              <a:t>Ενεργητικά στηρίγματα</a:t>
            </a:r>
          </a:p>
          <a:p>
            <a:pPr>
              <a:buNone/>
            </a:pPr>
            <a:r>
              <a:rPr lang="el-GR" dirty="0" smtClean="0"/>
              <a:t>		δράση </a:t>
            </a:r>
            <a:r>
              <a:rPr lang="el-GR" dirty="0" err="1" smtClean="0"/>
              <a:t>αυτόχθονων</a:t>
            </a:r>
            <a:r>
              <a:rPr lang="el-GR" dirty="0" smtClean="0"/>
              <a:t> μυών άκρου ποδός</a:t>
            </a:r>
          </a:p>
          <a:p>
            <a:pPr>
              <a:buNone/>
            </a:pPr>
            <a:r>
              <a:rPr lang="el-GR" dirty="0" smtClean="0"/>
              <a:t>		σύσπαση μυών με μακρούς τένοντες που 	εκτείνονται στον άκρο πόδα:</a:t>
            </a:r>
          </a:p>
          <a:p>
            <a:pPr>
              <a:buNone/>
            </a:pPr>
            <a:r>
              <a:rPr lang="el-GR" dirty="0" smtClean="0"/>
              <a:t>			α. καμπτήρας Μ. δαχτύλου, Μακρός 		καμπτήρας δ.</a:t>
            </a:r>
          </a:p>
          <a:p>
            <a:pPr>
              <a:buNone/>
            </a:pPr>
            <a:r>
              <a:rPr lang="el-GR" dirty="0" smtClean="0"/>
              <a:t>			β. μακρός περονιαίος, οπ. κνημιαίος</a:t>
            </a:r>
            <a:endParaRPr lang="el-GR" dirty="0"/>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2.jpg"/>
          <p:cNvPicPr>
            <a:picLocks noChangeAspect="1"/>
          </p:cNvPicPr>
          <p:nvPr/>
        </p:nvPicPr>
        <p:blipFill>
          <a:blip r:embed="rId2" cstate="print"/>
          <a:stretch>
            <a:fillRect/>
          </a:stretch>
        </p:blipFill>
        <p:spPr>
          <a:xfrm>
            <a:off x="1428728" y="0"/>
            <a:ext cx="5691214" cy="605545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67544" y="4149080"/>
            <a:ext cx="5743575" cy="2562225"/>
          </a:xfrm>
          <a:prstGeom prst="rect">
            <a:avLst/>
          </a:prstGeom>
          <a:noFill/>
          <a:ln w="9525">
            <a:noFill/>
            <a:miter lim="800000"/>
            <a:headEnd/>
            <a:tailEnd/>
          </a:ln>
        </p:spPr>
      </p:pic>
      <p:sp>
        <p:nvSpPr>
          <p:cNvPr id="5" name="4 - Ορθογώνιο"/>
          <p:cNvSpPr/>
          <p:nvPr/>
        </p:nvSpPr>
        <p:spPr>
          <a:xfrm>
            <a:off x="6660232" y="1916832"/>
            <a:ext cx="2304256" cy="2585323"/>
          </a:xfrm>
          <a:prstGeom prst="rect">
            <a:avLst/>
          </a:prstGeom>
        </p:spPr>
        <p:txBody>
          <a:bodyPr wrap="square">
            <a:spAutoFit/>
          </a:bodyPr>
          <a:lstStyle/>
          <a:p>
            <a:r>
              <a:rPr lang="el-GR" dirty="0" smtClean="0"/>
              <a:t>Ο </a:t>
            </a:r>
            <a:r>
              <a:rPr lang="el-GR" dirty="0" smtClean="0">
                <a:solidFill>
                  <a:srgbClr val="00B0F0"/>
                </a:solidFill>
              </a:rPr>
              <a:t>κλάδος του ισχιακού οστού </a:t>
            </a:r>
            <a:r>
              <a:rPr lang="el-GR" dirty="0" smtClean="0"/>
              <a:t>ενώνεται με κάτω κλάδο ηβικού οστού και σχηματίζει </a:t>
            </a:r>
            <a:r>
              <a:rPr lang="el-GR" dirty="0" err="1" smtClean="0">
                <a:solidFill>
                  <a:srgbClr val="00B0F0"/>
                </a:solidFill>
              </a:rPr>
              <a:t>ηβοϊσχιακό</a:t>
            </a:r>
            <a:r>
              <a:rPr lang="el-GR" dirty="0" smtClean="0">
                <a:solidFill>
                  <a:srgbClr val="00B0F0"/>
                </a:solidFill>
              </a:rPr>
              <a:t> κλάδο </a:t>
            </a:r>
            <a:r>
              <a:rPr lang="el-GR" dirty="0" smtClean="0"/>
              <a:t>(κάτω και έσω όριο </a:t>
            </a:r>
            <a:r>
              <a:rPr lang="el-GR" dirty="0" err="1" smtClean="0"/>
              <a:t>θυροειδούς</a:t>
            </a:r>
            <a:r>
              <a:rPr lang="el-GR" dirty="0" smtClean="0"/>
              <a:t> τρήματος).</a:t>
            </a:r>
            <a:endParaRPr lang="el-GR" dirty="0"/>
          </a:p>
        </p:txBody>
      </p:sp>
      <p:pic>
        <p:nvPicPr>
          <p:cNvPr id="3076" name="Picture 4"/>
          <p:cNvPicPr>
            <a:picLocks noChangeAspect="1" noChangeArrowheads="1"/>
          </p:cNvPicPr>
          <p:nvPr/>
        </p:nvPicPr>
        <p:blipFill>
          <a:blip r:embed="rId3" cstate="print"/>
          <a:srcRect/>
          <a:stretch>
            <a:fillRect/>
          </a:stretch>
        </p:blipFill>
        <p:spPr bwMode="auto">
          <a:xfrm>
            <a:off x="323528" y="764704"/>
            <a:ext cx="5972175" cy="3209925"/>
          </a:xfrm>
          <a:prstGeom prst="rect">
            <a:avLst/>
          </a:prstGeom>
          <a:noFill/>
          <a:ln w="9525">
            <a:noFill/>
            <a:miter lim="800000"/>
            <a:headEnd/>
            <a:tailEnd/>
          </a:ln>
        </p:spPr>
      </p:pic>
      <p:sp>
        <p:nvSpPr>
          <p:cNvPr id="8" name="7 - TextBox"/>
          <p:cNvSpPr txBox="1"/>
          <p:nvPr/>
        </p:nvSpPr>
        <p:spPr>
          <a:xfrm>
            <a:off x="6732240" y="692696"/>
            <a:ext cx="1800200" cy="369332"/>
          </a:xfrm>
          <a:prstGeom prst="rect">
            <a:avLst/>
          </a:prstGeom>
          <a:noFill/>
        </p:spPr>
        <p:txBody>
          <a:bodyPr wrap="square" rtlCol="0">
            <a:spAutoFit/>
          </a:bodyPr>
          <a:lstStyle/>
          <a:p>
            <a:r>
              <a:rPr lang="el-GR" dirty="0" smtClean="0"/>
              <a:t>ΙΣΧΙΑΚΟ ΟΣΤΟ</a:t>
            </a:r>
            <a:endParaRPr lang="el-GR" dirty="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3.jpg"/>
          <p:cNvPicPr>
            <a:picLocks noChangeAspect="1"/>
          </p:cNvPicPr>
          <p:nvPr/>
        </p:nvPicPr>
        <p:blipFill>
          <a:blip r:embed="rId2" cstate="print"/>
          <a:stretch>
            <a:fillRect/>
          </a:stretch>
        </p:blipFill>
        <p:spPr>
          <a:xfrm>
            <a:off x="2667000" y="1824990"/>
            <a:ext cx="3810000" cy="3208020"/>
          </a:xfrm>
          <a:prstGeom prst="rect">
            <a:avLst/>
          </a:prstGeom>
        </p:spPr>
      </p:pic>
      <p:pic>
        <p:nvPicPr>
          <p:cNvPr id="3" name="2 - Εικόνα" descr="arch4.jpg"/>
          <p:cNvPicPr>
            <a:picLocks noChangeAspect="1"/>
          </p:cNvPicPr>
          <p:nvPr/>
        </p:nvPicPr>
        <p:blipFill>
          <a:blip r:embed="rId3" cstate="print"/>
          <a:stretch>
            <a:fillRect/>
          </a:stretch>
        </p:blipFill>
        <p:spPr>
          <a:xfrm>
            <a:off x="714347" y="428604"/>
            <a:ext cx="8278157" cy="6215106"/>
          </a:xfrm>
          <a:prstGeom prst="rect">
            <a:avLst/>
          </a:prstGeom>
        </p:spPr>
      </p:pic>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5.jpg"/>
          <p:cNvPicPr>
            <a:picLocks noChangeAspect="1"/>
          </p:cNvPicPr>
          <p:nvPr/>
        </p:nvPicPr>
        <p:blipFill>
          <a:blip r:embed="rId2" cstate="print"/>
          <a:stretch>
            <a:fillRect/>
          </a:stretch>
        </p:blipFill>
        <p:spPr>
          <a:xfrm>
            <a:off x="2141220" y="1604010"/>
            <a:ext cx="4861560" cy="3649980"/>
          </a:xfrm>
          <a:prstGeom prst="rect">
            <a:avLst/>
          </a:prstGeom>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9.jpg"/>
          <p:cNvPicPr>
            <a:picLocks noChangeAspect="1"/>
          </p:cNvPicPr>
          <p:nvPr/>
        </p:nvPicPr>
        <p:blipFill>
          <a:blip r:embed="rId2" cstate="print"/>
          <a:stretch>
            <a:fillRect/>
          </a:stretch>
        </p:blipFill>
        <p:spPr>
          <a:xfrm>
            <a:off x="3089910" y="1733550"/>
            <a:ext cx="2964180" cy="3390900"/>
          </a:xfrm>
          <a:prstGeom prst="rect">
            <a:avLst/>
          </a:prstGeom>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archaa10.jpg"/>
          <p:cNvPicPr>
            <a:picLocks noChangeAspect="1"/>
          </p:cNvPicPr>
          <p:nvPr/>
        </p:nvPicPr>
        <p:blipFill>
          <a:blip r:embed="rId2" cstate="print"/>
          <a:stretch>
            <a:fillRect/>
          </a:stretch>
        </p:blipFill>
        <p:spPr>
          <a:xfrm>
            <a:off x="2290046" y="2518646"/>
            <a:ext cx="4563908" cy="1820708"/>
          </a:xfrm>
          <a:prstGeom prst="rect">
            <a:avLst/>
          </a:prstGeom>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lantar points.gif"/>
          <p:cNvPicPr>
            <a:picLocks noChangeAspect="1"/>
          </p:cNvPicPr>
          <p:nvPr/>
        </p:nvPicPr>
        <p:blipFill>
          <a:blip r:embed="rId2" cstate="print"/>
          <a:stretch>
            <a:fillRect/>
          </a:stretch>
        </p:blipFill>
        <p:spPr>
          <a:xfrm>
            <a:off x="3303270" y="2004060"/>
            <a:ext cx="2537460" cy="28498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683568" y="4869160"/>
            <a:ext cx="7920880" cy="1938992"/>
          </a:xfrm>
          <a:prstGeom prst="rect">
            <a:avLst/>
          </a:prstGeom>
        </p:spPr>
        <p:txBody>
          <a:bodyPr wrap="square">
            <a:spAutoFit/>
          </a:bodyPr>
          <a:lstStyle/>
          <a:p>
            <a:pPr>
              <a:buNone/>
            </a:pPr>
            <a:r>
              <a:rPr lang="el-GR" sz="2000" dirty="0" smtClean="0"/>
              <a:t>Το οπίσθιο χείλος σχηματίζει το όριο </a:t>
            </a:r>
            <a:r>
              <a:rPr lang="el-GR" sz="2000" dirty="0" smtClean="0">
                <a:solidFill>
                  <a:srgbClr val="00B0F0"/>
                </a:solidFill>
              </a:rPr>
              <a:t>μείζονος ισχιακής εντομής. Η ισχιακή άκανθα, </a:t>
            </a:r>
            <a:r>
              <a:rPr lang="el-GR" sz="2000" dirty="0" smtClean="0"/>
              <a:t>μεγάλο τριγωνικό όγκωμα</a:t>
            </a:r>
            <a:r>
              <a:rPr lang="el-GR" sz="2000" dirty="0" smtClean="0">
                <a:solidFill>
                  <a:srgbClr val="00B0F0"/>
                </a:solidFill>
              </a:rPr>
              <a:t>, </a:t>
            </a:r>
            <a:r>
              <a:rPr lang="el-GR" sz="2000" dirty="0" smtClean="0"/>
              <a:t>στο κάτω όριο εντομής είναι θέση πρόσφυσης και την ξεχωρίζει από την </a:t>
            </a:r>
            <a:r>
              <a:rPr lang="el-GR" sz="2000" dirty="0" smtClean="0">
                <a:solidFill>
                  <a:srgbClr val="00B0F0"/>
                </a:solidFill>
              </a:rPr>
              <a:t>ελάσσονα ισχιακή εντομή. </a:t>
            </a:r>
          </a:p>
          <a:p>
            <a:pPr>
              <a:buNone/>
            </a:pPr>
            <a:r>
              <a:rPr lang="el-GR" sz="2000" dirty="0" smtClean="0">
                <a:solidFill>
                  <a:srgbClr val="00B0F0"/>
                </a:solidFill>
              </a:rPr>
              <a:t>Το ισχιακό κύρτωμα </a:t>
            </a:r>
            <a:r>
              <a:rPr lang="el-GR" sz="2000" dirty="0" smtClean="0"/>
              <a:t>είναι μεγάλη ανώμαλη προπέτεια στη συμβολή σώματος και κάδου ισχιακού οστού (πέφτει το βάρος όταν καθόμαστε). Σημείο πρόσφυσης </a:t>
            </a:r>
            <a:r>
              <a:rPr lang="el-GR" sz="2000" dirty="0" smtClean="0">
                <a:solidFill>
                  <a:srgbClr val="00B050"/>
                </a:solidFill>
              </a:rPr>
              <a:t>οπισθίων μυών</a:t>
            </a:r>
            <a:r>
              <a:rPr lang="el-GR" sz="2000" dirty="0" smtClean="0"/>
              <a:t>.</a:t>
            </a:r>
            <a:endParaRPr lang="el-GR" sz="2000" dirty="0"/>
          </a:p>
        </p:txBody>
      </p:sp>
      <p:pic>
        <p:nvPicPr>
          <p:cNvPr id="4099" name="Picture 3"/>
          <p:cNvPicPr>
            <a:picLocks noChangeAspect="1" noChangeArrowheads="1"/>
          </p:cNvPicPr>
          <p:nvPr/>
        </p:nvPicPr>
        <p:blipFill>
          <a:blip r:embed="rId2" cstate="print"/>
          <a:srcRect/>
          <a:stretch>
            <a:fillRect/>
          </a:stretch>
        </p:blipFill>
        <p:spPr bwMode="auto">
          <a:xfrm>
            <a:off x="1043608" y="764704"/>
            <a:ext cx="6686550" cy="3438525"/>
          </a:xfrm>
          <a:prstGeom prst="rect">
            <a:avLst/>
          </a:prstGeom>
          <a:noFill/>
          <a:ln w="9525">
            <a:noFill/>
            <a:miter lim="800000"/>
            <a:headEnd/>
            <a:tailEnd/>
          </a:ln>
        </p:spPr>
      </p:pic>
      <p:sp>
        <p:nvSpPr>
          <p:cNvPr id="5" name="4 - TextBox"/>
          <p:cNvSpPr txBox="1"/>
          <p:nvPr/>
        </p:nvSpPr>
        <p:spPr>
          <a:xfrm>
            <a:off x="1187624" y="548680"/>
            <a:ext cx="1490986" cy="369332"/>
          </a:xfrm>
          <a:prstGeom prst="rect">
            <a:avLst/>
          </a:prstGeom>
          <a:noFill/>
        </p:spPr>
        <p:txBody>
          <a:bodyPr wrap="none" rtlCol="0">
            <a:spAutoFit/>
          </a:bodyPr>
          <a:lstStyle/>
          <a:p>
            <a:r>
              <a:rPr lang="el-GR" dirty="0" smtClean="0"/>
              <a:t>ΙΣΧΙΑΚΟ ΟΣΤΟ</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539552" y="1196752"/>
            <a:ext cx="5972175" cy="3209925"/>
          </a:xfrm>
          <a:prstGeom prst="rect">
            <a:avLst/>
          </a:prstGeom>
          <a:noFill/>
          <a:ln w="9525">
            <a:noFill/>
            <a:miter lim="800000"/>
            <a:headEnd/>
            <a:tailEnd/>
          </a:ln>
        </p:spPr>
      </p:pic>
      <p:sp>
        <p:nvSpPr>
          <p:cNvPr id="6" name="2 - Θέση περιεχομένου"/>
          <p:cNvSpPr txBox="1">
            <a:spLocks/>
          </p:cNvSpPr>
          <p:nvPr/>
        </p:nvSpPr>
        <p:spPr>
          <a:xfrm>
            <a:off x="395536" y="5013176"/>
            <a:ext cx="8136904" cy="1285603"/>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	 Διαιρείται σε ένα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αποπλατυσμένο</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3200" b="0" i="0" u="none" strike="noStrike" kern="1200" cap="none" spc="0" normalizeH="0" baseline="0" noProof="0" dirty="0" smtClean="0">
                <a:ln>
                  <a:noFill/>
                </a:ln>
                <a:solidFill>
                  <a:srgbClr val="00B0F0"/>
                </a:solidFill>
                <a:effectLst/>
                <a:uLnTx/>
                <a:uFillTx/>
                <a:latin typeface="+mn-lt"/>
                <a:ea typeface="+mn-ea"/>
                <a:cs typeface="+mn-cs"/>
              </a:rPr>
              <a:t>σώμα</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και σε έναν </a:t>
            </a:r>
            <a:r>
              <a:rPr kumimoji="0" lang="el-GR" sz="3200" b="0" i="0" u="none" strike="noStrike" kern="1200" cap="none" spc="0" normalizeH="0" baseline="0" noProof="0" dirty="0" smtClean="0">
                <a:ln>
                  <a:noFill/>
                </a:ln>
                <a:solidFill>
                  <a:srgbClr val="00B0F0"/>
                </a:solidFill>
                <a:effectLst/>
                <a:uLnTx/>
                <a:uFillTx/>
                <a:latin typeface="+mn-lt"/>
                <a:ea typeface="+mn-ea"/>
                <a:cs typeface="+mn-cs"/>
              </a:rPr>
              <a:t>άνω και κάτω κλάδο.</a:t>
            </a:r>
            <a:endParaRPr kumimoji="0" lang="el-G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6 - TextBox"/>
          <p:cNvSpPr txBox="1"/>
          <p:nvPr/>
        </p:nvSpPr>
        <p:spPr>
          <a:xfrm>
            <a:off x="3059832" y="692696"/>
            <a:ext cx="1343509" cy="369332"/>
          </a:xfrm>
          <a:prstGeom prst="rect">
            <a:avLst/>
          </a:prstGeom>
          <a:noFill/>
        </p:spPr>
        <p:txBody>
          <a:bodyPr wrap="none" rtlCol="0">
            <a:spAutoFit/>
          </a:bodyPr>
          <a:lstStyle/>
          <a:p>
            <a:r>
              <a:rPr lang="el-GR" dirty="0" smtClean="0"/>
              <a:t>ΗΒΙΚΟ ΟΣΤΟ</a:t>
            </a:r>
            <a:endParaRPr lang="el-G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1043608" y="1052736"/>
            <a:ext cx="6686550" cy="3438525"/>
          </a:xfrm>
          <a:prstGeom prst="rect">
            <a:avLst/>
          </a:prstGeom>
          <a:noFill/>
          <a:ln w="9525">
            <a:noFill/>
            <a:miter lim="800000"/>
            <a:headEnd/>
            <a:tailEnd/>
          </a:ln>
        </p:spPr>
      </p:pic>
      <p:sp>
        <p:nvSpPr>
          <p:cNvPr id="4" name="3 - Ορθογώνιο"/>
          <p:cNvSpPr/>
          <p:nvPr/>
        </p:nvSpPr>
        <p:spPr>
          <a:xfrm>
            <a:off x="395536" y="4653136"/>
            <a:ext cx="8568952" cy="707886"/>
          </a:xfrm>
          <a:prstGeom prst="rect">
            <a:avLst/>
          </a:prstGeom>
        </p:spPr>
        <p:txBody>
          <a:bodyPr wrap="square">
            <a:spAutoFit/>
          </a:bodyPr>
          <a:lstStyle/>
          <a:p>
            <a:r>
              <a:rPr lang="el-GR" sz="2000" dirty="0" smtClean="0"/>
              <a:t>Πρόσθια έσω μοίρα ανώνυμο οστού. </a:t>
            </a:r>
          </a:p>
          <a:p>
            <a:r>
              <a:rPr lang="el-GR" sz="2000" u="sng" dirty="0" smtClean="0"/>
              <a:t>Πρόσθια μοίρα κοτύλης</a:t>
            </a:r>
            <a:r>
              <a:rPr lang="el-GR" sz="2000" dirty="0" smtClean="0"/>
              <a:t>, πρόσφυση </a:t>
            </a:r>
            <a:r>
              <a:rPr lang="el-GR" sz="2000" dirty="0" smtClean="0">
                <a:solidFill>
                  <a:srgbClr val="00B050"/>
                </a:solidFill>
              </a:rPr>
              <a:t>μυών πρόσθια επιφάνειας μηρού</a:t>
            </a:r>
            <a:endParaRPr lang="el-GR" sz="2000" dirty="0"/>
          </a:p>
        </p:txBody>
      </p:sp>
      <p:sp>
        <p:nvSpPr>
          <p:cNvPr id="5" name="4 - TextBox"/>
          <p:cNvSpPr txBox="1"/>
          <p:nvPr/>
        </p:nvSpPr>
        <p:spPr>
          <a:xfrm>
            <a:off x="2843808" y="332656"/>
            <a:ext cx="1343509" cy="369332"/>
          </a:xfrm>
          <a:prstGeom prst="rect">
            <a:avLst/>
          </a:prstGeom>
          <a:noFill/>
        </p:spPr>
        <p:txBody>
          <a:bodyPr wrap="none" rtlCol="0">
            <a:spAutoFit/>
          </a:bodyPr>
          <a:lstStyle/>
          <a:p>
            <a:r>
              <a:rPr lang="el-GR" dirty="0" smtClean="0"/>
              <a:t>ΗΒΙΚΟ ΟΣΤΟ</a:t>
            </a:r>
            <a:endParaRPr lang="el-G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274638"/>
            <a:ext cx="8229600" cy="994122"/>
          </a:xfrm>
        </p:spPr>
        <p:txBody>
          <a:bodyPr>
            <a:normAutofit fontScale="90000"/>
          </a:bodyPr>
          <a:lstStyle/>
          <a:p>
            <a:r>
              <a:rPr lang="el-GR" dirty="0" smtClean="0"/>
              <a:t>ΑΝΩΝΥΜΟ ΟΣΤΟ</a:t>
            </a:r>
            <a:br>
              <a:rPr lang="el-GR" dirty="0" smtClean="0"/>
            </a:br>
            <a:r>
              <a:rPr lang="el-GR" dirty="0" smtClean="0"/>
              <a:t> </a:t>
            </a:r>
            <a:r>
              <a:rPr lang="el-GR" sz="4000" dirty="0" smtClean="0"/>
              <a:t>ΗΒΙΚΟ ΟΣΤΟ</a:t>
            </a:r>
            <a:endParaRPr lang="el-GR" dirty="0"/>
          </a:p>
        </p:txBody>
      </p:sp>
      <p:pic>
        <p:nvPicPr>
          <p:cNvPr id="5" name="Picture 4"/>
          <p:cNvPicPr>
            <a:picLocks noChangeAspect="1" noChangeArrowheads="1"/>
          </p:cNvPicPr>
          <p:nvPr/>
        </p:nvPicPr>
        <p:blipFill>
          <a:blip r:embed="rId2" cstate="print"/>
          <a:srcRect/>
          <a:stretch>
            <a:fillRect/>
          </a:stretch>
        </p:blipFill>
        <p:spPr bwMode="auto">
          <a:xfrm>
            <a:off x="683568" y="1340768"/>
            <a:ext cx="5972175" cy="3209925"/>
          </a:xfrm>
          <a:prstGeom prst="rect">
            <a:avLst/>
          </a:prstGeom>
          <a:noFill/>
          <a:ln w="9525">
            <a:noFill/>
            <a:miter lim="800000"/>
            <a:headEnd/>
            <a:tailEnd/>
          </a:ln>
        </p:spPr>
      </p:pic>
      <p:sp>
        <p:nvSpPr>
          <p:cNvPr id="7" name="6 - Ορθογώνιο"/>
          <p:cNvSpPr/>
          <p:nvPr/>
        </p:nvSpPr>
        <p:spPr>
          <a:xfrm>
            <a:off x="755576" y="4581128"/>
            <a:ext cx="7560840" cy="2031325"/>
          </a:xfrm>
          <a:prstGeom prst="rect">
            <a:avLst/>
          </a:prstGeom>
        </p:spPr>
        <p:txBody>
          <a:bodyPr wrap="square">
            <a:spAutoFit/>
          </a:bodyPr>
          <a:lstStyle/>
          <a:p>
            <a:r>
              <a:rPr lang="el-GR" dirty="0" smtClean="0"/>
              <a:t>Η αρθρική επιφάνεια της σύμφυσης του σώματος αρθρώνεται με την αντίστοιχη του άλλου στην </a:t>
            </a:r>
            <a:r>
              <a:rPr lang="el-GR" u="sng" dirty="0" smtClean="0"/>
              <a:t>ηβική σύμφυση</a:t>
            </a:r>
            <a:r>
              <a:rPr lang="el-GR" dirty="0" smtClean="0"/>
              <a:t>. Το πρόσθιο και άνω χείλος ενωμένων σωμάτων σχηματίζουν την </a:t>
            </a:r>
            <a:r>
              <a:rPr lang="el-GR" dirty="0" smtClean="0">
                <a:solidFill>
                  <a:srgbClr val="00B0F0"/>
                </a:solidFill>
              </a:rPr>
              <a:t>ηβική ακρολοφία </a:t>
            </a:r>
            <a:r>
              <a:rPr lang="el-GR" dirty="0" smtClean="0"/>
              <a:t>(πρόσφυση </a:t>
            </a:r>
            <a:r>
              <a:rPr lang="el-GR" dirty="0" smtClean="0">
                <a:solidFill>
                  <a:srgbClr val="00B050"/>
                </a:solidFill>
              </a:rPr>
              <a:t>κοιλιακών μυών</a:t>
            </a:r>
            <a:r>
              <a:rPr lang="el-GR" dirty="0" smtClean="0"/>
              <a:t>). Τα </a:t>
            </a:r>
            <a:r>
              <a:rPr lang="el-GR" dirty="0" smtClean="0">
                <a:solidFill>
                  <a:srgbClr val="00B0F0"/>
                </a:solidFill>
              </a:rPr>
              <a:t>ηβικά φύματα</a:t>
            </a:r>
            <a:r>
              <a:rPr lang="el-GR" dirty="0" smtClean="0"/>
              <a:t>, προς τα έξω </a:t>
            </a:r>
            <a:r>
              <a:rPr lang="el-GR" dirty="0" err="1" smtClean="0"/>
              <a:t>προσεκβολές</a:t>
            </a:r>
            <a:r>
              <a:rPr lang="el-GR" dirty="0" smtClean="0"/>
              <a:t> ακρολοφίας, οδηγά σημεία για τις βουβωνικές χώρες (πρόσφυση βουβωνικού συνδέσμου). Η </a:t>
            </a:r>
            <a:r>
              <a:rPr lang="el-GR" dirty="0" err="1" smtClean="0">
                <a:solidFill>
                  <a:srgbClr val="7030A0"/>
                </a:solidFill>
              </a:rPr>
              <a:t>κτενιαία</a:t>
            </a:r>
            <a:r>
              <a:rPr lang="el-GR" dirty="0" smtClean="0">
                <a:solidFill>
                  <a:srgbClr val="7030A0"/>
                </a:solidFill>
              </a:rPr>
              <a:t> ακρολοφία </a:t>
            </a:r>
            <a:r>
              <a:rPr lang="el-GR" dirty="0" smtClean="0"/>
              <a:t>οξύ ανυψωμένο χείλος άνω κλάδου που συμμετέχει στο σχηματισμό πυελικού χείλους</a:t>
            </a:r>
            <a:endParaRPr lang="el-G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47688" y="690563"/>
            <a:ext cx="8048625" cy="5476875"/>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l-GR" dirty="0" smtClean="0"/>
              <a:t>ΘΥΡΟΕΙΔΕΣ ΤΡΗΜΑ</a:t>
            </a:r>
            <a:endParaRPr lang="el-GR" dirty="0"/>
          </a:p>
        </p:txBody>
      </p:sp>
      <p:sp>
        <p:nvSpPr>
          <p:cNvPr id="3" name="2 - Θέση περιεχομένου"/>
          <p:cNvSpPr>
            <a:spLocks noGrp="1"/>
          </p:cNvSpPr>
          <p:nvPr>
            <p:ph idx="1"/>
          </p:nvPr>
        </p:nvSpPr>
        <p:spPr/>
        <p:txBody>
          <a:bodyPr/>
          <a:lstStyle/>
          <a:p>
            <a:pPr>
              <a:buNone/>
            </a:pPr>
            <a:r>
              <a:rPr lang="el-GR" dirty="0" smtClean="0"/>
              <a:t>	Μεγάλο ωοειδές ή τριγωνικό άνοιγμα στο ανώνυμο οστό. Αφορίζεται από το </a:t>
            </a:r>
            <a:r>
              <a:rPr lang="el-GR" dirty="0" smtClean="0">
                <a:solidFill>
                  <a:srgbClr val="7030A0"/>
                </a:solidFill>
              </a:rPr>
              <a:t>ηβικό</a:t>
            </a:r>
            <a:r>
              <a:rPr lang="el-GR" dirty="0" smtClean="0"/>
              <a:t> και </a:t>
            </a:r>
            <a:r>
              <a:rPr lang="el-GR" dirty="0" smtClean="0">
                <a:solidFill>
                  <a:srgbClr val="7030A0"/>
                </a:solidFill>
              </a:rPr>
              <a:t>ισχιακό</a:t>
            </a:r>
            <a:r>
              <a:rPr lang="el-GR" dirty="0" smtClean="0"/>
              <a:t> οστό και τους κλάδους τους. Κλείνει από λεπτό και ισχυρό θυροειδή </a:t>
            </a:r>
            <a:r>
              <a:rPr lang="el-GR" dirty="0" smtClean="0">
                <a:solidFill>
                  <a:srgbClr val="7030A0"/>
                </a:solidFill>
              </a:rPr>
              <a:t>υμένα</a:t>
            </a:r>
            <a:r>
              <a:rPr lang="el-GR" dirty="0" smtClean="0"/>
              <a:t> που φέρει δίοδο για το </a:t>
            </a:r>
            <a:r>
              <a:rPr lang="el-GR" dirty="0" err="1" smtClean="0"/>
              <a:t>θυροειδές</a:t>
            </a:r>
            <a:r>
              <a:rPr lang="el-GR" dirty="0" smtClean="0"/>
              <a:t> νεύρο και αγγεία.</a:t>
            </a:r>
          </a:p>
          <a:p>
            <a:pPr>
              <a:buNone/>
            </a:pPr>
            <a:r>
              <a:rPr lang="el-GR" dirty="0" smtClean="0"/>
              <a:t>	Μειώνει το βάρος ανώνυμου οστού, ο υμένας δίνει επιφάνεια πρόσφυσης.</a:t>
            </a:r>
            <a:endParaRPr lang="el-G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395536" y="404664"/>
            <a:ext cx="8229600" cy="108498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 </a:t>
            </a:r>
            <a:r>
              <a:rPr lang="el-GR" dirty="0" smtClean="0"/>
              <a:t>ΗΒΙΚΗ ΣΥΜΦΥΣΗ</a:t>
            </a:r>
            <a:br>
              <a:rPr lang="el-GR" dirty="0" smtClean="0"/>
            </a:br>
            <a:r>
              <a:rPr lang="el-GR" dirty="0" smtClean="0"/>
              <a:t>δευτερογενής </a:t>
            </a:r>
            <a:r>
              <a:rPr lang="el-GR" dirty="0" err="1" smtClean="0"/>
              <a:t>συγχόρδωση</a:t>
            </a:r>
            <a:endParaRPr lang="el-GR" dirty="0"/>
          </a:p>
        </p:txBody>
      </p:sp>
      <p:pic>
        <p:nvPicPr>
          <p:cNvPr id="219138" name="Picture 2" descr="Î£ÏÎµÏÎ¹ÎºÎ® ÎµÎ¹ÎºÏÎ½Î±"/>
          <p:cNvPicPr>
            <a:picLocks noChangeAspect="1" noChangeArrowheads="1"/>
          </p:cNvPicPr>
          <p:nvPr/>
        </p:nvPicPr>
        <p:blipFill>
          <a:blip r:embed="rId2" cstate="print"/>
          <a:srcRect/>
          <a:stretch>
            <a:fillRect/>
          </a:stretch>
        </p:blipFill>
        <p:spPr bwMode="auto">
          <a:xfrm>
            <a:off x="1259632" y="2060848"/>
            <a:ext cx="5905500" cy="3333750"/>
          </a:xfrm>
          <a:prstGeom prst="rect">
            <a:avLst/>
          </a:prstGeom>
          <a:noFill/>
        </p:spPr>
      </p:pic>
      <p:sp>
        <p:nvSpPr>
          <p:cNvPr id="5" name="4 - TextBox"/>
          <p:cNvSpPr txBox="1"/>
          <p:nvPr/>
        </p:nvSpPr>
        <p:spPr>
          <a:xfrm>
            <a:off x="1187624" y="5877272"/>
            <a:ext cx="6115136" cy="646331"/>
          </a:xfrm>
          <a:prstGeom prst="rect">
            <a:avLst/>
          </a:prstGeom>
          <a:noFill/>
        </p:spPr>
        <p:txBody>
          <a:bodyPr wrap="none" rtlCol="0">
            <a:spAutoFit/>
          </a:bodyPr>
          <a:lstStyle/>
          <a:p>
            <a:r>
              <a:rPr lang="el-GR" dirty="0" smtClean="0"/>
              <a:t>Ινώδης χόνδρος, υαλοειδείς χόνδροι στις αρθρικές επιφάνειες.</a:t>
            </a:r>
          </a:p>
          <a:p>
            <a:r>
              <a:rPr lang="el-GR" dirty="0" smtClean="0"/>
              <a:t>Άνω και κάτω ηβικός σύνδεσμος</a:t>
            </a:r>
            <a:endParaRPr 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r>
              <a:rPr lang="el-GR" dirty="0" smtClean="0"/>
              <a:t>ΚΟΤΥΛΗ</a:t>
            </a:r>
            <a:endParaRPr lang="el-GR" dirty="0"/>
          </a:p>
        </p:txBody>
      </p:sp>
      <p:sp>
        <p:nvSpPr>
          <p:cNvPr id="3" name="2 - Θέση περιεχομένου"/>
          <p:cNvSpPr>
            <a:spLocks noGrp="1"/>
          </p:cNvSpPr>
          <p:nvPr>
            <p:ph idx="1"/>
          </p:nvPr>
        </p:nvSpPr>
        <p:spPr/>
        <p:txBody>
          <a:bodyPr/>
          <a:lstStyle/>
          <a:p>
            <a:pPr>
              <a:buNone/>
            </a:pPr>
            <a:r>
              <a:rPr lang="el-GR" dirty="0" smtClean="0"/>
              <a:t>	Σχήμα κυπέλου αρθρική επιφάνεια στην έξω επιφάνεια ανώνυμου οστού, αρθρώνεται με κεφαλή μηριαίου στη διάρθρωση ισχίου. Το χείλος της κοτύλης είναι ατελές προς τα κάτω -</a:t>
            </a:r>
            <a:r>
              <a:rPr lang="el-GR" dirty="0" smtClean="0">
                <a:solidFill>
                  <a:srgbClr val="00B0F0"/>
                </a:solidFill>
              </a:rPr>
              <a:t>εντομή της κοτύλης. </a:t>
            </a:r>
            <a:r>
              <a:rPr lang="el-GR" dirty="0" err="1" smtClean="0">
                <a:solidFill>
                  <a:srgbClr val="00B0F0"/>
                </a:solidFill>
              </a:rPr>
              <a:t>Κοτυλαίος</a:t>
            </a:r>
            <a:r>
              <a:rPr lang="el-GR" dirty="0" smtClean="0">
                <a:solidFill>
                  <a:srgbClr val="00B0F0"/>
                </a:solidFill>
              </a:rPr>
              <a:t> βόθρος</a:t>
            </a:r>
            <a:r>
              <a:rPr lang="el-GR" dirty="0" smtClean="0"/>
              <a:t>.</a:t>
            </a:r>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395536" y="332656"/>
            <a:ext cx="8229600" cy="1143000"/>
          </a:xfrm>
        </p:spPr>
        <p:style>
          <a:lnRef idx="3">
            <a:schemeClr val="lt1"/>
          </a:lnRef>
          <a:fillRef idx="1">
            <a:schemeClr val="accent3"/>
          </a:fillRef>
          <a:effectRef idx="1">
            <a:schemeClr val="accent3"/>
          </a:effectRef>
          <a:fontRef idx="minor">
            <a:schemeClr val="lt1"/>
          </a:fontRef>
        </p:style>
        <p:txBody>
          <a:bodyPr/>
          <a:lstStyle/>
          <a:p>
            <a:r>
              <a:rPr lang="el-GR" dirty="0" smtClean="0"/>
              <a:t>ΒΟΥΒΩΝΙΚΟΣ ΣΥΝΔΕΣΜΟΣ</a:t>
            </a:r>
            <a:endParaRPr lang="el-GR" dirty="0"/>
          </a:p>
        </p:txBody>
      </p:sp>
      <p:sp>
        <p:nvSpPr>
          <p:cNvPr id="3" name="2 - Θέση περιεχομένου"/>
          <p:cNvSpPr>
            <a:spLocks noGrp="1"/>
          </p:cNvSpPr>
          <p:nvPr>
            <p:ph idx="4294967295"/>
          </p:nvPr>
        </p:nvSpPr>
        <p:spPr>
          <a:xfrm>
            <a:off x="0" y="1600200"/>
            <a:ext cx="8229600" cy="4525963"/>
          </a:xfrm>
        </p:spPr>
        <p:txBody>
          <a:bodyPr/>
          <a:lstStyle/>
          <a:p>
            <a:pPr>
              <a:buNone/>
            </a:pPr>
            <a:r>
              <a:rPr lang="el-GR" dirty="0" smtClean="0"/>
              <a:t>Εκτείνεται από </a:t>
            </a:r>
            <a:r>
              <a:rPr lang="el-GR" dirty="0" err="1" smtClean="0"/>
              <a:t>πρ</a:t>
            </a:r>
            <a:r>
              <a:rPr lang="el-GR" dirty="0" smtClean="0"/>
              <a:t>. ΑΛΑ έως</a:t>
            </a:r>
          </a:p>
          <a:p>
            <a:pPr>
              <a:buNone/>
            </a:pPr>
            <a:r>
              <a:rPr lang="el-GR" dirty="0" smtClean="0"/>
              <a:t> ηβικό φύμα. Σχηματίζεται </a:t>
            </a:r>
          </a:p>
          <a:p>
            <a:pPr>
              <a:buNone/>
            </a:pPr>
            <a:r>
              <a:rPr lang="el-GR" dirty="0" smtClean="0"/>
              <a:t>από κάτω χείλος </a:t>
            </a:r>
          </a:p>
          <a:p>
            <a:pPr>
              <a:buNone/>
            </a:pPr>
            <a:r>
              <a:rPr lang="el-GR" dirty="0" smtClean="0"/>
              <a:t>απονεύρωσης </a:t>
            </a:r>
          </a:p>
          <a:p>
            <a:pPr>
              <a:buNone/>
            </a:pPr>
            <a:r>
              <a:rPr lang="el-GR" dirty="0" smtClean="0"/>
              <a:t>έξω λοξού κοιλιακού μυ.</a:t>
            </a:r>
          </a:p>
          <a:p>
            <a:pPr>
              <a:buNone/>
            </a:pPr>
            <a:endParaRPr lang="el-GR" dirty="0"/>
          </a:p>
        </p:txBody>
      </p:sp>
      <p:pic>
        <p:nvPicPr>
          <p:cNvPr id="205827" name="Picture 3"/>
          <p:cNvPicPr>
            <a:picLocks noChangeAspect="1" noChangeArrowheads="1"/>
          </p:cNvPicPr>
          <p:nvPr/>
        </p:nvPicPr>
        <p:blipFill>
          <a:blip r:embed="rId2" cstate="print"/>
          <a:srcRect/>
          <a:stretch>
            <a:fillRect/>
          </a:stretch>
        </p:blipFill>
        <p:spPr bwMode="auto">
          <a:xfrm>
            <a:off x="5076056" y="1772816"/>
            <a:ext cx="3981450" cy="4448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Î£ÏÎµÏÎ¹ÎºÎ® ÎµÎ¹ÎºÏÎ½Î±"/>
          <p:cNvPicPr>
            <a:picLocks noChangeAspect="1" noChangeArrowheads="1"/>
          </p:cNvPicPr>
          <p:nvPr/>
        </p:nvPicPr>
        <p:blipFill>
          <a:blip r:embed="rId2" cstate="print"/>
          <a:srcRect/>
          <a:stretch>
            <a:fillRect/>
          </a:stretch>
        </p:blipFill>
        <p:spPr bwMode="auto">
          <a:xfrm>
            <a:off x="1187623" y="692696"/>
            <a:ext cx="7147333" cy="532859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Î£ÏÎµÏÎ¹ÎºÎ® ÎµÎ¹ÎºÏÎ½Î±"/>
          <p:cNvPicPr>
            <a:picLocks noChangeAspect="1" noChangeArrowheads="1"/>
          </p:cNvPicPr>
          <p:nvPr/>
        </p:nvPicPr>
        <p:blipFill>
          <a:blip r:embed="rId2" cstate="print"/>
          <a:srcRect/>
          <a:stretch>
            <a:fillRect/>
          </a:stretch>
        </p:blipFill>
        <p:spPr bwMode="auto">
          <a:xfrm>
            <a:off x="1763688" y="116633"/>
            <a:ext cx="4968552" cy="658147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Î£ÏÎµÏÎ¹ÎºÎ® ÎµÎ¹ÎºÏÎ½Î±"/>
          <p:cNvPicPr>
            <a:picLocks noChangeAspect="1" noChangeArrowheads="1"/>
          </p:cNvPicPr>
          <p:nvPr/>
        </p:nvPicPr>
        <p:blipFill>
          <a:blip r:embed="rId2" cstate="print"/>
          <a:srcRect/>
          <a:stretch>
            <a:fillRect/>
          </a:stretch>
        </p:blipFill>
        <p:spPr bwMode="auto">
          <a:xfrm>
            <a:off x="395536" y="836712"/>
            <a:ext cx="8433368" cy="561662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Î£ÏÎµÏÎ¹ÎºÎ® ÎµÎ¹ÎºÏÎ½Î±"/>
          <p:cNvPicPr>
            <a:picLocks noChangeAspect="1" noChangeArrowheads="1"/>
          </p:cNvPicPr>
          <p:nvPr/>
        </p:nvPicPr>
        <p:blipFill>
          <a:blip r:embed="rId2" cstate="print"/>
          <a:srcRect/>
          <a:stretch>
            <a:fillRect/>
          </a:stretch>
        </p:blipFill>
        <p:spPr bwMode="auto">
          <a:xfrm>
            <a:off x="1835696" y="260648"/>
            <a:ext cx="4608512" cy="6199792"/>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Î£ÏÎµÏÎ¹ÎºÎ® ÎµÎ¹ÎºÏÎ½Î±"/>
          <p:cNvPicPr>
            <a:picLocks noChangeAspect="1" noChangeArrowheads="1"/>
          </p:cNvPicPr>
          <p:nvPr/>
        </p:nvPicPr>
        <p:blipFill>
          <a:blip r:embed="rId2" cstate="print"/>
          <a:srcRect/>
          <a:stretch>
            <a:fillRect/>
          </a:stretch>
        </p:blipFill>
        <p:spPr bwMode="auto">
          <a:xfrm>
            <a:off x="1619672" y="89248"/>
            <a:ext cx="5050123" cy="676875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ΑΝΑΤΟΜΙΚΗ ΣΧΕΣΗ</a:t>
            </a:r>
            <a:endParaRPr lang="el-GR" dirty="0"/>
          </a:p>
        </p:txBody>
      </p:sp>
      <p:sp>
        <p:nvSpPr>
          <p:cNvPr id="3" name="2 - Θέση περιεχομένου"/>
          <p:cNvSpPr>
            <a:spLocks noGrp="1"/>
          </p:cNvSpPr>
          <p:nvPr>
            <p:ph idx="1"/>
          </p:nvPr>
        </p:nvSpPr>
        <p:spPr/>
        <p:txBody>
          <a:bodyPr>
            <a:normAutofit fontScale="77500" lnSpcReduction="20000"/>
          </a:bodyPr>
          <a:lstStyle/>
          <a:p>
            <a:pPr>
              <a:buNone/>
            </a:pPr>
            <a:r>
              <a:rPr lang="el-GR" dirty="0" err="1" smtClean="0"/>
              <a:t>Πρ</a:t>
            </a:r>
            <a:r>
              <a:rPr lang="el-GR" dirty="0" smtClean="0"/>
              <a:t>. ΑΛΑ και η </a:t>
            </a:r>
            <a:r>
              <a:rPr lang="el-GR" dirty="0" err="1" smtClean="0"/>
              <a:t>πρ</a:t>
            </a:r>
            <a:r>
              <a:rPr lang="el-GR" dirty="0" smtClean="0"/>
              <a:t>. άνω επιφάνεια ηβικού οστού βρίσκονται σο </a:t>
            </a:r>
            <a:r>
              <a:rPr lang="el-GR" u="sng" dirty="0" smtClean="0"/>
              <a:t>ίδιο στεφανιαίο επίπεδο</a:t>
            </a:r>
            <a:r>
              <a:rPr lang="el-GR" dirty="0" smtClean="0"/>
              <a:t>.</a:t>
            </a:r>
          </a:p>
          <a:p>
            <a:pPr>
              <a:buNone/>
            </a:pPr>
            <a:r>
              <a:rPr lang="el-GR" dirty="0" smtClean="0"/>
              <a:t>Η ηβική σύμφυση είναι παράλληλη προς το </a:t>
            </a:r>
            <a:r>
              <a:rPr lang="el-GR" u="sng" dirty="0" smtClean="0"/>
              <a:t>μέσο οβελιαίο </a:t>
            </a:r>
            <a:r>
              <a:rPr lang="el-GR" dirty="0" smtClean="0"/>
              <a:t>επίπεδο.</a:t>
            </a:r>
          </a:p>
          <a:p>
            <a:pPr>
              <a:buNone/>
            </a:pPr>
            <a:r>
              <a:rPr lang="el-GR" dirty="0" smtClean="0"/>
              <a:t>Η </a:t>
            </a:r>
            <a:r>
              <a:rPr lang="el-GR" u="sng" dirty="0" smtClean="0"/>
              <a:t>κοτύλη</a:t>
            </a:r>
            <a:r>
              <a:rPr lang="el-GR" dirty="0" smtClean="0"/>
              <a:t> βλέπει προς τα </a:t>
            </a:r>
            <a:r>
              <a:rPr lang="el-GR" u="sng" dirty="0" smtClean="0"/>
              <a:t>κάτω και έξω</a:t>
            </a:r>
            <a:r>
              <a:rPr lang="el-GR" dirty="0" smtClean="0"/>
              <a:t>.</a:t>
            </a:r>
          </a:p>
          <a:p>
            <a:pPr>
              <a:buNone/>
            </a:pPr>
            <a:r>
              <a:rPr lang="el-GR" dirty="0" smtClean="0"/>
              <a:t>Η κοτυλαία εντομή προς τα κάτω</a:t>
            </a:r>
          </a:p>
          <a:p>
            <a:pPr>
              <a:buNone/>
            </a:pPr>
            <a:r>
              <a:rPr lang="el-GR" dirty="0" smtClean="0"/>
              <a:t>Το </a:t>
            </a:r>
            <a:r>
              <a:rPr lang="el-GR" u="sng" dirty="0" err="1" smtClean="0"/>
              <a:t>θυροειδές</a:t>
            </a:r>
            <a:r>
              <a:rPr lang="el-GR" dirty="0" smtClean="0"/>
              <a:t> τρήμα βρίσκεται προς τα </a:t>
            </a:r>
            <a:r>
              <a:rPr lang="el-GR" u="sng" dirty="0" smtClean="0"/>
              <a:t>κάτω και εντός </a:t>
            </a:r>
            <a:r>
              <a:rPr lang="el-GR" dirty="0" smtClean="0"/>
              <a:t>της κοτύλης.</a:t>
            </a:r>
          </a:p>
          <a:p>
            <a:pPr>
              <a:buNone/>
            </a:pPr>
            <a:r>
              <a:rPr lang="el-GR" dirty="0" smtClean="0"/>
              <a:t>Έσω επιφάνεια ηβικού οστού βλέπει προς τα κάτω (έδαφος ουροδόχου κύστης).</a:t>
            </a:r>
          </a:p>
          <a:p>
            <a:pPr>
              <a:buNone/>
            </a:pPr>
            <a:r>
              <a:rPr lang="el-GR" dirty="0" smtClean="0"/>
              <a:t>Το άνω στόμιο πυέλου είναι περισσότερο κάθετο από οριζόντιο.</a:t>
            </a:r>
          </a:p>
          <a:p>
            <a:pPr>
              <a:buNone/>
            </a:pP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ΚΑΤΩ ΑΚΡΟ ΑΞΟΝΕΣ.jpg"/>
          <p:cNvPicPr>
            <a:picLocks noChangeAspect="1"/>
          </p:cNvPicPr>
          <p:nvPr/>
        </p:nvPicPr>
        <p:blipFill>
          <a:blip r:embed="rId2" cstate="print"/>
          <a:stretch>
            <a:fillRect/>
          </a:stretch>
        </p:blipFill>
        <p:spPr>
          <a:xfrm>
            <a:off x="2495847" y="0"/>
            <a:ext cx="4152305"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971600" y="476672"/>
            <a:ext cx="7416824" cy="65503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ΠΥΕΛΟΣ.png"/>
          <p:cNvPicPr>
            <a:picLocks noChangeAspect="1"/>
          </p:cNvPicPr>
          <p:nvPr/>
        </p:nvPicPr>
        <p:blipFill>
          <a:blip r:embed="rId2" cstate="print"/>
          <a:stretch>
            <a:fillRect/>
          </a:stretch>
        </p:blipFill>
        <p:spPr>
          <a:xfrm>
            <a:off x="235844" y="632217"/>
            <a:ext cx="8672312" cy="559356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ΩΝΥΜΟ ΕΞΩ.png"/>
          <p:cNvPicPr>
            <a:picLocks noChangeAspect="1"/>
          </p:cNvPicPr>
          <p:nvPr/>
        </p:nvPicPr>
        <p:blipFill>
          <a:blip r:embed="rId2" cstate="print"/>
          <a:stretch>
            <a:fillRect/>
          </a:stretch>
        </p:blipFill>
        <p:spPr>
          <a:xfrm>
            <a:off x="494946" y="502666"/>
            <a:ext cx="8154107" cy="5852668"/>
          </a:xfrm>
          <a:prstGeom prst="rect">
            <a:avLst/>
          </a:prstGeom>
        </p:spPr>
      </p:pic>
      <p:sp>
        <p:nvSpPr>
          <p:cNvPr id="3" name="2 - TextBox"/>
          <p:cNvSpPr txBox="1"/>
          <p:nvPr/>
        </p:nvSpPr>
        <p:spPr>
          <a:xfrm>
            <a:off x="4929190" y="6215082"/>
            <a:ext cx="1571264" cy="369332"/>
          </a:xfrm>
          <a:prstGeom prst="rect">
            <a:avLst/>
          </a:prstGeom>
          <a:noFill/>
        </p:spPr>
        <p:txBody>
          <a:bodyPr wrap="none" rtlCol="0">
            <a:spAutoFit/>
          </a:bodyPr>
          <a:lstStyle/>
          <a:p>
            <a:r>
              <a:rPr lang="el-GR" dirty="0" smtClean="0"/>
              <a:t>ΠΡΟΣΘΙΑ ΟΨΗ</a:t>
            </a:r>
            <a:endParaRPr lang="el-G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ΩΝΥΜΟ ΕΣΩ.png"/>
          <p:cNvPicPr>
            <a:picLocks noChangeAspect="1"/>
          </p:cNvPicPr>
          <p:nvPr/>
        </p:nvPicPr>
        <p:blipFill>
          <a:blip r:embed="rId2" cstate="print"/>
          <a:stretch>
            <a:fillRect/>
          </a:stretch>
        </p:blipFill>
        <p:spPr>
          <a:xfrm>
            <a:off x="769290" y="327391"/>
            <a:ext cx="7605420" cy="6203218"/>
          </a:xfrm>
          <a:prstGeom prst="rect">
            <a:avLst/>
          </a:prstGeom>
        </p:spPr>
      </p:pic>
      <p:sp>
        <p:nvSpPr>
          <p:cNvPr id="3" name="2 - TextBox"/>
          <p:cNvSpPr txBox="1"/>
          <p:nvPr/>
        </p:nvSpPr>
        <p:spPr>
          <a:xfrm>
            <a:off x="6143636" y="6286520"/>
            <a:ext cx="1079142" cy="369332"/>
          </a:xfrm>
          <a:prstGeom prst="rect">
            <a:avLst/>
          </a:prstGeom>
          <a:noFill/>
        </p:spPr>
        <p:txBody>
          <a:bodyPr wrap="none" rtlCol="0">
            <a:spAutoFit/>
          </a:bodyPr>
          <a:lstStyle/>
          <a:p>
            <a:r>
              <a:rPr lang="el-GR" dirty="0" smtClean="0"/>
              <a:t>ΕΣΩ ΟΨΗ</a:t>
            </a:r>
            <a:endParaRPr lang="el-G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ΝΩΝΥΜΟ ΕΞΩ ΕΞΩ.png"/>
          <p:cNvPicPr>
            <a:picLocks noChangeAspect="1"/>
          </p:cNvPicPr>
          <p:nvPr/>
        </p:nvPicPr>
        <p:blipFill>
          <a:blip r:embed="rId2" cstate="print"/>
          <a:stretch>
            <a:fillRect/>
          </a:stretch>
        </p:blipFill>
        <p:spPr>
          <a:xfrm>
            <a:off x="487326" y="289287"/>
            <a:ext cx="8169348" cy="6279425"/>
          </a:xfrm>
          <a:prstGeom prst="rect">
            <a:avLst/>
          </a:prstGeom>
        </p:spPr>
      </p:pic>
      <p:sp>
        <p:nvSpPr>
          <p:cNvPr id="3" name="2 - TextBox"/>
          <p:cNvSpPr txBox="1"/>
          <p:nvPr/>
        </p:nvSpPr>
        <p:spPr>
          <a:xfrm>
            <a:off x="4929190" y="6357958"/>
            <a:ext cx="2167581" cy="369332"/>
          </a:xfrm>
          <a:prstGeom prst="rect">
            <a:avLst/>
          </a:prstGeom>
          <a:noFill/>
        </p:spPr>
        <p:txBody>
          <a:bodyPr wrap="none" rtlCol="0">
            <a:spAutoFit/>
          </a:bodyPr>
          <a:lstStyle/>
          <a:p>
            <a:r>
              <a:rPr lang="el-GR" dirty="0" smtClean="0"/>
              <a:t>ΟΠΙΣΘΟΠΛΑΓΙΑ ΟΨΗ</a:t>
            </a:r>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95536" y="1124744"/>
            <a:ext cx="5400675" cy="5086350"/>
          </a:xfrm>
          <a:prstGeom prst="rect">
            <a:avLst/>
          </a:prstGeom>
          <a:noFill/>
          <a:ln w="9525">
            <a:noFill/>
            <a:miter lim="800000"/>
            <a:headEnd/>
            <a:tailEnd/>
          </a:ln>
        </p:spPr>
      </p:pic>
      <p:sp>
        <p:nvSpPr>
          <p:cNvPr id="3" name="2 - TextBox"/>
          <p:cNvSpPr txBox="1"/>
          <p:nvPr/>
        </p:nvSpPr>
        <p:spPr>
          <a:xfrm>
            <a:off x="6300192" y="1556792"/>
            <a:ext cx="2520280" cy="3139321"/>
          </a:xfrm>
          <a:prstGeom prst="rect">
            <a:avLst/>
          </a:prstGeom>
          <a:noFill/>
        </p:spPr>
        <p:txBody>
          <a:bodyPr wrap="square" rtlCol="0">
            <a:spAutoFit/>
          </a:bodyPr>
          <a:lstStyle/>
          <a:p>
            <a:pPr marL="342900" indent="-342900">
              <a:buAutoNum type="arabicPeriod"/>
            </a:pPr>
            <a:r>
              <a:rPr lang="el-GR" dirty="0" smtClean="0"/>
              <a:t>Ισχίο</a:t>
            </a:r>
          </a:p>
          <a:p>
            <a:pPr marL="342900" indent="-342900">
              <a:buAutoNum type="arabicPeriod"/>
            </a:pPr>
            <a:r>
              <a:rPr lang="el-GR" dirty="0" smtClean="0"/>
              <a:t>Λαγόνιο οστό</a:t>
            </a:r>
          </a:p>
          <a:p>
            <a:pPr marL="342900" indent="-342900">
              <a:buAutoNum type="arabicPeriod"/>
            </a:pPr>
            <a:r>
              <a:rPr lang="el-GR" dirty="0" smtClean="0"/>
              <a:t>Ηβικό οστό</a:t>
            </a:r>
          </a:p>
          <a:p>
            <a:pPr marL="342900" indent="-342900">
              <a:buAutoNum type="arabicPeriod"/>
            </a:pPr>
            <a:r>
              <a:rPr lang="el-GR" dirty="0" smtClean="0"/>
              <a:t>ΑΛΑ πρόσθια</a:t>
            </a:r>
          </a:p>
          <a:p>
            <a:pPr marL="342900" indent="-342900">
              <a:buAutoNum type="arabicPeriod"/>
            </a:pPr>
            <a:r>
              <a:rPr lang="el-GR" dirty="0" smtClean="0"/>
              <a:t>Κοτύλη</a:t>
            </a:r>
          </a:p>
          <a:p>
            <a:pPr marL="342900" indent="-342900">
              <a:buAutoNum type="arabicPeriod"/>
            </a:pPr>
            <a:r>
              <a:rPr lang="el-GR" dirty="0" smtClean="0"/>
              <a:t>Ισχιακός κλάδος</a:t>
            </a:r>
          </a:p>
          <a:p>
            <a:pPr marL="342900" indent="-342900">
              <a:buAutoNum type="arabicPeriod"/>
            </a:pPr>
            <a:r>
              <a:rPr lang="el-GR" dirty="0" smtClean="0"/>
              <a:t>Μείζων ισχιακή εντομή</a:t>
            </a:r>
          </a:p>
          <a:p>
            <a:pPr marL="342900" indent="-342900">
              <a:buAutoNum type="arabicPeriod"/>
            </a:pPr>
            <a:r>
              <a:rPr lang="el-GR" dirty="0" smtClean="0"/>
              <a:t>ΚΛΑ οπίσθια</a:t>
            </a:r>
          </a:p>
          <a:p>
            <a:pPr marL="342900" indent="-342900">
              <a:buAutoNum type="arabicPeriod"/>
            </a:pPr>
            <a:r>
              <a:rPr lang="el-GR" dirty="0" smtClean="0"/>
              <a:t>ΑΛΑ οπίσθια</a:t>
            </a:r>
          </a:p>
          <a:p>
            <a:pPr marL="342900" indent="-342900"/>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691680" y="1628800"/>
            <a:ext cx="3638550" cy="3724275"/>
          </a:xfrm>
          <a:prstGeom prst="rect">
            <a:avLst/>
          </a:prstGeom>
          <a:noFill/>
          <a:ln w="9525">
            <a:noFill/>
            <a:miter lim="800000"/>
            <a:headEnd/>
            <a:tailEnd/>
          </a:ln>
        </p:spPr>
      </p:pic>
      <p:sp>
        <p:nvSpPr>
          <p:cNvPr id="3" name="2 - TextBox"/>
          <p:cNvSpPr txBox="1"/>
          <p:nvPr/>
        </p:nvSpPr>
        <p:spPr>
          <a:xfrm>
            <a:off x="6300192" y="1556792"/>
            <a:ext cx="2520280" cy="3970318"/>
          </a:xfrm>
          <a:prstGeom prst="rect">
            <a:avLst/>
          </a:prstGeom>
          <a:noFill/>
        </p:spPr>
        <p:txBody>
          <a:bodyPr wrap="square" rtlCol="0">
            <a:spAutoFit/>
          </a:bodyPr>
          <a:lstStyle/>
          <a:p>
            <a:pPr marL="342900" indent="-342900">
              <a:buAutoNum type="arabicPeriod"/>
            </a:pPr>
            <a:r>
              <a:rPr lang="el-GR" dirty="0" smtClean="0"/>
              <a:t>Ισχίο</a:t>
            </a:r>
          </a:p>
          <a:p>
            <a:pPr marL="342900" indent="-342900">
              <a:buAutoNum type="arabicPeriod"/>
            </a:pPr>
            <a:r>
              <a:rPr lang="el-GR" dirty="0" smtClean="0"/>
              <a:t>Λαγόνιο οστό</a:t>
            </a:r>
          </a:p>
          <a:p>
            <a:pPr marL="342900" indent="-342900">
              <a:buAutoNum type="arabicPeriod"/>
            </a:pPr>
            <a:r>
              <a:rPr lang="el-GR" dirty="0" smtClean="0"/>
              <a:t>Ηβικό οστό</a:t>
            </a:r>
          </a:p>
          <a:p>
            <a:pPr marL="342900" indent="-342900">
              <a:buAutoNum type="arabicPeriod"/>
            </a:pPr>
            <a:r>
              <a:rPr lang="el-GR" dirty="0" smtClean="0"/>
              <a:t>Λαγόνιο όγκωμα</a:t>
            </a:r>
          </a:p>
          <a:p>
            <a:pPr marL="342900" indent="-342900">
              <a:buAutoNum type="arabicPeriod"/>
            </a:pPr>
            <a:r>
              <a:rPr lang="el-GR" dirty="0" err="1" smtClean="0"/>
              <a:t>Ωτοεδής</a:t>
            </a:r>
            <a:r>
              <a:rPr lang="el-GR" dirty="0" smtClean="0"/>
              <a:t> αρθρική επιφάνεια</a:t>
            </a:r>
          </a:p>
          <a:p>
            <a:pPr marL="342900" indent="-342900">
              <a:buAutoNum type="arabicPeriod"/>
            </a:pPr>
            <a:r>
              <a:rPr lang="el-GR" dirty="0" smtClean="0"/>
              <a:t>Ελάσσων ισχιακή εντομή</a:t>
            </a:r>
          </a:p>
          <a:p>
            <a:pPr marL="342900" indent="-342900">
              <a:buAutoNum type="arabicPeriod"/>
            </a:pPr>
            <a:r>
              <a:rPr lang="el-GR" dirty="0" smtClean="0"/>
              <a:t>…</a:t>
            </a:r>
          </a:p>
          <a:p>
            <a:pPr marL="342900" indent="-342900">
              <a:buAutoNum type="arabicPeriod"/>
            </a:pPr>
            <a:r>
              <a:rPr lang="el-GR" dirty="0" smtClean="0"/>
              <a:t>Ισχιακό κύρτωμα</a:t>
            </a:r>
          </a:p>
          <a:p>
            <a:pPr marL="342900" indent="-342900">
              <a:buAutoNum type="arabicPeriod"/>
            </a:pPr>
            <a:r>
              <a:rPr lang="el-GR" dirty="0" smtClean="0"/>
              <a:t>Ηβικό φύμα</a:t>
            </a:r>
          </a:p>
          <a:p>
            <a:pPr marL="342900" indent="-342900">
              <a:buAutoNum type="arabicPeriod"/>
            </a:pPr>
            <a:r>
              <a:rPr lang="el-GR" dirty="0" smtClean="0"/>
              <a:t>ΑΛΑ πρόσθια</a:t>
            </a:r>
          </a:p>
          <a:p>
            <a:pPr marL="342900" indent="-342900">
              <a:buAutoNum type="arabicPeriod"/>
            </a:pPr>
            <a:r>
              <a:rPr lang="el-GR" dirty="0" smtClean="0"/>
              <a:t>Λαγόνιος βόθρος</a:t>
            </a:r>
          </a:p>
          <a:p>
            <a:pPr marL="342900" indent="-342900"/>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2309813" y="509588"/>
            <a:ext cx="4524375" cy="5838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683568" y="5949280"/>
            <a:ext cx="4624856" cy="646331"/>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l-GR" dirty="0" smtClean="0"/>
              <a:t>Μείζων </a:t>
            </a:r>
            <a:r>
              <a:rPr lang="el-GR" dirty="0" err="1" smtClean="0"/>
              <a:t>ισχιοϊερός</a:t>
            </a:r>
            <a:r>
              <a:rPr lang="el-GR" dirty="0" smtClean="0"/>
              <a:t> (προς το ισχιακό κύρτωμα)</a:t>
            </a:r>
          </a:p>
          <a:p>
            <a:r>
              <a:rPr lang="el-GR" dirty="0" smtClean="0"/>
              <a:t>Ελάσσων </a:t>
            </a:r>
            <a:r>
              <a:rPr lang="el-GR" dirty="0" err="1" smtClean="0"/>
              <a:t>ισχιοϊερός</a:t>
            </a:r>
            <a:r>
              <a:rPr lang="el-GR" dirty="0" smtClean="0"/>
              <a:t> (προς την ισχιακή άκανθα)</a:t>
            </a:r>
            <a:endParaRPr lang="el-GR" dirty="0"/>
          </a:p>
        </p:txBody>
      </p:sp>
      <p:pic>
        <p:nvPicPr>
          <p:cNvPr id="156673" name="Picture 1"/>
          <p:cNvPicPr>
            <a:picLocks noChangeAspect="1" noChangeArrowheads="1"/>
          </p:cNvPicPr>
          <p:nvPr/>
        </p:nvPicPr>
        <p:blipFill>
          <a:blip r:embed="rId2" cstate="print"/>
          <a:srcRect/>
          <a:stretch>
            <a:fillRect/>
          </a:stretch>
        </p:blipFill>
        <p:spPr bwMode="auto">
          <a:xfrm>
            <a:off x="107504" y="476672"/>
            <a:ext cx="8582235" cy="4320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1"/>
          <p:cNvPicPr>
            <a:picLocks noChangeAspect="1" noChangeArrowheads="1"/>
          </p:cNvPicPr>
          <p:nvPr/>
        </p:nvPicPr>
        <p:blipFill>
          <a:blip r:embed="rId2" cstate="print"/>
          <a:srcRect/>
          <a:stretch>
            <a:fillRect/>
          </a:stretch>
        </p:blipFill>
        <p:spPr bwMode="auto">
          <a:xfrm>
            <a:off x="84063" y="764704"/>
            <a:ext cx="9059937" cy="4740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ΚΑΤΩ ΑΚΡΟ</a:t>
            </a:r>
            <a:endParaRPr lang="el-GR" dirty="0"/>
          </a:p>
        </p:txBody>
      </p:sp>
      <p:sp>
        <p:nvSpPr>
          <p:cNvPr id="3" name="2 - Θέση περιεχομένου"/>
          <p:cNvSpPr>
            <a:spLocks noGrp="1"/>
          </p:cNvSpPr>
          <p:nvPr>
            <p:ph idx="1"/>
          </p:nvPr>
        </p:nvSpPr>
        <p:spPr/>
        <p:txBody>
          <a:bodyPr/>
          <a:lstStyle/>
          <a:p>
            <a:r>
              <a:rPr lang="el-GR" dirty="0" smtClean="0"/>
              <a:t>Γλουτιαία χώρα</a:t>
            </a:r>
          </a:p>
          <a:p>
            <a:r>
              <a:rPr lang="el-GR" dirty="0" smtClean="0"/>
              <a:t>Μηριαία χώρα</a:t>
            </a:r>
          </a:p>
          <a:p>
            <a:r>
              <a:rPr lang="el-GR" dirty="0" smtClean="0"/>
              <a:t>Χώρα γόνατος</a:t>
            </a:r>
          </a:p>
          <a:p>
            <a:r>
              <a:rPr lang="el-GR" dirty="0" smtClean="0"/>
              <a:t>Χώρα κνήμης</a:t>
            </a:r>
          </a:p>
          <a:p>
            <a:r>
              <a:rPr lang="el-GR" dirty="0" smtClean="0"/>
              <a:t>Σφυρά</a:t>
            </a:r>
          </a:p>
          <a:p>
            <a:r>
              <a:rPr lang="el-GR" dirty="0" smtClean="0"/>
              <a:t>Άκρος πους</a:t>
            </a:r>
          </a:p>
          <a:p>
            <a:endParaRPr lang="el-GR" dirty="0" smtClean="0"/>
          </a:p>
          <a:p>
            <a:endParaRPr lang="el-GR" dirty="0" smtClean="0"/>
          </a:p>
          <a:p>
            <a:endParaRPr lang="el-G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39552" y="188640"/>
            <a:ext cx="6524625" cy="6505575"/>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5580112" y="836712"/>
            <a:ext cx="3277691" cy="904875"/>
          </a:xfrm>
          <a:prstGeom prst="rect">
            <a:avLst/>
          </a:prstGeom>
          <a:noFill/>
          <a:ln w="9525">
            <a:noFill/>
            <a:miter lim="800000"/>
            <a:headEnd/>
            <a:tailEnd/>
          </a:ln>
        </p:spPr>
      </p:pic>
      <p:sp>
        <p:nvSpPr>
          <p:cNvPr id="5" name="4 - TextBox"/>
          <p:cNvSpPr txBox="1"/>
          <p:nvPr/>
        </p:nvSpPr>
        <p:spPr>
          <a:xfrm>
            <a:off x="5580112" y="2132856"/>
            <a:ext cx="3575402" cy="1477328"/>
          </a:xfrm>
          <a:prstGeom prst="rect">
            <a:avLst/>
          </a:prstGeom>
          <a:noFill/>
        </p:spPr>
        <p:txBody>
          <a:bodyPr wrap="none" rtlCol="0">
            <a:spAutoFit/>
          </a:bodyPr>
          <a:lstStyle/>
          <a:p>
            <a:r>
              <a:rPr lang="el-GR" dirty="0" smtClean="0"/>
              <a:t>4. οπ. </a:t>
            </a:r>
            <a:r>
              <a:rPr lang="el-GR" dirty="0" err="1" smtClean="0"/>
              <a:t>Ιερολαγόνιοι</a:t>
            </a:r>
            <a:r>
              <a:rPr lang="el-GR" dirty="0" smtClean="0"/>
              <a:t> σ.</a:t>
            </a:r>
          </a:p>
          <a:p>
            <a:r>
              <a:rPr lang="el-GR" dirty="0" smtClean="0"/>
              <a:t>5. Ελάσσων </a:t>
            </a:r>
            <a:r>
              <a:rPr lang="el-GR" dirty="0" err="1" smtClean="0"/>
              <a:t>ισχιοιερός</a:t>
            </a:r>
            <a:r>
              <a:rPr lang="el-GR" dirty="0" smtClean="0"/>
              <a:t> σ. ( χωρίζουν</a:t>
            </a:r>
          </a:p>
          <a:p>
            <a:r>
              <a:rPr lang="el-GR" dirty="0" smtClean="0"/>
              <a:t>την ισχιακή εντομή σε μείζον και </a:t>
            </a:r>
          </a:p>
          <a:p>
            <a:r>
              <a:rPr lang="el-GR" dirty="0" err="1" smtClean="0"/>
              <a:t>ελάσσον</a:t>
            </a:r>
            <a:r>
              <a:rPr lang="el-GR" dirty="0" smtClean="0"/>
              <a:t> ισχιακό τρήμα)</a:t>
            </a:r>
          </a:p>
          <a:p>
            <a:r>
              <a:rPr lang="el-GR" dirty="0" smtClean="0"/>
              <a:t>6. Μείζων </a:t>
            </a:r>
            <a:r>
              <a:rPr lang="el-GR" dirty="0" err="1" smtClean="0"/>
              <a:t>ισχιοϊερός</a:t>
            </a:r>
            <a:r>
              <a:rPr lang="el-GR" dirty="0" smtClean="0"/>
              <a:t> σ.  </a:t>
            </a:r>
            <a:endParaRPr lang="el-GR"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79512" y="260648"/>
            <a:ext cx="6829425" cy="6276975"/>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5724128" y="692696"/>
            <a:ext cx="2942034" cy="1001397"/>
          </a:xfrm>
          <a:prstGeom prst="rect">
            <a:avLst/>
          </a:prstGeom>
          <a:noFill/>
          <a:ln w="9525">
            <a:noFill/>
            <a:miter lim="800000"/>
            <a:headEnd/>
            <a:tailEnd/>
          </a:ln>
        </p:spPr>
      </p:pic>
      <p:sp>
        <p:nvSpPr>
          <p:cNvPr id="4" name="3 - TextBox"/>
          <p:cNvSpPr txBox="1"/>
          <p:nvPr/>
        </p:nvSpPr>
        <p:spPr>
          <a:xfrm>
            <a:off x="6516216" y="3140968"/>
            <a:ext cx="2531462" cy="1200329"/>
          </a:xfrm>
          <a:prstGeom prst="rect">
            <a:avLst/>
          </a:prstGeom>
          <a:noFill/>
        </p:spPr>
        <p:txBody>
          <a:bodyPr wrap="none" rtlCol="0">
            <a:spAutoFit/>
          </a:bodyPr>
          <a:lstStyle/>
          <a:p>
            <a:r>
              <a:rPr lang="el-GR" dirty="0" smtClean="0"/>
              <a:t>5. Ελάσσων </a:t>
            </a:r>
            <a:r>
              <a:rPr lang="el-GR" dirty="0" err="1" smtClean="0"/>
              <a:t>ισχιοϊερός</a:t>
            </a:r>
            <a:r>
              <a:rPr lang="el-GR" dirty="0" smtClean="0"/>
              <a:t> σ.</a:t>
            </a:r>
          </a:p>
          <a:p>
            <a:r>
              <a:rPr lang="el-GR" dirty="0" smtClean="0"/>
              <a:t>6. Μείζων </a:t>
            </a:r>
            <a:r>
              <a:rPr lang="el-GR" dirty="0" err="1" smtClean="0"/>
              <a:t>ισχιιϊερός</a:t>
            </a:r>
            <a:r>
              <a:rPr lang="el-GR" dirty="0" smtClean="0"/>
              <a:t> σ.</a:t>
            </a:r>
          </a:p>
          <a:p>
            <a:r>
              <a:rPr lang="el-GR" dirty="0" smtClean="0"/>
              <a:t>7. </a:t>
            </a:r>
            <a:r>
              <a:rPr lang="el-GR" dirty="0" err="1" smtClean="0"/>
              <a:t>Πρ</a:t>
            </a:r>
            <a:r>
              <a:rPr lang="el-GR" dirty="0" smtClean="0"/>
              <a:t>. </a:t>
            </a:r>
            <a:r>
              <a:rPr lang="el-GR" dirty="0" err="1" smtClean="0"/>
              <a:t>ιερολαγόνιος</a:t>
            </a:r>
            <a:r>
              <a:rPr lang="el-GR" dirty="0" smtClean="0"/>
              <a:t> σ. </a:t>
            </a:r>
          </a:p>
          <a:p>
            <a:r>
              <a:rPr lang="el-GR" dirty="0" smtClean="0"/>
              <a:t>8. Ηβική σύμφυση</a:t>
            </a:r>
            <a:endParaRPr lang="el-G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539552" y="620688"/>
            <a:ext cx="5328617" cy="5399101"/>
          </a:xfrm>
          <a:prstGeom prst="rect">
            <a:avLst/>
          </a:prstGeom>
          <a:noFill/>
          <a:ln w="9525">
            <a:noFill/>
            <a:miter lim="800000"/>
            <a:headEnd/>
            <a:tailEnd/>
          </a:ln>
        </p:spPr>
      </p:pic>
      <p:sp>
        <p:nvSpPr>
          <p:cNvPr id="4" name="3 - TextBox"/>
          <p:cNvSpPr txBox="1"/>
          <p:nvPr/>
        </p:nvSpPr>
        <p:spPr>
          <a:xfrm>
            <a:off x="6084168" y="1268760"/>
            <a:ext cx="2808312" cy="2585323"/>
          </a:xfrm>
          <a:prstGeom prst="rect">
            <a:avLst/>
          </a:prstGeom>
          <a:noFill/>
        </p:spPr>
        <p:txBody>
          <a:bodyPr wrap="square" rtlCol="0">
            <a:spAutoFit/>
          </a:bodyPr>
          <a:lstStyle/>
          <a:p>
            <a:pPr marL="342900" indent="-342900">
              <a:buAutoNum type="arabicPeriod"/>
            </a:pPr>
            <a:r>
              <a:rPr lang="el-GR" dirty="0" err="1" smtClean="0"/>
              <a:t>Λαγονοσφυϊκός</a:t>
            </a:r>
            <a:r>
              <a:rPr lang="el-GR" dirty="0" smtClean="0"/>
              <a:t> σ.</a:t>
            </a:r>
          </a:p>
          <a:p>
            <a:pPr marL="342900" indent="-342900">
              <a:buAutoNum type="arabicPeriod"/>
            </a:pPr>
            <a:r>
              <a:rPr lang="el-GR" dirty="0" err="1" smtClean="0"/>
              <a:t>Υπερακάνθιος</a:t>
            </a:r>
            <a:r>
              <a:rPr lang="el-GR" dirty="0" smtClean="0"/>
              <a:t> σ.</a:t>
            </a:r>
          </a:p>
          <a:p>
            <a:pPr marL="342900" indent="-342900">
              <a:buAutoNum type="arabicPeriod"/>
            </a:pPr>
            <a:r>
              <a:rPr lang="el-GR" dirty="0" smtClean="0"/>
              <a:t>Οπ. </a:t>
            </a:r>
            <a:r>
              <a:rPr lang="el-GR" dirty="0" err="1" smtClean="0"/>
              <a:t>Ιερολαγόνιος</a:t>
            </a:r>
            <a:r>
              <a:rPr lang="el-GR" dirty="0" smtClean="0"/>
              <a:t> σ. </a:t>
            </a:r>
          </a:p>
          <a:p>
            <a:pPr marL="342900" indent="-342900">
              <a:buAutoNum type="arabicPeriod"/>
            </a:pPr>
            <a:r>
              <a:rPr lang="el-GR" dirty="0" smtClean="0"/>
              <a:t>Μείζων </a:t>
            </a:r>
            <a:r>
              <a:rPr lang="el-GR" dirty="0" err="1" smtClean="0"/>
              <a:t>ισχιοϊερός</a:t>
            </a:r>
            <a:r>
              <a:rPr lang="el-GR" dirty="0" smtClean="0"/>
              <a:t>  σ.</a:t>
            </a:r>
          </a:p>
          <a:p>
            <a:pPr marL="342900" indent="-342900">
              <a:buAutoNum type="arabicPeriod"/>
            </a:pPr>
            <a:r>
              <a:rPr lang="el-GR" dirty="0" smtClean="0"/>
              <a:t>Ελάσσων </a:t>
            </a:r>
            <a:r>
              <a:rPr lang="el-GR" dirty="0" err="1" smtClean="0"/>
              <a:t>ισχιοϊερός</a:t>
            </a:r>
            <a:r>
              <a:rPr lang="el-GR" dirty="0" smtClean="0"/>
              <a:t> σ.</a:t>
            </a:r>
          </a:p>
          <a:p>
            <a:pPr marL="342900" indent="-342900">
              <a:buAutoNum type="arabicPeriod"/>
            </a:pPr>
            <a:r>
              <a:rPr lang="el-GR" dirty="0" smtClean="0"/>
              <a:t>Τ. μακράς κεφαλής δικέφαλου μηριαίου</a:t>
            </a:r>
          </a:p>
          <a:p>
            <a:pPr marL="342900" indent="-342900">
              <a:buAutoNum type="arabicPeriod"/>
            </a:pPr>
            <a:r>
              <a:rPr lang="el-GR" dirty="0" smtClean="0"/>
              <a:t>Οπ. </a:t>
            </a:r>
            <a:r>
              <a:rPr lang="el-GR" dirty="0" err="1" smtClean="0"/>
              <a:t>Ιεροκοκυγικός</a:t>
            </a:r>
            <a:r>
              <a:rPr lang="el-GR" dirty="0" smtClean="0"/>
              <a:t> σ.</a:t>
            </a:r>
          </a:p>
          <a:p>
            <a:pPr marL="342900" indent="-342900">
              <a:buAutoNum type="arabicPeriod"/>
            </a:pPr>
            <a:r>
              <a:rPr lang="el-GR" dirty="0" smtClean="0"/>
              <a:t>Πλ. </a:t>
            </a:r>
            <a:r>
              <a:rPr lang="el-GR" dirty="0" err="1" smtClean="0"/>
              <a:t>Ιεροκοκυγικός</a:t>
            </a:r>
            <a:r>
              <a:rPr lang="el-GR" dirty="0" smtClean="0"/>
              <a:t> σ.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07504" y="260648"/>
            <a:ext cx="4608512" cy="4757611"/>
          </a:xfrm>
          <a:prstGeom prst="rect">
            <a:avLst/>
          </a:prstGeom>
          <a:noFill/>
          <a:ln w="9525">
            <a:noFill/>
            <a:miter lim="800000"/>
            <a:headEnd/>
            <a:tailEnd/>
          </a:ln>
        </p:spPr>
      </p:pic>
      <p:sp>
        <p:nvSpPr>
          <p:cNvPr id="5" name="4 - TextBox"/>
          <p:cNvSpPr txBox="1"/>
          <p:nvPr/>
        </p:nvSpPr>
        <p:spPr>
          <a:xfrm>
            <a:off x="755576" y="5157192"/>
            <a:ext cx="8423396" cy="923330"/>
          </a:xfrm>
          <a:prstGeom prst="rect">
            <a:avLst/>
          </a:prstGeom>
          <a:noFill/>
        </p:spPr>
        <p:txBody>
          <a:bodyPr wrap="none" rtlCol="0">
            <a:spAutoFit/>
          </a:bodyPr>
          <a:lstStyle/>
          <a:p>
            <a:r>
              <a:rPr lang="el-GR" dirty="0" smtClean="0"/>
              <a:t>Η </a:t>
            </a:r>
            <a:r>
              <a:rPr lang="el-GR" dirty="0" err="1" smtClean="0"/>
              <a:t>ιερολαγόνια</a:t>
            </a:r>
            <a:r>
              <a:rPr lang="el-GR" dirty="0" smtClean="0"/>
              <a:t> άρθρωση σταθεροποιείται από  τον πρόσθιο και οπίσθιο </a:t>
            </a:r>
            <a:r>
              <a:rPr lang="el-GR" dirty="0" err="1" smtClean="0"/>
              <a:t>ιερολάγονιο</a:t>
            </a:r>
            <a:r>
              <a:rPr lang="el-GR" dirty="0" smtClean="0"/>
              <a:t> σ.</a:t>
            </a:r>
          </a:p>
          <a:p>
            <a:r>
              <a:rPr lang="el-GR" dirty="0" smtClean="0"/>
              <a:t> που εμποδίζουν στροφή και την κάθετη διάσχιση. Οι οπίσθιο σ. είναι ισχυρότεροι.</a:t>
            </a:r>
          </a:p>
          <a:p>
            <a:r>
              <a:rPr lang="el-GR" dirty="0" smtClean="0"/>
              <a:t>Η ηβική σύμφυση σταθεροποιείται από συνδέσμους και </a:t>
            </a:r>
            <a:r>
              <a:rPr lang="el-GR" dirty="0" err="1" smtClean="0"/>
              <a:t>ινοχόδρινο</a:t>
            </a:r>
            <a:r>
              <a:rPr lang="el-GR" dirty="0" smtClean="0"/>
              <a:t> δίσκο. </a:t>
            </a:r>
            <a:endParaRPr lang="el-GR" dirty="0"/>
          </a:p>
        </p:txBody>
      </p:sp>
      <p:sp>
        <p:nvSpPr>
          <p:cNvPr id="6" name="5 - TextBox"/>
          <p:cNvSpPr txBox="1"/>
          <p:nvPr/>
        </p:nvSpPr>
        <p:spPr>
          <a:xfrm>
            <a:off x="4860032" y="908720"/>
            <a:ext cx="2531462" cy="1754326"/>
          </a:xfrm>
          <a:prstGeom prst="rect">
            <a:avLst/>
          </a:prstGeom>
          <a:noFill/>
        </p:spPr>
        <p:txBody>
          <a:bodyPr wrap="none" rtlCol="0">
            <a:spAutoFit/>
          </a:bodyPr>
          <a:lstStyle/>
          <a:p>
            <a:pPr marL="342900" indent="-342900">
              <a:buAutoNum type="arabicPeriod"/>
            </a:pPr>
            <a:r>
              <a:rPr lang="el-GR" dirty="0" err="1" smtClean="0"/>
              <a:t>Λαγονοσφυϊκός</a:t>
            </a:r>
            <a:r>
              <a:rPr lang="el-GR" dirty="0" smtClean="0"/>
              <a:t> σ.</a:t>
            </a:r>
          </a:p>
          <a:p>
            <a:pPr marL="342900" indent="-342900"/>
            <a:r>
              <a:rPr lang="el-GR" dirty="0" smtClean="0"/>
              <a:t>4. Μείζων </a:t>
            </a:r>
            <a:r>
              <a:rPr lang="el-GR" dirty="0" err="1" smtClean="0"/>
              <a:t>ισχιοϊερός</a:t>
            </a:r>
            <a:r>
              <a:rPr lang="el-GR" dirty="0" smtClean="0"/>
              <a:t> σ.</a:t>
            </a:r>
          </a:p>
          <a:p>
            <a:pPr marL="342900" indent="-342900"/>
            <a:r>
              <a:rPr lang="el-GR" dirty="0" smtClean="0"/>
              <a:t>5. </a:t>
            </a:r>
            <a:r>
              <a:rPr lang="el-GR" dirty="0" err="1" smtClean="0"/>
              <a:t>Έλασσων</a:t>
            </a:r>
            <a:r>
              <a:rPr lang="el-GR" dirty="0" smtClean="0"/>
              <a:t> </a:t>
            </a:r>
            <a:r>
              <a:rPr lang="el-GR" dirty="0" err="1" smtClean="0"/>
              <a:t>ισχιοϊερός</a:t>
            </a:r>
            <a:r>
              <a:rPr lang="el-GR" dirty="0" smtClean="0"/>
              <a:t> σ.</a:t>
            </a:r>
          </a:p>
          <a:p>
            <a:pPr marL="342900" indent="-342900"/>
            <a:r>
              <a:rPr lang="el-GR" dirty="0" smtClean="0"/>
              <a:t>9. </a:t>
            </a:r>
            <a:r>
              <a:rPr lang="el-GR" dirty="0" err="1" smtClean="0"/>
              <a:t>πρ</a:t>
            </a:r>
            <a:r>
              <a:rPr lang="el-GR" dirty="0" smtClean="0"/>
              <a:t>. επιμήκης σ</a:t>
            </a:r>
          </a:p>
          <a:p>
            <a:pPr marL="342900" indent="-342900"/>
            <a:r>
              <a:rPr lang="el-GR" dirty="0" smtClean="0"/>
              <a:t>10. </a:t>
            </a:r>
            <a:r>
              <a:rPr lang="el-GR" dirty="0" err="1" smtClean="0"/>
              <a:t>πρ</a:t>
            </a:r>
            <a:r>
              <a:rPr lang="el-GR" dirty="0" smtClean="0"/>
              <a:t>. </a:t>
            </a:r>
            <a:r>
              <a:rPr lang="el-GR" dirty="0" err="1" smtClean="0"/>
              <a:t>ιερολαγόνιος</a:t>
            </a:r>
            <a:r>
              <a:rPr lang="el-GR" dirty="0" smtClean="0"/>
              <a:t> σ. </a:t>
            </a:r>
          </a:p>
          <a:p>
            <a:pPr marL="342900" indent="-342900"/>
            <a:r>
              <a:rPr lang="el-GR" dirty="0" smtClean="0"/>
              <a:t>11. </a:t>
            </a:r>
            <a:r>
              <a:rPr lang="el-GR" dirty="0" err="1" smtClean="0"/>
              <a:t>πρ</a:t>
            </a:r>
            <a:r>
              <a:rPr lang="el-GR" dirty="0" smtClean="0"/>
              <a:t>. </a:t>
            </a:r>
            <a:r>
              <a:rPr lang="el-GR" dirty="0" err="1" smtClean="0"/>
              <a:t>ιεροκοκυγικός</a:t>
            </a:r>
            <a:r>
              <a:rPr lang="el-GR" dirty="0" smtClean="0"/>
              <a:t> σ.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539552" y="1052736"/>
            <a:ext cx="5139457" cy="4995696"/>
          </a:xfrm>
          <a:prstGeom prst="rect">
            <a:avLst/>
          </a:prstGeom>
          <a:noFill/>
          <a:ln w="9525">
            <a:noFill/>
            <a:miter lim="800000"/>
            <a:headEnd/>
            <a:tailEnd/>
          </a:ln>
        </p:spPr>
      </p:pic>
      <p:sp>
        <p:nvSpPr>
          <p:cNvPr id="3" name="2 - TextBox"/>
          <p:cNvSpPr txBox="1"/>
          <p:nvPr/>
        </p:nvSpPr>
        <p:spPr>
          <a:xfrm>
            <a:off x="5436096" y="1340768"/>
            <a:ext cx="3141053" cy="923330"/>
          </a:xfrm>
          <a:prstGeom prst="rect">
            <a:avLst/>
          </a:prstGeom>
          <a:noFill/>
        </p:spPr>
        <p:txBody>
          <a:bodyPr wrap="none" rtlCol="0">
            <a:spAutoFit/>
          </a:bodyPr>
          <a:lstStyle/>
          <a:p>
            <a:r>
              <a:rPr lang="el-GR" dirty="0" smtClean="0"/>
              <a:t>Ο ρόλος των </a:t>
            </a:r>
            <a:r>
              <a:rPr lang="el-GR" dirty="0" err="1" smtClean="0"/>
              <a:t>ισχιοϊερών</a:t>
            </a:r>
            <a:r>
              <a:rPr lang="el-GR" dirty="0" smtClean="0"/>
              <a:t> σ. </a:t>
            </a:r>
          </a:p>
          <a:p>
            <a:r>
              <a:rPr lang="el-GR" dirty="0" smtClean="0"/>
              <a:t>στην ανάσχεση </a:t>
            </a:r>
          </a:p>
          <a:p>
            <a:r>
              <a:rPr lang="el-GR" dirty="0" smtClean="0"/>
              <a:t>της πρόσθιας στροφής λεκάνης</a:t>
            </a:r>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ΠΥΕΛΟΣ ΑΑ.png"/>
          <p:cNvPicPr>
            <a:picLocks noChangeAspect="1"/>
          </p:cNvPicPr>
          <p:nvPr/>
        </p:nvPicPr>
        <p:blipFill>
          <a:blip r:embed="rId2" cstate="print"/>
          <a:stretch>
            <a:fillRect/>
          </a:stretch>
        </p:blipFill>
        <p:spPr>
          <a:xfrm>
            <a:off x="658091" y="0"/>
            <a:ext cx="7827818" cy="68580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395536" y="980728"/>
            <a:ext cx="5814963" cy="4026706"/>
          </a:xfrm>
          <a:prstGeom prst="rect">
            <a:avLst/>
          </a:prstGeom>
          <a:noFill/>
          <a:ln w="9525">
            <a:noFill/>
            <a:miter lim="800000"/>
            <a:headEnd/>
            <a:tailEnd/>
          </a:ln>
        </p:spPr>
      </p:pic>
      <p:sp>
        <p:nvSpPr>
          <p:cNvPr id="5" name="4 - TextBox"/>
          <p:cNvSpPr txBox="1"/>
          <p:nvPr/>
        </p:nvSpPr>
        <p:spPr>
          <a:xfrm>
            <a:off x="6588224" y="1628800"/>
            <a:ext cx="2448272" cy="4247317"/>
          </a:xfrm>
          <a:prstGeom prst="rect">
            <a:avLst/>
          </a:prstGeom>
          <a:noFill/>
        </p:spPr>
        <p:txBody>
          <a:bodyPr wrap="square" rtlCol="0">
            <a:spAutoFit/>
          </a:bodyPr>
          <a:lstStyle/>
          <a:p>
            <a:pPr marL="342900" indent="-342900">
              <a:buAutoNum type="arabicPeriod"/>
            </a:pPr>
            <a:r>
              <a:rPr lang="el-GR" dirty="0" smtClean="0"/>
              <a:t>Λαγόνιο οστό</a:t>
            </a:r>
          </a:p>
          <a:p>
            <a:pPr marL="342900" indent="-342900">
              <a:buAutoNum type="arabicPeriod"/>
            </a:pPr>
            <a:r>
              <a:rPr lang="el-GR" dirty="0" err="1" smtClean="0"/>
              <a:t>Ιερολαγόνιος</a:t>
            </a:r>
            <a:r>
              <a:rPr lang="el-GR" dirty="0" smtClean="0"/>
              <a:t> άρθρωση</a:t>
            </a:r>
          </a:p>
          <a:p>
            <a:pPr marL="342900" indent="-342900">
              <a:buAutoNum type="arabicPeriod"/>
            </a:pPr>
            <a:r>
              <a:rPr lang="el-GR" dirty="0" smtClean="0"/>
              <a:t>Αυχένας μηριαίου οστού</a:t>
            </a:r>
          </a:p>
          <a:p>
            <a:pPr marL="342900" indent="-342900">
              <a:buAutoNum type="arabicPeriod"/>
            </a:pPr>
            <a:r>
              <a:rPr lang="el-GR" dirty="0" smtClean="0"/>
              <a:t>Μείζων τροχαντήρας</a:t>
            </a:r>
          </a:p>
          <a:p>
            <a:pPr marL="342900" indent="-342900">
              <a:buAutoNum type="arabicPeriod"/>
            </a:pPr>
            <a:r>
              <a:rPr lang="el-GR" dirty="0" smtClean="0"/>
              <a:t>Ηβικό οστό</a:t>
            </a:r>
          </a:p>
          <a:p>
            <a:pPr marL="342900" indent="-342900">
              <a:buAutoNum type="arabicPeriod"/>
            </a:pPr>
            <a:r>
              <a:rPr lang="el-GR" dirty="0" smtClean="0"/>
              <a:t>Ισχίο</a:t>
            </a:r>
          </a:p>
          <a:p>
            <a:pPr marL="342900" indent="-342900">
              <a:buAutoNum type="arabicPeriod"/>
            </a:pPr>
            <a:r>
              <a:rPr lang="el-GR" dirty="0" smtClean="0"/>
              <a:t>Θυροειδές τρήμα</a:t>
            </a:r>
          </a:p>
          <a:p>
            <a:pPr marL="342900" indent="-342900">
              <a:buAutoNum type="arabicPeriod"/>
            </a:pPr>
            <a:r>
              <a:rPr lang="el-GR" dirty="0" smtClean="0"/>
              <a:t>Ελάσσων τροχαντήρας</a:t>
            </a:r>
          </a:p>
          <a:p>
            <a:pPr marL="342900" indent="-342900">
              <a:buAutoNum type="arabicPeriod"/>
            </a:pPr>
            <a:r>
              <a:rPr lang="el-GR" dirty="0" smtClean="0"/>
              <a:t>Ηβική σύμφυση</a:t>
            </a:r>
          </a:p>
          <a:p>
            <a:pPr marL="342900" indent="-342900">
              <a:buAutoNum type="arabicPeriod"/>
            </a:pPr>
            <a:endParaRPr lang="el-GR" dirty="0" smtClean="0"/>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ΑΡΘΡΩΣΗ ΙΣΧΙΟΥ</a:t>
            </a:r>
            <a:endParaRPr lang="el-GR" dirty="0"/>
          </a:p>
        </p:txBody>
      </p:sp>
      <p:sp>
        <p:nvSpPr>
          <p:cNvPr id="3" name="2 - Θέση περιεχομένου"/>
          <p:cNvSpPr>
            <a:spLocks noGrp="1"/>
          </p:cNvSpPr>
          <p:nvPr>
            <p:ph idx="1"/>
          </p:nvPr>
        </p:nvSpPr>
        <p:spPr/>
        <p:txBody>
          <a:bodyPr>
            <a:normAutofit fontScale="70000" lnSpcReduction="20000"/>
          </a:bodyPr>
          <a:lstStyle/>
          <a:p>
            <a:pPr>
              <a:buNone/>
            </a:pPr>
            <a:r>
              <a:rPr lang="el-GR" dirty="0" smtClean="0"/>
              <a:t>Σφαιρική </a:t>
            </a:r>
            <a:r>
              <a:rPr lang="el-GR" dirty="0" err="1" smtClean="0"/>
              <a:t>πολυαξονική</a:t>
            </a:r>
            <a:r>
              <a:rPr lang="el-GR" dirty="0" smtClean="0"/>
              <a:t> διάρθρωση. Μετά τη γληνοβραχιόνια η πιο κινητή διάρθρωση.</a:t>
            </a:r>
          </a:p>
          <a:p>
            <a:pPr>
              <a:buNone/>
            </a:pPr>
            <a:r>
              <a:rPr lang="el-GR" dirty="0" smtClean="0"/>
              <a:t>Όρθια στάση: βάρος σώματος μεταφέρεται μέσω ανώνυμων οστών στις κεφαλές και αυχένες μηριαίων οστών. </a:t>
            </a:r>
          </a:p>
          <a:p>
            <a:pPr>
              <a:buNone/>
            </a:pPr>
            <a:r>
              <a:rPr lang="el-GR" dirty="0" smtClean="0"/>
              <a:t>Κεφαλή μηριαίου (2/3 σφαίρας)-κοτύλη.</a:t>
            </a:r>
          </a:p>
          <a:p>
            <a:pPr>
              <a:buNone/>
            </a:pPr>
            <a:r>
              <a:rPr lang="el-GR" dirty="0" smtClean="0"/>
              <a:t>Κεφαλή καλύπτεται με αρθρικό χόνδρο (παχύς όπου δέχεται βάρος) εκτός από το </a:t>
            </a:r>
            <a:r>
              <a:rPr lang="el-GR" dirty="0" err="1" smtClean="0"/>
              <a:t>βοθρίο</a:t>
            </a:r>
            <a:r>
              <a:rPr lang="el-GR" dirty="0" smtClean="0"/>
              <a:t>.</a:t>
            </a:r>
          </a:p>
          <a:p>
            <a:pPr>
              <a:buNone/>
            </a:pPr>
            <a:r>
              <a:rPr lang="el-GR" dirty="0" smtClean="0"/>
              <a:t>Κοτύλη: από συγχώνευση 3 οστών. Κοτυλαία εντομή διακόπτει χείλος (3/4). Κοτυλαίος δαχτύλιος ινοχόνδρινο χείλος προσφυόμενο στη όφρυ της κοτύλης αυξάνοντας την έκτασή της κατά 10%. Ο εγκάρσιος κοτυλαίος σύνδεσμος γεφυρώνει κοτυλαία εντομή. Λόγω δαχτυλίου και όφρυος, πάνω από τη μισή κεφαλή προσαρμόζεται μέσα στην κοτύλη.</a:t>
            </a:r>
          </a:p>
          <a:p>
            <a:pPr>
              <a:buNone/>
            </a:pPr>
            <a:endParaRPr lang="el-G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hip joint mechan. 2jpg.jpg"/>
          <p:cNvPicPr>
            <a:picLocks noChangeAspect="1"/>
          </p:cNvPicPr>
          <p:nvPr/>
        </p:nvPicPr>
        <p:blipFill>
          <a:blip r:embed="rId2" cstate="print"/>
          <a:stretch>
            <a:fillRect/>
          </a:stretch>
        </p:blipFill>
        <p:spPr>
          <a:xfrm>
            <a:off x="749167" y="1142984"/>
            <a:ext cx="7406739" cy="4429156"/>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joint mechan.jpg"/>
          <p:cNvPicPr>
            <a:picLocks noChangeAspect="1"/>
          </p:cNvPicPr>
          <p:nvPr/>
        </p:nvPicPr>
        <p:blipFill>
          <a:blip r:embed="rId2" cstate="print"/>
          <a:stretch>
            <a:fillRect/>
          </a:stretch>
        </p:blipFill>
        <p:spPr>
          <a:xfrm>
            <a:off x="918582" y="1142984"/>
            <a:ext cx="7653946" cy="478922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0" y="274638"/>
            <a:ext cx="3995936" cy="1143000"/>
          </a:xfrm>
        </p:spPr>
        <p:txBody>
          <a:bodyPr/>
          <a:lstStyle/>
          <a:p>
            <a:pPr algn="l"/>
            <a:r>
              <a:rPr lang="el-GR" dirty="0" smtClean="0">
                <a:solidFill>
                  <a:srgbClr val="FF0000"/>
                </a:solidFill>
              </a:rPr>
              <a:t>Γλουτιαία χώρα</a:t>
            </a:r>
            <a:endParaRPr lang="el-GR" dirty="0"/>
          </a:p>
        </p:txBody>
      </p:sp>
      <p:sp>
        <p:nvSpPr>
          <p:cNvPr id="3" name="2 - Θέση περιεχομένου"/>
          <p:cNvSpPr>
            <a:spLocks noGrp="1"/>
          </p:cNvSpPr>
          <p:nvPr>
            <p:ph idx="4294967295"/>
          </p:nvPr>
        </p:nvSpPr>
        <p:spPr>
          <a:xfrm>
            <a:off x="0" y="1600200"/>
            <a:ext cx="8229600" cy="4525963"/>
          </a:xfrm>
        </p:spPr>
        <p:txBody>
          <a:bodyPr>
            <a:normAutofit fontScale="92500" lnSpcReduction="20000"/>
          </a:bodyPr>
          <a:lstStyle/>
          <a:p>
            <a:pPr marL="514350" indent="-514350">
              <a:buAutoNum type="arabicPeriod"/>
            </a:pPr>
            <a:r>
              <a:rPr lang="el-GR" dirty="0" smtClean="0"/>
              <a:t>Μεταβατική μεταξύ κορμού και ελεύθερων άκρων. Περιλαμβάνει τους </a:t>
            </a:r>
            <a:r>
              <a:rPr lang="el-GR" dirty="0" smtClean="0">
                <a:solidFill>
                  <a:schemeClr val="tx2"/>
                </a:solidFill>
              </a:rPr>
              <a:t>γλουτούς</a:t>
            </a:r>
            <a:r>
              <a:rPr lang="el-GR" dirty="0" smtClean="0"/>
              <a:t> (οπίσθια στρογγυλεμένη μοίρα) και τη </a:t>
            </a:r>
            <a:r>
              <a:rPr lang="el-GR" dirty="0" smtClean="0">
                <a:solidFill>
                  <a:schemeClr val="tx2"/>
                </a:solidFill>
              </a:rPr>
              <a:t>χώρα του ισχίου. </a:t>
            </a:r>
            <a:r>
              <a:rPr lang="el-GR" dirty="0" smtClean="0"/>
              <a:t>Αφορίζεται προς τα άνω από την άνω </a:t>
            </a:r>
            <a:r>
              <a:rPr lang="el-GR" u="sng" dirty="0" smtClean="0"/>
              <a:t>λαγόνια άκανθα </a:t>
            </a:r>
            <a:r>
              <a:rPr lang="el-GR" dirty="0" smtClean="0"/>
              <a:t>και προς τα κάτω από τη </a:t>
            </a:r>
            <a:r>
              <a:rPr lang="el-GR" u="sng" dirty="0" smtClean="0"/>
              <a:t>δερματική γλουτιαία πτυχή</a:t>
            </a:r>
            <a:r>
              <a:rPr lang="el-GR" dirty="0" smtClean="0"/>
              <a:t>.</a:t>
            </a:r>
          </a:p>
          <a:p>
            <a:pPr marL="514350" indent="-514350">
              <a:buNone/>
            </a:pPr>
            <a:r>
              <a:rPr lang="el-GR" dirty="0" smtClean="0"/>
              <a:t>	</a:t>
            </a:r>
            <a:r>
              <a:rPr lang="el-GR" u="sng" dirty="0" smtClean="0">
                <a:solidFill>
                  <a:srgbClr val="0070C0"/>
                </a:solidFill>
              </a:rPr>
              <a:t>Πλάτος ισχίων</a:t>
            </a:r>
            <a:r>
              <a:rPr lang="el-GR" dirty="0" smtClean="0"/>
              <a:t>: εγκάρσια διάσταση στο ύψος </a:t>
            </a:r>
            <a:r>
              <a:rPr lang="el-GR" dirty="0" err="1" smtClean="0"/>
              <a:t>μείζονων</a:t>
            </a:r>
            <a:r>
              <a:rPr lang="el-GR" dirty="0" smtClean="0"/>
              <a:t> </a:t>
            </a:r>
            <a:r>
              <a:rPr lang="el-GR" dirty="0" err="1" smtClean="0"/>
              <a:t>τροχαντήρων</a:t>
            </a:r>
            <a:r>
              <a:rPr lang="el-GR" dirty="0" smtClean="0"/>
              <a:t>.</a:t>
            </a:r>
          </a:p>
          <a:p>
            <a:pPr marL="514350" indent="-514350">
              <a:buNone/>
            </a:pPr>
            <a:r>
              <a:rPr lang="el-GR" dirty="0" smtClean="0"/>
              <a:t>	Οι γλουτιαίο</a:t>
            </a:r>
            <a:r>
              <a:rPr lang="en-US" dirty="0" smtClean="0"/>
              <a:t>i</a:t>
            </a:r>
            <a:r>
              <a:rPr lang="el-GR" dirty="0" smtClean="0"/>
              <a:t> μυς αποτελούν</a:t>
            </a:r>
          </a:p>
          <a:p>
            <a:pPr marL="514350" indent="-514350">
              <a:buNone/>
            </a:pPr>
            <a:r>
              <a:rPr lang="el-GR" dirty="0" smtClean="0"/>
              <a:t>	 το μεγαλύτερο όγκο αυτής </a:t>
            </a:r>
          </a:p>
          <a:p>
            <a:pPr marL="514350" indent="-514350">
              <a:buNone/>
            </a:pPr>
            <a:r>
              <a:rPr lang="el-GR" dirty="0" smtClean="0"/>
              <a:t>	της χώρας.</a:t>
            </a:r>
            <a:endParaRPr lang="el-GR" dirty="0"/>
          </a:p>
        </p:txBody>
      </p:sp>
      <p:pic>
        <p:nvPicPr>
          <p:cNvPr id="1027" name="Picture 3"/>
          <p:cNvPicPr>
            <a:picLocks noChangeAspect="1" noChangeArrowheads="1"/>
          </p:cNvPicPr>
          <p:nvPr/>
        </p:nvPicPr>
        <p:blipFill>
          <a:blip r:embed="rId2" cstate="print"/>
          <a:srcRect/>
          <a:stretch>
            <a:fillRect/>
          </a:stretch>
        </p:blipFill>
        <p:spPr bwMode="auto">
          <a:xfrm>
            <a:off x="5652120" y="4509120"/>
            <a:ext cx="3124200" cy="136207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5580112" y="332656"/>
            <a:ext cx="3000375" cy="112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ΑΡΘΡΩΣΗ ΙΣΧΙΟΥ</a:t>
            </a:r>
            <a:br>
              <a:rPr lang="el-GR" dirty="0" smtClean="0"/>
            </a:br>
            <a:r>
              <a:rPr lang="el-GR" dirty="0" smtClean="0"/>
              <a:t>ΣΥΝΔΕΣΜΟΙ</a:t>
            </a:r>
            <a:br>
              <a:rPr lang="el-GR" dirty="0" smtClean="0"/>
            </a:br>
            <a:r>
              <a:rPr lang="el-GR" dirty="0" smtClean="0"/>
              <a:t>περιορίζουν έκταση ισχίου 10°-20 °</a:t>
            </a:r>
            <a:endParaRPr lang="el-GR" dirty="0"/>
          </a:p>
        </p:txBody>
      </p:sp>
      <p:sp>
        <p:nvSpPr>
          <p:cNvPr id="3" name="2 - Θέση περιεχομένου"/>
          <p:cNvSpPr>
            <a:spLocks noGrp="1"/>
          </p:cNvSpPr>
          <p:nvPr>
            <p:ph idx="1"/>
          </p:nvPr>
        </p:nvSpPr>
        <p:spPr>
          <a:xfrm>
            <a:off x="500034" y="1785926"/>
            <a:ext cx="8229600" cy="4525963"/>
          </a:xfrm>
        </p:spPr>
        <p:txBody>
          <a:bodyPr>
            <a:normAutofit lnSpcReduction="10000"/>
          </a:bodyPr>
          <a:lstStyle/>
          <a:p>
            <a:pPr marL="514350" indent="-514350">
              <a:buAutoNum type="arabicPeriod"/>
            </a:pPr>
            <a:r>
              <a:rPr lang="el-GR" b="1" dirty="0" err="1" smtClean="0"/>
              <a:t>Λαγονομηρικός</a:t>
            </a:r>
            <a:r>
              <a:rPr lang="el-GR" dirty="0" smtClean="0"/>
              <a:t>: ισχυρότερος σύνδεσμος σώματος. </a:t>
            </a:r>
            <a:r>
              <a:rPr lang="el-GR" dirty="0" err="1" smtClean="0"/>
              <a:t>Πρ</a:t>
            </a:r>
            <a:r>
              <a:rPr lang="el-GR" dirty="0" smtClean="0"/>
              <a:t> ΚΛΑ-όφρυ κοτύλης, μεσοτροχαντήρια γραμμή. Εμποδίζει υπερέκταση</a:t>
            </a:r>
          </a:p>
          <a:p>
            <a:pPr marL="514350" indent="-514350">
              <a:buAutoNum type="arabicPeriod"/>
            </a:pPr>
            <a:r>
              <a:rPr lang="el-GR" b="1" dirty="0" err="1" smtClean="0"/>
              <a:t>Ηβομηρικός</a:t>
            </a:r>
            <a:r>
              <a:rPr lang="el-GR" dirty="0" smtClean="0"/>
              <a:t>: θυροειδή ακρολοφία ηβικού οστού-συγχωνεύεται με αρθρικό θύλακο. Περιορίζει υπερβολική απαγωγή.</a:t>
            </a:r>
          </a:p>
          <a:p>
            <a:pPr marL="514350" indent="-514350">
              <a:buAutoNum type="arabicPeriod"/>
            </a:pPr>
            <a:r>
              <a:rPr lang="el-GR" b="1" dirty="0" err="1" smtClean="0"/>
              <a:t>Ισχιομηρικός</a:t>
            </a:r>
            <a:r>
              <a:rPr lang="el-GR" dirty="0" smtClean="0"/>
              <a:t>: πιο αδύναμος. Ισχιακή μοίρα κοτύλης-μείζονα τροχαντήρα.</a:t>
            </a:r>
            <a:endParaRPr lang="el-GR"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ling.jpg"/>
          <p:cNvPicPr>
            <a:picLocks noChangeAspect="1"/>
          </p:cNvPicPr>
          <p:nvPr/>
        </p:nvPicPr>
        <p:blipFill>
          <a:blip r:embed="rId2" cstate="print"/>
          <a:stretch>
            <a:fillRect/>
          </a:stretch>
        </p:blipFill>
        <p:spPr>
          <a:xfrm>
            <a:off x="1964332" y="1000107"/>
            <a:ext cx="5893816" cy="5489749"/>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hip ling 2.jpg"/>
          <p:cNvPicPr>
            <a:picLocks noChangeAspect="1"/>
          </p:cNvPicPr>
          <p:nvPr/>
        </p:nvPicPr>
        <p:blipFill>
          <a:blip r:embed="rId2" cstate="print"/>
          <a:stretch>
            <a:fillRect/>
          </a:stretch>
        </p:blipFill>
        <p:spPr>
          <a:xfrm>
            <a:off x="628308" y="822734"/>
            <a:ext cx="7887384" cy="5212532"/>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hip ling 3.jpg"/>
          <p:cNvPicPr>
            <a:picLocks noChangeAspect="1"/>
          </p:cNvPicPr>
          <p:nvPr/>
        </p:nvPicPr>
        <p:blipFill>
          <a:blip r:embed="rId2" cstate="print"/>
          <a:stretch>
            <a:fillRect/>
          </a:stretch>
        </p:blipFill>
        <p:spPr>
          <a:xfrm>
            <a:off x="239654" y="403597"/>
            <a:ext cx="8664691" cy="6050805"/>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ΚΙΝΗΣΕΙΣ ΙΣΧΙΟΥ</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b="1" dirty="0" smtClean="0">
                <a:solidFill>
                  <a:schemeClr val="accent1"/>
                </a:solidFill>
              </a:rPr>
              <a:t>Κάμψη</a:t>
            </a:r>
            <a:r>
              <a:rPr lang="el-GR" dirty="0" smtClean="0"/>
              <a:t>: εξαρτάται από θέση γόνατος. Όταν το γόνατο σε κάμψη, ο μηρός μπορεί να ακουμπήσει </a:t>
            </a:r>
            <a:r>
              <a:rPr lang="el-GR" dirty="0" err="1" smtClean="0"/>
              <a:t>πρ</a:t>
            </a:r>
            <a:r>
              <a:rPr lang="el-GR" dirty="0" smtClean="0"/>
              <a:t>. κοιλιακό τοίχωμα με περαιτέρω παθητική κάμψη. Μέρος της κίνησης είναι αποτέλεσμα κάμψης ΣΣ.</a:t>
            </a:r>
          </a:p>
          <a:p>
            <a:pPr>
              <a:buNone/>
            </a:pPr>
            <a:r>
              <a:rPr lang="el-GR" b="1" dirty="0" smtClean="0">
                <a:solidFill>
                  <a:schemeClr val="accent1"/>
                </a:solidFill>
              </a:rPr>
              <a:t>Έκταση</a:t>
            </a:r>
            <a:r>
              <a:rPr lang="el-GR" dirty="0" smtClean="0"/>
              <a:t>: μικρότερη γωνία από κάμψη.</a:t>
            </a:r>
          </a:p>
          <a:p>
            <a:pPr>
              <a:buNone/>
            </a:pPr>
            <a:r>
              <a:rPr lang="el-GR" b="1" dirty="0" smtClean="0">
                <a:solidFill>
                  <a:schemeClr val="accent1"/>
                </a:solidFill>
              </a:rPr>
              <a:t>Απαγωγή</a:t>
            </a:r>
            <a:r>
              <a:rPr lang="el-GR" dirty="0" smtClean="0"/>
              <a:t>: μεγαλύτερη γωνία από </a:t>
            </a:r>
            <a:r>
              <a:rPr lang="el-GR" dirty="0" smtClean="0">
                <a:solidFill>
                  <a:srgbClr val="0070C0"/>
                </a:solidFill>
              </a:rPr>
              <a:t>προσαγωγή</a:t>
            </a:r>
            <a:r>
              <a:rPr lang="el-GR" dirty="0" smtClean="0"/>
              <a:t>. Φτάνει 60° όταν ο μηρός είναι σε έκταση και περισσότερο όταν είναι σε κάμψη.</a:t>
            </a:r>
          </a:p>
          <a:p>
            <a:pPr>
              <a:buNone/>
            </a:pPr>
            <a:r>
              <a:rPr lang="el-GR" b="1" dirty="0" smtClean="0">
                <a:solidFill>
                  <a:schemeClr val="accent1"/>
                </a:solidFill>
              </a:rPr>
              <a:t>Έξω στροφή  </a:t>
            </a:r>
            <a:r>
              <a:rPr lang="el-GR" dirty="0" smtClean="0"/>
              <a:t>είναι ισχυρότερη από την </a:t>
            </a:r>
            <a:r>
              <a:rPr lang="el-GR" dirty="0" smtClean="0">
                <a:solidFill>
                  <a:srgbClr val="0070C0"/>
                </a:solidFill>
              </a:rPr>
              <a:t>έσω στροφή.</a:t>
            </a:r>
            <a:endParaRPr lang="el-GR" dirty="0">
              <a:solidFill>
                <a:srgbClr val="0070C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movement 3.jpg"/>
          <p:cNvPicPr>
            <a:picLocks noChangeAspect="1"/>
          </p:cNvPicPr>
          <p:nvPr/>
        </p:nvPicPr>
        <p:blipFill>
          <a:blip r:embed="rId2" cstate="print"/>
          <a:stretch>
            <a:fillRect/>
          </a:stretch>
        </p:blipFill>
        <p:spPr>
          <a:xfrm>
            <a:off x="99440" y="1285861"/>
            <a:ext cx="9044560" cy="321471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hip movement 5.jpg"/>
          <p:cNvPicPr>
            <a:picLocks noChangeAspect="1"/>
          </p:cNvPicPr>
          <p:nvPr/>
        </p:nvPicPr>
        <p:blipFill>
          <a:blip r:embed="rId2" cstate="print"/>
          <a:stretch>
            <a:fillRect/>
          </a:stretch>
        </p:blipFill>
        <p:spPr>
          <a:xfrm>
            <a:off x="1241707" y="928669"/>
            <a:ext cx="6759317" cy="5074785"/>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movement 6.jpg"/>
          <p:cNvPicPr>
            <a:picLocks noChangeAspect="1"/>
          </p:cNvPicPr>
          <p:nvPr/>
        </p:nvPicPr>
        <p:blipFill>
          <a:blip r:embed="rId2" cstate="print"/>
          <a:stretch>
            <a:fillRect/>
          </a:stretch>
        </p:blipFill>
        <p:spPr>
          <a:xfrm>
            <a:off x="428596" y="1071546"/>
            <a:ext cx="8357419" cy="4236882"/>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HIP ROM 2.jpg"/>
          <p:cNvPicPr>
            <a:picLocks noChangeAspect="1"/>
          </p:cNvPicPr>
          <p:nvPr/>
        </p:nvPicPr>
        <p:blipFill>
          <a:blip r:embed="rId2" cstate="print"/>
          <a:stretch>
            <a:fillRect/>
          </a:stretch>
        </p:blipFill>
        <p:spPr>
          <a:xfrm>
            <a:off x="1500166" y="642918"/>
            <a:ext cx="5929354" cy="6015823"/>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 Εικόνα" descr="ΕΞΩ ΣΤΡΟΦΗ.jpg"/>
          <p:cNvPicPr>
            <a:picLocks noChangeAspect="1"/>
          </p:cNvPicPr>
          <p:nvPr/>
        </p:nvPicPr>
        <p:blipFill>
          <a:blip r:embed="rId2" cstate="print"/>
          <a:stretch>
            <a:fillRect/>
          </a:stretch>
        </p:blipFill>
        <p:spPr>
          <a:xfrm>
            <a:off x="1142164" y="1571612"/>
            <a:ext cx="7073174" cy="383039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3682752" cy="1143000"/>
          </a:xfrm>
        </p:spPr>
        <p:txBody>
          <a:bodyPr/>
          <a:lstStyle/>
          <a:p>
            <a:pPr algn="l"/>
            <a:r>
              <a:rPr lang="el-GR" dirty="0" smtClean="0">
                <a:solidFill>
                  <a:srgbClr val="FF0000"/>
                </a:solidFill>
              </a:rPr>
              <a:t>Μηριαία χώρα</a:t>
            </a:r>
            <a:endParaRPr lang="el-GR" dirty="0"/>
          </a:p>
        </p:txBody>
      </p:sp>
      <p:sp>
        <p:nvSpPr>
          <p:cNvPr id="3" name="2 - Θέση περιεχομένου"/>
          <p:cNvSpPr>
            <a:spLocks noGrp="1"/>
          </p:cNvSpPr>
          <p:nvPr>
            <p:ph idx="1"/>
          </p:nvPr>
        </p:nvSpPr>
        <p:spPr/>
        <p:txBody>
          <a:bodyPr>
            <a:normAutofit fontScale="77500" lnSpcReduction="20000"/>
          </a:bodyPr>
          <a:lstStyle/>
          <a:p>
            <a:pPr>
              <a:buNone/>
            </a:pPr>
            <a:r>
              <a:rPr lang="el-GR" dirty="0" smtClean="0"/>
              <a:t>2. Περιοχή ελεύθερου κάτω άκρου μεταξύ γλουτιαίας, κοιλιακής και περινεϊκής χώρας προς τα άνω και χώρας γόνατος προς τα κάτω. Περιλαμβάνει μηριαίο οστό.</a:t>
            </a:r>
          </a:p>
          <a:p>
            <a:pPr>
              <a:buNone/>
            </a:pPr>
            <a:r>
              <a:rPr lang="el-GR" dirty="0" smtClean="0"/>
              <a:t> </a:t>
            </a:r>
            <a:r>
              <a:rPr lang="el-GR" dirty="0" smtClean="0">
                <a:solidFill>
                  <a:schemeClr val="accent1"/>
                </a:solidFill>
              </a:rPr>
              <a:t>Βουβωνική χώρα</a:t>
            </a:r>
            <a:r>
              <a:rPr lang="el-GR" dirty="0" smtClean="0"/>
              <a:t>: μετάβαση </a:t>
            </a:r>
          </a:p>
          <a:p>
            <a:pPr>
              <a:buNone/>
            </a:pPr>
            <a:r>
              <a:rPr lang="el-GR" dirty="0" smtClean="0"/>
              <a:t>από κορμό στο ελεύθερο κάτω άκρο.</a:t>
            </a:r>
          </a:p>
          <a:p>
            <a:pPr>
              <a:buNone/>
            </a:pPr>
            <a:r>
              <a:rPr lang="el-GR" dirty="0" smtClean="0"/>
              <a:t> Ο </a:t>
            </a:r>
            <a:r>
              <a:rPr lang="el-GR" u="sng" dirty="0" smtClean="0"/>
              <a:t>βουβωνικός</a:t>
            </a:r>
            <a:r>
              <a:rPr lang="el-GR" dirty="0" smtClean="0"/>
              <a:t> </a:t>
            </a:r>
            <a:r>
              <a:rPr lang="el-GR" u="sng" dirty="0" smtClean="0"/>
              <a:t>σύνδεσμός</a:t>
            </a:r>
            <a:r>
              <a:rPr lang="el-GR" dirty="0" smtClean="0"/>
              <a:t> όριο</a:t>
            </a:r>
          </a:p>
          <a:p>
            <a:pPr>
              <a:buNone/>
            </a:pPr>
            <a:r>
              <a:rPr lang="el-GR" dirty="0" smtClean="0"/>
              <a:t> μεταξύ κοιλιακής χώρας, </a:t>
            </a:r>
            <a:r>
              <a:rPr lang="el-GR" dirty="0" err="1" smtClean="0"/>
              <a:t>περινεϊκής</a:t>
            </a:r>
            <a:r>
              <a:rPr lang="el-GR" dirty="0" smtClean="0"/>
              <a:t> </a:t>
            </a:r>
          </a:p>
          <a:p>
            <a:pPr>
              <a:buNone/>
            </a:pPr>
            <a:r>
              <a:rPr lang="el-GR" dirty="0" smtClean="0"/>
              <a:t>και μηριαίας χώρας μπροστά, </a:t>
            </a:r>
          </a:p>
          <a:p>
            <a:pPr>
              <a:buNone/>
            </a:pPr>
            <a:r>
              <a:rPr lang="el-GR" u="sng" dirty="0" err="1" smtClean="0"/>
              <a:t>ηβοϊσχιακός</a:t>
            </a:r>
            <a:r>
              <a:rPr lang="el-GR" u="sng" dirty="0" smtClean="0"/>
              <a:t> κλάδος </a:t>
            </a:r>
            <a:r>
              <a:rPr lang="el-GR" dirty="0" smtClean="0"/>
              <a:t>έσω, </a:t>
            </a:r>
          </a:p>
          <a:p>
            <a:pPr>
              <a:buNone/>
            </a:pPr>
            <a:r>
              <a:rPr lang="el-GR" u="sng" dirty="0" smtClean="0"/>
              <a:t>γλουτιαία πτυχή </a:t>
            </a:r>
            <a:r>
              <a:rPr lang="el-GR" dirty="0" smtClean="0"/>
              <a:t>όριο μεταξύ</a:t>
            </a:r>
          </a:p>
          <a:p>
            <a:pPr>
              <a:buNone/>
            </a:pPr>
            <a:r>
              <a:rPr lang="el-GR" dirty="0" smtClean="0"/>
              <a:t> γλουτιαίας και μηριαίας χώρας.</a:t>
            </a:r>
            <a:endParaRPr lang="el-GR" dirty="0"/>
          </a:p>
        </p:txBody>
      </p:sp>
      <p:pic>
        <p:nvPicPr>
          <p:cNvPr id="2051" name="Picture 3"/>
          <p:cNvPicPr>
            <a:picLocks noChangeAspect="1" noChangeArrowheads="1"/>
          </p:cNvPicPr>
          <p:nvPr/>
        </p:nvPicPr>
        <p:blipFill>
          <a:blip r:embed="rId2" cstate="print"/>
          <a:srcRect/>
          <a:stretch>
            <a:fillRect/>
          </a:stretch>
        </p:blipFill>
        <p:spPr bwMode="auto">
          <a:xfrm>
            <a:off x="6012160" y="188640"/>
            <a:ext cx="2981325" cy="1428750"/>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5436096" y="3933056"/>
            <a:ext cx="3276600"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movement 4.jpg"/>
          <p:cNvPicPr>
            <a:picLocks noChangeAspect="1"/>
          </p:cNvPicPr>
          <p:nvPr/>
        </p:nvPicPr>
        <p:blipFill>
          <a:blip r:embed="rId2" cstate="print"/>
          <a:stretch>
            <a:fillRect/>
          </a:stretch>
        </p:blipFill>
        <p:spPr>
          <a:xfrm>
            <a:off x="1428728" y="409368"/>
            <a:ext cx="6643734" cy="6448632"/>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rotation 2.jpg"/>
          <p:cNvPicPr>
            <a:picLocks noChangeAspect="1"/>
          </p:cNvPicPr>
          <p:nvPr/>
        </p:nvPicPr>
        <p:blipFill>
          <a:blip r:embed="rId2" cstate="print"/>
          <a:stretch>
            <a:fillRect/>
          </a:stretch>
        </p:blipFill>
        <p:spPr>
          <a:xfrm>
            <a:off x="500034" y="714356"/>
            <a:ext cx="8433802" cy="4857784"/>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movement.jpg"/>
          <p:cNvPicPr>
            <a:picLocks noChangeAspect="1"/>
          </p:cNvPicPr>
          <p:nvPr/>
        </p:nvPicPr>
        <p:blipFill>
          <a:blip r:embed="rId2" cstate="print"/>
          <a:stretch>
            <a:fillRect/>
          </a:stretch>
        </p:blipFill>
        <p:spPr>
          <a:xfrm>
            <a:off x="1633451" y="83127"/>
            <a:ext cx="5877098" cy="6691745"/>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ΜΥΕΣ ΓΛΟΥΤΙΑΙΑΣ ΧΩΡΑΣ</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b="1" dirty="0" smtClean="0"/>
              <a:t>Επιπολής στιβάδα</a:t>
            </a:r>
            <a:r>
              <a:rPr lang="el-GR" dirty="0" smtClean="0"/>
              <a:t>: 3 επικαλυπτόμενοι γλουτιαίοι και ο τείνων την πλατιά περιτονία. Έκφυση στην έξω επιφάνεια και χείλη πτέρυγας λαγόνιου οστού. </a:t>
            </a:r>
            <a:r>
              <a:rPr lang="el-GR" b="1" dirty="0" smtClean="0">
                <a:solidFill>
                  <a:srgbClr val="00B0F0"/>
                </a:solidFill>
              </a:rPr>
              <a:t>Απαγωγοί, εκτείνοντες και έσω στροφείς </a:t>
            </a:r>
            <a:r>
              <a:rPr lang="el-GR" dirty="0" smtClean="0"/>
              <a:t>(Εξ</a:t>
            </a:r>
            <a:r>
              <a:rPr lang="el-GR" dirty="0" smtClean="0">
                <a:solidFill>
                  <a:srgbClr val="FF0000"/>
                </a:solidFill>
              </a:rPr>
              <a:t>. Μείζων γλουτιαίος-έξω στροφή</a:t>
            </a:r>
            <a:r>
              <a:rPr lang="el-GR" dirty="0" smtClean="0"/>
              <a:t>).</a:t>
            </a:r>
          </a:p>
          <a:p>
            <a:pPr>
              <a:buNone/>
            </a:pPr>
            <a:r>
              <a:rPr lang="el-GR" b="1" dirty="0" smtClean="0"/>
              <a:t>Εν τω βάθει στιβάδα</a:t>
            </a:r>
            <a:r>
              <a:rPr lang="el-GR" dirty="0" smtClean="0"/>
              <a:t>: μικρότεροι μύες (απιοειδής έσω θυροειδής, άνω και κάτω δίδυμος, τετράγωνος μηριαίος), που καλύπτονται από το μείζονα γλουτιαίο. Καταφύονται στη μεσοτροχαντήρια ακρολοφία. </a:t>
            </a:r>
            <a:r>
              <a:rPr lang="el-GR" b="1" dirty="0" smtClean="0">
                <a:solidFill>
                  <a:srgbClr val="00B0F0"/>
                </a:solidFill>
              </a:rPr>
              <a:t>Έξω στροφείς </a:t>
            </a:r>
            <a:r>
              <a:rPr lang="el-GR" dirty="0" smtClean="0"/>
              <a:t>και σταθεροποιούν κεφαλή.</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214280" y="1397000"/>
          <a:ext cx="8929720" cy="5125720"/>
        </p:xfrm>
        <a:graphic>
          <a:graphicData uri="http://schemas.openxmlformats.org/drawingml/2006/table">
            <a:tbl>
              <a:tblPr firstRow="1" bandRow="1">
                <a:tableStyleId>{69C7853C-536D-4A76-A0AE-DD22124D55A5}</a:tableStyleId>
              </a:tblPr>
              <a:tblGrid>
                <a:gridCol w="1785944"/>
                <a:gridCol w="1785944"/>
                <a:gridCol w="1785944"/>
                <a:gridCol w="1785944"/>
                <a:gridCol w="1785944"/>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b="1" dirty="0" smtClean="0">
                          <a:solidFill>
                            <a:srgbClr val="FF0000"/>
                          </a:solidFill>
                        </a:rPr>
                        <a:t>Μείζων</a:t>
                      </a:r>
                      <a:r>
                        <a:rPr lang="el-GR" b="1" baseline="0" dirty="0" smtClean="0">
                          <a:solidFill>
                            <a:srgbClr val="FF0000"/>
                          </a:solidFill>
                        </a:rPr>
                        <a:t> γλουτιαίος</a:t>
                      </a:r>
                      <a:endParaRPr lang="el-GR" b="1" dirty="0">
                        <a:solidFill>
                          <a:srgbClr val="FF0000"/>
                        </a:solidFill>
                      </a:endParaRPr>
                    </a:p>
                  </a:txBody>
                  <a:tcPr/>
                </a:tc>
                <a:tc>
                  <a:txBody>
                    <a:bodyPr/>
                    <a:lstStyle/>
                    <a:p>
                      <a:r>
                        <a:rPr lang="el-GR" dirty="0" smtClean="0"/>
                        <a:t>Οπ. Επιφ. Γλουτιαίου,</a:t>
                      </a:r>
                      <a:r>
                        <a:rPr lang="el-GR" baseline="0" dirty="0" smtClean="0"/>
                        <a:t> ιερού οστού και κόκκυγα, μείζονα </a:t>
                      </a:r>
                      <a:r>
                        <a:rPr lang="el-GR" baseline="0" dirty="0" err="1" smtClean="0"/>
                        <a:t>ισχιοιερο</a:t>
                      </a:r>
                      <a:r>
                        <a:rPr lang="el-GR" baseline="0" dirty="0" smtClean="0"/>
                        <a:t> συνδ.</a:t>
                      </a:r>
                      <a:endParaRPr lang="el-GR" dirty="0"/>
                    </a:p>
                  </a:txBody>
                  <a:tcPr/>
                </a:tc>
                <a:tc>
                  <a:txBody>
                    <a:bodyPr/>
                    <a:lstStyle/>
                    <a:p>
                      <a:r>
                        <a:rPr lang="el-GR" dirty="0" err="1" smtClean="0"/>
                        <a:t>Λαγονοκνημιαία</a:t>
                      </a:r>
                      <a:r>
                        <a:rPr lang="el-GR" dirty="0" smtClean="0"/>
                        <a:t> ταινία στον έξω κόνδυλο-γλ. τράχυσμα</a:t>
                      </a:r>
                      <a:endParaRPr lang="el-GR" dirty="0"/>
                    </a:p>
                  </a:txBody>
                  <a:tcPr/>
                </a:tc>
                <a:tc>
                  <a:txBody>
                    <a:bodyPr/>
                    <a:lstStyle/>
                    <a:p>
                      <a:r>
                        <a:rPr lang="el-GR" dirty="0" smtClean="0"/>
                        <a:t>Κάτω γλουτιαίο ν. (Ο5, Ι1, Ι2)</a:t>
                      </a:r>
                      <a:endParaRPr lang="el-GR" dirty="0"/>
                    </a:p>
                  </a:txBody>
                  <a:tcPr/>
                </a:tc>
                <a:tc>
                  <a:txBody>
                    <a:bodyPr/>
                    <a:lstStyle/>
                    <a:p>
                      <a:r>
                        <a:rPr lang="el-GR" b="1" dirty="0" smtClean="0">
                          <a:solidFill>
                            <a:srgbClr val="FF0000"/>
                          </a:solidFill>
                        </a:rPr>
                        <a:t>Έκταση-έξω στροφή μηρού</a:t>
                      </a:r>
                      <a:r>
                        <a:rPr lang="el-GR" dirty="0" smtClean="0"/>
                        <a:t>, επάνοδος στην όρθια θέση από την καθιστή</a:t>
                      </a:r>
                      <a:endParaRPr lang="el-GR" dirty="0"/>
                    </a:p>
                  </a:txBody>
                  <a:tcPr/>
                </a:tc>
              </a:tr>
              <a:tr h="370840">
                <a:tc>
                  <a:txBody>
                    <a:bodyPr/>
                    <a:lstStyle/>
                    <a:p>
                      <a:r>
                        <a:rPr lang="el-GR" dirty="0" smtClean="0"/>
                        <a:t>Μέσος γλουτιαίος</a:t>
                      </a:r>
                      <a:endParaRPr lang="el-GR" dirty="0"/>
                    </a:p>
                  </a:txBody>
                  <a:tcPr/>
                </a:tc>
                <a:tc>
                  <a:txBody>
                    <a:bodyPr/>
                    <a:lstStyle/>
                    <a:p>
                      <a:r>
                        <a:rPr lang="el-GR" dirty="0" smtClean="0"/>
                        <a:t>Έξω επιφ. λαγόνιου</a:t>
                      </a:r>
                      <a:endParaRPr lang="el-GR" dirty="0"/>
                    </a:p>
                  </a:txBody>
                  <a:tcPr/>
                </a:tc>
                <a:tc>
                  <a:txBody>
                    <a:bodyPr/>
                    <a:lstStyle/>
                    <a:p>
                      <a:r>
                        <a:rPr lang="el-GR" dirty="0" smtClean="0"/>
                        <a:t>Έξω επιφ. </a:t>
                      </a:r>
                      <a:r>
                        <a:rPr lang="el-GR" dirty="0" err="1" smtClean="0"/>
                        <a:t>Μειζ</a:t>
                      </a:r>
                      <a:r>
                        <a:rPr lang="el-GR" dirty="0" smtClean="0"/>
                        <a:t>. </a:t>
                      </a:r>
                      <a:r>
                        <a:rPr lang="el-GR" dirty="0" err="1" smtClean="0"/>
                        <a:t>Τροχ</a:t>
                      </a:r>
                      <a:r>
                        <a:rPr lang="el-GR" dirty="0" smtClean="0"/>
                        <a:t>.</a:t>
                      </a:r>
                      <a:endParaRPr lang="el-GR" dirty="0"/>
                    </a:p>
                  </a:txBody>
                  <a:tcPr/>
                </a:tc>
                <a:tc rowSpan="3">
                  <a:txBody>
                    <a:bodyPr/>
                    <a:lstStyle/>
                    <a:p>
                      <a:r>
                        <a:rPr lang="el-GR" dirty="0" smtClean="0"/>
                        <a:t>Άνω γλουτιαίο ν. (Ο5, Ι1)</a:t>
                      </a:r>
                      <a:endParaRPr lang="el-GR" dirty="0"/>
                    </a:p>
                  </a:txBody>
                  <a:tcPr/>
                </a:tc>
                <a:tc rowSpan="3">
                  <a:txBody>
                    <a:bodyPr/>
                    <a:lstStyle/>
                    <a:p>
                      <a:r>
                        <a:rPr lang="el-GR" b="1" dirty="0" smtClean="0"/>
                        <a:t>Απαγωγή-έσω στροφή</a:t>
                      </a:r>
                      <a:r>
                        <a:rPr lang="el-GR" dirty="0" smtClean="0"/>
                        <a:t>. </a:t>
                      </a:r>
                    </a:p>
                    <a:p>
                      <a:r>
                        <a:rPr lang="el-GR" dirty="0" smtClean="0"/>
                        <a:t>Διατήρηση πυέλου όταν ομόπλευρο άκρο φέρει βάρος, προώθηση προς την αντίθετη όταν αιωρείται το άκρο</a:t>
                      </a:r>
                      <a:endParaRPr lang="el-GR" dirty="0"/>
                    </a:p>
                  </a:txBody>
                  <a:tcPr/>
                </a:tc>
              </a:tr>
              <a:tr h="370840">
                <a:tc>
                  <a:txBody>
                    <a:bodyPr/>
                    <a:lstStyle/>
                    <a:p>
                      <a:r>
                        <a:rPr lang="el-GR" dirty="0" smtClean="0"/>
                        <a:t>Μικρός γλουτιαίος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Έξω επιφ. λαγόνιου</a:t>
                      </a:r>
                    </a:p>
                    <a:p>
                      <a:endParaRPr lang="el-GR" dirty="0"/>
                    </a:p>
                  </a:txBody>
                  <a:tcPr/>
                </a:tc>
                <a:tc>
                  <a:txBody>
                    <a:bodyPr/>
                    <a:lstStyle/>
                    <a:p>
                      <a:r>
                        <a:rPr lang="el-GR" dirty="0" err="1" smtClean="0"/>
                        <a:t>Πρ</a:t>
                      </a:r>
                      <a:r>
                        <a:rPr lang="el-GR" dirty="0" smtClean="0"/>
                        <a:t>. επιφ. </a:t>
                      </a:r>
                      <a:r>
                        <a:rPr lang="el-GR" dirty="0" err="1" smtClean="0"/>
                        <a:t>Μειζ</a:t>
                      </a:r>
                      <a:r>
                        <a:rPr lang="el-GR" dirty="0" smtClean="0"/>
                        <a:t>. </a:t>
                      </a:r>
                      <a:r>
                        <a:rPr lang="el-GR" dirty="0" err="1" smtClean="0"/>
                        <a:t>Τροχ</a:t>
                      </a:r>
                      <a:endParaRPr lang="el-GR" dirty="0"/>
                    </a:p>
                  </a:txBody>
                  <a:tcPr/>
                </a:tc>
                <a:tc vMerge="1">
                  <a:txBody>
                    <a:bodyPr/>
                    <a:lstStyle/>
                    <a:p>
                      <a:endParaRPr lang="el-GR" dirty="0"/>
                    </a:p>
                  </a:txBody>
                  <a:tcPr/>
                </a:tc>
                <a:tc vMerge="1">
                  <a:txBody>
                    <a:bodyPr/>
                    <a:lstStyle/>
                    <a:p>
                      <a:endParaRPr lang="el-GR" dirty="0"/>
                    </a:p>
                  </a:txBody>
                  <a:tcPr/>
                </a:tc>
              </a:tr>
              <a:tr h="370840">
                <a:tc>
                  <a:txBody>
                    <a:bodyPr/>
                    <a:lstStyle/>
                    <a:p>
                      <a:r>
                        <a:rPr lang="el-GR" dirty="0" smtClean="0"/>
                        <a:t>Τείνων πλατιά περιτονία</a:t>
                      </a:r>
                      <a:endParaRPr lang="el-GR" dirty="0"/>
                    </a:p>
                  </a:txBody>
                  <a:tcPr/>
                </a:tc>
                <a:tc>
                  <a:txBody>
                    <a:bodyPr/>
                    <a:lstStyle/>
                    <a:p>
                      <a:r>
                        <a:rPr lang="el-GR" dirty="0" err="1" smtClean="0"/>
                        <a:t>Πρ</a:t>
                      </a:r>
                      <a:r>
                        <a:rPr lang="el-GR" dirty="0" smtClean="0"/>
                        <a:t>. ΑΛΑ-</a:t>
                      </a:r>
                      <a:r>
                        <a:rPr lang="el-GR" dirty="0" err="1" smtClean="0"/>
                        <a:t>πρ.</a:t>
                      </a:r>
                      <a:r>
                        <a:rPr lang="el-GR" dirty="0" smtClean="0"/>
                        <a:t> μοίρα</a:t>
                      </a:r>
                      <a:r>
                        <a:rPr lang="el-GR" baseline="0" dirty="0" smtClean="0"/>
                        <a:t> λαγόνιας ακρολοφίας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smtClean="0"/>
                        <a:t>Λαγονοκνημιαία</a:t>
                      </a:r>
                      <a:r>
                        <a:rPr lang="el-GR" dirty="0" smtClean="0"/>
                        <a:t> ταινία στον έξω κόνδυλο-γλ. τράχυσμα</a:t>
                      </a:r>
                    </a:p>
                    <a:p>
                      <a:endParaRPr lang="el-GR" dirty="0"/>
                    </a:p>
                  </a:txBody>
                  <a:tcPr/>
                </a:tc>
                <a:tc vMerge="1">
                  <a:txBody>
                    <a:bodyPr/>
                    <a:lstStyle/>
                    <a:p>
                      <a:endParaRPr lang="el-GR" dirty="0"/>
                    </a:p>
                  </a:txBody>
                  <a:tcPr/>
                </a:tc>
                <a:tc vMerge="1">
                  <a:txBody>
                    <a:bodyPr/>
                    <a:lstStyle/>
                    <a:p>
                      <a:endParaRPr lang="el-GR" dirty="0"/>
                    </a:p>
                  </a:txBody>
                  <a:tcPr/>
                </a:tc>
              </a:tr>
            </a:tbl>
          </a:graphicData>
        </a:graphic>
      </p:graphicFrame>
      <p:sp>
        <p:nvSpPr>
          <p:cNvPr id="3" name="2 - TextBox"/>
          <p:cNvSpPr txBox="1"/>
          <p:nvPr/>
        </p:nvSpPr>
        <p:spPr>
          <a:xfrm>
            <a:off x="2143108" y="285728"/>
            <a:ext cx="4432239" cy="369332"/>
          </a:xfrm>
          <a:prstGeom prst="rect">
            <a:avLst/>
          </a:prstGeom>
          <a:noFill/>
        </p:spPr>
        <p:txBody>
          <a:bodyPr wrap="none" rtlCol="0">
            <a:spAutoFit/>
          </a:bodyPr>
          <a:lstStyle/>
          <a:p>
            <a:r>
              <a:rPr lang="el-GR" dirty="0" smtClean="0"/>
              <a:t>ΜΥΣ ΓΛΟΥΤΙΑΙΑΣ ΧΩΡΑΣ ΑΠΑΓΩΓΟΙ-ΣΤΡΟΦΕΙΣ</a:t>
            </a:r>
            <a:endParaRPr lang="el-G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571472" y="642918"/>
          <a:ext cx="8429650" cy="6040120"/>
        </p:xfrm>
        <a:graphic>
          <a:graphicData uri="http://schemas.openxmlformats.org/drawingml/2006/table">
            <a:tbl>
              <a:tblPr firstRow="1" bandRow="1">
                <a:tableStyleId>{69C7853C-536D-4A76-A0AE-DD22124D55A5}</a:tableStyleId>
              </a:tblPr>
              <a:tblGrid>
                <a:gridCol w="1571636"/>
                <a:gridCol w="1800224"/>
                <a:gridCol w="1685930"/>
                <a:gridCol w="1685930"/>
                <a:gridCol w="1685930"/>
              </a:tblGrid>
              <a:tr h="370840">
                <a:tc>
                  <a:txBody>
                    <a:bodyPr/>
                    <a:lstStyle/>
                    <a:p>
                      <a:r>
                        <a:rPr lang="el-GR" sz="1400" dirty="0" smtClean="0"/>
                        <a:t>ΜΥΣ</a:t>
                      </a:r>
                      <a:endParaRPr lang="el-GR" sz="1400" dirty="0"/>
                    </a:p>
                  </a:txBody>
                  <a:tcPr/>
                </a:tc>
                <a:tc>
                  <a:txBody>
                    <a:bodyPr/>
                    <a:lstStyle/>
                    <a:p>
                      <a:r>
                        <a:rPr lang="el-GR" sz="1400" dirty="0" smtClean="0"/>
                        <a:t>ΕΚΦΥΣΗ</a:t>
                      </a:r>
                      <a:endParaRPr lang="el-GR" sz="1400" dirty="0"/>
                    </a:p>
                  </a:txBody>
                  <a:tcPr/>
                </a:tc>
                <a:tc>
                  <a:txBody>
                    <a:bodyPr/>
                    <a:lstStyle/>
                    <a:p>
                      <a:r>
                        <a:rPr lang="el-GR" sz="1400" dirty="0" smtClean="0"/>
                        <a:t>ΚΑΤΑΦΥΣΗ</a:t>
                      </a:r>
                      <a:endParaRPr lang="el-GR" sz="1400" dirty="0"/>
                    </a:p>
                  </a:txBody>
                  <a:tcPr/>
                </a:tc>
                <a:tc>
                  <a:txBody>
                    <a:bodyPr/>
                    <a:lstStyle/>
                    <a:p>
                      <a:r>
                        <a:rPr lang="el-GR" sz="1400" dirty="0" smtClean="0"/>
                        <a:t>ΝΕΥΡΩΣΗ</a:t>
                      </a:r>
                      <a:endParaRPr lang="el-GR" sz="1400" dirty="0"/>
                    </a:p>
                  </a:txBody>
                  <a:tcPr/>
                </a:tc>
                <a:tc>
                  <a:txBody>
                    <a:bodyPr/>
                    <a:lstStyle/>
                    <a:p>
                      <a:r>
                        <a:rPr lang="el-GR" sz="1400" dirty="0" smtClean="0"/>
                        <a:t>ΛΕΙΤΟΥΡΓΙΑ</a:t>
                      </a:r>
                      <a:endParaRPr lang="el-GR" sz="1400" dirty="0"/>
                    </a:p>
                  </a:txBody>
                  <a:tcPr/>
                </a:tc>
              </a:tr>
              <a:tr h="370840">
                <a:tc>
                  <a:txBody>
                    <a:bodyPr/>
                    <a:lstStyle/>
                    <a:p>
                      <a:r>
                        <a:rPr lang="el-GR" dirty="0" smtClean="0"/>
                        <a:t>Απιοειδής</a:t>
                      </a:r>
                      <a:endParaRPr lang="el-GR" dirty="0"/>
                    </a:p>
                  </a:txBody>
                  <a:tcPr/>
                </a:tc>
                <a:tc>
                  <a:txBody>
                    <a:bodyPr/>
                    <a:lstStyle/>
                    <a:p>
                      <a:r>
                        <a:rPr lang="el-GR" dirty="0" err="1" smtClean="0"/>
                        <a:t>Πρ</a:t>
                      </a:r>
                      <a:r>
                        <a:rPr lang="el-GR" dirty="0" smtClean="0"/>
                        <a:t>. επιφ. Ιερού, μείζων</a:t>
                      </a:r>
                      <a:r>
                        <a:rPr lang="el-GR" baseline="0" dirty="0" smtClean="0"/>
                        <a:t> </a:t>
                      </a:r>
                      <a:r>
                        <a:rPr lang="el-GR" baseline="0" dirty="0" err="1" smtClean="0"/>
                        <a:t>ισχιοϊερός</a:t>
                      </a:r>
                      <a:r>
                        <a:rPr lang="el-GR" baseline="0" dirty="0" smtClean="0"/>
                        <a:t> συνδ.</a:t>
                      </a:r>
                      <a:endParaRPr lang="el-GR" dirty="0"/>
                    </a:p>
                  </a:txBody>
                  <a:tcPr/>
                </a:tc>
                <a:tc>
                  <a:txBody>
                    <a:bodyPr/>
                    <a:lstStyle/>
                    <a:p>
                      <a:r>
                        <a:rPr lang="el-GR" dirty="0" smtClean="0"/>
                        <a:t>Άνω χείλος </a:t>
                      </a:r>
                      <a:r>
                        <a:rPr lang="el-GR" dirty="0" err="1" smtClean="0"/>
                        <a:t>μείζ</a:t>
                      </a:r>
                      <a:r>
                        <a:rPr lang="el-GR" dirty="0" smtClean="0"/>
                        <a:t>. </a:t>
                      </a:r>
                      <a:r>
                        <a:rPr lang="el-GR" dirty="0" err="1" smtClean="0"/>
                        <a:t>Τροχ</a:t>
                      </a:r>
                      <a:r>
                        <a:rPr lang="el-GR" dirty="0" smtClean="0"/>
                        <a:t>.</a:t>
                      </a:r>
                      <a:endParaRPr lang="el-GR" dirty="0"/>
                    </a:p>
                  </a:txBody>
                  <a:tcPr/>
                </a:tc>
                <a:tc>
                  <a:txBody>
                    <a:bodyPr/>
                    <a:lstStyle/>
                    <a:p>
                      <a:r>
                        <a:rPr lang="el-GR" dirty="0" smtClean="0"/>
                        <a:t>Κλάδους Ι1, Ι2</a:t>
                      </a:r>
                      <a:endParaRPr lang="el-GR" dirty="0"/>
                    </a:p>
                  </a:txBody>
                  <a:tcPr/>
                </a:tc>
                <a:tc rowSpan="3">
                  <a:txBody>
                    <a:bodyPr/>
                    <a:lstStyle/>
                    <a:p>
                      <a:r>
                        <a:rPr lang="el-GR" dirty="0" smtClean="0"/>
                        <a:t>Έξω στροφή (μηρός</a:t>
                      </a:r>
                      <a:r>
                        <a:rPr lang="el-GR" baseline="0" dirty="0" smtClean="0"/>
                        <a:t> σε έκταση)</a:t>
                      </a:r>
                    </a:p>
                    <a:p>
                      <a:r>
                        <a:rPr lang="el-GR" baseline="0" dirty="0" smtClean="0"/>
                        <a:t>Απαγωγή (μηρός σε κάμψη)</a:t>
                      </a:r>
                    </a:p>
                    <a:p>
                      <a:r>
                        <a:rPr lang="el-GR" baseline="0" dirty="0" smtClean="0"/>
                        <a:t>Σταθεροποίηση κεφαλής</a:t>
                      </a:r>
                      <a:endParaRPr lang="el-GR" dirty="0"/>
                    </a:p>
                  </a:txBody>
                  <a:tcPr/>
                </a:tc>
              </a:tr>
              <a:tr h="370840">
                <a:tc>
                  <a:txBody>
                    <a:bodyPr/>
                    <a:lstStyle/>
                    <a:p>
                      <a:r>
                        <a:rPr lang="el-GR" dirty="0" smtClean="0"/>
                        <a:t>Έσω θυροειδής</a:t>
                      </a:r>
                      <a:endParaRPr lang="el-GR" dirty="0"/>
                    </a:p>
                  </a:txBody>
                  <a:tcPr/>
                </a:tc>
                <a:tc>
                  <a:txBody>
                    <a:bodyPr/>
                    <a:lstStyle/>
                    <a:p>
                      <a:r>
                        <a:rPr lang="el-GR" dirty="0" smtClean="0"/>
                        <a:t>Έσω επιφ. Θυροειδή</a:t>
                      </a:r>
                      <a:r>
                        <a:rPr lang="el-GR" baseline="0" dirty="0" smtClean="0"/>
                        <a:t> υμένα</a:t>
                      </a:r>
                      <a:endParaRPr lang="el-GR" dirty="0"/>
                    </a:p>
                  </a:txBody>
                  <a:tcPr/>
                </a:tc>
                <a:tc>
                  <a:txBody>
                    <a:bodyPr/>
                    <a:lstStyle/>
                    <a:p>
                      <a:r>
                        <a:rPr lang="el-GR" dirty="0" smtClean="0"/>
                        <a:t>Έσω επιφ. </a:t>
                      </a:r>
                      <a:r>
                        <a:rPr lang="el-GR" dirty="0" err="1" smtClean="0"/>
                        <a:t>Μειζ</a:t>
                      </a:r>
                      <a:r>
                        <a:rPr lang="el-GR" dirty="0" smtClean="0"/>
                        <a:t>. </a:t>
                      </a:r>
                      <a:r>
                        <a:rPr lang="el-GR" b="0" dirty="0" err="1" smtClean="0"/>
                        <a:t>Τροχ</a:t>
                      </a:r>
                      <a:r>
                        <a:rPr lang="el-GR" b="0" dirty="0" smtClean="0"/>
                        <a:t> (</a:t>
                      </a:r>
                      <a:r>
                        <a:rPr lang="el-GR" b="0" dirty="0" err="1" smtClean="0"/>
                        <a:t>βοθρίο</a:t>
                      </a:r>
                      <a:r>
                        <a:rPr lang="el-GR" b="0" dirty="0" smtClean="0"/>
                        <a:t>)</a:t>
                      </a:r>
                    </a:p>
                    <a:p>
                      <a:endParaRPr lang="el-GR" dirty="0" smtClean="0"/>
                    </a:p>
                    <a:p>
                      <a:endParaRPr lang="el-GR" dirty="0"/>
                    </a:p>
                  </a:txBody>
                  <a:tcPr/>
                </a:tc>
                <a:tc>
                  <a:txBody>
                    <a:bodyPr/>
                    <a:lstStyle/>
                    <a:p>
                      <a:r>
                        <a:rPr lang="el-GR" dirty="0" smtClean="0"/>
                        <a:t>Νεύρο έσω θυροειδούς</a:t>
                      </a:r>
                      <a:endParaRPr lang="el-GR" dirty="0"/>
                    </a:p>
                  </a:txBody>
                  <a:tcPr/>
                </a:tc>
                <a:tc vMerge="1">
                  <a:txBody>
                    <a:bodyPr/>
                    <a:lstStyle/>
                    <a:p>
                      <a:endParaRPr lang="el-GR" dirty="0"/>
                    </a:p>
                  </a:txBody>
                  <a:tcPr/>
                </a:tc>
              </a:tr>
              <a:tr h="914400">
                <a:tc>
                  <a:txBody>
                    <a:bodyPr/>
                    <a:lstStyle/>
                    <a:p>
                      <a:r>
                        <a:rPr lang="el-GR" dirty="0" smtClean="0"/>
                        <a:t>Άνω δίδυμος</a:t>
                      </a:r>
                    </a:p>
                    <a:p>
                      <a:endParaRPr lang="el-GR" dirty="0" smtClean="0"/>
                    </a:p>
                    <a:p>
                      <a:r>
                        <a:rPr lang="el-GR" dirty="0" smtClean="0"/>
                        <a:t>Κάτω Δίδυμος</a:t>
                      </a:r>
                      <a:endParaRPr lang="el-GR" dirty="0"/>
                    </a:p>
                  </a:txBody>
                  <a:tcPr/>
                </a:tc>
                <a:tc>
                  <a:txBody>
                    <a:bodyPr/>
                    <a:lstStyle/>
                    <a:p>
                      <a:r>
                        <a:rPr lang="el-GR" dirty="0" smtClean="0"/>
                        <a:t>Ισχιακή άκανθα</a:t>
                      </a:r>
                    </a:p>
                    <a:p>
                      <a:endParaRPr lang="el-GR" dirty="0" smtClean="0"/>
                    </a:p>
                    <a:p>
                      <a:r>
                        <a:rPr lang="el-GR" dirty="0" smtClean="0"/>
                        <a:t>Ισχιακό κύρτωμα</a:t>
                      </a:r>
                      <a:endParaRPr lang="el-GR" dirty="0"/>
                    </a:p>
                  </a:txBody>
                  <a:tcPr/>
                </a:tc>
                <a:tc>
                  <a:txBody>
                    <a:bodyPr/>
                    <a:lstStyle/>
                    <a:p>
                      <a:r>
                        <a:rPr lang="el-GR" dirty="0" smtClean="0"/>
                        <a:t>Έσω επιφ. </a:t>
                      </a:r>
                      <a:r>
                        <a:rPr lang="el-GR" dirty="0" err="1" smtClean="0"/>
                        <a:t>Μειζ</a:t>
                      </a:r>
                      <a:r>
                        <a:rPr lang="el-GR" dirty="0" smtClean="0"/>
                        <a:t>. </a:t>
                      </a:r>
                      <a:r>
                        <a:rPr lang="el-GR" b="0" dirty="0" err="1" smtClean="0"/>
                        <a:t>Τροχ</a:t>
                      </a:r>
                      <a:r>
                        <a:rPr lang="el-GR" b="0" dirty="0" smtClean="0"/>
                        <a:t> (</a:t>
                      </a:r>
                      <a:r>
                        <a:rPr lang="el-GR" b="0" dirty="0" err="1" smtClean="0"/>
                        <a:t>βοθρίο</a:t>
                      </a:r>
                      <a:r>
                        <a:rPr lang="el-GR" b="0" dirty="0" smtClean="0"/>
                        <a:t>)</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Νεύρο έσω θυροειδούς</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Νεύρο τετράγωνου μηριαίου</a:t>
                      </a:r>
                      <a:endParaRPr lang="el-GR" dirty="0"/>
                    </a:p>
                  </a:txBody>
                  <a:tcPr/>
                </a:tc>
                <a:tc vMerge="1">
                  <a:txBody>
                    <a:bodyPr/>
                    <a:lstStyle/>
                    <a:p>
                      <a:endParaRPr lang="el-GR" dirty="0"/>
                    </a:p>
                  </a:txBody>
                  <a:tcPr/>
                </a:tc>
              </a:tr>
              <a:tr h="370840">
                <a:tc>
                  <a:txBody>
                    <a:bodyPr/>
                    <a:lstStyle/>
                    <a:p>
                      <a:r>
                        <a:rPr lang="el-GR" dirty="0" smtClean="0"/>
                        <a:t>Τετράγωνος μηριαίος</a:t>
                      </a:r>
                      <a:endParaRPr lang="el-GR" dirty="0"/>
                    </a:p>
                  </a:txBody>
                  <a:tcPr/>
                </a:tc>
                <a:tc>
                  <a:txBody>
                    <a:bodyPr/>
                    <a:lstStyle/>
                    <a:p>
                      <a:r>
                        <a:rPr lang="el-GR" dirty="0" smtClean="0"/>
                        <a:t>Έξω χείλος ισχιακού κυρτώματος</a:t>
                      </a:r>
                      <a:endParaRPr lang="el-GR" dirty="0"/>
                    </a:p>
                  </a:txBody>
                  <a:tcPr/>
                </a:tc>
                <a:tc>
                  <a:txBody>
                    <a:bodyPr/>
                    <a:lstStyle/>
                    <a:p>
                      <a:r>
                        <a:rPr lang="el-GR" dirty="0" smtClean="0"/>
                        <a:t>Φύμα τετράγωνου μηριαίου</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Νεύρο τετράγωνου μηριαίου</a:t>
                      </a:r>
                    </a:p>
                    <a:p>
                      <a:endParaRPr lang="el-GR" dirty="0"/>
                    </a:p>
                  </a:txBody>
                  <a:tcPr/>
                </a:tc>
                <a:tc>
                  <a:txBody>
                    <a:bodyPr/>
                    <a:lstStyle/>
                    <a:p>
                      <a:r>
                        <a:rPr lang="el-GR" dirty="0" smtClean="0"/>
                        <a:t>Έξω στροφή-σταθεροποίηση κεφαλής</a:t>
                      </a:r>
                      <a:endParaRPr lang="el-GR" dirty="0"/>
                    </a:p>
                  </a:txBody>
                  <a:tcPr/>
                </a:tc>
              </a:tr>
              <a:tr h="370840">
                <a:tc>
                  <a:txBody>
                    <a:bodyPr/>
                    <a:lstStyle/>
                    <a:p>
                      <a:r>
                        <a:rPr lang="el-GR" dirty="0" smtClean="0"/>
                        <a:t>Έξω Θυροειδής</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70C0"/>
                          </a:solidFill>
                        </a:rPr>
                        <a:t>Έξω επιφ. Θυροειδή</a:t>
                      </a:r>
                      <a:r>
                        <a:rPr lang="el-GR" baseline="0" dirty="0" smtClean="0">
                          <a:solidFill>
                            <a:srgbClr val="0070C0"/>
                          </a:solidFill>
                        </a:rPr>
                        <a:t> υμένα</a:t>
                      </a:r>
                      <a:endParaRPr lang="el-GR" dirty="0" smtClean="0">
                        <a:solidFill>
                          <a:srgbClr val="0070C0"/>
                        </a:solidFill>
                      </a:endParaRPr>
                    </a:p>
                    <a:p>
                      <a:endParaRPr lang="el-GR" dirty="0"/>
                    </a:p>
                  </a:txBody>
                  <a:tcPr/>
                </a:tc>
                <a:tc>
                  <a:txBody>
                    <a:bodyPr/>
                    <a:lstStyle/>
                    <a:p>
                      <a:r>
                        <a:rPr lang="el-GR" dirty="0" err="1" smtClean="0"/>
                        <a:t>Τροχ</a:t>
                      </a:r>
                      <a:r>
                        <a:rPr lang="el-GR" dirty="0" smtClean="0"/>
                        <a:t>. βόθρο</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Νεύρο έξω θυροειδούς</a:t>
                      </a:r>
                    </a:p>
                    <a:p>
                      <a:endParaRPr lang="el-GR" dirty="0"/>
                    </a:p>
                  </a:txBody>
                  <a:tcPr/>
                </a:tc>
                <a:tc>
                  <a:txBody>
                    <a:bodyPr/>
                    <a:lstStyle/>
                    <a:p>
                      <a:r>
                        <a:rPr lang="el-GR" dirty="0" smtClean="0"/>
                        <a:t>Έξω στροφή- (προσαγωγή)</a:t>
                      </a:r>
                      <a:endParaRPr lang="el-GR" dirty="0"/>
                    </a:p>
                  </a:txBody>
                  <a:tcPr/>
                </a:tc>
              </a:tr>
            </a:tbl>
          </a:graphicData>
        </a:graphic>
      </p:graphicFrame>
      <p:sp>
        <p:nvSpPr>
          <p:cNvPr id="3" name="2 - TextBox"/>
          <p:cNvSpPr txBox="1"/>
          <p:nvPr/>
        </p:nvSpPr>
        <p:spPr>
          <a:xfrm>
            <a:off x="2214546" y="142852"/>
            <a:ext cx="486505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l-GR" dirty="0" smtClean="0"/>
              <a:t>ΜΥΣ ΓΛΟΥΤΙΑΙΑΣ ΧΩΡΑΣ ΑΠΑΓΩΓΟΙ-ΕΞΩ ΣΤΡΟΦΕΙΣ</a:t>
            </a:r>
            <a:endParaRPr lang="el-G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rotation 5.jpg"/>
          <p:cNvPicPr>
            <a:picLocks noChangeAspect="1"/>
          </p:cNvPicPr>
          <p:nvPr/>
        </p:nvPicPr>
        <p:blipFill>
          <a:blip r:embed="rId2" cstate="print"/>
          <a:stretch>
            <a:fillRect/>
          </a:stretch>
        </p:blipFill>
        <p:spPr>
          <a:xfrm>
            <a:off x="0" y="449959"/>
            <a:ext cx="9144000" cy="5958081"/>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ΕΞΩ ΣΤΡΟΦΕΙΣ ΜΗΡΟΥ.jpg"/>
          <p:cNvPicPr>
            <a:picLocks noChangeAspect="1"/>
          </p:cNvPicPr>
          <p:nvPr/>
        </p:nvPicPr>
        <p:blipFill>
          <a:blip r:embed="rId2" cstate="print"/>
          <a:stretch>
            <a:fillRect/>
          </a:stretch>
        </p:blipFill>
        <p:spPr>
          <a:xfrm>
            <a:off x="1785918" y="571480"/>
            <a:ext cx="5429288" cy="4832066"/>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hip rotation 4.jpg"/>
          <p:cNvPicPr>
            <a:picLocks noChangeAspect="1"/>
          </p:cNvPicPr>
          <p:nvPr/>
        </p:nvPicPr>
        <p:blipFill>
          <a:blip r:embed="rId2" cstate="print"/>
          <a:stretch>
            <a:fillRect/>
          </a:stretch>
        </p:blipFill>
        <p:spPr>
          <a:xfrm>
            <a:off x="171144" y="0"/>
            <a:ext cx="8801711" cy="68580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ΜΕΙΖΩΝ ΓΛΟΥΤΙΑΙΟΣ</a:t>
            </a:r>
            <a:endParaRPr lang="el-GR" dirty="0"/>
          </a:p>
        </p:txBody>
      </p:sp>
      <p:sp>
        <p:nvSpPr>
          <p:cNvPr id="3" name="2 - Θέση περιεχομένου"/>
          <p:cNvSpPr>
            <a:spLocks noGrp="1"/>
          </p:cNvSpPr>
          <p:nvPr>
            <p:ph idx="1"/>
          </p:nvPr>
        </p:nvSpPr>
        <p:spPr/>
        <p:txBody>
          <a:bodyPr/>
          <a:lstStyle/>
          <a:p>
            <a:pPr>
              <a:buNone/>
            </a:pPr>
            <a:r>
              <a:rPr lang="en-US" dirty="0" smtClean="0"/>
              <a:t>	</a:t>
            </a:r>
            <a:r>
              <a:rPr lang="el-GR" dirty="0" smtClean="0"/>
              <a:t>Ο μεγαλύτερος και βαρύτερος μυς σώματος. Ο πιο ισχυρός </a:t>
            </a:r>
            <a:r>
              <a:rPr lang="el-GR" b="1" dirty="0" smtClean="0"/>
              <a:t>εκτείνων</a:t>
            </a:r>
            <a:r>
              <a:rPr lang="el-GR" dirty="0" smtClean="0"/>
              <a:t> το μηρό. Κινητοποιείται όταν είναι αναγκαία μεγάλη σύσπαση (σήκωμα από καθιστή θέση στην όρθια, άνοδος σκάλας, ανηφορικός δρόμος, τρέξιμο). Ελάχιστα χρησιμοποιείται στο συνηθισμένο βάδισμα (για αυτό και η παράλυση του δεν επηρεάζει τη βάδιση) και καθόλου στη διατήρηση όρθιας στάσης.</a:t>
            </a:r>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3682752" cy="1143000"/>
          </a:xfrm>
        </p:spPr>
        <p:txBody>
          <a:bodyPr/>
          <a:lstStyle/>
          <a:p>
            <a:pPr algn="l"/>
            <a:r>
              <a:rPr lang="el-GR" dirty="0" smtClean="0">
                <a:solidFill>
                  <a:srgbClr val="FF0000"/>
                </a:solidFill>
              </a:rPr>
              <a:t>Χώρα γόνατος</a:t>
            </a:r>
            <a:endParaRPr lang="el-GR" dirty="0"/>
          </a:p>
        </p:txBody>
      </p:sp>
      <p:sp>
        <p:nvSpPr>
          <p:cNvPr id="3" name="2 - Θέση περιεχομένου"/>
          <p:cNvSpPr>
            <a:spLocks noGrp="1"/>
          </p:cNvSpPr>
          <p:nvPr>
            <p:ph idx="1"/>
          </p:nvPr>
        </p:nvSpPr>
        <p:spPr/>
        <p:txBody>
          <a:bodyPr/>
          <a:lstStyle/>
          <a:p>
            <a:pPr>
              <a:buNone/>
            </a:pPr>
            <a:r>
              <a:rPr lang="el-GR" dirty="0" smtClean="0"/>
              <a:t>3. Κόνδυλοι άπω μοίρας μηριαίου, εγγύς μοίρα κνήμης, κεφαλή περόνης, επιγονατίδα και τις μεταξύ τους διαρθρώσεις. Η οπίσθια χώρα γόνατος περιλαμβάνει τον </a:t>
            </a:r>
            <a:r>
              <a:rPr lang="el-GR" dirty="0" smtClean="0">
                <a:solidFill>
                  <a:schemeClr val="tx2"/>
                </a:solidFill>
              </a:rPr>
              <a:t>ιγνυακό βόθρο</a:t>
            </a:r>
            <a:r>
              <a:rPr lang="el-GR" dirty="0" smtClean="0"/>
              <a:t>, κοιλότητα γεμάτη λίπος όπου πορεύονται αγγεία και νεύρα.</a:t>
            </a:r>
            <a:endParaRPr lang="el-GR" dirty="0"/>
          </a:p>
        </p:txBody>
      </p:sp>
      <p:pic>
        <p:nvPicPr>
          <p:cNvPr id="3074" name="Picture 2"/>
          <p:cNvPicPr>
            <a:picLocks noChangeAspect="1" noChangeArrowheads="1"/>
          </p:cNvPicPr>
          <p:nvPr/>
        </p:nvPicPr>
        <p:blipFill>
          <a:blip r:embed="rId2" cstate="print"/>
          <a:srcRect/>
          <a:stretch>
            <a:fillRect/>
          </a:stretch>
        </p:blipFill>
        <p:spPr bwMode="auto">
          <a:xfrm>
            <a:off x="467544" y="4869160"/>
            <a:ext cx="2847975" cy="88582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932040" y="4653136"/>
            <a:ext cx="2476500" cy="104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428604"/>
            <a:ext cx="8229600" cy="1143000"/>
          </a:xfrm>
        </p:spPr>
        <p:txBody>
          <a:bodyPr/>
          <a:lstStyle/>
          <a:p>
            <a:r>
              <a:rPr lang="el-GR" dirty="0" smtClean="0"/>
              <a:t>ΕΣΩ ΣΤΡΟΦΕΙΣ-ΑΠΑΓΩΓΕΙΣ</a:t>
            </a:r>
            <a:endParaRPr lang="el-GR" dirty="0"/>
          </a:p>
        </p:txBody>
      </p:sp>
      <p:sp>
        <p:nvSpPr>
          <p:cNvPr id="3" name="2 - Θέση περιεχομένου"/>
          <p:cNvSpPr>
            <a:spLocks noGrp="1"/>
          </p:cNvSpPr>
          <p:nvPr>
            <p:ph idx="1"/>
          </p:nvPr>
        </p:nvSpPr>
        <p:spPr/>
        <p:txBody>
          <a:bodyPr>
            <a:normAutofit/>
          </a:bodyPr>
          <a:lstStyle/>
          <a:p>
            <a:pPr>
              <a:buNone/>
            </a:pPr>
            <a:r>
              <a:rPr lang="el-GR" b="1" dirty="0" smtClean="0">
                <a:solidFill>
                  <a:srgbClr val="00B050"/>
                </a:solidFill>
              </a:rPr>
              <a:t>Μέσος και μικρός γλουτιαίος</a:t>
            </a:r>
            <a:r>
              <a:rPr lang="el-GR" dirty="0" smtClean="0"/>
              <a:t>: Ριπιδοειδές</a:t>
            </a:r>
            <a:r>
              <a:rPr lang="en-US" dirty="0" smtClean="0"/>
              <a:t> </a:t>
            </a:r>
            <a:r>
              <a:rPr lang="el-GR" dirty="0" smtClean="0"/>
              <a:t>σχήμα, οι ίνες συγκλίνουν προς τον ίδιο στόχο. Ίδια νεύρωση και αιμάτωση. Απαγωγή και έσω στροφή μηρού.</a:t>
            </a:r>
          </a:p>
          <a:p>
            <a:pPr>
              <a:buNone/>
            </a:pPr>
            <a:r>
              <a:rPr lang="el-GR" b="1" dirty="0" smtClean="0">
                <a:solidFill>
                  <a:srgbClr val="00B050"/>
                </a:solidFill>
              </a:rPr>
              <a:t>Τείνων πλατιά περιτονία</a:t>
            </a:r>
            <a:r>
              <a:rPr lang="el-GR" dirty="0" smtClean="0"/>
              <a:t>: ατρακτοειδής, 15 εκ, κοινή κατάφυση με μείζονα γλουτιαίο μέσω </a:t>
            </a:r>
            <a:r>
              <a:rPr lang="el-GR" dirty="0" err="1" smtClean="0"/>
              <a:t>λαγονοκνημιαίας</a:t>
            </a:r>
            <a:r>
              <a:rPr lang="el-GR" dirty="0" smtClean="0"/>
              <a:t> ταινίας στο έξω φύμα κνήμης.</a:t>
            </a:r>
            <a:endParaRPr lang="en-US" dirty="0" smtClean="0"/>
          </a:p>
          <a:p>
            <a:pPr>
              <a:buNone/>
            </a:pPr>
            <a:endParaRPr lang="el-GR" b="1" dirty="0">
              <a:solidFill>
                <a:srgbClr val="00B050"/>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971600" y="225494"/>
            <a:ext cx="7272808" cy="64710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ΜΥΕΣ ΠΥΕΛΟΥ.jpg"/>
          <p:cNvPicPr>
            <a:picLocks noChangeAspect="1"/>
          </p:cNvPicPr>
          <p:nvPr/>
        </p:nvPicPr>
        <p:blipFill>
          <a:blip r:embed="rId2" cstate="print"/>
          <a:stretch>
            <a:fillRect/>
          </a:stretch>
        </p:blipFill>
        <p:spPr>
          <a:xfrm>
            <a:off x="571472" y="1285860"/>
            <a:ext cx="8273448" cy="4136724"/>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4288" y="980728"/>
            <a:ext cx="9115425" cy="55446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p:cNvPicPr>
            <a:picLocks noChangeAspect="1" noChangeArrowheads="1"/>
          </p:cNvPicPr>
          <p:nvPr/>
        </p:nvPicPr>
        <p:blipFill>
          <a:blip r:embed="rId2" cstate="print"/>
          <a:srcRect/>
          <a:stretch>
            <a:fillRect/>
          </a:stretch>
        </p:blipFill>
        <p:spPr bwMode="auto">
          <a:xfrm>
            <a:off x="285750" y="923925"/>
            <a:ext cx="8572500" cy="501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619672" y="1268760"/>
            <a:ext cx="5010150" cy="506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504950" y="1031875"/>
            <a:ext cx="6134100" cy="4794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683568" y="1340768"/>
            <a:ext cx="2876550" cy="5137150"/>
          </a:xfrm>
          <a:prstGeom prst="rect">
            <a:avLst/>
          </a:prstGeom>
          <a:noFill/>
          <a:ln w="9525">
            <a:noFill/>
            <a:miter lim="800000"/>
            <a:headEnd/>
            <a:tailEnd/>
          </a:ln>
        </p:spPr>
      </p:pic>
      <p:sp>
        <p:nvSpPr>
          <p:cNvPr id="3" name="2 - TextBox"/>
          <p:cNvSpPr txBox="1"/>
          <p:nvPr/>
        </p:nvSpPr>
        <p:spPr>
          <a:xfrm>
            <a:off x="4067944" y="1700808"/>
            <a:ext cx="2302233" cy="646331"/>
          </a:xfrm>
          <a:prstGeom prst="rect">
            <a:avLst/>
          </a:prstGeom>
          <a:noFill/>
        </p:spPr>
        <p:txBody>
          <a:bodyPr wrap="none" rtlCol="0">
            <a:spAutoFit/>
          </a:bodyPr>
          <a:lstStyle/>
          <a:p>
            <a:pPr marL="342900" indent="-342900">
              <a:buAutoNum type="arabicPeriod"/>
            </a:pPr>
            <a:r>
              <a:rPr lang="el-GR" dirty="0" smtClean="0"/>
              <a:t>Μέσος γλουτιαίος</a:t>
            </a:r>
          </a:p>
          <a:p>
            <a:pPr marL="342900" indent="-342900">
              <a:buAutoNum type="arabicPeriod"/>
            </a:pPr>
            <a:r>
              <a:rPr lang="el-GR" dirty="0" smtClean="0"/>
              <a:t>Μείζων γλουτιαίος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755576" y="1196752"/>
            <a:ext cx="3638550" cy="4686300"/>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4427984" y="1700808"/>
            <a:ext cx="4505325" cy="289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ppt_x"/>
                                          </p:val>
                                        </p:tav>
                                        <p:tav tm="100000">
                                          <p:val>
                                            <p:strVal val="#ppt_x"/>
                                          </p:val>
                                        </p:tav>
                                      </p:tavLst>
                                    </p:anim>
                                    <p:anim calcmode="lin" valueType="num">
                                      <p:cBhvr additive="base">
                                        <p:cTn id="8" dur="500" fill="hold"/>
                                        <p:tgtEl>
                                          <p:spTgt spid="245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899592" y="1196752"/>
            <a:ext cx="4273550" cy="4902200"/>
          </a:xfrm>
          <a:prstGeom prst="rect">
            <a:avLst/>
          </a:prstGeom>
          <a:noFill/>
          <a:ln w="9525">
            <a:no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5220072" y="1124744"/>
            <a:ext cx="3257550" cy="809625"/>
          </a:xfrm>
          <a:prstGeom prst="rect">
            <a:avLst/>
          </a:prstGeom>
          <a:noFill/>
          <a:ln w="9525">
            <a:noFill/>
            <a:miter lim="800000"/>
            <a:headEnd/>
            <a:tailEnd/>
          </a:ln>
        </p:spPr>
      </p:pic>
      <p:sp>
        <p:nvSpPr>
          <p:cNvPr id="5" name="4 - TextBox"/>
          <p:cNvSpPr txBox="1"/>
          <p:nvPr/>
        </p:nvSpPr>
        <p:spPr>
          <a:xfrm>
            <a:off x="5652120" y="2924944"/>
            <a:ext cx="2183611" cy="1200329"/>
          </a:xfrm>
          <a:prstGeom prst="rect">
            <a:avLst/>
          </a:prstGeom>
          <a:noFill/>
        </p:spPr>
        <p:txBody>
          <a:bodyPr wrap="none" rtlCol="0">
            <a:spAutoFit/>
          </a:bodyPr>
          <a:lstStyle/>
          <a:p>
            <a:r>
              <a:rPr lang="el-GR" dirty="0" smtClean="0"/>
              <a:t>5. Μέσος γλουτιαίος</a:t>
            </a:r>
          </a:p>
          <a:p>
            <a:r>
              <a:rPr lang="el-GR" dirty="0" smtClean="0"/>
              <a:t>6. Μικρός γλουτιαίος</a:t>
            </a:r>
          </a:p>
          <a:p>
            <a:r>
              <a:rPr lang="el-GR" dirty="0" smtClean="0"/>
              <a:t>7. Μείζων γλουτιαίος</a:t>
            </a:r>
          </a:p>
          <a:p>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404664"/>
            <a:ext cx="8229600" cy="4525963"/>
          </a:xfrm>
        </p:spPr>
        <p:txBody>
          <a:bodyPr>
            <a:normAutofit lnSpcReduction="10000"/>
          </a:bodyPr>
          <a:lstStyle/>
          <a:p>
            <a:pPr>
              <a:buNone/>
            </a:pPr>
            <a:r>
              <a:rPr lang="el-GR" dirty="0" smtClean="0"/>
              <a:t>4. </a:t>
            </a:r>
            <a:r>
              <a:rPr lang="el-GR" dirty="0" smtClean="0">
                <a:solidFill>
                  <a:srgbClr val="FF0000"/>
                </a:solidFill>
              </a:rPr>
              <a:t>Χώρα κνήμης</a:t>
            </a:r>
            <a:r>
              <a:rPr lang="el-GR" dirty="0" smtClean="0"/>
              <a:t>: μεταξύ γόνατος και στενής άπω μοίρας κνήμης. Περιλαμβάνει το μεγαλύτερο μέρος κνήμης και </a:t>
            </a:r>
            <a:r>
              <a:rPr lang="el-GR" dirty="0" err="1" smtClean="0"/>
              <a:t>περόνης.Η</a:t>
            </a:r>
            <a:r>
              <a:rPr lang="el-GR" dirty="0" smtClean="0"/>
              <a:t> κνήμη ενώνει γόνατο με άκρο πόδα.</a:t>
            </a:r>
          </a:p>
          <a:p>
            <a:pPr>
              <a:buNone/>
            </a:pPr>
            <a:r>
              <a:rPr lang="el-GR" dirty="0" smtClean="0"/>
              <a:t>5. </a:t>
            </a:r>
            <a:r>
              <a:rPr lang="el-GR" dirty="0" smtClean="0">
                <a:solidFill>
                  <a:srgbClr val="FF0000"/>
                </a:solidFill>
              </a:rPr>
              <a:t>Σφυρά</a:t>
            </a:r>
            <a:r>
              <a:rPr lang="el-GR" dirty="0" smtClean="0"/>
              <a:t>: έσω και έξω προπέτεια εκατέρωθεν ποδοκνημικής διάρθρωσης.</a:t>
            </a:r>
          </a:p>
          <a:p>
            <a:pPr>
              <a:buNone/>
            </a:pPr>
            <a:r>
              <a:rPr lang="el-GR" dirty="0" smtClean="0"/>
              <a:t>6. </a:t>
            </a:r>
            <a:r>
              <a:rPr lang="el-GR" dirty="0" smtClean="0">
                <a:solidFill>
                  <a:srgbClr val="FF0000"/>
                </a:solidFill>
              </a:rPr>
              <a:t>Άκρος πους</a:t>
            </a:r>
            <a:r>
              <a:rPr lang="el-GR" dirty="0" smtClean="0"/>
              <a:t>: περιέχει τον ταρσό, μετατάρσια, και φάλαγγες δαχτύλων.</a:t>
            </a:r>
          </a:p>
          <a:p>
            <a:pPr>
              <a:buNone/>
            </a:pPr>
            <a:r>
              <a:rPr lang="el-GR" dirty="0" smtClean="0"/>
              <a:t> </a:t>
            </a:r>
            <a:endParaRPr lang="el-GR" dirty="0"/>
          </a:p>
        </p:txBody>
      </p:sp>
      <p:pic>
        <p:nvPicPr>
          <p:cNvPr id="4098" name="Picture 2"/>
          <p:cNvPicPr>
            <a:picLocks noChangeAspect="1" noChangeArrowheads="1"/>
          </p:cNvPicPr>
          <p:nvPr/>
        </p:nvPicPr>
        <p:blipFill>
          <a:blip r:embed="rId2" cstate="print"/>
          <a:srcRect/>
          <a:stretch>
            <a:fillRect/>
          </a:stretch>
        </p:blipFill>
        <p:spPr bwMode="auto">
          <a:xfrm>
            <a:off x="5868144" y="3789040"/>
            <a:ext cx="2733675" cy="290512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95536" y="4210050"/>
            <a:ext cx="2333625" cy="264795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043608" y="908720"/>
            <a:ext cx="3038475" cy="4953000"/>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3995936" y="1340768"/>
            <a:ext cx="1981200" cy="4533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checkerboard(across)">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1052736"/>
            <a:ext cx="6480720" cy="4151919"/>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a:stretch>
            <a:fillRect/>
          </a:stretch>
        </p:blipFill>
        <p:spPr bwMode="auto">
          <a:xfrm>
            <a:off x="6084168" y="1628800"/>
            <a:ext cx="3480291" cy="3096344"/>
          </a:xfrm>
          <a:prstGeom prst="rect">
            <a:avLst/>
          </a:prstGeom>
          <a:noFill/>
          <a:ln w="9525">
            <a:noFill/>
            <a:miter lim="800000"/>
            <a:headEnd/>
            <a:tailEnd/>
          </a:ln>
        </p:spPr>
      </p:pic>
      <p:sp>
        <p:nvSpPr>
          <p:cNvPr id="4" name="3 - TextBox"/>
          <p:cNvSpPr txBox="1"/>
          <p:nvPr/>
        </p:nvSpPr>
        <p:spPr>
          <a:xfrm>
            <a:off x="107504" y="1268760"/>
            <a:ext cx="1892826" cy="369332"/>
          </a:xfrm>
          <a:prstGeom prst="rect">
            <a:avLst/>
          </a:prstGeom>
          <a:noFill/>
        </p:spPr>
        <p:txBody>
          <a:bodyPr wrap="none" rtlCol="0">
            <a:spAutoFit/>
          </a:bodyPr>
          <a:lstStyle/>
          <a:p>
            <a:r>
              <a:rPr lang="el-GR" dirty="0" smtClean="0"/>
              <a:t>Μέσος γλουτιαίος</a:t>
            </a:r>
            <a:endParaRPr lang="el-GR" dirty="0"/>
          </a:p>
        </p:txBody>
      </p:sp>
      <p:sp>
        <p:nvSpPr>
          <p:cNvPr id="6" name="5 - TextBox"/>
          <p:cNvSpPr txBox="1"/>
          <p:nvPr/>
        </p:nvSpPr>
        <p:spPr>
          <a:xfrm>
            <a:off x="0" y="1916832"/>
            <a:ext cx="1955985" cy="369332"/>
          </a:xfrm>
          <a:prstGeom prst="rect">
            <a:avLst/>
          </a:prstGeom>
          <a:noFill/>
        </p:spPr>
        <p:txBody>
          <a:bodyPr wrap="none" rtlCol="0">
            <a:spAutoFit/>
          </a:bodyPr>
          <a:lstStyle/>
          <a:p>
            <a:r>
              <a:rPr lang="el-GR" dirty="0" smtClean="0"/>
              <a:t>Μείζων γλουτιαίος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08520" y="476672"/>
            <a:ext cx="3971925" cy="2962275"/>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4067944" y="908720"/>
            <a:ext cx="3028950" cy="723900"/>
          </a:xfrm>
          <a:prstGeom prst="rect">
            <a:avLst/>
          </a:prstGeom>
          <a:noFill/>
          <a:ln w="9525">
            <a:noFill/>
            <a:miter lim="800000"/>
            <a:headEnd/>
            <a:tailEnd/>
          </a:ln>
        </p:spPr>
      </p:pic>
      <p:pic>
        <p:nvPicPr>
          <p:cNvPr id="28676" name="Picture 4"/>
          <p:cNvPicPr>
            <a:picLocks noChangeAspect="1" noChangeArrowheads="1"/>
          </p:cNvPicPr>
          <p:nvPr/>
        </p:nvPicPr>
        <p:blipFill>
          <a:blip r:embed="rId4" cstate="print"/>
          <a:srcRect/>
          <a:stretch>
            <a:fillRect/>
          </a:stretch>
        </p:blipFill>
        <p:spPr bwMode="auto">
          <a:xfrm>
            <a:off x="4355976" y="3717032"/>
            <a:ext cx="4505325" cy="2714625"/>
          </a:xfrm>
          <a:prstGeom prst="rect">
            <a:avLst/>
          </a:prstGeom>
          <a:noFill/>
          <a:ln w="9525">
            <a:noFill/>
            <a:miter lim="800000"/>
            <a:headEnd/>
            <a:tailEnd/>
          </a:ln>
        </p:spPr>
      </p:pic>
      <p:pic>
        <p:nvPicPr>
          <p:cNvPr id="28677" name="Picture 5"/>
          <p:cNvPicPr>
            <a:picLocks noChangeAspect="1" noChangeArrowheads="1"/>
          </p:cNvPicPr>
          <p:nvPr/>
        </p:nvPicPr>
        <p:blipFill>
          <a:blip r:embed="rId5" cstate="print"/>
          <a:srcRect/>
          <a:stretch>
            <a:fillRect/>
          </a:stretch>
        </p:blipFill>
        <p:spPr bwMode="auto">
          <a:xfrm>
            <a:off x="1403648" y="4797152"/>
            <a:ext cx="2562225" cy="68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linds(horizontal)">
                                      <p:cBhvr>
                                        <p:cTn id="12"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899592" y="1052736"/>
            <a:ext cx="1990725" cy="3362325"/>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5364088" y="1052736"/>
            <a:ext cx="2143125" cy="809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additive="base">
                                        <p:cTn id="7" dur="500" fill="hold"/>
                                        <p:tgtEl>
                                          <p:spTgt spid="29699"/>
                                        </p:tgtEl>
                                        <p:attrNameLst>
                                          <p:attrName>ppt_x</p:attrName>
                                        </p:attrNameLst>
                                      </p:cBhvr>
                                      <p:tavLst>
                                        <p:tav tm="0">
                                          <p:val>
                                            <p:strVal val="#ppt_x"/>
                                          </p:val>
                                        </p:tav>
                                        <p:tav tm="100000">
                                          <p:val>
                                            <p:strVal val="#ppt_x"/>
                                          </p:val>
                                        </p:tav>
                                      </p:tavLst>
                                    </p:anim>
                                    <p:anim calcmode="lin" valueType="num">
                                      <p:cBhvr additive="base">
                                        <p:cTn id="8"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cstate="print"/>
          <a:srcRect/>
          <a:stretch>
            <a:fillRect/>
          </a:stretch>
        </p:blipFill>
        <p:spPr bwMode="auto">
          <a:xfrm>
            <a:off x="1259632" y="1052736"/>
            <a:ext cx="6134100" cy="3762375"/>
          </a:xfrm>
          <a:prstGeom prst="rect">
            <a:avLst/>
          </a:prstGeom>
          <a:noFill/>
          <a:ln w="9525">
            <a:noFill/>
            <a:miter lim="800000"/>
            <a:headEnd/>
            <a:tailEnd/>
          </a:ln>
        </p:spPr>
      </p:pic>
      <p:sp>
        <p:nvSpPr>
          <p:cNvPr id="5" name="4 - TextBox"/>
          <p:cNvSpPr txBox="1"/>
          <p:nvPr/>
        </p:nvSpPr>
        <p:spPr>
          <a:xfrm>
            <a:off x="1547664" y="5229200"/>
            <a:ext cx="5264646" cy="646331"/>
          </a:xfrm>
          <a:prstGeom prst="rect">
            <a:avLst/>
          </a:prstGeom>
          <a:noFill/>
        </p:spPr>
        <p:txBody>
          <a:bodyPr wrap="none" rtlCol="0">
            <a:spAutoFit/>
          </a:bodyPr>
          <a:lstStyle/>
          <a:p>
            <a:r>
              <a:rPr lang="el-GR" dirty="0" smtClean="0"/>
              <a:t>Πρόσθιοι μυς λιγότερο ισχυροί από </a:t>
            </a:r>
            <a:r>
              <a:rPr lang="el-GR" dirty="0" err="1" smtClean="0"/>
              <a:t>λαγονομηριαίο</a:t>
            </a:r>
            <a:r>
              <a:rPr lang="el-GR" dirty="0" smtClean="0"/>
              <a:t> σ.</a:t>
            </a:r>
          </a:p>
          <a:p>
            <a:r>
              <a:rPr lang="el-GR" dirty="0" smtClean="0"/>
              <a:t>Οπίσθιοι μυς πιο ισχυροί από </a:t>
            </a:r>
            <a:r>
              <a:rPr lang="el-GR" dirty="0" err="1" smtClean="0"/>
              <a:t>ισχιομηριαίο</a:t>
            </a:r>
            <a:r>
              <a:rPr lang="el-GR" dirty="0" smtClean="0"/>
              <a:t> σ. </a:t>
            </a:r>
            <a:endParaRPr lang="el-GR"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600200"/>
            <a:ext cx="8686800" cy="4525963"/>
          </a:xfrm>
        </p:spPr>
        <p:txBody>
          <a:bodyPr>
            <a:normAutofit fontScale="92500" lnSpcReduction="10000"/>
          </a:bodyPr>
          <a:lstStyle/>
          <a:p>
            <a:pPr>
              <a:buNone/>
            </a:pPr>
            <a:r>
              <a:rPr lang="el-GR" b="1" dirty="0" err="1" smtClean="0">
                <a:solidFill>
                  <a:srgbClr val="00B050"/>
                </a:solidFill>
              </a:rPr>
              <a:t>Λαγονοψοΐτης</a:t>
            </a:r>
            <a:r>
              <a:rPr lang="el-GR" dirty="0" smtClean="0"/>
              <a:t>: ισχυρότερος </a:t>
            </a:r>
            <a:r>
              <a:rPr lang="el-GR" u="sng" dirty="0" smtClean="0">
                <a:solidFill>
                  <a:srgbClr val="FF0000"/>
                </a:solidFill>
              </a:rPr>
              <a:t>καμπτήρας</a:t>
            </a:r>
          </a:p>
          <a:p>
            <a:pPr>
              <a:buNone/>
            </a:pPr>
            <a:r>
              <a:rPr lang="el-GR" b="1" dirty="0" smtClean="0">
                <a:solidFill>
                  <a:srgbClr val="00B050"/>
                </a:solidFill>
              </a:rPr>
              <a:t>Μεγάλος γλουτιαίος</a:t>
            </a:r>
            <a:r>
              <a:rPr lang="el-GR" dirty="0" smtClean="0"/>
              <a:t>: </a:t>
            </a:r>
            <a:r>
              <a:rPr lang="el-GR" u="sng" dirty="0" smtClean="0">
                <a:solidFill>
                  <a:srgbClr val="FF0000"/>
                </a:solidFill>
              </a:rPr>
              <a:t>έξω στροφή </a:t>
            </a:r>
            <a:r>
              <a:rPr lang="el-GR" dirty="0" smtClean="0"/>
              <a:t>και κύριος </a:t>
            </a:r>
            <a:r>
              <a:rPr lang="el-GR" u="sng" dirty="0" smtClean="0">
                <a:solidFill>
                  <a:srgbClr val="FF0000"/>
                </a:solidFill>
              </a:rPr>
              <a:t>εκτείνων</a:t>
            </a:r>
          </a:p>
          <a:p>
            <a:pPr>
              <a:buNone/>
            </a:pPr>
            <a:endParaRPr lang="el-GR" u="sng" dirty="0" smtClean="0">
              <a:solidFill>
                <a:srgbClr val="FF0000"/>
              </a:solidFill>
            </a:endParaRPr>
          </a:p>
          <a:p>
            <a:pPr>
              <a:buNone/>
            </a:pPr>
            <a:r>
              <a:rPr lang="el-GR" b="1" dirty="0" smtClean="0">
                <a:solidFill>
                  <a:srgbClr val="00B050"/>
                </a:solidFill>
              </a:rPr>
              <a:t>Μέγας προσαγωγός</a:t>
            </a:r>
            <a:r>
              <a:rPr lang="el-GR" dirty="0" smtClean="0"/>
              <a:t>: και </a:t>
            </a:r>
            <a:r>
              <a:rPr lang="el-GR" u="sng" dirty="0" smtClean="0">
                <a:solidFill>
                  <a:srgbClr val="FF0000"/>
                </a:solidFill>
              </a:rPr>
              <a:t>καμπτήρας</a:t>
            </a:r>
            <a:r>
              <a:rPr lang="el-GR" dirty="0" smtClean="0"/>
              <a:t> και </a:t>
            </a:r>
            <a:r>
              <a:rPr lang="el-GR" u="sng" dirty="0" smtClean="0">
                <a:solidFill>
                  <a:srgbClr val="FF0000"/>
                </a:solidFill>
              </a:rPr>
              <a:t>εκτείνων </a:t>
            </a:r>
            <a:r>
              <a:rPr lang="el-GR" dirty="0" smtClean="0"/>
              <a:t>και </a:t>
            </a:r>
            <a:r>
              <a:rPr lang="el-GR" u="sng" dirty="0" smtClean="0">
                <a:solidFill>
                  <a:srgbClr val="FF0000"/>
                </a:solidFill>
              </a:rPr>
              <a:t>προσαγωγός</a:t>
            </a:r>
          </a:p>
          <a:p>
            <a:pPr>
              <a:buNone/>
            </a:pPr>
            <a:r>
              <a:rPr lang="el-GR" dirty="0" smtClean="0"/>
              <a:t>Αρκετοί μύες είναι και </a:t>
            </a:r>
            <a:r>
              <a:rPr lang="el-GR" u="sng" dirty="0" smtClean="0">
                <a:solidFill>
                  <a:srgbClr val="FF0000"/>
                </a:solidFill>
              </a:rPr>
              <a:t>καμπτήρες και προσαγωγοί </a:t>
            </a:r>
            <a:r>
              <a:rPr lang="el-GR" dirty="0" smtClean="0"/>
              <a:t>(3 προσαγωγοί, ισχνός, </a:t>
            </a:r>
            <a:r>
              <a:rPr lang="el-GR" dirty="0" err="1" smtClean="0"/>
              <a:t>κτενίτης</a:t>
            </a:r>
            <a:r>
              <a:rPr lang="el-GR" dirty="0" smtClean="0"/>
              <a:t>)</a:t>
            </a:r>
          </a:p>
          <a:p>
            <a:pPr>
              <a:buNone/>
            </a:pPr>
            <a:r>
              <a:rPr lang="el-GR" b="1" dirty="0" smtClean="0">
                <a:solidFill>
                  <a:srgbClr val="00B050"/>
                </a:solidFill>
              </a:rPr>
              <a:t>Μέσος και μικρός γλουτιαίος</a:t>
            </a:r>
            <a:r>
              <a:rPr lang="el-GR" dirty="0" smtClean="0"/>
              <a:t>: </a:t>
            </a:r>
            <a:r>
              <a:rPr lang="el-GR" u="sng" dirty="0" smtClean="0">
                <a:solidFill>
                  <a:srgbClr val="FF0000"/>
                </a:solidFill>
              </a:rPr>
              <a:t>έσω στροφείς και απαγωγοί.</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82594"/>
          </a:xfrm>
        </p:spPr>
        <p:txBody>
          <a:bodyPr>
            <a:normAutofit fontScale="90000"/>
          </a:bodyPr>
          <a:lstStyle/>
          <a:p>
            <a:r>
              <a:rPr lang="el-GR" sz="3600" dirty="0" smtClean="0"/>
              <a:t>ΜΗΡΙΑΙΟ ΟΣΤΟ</a:t>
            </a:r>
            <a:endParaRPr lang="el-GR" sz="3600" dirty="0"/>
          </a:p>
        </p:txBody>
      </p:sp>
      <p:sp>
        <p:nvSpPr>
          <p:cNvPr id="3" name="2 - Θέση περιεχομένου"/>
          <p:cNvSpPr>
            <a:spLocks noGrp="1"/>
          </p:cNvSpPr>
          <p:nvPr>
            <p:ph idx="1"/>
          </p:nvPr>
        </p:nvSpPr>
        <p:spPr>
          <a:xfrm>
            <a:off x="457200" y="1000108"/>
            <a:ext cx="8229600" cy="5643602"/>
          </a:xfrm>
        </p:spPr>
        <p:txBody>
          <a:bodyPr>
            <a:normAutofit/>
          </a:bodyPr>
          <a:lstStyle/>
          <a:p>
            <a:pPr>
              <a:buNone/>
            </a:pPr>
            <a:r>
              <a:rPr lang="el-GR" dirty="0" smtClean="0"/>
              <a:t>Το μακρύτερο (1/4 ύψους ατόμου) και βαρύτερο σώματος. Μεταδίδει το βάρος του σώματος από το ανώνυμο οστό στην κνήμη (όρθια στάση).</a:t>
            </a:r>
          </a:p>
          <a:p>
            <a:pPr>
              <a:buNone/>
            </a:pPr>
            <a:endParaRPr lang="el-GR" dirty="0" smtClean="0"/>
          </a:p>
          <a:p>
            <a:pPr>
              <a:buNone/>
            </a:pPr>
            <a:r>
              <a:rPr lang="el-GR" dirty="0" smtClean="0"/>
              <a:t>Διάφυση </a:t>
            </a:r>
          </a:p>
          <a:p>
            <a:pPr>
              <a:buNone/>
            </a:pPr>
            <a:r>
              <a:rPr lang="el-GR" dirty="0" smtClean="0"/>
              <a:t>Άνω (εγγύς) άκρο</a:t>
            </a:r>
          </a:p>
          <a:p>
            <a:pPr>
              <a:buNone/>
            </a:pPr>
            <a:r>
              <a:rPr lang="el-GR" dirty="0" smtClean="0"/>
              <a:t>Κάτω (άπω) άκρο </a:t>
            </a:r>
            <a:endParaRPr lang="en-US" dirty="0" smtClean="0"/>
          </a:p>
          <a:p>
            <a:pPr>
              <a:buNone/>
            </a:pPr>
            <a:endParaRPr lang="el-GR" dirty="0" smtClean="0"/>
          </a:p>
          <a:p>
            <a:pPr>
              <a:buNone/>
            </a:pPr>
            <a:r>
              <a:rPr lang="el-GR" dirty="0" smtClean="0"/>
              <a:t>	</a:t>
            </a:r>
            <a:endParaRPr lang="el-G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285852" y="642918"/>
            <a:ext cx="5830912" cy="6704754"/>
          </a:xfrm>
          <a:prstGeom prst="rect">
            <a:avLst/>
          </a:prstGeom>
          <a:noFill/>
          <a:ln w="9525">
            <a:noFill/>
            <a:miter lim="800000"/>
            <a:headEnd/>
            <a:tailEnd/>
          </a:ln>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4032"/>
          </a:xfrm>
        </p:spPr>
        <p:txBody>
          <a:bodyPr>
            <a:normAutofit fontScale="90000"/>
          </a:bodyPr>
          <a:lstStyle/>
          <a:p>
            <a:r>
              <a:rPr lang="el-GR" dirty="0" smtClean="0"/>
              <a:t>ΜΗΡΙΑΙΟ ΟΣΤΟ</a:t>
            </a:r>
            <a:endParaRPr lang="el-GR" dirty="0"/>
          </a:p>
        </p:txBody>
      </p:sp>
      <p:sp>
        <p:nvSpPr>
          <p:cNvPr id="3" name="2 - Θέση περιεχομένου"/>
          <p:cNvSpPr>
            <a:spLocks noGrp="1"/>
          </p:cNvSpPr>
          <p:nvPr>
            <p:ph idx="1"/>
          </p:nvPr>
        </p:nvSpPr>
        <p:spPr>
          <a:xfrm>
            <a:off x="457200" y="928670"/>
            <a:ext cx="8229600" cy="5197493"/>
          </a:xfrm>
        </p:spPr>
        <p:txBody>
          <a:bodyPr>
            <a:normAutofit fontScale="70000" lnSpcReduction="20000"/>
          </a:bodyPr>
          <a:lstStyle/>
          <a:p>
            <a:pPr>
              <a:buNone/>
            </a:pPr>
            <a:r>
              <a:rPr lang="el-GR" dirty="0" smtClean="0"/>
              <a:t>	Κεφαλή μηριαίου: 2/3 σφαίρας, καλύπτεται από αρθρικό χόνδρο εκτός από την περιοχή του </a:t>
            </a:r>
            <a:r>
              <a:rPr lang="el-GR" u="sng" dirty="0" smtClean="0"/>
              <a:t>βοθρίου του συνδέσμου της κεφαλ</a:t>
            </a:r>
            <a:r>
              <a:rPr lang="el-GR" dirty="0" smtClean="0"/>
              <a:t>ής.</a:t>
            </a:r>
          </a:p>
          <a:p>
            <a:pPr>
              <a:buNone/>
            </a:pPr>
            <a:r>
              <a:rPr lang="el-GR" dirty="0" smtClean="0"/>
              <a:t>	Αυχένας: τραπεζοειδής, το στενότερο άκρο υποστηρίζει την κεφαλή και η ευρεία βάση (διάμετρος ¾ διαμέτρου διάφυσης) συνεχίζει στη διάφυση.</a:t>
            </a:r>
          </a:p>
          <a:p>
            <a:pPr>
              <a:buNone/>
            </a:pPr>
            <a:r>
              <a:rPr lang="el-GR" dirty="0" smtClean="0"/>
              <a:t>	Ο αυχένας και η κεφαλή προβάλλουν προς τα άνω και έσω και σχηματίζει </a:t>
            </a:r>
            <a:r>
              <a:rPr lang="el-GR" dirty="0" smtClean="0">
                <a:solidFill>
                  <a:srgbClr val="FF0000"/>
                </a:solidFill>
              </a:rPr>
              <a:t>γωνία (έγκλισης</a:t>
            </a:r>
            <a:r>
              <a:rPr lang="el-GR" dirty="0" smtClean="0"/>
              <a:t>) με τη διάφυση που είναι μέγιστη κατά τη γέννηση και ελαττώνεται στους ενήλικές (115°-140°). Η γωνία </a:t>
            </a:r>
            <a:r>
              <a:rPr lang="el-GR" u="sng" dirty="0" smtClean="0"/>
              <a:t>μικρότερη στις γυναίκες </a:t>
            </a:r>
            <a:r>
              <a:rPr lang="el-GR" dirty="0" smtClean="0"/>
              <a:t>(λόγω λοξής φοράς διάφυσης και μεγαλύτερου εύρους ελάσσονος πυέλου). Η γωνία επιτρέπει μεγαλύτερη κινητικότητα γιατί τοποθετεί κεφαλή μηριαίου κάθετα στην κοτύλη. Η γωνία έγκλισης επιτρέπει τη </a:t>
            </a:r>
            <a:r>
              <a:rPr lang="el-GR" u="sng" dirty="0" smtClean="0"/>
              <a:t>λοξή φορά μηριαίου </a:t>
            </a:r>
            <a:r>
              <a:rPr lang="el-GR" dirty="0" smtClean="0"/>
              <a:t>οστού ώστε τα γόνατα να συμπλησιάζουν (ευνοείται δίποδη βάδιση). Οι απαγωγοί και οι στροφείς καταφύονται στο </a:t>
            </a:r>
            <a:r>
              <a:rPr lang="el-GR" u="sng" dirty="0" smtClean="0"/>
              <a:t>μείζονα τροχαντήρα (κορυφή γωνίας</a:t>
            </a:r>
            <a:r>
              <a:rPr lang="el-GR" dirty="0" smtClean="0"/>
              <a:t>) και ασκούν έλξη σε έναν μοχλό (βραχύ σκέλος γωνίας που κατευθύνεται πλάγια και παρέχει αυξημένη δύναμη). Έτσι αφήνεται ελεύθερη η έξω επιφάνεια διάφυσης για πρόσφυση εκτεινόντων γόνατος.</a:t>
            </a:r>
          </a:p>
          <a:p>
            <a:endParaRPr lang="el-GR"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ΜΗΡΙΑΙΟ ΟΣΤΟ</a:t>
            </a:r>
            <a:endParaRPr lang="el-GR" dirty="0"/>
          </a:p>
        </p:txBody>
      </p:sp>
      <p:sp>
        <p:nvSpPr>
          <p:cNvPr id="3" name="2 - Θέση περιεχομένου"/>
          <p:cNvSpPr>
            <a:spLocks noGrp="1"/>
          </p:cNvSpPr>
          <p:nvPr>
            <p:ph idx="1"/>
          </p:nvPr>
        </p:nvSpPr>
        <p:spPr/>
        <p:txBody>
          <a:bodyPr>
            <a:normAutofit lnSpcReduction="10000"/>
          </a:bodyPr>
          <a:lstStyle/>
          <a:p>
            <a:pPr>
              <a:buNone/>
            </a:pPr>
            <a:r>
              <a:rPr lang="el-GR" dirty="0" smtClean="0"/>
              <a:t>Κάτω (άπω) άκρο σε συστροφή.</a:t>
            </a:r>
          </a:p>
          <a:p>
            <a:pPr>
              <a:buNone/>
            </a:pPr>
            <a:r>
              <a:rPr lang="el-GR" dirty="0" smtClean="0">
                <a:solidFill>
                  <a:srgbClr val="FF0000"/>
                </a:solidFill>
              </a:rPr>
              <a:t>Γωνία συστροφής ή απόκλισης: εγκάρσιος άξονας μηριαίων κονδύλων-άξονας κεφαλής και αυχένα (7° άνδρες, 12° γυναίκες).</a:t>
            </a:r>
          </a:p>
          <a:p>
            <a:pPr>
              <a:buNone/>
            </a:pPr>
            <a:r>
              <a:rPr lang="el-GR" dirty="0" smtClean="0"/>
              <a:t>Οι γωνίες σύγκλισης και απόκλισης επιτρέπουν τη μετατροπή των στροφικών κινήσεων της κεφαλής μέσα στη κοτύλη σε κινήσεις κάμψης, έκτασης, προσαγωγής, απαγωγής και περιστροφής.</a:t>
            </a:r>
          </a:p>
          <a:p>
            <a:pPr>
              <a:buNone/>
            </a:pPr>
            <a:endParaRPr lang="el-G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2852</TotalTime>
  <Words>6434</Words>
  <Application>Microsoft Office PowerPoint</Application>
  <PresentationFormat>Προβολή στην οθόνη (4:3)</PresentationFormat>
  <Paragraphs>1196</Paragraphs>
  <Slides>254</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254</vt:i4>
      </vt:variant>
    </vt:vector>
  </HeadingPairs>
  <TitlesOfParts>
    <vt:vector size="255" baseType="lpstr">
      <vt:lpstr>Θέμα του Office</vt:lpstr>
      <vt:lpstr>ΑΚΡΑ</vt:lpstr>
      <vt:lpstr>Διαφάνεια 2</vt:lpstr>
      <vt:lpstr>Διαφάνεια 3</vt:lpstr>
      <vt:lpstr>Διαφάνεια 4</vt:lpstr>
      <vt:lpstr>ΚΑΤΩ ΑΚΡΟ</vt:lpstr>
      <vt:lpstr>Γλουτιαία χώρα</vt:lpstr>
      <vt:lpstr>Μηριαία χώρα</vt:lpstr>
      <vt:lpstr>Χώρα γόνατος</vt:lpstr>
      <vt:lpstr>Διαφάνεια 9</vt:lpstr>
      <vt:lpstr>Διαφάνεια 10</vt:lpstr>
      <vt:lpstr>ΟΣΤΑ ΚΑΤΩ ΑΚΡΟΥ</vt:lpstr>
      <vt:lpstr>Διαφάνεια 12</vt:lpstr>
      <vt:lpstr>Διαφάνεια 13</vt:lpstr>
      <vt:lpstr>ΑΝΩΝΥΜΟ ΟΣΤΟ  ΛΑΓΟΝΙΟ ΟΣΤΟ</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ΑΝΩΝΥΜΟ ΟΣΤΟ  ΙΣΧΙΑΚΟ ΟΣΤΟ</vt:lpstr>
      <vt:lpstr>Διαφάνεια 25</vt:lpstr>
      <vt:lpstr>Διαφάνεια 26</vt:lpstr>
      <vt:lpstr>Διαφάνεια 27</vt:lpstr>
      <vt:lpstr>Διαφάνεια 28</vt:lpstr>
      <vt:lpstr>ΑΝΩΝΥΜΟ ΟΣΤΟ  ΗΒΙΚΟ ΟΣΤΟ</vt:lpstr>
      <vt:lpstr>ΘΥΡΟΕΙΔΕΣ ΤΡΗΜΑ</vt:lpstr>
      <vt:lpstr> ΗΒΙΚΗ ΣΥΜΦΥΣΗ δευτερογενής συγχόρδωση</vt:lpstr>
      <vt:lpstr>ΚΟΤΥΛΗ</vt:lpstr>
      <vt:lpstr>ΒΟΥΒΩΝΙΚΟΣ ΣΥΝΔΕΣΜΟΣ</vt:lpstr>
      <vt:lpstr>Διαφάνεια 34</vt:lpstr>
      <vt:lpstr>Διαφάνεια 35</vt:lpstr>
      <vt:lpstr>Διαφάνεια 36</vt:lpstr>
      <vt:lpstr>Διαφάνεια 37</vt:lpstr>
      <vt:lpstr>Διαφάνεια 38</vt:lpstr>
      <vt:lpstr>ΑΝΑΤΟΜΙΚΗ ΣΧΕΣΗ</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ΑΡΘΡΩΣΗ ΙΣΧΙΟΥ</vt:lpstr>
      <vt:lpstr>Διαφάνεια 58</vt:lpstr>
      <vt:lpstr>Διαφάνεια 59</vt:lpstr>
      <vt:lpstr>ΑΡΘΡΩΣΗ ΙΣΧΙΟΥ ΣΥΝΔΕΣΜΟΙ περιορίζουν έκταση ισχίου 10°-20 °</vt:lpstr>
      <vt:lpstr>Διαφάνεια 61</vt:lpstr>
      <vt:lpstr>Διαφάνεια 62</vt:lpstr>
      <vt:lpstr>Διαφάνεια 63</vt:lpstr>
      <vt:lpstr>ΚΙΝΗΣΕΙΣ ΙΣΧΙΟΥ</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ΜΥΕΣ ΓΛΟΥΤΙΑΙΑΣ ΧΩΡΑΣ</vt:lpstr>
      <vt:lpstr>Διαφάνεια 74</vt:lpstr>
      <vt:lpstr>Διαφάνεια 75</vt:lpstr>
      <vt:lpstr>Διαφάνεια 76</vt:lpstr>
      <vt:lpstr>Διαφάνεια 77</vt:lpstr>
      <vt:lpstr>Διαφάνεια 78</vt:lpstr>
      <vt:lpstr>ΜΕΙΖΩΝ ΓΛΟΥΤΙΑΙΟΣ</vt:lpstr>
      <vt:lpstr>ΕΣΩ ΣΤΡΟΦΕΙΣ-ΑΠΑΓΩΓΕΙΣ</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ΜΗΡΙΑΙΟ ΟΣΤΟ</vt:lpstr>
      <vt:lpstr>Διαφάνεια 97</vt:lpstr>
      <vt:lpstr>ΜΗΡΙΑΙΟ ΟΣΤΟ</vt:lpstr>
      <vt:lpstr>ΜΗΡΙΑΙΟ ΟΣΤΟ</vt:lpstr>
      <vt:lpstr>Διαφάνεια 100</vt:lpstr>
      <vt:lpstr>Διαφάνεια 101</vt:lpstr>
      <vt:lpstr>ΜΗΡΙΑΙΟ ΟΣΤΟ</vt:lpstr>
      <vt:lpstr>ΜΗΡΙΑΙΟ ΟΣΤΟ</vt:lpstr>
      <vt:lpstr>ΜΗΡΙΑΙΟ ΟΣΤΟ</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ΤΕΤΡΑΚΕΦΑΛΟΣ</vt:lpstr>
      <vt:lpstr>ΤΕΤΡΑΚΕΦΑΛΟΣ</vt:lpstr>
      <vt:lpstr>Διαφάνεια 119</vt:lpstr>
      <vt:lpstr>Διαφάνεια 120</vt:lpstr>
      <vt:lpstr>Διαφάνεια 121</vt:lpstr>
      <vt:lpstr>ΠΡΟΣΑΓΩΓΟΙ μεγαλύτερη μυϊκή ομάδα</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Διαφάνεια 143</vt:lpstr>
      <vt:lpstr>Διαφάνεια 144</vt:lpstr>
      <vt:lpstr>Διαφάνεια 145</vt:lpstr>
      <vt:lpstr>ΕΠΙΓΟΝΑΤΙΔΑ</vt:lpstr>
      <vt:lpstr>Διαφάνεια 147</vt:lpstr>
      <vt:lpstr> ΚΝΗΜΗ Άρθρωση με μηριαίου κονδύλους και αστράγαλο. Μεταδίδει βάρος σώματος</vt:lpstr>
      <vt:lpstr>Διαφάνεια 149</vt:lpstr>
      <vt:lpstr>ΚΝΗΜΗ</vt:lpstr>
      <vt:lpstr>Διαφάνεια 151</vt:lpstr>
      <vt:lpstr>ΠΕΡΟΝΗ Δεν υποστηρίζει βάρος σώματος</vt:lpstr>
      <vt:lpstr>ΠΕΡΟΝΗ</vt:lpstr>
      <vt:lpstr>Διαφάνεια 154</vt:lpstr>
      <vt:lpstr>Διαφάνεια 155</vt:lpstr>
      <vt:lpstr>ΑΡΘΡΩΣΗ ΓΟΝΑΤΟΣ 2 μηροκνημιαίες, 1 μηροεπιγονατιδική </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ΕΞΩΘΥΛΑΚΙΚΟΙ ΣΥΝΔΕΣΜΟΙ ΑΡΘΡΩΣΗΣ ΓΟΝΑΤΟΣ (5)</vt:lpstr>
      <vt:lpstr>Διαφάνεια 166</vt:lpstr>
      <vt:lpstr>Διαφάνεια 167</vt:lpstr>
      <vt:lpstr>ΜΗΝΙΣΚΟΙ</vt:lpstr>
      <vt:lpstr>Διαφάνεια 169</vt:lpstr>
      <vt:lpstr>Διαφάνεια 170</vt:lpstr>
      <vt:lpstr>ΕΝΔΑΡΘΙΚΟΙ ΣΥΝΔΕΣΜΟΙ ΑΡΘΡΩΣΗΣ ΓΟΝΑΤΟΣ </vt:lpstr>
      <vt:lpstr>ΧΙΑΣΤΟΙ</vt:lpstr>
      <vt:lpstr>Διαφάνεια 173</vt:lpstr>
      <vt:lpstr>ΚΙΝΗΣΕΙΣ ΑΡΘΡΩΣΗΣ ΓΟΝΑΤΟΣ</vt:lpstr>
      <vt:lpstr>Διαφάνεια 175</vt:lpstr>
      <vt:lpstr>Διαφάνεια 176</vt:lpstr>
      <vt:lpstr>Διαφάνεια 177</vt:lpstr>
      <vt:lpstr>Διαφάνεια 178</vt:lpstr>
      <vt:lpstr>Διαφάνεια 179</vt:lpstr>
      <vt:lpstr>ΑΝΩ ΚΝΗΜΟΠΕΡΟΝΙΑΙΑ ΔΙΑΡΘΡΩΣΗ αμφιάρθρωση, επίπεδη</vt:lpstr>
      <vt:lpstr>Διαφάνεια 181</vt:lpstr>
      <vt:lpstr>ΜΕΣΗ ΚΝΗΜΟΠΕΡΟΝΙΑΙΑ</vt:lpstr>
      <vt:lpstr>Διαφάνεια 183</vt:lpstr>
      <vt:lpstr>ΚΑΤΩ ΚΝΗΜΟΠΕΡΟΝΙΑΙΑ ΑΡΘΡΩΣΗ συνδέσμωση</vt:lpstr>
      <vt:lpstr>Διαφάνεια 185</vt:lpstr>
      <vt:lpstr>Διαφάνεια 186</vt:lpstr>
      <vt:lpstr>ΣΥΓΚΡΙΣΗ</vt:lpstr>
      <vt:lpstr>Διαφάνεια 188</vt:lpstr>
      <vt:lpstr>ΚΑΤΩ ΚΝΗΜΟΠΕΡΟΝΙΑΙΑ ΣΥΝΔΕΣΜΩΣΗ</vt:lpstr>
      <vt:lpstr>ΑΧΙΛΛΕΙΟΣ ΤΕΝΟΝΤΑΣ</vt:lpstr>
      <vt:lpstr>ΟΣΤΑ ΑΚΡΟΥ ΠΟΔΟΣ Ταρσός (οπίσθιο- εγγύς άκρο πόδι)</vt:lpstr>
      <vt:lpstr>ΟΣΤΑ ΑΚΡΟΥ ΠΟΔΟΣ Ταρσός (οπίσθιο- εγγύς άκρο πόδι)</vt:lpstr>
      <vt:lpstr>Διαφάνεια 193</vt:lpstr>
      <vt:lpstr>Διαφάνεια 194</vt:lpstr>
      <vt:lpstr>Διαφάνεια 195</vt:lpstr>
      <vt:lpstr>ΟΣΤΑ ΑΚΡΟΥ ΠΟΔΟΣ Ταρσός (οπίσθιο- εγγύς άκρο πόδι)</vt:lpstr>
      <vt:lpstr>ΟΣΤΑ ΑΚΡΟΥ ΠΟΔΟΣ Ταρσός (οπίσθιο- εγγύς άκρο πόδι)</vt:lpstr>
      <vt:lpstr>ΟΣΤΑ ΑΚΡΟΥ ΠΟΔΟΣ Ταρσός (οπίσθιο- εγγύς άκρο πόδι)</vt:lpstr>
      <vt:lpstr>ΟΣΤΑ ΑΚΡΟΥ ΠΟΔΟΣ Μετατάρσιο (πρόσθιο - άπω άκρο πόδι)</vt:lpstr>
      <vt:lpstr>ΟΣΤΑ ΑΚΡΟΥ ΠΟΔΟΣ φάλαγγες</vt:lpstr>
      <vt:lpstr>Διαφάνεια 201</vt:lpstr>
      <vt:lpstr>Διαφάνεια 202</vt:lpstr>
      <vt:lpstr>Διαφάνεια 203</vt:lpstr>
      <vt:lpstr>Διαφάνεια 204</vt:lpstr>
      <vt:lpstr>Διαφάνεια 205</vt:lpstr>
      <vt:lpstr>Διαφάνεια 206</vt:lpstr>
      <vt:lpstr>ΜΥΕΣ ΠΡΟΣΘΙΟΥ ΔΙΑΜΕΡΙΣΜΑΤΟΣ ΚΝΗΜΗΣ</vt:lpstr>
      <vt:lpstr>ΜΥΕΣ ΕΞΩ ΔΙΑΜΕΡΙΣΜΑΤΟΣ ΚΝΗΜΗΣ</vt:lpstr>
      <vt:lpstr>Διαφάνεια 209</vt:lpstr>
      <vt:lpstr>Διαφάνεια 210</vt:lpstr>
      <vt:lpstr>Διαφάνεια 211</vt:lpstr>
      <vt:lpstr>Διαφάνεια 212</vt:lpstr>
      <vt:lpstr>Διαφάνεια 213</vt:lpstr>
      <vt:lpstr>Διαφάνεια 214</vt:lpstr>
      <vt:lpstr>ΕΠΙΠΟΛΗΣ ΜΥΕΣ ΟΠΙΣΘΙΟΥ ΔΙΑΜΕΡΙΣΜΑΤΟΣ ΚΝΗΜΗΣ</vt:lpstr>
      <vt:lpstr>Διαφάνεια 216</vt:lpstr>
      <vt:lpstr>ΕΝ ΤΩ ΒΑΘΕΙ ΜΥΕΣ ΟΠΙΣΘΙΟΥ ΔΙΑΜΕΡΙΣΜΑΤΟΣ ΚΝΗΜΗΣ</vt:lpstr>
      <vt:lpstr>Διαφάνεια 218</vt:lpstr>
      <vt:lpstr>Διαφάνεια 219</vt:lpstr>
      <vt:lpstr>Διαφάνεια 220</vt:lpstr>
      <vt:lpstr>ΑΡΘΡΩΣΗ ΣΦΥΡΩΝ ΑΣΤΡΑΓΑΛΟΚΝΗΜΙΚΗ ΠΟΔΟΚΝΗΜΙΚΗ γίγγλυμη, γωνιώδης</vt:lpstr>
      <vt:lpstr>ΑΡΘΡΩΣΗ ΣΦΥΡΩΝ ΑΣΤΡΑΓΑΛΟΚΝΗΜΙΚΗ ΠΟΔΟΚΝΗΜΙΚΗ</vt:lpstr>
      <vt:lpstr>Διαφάνεια 223</vt:lpstr>
      <vt:lpstr>Διαφάνεια 224</vt:lpstr>
      <vt:lpstr>Διαφάνεια 225</vt:lpstr>
      <vt:lpstr>Διαφάνεια 226</vt:lpstr>
      <vt:lpstr>Διαφάνεια 227</vt:lpstr>
      <vt:lpstr>Διαφάνεια 228</vt:lpstr>
      <vt:lpstr>Διαφάνεια 229</vt:lpstr>
      <vt:lpstr>Διαφάνεια 230</vt:lpstr>
      <vt:lpstr>Διαφάνεια 231</vt:lpstr>
      <vt:lpstr>Διαφάνεια 232</vt:lpstr>
      <vt:lpstr>ΑΡΘΡΩΣΕΙΣ ΑΚΡΟΥ ΠΟΔΟΣ</vt:lpstr>
      <vt:lpstr>ΚΥΡΙΟΙ ΣΥΝΔΕΣΜΟΙ</vt:lpstr>
      <vt:lpstr>Διαφάνεια 235</vt:lpstr>
      <vt:lpstr>Διαφάνεια 236</vt:lpstr>
      <vt:lpstr>Διαφάνεια 237</vt:lpstr>
      <vt:lpstr>ΜΥΕΣ ΑΚΡΟΥ ΠΟΔΟΣ 1η στοιβάδα πέλματος</vt:lpstr>
      <vt:lpstr>ΜΥΕΣ ΑΚΡΟΥ ΠΟΔΟΣ 2η στοιβάδα πέλματος</vt:lpstr>
      <vt:lpstr>ΜΥΕΣ ΑΚΡΟΥ ΠΟΔΟΣ 3η στοιβάδα πέλματος</vt:lpstr>
      <vt:lpstr>ΜΥΕΣ ΑΚΡΟΥ ΠΟΔΟΣ 4η στοιβάδα πέλματος</vt:lpstr>
      <vt:lpstr>ΜΥΕΣ ΑΚΡΟΥ ΠΟΔΟΣ ράχη άκρου ποδός</vt:lpstr>
      <vt:lpstr>Διαφάνεια 243</vt:lpstr>
      <vt:lpstr>Διαφάνεια 244</vt:lpstr>
      <vt:lpstr>Διαφάνεια 245</vt:lpstr>
      <vt:lpstr>Διαφάνεια 246</vt:lpstr>
      <vt:lpstr>Διαφάνεια 247</vt:lpstr>
      <vt:lpstr>Διαφάνεια 248</vt:lpstr>
      <vt:lpstr>Διαφάνεια 249</vt:lpstr>
      <vt:lpstr>Διαφάνεια 250</vt:lpstr>
      <vt:lpstr>Διαφάνεια 251</vt:lpstr>
      <vt:lpstr>Διαφάνεια 252</vt:lpstr>
      <vt:lpstr>Διαφάνεια 253</vt:lpstr>
      <vt:lpstr>Διαφάνεια 254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ΑΚΡΑ</dc:title>
  <dc:creator>mariannis</dc:creator>
  <cp:lastModifiedBy>mariannis</cp:lastModifiedBy>
  <cp:revision>330</cp:revision>
  <dcterms:created xsi:type="dcterms:W3CDTF">2017-12-31T08:26:14Z</dcterms:created>
  <dcterms:modified xsi:type="dcterms:W3CDTF">2019-01-13T18:25:04Z</dcterms:modified>
</cp:coreProperties>
</file>