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21" r:id="rId3"/>
    <p:sldId id="317" r:id="rId4"/>
    <p:sldId id="322" r:id="rId5"/>
    <p:sldId id="319" r:id="rId6"/>
    <p:sldId id="320" r:id="rId7"/>
    <p:sldId id="306" r:id="rId8"/>
    <p:sldId id="279" r:id="rId9"/>
    <p:sldId id="278" r:id="rId10"/>
    <p:sldId id="314" r:id="rId11"/>
    <p:sldId id="280" r:id="rId12"/>
    <p:sldId id="307" r:id="rId13"/>
    <p:sldId id="313" r:id="rId14"/>
    <p:sldId id="282" r:id="rId15"/>
    <p:sldId id="283" r:id="rId16"/>
    <p:sldId id="305" r:id="rId17"/>
    <p:sldId id="281" r:id="rId18"/>
    <p:sldId id="284" r:id="rId19"/>
    <p:sldId id="285" r:id="rId20"/>
    <p:sldId id="286" r:id="rId21"/>
    <p:sldId id="287" r:id="rId22"/>
    <p:sldId id="288" r:id="rId23"/>
    <p:sldId id="301" r:id="rId24"/>
    <p:sldId id="289" r:id="rId25"/>
    <p:sldId id="302" r:id="rId26"/>
    <p:sldId id="290" r:id="rId27"/>
    <p:sldId id="291" r:id="rId28"/>
    <p:sldId id="292" r:id="rId29"/>
    <p:sldId id="293" r:id="rId30"/>
    <p:sldId id="303" r:id="rId31"/>
    <p:sldId id="294" r:id="rId32"/>
    <p:sldId id="295" r:id="rId33"/>
    <p:sldId id="296" r:id="rId34"/>
    <p:sldId id="304" r:id="rId35"/>
    <p:sldId id="297" r:id="rId36"/>
    <p:sldId id="298" r:id="rId37"/>
    <p:sldId id="299" r:id="rId38"/>
    <p:sldId id="300" r:id="rId39"/>
    <p:sldId id="273" r:id="rId40"/>
    <p:sldId id="309" r:id="rId41"/>
    <p:sldId id="310" r:id="rId42"/>
    <p:sldId id="325" r:id="rId43"/>
    <p:sldId id="324" r:id="rId44"/>
    <p:sldId id="311" r:id="rId45"/>
    <p:sldId id="323" r:id="rId46"/>
    <p:sldId id="274" r:id="rId47"/>
    <p:sldId id="315" r:id="rId48"/>
    <p:sldId id="316" r:id="rId49"/>
    <p:sldId id="326" r:id="rId50"/>
    <p:sldId id="318" r:id="rId5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Μεσαίο στυλ 3 - 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3" d="100"/>
          <a:sy n="63" d="100"/>
        </p:scale>
        <p:origin x="-2002" y="-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9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D7A-DCF8-4D46-9AF3-2D349B6DABB8}" type="datetimeFigureOut">
              <a:rPr lang="el-GR" smtClean="0"/>
              <a:pPr/>
              <a:t>17/5/2018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5406-CED0-4C5C-A0CC-B0555E40FD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D7A-DCF8-4D46-9AF3-2D349B6DABB8}" type="datetimeFigureOut">
              <a:rPr lang="el-GR" smtClean="0"/>
              <a:pPr/>
              <a:t>17/5/2018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5406-CED0-4C5C-A0CC-B0555E40FD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D7A-DCF8-4D46-9AF3-2D349B6DABB8}" type="datetimeFigureOut">
              <a:rPr lang="el-GR" smtClean="0"/>
              <a:pPr/>
              <a:t>17/5/2018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5406-CED0-4C5C-A0CC-B0555E40FD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D7A-DCF8-4D46-9AF3-2D349B6DABB8}" type="datetimeFigureOut">
              <a:rPr lang="el-GR" smtClean="0"/>
              <a:pPr/>
              <a:t>17/5/2018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5406-CED0-4C5C-A0CC-B0555E40FD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D7A-DCF8-4D46-9AF3-2D349B6DABB8}" type="datetimeFigureOut">
              <a:rPr lang="el-GR" smtClean="0"/>
              <a:pPr/>
              <a:t>17/5/2018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5406-CED0-4C5C-A0CC-B0555E40FD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D7A-DCF8-4D46-9AF3-2D349B6DABB8}" type="datetimeFigureOut">
              <a:rPr lang="el-GR" smtClean="0"/>
              <a:pPr/>
              <a:t>17/5/2018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5406-CED0-4C5C-A0CC-B0555E40FD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D7A-DCF8-4D46-9AF3-2D349B6DABB8}" type="datetimeFigureOut">
              <a:rPr lang="el-GR" smtClean="0"/>
              <a:pPr/>
              <a:t>17/5/2018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5406-CED0-4C5C-A0CC-B0555E40FD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D7A-DCF8-4D46-9AF3-2D349B6DABB8}" type="datetimeFigureOut">
              <a:rPr lang="el-GR" smtClean="0"/>
              <a:pPr/>
              <a:t>17/5/2018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5406-CED0-4C5C-A0CC-B0555E40FD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D7A-DCF8-4D46-9AF3-2D349B6DABB8}" type="datetimeFigureOut">
              <a:rPr lang="el-GR" smtClean="0"/>
              <a:pPr/>
              <a:t>17/5/2018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5406-CED0-4C5C-A0CC-B0555E40FD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D7A-DCF8-4D46-9AF3-2D349B6DABB8}" type="datetimeFigureOut">
              <a:rPr lang="el-GR" smtClean="0"/>
              <a:pPr/>
              <a:t>17/5/2018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5406-CED0-4C5C-A0CC-B0555E40FD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D7A-DCF8-4D46-9AF3-2D349B6DABB8}" type="datetimeFigureOut">
              <a:rPr lang="el-GR" smtClean="0"/>
              <a:pPr/>
              <a:t>17/5/2018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5406-CED0-4C5C-A0CC-B0555E40FD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B5D7A-DCF8-4D46-9AF3-2D349B6DABB8}" type="datetimeFigureOut">
              <a:rPr lang="el-GR" smtClean="0"/>
              <a:pPr/>
              <a:t>17/5/2018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5406-CED0-4C5C-A0CC-B0555E40FDC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772400" cy="1470025"/>
          </a:xfrm>
        </p:spPr>
        <p:txBody>
          <a:bodyPr/>
          <a:lstStyle/>
          <a:p>
            <a:r>
              <a:rPr lang="el-GR" dirty="0" smtClean="0"/>
              <a:t>ΘΑΛΑΜΟΣ</a:t>
            </a:r>
            <a:endParaRPr lang="el-G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091462" cy="428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71480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64484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310660" y="285728"/>
            <a:ext cx="2833340" cy="7294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Μεσολόβιο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Κεφαλή κερκοφόρου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Διαφανές διάφραγμα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Πρόσθια σκέλη ψαλίδας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  </a:t>
            </a:r>
          </a:p>
          <a:p>
            <a:pPr marL="342900" indent="-342900">
              <a:buAutoNum type="arabicPeriod"/>
            </a:pPr>
            <a:r>
              <a:rPr lang="el-GR" dirty="0" smtClean="0"/>
              <a:t>Διάμεση μάζα</a:t>
            </a:r>
          </a:p>
          <a:p>
            <a:pPr marL="342900" indent="-342900">
              <a:buAutoNum type="arabicPeriod"/>
            </a:pPr>
            <a:r>
              <a:rPr lang="el-GR" dirty="0" smtClean="0"/>
              <a:t>Τρίγωνο </a:t>
            </a:r>
            <a:r>
              <a:rPr lang="el-GR" dirty="0" err="1" smtClean="0"/>
              <a:t>ηνίας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Προσκέφαλο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γονατώδες σώμα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γονατώδες σώμα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διδύμια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διδύμια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Παρεγκεφαλίδα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Πληκτραία</a:t>
            </a:r>
            <a:r>
              <a:rPr lang="el-GR" dirty="0" smtClean="0"/>
              <a:t>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Ινιακό κέρας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Κωνάριο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Σύνδεσμος </a:t>
            </a:r>
            <a:r>
              <a:rPr lang="el-GR" dirty="0" err="1" smtClean="0"/>
              <a:t>ηνίας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Οπίσθιος σύνδεσμος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Ιππόκαμπος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Οδοντωτή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Τρήμα </a:t>
            </a:r>
            <a:r>
              <a:rPr lang="en-US" dirty="0" smtClean="0"/>
              <a:t> </a:t>
            </a:r>
            <a:r>
              <a:rPr lang="en-US" dirty="0" err="1" smtClean="0"/>
              <a:t>Monro</a:t>
            </a:r>
            <a:endParaRPr lang="el-GR" dirty="0" smtClean="0"/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8201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57158" y="5357826"/>
            <a:ext cx="3031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Έλικα προσαγωγίου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Προμετωπιαίος φλοιός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Ανιών διεγερτικό σύστημα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Οπτική προσοχή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286248" y="5214950"/>
            <a:ext cx="28843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5. Ακουστική οδός</a:t>
            </a:r>
          </a:p>
          <a:p>
            <a:r>
              <a:rPr lang="el-GR" dirty="0" smtClean="0"/>
              <a:t>6. Οπτική οδός</a:t>
            </a:r>
          </a:p>
          <a:p>
            <a:r>
              <a:rPr lang="el-GR" dirty="0" smtClean="0"/>
              <a:t>7. Σωματοαισθητικός φλοιός</a:t>
            </a:r>
          </a:p>
          <a:p>
            <a:r>
              <a:rPr lang="el-GR" dirty="0" smtClean="0"/>
              <a:t>8. Κινητική περιοχή</a:t>
            </a:r>
          </a:p>
          <a:p>
            <a:r>
              <a:rPr lang="el-GR" dirty="0" smtClean="0"/>
              <a:t>9. Προκινητική περιοχή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ÎÏÎ¿ÏÎ­Î»ÎµÏÎ¼Î± ÎµÎ¹ÎºÏÎ½Î±Ï Î³Î¹Î± thalam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84" y="785794"/>
            <a:ext cx="9652067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428596" y="1357298"/>
          <a:ext cx="8405850" cy="329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1950"/>
                <a:gridCol w="2801950"/>
                <a:gridCol w="280195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ΡΑΧΙΑΙΟΣ</a:t>
                      </a:r>
                      <a:r>
                        <a:rPr lang="el-GR" sz="2400" b="1" baseline="0" dirty="0" smtClean="0"/>
                        <a:t> ΘΑΛΑΜΟΣ</a:t>
                      </a:r>
                      <a:endParaRPr lang="el-GR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ΚΟΙΛΙΑΚΟ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ΕΞΩ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ΠΡΟΣΘΙΟΣ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Κοιλιακός πρόσθιος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Έξω ραχιαίος </a:t>
                      </a:r>
                    </a:p>
                    <a:p>
                      <a:endParaRPr lang="el-GR" sz="18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l-GR" sz="18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ΕΝΔΟΠΕΤΑΛΙΑΚΟΙ </a:t>
                      </a:r>
                    </a:p>
                    <a:p>
                      <a:r>
                        <a:rPr lang="el-G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Κεντρικός</a:t>
                      </a:r>
                      <a:endParaRPr lang="el-GR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Κοιλιακός έξω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Έξω οπίσθιος</a:t>
                      </a:r>
                    </a:p>
                    <a:p>
                      <a:endParaRPr lang="el-GR" sz="18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ΠΕΡΙΚΟΙΛΙΑΚΟΙ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Κοιλιακός οπίσθιος</a:t>
                      </a:r>
                    </a:p>
                    <a:p>
                      <a:r>
                        <a:rPr lang="el-GR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(έσω</a:t>
                      </a:r>
                      <a:r>
                        <a:rPr lang="el-GR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και έξω)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Προσκέφαλο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ΜΕΤΑΘΑΛΑΜΟΣ</a:t>
                      </a:r>
                    </a:p>
                    <a:p>
                      <a:r>
                        <a:rPr lang="el-GR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Έσω</a:t>
                      </a:r>
                      <a:r>
                        <a:rPr lang="el-GR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γονατώδες σώμα</a:t>
                      </a:r>
                    </a:p>
                    <a:p>
                      <a:r>
                        <a:rPr lang="el-GR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Έξω γονατώδες σώμα</a:t>
                      </a:r>
                      <a:endParaRPr lang="el-GR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524000" y="139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ΥΠΟΘΑΛΑΜΙΑ</a:t>
                      </a:r>
                      <a:r>
                        <a:rPr lang="el-GR" baseline="0" dirty="0" smtClean="0"/>
                        <a:t> ΧΩΡΑ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ΕΠΙΘΑΛΑΜΟΣ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Δικτυωτός</a:t>
                      </a:r>
                      <a:r>
                        <a:rPr lang="el-GR" baseline="0" dirty="0" smtClean="0"/>
                        <a:t> πυρήνας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Ηνία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Αβέβαιη ζώνη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κωνάριο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Πεδία </a:t>
                      </a:r>
                      <a:r>
                        <a:rPr lang="en-US" dirty="0" err="1" smtClean="0"/>
                        <a:t>Forel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Υποθαλάμιος πυρήνας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Ωχρά σφαίρα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4443434" cy="457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429388" y="1142984"/>
            <a:ext cx="224279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Πρόσθιοι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</a:t>
            </a:r>
          </a:p>
          <a:p>
            <a:pPr marL="342900" indent="-342900">
              <a:buAutoNum type="arabicPeriod"/>
            </a:pPr>
            <a:r>
              <a:rPr lang="el-GR" dirty="0" smtClean="0"/>
              <a:t>Δικτυωτός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κάψα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Ενδοπεταλιακοί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Έσω 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/>
            <a:r>
              <a:rPr lang="el-GR" dirty="0" smtClean="0"/>
              <a:t>Α. έξω μυέλινη ταινία</a:t>
            </a:r>
          </a:p>
          <a:p>
            <a:pPr marL="342900" indent="-342900"/>
            <a:r>
              <a:rPr lang="el-GR" dirty="0" smtClean="0"/>
              <a:t>Β. έσω μυέλινη ταινία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5715008" y="500042"/>
            <a:ext cx="26031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Διάμεση μάζα</a:t>
            </a:r>
          </a:p>
          <a:p>
            <a:pPr marL="342900" indent="-342900">
              <a:buAutoNum type="arabicPeriod"/>
            </a:pPr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Προσκέφαλο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γονατώδες σώμα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γονατώδες σώμα</a:t>
            </a: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071942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57232"/>
            <a:ext cx="47244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68199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714480" y="3995678"/>
            <a:ext cx="17795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Μεσολόβιο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Κερκοφόρος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Τελική ταινία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Θάλαμος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Χορ</a:t>
            </a:r>
            <a:r>
              <a:rPr lang="el-GR" dirty="0" smtClean="0"/>
              <a:t>. πλέγμα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Ψαλίδα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pPr marL="342900" indent="-342900"/>
            <a:endParaRPr lang="el-GR" dirty="0" smtClean="0"/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5357818" y="4272677"/>
            <a:ext cx="246009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8. Υποθαλάμιος π.</a:t>
            </a:r>
          </a:p>
          <a:p>
            <a:r>
              <a:rPr lang="el-GR" dirty="0" smtClean="0"/>
              <a:t>9. Ερυθρός π.</a:t>
            </a:r>
          </a:p>
          <a:p>
            <a:r>
              <a:rPr lang="el-GR" dirty="0" smtClean="0"/>
              <a:t>10. Έσω κάψα</a:t>
            </a:r>
          </a:p>
          <a:p>
            <a:r>
              <a:rPr lang="el-GR" dirty="0" smtClean="0"/>
              <a:t>11. Φακοειδής π.</a:t>
            </a:r>
          </a:p>
          <a:p>
            <a:r>
              <a:rPr lang="el-GR" dirty="0" smtClean="0"/>
              <a:t>12. Προτείχισμα</a:t>
            </a:r>
          </a:p>
          <a:p>
            <a:r>
              <a:rPr lang="el-GR" dirty="0" smtClean="0"/>
              <a:t>13. Νήσος</a:t>
            </a:r>
          </a:p>
          <a:p>
            <a:r>
              <a:rPr lang="el-GR" dirty="0" smtClean="0"/>
              <a:t>14. Ακτινωτός στέφανος</a:t>
            </a:r>
          </a:p>
          <a:p>
            <a:r>
              <a:rPr lang="el-GR" dirty="0" smtClean="0"/>
              <a:t>15. Πλάγια κοιλία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642910" y="5000636"/>
            <a:ext cx="23928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Κοιλιακός πρόσθιος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 Κοιλιακός έξω</a:t>
            </a:r>
          </a:p>
          <a:p>
            <a:pPr marL="342900" indent="-342900">
              <a:buAutoNum type="arabicPeriod"/>
            </a:pPr>
            <a:r>
              <a:rPr lang="el-GR" dirty="0" smtClean="0"/>
              <a:t>Κοιλιακός οπίσθιος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ραχιαίος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οπίσθιος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Πρόσθιος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0961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643702" y="4643446"/>
            <a:ext cx="19619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7. Έσω</a:t>
            </a:r>
          </a:p>
          <a:p>
            <a:r>
              <a:rPr lang="el-GR" dirty="0" smtClean="0"/>
              <a:t>8. </a:t>
            </a:r>
            <a:r>
              <a:rPr lang="el-GR" dirty="0" err="1" smtClean="0"/>
              <a:t>Περικοιλιακόι</a:t>
            </a:r>
            <a:endParaRPr lang="el-GR" dirty="0" smtClean="0"/>
          </a:p>
          <a:p>
            <a:r>
              <a:rPr lang="el-GR" dirty="0" smtClean="0"/>
              <a:t>9. </a:t>
            </a:r>
            <a:r>
              <a:rPr lang="el-GR" dirty="0" err="1" smtClean="0"/>
              <a:t>Ενδοπεταλιακοί</a:t>
            </a:r>
            <a:r>
              <a:rPr lang="el-GR" dirty="0" smtClean="0"/>
              <a:t> </a:t>
            </a:r>
          </a:p>
          <a:p>
            <a:r>
              <a:rPr lang="el-GR" dirty="0" smtClean="0"/>
              <a:t>10. Προσκέφαλο</a:t>
            </a:r>
          </a:p>
          <a:p>
            <a:r>
              <a:rPr lang="el-GR" dirty="0" smtClean="0"/>
              <a:t>11. Δικτυωτός</a:t>
            </a:r>
          </a:p>
          <a:p>
            <a:r>
              <a:rPr lang="el-GR" dirty="0" smtClean="0"/>
              <a:t>12. Κεντρικός </a:t>
            </a:r>
          </a:p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3428992" y="5429264"/>
            <a:ext cx="2185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3α οπ. Πλ. Κοιλιακός</a:t>
            </a:r>
          </a:p>
          <a:p>
            <a:r>
              <a:rPr lang="el-GR" dirty="0" smtClean="0"/>
              <a:t>3β οπ. Έσω κοιλιακός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ÎÏÎ¿ÏÎ­Î»ÎµÏÎ¼Î± ÎµÎ¹ÎºÏÎ½Î±Ï Î³Î¹Î± thala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-142924"/>
            <a:ext cx="8372404" cy="700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357158" y="571480"/>
            <a:ext cx="229101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Φλοιός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Αμυγδαλή</a:t>
            </a:r>
          </a:p>
          <a:p>
            <a:pPr marL="342900" indent="-342900">
              <a:buAutoNum type="arabicPeriod" startAt="3"/>
            </a:pPr>
            <a:r>
              <a:rPr lang="el-GR" dirty="0" smtClean="0"/>
              <a:t>Θάλαμος</a:t>
            </a:r>
          </a:p>
          <a:p>
            <a:pPr marL="342900" indent="-342900">
              <a:buAutoNum type="arabicPeriod" startAt="3"/>
            </a:pPr>
            <a:r>
              <a:rPr lang="el-GR" dirty="0" smtClean="0"/>
              <a:t>Κερκοφόρος </a:t>
            </a:r>
          </a:p>
          <a:p>
            <a:pPr marL="342900" indent="-342900">
              <a:buAutoNum type="arabicPeriod" startAt="3"/>
            </a:pPr>
            <a:r>
              <a:rPr lang="el-GR" dirty="0" smtClean="0"/>
              <a:t>Κέλυφος</a:t>
            </a:r>
          </a:p>
          <a:p>
            <a:pPr marL="342900" indent="-342900">
              <a:buAutoNum type="arabicPeriod" startAt="3"/>
            </a:pPr>
            <a:r>
              <a:rPr lang="el-GR" dirty="0" smtClean="0"/>
              <a:t>Ωχρά σφαίρα</a:t>
            </a:r>
          </a:p>
          <a:p>
            <a:pPr marL="342900" indent="-342900">
              <a:buAutoNum type="arabicPeriod" startAt="3"/>
            </a:pPr>
            <a:r>
              <a:rPr lang="el-GR" dirty="0" smtClean="0"/>
              <a:t>ΔΣ</a:t>
            </a:r>
          </a:p>
          <a:p>
            <a:pPr marL="342900" indent="-342900">
              <a:buAutoNum type="arabicPeriod" startAt="3"/>
            </a:pPr>
            <a:r>
              <a:rPr lang="el-GR" dirty="0" smtClean="0"/>
              <a:t>Γονατώδη σώματα</a:t>
            </a:r>
          </a:p>
          <a:p>
            <a:pPr marL="342900" indent="-342900">
              <a:buAutoNum type="arabicPeriod" startAt="3"/>
            </a:pPr>
            <a:r>
              <a:rPr lang="el-GR" dirty="0" smtClean="0"/>
              <a:t>Υποθάλαμος </a:t>
            </a:r>
          </a:p>
          <a:p>
            <a:pPr marL="342900" indent="-342900">
              <a:buAutoNum type="arabicPeriod" startAt="3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0775" y="642918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28604"/>
            <a:ext cx="5010497" cy="396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786446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6000760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85720" y="571480"/>
            <a:ext cx="26031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Έσω</a:t>
            </a:r>
          </a:p>
          <a:p>
            <a:pPr marL="342900" indent="-342900">
              <a:buAutoNum type="arabicPeriod"/>
            </a:pPr>
            <a:r>
              <a:rPr lang="el-GR" dirty="0" smtClean="0"/>
              <a:t>Κοιλιακοί πρόσθιοι</a:t>
            </a:r>
          </a:p>
          <a:p>
            <a:pPr marL="342900" indent="-342900">
              <a:buAutoNum type="arabicPeriod"/>
            </a:pPr>
            <a:r>
              <a:rPr lang="el-GR" dirty="0" smtClean="0"/>
              <a:t>Κοιλιακοί έξω</a:t>
            </a:r>
          </a:p>
          <a:p>
            <a:pPr marL="342900" indent="-342900">
              <a:buAutoNum type="arabicPeriod"/>
            </a:pPr>
            <a:r>
              <a:rPr lang="el-GR" dirty="0" smtClean="0"/>
              <a:t>Κοιλιακοί οπίσθιοι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γονατώδες σώμα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Προσκέφαλο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γονατώδες σώμα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43624"/>
            <a:ext cx="7572427" cy="537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1073"/>
            <a:ext cx="7858180" cy="647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67139"/>
            <a:ext cx="8001056" cy="672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353334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488" y="1366838"/>
            <a:ext cx="59150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5357850" cy="656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298" y="785794"/>
            <a:ext cx="78581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13817"/>
            <a:ext cx="7715303" cy="605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ÎÏÎ¿ÏÎ­Î»ÎµÏÎ¼Î± ÎµÎ¹ÎºÏÎ½Î±Ï Î³Î¹Î± thalam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563376" cy="6322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4929222" cy="665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27"/>
            <a:ext cx="6572296" cy="665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3733"/>
            <a:ext cx="7143799" cy="61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285" y="785794"/>
            <a:ext cx="951496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32408"/>
            <a:ext cx="6858048" cy="664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6213"/>
            <a:ext cx="842962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347663"/>
            <a:ext cx="879157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-157040"/>
            <a:ext cx="6643734" cy="70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606" y="1500174"/>
            <a:ext cx="8681394" cy="392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93269"/>
            <a:ext cx="6072230" cy="646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874395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7215206" y="785794"/>
            <a:ext cx="17386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Φλοιός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Μεσολόβιο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Θάλαμος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Ιππόκαμπος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Αμυγδαλή</a:t>
            </a:r>
          </a:p>
          <a:p>
            <a:pPr marL="342900" indent="-342900">
              <a:buAutoNum type="arabicPeriod"/>
            </a:pPr>
            <a:r>
              <a:rPr lang="el-GR" dirty="0" smtClean="0"/>
              <a:t>Υπόφυση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Υποθάλαμος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6888" y="1128713"/>
            <a:ext cx="56102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 descr="ÎÏÎ¿ÏÎ­Î»ÎµÏÎ¼Î± ÎµÎ¹ÎºÏÎ½Î±Ï Î³Î¹Î± thala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2 - Εικόνα" descr="thalamu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07" y="1142984"/>
            <a:ext cx="8291735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42576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71472" y="4643446"/>
            <a:ext cx="75663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Προς προμετωπιαίο---Β,Γ . Έσω ραχιαίοι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Προς κινητικό---κοιλιακοί έξω, κοιλιακοί οπίσθιοι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Προς </a:t>
            </a:r>
            <a:r>
              <a:rPr lang="el-GR" dirty="0" err="1" smtClean="0"/>
              <a:t>σωματοαισθητικό</a:t>
            </a:r>
            <a:r>
              <a:rPr lang="el-GR" dirty="0" smtClean="0"/>
              <a:t>---κοιλιακοί οπίσθιοι έξω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Προς οπ. Συνειρμικό---προσκέφαλο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Προς οπτικό---Θ. έξω γονατώδες σώμα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Προς ακουστικό---Ι. έσω γονατώδες σώμα</a:t>
            </a:r>
          </a:p>
          <a:p>
            <a:pPr marL="342900" indent="-342900"/>
            <a:r>
              <a:rPr lang="el-GR" dirty="0" smtClean="0"/>
              <a:t>			   Δ. </a:t>
            </a:r>
            <a:r>
              <a:rPr lang="el-GR" dirty="0" err="1" smtClean="0"/>
              <a:t>ενδοπεταλιακοί</a:t>
            </a:r>
            <a:r>
              <a:rPr lang="el-GR" dirty="0" smtClean="0"/>
              <a:t>, Ε. πρόσθιοι, </a:t>
            </a:r>
            <a:r>
              <a:rPr lang="el-GR" dirty="0" err="1" smtClean="0"/>
              <a:t>Ζ.κοιλιακοί</a:t>
            </a:r>
            <a:r>
              <a:rPr lang="el-GR" dirty="0" smtClean="0"/>
              <a:t> οπίσθιοι έσω</a:t>
            </a:r>
          </a:p>
          <a:p>
            <a:pPr marL="342900" indent="-342900"/>
            <a:r>
              <a:rPr lang="el-GR" dirty="0" smtClean="0"/>
              <a:t>			   Η. κεντρικός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43338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500694" y="1071546"/>
            <a:ext cx="21300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Υποθάλαμος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Μυέλινες ταινίες</a:t>
            </a:r>
          </a:p>
          <a:p>
            <a:pPr marL="342900" indent="-342900">
              <a:buAutoNum type="arabicPeriod"/>
            </a:pPr>
            <a:r>
              <a:rPr lang="el-GR" dirty="0" smtClean="0"/>
              <a:t>ΔΕ θάλαμος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ΑΡ θάλαμος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παρεγκεφαλίδα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838" y="571500"/>
            <a:ext cx="64103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441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4929190" y="785794"/>
            <a:ext cx="250305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Θάλαμος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γονατώδες σ.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γονατώδες σ.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διδύμια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διδύμια</a:t>
            </a:r>
          </a:p>
          <a:p>
            <a:pPr marL="342900" indent="-342900">
              <a:buAutoNum type="arabicPeriod"/>
            </a:pPr>
            <a:r>
              <a:rPr lang="el-GR" dirty="0" smtClean="0"/>
              <a:t>Σκέλος μ. εγκεφάλου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ΜΠΣ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Προμήκης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Οπτική οδός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328738"/>
            <a:ext cx="61912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429500" cy="490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ÎÏÎ¿ÏÎ­Î»ÎµÏÎ¼Î± ÎµÎ¹ÎºÏÎ½Î±Ï Î³Î¹Î± thalam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14422"/>
            <a:ext cx="360045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588" y="133350"/>
            <a:ext cx="5076825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063" y="338138"/>
            <a:ext cx="433387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04"/>
            <a:ext cx="5060668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3094"/>
            <a:ext cx="6143668" cy="603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63" y="628650"/>
            <a:ext cx="66198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28"/>
            <a:ext cx="64579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14282" y="785794"/>
            <a:ext cx="26216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Μεσολόβιο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Ψαλίδα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Θάλαμος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Σκηνίδιο </a:t>
            </a:r>
            <a:r>
              <a:rPr lang="el-GR" dirty="0" err="1" smtClean="0"/>
              <a:t>παρεγκ</a:t>
            </a:r>
            <a:r>
              <a:rPr lang="el-GR" dirty="0" smtClean="0"/>
              <a:t>.</a:t>
            </a:r>
          </a:p>
          <a:p>
            <a:pPr marL="342900" indent="-342900">
              <a:buAutoNum type="arabicPeriod"/>
            </a:pPr>
            <a:r>
              <a:rPr lang="el-GR" dirty="0" smtClean="0"/>
              <a:t>Ινιακός λοβός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Παρεγκεφαλίδα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Προμήκης</a:t>
            </a:r>
          </a:p>
          <a:p>
            <a:pPr marL="342900" indent="-342900">
              <a:buAutoNum type="arabicPeriod"/>
            </a:pPr>
            <a:r>
              <a:rPr lang="el-GR" dirty="0" smtClean="0"/>
              <a:t>Ινιακό οστό</a:t>
            </a:r>
          </a:p>
          <a:p>
            <a:pPr marL="342900" indent="-342900">
              <a:buAutoNum type="arabicPeriod"/>
            </a:pPr>
            <a:r>
              <a:rPr lang="el-GR" dirty="0" smtClean="0"/>
              <a:t>Μείζον τρήμα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ΝΜ</a:t>
            </a:r>
          </a:p>
          <a:p>
            <a:pPr marL="342900" indent="-342900">
              <a:buAutoNum type="arabicPeriod"/>
            </a:pPr>
            <a:r>
              <a:rPr lang="el-GR" dirty="0" smtClean="0"/>
              <a:t>Παρασπονδυλικοί μυς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14282" y="4286256"/>
            <a:ext cx="25839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13. Πλάγια κοιλία</a:t>
            </a:r>
          </a:p>
          <a:p>
            <a:r>
              <a:rPr lang="el-GR" dirty="0" smtClean="0"/>
              <a:t>14. Διαφανές διάφραγμα</a:t>
            </a:r>
          </a:p>
          <a:p>
            <a:r>
              <a:rPr lang="el-GR" dirty="0" smtClean="0"/>
              <a:t>15. </a:t>
            </a:r>
            <a:r>
              <a:rPr lang="el-GR" dirty="0" err="1" smtClean="0"/>
              <a:t>Μεσεγκέφαλος</a:t>
            </a:r>
            <a:endParaRPr lang="el-GR" dirty="0" smtClean="0"/>
          </a:p>
          <a:p>
            <a:r>
              <a:rPr lang="el-GR" dirty="0" smtClean="0"/>
              <a:t>16. ΙΙΙ 18. </a:t>
            </a:r>
            <a:r>
              <a:rPr lang="en-US" dirty="0" smtClean="0"/>
              <a:t>V</a:t>
            </a:r>
            <a:r>
              <a:rPr lang="el-GR" dirty="0" smtClean="0"/>
              <a:t> 20. ΧΙ 22. Χ</a:t>
            </a:r>
          </a:p>
          <a:p>
            <a:r>
              <a:rPr lang="el-GR" dirty="0" smtClean="0"/>
              <a:t>17. Γέφυρα</a:t>
            </a:r>
          </a:p>
          <a:p>
            <a:r>
              <a:rPr lang="en-US" dirty="0" smtClean="0"/>
              <a:t>19. </a:t>
            </a:r>
            <a:r>
              <a:rPr lang="el-GR" dirty="0" smtClean="0"/>
              <a:t>Ινιακό οστό</a:t>
            </a:r>
          </a:p>
          <a:p>
            <a:r>
              <a:rPr lang="el-GR" dirty="0" smtClean="0"/>
              <a:t>21. Σπονδυλική αρτ</a:t>
            </a:r>
          </a:p>
          <a:p>
            <a:r>
              <a:rPr lang="el-GR" dirty="0" smtClean="0"/>
              <a:t>23. οπ. Κλάδοι </a:t>
            </a:r>
            <a:r>
              <a:rPr lang="el-GR" dirty="0" err="1" smtClean="0"/>
              <a:t>αυχ</a:t>
            </a:r>
            <a:r>
              <a:rPr lang="el-GR" dirty="0" smtClean="0"/>
              <a:t>. Ριζών</a:t>
            </a:r>
          </a:p>
          <a:p>
            <a:r>
              <a:rPr lang="el-GR" dirty="0" smtClean="0"/>
              <a:t>24. καρωτίδα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215338" y="578645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Α4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8143900" y="5143512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Α4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14356"/>
            <a:ext cx="59436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428596" y="571480"/>
            <a:ext cx="263251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Μεσολόβιο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οβελιαίος κόλπος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Θάλαμος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Ινιακός λοβός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Παρεγκεφαλίδα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Προμήκης</a:t>
            </a:r>
          </a:p>
          <a:p>
            <a:pPr marL="342900" indent="-342900">
              <a:buAutoNum type="arabicPeriod"/>
            </a:pPr>
            <a:r>
              <a:rPr lang="el-GR" dirty="0" smtClean="0"/>
              <a:t>Ινιακό τρήμα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Γλώσσα</a:t>
            </a:r>
          </a:p>
          <a:p>
            <a:pPr marL="342900" indent="-342900">
              <a:buAutoNum type="arabicPeriod"/>
            </a:pPr>
            <a:r>
              <a:rPr lang="el-GR" dirty="0" smtClean="0"/>
              <a:t>Σκληρή υπερώα</a:t>
            </a:r>
          </a:p>
          <a:p>
            <a:pPr marL="342900" indent="-342900">
              <a:buAutoNum type="arabicPeriod"/>
            </a:pPr>
            <a:r>
              <a:rPr lang="el-GR" dirty="0" smtClean="0"/>
              <a:t>Υπόφυση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Ρινική κοιλότητα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Τετρημένο</a:t>
            </a:r>
            <a:r>
              <a:rPr lang="el-GR" dirty="0" smtClean="0"/>
              <a:t> πέταλο </a:t>
            </a:r>
          </a:p>
          <a:p>
            <a:pPr marL="342900" indent="-342900"/>
            <a:r>
              <a:rPr lang="el-GR" dirty="0" smtClean="0"/>
              <a:t>       ηθμοειδούς</a:t>
            </a:r>
          </a:p>
          <a:p>
            <a:pPr marL="342900" indent="-342900"/>
            <a:r>
              <a:rPr lang="el-GR" dirty="0" smtClean="0"/>
              <a:t>14. Μετωπιαίος λοβός</a:t>
            </a:r>
          </a:p>
          <a:p>
            <a:pPr marL="342900" indent="-342900"/>
            <a:r>
              <a:rPr lang="el-GR" dirty="0" smtClean="0"/>
              <a:t>15. Κρανίο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433</Words>
  <Application>Microsoft Office PowerPoint</Application>
  <PresentationFormat>Προβολή στην οθόνη (4:3)</PresentationFormat>
  <Paragraphs>191</Paragraphs>
  <Slides>50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1" baseType="lpstr">
      <vt:lpstr>Θέμα του Office</vt:lpstr>
      <vt:lpstr>ΘΑΛΑΜΟΣ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mariannis</dc:creator>
  <cp:lastModifiedBy>mariannis</cp:lastModifiedBy>
  <cp:revision>55</cp:revision>
  <dcterms:created xsi:type="dcterms:W3CDTF">2018-05-05T16:45:45Z</dcterms:created>
  <dcterms:modified xsi:type="dcterms:W3CDTF">2018-05-17T20:03:14Z</dcterms:modified>
</cp:coreProperties>
</file>