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303" r:id="rId5"/>
    <p:sldId id="304" r:id="rId6"/>
    <p:sldId id="293" r:id="rId7"/>
    <p:sldId id="270" r:id="rId8"/>
    <p:sldId id="291" r:id="rId9"/>
    <p:sldId id="292" r:id="rId10"/>
    <p:sldId id="262" r:id="rId11"/>
    <p:sldId id="276" r:id="rId12"/>
    <p:sldId id="277" r:id="rId13"/>
    <p:sldId id="299" r:id="rId14"/>
    <p:sldId id="300" r:id="rId15"/>
    <p:sldId id="269" r:id="rId16"/>
    <p:sldId id="286" r:id="rId17"/>
    <p:sldId id="287" r:id="rId18"/>
    <p:sldId id="288" r:id="rId19"/>
    <p:sldId id="289" r:id="rId20"/>
    <p:sldId id="290" r:id="rId21"/>
    <p:sldId id="279" r:id="rId22"/>
    <p:sldId id="294" r:id="rId23"/>
    <p:sldId id="273" r:id="rId24"/>
    <p:sldId id="274" r:id="rId25"/>
    <p:sldId id="275" r:id="rId26"/>
    <p:sldId id="278" r:id="rId27"/>
    <p:sldId id="280" r:id="rId28"/>
    <p:sldId id="271" r:id="rId29"/>
    <p:sldId id="263" r:id="rId30"/>
    <p:sldId id="264" r:id="rId31"/>
    <p:sldId id="265" r:id="rId32"/>
    <p:sldId id="257" r:id="rId33"/>
    <p:sldId id="258" r:id="rId34"/>
    <p:sldId id="305" r:id="rId35"/>
    <p:sldId id="266" r:id="rId36"/>
    <p:sldId id="259" r:id="rId37"/>
    <p:sldId id="260" r:id="rId38"/>
    <p:sldId id="295" r:id="rId39"/>
    <p:sldId id="296" r:id="rId40"/>
    <p:sldId id="297" r:id="rId41"/>
    <p:sldId id="298" r:id="rId42"/>
    <p:sldId id="261" r:id="rId43"/>
    <p:sldId id="267" r:id="rId44"/>
    <p:sldId id="268" r:id="rId45"/>
    <p:sldId id="281" r:id="rId46"/>
    <p:sldId id="283" r:id="rId47"/>
    <p:sldId id="285" r:id="rId48"/>
    <p:sldId id="284" r:id="rId49"/>
    <p:sldId id="282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2584-4F52-4B76-9DCB-EC9F8A4BB05F}" type="datetimeFigureOut">
              <a:rPr lang="el-GR" smtClean="0"/>
              <a:pPr/>
              <a:t>22/4/2018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136C-AD53-457F-8201-92BEBD3D16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2584-4F52-4B76-9DCB-EC9F8A4BB05F}" type="datetimeFigureOut">
              <a:rPr lang="el-GR" smtClean="0"/>
              <a:pPr/>
              <a:t>22/4/2018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136C-AD53-457F-8201-92BEBD3D16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2584-4F52-4B76-9DCB-EC9F8A4BB05F}" type="datetimeFigureOut">
              <a:rPr lang="el-GR" smtClean="0"/>
              <a:pPr/>
              <a:t>22/4/2018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136C-AD53-457F-8201-92BEBD3D16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2584-4F52-4B76-9DCB-EC9F8A4BB05F}" type="datetimeFigureOut">
              <a:rPr lang="el-GR" smtClean="0"/>
              <a:pPr/>
              <a:t>22/4/2018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136C-AD53-457F-8201-92BEBD3D16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2584-4F52-4B76-9DCB-EC9F8A4BB05F}" type="datetimeFigureOut">
              <a:rPr lang="el-GR" smtClean="0"/>
              <a:pPr/>
              <a:t>22/4/2018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136C-AD53-457F-8201-92BEBD3D16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2584-4F52-4B76-9DCB-EC9F8A4BB05F}" type="datetimeFigureOut">
              <a:rPr lang="el-GR" smtClean="0"/>
              <a:pPr/>
              <a:t>22/4/2018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136C-AD53-457F-8201-92BEBD3D16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2584-4F52-4B76-9DCB-EC9F8A4BB05F}" type="datetimeFigureOut">
              <a:rPr lang="el-GR" smtClean="0"/>
              <a:pPr/>
              <a:t>22/4/2018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136C-AD53-457F-8201-92BEBD3D16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2584-4F52-4B76-9DCB-EC9F8A4BB05F}" type="datetimeFigureOut">
              <a:rPr lang="el-GR" smtClean="0"/>
              <a:pPr/>
              <a:t>22/4/2018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136C-AD53-457F-8201-92BEBD3D16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2584-4F52-4B76-9DCB-EC9F8A4BB05F}" type="datetimeFigureOut">
              <a:rPr lang="el-GR" smtClean="0"/>
              <a:pPr/>
              <a:t>22/4/2018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136C-AD53-457F-8201-92BEBD3D16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2584-4F52-4B76-9DCB-EC9F8A4BB05F}" type="datetimeFigureOut">
              <a:rPr lang="el-GR" smtClean="0"/>
              <a:pPr/>
              <a:t>22/4/2018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136C-AD53-457F-8201-92BEBD3D16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2584-4F52-4B76-9DCB-EC9F8A4BB05F}" type="datetimeFigureOut">
              <a:rPr lang="el-GR" smtClean="0"/>
              <a:pPr/>
              <a:t>22/4/2018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136C-AD53-457F-8201-92BEBD3D16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02584-4F52-4B76-9DCB-EC9F8A4BB05F}" type="datetimeFigureOut">
              <a:rPr lang="el-GR" smtClean="0"/>
              <a:pPr/>
              <a:t>22/4/2018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9136C-AD53-457F-8201-92BEBD3D16B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ΑΝΑΤΟΜΙΑ 2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ΕΡΓΑΣΤΗΡΙΟ 3</a:t>
            </a:r>
          </a:p>
          <a:p>
            <a:r>
              <a:rPr lang="el-GR" dirty="0" smtClean="0"/>
              <a:t>ΤΕΛΙΚΟΣ ΕΓΚΕΦΑΛΟΣ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71480"/>
            <a:ext cx="713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6215074" y="714356"/>
            <a:ext cx="2899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6. </a:t>
            </a:r>
            <a:r>
              <a:rPr lang="el-GR" dirty="0" err="1" smtClean="0"/>
              <a:t>Πρ</a:t>
            </a:r>
            <a:r>
              <a:rPr lang="el-GR" dirty="0" smtClean="0"/>
              <a:t>. Κεντρική έλικα</a:t>
            </a:r>
          </a:p>
          <a:p>
            <a:r>
              <a:rPr lang="el-GR" dirty="0" smtClean="0"/>
              <a:t>7. Οπ. Κεντρική έλικα</a:t>
            </a:r>
          </a:p>
          <a:p>
            <a:r>
              <a:rPr lang="el-GR" dirty="0" smtClean="0"/>
              <a:t>8. 1ταγής </a:t>
            </a:r>
            <a:r>
              <a:rPr lang="el-GR" dirty="0" err="1" smtClean="0"/>
              <a:t>οπτικος</a:t>
            </a:r>
            <a:r>
              <a:rPr lang="el-GR" dirty="0" smtClean="0"/>
              <a:t> φλοιός</a:t>
            </a:r>
          </a:p>
          <a:p>
            <a:r>
              <a:rPr lang="el-GR" dirty="0" smtClean="0"/>
              <a:t>9. 1ταγής ακουστικός φλοιός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804560" y="2428868"/>
            <a:ext cx="33394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Α.  Προμετωπιαίος φλοιός</a:t>
            </a:r>
          </a:p>
          <a:p>
            <a:r>
              <a:rPr lang="el-GR" dirty="0" smtClean="0"/>
              <a:t>Β. Μετωπιαίος φλοιός</a:t>
            </a:r>
          </a:p>
          <a:p>
            <a:r>
              <a:rPr lang="el-GR" dirty="0" smtClean="0"/>
              <a:t>Γ. Προκινητικός φλοιός</a:t>
            </a:r>
          </a:p>
          <a:p>
            <a:r>
              <a:rPr lang="el-GR" dirty="0" smtClean="0"/>
              <a:t>Δ. Κεντρική αύλακα</a:t>
            </a:r>
          </a:p>
          <a:p>
            <a:r>
              <a:rPr lang="el-GR" dirty="0" smtClean="0"/>
              <a:t>Ε. βρεγματικός λοβός</a:t>
            </a:r>
          </a:p>
          <a:p>
            <a:r>
              <a:rPr lang="el-GR" dirty="0" smtClean="0"/>
              <a:t>Ζ. Αισθητικός συνειρμικός φλοιός</a:t>
            </a:r>
          </a:p>
          <a:p>
            <a:r>
              <a:rPr lang="el-GR" dirty="0" smtClean="0"/>
              <a:t>Η. </a:t>
            </a:r>
            <a:r>
              <a:rPr lang="el-GR" dirty="0"/>
              <a:t>Ο</a:t>
            </a:r>
            <a:r>
              <a:rPr lang="el-GR" dirty="0" smtClean="0"/>
              <a:t>πτικός συνειρμικός φλοιός</a:t>
            </a:r>
          </a:p>
          <a:p>
            <a:r>
              <a:rPr lang="el-GR" dirty="0" smtClean="0"/>
              <a:t>Θ. </a:t>
            </a:r>
            <a:r>
              <a:rPr lang="el-GR" dirty="0"/>
              <a:t>Ι</a:t>
            </a:r>
            <a:r>
              <a:rPr lang="el-GR" dirty="0" smtClean="0"/>
              <a:t>νιακός λοβός</a:t>
            </a:r>
          </a:p>
          <a:p>
            <a:r>
              <a:rPr lang="el-GR" dirty="0" smtClean="0"/>
              <a:t>Ι. Ακουστικός συνειρμικός φλοιός</a:t>
            </a:r>
          </a:p>
          <a:p>
            <a:r>
              <a:rPr lang="el-GR" dirty="0" smtClean="0"/>
              <a:t>Κ. Κροταφικός λοβός</a:t>
            </a:r>
          </a:p>
          <a:p>
            <a:r>
              <a:rPr lang="el-GR" dirty="0" smtClean="0"/>
              <a:t>Λ. Οσφρητικός φλοιός</a:t>
            </a:r>
          </a:p>
          <a:p>
            <a:r>
              <a:rPr lang="el-GR" dirty="0" smtClean="0"/>
              <a:t>Μ. Νήσος</a:t>
            </a:r>
          </a:p>
          <a:p>
            <a:r>
              <a:rPr lang="el-GR" dirty="0" smtClean="0"/>
              <a:t>Ν. Γευστικός φλοιός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98275" cy="488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681466" y="714356"/>
            <a:ext cx="24581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Άνω μετ. ελ.</a:t>
            </a:r>
          </a:p>
          <a:p>
            <a:pPr marL="342900" indent="-342900">
              <a:buAutoNum type="arabicPeriod"/>
            </a:pPr>
            <a:r>
              <a:rPr lang="el-GR" dirty="0" smtClean="0"/>
              <a:t>Μέση μετ. ελ.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μετ. ελ.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κεντρική </a:t>
            </a:r>
            <a:r>
              <a:rPr lang="el-GR" dirty="0" err="1" smtClean="0"/>
              <a:t>έλ</a:t>
            </a:r>
            <a:r>
              <a:rPr lang="el-GR" dirty="0" smtClean="0"/>
              <a:t>.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Κεντρική </a:t>
            </a:r>
            <a:r>
              <a:rPr lang="el-GR" dirty="0" err="1" smtClean="0"/>
              <a:t>έλ</a:t>
            </a:r>
            <a:r>
              <a:rPr lang="el-GR" dirty="0" smtClean="0"/>
              <a:t>.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</a:t>
            </a:r>
            <a:r>
              <a:rPr lang="el-GR" dirty="0" err="1" smtClean="0"/>
              <a:t>βρ</a:t>
            </a:r>
            <a:r>
              <a:rPr lang="el-GR" dirty="0" smtClean="0"/>
              <a:t>.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</a:t>
            </a:r>
            <a:r>
              <a:rPr lang="el-GR" dirty="0" err="1" smtClean="0"/>
              <a:t>βρ</a:t>
            </a:r>
            <a:r>
              <a:rPr lang="el-GR" dirty="0" smtClean="0"/>
              <a:t>.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ινιακός λ.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ινιακός λ.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κροταφική ελ.</a:t>
            </a:r>
          </a:p>
          <a:p>
            <a:pPr marL="342900" indent="-342900">
              <a:buAutoNum type="arabicPeriod"/>
            </a:pPr>
            <a:r>
              <a:rPr lang="el-GR" dirty="0" smtClean="0"/>
              <a:t>Μέση κροταφική ελ.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κροταφική ελ.</a:t>
            </a:r>
          </a:p>
          <a:p>
            <a:pPr marL="342900" indent="-342900"/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71472" y="5214950"/>
            <a:ext cx="27939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Α. κάτω μετωπιαία σχισμή</a:t>
            </a:r>
          </a:p>
          <a:p>
            <a:r>
              <a:rPr lang="el-GR" dirty="0" smtClean="0"/>
              <a:t>Β. άνω μετωπιαία σχισμή</a:t>
            </a:r>
          </a:p>
          <a:p>
            <a:r>
              <a:rPr lang="el-GR" dirty="0" smtClean="0"/>
              <a:t>Γ. </a:t>
            </a:r>
            <a:r>
              <a:rPr lang="el-GR" dirty="0" err="1" smtClean="0"/>
              <a:t>Προκεντρική</a:t>
            </a:r>
            <a:r>
              <a:rPr lang="el-GR" dirty="0" smtClean="0"/>
              <a:t> αύλακα</a:t>
            </a:r>
          </a:p>
          <a:p>
            <a:r>
              <a:rPr lang="el-GR" dirty="0" smtClean="0"/>
              <a:t>Δ. κεντρική αύλακα</a:t>
            </a:r>
          </a:p>
          <a:p>
            <a:r>
              <a:rPr lang="el-GR" dirty="0" smtClean="0"/>
              <a:t>Ε. οπίσθια κεντρική αύλακα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643306" y="5143512"/>
            <a:ext cx="26557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Ζ. </a:t>
            </a:r>
            <a:r>
              <a:rPr lang="el-GR" dirty="0" err="1" smtClean="0"/>
              <a:t>διαβρεγματική</a:t>
            </a:r>
            <a:r>
              <a:rPr lang="el-GR" dirty="0" smtClean="0"/>
              <a:t> σχισμή</a:t>
            </a:r>
          </a:p>
          <a:p>
            <a:r>
              <a:rPr lang="el-GR" dirty="0" smtClean="0"/>
              <a:t>Η. </a:t>
            </a:r>
            <a:r>
              <a:rPr lang="el-GR" dirty="0" err="1" smtClean="0"/>
              <a:t>βρεγματοϊνιακή</a:t>
            </a:r>
            <a:r>
              <a:rPr lang="el-GR" dirty="0" smtClean="0"/>
              <a:t> σχισμή</a:t>
            </a:r>
          </a:p>
          <a:p>
            <a:r>
              <a:rPr lang="el-GR" dirty="0" smtClean="0"/>
              <a:t>Θ. </a:t>
            </a:r>
            <a:r>
              <a:rPr lang="el-GR" dirty="0" err="1" smtClean="0"/>
              <a:t>διαϊνιακή</a:t>
            </a:r>
            <a:r>
              <a:rPr lang="el-GR" dirty="0" smtClean="0"/>
              <a:t> αύλακα</a:t>
            </a:r>
          </a:p>
          <a:p>
            <a:r>
              <a:rPr lang="el-GR" dirty="0" smtClean="0"/>
              <a:t>Ι. </a:t>
            </a:r>
            <a:r>
              <a:rPr lang="el-GR" dirty="0" err="1" smtClean="0"/>
              <a:t>πληκτραία</a:t>
            </a:r>
            <a:r>
              <a:rPr lang="el-GR" dirty="0" smtClean="0"/>
              <a:t> σχισμή</a:t>
            </a:r>
          </a:p>
          <a:p>
            <a:r>
              <a:rPr lang="el-GR" dirty="0" smtClean="0"/>
              <a:t>Κ. πλάγια ινιακή αύλακα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277638" y="4786322"/>
            <a:ext cx="28663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Λ. κάτω κροταφική αύλακα</a:t>
            </a:r>
          </a:p>
          <a:p>
            <a:r>
              <a:rPr lang="el-GR" dirty="0" smtClean="0"/>
              <a:t>Μ. άνω κροταφική αύλακα</a:t>
            </a:r>
          </a:p>
          <a:p>
            <a:r>
              <a:rPr lang="el-GR" dirty="0" smtClean="0"/>
              <a:t>Ν. πλάγια </a:t>
            </a:r>
            <a:r>
              <a:rPr lang="el-GR" dirty="0" err="1" smtClean="0"/>
              <a:t>σχσιμή</a:t>
            </a:r>
            <a:r>
              <a:rPr lang="el-GR" dirty="0" smtClean="0"/>
              <a:t> οπ. Σκέλος</a:t>
            </a:r>
          </a:p>
          <a:p>
            <a:r>
              <a:rPr lang="el-GR" dirty="0" smtClean="0"/>
              <a:t>Ξ. πλάγια </a:t>
            </a:r>
            <a:r>
              <a:rPr lang="el-GR" dirty="0" err="1" smtClean="0"/>
              <a:t>σχσιμή</a:t>
            </a:r>
            <a:endParaRPr lang="el-GR" dirty="0" smtClean="0"/>
          </a:p>
          <a:p>
            <a:r>
              <a:rPr lang="el-GR" dirty="0" smtClean="0"/>
              <a:t>Ξ1 </a:t>
            </a:r>
            <a:r>
              <a:rPr lang="el-GR" dirty="0" err="1" smtClean="0"/>
              <a:t>προσθιος</a:t>
            </a:r>
            <a:r>
              <a:rPr lang="el-GR" dirty="0" smtClean="0"/>
              <a:t> κλάδος</a:t>
            </a:r>
          </a:p>
          <a:p>
            <a:r>
              <a:rPr lang="el-GR" dirty="0" smtClean="0"/>
              <a:t>Ξ2 ανιών κλάδος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558165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429256" y="0"/>
            <a:ext cx="3355342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Έσω κογχική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Πρόσθια κογχική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κογχική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Οπίσθια κογχική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Ρινική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Πρόσθια διάτρητη ουσία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Άγκιστρο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Παραϊπποκάμπια</a:t>
            </a:r>
            <a:r>
              <a:rPr lang="el-GR" dirty="0" smtClean="0"/>
              <a:t> έλικα</a:t>
            </a:r>
          </a:p>
          <a:p>
            <a:pPr marL="342900" indent="-342900">
              <a:buAutoNum type="arabicPeriod"/>
            </a:pPr>
            <a:r>
              <a:rPr lang="en-US" dirty="0" smtClean="0"/>
              <a:t>Collateral </a:t>
            </a:r>
            <a:r>
              <a:rPr lang="el-GR" dirty="0" smtClean="0"/>
              <a:t>αύλακα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l-GR" dirty="0" err="1" smtClean="0"/>
              <a:t>Κροταφοϊνιακή</a:t>
            </a:r>
            <a:r>
              <a:rPr lang="el-GR" dirty="0" smtClean="0"/>
              <a:t> αύλακα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</a:t>
            </a:r>
            <a:r>
              <a:rPr lang="el-GR" dirty="0" err="1" smtClean="0"/>
              <a:t>κροταφοϊνιακή</a:t>
            </a:r>
            <a:r>
              <a:rPr lang="el-GR" dirty="0" smtClean="0"/>
              <a:t>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</a:t>
            </a:r>
            <a:r>
              <a:rPr lang="el-GR" dirty="0" err="1" smtClean="0"/>
              <a:t>κροταφοϊνιακή</a:t>
            </a:r>
            <a:r>
              <a:rPr lang="el-GR" dirty="0" smtClean="0"/>
              <a:t> έλικα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Πληκτραία</a:t>
            </a:r>
            <a:r>
              <a:rPr lang="el-GR" dirty="0" smtClean="0"/>
              <a:t>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Γλωσσοειδής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Ισθμός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Σπληνίο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Έσω </a:t>
            </a:r>
            <a:r>
              <a:rPr lang="el-GR" dirty="0" err="1" smtClean="0"/>
              <a:t>γονατώδες</a:t>
            </a:r>
            <a:r>
              <a:rPr lang="el-GR" dirty="0" smtClean="0"/>
              <a:t> σώμα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</a:t>
            </a:r>
            <a:r>
              <a:rPr lang="el-GR" dirty="0" err="1" smtClean="0"/>
              <a:t>γονατώδες</a:t>
            </a:r>
            <a:r>
              <a:rPr lang="el-GR" dirty="0" smtClean="0"/>
              <a:t> σώμα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Οπτική ταινία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Οπίσθια </a:t>
            </a:r>
            <a:r>
              <a:rPr lang="el-GR" dirty="0" err="1" smtClean="0"/>
              <a:t>διάτρτητη</a:t>
            </a:r>
            <a:r>
              <a:rPr lang="el-GR" dirty="0" smtClean="0"/>
              <a:t> ουσία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Μαστία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Οπτικό χίασμα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26. Οσφρητική ταινία. βολβός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Ορθή έλικ</a:t>
            </a:r>
            <a:r>
              <a:rPr lang="el-GR" dirty="0" smtClean="0"/>
              <a:t>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67008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650497" y="928670"/>
            <a:ext cx="249350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Μ1</a:t>
            </a:r>
          </a:p>
          <a:p>
            <a:pPr marL="342900" indent="-342900">
              <a:buAutoNum type="arabicPeriod"/>
            </a:pPr>
            <a:r>
              <a:rPr lang="en-US" dirty="0" smtClean="0"/>
              <a:t>SM1</a:t>
            </a:r>
          </a:p>
          <a:p>
            <a:pPr marL="342900" indent="-342900">
              <a:buAutoNum type="arabicPeriod"/>
            </a:pPr>
            <a:r>
              <a:rPr lang="en-US" dirty="0" smtClean="0"/>
              <a:t>SM2</a:t>
            </a:r>
          </a:p>
          <a:p>
            <a:pPr marL="342900" indent="-342900">
              <a:buAutoNum type="arabicPeriod"/>
            </a:pPr>
            <a:r>
              <a:rPr lang="el-GR" dirty="0" smtClean="0"/>
              <a:t>Συνειρμική</a:t>
            </a:r>
          </a:p>
          <a:p>
            <a:pPr marL="342900" indent="-342900">
              <a:buAutoNum type="arabicPeriod"/>
            </a:pPr>
            <a:r>
              <a:rPr lang="en-US" dirty="0" smtClean="0"/>
              <a:t>V3</a:t>
            </a:r>
          </a:p>
          <a:p>
            <a:pPr marL="342900" indent="-342900">
              <a:buAutoNum type="arabicPeriod"/>
            </a:pPr>
            <a:r>
              <a:rPr lang="en-US" dirty="0" smtClean="0"/>
              <a:t>V2</a:t>
            </a:r>
          </a:p>
          <a:p>
            <a:pPr marL="342900" indent="-342900">
              <a:buAutoNum type="arabicPeriod"/>
            </a:pPr>
            <a:r>
              <a:rPr lang="en-US" dirty="0" smtClean="0"/>
              <a:t>V1</a:t>
            </a:r>
          </a:p>
          <a:p>
            <a:pPr marL="342900" indent="-342900">
              <a:buAutoNum type="arabicPeriod"/>
            </a:pPr>
            <a:r>
              <a:rPr lang="el-GR" dirty="0" smtClean="0"/>
              <a:t>Λόγος</a:t>
            </a:r>
          </a:p>
          <a:p>
            <a:pPr marL="342900" indent="-342900">
              <a:buAutoNum type="arabicPeriod"/>
            </a:pPr>
            <a:r>
              <a:rPr lang="en-US" dirty="0" smtClean="0"/>
              <a:t>A1</a:t>
            </a:r>
          </a:p>
          <a:p>
            <a:pPr marL="342900" indent="-342900">
              <a:buAutoNum type="arabicPeriod"/>
            </a:pPr>
            <a:r>
              <a:rPr lang="en-US" dirty="0" smtClean="0"/>
              <a:t>A2</a:t>
            </a:r>
          </a:p>
          <a:p>
            <a:pPr marL="342900" indent="-342900">
              <a:buAutoNum type="arabicPeriod"/>
            </a:pPr>
            <a:r>
              <a:rPr lang="el-GR" dirty="0" smtClean="0"/>
              <a:t>Λόγος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Σκέψη συμπεριφορά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Προκινητική περιοχή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66579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535594" y="357166"/>
            <a:ext cx="270971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Μ1</a:t>
            </a:r>
          </a:p>
          <a:p>
            <a:pPr marL="342900" indent="-342900">
              <a:buAutoNum type="arabicPeriod"/>
            </a:pPr>
            <a:r>
              <a:rPr lang="en-US" dirty="0" smtClean="0"/>
              <a:t>SM1</a:t>
            </a:r>
          </a:p>
          <a:p>
            <a:pPr marL="342900" indent="-342900">
              <a:buAutoNum type="arabicPeriod"/>
            </a:pPr>
            <a:r>
              <a:rPr lang="en-US" dirty="0" smtClean="0"/>
              <a:t>SM3</a:t>
            </a:r>
          </a:p>
          <a:p>
            <a:pPr marL="342900" indent="-342900">
              <a:buAutoNum type="arabicPeriod"/>
            </a:pPr>
            <a:r>
              <a:rPr lang="en-US" dirty="0" smtClean="0"/>
              <a:t>V3</a:t>
            </a:r>
          </a:p>
          <a:p>
            <a:pPr marL="342900" indent="-342900">
              <a:buAutoNum type="arabicPeriod"/>
            </a:pPr>
            <a:r>
              <a:rPr lang="en-US" dirty="0" smtClean="0"/>
              <a:t>V2</a:t>
            </a:r>
          </a:p>
          <a:p>
            <a:pPr marL="342900" indent="-342900">
              <a:buAutoNum type="arabicPeriod"/>
            </a:pPr>
            <a:r>
              <a:rPr lang="en-US" dirty="0" smtClean="0"/>
              <a:t>V1</a:t>
            </a:r>
          </a:p>
          <a:p>
            <a:pPr marL="342900" indent="-342900">
              <a:buAutoNum type="arabicPeriod"/>
            </a:pPr>
            <a:r>
              <a:rPr lang="el-GR" dirty="0" smtClean="0"/>
              <a:t>Μεσολόβιο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Ψαλίδα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Πρόσθιος σύνδεσμος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Άγκιστρο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Υπερμεσολόβιος</a:t>
            </a:r>
            <a:r>
              <a:rPr lang="el-GR" dirty="0" smtClean="0"/>
              <a:t>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Προμετωπιαίος 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Προκινητικός φλοιός</a:t>
            </a:r>
          </a:p>
          <a:p>
            <a:pPr marL="342900" indent="-342900">
              <a:buAutoNum type="arabicPeriod"/>
            </a:pPr>
            <a:r>
              <a:rPr lang="en-US" dirty="0" smtClean="0"/>
              <a:t>M2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5419751" cy="472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215074" y="394692"/>
            <a:ext cx="290932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Α. κεντρική αύλακα</a:t>
            </a:r>
          </a:p>
          <a:p>
            <a:r>
              <a:rPr lang="el-GR" dirty="0" smtClean="0"/>
              <a:t>Β. πλάγια σχισμή</a:t>
            </a:r>
            <a:endParaRPr lang="en-US" dirty="0" smtClean="0"/>
          </a:p>
          <a:p>
            <a:r>
              <a:rPr lang="en-US" dirty="0" smtClean="0"/>
              <a:t>C.</a:t>
            </a:r>
            <a:r>
              <a:rPr lang="el-GR" dirty="0" smtClean="0"/>
              <a:t> </a:t>
            </a:r>
            <a:r>
              <a:rPr lang="el-GR" dirty="0" err="1" smtClean="0"/>
              <a:t>Βρεγματο</a:t>
            </a:r>
            <a:r>
              <a:rPr lang="el-GR" dirty="0" smtClean="0"/>
              <a:t> ινιακή σχισμή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l-GR" dirty="0" smtClean="0"/>
              <a:t>. </a:t>
            </a:r>
            <a:r>
              <a:rPr lang="el-GR" dirty="0" err="1" smtClean="0"/>
              <a:t>Προκεντρική</a:t>
            </a:r>
            <a:r>
              <a:rPr lang="el-GR" dirty="0" smtClean="0"/>
              <a:t> αύλακα</a:t>
            </a:r>
            <a:endParaRPr lang="en-US" dirty="0" smtClean="0"/>
          </a:p>
          <a:p>
            <a:r>
              <a:rPr lang="en-US" dirty="0" smtClean="0"/>
              <a:t>J</a:t>
            </a:r>
            <a:r>
              <a:rPr lang="el-GR" dirty="0" smtClean="0"/>
              <a:t>. Άνω μετωπιαία αύλακα</a:t>
            </a:r>
            <a:endParaRPr lang="en-US" dirty="0" smtClean="0"/>
          </a:p>
          <a:p>
            <a:r>
              <a:rPr lang="en-US" dirty="0" smtClean="0"/>
              <a:t>J1</a:t>
            </a:r>
            <a:r>
              <a:rPr lang="el-GR" dirty="0" smtClean="0"/>
              <a:t>. Κάτω μετωπιαία αύλακα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l-GR" dirty="0" smtClean="0"/>
              <a:t>. Πρόσθια κεντρική έλικα</a:t>
            </a:r>
            <a:endParaRPr lang="en-US" dirty="0" smtClean="0"/>
          </a:p>
          <a:p>
            <a:r>
              <a:rPr lang="en-US" dirty="0" smtClean="0"/>
              <a:t>L</a:t>
            </a:r>
            <a:r>
              <a:rPr lang="el-GR" dirty="0" smtClean="0"/>
              <a:t>. Άνω μετωπιαία έλικα</a:t>
            </a:r>
          </a:p>
          <a:p>
            <a:r>
              <a:rPr lang="en-US" dirty="0" smtClean="0"/>
              <a:t>L1.</a:t>
            </a:r>
            <a:r>
              <a:rPr lang="el-GR" dirty="0" smtClean="0"/>
              <a:t> μέση μετωπιαία έλικα</a:t>
            </a:r>
            <a:endParaRPr lang="en-US" dirty="0" smtClean="0"/>
          </a:p>
          <a:p>
            <a:r>
              <a:rPr lang="en-US" dirty="0" smtClean="0"/>
              <a:t>L2.</a:t>
            </a:r>
            <a:r>
              <a:rPr lang="el-GR" dirty="0" smtClean="0"/>
              <a:t> κάτω μετωπιαία έλικα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el-GR" dirty="0" smtClean="0"/>
              <a:t>. Οπίσθια κεντρική αύλακα</a:t>
            </a:r>
            <a:endParaRPr lang="en-US" dirty="0" smtClean="0"/>
          </a:p>
          <a:p>
            <a:r>
              <a:rPr lang="en-US" dirty="0" smtClean="0"/>
              <a:t>N</a:t>
            </a:r>
            <a:r>
              <a:rPr lang="el-GR" dirty="0" smtClean="0"/>
              <a:t>. </a:t>
            </a:r>
            <a:r>
              <a:rPr lang="el-GR" dirty="0" err="1" smtClean="0"/>
              <a:t>Διαβρεγματική</a:t>
            </a:r>
            <a:r>
              <a:rPr lang="el-GR" dirty="0" smtClean="0"/>
              <a:t> αύλακα</a:t>
            </a:r>
            <a:endParaRPr lang="en-US" dirty="0" smtClean="0"/>
          </a:p>
          <a:p>
            <a:r>
              <a:rPr lang="en-US" dirty="0" smtClean="0"/>
              <a:t>O</a:t>
            </a:r>
            <a:r>
              <a:rPr lang="el-GR" dirty="0" smtClean="0"/>
              <a:t>. Οπίσθια κεντρική </a:t>
            </a:r>
            <a:r>
              <a:rPr lang="el-GR" dirty="0" err="1" smtClean="0"/>
              <a:t>έλικ’α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l-GR" dirty="0" smtClean="0"/>
              <a:t>. Άνω βρεγματικό λόβιο</a:t>
            </a:r>
          </a:p>
          <a:p>
            <a:r>
              <a:rPr lang="el-GR" dirty="0" smtClean="0"/>
              <a:t>Ρ1. κάτω </a:t>
            </a:r>
            <a:r>
              <a:rPr lang="el-GR" dirty="0" err="1" smtClean="0"/>
              <a:t>βρεγματικο</a:t>
            </a:r>
            <a:r>
              <a:rPr lang="el-GR" dirty="0" smtClean="0"/>
              <a:t> λόβιο</a:t>
            </a:r>
            <a:endParaRPr lang="en-US" dirty="0" smtClean="0"/>
          </a:p>
          <a:p>
            <a:r>
              <a:rPr lang="en-US" dirty="0" smtClean="0"/>
              <a:t>Q</a:t>
            </a:r>
            <a:r>
              <a:rPr lang="el-GR" dirty="0" smtClean="0"/>
              <a:t>. Άνω κροταφική </a:t>
            </a:r>
            <a:r>
              <a:rPr lang="el-GR" dirty="0" err="1" smtClean="0"/>
              <a:t>άυλακα</a:t>
            </a:r>
            <a:endParaRPr lang="en-US" dirty="0" smtClean="0"/>
          </a:p>
          <a:p>
            <a:r>
              <a:rPr lang="en-US" dirty="0" smtClean="0"/>
              <a:t>Q1</a:t>
            </a:r>
            <a:r>
              <a:rPr lang="el-GR" dirty="0" smtClean="0"/>
              <a:t>. κάτω κροταφική αύλακα</a:t>
            </a:r>
            <a:endParaRPr lang="en-US" dirty="0" smtClean="0"/>
          </a:p>
          <a:p>
            <a:r>
              <a:rPr lang="en-US" dirty="0" smtClean="0"/>
              <a:t>R</a:t>
            </a:r>
            <a:r>
              <a:rPr lang="el-GR" dirty="0" smtClean="0"/>
              <a:t>. Άνω κροταφική έλικα</a:t>
            </a:r>
            <a:endParaRPr lang="en-US" dirty="0" smtClean="0"/>
          </a:p>
          <a:p>
            <a:r>
              <a:rPr lang="en-US" dirty="0" smtClean="0"/>
              <a:t>R1</a:t>
            </a:r>
            <a:r>
              <a:rPr lang="el-GR" dirty="0" smtClean="0"/>
              <a:t>. μέση κροταφική έλικά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62769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00760" y="142852"/>
            <a:ext cx="2986267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Κεντρική αύλακα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Οπίσθια κεντρική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Κεντρική αύλακα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Υπερχείλιος</a:t>
            </a:r>
            <a:r>
              <a:rPr lang="el-GR" dirty="0" smtClean="0"/>
              <a:t>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βρεγματικό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βρεγματικό λοβίο</a:t>
            </a:r>
          </a:p>
          <a:p>
            <a:pPr marL="342900" indent="-342900">
              <a:buAutoNum type="arabicPeriod"/>
            </a:pPr>
            <a:r>
              <a:rPr lang="el-GR" dirty="0" smtClean="0"/>
              <a:t>Γωνιώδης έλικα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Βρεγματοϊνιακή</a:t>
            </a:r>
            <a:r>
              <a:rPr lang="el-GR" dirty="0" smtClean="0"/>
              <a:t> αύλακα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ινιακή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…</a:t>
            </a:r>
          </a:p>
          <a:p>
            <a:pPr marL="342900" indent="-342900">
              <a:buAutoNum type="arabicPeriod"/>
            </a:pPr>
            <a:r>
              <a:rPr lang="el-GR" dirty="0" smtClean="0"/>
              <a:t>Παρεγκεφαλίδα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Προμήκης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κροταφική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Μέση κροταφική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κροταφική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Κογχική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μετωπιαία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Μέση μετωπιαία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μετωπιαία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μετωπιαία σχισμή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Πρόσθια κεντρική αύλακα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Πρόσθια κεντρική έλικα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63627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6143636" y="714356"/>
            <a:ext cx="280288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Μεσολόβιο </a:t>
            </a:r>
          </a:p>
          <a:p>
            <a:pPr marL="342900" indent="-342900">
              <a:buAutoNum type="arabicPeriod"/>
            </a:pPr>
            <a:r>
              <a:rPr lang="el-GR" dirty="0" smtClean="0"/>
              <a:t>Παράκεντρο λόβιο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Υπερμεσολόβιος</a:t>
            </a:r>
            <a:r>
              <a:rPr lang="el-GR" dirty="0" smtClean="0"/>
              <a:t>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…</a:t>
            </a:r>
            <a:r>
              <a:rPr lang="en-US" dirty="0" err="1" smtClean="0"/>
              <a:t>precuneus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l-GR" dirty="0" err="1" smtClean="0"/>
              <a:t>Βρεγματοϊνιακή</a:t>
            </a:r>
            <a:r>
              <a:rPr lang="el-GR" dirty="0" smtClean="0"/>
              <a:t> αύλακα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Ιναικός</a:t>
            </a:r>
            <a:r>
              <a:rPr lang="el-GR" dirty="0" smtClean="0"/>
              <a:t> 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Μαστία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Παραϊπποκάμπιά</a:t>
            </a:r>
            <a:r>
              <a:rPr lang="el-GR" dirty="0" smtClean="0"/>
              <a:t>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Άγκιστρο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σύνδεσμος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Προμετωπιαίος λοβός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Υπερμεσολόβιος</a:t>
            </a:r>
            <a:r>
              <a:rPr lang="el-GR" dirty="0" smtClean="0"/>
              <a:t>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μετωπιαία έλικα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6281763" cy="504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351761" y="785794"/>
            <a:ext cx="27922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Κροταφικός 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Άγκιστρο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Σκέλος μ. εγκεφάλου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Γέφυρα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Μαστία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Οσφρητικός βολβός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Μετωπιαίος πόλος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Κογχομετωπιαίος λοβός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785813"/>
            <a:ext cx="7810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" y="214290"/>
            <a:ext cx="903905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788" y="800100"/>
            <a:ext cx="72104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9815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143636" y="1000108"/>
            <a:ext cx="10967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Α. 8</a:t>
            </a:r>
          </a:p>
          <a:p>
            <a:r>
              <a:rPr lang="el-GR" dirty="0" smtClean="0"/>
              <a:t>Β. 6</a:t>
            </a:r>
          </a:p>
          <a:p>
            <a:r>
              <a:rPr lang="el-GR" dirty="0" smtClean="0"/>
              <a:t>Γ. 4</a:t>
            </a:r>
          </a:p>
          <a:p>
            <a:r>
              <a:rPr lang="el-GR" dirty="0" smtClean="0"/>
              <a:t>Δ.1</a:t>
            </a:r>
          </a:p>
          <a:p>
            <a:r>
              <a:rPr lang="el-GR" dirty="0" smtClean="0"/>
              <a:t>Ε. 3</a:t>
            </a:r>
          </a:p>
          <a:p>
            <a:r>
              <a:rPr lang="el-GR" dirty="0" smtClean="0"/>
              <a:t>Ζ.2</a:t>
            </a:r>
          </a:p>
          <a:p>
            <a:r>
              <a:rPr lang="el-GR" dirty="0" smtClean="0"/>
              <a:t>Η. 19</a:t>
            </a:r>
          </a:p>
          <a:p>
            <a:r>
              <a:rPr lang="el-GR" dirty="0" smtClean="0"/>
              <a:t>Θ.18</a:t>
            </a:r>
          </a:p>
          <a:p>
            <a:r>
              <a:rPr lang="el-GR" dirty="0" smtClean="0"/>
              <a:t>Ι. 17</a:t>
            </a:r>
          </a:p>
          <a:p>
            <a:r>
              <a:rPr lang="el-GR" dirty="0" smtClean="0"/>
              <a:t>Κ. 22</a:t>
            </a:r>
          </a:p>
          <a:p>
            <a:r>
              <a:rPr lang="el-GR" dirty="0" smtClean="0"/>
              <a:t>ΛΜ.41,42</a:t>
            </a:r>
          </a:p>
          <a:p>
            <a:r>
              <a:rPr lang="el-GR" dirty="0" smtClean="0"/>
              <a:t>Ν.45</a:t>
            </a:r>
          </a:p>
          <a:p>
            <a:r>
              <a:rPr lang="el-GR" dirty="0" smtClean="0"/>
              <a:t>Ξ.44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14290"/>
            <a:ext cx="513277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256"/>
            <a:ext cx="3746330" cy="215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357694"/>
            <a:ext cx="3387242" cy="191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571480"/>
            <a:ext cx="416280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6812313" cy="457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57158" y="1000108"/>
            <a:ext cx="29553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Προμετωπιαίος 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Προκινητικός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1ταγής κινητικός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1ταγής αισθητικός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2ταγής αισθητικός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Βρεγματοκροταφοϊνιακός</a:t>
            </a:r>
            <a:endParaRPr lang="el-GR" dirty="0" smtClean="0"/>
          </a:p>
          <a:p>
            <a:pPr marL="342900" indent="-342900"/>
            <a:r>
              <a:rPr lang="el-GR" dirty="0"/>
              <a:t> </a:t>
            </a:r>
            <a:r>
              <a:rPr lang="el-GR" dirty="0" smtClean="0"/>
              <a:t>      συνειρμικός </a:t>
            </a:r>
          </a:p>
          <a:p>
            <a:pPr marL="342900" indent="-342900">
              <a:buAutoNum type="arabicPeriod" startAt="7"/>
            </a:pPr>
            <a:r>
              <a:rPr lang="el-GR" dirty="0" smtClean="0"/>
              <a:t>2ταγής οπτικός</a:t>
            </a:r>
          </a:p>
          <a:p>
            <a:pPr marL="342900" indent="-342900">
              <a:buAutoNum type="arabicPeriod" startAt="7"/>
            </a:pPr>
            <a:r>
              <a:rPr lang="el-GR" dirty="0" smtClean="0"/>
              <a:t>1ταγής οπτικός</a:t>
            </a:r>
          </a:p>
          <a:p>
            <a:pPr marL="342900" indent="-342900">
              <a:buAutoNum type="arabicPeriod" startAt="7"/>
            </a:pPr>
            <a:r>
              <a:rPr lang="el-GR" dirty="0" smtClean="0"/>
              <a:t>2ταγής ακουστικός</a:t>
            </a:r>
          </a:p>
          <a:p>
            <a:pPr marL="342900" indent="-342900">
              <a:buAutoNum type="arabicPeriod" startAt="7"/>
            </a:pPr>
            <a:r>
              <a:rPr lang="el-GR" dirty="0" smtClean="0"/>
              <a:t>1ταγής ακουστικός</a:t>
            </a:r>
          </a:p>
          <a:p>
            <a:pPr marL="342900" indent="-342900">
              <a:buAutoNum type="arabicPeriod" startAt="7"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613532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572132" y="714356"/>
            <a:ext cx="29883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Κίνηση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Γενική αισθητικότητα</a:t>
            </a:r>
          </a:p>
          <a:p>
            <a:pPr marL="342900" indent="-342900">
              <a:buAutoNum type="arabicPeriod"/>
            </a:pPr>
            <a:r>
              <a:rPr lang="el-GR" dirty="0" smtClean="0"/>
              <a:t>Συνειρμική αισθητικότητα</a:t>
            </a:r>
          </a:p>
          <a:p>
            <a:pPr marL="342900" indent="-342900">
              <a:buAutoNum type="arabicPeriod"/>
            </a:pPr>
            <a:r>
              <a:rPr lang="el-GR" dirty="0" smtClean="0"/>
              <a:t>Όραση</a:t>
            </a:r>
          </a:p>
          <a:p>
            <a:pPr marL="342900" indent="-342900">
              <a:buAutoNum type="arabicPeriod"/>
            </a:pPr>
            <a:r>
              <a:rPr lang="el-GR" dirty="0" smtClean="0"/>
              <a:t>Ακοή</a:t>
            </a:r>
          </a:p>
          <a:p>
            <a:pPr marL="342900" indent="-342900">
              <a:buAutoNum type="arabicPeriod"/>
            </a:pPr>
            <a:r>
              <a:rPr lang="el-GR" dirty="0" smtClean="0"/>
              <a:t>Συναισθήματα</a:t>
            </a:r>
          </a:p>
          <a:p>
            <a:pPr marL="342900" indent="-342900">
              <a:buAutoNum type="arabicPeriod"/>
            </a:pPr>
            <a:r>
              <a:rPr lang="el-GR" dirty="0" smtClean="0"/>
              <a:t>Συμπεριφορά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Σκέψη- σχεδιασμός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4376760" cy="480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286512" y="100010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νήσος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286512" y="571480"/>
            <a:ext cx="246170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Ακτινωτός στέφανος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Κερκοφόρος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Προτείχισμα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</a:t>
            </a:r>
            <a:r>
              <a:rPr lang="el-GR" dirty="0" err="1" smtClean="0"/>
              <a:t>σχσιμή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Νήσος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Λευκή ουσία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Εγκεφαλικό σκέλος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Φακοειδής πυρήνας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Υποθάλαμος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Θάλαμος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κάψα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κοιλία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Ψαλίδα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κοιλία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μεσολόβιο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52768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56483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500826" y="571480"/>
            <a:ext cx="23852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ΠΡΟΚΙΝΗΤΙΚΉ</a:t>
            </a:r>
          </a:p>
          <a:p>
            <a:pPr marL="342900" indent="-342900">
              <a:buAutoNum type="arabicPeriod"/>
            </a:pPr>
            <a:r>
              <a:rPr lang="el-GR" dirty="0" smtClean="0"/>
              <a:t>ΚΙΝΗΤΙΚΉ</a:t>
            </a:r>
          </a:p>
          <a:p>
            <a:pPr marL="342900" indent="-342900">
              <a:buAutoNum type="arabicPeriod"/>
            </a:pPr>
            <a:r>
              <a:rPr lang="el-GR" dirty="0" smtClean="0"/>
              <a:t>ΣΩΜΑΤΟΑΙΣΘΗΤΙΚΗ</a:t>
            </a:r>
          </a:p>
          <a:p>
            <a:pPr marL="342900" indent="-342900">
              <a:buAutoNum type="arabicPeriod"/>
            </a:pPr>
            <a:r>
              <a:rPr lang="el-GR" dirty="0" smtClean="0"/>
              <a:t>ΨΥΧΟΚΙΝΗΤΙΚΗ</a:t>
            </a:r>
          </a:p>
          <a:p>
            <a:pPr marL="342900" indent="-342900">
              <a:buAutoNum type="arabicPeriod"/>
            </a:pPr>
            <a:r>
              <a:rPr lang="el-GR" dirty="0" smtClean="0"/>
              <a:t>ΨΥΧΟΟΠΤΙΚΗ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ΟΠΤΙΚΗ</a:t>
            </a:r>
          </a:p>
          <a:p>
            <a:pPr marL="342900" indent="-342900">
              <a:buAutoNum type="arabicPeriod"/>
            </a:pPr>
            <a:r>
              <a:rPr lang="el-GR" dirty="0" smtClean="0"/>
              <a:t>ΨΥΧΟΑΚΟΥΣΤΙΚΗ</a:t>
            </a:r>
          </a:p>
          <a:p>
            <a:pPr marL="342900" indent="-342900">
              <a:buAutoNum type="arabicPeriod"/>
            </a:pPr>
            <a:r>
              <a:rPr lang="el-GR" dirty="0" smtClean="0"/>
              <a:t>ΑΚΟΥΣΤΙΚΗ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836" y="357166"/>
            <a:ext cx="5574595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47640" y="1000108"/>
            <a:ext cx="3096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Α. 1ταγής κινητικός</a:t>
            </a:r>
          </a:p>
          <a:p>
            <a:r>
              <a:rPr lang="el-GR" dirty="0" smtClean="0"/>
              <a:t>Β. Προκινητικός</a:t>
            </a:r>
            <a:endParaRPr lang="en-US" dirty="0" smtClean="0"/>
          </a:p>
          <a:p>
            <a:r>
              <a:rPr lang="en-US" dirty="0" smtClean="0"/>
              <a:t>C.</a:t>
            </a:r>
            <a:r>
              <a:rPr lang="el-GR" dirty="0" smtClean="0"/>
              <a:t> Συμπληρωματικός κινητικός</a:t>
            </a:r>
            <a:r>
              <a:rPr lang="en-US" dirty="0" smtClean="0"/>
              <a:t>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7854495" cy="478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231172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46672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929322" y="642918"/>
            <a:ext cx="2461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Μεσολόβιο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Ακτινωτός στέφανος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κάψα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072198" y="2285992"/>
            <a:ext cx="232768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Α. επιμήκης σχισμή</a:t>
            </a:r>
          </a:p>
          <a:p>
            <a:r>
              <a:rPr lang="el-GR" dirty="0" smtClean="0"/>
              <a:t>Β. φλοιός</a:t>
            </a:r>
          </a:p>
          <a:p>
            <a:r>
              <a:rPr lang="el-GR" dirty="0" smtClean="0"/>
              <a:t>Γ. λευκή ουσία</a:t>
            </a:r>
          </a:p>
          <a:p>
            <a:r>
              <a:rPr lang="el-GR" dirty="0" smtClean="0"/>
              <a:t>Δ. 3</a:t>
            </a:r>
            <a:r>
              <a:rPr lang="el-GR" baseline="30000" dirty="0" smtClean="0"/>
              <a:t>η</a:t>
            </a:r>
            <a:r>
              <a:rPr lang="el-GR" dirty="0" smtClean="0"/>
              <a:t> κοιλία</a:t>
            </a:r>
          </a:p>
          <a:p>
            <a:r>
              <a:rPr lang="el-GR" dirty="0" smtClean="0"/>
              <a:t>Ε. θάλαμος</a:t>
            </a:r>
          </a:p>
          <a:p>
            <a:r>
              <a:rPr lang="el-GR" dirty="0" smtClean="0"/>
              <a:t>Ζ. γέφυρα</a:t>
            </a:r>
          </a:p>
          <a:p>
            <a:r>
              <a:rPr lang="el-GR" dirty="0" smtClean="0"/>
              <a:t>Η. προμήκης</a:t>
            </a:r>
          </a:p>
          <a:p>
            <a:r>
              <a:rPr lang="el-GR" dirty="0" smtClean="0"/>
              <a:t>Θ. χιασμός πυραμίδων</a:t>
            </a:r>
          </a:p>
          <a:p>
            <a:r>
              <a:rPr lang="el-GR" dirty="0" smtClean="0"/>
              <a:t>Ι. προβολικές ίνες</a:t>
            </a:r>
          </a:p>
          <a:p>
            <a:r>
              <a:rPr lang="el-GR" dirty="0" smtClean="0"/>
              <a:t>Κ. παρεγκεφαλίδα</a:t>
            </a:r>
          </a:p>
          <a:p>
            <a:r>
              <a:rPr lang="el-GR" dirty="0" smtClean="0"/>
              <a:t>Λ. ωχρά σφαίρα</a:t>
            </a:r>
          </a:p>
          <a:p>
            <a:r>
              <a:rPr lang="el-GR" dirty="0" smtClean="0"/>
              <a:t>Μ. κέλυφος</a:t>
            </a:r>
          </a:p>
          <a:p>
            <a:r>
              <a:rPr lang="el-GR" dirty="0" smtClean="0"/>
              <a:t>Ν. κερκοφόρος π.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4795000" cy="355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72198" y="642918"/>
            <a:ext cx="24403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2. Ακτινωτός στέφανος</a:t>
            </a:r>
          </a:p>
          <a:p>
            <a:r>
              <a:rPr lang="el-GR" dirty="0" smtClean="0"/>
              <a:t>3. Έσω κάψα</a:t>
            </a:r>
          </a:p>
          <a:p>
            <a:endParaRPr lang="el-GR" dirty="0"/>
          </a:p>
          <a:p>
            <a:r>
              <a:rPr lang="el-GR" dirty="0" smtClean="0"/>
              <a:t>Α. φακοειδής πυρήνας</a:t>
            </a:r>
          </a:p>
          <a:p>
            <a:r>
              <a:rPr lang="el-GR" dirty="0" smtClean="0"/>
              <a:t>Β. κερκοφόρος πυρήνας</a:t>
            </a:r>
          </a:p>
          <a:p>
            <a:r>
              <a:rPr lang="el-GR" dirty="0" smtClean="0"/>
              <a:t>Γ. θάλαμος</a:t>
            </a:r>
          </a:p>
          <a:p>
            <a:r>
              <a:rPr lang="el-GR" dirty="0" smtClean="0"/>
              <a:t>Δ. πλάγια κοιλία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6572296" cy="554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143636" y="1142984"/>
            <a:ext cx="3032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Κερκοφόρος πυρήνας</a:t>
            </a:r>
          </a:p>
          <a:p>
            <a:pPr marL="342900" indent="-342900">
              <a:buAutoNum type="arabicPeriod" startAt="4"/>
            </a:pPr>
            <a:r>
              <a:rPr lang="el-GR" dirty="0" smtClean="0"/>
              <a:t>κέλυφος-ωχρά</a:t>
            </a:r>
          </a:p>
          <a:p>
            <a:pPr marL="342900" indent="-342900">
              <a:buAutoNum type="arabicPeriod" startAt="4"/>
            </a:pPr>
            <a:r>
              <a:rPr lang="el-GR" dirty="0" smtClean="0"/>
              <a:t>Αμυγδαλοειδής πυρήνας 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641610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00760" y="1142984"/>
            <a:ext cx="30186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Κερκοφόρος</a:t>
            </a:r>
          </a:p>
          <a:p>
            <a:pPr marL="342900" indent="-342900"/>
            <a:r>
              <a:rPr lang="el-GR" dirty="0" smtClean="0"/>
              <a:t>4. Φακοειδής (κέλυφος-</a:t>
            </a:r>
            <a:r>
              <a:rPr lang="el-GR" dirty="0" err="1" smtClean="0"/>
              <a:t>ωχρά</a:t>
            </a:r>
            <a:r>
              <a:rPr lang="el-GR" dirty="0" smtClean="0"/>
              <a:t>)</a:t>
            </a:r>
          </a:p>
          <a:p>
            <a:pPr marL="342900" indent="-342900"/>
            <a:r>
              <a:rPr lang="el-GR" dirty="0" smtClean="0"/>
              <a:t>5. Αμυγδαλοειδής π.</a:t>
            </a:r>
          </a:p>
          <a:p>
            <a:pPr marL="342900" indent="-342900"/>
            <a:r>
              <a:rPr lang="el-GR" dirty="0" smtClean="0"/>
              <a:t>6. Θάλαμος</a:t>
            </a:r>
          </a:p>
          <a:p>
            <a:pPr marL="342900" indent="-342900"/>
            <a:r>
              <a:rPr lang="el-GR" dirty="0" smtClean="0"/>
              <a:t>6β. Προσκέφαλο θαλάμου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904962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659"/>
            <a:ext cx="7500990" cy="681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58864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000892" y="857232"/>
            <a:ext cx="21226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Κερκοφόρος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Κέλυφος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Ωχρά σφαίρα</a:t>
            </a:r>
          </a:p>
          <a:p>
            <a:pPr marL="342900" indent="-342900"/>
            <a:r>
              <a:rPr lang="el-GR" dirty="0" smtClean="0"/>
              <a:t>5. Αμυγδαλοειδής π.</a:t>
            </a:r>
          </a:p>
          <a:p>
            <a:pPr marL="342900" indent="-342900"/>
            <a:r>
              <a:rPr lang="el-GR" dirty="0" smtClean="0"/>
              <a:t>7. Πλάγια κοιλία</a:t>
            </a:r>
          </a:p>
          <a:p>
            <a:pPr marL="342900" indent="-342900"/>
            <a:r>
              <a:rPr lang="el-GR" dirty="0" smtClean="0"/>
              <a:t>8. Μεσολόβιο</a:t>
            </a:r>
          </a:p>
          <a:p>
            <a:pPr marL="342900" indent="-342900"/>
            <a:r>
              <a:rPr lang="el-GR" dirty="0" smtClean="0"/>
              <a:t>9. Νήσος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500826" y="642918"/>
            <a:ext cx="20495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Ψαλίδα σώμα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Σκέλη ψαλίδας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Οδοντωτή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ιππόκαμπος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5054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500826" y="2500306"/>
            <a:ext cx="25860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Α. γόνυ μεσολοβίου</a:t>
            </a:r>
          </a:p>
          <a:p>
            <a:r>
              <a:rPr lang="el-GR" dirty="0" smtClean="0"/>
              <a:t>Β. κεφαλή κερκοφόρου</a:t>
            </a:r>
          </a:p>
          <a:p>
            <a:r>
              <a:rPr lang="el-GR" dirty="0" smtClean="0"/>
              <a:t>Γ. ψαλίδα</a:t>
            </a:r>
          </a:p>
          <a:p>
            <a:r>
              <a:rPr lang="el-GR" dirty="0" smtClean="0"/>
              <a:t>Δ. τελική ταινία</a:t>
            </a:r>
          </a:p>
          <a:p>
            <a:r>
              <a:rPr lang="el-GR" dirty="0" smtClean="0"/>
              <a:t>Ε. θάλαμος</a:t>
            </a:r>
          </a:p>
          <a:p>
            <a:r>
              <a:rPr lang="el-GR" dirty="0" smtClean="0"/>
              <a:t>Ζ. </a:t>
            </a:r>
            <a:r>
              <a:rPr lang="el-GR" dirty="0" err="1" smtClean="0"/>
              <a:t>παραϊπποκάμπια</a:t>
            </a:r>
            <a:r>
              <a:rPr lang="el-GR" dirty="0" smtClean="0"/>
              <a:t> έλικα</a:t>
            </a:r>
          </a:p>
          <a:p>
            <a:r>
              <a:rPr lang="el-GR" dirty="0" smtClean="0"/>
              <a:t>Η. </a:t>
            </a:r>
            <a:r>
              <a:rPr lang="el-GR" dirty="0" err="1" smtClean="0"/>
              <a:t>ιπποκάμπος</a:t>
            </a:r>
            <a:endParaRPr lang="el-GR" dirty="0" smtClean="0"/>
          </a:p>
          <a:p>
            <a:r>
              <a:rPr lang="el-GR" dirty="0" smtClean="0"/>
              <a:t>Θ. σύνδεσμός ψαλίδας</a:t>
            </a:r>
          </a:p>
          <a:p>
            <a:r>
              <a:rPr lang="el-GR" dirty="0" smtClean="0"/>
              <a:t>Ι. πλάγια κοιλία</a:t>
            </a:r>
          </a:p>
          <a:p>
            <a:r>
              <a:rPr lang="el-GR" dirty="0" smtClean="0"/>
              <a:t>Κ. </a:t>
            </a:r>
            <a:r>
              <a:rPr lang="el-GR" dirty="0" err="1" smtClean="0"/>
              <a:t>σπλήνιο</a:t>
            </a:r>
            <a:r>
              <a:rPr lang="el-GR" dirty="0" smtClean="0"/>
              <a:t> μεσολοβίου</a:t>
            </a:r>
          </a:p>
          <a:p>
            <a:r>
              <a:rPr lang="el-GR" dirty="0" smtClean="0"/>
              <a:t>Λ. </a:t>
            </a:r>
            <a:r>
              <a:rPr lang="el-GR" dirty="0" err="1" smtClean="0"/>
              <a:t>ινιακο</a:t>
            </a:r>
            <a:r>
              <a:rPr lang="el-GR" dirty="0" smtClean="0"/>
              <a:t> κέρας 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709613"/>
            <a:ext cx="63817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0363" y="1252538"/>
            <a:ext cx="33432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504"/>
            <a:ext cx="7858180" cy="671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571480"/>
            <a:ext cx="6491318" cy="516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143636" y="142852"/>
            <a:ext cx="2904321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Διαφανές διάφραγμα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Πυρήνες διαφράγματος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κάψα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κάψα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Προτείχισμα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Εξωτάτη κάψα</a:t>
            </a:r>
          </a:p>
          <a:p>
            <a:pPr marL="342900" indent="-342900">
              <a:buAutoNum type="arabicPeriod"/>
            </a:pPr>
            <a:r>
              <a:rPr lang="el-GR" dirty="0" smtClean="0"/>
              <a:t>Ωχρά σφαίρα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Διαγώνια δεσμίδα</a:t>
            </a:r>
          </a:p>
          <a:p>
            <a:pPr marL="342900" indent="-342900">
              <a:buAutoNum type="arabicPeriod"/>
            </a:pPr>
            <a:r>
              <a:rPr lang="en-US" dirty="0" smtClean="0"/>
              <a:t>Collateral </a:t>
            </a:r>
            <a:r>
              <a:rPr lang="en-US" dirty="0" err="1" smtClean="0"/>
              <a:t>sulcus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l-GR" dirty="0" err="1" smtClean="0"/>
              <a:t>Παραϊπποκάμπια</a:t>
            </a:r>
            <a:r>
              <a:rPr lang="el-GR" dirty="0" smtClean="0"/>
              <a:t> έλικα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Ενδορρινικός</a:t>
            </a:r>
            <a:r>
              <a:rPr lang="el-GR" dirty="0" smtClean="0"/>
              <a:t> φλοιός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Οπτικά νεύρα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Επικλινής πυρήνας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Κέλυφος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</a:t>
            </a:r>
            <a:r>
              <a:rPr lang="el-GR" dirty="0" err="1" smtClean="0"/>
              <a:t>κρ</a:t>
            </a:r>
            <a:r>
              <a:rPr lang="el-GR" dirty="0" smtClean="0"/>
              <a:t>.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Κάτω </a:t>
            </a:r>
            <a:r>
              <a:rPr lang="el-GR" dirty="0" err="1" smtClean="0"/>
              <a:t>κρ</a:t>
            </a:r>
            <a:r>
              <a:rPr lang="el-GR" dirty="0" smtClean="0"/>
              <a:t>. Αύλακα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Μέση </a:t>
            </a:r>
            <a:r>
              <a:rPr lang="el-GR" dirty="0" err="1" smtClean="0"/>
              <a:t>κρ</a:t>
            </a:r>
            <a:r>
              <a:rPr lang="el-GR" dirty="0" smtClean="0"/>
              <a:t>. Έλικα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Άνω </a:t>
            </a:r>
            <a:r>
              <a:rPr lang="el-GR" dirty="0" err="1" smtClean="0"/>
              <a:t>κρ</a:t>
            </a:r>
            <a:r>
              <a:rPr lang="el-GR" dirty="0" smtClean="0"/>
              <a:t>. Έλικα αύλακα</a:t>
            </a:r>
          </a:p>
          <a:p>
            <a:pPr marL="342900" indent="-342900">
              <a:buAutoNum type="arabicPeriod"/>
            </a:pPr>
            <a:r>
              <a:rPr lang="el-GR" dirty="0" smtClean="0"/>
              <a:t>Νήσος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Κερκοφόρος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κοιλία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Μεσολόβιο</a:t>
            </a:r>
          </a:p>
          <a:p>
            <a:pPr marL="342900" indent="-342900"/>
            <a:r>
              <a:rPr lang="el-GR" dirty="0" smtClean="0"/>
              <a:t>23,24υπερμεσολόβιος έλικα,</a:t>
            </a:r>
          </a:p>
          <a:p>
            <a:pPr marL="342900" indent="-342900"/>
            <a:r>
              <a:rPr lang="el-GR" dirty="0" smtClean="0"/>
              <a:t> </a:t>
            </a:r>
            <a:r>
              <a:rPr lang="el-GR" dirty="0" smtClean="0"/>
              <a:t>     αύλακα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83" y="785794"/>
            <a:ext cx="86663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286512" y="1357298"/>
            <a:ext cx="23236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Σώμα ψαλίδας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Σκέλη ψαλίδας</a:t>
            </a:r>
          </a:p>
          <a:p>
            <a:pPr marL="342900" indent="-342900">
              <a:buAutoNum type="arabicPeriod" startAt="4"/>
            </a:pPr>
            <a:r>
              <a:rPr lang="el-GR" dirty="0" err="1" smtClean="0"/>
              <a:t>Ιπποκάμπος</a:t>
            </a:r>
            <a:endParaRPr lang="el-GR" dirty="0" smtClean="0"/>
          </a:p>
          <a:p>
            <a:pPr marL="342900" indent="-342900">
              <a:buAutoNum type="arabicPeriod" startAt="4"/>
            </a:pPr>
            <a:endParaRPr lang="el-GR" dirty="0"/>
          </a:p>
          <a:p>
            <a:pPr marL="342900" indent="-342900"/>
            <a:r>
              <a:rPr lang="el-GR" dirty="0"/>
              <a:t>Β</a:t>
            </a:r>
            <a:r>
              <a:rPr lang="el-GR" dirty="0" smtClean="0"/>
              <a:t>. σύνδεσμος ψαλίδας</a:t>
            </a:r>
          </a:p>
          <a:p>
            <a:pPr marL="342900" indent="-342900"/>
            <a:r>
              <a:rPr lang="el-GR" dirty="0" smtClean="0"/>
              <a:t>Γ. αμυγδαλοειδής π.</a:t>
            </a:r>
          </a:p>
          <a:p>
            <a:pPr marL="342900" indent="-342900"/>
            <a:r>
              <a:rPr lang="el-GR" dirty="0" smtClean="0"/>
              <a:t>Δ. μαστία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589363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500042"/>
            <a:ext cx="639590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357818" y="928670"/>
            <a:ext cx="2922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Έλικα προσαγωγίου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Ιππόκαμπος</a:t>
            </a:r>
          </a:p>
          <a:p>
            <a:pPr marL="342900" indent="-342900"/>
            <a:r>
              <a:rPr lang="el-GR" dirty="0" smtClean="0"/>
              <a:t>Α.   Τελική ταινία</a:t>
            </a:r>
          </a:p>
          <a:p>
            <a:pPr marL="342900" indent="-342900"/>
            <a:r>
              <a:rPr lang="el-GR" dirty="0" smtClean="0"/>
              <a:t>Β.    Αμυγδαλοειδής πυρήνας</a:t>
            </a:r>
          </a:p>
          <a:p>
            <a:pPr marL="342900" indent="-342900"/>
            <a:r>
              <a:rPr lang="el-GR" dirty="0" smtClean="0"/>
              <a:t>Γ.     Μαστία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272445" y="714356"/>
            <a:ext cx="28715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Έλικα προσαγωγίου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Ιπποκαμπος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Τελική ταινία </a:t>
            </a:r>
          </a:p>
          <a:p>
            <a:pPr marL="342900" indent="-342900"/>
            <a:r>
              <a:rPr lang="el-GR" dirty="0"/>
              <a:t> </a:t>
            </a:r>
            <a:r>
              <a:rPr lang="el-GR" dirty="0" smtClean="0"/>
              <a:t>     (από </a:t>
            </a:r>
            <a:r>
              <a:rPr lang="el-GR" dirty="0" err="1" smtClean="0"/>
              <a:t>αμυγδαλοειδή</a:t>
            </a:r>
            <a:r>
              <a:rPr lang="el-GR" dirty="0" smtClean="0"/>
              <a:t> π.)</a:t>
            </a:r>
          </a:p>
          <a:p>
            <a:pPr marL="342900" indent="-342900">
              <a:buAutoNum type="arabicPeriod" startAt="4"/>
            </a:pPr>
            <a:r>
              <a:rPr lang="el-GR" dirty="0" smtClean="0"/>
              <a:t>π. διαφράγματος</a:t>
            </a:r>
          </a:p>
          <a:p>
            <a:pPr marL="342900" indent="-342900">
              <a:buAutoNum type="arabicPeriod" startAt="4"/>
            </a:pPr>
            <a:r>
              <a:rPr lang="el-GR" dirty="0" smtClean="0"/>
              <a:t>οσφρητική ταινία</a:t>
            </a:r>
          </a:p>
          <a:p>
            <a:pPr marL="342900" indent="-342900"/>
            <a:r>
              <a:rPr lang="el-GR" dirty="0" smtClean="0"/>
              <a:t>Α.   </a:t>
            </a:r>
            <a:r>
              <a:rPr lang="el-GR" dirty="0" err="1" smtClean="0"/>
              <a:t>πρ</a:t>
            </a:r>
            <a:r>
              <a:rPr lang="el-GR" dirty="0" smtClean="0"/>
              <a:t>. π. θαλάμου</a:t>
            </a:r>
          </a:p>
          <a:p>
            <a:pPr marL="342900" indent="-342900"/>
            <a:r>
              <a:rPr lang="el-GR" dirty="0" smtClean="0"/>
              <a:t>Β.   Ψαλίδα</a:t>
            </a:r>
          </a:p>
          <a:p>
            <a:pPr marL="342900" indent="-342900"/>
            <a:r>
              <a:rPr lang="el-GR" dirty="0" smtClean="0"/>
              <a:t>Γ.    Παρυφή ιπποκάμπου</a:t>
            </a:r>
          </a:p>
          <a:p>
            <a:pPr marL="342900" indent="-342900"/>
            <a:r>
              <a:rPr lang="el-GR" dirty="0" smtClean="0"/>
              <a:t>Δ.    </a:t>
            </a:r>
            <a:r>
              <a:rPr lang="el-GR" dirty="0" err="1" smtClean="0"/>
              <a:t>Παραϊπποκάμπιος</a:t>
            </a:r>
            <a:r>
              <a:rPr lang="el-GR" dirty="0" smtClean="0"/>
              <a:t> έλικα</a:t>
            </a:r>
          </a:p>
          <a:p>
            <a:pPr marL="342900" indent="-342900"/>
            <a:r>
              <a:rPr lang="el-GR" dirty="0" smtClean="0"/>
              <a:t>Ε.    Υποθάλαμος</a:t>
            </a:r>
          </a:p>
          <a:p>
            <a:pPr marL="342900" indent="-342900"/>
            <a:r>
              <a:rPr lang="el-GR" dirty="0" smtClean="0"/>
              <a:t>Ζ.    Μεσολόβιο </a:t>
            </a:r>
            <a:endParaRPr lang="el-G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14290"/>
            <a:ext cx="64103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5424514" cy="514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982622" y="785794"/>
            <a:ext cx="31613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Πρόσθιο σκέλος έσω κάψας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Γόνυ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Οπίσθιο σκέλος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Οπισθοφακοειδές</a:t>
            </a:r>
            <a:r>
              <a:rPr lang="el-GR" dirty="0" smtClean="0"/>
              <a:t> τμήμα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Σκέλος μέσου εγκεφάλου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κάψα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5234"/>
            <a:ext cx="7572428" cy="56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072198" y="857232"/>
            <a:ext cx="257025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Μεσολόβιο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Διαφανές διάφραγμα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κοιλία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Κερκοφόρος πυρήνας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Θάλαμος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Μέλαινα ουσία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Γέφυρα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Ερυθρός πυρήνας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Κροταφικό κέρας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Ωχρά σφαίρα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Κέλυφος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Προτείχισμα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κοιλία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Ψαλίδα </a:t>
            </a:r>
          </a:p>
          <a:p>
            <a:pPr marL="342900" indent="-342900"/>
            <a:r>
              <a:rPr lang="el-GR" dirty="0" smtClean="0"/>
              <a:t>Α. έσω κάψα</a:t>
            </a:r>
            <a:endParaRPr lang="el-G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5000660" cy="473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2261" y="714356"/>
            <a:ext cx="6081739" cy="500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28596" y="642918"/>
            <a:ext cx="278929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l-GR" dirty="0" err="1" smtClean="0"/>
              <a:t>Παραϊπποκάμπια</a:t>
            </a:r>
            <a:r>
              <a:rPr lang="el-GR" dirty="0" smtClean="0"/>
              <a:t> έλικα</a:t>
            </a:r>
          </a:p>
          <a:p>
            <a:r>
              <a:rPr lang="en-US" dirty="0" smtClean="0"/>
              <a:t>B</a:t>
            </a:r>
            <a:r>
              <a:rPr lang="el-GR" dirty="0" smtClean="0"/>
              <a:t>. άγκιστρο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l-GR" dirty="0" smtClean="0"/>
              <a:t>. </a:t>
            </a:r>
            <a:r>
              <a:rPr lang="el-GR" dirty="0" err="1" smtClean="0"/>
              <a:t>Υπομεσολόβιος</a:t>
            </a:r>
            <a:r>
              <a:rPr lang="el-GR" dirty="0" smtClean="0"/>
              <a:t> έλικα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l-GR" dirty="0" smtClean="0"/>
              <a:t>. Έλικα προσαγωγίου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l-GR" dirty="0" smtClean="0"/>
              <a:t>. Κογχομετωπιαίος φλοιός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l-GR" dirty="0" smtClean="0"/>
              <a:t>. ιππόκαμπος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l-GR" dirty="0" smtClean="0"/>
              <a:t>. Αμυγδαλοειδής πυρήνας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l-GR" dirty="0" smtClean="0"/>
              <a:t>. </a:t>
            </a:r>
            <a:r>
              <a:rPr lang="el-GR" dirty="0" err="1" smtClean="0"/>
              <a:t>Παραοσφρητική</a:t>
            </a:r>
            <a:r>
              <a:rPr lang="el-GR" dirty="0" smtClean="0"/>
              <a:t> περιοχή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l-GR" dirty="0" smtClean="0"/>
              <a:t>. </a:t>
            </a:r>
            <a:r>
              <a:rPr lang="el-GR" dirty="0" err="1" smtClean="0"/>
              <a:t>Πρ</a:t>
            </a:r>
            <a:r>
              <a:rPr lang="el-GR" dirty="0" smtClean="0"/>
              <a:t>. πυρήνας θαλάμου</a:t>
            </a:r>
            <a:endParaRPr lang="en-US" dirty="0" smtClean="0"/>
          </a:p>
          <a:p>
            <a:r>
              <a:rPr lang="en-US" dirty="0" smtClean="0"/>
              <a:t>J</a:t>
            </a:r>
            <a:r>
              <a:rPr lang="el-GR" dirty="0" smtClean="0"/>
              <a:t>. μαστία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l-GR" dirty="0" smtClean="0"/>
              <a:t>. </a:t>
            </a:r>
            <a:r>
              <a:rPr lang="el-GR" dirty="0" err="1" smtClean="0"/>
              <a:t>Μαστιοθαλαμική</a:t>
            </a:r>
            <a:r>
              <a:rPr lang="el-GR" dirty="0" smtClean="0"/>
              <a:t> οδός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8838" y="214313"/>
            <a:ext cx="48863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1764"/>
            <a:ext cx="7858180" cy="665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19" y="642918"/>
            <a:ext cx="869721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57340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6715140" y="928670"/>
            <a:ext cx="2048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l-GR" dirty="0" smtClean="0"/>
              <a:t>. Οριζόντια 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l-GR" dirty="0" smtClean="0"/>
              <a:t>. Πυραμιδικά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l-GR" dirty="0" smtClean="0"/>
              <a:t>. Έσω κοκκώδης στ.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02352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714375"/>
            <a:ext cx="64674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976</Words>
  <Application>Microsoft Office PowerPoint</Application>
  <PresentationFormat>Προβολή στην οθόνη (4:3)</PresentationFormat>
  <Paragraphs>360</Paragraphs>
  <Slides>49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0" baseType="lpstr">
      <vt:lpstr>Θέμα του Office</vt:lpstr>
      <vt:lpstr>ΑΝΑΤΟΜΙΑ 2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ΑΝΑΤΟΜΙΑ 2</dc:title>
  <dc:creator>mariannis</dc:creator>
  <cp:lastModifiedBy>mariannis</cp:lastModifiedBy>
  <cp:revision>33</cp:revision>
  <dcterms:created xsi:type="dcterms:W3CDTF">2018-04-22T16:10:01Z</dcterms:created>
  <dcterms:modified xsi:type="dcterms:W3CDTF">2018-04-22T22:55:49Z</dcterms:modified>
</cp:coreProperties>
</file>