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87" r:id="rId6"/>
    <p:sldId id="288" r:id="rId7"/>
    <p:sldId id="269" r:id="rId8"/>
    <p:sldId id="272" r:id="rId9"/>
    <p:sldId id="270" r:id="rId10"/>
    <p:sldId id="284" r:id="rId11"/>
    <p:sldId id="285" r:id="rId12"/>
    <p:sldId id="286" r:id="rId13"/>
    <p:sldId id="283" r:id="rId14"/>
    <p:sldId id="264" r:id="rId15"/>
    <p:sldId id="263" r:id="rId16"/>
    <p:sldId id="266" r:id="rId17"/>
    <p:sldId id="268" r:id="rId18"/>
    <p:sldId id="273" r:id="rId19"/>
    <p:sldId id="274" r:id="rId20"/>
    <p:sldId id="275" r:id="rId21"/>
    <p:sldId id="259" r:id="rId22"/>
    <p:sldId id="267" r:id="rId23"/>
    <p:sldId id="261" r:id="rId24"/>
    <p:sldId id="260" r:id="rId25"/>
    <p:sldId id="290" r:id="rId26"/>
    <p:sldId id="289" r:id="rId27"/>
    <p:sldId id="291" r:id="rId28"/>
    <p:sldId id="292" r:id="rId29"/>
    <p:sldId id="293" r:id="rId30"/>
    <p:sldId id="294" r:id="rId31"/>
    <p:sldId id="295" r:id="rId32"/>
    <p:sldId id="271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DB21-243B-4B7D-B6E8-940A7AFB33DB}" type="datetimeFigureOut">
              <a:rPr lang="el-GR" smtClean="0"/>
              <a:pPr/>
              <a:t>6/5/2018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F9F9-A2D3-4CEE-BFE7-DCB899A1FF9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ΕΡΓΑΣΤΗΡΙΟ 4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33909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143504" y="1142984"/>
            <a:ext cx="35548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Μοριώδης</a:t>
            </a:r>
            <a:r>
              <a:rPr lang="el-GR" dirty="0" smtClean="0"/>
              <a:t> στιβάδα, κυρίως ίνες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Στιβάδα κ. </a:t>
            </a:r>
            <a:r>
              <a:rPr lang="en-US" dirty="0" smtClean="0"/>
              <a:t>Purkinje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Κοκκώδης στιβάδα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Λευκή ουσία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23336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4648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72198" y="1000108"/>
            <a:ext cx="2977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Κάτω ελαία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Αναρριχητικές ίνες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Πυρήνες στελέχους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Βρυώδεις ίνες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Κ. </a:t>
            </a:r>
            <a:r>
              <a:rPr lang="en-US" dirty="0" smtClean="0"/>
              <a:t>Purkinje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Πυρήνες παρεγκεφαλίδας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ΚΝΣ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0498"/>
            <a:ext cx="5146698" cy="636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00694" y="1571612"/>
            <a:ext cx="34199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κ. </a:t>
            </a:r>
            <a:r>
              <a:rPr lang="en-US" dirty="0" smtClean="0"/>
              <a:t>Purkinje</a:t>
            </a:r>
          </a:p>
          <a:p>
            <a:pPr marL="342900" indent="-342900">
              <a:buAutoNum type="arabicPeriod"/>
            </a:pPr>
            <a:r>
              <a:rPr lang="el-GR" dirty="0" smtClean="0"/>
              <a:t>Άξονες κ. </a:t>
            </a:r>
            <a:r>
              <a:rPr lang="en-US" dirty="0" smtClean="0"/>
              <a:t>Purkinje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Παρεγκ</a:t>
            </a:r>
            <a:r>
              <a:rPr lang="el-GR" dirty="0" smtClean="0"/>
              <a:t>. Πυρήνες-αισθουσαίοι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Απαγωγές ίνες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Πυρηνοελαϊκή</a:t>
            </a:r>
            <a:r>
              <a:rPr lang="el-GR" dirty="0" smtClean="0"/>
              <a:t> οδός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Ελαιοπαρεγκεφαλιδική</a:t>
            </a:r>
            <a:r>
              <a:rPr lang="el-GR" dirty="0" smtClean="0"/>
              <a:t> οδός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Αναρριχητικές ίνες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1435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72132" y="928670"/>
            <a:ext cx="36760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Μοριώδης</a:t>
            </a:r>
            <a:r>
              <a:rPr lang="el-GR" dirty="0" smtClean="0"/>
              <a:t> </a:t>
            </a:r>
            <a:r>
              <a:rPr lang="el-GR" dirty="0" err="1" smtClean="0"/>
              <a:t>στοβάδα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Στιβάδα κ. </a:t>
            </a:r>
            <a:r>
              <a:rPr lang="en-US" dirty="0" smtClean="0"/>
              <a:t>Purkinje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Κοκκώδης στιβάδα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Κ. </a:t>
            </a:r>
            <a:r>
              <a:rPr lang="en-US" dirty="0" smtClean="0"/>
              <a:t>Golgi</a:t>
            </a:r>
          </a:p>
          <a:p>
            <a:pPr marL="342900" indent="-342900">
              <a:buAutoNum type="arabicPeriod"/>
            </a:pPr>
            <a:r>
              <a:rPr lang="en-US" dirty="0" smtClean="0"/>
              <a:t> …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Κοκκώδες κ</a:t>
            </a:r>
          </a:p>
          <a:p>
            <a:pPr marL="342900" indent="-342900">
              <a:buAutoNum type="arabicPeriod"/>
            </a:pPr>
            <a:r>
              <a:rPr lang="el-GR" dirty="0" smtClean="0"/>
              <a:t>Κ. πυρήνα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Βρυώδεις ίνες </a:t>
            </a:r>
          </a:p>
          <a:p>
            <a:pPr marL="342900" indent="-342900"/>
            <a:r>
              <a:rPr lang="el-GR" dirty="0" smtClean="0"/>
              <a:t>	(</a:t>
            </a:r>
            <a:r>
              <a:rPr lang="el-GR" dirty="0" err="1" smtClean="0"/>
              <a:t>γεφυρικοί</a:t>
            </a:r>
            <a:r>
              <a:rPr lang="el-GR" dirty="0" smtClean="0"/>
              <a:t> και άλλοι πυρήνες)</a:t>
            </a:r>
          </a:p>
          <a:p>
            <a:pPr marL="342900" indent="-342900"/>
            <a:r>
              <a:rPr lang="el-GR" dirty="0" smtClean="0"/>
              <a:t>9. Αναρριχητικές ίνες (κάτω ελαία)</a:t>
            </a:r>
          </a:p>
          <a:p>
            <a:pPr marL="342900" indent="-342900"/>
            <a:r>
              <a:rPr lang="el-GR" dirty="0" smtClean="0"/>
              <a:t>10. κ. </a:t>
            </a:r>
            <a:r>
              <a:rPr lang="en-US" dirty="0" smtClean="0"/>
              <a:t>Purkinje</a:t>
            </a:r>
            <a:endParaRPr lang="el-GR" dirty="0" smtClean="0"/>
          </a:p>
          <a:p>
            <a:pPr marL="342900" indent="-342900"/>
            <a:r>
              <a:rPr lang="el-GR" dirty="0" smtClean="0"/>
              <a:t>11. </a:t>
            </a:r>
            <a:r>
              <a:rPr lang="el-GR" dirty="0" err="1" smtClean="0"/>
              <a:t>Καλαθοφόρα</a:t>
            </a:r>
            <a:r>
              <a:rPr lang="el-GR" dirty="0" smtClean="0"/>
              <a:t> κ (έσω αστεροειδή)</a:t>
            </a:r>
          </a:p>
          <a:p>
            <a:pPr marL="342900" indent="-342900"/>
            <a:r>
              <a:rPr lang="el-GR" dirty="0" smtClean="0"/>
              <a:t>12. Παράλληλες ίνες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62569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786578" y="1000108"/>
            <a:ext cx="208537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Σκώληκας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Διάμεση ζώνη</a:t>
            </a:r>
          </a:p>
          <a:p>
            <a:pPr marL="342900" indent="-342900">
              <a:buAutoNum type="arabicPeriod"/>
            </a:pPr>
            <a:r>
              <a:rPr lang="el-GR" dirty="0" smtClean="0"/>
              <a:t>Ημισφαίριο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Κροκύδα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Οζίδιο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Αμυγδαλή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Παρ. σχισμή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Οπ.πλ</a:t>
            </a:r>
            <a:r>
              <a:rPr lang="el-GR" dirty="0" smtClean="0"/>
              <a:t>.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ΚΠΣ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ΑΠΣ 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857784" cy="698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715008" y="642918"/>
            <a:ext cx="23258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Εγκεφαλικό σκέλος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428604"/>
            <a:ext cx="611482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215074" y="642918"/>
            <a:ext cx="2308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 λοβία</a:t>
            </a:r>
          </a:p>
          <a:p>
            <a:r>
              <a:rPr lang="en-US" dirty="0" smtClean="0"/>
              <a:t>I-V</a:t>
            </a:r>
            <a:r>
              <a:rPr lang="el-GR" dirty="0" smtClean="0"/>
              <a:t>  πρόσθιος λοβός</a:t>
            </a:r>
          </a:p>
          <a:p>
            <a:r>
              <a:rPr lang="en-US" dirty="0" smtClean="0"/>
              <a:t>VI-IX</a:t>
            </a:r>
            <a:r>
              <a:rPr lang="el-GR" dirty="0" smtClean="0"/>
              <a:t> οπ. Λοβός</a:t>
            </a:r>
          </a:p>
          <a:p>
            <a:r>
              <a:rPr lang="en-US" dirty="0" smtClean="0"/>
              <a:t>X</a:t>
            </a:r>
            <a:r>
              <a:rPr lang="el-GR" dirty="0"/>
              <a:t> </a:t>
            </a:r>
            <a:r>
              <a:rPr lang="el-GR" dirty="0" err="1" smtClean="0"/>
              <a:t>κροκυδοζώδες</a:t>
            </a:r>
            <a:r>
              <a:rPr lang="el-GR" dirty="0" smtClean="0"/>
              <a:t> λοβίο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618975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786578" y="928670"/>
            <a:ext cx="2404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Οπ.πλ</a:t>
            </a:r>
            <a:r>
              <a:rPr lang="el-GR" dirty="0" smtClean="0"/>
              <a:t>.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Οζίδιο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Κροκύδα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Ημισφαίριο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Διάμεση ζώνη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Σκώληκας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214810" y="5715016"/>
            <a:ext cx="4064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6,7. </a:t>
            </a:r>
            <a:r>
              <a:rPr lang="el-GR" dirty="0" err="1" smtClean="0"/>
              <a:t>Νωτ</a:t>
            </a:r>
            <a:r>
              <a:rPr lang="el-GR" dirty="0" smtClean="0"/>
              <a:t>. Παρ. δεμάτια</a:t>
            </a:r>
          </a:p>
          <a:p>
            <a:r>
              <a:rPr lang="el-GR" dirty="0" smtClean="0"/>
              <a:t>5. </a:t>
            </a:r>
            <a:r>
              <a:rPr lang="el-GR" dirty="0" err="1" smtClean="0"/>
              <a:t>Φλοιογεφυρικά</a:t>
            </a:r>
            <a:r>
              <a:rPr lang="el-GR" dirty="0" smtClean="0"/>
              <a:t> δεμάτια</a:t>
            </a:r>
          </a:p>
          <a:p>
            <a:r>
              <a:rPr lang="el-GR" dirty="0" smtClean="0"/>
              <a:t>3,4. </a:t>
            </a:r>
            <a:r>
              <a:rPr lang="el-GR" dirty="0" err="1"/>
              <a:t>Α</a:t>
            </a:r>
            <a:r>
              <a:rPr lang="el-GR" dirty="0" err="1" smtClean="0"/>
              <a:t>ιθουσαιοπαρεγκεφαλιδικά</a:t>
            </a:r>
            <a:r>
              <a:rPr lang="el-GR" dirty="0" smtClean="0"/>
              <a:t> δεμάτια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9815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72198" y="571480"/>
            <a:ext cx="23209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 smtClean="0"/>
              <a:t> </a:t>
            </a:r>
            <a:r>
              <a:rPr lang="el-GR" dirty="0" err="1" smtClean="0"/>
              <a:t>κροκυδοζώδες</a:t>
            </a:r>
            <a:r>
              <a:rPr lang="el-GR" dirty="0" smtClean="0"/>
              <a:t> λοβίο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l-GR" dirty="0" smtClean="0"/>
              <a:t> οπίσθιος λοβός</a:t>
            </a:r>
            <a:endParaRPr lang="en-US" dirty="0" smtClean="0"/>
          </a:p>
          <a:p>
            <a:r>
              <a:rPr lang="en-US" dirty="0" smtClean="0"/>
              <a:t>C </a:t>
            </a:r>
            <a:r>
              <a:rPr lang="el-GR" dirty="0" smtClean="0"/>
              <a:t>πρόσθιος λοβός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 σκώληκας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429124" y="2071678"/>
            <a:ext cx="20949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Γλωσσίδα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Κεντρικό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Ακρώρεια όρους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Κλιτύς</a:t>
            </a:r>
            <a:r>
              <a:rPr lang="el-GR" dirty="0" smtClean="0"/>
              <a:t> όρους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Φύλλο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Φύμα 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Πυραμίδα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Σταφυλή </a:t>
            </a:r>
          </a:p>
          <a:p>
            <a:pPr marL="342900" indent="-342900">
              <a:buAutoNum type="arabicPeriod"/>
            </a:pPr>
            <a:r>
              <a:rPr lang="el-GR" dirty="0" smtClean="0"/>
              <a:t>οζίδιο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500826" y="2071678"/>
            <a:ext cx="26031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πτέρυγα κεντρικού λ.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Τετραπλευρο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(</a:t>
            </a:r>
            <a:r>
              <a:rPr lang="el-GR" dirty="0" err="1" smtClean="0"/>
              <a:t>πρ</a:t>
            </a:r>
            <a:r>
              <a:rPr lang="el-GR" dirty="0" smtClean="0"/>
              <a:t>. μηνοειδές)</a:t>
            </a:r>
          </a:p>
          <a:p>
            <a:r>
              <a:rPr lang="el-GR" dirty="0" smtClean="0"/>
              <a:t>12. Απλό (οπ. Μηνοειδές)</a:t>
            </a:r>
          </a:p>
          <a:p>
            <a:r>
              <a:rPr lang="el-GR" dirty="0" smtClean="0"/>
              <a:t>13. Άνω μηνοειδές</a:t>
            </a:r>
          </a:p>
          <a:p>
            <a:r>
              <a:rPr lang="el-GR" dirty="0" smtClean="0"/>
              <a:t>14. Κάτω μηνοειδές</a:t>
            </a:r>
          </a:p>
          <a:p>
            <a:r>
              <a:rPr lang="el-GR" dirty="0" smtClean="0"/>
              <a:t>15. Ισχνό</a:t>
            </a:r>
          </a:p>
          <a:p>
            <a:r>
              <a:rPr lang="el-GR" dirty="0" smtClean="0"/>
              <a:t>16. </a:t>
            </a:r>
            <a:r>
              <a:rPr lang="el-GR" dirty="0" err="1" smtClean="0"/>
              <a:t>Διγαστορικό</a:t>
            </a:r>
            <a:endParaRPr lang="el-GR" dirty="0" smtClean="0"/>
          </a:p>
          <a:p>
            <a:r>
              <a:rPr lang="el-GR" dirty="0" smtClean="0"/>
              <a:t>17. Αμυγδαλή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418167" cy="389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391259" y="714356"/>
            <a:ext cx="27719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Γλωσσίδα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Πτερύγιο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Τετράπλευρο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Τετράπλευρο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μηνοειδές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Φύλλο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Κλιτύς</a:t>
            </a:r>
            <a:r>
              <a:rPr lang="el-GR" dirty="0" smtClean="0"/>
              <a:t> όρου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Ακρώρεια όρους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Κεντρικό λοβίο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543833" cy="365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643042" y="5143512"/>
            <a:ext cx="2690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ΠΡΟΣΘΙΟΣ ΛΟΒΟΣ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ΟΠΙΣΘΙΟΣ ΛΟΒΟΣ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ΚΡΟΚΥΔΟΖΩΔΕΣ ΛΟΒΙΟ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471" y="571481"/>
            <a:ext cx="6046817" cy="418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500166" y="4643446"/>
            <a:ext cx="20205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Οροφιαίος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Σφαιροειδής 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Οδοντωτός π.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Εμβολοειδής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Λευκή ουσία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1436"/>
            <a:ext cx="5191148" cy="50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643042" y="5143512"/>
            <a:ext cx="2690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ΠΡΟΣΘΙΟΣ ΛΟΒΟΣ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ΟΠΙΣΘΙΟΣ ΛΟΒΟΣ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ΚΡΟΚΥΔΟΖΩΔΕΣ ΛΟΒΙΟ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286380" y="5000636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4. ΗΜΙΣΦΑΙΡΙΟ</a:t>
            </a:r>
            <a:endParaRPr lang="el-GR" dirty="0"/>
          </a:p>
          <a:p>
            <a:r>
              <a:rPr lang="el-GR" dirty="0" smtClean="0"/>
              <a:t>5. ΔΙΑΜΕΣΗ ΖΩΝΗ</a:t>
            </a:r>
          </a:p>
          <a:p>
            <a:r>
              <a:rPr lang="el-GR" dirty="0" smtClean="0"/>
              <a:t>6. ΣΚΩΛΗΚΑΣ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286512" y="500042"/>
            <a:ext cx="1282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 ΚΡΟΚΥΔΑ</a:t>
            </a:r>
          </a:p>
          <a:p>
            <a:r>
              <a:rPr lang="el-GR" dirty="0" smtClean="0"/>
              <a:t>8. ΟΖΙΔΙΟ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5519764" cy="489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357950" y="928670"/>
            <a:ext cx="18069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Οροφιαίος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Σφαιροειδής</a:t>
            </a:r>
          </a:p>
          <a:p>
            <a:pPr marL="342900" indent="-342900">
              <a:buAutoNum type="arabicPeriod"/>
            </a:pPr>
            <a:r>
              <a:rPr lang="el-GR" dirty="0" smtClean="0"/>
              <a:t>Εμβόλιμος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Οδοντωτός 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Αιθσουσαίος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625"/>
            <a:ext cx="5915052" cy="51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687878" y="500042"/>
            <a:ext cx="24561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Κωνάριο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Οδοντωτός πυρήνας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810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286512" y="714356"/>
            <a:ext cx="22558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Κωνάριο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Υδραγωγός </a:t>
            </a:r>
            <a:r>
              <a:rPr lang="en-US" dirty="0" err="1" smtClean="0"/>
              <a:t>sylvius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l-GR" dirty="0" smtClean="0"/>
              <a:t>Γλωσσίδα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Κεντρικό </a:t>
            </a:r>
            <a:r>
              <a:rPr lang="el-GR" dirty="0" err="1" smtClean="0"/>
              <a:t>λβίο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Ακρώρεια όρους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Κλιτύς</a:t>
            </a:r>
            <a:r>
              <a:rPr lang="el-GR" dirty="0" smtClean="0"/>
              <a:t> όρους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Φύλλο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Φύμα 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Πυραμίδα 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Σταφυλή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οζίδιο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85786" y="4071942"/>
            <a:ext cx="19068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12. Προμήκης</a:t>
            </a:r>
          </a:p>
          <a:p>
            <a:r>
              <a:rPr lang="el-GR" dirty="0" smtClean="0"/>
              <a:t>13. 4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r>
              <a:rPr lang="el-GR" dirty="0" smtClean="0"/>
              <a:t>14. Γέφυρα</a:t>
            </a:r>
          </a:p>
          <a:p>
            <a:r>
              <a:rPr lang="el-GR" dirty="0" smtClean="0"/>
              <a:t>15. Κάτω διδύμια</a:t>
            </a:r>
          </a:p>
          <a:p>
            <a:r>
              <a:rPr lang="el-GR" dirty="0" smtClean="0"/>
              <a:t>16. Άνω διδύμια</a:t>
            </a:r>
          </a:p>
          <a:p>
            <a:r>
              <a:rPr lang="el-GR" dirty="0" smtClean="0"/>
              <a:t>17. Οπτικό χίασμα</a:t>
            </a:r>
          </a:p>
          <a:p>
            <a:r>
              <a:rPr lang="el-GR" dirty="0" smtClean="0"/>
              <a:t>18. Μαστία</a:t>
            </a:r>
          </a:p>
          <a:p>
            <a:r>
              <a:rPr lang="el-GR" dirty="0" smtClean="0"/>
              <a:t>19. Θάλαμος</a:t>
            </a:r>
          </a:p>
          <a:p>
            <a:r>
              <a:rPr lang="el-GR" dirty="0" smtClean="0"/>
              <a:t>20. Ψαλίδα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937777" cy="372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643570" y="4786322"/>
            <a:ext cx="26906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Εγκεφαλικό σκέλος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επιμήκης δεσμίδα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Πυρήνες προμήκη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Γλωσσίδα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Σκώληκας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000100" y="4429132"/>
            <a:ext cx="2245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 </a:t>
            </a:r>
            <a:r>
              <a:rPr lang="el-GR" dirty="0" err="1" smtClean="0"/>
              <a:t>Εμβολοειδής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8. Οδοντωτός π.</a:t>
            </a:r>
          </a:p>
          <a:p>
            <a:r>
              <a:rPr lang="el-GR" dirty="0" smtClean="0"/>
              <a:t>9. Σφαιροειδής π.</a:t>
            </a:r>
          </a:p>
          <a:p>
            <a:r>
              <a:rPr lang="el-GR" dirty="0" smtClean="0"/>
              <a:t>10. Οροφιαίος π.  </a:t>
            </a:r>
          </a:p>
          <a:p>
            <a:r>
              <a:rPr lang="el-GR" dirty="0" smtClean="0"/>
              <a:t>11. Άνω μυέλινο ιστίο</a:t>
            </a:r>
          </a:p>
          <a:p>
            <a:r>
              <a:rPr lang="el-GR" dirty="0" smtClean="0"/>
              <a:t>12. 4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κιλία</a:t>
            </a:r>
            <a:endParaRPr lang="el-GR" dirty="0" smtClean="0"/>
          </a:p>
          <a:p>
            <a:r>
              <a:rPr lang="el-GR" dirty="0" smtClean="0"/>
              <a:t>13. Χιασμός ΑΠΣ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500042"/>
            <a:ext cx="146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ΕΠΙΠΕΔΟ ΑΠΣ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714876" cy="436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498771" y="357166"/>
            <a:ext cx="364522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γονατώδες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Οπτική ταινία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γονατώδες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Βραχίονας άνω και κάτω διδύμια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Εγκεφαλικό σκέλος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Γέφυρα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Τρίδυμο νεύρο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ΜΠΣ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8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7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ΚΠΣ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12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11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14348" y="4357694"/>
            <a:ext cx="24311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15.ισχνό δεμάτιο</a:t>
            </a:r>
          </a:p>
          <a:p>
            <a:r>
              <a:rPr lang="el-GR" dirty="0" smtClean="0"/>
              <a:t>16. Σφηνοειδές δεμάτιο</a:t>
            </a:r>
          </a:p>
          <a:p>
            <a:r>
              <a:rPr lang="el-GR" dirty="0" smtClean="0"/>
              <a:t>17. Α1</a:t>
            </a:r>
          </a:p>
          <a:p>
            <a:r>
              <a:rPr lang="el-GR" dirty="0" smtClean="0"/>
              <a:t>18. Ισχνό φύμα</a:t>
            </a:r>
          </a:p>
          <a:p>
            <a:r>
              <a:rPr lang="el-GR" dirty="0" smtClean="0"/>
              <a:t>19. Σφηνοειδές φύμα</a:t>
            </a:r>
          </a:p>
          <a:p>
            <a:r>
              <a:rPr lang="el-GR" dirty="0" smtClean="0"/>
              <a:t>20. 10</a:t>
            </a:r>
            <a:r>
              <a:rPr lang="el-GR" baseline="30000" dirty="0" smtClean="0"/>
              <a:t>η</a:t>
            </a:r>
            <a:r>
              <a:rPr lang="el-GR" dirty="0" smtClean="0"/>
              <a:t>, 12</a:t>
            </a:r>
            <a:r>
              <a:rPr lang="el-GR" baseline="30000" dirty="0" smtClean="0"/>
              <a:t>η</a:t>
            </a:r>
            <a:endParaRPr lang="el-GR" dirty="0" smtClean="0"/>
          </a:p>
          <a:p>
            <a:r>
              <a:rPr lang="el-GR" dirty="0" smtClean="0"/>
              <a:t>21. 4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r>
              <a:rPr lang="el-GR" dirty="0" smtClean="0"/>
              <a:t>22. ΑΠΣ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286248" y="4572008"/>
            <a:ext cx="18337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23. Οροφή</a:t>
            </a:r>
          </a:p>
          <a:p>
            <a:r>
              <a:rPr lang="el-GR" dirty="0" smtClean="0"/>
              <a:t>24. 4</a:t>
            </a:r>
            <a:r>
              <a:rPr lang="el-GR" baseline="30000" dirty="0" smtClean="0"/>
              <a:t>η</a:t>
            </a:r>
            <a:endParaRPr lang="el-GR" dirty="0" smtClean="0"/>
          </a:p>
          <a:p>
            <a:r>
              <a:rPr lang="el-GR" dirty="0" smtClean="0"/>
              <a:t>25. Κάτω διδύμια</a:t>
            </a:r>
          </a:p>
          <a:p>
            <a:r>
              <a:rPr lang="el-GR" dirty="0" smtClean="0"/>
              <a:t>26. Άνω διδύμια</a:t>
            </a:r>
          </a:p>
          <a:p>
            <a:r>
              <a:rPr lang="el-GR" dirty="0" smtClean="0"/>
              <a:t>27. Κωνάριο</a:t>
            </a:r>
          </a:p>
          <a:p>
            <a:r>
              <a:rPr lang="el-GR" dirty="0" smtClean="0"/>
              <a:t>28.</a:t>
            </a:r>
          </a:p>
          <a:p>
            <a:r>
              <a:rPr lang="el-GR" dirty="0" smtClean="0"/>
              <a:t>προσκέφαλο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5429288" cy="534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215074" y="142852"/>
            <a:ext cx="276133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Οσφρητική ταινία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διάτρητη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Μίσχος </a:t>
            </a:r>
            <a:r>
              <a:rPr lang="el-GR" dirty="0" err="1" smtClean="0"/>
              <a:t>υποφυσης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Μαστία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Κροταφικόε</a:t>
            </a:r>
            <a:r>
              <a:rPr lang="el-GR" dirty="0" smtClean="0"/>
              <a:t> 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5</a:t>
            </a:r>
            <a:r>
              <a:rPr lang="el-GR" baseline="30000" dirty="0" smtClean="0"/>
              <a:t>η</a:t>
            </a:r>
          </a:p>
          <a:p>
            <a:pPr marL="342900" indent="-342900">
              <a:buAutoNum type="arabicPeriod"/>
            </a:pPr>
            <a:r>
              <a:rPr lang="el-GR" dirty="0" smtClean="0"/>
              <a:t>6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7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8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Κροκύδα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Χορ</a:t>
            </a:r>
            <a:r>
              <a:rPr lang="el-GR" dirty="0" smtClean="0"/>
              <a:t>. Πλέγμα 4</a:t>
            </a:r>
            <a:r>
              <a:rPr lang="el-GR" baseline="30000" dirty="0" smtClean="0"/>
              <a:t>ης</a:t>
            </a:r>
            <a:r>
              <a:rPr lang="el-GR" dirty="0" smtClean="0"/>
              <a:t> κοιλίας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9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10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12</a:t>
            </a:r>
            <a:r>
              <a:rPr lang="el-GR" baseline="30000" dirty="0" smtClean="0"/>
              <a:t>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11η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42844" y="5000636"/>
            <a:ext cx="24359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18. Χιασμός πυραμίδων</a:t>
            </a:r>
          </a:p>
          <a:p>
            <a:r>
              <a:rPr lang="el-GR" dirty="0" smtClean="0"/>
              <a:t>19. Α1</a:t>
            </a:r>
          </a:p>
          <a:p>
            <a:r>
              <a:rPr lang="el-GR" dirty="0" smtClean="0"/>
              <a:t>20. Πυραμίδες</a:t>
            </a:r>
          </a:p>
          <a:p>
            <a:r>
              <a:rPr lang="el-GR" dirty="0" smtClean="0"/>
              <a:t>21. Ελαία</a:t>
            </a:r>
          </a:p>
          <a:p>
            <a:r>
              <a:rPr lang="el-GR" dirty="0" smtClean="0"/>
              <a:t>21’. ΜΠΣ</a:t>
            </a:r>
          </a:p>
          <a:p>
            <a:r>
              <a:rPr lang="el-GR" dirty="0" smtClean="0"/>
              <a:t>22. Γέφυρα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071934" y="5143512"/>
            <a:ext cx="25621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23. οπ. Διάτρητη ουσία</a:t>
            </a:r>
          </a:p>
          <a:p>
            <a:r>
              <a:rPr lang="el-GR" dirty="0" smtClean="0"/>
              <a:t>24. Έξω γονατώδες σώμα</a:t>
            </a:r>
          </a:p>
          <a:p>
            <a:r>
              <a:rPr lang="el-GR" dirty="0" smtClean="0"/>
              <a:t>25. Εγκεφαλικό σκέλος</a:t>
            </a:r>
          </a:p>
          <a:p>
            <a:r>
              <a:rPr lang="el-GR" dirty="0" smtClean="0"/>
              <a:t>26. Φύμα</a:t>
            </a:r>
          </a:p>
          <a:p>
            <a:r>
              <a:rPr lang="el-GR" dirty="0" smtClean="0"/>
              <a:t>27. Οπτική ταινία</a:t>
            </a:r>
          </a:p>
          <a:p>
            <a:r>
              <a:rPr lang="el-GR" dirty="0" smtClean="0"/>
              <a:t>28. Οπτικό </a:t>
            </a:r>
            <a:r>
              <a:rPr lang="el-GR" dirty="0" err="1" smtClean="0"/>
              <a:t>χιάσμα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803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786578" y="428604"/>
            <a:ext cx="251184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Ηνία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</a:t>
            </a:r>
            <a:r>
              <a:rPr lang="el-GR" dirty="0" err="1" smtClean="0"/>
              <a:t>γον</a:t>
            </a:r>
            <a:r>
              <a:rPr lang="el-GR" dirty="0" smtClean="0"/>
              <a:t>. Σώματα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</a:t>
            </a:r>
            <a:r>
              <a:rPr lang="el-GR" dirty="0" err="1" smtClean="0"/>
              <a:t>γον</a:t>
            </a:r>
            <a:r>
              <a:rPr lang="el-GR" dirty="0" smtClean="0"/>
              <a:t>. Σώματα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Ραχ</a:t>
            </a:r>
            <a:r>
              <a:rPr lang="el-GR" dirty="0" smtClean="0"/>
              <a:t>. Μέση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Μέλανας τόπος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υπεροχή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Προσωπικό π.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Αιθουσαία</a:t>
            </a:r>
            <a:r>
              <a:rPr lang="el-GR" dirty="0" smtClean="0"/>
              <a:t> περιοχή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Οδοντωτός πυρήνας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Γραμμή προμήκους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Ταινία 4</a:t>
            </a:r>
            <a:r>
              <a:rPr lang="el-GR" baseline="30000" dirty="0" smtClean="0"/>
              <a:t>ης</a:t>
            </a:r>
            <a:r>
              <a:rPr lang="el-GR" dirty="0" smtClean="0"/>
              <a:t> κοιλίας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Σφηνοειδές φύμα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Ισχνό φύμα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Ραχιαία μέση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Πλάγιο δεμάτιο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Σφηνοειδές δεμάτιο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Ισχνό δεμάτιο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682" y="428604"/>
            <a:ext cx="63593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28596" y="785794"/>
            <a:ext cx="249318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19. </a:t>
            </a:r>
            <a:r>
              <a:rPr lang="en-US" dirty="0" err="1" smtClean="0"/>
              <a:t>Obex</a:t>
            </a:r>
            <a:endParaRPr lang="en-US" dirty="0" smtClean="0"/>
          </a:p>
          <a:p>
            <a:r>
              <a:rPr lang="en-US" dirty="0" smtClean="0"/>
              <a:t>20. </a:t>
            </a:r>
            <a:r>
              <a:rPr lang="el-GR" dirty="0" smtClean="0"/>
              <a:t>Τρίγωνο 10</a:t>
            </a:r>
            <a:r>
              <a:rPr lang="el-GR" baseline="30000" dirty="0" smtClean="0"/>
              <a:t>ης</a:t>
            </a:r>
            <a:endParaRPr lang="el-GR" dirty="0" smtClean="0"/>
          </a:p>
          <a:p>
            <a:r>
              <a:rPr lang="el-GR" dirty="0" smtClean="0"/>
              <a:t>21. Υπογλώσσιο τρίγωνο</a:t>
            </a:r>
          </a:p>
          <a:p>
            <a:r>
              <a:rPr lang="el-GR" dirty="0" smtClean="0"/>
              <a:t>22. Φύμα  5</a:t>
            </a:r>
            <a:r>
              <a:rPr lang="el-GR" baseline="30000" dirty="0" smtClean="0"/>
              <a:t>ης</a:t>
            </a:r>
            <a:endParaRPr lang="el-GR" dirty="0" smtClean="0"/>
          </a:p>
          <a:p>
            <a:r>
              <a:rPr lang="el-GR" dirty="0" smtClean="0"/>
              <a:t>23. Κάτω </a:t>
            </a:r>
            <a:r>
              <a:rPr lang="el-GR" dirty="0" err="1" smtClean="0"/>
              <a:t>βοθρίο</a:t>
            </a:r>
            <a:endParaRPr lang="el-GR" dirty="0" smtClean="0"/>
          </a:p>
          <a:p>
            <a:r>
              <a:rPr lang="el-GR" dirty="0" smtClean="0"/>
              <a:t>24. Οριακή σχισμή</a:t>
            </a:r>
          </a:p>
          <a:p>
            <a:r>
              <a:rPr lang="el-GR" dirty="0" smtClean="0"/>
              <a:t>25. Άνω </a:t>
            </a:r>
            <a:r>
              <a:rPr lang="el-GR" dirty="0" err="1" smtClean="0"/>
              <a:t>βοθρίο</a:t>
            </a:r>
            <a:endParaRPr lang="el-GR" dirty="0" smtClean="0"/>
          </a:p>
          <a:p>
            <a:r>
              <a:rPr lang="el-GR" dirty="0" smtClean="0"/>
              <a:t>26. Έξω απόφυση</a:t>
            </a:r>
          </a:p>
          <a:p>
            <a:r>
              <a:rPr lang="el-GR" dirty="0" smtClean="0"/>
              <a:t>27. ΚΠΣ</a:t>
            </a:r>
          </a:p>
          <a:p>
            <a:r>
              <a:rPr lang="el-GR" dirty="0" smtClean="0"/>
              <a:t>28. ΜΠΣ</a:t>
            </a:r>
          </a:p>
          <a:p>
            <a:r>
              <a:rPr lang="el-GR" dirty="0" smtClean="0"/>
              <a:t>29. ΑΠΣ</a:t>
            </a:r>
          </a:p>
          <a:p>
            <a:r>
              <a:rPr lang="el-GR" dirty="0" smtClean="0"/>
              <a:t>30. Άνω μυέλινο ιστίο</a:t>
            </a:r>
          </a:p>
          <a:p>
            <a:r>
              <a:rPr lang="el-GR" dirty="0" smtClean="0"/>
              <a:t>31. 4</a:t>
            </a:r>
            <a:r>
              <a:rPr lang="el-GR" baseline="30000" dirty="0" smtClean="0"/>
              <a:t>η</a:t>
            </a:r>
            <a:endParaRPr lang="el-GR" dirty="0" smtClean="0"/>
          </a:p>
          <a:p>
            <a:r>
              <a:rPr lang="el-GR" dirty="0" smtClean="0"/>
              <a:t>32. Κάτω </a:t>
            </a:r>
            <a:r>
              <a:rPr lang="el-GR" dirty="0" err="1" smtClean="0"/>
              <a:t>διδύμιο</a:t>
            </a:r>
            <a:endParaRPr lang="el-GR" dirty="0" smtClean="0"/>
          </a:p>
          <a:p>
            <a:r>
              <a:rPr lang="el-GR" dirty="0" smtClean="0"/>
              <a:t>33. Άνω </a:t>
            </a:r>
            <a:r>
              <a:rPr lang="el-GR" dirty="0" err="1" smtClean="0"/>
              <a:t>διδύμιο</a:t>
            </a:r>
            <a:endParaRPr lang="el-GR" dirty="0" smtClean="0"/>
          </a:p>
          <a:p>
            <a:r>
              <a:rPr lang="el-GR" dirty="0" smtClean="0"/>
              <a:t>34. Κωνάριο</a:t>
            </a:r>
          </a:p>
          <a:p>
            <a:r>
              <a:rPr lang="el-GR" dirty="0" smtClean="0"/>
              <a:t>35. Προσκέφαλο</a:t>
            </a:r>
          </a:p>
          <a:p>
            <a:r>
              <a:rPr lang="el-GR" dirty="0" smtClean="0"/>
              <a:t>36. 3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6217704" cy="560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500826" y="1142984"/>
            <a:ext cx="24812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λοβός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Λοβός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Πλ. Σχισμή</a:t>
            </a:r>
          </a:p>
          <a:p>
            <a:pPr marL="342900" indent="-342900"/>
            <a:r>
              <a:rPr lang="el-GR" dirty="0"/>
              <a:t>	</a:t>
            </a:r>
            <a:r>
              <a:rPr lang="el-GR" dirty="0" err="1" smtClean="0"/>
              <a:t>κροκυδοζώδες</a:t>
            </a:r>
            <a:r>
              <a:rPr lang="el-GR" dirty="0" smtClean="0"/>
              <a:t> λοβίο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6153179" cy="513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143636" y="714356"/>
            <a:ext cx="282756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Διάμεση μάζα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Σύνδεσμος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Σύνδεσμός </a:t>
            </a:r>
            <a:r>
              <a:rPr lang="el-GR" dirty="0" err="1" smtClean="0"/>
              <a:t>ηνίας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Κωνάριο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Σπληνίο</a:t>
            </a:r>
            <a:r>
              <a:rPr lang="el-GR" dirty="0" smtClean="0"/>
              <a:t> μεσολοβίου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Μεγάλη φλέβα Γαληνού</a:t>
            </a:r>
          </a:p>
          <a:p>
            <a:pPr marL="342900" indent="-342900">
              <a:buAutoNum type="arabicPeriod"/>
            </a:pPr>
            <a:r>
              <a:rPr lang="el-GR" dirty="0" smtClean="0"/>
              <a:t>Γλωσσίδα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Κεντρικό λοβίο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Ακρώρειο</a:t>
            </a:r>
            <a:r>
              <a:rPr lang="el-GR" dirty="0" smtClean="0"/>
              <a:t> όρους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Κλιτύς</a:t>
            </a:r>
            <a:r>
              <a:rPr lang="el-GR" dirty="0" smtClean="0"/>
              <a:t> όρους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Φύλλο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μυέλινο ιστίο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μυέλινο ιστίο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Πυραμίδα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Σταφυλή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Οζίδιο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χορ</a:t>
            </a:r>
            <a:r>
              <a:rPr lang="el-GR" dirty="0" smtClean="0"/>
              <a:t>.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Αμυγδαλή 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04"/>
            <a:ext cx="6153179" cy="513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85720" y="642918"/>
            <a:ext cx="274113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20. Κεντρικός σωλήνας</a:t>
            </a:r>
          </a:p>
          <a:p>
            <a:r>
              <a:rPr lang="el-GR" dirty="0" smtClean="0"/>
              <a:t>21. Χιασμός πυραμίδων</a:t>
            </a:r>
          </a:p>
          <a:p>
            <a:r>
              <a:rPr lang="el-GR" dirty="0" smtClean="0"/>
              <a:t>22. Τρήμα </a:t>
            </a:r>
            <a:r>
              <a:rPr lang="en-US" dirty="0" err="1" smtClean="0"/>
              <a:t>Magendie</a:t>
            </a:r>
            <a:endParaRPr lang="en-US" dirty="0" smtClean="0"/>
          </a:p>
          <a:p>
            <a:r>
              <a:rPr lang="en-US" dirty="0" smtClean="0"/>
              <a:t>23. </a:t>
            </a:r>
            <a:r>
              <a:rPr lang="el-GR" dirty="0" smtClean="0"/>
              <a:t>Προμήκης</a:t>
            </a:r>
          </a:p>
          <a:p>
            <a:r>
              <a:rPr lang="el-GR" dirty="0" smtClean="0"/>
              <a:t>24. </a:t>
            </a:r>
            <a:r>
              <a:rPr lang="el-GR" dirty="0" err="1" smtClean="0"/>
              <a:t>χορ</a:t>
            </a:r>
            <a:r>
              <a:rPr lang="el-GR" dirty="0" smtClean="0"/>
              <a:t>. Πλέγμα</a:t>
            </a:r>
          </a:p>
          <a:p>
            <a:r>
              <a:rPr lang="el-GR" dirty="0" smtClean="0"/>
              <a:t>25. 4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r>
              <a:rPr lang="el-GR" dirty="0" smtClean="0"/>
              <a:t>26. Έσω </a:t>
            </a:r>
            <a:r>
              <a:rPr lang="el-GR" dirty="0" err="1" smtClean="0"/>
              <a:t>επιμήκς</a:t>
            </a:r>
            <a:r>
              <a:rPr lang="el-GR" dirty="0" smtClean="0"/>
              <a:t> δεσμίδα</a:t>
            </a:r>
          </a:p>
          <a:p>
            <a:r>
              <a:rPr lang="el-GR" dirty="0" smtClean="0"/>
              <a:t>27. Γέφυρα</a:t>
            </a:r>
          </a:p>
          <a:p>
            <a:r>
              <a:rPr lang="el-GR" dirty="0" smtClean="0"/>
              <a:t>28. Κάτω διδύμια</a:t>
            </a:r>
          </a:p>
          <a:p>
            <a:r>
              <a:rPr lang="el-GR" dirty="0" smtClean="0"/>
              <a:t>29. Τετράδυμο</a:t>
            </a:r>
          </a:p>
          <a:p>
            <a:r>
              <a:rPr lang="el-GR" dirty="0" smtClean="0"/>
              <a:t>30. Άνω διδύμια</a:t>
            </a:r>
          </a:p>
          <a:p>
            <a:r>
              <a:rPr lang="el-GR" dirty="0" smtClean="0"/>
              <a:t>31. Υδραγωγός </a:t>
            </a:r>
            <a:r>
              <a:rPr lang="en-US" dirty="0" err="1" smtClean="0"/>
              <a:t>Sylvius</a:t>
            </a:r>
            <a:endParaRPr lang="el-GR" dirty="0" smtClean="0"/>
          </a:p>
          <a:p>
            <a:r>
              <a:rPr lang="el-GR" dirty="0" smtClean="0"/>
              <a:t>32. </a:t>
            </a:r>
            <a:r>
              <a:rPr lang="el-GR" dirty="0" err="1" smtClean="0"/>
              <a:t>Μεσεγκεφαλικό</a:t>
            </a:r>
            <a:r>
              <a:rPr lang="el-GR" dirty="0" smtClean="0"/>
              <a:t> σκέλος</a:t>
            </a:r>
          </a:p>
          <a:p>
            <a:r>
              <a:rPr lang="el-GR" dirty="0" smtClean="0"/>
              <a:t>33. </a:t>
            </a:r>
            <a:r>
              <a:rPr lang="el-GR" dirty="0" err="1" smtClean="0"/>
              <a:t>Υποθαλαμική</a:t>
            </a:r>
            <a:r>
              <a:rPr lang="el-GR" dirty="0" smtClean="0"/>
              <a:t> σχισμή</a:t>
            </a:r>
          </a:p>
          <a:p>
            <a:r>
              <a:rPr lang="el-GR" dirty="0" smtClean="0"/>
              <a:t>34. Τελική ταινία</a:t>
            </a:r>
          </a:p>
          <a:p>
            <a:r>
              <a:rPr lang="el-GR" dirty="0" smtClean="0"/>
              <a:t>35. </a:t>
            </a:r>
            <a:r>
              <a:rPr lang="el-GR" dirty="0" err="1" smtClean="0"/>
              <a:t>πρ</a:t>
            </a:r>
            <a:r>
              <a:rPr lang="el-GR" dirty="0" smtClean="0"/>
              <a:t>. σύνδεσμος</a:t>
            </a:r>
          </a:p>
          <a:p>
            <a:r>
              <a:rPr lang="el-GR" dirty="0" smtClean="0"/>
              <a:t>36. Τρήμα </a:t>
            </a:r>
            <a:r>
              <a:rPr lang="en-US" dirty="0" err="1" smtClean="0"/>
              <a:t>Monro</a:t>
            </a:r>
            <a:endParaRPr lang="el-GR" dirty="0" smtClean="0"/>
          </a:p>
          <a:p>
            <a:r>
              <a:rPr lang="el-GR" dirty="0" smtClean="0"/>
              <a:t>37. Θάλαμος</a:t>
            </a:r>
          </a:p>
          <a:p>
            <a:r>
              <a:rPr lang="el-GR" dirty="0" smtClean="0"/>
              <a:t>38. ψαλίδα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353075" cy="62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286380" y="285728"/>
            <a:ext cx="3732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Κινητικός και προκινητικός 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Θάλαμος (κοιλιακός έξω π)</a:t>
            </a:r>
          </a:p>
          <a:p>
            <a:pPr marL="342900" indent="-342900">
              <a:buAutoNum type="arabicPeriod"/>
            </a:pPr>
            <a:r>
              <a:rPr lang="el-GR" dirty="0" smtClean="0"/>
              <a:t>Ερυθρός π</a:t>
            </a:r>
          </a:p>
          <a:p>
            <a:pPr marL="342900" indent="-342900">
              <a:buAutoNum type="arabicPeriod"/>
            </a:pPr>
            <a:r>
              <a:rPr lang="el-GR" dirty="0" smtClean="0"/>
              <a:t>Οδοντωτός π.-εμβόλιμος π.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715008" y="3571876"/>
            <a:ext cx="245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5. Πλάγιο πυραμιδικό δ.</a:t>
            </a:r>
          </a:p>
          <a:p>
            <a:r>
              <a:rPr lang="el-GR" dirty="0" smtClean="0"/>
              <a:t>6. Ερυθρονωτιαίο δ.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1742"/>
            <a:ext cx="5515000" cy="650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858016" y="1000108"/>
            <a:ext cx="1844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Σκώληκας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Διάμεση ζώνη</a:t>
            </a:r>
          </a:p>
          <a:p>
            <a:pPr marL="342900" indent="-342900">
              <a:buAutoNum type="arabicPeriod"/>
            </a:pPr>
            <a:r>
              <a:rPr lang="el-GR" dirty="0" smtClean="0"/>
              <a:t>Ημισφαίρια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αμυγδαλή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328033" cy="428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643570" y="3929066"/>
            <a:ext cx="26343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Τετράπλευρο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Οριζόντια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Απλό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Μην.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μηνοειδές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Οριζόντια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μηνοειδές λοβίο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142976" y="4572008"/>
            <a:ext cx="23770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9. οπ. </a:t>
            </a:r>
            <a:r>
              <a:rPr lang="el-GR" dirty="0" err="1" smtClean="0"/>
              <a:t>παρεγκ</a:t>
            </a:r>
            <a:r>
              <a:rPr lang="el-GR" dirty="0" smtClean="0"/>
              <a:t>. εγκοπή</a:t>
            </a:r>
          </a:p>
          <a:p>
            <a:r>
              <a:rPr lang="el-GR" dirty="0" smtClean="0"/>
              <a:t>10. Φύλλο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Κλιτύς</a:t>
            </a:r>
            <a:r>
              <a:rPr lang="el-GR" dirty="0" smtClean="0"/>
              <a:t> όρους</a:t>
            </a:r>
          </a:p>
          <a:p>
            <a:r>
              <a:rPr lang="el-GR" dirty="0" smtClean="0"/>
              <a:t>12. </a:t>
            </a:r>
            <a:r>
              <a:rPr lang="el-GR" dirty="0" err="1" smtClean="0"/>
              <a:t>Ακρώρειο</a:t>
            </a:r>
            <a:r>
              <a:rPr lang="el-GR" dirty="0" smtClean="0"/>
              <a:t> όρους</a:t>
            </a:r>
          </a:p>
          <a:p>
            <a:r>
              <a:rPr lang="el-GR" dirty="0" smtClean="0"/>
              <a:t>13. Κεντρικό λοβίο</a:t>
            </a:r>
          </a:p>
          <a:p>
            <a:r>
              <a:rPr lang="el-GR" dirty="0" smtClean="0"/>
              <a:t>14.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παρεγκ</a:t>
            </a:r>
            <a:r>
              <a:rPr lang="el-GR" dirty="0" smtClean="0"/>
              <a:t>. εγκοπή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991295" y="214290"/>
            <a:ext cx="2293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Πρόσθιος λοβός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l-GR" dirty="0" err="1" smtClean="0">
                <a:solidFill>
                  <a:srgbClr val="0070C0"/>
                </a:solidFill>
              </a:rPr>
              <a:t>Κροκυδοζώδες</a:t>
            </a:r>
            <a:r>
              <a:rPr lang="el-GR" dirty="0" smtClean="0">
                <a:solidFill>
                  <a:srgbClr val="0070C0"/>
                </a:solidFill>
              </a:rPr>
              <a:t> λοβίο)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Οπίσθιος λοβός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695544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104963" y="3441680"/>
            <a:ext cx="30390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Πτέρυγα κεντρικού λοβίου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ΚΠΣ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Οπ.πλ</a:t>
            </a:r>
            <a:r>
              <a:rPr lang="el-GR" dirty="0" smtClean="0"/>
              <a:t>. Σχισμή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Οπ.αμυγδ</a:t>
            </a:r>
            <a:r>
              <a:rPr lang="el-GR" dirty="0" smtClean="0"/>
              <a:t>.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Αμυγδαλή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Διγαστορικό</a:t>
            </a:r>
            <a:r>
              <a:rPr lang="el-GR" dirty="0" smtClean="0"/>
              <a:t>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Πυρ.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Οριζόντια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μηνοειδές λόβιο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00034" y="3714752"/>
            <a:ext cx="23905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12. οπ. </a:t>
            </a:r>
            <a:r>
              <a:rPr lang="el-GR" dirty="0" err="1" smtClean="0"/>
              <a:t>Παρεγκ</a:t>
            </a:r>
            <a:r>
              <a:rPr lang="el-GR" dirty="0" smtClean="0"/>
              <a:t>. Εγκοπή</a:t>
            </a:r>
          </a:p>
          <a:p>
            <a:r>
              <a:rPr lang="el-GR" dirty="0" smtClean="0"/>
              <a:t>13. Φύμα</a:t>
            </a:r>
          </a:p>
          <a:p>
            <a:r>
              <a:rPr lang="el-GR" dirty="0" smtClean="0"/>
              <a:t>14. Πυραμίδα</a:t>
            </a:r>
          </a:p>
          <a:p>
            <a:r>
              <a:rPr lang="el-GR" dirty="0" smtClean="0"/>
              <a:t>15. Σταφυλή</a:t>
            </a:r>
          </a:p>
          <a:p>
            <a:r>
              <a:rPr lang="el-GR" dirty="0" smtClean="0"/>
              <a:t>16. Οζίδιο</a:t>
            </a:r>
          </a:p>
          <a:p>
            <a:r>
              <a:rPr lang="el-GR" dirty="0" smtClean="0"/>
              <a:t>17. Κάτω μυέλινο ιστίο</a:t>
            </a:r>
          </a:p>
          <a:p>
            <a:r>
              <a:rPr lang="el-GR" dirty="0" smtClean="0"/>
              <a:t>18. 4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r>
              <a:rPr lang="el-GR" dirty="0" smtClean="0"/>
              <a:t>19. Οζίδιο</a:t>
            </a:r>
          </a:p>
          <a:p>
            <a:r>
              <a:rPr lang="el-GR" dirty="0" smtClean="0"/>
              <a:t>20. Άνω μυέλινο ιστίο</a:t>
            </a:r>
          </a:p>
          <a:p>
            <a:r>
              <a:rPr lang="el-GR" dirty="0" smtClean="0"/>
              <a:t>21. Γλωσσίδα</a:t>
            </a:r>
          </a:p>
          <a:p>
            <a:r>
              <a:rPr lang="el-GR" dirty="0" smtClean="0"/>
              <a:t>22. Κεντρικό λοβίο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715140" y="357166"/>
            <a:ext cx="215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Πρόσθιος λοβός</a:t>
            </a:r>
          </a:p>
          <a:p>
            <a:r>
              <a:rPr lang="el-GR" dirty="0" err="1" smtClean="0">
                <a:solidFill>
                  <a:srgbClr val="0070C0"/>
                </a:solidFill>
              </a:rPr>
              <a:t>Κροκυδοζώδες</a:t>
            </a:r>
            <a:r>
              <a:rPr lang="el-GR" dirty="0" smtClean="0">
                <a:solidFill>
                  <a:srgbClr val="0070C0"/>
                </a:solidFill>
              </a:rPr>
              <a:t> λοβίο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Οπίσθιος λοβός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857232"/>
            <a:ext cx="768394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786578" y="928670"/>
            <a:ext cx="23657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Παράλληλες ίνες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Μοριώδης</a:t>
            </a:r>
            <a:r>
              <a:rPr lang="el-GR" dirty="0" smtClean="0"/>
              <a:t> στιβάδα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Κ. </a:t>
            </a:r>
            <a:r>
              <a:rPr lang="en-US" dirty="0" smtClean="0"/>
              <a:t> Purkinje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Κοκκώδης στιβάδα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Λευκή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Κοκκώδη κύτταρα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Βρυώδεις ίνες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Αναρριχητικές ίνες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6000792" cy="521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643702" y="1214422"/>
            <a:ext cx="22654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l-GR" dirty="0" smtClean="0"/>
              <a:t>. </a:t>
            </a:r>
            <a:r>
              <a:rPr lang="el-GR" dirty="0" err="1" smtClean="0"/>
              <a:t>Μοριώδης</a:t>
            </a:r>
            <a:r>
              <a:rPr lang="el-GR" dirty="0" smtClean="0"/>
              <a:t> ζώνη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el-GR" dirty="0" smtClean="0"/>
              <a:t>. Στιβάδα κ. </a:t>
            </a:r>
            <a:r>
              <a:rPr lang="en-US" dirty="0" smtClean="0"/>
              <a:t>Purkinje</a:t>
            </a:r>
          </a:p>
          <a:p>
            <a:r>
              <a:rPr lang="en-US" dirty="0" smtClean="0"/>
              <a:t>M</a:t>
            </a:r>
            <a:r>
              <a:rPr lang="el-GR" dirty="0" smtClean="0"/>
              <a:t>. Κοκκώδης στιβάδα</a:t>
            </a:r>
            <a:endParaRPr lang="en-US" dirty="0" smtClean="0"/>
          </a:p>
          <a:p>
            <a:r>
              <a:rPr lang="en-US" dirty="0" smtClean="0"/>
              <a:t>N</a:t>
            </a:r>
            <a:r>
              <a:rPr lang="el-GR" dirty="0" smtClean="0"/>
              <a:t>. </a:t>
            </a:r>
            <a:r>
              <a:rPr lang="el-GR" dirty="0" err="1" smtClean="0"/>
              <a:t>Καλαθοφόρα</a:t>
            </a:r>
            <a:r>
              <a:rPr lang="el-GR" dirty="0" smtClean="0"/>
              <a:t> κ.</a:t>
            </a:r>
            <a:endParaRPr lang="en-US" dirty="0" smtClean="0"/>
          </a:p>
          <a:p>
            <a:r>
              <a:rPr lang="en-US" dirty="0" smtClean="0"/>
              <a:t>O</a:t>
            </a:r>
            <a:r>
              <a:rPr lang="el-GR" dirty="0" smtClean="0"/>
              <a:t>. </a:t>
            </a:r>
            <a:r>
              <a:rPr lang="el-GR" dirty="0"/>
              <a:t>Α</a:t>
            </a:r>
            <a:r>
              <a:rPr lang="el-GR" dirty="0" smtClean="0"/>
              <a:t>στεροειδή κ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l-GR" dirty="0" smtClean="0"/>
              <a:t>. κ. </a:t>
            </a:r>
            <a:r>
              <a:rPr lang="en-US" dirty="0" smtClean="0"/>
              <a:t>Purkinje</a:t>
            </a:r>
          </a:p>
          <a:p>
            <a:r>
              <a:rPr lang="en-US" dirty="0" smtClean="0"/>
              <a:t>Q</a:t>
            </a:r>
            <a:r>
              <a:rPr lang="el-GR" dirty="0" smtClean="0"/>
              <a:t>. Κοκκώδη κ.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l-GR" dirty="0" smtClean="0"/>
              <a:t>. κ. </a:t>
            </a:r>
            <a:r>
              <a:rPr lang="en-US" dirty="0" smtClean="0"/>
              <a:t>Golgi</a:t>
            </a:r>
          </a:p>
          <a:p>
            <a:r>
              <a:rPr lang="en-US" dirty="0" smtClean="0"/>
              <a:t>S</a:t>
            </a:r>
            <a:r>
              <a:rPr lang="el-GR" dirty="0" smtClean="0"/>
              <a:t>. Βρυώδεις ίνες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l-GR" dirty="0" smtClean="0"/>
              <a:t>. Αναρριχητικές ίνες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643306" y="71435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167483" cy="44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142976" y="5000636"/>
            <a:ext cx="2626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Καλαθοφόρα</a:t>
            </a:r>
            <a:r>
              <a:rPr lang="el-GR" dirty="0" smtClean="0"/>
              <a:t> κύτταρα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Αστεροειδή κύτταρα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Κύτταρα </a:t>
            </a:r>
            <a:r>
              <a:rPr lang="en-US" dirty="0" smtClean="0"/>
              <a:t>Golgi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285852" y="4714884"/>
            <a:ext cx="238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 </a:t>
            </a:r>
            <a:r>
              <a:rPr lang="el-GR" dirty="0" smtClean="0"/>
              <a:t>ΑΝΑΣΤΑΛΤΙΚΑ ΚΥΤΤΑΡΑ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987</Words>
  <Application>Microsoft Office PowerPoint</Application>
  <PresentationFormat>Προβολή στην οθόνη (4:3)</PresentationFormat>
  <Paragraphs>375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ΕΡΓΑΣΤΗΡΙΟ 4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4</dc:title>
  <dc:creator>mariannis</dc:creator>
  <cp:lastModifiedBy>mariannis</cp:lastModifiedBy>
  <cp:revision>41</cp:revision>
  <dcterms:created xsi:type="dcterms:W3CDTF">2018-05-05T15:26:38Z</dcterms:created>
  <dcterms:modified xsi:type="dcterms:W3CDTF">2018-05-06T18:34:29Z</dcterms:modified>
</cp:coreProperties>
</file>