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9" r:id="rId12"/>
    <p:sldId id="310" r:id="rId13"/>
    <p:sldId id="311" r:id="rId14"/>
    <p:sldId id="270" r:id="rId15"/>
    <p:sldId id="312" r:id="rId16"/>
    <p:sldId id="313" r:id="rId17"/>
    <p:sldId id="314" r:id="rId18"/>
    <p:sldId id="322" r:id="rId19"/>
    <p:sldId id="316" r:id="rId20"/>
    <p:sldId id="317" r:id="rId21"/>
    <p:sldId id="318" r:id="rId22"/>
    <p:sldId id="301" r:id="rId23"/>
    <p:sldId id="323" r:id="rId24"/>
    <p:sldId id="324" r:id="rId25"/>
    <p:sldId id="325" r:id="rId26"/>
    <p:sldId id="326" r:id="rId27"/>
    <p:sldId id="327" r:id="rId28"/>
    <p:sldId id="302" r:id="rId29"/>
    <p:sldId id="303" r:id="rId30"/>
    <p:sldId id="300" r:id="rId31"/>
    <p:sldId id="304" r:id="rId32"/>
    <p:sldId id="305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DA13-BFE6-4C58-A45A-A050C5FE6738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24B2-1705-43FB-9227-36C7CA74C7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ΕΓΚΕΦΑΛΙΚΕΣ ΣΥΖΥΓΙΕΣ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215074" cy="62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628" y="571480"/>
            <a:ext cx="34926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αισθ</a:t>
            </a:r>
            <a:r>
              <a:rPr lang="el-GR" dirty="0" smtClean="0"/>
              <a:t>. Π. τριδύμου (5,7,9,10)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Αιθουσαίοι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Κοχλιακοί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μονήρους δεσμίδας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Νωτ</a:t>
            </a:r>
            <a:r>
              <a:rPr lang="el-GR" dirty="0" smtClean="0"/>
              <a:t>. Π. 11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υπογλώσσιου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Ραχιαίος </a:t>
            </a:r>
            <a:r>
              <a:rPr lang="el-GR" dirty="0" err="1" smtClean="0">
                <a:solidFill>
                  <a:srgbClr val="00B050"/>
                </a:solidFill>
              </a:rPr>
              <a:t>κιν</a:t>
            </a:r>
            <a:r>
              <a:rPr lang="el-GR" dirty="0" smtClean="0">
                <a:solidFill>
                  <a:srgbClr val="00B050"/>
                </a:solidFill>
              </a:rPr>
              <a:t>. Π. </a:t>
            </a:r>
            <a:r>
              <a:rPr lang="el-GR" dirty="0" smtClean="0"/>
              <a:t>(10)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Μεικτός κοιλιακός π. (9,10,11)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Άνω (7) και κάτω (9) </a:t>
            </a:r>
            <a:r>
              <a:rPr lang="el-GR" dirty="0" err="1" smtClean="0">
                <a:solidFill>
                  <a:srgbClr val="00B050"/>
                </a:solidFill>
              </a:rPr>
              <a:t>σιελικός</a:t>
            </a:r>
            <a:r>
              <a:rPr lang="el-GR" dirty="0" smtClean="0">
                <a:solidFill>
                  <a:srgbClr val="00B050"/>
                </a:solidFill>
              </a:rPr>
              <a:t> π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προσωπικού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l-GR" dirty="0" err="1" smtClean="0"/>
              <a:t>απαγωγού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Π. τριδύμου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l-GR" dirty="0" err="1" smtClean="0"/>
              <a:t>τροχιλιακού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Π. κοινού κινητικού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Π. </a:t>
            </a:r>
            <a:r>
              <a:rPr lang="en-US" dirty="0" err="1" smtClean="0">
                <a:solidFill>
                  <a:srgbClr val="00B050"/>
                </a:solidFill>
              </a:rPr>
              <a:t>Edinger-Westphal</a:t>
            </a:r>
            <a:endParaRPr lang="el-GR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7531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786446" y="1000108"/>
            <a:ext cx="23943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 προμήκης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Γέφυρα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μέση σχισμή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πυραμίδα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Χιασμός πυραμίδων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Γλωσσοφαρυγγικό ν.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Πνευμονογαστρικό</a:t>
            </a:r>
            <a:r>
              <a:rPr lang="el-GR" dirty="0" smtClean="0"/>
              <a:t> ν.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Παραπληρωματικό ν.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Υπογλώσσιο ν.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l-GR" dirty="0" smtClean="0"/>
              <a:t>. ελαία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3243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929190" y="857232"/>
            <a:ext cx="2437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Μέλαινα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Ελαία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Πυραμίδα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Χιασμός πυραμίδων</a:t>
            </a:r>
          </a:p>
          <a:p>
            <a:pPr marL="342900" indent="-342900">
              <a:buAutoNum type="arabicPeriod"/>
            </a:pPr>
            <a:r>
              <a:rPr lang="el-GR" dirty="0" smtClean="0"/>
              <a:t>11</a:t>
            </a:r>
          </a:p>
          <a:p>
            <a:pPr marL="342900" indent="-342900">
              <a:buAutoNum type="arabicPeriod"/>
            </a:pPr>
            <a:r>
              <a:rPr lang="el-GR" dirty="0" smtClean="0"/>
              <a:t>10</a:t>
            </a:r>
          </a:p>
          <a:p>
            <a:pPr marL="342900" indent="-342900">
              <a:buAutoNum type="arabicPeriod"/>
            </a:pPr>
            <a:r>
              <a:rPr lang="el-GR" dirty="0" smtClean="0"/>
              <a:t>12</a:t>
            </a:r>
          </a:p>
          <a:p>
            <a:pPr marL="342900" indent="-342900">
              <a:buAutoNum type="arabicPeriod"/>
            </a:pPr>
            <a:r>
              <a:rPr lang="el-GR" dirty="0" smtClean="0"/>
              <a:t>9</a:t>
            </a:r>
          </a:p>
          <a:p>
            <a:pPr marL="342900" indent="-342900">
              <a:buAutoNum type="arabicPeriod"/>
            </a:pPr>
            <a:r>
              <a:rPr lang="el-GR" dirty="0" smtClean="0"/>
              <a:t>8</a:t>
            </a:r>
          </a:p>
          <a:p>
            <a:pPr marL="342900" indent="-342900">
              <a:buAutoNum type="arabicPeriod"/>
            </a:pPr>
            <a:r>
              <a:rPr lang="el-GR" dirty="0" smtClean="0"/>
              <a:t>7</a:t>
            </a:r>
          </a:p>
          <a:p>
            <a:pPr marL="342900" indent="-342900">
              <a:buAutoNum type="arabicPeriod"/>
            </a:pPr>
            <a:r>
              <a:rPr lang="el-GR" dirty="0" smtClean="0"/>
              <a:t>6</a:t>
            </a:r>
          </a:p>
          <a:p>
            <a:pPr marL="342900" indent="-342900">
              <a:buAutoNum type="arabicPeriod"/>
            </a:pPr>
            <a:r>
              <a:rPr lang="el-GR" dirty="0" smtClean="0"/>
              <a:t>5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28604"/>
            <a:ext cx="62769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143504" y="642918"/>
            <a:ext cx="23360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Υδραγωγός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Αιθουσαίοι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Σφηνοειδής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Ισχνός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Κεντρικός σωλήνας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Ελαία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Γεφυρικοί</a:t>
            </a:r>
            <a:r>
              <a:rPr lang="el-GR" dirty="0" smtClean="0"/>
              <a:t>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5"/>
            <a:ext cx="6391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57950" y="1500174"/>
            <a:ext cx="3230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r>
              <a:rPr lang="el-GR" dirty="0" smtClean="0"/>
              <a:t>: σωματικοί κινητικοί</a:t>
            </a:r>
            <a:endParaRPr lang="en-US" dirty="0" smtClean="0"/>
          </a:p>
          <a:p>
            <a:r>
              <a:rPr lang="en-US" dirty="0" smtClean="0"/>
              <a:t>SVE</a:t>
            </a:r>
            <a:r>
              <a:rPr lang="el-GR" dirty="0" smtClean="0"/>
              <a:t>: κινητικοί </a:t>
            </a:r>
            <a:r>
              <a:rPr lang="el-GR" dirty="0" err="1" smtClean="0"/>
              <a:t>βραγχιακού</a:t>
            </a:r>
            <a:r>
              <a:rPr lang="el-GR" dirty="0" smtClean="0"/>
              <a:t> τόξου</a:t>
            </a:r>
            <a:endParaRPr lang="en-US" dirty="0" smtClean="0"/>
          </a:p>
          <a:p>
            <a:r>
              <a:rPr lang="en-US" dirty="0" smtClean="0"/>
              <a:t>GVE</a:t>
            </a:r>
            <a:r>
              <a:rPr lang="el-GR" dirty="0" smtClean="0"/>
              <a:t>: </a:t>
            </a:r>
            <a:r>
              <a:rPr lang="el-GR" dirty="0" err="1" smtClean="0"/>
              <a:t>σπλαγχνοκινητικοί</a:t>
            </a:r>
            <a:endParaRPr lang="en-US" dirty="0" smtClean="0"/>
          </a:p>
          <a:p>
            <a:r>
              <a:rPr lang="en-US" dirty="0" smtClean="0"/>
              <a:t>GVA/SVA</a:t>
            </a:r>
            <a:r>
              <a:rPr lang="el-GR" dirty="0" smtClean="0"/>
              <a:t>: </a:t>
            </a:r>
            <a:r>
              <a:rPr lang="el-GR" dirty="0" err="1" smtClean="0"/>
              <a:t>σπλαγχναισθητικο</a:t>
            </a:r>
            <a:r>
              <a:rPr lang="el-GR" dirty="0" err="1" smtClean="0"/>
              <a:t>ί</a:t>
            </a:r>
            <a:endParaRPr lang="en-US" dirty="0" smtClean="0"/>
          </a:p>
          <a:p>
            <a:r>
              <a:rPr lang="en-US" dirty="0" smtClean="0"/>
              <a:t>GSA</a:t>
            </a:r>
            <a:r>
              <a:rPr lang="el-GR" dirty="0" smtClean="0"/>
              <a:t>: γενική αισθητικότητα</a:t>
            </a:r>
          </a:p>
          <a:p>
            <a:r>
              <a:rPr lang="en-US" dirty="0" smtClean="0"/>
              <a:t>SSA</a:t>
            </a:r>
            <a:r>
              <a:rPr lang="el-GR" dirty="0" smtClean="0"/>
              <a:t>: ειδικοί αισθητικοί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786578" y="571480"/>
            <a:ext cx="107112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ΠΥΡΗΝΕΣ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41846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428992" y="285728"/>
            <a:ext cx="37147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Μεσεγκεφαλική ρίζα τριδύμου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Κύριος αισθητικός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Αιθυσαίο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Κοχλιακοί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Νωτιαά</a:t>
            </a:r>
            <a:r>
              <a:rPr lang="el-GR" dirty="0" smtClean="0"/>
              <a:t> δεσμίδα τριδύμου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Μονήρης δεσμίδα </a:t>
            </a:r>
          </a:p>
          <a:p>
            <a:pPr marL="342900" indent="-342900">
              <a:buAutoNum type="arabicPeriod"/>
            </a:pPr>
            <a:r>
              <a:rPr lang="el-GR" dirty="0" smtClean="0"/>
              <a:t>Γενική </a:t>
            </a:r>
            <a:r>
              <a:rPr lang="el-GR" dirty="0" err="1" smtClean="0"/>
              <a:t>αιοθσητικότητα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Σπλαγχνοαισθητικότητα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Σπλαγχνοκινητικότητα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Κινητικότητα μυών </a:t>
            </a:r>
            <a:r>
              <a:rPr lang="el-GR" dirty="0" err="1" smtClean="0"/>
              <a:t>βραγχιακού</a:t>
            </a:r>
            <a:r>
              <a:rPr lang="el-GR" dirty="0" smtClean="0"/>
              <a:t> τόξου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Κινητικότητα γραμμωτών μυών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Μεικτός π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υπογλωσσίου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Ραχιαίος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Σιελικοί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l-GR" dirty="0" err="1" smtClean="0"/>
              <a:t>απαγωγού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Π. προσωπικού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τριδύμου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l-GR" dirty="0" err="1" smtClean="0"/>
              <a:t>τροχιλιακού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Π. κοινού κινητικού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34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71538" y="4286256"/>
            <a:ext cx="3681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Ακτινωτό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Σφιγκτήρας κόρης, ακτινωτός μυς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μυς κοινού κινητικού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714744" y="285728"/>
            <a:ext cx="202267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ΚΟΙΝΟ ΚΙΝΗΤΙΚΟ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85786" y="5357826"/>
            <a:ext cx="4893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1.Ιδιοδεκτικότητα μυών μάσησης</a:t>
            </a:r>
          </a:p>
          <a:p>
            <a:r>
              <a:rPr lang="el-GR" dirty="0" smtClean="0"/>
              <a:t>2. Μασητήρες</a:t>
            </a:r>
          </a:p>
          <a:p>
            <a:r>
              <a:rPr lang="el-GR" dirty="0" smtClean="0"/>
              <a:t>3. Δέρμα προσώπου, βλεννογόνοι στόματος ρινός</a:t>
            </a:r>
          </a:p>
          <a:p>
            <a:r>
              <a:rPr lang="el-GR" dirty="0" smtClean="0"/>
              <a:t>4. </a:t>
            </a:r>
            <a:r>
              <a:rPr lang="el-GR" dirty="0" err="1" smtClean="0"/>
              <a:t>Γασέρειο</a:t>
            </a:r>
            <a:r>
              <a:rPr lang="el-GR" dirty="0" smtClean="0"/>
              <a:t> γάγγλιο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3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000496" y="428604"/>
            <a:ext cx="130817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ΤΡΙΔΥΜΟ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39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5500702"/>
            <a:ext cx="2878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σιελικός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Κινητικός π</a:t>
            </a:r>
          </a:p>
          <a:p>
            <a:pPr marL="342900" indent="-342900"/>
            <a:r>
              <a:rPr lang="el-GR" dirty="0" smtClean="0"/>
              <a:t>6. π. μονήρους δεσμίδας</a:t>
            </a:r>
          </a:p>
          <a:p>
            <a:pPr marL="342900" indent="-342900"/>
            <a:r>
              <a:rPr lang="el-GR" dirty="0" smtClean="0"/>
              <a:t>7, π. </a:t>
            </a:r>
            <a:r>
              <a:rPr lang="el-GR" dirty="0" err="1" smtClean="0"/>
              <a:t>νωτ</a:t>
            </a:r>
            <a:r>
              <a:rPr lang="el-GR" dirty="0" smtClean="0"/>
              <a:t> δεσμίδας τριδύμου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500430" y="5103674"/>
            <a:ext cx="2817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3. Υπογνάθιο γάγγλιο</a:t>
            </a:r>
          </a:p>
          <a:p>
            <a:r>
              <a:rPr lang="el-GR" dirty="0" smtClean="0"/>
              <a:t>4. </a:t>
            </a:r>
            <a:r>
              <a:rPr lang="el-GR" dirty="0" err="1" smtClean="0"/>
              <a:t>Πτερυγοϋπερώιο</a:t>
            </a:r>
            <a:r>
              <a:rPr lang="el-GR" dirty="0" smtClean="0"/>
              <a:t> γάγγλιο</a:t>
            </a:r>
          </a:p>
          <a:p>
            <a:r>
              <a:rPr lang="el-GR" dirty="0" smtClean="0"/>
              <a:t>5. Γονατώδες γ.</a:t>
            </a:r>
          </a:p>
          <a:p>
            <a:r>
              <a:rPr lang="el-GR" dirty="0" smtClean="0"/>
              <a:t>8. Χορδή τυμπάνου</a:t>
            </a:r>
          </a:p>
          <a:p>
            <a:r>
              <a:rPr lang="el-GR" dirty="0" smtClean="0"/>
              <a:t>9. Μείζον λιθοειδές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238205" y="5103674"/>
            <a:ext cx="2905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Μιμικοί μυς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υπογνάθοι</a:t>
            </a:r>
            <a:r>
              <a:rPr lang="el-GR" dirty="0" smtClean="0"/>
              <a:t>, </a:t>
            </a:r>
          </a:p>
          <a:p>
            <a:r>
              <a:rPr lang="el-GR" dirty="0" smtClean="0"/>
              <a:t>     </a:t>
            </a:r>
            <a:r>
              <a:rPr lang="el-GR" dirty="0" smtClean="0"/>
              <a:t>υπογλώσσιοι </a:t>
            </a:r>
            <a:r>
              <a:rPr lang="el-GR" dirty="0" err="1" smtClean="0"/>
              <a:t>σιελ</a:t>
            </a:r>
            <a:r>
              <a:rPr lang="el-GR" dirty="0" smtClean="0"/>
              <a:t>. αδένες</a:t>
            </a:r>
            <a:endParaRPr lang="el-GR" dirty="0" smtClean="0"/>
          </a:p>
          <a:p>
            <a:r>
              <a:rPr lang="el-GR" dirty="0" smtClean="0"/>
              <a:t>12. Δακρυϊκός αδένας</a:t>
            </a:r>
          </a:p>
          <a:p>
            <a:r>
              <a:rPr lang="el-GR" dirty="0" smtClean="0"/>
              <a:t>13. Γεύση 2/3/ γλώσσας</a:t>
            </a:r>
          </a:p>
          <a:p>
            <a:r>
              <a:rPr lang="el-GR" dirty="0" smtClean="0"/>
              <a:t>14. Πτερύγιο αυτιού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000496" y="142852"/>
            <a:ext cx="158376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ΠΡΟΣΩΠΙΚΟ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28596" y="5715016"/>
            <a:ext cx="245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Μεικτός κοιλιακός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 μονήρους δεσμίδας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643306" y="5572140"/>
            <a:ext cx="2102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</a:t>
            </a:r>
            <a:r>
              <a:rPr lang="el-GR" dirty="0" err="1" smtClean="0"/>
              <a:t>Ωτικό</a:t>
            </a:r>
            <a:r>
              <a:rPr lang="el-GR" dirty="0" smtClean="0"/>
              <a:t> γάγγλιο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Σφαγιτιδικό</a:t>
            </a:r>
            <a:r>
              <a:rPr lang="el-GR" dirty="0" smtClean="0"/>
              <a:t> και </a:t>
            </a:r>
          </a:p>
          <a:p>
            <a:r>
              <a:rPr lang="el-GR" dirty="0" smtClean="0"/>
              <a:t>    Λιθοειδές γάγγλιο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 flipH="1">
            <a:off x="6143636" y="5380672"/>
            <a:ext cx="3000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6. Παρωτίδα</a:t>
            </a:r>
          </a:p>
          <a:p>
            <a:r>
              <a:rPr lang="el-GR" dirty="0" smtClean="0"/>
              <a:t>7. </a:t>
            </a:r>
            <a:r>
              <a:rPr lang="el-GR" dirty="0" err="1" smtClean="0"/>
              <a:t>Βελονοφαρυγγικός</a:t>
            </a:r>
            <a:r>
              <a:rPr lang="el-GR" dirty="0" smtClean="0"/>
              <a:t> μυς</a:t>
            </a:r>
          </a:p>
          <a:p>
            <a:r>
              <a:rPr lang="el-GR" dirty="0" smtClean="0"/>
              <a:t>8. Γεύση οπ 1/3 γλώσσας</a:t>
            </a:r>
          </a:p>
          <a:p>
            <a:r>
              <a:rPr lang="el-GR" dirty="0" smtClean="0"/>
              <a:t>9. Αισθητικότητα φάρυγγα γλώσσας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39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786182" y="857232"/>
            <a:ext cx="22396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ΓΛΩΣΣΟΦΑΡΥΓΓΙΚΟ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080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000628" y="1285860"/>
            <a:ext cx="254377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Οσφρητικός βολβός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Οσφρητική ταινία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Οπτικό νεύρο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Οπτικό χίασμα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Οπτική ταινία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Τροχιλιακό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Υπογλώσσιο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Γλωσσοφαρυγγικό ν.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Πνευμονογαστρικό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Παραπληρωματικό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Απαγωγό ν.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Στατικοακουστικό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Προσωπικό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Γάγγλιο τριδύμου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γναθικκό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γναθικό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Οφθαλμικό ν.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Κοινο</a:t>
            </a:r>
            <a:r>
              <a:rPr lang="el-GR" dirty="0" smtClean="0"/>
              <a:t> κινητικό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6772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4071942"/>
            <a:ext cx="2519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Προσωπικό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Χορδή τυμπάνου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Υπογνάθιο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Υπογνάθιος αδένας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Υπογλώσσιος αδένας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000496" y="500042"/>
            <a:ext cx="322908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ΠΡΟΣΩΠΙΚΟ Ν.-ΑΝΩ ΣΙΕΛΙΚΟΣ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6496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 flipH="1">
            <a:off x="1285852" y="3429000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Γλωσσοφαρυγγικό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Τυμπανικός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Τυμπανικό πλέγμα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Έλλασον</a:t>
            </a:r>
            <a:r>
              <a:rPr lang="el-GR" dirty="0" smtClean="0"/>
              <a:t> λιθοειδές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Ωτικό</a:t>
            </a:r>
            <a:r>
              <a:rPr lang="el-GR" dirty="0" smtClean="0"/>
              <a:t> γάγγλιο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Ωτοκροταφικό</a:t>
            </a:r>
            <a:r>
              <a:rPr lang="el-GR" dirty="0" smtClean="0"/>
              <a:t> ν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παρωτίδα</a:t>
            </a:r>
          </a:p>
          <a:p>
            <a:pPr marL="342900" indent="-342900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000496" y="500042"/>
            <a:ext cx="394986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ΓΛΩΣΣΟΦΑΡΥΓΓΙΚΟ Ν.-ΚΑΤΩ ΣΙΕΛΙΚΟΣ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2743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14942" y="1285860"/>
            <a:ext cx="2584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Α. Έξω </a:t>
            </a:r>
            <a:r>
              <a:rPr lang="el-GR" dirty="0" smtClean="0"/>
              <a:t>ορθός</a:t>
            </a:r>
          </a:p>
          <a:p>
            <a:r>
              <a:rPr lang="en-US" dirty="0" smtClean="0"/>
              <a:t>B</a:t>
            </a:r>
            <a:r>
              <a:rPr lang="el-GR" dirty="0" smtClean="0"/>
              <a:t>. Έσω ορθός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Άνω ορθός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Κάτω ορθός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Άνω λοξός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Κάτω λοξός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Ανελκτήρας βλεφάρου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857620" y="500042"/>
            <a:ext cx="270452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ΟΦΘΑΛΜΟΚΙΝΗΤΙΚΟΙ ΜΥΣ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9550"/>
            <a:ext cx="6319859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857752" y="571480"/>
            <a:ext cx="1663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λοξός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λοξός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ορθός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715008" y="714356"/>
            <a:ext cx="24306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Π. Κοινού κινητικού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καρωτίδα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Υπερκόγχιο</a:t>
            </a:r>
            <a:r>
              <a:rPr lang="el-GR" dirty="0" smtClean="0"/>
              <a:t> σχίσμα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Σηραγγώδης κόλπος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Απαγωγό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Κοινό κινητικό 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Τροχιλιακό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Υδραγωγός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10. Κάτω γναθικό</a:t>
            </a:r>
          </a:p>
          <a:p>
            <a:pPr marL="342900" indent="-342900"/>
            <a:r>
              <a:rPr lang="el-GR" dirty="0" smtClean="0"/>
              <a:t>11. Οφθαλμικό 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905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7077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72198" y="500042"/>
            <a:ext cx="274158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ΟΑΑ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Μ. εγκέφαλος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l-GR" dirty="0" err="1" smtClean="0"/>
              <a:t>κοινου</a:t>
            </a:r>
            <a:r>
              <a:rPr lang="el-GR" dirty="0" smtClean="0"/>
              <a:t> κινητικού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Μεσοσκελιαίος</a:t>
            </a:r>
            <a:r>
              <a:rPr lang="el-GR" dirty="0" smtClean="0"/>
              <a:t> βόθρος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ΟΕΑ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παρεγκ</a:t>
            </a:r>
            <a:r>
              <a:rPr lang="el-GR" dirty="0" smtClean="0"/>
              <a:t>. Αρτ</a:t>
            </a:r>
          </a:p>
          <a:p>
            <a:pPr marL="342900" indent="-342900">
              <a:buAutoNum type="arabicPeriod"/>
            </a:pPr>
            <a:r>
              <a:rPr lang="el-GR" dirty="0" smtClean="0"/>
              <a:t>Σηραγγώδης κόλπος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Υπερκόγχιο</a:t>
            </a:r>
            <a:r>
              <a:rPr lang="el-GR" dirty="0" smtClean="0"/>
              <a:t> σχίσμα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κλάδος ΙΙΙ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Ανελκτήρας βλεφάρου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κλάδος ΙΙΙ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λοξός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6781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642918"/>
            <a:ext cx="26738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Ανελκτήρας βλεφάρου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λοξός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ΙΙΙ άνω κλάδος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Τενοντώδης</a:t>
            </a:r>
            <a:r>
              <a:rPr lang="el-GR" dirty="0" smtClean="0"/>
              <a:t> δακτύλιος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Κεντρική αρτ. </a:t>
            </a:r>
            <a:r>
              <a:rPr lang="el-GR" dirty="0" err="1" smtClean="0"/>
              <a:t>Αμφβλ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ΙΙΙ κάτω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λοξός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Υπόκόγχιο</a:t>
            </a:r>
            <a:r>
              <a:rPr lang="el-GR" dirty="0" smtClean="0"/>
              <a:t> σχίσμα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ορθός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Απαγωγό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Τροχιλιακό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Δακρυϊκός αδένας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Υπερκόγχιο</a:t>
            </a:r>
            <a:r>
              <a:rPr lang="el-GR" dirty="0" smtClean="0"/>
              <a:t> σχίσμα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533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305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43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10" y="450057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dirty="0" smtClean="0"/>
              <a:t>Έξω ορθός</a:t>
            </a:r>
          </a:p>
          <a:p>
            <a:r>
              <a:rPr lang="en-US" dirty="0" smtClean="0"/>
              <a:t>B</a:t>
            </a:r>
            <a:r>
              <a:rPr lang="el-GR" dirty="0" smtClean="0"/>
              <a:t>. Έσω ορθός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Άνω ορθός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Κάτω ορθός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Άνω λοξός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Κάτω λοξός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Ανελκτήρας βλεφάρου</a:t>
            </a:r>
            <a:endParaRPr lang="en-US" dirty="0" smtClean="0"/>
          </a:p>
          <a:p>
            <a:r>
              <a:rPr lang="en-US" dirty="0" smtClean="0"/>
              <a:t>H. </a:t>
            </a:r>
            <a:r>
              <a:rPr lang="el-GR" dirty="0" smtClean="0"/>
              <a:t>Κοινό κινητικό ν.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4143372" y="4500570"/>
            <a:ext cx="24529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l-GR" dirty="0" smtClean="0"/>
              <a:t>. Ακτινωτό γάγγλιο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Σφιγκτήρας μυς κόρης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Π. κοινού κινητικού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Άνω διδύμια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. Π. 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endParaRPr lang="en-US" dirty="0" smtClean="0"/>
          </a:p>
          <a:p>
            <a:r>
              <a:rPr lang="en-US" dirty="0" smtClean="0"/>
              <a:t>N. </a:t>
            </a:r>
            <a:r>
              <a:rPr lang="el-GR" dirty="0" smtClean="0"/>
              <a:t>Ακτινωτά νευρά</a:t>
            </a:r>
          </a:p>
          <a:p>
            <a:r>
              <a:rPr lang="en-US" dirty="0" smtClean="0"/>
              <a:t>O</a:t>
            </a:r>
            <a:r>
              <a:rPr lang="el-GR" dirty="0" smtClean="0"/>
              <a:t>. Ακτινωτός μυς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642918"/>
            <a:ext cx="76379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4929198"/>
            <a:ext cx="2201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. Μασητήρας μυς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Κροταφιτης</a:t>
            </a:r>
            <a:r>
              <a:rPr lang="el-GR" dirty="0" smtClean="0"/>
              <a:t> μυς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Πτερυγοειδείς μυς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Τείνων το τύμπανο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928794" y="357166"/>
            <a:ext cx="130817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ΤΡΙΔΥΜΟ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571476" y="1397000"/>
          <a:ext cx="7858176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85880"/>
                <a:gridCol w="1357322"/>
                <a:gridCol w="1214446"/>
                <a:gridCol w="1381136"/>
                <a:gridCol w="1309696"/>
                <a:gridCol w="13096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ΓΕΝ. ΑΙΣΘ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ΣΠΛ. ΑΙΣΘ.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ΕΙΔ.ΑΙΣΘ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ΣΩΜ.ΚΙΝ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ΒΡ. ΤΟΞΟ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ΣΠΛ. ΚΙΝ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642910" y="200024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5, 7, 9,10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285984" y="20002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9,10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214678" y="192880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1,2,7,8,9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572000" y="185736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3,4,6,12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857884" y="192880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5,7,9,10,11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429520" y="192880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2,7,9,10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40671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86446" y="1000108"/>
            <a:ext cx="20447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Οφθαμικό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γναθικό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γναθικό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7, 9, 10</a:t>
            </a:r>
          </a:p>
          <a:p>
            <a:pPr marL="342900" indent="-342900">
              <a:buAutoNum type="arabicPeriod"/>
            </a:pPr>
            <a:r>
              <a:rPr lang="el-GR" dirty="0" smtClean="0"/>
              <a:t>Αυχενικές </a:t>
            </a:r>
            <a:r>
              <a:rPr lang="el-GR" dirty="0" smtClean="0"/>
              <a:t>ρίζες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43182"/>
            <a:ext cx="2047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143240" y="500042"/>
            <a:ext cx="13081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ΤΡΙΔΥΜΟ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4010047" cy="58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429256" y="2714620"/>
            <a:ext cx="33718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 Γάγγλιο τριδύμου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Οφθαλμικός κλάδος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Άνω γναθικός κλάδος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Κάτω γναθικός κλάδος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Νωτιαία δεσμίδα τριδύμου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Κύριος αισθητικός π. τριδύμου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 Μεσεγκεφαλική ρίζα τριδύμου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1000108"/>
            <a:ext cx="136107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ΤΡΙΔΥΜΟ 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786446" y="1142984"/>
            <a:ext cx="31723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 Προσωπικό ν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Διάμεσο ν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Μυώδες πλάτυσμα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l-GR" dirty="0" err="1" smtClean="0"/>
              <a:t>Βυκανητής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Οπ. Γαστέρα </a:t>
            </a:r>
            <a:r>
              <a:rPr lang="el-GR" dirty="0" err="1" smtClean="0"/>
              <a:t>διγάστορα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Γονατώδες γάγγλιο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Π. μονήρους δεσμίδας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Κινητικές ίνες προσωπικού ν.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Κινητικός π. προσωπικού ν.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Έσω ακουστικός πόρος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Άνω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7339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714876" y="214290"/>
            <a:ext cx="158376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ΠΡΟΣΩΠΙΚΟ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3910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628" y="2143116"/>
            <a:ext cx="25550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l-GR" dirty="0" smtClean="0"/>
              <a:t>Γλωσσοφαρυγγικό ν.</a:t>
            </a:r>
          </a:p>
          <a:p>
            <a:r>
              <a:rPr lang="en-US" dirty="0" smtClean="0"/>
              <a:t>B</a:t>
            </a:r>
            <a:r>
              <a:rPr lang="el-GR" dirty="0" smtClean="0"/>
              <a:t>.  παρωτίδα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</a:t>
            </a:r>
            <a:r>
              <a:rPr lang="el-GR" dirty="0" err="1" smtClean="0"/>
              <a:t>Σφαγιτιδικό</a:t>
            </a:r>
            <a:r>
              <a:rPr lang="el-GR" dirty="0" smtClean="0"/>
              <a:t> γ.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Νωτιαίος π. τριδύμου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Λιθοειδές γ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 Π. μονήρους δεσμίδας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Μεικτός π.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Ωτικό</a:t>
            </a:r>
            <a:r>
              <a:rPr lang="el-GR" dirty="0" smtClean="0"/>
              <a:t> γάγγλιο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572132" y="571480"/>
            <a:ext cx="22396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ΓΛΩΣΣΟΦΑΡΥΓΓΙΚΟ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362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86380" y="2500306"/>
            <a:ext cx="3010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l-GR" dirty="0" err="1" smtClean="0"/>
              <a:t>Π</a:t>
            </a:r>
            <a:r>
              <a:rPr lang="el-GR" dirty="0" err="1" smtClean="0"/>
              <a:t>νευμονογαστρικό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Μεικτός π.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Ραχιαίος π.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Λιθοειδές γ.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Π. μονήρους δεσμίδας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</a:t>
            </a:r>
            <a:r>
              <a:rPr lang="el-GR" dirty="0" err="1" smtClean="0"/>
              <a:t>Σφαγιτιδικό</a:t>
            </a:r>
            <a:r>
              <a:rPr lang="el-GR" dirty="0" smtClean="0"/>
              <a:t> γ.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Νωτιαία δεσμίδα τριδύμου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572132" y="857232"/>
            <a:ext cx="2551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ΠΝΕΥΜΟΝΟΓΑΣΤΡΙΚΟ 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343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429256" y="2214554"/>
            <a:ext cx="27901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l-GR" dirty="0" smtClean="0"/>
              <a:t>παραπληρωματικό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</a:t>
            </a:r>
            <a:r>
              <a:rPr lang="el-GR" dirty="0" err="1" smtClean="0"/>
              <a:t>Στελεχιαία</a:t>
            </a:r>
            <a:r>
              <a:rPr lang="el-GR" dirty="0" smtClean="0"/>
              <a:t> μοίρα 11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Νωτιαία μοίρα ;;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τραπεζοειδής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</a:t>
            </a:r>
            <a:r>
              <a:rPr lang="el-GR" dirty="0" err="1" smtClean="0"/>
              <a:t>στερνοκλειδομαστοειδής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Ινιακό τρήμα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Μεικτός π.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72066" y="571480"/>
            <a:ext cx="23930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ΠΑΡΑΠΛΗΡΩΜΑΤΙΚΟ 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1000108"/>
            <a:ext cx="24207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ΓΕΝΙΚΗ ΑΙΣΘΗΤΙΚΟΤΗΤΑ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71538" y="20716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500166" y="192880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Πρόσωπο, </a:t>
            </a:r>
            <a:r>
              <a:rPr lang="el-GR" dirty="0" err="1" smtClean="0"/>
              <a:t>πρ</a:t>
            </a:r>
            <a:r>
              <a:rPr lang="el-GR" dirty="0" smtClean="0"/>
              <a:t>. κρανίου, κόλποι, ρινική και στοματική κοιλότητα, </a:t>
            </a:r>
            <a:r>
              <a:rPr lang="el-GR" dirty="0" err="1" smtClean="0"/>
              <a:t>πρ</a:t>
            </a:r>
            <a:r>
              <a:rPr lang="el-GR" dirty="0" smtClean="0"/>
              <a:t>. 2/3 γλώσσας, </a:t>
            </a:r>
          </a:p>
          <a:p>
            <a:r>
              <a:rPr lang="el-GR" dirty="0" smtClean="0"/>
              <a:t>Μήνιγγα </a:t>
            </a:r>
            <a:r>
              <a:rPr lang="el-GR" dirty="0" err="1" smtClean="0"/>
              <a:t>πρ</a:t>
            </a:r>
            <a:r>
              <a:rPr lang="el-GR" dirty="0" smtClean="0"/>
              <a:t>. και μέσου κρανιακού </a:t>
            </a:r>
            <a:r>
              <a:rPr lang="el-GR" dirty="0" err="1" smtClean="0"/>
              <a:t>βόθρού</a:t>
            </a:r>
            <a:r>
              <a:rPr lang="el-GR" dirty="0" smtClean="0"/>
              <a:t>, τυμπανική μεμβράνη (έξω </a:t>
            </a:r>
            <a:r>
              <a:rPr lang="el-GR" dirty="0" err="1" smtClean="0"/>
              <a:t>επιφ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00100" y="32146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714480" y="3286124"/>
            <a:ext cx="470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πτερύγιο </a:t>
            </a:r>
            <a:r>
              <a:rPr lang="el-GR" dirty="0" err="1" smtClean="0"/>
              <a:t>ωτός</a:t>
            </a:r>
            <a:r>
              <a:rPr lang="el-GR" dirty="0" smtClean="0"/>
              <a:t>, έξω ακουστικός πόρος, τύμπανο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 flipH="1">
            <a:off x="1000100" y="414338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9.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857356" y="4000504"/>
            <a:ext cx="712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οπίσθιο 1/3 γλώσσας, φάρυγγα, μαλακή υπερώα, αμυγδαλή, παρίσθμια, </a:t>
            </a:r>
          </a:p>
          <a:p>
            <a:r>
              <a:rPr lang="el-GR" dirty="0" smtClean="0"/>
              <a:t>έσω </a:t>
            </a:r>
            <a:r>
              <a:rPr lang="el-GR" dirty="0" err="1" smtClean="0"/>
              <a:t>ακ</a:t>
            </a:r>
            <a:r>
              <a:rPr lang="el-GR" dirty="0" smtClean="0"/>
              <a:t>. πόρος και έσω ους.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928662" y="57150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857356" y="5572140"/>
            <a:ext cx="660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Μήνιγγα οπ. Κρανιακού βόθρου, έξω ακουστικού πόρου, τυμπάνου,</a:t>
            </a:r>
          </a:p>
          <a:p>
            <a:r>
              <a:rPr lang="el-GR" dirty="0" smtClean="0"/>
              <a:t> λάρυγγας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571868" y="1000108"/>
            <a:ext cx="195842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Πυρήνας τριδύμου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928670"/>
            <a:ext cx="25682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ΣΠΛΑΓΧΝΑΙΣΘΗΤΙΚΟΤΗΤΑ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428992" y="928670"/>
            <a:ext cx="27946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Πυρήνας Μονήρης </a:t>
            </a:r>
            <a:r>
              <a:rPr lang="el-GR" dirty="0" smtClean="0"/>
              <a:t>δεσμίδα</a:t>
            </a:r>
            <a:endParaRPr 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428596" y="250030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36433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214414" y="2500306"/>
            <a:ext cx="320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Καρωτιδικό σωμάτιο και κόλπος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357290" y="3643314"/>
            <a:ext cx="4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φάρυγγας., λάρυγγας, σπλάγχνα θώρακα, κοιλιάς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142976" y="571480"/>
            <a:ext cx="23630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ΕΙΔΙΚΗ ΑΙΣΘΗΤΙΚΟΤΗΤΑ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928662" y="150017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500166" y="1428736"/>
            <a:ext cx="335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Μιτροειδή κ. οσφρητικού βολβού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000100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2.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643042" y="2500306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Γαγγλιακά κ. </a:t>
            </a:r>
            <a:r>
              <a:rPr lang="el-GR" dirty="0" err="1" smtClean="0"/>
              <a:t>αμφβλ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214414" y="35718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000232" y="3500438"/>
            <a:ext cx="285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Γευστικά κ. γλώσσας </a:t>
            </a:r>
            <a:r>
              <a:rPr lang="el-GR" dirty="0" err="1" smtClean="0"/>
              <a:t>πρ</a:t>
            </a:r>
            <a:r>
              <a:rPr lang="el-GR" dirty="0" smtClean="0"/>
              <a:t>. 2/3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142976" y="4572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 flipH="1">
            <a:off x="2000232" y="45005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κοχλίας,  λαβύρινθος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214414" y="54292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285984" y="5429264"/>
            <a:ext cx="285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Γευστικά κ. οπ. 1/3 γλώσσας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48" y="714356"/>
            <a:ext cx="26250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ΣΩΜΑΤΙΚΗ ΚΙΝΗΤΙΚΟΤΗΤΑ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71538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71538" y="2643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14414" y="42148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500166" y="2000240"/>
            <a:ext cx="461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Όλοι εξωφθάλμιοι πλην έξω ορθού, άνω λοξού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785918" y="2643182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Άνω λοξός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857356" y="3429000"/>
            <a:ext cx="117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Έξω ορθός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785918" y="4143380"/>
            <a:ext cx="324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Ίδιο και εξωτερικοί μυς γλώσσας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 flipH="1">
            <a:off x="928661" y="1000108"/>
            <a:ext cx="45720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ΚΙΝΗΤΙΚΟΤΗΤΑ ΜΥΩΝ ΒΡΑΓΧΙΑΚΟΥ ΤΟΞΟΥ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14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285852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14414" y="34290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142976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214414" y="5715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11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928794" y="178592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Μασητήρες, τείνων τύμπανο, </a:t>
            </a:r>
            <a:r>
              <a:rPr lang="el-GR" dirty="0" err="1" smtClean="0"/>
              <a:t>πρ</a:t>
            </a:r>
            <a:r>
              <a:rPr lang="el-GR" dirty="0" smtClean="0"/>
              <a:t>. γαστέρα </a:t>
            </a:r>
            <a:r>
              <a:rPr lang="el-GR" dirty="0" err="1" smtClean="0"/>
              <a:t>διγάστορα</a:t>
            </a:r>
            <a:r>
              <a:rPr lang="el-GR" dirty="0" smtClean="0"/>
              <a:t>, </a:t>
            </a:r>
            <a:r>
              <a:rPr lang="el-GR" dirty="0" err="1" smtClean="0"/>
              <a:t>γναθοϋοειδή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2000232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μιμικοί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000232" y="3571876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Βελονοφαρυγγικός</a:t>
            </a:r>
            <a:r>
              <a:rPr lang="el-GR" dirty="0" smtClean="0"/>
              <a:t> μυς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857356" y="450057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Φάρυγγα, λάρυγγα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000232" y="5715016"/>
            <a:ext cx="393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Στερνοκλειδομαστοειδής</a:t>
            </a:r>
            <a:r>
              <a:rPr lang="el-GR" dirty="0" smtClean="0"/>
              <a:t>, τραπεζοειδής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786578" y="1857364"/>
            <a:ext cx="9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Κιν</a:t>
            </a:r>
            <a:r>
              <a:rPr lang="el-GR" dirty="0" smtClean="0"/>
              <a:t>. Π. 5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6715140" y="3000372"/>
            <a:ext cx="9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Κιν</a:t>
            </a:r>
            <a:r>
              <a:rPr lang="el-GR" dirty="0" smtClean="0"/>
              <a:t>. Π. 7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5929322" y="4214818"/>
            <a:ext cx="21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Μεικτός κοιλιακός π.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6929454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Νωτ</a:t>
            </a:r>
            <a:r>
              <a:rPr lang="el-GR" dirty="0" smtClean="0"/>
              <a:t>. Π. 11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261938"/>
            <a:ext cx="63531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1179</Words>
  <Application>Microsoft Office PowerPoint</Application>
  <PresentationFormat>Προβολή στην οθόνη (4:3)</PresentationFormat>
  <Paragraphs>352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ΕΓΚΕΦΑΛΙΚΕΣ ΣΥΖΥΓΙΕΣ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51</cp:revision>
  <dcterms:created xsi:type="dcterms:W3CDTF">2018-05-17T16:36:43Z</dcterms:created>
  <dcterms:modified xsi:type="dcterms:W3CDTF">2018-06-02T08:19:24Z</dcterms:modified>
</cp:coreProperties>
</file>