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60" r:id="rId3"/>
    <p:sldId id="261" r:id="rId4"/>
    <p:sldId id="280" r:id="rId5"/>
    <p:sldId id="257" r:id="rId6"/>
    <p:sldId id="258" r:id="rId7"/>
    <p:sldId id="259" r:id="rId8"/>
    <p:sldId id="262" r:id="rId9"/>
    <p:sldId id="263" r:id="rId10"/>
    <p:sldId id="264" r:id="rId11"/>
    <p:sldId id="265" r:id="rId12"/>
    <p:sldId id="266" r:id="rId13"/>
    <p:sldId id="268" r:id="rId14"/>
    <p:sldId id="267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4" r:id="rId23"/>
    <p:sldId id="277" r:id="rId24"/>
    <p:sldId id="279" r:id="rId25"/>
    <p:sldId id="281" r:id="rId26"/>
    <p:sldId id="278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3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1B4E95-5349-40C1-8B5D-80418711D369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C8C45-EE58-44A1-8104-03B32A3D5D96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819F7-E954-4C6C-A7BD-1B5C8D20ED7C}" type="datetimeFigureOut">
              <a:rPr lang="el-GR" smtClean="0"/>
              <a:t>3/6/2018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C7EEE-B6A9-40E5-B876-42A4D9BF78E1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ΕΡΓΑΣΤΗΡΙΟ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ΝΜ</a:t>
            </a:r>
            <a:endParaRPr lang="el-G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524000"/>
            <a:ext cx="711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500166" y="5786454"/>
            <a:ext cx="17668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Οπίσθιες δέσμες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350520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1214422"/>
            <a:ext cx="1781175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622140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1071545"/>
            <a:ext cx="2243140" cy="532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71480"/>
            <a:ext cx="4721935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8747" y="1285860"/>
            <a:ext cx="3038942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5225601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785794"/>
            <a:ext cx="2857520" cy="5178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500042"/>
            <a:ext cx="391888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7686" y="357166"/>
            <a:ext cx="3971947" cy="6231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57166"/>
            <a:ext cx="3438793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714356"/>
            <a:ext cx="3786214" cy="566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0"/>
            <a:ext cx="521211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143504" y="1500174"/>
            <a:ext cx="33057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1.Παράλυση περιφερικού τύπου </a:t>
            </a:r>
          </a:p>
          <a:p>
            <a:r>
              <a:rPr lang="el-GR" dirty="0" smtClean="0"/>
              <a:t>2. Υποτονία</a:t>
            </a:r>
          </a:p>
          <a:p>
            <a:r>
              <a:rPr lang="el-GR" dirty="0" smtClean="0"/>
              <a:t>3. Κατάργηση ΤΑ</a:t>
            </a:r>
          </a:p>
          <a:p>
            <a:r>
              <a:rPr lang="el-GR" dirty="0" smtClean="0"/>
              <a:t>4. Ατροφία</a:t>
            </a:r>
          </a:p>
          <a:p>
            <a:r>
              <a:rPr lang="el-GR" dirty="0" smtClean="0"/>
              <a:t>5. Δεσμιδώσεις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500042"/>
            <a:ext cx="484493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929322" y="857232"/>
            <a:ext cx="1421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ΟΜΟΠΛΕΥΡΑ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5455233" y="1214422"/>
            <a:ext cx="368876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ΑΚΝ</a:t>
            </a:r>
          </a:p>
          <a:p>
            <a:r>
              <a:rPr lang="el-GR" dirty="0" smtClean="0"/>
              <a:t>Απώλεια εν τω βάθει αισθητικότητας</a:t>
            </a:r>
          </a:p>
          <a:p>
            <a:r>
              <a:rPr lang="el-GR" dirty="0" smtClean="0"/>
              <a:t>Απώλεια επικριτικής αφής</a:t>
            </a:r>
          </a:p>
          <a:p>
            <a:r>
              <a:rPr lang="el-GR" dirty="0" err="1" smtClean="0"/>
              <a:t>Περιοχικά</a:t>
            </a:r>
            <a:r>
              <a:rPr lang="el-GR" dirty="0" smtClean="0"/>
              <a:t> σημεία ΚΚΝ</a:t>
            </a:r>
          </a:p>
          <a:p>
            <a:r>
              <a:rPr lang="el-GR" dirty="0" smtClean="0"/>
              <a:t>ΑΝΣ</a:t>
            </a:r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5572132" y="3357562"/>
            <a:ext cx="13715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ΑΝΤΙΠΛΕΥΡΑ</a:t>
            </a:r>
            <a:endParaRPr lang="el-GR" dirty="0"/>
          </a:p>
        </p:txBody>
      </p:sp>
      <p:sp>
        <p:nvSpPr>
          <p:cNvPr id="6" name="5 - TextBox"/>
          <p:cNvSpPr txBox="1"/>
          <p:nvPr/>
        </p:nvSpPr>
        <p:spPr>
          <a:xfrm>
            <a:off x="5357818" y="3714752"/>
            <a:ext cx="3339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ΑΠΏΛΕΙΑ ΠΌΝΟΥ </a:t>
            </a:r>
            <a:r>
              <a:rPr lang="el-GR" dirty="0" err="1" smtClean="0"/>
              <a:t>θερμοκρασιας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5581650" cy="427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1714480" y="5286388"/>
            <a:ext cx="34617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Πυραμιδικό δ.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Κατώτερος κινητικός νευρώνας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7050" y="47625"/>
            <a:ext cx="3009900" cy="676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- TextBox"/>
          <p:cNvSpPr txBox="1"/>
          <p:nvPr/>
        </p:nvSpPr>
        <p:spPr>
          <a:xfrm>
            <a:off x="2071670" y="5357826"/>
            <a:ext cx="17534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1. Οπ. Δέσμες</a:t>
            </a:r>
          </a:p>
          <a:p>
            <a:r>
              <a:rPr lang="el-GR" dirty="0" smtClean="0"/>
              <a:t>2. </a:t>
            </a:r>
            <a:r>
              <a:rPr lang="el-GR" dirty="0" err="1" smtClean="0"/>
              <a:t>Πυραμιδικο</a:t>
            </a:r>
            <a:r>
              <a:rPr lang="el-GR" dirty="0" smtClean="0"/>
              <a:t> δ.</a:t>
            </a:r>
            <a:endParaRPr lang="el-GR" dirty="0"/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443" y="928670"/>
            <a:ext cx="5555395" cy="3648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3071802" y="500042"/>
            <a:ext cx="2598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ΣΥΝΔΥΑΣΜΕΝΗ ΕΚΦΥΛΙΣΗ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891" y="857232"/>
            <a:ext cx="5764559" cy="3643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142976" y="5072074"/>
            <a:ext cx="47647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Ανέπαφες οπίσθιες δέσμες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Πυραμιδικά δεμάτια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</a:t>
            </a:r>
            <a:r>
              <a:rPr lang="el-GR" dirty="0" smtClean="0"/>
              <a:t>. αρτηρία</a:t>
            </a:r>
          </a:p>
          <a:p>
            <a:pPr marL="342900" indent="-342900"/>
            <a:r>
              <a:rPr lang="el-GR" dirty="0" smtClean="0"/>
              <a:t>4.    Απώλεια αίσθησης πόνου και θερμοκρασίας</a:t>
            </a:r>
          </a:p>
          <a:p>
            <a:pPr marL="342900" indent="-342900"/>
            <a:r>
              <a:rPr lang="el-GR" dirty="0" smtClean="0"/>
              <a:t>5.    Κατώτερος κινητικός νευρώνας</a:t>
            </a:r>
          </a:p>
          <a:p>
            <a:pPr marL="342900" indent="-342900"/>
            <a:r>
              <a:rPr lang="el-GR" dirty="0" smtClean="0"/>
              <a:t>6.    ΑΝΣ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4500562" y="500042"/>
            <a:ext cx="33985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Σύνδρομο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νωτιαίας</a:t>
            </a:r>
            <a:r>
              <a:rPr lang="el-GR" dirty="0" smtClean="0"/>
              <a:t> αρτηρίας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42852"/>
            <a:ext cx="4438675" cy="6308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1500174"/>
            <a:ext cx="26614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Συριγγομυελία</a:t>
            </a:r>
          </a:p>
          <a:p>
            <a:r>
              <a:rPr lang="el-GR" dirty="0" err="1" smtClean="0"/>
              <a:t>Χιαζόμενες</a:t>
            </a:r>
            <a:r>
              <a:rPr lang="el-GR" dirty="0" smtClean="0"/>
              <a:t> ίνες </a:t>
            </a:r>
            <a:r>
              <a:rPr lang="el-GR" dirty="0" err="1" smtClean="0"/>
              <a:t>νωτ.θαλ.δ</a:t>
            </a:r>
            <a:endParaRPr lang="el-GR" dirty="0" smtClean="0"/>
          </a:p>
          <a:p>
            <a:r>
              <a:rPr lang="el-GR" dirty="0" smtClean="0"/>
              <a:t>Κατώτερος κινητικός ν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5856098" cy="447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714348" y="4500570"/>
            <a:ext cx="235102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lphaUcPeriod"/>
            </a:pPr>
            <a:r>
              <a:rPr lang="el-GR" dirty="0" smtClean="0"/>
              <a:t>Ζελατινώδης ουσία</a:t>
            </a:r>
          </a:p>
          <a:p>
            <a:r>
              <a:rPr lang="en-US" dirty="0" smtClean="0"/>
              <a:t>B</a:t>
            </a:r>
            <a:r>
              <a:rPr lang="el-GR" dirty="0" smtClean="0"/>
              <a:t>. Οπ. κέρας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Διάμεση ζώνη</a:t>
            </a:r>
            <a:endParaRPr lang="en-US" dirty="0" smtClean="0"/>
          </a:p>
          <a:p>
            <a:r>
              <a:rPr lang="en-US" dirty="0" smtClean="0"/>
              <a:t>D1</a:t>
            </a:r>
            <a:r>
              <a:rPr lang="el-GR" dirty="0" smtClean="0"/>
              <a:t>. </a:t>
            </a:r>
            <a:r>
              <a:rPr lang="el-GR" dirty="0" err="1" smtClean="0"/>
              <a:t>κιν</a:t>
            </a:r>
            <a:r>
              <a:rPr lang="el-GR" dirty="0" smtClean="0"/>
              <a:t>. πυρήνας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</a:t>
            </a:r>
            <a:r>
              <a:rPr lang="el-GR" dirty="0" err="1" smtClean="0"/>
              <a:t>Κιν</a:t>
            </a:r>
            <a:r>
              <a:rPr lang="el-GR" dirty="0" smtClean="0"/>
              <a:t>. Πυρήνας 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φλ. </a:t>
            </a:r>
            <a:r>
              <a:rPr lang="el-GR" dirty="0" err="1" smtClean="0"/>
              <a:t>Νωτ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πλ. </a:t>
            </a:r>
            <a:r>
              <a:rPr lang="el-GR" dirty="0" err="1" smtClean="0"/>
              <a:t>Νωτ.θαλ.δ</a:t>
            </a:r>
            <a:r>
              <a:rPr lang="el-GR" dirty="0" smtClean="0"/>
              <a:t>.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5214942" y="4357694"/>
            <a:ext cx="194431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νωτ.παρ</a:t>
            </a:r>
            <a:r>
              <a:rPr lang="el-GR" dirty="0" smtClean="0"/>
              <a:t>. δ 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Οπ.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Παρ.δ</a:t>
            </a:r>
            <a:endParaRPr lang="en-US" dirty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Ερυθρονωτ.δ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Πλ. Φλ. </a:t>
            </a:r>
            <a:r>
              <a:rPr lang="el-GR" dirty="0" err="1" smtClean="0"/>
              <a:t>Νωτ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Σφηνοειδές δ.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Ισχνό δ.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. Ραχιαία σχισμή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5" name="4 - TextBox"/>
          <p:cNvSpPr txBox="1"/>
          <p:nvPr/>
        </p:nvSpPr>
        <p:spPr>
          <a:xfrm>
            <a:off x="7215206" y="785794"/>
            <a:ext cx="7264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ΑΜΣΣ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1480"/>
            <a:ext cx="5962650" cy="543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00100" y="285728"/>
            <a:ext cx="1312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ΙΕΡΗ ΜΟΙΡΑ</a:t>
            </a:r>
            <a:endParaRPr lang="el-GR" dirty="0"/>
          </a:p>
        </p:txBody>
      </p:sp>
      <p:sp>
        <p:nvSpPr>
          <p:cNvPr id="4" name="3 - TextBox"/>
          <p:cNvSpPr txBox="1"/>
          <p:nvPr/>
        </p:nvSpPr>
        <p:spPr>
          <a:xfrm>
            <a:off x="6072198" y="785794"/>
            <a:ext cx="224042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r>
              <a:rPr lang="el-GR" dirty="0" smtClean="0"/>
              <a:t>. Οπ. ρίζα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Ζελατινώδης ουσία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Ίδιος π.</a:t>
            </a:r>
            <a:endParaRPr lang="en-US" dirty="0" smtClean="0"/>
          </a:p>
          <a:p>
            <a:r>
              <a:rPr lang="en-US" dirty="0" smtClean="0"/>
              <a:t>D</a:t>
            </a:r>
            <a:r>
              <a:rPr lang="el-GR" dirty="0" smtClean="0"/>
              <a:t>. Οπ. Κέρας.</a:t>
            </a:r>
            <a:endParaRPr lang="en-US" dirty="0" smtClean="0"/>
          </a:p>
          <a:p>
            <a:r>
              <a:rPr lang="en-US" dirty="0" smtClean="0"/>
              <a:t>E</a:t>
            </a:r>
            <a:r>
              <a:rPr lang="el-GR" dirty="0" smtClean="0"/>
              <a:t>. Διάμεση ζώνη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Κινητικός π.</a:t>
            </a:r>
          </a:p>
          <a:p>
            <a:r>
              <a:rPr lang="en-US" dirty="0" smtClean="0"/>
              <a:t>F</a:t>
            </a:r>
            <a:r>
              <a:rPr lang="el-GR" dirty="0" smtClean="0"/>
              <a:t>1. Κινητικός π.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σύνδεσμος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σχισμή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Πρ.πλ</a:t>
            </a:r>
            <a:r>
              <a:rPr lang="el-GR" dirty="0" smtClean="0"/>
              <a:t>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Θαλ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</a:t>
            </a:r>
            <a:r>
              <a:rPr lang="el-GR" dirty="0" err="1" smtClean="0"/>
              <a:t>Ερυθρονωτ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Πλ. Φλ. </a:t>
            </a:r>
            <a:r>
              <a:rPr lang="el-GR" dirty="0" err="1" smtClean="0"/>
              <a:t>Νωτ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Ζώνη </a:t>
            </a:r>
            <a:r>
              <a:rPr lang="en-US" dirty="0" err="1" smtClean="0"/>
              <a:t>Lissauer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. Ισχνό δ.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l-GR" dirty="0" smtClean="0"/>
              <a:t>. Οπ. διάφραγμα</a:t>
            </a:r>
            <a:endParaRPr lang="en-US" dirty="0" smtClean="0"/>
          </a:p>
          <a:p>
            <a:r>
              <a:rPr lang="en-US" dirty="0" smtClean="0"/>
              <a:t>O</a:t>
            </a:r>
            <a:r>
              <a:rPr lang="el-GR" dirty="0" smtClean="0"/>
              <a:t>. Οπ. </a:t>
            </a:r>
            <a:r>
              <a:rPr lang="el-GR" dirty="0" err="1" smtClean="0"/>
              <a:t>σχισμη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42918"/>
            <a:ext cx="59150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TextBox"/>
          <p:cNvSpPr txBox="1"/>
          <p:nvPr/>
        </p:nvSpPr>
        <p:spPr>
          <a:xfrm>
            <a:off x="6572264" y="714356"/>
            <a:ext cx="2547429" cy="48013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4. </a:t>
            </a:r>
            <a:r>
              <a:rPr lang="el-GR" dirty="0" err="1" smtClean="0"/>
              <a:t>πλ.φλ</a:t>
            </a:r>
            <a:r>
              <a:rPr lang="el-GR" dirty="0" smtClean="0"/>
              <a:t>. </a:t>
            </a:r>
            <a:r>
              <a:rPr lang="el-GR" dirty="0" err="1" smtClean="0"/>
              <a:t>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5. </a:t>
            </a:r>
            <a:r>
              <a:rPr lang="el-GR" dirty="0" err="1" smtClean="0"/>
              <a:t>Ερυθρονωτ</a:t>
            </a:r>
            <a:r>
              <a:rPr lang="el-GR" dirty="0" smtClean="0"/>
              <a:t> δ</a:t>
            </a:r>
          </a:p>
          <a:p>
            <a:r>
              <a:rPr lang="el-GR" dirty="0" smtClean="0"/>
              <a:t>6. </a:t>
            </a:r>
            <a:r>
              <a:rPr lang="el-GR" dirty="0" err="1" smtClean="0"/>
              <a:t>ελαιονωτ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7. πλ. </a:t>
            </a:r>
            <a:r>
              <a:rPr lang="el-GR" dirty="0" err="1" smtClean="0"/>
              <a:t>Δικτυονωτ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8. </a:t>
            </a:r>
            <a:r>
              <a:rPr lang="el-GR" dirty="0" err="1" smtClean="0"/>
              <a:t>αιθουσονωτ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9. Έσω </a:t>
            </a:r>
            <a:r>
              <a:rPr lang="el-GR" dirty="0" err="1" smtClean="0"/>
              <a:t>δικτυονωτ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10. </a:t>
            </a:r>
            <a:r>
              <a:rPr lang="el-GR" dirty="0" err="1" smtClean="0"/>
              <a:t>τετραδυμονωτ</a:t>
            </a:r>
            <a:r>
              <a:rPr lang="el-GR" dirty="0" smtClean="0"/>
              <a:t>.</a:t>
            </a:r>
          </a:p>
          <a:p>
            <a:r>
              <a:rPr lang="el-GR" dirty="0" smtClean="0"/>
              <a:t>11.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φλ.νωτ</a:t>
            </a:r>
            <a:endParaRPr lang="el-GR" dirty="0" smtClean="0"/>
          </a:p>
          <a:p>
            <a:r>
              <a:rPr lang="el-GR" dirty="0" smtClean="0"/>
              <a:t>12.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νωτθαλ.δ</a:t>
            </a:r>
            <a:endParaRPr lang="el-GR" dirty="0"/>
          </a:p>
          <a:p>
            <a:r>
              <a:rPr lang="el-GR" dirty="0" smtClean="0"/>
              <a:t>13. </a:t>
            </a:r>
            <a:r>
              <a:rPr lang="el-GR" dirty="0" err="1" smtClean="0"/>
              <a:t>νωτ.ελαικό</a:t>
            </a:r>
            <a:endParaRPr lang="el-GR" dirty="0" smtClean="0"/>
          </a:p>
          <a:p>
            <a:r>
              <a:rPr lang="el-GR" dirty="0" smtClean="0"/>
              <a:t>14. Νωτιαίο </a:t>
            </a:r>
            <a:r>
              <a:rPr lang="el-GR" dirty="0" err="1" smtClean="0"/>
              <a:t>τετραδυμικό</a:t>
            </a:r>
            <a:endParaRPr lang="el-GR" dirty="0" smtClean="0"/>
          </a:p>
          <a:p>
            <a:r>
              <a:rPr lang="el-GR" dirty="0" smtClean="0"/>
              <a:t>15.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νωτ.παρ.δ</a:t>
            </a:r>
            <a:endParaRPr lang="el-GR" dirty="0" smtClean="0"/>
          </a:p>
          <a:p>
            <a:r>
              <a:rPr lang="el-GR" dirty="0" smtClean="0"/>
              <a:t>16. πλ.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Θαλ.δ</a:t>
            </a:r>
            <a:endParaRPr lang="el-GR" dirty="0" smtClean="0"/>
          </a:p>
          <a:p>
            <a:r>
              <a:rPr lang="el-GR" dirty="0" smtClean="0"/>
              <a:t>17. οπ. </a:t>
            </a:r>
            <a:r>
              <a:rPr lang="el-GR" dirty="0" err="1" smtClean="0"/>
              <a:t>Νωτ.παρ.δ</a:t>
            </a:r>
            <a:endParaRPr lang="el-GR" dirty="0" smtClean="0"/>
          </a:p>
          <a:p>
            <a:r>
              <a:rPr lang="el-GR" dirty="0" smtClean="0"/>
              <a:t>18. </a:t>
            </a:r>
            <a:r>
              <a:rPr lang="el-GR" dirty="0" err="1" smtClean="0"/>
              <a:t>ραχπλ</a:t>
            </a:r>
            <a:r>
              <a:rPr lang="el-GR" dirty="0" smtClean="0"/>
              <a:t>. Δεσμίδα</a:t>
            </a:r>
          </a:p>
          <a:p>
            <a:r>
              <a:rPr lang="el-GR" dirty="0" smtClean="0"/>
              <a:t>19. Σφηνοειδές δ.</a:t>
            </a:r>
          </a:p>
          <a:p>
            <a:r>
              <a:rPr lang="el-GR" dirty="0" smtClean="0"/>
              <a:t>20. Ισχνό δ.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57167"/>
            <a:ext cx="6011032" cy="4929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6000760" y="214290"/>
            <a:ext cx="23492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A. </a:t>
            </a:r>
            <a:r>
              <a:rPr lang="el-GR" dirty="0" smtClean="0"/>
              <a:t>Ζελατινώδης ουσία</a:t>
            </a:r>
            <a:endParaRPr lang="en-US" dirty="0" smtClean="0"/>
          </a:p>
          <a:p>
            <a:r>
              <a:rPr lang="en-US" dirty="0" smtClean="0"/>
              <a:t>B</a:t>
            </a:r>
            <a:r>
              <a:rPr lang="el-GR" dirty="0" smtClean="0"/>
              <a:t>. Οπ. κέρας</a:t>
            </a:r>
            <a:endParaRPr lang="en-US" dirty="0" smtClean="0"/>
          </a:p>
          <a:p>
            <a:r>
              <a:rPr lang="en-US" dirty="0" smtClean="0"/>
              <a:t>C</a:t>
            </a:r>
            <a:r>
              <a:rPr lang="el-GR" dirty="0" smtClean="0"/>
              <a:t>. Π. </a:t>
            </a:r>
            <a:r>
              <a:rPr lang="en-US" dirty="0" smtClean="0"/>
              <a:t>Clarke</a:t>
            </a:r>
          </a:p>
          <a:p>
            <a:r>
              <a:rPr lang="en-US" dirty="0" smtClean="0"/>
              <a:t>D. </a:t>
            </a:r>
            <a:r>
              <a:rPr lang="el-GR" dirty="0" smtClean="0"/>
              <a:t>Έσω </a:t>
            </a:r>
            <a:r>
              <a:rPr lang="el-GR" dirty="0" err="1" smtClean="0"/>
              <a:t>κιν</a:t>
            </a:r>
            <a:r>
              <a:rPr lang="el-GR" dirty="0" smtClean="0"/>
              <a:t>. Π.</a:t>
            </a:r>
          </a:p>
          <a:p>
            <a:r>
              <a:rPr lang="en-US" dirty="0" smtClean="0"/>
              <a:t>E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σχισμή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φλ. </a:t>
            </a:r>
            <a:r>
              <a:rPr lang="el-GR" dirty="0" err="1" smtClean="0"/>
              <a:t>Νωτ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G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πλ. </a:t>
            </a:r>
            <a:r>
              <a:rPr lang="el-GR" dirty="0" err="1" smtClean="0"/>
              <a:t>Νωτ</a:t>
            </a:r>
            <a:r>
              <a:rPr lang="el-GR" dirty="0" smtClean="0"/>
              <a:t>. </a:t>
            </a:r>
            <a:r>
              <a:rPr lang="el-GR" dirty="0" err="1" smtClean="0"/>
              <a:t>Θαλ</a:t>
            </a:r>
            <a:r>
              <a:rPr lang="el-GR" dirty="0" smtClean="0"/>
              <a:t>. Δ.</a:t>
            </a:r>
            <a:endParaRPr lang="en-US" dirty="0" smtClean="0"/>
          </a:p>
          <a:p>
            <a:r>
              <a:rPr lang="en-US" dirty="0" smtClean="0"/>
              <a:t>H</a:t>
            </a:r>
            <a:r>
              <a:rPr lang="el-GR" dirty="0" smtClean="0"/>
              <a:t>. </a:t>
            </a: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νωτ.περ</a:t>
            </a:r>
            <a:r>
              <a:rPr lang="el-GR" dirty="0" smtClean="0"/>
              <a:t>. δ</a:t>
            </a:r>
            <a:endParaRPr lang="en-US" dirty="0" smtClean="0"/>
          </a:p>
          <a:p>
            <a:r>
              <a:rPr lang="en-US" dirty="0" smtClean="0"/>
              <a:t>I</a:t>
            </a:r>
            <a:r>
              <a:rPr lang="el-GR" dirty="0" smtClean="0"/>
              <a:t>. </a:t>
            </a:r>
            <a:r>
              <a:rPr lang="el-GR" dirty="0" err="1" smtClean="0"/>
              <a:t>Ερυθρονωτ.δ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J</a:t>
            </a:r>
            <a:r>
              <a:rPr lang="el-GR" dirty="0" smtClean="0"/>
              <a:t>. Οπ. </a:t>
            </a:r>
            <a:r>
              <a:rPr lang="el-GR" dirty="0" err="1" smtClean="0"/>
              <a:t>Νωτ.παρ.δ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n-US" dirty="0" smtClean="0"/>
              <a:t>K</a:t>
            </a:r>
            <a:r>
              <a:rPr lang="el-GR" dirty="0" smtClean="0"/>
              <a:t>. Πλ. Φλ. </a:t>
            </a:r>
            <a:r>
              <a:rPr lang="el-GR" dirty="0" err="1" smtClean="0"/>
              <a:t>Νωτ</a:t>
            </a:r>
            <a:r>
              <a:rPr lang="el-GR" dirty="0" smtClean="0"/>
              <a:t>. δ</a:t>
            </a:r>
            <a:endParaRPr lang="en-US" dirty="0" smtClean="0"/>
          </a:p>
          <a:p>
            <a:r>
              <a:rPr lang="en-US" dirty="0" smtClean="0"/>
              <a:t>L</a:t>
            </a:r>
            <a:r>
              <a:rPr lang="el-GR" dirty="0" smtClean="0"/>
              <a:t>. Σφηνοειδές δ.</a:t>
            </a:r>
            <a:endParaRPr lang="en-US" dirty="0" smtClean="0"/>
          </a:p>
          <a:p>
            <a:r>
              <a:rPr lang="en-US" dirty="0" smtClean="0"/>
              <a:t>M</a:t>
            </a:r>
            <a:r>
              <a:rPr lang="el-GR" dirty="0" smtClean="0"/>
              <a:t>. </a:t>
            </a:r>
            <a:r>
              <a:rPr lang="el-GR" dirty="0" err="1" smtClean="0"/>
              <a:t>Ισχνο</a:t>
            </a:r>
            <a:r>
              <a:rPr lang="el-GR" dirty="0" smtClean="0"/>
              <a:t> δ.</a:t>
            </a:r>
            <a:endParaRPr lang="en-US" dirty="0" smtClean="0"/>
          </a:p>
          <a:p>
            <a:r>
              <a:rPr lang="en-US" dirty="0" smtClean="0"/>
              <a:t>N</a:t>
            </a:r>
            <a:r>
              <a:rPr lang="el-GR" dirty="0" smtClean="0"/>
              <a:t>. Οπ. σχισμή</a:t>
            </a:r>
            <a:endParaRPr lang="en-US" dirty="0" smtClean="0"/>
          </a:p>
        </p:txBody>
      </p:sp>
      <p:sp>
        <p:nvSpPr>
          <p:cNvPr id="4" name="3 - TextBox"/>
          <p:cNvSpPr txBox="1"/>
          <p:nvPr/>
        </p:nvSpPr>
        <p:spPr>
          <a:xfrm>
            <a:off x="1571604" y="5572140"/>
            <a:ext cx="7457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ΘΜΣΣ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" y="328613"/>
            <a:ext cx="8915400" cy="620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243013"/>
            <a:ext cx="657225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525" y="323850"/>
            <a:ext cx="9124950" cy="621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5840101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357818" y="785794"/>
            <a:ext cx="239828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Ραχιαία επιφάνεια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Νωτιαίο νεύρο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Κοιλιακή επιφάνεια</a:t>
            </a:r>
          </a:p>
          <a:p>
            <a:pPr marL="342900" indent="-342900">
              <a:buAutoNum type="arabicPeriod"/>
            </a:pPr>
            <a:r>
              <a:rPr lang="el-GR" dirty="0" smtClean="0"/>
              <a:t>Φαιά ουσία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285750"/>
            <a:ext cx="9001125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TextBox"/>
          <p:cNvSpPr txBox="1"/>
          <p:nvPr/>
        </p:nvSpPr>
        <p:spPr>
          <a:xfrm>
            <a:off x="5357818" y="1214422"/>
            <a:ext cx="272369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Σκληρά</a:t>
            </a:r>
          </a:p>
          <a:p>
            <a:pPr marL="342900" indent="-342900">
              <a:buAutoNum type="arabicPeriod"/>
            </a:pPr>
            <a:r>
              <a:rPr lang="el-GR" dirty="0" smtClean="0"/>
              <a:t>Αραχνοειδής μην.</a:t>
            </a:r>
          </a:p>
          <a:p>
            <a:pPr marL="342900" indent="-342900">
              <a:buAutoNum type="arabicPeriod"/>
            </a:pPr>
            <a:r>
              <a:rPr lang="el-GR" dirty="0" smtClean="0"/>
              <a:t>Χοριοειδής </a:t>
            </a:r>
            <a:r>
              <a:rPr lang="el-GR" dirty="0" err="1" smtClean="0"/>
              <a:t>μηνιγγα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Οπ.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Νωτιαίο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Μεσοσπονδύλιο τρήμα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Οδοντωτός σύνδεσμος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Υπαραχνοειδής χώρος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4357718" cy="5341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04850"/>
            <a:ext cx="482917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6 - TextBox"/>
          <p:cNvSpPr txBox="1"/>
          <p:nvPr/>
        </p:nvSpPr>
        <p:spPr>
          <a:xfrm>
            <a:off x="5286380" y="785794"/>
            <a:ext cx="378315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ΝΜ</a:t>
            </a:r>
          </a:p>
          <a:p>
            <a:pPr marL="342900" indent="-342900">
              <a:buAutoNum type="arabicPeriod"/>
            </a:pPr>
            <a:r>
              <a:rPr lang="el-GR" dirty="0" smtClean="0"/>
              <a:t>Βραχιόνιο πλέγμα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Οσφυικό</a:t>
            </a:r>
            <a:r>
              <a:rPr lang="el-GR" dirty="0" smtClean="0"/>
              <a:t>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Ιερό πλέγμα</a:t>
            </a:r>
          </a:p>
          <a:p>
            <a:pPr marL="342900" indent="-342900">
              <a:buAutoNum type="arabicPeriod"/>
            </a:pPr>
            <a:r>
              <a:rPr lang="el-GR" dirty="0" smtClean="0"/>
              <a:t>Τελικό νημάτιο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Σάκος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Τελικό νημάτιο (χοριοειδής μοίρα)</a:t>
            </a:r>
          </a:p>
          <a:p>
            <a:pPr marL="342900" indent="-342900">
              <a:buAutoNum type="arabicPeriod"/>
            </a:pPr>
            <a:r>
              <a:rPr lang="el-GR" dirty="0" smtClean="0"/>
              <a:t>Ιππουρίδα</a:t>
            </a:r>
          </a:p>
          <a:p>
            <a:pPr marL="342900" indent="-342900">
              <a:buAutoNum type="arabicPeriod"/>
            </a:pPr>
            <a:r>
              <a:rPr lang="el-GR" dirty="0" smtClean="0"/>
              <a:t>Μυελικός κώνος</a:t>
            </a:r>
          </a:p>
          <a:p>
            <a:pPr marL="342900" indent="-342900">
              <a:buAutoNum type="arabicPeriod"/>
            </a:pPr>
            <a:r>
              <a:rPr lang="el-GR" dirty="0" smtClean="0"/>
              <a:t>Μεσοπλεύρια νεύρα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000108"/>
            <a:ext cx="4257675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643570" y="428604"/>
            <a:ext cx="2339808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οπ. Κέρας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Λευκή ουσία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Ψευδομονόπολο</a:t>
            </a:r>
            <a:r>
              <a:rPr lang="el-GR" dirty="0" smtClean="0"/>
              <a:t> κ.</a:t>
            </a:r>
          </a:p>
          <a:p>
            <a:pPr marL="342900" indent="-342900">
              <a:buAutoNum type="arabicPeriod"/>
            </a:pPr>
            <a:r>
              <a:rPr lang="el-GR" dirty="0" smtClean="0"/>
              <a:t>Φαιά ουσία</a:t>
            </a:r>
          </a:p>
          <a:p>
            <a:pPr marL="342900" indent="-342900">
              <a:buAutoNum type="arabicPeriod"/>
            </a:pPr>
            <a:r>
              <a:rPr lang="el-GR" dirty="0" smtClean="0"/>
              <a:t>Κατ. </a:t>
            </a:r>
            <a:r>
              <a:rPr lang="el-GR" dirty="0" err="1" smtClean="0"/>
              <a:t>Κιν</a:t>
            </a:r>
            <a:r>
              <a:rPr lang="el-GR" dirty="0" smtClean="0"/>
              <a:t>. Ν</a:t>
            </a:r>
          </a:p>
          <a:p>
            <a:pPr marL="342900" indent="-342900">
              <a:buAutoNum type="arabicPeriod"/>
            </a:pPr>
            <a:r>
              <a:rPr lang="el-GR" dirty="0"/>
              <a:t>Ν</a:t>
            </a:r>
            <a:r>
              <a:rPr lang="el-GR" dirty="0" smtClean="0"/>
              <a:t>ωτιαίο νεύρο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ρίζα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κέρας</a:t>
            </a:r>
          </a:p>
          <a:p>
            <a:pPr marL="342900" indent="-342900">
              <a:buAutoNum type="arabicPeriod"/>
            </a:pP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357166"/>
            <a:ext cx="68961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5599183" y="857232"/>
            <a:ext cx="37840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Οπίσθιες δέσμες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 πυραμιδικό δ.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Ερυθρονωτ</a:t>
            </a:r>
            <a:r>
              <a:rPr lang="el-GR" dirty="0" smtClean="0"/>
              <a:t>. Δ. (καμπτήρες)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Πλάγιο </a:t>
            </a:r>
            <a:r>
              <a:rPr lang="el-GR" dirty="0" err="1" smtClean="0"/>
              <a:t>δικτυονωτιαίο</a:t>
            </a:r>
            <a:r>
              <a:rPr lang="el-GR" dirty="0" smtClean="0"/>
              <a:t> (ΑΝΣ)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δικτυονωτιαίο</a:t>
            </a:r>
            <a:r>
              <a:rPr lang="el-GR" dirty="0" smtClean="0"/>
              <a:t> (</a:t>
            </a:r>
            <a:r>
              <a:rPr lang="el-GR" dirty="0" err="1" smtClean="0"/>
              <a:t>εκτεινοντες</a:t>
            </a:r>
            <a:r>
              <a:rPr lang="el-GR" dirty="0" smtClean="0"/>
              <a:t>)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Αιθ.νωτ</a:t>
            </a:r>
            <a:r>
              <a:rPr lang="el-GR" dirty="0" smtClean="0"/>
              <a:t>/</a:t>
            </a:r>
            <a:r>
              <a:rPr lang="el-GR" dirty="0" err="1" smtClean="0"/>
              <a:t>τετραδυμονωτ</a:t>
            </a:r>
            <a:r>
              <a:rPr lang="el-GR" dirty="0" smtClean="0"/>
              <a:t>/ </a:t>
            </a:r>
            <a:r>
              <a:rPr lang="el-GR" dirty="0" err="1" smtClean="0"/>
              <a:t>φλοιονωτ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</a:t>
            </a:r>
            <a:r>
              <a:rPr lang="el-GR" dirty="0" err="1" smtClean="0"/>
              <a:t>νωτ.παρ</a:t>
            </a:r>
            <a:r>
              <a:rPr lang="el-GR" dirty="0" smtClean="0"/>
              <a:t> δ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Νωτ.θαλ.δ</a:t>
            </a:r>
            <a:endParaRPr lang="el-GR" dirty="0" smtClean="0"/>
          </a:p>
          <a:p>
            <a:pPr marL="342900" indent="-342900">
              <a:buAutoNum type="arabicPeriod"/>
            </a:pPr>
            <a:r>
              <a:rPr lang="el-GR" dirty="0" smtClean="0"/>
              <a:t>Οπ. </a:t>
            </a:r>
            <a:r>
              <a:rPr lang="el-GR" dirty="0" err="1" smtClean="0"/>
              <a:t>Νωτ.θαλ.δ</a:t>
            </a:r>
            <a:endParaRPr lang="el-GR" dirty="0" smtClean="0"/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711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TextBox"/>
          <p:cNvSpPr txBox="1"/>
          <p:nvPr/>
        </p:nvSpPr>
        <p:spPr>
          <a:xfrm>
            <a:off x="1000100" y="4272677"/>
            <a:ext cx="3032818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l-GR" dirty="0" smtClean="0"/>
              <a:t>οπ.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Αισθητικό νωτιαίο γάγγλιο</a:t>
            </a:r>
          </a:p>
          <a:p>
            <a:pPr marL="342900" indent="-342900">
              <a:buAutoNum type="arabicPeriod"/>
            </a:pPr>
            <a:r>
              <a:rPr lang="el-GR" dirty="0" smtClean="0"/>
              <a:t>Νωτιαίο νεύρο</a:t>
            </a:r>
          </a:p>
          <a:p>
            <a:pPr marL="342900" indent="-342900">
              <a:buAutoNum type="arabicPeriod"/>
            </a:pPr>
            <a:r>
              <a:rPr lang="el-GR" dirty="0" smtClean="0"/>
              <a:t>Κοιλιακή ρίζα</a:t>
            </a:r>
          </a:p>
          <a:p>
            <a:pPr marL="342900" indent="-342900">
              <a:buAutoNum type="arabicPeriod"/>
            </a:pPr>
            <a:r>
              <a:rPr lang="el-GR" dirty="0" smtClean="0"/>
              <a:t>Πρόσθια στήλη</a:t>
            </a:r>
          </a:p>
          <a:p>
            <a:pPr marL="342900" indent="-342900">
              <a:buAutoNum type="arabicPeriod"/>
            </a:pPr>
            <a:r>
              <a:rPr lang="el-GR" dirty="0" err="1" smtClean="0"/>
              <a:t>Πρ</a:t>
            </a:r>
            <a:r>
              <a:rPr lang="el-GR" dirty="0" smtClean="0"/>
              <a:t>. κέρας</a:t>
            </a:r>
          </a:p>
          <a:p>
            <a:pPr marL="342900" indent="-342900">
              <a:buAutoNum type="arabicPeriod"/>
            </a:pPr>
            <a:r>
              <a:rPr lang="el-GR" dirty="0" smtClean="0"/>
              <a:t>Πλάγια στήλη</a:t>
            </a:r>
          </a:p>
          <a:p>
            <a:pPr marL="342900" indent="-342900">
              <a:buAutoNum type="arabicPeriod"/>
            </a:pPr>
            <a:r>
              <a:rPr lang="el-GR" dirty="0" smtClean="0"/>
              <a:t>Οπ. κέρας</a:t>
            </a:r>
          </a:p>
          <a:p>
            <a:pPr marL="342900" indent="-342900">
              <a:buAutoNum type="arabicPeriod"/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4413" y="1524000"/>
            <a:ext cx="711517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TextBox"/>
          <p:cNvSpPr txBox="1"/>
          <p:nvPr/>
        </p:nvSpPr>
        <p:spPr>
          <a:xfrm>
            <a:off x="1500166" y="5857892"/>
            <a:ext cx="198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Χιασμό </a:t>
            </a:r>
            <a:r>
              <a:rPr lang="el-GR" dirty="0" err="1" smtClean="0"/>
              <a:t>νωτ.θαλ</a:t>
            </a:r>
            <a:r>
              <a:rPr lang="el-GR" dirty="0" smtClean="0"/>
              <a:t>. Δ.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582</Words>
  <Application>Microsoft Office PowerPoint</Application>
  <PresentationFormat>Προβολή στην οθόνη (4:3)</PresentationFormat>
  <Paragraphs>148</Paragraphs>
  <Slides>30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30</vt:i4>
      </vt:variant>
    </vt:vector>
  </HeadingPairs>
  <TitlesOfParts>
    <vt:vector size="31" baseType="lpstr">
      <vt:lpstr>Θέμα του Office</vt:lpstr>
      <vt:lpstr>ΕΡΓΑΣΤΗΡΙΟ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Διαφάνεια 25</vt:lpstr>
      <vt:lpstr>Διαφάνεια 26</vt:lpstr>
      <vt:lpstr>Διαφάνεια 27</vt:lpstr>
      <vt:lpstr>Διαφάνεια 28</vt:lpstr>
      <vt:lpstr>Διαφάνεια 29</vt:lpstr>
      <vt:lpstr>Διαφάνεια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ΕΡΓΑΣΤΗΡΙΟ</dc:title>
  <dc:creator>mariannis</dc:creator>
  <cp:lastModifiedBy>mariannis</cp:lastModifiedBy>
  <cp:revision>16</cp:revision>
  <dcterms:created xsi:type="dcterms:W3CDTF">2018-06-03T17:55:53Z</dcterms:created>
  <dcterms:modified xsi:type="dcterms:W3CDTF">2018-06-03T19:52:44Z</dcterms:modified>
</cp:coreProperties>
</file>