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79" r:id="rId7"/>
    <p:sldId id="280" r:id="rId8"/>
    <p:sldId id="281" r:id="rId9"/>
    <p:sldId id="264" r:id="rId10"/>
    <p:sldId id="266" r:id="rId11"/>
    <p:sldId id="267" r:id="rId12"/>
    <p:sldId id="268" r:id="rId13"/>
    <p:sldId id="269" r:id="rId14"/>
    <p:sldId id="263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62" r:id="rId25"/>
    <p:sldId id="265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395" autoAdjust="0"/>
  </p:normalViewPr>
  <p:slideViewPr>
    <p:cSldViewPr>
      <p:cViewPr varScale="1">
        <p:scale>
          <a:sx n="81" d="100"/>
          <a:sy n="81" d="100"/>
        </p:scale>
        <p:origin x="-15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F53B-63E2-4412-BE14-61EEF938296A}" type="datetimeFigureOut">
              <a:rPr lang="el-GR" smtClean="0"/>
              <a:pPr/>
              <a:t>12/6/2018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1C68-D746-42F9-8FC0-3FF8D9023B8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1023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F53B-63E2-4412-BE14-61EEF938296A}" type="datetimeFigureOut">
              <a:rPr lang="el-GR" smtClean="0"/>
              <a:pPr/>
              <a:t>12/6/2018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1C68-D746-42F9-8FC0-3FF8D9023B8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6124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F53B-63E2-4412-BE14-61EEF938296A}" type="datetimeFigureOut">
              <a:rPr lang="el-GR" smtClean="0"/>
              <a:pPr/>
              <a:t>12/6/2018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1C68-D746-42F9-8FC0-3FF8D9023B8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8453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F53B-63E2-4412-BE14-61EEF938296A}" type="datetimeFigureOut">
              <a:rPr lang="el-GR" smtClean="0"/>
              <a:pPr/>
              <a:t>12/6/2018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1C68-D746-42F9-8FC0-3FF8D9023B8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8802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F53B-63E2-4412-BE14-61EEF938296A}" type="datetimeFigureOut">
              <a:rPr lang="el-GR" smtClean="0"/>
              <a:pPr/>
              <a:t>12/6/2018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1C68-D746-42F9-8FC0-3FF8D9023B8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148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F53B-63E2-4412-BE14-61EEF938296A}" type="datetimeFigureOut">
              <a:rPr lang="el-GR" smtClean="0"/>
              <a:pPr/>
              <a:t>12/6/2018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1C68-D746-42F9-8FC0-3FF8D9023B8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9466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F53B-63E2-4412-BE14-61EEF938296A}" type="datetimeFigureOut">
              <a:rPr lang="el-GR" smtClean="0"/>
              <a:pPr/>
              <a:t>12/6/2018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1C68-D746-42F9-8FC0-3FF8D9023B8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9161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F53B-63E2-4412-BE14-61EEF938296A}" type="datetimeFigureOut">
              <a:rPr lang="el-GR" smtClean="0"/>
              <a:pPr/>
              <a:t>12/6/2018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1C68-D746-42F9-8FC0-3FF8D9023B8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5696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F53B-63E2-4412-BE14-61EEF938296A}" type="datetimeFigureOut">
              <a:rPr lang="el-GR" smtClean="0"/>
              <a:pPr/>
              <a:t>12/6/2018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1C68-D746-42F9-8FC0-3FF8D9023B8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3428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F53B-63E2-4412-BE14-61EEF938296A}" type="datetimeFigureOut">
              <a:rPr lang="el-GR" smtClean="0"/>
              <a:pPr/>
              <a:t>12/6/2018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1C68-D746-42F9-8FC0-3FF8D9023B8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508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F53B-63E2-4412-BE14-61EEF938296A}" type="datetimeFigureOut">
              <a:rPr lang="el-GR" smtClean="0"/>
              <a:pPr/>
              <a:t>12/6/2018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1C68-D746-42F9-8FC0-3FF8D9023B8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6474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EF53B-63E2-4412-BE14-61EEF938296A}" type="datetimeFigureOut">
              <a:rPr lang="el-GR" smtClean="0"/>
              <a:pPr/>
              <a:t>12/6/2018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E1C68-D746-42F9-8FC0-3FF8D9023B8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049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ΕΡΓΑΣΤΗΡΙΟ 7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ΑΝΣ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139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413385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764704"/>
            <a:ext cx="31584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Λευκός κλάδος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Φαιός κλάδος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Πρ</a:t>
            </a:r>
            <a:r>
              <a:rPr lang="el-GR" dirty="0" smtClean="0"/>
              <a:t>. κλάδος </a:t>
            </a:r>
            <a:r>
              <a:rPr lang="el-GR" dirty="0" err="1" smtClean="0"/>
              <a:t>νωτ</a:t>
            </a:r>
            <a:r>
              <a:rPr lang="el-GR" dirty="0" smtClean="0"/>
              <a:t>. Νεύρου</a:t>
            </a:r>
          </a:p>
          <a:p>
            <a:pPr marL="342900" indent="-342900">
              <a:buAutoNum type="arabicPeriod"/>
            </a:pPr>
            <a:r>
              <a:rPr lang="el-GR" dirty="0" smtClean="0"/>
              <a:t>Σπλαγχνικός κλάδος (</a:t>
            </a:r>
            <a:r>
              <a:rPr lang="el-GR" dirty="0" err="1" smtClean="0"/>
              <a:t>μεταγ</a:t>
            </a:r>
            <a:r>
              <a:rPr lang="el-GR" dirty="0" smtClean="0"/>
              <a:t>)</a:t>
            </a:r>
          </a:p>
          <a:p>
            <a:pPr marL="342900" indent="-342900">
              <a:buAutoNum type="arabicPeriod"/>
            </a:pPr>
            <a:r>
              <a:rPr lang="el-GR" dirty="0" smtClean="0"/>
              <a:t>Σπλαγχνικός κλάδος (</a:t>
            </a:r>
            <a:r>
              <a:rPr lang="el-GR" dirty="0" err="1" smtClean="0"/>
              <a:t>προγ</a:t>
            </a:r>
            <a:r>
              <a:rPr lang="el-GR" dirty="0" smtClean="0"/>
              <a:t>)</a:t>
            </a:r>
          </a:p>
          <a:p>
            <a:pPr marL="342900" indent="-342900">
              <a:buAutoNum type="arabicPeriod"/>
            </a:pPr>
            <a:r>
              <a:rPr lang="el-GR" dirty="0" smtClean="0"/>
              <a:t>Πλέγμα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5380982" y="3571876"/>
            <a:ext cx="37630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Α. αγγεία</a:t>
            </a:r>
          </a:p>
          <a:p>
            <a:r>
              <a:rPr lang="el-GR" dirty="0" smtClean="0"/>
              <a:t>Β. δέρμα</a:t>
            </a:r>
          </a:p>
          <a:p>
            <a:r>
              <a:rPr lang="el-GR" dirty="0" smtClean="0"/>
              <a:t>Γ. καρδιά</a:t>
            </a:r>
            <a:endParaRPr lang="el-GR" dirty="0"/>
          </a:p>
          <a:p>
            <a:r>
              <a:rPr lang="el-GR" dirty="0" smtClean="0"/>
              <a:t>Δ. έντερο</a:t>
            </a:r>
          </a:p>
          <a:p>
            <a:r>
              <a:rPr lang="el-GR" dirty="0"/>
              <a:t> </a:t>
            </a:r>
            <a:r>
              <a:rPr lang="el-GR" dirty="0" smtClean="0"/>
              <a:t>   </a:t>
            </a:r>
            <a:r>
              <a:rPr lang="el-GR" dirty="0" err="1" smtClean="0"/>
              <a:t>μυεντερικό</a:t>
            </a:r>
            <a:r>
              <a:rPr lang="el-GR" dirty="0" smtClean="0"/>
              <a:t> πλέγμα (</a:t>
            </a:r>
            <a:r>
              <a:rPr lang="el-GR" dirty="0" err="1" smtClean="0"/>
              <a:t>αθερβαψη</a:t>
            </a:r>
            <a:r>
              <a:rPr lang="el-GR" dirty="0" smtClean="0"/>
              <a:t>)</a:t>
            </a:r>
          </a:p>
          <a:p>
            <a:r>
              <a:rPr lang="el-GR" dirty="0"/>
              <a:t> </a:t>
            </a:r>
            <a:r>
              <a:rPr lang="el-GR" dirty="0" smtClean="0"/>
              <a:t>   </a:t>
            </a:r>
            <a:r>
              <a:rPr lang="el-GR" dirty="0" err="1" smtClean="0"/>
              <a:t>υποβλεννογόνιο</a:t>
            </a:r>
            <a:r>
              <a:rPr lang="el-GR" dirty="0" smtClean="0"/>
              <a:t> πλέγμα </a:t>
            </a:r>
            <a:r>
              <a:rPr lang="en-US" dirty="0" smtClean="0"/>
              <a:t>(</a:t>
            </a:r>
            <a:r>
              <a:rPr lang="en-US" dirty="0" err="1" smtClean="0"/>
              <a:t>Meissner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5373216"/>
            <a:ext cx="290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Πλέγματα γύρω από </a:t>
            </a:r>
            <a:r>
              <a:rPr lang="el-GR" dirty="0" smtClean="0"/>
              <a:t>αγγεία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8967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55911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88640"/>
            <a:ext cx="2114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ΠΑΡΑΣΥΜΠΑΘΗΤΙΚΟ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6202735" y="3717032"/>
            <a:ext cx="25437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π. ΧΙΙ (ραχιαίος)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Πνευμονογαστρικό</a:t>
            </a:r>
            <a:r>
              <a:rPr lang="el-GR" dirty="0" smtClean="0"/>
              <a:t> ν.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Λμι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Πλέγμα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Ι2-Ι4</a:t>
            </a:r>
          </a:p>
          <a:p>
            <a:pPr marL="342900" indent="-342900">
              <a:buAutoNum type="arabicPeriod"/>
            </a:pPr>
            <a:r>
              <a:rPr lang="el-GR" dirty="0" smtClean="0"/>
              <a:t>Σπλαγχνικό ν.</a:t>
            </a:r>
          </a:p>
          <a:p>
            <a:pPr marL="342900" indent="-342900">
              <a:buAutoNum type="arabicPeriod"/>
            </a:pPr>
            <a:r>
              <a:rPr lang="el-GR" dirty="0" smtClean="0"/>
              <a:t>Πλέγμα γύρω</a:t>
            </a:r>
          </a:p>
          <a:p>
            <a:pPr marL="342900" indent="-342900">
              <a:buAutoNum type="arabicPeriod"/>
            </a:pPr>
            <a:r>
              <a:rPr lang="el-GR" dirty="0" smtClean="0"/>
              <a:t>Πλέγμα εντός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840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652462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797152"/>
            <a:ext cx="26537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Προς θάλαμο</a:t>
            </a:r>
          </a:p>
          <a:p>
            <a:pPr marL="342900" indent="-342900">
              <a:buAutoNum type="arabicPeriod"/>
            </a:pPr>
            <a:r>
              <a:rPr lang="el-GR" dirty="0" smtClean="0"/>
              <a:t>Π. μονήρους δεσμίδας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 </a:t>
            </a:r>
            <a:r>
              <a:rPr lang="el-GR" dirty="0" err="1" smtClean="0"/>
              <a:t>σφ</a:t>
            </a:r>
            <a:r>
              <a:rPr lang="el-GR" dirty="0" smtClean="0"/>
              <a:t>. γάγγλιο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</a:t>
            </a:r>
            <a:r>
              <a:rPr lang="el-GR" dirty="0" err="1" smtClean="0"/>
              <a:t>σφ</a:t>
            </a:r>
            <a:r>
              <a:rPr lang="el-GR" dirty="0"/>
              <a:t>.</a:t>
            </a:r>
            <a:r>
              <a:rPr lang="el-GR" dirty="0" smtClean="0"/>
              <a:t> Γάγγλιο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Σπλ</a:t>
            </a:r>
            <a:r>
              <a:rPr lang="el-GR" dirty="0" smtClean="0"/>
              <a:t>. Κλάδος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Πλέγμα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ΧΙΙ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4499992" y="5373216"/>
            <a:ext cx="2518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8. Πυελικό σπλαγχνικό ν.</a:t>
            </a:r>
          </a:p>
          <a:p>
            <a:r>
              <a:rPr lang="el-GR" dirty="0" smtClean="0"/>
              <a:t>9. πλέγμα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1783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342" y="548680"/>
            <a:ext cx="44386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1992" y="260648"/>
            <a:ext cx="351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ΠΡΟΣΑΓΩΓΕΣ ΟΔΟΙ ΣΥΜΠΑΘΗΤΙΚΟΥ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5508104" y="1340768"/>
            <a:ext cx="264931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Ανιόντα δεμάτια</a:t>
            </a:r>
          </a:p>
          <a:p>
            <a:pPr marL="342900" indent="-342900">
              <a:buAutoNum type="arabicPeriod"/>
            </a:pPr>
            <a:r>
              <a:rPr lang="el-GR" dirty="0" smtClean="0"/>
              <a:t>Γάγγλιο </a:t>
            </a:r>
            <a:r>
              <a:rPr lang="el-GR" dirty="0" err="1" smtClean="0"/>
              <a:t>συμπ</a:t>
            </a:r>
            <a:r>
              <a:rPr lang="el-GR" dirty="0" smtClean="0"/>
              <a:t>. Αλύσου</a:t>
            </a:r>
          </a:p>
          <a:p>
            <a:pPr marL="342900" indent="-342900">
              <a:buAutoNum type="arabicPeriod"/>
            </a:pPr>
            <a:r>
              <a:rPr lang="el-GR" dirty="0" smtClean="0"/>
              <a:t>Λευκός κλάδος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Κάτωθεν Ο2</a:t>
            </a:r>
          </a:p>
          <a:p>
            <a:pPr marL="342900" indent="-342900">
              <a:buAutoNum type="arabicPeriod"/>
            </a:pPr>
            <a:r>
              <a:rPr lang="el-GR" dirty="0" smtClean="0"/>
              <a:t>Πλέγμα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Θ1-Ο2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Άνωθεν Θ1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9451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3634475"/>
              </p:ext>
            </p:extLst>
          </p:nvPr>
        </p:nvGraphicFramePr>
        <p:xfrm>
          <a:off x="107504" y="116632"/>
          <a:ext cx="8928993" cy="6779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0"/>
                <a:gridCol w="3744416"/>
                <a:gridCol w="3384377"/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ΣΥΜΠΑΘΗΤΙΚΟ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ΠΑΡΑΣΥΜΠΑΘΗΤΙΚΟ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ΟΦΘΑΛΜΟΙ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ΔΕΡΜΑ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ΙΔΡ. ΑΔΕΝΕΣ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ΑΓΓΕΙΑ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ΚΑΡΔΙΑ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ΣΤΕΦΑΝΙΑΙΑ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ΠΝΕΥΜΟΝΕΣ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ΓΕΝΤ</a:t>
                      </a:r>
                    </a:p>
                    <a:p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ΗΠΑΡ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ΣΙΕΛ.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dirty="0" smtClean="0"/>
                        <a:t>ΑΔΕΝΕΣ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ΓΕΝ.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dirty="0" smtClean="0"/>
                        <a:t>ΣΥΣΤΗΜΑ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876592">
                <a:tc>
                  <a:txBody>
                    <a:bodyPr/>
                    <a:lstStyle/>
                    <a:p>
                      <a:r>
                        <a:rPr lang="el-GR" dirty="0" smtClean="0"/>
                        <a:t>ΟΥΡΟΠΟΙΗΤΙΚΟ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ΕΠΙΝΕΦΡΙΔΙΑ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5953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7241" y="912168"/>
            <a:ext cx="69627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3531" y="1959918"/>
            <a:ext cx="70008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3531" y="2780928"/>
            <a:ext cx="70770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6381" y="3390528"/>
            <a:ext cx="71342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3531" y="4272889"/>
            <a:ext cx="6581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82489"/>
            <a:ext cx="56102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36030"/>
            <a:ext cx="70580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661248"/>
            <a:ext cx="71628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7241" y="6457950"/>
            <a:ext cx="7077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671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623887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2996952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π. </a:t>
            </a:r>
            <a:r>
              <a:rPr lang="en-US" dirty="0" err="1" smtClean="0"/>
              <a:t>Edinger-Westphal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Κοινό κινητικό ν.</a:t>
            </a:r>
          </a:p>
          <a:p>
            <a:pPr marL="342900" indent="-342900">
              <a:buAutoNum type="arabicPeriod"/>
            </a:pPr>
            <a:r>
              <a:rPr lang="el-GR" dirty="0" smtClean="0"/>
              <a:t>Ακτινωτό γάγγλιο</a:t>
            </a:r>
          </a:p>
          <a:p>
            <a:pPr marL="342900" indent="-342900">
              <a:buAutoNum type="arabicPeriod"/>
            </a:pPr>
            <a:r>
              <a:rPr lang="el-GR" dirty="0" smtClean="0"/>
              <a:t>Θ1</a:t>
            </a:r>
          </a:p>
          <a:p>
            <a:pPr marL="342900" indent="-342900">
              <a:buAutoNum type="arabicPeriod"/>
            </a:pPr>
            <a:r>
              <a:rPr lang="el-GR" dirty="0" smtClean="0"/>
              <a:t>Αστεροειδές γάγγλιο</a:t>
            </a:r>
          </a:p>
          <a:p>
            <a:pPr marL="342900" indent="-342900">
              <a:buAutoNum type="arabicPeriod"/>
            </a:pPr>
            <a:r>
              <a:rPr lang="el-GR" dirty="0" smtClean="0"/>
              <a:t>Μέσο αυχενικό γάγγλιο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Συμπ.αλυσίδα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Άνω αυχενικό </a:t>
            </a:r>
            <a:r>
              <a:rPr lang="el-GR" dirty="0" err="1" smtClean="0"/>
              <a:t>γαγγλιο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Σφιγκτήρας μυς</a:t>
            </a:r>
          </a:p>
          <a:p>
            <a:pPr marL="342900" indent="-342900">
              <a:buAutoNum type="arabicPeriod"/>
            </a:pPr>
            <a:r>
              <a:rPr lang="el-GR" dirty="0" smtClean="0"/>
              <a:t>Διαστολέας μυς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7256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65817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437112"/>
            <a:ext cx="23194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Άνω </a:t>
            </a:r>
            <a:r>
              <a:rPr lang="el-GR" dirty="0" err="1" smtClean="0"/>
              <a:t>σιελικός</a:t>
            </a:r>
            <a:r>
              <a:rPr lang="el-GR" dirty="0" smtClean="0"/>
              <a:t> π.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Προσωπικό ν.</a:t>
            </a:r>
          </a:p>
          <a:p>
            <a:pPr marL="342900" indent="-342900">
              <a:buAutoNum type="arabicPeriod"/>
            </a:pPr>
            <a:r>
              <a:rPr lang="el-GR" dirty="0" smtClean="0"/>
              <a:t>Χορδή τυμπάνου</a:t>
            </a:r>
          </a:p>
          <a:p>
            <a:pPr marL="342900" indent="-342900">
              <a:buAutoNum type="arabicPeriod"/>
            </a:pPr>
            <a:r>
              <a:rPr lang="el-GR" dirty="0" smtClean="0"/>
              <a:t>Γλωσσικό ν</a:t>
            </a:r>
          </a:p>
          <a:p>
            <a:pPr marL="342900" indent="-342900">
              <a:buAutoNum type="arabicPeriod"/>
            </a:pPr>
            <a:r>
              <a:rPr lang="el-GR" dirty="0" smtClean="0"/>
              <a:t>Υπογνάθιο γάγγλιο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8579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5438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293096"/>
            <a:ext cx="24857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Κάτω </a:t>
            </a:r>
            <a:r>
              <a:rPr lang="el-GR" dirty="0" err="1" smtClean="0"/>
              <a:t>σιελικός</a:t>
            </a:r>
            <a:r>
              <a:rPr lang="el-GR" dirty="0" smtClean="0"/>
              <a:t> π.</a:t>
            </a:r>
          </a:p>
          <a:p>
            <a:pPr marL="342900" indent="-342900">
              <a:buAutoNum type="arabicPeriod"/>
            </a:pPr>
            <a:r>
              <a:rPr lang="el-GR" dirty="0" smtClean="0"/>
              <a:t>Γλωσσοφαρυγγικό ν.</a:t>
            </a:r>
          </a:p>
          <a:p>
            <a:pPr marL="342900" indent="-342900">
              <a:buAutoNum type="arabicPeriod"/>
            </a:pPr>
            <a:r>
              <a:rPr lang="el-GR" dirty="0" smtClean="0"/>
              <a:t>Τυμπανικός κλάδος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Τυμπανικό πλέγμα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Έλασσον λιθοειδές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Ωτικό</a:t>
            </a:r>
            <a:r>
              <a:rPr lang="el-GR" dirty="0" smtClean="0"/>
              <a:t> γ.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Ωτοκροταφικό</a:t>
            </a:r>
            <a:r>
              <a:rPr lang="el-GR" dirty="0" smtClean="0"/>
              <a:t> ν.</a:t>
            </a:r>
          </a:p>
        </p:txBody>
      </p:sp>
    </p:spTree>
    <p:extLst>
      <p:ext uri="{BB962C8B-B14F-4D97-AF65-F5344CB8AC3E}">
        <p14:creationId xmlns:p14="http://schemas.microsoft.com/office/powerpoint/2010/main" xmlns="" val="393507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36712"/>
            <a:ext cx="69342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5517232"/>
            <a:ext cx="3130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err="1" smtClean="0"/>
              <a:t>συμπ</a:t>
            </a:r>
            <a:r>
              <a:rPr lang="el-GR" dirty="0" smtClean="0"/>
              <a:t>. Άλυσος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Γ</a:t>
            </a:r>
            <a:r>
              <a:rPr lang="el-GR" dirty="0" smtClean="0"/>
              <a:t>άγγλιο κοιλιακής αρτηρίας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Άνω </a:t>
            </a:r>
            <a:r>
              <a:rPr lang="el-GR" dirty="0" err="1" smtClean="0"/>
              <a:t>μεσεντέριο</a:t>
            </a:r>
            <a:r>
              <a:rPr lang="el-GR" dirty="0" smtClean="0"/>
              <a:t> γάγγλιο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</a:t>
            </a:r>
            <a:r>
              <a:rPr lang="el-GR" dirty="0" err="1" smtClean="0"/>
              <a:t>μεσεντέριο</a:t>
            </a:r>
            <a:r>
              <a:rPr lang="el-GR" dirty="0" smtClean="0"/>
              <a:t> </a:t>
            </a:r>
            <a:r>
              <a:rPr lang="el-GR" dirty="0" err="1" smtClean="0"/>
              <a:t>γλαγγλιο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1700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0772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5445224"/>
            <a:ext cx="29632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err="1" smtClean="0"/>
              <a:t>Συμπ</a:t>
            </a:r>
            <a:r>
              <a:rPr lang="el-GR" dirty="0" smtClean="0"/>
              <a:t>. Αλυσίδα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</a:t>
            </a:r>
            <a:r>
              <a:rPr lang="el-GR" dirty="0" err="1" smtClean="0"/>
              <a:t>μεσεντ</a:t>
            </a:r>
            <a:r>
              <a:rPr lang="el-GR" dirty="0" smtClean="0"/>
              <a:t>. Πλέγμα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 υπογάστριο πλέγμα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υπογ</a:t>
            </a:r>
            <a:r>
              <a:rPr lang="el-GR" dirty="0"/>
              <a:t>ά</a:t>
            </a:r>
            <a:r>
              <a:rPr lang="el-GR" dirty="0" smtClean="0"/>
              <a:t>στριο πλέγμα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5580112" y="5085184"/>
            <a:ext cx="25718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5. Πυελικό σπλαγχνικό ν.</a:t>
            </a:r>
          </a:p>
          <a:p>
            <a:r>
              <a:rPr lang="el-GR" dirty="0" smtClean="0"/>
              <a:t>6. </a:t>
            </a:r>
            <a:r>
              <a:rPr lang="el-GR" dirty="0" smtClean="0">
                <a:solidFill>
                  <a:srgbClr val="FF0000"/>
                </a:solidFill>
              </a:rPr>
              <a:t>Κυστικό </a:t>
            </a:r>
            <a:r>
              <a:rPr lang="el-GR" dirty="0" smtClean="0"/>
              <a:t>πλέγμα</a:t>
            </a:r>
            <a:endParaRPr lang="en-US" dirty="0" smtClean="0"/>
          </a:p>
          <a:p>
            <a:r>
              <a:rPr lang="el-GR" dirty="0" smtClean="0"/>
              <a:t>7. Πυελικό σπλαγχνικό ν.</a:t>
            </a:r>
          </a:p>
          <a:p>
            <a:r>
              <a:rPr lang="el-GR" dirty="0" smtClean="0"/>
              <a:t>8. Νωτιαίο </a:t>
            </a:r>
            <a:r>
              <a:rPr lang="el-GR" dirty="0" err="1" smtClean="0"/>
              <a:t>αισθητικ΄κο</a:t>
            </a:r>
            <a:r>
              <a:rPr lang="el-GR" dirty="0" smtClean="0"/>
              <a:t> γ.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9606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500042"/>
            <a:ext cx="487680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15074" y="857232"/>
            <a:ext cx="23014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Παρασυμπαθητικό</a:t>
            </a:r>
          </a:p>
          <a:p>
            <a:pPr marL="342900" indent="-342900">
              <a:buAutoNum type="arabicPeriod"/>
            </a:pPr>
            <a:r>
              <a:rPr lang="el-GR" dirty="0" smtClean="0"/>
              <a:t>Συμπαθητικό</a:t>
            </a:r>
          </a:p>
          <a:p>
            <a:pPr marL="342900" indent="-342900">
              <a:buAutoNum type="arabicPeriod"/>
            </a:pPr>
            <a:r>
              <a:rPr lang="el-GR" dirty="0" smtClean="0"/>
              <a:t>Θ1-Ο2</a:t>
            </a:r>
          </a:p>
          <a:p>
            <a:pPr marL="342900" indent="-342900">
              <a:buAutoNum type="arabicPeriod"/>
            </a:pPr>
            <a:r>
              <a:rPr lang="el-GR" dirty="0" smtClean="0"/>
              <a:t>Ι2-Ι4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413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200" y="404664"/>
            <a:ext cx="762952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5662" y="5433496"/>
            <a:ext cx="21869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Αστεροειδές γ.</a:t>
            </a:r>
          </a:p>
          <a:p>
            <a:pPr marL="342900" indent="-342900">
              <a:buAutoNum type="arabicPeriod"/>
            </a:pPr>
            <a:r>
              <a:rPr lang="el-GR" dirty="0" smtClean="0"/>
              <a:t>Μέσο αυχενικό γ.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 αυχενικό γ.</a:t>
            </a:r>
          </a:p>
          <a:p>
            <a:pPr marL="342900" indent="-342900">
              <a:buAutoNum type="arabicPeriod"/>
            </a:pPr>
            <a:r>
              <a:rPr lang="el-GR" dirty="0" smtClean="0"/>
              <a:t>Θωρακικά γ.</a:t>
            </a:r>
          </a:p>
          <a:p>
            <a:pPr marL="342900" indent="-342900">
              <a:buAutoNum type="arabicPeriod"/>
            </a:pPr>
            <a:r>
              <a:rPr lang="el-GR" dirty="0" smtClean="0"/>
              <a:t>Καρδιακό πλέγμα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07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6935548" cy="525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24328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6444208" y="620688"/>
            <a:ext cx="243688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Περιοχή </a:t>
            </a:r>
            <a:r>
              <a:rPr lang="el-GR" dirty="0" err="1" smtClean="0"/>
              <a:t>μαστίων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Περιοχή φύματος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Υπεροπτική περιοχή</a:t>
            </a:r>
          </a:p>
          <a:p>
            <a:pPr marL="342900" indent="-342900">
              <a:buAutoNum type="arabicPeriod"/>
            </a:pPr>
            <a:r>
              <a:rPr lang="el-GR" dirty="0" smtClean="0"/>
              <a:t>Ψαλίδα</a:t>
            </a:r>
          </a:p>
          <a:p>
            <a:pPr marL="342900" indent="-342900">
              <a:buAutoNum type="arabicPeriod"/>
            </a:pPr>
            <a:r>
              <a:rPr lang="el-GR" dirty="0" smtClean="0"/>
              <a:t>Έσω ραχιαίος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Έσω κοιλιακός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Παρακοιλιακός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Προοπτικός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Πρόσθιος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Υπεροπτικός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Υπεριασματικός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Οπτικό χίασμα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Infundibular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Premamillary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l-GR" dirty="0" smtClean="0"/>
              <a:t>Πλάγιος </a:t>
            </a:r>
            <a:r>
              <a:rPr lang="el-GR" dirty="0" err="1" smtClean="0"/>
              <a:t>φυματος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err="1" smtClean="0"/>
              <a:t>Μαστία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err="1" smtClean="0"/>
              <a:t>Φυματο</a:t>
            </a:r>
            <a:r>
              <a:rPr lang="el-GR" dirty="0" smtClean="0"/>
              <a:t> </a:t>
            </a:r>
            <a:r>
              <a:rPr lang="el-GR" dirty="0" err="1" smtClean="0"/>
              <a:t>μαστιακός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6382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661987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8247" y="620688"/>
            <a:ext cx="2518959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err="1" smtClean="0"/>
              <a:t>Φυματομαστικός</a:t>
            </a:r>
            <a:r>
              <a:rPr lang="el-GR" dirty="0" smtClean="0"/>
              <a:t> π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Οπίσθιος π.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Υποθαλαμική</a:t>
            </a:r>
            <a:r>
              <a:rPr lang="el-GR" dirty="0" smtClean="0"/>
              <a:t> σχισμή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Μεσοκοιλιακό</a:t>
            </a:r>
            <a:r>
              <a:rPr lang="el-GR" dirty="0" smtClean="0"/>
              <a:t> τρήμα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Παρακοιλιακός</a:t>
            </a:r>
            <a:r>
              <a:rPr lang="el-GR" dirty="0" smtClean="0"/>
              <a:t> π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Πρ</a:t>
            </a:r>
            <a:r>
              <a:rPr lang="el-GR" dirty="0" smtClean="0"/>
              <a:t>. σύνδεσμος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Προοπτικός π. </a:t>
            </a:r>
          </a:p>
          <a:p>
            <a:pPr marL="342900" indent="-342900">
              <a:buAutoNum type="arabicPeriod"/>
            </a:pPr>
            <a:r>
              <a:rPr lang="el-GR" dirty="0" smtClean="0"/>
              <a:t>Ραχιαίος έσω π.</a:t>
            </a:r>
          </a:p>
          <a:p>
            <a:pPr marL="342900" indent="-342900">
              <a:buAutoNum type="arabicPeriod"/>
            </a:pPr>
            <a:r>
              <a:rPr lang="el-GR" dirty="0" smtClean="0"/>
              <a:t>Πλάγιος π. </a:t>
            </a:r>
          </a:p>
          <a:p>
            <a:pPr marL="342900" indent="-342900">
              <a:buAutoNum type="arabicPeriod"/>
            </a:pPr>
            <a:r>
              <a:rPr lang="el-GR" dirty="0" smtClean="0"/>
              <a:t>Κοιλιακός έσω π.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Πρόσθιος π.</a:t>
            </a:r>
          </a:p>
          <a:p>
            <a:pPr marL="342900" indent="-342900">
              <a:buAutoNum type="arabicPeriod"/>
            </a:pPr>
            <a:r>
              <a:rPr lang="el-GR" dirty="0" smtClean="0"/>
              <a:t>Υπεροπτικός π.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Υπερχιασματικός</a:t>
            </a:r>
            <a:r>
              <a:rPr lang="el-GR" dirty="0" smtClean="0"/>
              <a:t> π.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Οπτικό χίασμα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Τοξοειδής π.</a:t>
            </a:r>
          </a:p>
          <a:p>
            <a:pPr marL="342900" indent="-342900">
              <a:buAutoNum type="arabicPeriod"/>
            </a:pPr>
            <a:r>
              <a:rPr lang="el-GR" dirty="0" smtClean="0"/>
              <a:t>Πλάγιος φύματος π.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Προμαστιακός</a:t>
            </a:r>
            <a:r>
              <a:rPr lang="el-GR" dirty="0" smtClean="0"/>
              <a:t> π.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Μαστία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Πλάγιος π.</a:t>
            </a:r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>
              <a:buAutoNum type="arabicPeriod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6868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9627" y="692696"/>
            <a:ext cx="3429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836712"/>
            <a:ext cx="40834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1.Παρακοιλιακός π.</a:t>
            </a:r>
          </a:p>
          <a:p>
            <a:r>
              <a:rPr lang="el-GR" dirty="0" smtClean="0"/>
              <a:t>2. </a:t>
            </a:r>
            <a:r>
              <a:rPr lang="el-GR" dirty="0" err="1" smtClean="0"/>
              <a:t>Παρακοιλιακό</a:t>
            </a:r>
            <a:r>
              <a:rPr lang="el-GR" dirty="0" smtClean="0"/>
              <a:t>-υποφυσιακή </a:t>
            </a:r>
            <a:r>
              <a:rPr lang="el-GR" dirty="0" smtClean="0"/>
              <a:t>οδός</a:t>
            </a:r>
          </a:p>
          <a:p>
            <a:r>
              <a:rPr lang="el-GR" dirty="0" smtClean="0"/>
              <a:t>3. Υπεροπτικός π.</a:t>
            </a:r>
          </a:p>
          <a:p>
            <a:r>
              <a:rPr lang="el-GR" dirty="0" smtClean="0"/>
              <a:t>4. Υπεροπτικό-υποφυσιακή οδός</a:t>
            </a:r>
          </a:p>
          <a:p>
            <a:r>
              <a:rPr lang="el-GR" dirty="0" smtClean="0"/>
              <a:t>5. </a:t>
            </a:r>
            <a:r>
              <a:rPr lang="el-GR" dirty="0" err="1" smtClean="0"/>
              <a:t>πρ</a:t>
            </a:r>
            <a:r>
              <a:rPr lang="el-GR" dirty="0" smtClean="0"/>
              <a:t>. λοβός υπόφυσης (</a:t>
            </a:r>
            <a:r>
              <a:rPr lang="el-GR" dirty="0" err="1" smtClean="0"/>
              <a:t>νευροϋπόφυση</a:t>
            </a:r>
            <a:r>
              <a:rPr lang="el-GR" dirty="0" smtClean="0"/>
              <a:t>)</a:t>
            </a:r>
          </a:p>
          <a:p>
            <a:r>
              <a:rPr lang="el-GR" dirty="0" smtClean="0"/>
              <a:t>6. οπ. Λοβός υπόφυσης (</a:t>
            </a:r>
            <a:r>
              <a:rPr lang="el-GR" dirty="0" err="1" smtClean="0"/>
              <a:t>αδενοϋπόφυση</a:t>
            </a:r>
            <a:r>
              <a:rPr lang="el-GR" dirty="0" smtClean="0"/>
              <a:t>)</a:t>
            </a:r>
          </a:p>
          <a:p>
            <a:r>
              <a:rPr lang="el-GR" dirty="0" smtClean="0"/>
              <a:t>7. Μίσχος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3419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099" y="290513"/>
            <a:ext cx="3838575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548680"/>
            <a:ext cx="30059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Πνευμονικό πλέγμα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Καρδιακό πλέγμα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Γάγγλιο κοιλιακής </a:t>
            </a:r>
            <a:r>
              <a:rPr lang="el-GR" dirty="0" err="1" smtClean="0"/>
              <a:t>αρτρίας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Άνω </a:t>
            </a:r>
            <a:r>
              <a:rPr lang="el-GR" dirty="0" err="1" smtClean="0"/>
              <a:t>μεσεντέριο</a:t>
            </a:r>
            <a:r>
              <a:rPr lang="el-GR" dirty="0" smtClean="0"/>
              <a:t> γάγγλιο</a:t>
            </a:r>
          </a:p>
          <a:p>
            <a:pPr marL="342900" indent="-342900">
              <a:buAutoNum type="arabicPeriod"/>
            </a:pPr>
            <a:r>
              <a:rPr lang="el-GR" dirty="0" smtClean="0"/>
              <a:t>Νεφρικό πλέγμα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Αορτικό πλέγμα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</a:t>
            </a:r>
            <a:r>
              <a:rPr lang="el-GR" dirty="0" err="1" smtClean="0"/>
              <a:t>μεσεντέριο</a:t>
            </a:r>
            <a:r>
              <a:rPr lang="el-GR" dirty="0" smtClean="0"/>
              <a:t> πλέγμα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 υπογάστριο πλέγμα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υπογάστριο πλέγμα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5760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0010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595233"/>
            <a:ext cx="2691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Γάγγλια κρανιακών ν</a:t>
            </a:r>
          </a:p>
          <a:p>
            <a:pPr marL="342900" indent="-342900">
              <a:buAutoNum type="arabicPeriod"/>
            </a:pPr>
            <a:r>
              <a:rPr lang="el-GR" dirty="0" smtClean="0"/>
              <a:t>Συμπαθητική άλυσος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Γάγγλια ΑΝΣ-πλέγματα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5595233"/>
            <a:ext cx="2359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Α. ΠΑΡΑΣΥΜΠΑΘΗΤΙΚΟ</a:t>
            </a:r>
          </a:p>
          <a:p>
            <a:r>
              <a:rPr lang="el-GR" dirty="0" smtClean="0"/>
              <a:t>Β. ΣΥΜΠΑΘΗΤΙΚΟ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4552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45434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436510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Συμπαθητικό</a:t>
            </a:r>
          </a:p>
          <a:p>
            <a:pPr marL="342900" indent="-342900">
              <a:buAutoNum type="arabicPeriod"/>
            </a:pPr>
            <a:r>
              <a:rPr lang="el-GR" dirty="0"/>
              <a:t>Ο</a:t>
            </a:r>
            <a:r>
              <a:rPr lang="el-GR" dirty="0" smtClean="0"/>
              <a:t>ρατό γάγγλιο</a:t>
            </a:r>
          </a:p>
          <a:p>
            <a:pPr marL="342900" indent="-342900">
              <a:buAutoNum type="arabicPeriod"/>
            </a:pPr>
            <a:r>
              <a:rPr lang="el-GR" dirty="0" smtClean="0"/>
              <a:t>Παρασυμπαθητικό</a:t>
            </a:r>
          </a:p>
          <a:p>
            <a:pPr marL="342900" indent="-342900">
              <a:buAutoNum type="arabicPeriod"/>
            </a:pPr>
            <a:r>
              <a:rPr lang="el-GR" dirty="0" smtClean="0"/>
              <a:t>Μικροσκοπικό γάγγλιο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4593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3516" y="476672"/>
            <a:ext cx="344062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Α. συμπαθητικό στέλεχος</a:t>
            </a:r>
          </a:p>
          <a:p>
            <a:r>
              <a:rPr lang="el-GR" dirty="0" smtClean="0"/>
              <a:t>Β. λευκός αναστομωτικός κλάδος</a:t>
            </a:r>
          </a:p>
          <a:p>
            <a:r>
              <a:rPr lang="el-GR" dirty="0" smtClean="0"/>
              <a:t>Γ1. </a:t>
            </a:r>
            <a:r>
              <a:rPr lang="el-GR" dirty="0" err="1" smtClean="0"/>
              <a:t>προγαγγλιακές</a:t>
            </a:r>
            <a:r>
              <a:rPr lang="el-GR" dirty="0" smtClean="0"/>
              <a:t> ίνες</a:t>
            </a:r>
          </a:p>
          <a:p>
            <a:r>
              <a:rPr lang="el-GR" dirty="0" smtClean="0"/>
              <a:t>Γ. </a:t>
            </a:r>
            <a:r>
              <a:rPr lang="el-GR" dirty="0" err="1" smtClean="0"/>
              <a:t>μεταγαγγλιακές</a:t>
            </a:r>
            <a:r>
              <a:rPr lang="el-GR" dirty="0" smtClean="0"/>
              <a:t> στα αγγεία</a:t>
            </a:r>
          </a:p>
          <a:p>
            <a:r>
              <a:rPr lang="el-GR" dirty="0" smtClean="0"/>
              <a:t>Δ. κατιών κλάδος</a:t>
            </a:r>
          </a:p>
          <a:p>
            <a:r>
              <a:rPr lang="el-GR" dirty="0" smtClean="0"/>
              <a:t>Ε. </a:t>
            </a:r>
            <a:r>
              <a:rPr lang="el-GR" dirty="0" err="1" smtClean="0"/>
              <a:t>προγαγγλιακές</a:t>
            </a:r>
            <a:r>
              <a:rPr lang="el-GR" dirty="0" smtClean="0"/>
              <a:t> σπλαγχνικές ίνες</a:t>
            </a:r>
          </a:p>
          <a:p>
            <a:r>
              <a:rPr lang="el-GR" dirty="0" smtClean="0"/>
              <a:t>Ε2. γάγγλιο ηλιακό</a:t>
            </a:r>
          </a:p>
          <a:p>
            <a:r>
              <a:rPr lang="el-GR" dirty="0" smtClean="0"/>
              <a:t>Ζ. μυελός επινεφριδίων</a:t>
            </a:r>
          </a:p>
          <a:p>
            <a:r>
              <a:rPr lang="el-GR" dirty="0" smtClean="0"/>
              <a:t>Η. έντερο</a:t>
            </a:r>
          </a:p>
          <a:p>
            <a:r>
              <a:rPr lang="el-GR" dirty="0" smtClean="0"/>
              <a:t>Θ. αρτηρία</a:t>
            </a:r>
          </a:p>
          <a:p>
            <a:r>
              <a:rPr lang="el-GR" dirty="0" smtClean="0"/>
              <a:t>Ι. νωτιαίο νεύρο</a:t>
            </a:r>
          </a:p>
          <a:p>
            <a:r>
              <a:rPr lang="el-GR" dirty="0" smtClean="0"/>
              <a:t>Κ. κλάδος για αγγεία</a:t>
            </a:r>
          </a:p>
          <a:p>
            <a:r>
              <a:rPr lang="el-GR" dirty="0" smtClean="0"/>
              <a:t>Λ. σπλαγχνικός κλάδος</a:t>
            </a:r>
          </a:p>
          <a:p>
            <a:r>
              <a:rPr lang="el-GR" dirty="0" smtClean="0"/>
              <a:t>Μ φαιός αναστομωτικός κλάδος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2934" y="95250"/>
            <a:ext cx="588645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220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8187"/>
            <a:ext cx="5400600" cy="578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548680"/>
            <a:ext cx="363695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ΘΜΝΜ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Οπίσθια ρίζα</a:t>
            </a:r>
          </a:p>
          <a:p>
            <a:pPr marL="342900" indent="-342900">
              <a:buAutoNum type="arabicPeriod"/>
            </a:pPr>
            <a:r>
              <a:rPr lang="el-GR" dirty="0" smtClean="0"/>
              <a:t>Νωτιαίο αισθητικό γάγγλιο</a:t>
            </a:r>
          </a:p>
          <a:p>
            <a:pPr marL="342900" indent="-342900">
              <a:buAutoNum type="arabicPeriod"/>
            </a:pPr>
            <a:r>
              <a:rPr lang="el-GR" dirty="0" smtClean="0"/>
              <a:t>Συμπαθητική αλυσίδα</a:t>
            </a:r>
          </a:p>
          <a:p>
            <a:pPr marL="342900" indent="-342900">
              <a:buAutoNum type="arabicPeriod"/>
            </a:pPr>
            <a:r>
              <a:rPr lang="el-GR" dirty="0" smtClean="0"/>
              <a:t>Συμπαθητικό παρασπονδυλικό γ.</a:t>
            </a:r>
          </a:p>
          <a:p>
            <a:pPr marL="342900" indent="-342900">
              <a:buAutoNum type="arabicPeriod"/>
            </a:pPr>
            <a:r>
              <a:rPr lang="el-GR" dirty="0" smtClean="0"/>
              <a:t>Νωτιαίο νεύρο</a:t>
            </a:r>
          </a:p>
          <a:p>
            <a:pPr marL="342900" indent="-342900">
              <a:buAutoNum type="arabicPeriod"/>
            </a:pPr>
            <a:r>
              <a:rPr lang="el-GR" dirty="0" smtClean="0"/>
              <a:t>Λευκός αναστομωτικός κλάδος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Φαιός αναστομωτικός κλάδος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=5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Γαγγλιο</a:t>
            </a:r>
            <a:r>
              <a:rPr lang="el-GR" dirty="0" smtClean="0"/>
              <a:t> ηλιακό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 </a:t>
            </a:r>
            <a:r>
              <a:rPr lang="el-GR" dirty="0" err="1" smtClean="0"/>
              <a:t>μεσεντέριο</a:t>
            </a:r>
            <a:r>
              <a:rPr lang="el-GR" dirty="0" smtClean="0"/>
              <a:t> γάγγλιο</a:t>
            </a:r>
          </a:p>
          <a:p>
            <a:pPr marL="342900" indent="-342900">
              <a:buAutoNum type="arabicPeriod"/>
            </a:pPr>
            <a:r>
              <a:rPr lang="el-GR" dirty="0" smtClean="0"/>
              <a:t>Εντερικό πλέγμα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Θωρακικά </a:t>
            </a:r>
            <a:r>
              <a:rPr lang="el-GR" dirty="0" err="1" smtClean="0"/>
              <a:t>σπλάγχνικά</a:t>
            </a:r>
            <a:r>
              <a:rPr lang="el-GR" dirty="0" smtClean="0"/>
              <a:t> νεύρα</a:t>
            </a:r>
          </a:p>
          <a:p>
            <a:pPr marL="342900" indent="-342900">
              <a:buAutoNum type="arabicPeriod"/>
            </a:pPr>
            <a:r>
              <a:rPr lang="el-GR" dirty="0" smtClean="0"/>
              <a:t>=5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Πρόσθια ρίζα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1996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8" y="642938"/>
            <a:ext cx="81248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7111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608649"/>
            <a:ext cx="8072494" cy="579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5915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747" y="368894"/>
            <a:ext cx="8109781" cy="620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259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498157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692696"/>
            <a:ext cx="363753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Πλάγια κέρατα</a:t>
            </a:r>
          </a:p>
          <a:p>
            <a:pPr marL="342900" indent="-342900">
              <a:buAutoNum type="arabicPeriod"/>
            </a:pPr>
            <a:r>
              <a:rPr lang="el-GR" dirty="0" smtClean="0"/>
              <a:t>Ραχιαίος κλάδος (αγγεία, άμεσα)</a:t>
            </a:r>
          </a:p>
          <a:p>
            <a:pPr marL="342900" indent="-342900">
              <a:buFontTx/>
              <a:buAutoNum type="arabicPeriod"/>
            </a:pPr>
            <a:r>
              <a:rPr lang="el-GR" dirty="0" smtClean="0"/>
              <a:t>Φαιός </a:t>
            </a:r>
            <a:r>
              <a:rPr lang="el-GR" dirty="0"/>
              <a:t>αναστομωτικός </a:t>
            </a:r>
            <a:r>
              <a:rPr lang="el-GR" dirty="0" smtClean="0"/>
              <a:t>κλάδος</a:t>
            </a:r>
          </a:p>
          <a:p>
            <a:pPr marL="342900" indent="-342900">
              <a:buFontTx/>
              <a:buAutoNum type="arabicPeriod"/>
            </a:pPr>
            <a:r>
              <a:rPr lang="el-GR" dirty="0" smtClean="0"/>
              <a:t>Λευκός αναστομωτικός κλάδος</a:t>
            </a:r>
          </a:p>
          <a:p>
            <a:pPr marL="342900" indent="-342900">
              <a:buFontTx/>
              <a:buAutoNum type="arabicPeriod"/>
            </a:pPr>
            <a:r>
              <a:rPr lang="el-GR" dirty="0" smtClean="0"/>
              <a:t>Κοιλιακός κλάδος (αγγεία)</a:t>
            </a:r>
          </a:p>
          <a:p>
            <a:pPr marL="342900" indent="-342900">
              <a:buFontTx/>
              <a:buAutoNum type="arabicPeriod"/>
            </a:pPr>
            <a:r>
              <a:rPr lang="el-GR" dirty="0" smtClean="0"/>
              <a:t>Αγγείο </a:t>
            </a:r>
          </a:p>
          <a:p>
            <a:pPr marL="342900" indent="-342900">
              <a:buFontTx/>
              <a:buAutoNum type="arabicPeriod"/>
            </a:pPr>
            <a:r>
              <a:rPr lang="el-GR" dirty="0" smtClean="0"/>
              <a:t>Αγγειακός κλάδος</a:t>
            </a:r>
          </a:p>
          <a:p>
            <a:pPr marL="342900" indent="-342900">
              <a:buFontTx/>
              <a:buAutoNum type="arabicPeriod"/>
            </a:pPr>
            <a:r>
              <a:rPr lang="el-GR" dirty="0" smtClean="0"/>
              <a:t>Πλέγμα (γάγγλια)</a:t>
            </a:r>
          </a:p>
          <a:p>
            <a:pPr marL="342900" indent="-342900">
              <a:buFontTx/>
              <a:buAutoNum type="arabicPeriod"/>
            </a:pPr>
            <a:r>
              <a:rPr lang="el-GR" dirty="0" smtClean="0"/>
              <a:t>Σπλαγχνικός κλάδος</a:t>
            </a:r>
          </a:p>
          <a:p>
            <a:pPr marL="342900" indent="-342900">
              <a:buFontTx/>
              <a:buAutoNum type="arabicPeriod"/>
            </a:pPr>
            <a:r>
              <a:rPr lang="el-GR" dirty="0" smtClean="0"/>
              <a:t>Συμπαθητικό γάγγλιο</a:t>
            </a:r>
          </a:p>
          <a:p>
            <a:pPr marL="342900" indent="-342900">
              <a:buFontTx/>
              <a:buAutoNum type="arabicPeriod"/>
            </a:pPr>
            <a:r>
              <a:rPr lang="el-GR" dirty="0" err="1" smtClean="0"/>
              <a:t>Πρ</a:t>
            </a:r>
            <a:r>
              <a:rPr lang="el-GR" dirty="0" smtClean="0"/>
              <a:t>. ρίζα</a:t>
            </a:r>
            <a:endParaRPr lang="el-GR" dirty="0"/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>
              <a:buAutoNum type="arabicPeriod"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34226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547</Words>
  <Application>Microsoft Office PowerPoint</Application>
  <PresentationFormat>Προβολή στην οθόνη (4:3)</PresentationFormat>
  <Paragraphs>200</Paragraphs>
  <Slides>25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Θέμα του Office</vt:lpstr>
      <vt:lpstr>ΕΡΓΑΣΤΗΡΙΟ 7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ΕΡΓΑΣΤΗΡΙΟ 7</dc:title>
  <dc:creator>laptop</dc:creator>
  <cp:lastModifiedBy>mariannis</cp:lastModifiedBy>
  <cp:revision>26</cp:revision>
  <dcterms:created xsi:type="dcterms:W3CDTF">2018-06-09T15:44:23Z</dcterms:created>
  <dcterms:modified xsi:type="dcterms:W3CDTF">2018-06-12T18:47:19Z</dcterms:modified>
</cp:coreProperties>
</file>