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92" r:id="rId3"/>
    <p:sldId id="293" r:id="rId4"/>
    <p:sldId id="337" r:id="rId5"/>
    <p:sldId id="341" r:id="rId6"/>
    <p:sldId id="272" r:id="rId7"/>
    <p:sldId id="350" r:id="rId8"/>
    <p:sldId id="312" r:id="rId9"/>
    <p:sldId id="351" r:id="rId10"/>
    <p:sldId id="311" r:id="rId11"/>
    <p:sldId id="315" r:id="rId12"/>
    <p:sldId id="333" r:id="rId13"/>
    <p:sldId id="294" r:id="rId14"/>
    <p:sldId id="295" r:id="rId15"/>
    <p:sldId id="296" r:id="rId16"/>
    <p:sldId id="349" r:id="rId17"/>
    <p:sldId id="270" r:id="rId18"/>
    <p:sldId id="317" r:id="rId19"/>
    <p:sldId id="318" r:id="rId20"/>
    <p:sldId id="319" r:id="rId21"/>
    <p:sldId id="320" r:id="rId22"/>
    <p:sldId id="322" r:id="rId23"/>
    <p:sldId id="321" r:id="rId24"/>
    <p:sldId id="323" r:id="rId25"/>
    <p:sldId id="324" r:id="rId26"/>
    <p:sldId id="325" r:id="rId27"/>
    <p:sldId id="326" r:id="rId28"/>
    <p:sldId id="327" r:id="rId29"/>
    <p:sldId id="328" r:id="rId30"/>
    <p:sldId id="298" r:id="rId31"/>
    <p:sldId id="300" r:id="rId32"/>
    <p:sldId id="305" r:id="rId33"/>
    <p:sldId id="353" r:id="rId34"/>
    <p:sldId id="354" r:id="rId35"/>
    <p:sldId id="356" r:id="rId36"/>
    <p:sldId id="357" r:id="rId37"/>
    <p:sldId id="329" r:id="rId38"/>
    <p:sldId id="355" r:id="rId39"/>
    <p:sldId id="306" r:id="rId40"/>
    <p:sldId id="307" r:id="rId41"/>
    <p:sldId id="308" r:id="rId42"/>
    <p:sldId id="282" r:id="rId43"/>
    <p:sldId id="309" r:id="rId44"/>
    <p:sldId id="281" r:id="rId45"/>
    <p:sldId id="343" r:id="rId46"/>
    <p:sldId id="344" r:id="rId47"/>
    <p:sldId id="345" r:id="rId48"/>
    <p:sldId id="346" r:id="rId49"/>
    <p:sldId id="347" r:id="rId50"/>
    <p:sldId id="285" r:id="rId51"/>
    <p:sldId id="310" r:id="rId52"/>
    <p:sldId id="278" r:id="rId53"/>
    <p:sldId id="283" r:id="rId54"/>
    <p:sldId id="284" r:id="rId55"/>
    <p:sldId id="279" r:id="rId56"/>
    <p:sldId id="280" r:id="rId57"/>
    <p:sldId id="286" r:id="rId58"/>
    <p:sldId id="287" r:id="rId59"/>
    <p:sldId id="290" r:id="rId60"/>
    <p:sldId id="291" r:id="rId61"/>
    <p:sldId id="288" r:id="rId62"/>
    <p:sldId id="289" r:id="rId63"/>
    <p:sldId id="331" r:id="rId64"/>
    <p:sldId id="348" r:id="rId65"/>
    <p:sldId id="332" r:id="rId66"/>
    <p:sldId id="277" r:id="rId67"/>
    <p:sldId id="330" r:id="rId68"/>
    <p:sldId id="334" r:id="rId6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Φωτεινό στυλ 1 - Έμφαση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Φωτεινό στυλ 1 - Έμφαση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Μεσαίο στυλ 1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207" autoAdjust="0"/>
  </p:normalViewPr>
  <p:slideViewPr>
    <p:cSldViewPr>
      <p:cViewPr>
        <p:scale>
          <a:sx n="72" d="100"/>
          <a:sy n="72" d="100"/>
        </p:scale>
        <p:origin x="-1685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11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07584-2D93-4EE2-8AAC-B26DF29D49E3}" type="datetimeFigureOut">
              <a:rPr lang="el-GR" smtClean="0"/>
              <a:pPr/>
              <a:t>11/6/2018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74AAA-0B3C-4845-89AC-1234C6DA3B0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r>
              <a:rPr lang="el-GR" dirty="0" smtClean="0"/>
              <a:t>ΑΥΤΟΝΟΜΟ ΝΕΥΡΙΚΟ ΣΥΣΤΗΜΑ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ΠΡΟΣΟΧΗ!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Συμπαθητικό= μεταγαγγλιακές αδρενεργικές</a:t>
            </a:r>
          </a:p>
          <a:p>
            <a:r>
              <a:rPr lang="el-GR" dirty="0" smtClean="0"/>
              <a:t>Παρασυμπαθητικό= μεταγαγγλιακές χολινεργικές (</a:t>
            </a:r>
            <a:r>
              <a:rPr lang="el-GR" dirty="0" smtClean="0">
                <a:solidFill>
                  <a:srgbClr val="00B050"/>
                </a:solidFill>
              </a:rPr>
              <a:t>μουσκαρινικοί υποδοχείς</a:t>
            </a:r>
            <a:r>
              <a:rPr lang="el-GR" dirty="0" smtClean="0"/>
              <a:t>)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Όλες οι προγαγγλιακές είναι χολινεργικές </a:t>
            </a:r>
            <a:r>
              <a:rPr lang="el-GR" dirty="0" smtClean="0"/>
              <a:t>(</a:t>
            </a:r>
            <a:r>
              <a:rPr lang="el-GR" dirty="0" smtClean="0">
                <a:solidFill>
                  <a:srgbClr val="00B050"/>
                </a:solidFill>
              </a:rPr>
              <a:t>νικοτινικοί υποδοχείς</a:t>
            </a:r>
            <a:r>
              <a:rPr lang="el-GR" dirty="0" smtClean="0"/>
              <a:t>).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Μεταγ. ΣΥΜΠ για ιδρωτοποιούς αδένες είναι χολινεργικές.</a:t>
            </a:r>
          </a:p>
          <a:p>
            <a:r>
              <a:rPr lang="el-GR" dirty="0" smtClean="0">
                <a:solidFill>
                  <a:schemeClr val="accent2">
                    <a:lumMod val="75000"/>
                  </a:schemeClr>
                </a:solidFill>
              </a:rPr>
              <a:t>Ανταγωνιστική δράση σαφώς μόνο στην καρδιά</a:t>
            </a:r>
          </a:p>
          <a:p>
            <a:r>
              <a:rPr lang="el-GR" dirty="0" err="1" smtClean="0">
                <a:solidFill>
                  <a:srgbClr val="7030A0"/>
                </a:solidFill>
              </a:rPr>
              <a:t>Ουροδ</a:t>
            </a:r>
            <a:r>
              <a:rPr lang="el-GR" dirty="0" smtClean="0">
                <a:solidFill>
                  <a:srgbClr val="7030A0"/>
                </a:solidFill>
              </a:rPr>
              <a:t>. κύστη κυρίως Παρασυμπαθητική.</a:t>
            </a:r>
          </a:p>
          <a:p>
            <a:r>
              <a:rPr lang="el-GR" dirty="0" smtClean="0">
                <a:solidFill>
                  <a:srgbClr val="7030A0"/>
                </a:solidFill>
              </a:rPr>
              <a:t>Επινεφρίδια και μήτρα κυρίως Συμπαθητική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7053"/>
            <a:ext cx="7929618" cy="611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3975" y="781050"/>
            <a:ext cx="649605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" y="519113"/>
            <a:ext cx="83439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3614098"/>
              </p:ext>
            </p:extLst>
          </p:nvPr>
        </p:nvGraphicFramePr>
        <p:xfrm>
          <a:off x="0" y="428604"/>
          <a:ext cx="9144000" cy="677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360"/>
                <a:gridCol w="2209728"/>
                <a:gridCol w="1949312"/>
                <a:gridCol w="2059388"/>
                <a:gridCol w="15982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ΠΥΡΗΝΑΣ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 smtClean="0"/>
                        <a:t>ΠΡΟΓΑΓΓΛΙΑΚΕΣ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 smtClean="0"/>
                        <a:t>ΓΑΓΓΛΙΟ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ΜΕΤΑΓΓΑΓΛΙΑΚΕΣ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ΔΡΑΣΗ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Edinger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Westaphal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Κοινό</a:t>
                      </a:r>
                      <a:r>
                        <a:rPr lang="el-GR" baseline="0" dirty="0" smtClean="0"/>
                        <a:t> κινητικό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Ακτινωτό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Βραχέα ακτινοειδή</a:t>
                      </a:r>
                      <a:r>
                        <a:rPr lang="en-US" dirty="0" smtClean="0"/>
                        <a:t> 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Σφιγκτήρας κόρης</a:t>
                      </a:r>
                    </a:p>
                    <a:p>
                      <a:r>
                        <a:rPr lang="el-GR" dirty="0" smtClean="0"/>
                        <a:t>Ακτινωτός μυς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Άνω </a:t>
                      </a:r>
                      <a:r>
                        <a:rPr lang="el-GR" dirty="0" err="1" smtClean="0"/>
                        <a:t>σιελικός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Μ. επιπολής λιθοειδές</a:t>
                      </a:r>
                      <a:r>
                        <a:rPr lang="en-US" dirty="0" smtClean="0"/>
                        <a:t> VII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Σφηνοϋπερωίο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V2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Δακρυϊκός</a:t>
                      </a:r>
                      <a:r>
                        <a:rPr lang="el-GR" baseline="0" dirty="0" smtClean="0"/>
                        <a:t> αδένας, ρινικός βλεννογόνος, μαλθακή υπερώα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Άνω </a:t>
                      </a:r>
                      <a:r>
                        <a:rPr lang="el-GR" dirty="0" err="1" smtClean="0"/>
                        <a:t>σιελικός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Χορδή τυμπάνου </a:t>
                      </a:r>
                      <a:r>
                        <a:rPr lang="en-US" dirty="0" smtClean="0"/>
                        <a:t>VII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Υπογνάθιο</a:t>
                      </a:r>
                    </a:p>
                    <a:p>
                      <a:r>
                        <a:rPr lang="el-GR" dirty="0" smtClean="0"/>
                        <a:t>Υπογλώσσιο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 γλωσσικό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r>
                        <a:rPr lang="el-GR" dirty="0" smtClean="0"/>
                        <a:t>3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Υπογνάθιος</a:t>
                      </a:r>
                    </a:p>
                    <a:p>
                      <a:r>
                        <a:rPr lang="el-GR" dirty="0" smtClean="0"/>
                        <a:t>Υπογλώσσιος σιελογόνος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Κάτω </a:t>
                      </a:r>
                      <a:r>
                        <a:rPr lang="el-GR" dirty="0" err="1" smtClean="0"/>
                        <a:t>σιελικός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Έλασσον</a:t>
                      </a:r>
                      <a:r>
                        <a:rPr lang="el-GR" baseline="0" dirty="0" smtClean="0"/>
                        <a:t> λιθοειδές ΙΧ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Ωτικό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Ωτοκροταφικό</a:t>
                      </a:r>
                      <a:r>
                        <a:rPr lang="el-GR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r>
                        <a:rPr lang="el-GR" dirty="0" smtClean="0"/>
                        <a:t>3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παρωτίδα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Ραχιαίος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πνευμονογαστρικό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Γάγγλια</a:t>
                      </a:r>
                      <a:r>
                        <a:rPr lang="el-GR" baseline="0" dirty="0" smtClean="0"/>
                        <a:t> κοντά στα όργανα στόχους </a:t>
                      </a:r>
                      <a:r>
                        <a:rPr lang="el-GR" sz="1400" baseline="0" dirty="0" smtClean="0"/>
                        <a:t>(καρδιακό, πνευμονικό πλέγμα και σπλαγχνικά πλέγματα)</a:t>
                      </a:r>
                      <a:endParaRPr lang="el-GR" sz="14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Πλέγματα στο θώρακα και κοιλιά (κατά μήκος μεγάλων αγγείων)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Καρδιά, πνεύμονες, </a:t>
                      </a:r>
                      <a:r>
                        <a:rPr lang="el-GR" dirty="0" err="1" smtClean="0"/>
                        <a:t>γ.εντ</a:t>
                      </a:r>
                      <a:r>
                        <a:rPr lang="el-GR" dirty="0" smtClean="0"/>
                        <a:t>. ουροποιητικό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Έσω και έξω διάμεσος π. ΙΜΝΜ</a:t>
                      </a:r>
                      <a:endParaRPr lang="el-GR" sz="16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Ι2-Ι4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Γάγγλια</a:t>
                      </a:r>
                      <a:r>
                        <a:rPr lang="el-GR" baseline="0" dirty="0" smtClean="0"/>
                        <a:t> κοντά στα όργανα στόχους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Υπογάστριο πλέγμα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Ορθό, κύστη, γεννητικά όργανα</a:t>
                      </a:r>
                      <a:endParaRPr lang="el-GR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2 - TextBox"/>
          <p:cNvSpPr txBox="1"/>
          <p:nvPr/>
        </p:nvSpPr>
        <p:spPr>
          <a:xfrm>
            <a:off x="2285984" y="0"/>
            <a:ext cx="428628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dirty="0" smtClean="0"/>
              <a:t>ΠΑΡΑΣΥΜΠΑΘΗΤΙΚΟ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857488" y="428604"/>
            <a:ext cx="207948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/>
              <a:t>ΣΥΜΠΑΘΗΤΙΚΟ</a:t>
            </a:r>
            <a:endParaRPr lang="el-GR" sz="2400" dirty="0"/>
          </a:p>
        </p:txBody>
      </p:sp>
      <p:sp>
        <p:nvSpPr>
          <p:cNvPr id="3" name="2 - TextBox"/>
          <p:cNvSpPr txBox="1"/>
          <p:nvPr/>
        </p:nvSpPr>
        <p:spPr>
          <a:xfrm>
            <a:off x="0" y="1214422"/>
            <a:ext cx="93374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Αλυσίδα συμπαθητικών γαγγλίων εκατέρωθεν ΣΣ, από τη βάση κρανίου ως κόκκυγα.</a:t>
            </a:r>
          </a:p>
          <a:p>
            <a:r>
              <a:rPr lang="el-GR" dirty="0" smtClean="0"/>
              <a:t>Τα γάγγλια συνδέονται με </a:t>
            </a:r>
            <a:r>
              <a:rPr lang="el-GR" dirty="0" err="1" smtClean="0"/>
              <a:t>μεσογάγγλιους</a:t>
            </a:r>
            <a:r>
              <a:rPr lang="el-GR" dirty="0" smtClean="0"/>
              <a:t> κλάδους.</a:t>
            </a:r>
          </a:p>
          <a:p>
            <a:r>
              <a:rPr lang="el-GR" u="sng" dirty="0" smtClean="0"/>
              <a:t>Αυχενική</a:t>
            </a:r>
            <a:r>
              <a:rPr lang="el-GR" dirty="0" smtClean="0"/>
              <a:t> μοίρα: άνω αυχενικό (Α1-Α4), μέσο αυχενικό  (Α5-Α6), αστεροειδές γάγγλιο (Α7-Α8, Θ1)</a:t>
            </a:r>
          </a:p>
          <a:p>
            <a:r>
              <a:rPr lang="el-GR" u="sng" dirty="0" smtClean="0"/>
              <a:t>Θωρακική</a:t>
            </a:r>
            <a:r>
              <a:rPr lang="el-GR" dirty="0" smtClean="0"/>
              <a:t> μοίρα: 10-11 γάγγλια</a:t>
            </a:r>
          </a:p>
          <a:p>
            <a:r>
              <a:rPr lang="el-GR" u="sng" dirty="0" smtClean="0"/>
              <a:t>Οσφυϊκή</a:t>
            </a:r>
            <a:r>
              <a:rPr lang="el-GR" dirty="0" smtClean="0"/>
              <a:t> μοίρα: 4  γάγγλια</a:t>
            </a:r>
          </a:p>
          <a:p>
            <a:r>
              <a:rPr lang="el-GR" u="sng" dirty="0" smtClean="0"/>
              <a:t>Ιερή μοίρα</a:t>
            </a:r>
            <a:r>
              <a:rPr lang="el-GR" dirty="0" smtClean="0"/>
              <a:t>: 4 γάγγλια(δέχονται </a:t>
            </a:r>
            <a:r>
              <a:rPr lang="el-GR" dirty="0" err="1" smtClean="0"/>
              <a:t>προγαγγλιακές</a:t>
            </a:r>
            <a:r>
              <a:rPr lang="el-GR" dirty="0" smtClean="0"/>
              <a:t> ίνες μέσω </a:t>
            </a:r>
            <a:r>
              <a:rPr lang="el-GR" dirty="0" err="1" smtClean="0"/>
              <a:t>μεσογαγγλιακών</a:t>
            </a:r>
            <a:r>
              <a:rPr lang="el-GR" dirty="0" smtClean="0"/>
              <a:t> κλάδων από Θ12-Ο2.</a:t>
            </a:r>
          </a:p>
          <a:p>
            <a:r>
              <a:rPr lang="el-GR" u="sng" dirty="0" smtClean="0"/>
              <a:t>Κόκκυγας</a:t>
            </a:r>
            <a:r>
              <a:rPr lang="el-GR" dirty="0" smtClean="0"/>
              <a:t>: 1 (μικρό </a:t>
            </a:r>
            <a:r>
              <a:rPr lang="el-GR" dirty="0" err="1" smtClean="0"/>
              <a:t>άζυγο</a:t>
            </a:r>
            <a:r>
              <a:rPr lang="el-GR" dirty="0" smtClean="0"/>
              <a:t> γάγγλιο).</a:t>
            </a:r>
          </a:p>
          <a:p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5632187"/>
              </p:ext>
            </p:extLst>
          </p:nvPr>
        </p:nvGraphicFramePr>
        <p:xfrm>
          <a:off x="142844" y="3429000"/>
          <a:ext cx="9144000" cy="3266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7360"/>
                <a:gridCol w="2209728"/>
                <a:gridCol w="1949312"/>
                <a:gridCol w="2059388"/>
                <a:gridCol w="159821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ΠΥΡΗΝΑΣ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 smtClean="0"/>
                        <a:t>ΠΡΟΓΑΓΓΛΙΑΚΕΣ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el-GR" dirty="0" smtClean="0"/>
                        <a:t>ΓΑΓΓΛΙΑ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ΜΕΤΑΓΓΑΓΛΙΑΚΕΣ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ΔΡΑΣΗ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Πλάγια κέρατα ΘΜΝΜ,</a:t>
                      </a:r>
                      <a:r>
                        <a:rPr lang="el-GR" baseline="0" dirty="0" smtClean="0"/>
                        <a:t> ΟΜΝΜ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Πρόσθιες ρίζες</a:t>
                      </a:r>
                    </a:p>
                    <a:p>
                      <a:r>
                        <a:rPr lang="el-GR" dirty="0" err="1" smtClean="0"/>
                        <a:t>Εμμύελες</a:t>
                      </a:r>
                      <a:r>
                        <a:rPr lang="el-GR" dirty="0" smtClean="0"/>
                        <a:t>-λευκοί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aseline="0" dirty="0" err="1" smtClean="0"/>
                        <a:t>αναστομωτικοί</a:t>
                      </a:r>
                      <a:r>
                        <a:rPr lang="el-GR" baseline="0" dirty="0" smtClean="0"/>
                        <a:t> κλάδοι προς </a:t>
                      </a:r>
                      <a:r>
                        <a:rPr lang="el-GR" baseline="0" dirty="0" err="1" smtClean="0"/>
                        <a:t>παρασπονδ</a:t>
                      </a:r>
                      <a:r>
                        <a:rPr lang="el-GR" baseline="0" dirty="0" smtClean="0"/>
                        <a:t>. γ.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400" baseline="0" dirty="0" smtClean="0"/>
                        <a:t>Σύναψη στο </a:t>
                      </a:r>
                      <a:r>
                        <a:rPr lang="el-GR" sz="1400" baseline="0" dirty="0" err="1" smtClean="0"/>
                        <a:t>παρασπ</a:t>
                      </a:r>
                      <a:r>
                        <a:rPr lang="el-GR" sz="1400" baseline="0" dirty="0" smtClean="0"/>
                        <a:t>. γ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400" baseline="0" dirty="0" smtClean="0"/>
                        <a:t>Σύναψη σε άλλο </a:t>
                      </a:r>
                      <a:r>
                        <a:rPr lang="el-GR" sz="1400" baseline="0" dirty="0" err="1" smtClean="0"/>
                        <a:t>παρασπ</a:t>
                      </a:r>
                      <a:r>
                        <a:rPr lang="el-GR" sz="1400" baseline="0" dirty="0" smtClean="0"/>
                        <a:t>. γ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400" baseline="0" dirty="0" smtClean="0"/>
                        <a:t>Σύναψη σε εξωτερικά γ. (κοιλιακής αορτής) ή μυελό επινεφριδίων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Παρασπονδυλικά</a:t>
                      </a:r>
                    </a:p>
                    <a:p>
                      <a:r>
                        <a:rPr lang="el-GR" dirty="0" err="1" smtClean="0"/>
                        <a:t>Προσπονδυλικά</a:t>
                      </a:r>
                      <a:endParaRPr lang="el-GR" dirty="0" smtClean="0"/>
                    </a:p>
                    <a:p>
                      <a:r>
                        <a:rPr lang="el-GR" dirty="0" smtClean="0"/>
                        <a:t>Τελικά </a:t>
                      </a:r>
                    </a:p>
                    <a:p>
                      <a:endParaRPr lang="el-GR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400" dirty="0" smtClean="0"/>
                        <a:t>Ακολουθούν νωτιαία νεύρα (αγγεία,</a:t>
                      </a:r>
                      <a:r>
                        <a:rPr lang="el-GR" sz="1400" baseline="0" dirty="0" smtClean="0"/>
                        <a:t> τρίχες, </a:t>
                      </a:r>
                      <a:r>
                        <a:rPr lang="el-GR" sz="1400" baseline="0" dirty="0" err="1" smtClean="0"/>
                        <a:t>ιδρ</a:t>
                      </a:r>
                      <a:r>
                        <a:rPr lang="el-GR" sz="1400" baseline="0" dirty="0" smtClean="0"/>
                        <a:t>. αδένες)</a:t>
                      </a:r>
                      <a:endParaRPr lang="el-GR" sz="1400" dirty="0" smtClean="0"/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400" dirty="0" smtClean="0"/>
                        <a:t>Πλέγματα γύρω από αρτηρίες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l-GR" sz="1400" dirty="0" smtClean="0"/>
                        <a:t>Απευθείας στα όργανα</a:t>
                      </a:r>
                      <a:endParaRPr lang="el-GR" sz="1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Αμύελες-φαιοί </a:t>
                      </a:r>
                      <a:r>
                        <a:rPr lang="el-GR" dirty="0" err="1" smtClean="0"/>
                        <a:t>αναστομωτικοί</a:t>
                      </a:r>
                      <a:r>
                        <a:rPr lang="el-GR" dirty="0" smtClean="0"/>
                        <a:t> κλάδοι,</a:t>
                      </a:r>
                      <a:r>
                        <a:rPr lang="el-GR" baseline="0" dirty="0" smtClean="0"/>
                        <a:t> ακολουθούν νωτιαία νεύρα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Λμι</a:t>
                      </a:r>
                      <a:r>
                        <a:rPr lang="el-GR" dirty="0" smtClean="0"/>
                        <a:t> αγγείων, </a:t>
                      </a:r>
                      <a:r>
                        <a:rPr lang="el-GR" dirty="0" err="1" smtClean="0"/>
                        <a:t>ορθωτήρες</a:t>
                      </a:r>
                      <a:r>
                        <a:rPr lang="el-GR" dirty="0" smtClean="0"/>
                        <a:t> τριχών, ιδρωτοποιοί αδένες</a:t>
                      </a:r>
                    </a:p>
                    <a:p>
                      <a:r>
                        <a:rPr lang="el-GR" dirty="0" smtClean="0"/>
                        <a:t>Α3+Θ5:</a:t>
                      </a:r>
                      <a:r>
                        <a:rPr lang="el-GR" baseline="0" dirty="0" smtClean="0"/>
                        <a:t> κεφαλή, καρδιά, βρόγχοι, μεγάλα αγγεία</a:t>
                      </a:r>
                      <a:endParaRPr lang="el-G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42844" y="142852"/>
          <a:ext cx="8858313" cy="6167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52771"/>
                <a:gridCol w="2952771"/>
                <a:gridCol w="2952771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Περιοχή σώματος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πυρήνας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Γάγγλια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ΣΥΜΠΑΘΗΤΙΚΟ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Κεφαλή-λαιμός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Θ1-Θ5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ΑΥΧΕΝΙΚΑ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Θ2-Θ6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ΚΑΤΩΤΕΡΟ ΑΥΧΕΝΙΚΟ</a:t>
                      </a:r>
                    </a:p>
                    <a:p>
                      <a:r>
                        <a:rPr lang="el-GR" dirty="0" smtClean="0"/>
                        <a:t>1</a:t>
                      </a:r>
                      <a:r>
                        <a:rPr lang="el-GR" baseline="30000" dirty="0" smtClean="0"/>
                        <a:t>ο</a:t>
                      </a:r>
                      <a:r>
                        <a:rPr lang="el-GR" baseline="0" dirty="0" smtClean="0"/>
                        <a:t> ΘΩΡΑΚΙΚΟ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Θ10-Ο2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ΟΣΦΥΙΚΑ ΙΕΡΑ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Καρδιά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Θ1-Θ5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ΑΥΧΕΝΙΚΑ ΑΝΩΤ. ΘΩΡΑΚΙΚΑ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Πνεύμονες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Θ2-Θ4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ΑΝΩΤ ΘΩΡΑΚΙΚΑ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Κοιλιά και πύελος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Θ6-Ο2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ΚΟΙΛΙΑΚΗΣ</a:t>
                      </a:r>
                      <a:r>
                        <a:rPr lang="el-GR" baseline="0" dirty="0" smtClean="0"/>
                        <a:t> ΑΟΡΤΗΣ ΜΕΣΕΝΤΕΡΙΑ</a:t>
                      </a:r>
                      <a:endParaRPr lang="el-GR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ΠΑΡΑΣΥΜΠΑΘΗΤΙΚΟ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Κεφαλή-λαιμός</a:t>
                      </a:r>
                    </a:p>
                    <a:p>
                      <a:r>
                        <a:rPr lang="el-GR" dirty="0" smtClean="0"/>
                        <a:t>----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ΕΓΚ.</a:t>
                      </a:r>
                      <a:r>
                        <a:rPr lang="el-GR" baseline="0" dirty="0" smtClean="0"/>
                        <a:t> ΣΥΖΥΓΙΕΣ</a:t>
                      </a:r>
                    </a:p>
                    <a:p>
                      <a:r>
                        <a:rPr lang="el-GR" baseline="0" dirty="0" smtClean="0"/>
                        <a:t>3,7,9,10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ΠΑΡΑΣΥΜΠ. ΜΙΚΡΑ ΓΑΓΓΛΙΑ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Καρδιά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ΓΑΓΓΛΙΑ</a:t>
                      </a:r>
                      <a:r>
                        <a:rPr lang="el-GR" baseline="0" dirty="0" smtClean="0"/>
                        <a:t> ΚΟΝΤΑ ΣΤΗΝ ΚΑΡΔΙΑ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Πνεύμονες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ΓΑΓΓΛΙΑ</a:t>
                      </a:r>
                      <a:r>
                        <a:rPr lang="el-GR" baseline="0" dirty="0" smtClean="0"/>
                        <a:t> ΚΟΝΤΑ ΣΤΟΥΣ ΠΝΕΥΜΟΝΕΣ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Κοιλιά και πύελος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</a:p>
                    <a:p>
                      <a:r>
                        <a:rPr lang="el-GR" dirty="0" smtClean="0"/>
                        <a:t>Ι2,3,4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ΜΙΚΡΑ ΓΑΓΓΛΙΑ ΣΤΑ ΤΟΙΧΩΜΑΤΑ ΣΠΛΑΓΧΝΩΝ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3549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785786" y="2285992"/>
            <a:ext cx="242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 smtClean="0"/>
          </a:p>
          <a:p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Μύση (σφιγκτήρας)</a:t>
            </a:r>
          </a:p>
          <a:p>
            <a:pPr>
              <a:buNone/>
            </a:pPr>
            <a:r>
              <a:rPr lang="el-GR" dirty="0" smtClean="0"/>
              <a:t>Ακτινωτός μυς (αύξηση κυρτότητας)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Μύση και προσαρμογή</a:t>
            </a:r>
          </a:p>
          <a:p>
            <a:pPr>
              <a:buNone/>
            </a:pPr>
            <a:r>
              <a:rPr lang="el-GR" dirty="0" smtClean="0"/>
              <a:t>Βλάβη: μυδρίαση και παράλυση προσαρμογής</a:t>
            </a: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13255" cy="395128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μυδρίαση (διαστολέας?)</a:t>
            </a:r>
          </a:p>
          <a:p>
            <a:pPr>
              <a:buNone/>
            </a:pPr>
            <a:r>
              <a:rPr lang="el-GR" dirty="0" smtClean="0"/>
              <a:t>(?)</a:t>
            </a:r>
            <a:r>
              <a:rPr lang="el-GR" sz="1400" dirty="0" smtClean="0"/>
              <a:t>φακός[Ο ελαστικός τόνος των συνδέσμων  διατηρεί το φακό αποπλατυσμένο].</a:t>
            </a:r>
          </a:p>
          <a:p>
            <a:pPr>
              <a:buNone/>
            </a:pPr>
            <a:r>
              <a:rPr lang="el-GR" dirty="0" err="1" smtClean="0"/>
              <a:t>Ταρσαίος</a:t>
            </a:r>
            <a:r>
              <a:rPr lang="el-GR" dirty="0" smtClean="0"/>
              <a:t> μυς (ανύψωση βλεφάρου), μυς </a:t>
            </a:r>
            <a:r>
              <a:rPr lang="en-US" dirty="0" smtClean="0"/>
              <a:t> Muller</a:t>
            </a:r>
            <a:r>
              <a:rPr lang="el-GR" dirty="0" smtClean="0"/>
              <a:t>  διατηρεί οφθαλμό στον κόγχο.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Μυδρίαση, αύξηση βλεφαρικής σχισμής, </a:t>
            </a:r>
            <a:r>
              <a:rPr lang="el-GR" dirty="0" err="1" smtClean="0"/>
              <a:t>εξώφθαλμος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Βλάβη: μύση, </a:t>
            </a:r>
            <a:r>
              <a:rPr lang="el-GR" dirty="0" err="1" smtClean="0"/>
              <a:t>ενόφθαλμος</a:t>
            </a:r>
            <a:r>
              <a:rPr lang="el-GR" dirty="0" smtClean="0"/>
              <a:t>,  στένωση βλεφαρικής σχισμής, </a:t>
            </a:r>
            <a:r>
              <a:rPr lang="el-GR" dirty="0" err="1" smtClean="0"/>
              <a:t>ανιδρωσία</a:t>
            </a:r>
            <a:r>
              <a:rPr lang="el-GR" dirty="0" smtClean="0"/>
              <a:t>, αγγειοδιαστολή προσώπου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12" name="11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ΑΝΣ_1 ΟΦΘΑΛΜΟΣ</a:t>
            </a:r>
            <a:endParaRPr lang="el-G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Τους διεγείρει και προκαλεί την παραγωγή άφθονου και υδαρούς σιέλου </a:t>
            </a:r>
          </a:p>
          <a:p>
            <a:pPr>
              <a:buNone/>
            </a:pPr>
            <a:r>
              <a:rPr lang="el-GR" dirty="0" smtClean="0"/>
              <a:t>(μέσω αγγειοδιαστολής)</a:t>
            </a:r>
          </a:p>
          <a:p>
            <a:pPr>
              <a:buNone/>
            </a:pPr>
            <a:r>
              <a:rPr lang="el-GR" dirty="0" smtClean="0"/>
              <a:t>Βλάβη. Μειώνει παραγωγή σιέλου, δακρύων</a:t>
            </a:r>
          </a:p>
          <a:p>
            <a:endParaRPr lang="el-GR" dirty="0"/>
          </a:p>
        </p:txBody>
      </p:sp>
      <p:sp>
        <p:nvSpPr>
          <p:cNvPr id="7" name="6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Έκκριση μικρής ποσότητα παχύρευστου σιέλου</a:t>
            </a:r>
          </a:p>
          <a:p>
            <a:pPr>
              <a:buNone/>
            </a:pPr>
            <a:r>
              <a:rPr lang="el-GR" dirty="0" smtClean="0"/>
              <a:t>Βλάβη. Περνάει απαρατήρητη</a:t>
            </a:r>
            <a:endParaRPr lang="el-GR" dirty="0"/>
          </a:p>
        </p:txBody>
      </p:sp>
      <p:sp>
        <p:nvSpPr>
          <p:cNvPr id="9" name="8 - Τίτλος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ΑΝΣ_ΔΑΚΡΥΙΚΟΙ-ΣΙΕΛΟΓΟΝΟΙ ΑΔΕΝΕΣ</a:t>
            </a:r>
            <a:endParaRPr lang="el-GR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Σταθεροποίηση εσωτερικού περιβάλλοντος και ρύθμιση λειτουργίας οργάνων.</a:t>
            </a:r>
          </a:p>
          <a:p>
            <a:pPr>
              <a:buNone/>
            </a:pPr>
            <a:r>
              <a:rPr lang="el-GR" dirty="0" smtClean="0"/>
              <a:t>Συμπαθητικό: αυξημένη δραστηριότητα σε συνθήκες στρες</a:t>
            </a:r>
          </a:p>
          <a:p>
            <a:pPr>
              <a:buNone/>
            </a:pPr>
            <a:r>
              <a:rPr lang="el-GR" dirty="0" smtClean="0"/>
              <a:t>Παρασυμπαθητικό: προάγει το μεταβολισμό, αναγέννηση, και αποθήκευση ενέργειας.</a:t>
            </a:r>
          </a:p>
          <a:p>
            <a:pPr>
              <a:buNone/>
            </a:pPr>
            <a:r>
              <a:rPr lang="el-GR" dirty="0" err="1" smtClean="0"/>
              <a:t>Σπλαγχνοαισθητικότητα</a:t>
            </a:r>
            <a:r>
              <a:rPr lang="el-GR" dirty="0" smtClean="0"/>
              <a:t>: δεν είναι δυνατή η διάκριση των δύο συστημάτων. Οι νευρώνες εδράζονται στα </a:t>
            </a:r>
            <a:r>
              <a:rPr lang="el-GR" u="sng" dirty="0" smtClean="0"/>
              <a:t>νωτιαία αισθητικά γάγγλια</a:t>
            </a:r>
            <a:r>
              <a:rPr lang="el-GR" dirty="0" smtClean="0"/>
              <a:t>.  Ακολουθούν οδό γενικής αισθητικότητας. Μεταφέρουν αίσθηση σπασμού, πλήρωσης, διάτασης, πόνου σπλάγχνων.</a:t>
            </a:r>
          </a:p>
          <a:p>
            <a:pPr>
              <a:buNone/>
            </a:pPr>
            <a:r>
              <a:rPr lang="el-GR" dirty="0" err="1" smtClean="0"/>
              <a:t>Σπλαγχνοκινητικότητα</a:t>
            </a:r>
            <a:r>
              <a:rPr lang="el-GR" dirty="0" smtClean="0"/>
              <a:t>: οι νευρώνες εδράζονται στα </a:t>
            </a:r>
            <a:r>
              <a:rPr lang="el-GR" u="sng" dirty="0" smtClean="0"/>
              <a:t>γάγγλια αυτονόμου</a:t>
            </a:r>
            <a:r>
              <a:rPr lang="el-GR" dirty="0" smtClean="0"/>
              <a:t> (μικρές αθροίσεις κυττάρων, περιβάλλονται από κάψα συνδετικού ιστού, διασκορπισμένα σε όλο το σώμα)</a:t>
            </a: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040188" cy="639762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1643050"/>
            <a:ext cx="4040188" cy="395128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Έλεγχος αδένων ως το στομάχι (λεπτό και παχύ έντερο από τοπικά σήματα)</a:t>
            </a:r>
          </a:p>
          <a:p>
            <a:pPr>
              <a:buNone/>
            </a:pPr>
            <a:r>
              <a:rPr lang="el-GR" dirty="0" smtClean="0"/>
              <a:t>Αυξάνει περισταλτικότητα (τόνος και κινητικότητα), χαλάρωση σφιγκτήρων (</a:t>
            </a:r>
            <a:r>
              <a:rPr lang="el-GR" dirty="0" err="1" smtClean="0"/>
              <a:t>ενδοτοιχωματικό</a:t>
            </a:r>
            <a:r>
              <a:rPr lang="el-GR" dirty="0" smtClean="0"/>
              <a:t> πλέγμα)</a:t>
            </a:r>
          </a:p>
          <a:p>
            <a:pPr>
              <a:buNone/>
            </a:pPr>
            <a:r>
              <a:rPr lang="el-GR" dirty="0" smtClean="0"/>
              <a:t>Αύξηση εκκρίσεων εξωκρινών και ενδοκρινών αδένων</a:t>
            </a:r>
          </a:p>
          <a:p>
            <a:pPr>
              <a:buNone/>
            </a:pPr>
            <a:r>
              <a:rPr lang="el-GR" dirty="0" smtClean="0"/>
              <a:t>Μειώνει γλυκόζη αίματος γιατί εκλύει ινσουλίνη από το πάγκρεας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Κέντρο </a:t>
            </a:r>
            <a:r>
              <a:rPr lang="el-GR" u="sng" dirty="0" smtClean="0"/>
              <a:t>αφόδευσης</a:t>
            </a:r>
            <a:r>
              <a:rPr lang="el-GR" dirty="0" smtClean="0"/>
              <a:t>, περισταλτικές κινήσεις κατιόν και ευθύ κόλον, χάλαση λείου σφιγκτήρα πρωκτού. Εξαρτάται και από τον εκούσιο έλεγχο (δράση κοιλιακών μυών, πυελικού εδάφους, έξω σφιγκτήρα πρωκτού, (</a:t>
            </a:r>
            <a:r>
              <a:rPr lang="el-GR" dirty="0" err="1" smtClean="0"/>
              <a:t>αιδοιικά</a:t>
            </a:r>
            <a:r>
              <a:rPr lang="el-GR" dirty="0" smtClean="0"/>
              <a:t> νεύρα Ι1-Ι4)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10" name="9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500562" y="1000108"/>
            <a:ext cx="4041775" cy="639762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4"/>
          </p:nvPr>
        </p:nvSpPr>
        <p:spPr>
          <a:xfrm>
            <a:off x="4572000" y="1643050"/>
            <a:ext cx="4041775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l-GR" dirty="0" smtClean="0"/>
              <a:t>Μικρή συμμετοχή στην αδενική έκκριση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Μικρή συμμετοχή στην κινητικότητα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>
                <a:solidFill>
                  <a:srgbClr val="7030A0"/>
                </a:solidFill>
              </a:rPr>
              <a:t>Δρα κυρίως στους σφιγκτήρες </a:t>
            </a:r>
            <a:r>
              <a:rPr lang="el-GR" dirty="0" smtClean="0"/>
              <a:t>(σύσπαση)μικρή επίδραση στην  περισταλτικότητα και εκκρίσεις.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12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11532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ΑΝΣ_ΓΑΣΤΡΕΝΤΕΡΙΚΟ ΣΥΣΤΗΜΑ</a:t>
            </a:r>
            <a:endParaRPr lang="el-GR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Μείωση ρυθμού, όγκου παλμού, (δύναμη συστολής), κολποκοιλιακής αγωγιμότητας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Ερεθισμός: Κολποκοιλιακός αποκλεισμός, ανακοπή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Αυξάνει τη δραστηριότητα (συχνότητα και δύναμη συστολής)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Ερεθισμός:  έκτακτες κοιλιακές, κολπική και κοιλιακή μαρμαρυγή, αύξηση ΑΠ.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ΑΝΣ_ΚΑΡΔΙΑ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Αγγειοδιασταλτική δράση σε δακρυϊκούς και σιελογόνους αδένες</a:t>
            </a:r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 </a:t>
            </a:r>
            <a:r>
              <a:rPr lang="el-GR" dirty="0" err="1" smtClean="0"/>
              <a:t>Αγγειοσύσπαση</a:t>
            </a:r>
            <a:r>
              <a:rPr lang="el-GR" dirty="0" smtClean="0"/>
              <a:t> των αγγείων σπλάγχνων, δέρματος και άκρων αποκλειστικά από το </a:t>
            </a:r>
            <a:r>
              <a:rPr lang="el-GR" dirty="0" smtClean="0">
                <a:solidFill>
                  <a:srgbClr val="0070C0"/>
                </a:solidFill>
              </a:rPr>
              <a:t>ΣΥΜΠ.</a:t>
            </a:r>
          </a:p>
          <a:p>
            <a:pPr>
              <a:buNone/>
            </a:pPr>
            <a:r>
              <a:rPr lang="el-GR" dirty="0" smtClean="0"/>
              <a:t>Εξαίρεση: </a:t>
            </a:r>
            <a:r>
              <a:rPr lang="el-GR" dirty="0" smtClean="0">
                <a:solidFill>
                  <a:srgbClr val="7030A0"/>
                </a:solidFill>
              </a:rPr>
              <a:t>στεφανιαία αγγεία και αγγεία μυών</a:t>
            </a:r>
            <a:r>
              <a:rPr lang="el-GR" dirty="0" smtClean="0"/>
              <a:t>.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357158" y="357166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ΑΝΣ_ΑΓΓΕΙΑ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Μειώνει τη δύναμη συστολής καρδιάς άλλα δεν επιδρά στις</a:t>
            </a:r>
          </a:p>
          <a:p>
            <a:pPr>
              <a:buNone/>
            </a:pPr>
            <a:r>
              <a:rPr lang="el-GR" dirty="0" smtClean="0"/>
              <a:t>	περιφερικές αντιστάσεις, και επομένως ασκεί μικρή επίδραση στην ΑΠ.</a:t>
            </a:r>
          </a:p>
          <a:p>
            <a:pPr>
              <a:buNone/>
            </a:pPr>
            <a:r>
              <a:rPr lang="el-GR" dirty="0" smtClean="0"/>
              <a:t> ΌΜΩΣ πολύ ισχυρή διέγερση </a:t>
            </a:r>
            <a:r>
              <a:rPr lang="el-GR" dirty="0" err="1" smtClean="0"/>
              <a:t>πνευμονογαστρικού</a:t>
            </a:r>
            <a:r>
              <a:rPr lang="el-GR" dirty="0" smtClean="0"/>
              <a:t> μπορεί να σταματήσεις τελείως την καρδιακή λειτουργία για </a:t>
            </a:r>
            <a:r>
              <a:rPr lang="en-US" dirty="0" smtClean="0"/>
              <a:t>sec</a:t>
            </a:r>
            <a:r>
              <a:rPr lang="el-GR" dirty="0" smtClean="0"/>
              <a:t> και να μηδενίσει την ΑΠ.</a:t>
            </a:r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ΣΥΜΠ: Μικρή συμμετοχή (μέσω επίδρασης στην καρδιά)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Αυξάνει  δύναμη συστολής καρδιάς και αυξάνει την αντίσταση ροής, οπότε αυξάνει ΑΠ, στιγμιαία και όχι σταθερά.</a:t>
            </a:r>
          </a:p>
          <a:p>
            <a:endParaRPr lang="el-GR" dirty="0" smtClean="0"/>
          </a:p>
          <a:p>
            <a:r>
              <a:rPr lang="el-GR" dirty="0" smtClean="0"/>
              <a:t>Αυξάνει την πίεση ως αποτέλεσμα της </a:t>
            </a:r>
            <a:r>
              <a:rPr lang="el-GR" dirty="0" err="1" smtClean="0"/>
              <a:t>αγγειοσύσπασης</a:t>
            </a:r>
            <a:r>
              <a:rPr lang="el-GR" dirty="0" smtClean="0"/>
              <a:t> (σπλαγχνικά αγγεία), αύξησης  καρδιακής συχνότητας, όγκου παλμού.</a:t>
            </a:r>
            <a:endParaRPr lang="el-GR" dirty="0"/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ΑΝΣ_ΑΡΗΡΙΑΚΗ ΠΙΕΣΗ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 smtClean="0"/>
          </a:p>
          <a:p>
            <a:pPr>
              <a:buNone/>
            </a:pPr>
            <a:r>
              <a:rPr lang="el-GR" dirty="0" smtClean="0"/>
              <a:t>	</a:t>
            </a:r>
            <a:r>
              <a:rPr lang="el-GR" b="1" dirty="0" smtClean="0">
                <a:solidFill>
                  <a:srgbClr val="FF0000"/>
                </a:solidFill>
              </a:rPr>
              <a:t>Άρα, η έκκριση ιδρώτα είναι ΠΑΡΑΣΥΜΠ  λειτουργία που διεκπεραιώνεται από το ΣΥΜΠ.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Εκκρίνουν ιδρώτα όταν ερεθιστούν μόνο τα </a:t>
            </a:r>
            <a:r>
              <a:rPr lang="el-GR" dirty="0" smtClean="0">
                <a:solidFill>
                  <a:srgbClr val="0070C0"/>
                </a:solidFill>
              </a:rPr>
              <a:t>συμπαθητικά</a:t>
            </a:r>
            <a:r>
              <a:rPr lang="el-GR" dirty="0" smtClean="0"/>
              <a:t> νεύρα. </a:t>
            </a:r>
          </a:p>
          <a:p>
            <a:r>
              <a:rPr lang="el-GR" dirty="0" smtClean="0"/>
              <a:t>Οι μεταγαγγλιακές ίνες  εκκρίνουν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Ach</a:t>
            </a:r>
            <a:r>
              <a:rPr lang="el-GR" dirty="0" smtClean="0"/>
              <a:t> όπως το </a:t>
            </a:r>
            <a:r>
              <a:rPr lang="el-GR" dirty="0" smtClean="0">
                <a:solidFill>
                  <a:srgbClr val="00B050"/>
                </a:solidFill>
              </a:rPr>
              <a:t>ΠΑΡΑΣΥΜΠ </a:t>
            </a:r>
            <a:r>
              <a:rPr lang="el-GR" dirty="0" smtClean="0"/>
              <a:t>και τα </a:t>
            </a:r>
            <a:r>
              <a:rPr lang="el-GR" dirty="0" err="1" smtClean="0"/>
              <a:t>υποθαλαμικά</a:t>
            </a:r>
            <a:r>
              <a:rPr lang="el-GR" dirty="0" smtClean="0"/>
              <a:t> κέντρα που ρυθμίζουν είναι </a:t>
            </a:r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/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ΑΝΣ_ΙΔΡΩΤΟΠΟΙΟΙ ΑΔΕΝΕΣ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</p:spPr>
        <p:txBody>
          <a:bodyPr>
            <a:normAutofit/>
          </a:bodyPr>
          <a:lstStyle/>
          <a:p>
            <a:r>
              <a:rPr lang="el-GR" dirty="0" smtClean="0"/>
              <a:t>Διεγείρονται</a:t>
            </a: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Αναστέλλονται</a:t>
            </a:r>
          </a:p>
          <a:p>
            <a:endParaRPr lang="el-GR" dirty="0" smtClean="0"/>
          </a:p>
          <a:p>
            <a:r>
              <a:rPr lang="el-GR" dirty="0" smtClean="0"/>
              <a:t>απελευθερώνει γλυκόζη από το ήπαρ</a:t>
            </a:r>
          </a:p>
          <a:p>
            <a:r>
              <a:rPr lang="el-GR" dirty="0" smtClean="0"/>
              <a:t>Αυξάνει η συγκέντρωση γλυκόζης στο αίμα</a:t>
            </a:r>
          </a:p>
          <a:p>
            <a:r>
              <a:rPr lang="el-GR" dirty="0" smtClean="0"/>
              <a:t> αυξάνει η </a:t>
            </a:r>
            <a:r>
              <a:rPr lang="el-GR" dirty="0" err="1" smtClean="0"/>
              <a:t>γλυκογονογέννεση</a:t>
            </a:r>
            <a:endParaRPr lang="el-GR" dirty="0"/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13849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ΑΝΣ_ΣΠΛΑΓΧΝΑ</a:t>
            </a:r>
            <a:br>
              <a:rPr lang="el-GR" sz="2800" dirty="0" smtClean="0"/>
            </a:br>
            <a:r>
              <a:rPr lang="el-GR" sz="2800" dirty="0" smtClean="0"/>
              <a:t> ηπατικοί πόροι, χοληδόχος κύστη, ουρητήρας, </a:t>
            </a:r>
            <a:br>
              <a:rPr lang="el-GR" sz="2800" dirty="0" smtClean="0"/>
            </a:br>
            <a:r>
              <a:rPr lang="el-GR" sz="2800" dirty="0" err="1" smtClean="0"/>
              <a:t>ουροδοχος</a:t>
            </a:r>
            <a:r>
              <a:rPr lang="el-GR" sz="2800" dirty="0" smtClean="0"/>
              <a:t> κύστη, βρόγχοι</a:t>
            </a:r>
            <a:endParaRPr lang="el-G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---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ορθωτήρες</a:t>
            </a:r>
            <a:r>
              <a:rPr lang="el-GR" dirty="0" smtClean="0"/>
              <a:t> τριχών( και ιδρωτοποιοί αδένες) </a:t>
            </a:r>
            <a:r>
              <a:rPr lang="el-GR" dirty="0" smtClean="0">
                <a:solidFill>
                  <a:srgbClr val="7030A0"/>
                </a:solidFill>
              </a:rPr>
              <a:t>νευρώνονται μόνο από το ΣΥΜΠ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ΑΝΣ_ΔΕΡΜΑ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</p:spPr>
        <p:txBody>
          <a:bodyPr>
            <a:normAutofit/>
          </a:bodyPr>
          <a:lstStyle/>
          <a:p>
            <a:r>
              <a:rPr lang="el-GR" dirty="0" smtClean="0"/>
              <a:t>Σύσπαση βρόγχων και </a:t>
            </a:r>
            <a:r>
              <a:rPr lang="el-GR" dirty="0" err="1" smtClean="0"/>
              <a:t>βρογχιολίων</a:t>
            </a:r>
            <a:r>
              <a:rPr lang="el-GR" dirty="0" smtClean="0"/>
              <a:t>, αύξηση εκκρίσεων.</a:t>
            </a: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Μικρότερη επίδραση. </a:t>
            </a:r>
            <a:r>
              <a:rPr lang="el-GR" dirty="0" err="1" smtClean="0"/>
              <a:t>Βρογχοδιαστολή</a:t>
            </a:r>
            <a:r>
              <a:rPr lang="el-GR" dirty="0" smtClean="0"/>
              <a:t>, μείωση εκκρίσεων (μείωση αιμάτωσης)</a:t>
            </a:r>
            <a:endParaRPr lang="el-GR" dirty="0"/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 ΑΝΑΠΝΟΗ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</p:spPr>
        <p:txBody>
          <a:bodyPr>
            <a:normAutofit/>
          </a:bodyPr>
          <a:lstStyle/>
          <a:p>
            <a:r>
              <a:rPr lang="el-GR" dirty="0" smtClean="0"/>
              <a:t>Νευρώνει με πυελικά νεύρα τον  ουρητήρα, τον </a:t>
            </a:r>
            <a:r>
              <a:rPr lang="el-GR" dirty="0" err="1" smtClean="0"/>
              <a:t>εξωστήρα</a:t>
            </a:r>
            <a:r>
              <a:rPr lang="el-GR" dirty="0" smtClean="0"/>
              <a:t> μυ της κύστης, το τρίγωνο και </a:t>
            </a:r>
            <a:r>
              <a:rPr lang="el-GR" dirty="0" err="1" smtClean="0"/>
              <a:t>λμι</a:t>
            </a:r>
            <a:r>
              <a:rPr lang="el-GR" dirty="0" smtClean="0"/>
              <a:t> αυχένα κύστης (έσω σφιγκτήρα). </a:t>
            </a:r>
          </a:p>
          <a:p>
            <a:r>
              <a:rPr lang="el-GR" dirty="0" smtClean="0"/>
              <a:t>Αυξάνει τόνο και την κινητικότητα και χαλαρώνει  τον έσω σφιγκτήρα.</a:t>
            </a:r>
          </a:p>
          <a:p>
            <a:endParaRPr lang="el-GR" b="1" dirty="0" smtClean="0">
              <a:solidFill>
                <a:srgbClr val="FF0000"/>
              </a:solidFill>
            </a:endParaRPr>
          </a:p>
          <a:p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Κατώτερα θωρακικά και ανώτερα οσφυϊκά νεύρα (υπογάστρια νεύρα) και αναστέλλουν τη σύσπαση.</a:t>
            </a:r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 ΟΥΡΟΠΟΙΗΤΙΚΟ</a:t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8" name="7 - TextBox"/>
          <p:cNvSpPr txBox="1"/>
          <p:nvPr/>
        </p:nvSpPr>
        <p:spPr>
          <a:xfrm>
            <a:off x="142844" y="5786454"/>
            <a:ext cx="913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[Εκούσιος έλεγχος: γραμμωτοί μυς, έξω σφιγκτήρας κύστης και μυς περινέου (</a:t>
            </a:r>
            <a:r>
              <a:rPr lang="el-GR" dirty="0" err="1" smtClean="0"/>
              <a:t>αιδοιικά</a:t>
            </a:r>
            <a:r>
              <a:rPr lang="el-GR" dirty="0" smtClean="0"/>
              <a:t> νεύρα)]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ΠΑΡΑΣΥΜΠ</a:t>
            </a:r>
            <a:endParaRPr lang="el-GR" dirty="0" smtClean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429156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l-GR" u="sng" dirty="0" smtClean="0"/>
              <a:t>έξω γεννητικά όργανα</a:t>
            </a:r>
          </a:p>
          <a:p>
            <a:r>
              <a:rPr lang="el-GR" dirty="0" smtClean="0"/>
              <a:t>Διαστολή (χάλαση) </a:t>
            </a:r>
            <a:r>
              <a:rPr lang="el-GR" dirty="0" err="1" smtClean="0"/>
              <a:t>λμι</a:t>
            </a:r>
            <a:r>
              <a:rPr lang="el-GR" dirty="0" smtClean="0"/>
              <a:t> τοιχώματος αρτηριών σηραγγωδών σωμάτων πέους και κλειτορίδας. (αντανακλαστική και </a:t>
            </a:r>
            <a:r>
              <a:rPr lang="el-GR" dirty="0" err="1" smtClean="0"/>
              <a:t>φλοιική</a:t>
            </a:r>
            <a:r>
              <a:rPr lang="el-GR" dirty="0" smtClean="0"/>
              <a:t>)</a:t>
            </a:r>
          </a:p>
          <a:p>
            <a:pPr>
              <a:buNone/>
            </a:pPr>
            <a:endParaRPr lang="el-GR" b="1" dirty="0" smtClean="0">
              <a:solidFill>
                <a:srgbClr val="FF0000"/>
              </a:solidFill>
            </a:endParaRP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ΣΥΜΠ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284693" cy="39512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u="sng" dirty="0" smtClean="0"/>
              <a:t>έσω γεννητικά όργανα (υπογαστρικό πλέγμα)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σύσπαση </a:t>
            </a:r>
            <a:r>
              <a:rPr lang="el-GR" dirty="0" err="1" smtClean="0"/>
              <a:t>λμι</a:t>
            </a:r>
            <a:r>
              <a:rPr lang="el-GR" dirty="0" smtClean="0"/>
              <a:t> εκφορητικής οδού σπέρματος που μεταφέρεται στην  μεμβρανώδη ουρήθρα και η έξοδος οφείλεται στην </a:t>
            </a:r>
            <a:r>
              <a:rPr lang="el-GR" dirty="0" err="1" smtClean="0"/>
              <a:t>κλονική</a:t>
            </a:r>
            <a:r>
              <a:rPr lang="el-GR" dirty="0" smtClean="0"/>
              <a:t> σύσπαση </a:t>
            </a:r>
            <a:r>
              <a:rPr lang="el-GR" dirty="0" err="1" smtClean="0"/>
              <a:t>ισχιοσηραγγώδους</a:t>
            </a:r>
            <a:r>
              <a:rPr lang="el-GR" dirty="0" smtClean="0"/>
              <a:t> και </a:t>
            </a:r>
            <a:r>
              <a:rPr lang="el-GR" dirty="0" err="1" smtClean="0"/>
              <a:t>βολβοσηραγγώδους</a:t>
            </a:r>
            <a:r>
              <a:rPr lang="el-GR" dirty="0" smtClean="0"/>
              <a:t> μυ (γραμμωτοί). </a:t>
            </a:r>
          </a:p>
          <a:p>
            <a:r>
              <a:rPr lang="el-GR" dirty="0" smtClean="0"/>
              <a:t>Σύσπαση μήτρας και σαλπίγγων κατά τον οργασμό (όχι απαραίτητη δράση  κατά την κύηση,  η απονευρωμένη μήτρα μπορεί να κυοφορήσει)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7" name="8 - Τίτλος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ΑΝΣ_  ΓΕΝΝΗΤΙΚΟ</a:t>
            </a:r>
            <a:br>
              <a:rPr lang="el-GR" sz="2800" dirty="0" smtClean="0"/>
            </a:br>
            <a:endParaRPr lang="el-GR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42844" y="0"/>
            <a:ext cx="1883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 ΣΥΜΠΑΘΗΤΙΚΟ</a:t>
            </a:r>
            <a:endParaRPr lang="el-GR" dirty="0"/>
          </a:p>
        </p:txBody>
      </p:sp>
      <p:sp>
        <p:nvSpPr>
          <p:cNvPr id="9" name="8 - TextBox"/>
          <p:cNvSpPr txBox="1"/>
          <p:nvPr/>
        </p:nvSpPr>
        <p:spPr>
          <a:xfrm>
            <a:off x="3143240" y="0"/>
            <a:ext cx="2342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ΠΑΡΑΣΥΜΠΑΘΗΤΙΚΟ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5500694" y="571480"/>
            <a:ext cx="239507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3. π. </a:t>
            </a:r>
            <a:r>
              <a:rPr lang="en-US" dirty="0" smtClean="0"/>
              <a:t> </a:t>
            </a:r>
            <a:r>
              <a:rPr lang="en-US" dirty="0" err="1" smtClean="0"/>
              <a:t>Edinger</a:t>
            </a:r>
            <a:r>
              <a:rPr lang="en-US" dirty="0" smtClean="0"/>
              <a:t> </a:t>
            </a:r>
            <a:r>
              <a:rPr lang="en-US" dirty="0" err="1" smtClean="0"/>
              <a:t>Westphal</a:t>
            </a:r>
            <a:endParaRPr lang="en-US" dirty="0" smtClean="0"/>
          </a:p>
          <a:p>
            <a:r>
              <a:rPr lang="en-US" dirty="0" smtClean="0"/>
              <a:t>4.</a:t>
            </a:r>
            <a:r>
              <a:rPr lang="el-GR" dirty="0" smtClean="0"/>
              <a:t> </a:t>
            </a:r>
            <a:r>
              <a:rPr lang="el-GR" dirty="0" err="1" smtClean="0"/>
              <a:t>Σιελικοί</a:t>
            </a:r>
            <a:r>
              <a:rPr lang="el-GR" dirty="0" smtClean="0"/>
              <a:t> π. </a:t>
            </a:r>
          </a:p>
          <a:p>
            <a:r>
              <a:rPr lang="el-GR" dirty="0" smtClean="0"/>
              <a:t>5. Ραχιαίος π.</a:t>
            </a:r>
          </a:p>
          <a:p>
            <a:r>
              <a:rPr lang="el-GR" dirty="0" smtClean="0"/>
              <a:t>6. Ιερή μοίρα ΝΜ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Υπόγαστριο</a:t>
            </a:r>
            <a:r>
              <a:rPr lang="el-GR" dirty="0" smtClean="0"/>
              <a:t> πλέγμα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5072066" y="2357430"/>
            <a:ext cx="4284506" cy="203132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7. Πλάγια κέρατα θωρακικής μοίρας ΝΜ</a:t>
            </a:r>
          </a:p>
          <a:p>
            <a:r>
              <a:rPr lang="el-GR" dirty="0" smtClean="0"/>
              <a:t>8. Συμπαθητικό στέλεχος</a:t>
            </a:r>
          </a:p>
          <a:p>
            <a:r>
              <a:rPr lang="el-GR" dirty="0" smtClean="0"/>
              <a:t>9. Άνω αυχενικό γάγγλιο</a:t>
            </a:r>
          </a:p>
          <a:p>
            <a:r>
              <a:rPr lang="el-GR" dirty="0" smtClean="0"/>
              <a:t>10. Αστεροειδές γάγγλιο (</a:t>
            </a:r>
            <a:r>
              <a:rPr lang="el-GR" dirty="0" err="1" smtClean="0"/>
              <a:t>αυχενοθωρακικό</a:t>
            </a:r>
            <a:r>
              <a:rPr lang="el-GR" dirty="0" smtClean="0"/>
              <a:t>)</a:t>
            </a:r>
          </a:p>
          <a:p>
            <a:r>
              <a:rPr lang="el-GR" dirty="0" smtClean="0"/>
              <a:t>11. Γάγγλιο κοιλιακής αρτηρίας</a:t>
            </a:r>
          </a:p>
          <a:p>
            <a:r>
              <a:rPr lang="el-GR" dirty="0" smtClean="0"/>
              <a:t>12. Άνω </a:t>
            </a:r>
            <a:r>
              <a:rPr lang="el-GR" dirty="0" err="1" smtClean="0"/>
              <a:t>μεσεντέριο</a:t>
            </a:r>
            <a:r>
              <a:rPr lang="el-GR" dirty="0" smtClean="0"/>
              <a:t> γάγγλιο</a:t>
            </a:r>
          </a:p>
          <a:p>
            <a:r>
              <a:rPr lang="el-GR" dirty="0" smtClean="0"/>
              <a:t>13. Κάτω </a:t>
            </a:r>
            <a:r>
              <a:rPr lang="el-GR" dirty="0" err="1" smtClean="0"/>
              <a:t>μεσεντέριο</a:t>
            </a:r>
            <a:r>
              <a:rPr lang="el-GR" dirty="0" smtClean="0"/>
              <a:t> γάγγλιο</a:t>
            </a:r>
            <a:endParaRPr lang="el-GR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3375"/>
            <a:ext cx="5114925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785794"/>
            <a:ext cx="878684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Άνω αυχενικό γάγγλιο: στο ύψος Α2,Α3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Δέχεται από Θ1-Θ4.</a:t>
            </a:r>
          </a:p>
          <a:p>
            <a:r>
              <a:rPr lang="el-GR" dirty="0" smtClean="0"/>
              <a:t>Μεταγαγγλιακές ίνες: έσω καρωτιδικό και σηραγγώδες πλέγμα.</a:t>
            </a:r>
          </a:p>
          <a:p>
            <a:r>
              <a:rPr lang="el-GR" dirty="0" smtClean="0"/>
              <a:t>Νευρώνει: 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el-GR" dirty="0" smtClean="0"/>
              <a:t>Διαστολέα μυ κόρης (μυδρίαση),  μικρή επίδραση στην κυρτότητα φακού, </a:t>
            </a:r>
            <a:r>
              <a:rPr lang="el-GR" dirty="0" err="1" smtClean="0"/>
              <a:t>ταρσαίο</a:t>
            </a:r>
            <a:r>
              <a:rPr lang="el-GR" dirty="0" smtClean="0"/>
              <a:t> μυ, </a:t>
            </a:r>
            <a:endParaRPr lang="en-US" dirty="0" smtClean="0"/>
          </a:p>
          <a:p>
            <a:r>
              <a:rPr lang="el-GR" dirty="0" err="1" smtClean="0"/>
              <a:t>κογχιαίο</a:t>
            </a:r>
            <a:r>
              <a:rPr lang="el-GR" dirty="0" smtClean="0"/>
              <a:t> μυ </a:t>
            </a:r>
            <a:r>
              <a:rPr lang="en-US" dirty="0" smtClean="0"/>
              <a:t>Muller.</a:t>
            </a:r>
            <a:endParaRPr lang="el-GR" dirty="0" smtClean="0"/>
          </a:p>
          <a:p>
            <a:r>
              <a:rPr lang="el-GR" dirty="0" smtClean="0"/>
              <a:t>2. Δακρυϊκό αδένα, παρωτίδα, βλεννογόνο μύτης (Κυρίως παρασυμπαθητική νεύρωση. Το συμπαθητικό προκαλεί </a:t>
            </a:r>
            <a:r>
              <a:rPr lang="el-GR" dirty="0" err="1" smtClean="0"/>
              <a:t>αγγειοσύσπαση</a:t>
            </a:r>
            <a:r>
              <a:rPr lang="el-GR" dirty="0" smtClean="0"/>
              <a:t> και με αυτόν τον τρόπο μειώνει την εκκριτική παραγωγή)</a:t>
            </a:r>
          </a:p>
          <a:p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Μέσο και αστεροειδές γάγγλιο (συνένωση με Θ1 γάγγλιο)</a:t>
            </a:r>
          </a:p>
          <a:p>
            <a:r>
              <a:rPr lang="el-GR" dirty="0" smtClean="0"/>
              <a:t>Μεταγαγγλιακές ίνες ακολουθούν αγγεία τραχήλου.</a:t>
            </a:r>
          </a:p>
          <a:p>
            <a:r>
              <a:rPr lang="el-GR" dirty="0" smtClean="0"/>
              <a:t>Νευρώνει:</a:t>
            </a:r>
          </a:p>
          <a:p>
            <a:r>
              <a:rPr lang="el-GR" dirty="0" smtClean="0"/>
              <a:t>Υπογνάθιο και υπογλώσσιο αδένα, θυρεοειδή, αγγεία, μήνιγγες, δέρμα, και ιδρωτοποιούς αδένες κεφαλής.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1214414" y="357166"/>
            <a:ext cx="34316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ΣΥΜΠΑΘΗΤΙΚΟ ΝΕΥΡΙΚΟ ΣΥΣΤΗΜΑ</a:t>
            </a:r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42910" y="1071546"/>
            <a:ext cx="752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Καρδιά</a:t>
            </a:r>
            <a:r>
              <a:rPr lang="el-GR" dirty="0" smtClean="0"/>
              <a:t>: από </a:t>
            </a:r>
            <a:r>
              <a:rPr lang="el-GR" dirty="0" err="1" smtClean="0"/>
              <a:t>μεταγγαγλιακές</a:t>
            </a:r>
            <a:r>
              <a:rPr lang="el-GR" dirty="0" smtClean="0"/>
              <a:t> ίνες </a:t>
            </a:r>
            <a:r>
              <a:rPr lang="el-GR" b="1" dirty="0" smtClean="0"/>
              <a:t>αυχενικών και </a:t>
            </a:r>
            <a:r>
              <a:rPr lang="el-GR" b="1" dirty="0" smtClean="0">
                <a:solidFill>
                  <a:schemeClr val="accent5">
                    <a:lumMod val="50000"/>
                  </a:schemeClr>
                </a:solidFill>
              </a:rPr>
              <a:t>Θ1-Θ5 </a:t>
            </a:r>
            <a:r>
              <a:rPr lang="el-GR" dirty="0" smtClean="0"/>
              <a:t>πρώτων θωρακικών.</a:t>
            </a:r>
          </a:p>
          <a:p>
            <a:r>
              <a:rPr lang="el-GR" dirty="0" smtClean="0"/>
              <a:t> Μαζί με ΠΑΡΑΣΥΜ ίνες </a:t>
            </a:r>
            <a:r>
              <a:rPr lang="el-GR" dirty="0" err="1" smtClean="0"/>
              <a:t>πνευμονογαστρικού</a:t>
            </a:r>
            <a:r>
              <a:rPr lang="el-GR" dirty="0" smtClean="0"/>
              <a:t> σχηματίζουν </a:t>
            </a:r>
            <a:r>
              <a:rPr lang="el-GR" b="1" dirty="0" smtClean="0"/>
              <a:t>καρδιακό πλέγμα</a:t>
            </a:r>
          </a:p>
          <a:p>
            <a:r>
              <a:rPr lang="el-GR" b="1" dirty="0" smtClean="0"/>
              <a:t> [περιβάλλει βάση καρδιάς, αορτικό τόξο]</a:t>
            </a:r>
            <a:endParaRPr lang="el-GR" b="1" dirty="0"/>
          </a:p>
        </p:txBody>
      </p:sp>
      <p:sp>
        <p:nvSpPr>
          <p:cNvPr id="3" name="2 - TextBox"/>
          <p:cNvSpPr txBox="1"/>
          <p:nvPr/>
        </p:nvSpPr>
        <p:spPr>
          <a:xfrm>
            <a:off x="71406" y="2143116"/>
            <a:ext cx="951581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Προγαγγλιακές </a:t>
            </a:r>
            <a:r>
              <a:rPr lang="el-GR" dirty="0" smtClean="0"/>
              <a:t>ίνες από τα υπόλοιπα </a:t>
            </a:r>
            <a:r>
              <a:rPr lang="el-GR" dirty="0" err="1" smtClean="0"/>
              <a:t>μυελοτόμια</a:t>
            </a:r>
            <a:r>
              <a:rPr lang="el-GR" dirty="0" smtClean="0"/>
              <a:t> δε συνάπτονται με </a:t>
            </a:r>
          </a:p>
          <a:p>
            <a:r>
              <a:rPr lang="el-GR" dirty="0" smtClean="0"/>
              <a:t>συμπαθητική άλυσο- </a:t>
            </a:r>
            <a:r>
              <a:rPr lang="el-GR" dirty="0" smtClean="0">
                <a:solidFill>
                  <a:schemeClr val="accent2"/>
                </a:solidFill>
              </a:rPr>
              <a:t>παρασπονδυλικά-</a:t>
            </a:r>
            <a:r>
              <a:rPr lang="el-GR" dirty="0" smtClean="0"/>
              <a:t> αλλά πορευμένα ως σπλαγχνικά νεύρα συνάπτονται με </a:t>
            </a:r>
          </a:p>
          <a:p>
            <a:r>
              <a:rPr lang="el-GR" dirty="0" err="1" smtClean="0">
                <a:solidFill>
                  <a:schemeClr val="accent2"/>
                </a:solidFill>
              </a:rPr>
              <a:t>προσπονδυλικά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chemeClr val="accent2"/>
                </a:solidFill>
              </a:rPr>
              <a:t>παράπλευρα</a:t>
            </a:r>
            <a:r>
              <a:rPr lang="el-GR" dirty="0" smtClean="0"/>
              <a:t> γάγγλια από όπου ξεκινούν </a:t>
            </a:r>
            <a:r>
              <a:rPr lang="el-GR" b="1" dirty="0" err="1" smtClean="0"/>
              <a:t>μεταγγαλιακές</a:t>
            </a:r>
            <a:r>
              <a:rPr lang="el-GR" dirty="0" smtClean="0"/>
              <a:t> ίνες για </a:t>
            </a:r>
          </a:p>
          <a:p>
            <a:r>
              <a:rPr lang="el-GR" dirty="0" smtClean="0"/>
              <a:t>σπλάγχνα κοιλιάς και πυέλου. Είναι εμμύελες ίνες, αντίστοιχα των λευκών </a:t>
            </a:r>
            <a:r>
              <a:rPr lang="el-GR" dirty="0" err="1" smtClean="0"/>
              <a:t>αναστομωτικών</a:t>
            </a:r>
            <a:r>
              <a:rPr lang="el-GR" dirty="0" smtClean="0"/>
              <a:t> κλάδων.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28596" y="3429000"/>
            <a:ext cx="81463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Θ5-Θ10:</a:t>
            </a:r>
            <a:r>
              <a:rPr lang="el-GR" dirty="0" smtClean="0"/>
              <a:t> μείζον θωρακικό σπλαγχνικό </a:t>
            </a:r>
            <a:r>
              <a:rPr lang="el-GR" b="1" dirty="0" smtClean="0"/>
              <a:t>ν-κοιλιακό πλέγμα [μεγαλύτερο, ύψος Ο1, </a:t>
            </a:r>
          </a:p>
          <a:p>
            <a:r>
              <a:rPr lang="el-GR" b="1" dirty="0" smtClean="0"/>
              <a:t>ανάμεσα στο στόμαχο και αορτή., 2 </a:t>
            </a:r>
            <a:r>
              <a:rPr lang="el-GR" dirty="0" smtClean="0"/>
              <a:t>γ. κοιλιακής αορτής και </a:t>
            </a:r>
            <a:r>
              <a:rPr lang="el-GR" dirty="0" err="1" smtClean="0"/>
              <a:t>αορτονεφρικά</a:t>
            </a:r>
            <a:r>
              <a:rPr lang="el-GR" dirty="0" smtClean="0"/>
              <a:t> γάγγλια].</a:t>
            </a:r>
          </a:p>
          <a:p>
            <a:r>
              <a:rPr lang="el-GR" dirty="0" smtClean="0"/>
              <a:t> Έχει δευτερεύοντα πλέγματα.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Θ9-Θ11: </a:t>
            </a:r>
            <a:r>
              <a:rPr lang="el-GR" dirty="0" smtClean="0"/>
              <a:t>έλασσον σπλαγχνικό ν-</a:t>
            </a:r>
            <a:r>
              <a:rPr lang="el-GR" dirty="0" err="1" smtClean="0"/>
              <a:t>αορτονεφρικό </a:t>
            </a:r>
            <a:r>
              <a:rPr lang="el-GR" dirty="0" smtClean="0"/>
              <a:t>γάγγλιο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Θ12</a:t>
            </a:r>
            <a:r>
              <a:rPr lang="el-GR" dirty="0" smtClean="0"/>
              <a:t>. κατώτερο θωρακικό ν.</a:t>
            </a:r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357158" y="5000636"/>
            <a:ext cx="6968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Υπογάστριο πλέγμα ανάμεσα στις κοινές λαγόνιες. </a:t>
            </a:r>
          </a:p>
          <a:p>
            <a:r>
              <a:rPr lang="el-GR" b="1" dirty="0" smtClean="0"/>
              <a:t>Καταλήγει στα όργανα πυέλου και έσω και έξω γεννητικά όργανα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714348" y="142852"/>
            <a:ext cx="7786742" cy="8002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Πλέγματα από ίνες ΣΥΜΠ + ΠΑΡΑΣΥΜΠ</a:t>
            </a:r>
          </a:p>
          <a:p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71472" y="5857892"/>
            <a:ext cx="7216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002060"/>
                </a:solidFill>
              </a:rPr>
              <a:t>Φλοιός επινεφριδίων</a:t>
            </a:r>
            <a:r>
              <a:rPr lang="el-GR" dirty="0" smtClean="0"/>
              <a:t>: διαφοροποιημένα συμπαθητικά γαγγλιακά κύτταρα</a:t>
            </a:r>
          </a:p>
          <a:p>
            <a:r>
              <a:rPr lang="el-GR" dirty="0" smtClean="0"/>
              <a:t> χωρίς νευράξονες που εκκρίνουν αδρεναλίνη στην κυκλοφορία</a:t>
            </a:r>
            <a:endParaRPr lang="el-G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0" y="2071678"/>
            <a:ext cx="9147441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>
                <a:solidFill>
                  <a:srgbClr val="FF0000"/>
                </a:solidFill>
              </a:rPr>
              <a:t>Σπλαγχναισθητικότητα</a:t>
            </a:r>
            <a:r>
              <a:rPr lang="el-GR" dirty="0" smtClean="0"/>
              <a:t>: </a:t>
            </a:r>
            <a:r>
              <a:rPr lang="el-GR" u="sng" dirty="0" smtClean="0"/>
              <a:t>αναίσθητα</a:t>
            </a:r>
            <a:r>
              <a:rPr lang="el-GR" dirty="0" smtClean="0"/>
              <a:t> στα ερεθίσματα που προκαλούν πόνο (τομή, καυτηρίαση). </a:t>
            </a:r>
          </a:p>
          <a:p>
            <a:r>
              <a:rPr lang="el-GR" dirty="0" smtClean="0"/>
              <a:t> Πολύ </a:t>
            </a:r>
            <a:r>
              <a:rPr lang="el-GR" u="sng" dirty="0" smtClean="0"/>
              <a:t>ευαίσθητα στη συστροφή, διάταση και </a:t>
            </a:r>
            <a:r>
              <a:rPr lang="el-GR" u="sng" dirty="0" err="1" smtClean="0"/>
              <a:t>ανοξαιμία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διάταση είναι το κύριο αλγεινό ερέθισμα και προκαλεί </a:t>
            </a:r>
            <a:r>
              <a:rPr lang="el-GR" u="sng" dirty="0" smtClean="0"/>
              <a:t>συσπάσεις </a:t>
            </a:r>
            <a:r>
              <a:rPr lang="el-GR" u="sng" dirty="0" err="1" smtClean="0"/>
              <a:t>λμι</a:t>
            </a:r>
            <a:r>
              <a:rPr lang="el-GR" u="sng" dirty="0" smtClean="0"/>
              <a:t> </a:t>
            </a:r>
            <a:r>
              <a:rPr lang="el-GR" dirty="0" smtClean="0"/>
              <a:t>στα κοίλα σπλάγχνα.</a:t>
            </a:r>
          </a:p>
          <a:p>
            <a:r>
              <a:rPr lang="el-GR" dirty="0" smtClean="0"/>
              <a:t> Στα παρεγχυματώδη όργανα, πόνο προκαλεί η </a:t>
            </a:r>
            <a:r>
              <a:rPr lang="el-GR" u="sng" dirty="0" smtClean="0"/>
              <a:t>διάταση της κάψας </a:t>
            </a:r>
            <a:r>
              <a:rPr lang="el-GR" dirty="0" smtClean="0"/>
              <a:t>τους.</a:t>
            </a:r>
          </a:p>
          <a:p>
            <a:r>
              <a:rPr lang="el-GR" dirty="0" smtClean="0"/>
              <a:t>Οι ιδιαίτερες αισθήσεις, ναυτία, πείνα ακολουθούν ίνες </a:t>
            </a:r>
            <a:r>
              <a:rPr lang="el-GR" dirty="0" smtClean="0">
                <a:solidFill>
                  <a:srgbClr val="00B050"/>
                </a:solidFill>
              </a:rPr>
              <a:t>ΠΑΡΑΣΥΜΠ</a:t>
            </a:r>
          </a:p>
          <a:p>
            <a:r>
              <a:rPr lang="el-GR" dirty="0" smtClean="0"/>
              <a:t>(</a:t>
            </a:r>
            <a:r>
              <a:rPr lang="el-GR" dirty="0" err="1" smtClean="0"/>
              <a:t>πνευμονογαστρικού</a:t>
            </a:r>
            <a:r>
              <a:rPr lang="el-GR" dirty="0" smtClean="0"/>
              <a:t>) ενώ του άλγους του </a:t>
            </a:r>
            <a:r>
              <a:rPr lang="el-GR" dirty="0" smtClean="0">
                <a:solidFill>
                  <a:srgbClr val="0070C0"/>
                </a:solidFill>
              </a:rPr>
              <a:t>ΣΥΜΠ</a:t>
            </a:r>
          </a:p>
          <a:p>
            <a:r>
              <a:rPr lang="el-GR" dirty="0" smtClean="0"/>
              <a:t>Ο </a:t>
            </a:r>
            <a:r>
              <a:rPr lang="el-GR" dirty="0" smtClean="0">
                <a:solidFill>
                  <a:srgbClr val="FF0000"/>
                </a:solidFill>
              </a:rPr>
              <a:t>σπλαγχνικός πόνος </a:t>
            </a:r>
            <a:r>
              <a:rPr lang="el-GR" dirty="0" smtClean="0"/>
              <a:t>είναι διάχυτος και προβάλλεται στην επιφάνεια του σώματος όπου </a:t>
            </a:r>
          </a:p>
          <a:p>
            <a:r>
              <a:rPr lang="el-GR" dirty="0" smtClean="0"/>
              <a:t>παρατηρείται υπεραισθησία, αγγειοκινητικές διαταραχές και σπασμός. Έχει </a:t>
            </a:r>
            <a:r>
              <a:rPr lang="el-GR" dirty="0" err="1" smtClean="0"/>
              <a:t>δερματοτοπίκη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κατανομή σωματικών αισθητικών ινών που απολήγουν στο ίδιο </a:t>
            </a:r>
            <a:r>
              <a:rPr lang="el-GR" dirty="0" err="1" smtClean="0"/>
              <a:t>μυελοτόμιο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Στο βρεγματικό φλοιό τα </a:t>
            </a:r>
            <a:r>
              <a:rPr lang="el-GR" dirty="0" err="1" smtClean="0"/>
              <a:t>δερμοτόπια</a:t>
            </a:r>
            <a:r>
              <a:rPr lang="el-GR" dirty="0" smtClean="0"/>
              <a:t> αντιπροσωπεύονται σε πολύ μεγαλύτερη έκταση από τα </a:t>
            </a:r>
          </a:p>
          <a:p>
            <a:r>
              <a:rPr lang="el-GR" dirty="0" smtClean="0"/>
              <a:t>σπλάγχνα. Ο πόνος που προβάλλεται σε αυτά τα </a:t>
            </a:r>
            <a:r>
              <a:rPr lang="el-GR" dirty="0" err="1" smtClean="0"/>
              <a:t>δερμοτόμια</a:t>
            </a:r>
            <a:r>
              <a:rPr lang="el-GR" dirty="0" smtClean="0"/>
              <a:t> (πχ Θ1-Θ4) από ισχαιμία </a:t>
            </a:r>
          </a:p>
          <a:p>
            <a:r>
              <a:rPr lang="el-GR" dirty="0" smtClean="0"/>
              <a:t>μυοκαρδίου αντιστοιχεί στην περιοχή από το μικρό δάχτυλο, έσω επιφάνεια άκρου, μασχάλη, </a:t>
            </a:r>
          </a:p>
          <a:p>
            <a:r>
              <a:rPr lang="el-GR" dirty="0" err="1" smtClean="0"/>
              <a:t>προκάρδιο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3" name="8 - Τίτλος"/>
          <p:cNvSpPr txBox="1">
            <a:spLocks/>
          </p:cNvSpPr>
          <p:nvPr/>
        </p:nvSpPr>
        <p:spPr>
          <a:xfrm>
            <a:off x="457200" y="274638"/>
            <a:ext cx="8401080" cy="95410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ΑΝΣ_ ΑΙΣΘΗΤΙΚΟΤΗΤΑ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940" y="571479"/>
            <a:ext cx="8025150" cy="55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ÎÏÎ¿ÏÎ­Î»ÎµÏÎ¼Î± ÎµÎ¹ÎºÏÎ½Î±Ï Î³Î¹Î± autonomic nervous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858000" cy="5143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669921"/>
              </p:ext>
            </p:extLst>
          </p:nvPr>
        </p:nvGraphicFramePr>
        <p:xfrm>
          <a:off x="107504" y="116632"/>
          <a:ext cx="8928993" cy="6817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3744416"/>
                <a:gridCol w="3384377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ΣΥΜΠΑΘΗΤΙΚΟ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ΠΑΡΑΣΥΜΠΑΘΗΤΙΚΟ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ΟΦΘΑΛΜΟΙ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ΜΥΔΡΙΑΣΗ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ΜΥΣΗ, ΠΡΟΣΑΡΜΟΓΗ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ΔΕΡΜΑ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ΑΝΌΡΘΩΣΗ ΤΡΙΧΏΝ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-----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ΙΔΡ. ΑΔΕΝΕΣ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ΕΚΚΡΙΣΗ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----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ΑΓΓΕΙΑ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ΣΥΣΠΑΣΗ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-----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ΚΑΡΔΙΑ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ΑΥΞ. ΡΥΘΜΟ,</a:t>
                      </a:r>
                      <a:r>
                        <a:rPr lang="el-GR" baseline="0" dirty="0" smtClean="0"/>
                        <a:t> ΔΥΝΑΜΗ ΣΥΣΤΟΛΗΣ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ΜΕΙΩΝΕΙ ΡΥΘΜΟ, ΔΥΝ ΣΥΣΤΟΛΗΣ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ΣΤΕΦΑΝΙΑΙΑ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ΔΙΑΣΤΟΛΗ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ΣΥΣΠΑΣΗ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ΠΝΕΥΜΟΝΕΣ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ΒΡΟΓΧΟΔΙΑΣΤΟΛΗ</a:t>
                      </a:r>
                    </a:p>
                    <a:p>
                      <a:r>
                        <a:rPr lang="el-GR" dirty="0" smtClean="0"/>
                        <a:t>ΜΕΙΩΝΕΙ ΕΚΚΡΙΣΕΙΣ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ΒΡΟΓΧΟΣΥΣΠΑΣΗ</a:t>
                      </a:r>
                    </a:p>
                    <a:p>
                      <a:r>
                        <a:rPr lang="el-GR" dirty="0" smtClean="0"/>
                        <a:t>ΑΥΞΑΝΕΙ ΕΚΚΡΙΣΕΙΣ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ΓΕΝΤ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ΜΕΙΩΝΕΙ ΠΕΡΙΣΤΑΛΤΙΣΜΟ, ΣΥΣΠΑΣΗ ΣΦΙΓΚΤΗΡΑ</a:t>
                      </a:r>
                    </a:p>
                    <a:p>
                      <a:r>
                        <a:rPr lang="el-GR" dirty="0" smtClean="0"/>
                        <a:t>ΑΓΓΕΙΟΣΥΣΠΑΣΗ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ΑΥΞΑΝΕΙ ΠΕΡΙΣΤΑΛΤΙΣΜΟ</a:t>
                      </a:r>
                    </a:p>
                    <a:p>
                      <a:r>
                        <a:rPr lang="el-GR" dirty="0" smtClean="0"/>
                        <a:t>ΑΥΞΑΝΕΙ</a:t>
                      </a:r>
                      <a:r>
                        <a:rPr lang="el-GR" baseline="0" dirty="0" smtClean="0"/>
                        <a:t> ΕΚΚΡΙΣΕΙΣ</a:t>
                      </a:r>
                    </a:p>
                    <a:p>
                      <a:r>
                        <a:rPr lang="el-GR" baseline="0" dirty="0" smtClean="0"/>
                        <a:t>ΑΝΑΣΤΕΛΛΕΙ ΣΦΙΓΚΤΗΡΑ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ΗΠΑΡ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ΔΙΑΣΠΑΣΗ ΓΛΥΚΟΓΟΝΟΥ, ΑΥΞΗΣΗ ΓΛΥΚΟΖΗΣ ΑΙΜΑΤΟΣ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ΑΥΞΑΝΕΙ ΣΥΝΘΕΣΗ ΓΛΥΚΟΖΗΣ</a:t>
                      </a:r>
                    </a:p>
                    <a:p>
                      <a:r>
                        <a:rPr lang="el-GR" dirty="0" smtClean="0"/>
                        <a:t>ΑΠΟΘΗΚΕΥΣΗ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ΣΙΕΛ.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ΑΔΕΝΕΣ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ΜΕΙΩΝΕΙ ΕΚΚΡΙΣΗ, ΠΑΧΥΡΕΥΣΤΗ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ΑΥΞΑΝΕΙ ΕΚΚΡΙΣΗ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ΓΕΝ.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dirty="0" smtClean="0"/>
                        <a:t>ΣΥΣΤΗΜΑ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ΕΚΣΠΕΡΜΑΤΙΣΗ ΣΥΣΠΑΣΗ ΟΥΡΗΘΡΑΣ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ΣΤΥΣΗ</a:t>
                      </a:r>
                      <a:endParaRPr lang="el-GR" dirty="0"/>
                    </a:p>
                  </a:txBody>
                  <a:tcPr/>
                </a:tc>
              </a:tr>
              <a:tr h="876592">
                <a:tc>
                  <a:txBody>
                    <a:bodyPr/>
                    <a:lstStyle/>
                    <a:p>
                      <a:r>
                        <a:rPr lang="el-GR" dirty="0" smtClean="0"/>
                        <a:t>ΟΥΡΟΠΟΙΗΤΙΚΟ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ΜΕΙΩΝΕΙ ΠΑΡΑΓΩΓΗ ΟΥΡΩΝ </a:t>
                      </a:r>
                    </a:p>
                    <a:p>
                      <a:r>
                        <a:rPr lang="el-GR" dirty="0" smtClean="0"/>
                        <a:t>ΣΥΣΠΑΣΗ ΟΥΡΗΘΡΑΣ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ΑΥΞ. ΠΑΡΑΓΩΓΗ ΟΥΡΩΝ</a:t>
                      </a:r>
                    </a:p>
                    <a:p>
                      <a:r>
                        <a:rPr lang="el-GR" dirty="0" smtClean="0"/>
                        <a:t>ΣΥΣΠΑΣΗ ΟΥΡ. ΚΥΣΤΗΣ</a:t>
                      </a:r>
                    </a:p>
                    <a:p>
                      <a:r>
                        <a:rPr lang="el-GR" dirty="0" smtClean="0"/>
                        <a:t>ΑΝΑΣΤΕΛΛΕΙ ΣΦΙΓΚΤΗΡΑ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ΕΠΙΝΕΦΡΙΔΙΑ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ΕΚΚΡΙΣΗ Ε, ΝΕ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----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2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8104"/>
            <a:ext cx="4176464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908720"/>
            <a:ext cx="4176464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4895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32861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214942" y="2143116"/>
            <a:ext cx="217033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Διάφραγμα</a:t>
            </a:r>
          </a:p>
          <a:p>
            <a:r>
              <a:rPr lang="el-GR" dirty="0" smtClean="0"/>
              <a:t>8. Καρδιά</a:t>
            </a:r>
          </a:p>
          <a:p>
            <a:r>
              <a:rPr lang="el-GR" dirty="0" smtClean="0"/>
              <a:t>9. Οισοφάγος</a:t>
            </a:r>
          </a:p>
          <a:p>
            <a:r>
              <a:rPr lang="el-GR" dirty="0" smtClean="0"/>
              <a:t>10. Στόμαχος</a:t>
            </a:r>
          </a:p>
          <a:p>
            <a:r>
              <a:rPr lang="el-GR" dirty="0" smtClean="0"/>
              <a:t>11. ήπαρ, χολ. Πόρος</a:t>
            </a:r>
          </a:p>
          <a:p>
            <a:r>
              <a:rPr lang="el-GR" dirty="0" smtClean="0"/>
              <a:t>12. Λεπτό έντερο</a:t>
            </a:r>
          </a:p>
          <a:p>
            <a:r>
              <a:rPr lang="el-GR" dirty="0" smtClean="0"/>
              <a:t>13. Παχύ έντερο</a:t>
            </a:r>
          </a:p>
          <a:p>
            <a:r>
              <a:rPr lang="el-GR" dirty="0" smtClean="0"/>
              <a:t>14. </a:t>
            </a:r>
            <a:r>
              <a:rPr lang="el-GR" dirty="0" err="1" smtClean="0"/>
              <a:t>ουροδ</a:t>
            </a:r>
            <a:r>
              <a:rPr lang="el-GR" dirty="0" smtClean="0"/>
              <a:t>. κύστη</a:t>
            </a:r>
          </a:p>
          <a:p>
            <a:r>
              <a:rPr lang="el-GR" dirty="0" smtClean="0"/>
              <a:t>15. νεφροί, όρχεις</a:t>
            </a:r>
          </a:p>
          <a:p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857620" y="571480"/>
            <a:ext cx="499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Αντιπροσώπευση οργάνων σε ζώνες </a:t>
            </a:r>
            <a:r>
              <a:rPr lang="el-GR" dirty="0" err="1" smtClean="0"/>
              <a:t>υπεραλγησίας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000628" y="285728"/>
            <a:ext cx="1338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Ζώνες </a:t>
            </a:r>
            <a:r>
              <a:rPr lang="en-US" dirty="0" smtClean="0"/>
              <a:t>HEAD</a:t>
            </a:r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ÎÏÎ¿ÏÎ­Î»ÎµÏÎ¼Î± ÎµÎ¹ÎºÏÎ½Î±Ï Î³Î¹Î± dermat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5524500" cy="613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92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ΝΩΤΙΑΙΟΣ ΜΥΕΛΟΣ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Κέντρα αντανακλαστικών λειτουργιών</a:t>
            </a:r>
            <a:r>
              <a:rPr lang="el-GR" dirty="0" smtClean="0"/>
              <a:t>: ούρηση, αφόδευση, εκσπερμάτωση, συνδέονται με εκούσιες και αντανακλαστικές δραστηριότητες. Τα κέντρα ΝΜ επηρεάζονται από </a:t>
            </a:r>
            <a:r>
              <a:rPr lang="el-GR" u="sng" dirty="0" err="1" smtClean="0"/>
              <a:t>ευοδωτικές</a:t>
            </a:r>
            <a:r>
              <a:rPr lang="el-GR" u="sng" dirty="0" smtClean="0"/>
              <a:t> και ανασταλτικές ώσεις </a:t>
            </a:r>
            <a:r>
              <a:rPr lang="el-GR" dirty="0" smtClean="0"/>
              <a:t>από στέλεχος, υποθαλάμου και φλοιού.</a:t>
            </a:r>
          </a:p>
          <a:p>
            <a:r>
              <a:rPr lang="el-GR" dirty="0" smtClean="0"/>
              <a:t>Σε διατομή ΝΜ άνωθεν ιερής μοίρας προηγείται στάδιο κατάργησης λειτουργικότητας ΝΜ (</a:t>
            </a:r>
            <a:r>
              <a:rPr lang="el-GR" b="1" dirty="0" smtClean="0"/>
              <a:t>νωτιαίο </a:t>
            </a:r>
            <a:r>
              <a:rPr lang="en-US" b="1" dirty="0" smtClean="0"/>
              <a:t>shock</a:t>
            </a:r>
            <a:r>
              <a:rPr lang="en-US" dirty="0" smtClean="0"/>
              <a:t>)</a:t>
            </a:r>
            <a:r>
              <a:rPr lang="el-GR" dirty="0" smtClean="0"/>
              <a:t> με </a:t>
            </a:r>
            <a:r>
              <a:rPr lang="el-GR" u="sng" dirty="0" smtClean="0"/>
              <a:t>επίσχεση ούρων </a:t>
            </a:r>
            <a:r>
              <a:rPr lang="el-GR" dirty="0" smtClean="0"/>
              <a:t>και ακολουθείται από σταδιακή ανάπτυξη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αντανακλαστικής </a:t>
            </a:r>
            <a:r>
              <a:rPr lang="el-GR" b="1" dirty="0" err="1" smtClean="0">
                <a:solidFill>
                  <a:schemeClr val="accent2">
                    <a:lumMod val="75000"/>
                  </a:schemeClr>
                </a:solidFill>
              </a:rPr>
              <a:t>νευρογενούς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 κύστη </a:t>
            </a:r>
            <a:r>
              <a:rPr lang="el-GR" dirty="0" smtClean="0"/>
              <a:t>που οφείλεται στην άρση των </a:t>
            </a:r>
            <a:r>
              <a:rPr lang="el-GR" dirty="0" err="1" smtClean="0"/>
              <a:t>υπερμυελικών</a:t>
            </a:r>
            <a:r>
              <a:rPr lang="el-GR" dirty="0" smtClean="0"/>
              <a:t> ανασταλτικών ή </a:t>
            </a:r>
            <a:r>
              <a:rPr lang="el-GR" dirty="0" err="1" smtClean="0"/>
              <a:t>ρυθμίστικών</a:t>
            </a:r>
            <a:r>
              <a:rPr lang="el-GR" dirty="0" smtClean="0"/>
              <a:t> ώσεων στο κέντρο ούρησης. Αν η διατομή είναι πλήρης ο εκούσιος έλεγχος της έναρξης  και διακοπής στην ιερά μοίρα απουσιάζει και η κύστη </a:t>
            </a:r>
            <a:r>
              <a:rPr lang="el-GR" u="sng" dirty="0" err="1" smtClean="0"/>
              <a:t>κενούται</a:t>
            </a:r>
            <a:r>
              <a:rPr lang="el-GR" u="sng" dirty="0" smtClean="0"/>
              <a:t> αυτοματικά </a:t>
            </a:r>
            <a:r>
              <a:rPr lang="el-GR" dirty="0" smtClean="0"/>
              <a:t>μόλις συγκεντρωθεί μικρή ποσότητα ούρων. Η ούρηση είναι μικρής διάρκειας και ποσότητας και αφήνει υπόλειμμα. Αν προκληθεί ούρηση από αισθητικά ερεθίσματα στην περιοχή περινέου ή εξωτερική πίεση κύστης μπορεί η ούρηση να είναι μεγάλης ποσότητας χωρίς να μπορεί να διακοπεί.</a:t>
            </a:r>
          </a:p>
          <a:p>
            <a:r>
              <a:rPr lang="el-GR" dirty="0" smtClean="0"/>
              <a:t>Ο φλοιός ασκεί αναστολή στη δράση υποθαλάμου και στελέχους. Η άρση της αναστολής προκαλεί έπειξη για ούρηση και ακράτεια ακόμα και σε μικρή ποσότητα ούρων.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95250"/>
            <a:ext cx="588645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571472" y="428604"/>
            <a:ext cx="1602939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ΣΥΜΠΑΘΗΤΙΚΟ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2902229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ΣΤΕΛΕΧΟΣ</a:t>
            </a:r>
            <a:br>
              <a:rPr lang="el-GR" dirty="0" smtClean="0"/>
            </a:br>
            <a:r>
              <a:rPr lang="el-GR" dirty="0" smtClean="0"/>
              <a:t>Ρύθμιση καρδιαγγειακής λειτουργίας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 smtClean="0"/>
              <a:t>Ερεθίσματα από </a:t>
            </a:r>
            <a:r>
              <a:rPr lang="el-GR" dirty="0" smtClean="0">
                <a:solidFill>
                  <a:srgbClr val="FF0000"/>
                </a:solidFill>
              </a:rPr>
              <a:t>τασεοϋποδοχείς καρωτιδικών κόλπων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0000"/>
                </a:solidFill>
              </a:rPr>
              <a:t>αορτικού τόξου </a:t>
            </a:r>
            <a:r>
              <a:rPr lang="el-GR" dirty="0" smtClean="0"/>
              <a:t>μεταφέρονται με ίνες </a:t>
            </a:r>
            <a:r>
              <a:rPr lang="el-GR" dirty="0" smtClean="0">
                <a:solidFill>
                  <a:srgbClr val="00B050"/>
                </a:solidFill>
              </a:rPr>
              <a:t>ΙΧ και Χ </a:t>
            </a:r>
            <a:r>
              <a:rPr lang="el-GR" dirty="0" smtClean="0"/>
              <a:t>στον </a:t>
            </a:r>
            <a:r>
              <a:rPr lang="el-GR" dirty="0" smtClean="0">
                <a:solidFill>
                  <a:schemeClr val="tx2"/>
                </a:solidFill>
              </a:rPr>
              <a:t>πυρήνα μονήρους δεσμίδας</a:t>
            </a:r>
            <a:r>
              <a:rPr lang="el-GR" dirty="0" smtClean="0"/>
              <a:t>, </a:t>
            </a:r>
            <a:r>
              <a:rPr lang="el-GR" dirty="0" smtClean="0">
                <a:solidFill>
                  <a:schemeClr val="tx2"/>
                </a:solidFill>
              </a:rPr>
              <a:t>ραχιαίο πυρήνα</a:t>
            </a:r>
            <a:r>
              <a:rPr lang="el-GR" dirty="0" smtClean="0"/>
              <a:t> και από εκεί στον </a:t>
            </a:r>
            <a:r>
              <a:rPr lang="el-GR" dirty="0" smtClean="0">
                <a:solidFill>
                  <a:schemeClr val="tx2"/>
                </a:solidFill>
              </a:rPr>
              <a:t>μεικτό κοιλιακό πυρήνα. Α</a:t>
            </a:r>
            <a:r>
              <a:rPr lang="el-GR" dirty="0" smtClean="0"/>
              <a:t>πό το ραχιαίο και κοιλιακό π. ξεκινούν ίνες για καρδιά. Πολυσυναπτικές οδοί συνδέουν τους πυρήνες </a:t>
            </a:r>
            <a:r>
              <a:rPr lang="el-GR" dirty="0" smtClean="0">
                <a:solidFill>
                  <a:srgbClr val="00B050"/>
                </a:solidFill>
              </a:rPr>
              <a:t>με ΔΣ </a:t>
            </a:r>
            <a:r>
              <a:rPr lang="el-GR" dirty="0" smtClean="0">
                <a:solidFill>
                  <a:schemeClr val="tx2"/>
                </a:solidFill>
              </a:rPr>
              <a:t>γέφυρας και προμήκη</a:t>
            </a:r>
            <a:r>
              <a:rPr lang="el-GR" dirty="0" smtClean="0"/>
              <a:t>. Ερεθισμός ΔΣ ευοδώνει καρδιακή λειτουργία και αυξάνει τόνο αγγείων (αύξηση ΑΠ). Οι </a:t>
            </a:r>
            <a:r>
              <a:rPr lang="el-GR" dirty="0" smtClean="0">
                <a:solidFill>
                  <a:srgbClr val="00B050"/>
                </a:solidFill>
              </a:rPr>
              <a:t>πυρήνες ΙΧ, Χ και ο ΔΣ </a:t>
            </a:r>
            <a:r>
              <a:rPr lang="el-GR" dirty="0" smtClean="0"/>
              <a:t>δέχονται εκτός από ώσεις από τασεοϋποδοχείς ερεθίσματα από όλο τον οργανισμό: </a:t>
            </a:r>
            <a:r>
              <a:rPr lang="el-GR" dirty="0" smtClean="0">
                <a:solidFill>
                  <a:srgbClr val="FF0000"/>
                </a:solidFill>
              </a:rPr>
              <a:t>χημειοϋποδοχείς </a:t>
            </a:r>
            <a:r>
              <a:rPr lang="el-GR" dirty="0" smtClean="0"/>
              <a:t>αρτηριών, καρδιακούς </a:t>
            </a:r>
            <a:r>
              <a:rPr lang="el-GR" dirty="0" smtClean="0">
                <a:solidFill>
                  <a:srgbClr val="FF0000"/>
                </a:solidFill>
              </a:rPr>
              <a:t>μηχανοϋποδοχείς</a:t>
            </a:r>
            <a:r>
              <a:rPr lang="el-GR" dirty="0" smtClean="0"/>
              <a:t> και υποδοχείς που βρίσκονται στους μυς, στο </a:t>
            </a:r>
            <a:r>
              <a:rPr lang="el-GR" dirty="0" err="1" smtClean="0"/>
              <a:t>γεντ</a:t>
            </a:r>
            <a:r>
              <a:rPr lang="el-GR" dirty="0" smtClean="0"/>
              <a:t>, ουροποιητικό, πνεύμονες. Επίσης δέχονται από </a:t>
            </a:r>
            <a:r>
              <a:rPr lang="el-GR" dirty="0" smtClean="0">
                <a:solidFill>
                  <a:srgbClr val="0070C0"/>
                </a:solidFill>
              </a:rPr>
              <a:t>ΚΝΣ</a:t>
            </a:r>
            <a:r>
              <a:rPr lang="el-GR" dirty="0" smtClean="0"/>
              <a:t> (υποθάλαμος φλοιός).</a:t>
            </a:r>
          </a:p>
          <a:p>
            <a:r>
              <a:rPr lang="el-GR" dirty="0" smtClean="0"/>
              <a:t>Το σύνολο των πληροφοριών οργανώνονται για ρύθμιση καρδιαγγειακής λειτουργίας στο επίπεδο προμήκη  με </a:t>
            </a:r>
            <a:r>
              <a:rPr lang="el-GR" b="1" dirty="0" smtClean="0"/>
              <a:t>βασικό σταθεροποιητικό παράγοντα τα αντανακλαστικά τασεοϋποδοχέων καρωτιδικών κόλπων και αορτικού τόξου</a:t>
            </a:r>
            <a:r>
              <a:rPr lang="el-GR" dirty="0" smtClean="0"/>
              <a:t>. Τα αντανακλαστικά αποτελούν μηχανισμό αρνητικής ανάδρασης με στόχο διατήρησης σταθερής αρτηριακής πίεσης. Η </a:t>
            </a:r>
            <a:r>
              <a:rPr lang="el-GR" dirty="0" smtClean="0">
                <a:solidFill>
                  <a:srgbClr val="FF0000"/>
                </a:solidFill>
              </a:rPr>
              <a:t>αύξηση ΑΠ </a:t>
            </a:r>
            <a:r>
              <a:rPr lang="el-GR" dirty="0" smtClean="0"/>
              <a:t>διεγείρει υποδοχείς, αυξάνει ώσεις προς το στέλεχος, οδηγεί στη </a:t>
            </a:r>
            <a:r>
              <a:rPr lang="el-GR" dirty="0" smtClean="0">
                <a:solidFill>
                  <a:srgbClr val="FF0000"/>
                </a:solidFill>
              </a:rPr>
              <a:t>μείωση καρδιακού ρυθμού </a:t>
            </a:r>
            <a:r>
              <a:rPr lang="el-GR" dirty="0" smtClean="0"/>
              <a:t>μέσω αύξηση δράσης </a:t>
            </a:r>
            <a:r>
              <a:rPr lang="el-GR" b="1" dirty="0" smtClean="0"/>
              <a:t>Χ (ΠΑΡΑΣΥΜΠ),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FF0000"/>
                </a:solidFill>
              </a:rPr>
              <a:t>μείωση τόνου αγγείων </a:t>
            </a:r>
            <a:r>
              <a:rPr lang="el-GR" dirty="0" smtClean="0"/>
              <a:t>μέσω μείωσης δράσης </a:t>
            </a:r>
            <a:r>
              <a:rPr lang="el-GR" b="1" dirty="0" smtClean="0"/>
              <a:t>ΣΥΜΠ</a:t>
            </a:r>
            <a:r>
              <a:rPr lang="el-GR" dirty="0" smtClean="0"/>
              <a:t> αγγειοκινητικών ινών.</a:t>
            </a:r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/>
          </a:bodyPr>
          <a:lstStyle/>
          <a:p>
            <a:r>
              <a:rPr lang="el-GR" sz="3100" dirty="0" smtClean="0"/>
              <a:t>ΣΤΕΛΕΧΟΣ Ρύθμιση αναπνευστικής λειτουργίας</a:t>
            </a:r>
            <a:endParaRPr lang="el-GR" sz="31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642918"/>
            <a:ext cx="8686800" cy="59293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600" dirty="0" smtClean="0"/>
              <a:t>Συντελείται σε ασαφώς περιγεγραμμένες περιοχές στελέχους, στους αισθητικούς και κινητικούς πυρήνες ΙΧ, Χ και σε πυρήνες ΔΣ στον προμήκη, γέφυρα και μ. εγκέφαλο.</a:t>
            </a:r>
          </a:p>
          <a:p>
            <a:pPr marL="0" indent="0">
              <a:buNone/>
            </a:pPr>
            <a:r>
              <a:rPr lang="el-GR" sz="1600" dirty="0" smtClean="0"/>
              <a:t>Ο ρυθμός και το εύρος αναπνευστικών κινήσεων οφείλονται στη </a:t>
            </a:r>
            <a:r>
              <a:rPr lang="el-GR" sz="1600" u="sng" dirty="0" smtClean="0"/>
              <a:t>δράση γραμμωτών </a:t>
            </a:r>
            <a:r>
              <a:rPr lang="el-GR" sz="1600" dirty="0" smtClean="0"/>
              <a:t>μυών, αλλά ο </a:t>
            </a:r>
            <a:r>
              <a:rPr lang="el-GR" sz="1600" u="sng" dirty="0" smtClean="0"/>
              <a:t>τόνος</a:t>
            </a:r>
            <a:r>
              <a:rPr lang="el-GR" sz="1600" dirty="0" smtClean="0"/>
              <a:t> των </a:t>
            </a:r>
            <a:r>
              <a:rPr lang="el-GR" sz="1600" dirty="0" err="1" smtClean="0"/>
              <a:t>λμι</a:t>
            </a:r>
            <a:r>
              <a:rPr lang="el-GR" sz="1600" dirty="0" smtClean="0"/>
              <a:t> βρόγχων αλλάζει σαν αποτέλεσμα της δράσης αντανακλαστικών </a:t>
            </a:r>
            <a:r>
              <a:rPr lang="el-GR" sz="1600" dirty="0" smtClean="0">
                <a:solidFill>
                  <a:srgbClr val="FF0000"/>
                </a:solidFill>
              </a:rPr>
              <a:t>χημειοϋποδοχέων</a:t>
            </a:r>
            <a:r>
              <a:rPr lang="el-GR" sz="1600" dirty="0" smtClean="0"/>
              <a:t> </a:t>
            </a:r>
            <a:r>
              <a:rPr lang="el-GR" sz="1600" dirty="0" smtClean="0">
                <a:solidFill>
                  <a:srgbClr val="FF0000"/>
                </a:solidFill>
              </a:rPr>
              <a:t>καρωτιδικών και αορτικών σωματίων</a:t>
            </a:r>
            <a:r>
              <a:rPr lang="el-GR" sz="1600" dirty="0" smtClean="0"/>
              <a:t>.  </a:t>
            </a:r>
          </a:p>
          <a:p>
            <a:pPr marL="0" indent="0">
              <a:buNone/>
            </a:pPr>
            <a:r>
              <a:rPr lang="el-GR" sz="1600" dirty="0" smtClean="0"/>
              <a:t>Αύξηση </a:t>
            </a:r>
            <a:r>
              <a:rPr lang="en-US" sz="1600" dirty="0" smtClean="0"/>
              <a:t>pCO2 </a:t>
            </a:r>
            <a:r>
              <a:rPr lang="el-GR" sz="1600" dirty="0" smtClean="0"/>
              <a:t>και μείωση </a:t>
            </a:r>
            <a:r>
              <a:rPr lang="en-US" sz="1600" dirty="0" smtClean="0"/>
              <a:t>pO2</a:t>
            </a:r>
            <a:r>
              <a:rPr lang="el-GR" sz="1600" dirty="0" smtClean="0"/>
              <a:t> και </a:t>
            </a:r>
            <a:r>
              <a:rPr lang="en-US" sz="1600" dirty="0" smtClean="0"/>
              <a:t>pH </a:t>
            </a:r>
            <a:r>
              <a:rPr lang="el-GR" sz="1600" dirty="0" smtClean="0"/>
              <a:t>προκαλούν αύξηση αναπνευστικής λειτουργίας. </a:t>
            </a:r>
          </a:p>
          <a:p>
            <a:pPr marL="0" indent="0">
              <a:buNone/>
            </a:pPr>
            <a:r>
              <a:rPr lang="el-GR" sz="1600" dirty="0" smtClean="0"/>
              <a:t>Άλλοι </a:t>
            </a:r>
            <a:r>
              <a:rPr lang="el-GR" sz="1600" dirty="0" smtClean="0">
                <a:solidFill>
                  <a:srgbClr val="FF0000"/>
                </a:solidFill>
              </a:rPr>
              <a:t>μηχανοϋποδοχείς</a:t>
            </a:r>
            <a:r>
              <a:rPr lang="el-GR" sz="1600" dirty="0" smtClean="0"/>
              <a:t> ανώτερου αναπνευστικού και </a:t>
            </a:r>
            <a:r>
              <a:rPr lang="el-GR" sz="1600" dirty="0" smtClean="0">
                <a:solidFill>
                  <a:srgbClr val="FF0000"/>
                </a:solidFill>
              </a:rPr>
              <a:t>τασεοϋποδοχείς</a:t>
            </a:r>
            <a:r>
              <a:rPr lang="el-GR" sz="1600" dirty="0" smtClean="0"/>
              <a:t> πνευμόνων  προκαλούν δευτερεύουσες αντανακλαστικές μεταβολές αναπνοής, πταρμό, βήχα, μεταβολή εύρους βρόγχων.</a:t>
            </a:r>
          </a:p>
          <a:p>
            <a:pPr marL="0" indent="0">
              <a:buNone/>
            </a:pPr>
            <a:r>
              <a:rPr lang="el-GR" sz="1600" dirty="0" smtClean="0"/>
              <a:t>Οι κεντρομόλες ώσεις φθάνουν στον </a:t>
            </a:r>
            <a:r>
              <a:rPr lang="el-GR" sz="1600" dirty="0" smtClean="0">
                <a:solidFill>
                  <a:srgbClr val="0070C0"/>
                </a:solidFill>
              </a:rPr>
              <a:t>πυρήνα μονήρους δεσμίδας </a:t>
            </a:r>
            <a:r>
              <a:rPr lang="el-GR" sz="1600" dirty="0" smtClean="0"/>
              <a:t>(</a:t>
            </a:r>
            <a:r>
              <a:rPr lang="el-GR" sz="1600" dirty="0" smtClean="0">
                <a:solidFill>
                  <a:srgbClr val="00B050"/>
                </a:solidFill>
              </a:rPr>
              <a:t>ΙΧ και Χ</a:t>
            </a:r>
            <a:r>
              <a:rPr lang="el-GR" sz="1600" dirty="0" smtClean="0"/>
              <a:t>), από εκεί στον </a:t>
            </a:r>
            <a:r>
              <a:rPr lang="el-GR" sz="1600" dirty="0" smtClean="0">
                <a:solidFill>
                  <a:srgbClr val="0070C0"/>
                </a:solidFill>
              </a:rPr>
              <a:t>μικτό πυρήνα και προμηκικό ΔΣ</a:t>
            </a:r>
            <a:r>
              <a:rPr lang="el-GR" sz="1600" dirty="0" smtClean="0"/>
              <a:t> (</a:t>
            </a:r>
            <a:r>
              <a:rPr lang="el-GR" sz="1600" b="1" dirty="0" smtClean="0">
                <a:solidFill>
                  <a:srgbClr val="FF0000"/>
                </a:solidFill>
              </a:rPr>
              <a:t>προμηκικό αναπνευστικό κέντρο</a:t>
            </a:r>
            <a:r>
              <a:rPr lang="el-GR" sz="1600" dirty="0" smtClean="0"/>
              <a:t>). Η βλάβη του κέντρου ή η διακοπή της σύνδεσης με ΝΜ </a:t>
            </a:r>
            <a:r>
              <a:rPr lang="el-GR" sz="1600" b="1" dirty="0" smtClean="0"/>
              <a:t>καταργεί κάθε ρυθμική αναπνευστική κίνηση</a:t>
            </a:r>
            <a:r>
              <a:rPr lang="el-GR" sz="1600" dirty="0" smtClean="0"/>
              <a:t>. </a:t>
            </a:r>
          </a:p>
          <a:p>
            <a:pPr marL="0" indent="0">
              <a:buNone/>
            </a:pPr>
            <a:r>
              <a:rPr lang="el-GR" sz="1600" dirty="0" smtClean="0"/>
              <a:t>Αποτελείται από 2 νευρωνικούς σχηματισμούς , το ραχιαίο (μονήρης δεσμίδα) –</a:t>
            </a:r>
            <a:r>
              <a:rPr lang="el-GR" sz="1600" b="1" dirty="0" smtClean="0"/>
              <a:t>ΡΑΣ-και</a:t>
            </a:r>
            <a:r>
              <a:rPr lang="el-GR" sz="1600" dirty="0" smtClean="0"/>
              <a:t> το κοιλιακό (μικτός πυρήνας) αναπνευστικό κέντρο- </a:t>
            </a:r>
            <a:r>
              <a:rPr lang="el-GR" sz="1600" b="1" dirty="0" smtClean="0"/>
              <a:t>ΚΑΣ</a:t>
            </a:r>
            <a:r>
              <a:rPr lang="el-GR" sz="1600" dirty="0" smtClean="0"/>
              <a:t>. Το ΡΑΣ έχει εισπνευστική δράση και διεγείρει ρυθμικά το ΚΑΣ (εισπνευστική και εκπνευστική δράση).</a:t>
            </a:r>
          </a:p>
          <a:p>
            <a:pPr marL="0" indent="0">
              <a:buNone/>
            </a:pPr>
            <a:r>
              <a:rPr lang="el-GR" sz="1600" dirty="0" smtClean="0"/>
              <a:t>Στέλνουν ώσεις στα </a:t>
            </a:r>
            <a:r>
              <a:rPr lang="el-GR" sz="1600" b="1" dirty="0" smtClean="0"/>
              <a:t>αντίπλευρα πρόσθια κέρατα ΝΜ </a:t>
            </a:r>
            <a:r>
              <a:rPr lang="el-GR" sz="1600" dirty="0" smtClean="0"/>
              <a:t>που διεγείρουν ή αναστέλλουν ρυθμικά νευρώνες </a:t>
            </a:r>
            <a:r>
              <a:rPr lang="el-GR" sz="1600" b="1" dirty="0" smtClean="0"/>
              <a:t>φρενικών και μεσοπλεύριων νεύρων</a:t>
            </a:r>
            <a:r>
              <a:rPr lang="el-GR" sz="1600" dirty="0" smtClean="0"/>
              <a:t>. Οι νευρώνες δέχονται και την επίδραση πυραμιδικού δεματίου (εκούσια λειτουργία). Το </a:t>
            </a:r>
            <a:r>
              <a:rPr lang="el-GR" sz="1600" b="1" dirty="0" smtClean="0">
                <a:solidFill>
                  <a:srgbClr val="FF0000"/>
                </a:solidFill>
              </a:rPr>
              <a:t>προμηκικό κέντρο </a:t>
            </a:r>
            <a:r>
              <a:rPr lang="el-GR" sz="1600" dirty="0" smtClean="0"/>
              <a:t>δέχεται κανονιστικές επιδράσεις από στέλεχος και ανώτερα κέντρα ΚΝΣ. Διατομή στελέχους στο επίπεδο οπισθίων διδυμίων δεν μεταβάλλει ρυθμική αναπνοή.</a:t>
            </a:r>
          </a:p>
          <a:p>
            <a:pPr marL="0" indent="0">
              <a:buNone/>
            </a:pPr>
            <a:r>
              <a:rPr lang="el-GR" sz="1600" b="1" dirty="0" err="1" smtClean="0">
                <a:solidFill>
                  <a:srgbClr val="FF0000"/>
                </a:solidFill>
              </a:rPr>
              <a:t>Πνευμονοταξικό</a:t>
            </a:r>
            <a:r>
              <a:rPr lang="el-GR" sz="1600" b="1" dirty="0" smtClean="0">
                <a:solidFill>
                  <a:srgbClr val="FF0000"/>
                </a:solidFill>
              </a:rPr>
              <a:t> κέντρο, </a:t>
            </a:r>
            <a:r>
              <a:rPr lang="el-GR" sz="1600" b="1" dirty="0" smtClean="0"/>
              <a:t>όρια μέσου εγκεφάλου και γέφυρας,</a:t>
            </a:r>
            <a:r>
              <a:rPr lang="el-GR" sz="1600" dirty="0" smtClean="0"/>
              <a:t> δρα ανασταλτικά στους εισπνευστικούς νευρώνες προμηκικού κέντρου (μειώνει διάρκεια και βάθος εισπνευστικών κινήσεων) </a:t>
            </a:r>
            <a:r>
              <a:rPr lang="el-GR" sz="1600" b="1" dirty="0" smtClean="0">
                <a:solidFill>
                  <a:srgbClr val="FF0000"/>
                </a:solidFill>
              </a:rPr>
              <a:t>Γεφυρικό αναπνευστικό κέντρο- </a:t>
            </a:r>
            <a:r>
              <a:rPr lang="el-GR" sz="1600" dirty="0" smtClean="0"/>
              <a:t>ασαφές</a:t>
            </a:r>
            <a:r>
              <a:rPr lang="el-GR" sz="1600" b="1" dirty="0" smtClean="0">
                <a:solidFill>
                  <a:srgbClr val="FF0000"/>
                </a:solidFill>
              </a:rPr>
              <a:t>.</a:t>
            </a:r>
            <a:endParaRPr lang="el-GR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ΥΠΟΘΑΛΑΜΟΣ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Κεντρική περιοχή αυτονόμου και ενδοκρινικού συστήματος.</a:t>
            </a:r>
          </a:p>
          <a:p>
            <a:r>
              <a:rPr lang="el-GR" dirty="0" smtClean="0"/>
              <a:t>Σχηματίζει έδαφος και πλάγιο τοίχωμα 3</a:t>
            </a:r>
            <a:r>
              <a:rPr lang="el-GR" baseline="30000" dirty="0" smtClean="0"/>
              <a:t>ης</a:t>
            </a:r>
            <a:r>
              <a:rPr lang="el-GR" dirty="0" smtClean="0"/>
              <a:t> κοιλίας. Κάθε πλευρά (ΔΕ-ΑΡ) έχει </a:t>
            </a:r>
            <a:r>
              <a:rPr lang="el-GR" u="sng" dirty="0" smtClean="0"/>
              <a:t>μέση</a:t>
            </a:r>
            <a:r>
              <a:rPr lang="el-GR" dirty="0" smtClean="0"/>
              <a:t> περιοχή με πολλούς πυρήνες και </a:t>
            </a:r>
            <a:r>
              <a:rPr lang="el-GR" u="sng" dirty="0" smtClean="0"/>
              <a:t>πλάγια</a:t>
            </a:r>
            <a:r>
              <a:rPr lang="el-GR" dirty="0" smtClean="0"/>
              <a:t> περιοχή. </a:t>
            </a:r>
          </a:p>
          <a:p>
            <a:pPr>
              <a:buNone/>
            </a:pPr>
            <a:r>
              <a:rPr lang="el-GR" dirty="0" smtClean="0"/>
              <a:t>Η μέση περιοχή χωρίζεται:</a:t>
            </a:r>
          </a:p>
          <a:p>
            <a:r>
              <a:rPr lang="el-GR" dirty="0" smtClean="0"/>
              <a:t> 1. υπεροπτικό τμήμα (υπεροπτικός, υπερχιασματικός και παρακοιλιακός π) </a:t>
            </a:r>
          </a:p>
          <a:p>
            <a:r>
              <a:rPr lang="el-GR" dirty="0" smtClean="0"/>
              <a:t>2. μέσο τμήμα : μεσοκοιλιακός, μεσοραχιαίος, τοξοειδείς πυρήνες και μέση προεξοχή</a:t>
            </a:r>
          </a:p>
          <a:p>
            <a:r>
              <a:rPr lang="el-GR" dirty="0" smtClean="0"/>
              <a:t>3. περιοχή μαστίων</a:t>
            </a:r>
          </a:p>
          <a:p>
            <a:pPr>
              <a:buNone/>
            </a:pPr>
            <a:r>
              <a:rPr lang="el-GR" dirty="0" smtClean="0"/>
              <a:t>Η πλάγια περιοχή περιέχει</a:t>
            </a:r>
          </a:p>
          <a:p>
            <a:r>
              <a:rPr lang="el-GR" dirty="0" smtClean="0"/>
              <a:t>άφθονες νευρικές ίνες και πλάγιους πυρήνες.</a:t>
            </a:r>
          </a:p>
          <a:p>
            <a:pPr>
              <a:buNone/>
            </a:pPr>
            <a:r>
              <a:rPr lang="el-GR" dirty="0" smtClean="0"/>
              <a:t>Η προοπτική περιοχή, ανάμεσα στον πρόσθιο υποθάλαμο και οπτικό χίασμα.</a:t>
            </a:r>
          </a:p>
          <a:p>
            <a:endParaRPr lang="el-GR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ΥΠΟΘΑΛΑΜΟΣ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 smtClean="0"/>
              <a:t>Πτωχός σε μυελίνη</a:t>
            </a:r>
          </a:p>
          <a:p>
            <a:pPr lvl="1"/>
            <a:r>
              <a:rPr lang="el-GR" dirty="0" smtClean="0"/>
              <a:t>Προοπτική χώρα (3),</a:t>
            </a:r>
            <a:endParaRPr lang="en-US" dirty="0" smtClean="0"/>
          </a:p>
          <a:p>
            <a:pPr lvl="1"/>
            <a:r>
              <a:rPr lang="el-GR" dirty="0" smtClean="0"/>
              <a:t> υπεροπτικός π. (6) [</a:t>
            </a:r>
            <a:r>
              <a:rPr lang="en-US" dirty="0" smtClean="0"/>
              <a:t>ADH</a:t>
            </a:r>
            <a:r>
              <a:rPr lang="el-GR" dirty="0" smtClean="0"/>
              <a:t>], </a:t>
            </a:r>
            <a:endParaRPr lang="en-US" dirty="0" smtClean="0"/>
          </a:p>
          <a:p>
            <a:pPr lvl="1"/>
            <a:r>
              <a:rPr lang="el-GR" dirty="0" smtClean="0"/>
              <a:t>παρακοιλιακός π (7)</a:t>
            </a:r>
            <a:r>
              <a:rPr lang="en-US" dirty="0" smtClean="0"/>
              <a:t> </a:t>
            </a:r>
            <a:r>
              <a:rPr lang="el-GR" dirty="0" smtClean="0"/>
              <a:t>[</a:t>
            </a:r>
            <a:r>
              <a:rPr lang="el-GR" dirty="0" err="1" smtClean="0"/>
              <a:t>Ωκυτοκίνη</a:t>
            </a:r>
            <a:r>
              <a:rPr lang="el-GR" dirty="0" smtClean="0"/>
              <a:t>]</a:t>
            </a:r>
          </a:p>
          <a:p>
            <a:pPr lvl="1"/>
            <a:r>
              <a:rPr lang="el-GR" dirty="0" smtClean="0"/>
              <a:t>Φαιό φύμα (9)</a:t>
            </a:r>
          </a:p>
          <a:p>
            <a:pPr lvl="1"/>
            <a:r>
              <a:rPr lang="el-GR" dirty="0" smtClean="0"/>
              <a:t>Κοιλιακός έσω π. </a:t>
            </a:r>
            <a:r>
              <a:rPr lang="el-GR" dirty="0" err="1" smtClean="0"/>
              <a:t>φφ</a:t>
            </a:r>
            <a:r>
              <a:rPr lang="el-GR" dirty="0" smtClean="0"/>
              <a:t> (10)</a:t>
            </a:r>
          </a:p>
          <a:p>
            <a:pPr>
              <a:buNone/>
            </a:pPr>
            <a:r>
              <a:rPr lang="el-GR" dirty="0" smtClean="0"/>
              <a:t>	       </a:t>
            </a:r>
            <a:r>
              <a:rPr lang="el-GR" sz="2700" dirty="0" smtClean="0"/>
              <a:t>Ραχιαίος έσω π </a:t>
            </a:r>
            <a:r>
              <a:rPr lang="el-GR" sz="2700" dirty="0" err="1" smtClean="0"/>
              <a:t>φφ</a:t>
            </a:r>
            <a:r>
              <a:rPr lang="el-GR" sz="2700" dirty="0" smtClean="0"/>
              <a:t> (11)</a:t>
            </a:r>
          </a:p>
          <a:p>
            <a:pPr>
              <a:buNone/>
            </a:pPr>
            <a:r>
              <a:rPr lang="el-GR" sz="2700" dirty="0" smtClean="0"/>
              <a:t>	        </a:t>
            </a:r>
            <a:r>
              <a:rPr lang="el-GR" sz="2700" dirty="0" err="1" smtClean="0"/>
              <a:t>Μικροκυτταρικός</a:t>
            </a:r>
            <a:r>
              <a:rPr lang="el-GR" sz="2700" dirty="0" smtClean="0"/>
              <a:t> </a:t>
            </a:r>
            <a:r>
              <a:rPr lang="el-GR" sz="2700" dirty="0" err="1" smtClean="0"/>
              <a:t>χοανικός</a:t>
            </a:r>
            <a:r>
              <a:rPr lang="el-GR" sz="2700" dirty="0" smtClean="0"/>
              <a:t> π (12)</a:t>
            </a:r>
            <a:r>
              <a:rPr lang="en-US" sz="2700" dirty="0" smtClean="0"/>
              <a:t>. </a:t>
            </a:r>
            <a:r>
              <a:rPr lang="en-US" sz="2700" dirty="0" err="1" smtClean="0"/>
              <a:t>GnRF</a:t>
            </a:r>
            <a:r>
              <a:rPr lang="en-US" sz="2700" dirty="0" smtClean="0"/>
              <a:t>, GHRF</a:t>
            </a:r>
            <a:endParaRPr lang="el-GR" sz="2700" dirty="0" smtClean="0"/>
          </a:p>
          <a:p>
            <a:pPr lvl="1"/>
            <a:endParaRPr lang="el-GR" dirty="0" smtClean="0"/>
          </a:p>
          <a:p>
            <a:pPr lvl="1"/>
            <a:r>
              <a:rPr lang="el-GR" dirty="0" smtClean="0"/>
              <a:t>Πλάγια χώρα (1)</a:t>
            </a:r>
          </a:p>
          <a:p>
            <a:pPr lvl="1"/>
            <a:r>
              <a:rPr lang="el-GR" dirty="0" smtClean="0"/>
              <a:t>Ραχιαία οπίσθια χώρα (2)</a:t>
            </a:r>
          </a:p>
          <a:p>
            <a:pPr lvl="1"/>
            <a:r>
              <a:rPr lang="el-GR" dirty="0" err="1" smtClean="0"/>
              <a:t>Προμαστικός</a:t>
            </a:r>
            <a:r>
              <a:rPr lang="el-GR" dirty="0" smtClean="0"/>
              <a:t> π.(16)</a:t>
            </a:r>
          </a:p>
          <a:p>
            <a:pPr lvl="1"/>
            <a:r>
              <a:rPr lang="el-GR" dirty="0" err="1" smtClean="0"/>
              <a:t>Φυματομαστικός</a:t>
            </a:r>
            <a:r>
              <a:rPr lang="el-GR" dirty="0" smtClean="0"/>
              <a:t> π. (17)</a:t>
            </a:r>
          </a:p>
          <a:p>
            <a:pPr marL="361950" lvl="1" indent="-361950">
              <a:buFont typeface="Arial" pitchFamily="34" charset="0"/>
              <a:buChar char="•"/>
            </a:pPr>
            <a:r>
              <a:rPr lang="el-GR" sz="3200" dirty="0" smtClean="0"/>
              <a:t>Πλούσιος σε μυελίνη</a:t>
            </a:r>
          </a:p>
          <a:p>
            <a:pPr marL="809625" lvl="1" indent="-361950"/>
            <a:r>
              <a:rPr lang="el-GR" dirty="0" smtClean="0"/>
              <a:t>Μαστία (13,14,15). Περιβάλλεται από κάψα: </a:t>
            </a:r>
            <a:r>
              <a:rPr lang="el-GR" dirty="0" err="1" smtClean="0"/>
              <a:t>ματιοθαλαμική</a:t>
            </a:r>
            <a:r>
              <a:rPr lang="el-GR" dirty="0" smtClean="0"/>
              <a:t> δ, </a:t>
            </a:r>
            <a:r>
              <a:rPr lang="el-GR" dirty="0" err="1" smtClean="0"/>
              <a:t>μαστιοκαλυπτρική</a:t>
            </a:r>
            <a:r>
              <a:rPr lang="el-GR" dirty="0" smtClean="0"/>
              <a:t> δ, ψαλίδα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4714876" y="114298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34099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928662" y="3071810"/>
            <a:ext cx="4444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Μετωπιαία διατομή επίπεδο φαιού φύματος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857224" y="6215082"/>
            <a:ext cx="375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Μετωπιαία διατομή επίπεδο μαστίων</a:t>
            </a:r>
            <a:endParaRPr lang="el-GR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3314"/>
            <a:ext cx="32289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TextBox"/>
          <p:cNvSpPr txBox="1"/>
          <p:nvPr/>
        </p:nvSpPr>
        <p:spPr>
          <a:xfrm>
            <a:off x="4714876" y="3357562"/>
            <a:ext cx="3231269" cy="313932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Πλάγια χώρα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Ραχιαία οπίσθια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Προοπτική χώρα</a:t>
            </a:r>
          </a:p>
          <a:p>
            <a:pPr marL="342900" indent="-342900"/>
            <a:r>
              <a:rPr lang="el-GR" dirty="0" smtClean="0"/>
              <a:t>6.   Προοπτικός Π. </a:t>
            </a:r>
          </a:p>
          <a:p>
            <a:pPr marL="342900" indent="-342900"/>
            <a:r>
              <a:rPr lang="el-GR" dirty="0" smtClean="0"/>
              <a:t>7.   Παρακοιλιακός π</a:t>
            </a:r>
          </a:p>
          <a:p>
            <a:pPr marL="342900" indent="-342900">
              <a:buAutoNum type="arabicPeriod" startAt="9"/>
            </a:pPr>
            <a:r>
              <a:rPr lang="el-GR" dirty="0" smtClean="0"/>
              <a:t>Φαιό φύμα</a:t>
            </a:r>
          </a:p>
          <a:p>
            <a:pPr marL="342900" indent="-342900">
              <a:buAutoNum type="arabicPeriod" startAt="9"/>
            </a:pPr>
            <a:r>
              <a:rPr lang="el-GR" dirty="0" smtClean="0"/>
              <a:t>Κοιλιακός έσω π. </a:t>
            </a:r>
            <a:r>
              <a:rPr lang="el-GR" dirty="0" err="1" smtClean="0"/>
              <a:t>φφ</a:t>
            </a:r>
            <a:endParaRPr lang="el-GR" dirty="0" smtClean="0"/>
          </a:p>
          <a:p>
            <a:pPr marL="342900" indent="-342900">
              <a:buAutoNum type="arabicPeriod" startAt="9"/>
            </a:pPr>
            <a:r>
              <a:rPr lang="el-GR" dirty="0" smtClean="0"/>
              <a:t>Ραχιαίος έσω π </a:t>
            </a:r>
            <a:r>
              <a:rPr lang="el-GR" dirty="0" err="1" smtClean="0"/>
              <a:t>φφ</a:t>
            </a:r>
            <a:endParaRPr lang="el-GR" dirty="0" smtClean="0"/>
          </a:p>
          <a:p>
            <a:pPr marL="342900" indent="-342900">
              <a:buAutoNum type="arabicPeriod" startAt="9"/>
            </a:pPr>
            <a:r>
              <a:rPr lang="el-GR" dirty="0" err="1" smtClean="0"/>
              <a:t>Μικροκυτταρικός</a:t>
            </a:r>
            <a:r>
              <a:rPr lang="el-GR" dirty="0" smtClean="0"/>
              <a:t> </a:t>
            </a:r>
            <a:r>
              <a:rPr lang="el-GR" dirty="0" err="1" smtClean="0"/>
              <a:t>χοανικός</a:t>
            </a:r>
            <a:r>
              <a:rPr lang="el-GR" dirty="0" smtClean="0"/>
              <a:t> π</a:t>
            </a:r>
          </a:p>
          <a:p>
            <a:pPr marL="342900" indent="-342900"/>
            <a:r>
              <a:rPr lang="el-GR" dirty="0" smtClean="0"/>
              <a:t>16. </a:t>
            </a:r>
            <a:r>
              <a:rPr lang="el-GR" dirty="0" err="1" smtClean="0"/>
              <a:t>Προμαστικός</a:t>
            </a:r>
            <a:r>
              <a:rPr lang="el-GR" dirty="0" smtClean="0"/>
              <a:t> π.</a:t>
            </a:r>
          </a:p>
          <a:p>
            <a:pPr marL="342900" indent="-342900"/>
            <a:r>
              <a:rPr lang="el-GR" dirty="0" smtClean="0"/>
              <a:t>17. </a:t>
            </a:r>
            <a:r>
              <a:rPr lang="el-GR" dirty="0" err="1" smtClean="0"/>
              <a:t>Φυματομαστικός</a:t>
            </a:r>
            <a:r>
              <a:rPr lang="el-GR" dirty="0" smtClean="0"/>
              <a:t> π.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85728"/>
            <a:ext cx="3143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TextBox"/>
          <p:cNvSpPr txBox="1"/>
          <p:nvPr/>
        </p:nvSpPr>
        <p:spPr>
          <a:xfrm>
            <a:off x="3643306" y="142852"/>
            <a:ext cx="24160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l-GR" dirty="0" smtClean="0"/>
              <a:t>4. Πρόσθιος σύνδεσμος</a:t>
            </a:r>
          </a:p>
          <a:p>
            <a:pPr marL="342900" indent="-342900"/>
            <a:r>
              <a:rPr lang="el-GR" dirty="0" smtClean="0"/>
              <a:t>5. Οπτικό χίασμα</a:t>
            </a:r>
          </a:p>
          <a:p>
            <a:pPr marL="342900" indent="-342900"/>
            <a:r>
              <a:rPr lang="el-GR" dirty="0" smtClean="0"/>
              <a:t>8. Οπτική ταινία</a:t>
            </a:r>
          </a:p>
          <a:p>
            <a:r>
              <a:rPr lang="en-US" dirty="0" smtClean="0"/>
              <a:t>18. </a:t>
            </a:r>
            <a:r>
              <a:rPr lang="el-GR" dirty="0" smtClean="0"/>
              <a:t>Ψαλίδα</a:t>
            </a:r>
            <a:endParaRPr lang="el-GR" dirty="0"/>
          </a:p>
        </p:txBody>
      </p:sp>
      <p:sp>
        <p:nvSpPr>
          <p:cNvPr id="12" name="11 - TextBox"/>
          <p:cNvSpPr txBox="1"/>
          <p:nvPr/>
        </p:nvSpPr>
        <p:spPr>
          <a:xfrm>
            <a:off x="7072330" y="3500438"/>
            <a:ext cx="1797030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13. </a:t>
            </a:r>
            <a:r>
              <a:rPr lang="el-GR" dirty="0" err="1" smtClean="0"/>
              <a:t>Μαστίο</a:t>
            </a:r>
            <a:endParaRPr lang="el-GR" dirty="0" smtClean="0"/>
          </a:p>
          <a:p>
            <a:r>
              <a:rPr lang="el-GR" dirty="0" smtClean="0"/>
              <a:t>14. Έσω πυρήνας</a:t>
            </a:r>
          </a:p>
          <a:p>
            <a:r>
              <a:rPr lang="el-GR" dirty="0" smtClean="0"/>
              <a:t>15. Έξω πυρήνας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90650"/>
            <a:ext cx="7772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6588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714356"/>
            <a:ext cx="497205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805691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454025"/>
            <a:ext cx="593090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96833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1585913"/>
            <a:ext cx="80486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8498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223838"/>
            <a:ext cx="7410450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462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38113"/>
            <a:ext cx="5248275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142844" y="357166"/>
            <a:ext cx="2114938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ΠΑΡΑΣΥΜΠΑΘΗΤΙΚΟ</a:t>
            </a:r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8326581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ΥΠΟΘΑΛΑΜΟΣ,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g)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/>
              <a:t>Διατήρηση σταθερού εσωτερικού περιβάλλοντος.</a:t>
            </a:r>
          </a:p>
          <a:p>
            <a:pPr>
              <a:buNone/>
            </a:pPr>
            <a:r>
              <a:rPr lang="el-GR" dirty="0" smtClean="0"/>
              <a:t>Εσωτερική θερμοκρασία</a:t>
            </a:r>
          </a:p>
          <a:p>
            <a:pPr>
              <a:buNone/>
            </a:pPr>
            <a:r>
              <a:rPr lang="el-GR" dirty="0" smtClean="0"/>
              <a:t>Ισοζύγιο ύδατος και ηλεκτρολυτών</a:t>
            </a:r>
          </a:p>
          <a:p>
            <a:pPr>
              <a:buNone/>
            </a:pPr>
            <a:r>
              <a:rPr lang="el-GR" dirty="0" smtClean="0"/>
              <a:t>Καρδιακή λειτουργία</a:t>
            </a:r>
          </a:p>
          <a:p>
            <a:pPr>
              <a:buNone/>
            </a:pPr>
            <a:r>
              <a:rPr lang="el-GR" dirty="0" smtClean="0"/>
              <a:t>Αναπνευστική λειτουργία</a:t>
            </a:r>
          </a:p>
          <a:p>
            <a:pPr>
              <a:buNone/>
            </a:pPr>
            <a:r>
              <a:rPr lang="el-GR" dirty="0" smtClean="0"/>
              <a:t>Μεταβολισμός</a:t>
            </a:r>
          </a:p>
          <a:p>
            <a:pPr>
              <a:buNone/>
            </a:pPr>
            <a:r>
              <a:rPr lang="el-GR" dirty="0" smtClean="0"/>
              <a:t>Κιρκάδιος κύκλος</a:t>
            </a:r>
          </a:p>
          <a:p>
            <a:pPr>
              <a:buNone/>
            </a:pPr>
            <a:r>
              <a:rPr lang="el-GR" dirty="0" smtClean="0"/>
              <a:t>Διατήρηση ζωής: Πρόσληψη τροφής-υγρών</a:t>
            </a:r>
          </a:p>
          <a:p>
            <a:pPr>
              <a:buNone/>
            </a:pPr>
            <a:r>
              <a:rPr lang="el-GR" dirty="0" smtClean="0"/>
              <a:t>Διατήρηση είδους: σεξουαλικότητα</a:t>
            </a:r>
            <a:endParaRPr lang="el-GR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ΥΠΟΘΑΛΑΜΟΣ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/>
              <a:t>Δέχεται πληροφορίες από όλο τον εγκέφαλο και ΝΜ</a:t>
            </a:r>
          </a:p>
          <a:p>
            <a:pPr>
              <a:buNone/>
            </a:pPr>
            <a:r>
              <a:rPr lang="el-GR" dirty="0" smtClean="0"/>
              <a:t>Μετωπιαίος λοβός</a:t>
            </a:r>
          </a:p>
          <a:p>
            <a:pPr>
              <a:buNone/>
            </a:pPr>
            <a:r>
              <a:rPr lang="el-GR" dirty="0" smtClean="0"/>
              <a:t>Θάλαμος, ιππόκαμπος, αμυγδαλοειδής πυρήνας, έλικα προσαγωγίου βασικά γάγγλια, παρεγκεφαλίδα, αμφιβληστροειδή, μονήρη δεσμίδα, οσφρητικές ίνες ακουστική οδό,  νωτιαίο μυελό, οι περισσότερες αισθητικές ώσεις φτάνουν μέσω ΔΣ.</a:t>
            </a:r>
          </a:p>
          <a:p>
            <a:pPr>
              <a:buNone/>
            </a:pPr>
            <a:r>
              <a:rPr lang="el-GR" dirty="0" smtClean="0"/>
              <a:t>Απαγωγές ώσεις καταλήγουν εκεί από όπου ήρθαν </a:t>
            </a:r>
            <a:r>
              <a:rPr lang="el-GR" dirty="0" smtClean="0"/>
              <a:t>προσαγωγές: </a:t>
            </a:r>
            <a:r>
              <a:rPr lang="el-GR" dirty="0" smtClean="0"/>
              <a:t>από τα μαστία στο θάλαμο, στον αμυγδαλοειδή πυρήνα, διαφανές διάφραγμα, ιππόκαμπο, </a:t>
            </a:r>
            <a:r>
              <a:rPr lang="el-GR" dirty="0" err="1" smtClean="0"/>
              <a:t>προτετραδυμική</a:t>
            </a:r>
            <a:r>
              <a:rPr lang="el-GR" dirty="0" smtClean="0"/>
              <a:t> περιοχή </a:t>
            </a:r>
            <a:r>
              <a:rPr lang="el-GR" dirty="0" smtClean="0"/>
              <a:t>πρόσθια διδύμια, ΔΣ.</a:t>
            </a:r>
          </a:p>
          <a:p>
            <a:pPr>
              <a:buNone/>
            </a:pPr>
            <a:r>
              <a:rPr lang="el-GR" dirty="0" smtClean="0"/>
              <a:t>Οι κατιούσες οδοί στο ΝΜ, πλάγιο </a:t>
            </a:r>
            <a:r>
              <a:rPr lang="el-GR" dirty="0" err="1" smtClean="0"/>
              <a:t>τετραδυμο</a:t>
            </a:r>
            <a:r>
              <a:rPr lang="el-GR" dirty="0" smtClean="0"/>
              <a:t>-</a:t>
            </a:r>
            <a:r>
              <a:rPr lang="el-GR" dirty="0" err="1" smtClean="0"/>
              <a:t>καλυπτρο</a:t>
            </a:r>
            <a:r>
              <a:rPr lang="el-GR" dirty="0" smtClean="0"/>
              <a:t>-νωτιαίο δεμάτιο (διαστολή κόρης), πλάγια και κοιλιακή </a:t>
            </a:r>
            <a:r>
              <a:rPr lang="el-GR" dirty="0" err="1" smtClean="0"/>
              <a:t>δικτυονωτιαία</a:t>
            </a:r>
            <a:r>
              <a:rPr lang="el-GR" dirty="0" smtClean="0"/>
              <a:t> </a:t>
            </a:r>
            <a:r>
              <a:rPr lang="el-GR" dirty="0" err="1" smtClean="0"/>
              <a:t>όδός</a:t>
            </a:r>
            <a:r>
              <a:rPr lang="el-GR" dirty="0" smtClean="0"/>
              <a:t> (ιδρωτοποιοί αδένες προσώπου, εύρος αγγείων, </a:t>
            </a:r>
            <a:r>
              <a:rPr lang="el-GR" dirty="0" err="1" smtClean="0"/>
              <a:t>θερμορρύθμιση</a:t>
            </a:r>
            <a:r>
              <a:rPr lang="el-GR" dirty="0" smtClean="0"/>
              <a:t>) παραμένουν αχίαστες</a:t>
            </a:r>
            <a:endParaRPr lang="el-G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571480"/>
            <a:ext cx="3953247" cy="256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- TextBox"/>
          <p:cNvSpPr txBox="1"/>
          <p:nvPr/>
        </p:nvSpPr>
        <p:spPr>
          <a:xfrm>
            <a:off x="0" y="3286124"/>
            <a:ext cx="931344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 smtClean="0"/>
              <a:t>Ώριμος εγκέφαλος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Επιθάλαμος</a:t>
            </a:r>
            <a:r>
              <a:rPr lang="el-GR" dirty="0" smtClean="0"/>
              <a:t>: </a:t>
            </a:r>
            <a:r>
              <a:rPr lang="el-GR" dirty="0" err="1" smtClean="0"/>
              <a:t>ηνίες</a:t>
            </a:r>
            <a:r>
              <a:rPr lang="el-GR" dirty="0" smtClean="0"/>
              <a:t>-επίφυση, παρεκτοπίζεται, σταθμός οσφρητικών κέντρων-στελέχους</a:t>
            </a:r>
          </a:p>
          <a:p>
            <a:r>
              <a:rPr lang="el-GR" dirty="0" smtClean="0">
                <a:solidFill>
                  <a:srgbClr val="00B0F0"/>
                </a:solidFill>
              </a:rPr>
              <a:t>Ραχιαίος θάλαμος</a:t>
            </a:r>
            <a:r>
              <a:rPr lang="el-GR" dirty="0" smtClean="0"/>
              <a:t>: Υπεραναπτύσσεται, σταθμός αισθητικών οδών (</a:t>
            </a:r>
            <a:r>
              <a:rPr lang="el-GR" dirty="0" err="1" smtClean="0"/>
              <a:t>σωματοαισθητικότητα</a:t>
            </a:r>
            <a:r>
              <a:rPr lang="el-GR" dirty="0" smtClean="0"/>
              <a:t>,</a:t>
            </a:r>
          </a:p>
          <a:p>
            <a:r>
              <a:rPr lang="el-GR" dirty="0" smtClean="0"/>
              <a:t>		όραση, ακοή, γεύση, </a:t>
            </a:r>
            <a:r>
              <a:rPr lang="el-GR" dirty="0" err="1" smtClean="0"/>
              <a:t>αιθουσαία</a:t>
            </a:r>
            <a:r>
              <a:rPr lang="el-GR" dirty="0" smtClean="0"/>
              <a:t>)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Υποθαλάμια</a:t>
            </a:r>
            <a:r>
              <a:rPr lang="el-GR" dirty="0" smtClean="0">
                <a:solidFill>
                  <a:srgbClr val="FFC000"/>
                </a:solidFill>
              </a:rPr>
              <a:t> </a:t>
            </a:r>
            <a:r>
              <a:rPr lang="el-GR" dirty="0" smtClean="0">
                <a:solidFill>
                  <a:srgbClr val="FFFF00"/>
                </a:solidFill>
              </a:rPr>
              <a:t>χώρα</a:t>
            </a:r>
            <a:r>
              <a:rPr lang="el-GR" dirty="0" smtClean="0"/>
              <a:t>: συνέχεια καλύπτρας μ. εγκεφάλου. Πυρήνες εξωπυραμιδικού (κινητική ζώνη)</a:t>
            </a:r>
          </a:p>
          <a:p>
            <a:r>
              <a:rPr lang="el-GR" dirty="0" smtClean="0"/>
              <a:t>		 (αβέβαιη ζώνη, υποθαλάμιος πυρήνας, ωχρά σφαίρα).</a:t>
            </a:r>
          </a:p>
          <a:p>
            <a:r>
              <a:rPr lang="el-GR" dirty="0" smtClean="0"/>
              <a:t>	Ωχρά σφαίρα: παράγωγο διάμεσου εγκεφάλου, αποχωρίζεται λόγω ανάπτυξης </a:t>
            </a:r>
          </a:p>
          <a:p>
            <a:r>
              <a:rPr lang="el-GR" dirty="0" smtClean="0"/>
              <a:t>	έσω κάψας και παρεκτοπίζεται εντός τελικού εγκεφάλου (μόνο </a:t>
            </a:r>
            <a:r>
              <a:rPr lang="el-GR" dirty="0" err="1" smtClean="0"/>
              <a:t>ενδοσκελιαίος</a:t>
            </a:r>
            <a:r>
              <a:rPr lang="el-GR" dirty="0" smtClean="0"/>
              <a:t> π. </a:t>
            </a:r>
          </a:p>
          <a:p>
            <a:r>
              <a:rPr lang="el-GR" dirty="0" smtClean="0"/>
              <a:t>	παραμένει στο διάμεσο εγκέφαλο).</a:t>
            </a:r>
          </a:p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Υποθάλαμος</a:t>
            </a:r>
            <a:r>
              <a:rPr lang="el-GR" dirty="0" smtClean="0"/>
              <a:t>: έδαφος διάμεσου εγκέφαλου, προβάλλει η </a:t>
            </a:r>
            <a:r>
              <a:rPr lang="el-GR" dirty="0" err="1" smtClean="0"/>
              <a:t>νευροϋπόφυση</a:t>
            </a:r>
            <a:r>
              <a:rPr lang="el-GR" dirty="0" smtClean="0"/>
              <a:t>. </a:t>
            </a:r>
          </a:p>
          <a:p>
            <a:r>
              <a:rPr lang="el-GR" dirty="0" smtClean="0"/>
              <a:t>	Το ανώτερο ρυθμιστικό κέντρο ΑΝΣ</a:t>
            </a:r>
          </a:p>
          <a:p>
            <a:endParaRPr lang="el-GR" dirty="0"/>
          </a:p>
        </p:txBody>
      </p:sp>
      <p:sp>
        <p:nvSpPr>
          <p:cNvPr id="4" name="TextBox 5"/>
          <p:cNvSpPr txBox="1"/>
          <p:nvPr/>
        </p:nvSpPr>
        <p:spPr>
          <a:xfrm>
            <a:off x="6105912" y="587488"/>
            <a:ext cx="2304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Επιθάλαμος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Ραχιαίος Θάλαμος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Υποθαλάμια χώρα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Υποθάλαμος 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Ωχρά σφαίρα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Έσω κάψα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785786" y="214290"/>
            <a:ext cx="4882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ΣΥΝΔΕΣΕΙΣ  ΥΠΟΘΑΛΑΜΟΥ ΠΤΩΧΟΥ ΣΕ ΜΥΕΛΙΝΗ-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4857760"/>
            <a:ext cx="91716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3. Έσω </a:t>
            </a:r>
            <a:r>
              <a:rPr lang="el-GR" dirty="0" err="1" smtClean="0"/>
              <a:t>τελεγκεφαλική</a:t>
            </a:r>
            <a:r>
              <a:rPr lang="el-GR" dirty="0" smtClean="0"/>
              <a:t> δ. συνδέει όλους π. υποθαλάμου με οσφρητικά κέντρα και ΔΣ.</a:t>
            </a:r>
          </a:p>
          <a:p>
            <a:r>
              <a:rPr lang="el-GR" dirty="0" smtClean="0"/>
              <a:t>4. τελική-μεθόριος ταινία: συνδέει αμυγδαλή (5) με προοπτική χώρα (6) και κοιλιακό έσω π. (7)</a:t>
            </a:r>
          </a:p>
          <a:p>
            <a:r>
              <a:rPr lang="el-GR" dirty="0" smtClean="0"/>
              <a:t>8. ψαλίδα: συνδέει πυραμιδικά κ. ιπποκάμπου και υπόθεμα με μαστία (10)</a:t>
            </a:r>
          </a:p>
          <a:p>
            <a:r>
              <a:rPr lang="el-GR" dirty="0" smtClean="0"/>
              <a:t>11. Ραχιαία επιμήκης δ. </a:t>
            </a:r>
            <a:r>
              <a:rPr lang="en-US" dirty="0" smtClean="0"/>
              <a:t>(</a:t>
            </a:r>
            <a:r>
              <a:rPr lang="en-US" dirty="0" err="1" smtClean="0"/>
              <a:t>Schutz</a:t>
            </a:r>
            <a:r>
              <a:rPr lang="en-US" dirty="0" smtClean="0"/>
              <a:t>) </a:t>
            </a:r>
            <a:r>
              <a:rPr lang="el-GR" dirty="0" smtClean="0"/>
              <a:t>εκτεταμένο </a:t>
            </a:r>
            <a:r>
              <a:rPr lang="el-GR" dirty="0" err="1" smtClean="0"/>
              <a:t>περικοιλιακό</a:t>
            </a:r>
            <a:r>
              <a:rPr lang="el-GR" dirty="0" smtClean="0"/>
              <a:t> σ. ινών.</a:t>
            </a:r>
          </a:p>
          <a:p>
            <a:r>
              <a:rPr lang="el-GR" dirty="0" smtClean="0"/>
              <a:t>12. Σύνδεση με έσω πυρήνες θαλάμου (12)-φλοιός.</a:t>
            </a:r>
          </a:p>
          <a:p>
            <a:r>
              <a:rPr lang="el-GR" dirty="0" err="1" smtClean="0"/>
              <a:t>Ωχροϋποθαλαμική</a:t>
            </a:r>
            <a:r>
              <a:rPr lang="el-GR" dirty="0" smtClean="0"/>
              <a:t> δ. με πυρήνες φαιού φύματος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857232"/>
            <a:ext cx="5934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511492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1428728" y="357166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ΣΥΝΔΕΣΕΙΣ  ΥΠΟΘΑΛΑΜΟΥ ΠΛΟΥΣΙΟΥ ΣΕ ΜΥΕΛΙΝΗ-ΜΑΣΤΙΑ (10)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142976" y="4786322"/>
            <a:ext cx="80597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ΠΡΟΣΑΓΩΓΕΣ: ψαλίδα (8) (από ιππόκαμπο), σκέλος μαστίων (13) από π. καλύπτρας </a:t>
            </a:r>
          </a:p>
          <a:p>
            <a:r>
              <a:rPr lang="el-GR" dirty="0" smtClean="0"/>
              <a:t>μέσου εγκεφάλου</a:t>
            </a:r>
          </a:p>
          <a:p>
            <a:r>
              <a:rPr lang="el-GR" dirty="0" smtClean="0"/>
              <a:t>ΑΠΑΓΩΓΕΣ: </a:t>
            </a:r>
            <a:r>
              <a:rPr lang="el-GR" dirty="0" err="1" smtClean="0"/>
              <a:t>μαστιοθαλαμική</a:t>
            </a:r>
            <a:r>
              <a:rPr lang="el-GR" dirty="0" smtClean="0"/>
              <a:t> δ. (14), </a:t>
            </a:r>
            <a:r>
              <a:rPr lang="el-GR" dirty="0" err="1" smtClean="0"/>
              <a:t>μαστιοκαλυπτρική</a:t>
            </a:r>
            <a:r>
              <a:rPr lang="el-GR" dirty="0" smtClean="0"/>
              <a:t> (16)</a:t>
            </a:r>
            <a:endParaRPr lang="el-GR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667864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6829584" y="428604"/>
            <a:ext cx="2314416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Χοριοειδές πλέγμα</a:t>
            </a:r>
          </a:p>
          <a:p>
            <a:pPr marL="342900" indent="-342900">
              <a:buAutoNum type="arabicPeriod"/>
            </a:pPr>
            <a:r>
              <a:rPr lang="el-GR" sz="1200" dirty="0" err="1" smtClean="0"/>
              <a:t>Θαλαμοραβδωτή</a:t>
            </a:r>
            <a:r>
              <a:rPr lang="el-GR" sz="1200" dirty="0" smtClean="0"/>
              <a:t> φλέβα</a:t>
            </a:r>
          </a:p>
          <a:p>
            <a:pPr marL="342900" indent="-342900">
              <a:buAutoNum type="arabicPeriod"/>
            </a:pPr>
            <a:r>
              <a:rPr lang="el-GR" sz="1200" dirty="0" err="1" smtClean="0"/>
              <a:t>Προσπεφυκός</a:t>
            </a:r>
            <a:r>
              <a:rPr lang="el-GR" sz="1200" dirty="0" smtClean="0"/>
              <a:t> πέταλο</a:t>
            </a:r>
          </a:p>
          <a:p>
            <a:pPr marL="342900" indent="-342900">
              <a:buAutoNum type="arabicPeriod"/>
            </a:pPr>
            <a:r>
              <a:rPr lang="el-GR" dirty="0" smtClean="0"/>
              <a:t>Ραχιαίος θάλαμος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Έσω κάψα</a:t>
            </a:r>
          </a:p>
          <a:p>
            <a:pPr marL="342900" indent="-342900"/>
            <a:r>
              <a:rPr lang="el-GR" dirty="0" smtClean="0"/>
              <a:t>6.7.8. Ωχρά σφαίρα</a:t>
            </a:r>
          </a:p>
          <a:p>
            <a:pPr marL="342900" indent="-342900"/>
            <a:r>
              <a:rPr lang="el-GR" dirty="0" smtClean="0"/>
              <a:t>9. </a:t>
            </a:r>
            <a:r>
              <a:rPr lang="el-GR" dirty="0" smtClean="0">
                <a:solidFill>
                  <a:srgbClr val="0070C0"/>
                </a:solidFill>
              </a:rPr>
              <a:t>Κέλυφος </a:t>
            </a:r>
          </a:p>
          <a:p>
            <a:pPr marL="342900" indent="-342900"/>
            <a:r>
              <a:rPr lang="el-GR" dirty="0" smtClean="0"/>
              <a:t>10. Φακοειδής αγκύλη</a:t>
            </a:r>
          </a:p>
          <a:p>
            <a:pPr marL="342900" indent="-342900"/>
            <a:r>
              <a:rPr lang="el-GR" dirty="0" smtClean="0"/>
              <a:t>11.12. Υποθάλαμος </a:t>
            </a:r>
          </a:p>
          <a:p>
            <a:pPr marL="342900" indent="-342900"/>
            <a:r>
              <a:rPr lang="el-GR" dirty="0" smtClean="0"/>
              <a:t>    (φαιό φύμα, χοάνη)</a:t>
            </a:r>
          </a:p>
          <a:p>
            <a:pPr marL="342900" indent="-342900"/>
            <a:r>
              <a:rPr lang="el-GR" dirty="0" smtClean="0"/>
              <a:t>13. Οπτική ταινία</a:t>
            </a:r>
          </a:p>
          <a:p>
            <a:pPr marL="342900" indent="-342900"/>
            <a:r>
              <a:rPr lang="el-GR" dirty="0" smtClean="0"/>
              <a:t>14</a:t>
            </a:r>
            <a:r>
              <a:rPr lang="el-GR" dirty="0" smtClean="0">
                <a:solidFill>
                  <a:srgbClr val="0070C0"/>
                </a:solidFill>
              </a:rPr>
              <a:t>. Κερκοφόρος </a:t>
            </a:r>
          </a:p>
          <a:p>
            <a:pPr marL="342900" indent="-342900"/>
            <a:r>
              <a:rPr lang="el-GR" dirty="0" smtClean="0"/>
              <a:t>15. π. </a:t>
            </a:r>
            <a:r>
              <a:rPr lang="en-US" dirty="0" err="1" smtClean="0"/>
              <a:t>Meynert</a:t>
            </a:r>
            <a:r>
              <a:rPr lang="el-GR" dirty="0" smtClean="0"/>
              <a:t> </a:t>
            </a:r>
            <a:r>
              <a:rPr lang="en-US" dirty="0" smtClean="0"/>
              <a:t>(Ach)</a:t>
            </a:r>
          </a:p>
          <a:p>
            <a:pPr marL="342900" indent="-342900"/>
            <a:r>
              <a:rPr lang="en-US" dirty="0" smtClean="0"/>
              <a:t>16.</a:t>
            </a:r>
            <a:r>
              <a:rPr lang="el-GR" dirty="0" smtClean="0"/>
              <a:t> Ψαλίδα</a:t>
            </a:r>
          </a:p>
          <a:p>
            <a:pPr marL="342900" indent="-342900"/>
            <a:endParaRPr lang="el-GR" dirty="0" smtClean="0"/>
          </a:p>
          <a:p>
            <a:pPr marL="342900" indent="-342900"/>
            <a:r>
              <a:rPr lang="el-GR" dirty="0" smtClean="0"/>
              <a:t>33. Αμυγδαλή </a:t>
            </a:r>
          </a:p>
          <a:p>
            <a:pPr marL="342900" indent="-342900"/>
            <a:r>
              <a:rPr lang="el-GR" dirty="0" smtClean="0"/>
              <a:t>35. </a:t>
            </a:r>
            <a:r>
              <a:rPr lang="el-GR" dirty="0" err="1" smtClean="0"/>
              <a:t>πρ</a:t>
            </a:r>
            <a:r>
              <a:rPr lang="el-GR" dirty="0" smtClean="0"/>
              <a:t>. σύνδεσμος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85786" y="0"/>
            <a:ext cx="4332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Τομή πίσω από </a:t>
            </a:r>
            <a:r>
              <a:rPr lang="el-GR" dirty="0" err="1" smtClean="0"/>
              <a:t>μεσοκοιλιακό</a:t>
            </a:r>
            <a:r>
              <a:rPr lang="el-GR" dirty="0" smtClean="0"/>
              <a:t> τρήμα </a:t>
            </a:r>
            <a:r>
              <a:rPr lang="en-US" dirty="0" err="1" smtClean="0"/>
              <a:t>Monro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71472" y="5715016"/>
            <a:ext cx="6907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Όχι σαφές όριο διάμεσου-τελικού εγκεφάλου (κέλυφος –κερκοφόρος)</a:t>
            </a:r>
          </a:p>
          <a:p>
            <a:r>
              <a:rPr lang="el-GR" dirty="0" smtClean="0"/>
              <a:t>Η ωχρά διακρίνεται από κέλυφος λόγω αυξημένης ποσότητας μυελίνης</a:t>
            </a:r>
          </a:p>
          <a:p>
            <a:endParaRPr lang="el-G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5786454"/>
            <a:ext cx="1557365" cy="97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71472" y="214290"/>
            <a:ext cx="2712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Τομή στο επίπεδο μαστίων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786578" y="785794"/>
            <a:ext cx="2102563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ΡΑΧ. ΘΑΛΑΜΟΣ</a:t>
            </a:r>
          </a:p>
          <a:p>
            <a:r>
              <a:rPr lang="el-GR" dirty="0" smtClean="0"/>
              <a:t>17. Διάμεση μάζα</a:t>
            </a:r>
          </a:p>
          <a:p>
            <a:r>
              <a:rPr lang="el-GR" dirty="0" smtClean="0"/>
              <a:t>18. Πρόσθιοι π.</a:t>
            </a:r>
          </a:p>
          <a:p>
            <a:r>
              <a:rPr lang="el-GR" dirty="0" smtClean="0"/>
              <a:t>19. Έσω πυρήνες</a:t>
            </a:r>
          </a:p>
          <a:p>
            <a:r>
              <a:rPr lang="el-GR" dirty="0" smtClean="0"/>
              <a:t>20. </a:t>
            </a:r>
            <a:r>
              <a:rPr lang="el-GR" dirty="0" err="1" smtClean="0"/>
              <a:t>Παρακοιλιακοί</a:t>
            </a:r>
            <a:r>
              <a:rPr lang="el-GR" dirty="0" smtClean="0"/>
              <a:t> π</a:t>
            </a:r>
          </a:p>
          <a:p>
            <a:r>
              <a:rPr lang="el-GR" dirty="0" smtClean="0"/>
              <a:t>22. Έξω πυρήνες</a:t>
            </a:r>
          </a:p>
          <a:p>
            <a:r>
              <a:rPr lang="el-GR" dirty="0" smtClean="0"/>
              <a:t>23. Δικτυωτός π.</a:t>
            </a:r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21. Έσω </a:t>
            </a:r>
            <a:r>
              <a:rPr lang="el-GR" dirty="0" err="1" smtClean="0">
                <a:solidFill>
                  <a:srgbClr val="FF0000"/>
                </a:solidFill>
              </a:rPr>
              <a:t>μυελ</a:t>
            </a:r>
            <a:r>
              <a:rPr lang="el-GR" dirty="0" smtClean="0">
                <a:solidFill>
                  <a:srgbClr val="FF0000"/>
                </a:solidFill>
              </a:rPr>
              <a:t>. </a:t>
            </a:r>
            <a:r>
              <a:rPr lang="el-GR" dirty="0" err="1" smtClean="0">
                <a:solidFill>
                  <a:srgbClr val="FF0000"/>
                </a:solidFill>
              </a:rPr>
              <a:t>πετ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(ΠΡ-ΕΞΩ)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24. Έξω </a:t>
            </a:r>
            <a:r>
              <a:rPr lang="el-GR" dirty="0" err="1" smtClean="0">
                <a:solidFill>
                  <a:srgbClr val="FF0000"/>
                </a:solidFill>
              </a:rPr>
              <a:t>μυελ</a:t>
            </a:r>
            <a:r>
              <a:rPr lang="el-GR" dirty="0" smtClean="0">
                <a:solidFill>
                  <a:srgbClr val="FF0000"/>
                </a:solidFill>
              </a:rPr>
              <a:t>. </a:t>
            </a:r>
            <a:r>
              <a:rPr lang="el-GR" dirty="0" err="1" smtClean="0">
                <a:solidFill>
                  <a:srgbClr val="FF0000"/>
                </a:solidFill>
              </a:rPr>
              <a:t>πετ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 (ΕΞΩ-ΔΙΚΤ)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285720" y="4714884"/>
            <a:ext cx="2397901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ΥΠΟΘΑΛΑΜΙΑ ΧΩΡΑ</a:t>
            </a:r>
          </a:p>
          <a:p>
            <a:r>
              <a:rPr lang="el-GR" dirty="0" smtClean="0"/>
              <a:t>25. Αβέβαιη ζώνη</a:t>
            </a:r>
          </a:p>
          <a:p>
            <a:r>
              <a:rPr lang="el-GR" dirty="0" smtClean="0"/>
              <a:t>26. Υποθαλάμιος π.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27.Πεδίο Η1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28. Πεδίο Η2</a:t>
            </a:r>
          </a:p>
          <a:p>
            <a:r>
              <a:rPr lang="el-GR" dirty="0" smtClean="0"/>
              <a:t>30. Μαστία</a:t>
            </a:r>
          </a:p>
          <a:p>
            <a:r>
              <a:rPr lang="el-GR" dirty="0" smtClean="0"/>
              <a:t>31. </a:t>
            </a:r>
            <a:r>
              <a:rPr lang="el-GR" dirty="0" err="1" smtClean="0"/>
              <a:t>Μαστιοθαλαμική</a:t>
            </a:r>
            <a:r>
              <a:rPr lang="el-GR" dirty="0" smtClean="0"/>
              <a:t> δ.</a:t>
            </a:r>
          </a:p>
          <a:p>
            <a:endParaRPr lang="el-GR" dirty="0"/>
          </a:p>
        </p:txBody>
      </p:sp>
      <p:sp>
        <p:nvSpPr>
          <p:cNvPr id="8" name="7 - Δεξιό άγκιστρο"/>
          <p:cNvSpPr/>
          <p:nvPr/>
        </p:nvSpPr>
        <p:spPr>
          <a:xfrm>
            <a:off x="1714480" y="5572140"/>
            <a:ext cx="214314" cy="500066"/>
          </a:xfrm>
          <a:prstGeom prst="rightBr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2071670" y="56435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25</a:t>
            </a:r>
            <a:endParaRPr lang="el-GR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00" y="590550"/>
            <a:ext cx="5951050" cy="419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- TextBox"/>
          <p:cNvSpPr txBox="1"/>
          <p:nvPr/>
        </p:nvSpPr>
        <p:spPr>
          <a:xfrm>
            <a:off x="4000496" y="4857760"/>
            <a:ext cx="1983363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29. Μέλαινα ουσία</a:t>
            </a:r>
          </a:p>
          <a:p>
            <a:r>
              <a:rPr lang="el-GR" dirty="0" smtClean="0"/>
              <a:t>34. Ιππόκαμπος </a:t>
            </a:r>
            <a:endParaRPr lang="el-GR" dirty="0"/>
          </a:p>
        </p:txBody>
      </p:sp>
      <p:sp>
        <p:nvSpPr>
          <p:cNvPr id="13" name="12 - TextBox"/>
          <p:cNvSpPr txBox="1"/>
          <p:nvPr/>
        </p:nvSpPr>
        <p:spPr>
          <a:xfrm>
            <a:off x="4286248" y="5786454"/>
            <a:ext cx="4620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 smtClean="0"/>
              <a:t>Μυελώδή</a:t>
            </a:r>
            <a:r>
              <a:rPr lang="el-GR" dirty="0" smtClean="0"/>
              <a:t> πέταλα: εμμύελες ίνες </a:t>
            </a:r>
            <a:r>
              <a:rPr lang="el-GR" dirty="0" err="1" smtClean="0"/>
              <a:t>υποδιαίρουν</a:t>
            </a:r>
            <a:r>
              <a:rPr lang="el-GR" dirty="0" smtClean="0"/>
              <a:t> </a:t>
            </a:r>
          </a:p>
          <a:p>
            <a:r>
              <a:rPr lang="el-GR" dirty="0" smtClean="0"/>
              <a:t>θάλαμο σε ομάδες πυρήνων, </a:t>
            </a:r>
          </a:p>
          <a:p>
            <a:r>
              <a:rPr lang="el-GR" dirty="0" smtClean="0"/>
              <a:t>αφορίζουν πυρήνες υποθαλάμιας χώρα;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6858016" y="4429132"/>
            <a:ext cx="182492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dirty="0" smtClean="0"/>
              <a:t>13. Οπτική ταινία</a:t>
            </a:r>
          </a:p>
          <a:p>
            <a:r>
              <a:rPr lang="el-GR" dirty="0" smtClean="0"/>
              <a:t>16. Ψαλίδα</a:t>
            </a:r>
          </a:p>
          <a:p>
            <a:r>
              <a:rPr lang="el-GR" dirty="0" smtClean="0"/>
              <a:t>32. Μεσολόβιο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643578"/>
            <a:ext cx="14883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428596" y="142852"/>
            <a:ext cx="4143404" cy="79690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ΥΠΟΦΥΣΗ</a:t>
            </a:r>
            <a:endParaRPr lang="el-G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60674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172890" y="5143512"/>
            <a:ext cx="9144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err="1" smtClean="0">
                <a:solidFill>
                  <a:srgbClr val="00B050"/>
                </a:solidFill>
              </a:rPr>
              <a:t>Αδενοϋποφυση</a:t>
            </a:r>
            <a:r>
              <a:rPr lang="el-GR" dirty="0" smtClean="0">
                <a:solidFill>
                  <a:srgbClr val="00B050"/>
                </a:solidFill>
              </a:rPr>
              <a:t>-πρόσθιος</a:t>
            </a:r>
            <a:r>
              <a:rPr lang="el-GR" dirty="0" smtClean="0"/>
              <a:t> λοβός υπόφυσης. Από </a:t>
            </a:r>
            <a:r>
              <a:rPr lang="el-GR" dirty="0" err="1" smtClean="0"/>
              <a:t>εκκόλπωμα</a:t>
            </a:r>
            <a:r>
              <a:rPr lang="el-GR" dirty="0" smtClean="0"/>
              <a:t> αρχέγονου πρόσθιου εντέρου</a:t>
            </a:r>
            <a:endParaRPr lang="en-US" dirty="0" smtClean="0"/>
          </a:p>
          <a:p>
            <a:pPr marL="342900" indent="-342900"/>
            <a:r>
              <a:rPr lang="en-US" dirty="0" smtClean="0"/>
              <a:t>      (</a:t>
            </a:r>
            <a:r>
              <a:rPr lang="el-GR" dirty="0" smtClean="0"/>
              <a:t>Θύλακος </a:t>
            </a:r>
            <a:r>
              <a:rPr lang="en-US" dirty="0" err="1" smtClean="0"/>
              <a:t>Rathke</a:t>
            </a:r>
            <a:r>
              <a:rPr lang="en-US" dirty="0" smtClean="0"/>
              <a:t>)</a:t>
            </a:r>
            <a:r>
              <a:rPr lang="el-GR" dirty="0" smtClean="0"/>
              <a:t>. Ενδοκρινής αδένας.</a:t>
            </a:r>
            <a:endParaRPr lang="en-US" dirty="0" smtClean="0"/>
          </a:p>
          <a:p>
            <a:pPr marL="342900" indent="-342900"/>
            <a:r>
              <a:rPr lang="en-US" dirty="0" smtClean="0"/>
              <a:t>2. </a:t>
            </a:r>
            <a:r>
              <a:rPr lang="el-GR" dirty="0" err="1" smtClean="0">
                <a:solidFill>
                  <a:srgbClr val="FF0000"/>
                </a:solidFill>
              </a:rPr>
              <a:t>Νευροϋπόφυση</a:t>
            </a:r>
            <a:r>
              <a:rPr lang="el-GR" dirty="0" smtClean="0">
                <a:solidFill>
                  <a:srgbClr val="FF0000"/>
                </a:solidFill>
              </a:rPr>
              <a:t>-οπίσθιος</a:t>
            </a:r>
            <a:r>
              <a:rPr lang="el-GR" dirty="0" smtClean="0"/>
              <a:t> λοβός υπόφυσης. </a:t>
            </a:r>
            <a:r>
              <a:rPr lang="el-GR" dirty="0" err="1" smtClean="0"/>
              <a:t>Εκκόλπωση</a:t>
            </a:r>
            <a:r>
              <a:rPr lang="el-GR" dirty="0" smtClean="0"/>
              <a:t> διάμεσου εγκεφάλου. </a:t>
            </a:r>
          </a:p>
          <a:p>
            <a:pPr marL="342900" indent="-342900"/>
            <a:r>
              <a:rPr lang="el-GR" dirty="0" smtClean="0"/>
              <a:t>      </a:t>
            </a:r>
            <a:r>
              <a:rPr lang="el-GR" dirty="0" err="1" smtClean="0"/>
              <a:t>Υποφυσιοκύτταρα</a:t>
            </a:r>
            <a:r>
              <a:rPr lang="el-GR" dirty="0" smtClean="0"/>
              <a:t>: ειδικός τύπος </a:t>
            </a:r>
            <a:r>
              <a:rPr lang="el-GR" dirty="0" err="1" smtClean="0"/>
              <a:t>γλοίας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4643438" y="3000372"/>
            <a:ext cx="34518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3. χοάνη-μίσχος υπόφυσης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4. </a:t>
            </a:r>
            <a:r>
              <a:rPr lang="el-GR" dirty="0" err="1" smtClean="0">
                <a:solidFill>
                  <a:srgbClr val="FF0000"/>
                </a:solidFill>
              </a:rPr>
              <a:t>Χοανικό</a:t>
            </a:r>
            <a:r>
              <a:rPr lang="el-GR" dirty="0" smtClean="0">
                <a:solidFill>
                  <a:srgbClr val="FF0000"/>
                </a:solidFill>
              </a:rPr>
              <a:t> κόλπωμα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5. </a:t>
            </a:r>
            <a:r>
              <a:rPr lang="el-GR" dirty="0" err="1" smtClean="0">
                <a:solidFill>
                  <a:srgbClr val="00B050"/>
                </a:solidFill>
              </a:rPr>
              <a:t>Χοανική</a:t>
            </a:r>
            <a:r>
              <a:rPr lang="el-GR" dirty="0" smtClean="0">
                <a:solidFill>
                  <a:srgbClr val="00B050"/>
                </a:solidFill>
              </a:rPr>
              <a:t> μοίρα </a:t>
            </a:r>
            <a:r>
              <a:rPr lang="el-GR" dirty="0" err="1" smtClean="0">
                <a:solidFill>
                  <a:srgbClr val="00B050"/>
                </a:solidFill>
              </a:rPr>
              <a:t>αδενοϋπόφυσης</a:t>
            </a:r>
            <a:endParaRPr lang="el-GR" dirty="0" smtClean="0">
              <a:solidFill>
                <a:srgbClr val="00B050"/>
              </a:solidFill>
            </a:endParaRPr>
          </a:p>
          <a:p>
            <a:r>
              <a:rPr lang="el-GR" dirty="0" smtClean="0">
                <a:solidFill>
                  <a:srgbClr val="00B050"/>
                </a:solidFill>
              </a:rPr>
              <a:t>6. Διάμεση μοίρα </a:t>
            </a:r>
            <a:r>
              <a:rPr lang="el-GR" dirty="0" err="1" smtClean="0">
                <a:solidFill>
                  <a:srgbClr val="00B050"/>
                </a:solidFill>
              </a:rPr>
              <a:t>αδενοϋπόφυσης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714876" y="285728"/>
            <a:ext cx="4200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7. Υποφυσιακή κοιλότητα</a:t>
            </a:r>
          </a:p>
          <a:p>
            <a:r>
              <a:rPr lang="el-GR" dirty="0" smtClean="0"/>
              <a:t>8. Έξω αφοριστικός νευρογλοιακός υμένας</a:t>
            </a:r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560070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357818" y="2714620"/>
            <a:ext cx="3249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9. Άνω υποφυσιακές αρτηρίες</a:t>
            </a:r>
          </a:p>
          <a:p>
            <a:r>
              <a:rPr lang="el-GR" dirty="0" smtClean="0"/>
              <a:t>10. Κάτω υποφυσιακές αρτηρίες</a:t>
            </a:r>
          </a:p>
          <a:p>
            <a:r>
              <a:rPr lang="el-GR" dirty="0" smtClean="0"/>
              <a:t>11. Πυλαία τριχοειδή</a:t>
            </a:r>
          </a:p>
          <a:p>
            <a:r>
              <a:rPr lang="el-GR" dirty="0" smtClean="0"/>
              <a:t>12. Πυλαίες φλέβες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1357290" y="5786454"/>
            <a:ext cx="6746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αδενοϋπόφυση</a:t>
            </a:r>
            <a:r>
              <a:rPr lang="el-GR" dirty="0" smtClean="0"/>
              <a:t> δε δέχεται άμεση αρτηριακή άρδευση αλλά από τη</a:t>
            </a:r>
          </a:p>
          <a:p>
            <a:r>
              <a:rPr lang="el-GR" dirty="0" smtClean="0"/>
              <a:t>χοάνη και τη </a:t>
            </a:r>
            <a:r>
              <a:rPr lang="el-GR" dirty="0" err="1" smtClean="0"/>
              <a:t>νευροϋπόφυση</a:t>
            </a:r>
            <a:r>
              <a:rPr lang="el-GR" dirty="0" smtClean="0"/>
              <a:t> μέσω πυλαίων φλεβών.</a:t>
            </a:r>
            <a:endParaRPr lang="el-G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5286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42910" y="571480"/>
            <a:ext cx="286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ΦΥΜΑΤΟΧΟΑΝΙΚΟ ΣΥΣΤΗΜΑ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286380" y="1142984"/>
            <a:ext cx="39184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6,7,8. πυρήνες φαιού φύματος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Οι απολήξεις τους εκτείνονται μέσω </a:t>
            </a:r>
          </a:p>
          <a:p>
            <a:r>
              <a:rPr lang="el-GR" dirty="0" smtClean="0"/>
              <a:t>μίσχου υπόφυσης και εκκρίνουν ουσίες</a:t>
            </a:r>
          </a:p>
          <a:p>
            <a:r>
              <a:rPr lang="el-GR" dirty="0" smtClean="0"/>
              <a:t> στα </a:t>
            </a:r>
            <a:r>
              <a:rPr lang="el-GR" dirty="0" smtClean="0">
                <a:solidFill>
                  <a:srgbClr val="FF0000"/>
                </a:solidFill>
              </a:rPr>
              <a:t>πυλαία τριχοειδή (9). </a:t>
            </a:r>
          </a:p>
          <a:p>
            <a:r>
              <a:rPr lang="el-GR" dirty="0" smtClean="0"/>
              <a:t>Μέσω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πυλαίων φλεβών (10</a:t>
            </a:r>
            <a:r>
              <a:rPr lang="el-GR" dirty="0" smtClean="0"/>
              <a:t>) οι ουσίες </a:t>
            </a:r>
          </a:p>
          <a:p>
            <a:r>
              <a:rPr lang="el-GR" dirty="0" smtClean="0"/>
              <a:t>φέρονται στην </a:t>
            </a:r>
            <a:r>
              <a:rPr lang="el-GR" dirty="0" err="1" smtClean="0"/>
              <a:t>αδενοϋπόφυση</a:t>
            </a:r>
            <a:r>
              <a:rPr lang="el-GR" dirty="0" smtClean="0"/>
              <a:t>, </a:t>
            </a:r>
          </a:p>
          <a:p>
            <a:r>
              <a:rPr lang="el-GR" dirty="0" smtClean="0"/>
              <a:t>είναι διεγερτικές και προκαλούν </a:t>
            </a:r>
          </a:p>
          <a:p>
            <a:r>
              <a:rPr lang="el-GR" dirty="0" smtClean="0"/>
              <a:t>την έκκριση </a:t>
            </a:r>
            <a:r>
              <a:rPr lang="el-GR" dirty="0" err="1" smtClean="0"/>
              <a:t>γοναδοτρόπων</a:t>
            </a:r>
            <a:r>
              <a:rPr lang="el-GR" dirty="0" smtClean="0"/>
              <a:t> ορμονών.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071934" y="4786322"/>
            <a:ext cx="1906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14. Οπτικό χίασμα</a:t>
            </a:r>
          </a:p>
          <a:p>
            <a:r>
              <a:rPr lang="el-GR" dirty="0" smtClean="0"/>
              <a:t>15. </a:t>
            </a:r>
            <a:r>
              <a:rPr lang="el-GR" dirty="0" err="1" smtClean="0"/>
              <a:t>Μαστίο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62663" cy="691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000108"/>
            <a:ext cx="54483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85786" y="285728"/>
            <a:ext cx="3702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ΥΠΟΘΑΛΑΜΟΫΠΟΦΥΣΙΑΚΟ ΣΥΣΤΗΜΑ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829870" y="4429132"/>
            <a:ext cx="40411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Υπεροπτικός (1) και παρακοιλιακός π (2)-</a:t>
            </a:r>
          </a:p>
          <a:p>
            <a:r>
              <a:rPr lang="el-GR" dirty="0" smtClean="0"/>
              <a:t>ίνες μέσω μίσχου καταλήγουν στον </a:t>
            </a:r>
          </a:p>
          <a:p>
            <a:r>
              <a:rPr lang="el-GR" dirty="0" smtClean="0"/>
              <a:t>οπίσθιο λοβό και απελευθερώνουν στα </a:t>
            </a:r>
          </a:p>
          <a:p>
            <a:r>
              <a:rPr lang="el-GR" dirty="0" smtClean="0"/>
              <a:t>τριχοειδικά πλέγματα  από τις νευρικές</a:t>
            </a:r>
          </a:p>
          <a:p>
            <a:r>
              <a:rPr lang="el-GR" dirty="0" smtClean="0"/>
              <a:t>απολήξεις (6)  </a:t>
            </a:r>
            <a:r>
              <a:rPr lang="en-US" dirty="0" smtClean="0"/>
              <a:t>ADH</a:t>
            </a:r>
            <a:r>
              <a:rPr lang="el-GR" dirty="0" smtClean="0"/>
              <a:t> και </a:t>
            </a:r>
            <a:r>
              <a:rPr lang="el-GR" dirty="0" err="1" smtClean="0"/>
              <a:t>ωκυτοκίνη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(εκτελεστικές ορμόνες, </a:t>
            </a:r>
          </a:p>
          <a:p>
            <a:r>
              <a:rPr lang="el-GR" dirty="0" smtClean="0"/>
              <a:t>δρουν απευθείας στα όργανα στόχους).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6500826" y="1142984"/>
            <a:ext cx="1789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8. Οπτικό χίασμα</a:t>
            </a:r>
          </a:p>
          <a:p>
            <a:r>
              <a:rPr lang="el-GR" dirty="0" smtClean="0"/>
              <a:t>9. </a:t>
            </a:r>
            <a:r>
              <a:rPr lang="el-GR" dirty="0" err="1" smtClean="0"/>
              <a:t>Μαστίο</a:t>
            </a:r>
            <a:endParaRPr lang="el-G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ΝΕΥΡΟΕΝΔΟΚΡΙΝΙΚΟ ΣΥΣΤΗΜΑ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Η υπόφυση είναι υπό τον έλεγχο υποθαλάμου μέσω αμύελων ινών που εκκρίνουν ουσίες στην κυκλοφορία αίματος ( </a:t>
            </a:r>
            <a:r>
              <a:rPr lang="el-GR" dirty="0" err="1" smtClean="0"/>
              <a:t>νευροέκκριση</a:t>
            </a:r>
            <a:r>
              <a:rPr lang="el-GR" dirty="0" smtClean="0"/>
              <a:t>-μεταβατική κατάσταση μεταξύ νευρώνα-εκκριτικού </a:t>
            </a:r>
            <a:r>
              <a:rPr lang="el-GR" dirty="0" smtClean="0"/>
              <a:t>κυττάρου).</a:t>
            </a:r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00042"/>
            <a:ext cx="5476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5572132" y="4071942"/>
            <a:ext cx="210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2. Νευρώνας</a:t>
            </a:r>
          </a:p>
          <a:p>
            <a:r>
              <a:rPr lang="el-GR" dirty="0" smtClean="0"/>
              <a:t>4. </a:t>
            </a:r>
            <a:r>
              <a:rPr lang="el-GR" dirty="0" err="1" smtClean="0"/>
              <a:t>Νευροεκκριτικό</a:t>
            </a:r>
            <a:r>
              <a:rPr lang="el-GR" dirty="0" smtClean="0"/>
              <a:t> κ.</a:t>
            </a:r>
          </a:p>
          <a:p>
            <a:r>
              <a:rPr lang="el-GR" dirty="0" smtClean="0"/>
              <a:t>5. Ενδοκρινικό κ.</a:t>
            </a:r>
          </a:p>
          <a:p>
            <a:r>
              <a:rPr lang="el-GR" dirty="0" smtClean="0"/>
              <a:t>3. Εκκριτικό κ.</a:t>
            </a:r>
            <a:endParaRPr lang="el-G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1142976" y="1428736"/>
          <a:ext cx="6096000" cy="4221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Προοπτικός,</a:t>
                      </a:r>
                      <a:r>
                        <a:rPr lang="el-GR" baseline="0" dirty="0" smtClean="0"/>
                        <a:t> πρόσθιος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Απώλεια θερμότητας:</a:t>
                      </a:r>
                      <a:r>
                        <a:rPr lang="el-GR" baseline="0" dirty="0" smtClean="0"/>
                        <a:t> δερματική αγγειοδιαστολή, εφίδρωση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Οπίσθιος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Διατήρηση θερμότητας: δερματική </a:t>
                      </a:r>
                      <a:r>
                        <a:rPr lang="el-GR" dirty="0" err="1" smtClean="0"/>
                        <a:t>αγγειοσύσπαση</a:t>
                      </a:r>
                      <a:r>
                        <a:rPr lang="el-GR" dirty="0" smtClean="0"/>
                        <a:t>, ρίγος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Πλάγιος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Πρόσληψη τροφής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Αναστέλλει</a:t>
                      </a:r>
                      <a:r>
                        <a:rPr lang="el-GR" baseline="0" dirty="0" smtClean="0"/>
                        <a:t> πρόσληψη τροφής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Υπεροπτικός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ADH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ωκυτοκίνη</a:t>
                      </a:r>
                      <a:r>
                        <a:rPr lang="el-GR" dirty="0" smtClean="0"/>
                        <a:t> (δίψα)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ADH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ωκυτοκίνη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Περικοιλιακός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Ορμόνες για τον </a:t>
                      </a:r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λοβό υπόφυσης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792961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2153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1337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3143240" y="1500174"/>
          <a:ext cx="5857916" cy="366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903"/>
                <a:gridCol w="3710013"/>
              </a:tblGrid>
              <a:tr h="402322">
                <a:tc>
                  <a:txBody>
                    <a:bodyPr/>
                    <a:lstStyle/>
                    <a:p>
                      <a:r>
                        <a:rPr lang="el-GR" dirty="0" smtClean="0"/>
                        <a:t>Προοπτικός,</a:t>
                      </a:r>
                      <a:r>
                        <a:rPr lang="el-GR" baseline="0" dirty="0" smtClean="0"/>
                        <a:t> πρόσθιος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Απώλεια θερμότητας:</a:t>
                      </a:r>
                      <a:r>
                        <a:rPr lang="el-GR" baseline="0" dirty="0" smtClean="0"/>
                        <a:t> δερματική αγγειοδιαστολή, εφίδρωση</a:t>
                      </a:r>
                      <a:endParaRPr lang="el-GR" dirty="0"/>
                    </a:p>
                  </a:txBody>
                  <a:tcPr/>
                </a:tc>
              </a:tr>
              <a:tr h="402322">
                <a:tc>
                  <a:txBody>
                    <a:bodyPr/>
                    <a:lstStyle/>
                    <a:p>
                      <a:r>
                        <a:rPr lang="el-GR" dirty="0" smtClean="0"/>
                        <a:t>Οπίσθιος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Διατήρηση θερμότητας: δερματική </a:t>
                      </a:r>
                      <a:r>
                        <a:rPr lang="el-GR" dirty="0" err="1" smtClean="0"/>
                        <a:t>αγγειοσύσπαση</a:t>
                      </a:r>
                      <a:r>
                        <a:rPr lang="el-GR" dirty="0" smtClean="0"/>
                        <a:t>, ρίγος</a:t>
                      </a:r>
                      <a:endParaRPr lang="el-GR" dirty="0"/>
                    </a:p>
                  </a:txBody>
                  <a:tcPr/>
                </a:tc>
              </a:tr>
              <a:tr h="645820">
                <a:tc>
                  <a:txBody>
                    <a:bodyPr/>
                    <a:lstStyle/>
                    <a:p>
                      <a:r>
                        <a:rPr lang="el-GR" dirty="0" smtClean="0"/>
                        <a:t>Πλάγιος 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Πρόσληψη τροφής</a:t>
                      </a:r>
                      <a:endParaRPr lang="el-GR" dirty="0"/>
                    </a:p>
                  </a:txBody>
                  <a:tcPr/>
                </a:tc>
              </a:tr>
              <a:tr h="163164">
                <a:tc>
                  <a:txBody>
                    <a:bodyPr/>
                    <a:lstStyle/>
                    <a:p>
                      <a:r>
                        <a:rPr lang="el-GR" dirty="0" smtClean="0"/>
                        <a:t>Έσω 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Αναστέλλει</a:t>
                      </a:r>
                      <a:r>
                        <a:rPr lang="el-GR" baseline="0" dirty="0" smtClean="0"/>
                        <a:t> πρόσληψη τροφής</a:t>
                      </a:r>
                      <a:endParaRPr lang="el-GR" dirty="0"/>
                    </a:p>
                  </a:txBody>
                  <a:tcPr/>
                </a:tc>
              </a:tr>
              <a:tr h="163164">
                <a:tc>
                  <a:txBody>
                    <a:bodyPr/>
                    <a:lstStyle/>
                    <a:p>
                      <a:r>
                        <a:rPr lang="el-GR" dirty="0" smtClean="0"/>
                        <a:t>Υπεροπτικός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ADH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ωκυτοκίνη</a:t>
                      </a:r>
                      <a:r>
                        <a:rPr lang="el-GR" dirty="0" smtClean="0"/>
                        <a:t> (δίψα)</a:t>
                      </a:r>
                      <a:endParaRPr lang="el-GR" dirty="0"/>
                    </a:p>
                  </a:txBody>
                  <a:tcPr/>
                </a:tc>
              </a:tr>
              <a:tr h="281626">
                <a:tc>
                  <a:txBody>
                    <a:bodyPr/>
                    <a:lstStyle/>
                    <a:p>
                      <a:r>
                        <a:rPr lang="el-GR" dirty="0" smtClean="0"/>
                        <a:t>Παρακοιλιακός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ADH</a:t>
                      </a:r>
                      <a:r>
                        <a:rPr lang="el-GR" dirty="0" smtClean="0"/>
                        <a:t> </a:t>
                      </a:r>
                      <a:r>
                        <a:rPr lang="el-GR" dirty="0" err="1" smtClean="0"/>
                        <a:t>ωκυτοκίνη</a:t>
                      </a:r>
                      <a:endParaRPr lang="el-GR" dirty="0" smtClean="0"/>
                    </a:p>
                    <a:p>
                      <a:endParaRPr lang="el-GR" dirty="0"/>
                    </a:p>
                  </a:txBody>
                  <a:tcPr/>
                </a:tc>
              </a:tr>
              <a:tr h="281626">
                <a:tc>
                  <a:txBody>
                    <a:bodyPr/>
                    <a:lstStyle/>
                    <a:p>
                      <a:r>
                        <a:rPr lang="el-GR" dirty="0" err="1" smtClean="0"/>
                        <a:t>Περικοιλιακός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Ορμόνες για τον </a:t>
                      </a:r>
                      <a:r>
                        <a:rPr lang="el-GR" dirty="0" err="1" smtClean="0"/>
                        <a:t>πρ</a:t>
                      </a:r>
                      <a:r>
                        <a:rPr lang="el-GR" dirty="0" smtClean="0"/>
                        <a:t>. λοβό υπόφυσης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0794"/>
            <a:ext cx="4643470" cy="555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781050"/>
            <a:ext cx="5248275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9738" y="190500"/>
            <a:ext cx="572452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15106" cy="71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435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4714876" y="2143116"/>
            <a:ext cx="422340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Πλάγιο κέρας, έσω και έξω διάμεσος π.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ρίζα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Λευκός αναστομωτικός κλάδος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Γάγγλιο ΣΥΜΠ (παρασπονδυλικά)</a:t>
            </a:r>
          </a:p>
          <a:p>
            <a:pPr marL="342900" indent="-342900"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Φαιός αναστομωτικός κλάδος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500034" y="5429264"/>
            <a:ext cx="68680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6. Μεταγαγγλιακές μέσω αυτονόμων νεύρων στα όργανα</a:t>
            </a:r>
          </a:p>
          <a:p>
            <a:r>
              <a:rPr lang="el-GR" dirty="0" smtClean="0"/>
              <a:t>7. Προγαγγλιακές που οδεύουν στα</a:t>
            </a:r>
          </a:p>
          <a:p>
            <a:r>
              <a:rPr lang="el-GR" dirty="0" smtClean="0"/>
              <a:t>8. </a:t>
            </a:r>
            <a:r>
              <a:rPr lang="el-GR" dirty="0" err="1" smtClean="0"/>
              <a:t>Προσπονδυλικά</a:t>
            </a:r>
            <a:r>
              <a:rPr lang="el-GR" dirty="0" smtClean="0"/>
              <a:t> γάγγλια (εκατέρωθεν αορτής)</a:t>
            </a:r>
          </a:p>
          <a:p>
            <a:r>
              <a:rPr lang="el-GR" dirty="0" smtClean="0"/>
              <a:t>9. Μικρά τελικά γάγγλια (κυρίως ΠΑΡΑΣΥΜΠ) (</a:t>
            </a:r>
            <a:r>
              <a:rPr lang="el-GR" dirty="0" err="1" smtClean="0"/>
              <a:t>εξωτοιχικά</a:t>
            </a:r>
            <a:r>
              <a:rPr lang="el-GR" dirty="0" smtClean="0"/>
              <a:t>, </a:t>
            </a:r>
            <a:r>
              <a:rPr lang="el-GR" dirty="0" err="1" smtClean="0"/>
              <a:t>ενδοτοιχικά</a:t>
            </a:r>
            <a:r>
              <a:rPr lang="el-GR" dirty="0" smtClean="0"/>
              <a:t>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890588"/>
            <a:ext cx="84772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1776</TotalTime>
  <Words>3410</Words>
  <Application>Microsoft Office PowerPoint</Application>
  <PresentationFormat>Προβολή στην οθόνη (4:3)</PresentationFormat>
  <Paragraphs>586</Paragraphs>
  <Slides>68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68</vt:i4>
      </vt:variant>
    </vt:vector>
  </HeadingPairs>
  <TitlesOfParts>
    <vt:vector size="69" baseType="lpstr">
      <vt:lpstr>Θέμα του Office</vt:lpstr>
      <vt:lpstr>ΑΥΤΟΝΟΜΟ ΝΕΥΡΙΚΟ ΣΥΣΤΗΜΑ</vt:lpstr>
      <vt:lpstr>ΑΝΣ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ΠΡΟΣΟΧΗ!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ΑΝΣ_1 ΟΦΘΑΛΜΟΣ</vt:lpstr>
      <vt:lpstr>ΑΝΣ_ΔΑΚΡΥΙΚΟΙ-ΣΙΕΛΟΓΟΝΟΙ ΑΔΕΝΕΣ</vt:lpstr>
      <vt:lpstr>ΑΝΣ_ΓΑΣΤΡΕΝΤΕΡΙΚΟ ΣΥΣΤΗΜΑ</vt:lpstr>
      <vt:lpstr>ΑΝΣ_ΚΑΡΔΙΑ </vt:lpstr>
      <vt:lpstr>ΑΝΣ_ΑΓΓΕΙΑ </vt:lpstr>
      <vt:lpstr>ΑΝΣ_ΑΡΗΡΙΑΚΗ ΠΙΕΣΗ </vt:lpstr>
      <vt:lpstr>ΑΝΣ_ΙΔΡΩΤΟΠΟΙΟΙ ΑΔΕΝΕΣ </vt:lpstr>
      <vt:lpstr>ΑΝΣ_ΣΠΛΑΓΧΝΑ  ηπατικοί πόροι, χοληδόχος κύστη, ουρητήρας,  ουροδοχος κύστη, βρόγχοι</vt:lpstr>
      <vt:lpstr>ΑΝΣ_ΔΕΡΜΑ </vt:lpstr>
      <vt:lpstr>ΑΝΣ_ ΑΝΑΠΝΟΗ </vt:lpstr>
      <vt:lpstr>ΑΝΣ_ ΟΥΡΟΠΟΙΗΤΙΚΟ </vt:lpstr>
      <vt:lpstr>ΑΝΣ_  ΓΕΝΝΗΤΙΚΟ 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  <vt:lpstr>Διαφάνεια 37</vt:lpstr>
      <vt:lpstr>Διαφάνεια 38</vt:lpstr>
      <vt:lpstr>ΝΩΤΙΑΙΟΣ ΜΥΕΛΟΣ</vt:lpstr>
      <vt:lpstr> ΣΤΕΛΕΧΟΣ Ρύθμιση καρδιαγγειακής λειτουργίας </vt:lpstr>
      <vt:lpstr>ΣΤΕΛΕΧΟΣ Ρύθμιση αναπνευστικής λειτουργίας</vt:lpstr>
      <vt:lpstr>ΥΠΟΘΑΛΑΜΟΣ</vt:lpstr>
      <vt:lpstr>ΥΠΟΘΑΛΑΜΟΣ</vt:lpstr>
      <vt:lpstr>Διαφάνεια 44</vt:lpstr>
      <vt:lpstr>Διαφάνεια 45</vt:lpstr>
      <vt:lpstr>Διαφάνεια 46</vt:lpstr>
      <vt:lpstr>Διαφάνεια 47</vt:lpstr>
      <vt:lpstr>Διαφάνεια 48</vt:lpstr>
      <vt:lpstr>Διαφάνεια 49</vt:lpstr>
      <vt:lpstr>ΥΠΟΘΑΛΑΜΟΣ, (4g)</vt:lpstr>
      <vt:lpstr>ΥΠΟΘΑΛΑΜΟΣ</vt:lpstr>
      <vt:lpstr>Διαφάνεια 52</vt:lpstr>
      <vt:lpstr>Διαφάνεια 53</vt:lpstr>
      <vt:lpstr>Διαφάνεια 54</vt:lpstr>
      <vt:lpstr>Διαφάνεια 55</vt:lpstr>
      <vt:lpstr>Διαφάνεια 56</vt:lpstr>
      <vt:lpstr>ΥΠΟΦΥΣΗ</vt:lpstr>
      <vt:lpstr>Διαφάνεια 58</vt:lpstr>
      <vt:lpstr>Διαφάνεια 59</vt:lpstr>
      <vt:lpstr>Διαφάνεια 60</vt:lpstr>
      <vt:lpstr>ΝΕΥΡΟΕΝΔΟΚΡΙΝΙΚΟ ΣΥΣΤΗΜΑ</vt:lpstr>
      <vt:lpstr>Διαφάνεια 62</vt:lpstr>
      <vt:lpstr>Διαφάνεια 63</vt:lpstr>
      <vt:lpstr>Διαφάνεια 64</vt:lpstr>
      <vt:lpstr>Διαφάνεια 65</vt:lpstr>
      <vt:lpstr>Διαφάνεια 66</vt:lpstr>
      <vt:lpstr>Διαφάνεια 67</vt:lpstr>
      <vt:lpstr>Διαφάνεια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mariannis</dc:creator>
  <cp:lastModifiedBy>mariannis</cp:lastModifiedBy>
  <cp:revision>121</cp:revision>
  <dcterms:created xsi:type="dcterms:W3CDTF">2018-05-30T17:51:40Z</dcterms:created>
  <dcterms:modified xsi:type="dcterms:W3CDTF">2018-06-11T20:39:23Z</dcterms:modified>
</cp:coreProperties>
</file>