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81" r:id="rId6"/>
    <p:sldId id="282" r:id="rId7"/>
    <p:sldId id="259" r:id="rId8"/>
    <p:sldId id="283" r:id="rId9"/>
    <p:sldId id="284" r:id="rId10"/>
    <p:sldId id="289" r:id="rId11"/>
    <p:sldId id="290" r:id="rId12"/>
    <p:sldId id="285" r:id="rId13"/>
    <p:sldId id="288" r:id="rId14"/>
    <p:sldId id="286" r:id="rId15"/>
    <p:sldId id="287" r:id="rId16"/>
    <p:sldId id="260" r:id="rId17"/>
    <p:sldId id="291" r:id="rId18"/>
    <p:sldId id="269" r:id="rId19"/>
    <p:sldId id="292" r:id="rId20"/>
    <p:sldId id="272" r:id="rId21"/>
    <p:sldId id="261" r:id="rId22"/>
    <p:sldId id="264" r:id="rId23"/>
    <p:sldId id="293" r:id="rId24"/>
    <p:sldId id="263" r:id="rId25"/>
    <p:sldId id="294" r:id="rId26"/>
    <p:sldId id="296" r:id="rId27"/>
    <p:sldId id="262" r:id="rId28"/>
    <p:sldId id="265" r:id="rId29"/>
    <p:sldId id="266" r:id="rId30"/>
    <p:sldId id="267" r:id="rId31"/>
    <p:sldId id="268" r:id="rId32"/>
    <p:sldId id="275" r:id="rId33"/>
    <p:sldId id="276" r:id="rId34"/>
    <p:sldId id="277" r:id="rId35"/>
    <p:sldId id="278" r:id="rId36"/>
    <p:sldId id="279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5785" autoAdjust="0"/>
    <p:restoredTop sz="94660"/>
  </p:normalViewPr>
  <p:slideViewPr>
    <p:cSldViewPr>
      <p:cViewPr>
        <p:scale>
          <a:sx n="83" d="100"/>
          <a:sy n="83" d="100"/>
        </p:scale>
        <p:origin x="-1800" y="-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6691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45853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4432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1014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5150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675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3965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7166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1273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2675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6525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2C381-F2D3-40D8-A79E-2F36DC63B31B}" type="datetimeFigureOut">
              <a:rPr lang="el-GR" smtClean="0"/>
              <a:pPr/>
              <a:t>1/5/2018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3127F-06A9-4B89-9697-78C7C51B58C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5602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ana_catesbeiana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ana_catesbeiana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en.wikipedia.org/wiki/Carolina_anol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rolina_anole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ΔΙΕΓΚΕΦΑΛΟΣ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l-GR" dirty="0" smtClean="0">
                <a:solidFill>
                  <a:schemeClr val="bg1"/>
                </a:solidFill>
              </a:rPr>
              <a:t>Επιθάλαμος</a:t>
            </a:r>
          </a:p>
          <a:p>
            <a:pPr marL="514350" indent="-514350">
              <a:buAutoNum type="arabicPeriod"/>
            </a:pPr>
            <a:r>
              <a:rPr lang="el-GR" dirty="0" smtClean="0">
                <a:solidFill>
                  <a:schemeClr val="bg1"/>
                </a:solidFill>
              </a:rPr>
              <a:t>Ραχιαίος θάλαμος</a:t>
            </a:r>
          </a:p>
          <a:p>
            <a:pPr marL="514350" indent="-514350">
              <a:buAutoNum type="arabicPeriod"/>
            </a:pPr>
            <a:r>
              <a:rPr lang="el-GR" dirty="0" smtClean="0">
                <a:solidFill>
                  <a:schemeClr val="bg1"/>
                </a:solidFill>
              </a:rPr>
              <a:t>Υποθαλάμια χώρα</a:t>
            </a:r>
          </a:p>
          <a:p>
            <a:pPr marL="514350" indent="-514350">
              <a:buAutoNum type="arabicPeriod"/>
            </a:pPr>
            <a:r>
              <a:rPr lang="el-GR" dirty="0" smtClean="0">
                <a:solidFill>
                  <a:schemeClr val="bg1"/>
                </a:solidFill>
              </a:rPr>
              <a:t>(Υποθάλαμος)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0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001024" cy="439718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βρεγματικός οφθαλμός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571472" y="857232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Το βρεγματικό μάτι βρίσκεται στο </a:t>
            </a:r>
            <a:r>
              <a:rPr lang="el-GR" u="sng" dirty="0" err="1" smtClean="0"/>
              <a:t>tuatara</a:t>
            </a:r>
            <a:r>
              <a:rPr lang="el-GR" dirty="0" smtClean="0"/>
              <a:t> (ερπετά Ν. Ζηλανδίας), στις περισσότερες </a:t>
            </a:r>
            <a:r>
              <a:rPr lang="el-GR" u="sng" dirty="0" smtClean="0"/>
              <a:t>σαύρες, βατράχους, σαλαμάνδρες</a:t>
            </a:r>
            <a:r>
              <a:rPr lang="el-GR" dirty="0" smtClean="0"/>
              <a:t>, σε ορισμένα οστεώδη ψάρια όπως οι </a:t>
            </a:r>
            <a:r>
              <a:rPr lang="el-GR" u="sng" dirty="0" smtClean="0"/>
              <a:t>καρχαρίες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 Απουσιάζει στα θηλαστικά, αλλά ήταν παρούσα στους πλησιέστερους εξαφανισμένους συγγενείς τους, τους </a:t>
            </a:r>
            <a:r>
              <a:rPr lang="el-GR" b="1" dirty="0" err="1" smtClean="0"/>
              <a:t>θηριαψιδωτά</a:t>
            </a:r>
            <a:r>
              <a:rPr lang="el-GR" b="1" dirty="0" smtClean="0"/>
              <a:t> </a:t>
            </a:r>
            <a:r>
              <a:rPr lang="el-GR" dirty="0" smtClean="0"/>
              <a:t>(πόδια κάθετα στο σώμα).</a:t>
            </a:r>
          </a:p>
          <a:p>
            <a:r>
              <a:rPr lang="el-GR" dirty="0" smtClean="0"/>
              <a:t> Απουσιάζει επίσης από τις χελώνες και τους </a:t>
            </a:r>
            <a:r>
              <a:rPr lang="el-GR" b="1" dirty="0" err="1" smtClean="0"/>
              <a:t>αρχαιοφάγους</a:t>
            </a:r>
            <a:r>
              <a:rPr lang="el-GR" dirty="0" smtClean="0"/>
              <a:t>, που περιλαμβάνουν τα πτηνά και τους κροκοδείλους, καθώς και τους εξαφανισμένους συγγενείς τους (δεινόσαυροι)</a:t>
            </a:r>
            <a:endParaRPr lang="el-GR" dirty="0"/>
          </a:p>
        </p:txBody>
      </p:sp>
      <p:pic>
        <p:nvPicPr>
          <p:cNvPr id="4710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5364088"/>
            <a:ext cx="3487731" cy="149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ÎÏÎ¿ÏÎ­Î»ÎµÏÎ¼Î± ÎµÎ¹ÎºÏÎ½Î±Ï Î³Î¹Î± archosau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8132" name="AutoShape 4" descr="ÎÏÎ¿ÏÎ­Î»ÎµÏÎ¼Î± ÎµÎ¹ÎºÏÎ½Î±Ï Î³Î¹Î± archosau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8134" name="Picture 6" descr="ÎÏÎ¿ÏÎ­Î»ÎµÏÎ¼Î± ÎµÎ¹ÎºÏÎ½Î±Ï Î³Î¹Î± archosau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06" y="714356"/>
            <a:ext cx="9034794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ÎÏÎ¿ÏÎ­Î»ÎµÏÎ¼Î± ÎµÎ¹ÎºÏÎ½Î±Ï Î³Î¹Î± parietal ey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7534719" cy="5018078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428596" y="357166"/>
            <a:ext cx="1844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err="1" smtClean="0">
                <a:hlinkClick r:id="rId3"/>
              </a:rPr>
              <a:t>Rana</a:t>
            </a:r>
            <a:r>
              <a:rPr lang="en-US" i="1" u="sng" dirty="0" smtClean="0">
                <a:hlinkClick r:id="rId3"/>
              </a:rPr>
              <a:t> </a:t>
            </a:r>
            <a:r>
              <a:rPr lang="en-US" i="1" u="sng" dirty="0" err="1" smtClean="0">
                <a:hlinkClick r:id="rId3"/>
              </a:rPr>
              <a:t>catesbeiana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North-American-bullfro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6500858" cy="5023393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428596" y="357166"/>
            <a:ext cx="1844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err="1" smtClean="0">
                <a:hlinkClick r:id="rId3"/>
              </a:rPr>
              <a:t>Rana</a:t>
            </a:r>
            <a:r>
              <a:rPr lang="en-US" i="1" u="sng" dirty="0" smtClean="0">
                <a:hlinkClick r:id="rId3"/>
              </a:rPr>
              <a:t> </a:t>
            </a:r>
            <a:r>
              <a:rPr lang="en-US" i="1" u="sng" dirty="0" err="1" smtClean="0">
                <a:hlinkClick r:id="rId3"/>
              </a:rPr>
              <a:t>catesbeiana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642910" y="142852"/>
            <a:ext cx="1636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 </a:t>
            </a:r>
            <a:r>
              <a:rPr lang="en-US" u="sng" dirty="0" smtClean="0">
                <a:hlinkClick r:id="rId2"/>
              </a:rPr>
              <a:t>Carolina anole</a:t>
            </a:r>
            <a:r>
              <a:rPr lang="en-US" dirty="0" smtClean="0"/>
              <a:t> </a:t>
            </a:r>
            <a:endParaRPr lang="el-GR" dirty="0"/>
          </a:p>
        </p:txBody>
      </p:sp>
      <p:pic>
        <p:nvPicPr>
          <p:cNvPr id="44034" name="Picture 2" descr="Anolis carolinensis (3) by Robert Michniewic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71480"/>
            <a:ext cx="7981950" cy="561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ÎÏÎ¿ÏÎ­Î»ÎµÏÎ¼Î± ÎµÎ¹ÎºÏÎ½Î±Ï Î³Î¹Î± parietal ey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3"/>
            <a:ext cx="6451860" cy="4929223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642910" y="142852"/>
            <a:ext cx="1636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 </a:t>
            </a:r>
            <a:r>
              <a:rPr lang="en-US" u="sng" dirty="0" smtClean="0">
                <a:hlinkClick r:id="rId3"/>
              </a:rPr>
              <a:t>Carolina anole</a:t>
            </a:r>
            <a:r>
              <a:rPr lang="en-US" dirty="0" smtClean="0"/>
              <a:t> 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ΘΑΛΑΜΟΣ</a:t>
            </a:r>
            <a:br>
              <a:rPr lang="el-GR" dirty="0" smtClean="0"/>
            </a:br>
            <a:r>
              <a:rPr lang="el-GR" dirty="0" smtClean="0"/>
              <a:t>συμμετέχει στα περισσότερα συστήματα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dirty="0" smtClean="0"/>
              <a:t>Ραχιαίος: ωοειδής (2)</a:t>
            </a:r>
          </a:p>
          <a:p>
            <a:r>
              <a:rPr lang="el-GR" dirty="0" smtClean="0"/>
              <a:t>Τοίχωμα 3</a:t>
            </a:r>
            <a:r>
              <a:rPr lang="el-GR" baseline="30000" dirty="0" smtClean="0"/>
              <a:t>ης</a:t>
            </a:r>
            <a:r>
              <a:rPr lang="el-GR" dirty="0" smtClean="0"/>
              <a:t> κοιλίας</a:t>
            </a:r>
          </a:p>
          <a:p>
            <a:r>
              <a:rPr lang="el-GR" dirty="0" smtClean="0"/>
              <a:t>Έσω κάψα</a:t>
            </a:r>
          </a:p>
          <a:p>
            <a:r>
              <a:rPr lang="el-GR" dirty="0" smtClean="0"/>
              <a:t>Τρήμα </a:t>
            </a:r>
            <a:r>
              <a:rPr lang="en-US" dirty="0" err="1" smtClean="0"/>
              <a:t>Monro</a:t>
            </a:r>
            <a:endParaRPr lang="el-GR" dirty="0" smtClean="0"/>
          </a:p>
          <a:p>
            <a:r>
              <a:rPr lang="el-GR" dirty="0" err="1" smtClean="0"/>
              <a:t>Τετραδυμικό</a:t>
            </a:r>
            <a:r>
              <a:rPr lang="el-GR" dirty="0" smtClean="0"/>
              <a:t> πέταλο</a:t>
            </a:r>
          </a:p>
          <a:p>
            <a:r>
              <a:rPr lang="el-GR" dirty="0" smtClean="0"/>
              <a:t>Σταθμός αισθητικών οδών (</a:t>
            </a:r>
            <a:r>
              <a:rPr lang="el-GR" dirty="0" err="1" smtClean="0"/>
              <a:t>αντίπλευρα</a:t>
            </a:r>
            <a:r>
              <a:rPr lang="el-GR" dirty="0" smtClean="0"/>
              <a:t>)</a:t>
            </a:r>
          </a:p>
          <a:p>
            <a:r>
              <a:rPr lang="el-GR" dirty="0" smtClean="0"/>
              <a:t>Συνδέσεις με παρεγκεφαλίδα, ωχρά σφαίρα, ραβδωτό σώμα, υποθάλαμος</a:t>
            </a:r>
          </a:p>
          <a:p>
            <a:r>
              <a:rPr lang="el-GR" dirty="0" smtClean="0"/>
              <a:t>Σύνδεση με φλοιό (ακτινωτός στέφανος, συνέχεια έσω κάψας)</a:t>
            </a:r>
          </a:p>
          <a:p>
            <a:pPr lvl="1"/>
            <a:r>
              <a:rPr lang="el-GR" dirty="0" err="1" smtClean="0"/>
              <a:t>Πρ</a:t>
            </a:r>
            <a:r>
              <a:rPr lang="el-GR" dirty="0" smtClean="0"/>
              <a:t>. θαλαμική ακτινοβολία (μετωπιαίος λοβός)</a:t>
            </a:r>
          </a:p>
          <a:p>
            <a:pPr lvl="1"/>
            <a:r>
              <a:rPr lang="el-GR" dirty="0" smtClean="0"/>
              <a:t>Άνω θαλαμική ακτινοβολία (βρεγματικός φλοιός)</a:t>
            </a:r>
          </a:p>
          <a:p>
            <a:pPr lvl="1"/>
            <a:r>
              <a:rPr lang="el-GR" dirty="0" smtClean="0"/>
              <a:t>Οπίσθια θαλαμική ακτινοβολία (ινιακός φλοιός)</a:t>
            </a:r>
          </a:p>
          <a:p>
            <a:pPr lvl="1"/>
            <a:r>
              <a:rPr lang="el-GR" dirty="0" smtClean="0"/>
              <a:t>Κάτω θαλαμική ακτινοβολία (κροταφικός φλοιός)</a:t>
            </a:r>
          </a:p>
          <a:p>
            <a:pPr marL="457200" lvl="1" indent="-457200">
              <a:buFont typeface="Arial" pitchFamily="34" charset="0"/>
              <a:buChar char="•"/>
            </a:pPr>
            <a:r>
              <a:rPr lang="el-GR" dirty="0" smtClean="0"/>
              <a:t>Ειδικοί Πυρήνες: σύνδεση με φλοιό</a:t>
            </a:r>
          </a:p>
          <a:p>
            <a:pPr marL="457200" lvl="1" indent="-457200">
              <a:buFont typeface="Arial" pitchFamily="34" charset="0"/>
              <a:buChar char="•"/>
            </a:pPr>
            <a:r>
              <a:rPr lang="el-GR" dirty="0" smtClean="0"/>
              <a:t>Μη ειδικοί πυρήνες: σύνδεση με στέλεχος</a:t>
            </a:r>
          </a:p>
        </p:txBody>
      </p:sp>
    </p:spTree>
    <p:extLst>
      <p:ext uri="{BB962C8B-B14F-4D97-AF65-F5344CB8AC3E}">
        <p14:creationId xmlns="" xmlns:p14="http://schemas.microsoft.com/office/powerpoint/2010/main" val="18410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31146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28"/>
            <a:ext cx="3357586" cy="283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1214414" y="214290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ΕΣΩ ΕΠΙΦΑΝΕΙΑ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5929322" y="21429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ΕΞΩ ΕΠΙΦΑΝΕΙΑ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500034" y="4286256"/>
            <a:ext cx="32093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5. Πρόσθιοι π.</a:t>
            </a:r>
          </a:p>
          <a:p>
            <a:r>
              <a:rPr lang="el-GR" dirty="0" smtClean="0"/>
              <a:t>6. Έσω π.</a:t>
            </a:r>
          </a:p>
          <a:p>
            <a:r>
              <a:rPr lang="el-GR" dirty="0" smtClean="0"/>
              <a:t>8. Έξω γονατώδες σ.</a:t>
            </a:r>
          </a:p>
          <a:p>
            <a:r>
              <a:rPr lang="el-GR" dirty="0" smtClean="0"/>
              <a:t>9. Έσω γονατώδες σ.</a:t>
            </a:r>
          </a:p>
          <a:p>
            <a:r>
              <a:rPr lang="el-GR" dirty="0" smtClean="0"/>
              <a:t>10. Προσκέφαλο</a:t>
            </a:r>
          </a:p>
          <a:p>
            <a:r>
              <a:rPr lang="el-GR" dirty="0" smtClean="0"/>
              <a:t>14. Κεντρικός π</a:t>
            </a:r>
            <a:r>
              <a:rPr lang="el-GR" dirty="0" smtClean="0"/>
              <a:t>. (μη ειδικός)</a:t>
            </a:r>
            <a:endParaRPr lang="el-GR" dirty="0" smtClean="0"/>
          </a:p>
          <a:p>
            <a:r>
              <a:rPr lang="el-GR" dirty="0" smtClean="0"/>
              <a:t>20. Επιπολής ραχιαίος</a:t>
            </a:r>
          </a:p>
          <a:p>
            <a:r>
              <a:rPr lang="el-GR" dirty="0" smtClean="0"/>
              <a:t>21. </a:t>
            </a:r>
            <a:r>
              <a:rPr lang="el-GR" dirty="0" err="1" smtClean="0"/>
              <a:t>Μεσοκοιλιακό</a:t>
            </a:r>
            <a:r>
              <a:rPr lang="el-GR" dirty="0" smtClean="0"/>
              <a:t> τρήμα </a:t>
            </a:r>
            <a:r>
              <a:rPr lang="en-US" dirty="0" err="1" smtClean="0"/>
              <a:t>Monro</a:t>
            </a:r>
            <a:endParaRPr lang="el-GR" dirty="0" smtClean="0"/>
          </a:p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6072198" y="3071810"/>
            <a:ext cx="26604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7. Έξω κοιλιακοί π.</a:t>
            </a:r>
          </a:p>
          <a:p>
            <a:r>
              <a:rPr lang="el-GR" dirty="0" smtClean="0"/>
              <a:t>    15. </a:t>
            </a:r>
            <a:r>
              <a:rPr lang="el-GR" dirty="0" smtClean="0">
                <a:solidFill>
                  <a:schemeClr val="accent2"/>
                </a:solidFill>
              </a:rPr>
              <a:t>έξω</a:t>
            </a:r>
            <a:r>
              <a:rPr lang="el-GR" dirty="0" smtClean="0"/>
              <a:t> ραχιαίος</a:t>
            </a:r>
          </a:p>
          <a:p>
            <a:r>
              <a:rPr lang="el-GR" dirty="0" smtClean="0"/>
              <a:t>    16. </a:t>
            </a:r>
            <a:r>
              <a:rPr lang="el-GR" dirty="0" smtClean="0">
                <a:solidFill>
                  <a:schemeClr val="accent2"/>
                </a:solidFill>
              </a:rPr>
              <a:t>έξω </a:t>
            </a:r>
            <a:r>
              <a:rPr lang="el-GR" dirty="0" smtClean="0"/>
              <a:t>οπίσθιος</a:t>
            </a:r>
          </a:p>
          <a:p>
            <a:r>
              <a:rPr lang="el-GR" dirty="0" smtClean="0"/>
              <a:t>    17. </a:t>
            </a:r>
            <a:r>
              <a:rPr lang="el-GR" dirty="0" smtClean="0">
                <a:solidFill>
                  <a:srgbClr val="00B050"/>
                </a:solidFill>
              </a:rPr>
              <a:t>κοιλιακός</a:t>
            </a:r>
            <a:r>
              <a:rPr lang="el-GR" dirty="0" smtClean="0"/>
              <a:t> πρόσθιος</a:t>
            </a:r>
          </a:p>
          <a:p>
            <a:r>
              <a:rPr lang="el-GR" dirty="0" smtClean="0"/>
              <a:t>    18. </a:t>
            </a:r>
            <a:r>
              <a:rPr lang="el-GR" dirty="0" smtClean="0">
                <a:solidFill>
                  <a:srgbClr val="00B050"/>
                </a:solidFill>
              </a:rPr>
              <a:t>κοιλιακός</a:t>
            </a:r>
            <a:r>
              <a:rPr lang="el-GR" dirty="0" smtClean="0"/>
              <a:t> έξω</a:t>
            </a:r>
          </a:p>
          <a:p>
            <a:r>
              <a:rPr lang="el-GR" dirty="0" smtClean="0"/>
              <a:t>    19. </a:t>
            </a:r>
            <a:r>
              <a:rPr lang="el-GR" dirty="0" smtClean="0">
                <a:solidFill>
                  <a:srgbClr val="00B050"/>
                </a:solidFill>
              </a:rPr>
              <a:t>κοιλιακός</a:t>
            </a:r>
            <a:r>
              <a:rPr lang="el-GR" dirty="0" smtClean="0"/>
              <a:t> οπίσθιος 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6357950" y="5500702"/>
            <a:ext cx="1925527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22. </a:t>
            </a:r>
            <a:r>
              <a:rPr lang="el-GR" dirty="0" err="1" smtClean="0"/>
              <a:t>πρ</a:t>
            </a:r>
            <a:r>
              <a:rPr lang="el-GR" dirty="0" smtClean="0"/>
              <a:t>. σύνδεσμος</a:t>
            </a:r>
          </a:p>
          <a:p>
            <a:r>
              <a:rPr lang="el-GR" dirty="0" smtClean="0"/>
              <a:t>23. </a:t>
            </a:r>
            <a:r>
              <a:rPr lang="el-GR" dirty="0" err="1" smtClean="0"/>
              <a:t>Οπτικο</a:t>
            </a:r>
            <a:r>
              <a:rPr lang="el-GR" dirty="0" smtClean="0"/>
              <a:t> χίασμα</a:t>
            </a:r>
          </a:p>
          <a:p>
            <a:r>
              <a:rPr lang="el-GR" dirty="0" smtClean="0"/>
              <a:t>24. </a:t>
            </a:r>
            <a:r>
              <a:rPr lang="el-GR" dirty="0" err="1" smtClean="0"/>
              <a:t>Μαστίο</a:t>
            </a:r>
            <a:endParaRPr lang="el-GR" dirty="0" smtClean="0"/>
          </a:p>
          <a:p>
            <a:r>
              <a:rPr lang="el-GR" dirty="0" smtClean="0"/>
              <a:t>25. Οπτική ταινία</a:t>
            </a:r>
            <a:endParaRPr lang="el-GR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429000"/>
            <a:ext cx="2259814" cy="205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- TextBox"/>
          <p:cNvSpPr txBox="1"/>
          <p:nvPr/>
        </p:nvSpPr>
        <p:spPr>
          <a:xfrm>
            <a:off x="3643306" y="3214686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ΠΡΟΣΘΙΑ ΕΠΙΦΑΝΕΙΑ</a:t>
            </a:r>
            <a:endParaRPr lang="el-GR" dirty="0"/>
          </a:p>
        </p:txBody>
      </p:sp>
      <p:sp>
        <p:nvSpPr>
          <p:cNvPr id="16" name="15 - TextBox"/>
          <p:cNvSpPr txBox="1"/>
          <p:nvPr/>
        </p:nvSpPr>
        <p:spPr>
          <a:xfrm>
            <a:off x="3857620" y="5572140"/>
            <a:ext cx="2249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11. Δικτυωτός π.</a:t>
            </a:r>
          </a:p>
          <a:p>
            <a:r>
              <a:rPr lang="el-GR" dirty="0" smtClean="0"/>
              <a:t>12. Έσω </a:t>
            </a:r>
            <a:r>
              <a:rPr lang="el-GR" dirty="0" err="1" smtClean="0"/>
              <a:t>μυελ</a:t>
            </a:r>
            <a:r>
              <a:rPr lang="el-GR" dirty="0" smtClean="0"/>
              <a:t>. πέταλο</a:t>
            </a:r>
          </a:p>
          <a:p>
            <a:r>
              <a:rPr lang="el-GR" dirty="0" smtClean="0"/>
              <a:t>13. Έξω </a:t>
            </a:r>
            <a:r>
              <a:rPr lang="el-GR" dirty="0" err="1" smtClean="0"/>
              <a:t>μυελ</a:t>
            </a:r>
            <a:r>
              <a:rPr lang="el-GR" dirty="0" smtClean="0"/>
              <a:t>. πέταλο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ΕΙΔΙΚΟΙ ΠΥΡΗΝΕΣ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l-GR" dirty="0" smtClean="0"/>
              <a:t>Συνδέονται με συγκεκριμένες περιοχές φλοιού </a:t>
            </a:r>
            <a:r>
              <a:rPr lang="el-GR" b="1" dirty="0" smtClean="0"/>
              <a:t>αμφίδρομα</a:t>
            </a:r>
            <a:r>
              <a:rPr lang="el-GR" dirty="0"/>
              <a:t> </a:t>
            </a:r>
            <a:r>
              <a:rPr lang="el-GR" dirty="0" smtClean="0"/>
              <a:t>(</a:t>
            </a:r>
            <a:r>
              <a:rPr lang="el-GR" dirty="0" err="1" smtClean="0"/>
              <a:t>θαλαμοφλοιώδες</a:t>
            </a:r>
            <a:r>
              <a:rPr lang="el-GR" dirty="0" smtClean="0"/>
              <a:t>-</a:t>
            </a:r>
            <a:r>
              <a:rPr lang="el-GR" dirty="0" err="1" smtClean="0"/>
              <a:t>φλοιοθαλαμικό</a:t>
            </a:r>
            <a:r>
              <a:rPr lang="el-GR" dirty="0" smtClean="0"/>
              <a:t> δεμάτιο). Καταστροφή </a:t>
            </a:r>
            <a:r>
              <a:rPr lang="el-GR" dirty="0" err="1" smtClean="0"/>
              <a:t>φλοιικών</a:t>
            </a:r>
            <a:r>
              <a:rPr lang="el-GR" dirty="0" smtClean="0"/>
              <a:t> πεδίων οδηγεί σε εκφύλιση αντίστοιχων </a:t>
            </a:r>
            <a:r>
              <a:rPr lang="el-GR" dirty="0" err="1" smtClean="0"/>
              <a:t>θαλαμικών</a:t>
            </a:r>
            <a:r>
              <a:rPr lang="el-GR" dirty="0" smtClean="0"/>
              <a:t> πυρήνων.</a:t>
            </a:r>
          </a:p>
          <a:p>
            <a:r>
              <a:rPr lang="el-GR" b="1" dirty="0" smtClean="0"/>
              <a:t>Πρόσθιοι πυρήνες</a:t>
            </a:r>
            <a:r>
              <a:rPr lang="el-GR" dirty="0" smtClean="0"/>
              <a:t>(1): συνδέονται με έλικα </a:t>
            </a:r>
            <a:r>
              <a:rPr lang="el-GR" dirty="0" smtClean="0"/>
              <a:t>προσαγωγίου</a:t>
            </a:r>
            <a:r>
              <a:rPr lang="en-US" dirty="0" smtClean="0"/>
              <a:t> (2)</a:t>
            </a:r>
            <a:endParaRPr lang="el-GR" dirty="0" smtClean="0"/>
          </a:p>
          <a:p>
            <a:r>
              <a:rPr lang="el-GR" b="1" dirty="0" smtClean="0"/>
              <a:t>Έσω πυρήνες </a:t>
            </a:r>
            <a:r>
              <a:rPr lang="el-GR" dirty="0" smtClean="0"/>
              <a:t>(3): συνδέονται με μετωπιαίο λοβό </a:t>
            </a:r>
            <a:r>
              <a:rPr lang="el-GR" dirty="0" smtClean="0"/>
              <a:t>(</a:t>
            </a:r>
            <a:r>
              <a:rPr lang="en-US" dirty="0" smtClean="0"/>
              <a:t>4</a:t>
            </a:r>
            <a:r>
              <a:rPr lang="el-GR" dirty="0" smtClean="0"/>
              <a:t>)</a:t>
            </a:r>
            <a:endParaRPr lang="el-GR" dirty="0" smtClean="0"/>
          </a:p>
          <a:p>
            <a:r>
              <a:rPr lang="el-GR" b="1" dirty="0" smtClean="0"/>
              <a:t>Έξω </a:t>
            </a:r>
            <a:r>
              <a:rPr lang="el-GR" b="1" dirty="0" smtClean="0"/>
              <a:t>πυρήνες (</a:t>
            </a:r>
            <a:r>
              <a:rPr lang="el-GR" b="1" dirty="0" err="1" smtClean="0"/>
              <a:t>ραχ</a:t>
            </a:r>
            <a:r>
              <a:rPr lang="el-GR" b="1" dirty="0" smtClean="0"/>
              <a:t>-οπ) </a:t>
            </a:r>
            <a:r>
              <a:rPr lang="el-GR" dirty="0" smtClean="0"/>
              <a:t>(5): συνδέονται με βρεγματικό λοβό (6)</a:t>
            </a:r>
          </a:p>
          <a:p>
            <a:r>
              <a:rPr lang="el-GR" b="1" dirty="0" smtClean="0"/>
              <a:t>Κοιλιακοί πρόσθιοι </a:t>
            </a:r>
            <a:r>
              <a:rPr lang="el-GR" b="1" dirty="0" smtClean="0"/>
              <a:t>πυρήνες </a:t>
            </a:r>
            <a:r>
              <a:rPr lang="el-GR" dirty="0" smtClean="0"/>
              <a:t>(7) με προκινητικό φλοιό (8)</a:t>
            </a:r>
          </a:p>
          <a:p>
            <a:r>
              <a:rPr lang="el-GR" b="1" dirty="0" smtClean="0"/>
              <a:t>Κοιλιακοί </a:t>
            </a:r>
            <a:r>
              <a:rPr lang="el-GR" b="1" dirty="0" smtClean="0"/>
              <a:t>έξω πυρήνες </a:t>
            </a:r>
            <a:r>
              <a:rPr lang="el-GR" dirty="0" smtClean="0"/>
              <a:t>(9</a:t>
            </a:r>
            <a:r>
              <a:rPr lang="el-GR" dirty="0" smtClean="0"/>
              <a:t>) με την κινητική περιοχή (10)</a:t>
            </a:r>
          </a:p>
          <a:p>
            <a:r>
              <a:rPr lang="el-GR" b="1" dirty="0" smtClean="0"/>
              <a:t>Κοιλιακοί οπίσθιοι </a:t>
            </a:r>
            <a:r>
              <a:rPr lang="el-GR" b="1" dirty="0" smtClean="0"/>
              <a:t>πυρήνες </a:t>
            </a:r>
            <a:r>
              <a:rPr lang="el-GR" dirty="0" smtClean="0"/>
              <a:t>(11</a:t>
            </a:r>
            <a:r>
              <a:rPr lang="el-GR" dirty="0" smtClean="0"/>
              <a:t>) με αισθητική περιοχή  οπίσθιας κεντρικής έλικα; (12)</a:t>
            </a:r>
          </a:p>
          <a:p>
            <a:r>
              <a:rPr lang="el-GR" dirty="0" smtClean="0"/>
              <a:t>Το </a:t>
            </a:r>
            <a:r>
              <a:rPr lang="el-GR" b="1" dirty="0" smtClean="0"/>
              <a:t>προσκέφαλο</a:t>
            </a:r>
            <a:r>
              <a:rPr lang="el-GR" dirty="0" smtClean="0"/>
              <a:t> (13) με βρεγματικό και κροταφικό φλοιό (14) και το</a:t>
            </a:r>
            <a:r>
              <a:rPr lang="en-US" dirty="0" smtClean="0"/>
              <a:t> </a:t>
            </a:r>
            <a:r>
              <a:rPr lang="el-GR" dirty="0" smtClean="0"/>
              <a:t>σφηνοειδές λοβίο</a:t>
            </a:r>
            <a:r>
              <a:rPr lang="en-US" dirty="0" smtClean="0"/>
              <a:t>(15).</a:t>
            </a:r>
          </a:p>
          <a:p>
            <a:r>
              <a:rPr lang="el-GR" dirty="0" smtClean="0"/>
              <a:t>Το </a:t>
            </a:r>
            <a:r>
              <a:rPr lang="el-GR" b="1" dirty="0" smtClean="0"/>
              <a:t>έξω γονατώδες σώμα </a:t>
            </a:r>
            <a:r>
              <a:rPr lang="el-GR" dirty="0" smtClean="0"/>
              <a:t>(16) με οπτικό φλοιό (17)</a:t>
            </a:r>
            <a:r>
              <a:rPr lang="en-US" dirty="0" smtClean="0"/>
              <a:t> </a:t>
            </a:r>
            <a:r>
              <a:rPr lang="el-GR" dirty="0" smtClean="0"/>
              <a:t>[ταινιωτή άλως]</a:t>
            </a:r>
            <a:endParaRPr lang="en-US" dirty="0" smtClean="0"/>
          </a:p>
          <a:p>
            <a:r>
              <a:rPr lang="el-GR" dirty="0" smtClean="0"/>
              <a:t>Το </a:t>
            </a:r>
            <a:r>
              <a:rPr lang="el-GR" b="1" dirty="0" smtClean="0"/>
              <a:t>έσω γονατώδες σώμα </a:t>
            </a:r>
            <a:r>
              <a:rPr lang="el-GR" dirty="0" smtClean="0"/>
              <a:t>(18) με ακουστικό φλοιό (19) έλικες </a:t>
            </a:r>
            <a:r>
              <a:rPr lang="en-US" dirty="0" err="1" smtClean="0"/>
              <a:t>Heschl</a:t>
            </a:r>
            <a:r>
              <a:rPr lang="en-US" dirty="0" smtClean="0"/>
              <a:t>.</a:t>
            </a: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6570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5606929" cy="600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572132" y="785794"/>
            <a:ext cx="37760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1-2. </a:t>
            </a:r>
            <a:r>
              <a:rPr lang="el-GR" dirty="0" smtClean="0"/>
              <a:t>πρόσθιοι-έλικα προσαγωγίου</a:t>
            </a:r>
            <a:endParaRPr lang="en-US" dirty="0" smtClean="0"/>
          </a:p>
          <a:p>
            <a:r>
              <a:rPr lang="en-US" dirty="0" smtClean="0"/>
              <a:t>3-4</a:t>
            </a:r>
            <a:r>
              <a:rPr lang="el-GR" dirty="0" smtClean="0"/>
              <a:t>. έσω-μετωπιαίο</a:t>
            </a:r>
            <a:endParaRPr lang="en-US" dirty="0" smtClean="0"/>
          </a:p>
          <a:p>
            <a:r>
              <a:rPr lang="en-US" dirty="0" smtClean="0"/>
              <a:t>5-6</a:t>
            </a:r>
            <a:r>
              <a:rPr lang="el-GR" dirty="0" smtClean="0"/>
              <a:t>. έξω-βρεγματικό</a:t>
            </a:r>
            <a:endParaRPr lang="en-US" dirty="0" smtClean="0"/>
          </a:p>
          <a:p>
            <a:r>
              <a:rPr lang="en-US" dirty="0" smtClean="0"/>
              <a:t>7-8</a:t>
            </a:r>
            <a:r>
              <a:rPr lang="el-GR" dirty="0" smtClean="0"/>
              <a:t>. κοιλιακοί πρόσθιοι-προκινητική</a:t>
            </a:r>
            <a:endParaRPr lang="en-US" dirty="0" smtClean="0"/>
          </a:p>
          <a:p>
            <a:r>
              <a:rPr lang="en-US" dirty="0" smtClean="0"/>
              <a:t>9-10</a:t>
            </a:r>
            <a:r>
              <a:rPr lang="el-GR" dirty="0" smtClean="0"/>
              <a:t>. κοιλιακοί </a:t>
            </a:r>
            <a:r>
              <a:rPr lang="el-GR" dirty="0" smtClean="0"/>
              <a:t>έ</a:t>
            </a:r>
            <a:r>
              <a:rPr lang="el-GR" dirty="0" smtClean="0"/>
              <a:t>ξω-κινητική περιοχή</a:t>
            </a:r>
            <a:endParaRPr lang="en-US" dirty="0" smtClean="0"/>
          </a:p>
          <a:p>
            <a:r>
              <a:rPr lang="en-US" dirty="0" smtClean="0"/>
              <a:t>11-12</a:t>
            </a:r>
            <a:r>
              <a:rPr lang="el-GR" dirty="0" smtClean="0"/>
              <a:t>. κοιλιακοί οπίσθιοι-αισθητική</a:t>
            </a:r>
          </a:p>
          <a:p>
            <a:r>
              <a:rPr lang="el-GR" dirty="0" smtClean="0"/>
              <a:t>13-14,15. προσκέφαλο-βρεγματικός,</a:t>
            </a:r>
          </a:p>
          <a:p>
            <a:r>
              <a:rPr lang="el-GR" dirty="0" smtClean="0"/>
              <a:t>	</a:t>
            </a:r>
            <a:r>
              <a:rPr lang="el-GR" dirty="0" smtClean="0"/>
              <a:t>κροταφικός</a:t>
            </a:r>
          </a:p>
          <a:p>
            <a:r>
              <a:rPr lang="el-GR" dirty="0" smtClean="0"/>
              <a:t>16-17. έξω γονατώδες-οπτικό φλοιό</a:t>
            </a:r>
          </a:p>
          <a:p>
            <a:r>
              <a:rPr lang="el-GR" dirty="0" smtClean="0"/>
              <a:t>18-19. έσω γονατώδες-ακουστικό φλ.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6000760" y="285728"/>
            <a:ext cx="29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ΕΙΔΙΚΟΙ ΘΑΛΑΜΙΚΟΙ ΠΥΡΗΝΕΣ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5929322" y="6215082"/>
            <a:ext cx="326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Διαίρεση σύμφωνα με το </a:t>
            </a:r>
            <a:r>
              <a:rPr lang="en-US" dirty="0" smtClean="0"/>
              <a:t>Walker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7131174" cy="521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05912" y="587488"/>
            <a:ext cx="2304256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Επιθάλαμος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Ραχιαίος Θάλαμος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Υποθαλάμια χώρα</a:t>
            </a:r>
          </a:p>
          <a:p>
            <a:pPr marL="342900" indent="-342900">
              <a:buAutoNum type="arabicPeriod"/>
            </a:pPr>
            <a:r>
              <a:rPr lang="el-GR" dirty="0" smtClean="0"/>
              <a:t>Υποθάλαμος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71472" y="142852"/>
            <a:ext cx="2236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Εμβρυϊκός εγκέφαλος</a:t>
            </a:r>
          </a:p>
          <a:p>
            <a:r>
              <a:rPr lang="el-GR" dirty="0" smtClean="0"/>
              <a:t>Σαφής διάταξη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2377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ΜΗ ΕΙΔΙΚΟΙ ΘΑΛΑΜΙΚΟΙ ΠΥΡΗΝΕΣ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Δε συνδέονται απευθείας με το φλοιό και επομένως δεν εκφυλίζονται σε βλάβη φλοιού.</a:t>
            </a:r>
          </a:p>
          <a:p>
            <a:r>
              <a:rPr lang="el-GR" dirty="0" smtClean="0"/>
              <a:t>Συνδέονται με στέλεχος, άλλους διεγκεφαλικούς πυρήνες και ραβδωτό σώμα.</a:t>
            </a:r>
          </a:p>
          <a:p>
            <a:r>
              <a:rPr lang="el-GR" b="1" dirty="0" err="1" smtClean="0"/>
              <a:t>Παρακοιλιακοί</a:t>
            </a:r>
            <a:r>
              <a:rPr lang="el-GR" b="1" dirty="0" smtClean="0"/>
              <a:t> πυρήνες </a:t>
            </a:r>
            <a:r>
              <a:rPr lang="el-GR" dirty="0" smtClean="0"/>
              <a:t>(κεντρική θαλαμική φαιά ουσία</a:t>
            </a:r>
            <a:r>
              <a:rPr lang="el-GR" dirty="0" smtClean="0"/>
              <a:t>) τοίχωμα 3</a:t>
            </a:r>
            <a:r>
              <a:rPr lang="el-GR" baseline="30000" dirty="0" smtClean="0"/>
              <a:t>ης</a:t>
            </a:r>
            <a:r>
              <a:rPr lang="el-GR" dirty="0" smtClean="0"/>
              <a:t> κοιλίας</a:t>
            </a:r>
            <a:endParaRPr lang="el-GR" dirty="0" smtClean="0"/>
          </a:p>
          <a:p>
            <a:r>
              <a:rPr lang="el-GR" b="1" dirty="0" err="1" smtClean="0"/>
              <a:t>Ενδοπεταλικοί</a:t>
            </a:r>
            <a:r>
              <a:rPr lang="el-GR" b="1" dirty="0" smtClean="0"/>
              <a:t> </a:t>
            </a:r>
            <a:r>
              <a:rPr lang="el-GR" b="1" dirty="0" smtClean="0"/>
              <a:t>πυρήνες </a:t>
            </a:r>
            <a:r>
              <a:rPr lang="el-GR" dirty="0" smtClean="0"/>
              <a:t>, </a:t>
            </a:r>
            <a:r>
              <a:rPr lang="el-GR" dirty="0" smtClean="0"/>
              <a:t>ενσωματωμένοι </a:t>
            </a:r>
            <a:r>
              <a:rPr lang="el-GR" dirty="0" smtClean="0"/>
              <a:t>στο </a:t>
            </a:r>
            <a:r>
              <a:rPr lang="el-GR" dirty="0" smtClean="0"/>
              <a:t>έσω </a:t>
            </a:r>
            <a:r>
              <a:rPr lang="el-GR" dirty="0" smtClean="0"/>
              <a:t>μυελώδες έλυτρο</a:t>
            </a:r>
            <a:r>
              <a:rPr lang="en-US" dirty="0" smtClean="0"/>
              <a:t>.</a:t>
            </a:r>
            <a:r>
              <a:rPr lang="el-GR" dirty="0" smtClean="0"/>
              <a:t> Ο πιο μεγάλος είναι ο </a:t>
            </a:r>
            <a:r>
              <a:rPr lang="el-GR" b="1" dirty="0" smtClean="0">
                <a:solidFill>
                  <a:srgbClr val="FF0000"/>
                </a:solidFill>
              </a:rPr>
              <a:t>κεντρικός πυρήνας</a:t>
            </a:r>
            <a:r>
              <a:rPr lang="el-GR" dirty="0" smtClean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Ο ερεθισμός αυτών των πυρήνων δεν επηρεάζει συγκεκριμένες περιοχές αλλά τροποποιεί συνολικά την ηλεκτρική δραστηριότητα όλου του φλοιού.</a:t>
            </a:r>
          </a:p>
          <a:p>
            <a:r>
              <a:rPr lang="el-GR" dirty="0" smtClean="0"/>
              <a:t>Ο ανιών δικτυωτός σχηματισμός τερματίζει </a:t>
            </a:r>
            <a:r>
              <a:rPr lang="el-GR" dirty="0" smtClean="0"/>
              <a:t>στους </a:t>
            </a:r>
            <a:r>
              <a:rPr lang="el-GR" dirty="0" err="1" smtClean="0"/>
              <a:t>ενδοπεταλικούς</a:t>
            </a:r>
            <a:r>
              <a:rPr lang="el-GR" dirty="0" smtClean="0"/>
              <a:t> πυρήνες.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4699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730726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282624"/>
            <a:ext cx="44460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Θάλαμος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Πρ</a:t>
            </a:r>
            <a:r>
              <a:rPr lang="el-GR" dirty="0" smtClean="0"/>
              <a:t>. θαλαμική </a:t>
            </a:r>
            <a:r>
              <a:rPr lang="el-GR" dirty="0" smtClean="0"/>
              <a:t>ακτινοβολία-μετωπιαίο</a:t>
            </a:r>
            <a:endParaRPr lang="el-GR" dirty="0" smtClean="0"/>
          </a:p>
          <a:p>
            <a:pPr marL="342900" indent="-342900">
              <a:buAutoNum type="arabicPeriod"/>
            </a:pPr>
            <a:r>
              <a:rPr lang="el-GR" dirty="0" smtClean="0"/>
              <a:t>Άνω θαλαμική </a:t>
            </a:r>
            <a:r>
              <a:rPr lang="el-GR" dirty="0" smtClean="0"/>
              <a:t>ακτινοβολία-βρεγματικό</a:t>
            </a:r>
            <a:endParaRPr lang="el-GR" dirty="0" smtClean="0"/>
          </a:p>
          <a:p>
            <a:pPr marL="342900" indent="-342900">
              <a:buAutoNum type="arabicPeriod"/>
            </a:pPr>
            <a:r>
              <a:rPr lang="el-GR" dirty="0" smtClean="0"/>
              <a:t>Οπίσθια θαλαμική </a:t>
            </a:r>
            <a:r>
              <a:rPr lang="el-GR" dirty="0" smtClean="0"/>
              <a:t>ακτινοβολία- ινιακό</a:t>
            </a:r>
          </a:p>
          <a:p>
            <a:pPr marL="342900" indent="-342900"/>
            <a:r>
              <a:rPr lang="el-GR" dirty="0" smtClean="0"/>
              <a:t>	</a:t>
            </a:r>
            <a:r>
              <a:rPr lang="el-GR" dirty="0" smtClean="0"/>
              <a:t>(κάτω θαλαμική ακτινοβολία-κροταφικό)</a:t>
            </a:r>
            <a:endParaRPr lang="el-GR" dirty="0" smtClean="0"/>
          </a:p>
          <a:p>
            <a:pPr marL="342900" indent="-342900">
              <a:buAutoNum type="arabicPeriod"/>
            </a:pPr>
            <a:endParaRPr lang="el-GR" dirty="0" smtClean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7092280" y="2204864"/>
            <a:ext cx="1830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21. Τρήμα </a:t>
            </a:r>
            <a:r>
              <a:rPr lang="en-US" dirty="0" err="1" smtClean="0"/>
              <a:t>Monro</a:t>
            </a:r>
            <a:endParaRPr lang="el-GR" dirty="0" smtClean="0"/>
          </a:p>
          <a:p>
            <a:r>
              <a:rPr lang="el-GR" dirty="0" smtClean="0"/>
              <a:t>26. Μεσολόβιο 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1071538" y="357166"/>
            <a:ext cx="755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Θαλαμική ακτινοβολία: σύνδεση θαλάμου-φλοιού μέσω ακτινωτού στεφάνου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2056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4203700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572132" y="785794"/>
            <a:ext cx="3266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5. Πρόσθιοι πυρήνες </a:t>
            </a:r>
          </a:p>
          <a:p>
            <a:r>
              <a:rPr lang="el-GR" dirty="0" smtClean="0"/>
              <a:t>6. Έσω </a:t>
            </a:r>
            <a:r>
              <a:rPr lang="el-GR" dirty="0" err="1" smtClean="0"/>
              <a:t>θαλαμικοί</a:t>
            </a:r>
            <a:r>
              <a:rPr lang="el-GR" dirty="0" smtClean="0"/>
              <a:t> πυρήνες</a:t>
            </a:r>
          </a:p>
          <a:p>
            <a:r>
              <a:rPr lang="el-GR" dirty="0" smtClean="0"/>
              <a:t>7. </a:t>
            </a:r>
            <a:r>
              <a:rPr lang="el-GR" dirty="0" err="1" smtClean="0"/>
              <a:t>Κοιλιοπλάγιοι</a:t>
            </a:r>
            <a:r>
              <a:rPr lang="el-GR" dirty="0" smtClean="0"/>
              <a:t> πυρήνες</a:t>
            </a:r>
          </a:p>
          <a:p>
            <a:r>
              <a:rPr lang="el-GR" dirty="0" smtClean="0"/>
              <a:t>11. </a:t>
            </a:r>
            <a:r>
              <a:rPr lang="el-GR" dirty="0" smtClean="0"/>
              <a:t>Δικτυωτός </a:t>
            </a:r>
            <a:r>
              <a:rPr lang="el-GR" dirty="0" smtClean="0"/>
              <a:t>πυρήνας θαλάμου</a:t>
            </a:r>
          </a:p>
          <a:p>
            <a:r>
              <a:rPr lang="el-GR" dirty="0" smtClean="0"/>
              <a:t>12. Έσω μυέλινη ταινία</a:t>
            </a:r>
          </a:p>
          <a:p>
            <a:r>
              <a:rPr lang="el-GR" dirty="0" smtClean="0"/>
              <a:t>13.Έξω μυέλινη ταινία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285728"/>
            <a:ext cx="217559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ΠΡΟΣΘΙΑ ΕΠΙΦΑΝΕΙΑ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643570" y="2857496"/>
            <a:ext cx="3157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Προσαγωγές οδοί</a:t>
            </a:r>
          </a:p>
          <a:p>
            <a:r>
              <a:rPr lang="el-GR" dirty="0" smtClean="0"/>
              <a:t> </a:t>
            </a:r>
            <a:r>
              <a:rPr lang="el-GR" dirty="0" smtClean="0"/>
              <a:t>  μαστία-</a:t>
            </a:r>
            <a:r>
              <a:rPr lang="el-GR" dirty="0" err="1" smtClean="0"/>
              <a:t>μαστιοθαλαμική </a:t>
            </a:r>
            <a:r>
              <a:rPr lang="el-GR" dirty="0" smtClean="0"/>
              <a:t>οδός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2709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2"/>
            <a:ext cx="75120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428728" y="500042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ΠΡΟΣΘΙΟΙ ΠΥΡΗΝΕΣ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642910" y="5500702"/>
            <a:ext cx="5124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 smtClean="0">
                <a:solidFill>
                  <a:srgbClr val="FF0000"/>
                </a:solidFill>
              </a:rPr>
              <a:t>Πρ</a:t>
            </a:r>
            <a:r>
              <a:rPr lang="el-GR" dirty="0" smtClean="0">
                <a:solidFill>
                  <a:srgbClr val="FF0000"/>
                </a:solidFill>
              </a:rPr>
              <a:t>. πυρήνες</a:t>
            </a:r>
          </a:p>
          <a:p>
            <a:pPr marL="342900" indent="-342900">
              <a:buAutoNum type="arabicPeriod"/>
            </a:pPr>
            <a:r>
              <a:rPr lang="el-GR" dirty="0" smtClean="0"/>
              <a:t>Έλικα προσαγωγίου (απαγωγός)</a:t>
            </a:r>
          </a:p>
          <a:p>
            <a:pPr marL="342900" indent="-342900">
              <a:buAutoNum type="arabicPeriod"/>
            </a:pPr>
            <a:r>
              <a:rPr lang="el-GR" dirty="0" smtClean="0"/>
              <a:t>Μαστία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Μαστιοθαλαμική</a:t>
            </a:r>
            <a:r>
              <a:rPr lang="el-GR" dirty="0" smtClean="0"/>
              <a:t> οδός </a:t>
            </a:r>
            <a:r>
              <a:rPr lang="en-US" dirty="0" smtClean="0"/>
              <a:t>Vick </a:t>
            </a:r>
            <a:r>
              <a:rPr lang="en-US" dirty="0" err="1" smtClean="0"/>
              <a:t>d’Azyr</a:t>
            </a:r>
            <a:r>
              <a:rPr lang="en-US" dirty="0" smtClean="0"/>
              <a:t> (</a:t>
            </a:r>
            <a:r>
              <a:rPr lang="el-GR" dirty="0" smtClean="0"/>
              <a:t>προσαγωγός)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3643306" y="428604"/>
            <a:ext cx="369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 κύριος πυρήνας-μερικοί μικρότεροι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429256" y="5643578"/>
            <a:ext cx="3508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Σταθμός μεταιχμιακού συστήματος</a:t>
            </a:r>
          </a:p>
          <a:p>
            <a:r>
              <a:rPr lang="el-GR" dirty="0" smtClean="0"/>
              <a:t>Διέγερση-αντιδράσεις ΑΝΣ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553720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8224" y="1484784"/>
            <a:ext cx="24845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5. Πρόσθιοι πυρήνες</a:t>
            </a:r>
          </a:p>
          <a:p>
            <a:r>
              <a:rPr lang="el-GR" dirty="0" smtClean="0"/>
              <a:t>6. </a:t>
            </a:r>
            <a:r>
              <a:rPr lang="el-GR" b="1" dirty="0" smtClean="0">
                <a:solidFill>
                  <a:srgbClr val="FF0000"/>
                </a:solidFill>
              </a:rPr>
              <a:t>Έσω πυρήνες</a:t>
            </a:r>
          </a:p>
          <a:p>
            <a:r>
              <a:rPr lang="el-GR" dirty="0" smtClean="0"/>
              <a:t>8. Έξω γονατώδες σώμα</a:t>
            </a:r>
          </a:p>
          <a:p>
            <a:r>
              <a:rPr lang="el-GR" dirty="0" smtClean="0"/>
              <a:t>9. Έσω γονατώδες σώμα</a:t>
            </a:r>
          </a:p>
          <a:p>
            <a:r>
              <a:rPr lang="el-GR" dirty="0" smtClean="0"/>
              <a:t>10. </a:t>
            </a:r>
            <a:r>
              <a:rPr lang="el-GR" dirty="0" err="1" smtClean="0"/>
              <a:t>Προσκέφλαο</a:t>
            </a:r>
            <a:endParaRPr lang="el-GR" dirty="0" smtClean="0"/>
          </a:p>
          <a:p>
            <a:r>
              <a:rPr lang="el-GR" dirty="0" smtClean="0"/>
              <a:t>14. </a:t>
            </a:r>
            <a:r>
              <a:rPr lang="el-GR" dirty="0" err="1" smtClean="0"/>
              <a:t>Κεντρομεσαίος</a:t>
            </a:r>
            <a:endParaRPr lang="el-GR" dirty="0" smtClean="0"/>
          </a:p>
          <a:p>
            <a:r>
              <a:rPr lang="el-GR" dirty="0" smtClean="0"/>
              <a:t>20. </a:t>
            </a:r>
            <a:r>
              <a:rPr lang="el-GR" dirty="0" err="1" smtClean="0"/>
              <a:t>Επιπολής</a:t>
            </a:r>
            <a:r>
              <a:rPr lang="el-GR" dirty="0" smtClean="0"/>
              <a:t> ραχιαίοι</a:t>
            </a:r>
          </a:p>
          <a:p>
            <a:r>
              <a:rPr lang="el-GR" dirty="0" smtClean="0"/>
              <a:t>21. Τρήμα </a:t>
            </a:r>
            <a:r>
              <a:rPr lang="en-US" dirty="0" err="1"/>
              <a:t>M</a:t>
            </a:r>
            <a:r>
              <a:rPr lang="en-US" dirty="0" err="1" smtClean="0"/>
              <a:t>onro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428604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ΕΣΩ ΕΠΙΦΑΝΕΙΑ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9296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5608282" cy="483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71472" y="428604"/>
            <a:ext cx="685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ΕΣΩ ΠΥΡΗΝΕΣ (5): έσω </a:t>
            </a:r>
            <a:r>
              <a:rPr lang="el-GR" dirty="0" err="1" smtClean="0"/>
              <a:t>μεγαλοκυτταρικό</a:t>
            </a:r>
            <a:r>
              <a:rPr lang="el-GR" dirty="0" smtClean="0"/>
              <a:t>, έξω </a:t>
            </a:r>
            <a:r>
              <a:rPr lang="el-GR" dirty="0" err="1" smtClean="0"/>
              <a:t>μικροκυτταρικό</a:t>
            </a:r>
            <a:r>
              <a:rPr lang="el-GR" dirty="0" smtClean="0"/>
              <a:t>, ουραίος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4500562" y="1214422"/>
            <a:ext cx="48345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Αμφίδρομη σύνδεση με μετωπιαίο φλοιό(6)</a:t>
            </a:r>
          </a:p>
          <a:p>
            <a:r>
              <a:rPr lang="el-GR" dirty="0" smtClean="0"/>
              <a:t>(πόλος, κογχική μοίρα)</a:t>
            </a:r>
          </a:p>
          <a:p>
            <a:r>
              <a:rPr lang="el-GR" dirty="0" smtClean="0"/>
              <a:t>Προσαγωγές από </a:t>
            </a:r>
            <a:r>
              <a:rPr lang="el-GR" u="sng" dirty="0" smtClean="0"/>
              <a:t>ωχρά σφαίρα </a:t>
            </a:r>
            <a:r>
              <a:rPr lang="el-GR" dirty="0" smtClean="0"/>
              <a:t>(7) και</a:t>
            </a:r>
          </a:p>
          <a:p>
            <a:r>
              <a:rPr lang="el-GR" u="sng" dirty="0" smtClean="0"/>
              <a:t>υποθάλαμο</a:t>
            </a:r>
            <a:r>
              <a:rPr lang="el-GR" dirty="0" smtClean="0"/>
              <a:t> (8) [προοπτική περιοχή, φαιό φύμα),</a:t>
            </a:r>
          </a:p>
          <a:p>
            <a:r>
              <a:rPr lang="el-GR" u="sng" dirty="0" smtClean="0"/>
              <a:t>αμυγδαλή</a:t>
            </a:r>
            <a:r>
              <a:rPr lang="el-GR" dirty="0" smtClean="0"/>
              <a:t>. 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857752" y="5214950"/>
            <a:ext cx="3630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Δέχεται σπλαγχνικές και σωματικές </a:t>
            </a:r>
          </a:p>
          <a:p>
            <a:r>
              <a:rPr lang="el-GR" dirty="0" smtClean="0"/>
              <a:t>ώ</a:t>
            </a:r>
            <a:r>
              <a:rPr lang="el-GR" dirty="0" smtClean="0"/>
              <a:t>σεις και επηρεάζει το συναίσθημα.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533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1285852" y="642918"/>
            <a:ext cx="666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ΚΕΝΤΡΙΚΟΣ ΠΥΡΗΝΑΣ (9): ο μεγαλύτερος μη ειδικός, </a:t>
            </a:r>
            <a:r>
              <a:rPr lang="el-GR" dirty="0" err="1" smtClean="0"/>
              <a:t>ενδοπεταλιακός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643570" y="1285860"/>
            <a:ext cx="36793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Προσαγωγές ίνες</a:t>
            </a:r>
          </a:p>
          <a:p>
            <a:r>
              <a:rPr lang="el-GR" dirty="0" err="1" smtClean="0"/>
              <a:t>Εμβολοειδής</a:t>
            </a:r>
            <a:r>
              <a:rPr lang="el-GR" dirty="0" smtClean="0"/>
              <a:t> πυρ. </a:t>
            </a:r>
            <a:r>
              <a:rPr lang="el-GR" dirty="0" err="1" smtClean="0"/>
              <a:t>παρεγκ</a:t>
            </a:r>
            <a:r>
              <a:rPr lang="el-GR" dirty="0" smtClean="0"/>
              <a:t> (10)  (ΑΠΣ)</a:t>
            </a:r>
          </a:p>
          <a:p>
            <a:r>
              <a:rPr lang="el-GR" dirty="0" smtClean="0"/>
              <a:t>ΔΣ (11)</a:t>
            </a:r>
          </a:p>
          <a:p>
            <a:r>
              <a:rPr lang="el-GR" dirty="0" smtClean="0"/>
              <a:t>Ωχρά σφαίρα (έσω μοίρα) (12)</a:t>
            </a:r>
          </a:p>
          <a:p>
            <a:r>
              <a:rPr lang="el-GR" dirty="0" smtClean="0"/>
              <a:t>[</a:t>
            </a:r>
            <a:r>
              <a:rPr lang="el-GR" i="1" dirty="0" err="1" smtClean="0"/>
              <a:t>πρ</a:t>
            </a:r>
            <a:r>
              <a:rPr lang="el-GR" i="1" dirty="0" smtClean="0"/>
              <a:t>. κεντρική έλικα π4</a:t>
            </a:r>
            <a:r>
              <a:rPr lang="el-GR" dirty="0" smtClean="0"/>
              <a:t>]</a:t>
            </a:r>
          </a:p>
          <a:p>
            <a:endParaRPr lang="el-GR" dirty="0" smtClean="0"/>
          </a:p>
          <a:p>
            <a:r>
              <a:rPr lang="el-GR" b="1" dirty="0" smtClean="0"/>
              <a:t>Απαγωγές ίνες</a:t>
            </a:r>
          </a:p>
          <a:p>
            <a:r>
              <a:rPr lang="el-GR" dirty="0" smtClean="0"/>
              <a:t>Κερκοφόρος (13)</a:t>
            </a:r>
          </a:p>
          <a:p>
            <a:r>
              <a:rPr lang="el-GR" dirty="0" smtClean="0"/>
              <a:t>Κέλυφος (14)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285852" y="5715016"/>
            <a:ext cx="742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πυρήνες προσφέρουν σύνδεση </a:t>
            </a:r>
            <a:r>
              <a:rPr lang="el-GR" b="1" dirty="0" smtClean="0"/>
              <a:t>παρεγκεφαλίδας και ραβδωτού σώματος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785794"/>
            <a:ext cx="7075487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94145" y="1000108"/>
            <a:ext cx="263315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 </a:t>
            </a:r>
            <a:r>
              <a:rPr lang="el-GR" dirty="0" smtClean="0"/>
              <a:t>Πρόσθιοι πυρήνες</a:t>
            </a:r>
          </a:p>
          <a:p>
            <a:r>
              <a:rPr lang="el-GR" dirty="0" smtClean="0"/>
              <a:t>7. </a:t>
            </a:r>
            <a:r>
              <a:rPr lang="el-GR" dirty="0" err="1" smtClean="0"/>
              <a:t>Κοιλιοπλάγιοι</a:t>
            </a:r>
            <a:r>
              <a:rPr lang="el-GR" dirty="0" smtClean="0"/>
              <a:t> πυρήνες</a:t>
            </a:r>
          </a:p>
          <a:p>
            <a:r>
              <a:rPr lang="el-GR" dirty="0" smtClean="0"/>
              <a:t>8. Έξω γονατώδες σώμα</a:t>
            </a:r>
          </a:p>
          <a:p>
            <a:r>
              <a:rPr lang="el-GR" dirty="0" smtClean="0"/>
              <a:t>9. Έσω γονατώδες σώμα</a:t>
            </a:r>
          </a:p>
          <a:p>
            <a:r>
              <a:rPr lang="el-GR" dirty="0" smtClean="0"/>
              <a:t>10. Προσκέφαλο </a:t>
            </a:r>
          </a:p>
          <a:p>
            <a:r>
              <a:rPr lang="el-GR" dirty="0" smtClean="0">
                <a:solidFill>
                  <a:schemeClr val="accent1"/>
                </a:solidFill>
              </a:rPr>
              <a:t>15. </a:t>
            </a:r>
            <a:r>
              <a:rPr lang="el-GR" dirty="0" smtClean="0">
                <a:solidFill>
                  <a:schemeClr val="accent1"/>
                </a:solidFill>
              </a:rPr>
              <a:t>Έξω ραχιαίος </a:t>
            </a:r>
            <a:endParaRPr lang="el-GR" dirty="0" smtClean="0">
              <a:solidFill>
                <a:schemeClr val="accent1"/>
              </a:solidFill>
            </a:endParaRPr>
          </a:p>
          <a:p>
            <a:r>
              <a:rPr lang="el-GR" dirty="0" smtClean="0">
                <a:solidFill>
                  <a:schemeClr val="accent1"/>
                </a:solidFill>
              </a:rPr>
              <a:t>16. </a:t>
            </a:r>
            <a:r>
              <a:rPr lang="el-GR" dirty="0" smtClean="0">
                <a:solidFill>
                  <a:schemeClr val="accent1"/>
                </a:solidFill>
              </a:rPr>
              <a:t>Έξω οπίσθιος</a:t>
            </a:r>
            <a:endParaRPr lang="el-GR" dirty="0" smtClean="0">
              <a:solidFill>
                <a:schemeClr val="accent1"/>
              </a:solidFill>
            </a:endParaRPr>
          </a:p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17. </a:t>
            </a:r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Κοιλιακός πρόσθιος</a:t>
            </a:r>
            <a:endParaRPr lang="el-GR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18. Κοιλιακός </a:t>
            </a:r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έξω</a:t>
            </a:r>
            <a:endParaRPr lang="el-GR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19. Κοιλιακός οπίσθιος</a:t>
            </a:r>
          </a:p>
          <a:p>
            <a:r>
              <a:rPr lang="el-GR" dirty="0" smtClean="0"/>
              <a:t>20. </a:t>
            </a:r>
            <a:r>
              <a:rPr lang="el-GR" dirty="0" err="1" smtClean="0"/>
              <a:t>Επιπολής</a:t>
            </a:r>
            <a:r>
              <a:rPr lang="el-GR" dirty="0" smtClean="0"/>
              <a:t> ραχιαίοι</a:t>
            </a:r>
          </a:p>
          <a:p>
            <a:r>
              <a:rPr lang="el-GR" dirty="0" smtClean="0"/>
              <a:t>22. </a:t>
            </a:r>
            <a:r>
              <a:rPr lang="el-GR" dirty="0" err="1" smtClean="0"/>
              <a:t>πρ</a:t>
            </a:r>
            <a:r>
              <a:rPr lang="el-GR" dirty="0" smtClean="0"/>
              <a:t>. σύνδεσμος</a:t>
            </a:r>
          </a:p>
          <a:p>
            <a:r>
              <a:rPr lang="el-GR" dirty="0" smtClean="0"/>
              <a:t>23. Οπτικό χίασμα</a:t>
            </a:r>
          </a:p>
          <a:p>
            <a:r>
              <a:rPr lang="el-GR" dirty="0" smtClean="0"/>
              <a:t>24. </a:t>
            </a:r>
            <a:r>
              <a:rPr lang="el-GR" dirty="0" err="1" smtClean="0"/>
              <a:t>Μαστία</a:t>
            </a:r>
            <a:endParaRPr lang="el-GR" dirty="0" smtClean="0"/>
          </a:p>
          <a:p>
            <a:r>
              <a:rPr lang="el-GR" dirty="0" smtClean="0"/>
              <a:t>25. Οπτική οδός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052736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ΕΞΩ ΕΠΙΦΑΝΕΙΑ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8573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222" y="0"/>
            <a:ext cx="6177868" cy="638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- TextBox"/>
          <p:cNvSpPr txBox="1"/>
          <p:nvPr/>
        </p:nvSpPr>
        <p:spPr>
          <a:xfrm>
            <a:off x="5500694" y="142852"/>
            <a:ext cx="371082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dirty="0" smtClean="0"/>
              <a:t>1,2: </a:t>
            </a:r>
            <a:r>
              <a:rPr lang="el-GR" sz="1600" dirty="0" smtClean="0">
                <a:solidFill>
                  <a:schemeClr val="accent1"/>
                </a:solidFill>
              </a:rPr>
              <a:t>. </a:t>
            </a:r>
            <a:r>
              <a:rPr lang="el-GR" sz="1600" b="1" dirty="0" smtClean="0">
                <a:solidFill>
                  <a:schemeClr val="tx1"/>
                </a:solidFill>
              </a:rPr>
              <a:t>Έξω ραχιαίος - Έξω οπίσθιος.</a:t>
            </a:r>
          </a:p>
          <a:p>
            <a:r>
              <a:rPr lang="el-GR" sz="1600" b="1" dirty="0" smtClean="0">
                <a:solidFill>
                  <a:srgbClr val="FF0000"/>
                </a:solidFill>
              </a:rPr>
              <a:t>Δέχονται μόνο </a:t>
            </a:r>
            <a:r>
              <a:rPr lang="el-GR" sz="1600" b="1" dirty="0" err="1" smtClean="0">
                <a:solidFill>
                  <a:srgbClr val="FF0000"/>
                </a:solidFill>
              </a:rPr>
              <a:t>ενδοθαλαμικές</a:t>
            </a:r>
            <a:r>
              <a:rPr lang="el-GR" sz="1600" b="1" dirty="0" smtClean="0">
                <a:solidFill>
                  <a:srgbClr val="FF0000"/>
                </a:solidFill>
              </a:rPr>
              <a:t> συνδέσεις</a:t>
            </a:r>
          </a:p>
          <a:p>
            <a:r>
              <a:rPr lang="el-GR" sz="1600" dirty="0" smtClean="0"/>
              <a:t>Δίνουν στο βρεγματικό φλοιό (3)</a:t>
            </a:r>
            <a:endParaRPr lang="el-GR" sz="1600" dirty="0" smtClean="0"/>
          </a:p>
        </p:txBody>
      </p:sp>
      <p:sp>
        <p:nvSpPr>
          <p:cNvPr id="4" name="3 - TextBox"/>
          <p:cNvSpPr txBox="1"/>
          <p:nvPr/>
        </p:nvSpPr>
        <p:spPr>
          <a:xfrm>
            <a:off x="5475623" y="1500174"/>
            <a:ext cx="366837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dirty="0" smtClean="0"/>
              <a:t>4. </a:t>
            </a:r>
            <a:r>
              <a:rPr lang="el-GR" sz="1600" b="1" dirty="0" smtClean="0"/>
              <a:t>Κοιλιακός πρόσθιος</a:t>
            </a:r>
          </a:p>
          <a:p>
            <a:r>
              <a:rPr lang="el-GR" sz="1600" dirty="0" smtClean="0"/>
              <a:t>Δέχεται από ωχρά σφαίρα (κερκοφόρο-6)</a:t>
            </a:r>
          </a:p>
          <a:p>
            <a:r>
              <a:rPr lang="el-GR" sz="1600" dirty="0" smtClean="0"/>
              <a:t>(μέλαινα ουσία,</a:t>
            </a:r>
            <a:r>
              <a:rPr lang="en-US" sz="1600" dirty="0" smtClean="0"/>
              <a:t> </a:t>
            </a:r>
            <a:r>
              <a:rPr lang="en-US" sz="1600" dirty="0" err="1" smtClean="0"/>
              <a:t>Cajal</a:t>
            </a:r>
            <a:r>
              <a:rPr lang="en-US" sz="1600" dirty="0" smtClean="0"/>
              <a:t>, </a:t>
            </a:r>
            <a:r>
              <a:rPr lang="el-GR" sz="1600" dirty="0" smtClean="0"/>
              <a:t>ΔΣ) </a:t>
            </a:r>
          </a:p>
          <a:p>
            <a:r>
              <a:rPr lang="el-GR" sz="1600" dirty="0" smtClean="0"/>
              <a:t>Δίνει στον προκινητικό φλοιό (7)</a:t>
            </a:r>
          </a:p>
          <a:p>
            <a:r>
              <a:rPr lang="el-GR" sz="1600" dirty="0" smtClean="0"/>
              <a:t>Ανιόν διεγερτικό σύστημα</a:t>
            </a:r>
            <a:endParaRPr lang="el-GR" sz="1600" dirty="0"/>
          </a:p>
        </p:txBody>
      </p:sp>
      <p:sp>
        <p:nvSpPr>
          <p:cNvPr id="5" name="4 - TextBox"/>
          <p:cNvSpPr txBox="1"/>
          <p:nvPr/>
        </p:nvSpPr>
        <p:spPr>
          <a:xfrm>
            <a:off x="4628084" y="2928934"/>
            <a:ext cx="4515916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dirty="0" smtClean="0"/>
              <a:t>8. </a:t>
            </a:r>
            <a:r>
              <a:rPr lang="el-GR" sz="1600" b="1" dirty="0" smtClean="0"/>
              <a:t>Κοιλιακός έξω </a:t>
            </a:r>
            <a:r>
              <a:rPr lang="el-GR" sz="1600" dirty="0" smtClean="0"/>
              <a:t>(</a:t>
            </a:r>
            <a:r>
              <a:rPr lang="el-GR" sz="1600" dirty="0" err="1" smtClean="0"/>
              <a:t>σωματοτοπογραφική</a:t>
            </a:r>
            <a:r>
              <a:rPr lang="el-GR" sz="1600" dirty="0" smtClean="0"/>
              <a:t> οργάνωση)</a:t>
            </a:r>
          </a:p>
          <a:p>
            <a:r>
              <a:rPr lang="el-GR" sz="1600" dirty="0" smtClean="0"/>
              <a:t>Δέχεται από οδοντωτό πυρήνα (ΑΠΣ) (9)</a:t>
            </a:r>
          </a:p>
          <a:p>
            <a:r>
              <a:rPr lang="el-GR" sz="1600" dirty="0" smtClean="0"/>
              <a:t>κ</a:t>
            </a:r>
            <a:r>
              <a:rPr lang="el-GR" sz="1600" dirty="0" smtClean="0"/>
              <a:t>αι ωχρά σφαίρα (10)</a:t>
            </a:r>
          </a:p>
          <a:p>
            <a:r>
              <a:rPr lang="el-GR" sz="1600" dirty="0" smtClean="0"/>
              <a:t>Δίνει στον </a:t>
            </a:r>
            <a:r>
              <a:rPr lang="el-GR" sz="1600" dirty="0" err="1" smtClean="0"/>
              <a:t>πρ</a:t>
            </a:r>
            <a:r>
              <a:rPr lang="el-GR" sz="1600" dirty="0" smtClean="0"/>
              <a:t>. κεντρική έλικα (11)</a:t>
            </a:r>
          </a:p>
          <a:p>
            <a:r>
              <a:rPr lang="el-GR" sz="1600" dirty="0" smtClean="0"/>
              <a:t>[η παρεγκεφαλίδα επηρεάζει εκούσια κινητικότητα]</a:t>
            </a:r>
            <a:endParaRPr lang="el-GR" sz="1600" dirty="0"/>
          </a:p>
        </p:txBody>
      </p:sp>
      <p:sp>
        <p:nvSpPr>
          <p:cNvPr id="6" name="5 - TextBox"/>
          <p:cNvSpPr txBox="1"/>
          <p:nvPr/>
        </p:nvSpPr>
        <p:spPr>
          <a:xfrm>
            <a:off x="5715008" y="4357694"/>
            <a:ext cx="3469861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dirty="0" smtClean="0"/>
              <a:t>14. </a:t>
            </a:r>
            <a:r>
              <a:rPr lang="el-GR" sz="1600" b="1" dirty="0" smtClean="0"/>
              <a:t>Κοιλιακός οπίσθιος</a:t>
            </a:r>
            <a:r>
              <a:rPr lang="el-GR" sz="1600" dirty="0" smtClean="0"/>
              <a:t>.</a:t>
            </a:r>
          </a:p>
          <a:p>
            <a:r>
              <a:rPr lang="el-GR" sz="1600" dirty="0" smtClean="0"/>
              <a:t>Δέχεται οπ. Δέσμες (έξω), </a:t>
            </a:r>
          </a:p>
          <a:p>
            <a:r>
              <a:rPr lang="el-GR" sz="1600" dirty="0" err="1" smtClean="0"/>
              <a:t>Τριδυμικές</a:t>
            </a:r>
            <a:r>
              <a:rPr lang="el-GR" sz="1600" dirty="0" smtClean="0"/>
              <a:t>  (έσω)</a:t>
            </a:r>
          </a:p>
          <a:p>
            <a:r>
              <a:rPr lang="el-GR" sz="1600" dirty="0" smtClean="0"/>
              <a:t>Γευστικές (εσώτατα)</a:t>
            </a:r>
          </a:p>
          <a:p>
            <a:r>
              <a:rPr lang="el-GR" sz="1600" dirty="0" err="1" smtClean="0"/>
              <a:t>Νωτιαίοθαλαμικά</a:t>
            </a:r>
            <a:r>
              <a:rPr lang="el-GR" sz="1600" dirty="0" smtClean="0"/>
              <a:t>  (</a:t>
            </a:r>
            <a:r>
              <a:rPr lang="el-GR" sz="1600" dirty="0" err="1" smtClean="0"/>
              <a:t>βαση</a:t>
            </a:r>
            <a:r>
              <a:rPr lang="el-GR" sz="1600" dirty="0" smtClean="0"/>
              <a:t> άμφω)-πόνος</a:t>
            </a:r>
          </a:p>
          <a:p>
            <a:r>
              <a:rPr lang="el-GR" sz="1600" dirty="0" smtClean="0"/>
              <a:t>Δίνει οπ. </a:t>
            </a:r>
            <a:r>
              <a:rPr lang="el-GR" sz="1600" dirty="0" smtClean="0"/>
              <a:t>κ</a:t>
            </a:r>
            <a:r>
              <a:rPr lang="el-GR" sz="1600" dirty="0" smtClean="0"/>
              <a:t>εντρική έλικα</a:t>
            </a:r>
            <a:endParaRPr lang="el-GR" sz="1600" dirty="0"/>
          </a:p>
        </p:txBody>
      </p:sp>
    </p:spTree>
    <p:extLst>
      <p:ext uri="{BB962C8B-B14F-4D97-AF65-F5344CB8AC3E}">
        <p14:creationId xmlns="" xmlns:p14="http://schemas.microsoft.com/office/powerpoint/2010/main" val="8914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7" y="785795"/>
            <a:ext cx="6072230" cy="424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- TextBox"/>
          <p:cNvSpPr txBox="1"/>
          <p:nvPr/>
        </p:nvSpPr>
        <p:spPr>
          <a:xfrm>
            <a:off x="1000100" y="285728"/>
            <a:ext cx="346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ΣΩΜΑΤΟΤΟΠΟΓΡΑΦΙΚΗ ΟΡΓΑΝΩΣΗ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85786" y="5380672"/>
            <a:ext cx="59657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4. Κοιλιακός πρόσθιος (προκινητικό φλοιό)</a:t>
            </a:r>
          </a:p>
          <a:p>
            <a:r>
              <a:rPr lang="el-GR" dirty="0" smtClean="0"/>
              <a:t>8. Κοιλιακός έξω (κινητικός φλοιός)-</a:t>
            </a:r>
            <a:r>
              <a:rPr lang="el-GR" dirty="0" smtClean="0">
                <a:solidFill>
                  <a:schemeClr val="accent4"/>
                </a:solidFill>
              </a:rPr>
              <a:t>κατάργηση </a:t>
            </a:r>
            <a:r>
              <a:rPr lang="el-GR" dirty="0" err="1" smtClean="0">
                <a:solidFill>
                  <a:schemeClr val="accent4"/>
                </a:solidFill>
              </a:rPr>
              <a:t>υπερκινησιών</a:t>
            </a:r>
            <a:endParaRPr lang="el-GR" dirty="0" smtClean="0">
              <a:solidFill>
                <a:schemeClr val="accent4"/>
              </a:solidFill>
            </a:endParaRPr>
          </a:p>
          <a:p>
            <a:r>
              <a:rPr lang="el-GR" dirty="0" smtClean="0"/>
              <a:t>13. Κοιλιακός ενδιάμεσος (δέχεται από αιθουσαίους π.)</a:t>
            </a:r>
          </a:p>
          <a:p>
            <a:r>
              <a:rPr lang="el-GR" dirty="0" smtClean="0"/>
              <a:t>16. Κοιλιακός οπίσθιος έξω- </a:t>
            </a:r>
            <a:r>
              <a:rPr lang="el-GR" dirty="0" smtClean="0">
                <a:solidFill>
                  <a:schemeClr val="accent4"/>
                </a:solidFill>
              </a:rPr>
              <a:t>κατάργηση πόνου</a:t>
            </a:r>
          </a:p>
          <a:p>
            <a:r>
              <a:rPr lang="el-GR" dirty="0" smtClean="0"/>
              <a:t>17. Κοιλιακός οπίσθιος έσω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07307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3953247" cy="256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- TextBox"/>
          <p:cNvSpPr txBox="1"/>
          <p:nvPr/>
        </p:nvSpPr>
        <p:spPr>
          <a:xfrm>
            <a:off x="0" y="3286124"/>
            <a:ext cx="93134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/>
              <a:t>Ώριμος εγκέφαλος</a:t>
            </a:r>
          </a:p>
          <a:p>
            <a:r>
              <a:rPr lang="el-GR" dirty="0" smtClean="0">
                <a:solidFill>
                  <a:srgbClr val="00B050"/>
                </a:solidFill>
              </a:rPr>
              <a:t>Επιθάλαμος</a:t>
            </a:r>
            <a:r>
              <a:rPr lang="el-GR" dirty="0" smtClean="0"/>
              <a:t>: </a:t>
            </a:r>
            <a:r>
              <a:rPr lang="el-GR" dirty="0" err="1" smtClean="0"/>
              <a:t>ηνίες</a:t>
            </a:r>
            <a:r>
              <a:rPr lang="el-GR" dirty="0" smtClean="0"/>
              <a:t>-επίφυση, παρεκτοπίζεται, σταθμός οσφρητικών κέντρων-στελέχους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Ραχιαίος θάλαμος</a:t>
            </a:r>
            <a:r>
              <a:rPr lang="el-GR" dirty="0" smtClean="0"/>
              <a:t>: Υπεραναπτύσσεται, σταθμός αισθητικών οδών (</a:t>
            </a:r>
            <a:r>
              <a:rPr lang="el-GR" dirty="0" err="1" smtClean="0"/>
              <a:t>σωματοαισθητικότητα</a:t>
            </a:r>
            <a:r>
              <a:rPr lang="el-GR" dirty="0" smtClean="0"/>
              <a:t>,</a:t>
            </a:r>
          </a:p>
          <a:p>
            <a:r>
              <a:rPr lang="el-GR" dirty="0" smtClean="0"/>
              <a:t>		όραση, ακοή, γεύση, </a:t>
            </a:r>
            <a:r>
              <a:rPr lang="el-GR" dirty="0" err="1" smtClean="0"/>
              <a:t>αιθουσαία</a:t>
            </a:r>
            <a:r>
              <a:rPr lang="el-GR" dirty="0" smtClean="0"/>
              <a:t>)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Υποθαλάμια</a:t>
            </a:r>
            <a:r>
              <a:rPr lang="el-GR" dirty="0" smtClean="0">
                <a:solidFill>
                  <a:srgbClr val="FFC0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χώρα</a:t>
            </a:r>
            <a:r>
              <a:rPr lang="el-GR" dirty="0" smtClean="0"/>
              <a:t>: συνέχεια καλύπτρας μ. εγκεφάλου. Πυρήνες εξωπυραμιδικού (κινητική ζώνη)</a:t>
            </a:r>
          </a:p>
          <a:p>
            <a:r>
              <a:rPr lang="el-GR" dirty="0" smtClean="0"/>
              <a:t>		 (αβέβαιη ζώνη, υποθαλάμιος πυρήνας, ωχρά σφαίρα).</a:t>
            </a:r>
          </a:p>
          <a:p>
            <a:r>
              <a:rPr lang="el-GR" dirty="0" smtClean="0"/>
              <a:t>	Ωχρά σφαίρα: παράγωγο διάμεσου εγκεφάλου, αποχωρίζεται λόγω ανάπτυξης </a:t>
            </a:r>
          </a:p>
          <a:p>
            <a:r>
              <a:rPr lang="el-GR" dirty="0" smtClean="0"/>
              <a:t>	έσω κάψας και παρεκτοπίζεται εντός τελικού εγκεφάλου (μόνο </a:t>
            </a:r>
            <a:r>
              <a:rPr lang="el-GR" dirty="0" err="1" smtClean="0"/>
              <a:t>ενδοσκελιαίος</a:t>
            </a:r>
            <a:r>
              <a:rPr lang="el-GR" dirty="0" smtClean="0"/>
              <a:t> π. </a:t>
            </a:r>
          </a:p>
          <a:p>
            <a:r>
              <a:rPr lang="el-GR" dirty="0" smtClean="0"/>
              <a:t>	παραμένει στο διάμεσο εγκέφαλο).</a:t>
            </a:r>
          </a:p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Υποθάλαμος</a:t>
            </a:r>
            <a:r>
              <a:rPr lang="el-GR" dirty="0" smtClean="0"/>
              <a:t>: έδαφος διάμεσου εγκέφαλου, προβάλλει η </a:t>
            </a:r>
            <a:r>
              <a:rPr lang="el-GR" dirty="0" err="1" smtClean="0"/>
              <a:t>νευροϋπόφυση</a:t>
            </a:r>
            <a:r>
              <a:rPr lang="el-GR" dirty="0" smtClean="0"/>
              <a:t>. </a:t>
            </a:r>
          </a:p>
          <a:p>
            <a:r>
              <a:rPr lang="el-GR" dirty="0" smtClean="0"/>
              <a:t>	Το ανώτερο ρυθμιστικό κέντρο ΑΝΣ</a:t>
            </a:r>
          </a:p>
          <a:p>
            <a:endParaRPr lang="el-GR" dirty="0"/>
          </a:p>
        </p:txBody>
      </p:sp>
      <p:sp>
        <p:nvSpPr>
          <p:cNvPr id="4" name="TextBox 5"/>
          <p:cNvSpPr txBox="1"/>
          <p:nvPr/>
        </p:nvSpPr>
        <p:spPr>
          <a:xfrm>
            <a:off x="6105912" y="587488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Επιθάλαμος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Ραχιαίος Θάλαμος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Υποθαλάμια χώρα</a:t>
            </a:r>
          </a:p>
          <a:p>
            <a:pPr marL="342900" indent="-342900">
              <a:buAutoNum type="arabicPeriod"/>
            </a:pPr>
            <a:r>
              <a:rPr lang="el-GR" dirty="0" smtClean="0"/>
              <a:t>Υποθάλαμος 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Ωχρά σφαίρα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Έσω κάψα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7381875" cy="31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365104"/>
            <a:ext cx="727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Έξω γονατώδες σώμα </a:t>
            </a:r>
            <a:r>
              <a:rPr lang="el-GR" dirty="0" smtClean="0"/>
              <a:t>(6 </a:t>
            </a:r>
            <a:r>
              <a:rPr lang="el-GR" dirty="0" smtClean="0"/>
              <a:t>στιβάδες, χωρίζονται από ίνες οπτικής ταινίας)</a:t>
            </a:r>
            <a:endParaRPr lang="el-GR" dirty="0" smtClean="0"/>
          </a:p>
          <a:p>
            <a:pPr marL="342900" indent="-342900">
              <a:buAutoNum type="arabicPeriod"/>
            </a:pPr>
            <a:r>
              <a:rPr lang="el-GR" dirty="0" smtClean="0"/>
              <a:t>Οπτικός φλοιός </a:t>
            </a:r>
            <a:r>
              <a:rPr lang="en-US" dirty="0" smtClean="0"/>
              <a:t>(</a:t>
            </a:r>
            <a:r>
              <a:rPr lang="el-GR" dirty="0" smtClean="0"/>
              <a:t>ταινιωτή άλως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407249" y="5286388"/>
            <a:ext cx="8736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Απομονωμένο στην κοιλιακή και οπίσθια επιφάνεια θαλάμου. </a:t>
            </a:r>
          </a:p>
          <a:p>
            <a:r>
              <a:rPr lang="el-GR" dirty="0" smtClean="0"/>
              <a:t>Αρ θάλαμο καταλήγουν ίνες από κροταφικό </a:t>
            </a:r>
            <a:r>
              <a:rPr lang="el-GR" dirty="0" err="1" smtClean="0"/>
              <a:t>Αμφβλ</a:t>
            </a:r>
            <a:r>
              <a:rPr lang="el-GR" dirty="0" smtClean="0"/>
              <a:t> (ΑΡ) και ρινικό </a:t>
            </a:r>
            <a:r>
              <a:rPr lang="el-GR" dirty="0" err="1" smtClean="0"/>
              <a:t>Αμφβλ</a:t>
            </a:r>
            <a:r>
              <a:rPr lang="el-GR" dirty="0" smtClean="0"/>
              <a:t>. ΔΕ</a:t>
            </a:r>
          </a:p>
          <a:p>
            <a:r>
              <a:rPr lang="el-GR" dirty="0" smtClean="0"/>
              <a:t>Ίνες από ωχρά κηλίδα καταλήγουν σε κεντρική περιοχή που εκτείνεται σε όλες τις στιβάδες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8714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0"/>
            <a:ext cx="6364287" cy="459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910" y="4714884"/>
            <a:ext cx="62706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3. </a:t>
            </a:r>
            <a:r>
              <a:rPr lang="el-GR" b="1" dirty="0" smtClean="0">
                <a:solidFill>
                  <a:srgbClr val="00B050"/>
                </a:solidFill>
              </a:rPr>
              <a:t>Έσω γονατώδες </a:t>
            </a:r>
            <a:r>
              <a:rPr lang="el-GR" b="1" dirty="0" smtClean="0">
                <a:solidFill>
                  <a:srgbClr val="00B050"/>
                </a:solidFill>
              </a:rPr>
              <a:t>σώμα. </a:t>
            </a:r>
          </a:p>
          <a:p>
            <a:r>
              <a:rPr lang="el-GR" dirty="0" smtClean="0"/>
              <a:t>Έξω επιφάνεια θαλάμου, επί τα εντός έξω </a:t>
            </a:r>
            <a:r>
              <a:rPr lang="el-GR" dirty="0" err="1" smtClean="0"/>
              <a:t>γονατώδους</a:t>
            </a:r>
            <a:r>
              <a:rPr lang="el-GR" dirty="0" smtClean="0"/>
              <a:t> σώματος</a:t>
            </a:r>
            <a:endParaRPr lang="el-GR" dirty="0" smtClean="0"/>
          </a:p>
          <a:p>
            <a:r>
              <a:rPr lang="el-GR" dirty="0" smtClean="0"/>
              <a:t>4. </a:t>
            </a:r>
            <a:r>
              <a:rPr lang="el-GR" dirty="0" smtClean="0"/>
              <a:t>Δέχεται από Κάτω (οπίσθια) Διδύμια ομόπλευρα </a:t>
            </a:r>
            <a:endParaRPr lang="el-GR" dirty="0" smtClean="0"/>
          </a:p>
          <a:p>
            <a:r>
              <a:rPr lang="el-GR" dirty="0" smtClean="0"/>
              <a:t>κ</a:t>
            </a:r>
            <a:r>
              <a:rPr lang="el-GR" dirty="0" smtClean="0"/>
              <a:t>αι από </a:t>
            </a:r>
            <a:r>
              <a:rPr lang="el-GR" dirty="0" err="1" smtClean="0"/>
              <a:t>ετερόπλευρο</a:t>
            </a:r>
            <a:r>
              <a:rPr lang="el-GR" dirty="0" smtClean="0"/>
              <a:t> </a:t>
            </a:r>
            <a:r>
              <a:rPr lang="el-GR" dirty="0" smtClean="0"/>
              <a:t>κοχλιακό πυρήνα)</a:t>
            </a:r>
          </a:p>
          <a:p>
            <a:r>
              <a:rPr lang="el-GR" dirty="0" smtClean="0"/>
              <a:t>5. </a:t>
            </a:r>
            <a:r>
              <a:rPr lang="el-GR" dirty="0" smtClean="0"/>
              <a:t>Δίνει στον 1ταγή ακουστικό φλοιό </a:t>
            </a:r>
            <a:endParaRPr lang="el-GR" dirty="0" smtClean="0"/>
          </a:p>
          <a:p>
            <a:r>
              <a:rPr lang="el-GR" dirty="0" smtClean="0"/>
              <a:t>   (έλικές </a:t>
            </a:r>
            <a:r>
              <a:rPr lang="en-US" dirty="0" err="1" smtClean="0"/>
              <a:t>Heschl</a:t>
            </a:r>
            <a:r>
              <a:rPr lang="el-GR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1133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24744"/>
            <a:ext cx="31321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484784"/>
            <a:ext cx="27274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Πρόσθιοι πυρήνες</a:t>
            </a:r>
          </a:p>
          <a:p>
            <a:r>
              <a:rPr lang="el-GR" dirty="0" smtClean="0"/>
              <a:t>4. </a:t>
            </a:r>
            <a:r>
              <a:rPr lang="el-GR" dirty="0" err="1" smtClean="0"/>
              <a:t>Ενδοπεταλικοί</a:t>
            </a:r>
            <a:r>
              <a:rPr lang="el-GR" dirty="0" smtClean="0"/>
              <a:t> πυρήνες</a:t>
            </a:r>
            <a:endParaRPr lang="en-US" dirty="0" smtClean="0"/>
          </a:p>
          <a:p>
            <a:r>
              <a:rPr lang="en-US" dirty="0" smtClean="0"/>
              <a:t>5.6. </a:t>
            </a:r>
            <a:r>
              <a:rPr lang="el-GR" dirty="0" smtClean="0"/>
              <a:t>Έ</a:t>
            </a:r>
            <a:r>
              <a:rPr lang="el-GR" dirty="0" smtClean="0"/>
              <a:t>σω </a:t>
            </a:r>
            <a:r>
              <a:rPr lang="el-GR" dirty="0" smtClean="0"/>
              <a:t>πυρήνες</a:t>
            </a:r>
          </a:p>
          <a:p>
            <a:r>
              <a:rPr lang="el-GR" dirty="0" smtClean="0"/>
              <a:t>7. </a:t>
            </a:r>
            <a:r>
              <a:rPr lang="el-GR" dirty="0" smtClean="0"/>
              <a:t>Έξω ραχιαίος π.</a:t>
            </a:r>
            <a:endParaRPr lang="el-GR" dirty="0" smtClean="0"/>
          </a:p>
          <a:p>
            <a:r>
              <a:rPr lang="el-GR" dirty="0" smtClean="0"/>
              <a:t>8,9. Κοιλιακοί </a:t>
            </a:r>
            <a:r>
              <a:rPr lang="el-GR" dirty="0" smtClean="0"/>
              <a:t>έξω </a:t>
            </a:r>
            <a:endParaRPr lang="el-GR" dirty="0" smtClean="0"/>
          </a:p>
          <a:p>
            <a:r>
              <a:rPr lang="el-GR" dirty="0" smtClean="0"/>
              <a:t>10.Πυρήνας ΔΣ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17555" y="4214818"/>
            <a:ext cx="9026445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/>
              <a:t>Κοιλιακοί έξω </a:t>
            </a:r>
            <a:r>
              <a:rPr lang="el-GR" b="1" dirty="0" smtClean="0"/>
              <a:t>πυρήνες</a:t>
            </a:r>
            <a:r>
              <a:rPr lang="el-GR" dirty="0" smtClean="0"/>
              <a:t>: μεγαλύτερο τμήμα θαλάμου, </a:t>
            </a:r>
          </a:p>
          <a:p>
            <a:r>
              <a:rPr lang="el-GR" dirty="0" smtClean="0"/>
              <a:t>καλύπτει σαν </a:t>
            </a:r>
            <a:r>
              <a:rPr lang="el-GR" dirty="0" smtClean="0"/>
              <a:t>κέλυφος την </a:t>
            </a:r>
            <a:r>
              <a:rPr lang="el-GR" dirty="0" smtClean="0"/>
              <a:t>έσω επιφάνεια. Άφθονη </a:t>
            </a:r>
            <a:r>
              <a:rPr lang="el-GR" dirty="0" err="1" smtClean="0"/>
              <a:t>μυελίνη</a:t>
            </a:r>
            <a:r>
              <a:rPr lang="el-GR" dirty="0" smtClean="0"/>
              <a:t>. Στο πιο κοιλιακό τμήμα (8) </a:t>
            </a:r>
          </a:p>
          <a:p>
            <a:r>
              <a:rPr lang="el-GR" dirty="0" smtClean="0"/>
              <a:t>καταλήγουν ίνες από μέσο εγκέφαλο </a:t>
            </a:r>
            <a:r>
              <a:rPr lang="en-US" dirty="0" smtClean="0"/>
              <a:t>(</a:t>
            </a:r>
            <a:r>
              <a:rPr lang="el-GR" dirty="0" smtClean="0"/>
              <a:t>καλύπτρα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r>
              <a:rPr lang="el-GR" dirty="0" smtClean="0"/>
              <a:t>ενώ στο πιο </a:t>
            </a:r>
            <a:r>
              <a:rPr lang="el-GR" dirty="0" smtClean="0"/>
              <a:t>ρυγχαίο τμήμα (9</a:t>
            </a:r>
            <a:r>
              <a:rPr lang="el-GR" dirty="0" smtClean="0"/>
              <a:t>) ίνες από ΑΠΣ.</a:t>
            </a:r>
          </a:p>
          <a:p>
            <a:r>
              <a:rPr lang="el-GR" dirty="0" smtClean="0"/>
              <a:t>Ακτινοβολούν προς την </a:t>
            </a:r>
            <a:r>
              <a:rPr lang="el-GR" dirty="0" err="1" smtClean="0"/>
              <a:t>πρ</a:t>
            </a:r>
            <a:r>
              <a:rPr lang="el-GR" dirty="0" smtClean="0"/>
              <a:t>. κεντρική έλικα (</a:t>
            </a:r>
            <a:r>
              <a:rPr lang="el-GR" dirty="0" err="1" smtClean="0"/>
              <a:t>π4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5429264"/>
            <a:ext cx="9226308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ΔΣ. Λεπτό στρ</a:t>
            </a:r>
            <a:r>
              <a:rPr lang="el-GR" dirty="0"/>
              <a:t>ώ</a:t>
            </a:r>
            <a:r>
              <a:rPr lang="el-GR" dirty="0" smtClean="0"/>
              <a:t>μα κυττάρων. Καλύπτει εξωτερικά όλο το θάλαμο.</a:t>
            </a:r>
          </a:p>
          <a:p>
            <a:r>
              <a:rPr lang="el-GR" dirty="0" smtClean="0"/>
              <a:t> Χωρίζεται από τους </a:t>
            </a:r>
            <a:r>
              <a:rPr lang="el-GR" dirty="0" smtClean="0"/>
              <a:t>έξω πυρήνες </a:t>
            </a:r>
            <a:r>
              <a:rPr lang="el-GR" dirty="0" smtClean="0"/>
              <a:t>από την </a:t>
            </a:r>
            <a:r>
              <a:rPr lang="el-GR" dirty="0" smtClean="0"/>
              <a:t>μυελώδες πέταλο.</a:t>
            </a:r>
            <a:endParaRPr lang="en-US" dirty="0" smtClean="0"/>
          </a:p>
          <a:p>
            <a:r>
              <a:rPr lang="el-GR" dirty="0" smtClean="0"/>
              <a:t>Ο φλοιός προβάλλει στο ΔΣ (μετωπιαίος-</a:t>
            </a:r>
            <a:r>
              <a:rPr lang="el-GR" dirty="0" err="1" smtClean="0"/>
              <a:t>ρυγχαί</a:t>
            </a:r>
            <a:r>
              <a:rPr lang="el-GR" dirty="0" smtClean="0"/>
              <a:t>ο τμήμα, κροταφικός με μέσο τμήμα, </a:t>
            </a:r>
          </a:p>
          <a:p>
            <a:r>
              <a:rPr lang="el-GR" dirty="0" smtClean="0"/>
              <a:t>ινιακός με ουραίο </a:t>
            </a:r>
            <a:r>
              <a:rPr lang="el-GR" dirty="0" smtClean="0"/>
              <a:t>τμήμα). </a:t>
            </a:r>
            <a:r>
              <a:rPr lang="el-GR" dirty="0" smtClean="0">
                <a:solidFill>
                  <a:srgbClr val="FF0000"/>
                </a:solidFill>
              </a:rPr>
              <a:t>Ο ΔΣ δεν προβάλλει στο φλοιό αλλά σε άλλους θαλαμικούς </a:t>
            </a:r>
            <a:r>
              <a:rPr lang="el-GR" dirty="0" smtClean="0">
                <a:solidFill>
                  <a:srgbClr val="FF0000"/>
                </a:solidFill>
              </a:rPr>
              <a:t>πυρήνες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857224" y="357166"/>
            <a:ext cx="306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Τομή μέσω </a:t>
            </a:r>
            <a:r>
              <a:rPr lang="el-GR" dirty="0" err="1" smtClean="0"/>
              <a:t>ρυγχαίου</a:t>
            </a:r>
            <a:r>
              <a:rPr lang="el-GR" dirty="0" smtClean="0"/>
              <a:t> θαλάμου</a:t>
            </a:r>
            <a:endParaRPr lang="el-G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214290"/>
            <a:ext cx="1214437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816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1052736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Έσω πυρήνες</a:t>
            </a:r>
          </a:p>
          <a:p>
            <a:pPr marL="342900" indent="-342900">
              <a:buAutoNum type="arabicPeriod"/>
            </a:pPr>
            <a:r>
              <a:rPr lang="el-GR" dirty="0" smtClean="0"/>
              <a:t>Έξω κοιλιακοί πυρήνες</a:t>
            </a:r>
            <a:endParaRPr lang="el-GR" dirty="0" smtClean="0"/>
          </a:p>
          <a:p>
            <a:pPr marL="342900" indent="-342900">
              <a:buAutoNum type="arabicPeriod"/>
            </a:pPr>
            <a:r>
              <a:rPr lang="el-GR" dirty="0" err="1"/>
              <a:t>Ε</a:t>
            </a:r>
            <a:r>
              <a:rPr lang="el-GR" dirty="0" err="1" smtClean="0"/>
              <a:t>πιπολής</a:t>
            </a:r>
            <a:r>
              <a:rPr lang="el-GR" dirty="0" smtClean="0"/>
              <a:t> ραχιαίοι πυρήνες</a:t>
            </a:r>
          </a:p>
          <a:p>
            <a:pPr marL="342900" indent="-342900">
              <a:buAutoNum type="arabicPeriod"/>
            </a:pPr>
            <a:r>
              <a:rPr lang="el-GR" dirty="0" smtClean="0"/>
              <a:t>Κεντρικός πυρήνας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l-GR" dirty="0" smtClean="0"/>
              <a:t>Προσκέφαλο</a:t>
            </a:r>
          </a:p>
          <a:p>
            <a:pPr marL="342900" indent="-342900">
              <a:buAutoNum type="arabicPeriod"/>
            </a:pPr>
            <a:r>
              <a:rPr lang="el-GR" dirty="0" smtClean="0"/>
              <a:t>Κοιλιακοί οπίσθιοι πυρήνες</a:t>
            </a:r>
          </a:p>
          <a:p>
            <a:pPr marL="342900" indent="-342900">
              <a:buAutoNum type="arabicPeriod"/>
            </a:pPr>
            <a:r>
              <a:rPr lang="el-GR" dirty="0" smtClean="0"/>
              <a:t>Μηνοειδής </a:t>
            </a:r>
            <a:endParaRPr lang="el-GR" dirty="0" smtClean="0"/>
          </a:p>
          <a:p>
            <a:pPr marL="342900" indent="-342900">
              <a:buAutoNum type="arabicPeriod"/>
            </a:pPr>
            <a:r>
              <a:rPr lang="el-GR" dirty="0" smtClean="0"/>
              <a:t>Έξω γονατώδες </a:t>
            </a:r>
            <a:r>
              <a:rPr lang="el-GR" dirty="0" smtClean="0"/>
              <a:t>σώμα</a:t>
            </a:r>
            <a:endParaRPr lang="en-US" dirty="0" smtClean="0"/>
          </a:p>
          <a:p>
            <a:r>
              <a:rPr lang="el-GR" dirty="0" smtClean="0"/>
              <a:t>10. Έσω γονατώδες σώμα</a:t>
            </a:r>
          </a:p>
          <a:p>
            <a:r>
              <a:rPr lang="el-GR" dirty="0" smtClean="0"/>
              <a:t>11. Πυρήνας ΔΣ</a:t>
            </a:r>
            <a:endParaRPr lang="el-G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4481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037663"/>
            <a:ext cx="90819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Προσκέφαλο (5)</a:t>
            </a:r>
            <a:r>
              <a:rPr lang="el-GR" dirty="0" smtClean="0"/>
              <a:t>: οπίσθιο τριτημόριο θαλάμου</a:t>
            </a:r>
          </a:p>
          <a:p>
            <a:r>
              <a:rPr lang="el-GR" dirty="0" smtClean="0"/>
              <a:t>Μεταξύ </a:t>
            </a:r>
            <a:r>
              <a:rPr lang="el-GR" dirty="0" smtClean="0"/>
              <a:t>έσω και έξω πυρήνων, στο ραχιαίο τμήμα. </a:t>
            </a:r>
            <a:r>
              <a:rPr lang="el-GR" u="sng" dirty="0" smtClean="0"/>
              <a:t>Προβάλλει στον </a:t>
            </a:r>
          </a:p>
          <a:p>
            <a:r>
              <a:rPr lang="el-GR" u="sng" dirty="0" smtClean="0"/>
              <a:t>κροταφικό λοβό </a:t>
            </a:r>
            <a:r>
              <a:rPr lang="el-GR" dirty="0" smtClean="0"/>
              <a:t>και δέχεται </a:t>
            </a:r>
            <a:r>
              <a:rPr lang="el-GR" u="sng" dirty="0" smtClean="0"/>
              <a:t>ίνες από έξω λημνίσκο-</a:t>
            </a:r>
            <a:r>
              <a:rPr lang="el-GR" dirty="0" smtClean="0"/>
              <a:t>(έσω γονατώδες σώμα) και από την </a:t>
            </a:r>
          </a:p>
          <a:p>
            <a:r>
              <a:rPr lang="el-GR" u="sng" dirty="0" smtClean="0"/>
              <a:t>οπτική οδό </a:t>
            </a:r>
            <a:r>
              <a:rPr lang="el-GR" dirty="0" smtClean="0"/>
              <a:t>(έξω γονατώδες σώμα). Θεωρείται πυρήνας ακουστικής και οπτικής </a:t>
            </a:r>
            <a:r>
              <a:rPr lang="el-GR" dirty="0" smtClean="0"/>
              <a:t>ολοκλήρωσης</a:t>
            </a:r>
            <a:endParaRPr lang="el-GR" dirty="0" smtClean="0"/>
          </a:p>
          <a:p>
            <a:r>
              <a:rPr lang="el-GR" dirty="0" smtClean="0"/>
              <a:t>(σημαντικός για το λόγο και τη σκέψη)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ΔΕ ΔΕΧΕΤΑΙ ΙΝΕΣ </a:t>
            </a:r>
            <a:r>
              <a:rPr lang="el-GR" dirty="0" smtClean="0">
                <a:solidFill>
                  <a:srgbClr val="FF0000"/>
                </a:solidFill>
              </a:rPr>
              <a:t>ΑΠΟ </a:t>
            </a:r>
            <a:r>
              <a:rPr lang="el-GR" dirty="0" smtClean="0">
                <a:solidFill>
                  <a:srgbClr val="FF0000"/>
                </a:solidFill>
              </a:rPr>
              <a:t>ΕΞΩΘΑΛΑΜΙΚΟΥΣ ΠΥΡΗΝΕΣ.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14348" y="428604"/>
            <a:ext cx="298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Τομή μέσω ουραίου θαλάμου</a:t>
            </a:r>
            <a:endParaRPr lang="el-G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14290"/>
            <a:ext cx="1431347" cy="139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370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449763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4857752" y="142852"/>
            <a:ext cx="41235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/>
              <a:t>6.Κοιλιακοί οπίσθιοι πυρήνες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Καταλήγει </a:t>
            </a:r>
          </a:p>
          <a:p>
            <a:r>
              <a:rPr lang="el-GR" dirty="0" smtClean="0"/>
              <a:t>ο έσω λημνίσκος, </a:t>
            </a:r>
          </a:p>
          <a:p>
            <a:r>
              <a:rPr lang="el-GR" dirty="0" smtClean="0"/>
              <a:t>οι </a:t>
            </a:r>
            <a:r>
              <a:rPr lang="el-GR" dirty="0" err="1" smtClean="0"/>
              <a:t>νωτιαιοθαλαμικές</a:t>
            </a:r>
            <a:r>
              <a:rPr lang="el-GR" dirty="0" smtClean="0"/>
              <a:t> οδοί</a:t>
            </a:r>
          </a:p>
          <a:p>
            <a:r>
              <a:rPr lang="el-GR" dirty="0" err="1" smtClean="0"/>
              <a:t>Τριδυμικός</a:t>
            </a:r>
            <a:r>
              <a:rPr lang="el-GR" dirty="0" smtClean="0"/>
              <a:t> </a:t>
            </a:r>
            <a:r>
              <a:rPr lang="el-GR" dirty="0" smtClean="0"/>
              <a:t>λημνίσκος</a:t>
            </a:r>
          </a:p>
          <a:p>
            <a:r>
              <a:rPr lang="el-GR" dirty="0" smtClean="0"/>
              <a:t>Προβάλλει στην 1ταγή αισθητική περιοχή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5429256" y="2071678"/>
            <a:ext cx="3255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8. </a:t>
            </a:r>
            <a:r>
              <a:rPr lang="el-GR" b="1" dirty="0" smtClean="0"/>
              <a:t>Έξω γονατώδες σώμα</a:t>
            </a:r>
          </a:p>
          <a:p>
            <a:r>
              <a:rPr lang="el-GR" dirty="0" smtClean="0"/>
              <a:t>Σχετικά αποκομμένο. 6 στιβάδες κυττάρων, 5 στρώματα ινών.</a:t>
            </a:r>
          </a:p>
          <a:p>
            <a:r>
              <a:rPr lang="el-GR" i="1" u="sng" dirty="0" smtClean="0">
                <a:solidFill>
                  <a:schemeClr val="accent2">
                    <a:lumMod val="75000"/>
                  </a:schemeClr>
                </a:solidFill>
              </a:rPr>
              <a:t>2,3,5</a:t>
            </a:r>
            <a:r>
              <a:rPr lang="el-GR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l-GR" dirty="0" smtClean="0"/>
              <a:t>στρώμα: ίνες από </a:t>
            </a:r>
            <a:r>
              <a:rPr lang="el-GR" dirty="0" err="1" smtClean="0"/>
              <a:t>ομόπλευρο</a:t>
            </a:r>
            <a:r>
              <a:rPr lang="el-GR" dirty="0" smtClean="0"/>
              <a:t> οφθαλμό</a:t>
            </a:r>
          </a:p>
          <a:p>
            <a:r>
              <a:rPr lang="el-GR" i="1" u="sng" dirty="0" smtClean="0">
                <a:solidFill>
                  <a:schemeClr val="accent2">
                    <a:lumMod val="75000"/>
                  </a:schemeClr>
                </a:solidFill>
              </a:rPr>
              <a:t>1,4,6</a:t>
            </a:r>
            <a:r>
              <a:rPr lang="el-GR" dirty="0" smtClean="0"/>
              <a:t> στρώματα: ίνες από </a:t>
            </a:r>
            <a:r>
              <a:rPr lang="el-GR" dirty="0" err="1" smtClean="0"/>
              <a:t>ετερόπλευρο</a:t>
            </a:r>
            <a:r>
              <a:rPr lang="el-GR" dirty="0" smtClean="0"/>
              <a:t> οφθαλμό. Ίνες από ωχρά κηλίδα καταλήγουν στο πιο κεντρικό τμήμα. Σε </a:t>
            </a:r>
            <a:r>
              <a:rPr lang="el-GR" dirty="0" smtClean="0"/>
              <a:t>εκφύλιση </a:t>
            </a:r>
            <a:r>
              <a:rPr lang="el-GR" dirty="0" smtClean="0"/>
              <a:t>ωχράς εκφυλίζεται η περιοχή. Περιβάλλεται από εμμύελες ίνες που αποτελούν </a:t>
            </a:r>
            <a:r>
              <a:rPr lang="el-GR" dirty="0" smtClean="0"/>
              <a:t>την </a:t>
            </a:r>
            <a:r>
              <a:rPr lang="el-GR" dirty="0" smtClean="0"/>
              <a:t>οπτική ακτινοβολία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14348" y="428604"/>
            <a:ext cx="298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Τομή μέσω ουραίου θαλάμου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643446"/>
            <a:ext cx="1431347" cy="139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14480" y="4714884"/>
            <a:ext cx="23868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Έσω π.</a:t>
            </a:r>
          </a:p>
          <a:p>
            <a:pPr marL="342900" indent="-342900">
              <a:buAutoNum type="arabicPeriod"/>
            </a:pPr>
            <a:r>
              <a:rPr lang="el-GR" dirty="0" smtClean="0"/>
              <a:t>Έξω κοιλιακοί π.</a:t>
            </a:r>
          </a:p>
          <a:p>
            <a:pPr marL="342900" indent="-342900">
              <a:buAutoNum type="arabicPeriod"/>
            </a:pPr>
            <a:r>
              <a:rPr lang="el-GR" dirty="0" smtClean="0"/>
              <a:t>Επιπολής ραχιαίος</a:t>
            </a:r>
          </a:p>
          <a:p>
            <a:pPr marL="342900" indent="-342900">
              <a:buAutoNum type="arabicPeriod"/>
            </a:pPr>
            <a:r>
              <a:rPr lang="el-GR" b="1" dirty="0" smtClean="0"/>
              <a:t>Κεντρικός π.</a:t>
            </a:r>
          </a:p>
          <a:p>
            <a:pPr marL="342900" indent="-342900">
              <a:buAutoNum type="arabicPeriod"/>
            </a:pPr>
            <a:r>
              <a:rPr lang="el-GR" dirty="0" smtClean="0"/>
              <a:t>Π</a:t>
            </a:r>
            <a:r>
              <a:rPr lang="el-GR" dirty="0" smtClean="0"/>
              <a:t>ροσκέφαλο</a:t>
            </a:r>
          </a:p>
          <a:p>
            <a:pPr marL="342900" indent="-342900">
              <a:buAutoNum type="arabicPeriod"/>
            </a:pPr>
            <a:r>
              <a:rPr lang="el-GR" b="1" dirty="0" smtClean="0"/>
              <a:t>Κοιλιακός οπίσθιος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Μηνοειδής π.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715008" y="6143644"/>
            <a:ext cx="2189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10.Έσω γονατώδες σ.</a:t>
            </a:r>
          </a:p>
          <a:p>
            <a:r>
              <a:rPr lang="el-GR" dirty="0" smtClean="0"/>
              <a:t>11. Δικτυωτός π.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3488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3562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1268760"/>
            <a:ext cx="38396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Αβέβαιη </a:t>
            </a:r>
            <a:r>
              <a:rPr lang="el-GR" dirty="0" smtClean="0"/>
              <a:t>ζώνη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00B050"/>
                </a:solidFill>
              </a:rPr>
              <a:t>Πεδίο </a:t>
            </a:r>
            <a:r>
              <a:rPr lang="en-US" dirty="0" err="1">
                <a:solidFill>
                  <a:srgbClr val="00B050"/>
                </a:solidFill>
              </a:rPr>
              <a:t>F</a:t>
            </a:r>
            <a:r>
              <a:rPr lang="en-US" dirty="0" err="1" smtClean="0">
                <a:solidFill>
                  <a:srgbClr val="00B050"/>
                </a:solidFill>
              </a:rPr>
              <a:t>orel</a:t>
            </a:r>
            <a:r>
              <a:rPr lang="en-US" dirty="0" smtClean="0">
                <a:solidFill>
                  <a:srgbClr val="00B050"/>
                </a:solidFill>
              </a:rPr>
              <a:t> H1</a:t>
            </a:r>
            <a:r>
              <a:rPr lang="el-GR" dirty="0" smtClean="0">
                <a:solidFill>
                  <a:srgbClr val="00B050"/>
                </a:solidFill>
              </a:rPr>
              <a:t>-θαλαμική δεσμίδα</a:t>
            </a:r>
            <a:endParaRPr lang="en-US" dirty="0" smtClean="0">
              <a:solidFill>
                <a:srgbClr val="00B050"/>
              </a:solidFill>
            </a:endParaRP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00B050"/>
                </a:solidFill>
              </a:rPr>
              <a:t>Πεδίο </a:t>
            </a:r>
            <a:r>
              <a:rPr lang="en-US" dirty="0" err="1" smtClean="0">
                <a:solidFill>
                  <a:srgbClr val="00B050"/>
                </a:solidFill>
              </a:rPr>
              <a:t>Forel</a:t>
            </a:r>
            <a:r>
              <a:rPr lang="en-US" dirty="0" smtClean="0">
                <a:solidFill>
                  <a:srgbClr val="00B050"/>
                </a:solidFill>
              </a:rPr>
              <a:t> H2</a:t>
            </a:r>
            <a:r>
              <a:rPr lang="el-GR" dirty="0" smtClean="0">
                <a:solidFill>
                  <a:srgbClr val="00B050"/>
                </a:solidFill>
              </a:rPr>
              <a:t>-φακοειδής δεσμίδα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Υποθαλάμιος πυρήνας </a:t>
            </a:r>
            <a:r>
              <a:rPr lang="en-US" dirty="0" err="1" smtClean="0">
                <a:solidFill>
                  <a:srgbClr val="FF0000"/>
                </a:solidFill>
              </a:rPr>
              <a:t>Luys</a:t>
            </a:r>
            <a:endParaRPr lang="el-GR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l-GR" dirty="0" smtClean="0"/>
              <a:t>Έσω κάψα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Ωχρά σφαίρα</a:t>
            </a:r>
          </a:p>
          <a:p>
            <a:pPr marL="342900" indent="-342900">
              <a:buAutoNum type="arabicPeriod"/>
            </a:pPr>
            <a:r>
              <a:rPr lang="el-GR" dirty="0" smtClean="0"/>
              <a:t>Κέλυφος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Κερκοφόρος </a:t>
            </a:r>
            <a:r>
              <a:rPr lang="el-GR" dirty="0" smtClean="0"/>
              <a:t>πυρήνας</a:t>
            </a:r>
          </a:p>
          <a:p>
            <a:pPr marL="342900" indent="-342900">
              <a:buAutoNum type="arabicPeriod"/>
            </a:pPr>
            <a:r>
              <a:rPr lang="el-GR" dirty="0" err="1" smtClean="0">
                <a:solidFill>
                  <a:srgbClr val="FF0000"/>
                </a:solidFill>
              </a:rPr>
              <a:t>Υποθαλαμιοωχραίες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ίνες</a:t>
            </a:r>
          </a:p>
          <a:p>
            <a:pPr marL="342900" indent="-342900">
              <a:buAutoNum type="arabicPeriod"/>
            </a:pPr>
            <a:r>
              <a:rPr lang="el-GR" dirty="0" err="1" smtClean="0">
                <a:solidFill>
                  <a:srgbClr val="FF0000"/>
                </a:solidFill>
              </a:rPr>
              <a:t>Ωχροϋποθαλαμιαίες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ίνες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Μελαινο</a:t>
            </a:r>
            <a:r>
              <a:rPr lang="el-GR" dirty="0" smtClean="0"/>
              <a:t> </a:t>
            </a:r>
            <a:r>
              <a:rPr lang="el-GR" dirty="0" err="1" smtClean="0"/>
              <a:t>ωχραίες</a:t>
            </a:r>
            <a:r>
              <a:rPr lang="el-GR" dirty="0" smtClean="0"/>
              <a:t> </a:t>
            </a:r>
            <a:r>
              <a:rPr lang="el-GR" dirty="0" smtClean="0"/>
              <a:t>ίνες</a:t>
            </a:r>
          </a:p>
          <a:p>
            <a:pPr marL="342900" indent="-342900">
              <a:buAutoNum type="arabicPeriod"/>
            </a:pPr>
            <a:r>
              <a:rPr lang="el-GR" dirty="0" smtClean="0"/>
              <a:t>Μέλαινα ουσία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00B050"/>
                </a:solidFill>
              </a:rPr>
              <a:t>Φακοειδής δεσμίδα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00B050"/>
                </a:solidFill>
              </a:rPr>
              <a:t>Φακοειδής αγκύλη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00B050"/>
                </a:solidFill>
              </a:rPr>
              <a:t>Θαλαμική δεσμίδα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Ωχρο</a:t>
            </a:r>
            <a:r>
              <a:rPr lang="el-GR" dirty="0" err="1" smtClean="0"/>
              <a:t>καλυπτρική</a:t>
            </a:r>
            <a:r>
              <a:rPr lang="el-GR" dirty="0" smtClean="0"/>
              <a:t> δεσμίδα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643042" y="428604"/>
            <a:ext cx="5143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ΥΠΟΘΑΛΑΜΙΑ ΧΩΡΑ</a:t>
            </a:r>
          </a:p>
          <a:p>
            <a:r>
              <a:rPr lang="el-GR" dirty="0" smtClean="0"/>
              <a:t>αβέβαιη ζώνη, υποθαλάμιος πυρήνας, ωχρά σφαίρα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9957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476672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l-GR" b="1" dirty="0" smtClean="0"/>
              <a:t>Αβέβαιη ζώνη</a:t>
            </a:r>
            <a:r>
              <a:rPr lang="el-GR" dirty="0" smtClean="0"/>
              <a:t>: ανάμεσα στα πεδία </a:t>
            </a:r>
            <a:r>
              <a:rPr lang="en-US" dirty="0" err="1" smtClean="0"/>
              <a:t>F</a:t>
            </a:r>
            <a:r>
              <a:rPr lang="en-US" dirty="0" err="1" smtClean="0"/>
              <a:t>orel</a:t>
            </a:r>
            <a:r>
              <a:rPr lang="en-US" dirty="0" smtClean="0"/>
              <a:t> H1 </a:t>
            </a:r>
            <a:r>
              <a:rPr lang="el-GR" dirty="0" smtClean="0"/>
              <a:t>και </a:t>
            </a:r>
            <a:r>
              <a:rPr lang="en-US" dirty="0" smtClean="0"/>
              <a:t>H2</a:t>
            </a:r>
            <a:r>
              <a:rPr lang="el-GR" dirty="0" smtClean="0"/>
              <a:t>. Ενδιάμεσος σταθμός για κατιούσες ίνες από ωχρά σφαίρα</a:t>
            </a:r>
          </a:p>
          <a:p>
            <a:r>
              <a:rPr lang="el-GR" b="1" dirty="0" smtClean="0"/>
              <a:t>Υποθαλάμιος πυρήνας (σώμα </a:t>
            </a:r>
            <a:r>
              <a:rPr lang="en-US" b="1" dirty="0" err="1" smtClean="0"/>
              <a:t>Luys</a:t>
            </a:r>
            <a:r>
              <a:rPr lang="en-US" b="1" dirty="0" smtClean="0"/>
              <a:t>)</a:t>
            </a:r>
            <a:r>
              <a:rPr lang="el-GR" dirty="0" smtClean="0"/>
              <a:t>: ανάμεσα σε Η2 και έσω κάψα. Συνδέεται </a:t>
            </a:r>
            <a:r>
              <a:rPr lang="el-GR" dirty="0" smtClean="0"/>
              <a:t>αμφίδρομα με ωχρά σφαίρα. Καταστροφή του προκαλεί </a:t>
            </a:r>
            <a:r>
              <a:rPr lang="el-GR" dirty="0" err="1" smtClean="0"/>
              <a:t>ημιβαλλισμό</a:t>
            </a:r>
            <a:r>
              <a:rPr lang="el-GR" dirty="0" smtClean="0"/>
              <a:t>. Ερεθισμός προκαλεί αύξηση μυϊκού τόνου, αντανακλαστική διεγερσιμότητας και ακούσιες κινήσεις.</a:t>
            </a:r>
          </a:p>
          <a:p>
            <a:r>
              <a:rPr lang="el-GR" b="1" dirty="0" smtClean="0"/>
              <a:t>Ωχρά σφαίρα</a:t>
            </a:r>
            <a:r>
              <a:rPr lang="el-GR" dirty="0" smtClean="0"/>
              <a:t>: χωρίζεται από εμμύελες ίνες σε έσω και έξω </a:t>
            </a:r>
            <a:r>
              <a:rPr lang="el-GR" dirty="0" smtClean="0"/>
              <a:t>τμήμα. Συνδέονται </a:t>
            </a:r>
            <a:r>
              <a:rPr lang="el-GR" dirty="0" smtClean="0"/>
              <a:t>μεταξύ τους, με το κέλυφος και τον κερκοφόρο, αμφίδρομα με τον υποθαλάμιο πυρήνα (προσαγωγές στο έσω τμήμα, απαγωγές από έξω τμήμα) και με τη μέλαινα ουσία (έσω τμήμα). Βλάβη </a:t>
            </a:r>
            <a:r>
              <a:rPr lang="el-GR" dirty="0" err="1" smtClean="0"/>
              <a:t>ετερόπλευρη</a:t>
            </a:r>
            <a:r>
              <a:rPr lang="el-GR" dirty="0" smtClean="0"/>
              <a:t> μειώνει την υπερτονία και τον τρόμο στη ν. Πάρκινσον. </a:t>
            </a:r>
            <a:r>
              <a:rPr lang="el-GR" dirty="0" err="1" smtClean="0"/>
              <a:t>Αμφοτερόπλευρη</a:t>
            </a:r>
            <a:r>
              <a:rPr lang="el-GR" dirty="0" smtClean="0"/>
              <a:t> βλάβη προκαλεί ψυχικές διαταραχές</a:t>
            </a:r>
            <a:r>
              <a:rPr lang="el-GR" dirty="0" smtClean="0"/>
              <a:t>.</a:t>
            </a:r>
          </a:p>
          <a:p>
            <a:endParaRPr lang="el-GR" dirty="0" smtClean="0"/>
          </a:p>
          <a:p>
            <a:r>
              <a:rPr lang="el-GR" dirty="0" smtClean="0"/>
              <a:t>Φακοειδής δεσμίδα _πεδίο Η2: έσω τμήμα ωχράς-θάλαμος</a:t>
            </a:r>
          </a:p>
          <a:p>
            <a:r>
              <a:rPr lang="el-GR" dirty="0" smtClean="0"/>
              <a:t>Φακοειδής αγκύλη: έσω κάψα-έσω τμήμα ωχράς-θάλαμος</a:t>
            </a:r>
          </a:p>
          <a:p>
            <a:r>
              <a:rPr lang="el-GR" dirty="0" smtClean="0"/>
              <a:t>Θαλαμική δεσμίδα _πεδίο Η1: φακοειδής αγκύλη και δεσμίδα (κοιλιακό πρόσθιο, κοιλιακό έξω, έσω πυρ. Θαλάμου)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5449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0408" y="1214422"/>
            <a:ext cx="2583592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5. </a:t>
            </a:r>
            <a:r>
              <a:rPr lang="el-GR" dirty="0"/>
              <a:t>Ω</a:t>
            </a:r>
            <a:r>
              <a:rPr lang="el-GR" dirty="0" smtClean="0"/>
              <a:t>χρά σφαίρα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6. Έσω κάψα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8. Οπτικό χίασμα</a:t>
            </a:r>
          </a:p>
          <a:p>
            <a:r>
              <a:rPr lang="el-GR" dirty="0" smtClean="0"/>
              <a:t>9.</a:t>
            </a:r>
            <a:r>
              <a:rPr lang="en-US" dirty="0" smtClean="0"/>
              <a:t> </a:t>
            </a:r>
            <a:r>
              <a:rPr lang="el-GR" dirty="0" smtClean="0"/>
              <a:t>Προοπτικό κόλπωμα</a:t>
            </a:r>
            <a:endParaRPr lang="en-US" dirty="0" smtClean="0"/>
          </a:p>
          <a:p>
            <a:r>
              <a:rPr lang="el-GR" dirty="0" smtClean="0"/>
              <a:t>10. Πλάγια κοιλία</a:t>
            </a:r>
          </a:p>
          <a:p>
            <a:r>
              <a:rPr lang="el-GR" dirty="0" smtClean="0"/>
              <a:t>11. Διαφανές διάφραγμα</a:t>
            </a:r>
          </a:p>
          <a:p>
            <a:r>
              <a:rPr lang="el-GR" dirty="0" smtClean="0"/>
              <a:t>12. Κοιλία διαφανούς</a:t>
            </a:r>
          </a:p>
          <a:p>
            <a:r>
              <a:rPr lang="el-GR" dirty="0" smtClean="0"/>
              <a:t>       διαφράγματος</a:t>
            </a:r>
          </a:p>
          <a:p>
            <a:r>
              <a:rPr lang="el-GR" dirty="0" smtClean="0"/>
              <a:t>13. Κερκοφόρος πυρήνας</a:t>
            </a:r>
          </a:p>
          <a:p>
            <a:r>
              <a:rPr lang="el-GR" dirty="0" smtClean="0"/>
              <a:t>14. Κέλυφος</a:t>
            </a:r>
          </a:p>
          <a:p>
            <a:r>
              <a:rPr lang="el-GR" dirty="0" smtClean="0"/>
              <a:t>15. Οσφρητική περιοχή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16. Μεσολόβιο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17. </a:t>
            </a:r>
            <a:r>
              <a:rPr lang="el-GR" dirty="0" err="1" smtClean="0">
                <a:solidFill>
                  <a:srgbClr val="FF0000"/>
                </a:solidFill>
              </a:rPr>
              <a:t>Πρ</a:t>
            </a:r>
            <a:r>
              <a:rPr lang="el-GR" dirty="0" smtClean="0">
                <a:solidFill>
                  <a:srgbClr val="FF0000"/>
                </a:solidFill>
              </a:rPr>
              <a:t>. σύνδεσμος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18. Ψαλίδα</a:t>
            </a:r>
          </a:p>
          <a:p>
            <a:r>
              <a:rPr lang="el-GR" dirty="0" smtClean="0"/>
              <a:t>19. Έξω οσφρητική χορδή</a:t>
            </a:r>
          </a:p>
          <a:p>
            <a:endParaRPr lang="el-G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60960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572140"/>
            <a:ext cx="1342031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- TextBox"/>
          <p:cNvSpPr txBox="1"/>
          <p:nvPr/>
        </p:nvSpPr>
        <p:spPr>
          <a:xfrm>
            <a:off x="1214414" y="0"/>
            <a:ext cx="369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Τομή στο επίπεδο οπτικού χιάσματος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604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667864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829584" y="428604"/>
            <a:ext cx="2314416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/>
              <a:t>Χοριοειδές πλέγμα</a:t>
            </a:r>
          </a:p>
          <a:p>
            <a:pPr marL="342900" indent="-342900">
              <a:buAutoNum type="arabicPeriod"/>
            </a:pPr>
            <a:r>
              <a:rPr lang="el-GR" sz="1200" dirty="0" err="1" smtClean="0"/>
              <a:t>Θαλαμοραβδωτή</a:t>
            </a:r>
            <a:r>
              <a:rPr lang="el-GR" sz="1200" dirty="0" smtClean="0"/>
              <a:t> φλέβα</a:t>
            </a:r>
          </a:p>
          <a:p>
            <a:pPr marL="342900" indent="-342900">
              <a:buAutoNum type="arabicPeriod"/>
            </a:pPr>
            <a:r>
              <a:rPr lang="el-GR" sz="1200" dirty="0" err="1" smtClean="0"/>
              <a:t>Προσπεφυκός</a:t>
            </a:r>
            <a:r>
              <a:rPr lang="el-GR" sz="1200" dirty="0" smtClean="0"/>
              <a:t> πέταλο</a:t>
            </a:r>
          </a:p>
          <a:p>
            <a:pPr marL="342900" indent="-342900">
              <a:buAutoNum type="arabicPeriod"/>
            </a:pPr>
            <a:r>
              <a:rPr lang="el-GR" dirty="0" smtClean="0"/>
              <a:t>Ραχιαίος θάλαμος</a:t>
            </a:r>
          </a:p>
          <a:p>
            <a:pPr marL="342900" indent="-342900">
              <a:buAutoNum type="arabicPeriod"/>
            </a:pPr>
            <a:r>
              <a:rPr lang="el-GR" dirty="0" smtClean="0"/>
              <a:t>Έσω κάψα</a:t>
            </a:r>
          </a:p>
          <a:p>
            <a:pPr marL="342900" indent="-342900"/>
            <a:r>
              <a:rPr lang="el-GR" dirty="0" smtClean="0"/>
              <a:t>6.7.8. Ωχρά σφαίρα</a:t>
            </a:r>
          </a:p>
          <a:p>
            <a:pPr marL="342900" indent="-342900"/>
            <a:r>
              <a:rPr lang="el-GR" dirty="0" smtClean="0"/>
              <a:t>9. </a:t>
            </a:r>
            <a:r>
              <a:rPr lang="el-GR" dirty="0" smtClean="0">
                <a:solidFill>
                  <a:srgbClr val="0070C0"/>
                </a:solidFill>
              </a:rPr>
              <a:t>Κέλυφος </a:t>
            </a:r>
          </a:p>
          <a:p>
            <a:pPr marL="342900" indent="-342900"/>
            <a:r>
              <a:rPr lang="el-GR" dirty="0" smtClean="0"/>
              <a:t>10. Φακοειδής αγκύλη</a:t>
            </a:r>
          </a:p>
          <a:p>
            <a:pPr marL="342900" indent="-342900"/>
            <a:r>
              <a:rPr lang="el-GR" dirty="0" smtClean="0"/>
              <a:t>11.12. Υποθάλαμος </a:t>
            </a:r>
          </a:p>
          <a:p>
            <a:pPr marL="342900" indent="-342900"/>
            <a:r>
              <a:rPr lang="el-GR" dirty="0" smtClean="0"/>
              <a:t>    (φαιό φύμα, χοάνη)</a:t>
            </a:r>
          </a:p>
          <a:p>
            <a:pPr marL="342900" indent="-342900"/>
            <a:r>
              <a:rPr lang="el-GR" dirty="0" smtClean="0"/>
              <a:t>13. Οπτική ταινία</a:t>
            </a:r>
          </a:p>
          <a:p>
            <a:pPr marL="342900" indent="-342900"/>
            <a:r>
              <a:rPr lang="el-GR" dirty="0" smtClean="0"/>
              <a:t>14</a:t>
            </a:r>
            <a:r>
              <a:rPr lang="el-GR" dirty="0" smtClean="0">
                <a:solidFill>
                  <a:srgbClr val="0070C0"/>
                </a:solidFill>
              </a:rPr>
              <a:t>. Κερκοφόρος </a:t>
            </a:r>
          </a:p>
          <a:p>
            <a:pPr marL="342900" indent="-342900"/>
            <a:r>
              <a:rPr lang="el-GR" dirty="0" smtClean="0"/>
              <a:t>15. π. </a:t>
            </a:r>
            <a:r>
              <a:rPr lang="en-US" dirty="0" err="1" smtClean="0"/>
              <a:t>Meynert</a:t>
            </a:r>
            <a:r>
              <a:rPr lang="el-GR" dirty="0" smtClean="0"/>
              <a:t> </a:t>
            </a:r>
            <a:r>
              <a:rPr lang="en-US" dirty="0" smtClean="0"/>
              <a:t>(Ach)</a:t>
            </a:r>
          </a:p>
          <a:p>
            <a:pPr marL="342900" indent="-342900"/>
            <a:r>
              <a:rPr lang="en-US" dirty="0" smtClean="0"/>
              <a:t>16.</a:t>
            </a:r>
            <a:r>
              <a:rPr lang="el-GR" dirty="0" smtClean="0"/>
              <a:t> Ψαλίδα</a:t>
            </a:r>
          </a:p>
          <a:p>
            <a:pPr marL="342900" indent="-342900"/>
            <a:endParaRPr lang="el-GR" dirty="0" smtClean="0"/>
          </a:p>
          <a:p>
            <a:pPr marL="342900" indent="-342900"/>
            <a:r>
              <a:rPr lang="el-GR" dirty="0" smtClean="0"/>
              <a:t>33. Αμυγδαλή </a:t>
            </a:r>
          </a:p>
          <a:p>
            <a:pPr marL="342900" indent="-342900"/>
            <a:r>
              <a:rPr lang="el-GR" dirty="0" smtClean="0"/>
              <a:t>35. </a:t>
            </a:r>
            <a:r>
              <a:rPr lang="el-GR" dirty="0" err="1" smtClean="0"/>
              <a:t>πρ</a:t>
            </a:r>
            <a:r>
              <a:rPr lang="el-GR" dirty="0" smtClean="0"/>
              <a:t>. σύνδεσμος</a:t>
            </a:r>
            <a:endParaRPr lang="el-GR" dirty="0" smtClean="0"/>
          </a:p>
          <a:p>
            <a:pPr marL="342900" indent="-342900">
              <a:buAutoNum type="arabicPeriod"/>
            </a:pPr>
            <a:endParaRPr lang="el-GR" dirty="0" smtClean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85786" y="0"/>
            <a:ext cx="433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Τομή πίσω από </a:t>
            </a:r>
            <a:r>
              <a:rPr lang="el-GR" dirty="0" err="1" smtClean="0"/>
              <a:t>μεσοκοιλιακό</a:t>
            </a:r>
            <a:r>
              <a:rPr lang="el-GR" dirty="0" smtClean="0"/>
              <a:t> τρήμα </a:t>
            </a:r>
            <a:r>
              <a:rPr lang="en-US" dirty="0" err="1" smtClean="0"/>
              <a:t>Monro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71472" y="5715016"/>
            <a:ext cx="6907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Όχι σαφές όριο διάμεσου-τελικού εγκεφάλου (κέλυφος –κερκοφόρος)</a:t>
            </a:r>
          </a:p>
          <a:p>
            <a:r>
              <a:rPr lang="el-GR" dirty="0" smtClean="0"/>
              <a:t>Η ωχρά διακρίνεται από κέλυφος λόγω αυξημένης ποσότητας μυελίνης</a:t>
            </a:r>
          </a:p>
          <a:p>
            <a:endParaRPr lang="el-G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5786454"/>
            <a:ext cx="1557365" cy="97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571472" y="214290"/>
            <a:ext cx="27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Τομή στο επίπεδο </a:t>
            </a:r>
            <a:r>
              <a:rPr lang="el-GR" dirty="0" err="1" smtClean="0"/>
              <a:t>μαστίων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6786578" y="785794"/>
            <a:ext cx="2102563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ΡΑΧ. ΘΑΛΑΜΟΣ</a:t>
            </a:r>
          </a:p>
          <a:p>
            <a:r>
              <a:rPr lang="el-GR" dirty="0" smtClean="0"/>
              <a:t>17. Διάμεση μάζα</a:t>
            </a:r>
          </a:p>
          <a:p>
            <a:r>
              <a:rPr lang="el-GR" dirty="0" smtClean="0"/>
              <a:t>18. Πρόσθιοι π.</a:t>
            </a:r>
          </a:p>
          <a:p>
            <a:r>
              <a:rPr lang="el-GR" dirty="0" smtClean="0"/>
              <a:t>19. Έσω πυρήνες</a:t>
            </a:r>
          </a:p>
          <a:p>
            <a:r>
              <a:rPr lang="el-GR" dirty="0" smtClean="0"/>
              <a:t>20. </a:t>
            </a:r>
            <a:r>
              <a:rPr lang="el-GR" dirty="0" err="1" smtClean="0"/>
              <a:t>Παρακοιλιακοί</a:t>
            </a:r>
            <a:r>
              <a:rPr lang="el-GR" dirty="0" smtClean="0"/>
              <a:t> π</a:t>
            </a:r>
          </a:p>
          <a:p>
            <a:r>
              <a:rPr lang="el-GR" dirty="0" smtClean="0"/>
              <a:t>22. Έξω πυρήνες</a:t>
            </a:r>
          </a:p>
          <a:p>
            <a:r>
              <a:rPr lang="el-GR" dirty="0" smtClean="0"/>
              <a:t>23. Δικτυωτός π.</a:t>
            </a:r>
          </a:p>
          <a:p>
            <a:endParaRPr lang="el-GR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21. Έσω </a:t>
            </a:r>
            <a:r>
              <a:rPr lang="el-GR" dirty="0" err="1" smtClean="0">
                <a:solidFill>
                  <a:srgbClr val="FF0000"/>
                </a:solidFill>
              </a:rPr>
              <a:t>μυελ</a:t>
            </a:r>
            <a:r>
              <a:rPr lang="el-GR" dirty="0" smtClean="0">
                <a:solidFill>
                  <a:srgbClr val="FF0000"/>
                </a:solidFill>
              </a:rPr>
              <a:t>. </a:t>
            </a:r>
            <a:r>
              <a:rPr lang="el-GR" dirty="0" err="1" smtClean="0">
                <a:solidFill>
                  <a:srgbClr val="FF0000"/>
                </a:solidFill>
              </a:rPr>
              <a:t>πετ</a:t>
            </a:r>
            <a:r>
              <a:rPr lang="el-GR" dirty="0" smtClean="0">
                <a:solidFill>
                  <a:srgbClr val="FF0000"/>
                </a:solidFill>
              </a:rPr>
              <a:t>.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 (ΠΡ-ΕΞΩ)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24. Έξω </a:t>
            </a:r>
            <a:r>
              <a:rPr lang="el-GR" dirty="0" err="1" smtClean="0">
                <a:solidFill>
                  <a:srgbClr val="FF0000"/>
                </a:solidFill>
              </a:rPr>
              <a:t>μυελ</a:t>
            </a:r>
            <a:r>
              <a:rPr lang="el-GR" dirty="0" smtClean="0">
                <a:solidFill>
                  <a:srgbClr val="FF0000"/>
                </a:solidFill>
              </a:rPr>
              <a:t>. </a:t>
            </a:r>
            <a:r>
              <a:rPr lang="el-GR" dirty="0" err="1" smtClean="0">
                <a:solidFill>
                  <a:srgbClr val="FF0000"/>
                </a:solidFill>
              </a:rPr>
              <a:t>πετ</a:t>
            </a:r>
            <a:r>
              <a:rPr lang="el-GR" dirty="0" smtClean="0">
                <a:solidFill>
                  <a:srgbClr val="FF0000"/>
                </a:solidFill>
              </a:rPr>
              <a:t>.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 (ΕΞΩ-ΔΙΚΤ)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85720" y="4714884"/>
            <a:ext cx="2397901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ΥΠΟΘΑΛΑΜΙΑ ΧΩΡΑ</a:t>
            </a:r>
          </a:p>
          <a:p>
            <a:r>
              <a:rPr lang="el-GR" dirty="0" smtClean="0"/>
              <a:t>25. Αβέβαιη ζώνη</a:t>
            </a:r>
          </a:p>
          <a:p>
            <a:r>
              <a:rPr lang="el-GR" dirty="0" smtClean="0"/>
              <a:t>26. Υποθαλάμιος π.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27.Πεδίο Η1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28. Πεδίο Η2</a:t>
            </a:r>
          </a:p>
          <a:p>
            <a:r>
              <a:rPr lang="el-GR" dirty="0" smtClean="0"/>
              <a:t>30. Μαστία</a:t>
            </a:r>
          </a:p>
          <a:p>
            <a:r>
              <a:rPr lang="el-GR" dirty="0" smtClean="0"/>
              <a:t>31. </a:t>
            </a:r>
            <a:r>
              <a:rPr lang="el-GR" dirty="0" err="1" smtClean="0"/>
              <a:t>Μαστιοθαλαμική</a:t>
            </a:r>
            <a:r>
              <a:rPr lang="el-GR" dirty="0" smtClean="0"/>
              <a:t> δ.</a:t>
            </a:r>
          </a:p>
          <a:p>
            <a:endParaRPr lang="el-GR" dirty="0"/>
          </a:p>
        </p:txBody>
      </p:sp>
      <p:sp>
        <p:nvSpPr>
          <p:cNvPr id="8" name="7 - Δεξιό άγκιστρο"/>
          <p:cNvSpPr/>
          <p:nvPr/>
        </p:nvSpPr>
        <p:spPr>
          <a:xfrm>
            <a:off x="1714480" y="5572140"/>
            <a:ext cx="214314" cy="500066"/>
          </a:xfrm>
          <a:prstGeom prst="rightBr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2071670" y="56435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25</a:t>
            </a:r>
            <a:endParaRPr lang="el-G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590550"/>
            <a:ext cx="5951050" cy="419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- TextBox"/>
          <p:cNvSpPr txBox="1"/>
          <p:nvPr/>
        </p:nvSpPr>
        <p:spPr>
          <a:xfrm>
            <a:off x="4000496" y="4857760"/>
            <a:ext cx="198336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29. Μέλαινα ουσία</a:t>
            </a:r>
          </a:p>
          <a:p>
            <a:r>
              <a:rPr lang="el-GR" dirty="0" smtClean="0"/>
              <a:t>34. Ιππόκαμπος 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4286248" y="5786454"/>
            <a:ext cx="4620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Μυελώδή</a:t>
            </a:r>
            <a:r>
              <a:rPr lang="el-GR" dirty="0" smtClean="0"/>
              <a:t> πέταλα: εμμύελες ίνες </a:t>
            </a:r>
            <a:r>
              <a:rPr lang="el-GR" dirty="0" err="1" smtClean="0"/>
              <a:t>υποδιαίρουν</a:t>
            </a:r>
            <a:r>
              <a:rPr lang="el-GR" dirty="0" smtClean="0"/>
              <a:t> </a:t>
            </a:r>
          </a:p>
          <a:p>
            <a:r>
              <a:rPr lang="el-GR" dirty="0" smtClean="0"/>
              <a:t>θ</a:t>
            </a:r>
            <a:r>
              <a:rPr lang="el-GR" dirty="0" smtClean="0"/>
              <a:t>άλαμο </a:t>
            </a:r>
            <a:r>
              <a:rPr lang="el-GR" dirty="0" smtClean="0"/>
              <a:t>σε ομάδες πυρήνων, </a:t>
            </a:r>
          </a:p>
          <a:p>
            <a:r>
              <a:rPr lang="el-GR" dirty="0" smtClean="0"/>
              <a:t>αφορίζουν πυρήνες υποθαλάμιας χώρα;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6858016" y="4429132"/>
            <a:ext cx="1824923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13. Οπτική ταινία</a:t>
            </a:r>
          </a:p>
          <a:p>
            <a:r>
              <a:rPr lang="el-GR" dirty="0" smtClean="0"/>
              <a:t>16. Ψαλίδα</a:t>
            </a:r>
          </a:p>
          <a:p>
            <a:r>
              <a:rPr lang="el-GR" dirty="0" smtClean="0"/>
              <a:t>32. Μεσολόβιο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5643578"/>
            <a:ext cx="148837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8" y="0"/>
            <a:ext cx="356866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Ηνία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C000"/>
                </a:solidFill>
              </a:rPr>
              <a:t>Έσω οσφρητική χορδή</a:t>
            </a:r>
          </a:p>
          <a:p>
            <a:pPr marL="342900" indent="-342900">
              <a:buAutoNum type="arabicPeriod"/>
            </a:pPr>
            <a:r>
              <a:rPr lang="el-GR" dirty="0" smtClean="0"/>
              <a:t>Διαφραγματικοί πυρήνες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Πρ</a:t>
            </a:r>
            <a:r>
              <a:rPr lang="el-GR" dirty="0" smtClean="0"/>
              <a:t>. διάτρητη ουσία</a:t>
            </a:r>
          </a:p>
          <a:p>
            <a:pPr marL="342900" indent="-342900">
              <a:buAutoNum type="arabicPeriod"/>
            </a:pPr>
            <a:r>
              <a:rPr lang="el-GR" dirty="0" smtClean="0"/>
              <a:t>Προοπτική χώρα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l-GR" dirty="0" err="1" smtClean="0"/>
              <a:t>Αμυγδαλοειδής</a:t>
            </a:r>
            <a:r>
              <a:rPr lang="el-GR" dirty="0" smtClean="0"/>
              <a:t> πυρήνας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C000"/>
                </a:solidFill>
              </a:rPr>
              <a:t>Τελική ταινία</a:t>
            </a:r>
          </a:p>
          <a:p>
            <a:pPr marL="342900" indent="-342900">
              <a:buAutoNum type="arabicPeriod"/>
            </a:pPr>
            <a:endParaRPr lang="el-GR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/>
            </a:pPr>
            <a:r>
              <a:rPr lang="el-GR" b="1" dirty="0" err="1" smtClean="0">
                <a:solidFill>
                  <a:schemeClr val="accent6">
                    <a:lumMod val="75000"/>
                  </a:schemeClr>
                </a:solidFill>
              </a:rPr>
              <a:t>Ηνιοτετραδυμική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δεσμίδα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l-GR" b="1" dirty="0" err="1" smtClean="0">
                <a:solidFill>
                  <a:schemeClr val="accent6">
                    <a:lumMod val="75000"/>
                  </a:schemeClr>
                </a:solidFill>
              </a:rPr>
              <a:t>Ηνιοκαλυπτρική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δεσμίδα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l-GR" dirty="0" smtClean="0"/>
              <a:t>Ραχιαίος </a:t>
            </a:r>
            <a:r>
              <a:rPr lang="el-GR" dirty="0" err="1" smtClean="0"/>
              <a:t>καλυπτρικός</a:t>
            </a:r>
            <a:r>
              <a:rPr lang="el-GR" dirty="0" smtClean="0"/>
              <a:t> πυρήνας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l-GR" b="1" dirty="0" err="1" smtClean="0">
                <a:solidFill>
                  <a:schemeClr val="accent6">
                    <a:lumMod val="75000"/>
                  </a:schemeClr>
                </a:solidFill>
              </a:rPr>
              <a:t>Ηνιομεσοσκελιαία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δ.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Meynert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el-GR" dirty="0" err="1" smtClean="0"/>
              <a:t>Μεσοσκελιαίος</a:t>
            </a:r>
            <a:r>
              <a:rPr lang="el-GR" dirty="0" smtClean="0"/>
              <a:t> π.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rgbClr val="FF0000"/>
                </a:solidFill>
              </a:rPr>
              <a:t>Επίφυση (κωνάριο</a:t>
            </a:r>
            <a:r>
              <a:rPr lang="el-GR" dirty="0" smtClean="0"/>
              <a:t>)</a:t>
            </a:r>
          </a:p>
          <a:p>
            <a:pPr marL="342900" indent="-342900"/>
            <a:endParaRPr lang="el-GR" dirty="0" smtClean="0"/>
          </a:p>
          <a:p>
            <a:r>
              <a:rPr lang="el-GR" dirty="0" smtClean="0"/>
              <a:t>16. Οσφρητικός βολβός</a:t>
            </a:r>
          </a:p>
          <a:p>
            <a:r>
              <a:rPr lang="el-GR" dirty="0" smtClean="0"/>
              <a:t>17.Οπτικό χίασμα</a:t>
            </a:r>
          </a:p>
          <a:p>
            <a:r>
              <a:rPr lang="el-GR" dirty="0" smtClean="0"/>
              <a:t>18. Υπόφυση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214414" y="428604"/>
            <a:ext cx="150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ΕΠΙΘΑΛΑΜΟΣ</a:t>
            </a:r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>
            <a:off x="785786" y="5429264"/>
            <a:ext cx="4572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smtClean="0"/>
              <a:t>Ηνία: πυρήνες, σύνδεσμος, μυέλινη ταινία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/>
              <a:t>Επίφυση (κωνάριο) </a:t>
            </a:r>
          </a:p>
          <a:p>
            <a:pPr>
              <a:buFont typeface="Wingdings" pitchFamily="2" charset="2"/>
              <a:buChar char="Ø"/>
            </a:pPr>
            <a:r>
              <a:rPr lang="el-GR" dirty="0" err="1" smtClean="0"/>
              <a:t>Επιθαλαμικός</a:t>
            </a:r>
            <a:r>
              <a:rPr lang="el-GR" dirty="0" smtClean="0"/>
              <a:t> σύνδεσμος</a:t>
            </a:r>
            <a:endParaRPr lang="en-US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546435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880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 txBox="1">
            <a:spLocks noGrp="1"/>
          </p:cNvSpPr>
          <p:nvPr>
            <p:ph type="title" idx="4294967295"/>
          </p:nvPr>
        </p:nvSpPr>
        <p:spPr>
          <a:xfrm>
            <a:off x="571472" y="142852"/>
            <a:ext cx="7972425" cy="76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ΕΠΙΘΑΛΑΜΟΣ -ΗΝΙΑ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5143504" y="928670"/>
            <a:ext cx="4157666" cy="2357437"/>
          </a:xfrm>
        </p:spPr>
        <p:txBody>
          <a:bodyPr/>
          <a:lstStyle/>
          <a:p>
            <a:pPr>
              <a:buNone/>
            </a:pPr>
            <a:r>
              <a:rPr lang="el-GR" sz="1800" b="1" dirty="0" smtClean="0">
                <a:solidFill>
                  <a:srgbClr val="FF0000"/>
                </a:solidFill>
              </a:rPr>
              <a:t>Ηνία</a:t>
            </a:r>
            <a:r>
              <a:rPr lang="el-GR" sz="1800" dirty="0" smtClean="0"/>
              <a:t>. Ενδιάμεσος σταθμός οσφρητικής οδού και π. στελέχους (</a:t>
            </a:r>
            <a:r>
              <a:rPr lang="el-GR" sz="1800" dirty="0" err="1" smtClean="0"/>
              <a:t>σιελικοί</a:t>
            </a:r>
            <a:r>
              <a:rPr lang="el-GR" sz="1800" dirty="0" smtClean="0"/>
              <a:t>, κινητικοί). Επηρεάζει πρόσληψη τροφής.</a:t>
            </a:r>
          </a:p>
          <a:p>
            <a:pPr>
              <a:buNone/>
            </a:pPr>
            <a:r>
              <a:rPr lang="el-GR" sz="1800" dirty="0" smtClean="0"/>
              <a:t>Προσαγωγές οδοί: από 3,4,5 μέσω 2</a:t>
            </a:r>
          </a:p>
          <a:p>
            <a:pPr>
              <a:buNone/>
            </a:pPr>
            <a:r>
              <a:rPr lang="el-GR" sz="1800" dirty="0" smtClean="0"/>
              <a:t>			από 6 μέσω 7</a:t>
            </a:r>
          </a:p>
          <a:p>
            <a:pPr>
              <a:buNone/>
            </a:pPr>
            <a:r>
              <a:rPr lang="el-GR" sz="1800" dirty="0" smtClean="0"/>
              <a:t>Απαγωγές οδοί: στο 10,12 μέσω 8,9,10</a:t>
            </a:r>
            <a:endParaRPr lang="el-GR" sz="1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502720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5643570" y="3714752"/>
            <a:ext cx="3174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10. </a:t>
            </a:r>
            <a:r>
              <a:rPr lang="el-GR" b="1" dirty="0" err="1" smtClean="0"/>
              <a:t>Καλυπτρικός</a:t>
            </a:r>
            <a:r>
              <a:rPr lang="el-GR" b="1" dirty="0" smtClean="0"/>
              <a:t> π.</a:t>
            </a:r>
            <a:r>
              <a:rPr lang="el-GR" dirty="0" smtClean="0"/>
              <a:t> σύνδεση με</a:t>
            </a:r>
          </a:p>
          <a:p>
            <a:r>
              <a:rPr lang="el-GR" dirty="0" smtClean="0"/>
              <a:t> σιαλικούς και κινητικούς π.</a:t>
            </a:r>
          </a:p>
          <a:p>
            <a:r>
              <a:rPr lang="el-GR" dirty="0" smtClean="0"/>
              <a:t>-μάσησης-κατάποσης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5430483" y="5000636"/>
            <a:ext cx="371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12. </a:t>
            </a:r>
            <a:r>
              <a:rPr lang="el-GR" b="1" dirty="0" err="1" smtClean="0"/>
              <a:t>Μεσοσκελιαίος</a:t>
            </a:r>
            <a:r>
              <a:rPr lang="el-GR" b="1" dirty="0" smtClean="0"/>
              <a:t> π</a:t>
            </a:r>
            <a:r>
              <a:rPr lang="el-GR" dirty="0" smtClean="0"/>
              <a:t>. σύνδεση με ΔΣ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000108"/>
            <a:ext cx="50196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857224" y="500042"/>
            <a:ext cx="24387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ΕΠΙΘΑΛΑΜΟΣ ΚΩΝΑΡΙΟ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00034" y="4286256"/>
            <a:ext cx="8355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Οπίσθιο τοίχωμα 3</a:t>
            </a:r>
            <a:r>
              <a:rPr lang="el-GR" baseline="30000" dirty="0" smtClean="0"/>
              <a:t>ης</a:t>
            </a:r>
            <a:r>
              <a:rPr lang="el-GR" dirty="0" smtClean="0"/>
              <a:t> κοιλίας (19. </a:t>
            </a:r>
            <a:r>
              <a:rPr lang="el-GR" dirty="0" err="1" smtClean="0"/>
              <a:t>επιφυσιακό</a:t>
            </a:r>
            <a:r>
              <a:rPr lang="el-GR" dirty="0" smtClean="0"/>
              <a:t> κόλπωμα)</a:t>
            </a:r>
          </a:p>
          <a:p>
            <a:r>
              <a:rPr lang="el-GR" dirty="0" smtClean="0"/>
              <a:t>Πέταλα χωρίζουν την επίφυση σε λοβία. Στους ενήλικές παρατηρείται </a:t>
            </a:r>
            <a:r>
              <a:rPr lang="el-GR" dirty="0" err="1" smtClean="0"/>
              <a:t>ασβέστωση</a:t>
            </a:r>
            <a:r>
              <a:rPr lang="el-GR" dirty="0" smtClean="0"/>
              <a:t> (14)</a:t>
            </a:r>
          </a:p>
          <a:p>
            <a:r>
              <a:rPr lang="el-GR" dirty="0" smtClean="0"/>
              <a:t>15. Οπίσθιος σύνδεσμος: </a:t>
            </a:r>
            <a:r>
              <a:rPr lang="el-GR" dirty="0" err="1" smtClean="0"/>
              <a:t>ηνιοτετραδυμικές</a:t>
            </a:r>
            <a:r>
              <a:rPr lang="el-GR" dirty="0" smtClean="0"/>
              <a:t> ίνες, από π. </a:t>
            </a:r>
            <a:r>
              <a:rPr lang="en-US" dirty="0" err="1" smtClean="0"/>
              <a:t>Cajal</a:t>
            </a:r>
            <a:r>
              <a:rPr lang="en-US" dirty="0" smtClean="0"/>
              <a:t>, </a:t>
            </a:r>
            <a:r>
              <a:rPr lang="en-US" dirty="0" err="1" smtClean="0"/>
              <a:t>Darkshevich</a:t>
            </a:r>
            <a:endParaRPr lang="en-US" dirty="0" smtClean="0"/>
          </a:p>
          <a:p>
            <a:r>
              <a:rPr lang="en-US" dirty="0" smtClean="0"/>
              <a:t>20. </a:t>
            </a:r>
            <a:r>
              <a:rPr lang="el-GR" dirty="0" err="1" smtClean="0"/>
              <a:t>Σύνδεμος</a:t>
            </a:r>
            <a:r>
              <a:rPr lang="el-GR" dirty="0" smtClean="0"/>
              <a:t> </a:t>
            </a:r>
            <a:r>
              <a:rPr lang="el-GR" dirty="0" err="1" smtClean="0"/>
              <a:t>ηνιών</a:t>
            </a:r>
            <a:endParaRPr lang="el-GR" dirty="0" smtClean="0"/>
          </a:p>
        </p:txBody>
      </p:sp>
      <p:sp>
        <p:nvSpPr>
          <p:cNvPr id="5" name="4 - TextBox"/>
          <p:cNvSpPr txBox="1"/>
          <p:nvPr/>
        </p:nvSpPr>
        <p:spPr>
          <a:xfrm>
            <a:off x="285720" y="5643578"/>
            <a:ext cx="8668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Φωτοευαίσθητο όργανο: καταγράφει μεταβολές φωτός μέσω </a:t>
            </a:r>
            <a:r>
              <a:rPr lang="el-GR" b="1" dirty="0" smtClean="0"/>
              <a:t>βρεγματικού οφθαλμού </a:t>
            </a:r>
            <a:r>
              <a:rPr lang="el-GR" dirty="0" smtClean="0"/>
              <a:t>ή</a:t>
            </a:r>
          </a:p>
          <a:p>
            <a:r>
              <a:rPr lang="el-GR" dirty="0" smtClean="0"/>
              <a:t> λεπτής οροφής κρανίου. Στον άνθρωπό μέσω </a:t>
            </a:r>
            <a:r>
              <a:rPr lang="el-GR" dirty="0" err="1" smtClean="0"/>
              <a:t>αμφβλ</a:t>
            </a:r>
            <a:r>
              <a:rPr lang="el-GR" dirty="0" smtClean="0"/>
              <a:t>-υποθάλαμο-ΘΜΣΣ-</a:t>
            </a:r>
            <a:r>
              <a:rPr lang="el-GR" dirty="0" err="1" smtClean="0"/>
              <a:t>συμπαθ</a:t>
            </a:r>
            <a:r>
              <a:rPr lang="el-GR" dirty="0" smtClean="0"/>
              <a:t>. </a:t>
            </a:r>
            <a:r>
              <a:rPr lang="el-GR" dirty="0" smtClean="0"/>
              <a:t>άλυσος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357158" y="1142984"/>
            <a:ext cx="33834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Στους ανθρώπους</a:t>
            </a:r>
          </a:p>
          <a:p>
            <a:r>
              <a:rPr lang="el-GR" dirty="0" smtClean="0"/>
              <a:t>αναστέλλει ωρίμανση </a:t>
            </a:r>
            <a:r>
              <a:rPr lang="el-GR" dirty="0" err="1" smtClean="0"/>
              <a:t>γονάδων</a:t>
            </a:r>
            <a:r>
              <a:rPr lang="el-GR" dirty="0" smtClean="0"/>
              <a:t>.</a:t>
            </a:r>
          </a:p>
          <a:p>
            <a:r>
              <a:rPr lang="el-GR" dirty="0" smtClean="0"/>
              <a:t>Στα ανώτερα θηλαστικά ρυθμίζει</a:t>
            </a:r>
          </a:p>
          <a:p>
            <a:r>
              <a:rPr lang="el-GR" dirty="0" smtClean="0"/>
              <a:t>κιρκάδιο κύκλο</a:t>
            </a:r>
          </a:p>
          <a:p>
            <a:r>
              <a:rPr lang="el-GR" dirty="0" smtClean="0"/>
              <a:t>Στα κατώτερα θηλαστικά ρυθμίζει</a:t>
            </a:r>
          </a:p>
          <a:p>
            <a:r>
              <a:rPr lang="el-GR" dirty="0" smtClean="0"/>
              <a:t> συμπεριφορά</a:t>
            </a:r>
          </a:p>
          <a:p>
            <a:r>
              <a:rPr lang="el-GR" dirty="0" smtClean="0"/>
              <a:t>-μεταβολή χρώματος μέρα-νύχτα/</a:t>
            </a:r>
          </a:p>
          <a:p>
            <a:r>
              <a:rPr lang="el-GR" dirty="0" smtClean="0"/>
              <a:t>\καλοκαίρι χειμώνα)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2181</Words>
  <Application>Microsoft Office PowerPoint</Application>
  <PresentationFormat>Προβολή στην οθόνη (4:3)</PresentationFormat>
  <Paragraphs>403</Paragraphs>
  <Slides>36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37" baseType="lpstr">
      <vt:lpstr>Θέμα του Office</vt:lpstr>
      <vt:lpstr>ΔΙΕΓΚΕΦΑΛΟΣ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ΕΠΙΘΑΛΑΜΟΣ -ΗΝΙΑ</vt:lpstr>
      <vt:lpstr>Διαφάνεια 9</vt:lpstr>
      <vt:lpstr>βρεγματικός οφθαλμός</vt:lpstr>
      <vt:lpstr>Διαφάνεια 11</vt:lpstr>
      <vt:lpstr>Διαφάνεια 12</vt:lpstr>
      <vt:lpstr>Διαφάνεια 13</vt:lpstr>
      <vt:lpstr>Διαφάνεια 14</vt:lpstr>
      <vt:lpstr>Διαφάνεια 15</vt:lpstr>
      <vt:lpstr>ΘΑΛΑΜΟΣ συμμετέχει στα περισσότερα συστήματα</vt:lpstr>
      <vt:lpstr>Διαφάνεια 17</vt:lpstr>
      <vt:lpstr>ΕΙΔΙΚΟΙ ΠΥΡΗΝΕΣ</vt:lpstr>
      <vt:lpstr>Διαφάνεια 19</vt:lpstr>
      <vt:lpstr>ΜΗ ΕΙΔΙΚΟΙ ΘΑΛΑΜΙΚΟΙ ΠΥΡΗΝΕΣ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ΔΙΕΓΚΕΦΑΛΟΣ</dc:title>
  <dc:creator>laptop</dc:creator>
  <cp:lastModifiedBy>mariannis</cp:lastModifiedBy>
  <cp:revision>65</cp:revision>
  <dcterms:created xsi:type="dcterms:W3CDTF">2018-04-29T07:17:32Z</dcterms:created>
  <dcterms:modified xsi:type="dcterms:W3CDTF">2018-05-01T17:03:07Z</dcterms:modified>
</cp:coreProperties>
</file>