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340" r:id="rId5"/>
    <p:sldId id="337" r:id="rId6"/>
    <p:sldId id="338" r:id="rId7"/>
    <p:sldId id="258" r:id="rId8"/>
    <p:sldId id="259" r:id="rId9"/>
    <p:sldId id="260" r:id="rId10"/>
    <p:sldId id="261" r:id="rId11"/>
    <p:sldId id="265" r:id="rId12"/>
    <p:sldId id="333" r:id="rId13"/>
    <p:sldId id="288" r:id="rId14"/>
    <p:sldId id="341" r:id="rId15"/>
    <p:sldId id="342" r:id="rId16"/>
    <p:sldId id="300" r:id="rId17"/>
    <p:sldId id="275" r:id="rId18"/>
    <p:sldId id="313" r:id="rId19"/>
    <p:sldId id="314" r:id="rId20"/>
    <p:sldId id="266" r:id="rId21"/>
    <p:sldId id="302" r:id="rId22"/>
    <p:sldId id="308" r:id="rId23"/>
    <p:sldId id="303" r:id="rId24"/>
    <p:sldId id="298" r:id="rId25"/>
    <p:sldId id="310" r:id="rId26"/>
    <p:sldId id="301" r:id="rId27"/>
    <p:sldId id="296" r:id="rId28"/>
    <p:sldId id="297" r:id="rId29"/>
    <p:sldId id="290" r:id="rId30"/>
    <p:sldId id="305" r:id="rId31"/>
    <p:sldId id="315" r:id="rId32"/>
    <p:sldId id="332" r:id="rId33"/>
    <p:sldId id="339" r:id="rId34"/>
    <p:sldId id="270" r:id="rId35"/>
    <p:sldId id="276" r:id="rId36"/>
    <p:sldId id="277" r:id="rId37"/>
    <p:sldId id="287" r:id="rId38"/>
    <p:sldId id="317" r:id="rId39"/>
    <p:sldId id="318" r:id="rId40"/>
    <p:sldId id="319" r:id="rId41"/>
    <p:sldId id="320" r:id="rId42"/>
    <p:sldId id="312" r:id="rId43"/>
    <p:sldId id="334" r:id="rId44"/>
    <p:sldId id="262" r:id="rId45"/>
    <p:sldId id="263" r:id="rId46"/>
    <p:sldId id="278" r:id="rId47"/>
    <p:sldId id="322" r:id="rId48"/>
    <p:sldId id="323" r:id="rId49"/>
    <p:sldId id="324" r:id="rId50"/>
    <p:sldId id="325" r:id="rId51"/>
    <p:sldId id="326" r:id="rId52"/>
    <p:sldId id="316" r:id="rId53"/>
    <p:sldId id="327" r:id="rId54"/>
    <p:sldId id="328" r:id="rId55"/>
    <p:sldId id="330" r:id="rId56"/>
    <p:sldId id="331" r:id="rId57"/>
    <p:sldId id="281" r:id="rId58"/>
    <p:sldId id="282" r:id="rId59"/>
    <p:sldId id="283" r:id="rId60"/>
    <p:sldId id="284" r:id="rId61"/>
    <p:sldId id="285" r:id="rId62"/>
    <p:sldId id="286" r:id="rId63"/>
    <p:sldId id="321" r:id="rId64"/>
    <p:sldId id="329" r:id="rId65"/>
    <p:sldId id="336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2" autoAdjust="0"/>
  </p:normalViewPr>
  <p:slideViewPr>
    <p:cSldViewPr>
      <p:cViewPr varScale="1">
        <p:scale>
          <a:sx n="79" d="100"/>
          <a:sy n="79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D0A1-F4F6-4D56-8DA8-CE39EF5239D9}" type="datetimeFigureOut">
              <a:rPr lang="el-GR" smtClean="0"/>
              <a:pPr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ΝΩΤΙΑΙΟΣ ΜΥΕΛΟΣ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4733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818731" y="714356"/>
            <a:ext cx="33252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Ίδιος πυρήνας</a:t>
            </a:r>
          </a:p>
          <a:p>
            <a:pPr marL="342900" indent="-342900">
              <a:buAutoNum type="arabicPeriod"/>
            </a:pPr>
            <a:r>
              <a:rPr lang="el-GR" dirty="0"/>
              <a:t>π</a:t>
            </a:r>
            <a:r>
              <a:rPr lang="el-GR" dirty="0" smtClean="0"/>
              <a:t>. </a:t>
            </a:r>
            <a:r>
              <a:rPr lang="en-US" dirty="0" smtClean="0"/>
              <a:t>Clarke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Ζελατινώδης ουσία</a:t>
            </a:r>
          </a:p>
          <a:p>
            <a:pPr marL="342900" indent="-342900"/>
            <a:r>
              <a:rPr lang="el-GR" dirty="0"/>
              <a:t> </a:t>
            </a:r>
            <a:r>
              <a:rPr lang="el-GR" dirty="0" smtClean="0"/>
              <a:t>      </a:t>
            </a:r>
            <a:r>
              <a:rPr lang="el-GR" dirty="0" err="1" smtClean="0"/>
              <a:t>πηκτωματώδης</a:t>
            </a:r>
            <a:r>
              <a:rPr lang="el-GR" dirty="0" smtClean="0"/>
              <a:t> ουσία</a:t>
            </a:r>
            <a:r>
              <a:rPr lang="en-US" dirty="0" smtClean="0"/>
              <a:t> Roland</a:t>
            </a:r>
            <a:endParaRPr lang="el-GR" dirty="0" smtClean="0"/>
          </a:p>
          <a:p>
            <a:pPr marL="342900" indent="-342900"/>
            <a:r>
              <a:rPr lang="el-GR" dirty="0" smtClean="0"/>
              <a:t>4. </a:t>
            </a:r>
            <a:r>
              <a:rPr lang="en-US" dirty="0" smtClean="0"/>
              <a:t>  </a:t>
            </a:r>
            <a:r>
              <a:rPr lang="el-GR" dirty="0" err="1" smtClean="0"/>
              <a:t>Επιχείλιος</a:t>
            </a:r>
            <a:r>
              <a:rPr lang="el-GR" dirty="0" smtClean="0"/>
              <a:t> πυρήνας</a:t>
            </a:r>
          </a:p>
          <a:p>
            <a:pPr marL="342900" indent="-342900">
              <a:buAutoNum type="arabicPeriod" startAt="5"/>
            </a:pPr>
            <a:r>
              <a:rPr lang="el-GR" dirty="0" smtClean="0"/>
              <a:t>Δέσμη </a:t>
            </a:r>
            <a:r>
              <a:rPr lang="en-US" dirty="0" err="1" smtClean="0"/>
              <a:t>Lissauer</a:t>
            </a:r>
            <a:endParaRPr lang="en-US" dirty="0" smtClean="0"/>
          </a:p>
          <a:p>
            <a:pPr marL="342900" indent="-342900">
              <a:buAutoNum type="arabicPeriod" startAt="5"/>
            </a:pPr>
            <a:r>
              <a:rPr lang="el-GR" dirty="0" smtClean="0"/>
              <a:t>Φαιός σύνδεσμος</a:t>
            </a:r>
          </a:p>
          <a:p>
            <a:pPr marL="342900" indent="-342900">
              <a:buAutoNum type="arabicPeriod" startAt="5"/>
            </a:pPr>
            <a:r>
              <a:rPr lang="el-GR" dirty="0" smtClean="0"/>
              <a:t>Πλάγιο κέρας</a:t>
            </a:r>
          </a:p>
          <a:p>
            <a:pPr marL="342900" indent="-342900">
              <a:buAutoNum type="arabicPeriod" startAt="5"/>
            </a:pPr>
            <a:r>
              <a:rPr lang="el-GR" dirty="0" smtClean="0"/>
              <a:t>Δικτυωτός σχηματισμός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85786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85786" y="3857628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9. </a:t>
            </a:r>
            <a:r>
              <a:rPr lang="el-GR" dirty="0" err="1" smtClean="0"/>
              <a:t>πρ</a:t>
            </a:r>
            <a:r>
              <a:rPr lang="el-GR" dirty="0" smtClean="0"/>
              <a:t>. έσω πυρήνας</a:t>
            </a:r>
          </a:p>
          <a:p>
            <a:r>
              <a:rPr lang="el-GR" dirty="0" smtClean="0"/>
              <a:t>10. οπ. </a:t>
            </a:r>
            <a:r>
              <a:rPr lang="el-GR" dirty="0"/>
              <a:t>έ</a:t>
            </a:r>
            <a:r>
              <a:rPr lang="el-GR" dirty="0" smtClean="0"/>
              <a:t>σω πυρήνας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πρ</a:t>
            </a:r>
            <a:r>
              <a:rPr lang="el-GR" dirty="0" smtClean="0"/>
              <a:t>. έξω πυρήνας</a:t>
            </a:r>
          </a:p>
          <a:p>
            <a:r>
              <a:rPr lang="el-GR" dirty="0" smtClean="0"/>
              <a:t>12. οπ. έξω πυρήνας</a:t>
            </a:r>
          </a:p>
          <a:p>
            <a:r>
              <a:rPr lang="el-GR" dirty="0" smtClean="0"/>
              <a:t>13. οπ. </a:t>
            </a:r>
            <a:r>
              <a:rPr lang="el-GR" dirty="0"/>
              <a:t>ο</a:t>
            </a:r>
            <a:r>
              <a:rPr lang="el-GR" dirty="0" smtClean="0"/>
              <a:t>π. </a:t>
            </a:r>
            <a:r>
              <a:rPr lang="el-GR" dirty="0"/>
              <a:t>έ</a:t>
            </a:r>
            <a:r>
              <a:rPr lang="el-GR" dirty="0" smtClean="0"/>
              <a:t>ξω</a:t>
            </a:r>
            <a:r>
              <a:rPr lang="en-US" dirty="0" smtClean="0"/>
              <a:t> </a:t>
            </a:r>
            <a:r>
              <a:rPr lang="el-GR" dirty="0" smtClean="0"/>
              <a:t>πυρήνας     	</a:t>
            </a:r>
            <a:r>
              <a:rPr lang="en-US" dirty="0" err="1" smtClean="0"/>
              <a:t>retroposterolateral</a:t>
            </a: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072066" y="3714752"/>
            <a:ext cx="305320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οπ.πλ</a:t>
            </a:r>
            <a:r>
              <a:rPr lang="el-GR" dirty="0" smtClean="0"/>
              <a:t>. δεμάτιο </a:t>
            </a:r>
            <a:r>
              <a:rPr lang="en-US" dirty="0" err="1" smtClean="0"/>
              <a:t>Lissauer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Επιχείλιος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ΔΣ</a:t>
            </a:r>
          </a:p>
          <a:p>
            <a:pPr marL="342900" indent="-342900">
              <a:buAutoNum type="arabicPeriod"/>
            </a:pPr>
            <a:r>
              <a:rPr lang="el-GR" dirty="0" smtClean="0"/>
              <a:t>Ζελατινώδης ουσία </a:t>
            </a:r>
            <a:r>
              <a:rPr lang="en-US" dirty="0" smtClean="0"/>
              <a:t>Roland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</a:t>
            </a:r>
            <a:r>
              <a:rPr lang="en-US" dirty="0" smtClean="0"/>
              <a:t>Clarke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30500"/>
            <a:ext cx="3857652" cy="69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651791" y="571480"/>
            <a:ext cx="54922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13. </a:t>
            </a:r>
            <a:r>
              <a:rPr lang="el-GR" dirty="0" err="1" smtClean="0"/>
              <a:t>οπ.οπ.εξω</a:t>
            </a:r>
            <a:r>
              <a:rPr lang="el-GR" dirty="0" smtClean="0"/>
              <a:t> πυρήνας (</a:t>
            </a:r>
            <a:r>
              <a:rPr lang="el-GR" dirty="0" err="1" smtClean="0"/>
              <a:t>ιδιοι</a:t>
            </a:r>
            <a:r>
              <a:rPr lang="el-GR" dirty="0" smtClean="0"/>
              <a:t> μυς δαχτύλων) μόνο ΑΜΣΣ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857620" y="2500306"/>
            <a:ext cx="49267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ΘΜΣΣ μόνο έσω πυρήνες (9,11) για </a:t>
            </a:r>
            <a:r>
              <a:rPr lang="el-GR" dirty="0" err="1" smtClean="0"/>
              <a:t>κορμικούς</a:t>
            </a:r>
            <a:r>
              <a:rPr lang="el-GR" dirty="0" smtClean="0"/>
              <a:t> μυς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714876" y="6143644"/>
            <a:ext cx="31863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6,7,8. </a:t>
            </a:r>
            <a:r>
              <a:rPr lang="el-GR" dirty="0" smtClean="0"/>
              <a:t>ΘΜΣΣ, ΙΜΣΣ πυρήνες ΑΝΣ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143504" y="142852"/>
            <a:ext cx="33340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Α4-Α5, Ο4-Ο5. μεγαλύτερο εύρος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643438" y="1571612"/>
            <a:ext cx="33756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9,10,11,12,13</a:t>
            </a:r>
            <a:r>
              <a:rPr lang="el-GR" dirty="0" smtClean="0"/>
              <a:t>: κινητικοί νευρώνες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786314" y="2000240"/>
            <a:ext cx="31863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6,7,8. </a:t>
            </a:r>
            <a:r>
              <a:rPr lang="el-GR" dirty="0" smtClean="0"/>
              <a:t>ΘΜΣΣ, ΙΜΣΣ πυρήνες ΑΝΣ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l-GR" dirty="0" smtClean="0"/>
              <a:t>ΑΝΙΟΝΤΑ ΔΕΜΑΤΙΑ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l-GR" dirty="0" smtClean="0"/>
              <a:t>ΝΩΤΙΑΙΟΘΑΛΑΜΙΚΑ</a:t>
            </a:r>
          </a:p>
          <a:p>
            <a:r>
              <a:rPr lang="el-GR" smtClean="0"/>
              <a:t>ΟΠΙΣΘΙΕΣ ΔΕΣΜΕΣ</a:t>
            </a:r>
            <a:endParaRPr lang="el-GR" dirty="0" smtClean="0"/>
          </a:p>
          <a:p>
            <a:r>
              <a:rPr lang="el-GR" dirty="0" smtClean="0"/>
              <a:t>ΝΩΤΙΑΙΟΠΑΡΕΓΚΕΦΑΛΙΔΙΚΑ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44620"/>
            <a:ext cx="7500990" cy="63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211083"/>
            <a:ext cx="6858048" cy="713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30397"/>
            <a:ext cx="4919685" cy="60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ÎÏÎ¿ÏÎ­Î»ÎµÏÎ¼Î± ÎµÎ¹ÎºÏÎ½Î±Ï Î³Î¹Î± Substantia gelatinosa of Rol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67502" cy="605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857250"/>
            <a:ext cx="633095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71736" y="142852"/>
          <a:ext cx="6357984" cy="6910353"/>
        </p:xfrm>
        <a:graphic>
          <a:graphicData uri="http://schemas.openxmlformats.org/drawingml/2006/table">
            <a:tbl>
              <a:tblPr/>
              <a:tblGrid>
                <a:gridCol w="1589496"/>
                <a:gridCol w="1589496"/>
                <a:gridCol w="1589496"/>
                <a:gridCol w="1589496"/>
              </a:tblGrid>
              <a:tr h="25860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Skin</a:t>
                      </a: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dirty="0" err="1">
                          <a:latin typeface="Times New Roman"/>
                          <a:ea typeface="Times New Roman"/>
                          <a:cs typeface="Times New Roman"/>
                        </a:rPr>
                        <a:t>Receptors</a:t>
                      </a: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0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Receptor</a:t>
                      </a:r>
                      <a:r>
                        <a:rPr lang="el-GR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Ending</a:t>
                      </a: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Nerve</a:t>
                      </a:r>
                      <a:r>
                        <a:rPr lang="el-GR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Fiber</a:t>
                      </a: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Times New Roman"/>
                          <a:ea typeface="Times New Roman"/>
                          <a:cs typeface="Times New Roman"/>
                        </a:rPr>
                        <a:t>Function</a:t>
                      </a:r>
                      <a:endParaRPr lang="el-G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Times New Roman"/>
                          <a:ea typeface="Times New Roman"/>
                          <a:cs typeface="Times New Roman"/>
                        </a:rPr>
                        <a:t>Location</a:t>
                      </a:r>
                      <a:endParaRPr lang="el-G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04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Hair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Follicle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Ending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στη μετακίνηση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τρίχας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Τυλίγονται γύρω από θύλακα τρίχας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531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Ruffini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Endings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 στην πίεση στο δέρμα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Χόριο άτριχου και τριχωτού δέρματος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Krause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corpuscle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 στην πίεση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Χείλη, γλώσσα,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γεννητικά όργανα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212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Pacinian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corpuscle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 στη δόνηση (1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50-300 Hz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Βαθύτερα στρώματα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χόριου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σε τριχωτό και άτριχο δέρμα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19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9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89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4102" name="Εικόνα 1" descr="https://faculty.washington.edu/chudler/hairre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630363" cy="1571612"/>
          </a:xfrm>
          <a:prstGeom prst="rect">
            <a:avLst/>
          </a:prstGeom>
          <a:noFill/>
        </p:spPr>
      </p:pic>
      <p:pic>
        <p:nvPicPr>
          <p:cNvPr id="4101" name="Εικόνα 2" descr="https://faculty.washington.edu/chudler/ruf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2035175" cy="1143008"/>
          </a:xfrm>
          <a:prstGeom prst="rect">
            <a:avLst/>
          </a:prstGeom>
          <a:noFill/>
        </p:spPr>
      </p:pic>
      <p:pic>
        <p:nvPicPr>
          <p:cNvPr id="4100" name="Εικόνα 3" descr="https://faculty.washington.edu/chudler/kraus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214686"/>
            <a:ext cx="1102425" cy="1285860"/>
          </a:xfrm>
          <a:prstGeom prst="rect">
            <a:avLst/>
          </a:prstGeom>
          <a:noFill/>
        </p:spPr>
      </p:pic>
      <p:pic>
        <p:nvPicPr>
          <p:cNvPr id="4099" name="Εικόνα 4" descr="https://faculty.washington.edu/chudler/pacinia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857760"/>
            <a:ext cx="110083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214546" y="357166"/>
          <a:ext cx="6604672" cy="5643602"/>
        </p:xfrm>
        <a:graphic>
          <a:graphicData uri="http://schemas.openxmlformats.org/drawingml/2006/table">
            <a:tbl>
              <a:tblPr/>
              <a:tblGrid>
                <a:gridCol w="1922143"/>
                <a:gridCol w="838243"/>
                <a:gridCol w="1922143"/>
                <a:gridCol w="1922143"/>
              </a:tblGrid>
              <a:tr h="183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Meissner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corpuscle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στη δόνηση (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20-40 Hz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Χόριο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άτριχου δέρματος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693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nerve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endings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delta and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Ανταποκρίνονται σε μηχανικά, θερμικά και βλαπτικά ερεθίσματα.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Παντού στο δέρμα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116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Merkel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Cells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στην πίεση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Επιδερμίδα άτριχου δέρματος.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3" name="Εικόνα 6" descr="https://faculty.washington.edu/chudler/fre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1428728" cy="1176228"/>
          </a:xfrm>
          <a:prstGeom prst="rect">
            <a:avLst/>
          </a:prstGeom>
          <a:noFill/>
        </p:spPr>
      </p:pic>
      <p:pic>
        <p:nvPicPr>
          <p:cNvPr id="4" name="Εικόνα 5" descr="https://faculty.washington.edu/chudler/meis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103285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0"/>
            <a:ext cx="62103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ARIANNA\A_ΜΑΘΗΜΑΤΑ PPS\ΝΕΥΡΟΦΥΣΙΟΛΟΓΙΑ\ινες νωτ μυελό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1309688"/>
            <a:ext cx="7270750" cy="423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2313" cy="62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85786" y="3500438"/>
            <a:ext cx="74935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Στρώμα Ι. </a:t>
            </a:r>
            <a:r>
              <a:rPr lang="el-GR" dirty="0" err="1" smtClean="0"/>
              <a:t>επιχείλιος</a:t>
            </a:r>
            <a:r>
              <a:rPr lang="el-GR" dirty="0" smtClean="0"/>
              <a:t> π</a:t>
            </a:r>
            <a:r>
              <a:rPr lang="el-GR" b="1" dirty="0" smtClean="0">
                <a:solidFill>
                  <a:srgbClr val="00B050"/>
                </a:solidFill>
              </a:rPr>
              <a:t>. </a:t>
            </a:r>
            <a:r>
              <a:rPr lang="el-GR" b="1" dirty="0" err="1" smtClean="0">
                <a:solidFill>
                  <a:srgbClr val="00B050"/>
                </a:solidFill>
              </a:rPr>
              <a:t>Αδ</a:t>
            </a:r>
            <a:r>
              <a:rPr lang="el-GR" b="1" dirty="0" smtClean="0">
                <a:solidFill>
                  <a:srgbClr val="00B050"/>
                </a:solidFill>
              </a:rPr>
              <a:t>, </a:t>
            </a:r>
            <a:r>
              <a:rPr lang="el-GR" dirty="0" smtClean="0"/>
              <a:t>(</a:t>
            </a:r>
            <a:r>
              <a:rPr lang="el-GR" u="sng" dirty="0" smtClean="0"/>
              <a:t>είσοδος</a:t>
            </a:r>
            <a:r>
              <a:rPr lang="el-GR" dirty="0" smtClean="0"/>
              <a:t> από ΙΙ)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l-GR" dirty="0" smtClean="0"/>
              <a:t> ίνες</a:t>
            </a:r>
            <a:endParaRPr lang="el-GR" b="1" dirty="0" smtClean="0">
              <a:solidFill>
                <a:srgbClr val="00B050"/>
              </a:solidFill>
            </a:endParaRPr>
          </a:p>
          <a:p>
            <a:r>
              <a:rPr lang="el-GR" dirty="0" smtClean="0"/>
              <a:t>Στρώμα ΙΙ. π.</a:t>
            </a:r>
            <a:r>
              <a:rPr lang="en-US" dirty="0" smtClean="0"/>
              <a:t>Rolando</a:t>
            </a:r>
            <a:r>
              <a:rPr lang="el-GR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l-GR" dirty="0" smtClean="0"/>
              <a:t> ίνες</a:t>
            </a:r>
          </a:p>
          <a:p>
            <a:r>
              <a:rPr lang="el-GR" u="sng" dirty="0" smtClean="0">
                <a:solidFill>
                  <a:srgbClr val="0070C0"/>
                </a:solidFill>
              </a:rPr>
              <a:t>Στρώμα ΙΙΙ </a:t>
            </a:r>
            <a:r>
              <a:rPr lang="el-GR" dirty="0" smtClean="0"/>
              <a:t>(</a:t>
            </a:r>
            <a:r>
              <a:rPr lang="el-GR" u="sng" dirty="0" smtClean="0"/>
              <a:t>είσοδος</a:t>
            </a:r>
            <a:r>
              <a:rPr lang="el-GR" dirty="0" smtClean="0"/>
              <a:t> από ΙΙ)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l-GR" dirty="0" smtClean="0"/>
              <a:t> ίνες</a:t>
            </a:r>
          </a:p>
          <a:p>
            <a:r>
              <a:rPr lang="el-GR" u="sng" dirty="0" smtClean="0">
                <a:solidFill>
                  <a:srgbClr val="0070C0"/>
                </a:solidFill>
              </a:rPr>
              <a:t>Στρώμα </a:t>
            </a:r>
            <a:r>
              <a:rPr lang="en-US" u="sng" dirty="0" smtClean="0">
                <a:solidFill>
                  <a:srgbClr val="0070C0"/>
                </a:solidFill>
              </a:rPr>
              <a:t>IV</a:t>
            </a:r>
            <a:r>
              <a:rPr lang="el-GR" u="sng" dirty="0" smtClean="0">
                <a:solidFill>
                  <a:srgbClr val="0070C0"/>
                </a:solidFill>
              </a:rPr>
              <a:t> </a:t>
            </a:r>
            <a:r>
              <a:rPr lang="el-GR" dirty="0" smtClean="0"/>
              <a:t>Αα, </a:t>
            </a:r>
            <a:r>
              <a:rPr lang="el-GR" dirty="0" err="1" smtClean="0"/>
              <a:t>Αβ</a:t>
            </a:r>
            <a:r>
              <a:rPr lang="el-GR" dirty="0" smtClean="0"/>
              <a:t> (</a:t>
            </a:r>
            <a:r>
              <a:rPr lang="el-GR" u="sng" dirty="0" smtClean="0"/>
              <a:t>είσοδος</a:t>
            </a:r>
            <a:r>
              <a:rPr lang="el-GR" dirty="0" smtClean="0"/>
              <a:t> από </a:t>
            </a:r>
            <a:r>
              <a:rPr lang="en-US" dirty="0" smtClean="0"/>
              <a:t>V)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Στρώμα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l-GR" dirty="0" smtClean="0"/>
              <a:t> </a:t>
            </a:r>
            <a:r>
              <a:rPr lang="el-GR" b="1" dirty="0" err="1" smtClean="0">
                <a:solidFill>
                  <a:srgbClr val="00B050"/>
                </a:solidFill>
              </a:rPr>
              <a:t>Αδ</a:t>
            </a:r>
            <a:r>
              <a:rPr lang="el-GR" dirty="0" smtClean="0"/>
              <a:t>, δίνει στο </a:t>
            </a:r>
            <a:r>
              <a:rPr lang="en-US" dirty="0" smtClean="0"/>
              <a:t>IV</a:t>
            </a:r>
            <a:r>
              <a:rPr lang="el-GR" dirty="0" smtClean="0"/>
              <a:t>, δίνει σε κύτταρο της ΙΙ εντός της ΙΙΙ</a:t>
            </a:r>
          </a:p>
          <a:p>
            <a:r>
              <a:rPr lang="el-GR" dirty="0" smtClean="0"/>
              <a:t>Στρώμα </a:t>
            </a:r>
            <a:r>
              <a:rPr lang="en-US" dirty="0" smtClean="0"/>
              <a:t>VI</a:t>
            </a:r>
          </a:p>
          <a:p>
            <a:r>
              <a:rPr lang="en-US" dirty="0" smtClean="0"/>
              <a:t>VII </a:t>
            </a:r>
            <a:r>
              <a:rPr lang="el-GR" dirty="0" smtClean="0"/>
              <a:t>διάμεση φαιά ουσία,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στήλη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Clarke</a:t>
            </a:r>
            <a:r>
              <a:rPr lang="en-US" dirty="0" smtClean="0"/>
              <a:t>, </a:t>
            </a:r>
            <a:r>
              <a:rPr lang="el-GR" dirty="0" err="1" smtClean="0"/>
              <a:t>διαμεσοπλάγια</a:t>
            </a:r>
            <a:r>
              <a:rPr lang="el-GR" dirty="0" smtClean="0"/>
              <a:t> και </a:t>
            </a:r>
            <a:r>
              <a:rPr lang="el-GR" dirty="0" err="1" smtClean="0"/>
              <a:t>διαμεσο</a:t>
            </a:r>
            <a:r>
              <a:rPr lang="el-GR" dirty="0" smtClean="0"/>
              <a:t> </a:t>
            </a:r>
            <a:r>
              <a:rPr lang="el-GR" dirty="0" err="1" smtClean="0"/>
              <a:t>εσω</a:t>
            </a:r>
            <a:r>
              <a:rPr lang="el-GR" dirty="0" smtClean="0"/>
              <a:t> στήλη</a:t>
            </a:r>
            <a:endParaRPr lang="en-US" dirty="0" smtClean="0"/>
          </a:p>
          <a:p>
            <a:r>
              <a:rPr lang="en-US" dirty="0" smtClean="0"/>
              <a:t>VIII</a:t>
            </a:r>
          </a:p>
          <a:p>
            <a:r>
              <a:rPr lang="en-US" dirty="0" smtClean="0"/>
              <a:t>IX</a:t>
            </a:r>
            <a:r>
              <a:rPr lang="el-GR" dirty="0" smtClean="0"/>
              <a:t> κινητική στήλη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l-GR" dirty="0" smtClean="0"/>
              <a:t> φαιός σύνδεσμος</a:t>
            </a:r>
            <a:endParaRPr lang="el-GR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695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572132" y="2285992"/>
            <a:ext cx="23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ΙΙΙ, </a:t>
            </a:r>
            <a:r>
              <a:rPr lang="en-US" dirty="0" smtClean="0"/>
              <a:t>IV, V, </a:t>
            </a:r>
            <a:r>
              <a:rPr lang="el-GR" dirty="0" smtClean="0"/>
              <a:t>ίδιος πυρήνας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695325"/>
            <a:ext cx="64865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330644" cy="44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604838"/>
            <a:ext cx="78200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19863"/>
            <a:ext cx="7500990" cy="67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326" y="1142984"/>
            <a:ext cx="717974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91080"/>
            <a:ext cx="6786610" cy="60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928662" y="4786322"/>
            <a:ext cx="4903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 smtClean="0"/>
              <a:t>Πλ. </a:t>
            </a:r>
            <a:r>
              <a:rPr lang="el-GR" b="1" dirty="0" err="1" smtClean="0"/>
              <a:t>Νωτ.θαλ</a:t>
            </a:r>
            <a:r>
              <a:rPr lang="el-GR" b="1" dirty="0" smtClean="0"/>
              <a:t>. Δεμάτιο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Λεπτές εμμύελες ίνες-ζελατινώδη ουσία-</a:t>
            </a:r>
          </a:p>
          <a:p>
            <a:pPr marL="342900" indent="-342900"/>
            <a:r>
              <a:rPr lang="el-GR" dirty="0" smtClean="0"/>
              <a:t>	χιάζονται-</a:t>
            </a:r>
            <a:r>
              <a:rPr lang="el-GR" dirty="0" err="1" smtClean="0"/>
              <a:t>πλ.νωτ.θαλ.</a:t>
            </a:r>
            <a:r>
              <a:rPr lang="el-GR" dirty="0" smtClean="0"/>
              <a:t> Δεμάτιο</a:t>
            </a:r>
          </a:p>
          <a:p>
            <a:pPr marL="342900" indent="-342900"/>
            <a:r>
              <a:rPr lang="el-GR" dirty="0" smtClean="0"/>
              <a:t>3. </a:t>
            </a:r>
            <a:r>
              <a:rPr lang="el-GR" b="1" dirty="0" smtClean="0"/>
              <a:t>Πρόσθιο </a:t>
            </a:r>
            <a:r>
              <a:rPr lang="el-GR" b="1" dirty="0" err="1" smtClean="0"/>
              <a:t>νωτ.θαλ</a:t>
            </a:r>
            <a:r>
              <a:rPr lang="el-GR" b="1" dirty="0" smtClean="0"/>
              <a:t>. </a:t>
            </a:r>
            <a:r>
              <a:rPr lang="el-GR" b="1" dirty="0" err="1" smtClean="0"/>
              <a:t>Δεμ</a:t>
            </a:r>
            <a:r>
              <a:rPr lang="el-GR" dirty="0" smtClean="0"/>
              <a:t>.</a:t>
            </a:r>
          </a:p>
          <a:p>
            <a:pPr marL="342900" indent="-342900"/>
            <a:r>
              <a:rPr lang="el-GR" dirty="0" smtClean="0"/>
              <a:t>4. Εμμύελες ίνες – χιάζονται-</a:t>
            </a:r>
            <a:r>
              <a:rPr lang="el-GR" dirty="0" err="1" smtClean="0"/>
              <a:t>πρ.</a:t>
            </a:r>
            <a:r>
              <a:rPr lang="el-GR" dirty="0" smtClean="0"/>
              <a:t>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θαλ</a:t>
            </a:r>
            <a:r>
              <a:rPr lang="el-GR" dirty="0" smtClean="0"/>
              <a:t> δεμάτιο</a:t>
            </a:r>
          </a:p>
          <a:p>
            <a:pPr marL="342900" indent="-342900"/>
            <a:r>
              <a:rPr lang="el-GR" dirty="0" smtClean="0"/>
              <a:t>5. </a:t>
            </a:r>
            <a:r>
              <a:rPr lang="el-GR" b="1" dirty="0" err="1" smtClean="0"/>
              <a:t>Νωτ</a:t>
            </a:r>
            <a:r>
              <a:rPr lang="el-GR" b="1" dirty="0" smtClean="0"/>
              <a:t>. </a:t>
            </a:r>
            <a:r>
              <a:rPr lang="el-GR" b="1" dirty="0" err="1" smtClean="0"/>
              <a:t>Τετραδ</a:t>
            </a:r>
            <a:r>
              <a:rPr lang="el-GR" b="1" dirty="0" smtClean="0"/>
              <a:t>. δεμάτιο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429124" y="357166"/>
            <a:ext cx="251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ΔΕΜΑΤΙΑ ΠΡ.ΠΛ.ΔΕΣΜΗΣ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52"/>
            <a:ext cx="52133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161925"/>
            <a:ext cx="45624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857232"/>
            <a:ext cx="21712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Αυχενικό όγκωμα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Οσφυϊκό όγκωμα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Μυελικός κώνος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Τελικό νημάτιο</a:t>
            </a:r>
          </a:p>
          <a:p>
            <a:pPr marL="342900" indent="-342900"/>
            <a:r>
              <a:rPr lang="el-GR" dirty="0" smtClean="0"/>
              <a:t>6.    Νωτιαία γάγγλια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929454" y="428604"/>
            <a:ext cx="20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Α1 δεν έχει γάγγλιο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3929066"/>
            <a:ext cx="6094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Α8</a:t>
            </a:r>
          </a:p>
          <a:p>
            <a:r>
              <a:rPr lang="el-GR" dirty="0" smtClean="0"/>
              <a:t>Θ12</a:t>
            </a:r>
          </a:p>
          <a:p>
            <a:r>
              <a:rPr lang="el-GR" dirty="0" smtClean="0"/>
              <a:t>Ο5</a:t>
            </a:r>
          </a:p>
          <a:p>
            <a:r>
              <a:rPr lang="el-GR" dirty="0" smtClean="0"/>
              <a:t>Ι5</a:t>
            </a:r>
          </a:p>
          <a:p>
            <a:r>
              <a:rPr lang="el-GR" dirty="0" smtClean="0"/>
              <a:t>Κ1-2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500826" y="1357298"/>
            <a:ext cx="2545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12. οπ. </a:t>
            </a:r>
            <a:r>
              <a:rPr lang="el-GR" dirty="0" err="1" smtClean="0"/>
              <a:t>Νωτ</a:t>
            </a:r>
            <a:r>
              <a:rPr lang="el-GR" dirty="0" smtClean="0"/>
              <a:t>. Παρ. δ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Παρ.δ</a:t>
            </a:r>
            <a:r>
              <a:rPr lang="el-GR" dirty="0" smtClean="0"/>
              <a:t>.</a:t>
            </a:r>
          </a:p>
          <a:p>
            <a:r>
              <a:rPr lang="el-GR" dirty="0" smtClean="0"/>
              <a:t>15.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Ελαϊκό</a:t>
            </a:r>
            <a:r>
              <a:rPr lang="el-GR" dirty="0" smtClean="0"/>
              <a:t> δ.</a:t>
            </a:r>
          </a:p>
          <a:p>
            <a:r>
              <a:rPr lang="el-GR" dirty="0" smtClean="0"/>
              <a:t>16. </a:t>
            </a:r>
            <a:r>
              <a:rPr lang="el-GR" dirty="0" err="1" smtClean="0"/>
              <a:t>Νωτιαίοαιθουσαίο</a:t>
            </a:r>
            <a:r>
              <a:rPr lang="el-GR" dirty="0" smtClean="0"/>
              <a:t> δ.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000892" y="3714752"/>
            <a:ext cx="125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17. γάγγλιο</a:t>
            </a:r>
            <a:endParaRPr lang="el-GR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4572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928662" y="357166"/>
            <a:ext cx="720113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ΠΑΡΕΓΚΕΦΑΛΙΔΙΚΑ ΔΕΜΑΤΙΑ ΠΛΑΓΙΩΝ ΔΕΣΜΩΝ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5286388"/>
            <a:ext cx="8643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12. Οπίσθιο </a:t>
            </a:r>
            <a:r>
              <a:rPr lang="el-GR" dirty="0" err="1" smtClean="0"/>
              <a:t>νωτ</a:t>
            </a:r>
            <a:r>
              <a:rPr lang="el-GR" dirty="0" smtClean="0"/>
              <a:t>. Παρ. δ.: ιδιοδεκτικότητα από αρθρώσεις, τένοντες και μυϊκές ατράκτους</a:t>
            </a:r>
          </a:p>
          <a:p>
            <a:r>
              <a:rPr lang="el-GR" dirty="0" smtClean="0"/>
              <a:t>14. Πρόσθιο </a:t>
            </a:r>
            <a:r>
              <a:rPr lang="el-GR" dirty="0" err="1" smtClean="0"/>
              <a:t>νωτ</a:t>
            </a:r>
            <a:r>
              <a:rPr lang="el-GR" dirty="0" smtClean="0"/>
              <a:t>. Παρ. δ.: ιδιοδεκτικότητα και </a:t>
            </a:r>
            <a:r>
              <a:rPr lang="el-GR" dirty="0" err="1" smtClean="0"/>
              <a:t>εξωδέκτριες</a:t>
            </a:r>
            <a:r>
              <a:rPr lang="el-GR" dirty="0" smtClean="0"/>
              <a:t> ώσεις</a:t>
            </a:r>
          </a:p>
          <a:p>
            <a:r>
              <a:rPr lang="el-GR" dirty="0" smtClean="0"/>
              <a:t>15, 16.: </a:t>
            </a:r>
            <a:r>
              <a:rPr lang="el-GR" dirty="0" err="1" smtClean="0"/>
              <a:t>ιδιοδέκτριες</a:t>
            </a:r>
            <a:r>
              <a:rPr lang="el-GR" dirty="0" smtClean="0"/>
              <a:t> ώσεις αυχένα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572264" y="2714620"/>
            <a:ext cx="13474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13. π. </a:t>
            </a:r>
            <a:r>
              <a:rPr lang="en-US" dirty="0" smtClean="0"/>
              <a:t>Clarke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4958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929322" y="714356"/>
            <a:ext cx="18886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ΟΠΙΣΘΙΕΣ ΔΕΣΜΕΣ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643570" y="1857364"/>
            <a:ext cx="344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6. Ισχνό δεμάτιο</a:t>
            </a:r>
            <a:r>
              <a:rPr lang="en-US" dirty="0" smtClean="0"/>
              <a:t> </a:t>
            </a:r>
            <a:r>
              <a:rPr lang="en-US" dirty="0" err="1" smtClean="0"/>
              <a:t>Goll</a:t>
            </a:r>
            <a:r>
              <a:rPr lang="en-US" dirty="0" smtClean="0"/>
              <a:t> (</a:t>
            </a:r>
            <a:r>
              <a:rPr lang="el-GR" dirty="0" smtClean="0"/>
              <a:t>κάτω μέρος)</a:t>
            </a:r>
            <a:endParaRPr lang="en-US" dirty="0" smtClean="0"/>
          </a:p>
          <a:p>
            <a:r>
              <a:rPr lang="el-GR" dirty="0" smtClean="0"/>
              <a:t>7. Σφηνοειδές δεμάτιο </a:t>
            </a:r>
            <a:r>
              <a:rPr lang="en-US" dirty="0" err="1" smtClean="0"/>
              <a:t>Burdach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929190" y="3643314"/>
            <a:ext cx="4072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Παχιές εμμύελες ίνες ανέρχονται </a:t>
            </a:r>
          </a:p>
          <a:p>
            <a:r>
              <a:rPr lang="el-GR" dirty="0" smtClean="0"/>
              <a:t>χωρίς σύναψη έως τους αντίστοιχους </a:t>
            </a:r>
          </a:p>
          <a:p>
            <a:r>
              <a:rPr lang="el-GR" dirty="0" smtClean="0"/>
              <a:t>πυρήνες προμήκη.</a:t>
            </a:r>
          </a:p>
          <a:p>
            <a:r>
              <a:rPr lang="el-GR" dirty="0" smtClean="0"/>
              <a:t>Πληροφορίες επικριτικής αισθητικότητας</a:t>
            </a:r>
          </a:p>
          <a:p>
            <a:r>
              <a:rPr lang="el-GR" dirty="0" smtClean="0"/>
              <a:t>(</a:t>
            </a:r>
            <a:r>
              <a:rPr lang="el-GR" dirty="0" err="1" smtClean="0"/>
              <a:t>εξωδέκτρια</a:t>
            </a:r>
            <a:r>
              <a:rPr lang="el-GR" dirty="0" smtClean="0"/>
              <a:t>: εντόπιση και ποιότητα </a:t>
            </a:r>
          </a:p>
          <a:p>
            <a:r>
              <a:rPr lang="el-GR" dirty="0" smtClean="0"/>
              <a:t>αισθητικής πληροφορίας) και</a:t>
            </a:r>
          </a:p>
          <a:p>
            <a:r>
              <a:rPr lang="el-GR" dirty="0" smtClean="0"/>
              <a:t> </a:t>
            </a:r>
            <a:r>
              <a:rPr lang="el-GR" b="1" dirty="0" err="1" smtClean="0"/>
              <a:t>ιδιοδεκτικότητα:</a:t>
            </a:r>
            <a:r>
              <a:rPr lang="el-GR" dirty="0" err="1" smtClean="0"/>
              <a:t>θέση</a:t>
            </a:r>
            <a:r>
              <a:rPr lang="el-GR" dirty="0" smtClean="0"/>
              <a:t> μελών στο χώρο.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5451500" cy="663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452438"/>
            <a:ext cx="51720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33" y="428604"/>
            <a:ext cx="820528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90745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0876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335213"/>
            <a:ext cx="3059113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7482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1511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305276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4689495" cy="64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428760" cy="265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1643074" cy="26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571876"/>
            <a:ext cx="1428760" cy="30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571744"/>
            <a:ext cx="1357322" cy="28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1714480" y="928670"/>
            <a:ext cx="8708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Νεύρο</a:t>
            </a:r>
          </a:p>
          <a:p>
            <a:r>
              <a:rPr lang="el-GR" dirty="0" smtClean="0"/>
              <a:t>(Μέσο)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857488" y="2500306"/>
            <a:ext cx="62606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Ρίζα </a:t>
            </a:r>
          </a:p>
          <a:p>
            <a:r>
              <a:rPr lang="el-GR" dirty="0" smtClean="0"/>
              <a:t>(Α6)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357686" y="3786190"/>
            <a:ext cx="19183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πολυνευροπάθεια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357950" y="5572140"/>
            <a:ext cx="259506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Πολλαπλή μονονευρίτιδα</a:t>
            </a:r>
            <a:endParaRPr lang="el-G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156821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643182"/>
            <a:ext cx="1643074" cy="282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928934"/>
            <a:ext cx="2214578" cy="37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357290" y="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Απώλεια όλων των ειδών αισθητικότητας</a:t>
            </a:r>
          </a:p>
          <a:p>
            <a:r>
              <a:rPr lang="el-GR" dirty="0" smtClean="0"/>
              <a:t>κάτωθεν επιπέδου βλάβης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928794" y="857232"/>
            <a:ext cx="30480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Πλήρης εγκάρσια διατομή ΝΜ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643306" y="2428868"/>
            <a:ext cx="375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Απώλεια επιπολής ΔΕ, εν τω βάθει ΑΡ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786182" y="2786058"/>
            <a:ext cx="29245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Ημιεγκάρσια διατομή ΝΜ ΑΡ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929058" y="5357826"/>
            <a:ext cx="350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Απώλεια επιπολής αισθητικότητας </a:t>
            </a:r>
          </a:p>
          <a:p>
            <a:r>
              <a:rPr lang="el-GR" dirty="0" smtClean="0"/>
              <a:t>στο επίπεδο βλάβης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357686" y="6143644"/>
            <a:ext cx="15770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Συριγγομυελία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357818" y="1"/>
            <a:ext cx="368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Απώλεια εν τω βάθει αισθητικότητας</a:t>
            </a:r>
          </a:p>
          <a:p>
            <a:r>
              <a:rPr lang="el-GR" dirty="0" smtClean="0"/>
              <a:t>κάτωθεν επιπέδου βλάβης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500694" y="857232"/>
            <a:ext cx="25235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Βλάβη οπισθίων δεσμών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64" y="785793"/>
            <a:ext cx="8109477" cy="55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500306"/>
            <a:ext cx="2143140" cy="387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71604" y="142852"/>
            <a:ext cx="646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Απώλεια επιπολής αισθητικότητας προσώπου ΔΕ, ημισώματος ΑΡ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928926" y="857232"/>
            <a:ext cx="44028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Βλάβη στον προμήκη</a:t>
            </a:r>
            <a:r>
              <a:rPr lang="en-US" dirty="0" smtClean="0"/>
              <a:t> </a:t>
            </a:r>
            <a:r>
              <a:rPr lang="el-GR" dirty="0" smtClean="0"/>
              <a:t>ή κατώτερη γέφυρα ΔΕ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429124" y="2071678"/>
            <a:ext cx="457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Απώλεια επιπολής αισθητικότητας προσώπου </a:t>
            </a:r>
          </a:p>
          <a:p>
            <a:r>
              <a:rPr lang="el-GR" dirty="0" smtClean="0"/>
              <a:t>και ημισώματος ΑΡ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357818" y="2786058"/>
            <a:ext cx="30603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Βλάβη στην ανώτερη γέφυρα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929322" y="4000505"/>
            <a:ext cx="27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Απώλεια όλων των ειδών</a:t>
            </a:r>
          </a:p>
          <a:p>
            <a:r>
              <a:rPr lang="el-GR" dirty="0" smtClean="0"/>
              <a:t>αισθητικότητας προσώπου</a:t>
            </a:r>
          </a:p>
          <a:p>
            <a:r>
              <a:rPr lang="el-GR" dirty="0" smtClean="0"/>
              <a:t>και ημισώματος ΑΡ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000760" y="5143512"/>
            <a:ext cx="26888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Βλάβη στο μ. εγκέφαλο ΔΕ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1145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2590816" cy="46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285984" y="428604"/>
            <a:ext cx="3234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Πλήρης αντίπλευρη υπαισθησία</a:t>
            </a:r>
          </a:p>
          <a:p>
            <a:r>
              <a:rPr lang="el-GR" dirty="0" smtClean="0"/>
              <a:t> + υπερπάθεια </a:t>
            </a:r>
          </a:p>
          <a:p>
            <a:r>
              <a:rPr lang="el-GR" dirty="0" smtClean="0"/>
              <a:t>+ αυτόματα άλγη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143636" y="428604"/>
            <a:ext cx="16430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Θάλαμος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143240" y="2143116"/>
            <a:ext cx="323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Πλήρης αντίπλευρη υπαισθησία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572264" y="2143116"/>
            <a:ext cx="11566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Έσω κάψα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3571876"/>
            <a:ext cx="2913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Διαταραχή επικριτικής αφής </a:t>
            </a:r>
          </a:p>
          <a:p>
            <a:r>
              <a:rPr lang="el-GR" dirty="0" smtClean="0"/>
              <a:t>(λιγότερο η επιπολής), </a:t>
            </a:r>
          </a:p>
          <a:p>
            <a:r>
              <a:rPr lang="el-GR" dirty="0" smtClean="0"/>
              <a:t>θέσης μελών στο χώρο,</a:t>
            </a:r>
          </a:p>
          <a:p>
            <a:r>
              <a:rPr lang="el-GR" dirty="0" smtClean="0"/>
              <a:t>στερεογνωσίας</a:t>
            </a:r>
          </a:p>
          <a:p>
            <a:endParaRPr lang="el-GR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6429388" y="3714752"/>
            <a:ext cx="19254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Αισθητικός φλοιός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857884" y="4929198"/>
            <a:ext cx="24543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ΔΕ αισθητική απόσβεση</a:t>
            </a:r>
          </a:p>
          <a:p>
            <a:r>
              <a:rPr lang="el-GR" dirty="0" smtClean="0"/>
              <a:t>ΑΡ αισθητική αμέλεια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286380" y="1500174"/>
            <a:ext cx="3571900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l-GR" baseline="30000" dirty="0" err="1" smtClean="0"/>
              <a:t>ος</a:t>
            </a:r>
            <a:r>
              <a:rPr lang="el-GR" dirty="0" smtClean="0"/>
              <a:t> και 3</a:t>
            </a:r>
            <a:r>
              <a:rPr lang="el-GR" baseline="30000" dirty="0" smtClean="0"/>
              <a:t>ος</a:t>
            </a:r>
            <a:r>
              <a:rPr lang="el-GR" dirty="0" smtClean="0"/>
              <a:t> νευρώνας </a:t>
            </a:r>
            <a:endParaRPr lang="en-US" dirty="0" smtClean="0"/>
          </a:p>
          <a:p>
            <a:pPr algn="ctr"/>
            <a:r>
              <a:rPr lang="el-GR" dirty="0" smtClean="0"/>
              <a:t>είναι κοινοί.</a:t>
            </a:r>
          </a:p>
          <a:p>
            <a:pPr algn="ctr"/>
            <a:r>
              <a:rPr lang="el-GR" dirty="0" smtClean="0"/>
              <a:t>(νωτιαίο αισθητικό γάγγλιο </a:t>
            </a:r>
            <a:endParaRPr lang="en-US" dirty="0" smtClean="0"/>
          </a:p>
          <a:p>
            <a:pPr algn="ctr"/>
            <a:r>
              <a:rPr lang="el-GR" dirty="0" smtClean="0"/>
              <a:t>(γασσέρειο)-θάλαμος).</a:t>
            </a:r>
          </a:p>
          <a:p>
            <a:pPr algn="ctr"/>
            <a:r>
              <a:rPr lang="el-GR" dirty="0" smtClean="0"/>
              <a:t>Ο 2</a:t>
            </a:r>
            <a:r>
              <a:rPr lang="el-GR" baseline="30000" dirty="0" smtClean="0"/>
              <a:t>ος</a:t>
            </a:r>
            <a:r>
              <a:rPr lang="el-GR" dirty="0" smtClean="0"/>
              <a:t> νευρώνας βρίσκεται </a:t>
            </a:r>
            <a:endParaRPr lang="en-US" dirty="0" smtClean="0"/>
          </a:p>
          <a:p>
            <a:pPr algn="ctr"/>
            <a:r>
              <a:rPr lang="el-GR" dirty="0" smtClean="0"/>
              <a:t>σε άλλο ύψος.</a:t>
            </a:r>
          </a:p>
          <a:p>
            <a:pPr algn="ctr"/>
            <a:r>
              <a:rPr lang="el-GR" dirty="0" smtClean="0"/>
              <a:t>Ο χιασμός αφορά </a:t>
            </a:r>
            <a:endParaRPr lang="en-US" dirty="0" smtClean="0"/>
          </a:p>
          <a:p>
            <a:pPr algn="ctr"/>
            <a:r>
              <a:rPr lang="el-GR" dirty="0" smtClean="0"/>
              <a:t>στις ίνες 2</a:t>
            </a:r>
            <a:r>
              <a:rPr lang="el-GR" baseline="30000" dirty="0" smtClean="0"/>
              <a:t>ου</a:t>
            </a:r>
            <a:r>
              <a:rPr lang="el-GR" dirty="0" smtClean="0"/>
              <a:t> νευρώνα και για αυτό </a:t>
            </a:r>
            <a:endParaRPr lang="en-US" dirty="0" smtClean="0"/>
          </a:p>
          <a:p>
            <a:pPr algn="ctr"/>
            <a:r>
              <a:rPr lang="el-GR" dirty="0" smtClean="0"/>
              <a:t>το ύψος διχασμού διαφέρει.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</a:rPr>
              <a:t>Τα δεμάτια συμπλησιάζουν 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l-GR" dirty="0" smtClean="0">
                <a:solidFill>
                  <a:srgbClr val="FFFF00"/>
                </a:solidFill>
              </a:rPr>
              <a:t>στο μ. εγκέφαλο</a:t>
            </a:r>
          </a:p>
          <a:p>
            <a:endParaRPr lang="el-GR" dirty="0"/>
          </a:p>
        </p:txBody>
      </p:sp>
      <p:pic>
        <p:nvPicPr>
          <p:cNvPr id="4" name="3 - Εικόνα" descr="ΑΝΙΟΝΤΑ ΔΕΜΑΤ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922"/>
            <a:ext cx="5357850" cy="709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ΚΑΤΙΟΝΤΑ ΔΕΜΑΤΙΑ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ΠΥΡΑΜΙΔΙΚΑ</a:t>
            </a:r>
          </a:p>
          <a:p>
            <a:r>
              <a:rPr lang="el-GR" dirty="0" smtClean="0"/>
              <a:t>ΕΞΩΠΥΡΑΜΙΔΙΚΑ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3838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667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928662" y="3643314"/>
            <a:ext cx="5308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14. Μυς λαιμού, ράχης, μεσοπλεύριοι, κοιλιακοί (ΕΣΩ)</a:t>
            </a:r>
          </a:p>
          <a:p>
            <a:r>
              <a:rPr lang="el-GR" dirty="0" smtClean="0"/>
              <a:t>15. Μυς ώμου-βραχίονα (ΠΡ. ΕΞΩ)</a:t>
            </a:r>
          </a:p>
          <a:p>
            <a:r>
              <a:rPr lang="el-GR" dirty="0" smtClean="0"/>
              <a:t>16. Μυς </a:t>
            </a:r>
            <a:r>
              <a:rPr lang="el-GR" dirty="0" err="1" smtClean="0"/>
              <a:t>πήχυ</a:t>
            </a:r>
            <a:r>
              <a:rPr lang="el-GR" dirty="0" smtClean="0"/>
              <a:t>-άκρας χείρας (ΟΠ. ΕΞΩ)</a:t>
            </a:r>
          </a:p>
          <a:p>
            <a:r>
              <a:rPr lang="el-GR" dirty="0" smtClean="0"/>
              <a:t>17. Μικροί μυς δαχτύλων (ΟΠ.ΟΠ. ΕΞΩ)</a:t>
            </a:r>
          </a:p>
          <a:p>
            <a:endParaRPr lang="el-GR" dirty="0"/>
          </a:p>
          <a:p>
            <a:r>
              <a:rPr lang="el-GR" dirty="0" smtClean="0"/>
              <a:t>18. Εκτείνοντες μυς</a:t>
            </a:r>
          </a:p>
          <a:p>
            <a:r>
              <a:rPr lang="el-GR" dirty="0" smtClean="0"/>
              <a:t>20. Καμπτήρες μυς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762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428992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18. Εκτείνοντες μυς</a:t>
            </a:r>
          </a:p>
          <a:p>
            <a:r>
              <a:rPr lang="el-GR" dirty="0" smtClean="0"/>
              <a:t>20. Καμπτήρες μυς</a:t>
            </a:r>
          </a:p>
          <a:p>
            <a:endParaRPr lang="el-GR" dirty="0"/>
          </a:p>
          <a:p>
            <a:r>
              <a:rPr lang="el-GR" dirty="0" smtClean="0"/>
              <a:t>19. Ανασταλτικό κ. </a:t>
            </a:r>
            <a:r>
              <a:rPr lang="en-US" dirty="0" err="1" smtClean="0"/>
              <a:t>Renshaw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8004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42844" y="4000504"/>
            <a:ext cx="5217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Ίδια δεμάτια: συνδέουν διαστήματα ύψους 1-2 ριζών</a:t>
            </a:r>
          </a:p>
          <a:p>
            <a:r>
              <a:rPr lang="el-GR" dirty="0" smtClean="0"/>
              <a:t>Μακρές ίνες (Α-Ο μοίρα) συντονισμένη</a:t>
            </a:r>
          </a:p>
          <a:p>
            <a:r>
              <a:rPr lang="el-GR" dirty="0" smtClean="0"/>
              <a:t> κίνηση άκρων κατά τη βάδιση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50" y="285729"/>
            <a:ext cx="8218840" cy="60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ΦΛΟΙΟΣ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Ελέγχει οργάνωση σύνθετων κινητικών δράσεων και εκτέλεσης λεπτών κινήσεων με ακρίβεια.</a:t>
            </a:r>
          </a:p>
          <a:p>
            <a:pPr>
              <a:buNone/>
            </a:pPr>
            <a:r>
              <a:rPr lang="el-GR" b="1" dirty="0" smtClean="0"/>
              <a:t>Άμεσα</a:t>
            </a:r>
            <a:r>
              <a:rPr lang="el-GR" dirty="0" smtClean="0"/>
              <a:t> 	κινητικούς και διάμεσους νευρώνες</a:t>
            </a:r>
          </a:p>
          <a:p>
            <a:pPr>
              <a:buNone/>
            </a:pPr>
            <a:r>
              <a:rPr lang="el-GR" b="1" dirty="0" smtClean="0"/>
              <a:t>Έμμεσα</a:t>
            </a:r>
            <a:r>
              <a:rPr lang="el-GR" dirty="0" smtClean="0"/>
              <a:t> 	  πυρήνες στελέχους (κατιόντα δεμάτια)</a:t>
            </a:r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Φλοιοπρομηκικές ίνες</a:t>
            </a:r>
            <a:r>
              <a:rPr lang="el-GR" dirty="0" smtClean="0"/>
              <a:t>	κινητικοί πυρήνες στελέχους 	μυς προσώπου</a:t>
            </a:r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Φλοιονωτιαίες ίνες</a:t>
            </a:r>
            <a:r>
              <a:rPr lang="el-GR" dirty="0" smtClean="0"/>
              <a:t>	 κινητικοί πυρήνες ΝΜ		μυς κορμού και άκρων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7072330" y="400050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7786710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2714612" y="450057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3714744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1785918" y="292893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1928794" y="350043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Φλοιονωτιαίο δεμάτιο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Το μεγαλύτερο κατιόν δεμάτιο.</a:t>
            </a:r>
          </a:p>
          <a:p>
            <a:pPr>
              <a:buNone/>
            </a:pPr>
            <a:r>
              <a:rPr lang="el-GR" dirty="0" smtClean="0"/>
              <a:t>1 εκ. ίνες</a:t>
            </a:r>
          </a:p>
          <a:p>
            <a:pPr>
              <a:buNone/>
            </a:pPr>
            <a:r>
              <a:rPr lang="el-GR" dirty="0" smtClean="0"/>
              <a:t>50% από π. 4 κατά </a:t>
            </a:r>
            <a:r>
              <a:rPr lang="en-US" dirty="0" smtClean="0"/>
              <a:t>Brodmann (1</a:t>
            </a:r>
            <a:r>
              <a:rPr lang="el-GR" dirty="0" smtClean="0"/>
              <a:t>ταγής κινητικός φλοιός)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30% </a:t>
            </a:r>
            <a:r>
              <a:rPr lang="el-GR" dirty="0" smtClean="0"/>
              <a:t>από π.6 κατά </a:t>
            </a:r>
            <a:r>
              <a:rPr lang="en-US" dirty="0" smtClean="0"/>
              <a:t>Brodmann </a:t>
            </a:r>
            <a:r>
              <a:rPr lang="el-GR" dirty="0" smtClean="0"/>
              <a:t>(προκινητική περιοχή)</a:t>
            </a:r>
          </a:p>
          <a:p>
            <a:pPr>
              <a:buNone/>
            </a:pPr>
            <a:r>
              <a:rPr lang="el-GR" dirty="0" smtClean="0"/>
              <a:t>20% από π. 3,2,1 κατά </a:t>
            </a:r>
            <a:r>
              <a:rPr lang="en-US" dirty="0" smtClean="0"/>
              <a:t>Brodmann </a:t>
            </a:r>
            <a:r>
              <a:rPr lang="el-GR" dirty="0" smtClean="0"/>
              <a:t>(σωματοαισθητικός φλοιός)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Φλοιονωτιαίο δεμάτιο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	Οι ίνες κατέρχονται δια μέσω της έσω κάψας, κοιλιακά στο μέσο εγκέφαλο, χωρίζονται σε δεσμίδες ανάμεσα στους πυρήνες γέφυρας και ανασυγκροτούνται στον προμήκη. Στην ένωση προμήκη-ΝΜ χιάζονται κατά τα </a:t>
            </a:r>
            <a:r>
              <a:rPr lang="el-GR" sz="3600" dirty="0" smtClean="0"/>
              <a:t>¾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	Οι χιασμένες ίνες (</a:t>
            </a:r>
            <a:r>
              <a:rPr lang="el-GR" b="1" dirty="0" err="1" smtClean="0"/>
              <a:t>π.4</a:t>
            </a:r>
            <a:r>
              <a:rPr lang="el-GR" dirty="0" smtClean="0"/>
              <a:t>, λιγότερο π. 6,1,2,3) (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πλάγιο φλοιονωτιαίο δεμάτιο</a:t>
            </a:r>
            <a:r>
              <a:rPr lang="el-GR" dirty="0" smtClean="0"/>
              <a:t>) προβάλλουν στο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έξω ραχιαίο τμήμα πυρήνων ΝΜ. </a:t>
            </a:r>
            <a:r>
              <a:rPr lang="el-GR" dirty="0" smtClean="0"/>
              <a:t>Δίνουν ίνες και στον ερυθρό πυρήνα (π. 6). - </a:t>
            </a:r>
            <a:r>
              <a:rPr lang="el-GR" b="1" dirty="0" smtClean="0"/>
              <a:t>Άμεση σύνδεση με α κινητικούς νευρώνες </a:t>
            </a:r>
            <a:r>
              <a:rPr lang="el-GR" dirty="0" smtClean="0"/>
              <a:t>(μυς δαχτύλων, προσώπου, γλώσσας-λεπτές ανεξάρτητες κινήσεις)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Οι αχίαστες ίνες (</a:t>
            </a:r>
            <a:r>
              <a:rPr lang="el-GR" b="1" dirty="0" smtClean="0"/>
              <a:t>π. 6</a:t>
            </a:r>
            <a:r>
              <a:rPr lang="el-GR" dirty="0" smtClean="0"/>
              <a:t>, λιγότερο π. 4) (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κοιλιακό φλοιονωτιαίο δεμάτιο</a:t>
            </a:r>
            <a:r>
              <a:rPr lang="el-GR" dirty="0" smtClean="0"/>
              <a:t>) προβάλλουν </a:t>
            </a:r>
            <a:r>
              <a:rPr lang="el-GR" b="1" dirty="0" smtClean="0"/>
              <a:t>αμφοτερόπλευρα</a:t>
            </a:r>
            <a:r>
              <a:rPr lang="el-GR" dirty="0" smtClean="0"/>
              <a:t> στο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έσω-κοιλιακό σύστημα πυρήνων ΝΜ</a:t>
            </a:r>
            <a:r>
              <a:rPr lang="el-GR" dirty="0" smtClean="0"/>
              <a:t> (αξονικοί εγγύς μυς). Συμβάλλουν στις έσω οδούς στελέχους (Αιθουσονωτιαίο, Δικτυονωτιαίο και Τετραδυμονωτιαίο δεμάτιο).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65798" cy="641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σω και εξω φλοιονωτιαί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5725877" cy="607407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143636" y="5929330"/>
            <a:ext cx="2861745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Principles of Neural Sciences</a:t>
            </a:r>
          </a:p>
          <a:p>
            <a:r>
              <a:rPr lang="en-US" dirty="0" err="1" smtClean="0"/>
              <a:t>Kandel</a:t>
            </a:r>
            <a:r>
              <a:rPr lang="en-US" dirty="0" smtClean="0"/>
              <a:t> Schwartz </a:t>
            </a:r>
            <a:r>
              <a:rPr lang="en-US" dirty="0" err="1" smtClean="0"/>
              <a:t>Jessel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σω εξω οδοι στλχ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7032874" cy="5337396"/>
          </a:xfrm>
        </p:spPr>
      </p:pic>
      <p:sp>
        <p:nvSpPr>
          <p:cNvPr id="3" name="2 - TextBox"/>
          <p:cNvSpPr txBox="1"/>
          <p:nvPr/>
        </p:nvSpPr>
        <p:spPr>
          <a:xfrm>
            <a:off x="5929322" y="6143644"/>
            <a:ext cx="2861745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Principles of Neural Sciences</a:t>
            </a:r>
          </a:p>
          <a:p>
            <a:r>
              <a:rPr lang="en-US" dirty="0" err="1" smtClean="0"/>
              <a:t>Kandel</a:t>
            </a:r>
            <a:r>
              <a:rPr lang="en-US" dirty="0" smtClean="0"/>
              <a:t> Schwartz </a:t>
            </a:r>
            <a:r>
              <a:rPr lang="en-US" dirty="0" err="1" smtClean="0"/>
              <a:t>Jessel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035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500562" y="928670"/>
            <a:ext cx="3386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Χιασμός πυραμίδων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Πλάγιο </a:t>
            </a:r>
            <a:r>
              <a:rPr lang="el-GR" dirty="0" err="1" smtClean="0"/>
              <a:t>φλοινωτιαίο</a:t>
            </a:r>
            <a:r>
              <a:rPr lang="el-GR" dirty="0" smtClean="0"/>
              <a:t> δεμάτιο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Πρόσθιο </a:t>
            </a:r>
            <a:r>
              <a:rPr lang="el-GR" dirty="0" err="1" smtClean="0"/>
              <a:t>φλιονωτιαίο</a:t>
            </a:r>
            <a:r>
              <a:rPr lang="el-GR" dirty="0" smtClean="0"/>
              <a:t> δεμάτιο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857752" y="2214554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50% για ΑΜΣΣ</a:t>
            </a:r>
          </a:p>
          <a:p>
            <a:r>
              <a:rPr lang="el-GR" dirty="0" smtClean="0"/>
              <a:t>25% ΟΜΣΣ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286116" y="428604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ΦΛΟΙΟΝΩΤΙΑΙΑ ΔΕΜΑΤΙΑ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229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214546" y="214290"/>
            <a:ext cx="26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ΕΞΩΠΥΡΑΜΙΔΙΚΑ ΔΕΜΑΤΙΑ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9508" y="1714488"/>
            <a:ext cx="44180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4. Αιθουσονωτιαίο δ.</a:t>
            </a:r>
          </a:p>
          <a:p>
            <a:r>
              <a:rPr lang="el-GR" dirty="0" smtClean="0"/>
              <a:t>5. </a:t>
            </a:r>
            <a:r>
              <a:rPr lang="el-GR" dirty="0" err="1" smtClean="0"/>
              <a:t>πρ</a:t>
            </a:r>
            <a:r>
              <a:rPr lang="el-GR" dirty="0" smtClean="0"/>
              <a:t>. και πλ. Δικτυονωτιαίο δ. (από γέφυρα)</a:t>
            </a:r>
          </a:p>
          <a:p>
            <a:r>
              <a:rPr lang="el-GR" dirty="0" smtClean="0"/>
              <a:t>6. πλ. </a:t>
            </a:r>
            <a:r>
              <a:rPr lang="el-GR" dirty="0" err="1" smtClean="0"/>
              <a:t>Δικτυονωτ</a:t>
            </a:r>
            <a:r>
              <a:rPr lang="el-GR" dirty="0" smtClean="0"/>
              <a:t>. Δ. (από προμήκη)</a:t>
            </a:r>
          </a:p>
          <a:p>
            <a:r>
              <a:rPr lang="el-GR" dirty="0" smtClean="0"/>
              <a:t>7. </a:t>
            </a:r>
            <a:r>
              <a:rPr lang="el-GR" dirty="0" err="1" smtClean="0"/>
              <a:t>Καλυπτρονωτιαίο</a:t>
            </a:r>
            <a:r>
              <a:rPr lang="el-GR" dirty="0" smtClean="0"/>
              <a:t> δ. (από </a:t>
            </a:r>
            <a:r>
              <a:rPr lang="el-GR" dirty="0" err="1" smtClean="0"/>
              <a:t>μ.εγκ</a:t>
            </a:r>
            <a:r>
              <a:rPr lang="el-GR" dirty="0" smtClean="0"/>
              <a:t>.)</a:t>
            </a:r>
          </a:p>
          <a:p>
            <a:r>
              <a:rPr lang="el-GR" dirty="0" smtClean="0"/>
              <a:t>8. Ερυθρονωτιαίο δ. </a:t>
            </a:r>
          </a:p>
          <a:p>
            <a:r>
              <a:rPr lang="el-GR" dirty="0" smtClean="0"/>
              <a:t>9. Τετραδυμονωτιαίο δ.</a:t>
            </a:r>
          </a:p>
          <a:p>
            <a:r>
              <a:rPr lang="el-GR" dirty="0" smtClean="0"/>
              <a:t>10. Έσω επιμήκης δεσμίδα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42910" y="428604"/>
            <a:ext cx="228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ΣΠΛΑΓΧΝΙΚΑ ΔΕΜΑΤΙΑ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836282" y="1000108"/>
            <a:ext cx="430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11. </a:t>
            </a:r>
            <a:r>
              <a:rPr lang="el-GR" dirty="0" err="1" smtClean="0"/>
              <a:t>Παραεπενδυματικό</a:t>
            </a:r>
            <a:r>
              <a:rPr lang="el-GR" dirty="0" smtClean="0"/>
              <a:t>: </a:t>
            </a:r>
          </a:p>
          <a:p>
            <a:r>
              <a:rPr lang="el-GR" dirty="0" smtClean="0"/>
              <a:t>     Ανιούσες και κατιούσες </a:t>
            </a:r>
          </a:p>
          <a:p>
            <a:r>
              <a:rPr lang="el-GR" dirty="0" smtClean="0"/>
              <a:t>    από και προς υποθάλαμο </a:t>
            </a:r>
          </a:p>
          <a:p>
            <a:r>
              <a:rPr lang="el-GR" dirty="0" smtClean="0"/>
              <a:t>(ούρηση, αφόδευση, γενετήσια λειτουργία)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14414" y="5143512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12. Δεμάτιο </a:t>
            </a:r>
            <a:r>
              <a:rPr lang="en-US" dirty="0" err="1" smtClean="0"/>
              <a:t>Foerster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Κατιούσα οδός για αγγειοσυστολή και έκκριση ιδρώτα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225"/>
            <a:ext cx="64008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0"/>
            <a:ext cx="4884750" cy="64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95153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079500"/>
            <a:ext cx="60420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143668" cy="68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781050"/>
            <a:ext cx="46863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2200" b="1" dirty="0" smtClean="0"/>
              <a:t>ΑΙΣΘΗΤΙΚΟΙ ΥΠΟΔΟΧΕΙΣ ΜΥΩΝ</a:t>
            </a:r>
            <a:br>
              <a:rPr lang="el-GR" sz="2200" b="1" dirty="0" smtClean="0"/>
            </a:br>
            <a:r>
              <a:rPr lang="el-GR" sz="2200" b="1" dirty="0" smtClean="0"/>
              <a:t>επηρεάζουν αντίστροφα το μυ</a:t>
            </a:r>
            <a:br>
              <a:rPr lang="el-GR" sz="2200" b="1" dirty="0" smtClean="0"/>
            </a:br>
            <a:r>
              <a:rPr lang="el-GR" sz="2200" b="1" dirty="0" smtClean="0"/>
              <a:t/>
            </a:r>
            <a:br>
              <a:rPr lang="el-GR" sz="2200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038600" cy="290037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l-GR" sz="7200" dirty="0" smtClean="0"/>
              <a:t>ΝΜΑ</a:t>
            </a:r>
          </a:p>
          <a:p>
            <a:pPr algn="ctr">
              <a:buNone/>
            </a:pPr>
            <a:endParaRPr lang="el-GR" sz="7200" dirty="0" smtClean="0"/>
          </a:p>
          <a:p>
            <a:pPr marL="0" indent="0" algn="just">
              <a:buNone/>
            </a:pPr>
            <a:r>
              <a:rPr lang="el-GR" sz="7200" dirty="0" smtClean="0"/>
              <a:t>Επίμηκες μόρφωμα με ατρακτοειδές σχήμα (4-10 </a:t>
            </a:r>
            <a:r>
              <a:rPr lang="en-US" sz="7200" dirty="0" smtClean="0"/>
              <a:t>mm)</a:t>
            </a:r>
            <a:endParaRPr lang="el-GR" sz="7200" dirty="0" smtClean="0"/>
          </a:p>
          <a:p>
            <a:pPr algn="just">
              <a:buNone/>
            </a:pPr>
            <a:r>
              <a:rPr lang="el-GR" sz="7200" dirty="0" smtClean="0"/>
              <a:t>Εν παραλλήλω με μ. ίνες</a:t>
            </a:r>
            <a:endParaRPr lang="en-US" sz="72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7200" dirty="0" smtClean="0"/>
              <a:t>Ενδοατράκτιες μ. ίνες</a:t>
            </a:r>
          </a:p>
          <a:p>
            <a:pPr algn="just">
              <a:buFont typeface="Wingdings" pitchFamily="2" charset="2"/>
              <a:buChar char="Ø"/>
            </a:pPr>
            <a:r>
              <a:rPr lang="el-GR" sz="7200" dirty="0" smtClean="0"/>
              <a:t>Αισθητικές απολήξεις Ια, ΙΙ</a:t>
            </a:r>
          </a:p>
          <a:p>
            <a:pPr algn="just">
              <a:buFont typeface="Wingdings" pitchFamily="2" charset="2"/>
              <a:buChar char="Ø"/>
            </a:pPr>
            <a:r>
              <a:rPr lang="el-GR" sz="7200" dirty="0" smtClean="0"/>
              <a:t>Κινητικές απολήξεις Αα</a:t>
            </a:r>
          </a:p>
          <a:p>
            <a:pPr marL="0" indent="0" algn="just">
              <a:buNone/>
            </a:pPr>
            <a:r>
              <a:rPr lang="el-GR" sz="7200" dirty="0" smtClean="0"/>
              <a:t>Ευαίσθητες στην επιμήκυνση μυ (σχετική θέση μέλους σώματος-γωνία άρθρωσης). Διέγερση α </a:t>
            </a:r>
            <a:r>
              <a:rPr lang="el-GR" sz="7200" dirty="0" err="1" smtClean="0"/>
              <a:t>κιν</a:t>
            </a:r>
            <a:r>
              <a:rPr lang="el-GR" sz="7200" dirty="0" smtClean="0"/>
              <a:t>. νευρώνα.</a:t>
            </a:r>
          </a:p>
          <a:p>
            <a:pPr marL="0" indent="0" algn="just">
              <a:buNone/>
            </a:pPr>
            <a:r>
              <a:rPr lang="el-GR" sz="7200" dirty="0" smtClean="0"/>
              <a:t>Σύσπαση μυ από Αα δεν εκπολώνει ΝΜΑ. Ταυτόχρονη ενεργοποίηση γ, σύσπαση πολικών</a:t>
            </a:r>
            <a:r>
              <a:rPr lang="en-US" sz="7200" dirty="0" smtClean="0"/>
              <a:t> </a:t>
            </a:r>
            <a:r>
              <a:rPr lang="el-GR" sz="7200" dirty="0" smtClean="0"/>
              <a:t>περιοχών ΝΜΑ, διάταση κεντρικής περιοχής, εκπόλωση αισθητικών απολήξεων.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 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38576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7200" dirty="0" smtClean="0"/>
              <a:t>GOLGI</a:t>
            </a:r>
          </a:p>
          <a:p>
            <a:pPr marL="0" indent="0">
              <a:buNone/>
            </a:pPr>
            <a:r>
              <a:rPr lang="el-GR" sz="7200" dirty="0" smtClean="0"/>
              <a:t>Λεπτό ελυτροφόρο μόρφωμα, μήκους 1 </a:t>
            </a:r>
            <a:r>
              <a:rPr lang="en-US" sz="7200" dirty="0" smtClean="0"/>
              <a:t>mm, </a:t>
            </a:r>
            <a:r>
              <a:rPr lang="el-GR" sz="7200" dirty="0" smtClean="0"/>
              <a:t>διαμέτρου </a:t>
            </a:r>
            <a:r>
              <a:rPr lang="en-US" sz="7200" dirty="0" smtClean="0"/>
              <a:t>0,1 mm</a:t>
            </a:r>
            <a:r>
              <a:rPr lang="el-GR" sz="7200" dirty="0" smtClean="0"/>
              <a:t>, στην ένωση μυ-τένοντα (εν σειρά). Προσφύεται στις μ. ίνες με κολλαγόνες ίνες. Αισθητικές απολήξεις </a:t>
            </a:r>
            <a:r>
              <a:rPr lang="en-US" sz="7200" dirty="0" err="1" smtClean="0"/>
              <a:t>Ib</a:t>
            </a:r>
            <a:r>
              <a:rPr lang="el-GR" sz="7200" dirty="0" smtClean="0"/>
              <a:t> διακλαδίζονται γύρω  από κολλαγόνες ίνες. Όταν ο μυς συσπάται, ο τένοντας διατείνεται και η αισθητική ίνα συμπιέζεται από τις κολλαγόνες ίνες. Ευαίσθητα στην αλλαγή τάσης μυ.</a:t>
            </a:r>
          </a:p>
          <a:p>
            <a:pPr marL="0" indent="0">
              <a:buNone/>
            </a:pPr>
            <a:r>
              <a:rPr lang="el-GR" sz="7200" dirty="0" smtClean="0"/>
              <a:t>Διέγερση ανασταλτικού διάμεσου νευρώνα.</a:t>
            </a:r>
            <a:endParaRPr lang="el-GR" sz="7200" dirty="0"/>
          </a:p>
        </p:txBody>
      </p:sp>
      <p:pic>
        <p:nvPicPr>
          <p:cNvPr id="7" name="Picture 2" descr="E:\MARIANNA\TEI 2016-2017\ΣΥΝΕΔΡΙΟ\reflexar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00575"/>
            <a:ext cx="5643602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70622"/>
            <a:ext cx="3143272" cy="709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642918"/>
            <a:ext cx="417115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298450"/>
            <a:ext cx="563245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92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38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54102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5715008" y="1714488"/>
            <a:ext cx="3428992" cy="33575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 smtClean="0">
                <a:solidFill>
                  <a:srgbClr val="FF0000"/>
                </a:solidFill>
              </a:rPr>
              <a:t>?</a:t>
            </a:r>
            <a:endParaRPr lang="el-G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ΠΕΡΙΦΕΡΙΚΟ ΝΕΥΡΙΚΟ ΣΥΣΤΗΜΑ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!!!!!!!!!!!!!!!!!!!!!!!!!!!!!!!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4286280" cy="639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233886" cy="653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00694" y="171448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ΝΕΟΓΝΑ	 -Ο3</a:t>
            </a:r>
          </a:p>
          <a:p>
            <a:r>
              <a:rPr lang="el-GR" dirty="0" smtClean="0"/>
              <a:t>ΕΝΗΛΙΚΕΣ- Ο1-Θ12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134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929190" y="3500438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Οπίσθιο κέρας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l-GR" dirty="0" smtClean="0">
                <a:solidFill>
                  <a:srgbClr val="FF0000"/>
                </a:solidFill>
              </a:rPr>
              <a:t>ρόσθιο κέρας</a:t>
            </a:r>
          </a:p>
          <a:p>
            <a:pPr marL="342900" indent="-342900">
              <a:buAutoNum type="arabicPeriod"/>
            </a:pPr>
            <a:r>
              <a:rPr lang="el-GR" b="1" dirty="0" smtClean="0"/>
              <a:t>Φαιός σύνδεσμος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Κεντρικός σωλήνας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C000"/>
                </a:solidFill>
              </a:rPr>
              <a:t>Πλάγιο κέρας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Πλάγια αύλακα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F0"/>
                </a:solidFill>
              </a:rPr>
              <a:t>Οπίσθια ρίζα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Πρόσθια ρίζα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142976" y="3714752"/>
            <a:ext cx="24333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Οπίσθια δέσμη</a:t>
            </a:r>
          </a:p>
          <a:p>
            <a:r>
              <a:rPr lang="el-GR" dirty="0" smtClean="0"/>
              <a:t>10. Οπίσθιο διάφραγμα</a:t>
            </a:r>
          </a:p>
          <a:p>
            <a:r>
              <a:rPr lang="el-GR" dirty="0" smtClean="0"/>
              <a:t>11. Πλάγια δέσμη</a:t>
            </a:r>
          </a:p>
          <a:p>
            <a:r>
              <a:rPr lang="el-GR" dirty="0" smtClean="0"/>
              <a:t>12. Πρόσθια δέσμη</a:t>
            </a:r>
          </a:p>
          <a:p>
            <a:r>
              <a:rPr lang="el-GR" dirty="0" smtClean="0"/>
              <a:t>13. Πρόσθια σχισμή</a:t>
            </a:r>
          </a:p>
          <a:p>
            <a:r>
              <a:rPr lang="el-GR" dirty="0" smtClean="0"/>
              <a:t>14. </a:t>
            </a:r>
            <a:r>
              <a:rPr lang="el-GR" b="1" dirty="0" smtClean="0"/>
              <a:t>Λευκός σύνδεσμος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1109</Words>
  <Application>Microsoft Office PowerPoint</Application>
  <PresentationFormat>Προβολή στην οθόνη (4:3)</PresentationFormat>
  <Paragraphs>258</Paragraphs>
  <Slides>65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ΝΩΤΙΑΙΟΣ ΜΥΕΛΟΣ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ΑΝΙΟΝΤΑ ΔΕΜΑΤΙΑ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ΚΑΤΙΟΝΤΑ ΔΕΜΑΤΙΑ</vt:lpstr>
      <vt:lpstr>Διαφάνεια 44</vt:lpstr>
      <vt:lpstr>Διαφάνεια 45</vt:lpstr>
      <vt:lpstr>Διαφάνεια 46</vt:lpstr>
      <vt:lpstr> ΦΛΟΙΟΣ</vt:lpstr>
      <vt:lpstr> Φλοιονωτιαίο δεμάτιο</vt:lpstr>
      <vt:lpstr> Φλοιονωτιαίο δεμάτιο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        ΑΙΣΘΗΤΙΚΟΙ ΥΠΟΔΟΧΕΙΣ ΜΥΩΝ επηρεάζουν αντίστροφα το μυ    </vt:lpstr>
      <vt:lpstr>Διαφάνεια 61</vt:lpstr>
      <vt:lpstr>Διαφάνεια 62</vt:lpstr>
      <vt:lpstr>Διαφάνεια 63</vt:lpstr>
      <vt:lpstr>Διαφάνεια 64</vt:lpstr>
      <vt:lpstr>ΠΕΡΙΦΕΡΙΚΟ ΝΕΥΡΙΚΟ ΣΥΣΤΗΜΑ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88</cp:revision>
  <dcterms:created xsi:type="dcterms:W3CDTF">2018-05-20T06:36:33Z</dcterms:created>
  <dcterms:modified xsi:type="dcterms:W3CDTF">2018-06-03T19:53:44Z</dcterms:modified>
</cp:coreProperties>
</file>