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slides/slide8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2" r:id="rId3"/>
    <p:sldId id="328" r:id="rId4"/>
    <p:sldId id="323" r:id="rId5"/>
    <p:sldId id="324" r:id="rId6"/>
    <p:sldId id="330" r:id="rId7"/>
    <p:sldId id="307" r:id="rId8"/>
    <p:sldId id="321" r:id="rId9"/>
    <p:sldId id="319" r:id="rId10"/>
    <p:sldId id="257" r:id="rId11"/>
    <p:sldId id="258" r:id="rId12"/>
    <p:sldId id="259" r:id="rId13"/>
    <p:sldId id="260" r:id="rId14"/>
    <p:sldId id="306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305" r:id="rId30"/>
    <p:sldId id="275" r:id="rId31"/>
    <p:sldId id="276" r:id="rId32"/>
    <p:sldId id="277" r:id="rId33"/>
    <p:sldId id="329" r:id="rId34"/>
    <p:sldId id="278" r:id="rId35"/>
    <p:sldId id="279" r:id="rId36"/>
    <p:sldId id="280" r:id="rId37"/>
    <p:sldId id="281" r:id="rId38"/>
    <p:sldId id="282" r:id="rId39"/>
    <p:sldId id="283" r:id="rId40"/>
    <p:sldId id="292" r:id="rId41"/>
    <p:sldId id="293" r:id="rId42"/>
    <p:sldId id="333" r:id="rId43"/>
    <p:sldId id="334" r:id="rId44"/>
    <p:sldId id="284" r:id="rId45"/>
    <p:sldId id="295" r:id="rId46"/>
    <p:sldId id="285" r:id="rId47"/>
    <p:sldId id="286" r:id="rId48"/>
    <p:sldId id="320" r:id="rId49"/>
    <p:sldId id="294" r:id="rId50"/>
    <p:sldId id="287" r:id="rId51"/>
    <p:sldId id="296" r:id="rId52"/>
    <p:sldId id="297" r:id="rId53"/>
    <p:sldId id="288" r:id="rId54"/>
    <p:sldId id="331" r:id="rId55"/>
    <p:sldId id="289" r:id="rId56"/>
    <p:sldId id="298" r:id="rId57"/>
    <p:sldId id="299" r:id="rId58"/>
    <p:sldId id="332" r:id="rId59"/>
    <p:sldId id="335" r:id="rId60"/>
    <p:sldId id="336" r:id="rId61"/>
    <p:sldId id="337" r:id="rId62"/>
    <p:sldId id="290" r:id="rId63"/>
    <p:sldId id="300" r:id="rId64"/>
    <p:sldId id="301" r:id="rId65"/>
    <p:sldId id="302" r:id="rId66"/>
    <p:sldId id="303" r:id="rId67"/>
    <p:sldId id="304" r:id="rId68"/>
    <p:sldId id="314" r:id="rId69"/>
    <p:sldId id="317" r:id="rId70"/>
    <p:sldId id="318" r:id="rId71"/>
    <p:sldId id="308" r:id="rId72"/>
    <p:sldId id="310" r:id="rId73"/>
    <p:sldId id="313" r:id="rId74"/>
    <p:sldId id="312" r:id="rId75"/>
    <p:sldId id="311" r:id="rId76"/>
    <p:sldId id="315" r:id="rId77"/>
    <p:sldId id="316" r:id="rId78"/>
    <p:sldId id="309" r:id="rId79"/>
    <p:sldId id="325" r:id="rId80"/>
    <p:sldId id="326" r:id="rId81"/>
    <p:sldId id="327" r:id="rId8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973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CAB0A-912C-4635-B422-2BAA19E14D32}" type="datetimeFigureOut">
              <a:rPr lang="el-GR" smtClean="0"/>
              <a:pPr/>
              <a:t>12/6/2018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44194-1847-442B-9AB1-48F24706926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469176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CAB0A-912C-4635-B422-2BAA19E14D32}" type="datetimeFigureOut">
              <a:rPr lang="el-GR" smtClean="0"/>
              <a:pPr/>
              <a:t>12/6/2018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44194-1847-442B-9AB1-48F24706926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197715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CAB0A-912C-4635-B422-2BAA19E14D32}" type="datetimeFigureOut">
              <a:rPr lang="el-GR" smtClean="0"/>
              <a:pPr/>
              <a:t>12/6/2018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44194-1847-442B-9AB1-48F24706926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735036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CAB0A-912C-4635-B422-2BAA19E14D32}" type="datetimeFigureOut">
              <a:rPr lang="el-GR" smtClean="0"/>
              <a:pPr/>
              <a:t>12/6/2018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44194-1847-442B-9AB1-48F24706926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552443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CAB0A-912C-4635-B422-2BAA19E14D32}" type="datetimeFigureOut">
              <a:rPr lang="el-GR" smtClean="0"/>
              <a:pPr/>
              <a:t>12/6/2018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44194-1847-442B-9AB1-48F24706926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126241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CAB0A-912C-4635-B422-2BAA19E14D32}" type="datetimeFigureOut">
              <a:rPr lang="el-GR" smtClean="0"/>
              <a:pPr/>
              <a:t>12/6/2018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44194-1847-442B-9AB1-48F24706926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983184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CAB0A-912C-4635-B422-2BAA19E14D32}" type="datetimeFigureOut">
              <a:rPr lang="el-GR" smtClean="0"/>
              <a:pPr/>
              <a:t>12/6/2018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44194-1847-442B-9AB1-48F24706926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525833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CAB0A-912C-4635-B422-2BAA19E14D32}" type="datetimeFigureOut">
              <a:rPr lang="el-GR" smtClean="0"/>
              <a:pPr/>
              <a:t>12/6/2018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44194-1847-442B-9AB1-48F24706926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183938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CAB0A-912C-4635-B422-2BAA19E14D32}" type="datetimeFigureOut">
              <a:rPr lang="el-GR" smtClean="0"/>
              <a:pPr/>
              <a:t>12/6/2018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44194-1847-442B-9AB1-48F24706926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558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CAB0A-912C-4635-B422-2BAA19E14D32}" type="datetimeFigureOut">
              <a:rPr lang="el-GR" smtClean="0"/>
              <a:pPr/>
              <a:t>12/6/2018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44194-1847-442B-9AB1-48F24706926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634477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CAB0A-912C-4635-B422-2BAA19E14D32}" type="datetimeFigureOut">
              <a:rPr lang="el-GR" smtClean="0"/>
              <a:pPr/>
              <a:t>12/6/2018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44194-1847-442B-9AB1-48F24706926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729026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CAB0A-912C-4635-B422-2BAA19E14D32}" type="datetimeFigureOut">
              <a:rPr lang="el-GR" smtClean="0"/>
              <a:pPr/>
              <a:t>12/6/2018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44194-1847-442B-9AB1-48F24706926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24830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ΠΕΡΙΦΕΡΙΚΑ ΝΕΥΡΑ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2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25025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31593"/>
            <a:ext cx="3981450" cy="482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64088" y="1124000"/>
            <a:ext cx="272587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smtClean="0"/>
              <a:t>Οπίσθιος κλάδος </a:t>
            </a:r>
          </a:p>
          <a:p>
            <a:r>
              <a:rPr lang="el-GR" dirty="0"/>
              <a:t> </a:t>
            </a:r>
            <a:r>
              <a:rPr lang="el-GR" dirty="0" smtClean="0"/>
              <a:t>    (αυτόχθονες μυς ράχης)</a:t>
            </a:r>
          </a:p>
          <a:p>
            <a:r>
              <a:rPr lang="el-GR" dirty="0" smtClean="0"/>
              <a:t>3. Αισθητικοί κλάδοι ράχης</a:t>
            </a:r>
          </a:p>
          <a:p>
            <a:r>
              <a:rPr lang="el-GR" dirty="0" smtClean="0"/>
              <a:t>2. Πρ</a:t>
            </a:r>
            <a:r>
              <a:rPr lang="el-GR" dirty="0"/>
              <a:t>ό</a:t>
            </a:r>
            <a:r>
              <a:rPr lang="el-GR" dirty="0" smtClean="0"/>
              <a:t>σθιος κλάδος</a:t>
            </a:r>
            <a:endParaRPr lang="el-GR" dirty="0"/>
          </a:p>
          <a:p>
            <a:r>
              <a:rPr lang="el-GR" dirty="0" smtClean="0"/>
              <a:t>8.Έξω δερματικοί κλάδοι</a:t>
            </a:r>
          </a:p>
          <a:p>
            <a:r>
              <a:rPr lang="el-GR" dirty="0" smtClean="0"/>
              <a:t>9. </a:t>
            </a:r>
            <a:r>
              <a:rPr lang="el-GR" dirty="0" err="1" smtClean="0"/>
              <a:t>Πρ</a:t>
            </a:r>
            <a:r>
              <a:rPr lang="el-GR" dirty="0" smtClean="0"/>
              <a:t>. δερματικοί κλάδοι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79235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5963" y="955477"/>
            <a:ext cx="5172075" cy="494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Ορθογώνιο 1"/>
          <p:cNvSpPr/>
          <p:nvPr/>
        </p:nvSpPr>
        <p:spPr>
          <a:xfrm>
            <a:off x="611560" y="332656"/>
            <a:ext cx="430720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2. Πρόσθιος </a:t>
            </a:r>
            <a:r>
              <a:rPr lang="el-GR" dirty="0" smtClean="0"/>
              <a:t>κλάδος</a:t>
            </a:r>
          </a:p>
          <a:p>
            <a:r>
              <a:rPr lang="el-GR" dirty="0" smtClean="0"/>
              <a:t>14. </a:t>
            </a:r>
            <a:r>
              <a:rPr lang="el-GR" dirty="0" err="1" smtClean="0"/>
              <a:t>Πλευροβραχιόνιο</a:t>
            </a:r>
            <a:r>
              <a:rPr lang="el-GR" dirty="0" smtClean="0"/>
              <a:t> (1</a:t>
            </a:r>
            <a:r>
              <a:rPr lang="el-GR" baseline="30000" dirty="0" smtClean="0"/>
              <a:t>ο</a:t>
            </a:r>
            <a:r>
              <a:rPr lang="el-GR" dirty="0" smtClean="0"/>
              <a:t>)</a:t>
            </a:r>
          </a:p>
          <a:p>
            <a:r>
              <a:rPr lang="el-GR" dirty="0" smtClean="0"/>
              <a:t> (αναστόμωση με έσω δερματικό βραχίονα)</a:t>
            </a:r>
          </a:p>
          <a:p>
            <a:r>
              <a:rPr lang="el-GR" dirty="0" smtClean="0"/>
              <a:t>12</a:t>
            </a:r>
            <a:r>
              <a:rPr lang="el-GR" baseline="30000" dirty="0" smtClean="0"/>
              <a:t>ο</a:t>
            </a:r>
            <a:r>
              <a:rPr lang="el-GR" dirty="0" smtClean="0"/>
              <a:t> Υποπλεύριο νεύρο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34837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Πίνακας"/>
          <p:cNvGraphicFramePr>
            <a:graphicFrameLocks noGrp="1"/>
          </p:cNvGraphicFramePr>
          <p:nvPr/>
        </p:nvGraphicFramePr>
        <p:xfrm>
          <a:off x="285720" y="0"/>
          <a:ext cx="8858280" cy="6327261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771656"/>
                <a:gridCol w="1657368"/>
                <a:gridCol w="1714512"/>
                <a:gridCol w="1647836"/>
                <a:gridCol w="2066908"/>
              </a:tblGrid>
              <a:tr h="566541">
                <a:tc>
                  <a:txBody>
                    <a:bodyPr/>
                    <a:lstStyle/>
                    <a:p>
                      <a:r>
                        <a:rPr lang="el-GR" dirty="0" smtClean="0"/>
                        <a:t>ΜΥΣ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ΕΚΦΥΣΗ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ΚΑΤΑΦΥΣΗ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ΝΕΥΡΩΣΗ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ΛΕΙΤΟΥΡΓΙΑ</a:t>
                      </a:r>
                      <a:endParaRPr lang="el-GR" sz="1600" dirty="0"/>
                    </a:p>
                  </a:txBody>
                  <a:tcPr/>
                </a:tc>
              </a:tr>
              <a:tr h="566541">
                <a:tc>
                  <a:txBody>
                    <a:bodyPr/>
                    <a:lstStyle/>
                    <a:p>
                      <a:r>
                        <a:rPr lang="el-GR" dirty="0" smtClean="0"/>
                        <a:t>Οπ.</a:t>
                      </a:r>
                      <a:r>
                        <a:rPr lang="el-GR" baseline="0" dirty="0" smtClean="0"/>
                        <a:t> άνω Οδοντωτός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err="1" smtClean="0"/>
                        <a:t>Αυχ</a:t>
                      </a:r>
                      <a:r>
                        <a:rPr lang="el-GR" dirty="0" smtClean="0"/>
                        <a:t>. Συνδ. </a:t>
                      </a:r>
                      <a:r>
                        <a:rPr lang="el-GR" dirty="0" err="1" smtClean="0"/>
                        <a:t>Ακανθ</a:t>
                      </a:r>
                      <a:r>
                        <a:rPr lang="el-GR" dirty="0" smtClean="0"/>
                        <a:t>. </a:t>
                      </a:r>
                      <a:r>
                        <a:rPr lang="el-GR" dirty="0" err="1" smtClean="0"/>
                        <a:t>Αποφ</a:t>
                      </a:r>
                      <a:r>
                        <a:rPr lang="el-GR" dirty="0" smtClean="0"/>
                        <a:t>. Α7-Θ3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Άνω χείλος 2</a:t>
                      </a:r>
                      <a:r>
                        <a:rPr lang="el-GR" baseline="30000" dirty="0" smtClean="0"/>
                        <a:t>ης</a:t>
                      </a:r>
                      <a:r>
                        <a:rPr lang="el-GR" dirty="0" smtClean="0"/>
                        <a:t>-4</a:t>
                      </a:r>
                      <a:r>
                        <a:rPr lang="el-GR" baseline="30000" dirty="0" smtClean="0"/>
                        <a:t>ης</a:t>
                      </a:r>
                      <a:r>
                        <a:rPr lang="el-GR" dirty="0" smtClean="0"/>
                        <a:t> πλευράς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2</a:t>
                      </a:r>
                      <a:r>
                        <a:rPr lang="el-GR" baseline="30000" dirty="0" smtClean="0"/>
                        <a:t>ο</a:t>
                      </a:r>
                      <a:r>
                        <a:rPr lang="el-GR" dirty="0" smtClean="0"/>
                        <a:t>-5</a:t>
                      </a:r>
                      <a:r>
                        <a:rPr lang="el-GR" baseline="30000" dirty="0" smtClean="0"/>
                        <a:t>ο</a:t>
                      </a:r>
                      <a:r>
                        <a:rPr lang="el-GR" dirty="0" smtClean="0"/>
                        <a:t> μεσοπλεύριο ν.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Ιδιοδεκτικότητα (ανύψωση άνω 4 πλευρών)</a:t>
                      </a:r>
                      <a:endParaRPr lang="el-GR" dirty="0"/>
                    </a:p>
                  </a:txBody>
                  <a:tcPr/>
                </a:tc>
              </a:tr>
              <a:tr h="5665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Οπ.</a:t>
                      </a:r>
                      <a:r>
                        <a:rPr lang="el-GR" baseline="0" dirty="0" smtClean="0"/>
                        <a:t> κάτω Οδοντωτός</a:t>
                      </a:r>
                      <a:endParaRPr lang="el-GR" dirty="0" smtClean="0"/>
                    </a:p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err="1" smtClean="0"/>
                        <a:t>Ακανθ</a:t>
                      </a:r>
                      <a:r>
                        <a:rPr lang="el-GR" dirty="0" smtClean="0"/>
                        <a:t>. </a:t>
                      </a:r>
                      <a:r>
                        <a:rPr lang="el-GR" dirty="0" err="1" smtClean="0"/>
                        <a:t>Αποφ</a:t>
                      </a:r>
                      <a:r>
                        <a:rPr lang="el-GR" dirty="0" smtClean="0"/>
                        <a:t>. Θ11-Ο2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Κάτω χείλος 8</a:t>
                      </a:r>
                      <a:r>
                        <a:rPr lang="el-GR" baseline="30000" dirty="0" smtClean="0"/>
                        <a:t>ης</a:t>
                      </a:r>
                      <a:r>
                        <a:rPr lang="el-GR" dirty="0" smtClean="0"/>
                        <a:t>-12</a:t>
                      </a:r>
                      <a:r>
                        <a:rPr lang="el-GR" baseline="30000" dirty="0" smtClean="0"/>
                        <a:t>ης</a:t>
                      </a:r>
                      <a:r>
                        <a:rPr lang="el-GR" dirty="0" smtClean="0"/>
                        <a:t> πλευράς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err="1" smtClean="0"/>
                        <a:t>Πρ</a:t>
                      </a:r>
                      <a:r>
                        <a:rPr lang="el-GR" dirty="0" smtClean="0"/>
                        <a:t>. κλάδος Θ9-Θ12 νωτιαίων ν.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Ιδιοδεκτικότητα (</a:t>
                      </a:r>
                      <a:r>
                        <a:rPr lang="el-GR" dirty="0" err="1" smtClean="0"/>
                        <a:t>κατάσπαση</a:t>
                      </a:r>
                      <a:r>
                        <a:rPr lang="el-GR" dirty="0" smtClean="0"/>
                        <a:t> πλευρών)</a:t>
                      </a:r>
                    </a:p>
                    <a:p>
                      <a:endParaRPr lang="el-GR" dirty="0"/>
                    </a:p>
                  </a:txBody>
                  <a:tcPr/>
                </a:tc>
              </a:tr>
              <a:tr h="566541">
                <a:tc>
                  <a:txBody>
                    <a:bodyPr/>
                    <a:lstStyle/>
                    <a:p>
                      <a:r>
                        <a:rPr lang="el-GR" dirty="0" err="1" smtClean="0"/>
                        <a:t>Ανελκτήρες</a:t>
                      </a:r>
                      <a:r>
                        <a:rPr lang="el-GR" dirty="0" smtClean="0"/>
                        <a:t> πλευρών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Εγκ. </a:t>
                      </a:r>
                      <a:r>
                        <a:rPr lang="el-GR" dirty="0" err="1" smtClean="0"/>
                        <a:t>Αποφ</a:t>
                      </a:r>
                      <a:r>
                        <a:rPr lang="el-GR" dirty="0" smtClean="0"/>
                        <a:t>. Θ7-Θ11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Υποκείμενες πλευρές μεταξύ φύματος και γωνίας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Οπ. Κλάδοι Α8-Θ11 νωτιαίων ν.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Ανύψωση πλευρών</a:t>
                      </a:r>
                      <a:endParaRPr lang="el-GR" dirty="0"/>
                    </a:p>
                  </a:txBody>
                  <a:tcPr/>
                </a:tc>
              </a:tr>
              <a:tr h="566541">
                <a:tc>
                  <a:txBody>
                    <a:bodyPr/>
                    <a:lstStyle/>
                    <a:p>
                      <a:r>
                        <a:rPr lang="el-GR" dirty="0" smtClean="0"/>
                        <a:t>Έξω </a:t>
                      </a:r>
                      <a:r>
                        <a:rPr lang="el-GR" dirty="0" err="1" smtClean="0"/>
                        <a:t>μεσοπολεύριοι</a:t>
                      </a:r>
                      <a:endParaRPr lang="el-GR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el-GR" dirty="0" smtClean="0"/>
                    </a:p>
                    <a:p>
                      <a:endParaRPr lang="el-GR" dirty="0" smtClean="0"/>
                    </a:p>
                    <a:p>
                      <a:endParaRPr lang="el-GR" dirty="0" smtClean="0"/>
                    </a:p>
                    <a:p>
                      <a:endParaRPr lang="el-GR" dirty="0" smtClean="0"/>
                    </a:p>
                    <a:p>
                      <a:r>
                        <a:rPr lang="el-GR" dirty="0" smtClean="0"/>
                        <a:t>Κάτω χείλος πλευρών</a:t>
                      </a:r>
                    </a:p>
                    <a:p>
                      <a:endParaRPr lang="el-GR" dirty="0" smtClean="0"/>
                    </a:p>
                    <a:p>
                      <a:endParaRPr lang="el-GR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el-GR" dirty="0" smtClean="0"/>
                    </a:p>
                    <a:p>
                      <a:endParaRPr lang="el-GR" dirty="0" smtClean="0"/>
                    </a:p>
                    <a:p>
                      <a:endParaRPr lang="el-GR" dirty="0" smtClean="0"/>
                    </a:p>
                    <a:p>
                      <a:endParaRPr lang="el-GR" dirty="0" smtClean="0"/>
                    </a:p>
                    <a:p>
                      <a:r>
                        <a:rPr lang="el-GR" dirty="0" smtClean="0"/>
                        <a:t>Άνω χείλος πλευρών</a:t>
                      </a:r>
                      <a:endParaRPr lang="el-GR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el-GR" dirty="0" smtClean="0"/>
                    </a:p>
                    <a:p>
                      <a:endParaRPr lang="el-GR" dirty="0" smtClean="0"/>
                    </a:p>
                    <a:p>
                      <a:endParaRPr lang="el-GR" dirty="0" smtClean="0"/>
                    </a:p>
                    <a:p>
                      <a:endParaRPr lang="el-GR" dirty="0" smtClean="0"/>
                    </a:p>
                    <a:p>
                      <a:r>
                        <a:rPr lang="el-GR" dirty="0" smtClean="0"/>
                        <a:t>Μεσοπλεύρια νεύρα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Ανύψωση πλευρών</a:t>
                      </a:r>
                    </a:p>
                    <a:p>
                      <a:r>
                        <a:rPr lang="el-GR" dirty="0" smtClean="0"/>
                        <a:t>(βίαιη</a:t>
                      </a:r>
                      <a:r>
                        <a:rPr lang="el-GR" baseline="0" dirty="0" smtClean="0"/>
                        <a:t> εισπνοή)</a:t>
                      </a:r>
                      <a:endParaRPr lang="el-GR" dirty="0"/>
                    </a:p>
                  </a:txBody>
                  <a:tcPr/>
                </a:tc>
              </a:tr>
              <a:tr h="5665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Έσω </a:t>
                      </a:r>
                      <a:r>
                        <a:rPr lang="el-GR" dirty="0" err="1" smtClean="0"/>
                        <a:t>μεσοπολεύριοι</a:t>
                      </a:r>
                      <a:endParaRPr lang="el-GR" dirty="0" smtClean="0"/>
                    </a:p>
                    <a:p>
                      <a:endParaRPr lang="el-G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l-GR" dirty="0" err="1" smtClean="0"/>
                        <a:t>Μεσόσοτεη</a:t>
                      </a:r>
                      <a:r>
                        <a:rPr lang="el-GR" dirty="0" smtClean="0"/>
                        <a:t> μοίρα: </a:t>
                      </a:r>
                      <a:r>
                        <a:rPr lang="el-GR" dirty="0" err="1" smtClean="0"/>
                        <a:t>κατάσπαση</a:t>
                      </a:r>
                      <a:endParaRPr lang="el-GR" dirty="0" smtClean="0"/>
                    </a:p>
                    <a:p>
                      <a:r>
                        <a:rPr lang="el-GR" dirty="0" err="1" smtClean="0"/>
                        <a:t>Μεσοχόνδρια</a:t>
                      </a:r>
                      <a:r>
                        <a:rPr lang="el-GR" dirty="0" smtClean="0"/>
                        <a:t> μοίρα: ανύψωση</a:t>
                      </a:r>
                    </a:p>
                    <a:p>
                      <a:r>
                        <a:rPr lang="el-GR" dirty="0" smtClean="0"/>
                        <a:t>Βίαιη εκπνοή</a:t>
                      </a:r>
                      <a:endParaRPr lang="el-GR" dirty="0"/>
                    </a:p>
                  </a:txBody>
                  <a:tcPr/>
                </a:tc>
              </a:tr>
              <a:tr h="5665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Εσώτατοι</a:t>
                      </a:r>
                      <a:r>
                        <a:rPr lang="el-GR" baseline="0" dirty="0" smtClean="0"/>
                        <a:t> </a:t>
                      </a:r>
                      <a:r>
                        <a:rPr lang="el-GR" dirty="0" smtClean="0"/>
                        <a:t>μεσοπλεύριοι</a:t>
                      </a:r>
                    </a:p>
                    <a:p>
                      <a:endParaRPr lang="el-G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4635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Πίνακας"/>
          <p:cNvGraphicFramePr>
            <a:graphicFrameLocks noGrp="1"/>
          </p:cNvGraphicFramePr>
          <p:nvPr/>
        </p:nvGraphicFramePr>
        <p:xfrm>
          <a:off x="428595" y="1397000"/>
          <a:ext cx="8358245" cy="284480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671649"/>
                <a:gridCol w="1671649"/>
                <a:gridCol w="1671649"/>
                <a:gridCol w="1671649"/>
                <a:gridCol w="1671649"/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ΜΥΣ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ΕΚΦΥΣΗ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ΚΑΤΑΦΥΣΗ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ΝΕΥΡΩΣΗ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ΛΕΙΤΟΥΡΓΙΑ</a:t>
                      </a:r>
                      <a:endParaRPr lang="el-G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Υποπλεύριος 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Έσω επιφάνεια κατώτερων πλευρών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Άνω χείλος υποκείμενης 2</a:t>
                      </a:r>
                      <a:r>
                        <a:rPr lang="el-GR" baseline="30000" dirty="0" smtClean="0"/>
                        <a:t>ης</a:t>
                      </a:r>
                      <a:r>
                        <a:rPr lang="el-GR" dirty="0" smtClean="0"/>
                        <a:t> και 3</a:t>
                      </a:r>
                      <a:r>
                        <a:rPr lang="el-GR" baseline="30000" dirty="0" smtClean="0"/>
                        <a:t>ης</a:t>
                      </a:r>
                      <a:r>
                        <a:rPr lang="el-GR" dirty="0" smtClean="0"/>
                        <a:t> </a:t>
                      </a:r>
                      <a:r>
                        <a:rPr lang="el-GR" dirty="0" err="1" smtClean="0"/>
                        <a:t>πλευρας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Μεσοπλεύρια νεύρα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Όπως έσω μεσοπλεύριοι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Εγκάρσιος θωρακικός 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Οπ. Επιφάνεια</a:t>
                      </a:r>
                      <a:r>
                        <a:rPr lang="el-GR" baseline="0" dirty="0" smtClean="0"/>
                        <a:t> κάτω μοίρας στέρνου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Έσω επιφάνεια πλευρικών χόνδρων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Ιδιοδεκτικότητα </a:t>
                      </a:r>
                    </a:p>
                    <a:p>
                      <a:r>
                        <a:rPr lang="el-GR" dirty="0" smtClean="0"/>
                        <a:t>Κατάσπαση πλευρών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1720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ΜΥΣ ΩΜΟΥ 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9158"/>
            <a:ext cx="9144000" cy="5379683"/>
          </a:xfrm>
          <a:prstGeom prst="rect">
            <a:avLst/>
          </a:prstGeom>
        </p:spPr>
      </p:pic>
      <p:sp>
        <p:nvSpPr>
          <p:cNvPr id="3" name="2 - TextBox"/>
          <p:cNvSpPr txBox="1"/>
          <p:nvPr/>
        </p:nvSpPr>
        <p:spPr>
          <a:xfrm>
            <a:off x="6786578" y="6027003"/>
            <a:ext cx="22145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err="1" smtClean="0"/>
              <a:t>Sobotta</a:t>
            </a:r>
            <a:r>
              <a:rPr lang="en-US" sz="1000" b="1" dirty="0" smtClean="0"/>
              <a:t>, Atlas of human anatomy</a:t>
            </a:r>
            <a:endParaRPr lang="el-GR" sz="1000" dirty="0" smtClean="0"/>
          </a:p>
          <a:p>
            <a:r>
              <a:rPr lang="en-US" sz="1000" b="1" dirty="0" smtClean="0"/>
              <a:t>Volume1, Head Neck, Upper Limb</a:t>
            </a:r>
            <a:endParaRPr lang="el-GR" sz="1000" dirty="0" smtClean="0"/>
          </a:p>
          <a:p>
            <a:r>
              <a:rPr lang="en-US" sz="1000" b="1" dirty="0" smtClean="0"/>
              <a:t>14th edition 2006, Elsevier, Munich</a:t>
            </a:r>
            <a:endParaRPr lang="el-GR" sz="1000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58165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Σχετική εικόν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857232"/>
            <a:ext cx="7012876" cy="55007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5992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pleyriko toixvm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0221" y="502666"/>
            <a:ext cx="7803557" cy="585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2105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πλ τοιχωμα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642918"/>
            <a:ext cx="7143800" cy="569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493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ΚΙΝΗΣΗ 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428736"/>
            <a:ext cx="8406239" cy="354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631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ΚΙΝΗΣΗ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50616" y="1000108"/>
            <a:ext cx="6550408" cy="509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7407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ÎÏÎ¿ÏÎ­Î»ÎµÏÎ¼Î± ÎµÎ¹ÎºÏÎ½Î±Ï Î³Î¹Î± dermato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2656"/>
            <a:ext cx="6855735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987679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Σχετική εικόν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142984"/>
            <a:ext cx="6076950" cy="45624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3787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2625" y="128588"/>
            <a:ext cx="5238750" cy="660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1602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μυς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68760"/>
            <a:ext cx="7786742" cy="654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82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μυς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68760"/>
            <a:ext cx="7786742" cy="654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321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ΚΙΝΗΣΗ 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428736"/>
            <a:ext cx="8406239" cy="354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081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ΕΙΣΠΝΕΥΣΤΙΚΟΙ</a:t>
            </a:r>
            <a:endParaRPr lang="el-GR" dirty="0"/>
          </a:p>
        </p:txBody>
      </p:sp>
      <p:sp>
        <p:nvSpPr>
          <p:cNvPr id="7" name="6 - Θέση περιεχομένου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b="1" dirty="0" smtClean="0"/>
              <a:t>ΔΙΑΦΡΑΓΜΑ 75%</a:t>
            </a:r>
          </a:p>
          <a:p>
            <a:r>
              <a:rPr lang="el-GR" b="1" dirty="0" smtClean="0"/>
              <a:t>ΕΞΩ ΜΕΣΟΠΛΕΥΡΙΟΙ 25%</a:t>
            </a:r>
          </a:p>
          <a:p>
            <a:endParaRPr lang="el-GR" dirty="0" smtClean="0"/>
          </a:p>
          <a:p>
            <a:r>
              <a:rPr lang="el-GR" dirty="0" smtClean="0"/>
              <a:t>ΣΤ.ΚΛ. ΜΑΣΤ. (ανυψώνει στέρνο)</a:t>
            </a:r>
          </a:p>
          <a:p>
            <a:r>
              <a:rPr lang="el-GR" dirty="0" smtClean="0"/>
              <a:t>ΣΚΑΛΗΝΟΣ (ανύψωση πλευράς 1-2)</a:t>
            </a:r>
          </a:p>
          <a:p>
            <a:r>
              <a:rPr lang="el-GR" dirty="0" smtClean="0"/>
              <a:t>ΕΣΩ ΜΕΣΟΠΟΛΕΥΡΙΟΙ (ανύψωση πλευρών)</a:t>
            </a:r>
          </a:p>
          <a:p>
            <a:r>
              <a:rPr lang="el-GR" dirty="0" smtClean="0"/>
              <a:t>ΕΛΑΣΣΩΝ ΘΩΡΑΚΙΚΟΣ (ανύψωση πλευρών 3-5)</a:t>
            </a:r>
            <a:endParaRPr lang="el-GR" dirty="0"/>
          </a:p>
        </p:txBody>
      </p:sp>
      <p:sp>
        <p:nvSpPr>
          <p:cNvPr id="8" name="7 - Θέση κειμένου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dirty="0" smtClean="0"/>
              <a:t>ΕΚΠΝΕΥΣΤΙΚΟΙ</a:t>
            </a:r>
            <a:endParaRPr lang="el-GR" dirty="0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b="1" dirty="0" smtClean="0"/>
              <a:t>ΕΣΩ ΜΕΣΟΠΛΕΥΡΙΟΙ –</a:t>
            </a:r>
            <a:r>
              <a:rPr lang="el-GR" b="1" dirty="0" err="1" smtClean="0"/>
              <a:t>μεσόστεη</a:t>
            </a:r>
            <a:r>
              <a:rPr lang="el-GR" b="1" dirty="0" smtClean="0"/>
              <a:t> μοίρα </a:t>
            </a:r>
            <a:r>
              <a:rPr lang="el-GR" dirty="0" smtClean="0"/>
              <a:t>(πιέζει πλευρές 1-11)</a:t>
            </a:r>
          </a:p>
          <a:p>
            <a:r>
              <a:rPr lang="el-GR" b="1" dirty="0" smtClean="0"/>
              <a:t>ΔΙΑΦΡΑΓΜΑ</a:t>
            </a:r>
            <a:r>
              <a:rPr lang="el-GR" dirty="0" smtClean="0"/>
              <a:t> (ανέρχεται παθητικά)</a:t>
            </a:r>
          </a:p>
          <a:p>
            <a:r>
              <a:rPr lang="el-GR" dirty="0" smtClean="0"/>
              <a:t>ΟΡΘΟΣ ΚΟΙΛΙΑΚΟΣ (πιέζει μικρές πλευρές, ωθεί διάφραγμα προς τα άνω συμπιέζοντας κοιλιακά όργανα)</a:t>
            </a:r>
          </a:p>
          <a:p>
            <a:r>
              <a:rPr lang="el-GR" dirty="0" smtClean="0"/>
              <a:t>ΕΞΩ ΛΟΞΟΣ ( όπως ορθός κοιλιακός)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65447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- Εικόνα" descr="εισπν μυσ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9739" y="952285"/>
            <a:ext cx="7864522" cy="495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173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575"/>
            <a:ext cx="5095875" cy="680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52120" y="1268760"/>
            <a:ext cx="262411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7. Μεσοπλεύριοι μ</a:t>
            </a:r>
          </a:p>
          <a:p>
            <a:r>
              <a:rPr lang="el-GR" dirty="0" smtClean="0"/>
              <a:t>10. Εγκάρσιος κοιλιακός μ</a:t>
            </a:r>
          </a:p>
          <a:p>
            <a:r>
              <a:rPr lang="el-GR" dirty="0" smtClean="0"/>
              <a:t>11. Έξω λοξός κοιλιακός</a:t>
            </a:r>
          </a:p>
          <a:p>
            <a:r>
              <a:rPr lang="el-GR" dirty="0" smtClean="0"/>
              <a:t>12. Έσω λοξός κοιλιακός</a:t>
            </a:r>
          </a:p>
          <a:p>
            <a:r>
              <a:rPr lang="el-GR" dirty="0" smtClean="0"/>
              <a:t>13. Ορθός κοιλιακός</a:t>
            </a:r>
          </a:p>
        </p:txBody>
      </p:sp>
    </p:spTree>
    <p:extLst>
      <p:ext uri="{BB962C8B-B14F-4D97-AF65-F5344CB8AC3E}">
        <p14:creationId xmlns:p14="http://schemas.microsoft.com/office/powerpoint/2010/main" xmlns="" val="131090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ΜΥΣ</a:t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graphicFrame>
        <p:nvGraphicFramePr>
          <p:cNvPr id="4" name="3 - Θέση περιεχομένου"/>
          <p:cNvGraphicFramePr>
            <a:graphicFrameLocks/>
          </p:cNvGraphicFramePr>
          <p:nvPr/>
        </p:nvGraphicFramePr>
        <p:xfrm>
          <a:off x="158218" y="571480"/>
          <a:ext cx="8985782" cy="6303996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500198"/>
                <a:gridCol w="2084891"/>
                <a:gridCol w="1800231"/>
                <a:gridCol w="1258414"/>
                <a:gridCol w="2342048"/>
              </a:tblGrid>
              <a:tr h="447380"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ΜΥΣ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ΕΚΦΥΣΗ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ΚΑΤΑΦΥΣΗ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ΝΕΥΡΩΣΗ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ΛΕΙΤΟΥΡΓΙΑ</a:t>
                      </a:r>
                      <a:endParaRPr lang="el-GR" sz="1400" dirty="0"/>
                    </a:p>
                  </a:txBody>
                  <a:tcPr/>
                </a:tc>
              </a:tr>
              <a:tr h="267000"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ΕΠΙΠΕΔΟΙ</a:t>
                      </a:r>
                      <a:endParaRPr lang="el-GR" sz="1400" dirty="0"/>
                    </a:p>
                  </a:txBody>
                  <a:tcPr>
                    <a:solidFill>
                      <a:schemeClr val="accent2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sz="1400" dirty="0"/>
                    </a:p>
                  </a:txBody>
                  <a:tcPr>
                    <a:solidFill>
                      <a:schemeClr val="accent2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sz="1400" dirty="0"/>
                    </a:p>
                  </a:txBody>
                  <a:tcPr>
                    <a:solidFill>
                      <a:schemeClr val="accent2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sz="1400" dirty="0"/>
                    </a:p>
                  </a:txBody>
                  <a:tcPr>
                    <a:solidFill>
                      <a:schemeClr val="accent2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sz="1400" dirty="0"/>
                    </a:p>
                  </a:txBody>
                  <a:tcPr>
                    <a:solidFill>
                      <a:schemeClr val="accent2">
                        <a:alpha val="40000"/>
                      </a:schemeClr>
                    </a:solidFill>
                  </a:tcPr>
                </a:tc>
              </a:tr>
              <a:tr h="962332"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Έξω</a:t>
                      </a:r>
                      <a:r>
                        <a:rPr lang="el-GR" sz="1400" baseline="0" dirty="0" smtClean="0"/>
                        <a:t> λοξός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b="1" dirty="0" smtClean="0">
                          <a:solidFill>
                            <a:srgbClr val="FF0000"/>
                          </a:solidFill>
                        </a:rPr>
                        <a:t>Έξω επιφάνεια 5-12 πλευράς</a:t>
                      </a:r>
                      <a:endParaRPr lang="el-GR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Λευκή γραμμή, </a:t>
                      </a:r>
                      <a:r>
                        <a:rPr lang="el-GR" sz="1400" dirty="0" err="1" smtClean="0"/>
                        <a:t>πρ</a:t>
                      </a:r>
                      <a:r>
                        <a:rPr lang="el-GR" sz="1400" dirty="0" smtClean="0"/>
                        <a:t>. ήμισυ</a:t>
                      </a:r>
                      <a:r>
                        <a:rPr lang="el-GR" sz="1400" baseline="0" dirty="0" smtClean="0"/>
                        <a:t> λαγόνιας ακρολοφίας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err="1" smtClean="0"/>
                        <a:t>Θωρακοκοιλιακά</a:t>
                      </a:r>
                      <a:r>
                        <a:rPr lang="el-GR" sz="1400" dirty="0" smtClean="0"/>
                        <a:t> νεύρα Θ7-Θ11, και υποπλεύριο ν.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400" dirty="0"/>
                    </a:p>
                  </a:txBody>
                  <a:tcPr/>
                </a:tc>
              </a:tr>
              <a:tr h="447380"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Έσω</a:t>
                      </a:r>
                      <a:r>
                        <a:rPr lang="el-GR" sz="1400" baseline="0" dirty="0" smtClean="0"/>
                        <a:t> λοξός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err="1" smtClean="0"/>
                        <a:t>Θωρακοσφϋική</a:t>
                      </a:r>
                      <a:r>
                        <a:rPr lang="el-GR" sz="1400" dirty="0" smtClean="0"/>
                        <a:t> περιτονία,2/3 </a:t>
                      </a:r>
                      <a:r>
                        <a:rPr lang="el-GR" sz="1400" dirty="0" err="1" smtClean="0"/>
                        <a:t>πρ</a:t>
                      </a:r>
                      <a:r>
                        <a:rPr lang="el-GR" sz="1400" dirty="0" smtClean="0"/>
                        <a:t>. λαγόνιας ακρολοφίας, συνδ.</a:t>
                      </a:r>
                      <a:r>
                        <a:rPr lang="el-GR" sz="1400" baseline="0" dirty="0" smtClean="0"/>
                        <a:t> ιστός κάτω από βουβωνικό σύνδεσμο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b="1" dirty="0" smtClean="0">
                          <a:solidFill>
                            <a:srgbClr val="FF0000"/>
                          </a:solidFill>
                        </a:rPr>
                        <a:t>Κάτω χείλος 10-12 πλευράς</a:t>
                      </a:r>
                      <a:r>
                        <a:rPr lang="el-GR" sz="1400" dirty="0" smtClean="0"/>
                        <a:t>, λευκή γραμμή, </a:t>
                      </a:r>
                      <a:r>
                        <a:rPr lang="el-GR" sz="1400" dirty="0" err="1" smtClean="0"/>
                        <a:t>λαγονοκτενικό</a:t>
                      </a:r>
                      <a:r>
                        <a:rPr lang="el-GR" sz="1400" baseline="0" dirty="0" smtClean="0"/>
                        <a:t> όγκωμα</a:t>
                      </a:r>
                      <a:endParaRPr lang="el-GR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l-GR" sz="1400" dirty="0" err="1" smtClean="0"/>
                        <a:t>Θωρακοκοιλιακά</a:t>
                      </a:r>
                      <a:r>
                        <a:rPr lang="el-GR" sz="1400" dirty="0" smtClean="0"/>
                        <a:t> νεύρα Θ6-Θ12, και  πρώτα οσφυϊκά ν.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Συμπιέζει και υποστηρίζει τα σπλάγχνα, κάμπτει και στρέφει τον κορμό</a:t>
                      </a:r>
                      <a:endParaRPr lang="el-GR" sz="1400" dirty="0"/>
                    </a:p>
                  </a:txBody>
                  <a:tcPr/>
                </a:tc>
              </a:tr>
              <a:tr h="447380"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Εγκάρσιος κοιλιακός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dirty="0" smtClean="0">
                          <a:solidFill>
                            <a:srgbClr val="FF0000"/>
                          </a:solidFill>
                        </a:rPr>
                        <a:t>Έσω επιφάνεια χόνδρων 7-12 πλευράς, </a:t>
                      </a:r>
                      <a:r>
                        <a:rPr lang="el-GR" sz="1400" dirty="0" err="1" smtClean="0"/>
                        <a:t>Θωρακοσφϋική</a:t>
                      </a:r>
                      <a:r>
                        <a:rPr lang="el-GR" sz="1400" dirty="0" smtClean="0"/>
                        <a:t> περιτονία, λαγόνιας ακρολοφίας, συνδ.</a:t>
                      </a:r>
                      <a:r>
                        <a:rPr lang="el-GR" sz="1400" baseline="0" dirty="0" smtClean="0"/>
                        <a:t> ιστός κάτω από βουβωνικό σύνδεσμο</a:t>
                      </a:r>
                      <a:endParaRPr lang="el-GR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Λευκή γραμμή, ηβική ακρολοφία, </a:t>
                      </a:r>
                      <a:r>
                        <a:rPr lang="el-GR" sz="1400" dirty="0" err="1" smtClean="0"/>
                        <a:t>λαγονοκτενικό</a:t>
                      </a:r>
                      <a:r>
                        <a:rPr lang="el-GR" sz="1400" baseline="0" dirty="0" smtClean="0"/>
                        <a:t> όγκωμα</a:t>
                      </a:r>
                      <a:endParaRPr lang="el-GR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Συμπιέζει και υποστηρίζει τα σπλάγχνα</a:t>
                      </a:r>
                      <a:endParaRPr lang="el-GR" sz="1400" dirty="0"/>
                    </a:p>
                  </a:txBody>
                  <a:tcPr/>
                </a:tc>
              </a:tr>
              <a:tr h="274944"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ΚΑΘΕΤΟΙ</a:t>
                      </a:r>
                      <a:endParaRPr lang="el-GR" sz="1400" dirty="0"/>
                    </a:p>
                  </a:txBody>
                  <a:tcPr>
                    <a:solidFill>
                      <a:schemeClr val="accent2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sz="1400" dirty="0"/>
                    </a:p>
                  </a:txBody>
                  <a:tcPr>
                    <a:solidFill>
                      <a:schemeClr val="accent2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sz="1400" dirty="0"/>
                    </a:p>
                  </a:txBody>
                  <a:tcPr>
                    <a:solidFill>
                      <a:schemeClr val="accent2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sz="1400" dirty="0"/>
                    </a:p>
                  </a:txBody>
                  <a:tcPr>
                    <a:solidFill>
                      <a:schemeClr val="accent2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sz="1400" dirty="0"/>
                    </a:p>
                  </a:txBody>
                  <a:tcPr>
                    <a:solidFill>
                      <a:schemeClr val="accent2">
                        <a:alpha val="40000"/>
                      </a:schemeClr>
                    </a:solidFill>
                  </a:tcPr>
                </a:tc>
              </a:tr>
              <a:tr h="827104"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Ορθός κοιλιακός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Ηβικά σύμφυση, ηβική ακρολοφία, 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>
                          <a:solidFill>
                            <a:srgbClr val="FF0000"/>
                          </a:solidFill>
                        </a:rPr>
                        <a:t>Ξιφοειδή απόφυση, επιφάνεια χόνδρων 5-12 πλευράς, </a:t>
                      </a:r>
                      <a:endParaRPr lang="el-GR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err="1" smtClean="0"/>
                        <a:t>Θωρακοκοιλιακά</a:t>
                      </a:r>
                      <a:r>
                        <a:rPr lang="el-GR" sz="1400" dirty="0" smtClean="0"/>
                        <a:t> νεύρα Θ6-Θ12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dirty="0" smtClean="0"/>
                        <a:t>Κάμψη κορμού, Συμπιέζει τα σπλάγχνα, σταθεροποιεί και ελέγχει κλίση πυέλου</a:t>
                      </a:r>
                    </a:p>
                    <a:p>
                      <a:endParaRPr lang="el-GR" sz="1400" dirty="0"/>
                    </a:p>
                  </a:txBody>
                  <a:tcPr/>
                </a:tc>
              </a:tr>
              <a:tr h="596604"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Πυραμοειδής  (80%</a:t>
                      </a:r>
                      <a:r>
                        <a:rPr lang="el-GR" sz="1400" baseline="0" dirty="0" smtClean="0"/>
                        <a:t> πληθυσμού)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Ηβικά σύμφυση, ηβικός</a:t>
                      </a:r>
                      <a:r>
                        <a:rPr lang="el-GR" sz="1400" baseline="0" dirty="0" smtClean="0"/>
                        <a:t> σύνδεσμός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Λευκή γραμμή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Τείνει λευκή γραμμή.</a:t>
                      </a:r>
                      <a:endParaRPr lang="el-GR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2935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μυς κοιλιας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7515" y="0"/>
            <a:ext cx="6808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501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160"/>
            <a:ext cx="4419600" cy="364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826197"/>
            <a:ext cx="4200525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099853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80962"/>
            <a:ext cx="4133850" cy="669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68144" y="1340768"/>
            <a:ext cx="2500556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3. οπ. Κλάδοι</a:t>
            </a:r>
          </a:p>
          <a:p>
            <a:r>
              <a:rPr lang="el-GR" dirty="0" smtClean="0"/>
              <a:t>4. Μείζον ινιακό ν.</a:t>
            </a:r>
          </a:p>
          <a:p>
            <a:r>
              <a:rPr lang="el-GR" dirty="0" smtClean="0"/>
              <a:t>5. Άνω </a:t>
            </a:r>
            <a:r>
              <a:rPr lang="en-US" dirty="0" err="1" smtClean="0"/>
              <a:t>cluneal</a:t>
            </a:r>
            <a:endParaRPr lang="en-US" dirty="0" smtClean="0"/>
          </a:p>
          <a:p>
            <a:r>
              <a:rPr lang="en-US" dirty="0" smtClean="0"/>
              <a:t>6. </a:t>
            </a:r>
            <a:r>
              <a:rPr lang="el-GR" dirty="0" smtClean="0"/>
              <a:t>Μέσο </a:t>
            </a:r>
            <a:r>
              <a:rPr lang="en-US" dirty="0" err="1" smtClean="0"/>
              <a:t>cluneal</a:t>
            </a:r>
            <a:endParaRPr lang="el-GR" dirty="0" smtClean="0"/>
          </a:p>
          <a:p>
            <a:r>
              <a:rPr lang="el-GR" dirty="0" smtClean="0"/>
              <a:t>8. πλ. Δερματικοί κλάδοι</a:t>
            </a:r>
          </a:p>
          <a:p>
            <a:r>
              <a:rPr lang="el-GR" dirty="0" smtClean="0"/>
              <a:t>9. </a:t>
            </a:r>
            <a:r>
              <a:rPr lang="el-GR" dirty="0" err="1" smtClean="0"/>
              <a:t>Πρ.δερματικοί</a:t>
            </a:r>
            <a:r>
              <a:rPr lang="el-GR" dirty="0" smtClean="0"/>
              <a:t> κλάδοι</a:t>
            </a:r>
          </a:p>
          <a:p>
            <a:r>
              <a:rPr lang="el-GR" dirty="0" smtClean="0"/>
              <a:t>15. </a:t>
            </a:r>
            <a:r>
              <a:rPr lang="el-GR" dirty="0" err="1" smtClean="0"/>
              <a:t>λαγονοϋπογάστριο</a:t>
            </a:r>
            <a:r>
              <a:rPr lang="el-GR" dirty="0" smtClean="0"/>
              <a:t> ν</a:t>
            </a:r>
          </a:p>
          <a:p>
            <a:r>
              <a:rPr lang="el-GR" dirty="0" smtClean="0"/>
              <a:t>16. </a:t>
            </a:r>
            <a:r>
              <a:rPr lang="el-GR" dirty="0" err="1" smtClean="0"/>
              <a:t>Λαγονο</a:t>
            </a:r>
            <a:r>
              <a:rPr lang="en-US" dirty="0" err="1" smtClean="0"/>
              <a:t>guinal</a:t>
            </a:r>
            <a:endParaRPr lang="en-US" dirty="0" smtClean="0"/>
          </a:p>
          <a:p>
            <a:r>
              <a:rPr lang="en-US" dirty="0" smtClean="0"/>
              <a:t>17, 18. </a:t>
            </a:r>
            <a:r>
              <a:rPr lang="en-US" dirty="0" err="1" smtClean="0"/>
              <a:t>Genitofemoral</a:t>
            </a:r>
            <a:endParaRPr lang="en-US" dirty="0" smtClean="0"/>
          </a:p>
          <a:p>
            <a:endParaRPr lang="el-GR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11253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06681"/>
            <a:ext cx="3143250" cy="465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0" y="3573016"/>
            <a:ext cx="5309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endParaRPr lang="el-GR" dirty="0" smtClean="0"/>
          </a:p>
          <a:p>
            <a:endParaRPr lang="el-GR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4258866" y="908720"/>
            <a:ext cx="4735720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ΟΣΦΥΟΪΕΡΟ ΠΛΕΓΜΑ: πρόσθιοι κλάδοι</a:t>
            </a:r>
          </a:p>
          <a:p>
            <a:r>
              <a:rPr lang="el-GR" dirty="0" smtClean="0"/>
              <a:t>Ο1-</a:t>
            </a:r>
            <a:r>
              <a:rPr lang="el-GR" u="sng" dirty="0" smtClean="0"/>
              <a:t>Ο4</a:t>
            </a:r>
            <a:r>
              <a:rPr lang="el-GR" dirty="0" smtClean="0"/>
              <a:t>: </a:t>
            </a:r>
            <a:r>
              <a:rPr lang="el-G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οσφυϊκό πλέγμα </a:t>
            </a:r>
            <a:r>
              <a:rPr lang="el-GR" dirty="0" smtClean="0"/>
              <a:t>(εντός ψοΐτη)</a:t>
            </a:r>
          </a:p>
          <a:p>
            <a:pPr marL="342900" indent="-342900">
              <a:buAutoNum type="arabicPeriod"/>
            </a:pPr>
            <a:r>
              <a:rPr lang="el-GR" dirty="0" err="1" smtClean="0"/>
              <a:t>Θυροειδές</a:t>
            </a:r>
            <a:r>
              <a:rPr lang="el-GR" dirty="0" smtClean="0"/>
              <a:t> </a:t>
            </a:r>
            <a:r>
              <a:rPr lang="el-GR" dirty="0"/>
              <a:t>νεύρο</a:t>
            </a:r>
          </a:p>
          <a:p>
            <a:pPr marL="342900" indent="-342900">
              <a:buAutoNum type="arabicPeriod"/>
            </a:pPr>
            <a:r>
              <a:rPr lang="el-GR" dirty="0"/>
              <a:t>Μηριαίο ν</a:t>
            </a:r>
            <a:r>
              <a:rPr lang="el-GR" dirty="0" smtClean="0"/>
              <a:t>.</a:t>
            </a:r>
            <a:endParaRPr lang="el-GR" dirty="0"/>
          </a:p>
          <a:p>
            <a:endParaRPr lang="el-GR" dirty="0" smtClean="0"/>
          </a:p>
          <a:p>
            <a:r>
              <a:rPr lang="el-GR" dirty="0" smtClean="0"/>
              <a:t>3. Ο4-Ο5:οσφυοϊερό στέλεχος. Ενώνεται με</a:t>
            </a:r>
          </a:p>
          <a:p>
            <a:r>
              <a:rPr lang="el-GR" dirty="0" smtClean="0"/>
              <a:t>Ι1-Ι3 εντός ελάσσονος πυέλου και σχηματίζει το </a:t>
            </a:r>
          </a:p>
          <a:p>
            <a:r>
              <a:rPr lang="el-GR" b="1" dirty="0" smtClean="0"/>
              <a:t>Ιερό πλέγμα</a:t>
            </a:r>
          </a:p>
          <a:p>
            <a:r>
              <a:rPr lang="el-GR" dirty="0" smtClean="0"/>
              <a:t>4. Ισχιακό νεύρο</a:t>
            </a:r>
          </a:p>
          <a:p>
            <a:r>
              <a:rPr lang="el-GR" dirty="0"/>
              <a:t> </a:t>
            </a:r>
            <a:r>
              <a:rPr lang="el-GR" dirty="0" smtClean="0"/>
              <a:t>   5. κοινό περονιαίο ν.</a:t>
            </a:r>
          </a:p>
          <a:p>
            <a:r>
              <a:rPr lang="el-GR" dirty="0"/>
              <a:t> </a:t>
            </a:r>
            <a:r>
              <a:rPr lang="el-GR" dirty="0" smtClean="0"/>
              <a:t>   6. κνημιαίο ν.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2101593" y="332656"/>
            <a:ext cx="2183739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l-GR" dirty="0" smtClean="0"/>
              <a:t>ΟΣΦΥΟΪΕΡΟ ΠΛΕΓΜΑ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55903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Πίνακας"/>
          <p:cNvGraphicFramePr>
            <a:graphicFrameLocks noGrp="1"/>
          </p:cNvGraphicFramePr>
          <p:nvPr/>
        </p:nvGraphicFramePr>
        <p:xfrm>
          <a:off x="214280" y="1397000"/>
          <a:ext cx="8929720" cy="512572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785944"/>
                <a:gridCol w="1785944"/>
                <a:gridCol w="1785944"/>
                <a:gridCol w="1785944"/>
                <a:gridCol w="1785944"/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ΜΥΣ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ΕΚΦΥΣΗ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ΚΑΤΑΦΥΣΗ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ΝΕΥΡΩΣΗ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ΛΕΙΤΟΥΡΓΙΑ</a:t>
                      </a:r>
                      <a:endParaRPr lang="el-G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FF0000"/>
                          </a:solidFill>
                        </a:rPr>
                        <a:t>Μείζων</a:t>
                      </a:r>
                      <a:r>
                        <a:rPr lang="el-GR" b="1" baseline="0" dirty="0" smtClean="0">
                          <a:solidFill>
                            <a:srgbClr val="FF0000"/>
                          </a:solidFill>
                        </a:rPr>
                        <a:t> γλουτιαίος</a:t>
                      </a:r>
                      <a:endParaRPr lang="el-G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Οπ. Επιφ. Γλουτιαίου,</a:t>
                      </a:r>
                      <a:r>
                        <a:rPr lang="el-GR" baseline="0" dirty="0" smtClean="0"/>
                        <a:t> ιερού οστού και κόκκυγα, μείζονα </a:t>
                      </a:r>
                      <a:r>
                        <a:rPr lang="el-GR" baseline="0" dirty="0" err="1" smtClean="0"/>
                        <a:t>ισχιοιερο</a:t>
                      </a:r>
                      <a:r>
                        <a:rPr lang="el-GR" baseline="0" dirty="0" smtClean="0"/>
                        <a:t> συνδ.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err="1" smtClean="0"/>
                        <a:t>Λαγονοκνημιαία</a:t>
                      </a:r>
                      <a:r>
                        <a:rPr lang="el-GR" dirty="0" smtClean="0"/>
                        <a:t> ταινία στον έξω κόνδυλο-γλ. τράχυσμα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Κάτω γλουτιαίο ν. (Ο5, Ι1, Ι2)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FF0000"/>
                          </a:solidFill>
                        </a:rPr>
                        <a:t>Έκταση-έξω στροφή μηρού</a:t>
                      </a:r>
                      <a:r>
                        <a:rPr lang="el-GR" dirty="0" smtClean="0"/>
                        <a:t>, επάνοδος στην όρθια θέση από την καθιστή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Μέσος γλουτιαίος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Έξω επιφ. λαγόνιου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Έξω επιφ. </a:t>
                      </a:r>
                      <a:r>
                        <a:rPr lang="el-GR" dirty="0" err="1" smtClean="0"/>
                        <a:t>Μειζ</a:t>
                      </a:r>
                      <a:r>
                        <a:rPr lang="el-GR" dirty="0" smtClean="0"/>
                        <a:t>. </a:t>
                      </a:r>
                      <a:r>
                        <a:rPr lang="el-GR" dirty="0" err="1" smtClean="0"/>
                        <a:t>Τροχ</a:t>
                      </a:r>
                      <a:r>
                        <a:rPr lang="el-GR" dirty="0" smtClean="0"/>
                        <a:t>.</a:t>
                      </a:r>
                      <a:endParaRPr lang="el-GR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l-GR" dirty="0" smtClean="0"/>
                        <a:t>Άνω γλουτιαίο ν. (Ο5, Ι1)</a:t>
                      </a:r>
                      <a:endParaRPr lang="el-GR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l-GR" b="1" dirty="0" smtClean="0"/>
                        <a:t>Απαγωγή-έσω στροφή</a:t>
                      </a:r>
                      <a:r>
                        <a:rPr lang="el-GR" dirty="0" smtClean="0"/>
                        <a:t>. </a:t>
                      </a:r>
                    </a:p>
                    <a:p>
                      <a:r>
                        <a:rPr lang="el-GR" dirty="0" smtClean="0"/>
                        <a:t>Διατήρηση πυέλου όταν ομόπλευρο άκρο φέρει βάρος, προώθηση προς την αντίθετη όταν αιωρείται το άκρο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Μικρός γλουτιαίος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Έξω επιφ. λαγόνιου</a:t>
                      </a:r>
                    </a:p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err="1" smtClean="0"/>
                        <a:t>Πρ</a:t>
                      </a:r>
                      <a:r>
                        <a:rPr lang="el-GR" dirty="0" smtClean="0"/>
                        <a:t>. επιφ. </a:t>
                      </a:r>
                      <a:r>
                        <a:rPr lang="el-GR" dirty="0" err="1" smtClean="0"/>
                        <a:t>Μειζ</a:t>
                      </a:r>
                      <a:r>
                        <a:rPr lang="el-GR" dirty="0" smtClean="0"/>
                        <a:t>. </a:t>
                      </a:r>
                      <a:r>
                        <a:rPr lang="el-GR" dirty="0" err="1" smtClean="0"/>
                        <a:t>Τροχ</a:t>
                      </a:r>
                      <a:endParaRPr lang="el-G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Τείνων πλατιά περιτονία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err="1" smtClean="0"/>
                        <a:t>Πρ</a:t>
                      </a:r>
                      <a:r>
                        <a:rPr lang="el-GR" dirty="0" smtClean="0"/>
                        <a:t>. ΑΛΑ-</a:t>
                      </a:r>
                      <a:r>
                        <a:rPr lang="el-GR" dirty="0" err="1" smtClean="0"/>
                        <a:t>πρ.</a:t>
                      </a:r>
                      <a:r>
                        <a:rPr lang="el-GR" dirty="0" smtClean="0"/>
                        <a:t> μοίρα</a:t>
                      </a:r>
                      <a:r>
                        <a:rPr lang="el-GR" baseline="0" dirty="0" smtClean="0"/>
                        <a:t> λαγόνιας ακρολοφίας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err="1" smtClean="0"/>
                        <a:t>Λαγονοκνημιαία</a:t>
                      </a:r>
                      <a:r>
                        <a:rPr lang="el-GR" dirty="0" smtClean="0"/>
                        <a:t> ταινία στον έξω κόνδυλο-γλ. τράχυσμα</a:t>
                      </a:r>
                    </a:p>
                    <a:p>
                      <a:endParaRPr lang="el-G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2 - TextBox"/>
          <p:cNvSpPr txBox="1"/>
          <p:nvPr/>
        </p:nvSpPr>
        <p:spPr>
          <a:xfrm>
            <a:off x="2143108" y="285728"/>
            <a:ext cx="4432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ΜΥΣ ΓΛΟΥΤΙΑΙΑΣ ΧΩΡΑΣ ΑΠΑΓΩΓΟΙ-ΣΤΡΟΦΕΙΣ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58023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5" y="1676400"/>
            <a:ext cx="885825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999210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Πίνακας"/>
          <p:cNvGraphicFramePr>
            <a:graphicFrameLocks noGrp="1"/>
          </p:cNvGraphicFramePr>
          <p:nvPr/>
        </p:nvGraphicFramePr>
        <p:xfrm>
          <a:off x="571472" y="642918"/>
          <a:ext cx="8429650" cy="604012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571636"/>
                <a:gridCol w="1800224"/>
                <a:gridCol w="1685930"/>
                <a:gridCol w="1685930"/>
                <a:gridCol w="1685930"/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ΜΥΣ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ΕΚΦΥΣΗ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ΚΑΤΑΦΥΣΗ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ΝΕΥΡΩΣΗ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ΛΕΙΤΟΥΡΓΙΑ</a:t>
                      </a:r>
                      <a:endParaRPr lang="el-G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Απιοειδής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err="1" smtClean="0"/>
                        <a:t>Πρ</a:t>
                      </a:r>
                      <a:r>
                        <a:rPr lang="el-GR" dirty="0" smtClean="0"/>
                        <a:t>. επιφ. Ιερού, μείζων</a:t>
                      </a:r>
                      <a:r>
                        <a:rPr lang="el-GR" baseline="0" dirty="0" smtClean="0"/>
                        <a:t> </a:t>
                      </a:r>
                      <a:r>
                        <a:rPr lang="el-GR" baseline="0" dirty="0" err="1" smtClean="0"/>
                        <a:t>ισχιοϊερός</a:t>
                      </a:r>
                      <a:r>
                        <a:rPr lang="el-GR" baseline="0" dirty="0" smtClean="0"/>
                        <a:t> συνδ.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Άνω χείλος </a:t>
                      </a:r>
                      <a:r>
                        <a:rPr lang="el-GR" dirty="0" err="1" smtClean="0"/>
                        <a:t>μείζ</a:t>
                      </a:r>
                      <a:r>
                        <a:rPr lang="el-GR" dirty="0" smtClean="0"/>
                        <a:t>. </a:t>
                      </a:r>
                      <a:r>
                        <a:rPr lang="el-GR" dirty="0" err="1" smtClean="0"/>
                        <a:t>Τροχ</a:t>
                      </a:r>
                      <a:r>
                        <a:rPr lang="el-GR" dirty="0" smtClean="0"/>
                        <a:t>.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Κλάδους Ι1, Ι2</a:t>
                      </a:r>
                      <a:endParaRPr lang="el-GR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l-GR" dirty="0" smtClean="0"/>
                        <a:t>Έξω στροφή (μηρός</a:t>
                      </a:r>
                      <a:r>
                        <a:rPr lang="el-GR" baseline="0" dirty="0" smtClean="0"/>
                        <a:t> σε έκταση)</a:t>
                      </a:r>
                    </a:p>
                    <a:p>
                      <a:r>
                        <a:rPr lang="el-GR" baseline="0" dirty="0" smtClean="0"/>
                        <a:t>Απαγωγή (μηρός σε κάμψη)</a:t>
                      </a:r>
                    </a:p>
                    <a:p>
                      <a:r>
                        <a:rPr lang="el-GR" baseline="0" dirty="0" smtClean="0"/>
                        <a:t>Σταθεροποίηση κεφαλής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Έσω θυροειδής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Έσω επιφ. Θυροειδή</a:t>
                      </a:r>
                      <a:r>
                        <a:rPr lang="el-GR" baseline="0" dirty="0" smtClean="0"/>
                        <a:t> υμένα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Έσω επιφ. </a:t>
                      </a:r>
                      <a:r>
                        <a:rPr lang="el-GR" dirty="0" err="1" smtClean="0"/>
                        <a:t>Μειζ</a:t>
                      </a:r>
                      <a:r>
                        <a:rPr lang="el-GR" dirty="0" smtClean="0"/>
                        <a:t>. </a:t>
                      </a:r>
                      <a:r>
                        <a:rPr lang="el-GR" b="0" dirty="0" err="1" smtClean="0"/>
                        <a:t>Τροχ</a:t>
                      </a:r>
                      <a:r>
                        <a:rPr lang="el-GR" b="0" dirty="0" smtClean="0"/>
                        <a:t> (</a:t>
                      </a:r>
                      <a:r>
                        <a:rPr lang="el-GR" b="0" dirty="0" err="1" smtClean="0"/>
                        <a:t>βοθρίο</a:t>
                      </a:r>
                      <a:r>
                        <a:rPr lang="el-GR" b="0" dirty="0" smtClean="0"/>
                        <a:t>)</a:t>
                      </a:r>
                    </a:p>
                    <a:p>
                      <a:endParaRPr lang="el-GR" dirty="0" smtClean="0"/>
                    </a:p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Νεύρο έσω θυροειδούς</a:t>
                      </a:r>
                      <a:endParaRPr lang="el-G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r>
                        <a:rPr lang="el-GR" dirty="0" smtClean="0"/>
                        <a:t>Άνω δίδυμος</a:t>
                      </a:r>
                    </a:p>
                    <a:p>
                      <a:endParaRPr lang="el-GR" dirty="0" smtClean="0"/>
                    </a:p>
                    <a:p>
                      <a:r>
                        <a:rPr lang="el-GR" dirty="0" smtClean="0"/>
                        <a:t>Κάτω Δίδυμος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Ισχιακή άκανθα</a:t>
                      </a:r>
                    </a:p>
                    <a:p>
                      <a:endParaRPr lang="el-GR" dirty="0" smtClean="0"/>
                    </a:p>
                    <a:p>
                      <a:r>
                        <a:rPr lang="el-GR" dirty="0" smtClean="0"/>
                        <a:t>Ισχιακό κύρτωμα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Έσω επιφ. </a:t>
                      </a:r>
                      <a:r>
                        <a:rPr lang="el-GR" dirty="0" err="1" smtClean="0"/>
                        <a:t>Μειζ</a:t>
                      </a:r>
                      <a:r>
                        <a:rPr lang="el-GR" dirty="0" smtClean="0"/>
                        <a:t>. </a:t>
                      </a:r>
                      <a:r>
                        <a:rPr lang="el-GR" b="0" dirty="0" err="1" smtClean="0"/>
                        <a:t>Τροχ</a:t>
                      </a:r>
                      <a:r>
                        <a:rPr lang="el-GR" b="0" dirty="0" smtClean="0"/>
                        <a:t> (</a:t>
                      </a:r>
                      <a:r>
                        <a:rPr lang="el-GR" b="0" dirty="0" err="1" smtClean="0"/>
                        <a:t>βοθρίο</a:t>
                      </a:r>
                      <a:r>
                        <a:rPr lang="el-GR" b="0" dirty="0" smtClean="0"/>
                        <a:t>)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Νεύρο έσω θυροειδούς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Νεύρο τετράγωνου μηριαίου</a:t>
                      </a:r>
                      <a:endParaRPr lang="el-G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Τετράγωνος μηριαίος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Έξω χείλος ισχιακού κυρτώματος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Φύμα τετράγωνου μηριαίου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Νεύρο τετράγωνου μηριαίου</a:t>
                      </a:r>
                    </a:p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Έξω στροφή-σταθεροποίηση κεφαλής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Έξω Θυροειδής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Έξω επιφ. Θυροειδή</a:t>
                      </a:r>
                      <a:r>
                        <a:rPr lang="el-GR" baseline="0" dirty="0" smtClean="0"/>
                        <a:t> υμένα</a:t>
                      </a:r>
                      <a:endParaRPr lang="el-GR" dirty="0" smtClean="0"/>
                    </a:p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err="1" smtClean="0"/>
                        <a:t>Τροχ</a:t>
                      </a:r>
                      <a:r>
                        <a:rPr lang="el-GR" dirty="0" smtClean="0"/>
                        <a:t>. βόθρο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Νεύρο έξω θυροειδούς</a:t>
                      </a:r>
                    </a:p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Έξω στροφή- (προσαγωγή)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2 - TextBox"/>
          <p:cNvSpPr txBox="1"/>
          <p:nvPr/>
        </p:nvSpPr>
        <p:spPr>
          <a:xfrm>
            <a:off x="2214546" y="142852"/>
            <a:ext cx="486505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ΜΥΣ ΓΛΟΥΤΙΑΙΑΣ ΧΩΡΑΣ ΑΠΑΓΩΓΟΙ-ΕΞΩ ΣΤΡΟΦΕΙΣ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84541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ΜΥΕΣ ΠΥΕΛΟΥ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285860"/>
            <a:ext cx="8273448" cy="413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967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hip rotation 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44" y="0"/>
            <a:ext cx="88017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29446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06681"/>
            <a:ext cx="3143250" cy="465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39952" y="980728"/>
            <a:ext cx="1917192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ΟΣΦΥΙΚΟ ΠΛΕΓΜΑ</a:t>
            </a: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3923928" y="1544092"/>
            <a:ext cx="5261440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Μυϊκοί κλάδοι: μεγάλο και ελάσσονα ψοΐτη (Ο1-Ο5), </a:t>
            </a:r>
          </a:p>
          <a:p>
            <a:r>
              <a:rPr lang="el-GR" dirty="0" smtClean="0"/>
              <a:t>τετράγωνο οσφυϊκό (Θ12-Ο3), οσφυϊκοί </a:t>
            </a:r>
            <a:r>
              <a:rPr lang="en-US" dirty="0" smtClean="0">
                <a:solidFill>
                  <a:srgbClr val="FF0000"/>
                </a:solidFill>
              </a:rPr>
              <a:t>intercostal.</a:t>
            </a:r>
          </a:p>
          <a:p>
            <a:r>
              <a:rPr lang="en-US" dirty="0" smtClean="0"/>
              <a:t>7. </a:t>
            </a:r>
            <a:r>
              <a:rPr lang="el-GR" dirty="0" smtClean="0"/>
              <a:t>Υποπλεύριο ν.</a:t>
            </a:r>
          </a:p>
          <a:p>
            <a:r>
              <a:rPr lang="el-GR" dirty="0" smtClean="0"/>
              <a:t>8. </a:t>
            </a:r>
            <a:r>
              <a:rPr lang="el-GR" dirty="0" err="1" smtClean="0"/>
              <a:t>Λαγονοϋπογάστριο</a:t>
            </a:r>
            <a:r>
              <a:rPr lang="el-GR" dirty="0" smtClean="0"/>
              <a:t> ν. (Θ12-Ο1)</a:t>
            </a:r>
          </a:p>
          <a:p>
            <a:r>
              <a:rPr lang="el-GR" dirty="0"/>
              <a:t> </a:t>
            </a:r>
            <a:r>
              <a:rPr lang="el-GR" dirty="0" smtClean="0"/>
              <a:t>   έξω δερματικός κλάδος (ισχίο)</a:t>
            </a:r>
          </a:p>
          <a:p>
            <a:r>
              <a:rPr lang="el-GR" dirty="0"/>
              <a:t> </a:t>
            </a:r>
            <a:r>
              <a:rPr lang="el-GR" dirty="0" smtClean="0"/>
              <a:t>  </a:t>
            </a:r>
            <a:r>
              <a:rPr lang="el-GR" dirty="0" err="1" smtClean="0"/>
              <a:t>πρ</a:t>
            </a:r>
            <a:r>
              <a:rPr lang="el-GR" dirty="0" smtClean="0"/>
              <a:t>. δερματικός κλάδος (βουβωνική χώρα)</a:t>
            </a:r>
          </a:p>
          <a:p>
            <a:r>
              <a:rPr lang="el-GR" dirty="0" smtClean="0"/>
              <a:t>9. </a:t>
            </a:r>
            <a:r>
              <a:rPr lang="el-GR" dirty="0" err="1" smtClean="0">
                <a:solidFill>
                  <a:srgbClr val="FF0000"/>
                </a:solidFill>
              </a:rPr>
              <a:t>Λαγονγεννητικό</a:t>
            </a:r>
            <a:r>
              <a:rPr lang="el-GR" dirty="0" smtClean="0">
                <a:solidFill>
                  <a:srgbClr val="FF0000"/>
                </a:solidFill>
              </a:rPr>
              <a:t> </a:t>
            </a:r>
            <a:r>
              <a:rPr lang="el-GR" dirty="0" smtClean="0"/>
              <a:t>ν (</a:t>
            </a:r>
            <a:r>
              <a:rPr lang="el-GR" dirty="0"/>
              <a:t>Ο</a:t>
            </a:r>
            <a:r>
              <a:rPr lang="el-GR" dirty="0" smtClean="0"/>
              <a:t>1).: αισθητικέ τα μεγάλα χείλη </a:t>
            </a:r>
          </a:p>
          <a:p>
            <a:r>
              <a:rPr lang="el-GR" dirty="0" smtClean="0"/>
              <a:t>και το </a:t>
            </a:r>
            <a:r>
              <a:rPr lang="el-GR" dirty="0" smtClean="0">
                <a:solidFill>
                  <a:srgbClr val="FF0000"/>
                </a:solidFill>
              </a:rPr>
              <a:t>όσχεο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10. </a:t>
            </a:r>
            <a:r>
              <a:rPr lang="el-GR" dirty="0" err="1" smtClean="0">
                <a:solidFill>
                  <a:srgbClr val="FF0000"/>
                </a:solidFill>
              </a:rPr>
              <a:t>Γεννητομηριαίο</a:t>
            </a:r>
            <a:r>
              <a:rPr lang="el-GR" dirty="0" smtClean="0">
                <a:solidFill>
                  <a:srgbClr val="FF0000"/>
                </a:solidFill>
              </a:rPr>
              <a:t> ν (Ο1,Ο2). Εντός ψοΐτη χωρίζεται,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 νευρώνει τον κρεμαστήρα, το όσχεο, μεγάλα χείλη,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 δέρμα γειτονικού μηρού.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11. Έξω δερματικό μηριαίου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12. οπ. Δερματικό μηριαίου 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13. Ηβικός κλάδος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14.</a:t>
            </a:r>
            <a:r>
              <a:rPr lang="el-GR" dirty="0" smtClean="0">
                <a:solidFill>
                  <a:srgbClr val="FF0000"/>
                </a:solidFill>
              </a:rPr>
              <a:t> Άνω γλουτιαίο ν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98723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0648"/>
            <a:ext cx="2657475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5562" y="4791998"/>
            <a:ext cx="22863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Έξω δερματικό μηρού </a:t>
            </a:r>
          </a:p>
          <a:p>
            <a:r>
              <a:rPr lang="el-GR" dirty="0" smtClean="0"/>
              <a:t>(αμιγώς αισθητικό ν)</a:t>
            </a:r>
            <a:endParaRPr lang="el-GR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908720"/>
            <a:ext cx="2752725" cy="497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23266" y="5934670"/>
            <a:ext cx="43014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smtClean="0"/>
              <a:t>ΑΙΣΘΗΤΙΚΉ ΝΕΥΡΩΣΗ ΑΠΌ ΜΗΡΙΑΙΟ</a:t>
            </a:r>
          </a:p>
          <a:p>
            <a:pPr marL="342900" indent="-342900">
              <a:buAutoNum type="arabicPeriod"/>
            </a:pPr>
            <a:r>
              <a:rPr lang="el-GR" dirty="0" err="1" smtClean="0"/>
              <a:t>πρ</a:t>
            </a:r>
            <a:r>
              <a:rPr lang="el-GR" dirty="0" smtClean="0"/>
              <a:t>. δερματικός κλάδος μηριαίου ν.</a:t>
            </a:r>
          </a:p>
          <a:p>
            <a:pPr marL="342900" indent="-342900">
              <a:buAutoNum type="arabicPeriod"/>
            </a:pPr>
            <a:r>
              <a:rPr lang="el-GR" dirty="0" smtClean="0"/>
              <a:t>Σαφηνές ν.</a:t>
            </a:r>
          </a:p>
          <a:p>
            <a:pPr marL="342900" indent="-342900">
              <a:buAutoNum type="arabicPeriod"/>
            </a:pPr>
            <a:r>
              <a:rPr lang="el-GR" dirty="0" smtClean="0"/>
              <a:t>Κλάδος σαφηνούς υπό την επιγονατίδα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83990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188" y="238125"/>
            <a:ext cx="3048000" cy="638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44008" y="908720"/>
            <a:ext cx="410445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         </a:t>
            </a:r>
            <a:r>
              <a:rPr lang="el-GR" b="1" dirty="0" smtClean="0">
                <a:solidFill>
                  <a:srgbClr val="FF0000"/>
                </a:solidFill>
              </a:rPr>
              <a:t>ΜΗΡΙΑΙΟ ΝΕΥΡΟ</a:t>
            </a:r>
          </a:p>
          <a:p>
            <a:pPr marL="342900" indent="-342900">
              <a:buAutoNum type="arabicPeriod"/>
            </a:pPr>
            <a:r>
              <a:rPr lang="el-GR" dirty="0" smtClean="0"/>
              <a:t>    1. </a:t>
            </a:r>
            <a:r>
              <a:rPr lang="el-GR" dirty="0" err="1" smtClean="0"/>
              <a:t>πρ</a:t>
            </a:r>
            <a:r>
              <a:rPr lang="el-GR" dirty="0" smtClean="0"/>
              <a:t>. δερματικοί κλάδοι (Ο1-Ο4)</a:t>
            </a:r>
          </a:p>
          <a:p>
            <a:pPr marL="342900" indent="-342900">
              <a:buAutoNum type="arabicPeriod"/>
            </a:pPr>
            <a:r>
              <a:rPr lang="el-GR" dirty="0" smtClean="0"/>
              <a:t>    2. Σαφηνές ν. (κανάλι προσαγωγών)</a:t>
            </a:r>
          </a:p>
          <a:p>
            <a:pPr marL="342900" indent="-342900">
              <a:buAutoNum type="arabicPeriod"/>
            </a:pPr>
            <a:r>
              <a:rPr lang="el-GR" dirty="0"/>
              <a:t> </a:t>
            </a:r>
            <a:r>
              <a:rPr lang="el-GR" dirty="0" smtClean="0"/>
              <a:t>   3. κλάδοι για ψοΐτη μ</a:t>
            </a:r>
          </a:p>
          <a:p>
            <a:pPr marL="342900" indent="-342900">
              <a:buAutoNum type="arabicPeriod"/>
            </a:pPr>
            <a:r>
              <a:rPr lang="el-GR" dirty="0"/>
              <a:t> </a:t>
            </a:r>
            <a:r>
              <a:rPr lang="el-GR" dirty="0" smtClean="0"/>
              <a:t>  4. μείζων </a:t>
            </a:r>
            <a:r>
              <a:rPr lang="el-GR" dirty="0" err="1" smtClean="0"/>
              <a:t>ψοΐτης</a:t>
            </a:r>
            <a:endParaRPr lang="el-GR" dirty="0" smtClean="0"/>
          </a:p>
          <a:p>
            <a:pPr marL="342900" indent="-342900">
              <a:buAutoNum type="arabicPeriod"/>
            </a:pPr>
            <a:r>
              <a:rPr lang="el-GR" dirty="0"/>
              <a:t> </a:t>
            </a:r>
            <a:r>
              <a:rPr lang="el-GR" dirty="0" smtClean="0"/>
              <a:t>  5. λαγόνιος μ</a:t>
            </a:r>
          </a:p>
          <a:p>
            <a:pPr marL="342900" indent="-342900">
              <a:buAutoNum type="arabicPeriod"/>
            </a:pPr>
            <a:r>
              <a:rPr lang="el-GR" dirty="0"/>
              <a:t> </a:t>
            </a:r>
            <a:r>
              <a:rPr lang="el-GR" dirty="0" smtClean="0"/>
              <a:t>  6. κλάδος για</a:t>
            </a:r>
          </a:p>
          <a:p>
            <a:pPr marL="342900" indent="-342900">
              <a:buAutoNum type="arabicPeriod"/>
            </a:pPr>
            <a:r>
              <a:rPr lang="el-GR" dirty="0" smtClean="0"/>
              <a:t>7. </a:t>
            </a:r>
            <a:r>
              <a:rPr lang="en-US" dirty="0" err="1" smtClean="0">
                <a:solidFill>
                  <a:srgbClr val="FF0000"/>
                </a:solidFill>
              </a:rPr>
              <a:t>pectineal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pPr marL="342900" indent="-342900">
              <a:buAutoNum type="arabicPeriod"/>
            </a:pPr>
            <a:r>
              <a:rPr lang="en-US" dirty="0" smtClean="0"/>
              <a:t>8. </a:t>
            </a:r>
            <a:r>
              <a:rPr lang="el-GR" dirty="0" smtClean="0"/>
              <a:t>κινητικοί κλάδοι για ραπτικό μυ </a:t>
            </a:r>
            <a:r>
              <a:rPr lang="en-US" dirty="0" smtClean="0"/>
              <a:t>(9), </a:t>
            </a:r>
            <a:endParaRPr lang="el-GR" dirty="0" smtClean="0"/>
          </a:p>
          <a:p>
            <a:pPr marL="342900" indent="-342900">
              <a:buAutoNum type="arabicPeriod"/>
            </a:pPr>
            <a:r>
              <a:rPr lang="el-GR" dirty="0" smtClean="0"/>
              <a:t>Ορθό μηριαίο (10), έξω μηριαίο (11), </a:t>
            </a:r>
            <a:r>
              <a:rPr lang="el-GR" dirty="0" smtClean="0">
                <a:solidFill>
                  <a:srgbClr val="FF0000"/>
                </a:solidFill>
              </a:rPr>
              <a:t>διάμεσο</a:t>
            </a:r>
            <a:r>
              <a:rPr lang="el-GR" dirty="0" smtClean="0"/>
              <a:t> μηριαίο (12), έσω μηριαίο (13). Αισθητικοί κλάδοι για αρθρικό θύλακο γόνατος, και </a:t>
            </a:r>
            <a:r>
              <a:rPr lang="el-GR" dirty="0" err="1" smtClean="0"/>
              <a:t>περιόδτεο</a:t>
            </a:r>
            <a:r>
              <a:rPr lang="el-GR" dirty="0" smtClean="0"/>
              <a:t> κνήμης.</a:t>
            </a:r>
          </a:p>
          <a:p>
            <a:endParaRPr lang="el-GR" dirty="0" smtClean="0"/>
          </a:p>
          <a:p>
            <a:endParaRPr lang="el-GR" dirty="0"/>
          </a:p>
          <a:p>
            <a:r>
              <a:rPr lang="el-GR" dirty="0" smtClean="0"/>
              <a:t>Α  αδυναμία έκτασης γόνατος, μείωση        κ    κάμψης μηρού, κατάργηση </a:t>
            </a:r>
            <a:r>
              <a:rPr lang="el-GR" dirty="0" err="1" smtClean="0"/>
              <a:t>επιγνάτιου</a:t>
            </a:r>
            <a:r>
              <a:rPr lang="el-GR" dirty="0" smtClean="0"/>
              <a:t>         </a:t>
            </a:r>
          </a:p>
          <a:p>
            <a:r>
              <a:rPr lang="el-GR" dirty="0"/>
              <a:t> </a:t>
            </a:r>
            <a:r>
              <a:rPr lang="el-GR" dirty="0" smtClean="0"/>
              <a:t>     ΤΑ</a:t>
            </a:r>
          </a:p>
          <a:p>
            <a:pPr marL="342900" indent="-342900">
              <a:buAutoNum type="arabicPeriod"/>
            </a:pPr>
            <a:endParaRPr lang="el-GR" dirty="0" smtClean="0"/>
          </a:p>
          <a:p>
            <a:pPr marL="342900" indent="-342900">
              <a:buAutoNum type="arabicPeriod"/>
            </a:pPr>
            <a:endParaRPr lang="el-G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3091" y="828675"/>
            <a:ext cx="1571625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2160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ÎÏÎ¿ÏÎ­Î»ÎµÏÎ¼Î± ÎµÎ¹ÎºÏÎ½Î±Ï Î³Î¹Î± dermato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00808"/>
            <a:ext cx="523875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379692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Πίνακας"/>
          <p:cNvGraphicFramePr>
            <a:graphicFrameLocks noGrp="1"/>
          </p:cNvGraphicFramePr>
          <p:nvPr/>
        </p:nvGraphicFramePr>
        <p:xfrm>
          <a:off x="142844" y="857232"/>
          <a:ext cx="9001155" cy="546100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571636"/>
                <a:gridCol w="1857388"/>
                <a:gridCol w="1971669"/>
                <a:gridCol w="1600231"/>
                <a:gridCol w="2000231"/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ΜΥΣ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ΕΚΦΥΣΗ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ΚΑΤΑΦΥΣΗ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ΝΕΥΡΩΣΗ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ΛΕΙΤΟΥΡΓΙΑ</a:t>
                      </a:r>
                      <a:endParaRPr lang="el-G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600" dirty="0" err="1" smtClean="0"/>
                        <a:t>Κτενίτης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Άνω κλάδο ηβικού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Κτενιαία</a:t>
                      </a:r>
                      <a:r>
                        <a:rPr lang="el-GR" sz="1600" baseline="0" dirty="0" smtClean="0"/>
                        <a:t> γραμμή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Μηριαίο ν. (Ο2,</a:t>
                      </a:r>
                      <a:r>
                        <a:rPr lang="el-GR" sz="1600" baseline="0" dirty="0" smtClean="0"/>
                        <a:t> Ο3)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b="1" dirty="0" smtClean="0">
                          <a:solidFill>
                            <a:srgbClr val="FF0000"/>
                          </a:solidFill>
                        </a:rPr>
                        <a:t>Κάμψη </a:t>
                      </a:r>
                      <a:r>
                        <a:rPr lang="el-GR" sz="1600" dirty="0" smtClean="0"/>
                        <a:t>μηρού</a:t>
                      </a:r>
                    </a:p>
                    <a:p>
                      <a:r>
                        <a:rPr lang="el-GR" sz="1600" b="1" dirty="0" smtClean="0">
                          <a:solidFill>
                            <a:schemeClr val="accent1"/>
                          </a:solidFill>
                        </a:rPr>
                        <a:t>Προσαγωγή</a:t>
                      </a:r>
                      <a:r>
                        <a:rPr lang="el-GR" sz="1600" baseline="0" dirty="0" smtClean="0"/>
                        <a:t> </a:t>
                      </a:r>
                      <a:r>
                        <a:rPr lang="el-GR" sz="1600" dirty="0" smtClean="0"/>
                        <a:t>μηρού.</a:t>
                      </a:r>
                    </a:p>
                    <a:p>
                      <a:r>
                        <a:rPr lang="el-GR" sz="1600" dirty="0" smtClean="0"/>
                        <a:t>Βοηθάει έσω στροφή</a:t>
                      </a:r>
                      <a:endParaRPr lang="el-G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600" dirty="0" err="1" smtClean="0"/>
                        <a:t>Λαγονοψοΐτης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Θ12-Ο5</a:t>
                      </a:r>
                    </a:p>
                    <a:p>
                      <a:r>
                        <a:rPr lang="el-GR" sz="1600" dirty="0" smtClean="0"/>
                        <a:t>(πλ. </a:t>
                      </a:r>
                      <a:r>
                        <a:rPr lang="el-GR" sz="1600" dirty="0" err="1" smtClean="0"/>
                        <a:t>Επιφ</a:t>
                      </a:r>
                      <a:r>
                        <a:rPr lang="el-GR" sz="1600" dirty="0" smtClean="0"/>
                        <a:t>, δίσκοι, </a:t>
                      </a:r>
                      <a:r>
                        <a:rPr lang="el-GR" sz="1600" dirty="0" err="1" smtClean="0"/>
                        <a:t>εγκ</a:t>
                      </a:r>
                      <a:r>
                        <a:rPr lang="el-GR" sz="1600" dirty="0" smtClean="0"/>
                        <a:t>. Αποφύσεις)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Ελάσσονα </a:t>
                      </a:r>
                      <a:r>
                        <a:rPr lang="el-GR" sz="1600" dirty="0" err="1" smtClean="0"/>
                        <a:t>τροχ</a:t>
                      </a:r>
                      <a:r>
                        <a:rPr lang="el-GR" sz="1600" dirty="0" smtClean="0"/>
                        <a:t>.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Κλάδοι Ο1, Ο2, Ο3</a:t>
                      </a:r>
                      <a:endParaRPr lang="el-GR" sz="16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l-GR" sz="1600" b="1" dirty="0" smtClean="0">
                          <a:solidFill>
                            <a:srgbClr val="FF0000"/>
                          </a:solidFill>
                        </a:rPr>
                        <a:t>Κάμψη</a:t>
                      </a:r>
                      <a:r>
                        <a:rPr lang="el-GR" sz="1600" dirty="0" smtClean="0"/>
                        <a:t> μηρού, σταθεροποίηση</a:t>
                      </a:r>
                      <a:endParaRPr lang="el-G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Ελάσσων </a:t>
                      </a:r>
                      <a:r>
                        <a:rPr lang="el-GR" sz="1600" dirty="0" err="1" smtClean="0"/>
                        <a:t>ψοΐτης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Θ12-Ο1πλ. Επιφ.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Κτενιαία γραμμή, </a:t>
                      </a:r>
                      <a:r>
                        <a:rPr lang="el-GR" sz="1600" dirty="0" err="1" smtClean="0"/>
                        <a:t>λαγονοκτενικό</a:t>
                      </a:r>
                      <a:r>
                        <a:rPr lang="el-GR" sz="1600" dirty="0" smtClean="0"/>
                        <a:t> όγκωμα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Κλάδοι Ο1, Ο2</a:t>
                      </a:r>
                      <a:endParaRPr lang="el-GR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Λαγόνιος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Λαγόνια ακρολοφία, λαγόνιο βόθρο, ιερό οστό, </a:t>
                      </a:r>
                      <a:r>
                        <a:rPr lang="el-GR" sz="1600" dirty="0" err="1" smtClean="0"/>
                        <a:t>πρ</a:t>
                      </a:r>
                      <a:r>
                        <a:rPr lang="el-GR" sz="1600" dirty="0" smtClean="0"/>
                        <a:t>. </a:t>
                      </a:r>
                      <a:r>
                        <a:rPr lang="el-GR" sz="1600" dirty="0" err="1" smtClean="0"/>
                        <a:t>ιερολαγ</a:t>
                      </a:r>
                      <a:r>
                        <a:rPr lang="el-GR" sz="1600" dirty="0" smtClean="0"/>
                        <a:t>. Συνδ.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 smtClean="0"/>
                        <a:t>Τένοντας </a:t>
                      </a:r>
                      <a:r>
                        <a:rPr lang="el-GR" sz="1600" dirty="0" err="1" smtClean="0"/>
                        <a:t>μειζ</a:t>
                      </a:r>
                      <a:r>
                        <a:rPr lang="el-GR" sz="1600" dirty="0" smtClean="0"/>
                        <a:t>. </a:t>
                      </a:r>
                      <a:r>
                        <a:rPr lang="el-GR" sz="1600" dirty="0" err="1" smtClean="0"/>
                        <a:t>ψοΐτη</a:t>
                      </a:r>
                      <a:r>
                        <a:rPr lang="el-GR" sz="1600" dirty="0" smtClean="0"/>
                        <a:t>.</a:t>
                      </a:r>
                      <a:r>
                        <a:rPr lang="el-GR" sz="1600" baseline="0" dirty="0" smtClean="0"/>
                        <a:t> Ελ. </a:t>
                      </a:r>
                      <a:r>
                        <a:rPr lang="el-GR" sz="1600" baseline="0" dirty="0" err="1" smtClean="0"/>
                        <a:t>Τροχ</a:t>
                      </a:r>
                      <a:r>
                        <a:rPr lang="el-GR" sz="1600" baseline="0" dirty="0" smtClean="0"/>
                        <a:t>. Μηριαίο οστό</a:t>
                      </a:r>
                      <a:endParaRPr lang="el-GR" sz="1600" dirty="0" smtClean="0"/>
                    </a:p>
                    <a:p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 smtClean="0"/>
                        <a:t>Μηριαίο ν. (Ο2,</a:t>
                      </a:r>
                      <a:r>
                        <a:rPr lang="el-GR" sz="1600" baseline="0" dirty="0" smtClean="0"/>
                        <a:t> Ο3)</a:t>
                      </a:r>
                      <a:endParaRPr lang="el-GR" sz="1600" dirty="0" smtClean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Ραπτικός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err="1" smtClean="0"/>
                        <a:t>Πρ</a:t>
                      </a:r>
                      <a:r>
                        <a:rPr lang="el-GR" sz="1600" dirty="0" smtClean="0"/>
                        <a:t>. ΑΛΑ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Έσω </a:t>
                      </a:r>
                      <a:r>
                        <a:rPr lang="el-GR" sz="1600" dirty="0" err="1" smtClean="0"/>
                        <a:t>επιφ</a:t>
                      </a:r>
                      <a:r>
                        <a:rPr lang="el-GR" sz="1600" dirty="0" smtClean="0"/>
                        <a:t>, κνήμης (άνω)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 smtClean="0"/>
                        <a:t>Μηριαίο ν. (Ο2,</a:t>
                      </a:r>
                      <a:r>
                        <a:rPr lang="el-GR" sz="1600" baseline="0" dirty="0" smtClean="0"/>
                        <a:t> Ο3)</a:t>
                      </a:r>
                      <a:endParaRPr lang="el-GR" sz="1600" dirty="0" smtClean="0"/>
                    </a:p>
                    <a:p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b="1" dirty="0" smtClean="0">
                          <a:solidFill>
                            <a:srgbClr val="FF0000"/>
                          </a:solidFill>
                        </a:rPr>
                        <a:t>Κάμψη</a:t>
                      </a:r>
                      <a:r>
                        <a:rPr lang="el-GR" sz="1600" baseline="0" dirty="0" smtClean="0"/>
                        <a:t> μηρού,</a:t>
                      </a:r>
                      <a:endParaRPr lang="el-GR" sz="1600" dirty="0" smtClean="0"/>
                    </a:p>
                    <a:p>
                      <a:r>
                        <a:rPr lang="el-GR" sz="1600" b="1" dirty="0" smtClean="0">
                          <a:solidFill>
                            <a:schemeClr val="accent1"/>
                          </a:solidFill>
                        </a:rPr>
                        <a:t>Απαγωγή</a:t>
                      </a:r>
                      <a:r>
                        <a:rPr lang="el-GR" sz="1600" dirty="0" smtClean="0"/>
                        <a:t> μηρού</a:t>
                      </a:r>
                    </a:p>
                    <a:p>
                      <a:r>
                        <a:rPr lang="el-GR" sz="1600" b="1" dirty="0" smtClean="0">
                          <a:solidFill>
                            <a:schemeClr val="accent1"/>
                          </a:solidFill>
                        </a:rPr>
                        <a:t>Έξω στροφή </a:t>
                      </a:r>
                      <a:r>
                        <a:rPr lang="el-GR" sz="1600" dirty="0" smtClean="0"/>
                        <a:t>μηρού, Κάμψη και έσω στροφή</a:t>
                      </a:r>
                      <a:r>
                        <a:rPr lang="el-GR" sz="1600" baseline="0" dirty="0" smtClean="0"/>
                        <a:t> κνήμης</a:t>
                      </a:r>
                      <a:endParaRPr lang="el-GR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2 - TextBox"/>
          <p:cNvSpPr txBox="1"/>
          <p:nvPr/>
        </p:nvSpPr>
        <p:spPr>
          <a:xfrm>
            <a:off x="1214414" y="285728"/>
            <a:ext cx="4377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ΠΡΟΣΘΙΟΙ ΜΥΕΣ ΜΗΡΟΥ-ΚΑΜΠΤΗΡΕΣ ΙΣΧΙΟΥ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25531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Πίνακας"/>
          <p:cNvGraphicFramePr>
            <a:graphicFrameLocks noGrp="1"/>
          </p:cNvGraphicFramePr>
          <p:nvPr/>
        </p:nvGraphicFramePr>
        <p:xfrm>
          <a:off x="428595" y="1397000"/>
          <a:ext cx="8358245" cy="412496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671649"/>
                <a:gridCol w="1671649"/>
                <a:gridCol w="1671649"/>
                <a:gridCol w="1671649"/>
                <a:gridCol w="1671649"/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ΜΥΣ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ΕΚΦΥΣΗ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ΚΑΤΑΦΥΣΗ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ΝΕΥΡΩΣΗ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ΛΕΙΤΟΥΡΓΙΑ</a:t>
                      </a:r>
                      <a:endParaRPr lang="el-G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Τετρακέφαλος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Ορθός μηριαίος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err="1" smtClean="0"/>
                        <a:t>Πρ</a:t>
                      </a:r>
                      <a:r>
                        <a:rPr lang="el-GR" dirty="0" smtClean="0"/>
                        <a:t>. ΚΛΑ</a:t>
                      </a:r>
                      <a:endParaRPr lang="el-GR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el-GR" dirty="0" smtClean="0"/>
                        <a:t>Βάση επιγονατίδας, κνημιαίο κύρτωμα (μέσω </a:t>
                      </a:r>
                      <a:r>
                        <a:rPr lang="el-GR" dirty="0" err="1" smtClean="0"/>
                        <a:t>επιγονατιδικού</a:t>
                      </a:r>
                      <a:r>
                        <a:rPr lang="el-GR" dirty="0" smtClean="0"/>
                        <a:t> </a:t>
                      </a:r>
                      <a:r>
                        <a:rPr lang="el-GR" dirty="0" err="1" smtClean="0"/>
                        <a:t>συνδ</a:t>
                      </a:r>
                      <a:r>
                        <a:rPr lang="el-GR" dirty="0" smtClean="0"/>
                        <a:t>)</a:t>
                      </a:r>
                      <a:endParaRPr lang="el-GR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el-GR" dirty="0" smtClean="0"/>
                        <a:t>Μηριαίο ν. (Ο2, Ο3, Ο4)</a:t>
                      </a:r>
                      <a:endParaRPr lang="el-GR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el-GR" dirty="0" smtClean="0"/>
                        <a:t>Έκταση κνήμης. Ορθός μηριαίος: βοηθάει λαγονοψοΐτη στην κάμψη μηρού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Έξω πλατύς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err="1" smtClean="0"/>
                        <a:t>Μειζ</a:t>
                      </a:r>
                      <a:r>
                        <a:rPr lang="el-GR" dirty="0" smtClean="0"/>
                        <a:t>. </a:t>
                      </a:r>
                      <a:r>
                        <a:rPr lang="el-GR" dirty="0" err="1" smtClean="0"/>
                        <a:t>Τροχ</a:t>
                      </a:r>
                      <a:r>
                        <a:rPr lang="el-GR" dirty="0" smtClean="0"/>
                        <a:t>. </a:t>
                      </a:r>
                    </a:p>
                    <a:p>
                      <a:r>
                        <a:rPr lang="el-GR" dirty="0" smtClean="0"/>
                        <a:t>Τραχεία γραμμή</a:t>
                      </a:r>
                      <a:endParaRPr lang="el-G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Έσω πλατύς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err="1" smtClean="0"/>
                        <a:t>Μεσοτροχ</a:t>
                      </a:r>
                      <a:r>
                        <a:rPr lang="el-GR" dirty="0" smtClean="0"/>
                        <a:t>. </a:t>
                      </a:r>
                      <a:r>
                        <a:rPr lang="el-GR" dirty="0" err="1" smtClean="0"/>
                        <a:t>Γρ</a:t>
                      </a:r>
                      <a:r>
                        <a:rPr lang="el-GR" dirty="0" smtClean="0"/>
                        <a:t>.</a:t>
                      </a:r>
                    </a:p>
                    <a:p>
                      <a:r>
                        <a:rPr lang="el-GR" dirty="0" smtClean="0"/>
                        <a:t>Τραχεία γραμμή</a:t>
                      </a:r>
                      <a:endParaRPr lang="el-G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Μέσος πλατύς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err="1" smtClean="0"/>
                        <a:t>Πρ</a:t>
                      </a:r>
                      <a:r>
                        <a:rPr lang="el-GR" dirty="0" smtClean="0"/>
                        <a:t>. πλ.</a:t>
                      </a:r>
                      <a:r>
                        <a:rPr lang="el-GR" baseline="0" dirty="0" smtClean="0"/>
                        <a:t> Επιφ. Διάφυσης μηριαίου</a:t>
                      </a:r>
                      <a:endParaRPr lang="el-G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2 - TextBox"/>
          <p:cNvSpPr txBox="1"/>
          <p:nvPr/>
        </p:nvSpPr>
        <p:spPr>
          <a:xfrm>
            <a:off x="1357290" y="357166"/>
            <a:ext cx="4743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ΠΡΟΣΘΙΟΙ ΜΥΕΣ ΜΗΡΟΥ ΕΚΤΕΙΝΟΝΤΕΣ ΓΟΝΑΤΟΣ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57703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5325555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888" y="833438"/>
            <a:ext cx="7896225" cy="519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561133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2524125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0445" y="3212976"/>
            <a:ext cx="1114425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38691" y="404663"/>
            <a:ext cx="497136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ΘΥΡΟΕΙΔΕΣ Ν, Ο2-Ο4</a:t>
            </a:r>
          </a:p>
          <a:p>
            <a:r>
              <a:rPr lang="el-GR" dirty="0" smtClean="0"/>
              <a:t>Νευρώνει προσαγωγούς μυς</a:t>
            </a:r>
          </a:p>
          <a:p>
            <a:pPr marL="342900" indent="-342900">
              <a:buAutoNum type="arabicPeriod"/>
            </a:pPr>
            <a:r>
              <a:rPr lang="el-GR" dirty="0" smtClean="0"/>
              <a:t>Έξω </a:t>
            </a:r>
            <a:r>
              <a:rPr lang="el-GR" dirty="0" err="1" smtClean="0"/>
              <a:t>θυροειδή</a:t>
            </a:r>
            <a:r>
              <a:rPr lang="el-GR" dirty="0" smtClean="0"/>
              <a:t> μυ</a:t>
            </a:r>
          </a:p>
          <a:p>
            <a:pPr marL="342900" indent="-342900">
              <a:buAutoNum type="arabicPeriod"/>
            </a:pPr>
            <a:r>
              <a:rPr lang="el-GR" dirty="0" smtClean="0"/>
              <a:t>Επιφανειακός κλάδος</a:t>
            </a:r>
          </a:p>
          <a:p>
            <a:pPr marL="342900" indent="-342900">
              <a:buAutoNum type="arabicPeriod"/>
            </a:pPr>
            <a:r>
              <a:rPr lang="el-GR" dirty="0" smtClean="0"/>
              <a:t>Μακρός προσαγωγός</a:t>
            </a:r>
          </a:p>
          <a:p>
            <a:pPr marL="342900" indent="-342900">
              <a:buAutoNum type="arabicPeriod"/>
            </a:pPr>
            <a:r>
              <a:rPr lang="el-GR" dirty="0" smtClean="0"/>
              <a:t>Βραχύς προσαγωγός</a:t>
            </a:r>
          </a:p>
          <a:p>
            <a:r>
              <a:rPr lang="en-US" dirty="0" smtClean="0"/>
              <a:t>     </a:t>
            </a:r>
            <a:r>
              <a:rPr lang="en-US" dirty="0" err="1" smtClean="0"/>
              <a:t>Pectineal</a:t>
            </a:r>
            <a:r>
              <a:rPr lang="en-US" dirty="0" smtClean="0"/>
              <a:t> muscle</a:t>
            </a:r>
          </a:p>
          <a:p>
            <a:r>
              <a:rPr lang="en-US" dirty="0" smtClean="0"/>
              <a:t>5. </a:t>
            </a:r>
            <a:r>
              <a:rPr lang="el-GR" dirty="0" smtClean="0"/>
              <a:t>Ισχνός </a:t>
            </a:r>
          </a:p>
          <a:p>
            <a:r>
              <a:rPr lang="el-GR" dirty="0" smtClean="0"/>
              <a:t>6. Δερματικός κλάδος (έσω επιφάνεια μηρού άπω)</a:t>
            </a:r>
          </a:p>
          <a:p>
            <a:r>
              <a:rPr lang="el-GR" dirty="0" smtClean="0"/>
              <a:t>7. Εν τω βάθει κλάδος δίνει</a:t>
            </a:r>
          </a:p>
          <a:p>
            <a:r>
              <a:rPr lang="el-GR" dirty="0" smtClean="0"/>
              <a:t>8. Μέγα προσαγωγό μυ.</a:t>
            </a:r>
          </a:p>
          <a:p>
            <a:endParaRPr lang="el-GR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0088" y="3419475"/>
            <a:ext cx="123825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438525"/>
            <a:ext cx="1235349" cy="3442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38691" y="4221088"/>
            <a:ext cx="28815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Βλάβη (κάταγμα πυέλου)</a:t>
            </a:r>
          </a:p>
          <a:p>
            <a:r>
              <a:rPr lang="el-GR" dirty="0" smtClean="0"/>
              <a:t>Αδυναμία προσαγωγής (σταυροπόδι), δυσκολία στην ορθοστάτηση και βάδιση)</a:t>
            </a:r>
          </a:p>
          <a:p>
            <a:r>
              <a:rPr lang="el-GR" dirty="0" smtClean="0"/>
              <a:t>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01952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Πίνακας"/>
          <p:cNvGraphicFramePr>
            <a:graphicFrameLocks noGrp="1"/>
          </p:cNvGraphicFramePr>
          <p:nvPr/>
        </p:nvGraphicFramePr>
        <p:xfrm>
          <a:off x="357158" y="714356"/>
          <a:ext cx="8572560" cy="5958856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714512"/>
                <a:gridCol w="1857388"/>
                <a:gridCol w="2071702"/>
                <a:gridCol w="1357322"/>
                <a:gridCol w="1571636"/>
              </a:tblGrid>
              <a:tr h="624856"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ΜΥΣ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ΕΚΦΥΣΗ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ΚΑΤΑΦΥΣΗ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ΝΕΥΡΩΣΗ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ΛΕΙΤΟΥΡΓΙΑ</a:t>
                      </a:r>
                      <a:endParaRPr lang="el-G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Μακρός προσαγωγός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Σώμα</a:t>
                      </a:r>
                      <a:r>
                        <a:rPr lang="el-GR" sz="1600" baseline="0" dirty="0" smtClean="0"/>
                        <a:t> ηβικού οστού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Τραχεία γραμμή</a:t>
                      </a:r>
                      <a:endParaRPr lang="el-GR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l-GR" sz="1600" dirty="0" smtClean="0"/>
                        <a:t>Θυροειδές ν. (Ο2, Ο3, Ο4)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Προσαγωγή</a:t>
                      </a:r>
                      <a:r>
                        <a:rPr lang="el-GR" sz="1600" baseline="0" dirty="0" smtClean="0"/>
                        <a:t> μηρού</a:t>
                      </a:r>
                      <a:endParaRPr lang="el-G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Βραχύς προσαγωγός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Σώμα και κάτω κλάδος ηβικού οστού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Κτενιαία γραμμή</a:t>
                      </a:r>
                      <a:endParaRPr lang="el-GR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Προσαγωγή (κάμψη) μηρού</a:t>
                      </a:r>
                      <a:endParaRPr lang="el-G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Μεγάλος προσαγωγός</a:t>
                      </a:r>
                    </a:p>
                    <a:p>
                      <a:r>
                        <a:rPr lang="el-GR" sz="1600" dirty="0" smtClean="0"/>
                        <a:t>Προσαγωγός μ.</a:t>
                      </a:r>
                    </a:p>
                    <a:p>
                      <a:endParaRPr lang="el-GR" sz="1600" dirty="0" smtClean="0"/>
                    </a:p>
                    <a:p>
                      <a:endParaRPr lang="el-GR" sz="1600" dirty="0" smtClean="0"/>
                    </a:p>
                    <a:p>
                      <a:r>
                        <a:rPr lang="el-GR" sz="1600" dirty="0" smtClean="0"/>
                        <a:t>Οπίσθια μ.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600" dirty="0" smtClean="0"/>
                    </a:p>
                    <a:p>
                      <a:endParaRPr lang="el-GR" sz="1600" dirty="0" smtClean="0"/>
                    </a:p>
                    <a:p>
                      <a:r>
                        <a:rPr lang="el-GR" sz="1600" dirty="0" smtClean="0"/>
                        <a:t>Κάτω</a:t>
                      </a:r>
                      <a:r>
                        <a:rPr lang="el-GR" sz="1600" baseline="0" dirty="0" smtClean="0"/>
                        <a:t> κλάδο ηβικού και ισχιακού </a:t>
                      </a:r>
                    </a:p>
                    <a:p>
                      <a:endParaRPr lang="el-GR" sz="1600" baseline="0" dirty="0" smtClean="0"/>
                    </a:p>
                    <a:p>
                      <a:r>
                        <a:rPr lang="el-GR" sz="1600" baseline="0" dirty="0" smtClean="0"/>
                        <a:t>Ισχιακό κύρτωμα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600" dirty="0" smtClean="0"/>
                    </a:p>
                    <a:p>
                      <a:endParaRPr lang="el-GR" sz="1600" dirty="0" smtClean="0"/>
                    </a:p>
                    <a:p>
                      <a:r>
                        <a:rPr lang="el-GR" sz="1600" dirty="0" smtClean="0"/>
                        <a:t>Γλουτιαίο τράχυσμα, τραχεία γραμμή, έσω </a:t>
                      </a:r>
                      <a:r>
                        <a:rPr lang="el-GR" sz="1600" dirty="0" err="1" smtClean="0"/>
                        <a:t>υπερκονδ</a:t>
                      </a:r>
                      <a:r>
                        <a:rPr lang="el-GR" sz="1600" dirty="0" smtClean="0"/>
                        <a:t>.</a:t>
                      </a:r>
                      <a:r>
                        <a:rPr lang="el-GR" sz="1600" baseline="0" dirty="0" smtClean="0"/>
                        <a:t> γραμμή </a:t>
                      </a:r>
                    </a:p>
                    <a:p>
                      <a:r>
                        <a:rPr lang="el-GR" sz="1600" baseline="0" dirty="0" smtClean="0"/>
                        <a:t>Φύμα μεγάλου προσαγωγού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600" dirty="0" smtClean="0"/>
                    </a:p>
                    <a:p>
                      <a:endParaRPr lang="el-GR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 smtClean="0"/>
                        <a:t>Θυροειδές ν. (Ο2, Ο3, Ο4)</a:t>
                      </a:r>
                    </a:p>
                    <a:p>
                      <a:endParaRPr lang="el-GR" sz="1600" dirty="0" smtClean="0"/>
                    </a:p>
                    <a:p>
                      <a:r>
                        <a:rPr lang="el-GR" sz="1600" dirty="0" err="1" smtClean="0"/>
                        <a:t>Κν</a:t>
                      </a:r>
                      <a:r>
                        <a:rPr lang="el-GR" sz="1600" dirty="0" smtClean="0"/>
                        <a:t>. Μοίρα</a:t>
                      </a:r>
                      <a:r>
                        <a:rPr lang="el-GR" sz="1600" baseline="0" dirty="0" smtClean="0"/>
                        <a:t> </a:t>
                      </a:r>
                      <a:r>
                        <a:rPr lang="el-GR" sz="1600" dirty="0" smtClean="0"/>
                        <a:t>ισχιακού ν.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600" dirty="0" smtClean="0"/>
                    </a:p>
                    <a:p>
                      <a:endParaRPr lang="el-GR" sz="1600" dirty="0" smtClean="0"/>
                    </a:p>
                    <a:p>
                      <a:r>
                        <a:rPr lang="el-GR" sz="1600" dirty="0" smtClean="0"/>
                        <a:t>Προσαγωγή μηρού</a:t>
                      </a:r>
                    </a:p>
                    <a:p>
                      <a:endParaRPr lang="el-GR" sz="1600" dirty="0" smtClean="0"/>
                    </a:p>
                    <a:p>
                      <a:r>
                        <a:rPr lang="el-GR" sz="1600" dirty="0" smtClean="0"/>
                        <a:t>Έκταση μηρού</a:t>
                      </a:r>
                      <a:endParaRPr lang="el-G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Ισχνός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 smtClean="0"/>
                        <a:t>Σώμα και κάτω κλάδος ηβικού οστού</a:t>
                      </a:r>
                    </a:p>
                    <a:p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Άνω έσω κνήμη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 smtClean="0"/>
                        <a:t>Θυροειδές ν. (Ο2, Ο3, Ο4)</a:t>
                      </a:r>
                    </a:p>
                    <a:p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Προσαγωγή μηρού, κάμψη (έσω στροφή) κνήμης</a:t>
                      </a:r>
                      <a:endParaRPr lang="el-G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Έξω θυροειδής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Θυροειδή υμένα-χείλη θυροειδούς τρήματος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err="1" smtClean="0"/>
                        <a:t>Τροχαντήριος</a:t>
                      </a:r>
                      <a:r>
                        <a:rPr lang="el-GR" sz="1600" dirty="0" smtClean="0"/>
                        <a:t> βόθρος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 smtClean="0"/>
                        <a:t>Θυροειδές ν. (Ο2, Ο3, Ο4)</a:t>
                      </a:r>
                    </a:p>
                    <a:p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Έξω στροφή μηρού </a:t>
                      </a:r>
                    </a:p>
                    <a:p>
                      <a:r>
                        <a:rPr lang="el-GR" sz="1600" dirty="0" smtClean="0"/>
                        <a:t>Σταθεροποιεί</a:t>
                      </a:r>
                      <a:r>
                        <a:rPr lang="el-GR" sz="1600" baseline="0" dirty="0" smtClean="0"/>
                        <a:t> κεφαλή</a:t>
                      </a:r>
                      <a:endParaRPr lang="el-GR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2 - TextBox"/>
          <p:cNvSpPr txBox="1"/>
          <p:nvPr/>
        </p:nvSpPr>
        <p:spPr>
          <a:xfrm>
            <a:off x="2071670" y="285728"/>
            <a:ext cx="3961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ΕΣΩ ΜΥΕΣ ΜΗΡΟΥ-ΠΡΟΣΑΓΩΓΟΙ ΜΗΡΟΥ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59635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908720"/>
            <a:ext cx="3048000" cy="394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124744"/>
            <a:ext cx="2514600" cy="401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6260" y="4581128"/>
            <a:ext cx="399680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ΑΝΩ ΓΛΟΥΤΙΑΙΟ Ν (Ο4-Ι1)</a:t>
            </a:r>
          </a:p>
          <a:p>
            <a:r>
              <a:rPr lang="el-GR" dirty="0" smtClean="0"/>
              <a:t>11. Μέσος γλουτιαίος</a:t>
            </a:r>
          </a:p>
          <a:p>
            <a:r>
              <a:rPr lang="el-GR" dirty="0" smtClean="0"/>
              <a:t>12. Μικρός γλουτιαίος</a:t>
            </a:r>
          </a:p>
          <a:p>
            <a:r>
              <a:rPr lang="el-GR" dirty="0" smtClean="0"/>
              <a:t>13. Τείνων πλατιά </a:t>
            </a:r>
            <a:r>
              <a:rPr lang="el-GR" dirty="0" err="1" smtClean="0"/>
              <a:t>περιτονία</a:t>
            </a:r>
            <a:r>
              <a:rPr lang="el-GR" dirty="0" smtClean="0"/>
              <a:t> μ.</a:t>
            </a:r>
          </a:p>
          <a:p>
            <a:endParaRPr lang="el-GR" dirty="0"/>
          </a:p>
          <a:p>
            <a:r>
              <a:rPr lang="el-GR" dirty="0" smtClean="0"/>
              <a:t>Βλάβη: αδυναμία απαγωγής μηρού, </a:t>
            </a:r>
          </a:p>
          <a:p>
            <a:r>
              <a:rPr lang="el-GR" dirty="0" smtClean="0"/>
              <a:t>όταν στηρίζομαι στο πάσχων δεν μπορώ</a:t>
            </a:r>
          </a:p>
          <a:p>
            <a:r>
              <a:rPr lang="el-GR" dirty="0" smtClean="0"/>
              <a:t> να σηκώσω το υγιές</a:t>
            </a:r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5148064" y="5138554"/>
            <a:ext cx="380084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ΚΑΤΩΓΛΟΥΤΙΑΙΟ Ν (Ο5-Ι2</a:t>
            </a:r>
            <a:r>
              <a:rPr lang="el-GR" dirty="0" smtClean="0"/>
              <a:t>)</a:t>
            </a:r>
          </a:p>
          <a:p>
            <a:r>
              <a:rPr lang="el-GR" dirty="0" smtClean="0"/>
              <a:t>14. Μείζων γλουτιαίος μυ</a:t>
            </a:r>
          </a:p>
          <a:p>
            <a:endParaRPr lang="el-GR" dirty="0"/>
          </a:p>
          <a:p>
            <a:r>
              <a:rPr lang="el-GR" dirty="0" smtClean="0"/>
              <a:t>Βλάβη: αδυναμία έκτασης μηρού,</a:t>
            </a:r>
          </a:p>
          <a:p>
            <a:r>
              <a:rPr lang="el-GR" dirty="0" smtClean="0"/>
              <a:t>Όταν στέκομαι ή στην άνοδο κλίμακας</a:t>
            </a: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2793504" y="3719820"/>
            <a:ext cx="3710375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Απευθείας κλάδοι ιερού πλέγματος   </a:t>
            </a:r>
          </a:p>
          <a:p>
            <a:r>
              <a:rPr lang="el-GR" dirty="0" smtClean="0"/>
              <a:t>Απιοειδής</a:t>
            </a:r>
          </a:p>
          <a:p>
            <a:r>
              <a:rPr lang="el-GR" dirty="0" smtClean="0"/>
              <a:t>9. Δίδυμος </a:t>
            </a:r>
          </a:p>
          <a:p>
            <a:r>
              <a:rPr lang="el-GR" dirty="0" smtClean="0"/>
              <a:t>10. τετράγωνος</a:t>
            </a:r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3203848" y="404664"/>
            <a:ext cx="1492716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ΙΕΡΟ ΠΛΕΓΜΑ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74204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80728"/>
            <a:ext cx="901700" cy="471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19872" y="1340768"/>
            <a:ext cx="51001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Οπίσθιο δερματικό μηρού (Ι1-Ι3), αμιγώς αισθητικό.</a:t>
            </a:r>
          </a:p>
          <a:p>
            <a:r>
              <a:rPr lang="el-GR" dirty="0" smtClean="0"/>
              <a:t>Ακολουθεί το ισχιακό και κάτω γλουτιαίο ν. </a:t>
            </a:r>
          </a:p>
          <a:p>
            <a:r>
              <a:rPr lang="el-GR" dirty="0" smtClean="0"/>
              <a:t>Εκτείνεται ως τον ιγνυακό βόθρο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68298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Î£ÏÎµÏÎ¹ÎºÎ® ÎµÎ¹ÎºÏÎ½Î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4076700" cy="351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232501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Πίνακας"/>
          <p:cNvGraphicFramePr>
            <a:graphicFrameLocks noGrp="1"/>
          </p:cNvGraphicFramePr>
          <p:nvPr/>
        </p:nvGraphicFramePr>
        <p:xfrm>
          <a:off x="142844" y="785794"/>
          <a:ext cx="9001155" cy="550831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571636"/>
                <a:gridCol w="2275013"/>
                <a:gridCol w="1554044"/>
                <a:gridCol w="1385917"/>
                <a:gridCol w="2214545"/>
              </a:tblGrid>
              <a:tr h="357190"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ΜΥΣ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ΕΚΦΥΣΗ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ΚΑΤΑΦΥΣΗ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ΝΕΥΡΩΣΗ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ΛΕΙΤΟΥΡΓΙΑ</a:t>
                      </a:r>
                      <a:endParaRPr lang="el-G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600" dirty="0" err="1" smtClean="0"/>
                        <a:t>Ημιτενοντώδης</a:t>
                      </a:r>
                      <a:endParaRPr lang="el-GR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l-GR" sz="1600" dirty="0" smtClean="0"/>
                        <a:t>Ισχιακό</a:t>
                      </a:r>
                      <a:r>
                        <a:rPr lang="el-GR" sz="1600" baseline="0" dirty="0" smtClean="0"/>
                        <a:t> κύρτωμα 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Έσω επιφ. Άνω κνήμης</a:t>
                      </a:r>
                      <a:endParaRPr lang="el-GR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l-GR" sz="1600" dirty="0" smtClean="0"/>
                        <a:t>Κνημιαία μοίρα ισχιακού ν. (Ο5, Ι1, Ι2)</a:t>
                      </a:r>
                      <a:endParaRPr lang="el-GR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l-GR" sz="1600" b="1" dirty="0" smtClean="0"/>
                        <a:t>Έκταση μηρού</a:t>
                      </a:r>
                    </a:p>
                    <a:p>
                      <a:r>
                        <a:rPr lang="el-GR" sz="1600" b="1" dirty="0" smtClean="0">
                          <a:solidFill>
                            <a:schemeClr val="accent1"/>
                          </a:solidFill>
                        </a:rPr>
                        <a:t>Κάμψη κνήμης</a:t>
                      </a:r>
                    </a:p>
                    <a:p>
                      <a:r>
                        <a:rPr lang="el-GR" sz="1600" b="1" dirty="0" smtClean="0">
                          <a:solidFill>
                            <a:schemeClr val="accent2"/>
                          </a:solidFill>
                        </a:rPr>
                        <a:t>Έσω στροφή </a:t>
                      </a:r>
                      <a:r>
                        <a:rPr lang="el-GR" sz="1600" dirty="0" smtClean="0"/>
                        <a:t>κνήμης (γόνατο</a:t>
                      </a:r>
                      <a:r>
                        <a:rPr lang="el-GR" sz="1600" baseline="0" dirty="0" smtClean="0"/>
                        <a:t> σε κάμψη)</a:t>
                      </a:r>
                    </a:p>
                    <a:p>
                      <a:r>
                        <a:rPr lang="el-GR" sz="1600" baseline="0" dirty="0" smtClean="0"/>
                        <a:t>Έκταση κορμού</a:t>
                      </a:r>
                      <a:endParaRPr lang="el-G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600" dirty="0" err="1" smtClean="0"/>
                        <a:t>Ημιυμενώδης</a:t>
                      </a:r>
                      <a:endParaRPr lang="el-GR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Έσω </a:t>
                      </a:r>
                      <a:r>
                        <a:rPr lang="el-GR" sz="1600" dirty="0" err="1" smtClean="0"/>
                        <a:t>κν</a:t>
                      </a:r>
                      <a:r>
                        <a:rPr lang="el-GR" sz="1600" dirty="0" smtClean="0"/>
                        <a:t>.</a:t>
                      </a:r>
                      <a:r>
                        <a:rPr lang="el-GR" sz="1600" baseline="0" dirty="0" smtClean="0"/>
                        <a:t> </a:t>
                      </a:r>
                      <a:r>
                        <a:rPr lang="el-GR" sz="1600" dirty="0" smtClean="0"/>
                        <a:t>Κόνδυλο </a:t>
                      </a:r>
                    </a:p>
                    <a:p>
                      <a:r>
                        <a:rPr lang="el-GR" sz="1600" dirty="0" smtClean="0"/>
                        <a:t>Ανεστραμμένη κατάφυση σχηματίζει λοξό</a:t>
                      </a:r>
                      <a:r>
                        <a:rPr lang="el-GR" sz="1600" baseline="0" dirty="0" smtClean="0"/>
                        <a:t> ιγνυακό συνδ. (έξω μηριαίο κόνδυλο)</a:t>
                      </a:r>
                      <a:endParaRPr lang="el-GR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Δικέφαλος μηριαίος</a:t>
                      </a:r>
                    </a:p>
                    <a:p>
                      <a:r>
                        <a:rPr lang="el-GR" sz="1600" dirty="0" smtClean="0"/>
                        <a:t>Μακρά κεφαλή</a:t>
                      </a:r>
                    </a:p>
                    <a:p>
                      <a:r>
                        <a:rPr lang="el-GR" sz="1600" dirty="0" smtClean="0"/>
                        <a:t>Βραχεία κεφαλή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600" dirty="0" smtClean="0"/>
                    </a:p>
                    <a:p>
                      <a:endParaRPr lang="el-GR" sz="1600" dirty="0" smtClean="0"/>
                    </a:p>
                    <a:p>
                      <a:r>
                        <a:rPr lang="el-GR" sz="1600" dirty="0" smtClean="0"/>
                        <a:t>Ισχιακό κύρτωμα</a:t>
                      </a:r>
                    </a:p>
                    <a:p>
                      <a:r>
                        <a:rPr lang="el-GR" sz="1600" dirty="0" smtClean="0"/>
                        <a:t>Τραχεία γραμμή-έξω </a:t>
                      </a:r>
                      <a:r>
                        <a:rPr lang="el-GR" sz="1600" dirty="0" err="1" smtClean="0"/>
                        <a:t>υπερκονδύλια</a:t>
                      </a:r>
                      <a:r>
                        <a:rPr lang="el-GR" sz="1600" dirty="0" smtClean="0"/>
                        <a:t> </a:t>
                      </a:r>
                      <a:r>
                        <a:rPr lang="el-GR" sz="1600" dirty="0" err="1" smtClean="0"/>
                        <a:t>γρ</a:t>
                      </a:r>
                      <a:r>
                        <a:rPr lang="el-GR" sz="1600" dirty="0" smtClean="0"/>
                        <a:t>.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Κεφαλή</a:t>
                      </a:r>
                      <a:r>
                        <a:rPr lang="el-GR" sz="1600" baseline="0" dirty="0" smtClean="0"/>
                        <a:t> περόνης. </a:t>
                      </a:r>
                    </a:p>
                    <a:p>
                      <a:r>
                        <a:rPr lang="el-GR" sz="1600" baseline="0" dirty="0" smtClean="0"/>
                        <a:t>Ο τένοντας διχάζεται από περονιαίο πλάγιο συνδ.</a:t>
                      </a:r>
                      <a:endParaRPr lang="el-GR" sz="1600" dirty="0" smtClean="0"/>
                    </a:p>
                    <a:p>
                      <a:endParaRPr lang="el-GR" sz="1600" dirty="0" smtClean="0"/>
                    </a:p>
                    <a:p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 smtClean="0"/>
                        <a:t>Κνημιαία μοίρα ισχιακού ν. (Ο5, Ι1, Ι2)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 smtClean="0"/>
                        <a:t>Περονιαία μοίρα ισχιακού ν. (Ο5, Ι1, Ι2)</a:t>
                      </a:r>
                    </a:p>
                    <a:p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="1" dirty="0" smtClean="0"/>
                        <a:t>Έκταση</a:t>
                      </a:r>
                      <a:r>
                        <a:rPr lang="el-GR" sz="1600" dirty="0" smtClean="0"/>
                        <a:t> </a:t>
                      </a:r>
                      <a:r>
                        <a:rPr lang="el-GR" sz="1600" b="1" dirty="0" smtClean="0"/>
                        <a:t>μηρού</a:t>
                      </a:r>
                    </a:p>
                    <a:p>
                      <a:r>
                        <a:rPr lang="el-GR" sz="1600" b="1" dirty="0" smtClean="0">
                          <a:solidFill>
                            <a:schemeClr val="accent1"/>
                          </a:solidFill>
                        </a:rPr>
                        <a:t>Κάμψη κνήμης</a:t>
                      </a:r>
                    </a:p>
                    <a:p>
                      <a:r>
                        <a:rPr lang="el-GR" sz="1600" b="1" dirty="0" smtClean="0">
                          <a:solidFill>
                            <a:schemeClr val="accent2"/>
                          </a:solidFill>
                        </a:rPr>
                        <a:t>Έξω</a:t>
                      </a:r>
                      <a:r>
                        <a:rPr lang="el-GR" sz="1600" dirty="0" smtClean="0"/>
                        <a:t> </a:t>
                      </a:r>
                      <a:r>
                        <a:rPr lang="el-GR" sz="1600" b="1" dirty="0" smtClean="0">
                          <a:solidFill>
                            <a:schemeClr val="accent2"/>
                          </a:solidFill>
                        </a:rPr>
                        <a:t>στροφή</a:t>
                      </a:r>
                      <a:r>
                        <a:rPr lang="el-GR" sz="1600" dirty="0" smtClean="0"/>
                        <a:t> κνήμης</a:t>
                      </a:r>
                      <a:r>
                        <a:rPr lang="el-GR" sz="1600" baseline="0" dirty="0" smtClean="0"/>
                        <a:t> </a:t>
                      </a:r>
                      <a:r>
                        <a:rPr lang="el-GR" sz="1600" dirty="0" smtClean="0"/>
                        <a:t>(γόνατο σε κάμψη)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2 - TextBox"/>
          <p:cNvSpPr txBox="1"/>
          <p:nvPr/>
        </p:nvSpPr>
        <p:spPr>
          <a:xfrm>
            <a:off x="1785918" y="357166"/>
            <a:ext cx="6581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ΟΠΙΣΘΙΟΙ ΜΥΕΣ ΜΗΡΟΥ- </a:t>
            </a:r>
            <a:r>
              <a:rPr lang="el-GR" dirty="0" smtClean="0">
                <a:solidFill>
                  <a:schemeClr val="accent4">
                    <a:lumMod val="75000"/>
                  </a:schemeClr>
                </a:solidFill>
              </a:rPr>
              <a:t>ΕΚΤΑΣΗ ΜΗΡΟΥ-ΚΑΜΨΗ ΣΤΡΟΦΗ ΚΝΗΜΗΣ</a:t>
            </a:r>
            <a:endParaRPr lang="el-GR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395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ÎÏÎ¿ÏÎ­Î»ÎµÏÎ¼Î± ÎµÎ¹ÎºÏÎ½Î±Ï Î³Î¹Î± dermato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7803940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6523607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9932"/>
            <a:ext cx="2562225" cy="666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26712" y="116632"/>
            <a:ext cx="6237092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smtClean="0"/>
              <a:t>ΙΣΧΙΑΚΟ Ν.Ο4-Ι3</a:t>
            </a:r>
          </a:p>
          <a:p>
            <a:r>
              <a:rPr lang="el-GR" dirty="0" smtClean="0"/>
              <a:t>      Κοινός κορμός-κοινός έλυτρο συνδετικού ιστού.</a:t>
            </a:r>
          </a:p>
          <a:p>
            <a:r>
              <a:rPr lang="el-GR" dirty="0"/>
              <a:t> </a:t>
            </a:r>
            <a:r>
              <a:rPr lang="el-GR" dirty="0" smtClean="0"/>
              <a:t>  διαχωρίζονται στην ιγνυακή κοιλότητα.</a:t>
            </a:r>
          </a:p>
          <a:p>
            <a:r>
              <a:rPr lang="el-GR" dirty="0" smtClean="0"/>
              <a:t>2. Περονιαίος κλάδος δίνει για βραχεία κεφαλή </a:t>
            </a:r>
          </a:p>
          <a:p>
            <a:r>
              <a:rPr lang="el-GR" dirty="0"/>
              <a:t> </a:t>
            </a:r>
            <a:r>
              <a:rPr lang="el-GR" dirty="0" smtClean="0"/>
              <a:t>   δικέφαλο μηριαίου μυ (3).</a:t>
            </a:r>
          </a:p>
          <a:p>
            <a:r>
              <a:rPr lang="el-GR" dirty="0" smtClean="0"/>
              <a:t>Εντός </a:t>
            </a:r>
            <a:r>
              <a:rPr lang="el-GR" dirty="0" err="1" smtClean="0"/>
              <a:t>περοναίου</a:t>
            </a:r>
            <a:r>
              <a:rPr lang="el-GR" dirty="0" smtClean="0"/>
              <a:t> μυ διχάζεται σε επιπολής περονιαίο ν. (4)</a:t>
            </a:r>
          </a:p>
          <a:p>
            <a:r>
              <a:rPr lang="el-GR" dirty="0" smtClean="0"/>
              <a:t>και εν τω βάθει περονιαίο ν. (5)</a:t>
            </a:r>
          </a:p>
          <a:p>
            <a:r>
              <a:rPr lang="el-GR" b="1" u="sng" dirty="0" smtClean="0">
                <a:solidFill>
                  <a:srgbClr val="FF0000"/>
                </a:solidFill>
              </a:rPr>
              <a:t>Κλάδοι κοινού περονιαίου</a:t>
            </a:r>
          </a:p>
          <a:p>
            <a:r>
              <a:rPr lang="el-GR" dirty="0" smtClean="0"/>
              <a:t>6. Έξω δερματικό γαστροκνημίας</a:t>
            </a:r>
          </a:p>
          <a:p>
            <a:r>
              <a:rPr lang="el-GR" dirty="0" smtClean="0"/>
              <a:t>7. Περονιαίος αναστομωτικός κλάδος (6-γκν ν)</a:t>
            </a:r>
          </a:p>
          <a:p>
            <a:r>
              <a:rPr lang="el-GR" u="sng" dirty="0" smtClean="0"/>
              <a:t>Κλάδοι επιπολής περονιαίου</a:t>
            </a:r>
          </a:p>
          <a:p>
            <a:r>
              <a:rPr lang="el-GR" dirty="0" smtClean="0"/>
              <a:t>8. Κινητικοί κλάδοι για μακρό (9) και βραχύ (10) περονιαίο μυ</a:t>
            </a:r>
          </a:p>
          <a:p>
            <a:r>
              <a:rPr lang="el-GR" dirty="0" smtClean="0"/>
              <a:t>Λοιποί είναι αισθητικοί κλάδοι. Τελικοί κλάδοι:</a:t>
            </a:r>
          </a:p>
          <a:p>
            <a:r>
              <a:rPr lang="el-GR" dirty="0" smtClean="0"/>
              <a:t>Έσω ραχιαίο δερματικό (11) και διάμεσο ραχιαίο δερματικό (12)</a:t>
            </a:r>
          </a:p>
          <a:p>
            <a:r>
              <a:rPr lang="el-GR" u="sng" dirty="0" smtClean="0"/>
              <a:t>Εν τω βάθει περονιαίο</a:t>
            </a:r>
          </a:p>
          <a:p>
            <a:r>
              <a:rPr lang="el-GR" dirty="0" smtClean="0"/>
              <a:t>13. Κινητικοί κλάδοι στους </a:t>
            </a:r>
            <a:r>
              <a:rPr lang="el-GR" dirty="0" err="1" smtClean="0"/>
              <a:t>εκτείνοντες</a:t>
            </a:r>
            <a:r>
              <a:rPr lang="el-GR" dirty="0" smtClean="0"/>
              <a:t> άκρου ποδός</a:t>
            </a:r>
          </a:p>
          <a:p>
            <a:r>
              <a:rPr lang="el-GR" dirty="0" smtClean="0"/>
              <a:t>14. </a:t>
            </a:r>
            <a:r>
              <a:rPr lang="el-GR" dirty="0" err="1" smtClean="0"/>
              <a:t>πρ</a:t>
            </a:r>
            <a:r>
              <a:rPr lang="el-GR" dirty="0" smtClean="0"/>
              <a:t>. κνημιαίος μ.</a:t>
            </a:r>
          </a:p>
          <a:p>
            <a:r>
              <a:rPr lang="el-GR" dirty="0" smtClean="0"/>
              <a:t>15. Μακρός 16. Βραχύς </a:t>
            </a:r>
            <a:r>
              <a:rPr lang="el-GR" dirty="0" err="1" smtClean="0"/>
              <a:t>εκτείνων</a:t>
            </a:r>
            <a:r>
              <a:rPr lang="el-GR" dirty="0" smtClean="0"/>
              <a:t> δαχτύλους </a:t>
            </a:r>
          </a:p>
          <a:p>
            <a:r>
              <a:rPr lang="el-GR" dirty="0" smtClean="0"/>
              <a:t>17. Μακρός 18. Βραχύς </a:t>
            </a:r>
            <a:r>
              <a:rPr lang="el-GR" dirty="0" err="1" smtClean="0"/>
              <a:t>εκτείνων</a:t>
            </a:r>
            <a:r>
              <a:rPr lang="el-GR" dirty="0" smtClean="0"/>
              <a:t> μεγάλο δάχτυλο</a:t>
            </a:r>
          </a:p>
          <a:p>
            <a:r>
              <a:rPr lang="el-GR" dirty="0" smtClean="0"/>
              <a:t>19. αισθητικός κλάδος 1</a:t>
            </a:r>
            <a:r>
              <a:rPr lang="el-GR" baseline="30000" dirty="0" smtClean="0"/>
              <a:t>ης</a:t>
            </a:r>
            <a:r>
              <a:rPr lang="el-GR" dirty="0" smtClean="0"/>
              <a:t>  μεσοδακτύλιας πτυχής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91880" y="6021288"/>
            <a:ext cx="4890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Βλάβη: πτώση άκρου ποδός, </a:t>
            </a:r>
            <a:r>
              <a:rPr lang="el-GR" dirty="0" err="1" smtClean="0"/>
              <a:t>καλπαστικό</a:t>
            </a:r>
            <a:r>
              <a:rPr lang="el-GR" dirty="0" smtClean="0"/>
              <a:t> βάδισμα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5021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Autofit/>
          </a:bodyPr>
          <a:lstStyle/>
          <a:p>
            <a:r>
              <a:rPr lang="el-GR" sz="3200" dirty="0" smtClean="0"/>
              <a:t>ΜΥΕΣ ΠΡΟΣΘΙΟΥ ΔΙΑΜΕΡΙΣΜΑΤΟΣ ΚΝΗΜΗΣ</a:t>
            </a:r>
            <a:endParaRPr lang="el-GR" sz="3200" dirty="0"/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642910" y="785794"/>
          <a:ext cx="8229600" cy="551785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ΜΥΣ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ΕΚΦΥΣΗ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ΚΑΤΑΦΥΣΗ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ΝΕΥΡΩΣΗ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ΛΕΙΤΟΥΡΓΙΑ</a:t>
                      </a:r>
                      <a:endParaRPr lang="el-G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err="1" smtClean="0"/>
                        <a:t>Πρ</a:t>
                      </a:r>
                      <a:r>
                        <a:rPr lang="el-GR" dirty="0" smtClean="0"/>
                        <a:t>.</a:t>
                      </a:r>
                      <a:r>
                        <a:rPr lang="el-GR" baseline="0" dirty="0" smtClean="0"/>
                        <a:t> κνημιαίος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Έξω κόνδυλος</a:t>
                      </a:r>
                    </a:p>
                    <a:p>
                      <a:r>
                        <a:rPr lang="el-GR" dirty="0" smtClean="0"/>
                        <a:t>Έξω επιφ. Κνήμης</a:t>
                      </a:r>
                    </a:p>
                    <a:p>
                      <a:r>
                        <a:rPr lang="el-GR" dirty="0" smtClean="0">
                          <a:solidFill>
                            <a:srgbClr val="00B0F0"/>
                          </a:solidFill>
                        </a:rPr>
                        <a:t>Μεσόστεος υμένας</a:t>
                      </a:r>
                      <a:endParaRPr lang="el-GR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Σφηνοειδές</a:t>
                      </a:r>
                      <a:r>
                        <a:rPr lang="el-GR" baseline="0" dirty="0" smtClean="0"/>
                        <a:t> οστό</a:t>
                      </a:r>
                    </a:p>
                    <a:p>
                      <a:r>
                        <a:rPr lang="el-GR" baseline="0" dirty="0" smtClean="0"/>
                        <a:t>1</a:t>
                      </a:r>
                      <a:r>
                        <a:rPr lang="el-GR" baseline="30000" dirty="0" smtClean="0"/>
                        <a:t>ο</a:t>
                      </a:r>
                      <a:r>
                        <a:rPr lang="el-GR" baseline="0" dirty="0" smtClean="0"/>
                        <a:t> μετατάρσιο</a:t>
                      </a:r>
                      <a:endParaRPr lang="el-GR" dirty="0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endParaRPr lang="el-GR" dirty="0" smtClean="0"/>
                    </a:p>
                    <a:p>
                      <a:endParaRPr lang="el-GR" dirty="0" smtClean="0"/>
                    </a:p>
                    <a:p>
                      <a:endParaRPr lang="el-GR" dirty="0" smtClean="0"/>
                    </a:p>
                    <a:p>
                      <a:endParaRPr lang="el-GR" dirty="0" smtClean="0"/>
                    </a:p>
                    <a:p>
                      <a:endParaRPr lang="el-GR" dirty="0" smtClean="0"/>
                    </a:p>
                    <a:p>
                      <a:endParaRPr lang="el-GR" dirty="0" smtClean="0"/>
                    </a:p>
                    <a:p>
                      <a:endParaRPr lang="el-GR" dirty="0" smtClean="0"/>
                    </a:p>
                    <a:p>
                      <a:endParaRPr lang="el-GR" dirty="0" smtClean="0"/>
                    </a:p>
                    <a:p>
                      <a:r>
                        <a:rPr lang="el-GR" dirty="0" smtClean="0"/>
                        <a:t>Εν τω βάθει περονιαίο ν (Ο4,Ο5)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solidFill>
                            <a:srgbClr val="FF0000"/>
                          </a:solidFill>
                        </a:rPr>
                        <a:t>Έκταση,</a:t>
                      </a:r>
                      <a:r>
                        <a:rPr lang="el-GR" baseline="0" dirty="0" smtClean="0">
                          <a:solidFill>
                            <a:srgbClr val="FF0000"/>
                          </a:solidFill>
                        </a:rPr>
                        <a:t> ποδοκνημικής, </a:t>
                      </a:r>
                      <a:r>
                        <a:rPr lang="el-GR" dirty="0" smtClean="0"/>
                        <a:t>υπτιασμός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Μ. εκτείνων δαχτύλους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Έξω </a:t>
                      </a:r>
                      <a:r>
                        <a:rPr lang="el-GR" dirty="0" err="1" smtClean="0"/>
                        <a:t>κν</a:t>
                      </a:r>
                      <a:r>
                        <a:rPr lang="el-GR" dirty="0" smtClean="0"/>
                        <a:t>. Κόνδυλο, </a:t>
                      </a:r>
                    </a:p>
                    <a:p>
                      <a:r>
                        <a:rPr lang="el-GR" dirty="0" smtClean="0"/>
                        <a:t>Άνω ¾ περόνης</a:t>
                      </a:r>
                    </a:p>
                    <a:p>
                      <a:r>
                        <a:rPr lang="el-GR" dirty="0" smtClean="0">
                          <a:solidFill>
                            <a:srgbClr val="00B0F0"/>
                          </a:solidFill>
                        </a:rPr>
                        <a:t>Μεσόστεος υμένας</a:t>
                      </a:r>
                      <a:endParaRPr lang="el-GR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Άπω φάλαγγα 4 δαχτύλων</a:t>
                      </a:r>
                      <a:endParaRPr lang="el-G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solidFill>
                            <a:srgbClr val="FF0000"/>
                          </a:solidFill>
                        </a:rPr>
                        <a:t>Έκταση</a:t>
                      </a:r>
                      <a:r>
                        <a:rPr lang="el-GR" dirty="0" smtClean="0"/>
                        <a:t> </a:t>
                      </a:r>
                      <a:r>
                        <a:rPr lang="el-GR" dirty="0" smtClean="0">
                          <a:solidFill>
                            <a:srgbClr val="FF0000"/>
                          </a:solidFill>
                        </a:rPr>
                        <a:t>δαχτύλων-ποδοκνημικής</a:t>
                      </a:r>
                      <a:endParaRPr lang="el-G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el-GR" dirty="0" smtClean="0"/>
                        <a:t>Μ. εκτείνων Μ. δάχτυλο</a:t>
                      </a:r>
                      <a:endParaRPr lang="el-GR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l-GR" dirty="0" smtClean="0"/>
                        <a:t>Μέση περόνης, </a:t>
                      </a:r>
                      <a:r>
                        <a:rPr lang="el-GR" dirty="0" smtClean="0">
                          <a:solidFill>
                            <a:srgbClr val="00B0F0"/>
                          </a:solidFill>
                        </a:rPr>
                        <a:t>Μεσόστεος υμένας</a:t>
                      </a:r>
                      <a:endParaRPr lang="el-GR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l-GR" dirty="0" smtClean="0"/>
                        <a:t>Άπω φάλαγγα</a:t>
                      </a:r>
                      <a:r>
                        <a:rPr lang="el-GR" baseline="0" dirty="0" smtClean="0"/>
                        <a:t> Μ. δαχτύλου</a:t>
                      </a:r>
                      <a:endParaRPr lang="el-G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solidFill>
                            <a:srgbClr val="FF0000"/>
                          </a:solidFill>
                        </a:rPr>
                        <a:t>Έκταση</a:t>
                      </a:r>
                      <a:r>
                        <a:rPr lang="el-GR" dirty="0" smtClean="0"/>
                        <a:t> Μ,</a:t>
                      </a:r>
                      <a:r>
                        <a:rPr lang="el-GR" baseline="0" dirty="0" smtClean="0"/>
                        <a:t> δάχτυλο  </a:t>
                      </a:r>
                      <a:r>
                        <a:rPr lang="el-GR" baseline="0" dirty="0" smtClean="0">
                          <a:solidFill>
                            <a:srgbClr val="FF0000"/>
                          </a:solidFill>
                        </a:rPr>
                        <a:t>ποδοκνημικής</a:t>
                      </a:r>
                      <a:endParaRPr lang="el-G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17810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l-GR" dirty="0" smtClean="0">
                          <a:solidFill>
                            <a:srgbClr val="FF0000"/>
                          </a:solidFill>
                        </a:rPr>
                        <a:t>Έκταση</a:t>
                      </a:r>
                      <a:r>
                        <a:rPr lang="el-GR" dirty="0" smtClean="0"/>
                        <a:t> </a:t>
                      </a:r>
                      <a:r>
                        <a:rPr lang="el-GR" dirty="0" smtClean="0">
                          <a:solidFill>
                            <a:srgbClr val="FF0000"/>
                          </a:solidFill>
                        </a:rPr>
                        <a:t>ποδοκνημικής</a:t>
                      </a:r>
                      <a:r>
                        <a:rPr lang="el-GR" dirty="0" smtClean="0"/>
                        <a:t>, πρηνισμός</a:t>
                      </a:r>
                      <a:endParaRPr lang="el-GR" dirty="0"/>
                    </a:p>
                  </a:txBody>
                  <a:tcPr/>
                </a:tc>
              </a:tr>
              <a:tr h="253030">
                <a:tc>
                  <a:txBody>
                    <a:bodyPr/>
                    <a:lstStyle/>
                    <a:p>
                      <a:r>
                        <a:rPr lang="el-GR" dirty="0" smtClean="0"/>
                        <a:t>Τρίτος</a:t>
                      </a:r>
                      <a:r>
                        <a:rPr lang="el-GR" baseline="0" dirty="0" smtClean="0"/>
                        <a:t> περονιαίος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Κάτω 1/3</a:t>
                      </a:r>
                      <a:r>
                        <a:rPr lang="el-GR" baseline="0" dirty="0" smtClean="0"/>
                        <a:t> περόνης, </a:t>
                      </a:r>
                      <a:r>
                        <a:rPr lang="el-GR" baseline="0" dirty="0" smtClean="0">
                          <a:solidFill>
                            <a:srgbClr val="00B0F0"/>
                          </a:solidFill>
                        </a:rPr>
                        <a:t>Μεσόστεος υμένας</a:t>
                      </a:r>
                      <a:endParaRPr lang="el-GR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5</a:t>
                      </a:r>
                      <a:r>
                        <a:rPr lang="el-GR" baseline="30000" dirty="0" smtClean="0"/>
                        <a:t>ο</a:t>
                      </a:r>
                      <a:r>
                        <a:rPr lang="el-GR" dirty="0" smtClean="0"/>
                        <a:t> μετατάρσιο</a:t>
                      </a:r>
                      <a:endParaRPr lang="el-G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9450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ΜΥΕΣ ΕΞΩ ΔΙΑΜΕΡΙΣΜΑΤΟΣ ΚΝΗΜΗΣ</a:t>
            </a:r>
            <a:endParaRPr lang="el-GR" dirty="0"/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19964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ΜΥΣ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ΕΚΦΥΣΗ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ΚΑΤΑΦΥΣΗ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ΝΕΥΡΩΣΗ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ΛΕΙΤΟΥΡΓΙΑ</a:t>
                      </a:r>
                      <a:endParaRPr lang="el-G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Μακρός</a:t>
                      </a:r>
                      <a:r>
                        <a:rPr lang="el-GR" baseline="0" dirty="0" smtClean="0"/>
                        <a:t> Περονιαίος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Κεφαλή περόνης, άνω 2/3 περόνης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</a:t>
                      </a:r>
                      <a:r>
                        <a:rPr lang="el-GR" baseline="30000" dirty="0" smtClean="0"/>
                        <a:t>ο</a:t>
                      </a:r>
                      <a:r>
                        <a:rPr lang="el-GR" dirty="0" smtClean="0"/>
                        <a:t> μετατάρσιο</a:t>
                      </a:r>
                    </a:p>
                    <a:p>
                      <a:r>
                        <a:rPr lang="el-GR" dirty="0" smtClean="0"/>
                        <a:t>Έσω</a:t>
                      </a:r>
                      <a:r>
                        <a:rPr lang="el-GR" baseline="0" dirty="0" smtClean="0"/>
                        <a:t> σφηνοειδές</a:t>
                      </a:r>
                      <a:endParaRPr lang="el-GR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l-GR" dirty="0" smtClean="0"/>
                        <a:t>Επιπολής περονιαίο ν.</a:t>
                      </a:r>
                      <a:r>
                        <a:rPr lang="el-GR" baseline="0" dirty="0" smtClean="0"/>
                        <a:t> (Ο5, Ι1, Ι2)</a:t>
                      </a:r>
                      <a:endParaRPr lang="el-GR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l-GR" dirty="0" smtClean="0"/>
                        <a:t>Πρηνισμός</a:t>
                      </a:r>
                    </a:p>
                    <a:p>
                      <a:r>
                        <a:rPr lang="el-GR" dirty="0" smtClean="0"/>
                        <a:t>Πελματιαία</a:t>
                      </a:r>
                      <a:r>
                        <a:rPr lang="el-GR" baseline="0" dirty="0" smtClean="0"/>
                        <a:t> κάμψη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Βραχύς περονιαίος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Κάτω 2/3 περόνης, έξω επιφ. περόνης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5</a:t>
                      </a:r>
                      <a:r>
                        <a:rPr lang="el-GR" baseline="30000" dirty="0" smtClean="0"/>
                        <a:t>ο</a:t>
                      </a:r>
                      <a:r>
                        <a:rPr lang="el-GR" dirty="0" smtClean="0"/>
                        <a:t> μετατάρσιο</a:t>
                      </a:r>
                      <a:endParaRPr lang="el-G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3870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208" y="1848426"/>
            <a:ext cx="2978150" cy="511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1052736"/>
            <a:ext cx="4201471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ΑΙΣΘΗΤΙΚΗ ΝΕΥΡΩΣΗ ΠΕΡΟΝΙΑΙΟΥ ΝΕΥΡΟΥ</a:t>
            </a:r>
            <a:endParaRPr lang="el-GR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581150"/>
            <a:ext cx="4019550" cy="527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572000" y="1052736"/>
            <a:ext cx="413574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ΑΙΣΘΗΤΙΚΗ ΝΕΥΡΩΣΗ ΚΝΗΜΙΑΊΟΥ ΝΕΥΡΟΥ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56049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052513"/>
            <a:ext cx="7143750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7000827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968"/>
            <a:ext cx="154305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7" y="1489288"/>
            <a:ext cx="1400175" cy="537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1720" y="260648"/>
            <a:ext cx="2601994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ΚΝΗΜΙΑΙΟ ΝΕΥΡΟ (Ο4-Ι3)</a:t>
            </a:r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3635895" y="1540808"/>
            <a:ext cx="4710457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u="sng" dirty="0" smtClean="0"/>
              <a:t>Κινητικοί κλάδοι στελέχους </a:t>
            </a:r>
            <a:r>
              <a:rPr lang="el-GR" dirty="0" smtClean="0"/>
              <a:t>για</a:t>
            </a:r>
          </a:p>
          <a:p>
            <a:pPr marL="342900" indent="-342900">
              <a:buAutoNum type="arabicPeriod"/>
            </a:pPr>
            <a:r>
              <a:rPr lang="el-GR" dirty="0" err="1" smtClean="0"/>
              <a:t>Ημιτενοντώδη</a:t>
            </a:r>
            <a:endParaRPr lang="el-GR" dirty="0" smtClean="0"/>
          </a:p>
          <a:p>
            <a:pPr marL="342900" indent="-342900">
              <a:buAutoNum type="arabicPeriod"/>
            </a:pPr>
            <a:r>
              <a:rPr lang="el-GR" dirty="0" smtClean="0"/>
              <a:t>Μακρά κεφαλή </a:t>
            </a:r>
            <a:r>
              <a:rPr lang="el-GR" dirty="0" err="1" smtClean="0"/>
              <a:t>δικέφάλου</a:t>
            </a:r>
            <a:endParaRPr lang="el-GR" dirty="0" smtClean="0"/>
          </a:p>
          <a:p>
            <a:pPr marL="342900" indent="-342900">
              <a:buAutoNum type="arabicPeriod"/>
            </a:pPr>
            <a:r>
              <a:rPr lang="el-GR" dirty="0" err="1" smtClean="0"/>
              <a:t>Ημιμεμβρανώδη</a:t>
            </a:r>
            <a:endParaRPr lang="el-GR" dirty="0" smtClean="0"/>
          </a:p>
          <a:p>
            <a:pPr marL="342900" indent="-342900">
              <a:buAutoNum type="arabicPeriod"/>
            </a:pPr>
            <a:r>
              <a:rPr lang="el-GR" dirty="0" smtClean="0"/>
              <a:t>Έσω τμήμα μέγα προσαγωγό μυ</a:t>
            </a:r>
          </a:p>
          <a:p>
            <a:pPr marL="342900" indent="-342900">
              <a:buAutoNum type="arabicPeriod"/>
            </a:pPr>
            <a:endParaRPr lang="el-GR" dirty="0"/>
          </a:p>
          <a:p>
            <a:pPr marL="342900" indent="-342900">
              <a:buAutoNum type="arabicPeriod"/>
            </a:pPr>
            <a:r>
              <a:rPr lang="el-GR" dirty="0" smtClean="0"/>
              <a:t>Έσω δερματικό γαστροκνημίας, </a:t>
            </a:r>
            <a:r>
              <a:rPr lang="el-GR" dirty="0" err="1" smtClean="0"/>
              <a:t>συνδεση</a:t>
            </a:r>
            <a:r>
              <a:rPr lang="el-GR" dirty="0" smtClean="0"/>
              <a:t> με </a:t>
            </a:r>
          </a:p>
          <a:p>
            <a:r>
              <a:rPr lang="el-GR" dirty="0" err="1" smtClean="0"/>
              <a:t>Αναστομωτικό</a:t>
            </a:r>
            <a:r>
              <a:rPr lang="el-GR" dirty="0" smtClean="0"/>
              <a:t> κλάδο περονιαίου νεύρου για</a:t>
            </a:r>
          </a:p>
          <a:p>
            <a:r>
              <a:rPr lang="el-GR" dirty="0" smtClean="0"/>
              <a:t>7. </a:t>
            </a:r>
            <a:r>
              <a:rPr lang="el-GR" dirty="0" err="1" smtClean="0"/>
              <a:t>Γαστροκνημιαίο</a:t>
            </a:r>
            <a:r>
              <a:rPr lang="el-GR" dirty="0" smtClean="0"/>
              <a:t> ν.</a:t>
            </a:r>
          </a:p>
          <a:p>
            <a:r>
              <a:rPr lang="el-GR" dirty="0" smtClean="0"/>
              <a:t>8. Έξω πτερνικοί κλάδοι</a:t>
            </a:r>
          </a:p>
          <a:p>
            <a:r>
              <a:rPr lang="el-GR" dirty="0" smtClean="0"/>
              <a:t>9. Έξω δερματικό ραχιαίο</a:t>
            </a:r>
          </a:p>
          <a:p>
            <a:r>
              <a:rPr lang="el-GR" dirty="0" smtClean="0"/>
              <a:t>10. Κινητικοί κλάδοι στους </a:t>
            </a:r>
            <a:r>
              <a:rPr lang="el-GR" dirty="0" err="1" smtClean="0"/>
              <a:t>αμπτήρες</a:t>
            </a:r>
            <a:endParaRPr lang="el-GR" dirty="0" smtClean="0"/>
          </a:p>
          <a:p>
            <a:r>
              <a:rPr lang="el-GR" dirty="0" smtClean="0"/>
              <a:t>11. Κεφαλές </a:t>
            </a:r>
            <a:r>
              <a:rPr lang="el-GR" dirty="0" err="1" smtClean="0"/>
              <a:t>γαστροκνήμιου</a:t>
            </a:r>
            <a:endParaRPr lang="el-GR" dirty="0" smtClean="0"/>
          </a:p>
          <a:p>
            <a:r>
              <a:rPr lang="el-GR" dirty="0" smtClean="0"/>
              <a:t>12. </a:t>
            </a:r>
            <a:r>
              <a:rPr lang="el-GR" dirty="0" err="1" smtClean="0"/>
              <a:t>Υποκνημίδιος</a:t>
            </a:r>
            <a:endParaRPr lang="el-GR" dirty="0" smtClean="0"/>
          </a:p>
          <a:p>
            <a:r>
              <a:rPr lang="el-GR" dirty="0" smtClean="0"/>
              <a:t>13. Ιγνυακός</a:t>
            </a:r>
          </a:p>
          <a:p>
            <a:r>
              <a:rPr lang="el-GR" dirty="0" smtClean="0"/>
              <a:t>14. </a:t>
            </a:r>
            <a:r>
              <a:rPr lang="el-GR" dirty="0" err="1" smtClean="0"/>
              <a:t>Μεσόστεο</a:t>
            </a:r>
            <a:r>
              <a:rPr lang="el-GR" dirty="0" smtClean="0"/>
              <a:t> ν (περιόστεο κνήμης, ΠΔΚ)</a:t>
            </a: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3707904" y="6309320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Βλάβη: αδυναμία βάδισης στις μύτες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40884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el-GR" sz="3200" dirty="0" smtClean="0"/>
              <a:t>ΕΠΙΠΟΛΗΣ ΜΥΕΣ ΟΠΙΣΘΙΟΥ ΔΙΑΜΕΡΙΣΜΑΤΟΣ ΚΝΗΜΗΣ</a:t>
            </a:r>
            <a:endParaRPr lang="el-GR" sz="3200" dirty="0"/>
          </a:p>
        </p:txBody>
      </p:sp>
      <p:graphicFrame>
        <p:nvGraphicFramePr>
          <p:cNvPr id="6" name="5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28596" y="1071546"/>
          <a:ext cx="8229600" cy="562294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645920"/>
                <a:gridCol w="1968814"/>
                <a:gridCol w="1323026"/>
                <a:gridCol w="1645920"/>
                <a:gridCol w="1645920"/>
              </a:tblGrid>
              <a:tr h="392799"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ΜΥΣ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ΕΚΦΥΣΗ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ΚΑΤΑΦΥΣΗ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ΝΕΥΡΩΣΗ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ΛΕΙΤΟΥΡΓΙΑ</a:t>
                      </a:r>
                      <a:endParaRPr lang="el-GR" sz="1400" dirty="0"/>
                    </a:p>
                  </a:txBody>
                  <a:tcPr/>
                </a:tc>
              </a:tr>
              <a:tr h="2130798">
                <a:tc>
                  <a:txBody>
                    <a:bodyPr/>
                    <a:lstStyle/>
                    <a:p>
                      <a:r>
                        <a:rPr lang="el-GR" dirty="0" smtClean="0"/>
                        <a:t>Γαστροκνήμιος</a:t>
                      </a:r>
                    </a:p>
                    <a:p>
                      <a:r>
                        <a:rPr lang="el-GR" dirty="0" smtClean="0"/>
                        <a:t>Έξω κεφαλή</a:t>
                      </a:r>
                    </a:p>
                    <a:p>
                      <a:r>
                        <a:rPr lang="el-GR" dirty="0" smtClean="0"/>
                        <a:t>Έσω κεφαλή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 smtClean="0"/>
                    </a:p>
                    <a:p>
                      <a:r>
                        <a:rPr lang="el-GR" dirty="0" smtClean="0"/>
                        <a:t>Έξω</a:t>
                      </a:r>
                      <a:r>
                        <a:rPr lang="el-GR" baseline="0" dirty="0" smtClean="0"/>
                        <a:t> </a:t>
                      </a:r>
                      <a:r>
                        <a:rPr lang="el-GR" baseline="0" dirty="0" err="1" smtClean="0"/>
                        <a:t>μηρ</a:t>
                      </a:r>
                      <a:r>
                        <a:rPr lang="el-GR" baseline="0" dirty="0" smtClean="0"/>
                        <a:t>. Κόνδυλος</a:t>
                      </a:r>
                    </a:p>
                    <a:p>
                      <a:r>
                        <a:rPr lang="el-GR" baseline="0" dirty="0" smtClean="0"/>
                        <a:t>Έσω </a:t>
                      </a:r>
                      <a:r>
                        <a:rPr lang="el-GR" baseline="0" dirty="0" err="1" smtClean="0"/>
                        <a:t>μηρ</a:t>
                      </a:r>
                      <a:r>
                        <a:rPr lang="el-GR" baseline="0" dirty="0" smtClean="0"/>
                        <a:t>. κόνδυλο</a:t>
                      </a:r>
                      <a:endParaRPr lang="el-GR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el-GR" dirty="0" smtClean="0"/>
                    </a:p>
                    <a:p>
                      <a:endParaRPr lang="el-GR" dirty="0" smtClean="0"/>
                    </a:p>
                    <a:p>
                      <a:endParaRPr lang="el-GR" dirty="0" smtClean="0"/>
                    </a:p>
                    <a:p>
                      <a:endParaRPr lang="el-GR" dirty="0" smtClean="0"/>
                    </a:p>
                    <a:p>
                      <a:endParaRPr lang="el-GR" dirty="0" smtClean="0"/>
                    </a:p>
                    <a:p>
                      <a:endParaRPr lang="el-GR" dirty="0" smtClean="0"/>
                    </a:p>
                    <a:p>
                      <a:endParaRPr lang="el-GR" dirty="0" smtClean="0"/>
                    </a:p>
                    <a:p>
                      <a:endParaRPr lang="el-GR" dirty="0" smtClean="0"/>
                    </a:p>
                    <a:p>
                      <a:r>
                        <a:rPr lang="el-GR" dirty="0" smtClean="0"/>
                        <a:t>Πτέρνα (μέσω αχίλλειου τένοντα)</a:t>
                      </a:r>
                      <a:endParaRPr lang="el-GR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el-GR" dirty="0" smtClean="0"/>
                    </a:p>
                    <a:p>
                      <a:endParaRPr lang="el-GR" dirty="0" smtClean="0"/>
                    </a:p>
                    <a:p>
                      <a:endParaRPr lang="el-GR" dirty="0" smtClean="0"/>
                    </a:p>
                    <a:p>
                      <a:endParaRPr lang="el-GR" dirty="0" smtClean="0"/>
                    </a:p>
                    <a:p>
                      <a:endParaRPr lang="el-GR" dirty="0" smtClean="0"/>
                    </a:p>
                    <a:p>
                      <a:endParaRPr lang="el-GR" dirty="0" smtClean="0"/>
                    </a:p>
                    <a:p>
                      <a:endParaRPr lang="el-GR" dirty="0" smtClean="0"/>
                    </a:p>
                    <a:p>
                      <a:endParaRPr lang="el-GR" dirty="0" smtClean="0"/>
                    </a:p>
                    <a:p>
                      <a:endParaRPr lang="el-GR" dirty="0" smtClean="0"/>
                    </a:p>
                    <a:p>
                      <a:endParaRPr lang="el-GR" dirty="0" smtClean="0"/>
                    </a:p>
                    <a:p>
                      <a:r>
                        <a:rPr lang="el-GR" dirty="0" smtClean="0"/>
                        <a:t>Κνημιαίο ν. (Ι1, Ι2)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Πελματιαία κάμψη</a:t>
                      </a:r>
                      <a:r>
                        <a:rPr lang="el-GR" baseline="0" dirty="0" smtClean="0"/>
                        <a:t> (όταν γόνατο σε κάμψη), </a:t>
                      </a:r>
                      <a:r>
                        <a:rPr lang="el-GR" dirty="0" smtClean="0"/>
                        <a:t>ανύψωση πτέρνας, κάμψη κνήμης</a:t>
                      </a:r>
                      <a:endParaRPr lang="el-GR" dirty="0"/>
                    </a:p>
                  </a:txBody>
                  <a:tcPr/>
                </a:tc>
              </a:tr>
              <a:tr h="1840235">
                <a:tc>
                  <a:txBody>
                    <a:bodyPr/>
                    <a:lstStyle/>
                    <a:p>
                      <a:r>
                        <a:rPr lang="el-GR" dirty="0" smtClean="0"/>
                        <a:t>Υποκνημίδιος 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Κεφαλή, άνω ¼ περόνης, </a:t>
                      </a:r>
                      <a:r>
                        <a:rPr lang="el-GR" dirty="0" err="1" smtClean="0"/>
                        <a:t>υποκνημίδια</a:t>
                      </a:r>
                      <a:r>
                        <a:rPr lang="el-GR" dirty="0" smtClean="0"/>
                        <a:t> γραμμή, , έσω χείλος κνήμης,</a:t>
                      </a:r>
                      <a:endParaRPr lang="el-G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Πελματιαία κάμψη,</a:t>
                      </a:r>
                      <a:r>
                        <a:rPr lang="el-GR" baseline="0" dirty="0" smtClean="0"/>
                        <a:t> σταθεροποιεί κνήμη πάνω στον άκρο πόδα</a:t>
                      </a:r>
                      <a:endParaRPr lang="el-GR" dirty="0"/>
                    </a:p>
                  </a:txBody>
                  <a:tcPr/>
                </a:tc>
              </a:tr>
              <a:tr h="1259108">
                <a:tc>
                  <a:txBody>
                    <a:bodyPr/>
                    <a:lstStyle/>
                    <a:p>
                      <a:r>
                        <a:rPr lang="el-GR" dirty="0" smtClean="0"/>
                        <a:t>Πελματικός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Έξω </a:t>
                      </a:r>
                      <a:r>
                        <a:rPr lang="el-GR" dirty="0" err="1" smtClean="0"/>
                        <a:t>υπερκονδύλια</a:t>
                      </a:r>
                      <a:r>
                        <a:rPr lang="el-GR" dirty="0" smtClean="0"/>
                        <a:t> γραμμή,</a:t>
                      </a:r>
                      <a:r>
                        <a:rPr lang="el-GR" baseline="0" dirty="0" smtClean="0"/>
                        <a:t> </a:t>
                      </a:r>
                      <a:r>
                        <a:rPr lang="el-GR" baseline="0" dirty="0" err="1" smtClean="0"/>
                        <a:t>λόξος</a:t>
                      </a:r>
                      <a:r>
                        <a:rPr lang="el-GR" baseline="0" dirty="0" smtClean="0"/>
                        <a:t> ιγνυακός σύνδεσμος</a:t>
                      </a:r>
                      <a:endParaRPr lang="el-G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Πελματιαία κάμψη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486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 ΤΩ ΒΑΘΕΙ ΜΥΕΣ ΟΠΙΣΘΙΟΥ ΔΙΑΜΕΡΙΣΜΑΤΟΣ ΚΝΗΜΗΣ</a:t>
            </a:r>
            <a:endParaRPr lang="el-GR" dirty="0"/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9044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ΜΥΣ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ΕΚΦΥΣΗ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ΚΑΤΑΦΥΣΗ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ΝΕΥΡΩΣΗ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ΛΕΙΤΟΥΡΓΙΑ</a:t>
                      </a:r>
                      <a:endParaRPr lang="el-G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Ιγνυακός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Έξω </a:t>
                      </a:r>
                      <a:r>
                        <a:rPr lang="el-GR" sz="1400" dirty="0" err="1" smtClean="0"/>
                        <a:t>μηρ</a:t>
                      </a:r>
                      <a:r>
                        <a:rPr lang="el-GR" sz="1400" dirty="0" smtClean="0"/>
                        <a:t>. Κόνδυλο, έξω μηνίσκος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Οπ. κνήμη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Κνημιαίο ν. (Ο4, Ο5, Ι1)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Κάμψη</a:t>
                      </a:r>
                      <a:r>
                        <a:rPr lang="el-GR" sz="1400" baseline="0" dirty="0" smtClean="0"/>
                        <a:t> γόνατος, στροφή μηριαίου 5°, στροφή </a:t>
                      </a:r>
                      <a:r>
                        <a:rPr lang="el-GR" sz="1400" baseline="0" dirty="0" err="1" smtClean="0"/>
                        <a:t>κνλημης</a:t>
                      </a:r>
                      <a:r>
                        <a:rPr lang="el-GR" sz="1400" baseline="0" dirty="0" smtClean="0"/>
                        <a:t> έσω</a:t>
                      </a:r>
                      <a:endParaRPr lang="el-G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Μ. καμπτήρας Μ. δαχτύλου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Κάτω 2/3 περόνης, </a:t>
                      </a:r>
                      <a:r>
                        <a:rPr lang="el-GR" sz="1400" dirty="0" err="1" smtClean="0"/>
                        <a:t>μεσόστεος</a:t>
                      </a:r>
                      <a:r>
                        <a:rPr lang="el-GR" sz="1400" dirty="0" smtClean="0"/>
                        <a:t> υμένας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Άπω φάλαγγα Μ. δαχτύλου</a:t>
                      </a:r>
                      <a:endParaRPr lang="el-GR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l-GR" sz="1400" dirty="0" smtClean="0"/>
                        <a:t>Κνημιαίο ν. (Ι2, Ι3)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Κάμψη Μ/ δαχτύλου, πελματιαία κάμψη, υποστηρίζει έσω επιμήκη καμάρα</a:t>
                      </a:r>
                      <a:endParaRPr lang="el-G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Μ. καμπτήρας δαχτύλων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Οπ. κνήμη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Άπω φάλαγγα 4 δαχτύλων</a:t>
                      </a:r>
                      <a:endParaRPr lang="el-GR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Κάμψη 4 δαχτύλων, πελματιαία κάμψη, υποστηρίζει επιμήκεις καμάρες</a:t>
                      </a:r>
                      <a:endParaRPr lang="el-G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Οπ. κνημιαίος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Μεσόστεος υμένας, οπ. </a:t>
                      </a:r>
                      <a:r>
                        <a:rPr lang="el-GR" sz="1400" dirty="0" err="1" smtClean="0"/>
                        <a:t>Επιφ</a:t>
                      </a:r>
                      <a:r>
                        <a:rPr lang="el-GR" sz="1400" dirty="0" smtClean="0"/>
                        <a:t> κνήμης-περόνης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Σκαφοειδές, σφηνοειδές, κυβοειδές, υπέρεισμα αστράγαλου</a:t>
                      </a:r>
                      <a:r>
                        <a:rPr lang="el-GR" sz="1400" baseline="0" dirty="0" smtClean="0"/>
                        <a:t> πτέρνας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Κνημιαίο ν. (Ο4, Ο5)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Πελματιαία κάμψη, υπτιασμός</a:t>
                      </a:r>
                      <a:endParaRPr lang="el-GR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5271294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4388" y="871538"/>
            <a:ext cx="7515225" cy="511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3629296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4088" y="481013"/>
            <a:ext cx="4695825" cy="589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5453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657225"/>
            <a:ext cx="8534400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8890418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95500" y="423863"/>
            <a:ext cx="4953000" cy="601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820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33613" y="466725"/>
            <a:ext cx="4676775" cy="592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3426317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239972"/>
            <a:ext cx="1400175" cy="537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47724"/>
            <a:ext cx="3314700" cy="601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616" y="260648"/>
            <a:ext cx="2601994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ΚΝΗΜΙΑΙΟ ΝΕΥΡΟ (Ο4-Ι3)</a:t>
            </a:r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4860032" y="148764"/>
            <a:ext cx="3907223" cy="64633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15. Κινητικοί κλάδοι για</a:t>
            </a:r>
          </a:p>
          <a:p>
            <a:r>
              <a:rPr lang="el-GR" dirty="0" smtClean="0"/>
              <a:t>16. οπ. Κνημιαίο μ</a:t>
            </a:r>
          </a:p>
          <a:p>
            <a:r>
              <a:rPr lang="el-GR" dirty="0" smtClean="0"/>
              <a:t>17. Μακρό καμπτήρα δαχτύλων</a:t>
            </a:r>
          </a:p>
          <a:p>
            <a:r>
              <a:rPr lang="el-GR" dirty="0" smtClean="0"/>
              <a:t>18. Μακρό καμπτήρα μεγάλου δάχτυλο</a:t>
            </a:r>
          </a:p>
          <a:p>
            <a:r>
              <a:rPr lang="el-GR" dirty="0" smtClean="0"/>
              <a:t>19. Έσω πτερνικοί κλάδοι</a:t>
            </a:r>
          </a:p>
          <a:p>
            <a:endParaRPr lang="el-GR" dirty="0"/>
          </a:p>
          <a:p>
            <a:r>
              <a:rPr lang="el-GR" u="sng" dirty="0" smtClean="0"/>
              <a:t>Τελικοί κλάδοι</a:t>
            </a:r>
          </a:p>
          <a:p>
            <a:r>
              <a:rPr lang="el-GR" dirty="0" smtClean="0"/>
              <a:t>20. </a:t>
            </a:r>
            <a:r>
              <a:rPr lang="el-GR" u="sng" dirty="0" smtClean="0"/>
              <a:t>Έσω πελματιαίο ν για</a:t>
            </a:r>
          </a:p>
          <a:p>
            <a:r>
              <a:rPr lang="el-GR" dirty="0" smtClean="0"/>
              <a:t>21. Προσαγωγό ΜΔ</a:t>
            </a:r>
          </a:p>
          <a:p>
            <a:r>
              <a:rPr lang="el-GR" dirty="0" smtClean="0"/>
              <a:t>22. Βραχύ καμπτήρα δ</a:t>
            </a:r>
          </a:p>
          <a:p>
            <a:r>
              <a:rPr lang="el-GR" dirty="0" smtClean="0"/>
              <a:t>23. Βραχύ καμπτήρα ΜΔ</a:t>
            </a:r>
          </a:p>
          <a:p>
            <a:r>
              <a:rPr lang="el-GR" dirty="0" smtClean="0"/>
              <a:t>24. Κοινό πελματιαίο δαχτύλων ν για</a:t>
            </a:r>
          </a:p>
          <a:p>
            <a:r>
              <a:rPr lang="el-GR" dirty="0" smtClean="0"/>
              <a:t>25. </a:t>
            </a:r>
            <a:r>
              <a:rPr lang="el-GR" dirty="0" err="1" smtClean="0"/>
              <a:t>Ελμινθοειδείς</a:t>
            </a:r>
            <a:r>
              <a:rPr lang="el-GR" dirty="0" smtClean="0"/>
              <a:t> 1,2</a:t>
            </a:r>
          </a:p>
          <a:p>
            <a:r>
              <a:rPr lang="el-GR" dirty="0" smtClean="0"/>
              <a:t>26. Ίδιο πελματιαίο δαχτύλων ν</a:t>
            </a:r>
          </a:p>
          <a:p>
            <a:r>
              <a:rPr lang="el-GR" dirty="0" smtClean="0"/>
              <a:t>27. Έξω πελματιαίο ν</a:t>
            </a:r>
          </a:p>
          <a:p>
            <a:r>
              <a:rPr lang="el-GR" dirty="0" smtClean="0"/>
              <a:t>28. Επιφανειακός κλάδος</a:t>
            </a:r>
          </a:p>
          <a:p>
            <a:r>
              <a:rPr lang="el-GR" dirty="0" smtClean="0"/>
              <a:t>29. </a:t>
            </a:r>
            <a:r>
              <a:rPr lang="el-GR" dirty="0"/>
              <a:t>Κοινό πελματιαίο δαχτύλων ν </a:t>
            </a:r>
            <a:endParaRPr lang="el-GR" dirty="0" smtClean="0"/>
          </a:p>
          <a:p>
            <a:r>
              <a:rPr lang="el-GR" dirty="0" smtClean="0"/>
              <a:t>30. </a:t>
            </a:r>
            <a:r>
              <a:rPr lang="el-GR" dirty="0"/>
              <a:t>Ίδιο πελματιαίο δαχτύλων </a:t>
            </a:r>
            <a:r>
              <a:rPr lang="el-GR" dirty="0" smtClean="0"/>
              <a:t>ν</a:t>
            </a:r>
          </a:p>
          <a:p>
            <a:r>
              <a:rPr lang="el-GR" dirty="0" smtClean="0"/>
              <a:t>31. Κινητικοί κλάδοι για</a:t>
            </a:r>
          </a:p>
          <a:p>
            <a:r>
              <a:rPr lang="el-GR" dirty="0" smtClean="0"/>
              <a:t>32. </a:t>
            </a:r>
            <a:r>
              <a:rPr lang="el-GR" dirty="0" err="1" smtClean="0"/>
              <a:t>Μεσόστεοι</a:t>
            </a:r>
            <a:r>
              <a:rPr lang="el-GR" dirty="0" smtClean="0"/>
              <a:t> μ</a:t>
            </a:r>
          </a:p>
          <a:p>
            <a:r>
              <a:rPr lang="el-GR" dirty="0" smtClean="0"/>
              <a:t>33. Προσαγωγός ΜΔ</a:t>
            </a:r>
          </a:p>
          <a:p>
            <a:r>
              <a:rPr lang="el-GR" dirty="0" smtClean="0"/>
              <a:t>34. </a:t>
            </a:r>
            <a:r>
              <a:rPr lang="el-GR" dirty="0" err="1" smtClean="0"/>
              <a:t>Ελμινθοειδείς</a:t>
            </a:r>
            <a:r>
              <a:rPr lang="el-GR" dirty="0" smtClean="0"/>
              <a:t> 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31793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ΜΥΕΣ ΑΚΡΟΥ ΠΟΔΟΣ</a:t>
            </a:r>
            <a:br>
              <a:rPr lang="el-GR" dirty="0" smtClean="0"/>
            </a:br>
            <a:r>
              <a:rPr lang="el-GR" dirty="0" smtClean="0"/>
              <a:t>1</a:t>
            </a:r>
            <a:r>
              <a:rPr lang="el-GR" baseline="30000" dirty="0" smtClean="0"/>
              <a:t>η</a:t>
            </a:r>
            <a:r>
              <a:rPr lang="el-GR" dirty="0" smtClean="0"/>
              <a:t> στοιβάδα πέλματος</a:t>
            </a:r>
            <a:endParaRPr lang="el-GR" dirty="0"/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15620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ΜΥΣ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ΕΚΦΥΣΗ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ΚΑΤΑΦΥΣΗ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ΝΕΥΡΩΣΗ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ΛΕΙΤΟΥΡΓΙΑ</a:t>
                      </a:r>
                      <a:endParaRPr lang="el-GR" sz="1400" dirty="0"/>
                    </a:p>
                  </a:txBody>
                  <a:tcPr/>
                </a:tc>
              </a:tr>
              <a:tr h="1743712"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Απαγωγός Μ. δαχτύλου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Έσω φύμα κυρτώματος πτέρνας, </a:t>
                      </a:r>
                      <a:r>
                        <a:rPr lang="el-GR" sz="1600" dirty="0" err="1" smtClean="0"/>
                        <a:t>λακιδωτός</a:t>
                      </a:r>
                      <a:r>
                        <a:rPr lang="el-GR" sz="1600" baseline="0" dirty="0" smtClean="0"/>
                        <a:t> </a:t>
                      </a:r>
                      <a:r>
                        <a:rPr lang="el-GR" sz="1600" dirty="0" smtClean="0"/>
                        <a:t>σύνδεσμος, πελματιαία απονεύρωση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 smtClean="0"/>
                        <a:t>Εγγύς φάλαγγα 1</a:t>
                      </a:r>
                      <a:r>
                        <a:rPr lang="el-GR" sz="1600" baseline="30000" dirty="0" smtClean="0"/>
                        <a:t>ου</a:t>
                      </a:r>
                      <a:r>
                        <a:rPr lang="el-GR" sz="1600" baseline="0" dirty="0" smtClean="0"/>
                        <a:t> δ.</a:t>
                      </a:r>
                      <a:endParaRPr lang="el-GR" sz="1600" dirty="0" smtClean="0"/>
                    </a:p>
                    <a:p>
                      <a:endParaRPr lang="el-GR" sz="1600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endParaRPr lang="el-GR" sz="1600" dirty="0" smtClean="0"/>
                    </a:p>
                    <a:p>
                      <a:endParaRPr lang="el-GR" sz="1600" dirty="0" smtClean="0"/>
                    </a:p>
                    <a:p>
                      <a:endParaRPr lang="el-GR" sz="1600" dirty="0" smtClean="0"/>
                    </a:p>
                    <a:p>
                      <a:endParaRPr lang="el-GR" sz="1600" dirty="0" smtClean="0"/>
                    </a:p>
                    <a:p>
                      <a:endParaRPr lang="el-GR" sz="1600" dirty="0" smtClean="0"/>
                    </a:p>
                    <a:p>
                      <a:endParaRPr lang="el-GR" sz="1600" dirty="0" smtClean="0"/>
                    </a:p>
                    <a:p>
                      <a:endParaRPr lang="el-GR" sz="1600" dirty="0" smtClean="0"/>
                    </a:p>
                    <a:p>
                      <a:endParaRPr lang="el-GR" sz="1600" dirty="0" smtClean="0"/>
                    </a:p>
                    <a:p>
                      <a:endParaRPr lang="el-GR" sz="1600" dirty="0" smtClean="0"/>
                    </a:p>
                    <a:p>
                      <a:r>
                        <a:rPr lang="el-GR" sz="1600" dirty="0" smtClean="0"/>
                        <a:t>Έσω πελματιαίο ν. (Ι2, Ι3)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Απαγωγή, κάμψη Μ. δαχτύλου</a:t>
                      </a:r>
                      <a:endParaRPr lang="el-GR" sz="1600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el-GR" sz="1600" dirty="0" smtClean="0"/>
                        <a:t>Βραχύς κοινός καμπτήρας δ.</a:t>
                      </a:r>
                      <a:endParaRPr lang="el-GR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 smtClean="0"/>
                        <a:t>Έσω φύμα κυρτώματος πτέρνας, πελματιαία απονεύρωση</a:t>
                      </a:r>
                    </a:p>
                    <a:p>
                      <a:r>
                        <a:rPr lang="el-GR" sz="1600" dirty="0" err="1" smtClean="0"/>
                        <a:t>Μεσομυΐο</a:t>
                      </a:r>
                      <a:r>
                        <a:rPr lang="el-GR" sz="1600" dirty="0" smtClean="0"/>
                        <a:t> διάφραγμα</a:t>
                      </a:r>
                      <a:endParaRPr lang="el-GR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l-GR" sz="1600" dirty="0" smtClean="0"/>
                        <a:t>Μέση φάλαγγα 4 δ.</a:t>
                      </a:r>
                      <a:endParaRPr lang="el-GR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Κάμψη 4 δ.</a:t>
                      </a:r>
                      <a:endParaRPr lang="el-GR" sz="1600" dirty="0"/>
                    </a:p>
                  </a:txBody>
                  <a:tcPr/>
                </a:tc>
              </a:tr>
              <a:tr h="149244"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l-GR" sz="1600" dirty="0" smtClean="0"/>
                        <a:t>Απαγωγή,</a:t>
                      </a:r>
                      <a:r>
                        <a:rPr lang="el-GR" sz="1600" baseline="0" dirty="0" smtClean="0"/>
                        <a:t> κάμψη μ. δ. </a:t>
                      </a:r>
                      <a:endParaRPr lang="el-GR" sz="1600" dirty="0"/>
                    </a:p>
                  </a:txBody>
                  <a:tcPr/>
                </a:tc>
              </a:tr>
              <a:tr h="1039476">
                <a:tc>
                  <a:txBody>
                    <a:bodyPr/>
                    <a:lstStyle/>
                    <a:p>
                      <a:r>
                        <a:rPr lang="el-GR" dirty="0" smtClean="0"/>
                        <a:t>Απαγωγός μ. δ.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Έσω και έξω φύμα κυρτώματος πτέρνας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Εγγύς φάλαγγα 5 δ. </a:t>
                      </a:r>
                      <a:endParaRPr lang="el-G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7542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ΜΥΕΣ ΑΚΡΟΥ ΠΟΔΟΣ</a:t>
            </a:r>
            <a:br>
              <a:rPr lang="el-GR" dirty="0" smtClean="0"/>
            </a:br>
            <a:r>
              <a:rPr lang="el-GR" dirty="0" smtClean="0"/>
              <a:t>2</a:t>
            </a:r>
            <a:r>
              <a:rPr lang="el-GR" baseline="30000" dirty="0" smtClean="0"/>
              <a:t>η</a:t>
            </a:r>
            <a:r>
              <a:rPr lang="el-GR" dirty="0" smtClean="0"/>
              <a:t> στοιβάδα πέλματος</a:t>
            </a:r>
            <a:endParaRPr lang="el-GR" dirty="0"/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74828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ΜΥΣ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ΕΚΦΥΣΗ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ΚΑΤΑΦΥΣΗ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ΝΕΥΡΩΣΗ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ΛΕΙΤΟΥΡΓΙΑ</a:t>
                      </a:r>
                      <a:endParaRPr lang="el-G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Τετράγωνος πελματικός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Πτέρνα (πελματιαία</a:t>
                      </a:r>
                      <a:r>
                        <a:rPr lang="el-GR" baseline="0" dirty="0" smtClean="0"/>
                        <a:t> επιφάνεια) 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Τένοντας Μ.</a:t>
                      </a:r>
                      <a:r>
                        <a:rPr lang="el-GR" baseline="0" dirty="0" smtClean="0"/>
                        <a:t> καμπτήρα δ.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Έξω πελματιαίο ν. (Ι2, Ι3)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Κάμψη 4 δ.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Ελμινθοειδείς</a:t>
                      </a:r>
                      <a:r>
                        <a:rPr lang="el-GR" baseline="0" dirty="0" smtClean="0"/>
                        <a:t> 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Τα. Μ.</a:t>
                      </a:r>
                      <a:r>
                        <a:rPr lang="el-GR" baseline="0" dirty="0" smtClean="0"/>
                        <a:t> καμπτήρα δ.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err="1" smtClean="0"/>
                        <a:t>Ραχ</a:t>
                      </a:r>
                      <a:r>
                        <a:rPr lang="el-GR" dirty="0" smtClean="0"/>
                        <a:t>. Επιφ. 4 δ.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Έσω και έξω πελματιαίο ν.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Κάμψη εγγύς φάλαγγας, έκταση</a:t>
                      </a:r>
                      <a:r>
                        <a:rPr lang="el-GR" baseline="0" dirty="0" smtClean="0"/>
                        <a:t> μέσης και άπω, φάλαγγας 4 δ.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3475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ΜΥΕΣ ΑΚΡΟΥ ΠΟΔΟΣ</a:t>
            </a:r>
            <a:br>
              <a:rPr lang="el-GR" dirty="0" smtClean="0"/>
            </a:br>
            <a:r>
              <a:rPr lang="el-GR" dirty="0" smtClean="0"/>
              <a:t>3</a:t>
            </a:r>
            <a:r>
              <a:rPr lang="el-GR" baseline="30000" dirty="0" smtClean="0"/>
              <a:t>η</a:t>
            </a:r>
            <a:r>
              <a:rPr lang="el-GR" dirty="0" smtClean="0"/>
              <a:t> στοιβάδα πέλματος</a:t>
            </a:r>
            <a:endParaRPr lang="el-GR" dirty="0"/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48564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ΜΥΣ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ΕΚΦΥΣΗ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ΚΑΤΑΦΥΣΗ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ΝΕΥΡΩΣΗ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ΛΕΙΤΟΥΡΓΙΑ</a:t>
                      </a:r>
                      <a:endParaRPr lang="el-G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Βραχύς καμπτήρας</a:t>
                      </a:r>
                      <a:r>
                        <a:rPr lang="el-GR" baseline="0" dirty="0" smtClean="0"/>
                        <a:t> Μ. δ.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Κυβοειδές, έξω</a:t>
                      </a:r>
                      <a:r>
                        <a:rPr lang="el-GR" baseline="0" dirty="0" smtClean="0"/>
                        <a:t> σφηνοειδές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err="1" smtClean="0"/>
                        <a:t>Έγγύς</a:t>
                      </a:r>
                      <a:r>
                        <a:rPr lang="el-GR" dirty="0" smtClean="0"/>
                        <a:t> φάλαγγα 1 δ.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Έσω πελματιαίο</a:t>
                      </a:r>
                      <a:r>
                        <a:rPr lang="el-GR" baseline="0" dirty="0" smtClean="0"/>
                        <a:t> (Ι2, Ι3)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Κάμψη εγγύς φάλαγγα 1</a:t>
                      </a:r>
                      <a:r>
                        <a:rPr lang="el-GR" baseline="30000" dirty="0" smtClean="0"/>
                        <a:t>ου</a:t>
                      </a:r>
                      <a:r>
                        <a:rPr lang="el-GR" dirty="0" smtClean="0"/>
                        <a:t> δ. 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Προσαγωγός Μ. δ.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Βάσεις 2-4 μεταταρσίων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err="1" smtClean="0"/>
                        <a:t>Έγγύς</a:t>
                      </a:r>
                      <a:r>
                        <a:rPr lang="el-GR" dirty="0" smtClean="0"/>
                        <a:t> φάλαγγα 1 δ.</a:t>
                      </a:r>
                    </a:p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Έξω πελματιαίου</a:t>
                      </a:r>
                      <a:r>
                        <a:rPr lang="el-GR" baseline="0" dirty="0" smtClean="0"/>
                        <a:t> ν. (Ι2, Ι3)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Προσαγωγή 1</a:t>
                      </a:r>
                      <a:r>
                        <a:rPr lang="el-GR" baseline="30000" dirty="0" smtClean="0"/>
                        <a:t>ου</a:t>
                      </a:r>
                      <a:r>
                        <a:rPr lang="el-GR" dirty="0" smtClean="0"/>
                        <a:t> δ, διατήρηση εγκάρσιας καμάρας έλκοντας </a:t>
                      </a:r>
                      <a:r>
                        <a:rPr lang="el-GR" dirty="0" err="1" smtClean="0"/>
                        <a:t>μετάταρσια</a:t>
                      </a:r>
                      <a:r>
                        <a:rPr lang="el-GR" dirty="0" smtClean="0"/>
                        <a:t> έσω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Βραχύς καμπτήρας μ. δ.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Βάση 5</a:t>
                      </a:r>
                      <a:r>
                        <a:rPr lang="el-GR" baseline="30000" dirty="0" smtClean="0"/>
                        <a:t>ου</a:t>
                      </a:r>
                      <a:r>
                        <a:rPr lang="el-GR" dirty="0" smtClean="0"/>
                        <a:t> </a:t>
                      </a:r>
                      <a:r>
                        <a:rPr lang="el-GR" dirty="0" err="1" smtClean="0"/>
                        <a:t>μετάτάρσιου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err="1" smtClean="0"/>
                        <a:t>Εγγύε</a:t>
                      </a:r>
                      <a:r>
                        <a:rPr lang="el-GR" dirty="0" smtClean="0"/>
                        <a:t> φάλαγγα 5</a:t>
                      </a:r>
                      <a:r>
                        <a:rPr lang="el-GR" baseline="30000" dirty="0" smtClean="0"/>
                        <a:t>ου</a:t>
                      </a:r>
                      <a:r>
                        <a:rPr lang="el-GR" dirty="0" smtClean="0"/>
                        <a:t> δ.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Έξω πελματιαίου</a:t>
                      </a:r>
                      <a:r>
                        <a:rPr lang="el-GR" baseline="0" dirty="0" smtClean="0"/>
                        <a:t> ν. (Ι2, Ι3)</a:t>
                      </a:r>
                      <a:endParaRPr lang="el-GR" dirty="0" smtClean="0"/>
                    </a:p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Κάμψη εγγύς φάλαγγα 5</a:t>
                      </a:r>
                      <a:r>
                        <a:rPr lang="el-GR" baseline="30000" dirty="0" smtClean="0"/>
                        <a:t>ου</a:t>
                      </a:r>
                      <a:r>
                        <a:rPr lang="el-GR" dirty="0" smtClean="0"/>
                        <a:t> δ..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5734716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ΜΥΕΣ ΑΚΡΟΥ ΠΟΔΟΣ</a:t>
            </a:r>
            <a:br>
              <a:rPr lang="el-GR" dirty="0" smtClean="0"/>
            </a:br>
            <a:r>
              <a:rPr lang="el-GR" dirty="0" smtClean="0"/>
              <a:t>4</a:t>
            </a:r>
            <a:r>
              <a:rPr lang="el-GR" baseline="30000" dirty="0" smtClean="0"/>
              <a:t>η</a:t>
            </a:r>
            <a:r>
              <a:rPr lang="el-GR" dirty="0" smtClean="0"/>
              <a:t> στοιβάδα πέλματος</a:t>
            </a:r>
            <a:endParaRPr lang="el-GR" dirty="0"/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57124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ΜΥΣ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ΕΚΦΥΣΗ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ΚΑΤΑΦΥΣΗ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ΝΕΥΡΩΣΗ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ΛΕΙΤΟΥΡΓΙΑ</a:t>
                      </a:r>
                      <a:endParaRPr lang="el-G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Πελματιαίοι μεσόστεοι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Βάση 3</a:t>
                      </a:r>
                      <a:r>
                        <a:rPr lang="el-GR" baseline="30000" dirty="0" smtClean="0"/>
                        <a:t>ου</a:t>
                      </a:r>
                      <a:r>
                        <a:rPr lang="el-GR" dirty="0" smtClean="0"/>
                        <a:t>-5</a:t>
                      </a:r>
                      <a:r>
                        <a:rPr lang="el-GR" baseline="30000" dirty="0" smtClean="0"/>
                        <a:t>ου</a:t>
                      </a:r>
                      <a:r>
                        <a:rPr lang="el-GR" dirty="0" smtClean="0"/>
                        <a:t> μετατάρσιου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Βάση φάλαγγας</a:t>
                      </a:r>
                      <a:r>
                        <a:rPr lang="el-GR" baseline="0" dirty="0" smtClean="0"/>
                        <a:t> 3</a:t>
                      </a:r>
                      <a:r>
                        <a:rPr lang="el-GR" baseline="30000" dirty="0" smtClean="0"/>
                        <a:t>ου</a:t>
                      </a:r>
                      <a:r>
                        <a:rPr lang="el-GR" baseline="0" dirty="0" smtClean="0"/>
                        <a:t>-5</a:t>
                      </a:r>
                      <a:r>
                        <a:rPr lang="el-GR" baseline="30000" dirty="0" smtClean="0"/>
                        <a:t>ου</a:t>
                      </a:r>
                      <a:r>
                        <a:rPr lang="el-GR" baseline="0" dirty="0" smtClean="0"/>
                        <a:t> δ.</a:t>
                      </a:r>
                      <a:endParaRPr lang="el-GR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Έξω πελματιαίου</a:t>
                      </a:r>
                      <a:r>
                        <a:rPr lang="el-GR" baseline="0" dirty="0" smtClean="0"/>
                        <a:t> ν. (Ι2, Ι3)</a:t>
                      </a:r>
                      <a:endParaRPr lang="el-GR" dirty="0" smtClean="0"/>
                    </a:p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Προσαγωγή δ,, κάμψη </a:t>
                      </a:r>
                      <a:r>
                        <a:rPr lang="el-GR" dirty="0" err="1" smtClean="0"/>
                        <a:t>μεταταρσιοφαλαγγικών</a:t>
                      </a:r>
                      <a:r>
                        <a:rPr lang="el-GR" baseline="0" dirty="0" smtClean="0"/>
                        <a:t> αρθρώσεων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Ραχιαίοι μεσόστεοι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Πλάγιες επιφάνειες 1-5 </a:t>
                      </a:r>
                      <a:r>
                        <a:rPr lang="el-GR" dirty="0" err="1" smtClean="0"/>
                        <a:t>μετατάρσίων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</a:t>
                      </a:r>
                      <a:r>
                        <a:rPr lang="el-GR" baseline="30000" dirty="0" smtClean="0"/>
                        <a:t>ος</a:t>
                      </a:r>
                      <a:r>
                        <a:rPr lang="el-GR" dirty="0" smtClean="0"/>
                        <a:t> εγγύς φάλαγγα 2</a:t>
                      </a:r>
                      <a:r>
                        <a:rPr lang="el-GR" baseline="30000" dirty="0" smtClean="0"/>
                        <a:t>ου</a:t>
                      </a:r>
                      <a:r>
                        <a:rPr lang="el-GR" dirty="0" smtClean="0"/>
                        <a:t> δ.</a:t>
                      </a:r>
                    </a:p>
                    <a:p>
                      <a:r>
                        <a:rPr lang="el-GR" dirty="0" smtClean="0"/>
                        <a:t>2</a:t>
                      </a:r>
                      <a:r>
                        <a:rPr lang="el-GR" baseline="30000" dirty="0" smtClean="0"/>
                        <a:t>ος</a:t>
                      </a:r>
                      <a:r>
                        <a:rPr lang="el-GR" dirty="0" smtClean="0"/>
                        <a:t>-4</a:t>
                      </a:r>
                      <a:r>
                        <a:rPr lang="el-GR" baseline="30000" dirty="0" smtClean="0"/>
                        <a:t>ος</a:t>
                      </a:r>
                      <a:r>
                        <a:rPr lang="el-GR" dirty="0" smtClean="0"/>
                        <a:t> έξω επιφάνεια 2</a:t>
                      </a:r>
                      <a:r>
                        <a:rPr lang="el-GR" baseline="30000" dirty="0" smtClean="0"/>
                        <a:t>ου</a:t>
                      </a:r>
                      <a:r>
                        <a:rPr lang="el-GR" dirty="0" smtClean="0"/>
                        <a:t>-4</a:t>
                      </a:r>
                      <a:r>
                        <a:rPr lang="el-GR" baseline="30000" dirty="0" smtClean="0"/>
                        <a:t>ου</a:t>
                      </a:r>
                      <a:r>
                        <a:rPr lang="el-GR" dirty="0" smtClean="0"/>
                        <a:t> δ,</a:t>
                      </a:r>
                      <a:endParaRPr lang="el-G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Απαγωγή δ, κάμψη </a:t>
                      </a:r>
                      <a:r>
                        <a:rPr lang="el-GR" dirty="0" err="1" smtClean="0"/>
                        <a:t>μεταταρσιοφαλαγγικών</a:t>
                      </a:r>
                      <a:r>
                        <a:rPr lang="el-GR" baseline="0" dirty="0" smtClean="0"/>
                        <a:t> αρθρώσεων</a:t>
                      </a:r>
                      <a:endParaRPr lang="el-GR" dirty="0" smtClean="0"/>
                    </a:p>
                    <a:p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1153144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ΜΥΕΣ ΑΚΡΟΥ ΠΟΔΟΣ</a:t>
            </a:r>
            <a:br>
              <a:rPr lang="el-GR" dirty="0" smtClean="0"/>
            </a:br>
            <a:r>
              <a:rPr lang="el-GR" dirty="0" smtClean="0"/>
              <a:t>ράχη άκρου ποδός</a:t>
            </a:r>
            <a:endParaRPr lang="el-GR" dirty="0"/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214282" y="1643050"/>
          <a:ext cx="8715435" cy="210820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743087"/>
                <a:gridCol w="1743087"/>
                <a:gridCol w="1743087"/>
                <a:gridCol w="1743087"/>
                <a:gridCol w="1743087"/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ΜΥΣ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ΕΚΦΥΣΗ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ΚΑΤΑΦΥΣΗ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ΝΕΥΡΩΣΗ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ΛΕΙΤΟΥΡΓΙΑ</a:t>
                      </a:r>
                      <a:endParaRPr lang="el-G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Βραχύς εκτείνων δ.</a:t>
                      </a:r>
                      <a:endParaRPr lang="el-GR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l-GR" dirty="0" smtClean="0"/>
                        <a:t>Πτέρνα. Μεσόστεο </a:t>
                      </a:r>
                      <a:r>
                        <a:rPr lang="el-GR" dirty="0" err="1" smtClean="0"/>
                        <a:t>αστραγαλοπτερνικό</a:t>
                      </a:r>
                      <a:r>
                        <a:rPr lang="el-GR" dirty="0" smtClean="0"/>
                        <a:t> </a:t>
                      </a:r>
                      <a:r>
                        <a:rPr lang="el-GR" dirty="0" err="1" smtClean="0"/>
                        <a:t>συνδ</a:t>
                      </a:r>
                      <a:r>
                        <a:rPr lang="el-GR" dirty="0" smtClean="0"/>
                        <a:t>, σταυρωτό σύνδεσμο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τ.</a:t>
                      </a:r>
                      <a:r>
                        <a:rPr lang="el-GR" baseline="0" dirty="0" smtClean="0"/>
                        <a:t> μ. </a:t>
                      </a:r>
                      <a:r>
                        <a:rPr lang="el-GR" baseline="0" dirty="0" err="1" smtClean="0"/>
                        <a:t>εκτείνοντος</a:t>
                      </a:r>
                      <a:r>
                        <a:rPr lang="el-GR" baseline="0" dirty="0" smtClean="0"/>
                        <a:t> δ.</a:t>
                      </a:r>
                      <a:endParaRPr lang="el-GR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l-GR" dirty="0" smtClean="0"/>
                        <a:t>Εν τω βάθει περονιαίο ν. (Ο5, Ι1)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Έκταση 4 δ. ΜΤΦ, </a:t>
                      </a:r>
                      <a:r>
                        <a:rPr lang="el-GR" dirty="0" err="1" smtClean="0"/>
                        <a:t>μεσοφαλαγγικές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Βραχύς</a:t>
                      </a:r>
                      <a:r>
                        <a:rPr lang="el-GR" baseline="0" dirty="0" smtClean="0"/>
                        <a:t> εκτείνων Μ. δ.</a:t>
                      </a:r>
                      <a:endParaRPr lang="el-G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Εγγύς</a:t>
                      </a:r>
                      <a:r>
                        <a:rPr lang="el-GR" baseline="0" dirty="0" smtClean="0"/>
                        <a:t> φάλαγγα Μ. δ.</a:t>
                      </a:r>
                      <a:endParaRPr lang="el-G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Έκταση Μ. δ ΜΤΦ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038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Î£ÏÎµÏÎ¹ÎºÎ® ÎµÎ¹ÎºÏÎ½Î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-675456"/>
            <a:ext cx="6111107" cy="7715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917478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ÎÏÎ¿ÏÎ­Î»ÎµÏÎ¼Î± ÎµÎ¹ÎºÏÎ½Î±Ï Î³Î¹Î± dermato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96752"/>
            <a:ext cx="5715000" cy="422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40863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Î£ÏÎµÏÎ¹ÎºÎ® ÎµÎ¹ÎºÏÎ½Î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-1539552"/>
            <a:ext cx="6286500" cy="889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1510046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ÎÏÎ¿ÏÎ­Î»ÎµÏÎ¼Î± ÎµÎ¹ÎºÏÎ½Î±Ï Î³Î¹Î± dermato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980728"/>
            <a:ext cx="5715000" cy="422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2866807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ÎÏÎ¿ÏÎ­Î»ÎµÏÎ¼Î± ÎµÎ¹ÎºÏÎ½Î±Ï Î³Î¹Î± dermato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52736"/>
            <a:ext cx="569595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1084654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upload.wikimedia.org/wikipedia/commons/thumb/b/bf/Gray826and831.PNG/400px-Gray826and8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-209550"/>
            <a:ext cx="3810000" cy="706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4027386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ÎÏÎ¿ÏÎ­Î»ÎµÏÎ¼Î± ÎµÎ¹ÎºÏÎ½Î±Ï Î³Î¹Î± dermato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96752"/>
            <a:ext cx="4781550" cy="492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2876941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Î£ÏÎµÏÎ¹ÎºÎ® ÎµÎ¹ÎºÏÎ½Î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85293"/>
            <a:ext cx="4464496" cy="631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5231275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upload.wikimedia.org/wikipedia/commons/thumb/1/16/Gray834.svg/578px-Gray834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243408"/>
            <a:ext cx="550545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1394112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ÎÏÎ¿ÏÎ­Î»ÎµÏÎ¼Î± ÎµÎ¹ÎºÏÎ½Î±Ï Î³Î¹Î± dermato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692696"/>
            <a:ext cx="3457575" cy="470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5186174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Î£ÏÎµÏÎ¹ÎºÎ® ÎµÎ¹ÎºÏÎ½Î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-603448"/>
            <a:ext cx="7717553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2128654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Î£ÏÎµÏÎ¹ÎºÎ® ÎµÎ¹ÎºÏÎ½Î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764704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2725410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ÎÏÎ¿ÏÎ­Î»ÎµÏÎ¼Î± ÎµÎ¹ÎºÏÎ½Î±Ï Î³Î¹Î± dermato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696"/>
            <a:ext cx="7172325" cy="48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03164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Î£ÏÎµÏÎ¹ÎºÎ® ÎµÎ¹ÎºÏÎ½Î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24744"/>
            <a:ext cx="5629275" cy="439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9518508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ÎÏÎ¿ÏÎ­Î»ÎµÏÎ¼Î± ÎµÎ¹ÎºÏÎ½Î±Ï Î³Î¹Î± dermato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0688"/>
            <a:ext cx="5619750" cy="547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4863743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Î£ÏÎµÏÎ¹ÎºÎ® ÎµÎ¹ÎºÏÎ½Î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76672"/>
            <a:ext cx="3829050" cy="509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62919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ÎÏÎ¿ÏÎ­Î»ÎµÏÎ¼Î± ÎµÎ¹ÎºÏÎ½Î±Ï Î³Î¹Î± dermato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-675456"/>
            <a:ext cx="8029575" cy="712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80244869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2770</Words>
  <Application>Microsoft Office PowerPoint</Application>
  <PresentationFormat>Προβολή στην οθόνη (4:3)</PresentationFormat>
  <Paragraphs>688</Paragraphs>
  <Slides>81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81</vt:i4>
      </vt:variant>
    </vt:vector>
  </HeadingPairs>
  <TitlesOfParts>
    <vt:vector size="82" baseType="lpstr">
      <vt:lpstr>Θέμα του Office</vt:lpstr>
      <vt:lpstr>ΠΕΡΙΦΕΡΙΚΑ ΝΕΥΡΑ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ΜΥΣ  </vt:lpstr>
      <vt:lpstr>Διαφάνεια 29</vt:lpstr>
      <vt:lpstr>Διαφάνεια 30</vt:lpstr>
      <vt:lpstr>Διαφάνεια 31</vt:lpstr>
      <vt:lpstr>Διαφάνεια 32</vt:lpstr>
      <vt:lpstr>Διαφάνεια 33</vt:lpstr>
      <vt:lpstr>Διαφάνεια 34</vt:lpstr>
      <vt:lpstr>Διαφάνεια 35</vt:lpstr>
      <vt:lpstr>Διαφάνεια 36</vt:lpstr>
      <vt:lpstr>Διαφάνεια 37</vt:lpstr>
      <vt:lpstr>Διαφάνεια 38</vt:lpstr>
      <vt:lpstr>Διαφάνεια 39</vt:lpstr>
      <vt:lpstr>Διαφάνεια 40</vt:lpstr>
      <vt:lpstr>Διαφάνεια 41</vt:lpstr>
      <vt:lpstr>Διαφάνεια 42</vt:lpstr>
      <vt:lpstr>Διαφάνεια 43</vt:lpstr>
      <vt:lpstr>Διαφάνεια 44</vt:lpstr>
      <vt:lpstr>Διαφάνεια 45</vt:lpstr>
      <vt:lpstr>Διαφάνεια 46</vt:lpstr>
      <vt:lpstr>Διαφάνεια 47</vt:lpstr>
      <vt:lpstr>Διαφάνεια 48</vt:lpstr>
      <vt:lpstr>Διαφάνεια 49</vt:lpstr>
      <vt:lpstr>Διαφάνεια 50</vt:lpstr>
      <vt:lpstr>ΜΥΕΣ ΠΡΟΣΘΙΟΥ ΔΙΑΜΕΡΙΣΜΑΤΟΣ ΚΝΗΜΗΣ</vt:lpstr>
      <vt:lpstr>ΜΥΕΣ ΕΞΩ ΔΙΑΜΕΡΙΣΜΑΤΟΣ ΚΝΗΜΗΣ</vt:lpstr>
      <vt:lpstr>Διαφάνεια 53</vt:lpstr>
      <vt:lpstr>Διαφάνεια 54</vt:lpstr>
      <vt:lpstr>Διαφάνεια 55</vt:lpstr>
      <vt:lpstr>ΕΠΙΠΟΛΗΣ ΜΥΕΣ ΟΠΙΣΘΙΟΥ ΔΙΑΜΕΡΙΣΜΑΤΟΣ ΚΝΗΜΗΣ</vt:lpstr>
      <vt:lpstr>ΕΝ ΤΩ ΒΑΘΕΙ ΜΥΕΣ ΟΠΙΣΘΙΟΥ ΔΙΑΜΕΡΙΣΜΑΤΟΣ ΚΝΗΜΗΣ</vt:lpstr>
      <vt:lpstr>Διαφάνεια 58</vt:lpstr>
      <vt:lpstr>Διαφάνεια 59</vt:lpstr>
      <vt:lpstr>Διαφάνεια 60</vt:lpstr>
      <vt:lpstr>Διαφάνεια 61</vt:lpstr>
      <vt:lpstr>Διαφάνεια 62</vt:lpstr>
      <vt:lpstr>ΜΥΕΣ ΑΚΡΟΥ ΠΟΔΟΣ 1η στοιβάδα πέλματος</vt:lpstr>
      <vt:lpstr>ΜΥΕΣ ΑΚΡΟΥ ΠΟΔΟΣ 2η στοιβάδα πέλματος</vt:lpstr>
      <vt:lpstr>ΜΥΕΣ ΑΚΡΟΥ ΠΟΔΟΣ 3η στοιβάδα πέλματος</vt:lpstr>
      <vt:lpstr>ΜΥΕΣ ΑΚΡΟΥ ΠΟΔΟΣ 4η στοιβάδα πέλματος</vt:lpstr>
      <vt:lpstr>ΜΥΕΣ ΑΚΡΟΥ ΠΟΔΟΣ ράχη άκρου ποδός</vt:lpstr>
      <vt:lpstr>Διαφάνεια 68</vt:lpstr>
      <vt:lpstr>Διαφάνεια 69</vt:lpstr>
      <vt:lpstr>Διαφάνεια 70</vt:lpstr>
      <vt:lpstr>Διαφάνεια 71</vt:lpstr>
      <vt:lpstr>Διαφάνεια 72</vt:lpstr>
      <vt:lpstr>Διαφάνεια 73</vt:lpstr>
      <vt:lpstr>Διαφάνεια 74</vt:lpstr>
      <vt:lpstr>Διαφάνεια 75</vt:lpstr>
      <vt:lpstr>Διαφάνεια 76</vt:lpstr>
      <vt:lpstr>Διαφάνεια 77</vt:lpstr>
      <vt:lpstr>Διαφάνεια 78</vt:lpstr>
      <vt:lpstr>Διαφάνεια 79</vt:lpstr>
      <vt:lpstr>Διαφάνεια 80</vt:lpstr>
      <vt:lpstr>Διαφάνεια 81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ΠΕΡΙΦΕΡΙΚΑ ΝΕΥΡΑ</dc:title>
  <dc:creator>laptop</dc:creator>
  <cp:lastModifiedBy>mariannis</cp:lastModifiedBy>
  <cp:revision>10</cp:revision>
  <dcterms:created xsi:type="dcterms:W3CDTF">2018-06-09T15:17:11Z</dcterms:created>
  <dcterms:modified xsi:type="dcterms:W3CDTF">2018-06-11T21:31:27Z</dcterms:modified>
</cp:coreProperties>
</file>