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256" r:id="rId2"/>
    <p:sldId id="261" r:id="rId3"/>
    <p:sldId id="264" r:id="rId4"/>
    <p:sldId id="258" r:id="rId5"/>
    <p:sldId id="260" r:id="rId6"/>
    <p:sldId id="259" r:id="rId7"/>
    <p:sldId id="262" r:id="rId8"/>
    <p:sldId id="263" r:id="rId9"/>
    <p:sldId id="265" r:id="rId10"/>
    <p:sldId id="266" r:id="rId11"/>
    <p:sldId id="268" r:id="rId12"/>
    <p:sldId id="269" r:id="rId13"/>
    <p:sldId id="267" r:id="rId14"/>
    <p:sldId id="270" r:id="rId15"/>
    <p:sldId id="273" r:id="rId16"/>
    <p:sldId id="272" r:id="rId17"/>
    <p:sldId id="271" r:id="rId18"/>
    <p:sldId id="274" r:id="rId19"/>
    <p:sldId id="275" r:id="rId20"/>
    <p:sldId id="276" r:id="rId21"/>
    <p:sldId id="277" r:id="rId22"/>
    <p:sldId id="305" r:id="rId23"/>
    <p:sldId id="306" r:id="rId24"/>
    <p:sldId id="309" r:id="rId25"/>
    <p:sldId id="335" r:id="rId26"/>
    <p:sldId id="336" r:id="rId27"/>
    <p:sldId id="307" r:id="rId28"/>
    <p:sldId id="308" r:id="rId29"/>
    <p:sldId id="278" r:id="rId30"/>
    <p:sldId id="279" r:id="rId31"/>
    <p:sldId id="280" r:id="rId32"/>
    <p:sldId id="355" r:id="rId33"/>
    <p:sldId id="281" r:id="rId34"/>
    <p:sldId id="282" r:id="rId35"/>
    <p:sldId id="283" r:id="rId36"/>
    <p:sldId id="289" r:id="rId37"/>
    <p:sldId id="290" r:id="rId38"/>
    <p:sldId id="284" r:id="rId39"/>
    <p:sldId id="285" r:id="rId40"/>
    <p:sldId id="286" r:id="rId41"/>
    <p:sldId id="287" r:id="rId42"/>
    <p:sldId id="288" r:id="rId43"/>
    <p:sldId id="337" r:id="rId44"/>
    <p:sldId id="291" r:id="rId45"/>
    <p:sldId id="293" r:id="rId46"/>
    <p:sldId id="292" r:id="rId47"/>
    <p:sldId id="294" r:id="rId48"/>
    <p:sldId id="295" r:id="rId49"/>
    <p:sldId id="296" r:id="rId50"/>
    <p:sldId id="300" r:id="rId51"/>
    <p:sldId id="297" r:id="rId52"/>
    <p:sldId id="298" r:id="rId53"/>
    <p:sldId id="299" r:id="rId54"/>
    <p:sldId id="354" r:id="rId55"/>
    <p:sldId id="301" r:id="rId56"/>
    <p:sldId id="310" r:id="rId57"/>
    <p:sldId id="303" r:id="rId58"/>
    <p:sldId id="304" r:id="rId59"/>
    <p:sldId id="311" r:id="rId60"/>
    <p:sldId id="312" r:id="rId61"/>
    <p:sldId id="314" r:id="rId62"/>
    <p:sldId id="315" r:id="rId63"/>
    <p:sldId id="316" r:id="rId64"/>
    <p:sldId id="334" r:id="rId65"/>
    <p:sldId id="333" r:id="rId66"/>
    <p:sldId id="321" r:id="rId67"/>
    <p:sldId id="323" r:id="rId68"/>
    <p:sldId id="317" r:id="rId69"/>
    <p:sldId id="322" r:id="rId70"/>
    <p:sldId id="318" r:id="rId71"/>
    <p:sldId id="319" r:id="rId72"/>
    <p:sldId id="320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60" autoAdjust="0"/>
  </p:normalViewPr>
  <p:slideViewPr>
    <p:cSldViewPr>
      <p:cViewPr>
        <p:scale>
          <a:sx n="69" d="100"/>
          <a:sy n="69" d="100"/>
        </p:scale>
        <p:origin x="-1757" y="-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7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D92D9-6E31-42B8-B385-F40E240004EF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AA92D-D769-45BB-96C7-B6CF3FE5E0A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5: Clinical manifestations of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medial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medullary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syndrome (A) Body representation of the clinical manifestations of left medial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medullary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syndrome. The red lines represent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weakness of the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contralateral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arm and leg (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corticospinal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tract).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blue lines indicate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loss of vibration and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proprioception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contralateral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arm and leg (medial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lemniscus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red circle around the eye represents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internuclear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ophthalmoplegia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ipsilateral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eye (medial longitudinal fasciculus). The red circle around the mouth indicates deviation of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tongue towards the side of the lesion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(hypoglossal nerve), (B)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Internuclear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ophthalmoplegia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With respect to left medial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medullary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syndrome, when an attempt is made to look to the right, the left eye will adduct to a minimal extent whereas the right eye will abduct with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nystagmus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(C) Deviation of tongue towards side of lesion. With respect to left medial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medullary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syndrome, infarction of the hypoglossal nucleus will cause the tongue to deviate to the left.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EDB7D-81B5-44F4-A0D9-5B0EAB8AED5D}" type="slidenum">
              <a:rPr lang="el-GR" smtClean="0"/>
              <a:pPr/>
              <a:t>84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3: Clinical manifestations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lateral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medullary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Body representation of the clinical manifestations of left lateral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medullary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syndrome. The green lines indicate loss of pain and temperature of the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contralateral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arm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leg (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spinothalamic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tract). The yellow lines represent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ataxia of the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ipsilateral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arm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leg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spinocerebellar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tract). The purple lines on the left face indicate loss of pain and temperature of the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ipsilateral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face (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sensory nucleus of trigeminal nerve). The red circle represents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Horner’s syndrome of the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ipsilateral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eye (sympathetic pathway). Furthermore, patients may experience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vertigo and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nystagmus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(vestibular nucleus), loss of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reflex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nerve), and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dysphagia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(nucleus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ambiguus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glossopharyngeal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nerves), (B)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Horner’s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syndrome. The left eye exhibits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ptosis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(drooping of the upper eyelid),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anhidrosis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(lack of sweat in response to heat),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miosis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(constriction of the pupil).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EDB7D-81B5-44F4-A0D9-5B0EAB8AED5D}" type="slidenum">
              <a:rPr lang="el-GR" smtClean="0"/>
              <a:pPr/>
              <a:t>86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5B0F3-E904-4000-9E9A-472939BC4207}" type="datetimeFigureOut">
              <a:rPr lang="el-GR" smtClean="0"/>
              <a:pPr/>
              <a:t>14/5/2018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ΣΤΕΛΕΧΟΣ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5929322" y="714356"/>
            <a:ext cx="2312043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7. Σηραγγώδης κόλπος</a:t>
            </a:r>
          </a:p>
          <a:p>
            <a:r>
              <a:rPr lang="el-GR" dirty="0" smtClean="0"/>
              <a:t>     6. έσω καρωτίδα</a:t>
            </a:r>
          </a:p>
          <a:p>
            <a:r>
              <a:rPr lang="el-GR" dirty="0"/>
              <a:t> </a:t>
            </a:r>
            <a:r>
              <a:rPr lang="el-GR" dirty="0" smtClean="0"/>
              <a:t>    9. απαγωγό ν.</a:t>
            </a:r>
          </a:p>
          <a:p>
            <a:r>
              <a:rPr lang="el-GR" dirty="0" smtClean="0"/>
              <a:t>    10. </a:t>
            </a:r>
            <a:r>
              <a:rPr lang="el-GR" dirty="0" err="1" smtClean="0"/>
              <a:t>τροχιλιακό</a:t>
            </a:r>
            <a:r>
              <a:rPr lang="el-GR" dirty="0" smtClean="0"/>
              <a:t> ν.</a:t>
            </a:r>
          </a:p>
          <a:p>
            <a:r>
              <a:rPr lang="el-GR" dirty="0"/>
              <a:t> </a:t>
            </a:r>
            <a:r>
              <a:rPr lang="el-GR" dirty="0" smtClean="0"/>
              <a:t>   11. κοινό κινητικό ν.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47053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072198" y="2571744"/>
            <a:ext cx="221297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19. Ληνός Ηροφίλου</a:t>
            </a:r>
          </a:p>
          <a:p>
            <a:r>
              <a:rPr lang="el-GR" dirty="0" smtClean="0"/>
              <a:t>20. Εγκάρσιος κόλπος</a:t>
            </a:r>
          </a:p>
          <a:p>
            <a:r>
              <a:rPr lang="el-GR" dirty="0" smtClean="0"/>
              <a:t>21. Έσω σφαγίτιδα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429256" y="3929066"/>
            <a:ext cx="33302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17. Ινιακό τρήμα</a:t>
            </a:r>
          </a:p>
          <a:p>
            <a:r>
              <a:rPr lang="el-GR" dirty="0" smtClean="0"/>
              <a:t>18. </a:t>
            </a:r>
            <a:r>
              <a:rPr lang="el-GR" dirty="0" err="1" smtClean="0"/>
              <a:t>Απόκλιμα</a:t>
            </a:r>
            <a:r>
              <a:rPr lang="el-GR" dirty="0" smtClean="0"/>
              <a:t> </a:t>
            </a:r>
          </a:p>
          <a:p>
            <a:r>
              <a:rPr lang="el-GR" dirty="0" smtClean="0"/>
              <a:t>5. </a:t>
            </a:r>
            <a:r>
              <a:rPr lang="el-GR" b="1" dirty="0" smtClean="0"/>
              <a:t>Υπόφυση</a:t>
            </a:r>
            <a:r>
              <a:rPr lang="el-GR" dirty="0" smtClean="0"/>
              <a:t> μέσα στο </a:t>
            </a:r>
          </a:p>
          <a:p>
            <a:r>
              <a:rPr lang="el-GR" u="sng" dirty="0" smtClean="0"/>
              <a:t>τουρκικό εφίππιο</a:t>
            </a:r>
            <a:r>
              <a:rPr lang="el-GR" dirty="0" smtClean="0"/>
              <a:t>, ανυψωμένο, </a:t>
            </a:r>
          </a:p>
          <a:p>
            <a:r>
              <a:rPr lang="el-GR" dirty="0" smtClean="0"/>
              <a:t>μεταξύ μέσου κρανιακού βόθρου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9309" y="1357298"/>
            <a:ext cx="757469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14282" y="142852"/>
            <a:ext cx="35677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6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 συζυγία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Έσω καρωτίδα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Διάφραγμα τουρκικού εφιππίου</a:t>
            </a:r>
            <a:endParaRPr lang="en-US" dirty="0" smtClean="0"/>
          </a:p>
          <a:p>
            <a:r>
              <a:rPr lang="el-GR" dirty="0" smtClean="0"/>
              <a:t>4. Υπόφυση</a:t>
            </a:r>
          </a:p>
          <a:p>
            <a:r>
              <a:rPr lang="el-GR" dirty="0" smtClean="0"/>
              <a:t>5. Ινώδης σκληρά μήνιγγα</a:t>
            </a:r>
          </a:p>
          <a:p>
            <a:r>
              <a:rPr lang="el-GR" dirty="0" smtClean="0"/>
              <a:t>7. Ενδοθήλιο σηραγγώδους κόλπου</a:t>
            </a:r>
          </a:p>
          <a:p>
            <a:r>
              <a:rPr lang="el-GR" dirty="0" smtClean="0"/>
              <a:t>8. Φλέβα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9. Φατνιακός κάδος (5</a:t>
            </a:r>
            <a:r>
              <a:rPr lang="el-GR" baseline="30000" dirty="0" smtClean="0">
                <a:solidFill>
                  <a:srgbClr val="00B050"/>
                </a:solidFill>
              </a:rPr>
              <a:t>η</a:t>
            </a:r>
            <a:r>
              <a:rPr lang="el-GR" dirty="0" smtClean="0">
                <a:solidFill>
                  <a:srgbClr val="00B050"/>
                </a:solidFill>
              </a:rPr>
              <a:t>)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10. Γναθιαίος κλάδος (5</a:t>
            </a:r>
            <a:r>
              <a:rPr lang="el-GR" baseline="30000" dirty="0" smtClean="0">
                <a:solidFill>
                  <a:srgbClr val="00B050"/>
                </a:solidFill>
              </a:rPr>
              <a:t>η</a:t>
            </a:r>
            <a:r>
              <a:rPr lang="el-GR" dirty="0" smtClean="0">
                <a:solidFill>
                  <a:srgbClr val="00B050"/>
                </a:solidFill>
              </a:rPr>
              <a:t>)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11 Οφθαλμικός κλάδος (5</a:t>
            </a:r>
            <a:r>
              <a:rPr lang="el-GR" baseline="30000" dirty="0" smtClean="0">
                <a:solidFill>
                  <a:srgbClr val="00B050"/>
                </a:solidFill>
              </a:rPr>
              <a:t>η</a:t>
            </a:r>
            <a:r>
              <a:rPr lang="el-GR" dirty="0" smtClean="0">
                <a:solidFill>
                  <a:srgbClr val="00B050"/>
                </a:solidFill>
              </a:rPr>
              <a:t>)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12. </a:t>
            </a:r>
            <a:r>
              <a:rPr lang="el-GR" dirty="0" smtClean="0">
                <a:solidFill>
                  <a:srgbClr val="FF0000"/>
                </a:solidFill>
              </a:rPr>
              <a:t>4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endParaRPr lang="el-GR" dirty="0" smtClean="0">
              <a:solidFill>
                <a:srgbClr val="FF0000"/>
              </a:solidFill>
            </a:endParaRPr>
          </a:p>
          <a:p>
            <a:r>
              <a:rPr lang="el-GR" dirty="0" smtClean="0">
                <a:solidFill>
                  <a:srgbClr val="FF0000"/>
                </a:solidFill>
              </a:rPr>
              <a:t>13. 3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endParaRPr lang="el-G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7500958" y="142852"/>
            <a:ext cx="152535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20.Ερυθρός π.</a:t>
            </a:r>
          </a:p>
          <a:p>
            <a:r>
              <a:rPr lang="el-GR" dirty="0" smtClean="0"/>
              <a:t>21. Ελαία 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214810" y="142852"/>
            <a:ext cx="3202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ΚΙΝΗΤΙΚΟΙ ΠΥΡΗΝΕΣ ΣΤΕΛΕΧΟΥΣ</a:t>
            </a:r>
            <a:endParaRPr lang="el-G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4286280" cy="64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714876" y="1285860"/>
            <a:ext cx="423987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ΣΩΜΑΤΟΚΙΝΗΤΙΚΟΙ ΠΥΡΗΝΕΣ-μέση γραμμή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4. Κοινό κινητικό ν.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3. </a:t>
            </a:r>
            <a:r>
              <a:rPr lang="el-GR" dirty="0" err="1" smtClean="0">
                <a:solidFill>
                  <a:srgbClr val="FF0000"/>
                </a:solidFill>
              </a:rPr>
              <a:t>Τροχιλιακό</a:t>
            </a:r>
            <a:r>
              <a:rPr lang="el-GR" dirty="0" smtClean="0">
                <a:solidFill>
                  <a:srgbClr val="FF0000"/>
                </a:solidFill>
              </a:rPr>
              <a:t> ν.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2. Απαγωγό ν. 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1. υπογλώσσιο ν.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771760" y="3429000"/>
            <a:ext cx="5442772" cy="175432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ΚΙΝΗΤΙΚΟΙ ΠΥΡΗΝΕΣ ΒΡΑΓΧΙΑΚΟΥ ΤΟΞΟΥ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13. Τρίδυμο ν.-μασητήρες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11. Προσωπικό ν. –μυς προσώπου (12. γόνυ)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10. γλωσσοφαρυγγικό,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πνευμονογαστρικό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    (μικτός-κοιλιακός πυρήνας ) -μυς φάρυγγα, λάρυγγα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9. Παραπληρωματικό ν. -μυς ώμου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4214810" y="5214950"/>
            <a:ext cx="5052537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ΣΠΛΑΓΧΝΟΚΙΝΗΤΙΚΟΙ ΠΥΡΗΝΕΣ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8. Π.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Edinger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Westphal</a:t>
            </a:r>
            <a:r>
              <a:rPr lang="el-GR" dirty="0" smtClean="0">
                <a:solidFill>
                  <a:srgbClr val="00B050"/>
                </a:solidFill>
              </a:rPr>
              <a:t>-σφιγκτήρας-ακτινωτός μυς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7. </a:t>
            </a:r>
            <a:r>
              <a:rPr lang="el-GR" dirty="0" smtClean="0">
                <a:solidFill>
                  <a:srgbClr val="00B050"/>
                </a:solidFill>
              </a:rPr>
              <a:t>Άνω </a:t>
            </a:r>
            <a:r>
              <a:rPr lang="el-GR" dirty="0" err="1" smtClean="0">
                <a:solidFill>
                  <a:srgbClr val="00B050"/>
                </a:solidFill>
              </a:rPr>
              <a:t>σιελικός</a:t>
            </a:r>
            <a:r>
              <a:rPr lang="el-GR" dirty="0" smtClean="0">
                <a:solidFill>
                  <a:srgbClr val="00B050"/>
                </a:solidFill>
              </a:rPr>
              <a:t> π.-παρωτίδα</a:t>
            </a:r>
          </a:p>
          <a:p>
            <a:r>
              <a:rPr lang="el-GR" dirty="0">
                <a:solidFill>
                  <a:srgbClr val="00B050"/>
                </a:solidFill>
              </a:rPr>
              <a:t>6</a:t>
            </a:r>
            <a:r>
              <a:rPr lang="el-GR" dirty="0" smtClean="0">
                <a:solidFill>
                  <a:srgbClr val="00B050"/>
                </a:solidFill>
              </a:rPr>
              <a:t>. Κάτω </a:t>
            </a:r>
            <a:r>
              <a:rPr lang="el-GR" dirty="0" err="1" smtClean="0">
                <a:solidFill>
                  <a:srgbClr val="00B050"/>
                </a:solidFill>
              </a:rPr>
              <a:t>σιελικός</a:t>
            </a:r>
            <a:r>
              <a:rPr lang="el-GR" dirty="0" smtClean="0">
                <a:solidFill>
                  <a:srgbClr val="00B050"/>
                </a:solidFill>
              </a:rPr>
              <a:t> π. –υπογνάθιοι-υπογλώσσιοι </a:t>
            </a:r>
            <a:r>
              <a:rPr lang="el-GR" dirty="0" err="1" smtClean="0">
                <a:solidFill>
                  <a:srgbClr val="00B050"/>
                </a:solidFill>
              </a:rPr>
              <a:t>σιελ</a:t>
            </a:r>
            <a:r>
              <a:rPr lang="el-GR" dirty="0" smtClean="0">
                <a:solidFill>
                  <a:srgbClr val="00B050"/>
                </a:solidFill>
              </a:rPr>
              <a:t>.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5. Ραχιαίος κινητικός π.-σπλάγχνα</a:t>
            </a:r>
            <a:endParaRPr lang="el-G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11939"/>
            <a:ext cx="4643459" cy="634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357818" y="428604"/>
            <a:ext cx="330988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ΑΙΣΘΗΤΙΚΟΙ ΠΥΡΗΝΕΣ ΣΤΕΛΕΧΟΥΣ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357818" y="1785926"/>
            <a:ext cx="3432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ΕΞΩΔΕΚΤΡΙΑ ΑΙΣΘΗΤΙΚΟΤΗΤΑ</a:t>
            </a:r>
          </a:p>
          <a:p>
            <a:r>
              <a:rPr lang="el-GR" dirty="0" smtClean="0"/>
              <a:t>16. Μεσεγκεφαλική ρίζα τριδύμου</a:t>
            </a:r>
          </a:p>
          <a:p>
            <a:r>
              <a:rPr lang="el-GR" dirty="0" smtClean="0"/>
              <a:t>15. Κύριος αισθητικός π. τριδύμου</a:t>
            </a:r>
          </a:p>
          <a:p>
            <a:r>
              <a:rPr lang="el-GR" dirty="0" smtClean="0"/>
              <a:t>17.  </a:t>
            </a:r>
            <a:r>
              <a:rPr lang="el-GR" dirty="0"/>
              <a:t>Π</a:t>
            </a:r>
            <a:r>
              <a:rPr lang="el-GR" dirty="0" smtClean="0"/>
              <a:t>. </a:t>
            </a:r>
            <a:r>
              <a:rPr lang="el-GR" dirty="0" err="1" smtClean="0"/>
              <a:t>νωτιαίας</a:t>
            </a:r>
            <a:r>
              <a:rPr lang="el-GR" dirty="0" smtClean="0"/>
              <a:t> ρίζας τριδύμου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286248" y="4857760"/>
            <a:ext cx="4606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14.π. Μονήρους δεσμίδας-</a:t>
            </a:r>
          </a:p>
          <a:p>
            <a:r>
              <a:rPr lang="el-GR" dirty="0"/>
              <a:t> </a:t>
            </a:r>
            <a:r>
              <a:rPr lang="el-GR" dirty="0" smtClean="0"/>
              <a:t> γλωσσοφαρυγγικό, </a:t>
            </a:r>
            <a:r>
              <a:rPr lang="el-GR" dirty="0" err="1" smtClean="0"/>
              <a:t>πνευμονογαστρικό</a:t>
            </a:r>
            <a:r>
              <a:rPr lang="el-GR" dirty="0" smtClean="0"/>
              <a:t>, γεύση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872061" cy="686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 flipH="1">
            <a:off x="5975041" y="4500570"/>
            <a:ext cx="231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18. </a:t>
            </a:r>
            <a:r>
              <a:rPr lang="el-GR" dirty="0" err="1" smtClean="0"/>
              <a:t>Αιθουσαίοι</a:t>
            </a:r>
            <a:r>
              <a:rPr lang="el-GR" dirty="0" smtClean="0"/>
              <a:t> π.</a:t>
            </a:r>
          </a:p>
          <a:p>
            <a:r>
              <a:rPr lang="el-GR" dirty="0" smtClean="0"/>
              <a:t>19. Κοχλιακοί π.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643042" y="2857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3200" dirty="0"/>
              <a:t>ΜΕΣΟΣ ΕΓΚΕΦΑΛΟΣ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l-GR" sz="3200" dirty="0" err="1" smtClean="0"/>
              <a:t>προτετραδυμική</a:t>
            </a:r>
            <a:r>
              <a:rPr lang="el-GR" sz="3200" dirty="0" smtClean="0"/>
              <a:t> χώρα</a:t>
            </a:r>
            <a:endParaRPr lang="el-GR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14290"/>
            <a:ext cx="2039220" cy="149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1643050"/>
            <a:ext cx="578833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000232" y="6286520"/>
            <a:ext cx="1090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19. σκέλη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515891" y="1714488"/>
            <a:ext cx="3628109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22. Προσκέφαλο</a:t>
            </a:r>
          </a:p>
          <a:p>
            <a:r>
              <a:rPr lang="el-GR" dirty="0" smtClean="0"/>
              <a:t>20. Έσω γονατώδες σώμα</a:t>
            </a:r>
          </a:p>
          <a:p>
            <a:r>
              <a:rPr lang="el-GR" dirty="0" smtClean="0"/>
              <a:t>25. Κύριος </a:t>
            </a:r>
            <a:r>
              <a:rPr lang="el-GR" dirty="0" err="1" smtClean="0"/>
              <a:t>προτετραδυμικός</a:t>
            </a:r>
            <a:r>
              <a:rPr lang="el-GR" dirty="0" smtClean="0"/>
              <a:t> π.</a:t>
            </a:r>
          </a:p>
          <a:p>
            <a:r>
              <a:rPr lang="el-GR" dirty="0" smtClean="0"/>
              <a:t>26. π. </a:t>
            </a:r>
            <a:r>
              <a:rPr lang="en-US" dirty="0" err="1" smtClean="0"/>
              <a:t>Darkshevich</a:t>
            </a:r>
            <a:endParaRPr lang="el-GR" dirty="0" smtClean="0"/>
          </a:p>
          <a:p>
            <a:r>
              <a:rPr lang="el-GR" dirty="0" smtClean="0"/>
              <a:t>27. π. </a:t>
            </a:r>
            <a:r>
              <a:rPr lang="en-US" dirty="0" err="1" smtClean="0"/>
              <a:t>Cajal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26, 27. </a:t>
            </a:r>
            <a:r>
              <a:rPr lang="el-GR" dirty="0" smtClean="0"/>
              <a:t>σταθμοί έσω επιμήκους δ.</a:t>
            </a:r>
          </a:p>
          <a:p>
            <a:r>
              <a:rPr lang="el-GR" dirty="0" smtClean="0"/>
              <a:t>24. Μαστία </a:t>
            </a:r>
            <a:endParaRPr lang="el-GR" dirty="0"/>
          </a:p>
        </p:txBody>
      </p:sp>
      <p:sp>
        <p:nvSpPr>
          <p:cNvPr id="7" name="6 - Δεξιό άγκιστρο"/>
          <p:cNvSpPr/>
          <p:nvPr/>
        </p:nvSpPr>
        <p:spPr>
          <a:xfrm>
            <a:off x="7715272" y="2643182"/>
            <a:ext cx="71438" cy="500066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5744415" y="4000504"/>
            <a:ext cx="3399585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6. Φαιά ουσία περί τον υδραγωγό</a:t>
            </a:r>
          </a:p>
          <a:p>
            <a:r>
              <a:rPr lang="el-GR" dirty="0" smtClean="0"/>
              <a:t>11. Ερυθρός π. 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857884" y="5072074"/>
            <a:ext cx="293356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23. Οπίσθιος σύνδεσμος</a:t>
            </a:r>
          </a:p>
          <a:p>
            <a:r>
              <a:rPr lang="el-GR" dirty="0" smtClean="0"/>
              <a:t>28. </a:t>
            </a:r>
            <a:r>
              <a:rPr lang="el-GR" dirty="0" err="1" smtClean="0"/>
              <a:t>Υπερμαστικός</a:t>
            </a:r>
            <a:r>
              <a:rPr lang="el-GR" dirty="0" smtClean="0"/>
              <a:t> σύνδεσμός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>
          <a:xfrm>
            <a:off x="21428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ΜΕΣΟΣ ΕΓΚΕΦΑΛΟΣ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επίπεδο άνω </a:t>
            </a:r>
            <a:r>
              <a:rPr kumimoji="0" lang="el-G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διδυμίων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85728"/>
            <a:ext cx="19335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500826" y="2643182"/>
            <a:ext cx="2376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8. π. κοινού κινητικού ν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13. Κοινό κινητικό ν.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19. σκέλη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357950" y="3571876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16. Έσω λημνίσκος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7. </a:t>
            </a:r>
            <a:r>
              <a:rPr lang="el-GR" dirty="0" err="1" smtClean="0">
                <a:solidFill>
                  <a:srgbClr val="0070C0"/>
                </a:solidFill>
              </a:rPr>
              <a:t>Μεσεγκεφαλικός</a:t>
            </a:r>
            <a:r>
              <a:rPr lang="el-GR" dirty="0" smtClean="0">
                <a:solidFill>
                  <a:srgbClr val="0070C0"/>
                </a:solidFill>
              </a:rPr>
              <a:t> π.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85720" y="5500702"/>
            <a:ext cx="288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11. </a:t>
            </a:r>
            <a:r>
              <a:rPr lang="el-GR" dirty="0" smtClean="0"/>
              <a:t>Ερυθρός π.</a:t>
            </a:r>
          </a:p>
          <a:p>
            <a:r>
              <a:rPr lang="el-GR" dirty="0" smtClean="0"/>
              <a:t>12. </a:t>
            </a:r>
            <a:r>
              <a:rPr lang="el-GR" dirty="0" err="1" smtClean="0"/>
              <a:t>Οδοντωτοερυθραίες</a:t>
            </a:r>
            <a:r>
              <a:rPr lang="el-GR" dirty="0" smtClean="0"/>
              <a:t> ίνες</a:t>
            </a:r>
          </a:p>
          <a:p>
            <a:r>
              <a:rPr lang="el-GR" dirty="0" smtClean="0"/>
              <a:t>17,18. μέλαινα ουσία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572264" y="4429132"/>
            <a:ext cx="2348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9. </a:t>
            </a:r>
            <a:r>
              <a:rPr lang="el-GR" dirty="0" smtClean="0"/>
              <a:t>π.</a:t>
            </a:r>
            <a:r>
              <a:rPr lang="en-US" dirty="0" smtClean="0"/>
              <a:t> </a:t>
            </a:r>
            <a:r>
              <a:rPr lang="en-US" dirty="0" err="1" smtClean="0"/>
              <a:t>Edinger</a:t>
            </a:r>
            <a:r>
              <a:rPr lang="en-US" dirty="0" smtClean="0"/>
              <a:t> </a:t>
            </a:r>
            <a:r>
              <a:rPr lang="en-US" dirty="0" err="1" smtClean="0"/>
              <a:t>Westphal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715008" y="53578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5357850" cy="419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5100521" y="5357826"/>
            <a:ext cx="4096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14. </a:t>
            </a:r>
            <a:r>
              <a:rPr lang="el-GR" dirty="0" smtClean="0"/>
              <a:t>Ραχιαίος χιασμός καλύπτρας </a:t>
            </a:r>
            <a:r>
              <a:rPr lang="en-US" dirty="0" err="1" smtClean="0"/>
              <a:t>Meynert</a:t>
            </a:r>
            <a:endParaRPr lang="en-US" dirty="0" smtClean="0"/>
          </a:p>
          <a:p>
            <a:pPr marL="342900" indent="-342900">
              <a:buAutoNum type="arabicPeriod" startAt="15"/>
            </a:pPr>
            <a:r>
              <a:rPr lang="el-GR" dirty="0" smtClean="0"/>
              <a:t>Κοιλιακός χιασμός καλύπτρας </a:t>
            </a:r>
            <a:r>
              <a:rPr lang="en-US" dirty="0" err="1" smtClean="0"/>
              <a:t>Forel</a:t>
            </a:r>
            <a:r>
              <a:rPr lang="en-US" dirty="0" smtClean="0"/>
              <a:t> </a:t>
            </a:r>
          </a:p>
          <a:p>
            <a:pPr marL="342900" indent="-342900"/>
            <a:r>
              <a:rPr lang="en-US" dirty="0" smtClean="0"/>
              <a:t>       </a:t>
            </a:r>
            <a:r>
              <a:rPr lang="el-GR" dirty="0" smtClean="0"/>
              <a:t>(</a:t>
            </a:r>
            <a:r>
              <a:rPr lang="el-GR" dirty="0" err="1" smtClean="0"/>
              <a:t>ερυθρονωτιαίο</a:t>
            </a:r>
            <a:r>
              <a:rPr lang="el-GR" dirty="0" smtClean="0"/>
              <a:t> δ.)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ΜΕΣΟΣ ΕΓΚΕΦΑΛΟΣ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l-GR" sz="3200" dirty="0" smtClean="0"/>
              <a:t>επίπεδο κάτω </a:t>
            </a:r>
            <a:r>
              <a:rPr lang="el-GR" sz="3200" dirty="0" err="1" smtClean="0"/>
              <a:t>διδυμίων</a:t>
            </a:r>
            <a:endParaRPr lang="el-GR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28604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714488"/>
            <a:ext cx="4286272" cy="358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5857884" y="2143116"/>
            <a:ext cx="26890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19. π. τριδύμου</a:t>
            </a:r>
          </a:p>
          <a:p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22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Έξω λημνίσκος</a:t>
            </a:r>
          </a:p>
          <a:p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26. Έσω λημνίσκος</a:t>
            </a:r>
          </a:p>
          <a:p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24. Έσω επιμήκης δεσμίδα</a:t>
            </a:r>
          </a:p>
          <a:p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25. ΑΠΣ χιασμός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57158" y="1928802"/>
            <a:ext cx="2283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14. Κάτω </a:t>
            </a:r>
            <a:r>
              <a:rPr lang="el-GR" dirty="0" err="1" smtClean="0"/>
              <a:t>διδύμιο</a:t>
            </a:r>
            <a:endParaRPr lang="el-GR" dirty="0" smtClean="0"/>
          </a:p>
          <a:p>
            <a:r>
              <a:rPr lang="el-GR" dirty="0" smtClean="0"/>
              <a:t>20. </a:t>
            </a:r>
            <a:r>
              <a:rPr lang="el-GR" dirty="0" err="1" smtClean="0"/>
              <a:t>Σκελογεφυρικός</a:t>
            </a:r>
            <a:r>
              <a:rPr lang="el-GR" dirty="0" smtClean="0"/>
              <a:t> π.</a:t>
            </a:r>
          </a:p>
          <a:p>
            <a:r>
              <a:rPr lang="el-GR" b="1" dirty="0" smtClean="0"/>
              <a:t>18. </a:t>
            </a:r>
            <a:r>
              <a:rPr lang="el-GR" b="1" dirty="0" err="1" smtClean="0"/>
              <a:t>Υπομέλας</a:t>
            </a:r>
            <a:r>
              <a:rPr lang="el-GR" b="1" dirty="0" smtClean="0"/>
              <a:t> τόπος</a:t>
            </a:r>
          </a:p>
          <a:p>
            <a:r>
              <a:rPr lang="el-GR" b="1" dirty="0" smtClean="0"/>
              <a:t>21. </a:t>
            </a:r>
            <a:r>
              <a:rPr lang="el-GR" b="1" dirty="0" err="1" smtClean="0"/>
              <a:t>Μεσοσκελιαίος</a:t>
            </a:r>
            <a:r>
              <a:rPr lang="el-GR" b="1" dirty="0" smtClean="0"/>
              <a:t> π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285720" y="6000768"/>
            <a:ext cx="882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 smtClean="0"/>
              <a:t>Υπομέλας</a:t>
            </a:r>
            <a:r>
              <a:rPr lang="el-GR" dirty="0" smtClean="0"/>
              <a:t> τόπος: αναπνευστικό κέντρο, </a:t>
            </a:r>
            <a:r>
              <a:rPr lang="el-GR" dirty="0" err="1" smtClean="0"/>
              <a:t>νοραδρενεργικοί</a:t>
            </a:r>
            <a:r>
              <a:rPr lang="el-GR" dirty="0" smtClean="0"/>
              <a:t> νευρώνες</a:t>
            </a:r>
          </a:p>
          <a:p>
            <a:r>
              <a:rPr lang="el-GR" b="1" dirty="0" err="1" smtClean="0"/>
              <a:t>Μεσοσκελιαίος</a:t>
            </a:r>
            <a:r>
              <a:rPr lang="el-GR" dirty="0" smtClean="0"/>
              <a:t> π. : απολήγει η </a:t>
            </a:r>
            <a:r>
              <a:rPr lang="el-GR" dirty="0" err="1" smtClean="0"/>
              <a:t>ηνιομεσοσκελιαία</a:t>
            </a:r>
            <a:r>
              <a:rPr lang="el-GR" dirty="0" smtClean="0"/>
              <a:t> δεσμίδα από π. </a:t>
            </a:r>
            <a:r>
              <a:rPr lang="el-GR" dirty="0" err="1" smtClean="0"/>
              <a:t>ηνίας</a:t>
            </a:r>
            <a:r>
              <a:rPr lang="el-GR" dirty="0" smtClean="0"/>
              <a:t> (δεσμίδα </a:t>
            </a:r>
            <a:r>
              <a:rPr lang="en-US" dirty="0" err="1" smtClean="0"/>
              <a:t>Meynert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285720" y="4214818"/>
            <a:ext cx="21716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16. </a:t>
            </a:r>
            <a:r>
              <a:rPr lang="el-GR" dirty="0" smtClean="0">
                <a:solidFill>
                  <a:srgbClr val="FF0000"/>
                </a:solidFill>
              </a:rPr>
              <a:t>π. </a:t>
            </a:r>
            <a:r>
              <a:rPr lang="el-GR" dirty="0" err="1" smtClean="0">
                <a:solidFill>
                  <a:srgbClr val="FF0000"/>
                </a:solidFill>
              </a:rPr>
              <a:t>τροχιλιακού</a:t>
            </a:r>
            <a:r>
              <a:rPr lang="el-GR" dirty="0" smtClean="0">
                <a:solidFill>
                  <a:srgbClr val="FF0000"/>
                </a:solidFill>
              </a:rPr>
              <a:t> ν.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143636" y="4643446"/>
            <a:ext cx="2663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17. Ραχιαίος π. καλύπτρας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3071802" y="1428736"/>
            <a:ext cx="215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9. Υδραγωγός </a:t>
            </a:r>
            <a:r>
              <a:rPr lang="en-US" dirty="0" err="1" smtClean="0"/>
              <a:t>Sylvius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4791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6357950" y="1000108"/>
            <a:ext cx="22127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Μέλαινα ουσία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Γέφυρα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Ωχρά σφαίρα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Ερυθρός πυρήνας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071538" y="5572140"/>
            <a:ext cx="5929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Μέλαιν</a:t>
            </a:r>
            <a:r>
              <a:rPr lang="el-GR" dirty="0" smtClean="0"/>
              <a:t>α </a:t>
            </a:r>
            <a:r>
              <a:rPr lang="el-GR" dirty="0" smtClean="0"/>
              <a:t>ουσία </a:t>
            </a:r>
            <a:r>
              <a:rPr lang="el-GR" dirty="0" smtClean="0"/>
              <a:t>εκτείνεται από γέφυρα ως την ωχρά σφαίρα.</a:t>
            </a:r>
          </a:p>
          <a:p>
            <a:r>
              <a:rPr lang="el-GR" dirty="0" smtClean="0"/>
              <a:t>Ερυθρός π. έχει </a:t>
            </a:r>
            <a:r>
              <a:rPr lang="el-GR" dirty="0" err="1" smtClean="0"/>
              <a:t>υψηλη</a:t>
            </a:r>
            <a:r>
              <a:rPr lang="el-GR" dirty="0" smtClean="0"/>
              <a:t> </a:t>
            </a:r>
            <a:r>
              <a:rPr lang="el-GR" dirty="0" err="1" smtClean="0"/>
              <a:t>περιεκτικκότητα</a:t>
            </a:r>
            <a:r>
              <a:rPr lang="el-GR" dirty="0" smtClean="0"/>
              <a:t> σιδήρου.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428596" y="214290"/>
            <a:ext cx="198496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Μέλαινα ουσία</a:t>
            </a:r>
          </a:p>
          <a:p>
            <a:pPr marL="342900" indent="-342900">
              <a:buAutoNum type="arabicPeriod" startAt="4"/>
            </a:pPr>
            <a:r>
              <a:rPr lang="el-GR" b="1" dirty="0" smtClean="0">
                <a:solidFill>
                  <a:srgbClr val="FF0000"/>
                </a:solidFill>
              </a:rPr>
              <a:t>Ερυθρός π.</a:t>
            </a:r>
          </a:p>
          <a:p>
            <a:pPr marL="342900" indent="-342900"/>
            <a:r>
              <a:rPr lang="el-GR" dirty="0" smtClean="0"/>
              <a:t>3.   Ωχρά σφαίρα</a:t>
            </a:r>
          </a:p>
          <a:p>
            <a:pPr marL="342900" indent="-342900">
              <a:buAutoNum type="arabicPeriod" startAt="6"/>
            </a:pPr>
            <a:r>
              <a:rPr lang="el-GR" dirty="0" smtClean="0"/>
              <a:t>Οδοντωτός π.</a:t>
            </a:r>
          </a:p>
          <a:p>
            <a:pPr marL="342900" indent="-342900">
              <a:buAutoNum type="arabicPeriod" startAt="18"/>
            </a:pPr>
            <a:r>
              <a:rPr lang="el-GR" dirty="0" smtClean="0"/>
              <a:t>Θάλαμος </a:t>
            </a:r>
          </a:p>
          <a:p>
            <a:pPr marL="342900" indent="-342900"/>
            <a:r>
              <a:rPr lang="el-GR" dirty="0" smtClean="0"/>
              <a:t>Α. κέλυφος </a:t>
            </a:r>
          </a:p>
          <a:p>
            <a:pPr marL="342900" indent="-342900"/>
            <a:r>
              <a:rPr lang="el-GR" dirty="0" smtClean="0"/>
              <a:t>Β. κερκοφόρος</a:t>
            </a:r>
          </a:p>
          <a:p>
            <a:pPr marL="342900" indent="-342900"/>
            <a:r>
              <a:rPr lang="el-GR" dirty="0" smtClean="0"/>
              <a:t>Γ. ελαία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57158" y="2643182"/>
            <a:ext cx="3798219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ΠΡΟΣΑΓΩΓΕΣ ΕΡΥΘΡΟΥ Π.</a:t>
            </a:r>
          </a:p>
          <a:p>
            <a:pPr marL="342900" indent="-342900"/>
            <a:r>
              <a:rPr lang="el-GR" dirty="0" smtClean="0"/>
              <a:t>5. </a:t>
            </a:r>
            <a:r>
              <a:rPr lang="el-GR" dirty="0" err="1" smtClean="0"/>
              <a:t>Οδοντωτοερυθραία</a:t>
            </a:r>
            <a:r>
              <a:rPr lang="el-GR" dirty="0" smtClean="0"/>
              <a:t> (ΑΠΣ χιασμένα)</a:t>
            </a:r>
          </a:p>
          <a:p>
            <a:pPr marL="342900" indent="-342900"/>
            <a:r>
              <a:rPr lang="el-GR" dirty="0" smtClean="0"/>
              <a:t>7. </a:t>
            </a:r>
            <a:r>
              <a:rPr lang="el-GR" dirty="0" err="1" smtClean="0"/>
              <a:t>Τετραδυμοερυθραία</a:t>
            </a:r>
            <a:r>
              <a:rPr lang="el-GR" dirty="0" smtClean="0"/>
              <a:t> (ομόπλευρα)</a:t>
            </a:r>
          </a:p>
          <a:p>
            <a:pPr marL="342900" indent="-342900"/>
            <a:r>
              <a:rPr lang="el-GR" dirty="0" smtClean="0"/>
              <a:t>8. </a:t>
            </a:r>
            <a:r>
              <a:rPr lang="el-GR" dirty="0" err="1" smtClean="0"/>
              <a:t>Ωχροερυθραία</a:t>
            </a:r>
            <a:r>
              <a:rPr lang="el-GR" dirty="0" smtClean="0"/>
              <a:t> (έσω μοίρα ωχράς)</a:t>
            </a:r>
          </a:p>
          <a:p>
            <a:pPr marL="342900" indent="-342900"/>
            <a:r>
              <a:rPr lang="el-GR" dirty="0" smtClean="0"/>
              <a:t>9. </a:t>
            </a:r>
            <a:r>
              <a:rPr lang="el-GR" dirty="0" err="1" smtClean="0"/>
              <a:t>Φλοιερυθραία</a:t>
            </a:r>
            <a:r>
              <a:rPr lang="el-GR" dirty="0" smtClean="0"/>
              <a:t>  (ομόπλευρα)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57158" y="4071942"/>
            <a:ext cx="3696974" cy="92333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ΑΠΑΓΩΓΕΣ ΕΡΥΘΡΟΥ Π.</a:t>
            </a:r>
          </a:p>
          <a:p>
            <a:pPr marL="342900" indent="-342900"/>
            <a:r>
              <a:rPr lang="el-GR" dirty="0" smtClean="0"/>
              <a:t>10. </a:t>
            </a:r>
            <a:r>
              <a:rPr lang="el-GR" dirty="0" err="1" smtClean="0"/>
              <a:t>Ερυθροδικτυωτό</a:t>
            </a:r>
            <a:r>
              <a:rPr lang="el-GR" dirty="0" smtClean="0"/>
              <a:t>-</a:t>
            </a:r>
            <a:r>
              <a:rPr lang="el-GR" dirty="0" err="1" smtClean="0"/>
              <a:t>ερυθροελαϊκό</a:t>
            </a:r>
            <a:r>
              <a:rPr lang="el-GR" dirty="0" smtClean="0"/>
              <a:t> δ</a:t>
            </a:r>
          </a:p>
          <a:p>
            <a:pPr marL="342900" indent="-342900"/>
            <a:r>
              <a:rPr lang="el-GR" dirty="0" smtClean="0"/>
              <a:t>11. Ερυθρονωτιαίο δ. (χιασμός </a:t>
            </a:r>
            <a:r>
              <a:rPr lang="en-US" dirty="0" err="1" smtClean="0"/>
              <a:t>Forel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28596" y="5143512"/>
            <a:ext cx="732521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Ενδιάμεσος σταθμός ελέγχου παρεγκεφαλίδας, ωχράς σφαίρας και φλοιού.</a:t>
            </a:r>
          </a:p>
          <a:p>
            <a:r>
              <a:rPr lang="el-GR" dirty="0" smtClean="0"/>
              <a:t>Ρυθμίζει μ. τόνο, στάση και βάδιση.</a:t>
            </a:r>
          </a:p>
          <a:p>
            <a:r>
              <a:rPr lang="el-GR" dirty="0" smtClean="0"/>
              <a:t>Βλάβη προκαλεί τρόμο μεταβολή μ. τόνου και </a:t>
            </a:r>
            <a:r>
              <a:rPr lang="el-GR" dirty="0" err="1" smtClean="0"/>
              <a:t>χοριοαθετωσικές</a:t>
            </a:r>
            <a:r>
              <a:rPr lang="el-GR" dirty="0" smtClean="0"/>
              <a:t> κινήσεις</a:t>
            </a:r>
            <a:endParaRPr lang="el-G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14290"/>
            <a:ext cx="53467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2857488" y="142852"/>
            <a:ext cx="1710918" cy="461665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B0F0"/>
                </a:solidFill>
              </a:rPr>
              <a:t>ΕΡΥΘΡΟΣ Π</a:t>
            </a:r>
            <a:r>
              <a:rPr lang="el-GR" sz="2400" dirty="0" smtClean="0">
                <a:solidFill>
                  <a:srgbClr val="00B0F0"/>
                </a:solidFill>
              </a:rPr>
              <a:t>.</a:t>
            </a:r>
            <a:endParaRPr lang="el-GR" sz="2400" dirty="0">
              <a:solidFill>
                <a:srgbClr val="00B0F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42910" y="6357958"/>
            <a:ext cx="571355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ΚΥΚΛΩΜΑ: ΟΔΟΝΤΩΤΟΣ-ΕΡΥΘΡΟΣ-ΕΛΑΙΑ-ΠΑΡΕΓΚΕΦΑΛΙΔΑ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6957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429124" y="285728"/>
            <a:ext cx="2349618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Προμήκης</a:t>
            </a:r>
          </a:p>
          <a:p>
            <a:pPr marL="342900" indent="-342900">
              <a:buAutoNum type="arabicPeriod"/>
            </a:pPr>
            <a:r>
              <a:rPr lang="el-GR" dirty="0" smtClean="0"/>
              <a:t>Γέφυρα </a:t>
            </a:r>
          </a:p>
          <a:p>
            <a:pPr marL="342900" indent="-342900">
              <a:buAutoNum type="arabicPeriod"/>
            </a:pPr>
            <a:r>
              <a:rPr lang="el-GR" dirty="0" smtClean="0"/>
              <a:t>Μ. εγκέφαλος</a:t>
            </a:r>
          </a:p>
          <a:p>
            <a:pPr marL="342900" indent="-342900"/>
            <a:r>
              <a:rPr lang="el-GR" dirty="0" smtClean="0"/>
              <a:t>8.   Παρεγκεφαλίδα  </a:t>
            </a:r>
          </a:p>
          <a:p>
            <a:pPr marL="342900" indent="-342900"/>
            <a:r>
              <a:rPr lang="el-GR" dirty="0" smtClean="0"/>
              <a:t>12. 4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pPr marL="342900" indent="-342900"/>
            <a:r>
              <a:rPr lang="el-GR" dirty="0" smtClean="0"/>
              <a:t>13. </a:t>
            </a:r>
            <a:r>
              <a:rPr lang="el-GR" dirty="0"/>
              <a:t>Ά</a:t>
            </a:r>
            <a:r>
              <a:rPr lang="el-GR" dirty="0" smtClean="0"/>
              <a:t>νω μυέλινο ιστίο</a:t>
            </a:r>
          </a:p>
          <a:p>
            <a:pPr marL="342900" indent="-342900"/>
            <a:r>
              <a:rPr lang="el-GR" dirty="0" smtClean="0"/>
              <a:t>14. Κάτω μυέλινο ιστίο</a:t>
            </a:r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l-GR" dirty="0" smtClean="0"/>
              <a:t>(τρήμα </a:t>
            </a:r>
            <a:r>
              <a:rPr lang="en-US" dirty="0" err="1" smtClean="0"/>
              <a:t>Magendie</a:t>
            </a:r>
            <a:r>
              <a:rPr lang="en-US" dirty="0" smtClean="0"/>
              <a:t>)</a:t>
            </a:r>
            <a:endParaRPr 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428596" y="5572140"/>
            <a:ext cx="264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Οροφή 4</a:t>
            </a:r>
            <a:r>
              <a:rPr lang="el-GR" baseline="30000" dirty="0" smtClean="0"/>
              <a:t>ης</a:t>
            </a:r>
            <a:r>
              <a:rPr lang="el-GR" dirty="0" smtClean="0"/>
              <a:t> κοιλίας δίκην Λ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71472" y="3929066"/>
            <a:ext cx="7041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Καλύπτρα</a:t>
            </a:r>
            <a:r>
              <a:rPr lang="el-GR" dirty="0" smtClean="0"/>
              <a:t>: κοινό τμήμα στελέχους. Περιέχει </a:t>
            </a:r>
            <a:r>
              <a:rPr lang="el-GR" u="sng" dirty="0" smtClean="0"/>
              <a:t>πυρήνες</a:t>
            </a:r>
            <a:r>
              <a:rPr lang="el-GR" dirty="0" smtClean="0"/>
              <a:t> και </a:t>
            </a:r>
            <a:r>
              <a:rPr lang="el-GR" u="sng" dirty="0" smtClean="0"/>
              <a:t>μακρές οδούς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Και στις 3 μοίρες. Πίσω καλύπτεται από </a:t>
            </a:r>
            <a:r>
              <a:rPr lang="el-GR" b="1" dirty="0" smtClean="0"/>
              <a:t>τετράδυμο</a:t>
            </a:r>
            <a:r>
              <a:rPr lang="el-GR" dirty="0" smtClean="0"/>
              <a:t> και </a:t>
            </a:r>
            <a:r>
              <a:rPr lang="el-GR" b="1" dirty="0" smtClean="0"/>
              <a:t>παρεγκεφαλίδα.</a:t>
            </a:r>
          </a:p>
          <a:p>
            <a:r>
              <a:rPr lang="el-GR" b="1" dirty="0" smtClean="0"/>
              <a:t>Κατιούσες οδοί: </a:t>
            </a:r>
            <a:r>
              <a:rPr lang="el-GR" u="sng" dirty="0" smtClean="0"/>
              <a:t>σκέλη, βολβός παρεγκεφαλίδας, πυραμίδες </a:t>
            </a:r>
            <a:endParaRPr lang="el-G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214290"/>
            <a:ext cx="669607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3857620" y="214290"/>
            <a:ext cx="170431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ΜΕΛΑΙΝΑ ΟΥΣΙΑ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14282" y="4549676"/>
            <a:ext cx="202247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b="1" dirty="0" smtClean="0">
                <a:solidFill>
                  <a:schemeClr val="tx1"/>
                </a:solidFill>
              </a:rPr>
              <a:t>Μέλαινα ουσία</a:t>
            </a:r>
          </a:p>
          <a:p>
            <a:pPr marL="342900" indent="-342900">
              <a:buAutoNum type="arabicPeriod" startAt="4"/>
            </a:pPr>
            <a:r>
              <a:rPr lang="el-GR" dirty="0" smtClean="0">
                <a:solidFill>
                  <a:schemeClr val="bg1"/>
                </a:solidFill>
              </a:rPr>
              <a:t>Ερυθρός π.</a:t>
            </a:r>
          </a:p>
          <a:p>
            <a:pPr marL="342900" indent="-342900"/>
            <a:r>
              <a:rPr lang="el-GR" dirty="0" smtClean="0"/>
              <a:t>3.   Ωχρά σφαίρα</a:t>
            </a:r>
          </a:p>
          <a:p>
            <a:pPr marL="342900" indent="-342900">
              <a:buAutoNum type="arabicPeriod" startAt="6"/>
            </a:pPr>
            <a:r>
              <a:rPr lang="el-GR" dirty="0" smtClean="0"/>
              <a:t>Οδοντωτός π.</a:t>
            </a:r>
          </a:p>
          <a:p>
            <a:pPr marL="342900" indent="-342900">
              <a:buAutoNum type="arabicPeriod" startAt="18"/>
            </a:pPr>
            <a:r>
              <a:rPr lang="el-GR" dirty="0" smtClean="0"/>
              <a:t>Θάλαμος </a:t>
            </a:r>
          </a:p>
          <a:p>
            <a:pPr marL="342900" indent="-342900"/>
            <a:r>
              <a:rPr lang="el-GR" dirty="0" smtClean="0"/>
              <a:t>Α. Κέλυφος </a:t>
            </a:r>
          </a:p>
          <a:p>
            <a:pPr marL="342900" indent="-342900"/>
            <a:r>
              <a:rPr lang="el-GR" dirty="0" smtClean="0"/>
              <a:t>Β. Κερκοφόρος</a:t>
            </a:r>
          </a:p>
          <a:p>
            <a:pPr marL="342900" indent="-342900"/>
            <a:r>
              <a:rPr lang="el-GR" dirty="0" smtClean="0"/>
              <a:t>Γ. Ελαία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5929322" y="928670"/>
            <a:ext cx="3187091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ΠΡΟΣΑΓΩΓΕΣ ΜΕΛΑΙΝΑΣ ΟΥΣΙΑΣ</a:t>
            </a:r>
          </a:p>
          <a:p>
            <a:r>
              <a:rPr lang="el-GR" dirty="0" smtClean="0"/>
              <a:t>12. Από κερκοφόρο π.</a:t>
            </a:r>
          </a:p>
          <a:p>
            <a:r>
              <a:rPr lang="el-GR" dirty="0" smtClean="0"/>
              <a:t>13. Από προμετωπιαίο φλοιό</a:t>
            </a:r>
          </a:p>
          <a:p>
            <a:r>
              <a:rPr lang="el-GR" dirty="0" smtClean="0"/>
              <a:t>14. Από κέλυφος</a:t>
            </a:r>
          </a:p>
          <a:p>
            <a:r>
              <a:rPr lang="el-GR" dirty="0" smtClean="0"/>
              <a:t>15. Από κινητικό φλοιό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286512" y="2928934"/>
            <a:ext cx="2715423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ΑΠΑΓΩΓΕΣ ΙΝΕΣ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16. </a:t>
            </a:r>
            <a:r>
              <a:rPr lang="el-GR" dirty="0" err="1" smtClean="0">
                <a:solidFill>
                  <a:schemeClr val="bg1"/>
                </a:solidFill>
              </a:rPr>
              <a:t>Μελαινοραβδωτές</a:t>
            </a:r>
            <a:r>
              <a:rPr lang="el-GR" dirty="0" smtClean="0">
                <a:solidFill>
                  <a:schemeClr val="bg1"/>
                </a:solidFill>
              </a:rPr>
              <a:t> ίνες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42844" y="214290"/>
            <a:ext cx="294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ΟΦΘΑΛΜΟΚΙΝΗΤΙΚΑ ΝΕΥΡΑ. 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357158" y="571480"/>
            <a:ext cx="2113399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ΙΙΙ. Κοινό κινητικό (7)</a:t>
            </a:r>
          </a:p>
          <a:p>
            <a:r>
              <a:rPr lang="el-GR" dirty="0" smtClean="0"/>
              <a:t>Ι</a:t>
            </a:r>
            <a:r>
              <a:rPr lang="en-US" dirty="0" smtClean="0"/>
              <a:t>V.</a:t>
            </a:r>
            <a:r>
              <a:rPr lang="el-GR" dirty="0" smtClean="0"/>
              <a:t> </a:t>
            </a:r>
            <a:r>
              <a:rPr lang="el-GR" dirty="0" err="1" smtClean="0"/>
              <a:t>Τροχιλιακό</a:t>
            </a:r>
            <a:r>
              <a:rPr lang="el-GR" dirty="0" smtClean="0"/>
              <a:t> (4)</a:t>
            </a:r>
            <a:endParaRPr lang="en-US" dirty="0" smtClean="0"/>
          </a:p>
          <a:p>
            <a:r>
              <a:rPr lang="en-US" dirty="0" smtClean="0"/>
              <a:t>VI.</a:t>
            </a:r>
            <a:r>
              <a:rPr lang="el-GR" dirty="0" smtClean="0"/>
              <a:t> Απαγωγό (1)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85728"/>
            <a:ext cx="36385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34480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2571736" y="500042"/>
            <a:ext cx="247708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(13). π. κοινού κινητικού</a:t>
            </a:r>
          </a:p>
          <a:p>
            <a:r>
              <a:rPr lang="el-GR" dirty="0" smtClean="0"/>
              <a:t>(6). π. </a:t>
            </a:r>
            <a:r>
              <a:rPr lang="el-GR" dirty="0" err="1" smtClean="0"/>
              <a:t>τροχιλιακού</a:t>
            </a:r>
            <a:endParaRPr lang="el-GR" dirty="0" smtClean="0"/>
          </a:p>
          <a:p>
            <a:r>
              <a:rPr lang="el-GR" dirty="0" smtClean="0"/>
              <a:t>(3). π. </a:t>
            </a:r>
            <a:r>
              <a:rPr lang="el-GR" dirty="0" err="1" smtClean="0"/>
              <a:t>απαγωγού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3071802" y="1643050"/>
            <a:ext cx="2440861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19. Επικουρικός π. </a:t>
            </a:r>
            <a:r>
              <a:rPr lang="en-US" dirty="0" err="1" smtClean="0">
                <a:solidFill>
                  <a:srgbClr val="FFFF00"/>
                </a:solidFill>
              </a:rPr>
              <a:t>Ed.W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8. </a:t>
            </a:r>
            <a:r>
              <a:rPr lang="el-GR" dirty="0" err="1" smtClean="0">
                <a:solidFill>
                  <a:srgbClr val="FFFF00"/>
                </a:solidFill>
              </a:rPr>
              <a:t>Σπλαγχνοκιν</a:t>
            </a:r>
            <a:r>
              <a:rPr lang="el-GR" dirty="0" smtClean="0">
                <a:solidFill>
                  <a:srgbClr val="FFFF00"/>
                </a:solidFill>
              </a:rPr>
              <a:t>. ίνες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286116" y="3857628"/>
            <a:ext cx="4386072" cy="258532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ΟΜΟΙΟΤΗΤΕΣ</a:t>
            </a:r>
          </a:p>
          <a:p>
            <a:r>
              <a:rPr lang="el-GR" dirty="0" err="1" smtClean="0"/>
              <a:t>Πολύπολα</a:t>
            </a:r>
            <a:r>
              <a:rPr lang="el-GR" dirty="0" smtClean="0"/>
              <a:t> κύτταρα πυρήνων</a:t>
            </a:r>
          </a:p>
          <a:p>
            <a:r>
              <a:rPr lang="el-GR" dirty="0" smtClean="0"/>
              <a:t>Πορεία στο σηραγγώδη</a:t>
            </a:r>
          </a:p>
          <a:p>
            <a:r>
              <a:rPr lang="el-GR" dirty="0" smtClean="0"/>
              <a:t>Έξοδος από </a:t>
            </a:r>
            <a:r>
              <a:rPr lang="el-GR" dirty="0" err="1" smtClean="0"/>
              <a:t>υπερκόγχιο</a:t>
            </a:r>
            <a:r>
              <a:rPr lang="el-GR" dirty="0" smtClean="0"/>
              <a:t> σχίσμα</a:t>
            </a:r>
          </a:p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ΔΙΑΦΟΡΕΣ</a:t>
            </a:r>
          </a:p>
          <a:p>
            <a:r>
              <a:rPr lang="en-US" dirty="0" smtClean="0"/>
              <a:t>III. </a:t>
            </a:r>
            <a:r>
              <a:rPr lang="el-GR" dirty="0" smtClean="0"/>
              <a:t>Ίνες παρασυμπαθητικού</a:t>
            </a:r>
            <a:endParaRPr lang="en-US" dirty="0" smtClean="0"/>
          </a:p>
          <a:p>
            <a:r>
              <a:rPr lang="en-US" dirty="0" smtClean="0"/>
              <a:t>IV</a:t>
            </a:r>
            <a:r>
              <a:rPr lang="el-GR" dirty="0" smtClean="0"/>
              <a:t>. Ραχιαία ανάδυση, χιασμός. </a:t>
            </a:r>
          </a:p>
          <a:p>
            <a:r>
              <a:rPr lang="el-GR" dirty="0" smtClean="0"/>
              <a:t>      Τρυπά </a:t>
            </a:r>
            <a:r>
              <a:rPr lang="el-GR" dirty="0" err="1" smtClean="0"/>
              <a:t>σκλ</a:t>
            </a:r>
            <a:r>
              <a:rPr lang="el-GR" dirty="0" smtClean="0"/>
              <a:t>. μήνιγγα στο χείλος σκηνιδίου</a:t>
            </a:r>
            <a:endParaRPr lang="en-US" dirty="0" smtClean="0"/>
          </a:p>
          <a:p>
            <a:r>
              <a:rPr lang="en-US" dirty="0" smtClean="0"/>
              <a:t>VI</a:t>
            </a:r>
            <a:r>
              <a:rPr lang="el-GR" dirty="0" smtClean="0"/>
              <a:t>. Μακρά </a:t>
            </a:r>
            <a:r>
              <a:rPr lang="el-GR" dirty="0" err="1" smtClean="0"/>
              <a:t>ενδοσκληρίδια</a:t>
            </a:r>
            <a:r>
              <a:rPr lang="el-GR" dirty="0" smtClean="0"/>
              <a:t> πορεία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376363"/>
            <a:ext cx="8915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1376363"/>
            <a:ext cx="81153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8689487" cy="32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ΟΦΘΑΛΜΟΚΙΝΗΤΙΚΟΤΗΤΑ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algn="ctr">
              <a:buNone/>
            </a:pPr>
            <a:r>
              <a:rPr lang="el-GR" dirty="0" smtClean="0"/>
              <a:t>ΟΡΙΖΟΝΤΙΑ ΒΛΕΜΜΑΤΙΚΗ ΚΙΝΗΣΗ</a:t>
            </a:r>
            <a:endParaRPr lang="el-GR" dirty="0"/>
          </a:p>
        </p:txBody>
      </p:sp>
      <p:pic>
        <p:nvPicPr>
          <p:cNvPr id="5" name="4 - Εικόνα" descr="ΟΡΙΖΟΝΤΙΟ ΒΛΕΜΜ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85926"/>
            <a:ext cx="4071966" cy="4789307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286248" y="2357430"/>
            <a:ext cx="43365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3"/>
                </a:solidFill>
              </a:rPr>
              <a:t>Ελέγχεται η βλεμματική κίνηση</a:t>
            </a:r>
            <a:r>
              <a:rPr lang="el-GR" sz="2400" dirty="0" smtClean="0"/>
              <a:t>, </a:t>
            </a:r>
          </a:p>
          <a:p>
            <a:r>
              <a:rPr lang="el-GR" sz="2400" dirty="0" smtClean="0"/>
              <a:t>όχι η κίνηση κάθε οφθαλμού </a:t>
            </a:r>
          </a:p>
          <a:p>
            <a:r>
              <a:rPr lang="el-GR" sz="2400" dirty="0" smtClean="0"/>
              <a:t>ή μυ χωριστά.</a:t>
            </a:r>
          </a:p>
          <a:p>
            <a:r>
              <a:rPr lang="el-GR" sz="2400" b="1" dirty="0" smtClean="0">
                <a:solidFill>
                  <a:schemeClr val="accent4"/>
                </a:solidFill>
              </a:rPr>
              <a:t>Ο φλοιός «στέλνει» το βλέμμα </a:t>
            </a:r>
          </a:p>
          <a:p>
            <a:r>
              <a:rPr lang="el-GR" sz="2400" b="1" dirty="0" smtClean="0">
                <a:solidFill>
                  <a:schemeClr val="accent4"/>
                </a:solidFill>
              </a:rPr>
              <a:t>στην αντίθετη πλευρά. </a:t>
            </a:r>
          </a:p>
          <a:p>
            <a:r>
              <a:rPr lang="el-GR" sz="2400" dirty="0" smtClean="0"/>
              <a:t>Σε υπερπυρηνική βλάβη, </a:t>
            </a:r>
          </a:p>
          <a:p>
            <a:r>
              <a:rPr lang="el-GR" sz="2400" dirty="0" smtClean="0"/>
              <a:t>τα μάτια «κοιτάνε» τη βλάβη.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ΟΦΘΑΛΜΟΚΙΝΗΤΙΚΟΤΗΤΑ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/>
          <a:lstStyle/>
          <a:p>
            <a:pPr algn="ctr">
              <a:buNone/>
            </a:pPr>
            <a:r>
              <a:rPr lang="el-GR" dirty="0" smtClean="0"/>
              <a:t>ΚΑΘΕΤΗ ΒΛΕΜΜΑΤΙΚΗ ΚΙΝΗΣΗ</a:t>
            </a:r>
          </a:p>
          <a:p>
            <a:pPr>
              <a:buNone/>
            </a:pPr>
            <a:r>
              <a:rPr lang="el-GR" b="1" dirty="0" smtClean="0">
                <a:solidFill>
                  <a:schemeClr val="accent3"/>
                </a:solidFill>
              </a:rPr>
              <a:t>Ελέγχεται αμφοτερόπλευρα από το φλοιό.</a:t>
            </a:r>
            <a:endParaRPr lang="el-GR" b="1" dirty="0">
              <a:solidFill>
                <a:schemeClr val="accent3"/>
              </a:solidFill>
            </a:endParaRPr>
          </a:p>
        </p:txBody>
      </p:sp>
      <p:pic>
        <p:nvPicPr>
          <p:cNvPr id="4" name="3 - Εικόνα" descr="ΑΝΩ ΒΛΕΜΜ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428868"/>
            <a:ext cx="3284505" cy="3711262"/>
          </a:xfrm>
          <a:prstGeom prst="rect">
            <a:avLst/>
          </a:prstGeom>
        </p:spPr>
      </p:pic>
      <p:pic>
        <p:nvPicPr>
          <p:cNvPr id="5" name="4 - Εικόνα" descr="ΚΑΤΩ ΒΛΕΜΜΑ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428868"/>
            <a:ext cx="3208537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413270" cy="441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957263"/>
            <a:ext cx="73914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3429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357818" y="714356"/>
            <a:ext cx="26925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2. </a:t>
            </a:r>
            <a:r>
              <a:rPr lang="el-GR" b="1" dirty="0" smtClean="0">
                <a:solidFill>
                  <a:schemeClr val="accent1"/>
                </a:solidFill>
              </a:rPr>
              <a:t>Έξω ορθός</a:t>
            </a:r>
          </a:p>
          <a:p>
            <a:r>
              <a:rPr lang="el-GR" dirty="0" smtClean="0"/>
              <a:t>11. Έσω ορθός</a:t>
            </a:r>
          </a:p>
          <a:p>
            <a:r>
              <a:rPr lang="el-GR" dirty="0" smtClean="0"/>
              <a:t>9.   Άνω ορθός</a:t>
            </a:r>
          </a:p>
          <a:p>
            <a:r>
              <a:rPr lang="el-GR" dirty="0" smtClean="0"/>
              <a:t>10. Κάτω ορθός</a:t>
            </a:r>
          </a:p>
          <a:p>
            <a:r>
              <a:rPr lang="el-GR" dirty="0" smtClean="0"/>
              <a:t>12. Κάτω λοξός</a:t>
            </a:r>
          </a:p>
          <a:p>
            <a:pPr marL="342900" indent="-342900">
              <a:buAutoNum type="arabicPeriod" startAt="5"/>
            </a:pPr>
            <a:r>
              <a:rPr lang="el-GR" b="1" dirty="0" smtClean="0">
                <a:solidFill>
                  <a:schemeClr val="accent1"/>
                </a:solidFill>
              </a:rPr>
              <a:t>Άνω λοξός</a:t>
            </a:r>
          </a:p>
          <a:p>
            <a:pPr marL="342900" indent="-342900"/>
            <a:r>
              <a:rPr lang="el-GR" b="1" dirty="0" smtClean="0">
                <a:solidFill>
                  <a:schemeClr val="accent1"/>
                </a:solidFill>
              </a:rPr>
              <a:t>  </a:t>
            </a:r>
            <a:r>
              <a:rPr lang="el-GR" dirty="0" smtClean="0"/>
              <a:t>(+Ανελκτήρας Βλεφάρου)</a:t>
            </a:r>
            <a:endParaRPr lang="el-G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53625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785786" y="6072206"/>
            <a:ext cx="2216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20.Ακτινωτός μυς</a:t>
            </a:r>
          </a:p>
          <a:p>
            <a:r>
              <a:rPr lang="el-GR" dirty="0" smtClean="0"/>
              <a:t>21. Σφιγκτήρας κόρης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3845305" y="5214950"/>
            <a:ext cx="5298695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Οπτική οδός-(πριν έξω γονατώδη σώματα)-</a:t>
            </a:r>
          </a:p>
          <a:p>
            <a:r>
              <a:rPr lang="el-GR" dirty="0" smtClean="0"/>
              <a:t>άνω διδύμια-π. </a:t>
            </a:r>
            <a:r>
              <a:rPr lang="en-US" dirty="0" err="1" smtClean="0"/>
              <a:t>Edinger</a:t>
            </a:r>
            <a:r>
              <a:rPr lang="en-US" dirty="0" smtClean="0"/>
              <a:t> </a:t>
            </a:r>
            <a:r>
              <a:rPr lang="en-US" dirty="0" err="1" smtClean="0"/>
              <a:t>Westphal</a:t>
            </a:r>
            <a:r>
              <a:rPr lang="el-GR" dirty="0" smtClean="0"/>
              <a:t>-</a:t>
            </a:r>
            <a:r>
              <a:rPr lang="el-GR" dirty="0" err="1" smtClean="0"/>
              <a:t>προγαγγλιακές</a:t>
            </a:r>
            <a:r>
              <a:rPr lang="el-GR" dirty="0" smtClean="0"/>
              <a:t> ίνες-</a:t>
            </a:r>
          </a:p>
          <a:p>
            <a:r>
              <a:rPr lang="el-GR" dirty="0" smtClean="0"/>
              <a:t>ΙΙΙ-ακτινοειδές γάγγλιο-</a:t>
            </a:r>
            <a:r>
              <a:rPr lang="el-GR" dirty="0" err="1" smtClean="0"/>
              <a:t>μεταγγαγλιακές </a:t>
            </a:r>
            <a:r>
              <a:rPr lang="el-GR" dirty="0" smtClean="0"/>
              <a:t>ίνες-</a:t>
            </a:r>
          </a:p>
          <a:p>
            <a:r>
              <a:rPr lang="el-GR" dirty="0" smtClean="0"/>
              <a:t>βραχέα ακτινοειδή νεύρα-σφιγκτήρα μυ κόρης και</a:t>
            </a:r>
          </a:p>
          <a:p>
            <a:r>
              <a:rPr lang="el-GR" dirty="0" smtClean="0"/>
              <a:t> ακτινωτό μυ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40" y="642918"/>
            <a:ext cx="8832860" cy="29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785786" y="4071942"/>
            <a:ext cx="4714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Επιμήκης οργάνωση </a:t>
            </a:r>
          </a:p>
          <a:p>
            <a:pPr marL="342900" indent="-342900">
              <a:buAutoNum type="arabicPeriod"/>
            </a:pPr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κοιλία 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Σωματοκινητική</a:t>
            </a:r>
            <a:r>
              <a:rPr lang="el-GR" dirty="0" smtClean="0"/>
              <a:t> περιοχή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Σπλαγχνοκινητική</a:t>
            </a:r>
            <a:r>
              <a:rPr lang="el-GR" dirty="0" smtClean="0"/>
              <a:t> περιοχή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 </a:t>
            </a:r>
            <a:r>
              <a:rPr lang="el-GR" dirty="0" err="1" smtClean="0"/>
              <a:t>Σπλαγχνοαισθητική</a:t>
            </a:r>
            <a:r>
              <a:rPr lang="el-GR" dirty="0" smtClean="0"/>
              <a:t> περιοχή</a:t>
            </a:r>
          </a:p>
          <a:p>
            <a:pPr marL="342900" indent="-342900">
              <a:buFontTx/>
              <a:buAutoNum type="arabicPeriod"/>
            </a:pPr>
            <a:r>
              <a:rPr lang="el-GR" dirty="0" err="1" smtClean="0"/>
              <a:t>Σωματοαισθητική</a:t>
            </a:r>
            <a:r>
              <a:rPr lang="el-GR" dirty="0" smtClean="0"/>
              <a:t> περιοχή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/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929322" y="4143380"/>
            <a:ext cx="29032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Αντίστοιχη διάταξη πυρήνων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5715008" y="142852"/>
            <a:ext cx="3288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ΚΕΝΤΡΙΚΗ ΚΑΛΥΠΤΡΙΚΗ ΟΔΟΣ</a:t>
            </a:r>
          </a:p>
          <a:p>
            <a:r>
              <a:rPr lang="el-GR" dirty="0" smtClean="0"/>
              <a:t>Απαγωγός οδός εξωπυραμιδικού</a:t>
            </a:r>
          </a:p>
          <a:p>
            <a:r>
              <a:rPr lang="en-US" dirty="0" smtClean="0"/>
              <a:t>(</a:t>
            </a:r>
            <a:r>
              <a:rPr lang="el-GR" dirty="0" smtClean="0"/>
              <a:t>6. </a:t>
            </a:r>
            <a:r>
              <a:rPr lang="el-GR" dirty="0" err="1" smtClean="0"/>
              <a:t>Ωχροτετραδυμική</a:t>
            </a:r>
            <a:r>
              <a:rPr lang="el-GR" dirty="0" smtClean="0"/>
              <a:t> δ.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3</a:t>
            </a:r>
            <a:r>
              <a:rPr lang="el-GR" b="1" dirty="0" smtClean="0"/>
              <a:t>. </a:t>
            </a:r>
            <a:r>
              <a:rPr lang="el-GR" b="1" dirty="0" err="1" smtClean="0"/>
              <a:t>Ωχροελαϊκές</a:t>
            </a:r>
            <a:r>
              <a:rPr lang="el-GR" b="1" dirty="0" smtClean="0"/>
              <a:t> ίνες</a:t>
            </a:r>
          </a:p>
          <a:p>
            <a:r>
              <a:rPr lang="el-GR" dirty="0" smtClean="0"/>
              <a:t>10. </a:t>
            </a:r>
            <a:r>
              <a:rPr lang="el-GR" b="1" dirty="0" err="1" smtClean="0"/>
              <a:t>Δικτυοελαϊκές</a:t>
            </a:r>
            <a:r>
              <a:rPr lang="el-GR" b="1" dirty="0" smtClean="0"/>
              <a:t> ίνες</a:t>
            </a:r>
          </a:p>
          <a:p>
            <a:r>
              <a:rPr lang="el-GR" dirty="0" smtClean="0"/>
              <a:t>9. </a:t>
            </a:r>
            <a:r>
              <a:rPr lang="el-GR" b="1" dirty="0" err="1" smtClean="0"/>
              <a:t>Ερυθροελαϊκές</a:t>
            </a:r>
            <a:r>
              <a:rPr lang="el-GR" b="1" dirty="0" smtClean="0"/>
              <a:t> ίνες</a:t>
            </a:r>
          </a:p>
          <a:p>
            <a:r>
              <a:rPr lang="el-GR" dirty="0" smtClean="0"/>
              <a:t>12. </a:t>
            </a:r>
            <a:r>
              <a:rPr lang="el-GR" dirty="0" err="1" smtClean="0"/>
              <a:t>Ελαιοπαρεγκεφαλιδικές</a:t>
            </a:r>
            <a:r>
              <a:rPr lang="el-GR" dirty="0" smtClean="0"/>
              <a:t> ίνες</a:t>
            </a:r>
          </a:p>
          <a:p>
            <a:r>
              <a:rPr lang="el-GR" dirty="0" smtClean="0"/>
              <a:t>2. Ίνες προς ΝΜ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572132" y="3214686"/>
            <a:ext cx="3361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4. Κέλυφος </a:t>
            </a:r>
          </a:p>
          <a:p>
            <a:r>
              <a:rPr lang="el-GR" dirty="0" smtClean="0">
                <a:solidFill>
                  <a:schemeClr val="accent4"/>
                </a:solidFill>
              </a:rPr>
              <a:t>5. Ωχρά σφαίρα</a:t>
            </a:r>
          </a:p>
          <a:p>
            <a:r>
              <a:rPr lang="el-GR" dirty="0" smtClean="0">
                <a:solidFill>
                  <a:schemeClr val="accent4"/>
                </a:solidFill>
              </a:rPr>
              <a:t>8. </a:t>
            </a:r>
            <a:r>
              <a:rPr lang="el-GR" dirty="0" err="1" smtClean="0">
                <a:solidFill>
                  <a:schemeClr val="accent4"/>
                </a:solidFill>
              </a:rPr>
              <a:t>Αβεβαίη</a:t>
            </a:r>
            <a:r>
              <a:rPr lang="el-GR" dirty="0" smtClean="0">
                <a:solidFill>
                  <a:schemeClr val="accent4"/>
                </a:solidFill>
              </a:rPr>
              <a:t> ζώνη</a:t>
            </a:r>
          </a:p>
          <a:p>
            <a:r>
              <a:rPr lang="el-GR" dirty="0" smtClean="0">
                <a:solidFill>
                  <a:schemeClr val="accent4"/>
                </a:solidFill>
              </a:rPr>
              <a:t>25. Υποθαλάμιος π.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11. Φαιά ουσία πέριξ υδραγωγού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7. Ερυθρός π.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1. ελαία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4672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Αστέρι 5 ακτινών"/>
          <p:cNvSpPr/>
          <p:nvPr/>
        </p:nvSpPr>
        <p:spPr>
          <a:xfrm>
            <a:off x="8143900" y="1285860"/>
            <a:ext cx="500066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Αστέρι 5 ακτινών"/>
          <p:cNvSpPr/>
          <p:nvPr/>
        </p:nvSpPr>
        <p:spPr>
          <a:xfrm>
            <a:off x="3571868" y="3071810"/>
            <a:ext cx="500066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4002143" y="2928934"/>
            <a:ext cx="514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Από</a:t>
            </a:r>
            <a:r>
              <a:rPr lang="el-GR" dirty="0" smtClean="0"/>
              <a:t> ερυθρό π., φαιά ουσία γύρω από υδραγωγό, ΔΣ</a:t>
            </a:r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3286148" cy="669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357554" y="285728"/>
            <a:ext cx="291842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ΡΑΧΙΑΙΑ ΕΠΙΜΗΚΗΣ ΔΕΣΜΙΔΑ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786182" y="928670"/>
            <a:ext cx="2262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13. Φαιό φύμα</a:t>
            </a:r>
          </a:p>
          <a:p>
            <a:r>
              <a:rPr lang="el-GR" dirty="0" smtClean="0"/>
              <a:t>14. Μαστία</a:t>
            </a:r>
          </a:p>
          <a:p>
            <a:r>
              <a:rPr lang="el-GR" dirty="0" smtClean="0"/>
              <a:t>24. Ραχιαίος π. ραφής</a:t>
            </a:r>
          </a:p>
          <a:p>
            <a:r>
              <a:rPr lang="el-GR" dirty="0" smtClean="0"/>
              <a:t>15. Άνω διδύμια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6429388" y="285728"/>
            <a:ext cx="24125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16. π. </a:t>
            </a:r>
            <a:r>
              <a:rPr lang="en-US" dirty="0" err="1" smtClean="0"/>
              <a:t>Edinger</a:t>
            </a:r>
            <a:r>
              <a:rPr lang="en-US" dirty="0" smtClean="0"/>
              <a:t> </a:t>
            </a:r>
            <a:r>
              <a:rPr lang="en-US" dirty="0" err="1" smtClean="0"/>
              <a:t>Westphal</a:t>
            </a:r>
            <a:endParaRPr lang="en-US" dirty="0" smtClean="0"/>
          </a:p>
          <a:p>
            <a:r>
              <a:rPr lang="en-US" dirty="0" smtClean="0"/>
              <a:t>17</a:t>
            </a:r>
            <a:r>
              <a:rPr lang="el-GR" dirty="0" smtClean="0"/>
              <a:t>. Άνω </a:t>
            </a:r>
            <a:r>
              <a:rPr lang="el-GR" dirty="0" err="1" smtClean="0"/>
              <a:t>σιελικός</a:t>
            </a:r>
            <a:r>
              <a:rPr lang="el-GR" dirty="0" smtClean="0"/>
              <a:t> π.</a:t>
            </a:r>
          </a:p>
          <a:p>
            <a:r>
              <a:rPr lang="el-GR" dirty="0" smtClean="0"/>
              <a:t>18. Κάτω </a:t>
            </a:r>
            <a:r>
              <a:rPr lang="el-GR" dirty="0" err="1" smtClean="0"/>
              <a:t>σιελικός</a:t>
            </a:r>
            <a:r>
              <a:rPr lang="el-GR" dirty="0" smtClean="0"/>
              <a:t> π.</a:t>
            </a:r>
          </a:p>
          <a:p>
            <a:r>
              <a:rPr lang="el-GR" dirty="0" smtClean="0"/>
              <a:t>19. Ραχιαίος π.  (ΙΧ, Χ)</a:t>
            </a:r>
          </a:p>
          <a:p>
            <a:r>
              <a:rPr lang="el-GR" dirty="0" smtClean="0"/>
              <a:t>20. π. </a:t>
            </a:r>
            <a:r>
              <a:rPr lang="en-US" dirty="0" smtClean="0"/>
              <a:t>V</a:t>
            </a:r>
          </a:p>
          <a:p>
            <a:r>
              <a:rPr lang="en-US" dirty="0" smtClean="0"/>
              <a:t>21. </a:t>
            </a:r>
            <a:r>
              <a:rPr lang="el-GR" dirty="0" smtClean="0"/>
              <a:t>π. </a:t>
            </a:r>
            <a:r>
              <a:rPr lang="en-US" dirty="0" smtClean="0"/>
              <a:t>VII</a:t>
            </a:r>
            <a:endParaRPr lang="el-GR" dirty="0" smtClean="0"/>
          </a:p>
          <a:p>
            <a:r>
              <a:rPr lang="el-GR" dirty="0" smtClean="0"/>
              <a:t>22. π. υπογλωσσίου</a:t>
            </a:r>
          </a:p>
          <a:p>
            <a:r>
              <a:rPr lang="el-GR" dirty="0" smtClean="0"/>
              <a:t>23. Μονήρης δεσμίδα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3214678" y="2928934"/>
            <a:ext cx="5027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Από: υποθάλαμο, διάφραγμα, φαιό φύμα, μαστία, </a:t>
            </a:r>
          </a:p>
          <a:p>
            <a:r>
              <a:rPr lang="el-GR" dirty="0" smtClean="0"/>
              <a:t> Προς: </a:t>
            </a:r>
            <a:r>
              <a:rPr lang="el-GR" dirty="0" err="1" smtClean="0"/>
              <a:t>σπλαγχνοκινητικούς</a:t>
            </a:r>
            <a:r>
              <a:rPr lang="el-GR" dirty="0" smtClean="0"/>
              <a:t> π. (16, 17, 18, 19) </a:t>
            </a:r>
          </a:p>
          <a:p>
            <a:r>
              <a:rPr lang="el-GR" dirty="0" smtClean="0"/>
              <a:t>και κινητικούς </a:t>
            </a:r>
            <a:r>
              <a:rPr lang="el-GR" dirty="0" err="1" smtClean="0"/>
              <a:t>βραγχιακούς</a:t>
            </a:r>
            <a:r>
              <a:rPr lang="el-GR" dirty="0" smtClean="0"/>
              <a:t> π (</a:t>
            </a:r>
            <a:r>
              <a:rPr lang="en-US" dirty="0" smtClean="0"/>
              <a:t>V</a:t>
            </a:r>
            <a:r>
              <a:rPr lang="el-GR" dirty="0" smtClean="0"/>
              <a:t>, </a:t>
            </a:r>
            <a:r>
              <a:rPr lang="en-US" dirty="0" smtClean="0"/>
              <a:t>VII</a:t>
            </a:r>
            <a:r>
              <a:rPr lang="el-GR" dirty="0" smtClean="0"/>
              <a:t> ) </a:t>
            </a:r>
          </a:p>
          <a:p>
            <a:r>
              <a:rPr lang="el-GR" dirty="0" smtClean="0"/>
              <a:t>και π. υπογλωσσίου (22)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3500430" y="4500570"/>
            <a:ext cx="3967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Ανιόντα δεμάτια </a:t>
            </a:r>
          </a:p>
          <a:p>
            <a:r>
              <a:rPr lang="el-GR" dirty="0" smtClean="0"/>
              <a:t>Από: μονήρη δεσμίδα και γευστικές ίνες</a:t>
            </a:r>
          </a:p>
          <a:p>
            <a:r>
              <a:rPr lang="el-GR" dirty="0" smtClean="0"/>
              <a:t>Προς: υποθάλαμο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3143240" y="5786454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Σύνδεση γευστικών, οσφρητικών ώσεων-υποθαλάμου-με κινητικούς και εκκριτικούς πυρήνες στελέχους</a:t>
            </a:r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5229249" cy="581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4714876" y="500042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ΕΣΩ ΕΠΙΜΗΚΗΣ ΔΕΣΜΙΔΑ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500562" y="1000108"/>
            <a:ext cx="2280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l-GR" dirty="0" smtClean="0"/>
              <a:t>ΑΙΘΟΥΣΑΙΟ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</a:t>
            </a:r>
            <a:r>
              <a:rPr lang="el-GR" dirty="0" err="1" smtClean="0"/>
              <a:t>Αιθουσαίος</a:t>
            </a:r>
            <a:r>
              <a:rPr lang="el-GR" dirty="0" smtClean="0"/>
              <a:t>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«»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«»</a:t>
            </a:r>
          </a:p>
          <a:p>
            <a:pPr marL="342900" indent="-342900"/>
            <a:r>
              <a:rPr lang="el-GR" dirty="0" smtClean="0"/>
              <a:t>5.    Άνω  «»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929322" y="2428868"/>
            <a:ext cx="2656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ΟΦΘΑΛΜΟΚΙΝΗΤΙΚΟΤΗΤΑ</a:t>
            </a:r>
          </a:p>
          <a:p>
            <a:r>
              <a:rPr lang="el-GR" dirty="0" smtClean="0"/>
              <a:t>4. π. </a:t>
            </a:r>
            <a:r>
              <a:rPr lang="el-GR" dirty="0" err="1" smtClean="0"/>
              <a:t>απαγωγού</a:t>
            </a:r>
            <a:endParaRPr lang="el-GR" dirty="0" smtClean="0"/>
          </a:p>
          <a:p>
            <a:r>
              <a:rPr lang="el-GR" dirty="0" smtClean="0"/>
              <a:t>6. π. </a:t>
            </a:r>
            <a:r>
              <a:rPr lang="el-GR" dirty="0" err="1" smtClean="0"/>
              <a:t>τροχιλιακού</a:t>
            </a:r>
            <a:endParaRPr lang="el-GR" dirty="0" smtClean="0"/>
          </a:p>
          <a:p>
            <a:r>
              <a:rPr lang="el-GR" dirty="0" smtClean="0"/>
              <a:t>7. π. κοινού κινητικού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28596" y="1928802"/>
            <a:ext cx="1789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ΕΞΩΠΥΡΑΜΙΔΙΚΟ</a:t>
            </a:r>
          </a:p>
          <a:p>
            <a:r>
              <a:rPr lang="el-GR" dirty="0" smtClean="0"/>
              <a:t>8. π. </a:t>
            </a:r>
            <a:r>
              <a:rPr lang="en-US" dirty="0" err="1" smtClean="0"/>
              <a:t>Cajal</a:t>
            </a:r>
            <a:endParaRPr lang="en-US" dirty="0" smtClean="0"/>
          </a:p>
          <a:p>
            <a:r>
              <a:rPr lang="en-US" dirty="0" smtClean="0"/>
              <a:t>9. </a:t>
            </a:r>
            <a:r>
              <a:rPr lang="el-GR" dirty="0" smtClean="0"/>
              <a:t>π. </a:t>
            </a:r>
            <a:r>
              <a:rPr lang="en-US" dirty="0" err="1" smtClean="0"/>
              <a:t>Darkshevich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143636" y="3643314"/>
            <a:ext cx="25792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10. Οπίσθιος σύνδεσμος</a:t>
            </a:r>
          </a:p>
          <a:p>
            <a:r>
              <a:rPr lang="el-GR" dirty="0" smtClean="0"/>
              <a:t>11. </a:t>
            </a:r>
            <a:r>
              <a:rPr lang="el-GR" dirty="0" err="1" smtClean="0"/>
              <a:t>Διαμεσονωτιαίο</a:t>
            </a:r>
            <a:r>
              <a:rPr lang="el-GR" dirty="0" smtClean="0"/>
              <a:t> δ.</a:t>
            </a:r>
          </a:p>
          <a:p>
            <a:r>
              <a:rPr lang="el-GR" dirty="0" smtClean="0"/>
              <a:t>12. π. προσωπικού</a:t>
            </a:r>
          </a:p>
          <a:p>
            <a:r>
              <a:rPr lang="el-GR" dirty="0" smtClean="0"/>
              <a:t>13. Κινητικός π. τριδύμου</a:t>
            </a:r>
          </a:p>
          <a:p>
            <a:r>
              <a:rPr lang="el-GR" dirty="0" smtClean="0"/>
              <a:t>1</a:t>
            </a:r>
            <a:r>
              <a:rPr lang="el-GR" dirty="0" smtClean="0"/>
              <a:t>4. π. υπογλωσσίου</a:t>
            </a:r>
          </a:p>
          <a:p>
            <a:r>
              <a:rPr lang="el-GR" dirty="0" smtClean="0"/>
              <a:t>15. </a:t>
            </a:r>
            <a:r>
              <a:rPr lang="el-GR" dirty="0" err="1" smtClean="0"/>
              <a:t>Μεικτος</a:t>
            </a:r>
            <a:r>
              <a:rPr lang="el-GR" dirty="0" smtClean="0"/>
              <a:t> κοιλιακός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214810" y="5715016"/>
            <a:ext cx="4929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Επικοινωνία κινητικών πυρήνων για να λειτουργούν ταυτόχρονα (κατάποση και ομιλία. Κίνηση οφθαλμών κατά την κίνηση κεφαλής.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60769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357166"/>
            <a:ext cx="1071570" cy="107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57158" y="142852"/>
            <a:ext cx="267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ΓΕΦΥΡΑ-γόνυ προσωπικού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00034" y="4857760"/>
            <a:ext cx="29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π. </a:t>
            </a:r>
            <a:r>
              <a:rPr lang="en-US" dirty="0" smtClean="0">
                <a:solidFill>
                  <a:srgbClr val="FF0000"/>
                </a:solidFill>
              </a:rPr>
              <a:t>VI</a:t>
            </a:r>
            <a:r>
              <a:rPr lang="el-GR" dirty="0" smtClean="0">
                <a:solidFill>
                  <a:srgbClr val="FF0000"/>
                </a:solidFill>
              </a:rPr>
              <a:t>-(10: ίνες </a:t>
            </a:r>
            <a:r>
              <a:rPr lang="en-US" dirty="0" smtClean="0">
                <a:solidFill>
                  <a:srgbClr val="FF0000"/>
                </a:solidFill>
              </a:rPr>
              <a:t>VI)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π. </a:t>
            </a:r>
            <a:r>
              <a:rPr lang="en-US" dirty="0" smtClean="0">
                <a:solidFill>
                  <a:srgbClr val="FF0000"/>
                </a:solidFill>
              </a:rPr>
              <a:t>VII –(8,9</a:t>
            </a:r>
            <a:r>
              <a:rPr lang="el-GR" dirty="0" smtClean="0">
                <a:solidFill>
                  <a:srgbClr val="FF0000"/>
                </a:solidFill>
              </a:rPr>
              <a:t>: ίνες, γόνυ </a:t>
            </a:r>
            <a:r>
              <a:rPr lang="en-US" dirty="0" smtClean="0">
                <a:solidFill>
                  <a:srgbClr val="FF0000"/>
                </a:solidFill>
              </a:rPr>
              <a:t>VII)</a:t>
            </a:r>
            <a:endParaRPr lang="el-GR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l-GR" dirty="0" smtClean="0">
                <a:solidFill>
                  <a:srgbClr val="FF0000"/>
                </a:solidFill>
              </a:rPr>
              <a:t>24. Πυραμιδικές οδοί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28596" y="5786454"/>
            <a:ext cx="3117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4,5</a:t>
            </a:r>
            <a:r>
              <a:rPr lang="el-GR" dirty="0" smtClean="0">
                <a:solidFill>
                  <a:schemeClr val="accent1"/>
                </a:solidFill>
              </a:rPr>
              <a:t>: έσω και έξω </a:t>
            </a:r>
            <a:r>
              <a:rPr lang="el-GR" dirty="0" err="1" smtClean="0">
                <a:solidFill>
                  <a:schemeClr val="accent1"/>
                </a:solidFill>
              </a:rPr>
              <a:t>αιθουσαίος</a:t>
            </a:r>
            <a:r>
              <a:rPr lang="el-GR" dirty="0" smtClean="0">
                <a:solidFill>
                  <a:schemeClr val="accent1"/>
                </a:solidFill>
              </a:rPr>
              <a:t> π.</a:t>
            </a:r>
          </a:p>
          <a:p>
            <a:r>
              <a:rPr lang="el-GR" dirty="0" smtClean="0">
                <a:solidFill>
                  <a:schemeClr val="accent1"/>
                </a:solidFill>
              </a:rPr>
              <a:t>6. π. </a:t>
            </a:r>
            <a:r>
              <a:rPr lang="el-GR" dirty="0" err="1" smtClean="0">
                <a:solidFill>
                  <a:schemeClr val="accent1"/>
                </a:solidFill>
              </a:rPr>
              <a:t>νωτ</a:t>
            </a:r>
            <a:r>
              <a:rPr lang="el-GR" dirty="0" smtClean="0">
                <a:solidFill>
                  <a:schemeClr val="accent1"/>
                </a:solidFill>
              </a:rPr>
              <a:t>. δ.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  <a:endParaRPr lang="el-GR" dirty="0" smtClean="0">
              <a:solidFill>
                <a:schemeClr val="accent1"/>
              </a:solidFill>
            </a:endParaRPr>
          </a:p>
          <a:p>
            <a:r>
              <a:rPr lang="el-GR" dirty="0" smtClean="0">
                <a:solidFill>
                  <a:schemeClr val="accent1"/>
                </a:solidFill>
              </a:rPr>
              <a:t>20. </a:t>
            </a:r>
            <a:r>
              <a:rPr lang="el-GR" dirty="0" err="1" smtClean="0">
                <a:solidFill>
                  <a:schemeClr val="accent1"/>
                </a:solidFill>
              </a:rPr>
              <a:t>νωτ</a:t>
            </a:r>
            <a:r>
              <a:rPr lang="el-GR" dirty="0" smtClean="0">
                <a:solidFill>
                  <a:schemeClr val="accent1"/>
                </a:solidFill>
              </a:rPr>
              <a:t>. δ.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929322" y="3786190"/>
            <a:ext cx="300717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11. Έσω επιμήκης δ.</a:t>
            </a:r>
          </a:p>
          <a:p>
            <a:r>
              <a:rPr lang="el-GR" dirty="0" smtClean="0"/>
              <a:t>12. Ραχιαία επιμήκης δ. </a:t>
            </a:r>
          </a:p>
          <a:p>
            <a:r>
              <a:rPr lang="el-GR" dirty="0" smtClean="0"/>
              <a:t>13. Κεντρική </a:t>
            </a:r>
            <a:r>
              <a:rPr lang="el-GR" dirty="0" err="1" smtClean="0"/>
              <a:t>καλυπτρική</a:t>
            </a:r>
            <a:r>
              <a:rPr lang="el-GR" dirty="0" smtClean="0"/>
              <a:t> οδός</a:t>
            </a:r>
          </a:p>
          <a:p>
            <a:r>
              <a:rPr lang="el-GR" dirty="0" smtClean="0"/>
              <a:t>14. </a:t>
            </a:r>
            <a:r>
              <a:rPr lang="el-GR" dirty="0" err="1" smtClean="0"/>
              <a:t>Νωτιαίοθαλαμικό</a:t>
            </a:r>
            <a:r>
              <a:rPr lang="el-GR" dirty="0" smtClean="0"/>
              <a:t> δ.</a:t>
            </a:r>
          </a:p>
          <a:p>
            <a:r>
              <a:rPr lang="el-GR" dirty="0" smtClean="0"/>
              <a:t>15. Τραπεζοειδές σώμα</a:t>
            </a:r>
          </a:p>
          <a:p>
            <a:r>
              <a:rPr lang="el-GR" dirty="0" smtClean="0"/>
              <a:t>16. Έσω λημνίσκος</a:t>
            </a:r>
          </a:p>
          <a:p>
            <a:endParaRPr lang="el-GR" dirty="0" smtClean="0"/>
          </a:p>
          <a:p>
            <a:r>
              <a:rPr lang="el-GR" dirty="0" smtClean="0"/>
              <a:t>21. Εγκάρσιες </a:t>
            </a:r>
            <a:r>
              <a:rPr lang="el-GR" dirty="0" err="1" smtClean="0"/>
              <a:t>γεφυρικές</a:t>
            </a:r>
            <a:r>
              <a:rPr lang="el-GR" dirty="0" smtClean="0"/>
              <a:t> ίνες</a:t>
            </a:r>
          </a:p>
          <a:p>
            <a:r>
              <a:rPr lang="el-GR" dirty="0" smtClean="0"/>
              <a:t>23. ΜΠΣ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2786050" y="4357694"/>
            <a:ext cx="1876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3. Άνω </a:t>
            </a:r>
            <a:r>
              <a:rPr lang="el-GR" dirty="0" err="1" smtClean="0">
                <a:solidFill>
                  <a:srgbClr val="00B050"/>
                </a:solidFill>
              </a:rPr>
              <a:t>σιελικός</a:t>
            </a:r>
            <a:r>
              <a:rPr lang="el-GR" dirty="0" smtClean="0">
                <a:solidFill>
                  <a:srgbClr val="00B050"/>
                </a:solidFill>
              </a:rPr>
              <a:t> π.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215074" y="6429396"/>
            <a:ext cx="2649380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400" dirty="0" smtClean="0"/>
              <a:t>18 19. π. τραπεζοειδούς σώματος</a:t>
            </a:r>
            <a:endParaRPr lang="el-GR" sz="1400" dirty="0"/>
          </a:p>
        </p:txBody>
      </p:sp>
      <p:sp>
        <p:nvSpPr>
          <p:cNvPr id="11" name="10 - TextBox"/>
          <p:cNvSpPr txBox="1"/>
          <p:nvPr/>
        </p:nvSpPr>
        <p:spPr>
          <a:xfrm>
            <a:off x="6215074" y="2571744"/>
            <a:ext cx="2353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29. Καλύπτρα γέφυρας</a:t>
            </a:r>
          </a:p>
          <a:p>
            <a:r>
              <a:rPr lang="el-GR" dirty="0" smtClean="0"/>
              <a:t>30. Βάση γέφυρας</a:t>
            </a:r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28604"/>
            <a:ext cx="1191443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714348" y="642918"/>
            <a:ext cx="2747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ΓΕΦΥΡΑ- επίπεδο τριδύμου</a:t>
            </a:r>
            <a:endParaRPr lang="el-G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57245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5715008" y="3571876"/>
            <a:ext cx="3286148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dirty="0" smtClean="0"/>
              <a:t>11. Έσω επιμήκης δ.</a:t>
            </a:r>
          </a:p>
          <a:p>
            <a:r>
              <a:rPr lang="el-GR" dirty="0" smtClean="0"/>
              <a:t>12. Ραχιαία επιμήκης δ. </a:t>
            </a:r>
          </a:p>
          <a:p>
            <a:r>
              <a:rPr lang="el-GR" dirty="0" smtClean="0"/>
              <a:t>13. Κεντρική </a:t>
            </a:r>
            <a:r>
              <a:rPr lang="el-GR" dirty="0" err="1" smtClean="0"/>
              <a:t>καλυπτρική</a:t>
            </a:r>
            <a:r>
              <a:rPr lang="el-GR" dirty="0" smtClean="0"/>
              <a:t> οδός</a:t>
            </a:r>
          </a:p>
          <a:p>
            <a:r>
              <a:rPr lang="el-GR" dirty="0" smtClean="0"/>
              <a:t>15. Τραπεζοειδές σώμα</a:t>
            </a:r>
          </a:p>
          <a:p>
            <a:r>
              <a:rPr lang="el-GR" dirty="0" smtClean="0"/>
              <a:t>16. Έσω λημνίσκος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500034" y="5929330"/>
            <a:ext cx="1870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27. Κινητικός π. </a:t>
            </a:r>
            <a:r>
              <a:rPr lang="en-US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24. </a:t>
            </a:r>
            <a:r>
              <a:rPr lang="el-GR" dirty="0" smtClean="0">
                <a:solidFill>
                  <a:srgbClr val="FF0000"/>
                </a:solidFill>
              </a:rPr>
              <a:t>Πυραμιδικό δ.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500298" y="5929330"/>
            <a:ext cx="3027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1"/>
                </a:solidFill>
              </a:rPr>
              <a:t>26. Κύριος αισθητικός π.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28. </a:t>
            </a:r>
            <a:r>
              <a:rPr lang="el-GR" dirty="0" smtClean="0">
                <a:solidFill>
                  <a:schemeClr val="accent1"/>
                </a:solidFill>
              </a:rPr>
              <a:t>π. </a:t>
            </a:r>
            <a:r>
              <a:rPr lang="el-GR" dirty="0" err="1" smtClean="0">
                <a:solidFill>
                  <a:schemeClr val="accent1"/>
                </a:solidFill>
              </a:rPr>
              <a:t>μεσεγκεφαλικής</a:t>
            </a:r>
            <a:r>
              <a:rPr lang="el-GR" dirty="0" smtClean="0">
                <a:solidFill>
                  <a:schemeClr val="accent1"/>
                </a:solidFill>
              </a:rPr>
              <a:t> ρίζας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072198" y="6072206"/>
            <a:ext cx="272523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19.</a:t>
            </a:r>
            <a:r>
              <a:rPr lang="el-GR" sz="1400" dirty="0" smtClean="0"/>
              <a:t>π. τραπεζοειδούς σ.</a:t>
            </a:r>
          </a:p>
          <a:p>
            <a:r>
              <a:rPr lang="el-GR" sz="1400" dirty="0" smtClean="0"/>
              <a:t>25. Κάτω κεντρικός </a:t>
            </a:r>
            <a:r>
              <a:rPr lang="el-GR" sz="1400" dirty="0" err="1" smtClean="0"/>
              <a:t>καλυπτρικός</a:t>
            </a:r>
            <a:r>
              <a:rPr lang="el-GR" sz="1400" dirty="0" smtClean="0"/>
              <a:t> π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85786" y="0"/>
            <a:ext cx="7826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ΠΡΟΣΩΠΙΚΟ ΝΕΥΡΟ: </a:t>
            </a:r>
          </a:p>
          <a:p>
            <a:r>
              <a:rPr lang="el-GR" sz="2400" b="1" dirty="0" smtClean="0"/>
              <a:t>ΚΙΝΗΤΙΚΟ, ΣΠΛΑΓΧΝΟΚΙΝΗΤΙΚΟ, ΑΙΣΘΗΤΙΚΟ-ΑΙΣΘΗΤΗΡΙΑΚΟ</a:t>
            </a:r>
            <a:endParaRPr lang="el-GR" sz="24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4572000" y="1285860"/>
            <a:ext cx="4284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2. </a:t>
            </a:r>
            <a:r>
              <a:rPr lang="el-GR" dirty="0" err="1" smtClean="0">
                <a:solidFill>
                  <a:srgbClr val="FF0000"/>
                </a:solidFill>
              </a:rPr>
              <a:t>κιν.π</a:t>
            </a:r>
            <a:r>
              <a:rPr lang="el-GR" dirty="0" smtClean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VII</a:t>
            </a:r>
            <a:r>
              <a:rPr lang="el-GR" dirty="0" smtClean="0">
                <a:solidFill>
                  <a:srgbClr val="FF0000"/>
                </a:solidFill>
              </a:rPr>
              <a:t>-(1) κινητικές ίνες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3. π. </a:t>
            </a:r>
            <a:r>
              <a:rPr lang="en-US" dirty="0" smtClean="0">
                <a:solidFill>
                  <a:srgbClr val="FF0000"/>
                </a:solidFill>
              </a:rPr>
              <a:t>VI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5. </a:t>
            </a:r>
            <a:r>
              <a:rPr lang="el-GR" dirty="0" smtClean="0">
                <a:solidFill>
                  <a:srgbClr val="00B050"/>
                </a:solidFill>
              </a:rPr>
              <a:t>Άνω </a:t>
            </a:r>
            <a:r>
              <a:rPr lang="el-GR" dirty="0" err="1" smtClean="0">
                <a:solidFill>
                  <a:srgbClr val="00B050"/>
                </a:solidFill>
              </a:rPr>
              <a:t>σιελικός</a:t>
            </a:r>
            <a:r>
              <a:rPr lang="el-GR" dirty="0" smtClean="0">
                <a:solidFill>
                  <a:srgbClr val="00B050"/>
                </a:solidFill>
              </a:rPr>
              <a:t> π.-(4) </a:t>
            </a:r>
            <a:r>
              <a:rPr lang="el-GR" dirty="0" err="1" smtClean="0">
                <a:solidFill>
                  <a:srgbClr val="00B050"/>
                </a:solidFill>
              </a:rPr>
              <a:t>προγαγγλιακές</a:t>
            </a:r>
            <a:r>
              <a:rPr lang="el-GR" dirty="0" smtClean="0">
                <a:solidFill>
                  <a:srgbClr val="00B050"/>
                </a:solidFill>
              </a:rPr>
              <a:t> ίνες</a:t>
            </a:r>
          </a:p>
          <a:p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8. π. μονήρους δεσμίδας- (6) γευστικές ίνες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928933"/>
            <a:ext cx="5214942" cy="398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35718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285720" y="3786190"/>
            <a:ext cx="3135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7. Γονατώδες γ. </a:t>
            </a:r>
          </a:p>
          <a:p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9. Διάμεσο νεύρο (12+14)</a:t>
            </a:r>
          </a:p>
          <a:p>
            <a:r>
              <a:rPr lang="el-GR" b="1" dirty="0" smtClean="0">
                <a:solidFill>
                  <a:srgbClr val="00B050"/>
                </a:solidFill>
              </a:rPr>
              <a:t>12. Μείζον επιπολής λιθοειδές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13. Νεύρο για μυ αναβολέα</a:t>
            </a:r>
          </a:p>
          <a:p>
            <a:r>
              <a:rPr lang="el-GR" b="1" dirty="0" smtClean="0">
                <a:solidFill>
                  <a:srgbClr val="00B050"/>
                </a:solidFill>
              </a:rPr>
              <a:t>14. Χορδή τυμπάνου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28596" y="6215082"/>
            <a:ext cx="293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10. </a:t>
            </a:r>
            <a:r>
              <a:rPr lang="el-GR" dirty="0" err="1" smtClean="0"/>
              <a:t>Βελονομαστοειδές</a:t>
            </a:r>
            <a:r>
              <a:rPr lang="el-GR" dirty="0" smtClean="0"/>
              <a:t> τρήμα</a:t>
            </a:r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6413701" y="1142984"/>
            <a:ext cx="27302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7.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Γονατώδες γάγγλιο</a:t>
            </a:r>
          </a:p>
          <a:p>
            <a:r>
              <a:rPr lang="el-GR" dirty="0" smtClean="0"/>
              <a:t>13. ν. μυ αναβολέα</a:t>
            </a:r>
          </a:p>
          <a:p>
            <a:r>
              <a:rPr lang="el-GR" dirty="0" smtClean="0"/>
              <a:t>14. Χορδή τυμπάνου</a:t>
            </a:r>
          </a:p>
          <a:p>
            <a:r>
              <a:rPr lang="el-GR" dirty="0" smtClean="0"/>
              <a:t>25.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Γάγγλιο τριδύμου</a:t>
            </a:r>
          </a:p>
          <a:p>
            <a:r>
              <a:rPr lang="el-GR" dirty="0" smtClean="0"/>
              <a:t>15.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Σφηνοϋπερώιο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γάγγλιο</a:t>
            </a:r>
          </a:p>
          <a:p>
            <a:r>
              <a:rPr lang="el-GR" dirty="0" smtClean="0"/>
              <a:t>16.Γλωσσικό ν.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14282" y="5572140"/>
            <a:ext cx="3046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10. </a:t>
            </a:r>
            <a:r>
              <a:rPr lang="el-GR" dirty="0" err="1" smtClean="0"/>
              <a:t>Βελονομαστοειδές</a:t>
            </a:r>
            <a:r>
              <a:rPr lang="el-GR" dirty="0" smtClean="0"/>
              <a:t> τρήμα</a:t>
            </a:r>
          </a:p>
          <a:p>
            <a:r>
              <a:rPr lang="el-GR" dirty="0" smtClean="0"/>
              <a:t>18. οπ. γαστέρα </a:t>
            </a:r>
            <a:r>
              <a:rPr lang="el-GR" dirty="0" err="1" smtClean="0"/>
              <a:t>διγάστορα</a:t>
            </a:r>
            <a:r>
              <a:rPr lang="el-GR" dirty="0" smtClean="0"/>
              <a:t> μυ</a:t>
            </a:r>
          </a:p>
          <a:p>
            <a:r>
              <a:rPr lang="el-GR" dirty="0" smtClean="0"/>
              <a:t>19. </a:t>
            </a:r>
            <a:r>
              <a:rPr lang="el-GR" dirty="0" err="1" smtClean="0"/>
              <a:t>Βελονοϋοειδής</a:t>
            </a:r>
            <a:r>
              <a:rPr lang="el-GR" dirty="0" smtClean="0"/>
              <a:t> μυς</a:t>
            </a:r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5429288" cy="520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36576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4572000" y="785794"/>
            <a:ext cx="42555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17. Οπίσθιο </a:t>
            </a:r>
            <a:r>
              <a:rPr lang="el-GR" dirty="0" err="1" smtClean="0"/>
              <a:t>ωτιαίο</a:t>
            </a:r>
            <a:r>
              <a:rPr lang="el-GR" dirty="0" smtClean="0"/>
              <a:t> ν.</a:t>
            </a:r>
          </a:p>
          <a:p>
            <a:r>
              <a:rPr lang="el-GR" dirty="0" smtClean="0"/>
              <a:t>18. οπ. γαστέρα </a:t>
            </a:r>
            <a:r>
              <a:rPr lang="el-GR" dirty="0" err="1" smtClean="0"/>
              <a:t>διγάστορα</a:t>
            </a:r>
            <a:endParaRPr lang="el-GR" dirty="0" smtClean="0"/>
          </a:p>
          <a:p>
            <a:r>
              <a:rPr lang="el-GR" dirty="0" smtClean="0"/>
              <a:t>20. Κροταφικοί κλάδοι</a:t>
            </a:r>
          </a:p>
          <a:p>
            <a:r>
              <a:rPr lang="el-GR" dirty="0" smtClean="0"/>
              <a:t>21. ζυγωματικοί κλάδοι</a:t>
            </a:r>
          </a:p>
          <a:p>
            <a:r>
              <a:rPr lang="el-GR" dirty="0" smtClean="0"/>
              <a:t>22. </a:t>
            </a:r>
            <a:r>
              <a:rPr lang="el-GR" dirty="0" err="1" smtClean="0"/>
              <a:t>Βυκανητικοί</a:t>
            </a:r>
            <a:r>
              <a:rPr lang="el-GR" dirty="0" smtClean="0"/>
              <a:t> κλάδοι</a:t>
            </a:r>
          </a:p>
          <a:p>
            <a:r>
              <a:rPr lang="el-GR" dirty="0" smtClean="0"/>
              <a:t>23. Κλάδοι κάτω γνάθου</a:t>
            </a:r>
          </a:p>
          <a:p>
            <a:r>
              <a:rPr lang="el-GR" dirty="0" smtClean="0"/>
              <a:t>24. Τραχηλικοί κλάδοι (μυώδες πλάτυσμα)</a:t>
            </a:r>
          </a:p>
          <a:p>
            <a:endParaRPr lang="el-G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857628"/>
            <a:ext cx="2000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l-GR" dirty="0" smtClean="0"/>
              <a:t>ΠΡΟΣΩΠΙΚΟ ΝΕΥΡΟ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26893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b="1" dirty="0" smtClean="0"/>
              <a:t>Κινητική μοίρα</a:t>
            </a:r>
            <a:r>
              <a:rPr lang="el-GR" dirty="0" smtClean="0"/>
              <a:t>: </a:t>
            </a:r>
            <a:r>
              <a:rPr lang="el-GR" dirty="0" smtClean="0">
                <a:solidFill>
                  <a:srgbClr val="FF0000"/>
                </a:solidFill>
              </a:rPr>
              <a:t>άνω μοίρα </a:t>
            </a:r>
            <a:r>
              <a:rPr lang="el-GR" dirty="0" smtClean="0"/>
              <a:t>για μετωπιαίο, ζυγωματικό, σφιγκτήρα άνω βλεφάρου, </a:t>
            </a:r>
            <a:r>
              <a:rPr lang="el-GR" dirty="0" smtClean="0">
                <a:solidFill>
                  <a:srgbClr val="FF0000"/>
                </a:solidFill>
              </a:rPr>
              <a:t>κάτω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μοίρα</a:t>
            </a:r>
            <a:r>
              <a:rPr lang="el-GR" dirty="0" smtClean="0"/>
              <a:t> για μυς πέριξ στόματος, μυώδες πλάτυσμα.</a:t>
            </a:r>
          </a:p>
          <a:p>
            <a:pPr>
              <a:buNone/>
            </a:pPr>
            <a:r>
              <a:rPr lang="el-GR" dirty="0" smtClean="0"/>
              <a:t>Αγκύλη γύρω από π. </a:t>
            </a:r>
            <a:r>
              <a:rPr lang="en-US" dirty="0" smtClean="0"/>
              <a:t>VI</a:t>
            </a:r>
            <a:r>
              <a:rPr lang="el-GR" dirty="0" smtClean="0"/>
              <a:t> (γόνυ), </a:t>
            </a:r>
            <a:r>
              <a:rPr lang="el-GR" dirty="0" err="1" smtClean="0"/>
              <a:t>υπέγερση</a:t>
            </a:r>
            <a:r>
              <a:rPr lang="el-GR" dirty="0" smtClean="0"/>
              <a:t> στο έδαφος 4</a:t>
            </a:r>
            <a:r>
              <a:rPr lang="el-GR" baseline="30000" dirty="0" smtClean="0"/>
              <a:t>ης</a:t>
            </a:r>
            <a:r>
              <a:rPr lang="el-GR" dirty="0" smtClean="0"/>
              <a:t> κοιλιάς (λοφίο). Αναδύεται από το στέλεχος, περνά από ΓΠΓ (μαζί με </a:t>
            </a:r>
            <a:r>
              <a:rPr lang="en-US" dirty="0" smtClean="0"/>
              <a:t>VI, VIII)</a:t>
            </a:r>
            <a:r>
              <a:rPr lang="el-GR" dirty="0" smtClean="0"/>
              <a:t>, και εισέρχεται στο </a:t>
            </a:r>
            <a:r>
              <a:rPr lang="el-GR" dirty="0" err="1" smtClean="0"/>
              <a:t>φαλοπιανό</a:t>
            </a:r>
            <a:r>
              <a:rPr lang="el-GR" dirty="0" smtClean="0"/>
              <a:t> πόρο (έσω ακουστικό πόρο) σχηματίζει 2 γωνίες (έσω και έξω γόνυ). Μέσα στον πόρο δίνει κλάδο για </a:t>
            </a:r>
            <a:r>
              <a:rPr lang="el-GR" dirty="0" smtClean="0">
                <a:solidFill>
                  <a:srgbClr val="FF0000"/>
                </a:solidFill>
              </a:rPr>
              <a:t>μυ αναβολέα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Εξέρχεται από </a:t>
            </a:r>
            <a:r>
              <a:rPr lang="el-GR" dirty="0" err="1" smtClean="0"/>
              <a:t>βελονομαστοειδές</a:t>
            </a:r>
            <a:r>
              <a:rPr lang="el-GR" dirty="0" smtClean="0"/>
              <a:t> τρήμα, στην παρωτίδα δίνει 3 τελικούς κλάδους:</a:t>
            </a:r>
          </a:p>
          <a:p>
            <a:pPr>
              <a:buNone/>
            </a:pPr>
            <a:r>
              <a:rPr lang="el-GR" dirty="0" smtClean="0"/>
              <a:t>Ζυγωματικός για μετωπιαίο, ζυγωματικό, σφιγκτήρα άνω βλεφάρου</a:t>
            </a:r>
          </a:p>
          <a:p>
            <a:pPr>
              <a:buNone/>
            </a:pPr>
            <a:r>
              <a:rPr lang="el-GR" dirty="0" smtClean="0"/>
              <a:t>Στοματικός για </a:t>
            </a:r>
            <a:r>
              <a:rPr lang="el-GR" dirty="0" err="1" smtClean="0"/>
              <a:t>περιστοματικούς</a:t>
            </a:r>
            <a:r>
              <a:rPr lang="el-GR" dirty="0" smtClean="0"/>
              <a:t> μυς</a:t>
            </a:r>
          </a:p>
          <a:p>
            <a:pPr>
              <a:buNone/>
            </a:pPr>
            <a:r>
              <a:rPr lang="el-GR" dirty="0" smtClean="0"/>
              <a:t>Γναθικός για μυώδες πλάτυσμα και μικρούς μυς (</a:t>
            </a:r>
            <a:r>
              <a:rPr lang="el-GR" dirty="0" err="1" smtClean="0"/>
              <a:t>γενειακός</a:t>
            </a:r>
            <a:r>
              <a:rPr lang="el-GR" dirty="0" smtClean="0"/>
              <a:t>, </a:t>
            </a:r>
            <a:r>
              <a:rPr lang="el-GR" dirty="0" err="1" smtClean="0"/>
              <a:t>στυλοειδής</a:t>
            </a:r>
            <a:r>
              <a:rPr lang="el-GR" dirty="0" smtClean="0"/>
              <a:t>).</a:t>
            </a:r>
          </a:p>
          <a:p>
            <a:pPr>
              <a:buNone/>
            </a:pPr>
            <a:r>
              <a:rPr lang="el-GR" dirty="0" smtClean="0"/>
              <a:t>Από φλοιώδη μοίρα η άνω μοίρα δέχεται άμφω, η κάτω μοίρα ετερόπλευρα.</a:t>
            </a:r>
          </a:p>
          <a:p>
            <a:pPr>
              <a:buNone/>
            </a:pPr>
            <a:r>
              <a:rPr lang="el-GR" dirty="0" smtClean="0"/>
              <a:t>Από θάλαμο: συγκινησιακές αντιδράσεις συνοδεύονται από </a:t>
            </a:r>
            <a:r>
              <a:rPr lang="el-GR" dirty="0" err="1" smtClean="0"/>
              <a:t>εκφράσεςι</a:t>
            </a:r>
            <a:r>
              <a:rPr lang="el-GR" dirty="0" smtClean="0"/>
              <a:t> προσώπου.</a:t>
            </a:r>
          </a:p>
          <a:p>
            <a:pPr>
              <a:buNone/>
            </a:pPr>
            <a:r>
              <a:rPr lang="el-GR" dirty="0" smtClean="0"/>
              <a:t>Από εξωπυραμιδικό σύστημα: σε βλάβη </a:t>
            </a:r>
            <a:r>
              <a:rPr lang="el-GR" dirty="0" err="1" smtClean="0"/>
              <a:t>υπομιμία</a:t>
            </a:r>
            <a:r>
              <a:rPr lang="el-GR" dirty="0" smtClean="0"/>
              <a:t>, βλεφαρόσπασμος.</a:t>
            </a:r>
            <a:endParaRPr lang="el-G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ΠΡΟΣΩΠΙΚΟ ΝΕΥΡΟ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Αισθητική Λειτουργία-Διάμεσο νεύρο </a:t>
            </a:r>
            <a:r>
              <a:rPr lang="en-US" b="1" dirty="0" err="1" smtClean="0"/>
              <a:t>Wrisberg</a:t>
            </a:r>
            <a:endParaRPr lang="el-GR" b="1" dirty="0" smtClean="0"/>
          </a:p>
          <a:p>
            <a:pPr>
              <a:buNone/>
            </a:pPr>
            <a:r>
              <a:rPr lang="el-GR" dirty="0" smtClean="0"/>
              <a:t>Ιδιοδεκτικότητα μυών. </a:t>
            </a:r>
          </a:p>
          <a:p>
            <a:pPr>
              <a:buNone/>
            </a:pPr>
            <a:r>
              <a:rPr lang="el-GR" dirty="0" smtClean="0"/>
              <a:t>Γενική αισθητικότητα: πτερύγιο </a:t>
            </a:r>
            <a:r>
              <a:rPr lang="el-GR" dirty="0" err="1" smtClean="0"/>
              <a:t>ωτός</a:t>
            </a:r>
            <a:r>
              <a:rPr lang="el-GR" dirty="0" smtClean="0"/>
              <a:t>, έξω ακουστικός πόρος, τύμπανο. </a:t>
            </a:r>
          </a:p>
          <a:p>
            <a:pPr>
              <a:buNone/>
            </a:pPr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νευρώνας: </a:t>
            </a:r>
            <a:r>
              <a:rPr lang="el-GR" dirty="0" err="1" smtClean="0"/>
              <a:t>γονάτιο</a:t>
            </a:r>
            <a:r>
              <a:rPr lang="el-GR" dirty="0" smtClean="0"/>
              <a:t> γάγγλιο. Κεντρικές ίνες καταλήγουν στον </a:t>
            </a:r>
            <a:r>
              <a:rPr lang="el-GR" dirty="0" err="1" smtClean="0"/>
              <a:t>τριδυμικό</a:t>
            </a:r>
            <a:r>
              <a:rPr lang="el-GR" dirty="0" smtClean="0"/>
              <a:t> αισθητικό π. (2</a:t>
            </a:r>
            <a:r>
              <a:rPr lang="el-GR" baseline="30000" dirty="0" smtClean="0"/>
              <a:t>ος</a:t>
            </a:r>
            <a:r>
              <a:rPr lang="el-GR" dirty="0" smtClean="0"/>
              <a:t>)-θάλαμος (3</a:t>
            </a:r>
            <a:r>
              <a:rPr lang="el-GR" baseline="30000" dirty="0" smtClean="0"/>
              <a:t>ος</a:t>
            </a:r>
            <a:r>
              <a:rPr lang="el-GR" dirty="0" smtClean="0"/>
              <a:t>)-οπ. κεντρική έλικα.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0" y="0"/>
            <a:ext cx="2619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29. Σκέλη</a:t>
            </a:r>
          </a:p>
          <a:p>
            <a:r>
              <a:rPr lang="el-GR" dirty="0" smtClean="0"/>
              <a:t>30. </a:t>
            </a:r>
            <a:r>
              <a:rPr lang="el-GR" dirty="0" err="1" smtClean="0"/>
              <a:t>Μεοσκελιαίος</a:t>
            </a:r>
            <a:r>
              <a:rPr lang="el-GR" dirty="0" smtClean="0"/>
              <a:t> βόθρος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14282" y="5357826"/>
            <a:ext cx="2318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4. Χιασμός πυραμίδων</a:t>
            </a:r>
          </a:p>
          <a:p>
            <a:r>
              <a:rPr lang="el-GR" dirty="0" smtClean="0"/>
              <a:t>5. </a:t>
            </a:r>
            <a:r>
              <a:rPr lang="el-GR" dirty="0" err="1" smtClean="0"/>
              <a:t>πρ</a:t>
            </a:r>
            <a:r>
              <a:rPr lang="el-GR" dirty="0" smtClean="0"/>
              <a:t>. πλ. Αύλακες</a:t>
            </a:r>
          </a:p>
          <a:p>
            <a:r>
              <a:rPr lang="el-GR" dirty="0" smtClean="0"/>
              <a:t>6. Πυραμίδες</a:t>
            </a:r>
          </a:p>
          <a:p>
            <a:r>
              <a:rPr lang="el-GR" dirty="0" smtClean="0"/>
              <a:t>7. Ελαία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14356"/>
            <a:ext cx="479107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ΠΡΟΣΩΠΙΚΟ ΝΕΥΡΟ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err="1" smtClean="0"/>
              <a:t>Αισθητηραική</a:t>
            </a:r>
            <a:r>
              <a:rPr lang="el-GR" b="1" dirty="0" smtClean="0"/>
              <a:t> Λειτουργία (γεύση)-Διάμεσο νεύρο </a:t>
            </a:r>
            <a:r>
              <a:rPr lang="en-US" b="1" dirty="0" err="1" smtClean="0"/>
              <a:t>Wrisberg</a:t>
            </a:r>
            <a:endParaRPr lang="el-GR" b="1" dirty="0" smtClean="0"/>
          </a:p>
          <a:p>
            <a:pPr>
              <a:buNone/>
            </a:pPr>
            <a:r>
              <a:rPr lang="el-GR" dirty="0" smtClean="0"/>
              <a:t>Πρόσθια 2/3 γλώσσας- 1</a:t>
            </a:r>
            <a:r>
              <a:rPr lang="el-GR" baseline="30000" dirty="0" smtClean="0"/>
              <a:t>ος</a:t>
            </a:r>
            <a:r>
              <a:rPr lang="el-GR" dirty="0" smtClean="0"/>
              <a:t> νευρώνας </a:t>
            </a:r>
            <a:r>
              <a:rPr lang="el-GR" dirty="0" err="1" smtClean="0"/>
              <a:t>γονάτιο</a:t>
            </a:r>
            <a:r>
              <a:rPr lang="el-GR" dirty="0" smtClean="0"/>
              <a:t> γάγγλιο. </a:t>
            </a:r>
          </a:p>
          <a:p>
            <a:pPr>
              <a:buNone/>
            </a:pPr>
            <a:r>
              <a:rPr lang="el-GR" dirty="0" smtClean="0"/>
              <a:t>Περιφερική μοίρα. Μέσα στο </a:t>
            </a:r>
            <a:r>
              <a:rPr lang="el-GR" dirty="0" err="1" smtClean="0"/>
              <a:t>φαλοπιανό</a:t>
            </a:r>
            <a:r>
              <a:rPr lang="el-GR" dirty="0" smtClean="0"/>
              <a:t> πόρο εγκαταλείπει ως χορδή τυμπάνου, </a:t>
            </a:r>
            <a:r>
              <a:rPr lang="el-GR" dirty="0" err="1" smtClean="0"/>
              <a:t>ένώνεται</a:t>
            </a:r>
            <a:r>
              <a:rPr lang="el-GR" dirty="0" smtClean="0"/>
              <a:t> με κάτω γναθικό νεύρο </a:t>
            </a:r>
            <a:r>
              <a:rPr lang="en-US" dirty="0" smtClean="0"/>
              <a:t>(V3)</a:t>
            </a:r>
            <a:r>
              <a:rPr lang="el-GR" dirty="0" smtClean="0"/>
              <a:t> και σχηματίζει το γλωσσικό νεύρο.</a:t>
            </a:r>
          </a:p>
          <a:p>
            <a:pPr>
              <a:buNone/>
            </a:pPr>
            <a:r>
              <a:rPr lang="el-GR" dirty="0" smtClean="0"/>
              <a:t>Κεντρική μοίρα: πυρήνας μονήρους δεσμίδας (2</a:t>
            </a:r>
            <a:r>
              <a:rPr lang="el-GR" baseline="30000" dirty="0" smtClean="0"/>
              <a:t>ος</a:t>
            </a:r>
            <a:r>
              <a:rPr lang="el-GR" dirty="0" smtClean="0"/>
              <a:t>)-θάλαμος (3</a:t>
            </a:r>
            <a:r>
              <a:rPr lang="el-GR" baseline="30000" dirty="0" smtClean="0"/>
              <a:t>ος</a:t>
            </a:r>
            <a:r>
              <a:rPr lang="el-GR" dirty="0" smtClean="0"/>
              <a:t>)-οπ. Κεντρική έλικα-ιππόκαμπος (σύνδεση με όσφρηση).</a:t>
            </a:r>
          </a:p>
          <a:p>
            <a:pPr>
              <a:buNone/>
            </a:pPr>
            <a:r>
              <a:rPr lang="el-GR" dirty="0" smtClean="0"/>
              <a:t>	μονήρης δεσμίδα-</a:t>
            </a:r>
            <a:r>
              <a:rPr lang="el-GR" dirty="0" err="1" smtClean="0"/>
              <a:t>σιελικοί </a:t>
            </a:r>
            <a:r>
              <a:rPr lang="el-GR" dirty="0" smtClean="0"/>
              <a:t>π. ΔΣ- υποθάλαμος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ΠΡΟΣΩΠΙΚΟ ΝΕΥΡΟ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00B050"/>
                </a:solidFill>
              </a:rPr>
              <a:t>Φυτική λειτουργία</a:t>
            </a:r>
            <a:r>
              <a:rPr lang="el-GR" dirty="0" smtClean="0"/>
              <a:t>. Παρασυμπαθητική νεύρωση σιελογόνων αδένων (υπογνάθιων, υπογλώσσιων) και δακρυϊκών αδένων και αδένων ρινικού βλεννογόνου.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b="1" dirty="0" smtClean="0"/>
              <a:t>Άνω </a:t>
            </a:r>
            <a:r>
              <a:rPr lang="el-GR" b="1" dirty="0" err="1" smtClean="0"/>
              <a:t>σιελικός</a:t>
            </a:r>
            <a:r>
              <a:rPr lang="el-GR" b="1" dirty="0" smtClean="0"/>
              <a:t> π</a:t>
            </a:r>
            <a:r>
              <a:rPr lang="el-GR" dirty="0" smtClean="0"/>
              <a:t>.-διάμεσο ν.-</a:t>
            </a:r>
            <a:r>
              <a:rPr lang="el-GR" u="sng" dirty="0" err="1" smtClean="0"/>
              <a:t>Φαλοπιανός</a:t>
            </a:r>
            <a:r>
              <a:rPr lang="el-GR" dirty="0" err="1" smtClean="0"/>
              <a:t> </a:t>
            </a:r>
            <a:r>
              <a:rPr lang="el-GR" dirty="0" smtClean="0"/>
              <a:t>πόρος-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B050"/>
                </a:solidFill>
              </a:rPr>
              <a:t>Μείζον επιπολής λιθοειδές ν</a:t>
            </a:r>
            <a:r>
              <a:rPr lang="el-GR" dirty="0" smtClean="0"/>
              <a:t>. –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σφηνοϋπερώιο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γάγγλιο</a:t>
            </a:r>
            <a:r>
              <a:rPr lang="el-GR" dirty="0" smtClean="0"/>
              <a:t>-</a:t>
            </a:r>
            <a:r>
              <a:rPr lang="el-GR" dirty="0" err="1" smtClean="0"/>
              <a:t>μεταγαγγλιακό </a:t>
            </a:r>
            <a:r>
              <a:rPr lang="el-GR" dirty="0" smtClean="0"/>
              <a:t>ν.-δακρυϊκοί αδένες-αδένες ρινικού </a:t>
            </a:r>
            <a:r>
              <a:rPr lang="el-GR" dirty="0" err="1" smtClean="0"/>
              <a:t>βλέννογόνου</a:t>
            </a:r>
            <a:r>
              <a:rPr lang="el-G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B050"/>
                </a:solidFill>
              </a:rPr>
              <a:t>Χορδή τυμπάνου-</a:t>
            </a:r>
            <a:r>
              <a:rPr lang="el-GR" dirty="0" smtClean="0"/>
              <a:t>(+κάτω </a:t>
            </a:r>
            <a:r>
              <a:rPr lang="el-GR" dirty="0" err="1" smtClean="0"/>
              <a:t>γναθικό=γλωσσίκό</a:t>
            </a:r>
            <a:r>
              <a:rPr lang="el-GR" dirty="0" smtClean="0"/>
              <a:t> ν)-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υπογνάθιο γάγγλιο </a:t>
            </a:r>
            <a:r>
              <a:rPr lang="el-GR" dirty="0" smtClean="0"/>
              <a:t>-</a:t>
            </a:r>
            <a:r>
              <a:rPr lang="el-GR" dirty="0" err="1" smtClean="0"/>
              <a:t>μεταγγαγλικό</a:t>
            </a:r>
            <a:r>
              <a:rPr lang="el-GR" dirty="0" smtClean="0"/>
              <a:t> ν.-υπογνάθιοι και υπογλώσσιοι αδένες.</a:t>
            </a:r>
            <a:endParaRPr lang="el-G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ΠΡΟΣΩΠΙΚΟ ΝΕΥΡΟ</a:t>
            </a:r>
            <a:br>
              <a:rPr lang="el-GR" dirty="0" smtClean="0"/>
            </a:br>
            <a:r>
              <a:rPr lang="el-GR" dirty="0" smtClean="0"/>
              <a:t>αντανακλαστικά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err="1" smtClean="0"/>
              <a:t>Ρινοβλεφαρικό</a:t>
            </a:r>
            <a:r>
              <a:rPr lang="el-GR" dirty="0" smtClean="0"/>
              <a:t> </a:t>
            </a:r>
            <a:r>
              <a:rPr lang="el-GR" dirty="0" err="1" smtClean="0"/>
              <a:t>αντνακλαστικό</a:t>
            </a:r>
            <a:r>
              <a:rPr lang="el-GR" dirty="0" smtClean="0"/>
              <a:t> (πλήξη στο </a:t>
            </a:r>
            <a:r>
              <a:rPr lang="el-GR" dirty="0" err="1" smtClean="0"/>
              <a:t>ριζορρίνιο</a:t>
            </a:r>
            <a:r>
              <a:rPr lang="el-GR" dirty="0" smtClean="0"/>
              <a:t>-σύσπαση βλεφάρων). Γρήγορα εξαντλείται. [ακουστικό- οπτικό- αλγεινό ερέθισμα)</a:t>
            </a:r>
          </a:p>
          <a:p>
            <a:pPr>
              <a:buNone/>
            </a:pPr>
            <a:r>
              <a:rPr lang="el-GR" dirty="0" smtClean="0"/>
              <a:t>Προσαγωγός οδός: τρίδυμο</a:t>
            </a:r>
          </a:p>
          <a:p>
            <a:pPr>
              <a:buNone/>
            </a:pPr>
            <a:r>
              <a:rPr lang="el-GR" dirty="0" smtClean="0"/>
              <a:t>Απαγωγός οδός: προσωπικό</a:t>
            </a:r>
          </a:p>
          <a:p>
            <a:r>
              <a:rPr lang="el-GR" dirty="0" smtClean="0"/>
              <a:t>Αντανακλαστικό κερατοειδούς</a:t>
            </a:r>
          </a:p>
          <a:p>
            <a:r>
              <a:rPr lang="el-GR" dirty="0" smtClean="0"/>
              <a:t>Αντανακλαστικό σφιγκτήρα στόματος (βρέφη): απτικός ερεθισμός άνω χείλους ή μύτης-σύσπαση </a:t>
            </a:r>
            <a:r>
              <a:rPr lang="el-GR" dirty="0" err="1" smtClean="0"/>
              <a:t>περιστοματικών</a:t>
            </a:r>
            <a:r>
              <a:rPr lang="el-GR" dirty="0" smtClean="0"/>
              <a:t> μυών-ανύψωση γωνίας στόματος.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ΚΙΝΗΤΙΚΟΤΗΤΑ ΠΡΟΣΩΠΟΥ</a:t>
            </a:r>
            <a:endParaRPr lang="el-GR" dirty="0"/>
          </a:p>
        </p:txBody>
      </p:sp>
      <p:pic>
        <p:nvPicPr>
          <p:cNvPr id="10" name="9 - Θέση περιεχομένου" descr="facial pals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357298"/>
            <a:ext cx="6572296" cy="51180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714348" y="142852"/>
            <a:ext cx="8229600" cy="857256"/>
          </a:xfrm>
        </p:spPr>
        <p:txBody>
          <a:bodyPr/>
          <a:lstStyle/>
          <a:p>
            <a:r>
              <a:rPr lang="el-GR" dirty="0" smtClean="0"/>
              <a:t>ΤΡΙΔΥΜΟ ΝΕΥΡΟ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4286280" cy="470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714876" y="1428736"/>
            <a:ext cx="43627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8. Κινητικός π. τριδύμου</a:t>
            </a:r>
          </a:p>
          <a:p>
            <a:r>
              <a:rPr lang="el-GR" dirty="0" smtClean="0"/>
              <a:t>3. Κύριος αισθητικός π.- (1) αισθητικές ίνες</a:t>
            </a:r>
          </a:p>
          <a:p>
            <a:r>
              <a:rPr lang="el-GR" dirty="0" smtClean="0"/>
              <a:t>4. π. </a:t>
            </a:r>
            <a:r>
              <a:rPr lang="el-GR" dirty="0" err="1" smtClean="0"/>
              <a:t>νωτιαίας</a:t>
            </a:r>
            <a:r>
              <a:rPr lang="el-GR" dirty="0" smtClean="0"/>
              <a:t> δεσμίδας- (5) νωτιαία δ.</a:t>
            </a:r>
          </a:p>
          <a:p>
            <a:r>
              <a:rPr lang="el-GR" dirty="0" smtClean="0"/>
              <a:t>7. </a:t>
            </a:r>
            <a:r>
              <a:rPr lang="el-GR" b="1" dirty="0" err="1" smtClean="0"/>
              <a:t>Μεσεγκεφαλικός</a:t>
            </a:r>
            <a:r>
              <a:rPr lang="el-GR" b="1" dirty="0" smtClean="0"/>
              <a:t> π</a:t>
            </a:r>
            <a:r>
              <a:rPr lang="el-GR" dirty="0" smtClean="0"/>
              <a:t>. –(6) </a:t>
            </a:r>
            <a:r>
              <a:rPr lang="el-GR" dirty="0" err="1" smtClean="0"/>
              <a:t>μεσεγεφαλική</a:t>
            </a:r>
            <a:r>
              <a:rPr lang="el-GR" dirty="0" smtClean="0"/>
              <a:t> δ.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38"/>
            <a:ext cx="416611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571472" y="6000768"/>
            <a:ext cx="342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2. Μηνοειδές γ. τριδύμου </a:t>
            </a:r>
            <a:r>
              <a:rPr lang="en-US" dirty="0" smtClean="0"/>
              <a:t>(Gasser)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42910" y="6357958"/>
            <a:ext cx="585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‘</a:t>
            </a:r>
            <a:r>
              <a:rPr lang="el-GR" dirty="0" err="1" smtClean="0"/>
              <a:t>μεσεγκεφαλικός</a:t>
            </a:r>
            <a:r>
              <a:rPr lang="el-GR" dirty="0" smtClean="0"/>
              <a:t> </a:t>
            </a:r>
            <a:r>
              <a:rPr lang="el-GR" dirty="0" err="1" smtClean="0"/>
              <a:t>π=γάγγλιο</a:t>
            </a:r>
            <a:r>
              <a:rPr lang="el-GR" dirty="0" smtClean="0"/>
              <a:t> (</a:t>
            </a:r>
            <a:r>
              <a:rPr lang="el-GR" dirty="0" err="1" smtClean="0"/>
              <a:t>ψευδομονόπολα</a:t>
            </a:r>
            <a:r>
              <a:rPr lang="el-GR" dirty="0" smtClean="0"/>
              <a:t> κ.) εντός ΚΝΣ’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476772" cy="498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357158" y="5072074"/>
            <a:ext cx="33424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Κρομμυοειδής</a:t>
            </a:r>
            <a:r>
              <a:rPr lang="el-GR" dirty="0" smtClean="0"/>
              <a:t> συστηματοποίηση</a:t>
            </a:r>
          </a:p>
          <a:p>
            <a:r>
              <a:rPr lang="el-GR" dirty="0" smtClean="0"/>
              <a:t>Ίνες από </a:t>
            </a:r>
            <a:r>
              <a:rPr lang="el-GR" dirty="0" err="1" smtClean="0"/>
              <a:t>περιστοματική</a:t>
            </a:r>
            <a:r>
              <a:rPr lang="el-GR" dirty="0" smtClean="0"/>
              <a:t> περιοχή </a:t>
            </a:r>
          </a:p>
          <a:p>
            <a:r>
              <a:rPr lang="el-GR" dirty="0" smtClean="0"/>
              <a:t>καταλήγουν κεφαλικά, </a:t>
            </a:r>
          </a:p>
          <a:p>
            <a:r>
              <a:rPr lang="el-GR" dirty="0" smtClean="0"/>
              <a:t>ίνες </a:t>
            </a:r>
            <a:r>
              <a:rPr lang="el-GR" dirty="0" err="1" smtClean="0"/>
              <a:t>περιφερικότερα</a:t>
            </a:r>
            <a:r>
              <a:rPr lang="el-GR" dirty="0" smtClean="0"/>
              <a:t>, </a:t>
            </a:r>
          </a:p>
          <a:p>
            <a:r>
              <a:rPr lang="el-GR" dirty="0" smtClean="0"/>
              <a:t>καταλήγουν πιο ουραία</a:t>
            </a:r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642918"/>
            <a:ext cx="276118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143372" y="4714884"/>
            <a:ext cx="4989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9: μετωπιαίος, σφηνοειδής,  ρινικός διάφραγμα </a:t>
            </a:r>
            <a:r>
              <a:rPr lang="en-US" dirty="0" smtClean="0"/>
              <a:t>V1</a:t>
            </a:r>
          </a:p>
          <a:p>
            <a:r>
              <a:rPr lang="en-US" dirty="0" smtClean="0"/>
              <a:t>10</a:t>
            </a:r>
            <a:r>
              <a:rPr lang="el-GR" dirty="0" smtClean="0"/>
              <a:t>: ρινικές κόγχες, ιγμόρειο, υπερώα, ούλα </a:t>
            </a:r>
            <a:r>
              <a:rPr lang="en-US" dirty="0" smtClean="0"/>
              <a:t>V</a:t>
            </a:r>
            <a:r>
              <a:rPr lang="el-GR" dirty="0" smtClean="0"/>
              <a:t>2</a:t>
            </a:r>
          </a:p>
          <a:p>
            <a:r>
              <a:rPr lang="el-GR" dirty="0" smtClean="0"/>
              <a:t>11. Έδαφος στοματικής κοιλότητας, παρειές </a:t>
            </a:r>
            <a:r>
              <a:rPr lang="en-US" dirty="0" smtClean="0"/>
              <a:t>V</a:t>
            </a:r>
            <a:r>
              <a:rPr lang="el-GR" dirty="0" smtClean="0"/>
              <a:t>3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ΤΡΙΔΥΜΟ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Αισθητική λειτουργία: όλο το πρόσωπο (εκτός γωνίας κάτω γνάθου-Α2,Α3)</a:t>
            </a:r>
          </a:p>
          <a:p>
            <a:pPr>
              <a:buNone/>
            </a:pPr>
            <a:r>
              <a:rPr lang="el-GR" dirty="0" smtClean="0"/>
              <a:t>Μηνοειδές γάγγλιο στο </a:t>
            </a:r>
            <a:r>
              <a:rPr lang="el-GR" dirty="0" err="1" smtClean="0"/>
              <a:t>Μεκέλειο</a:t>
            </a:r>
            <a:r>
              <a:rPr lang="el-GR" dirty="0" smtClean="0"/>
              <a:t> εντύπωμα στην κορυφή λιθοειδούς (σε στενή σχέση με έσω καρωτίδα και σηραγγώδη κόλπο). Ίνες από 2</a:t>
            </a:r>
            <a:r>
              <a:rPr lang="el-GR" baseline="30000" dirty="0" smtClean="0"/>
              <a:t>ο</a:t>
            </a:r>
            <a:r>
              <a:rPr lang="el-GR" dirty="0" smtClean="0"/>
              <a:t> και 3</a:t>
            </a:r>
            <a:r>
              <a:rPr lang="el-GR" baseline="30000" dirty="0" smtClean="0"/>
              <a:t>ο</a:t>
            </a:r>
            <a:r>
              <a:rPr lang="el-GR" dirty="0" smtClean="0"/>
              <a:t> κλάδο καταλήγουν κυρίως στον ίδιο αισθητικό πυρήνα γέφυρας (μετά από κατιούσα πορεία).</a:t>
            </a:r>
          </a:p>
          <a:p>
            <a:pPr>
              <a:buNone/>
            </a:pPr>
            <a:r>
              <a:rPr lang="el-GR" dirty="0" smtClean="0"/>
              <a:t>3</a:t>
            </a:r>
            <a:r>
              <a:rPr lang="el-GR" baseline="30000" dirty="0" smtClean="0"/>
              <a:t>ος</a:t>
            </a:r>
            <a:r>
              <a:rPr lang="el-GR" dirty="0" smtClean="0"/>
              <a:t> κλάδος καταλήγει στη μεσεγκεφαλική ρίζα και ο 1</a:t>
            </a:r>
            <a:r>
              <a:rPr lang="el-GR" baseline="30000" dirty="0" smtClean="0"/>
              <a:t>ος</a:t>
            </a:r>
            <a:r>
              <a:rPr lang="el-GR" dirty="0" smtClean="0"/>
              <a:t> στη νωτιαία δεσμίδα.</a:t>
            </a:r>
          </a:p>
          <a:p>
            <a:pPr>
              <a:buNone/>
            </a:pPr>
            <a:r>
              <a:rPr lang="el-GR" dirty="0" smtClean="0"/>
              <a:t>Οι ίνες 1</a:t>
            </a:r>
            <a:r>
              <a:rPr lang="el-GR" baseline="30000" dirty="0" smtClean="0"/>
              <a:t>ου</a:t>
            </a:r>
            <a:r>
              <a:rPr lang="el-GR" dirty="0" smtClean="0"/>
              <a:t> κλάδου καταλήγουν στην περιφέρεια, 2</a:t>
            </a:r>
            <a:r>
              <a:rPr lang="el-GR" baseline="30000" dirty="0" smtClean="0"/>
              <a:t>ου</a:t>
            </a:r>
            <a:r>
              <a:rPr lang="el-GR" dirty="0" smtClean="0"/>
              <a:t> και 3</a:t>
            </a:r>
            <a:r>
              <a:rPr lang="el-GR" baseline="30000" dirty="0" smtClean="0"/>
              <a:t>ου</a:t>
            </a:r>
            <a:r>
              <a:rPr lang="el-GR" dirty="0" smtClean="0"/>
              <a:t> κλάδου στο κέντρο.</a:t>
            </a:r>
          </a:p>
          <a:p>
            <a:pPr>
              <a:buNone/>
            </a:pPr>
            <a:r>
              <a:rPr lang="el-GR" b="1" dirty="0" smtClean="0"/>
              <a:t>Αδρή και επικριτική αφή </a:t>
            </a:r>
            <a:r>
              <a:rPr lang="el-GR" dirty="0" smtClean="0"/>
              <a:t>καταλήγει στον κύριο αισθητικό πυρήνα</a:t>
            </a:r>
          </a:p>
          <a:p>
            <a:pPr>
              <a:buNone/>
            </a:pPr>
            <a:r>
              <a:rPr lang="el-GR" b="1" dirty="0" err="1" smtClean="0"/>
              <a:t>Θερμαλγαισθησία</a:t>
            </a:r>
            <a:r>
              <a:rPr lang="el-GR" b="1" dirty="0" smtClean="0"/>
              <a:t> </a:t>
            </a:r>
            <a:r>
              <a:rPr lang="el-GR" dirty="0" smtClean="0"/>
              <a:t>καταλήγει στη νωτιαία δεσμίδα</a:t>
            </a:r>
          </a:p>
          <a:p>
            <a:pPr>
              <a:buNone/>
            </a:pPr>
            <a:r>
              <a:rPr lang="el-GR" b="1" dirty="0" smtClean="0"/>
              <a:t>Εν τω βάθει αισθητικότητα </a:t>
            </a:r>
            <a:r>
              <a:rPr lang="el-GR" dirty="0" smtClean="0"/>
              <a:t>καταλήγει στη μεσεγκεφαλική ρίζα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ΤΡΙΔΥΜΟ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Κινητική μοίρα.</a:t>
            </a:r>
          </a:p>
          <a:p>
            <a:pPr>
              <a:buNone/>
            </a:pPr>
            <a:r>
              <a:rPr lang="el-GR" dirty="0" smtClean="0"/>
              <a:t>Πυρήνας. </a:t>
            </a:r>
            <a:r>
              <a:rPr lang="el-GR" dirty="0" err="1" smtClean="0"/>
              <a:t>Μεσός</a:t>
            </a:r>
            <a:r>
              <a:rPr lang="el-GR" dirty="0" smtClean="0"/>
              <a:t> εγκέφαλος. Πορεύεται με κάτω γναθικό κλάδο, εξέρχεται από </a:t>
            </a:r>
            <a:r>
              <a:rPr lang="el-GR" dirty="0" err="1" smtClean="0"/>
              <a:t>ςοειδές</a:t>
            </a:r>
            <a:r>
              <a:rPr lang="el-GR" dirty="0" smtClean="0"/>
              <a:t> τρήμα. </a:t>
            </a:r>
          </a:p>
          <a:p>
            <a:pPr>
              <a:buNone/>
            </a:pPr>
            <a:r>
              <a:rPr lang="el-GR" dirty="0" smtClean="0"/>
              <a:t>Νευρώνει μασητήρες, </a:t>
            </a:r>
            <a:r>
              <a:rPr lang="el-GR" dirty="0" err="1" smtClean="0"/>
              <a:t>κροταφίτες</a:t>
            </a:r>
            <a:r>
              <a:rPr lang="el-GR" dirty="0" smtClean="0"/>
              <a:t>, έσω και έξω πτερυγοειδείς, </a:t>
            </a:r>
            <a:r>
              <a:rPr lang="el-GR" dirty="0" err="1" smtClean="0"/>
              <a:t>πρ</a:t>
            </a:r>
            <a:r>
              <a:rPr lang="el-GR" dirty="0" smtClean="0"/>
              <a:t>. γαστέρα </a:t>
            </a:r>
            <a:r>
              <a:rPr lang="el-GR" dirty="0" err="1" smtClean="0"/>
              <a:t>διγάστορα</a:t>
            </a:r>
            <a:r>
              <a:rPr lang="el-GR" dirty="0" smtClean="0"/>
              <a:t> και </a:t>
            </a:r>
            <a:r>
              <a:rPr lang="el-GR" dirty="0" err="1" smtClean="0"/>
              <a:t>γναθοειοειδή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 Δέχεται άμφω νεύρωση από κινητικό φλοιό.</a:t>
            </a:r>
          </a:p>
          <a:p>
            <a:pPr>
              <a:buNone/>
            </a:pPr>
            <a:r>
              <a:rPr lang="el-GR" dirty="0" smtClean="0"/>
              <a:t>Δέχεται και από εξωπυραμιδικό.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ΤΡΙΔΥΜΟ</a:t>
            </a:r>
            <a:br>
              <a:rPr lang="el-GR" dirty="0" smtClean="0"/>
            </a:br>
            <a:r>
              <a:rPr lang="el-GR" dirty="0" smtClean="0"/>
              <a:t> Αντανακλαστικά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Κερατοειδούς: ερεθισμός κερατοειδούς με </a:t>
            </a:r>
            <a:r>
              <a:rPr lang="el-GR" dirty="0" err="1" smtClean="0"/>
              <a:t>τολύπιο</a:t>
            </a:r>
            <a:r>
              <a:rPr lang="el-GR" dirty="0" smtClean="0"/>
              <a:t> προκαλεί σύγκλειση βλεφάρων.</a:t>
            </a:r>
          </a:p>
          <a:p>
            <a:pPr>
              <a:buNone/>
            </a:pPr>
            <a:r>
              <a:rPr lang="el-GR" dirty="0" smtClean="0"/>
              <a:t>Προσαγωγός οδός: τρίδυμο</a:t>
            </a:r>
            <a:r>
              <a:rPr lang="en-US" dirty="0" smtClean="0"/>
              <a:t> V1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Απαγωγός οδός: προσωπικό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Μασητήρων: πλήξη κάτω γνάθου-σύσπαση μασητήρων.</a:t>
            </a:r>
          </a:p>
          <a:p>
            <a:pPr>
              <a:buNone/>
            </a:pPr>
            <a:r>
              <a:rPr lang="el-GR" dirty="0" smtClean="0"/>
              <a:t>Προσαγωγός οδός: τρίδυμο</a:t>
            </a:r>
            <a:r>
              <a:rPr lang="en-US" dirty="0" smtClean="0"/>
              <a:t> V</a:t>
            </a:r>
            <a:r>
              <a:rPr lang="el-GR" dirty="0" smtClean="0"/>
              <a:t>3</a:t>
            </a:r>
          </a:p>
          <a:p>
            <a:pPr>
              <a:buNone/>
            </a:pPr>
            <a:r>
              <a:rPr lang="el-GR" dirty="0" smtClean="0"/>
              <a:t>Απαγωγός οδός: τρίδυμο </a:t>
            </a:r>
            <a:r>
              <a:rPr lang="en-US" dirty="0" smtClean="0"/>
              <a:t>V</a:t>
            </a:r>
            <a:r>
              <a:rPr lang="el-GR" dirty="0" smtClean="0"/>
              <a:t>3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Πταρμού: ερεθισμός ρινικού βλεννογόνου-πταρμός</a:t>
            </a:r>
          </a:p>
          <a:p>
            <a:pPr>
              <a:buNone/>
            </a:pPr>
            <a:r>
              <a:rPr lang="el-GR" dirty="0" smtClean="0"/>
              <a:t>Προσαγωγός οδός: τρίδυμο</a:t>
            </a:r>
            <a:r>
              <a:rPr lang="en-US" dirty="0" smtClean="0"/>
              <a:t> V</a:t>
            </a:r>
            <a:r>
              <a:rPr lang="el-GR" dirty="0" smtClean="0"/>
              <a:t>3</a:t>
            </a:r>
          </a:p>
          <a:p>
            <a:pPr>
              <a:buNone/>
            </a:pPr>
            <a:r>
              <a:rPr lang="el-GR" dirty="0" smtClean="0"/>
              <a:t>Απαγωγός οδός: τρίδυμο </a:t>
            </a:r>
            <a:r>
              <a:rPr lang="en-US" dirty="0" smtClean="0"/>
              <a:t>V</a:t>
            </a:r>
            <a:r>
              <a:rPr lang="el-GR" dirty="0" smtClean="0"/>
              <a:t>, </a:t>
            </a:r>
            <a:r>
              <a:rPr lang="en-US" dirty="0" smtClean="0"/>
              <a:t>VII, IX, X</a:t>
            </a:r>
          </a:p>
          <a:p>
            <a:pPr>
              <a:buFont typeface="Wingdings" pitchFamily="2" charset="2"/>
              <a:buChar char="Ø"/>
            </a:pPr>
            <a:r>
              <a:rPr lang="el-GR" dirty="0" err="1" smtClean="0"/>
              <a:t>Ρινοβλεφαρικό</a:t>
            </a:r>
            <a:r>
              <a:rPr lang="el-GR" dirty="0" smtClean="0"/>
              <a:t>: πλήξη στο </a:t>
            </a:r>
            <a:r>
              <a:rPr lang="el-GR" dirty="0" err="1" smtClean="0"/>
              <a:t>ριζορρίνιο</a:t>
            </a:r>
            <a:r>
              <a:rPr lang="el-GR" dirty="0" smtClean="0"/>
              <a:t>-σύσπαση βλεφάρων</a:t>
            </a:r>
          </a:p>
          <a:p>
            <a:pPr>
              <a:buNone/>
            </a:pPr>
            <a:r>
              <a:rPr lang="el-GR" dirty="0" smtClean="0"/>
              <a:t>Προσαγωγός οδός: τρίδυμο</a:t>
            </a:r>
            <a:r>
              <a:rPr lang="en-US" dirty="0" smtClean="0"/>
              <a:t> V1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Απαγωγός οδός: προσωπικό 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428596" y="6072206"/>
            <a:ext cx="4697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2. Μηνοειδές γάγγλιο τριδύμου</a:t>
            </a:r>
          </a:p>
          <a:p>
            <a:r>
              <a:rPr lang="el-GR" dirty="0" smtClean="0"/>
              <a:t>20. </a:t>
            </a:r>
            <a:r>
              <a:rPr lang="el-GR" dirty="0" err="1" smtClean="0"/>
              <a:t>Οφθαλμικο</a:t>
            </a:r>
            <a:r>
              <a:rPr lang="el-GR" dirty="0" smtClean="0"/>
              <a:t> γάγγλιο-21. μακρά ακτινοειδή ν.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929322" y="6215082"/>
            <a:ext cx="219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16.Δακρυϊκός αδένας</a:t>
            </a: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7572428" cy="516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5429256" y="285728"/>
            <a:ext cx="2827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12. ΟΦΘΑΛΜΙΚΟ ΝΕΥΡΟ</a:t>
            </a:r>
          </a:p>
          <a:p>
            <a:r>
              <a:rPr lang="el-GR" dirty="0" smtClean="0"/>
              <a:t>13. </a:t>
            </a:r>
            <a:r>
              <a:rPr lang="el-GR" dirty="0" err="1" smtClean="0"/>
              <a:t>Δακρϊκός</a:t>
            </a:r>
            <a:r>
              <a:rPr lang="el-GR" dirty="0" smtClean="0"/>
              <a:t> κλάδος</a:t>
            </a:r>
          </a:p>
          <a:p>
            <a:r>
              <a:rPr lang="el-GR" dirty="0" smtClean="0"/>
              <a:t>14. Μετωπιαίος κλάδος</a:t>
            </a:r>
          </a:p>
          <a:p>
            <a:r>
              <a:rPr lang="el-GR" dirty="0" smtClean="0"/>
              <a:t>15. </a:t>
            </a:r>
            <a:r>
              <a:rPr lang="el-GR" dirty="0" err="1" smtClean="0"/>
              <a:t>Οφθαλμορινικός</a:t>
            </a:r>
            <a:r>
              <a:rPr lang="el-GR" dirty="0" smtClean="0"/>
              <a:t> κλάδος</a:t>
            </a:r>
            <a:endParaRPr lang="el-G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000240"/>
            <a:ext cx="14001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571736" y="5786454"/>
            <a:ext cx="208024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17.οπ. </a:t>
            </a:r>
            <a:r>
              <a:rPr lang="el-GR" dirty="0">
                <a:solidFill>
                  <a:schemeClr val="tx2"/>
                </a:solidFill>
              </a:rPr>
              <a:t>μ</a:t>
            </a:r>
            <a:r>
              <a:rPr lang="el-GR" dirty="0" smtClean="0">
                <a:solidFill>
                  <a:schemeClr val="tx2"/>
                </a:solidFill>
              </a:rPr>
              <a:t>έση αύλακα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18. οπ. πλ. αύλακα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21. μέση αύλακα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42844" y="6000768"/>
            <a:ext cx="220509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15. Σφηνοειδές φύμα</a:t>
            </a:r>
          </a:p>
          <a:p>
            <a:r>
              <a:rPr lang="el-GR" dirty="0" smtClean="0"/>
              <a:t>16. Ισχνό φύμα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572132" y="1928802"/>
            <a:ext cx="331969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22. </a:t>
            </a:r>
            <a:r>
              <a:rPr lang="el-GR" dirty="0" err="1" smtClean="0"/>
              <a:t>Περιμήκης</a:t>
            </a:r>
            <a:r>
              <a:rPr lang="el-GR" dirty="0" smtClean="0"/>
              <a:t> εξοχή</a:t>
            </a:r>
          </a:p>
          <a:p>
            <a:r>
              <a:rPr lang="el-GR" dirty="0" smtClean="0"/>
              <a:t>23. </a:t>
            </a:r>
            <a:r>
              <a:rPr lang="el-GR" dirty="0" smtClean="0"/>
              <a:t>Προσωπικό</a:t>
            </a:r>
            <a:r>
              <a:rPr lang="en-US" dirty="0" smtClean="0"/>
              <a:t> </a:t>
            </a:r>
            <a:r>
              <a:rPr lang="el-GR" dirty="0" err="1" smtClean="0"/>
              <a:t>λοφίδιο</a:t>
            </a:r>
            <a:endParaRPr lang="el-GR" dirty="0" smtClean="0"/>
          </a:p>
          <a:p>
            <a:r>
              <a:rPr lang="el-GR" dirty="0" smtClean="0"/>
              <a:t>24. Τρίγωνο υπογλώσσιου</a:t>
            </a:r>
          </a:p>
          <a:p>
            <a:r>
              <a:rPr lang="el-GR" dirty="0" smtClean="0"/>
              <a:t>25. Τρίγωνο  </a:t>
            </a:r>
            <a:r>
              <a:rPr lang="el-GR" dirty="0" err="1" smtClean="0"/>
              <a:t>πνευμονογαστρικού</a:t>
            </a:r>
            <a:endParaRPr lang="el-GR" dirty="0" smtClean="0"/>
          </a:p>
          <a:p>
            <a:r>
              <a:rPr lang="el-GR" dirty="0" smtClean="0"/>
              <a:t>26. </a:t>
            </a:r>
            <a:r>
              <a:rPr lang="el-GR" dirty="0" err="1" smtClean="0"/>
              <a:t>Αιθουσαία</a:t>
            </a:r>
            <a:r>
              <a:rPr lang="el-GR" dirty="0" smtClean="0"/>
              <a:t> άλως</a:t>
            </a:r>
          </a:p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429256" y="214290"/>
            <a:ext cx="3288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27. Ακουστικές –μυέλινες χορδές</a:t>
            </a:r>
          </a:p>
          <a:p>
            <a:r>
              <a:rPr lang="el-GR" dirty="0" smtClean="0"/>
              <a:t>28. </a:t>
            </a:r>
            <a:r>
              <a:rPr lang="el-GR" dirty="0" err="1" smtClean="0"/>
              <a:t>Υπομέλας</a:t>
            </a:r>
            <a:r>
              <a:rPr lang="el-GR" dirty="0" smtClean="0"/>
              <a:t> τόπος</a:t>
            </a:r>
          </a:p>
          <a:p>
            <a:r>
              <a:rPr lang="el-GR" dirty="0" smtClean="0"/>
              <a:t>31. Τετράδυμο 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5715008" y="1071546"/>
            <a:ext cx="97654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9. ΚΠΣ</a:t>
            </a:r>
          </a:p>
          <a:p>
            <a:r>
              <a:rPr lang="el-GR" dirty="0" smtClean="0"/>
              <a:t>10. ΜΠΣ</a:t>
            </a:r>
          </a:p>
          <a:p>
            <a:r>
              <a:rPr lang="el-GR" dirty="0" smtClean="0"/>
              <a:t>11. ΑΠΣ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50292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6858016" y="1000108"/>
            <a:ext cx="2115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19. Πλάγιο κόλπωμα</a:t>
            </a:r>
          </a:p>
          <a:p>
            <a:r>
              <a:rPr lang="el-GR" dirty="0" smtClean="0"/>
              <a:t>20. Τρήμα </a:t>
            </a:r>
            <a:r>
              <a:rPr lang="en-US" dirty="0" err="1" smtClean="0"/>
              <a:t>Lushcka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4214810" y="4429132"/>
            <a:ext cx="431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Ρομβοειδής βόθρος-ρομβοειδής εγκέφαλος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ΤΡΙΔΥΜΟ</a:t>
            </a:r>
            <a:br>
              <a:rPr lang="el-GR" dirty="0" smtClean="0"/>
            </a:br>
            <a:r>
              <a:rPr lang="el-GR" dirty="0" smtClean="0"/>
              <a:t>συμμετοχή στο ΑΝΣ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l-GR" baseline="30000" dirty="0" smtClean="0"/>
              <a:t>ος</a:t>
            </a:r>
            <a:r>
              <a:rPr lang="el-GR" dirty="0" smtClean="0"/>
              <a:t> </a:t>
            </a:r>
            <a:r>
              <a:rPr lang="el-GR" dirty="0" err="1" smtClean="0"/>
              <a:t>μεταγαγγλιακός</a:t>
            </a:r>
            <a:r>
              <a:rPr lang="el-GR" dirty="0" smtClean="0"/>
              <a:t> νευρώνας ΣΥΜΠ (1</a:t>
            </a:r>
            <a:r>
              <a:rPr lang="el-GR" baseline="30000" dirty="0" smtClean="0"/>
              <a:t>ος</a:t>
            </a:r>
            <a:r>
              <a:rPr lang="el-GR" dirty="0" smtClean="0"/>
              <a:t> υποθάλαμος, 2</a:t>
            </a:r>
            <a:r>
              <a:rPr lang="el-GR" baseline="30000" dirty="0" smtClean="0"/>
              <a:t>ος</a:t>
            </a:r>
            <a:r>
              <a:rPr lang="el-GR" dirty="0" smtClean="0"/>
              <a:t> αυχενικό κέντρο </a:t>
            </a:r>
            <a:r>
              <a:rPr lang="en-US" dirty="0" smtClean="0"/>
              <a:t>Budge)</a:t>
            </a:r>
            <a:r>
              <a:rPr lang="el-GR" dirty="0" smtClean="0"/>
              <a:t> δια οφθαλμικού κλάδου εισέρχεται στον </a:t>
            </a:r>
            <a:r>
              <a:rPr lang="el-GR" dirty="0" err="1" smtClean="0"/>
              <a:t>κόγχος</a:t>
            </a:r>
            <a:r>
              <a:rPr lang="el-GR" dirty="0" smtClean="0"/>
              <a:t> ως μακρά ακτινοειδή νεύρα και νευρώνει διαστολέα κόρης (μυδρίαση).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21023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357818" y="5857892"/>
            <a:ext cx="2111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2. Στρογγυλό τρήμα</a:t>
            </a:r>
          </a:p>
          <a:p>
            <a:r>
              <a:rPr lang="el-GR" dirty="0" smtClean="0"/>
              <a:t>8. </a:t>
            </a:r>
            <a:r>
              <a:rPr lang="el-GR" dirty="0" err="1" smtClean="0"/>
              <a:t>Υποκόγχιος</a:t>
            </a:r>
            <a:r>
              <a:rPr lang="el-GR" dirty="0" smtClean="0"/>
              <a:t> πόρος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42910" y="285728"/>
            <a:ext cx="38306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ΑΝΩ ΓΝΑΘΙΚΟ ΝΕΥΡΟ</a:t>
            </a:r>
          </a:p>
          <a:p>
            <a:pPr marL="342900" indent="-342900"/>
            <a:r>
              <a:rPr lang="el-GR" dirty="0" smtClean="0"/>
              <a:t>3. Ζυγωματικό νεύρο</a:t>
            </a:r>
          </a:p>
          <a:p>
            <a:pPr marL="342900" indent="-342900"/>
            <a:r>
              <a:rPr lang="el-GR" dirty="0" smtClean="0"/>
              <a:t>7. </a:t>
            </a:r>
            <a:r>
              <a:rPr lang="el-GR" dirty="0" err="1" smtClean="0"/>
              <a:t>Υποκόγχιο</a:t>
            </a:r>
            <a:r>
              <a:rPr lang="el-GR" dirty="0" smtClean="0"/>
              <a:t> ν.</a:t>
            </a:r>
          </a:p>
          <a:p>
            <a:pPr marL="342900" indent="-342900"/>
            <a:r>
              <a:rPr lang="el-GR" dirty="0" smtClean="0"/>
              <a:t>6. Γαγγλιακοί κλάδοι-</a:t>
            </a:r>
            <a:r>
              <a:rPr lang="el-GR" dirty="0" err="1" smtClean="0"/>
              <a:t>σφηνοϋπερώιο </a:t>
            </a:r>
            <a:r>
              <a:rPr lang="el-GR" dirty="0" smtClean="0"/>
              <a:t>γ.</a:t>
            </a:r>
            <a:endParaRPr lang="el-G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14290"/>
            <a:ext cx="1333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7270819" cy="544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076733" y="3786190"/>
            <a:ext cx="40672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ΚΑΤΩ ΓΝΑΘΙΚΟ ΝΕΥΡΟ</a:t>
            </a:r>
          </a:p>
          <a:p>
            <a:r>
              <a:rPr lang="el-GR" dirty="0" smtClean="0"/>
              <a:t>12. Μηνιγγικός κλάδος</a:t>
            </a:r>
          </a:p>
          <a:p>
            <a:r>
              <a:rPr lang="el-GR" dirty="0" smtClean="0"/>
              <a:t>19. </a:t>
            </a:r>
            <a:r>
              <a:rPr lang="el-GR" dirty="0" err="1" smtClean="0"/>
              <a:t>Ωτοκροταφικό</a:t>
            </a:r>
            <a:r>
              <a:rPr lang="el-GR" dirty="0" smtClean="0"/>
              <a:t> ν. </a:t>
            </a:r>
          </a:p>
          <a:p>
            <a:r>
              <a:rPr lang="el-GR" dirty="0" smtClean="0"/>
              <a:t>20. Γλωσσικό ν. (</a:t>
            </a:r>
            <a:r>
              <a:rPr lang="el-GR" dirty="0" err="1" smtClean="0"/>
              <a:t>αισθ</a:t>
            </a:r>
            <a:r>
              <a:rPr lang="el-GR" dirty="0" smtClean="0"/>
              <a:t>. 2/3 γλώσσας)</a:t>
            </a:r>
          </a:p>
          <a:p>
            <a:r>
              <a:rPr lang="el-GR" dirty="0" smtClean="0"/>
              <a:t>21. Κάτω φατνιακό ν (+</a:t>
            </a:r>
            <a:r>
              <a:rPr lang="el-GR" dirty="0" err="1" smtClean="0"/>
              <a:t>κιν</a:t>
            </a:r>
            <a:r>
              <a:rPr lang="el-GR" dirty="0" smtClean="0"/>
              <a:t>. </a:t>
            </a:r>
            <a:r>
              <a:rPr lang="el-GR" dirty="0" smtClean="0"/>
              <a:t>κ</a:t>
            </a:r>
            <a:r>
              <a:rPr lang="el-GR" dirty="0" smtClean="0"/>
              <a:t>λάδοι </a:t>
            </a:r>
            <a:r>
              <a:rPr lang="el-GR" dirty="0" smtClean="0"/>
              <a:t>για </a:t>
            </a:r>
          </a:p>
          <a:p>
            <a:r>
              <a:rPr lang="el-GR" dirty="0" smtClean="0"/>
              <a:t>      οπ. Γαστέρα </a:t>
            </a:r>
            <a:r>
              <a:rPr lang="el-GR" dirty="0" err="1" smtClean="0"/>
              <a:t>διγάστορα+γναθοϋοειδή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928662" y="5857892"/>
            <a:ext cx="2381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26. Μηνοειδές γάγγλιο</a:t>
            </a:r>
          </a:p>
          <a:p>
            <a:r>
              <a:rPr lang="el-GR" dirty="0" smtClean="0"/>
              <a:t>25. </a:t>
            </a:r>
            <a:r>
              <a:rPr lang="el-GR" dirty="0" err="1" smtClean="0"/>
              <a:t>Βικανυτής</a:t>
            </a:r>
            <a:r>
              <a:rPr lang="el-GR" dirty="0" smtClean="0"/>
              <a:t> μυς (</a:t>
            </a:r>
            <a:r>
              <a:rPr lang="en-US" dirty="0" smtClean="0"/>
              <a:t>VII).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714488"/>
            <a:ext cx="15144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3952" y="500042"/>
            <a:ext cx="4010048" cy="56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5733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071538" y="5357826"/>
            <a:ext cx="2287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16. </a:t>
            </a:r>
            <a:r>
              <a:rPr lang="el-GR" dirty="0" err="1" smtClean="0"/>
              <a:t>Κροταφίτης</a:t>
            </a:r>
            <a:r>
              <a:rPr lang="el-GR" dirty="0" smtClean="0"/>
              <a:t> μυς</a:t>
            </a:r>
          </a:p>
          <a:p>
            <a:r>
              <a:rPr lang="el-GR" dirty="0" smtClean="0"/>
              <a:t>18. Πτερυγοειδείς μυς</a:t>
            </a:r>
          </a:p>
          <a:p>
            <a:r>
              <a:rPr lang="el-GR" dirty="0" smtClean="0"/>
              <a:t>14. Μασητήρας μυς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3857620" y="428604"/>
            <a:ext cx="2342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ΚΑΤΩ ΓΝΑΘΙΚΟ ΝΕΥΡΟ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RIGEM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6115353" cy="4071966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42844" y="4643446"/>
            <a:ext cx="875618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b="1" dirty="0" smtClean="0"/>
              <a:t>Σωματοτοπική συστηματοποίηση</a:t>
            </a:r>
            <a:r>
              <a:rPr lang="el-GR" dirty="0" smtClean="0"/>
              <a:t>: ίνες επιπολής αισθητικότητας 1</a:t>
            </a:r>
            <a:r>
              <a:rPr lang="el-GR" baseline="30000" dirty="0" smtClean="0"/>
              <a:t>ου</a:t>
            </a:r>
            <a:r>
              <a:rPr lang="el-GR" dirty="0" smtClean="0"/>
              <a:t> κλάδου καταλήγουν</a:t>
            </a:r>
          </a:p>
          <a:p>
            <a:r>
              <a:rPr lang="el-GR" dirty="0" smtClean="0"/>
              <a:t>χαμηλά (προμήκης) και κεντρικά, ενώ του 3</a:t>
            </a:r>
            <a:r>
              <a:rPr lang="el-GR" baseline="30000" dirty="0" smtClean="0"/>
              <a:t>ου</a:t>
            </a:r>
            <a:r>
              <a:rPr lang="el-GR" dirty="0" smtClean="0"/>
              <a:t> κλάδου ψηλά (μ. εγκέφαλος) και περιφερικά.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00034" y="5643578"/>
            <a:ext cx="7819705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b="1" dirty="0" smtClean="0"/>
              <a:t>Λειτουργική συστηματοποίηση</a:t>
            </a:r>
            <a:r>
              <a:rPr lang="el-GR" dirty="0" smtClean="0"/>
              <a:t>: αδρή και επικριτική αφή καταλήγουν στον κύριο</a:t>
            </a:r>
          </a:p>
          <a:p>
            <a:r>
              <a:rPr lang="el-GR" dirty="0" smtClean="0"/>
              <a:t> αισθητικό πυρήνα, η θερμοαλγαισθησία στη νωτιαία δεσμίδα και η εν τω βάθει </a:t>
            </a:r>
          </a:p>
          <a:p>
            <a:r>
              <a:rPr lang="el-GR" dirty="0" smtClean="0"/>
              <a:t>στη μεσεγκεφαλική ρίζα.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000496" y="0"/>
            <a:ext cx="4940391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VII</a:t>
            </a:r>
            <a:r>
              <a:rPr lang="el-GR" dirty="0" smtClean="0"/>
              <a:t> πτερύγιο </a:t>
            </a:r>
            <a:r>
              <a:rPr lang="el-GR" dirty="0" err="1" smtClean="0"/>
              <a:t>ωτός</a:t>
            </a:r>
            <a:r>
              <a:rPr lang="el-GR" dirty="0" smtClean="0"/>
              <a:t>, έξω </a:t>
            </a:r>
            <a:r>
              <a:rPr lang="el-GR" dirty="0" err="1" smtClean="0"/>
              <a:t>ακ</a:t>
            </a:r>
            <a:r>
              <a:rPr lang="el-GR" dirty="0" smtClean="0"/>
              <a:t>. πόρος, τύμπανο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IX</a:t>
            </a:r>
            <a:r>
              <a:rPr lang="en-US" dirty="0" smtClean="0"/>
              <a:t> </a:t>
            </a:r>
            <a:r>
              <a:rPr lang="el-GR" dirty="0" smtClean="0"/>
              <a:t>έσω </a:t>
            </a:r>
            <a:r>
              <a:rPr lang="el-GR" dirty="0" err="1" smtClean="0"/>
              <a:t>ακ</a:t>
            </a:r>
            <a:r>
              <a:rPr lang="el-GR" dirty="0" smtClean="0"/>
              <a:t>. πόρος, έσω ους, οπ. 1/3 γλώσσας,</a:t>
            </a:r>
          </a:p>
          <a:p>
            <a:r>
              <a:rPr lang="el-GR" dirty="0" smtClean="0"/>
              <a:t>    φάρυγγας, </a:t>
            </a:r>
            <a:r>
              <a:rPr lang="el-GR" dirty="0" err="1" smtClean="0"/>
              <a:t>μαλ</a:t>
            </a:r>
            <a:r>
              <a:rPr lang="el-GR" dirty="0" smtClean="0"/>
              <a:t>. υπερώα, αμυγδαλή,  παρίσθμια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 έξω </a:t>
            </a:r>
            <a:r>
              <a:rPr lang="el-GR" dirty="0" err="1" smtClean="0"/>
              <a:t>ακ</a:t>
            </a:r>
            <a:r>
              <a:rPr lang="el-GR" dirty="0" smtClean="0"/>
              <a:t>. πόρος, τύμπανο, φάρυγγας, λάρυγγας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1435"/>
            <a:ext cx="6457977" cy="524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857224" y="5380672"/>
            <a:ext cx="47456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1. ΟΦΘΑΛΜΙΚΟ ΓΑΓΓΛΙΟ (</a:t>
            </a:r>
            <a:r>
              <a:rPr lang="el-GR" dirty="0" err="1" smtClean="0"/>
              <a:t>παρασυμπ</a:t>
            </a:r>
            <a:r>
              <a:rPr lang="el-GR" dirty="0" smtClean="0"/>
              <a:t>)</a:t>
            </a:r>
          </a:p>
          <a:p>
            <a:r>
              <a:rPr lang="el-GR" dirty="0" smtClean="0"/>
              <a:t>3. </a:t>
            </a:r>
            <a:r>
              <a:rPr lang="el-GR" dirty="0" err="1" smtClean="0"/>
              <a:t>Προγαγγλιακές</a:t>
            </a:r>
            <a:r>
              <a:rPr lang="el-GR" dirty="0" smtClean="0"/>
              <a:t> ίνες ΙΙΙ</a:t>
            </a:r>
          </a:p>
          <a:p>
            <a:r>
              <a:rPr lang="el-GR" dirty="0" smtClean="0"/>
              <a:t>9. </a:t>
            </a:r>
            <a:r>
              <a:rPr lang="el-GR" dirty="0" err="1" smtClean="0"/>
              <a:t>Μεταγαγγλιακές</a:t>
            </a:r>
            <a:r>
              <a:rPr lang="el-GR" dirty="0" smtClean="0"/>
              <a:t> ίνες ΙΙΙ (βραχέα ακτινοειδή ν)</a:t>
            </a:r>
          </a:p>
          <a:p>
            <a:r>
              <a:rPr lang="el-GR" dirty="0" smtClean="0"/>
              <a:t>    σφιγκτήρα μυ κόρης-ακτινωτός </a:t>
            </a:r>
            <a:r>
              <a:rPr lang="el-GR" dirty="0" smtClean="0"/>
              <a:t>μυ</a:t>
            </a:r>
          </a:p>
          <a:p>
            <a:r>
              <a:rPr lang="el-GR" dirty="0" smtClean="0"/>
              <a:t>2. ΙΙΙ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6143636" y="4572008"/>
            <a:ext cx="2179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26. ΓΟΝΑΤΙΟ ΓΑΓΓΛΙΟ</a:t>
            </a:r>
          </a:p>
          <a:p>
            <a:r>
              <a:rPr lang="el-GR" dirty="0" smtClean="0"/>
              <a:t>8.  Αισθητικές ίνες </a:t>
            </a:r>
            <a:r>
              <a:rPr lang="en-US" dirty="0" smtClean="0"/>
              <a:t>V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715008" y="571480"/>
            <a:ext cx="2808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13. Διάμεσο ν.</a:t>
            </a:r>
          </a:p>
          <a:p>
            <a:r>
              <a:rPr lang="el-GR" dirty="0" smtClean="0"/>
              <a:t>14. μ. επιπολής λιθοειδές ν.</a:t>
            </a:r>
          </a:p>
          <a:p>
            <a:r>
              <a:rPr lang="el-GR" dirty="0" smtClean="0"/>
              <a:t>15. Επιπολής λιθοειδές ν.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072198" y="5786454"/>
            <a:ext cx="2165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10. </a:t>
            </a:r>
            <a:r>
              <a:rPr lang="el-GR" dirty="0" err="1" smtClean="0"/>
              <a:t>Σφηνοϋπερώιο</a:t>
            </a:r>
            <a:r>
              <a:rPr lang="el-GR" dirty="0" smtClean="0"/>
              <a:t> γ.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500035" y="1000108"/>
          <a:ext cx="8310594" cy="4577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381"/>
                <a:gridCol w="1865452"/>
                <a:gridCol w="1914523"/>
                <a:gridCol w="1871691"/>
                <a:gridCol w="1452547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ΠΥΡΗΝΑΣ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l-GR" dirty="0" smtClean="0"/>
                        <a:t>ΠΡΟΓΑΓΓΛΙΑΚΕΣ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l-GR" dirty="0" smtClean="0"/>
                        <a:t>ΓΑΓΓΛΙΟ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ΜΕΤΑΓΓΑΓΛΙΑΚΕΣ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ΔΡΑΣΗ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Edinger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Westaphal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Κοινό</a:t>
                      </a:r>
                      <a:r>
                        <a:rPr lang="el-GR" baseline="0" dirty="0" smtClean="0"/>
                        <a:t> κινητικό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ακτινωτό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Βραχέα ακτινοειδή</a:t>
                      </a:r>
                      <a:r>
                        <a:rPr lang="en-US" dirty="0" smtClean="0"/>
                        <a:t> V1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Σφιγκτήρας κόρης</a:t>
                      </a:r>
                    </a:p>
                    <a:p>
                      <a:r>
                        <a:rPr lang="el-GR" dirty="0" smtClean="0"/>
                        <a:t>ακτινωτός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Άνω </a:t>
                      </a:r>
                      <a:r>
                        <a:rPr lang="el-GR" dirty="0" err="1" smtClean="0"/>
                        <a:t>σιελικός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Μ. επιπολής λιθοειδές</a:t>
                      </a:r>
                      <a:r>
                        <a:rPr lang="en-US" dirty="0" smtClean="0"/>
                        <a:t> VII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Σφηνοϋπερωίο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Δακρυϊκός</a:t>
                      </a:r>
                      <a:r>
                        <a:rPr lang="el-GR" baseline="0" dirty="0" smtClean="0"/>
                        <a:t> αδένας, ρινικός βλεννογόνος, μαλθακή υπερώα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Άνω </a:t>
                      </a:r>
                      <a:r>
                        <a:rPr lang="el-GR" dirty="0" err="1" smtClean="0"/>
                        <a:t>σιελικός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Χορδή τυμπάνου </a:t>
                      </a:r>
                      <a:r>
                        <a:rPr lang="en-US" dirty="0" smtClean="0"/>
                        <a:t>VII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Υπογνάθιο</a:t>
                      </a:r>
                    </a:p>
                    <a:p>
                      <a:r>
                        <a:rPr lang="el-GR" dirty="0" smtClean="0"/>
                        <a:t>Υπογλώσσιο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 γλωσσικό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dirty="0" smtClean="0"/>
                        <a:t>V</a:t>
                      </a:r>
                      <a:r>
                        <a:rPr lang="el-GR" dirty="0" smtClean="0"/>
                        <a:t>3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Υπογνάθιος</a:t>
                      </a:r>
                    </a:p>
                    <a:p>
                      <a:r>
                        <a:rPr lang="el-GR" dirty="0" smtClean="0"/>
                        <a:t>Υπογλώσσιος σιελογόνος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Κάτω </a:t>
                      </a:r>
                      <a:r>
                        <a:rPr lang="el-GR" dirty="0" err="1" smtClean="0"/>
                        <a:t>σιελικός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Έλασσων</a:t>
                      </a:r>
                      <a:r>
                        <a:rPr lang="el-GR" baseline="0" dirty="0" smtClean="0"/>
                        <a:t> λιθοειδές ΙΧ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Ωτικό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err="1" smtClean="0"/>
                        <a:t>Ωτοκροταφικό</a:t>
                      </a:r>
                      <a:r>
                        <a:rPr lang="el-GR" dirty="0" smtClean="0"/>
                        <a:t> </a:t>
                      </a:r>
                      <a:r>
                        <a:rPr lang="en-US" dirty="0" smtClean="0"/>
                        <a:t>V</a:t>
                      </a:r>
                      <a:r>
                        <a:rPr lang="el-GR" dirty="0" smtClean="0"/>
                        <a:t>3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παρωτίδα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02005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384573" y="142852"/>
            <a:ext cx="3759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7. Μακρά ακτινοειδή ν. </a:t>
            </a:r>
            <a:r>
              <a:rPr lang="en-US" dirty="0" smtClean="0"/>
              <a:t>V1 </a:t>
            </a:r>
            <a:r>
              <a:rPr lang="el-GR" dirty="0" smtClean="0"/>
              <a:t>ΣΥΜΠ</a:t>
            </a:r>
          </a:p>
          <a:p>
            <a:r>
              <a:rPr lang="el-GR" dirty="0" smtClean="0"/>
              <a:t>9. Βραχέα ακτινοειδή ν. </a:t>
            </a:r>
            <a:r>
              <a:rPr lang="en-US" dirty="0" smtClean="0"/>
              <a:t>III </a:t>
            </a:r>
            <a:r>
              <a:rPr lang="el-GR" dirty="0" smtClean="0"/>
              <a:t>ΠΑΡΑΣΥΜΠ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6542197" y="1071546"/>
            <a:ext cx="2601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(7).Διαστολέας μυς κόρης</a:t>
            </a:r>
          </a:p>
          <a:p>
            <a:r>
              <a:rPr lang="el-GR" dirty="0" smtClean="0"/>
              <a:t>(9). Σφιγκτήρα μυς κόρης</a:t>
            </a:r>
          </a:p>
          <a:p>
            <a:r>
              <a:rPr lang="el-GR" dirty="0" smtClean="0"/>
              <a:t>       Ακτινωτός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6557989" cy="55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14282" y="5286388"/>
            <a:ext cx="8566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Δακρυορινικός</a:t>
            </a:r>
            <a:r>
              <a:rPr lang="el-GR" dirty="0" smtClean="0"/>
              <a:t> π.-</a:t>
            </a:r>
            <a:r>
              <a:rPr lang="el-GR" dirty="0" err="1" smtClean="0"/>
              <a:t>προγαγγλιακές </a:t>
            </a:r>
            <a:r>
              <a:rPr lang="el-GR" dirty="0" smtClean="0"/>
              <a:t>ίνες (Μ. επιπολής λιθοειδές (</a:t>
            </a:r>
            <a:r>
              <a:rPr lang="en-US" dirty="0" smtClean="0"/>
              <a:t>VII</a:t>
            </a:r>
            <a:r>
              <a:rPr lang="en-US" dirty="0" smtClean="0"/>
              <a:t>)</a:t>
            </a:r>
            <a:r>
              <a:rPr lang="el-GR" dirty="0" smtClean="0"/>
              <a:t>-(14)-</a:t>
            </a:r>
            <a:r>
              <a:rPr lang="el-GR" dirty="0" err="1" smtClean="0"/>
              <a:t>Σφηνοϋπερώιο</a:t>
            </a:r>
            <a:r>
              <a:rPr lang="el-GR" dirty="0" smtClean="0"/>
              <a:t> </a:t>
            </a:r>
            <a:r>
              <a:rPr lang="el-GR" dirty="0" smtClean="0"/>
              <a:t>γ-</a:t>
            </a:r>
          </a:p>
          <a:p>
            <a:r>
              <a:rPr lang="el-GR" dirty="0" err="1" smtClean="0"/>
              <a:t>Μεταγαγγλιακές</a:t>
            </a:r>
            <a:r>
              <a:rPr lang="el-GR" dirty="0" smtClean="0"/>
              <a:t> ίνες-</a:t>
            </a:r>
            <a:r>
              <a:rPr lang="en-US" dirty="0" smtClean="0"/>
              <a:t>V2</a:t>
            </a:r>
            <a:r>
              <a:rPr lang="el-GR" dirty="0" smtClean="0"/>
              <a:t>-αναστόμωση με </a:t>
            </a:r>
            <a:r>
              <a:rPr lang="en-US" dirty="0" smtClean="0"/>
              <a:t>V</a:t>
            </a:r>
            <a:r>
              <a:rPr lang="el-GR" dirty="0" smtClean="0"/>
              <a:t>1-Δακρϋικός αδένας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285720" y="5929330"/>
            <a:ext cx="8138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Δακρυορινικός</a:t>
            </a:r>
            <a:r>
              <a:rPr lang="el-GR" dirty="0" smtClean="0"/>
              <a:t> π.-</a:t>
            </a:r>
            <a:r>
              <a:rPr lang="el-GR" dirty="0" err="1" smtClean="0"/>
              <a:t>προγαγγλιακές </a:t>
            </a:r>
            <a:r>
              <a:rPr lang="el-GR" dirty="0" smtClean="0"/>
              <a:t>ίνες (Μ. επιπολής λιθοειδές (</a:t>
            </a:r>
            <a:r>
              <a:rPr lang="en-US" dirty="0" smtClean="0"/>
              <a:t>VII)</a:t>
            </a:r>
            <a:r>
              <a:rPr lang="el-GR" dirty="0" smtClean="0"/>
              <a:t>-</a:t>
            </a:r>
            <a:r>
              <a:rPr lang="el-GR" dirty="0" err="1" smtClean="0"/>
              <a:t>Σφηνοϋπερώιο</a:t>
            </a:r>
            <a:r>
              <a:rPr lang="el-GR" dirty="0" smtClean="0"/>
              <a:t> γ-</a:t>
            </a:r>
          </a:p>
          <a:p>
            <a:r>
              <a:rPr lang="el-GR" dirty="0" err="1" smtClean="0"/>
              <a:t>Μεταγαγγλιακές</a:t>
            </a:r>
            <a:r>
              <a:rPr lang="el-GR" dirty="0" smtClean="0"/>
              <a:t> ίνες-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7000892" y="500042"/>
            <a:ext cx="19843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19. </a:t>
            </a:r>
            <a:r>
              <a:rPr lang="el-GR" dirty="0" smtClean="0"/>
              <a:t>Ζυγωματικό ν.</a:t>
            </a:r>
            <a:endParaRPr lang="en-US" dirty="0" smtClean="0"/>
          </a:p>
          <a:p>
            <a:r>
              <a:rPr lang="el-GR" dirty="0" smtClean="0"/>
              <a:t>22. </a:t>
            </a:r>
            <a:r>
              <a:rPr lang="el-GR" dirty="0" err="1" smtClean="0"/>
              <a:t>Κογχικοί</a:t>
            </a:r>
            <a:r>
              <a:rPr lang="el-GR" dirty="0" smtClean="0"/>
              <a:t> κάδοι</a:t>
            </a:r>
          </a:p>
          <a:p>
            <a:r>
              <a:rPr lang="el-GR" dirty="0" smtClean="0"/>
              <a:t>23. Ρινικοί κλάδοι</a:t>
            </a:r>
          </a:p>
          <a:p>
            <a:r>
              <a:rPr lang="el-GR" dirty="0" smtClean="0"/>
              <a:t>24. Υπερώια νεύρα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286248" y="0"/>
            <a:ext cx="239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11. Άνω γναθιαίο ν. </a:t>
            </a:r>
            <a:r>
              <a:rPr lang="en-US" dirty="0" smtClean="0"/>
              <a:t> V2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6886602" cy="58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643570" y="214290"/>
            <a:ext cx="32215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l-GR" dirty="0" smtClean="0"/>
              <a:t>4. έλασσον επιπολής λιθοειδές</a:t>
            </a:r>
          </a:p>
          <a:p>
            <a:pPr marL="342900" indent="-342900"/>
            <a:r>
              <a:rPr lang="el-GR" dirty="0" smtClean="0"/>
              <a:t>1. </a:t>
            </a:r>
            <a:r>
              <a:rPr lang="el-GR" dirty="0" err="1" smtClean="0"/>
              <a:t>Ωτικό</a:t>
            </a:r>
            <a:r>
              <a:rPr lang="el-GR" dirty="0" smtClean="0"/>
              <a:t> γάγγλιο</a:t>
            </a:r>
          </a:p>
          <a:p>
            <a:pPr marL="342900" indent="-342900"/>
            <a:r>
              <a:rPr lang="el-GR" dirty="0" smtClean="0"/>
              <a:t>15. </a:t>
            </a:r>
            <a:r>
              <a:rPr lang="el-GR" dirty="0" err="1" smtClean="0"/>
              <a:t>ωτοκροταφικό</a:t>
            </a:r>
            <a:r>
              <a:rPr lang="el-GR" dirty="0" smtClean="0"/>
              <a:t>-</a:t>
            </a:r>
            <a:endParaRPr lang="en-US" dirty="0" smtClean="0"/>
          </a:p>
          <a:p>
            <a:pPr marL="342900" indent="-342900"/>
            <a:r>
              <a:rPr lang="en-US" dirty="0" smtClean="0"/>
              <a:t>    </a:t>
            </a:r>
            <a:r>
              <a:rPr lang="el-GR" dirty="0" smtClean="0"/>
              <a:t>16. </a:t>
            </a:r>
            <a:r>
              <a:rPr lang="el-GR" dirty="0" err="1" smtClean="0"/>
              <a:t>αναστομωτικός</a:t>
            </a:r>
            <a:r>
              <a:rPr lang="el-GR" dirty="0" smtClean="0"/>
              <a:t> κλάδος </a:t>
            </a:r>
            <a:r>
              <a:rPr lang="en-US" dirty="0" smtClean="0"/>
              <a:t>VII</a:t>
            </a:r>
          </a:p>
          <a:p>
            <a:pPr marL="342900" indent="-342900"/>
            <a:r>
              <a:rPr lang="el-GR" dirty="0" smtClean="0"/>
              <a:t>17. Παρωτίδα</a:t>
            </a:r>
          </a:p>
          <a:p>
            <a:pPr marL="342900" indent="-342900"/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786446" y="4286256"/>
            <a:ext cx="24617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9. Χορδή τυμπάνου</a:t>
            </a:r>
          </a:p>
          <a:p>
            <a:r>
              <a:rPr lang="el-GR" dirty="0" smtClean="0"/>
              <a:t>20. Γλωσσικό ν</a:t>
            </a:r>
          </a:p>
          <a:p>
            <a:r>
              <a:rPr lang="el-GR" dirty="0" smtClean="0"/>
              <a:t>18. Υπογνάθιο γάγγλιο</a:t>
            </a:r>
          </a:p>
          <a:p>
            <a:r>
              <a:rPr lang="el-GR" dirty="0" smtClean="0"/>
              <a:t>19. Υπογνάθιοι αδένες</a:t>
            </a:r>
          </a:p>
          <a:p>
            <a:r>
              <a:rPr lang="el-GR" dirty="0" smtClean="0"/>
              <a:t>24. Υπογλώσσιοι αδένες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19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714876" y="2571744"/>
            <a:ext cx="97654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9. ΚΠΣ</a:t>
            </a:r>
          </a:p>
          <a:p>
            <a:r>
              <a:rPr lang="el-GR" dirty="0" smtClean="0"/>
              <a:t>10. ΜΠΣ</a:t>
            </a:r>
          </a:p>
          <a:p>
            <a:r>
              <a:rPr lang="el-GR" dirty="0" smtClean="0"/>
              <a:t>11. ΑΠΣ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4500562" y="559338"/>
            <a:ext cx="2264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29. Σκέλος εγκεφάλου</a:t>
            </a:r>
          </a:p>
          <a:p>
            <a:r>
              <a:rPr lang="el-GR" dirty="0" smtClean="0"/>
              <a:t>31. Τετράδυμο 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4214810" y="4857760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5. </a:t>
            </a:r>
            <a:r>
              <a:rPr lang="el-GR" dirty="0" err="1" smtClean="0"/>
              <a:t>πρ</a:t>
            </a:r>
            <a:r>
              <a:rPr lang="el-GR" dirty="0" smtClean="0"/>
              <a:t>. πλ. αύλακα</a:t>
            </a:r>
          </a:p>
          <a:p>
            <a:r>
              <a:rPr lang="el-GR" dirty="0" smtClean="0"/>
              <a:t>7. Ελαία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52292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643570" y="214290"/>
            <a:ext cx="32215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l-GR" dirty="0" smtClean="0"/>
              <a:t>4. έλασσον επιπολής λιθοειδές</a:t>
            </a:r>
          </a:p>
          <a:p>
            <a:pPr marL="342900" indent="-342900"/>
            <a:r>
              <a:rPr lang="el-GR" dirty="0" smtClean="0"/>
              <a:t>1. </a:t>
            </a:r>
            <a:r>
              <a:rPr lang="el-GR" dirty="0" err="1" smtClean="0"/>
              <a:t>Ωτικό</a:t>
            </a:r>
            <a:r>
              <a:rPr lang="el-GR" dirty="0" smtClean="0"/>
              <a:t> γάγγλιο</a:t>
            </a:r>
          </a:p>
          <a:p>
            <a:pPr marL="342900" indent="-342900"/>
            <a:r>
              <a:rPr lang="el-GR" dirty="0" smtClean="0"/>
              <a:t>15. </a:t>
            </a:r>
            <a:r>
              <a:rPr lang="el-GR" dirty="0" err="1" smtClean="0"/>
              <a:t>ωτοκροταφικό</a:t>
            </a:r>
            <a:r>
              <a:rPr lang="el-GR" dirty="0" smtClean="0"/>
              <a:t>-</a:t>
            </a:r>
            <a:endParaRPr lang="en-US" dirty="0" smtClean="0"/>
          </a:p>
          <a:p>
            <a:pPr marL="342900" indent="-342900"/>
            <a:r>
              <a:rPr lang="en-US" dirty="0" smtClean="0"/>
              <a:t>    </a:t>
            </a:r>
            <a:r>
              <a:rPr lang="el-GR" dirty="0" smtClean="0"/>
              <a:t>16. </a:t>
            </a:r>
            <a:r>
              <a:rPr lang="el-GR" dirty="0" err="1" smtClean="0"/>
              <a:t>αναστομωτικός</a:t>
            </a:r>
            <a:r>
              <a:rPr lang="el-GR" dirty="0" smtClean="0"/>
              <a:t> κλάδος </a:t>
            </a:r>
            <a:r>
              <a:rPr lang="en-US" dirty="0" smtClean="0"/>
              <a:t>VII</a:t>
            </a:r>
          </a:p>
          <a:p>
            <a:pPr marL="342900" indent="-342900"/>
            <a:r>
              <a:rPr lang="el-GR" dirty="0" smtClean="0"/>
              <a:t>17. Παρωτίδα</a:t>
            </a:r>
          </a:p>
          <a:p>
            <a:pPr marL="342900" indent="-342900"/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786446" y="4286256"/>
            <a:ext cx="24617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9. Χορδή τυμπάνου</a:t>
            </a:r>
          </a:p>
          <a:p>
            <a:r>
              <a:rPr lang="el-GR" dirty="0" smtClean="0"/>
              <a:t>20. Γλωσσικό ν</a:t>
            </a:r>
          </a:p>
          <a:p>
            <a:r>
              <a:rPr lang="el-GR" dirty="0" smtClean="0"/>
              <a:t>18. Υπογνάθιο γάγγλιο</a:t>
            </a:r>
          </a:p>
          <a:p>
            <a:r>
              <a:rPr lang="el-GR" dirty="0" smtClean="0"/>
              <a:t>19. Υπογνάθιοι αδένες</a:t>
            </a:r>
          </a:p>
          <a:p>
            <a:r>
              <a:rPr lang="el-GR" dirty="0" smtClean="0"/>
              <a:t>24. Υπογλώσσιοι αδένες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391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00034" y="500042"/>
            <a:ext cx="7669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Ελικοειδές γάγγλιο (δίπολοι νευρώνες που ακολουθούν έλικες κοχλία)</a:t>
            </a:r>
          </a:p>
          <a:p>
            <a:pPr marL="342900" indent="-342900"/>
            <a:r>
              <a:rPr lang="el-GR" dirty="0" smtClean="0"/>
              <a:t>2-3. Κοχλιακό νεύρο. </a:t>
            </a:r>
          </a:p>
          <a:p>
            <a:pPr marL="342900" indent="-342900"/>
            <a:r>
              <a:rPr lang="el-GR" dirty="0" smtClean="0"/>
              <a:t>Πορεία εντός έσω ακουστικού πόρου μαζί με </a:t>
            </a:r>
            <a:r>
              <a:rPr lang="el-GR" dirty="0" err="1" smtClean="0"/>
              <a:t>αιθουσαίο</a:t>
            </a:r>
            <a:r>
              <a:rPr lang="el-GR" dirty="0" smtClean="0"/>
              <a:t> νεύρο σε κοινό έλυτρο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714348" y="1785926"/>
            <a:ext cx="2544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4. Κοιλιακός κοχλιακός π.</a:t>
            </a:r>
          </a:p>
          <a:p>
            <a:r>
              <a:rPr lang="el-GR" dirty="0" smtClean="0"/>
              <a:t>5. Ραχιαίος κοχλιακός π.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09283" y="5643578"/>
            <a:ext cx="9122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Κοιλιακός π (4)-χιάζονται (τραπεζοειδές σώμα-6)-σύναψη στον π. τραπεζοειδούς σώματος (7)-</a:t>
            </a:r>
          </a:p>
          <a:p>
            <a:r>
              <a:rPr lang="el-GR" dirty="0" smtClean="0"/>
              <a:t>Άνοδος ως έξω λημνίσκος (8)</a:t>
            </a:r>
          </a:p>
          <a:p>
            <a:r>
              <a:rPr lang="el-GR" dirty="0" smtClean="0"/>
              <a:t>Ραχιαίος π-μερικός χιασμός- μυέλινες χορδές-ανέρχονται ως έξω λημνίσκος (8)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3643306" y="214290"/>
            <a:ext cx="1842684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ΚΟΧΛΙΑΚΟ ΝΕΥΡΟ</a:t>
            </a:r>
            <a:endParaRPr lang="el-G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4714908" cy="290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786058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571736" y="500042"/>
            <a:ext cx="2666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ΣΤΑΤΙΚΟΑΚΟΥΣΤΙΚΟ ΝΕΥΡΟ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714348" y="1571612"/>
            <a:ext cx="2544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4. Κοιλιακός κοχλιακός π.</a:t>
            </a:r>
          </a:p>
          <a:p>
            <a:r>
              <a:rPr lang="el-GR" dirty="0" smtClean="0"/>
              <a:t>5. Ραχιαίος κοχλιακός π.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572132" y="1785926"/>
            <a:ext cx="2453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14. Έσω </a:t>
            </a:r>
            <a:r>
              <a:rPr lang="el-GR" dirty="0" err="1" smtClean="0"/>
              <a:t>αιθουσαίος</a:t>
            </a:r>
            <a:r>
              <a:rPr lang="el-GR" dirty="0" smtClean="0"/>
              <a:t> π.</a:t>
            </a:r>
          </a:p>
          <a:p>
            <a:r>
              <a:rPr lang="el-GR" dirty="0" smtClean="0"/>
              <a:t>15. Έξω </a:t>
            </a:r>
            <a:r>
              <a:rPr lang="el-GR" dirty="0" err="1" smtClean="0"/>
              <a:t>αιθουσαίος</a:t>
            </a:r>
            <a:r>
              <a:rPr lang="el-GR" dirty="0" smtClean="0"/>
              <a:t> π.</a:t>
            </a:r>
          </a:p>
          <a:p>
            <a:r>
              <a:rPr lang="el-GR" dirty="0" smtClean="0"/>
              <a:t>16. Κάτω </a:t>
            </a:r>
            <a:r>
              <a:rPr lang="el-GR" dirty="0" err="1" smtClean="0"/>
              <a:t>αιθουσαίος</a:t>
            </a:r>
            <a:r>
              <a:rPr lang="el-GR" dirty="0" smtClean="0"/>
              <a:t> π.</a:t>
            </a:r>
            <a:endParaRPr lang="el-G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66484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1000100" y="5000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14. Άνω </a:t>
            </a:r>
            <a:r>
              <a:rPr lang="el-GR" dirty="0" err="1" smtClean="0"/>
              <a:t>αιθουσαίος</a:t>
            </a:r>
            <a:r>
              <a:rPr lang="el-GR" dirty="0" smtClean="0"/>
              <a:t> π.</a:t>
            </a:r>
          </a:p>
          <a:p>
            <a:r>
              <a:rPr lang="el-GR" dirty="0" smtClean="0"/>
              <a:t>15. Έσω </a:t>
            </a:r>
            <a:r>
              <a:rPr lang="el-GR" dirty="0" err="1" smtClean="0"/>
              <a:t>αιθουσαίος</a:t>
            </a:r>
            <a:r>
              <a:rPr lang="el-GR" dirty="0" smtClean="0"/>
              <a:t> π.</a:t>
            </a:r>
          </a:p>
          <a:p>
            <a:r>
              <a:rPr lang="el-GR" dirty="0" smtClean="0"/>
              <a:t>16. Έξω </a:t>
            </a:r>
            <a:r>
              <a:rPr lang="el-GR" dirty="0" err="1" smtClean="0"/>
              <a:t>αιθουσαίος</a:t>
            </a:r>
            <a:r>
              <a:rPr lang="el-GR" dirty="0" smtClean="0"/>
              <a:t> π.</a:t>
            </a:r>
          </a:p>
          <a:p>
            <a:r>
              <a:rPr lang="el-GR" dirty="0" smtClean="0"/>
              <a:t>17. Κάτω </a:t>
            </a:r>
            <a:r>
              <a:rPr lang="el-GR" dirty="0" err="1" smtClean="0"/>
              <a:t>αιθουσαίος</a:t>
            </a:r>
            <a:r>
              <a:rPr lang="el-GR" dirty="0" smtClean="0"/>
              <a:t> π.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214282" y="2214554"/>
            <a:ext cx="66117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Δίπολα κ. αιθουσαίου γ. (εντός έσω </a:t>
            </a:r>
            <a:r>
              <a:rPr lang="el-GR" dirty="0" err="1" smtClean="0"/>
              <a:t>ακ</a:t>
            </a:r>
            <a:r>
              <a:rPr lang="el-GR" dirty="0" smtClean="0"/>
              <a:t>. πόρου).</a:t>
            </a:r>
          </a:p>
          <a:p>
            <a:r>
              <a:rPr lang="el-GR" dirty="0" smtClean="0"/>
              <a:t>Περιφερικές αποφυάδες φέρονται στους ημικύκλιους σωλήνες (10) </a:t>
            </a:r>
          </a:p>
          <a:p>
            <a:r>
              <a:rPr lang="el-GR" dirty="0" smtClean="0"/>
              <a:t>Και στο σφαιροειδές και ελλειπτικό κυστίδιο (11,12). </a:t>
            </a:r>
          </a:p>
          <a:p>
            <a:r>
              <a:rPr lang="el-GR" dirty="0" smtClean="0"/>
              <a:t>Κεντρικές αποφυάδες σχηματίζουν το </a:t>
            </a:r>
            <a:r>
              <a:rPr lang="el-GR" dirty="0" err="1" smtClean="0"/>
              <a:t>αιθουσαίο</a:t>
            </a:r>
            <a:r>
              <a:rPr lang="el-GR" dirty="0" smtClean="0"/>
              <a:t> νεύρο</a:t>
            </a:r>
          </a:p>
          <a:p>
            <a:r>
              <a:rPr lang="el-GR" dirty="0" smtClean="0"/>
              <a:t>Και καταλήγουν στους αιθουσαίους πυρήνες (</a:t>
            </a:r>
            <a:r>
              <a:rPr lang="el-GR" b="1" dirty="0" smtClean="0"/>
              <a:t>Έσω</a:t>
            </a:r>
            <a:r>
              <a:rPr lang="el-GR" dirty="0" smtClean="0"/>
              <a:t>)</a:t>
            </a:r>
          </a:p>
          <a:p>
            <a:r>
              <a:rPr lang="el-GR" dirty="0" smtClean="0"/>
              <a:t>(λίγες στην παρεγκεφαλίδα απευθείας).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85720" y="5357826"/>
            <a:ext cx="3816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Οι ίνες από τους πυρήνες καταλήγουν </a:t>
            </a:r>
          </a:p>
          <a:p>
            <a:r>
              <a:rPr lang="el-GR" dirty="0" smtClean="0"/>
              <a:t>Στην παρεγκεφαλίδα,</a:t>
            </a:r>
          </a:p>
          <a:p>
            <a:r>
              <a:rPr lang="el-GR" dirty="0" smtClean="0"/>
              <a:t>Στο ΝΜ</a:t>
            </a:r>
          </a:p>
          <a:p>
            <a:r>
              <a:rPr lang="el-GR" dirty="0" smtClean="0"/>
              <a:t>Στους </a:t>
            </a:r>
            <a:r>
              <a:rPr lang="el-GR" dirty="0" err="1" smtClean="0"/>
              <a:t>οφθαλμοκινητικούς</a:t>
            </a:r>
            <a:r>
              <a:rPr lang="el-GR" dirty="0" smtClean="0"/>
              <a:t> π.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6736904" cy="538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1247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857356" y="285728"/>
            <a:ext cx="120507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ΕΠΙΠΕΔΟ Χ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00034" y="5786454"/>
            <a:ext cx="1565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2. Πυραμίδες</a:t>
            </a:r>
          </a:p>
          <a:p>
            <a:r>
              <a:rPr lang="el-GR" dirty="0" smtClean="0"/>
              <a:t>3. π. ΧΙΙ-</a:t>
            </a:r>
          </a:p>
          <a:p>
            <a:r>
              <a:rPr lang="el-GR" dirty="0" smtClean="0"/>
              <a:t>9. Κοιλιακός π.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285720" y="2000240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Ελαία</a:t>
            </a:r>
          </a:p>
          <a:p>
            <a:pPr marL="342900" indent="-342900"/>
            <a:r>
              <a:rPr lang="el-GR" dirty="0" smtClean="0"/>
              <a:t>28.πυρήνας ραφής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3929058" y="5357826"/>
            <a:ext cx="26119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6,7. ισχνός σφηνοειδής π.</a:t>
            </a:r>
          </a:p>
          <a:p>
            <a:r>
              <a:rPr lang="el-GR" dirty="0" smtClean="0"/>
              <a:t>5,8. π. </a:t>
            </a:r>
            <a:r>
              <a:rPr lang="el-GR" dirty="0" err="1" smtClean="0"/>
              <a:t>νωτ</a:t>
            </a:r>
            <a:r>
              <a:rPr lang="el-GR" dirty="0" smtClean="0"/>
              <a:t>. δ. </a:t>
            </a:r>
            <a:r>
              <a:rPr lang="en-US" dirty="0" smtClean="0"/>
              <a:t>V</a:t>
            </a:r>
          </a:p>
          <a:p>
            <a:r>
              <a:rPr lang="en-US" dirty="0" smtClean="0"/>
              <a:t>20. </a:t>
            </a:r>
            <a:r>
              <a:rPr lang="el-GR" dirty="0" err="1" smtClean="0"/>
              <a:t>νωτ</a:t>
            </a:r>
            <a:r>
              <a:rPr lang="el-GR" dirty="0" smtClean="0"/>
              <a:t>. δ. </a:t>
            </a:r>
            <a:r>
              <a:rPr lang="en-US" dirty="0" smtClean="0"/>
              <a:t>V</a:t>
            </a:r>
            <a:endParaRPr lang="el-GR" dirty="0" smtClean="0"/>
          </a:p>
          <a:p>
            <a:r>
              <a:rPr lang="el-GR" dirty="0" smtClean="0"/>
              <a:t>16. Μονήρης δεσμίδα</a:t>
            </a:r>
          </a:p>
          <a:p>
            <a:r>
              <a:rPr lang="el-GR" dirty="0" smtClean="0"/>
              <a:t>26. Έσω </a:t>
            </a:r>
            <a:r>
              <a:rPr lang="el-GR" dirty="0" err="1" smtClean="0"/>
              <a:t>αιθουσαίος</a:t>
            </a:r>
            <a:r>
              <a:rPr lang="el-GR" dirty="0" smtClean="0"/>
              <a:t> π.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7000892" y="4429132"/>
            <a:ext cx="19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31. </a:t>
            </a:r>
            <a:r>
              <a:rPr lang="el-GR" dirty="0" err="1" smtClean="0"/>
              <a:t>νωτ.θαλ</a:t>
            </a:r>
            <a:r>
              <a:rPr lang="el-GR" dirty="0" smtClean="0"/>
              <a:t>. δ</a:t>
            </a:r>
          </a:p>
          <a:p>
            <a:r>
              <a:rPr lang="el-GR" dirty="0" smtClean="0"/>
              <a:t>32. </a:t>
            </a:r>
            <a:r>
              <a:rPr lang="el-GR" dirty="0" err="1" smtClean="0"/>
              <a:t>νωτ</a:t>
            </a:r>
            <a:r>
              <a:rPr lang="el-GR" dirty="0" smtClean="0"/>
              <a:t>. </a:t>
            </a:r>
            <a:r>
              <a:rPr lang="el-GR" dirty="0" err="1" smtClean="0"/>
              <a:t>παρεγκ</a:t>
            </a:r>
            <a:r>
              <a:rPr lang="el-GR" dirty="0" smtClean="0"/>
              <a:t>. δ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7000892" y="578645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29. ΚΠΣ</a:t>
            </a:r>
            <a:endParaRPr lang="el-G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6723238" cy="52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857224" y="5715016"/>
            <a:ext cx="1666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2. Πυραμίδες</a:t>
            </a:r>
          </a:p>
          <a:p>
            <a:r>
              <a:rPr lang="el-GR" dirty="0" smtClean="0"/>
              <a:t>3. π. ΧΙΙ-14. ίνες</a:t>
            </a:r>
          </a:p>
          <a:p>
            <a:r>
              <a:rPr lang="el-GR" dirty="0" smtClean="0"/>
              <a:t>9. Κοιλιακός π.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3929058" y="5357826"/>
            <a:ext cx="2611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6,7. ισχνός σφηνοειδής π.</a:t>
            </a:r>
          </a:p>
          <a:p>
            <a:r>
              <a:rPr lang="el-GR" dirty="0" smtClean="0"/>
              <a:t>5,8. π. </a:t>
            </a:r>
            <a:r>
              <a:rPr lang="el-GR" dirty="0" err="1" smtClean="0"/>
              <a:t>νωτ</a:t>
            </a:r>
            <a:r>
              <a:rPr lang="el-GR" dirty="0" smtClean="0"/>
              <a:t>. δ. </a:t>
            </a:r>
            <a:r>
              <a:rPr lang="en-US" dirty="0" smtClean="0"/>
              <a:t>V</a:t>
            </a:r>
          </a:p>
          <a:p>
            <a:r>
              <a:rPr lang="en-US" dirty="0" smtClean="0"/>
              <a:t>20. </a:t>
            </a:r>
            <a:r>
              <a:rPr lang="el-GR" dirty="0" err="1" smtClean="0"/>
              <a:t>νωτ</a:t>
            </a:r>
            <a:r>
              <a:rPr lang="el-GR" dirty="0" smtClean="0"/>
              <a:t>. δ. </a:t>
            </a:r>
            <a:r>
              <a:rPr lang="en-US" dirty="0" smtClean="0"/>
              <a:t>V</a:t>
            </a:r>
            <a:endParaRPr lang="el-GR" dirty="0" smtClean="0"/>
          </a:p>
          <a:p>
            <a:r>
              <a:rPr lang="el-GR" dirty="0" smtClean="0"/>
              <a:t>16. Μονήρης δεσμίδα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715140" y="4286256"/>
            <a:ext cx="2079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17. Έσω επιμήκης δ.</a:t>
            </a:r>
          </a:p>
          <a:p>
            <a:r>
              <a:rPr lang="el-GR" dirty="0" smtClean="0"/>
              <a:t>19. Έσω λημνίσκος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7358082" y="285728"/>
            <a:ext cx="132049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ΕΠΙΠΕΔΟ ΧΙΙ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858016" y="557214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1. Ελαία</a:t>
            </a:r>
            <a:endParaRPr lang="el-G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ΓΛΩΣΣΟΦΑΡΥΓΓΙΚΟ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486928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000100" y="5072074"/>
            <a:ext cx="6381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5. Μεικτός-κοιλιακός π.-4. κινητικές ίνες</a:t>
            </a:r>
          </a:p>
          <a:p>
            <a:r>
              <a:rPr lang="el-GR" dirty="0" smtClean="0"/>
              <a:t>7. Κάτω </a:t>
            </a:r>
            <a:r>
              <a:rPr lang="el-GR" dirty="0" err="1" smtClean="0"/>
              <a:t>σιελικός</a:t>
            </a:r>
            <a:r>
              <a:rPr lang="el-GR" dirty="0" smtClean="0"/>
              <a:t> π.-6 </a:t>
            </a:r>
            <a:r>
              <a:rPr lang="el-GR" dirty="0" err="1" smtClean="0"/>
              <a:t>σπλαγχνοκινητικές</a:t>
            </a:r>
            <a:r>
              <a:rPr lang="el-GR" dirty="0" smtClean="0"/>
              <a:t> ίνες</a:t>
            </a:r>
          </a:p>
          <a:p>
            <a:r>
              <a:rPr lang="el-GR" dirty="0" smtClean="0"/>
              <a:t>11. π. μονήρους δεσμίδας-8 σπλαγχνοαισθητικές-9 γευστικές ίνες</a:t>
            </a:r>
            <a:endParaRPr lang="el-G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5463" y="0"/>
            <a:ext cx="5098537" cy="668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57158" y="428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5. Μεικτός-κοιλιακός π.-4. κινητικές ίνες</a:t>
            </a:r>
          </a:p>
          <a:p>
            <a:r>
              <a:rPr lang="el-GR" dirty="0" smtClean="0"/>
              <a:t>7. Κάτω </a:t>
            </a:r>
            <a:r>
              <a:rPr lang="el-GR" dirty="0" err="1" smtClean="0"/>
              <a:t>σιελικός</a:t>
            </a:r>
            <a:r>
              <a:rPr lang="el-GR" dirty="0" smtClean="0"/>
              <a:t> π.-6 </a:t>
            </a:r>
            <a:r>
              <a:rPr lang="el-GR" dirty="0" err="1" smtClean="0"/>
              <a:t>σπλαγχνοκινητικές</a:t>
            </a:r>
            <a:r>
              <a:rPr lang="el-GR" dirty="0" smtClean="0"/>
              <a:t> ίνες</a:t>
            </a:r>
          </a:p>
          <a:p>
            <a:r>
              <a:rPr lang="el-GR" dirty="0" smtClean="0"/>
              <a:t>11. π. μονήρους δεσμίδας-8 σπλαγχνοαισθητικές-9 γευστικές ίνες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28596" y="2428868"/>
            <a:ext cx="4165371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16. Φαρυγγικοί κλάδοι</a:t>
            </a:r>
          </a:p>
          <a:p>
            <a:r>
              <a:rPr lang="el-GR" dirty="0" smtClean="0"/>
              <a:t>17. </a:t>
            </a:r>
            <a:r>
              <a:rPr lang="el-GR" dirty="0" err="1" smtClean="0"/>
              <a:t>Βελονοφαρυγγικός</a:t>
            </a:r>
            <a:r>
              <a:rPr lang="el-GR" dirty="0" smtClean="0"/>
              <a:t> μυς</a:t>
            </a:r>
          </a:p>
          <a:p>
            <a:r>
              <a:rPr lang="el-GR" dirty="0" smtClean="0"/>
              <a:t>20. Αισθητικές και γευστικές ίνες γλώσσας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428596" y="1857364"/>
            <a:ext cx="216386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12. Τυμπανικό νεύρο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0" y="4357694"/>
            <a:ext cx="426847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15. Καρωτιδικό σωμάτιο –</a:t>
            </a:r>
            <a:r>
              <a:rPr lang="el-GR" dirty="0" err="1" smtClean="0"/>
              <a:t>χημειοϋποδοχείς</a:t>
            </a:r>
            <a:endParaRPr lang="el-GR" dirty="0" smtClean="0"/>
          </a:p>
          <a:p>
            <a:r>
              <a:rPr lang="el-GR" dirty="0" smtClean="0"/>
              <a:t>14. Καρωτιδικός κόλπος-μηχανοϋποδοχείς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ΓΛΩΣΣΟΦΑΡΥΓΓΙΚΟ</a:t>
            </a:r>
            <a:br>
              <a:rPr lang="el-GR" dirty="0" smtClean="0"/>
            </a:br>
            <a:r>
              <a:rPr lang="el-GR" dirty="0" smtClean="0"/>
              <a:t>Αισθητική λειτουργία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2 γάγγλια. </a:t>
            </a:r>
            <a:r>
              <a:rPr lang="el-GR" dirty="0" err="1" smtClean="0"/>
              <a:t>Σφαγιτιδικό</a:t>
            </a:r>
            <a:r>
              <a:rPr lang="el-GR" dirty="0" smtClean="0"/>
              <a:t> και λιθοειδές.</a:t>
            </a:r>
          </a:p>
          <a:p>
            <a:r>
              <a:rPr lang="el-GR" dirty="0" smtClean="0"/>
              <a:t>Αισθητική νεύρωση: </a:t>
            </a:r>
          </a:p>
          <a:p>
            <a:r>
              <a:rPr lang="el-GR" dirty="0" smtClean="0"/>
              <a:t>Περιφερικές αποφυάδες: οπίσθιο 1/3 γλώσσας, φάρυγγα, μαλακή υπερώα, αμυγδαλή, παρίσθμια, έσω </a:t>
            </a:r>
            <a:r>
              <a:rPr lang="el-GR" dirty="0" err="1" smtClean="0"/>
              <a:t>ακ</a:t>
            </a:r>
            <a:r>
              <a:rPr lang="el-GR" dirty="0" smtClean="0"/>
              <a:t>. πόρος και έσω ους.</a:t>
            </a:r>
          </a:p>
          <a:p>
            <a:r>
              <a:rPr lang="el-GR" dirty="0" smtClean="0"/>
              <a:t>Κεντρικές αποφυάδες: κατιόντα αισθητικό π. τριδύμου-χιασμός-έσω λημνίσκος-θάλαμος (</a:t>
            </a:r>
            <a:r>
              <a:rPr lang="el-GR" dirty="0" err="1" smtClean="0"/>
              <a:t>κοιλιοπλάγιος</a:t>
            </a:r>
            <a:r>
              <a:rPr lang="el-GR" dirty="0" smtClean="0"/>
              <a:t> π)-οπίσθια κεντρική έλικα.</a:t>
            </a:r>
            <a:endParaRPr lang="el-G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ΓΛΩΣΣΟΦΑΡΥΓΓΙΚΟ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4428194" cy="36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571744"/>
            <a:ext cx="3028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714348" y="5643578"/>
            <a:ext cx="618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Τυμπανικό πλέγμα: αισθητικές ίνες για βλεννογόνο μέσου </a:t>
            </a:r>
            <a:r>
              <a:rPr lang="el-GR" dirty="0" err="1" smtClean="0"/>
              <a:t>ωτός</a:t>
            </a:r>
            <a:endParaRPr lang="el-GR" dirty="0" smtClean="0"/>
          </a:p>
          <a:p>
            <a:r>
              <a:rPr lang="el-GR" dirty="0" smtClean="0"/>
              <a:t> και </a:t>
            </a:r>
            <a:r>
              <a:rPr lang="el-GR" dirty="0" err="1" smtClean="0"/>
              <a:t>ευσταχιανής</a:t>
            </a:r>
            <a:r>
              <a:rPr lang="el-GR" dirty="0" smtClean="0"/>
              <a:t> σάλπιγγας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286380" y="1500174"/>
            <a:ext cx="343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Φαρυγγικό πλέγμα: αισθητική και </a:t>
            </a:r>
          </a:p>
          <a:p>
            <a:r>
              <a:rPr lang="el-GR" dirty="0" smtClean="0"/>
              <a:t>κινητική νεύρωση φάρυγγα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54006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215074" y="571480"/>
            <a:ext cx="27399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8. Οσφρητικός βολβός</a:t>
            </a:r>
          </a:p>
          <a:p>
            <a:r>
              <a:rPr lang="el-GR" dirty="0" smtClean="0"/>
              <a:t>9. Οπτικό χίασμα</a:t>
            </a:r>
          </a:p>
          <a:p>
            <a:r>
              <a:rPr lang="el-GR" dirty="0" smtClean="0"/>
              <a:t>10. Οπτική ταινία</a:t>
            </a:r>
          </a:p>
          <a:p>
            <a:r>
              <a:rPr lang="el-GR" dirty="0" smtClean="0"/>
              <a:t>11. </a:t>
            </a:r>
            <a:r>
              <a:rPr lang="el-GR" dirty="0" err="1" smtClean="0"/>
              <a:t>Μεσοσκελιαίος</a:t>
            </a:r>
            <a:r>
              <a:rPr lang="el-GR" dirty="0" smtClean="0"/>
              <a:t> βόθρος</a:t>
            </a:r>
          </a:p>
          <a:p>
            <a:r>
              <a:rPr lang="el-GR" dirty="0" smtClean="0"/>
              <a:t>18. Οσφρητική ταινία</a:t>
            </a:r>
          </a:p>
          <a:p>
            <a:r>
              <a:rPr lang="el-GR" dirty="0" smtClean="0"/>
              <a:t>19. Έξω οσφρητική χορδή</a:t>
            </a:r>
          </a:p>
          <a:p>
            <a:r>
              <a:rPr lang="el-GR" dirty="0" smtClean="0"/>
              <a:t>20. </a:t>
            </a:r>
            <a:r>
              <a:rPr lang="el-GR" dirty="0" err="1" smtClean="0"/>
              <a:t>πρ</a:t>
            </a:r>
            <a:r>
              <a:rPr lang="el-GR" dirty="0" smtClean="0"/>
              <a:t>. διάτρητη ουσία</a:t>
            </a:r>
          </a:p>
          <a:p>
            <a:r>
              <a:rPr lang="el-GR" dirty="0" smtClean="0"/>
              <a:t>21. Μίσχος </a:t>
            </a:r>
            <a:r>
              <a:rPr lang="el-GR" dirty="0" err="1" smtClean="0"/>
              <a:t>υποφυσης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6500826" y="3500438"/>
            <a:ext cx="23380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12. Μηνοειδές γάγγλιο</a:t>
            </a:r>
          </a:p>
          <a:p>
            <a:r>
              <a:rPr lang="el-GR" dirty="0" smtClean="0"/>
              <a:t>13. Κινητικός κλάδος </a:t>
            </a:r>
            <a:r>
              <a:rPr lang="en-US" dirty="0" smtClean="0"/>
              <a:t>V</a:t>
            </a:r>
          </a:p>
          <a:p>
            <a:pPr marL="342900" indent="-342900">
              <a:buAutoNum type="arabicPeriod" startAt="14"/>
            </a:pPr>
            <a:r>
              <a:rPr lang="el-GR" dirty="0" smtClean="0"/>
              <a:t>Διάμεσο νεύρο</a:t>
            </a:r>
          </a:p>
          <a:p>
            <a:pPr marL="342900" indent="-342900"/>
            <a:r>
              <a:rPr lang="el-GR" dirty="0"/>
              <a:t> </a:t>
            </a:r>
            <a:r>
              <a:rPr lang="el-GR" dirty="0" smtClean="0"/>
              <a:t>     (γευστικές ίνες)</a:t>
            </a:r>
          </a:p>
          <a:p>
            <a:pPr marL="342900" indent="-342900"/>
            <a:r>
              <a:rPr lang="el-GR" dirty="0" smtClean="0"/>
              <a:t>15. Άνω γάγγλιο Χ</a:t>
            </a:r>
          </a:p>
          <a:p>
            <a:pPr marL="342900" indent="-342900"/>
            <a:r>
              <a:rPr lang="el-GR" dirty="0" smtClean="0"/>
              <a:t>16. Νωτιαία ρίζα ΧΙ</a:t>
            </a:r>
          </a:p>
          <a:p>
            <a:pPr marL="342900" indent="-342900"/>
            <a:r>
              <a:rPr lang="el-GR" dirty="0" smtClean="0"/>
              <a:t>17. Άνω κλάδος ΧΙ</a:t>
            </a:r>
          </a:p>
          <a:p>
            <a:pPr marL="342900" indent="-342900"/>
            <a:r>
              <a:rPr lang="el-GR" dirty="0" smtClean="0"/>
              <a:t>22. Χοριοειδές πλέγμα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ΓΛΩΣΣΟΦΑΡΥΓΓΙΚΟ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Αισθητηριακή λειτουργία. Γεύση οπίσθιο 1/3 γλώσσας.</a:t>
            </a:r>
          </a:p>
          <a:p>
            <a:r>
              <a:rPr lang="el-GR" dirty="0" smtClean="0"/>
              <a:t>Λιθοειδές γάγγλιο-κεντρικές αποφυάδες-μονήρη δεσμίδα-κεντρικό δεμάτιο καλύπτρας-θάλαμος </a:t>
            </a:r>
            <a:r>
              <a:rPr lang="el-GR" dirty="0" err="1" smtClean="0"/>
              <a:t>κοιλιοπλάγιο</a:t>
            </a:r>
            <a:r>
              <a:rPr lang="el-GR" dirty="0" smtClean="0"/>
              <a:t> π άμφω-έσω κάψα-οπ. κεντρική έλικα</a:t>
            </a:r>
            <a:endParaRPr lang="el-G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ΓΛΩΣΣΟΦΑΡΥΓΓΙΚΟ</a:t>
            </a:r>
            <a:br>
              <a:rPr lang="el-GR" dirty="0" smtClean="0"/>
            </a:br>
            <a:r>
              <a:rPr lang="el-GR" dirty="0" smtClean="0"/>
              <a:t>Φυτικές ίνες.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Κάτω </a:t>
            </a:r>
            <a:r>
              <a:rPr lang="el-GR" dirty="0" err="1" smtClean="0"/>
              <a:t>σιελικός</a:t>
            </a:r>
            <a:r>
              <a:rPr lang="el-GR" dirty="0" smtClean="0"/>
              <a:t> π-τυμπανικό ν.-έλασσον εν τω βάθει λιθοειδές--</a:t>
            </a:r>
            <a:r>
              <a:rPr lang="el-GR" dirty="0" err="1" smtClean="0"/>
              <a:t>ωτικό </a:t>
            </a:r>
            <a:r>
              <a:rPr lang="el-GR" dirty="0" smtClean="0"/>
              <a:t>γάγγλιο-</a:t>
            </a:r>
            <a:r>
              <a:rPr lang="el-GR" dirty="0" err="1" smtClean="0"/>
              <a:t>ωτοκροταφικό-</a:t>
            </a:r>
            <a:r>
              <a:rPr lang="en-US" dirty="0" smtClean="0"/>
              <a:t>V3</a:t>
            </a:r>
            <a:r>
              <a:rPr lang="el-GR" dirty="0" smtClean="0"/>
              <a:t>-παρωτίδα</a:t>
            </a:r>
          </a:p>
          <a:p>
            <a:r>
              <a:rPr lang="el-GR" dirty="0" smtClean="0"/>
              <a:t>Ρύθμιση Απ, καρδιακού ρυθμού, αναπνοής (μεταφορά προσαγωγών ερεθισμάτων από καρωτιδικό πλέγμα προς π. μονήρους δεσμίδας-ΔΣ-υποθάλαμο).[μέσω παράπλευρων </a:t>
            </a:r>
            <a:r>
              <a:rPr lang="el-GR" dirty="0" err="1" smtClean="0"/>
              <a:t>πνευμονογαστρικού</a:t>
            </a:r>
            <a:r>
              <a:rPr lang="el-GR" dirty="0" smtClean="0"/>
              <a:t>-ραχιαίος π.-καρδιά-φλεβόκομβο και κολποκοιλιακό κόμβο.</a:t>
            </a:r>
            <a:endParaRPr lang="el-GR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ΓΛΩΣΣΟΦΑΡΥΓΓΙΚΟ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ΑΝΤΑΝΑΚΛΑΣΤΙΚΑ</a:t>
            </a:r>
          </a:p>
          <a:p>
            <a:pPr>
              <a:buNone/>
            </a:pPr>
            <a:r>
              <a:rPr lang="el-GR" dirty="0" smtClean="0"/>
              <a:t>Φαρυγγικό: ερεθισμός οπ. Φαρυγγικού τοιχώματος ή αμυγδαλών0ανύψωση φαρυγγικού </a:t>
            </a:r>
            <a:r>
              <a:rPr lang="el-GR" dirty="0" err="1" smtClean="0"/>
              <a:t>τιχώματος</a:t>
            </a:r>
            <a:r>
              <a:rPr lang="el-GR" dirty="0" smtClean="0"/>
              <a:t> και προς τα </a:t>
            </a:r>
            <a:r>
              <a:rPr lang="el-GR" dirty="0" err="1" smtClean="0"/>
              <a:t>πισω</a:t>
            </a:r>
            <a:r>
              <a:rPr lang="el-GR" dirty="0" smtClean="0"/>
              <a:t> μετακίνηση γλώσσας (1</a:t>
            </a:r>
            <a:r>
              <a:rPr lang="el-GR" baseline="30000" dirty="0" smtClean="0"/>
              <a:t>η</a:t>
            </a:r>
            <a:r>
              <a:rPr lang="el-GR" dirty="0" smtClean="0"/>
              <a:t> φάση κατάποσης).</a:t>
            </a:r>
          </a:p>
          <a:p>
            <a:pPr>
              <a:buNone/>
            </a:pPr>
            <a:r>
              <a:rPr lang="el-GR" dirty="0" smtClean="0"/>
              <a:t>Μαλθακής υπερώας: </a:t>
            </a:r>
            <a:r>
              <a:rPr lang="el-GR" dirty="0" err="1" smtClean="0"/>
              <a:t>ερθεθιμός</a:t>
            </a:r>
            <a:r>
              <a:rPr lang="el-GR" dirty="0" smtClean="0"/>
              <a:t> μαλθακής υπερώας- ανάσπαση μαλθακής υπερώας και ανύψωση ομόπλευρης παρίσθμιας καμάρας</a:t>
            </a:r>
            <a:endParaRPr lang="el-GR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ΠΝΕΥΜΟΝΟΓΑΣΤΡΙΚΟ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b="1" dirty="0" smtClean="0"/>
              <a:t>ΚΙΝΗΤΙΚΗ ΜΟΙΡΑ</a:t>
            </a:r>
            <a:r>
              <a:rPr lang="el-GR" dirty="0" smtClean="0"/>
              <a:t>: μαλθακή υπερώα, φάρυγγα (ΙΧ), λάρυγγα, φωνητικές χορδές</a:t>
            </a:r>
          </a:p>
          <a:p>
            <a:pPr>
              <a:buNone/>
            </a:pPr>
            <a:r>
              <a:rPr lang="el-GR" dirty="0" smtClean="0"/>
              <a:t>Δέχεται άμφω νεύρωση από φλοιό.</a:t>
            </a:r>
          </a:p>
          <a:p>
            <a:pPr>
              <a:buNone/>
            </a:pPr>
            <a:r>
              <a:rPr lang="el-GR" b="1" dirty="0" smtClean="0"/>
              <a:t>ΑΙΣΘΗΤΙΚΗ ΜΟΙΡΑ</a:t>
            </a:r>
            <a:r>
              <a:rPr lang="el-GR" dirty="0" smtClean="0"/>
              <a:t>: βλεννογόνος φάρυγγα λάρυγγα, έξω ακουστικού πόρου, τυμπάνου.</a:t>
            </a:r>
          </a:p>
          <a:p>
            <a:pPr>
              <a:buNone/>
            </a:pPr>
            <a:r>
              <a:rPr lang="el-GR" dirty="0" err="1" smtClean="0"/>
              <a:t>Σφαγιτιδικό</a:t>
            </a:r>
            <a:r>
              <a:rPr lang="el-GR" dirty="0" smtClean="0"/>
              <a:t> και λιθοειδές γάγγλιο-κατιόντα αισθητικό π. τριδύμου-χιασμός-έσω λημνίσκος-θάλαμος (</a:t>
            </a:r>
            <a:r>
              <a:rPr lang="el-GR" dirty="0" err="1" smtClean="0"/>
              <a:t>κοιλιοπλάγιος</a:t>
            </a:r>
            <a:r>
              <a:rPr lang="el-GR" dirty="0" smtClean="0"/>
              <a:t> π)-οπίσθια κεντρική έλικα.</a:t>
            </a:r>
          </a:p>
          <a:p>
            <a:pPr>
              <a:buNone/>
            </a:pPr>
            <a:r>
              <a:rPr lang="el-GR" b="1" dirty="0" smtClean="0"/>
              <a:t>ΦΥΤΙΚΗ ΜΟΙΡΑ</a:t>
            </a:r>
            <a:r>
              <a:rPr lang="el-GR" dirty="0" smtClean="0"/>
              <a:t>: Ραχιαίος π.-αδένες φάρυγγα, λάρυγγα, πνεύμονα, οισοφάγου, στομάχου, εντέρου.</a:t>
            </a:r>
          </a:p>
          <a:p>
            <a:pPr>
              <a:buNone/>
            </a:pPr>
            <a:r>
              <a:rPr lang="el-GR" dirty="0" err="1" smtClean="0"/>
              <a:t>Σπλαγχναισθητικότητα</a:t>
            </a:r>
            <a:r>
              <a:rPr lang="el-GR" dirty="0" smtClean="0"/>
              <a:t> από τα ίδια όργανα καταλήγει στον π. μονήρους δεσμίδας-ΔΣ-Υποθάλαμο (αντανακλαστικές </a:t>
            </a:r>
            <a:r>
              <a:rPr lang="el-GR" dirty="0" err="1" smtClean="0"/>
              <a:t>καρδιοπνευμονοεντερικές</a:t>
            </a:r>
            <a:r>
              <a:rPr lang="el-GR" dirty="0" smtClean="0"/>
              <a:t> λειτουργίες)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1857388" cy="24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71810"/>
            <a:ext cx="264320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643314"/>
            <a:ext cx="2643206" cy="28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500042"/>
            <a:ext cx="31623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2857488" y="428604"/>
            <a:ext cx="223939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ΠΝΕΥΜΟΝΟΓΑΣΤΡΙΚΟ</a:t>
            </a:r>
            <a:endParaRPr lang="el-GR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4776811" cy="569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929322" y="571480"/>
            <a:ext cx="2523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5. Κοιλιακός π.</a:t>
            </a:r>
          </a:p>
          <a:p>
            <a:r>
              <a:rPr lang="el-GR" dirty="0" smtClean="0"/>
              <a:t>7. Ραχιαίος π.</a:t>
            </a:r>
          </a:p>
          <a:p>
            <a:r>
              <a:rPr lang="el-GR" dirty="0" smtClean="0"/>
              <a:t>12, 13. μονήρης δεσμίδα</a:t>
            </a:r>
          </a:p>
          <a:p>
            <a:r>
              <a:rPr lang="el-GR" dirty="0" smtClean="0"/>
              <a:t>9,10. νωτιαία δεσμίδα </a:t>
            </a:r>
            <a:r>
              <a:rPr lang="en-US" dirty="0" smtClean="0"/>
              <a:t>V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929322" y="2643182"/>
            <a:ext cx="30576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 </a:t>
            </a:r>
            <a:r>
              <a:rPr lang="el-GR" dirty="0" err="1" smtClean="0"/>
              <a:t>Σπλαγχνοκινητικές</a:t>
            </a:r>
            <a:endParaRPr lang="el-GR" dirty="0" smtClean="0"/>
          </a:p>
          <a:p>
            <a:r>
              <a:rPr lang="el-GR" dirty="0" smtClean="0"/>
              <a:t>4. Κινητικές ίνες</a:t>
            </a:r>
          </a:p>
          <a:p>
            <a:r>
              <a:rPr lang="el-GR" dirty="0" smtClean="0"/>
              <a:t>8. Αισθητικές ίνες</a:t>
            </a:r>
          </a:p>
          <a:p>
            <a:r>
              <a:rPr lang="el-GR" dirty="0" smtClean="0"/>
              <a:t>11. </a:t>
            </a:r>
            <a:r>
              <a:rPr lang="el-GR" dirty="0" err="1" smtClean="0"/>
              <a:t>Σπλαγχνοαισθητικές</a:t>
            </a:r>
            <a:r>
              <a:rPr lang="el-GR" dirty="0" smtClean="0"/>
              <a:t> </a:t>
            </a:r>
          </a:p>
          <a:p>
            <a:r>
              <a:rPr lang="el-GR" dirty="0" smtClean="0"/>
              <a:t>15. </a:t>
            </a:r>
            <a:r>
              <a:rPr lang="el-GR" dirty="0" err="1" smtClean="0"/>
              <a:t>Ωτιαίος</a:t>
            </a:r>
            <a:r>
              <a:rPr lang="el-GR" dirty="0" smtClean="0"/>
              <a:t> αισθητικός κλάδος</a:t>
            </a:r>
          </a:p>
          <a:p>
            <a:r>
              <a:rPr lang="el-GR" dirty="0" smtClean="0"/>
              <a:t>16. Φαρυγγικοί κλάδοι</a:t>
            </a:r>
          </a:p>
          <a:p>
            <a:r>
              <a:rPr lang="el-GR" dirty="0" smtClean="0"/>
              <a:t>17. Άνω λαρυγγικό ν. 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85720" y="428604"/>
            <a:ext cx="2157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2. </a:t>
            </a:r>
            <a:r>
              <a:rPr lang="el-GR" dirty="0" err="1" smtClean="0"/>
              <a:t>Σφαγιτιδικό</a:t>
            </a:r>
            <a:r>
              <a:rPr lang="el-GR" dirty="0" smtClean="0"/>
              <a:t> γ.</a:t>
            </a:r>
          </a:p>
          <a:p>
            <a:r>
              <a:rPr lang="el-GR" dirty="0" smtClean="0"/>
              <a:t>3. Λιθοειδές γ.</a:t>
            </a:r>
          </a:p>
          <a:p>
            <a:r>
              <a:rPr lang="el-GR" dirty="0" smtClean="0"/>
              <a:t>1. </a:t>
            </a:r>
            <a:r>
              <a:rPr lang="el-GR" dirty="0" err="1" smtClean="0"/>
              <a:t>Σφαγιτιδικό</a:t>
            </a:r>
            <a:r>
              <a:rPr lang="el-GR" dirty="0" smtClean="0"/>
              <a:t> τρήμα</a:t>
            </a:r>
            <a:endParaRPr lang="el-GR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ΠΝΕΥΜΟΝΟΓΑΣΤΡΙΚΟ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Κεφαλική μοίρα: μηνιγγικός κλάδος, </a:t>
            </a:r>
            <a:r>
              <a:rPr lang="el-GR" dirty="0" err="1" smtClean="0"/>
              <a:t>ωτιαίος</a:t>
            </a:r>
            <a:r>
              <a:rPr lang="el-GR" dirty="0" smtClean="0"/>
              <a:t> κλάδος</a:t>
            </a:r>
          </a:p>
          <a:p>
            <a:pPr>
              <a:buNone/>
            </a:pPr>
            <a:r>
              <a:rPr lang="el-GR" dirty="0" smtClean="0"/>
              <a:t>Τραχηλική μοίρα: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u="sng" dirty="0" smtClean="0"/>
              <a:t>φαρυγγικοί κλάδοι </a:t>
            </a:r>
            <a:r>
              <a:rPr lang="el-GR" dirty="0" smtClean="0"/>
              <a:t>(+ΙΧ). Αισθητική νεύρωση τραχείας, οισοφάγου, επιγλωττίδας (+γευστικές ίνες)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u="sng" dirty="0" smtClean="0"/>
              <a:t>άνω λαρυγγικό νεύρο</a:t>
            </a:r>
            <a:r>
              <a:rPr lang="el-GR" dirty="0" smtClean="0"/>
              <a:t>: </a:t>
            </a:r>
            <a:r>
              <a:rPr lang="el-GR" dirty="0" err="1" smtClean="0"/>
              <a:t>κρικοθυρεοειδής</a:t>
            </a:r>
            <a:r>
              <a:rPr lang="el-GR" dirty="0" smtClean="0"/>
              <a:t> μυς και αισθητική νεύρωση ως φωνητικές χορδές.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u="sng" dirty="0" smtClean="0"/>
              <a:t>παλίνδρομο κάτω λαρυγγικό νεύρο</a:t>
            </a:r>
            <a:r>
              <a:rPr lang="el-GR" dirty="0" smtClean="0"/>
              <a:t>: όλους τους μυς λάρυγγα (πλην </a:t>
            </a:r>
            <a:r>
              <a:rPr lang="el-GR" dirty="0" err="1" smtClean="0"/>
              <a:t>κρικοθυρεοειδή</a:t>
            </a:r>
            <a:r>
              <a:rPr lang="el-GR" dirty="0" smtClean="0"/>
              <a:t>) και αισθητικά λάρυγγα και φωνητικές χορδές.</a:t>
            </a:r>
          </a:p>
          <a:p>
            <a:pPr>
              <a:buNone/>
            </a:pPr>
            <a:r>
              <a:rPr lang="el-GR" dirty="0" smtClean="0"/>
              <a:t>	καρδιακό κλάδοι: στα παρασυμπαθητικά γάγγλια καρδιακού πλέγματος.</a:t>
            </a:r>
            <a:endParaRPr lang="el-GR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ΠΝΕΥΜΟΝΟΓΑΣΤΡΙΚΟ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Θωρακική και κοιλιακή μοίρα:</a:t>
            </a:r>
          </a:p>
          <a:p>
            <a:r>
              <a:rPr lang="el-GR" dirty="0" smtClean="0"/>
              <a:t>Πνευμονικό πλέγμα</a:t>
            </a:r>
          </a:p>
          <a:p>
            <a:r>
              <a:rPr lang="el-GR" dirty="0" err="1" smtClean="0"/>
              <a:t>Οισφαγικό</a:t>
            </a:r>
            <a:r>
              <a:rPr lang="el-GR" dirty="0" smtClean="0"/>
              <a:t> πλέγμα </a:t>
            </a:r>
          </a:p>
          <a:p>
            <a:r>
              <a:rPr lang="el-GR" dirty="0" smtClean="0"/>
              <a:t>πρόσθιοι και οπίσθιοι γαστρικοί κλάδοι</a:t>
            </a:r>
          </a:p>
          <a:p>
            <a:r>
              <a:rPr lang="el-GR" dirty="0" smtClean="0"/>
              <a:t>Ηπατικοί κλάδοι</a:t>
            </a:r>
          </a:p>
          <a:p>
            <a:r>
              <a:rPr lang="el-GR" dirty="0" smtClean="0"/>
              <a:t>Νεφρικοί κλάδοι</a:t>
            </a:r>
          </a:p>
          <a:p>
            <a:r>
              <a:rPr lang="el-GR" dirty="0" smtClean="0"/>
              <a:t>Κοιλιακοί κλάδοι</a:t>
            </a:r>
            <a:endParaRPr lang="el-GR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1662"/>
            <a:ext cx="4295796" cy="63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143504" y="642918"/>
            <a:ext cx="3351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2. Άνω λαρυγγικό ν.</a:t>
            </a:r>
          </a:p>
          <a:p>
            <a:r>
              <a:rPr lang="el-GR" dirty="0" smtClean="0"/>
              <a:t>3. Παλίνδρομο κάτω λαρυγγικό ν.</a:t>
            </a:r>
          </a:p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4357686" y="2643182"/>
            <a:ext cx="44347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10. Πνευμονικό πλέγμα</a:t>
            </a:r>
          </a:p>
          <a:p>
            <a:r>
              <a:rPr lang="el-GR" dirty="0" smtClean="0"/>
              <a:t>11. Οισοφαγικό πλέγμα</a:t>
            </a:r>
          </a:p>
          <a:p>
            <a:r>
              <a:rPr lang="el-GR" dirty="0" smtClean="0"/>
              <a:t>12,13. </a:t>
            </a:r>
            <a:r>
              <a:rPr lang="el-GR" dirty="0" err="1" smtClean="0"/>
              <a:t>πρ</a:t>
            </a:r>
            <a:r>
              <a:rPr lang="el-GR" dirty="0" smtClean="0"/>
              <a:t>. και οπ. </a:t>
            </a:r>
            <a:r>
              <a:rPr lang="el-GR" dirty="0" err="1" smtClean="0"/>
              <a:t>Πνευμονογαστρικό</a:t>
            </a:r>
            <a:r>
              <a:rPr lang="el-GR" dirty="0" smtClean="0"/>
              <a:t> πλέγμα</a:t>
            </a:r>
          </a:p>
          <a:p>
            <a:r>
              <a:rPr lang="el-GR" dirty="0" smtClean="0"/>
              <a:t>14. Πρόσθιοι γαστρικοί κλάδοι</a:t>
            </a:r>
          </a:p>
          <a:p>
            <a:r>
              <a:rPr lang="el-GR" dirty="0" smtClean="0"/>
              <a:t>15. Ηπατικοί κλάδοι</a:t>
            </a:r>
          </a:p>
          <a:p>
            <a:r>
              <a:rPr lang="el-GR" dirty="0" smtClean="0"/>
              <a:t>16. Κοιλιακοί κλάδοι</a:t>
            </a:r>
          </a:p>
          <a:p>
            <a:r>
              <a:rPr lang="el-GR" dirty="0" smtClean="0"/>
              <a:t>17. Νεφρικοί κλάδοι</a:t>
            </a:r>
            <a:endParaRPr lang="el-GR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4019570" cy="617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500034" y="214290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ΠΑΡΑΠΛΗΡΩΜΑΤΙΚΟ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786314" y="1571612"/>
            <a:ext cx="42856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14. Νωτιαίος π.</a:t>
            </a:r>
          </a:p>
          <a:p>
            <a:r>
              <a:rPr lang="el-GR" dirty="0" smtClean="0"/>
              <a:t>15. Νωτιαίος κλάδος</a:t>
            </a:r>
          </a:p>
          <a:p>
            <a:r>
              <a:rPr lang="el-GR" dirty="0" smtClean="0"/>
              <a:t>16. Κρανιακός κλάδος</a:t>
            </a:r>
          </a:p>
          <a:p>
            <a:r>
              <a:rPr lang="el-GR" dirty="0" smtClean="0"/>
              <a:t>18. Εσωτερικό κλάδο (μαζί με Χ-19)</a:t>
            </a:r>
          </a:p>
          <a:p>
            <a:r>
              <a:rPr lang="el-GR" dirty="0" smtClean="0"/>
              <a:t>20. Εξωτερικός </a:t>
            </a:r>
            <a:r>
              <a:rPr lang="el-GR" dirty="0" err="1" smtClean="0"/>
              <a:t>μκάδος</a:t>
            </a:r>
            <a:r>
              <a:rPr lang="el-GR" dirty="0" smtClean="0"/>
              <a:t> (προς ΣΤΚΛΜ, ΤΡΠΖ)</a:t>
            </a:r>
          </a:p>
          <a:p>
            <a:endParaRPr lang="el-G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786190"/>
            <a:ext cx="20002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5188893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4357686" y="357166"/>
            <a:ext cx="49441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Ι. </a:t>
            </a:r>
            <a:r>
              <a:rPr lang="el-GR" dirty="0">
                <a:solidFill>
                  <a:srgbClr val="00B050"/>
                </a:solidFill>
              </a:rPr>
              <a:t>Ο</a:t>
            </a:r>
            <a:r>
              <a:rPr lang="el-GR" dirty="0" smtClean="0">
                <a:solidFill>
                  <a:srgbClr val="00B050"/>
                </a:solidFill>
              </a:rPr>
              <a:t>σφρητικό νεύρο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ΙΙ. Οπτικό νεύρο (παράγωγό διάμεσου εγκεφάλου)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43438" y="1071546"/>
            <a:ext cx="4884094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err="1">
                <a:solidFill>
                  <a:srgbClr val="FF0000"/>
                </a:solidFill>
              </a:rPr>
              <a:t>Ο</a:t>
            </a:r>
            <a:r>
              <a:rPr lang="el-GR" dirty="0" err="1" smtClean="0">
                <a:solidFill>
                  <a:srgbClr val="FF0000"/>
                </a:solidFill>
              </a:rPr>
              <a:t>φθαλμοκινητικά</a:t>
            </a:r>
            <a:endParaRPr lang="el-GR" dirty="0" smtClean="0">
              <a:solidFill>
                <a:srgbClr val="FF0000"/>
              </a:solidFill>
            </a:endParaRPr>
          </a:p>
          <a:p>
            <a:r>
              <a:rPr lang="el-GR" dirty="0" smtClean="0">
                <a:solidFill>
                  <a:srgbClr val="FF0000"/>
                </a:solidFill>
              </a:rPr>
              <a:t>ΙΙΙ. Κοινό κινητικό, έδαφος </a:t>
            </a:r>
            <a:r>
              <a:rPr lang="el-GR" dirty="0" err="1" smtClean="0">
                <a:solidFill>
                  <a:srgbClr val="FF0000"/>
                </a:solidFill>
              </a:rPr>
              <a:t>μεσοσκελιαίου</a:t>
            </a:r>
            <a:r>
              <a:rPr lang="el-GR" dirty="0" smtClean="0">
                <a:solidFill>
                  <a:srgbClr val="FF0000"/>
                </a:solidFill>
              </a:rPr>
              <a:t> βόθρου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 Ι</a:t>
            </a: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l-GR" dirty="0" smtClean="0">
                <a:solidFill>
                  <a:srgbClr val="FF0000"/>
                </a:solidFill>
              </a:rPr>
              <a:t>. </a:t>
            </a:r>
            <a:r>
              <a:rPr lang="el-GR" dirty="0" err="1" smtClean="0">
                <a:solidFill>
                  <a:srgbClr val="FF0000"/>
                </a:solidFill>
              </a:rPr>
              <a:t>Τροχιλιακό</a:t>
            </a:r>
            <a:r>
              <a:rPr lang="el-GR" dirty="0" smtClean="0">
                <a:solidFill>
                  <a:srgbClr val="FF0000"/>
                </a:solidFill>
              </a:rPr>
              <a:t>, από ραχιαία επιφάνεια </a:t>
            </a:r>
          </a:p>
          <a:p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     περικάμπτει σκέλη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     </a:t>
            </a:r>
            <a:r>
              <a:rPr lang="en-US" dirty="0" smtClean="0">
                <a:solidFill>
                  <a:srgbClr val="FF0000"/>
                </a:solidFill>
              </a:rPr>
              <a:t> VI</a:t>
            </a:r>
            <a:r>
              <a:rPr lang="el-GR" dirty="0" smtClean="0">
                <a:solidFill>
                  <a:srgbClr val="FF0000"/>
                </a:solidFill>
              </a:rPr>
              <a:t>: Απαγωγό, οπ. </a:t>
            </a:r>
            <a:r>
              <a:rPr lang="el-GR" dirty="0" err="1" smtClean="0">
                <a:solidFill>
                  <a:srgbClr val="FF0000"/>
                </a:solidFill>
              </a:rPr>
              <a:t>Γεφυρική</a:t>
            </a:r>
            <a:r>
              <a:rPr lang="el-GR" dirty="0" smtClean="0">
                <a:solidFill>
                  <a:srgbClr val="FF0000"/>
                </a:solidFill>
              </a:rPr>
              <a:t> αύλακα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000628" y="2643182"/>
            <a:ext cx="437646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Νεύρα </a:t>
            </a:r>
            <a:r>
              <a:rPr lang="el-GR" dirty="0" err="1" smtClean="0"/>
              <a:t>βραγχιακού</a:t>
            </a:r>
            <a:r>
              <a:rPr lang="el-GR" dirty="0" smtClean="0"/>
              <a:t> τόξου</a:t>
            </a:r>
            <a:r>
              <a:rPr lang="en-US" dirty="0"/>
              <a:t> </a:t>
            </a:r>
            <a:r>
              <a:rPr lang="en-US" dirty="0" smtClean="0"/>
              <a:t>V, VII, IX, X, XI)</a:t>
            </a:r>
            <a:endParaRPr lang="el-GR" dirty="0" smtClean="0"/>
          </a:p>
          <a:p>
            <a:r>
              <a:rPr lang="el-GR" dirty="0" smtClean="0"/>
              <a:t>(αρχικά </a:t>
            </a:r>
            <a:r>
              <a:rPr lang="el-GR" dirty="0" err="1" smtClean="0"/>
              <a:t>σπλαγχνοκινητικά</a:t>
            </a:r>
            <a:r>
              <a:rPr lang="el-GR" dirty="0" smtClean="0"/>
              <a:t>, </a:t>
            </a:r>
          </a:p>
          <a:p>
            <a:r>
              <a:rPr lang="el-GR" dirty="0" smtClean="0"/>
              <a:t>έγιναν γραμμωτοί μυς, </a:t>
            </a:r>
          </a:p>
          <a:p>
            <a:r>
              <a:rPr lang="el-GR" dirty="0" smtClean="0"/>
              <a:t>εξαρτώνται από συγκινησιακές αντιδράσεις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072066" y="4429132"/>
            <a:ext cx="375096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VIII</a:t>
            </a:r>
            <a:r>
              <a:rPr lang="el-GR" dirty="0" smtClean="0"/>
              <a:t>: </a:t>
            </a:r>
            <a:r>
              <a:rPr lang="el-GR" dirty="0" err="1" smtClean="0"/>
              <a:t>στατικοακουστικό</a:t>
            </a:r>
            <a:r>
              <a:rPr lang="el-GR" dirty="0" smtClean="0"/>
              <a:t>,  φυλογενετικά</a:t>
            </a:r>
          </a:p>
          <a:p>
            <a:r>
              <a:rPr lang="el-GR" dirty="0" smtClean="0"/>
              <a:t>συνδέεται με παρεγκεφαλίδα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500694" y="5572140"/>
            <a:ext cx="360977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ΧΙΙ: υπόλειμμα αυχενικών ριζών που</a:t>
            </a:r>
          </a:p>
          <a:p>
            <a:r>
              <a:rPr lang="el-GR" dirty="0" smtClean="0"/>
              <a:t>Έχασε αισθητικές ρίζες.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3803650" cy="61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2 - Τίτλος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ΥΠΟΓΛΩΣΣΙΟ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000108"/>
            <a:ext cx="3891146" cy="367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4143372" y="4429132"/>
            <a:ext cx="4348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Α1 και Α2 ενώνονται με υπογλώσσιο και </a:t>
            </a:r>
          </a:p>
          <a:p>
            <a:r>
              <a:rPr lang="el-GR" dirty="0" smtClean="0"/>
              <a:t>σχηματίζουν εν τω βάθει αυχενική αγκύλη –</a:t>
            </a:r>
          </a:p>
          <a:p>
            <a:r>
              <a:rPr lang="el-GR" dirty="0" smtClean="0"/>
              <a:t>4. Άνω ρίζα αγκύλης</a:t>
            </a:r>
          </a:p>
          <a:p>
            <a:r>
              <a:rPr lang="el-GR" dirty="0" smtClean="0"/>
              <a:t>5. Κάτω ρίζα αγκύλης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3786182" y="5715016"/>
            <a:ext cx="4194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6. </a:t>
            </a:r>
            <a:r>
              <a:rPr lang="el-GR" dirty="0" err="1" smtClean="0"/>
              <a:t>Γενειοϋοειδής</a:t>
            </a:r>
            <a:r>
              <a:rPr lang="el-GR" dirty="0" smtClean="0"/>
              <a:t> 7. </a:t>
            </a:r>
            <a:r>
              <a:rPr lang="el-GR" dirty="0" err="1" smtClean="0"/>
              <a:t>Θυρεοϋοειδής</a:t>
            </a:r>
            <a:endParaRPr lang="el-GR" dirty="0" smtClean="0"/>
          </a:p>
          <a:p>
            <a:r>
              <a:rPr lang="el-GR" dirty="0" smtClean="0"/>
              <a:t>8. </a:t>
            </a:r>
            <a:r>
              <a:rPr lang="el-GR" dirty="0" err="1" smtClean="0"/>
              <a:t>Υογλωσσικός</a:t>
            </a:r>
            <a:r>
              <a:rPr lang="el-GR" dirty="0" smtClean="0"/>
              <a:t> 9. </a:t>
            </a:r>
            <a:r>
              <a:rPr lang="el-GR" dirty="0" err="1" smtClean="0"/>
              <a:t>γενειογλωσσικός</a:t>
            </a:r>
            <a:endParaRPr lang="el-GR" dirty="0" smtClean="0"/>
          </a:p>
          <a:p>
            <a:r>
              <a:rPr lang="el-GR" dirty="0" smtClean="0"/>
              <a:t>10. </a:t>
            </a:r>
            <a:r>
              <a:rPr lang="el-GR" dirty="0" err="1" smtClean="0"/>
              <a:t>Βελονογλωσσικός</a:t>
            </a:r>
            <a:r>
              <a:rPr lang="el-GR" dirty="0" smtClean="0"/>
              <a:t> 11 ίδιο μυς γλώσσας</a:t>
            </a:r>
            <a:endParaRPr lang="el-GR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2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 smtClean="0"/>
              <a:t>9</a:t>
            </a:r>
            <a:r>
              <a:rPr lang="el-GR" baseline="30000" dirty="0" smtClean="0"/>
              <a:t>η</a:t>
            </a:r>
            <a:r>
              <a:rPr lang="el-GR" dirty="0" smtClean="0"/>
              <a:t> 10</a:t>
            </a:r>
            <a:r>
              <a:rPr lang="el-GR" baseline="30000" dirty="0" smtClean="0"/>
              <a:t>η</a:t>
            </a:r>
            <a:r>
              <a:rPr lang="el-GR" dirty="0" smtClean="0"/>
              <a:t> 11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chemeClr val="accent3"/>
                </a:solidFill>
              </a:rPr>
              <a:t>Κοινός πυρήνας (Μικτός κοιλιακός π.)</a:t>
            </a:r>
          </a:p>
          <a:p>
            <a:pPr>
              <a:buNone/>
            </a:pPr>
            <a:r>
              <a:rPr lang="el-GR" b="1" dirty="0" err="1" smtClean="0"/>
              <a:t>Αμφοτερόπλευρη</a:t>
            </a:r>
            <a:r>
              <a:rPr lang="el-GR" b="1" dirty="0" smtClean="0"/>
              <a:t> </a:t>
            </a:r>
            <a:r>
              <a:rPr lang="el-GR" b="1" dirty="0" err="1" smtClean="0"/>
              <a:t>φλοιική</a:t>
            </a:r>
            <a:r>
              <a:rPr lang="el-GR" b="1" dirty="0" smtClean="0"/>
              <a:t> νεύρωση</a:t>
            </a:r>
            <a:r>
              <a:rPr lang="el-GR" dirty="0" smtClean="0"/>
              <a:t>, υπερτερεί ενίοτε λίγο η ετερόπλευρη, σε υπερπυρηνική βλάβη </a:t>
            </a:r>
            <a:r>
              <a:rPr lang="el-GR" dirty="0" err="1" smtClean="0"/>
              <a:t>αβληχρά</a:t>
            </a:r>
            <a:r>
              <a:rPr lang="el-GR" dirty="0" smtClean="0"/>
              <a:t> και παροδικά συμπτώματα</a:t>
            </a:r>
          </a:p>
          <a:p>
            <a:pPr>
              <a:buNone/>
            </a:pPr>
            <a:r>
              <a:rPr lang="el-GR" dirty="0" smtClean="0"/>
              <a:t>9</a:t>
            </a:r>
            <a:r>
              <a:rPr lang="el-GR" baseline="30000" dirty="0" smtClean="0"/>
              <a:t>η</a:t>
            </a:r>
            <a:r>
              <a:rPr lang="el-GR" dirty="0" smtClean="0"/>
              <a:t> δυσκαταποσία στα στερεά (άνω σφιγκτήρας φάρυγγα), </a:t>
            </a:r>
            <a:r>
              <a:rPr lang="el-GR" u="sng" dirty="0" smtClean="0"/>
              <a:t>έλξη φαρυγγικού τοιχώματος προς υγιή πλευρά(«</a:t>
            </a:r>
            <a:r>
              <a:rPr lang="el-GR" u="sng" dirty="0" err="1" smtClean="0"/>
              <a:t>ααα</a:t>
            </a:r>
            <a:r>
              <a:rPr lang="el-GR" u="sng" dirty="0" smtClean="0"/>
              <a:t>») 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10</a:t>
            </a:r>
            <a:r>
              <a:rPr lang="el-GR" baseline="30000" dirty="0" smtClean="0"/>
              <a:t>η</a:t>
            </a:r>
            <a:r>
              <a:rPr lang="el-GR" dirty="0" smtClean="0"/>
              <a:t> δυσκαταποσία στα υγρά (μέσος και κάτω σφιγκτήρας φάρυγγα), ανάρροια τροφών, </a:t>
            </a:r>
            <a:r>
              <a:rPr lang="el-GR" u="sng" dirty="0" smtClean="0"/>
              <a:t>έλξη σταφυλής προς υγιή πλευρά («</a:t>
            </a:r>
            <a:r>
              <a:rPr lang="el-GR" u="sng" dirty="0" err="1" smtClean="0"/>
              <a:t>ααα</a:t>
            </a:r>
            <a:r>
              <a:rPr lang="el-GR" u="sng" dirty="0" smtClean="0"/>
              <a:t>»), </a:t>
            </a:r>
            <a:r>
              <a:rPr lang="el-GR" dirty="0" smtClean="0"/>
              <a:t>έρρινη ομιλία, </a:t>
            </a:r>
            <a:r>
              <a:rPr lang="el-GR" dirty="0" err="1" smtClean="0"/>
              <a:t>βράγχος</a:t>
            </a:r>
            <a:r>
              <a:rPr lang="el-GR" dirty="0" smtClean="0"/>
              <a:t> φωνής (κάτω λαρυγγικό ν.)</a:t>
            </a:r>
          </a:p>
          <a:p>
            <a:pPr>
              <a:buNone/>
            </a:pPr>
            <a:r>
              <a:rPr lang="el-GR" dirty="0" smtClean="0"/>
              <a:t>	Άμφω βλάβη επιφέρει θάνατο</a:t>
            </a:r>
          </a:p>
          <a:p>
            <a:pPr>
              <a:buNone/>
            </a:pPr>
            <a:r>
              <a:rPr lang="el-GR" dirty="0" smtClean="0"/>
              <a:t>11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err="1" smtClean="0"/>
              <a:t>προμηκικός</a:t>
            </a:r>
            <a:r>
              <a:rPr lang="el-GR" dirty="0" smtClean="0"/>
              <a:t> κλάδος συμπορεύεται με 10</a:t>
            </a:r>
            <a:r>
              <a:rPr lang="el-GR" baseline="30000" dirty="0" smtClean="0"/>
              <a:t>η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 νωτιαία μοίρα: </a:t>
            </a:r>
            <a:r>
              <a:rPr lang="el-GR" b="1" dirty="0" smtClean="0"/>
              <a:t>ο φλοιός ελέγχει ομόπλευρο </a:t>
            </a:r>
            <a:r>
              <a:rPr lang="el-GR" b="1" dirty="0" err="1" smtClean="0"/>
              <a:t>στερνοκλειδομαστοειδή</a:t>
            </a:r>
            <a:r>
              <a:rPr lang="el-GR" b="1" dirty="0" smtClean="0"/>
              <a:t> μυ </a:t>
            </a:r>
            <a:r>
              <a:rPr lang="el-GR" dirty="0" smtClean="0"/>
              <a:t>(που στρέφει κεφάλι αντίπλευρα) και τον αντίπλευρο τραπεζοειδή μυ.</a:t>
            </a:r>
          </a:p>
          <a:p>
            <a:pPr algn="ctr">
              <a:buNone/>
            </a:pPr>
            <a:r>
              <a:rPr lang="el-GR" sz="4500" b="1" dirty="0" smtClean="0">
                <a:solidFill>
                  <a:schemeClr val="accent4"/>
                </a:solidFill>
              </a:rPr>
              <a:t>ΔΕ φλοιός-στρέφει κεφάλι ΑΡ (και το βλέμμα!)</a:t>
            </a:r>
            <a:endParaRPr lang="el-GR" sz="45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5</a:t>
            </a:r>
            <a:r>
              <a:rPr lang="el-GR" baseline="30000" dirty="0" smtClean="0"/>
              <a:t>η</a:t>
            </a:r>
            <a:r>
              <a:rPr lang="el-GR" dirty="0" smtClean="0"/>
              <a:t> 12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ln w="12700">
            <a:solidFill>
              <a:schemeClr val="accent4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	5</a:t>
            </a:r>
            <a:r>
              <a:rPr lang="el-GR" baseline="30000" dirty="0" smtClean="0"/>
              <a:t>η</a:t>
            </a:r>
            <a:r>
              <a:rPr lang="el-GR" dirty="0" smtClean="0"/>
              <a:t> δέχεται </a:t>
            </a:r>
            <a:r>
              <a:rPr lang="el-GR" b="1" dirty="0" err="1" smtClean="0"/>
              <a:t>αμφοτερόπλευρη</a:t>
            </a:r>
            <a:r>
              <a:rPr lang="el-GR" b="1" dirty="0" smtClean="0"/>
              <a:t> </a:t>
            </a:r>
            <a:r>
              <a:rPr lang="el-GR" b="1" dirty="0" err="1" smtClean="0"/>
              <a:t>φλοιική</a:t>
            </a:r>
            <a:r>
              <a:rPr lang="el-GR" b="1" dirty="0" smtClean="0"/>
              <a:t> νεύρωση (</a:t>
            </a:r>
            <a:r>
              <a:rPr lang="el-GR" dirty="0" smtClean="0"/>
              <a:t>50-50).</a:t>
            </a:r>
          </a:p>
          <a:p>
            <a:pPr>
              <a:buNone/>
            </a:pPr>
            <a:r>
              <a:rPr lang="el-GR" dirty="0" smtClean="0"/>
              <a:t>	Σε περιφερική βλάβη, όταν ανοίγει το στόμα,  </a:t>
            </a:r>
            <a:r>
              <a:rPr lang="el-GR" u="sng" dirty="0" smtClean="0"/>
              <a:t>η κάτω γνάθος έλκεται προς την πάσχουσα πλευρά </a:t>
            </a:r>
            <a:r>
              <a:rPr lang="el-GR" dirty="0" smtClean="0"/>
              <a:t>λόγω υπερίσχυσης πτερυγοειδών μυών.</a:t>
            </a:r>
          </a:p>
          <a:p>
            <a:pPr>
              <a:buNone/>
            </a:pPr>
            <a:r>
              <a:rPr lang="el-GR" dirty="0" smtClean="0"/>
              <a:t>	12</a:t>
            </a:r>
            <a:r>
              <a:rPr lang="el-GR" baseline="30000" dirty="0" smtClean="0"/>
              <a:t>η</a:t>
            </a:r>
            <a:r>
              <a:rPr lang="el-GR" dirty="0" smtClean="0"/>
              <a:t> δέχεται </a:t>
            </a:r>
            <a:r>
              <a:rPr lang="el-GR" b="1" dirty="0" smtClean="0"/>
              <a:t>κυρίως ετερόπλευρη </a:t>
            </a:r>
            <a:r>
              <a:rPr lang="el-GR" b="1" dirty="0" err="1" smtClean="0"/>
              <a:t>φλοιική</a:t>
            </a:r>
            <a:r>
              <a:rPr lang="el-GR" b="1" dirty="0" smtClean="0"/>
              <a:t> νεύρωση</a:t>
            </a:r>
            <a:r>
              <a:rPr lang="el-GR" dirty="0" smtClean="0"/>
              <a:t>. Σε περιφερική βλάβη παρεκκλίνει </a:t>
            </a:r>
            <a:r>
              <a:rPr lang="el-GR" u="sng" dirty="0" smtClean="0"/>
              <a:t>προς την πάσχουσα πλευρά </a:t>
            </a:r>
            <a:r>
              <a:rPr lang="el-GR" dirty="0" smtClean="0"/>
              <a:t>έξω από το στόμα (</a:t>
            </a:r>
            <a:r>
              <a:rPr lang="el-GR" dirty="0" err="1" smtClean="0"/>
              <a:t>γενειογλωσσικός</a:t>
            </a:r>
            <a:r>
              <a:rPr lang="el-GR" dirty="0" smtClean="0"/>
              <a:t> μυς)και </a:t>
            </a:r>
            <a:r>
              <a:rPr lang="el-GR" u="sng" dirty="0" smtClean="0"/>
              <a:t>προς την υγιή πλευρά </a:t>
            </a:r>
            <a:r>
              <a:rPr lang="el-GR" dirty="0" smtClean="0"/>
              <a:t>μέσα στη στοματική κοιλότητα.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643042" y="428604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ΜΕΣΟ ΠΡΟΜΗΚΙΚΟ ΣΥΝΔΡΟΜΟ ΑΡ</a:t>
            </a:r>
            <a:endParaRPr lang="el-GR" sz="28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5857884" y="5715016"/>
            <a:ext cx="2583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Πρ</a:t>
            </a:r>
            <a:r>
              <a:rPr lang="el-GR" dirty="0" smtClean="0">
                <a:solidFill>
                  <a:srgbClr val="FF0000"/>
                </a:solidFill>
              </a:rPr>
              <a:t>. Νωτιαία </a:t>
            </a:r>
            <a:r>
              <a:rPr lang="el-GR" dirty="0" err="1" smtClean="0">
                <a:solidFill>
                  <a:srgbClr val="FF0000"/>
                </a:solidFill>
              </a:rPr>
              <a:t>αρτ</a:t>
            </a:r>
            <a:r>
              <a:rPr lang="el-GR" dirty="0" smtClean="0">
                <a:solidFill>
                  <a:srgbClr val="FF0000"/>
                </a:solidFill>
              </a:rPr>
              <a:t>.</a:t>
            </a:r>
          </a:p>
          <a:p>
            <a:r>
              <a:rPr lang="el-GR" dirty="0" smtClean="0">
                <a:solidFill>
                  <a:schemeClr val="accent2"/>
                </a:solidFill>
              </a:rPr>
              <a:t>(άμφω σπονδυλικές </a:t>
            </a:r>
            <a:r>
              <a:rPr lang="el-GR" dirty="0" err="1" smtClean="0">
                <a:solidFill>
                  <a:schemeClr val="accent2"/>
                </a:solidFill>
              </a:rPr>
              <a:t>αρτ</a:t>
            </a:r>
            <a:r>
              <a:rPr lang="el-GR" dirty="0" smtClean="0">
                <a:solidFill>
                  <a:schemeClr val="accent2"/>
                </a:solidFill>
              </a:rPr>
              <a:t>.)</a:t>
            </a:r>
            <a:endParaRPr lang="el-GR" dirty="0">
              <a:solidFill>
                <a:schemeClr val="accent2"/>
              </a:solidFill>
            </a:endParaRPr>
          </a:p>
        </p:txBody>
      </p:sp>
      <p:pic>
        <p:nvPicPr>
          <p:cNvPr id="6" name="5 - Εικόνα" descr="ΔΙΑΤΟΜΗ ΠΡΟΜΗΚΗ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142984"/>
            <a:ext cx="6773381" cy="4572032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500034" y="5500702"/>
            <a:ext cx="173477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Πυραμιδικό δ.</a:t>
            </a:r>
          </a:p>
          <a:p>
            <a:r>
              <a:rPr lang="el-GR" dirty="0" smtClean="0"/>
              <a:t>Έσω λημνίσκος</a:t>
            </a:r>
          </a:p>
          <a:p>
            <a:r>
              <a:rPr lang="el-GR" dirty="0" smtClean="0"/>
              <a:t>π. 12</a:t>
            </a:r>
          </a:p>
          <a:p>
            <a:r>
              <a:rPr lang="el-GR" dirty="0" smtClean="0"/>
              <a:t>Έσω επιμήκης δ.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764704"/>
            <a:ext cx="6417890" cy="502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14282" y="5500702"/>
            <a:ext cx="4517840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Μ. αδυναμία ΔΕ ΑΑ-ΚΑ </a:t>
            </a:r>
          </a:p>
          <a:p>
            <a:r>
              <a:rPr lang="el-GR" dirty="0" smtClean="0"/>
              <a:t>Απώλεια </a:t>
            </a:r>
            <a:r>
              <a:rPr lang="el-GR" dirty="0" err="1" smtClean="0"/>
              <a:t>εβα</a:t>
            </a:r>
            <a:r>
              <a:rPr lang="el-GR" dirty="0" smtClean="0"/>
              <a:t> ΔΕ ΑΑ-ΚΑ</a:t>
            </a:r>
          </a:p>
          <a:p>
            <a:r>
              <a:rPr lang="el-GR" dirty="0" err="1" smtClean="0"/>
              <a:t>Διαπυρηνική</a:t>
            </a:r>
            <a:r>
              <a:rPr lang="el-GR" dirty="0" smtClean="0"/>
              <a:t> </a:t>
            </a:r>
            <a:r>
              <a:rPr lang="el-GR" dirty="0" err="1" smtClean="0"/>
              <a:t>οφθαλμοπληγία</a:t>
            </a:r>
            <a:r>
              <a:rPr lang="el-GR" dirty="0" smtClean="0"/>
              <a:t> ΑΡ</a:t>
            </a:r>
          </a:p>
          <a:p>
            <a:r>
              <a:rPr lang="el-GR" dirty="0" smtClean="0"/>
              <a:t>Γλώσσα αποκλίνει προς πάσχουσα πλευρά ΑΡ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142976" y="428604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ΜΕΣΟ ΠΡΟΜΗΚΙΚΟ ΣΥΝΔΡΟΜΟ ΑΡ</a:t>
            </a:r>
            <a:endParaRPr lang="el-GR" sz="28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5072066" y="5786454"/>
            <a:ext cx="3605539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Όταν κοιτάει ΔΕ, </a:t>
            </a:r>
          </a:p>
          <a:p>
            <a:r>
              <a:rPr lang="el-GR" dirty="0" smtClean="0"/>
              <a:t>ο ΑΡ οφθαλμός δεν προσάγει, </a:t>
            </a:r>
          </a:p>
          <a:p>
            <a:r>
              <a:rPr lang="el-GR" dirty="0" smtClean="0"/>
              <a:t>ο ΔΕ οφθαλμός απάγει με νυσταγμό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928794" y="428604"/>
            <a:ext cx="568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/>
              <a:t>ΠΛΑΓΙΟ ΠΡΟΜΗΚΙΚΟ ΣΥΝΔΡΟΜΟ ΑΡ</a:t>
            </a:r>
            <a:endParaRPr lang="el-GR" sz="28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5538076" y="5572140"/>
            <a:ext cx="3605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Οπίσθια Κάτω Παρεγκεφαλιδική αρ.</a:t>
            </a:r>
          </a:p>
          <a:p>
            <a:r>
              <a:rPr lang="el-GR" dirty="0" smtClean="0">
                <a:solidFill>
                  <a:schemeClr val="accent2"/>
                </a:solidFill>
              </a:rPr>
              <a:t>(σπονδυλική </a:t>
            </a:r>
            <a:r>
              <a:rPr lang="el-GR" dirty="0" err="1" smtClean="0">
                <a:solidFill>
                  <a:schemeClr val="accent2"/>
                </a:solidFill>
              </a:rPr>
              <a:t>αρτ</a:t>
            </a:r>
            <a:r>
              <a:rPr lang="el-GR" dirty="0" smtClean="0">
                <a:solidFill>
                  <a:schemeClr val="accent2"/>
                </a:solidFill>
              </a:rPr>
              <a:t>.)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57158" y="5103674"/>
            <a:ext cx="3003066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err="1" smtClean="0"/>
              <a:t>Αιθουσαίοι</a:t>
            </a:r>
            <a:r>
              <a:rPr lang="el-GR" dirty="0" smtClean="0"/>
              <a:t> π.</a:t>
            </a:r>
          </a:p>
          <a:p>
            <a:r>
              <a:rPr lang="el-GR" dirty="0" smtClean="0"/>
              <a:t>Π. </a:t>
            </a:r>
            <a:r>
              <a:rPr lang="el-GR" dirty="0" err="1" smtClean="0"/>
              <a:t>Νωτ</a:t>
            </a:r>
            <a:r>
              <a:rPr lang="el-GR" dirty="0" smtClean="0"/>
              <a:t>. Δεσμίδας </a:t>
            </a:r>
            <a:r>
              <a:rPr lang="en-US" dirty="0" smtClean="0"/>
              <a:t>V</a:t>
            </a:r>
          </a:p>
          <a:p>
            <a:r>
              <a:rPr lang="el-GR" dirty="0" smtClean="0"/>
              <a:t>Μικτός π.</a:t>
            </a:r>
          </a:p>
          <a:p>
            <a:r>
              <a:rPr lang="el-GR" dirty="0" smtClean="0"/>
              <a:t>Κάτω παρεγκεφαλιδικά σκέλη</a:t>
            </a:r>
          </a:p>
          <a:p>
            <a:r>
              <a:rPr lang="el-GR" dirty="0" smtClean="0"/>
              <a:t>Συμπαθητικό δεμάτιο</a:t>
            </a:r>
          </a:p>
          <a:p>
            <a:r>
              <a:rPr lang="el-GR" dirty="0" err="1" smtClean="0"/>
              <a:t>Νωτιαίοθαλαμικό</a:t>
            </a:r>
            <a:r>
              <a:rPr lang="el-GR" dirty="0" smtClean="0"/>
              <a:t> δεμάτιο</a:t>
            </a:r>
            <a:endParaRPr lang="el-GR" dirty="0"/>
          </a:p>
        </p:txBody>
      </p:sp>
      <p:pic>
        <p:nvPicPr>
          <p:cNvPr id="7" name="6 - Εικόνα" descr="ΔΙΑΤΟΜΗ ΠΡΟΜΗΚΗ ΠΛΑΓΙΟ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000108"/>
            <a:ext cx="6165115" cy="410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133475"/>
            <a:ext cx="63627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3571868" y="4500570"/>
            <a:ext cx="5291577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Απώλεια αίσθησης πόνου θερμοκρασίας ΔΕ ΑΑ-ΚΑ</a:t>
            </a:r>
          </a:p>
          <a:p>
            <a:r>
              <a:rPr lang="el-GR" dirty="0" smtClean="0"/>
              <a:t>Απώλεια αίσθησης πόνου θερμοκρασίας ΑΡ πρόσωπο</a:t>
            </a:r>
          </a:p>
          <a:p>
            <a:r>
              <a:rPr lang="el-GR" dirty="0" smtClean="0"/>
              <a:t>Αταξία ΑΡ ΑΑ-ΚΑ</a:t>
            </a:r>
          </a:p>
          <a:p>
            <a:r>
              <a:rPr lang="el-GR" dirty="0" smtClean="0"/>
              <a:t>Σ. </a:t>
            </a:r>
            <a:r>
              <a:rPr lang="en-US" dirty="0" smtClean="0"/>
              <a:t>Horner</a:t>
            </a:r>
            <a:r>
              <a:rPr lang="el-GR" dirty="0" smtClean="0"/>
              <a:t> ΑΡ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714744" y="5786454"/>
            <a:ext cx="4179349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Ίλιγγος, νυσταγμός</a:t>
            </a:r>
          </a:p>
          <a:p>
            <a:r>
              <a:rPr lang="el-GR" dirty="0" smtClean="0"/>
              <a:t>Δυσφαγία</a:t>
            </a:r>
          </a:p>
          <a:p>
            <a:r>
              <a:rPr lang="el-GR" dirty="0" smtClean="0"/>
              <a:t>Κατάργηση φαρυγγικών αντανακλαστικών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928794" y="428604"/>
            <a:ext cx="568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/>
              <a:t>ΠΛΑΓΙΟ ΠΡΟΜΗΚΙΚΟ ΣΥΝΔΡΟΜΟ ΑΡ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ΠΛΑΓΙΟ ΓΕΦΥΡΙΚΟ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857233"/>
            <a:ext cx="6643733" cy="4982799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928794" y="428604"/>
            <a:ext cx="5275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/>
              <a:t>ΠΛΑΓΙΟ ΓΕΦΥΡΙΚΟ ΣΥΝΔΡΟΜΟ ΑΡ</a:t>
            </a:r>
            <a:endParaRPr lang="el-GR" sz="28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5072066" y="5572140"/>
            <a:ext cx="3733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Πρόσθια Κάτω Παρεγκεφαλιδική </a:t>
            </a:r>
            <a:r>
              <a:rPr lang="el-GR" dirty="0" err="1" smtClean="0">
                <a:solidFill>
                  <a:srgbClr val="FF0000"/>
                </a:solidFill>
              </a:rPr>
              <a:t>αρτ</a:t>
            </a:r>
            <a:r>
              <a:rPr lang="el-GR" dirty="0" smtClean="0">
                <a:solidFill>
                  <a:srgbClr val="FF0000"/>
                </a:solidFill>
              </a:rPr>
              <a:t>.</a:t>
            </a:r>
          </a:p>
          <a:p>
            <a:r>
              <a:rPr lang="el-GR" dirty="0" smtClean="0">
                <a:solidFill>
                  <a:schemeClr val="accent2"/>
                </a:solidFill>
              </a:rPr>
              <a:t>(βασική </a:t>
            </a:r>
            <a:r>
              <a:rPr lang="el-GR" dirty="0" err="1" smtClean="0">
                <a:solidFill>
                  <a:schemeClr val="accent2"/>
                </a:solidFill>
              </a:rPr>
              <a:t>αρτ</a:t>
            </a:r>
            <a:r>
              <a:rPr lang="el-GR" dirty="0" smtClean="0">
                <a:solidFill>
                  <a:schemeClr val="accent2"/>
                </a:solidFill>
              </a:rPr>
              <a:t>.)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14348" y="5380672"/>
            <a:ext cx="2788136" cy="1477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err="1" smtClean="0"/>
              <a:t>Αιθουσαίοι</a:t>
            </a:r>
            <a:r>
              <a:rPr lang="el-GR" dirty="0" smtClean="0"/>
              <a:t> και κοχλιακοί π.</a:t>
            </a:r>
          </a:p>
          <a:p>
            <a:r>
              <a:rPr lang="el-GR" dirty="0" smtClean="0"/>
              <a:t>π. Προσωπικού ν.</a:t>
            </a:r>
          </a:p>
          <a:p>
            <a:r>
              <a:rPr lang="el-GR" dirty="0" smtClean="0"/>
              <a:t>π. </a:t>
            </a:r>
            <a:r>
              <a:rPr lang="el-GR" dirty="0" err="1" smtClean="0"/>
              <a:t>Νωτιαίας</a:t>
            </a:r>
            <a:r>
              <a:rPr lang="el-GR" dirty="0" smtClean="0"/>
              <a:t> δ. Τριδύμου ν.</a:t>
            </a:r>
          </a:p>
          <a:p>
            <a:r>
              <a:rPr lang="el-GR" dirty="0" err="1" smtClean="0"/>
              <a:t>Νωτιαίοθαλαμικό</a:t>
            </a:r>
            <a:r>
              <a:rPr lang="el-GR" dirty="0" smtClean="0"/>
              <a:t> δ.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928794" y="428604"/>
            <a:ext cx="5275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/>
              <a:t>ΠΛΑΓΙΟ ΓΕΦΥΡΙΚΟ ΣΥΝΔΡΟΜΟ ΑΡ</a:t>
            </a:r>
            <a:endParaRPr lang="el-GR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6336800" cy="470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3500430" y="3857628"/>
            <a:ext cx="5291577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Απώλεια αίσθησης πόνου θερμοκρασίας ΔΕ ΑΑ-ΚΑ</a:t>
            </a:r>
          </a:p>
          <a:p>
            <a:r>
              <a:rPr lang="el-GR" dirty="0" smtClean="0"/>
              <a:t>Απώλεια αίσθησης πόνου θερμοκρασίας ΑΡ πρόσωπο</a:t>
            </a:r>
          </a:p>
          <a:p>
            <a:r>
              <a:rPr lang="el-GR" dirty="0" smtClean="0"/>
              <a:t>Αταξία ΑΡ ΑΑ-ΚΑ</a:t>
            </a:r>
          </a:p>
          <a:p>
            <a:r>
              <a:rPr lang="el-GR" dirty="0" smtClean="0"/>
              <a:t>Σ. </a:t>
            </a:r>
            <a:r>
              <a:rPr lang="en-US" dirty="0" smtClean="0"/>
              <a:t>Horner</a:t>
            </a:r>
            <a:r>
              <a:rPr lang="el-GR" dirty="0" smtClean="0"/>
              <a:t> ΑΡ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714744" y="5429264"/>
            <a:ext cx="307238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Ίλιγγος, νυσταγμός</a:t>
            </a:r>
          </a:p>
          <a:p>
            <a:r>
              <a:rPr lang="el-GR" dirty="0" smtClean="0"/>
              <a:t>Αδυναμία μυών προσώπου ΑΡ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ΜΕΣΟ ΓΕΦΥΡΙΚΟ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071546"/>
            <a:ext cx="6072230" cy="4440318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928794" y="428604"/>
            <a:ext cx="5031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/>
              <a:t>ΜΕΣΟ ΓΕΦΥΡΙΚΟ ΣΥΝΔΡΟΜΟ ΑΡ</a:t>
            </a:r>
            <a:endParaRPr lang="el-GR" sz="28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5857884" y="5715016"/>
            <a:ext cx="2726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Παράμεσες </a:t>
            </a:r>
            <a:r>
              <a:rPr lang="el-GR" dirty="0" err="1" smtClean="0">
                <a:solidFill>
                  <a:srgbClr val="FF0000"/>
                </a:solidFill>
              </a:rPr>
              <a:t>γεφυρικές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αρτ</a:t>
            </a:r>
            <a:r>
              <a:rPr lang="el-GR" dirty="0" smtClean="0">
                <a:solidFill>
                  <a:srgbClr val="FF0000"/>
                </a:solidFill>
              </a:rPr>
              <a:t>.</a:t>
            </a:r>
          </a:p>
          <a:p>
            <a:r>
              <a:rPr lang="el-GR" dirty="0" smtClean="0">
                <a:solidFill>
                  <a:schemeClr val="accent2"/>
                </a:solidFill>
              </a:rPr>
              <a:t>(βασική </a:t>
            </a:r>
            <a:r>
              <a:rPr lang="el-GR" dirty="0" err="1" smtClean="0">
                <a:solidFill>
                  <a:schemeClr val="accent2"/>
                </a:solidFill>
              </a:rPr>
              <a:t>αρτ</a:t>
            </a:r>
            <a:r>
              <a:rPr lang="el-GR" dirty="0" smtClean="0">
                <a:solidFill>
                  <a:schemeClr val="accent2"/>
                </a:solidFill>
              </a:rPr>
              <a:t>)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42910" y="5214950"/>
            <a:ext cx="1841145" cy="1477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π. </a:t>
            </a:r>
            <a:r>
              <a:rPr lang="el-GR" dirty="0" err="1" smtClean="0"/>
              <a:t>Απαγωγού</a:t>
            </a:r>
            <a:r>
              <a:rPr lang="el-GR" dirty="0" smtClean="0"/>
              <a:t> ν.</a:t>
            </a:r>
          </a:p>
          <a:p>
            <a:r>
              <a:rPr lang="el-GR" dirty="0" smtClean="0"/>
              <a:t>π. Προσωπικού ν.</a:t>
            </a:r>
          </a:p>
          <a:p>
            <a:r>
              <a:rPr lang="el-GR" dirty="0" smtClean="0"/>
              <a:t>Έσω επιμήκης δ.</a:t>
            </a:r>
          </a:p>
          <a:p>
            <a:r>
              <a:rPr lang="el-GR" dirty="0" smtClean="0"/>
              <a:t>Έσω λημνίσκος</a:t>
            </a:r>
          </a:p>
          <a:p>
            <a:r>
              <a:rPr lang="el-GR" dirty="0" smtClean="0"/>
              <a:t>Πυραμιδικό δ.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7675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85720" y="6000768"/>
            <a:ext cx="3173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 smtClean="0"/>
              <a:t>πρ</a:t>
            </a:r>
            <a:r>
              <a:rPr lang="el-GR" dirty="0" smtClean="0"/>
              <a:t>. κρανιακός βόθρος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Μέσος κρανιακός βόθρος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Οπίσθιος κρανιακός βόθρος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432197" y="428604"/>
            <a:ext cx="4786888" cy="424731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4. Οσφρητικός βολβός-</a:t>
            </a:r>
            <a:r>
              <a:rPr lang="el-GR" dirty="0" err="1" smtClean="0"/>
              <a:t>τετρημένο </a:t>
            </a:r>
            <a:r>
              <a:rPr lang="el-GR" dirty="0" smtClean="0"/>
              <a:t>πέταλο</a:t>
            </a:r>
          </a:p>
          <a:p>
            <a:r>
              <a:rPr lang="el-GR" dirty="0" smtClean="0"/>
              <a:t>8. Οπτικό ν.- οπτικό τρήμα</a:t>
            </a:r>
          </a:p>
          <a:p>
            <a:r>
              <a:rPr lang="el-GR" dirty="0" smtClean="0"/>
              <a:t>11. Κοινό κινητικό ν. </a:t>
            </a:r>
          </a:p>
          <a:p>
            <a:r>
              <a:rPr lang="el-GR" dirty="0" smtClean="0"/>
              <a:t>10. </a:t>
            </a:r>
            <a:r>
              <a:rPr lang="el-GR" dirty="0" err="1" smtClean="0"/>
              <a:t>Τροχιλιακό</a:t>
            </a:r>
            <a:r>
              <a:rPr lang="el-GR" dirty="0" smtClean="0"/>
              <a:t> ν. 	         </a:t>
            </a:r>
            <a:r>
              <a:rPr lang="el-GR" dirty="0" err="1" smtClean="0">
                <a:solidFill>
                  <a:srgbClr val="00B050"/>
                </a:solidFill>
              </a:rPr>
              <a:t>υπερκόγχιο</a:t>
            </a:r>
            <a:r>
              <a:rPr lang="el-GR" dirty="0" smtClean="0">
                <a:solidFill>
                  <a:srgbClr val="00B050"/>
                </a:solidFill>
              </a:rPr>
              <a:t> σχίσμα</a:t>
            </a:r>
          </a:p>
          <a:p>
            <a:r>
              <a:rPr lang="el-GR" dirty="0" smtClean="0"/>
              <a:t>9. Απαγωγό ν.</a:t>
            </a:r>
          </a:p>
          <a:p>
            <a:r>
              <a:rPr lang="el-GR" dirty="0" smtClean="0"/>
              <a:t>12. Τρίδυμο ν.-</a:t>
            </a:r>
          </a:p>
          <a:p>
            <a:r>
              <a:rPr lang="el-GR" dirty="0"/>
              <a:t>	</a:t>
            </a:r>
            <a:r>
              <a:rPr lang="el-GR" dirty="0" smtClean="0"/>
              <a:t>14. </a:t>
            </a:r>
            <a:r>
              <a:rPr lang="en-US" dirty="0" smtClean="0"/>
              <a:t>V1</a:t>
            </a:r>
            <a:r>
              <a:rPr lang="el-GR" dirty="0" smtClean="0"/>
              <a:t>: οφθαλμικό- </a:t>
            </a:r>
            <a:r>
              <a:rPr lang="el-GR" dirty="0" err="1" smtClean="0">
                <a:solidFill>
                  <a:srgbClr val="00B050"/>
                </a:solidFill>
              </a:rPr>
              <a:t>υπερκόγχιο</a:t>
            </a:r>
            <a:r>
              <a:rPr lang="el-GR" dirty="0" smtClean="0">
                <a:solidFill>
                  <a:srgbClr val="00B050"/>
                </a:solidFill>
              </a:rPr>
              <a:t> σχίσμα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/>
              <a:t>	</a:t>
            </a:r>
            <a:r>
              <a:rPr lang="el-GR" dirty="0" smtClean="0"/>
              <a:t>15.</a:t>
            </a:r>
            <a:r>
              <a:rPr lang="en-US" dirty="0" smtClean="0"/>
              <a:t>V2</a:t>
            </a:r>
            <a:r>
              <a:rPr lang="el-GR" dirty="0" smtClean="0"/>
              <a:t>: άνω γναθιαίο-στρογγυλό τρήμα</a:t>
            </a:r>
            <a:endParaRPr lang="en-US" dirty="0" smtClean="0"/>
          </a:p>
          <a:p>
            <a:r>
              <a:rPr lang="en-US" dirty="0"/>
              <a:t>	</a:t>
            </a:r>
            <a:r>
              <a:rPr lang="el-GR" dirty="0" smtClean="0"/>
              <a:t>16. </a:t>
            </a:r>
            <a:r>
              <a:rPr lang="en-US" dirty="0" smtClean="0"/>
              <a:t>V3</a:t>
            </a:r>
            <a:r>
              <a:rPr lang="el-GR" dirty="0" smtClean="0"/>
              <a:t>: κάτω γναθιαίο-ωοειδές</a:t>
            </a:r>
          </a:p>
          <a:p>
            <a:r>
              <a:rPr lang="el-GR" dirty="0" smtClean="0"/>
              <a:t>22. Προσωπικό νεύρο</a:t>
            </a:r>
          </a:p>
          <a:p>
            <a:r>
              <a:rPr lang="el-GR" dirty="0" smtClean="0"/>
              <a:t>23. </a:t>
            </a:r>
            <a:r>
              <a:rPr lang="el-GR" dirty="0" err="1" smtClean="0"/>
              <a:t>Στατικοακουστικό</a:t>
            </a:r>
            <a:r>
              <a:rPr lang="el-GR" dirty="0" smtClean="0"/>
              <a:t> νεύρο</a:t>
            </a:r>
          </a:p>
          <a:p>
            <a:r>
              <a:rPr lang="el-GR" dirty="0" smtClean="0"/>
              <a:t>24. Γλωσσοφαρυγγικό ν</a:t>
            </a:r>
          </a:p>
          <a:p>
            <a:r>
              <a:rPr lang="el-GR" dirty="0" smtClean="0"/>
              <a:t>25. </a:t>
            </a:r>
            <a:r>
              <a:rPr lang="el-GR" dirty="0" err="1" smtClean="0"/>
              <a:t>Πνευμονογαστρικό</a:t>
            </a:r>
            <a:r>
              <a:rPr lang="el-GR" dirty="0" smtClean="0"/>
              <a:t> ν.    </a:t>
            </a:r>
          </a:p>
          <a:p>
            <a:r>
              <a:rPr lang="el-GR" dirty="0" smtClean="0"/>
              <a:t>26. Παραπληρωματικό ν.</a:t>
            </a:r>
          </a:p>
          <a:p>
            <a:r>
              <a:rPr lang="el-GR" dirty="0" smtClean="0"/>
              <a:t>27. Υπογλώσσιο ν.- υπογλώσσιος πόρος </a:t>
            </a:r>
            <a:endParaRPr lang="el-GR" dirty="0"/>
          </a:p>
        </p:txBody>
      </p:sp>
      <p:sp>
        <p:nvSpPr>
          <p:cNvPr id="6" name="5 - Δεξιό άγκιστρο"/>
          <p:cNvSpPr/>
          <p:nvPr/>
        </p:nvSpPr>
        <p:spPr>
          <a:xfrm>
            <a:off x="6715140" y="1142984"/>
            <a:ext cx="71438" cy="785818"/>
          </a:xfrm>
          <a:prstGeom prst="rightBrac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Δεξιό άγκιστρο"/>
          <p:cNvSpPr/>
          <p:nvPr/>
        </p:nvSpPr>
        <p:spPr>
          <a:xfrm>
            <a:off x="7500958" y="3071810"/>
            <a:ext cx="71438" cy="500066"/>
          </a:xfrm>
          <a:prstGeom prst="rightBrac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7580752" y="3071810"/>
            <a:ext cx="1563248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Έσω </a:t>
            </a:r>
            <a:r>
              <a:rPr lang="el-GR" dirty="0" err="1" smtClean="0"/>
              <a:t>ακ</a:t>
            </a:r>
            <a:r>
              <a:rPr lang="el-GR" dirty="0" smtClean="0"/>
              <a:t>. πόρος</a:t>
            </a:r>
            <a:endParaRPr lang="el-GR" dirty="0"/>
          </a:p>
        </p:txBody>
      </p:sp>
      <p:sp>
        <p:nvSpPr>
          <p:cNvPr id="9" name="8 - Δεξιό άγκιστρο"/>
          <p:cNvSpPr/>
          <p:nvPr/>
        </p:nvSpPr>
        <p:spPr>
          <a:xfrm>
            <a:off x="7286644" y="3571876"/>
            <a:ext cx="71438" cy="785818"/>
          </a:xfrm>
          <a:prstGeom prst="rightBrac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7572396" y="3500438"/>
            <a:ext cx="1405065" cy="9233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l-GR" dirty="0" smtClean="0"/>
              <a:t>Οπίσθιο</a:t>
            </a:r>
          </a:p>
          <a:p>
            <a:r>
              <a:rPr lang="el-GR" dirty="0" smtClean="0"/>
              <a:t>Ρηγματώδες </a:t>
            </a:r>
          </a:p>
          <a:p>
            <a:r>
              <a:rPr lang="el-GR" dirty="0"/>
              <a:t>Τ</a:t>
            </a:r>
            <a:r>
              <a:rPr lang="el-GR" dirty="0" smtClean="0"/>
              <a:t>ρήμα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928794" y="428604"/>
            <a:ext cx="5031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/>
              <a:t>ΜΕΣΟ ΓΕΦΥΡΙΚΟ ΣΥΝΔΡΟΜΟ ΑΡ</a:t>
            </a:r>
            <a:endParaRPr lang="el-GR" sz="28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214282" y="5500702"/>
            <a:ext cx="3287695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Μ. αδυναμία ΔΕ ΑΑ-ΚΑ </a:t>
            </a:r>
          </a:p>
          <a:p>
            <a:r>
              <a:rPr lang="el-GR" dirty="0" smtClean="0"/>
              <a:t>Απώλεια </a:t>
            </a:r>
            <a:r>
              <a:rPr lang="el-GR" dirty="0" err="1" smtClean="0"/>
              <a:t>εβα</a:t>
            </a:r>
            <a:r>
              <a:rPr lang="el-GR" dirty="0" smtClean="0"/>
              <a:t> ΔΕ ΑΑ-ΚΑ</a:t>
            </a:r>
          </a:p>
          <a:p>
            <a:r>
              <a:rPr lang="el-GR" dirty="0" err="1" smtClean="0"/>
              <a:t>Διαπυρηνική</a:t>
            </a:r>
            <a:r>
              <a:rPr lang="el-GR" dirty="0" smtClean="0"/>
              <a:t> </a:t>
            </a:r>
            <a:r>
              <a:rPr lang="el-GR" dirty="0" err="1" smtClean="0"/>
              <a:t>οφθαλμοπληγία</a:t>
            </a:r>
            <a:r>
              <a:rPr lang="el-GR" dirty="0" smtClean="0"/>
              <a:t> ΑΡ</a:t>
            </a:r>
          </a:p>
          <a:p>
            <a:r>
              <a:rPr lang="el-GR" dirty="0" smtClean="0"/>
              <a:t>Πάρεση </a:t>
            </a:r>
            <a:r>
              <a:rPr lang="el-GR" dirty="0" err="1" smtClean="0"/>
              <a:t>απαγωγού</a:t>
            </a:r>
            <a:r>
              <a:rPr lang="el-GR" dirty="0" smtClean="0"/>
              <a:t> ΑΡ</a:t>
            </a:r>
          </a:p>
        </p:txBody>
      </p:sp>
      <p:pic>
        <p:nvPicPr>
          <p:cNvPr id="5" name="4 - Εικόνα" descr="ΜΕΣΟ ΓΕΦΥΡΙΚΟ ΚΛΙΝΙΚΗ ΕΙΚΟΝ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5" y="1105494"/>
            <a:ext cx="5381852" cy="4167706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4000496" y="3500438"/>
            <a:ext cx="3605539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Όταν κοιτάει ΔΕ, </a:t>
            </a:r>
          </a:p>
          <a:p>
            <a:r>
              <a:rPr lang="el-GR" dirty="0" smtClean="0"/>
              <a:t>ο ΑΡ οφθαλμός δεν προσάγει, </a:t>
            </a:r>
          </a:p>
          <a:p>
            <a:r>
              <a:rPr lang="el-GR" dirty="0" smtClean="0"/>
              <a:t>ο ΔΕ οφθαλμός απάγει με νυσταγμό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928794" y="428604"/>
            <a:ext cx="553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/>
              <a:t>ΠΡΟΣΘΙΟ ΓΕΦΥΡΙΚΟ ΣΥΝΔΡΟΜΟ ΑΡ</a:t>
            </a:r>
            <a:endParaRPr lang="el-GR" sz="2800" b="1" dirty="0"/>
          </a:p>
        </p:txBody>
      </p:sp>
      <p:pic>
        <p:nvPicPr>
          <p:cNvPr id="4" name="3 - Εικόνα" descr="ΠΡΟΣΘΙΟ ΓΕΦΥΡΙΚΟ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459" y="1158043"/>
            <a:ext cx="5563082" cy="4541914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285720" y="3929066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Βασική </a:t>
            </a:r>
            <a:r>
              <a:rPr lang="el-GR" dirty="0" err="1" smtClean="0">
                <a:solidFill>
                  <a:srgbClr val="FF0000"/>
                </a:solidFill>
              </a:rPr>
              <a:t>αρτ</a:t>
            </a:r>
            <a:r>
              <a:rPr lang="el-GR" dirty="0" smtClean="0">
                <a:solidFill>
                  <a:srgbClr val="FF0000"/>
                </a:solidFill>
              </a:rPr>
              <a:t>.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5429264"/>
            <a:ext cx="484286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Άμφω πυραμιδικό δ.</a:t>
            </a:r>
          </a:p>
          <a:p>
            <a:r>
              <a:rPr lang="el-GR" dirty="0" smtClean="0"/>
              <a:t>(φλοιονωτιαίο, φλοιοπρομηκικό, </a:t>
            </a:r>
            <a:r>
              <a:rPr lang="el-GR" dirty="0" err="1" smtClean="0"/>
              <a:t>φλοιογεφυρικό</a:t>
            </a:r>
            <a:r>
              <a:rPr lang="el-GR" dirty="0" smtClean="0"/>
              <a:t>)</a:t>
            </a:r>
          </a:p>
          <a:p>
            <a:r>
              <a:rPr lang="el-GR" dirty="0" smtClean="0"/>
              <a:t>Έσω λημνίσκος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286512" y="3071810"/>
            <a:ext cx="261058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Τετραπληγία</a:t>
            </a:r>
          </a:p>
          <a:p>
            <a:r>
              <a:rPr lang="el-GR" dirty="0" smtClean="0"/>
              <a:t>Άμφω πάρεση προσώπου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709645" y="5786454"/>
            <a:ext cx="44343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Διασώζονται οι κάθετες οφθαλμικές κινήσεις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071670" y="500042"/>
            <a:ext cx="53008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Σ. ΕΡΥΘΡΟΥ ΠΥΡΗΝΑ ΑΡ -</a:t>
            </a:r>
            <a:r>
              <a:rPr lang="en-US" sz="2800" b="1" dirty="0" err="1" smtClean="0"/>
              <a:t>Benedikt</a:t>
            </a:r>
            <a:endParaRPr lang="el-GR" sz="2800" b="1" dirty="0" smtClean="0"/>
          </a:p>
          <a:p>
            <a:r>
              <a:rPr lang="el-GR" sz="2800" b="1" dirty="0" smtClean="0"/>
              <a:t>(Πλάγιο)</a:t>
            </a:r>
            <a:endParaRPr lang="el-GR" sz="2800" b="1" dirty="0"/>
          </a:p>
        </p:txBody>
      </p:sp>
      <p:pic>
        <p:nvPicPr>
          <p:cNvPr id="3" name="2 - Εικόνα" descr="web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428736"/>
            <a:ext cx="6313858" cy="4286280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500034" y="3214686"/>
            <a:ext cx="129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Κλάδοι ΟΕΑ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00034" y="4857760"/>
            <a:ext cx="2855141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Πυρήνας κοινού κινητικού ν.</a:t>
            </a:r>
          </a:p>
          <a:p>
            <a:r>
              <a:rPr lang="el-GR" dirty="0" smtClean="0"/>
              <a:t>Έσω επιμήκης δ.</a:t>
            </a:r>
          </a:p>
          <a:p>
            <a:r>
              <a:rPr lang="el-GR" dirty="0" smtClean="0"/>
              <a:t>Έσω λημνίσκος</a:t>
            </a:r>
          </a:p>
          <a:p>
            <a:r>
              <a:rPr lang="el-GR" dirty="0" smtClean="0"/>
              <a:t>Ερυθρός πυρήνας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1695450"/>
            <a:ext cx="4800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071670" y="642918"/>
            <a:ext cx="53008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Σ. ΕΡΥΘΡΟΥ ΠΥΡΗΝΑ ΑΡ -</a:t>
            </a:r>
            <a:r>
              <a:rPr lang="en-US" sz="2800" b="1" dirty="0" err="1" smtClean="0"/>
              <a:t>Benedikt</a:t>
            </a:r>
            <a:endParaRPr lang="el-GR" sz="2800" b="1" dirty="0" smtClean="0"/>
          </a:p>
          <a:p>
            <a:r>
              <a:rPr lang="el-GR" sz="2800" b="1" dirty="0" smtClean="0"/>
              <a:t>(Πλάγιο)</a:t>
            </a:r>
            <a:endParaRPr lang="el-GR" sz="28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785786" y="5572140"/>
            <a:ext cx="306660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Πάρεση κοινού κινητικού ν. ΑΡ</a:t>
            </a:r>
          </a:p>
          <a:p>
            <a:r>
              <a:rPr lang="el-GR" dirty="0" smtClean="0"/>
              <a:t>Αντίπλευρη αταξία, τρόμος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214810" y="4071942"/>
            <a:ext cx="42269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Κόρη σε μυδρίαση, μη αντιδρώσα στο φως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571604" y="642918"/>
            <a:ext cx="5728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Σ. ΕΓΚΕΦΑΛΙΚΟΥ ΣΚΕΛΟΥΣ ΑΡ-</a:t>
            </a:r>
            <a:r>
              <a:rPr lang="en-US" sz="2800" b="1" dirty="0" smtClean="0"/>
              <a:t> Weber</a:t>
            </a:r>
          </a:p>
          <a:p>
            <a:r>
              <a:rPr lang="el-GR" sz="2800" b="1" dirty="0" smtClean="0"/>
              <a:t>(μέσο)</a:t>
            </a:r>
            <a:endParaRPr lang="el-GR" sz="2800" b="1" dirty="0"/>
          </a:p>
        </p:txBody>
      </p:sp>
      <p:pic>
        <p:nvPicPr>
          <p:cNvPr id="3" name="2 - Εικόνα" descr="web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643050"/>
            <a:ext cx="5188484" cy="3648563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500034" y="3214686"/>
            <a:ext cx="129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Κλάδοι ΟΕΑ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00034" y="4929198"/>
            <a:ext cx="222221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Π. κοινού κινητικού ν.</a:t>
            </a:r>
          </a:p>
          <a:p>
            <a:r>
              <a:rPr lang="el-GR" dirty="0" smtClean="0"/>
              <a:t>Πυραμιδικό δ.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163" y="1257300"/>
            <a:ext cx="57816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785918" y="357166"/>
            <a:ext cx="5728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Σ. ΕΓΚΕΦΑΛΙΚΟΥ ΣΚΕΛΟΥΣ ΑΡ-</a:t>
            </a:r>
            <a:r>
              <a:rPr lang="en-US" sz="2800" b="1" dirty="0" smtClean="0"/>
              <a:t> Weber</a:t>
            </a:r>
          </a:p>
          <a:p>
            <a:r>
              <a:rPr lang="el-GR" sz="2800" b="1" dirty="0" smtClean="0"/>
              <a:t>(μέσο)</a:t>
            </a:r>
            <a:endParaRPr lang="el-GR" sz="28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4357686" y="4643446"/>
            <a:ext cx="34742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Μ. αδυναμία ΔΕ ΑΑ-ΚΑ-Προσώπου</a:t>
            </a:r>
          </a:p>
          <a:p>
            <a:r>
              <a:rPr lang="el-GR" dirty="0" smtClean="0"/>
              <a:t>Πάρεση κοινού κινητικού ν. ΑΡ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arinau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571612"/>
            <a:ext cx="6248942" cy="4648603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3214678" y="500042"/>
            <a:ext cx="36454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ΣΥΝΔΡΟΜΟ </a:t>
            </a:r>
            <a:r>
              <a:rPr lang="en-US" sz="2800" b="1" dirty="0" smtClean="0"/>
              <a:t>PARINAUD</a:t>
            </a:r>
          </a:p>
          <a:p>
            <a:r>
              <a:rPr lang="en-US" sz="2800" b="1" dirty="0" smtClean="0"/>
              <a:t>(</a:t>
            </a:r>
            <a:r>
              <a:rPr lang="el-GR" sz="2800" b="1" dirty="0" smtClean="0"/>
              <a:t>ραχιαίο)</a:t>
            </a:r>
            <a:endParaRPr lang="el-GR" sz="28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500034" y="1428736"/>
            <a:ext cx="127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solidFill>
                  <a:schemeClr val="accent4"/>
                </a:solidFill>
              </a:rPr>
              <a:t>κωναρίωμα</a:t>
            </a:r>
            <a:endParaRPr lang="el-GR" dirty="0">
              <a:solidFill>
                <a:schemeClr val="accent4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71472" y="5000636"/>
            <a:ext cx="13943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Άνω Διδύμια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714348" y="5786454"/>
            <a:ext cx="332571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Πάρεση άνω στροφής βλέμματος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4820</Words>
  <Application>Microsoft Office PowerPoint</Application>
  <PresentationFormat>Προβολή στην οθόνη (4:3)</PresentationFormat>
  <Paragraphs>855</Paragraphs>
  <Slides>96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96</vt:i4>
      </vt:variant>
    </vt:vector>
  </HeadingPairs>
  <TitlesOfParts>
    <vt:vector size="97" baseType="lpstr">
      <vt:lpstr>Θέμα του Office</vt:lpstr>
      <vt:lpstr>ΣΤΕΛΕΧΟΣ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ΜΕΣΟΣ ΕΓΚΕΦΑΛΟΣ επίπεδο κάτω διδυμίων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ΟΦΘΑΛΜΟΚΙΝΗΤΙΚΟΤΗΤΑ </vt:lpstr>
      <vt:lpstr>ΟΦΘΑΛΜΟΚΙΝΗΤΙΚΟΤΗΤΑ 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ΠΡΟΣΩΠΙΚΟ ΝΕΥΡΟ</vt:lpstr>
      <vt:lpstr>ΠΡΟΣΩΠΙΚΟ ΝΕΥΡΟ</vt:lpstr>
      <vt:lpstr>ΠΡΟΣΩΠΙΚΟ ΝΕΥΡΟ</vt:lpstr>
      <vt:lpstr>ΠΡΟΣΩΠΙΚΟ ΝΕΥΡΟ</vt:lpstr>
      <vt:lpstr>ΠΡΟΣΩΠΙΚΟ ΝΕΥΡΟ αντανακλαστικά</vt:lpstr>
      <vt:lpstr>ΚΙΝΗΤΙΚΟΤΗΤΑ ΠΡΟΣΩΠΟΥ</vt:lpstr>
      <vt:lpstr>ΤΡΙΔΥΜΟ ΝΕΥΡΟ</vt:lpstr>
      <vt:lpstr>Διαφάνεια 45</vt:lpstr>
      <vt:lpstr>ΤΡΙΔΥΜΟ</vt:lpstr>
      <vt:lpstr>ΤΡΙΔΥΜΟ</vt:lpstr>
      <vt:lpstr>ΤΡΙΔΥΜΟ  Αντανακλαστικά</vt:lpstr>
      <vt:lpstr>Διαφάνεια 49</vt:lpstr>
      <vt:lpstr>ΤΡΙΔΥΜΟ συμμετοχή στο ΑΝΣ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ΓΛΩΣΣΟΦΑΡΥΓΓΙΚΟ</vt:lpstr>
      <vt:lpstr>Διαφάνεια 67</vt:lpstr>
      <vt:lpstr> ΓΛΩΣΣΟΦΑΡΥΓΓΙΚΟ Αισθητική λειτουργία </vt:lpstr>
      <vt:lpstr>ΓΛΩΣΣΟΦΑΡΥΓΓΙΚΟ</vt:lpstr>
      <vt:lpstr>ΓΛΩΣΣΟΦΑΡΥΓΓΙΚΟ</vt:lpstr>
      <vt:lpstr> ΓΛΩΣΣΟΦΑΡΥΓΓΙΚΟ Φυτικές ίνες.  </vt:lpstr>
      <vt:lpstr>ΓΛΩΣΣΟΦΑΡΥΓΓΙΚΟ</vt:lpstr>
      <vt:lpstr>ΠΝΕΥΜΟΝΟΓΑΣΤΡΙΚΟ</vt:lpstr>
      <vt:lpstr>Διαφάνεια 74</vt:lpstr>
      <vt:lpstr>Διαφάνεια 75</vt:lpstr>
      <vt:lpstr>ΠΝΕΥΜΟΝΟΓΑΣΤΡΙΚΟ</vt:lpstr>
      <vt:lpstr>ΠΝΕΥΜΟΝΟΓΑΣΤΡΙΚΟ</vt:lpstr>
      <vt:lpstr>Διαφάνεια 78</vt:lpstr>
      <vt:lpstr>Διαφάνεια 79</vt:lpstr>
      <vt:lpstr>Διαφάνεια 80</vt:lpstr>
      <vt:lpstr>9η 10η 11η </vt:lpstr>
      <vt:lpstr>5η 12η </vt:lpstr>
      <vt:lpstr>Διαφάνεια 83</vt:lpstr>
      <vt:lpstr>Διαφάνεια 84</vt:lpstr>
      <vt:lpstr>Διαφάνεια 85</vt:lpstr>
      <vt:lpstr>Διαφάνεια 86</vt:lpstr>
      <vt:lpstr>Διαφάνεια 87</vt:lpstr>
      <vt:lpstr>Διαφάνεια 88</vt:lpstr>
      <vt:lpstr>Διαφάνεια 89</vt:lpstr>
      <vt:lpstr>Διαφάνεια 90</vt:lpstr>
      <vt:lpstr>Διαφάνεια 91</vt:lpstr>
      <vt:lpstr>Διαφάνεια 92</vt:lpstr>
      <vt:lpstr>Διαφάνεια 93</vt:lpstr>
      <vt:lpstr>Διαφάνεια 94</vt:lpstr>
      <vt:lpstr>Διαφάνεια 95</vt:lpstr>
      <vt:lpstr>Διαφάνεια 96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ΣΤΕΛΕΧΟΣ</dc:title>
  <dc:creator>mariannis</dc:creator>
  <cp:lastModifiedBy>mariannis</cp:lastModifiedBy>
  <cp:revision>115</cp:revision>
  <dcterms:created xsi:type="dcterms:W3CDTF">2018-05-12T06:57:57Z</dcterms:created>
  <dcterms:modified xsi:type="dcterms:W3CDTF">2018-05-14T19:50:15Z</dcterms:modified>
</cp:coreProperties>
</file>