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320" r:id="rId6"/>
    <p:sldId id="261" r:id="rId7"/>
    <p:sldId id="267" r:id="rId8"/>
    <p:sldId id="262" r:id="rId9"/>
    <p:sldId id="264" r:id="rId10"/>
    <p:sldId id="265" r:id="rId11"/>
    <p:sldId id="268" r:id="rId12"/>
    <p:sldId id="266" r:id="rId13"/>
    <p:sldId id="270" r:id="rId14"/>
    <p:sldId id="273" r:id="rId15"/>
    <p:sldId id="272" r:id="rId16"/>
    <p:sldId id="271" r:id="rId17"/>
    <p:sldId id="274" r:id="rId18"/>
    <p:sldId id="276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8" r:id="rId31"/>
    <p:sldId id="287" r:id="rId32"/>
    <p:sldId id="292" r:id="rId33"/>
    <p:sldId id="289" r:id="rId34"/>
    <p:sldId id="290" r:id="rId35"/>
    <p:sldId id="291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25" r:id="rId51"/>
    <p:sldId id="310" r:id="rId52"/>
    <p:sldId id="312" r:id="rId53"/>
    <p:sldId id="313" r:id="rId54"/>
    <p:sldId id="314" r:id="rId55"/>
    <p:sldId id="309" r:id="rId56"/>
    <p:sldId id="311" r:id="rId57"/>
    <p:sldId id="307" r:id="rId58"/>
    <p:sldId id="315" r:id="rId59"/>
    <p:sldId id="316" r:id="rId60"/>
    <p:sldId id="317" r:id="rId61"/>
    <p:sldId id="318" r:id="rId62"/>
    <p:sldId id="321" r:id="rId63"/>
    <p:sldId id="322" r:id="rId64"/>
    <p:sldId id="323" r:id="rId65"/>
    <p:sldId id="324" r:id="rId66"/>
    <p:sldId id="319" r:id="rId67"/>
    <p:sldId id="308" r:id="rId68"/>
    <p:sldId id="326" r:id="rId69"/>
    <p:sldId id="327" r:id="rId70"/>
    <p:sldId id="328" r:id="rId7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annis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FC1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274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2B6E-5EA2-497E-B4E7-8B2EC05D169E}" type="datetimeFigureOut">
              <a:rPr lang="el-GR" smtClean="0"/>
              <a:pPr/>
              <a:t>1/5/2018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7748-7892-446A-BD2C-62F7CE3F88E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2B6E-5EA2-497E-B4E7-8B2EC05D169E}" type="datetimeFigureOut">
              <a:rPr lang="el-GR" smtClean="0"/>
              <a:pPr/>
              <a:t>1/5/2018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7748-7892-446A-BD2C-62F7CE3F88E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2B6E-5EA2-497E-B4E7-8B2EC05D169E}" type="datetimeFigureOut">
              <a:rPr lang="el-GR" smtClean="0"/>
              <a:pPr/>
              <a:t>1/5/2018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7748-7892-446A-BD2C-62F7CE3F88E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2B6E-5EA2-497E-B4E7-8B2EC05D169E}" type="datetimeFigureOut">
              <a:rPr lang="el-GR" smtClean="0"/>
              <a:pPr/>
              <a:t>1/5/2018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7748-7892-446A-BD2C-62F7CE3F88E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2B6E-5EA2-497E-B4E7-8B2EC05D169E}" type="datetimeFigureOut">
              <a:rPr lang="el-GR" smtClean="0"/>
              <a:pPr/>
              <a:t>1/5/2018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7748-7892-446A-BD2C-62F7CE3F88E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2B6E-5EA2-497E-B4E7-8B2EC05D169E}" type="datetimeFigureOut">
              <a:rPr lang="el-GR" smtClean="0"/>
              <a:pPr/>
              <a:t>1/5/2018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7748-7892-446A-BD2C-62F7CE3F88E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2B6E-5EA2-497E-B4E7-8B2EC05D169E}" type="datetimeFigureOut">
              <a:rPr lang="el-GR" smtClean="0"/>
              <a:pPr/>
              <a:t>1/5/2018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7748-7892-446A-BD2C-62F7CE3F88E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2B6E-5EA2-497E-B4E7-8B2EC05D169E}" type="datetimeFigureOut">
              <a:rPr lang="el-GR" smtClean="0"/>
              <a:pPr/>
              <a:t>1/5/2018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7748-7892-446A-BD2C-62F7CE3F88E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2B6E-5EA2-497E-B4E7-8B2EC05D169E}" type="datetimeFigureOut">
              <a:rPr lang="el-GR" smtClean="0"/>
              <a:pPr/>
              <a:t>1/5/2018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7748-7892-446A-BD2C-62F7CE3F88E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2B6E-5EA2-497E-B4E7-8B2EC05D169E}" type="datetimeFigureOut">
              <a:rPr lang="el-GR" smtClean="0"/>
              <a:pPr/>
              <a:t>1/5/2018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7748-7892-446A-BD2C-62F7CE3F88E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2B6E-5EA2-497E-B4E7-8B2EC05D169E}" type="datetimeFigureOut">
              <a:rPr lang="el-GR" smtClean="0"/>
              <a:pPr/>
              <a:t>1/5/2018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7748-7892-446A-BD2C-62F7CE3F88E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92B6E-5EA2-497E-B4E7-8B2EC05D169E}" type="datetimeFigureOut">
              <a:rPr lang="el-GR" smtClean="0"/>
              <a:pPr/>
              <a:t>1/5/2018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07748-7892-446A-BD2C-62F7CE3F88E7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ΤΕΛΙΚΟΣ ΕΓΚΕΦΑΛΟΣ</a:t>
            </a: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449343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6143636" y="214290"/>
            <a:ext cx="211449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ΚΡΟΤΑΦΙΚΟΣ ΛΟΒΟΣ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714348" y="4071942"/>
            <a:ext cx="28539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13. Σχισμή </a:t>
            </a:r>
            <a:r>
              <a:rPr lang="en-US" dirty="0" err="1" smtClean="0"/>
              <a:t>Sylvius</a:t>
            </a:r>
            <a:endParaRPr lang="el-GR" dirty="0" smtClean="0"/>
          </a:p>
          <a:p>
            <a:r>
              <a:rPr lang="el-GR" dirty="0" smtClean="0"/>
              <a:t>24. Κροταφικός πόλος</a:t>
            </a:r>
            <a:endParaRPr lang="en-US" dirty="0" smtClean="0"/>
          </a:p>
          <a:p>
            <a:r>
              <a:rPr lang="en-US" dirty="0" smtClean="0"/>
              <a:t>25. </a:t>
            </a:r>
            <a:r>
              <a:rPr lang="el-GR" dirty="0" smtClean="0"/>
              <a:t>Άνω κροταφική έλικα</a:t>
            </a:r>
          </a:p>
          <a:p>
            <a:r>
              <a:rPr lang="el-GR" dirty="0" smtClean="0"/>
              <a:t>26. Μέση κροταφική έλικά</a:t>
            </a:r>
          </a:p>
          <a:p>
            <a:r>
              <a:rPr lang="el-GR" dirty="0" smtClean="0"/>
              <a:t>27. Κάτω κροταφική έλικα</a:t>
            </a:r>
          </a:p>
          <a:p>
            <a:r>
              <a:rPr lang="el-GR" dirty="0" smtClean="0"/>
              <a:t>28. Άνω κροταφική αύλακα</a:t>
            </a:r>
          </a:p>
          <a:p>
            <a:r>
              <a:rPr lang="el-GR" dirty="0" smtClean="0"/>
              <a:t>29. Κάτω κροταφική αύλακα</a:t>
            </a:r>
            <a:endParaRPr lang="el-GR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3286124"/>
            <a:ext cx="5440057" cy="299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TextBox"/>
          <p:cNvSpPr txBox="1"/>
          <p:nvPr/>
        </p:nvSpPr>
        <p:spPr>
          <a:xfrm>
            <a:off x="5643570" y="1214422"/>
            <a:ext cx="283673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30. Παραϊπποκάμπεια έλικα</a:t>
            </a:r>
          </a:p>
          <a:p>
            <a:r>
              <a:rPr lang="el-GR" dirty="0" smtClean="0"/>
              <a:t>31. Άγκιστρο</a:t>
            </a:r>
          </a:p>
          <a:p>
            <a:r>
              <a:rPr lang="el-GR" dirty="0" smtClean="0"/>
              <a:t>32. Γλωσσοειδή έλικα</a:t>
            </a:r>
          </a:p>
          <a:p>
            <a:r>
              <a:rPr lang="el-GR" dirty="0" smtClean="0"/>
              <a:t>33. Παράπλευρη αύλακα</a:t>
            </a:r>
          </a:p>
          <a:p>
            <a:r>
              <a:rPr lang="el-GR" dirty="0" smtClean="0"/>
              <a:t>34. Έσω </a:t>
            </a:r>
            <a:r>
              <a:rPr lang="el-GR" dirty="0" err="1" smtClean="0"/>
              <a:t>ινοκροταφική</a:t>
            </a:r>
            <a:r>
              <a:rPr lang="el-GR" dirty="0" smtClean="0"/>
              <a:t> έλικα</a:t>
            </a:r>
          </a:p>
          <a:p>
            <a:r>
              <a:rPr lang="el-GR" dirty="0" smtClean="0"/>
              <a:t>35. Έξω </a:t>
            </a:r>
            <a:r>
              <a:rPr lang="el-GR" dirty="0" err="1" smtClean="0"/>
              <a:t>ινοκροταφική</a:t>
            </a:r>
            <a:r>
              <a:rPr lang="el-GR" dirty="0" smtClean="0"/>
              <a:t> έλικα</a:t>
            </a:r>
          </a:p>
          <a:p>
            <a:r>
              <a:rPr lang="el-GR" dirty="0" smtClean="0"/>
              <a:t>36. </a:t>
            </a:r>
            <a:r>
              <a:rPr lang="el-GR" dirty="0" err="1" smtClean="0"/>
              <a:t>Ινοκροταφική</a:t>
            </a:r>
            <a:r>
              <a:rPr lang="el-GR" dirty="0" smtClean="0"/>
              <a:t> αύλακα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7762870" cy="4980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Ορθογώνιο"/>
          <p:cNvSpPr/>
          <p:nvPr/>
        </p:nvSpPr>
        <p:spPr>
          <a:xfrm>
            <a:off x="285720" y="442913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b="1" dirty="0" smtClean="0"/>
              <a:t>30. Παραϊπποκάμπεια έλικα</a:t>
            </a:r>
          </a:p>
          <a:p>
            <a:r>
              <a:rPr lang="el-GR" b="1" dirty="0" smtClean="0"/>
              <a:t>31. Άγκιστρο</a:t>
            </a:r>
          </a:p>
          <a:p>
            <a:r>
              <a:rPr lang="el-GR" dirty="0" smtClean="0"/>
              <a:t>32. Γλωσσοειδής έλικα</a:t>
            </a:r>
          </a:p>
          <a:p>
            <a:r>
              <a:rPr lang="el-GR" dirty="0" smtClean="0"/>
              <a:t>33. Παράπλευρη αύλακα</a:t>
            </a:r>
          </a:p>
          <a:p>
            <a:r>
              <a:rPr lang="el-GR" dirty="0" smtClean="0"/>
              <a:t>34. Έσω </a:t>
            </a:r>
            <a:r>
              <a:rPr lang="el-GR" dirty="0" err="1" smtClean="0"/>
              <a:t>ινοκροταφική</a:t>
            </a:r>
            <a:r>
              <a:rPr lang="el-GR" dirty="0" smtClean="0"/>
              <a:t> έλικα</a:t>
            </a:r>
          </a:p>
          <a:p>
            <a:r>
              <a:rPr lang="el-GR" dirty="0" smtClean="0"/>
              <a:t>35. Έξω </a:t>
            </a:r>
            <a:r>
              <a:rPr lang="el-GR" dirty="0" err="1" smtClean="0"/>
              <a:t>ινοκροταφική</a:t>
            </a:r>
            <a:r>
              <a:rPr lang="el-GR" dirty="0" smtClean="0"/>
              <a:t> έλικα</a:t>
            </a:r>
          </a:p>
          <a:p>
            <a:r>
              <a:rPr lang="el-GR" dirty="0" smtClean="0"/>
              <a:t>36. </a:t>
            </a:r>
            <a:r>
              <a:rPr lang="el-GR" dirty="0" err="1" smtClean="0"/>
              <a:t>Ινοκροταφική</a:t>
            </a:r>
            <a:r>
              <a:rPr lang="el-GR" dirty="0" smtClean="0"/>
              <a:t> αύλακα</a:t>
            </a:r>
          </a:p>
          <a:p>
            <a:r>
              <a:rPr lang="el-GR" dirty="0" smtClean="0"/>
              <a:t>49. </a:t>
            </a:r>
            <a:r>
              <a:rPr lang="el-GR" dirty="0" err="1" smtClean="0"/>
              <a:t>Κογχικές</a:t>
            </a:r>
            <a:r>
              <a:rPr lang="el-GR" dirty="0" smtClean="0"/>
              <a:t> έλικες</a:t>
            </a:r>
          </a:p>
          <a:p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5924144" y="0"/>
            <a:ext cx="321985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</a:t>
            </a:r>
            <a:r>
              <a:rPr lang="el-GR" dirty="0" smtClean="0"/>
              <a:t>Μετωπιαίος πόλος</a:t>
            </a:r>
            <a:endParaRPr lang="en-US" dirty="0" smtClean="0"/>
          </a:p>
          <a:p>
            <a:r>
              <a:rPr lang="el-GR" dirty="0" smtClean="0"/>
              <a:t>13. Σχισμή </a:t>
            </a:r>
            <a:r>
              <a:rPr lang="en-US" dirty="0" err="1" smtClean="0"/>
              <a:t>Sylvius</a:t>
            </a:r>
            <a:endParaRPr lang="el-GR" dirty="0" smtClean="0"/>
          </a:p>
          <a:p>
            <a:r>
              <a:rPr lang="el-GR" dirty="0" smtClean="0"/>
              <a:t>37. Ινιακός πόλος</a:t>
            </a:r>
          </a:p>
          <a:p>
            <a:r>
              <a:rPr lang="el-GR" dirty="0" smtClean="0"/>
              <a:t>55. Επιμήκης σχισμή εγκεφάλου</a:t>
            </a:r>
          </a:p>
          <a:p>
            <a:r>
              <a:rPr lang="el-GR" dirty="0" smtClean="0"/>
              <a:t>24. Κροταφικός πόλος</a:t>
            </a:r>
            <a:endParaRPr lang="en-US" dirty="0" smtClean="0"/>
          </a:p>
          <a:p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5214942" y="5000636"/>
            <a:ext cx="28813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50. Ευθεία έλικα</a:t>
            </a:r>
          </a:p>
          <a:p>
            <a:r>
              <a:rPr lang="el-GR" dirty="0" smtClean="0"/>
              <a:t>51. Οσφρητική αύλακα</a:t>
            </a:r>
          </a:p>
          <a:p>
            <a:r>
              <a:rPr lang="el-GR" dirty="0" smtClean="0"/>
              <a:t>52. Οσφρητικός βολβός</a:t>
            </a:r>
          </a:p>
          <a:p>
            <a:r>
              <a:rPr lang="el-GR" dirty="0" smtClean="0"/>
              <a:t>53. Πρόσθια διάτρητη ουσία</a:t>
            </a:r>
          </a:p>
          <a:p>
            <a:r>
              <a:rPr lang="el-GR" dirty="0" smtClean="0"/>
              <a:t>       (οσφρητική χώρα)</a:t>
            </a:r>
          </a:p>
          <a:p>
            <a:r>
              <a:rPr lang="el-GR" dirty="0" smtClean="0"/>
              <a:t>54. </a:t>
            </a:r>
            <a:r>
              <a:rPr lang="el-GR" dirty="0" err="1" smtClean="0"/>
              <a:t>Ιπποκάμπεια</a:t>
            </a:r>
            <a:r>
              <a:rPr lang="el-GR" dirty="0" smtClean="0"/>
              <a:t> αύλακα</a:t>
            </a:r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357158" y="142852"/>
            <a:ext cx="187871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ΒΑΣΗ ΕΓΚΕΦΑΛΟΥ</a:t>
            </a:r>
            <a:endParaRPr lang="el-GR" dirty="0"/>
          </a:p>
        </p:txBody>
      </p:sp>
      <p:sp>
        <p:nvSpPr>
          <p:cNvPr id="9" name="8 - TextBox"/>
          <p:cNvSpPr txBox="1"/>
          <p:nvPr/>
        </p:nvSpPr>
        <p:spPr>
          <a:xfrm>
            <a:off x="142844" y="500042"/>
            <a:ext cx="322222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Πού είναι ο βρεγματικός λοβός?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6357950" y="285728"/>
            <a:ext cx="237199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ΜΕΤΑΙΧΜΙΑΚΟΣ ΛΟΒΟΣ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214282" y="4826675"/>
            <a:ext cx="491070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42. Μεταιχμιακή έλικα (έλικα προσαγωγίου)</a:t>
            </a:r>
          </a:p>
          <a:p>
            <a:r>
              <a:rPr lang="el-GR" dirty="0" smtClean="0"/>
              <a:t>43. Μεσολόβιο</a:t>
            </a:r>
          </a:p>
          <a:p>
            <a:r>
              <a:rPr lang="el-GR" dirty="0" smtClean="0"/>
              <a:t>44. </a:t>
            </a:r>
            <a:r>
              <a:rPr lang="el-GR" dirty="0" err="1" smtClean="0"/>
              <a:t>Ιπποκάμπια</a:t>
            </a:r>
            <a:r>
              <a:rPr lang="el-GR" dirty="0" smtClean="0"/>
              <a:t> αύλακα</a:t>
            </a:r>
          </a:p>
          <a:p>
            <a:r>
              <a:rPr lang="el-GR" dirty="0" smtClean="0"/>
              <a:t>45. Οδοντωτή έλικα</a:t>
            </a:r>
          </a:p>
          <a:p>
            <a:r>
              <a:rPr lang="el-GR" dirty="0" smtClean="0"/>
              <a:t>46. </a:t>
            </a:r>
            <a:r>
              <a:rPr lang="el-GR" dirty="0" err="1" smtClean="0"/>
              <a:t>Παρατελική</a:t>
            </a:r>
            <a:r>
              <a:rPr lang="el-GR" dirty="0" smtClean="0"/>
              <a:t> έλικα</a:t>
            </a:r>
          </a:p>
          <a:p>
            <a:r>
              <a:rPr lang="el-GR" dirty="0" smtClean="0"/>
              <a:t>47. </a:t>
            </a:r>
            <a:r>
              <a:rPr lang="el-GR" dirty="0" err="1" smtClean="0"/>
              <a:t>Υπερμεσολόβιος</a:t>
            </a:r>
            <a:r>
              <a:rPr lang="el-GR" dirty="0" smtClean="0"/>
              <a:t> χώρα (</a:t>
            </a:r>
            <a:r>
              <a:rPr lang="el-GR" dirty="0" err="1" smtClean="0"/>
              <a:t>παραοσφρητική</a:t>
            </a:r>
            <a:r>
              <a:rPr lang="el-GR" dirty="0" smtClean="0"/>
              <a:t> άλως)</a:t>
            </a:r>
          </a:p>
          <a:p>
            <a:r>
              <a:rPr lang="el-GR" dirty="0" smtClean="0"/>
              <a:t>48. Ισθμός </a:t>
            </a:r>
            <a:r>
              <a:rPr lang="el-GR" dirty="0" err="1" smtClean="0"/>
              <a:t>υπερμεσολόβιας</a:t>
            </a:r>
            <a:r>
              <a:rPr lang="el-GR" dirty="0" smtClean="0"/>
              <a:t> έλικας</a:t>
            </a:r>
            <a:endParaRPr lang="el-GR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88011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TextBox"/>
          <p:cNvSpPr txBox="1"/>
          <p:nvPr/>
        </p:nvSpPr>
        <p:spPr>
          <a:xfrm>
            <a:off x="5286380" y="5143512"/>
            <a:ext cx="307183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Μόνο εδώ φαίνεται ο μεταιχμιακός λοβός!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500174"/>
            <a:ext cx="6332271" cy="471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Ορθογώνιο"/>
          <p:cNvSpPr/>
          <p:nvPr/>
        </p:nvSpPr>
        <p:spPr>
          <a:xfrm>
            <a:off x="2857488" y="142852"/>
            <a:ext cx="5143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l-GR" dirty="0" smtClean="0"/>
              <a:t>Επιμήκης σχισμή εγκεφάλου</a:t>
            </a:r>
          </a:p>
          <a:p>
            <a:pPr marL="342900" indent="-342900">
              <a:buAutoNum type="arabicPeriod"/>
            </a:pPr>
            <a:r>
              <a:rPr lang="el-GR" dirty="0" smtClean="0"/>
              <a:t>Μεσολόβιο</a:t>
            </a:r>
          </a:p>
          <a:p>
            <a:pPr marL="342900" indent="-342900">
              <a:buAutoNum type="arabicPeriod"/>
            </a:pPr>
            <a:r>
              <a:rPr lang="el-GR" dirty="0" err="1" smtClean="0"/>
              <a:t>Υπερμεσολόβιος</a:t>
            </a:r>
            <a:r>
              <a:rPr lang="el-GR" dirty="0" smtClean="0"/>
              <a:t> έλικα (έλικα προσαγωγίου)</a:t>
            </a:r>
            <a:endParaRPr lang="el-GR" dirty="0"/>
          </a:p>
        </p:txBody>
      </p:sp>
      <p:sp>
        <p:nvSpPr>
          <p:cNvPr id="4" name="3 - Ορθογώνιο"/>
          <p:cNvSpPr/>
          <p:nvPr/>
        </p:nvSpPr>
        <p:spPr>
          <a:xfrm>
            <a:off x="0" y="285728"/>
            <a:ext cx="27146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l-GR" dirty="0" smtClean="0"/>
              <a:t>5. Άνω μετωπιαία έλικα</a:t>
            </a:r>
          </a:p>
          <a:p>
            <a:pPr marL="342900" indent="-342900"/>
            <a:r>
              <a:rPr lang="el-GR" dirty="0" smtClean="0"/>
              <a:t>6 Μέση μετωπιαία έλικα</a:t>
            </a:r>
          </a:p>
          <a:p>
            <a:pPr marL="342900" indent="-342900"/>
            <a:r>
              <a:rPr lang="el-GR" dirty="0" smtClean="0"/>
              <a:t>7. Κάτω μετωπιαία έλικα</a:t>
            </a:r>
          </a:p>
          <a:p>
            <a:pPr marL="342900" indent="-342900"/>
            <a:r>
              <a:rPr lang="el-GR" dirty="0" smtClean="0"/>
              <a:t>8. Άνω μετωπιαία αύλακα</a:t>
            </a:r>
          </a:p>
          <a:p>
            <a:pPr marL="342900" indent="-342900"/>
            <a:r>
              <a:rPr lang="el-GR" dirty="0" smtClean="0"/>
              <a:t>9. Κάτω μετωπιαία αύλακα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142844" y="4572008"/>
            <a:ext cx="27146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l-GR" dirty="0" smtClean="0"/>
              <a:t>10. Άνω κροταφική έλικα</a:t>
            </a:r>
          </a:p>
          <a:p>
            <a:pPr marL="342900" indent="-342900"/>
            <a:r>
              <a:rPr lang="el-GR" dirty="0" smtClean="0"/>
              <a:t>11. Μέση κροταφική έλικα</a:t>
            </a:r>
          </a:p>
          <a:p>
            <a:pPr marL="342900" indent="-342900"/>
            <a:r>
              <a:rPr lang="el-GR" dirty="0" smtClean="0"/>
              <a:t>12. Κάτω κροταφική έλικα</a:t>
            </a:r>
          </a:p>
          <a:p>
            <a:pPr marL="342900" indent="-342900"/>
            <a:r>
              <a:rPr lang="el-GR" dirty="0" smtClean="0"/>
              <a:t>13. Άνω κροταφική αύλακα</a:t>
            </a:r>
          </a:p>
          <a:p>
            <a:pPr marL="342900" indent="-342900"/>
            <a:r>
              <a:rPr lang="el-GR" dirty="0" smtClean="0"/>
              <a:t>14. Κάτω κροταφική αύλακα</a:t>
            </a:r>
            <a:endParaRPr lang="el-GR" dirty="0"/>
          </a:p>
        </p:txBody>
      </p:sp>
      <p:sp>
        <p:nvSpPr>
          <p:cNvPr id="6" name="5 - Ορθογώνιο"/>
          <p:cNvSpPr/>
          <p:nvPr/>
        </p:nvSpPr>
        <p:spPr>
          <a:xfrm>
            <a:off x="3786182" y="6286520"/>
            <a:ext cx="2207784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342900" indent="-342900"/>
            <a:r>
              <a:rPr lang="el-GR" dirty="0" smtClean="0"/>
              <a:t>16. Οσφρητική ταινία</a:t>
            </a:r>
          </a:p>
        </p:txBody>
      </p:sp>
      <p:sp>
        <p:nvSpPr>
          <p:cNvPr id="7" name="6 - Ορθογώνιο"/>
          <p:cNvSpPr/>
          <p:nvPr/>
        </p:nvSpPr>
        <p:spPr>
          <a:xfrm>
            <a:off x="142844" y="3500438"/>
            <a:ext cx="24843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l-GR" dirty="0" smtClean="0"/>
              <a:t>4. Πλάγια σχισμή </a:t>
            </a:r>
            <a:r>
              <a:rPr lang="en-US" dirty="0" err="1" smtClean="0"/>
              <a:t>Sylvius</a:t>
            </a:r>
            <a:endParaRPr lang="el-GR" dirty="0" smtClean="0"/>
          </a:p>
          <a:p>
            <a:pPr marL="342900" indent="-342900"/>
            <a:r>
              <a:rPr lang="el-GR" dirty="0" smtClean="0"/>
              <a:t>(15. νήσος)</a:t>
            </a:r>
            <a:endParaRPr lang="en-US" dirty="0" smtClean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34275" y="214290"/>
            <a:ext cx="16097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ΦΑΙΑ ΟΥΣΙΑ: φλοιός και πυρήνες</a:t>
            </a:r>
            <a:br>
              <a:rPr lang="el-GR" dirty="0" smtClean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00034" y="928670"/>
            <a:ext cx="8229600" cy="45259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l-GR" dirty="0" smtClean="0"/>
              <a:t>Σχισμή </a:t>
            </a:r>
            <a:r>
              <a:rPr lang="en-US" dirty="0" err="1" smtClean="0"/>
              <a:t>Sylvius</a:t>
            </a:r>
            <a:r>
              <a:rPr lang="el-GR" dirty="0" smtClean="0"/>
              <a:t> χωρίζει </a:t>
            </a:r>
            <a:r>
              <a:rPr lang="el-GR" b="1" dirty="0" smtClean="0"/>
              <a:t>μετωπιαίο</a:t>
            </a:r>
            <a:r>
              <a:rPr lang="el-GR" dirty="0" smtClean="0"/>
              <a:t> από </a:t>
            </a:r>
            <a:r>
              <a:rPr lang="el-GR" b="1" dirty="0" smtClean="0"/>
              <a:t>κροταφικό</a:t>
            </a:r>
            <a:r>
              <a:rPr lang="el-GR" dirty="0" smtClean="0"/>
              <a:t> φλοιό (νεοφλοιός).</a:t>
            </a:r>
          </a:p>
          <a:p>
            <a:pPr>
              <a:buNone/>
            </a:pPr>
            <a:r>
              <a:rPr lang="el-GR" dirty="0" smtClean="0"/>
              <a:t>Στην έσω επιφάνεια σχισμής </a:t>
            </a:r>
            <a:r>
              <a:rPr lang="en-US" dirty="0" err="1" smtClean="0"/>
              <a:t>Sylvius</a:t>
            </a:r>
            <a:r>
              <a:rPr lang="el-GR" dirty="0" smtClean="0"/>
              <a:t> βρίσκεται η </a:t>
            </a:r>
            <a:r>
              <a:rPr lang="el-GR" b="1" dirty="0" smtClean="0"/>
              <a:t>νήσος</a:t>
            </a:r>
            <a:r>
              <a:rPr lang="el-GR" dirty="0" smtClean="0"/>
              <a:t> που εκτείνεται ως την οσφρητική ταινία.</a:t>
            </a:r>
          </a:p>
          <a:p>
            <a:pPr>
              <a:buNone/>
            </a:pPr>
            <a:r>
              <a:rPr lang="el-GR" b="1" dirty="0" smtClean="0"/>
              <a:t>Νήσος</a:t>
            </a:r>
            <a:r>
              <a:rPr lang="el-GR" dirty="0" smtClean="0"/>
              <a:t>: μεταβατικός φλοιός μεταξύ </a:t>
            </a:r>
            <a:r>
              <a:rPr lang="el-GR" dirty="0" err="1" smtClean="0"/>
              <a:t>παλαιο</a:t>
            </a:r>
            <a:r>
              <a:rPr lang="el-GR" dirty="0" smtClean="0"/>
              <a:t>- και νέο- φλοιού.</a:t>
            </a:r>
          </a:p>
          <a:p>
            <a:pPr>
              <a:buNone/>
            </a:pPr>
            <a:r>
              <a:rPr lang="el-GR" b="1" dirty="0" smtClean="0"/>
              <a:t>Προτείχισμα</a:t>
            </a:r>
            <a:r>
              <a:rPr lang="el-GR" dirty="0" smtClean="0"/>
              <a:t> (ταινιοειδής πυρήνας). Χωρίζεται από νήσο με την εξωτάτη κάψα. Παλαιοφλοιός, συνδέεται με απιοειδή φλοιό και </a:t>
            </a:r>
            <a:r>
              <a:rPr lang="el-GR" dirty="0" err="1" smtClean="0"/>
              <a:t>αμυγδαλοειδή</a:t>
            </a:r>
            <a:r>
              <a:rPr lang="el-GR" dirty="0" smtClean="0"/>
              <a:t> πυρήνα.</a:t>
            </a:r>
          </a:p>
          <a:p>
            <a:pPr>
              <a:buNone/>
            </a:pPr>
            <a:r>
              <a:rPr lang="el-GR" b="1" dirty="0" smtClean="0"/>
              <a:t>Οσφρητικός</a:t>
            </a:r>
            <a:r>
              <a:rPr lang="el-GR" dirty="0" smtClean="0"/>
              <a:t> φλοιός: παλαιοφλοιός</a:t>
            </a:r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r>
              <a:rPr lang="el-GR" dirty="0" smtClean="0"/>
              <a:t>Πυρήνες διαφράγματος</a:t>
            </a:r>
          </a:p>
          <a:p>
            <a:pPr>
              <a:buNone/>
            </a:pPr>
            <a:r>
              <a:rPr lang="el-GR" dirty="0" smtClean="0"/>
              <a:t>Ωχρά σφαίρα</a:t>
            </a:r>
          </a:p>
          <a:p>
            <a:pPr>
              <a:buNone/>
            </a:pPr>
            <a:r>
              <a:rPr lang="el-GR" dirty="0" smtClean="0"/>
              <a:t>Κέλυφος</a:t>
            </a:r>
          </a:p>
          <a:p>
            <a:pPr>
              <a:buNone/>
            </a:pPr>
            <a:r>
              <a:rPr lang="el-GR" dirty="0" smtClean="0"/>
              <a:t>Κερκοφόρος</a:t>
            </a:r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6566178" y="5000636"/>
            <a:ext cx="25778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26. Μετωπιαία καλύπτρα</a:t>
            </a:r>
          </a:p>
          <a:p>
            <a:r>
              <a:rPr lang="el-GR" dirty="0" smtClean="0"/>
              <a:t>27. Κροταφική καλύπτρα</a:t>
            </a:r>
          </a:p>
          <a:p>
            <a:r>
              <a:rPr lang="el-GR" dirty="0" smtClean="0"/>
              <a:t>15. Νήσος</a:t>
            </a:r>
          </a:p>
          <a:p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928662" y="5072074"/>
            <a:ext cx="18951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17. Έσω κάψα</a:t>
            </a:r>
          </a:p>
          <a:p>
            <a:r>
              <a:rPr lang="el-GR" dirty="0" smtClean="0"/>
              <a:t>23.Προτείχισμα</a:t>
            </a:r>
          </a:p>
          <a:p>
            <a:r>
              <a:rPr lang="el-GR" dirty="0" smtClean="0"/>
              <a:t>24. Έξω κάψα</a:t>
            </a:r>
          </a:p>
          <a:p>
            <a:r>
              <a:rPr lang="el-GR" dirty="0" smtClean="0"/>
              <a:t>25. Εξωτάτη κάψα</a:t>
            </a:r>
            <a:endParaRPr lang="el-GR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6644" y="357166"/>
            <a:ext cx="16097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3" y="285728"/>
            <a:ext cx="5929354" cy="423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- TextBox"/>
          <p:cNvSpPr txBox="1"/>
          <p:nvPr/>
        </p:nvSpPr>
        <p:spPr>
          <a:xfrm>
            <a:off x="3357554" y="5072074"/>
            <a:ext cx="27690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18. Κερκοφόρος πυρήνας</a:t>
            </a:r>
          </a:p>
          <a:p>
            <a:r>
              <a:rPr lang="el-GR" dirty="0" smtClean="0"/>
              <a:t>19. Κέλυφος</a:t>
            </a:r>
          </a:p>
          <a:p>
            <a:r>
              <a:rPr lang="el-GR" dirty="0" smtClean="0"/>
              <a:t>22. Πυρήνες διαφράγματος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6929454" y="1285860"/>
            <a:ext cx="2044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26. Μετωπιαία καλύπτρα</a:t>
            </a:r>
          </a:p>
          <a:p>
            <a:r>
              <a:rPr lang="el-GR" sz="1400" dirty="0" smtClean="0"/>
              <a:t>27. Κροταφική καλύπτρα</a:t>
            </a:r>
          </a:p>
          <a:p>
            <a:r>
              <a:rPr lang="el-GR" sz="1400" dirty="0" smtClean="0"/>
              <a:t>15. Νήσος</a:t>
            </a:r>
          </a:p>
          <a:p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2786050" y="142852"/>
            <a:ext cx="28863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/>
              <a:t>20. Πλάγια κοιλία</a:t>
            </a:r>
          </a:p>
          <a:p>
            <a:r>
              <a:rPr lang="el-GR" sz="1400" dirty="0" smtClean="0"/>
              <a:t>21. Διαφανές διάφραγμα</a:t>
            </a:r>
          </a:p>
          <a:p>
            <a:r>
              <a:rPr lang="el-GR" sz="1400" dirty="0" smtClean="0"/>
              <a:t>22. Κοιλία διαφανούς διαφράγματος</a:t>
            </a:r>
            <a:endParaRPr lang="el-GR" sz="1400" dirty="0"/>
          </a:p>
        </p:txBody>
      </p:sp>
      <p:sp>
        <p:nvSpPr>
          <p:cNvPr id="6" name="5 - TextBox"/>
          <p:cNvSpPr txBox="1"/>
          <p:nvPr/>
        </p:nvSpPr>
        <p:spPr>
          <a:xfrm>
            <a:off x="785786" y="5786454"/>
            <a:ext cx="25688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28. Πρόσθιος σύνδεσμος</a:t>
            </a:r>
          </a:p>
          <a:p>
            <a:r>
              <a:rPr lang="el-GR" dirty="0" smtClean="0"/>
              <a:t>30. Οσφρητικός φλοιός</a:t>
            </a:r>
          </a:p>
          <a:p>
            <a:r>
              <a:rPr lang="el-GR" dirty="0" smtClean="0"/>
              <a:t>31. Οπτικό χίασμα</a:t>
            </a:r>
            <a:endParaRPr lang="el-GR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77119" y="142852"/>
            <a:ext cx="1466881" cy="1119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Ορθογώνιο"/>
          <p:cNvSpPr/>
          <p:nvPr/>
        </p:nvSpPr>
        <p:spPr>
          <a:xfrm>
            <a:off x="142844" y="142852"/>
            <a:ext cx="27146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l-GR" sz="1600" dirty="0" smtClean="0"/>
              <a:t>10. Άνω κροταφική έλικα</a:t>
            </a:r>
          </a:p>
          <a:p>
            <a:pPr marL="342900" indent="-342900"/>
            <a:r>
              <a:rPr lang="el-GR" sz="1600" dirty="0" smtClean="0"/>
              <a:t>11. Μέση κροταφική έλικα</a:t>
            </a:r>
          </a:p>
          <a:p>
            <a:pPr marL="342900" indent="-342900"/>
            <a:r>
              <a:rPr lang="el-GR" sz="1600" dirty="0" smtClean="0"/>
              <a:t>12. Κάτω κροταφική έλικα</a:t>
            </a:r>
          </a:p>
          <a:p>
            <a:pPr marL="342900" indent="-342900"/>
            <a:r>
              <a:rPr lang="el-GR" sz="1600" dirty="0" smtClean="0"/>
              <a:t>13. Άνω κροταφική αύλακα</a:t>
            </a:r>
          </a:p>
          <a:p>
            <a:pPr marL="342900" indent="-342900"/>
            <a:r>
              <a:rPr lang="el-GR" sz="1600" dirty="0" smtClean="0"/>
              <a:t>14. Κάτω κροταφική αύλακα</a:t>
            </a:r>
            <a:endParaRPr lang="el-GR" sz="1600" dirty="0"/>
          </a:p>
        </p:txBody>
      </p:sp>
      <p:sp>
        <p:nvSpPr>
          <p:cNvPr id="9" name="8 - Ορθογώνιο"/>
          <p:cNvSpPr/>
          <p:nvPr/>
        </p:nvSpPr>
        <p:spPr>
          <a:xfrm>
            <a:off x="5643570" y="0"/>
            <a:ext cx="228601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l-GR" sz="1400" dirty="0" smtClean="0"/>
              <a:t>5. Άνω μετωπιαία έλικα</a:t>
            </a:r>
          </a:p>
          <a:p>
            <a:pPr marL="342900" indent="-342900"/>
            <a:r>
              <a:rPr lang="el-GR" sz="1400" dirty="0" smtClean="0"/>
              <a:t>6 Μέση μετωπιαία έλικα</a:t>
            </a:r>
          </a:p>
          <a:p>
            <a:pPr marL="342900" indent="-342900"/>
            <a:r>
              <a:rPr lang="el-GR" sz="1400" dirty="0" smtClean="0"/>
              <a:t>7. Κάτω μετωπιαία έλικα</a:t>
            </a:r>
          </a:p>
          <a:p>
            <a:pPr marL="342900" indent="-342900"/>
            <a:r>
              <a:rPr lang="el-GR" sz="1400" dirty="0" smtClean="0"/>
              <a:t>8. Άνω μετωπιαία αύλακα</a:t>
            </a:r>
          </a:p>
          <a:p>
            <a:pPr marL="342900" indent="-342900"/>
            <a:r>
              <a:rPr lang="el-GR" sz="1400" dirty="0" smtClean="0"/>
              <a:t>9. Κάτω μετωπιαία αύλακα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5429256" y="5500702"/>
            <a:ext cx="2769091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18. Κερκοφόρος πυρήνας</a:t>
            </a:r>
          </a:p>
          <a:p>
            <a:r>
              <a:rPr lang="el-GR" dirty="0" smtClean="0"/>
              <a:t>19. Κέλυφος</a:t>
            </a:r>
          </a:p>
          <a:p>
            <a:r>
              <a:rPr lang="el-GR" dirty="0" smtClean="0"/>
              <a:t>21. Πυρήνες διαφράγματος</a:t>
            </a:r>
          </a:p>
          <a:p>
            <a:r>
              <a:rPr lang="el-GR" dirty="0" smtClean="0"/>
              <a:t>29. Ωχρά </a:t>
            </a:r>
            <a:endParaRPr lang="el-GR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428736"/>
            <a:ext cx="5743588" cy="402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13 - TextBox"/>
          <p:cNvSpPr txBox="1"/>
          <p:nvPr/>
        </p:nvSpPr>
        <p:spPr>
          <a:xfrm>
            <a:off x="6858016" y="2214554"/>
            <a:ext cx="2023311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2. Μεσολόβιο</a:t>
            </a:r>
          </a:p>
          <a:p>
            <a:r>
              <a:rPr lang="el-GR" dirty="0" smtClean="0"/>
              <a:t>17. Έσω κάψα</a:t>
            </a:r>
          </a:p>
          <a:p>
            <a:r>
              <a:rPr lang="el-GR" dirty="0" smtClean="0"/>
              <a:t>24. Έξω κάψα</a:t>
            </a:r>
          </a:p>
          <a:p>
            <a:r>
              <a:rPr lang="el-GR" dirty="0" smtClean="0"/>
              <a:t>25. Εξωτάτη κάψα</a:t>
            </a:r>
          </a:p>
          <a:p>
            <a:r>
              <a:rPr lang="el-GR" dirty="0" smtClean="0"/>
              <a:t>28. Πρόσθιος συνδ.</a:t>
            </a:r>
          </a:p>
          <a:p>
            <a:r>
              <a:rPr lang="el-GR" dirty="0" smtClean="0"/>
              <a:t>31. Οπτική ταινία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714356"/>
            <a:ext cx="6386528" cy="438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6368368" y="1643050"/>
            <a:ext cx="27756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smtClean="0"/>
              <a:t>Κεντρική αύλακα</a:t>
            </a:r>
          </a:p>
          <a:p>
            <a:pPr marL="342900" indent="-342900">
              <a:buAutoNum type="arabicPeriod"/>
            </a:pPr>
            <a:r>
              <a:rPr lang="el-GR" dirty="0" smtClean="0"/>
              <a:t>Πρόσθια κεντρική έλικα</a:t>
            </a:r>
          </a:p>
          <a:p>
            <a:pPr marL="342900" indent="-342900">
              <a:buAutoNum type="arabicPeriod"/>
            </a:pPr>
            <a:r>
              <a:rPr lang="el-GR" dirty="0" smtClean="0"/>
              <a:t>Οπίσθια κεντρική έλικα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6572264" y="2857496"/>
            <a:ext cx="2119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13. Επιμήκης σχισμή</a:t>
            </a:r>
          </a:p>
          <a:p>
            <a:r>
              <a:rPr lang="el-GR" dirty="0" smtClean="0"/>
              <a:t>14. Πλάγια σχισμή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5643570" y="3857628"/>
            <a:ext cx="28201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4</a:t>
            </a:r>
            <a:r>
              <a:rPr lang="el-GR" b="1" dirty="0" smtClean="0">
                <a:solidFill>
                  <a:srgbClr val="FF0000"/>
                </a:solidFill>
              </a:rPr>
              <a:t>. Αμυγδαλοειδής πυρήνας</a:t>
            </a:r>
          </a:p>
          <a:p>
            <a:r>
              <a:rPr lang="el-GR" dirty="0" smtClean="0"/>
              <a:t>6. Θάλαμος</a:t>
            </a:r>
          </a:p>
          <a:p>
            <a:r>
              <a:rPr lang="el-GR" dirty="0" smtClean="0"/>
              <a:t>8. Υποθάλαμος </a:t>
            </a:r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5786446" y="5357826"/>
            <a:ext cx="19866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7. Ωχρά σφαίρα</a:t>
            </a:r>
          </a:p>
          <a:p>
            <a:r>
              <a:rPr lang="el-GR" dirty="0" smtClean="0"/>
              <a:t>9. Κέλυφος</a:t>
            </a:r>
          </a:p>
          <a:p>
            <a:r>
              <a:rPr lang="el-GR" dirty="0" smtClean="0"/>
              <a:t>10. Ραβδωτό σώμα</a:t>
            </a:r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1142976" y="5143512"/>
            <a:ext cx="18778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11.Μεσολόβιο </a:t>
            </a:r>
          </a:p>
          <a:p>
            <a:r>
              <a:rPr lang="el-GR" dirty="0" smtClean="0"/>
              <a:t>12. Ψαλίδα </a:t>
            </a:r>
          </a:p>
          <a:p>
            <a:r>
              <a:rPr lang="el-GR" dirty="0" smtClean="0"/>
              <a:t>16. Οπτική ταινία </a:t>
            </a:r>
            <a:endParaRPr lang="el-GR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214290"/>
            <a:ext cx="1857388" cy="1385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- TextBox"/>
          <p:cNvSpPr txBox="1"/>
          <p:nvPr/>
        </p:nvSpPr>
        <p:spPr>
          <a:xfrm>
            <a:off x="1000100" y="142852"/>
            <a:ext cx="489133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ΜΕΤΩΠΙΑΙΟΣ-ΒΡΕΓΜΑΤΙΚΟΣ-ΚΡΟΤΑΦΙΚΟΣ ΦΛΟΙΟΣ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ΤΟΜΗ ΣΤΟΝ ΑΜΥΓΔΑΛΟΕΙΔΗ ΠΥΡΗΝΑ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l-GR" dirty="0" smtClean="0"/>
              <a:t>Φαίνεται κεντρική αύλακα.</a:t>
            </a:r>
          </a:p>
          <a:p>
            <a:r>
              <a:rPr lang="el-GR" dirty="0" smtClean="0"/>
              <a:t>Αμυγδαλή: ολίγον πυρήνας, ολίγον φλοιός γιατί εφάπτεται του κροταφικού φλοιού. Παλαιοφλοιός. Καταλήγει το προτείχισμα</a:t>
            </a:r>
          </a:p>
          <a:p>
            <a:endParaRPr lang="el-GR" dirty="0" smtClean="0"/>
          </a:p>
          <a:p>
            <a:r>
              <a:rPr lang="el-GR" dirty="0" smtClean="0"/>
              <a:t>ΤΟΜΗ ΣΤΟΝ ΙΠΠΟΚΑΜΠΟ</a:t>
            </a:r>
          </a:p>
          <a:p>
            <a:r>
              <a:rPr lang="el-GR" dirty="0" err="1" smtClean="0"/>
              <a:t>Αρχαιοφλοιός</a:t>
            </a:r>
            <a:r>
              <a:rPr lang="el-GR" dirty="0" smtClean="0"/>
              <a:t> που καμπυλώνεται μέσα στο κροταφικό κέρας.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6072198" y="0"/>
            <a:ext cx="29289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l-GR" dirty="0" smtClean="0"/>
              <a:t> Κεντρική αύλακα</a:t>
            </a:r>
          </a:p>
          <a:p>
            <a:pPr marL="342900" indent="-342900">
              <a:buAutoNum type="arabicPeriod"/>
            </a:pPr>
            <a:r>
              <a:rPr lang="el-GR" dirty="0" smtClean="0"/>
              <a:t> Πρόσθια κεντρική έλικα</a:t>
            </a:r>
          </a:p>
          <a:p>
            <a:pPr marL="342900" indent="-342900">
              <a:buAutoNum type="arabicPeriod"/>
            </a:pPr>
            <a:r>
              <a:rPr lang="el-GR" dirty="0" smtClean="0"/>
              <a:t> Οπίσθια κεντρική έλικα</a:t>
            </a:r>
          </a:p>
          <a:p>
            <a:pPr marL="342900" indent="-342900"/>
            <a:r>
              <a:rPr lang="el-GR" dirty="0" smtClean="0"/>
              <a:t>5.    Προτείχισμα</a:t>
            </a:r>
          </a:p>
          <a:p>
            <a:pPr marL="342900" indent="-342900"/>
            <a:r>
              <a:rPr lang="el-GR" dirty="0" smtClean="0"/>
              <a:t>18.   </a:t>
            </a:r>
            <a:r>
              <a:rPr lang="el-GR" b="1" dirty="0" smtClean="0">
                <a:solidFill>
                  <a:srgbClr val="FF0000"/>
                </a:solidFill>
              </a:rPr>
              <a:t>Ιππόκαμπος </a:t>
            </a:r>
          </a:p>
          <a:p>
            <a:pPr marL="342900" indent="-342900"/>
            <a:r>
              <a:rPr lang="el-GR" dirty="0" smtClean="0"/>
              <a:t>19.    Κροταφικές έλικες</a:t>
            </a:r>
          </a:p>
          <a:p>
            <a:pPr marL="342900" indent="-342900"/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6357950" y="2357430"/>
            <a:ext cx="2119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13. Επιμήκης σχισμή</a:t>
            </a:r>
          </a:p>
          <a:p>
            <a:r>
              <a:rPr lang="el-GR" dirty="0" smtClean="0"/>
              <a:t>14. Πλάγια σχισμή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6286512" y="3071810"/>
            <a:ext cx="1986698" cy="2031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6. </a:t>
            </a:r>
            <a:r>
              <a:rPr lang="el-GR" dirty="0" smtClean="0"/>
              <a:t>Θάλαμος </a:t>
            </a:r>
            <a:endParaRPr lang="en-US" dirty="0" smtClean="0"/>
          </a:p>
          <a:p>
            <a:r>
              <a:rPr lang="el-GR" dirty="0" smtClean="0"/>
              <a:t>7. Ωχρά σφαίρα</a:t>
            </a:r>
          </a:p>
          <a:p>
            <a:r>
              <a:rPr lang="el-GR" dirty="0" smtClean="0"/>
              <a:t>9. Κέλυφος</a:t>
            </a:r>
          </a:p>
          <a:p>
            <a:r>
              <a:rPr lang="el-GR" dirty="0" smtClean="0"/>
              <a:t>10. Ραβδωτό σώμα</a:t>
            </a:r>
          </a:p>
          <a:p>
            <a:r>
              <a:rPr lang="el-GR" dirty="0" smtClean="0"/>
              <a:t>20. Πυρήνας </a:t>
            </a:r>
            <a:r>
              <a:rPr lang="en-US" dirty="0" err="1" smtClean="0"/>
              <a:t>Luys</a:t>
            </a:r>
            <a:endParaRPr lang="en-US" dirty="0" smtClean="0"/>
          </a:p>
          <a:p>
            <a:r>
              <a:rPr lang="el-GR" dirty="0" smtClean="0"/>
              <a:t>21. Μαστία </a:t>
            </a:r>
          </a:p>
          <a:p>
            <a:r>
              <a:rPr lang="en-US" dirty="0" smtClean="0"/>
              <a:t>2</a:t>
            </a:r>
            <a:r>
              <a:rPr lang="el-GR" dirty="0" smtClean="0"/>
              <a:t>2</a:t>
            </a:r>
            <a:r>
              <a:rPr lang="en-US" dirty="0" smtClean="0"/>
              <a:t>.</a:t>
            </a:r>
            <a:r>
              <a:rPr lang="el-GR" dirty="0" smtClean="0"/>
              <a:t> Μέλαινα ουσία</a:t>
            </a:r>
            <a:endParaRPr lang="el-GR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6148399" cy="459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Ορθογώνιο"/>
          <p:cNvSpPr/>
          <p:nvPr/>
        </p:nvSpPr>
        <p:spPr>
          <a:xfrm>
            <a:off x="857224" y="5286388"/>
            <a:ext cx="1643074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dirty="0" smtClean="0"/>
              <a:t>11.Μεσολόβιο </a:t>
            </a:r>
          </a:p>
          <a:p>
            <a:r>
              <a:rPr lang="el-GR" dirty="0" smtClean="0"/>
              <a:t>12. Ψαλίδα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92" y="5609690"/>
            <a:ext cx="1643074" cy="1248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928670"/>
            <a:ext cx="68389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714348" y="3786190"/>
            <a:ext cx="7762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Εμβρυϊκό ημισφαιρικό κυστίδιο έχει παρόμοια υποδιαίρεση με ώριμο εγκέφαλο.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714348" y="4429132"/>
            <a:ext cx="833029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l-GR" dirty="0" err="1" smtClean="0">
                <a:solidFill>
                  <a:srgbClr val="FF0000"/>
                </a:solidFill>
              </a:rPr>
              <a:t>Παλαιοχιτώνιο</a:t>
            </a:r>
            <a:r>
              <a:rPr lang="el-GR" dirty="0" smtClean="0"/>
              <a:t> (1): αρχαιότερη μοίρα ημισφαιρίου-εξελίσσεται στον </a:t>
            </a:r>
          </a:p>
          <a:p>
            <a:pPr marL="342900" indent="-342900"/>
            <a:r>
              <a:rPr lang="el-GR" dirty="0"/>
              <a:t>	</a:t>
            </a:r>
            <a:r>
              <a:rPr lang="el-GR" dirty="0" smtClean="0"/>
              <a:t>οσφρητικό βολβό (2) και </a:t>
            </a:r>
            <a:r>
              <a:rPr lang="el-GR" dirty="0" err="1" smtClean="0">
                <a:solidFill>
                  <a:srgbClr val="00B050"/>
                </a:solidFill>
              </a:rPr>
              <a:t>παλαιοφλοιό</a:t>
            </a:r>
            <a:r>
              <a:rPr lang="el-GR" dirty="0"/>
              <a:t> </a:t>
            </a:r>
            <a:r>
              <a:rPr lang="el-GR" dirty="0" smtClean="0"/>
              <a:t>(</a:t>
            </a:r>
            <a:r>
              <a:rPr lang="el-GR" dirty="0" err="1" smtClean="0"/>
              <a:t>ρινεγκέφαλος</a:t>
            </a:r>
            <a:r>
              <a:rPr lang="el-GR" dirty="0" smtClean="0"/>
              <a:t>)</a:t>
            </a:r>
          </a:p>
          <a:p>
            <a:pPr marL="342900" indent="-342900"/>
            <a:r>
              <a:rPr lang="el-GR" dirty="0" err="1" smtClean="0">
                <a:solidFill>
                  <a:srgbClr val="00B050"/>
                </a:solidFill>
              </a:rPr>
              <a:t>Νεοραβδωτό</a:t>
            </a:r>
            <a:r>
              <a:rPr lang="el-GR" dirty="0" smtClean="0"/>
              <a:t> σώμα (3), πάνω από </a:t>
            </a:r>
            <a:r>
              <a:rPr lang="el-GR" dirty="0" err="1" smtClean="0"/>
              <a:t>παλαιοχιτώνιο</a:t>
            </a:r>
            <a:r>
              <a:rPr lang="el-GR" dirty="0" smtClean="0"/>
              <a:t>, δε φαίνεται εξωτερικά.</a:t>
            </a:r>
          </a:p>
          <a:p>
            <a:pPr marL="342900" indent="-342900"/>
            <a:r>
              <a:rPr lang="el-GR" dirty="0" err="1" smtClean="0">
                <a:solidFill>
                  <a:srgbClr val="FF0000"/>
                </a:solidFill>
              </a:rPr>
              <a:t>Νεοχιτώνιο</a:t>
            </a:r>
            <a:r>
              <a:rPr lang="el-GR" dirty="0" smtClean="0"/>
              <a:t> (4) εξελίσσεται σε </a:t>
            </a:r>
            <a:r>
              <a:rPr lang="el-GR" dirty="0" err="1" smtClean="0">
                <a:solidFill>
                  <a:srgbClr val="00B050"/>
                </a:solidFill>
              </a:rPr>
              <a:t>νεοφλοιό</a:t>
            </a:r>
            <a:r>
              <a:rPr lang="el-GR" dirty="0" smtClean="0"/>
              <a:t>, που αναπτύσσεται πολύ αργά και </a:t>
            </a:r>
          </a:p>
          <a:p>
            <a:pPr marL="342900" indent="-342900"/>
            <a:r>
              <a:rPr lang="el-GR" dirty="0" smtClean="0"/>
              <a:t>περιβάλλει μία μεταβατική επιφάνεια, τη </a:t>
            </a:r>
            <a:r>
              <a:rPr lang="el-GR" dirty="0" smtClean="0">
                <a:solidFill>
                  <a:srgbClr val="00B050"/>
                </a:solidFill>
              </a:rPr>
              <a:t>νήσο</a:t>
            </a:r>
            <a:r>
              <a:rPr lang="el-GR" dirty="0" smtClean="0"/>
              <a:t> (14) (ανάμεσα στο </a:t>
            </a:r>
            <a:r>
              <a:rPr lang="el-GR" dirty="0" err="1" smtClean="0"/>
              <a:t>νεοραβδωτό</a:t>
            </a:r>
            <a:r>
              <a:rPr lang="el-GR" dirty="0" smtClean="0"/>
              <a:t> σώμα </a:t>
            </a:r>
          </a:p>
          <a:p>
            <a:pPr marL="342900" indent="-342900"/>
            <a:r>
              <a:rPr lang="el-GR" dirty="0" smtClean="0"/>
              <a:t>και </a:t>
            </a:r>
            <a:r>
              <a:rPr lang="el-GR" dirty="0" err="1" smtClean="0"/>
              <a:t>νεοφλοιό</a:t>
            </a:r>
            <a:r>
              <a:rPr lang="el-GR" dirty="0" smtClean="0"/>
              <a:t>).</a:t>
            </a:r>
          </a:p>
          <a:p>
            <a:pPr marL="342900" indent="-342900"/>
            <a:r>
              <a:rPr lang="el-GR" dirty="0" smtClean="0"/>
              <a:t>Το </a:t>
            </a:r>
            <a:r>
              <a:rPr lang="el-GR" dirty="0" err="1" smtClean="0">
                <a:solidFill>
                  <a:srgbClr val="FF0000"/>
                </a:solidFill>
              </a:rPr>
              <a:t>αρχιχιτώνιο</a:t>
            </a:r>
            <a:r>
              <a:rPr lang="el-GR" dirty="0" smtClean="0"/>
              <a:t> (5) σχηματίζει την έσω επιφάνεια ημισφαιρίου και τον </a:t>
            </a:r>
            <a:r>
              <a:rPr lang="el-GR" dirty="0" err="1" smtClean="0">
                <a:solidFill>
                  <a:srgbClr val="00B050"/>
                </a:solidFill>
              </a:rPr>
              <a:t>αρχιφλοιό</a:t>
            </a:r>
            <a:r>
              <a:rPr lang="el-GR" dirty="0" smtClean="0">
                <a:solidFill>
                  <a:srgbClr val="00B050"/>
                </a:solidFill>
              </a:rPr>
              <a:t> </a:t>
            </a:r>
          </a:p>
          <a:p>
            <a:pPr marL="342900" indent="-342900"/>
            <a:r>
              <a:rPr lang="el-GR" dirty="0" smtClean="0"/>
              <a:t>(που κάμπτεται και σχηματίζει τον </a:t>
            </a:r>
            <a:r>
              <a:rPr lang="el-GR" dirty="0" smtClean="0">
                <a:solidFill>
                  <a:srgbClr val="00B050"/>
                </a:solidFill>
              </a:rPr>
              <a:t>ιππόκαμπο</a:t>
            </a:r>
            <a:r>
              <a:rPr lang="el-GR" dirty="0" smtClean="0"/>
              <a:t>).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6286512" y="2428868"/>
            <a:ext cx="1802673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2. Πλάγια σχισμή</a:t>
            </a:r>
          </a:p>
          <a:p>
            <a:r>
              <a:rPr lang="el-GR" dirty="0" smtClean="0"/>
              <a:t>1. (βάθος) Νήσος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6143635" y="642918"/>
            <a:ext cx="3000365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3. Κροταφικές έλικες</a:t>
            </a:r>
          </a:p>
          <a:p>
            <a:r>
              <a:rPr lang="el-GR" dirty="0" smtClean="0"/>
              <a:t>4. Προτείχισμα</a:t>
            </a:r>
          </a:p>
          <a:p>
            <a:r>
              <a:rPr lang="el-GR" dirty="0" smtClean="0"/>
              <a:t>8. </a:t>
            </a:r>
            <a:r>
              <a:rPr lang="el-GR" dirty="0" err="1" smtClean="0"/>
              <a:t>Παραϊπποκάμπειος</a:t>
            </a:r>
            <a:r>
              <a:rPr lang="el-GR" dirty="0" smtClean="0"/>
              <a:t> έλικα</a:t>
            </a:r>
          </a:p>
          <a:p>
            <a:r>
              <a:rPr lang="el-GR" dirty="0" smtClean="0"/>
              <a:t>9. Ιππόκαμπος (</a:t>
            </a:r>
            <a:r>
              <a:rPr lang="el-GR" dirty="0" err="1" smtClean="0"/>
              <a:t>αμμώνειο</a:t>
            </a:r>
            <a:r>
              <a:rPr lang="el-GR" dirty="0" smtClean="0"/>
              <a:t> κέρας)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714348" y="5072074"/>
            <a:ext cx="2562176" cy="175432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5. Κέλυφος</a:t>
            </a:r>
          </a:p>
          <a:p>
            <a:r>
              <a:rPr lang="el-GR" dirty="0" smtClean="0"/>
              <a:t>6. Ραβδωτό σώμα</a:t>
            </a:r>
          </a:p>
          <a:p>
            <a:r>
              <a:rPr lang="el-GR" dirty="0" smtClean="0"/>
              <a:t>12. Θάλαμος</a:t>
            </a:r>
          </a:p>
          <a:p>
            <a:r>
              <a:rPr lang="el-GR" dirty="0" smtClean="0"/>
              <a:t>13. Έξω </a:t>
            </a:r>
            <a:r>
              <a:rPr lang="el-GR" dirty="0" err="1" smtClean="0"/>
              <a:t>γονατώδες</a:t>
            </a:r>
            <a:r>
              <a:rPr lang="el-GR" dirty="0" smtClean="0"/>
              <a:t> σώμα</a:t>
            </a:r>
          </a:p>
          <a:p>
            <a:r>
              <a:rPr lang="el-GR" dirty="0" smtClean="0"/>
              <a:t>14. Πυρήνας </a:t>
            </a:r>
            <a:r>
              <a:rPr lang="el-GR" dirty="0" err="1" smtClean="0"/>
              <a:t>ηνίας</a:t>
            </a:r>
            <a:endParaRPr lang="el-GR" dirty="0" smtClean="0"/>
          </a:p>
          <a:p>
            <a:r>
              <a:rPr lang="el-GR" dirty="0" smtClean="0"/>
              <a:t>17. Μέλαινα ουσία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6572264" y="3714753"/>
            <a:ext cx="1743875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10. Μεσολόβιο</a:t>
            </a:r>
          </a:p>
          <a:p>
            <a:r>
              <a:rPr lang="el-GR" dirty="0" smtClean="0"/>
              <a:t>11. Ψαλίδα</a:t>
            </a:r>
          </a:p>
          <a:p>
            <a:r>
              <a:rPr lang="el-GR" dirty="0" smtClean="0"/>
              <a:t>16. Χιασμός ΑΣΠ</a:t>
            </a:r>
            <a:endParaRPr lang="el-G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0"/>
            <a:ext cx="6215106" cy="453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6072198" y="5857892"/>
            <a:ext cx="282596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18. Σκέλη μέσου εγκεφάλου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19. Γέφυρα </a:t>
            </a:r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4857760"/>
            <a:ext cx="1843085" cy="1623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- TextBox"/>
          <p:cNvSpPr txBox="1"/>
          <p:nvPr/>
        </p:nvSpPr>
        <p:spPr>
          <a:xfrm>
            <a:off x="6643702" y="5000636"/>
            <a:ext cx="2271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15. Υδραγωγός </a:t>
            </a:r>
            <a:r>
              <a:rPr lang="en-US" dirty="0" err="1" smtClean="0"/>
              <a:t>Sylvius</a:t>
            </a:r>
            <a:endParaRPr lang="el-GR" dirty="0"/>
          </a:p>
        </p:txBody>
      </p:sp>
      <p:sp>
        <p:nvSpPr>
          <p:cNvPr id="12" name="11 - TextBox"/>
          <p:cNvSpPr txBox="1"/>
          <p:nvPr/>
        </p:nvSpPr>
        <p:spPr>
          <a:xfrm>
            <a:off x="5357818" y="142852"/>
            <a:ext cx="359451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ΒΡΕΓΜΑΤΙΚΟΣ-ΚΡΟΤΑΦΙΚΟΣ ΦΛΟΙΟΣ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4803078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5715008" y="714356"/>
            <a:ext cx="2921697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20. Γωνιώδης έλικα (</a:t>
            </a:r>
            <a:r>
              <a:rPr lang="el-GR" dirty="0" err="1" smtClean="0"/>
              <a:t>βρ.λ</a:t>
            </a:r>
            <a:r>
              <a:rPr lang="el-GR" dirty="0" smtClean="0"/>
              <a:t>.)</a:t>
            </a:r>
          </a:p>
          <a:p>
            <a:r>
              <a:rPr lang="el-GR" dirty="0" smtClean="0"/>
              <a:t>22. </a:t>
            </a:r>
            <a:r>
              <a:rPr lang="el-GR" dirty="0" err="1" smtClean="0"/>
              <a:t>Υπερμεσολόβιος</a:t>
            </a:r>
            <a:r>
              <a:rPr lang="el-GR" dirty="0" smtClean="0"/>
              <a:t> έλικα</a:t>
            </a:r>
          </a:p>
          <a:p>
            <a:r>
              <a:rPr lang="el-GR" dirty="0" smtClean="0"/>
              <a:t>23. </a:t>
            </a:r>
            <a:r>
              <a:rPr lang="el-GR" dirty="0" err="1" smtClean="0"/>
              <a:t>Παραϊπποκάμπειος</a:t>
            </a:r>
            <a:r>
              <a:rPr lang="el-GR" dirty="0" smtClean="0"/>
              <a:t> έλικα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5715008" y="2643182"/>
            <a:ext cx="253325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25. π. ελαίας (προμήκης)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5929322" y="3857628"/>
            <a:ext cx="2477217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21. Μεσολόβιο </a:t>
            </a:r>
            <a:r>
              <a:rPr lang="el-GR" b="1" dirty="0" err="1" smtClean="0">
                <a:solidFill>
                  <a:schemeClr val="bg1"/>
                </a:solidFill>
              </a:rPr>
              <a:t>σπληνίο</a:t>
            </a:r>
            <a:endParaRPr lang="el-GR" b="1" dirty="0" smtClean="0">
              <a:solidFill>
                <a:schemeClr val="bg1"/>
              </a:solidFill>
            </a:endParaRPr>
          </a:p>
          <a:p>
            <a:r>
              <a:rPr lang="el-GR" b="1" dirty="0" smtClean="0">
                <a:solidFill>
                  <a:schemeClr val="bg1"/>
                </a:solidFill>
              </a:rPr>
              <a:t>24. 4</a:t>
            </a:r>
            <a:r>
              <a:rPr lang="el-GR" b="1" baseline="30000" dirty="0" smtClean="0">
                <a:solidFill>
                  <a:schemeClr val="bg1"/>
                </a:solidFill>
              </a:rPr>
              <a:t>η</a:t>
            </a:r>
            <a:r>
              <a:rPr lang="el-GR" b="1" dirty="0" smtClean="0">
                <a:solidFill>
                  <a:schemeClr val="bg1"/>
                </a:solidFill>
              </a:rPr>
              <a:t> κοιλία</a:t>
            </a:r>
          </a:p>
          <a:p>
            <a:r>
              <a:rPr lang="el-GR" dirty="0" smtClean="0"/>
              <a:t>26. Πυραμίδες </a:t>
            </a:r>
            <a:endParaRPr lang="el-G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000612"/>
            <a:ext cx="236303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- TextBox"/>
          <p:cNvSpPr txBox="1"/>
          <p:nvPr/>
        </p:nvSpPr>
        <p:spPr>
          <a:xfrm>
            <a:off x="5357818" y="142852"/>
            <a:ext cx="359451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ΒΡΕΓΜΑΤΙΚΟΣ-ΚΡΟΤΑΦΙΚΟΣ ΦΛΟΙΟΣ</a:t>
            </a:r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214282" y="4572008"/>
            <a:ext cx="64178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Δε φαίνεται πλέον πλάγια σχισμή. </a:t>
            </a:r>
          </a:p>
          <a:p>
            <a:r>
              <a:rPr lang="el-GR" dirty="0" smtClean="0"/>
              <a:t>Δε φαίνεται ο ιππόκαμπος, αλλά ούτε ακόμα η </a:t>
            </a:r>
            <a:r>
              <a:rPr lang="el-GR" dirty="0" err="1" smtClean="0"/>
              <a:t>πληκτραία</a:t>
            </a:r>
            <a:r>
              <a:rPr lang="el-GR" dirty="0" smtClean="0"/>
              <a:t> σχισμή.</a:t>
            </a:r>
          </a:p>
          <a:p>
            <a:r>
              <a:rPr lang="el-GR" dirty="0" smtClean="0"/>
              <a:t>Η </a:t>
            </a:r>
            <a:r>
              <a:rPr lang="el-GR" dirty="0" err="1" smtClean="0"/>
              <a:t>υπερμεσολόβιος</a:t>
            </a:r>
            <a:r>
              <a:rPr lang="el-GR" dirty="0" smtClean="0"/>
              <a:t> έλικα περιβάλλει </a:t>
            </a:r>
            <a:r>
              <a:rPr lang="el-GR" dirty="0" err="1" smtClean="0"/>
              <a:t>τοξοειδώς</a:t>
            </a:r>
            <a:r>
              <a:rPr lang="el-GR" dirty="0" smtClean="0"/>
              <a:t> το </a:t>
            </a:r>
            <a:r>
              <a:rPr lang="el-GR" dirty="0" err="1" smtClean="0"/>
              <a:t>σπληνίο</a:t>
            </a:r>
            <a:r>
              <a:rPr lang="el-GR" dirty="0" smtClean="0"/>
              <a:t>. </a:t>
            </a:r>
          </a:p>
          <a:p>
            <a:r>
              <a:rPr lang="el-GR" dirty="0" smtClean="0"/>
              <a:t>Οι πλάγιες κοιλίες ευρείες.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5378450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5000628" y="500042"/>
            <a:ext cx="3722686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smtClean="0"/>
              <a:t>Μετωπιαίος λοβός</a:t>
            </a:r>
          </a:p>
          <a:p>
            <a:pPr marL="342900" indent="-342900">
              <a:buAutoNum type="arabicPeriod"/>
            </a:pPr>
            <a:r>
              <a:rPr lang="el-GR" dirty="0" smtClean="0"/>
              <a:t>Κροταφικός λοβός</a:t>
            </a:r>
          </a:p>
          <a:p>
            <a:pPr marL="342900" indent="-342900">
              <a:buAutoNum type="arabicPeriod"/>
            </a:pPr>
            <a:r>
              <a:rPr lang="el-GR" dirty="0" smtClean="0"/>
              <a:t>Ινιακός λοβός</a:t>
            </a:r>
          </a:p>
          <a:p>
            <a:pPr marL="342900" indent="-342900"/>
            <a:r>
              <a:rPr lang="el-GR" dirty="0" smtClean="0"/>
              <a:t>11. Ιππόκαμπος (έδαφος </a:t>
            </a:r>
            <a:r>
              <a:rPr lang="el-GR" dirty="0" err="1" smtClean="0"/>
              <a:t>κρ</a:t>
            </a:r>
            <a:r>
              <a:rPr lang="el-GR" dirty="0" smtClean="0"/>
              <a:t>. κέρατος)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5214942" y="2786058"/>
            <a:ext cx="3623236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4. Μεσολόβιο</a:t>
            </a:r>
          </a:p>
          <a:p>
            <a:r>
              <a:rPr lang="el-GR" dirty="0" smtClean="0"/>
              <a:t>5. Γόνυ</a:t>
            </a:r>
          </a:p>
          <a:p>
            <a:r>
              <a:rPr lang="el-GR" dirty="0" smtClean="0"/>
              <a:t>6. </a:t>
            </a:r>
            <a:r>
              <a:rPr lang="el-GR" dirty="0" err="1" smtClean="0"/>
              <a:t>Σπληνίο</a:t>
            </a:r>
            <a:endParaRPr lang="el-GR" dirty="0" smtClean="0"/>
          </a:p>
          <a:p>
            <a:r>
              <a:rPr lang="el-GR" dirty="0" smtClean="0"/>
              <a:t>7,8. έσω και έξω επιμήκης χορδή</a:t>
            </a:r>
          </a:p>
          <a:p>
            <a:r>
              <a:rPr lang="el-GR" dirty="0" smtClean="0"/>
              <a:t>      (ανάμεσά τους το φαιό ένδυμα –</a:t>
            </a:r>
          </a:p>
          <a:p>
            <a:r>
              <a:rPr lang="el-GR" dirty="0" smtClean="0"/>
              <a:t>       αρχιφλοιός)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928662" y="6000768"/>
            <a:ext cx="4858638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ΤΟΜΗ ΣΤΟ ΥΨΟΣ ΑΝΩ ΕΠΙΦΑΝΕΙΑΣ ΜΕΣΟΛΟΒΙΟΥ</a:t>
            </a:r>
          </a:p>
          <a:p>
            <a:r>
              <a:rPr lang="el-GR" dirty="0" smtClean="0"/>
              <a:t>ΜΕΤΩΠΙΑΙΟΣ-ΚΡΟΤΑΦΙΚΟΣ -ΙΝΙΑΚΟΣ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5286380" y="4857760"/>
            <a:ext cx="39788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Άνω επιφάνεια μεσολοβίου καλύπτεται </a:t>
            </a:r>
          </a:p>
          <a:p>
            <a:r>
              <a:rPr lang="el-GR" dirty="0" smtClean="0"/>
              <a:t>από χοριοειδή και αραχνοειδή μήνιγγα </a:t>
            </a:r>
          </a:p>
          <a:p>
            <a:r>
              <a:rPr lang="el-GR" dirty="0" smtClean="0"/>
              <a:t>(ελεύθερη επιφάνεια)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7388" y="80963"/>
            <a:ext cx="5229225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6572264" y="428604"/>
            <a:ext cx="22544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23. Επιμήκης σχισμή</a:t>
            </a:r>
          </a:p>
          <a:p>
            <a:r>
              <a:rPr lang="el-GR" dirty="0" smtClean="0"/>
              <a:t>20. Κεντρική αύλακα</a:t>
            </a:r>
          </a:p>
          <a:p>
            <a:r>
              <a:rPr lang="el-GR" dirty="0" smtClean="0"/>
              <a:t>26. </a:t>
            </a:r>
            <a:r>
              <a:rPr lang="el-GR" dirty="0" err="1" smtClean="0"/>
              <a:t>Πληκτραία</a:t>
            </a:r>
            <a:r>
              <a:rPr lang="el-GR" dirty="0" smtClean="0"/>
              <a:t> σχισμή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142844" y="1643050"/>
            <a:ext cx="2774029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21. Πρόσθια κεντρική έλικα</a:t>
            </a:r>
          </a:p>
          <a:p>
            <a:r>
              <a:rPr lang="el-GR" dirty="0" smtClean="0"/>
              <a:t>22. Οπίσθια κεντρική έλικα</a:t>
            </a:r>
          </a:p>
          <a:p>
            <a:r>
              <a:rPr lang="el-GR" dirty="0" smtClean="0"/>
              <a:t>25. Ταινιωτή άλως </a:t>
            </a:r>
          </a:p>
          <a:p>
            <a:r>
              <a:rPr lang="el-GR" dirty="0" smtClean="0"/>
              <a:t>      (οπτικός φλοιός)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0" y="3857629"/>
            <a:ext cx="1857356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17. Ψαλίδα</a:t>
            </a:r>
          </a:p>
          <a:p>
            <a:r>
              <a:rPr lang="el-GR" dirty="0" smtClean="0"/>
              <a:t>18. Διαφανές διάφραγμα</a:t>
            </a:r>
          </a:p>
          <a:p>
            <a:r>
              <a:rPr lang="el-GR" dirty="0" smtClean="0"/>
              <a:t>19. </a:t>
            </a:r>
            <a:r>
              <a:rPr lang="el-GR" dirty="0" err="1" smtClean="0"/>
              <a:t>Ημιοωειδές</a:t>
            </a:r>
            <a:r>
              <a:rPr lang="el-GR" dirty="0" smtClean="0"/>
              <a:t> κέντρο</a:t>
            </a:r>
          </a:p>
          <a:p>
            <a:r>
              <a:rPr lang="el-GR" dirty="0" smtClean="0"/>
              <a:t>27. Γραμμή </a:t>
            </a:r>
            <a:r>
              <a:rPr lang="en-US" dirty="0" err="1" smtClean="0"/>
              <a:t>Gennari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7429520" y="3571876"/>
            <a:ext cx="1696875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13. </a:t>
            </a:r>
            <a:r>
              <a:rPr lang="el-GR" dirty="0" smtClean="0"/>
              <a:t>Κερκοφόρος</a:t>
            </a:r>
          </a:p>
          <a:p>
            <a:r>
              <a:rPr lang="el-GR" dirty="0" smtClean="0"/>
              <a:t>14. Θάλαμος</a:t>
            </a:r>
          </a:p>
          <a:p>
            <a:r>
              <a:rPr lang="el-GR" dirty="0" smtClean="0"/>
              <a:t>15. Επίφυση</a:t>
            </a:r>
          </a:p>
          <a:p>
            <a:r>
              <a:rPr lang="el-GR" dirty="0" smtClean="0"/>
              <a:t>16. Ηνία</a:t>
            </a:r>
          </a:p>
          <a:p>
            <a:r>
              <a:rPr lang="el-GR" dirty="0" smtClean="0"/>
              <a:t>28. Τετράδυμο 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357158" y="214290"/>
            <a:ext cx="3983591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ΤΟΜΗ: ΟΡΟΦΗ ΔΙΑΜΕΣΟΥ ΕΓΚΕΦΑΛΟΥ</a:t>
            </a:r>
          </a:p>
          <a:p>
            <a:r>
              <a:rPr lang="el-GR" dirty="0" smtClean="0"/>
              <a:t>(Κάτω από το μεσολόβιο)</a:t>
            </a:r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6500826" y="6286520"/>
            <a:ext cx="207210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24. Παρεγκεφαλίδα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142852"/>
            <a:ext cx="5357850" cy="6486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7023355" y="357166"/>
            <a:ext cx="2171941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smtClean="0"/>
              <a:t>Πλάγια σχισμή</a:t>
            </a:r>
          </a:p>
          <a:p>
            <a:pPr marL="342900" indent="-342900"/>
            <a:r>
              <a:rPr lang="el-GR" dirty="0" smtClean="0"/>
              <a:t>21.  Επιμήκης σχισμή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214282" y="0"/>
            <a:ext cx="2460802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3. Μετωπιαία καλύπτρα</a:t>
            </a:r>
          </a:p>
          <a:p>
            <a:r>
              <a:rPr lang="el-GR" dirty="0" smtClean="0"/>
              <a:t>4. Κροταφική καλύπτρα</a:t>
            </a:r>
          </a:p>
          <a:p>
            <a:r>
              <a:rPr lang="el-GR" dirty="0" smtClean="0"/>
              <a:t>5. Προτείχισμα </a:t>
            </a:r>
          </a:p>
          <a:p>
            <a:r>
              <a:rPr lang="el-GR" dirty="0" smtClean="0"/>
              <a:t>19. Κροταφικός λοβός</a:t>
            </a:r>
          </a:p>
          <a:p>
            <a:r>
              <a:rPr lang="el-GR" dirty="0" smtClean="0"/>
              <a:t>20. Ινιακός λοβός</a:t>
            </a:r>
          </a:p>
          <a:p>
            <a:r>
              <a:rPr lang="el-GR" dirty="0" smtClean="0"/>
              <a:t>22. Ταινιωτή περιοχή</a:t>
            </a:r>
          </a:p>
          <a:p>
            <a:r>
              <a:rPr lang="el-GR" dirty="0" smtClean="0"/>
              <a:t>     (οπτικός φλοιός)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500034" y="2643182"/>
            <a:ext cx="2381549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6. Κέλυφος</a:t>
            </a:r>
          </a:p>
          <a:p>
            <a:r>
              <a:rPr lang="el-GR" dirty="0" smtClean="0"/>
              <a:t>8. Κεφαλή κερκοφόρου</a:t>
            </a:r>
          </a:p>
          <a:p>
            <a:r>
              <a:rPr lang="el-GR" dirty="0" smtClean="0"/>
              <a:t>9. Ουρά κερκοφόρου</a:t>
            </a:r>
          </a:p>
          <a:p>
            <a:r>
              <a:rPr lang="el-GR" dirty="0" smtClean="0"/>
              <a:t>10. Θάλαμος </a:t>
            </a:r>
          </a:p>
          <a:p>
            <a:r>
              <a:rPr lang="el-GR" dirty="0" smtClean="0"/>
              <a:t>11. Ωχρά σφαίρα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785786" y="4429132"/>
            <a:ext cx="25675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7. Μεσολόβιο </a:t>
            </a:r>
          </a:p>
          <a:p>
            <a:r>
              <a:rPr lang="el-GR" dirty="0" smtClean="0"/>
              <a:t>12. Έσω κάψα </a:t>
            </a:r>
            <a:r>
              <a:rPr lang="el-GR" dirty="0" err="1" smtClean="0"/>
              <a:t>πρ</a:t>
            </a:r>
            <a:r>
              <a:rPr lang="el-GR" dirty="0" smtClean="0"/>
              <a:t>.</a:t>
            </a:r>
          </a:p>
          <a:p>
            <a:r>
              <a:rPr lang="el-GR" dirty="0" smtClean="0"/>
              <a:t>13. Έσω κάψα οπ.</a:t>
            </a:r>
          </a:p>
          <a:p>
            <a:r>
              <a:rPr lang="el-GR" dirty="0" smtClean="0"/>
              <a:t>16. Διαφανές διάφραγμα</a:t>
            </a:r>
          </a:p>
          <a:p>
            <a:r>
              <a:rPr lang="el-GR" dirty="0" smtClean="0"/>
              <a:t>17. Ψαλίδα </a:t>
            </a:r>
            <a:endParaRPr lang="el-GR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6644" y="5782995"/>
            <a:ext cx="1604991" cy="1075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571472" y="6215082"/>
            <a:ext cx="244182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ΤΟΜΗ: ΡΑΒΔΩΤΟ ΣΩΜΑ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00108"/>
            <a:ext cx="406717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6429388" y="1214422"/>
            <a:ext cx="25691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smtClean="0"/>
              <a:t>Μεσολόβιο</a:t>
            </a:r>
          </a:p>
          <a:p>
            <a:pPr marL="342900" indent="-342900">
              <a:buAutoNum type="arabicPeriod"/>
            </a:pPr>
            <a:r>
              <a:rPr lang="el-GR" dirty="0" smtClean="0"/>
              <a:t>Διαφανές διάφραγμα</a:t>
            </a:r>
          </a:p>
          <a:p>
            <a:pPr marL="342900" indent="-342900">
              <a:buAutoNum type="arabicPeriod"/>
            </a:pPr>
            <a:r>
              <a:rPr lang="el-GR" dirty="0" smtClean="0"/>
              <a:t>Ψαλίδα 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642910" y="4214818"/>
            <a:ext cx="6537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Το 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διαφανές διάφραγμα </a:t>
            </a:r>
            <a:r>
              <a:rPr lang="el-GR" dirty="0" smtClean="0"/>
              <a:t>χωρίζει τις 2 πλάγιες κοιλίες και εκτείνεται</a:t>
            </a:r>
          </a:p>
          <a:p>
            <a:r>
              <a:rPr lang="el-GR" dirty="0" smtClean="0"/>
              <a:t> μεταξύ </a:t>
            </a:r>
            <a:r>
              <a:rPr lang="el-G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μεσολοβίου</a:t>
            </a:r>
            <a:r>
              <a:rPr lang="el-GR" dirty="0" smtClean="0"/>
              <a:t> και </a:t>
            </a:r>
            <a:r>
              <a:rPr lang="el-GR" dirty="0" smtClean="0">
                <a:solidFill>
                  <a:srgbClr val="00B050"/>
                </a:solidFill>
              </a:rPr>
              <a:t>ψαλίδας</a:t>
            </a:r>
            <a:r>
              <a:rPr lang="el-GR" dirty="0" smtClean="0"/>
              <a:t>.</a:t>
            </a:r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785786" y="5357826"/>
            <a:ext cx="4154920" cy="120032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Οι τοξοειδείς δομές τέμνονται δύο φορές.</a:t>
            </a:r>
          </a:p>
          <a:p>
            <a:r>
              <a:rPr lang="el-GR" dirty="0" smtClean="0"/>
              <a:t>	μεσολόβιο</a:t>
            </a:r>
          </a:p>
          <a:p>
            <a:r>
              <a:rPr lang="el-GR" dirty="0" smtClean="0"/>
              <a:t>	πλάγια κοιλία</a:t>
            </a:r>
          </a:p>
          <a:p>
            <a:r>
              <a:rPr lang="el-GR" dirty="0" smtClean="0"/>
              <a:t>	κερκοφόρος πυρήνας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214290"/>
            <a:ext cx="5601928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6643702" y="357166"/>
            <a:ext cx="2119042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smtClean="0"/>
              <a:t>Πλάγια σχισμή</a:t>
            </a:r>
          </a:p>
          <a:p>
            <a:pPr marL="342900" indent="-342900"/>
            <a:r>
              <a:rPr lang="el-GR" dirty="0" smtClean="0"/>
              <a:t>21. Επιμήκης σχισμή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214282" y="214290"/>
            <a:ext cx="340105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3. Μετωπιαία καλύπτρα</a:t>
            </a:r>
          </a:p>
          <a:p>
            <a:r>
              <a:rPr lang="el-GR" dirty="0" smtClean="0"/>
              <a:t>4. Κροταφική καλύπτρα</a:t>
            </a:r>
          </a:p>
          <a:p>
            <a:r>
              <a:rPr lang="el-GR" dirty="0" smtClean="0"/>
              <a:t>5. Προτείχισμα </a:t>
            </a:r>
          </a:p>
          <a:p>
            <a:r>
              <a:rPr lang="el-GR" dirty="0" smtClean="0"/>
              <a:t>18. Μετωπιαίος λοβός</a:t>
            </a:r>
          </a:p>
          <a:p>
            <a:r>
              <a:rPr lang="el-GR" dirty="0" smtClean="0"/>
              <a:t>19. Ινιακός λοβός</a:t>
            </a:r>
          </a:p>
          <a:p>
            <a:r>
              <a:rPr lang="el-GR" dirty="0" smtClean="0"/>
              <a:t>26. Ιππόκαμπος (</a:t>
            </a:r>
            <a:r>
              <a:rPr lang="el-GR" dirty="0" err="1" smtClean="0"/>
              <a:t>αμμώνειο</a:t>
            </a:r>
            <a:r>
              <a:rPr lang="el-GR" dirty="0" smtClean="0"/>
              <a:t> κέρας)</a:t>
            </a:r>
          </a:p>
          <a:p>
            <a:r>
              <a:rPr lang="el-GR" dirty="0" smtClean="0"/>
              <a:t>27. Παραϊπποκάμπεια έλικα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6572264" y="1142984"/>
            <a:ext cx="238154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6. Κέλυφος</a:t>
            </a:r>
          </a:p>
          <a:p>
            <a:r>
              <a:rPr lang="el-GR" dirty="0" smtClean="0"/>
              <a:t>8. Κεφαλή κερκοφόρου</a:t>
            </a:r>
          </a:p>
          <a:p>
            <a:r>
              <a:rPr lang="el-GR" dirty="0" smtClean="0"/>
              <a:t>9. Ουρά κερκοφόρου</a:t>
            </a:r>
          </a:p>
          <a:p>
            <a:r>
              <a:rPr lang="el-GR" dirty="0" smtClean="0"/>
              <a:t>10. Θάλαμος</a:t>
            </a:r>
          </a:p>
          <a:p>
            <a:r>
              <a:rPr lang="el-GR" dirty="0" smtClean="0"/>
              <a:t>11. Ωχρά σφαίρα</a:t>
            </a:r>
          </a:p>
          <a:p>
            <a:r>
              <a:rPr lang="el-GR" dirty="0" smtClean="0"/>
              <a:t>28. Τετράδυμο </a:t>
            </a:r>
            <a:endParaRPr lang="el-GR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54" y="5429264"/>
            <a:ext cx="1960183" cy="1312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357158" y="6215082"/>
            <a:ext cx="241341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ΤΟΜΗ: ΠΡ. ΣΥΝΔΕΣΜΟΣ</a:t>
            </a:r>
            <a:endParaRPr lang="el-GR" dirty="0"/>
          </a:p>
        </p:txBody>
      </p:sp>
      <p:sp>
        <p:nvSpPr>
          <p:cNvPr id="9" name="8 - TextBox"/>
          <p:cNvSpPr txBox="1"/>
          <p:nvPr/>
        </p:nvSpPr>
        <p:spPr>
          <a:xfrm>
            <a:off x="0" y="5286388"/>
            <a:ext cx="2309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24. </a:t>
            </a:r>
            <a:r>
              <a:rPr lang="el-GR" dirty="0" err="1" smtClean="0"/>
              <a:t>πρ</a:t>
            </a:r>
            <a:r>
              <a:rPr lang="el-GR" dirty="0" smtClean="0"/>
              <a:t>. σύνδεσμος</a:t>
            </a:r>
          </a:p>
          <a:p>
            <a:r>
              <a:rPr lang="el-GR" dirty="0" smtClean="0"/>
              <a:t>25. </a:t>
            </a:r>
            <a:r>
              <a:rPr lang="el-GR" dirty="0" err="1" smtClean="0"/>
              <a:t>πρ</a:t>
            </a:r>
            <a:r>
              <a:rPr lang="el-GR" dirty="0" smtClean="0"/>
              <a:t>. σκέλη ψαλίδας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62450" y="428604"/>
            <a:ext cx="4781550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TextBox"/>
          <p:cNvSpPr txBox="1"/>
          <p:nvPr/>
        </p:nvSpPr>
        <p:spPr>
          <a:xfrm>
            <a:off x="214282" y="928670"/>
            <a:ext cx="2800638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ΚΥΤΤΑΡΙΚΗ ΧΡΩΣΗ 2</a:t>
            </a:r>
          </a:p>
          <a:p>
            <a:r>
              <a:rPr lang="en-US" dirty="0" smtClean="0"/>
              <a:t>4.</a:t>
            </a:r>
            <a:r>
              <a:rPr lang="el-GR" dirty="0" smtClean="0"/>
              <a:t> </a:t>
            </a:r>
            <a:r>
              <a:rPr lang="el-GR" dirty="0" err="1" smtClean="0"/>
              <a:t>Μοριώδης</a:t>
            </a:r>
            <a:r>
              <a:rPr lang="el-GR" dirty="0" smtClean="0"/>
              <a:t> στιβάδα</a:t>
            </a:r>
          </a:p>
          <a:p>
            <a:r>
              <a:rPr lang="el-GR" dirty="0" smtClean="0"/>
              <a:t>5. Έξω κοκκώδης στιβάδα</a:t>
            </a:r>
          </a:p>
          <a:p>
            <a:r>
              <a:rPr lang="el-GR" dirty="0" smtClean="0"/>
              <a:t>6. Έξω πυραμιδική στιβάδα</a:t>
            </a:r>
          </a:p>
          <a:p>
            <a:r>
              <a:rPr lang="el-GR" dirty="0" smtClean="0"/>
              <a:t>7. Έσω κοκκώδης στιβάδα</a:t>
            </a:r>
          </a:p>
          <a:p>
            <a:r>
              <a:rPr lang="el-GR" dirty="0" smtClean="0"/>
              <a:t>8. Έσω πυραμιδική στιβάδα</a:t>
            </a:r>
          </a:p>
          <a:p>
            <a:r>
              <a:rPr lang="el-GR" dirty="0" smtClean="0"/>
              <a:t>9. Πολύμορφη στιβάδα</a:t>
            </a:r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285720" y="3286124"/>
            <a:ext cx="3816045" cy="28623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accent4">
                    <a:lumMod val="75000"/>
                  </a:schemeClr>
                </a:solidFill>
              </a:rPr>
              <a:t>ΧΡΩΣΗ ΜΥΕΛΙΝΗΣ 3</a:t>
            </a:r>
          </a:p>
          <a:p>
            <a:r>
              <a:rPr lang="el-GR" dirty="0" smtClean="0"/>
              <a:t>13. Στιβάδα εφαπτόμενων ινών</a:t>
            </a:r>
          </a:p>
          <a:p>
            <a:r>
              <a:rPr lang="el-GR" dirty="0" smtClean="0"/>
              <a:t>14. Στιβάδα αραιών ινών</a:t>
            </a:r>
          </a:p>
          <a:p>
            <a:r>
              <a:rPr lang="el-GR" dirty="0" smtClean="0"/>
              <a:t>15. Άνω στιβάδα</a:t>
            </a:r>
          </a:p>
          <a:p>
            <a:r>
              <a:rPr lang="el-GR" dirty="0" smtClean="0"/>
              <a:t>16. Έξω στιβάδα </a:t>
            </a:r>
            <a:r>
              <a:rPr lang="en-US" dirty="0" err="1" smtClean="0"/>
              <a:t>Baillarger</a:t>
            </a:r>
            <a:r>
              <a:rPr lang="el-GR" dirty="0" smtClean="0"/>
              <a:t>-</a:t>
            </a:r>
          </a:p>
          <a:p>
            <a:r>
              <a:rPr lang="el-GR" dirty="0" smtClean="0"/>
              <a:t>     προσαγωγές  ίνες</a:t>
            </a:r>
            <a:endParaRPr lang="en-US" dirty="0" smtClean="0"/>
          </a:p>
          <a:p>
            <a:r>
              <a:rPr lang="el-GR" dirty="0" smtClean="0"/>
              <a:t>17. Έσω στιβάδα </a:t>
            </a:r>
            <a:r>
              <a:rPr lang="en-US" dirty="0" err="1" smtClean="0"/>
              <a:t>Baillarger</a:t>
            </a:r>
            <a:r>
              <a:rPr lang="el-GR" dirty="0" smtClean="0"/>
              <a:t>- </a:t>
            </a:r>
          </a:p>
          <a:p>
            <a:r>
              <a:rPr lang="el-GR" dirty="0" smtClean="0"/>
              <a:t>    παράπλευροι κλάδοι πυραμιδικών κ</a:t>
            </a:r>
          </a:p>
          <a:p>
            <a:r>
              <a:rPr lang="el-GR" dirty="0" smtClean="0"/>
              <a:t>18. Κάτω στιβάδα</a:t>
            </a:r>
          </a:p>
          <a:p>
            <a:r>
              <a:rPr lang="el-GR" dirty="0" smtClean="0"/>
              <a:t>19. Ακτινοειδείς ίνες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428604"/>
            <a:ext cx="2524125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500034" y="428604"/>
            <a:ext cx="227979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ΠΥΡΑΜΙΔΙΚΟ ΚΥΤΤΑΡΟ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5357818" y="571480"/>
            <a:ext cx="328205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10</a:t>
            </a:r>
            <a:r>
              <a:rPr lang="el-GR" b="1" dirty="0" smtClean="0"/>
              <a:t>. Νευράξονας</a:t>
            </a:r>
          </a:p>
          <a:p>
            <a:r>
              <a:rPr lang="el-GR" dirty="0" smtClean="0"/>
              <a:t>11. </a:t>
            </a:r>
            <a:r>
              <a:rPr lang="el-GR" b="1" dirty="0" smtClean="0"/>
              <a:t>Βασικοί δενδρίτες </a:t>
            </a:r>
            <a:r>
              <a:rPr lang="el-GR" dirty="0" smtClean="0"/>
              <a:t>–</a:t>
            </a:r>
          </a:p>
          <a:p>
            <a:r>
              <a:rPr lang="el-GR" dirty="0" smtClean="0"/>
              <a:t>   χιλιάδες άκανθες για συνάψεις</a:t>
            </a:r>
          </a:p>
          <a:p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12. </a:t>
            </a:r>
            <a:r>
              <a:rPr lang="el-GR" b="1" dirty="0" smtClean="0"/>
              <a:t>Κορυφαίος δενδρίτης </a:t>
            </a:r>
          </a:p>
          <a:p>
            <a:r>
              <a:rPr lang="el-GR" dirty="0" smtClean="0"/>
              <a:t>     (φτάνει μέχρι το φλοιό)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642918"/>
            <a:ext cx="770572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428596" y="4500570"/>
            <a:ext cx="8116453" cy="147732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Λειτουργική μονάδα του φλοιού είναι η </a:t>
            </a:r>
            <a:r>
              <a:rPr lang="el-GR" b="1" dirty="0" smtClean="0"/>
              <a:t>κάθετη κυτταρική στήλη</a:t>
            </a:r>
            <a:r>
              <a:rPr lang="el-GR" dirty="0" smtClean="0"/>
              <a:t>(4.000.000 στήλες)</a:t>
            </a:r>
          </a:p>
          <a:p>
            <a:r>
              <a:rPr lang="el-GR" u="sng" dirty="0" smtClean="0"/>
              <a:t>Διάμετρο</a:t>
            </a:r>
            <a:r>
              <a:rPr lang="el-GR" dirty="0" smtClean="0"/>
              <a:t> 200-300 μ</a:t>
            </a:r>
            <a:r>
              <a:rPr lang="en-US" dirty="0" smtClean="0"/>
              <a:t>m.</a:t>
            </a:r>
            <a:r>
              <a:rPr lang="el-GR" dirty="0" smtClean="0"/>
              <a:t> </a:t>
            </a:r>
            <a:r>
              <a:rPr lang="el-GR" u="sng" dirty="0" smtClean="0"/>
              <a:t>Πάχος</a:t>
            </a:r>
            <a:r>
              <a:rPr lang="el-GR" dirty="0" smtClean="0"/>
              <a:t> όσο όλος ο φλοιός. 2500 κύτταρα/στήλη</a:t>
            </a:r>
          </a:p>
          <a:p>
            <a:r>
              <a:rPr lang="el-GR" dirty="0" smtClean="0"/>
              <a:t>Οι ίνες μίας στήλης  συνδέονται με στήλες του ίδιου ημισφαιρίου (</a:t>
            </a:r>
            <a:r>
              <a:rPr lang="el-GR" dirty="0" smtClean="0">
                <a:solidFill>
                  <a:srgbClr val="00B050"/>
                </a:solidFill>
              </a:rPr>
              <a:t>συνδετικές</a:t>
            </a:r>
            <a:r>
              <a:rPr lang="el-GR" dirty="0" smtClean="0"/>
              <a:t>) ή </a:t>
            </a:r>
          </a:p>
          <a:p>
            <a:r>
              <a:rPr lang="el-GR" dirty="0" smtClean="0"/>
              <a:t>με συμμετρικές του άλλου ημισφαιρίου (</a:t>
            </a:r>
            <a:r>
              <a:rPr lang="el-GR" dirty="0" smtClean="0">
                <a:solidFill>
                  <a:srgbClr val="00B050"/>
                </a:solidFill>
              </a:rPr>
              <a:t>συνδεσμικές</a:t>
            </a:r>
            <a:r>
              <a:rPr lang="el-GR" dirty="0" smtClean="0"/>
              <a:t> ίνες). </a:t>
            </a:r>
          </a:p>
          <a:p>
            <a:r>
              <a:rPr lang="el-GR" dirty="0" smtClean="0"/>
              <a:t>Κλάδοι από μία ίνα καταλήγουν σε διαφορετικές στήλες.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857364"/>
            <a:ext cx="3749040" cy="233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TextBox"/>
          <p:cNvSpPr txBox="1"/>
          <p:nvPr/>
        </p:nvSpPr>
        <p:spPr>
          <a:xfrm>
            <a:off x="571472" y="785794"/>
            <a:ext cx="6576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Ο νεοφλοιός αναπτύσσεται μαζικά και ωθεί τον </a:t>
            </a:r>
            <a:r>
              <a:rPr lang="el-GR" dirty="0" err="1" smtClean="0"/>
              <a:t>παλαιοφλοιό</a:t>
            </a:r>
            <a:r>
              <a:rPr lang="el-GR" dirty="0" smtClean="0"/>
              <a:t> και το</a:t>
            </a:r>
          </a:p>
          <a:p>
            <a:r>
              <a:rPr lang="el-GR" dirty="0" smtClean="0"/>
              <a:t> μεταβατικό φλοιό της νήσου βαθύτερα. </a:t>
            </a:r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4214810" y="2071678"/>
            <a:ext cx="47089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Ο κροταφικός φλοιός </a:t>
            </a:r>
            <a:r>
              <a:rPr lang="el-GR" b="1" dirty="0" smtClean="0"/>
              <a:t>στρέφεται</a:t>
            </a:r>
            <a:r>
              <a:rPr lang="el-GR" dirty="0" smtClean="0"/>
              <a:t> κυκλοτερώς</a:t>
            </a:r>
          </a:p>
          <a:p>
            <a:r>
              <a:rPr lang="el-GR" dirty="0" smtClean="0"/>
              <a:t> προς τα πρόσω και ο μετωπιαίος προς τα πίσω.</a:t>
            </a:r>
          </a:p>
          <a:p>
            <a:r>
              <a:rPr lang="el-GR" dirty="0" smtClean="0"/>
              <a:t>Ο </a:t>
            </a:r>
            <a:r>
              <a:rPr lang="el-GR" dirty="0"/>
              <a:t>ά</a:t>
            </a:r>
            <a:r>
              <a:rPr lang="el-GR" dirty="0" smtClean="0"/>
              <a:t>ξονας στροφής είναι η νήσος.</a:t>
            </a:r>
            <a:endParaRPr lang="el-G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3786190"/>
            <a:ext cx="3377335" cy="245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- TextBox"/>
          <p:cNvSpPr txBox="1"/>
          <p:nvPr/>
        </p:nvSpPr>
        <p:spPr>
          <a:xfrm>
            <a:off x="785786" y="5072074"/>
            <a:ext cx="427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Το κέλυφος (6) δε συμμετέχει στη στροφή.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5050315" y="428604"/>
            <a:ext cx="4093685" cy="31393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smtClean="0"/>
              <a:t>Πυραμιδικό κ.</a:t>
            </a:r>
          </a:p>
          <a:p>
            <a:pPr marL="342900" indent="-342900">
              <a:buAutoNum type="arabicPeriod"/>
            </a:pPr>
            <a:r>
              <a:rPr lang="el-GR" dirty="0" smtClean="0"/>
              <a:t>Κορυφαίος δενδρίτης</a:t>
            </a:r>
          </a:p>
          <a:p>
            <a:pPr marL="342900" indent="-342900">
              <a:buAutoNum type="arabicPeriod"/>
            </a:pPr>
            <a:r>
              <a:rPr lang="el-GR" dirty="0" smtClean="0"/>
              <a:t>Βασικοί δενδρίτες</a:t>
            </a:r>
          </a:p>
          <a:p>
            <a:pPr marL="342900" indent="-342900">
              <a:buAutoNum type="arabicPeriod"/>
            </a:pPr>
            <a:r>
              <a:rPr lang="el-GR" dirty="0" smtClean="0"/>
              <a:t>Παλίνδρομοι κλάδοι άξονα</a:t>
            </a:r>
          </a:p>
          <a:p>
            <a:pPr marL="342900" indent="-342900">
              <a:buAutoNum type="arabicPeriod"/>
            </a:pPr>
            <a:r>
              <a:rPr lang="el-GR" dirty="0" smtClean="0"/>
              <a:t>κ. </a:t>
            </a:r>
            <a:r>
              <a:rPr lang="en-US" dirty="0" err="1" smtClean="0"/>
              <a:t>Cajal-Retzius</a:t>
            </a:r>
            <a:r>
              <a:rPr lang="el-GR" dirty="0" smtClean="0"/>
              <a:t> (</a:t>
            </a:r>
            <a:r>
              <a:rPr lang="el-GR" dirty="0" err="1" smtClean="0"/>
              <a:t>μοριώδης</a:t>
            </a:r>
            <a:r>
              <a:rPr lang="el-GR" dirty="0" smtClean="0"/>
              <a:t> στιβάδα </a:t>
            </a:r>
            <a:r>
              <a:rPr lang="en-US" dirty="0" smtClean="0"/>
              <a:t>I)</a:t>
            </a:r>
            <a:endParaRPr lang="el-GR" dirty="0" smtClean="0"/>
          </a:p>
          <a:p>
            <a:pPr marL="342900" indent="-342900">
              <a:buAutoNum type="arabicPeriod"/>
            </a:pPr>
            <a:r>
              <a:rPr lang="el-GR" dirty="0" smtClean="0"/>
              <a:t>κ. </a:t>
            </a:r>
            <a:r>
              <a:rPr lang="en-US" dirty="0" err="1" smtClean="0"/>
              <a:t>Martinotti</a:t>
            </a:r>
            <a:r>
              <a:rPr lang="el-GR" dirty="0" smtClean="0"/>
              <a:t> ( ανερχόμενοι άξονες </a:t>
            </a:r>
          </a:p>
          <a:p>
            <a:pPr marL="342900" indent="-342900"/>
            <a:r>
              <a:rPr lang="el-GR" dirty="0" smtClean="0"/>
              <a:t>     διακλαδίζονται σε διάφορες στιβάδες)</a:t>
            </a:r>
          </a:p>
          <a:p>
            <a:pPr marL="342900" indent="-342900">
              <a:buAutoNum type="arabicPeriod" startAt="7"/>
            </a:pPr>
            <a:r>
              <a:rPr lang="el-GR" dirty="0" smtClean="0"/>
              <a:t>κ. διπλό </a:t>
            </a:r>
            <a:r>
              <a:rPr lang="el-GR" dirty="0" err="1" smtClean="0"/>
              <a:t>δενδριτικό</a:t>
            </a:r>
            <a:r>
              <a:rPr lang="el-GR" dirty="0" smtClean="0"/>
              <a:t> δέντρο</a:t>
            </a:r>
          </a:p>
          <a:p>
            <a:pPr marL="342900" indent="-342900">
              <a:buAutoNum type="arabicPeriod" startAt="7"/>
            </a:pPr>
            <a:r>
              <a:rPr lang="el-GR" dirty="0" smtClean="0"/>
              <a:t>Αστεροειδή κ.</a:t>
            </a:r>
          </a:p>
          <a:p>
            <a:pPr marL="342900" indent="-342900">
              <a:buAutoNum type="arabicPeriod" startAt="7"/>
            </a:pPr>
            <a:r>
              <a:rPr lang="el-GR" dirty="0" err="1" smtClean="0"/>
              <a:t>Καλαθοφόρα</a:t>
            </a:r>
            <a:r>
              <a:rPr lang="el-GR" dirty="0" smtClean="0"/>
              <a:t> κ.</a:t>
            </a:r>
          </a:p>
          <a:p>
            <a:pPr marL="342900" indent="-342900">
              <a:buAutoNum type="arabicPeriod" startAt="7"/>
            </a:pPr>
            <a:r>
              <a:rPr lang="el-GR" dirty="0" smtClean="0"/>
              <a:t>Απομακρυσμένα πυραμιδικά κ.</a:t>
            </a:r>
            <a:endParaRPr lang="el-GR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4505325" cy="653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4786314" y="4000504"/>
            <a:ext cx="4453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accent1"/>
                </a:solidFill>
              </a:rPr>
              <a:t>ΑΠΑΓΩΓΑ</a:t>
            </a:r>
            <a:r>
              <a:rPr lang="el-GR" dirty="0" smtClean="0"/>
              <a:t>: </a:t>
            </a:r>
            <a:r>
              <a:rPr lang="el-GR" b="1" dirty="0" smtClean="0"/>
              <a:t>Πυραμιδικά</a:t>
            </a:r>
            <a:r>
              <a:rPr lang="el-GR" dirty="0" smtClean="0"/>
              <a:t>. Οι άξονες </a:t>
            </a:r>
          </a:p>
          <a:p>
            <a:r>
              <a:rPr lang="el-GR" dirty="0" smtClean="0"/>
              <a:t>Καταλήγουν στις άκανθες άλλων </a:t>
            </a:r>
          </a:p>
          <a:p>
            <a:r>
              <a:rPr lang="el-GR" u="sng" dirty="0" smtClean="0"/>
              <a:t>πυραμιδικών</a:t>
            </a:r>
            <a:r>
              <a:rPr lang="el-GR" dirty="0" smtClean="0"/>
              <a:t> κ. ή σε </a:t>
            </a:r>
            <a:r>
              <a:rPr lang="el-GR" u="sng" dirty="0" smtClean="0"/>
              <a:t>υποφλοιώδεις</a:t>
            </a:r>
            <a:r>
              <a:rPr lang="el-GR" dirty="0" smtClean="0"/>
              <a:t> περιοχές.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0" y="1214422"/>
            <a:ext cx="4606261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11. Πυραμιδικό κ. </a:t>
            </a:r>
          </a:p>
          <a:p>
            <a:r>
              <a:rPr lang="el-GR" dirty="0" smtClean="0"/>
              <a:t>14. </a:t>
            </a:r>
            <a:r>
              <a:rPr lang="el-GR" dirty="0" err="1" smtClean="0"/>
              <a:t>Μεσονευρώνες</a:t>
            </a:r>
            <a:r>
              <a:rPr lang="el-GR" dirty="0" smtClean="0"/>
              <a:t> (</a:t>
            </a:r>
            <a:r>
              <a:rPr lang="en-US" dirty="0" smtClean="0"/>
              <a:t>IV) (</a:t>
            </a:r>
            <a:r>
              <a:rPr lang="el-GR" dirty="0" smtClean="0"/>
              <a:t>κοκκώδης)</a:t>
            </a:r>
          </a:p>
          <a:p>
            <a:r>
              <a:rPr lang="el-GR" dirty="0" smtClean="0"/>
              <a:t>15. κ. με διπλά </a:t>
            </a:r>
            <a:r>
              <a:rPr lang="el-GR" dirty="0" err="1" smtClean="0"/>
              <a:t>δενδριτικά</a:t>
            </a:r>
            <a:r>
              <a:rPr lang="el-GR" dirty="0" smtClean="0"/>
              <a:t> δέντρα</a:t>
            </a:r>
          </a:p>
          <a:p>
            <a:r>
              <a:rPr lang="el-GR" dirty="0" smtClean="0"/>
              <a:t>16. Κορυφαίος δενδρίτης</a:t>
            </a:r>
          </a:p>
          <a:p>
            <a:r>
              <a:rPr lang="el-GR" dirty="0" smtClean="0"/>
              <a:t>17. </a:t>
            </a:r>
            <a:r>
              <a:rPr lang="el-GR" dirty="0" err="1" smtClean="0"/>
              <a:t>Καλαθοφόρα</a:t>
            </a:r>
            <a:r>
              <a:rPr lang="el-GR" dirty="0" smtClean="0"/>
              <a:t> κ. (αστεροειδές ανασταλτικό)</a:t>
            </a:r>
          </a:p>
          <a:p>
            <a:r>
              <a:rPr lang="el-GR" dirty="0" smtClean="0"/>
              <a:t>18. κ. </a:t>
            </a:r>
            <a:r>
              <a:rPr lang="en-US" dirty="0" err="1" smtClean="0"/>
              <a:t>Martinotti</a:t>
            </a:r>
            <a:r>
              <a:rPr lang="en-US" dirty="0" smtClean="0"/>
              <a:t> (</a:t>
            </a:r>
            <a:r>
              <a:rPr lang="el-GR" dirty="0" smtClean="0"/>
              <a:t>κοκκώδες)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285720" y="500042"/>
            <a:ext cx="3325975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12. Συνδετικές ίνες</a:t>
            </a:r>
          </a:p>
          <a:p>
            <a:r>
              <a:rPr lang="el-GR" dirty="0" smtClean="0"/>
              <a:t>13. Ειδικές ίνες (από περιφέρεια)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142844" y="3643314"/>
            <a:ext cx="542033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accent2"/>
                </a:solidFill>
              </a:rPr>
              <a:t>ΜΟΝΤΕΛΟ</a:t>
            </a:r>
          </a:p>
          <a:p>
            <a:r>
              <a:rPr lang="el-GR" b="1" dirty="0" smtClean="0"/>
              <a:t>Συνδετικές</a:t>
            </a:r>
            <a:r>
              <a:rPr lang="el-GR" dirty="0" smtClean="0"/>
              <a:t> ίνες (12) – άκανθες πυραμιδικών-</a:t>
            </a:r>
          </a:p>
          <a:p>
            <a:r>
              <a:rPr lang="el-GR" dirty="0" err="1" smtClean="0"/>
              <a:t>Μοριώδης</a:t>
            </a:r>
            <a:r>
              <a:rPr lang="el-GR" dirty="0" smtClean="0"/>
              <a:t> στ-διακλαδιζόμενες  οριζόντιες </a:t>
            </a:r>
          </a:p>
          <a:p>
            <a:r>
              <a:rPr lang="el-GR" dirty="0" smtClean="0"/>
              <a:t>Εφαπτόμενες.</a:t>
            </a:r>
          </a:p>
          <a:p>
            <a:r>
              <a:rPr lang="el-GR" b="1" dirty="0" smtClean="0"/>
              <a:t>Ειδικές</a:t>
            </a:r>
            <a:r>
              <a:rPr lang="el-GR" dirty="0" smtClean="0"/>
              <a:t> ίνες (13)-απολήγουν </a:t>
            </a:r>
            <a:r>
              <a:rPr lang="en-US" dirty="0" smtClean="0"/>
              <a:t>IV</a:t>
            </a:r>
            <a:r>
              <a:rPr lang="el-GR" dirty="0" smtClean="0"/>
              <a:t> (14, 15)-συνάψεις </a:t>
            </a:r>
          </a:p>
          <a:p>
            <a:r>
              <a:rPr lang="el-GR" dirty="0" smtClean="0"/>
              <a:t>με πυραμιδικά (11).</a:t>
            </a:r>
          </a:p>
          <a:p>
            <a:r>
              <a:rPr lang="el-GR" u="sng" dirty="0" err="1" smtClean="0"/>
              <a:t>Καλαθοφόρα</a:t>
            </a:r>
            <a:r>
              <a:rPr lang="el-GR" dirty="0" smtClean="0"/>
              <a:t> (17) ενεργοποιούνται από παλίνδρομους </a:t>
            </a:r>
          </a:p>
          <a:p>
            <a:r>
              <a:rPr lang="el-GR" dirty="0" smtClean="0"/>
              <a:t>παράπλευρους κλάδους πυραμιδικών κ. αναστέλλουν </a:t>
            </a:r>
          </a:p>
          <a:p>
            <a:r>
              <a:rPr lang="el-GR" dirty="0" smtClean="0"/>
              <a:t>πυραμιδικά (11) γειτονικών στηλών .</a:t>
            </a:r>
          </a:p>
          <a:p>
            <a:endParaRPr lang="el-GR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6875" y="357166"/>
            <a:ext cx="3667125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dirty="0" smtClean="0"/>
              <a:t>ΝΕΟΦΛΟΙΟΣ-ΙΣΟΦΛΟΙΟΣ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28596" y="1000108"/>
            <a:ext cx="8229600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l-GR" dirty="0" smtClean="0"/>
              <a:t>6 στιβάδες. </a:t>
            </a:r>
          </a:p>
          <a:p>
            <a:pPr>
              <a:buNone/>
            </a:pPr>
            <a:r>
              <a:rPr lang="el-GR" dirty="0" smtClean="0"/>
              <a:t>Διαφορετικές περιοχές: στιβάδες ευρύτερες ή στενότερες, πυκνά ή αραιά κύτταρα, ποικίλλει μέγεθος κυττάρων, κυριαρχεί ένας κυτταρικός τύπος.</a:t>
            </a:r>
          </a:p>
          <a:p>
            <a:pPr>
              <a:buNone/>
            </a:pPr>
            <a:r>
              <a:rPr lang="el-GR" dirty="0" smtClean="0"/>
              <a:t>Προβλητικές-αισθητικές περιοχές. Κυριαρχούν κοκκώδεις στιβάδες.</a:t>
            </a:r>
          </a:p>
          <a:p>
            <a:pPr>
              <a:buNone/>
            </a:pPr>
            <a:r>
              <a:rPr lang="el-GR" dirty="0" smtClean="0"/>
              <a:t>Πεδίο 3, 41, 4: ΙΙ, </a:t>
            </a:r>
            <a:r>
              <a:rPr lang="en-US" dirty="0" smtClean="0"/>
              <a:t>IV</a:t>
            </a:r>
            <a:r>
              <a:rPr lang="el-GR" dirty="0" smtClean="0"/>
              <a:t> ευρείες και πλούσιες σε κύτταρα, λίγα πυραμιδικά. (</a:t>
            </a:r>
            <a:r>
              <a:rPr lang="el-GR" u="sng" dirty="0" smtClean="0"/>
              <a:t>κοκκώδης</a:t>
            </a:r>
            <a:r>
              <a:rPr lang="el-GR" dirty="0" smtClean="0"/>
              <a:t> φλοιός)</a:t>
            </a:r>
          </a:p>
          <a:p>
            <a:pPr>
              <a:buNone/>
            </a:pPr>
            <a:r>
              <a:rPr lang="el-GR" dirty="0" smtClean="0"/>
              <a:t>Πεδίο 17 (ταινιωτή άλως): διπλασιασμός </a:t>
            </a:r>
            <a:r>
              <a:rPr lang="en-US" dirty="0" smtClean="0"/>
              <a:t>IV</a:t>
            </a:r>
            <a:r>
              <a:rPr lang="el-GR" dirty="0" smtClean="0"/>
              <a:t>. </a:t>
            </a:r>
          </a:p>
          <a:p>
            <a:pPr>
              <a:buNone/>
            </a:pPr>
            <a:r>
              <a:rPr lang="el-GR" dirty="0" smtClean="0"/>
              <a:t>Πεδίο 4,6: επικρατούν πυραμιδικά κ. ελαττωμένες κοκκώδεις στιβάδες (</a:t>
            </a:r>
            <a:r>
              <a:rPr lang="el-GR" u="sng" dirty="0" err="1" smtClean="0"/>
              <a:t>άκκοκος</a:t>
            </a:r>
            <a:r>
              <a:rPr lang="el-GR" dirty="0" smtClean="0"/>
              <a:t> φλοιός)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142844" y="5286388"/>
            <a:ext cx="8702639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ΜΕΤΑΒΑΤΙΚΕΣ ΠΕΡΙΟΧΕΣ: στις περιοχές επαφής </a:t>
            </a:r>
            <a:r>
              <a:rPr lang="el-GR" dirty="0" err="1" smtClean="0"/>
              <a:t>ισοφλοιού</a:t>
            </a:r>
            <a:r>
              <a:rPr lang="el-GR" dirty="0" smtClean="0"/>
              <a:t> με </a:t>
            </a:r>
            <a:r>
              <a:rPr lang="el-GR" dirty="0" err="1" smtClean="0"/>
              <a:t>πάλαιο</a:t>
            </a:r>
            <a:r>
              <a:rPr lang="el-GR" dirty="0" smtClean="0"/>
              <a:t> και </a:t>
            </a:r>
            <a:r>
              <a:rPr lang="el-GR" dirty="0" err="1" smtClean="0"/>
              <a:t>άρχι</a:t>
            </a:r>
            <a:r>
              <a:rPr lang="el-GR" dirty="0" smtClean="0"/>
              <a:t> φλοιό. </a:t>
            </a:r>
          </a:p>
          <a:p>
            <a:r>
              <a:rPr lang="el-GR" dirty="0" smtClean="0"/>
              <a:t>Απλούστερη δομή. (</a:t>
            </a:r>
            <a:r>
              <a:rPr lang="el-GR" dirty="0" err="1" smtClean="0"/>
              <a:t>υπερμεσολόβιος</a:t>
            </a:r>
            <a:r>
              <a:rPr lang="el-GR" dirty="0" smtClean="0"/>
              <a:t> έλικά, φλοιός νήσου (τμήμα), </a:t>
            </a:r>
            <a:r>
              <a:rPr lang="el-GR" dirty="0" err="1" smtClean="0"/>
              <a:t>οπισθοσπλήνιο</a:t>
            </a:r>
            <a:r>
              <a:rPr lang="el-GR" dirty="0" smtClean="0"/>
              <a:t> φλοιός)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90432"/>
            <a:ext cx="7884414" cy="569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846" y="785794"/>
            <a:ext cx="8434308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071546"/>
            <a:ext cx="5282591" cy="335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1000100" y="357166"/>
            <a:ext cx="2300245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smtClean="0"/>
              <a:t>ΜΕΤΡΩΠΙΑΙΟΣ ΛΟΒΟΣ</a:t>
            </a:r>
            <a:endParaRPr lang="el-GR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285720" y="1000108"/>
            <a:ext cx="468384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err="1" smtClean="0">
                <a:solidFill>
                  <a:srgbClr val="FF0000"/>
                </a:solidFill>
              </a:rPr>
              <a:t>Άκοκκος</a:t>
            </a:r>
            <a:r>
              <a:rPr lang="el-GR" b="1" dirty="0" smtClean="0">
                <a:solidFill>
                  <a:srgbClr val="FF0000"/>
                </a:solidFill>
              </a:rPr>
              <a:t> φλοιός</a:t>
            </a:r>
          </a:p>
          <a:p>
            <a:r>
              <a:rPr lang="el-GR" b="1" dirty="0" smtClean="0"/>
              <a:t>Πεδίο 4</a:t>
            </a:r>
            <a:r>
              <a:rPr lang="el-GR" dirty="0" smtClean="0"/>
              <a:t>. κύριος κινητικός φλοιός</a:t>
            </a:r>
          </a:p>
          <a:p>
            <a:r>
              <a:rPr lang="el-GR" b="1" dirty="0" smtClean="0"/>
              <a:t>Πεδίο 6.</a:t>
            </a:r>
            <a:r>
              <a:rPr lang="el-GR" dirty="0" smtClean="0"/>
              <a:t> προκινητικός φλοιός</a:t>
            </a:r>
          </a:p>
          <a:p>
            <a:endParaRPr lang="el-GR" dirty="0" smtClean="0"/>
          </a:p>
          <a:p>
            <a:r>
              <a:rPr lang="el-GR" dirty="0" smtClean="0"/>
              <a:t>Σχεδόν απώλεια κοκκωδών κυττάρων</a:t>
            </a:r>
          </a:p>
          <a:p>
            <a:r>
              <a:rPr lang="el-GR" dirty="0" smtClean="0"/>
              <a:t>Γενικευμένη αύξηση πυραμιδικών  κ.</a:t>
            </a:r>
          </a:p>
          <a:p>
            <a:r>
              <a:rPr lang="el-GR" dirty="0" smtClean="0"/>
              <a:t>Πάχυνση φλοιού-σταδιακή μετάβαση </a:t>
            </a:r>
          </a:p>
          <a:p>
            <a:r>
              <a:rPr lang="el-GR" dirty="0" smtClean="0"/>
              <a:t>στη λευκή ουσία</a:t>
            </a:r>
          </a:p>
          <a:p>
            <a:r>
              <a:rPr lang="el-GR" dirty="0" smtClean="0"/>
              <a:t>Στ. </a:t>
            </a:r>
            <a:r>
              <a:rPr lang="en-US" dirty="0" smtClean="0"/>
              <a:t>V</a:t>
            </a:r>
            <a:r>
              <a:rPr lang="el-GR" dirty="0" smtClean="0"/>
              <a:t> γιγαντιαία κ. </a:t>
            </a:r>
            <a:r>
              <a:rPr lang="en-US" dirty="0" smtClean="0"/>
              <a:t>Betz</a:t>
            </a:r>
            <a:r>
              <a:rPr lang="el-GR" dirty="0" smtClean="0"/>
              <a:t>. Παχύτεροι και </a:t>
            </a:r>
          </a:p>
          <a:p>
            <a:r>
              <a:rPr lang="el-GR" dirty="0" smtClean="0"/>
              <a:t>μακρύτεροι νευράξονες.</a:t>
            </a:r>
          </a:p>
          <a:p>
            <a:endParaRPr lang="el-GR" dirty="0" smtClean="0"/>
          </a:p>
          <a:p>
            <a:r>
              <a:rPr lang="el-GR" b="1" dirty="0" smtClean="0">
                <a:solidFill>
                  <a:srgbClr val="FF0000"/>
                </a:solidFill>
              </a:rPr>
              <a:t>Κοκκώδης φλοιός</a:t>
            </a:r>
          </a:p>
          <a:p>
            <a:r>
              <a:rPr lang="el-GR" b="1" dirty="0" smtClean="0"/>
              <a:t>Πεδίο 9</a:t>
            </a:r>
            <a:r>
              <a:rPr lang="el-GR" dirty="0" smtClean="0"/>
              <a:t>. προμετωπιαίος φλοιός</a:t>
            </a:r>
          </a:p>
          <a:p>
            <a:r>
              <a:rPr lang="el-GR" dirty="0" smtClean="0"/>
              <a:t>Έχει κοκκώδεις στιβάδες.</a:t>
            </a:r>
          </a:p>
          <a:p>
            <a:r>
              <a:rPr lang="el-GR" dirty="0" smtClean="0"/>
              <a:t>Στ. </a:t>
            </a:r>
            <a:r>
              <a:rPr lang="en-US" dirty="0" smtClean="0"/>
              <a:t>V</a:t>
            </a:r>
            <a:r>
              <a:rPr lang="el-GR" dirty="0" smtClean="0"/>
              <a:t>Ι</a:t>
            </a:r>
            <a:r>
              <a:rPr lang="en-US" dirty="0" smtClean="0"/>
              <a:t>  </a:t>
            </a:r>
            <a:r>
              <a:rPr lang="el-GR" dirty="0" smtClean="0"/>
              <a:t>ανεπτυγμένη ξεχωρίζει  από λευκή ουσία</a:t>
            </a:r>
          </a:p>
          <a:p>
            <a:r>
              <a:rPr lang="el-GR" dirty="0" err="1" smtClean="0"/>
              <a:t>Μετωποκογχικός</a:t>
            </a:r>
            <a:r>
              <a:rPr lang="el-GR" dirty="0" smtClean="0"/>
              <a:t> φλοιός .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5214942" y="4429132"/>
            <a:ext cx="3873625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b="1" dirty="0" smtClean="0"/>
              <a:t>Πεδίο 8</a:t>
            </a:r>
            <a:r>
              <a:rPr lang="el-GR" dirty="0" smtClean="0"/>
              <a:t>. μετωπιαίο οφθαλμικό πεδίο –</a:t>
            </a:r>
          </a:p>
          <a:p>
            <a:r>
              <a:rPr lang="el-GR" dirty="0" smtClean="0"/>
              <a:t>ελέγχει συζυγείς κινήσεις οφθαλμών</a:t>
            </a:r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5286380" y="5214950"/>
            <a:ext cx="356148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Πεδίο 44,45.  κινητικό κέντρο λόγου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500042"/>
            <a:ext cx="4810125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5643570" y="5929330"/>
            <a:ext cx="3017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1. Μεγάλα πυραμιδικά κ. </a:t>
            </a:r>
            <a:r>
              <a:rPr lang="en-US" dirty="0" smtClean="0"/>
              <a:t>Betz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0" y="642918"/>
            <a:ext cx="4625433" cy="230832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err="1" smtClean="0"/>
              <a:t>Άκκοκος</a:t>
            </a:r>
            <a:r>
              <a:rPr lang="el-GR" dirty="0" smtClean="0"/>
              <a:t> φλοιός: </a:t>
            </a:r>
            <a:r>
              <a:rPr lang="el-GR" b="1" dirty="0" smtClean="0"/>
              <a:t>π.4 </a:t>
            </a:r>
            <a:r>
              <a:rPr lang="el-GR" dirty="0" smtClean="0"/>
              <a:t>αρχή πυραμιδικής οδού </a:t>
            </a:r>
            <a:endParaRPr lang="en-US" dirty="0" smtClean="0"/>
          </a:p>
          <a:p>
            <a:r>
              <a:rPr lang="el-GR" dirty="0" smtClean="0"/>
              <a:t>(</a:t>
            </a:r>
            <a:r>
              <a:rPr lang="el-GR" dirty="0" err="1" smtClean="0"/>
              <a:t>μακρείς</a:t>
            </a:r>
            <a:r>
              <a:rPr lang="el-GR" dirty="0" smtClean="0"/>
              <a:t> νευράξονες στιβάδας </a:t>
            </a:r>
            <a:r>
              <a:rPr lang="en-US" dirty="0" smtClean="0"/>
              <a:t>V).</a:t>
            </a:r>
            <a:endParaRPr lang="el-GR" dirty="0" smtClean="0"/>
          </a:p>
          <a:p>
            <a:r>
              <a:rPr lang="el-GR" dirty="0" smtClean="0"/>
              <a:t>Πυραμιδικά κ. υπάρχουν και συμμετέχουν </a:t>
            </a:r>
          </a:p>
          <a:p>
            <a:r>
              <a:rPr lang="el-GR" dirty="0" smtClean="0"/>
              <a:t>και στο π. 6 και στο βρεγματικό φλοιό.</a:t>
            </a:r>
          </a:p>
          <a:p>
            <a:endParaRPr lang="el-GR" dirty="0" smtClean="0"/>
          </a:p>
          <a:p>
            <a:r>
              <a:rPr lang="el-GR" b="1" dirty="0" smtClean="0"/>
              <a:t>Κοκκώδης</a:t>
            </a:r>
            <a:r>
              <a:rPr lang="el-GR" dirty="0" smtClean="0"/>
              <a:t> φλοιός: προσωπικότητα: </a:t>
            </a:r>
          </a:p>
          <a:p>
            <a:r>
              <a:rPr lang="el-GR" dirty="0" smtClean="0"/>
              <a:t>πρωτοβουλία, συγκέντρωση, φιλοδοξία, κρίση.</a:t>
            </a:r>
            <a:endParaRPr lang="en-US" dirty="0" smtClean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5386413" cy="56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571472" y="6000768"/>
            <a:ext cx="139083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2. Φάρυγγας</a:t>
            </a:r>
          </a:p>
          <a:p>
            <a:r>
              <a:rPr lang="el-GR" dirty="0" smtClean="0"/>
              <a:t>3. Γλώσσα 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4500562" y="285728"/>
            <a:ext cx="41434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Κάθε μισό σώματος αντιπροσωπεύεται στο αντίθετο ημισφαίριο ανεστραμμένα.</a:t>
            </a:r>
          </a:p>
          <a:p>
            <a:r>
              <a:rPr lang="el-GR" dirty="0" smtClean="0"/>
              <a:t>Εκτέλεση λεπτών κινήσεων: μεγάλη αντιπροσώπευση (δάχτυλα-</a:t>
            </a:r>
            <a:r>
              <a:rPr lang="el-GR" dirty="0" err="1" smtClean="0"/>
              <a:t>άκρα</a:t>
            </a:r>
            <a:r>
              <a:rPr lang="el-GR" dirty="0" smtClean="0"/>
              <a:t> χείρα)</a:t>
            </a:r>
          </a:p>
          <a:p>
            <a:r>
              <a:rPr lang="el-GR" dirty="0" smtClean="0"/>
              <a:t>Κάτω άκρο φτάνει μέχρι έσω επιφάνεια ημισφαιρίου.</a:t>
            </a:r>
          </a:p>
        </p:txBody>
      </p:sp>
      <p:sp>
        <p:nvSpPr>
          <p:cNvPr id="7" name="6 - Ορθογώνιο"/>
          <p:cNvSpPr/>
          <p:nvPr/>
        </p:nvSpPr>
        <p:spPr>
          <a:xfrm>
            <a:off x="4214810" y="507207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 smtClean="0"/>
              <a:t>Μονόπλευρη διέγερση προκαλεί αντίπλευρη κίνηση στα άκρα και σε μυς προσώπου (κατώτερο πρόσωπο) και </a:t>
            </a:r>
            <a:r>
              <a:rPr lang="el-GR" dirty="0" err="1" smtClean="0"/>
              <a:t>αμφοτερόπλευρες</a:t>
            </a:r>
            <a:r>
              <a:rPr lang="el-GR" dirty="0" smtClean="0"/>
              <a:t>  κινήσεις στους μυς μάσησης, λάρυγγα, μαλθακής υπερώας και κορμού (μέση γραμμή)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49403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285720" y="6000768"/>
            <a:ext cx="4521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smtClean="0"/>
              <a:t>φάρυγγας-στόμα</a:t>
            </a:r>
          </a:p>
          <a:p>
            <a:pPr marL="342900" indent="-342900">
              <a:buAutoNum type="arabicPeriod"/>
            </a:pPr>
            <a:r>
              <a:rPr lang="el-GR" dirty="0" smtClean="0"/>
              <a:t>Ουροδόχος κύστη-ορθό-γεννητικά όργανα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 flipH="1">
            <a:off x="5474974" y="285728"/>
            <a:ext cx="3383305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b="1" dirty="0" smtClean="0"/>
              <a:t>ΒΡΕΓΜΑΤΙΚΟΣ ΦΛΟΙΟΣ</a:t>
            </a:r>
            <a:endParaRPr lang="el-GR" b="1" dirty="0"/>
          </a:p>
        </p:txBody>
      </p:sp>
      <p:sp>
        <p:nvSpPr>
          <p:cNvPr id="6" name="5 - TextBox"/>
          <p:cNvSpPr txBox="1"/>
          <p:nvPr/>
        </p:nvSpPr>
        <p:spPr>
          <a:xfrm>
            <a:off x="5072066" y="1142984"/>
            <a:ext cx="396044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Κοκκώδης (</a:t>
            </a:r>
            <a:r>
              <a:rPr lang="en-US" dirty="0" smtClean="0"/>
              <a:t>II, IV </a:t>
            </a:r>
            <a:r>
              <a:rPr lang="el-GR" dirty="0" smtClean="0"/>
              <a:t>ευρείες</a:t>
            </a:r>
            <a:r>
              <a:rPr lang="en-US" dirty="0" smtClean="0"/>
              <a:t>, III,V</a:t>
            </a:r>
            <a:r>
              <a:rPr lang="el-GR" dirty="0" smtClean="0"/>
              <a:t> στενές). </a:t>
            </a:r>
          </a:p>
          <a:p>
            <a:r>
              <a:rPr lang="el-GR" dirty="0" smtClean="0"/>
              <a:t>Σαφής διαχωρισμός από λευκή ουσία.</a:t>
            </a:r>
          </a:p>
          <a:p>
            <a:r>
              <a:rPr lang="el-GR" dirty="0" smtClean="0"/>
              <a:t>Δέχεται ίνες από οπ. κοιλιακό </a:t>
            </a:r>
          </a:p>
          <a:p>
            <a:r>
              <a:rPr lang="el-GR" dirty="0" smtClean="0"/>
              <a:t>πλάγιο πυρ. Θαλάμου.</a:t>
            </a:r>
          </a:p>
          <a:p>
            <a:r>
              <a:rPr lang="el-GR" dirty="0" smtClean="0"/>
              <a:t>Πεδίο 3. επιπολής αισθητικότητα</a:t>
            </a:r>
          </a:p>
          <a:p>
            <a:r>
              <a:rPr lang="el-GR" dirty="0" smtClean="0"/>
              <a:t>Πεδίο 2. εν τω βάθει αισθητικότητα</a:t>
            </a:r>
          </a:p>
          <a:p>
            <a:r>
              <a:rPr lang="el-GR" dirty="0" smtClean="0"/>
              <a:t>Αντιπροσωπεύεται σε κάθε ημισφαίριο </a:t>
            </a:r>
          </a:p>
          <a:p>
            <a:r>
              <a:rPr lang="el-GR" dirty="0" smtClean="0"/>
              <a:t>το αντίπλευρο ημίσωμα ανεστραμμένα.</a:t>
            </a:r>
          </a:p>
          <a:p>
            <a:r>
              <a:rPr lang="el-GR" dirty="0" smtClean="0"/>
              <a:t>Το κάτω άκρο αντιστοιχεί στην έσω </a:t>
            </a:r>
          </a:p>
          <a:p>
            <a:r>
              <a:rPr lang="el-GR" dirty="0" smtClean="0"/>
              <a:t>επιφάνεια ημισφαιρίου. </a:t>
            </a:r>
          </a:p>
          <a:p>
            <a:r>
              <a:rPr lang="el-GR" dirty="0" smtClean="0"/>
              <a:t>Μεγαλύτερη έκταση αντιστοιχεί στο </a:t>
            </a:r>
          </a:p>
          <a:p>
            <a:r>
              <a:rPr lang="el-GR" dirty="0" smtClean="0"/>
              <a:t>πρόσωπο και άκρα χείρα.</a:t>
            </a:r>
          </a:p>
          <a:p>
            <a:r>
              <a:rPr lang="el-GR" dirty="0" smtClean="0"/>
              <a:t>Οι περιοχές για τα άπω τμήματα είναι </a:t>
            </a:r>
          </a:p>
          <a:p>
            <a:r>
              <a:rPr lang="el-GR" dirty="0" smtClean="0"/>
              <a:t>μεγαλύτερες.</a:t>
            </a:r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5286380" y="5572140"/>
            <a:ext cx="3385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Βλάβη φλοιού προκαλεί </a:t>
            </a:r>
            <a:r>
              <a:rPr lang="el-GR" u="sng" dirty="0" smtClean="0"/>
              <a:t>αγνωσία</a:t>
            </a:r>
            <a:r>
              <a:rPr lang="el-GR" dirty="0" smtClean="0"/>
              <a:t>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6010275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6715140" y="642918"/>
            <a:ext cx="2183226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smtClean="0"/>
              <a:t>ΚΡΟΤΑΦΙΚΟΣ ΛΟΒΟΣ</a:t>
            </a:r>
            <a:endParaRPr lang="el-GR" b="1" dirty="0"/>
          </a:p>
        </p:txBody>
      </p:sp>
      <p:sp>
        <p:nvSpPr>
          <p:cNvPr id="5" name="4 - TextBox"/>
          <p:cNvSpPr txBox="1"/>
          <p:nvPr/>
        </p:nvSpPr>
        <p:spPr>
          <a:xfrm>
            <a:off x="214282" y="5786454"/>
            <a:ext cx="64582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b="1" dirty="0" smtClean="0"/>
              <a:t>Εγκάρσιες έλικες </a:t>
            </a:r>
            <a:r>
              <a:rPr lang="en-US" b="1" dirty="0" err="1" smtClean="0"/>
              <a:t>Heschl</a:t>
            </a:r>
            <a:r>
              <a:rPr lang="en-US" b="1" dirty="0" smtClean="0"/>
              <a:t> </a:t>
            </a:r>
            <a:r>
              <a:rPr lang="en-US" dirty="0" smtClean="0"/>
              <a:t>(</a:t>
            </a:r>
            <a:r>
              <a:rPr lang="el-GR" dirty="0" smtClean="0"/>
              <a:t>πάνω από την άνω κροταφική έλικα, </a:t>
            </a:r>
          </a:p>
          <a:p>
            <a:pPr marL="342900" indent="-342900"/>
            <a:r>
              <a:rPr lang="el-GR" dirty="0" smtClean="0"/>
              <a:t>στο βάθος της πλάγιας σχισμής (πεδίο 41,42: ακουστικός φλοιός), </a:t>
            </a:r>
          </a:p>
          <a:p>
            <a:pPr marL="342900" indent="-342900"/>
            <a:r>
              <a:rPr lang="el-GR" dirty="0" smtClean="0"/>
              <a:t>καταλήγει ακουστική ακτινοβολία από έξω </a:t>
            </a:r>
            <a:r>
              <a:rPr lang="el-GR" dirty="0" err="1" smtClean="0"/>
              <a:t>γονατώδες</a:t>
            </a:r>
            <a:r>
              <a:rPr lang="el-GR" dirty="0" smtClean="0"/>
              <a:t> σώμα.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6281421" y="1785926"/>
            <a:ext cx="301454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π. </a:t>
            </a:r>
            <a:r>
              <a:rPr lang="en-US" b="1" dirty="0" smtClean="0"/>
              <a:t>41, 42</a:t>
            </a:r>
            <a:r>
              <a:rPr lang="en-US" dirty="0" smtClean="0"/>
              <a:t>: </a:t>
            </a:r>
            <a:r>
              <a:rPr lang="el-GR" dirty="0" smtClean="0"/>
              <a:t>Πλούσια κοκκώδης </a:t>
            </a:r>
          </a:p>
          <a:p>
            <a:r>
              <a:rPr lang="el-GR" dirty="0" smtClean="0"/>
              <a:t>στιβάδα  (</a:t>
            </a:r>
            <a:r>
              <a:rPr lang="en-US" dirty="0" smtClean="0"/>
              <a:t>II, IV)</a:t>
            </a:r>
            <a:r>
              <a:rPr lang="el-GR" dirty="0" smtClean="0"/>
              <a:t>, </a:t>
            </a:r>
          </a:p>
          <a:p>
            <a:r>
              <a:rPr lang="el-GR" dirty="0" smtClean="0"/>
              <a:t>στενή πυραμιδική </a:t>
            </a:r>
            <a:endParaRPr lang="en-US" dirty="0" smtClean="0"/>
          </a:p>
          <a:p>
            <a:r>
              <a:rPr lang="el-GR" dirty="0" smtClean="0"/>
              <a:t>στιβάδα (</a:t>
            </a:r>
            <a:r>
              <a:rPr lang="en-US" dirty="0" smtClean="0"/>
              <a:t>III, V).</a:t>
            </a:r>
            <a:endParaRPr lang="el-GR" dirty="0" smtClean="0"/>
          </a:p>
          <a:p>
            <a:r>
              <a:rPr lang="el-GR" b="1" dirty="0" smtClean="0"/>
              <a:t>π. 21</a:t>
            </a:r>
            <a:r>
              <a:rPr lang="el-GR" dirty="0" smtClean="0"/>
              <a:t> (μέση κροταφική έλικα) </a:t>
            </a:r>
          </a:p>
          <a:p>
            <a:r>
              <a:rPr lang="el-GR" dirty="0" smtClean="0"/>
              <a:t>εμφανείς κοκκώδεις, </a:t>
            </a:r>
          </a:p>
          <a:p>
            <a:r>
              <a:rPr lang="el-GR" dirty="0" smtClean="0"/>
              <a:t>ευρείες πυραμιδικές.</a:t>
            </a:r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6286512" y="4357694"/>
            <a:ext cx="29917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Ερεθισμός κροταφικού λοβού</a:t>
            </a:r>
          </a:p>
          <a:p>
            <a:r>
              <a:rPr lang="el-GR" dirty="0" smtClean="0"/>
              <a:t>προκαλεί ακουστικές </a:t>
            </a:r>
          </a:p>
          <a:p>
            <a:r>
              <a:rPr lang="el-GR" dirty="0" smtClean="0"/>
              <a:t>ψευδαισθήσεις, </a:t>
            </a:r>
          </a:p>
          <a:p>
            <a:r>
              <a:rPr lang="el-GR" dirty="0" smtClean="0"/>
              <a:t>διαταραχή </a:t>
            </a:r>
            <a:r>
              <a:rPr lang="el-GR" dirty="0" err="1" smtClean="0"/>
              <a:t>συνειδητότητας</a:t>
            </a:r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6233780" y="6488668"/>
            <a:ext cx="291022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err="1" smtClean="0"/>
              <a:t>Τονοτοπογραφική</a:t>
            </a:r>
            <a:r>
              <a:rPr lang="el-GR" dirty="0" smtClean="0"/>
              <a:t> οργάνωση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500306"/>
            <a:ext cx="3286148" cy="238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20" y="-142900"/>
            <a:ext cx="3299460" cy="257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3929058" y="1142984"/>
            <a:ext cx="41685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Οι πλάγιες κοιλίες (7)ακολουθούν τη </a:t>
            </a:r>
          </a:p>
          <a:p>
            <a:r>
              <a:rPr lang="el-GR" dirty="0" smtClean="0"/>
              <a:t>στροφή και έχουν επίσης τοξοειδές σχήμα</a:t>
            </a:r>
          </a:p>
          <a:p>
            <a:r>
              <a:rPr lang="el-GR" dirty="0" smtClean="0"/>
              <a:t>(μετωπιαίο και κροταφικό κέρας).</a:t>
            </a:r>
            <a:endParaRPr lang="el-GR" dirty="0"/>
          </a:p>
        </p:txBody>
      </p:sp>
      <p:sp>
        <p:nvSpPr>
          <p:cNvPr id="9" name="8 - TextBox"/>
          <p:cNvSpPr txBox="1"/>
          <p:nvPr/>
        </p:nvSpPr>
        <p:spPr>
          <a:xfrm>
            <a:off x="3500430" y="2500306"/>
            <a:ext cx="5265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Ο κερκοφόρος πυρήνας συμμετέχει στη στροφή </a:t>
            </a:r>
          </a:p>
          <a:p>
            <a:r>
              <a:rPr lang="el-GR" dirty="0" smtClean="0"/>
              <a:t>και ακολουθεί το τοξοειδές σχήμα της πλάγια κοιλίας.</a:t>
            </a:r>
            <a:endParaRPr lang="el-GR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3929066"/>
            <a:ext cx="3786214" cy="2313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- Ορθογώνιο"/>
          <p:cNvSpPr/>
          <p:nvPr/>
        </p:nvSpPr>
        <p:spPr>
          <a:xfrm>
            <a:off x="642910" y="471488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 smtClean="0"/>
              <a:t>Ο ιππόκαμπος (9) μετακινείται προς τα κάτω και έσω, μέσα στον κροταφικό λοβό.</a:t>
            </a:r>
          </a:p>
          <a:p>
            <a:r>
              <a:rPr lang="el-GR" dirty="0" smtClean="0"/>
              <a:t>Το μεσολόβιο (10) και η ψαλίδα (11) υπολείμματα </a:t>
            </a:r>
            <a:r>
              <a:rPr lang="el-GR" dirty="0" err="1" smtClean="0"/>
              <a:t>αρχιχιτώνιου</a:t>
            </a:r>
            <a:r>
              <a:rPr lang="el-GR" dirty="0" smtClean="0"/>
              <a:t> </a:t>
            </a:r>
          </a:p>
          <a:p>
            <a:r>
              <a:rPr lang="el-GR" dirty="0" smtClean="0"/>
              <a:t>αναπτύσσονται </a:t>
            </a:r>
            <a:r>
              <a:rPr lang="el-GR" dirty="0" err="1" smtClean="0"/>
              <a:t>τοξοειδώς</a:t>
            </a:r>
            <a:r>
              <a:rPr lang="el-GR" dirty="0" smtClean="0"/>
              <a:t>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214423"/>
            <a:ext cx="5890181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785786" y="214290"/>
            <a:ext cx="177446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ΙΝΙΑΚΟΣ ΦΛΟΙΟΣ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0" y="5500702"/>
            <a:ext cx="3158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err="1" smtClean="0"/>
              <a:t>Πληκτραία</a:t>
            </a:r>
            <a:r>
              <a:rPr lang="el-GR" dirty="0" smtClean="0"/>
              <a:t> σχισμή</a:t>
            </a:r>
          </a:p>
          <a:p>
            <a:pPr marL="342900" indent="-342900">
              <a:buAutoNum type="arabicPeriod"/>
            </a:pPr>
            <a:r>
              <a:rPr lang="el-GR" dirty="0" err="1" smtClean="0"/>
              <a:t>Πτηναίο</a:t>
            </a:r>
            <a:r>
              <a:rPr lang="el-GR" dirty="0" smtClean="0"/>
              <a:t> πλήκτρο: προβολή </a:t>
            </a:r>
          </a:p>
          <a:p>
            <a:pPr marL="342900" indent="-342900"/>
            <a:r>
              <a:rPr lang="el-GR" dirty="0" smtClean="0"/>
              <a:t>      στην πλάγια κοιλία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3214678" y="5500702"/>
            <a:ext cx="55648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3. </a:t>
            </a:r>
            <a:r>
              <a:rPr lang="el-GR" dirty="0" err="1" smtClean="0"/>
              <a:t>Ταπήτιο</a:t>
            </a:r>
            <a:r>
              <a:rPr lang="el-GR" dirty="0" smtClean="0"/>
              <a:t>: συνδεσμικές ίνες </a:t>
            </a:r>
            <a:r>
              <a:rPr lang="el-GR" dirty="0" err="1" smtClean="0"/>
              <a:t>σπληνίου</a:t>
            </a:r>
            <a:r>
              <a:rPr lang="el-GR" dirty="0" smtClean="0"/>
              <a:t> μεσολοβίου </a:t>
            </a:r>
          </a:p>
          <a:p>
            <a:r>
              <a:rPr lang="el-GR" dirty="0" smtClean="0"/>
              <a:t>4. Πεδίο 17</a:t>
            </a:r>
            <a:r>
              <a:rPr lang="en-US" dirty="0" smtClean="0"/>
              <a:t> (18)</a:t>
            </a:r>
            <a:r>
              <a:rPr lang="el-GR" dirty="0" smtClean="0"/>
              <a:t>. οπτικός φλοιός</a:t>
            </a:r>
          </a:p>
          <a:p>
            <a:r>
              <a:rPr lang="el-GR" dirty="0" smtClean="0"/>
              <a:t>6. Γραμμή </a:t>
            </a:r>
            <a:r>
              <a:rPr lang="en-US" dirty="0" err="1" smtClean="0"/>
              <a:t>Gennari</a:t>
            </a:r>
            <a:r>
              <a:rPr lang="el-GR" dirty="0" smtClean="0"/>
              <a:t>: πτωχή σε κ. γραμμή στ.</a:t>
            </a:r>
            <a:r>
              <a:rPr lang="en-US" dirty="0" err="1" smtClean="0"/>
              <a:t>IVb</a:t>
            </a:r>
            <a:r>
              <a:rPr lang="en-US" dirty="0" smtClean="0"/>
              <a:t> (</a:t>
            </a:r>
            <a:r>
              <a:rPr lang="en-US" dirty="0" err="1" smtClean="0"/>
              <a:t>Meynert</a:t>
            </a:r>
            <a:r>
              <a:rPr lang="en-US" dirty="0" smtClean="0"/>
              <a:t>)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IVa</a:t>
            </a:r>
            <a:r>
              <a:rPr lang="en-US" dirty="0" smtClean="0"/>
              <a:t>, </a:t>
            </a:r>
            <a:r>
              <a:rPr lang="en-US" dirty="0" err="1" smtClean="0"/>
              <a:t>IVc</a:t>
            </a:r>
            <a:r>
              <a:rPr lang="el-GR" dirty="0" smtClean="0"/>
              <a:t>  ο πιο </a:t>
            </a:r>
            <a:r>
              <a:rPr lang="el-GR" dirty="0" err="1" smtClean="0"/>
              <a:t>κυτταροβριθής</a:t>
            </a:r>
            <a:r>
              <a:rPr lang="el-GR" dirty="0" smtClean="0"/>
              <a:t> φλοιός.</a:t>
            </a:r>
            <a:r>
              <a:rPr lang="en-US" dirty="0" smtClean="0"/>
              <a:t> 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3544390" y="142852"/>
            <a:ext cx="55996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Απλά κύτταρα (π 17)</a:t>
            </a:r>
            <a:r>
              <a:rPr lang="el-GR" dirty="0" smtClean="0"/>
              <a:t>: απαντούν σε γραμμές φωτός και </a:t>
            </a:r>
          </a:p>
          <a:p>
            <a:r>
              <a:rPr lang="el-GR" dirty="0" smtClean="0"/>
              <a:t>ειδικό προσανατολισμό από συγκεκριμένο τμήμα </a:t>
            </a:r>
            <a:r>
              <a:rPr lang="el-GR" dirty="0" err="1" smtClean="0"/>
              <a:t>αμφβλ</a:t>
            </a:r>
            <a:r>
              <a:rPr lang="el-GR" dirty="0" smtClean="0"/>
              <a:t>.</a:t>
            </a:r>
          </a:p>
          <a:p>
            <a:r>
              <a:rPr lang="el-GR" dirty="0" smtClean="0"/>
              <a:t>Ερεθισμός: Σπινθήρες, αστραπές</a:t>
            </a:r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5778079" y="1500174"/>
            <a:ext cx="34364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Πολύπλοκα κύτταρα (π 18,19): </a:t>
            </a:r>
          </a:p>
          <a:p>
            <a:r>
              <a:rPr lang="el-GR" dirty="0" smtClean="0"/>
              <a:t>δέχεται από πολλά απλά κύτταρα-</a:t>
            </a:r>
          </a:p>
          <a:p>
            <a:r>
              <a:rPr lang="el-GR" dirty="0" smtClean="0"/>
              <a:t>Αναγνώριση σχημάτων</a:t>
            </a:r>
            <a:r>
              <a:rPr lang="el-GR" b="1" dirty="0" smtClean="0"/>
              <a:t>.</a:t>
            </a:r>
            <a:endParaRPr lang="el-G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653" y="714356"/>
            <a:ext cx="769594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5000628" y="357166"/>
            <a:ext cx="1413207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ΛΕΥΚΗ ΟΥΣΙΑ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571472" y="5500702"/>
            <a:ext cx="24617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smtClean="0"/>
              <a:t>Ακτινωτός στέφανος</a:t>
            </a:r>
          </a:p>
          <a:p>
            <a:pPr marL="342900" indent="-342900"/>
            <a:r>
              <a:rPr lang="el-GR" dirty="0" smtClean="0"/>
              <a:t>15. Οπτική ακτινοβολία</a:t>
            </a:r>
          </a:p>
          <a:p>
            <a:pPr marL="342900" indent="-342900"/>
            <a:r>
              <a:rPr lang="el-GR" dirty="0" smtClean="0"/>
              <a:t>18. Μεσολόβιο </a:t>
            </a:r>
          </a:p>
          <a:p>
            <a:pPr marL="342900" indent="-342900"/>
            <a:r>
              <a:rPr lang="el-GR" dirty="0" smtClean="0"/>
              <a:t>19. Εγκεφαλικό σκέλος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3827801" y="5572140"/>
            <a:ext cx="53161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Προβλητικές ίνες (ανιούσες-</a:t>
            </a:r>
            <a:r>
              <a:rPr lang="el-GR" dirty="0" err="1" smtClean="0"/>
              <a:t>κατιούσες</a:t>
            </a:r>
            <a:r>
              <a:rPr lang="el-GR" dirty="0" smtClean="0"/>
              <a:t>)</a:t>
            </a:r>
          </a:p>
          <a:p>
            <a:r>
              <a:rPr lang="el-GR" dirty="0" smtClean="0"/>
              <a:t>Συνδετικές ίνες</a:t>
            </a:r>
          </a:p>
          <a:p>
            <a:r>
              <a:rPr lang="el-GR" dirty="0" smtClean="0"/>
              <a:t>Συνδεσμικές ίνες (συμμετρικές περιοχές ημισφαιρίων)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4457965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5286380" y="1000108"/>
            <a:ext cx="372294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4. Κεφαλή κερκοφόρου</a:t>
            </a:r>
          </a:p>
          <a:p>
            <a:r>
              <a:rPr lang="el-GR" dirty="0" smtClean="0"/>
              <a:t>5. Ωχρά σφαίρα</a:t>
            </a:r>
          </a:p>
          <a:p>
            <a:r>
              <a:rPr lang="el-GR" dirty="0" smtClean="0"/>
              <a:t>6. Κέλυφος</a:t>
            </a:r>
          </a:p>
          <a:p>
            <a:r>
              <a:rPr lang="el-GR" dirty="0" smtClean="0"/>
              <a:t>8. Θάλαμος </a:t>
            </a:r>
          </a:p>
          <a:p>
            <a:endParaRPr lang="el-GR" dirty="0" smtClean="0"/>
          </a:p>
          <a:p>
            <a:r>
              <a:rPr lang="el-GR" dirty="0" smtClean="0"/>
              <a:t>3. Πρόσθιο σκέλος</a:t>
            </a:r>
          </a:p>
          <a:p>
            <a:r>
              <a:rPr lang="el-GR" dirty="0" smtClean="0"/>
              <a:t>   10. </a:t>
            </a:r>
            <a:r>
              <a:rPr lang="el-GR" dirty="0" err="1" smtClean="0"/>
              <a:t>μετωπογεφυρική</a:t>
            </a:r>
            <a:r>
              <a:rPr lang="el-GR" dirty="0" smtClean="0"/>
              <a:t> δ.</a:t>
            </a:r>
          </a:p>
          <a:p>
            <a:r>
              <a:rPr lang="el-GR" dirty="0" smtClean="0"/>
              <a:t>   11. </a:t>
            </a:r>
            <a:r>
              <a:rPr lang="el-GR" dirty="0" err="1" smtClean="0"/>
              <a:t>πρ</a:t>
            </a:r>
            <a:r>
              <a:rPr lang="el-GR" dirty="0" smtClean="0"/>
              <a:t>. </a:t>
            </a:r>
            <a:r>
              <a:rPr lang="el-GR" dirty="0" err="1" smtClean="0"/>
              <a:t>θαλαμική</a:t>
            </a:r>
            <a:r>
              <a:rPr lang="el-GR" dirty="0" smtClean="0"/>
              <a:t> δ.</a:t>
            </a:r>
          </a:p>
          <a:p>
            <a:r>
              <a:rPr lang="el-GR" dirty="0" smtClean="0"/>
              <a:t>9. Γόνυ έσω κάψας</a:t>
            </a:r>
          </a:p>
          <a:p>
            <a:r>
              <a:rPr lang="el-GR" dirty="0" smtClean="0"/>
              <a:t>    -</a:t>
            </a:r>
            <a:r>
              <a:rPr lang="el-GR" dirty="0" err="1" smtClean="0"/>
              <a:t>φλοιοπυρηνικές</a:t>
            </a:r>
            <a:r>
              <a:rPr lang="el-GR" dirty="0" smtClean="0"/>
              <a:t> ίνες</a:t>
            </a:r>
          </a:p>
          <a:p>
            <a:endParaRPr lang="el-GR" dirty="0" smtClean="0"/>
          </a:p>
          <a:p>
            <a:r>
              <a:rPr lang="el-GR" dirty="0" smtClean="0"/>
              <a:t>7. Οπίσθιο σκέλος</a:t>
            </a:r>
          </a:p>
          <a:p>
            <a:r>
              <a:rPr lang="el-GR" dirty="0" smtClean="0"/>
              <a:t>    -φλοιονωτιαίο δ. </a:t>
            </a:r>
          </a:p>
          <a:p>
            <a:r>
              <a:rPr lang="el-GR" dirty="0" smtClean="0"/>
              <a:t>    12. κεντρική </a:t>
            </a:r>
            <a:r>
              <a:rPr lang="el-GR" dirty="0" err="1" smtClean="0"/>
              <a:t>θαλαμική</a:t>
            </a:r>
            <a:r>
              <a:rPr lang="el-GR" dirty="0" smtClean="0"/>
              <a:t> ακτινοβολία</a:t>
            </a:r>
          </a:p>
          <a:p>
            <a:r>
              <a:rPr lang="el-GR" dirty="0" smtClean="0"/>
              <a:t>    13. οπίσθια </a:t>
            </a:r>
            <a:r>
              <a:rPr lang="el-GR" dirty="0" err="1" smtClean="0"/>
              <a:t>θαλαμική</a:t>
            </a:r>
            <a:r>
              <a:rPr lang="el-GR" dirty="0" smtClean="0"/>
              <a:t> ακτινοβολία</a:t>
            </a:r>
          </a:p>
          <a:p>
            <a:r>
              <a:rPr lang="el-GR" dirty="0" smtClean="0"/>
              <a:t>    14. </a:t>
            </a:r>
            <a:r>
              <a:rPr lang="el-GR" dirty="0" err="1" smtClean="0"/>
              <a:t>Κροταφογεφυρικό</a:t>
            </a:r>
            <a:r>
              <a:rPr lang="el-GR" dirty="0" smtClean="0"/>
              <a:t> δεμάτιο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2786082" cy="489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3357554" y="1357298"/>
            <a:ext cx="3369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16. Κροταφικό γόνυ οπτικής οδού</a:t>
            </a:r>
          </a:p>
          <a:p>
            <a:r>
              <a:rPr lang="el-GR" dirty="0" smtClean="0"/>
              <a:t>17. </a:t>
            </a:r>
            <a:r>
              <a:rPr lang="el-GR" dirty="0" err="1" smtClean="0"/>
              <a:t>Πληκτραία</a:t>
            </a:r>
            <a:r>
              <a:rPr lang="el-GR" dirty="0" smtClean="0"/>
              <a:t> σχισμή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357166"/>
            <a:ext cx="4336930" cy="252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1214414" y="3500438"/>
            <a:ext cx="2700419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ΒΡΑΧΕΙΕΣ ΣΥΝΔΕΤΙΚΕΣ ΙΝΕΣ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1357290" y="4286256"/>
            <a:ext cx="3300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smtClean="0"/>
              <a:t>Συνδέσεις εντός ίδιου λοβού</a:t>
            </a:r>
          </a:p>
          <a:p>
            <a:pPr marL="342900" indent="-342900">
              <a:buAutoNum type="arabicPeriod"/>
            </a:pPr>
            <a:r>
              <a:rPr lang="el-GR" dirty="0" smtClean="0"/>
              <a:t>Συνδέσεις γειτονικών ελίκων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5300824" cy="3352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6215074" y="642918"/>
            <a:ext cx="268073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ΜΑΚΡΕΣ ΣΥΝΔΕΤΙΚΕΣ ΟΔΟΙ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571472" y="4214818"/>
            <a:ext cx="42834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3. ΤΟΞΟΕΙΔΗΣ ΔΕΣΜΙΔΑ (ΠΡΟΣΑΓΩΓΕΙΟ)</a:t>
            </a:r>
          </a:p>
          <a:p>
            <a:r>
              <a:rPr lang="el-GR" dirty="0" smtClean="0"/>
              <a:t>4. ΥΠΟΜΕΣΟΛΟΒΙΑ ΔΕΣΜΙΔΑ: μετ-</a:t>
            </a:r>
            <a:r>
              <a:rPr lang="el-GR" dirty="0" err="1" smtClean="0"/>
              <a:t>κρ</a:t>
            </a:r>
            <a:r>
              <a:rPr lang="el-GR" dirty="0" smtClean="0"/>
              <a:t>-</a:t>
            </a:r>
            <a:r>
              <a:rPr lang="el-GR" dirty="0" err="1" smtClean="0"/>
              <a:t>ιν</a:t>
            </a:r>
            <a:endParaRPr lang="el-GR" dirty="0" smtClean="0"/>
          </a:p>
          <a:p>
            <a:r>
              <a:rPr lang="el-GR" dirty="0" smtClean="0"/>
              <a:t>5. ΑΝΩ ΕΠΙΜΗΚΗΣ ΔΕΣΜΙΔΑ: μετ-</a:t>
            </a:r>
            <a:r>
              <a:rPr lang="el-GR" dirty="0" err="1" smtClean="0"/>
              <a:t>ιν </a:t>
            </a:r>
            <a:r>
              <a:rPr lang="el-GR" dirty="0" smtClean="0"/>
              <a:t>(</a:t>
            </a:r>
            <a:r>
              <a:rPr lang="el-GR" dirty="0" err="1" smtClean="0"/>
              <a:t>κρ</a:t>
            </a:r>
            <a:r>
              <a:rPr lang="el-GR" dirty="0" smtClean="0"/>
              <a:t>, </a:t>
            </a:r>
            <a:r>
              <a:rPr lang="el-GR" dirty="0" err="1" smtClean="0"/>
              <a:t>βρ</a:t>
            </a:r>
            <a:r>
              <a:rPr lang="el-GR" dirty="0" smtClean="0"/>
              <a:t>)</a:t>
            </a:r>
          </a:p>
          <a:p>
            <a:r>
              <a:rPr lang="el-GR" dirty="0" smtClean="0"/>
              <a:t>6. ΚΑΤΩ ΜΕΤΩΠΟΪΝΙΑΚΗ ΔΕΣΜΙΔΑ: μετ-ιν</a:t>
            </a:r>
          </a:p>
          <a:p>
            <a:r>
              <a:rPr lang="el-GR" dirty="0" smtClean="0"/>
              <a:t>7. ΚΑΤΩ ΕΠΙΜΗΚΗΣ ΔΕΣΜΙΔΑ: </a:t>
            </a:r>
            <a:r>
              <a:rPr lang="el-GR" dirty="0" err="1" smtClean="0"/>
              <a:t>ιν</a:t>
            </a:r>
            <a:r>
              <a:rPr lang="el-GR" dirty="0" smtClean="0"/>
              <a:t>-</a:t>
            </a:r>
            <a:r>
              <a:rPr lang="el-GR" dirty="0" err="1" smtClean="0"/>
              <a:t>κρ</a:t>
            </a:r>
            <a:endParaRPr lang="el-GR" dirty="0" smtClean="0"/>
          </a:p>
          <a:p>
            <a:r>
              <a:rPr lang="el-GR" dirty="0" smtClean="0"/>
              <a:t>8. </a:t>
            </a:r>
            <a:r>
              <a:rPr lang="el-GR" b="1" dirty="0" smtClean="0"/>
              <a:t>ΑΓΚΙΣΤΡΟΕΙΔΗΣ ΔΕΣΜΙΔΑ: </a:t>
            </a:r>
            <a:r>
              <a:rPr lang="el-GR" b="1" dirty="0" err="1" smtClean="0"/>
              <a:t>κρ</a:t>
            </a:r>
            <a:r>
              <a:rPr lang="el-GR" b="1" dirty="0" smtClean="0"/>
              <a:t>-μετ</a:t>
            </a:r>
          </a:p>
          <a:p>
            <a:r>
              <a:rPr lang="el-GR" dirty="0" smtClean="0"/>
              <a:t>9. ΚΑΘΕΤΗ ΙΝΙΑΚΗ</a:t>
            </a:r>
          </a:p>
          <a:p>
            <a:r>
              <a:rPr lang="el-GR" dirty="0" smtClean="0"/>
              <a:t>10. ΜΕΤΩΠΟΚΟΓΧΙΚΗ</a:t>
            </a:r>
            <a:endParaRPr lang="el-GR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571612"/>
            <a:ext cx="3532897" cy="3952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14356"/>
            <a:ext cx="3491697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1000100" y="3786190"/>
            <a:ext cx="237840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11. ΓΟΝΥ ΜΕΣΟΛΟΒΙΟΥ</a:t>
            </a:r>
          </a:p>
          <a:p>
            <a:r>
              <a:rPr lang="el-GR" dirty="0" smtClean="0"/>
              <a:t>12. ΡΥΓΧΟΣ</a:t>
            </a:r>
          </a:p>
          <a:p>
            <a:r>
              <a:rPr lang="el-GR" dirty="0" smtClean="0"/>
              <a:t>13. ΣΩΜΑ</a:t>
            </a:r>
          </a:p>
          <a:p>
            <a:r>
              <a:rPr lang="el-GR" dirty="0" smtClean="0"/>
              <a:t>14. ΣΠΛΗΝΙΟ</a:t>
            </a:r>
          </a:p>
          <a:p>
            <a:r>
              <a:rPr lang="el-GR" dirty="0" smtClean="0"/>
              <a:t>15. </a:t>
            </a:r>
            <a:r>
              <a:rPr lang="el-GR" dirty="0" smtClean="0"/>
              <a:t>Έλασσον </a:t>
            </a:r>
            <a:r>
              <a:rPr lang="el-GR" dirty="0" smtClean="0"/>
              <a:t>δίκρανο</a:t>
            </a:r>
          </a:p>
          <a:p>
            <a:r>
              <a:rPr lang="el-GR" dirty="0" smtClean="0"/>
              <a:t>16. Μείζον δίκρανο</a:t>
            </a:r>
            <a:endParaRPr lang="el-GR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785794"/>
            <a:ext cx="3136683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3607804" y="4214818"/>
            <a:ext cx="528593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Ομοιότυπες ίνες συνδέουν ίδιες φλοιώδεις περιοχές.</a:t>
            </a:r>
          </a:p>
          <a:p>
            <a:r>
              <a:rPr lang="el-GR" dirty="0" err="1" smtClean="0"/>
              <a:t>Ετερότοπες</a:t>
            </a:r>
            <a:r>
              <a:rPr lang="el-GR" dirty="0" smtClean="0"/>
              <a:t> </a:t>
            </a:r>
            <a:r>
              <a:rPr lang="el-GR" dirty="0" smtClean="0"/>
              <a:t>ίνες </a:t>
            </a:r>
            <a:r>
              <a:rPr lang="el-GR" dirty="0" smtClean="0"/>
              <a:t>συνδέουν </a:t>
            </a:r>
            <a:r>
              <a:rPr lang="el-GR" dirty="0" smtClean="0"/>
              <a:t>διαφορετικές.</a:t>
            </a:r>
          </a:p>
          <a:p>
            <a:endParaRPr lang="el-GR" dirty="0" smtClean="0"/>
          </a:p>
          <a:p>
            <a:r>
              <a:rPr lang="el-GR" dirty="0" smtClean="0"/>
              <a:t>Δε συνδέονται : οι σωματοαισθητικές περιοχές </a:t>
            </a:r>
          </a:p>
          <a:p>
            <a:r>
              <a:rPr lang="el-GR" dirty="0" smtClean="0"/>
              <a:t>άκρας χείρας και άκρου ποδός και οι πρωτοταγείς </a:t>
            </a:r>
          </a:p>
          <a:p>
            <a:r>
              <a:rPr lang="el-GR" dirty="0" smtClean="0"/>
              <a:t>οπτικοί φλοιοί (17). Συνδέονται οι συνειρμικοί (18,19)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8225" y="928670"/>
            <a:ext cx="5258275" cy="3710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1285852" y="5357826"/>
            <a:ext cx="48474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Wernicke-</a:t>
            </a:r>
            <a:r>
              <a:rPr lang="el-GR" dirty="0" smtClean="0"/>
              <a:t>οπ. περιοχή άνω κροταφικής έλικας</a:t>
            </a:r>
          </a:p>
          <a:p>
            <a:pPr marL="342900" indent="-342900">
              <a:buAutoNum type="arabicPeriod"/>
            </a:pPr>
            <a:r>
              <a:rPr lang="el-GR" dirty="0" smtClean="0"/>
              <a:t>Γωνιώδης έλικα </a:t>
            </a:r>
            <a:r>
              <a:rPr lang="el-GR" dirty="0" err="1" smtClean="0"/>
              <a:t>αγραφία</a:t>
            </a:r>
            <a:r>
              <a:rPr lang="el-GR" dirty="0" smtClean="0"/>
              <a:t> </a:t>
            </a:r>
            <a:r>
              <a:rPr lang="el-GR" dirty="0" err="1" smtClean="0"/>
              <a:t>αλεξία</a:t>
            </a:r>
            <a:endParaRPr lang="el-GR" dirty="0" smtClean="0"/>
          </a:p>
          <a:p>
            <a:pPr marL="342900" indent="-342900">
              <a:buAutoNum type="arabicPeriod"/>
            </a:pPr>
            <a:r>
              <a:rPr lang="el-GR" dirty="0" err="1" smtClean="0"/>
              <a:t>Υπερχείλια</a:t>
            </a:r>
            <a:r>
              <a:rPr lang="el-GR" dirty="0" smtClean="0"/>
              <a:t> έλικα</a:t>
            </a:r>
          </a:p>
          <a:p>
            <a:pPr marL="342900" indent="-342900">
              <a:buAutoNum type="arabicPeriod"/>
            </a:pPr>
            <a:r>
              <a:rPr lang="en-US" dirty="0" smtClean="0"/>
              <a:t>Broca-</a:t>
            </a:r>
            <a:r>
              <a:rPr lang="el-GR" dirty="0" smtClean="0"/>
              <a:t>κάτω μετωπιαία έλικα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80940"/>
            <a:ext cx="4900633" cy="6477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6143636" y="785794"/>
            <a:ext cx="309591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Διατομή μεσολοβίου. </a:t>
            </a:r>
          </a:p>
          <a:p>
            <a:r>
              <a:rPr lang="el-GR" dirty="0" smtClean="0"/>
              <a:t>Δεν αναγνωρίζονται λεκτικά </a:t>
            </a:r>
          </a:p>
          <a:p>
            <a:r>
              <a:rPr lang="el-GR" dirty="0" smtClean="0"/>
              <a:t>αντικείμενα που γίνονται </a:t>
            </a:r>
          </a:p>
          <a:p>
            <a:r>
              <a:rPr lang="el-GR" dirty="0" smtClean="0"/>
              <a:t>αντιληπτά από ΔΕ ημισφαίριο-</a:t>
            </a:r>
          </a:p>
          <a:p>
            <a:r>
              <a:rPr lang="el-GR" dirty="0" smtClean="0"/>
              <a:t>ΑΡ οπτικό πεδίο ή ΑΡ  </a:t>
            </a:r>
            <a:r>
              <a:rPr lang="en-US" dirty="0" smtClean="0"/>
              <a:t>S1.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4566465" y="3286124"/>
            <a:ext cx="45775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Κινήσεις ενός άκρου δεν μπορούν να </a:t>
            </a:r>
          </a:p>
          <a:p>
            <a:r>
              <a:rPr lang="el-GR" dirty="0" smtClean="0"/>
              <a:t>επαναληφθούν από το άλλο άκρο, αφού ο </a:t>
            </a:r>
          </a:p>
          <a:p>
            <a:r>
              <a:rPr lang="el-GR" dirty="0" err="1" smtClean="0"/>
              <a:t>αντίπλευρος</a:t>
            </a:r>
            <a:r>
              <a:rPr lang="el-GR" dirty="0" smtClean="0"/>
              <a:t> φλοιός αγνοεί την έκανε ο άλλος.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14291"/>
            <a:ext cx="651604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0" y="3857628"/>
            <a:ext cx="263136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10. Οσφρητικός βολβός</a:t>
            </a:r>
          </a:p>
          <a:p>
            <a:r>
              <a:rPr lang="el-GR" dirty="0" smtClean="0"/>
              <a:t>11. Οσφρητική ταινία</a:t>
            </a:r>
          </a:p>
          <a:p>
            <a:r>
              <a:rPr lang="el-GR" dirty="0" smtClean="0"/>
              <a:t>12. Οσφρητικό τρίγωνο</a:t>
            </a:r>
          </a:p>
          <a:p>
            <a:r>
              <a:rPr lang="el-GR" dirty="0" smtClean="0"/>
              <a:t>13. </a:t>
            </a:r>
            <a:r>
              <a:rPr lang="el-GR" dirty="0" smtClean="0">
                <a:solidFill>
                  <a:srgbClr val="00B050"/>
                </a:solidFill>
              </a:rPr>
              <a:t>Έσω οσφρητική χορδή</a:t>
            </a:r>
          </a:p>
          <a:p>
            <a:r>
              <a:rPr lang="el-GR" dirty="0" smtClean="0"/>
              <a:t>14. </a:t>
            </a:r>
            <a:r>
              <a:rPr lang="el-GR" dirty="0" smtClean="0">
                <a:solidFill>
                  <a:srgbClr val="FF0000"/>
                </a:solidFill>
              </a:rPr>
              <a:t>Έξω οσφρητική χορδή</a:t>
            </a:r>
          </a:p>
          <a:p>
            <a:r>
              <a:rPr lang="el-GR" dirty="0" smtClean="0"/>
              <a:t>16. </a:t>
            </a:r>
            <a:r>
              <a:rPr lang="el-GR" dirty="0" smtClean="0">
                <a:solidFill>
                  <a:srgbClr val="00B050"/>
                </a:solidFill>
              </a:rPr>
              <a:t>Διαγώνια ταινία </a:t>
            </a:r>
            <a:r>
              <a:rPr lang="en-US" dirty="0" smtClean="0">
                <a:solidFill>
                  <a:srgbClr val="00B050"/>
                </a:solidFill>
              </a:rPr>
              <a:t>Broca</a:t>
            </a:r>
            <a:endParaRPr lang="el-GR" dirty="0" smtClean="0">
              <a:solidFill>
                <a:srgbClr val="00B050"/>
              </a:solidFill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3071802" y="3929066"/>
            <a:ext cx="5955669" cy="230832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1</a:t>
            </a:r>
            <a:r>
              <a:rPr lang="en-US" dirty="0" smtClean="0"/>
              <a:t>7. </a:t>
            </a:r>
            <a:r>
              <a:rPr lang="el-GR" dirty="0" err="1" smtClean="0"/>
              <a:t>Αμφιμηνοειδής</a:t>
            </a:r>
            <a:r>
              <a:rPr lang="el-GR" dirty="0" smtClean="0"/>
              <a:t> έλικα</a:t>
            </a:r>
          </a:p>
          <a:p>
            <a:r>
              <a:rPr lang="el-GR" dirty="0" smtClean="0"/>
              <a:t>18. Μηνοειδής έλικα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15. Πρόσθια διάτρητη ουσία (1ταγής)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19. </a:t>
            </a:r>
            <a:r>
              <a:rPr lang="el-GR" dirty="0" err="1" smtClean="0">
                <a:solidFill>
                  <a:srgbClr val="FF0000"/>
                </a:solidFill>
              </a:rPr>
              <a:t>Προαπιοειδής</a:t>
            </a:r>
            <a:r>
              <a:rPr lang="el-GR" dirty="0" smtClean="0">
                <a:solidFill>
                  <a:srgbClr val="FF0000"/>
                </a:solidFill>
              </a:rPr>
              <a:t> φλοιός (1ταγής)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20. </a:t>
            </a:r>
            <a:r>
              <a:rPr lang="el-GR" dirty="0" err="1" smtClean="0">
                <a:solidFill>
                  <a:srgbClr val="FF0000"/>
                </a:solidFill>
              </a:rPr>
              <a:t>Περιαμυγδαλικός</a:t>
            </a:r>
            <a:r>
              <a:rPr lang="el-GR" dirty="0" smtClean="0">
                <a:solidFill>
                  <a:srgbClr val="FF0000"/>
                </a:solidFill>
              </a:rPr>
              <a:t> φλοιός (1ταγής)</a:t>
            </a:r>
          </a:p>
          <a:p>
            <a:r>
              <a:rPr lang="el-GR" dirty="0" smtClean="0"/>
              <a:t>21. Άγκιστρο (</a:t>
            </a:r>
            <a:r>
              <a:rPr lang="el-GR" dirty="0" err="1" smtClean="0"/>
              <a:t>πρ</a:t>
            </a:r>
            <a:r>
              <a:rPr lang="el-GR" dirty="0" smtClean="0"/>
              <a:t>. τμήμα </a:t>
            </a:r>
            <a:r>
              <a:rPr lang="el-GR" dirty="0" err="1" smtClean="0"/>
              <a:t>παραϊπ</a:t>
            </a:r>
            <a:r>
              <a:rPr lang="el-GR" dirty="0" smtClean="0"/>
              <a:t>. ελ)</a:t>
            </a:r>
          </a:p>
          <a:p>
            <a:r>
              <a:rPr lang="el-GR" dirty="0" smtClean="0">
                <a:solidFill>
                  <a:srgbClr val="0070C0"/>
                </a:solidFill>
              </a:rPr>
              <a:t>22. </a:t>
            </a:r>
            <a:r>
              <a:rPr lang="el-GR" dirty="0" err="1" smtClean="0">
                <a:solidFill>
                  <a:srgbClr val="0070C0"/>
                </a:solidFill>
              </a:rPr>
              <a:t>Παραϊπποκάμπια</a:t>
            </a:r>
            <a:r>
              <a:rPr lang="el-GR" dirty="0" smtClean="0">
                <a:solidFill>
                  <a:srgbClr val="0070C0"/>
                </a:solidFill>
              </a:rPr>
              <a:t> έλικα (π.28)</a:t>
            </a:r>
          </a:p>
          <a:p>
            <a:r>
              <a:rPr lang="el-GR" dirty="0" smtClean="0">
                <a:solidFill>
                  <a:srgbClr val="0070C0"/>
                </a:solidFill>
              </a:rPr>
              <a:t>23. Μεταβατικός ρινικός φλοιός (</a:t>
            </a:r>
            <a:r>
              <a:rPr lang="el-GR" dirty="0" err="1" smtClean="0">
                <a:solidFill>
                  <a:srgbClr val="0070C0"/>
                </a:solidFill>
              </a:rPr>
              <a:t>ενδορρινικός</a:t>
            </a:r>
            <a:r>
              <a:rPr lang="el-GR" dirty="0" smtClean="0">
                <a:solidFill>
                  <a:srgbClr val="0070C0"/>
                </a:solidFill>
              </a:rPr>
              <a:t>) (συνειρμικός</a:t>
            </a:r>
            <a:r>
              <a:rPr lang="el-GR" dirty="0" smtClean="0">
                <a:solidFill>
                  <a:srgbClr val="00B0F0"/>
                </a:solidFill>
              </a:rPr>
              <a:t>)</a:t>
            </a:r>
            <a:endParaRPr lang="el-GR" dirty="0">
              <a:solidFill>
                <a:srgbClr val="00B0F0"/>
              </a:solidFill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5572132" y="142852"/>
            <a:ext cx="239193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err="1" smtClean="0"/>
              <a:t>Μικρόοσμα</a:t>
            </a:r>
            <a:r>
              <a:rPr lang="el-GR" b="1" dirty="0" smtClean="0"/>
              <a:t> θηλαστικά</a:t>
            </a:r>
            <a:endParaRPr lang="el-GR" b="1" dirty="0"/>
          </a:p>
        </p:txBody>
      </p:sp>
      <p:sp>
        <p:nvSpPr>
          <p:cNvPr id="8" name="7 - TextBox"/>
          <p:cNvSpPr txBox="1"/>
          <p:nvPr/>
        </p:nvSpPr>
        <p:spPr>
          <a:xfrm>
            <a:off x="285720" y="214290"/>
            <a:ext cx="170745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ΠΑΛΑΙΟΦΛΟΙΟΣ</a:t>
            </a:r>
            <a:endParaRPr lang="el-GR" dirty="0"/>
          </a:p>
        </p:txBody>
      </p:sp>
      <p:sp>
        <p:nvSpPr>
          <p:cNvPr id="10" name="9 - Λυγισμένο βέλος"/>
          <p:cNvSpPr/>
          <p:nvPr/>
        </p:nvSpPr>
        <p:spPr>
          <a:xfrm>
            <a:off x="2500298" y="4857760"/>
            <a:ext cx="500066" cy="285752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11" name="10 - Βέλος προς τα κάτω"/>
          <p:cNvSpPr/>
          <p:nvPr/>
        </p:nvSpPr>
        <p:spPr>
          <a:xfrm>
            <a:off x="1142976" y="5000636"/>
            <a:ext cx="214314" cy="1500198"/>
          </a:xfrm>
          <a:prstGeom prst="downArrow">
            <a:avLst/>
          </a:prstGeom>
          <a:solidFill>
            <a:srgbClr val="91FC1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TextBox"/>
          <p:cNvSpPr txBox="1"/>
          <p:nvPr/>
        </p:nvSpPr>
        <p:spPr>
          <a:xfrm>
            <a:off x="857224" y="6488668"/>
            <a:ext cx="6754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Χιάζεται στον </a:t>
            </a:r>
            <a:r>
              <a:rPr lang="el-GR" dirty="0" err="1" smtClean="0"/>
              <a:t>πρ</a:t>
            </a:r>
            <a:r>
              <a:rPr lang="el-GR" dirty="0" smtClean="0"/>
              <a:t>. σύνδεσμο, καταλήγει στους πυρήνες διαφράγματος</a:t>
            </a:r>
            <a:endParaRPr lang="el-GR" dirty="0"/>
          </a:p>
        </p:txBody>
      </p:sp>
      <p:sp>
        <p:nvSpPr>
          <p:cNvPr id="13" name="12 - TextBox"/>
          <p:cNvSpPr txBox="1"/>
          <p:nvPr/>
        </p:nvSpPr>
        <p:spPr>
          <a:xfrm>
            <a:off x="4500562" y="6215082"/>
            <a:ext cx="204568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ΑΠΙΟΕΙΔΗΣ ΦΛΟΙΟΣ</a:t>
            </a:r>
            <a:endParaRPr lang="el-G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ΦΛΟΙΟΣ</a:t>
            </a:r>
            <a:br>
              <a:rPr lang="el-GR" dirty="0" smtClean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2-3 </a:t>
            </a:r>
            <a:r>
              <a:rPr lang="en-US" dirty="0" smtClean="0"/>
              <a:t>mm </a:t>
            </a:r>
            <a:r>
              <a:rPr lang="el-GR" dirty="0" smtClean="0"/>
              <a:t>πάχος </a:t>
            </a:r>
          </a:p>
          <a:p>
            <a:r>
              <a:rPr lang="el-GR" dirty="0" smtClean="0"/>
              <a:t>40% μάζας εγκεφάλου</a:t>
            </a:r>
          </a:p>
          <a:p>
            <a:r>
              <a:rPr lang="el-GR" dirty="0" smtClean="0"/>
              <a:t>14-16 </a:t>
            </a:r>
            <a:r>
              <a:rPr lang="el-GR" dirty="0" err="1" smtClean="0"/>
              <a:t>δισ</a:t>
            </a:r>
            <a:r>
              <a:rPr lang="el-GR" dirty="0" smtClean="0"/>
              <a:t> νευρώνες</a:t>
            </a:r>
          </a:p>
          <a:p>
            <a:r>
              <a:rPr lang="el-GR" dirty="0" smtClean="0"/>
              <a:t>Νεοφλοιός 90% φλοιού, 6 στιβάδες</a:t>
            </a:r>
          </a:p>
          <a:p>
            <a:r>
              <a:rPr lang="el-GR" dirty="0" smtClean="0"/>
              <a:t>Παλαιοφλοιός, 3 στιβάδες. Απιοειδής λοβός</a:t>
            </a:r>
          </a:p>
          <a:p>
            <a:r>
              <a:rPr lang="el-GR" dirty="0" smtClean="0"/>
              <a:t>Αρχιφλοιός, 3-4 στιβάδες, ιππόκαμπος</a:t>
            </a:r>
            <a:endParaRPr lang="el-GR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8" y="752475"/>
            <a:ext cx="9077325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6153" y="142852"/>
            <a:ext cx="4237847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0" y="4929198"/>
            <a:ext cx="85311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Η περιφερική αποφυάδα δίπολου κ. (1</a:t>
            </a:r>
            <a:r>
              <a:rPr lang="el-GR" baseline="30000" dirty="0" smtClean="0"/>
              <a:t>ος</a:t>
            </a:r>
            <a:r>
              <a:rPr lang="el-GR" dirty="0" smtClean="0"/>
              <a:t>)(δενδρίτης) καταλήγει στο οσφρητικό επιθήλιο.</a:t>
            </a:r>
          </a:p>
          <a:p>
            <a:r>
              <a:rPr lang="el-GR" dirty="0" smtClean="0"/>
              <a:t>Η κεντρική αποφυάδα αποτελεί ίνα οσφρητικού νεύρου. </a:t>
            </a:r>
          </a:p>
          <a:p>
            <a:r>
              <a:rPr lang="el-GR" dirty="0" smtClean="0"/>
              <a:t>Τα οσφρητικά νεύρα καταλήγουν στον οσφρητικό βολβό. </a:t>
            </a:r>
          </a:p>
          <a:p>
            <a:r>
              <a:rPr lang="el-GR" dirty="0" smtClean="0"/>
              <a:t>Οι ίνες που ξεκινούν από οσφρητικό βολβό σχηματίζουν οσφρητική ταινία</a:t>
            </a:r>
          </a:p>
          <a:p>
            <a:r>
              <a:rPr lang="el-GR" dirty="0" smtClean="0"/>
              <a:t> (μιτροειδή και </a:t>
            </a:r>
            <a:r>
              <a:rPr lang="el-GR" dirty="0" err="1" smtClean="0"/>
              <a:t>τολυπώδη</a:t>
            </a:r>
            <a:r>
              <a:rPr lang="el-GR" dirty="0" smtClean="0"/>
              <a:t> κύτταρα</a:t>
            </a:r>
            <a:r>
              <a:rPr lang="en-US" dirty="0" smtClean="0"/>
              <a:t>)</a:t>
            </a:r>
            <a:endParaRPr lang="el-GR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7166"/>
            <a:ext cx="4600575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785794"/>
            <a:ext cx="5543550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1785918" y="4000504"/>
            <a:ext cx="5713167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smtClean="0"/>
              <a:t>Οσφρητικά κ. (1</a:t>
            </a:r>
            <a:r>
              <a:rPr lang="el-GR" baseline="30000" dirty="0" smtClean="0"/>
              <a:t>ος</a:t>
            </a:r>
            <a:r>
              <a:rPr lang="el-GR" dirty="0" smtClean="0"/>
              <a:t>)</a:t>
            </a:r>
          </a:p>
          <a:p>
            <a:pPr marL="342900" indent="-342900">
              <a:buAutoNum type="arabicPeriod"/>
            </a:pPr>
            <a:r>
              <a:rPr lang="el-GR" dirty="0" err="1" smtClean="0"/>
              <a:t>Τετρημμένο</a:t>
            </a:r>
            <a:r>
              <a:rPr lang="el-GR" dirty="0" smtClean="0"/>
              <a:t> πέταλο ηθμοειδούς</a:t>
            </a:r>
          </a:p>
          <a:p>
            <a:pPr marL="342900" indent="-342900">
              <a:buAutoNum type="arabicPeriod"/>
            </a:pPr>
            <a:r>
              <a:rPr lang="el-GR" dirty="0" smtClean="0"/>
              <a:t>Οσφρητικός βολβός</a:t>
            </a:r>
          </a:p>
          <a:p>
            <a:pPr marL="342900" indent="-342900">
              <a:buAutoNum type="arabicPeriod"/>
            </a:pPr>
            <a:r>
              <a:rPr lang="el-GR" dirty="0" smtClean="0"/>
              <a:t>Μιτροειδή κ. (2</a:t>
            </a:r>
            <a:r>
              <a:rPr lang="el-GR" baseline="30000" dirty="0" smtClean="0"/>
              <a:t>ος</a:t>
            </a:r>
            <a:r>
              <a:rPr lang="el-GR" dirty="0" smtClean="0"/>
              <a:t>)</a:t>
            </a:r>
          </a:p>
          <a:p>
            <a:pPr marL="342900" indent="-342900">
              <a:buAutoNum type="arabicPeriod"/>
            </a:pPr>
            <a:r>
              <a:rPr lang="el-GR" dirty="0" smtClean="0"/>
              <a:t>Συναπτικά σπειράματα (συνάψεις)</a:t>
            </a:r>
          </a:p>
          <a:p>
            <a:pPr marL="342900" indent="-342900">
              <a:buAutoNum type="arabicPeriod"/>
            </a:pPr>
            <a:r>
              <a:rPr lang="el-GR" dirty="0" smtClean="0"/>
              <a:t>Οσφρητική ταινία</a:t>
            </a:r>
          </a:p>
          <a:p>
            <a:pPr marL="342900" indent="-342900">
              <a:buAutoNum type="arabicPeriod"/>
            </a:pPr>
            <a:r>
              <a:rPr lang="el-GR" dirty="0" smtClean="0"/>
              <a:t>Πρόσθιος οσφρητικός πυρήνας (διάσπαρτοι νευρώνες)</a:t>
            </a:r>
          </a:p>
          <a:p>
            <a:pPr marL="342900" indent="-342900">
              <a:buAutoNum type="arabicPeriod"/>
            </a:pPr>
            <a:endParaRPr lang="el-GR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85728"/>
            <a:ext cx="6215106" cy="488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428596" y="285728"/>
            <a:ext cx="7534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8. Έσω οσφρητική χορδή: ίνες μιτροειδών κ. που χιάζονται στον </a:t>
            </a:r>
            <a:r>
              <a:rPr lang="el-GR" dirty="0" err="1" smtClean="0"/>
              <a:t>πρ</a:t>
            </a:r>
            <a:r>
              <a:rPr lang="el-GR" dirty="0" smtClean="0"/>
              <a:t>. σύνδεσμο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785786" y="5357826"/>
            <a:ext cx="2820067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1ταγης οσφρητικός φλοιός</a:t>
            </a:r>
          </a:p>
          <a:p>
            <a:r>
              <a:rPr lang="el-GR" dirty="0" smtClean="0"/>
              <a:t>9. Πρόσθια διάτρητη ουσία</a:t>
            </a:r>
          </a:p>
          <a:p>
            <a:r>
              <a:rPr lang="el-GR" dirty="0" smtClean="0"/>
              <a:t>10. </a:t>
            </a:r>
            <a:r>
              <a:rPr lang="el-GR" dirty="0" err="1" smtClean="0"/>
              <a:t>Προαπιοειδής</a:t>
            </a:r>
            <a:r>
              <a:rPr lang="el-GR" dirty="0" smtClean="0"/>
              <a:t> χώρα</a:t>
            </a:r>
          </a:p>
          <a:p>
            <a:r>
              <a:rPr lang="el-GR" dirty="0" smtClean="0"/>
              <a:t>11. </a:t>
            </a:r>
            <a:r>
              <a:rPr lang="el-GR" dirty="0" err="1" smtClean="0"/>
              <a:t>Περιαμυγδαλικός</a:t>
            </a:r>
            <a:r>
              <a:rPr lang="el-GR" dirty="0" smtClean="0"/>
              <a:t> φλοιός 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4429124" y="5214950"/>
            <a:ext cx="247388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12. </a:t>
            </a:r>
            <a:r>
              <a:rPr lang="el-GR" dirty="0" err="1" smtClean="0"/>
              <a:t>Ενδορρινικός</a:t>
            </a:r>
            <a:r>
              <a:rPr lang="el-GR" dirty="0" smtClean="0"/>
              <a:t> φλοιός</a:t>
            </a:r>
            <a:endParaRPr lang="el-GR" dirty="0"/>
          </a:p>
        </p:txBody>
      </p:sp>
      <p:sp>
        <p:nvSpPr>
          <p:cNvPr id="7" name="6 - Ραβδωτό δεξιό βέλος"/>
          <p:cNvSpPr/>
          <p:nvPr/>
        </p:nvSpPr>
        <p:spPr>
          <a:xfrm>
            <a:off x="3643306" y="5357826"/>
            <a:ext cx="785818" cy="285752"/>
          </a:xfrm>
          <a:prstGeom prst="striped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TextBox"/>
          <p:cNvSpPr txBox="1"/>
          <p:nvPr/>
        </p:nvSpPr>
        <p:spPr>
          <a:xfrm>
            <a:off x="928662" y="4786322"/>
            <a:ext cx="223894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Έξω οσφρητική χορδή</a:t>
            </a:r>
            <a:endParaRPr lang="el-GR" dirty="0"/>
          </a:p>
        </p:txBody>
      </p:sp>
      <p:sp>
        <p:nvSpPr>
          <p:cNvPr id="9" name="8 - Βέλος προς τα κάτω"/>
          <p:cNvSpPr/>
          <p:nvPr/>
        </p:nvSpPr>
        <p:spPr>
          <a:xfrm>
            <a:off x="2000232" y="5143512"/>
            <a:ext cx="214314" cy="285752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TextBox"/>
          <p:cNvSpPr txBox="1"/>
          <p:nvPr/>
        </p:nvSpPr>
        <p:spPr>
          <a:xfrm>
            <a:off x="4572000" y="5657671"/>
            <a:ext cx="2411942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13. Αμυγδαλή</a:t>
            </a:r>
          </a:p>
          <a:p>
            <a:r>
              <a:rPr lang="el-GR" dirty="0" smtClean="0"/>
              <a:t>14. Υποθάλαμος </a:t>
            </a:r>
          </a:p>
          <a:p>
            <a:r>
              <a:rPr lang="el-GR" dirty="0" smtClean="0"/>
              <a:t>15. Έσω πυρ. θαλάμου</a:t>
            </a:r>
          </a:p>
          <a:p>
            <a:r>
              <a:rPr lang="el-GR" dirty="0" smtClean="0"/>
              <a:t>16. πυρ. </a:t>
            </a:r>
            <a:r>
              <a:rPr lang="el-GR" dirty="0" err="1" smtClean="0"/>
              <a:t>Ηνίας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11" name="10 - Ραβδωτό δεξιό βέλος"/>
          <p:cNvSpPr/>
          <p:nvPr/>
        </p:nvSpPr>
        <p:spPr>
          <a:xfrm>
            <a:off x="3786182" y="6000768"/>
            <a:ext cx="785818" cy="285752"/>
          </a:xfrm>
          <a:prstGeom prst="striped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TextBox"/>
          <p:cNvSpPr txBox="1"/>
          <p:nvPr/>
        </p:nvSpPr>
        <p:spPr>
          <a:xfrm>
            <a:off x="642910" y="2071678"/>
            <a:ext cx="190686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23. Οπτικό χίασμα</a:t>
            </a:r>
            <a:endParaRPr lang="el-GR" dirty="0"/>
          </a:p>
        </p:txBody>
      </p:sp>
      <p:sp>
        <p:nvSpPr>
          <p:cNvPr id="13" name="12 - TextBox"/>
          <p:cNvSpPr txBox="1"/>
          <p:nvPr/>
        </p:nvSpPr>
        <p:spPr>
          <a:xfrm>
            <a:off x="500034" y="1071546"/>
            <a:ext cx="238828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18. πυρ. Διαφράγματος</a:t>
            </a:r>
          </a:p>
          <a:p>
            <a:r>
              <a:rPr lang="el-GR" dirty="0" smtClean="0"/>
              <a:t>19. Προοπτική χώρα</a:t>
            </a:r>
            <a:endParaRPr lang="el-GR" dirty="0"/>
          </a:p>
        </p:txBody>
      </p:sp>
      <p:sp>
        <p:nvSpPr>
          <p:cNvPr id="14" name="13 - TextBox"/>
          <p:cNvSpPr txBox="1"/>
          <p:nvPr/>
        </p:nvSpPr>
        <p:spPr>
          <a:xfrm>
            <a:off x="5500694" y="4143380"/>
            <a:ext cx="3833229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17. Τελική μεθόριος ταινία </a:t>
            </a:r>
          </a:p>
          <a:p>
            <a:r>
              <a:rPr lang="el-GR" dirty="0" smtClean="0"/>
              <a:t>    (απαγωγός </a:t>
            </a:r>
            <a:r>
              <a:rPr lang="el-GR" dirty="0" err="1" smtClean="0"/>
              <a:t>αμυγδαλοειδή</a:t>
            </a:r>
            <a:r>
              <a:rPr lang="el-GR" dirty="0" smtClean="0"/>
              <a:t> πυρ</a:t>
            </a:r>
            <a:r>
              <a:rPr lang="el-GR" dirty="0" smtClean="0"/>
              <a:t>.-ηνία</a:t>
            </a:r>
            <a:endParaRPr lang="el-GR" dirty="0"/>
          </a:p>
        </p:txBody>
      </p:sp>
      <p:sp>
        <p:nvSpPr>
          <p:cNvPr id="15" name="14 - TextBox"/>
          <p:cNvSpPr txBox="1"/>
          <p:nvPr/>
        </p:nvSpPr>
        <p:spPr>
          <a:xfrm>
            <a:off x="6858016" y="1071546"/>
            <a:ext cx="198304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20. Μυέλινη ταινία</a:t>
            </a:r>
            <a:endParaRPr lang="el-GR" dirty="0"/>
          </a:p>
        </p:txBody>
      </p:sp>
      <p:sp>
        <p:nvSpPr>
          <p:cNvPr id="17" name="16 - Λυγισμένο βέλος"/>
          <p:cNvSpPr/>
          <p:nvPr/>
        </p:nvSpPr>
        <p:spPr>
          <a:xfrm rot="20603011">
            <a:off x="7666343" y="1527477"/>
            <a:ext cx="516810" cy="2231410"/>
          </a:xfrm>
          <a:prstGeom prst="ben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857232"/>
            <a:ext cx="3838575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4747732" y="428604"/>
            <a:ext cx="43513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7.</a:t>
            </a:r>
            <a:r>
              <a:rPr lang="el-GR" dirty="0" smtClean="0"/>
              <a:t> Πρόσθιος οσφρητικός πυρήνας</a:t>
            </a:r>
          </a:p>
          <a:p>
            <a:r>
              <a:rPr lang="el-GR" dirty="0" smtClean="0"/>
              <a:t>9. Πρόσθια διάτρητη ουσία</a:t>
            </a:r>
          </a:p>
          <a:p>
            <a:r>
              <a:rPr lang="el-GR" dirty="0" smtClean="0"/>
              <a:t>13. Αμυγδαλή (έξω βασική ομάδα πυρήνων)</a:t>
            </a:r>
          </a:p>
          <a:p>
            <a:r>
              <a:rPr lang="el-GR" dirty="0" smtClean="0"/>
              <a:t>17. Τελική μεθόρια ταινία</a:t>
            </a:r>
          </a:p>
          <a:p>
            <a:r>
              <a:rPr lang="el-GR" dirty="0" smtClean="0"/>
              <a:t>22. Κροταφικός φλοιός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-142900"/>
            <a:ext cx="9739597" cy="382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714348" y="3357562"/>
            <a:ext cx="819955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Οσφρητική οδός</a:t>
            </a:r>
            <a:r>
              <a:rPr lang="el-GR" dirty="0" smtClean="0"/>
              <a:t>: άξονες μιτροειδών (2</a:t>
            </a:r>
            <a:r>
              <a:rPr lang="el-GR" baseline="30000" dirty="0" smtClean="0"/>
              <a:t>ος</a:t>
            </a:r>
            <a:r>
              <a:rPr lang="el-GR" dirty="0" smtClean="0"/>
              <a:t>) και </a:t>
            </a:r>
            <a:r>
              <a:rPr lang="el-GR" dirty="0" err="1" smtClean="0"/>
              <a:t>τολυπώδη</a:t>
            </a:r>
            <a:r>
              <a:rPr lang="el-GR" dirty="0" smtClean="0"/>
              <a:t> κ. του οσφρητικού βολβού </a:t>
            </a:r>
          </a:p>
          <a:p>
            <a:r>
              <a:rPr lang="el-GR" dirty="0" smtClean="0"/>
              <a:t>συνιστούν </a:t>
            </a:r>
            <a:r>
              <a:rPr lang="el-GR" u="sng" dirty="0" smtClean="0"/>
              <a:t>οσφρητική ταινία</a:t>
            </a:r>
          </a:p>
          <a:p>
            <a:r>
              <a:rPr lang="en-US" dirty="0" smtClean="0"/>
              <a:t> </a:t>
            </a:r>
            <a:r>
              <a:rPr lang="el-GR" dirty="0" smtClean="0"/>
              <a:t>διάσπαρτοι νευρώνες στον οσφρητικό βολβό συνιστούν τον </a:t>
            </a:r>
            <a:r>
              <a:rPr lang="el-GR" b="1" dirty="0" err="1" smtClean="0"/>
              <a:t>πρ</a:t>
            </a:r>
            <a:r>
              <a:rPr lang="el-GR" b="1" dirty="0" smtClean="0"/>
              <a:t>.</a:t>
            </a:r>
            <a:r>
              <a:rPr lang="el-GR" dirty="0" smtClean="0"/>
              <a:t> </a:t>
            </a:r>
            <a:r>
              <a:rPr lang="el-GR" b="1" dirty="0" smtClean="0"/>
              <a:t>οσφρητικό πυρήνα</a:t>
            </a:r>
            <a:r>
              <a:rPr lang="el-GR" dirty="0" smtClean="0"/>
              <a:t>.</a:t>
            </a:r>
          </a:p>
          <a:p>
            <a:r>
              <a:rPr lang="el-GR" b="1" dirty="0" smtClean="0"/>
              <a:t>Οσφρητικός φλοιός</a:t>
            </a:r>
            <a:r>
              <a:rPr lang="el-GR" dirty="0" smtClean="0"/>
              <a:t>: ό,τι λαμβάνει απευθείας ίνες από οσφρητικό βολβό!</a:t>
            </a:r>
          </a:p>
          <a:p>
            <a:r>
              <a:rPr lang="el-GR" dirty="0" smtClean="0"/>
              <a:t>		</a:t>
            </a:r>
            <a:r>
              <a:rPr lang="el-GR" dirty="0" smtClean="0">
                <a:solidFill>
                  <a:srgbClr val="FF0000"/>
                </a:solidFill>
              </a:rPr>
              <a:t>   </a:t>
            </a:r>
            <a:r>
              <a:rPr lang="el-GR" dirty="0" err="1" smtClean="0">
                <a:solidFill>
                  <a:srgbClr val="FF0000"/>
                </a:solidFill>
              </a:rPr>
              <a:t>προαπιοειδής</a:t>
            </a:r>
            <a:r>
              <a:rPr lang="el-GR" dirty="0" smtClean="0">
                <a:solidFill>
                  <a:srgbClr val="FF0000"/>
                </a:solidFill>
              </a:rPr>
              <a:t> φλοιός (</a:t>
            </a:r>
            <a:r>
              <a:rPr lang="en-US" dirty="0" smtClean="0">
                <a:solidFill>
                  <a:srgbClr val="FF0000"/>
                </a:solidFill>
              </a:rPr>
              <a:t>gyrus </a:t>
            </a:r>
            <a:r>
              <a:rPr lang="en-US" dirty="0" err="1" smtClean="0">
                <a:solidFill>
                  <a:srgbClr val="FF0000"/>
                </a:solidFill>
              </a:rPr>
              <a:t>ambiens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l-GR" dirty="0" smtClean="0">
              <a:solidFill>
                <a:srgbClr val="FF0000"/>
              </a:solidFill>
            </a:endParaRPr>
          </a:p>
          <a:p>
            <a:r>
              <a:rPr lang="el-GR" dirty="0" smtClean="0"/>
              <a:t>		   </a:t>
            </a:r>
            <a:r>
              <a:rPr lang="el-GR" dirty="0" err="1" smtClean="0">
                <a:solidFill>
                  <a:srgbClr val="FF0000"/>
                </a:solidFill>
              </a:rPr>
              <a:t>περιαμυγδαλικός</a:t>
            </a:r>
            <a:r>
              <a:rPr lang="el-GR" dirty="0" smtClean="0">
                <a:solidFill>
                  <a:srgbClr val="FF0000"/>
                </a:solidFill>
              </a:rPr>
              <a:t> φλοιός</a:t>
            </a:r>
            <a:r>
              <a:rPr lang="en-US" dirty="0" smtClean="0">
                <a:solidFill>
                  <a:srgbClr val="FF0000"/>
                </a:solidFill>
              </a:rPr>
              <a:t> (gyrus </a:t>
            </a:r>
            <a:r>
              <a:rPr lang="en-US" dirty="0" err="1" smtClean="0">
                <a:solidFill>
                  <a:srgbClr val="FF0000"/>
                </a:solidFill>
              </a:rPr>
              <a:t>semilunaris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l-GR" dirty="0" smtClean="0">
              <a:solidFill>
                <a:srgbClr val="FF0000"/>
              </a:solidFill>
            </a:endParaRPr>
          </a:p>
          <a:p>
            <a:r>
              <a:rPr lang="el-GR" dirty="0" smtClean="0">
                <a:solidFill>
                  <a:srgbClr val="FF0000"/>
                </a:solidFill>
              </a:rPr>
              <a:t>		   Οσφρητικό φύμα (</a:t>
            </a:r>
            <a:r>
              <a:rPr lang="el-GR" dirty="0" err="1" smtClean="0">
                <a:solidFill>
                  <a:srgbClr val="FF0000"/>
                </a:solidFill>
              </a:rPr>
              <a:t>πρ</a:t>
            </a:r>
            <a:r>
              <a:rPr lang="el-GR" dirty="0" smtClean="0">
                <a:solidFill>
                  <a:srgbClr val="FF0000"/>
                </a:solidFill>
              </a:rPr>
              <a:t>. διάτρητη ουσία)</a:t>
            </a:r>
          </a:p>
          <a:p>
            <a:r>
              <a:rPr lang="el-GR" dirty="0" smtClean="0"/>
              <a:t>		   </a:t>
            </a:r>
            <a:r>
              <a:rPr lang="el-GR" dirty="0" err="1" smtClean="0">
                <a:solidFill>
                  <a:srgbClr val="0070C0"/>
                </a:solidFill>
              </a:rPr>
              <a:t>ενδορρινικός</a:t>
            </a:r>
            <a:r>
              <a:rPr lang="el-GR" dirty="0" smtClean="0">
                <a:solidFill>
                  <a:srgbClr val="0070C0"/>
                </a:solidFill>
              </a:rPr>
              <a:t> φλοιός (</a:t>
            </a:r>
            <a:r>
              <a:rPr lang="el-GR" dirty="0" err="1" smtClean="0">
                <a:solidFill>
                  <a:srgbClr val="0070C0"/>
                </a:solidFill>
              </a:rPr>
              <a:t>παραϊπποκάμπια</a:t>
            </a:r>
            <a:r>
              <a:rPr lang="el-GR" dirty="0" smtClean="0">
                <a:solidFill>
                  <a:srgbClr val="0070C0"/>
                </a:solidFill>
              </a:rPr>
              <a:t> έλικα)</a:t>
            </a:r>
          </a:p>
          <a:p>
            <a:r>
              <a:rPr lang="el-GR" dirty="0" smtClean="0">
                <a:solidFill>
                  <a:srgbClr val="0070C0"/>
                </a:solidFill>
              </a:rPr>
              <a:t>		   </a:t>
            </a:r>
            <a:r>
              <a:rPr lang="el-GR" dirty="0" smtClean="0"/>
              <a:t>Νήσος</a:t>
            </a:r>
          </a:p>
          <a:p>
            <a:r>
              <a:rPr lang="el-GR" dirty="0" smtClean="0"/>
              <a:t>		   Αμυγδαλοειδής πυρήνας</a:t>
            </a:r>
          </a:p>
          <a:p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2000232" y="2857496"/>
            <a:ext cx="2397003" cy="30777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1400" dirty="0" smtClean="0"/>
              <a:t>Το </a:t>
            </a:r>
            <a:r>
              <a:rPr lang="el-GR" sz="1400" dirty="0" err="1" smtClean="0"/>
              <a:t>υποδεκτικό</a:t>
            </a:r>
            <a:r>
              <a:rPr lang="el-GR" sz="1400" dirty="0" smtClean="0"/>
              <a:t> κ. είναι δίπολο.</a:t>
            </a:r>
            <a:endParaRPr lang="el-G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428604"/>
            <a:ext cx="24003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3428992" y="428604"/>
            <a:ext cx="2776658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ΑΜΥΓΔΑΛΟΕΙΔΗΣ ΠΥΡΗΝΑΣ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3616781" y="928670"/>
            <a:ext cx="5686428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Μεταβατική κατάσταση μεταξύ φλοιού και πυρήνα!</a:t>
            </a:r>
          </a:p>
          <a:p>
            <a:r>
              <a:rPr lang="el-GR" b="1" dirty="0" smtClean="0"/>
              <a:t>Έσω ομάδα πυρήνων </a:t>
            </a:r>
            <a:r>
              <a:rPr lang="el-GR" dirty="0" smtClean="0"/>
              <a:t>δέχεται από οσφρητικό βολβό και </a:t>
            </a:r>
          </a:p>
          <a:p>
            <a:r>
              <a:rPr lang="el-GR" dirty="0" smtClean="0"/>
              <a:t>ξεκινάει η τελική (μεθόριος) ταινία.</a:t>
            </a:r>
          </a:p>
          <a:p>
            <a:r>
              <a:rPr lang="el-GR" b="1" dirty="0" smtClean="0"/>
              <a:t>Έξω ομάδα </a:t>
            </a:r>
            <a:r>
              <a:rPr lang="el-GR" dirty="0" smtClean="0"/>
              <a:t>πυρήνων </a:t>
            </a:r>
            <a:r>
              <a:rPr lang="el-GR" u="sng" dirty="0" smtClean="0"/>
              <a:t>δέχεται</a:t>
            </a:r>
            <a:r>
              <a:rPr lang="el-GR" dirty="0" smtClean="0"/>
              <a:t> από </a:t>
            </a:r>
          </a:p>
          <a:p>
            <a:r>
              <a:rPr lang="el-GR" dirty="0" smtClean="0"/>
              <a:t>προκινητικό, προμετωπιαίο, κροταφικό φλοιό και θάλαμο.</a:t>
            </a:r>
          </a:p>
          <a:p>
            <a:r>
              <a:rPr lang="el-GR" u="sng" dirty="0" smtClean="0"/>
              <a:t>Δίνει</a:t>
            </a:r>
            <a:r>
              <a:rPr lang="el-GR" dirty="0" smtClean="0"/>
              <a:t> με </a:t>
            </a:r>
            <a:r>
              <a:rPr lang="el-GR" u="sng" dirty="0" smtClean="0"/>
              <a:t>τελική μεθόριο ταινία </a:t>
            </a:r>
            <a:r>
              <a:rPr lang="el-GR" dirty="0" smtClean="0"/>
              <a:t>και συνδέεται με</a:t>
            </a:r>
          </a:p>
          <a:p>
            <a:r>
              <a:rPr lang="el-GR" dirty="0" smtClean="0"/>
              <a:t> πυρ. διαφράγματος, προοπτική χώρα και υποθάλαμο </a:t>
            </a:r>
          </a:p>
          <a:p>
            <a:r>
              <a:rPr lang="el-GR" dirty="0" smtClean="0"/>
              <a:t>και </a:t>
            </a:r>
            <a:r>
              <a:rPr lang="el-GR" u="sng" dirty="0" smtClean="0"/>
              <a:t>μυέλινη ταινία </a:t>
            </a:r>
            <a:r>
              <a:rPr lang="el-GR" dirty="0" smtClean="0"/>
              <a:t>που συνδέεται με πυρ. </a:t>
            </a:r>
            <a:r>
              <a:rPr lang="el-GR" dirty="0" err="1" smtClean="0"/>
              <a:t>Ηνίας</a:t>
            </a:r>
            <a:r>
              <a:rPr lang="el-GR" dirty="0" smtClean="0"/>
              <a:t>.</a:t>
            </a:r>
          </a:p>
          <a:p>
            <a:r>
              <a:rPr lang="el-GR" dirty="0" smtClean="0"/>
              <a:t>Συνδέεται με </a:t>
            </a:r>
            <a:r>
              <a:rPr lang="el-GR" dirty="0" err="1" smtClean="0"/>
              <a:t>προαπιοειδή</a:t>
            </a:r>
            <a:r>
              <a:rPr lang="el-GR" dirty="0" smtClean="0"/>
              <a:t> χώρα </a:t>
            </a:r>
          </a:p>
          <a:p>
            <a:r>
              <a:rPr lang="el-GR" dirty="0" smtClean="0"/>
              <a:t>και </a:t>
            </a:r>
            <a:r>
              <a:rPr lang="el-GR" dirty="0" err="1" smtClean="0"/>
              <a:t>ενδορρινικό</a:t>
            </a:r>
            <a:r>
              <a:rPr lang="el-GR" dirty="0" smtClean="0"/>
              <a:t> φλοιό.</a:t>
            </a:r>
          </a:p>
          <a:p>
            <a:r>
              <a:rPr lang="el-GR" dirty="0" smtClean="0"/>
              <a:t>Διέγερση </a:t>
            </a:r>
            <a:r>
              <a:rPr lang="el-GR" u="sng" dirty="0" smtClean="0"/>
              <a:t>έσω ομάδας </a:t>
            </a:r>
            <a:r>
              <a:rPr lang="el-GR" dirty="0" smtClean="0"/>
              <a:t>προάγει επιθετική συμπεριφορά,</a:t>
            </a:r>
          </a:p>
          <a:p>
            <a:r>
              <a:rPr lang="el-GR" dirty="0" smtClean="0"/>
              <a:t> σεξουαλικά ένστικτα και όρεξη.</a:t>
            </a:r>
          </a:p>
          <a:p>
            <a:r>
              <a:rPr lang="el-GR" dirty="0" smtClean="0"/>
              <a:t>Διέγερση </a:t>
            </a:r>
            <a:r>
              <a:rPr lang="el-GR" u="sng" dirty="0" smtClean="0"/>
              <a:t>έξω ομάδας </a:t>
            </a:r>
            <a:r>
              <a:rPr lang="el-GR" dirty="0" smtClean="0"/>
              <a:t>έχει κατασταλτική δράση.</a:t>
            </a:r>
          </a:p>
          <a:p>
            <a:endParaRPr lang="el-GR" dirty="0" smtClean="0"/>
          </a:p>
          <a:p>
            <a:r>
              <a:rPr lang="el-GR" dirty="0" smtClean="0"/>
              <a:t>Συνοδεύει το ΑΝΣ: μυδρίαση, αύξηση ΑΠ, καρδιακού </a:t>
            </a:r>
          </a:p>
          <a:p>
            <a:r>
              <a:rPr lang="el-GR" dirty="0" smtClean="0"/>
              <a:t>και αναπνευστικού  ρυθμού.</a:t>
            </a:r>
          </a:p>
          <a:p>
            <a:r>
              <a:rPr lang="el-GR" dirty="0" smtClean="0"/>
              <a:t>Κινήσεις μάσησης, γλειψίματος, σιελόρροια.</a:t>
            </a:r>
          </a:p>
          <a:p>
            <a:r>
              <a:rPr lang="el-GR" dirty="0" smtClean="0"/>
              <a:t>Ψυχικές εκδηλώσεις: άγχος ή χαλάρωση-εφησυχασμός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428604"/>
            <a:ext cx="68008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428596" y="4071942"/>
            <a:ext cx="297517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smtClean="0"/>
              <a:t>Ιππόκαμπος</a:t>
            </a:r>
          </a:p>
          <a:p>
            <a:pPr marL="342900" indent="-342900">
              <a:buAutoNum type="arabicPeriod"/>
            </a:pPr>
            <a:r>
              <a:rPr lang="el-GR" dirty="0" smtClean="0"/>
              <a:t>Μεσολόβιο</a:t>
            </a:r>
          </a:p>
          <a:p>
            <a:pPr marL="342900" indent="-342900">
              <a:buAutoNum type="arabicPeriod"/>
            </a:pPr>
            <a:r>
              <a:rPr lang="el-GR" dirty="0" smtClean="0"/>
              <a:t>Φαιό ένδυμα μεσολοβίου</a:t>
            </a:r>
          </a:p>
          <a:p>
            <a:pPr marL="342900" indent="-342900">
              <a:buAutoNum type="arabicPeriod"/>
            </a:pPr>
            <a:r>
              <a:rPr lang="el-GR" dirty="0" smtClean="0"/>
              <a:t>Πρόσθιος σύνδεσμος</a:t>
            </a:r>
          </a:p>
          <a:p>
            <a:pPr marL="342900" indent="-342900">
              <a:buAutoNum type="arabicPeriod"/>
            </a:pPr>
            <a:r>
              <a:rPr lang="el-GR" dirty="0" smtClean="0"/>
              <a:t>Παρυφή ιπποκάμπου</a:t>
            </a:r>
          </a:p>
          <a:p>
            <a:pPr marL="342900" indent="-342900">
              <a:buAutoNum type="arabicPeriod"/>
            </a:pPr>
            <a:r>
              <a:rPr lang="el-GR" dirty="0" smtClean="0"/>
              <a:t>Ψαλίδα</a:t>
            </a:r>
          </a:p>
          <a:p>
            <a:pPr marL="342900" indent="-342900">
              <a:buAutoNum type="arabicPeriod"/>
            </a:pPr>
            <a:r>
              <a:rPr lang="el-GR" dirty="0" err="1" smtClean="0"/>
              <a:t>Μαστίο</a:t>
            </a:r>
            <a:r>
              <a:rPr lang="el-GR" dirty="0" smtClean="0"/>
              <a:t> </a:t>
            </a:r>
          </a:p>
          <a:p>
            <a:pPr marL="342900" indent="-342900">
              <a:buAutoNum type="arabicPeriod"/>
            </a:pPr>
            <a:endParaRPr lang="el-GR" dirty="0" smtClean="0"/>
          </a:p>
          <a:p>
            <a:pPr marL="342900" indent="-342900">
              <a:buAutoNum type="arabicPeriod"/>
            </a:pP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7143768" y="214290"/>
            <a:ext cx="138153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ΑΡΧΙΦΛΟΙΟΣ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5854766" y="5000636"/>
            <a:ext cx="328923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Καταγραφή νέων πληροφοριών</a:t>
            </a:r>
          </a:p>
          <a:p>
            <a:r>
              <a:rPr lang="el-GR" dirty="0" smtClean="0"/>
              <a:t>Επιληπτικές κρίσεις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7305675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4433030" y="285728"/>
            <a:ext cx="471097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smtClean="0"/>
              <a:t>Ιππόκαμπος</a:t>
            </a:r>
          </a:p>
          <a:p>
            <a:pPr marL="342900" indent="-342900">
              <a:buAutoNum type="arabicPeriod" startAt="5"/>
            </a:pPr>
            <a:r>
              <a:rPr lang="el-GR" dirty="0" smtClean="0"/>
              <a:t>Παρυφή</a:t>
            </a:r>
          </a:p>
          <a:p>
            <a:pPr marL="342900" indent="-342900">
              <a:buAutoNum type="arabicPeriod" startAt="10"/>
            </a:pPr>
            <a:r>
              <a:rPr lang="el-GR" dirty="0" smtClean="0"/>
              <a:t>Οδοντωτή έλικα</a:t>
            </a:r>
          </a:p>
          <a:p>
            <a:pPr marL="342900" indent="-342900">
              <a:buAutoNum type="arabicPeriod" startAt="10"/>
            </a:pPr>
            <a:r>
              <a:rPr lang="el-GR" dirty="0" err="1" smtClean="0"/>
              <a:t>Παραϊπποκάμπιος</a:t>
            </a:r>
            <a:r>
              <a:rPr lang="el-GR" dirty="0" smtClean="0"/>
              <a:t> έλικα (</a:t>
            </a:r>
            <a:r>
              <a:rPr lang="el-GR" dirty="0" err="1" smtClean="0"/>
              <a:t>ενδορρινική</a:t>
            </a:r>
            <a:r>
              <a:rPr lang="el-GR" dirty="0" smtClean="0"/>
              <a:t> χώρα)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6357950" y="5715016"/>
            <a:ext cx="2410981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8. Κροταφικό κέρας</a:t>
            </a:r>
          </a:p>
          <a:p>
            <a:r>
              <a:rPr lang="el-GR" dirty="0" smtClean="0"/>
              <a:t>9. Ινιακό κέρας</a:t>
            </a:r>
          </a:p>
          <a:p>
            <a:r>
              <a:rPr lang="el-GR" dirty="0" smtClean="0"/>
              <a:t>12. </a:t>
            </a:r>
            <a:r>
              <a:rPr lang="el-GR" dirty="0" err="1" smtClean="0"/>
              <a:t>Ιπποκάμπια</a:t>
            </a:r>
            <a:r>
              <a:rPr lang="el-GR" dirty="0" smtClean="0"/>
              <a:t> αύλακα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644842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500034" y="3786190"/>
            <a:ext cx="298626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smtClean="0"/>
              <a:t>Μετωπιαίο πόλος</a:t>
            </a:r>
          </a:p>
          <a:p>
            <a:pPr marL="342900" indent="-342900">
              <a:buAutoNum type="arabicPeriod"/>
            </a:pPr>
            <a:r>
              <a:rPr lang="el-GR" dirty="0" smtClean="0"/>
              <a:t>Κεντρική αύλακα</a:t>
            </a:r>
          </a:p>
          <a:p>
            <a:pPr marL="342900" indent="-342900">
              <a:buAutoNum type="arabicPeriod"/>
            </a:pPr>
            <a:r>
              <a:rPr lang="el-GR" dirty="0" smtClean="0"/>
              <a:t>Πρόσθια κεντρική αύλακα</a:t>
            </a:r>
          </a:p>
          <a:p>
            <a:pPr marL="342900" indent="-342900">
              <a:buAutoNum type="arabicPeriod"/>
            </a:pPr>
            <a:r>
              <a:rPr lang="el-GR" dirty="0" smtClean="0"/>
              <a:t>Πρόσθια κεντρική έλικα</a:t>
            </a:r>
          </a:p>
          <a:p>
            <a:pPr marL="342900" indent="-342900">
              <a:buAutoNum type="arabicPeriod"/>
            </a:pPr>
            <a:r>
              <a:rPr lang="el-GR" dirty="0" smtClean="0"/>
              <a:t>Οπίσθια κεντρική έλικα</a:t>
            </a:r>
          </a:p>
          <a:p>
            <a:pPr marL="342900" indent="-342900">
              <a:buAutoNum type="arabicPeriod"/>
            </a:pPr>
            <a:r>
              <a:rPr lang="el-GR" dirty="0" smtClean="0"/>
              <a:t>…</a:t>
            </a:r>
          </a:p>
          <a:p>
            <a:pPr marL="342900" indent="-342900">
              <a:buAutoNum type="arabicPeriod"/>
            </a:pPr>
            <a:r>
              <a:rPr lang="el-GR" dirty="0" smtClean="0"/>
              <a:t>…</a:t>
            </a:r>
          </a:p>
          <a:p>
            <a:pPr marL="342900" indent="-342900">
              <a:buAutoNum type="arabicPeriod"/>
            </a:pPr>
            <a:r>
              <a:rPr lang="el-GR" dirty="0" smtClean="0"/>
              <a:t>Άνω μετωπιαία έλικα</a:t>
            </a:r>
          </a:p>
          <a:p>
            <a:pPr marL="342900" indent="-342900">
              <a:buAutoNum type="arabicPeriod"/>
            </a:pPr>
            <a:r>
              <a:rPr lang="el-GR" dirty="0" smtClean="0"/>
              <a:t>Μέση μετωπιαία έλικα</a:t>
            </a:r>
          </a:p>
          <a:p>
            <a:pPr marL="342900" indent="-342900">
              <a:buAutoNum type="arabicPeriod"/>
            </a:pPr>
            <a:r>
              <a:rPr lang="el-G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Κάτω μετωπιαία έλικα</a:t>
            </a:r>
          </a:p>
          <a:p>
            <a:pPr marL="342900" indent="-342900">
              <a:buAutoNum type="arabicPeriod"/>
            </a:pP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4857752" y="4357694"/>
            <a:ext cx="28510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11. Άνω μετωπιαία αύλακα</a:t>
            </a:r>
          </a:p>
          <a:p>
            <a:r>
              <a:rPr lang="el-GR" dirty="0" smtClean="0"/>
              <a:t>12. Κάτω μετωπιαία αύλακα</a:t>
            </a:r>
          </a:p>
          <a:p>
            <a:r>
              <a:rPr lang="el-GR" dirty="0" smtClean="0"/>
              <a:t>13. Πλάγια αύλακα </a:t>
            </a:r>
            <a:r>
              <a:rPr lang="en-US" dirty="0" err="1" smtClean="0"/>
              <a:t>sylvius</a:t>
            </a:r>
            <a:endParaRPr lang="en-US" dirty="0" smtClean="0"/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14.</a:t>
            </a:r>
            <a:r>
              <a:rPr lang="el-G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Καλυπτρική</a:t>
            </a:r>
            <a:r>
              <a:rPr lang="el-G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μοίρα</a:t>
            </a:r>
          </a:p>
          <a:p>
            <a:r>
              <a:rPr lang="el-G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15. Τριγωνική μοίρα</a:t>
            </a:r>
          </a:p>
          <a:p>
            <a:r>
              <a:rPr lang="el-G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16. Κογχική μοίρα</a:t>
            </a:r>
            <a:endParaRPr lang="el-G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5929322" y="428604"/>
            <a:ext cx="212744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ΜΕΤΩΠΙΑΙΟΣ ΛΟΒΟΣ</a:t>
            </a:r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7429520" y="1785926"/>
            <a:ext cx="1547155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b="1" dirty="0" smtClean="0"/>
              <a:t>Σχισμή </a:t>
            </a:r>
            <a:r>
              <a:rPr lang="en-US" b="1" dirty="0" err="1" smtClean="0"/>
              <a:t>Sylvius</a:t>
            </a:r>
            <a:endParaRPr lang="en-US" b="1" dirty="0" smtClean="0"/>
          </a:p>
          <a:p>
            <a:r>
              <a:rPr lang="el-GR" dirty="0" smtClean="0"/>
              <a:t>Οπ. Κλάδο</a:t>
            </a:r>
          </a:p>
          <a:p>
            <a:r>
              <a:rPr lang="el-GR" dirty="0" err="1" smtClean="0"/>
              <a:t>Πρ</a:t>
            </a:r>
            <a:r>
              <a:rPr lang="el-GR" dirty="0" smtClean="0"/>
              <a:t>. οριζόντιο</a:t>
            </a:r>
          </a:p>
          <a:p>
            <a:r>
              <a:rPr lang="el-GR" dirty="0" err="1" smtClean="0"/>
              <a:t>Πρ</a:t>
            </a:r>
            <a:r>
              <a:rPr lang="el-GR" dirty="0" smtClean="0"/>
              <a:t>. ανιόντα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214282" y="4786322"/>
            <a:ext cx="50561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CA1.</a:t>
            </a:r>
            <a:r>
              <a:rPr lang="el-GR" dirty="0" smtClean="0"/>
              <a:t> μικρά πυραμιδικά κ.</a:t>
            </a:r>
          </a:p>
          <a:p>
            <a:pPr marL="342900" indent="-342900">
              <a:buAutoNum type="arabicPeriod"/>
            </a:pPr>
            <a:r>
              <a:rPr lang="en-US" dirty="0" smtClean="0"/>
              <a:t>CA2.</a:t>
            </a:r>
            <a:r>
              <a:rPr lang="el-GR" dirty="0" smtClean="0"/>
              <a:t> μεγάλα πυραμιδικά κ.</a:t>
            </a:r>
            <a:r>
              <a:rPr lang="en-US" dirty="0" smtClean="0"/>
              <a:t> </a:t>
            </a:r>
            <a:r>
              <a:rPr lang="el-GR" dirty="0" smtClean="0"/>
              <a:t>στενή πυκνή ζώνη</a:t>
            </a:r>
          </a:p>
          <a:p>
            <a:pPr marL="342900" indent="-342900">
              <a:buAutoNum type="arabicPeriod"/>
            </a:pPr>
            <a:r>
              <a:rPr lang="en-US" dirty="0" smtClean="0"/>
              <a:t>CA3. </a:t>
            </a:r>
            <a:r>
              <a:rPr lang="el-GR" dirty="0" smtClean="0"/>
              <a:t>μεγάλα πυραμιδικά κ.</a:t>
            </a:r>
            <a:r>
              <a:rPr lang="en-US" dirty="0" smtClean="0"/>
              <a:t> </a:t>
            </a:r>
            <a:r>
              <a:rPr lang="el-GR" dirty="0" smtClean="0"/>
              <a:t>ευρεία χαλαρή ζώνη</a:t>
            </a:r>
          </a:p>
          <a:p>
            <a:pPr marL="342900" indent="-342900">
              <a:buAutoNum type="arabicPeriod"/>
            </a:pPr>
            <a:r>
              <a:rPr lang="en-US" dirty="0" smtClean="0"/>
              <a:t>CA4. </a:t>
            </a:r>
            <a:r>
              <a:rPr lang="el-GR" dirty="0" smtClean="0"/>
              <a:t>χαλαρά δομημένη ζώνη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5786446" y="4929198"/>
            <a:ext cx="277954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5. Οδοντωτή έλικα</a:t>
            </a:r>
          </a:p>
          <a:p>
            <a:r>
              <a:rPr lang="el-GR" dirty="0" smtClean="0"/>
              <a:t>7. </a:t>
            </a:r>
            <a:r>
              <a:rPr lang="el-GR" dirty="0" err="1" smtClean="0"/>
              <a:t>Παραϊπποκάμπιά</a:t>
            </a:r>
            <a:r>
              <a:rPr lang="el-GR" dirty="0" smtClean="0"/>
              <a:t> έλικα</a:t>
            </a:r>
          </a:p>
          <a:p>
            <a:r>
              <a:rPr lang="el-GR" dirty="0" smtClean="0"/>
              <a:t>9. Παρυφή ιπποκάμπου</a:t>
            </a:r>
          </a:p>
          <a:p>
            <a:r>
              <a:rPr lang="el-GR" dirty="0" smtClean="0"/>
              <a:t>10. Σκάφη ιπποκάμπου</a:t>
            </a:r>
          </a:p>
          <a:p>
            <a:r>
              <a:rPr lang="el-GR" dirty="0" smtClean="0"/>
              <a:t>6. </a:t>
            </a:r>
            <a:r>
              <a:rPr lang="el-GR" dirty="0" err="1" smtClean="0"/>
              <a:t>Ιπποκάμπια</a:t>
            </a:r>
            <a:r>
              <a:rPr lang="el-GR" dirty="0" smtClean="0"/>
              <a:t> </a:t>
            </a:r>
            <a:r>
              <a:rPr lang="el-GR" dirty="0" err="1" smtClean="0"/>
              <a:t>άυλακα</a:t>
            </a:r>
            <a:endParaRPr lang="el-GR" dirty="0" smtClean="0"/>
          </a:p>
          <a:p>
            <a:r>
              <a:rPr lang="el-GR" dirty="0" smtClean="0"/>
              <a:t>8. </a:t>
            </a:r>
            <a:r>
              <a:rPr lang="el-GR" dirty="0" err="1" smtClean="0"/>
              <a:t>Παρυφοδοντωτή</a:t>
            </a:r>
            <a:r>
              <a:rPr lang="el-GR" dirty="0" smtClean="0"/>
              <a:t> αύλακα</a:t>
            </a:r>
          </a:p>
          <a:p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285720" y="6000768"/>
            <a:ext cx="5013488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11. </a:t>
            </a:r>
            <a:r>
              <a:rPr lang="el-GR" dirty="0" err="1" smtClean="0"/>
              <a:t>Ενδορρινικός</a:t>
            </a:r>
            <a:r>
              <a:rPr lang="el-GR" dirty="0" smtClean="0"/>
              <a:t> φλοιός (</a:t>
            </a:r>
            <a:r>
              <a:rPr lang="el-GR" dirty="0" err="1" smtClean="0"/>
              <a:t>παραϊπποκάμπιος</a:t>
            </a:r>
            <a:r>
              <a:rPr lang="el-GR" dirty="0" smtClean="0"/>
              <a:t> έλικα)</a:t>
            </a:r>
          </a:p>
          <a:p>
            <a:r>
              <a:rPr lang="el-GR" dirty="0" smtClean="0"/>
              <a:t>12. Υπόθεμα ιπποκάμπου (μεταβατική ζώνη) [1-11]</a:t>
            </a:r>
            <a:endParaRPr lang="el-GR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0"/>
            <a:ext cx="7172325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040" y="142852"/>
            <a:ext cx="6129381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5715008" y="357166"/>
            <a:ext cx="2885662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ΠΡΟΣΑΓΩΓΕΣ ΟΔΟΙ</a:t>
            </a:r>
          </a:p>
          <a:p>
            <a:r>
              <a:rPr lang="el-GR" dirty="0" smtClean="0"/>
              <a:t>Από </a:t>
            </a:r>
            <a:r>
              <a:rPr lang="el-GR" dirty="0" err="1" smtClean="0"/>
              <a:t>ενδορινική</a:t>
            </a:r>
            <a:r>
              <a:rPr lang="el-GR" dirty="0" smtClean="0"/>
              <a:t> περιοχή (13)</a:t>
            </a:r>
          </a:p>
          <a:p>
            <a:r>
              <a:rPr lang="el-GR" dirty="0" smtClean="0"/>
              <a:t>Από </a:t>
            </a:r>
            <a:r>
              <a:rPr lang="el-GR" dirty="0" err="1" smtClean="0"/>
              <a:t>υπερμεσολόβιο</a:t>
            </a:r>
            <a:r>
              <a:rPr lang="el-GR" dirty="0" smtClean="0"/>
              <a:t> έλικα </a:t>
            </a:r>
          </a:p>
          <a:p>
            <a:r>
              <a:rPr lang="el-GR" dirty="0" smtClean="0"/>
              <a:t>      (14 τοξοειδής δεσμίδα)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6000760" y="1785926"/>
            <a:ext cx="2684838" cy="369331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ΑΠΑΓΩΓΕΣ ΟΔΟΙ</a:t>
            </a:r>
          </a:p>
          <a:p>
            <a:r>
              <a:rPr lang="el-GR" dirty="0" smtClean="0"/>
              <a:t>Ψαλίδα </a:t>
            </a:r>
          </a:p>
          <a:p>
            <a:r>
              <a:rPr lang="el-GR" dirty="0" smtClean="0"/>
              <a:t>  [18]. απολήγει στο </a:t>
            </a:r>
          </a:p>
          <a:p>
            <a:r>
              <a:rPr lang="el-GR" dirty="0" smtClean="0"/>
              <a:t>   19. διάφραγμα, </a:t>
            </a:r>
          </a:p>
          <a:p>
            <a:r>
              <a:rPr lang="el-GR" dirty="0" smtClean="0"/>
              <a:t>          προοπτική περιοχή</a:t>
            </a:r>
          </a:p>
          <a:p>
            <a:r>
              <a:rPr lang="el-GR" dirty="0" smtClean="0"/>
              <a:t>   20. υποθάλαμο</a:t>
            </a:r>
          </a:p>
          <a:p>
            <a:r>
              <a:rPr lang="el-GR" dirty="0" smtClean="0"/>
              <a:t>[21] απολήγει </a:t>
            </a:r>
          </a:p>
          <a:p>
            <a:r>
              <a:rPr lang="el-GR" dirty="0" smtClean="0"/>
              <a:t>   22. μαστία</a:t>
            </a:r>
            <a:endParaRPr lang="en-US" dirty="0" smtClean="0"/>
          </a:p>
          <a:p>
            <a:r>
              <a:rPr lang="en-US" dirty="0" smtClean="0"/>
              <a:t>        </a:t>
            </a:r>
            <a:r>
              <a:rPr lang="el-GR" dirty="0" smtClean="0"/>
              <a:t> </a:t>
            </a:r>
            <a:r>
              <a:rPr lang="el-GR" dirty="0" err="1" smtClean="0"/>
              <a:t>πρ</a:t>
            </a:r>
            <a:r>
              <a:rPr lang="el-GR" dirty="0" smtClean="0"/>
              <a:t>. πυρ. Θαλάμου</a:t>
            </a:r>
          </a:p>
          <a:p>
            <a:r>
              <a:rPr lang="el-GR" dirty="0" smtClean="0"/>
              <a:t>         Υποθάλαμος</a:t>
            </a:r>
          </a:p>
          <a:p>
            <a:r>
              <a:rPr lang="el-GR" dirty="0" smtClean="0"/>
              <a:t>         Φαιά ουσία </a:t>
            </a:r>
          </a:p>
          <a:p>
            <a:r>
              <a:rPr lang="el-GR" dirty="0" smtClean="0"/>
              <a:t>          γύρω από υδραγωγό</a:t>
            </a:r>
          </a:p>
          <a:p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1571604" y="5357826"/>
            <a:ext cx="5574859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24. Σκέλη ψαλίδας</a:t>
            </a:r>
          </a:p>
          <a:p>
            <a:r>
              <a:rPr lang="el-GR" dirty="0" smtClean="0"/>
              <a:t>25. Σύνδεσμος ψαλίδας (ψαλτήριο)</a:t>
            </a:r>
          </a:p>
          <a:p>
            <a:r>
              <a:rPr lang="el-GR" dirty="0" smtClean="0"/>
              <a:t>26. Σώμα ψαλίδας</a:t>
            </a:r>
          </a:p>
          <a:p>
            <a:r>
              <a:rPr lang="el-GR" dirty="0" smtClean="0"/>
              <a:t>27. Πρόσθια σκέλη ψαλίδας (πάνω από το τρήμα </a:t>
            </a:r>
            <a:r>
              <a:rPr lang="en-US" dirty="0" err="1" smtClean="0"/>
              <a:t>Monro</a:t>
            </a:r>
            <a:r>
              <a:rPr lang="en-US" dirty="0" smtClean="0"/>
              <a:t>)</a:t>
            </a:r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0" y="371475"/>
            <a:ext cx="76581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4913" y="85725"/>
            <a:ext cx="6734175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9663" y="9525"/>
            <a:ext cx="6924675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2488" y="85725"/>
            <a:ext cx="7439025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714356"/>
            <a:ext cx="6076950" cy="4562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"/>
            <a:ext cx="84296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1167" y="857232"/>
            <a:ext cx="7262833" cy="4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642910" y="357166"/>
            <a:ext cx="2136547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ΝΕΟΡΑΒΔΩΤΟ ΣΩΜΑ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428596" y="4429132"/>
            <a:ext cx="287418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smtClean="0"/>
              <a:t>Έσω κάψα</a:t>
            </a:r>
          </a:p>
          <a:p>
            <a:pPr marL="342900" indent="-342900">
              <a:buAutoNum type="arabicPeriod"/>
            </a:pPr>
            <a:r>
              <a:rPr lang="el-GR" dirty="0" smtClean="0"/>
              <a:t>Κερκοφόρος πυρήνας</a:t>
            </a:r>
          </a:p>
          <a:p>
            <a:pPr marL="342900" indent="-342900">
              <a:buAutoNum type="arabicPeriod"/>
            </a:pPr>
            <a:r>
              <a:rPr lang="el-GR" dirty="0" smtClean="0"/>
              <a:t>Κέλυφος</a:t>
            </a:r>
          </a:p>
          <a:p>
            <a:pPr marL="342900" indent="-342900">
              <a:buAutoNum type="arabicPeriod"/>
            </a:pPr>
            <a:r>
              <a:rPr lang="el-GR" dirty="0" smtClean="0"/>
              <a:t>Κεφαλή κερκοφόρου</a:t>
            </a:r>
          </a:p>
          <a:p>
            <a:pPr marL="342900" indent="-342900">
              <a:buAutoNum type="arabicPeriod"/>
            </a:pPr>
            <a:r>
              <a:rPr lang="el-GR" dirty="0" smtClean="0"/>
              <a:t>Σώμα κερκοφόρου</a:t>
            </a:r>
          </a:p>
          <a:p>
            <a:pPr marL="342900" indent="-342900">
              <a:buAutoNum type="arabicPeriod"/>
            </a:pPr>
            <a:r>
              <a:rPr lang="el-GR" dirty="0" smtClean="0"/>
              <a:t>Ουρά κερκοφόρου</a:t>
            </a:r>
          </a:p>
          <a:p>
            <a:pPr marL="342900" indent="-342900">
              <a:buAutoNum type="arabicPeriod"/>
            </a:pPr>
            <a:r>
              <a:rPr lang="el-GR" dirty="0" smtClean="0"/>
              <a:t>Αμυγδαλοειδής πυρήνας</a:t>
            </a:r>
          </a:p>
          <a:p>
            <a:pPr marL="342900" indent="-342900">
              <a:buAutoNum type="arabicPeriod"/>
            </a:pP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4286248" y="357166"/>
            <a:ext cx="4596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Υψηλότερη θέση εξωπυραμιδικού συστήματος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5991225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6429388" y="785794"/>
            <a:ext cx="2714612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ΠΡΟΣΑΓΩΓΕΣ ΟΔΟΙ</a:t>
            </a:r>
          </a:p>
          <a:p>
            <a:r>
              <a:rPr lang="el-GR" dirty="0" smtClean="0"/>
              <a:t>Από όλο το φλοιό (8)</a:t>
            </a:r>
          </a:p>
          <a:p>
            <a:r>
              <a:rPr lang="el-GR" dirty="0" smtClean="0"/>
              <a:t>Από το θάλαμο (10)</a:t>
            </a:r>
          </a:p>
          <a:p>
            <a:r>
              <a:rPr lang="el-GR" dirty="0" smtClean="0"/>
              <a:t>Από τη μέλαινα ουσία (11)</a:t>
            </a:r>
          </a:p>
          <a:p>
            <a:r>
              <a:rPr lang="el-GR" b="1" dirty="0" smtClean="0"/>
              <a:t>9. Χιασμένες ίνες</a:t>
            </a:r>
            <a:endParaRPr lang="el-GR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6050974" y="3357562"/>
            <a:ext cx="3093026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ΑΠΑΓΩΓΕΣ ΟΔΟΙ</a:t>
            </a:r>
          </a:p>
          <a:p>
            <a:r>
              <a:rPr lang="el-GR" dirty="0" smtClean="0"/>
              <a:t>12. Από κερκοφόρο προς ωχρά</a:t>
            </a:r>
          </a:p>
          <a:p>
            <a:r>
              <a:rPr lang="el-GR" dirty="0" smtClean="0"/>
              <a:t>13. Από κέλυφος προς ωχρά</a:t>
            </a:r>
          </a:p>
          <a:p>
            <a:r>
              <a:rPr lang="el-GR" dirty="0" smtClean="0"/>
              <a:t>14. Από κερκοφόρο προς </a:t>
            </a:r>
          </a:p>
          <a:p>
            <a:r>
              <a:rPr lang="el-GR" dirty="0" smtClean="0"/>
              <a:t>      μέλαινα ουσία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14356"/>
            <a:ext cx="878205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5929322" y="428604"/>
            <a:ext cx="212744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ΜΕΤΩΠΙΑΙΟΣ ΛΟΒΟΣ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1000100" y="5786454"/>
            <a:ext cx="2165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7. Παράκεντρο λόβιο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857232"/>
            <a:ext cx="62738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3143240" y="285728"/>
            <a:ext cx="84189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ΝΗΣΟΣ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428596" y="5572140"/>
            <a:ext cx="25961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smtClean="0"/>
              <a:t>Μετωπιαία καλύπτρα</a:t>
            </a:r>
          </a:p>
          <a:p>
            <a:pPr marL="342900" indent="-342900">
              <a:buAutoNum type="arabicPeriod"/>
            </a:pPr>
            <a:r>
              <a:rPr lang="el-GR" dirty="0" smtClean="0"/>
              <a:t>Βρεγματική καλύπτρα</a:t>
            </a:r>
          </a:p>
          <a:p>
            <a:pPr marL="342900" indent="-342900">
              <a:buAutoNum type="arabicPeriod"/>
            </a:pPr>
            <a:r>
              <a:rPr lang="el-GR" dirty="0" smtClean="0"/>
              <a:t>Κροταφική καλύπτρα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214282" y="857232"/>
            <a:ext cx="2000232" cy="7386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1400" dirty="0" smtClean="0"/>
              <a:t>4. Κυκλοτερής αύλακα</a:t>
            </a:r>
          </a:p>
          <a:p>
            <a:r>
              <a:rPr lang="el-GR" sz="1400" dirty="0" smtClean="0"/>
              <a:t>5. Κεντρική αύλακα</a:t>
            </a:r>
          </a:p>
          <a:p>
            <a:r>
              <a:rPr lang="el-GR" sz="1400" dirty="0" smtClean="0"/>
              <a:t>6. Ουδός νήσου</a:t>
            </a:r>
            <a:endParaRPr lang="el-GR" sz="1400" dirty="0"/>
          </a:p>
        </p:txBody>
      </p:sp>
      <p:sp>
        <p:nvSpPr>
          <p:cNvPr id="6" name="5 - TextBox"/>
          <p:cNvSpPr txBox="1"/>
          <p:nvPr/>
        </p:nvSpPr>
        <p:spPr>
          <a:xfrm flipH="1">
            <a:off x="4929190" y="5429264"/>
            <a:ext cx="3811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ΔΙΕΓΕΡΣΗ</a:t>
            </a:r>
          </a:p>
          <a:p>
            <a:r>
              <a:rPr lang="el-GR" dirty="0" smtClean="0"/>
              <a:t>Κινήσεις στομάχου, αίσθηση γεύσης</a:t>
            </a:r>
          </a:p>
          <a:p>
            <a:r>
              <a:rPr lang="el-GR" dirty="0" err="1" smtClean="0"/>
              <a:t>Σπλαγχνοαισθητική</a:t>
            </a:r>
            <a:r>
              <a:rPr lang="en-US" dirty="0" smtClean="0"/>
              <a:t> </a:t>
            </a:r>
            <a:r>
              <a:rPr lang="el-GR" dirty="0" smtClean="0"/>
              <a:t>λειτουργία</a:t>
            </a:r>
          </a:p>
          <a:p>
            <a:r>
              <a:rPr lang="el-GR" dirty="0" err="1" smtClean="0"/>
              <a:t>Σπλαγχνοκινητική</a:t>
            </a:r>
            <a:r>
              <a:rPr lang="el-GR" dirty="0" smtClean="0"/>
              <a:t> λειτουργία</a:t>
            </a:r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4950351" y="428604"/>
            <a:ext cx="41936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Υπολείπεται σε ανάπτυξη και καλύπτεται </a:t>
            </a:r>
          </a:p>
          <a:p>
            <a:r>
              <a:rPr lang="el-GR" dirty="0" smtClean="0"/>
              <a:t>από λοβούς (καλύπτρα) που αφήνουν μία </a:t>
            </a:r>
            <a:endParaRPr lang="en-US" dirty="0" smtClean="0"/>
          </a:p>
          <a:p>
            <a:r>
              <a:rPr lang="el-GR" dirty="0" smtClean="0"/>
              <a:t>σχισμή (</a:t>
            </a:r>
            <a:r>
              <a:rPr lang="en-US" dirty="0" err="1" smtClean="0"/>
              <a:t>Sylvius</a:t>
            </a:r>
            <a:r>
              <a:rPr lang="en-US" dirty="0" smtClean="0"/>
              <a:t>).</a:t>
            </a:r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714348" y="4357694"/>
            <a:ext cx="65634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Κάτω πόλος: παλαιοφλοιός-</a:t>
            </a:r>
            <a:r>
              <a:rPr lang="el-GR" dirty="0" err="1" smtClean="0"/>
              <a:t>προαπιοειδής </a:t>
            </a:r>
            <a:r>
              <a:rPr lang="el-GR" dirty="0" smtClean="0"/>
              <a:t>χώρα</a:t>
            </a:r>
          </a:p>
          <a:p>
            <a:r>
              <a:rPr lang="el-GR" dirty="0" smtClean="0"/>
              <a:t>Άνω πόλος: νεοφλοιός, 6 στιβάδες</a:t>
            </a:r>
          </a:p>
          <a:p>
            <a:r>
              <a:rPr lang="el-GR" dirty="0" err="1" smtClean="0"/>
              <a:t>Μεσοφλοιός</a:t>
            </a:r>
            <a:r>
              <a:rPr lang="el-GR" dirty="0" smtClean="0"/>
              <a:t>: μεταβατική περιοχή 6 στιβάδες, πτωχά ανεπτυγμένες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0"/>
            <a:ext cx="5794124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6715140" y="428604"/>
            <a:ext cx="220323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ΒΡΕΓΜΑΤΙΚΟΣ ΛΟΒΟΣ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0" y="4286256"/>
            <a:ext cx="567392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2. Κεντρική αύλακα</a:t>
            </a:r>
          </a:p>
          <a:p>
            <a:r>
              <a:rPr lang="el-GR" dirty="0" smtClean="0"/>
              <a:t>5. Οπίσθια κεντρική έλικα</a:t>
            </a:r>
          </a:p>
          <a:p>
            <a:r>
              <a:rPr lang="el-GR" dirty="0" smtClean="0"/>
              <a:t>17. Οπίσθια κεντρική αύλακα</a:t>
            </a:r>
          </a:p>
          <a:p>
            <a:r>
              <a:rPr lang="el-GR" dirty="0" smtClean="0"/>
              <a:t>18. Άνω βρεγματικό λοβίο</a:t>
            </a:r>
            <a:r>
              <a:rPr lang="en-US" dirty="0" smtClean="0"/>
              <a:t> (</a:t>
            </a:r>
            <a:r>
              <a:rPr lang="el-GR" dirty="0" smtClean="0"/>
              <a:t>στερεογνωσία)</a:t>
            </a:r>
          </a:p>
          <a:p>
            <a:r>
              <a:rPr lang="el-GR" dirty="0" smtClean="0"/>
              <a:t>19. </a:t>
            </a:r>
            <a:r>
              <a:rPr lang="el-G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Κάτω βρεγματικό λοβίο</a:t>
            </a:r>
          </a:p>
          <a:p>
            <a:r>
              <a:rPr lang="el-GR" dirty="0" smtClean="0"/>
              <a:t>20. </a:t>
            </a:r>
            <a:r>
              <a:rPr lang="el-GR" dirty="0" err="1" smtClean="0"/>
              <a:t>Διαβρεγμάτια</a:t>
            </a:r>
            <a:r>
              <a:rPr lang="el-GR" dirty="0" smtClean="0"/>
              <a:t> αύλακα</a:t>
            </a:r>
          </a:p>
          <a:p>
            <a:r>
              <a:rPr lang="el-G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21. </a:t>
            </a:r>
            <a:r>
              <a:rPr lang="el-GR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Υπερχείλια</a:t>
            </a:r>
            <a:r>
              <a:rPr lang="el-G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έλικα (π.40 κατανόηση προφορικού λόγου)</a:t>
            </a:r>
          </a:p>
          <a:p>
            <a:r>
              <a:rPr lang="el-G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22. Γωνιώδης έλικα (π.39 κατανόηση γραπτού λόγου)</a:t>
            </a:r>
          </a:p>
          <a:p>
            <a:r>
              <a:rPr lang="el-GR" dirty="0" smtClean="0"/>
              <a:t>23. Τετράπλευρο ή </a:t>
            </a:r>
            <a:r>
              <a:rPr lang="el-GR" dirty="0" err="1" smtClean="0"/>
              <a:t>παρασφηνοειδές</a:t>
            </a:r>
            <a:r>
              <a:rPr lang="el-GR" dirty="0" smtClean="0"/>
              <a:t> λόβιο</a:t>
            </a:r>
          </a:p>
          <a:p>
            <a:endParaRPr lang="el-GR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3429000"/>
            <a:ext cx="4425767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0"/>
            <a:ext cx="4643470" cy="280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6429388" y="571480"/>
            <a:ext cx="17744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ΙΝΙΑΚΟΣ ΦΛΟΙΟΣ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428596" y="4857760"/>
            <a:ext cx="28164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37. Ινιακός πόλος</a:t>
            </a:r>
          </a:p>
          <a:p>
            <a:r>
              <a:rPr lang="el-GR" dirty="0" smtClean="0"/>
              <a:t>38. Εγκάρσια ινιακή αύλακα</a:t>
            </a:r>
          </a:p>
          <a:p>
            <a:r>
              <a:rPr lang="el-GR" dirty="0" smtClean="0"/>
              <a:t>39. </a:t>
            </a:r>
            <a:r>
              <a:rPr lang="el-GR" dirty="0" err="1" smtClean="0"/>
              <a:t>Πληκτραία</a:t>
            </a:r>
            <a:r>
              <a:rPr lang="el-GR" dirty="0" smtClean="0"/>
              <a:t> σχισμή</a:t>
            </a:r>
          </a:p>
          <a:p>
            <a:r>
              <a:rPr lang="el-GR" dirty="0" smtClean="0"/>
              <a:t>40. </a:t>
            </a:r>
            <a:r>
              <a:rPr lang="el-GR" dirty="0" err="1" smtClean="0"/>
              <a:t>Βρεγματοϊνιακή</a:t>
            </a:r>
            <a:r>
              <a:rPr lang="el-GR" dirty="0" smtClean="0"/>
              <a:t> σχισμή</a:t>
            </a:r>
          </a:p>
          <a:p>
            <a:r>
              <a:rPr lang="el-GR" dirty="0" smtClean="0"/>
              <a:t>41. Σφηνοειδές λόβιο</a:t>
            </a: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3143248"/>
            <a:ext cx="51339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1581</TotalTime>
  <Words>3399</Words>
  <Application>Microsoft Office PowerPoint</Application>
  <PresentationFormat>Προβολή στην οθόνη (4:3)</PresentationFormat>
  <Paragraphs>712</Paragraphs>
  <Slides>70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70</vt:i4>
      </vt:variant>
    </vt:vector>
  </HeadingPairs>
  <TitlesOfParts>
    <vt:vector size="71" baseType="lpstr">
      <vt:lpstr>Θέμα του Office</vt:lpstr>
      <vt:lpstr>ΤΕΛΙΚΟΣ ΕΓΚΕΦΑΛΟΣ</vt:lpstr>
      <vt:lpstr>Διαφάνεια 2</vt:lpstr>
      <vt:lpstr>Διαφάνεια 3</vt:lpstr>
      <vt:lpstr>Διαφάνεια 4</vt:lpstr>
      <vt:lpstr>ΦΛΟΙΟΣ 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ΦΑΙΑ ΟΥΣΙΑ: φλοιός και πυρήνες </vt:lpstr>
      <vt:lpstr>Διαφάνεια 15</vt:lpstr>
      <vt:lpstr>Διαφάνεια 16</vt:lpstr>
      <vt:lpstr>Διαφάνεια 17</vt:lpstr>
      <vt:lpstr>ΤΟΜΗ ΣΤΟΝ ΑΜΥΓΔΑΛΟΕΙΔΗ ΠΥΡΗΝΑ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ΝΕΟΦΛΟΙΟΣ-ΙΣΟΦΛΟΙΟΣ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  <vt:lpstr>Διαφάνεια 60</vt:lpstr>
      <vt:lpstr>Διαφάνεια 61</vt:lpstr>
      <vt:lpstr>Διαφάνεια 62</vt:lpstr>
      <vt:lpstr>Διαφάνεια 63</vt:lpstr>
      <vt:lpstr>Διαφάνεια 64</vt:lpstr>
      <vt:lpstr>Διαφάνεια 65</vt:lpstr>
      <vt:lpstr>Διαφάνεια 66</vt:lpstr>
      <vt:lpstr>Διαφάνεια 67</vt:lpstr>
      <vt:lpstr>Διαφάνεια 68</vt:lpstr>
      <vt:lpstr>Διαφάνεια 69</vt:lpstr>
      <vt:lpstr>Διαφάνεια 70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ΤΕΛΙΚΟΣ ΕΓΚΕΦΑΛΟΣ</dc:title>
  <dc:creator>mariannis</dc:creator>
  <cp:lastModifiedBy>mariannis</cp:lastModifiedBy>
  <cp:revision>151</cp:revision>
  <dcterms:created xsi:type="dcterms:W3CDTF">2018-04-16T14:55:16Z</dcterms:created>
  <dcterms:modified xsi:type="dcterms:W3CDTF">2018-05-01T17:42:00Z</dcterms:modified>
</cp:coreProperties>
</file>