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308" r:id="rId7"/>
    <p:sldId id="30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6" r:id="rId18"/>
    <p:sldId id="293" r:id="rId19"/>
    <p:sldId id="274" r:id="rId20"/>
    <p:sldId id="272" r:id="rId21"/>
    <p:sldId id="275" r:id="rId22"/>
    <p:sldId id="270" r:id="rId23"/>
    <p:sldId id="273" r:id="rId24"/>
    <p:sldId id="276" r:id="rId25"/>
    <p:sldId id="277" r:id="rId26"/>
    <p:sldId id="307" r:id="rId27"/>
    <p:sldId id="299" r:id="rId28"/>
    <p:sldId id="315" r:id="rId29"/>
    <p:sldId id="281" r:id="rId30"/>
    <p:sldId id="313" r:id="rId31"/>
    <p:sldId id="283" r:id="rId32"/>
    <p:sldId id="284" r:id="rId33"/>
    <p:sldId id="311" r:id="rId34"/>
    <p:sldId id="312" r:id="rId35"/>
    <p:sldId id="278" r:id="rId36"/>
    <p:sldId id="286" r:id="rId37"/>
    <p:sldId id="287" r:id="rId38"/>
    <p:sldId id="288" r:id="rId39"/>
    <p:sldId id="285" r:id="rId40"/>
    <p:sldId id="290" r:id="rId41"/>
    <p:sldId id="294" r:id="rId42"/>
    <p:sldId id="301" r:id="rId43"/>
    <p:sldId id="302" r:id="rId44"/>
    <p:sldId id="303" r:id="rId45"/>
    <p:sldId id="304" r:id="rId46"/>
    <p:sldId id="271" r:id="rId47"/>
    <p:sldId id="292" r:id="rId48"/>
    <p:sldId id="279" r:id="rId49"/>
    <p:sldId id="289" r:id="rId50"/>
    <p:sldId id="291" r:id="rId51"/>
    <p:sldId id="297" r:id="rId52"/>
    <p:sldId id="298" r:id="rId53"/>
    <p:sldId id="305" r:id="rId54"/>
    <p:sldId id="306" r:id="rId55"/>
    <p:sldId id="310" r:id="rId56"/>
    <p:sldId id="314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9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6834D-E93C-4D51-8BC1-37171237055A}" type="datetimeFigureOut">
              <a:rPr lang="el-GR" smtClean="0"/>
              <a:pPr/>
              <a:t>26/3/2018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5F78-E4D4-446A-8377-19CB8E1CC7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ΑΝΑΤΟΜΙΑ 2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ΝΕΥΡΙΚΟ ΚΥΤΤΑΡΟ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6334151" cy="63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500042"/>
            <a:ext cx="34706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Μεγάλος κεντρικός πυρήνας</a:t>
            </a:r>
          </a:p>
          <a:p>
            <a:r>
              <a:rPr lang="el-GR" dirty="0" smtClean="0"/>
              <a:t>Πολλά μιτοχόνδρια</a:t>
            </a:r>
          </a:p>
          <a:p>
            <a:r>
              <a:rPr lang="el-GR" dirty="0" err="1" smtClean="0"/>
              <a:t>Λυσοσώματα</a:t>
            </a:r>
            <a:endParaRPr lang="el-GR" dirty="0" smtClean="0"/>
          </a:p>
          <a:p>
            <a:r>
              <a:rPr lang="el-GR" dirty="0" smtClean="0"/>
              <a:t>Σ. </a:t>
            </a:r>
            <a:r>
              <a:rPr lang="en-US" dirty="0" smtClean="0"/>
              <a:t>Golgi</a:t>
            </a:r>
            <a:endParaRPr lang="el-GR" dirty="0" smtClean="0"/>
          </a:p>
          <a:p>
            <a:r>
              <a:rPr lang="el-GR" b="1" dirty="0" smtClean="0"/>
              <a:t>Σωμάτια </a:t>
            </a:r>
            <a:r>
              <a:rPr lang="en-US" b="1" dirty="0" err="1" smtClean="0"/>
              <a:t>Nissl</a:t>
            </a:r>
            <a:r>
              <a:rPr lang="el-GR" b="1" dirty="0"/>
              <a:t> </a:t>
            </a:r>
            <a:r>
              <a:rPr lang="el-GR" b="1" dirty="0" smtClean="0"/>
              <a:t>(μόνο σε νευρώνες)</a:t>
            </a:r>
            <a:endParaRPr lang="el-GR" dirty="0" smtClean="0"/>
          </a:p>
          <a:p>
            <a:r>
              <a:rPr lang="el-GR" dirty="0" smtClean="0"/>
              <a:t>Αδρό </a:t>
            </a:r>
            <a:r>
              <a:rPr lang="el-GR" dirty="0" err="1" smtClean="0"/>
              <a:t>ενδοπλασματικό</a:t>
            </a:r>
            <a:r>
              <a:rPr lang="el-GR" dirty="0" smtClean="0"/>
              <a:t> δίκτυο-</a:t>
            </a:r>
          </a:p>
          <a:p>
            <a:r>
              <a:rPr lang="el-GR" dirty="0" err="1" smtClean="0"/>
              <a:t>Πρωτεϊνοσύνθεση</a:t>
            </a:r>
            <a:endParaRPr lang="el-GR" dirty="0" smtClean="0"/>
          </a:p>
          <a:p>
            <a:r>
              <a:rPr lang="el-GR" dirty="0" err="1" smtClean="0"/>
              <a:t>Κεντριόλια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Ν</a:t>
            </a:r>
            <a:r>
              <a:rPr lang="el-G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ευροΙνίδια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l-G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μιροϊνίδια</a:t>
            </a: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l-G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μικροσωληνίσκοι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2952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85794"/>
            <a:ext cx="36671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58667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857628"/>
            <a:ext cx="53243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42910" y="5357826"/>
            <a:ext cx="650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κάποια κύτταρα τα σ</a:t>
            </a:r>
            <a:r>
              <a:rPr lang="el-GR" b="1" dirty="0" smtClean="0"/>
              <a:t>. </a:t>
            </a:r>
            <a:r>
              <a:rPr lang="en-US" b="1" dirty="0" err="1" smtClean="0"/>
              <a:t>Nissl</a:t>
            </a:r>
            <a:r>
              <a:rPr lang="el-GR" b="1" dirty="0" smtClean="0"/>
              <a:t> </a:t>
            </a:r>
            <a:r>
              <a:rPr lang="el-GR" dirty="0" smtClean="0"/>
              <a:t>είναι πολλά και σχηματίζουν σωρούς</a:t>
            </a:r>
          </a:p>
          <a:p>
            <a:r>
              <a:rPr lang="el-GR" dirty="0" smtClean="0"/>
              <a:t> ενώ σε άλλα λιγότερα και ομοιόμορφα κατανεμημένα.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5786478" cy="44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eyriko k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6761808" cy="3324319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85786" y="3643314"/>
            <a:ext cx="691291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Διπλή πυρηνική μεμβράνη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Πυρηνικοί πόροι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Πυρήνιο</a:t>
            </a:r>
            <a:r>
              <a:rPr lang="el-GR" dirty="0" smtClean="0"/>
              <a:t> (</a:t>
            </a:r>
            <a:r>
              <a:rPr lang="en-US" dirty="0" smtClean="0"/>
              <a:t>Pr, RNA)</a:t>
            </a:r>
          </a:p>
          <a:p>
            <a:pPr marL="342900" indent="-342900">
              <a:buAutoNum type="arabicPeriod"/>
            </a:pPr>
            <a:r>
              <a:rPr lang="el-GR" dirty="0" smtClean="0"/>
              <a:t>Αδρό </a:t>
            </a:r>
            <a:r>
              <a:rPr lang="el-GR" dirty="0" err="1" smtClean="0"/>
              <a:t>ενδ</a:t>
            </a:r>
            <a:r>
              <a:rPr lang="el-GR" dirty="0" smtClean="0"/>
              <a:t>. Δίκτυο-σ. </a:t>
            </a:r>
            <a:r>
              <a:rPr lang="en-US" dirty="0" err="1" smtClean="0"/>
              <a:t>Nissl</a:t>
            </a:r>
            <a:r>
              <a:rPr lang="el-GR" dirty="0" smtClean="0"/>
              <a:t> </a:t>
            </a:r>
            <a:r>
              <a:rPr lang="el-GR" dirty="0" err="1" smtClean="0"/>
              <a:t>ριβοσώματα</a:t>
            </a:r>
            <a:r>
              <a:rPr lang="el-GR" dirty="0" smtClean="0"/>
              <a:t> ελεύθερα μεταξύ δεξαμενών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(δομικός μεταβολισμός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εκκριτικός)</a:t>
            </a:r>
          </a:p>
          <a:p>
            <a:pPr marL="342900" indent="-342900"/>
            <a:r>
              <a:rPr lang="el-GR" dirty="0" smtClean="0"/>
              <a:t>10. Περιφερικές δεξαμενές (κοντά σε τελικά κομβία</a:t>
            </a:r>
          </a:p>
          <a:p>
            <a:pPr marL="342900" indent="-342900"/>
            <a:r>
              <a:rPr lang="el-GR" dirty="0" smtClean="0"/>
              <a:t>11. </a:t>
            </a:r>
            <a:r>
              <a:rPr lang="el-GR" dirty="0" err="1" smtClean="0"/>
              <a:t>νευροϊνίδια</a:t>
            </a:r>
            <a:r>
              <a:rPr lang="el-GR" dirty="0" smtClean="0"/>
              <a:t>-</a:t>
            </a:r>
            <a:r>
              <a:rPr lang="el-GR" dirty="0" err="1" smtClean="0"/>
              <a:t>νευροσωληνίσκοι</a:t>
            </a:r>
            <a:r>
              <a:rPr lang="el-GR" dirty="0" smtClean="0"/>
              <a:t>: στους άξονες παράλληλες δεσμίδες</a:t>
            </a:r>
          </a:p>
          <a:p>
            <a:pPr marL="342900" indent="-342900"/>
            <a:r>
              <a:rPr lang="el-GR" dirty="0"/>
              <a:t>	</a:t>
            </a:r>
            <a:r>
              <a:rPr lang="el-GR" dirty="0" smtClean="0"/>
              <a:t>(μεταφέρουν μεταβολίτες)</a:t>
            </a:r>
          </a:p>
          <a:p>
            <a:pPr marL="342900" indent="-342900"/>
            <a:r>
              <a:rPr lang="el-GR" dirty="0" smtClean="0"/>
              <a:t>17 </a:t>
            </a:r>
            <a:r>
              <a:rPr lang="el-GR" dirty="0" err="1" smtClean="0"/>
              <a:t>λυσοσώματα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neyriko k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28"/>
            <a:ext cx="6464599" cy="427683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785786" y="4429132"/>
            <a:ext cx="337220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1.Πυρήνας</a:t>
            </a:r>
          </a:p>
          <a:p>
            <a:pPr marL="342900" indent="-342900"/>
            <a:r>
              <a:rPr lang="el-GR" dirty="0" smtClean="0"/>
              <a:t>3. Πυρηνικός πόρος</a:t>
            </a:r>
          </a:p>
          <a:p>
            <a:pPr marL="342900" indent="-342900"/>
            <a:r>
              <a:rPr lang="el-GR" dirty="0" smtClean="0"/>
              <a:t>4. </a:t>
            </a:r>
            <a:r>
              <a:rPr lang="el-GR" dirty="0" err="1" smtClean="0"/>
              <a:t>Πυρήνιο</a:t>
            </a:r>
            <a:r>
              <a:rPr lang="el-GR" dirty="0" smtClean="0"/>
              <a:t> </a:t>
            </a:r>
          </a:p>
          <a:p>
            <a:pPr marL="342900" indent="-342900"/>
            <a:r>
              <a:rPr lang="el-GR" dirty="0" smtClean="0"/>
              <a:t>5</a:t>
            </a:r>
            <a:r>
              <a:rPr lang="en-US" dirty="0" smtClean="0"/>
              <a:t>. 6</a:t>
            </a:r>
            <a:r>
              <a:rPr lang="el-GR" dirty="0" smtClean="0"/>
              <a:t>. Αδρό </a:t>
            </a:r>
            <a:r>
              <a:rPr lang="el-GR" dirty="0" err="1" smtClean="0"/>
              <a:t>ενδ</a:t>
            </a:r>
            <a:r>
              <a:rPr lang="el-GR" dirty="0" smtClean="0"/>
              <a:t>. δίκτυο (</a:t>
            </a:r>
            <a:r>
              <a:rPr lang="en-US" dirty="0" err="1" smtClean="0"/>
              <a:t>Nissl</a:t>
            </a:r>
            <a:r>
              <a:rPr lang="en-US" dirty="0" smtClean="0"/>
              <a:t>)</a:t>
            </a:r>
            <a:endParaRPr lang="el-GR" dirty="0" smtClean="0"/>
          </a:p>
          <a:p>
            <a:pPr marL="342900" indent="-342900"/>
            <a:r>
              <a:rPr lang="en-US" dirty="0"/>
              <a:t>7</a:t>
            </a:r>
            <a:r>
              <a:rPr lang="el-GR" dirty="0" smtClean="0"/>
              <a:t>. </a:t>
            </a:r>
            <a:r>
              <a:rPr lang="el-GR" dirty="0" err="1" smtClean="0"/>
              <a:t>Ριβοσώματα</a:t>
            </a:r>
            <a:endParaRPr lang="el-GR" dirty="0" smtClean="0"/>
          </a:p>
          <a:p>
            <a:pPr marL="342900" indent="-342900"/>
            <a:r>
              <a:rPr lang="el-GR" dirty="0" smtClean="0"/>
              <a:t>11. </a:t>
            </a:r>
            <a:r>
              <a:rPr lang="el-GR" dirty="0" err="1" smtClean="0"/>
              <a:t>νευροϊνίδια</a:t>
            </a:r>
            <a:r>
              <a:rPr lang="el-GR" dirty="0" smtClean="0"/>
              <a:t>-</a:t>
            </a:r>
            <a:r>
              <a:rPr lang="el-GR" dirty="0" err="1" smtClean="0"/>
              <a:t>νευροσωληνίσκοι</a:t>
            </a:r>
            <a:endParaRPr lang="el-GR" dirty="0" smtClean="0"/>
          </a:p>
          <a:p>
            <a:pPr marL="342900" indent="-342900"/>
            <a:r>
              <a:rPr lang="el-GR" dirty="0" smtClean="0"/>
              <a:t>12. μιτοχόνδρια</a:t>
            </a:r>
            <a:endParaRPr lang="el-GR" dirty="0"/>
          </a:p>
          <a:p>
            <a:pPr marL="342900" indent="-342900"/>
            <a:r>
              <a:rPr lang="el-GR" dirty="0" smtClean="0"/>
              <a:t>14. Σ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n-US" dirty="0" smtClean="0"/>
              <a:t>Golgi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352969" cy="444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44" y="4643446"/>
            <a:ext cx="485778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/>
              <a:t>12.Μιτοχόνδρια</a:t>
            </a:r>
            <a:r>
              <a:rPr lang="el-GR" dirty="0" smtClean="0"/>
              <a:t>: διπλή μεμβράνη, ακρολοφίες, ένζυμα. </a:t>
            </a:r>
          </a:p>
          <a:p>
            <a:r>
              <a:rPr lang="el-GR" dirty="0" smtClean="0"/>
              <a:t>Μεταβάλλουν το σχήμα τους: βραχέα και παχιά στο </a:t>
            </a:r>
            <a:r>
              <a:rPr lang="el-GR" dirty="0" err="1" smtClean="0"/>
              <a:t>περικάρυο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Μακρά και λεπτά στους δενδρίτες και νευράξονες</a:t>
            </a:r>
          </a:p>
          <a:p>
            <a:r>
              <a:rPr lang="el-GR" dirty="0" smtClean="0"/>
              <a:t>14 </a:t>
            </a:r>
            <a:r>
              <a:rPr lang="en-US" b="1" dirty="0" smtClean="0"/>
              <a:t>Golgi</a:t>
            </a:r>
            <a:r>
              <a:rPr lang="en-US" dirty="0" smtClean="0"/>
              <a:t>:</a:t>
            </a:r>
            <a:r>
              <a:rPr lang="el-GR" dirty="0" smtClean="0"/>
              <a:t> σύνθεση και συσκευασία εκκριτικών ουσιών και μεμβρανών.15. αναγεννητική16 εκκριτική πλευρά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572132" y="5214950"/>
            <a:ext cx="2584425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8. Λείο </a:t>
            </a:r>
            <a:r>
              <a:rPr lang="el-GR" dirty="0" err="1" smtClean="0"/>
              <a:t>ενδ</a:t>
            </a:r>
            <a:r>
              <a:rPr lang="el-GR" dirty="0" smtClean="0"/>
              <a:t>. Δίκτυο</a:t>
            </a:r>
          </a:p>
          <a:p>
            <a:r>
              <a:rPr lang="el-GR" dirty="0" smtClean="0"/>
              <a:t>11 </a:t>
            </a:r>
            <a:r>
              <a:rPr lang="el-GR" dirty="0" err="1" smtClean="0"/>
              <a:t>ν.ινίδια</a:t>
            </a:r>
            <a:r>
              <a:rPr lang="el-GR" dirty="0" smtClean="0"/>
              <a:t>, ν. σωληνίσκοι</a:t>
            </a:r>
          </a:p>
          <a:p>
            <a:r>
              <a:rPr lang="el-GR" dirty="0" smtClean="0"/>
              <a:t>17. </a:t>
            </a:r>
            <a:r>
              <a:rPr lang="el-GR" dirty="0" err="1" smtClean="0"/>
              <a:t>λυσοσώματα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572132" y="214290"/>
            <a:ext cx="23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5,6,7: αδρό </a:t>
            </a:r>
            <a:r>
              <a:rPr lang="el-GR" dirty="0" err="1" smtClean="0"/>
              <a:t>ενδ</a:t>
            </a:r>
            <a:r>
              <a:rPr lang="el-GR" dirty="0" smtClean="0"/>
              <a:t>. δίκτυο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879753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000364" y="714356"/>
            <a:ext cx="1570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ΝΕΥΡΟΓΛΟΙΑ</a:t>
            </a: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500034" y="4357694"/>
            <a:ext cx="815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Εξωδερματική</a:t>
            </a:r>
            <a:r>
              <a:rPr lang="el-GR" dirty="0" smtClean="0"/>
              <a:t> προέλευση. Έχει λειτουργία </a:t>
            </a:r>
            <a:r>
              <a:rPr lang="el-GR" u="sng" dirty="0" smtClean="0"/>
              <a:t>συνδετικού ιστού</a:t>
            </a:r>
            <a:r>
              <a:rPr lang="el-GR" dirty="0" smtClean="0"/>
              <a:t>: μηχανική υποστήριξη, </a:t>
            </a:r>
          </a:p>
          <a:p>
            <a:r>
              <a:rPr lang="el-GR" dirty="0" smtClean="0"/>
              <a:t>ανταλλαγή μεταβολιτών, καταβολισμός, σχηματισμός ουλής.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313728" cy="542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214338"/>
            <a:ext cx="7499371" cy="732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l-GR" dirty="0" smtClean="0"/>
              <a:t>ΑΣΤΡΟΚΥΤΤΑΡΑ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071678"/>
            <a:ext cx="9188990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1.Περιέχουν ινίδια </a:t>
            </a:r>
            <a:r>
              <a:rPr lang="el-GR" dirty="0" err="1" smtClean="0"/>
              <a:t>γλοίας</a:t>
            </a:r>
            <a:r>
              <a:rPr lang="el-GR" dirty="0" smtClean="0"/>
              <a:t> στο σώμα και αποφυάδες-σχηματίζουν ουλές μετά από τραυματισμό</a:t>
            </a:r>
          </a:p>
          <a:p>
            <a:r>
              <a:rPr lang="el-GR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glial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fibrillary</a:t>
            </a:r>
            <a:r>
              <a:rPr lang="en-US" dirty="0" smtClean="0">
                <a:solidFill>
                  <a:srgbClr val="FF0000"/>
                </a:solidFill>
              </a:rPr>
              <a:t> acidic protein (GFAP)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2. Σχηματίζουν τρισδιάστατο υποστηρικτικό σκελετό.</a:t>
            </a:r>
          </a:p>
          <a:p>
            <a:r>
              <a:rPr lang="el-GR" dirty="0" smtClean="0"/>
              <a:t>3. Στην εξωτερική επιφάνεια παχύνεται –έξω αφοριστικός νευρογλοιακός υμένας-</a:t>
            </a:r>
          </a:p>
          <a:p>
            <a:r>
              <a:rPr lang="el-GR" dirty="0"/>
              <a:t>	</a:t>
            </a:r>
            <a:r>
              <a:rPr lang="el-GR" dirty="0" smtClean="0"/>
              <a:t>όριο </a:t>
            </a:r>
            <a:r>
              <a:rPr lang="el-GR" dirty="0" err="1" smtClean="0"/>
              <a:t>εξωδερμικού</a:t>
            </a:r>
            <a:r>
              <a:rPr lang="el-GR" dirty="0" smtClean="0"/>
              <a:t> ιστού και ιστού μηνίγγων </a:t>
            </a:r>
            <a:r>
              <a:rPr lang="en-US" dirty="0" err="1" smtClean="0">
                <a:solidFill>
                  <a:srgbClr val="FF0000"/>
                </a:solidFill>
              </a:rPr>
              <a:t>glia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limitans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4. Αποφυάδες προς τα αγγεία (ΑΕΦ</a:t>
            </a:r>
            <a:r>
              <a:rPr lang="el-GR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perivascular</a:t>
            </a:r>
            <a:r>
              <a:rPr lang="en-US" dirty="0" smtClean="0">
                <a:solidFill>
                  <a:srgbClr val="FF0000"/>
                </a:solidFill>
              </a:rPr>
              <a:t> end feet or footplates</a:t>
            </a:r>
            <a:endParaRPr lang="el-GR" dirty="0" smtClean="0">
              <a:solidFill>
                <a:srgbClr val="FF0000"/>
              </a:solidFill>
            </a:endParaRPr>
          </a:p>
          <a:p>
            <a:r>
              <a:rPr lang="el-GR" dirty="0" smtClean="0"/>
              <a:t>5. Εσωτερικό περιβάλλον-απορροφούν ιόντα Κ και </a:t>
            </a:r>
            <a:r>
              <a:rPr lang="en-US" dirty="0" smtClean="0"/>
              <a:t>CO2 (pH)</a:t>
            </a:r>
          </a:p>
          <a:p>
            <a:r>
              <a:rPr lang="en-US" dirty="0" smtClean="0"/>
              <a:t>6. </a:t>
            </a:r>
            <a:r>
              <a:rPr lang="el-GR" dirty="0" smtClean="0"/>
              <a:t>Περιβάλλουν συνάψεις και τις απομονώνουν-απορροφούν νδ.</a:t>
            </a:r>
          </a:p>
          <a:p>
            <a:r>
              <a:rPr lang="el-GR" dirty="0" smtClean="0"/>
              <a:t>7. Οδηγούν </a:t>
            </a:r>
            <a:r>
              <a:rPr lang="el-GR" dirty="0" smtClean="0"/>
              <a:t>νευρωνική </a:t>
            </a:r>
            <a:r>
              <a:rPr lang="el-GR" dirty="0" smtClean="0"/>
              <a:t>μετανάστευση κατά την ανάπτυξη </a:t>
            </a:r>
            <a:r>
              <a:rPr lang="en-US" dirty="0" smtClean="0">
                <a:solidFill>
                  <a:srgbClr val="FF0000"/>
                </a:solidFill>
              </a:rPr>
              <a:t>radial </a:t>
            </a:r>
            <a:r>
              <a:rPr lang="en-US" dirty="0" err="1" smtClean="0">
                <a:solidFill>
                  <a:srgbClr val="FF0000"/>
                </a:solidFill>
              </a:rPr>
              <a:t>glia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ΝΕΥΡΙΚΟΣ ΙΣΤΟΣ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Προέρχεται από το εξώδερμα</a:t>
            </a:r>
            <a:endParaRPr lang="el-GR" dirty="0"/>
          </a:p>
          <a:p>
            <a:pPr>
              <a:buNone/>
            </a:pPr>
            <a:r>
              <a:rPr lang="el-GR" dirty="0" smtClean="0"/>
              <a:t>1. Νευρικά κύτταρα-όταν ωριμάσουν, δε </a:t>
            </a:r>
            <a:r>
              <a:rPr lang="el-GR" dirty="0" err="1" smtClean="0"/>
              <a:t>διαρούνται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2. κύτταρα νευρογλοίας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Τα αγγεία και οι μήνιγγες είναι μεσοδερματικής προέλευσης.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5920765" cy="52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779553" y="428604"/>
            <a:ext cx="337284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Πρωτοπλασματικά αστροκύτταρα</a:t>
            </a:r>
          </a:p>
          <a:p>
            <a:r>
              <a:rPr lang="el-GR" dirty="0" smtClean="0"/>
              <a:t>Λίγες αποφυάδες, φαιά ουσία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Ινώδη αστροκύτταρα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Πολλές αποφυάδες, λευκή ουσία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1000100" y="5357826"/>
            <a:ext cx="38582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 μεγάλος ωοειδής κεντρικός πυρήνας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71472" y="3857628"/>
            <a:ext cx="750099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Ινώδη αστροκύτταρα</a:t>
            </a:r>
            <a:r>
              <a:rPr lang="el-GR" dirty="0" smtClean="0"/>
              <a:t>: ΛΕΥΚΗ ΟΥΣΙΑ</a:t>
            </a:r>
          </a:p>
          <a:p>
            <a:r>
              <a:rPr lang="el-GR" dirty="0" smtClean="0"/>
              <a:t>λεπτές αποφυάδες, που καταλήγουν σε διογκώσεις </a:t>
            </a:r>
          </a:p>
          <a:p>
            <a:r>
              <a:rPr lang="el-GR" dirty="0" smtClean="0"/>
              <a:t>(τοίχωμα αγγείων)</a:t>
            </a:r>
          </a:p>
          <a:p>
            <a:r>
              <a:rPr lang="el-GR" dirty="0" smtClean="0"/>
              <a:t>Συνεχές </a:t>
            </a:r>
            <a:r>
              <a:rPr lang="el-GR" dirty="0" err="1" smtClean="0"/>
              <a:t>γλοιακό</a:t>
            </a:r>
            <a:r>
              <a:rPr lang="el-GR" dirty="0" smtClean="0"/>
              <a:t> κάλυμμα. </a:t>
            </a:r>
          </a:p>
          <a:p>
            <a:r>
              <a:rPr lang="el-GR" dirty="0" smtClean="0"/>
              <a:t>Περιέχου ινίδια που εκτείνονται σε όλο το κύτταρο.</a:t>
            </a:r>
          </a:p>
          <a:p>
            <a:r>
              <a:rPr lang="el-GR" dirty="0" smtClean="0"/>
              <a:t>Μεταφορά μεταβολιτών, επιδιόρθωση ζημιών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62468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857356" y="5286388"/>
            <a:ext cx="507209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Πρωτοπλασματικά αστροκύτταρα: </a:t>
            </a:r>
            <a:r>
              <a:rPr lang="el-GR" dirty="0" smtClean="0"/>
              <a:t>ΦΑΙΑ ΟΥΣΙΑ</a:t>
            </a:r>
          </a:p>
          <a:p>
            <a:r>
              <a:rPr lang="el-GR" dirty="0" err="1" smtClean="0"/>
              <a:t>παχειές</a:t>
            </a:r>
            <a:r>
              <a:rPr lang="el-GR" dirty="0" smtClean="0"/>
              <a:t> και πολλές διακλαδώσεις,</a:t>
            </a:r>
          </a:p>
          <a:p>
            <a:r>
              <a:rPr lang="el-GR" dirty="0" smtClean="0"/>
              <a:t>Σε στενή σχέση με νευρώνες, ¨δορυφόρα κύτταρα»,</a:t>
            </a:r>
          </a:p>
          <a:p>
            <a:r>
              <a:rPr lang="el-GR" dirty="0" smtClean="0"/>
              <a:t>άγνωστη λειτουργία, (μεταβολική)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5365902" cy="389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4572008"/>
            <a:ext cx="943104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/>
              <a:t>Ολιγοδενδροκύτταρα</a:t>
            </a:r>
            <a:r>
              <a:rPr lang="el-GR" dirty="0" smtClean="0"/>
              <a:t>: λίγες αποφυάδες με σπάνιες διακλαδώσεις μικρός πυρήνας</a:t>
            </a:r>
          </a:p>
          <a:p>
            <a:r>
              <a:rPr lang="el-GR" dirty="0" smtClean="0"/>
              <a:t>ΦΑΙΑ ΟΥΣΙΑ: συνοδεύουν νευρώνες (Δορυφόρα κύτταρα, όπως πρωτοπλασματικά αστροκύτταρα)</a:t>
            </a:r>
          </a:p>
          <a:p>
            <a:r>
              <a:rPr lang="el-GR" dirty="0" smtClean="0"/>
              <a:t>ΛΕΥΚΗ ΟΥΣΙΑ: κατά σειρές μεταξύ νευρικών Ινών (</a:t>
            </a:r>
            <a:r>
              <a:rPr lang="el-GR" dirty="0" err="1" smtClean="0"/>
              <a:t>μεσοδεσμική</a:t>
            </a:r>
            <a:r>
              <a:rPr lang="el-GR" dirty="0" smtClean="0"/>
              <a:t> </a:t>
            </a:r>
            <a:r>
              <a:rPr lang="el-GR" dirty="0" err="1" smtClean="0"/>
              <a:t>γλοία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endParaRPr lang="el-GR" b="1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ΠΑΡΑΓΟΥΝ ΚΑΙ ΣΥΝΤΗΡΟΥΝ ΕΛΥΤΡΑ ΜΥΕΛΙΝΗΣ</a:t>
            </a:r>
          </a:p>
          <a:p>
            <a:r>
              <a:rPr lang="el-GR" dirty="0" smtClean="0"/>
              <a:t>Κυτταρικά σώματα συστέλλονται και διευρύνονται</a:t>
            </a:r>
            <a:r>
              <a:rPr lang="en-US" dirty="0" smtClean="0"/>
              <a:t> in vitro.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595" y="214290"/>
            <a:ext cx="46794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785786" y="5500702"/>
            <a:ext cx="654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Πολλά μιτοχόνδρια, </a:t>
            </a:r>
            <a:r>
              <a:rPr lang="el-GR" dirty="0" err="1" smtClean="0"/>
              <a:t>μικροσωληνίσκοι</a:t>
            </a:r>
            <a:r>
              <a:rPr lang="el-GR" dirty="0" smtClean="0"/>
              <a:t>, </a:t>
            </a:r>
            <a:r>
              <a:rPr lang="el-GR" dirty="0" err="1" smtClean="0"/>
              <a:t>ριβοσώματα</a:t>
            </a:r>
            <a:r>
              <a:rPr lang="el-GR" dirty="0" smtClean="0"/>
              <a:t>, όχι </a:t>
            </a:r>
            <a:r>
              <a:rPr lang="el-GR" dirty="0" err="1" smtClean="0"/>
              <a:t>μικροϊνίδια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OLIG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6162879" cy="5407054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4869817" y="357166"/>
            <a:ext cx="4274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Ένα </a:t>
            </a:r>
            <a:r>
              <a:rPr lang="el-GR" b="1" dirty="0" err="1" smtClean="0"/>
              <a:t>ολιγοδκ</a:t>
            </a:r>
            <a:r>
              <a:rPr lang="el-GR" dirty="0" smtClean="0"/>
              <a:t>  παράγει έλυτρα </a:t>
            </a:r>
          </a:p>
          <a:p>
            <a:r>
              <a:rPr lang="el-GR" dirty="0" smtClean="0"/>
              <a:t>σε αρκετούς άξονες, ενώνοντας </a:t>
            </a:r>
          </a:p>
          <a:p>
            <a:r>
              <a:rPr lang="el-GR" dirty="0" err="1" smtClean="0"/>
              <a:t>πρωτοπλαματικά</a:t>
            </a:r>
            <a:r>
              <a:rPr lang="el-GR" dirty="0" smtClean="0"/>
              <a:t> </a:t>
            </a:r>
            <a:r>
              <a:rPr lang="el-GR" dirty="0" err="1" smtClean="0"/>
              <a:t>μεσοκομβικά</a:t>
            </a:r>
            <a:r>
              <a:rPr lang="el-GR" dirty="0" smtClean="0"/>
              <a:t> διαστήματα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152971" y="2500306"/>
            <a:ext cx="3991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11. Κόμβος </a:t>
            </a:r>
            <a:r>
              <a:rPr lang="en-US" dirty="0" smtClean="0"/>
              <a:t>Ranvier, </a:t>
            </a:r>
            <a:r>
              <a:rPr lang="el-GR" dirty="0" smtClean="0"/>
              <a:t>γυμνός από μυελίνη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643174" y="857232"/>
            <a:ext cx="662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ΜΙΚΡΟΓΛΟΙΑΚΑ ΚΥΤΤΑΡΑ</a:t>
            </a:r>
          </a:p>
          <a:p>
            <a:r>
              <a:rPr lang="el-GR" sz="2400" b="1" dirty="0" smtClean="0"/>
              <a:t>(μεσοδερματικής προέλευσης?</a:t>
            </a:r>
            <a:r>
              <a:rPr lang="en-US" sz="2400" b="1" dirty="0" smtClean="0"/>
              <a:t> </a:t>
            </a:r>
            <a:r>
              <a:rPr lang="el-GR" sz="2400" b="1" dirty="0" smtClean="0"/>
              <a:t>Από </a:t>
            </a:r>
            <a:r>
              <a:rPr lang="el-GR" sz="2400" b="1" dirty="0" err="1" smtClean="0"/>
              <a:t>μακροφάγα</a:t>
            </a:r>
            <a:r>
              <a:rPr lang="el-GR" sz="2400" b="1" dirty="0" smtClean="0"/>
              <a:t>?)</a:t>
            </a:r>
            <a:endParaRPr lang="el-GR" sz="24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157437" y="1714488"/>
            <a:ext cx="91575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Ωοειδή κύτταρα, </a:t>
            </a:r>
            <a:r>
              <a:rPr lang="el-GR" dirty="0" err="1" smtClean="0"/>
              <a:t>ραβδόμορφοι</a:t>
            </a:r>
            <a:r>
              <a:rPr lang="el-GR" dirty="0" smtClean="0"/>
              <a:t> πυρήνες, βραχείες, παχιές, </a:t>
            </a:r>
            <a:r>
              <a:rPr lang="el-GR" dirty="0" err="1" smtClean="0"/>
              <a:t>πολυδιακλαδιζόμενες</a:t>
            </a:r>
            <a:r>
              <a:rPr lang="el-GR" dirty="0" smtClean="0"/>
              <a:t> αποφυάδες.</a:t>
            </a:r>
          </a:p>
          <a:p>
            <a:r>
              <a:rPr lang="el-GR" dirty="0" smtClean="0"/>
              <a:t>Αμοιβαδοειδή κινητικότητα.-κινούνται μεταξύ αποφυάδων αστροκυττάρ4ων που είναι ακίνητα</a:t>
            </a:r>
          </a:p>
          <a:p>
            <a:r>
              <a:rPr lang="el-GR" dirty="0" err="1" smtClean="0"/>
              <a:t>Φαγοκυτταρώνουν</a:t>
            </a:r>
            <a:r>
              <a:rPr lang="el-GR" dirty="0" smtClean="0"/>
              <a:t> νεκρωμένο υλικό,  δρουν ως εκκαθαριστικά κύτταρα.</a:t>
            </a:r>
          </a:p>
          <a:p>
            <a:r>
              <a:rPr lang="el-GR" dirty="0" smtClean="0"/>
              <a:t>Μεταναστεύουν στον εγκέφαλο την 9</a:t>
            </a:r>
            <a:r>
              <a:rPr lang="el-GR" baseline="30000" dirty="0" smtClean="0"/>
              <a:t>η</a:t>
            </a:r>
            <a:r>
              <a:rPr lang="el-GR" dirty="0" smtClean="0"/>
              <a:t> μέρα από το περιφερικό αίμα.</a:t>
            </a:r>
          </a:p>
          <a:p>
            <a:r>
              <a:rPr lang="el-GR" dirty="0" smtClean="0"/>
              <a:t>Ποικίλο σχήμα.</a:t>
            </a:r>
          </a:p>
          <a:p>
            <a:r>
              <a:rPr lang="el-GR" dirty="0" smtClean="0"/>
              <a:t>Απαντούν σε εσωτερικές και εξωτερικές απειλές.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284925" cy="62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427237" cy="41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jonlieffmd.com/wp-content/uploads/2013/12/microglial-activation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42852"/>
            <a:ext cx="8696325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jonlieffmd.com/wp-content/uploads/2013/12/fig_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6667500" cy="5334001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308633" y="5715016"/>
            <a:ext cx="8835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«τρώνε» περιττές συνάψεις, «τρώνε» υπερμεγέθεις νευρώνες, </a:t>
            </a:r>
            <a:r>
              <a:rPr lang="el-GR" dirty="0" smtClean="0"/>
              <a:t>νευρώνες </a:t>
            </a:r>
            <a:r>
              <a:rPr lang="el-GR" dirty="0" smtClean="0"/>
              <a:t>που αποπίπτουν</a:t>
            </a:r>
          </a:p>
          <a:p>
            <a:r>
              <a:rPr lang="el-GR" dirty="0" smtClean="0"/>
              <a:t>Διεγείρουν νευρώνες να σχηματίσουν συνάψεις και οδηγούν μακρές ίνες</a:t>
            </a:r>
          </a:p>
          <a:p>
            <a:r>
              <a:rPr lang="el-GR" dirty="0" smtClean="0"/>
              <a:t>Ενεργά</a:t>
            </a:r>
            <a:r>
              <a:rPr lang="en-US" dirty="0" smtClean="0"/>
              <a:t> </a:t>
            </a:r>
            <a:r>
              <a:rPr lang="el-GR" dirty="0" smtClean="0"/>
              <a:t>σε νόσους </a:t>
            </a:r>
            <a:r>
              <a:rPr lang="en-US" dirty="0" smtClean="0"/>
              <a:t>(AD, MS)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NEYRIKO 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-48"/>
            <a:ext cx="3929090" cy="685804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6248" y="1071546"/>
            <a:ext cx="46867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Κυτταρικό σώμα-τροφικό κέντρο-περικάρυο</a:t>
            </a:r>
          </a:p>
          <a:p>
            <a:pPr marL="342900" indent="-342900">
              <a:buAutoNum type="arabicPeriod"/>
            </a:pPr>
            <a:r>
              <a:rPr lang="el-GR" dirty="0" smtClean="0"/>
              <a:t>Δενδρίτες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Άξονας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Πυρήνας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 χρωματίνη</a:t>
            </a:r>
          </a:p>
          <a:p>
            <a:pPr marL="342900" indent="-342900">
              <a:buAutoNum type="arabicPeriod"/>
            </a:pPr>
            <a:r>
              <a:rPr lang="el-GR" dirty="0" smtClean="0"/>
              <a:t>Σωμάτιο </a:t>
            </a:r>
            <a:r>
              <a:rPr lang="en-US" dirty="0" err="1" smtClean="0"/>
              <a:t>barr</a:t>
            </a:r>
            <a:r>
              <a:rPr lang="en-US" dirty="0" smtClean="0"/>
              <a:t> (X </a:t>
            </a:r>
            <a:r>
              <a:rPr lang="el-GR" dirty="0" smtClean="0"/>
              <a:t>χρωμόσωμα)</a:t>
            </a:r>
          </a:p>
          <a:p>
            <a:pPr marL="342900" indent="-342900">
              <a:buAutoNum type="arabicPeriod"/>
            </a:pPr>
            <a:r>
              <a:rPr lang="el-GR" dirty="0" smtClean="0"/>
              <a:t>Εκφυτικός κώνος-έναρξη νευρικής ώσης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Μυελώδες έλυτρο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Παράπλευροι κλάδοι</a:t>
            </a:r>
          </a:p>
          <a:p>
            <a:pPr marL="342900" indent="-342900">
              <a:buAutoNum type="arabicPeriod"/>
            </a:pPr>
            <a:r>
              <a:rPr lang="el-GR" dirty="0" smtClean="0"/>
              <a:t>Τελικά </a:t>
            </a:r>
            <a:r>
              <a:rPr lang="el-GR" dirty="0" err="1" smtClean="0"/>
              <a:t>δενδρύλια</a:t>
            </a:r>
            <a:r>
              <a:rPr lang="el-GR" dirty="0" smtClean="0"/>
              <a:t>-τελικά κομβία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ÎÏÎ¿ÏÎ­Î»ÎµÏÎ¼Î± ÎµÎ¹ÎºÏÎ½Î±Ï Î³Î¹Î± glial cells dise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096250" cy="641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ÎÏÎ¿ÏÎ­Î»ÎµÏÎ¼Î± ÎµÎ¹ÎºÏÎ½Î±Ï Î³Î¹Î± microg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033118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643602" cy="657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077325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48"/>
            <a:ext cx="757242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071670" y="928670"/>
            <a:ext cx="341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ΕΠΕΝΔΥΜΑΤΙΚΑ ΚΥΤΤΑΡΑ</a:t>
            </a:r>
            <a:endParaRPr lang="el-G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7529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000100" y="4143380"/>
            <a:ext cx="761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Επενδύουν τον κεντρικό σωλήνα ΝΜ και τις κοιλίες  του εγκεφάλου.</a:t>
            </a:r>
          </a:p>
          <a:p>
            <a:r>
              <a:rPr lang="el-GR" dirty="0" smtClean="0"/>
              <a:t>Κυβοειδή ή σωληνωτά. Περιέχουν μιτοχόνδρια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Golgi,</a:t>
            </a:r>
            <a:r>
              <a:rPr lang="el-GR" dirty="0" smtClean="0"/>
              <a:t>κοκκία. Παράγουν ΕΝΥ</a:t>
            </a:r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429552" cy="641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ÎÏÎ¿ÏÎ­Î»ÎµÏÎ¼Î± ÎµÎ¹ÎºÏÎ½Î±Ï Î³Î¹Î± ependymal 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088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9498"/>
            <a:ext cx="7429552" cy="6558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79"/>
            <a:ext cx="7858180" cy="589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8576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00100" y="3429000"/>
            <a:ext cx="5565563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ΝΕΥΡΑΞΟΝΕΣ</a:t>
            </a:r>
          </a:p>
          <a:p>
            <a:r>
              <a:rPr lang="el-GR" dirty="0" smtClean="0"/>
              <a:t>Μεγάλοι άξονες (έως 1 μέτρο): </a:t>
            </a:r>
            <a:r>
              <a:rPr lang="en-US" dirty="0" smtClean="0"/>
              <a:t>Golgi type 1 neurons</a:t>
            </a:r>
          </a:p>
          <a:p>
            <a:r>
              <a:rPr lang="el-GR" dirty="0" smtClean="0"/>
              <a:t>Βραχείς νευράξονες: </a:t>
            </a:r>
            <a:r>
              <a:rPr lang="en-US" dirty="0" smtClean="0"/>
              <a:t>Golgi type </a:t>
            </a:r>
            <a:r>
              <a:rPr lang="el-GR" dirty="0" smtClean="0"/>
              <a:t>2</a:t>
            </a:r>
            <a:r>
              <a:rPr lang="en-US" dirty="0" smtClean="0"/>
              <a:t> neurons</a:t>
            </a:r>
            <a:r>
              <a:rPr lang="el-GR" dirty="0" smtClean="0"/>
              <a:t> (ανασταλτικοί)</a:t>
            </a:r>
          </a:p>
          <a:p>
            <a:r>
              <a:rPr lang="el-GR" dirty="0" smtClean="0"/>
              <a:t>Διαφέρουν στη διάμετρο και πάχος μυελίνης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000100" y="5286388"/>
            <a:ext cx="648812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ΔΕΝΔΡΙΤΕΣ</a:t>
            </a:r>
          </a:p>
          <a:p>
            <a:r>
              <a:rPr lang="el-GR" dirty="0" smtClean="0"/>
              <a:t>Διαφέρουν στο πλήθος, στο μήκος και στον αριθμό διακλαδώσεων</a:t>
            </a:r>
          </a:p>
          <a:p>
            <a:r>
              <a:rPr lang="el-GR" dirty="0" smtClean="0"/>
              <a:t>Η περιοχή που καλύπτουν ονομάζεται </a:t>
            </a:r>
            <a:r>
              <a:rPr lang="el-GR" dirty="0" err="1" smtClean="0"/>
              <a:t>δενδριτικό</a:t>
            </a:r>
            <a:r>
              <a:rPr lang="el-GR" dirty="0" smtClean="0"/>
              <a:t> πεδίο.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52"/>
            <a:ext cx="8929717" cy="789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8428065" cy="67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527" y="214290"/>
            <a:ext cx="9246527" cy="549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142313" cy="61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804859" cy="578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7356495" cy="60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9911"/>
            <a:ext cx="7715304" cy="6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1"/>
            <a:ext cx="9345891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jonlieffmd.com/wp-content/uploads/2013/12/multiple-cells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747712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072494" cy="6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481" y="642918"/>
            <a:ext cx="8782519" cy="466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213751" cy="618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7499371" cy="579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7785123" cy="649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189409" cy="61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213751" cy="616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285189" cy="60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Î£ÏÎµÏÎ¹ÎºÎ® ÎµÎ¹ÎºÏÎ½Î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3732" name="AutoShape 4" descr="Neuroinflammation Microg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5214950"/>
            <a:ext cx="872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μυελώδες έλυτρο περιφερικής ίνας περιβάλλεται από το κυτταρόπλασμα κ. </a:t>
            </a:r>
            <a:r>
              <a:rPr lang="en-US" dirty="0" smtClean="0"/>
              <a:t>Schwann (1)</a:t>
            </a:r>
            <a:endParaRPr lang="el-GR" dirty="0"/>
          </a:p>
        </p:txBody>
      </p:sp>
      <p:pic>
        <p:nvPicPr>
          <p:cNvPr id="7" name="6 - Εικόνα" descr="periphe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04" y="1600041"/>
            <a:ext cx="5898392" cy="36579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427801" cy="62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06587" cy="68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175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857620" y="928670"/>
            <a:ext cx="528638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/>
              <a:t>A. Pyramidal neuron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B. </a:t>
            </a:r>
            <a:r>
              <a:rPr lang="en-US" sz="2000" dirty="0" err="1" smtClean="0"/>
              <a:t>Flaskshaped</a:t>
            </a:r>
            <a:r>
              <a:rPr lang="el-GR" sz="2000" dirty="0" smtClean="0"/>
              <a:t> </a:t>
            </a:r>
            <a:r>
              <a:rPr lang="sv-SE" sz="2000" dirty="0" smtClean="0"/>
              <a:t>Purkinje </a:t>
            </a:r>
            <a:r>
              <a:rPr lang="sv-SE" sz="2000" dirty="0"/>
              <a:t>neuron. </a:t>
            </a:r>
            <a:endParaRPr lang="el-GR" sz="2000" dirty="0" smtClean="0"/>
          </a:p>
          <a:p>
            <a:r>
              <a:rPr lang="sv-SE" sz="2000" dirty="0" smtClean="0"/>
              <a:t>C</a:t>
            </a:r>
            <a:r>
              <a:rPr lang="sv-SE" sz="2000" dirty="0"/>
              <a:t>. Stellate neuron.</a:t>
            </a:r>
          </a:p>
          <a:p>
            <a:r>
              <a:rPr lang="en-US" sz="2000" dirty="0"/>
              <a:t>D. Granular neuron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E. </a:t>
            </a:r>
            <a:r>
              <a:rPr lang="en-US" sz="2000" dirty="0" err="1"/>
              <a:t>Multipolar</a:t>
            </a:r>
            <a:r>
              <a:rPr lang="en-US" sz="2000" dirty="0"/>
              <a:t> </a:t>
            </a:r>
            <a:r>
              <a:rPr lang="en-US" sz="2000" dirty="0" smtClean="0"/>
              <a:t>anterior</a:t>
            </a:r>
            <a:r>
              <a:rPr lang="el-GR" sz="2000" dirty="0" smtClean="0"/>
              <a:t> </a:t>
            </a:r>
            <a:r>
              <a:rPr lang="en-US" sz="2000" dirty="0" smtClean="0"/>
              <a:t>horn </a:t>
            </a:r>
            <a:r>
              <a:rPr lang="en-US" sz="2000" dirty="0"/>
              <a:t>neuron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F. </a:t>
            </a:r>
            <a:r>
              <a:rPr lang="en-US" sz="2000" dirty="0" err="1"/>
              <a:t>Multipolar</a:t>
            </a:r>
            <a:r>
              <a:rPr lang="en-US" sz="2000" dirty="0"/>
              <a:t> </a:t>
            </a:r>
            <a:r>
              <a:rPr lang="en-US" sz="2000" dirty="0" smtClean="0"/>
              <a:t>sympathetic</a:t>
            </a:r>
            <a:r>
              <a:rPr lang="el-GR" sz="2000" dirty="0" smtClean="0"/>
              <a:t> </a:t>
            </a:r>
            <a:r>
              <a:rPr lang="en-US" sz="2000" dirty="0" smtClean="0"/>
              <a:t>ganglion </a:t>
            </a:r>
            <a:r>
              <a:rPr lang="en-US" sz="2000" dirty="0"/>
              <a:t>neuron. </a:t>
            </a:r>
            <a:endParaRPr lang="el-GR" sz="2000" dirty="0" smtClean="0"/>
          </a:p>
          <a:p>
            <a:r>
              <a:rPr lang="en-US" sz="2000" dirty="0" smtClean="0"/>
              <a:t>G</a:t>
            </a:r>
            <a:r>
              <a:rPr lang="en-US" sz="2000" dirty="0"/>
              <a:t>. </a:t>
            </a:r>
            <a:r>
              <a:rPr lang="en-US" sz="2000" dirty="0" err="1" smtClean="0"/>
              <a:t>Multipolar</a:t>
            </a:r>
            <a:r>
              <a:rPr lang="el-GR" sz="2000" dirty="0" smtClean="0"/>
              <a:t> </a:t>
            </a:r>
            <a:r>
              <a:rPr lang="en-US" sz="2000" dirty="0" smtClean="0"/>
              <a:t>parasympathetic </a:t>
            </a:r>
            <a:r>
              <a:rPr lang="en-US" sz="2000" dirty="0"/>
              <a:t>ganglion neuron. H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n-US" sz="2000" dirty="0" err="1" smtClean="0"/>
              <a:t>Pseudounipolar</a:t>
            </a:r>
            <a:r>
              <a:rPr lang="en-US" sz="2000" dirty="0" smtClean="0"/>
              <a:t> </a:t>
            </a:r>
            <a:r>
              <a:rPr lang="en-US" sz="2000" dirty="0"/>
              <a:t>dorsal root ganglion neuron.</a:t>
            </a:r>
          </a:p>
          <a:p>
            <a:pPr marL="514350" indent="-514350"/>
            <a:r>
              <a:rPr lang="el-GR" sz="2000" dirty="0" smtClean="0"/>
              <a:t>Ι. </a:t>
            </a:r>
            <a:r>
              <a:rPr lang="en-US" sz="2000" dirty="0" smtClean="0"/>
              <a:t>Bipolar </a:t>
            </a:r>
            <a:r>
              <a:rPr lang="en-US" sz="2000" dirty="0"/>
              <a:t>neuron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514350" indent="-514350"/>
            <a:endParaRPr lang="el-GR" sz="2000" dirty="0"/>
          </a:p>
          <a:p>
            <a:pPr marL="514350" indent="-514350"/>
            <a:endParaRPr lang="el-GR" sz="2000" dirty="0" smtClean="0"/>
          </a:p>
          <a:p>
            <a:pPr marL="514350" indent="-514350"/>
            <a:r>
              <a:rPr lang="en-US" sz="2000" dirty="0" smtClean="0"/>
              <a:t> </a:t>
            </a:r>
            <a:r>
              <a:rPr lang="en-US" sz="2000" dirty="0" err="1"/>
              <a:t>cb</a:t>
            </a:r>
            <a:r>
              <a:rPr lang="en-US" sz="2000" dirty="0"/>
              <a:t>, cell body; Ax, axon.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8198"/>
            <a:ext cx="8786874" cy="66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657</Words>
  <Application>Microsoft Office PowerPoint</Application>
  <PresentationFormat>Προβολή στην οθόνη (4:3)</PresentationFormat>
  <Paragraphs>132</Paragraphs>
  <Slides>56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Θέμα του Office</vt:lpstr>
      <vt:lpstr>ΑΝΑΤΟΜΙΑ 2</vt:lpstr>
      <vt:lpstr>ΝΕΥΡΙΚΟΣ ΙΣΤΟΣ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ΑΣΤΡΟΚΥΤΤΑΡΑ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ΑΝΑΤΟΜΙΑ 2</dc:title>
  <dc:creator>mariannis</dc:creator>
  <cp:lastModifiedBy>mariannis</cp:lastModifiedBy>
  <cp:revision>38</cp:revision>
  <dcterms:created xsi:type="dcterms:W3CDTF">2018-03-25T14:06:52Z</dcterms:created>
  <dcterms:modified xsi:type="dcterms:W3CDTF">2018-03-26T20:36:59Z</dcterms:modified>
</cp:coreProperties>
</file>