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68" r:id="rId7"/>
    <p:sldId id="269" r:id="rId8"/>
    <p:sldId id="270" r:id="rId9"/>
    <p:sldId id="271" r:id="rId10"/>
    <p:sldId id="272" r:id="rId11"/>
    <p:sldId id="273" r:id="rId12"/>
    <p:sldId id="274" r:id="rId13"/>
    <p:sldId id="259" r:id="rId14"/>
    <p:sldId id="280" r:id="rId15"/>
    <p:sldId id="260" r:id="rId16"/>
    <p:sldId id="261" r:id="rId17"/>
    <p:sldId id="262" r:id="rId18"/>
    <p:sldId id="264" r:id="rId19"/>
    <p:sldId id="263" r:id="rId20"/>
    <p:sldId id="265" r:id="rId21"/>
    <p:sldId id="275" r:id="rId22"/>
    <p:sldId id="276" r:id="rId23"/>
    <p:sldId id="277" r:id="rId24"/>
    <p:sldId id="278" r:id="rId25"/>
    <p:sldId id="279"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D0E13D1-0603-43B1-91CA-36BE5B463DAA}" type="datetimeFigureOut">
              <a:rPr lang="el-GR" smtClean="0"/>
              <a:pPr/>
              <a:t>26/3/2018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98014B-843C-4517-8F82-880A9DC9D33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E13D1-0603-43B1-91CA-36BE5B463DAA}" type="datetimeFigureOut">
              <a:rPr lang="el-GR" smtClean="0"/>
              <a:pPr/>
              <a:t>26/3/2018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8014B-843C-4517-8F82-880A9DC9D33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ΑΝΑΤΟΜΙΑ 2</a:t>
            </a:r>
            <a:endParaRPr lang="el-GR" dirty="0"/>
          </a:p>
        </p:txBody>
      </p:sp>
      <p:sp>
        <p:nvSpPr>
          <p:cNvPr id="3" name="2 - Υπότιτλος"/>
          <p:cNvSpPr>
            <a:spLocks noGrp="1"/>
          </p:cNvSpPr>
          <p:nvPr>
            <p:ph type="subTitle" idx="1"/>
          </p:nvPr>
        </p:nvSpPr>
        <p:spPr/>
        <p:txBody>
          <a:bodyPr/>
          <a:lstStyle/>
          <a:p>
            <a:r>
              <a:rPr lang="el-GR" dirty="0" smtClean="0"/>
              <a:t>ΚΕΝΤΡΙΚΟ ΝΕΥΡΙΚΟ ΣΥΣΤΗΜΑ</a:t>
            </a:r>
          </a:p>
          <a:p>
            <a:r>
              <a:rPr lang="el-GR"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ΝΕΥΡΙΚΗ ΑΚΡΟΛΟΦΙΑ.png"/>
          <p:cNvPicPr>
            <a:picLocks noChangeAspect="1"/>
          </p:cNvPicPr>
          <p:nvPr/>
        </p:nvPicPr>
        <p:blipFill>
          <a:blip r:embed="rId2"/>
          <a:stretch>
            <a:fillRect/>
          </a:stretch>
        </p:blipFill>
        <p:spPr>
          <a:xfrm>
            <a:off x="0" y="571480"/>
            <a:ext cx="9038104" cy="4313294"/>
          </a:xfrm>
          <a:prstGeom prst="rect">
            <a:avLst/>
          </a:prstGeom>
        </p:spPr>
      </p:pic>
      <p:sp>
        <p:nvSpPr>
          <p:cNvPr id="5" name="4 - TextBox"/>
          <p:cNvSpPr txBox="1"/>
          <p:nvPr/>
        </p:nvSpPr>
        <p:spPr>
          <a:xfrm>
            <a:off x="571472" y="4786322"/>
            <a:ext cx="6357982" cy="1754326"/>
          </a:xfrm>
          <a:prstGeom prst="rect">
            <a:avLst/>
          </a:prstGeom>
          <a:noFill/>
          <a:ln w="3175">
            <a:solidFill>
              <a:schemeClr val="tx1"/>
            </a:solidFill>
          </a:ln>
        </p:spPr>
        <p:txBody>
          <a:bodyPr wrap="square" rtlCol="0">
            <a:spAutoFit/>
          </a:bodyPr>
          <a:lstStyle/>
          <a:p>
            <a:r>
              <a:rPr lang="el-GR" dirty="0" smtClean="0"/>
              <a:t>Η </a:t>
            </a:r>
            <a:r>
              <a:rPr lang="el-GR" b="1" dirty="0" smtClean="0"/>
              <a:t>νευρική ακρολοφία </a:t>
            </a:r>
            <a:r>
              <a:rPr lang="el-GR" dirty="0" smtClean="0"/>
              <a:t>είναι ένας παροδικός σχηματισμός.</a:t>
            </a:r>
          </a:p>
          <a:p>
            <a:r>
              <a:rPr lang="el-GR" dirty="0" smtClean="0"/>
              <a:t>Τα κύτταρα της νευρικής ακρολοφίας μεταναστεύουν. Αυτά που θα κινηθούν επιφανειακά θα σχηματίσουν τα </a:t>
            </a:r>
            <a:r>
              <a:rPr lang="el-GR" dirty="0" err="1" smtClean="0"/>
              <a:t>μελανινοκύτταρα</a:t>
            </a:r>
            <a:r>
              <a:rPr lang="el-GR" dirty="0" smtClean="0"/>
              <a:t> της επιδερμίδας. Εκείνα που θα ακολουθήσουν την εν τω βάθει οδό θα σχηματίσουν τα αισθητικά και αυτόνομα γάγγλια και μέρος των επινεφριδίων.</a:t>
            </a:r>
            <a:endParaRPr lang="el-GR" dirty="0"/>
          </a:p>
        </p:txBody>
      </p:sp>
      <p:sp>
        <p:nvSpPr>
          <p:cNvPr id="6" name="5 - TextBox"/>
          <p:cNvSpPr txBox="1"/>
          <p:nvPr/>
        </p:nvSpPr>
        <p:spPr>
          <a:xfrm>
            <a:off x="500034" y="2857496"/>
            <a:ext cx="2643206" cy="1477328"/>
          </a:xfrm>
          <a:prstGeom prst="rect">
            <a:avLst/>
          </a:prstGeom>
          <a:noFill/>
          <a:ln w="3175">
            <a:solidFill>
              <a:schemeClr val="tx1"/>
            </a:solidFill>
          </a:ln>
        </p:spPr>
        <p:txBody>
          <a:bodyPr wrap="square" rtlCol="0">
            <a:spAutoFit/>
          </a:bodyPr>
          <a:lstStyle/>
          <a:p>
            <a:r>
              <a:rPr lang="el-GR" u="sng" dirty="0" smtClean="0"/>
              <a:t>Σωμίτες</a:t>
            </a:r>
            <a:r>
              <a:rPr lang="el-GR" dirty="0" smtClean="0"/>
              <a:t>: μεσόδερμα κατά μήκος νευρικού σωλήνα από τους οποίους αναπτύσσεται η ΣΣ, οι  μυς και το χόριο</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14348" y="357166"/>
            <a:ext cx="2857520" cy="1477328"/>
          </a:xfrm>
          <a:prstGeom prst="rect">
            <a:avLst/>
          </a:prstGeom>
          <a:noFill/>
          <a:ln w="3175">
            <a:solidFill>
              <a:schemeClr val="tx1"/>
            </a:solidFill>
          </a:ln>
        </p:spPr>
        <p:txBody>
          <a:bodyPr wrap="square" rtlCol="0">
            <a:spAutoFit/>
          </a:bodyPr>
          <a:lstStyle/>
          <a:p>
            <a:r>
              <a:rPr lang="el-GR" dirty="0" smtClean="0"/>
              <a:t>Από το πρόσθιο τμήμα της νευρικής πλάκας αναπτύσσονται αρχικά 3 </a:t>
            </a:r>
          </a:p>
          <a:p>
            <a:r>
              <a:rPr lang="el-GR" dirty="0" smtClean="0"/>
              <a:t>και τελικά 5 εγκεφαλικά κυστίδια.</a:t>
            </a:r>
            <a:endParaRPr lang="el-GR" dirty="0"/>
          </a:p>
        </p:txBody>
      </p:sp>
      <p:pic>
        <p:nvPicPr>
          <p:cNvPr id="5" name="4 - Εικόνα" descr="3 ΚΥΣΤΙΔΙΑ.png"/>
          <p:cNvPicPr>
            <a:picLocks noChangeAspect="1"/>
          </p:cNvPicPr>
          <p:nvPr/>
        </p:nvPicPr>
        <p:blipFill>
          <a:blip r:embed="rId2"/>
          <a:stretch>
            <a:fillRect/>
          </a:stretch>
        </p:blipFill>
        <p:spPr>
          <a:xfrm>
            <a:off x="4357686" y="1643050"/>
            <a:ext cx="3718883" cy="3993226"/>
          </a:xfrm>
          <a:prstGeom prst="rect">
            <a:avLst/>
          </a:prstGeom>
        </p:spPr>
      </p:pic>
      <p:sp>
        <p:nvSpPr>
          <p:cNvPr id="6" name="5 - Ορθογώνιο"/>
          <p:cNvSpPr/>
          <p:nvPr/>
        </p:nvSpPr>
        <p:spPr>
          <a:xfrm>
            <a:off x="642910" y="2428868"/>
            <a:ext cx="3000396" cy="3139321"/>
          </a:xfrm>
          <a:prstGeom prst="rect">
            <a:avLst/>
          </a:prstGeom>
          <a:ln w="3175">
            <a:solidFill>
              <a:schemeClr val="tx1"/>
            </a:solidFill>
          </a:ln>
        </p:spPr>
        <p:txBody>
          <a:bodyPr wrap="square">
            <a:spAutoFit/>
          </a:bodyPr>
          <a:lstStyle/>
          <a:p>
            <a:r>
              <a:rPr lang="el-GR" dirty="0" smtClean="0"/>
              <a:t>Τα 3 εγκεφαλικά κυστίδια περιλαμβάνουν τον </a:t>
            </a:r>
            <a:r>
              <a:rPr lang="el-GR" b="1" dirty="0" err="1" smtClean="0"/>
              <a:t>προσεγκέφαλο</a:t>
            </a:r>
            <a:r>
              <a:rPr lang="el-GR" dirty="0" smtClean="0"/>
              <a:t>, που θα εξελιχθεί στον </a:t>
            </a:r>
            <a:r>
              <a:rPr lang="el-GR" dirty="0" err="1" smtClean="0"/>
              <a:t>τελεγκέφαλο</a:t>
            </a:r>
            <a:r>
              <a:rPr lang="el-GR" dirty="0" smtClean="0"/>
              <a:t> (ημισφαίρια) και το </a:t>
            </a:r>
            <a:r>
              <a:rPr lang="el-GR" dirty="0" err="1" smtClean="0"/>
              <a:t>διεγκέφαλο</a:t>
            </a:r>
            <a:r>
              <a:rPr lang="el-GR" dirty="0" smtClean="0"/>
              <a:t>, το </a:t>
            </a:r>
            <a:r>
              <a:rPr lang="el-GR" b="1" dirty="0" err="1" smtClean="0"/>
              <a:t>μεσεγκέφαλο</a:t>
            </a:r>
            <a:r>
              <a:rPr lang="el-GR" dirty="0" smtClean="0"/>
              <a:t> και το </a:t>
            </a:r>
            <a:r>
              <a:rPr lang="el-GR" b="1" dirty="0" smtClean="0"/>
              <a:t>ρομβοειδή εγκέφαλο</a:t>
            </a:r>
            <a:r>
              <a:rPr lang="el-GR" dirty="0" smtClean="0"/>
              <a:t>, που θα εξελιχθεί στη γέφυρα και στον προμήκη. Τα κύτταρα ουραίως αυτών  θα σχηματίσουν το ΝΜ.</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428604"/>
            <a:ext cx="3071834" cy="3416320"/>
          </a:xfrm>
          <a:prstGeom prst="rect">
            <a:avLst/>
          </a:prstGeom>
          <a:ln w="3175">
            <a:solidFill>
              <a:schemeClr val="tx1"/>
            </a:solidFill>
          </a:ln>
        </p:spPr>
        <p:txBody>
          <a:bodyPr wrap="square">
            <a:spAutoFit/>
          </a:bodyPr>
          <a:lstStyle/>
          <a:p>
            <a:r>
              <a:rPr lang="el-GR" dirty="0" smtClean="0"/>
              <a:t>Το στέλεχος του εγκεφάλου προηγείται σε εξέλιξη από τον πρόσθιο εγκέφαλο.</a:t>
            </a:r>
          </a:p>
          <a:p>
            <a:r>
              <a:rPr lang="el-GR" dirty="0" smtClean="0"/>
              <a:t>Στο </a:t>
            </a:r>
            <a:r>
              <a:rPr lang="el-GR" b="1" dirty="0" smtClean="0"/>
              <a:t>2</a:t>
            </a:r>
            <a:r>
              <a:rPr lang="el-GR" b="1" baseline="30000" dirty="0" smtClean="0"/>
              <a:t>ο</a:t>
            </a:r>
            <a:r>
              <a:rPr lang="el-GR" b="1" dirty="0" smtClean="0"/>
              <a:t> μήνα</a:t>
            </a:r>
            <a:r>
              <a:rPr lang="el-GR" dirty="0" smtClean="0"/>
              <a:t>, ο τελικός εγκέφαλος είναι ένα λεπτοτοιχωματικό κυστίδιο, ενώ από το στέλεχος αρχίζουν να εξορμούνται οι εγκεφαλικές συζυγίες.</a:t>
            </a:r>
          </a:p>
          <a:p>
            <a:r>
              <a:rPr lang="el-GR" dirty="0" smtClean="0"/>
              <a:t>Από το διάμεσο εγκέφαλο εξορμάται το οφθαλμικό κυστίδιο.</a:t>
            </a:r>
            <a:endParaRPr lang="el-GR" dirty="0"/>
          </a:p>
        </p:txBody>
      </p:sp>
      <p:pic>
        <p:nvPicPr>
          <p:cNvPr id="3" name="2 - Εικόνα" descr="5 ΚΥΣΤΙΔΙΑ.png"/>
          <p:cNvPicPr>
            <a:picLocks noChangeAspect="1"/>
          </p:cNvPicPr>
          <p:nvPr/>
        </p:nvPicPr>
        <p:blipFill>
          <a:blip r:embed="rId2"/>
          <a:stretch>
            <a:fillRect/>
          </a:stretch>
        </p:blipFill>
        <p:spPr>
          <a:xfrm>
            <a:off x="3571868" y="500042"/>
            <a:ext cx="5044877" cy="58755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10mm.png"/>
          <p:cNvPicPr>
            <a:picLocks noChangeAspect="1"/>
          </p:cNvPicPr>
          <p:nvPr/>
        </p:nvPicPr>
        <p:blipFill>
          <a:blip r:embed="rId2"/>
          <a:stretch>
            <a:fillRect/>
          </a:stretch>
        </p:blipFill>
        <p:spPr>
          <a:xfrm>
            <a:off x="642910" y="357166"/>
            <a:ext cx="4308855" cy="3100468"/>
          </a:xfrm>
          <a:prstGeom prst="rect">
            <a:avLst/>
          </a:prstGeom>
        </p:spPr>
      </p:pic>
      <p:sp>
        <p:nvSpPr>
          <p:cNvPr id="4" name="3 - TextBox"/>
          <p:cNvSpPr txBox="1"/>
          <p:nvPr/>
        </p:nvSpPr>
        <p:spPr>
          <a:xfrm>
            <a:off x="500034" y="3929066"/>
            <a:ext cx="8190063" cy="1200329"/>
          </a:xfrm>
          <a:prstGeom prst="rect">
            <a:avLst/>
          </a:prstGeom>
          <a:noFill/>
        </p:spPr>
        <p:txBody>
          <a:bodyPr wrap="none" rtlCol="0">
            <a:spAutoFit/>
          </a:bodyPr>
          <a:lstStyle/>
          <a:p>
            <a:r>
              <a:rPr lang="el-GR" dirty="0" smtClean="0"/>
              <a:t>Στην περιοχή της κεφαλής ο νευρικός σωλήνας διευρύνεται σε κυστίδια.</a:t>
            </a:r>
          </a:p>
          <a:p>
            <a:r>
              <a:rPr lang="el-GR" dirty="0" smtClean="0"/>
              <a:t>Το πιο ρυγχαίο θα αποτελέσει τον </a:t>
            </a:r>
            <a:r>
              <a:rPr lang="el-GR" u="sng" dirty="0" smtClean="0"/>
              <a:t>πρόσθιο εγκέφαλο (τελικός-10 και διάμεσος-8,9)</a:t>
            </a:r>
            <a:r>
              <a:rPr lang="el-GR" dirty="0" smtClean="0"/>
              <a:t>.</a:t>
            </a:r>
          </a:p>
          <a:p>
            <a:r>
              <a:rPr lang="el-GR" dirty="0" smtClean="0"/>
              <a:t>Τα ουραία κυστίδια θα σχηματίσουν το </a:t>
            </a:r>
            <a:r>
              <a:rPr lang="el-GR" u="sng" dirty="0" smtClean="0"/>
              <a:t>εγκεφαλικό στέλεχος </a:t>
            </a:r>
            <a:r>
              <a:rPr lang="el-GR" dirty="0" smtClean="0"/>
              <a:t>(3,4,5,6)</a:t>
            </a:r>
          </a:p>
          <a:p>
            <a:r>
              <a:rPr lang="el-GR" dirty="0" smtClean="0"/>
              <a:t>Αναπτύσσονται 2 καμπές, η βρεγματική και η αυχενική (1,2)</a:t>
            </a:r>
            <a:endParaRPr lang="el-GR" dirty="0"/>
          </a:p>
        </p:txBody>
      </p:sp>
      <p:sp>
        <p:nvSpPr>
          <p:cNvPr id="5" name="4 - TextBox"/>
          <p:cNvSpPr txBox="1"/>
          <p:nvPr/>
        </p:nvSpPr>
        <p:spPr>
          <a:xfrm>
            <a:off x="5715008" y="571480"/>
            <a:ext cx="2011705"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l-GR" dirty="0" smtClean="0"/>
              <a:t>3-προμήκης</a:t>
            </a:r>
          </a:p>
          <a:p>
            <a:r>
              <a:rPr lang="el-GR" dirty="0" smtClean="0"/>
              <a:t>4-γέφυρα</a:t>
            </a:r>
          </a:p>
          <a:p>
            <a:r>
              <a:rPr lang="el-GR" dirty="0" smtClean="0"/>
              <a:t>5-παρεγκεφαλίδα</a:t>
            </a:r>
          </a:p>
          <a:p>
            <a:r>
              <a:rPr lang="el-GR" dirty="0" smtClean="0"/>
              <a:t>6-μέσος εγκέφαλος</a:t>
            </a:r>
            <a:endParaRPr lang="el-GR" dirty="0"/>
          </a:p>
        </p:txBody>
      </p:sp>
      <p:sp>
        <p:nvSpPr>
          <p:cNvPr id="6" name="5 - TextBox"/>
          <p:cNvSpPr txBox="1"/>
          <p:nvPr/>
        </p:nvSpPr>
        <p:spPr>
          <a:xfrm>
            <a:off x="571472" y="5357826"/>
            <a:ext cx="8089138" cy="92333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l-GR" dirty="0" smtClean="0"/>
              <a:t>Το εγκεφαλικό στέλεχος </a:t>
            </a:r>
            <a:r>
              <a:rPr lang="el-GR" dirty="0" err="1" smtClean="0"/>
              <a:t>διαπλάσσεται</a:t>
            </a:r>
            <a:r>
              <a:rPr lang="el-GR" dirty="0" smtClean="0"/>
              <a:t> πιο γρήγορα από τον πρόσθιο εγκέφαλο που</a:t>
            </a:r>
          </a:p>
          <a:p>
            <a:r>
              <a:rPr lang="el-GR" dirty="0" smtClean="0"/>
              <a:t> παραμένει απλό λεπτοτοιχωματικό κυστίδιο-</a:t>
            </a:r>
          </a:p>
          <a:p>
            <a:r>
              <a:rPr lang="el-GR" dirty="0" smtClean="0"/>
              <a:t>Διαφοροποίηση νευρικών κυττάρων-εμφάνιση εγκεφαλικών συζυγιών (7)</a:t>
            </a:r>
            <a:endParaRPr lang="el-GR" dirty="0"/>
          </a:p>
        </p:txBody>
      </p:sp>
      <p:sp>
        <p:nvSpPr>
          <p:cNvPr id="7" name="6 - TextBox"/>
          <p:cNvSpPr txBox="1"/>
          <p:nvPr/>
        </p:nvSpPr>
        <p:spPr>
          <a:xfrm>
            <a:off x="5572132" y="2285992"/>
            <a:ext cx="2279150" cy="646331"/>
          </a:xfrm>
          <a:prstGeom prst="rect">
            <a:avLst/>
          </a:prstGeom>
          <a:noFill/>
        </p:spPr>
        <p:txBody>
          <a:bodyPr wrap="none" rtlCol="0">
            <a:spAutoFit/>
          </a:bodyPr>
          <a:lstStyle/>
          <a:p>
            <a:r>
              <a:rPr lang="el-GR" dirty="0" smtClean="0"/>
              <a:t>8- οπτικό κυστίδιο</a:t>
            </a:r>
          </a:p>
          <a:p>
            <a:r>
              <a:rPr lang="el-GR" dirty="0" smtClean="0"/>
              <a:t>9-οφθαλμικό κυστίδιο</a:t>
            </a:r>
            <a:endParaRPr lang="el-GR" dirty="0"/>
          </a:p>
        </p:txBody>
      </p:sp>
      <p:sp>
        <p:nvSpPr>
          <p:cNvPr id="8" name="7 - TextBox"/>
          <p:cNvSpPr txBox="1"/>
          <p:nvPr/>
        </p:nvSpPr>
        <p:spPr>
          <a:xfrm>
            <a:off x="500034" y="285728"/>
            <a:ext cx="107407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dirty="0" smtClean="0"/>
              <a:t>2</a:t>
            </a:r>
            <a:r>
              <a:rPr lang="el-GR" baseline="30000" dirty="0" smtClean="0"/>
              <a:t>ος</a:t>
            </a:r>
            <a:r>
              <a:rPr lang="el-GR" dirty="0" smtClean="0"/>
              <a:t> μήνας</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34" y="0"/>
            <a:ext cx="5715040" cy="70208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27mm.png"/>
          <p:cNvPicPr>
            <a:picLocks noChangeAspect="1"/>
          </p:cNvPicPr>
          <p:nvPr/>
        </p:nvPicPr>
        <p:blipFill>
          <a:blip r:embed="rId2"/>
          <a:stretch>
            <a:fillRect/>
          </a:stretch>
        </p:blipFill>
        <p:spPr>
          <a:xfrm>
            <a:off x="571472" y="642918"/>
            <a:ext cx="5312052" cy="3356696"/>
          </a:xfrm>
          <a:prstGeom prst="rect">
            <a:avLst/>
          </a:prstGeom>
        </p:spPr>
      </p:pic>
      <p:sp>
        <p:nvSpPr>
          <p:cNvPr id="3" name="2 - TextBox"/>
          <p:cNvSpPr txBox="1"/>
          <p:nvPr/>
        </p:nvSpPr>
        <p:spPr>
          <a:xfrm>
            <a:off x="500034" y="285728"/>
            <a:ext cx="112697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dirty="0" smtClean="0"/>
              <a:t> 3</a:t>
            </a:r>
            <a:r>
              <a:rPr lang="el-GR" baseline="30000" dirty="0" smtClean="0"/>
              <a:t>ος</a:t>
            </a:r>
            <a:r>
              <a:rPr lang="el-GR" dirty="0" smtClean="0"/>
              <a:t> μήνας</a:t>
            </a:r>
            <a:endParaRPr lang="el-GR" dirty="0"/>
          </a:p>
        </p:txBody>
      </p:sp>
      <p:sp>
        <p:nvSpPr>
          <p:cNvPr id="4" name="3 - TextBox"/>
          <p:cNvSpPr txBox="1"/>
          <p:nvPr/>
        </p:nvSpPr>
        <p:spPr>
          <a:xfrm>
            <a:off x="357158" y="4572008"/>
            <a:ext cx="8476936" cy="92333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l-GR" dirty="0" smtClean="0"/>
              <a:t>Μεγεθύνεται πρόσθιος εγκέφαλος. Ο τελικός (10) και διάμεσος (</a:t>
            </a:r>
            <a:r>
              <a:rPr lang="en-US" dirty="0" smtClean="0"/>
              <a:t>8</a:t>
            </a:r>
            <a:r>
              <a:rPr lang="el-GR" dirty="0" smtClean="0"/>
              <a:t>) </a:t>
            </a:r>
          </a:p>
          <a:p>
            <a:r>
              <a:rPr lang="el-GR" dirty="0" smtClean="0"/>
              <a:t>ξεχωρίζονται από </a:t>
            </a:r>
            <a:r>
              <a:rPr lang="el-GR" dirty="0" err="1" smtClean="0"/>
              <a:t>τελεδιεγκεφαλική</a:t>
            </a:r>
            <a:r>
              <a:rPr lang="el-GR" dirty="0" smtClean="0"/>
              <a:t> αύλακα (11).</a:t>
            </a:r>
          </a:p>
          <a:p>
            <a:r>
              <a:rPr lang="en-US" dirty="0" smtClean="0"/>
              <a:t>(</a:t>
            </a:r>
            <a:r>
              <a:rPr lang="el-GR" dirty="0" smtClean="0"/>
              <a:t>15</a:t>
            </a:r>
            <a:r>
              <a:rPr lang="en-US" dirty="0" smtClean="0"/>
              <a:t>):</a:t>
            </a:r>
            <a:r>
              <a:rPr lang="el-GR" dirty="0" smtClean="0"/>
              <a:t> Βαθειά εγκάρσια αύλακα που χωρίζει την παρεγκεφαλίδα (5) από τον προμήκη (3).</a:t>
            </a:r>
            <a:endParaRPr lang="el-GR" dirty="0"/>
          </a:p>
        </p:txBody>
      </p:sp>
      <p:sp>
        <p:nvSpPr>
          <p:cNvPr id="5" name="4 - TextBox"/>
          <p:cNvSpPr txBox="1"/>
          <p:nvPr/>
        </p:nvSpPr>
        <p:spPr>
          <a:xfrm>
            <a:off x="5572132" y="571480"/>
            <a:ext cx="3445559" cy="92333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l-GR" dirty="0" smtClean="0"/>
              <a:t>12- Καταβολή οσφρητικού βολβού</a:t>
            </a:r>
          </a:p>
          <a:p>
            <a:r>
              <a:rPr lang="el-GR" dirty="0" smtClean="0"/>
              <a:t>13-Καταβολή υπόφυσης </a:t>
            </a:r>
          </a:p>
          <a:p>
            <a:r>
              <a:rPr lang="el-GR" dirty="0" smtClean="0"/>
              <a:t>14-Μαστία </a:t>
            </a:r>
            <a:endParaRPr lang="el-GR" dirty="0"/>
          </a:p>
        </p:txBody>
      </p:sp>
      <p:sp>
        <p:nvSpPr>
          <p:cNvPr id="6" name="5 - TextBox"/>
          <p:cNvSpPr txBox="1"/>
          <p:nvPr/>
        </p:nvSpPr>
        <p:spPr>
          <a:xfrm>
            <a:off x="5357818" y="2928934"/>
            <a:ext cx="2486706" cy="646331"/>
          </a:xfrm>
          <a:prstGeom prst="rect">
            <a:avLst/>
          </a:prstGeom>
          <a:noFill/>
        </p:spPr>
        <p:txBody>
          <a:bodyPr wrap="none" rtlCol="0">
            <a:spAutoFit/>
          </a:bodyPr>
          <a:lstStyle/>
          <a:p>
            <a:r>
              <a:rPr lang="el-GR" dirty="0" smtClean="0"/>
              <a:t>(12) Οσφρητικός βολβός</a:t>
            </a:r>
          </a:p>
          <a:p>
            <a:r>
              <a:rPr lang="el-GR" dirty="0" smtClean="0"/>
              <a:t>(13) Υπόφυση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53mm.png"/>
          <p:cNvPicPr>
            <a:picLocks noChangeAspect="1"/>
          </p:cNvPicPr>
          <p:nvPr/>
        </p:nvPicPr>
        <p:blipFill>
          <a:blip r:embed="rId2"/>
          <a:stretch>
            <a:fillRect/>
          </a:stretch>
        </p:blipFill>
        <p:spPr>
          <a:xfrm>
            <a:off x="214282" y="1000108"/>
            <a:ext cx="5643602" cy="3985794"/>
          </a:xfrm>
          <a:prstGeom prst="rect">
            <a:avLst/>
          </a:prstGeom>
        </p:spPr>
      </p:pic>
      <p:sp>
        <p:nvSpPr>
          <p:cNvPr id="3" name="2 - TextBox"/>
          <p:cNvSpPr txBox="1"/>
          <p:nvPr/>
        </p:nvSpPr>
        <p:spPr>
          <a:xfrm>
            <a:off x="500034" y="285728"/>
            <a:ext cx="112697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dirty="0" smtClean="0"/>
              <a:t> 4</a:t>
            </a:r>
            <a:r>
              <a:rPr lang="el-GR" baseline="30000" dirty="0" smtClean="0"/>
              <a:t>ος</a:t>
            </a:r>
            <a:r>
              <a:rPr lang="el-GR" dirty="0" smtClean="0"/>
              <a:t> μήνας</a:t>
            </a:r>
            <a:endParaRPr lang="el-GR" dirty="0"/>
          </a:p>
        </p:txBody>
      </p:sp>
      <p:sp>
        <p:nvSpPr>
          <p:cNvPr id="4" name="3 - TextBox"/>
          <p:cNvSpPr txBox="1"/>
          <p:nvPr/>
        </p:nvSpPr>
        <p:spPr>
          <a:xfrm>
            <a:off x="4143372" y="642918"/>
            <a:ext cx="4906280" cy="1477328"/>
          </a:xfrm>
          <a:prstGeom prst="rect">
            <a:avLst/>
          </a:prstGeom>
          <a:noFill/>
        </p:spPr>
        <p:txBody>
          <a:bodyPr wrap="none" rtlCol="0">
            <a:spAutoFit/>
          </a:bodyPr>
          <a:lstStyle/>
          <a:p>
            <a:r>
              <a:rPr lang="el-GR" dirty="0" smtClean="0"/>
              <a:t>Ο </a:t>
            </a:r>
            <a:r>
              <a:rPr lang="el-GR" dirty="0" err="1" smtClean="0"/>
              <a:t>τελεγκέφαλος</a:t>
            </a:r>
            <a:r>
              <a:rPr lang="el-GR" dirty="0" smtClean="0"/>
              <a:t> μεγεθύνεται και καλύπτει </a:t>
            </a:r>
          </a:p>
          <a:p>
            <a:r>
              <a:rPr lang="el-GR" dirty="0" smtClean="0"/>
              <a:t>άλλα μέρη του εγκεφάλου και παρουσιάζει </a:t>
            </a:r>
          </a:p>
          <a:p>
            <a:r>
              <a:rPr lang="el-GR" dirty="0" smtClean="0"/>
              <a:t>ταχύτερη αύξηση.</a:t>
            </a:r>
          </a:p>
          <a:p>
            <a:r>
              <a:rPr lang="el-GR" dirty="0" smtClean="0"/>
              <a:t>(16): νήσος-μέση περιοχή έξω επιφ. ημισφαιρίου,</a:t>
            </a:r>
          </a:p>
          <a:p>
            <a:r>
              <a:rPr lang="el-GR" dirty="0" smtClean="0"/>
              <a:t> αργά θα καλυφθεί  από παρακείμενες περιοχές.</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3cm.png"/>
          <p:cNvPicPr>
            <a:picLocks noChangeAspect="1"/>
          </p:cNvPicPr>
          <p:nvPr/>
        </p:nvPicPr>
        <p:blipFill>
          <a:blip r:embed="rId2"/>
          <a:stretch>
            <a:fillRect/>
          </a:stretch>
        </p:blipFill>
        <p:spPr>
          <a:xfrm>
            <a:off x="214282" y="1285860"/>
            <a:ext cx="4902289" cy="4214842"/>
          </a:xfrm>
          <a:prstGeom prst="rect">
            <a:avLst/>
          </a:prstGeom>
        </p:spPr>
      </p:pic>
      <p:sp>
        <p:nvSpPr>
          <p:cNvPr id="3" name="2 - TextBox"/>
          <p:cNvSpPr txBox="1"/>
          <p:nvPr/>
        </p:nvSpPr>
        <p:spPr>
          <a:xfrm>
            <a:off x="500034" y="285728"/>
            <a:ext cx="107407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dirty="0" smtClean="0"/>
              <a:t>6</a:t>
            </a:r>
            <a:r>
              <a:rPr lang="el-GR" baseline="30000" dirty="0" smtClean="0"/>
              <a:t>ος</a:t>
            </a:r>
            <a:r>
              <a:rPr lang="el-GR" dirty="0" smtClean="0"/>
              <a:t> μήνας</a:t>
            </a:r>
            <a:endParaRPr lang="el-GR" dirty="0"/>
          </a:p>
        </p:txBody>
      </p:sp>
      <p:sp>
        <p:nvSpPr>
          <p:cNvPr id="4" name="3 - TextBox"/>
          <p:cNvSpPr txBox="1"/>
          <p:nvPr/>
        </p:nvSpPr>
        <p:spPr>
          <a:xfrm>
            <a:off x="4214810" y="642918"/>
            <a:ext cx="4824782" cy="1477328"/>
          </a:xfrm>
          <a:prstGeom prst="rect">
            <a:avLst/>
          </a:prstGeom>
          <a:noFill/>
        </p:spPr>
        <p:txBody>
          <a:bodyPr wrap="none" rtlCol="0">
            <a:spAutoFit/>
          </a:bodyPr>
          <a:lstStyle/>
          <a:p>
            <a:r>
              <a:rPr lang="el-GR" dirty="0" smtClean="0"/>
              <a:t>Η νήσος (16) είναι ακόμα ορατή.</a:t>
            </a:r>
          </a:p>
          <a:p>
            <a:r>
              <a:rPr lang="el-GR" dirty="0" smtClean="0"/>
              <a:t>Εμφανίζονται οι πρώτες </a:t>
            </a:r>
            <a:r>
              <a:rPr lang="el-GR" u="sng" dirty="0" smtClean="0"/>
              <a:t>αύλακες</a:t>
            </a:r>
            <a:r>
              <a:rPr lang="el-GR" dirty="0" smtClean="0"/>
              <a:t> πάνω στις λείες</a:t>
            </a:r>
          </a:p>
          <a:p>
            <a:r>
              <a:rPr lang="el-GR" dirty="0" smtClean="0"/>
              <a:t> επιφάνειες ημισφαιρίων.</a:t>
            </a:r>
          </a:p>
          <a:p>
            <a:r>
              <a:rPr lang="el-GR" dirty="0" smtClean="0"/>
              <a:t>Τα τοιχώματα νευρικού σωλήνα παχύνονται </a:t>
            </a:r>
          </a:p>
          <a:p>
            <a:r>
              <a:rPr lang="el-GR" dirty="0" smtClean="0"/>
              <a:t>(νευρικά κύτταρα και οδοί).</a:t>
            </a:r>
            <a:endParaRPr lang="el-GR" dirty="0"/>
          </a:p>
        </p:txBody>
      </p:sp>
      <p:sp>
        <p:nvSpPr>
          <p:cNvPr id="5" name="4 - TextBox"/>
          <p:cNvSpPr txBox="1"/>
          <p:nvPr/>
        </p:nvSpPr>
        <p:spPr>
          <a:xfrm>
            <a:off x="3935715" y="4714884"/>
            <a:ext cx="5208285" cy="923330"/>
          </a:xfrm>
          <a:prstGeom prst="rect">
            <a:avLst/>
          </a:prstGeom>
          <a:noFill/>
        </p:spPr>
        <p:txBody>
          <a:bodyPr wrap="none" rtlCol="0">
            <a:spAutoFit/>
          </a:bodyPr>
          <a:lstStyle/>
          <a:p>
            <a:r>
              <a:rPr lang="el-GR" dirty="0" smtClean="0"/>
              <a:t>Ίνες αναπτύσσονται από το ένα ημισφαίριο στο άλλο</a:t>
            </a:r>
          </a:p>
          <a:p>
            <a:r>
              <a:rPr lang="el-GR" dirty="0" smtClean="0"/>
              <a:t>Μέσω του πρόσθιου τοιχώματος </a:t>
            </a:r>
          </a:p>
          <a:p>
            <a:r>
              <a:rPr lang="el-GR" dirty="0" smtClean="0"/>
              <a:t>ΣΥΝΔΕΣΜΟΙ-ΜΕΣΟΛΟΒΙΟ</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44" y="500042"/>
            <a:ext cx="8763000" cy="2371725"/>
          </a:xfrm>
          <a:prstGeom prst="rect">
            <a:avLst/>
          </a:prstGeom>
          <a:noFill/>
          <a:ln w="9525">
            <a:noFill/>
            <a:miter lim="800000"/>
            <a:headEnd/>
            <a:tailEnd/>
          </a:ln>
          <a:effectLst/>
        </p:spPr>
      </p:pic>
      <p:sp>
        <p:nvSpPr>
          <p:cNvPr id="3" name="2 - Ορθογώνιο"/>
          <p:cNvSpPr/>
          <p:nvPr/>
        </p:nvSpPr>
        <p:spPr>
          <a:xfrm>
            <a:off x="1071538" y="4357694"/>
            <a:ext cx="7286676"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l-GR" dirty="0" smtClean="0"/>
              <a:t>Η αρχική κοιλότητα μικραίνει (παχαίνουν τα τοιχώματα) και σχηματίζει το σύστημα των κοιλιών στον εγκέφαλο, ενώ ο κεντρικό σωλήνας του ΝΜ αποφράσσεται σχεδόν πλήρως.</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ΓΕΝΙΚΗ ΑΝΑΤΟΜΙΑ ΚΝΣ</a:t>
            </a:r>
            <a:endParaRPr lang="el-GR" dirty="0"/>
          </a:p>
        </p:txBody>
      </p:sp>
      <p:sp>
        <p:nvSpPr>
          <p:cNvPr id="5" name="4 - Θέση περιεχομένου"/>
          <p:cNvSpPr>
            <a:spLocks noGrp="1"/>
          </p:cNvSpPr>
          <p:nvPr>
            <p:ph idx="1"/>
          </p:nvPr>
        </p:nvSpPr>
        <p:spPr/>
        <p:txBody>
          <a:bodyPr/>
          <a:lstStyle/>
          <a:p>
            <a:pPr>
              <a:buNone/>
            </a:pPr>
            <a:r>
              <a:rPr lang="el-GR" dirty="0" smtClean="0"/>
              <a:t>	</a:t>
            </a:r>
            <a:endParaRPr lang="el-GR" dirty="0"/>
          </a:p>
        </p:txBody>
      </p:sp>
      <p:sp>
        <p:nvSpPr>
          <p:cNvPr id="7" name="6 - TextBox"/>
          <p:cNvSpPr txBox="1"/>
          <p:nvPr/>
        </p:nvSpPr>
        <p:spPr>
          <a:xfrm>
            <a:off x="5000628" y="1500174"/>
            <a:ext cx="1728935" cy="2031325"/>
          </a:xfrm>
          <a:prstGeom prst="rect">
            <a:avLst/>
          </a:prstGeom>
          <a:noFill/>
        </p:spPr>
        <p:txBody>
          <a:bodyPr wrap="none" rtlCol="0">
            <a:spAutoFit/>
          </a:bodyPr>
          <a:lstStyle/>
          <a:p>
            <a:r>
              <a:rPr lang="el-GR" dirty="0" smtClean="0"/>
              <a:t>3 τρίτη κοιλία</a:t>
            </a:r>
          </a:p>
          <a:p>
            <a:r>
              <a:rPr lang="el-GR" dirty="0" smtClean="0"/>
              <a:t>4 τρήμα </a:t>
            </a:r>
            <a:r>
              <a:rPr lang="en-US" dirty="0" err="1" smtClean="0"/>
              <a:t>Monro</a:t>
            </a:r>
            <a:endParaRPr lang="en-US" dirty="0" smtClean="0"/>
          </a:p>
          <a:p>
            <a:r>
              <a:rPr lang="el-GR" dirty="0" smtClean="0"/>
              <a:t>5 πλάγια κοιλία</a:t>
            </a:r>
          </a:p>
          <a:p>
            <a:r>
              <a:rPr lang="el-GR" dirty="0" smtClean="0"/>
              <a:t>6 πλάγια σχισμή</a:t>
            </a:r>
          </a:p>
          <a:p>
            <a:r>
              <a:rPr lang="el-GR" dirty="0" smtClean="0"/>
              <a:t>7 καλύπτρα</a:t>
            </a:r>
          </a:p>
          <a:p>
            <a:r>
              <a:rPr lang="el-GR" dirty="0" smtClean="0"/>
              <a:t>8 σχισμή </a:t>
            </a:r>
            <a:r>
              <a:rPr lang="en-US" dirty="0" err="1" smtClean="0"/>
              <a:t>Sylvius</a:t>
            </a:r>
            <a:endParaRPr lang="en-US" dirty="0" smtClean="0"/>
          </a:p>
          <a:p>
            <a:endParaRPr lang="el-GR" dirty="0"/>
          </a:p>
        </p:txBody>
      </p:sp>
      <p:sp>
        <p:nvSpPr>
          <p:cNvPr id="9" name="8 - TextBox"/>
          <p:cNvSpPr txBox="1"/>
          <p:nvPr/>
        </p:nvSpPr>
        <p:spPr>
          <a:xfrm>
            <a:off x="857224" y="6286520"/>
            <a:ext cx="794961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l-GR" dirty="0" smtClean="0"/>
              <a:t>Οι πλάγιες κοιλίες καμπυλώνονται και τέμνονται δύο φορές σε μετωπιαία διατομή</a:t>
            </a:r>
            <a:endParaRPr lang="el-GR" dirty="0"/>
          </a:p>
        </p:txBody>
      </p:sp>
      <p:pic>
        <p:nvPicPr>
          <p:cNvPr id="10" name="9 - Εικόνα" descr="saggital.png"/>
          <p:cNvPicPr>
            <a:picLocks noChangeAspect="1"/>
          </p:cNvPicPr>
          <p:nvPr/>
        </p:nvPicPr>
        <p:blipFill>
          <a:blip r:embed="rId2"/>
          <a:stretch>
            <a:fillRect/>
          </a:stretch>
        </p:blipFill>
        <p:spPr>
          <a:xfrm>
            <a:off x="642910" y="1428736"/>
            <a:ext cx="4183743" cy="3650297"/>
          </a:xfrm>
          <a:prstGeom prst="rect">
            <a:avLst/>
          </a:prstGeom>
        </p:spPr>
      </p:pic>
      <p:sp>
        <p:nvSpPr>
          <p:cNvPr id="11" name="10 - TextBox"/>
          <p:cNvSpPr txBox="1"/>
          <p:nvPr/>
        </p:nvSpPr>
        <p:spPr>
          <a:xfrm>
            <a:off x="4364807" y="3714752"/>
            <a:ext cx="4779193" cy="923330"/>
          </a:xfrm>
          <a:prstGeom prst="rect">
            <a:avLst/>
          </a:prstGeom>
          <a:noFill/>
        </p:spPr>
        <p:txBody>
          <a:bodyPr wrap="none" rtlCol="0">
            <a:spAutoFit/>
          </a:bodyPr>
          <a:lstStyle/>
          <a:p>
            <a:r>
              <a:rPr lang="el-GR" dirty="0" smtClean="0">
                <a:solidFill>
                  <a:srgbClr val="FF0000"/>
                </a:solidFill>
              </a:rPr>
              <a:t>ΔΜ: διάμεσος εγκέφαλος</a:t>
            </a:r>
          </a:p>
          <a:p>
            <a:r>
              <a:rPr lang="el-GR" dirty="0" smtClean="0"/>
              <a:t>Καλύπτεται από τα ημισφαίρια (και το στέλεχος)</a:t>
            </a:r>
          </a:p>
          <a:p>
            <a:r>
              <a:rPr lang="el-GR" dirty="0" smtClean="0"/>
              <a:t>Φαίνονται μόνο σε οβελιαίες τομές </a:t>
            </a:r>
            <a:r>
              <a:rPr lang="en-US" dirty="0" smtClean="0"/>
              <a:t>PTO</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714348" y="500042"/>
            <a:ext cx="7509646" cy="3438542"/>
          </a:xfrm>
          <a:prstGeom prst="rect">
            <a:avLst/>
          </a:prstGeom>
          <a:noFill/>
          <a:ln w="9525">
            <a:noFill/>
            <a:miter lim="800000"/>
            <a:headEnd/>
            <a:tailEnd/>
          </a:ln>
          <a:effectLst/>
        </p:spPr>
      </p:pic>
      <p:sp>
        <p:nvSpPr>
          <p:cNvPr id="6" name="5 - TextBox"/>
          <p:cNvSpPr txBox="1"/>
          <p:nvPr/>
        </p:nvSpPr>
        <p:spPr>
          <a:xfrm>
            <a:off x="714348" y="5643578"/>
            <a:ext cx="2298771"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342900" indent="-342900">
              <a:buAutoNum type="arabicPeriod"/>
            </a:pPr>
            <a:r>
              <a:rPr lang="el-GR" dirty="0" smtClean="0"/>
              <a:t>Αισθητικό κύτταρο</a:t>
            </a:r>
          </a:p>
          <a:p>
            <a:pPr marL="342900" indent="-342900">
              <a:buAutoNum type="arabicPeriod"/>
            </a:pPr>
            <a:r>
              <a:rPr lang="el-GR" dirty="0" smtClean="0"/>
              <a:t>Μυϊκό κύτταρο</a:t>
            </a:r>
          </a:p>
          <a:p>
            <a:pPr marL="342900" indent="-342900">
              <a:buAutoNum type="arabicPeriod"/>
            </a:pPr>
            <a:r>
              <a:rPr lang="el-GR" dirty="0" smtClean="0"/>
              <a:t>Νευρώνας </a:t>
            </a:r>
            <a:endParaRPr lang="el-GR" dirty="0"/>
          </a:p>
        </p:txBody>
      </p:sp>
      <p:sp>
        <p:nvSpPr>
          <p:cNvPr id="7" name="6 - TextBox"/>
          <p:cNvSpPr txBox="1"/>
          <p:nvPr/>
        </p:nvSpPr>
        <p:spPr>
          <a:xfrm>
            <a:off x="1285852" y="3857628"/>
            <a:ext cx="2434705"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l-GR" dirty="0" smtClean="0"/>
              <a:t>Αρχέγονες μορφές ζωής</a:t>
            </a:r>
            <a:endParaRPr lang="el-GR" dirty="0"/>
          </a:p>
        </p:txBody>
      </p:sp>
      <p:sp>
        <p:nvSpPr>
          <p:cNvPr id="8" name="7 - TextBox"/>
          <p:cNvSpPr txBox="1"/>
          <p:nvPr/>
        </p:nvSpPr>
        <p:spPr>
          <a:xfrm>
            <a:off x="4714876" y="3857628"/>
            <a:ext cx="428628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l-GR" dirty="0" smtClean="0"/>
              <a:t>Υψηλότερης διαφοροποίησης οργανισμοί</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σαγγγ.png"/>
          <p:cNvPicPr>
            <a:picLocks noChangeAspect="1"/>
          </p:cNvPicPr>
          <p:nvPr/>
        </p:nvPicPr>
        <p:blipFill>
          <a:blip r:embed="rId2"/>
          <a:stretch>
            <a:fillRect/>
          </a:stretch>
        </p:blipFill>
        <p:spPr>
          <a:xfrm>
            <a:off x="357158" y="214290"/>
            <a:ext cx="5489270" cy="5357850"/>
          </a:xfrm>
          <a:prstGeom prst="rect">
            <a:avLst/>
          </a:prstGeom>
        </p:spPr>
      </p:pic>
      <p:sp>
        <p:nvSpPr>
          <p:cNvPr id="7" name="6 - TextBox"/>
          <p:cNvSpPr txBox="1"/>
          <p:nvPr/>
        </p:nvSpPr>
        <p:spPr>
          <a:xfrm>
            <a:off x="5143504" y="714356"/>
            <a:ext cx="3755387" cy="923330"/>
          </a:xfrm>
          <a:prstGeom prst="rect">
            <a:avLst/>
          </a:prstGeom>
          <a:noFill/>
        </p:spPr>
        <p:txBody>
          <a:bodyPr wrap="none" rtlCol="0">
            <a:spAutoFit/>
          </a:bodyPr>
          <a:lstStyle/>
          <a:p>
            <a:r>
              <a:rPr lang="el-GR" dirty="0" smtClean="0"/>
              <a:t>17 μεσολόβιο</a:t>
            </a:r>
            <a:endParaRPr lang="en-US" dirty="0" smtClean="0"/>
          </a:p>
          <a:p>
            <a:r>
              <a:rPr lang="en-US" dirty="0" smtClean="0"/>
              <a:t>16 </a:t>
            </a:r>
            <a:r>
              <a:rPr lang="el-GR" dirty="0" smtClean="0"/>
              <a:t>παρεγκεφαλίδα, οροφή 4</a:t>
            </a:r>
            <a:r>
              <a:rPr lang="el-GR" baseline="30000" dirty="0" smtClean="0"/>
              <a:t>ης</a:t>
            </a:r>
            <a:r>
              <a:rPr lang="el-GR" dirty="0" smtClean="0"/>
              <a:t> κοιλίας</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34" y="857232"/>
            <a:ext cx="8058150" cy="2676525"/>
          </a:xfrm>
          <a:prstGeom prst="rect">
            <a:avLst/>
          </a:prstGeom>
          <a:noFill/>
          <a:ln w="9525">
            <a:noFill/>
            <a:miter lim="800000"/>
            <a:headEnd/>
            <a:tailEnd/>
          </a:ln>
          <a:effectLst/>
        </p:spPr>
      </p:pic>
      <p:sp>
        <p:nvSpPr>
          <p:cNvPr id="3" name="2 - TextBox"/>
          <p:cNvSpPr txBox="1"/>
          <p:nvPr/>
        </p:nvSpPr>
        <p:spPr>
          <a:xfrm>
            <a:off x="1714480" y="571480"/>
            <a:ext cx="503798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l-GR" dirty="0" smtClean="0"/>
              <a:t>ΕΠΙΜΗΚΕΙΣ ΖΩΝΕΣ ΚΑΤΑ ΤΗΝ ΕΜΒΡΥΙΚΗ ΔΙΑΠΛΑΣΗ.</a:t>
            </a:r>
            <a:endParaRPr lang="el-GR" dirty="0"/>
          </a:p>
        </p:txBody>
      </p:sp>
      <p:sp>
        <p:nvSpPr>
          <p:cNvPr id="4" name="3 - TextBox"/>
          <p:cNvSpPr txBox="1"/>
          <p:nvPr/>
        </p:nvSpPr>
        <p:spPr>
          <a:xfrm>
            <a:off x="1214414" y="4357694"/>
            <a:ext cx="6555384" cy="923330"/>
          </a:xfrm>
          <a:prstGeom prst="rect">
            <a:avLst/>
          </a:prstGeom>
          <a:noFill/>
        </p:spPr>
        <p:txBody>
          <a:bodyPr wrap="none" rtlCol="0">
            <a:spAutoFit/>
          </a:bodyPr>
          <a:lstStyle/>
          <a:p>
            <a:r>
              <a:rPr lang="el-GR" dirty="0" smtClean="0"/>
              <a:t>19 βασικό πέταλο: θέση προέλευσης κινητικών κυττάρων</a:t>
            </a:r>
          </a:p>
          <a:p>
            <a:r>
              <a:rPr lang="el-GR" dirty="0" smtClean="0"/>
              <a:t>20 πτερυγοειδές πέταλο: θέση προέλευσης αισθητικών κυττάρων</a:t>
            </a:r>
          </a:p>
          <a:p>
            <a:r>
              <a:rPr lang="el-GR" dirty="0" smtClean="0"/>
              <a:t>21		          θέση προέλευσης νευρικών κυττάρων ΑΝΣ</a:t>
            </a:r>
            <a:endParaRPr lang="el-GR" dirty="0"/>
          </a:p>
        </p:txBody>
      </p:sp>
      <p:sp>
        <p:nvSpPr>
          <p:cNvPr id="6" name="5 - TextBox"/>
          <p:cNvSpPr txBox="1"/>
          <p:nvPr/>
        </p:nvSpPr>
        <p:spPr>
          <a:xfrm>
            <a:off x="2285984" y="3857628"/>
            <a:ext cx="416774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l-GR" dirty="0" smtClean="0"/>
              <a:t>ΑΡΧΙΤΕΚΤΟΝΙΚΟ ΠΡΟΤΥΠΟ ΝΜ ΣΤΕΛΕΧΟΥΣ</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214282" y="1643050"/>
            <a:ext cx="8582025" cy="1571625"/>
          </a:xfrm>
          <a:prstGeom prst="rect">
            <a:avLst/>
          </a:prstGeom>
          <a:noFill/>
          <a:ln w="9525">
            <a:noFill/>
            <a:miter lim="800000"/>
            <a:headEnd/>
            <a:tailEnd/>
          </a:ln>
          <a:effectLst/>
        </p:spPr>
      </p:pic>
      <p:sp>
        <p:nvSpPr>
          <p:cNvPr id="7" name="6 - TextBox"/>
          <p:cNvSpPr txBox="1"/>
          <p:nvPr/>
        </p:nvSpPr>
        <p:spPr>
          <a:xfrm>
            <a:off x="642910" y="3857628"/>
            <a:ext cx="8205516" cy="646331"/>
          </a:xfrm>
          <a:prstGeom prst="rect">
            <a:avLst/>
          </a:prstGeom>
          <a:noFill/>
        </p:spPr>
        <p:txBody>
          <a:bodyPr wrap="none" rtlCol="0">
            <a:spAutoFit/>
          </a:bodyPr>
          <a:lstStyle/>
          <a:p>
            <a:r>
              <a:rPr lang="el-GR" b="1" dirty="0" smtClean="0"/>
              <a:t>Αμφίβια και ερπετά</a:t>
            </a:r>
            <a:r>
              <a:rPr lang="el-GR" dirty="0" smtClean="0"/>
              <a:t>: ο τελικός εγκέφαλος (1) είναι εξάρτημα οσφρητικού </a:t>
            </a:r>
            <a:r>
              <a:rPr lang="el-GR" dirty="0" err="1" smtClean="0"/>
              <a:t>βοβλού</a:t>
            </a:r>
            <a:r>
              <a:rPr lang="el-GR" dirty="0" smtClean="0"/>
              <a:t> (2).</a:t>
            </a:r>
          </a:p>
          <a:p>
            <a:r>
              <a:rPr lang="el-GR" dirty="0" smtClean="0"/>
              <a:t>Ο μέσος εγκέφαλος (3) και ο διάμεσος (4) φαίνονται ελεύθερα στην επιφάνεια.</a:t>
            </a:r>
            <a:endParaRPr lang="el-GR" dirty="0"/>
          </a:p>
        </p:txBody>
      </p:sp>
      <p:sp>
        <p:nvSpPr>
          <p:cNvPr id="11" name="10 - TextBox"/>
          <p:cNvSpPr txBox="1"/>
          <p:nvPr/>
        </p:nvSpPr>
        <p:spPr>
          <a:xfrm>
            <a:off x="2214546" y="857232"/>
            <a:ext cx="5096652" cy="461665"/>
          </a:xfrm>
          <a:prstGeom prst="rect">
            <a:avLst/>
          </a:prstGeom>
          <a:noFill/>
        </p:spPr>
        <p:txBody>
          <a:bodyPr wrap="none" rtlCol="0">
            <a:spAutoFit/>
          </a:bodyPr>
          <a:lstStyle/>
          <a:p>
            <a:r>
              <a:rPr lang="el-GR" sz="2400" b="1" dirty="0" smtClean="0"/>
              <a:t>ΦΛΟΙΟΓΕΝΕΤΙΚΗ ΕΞΕΛΙΞΗ ΕΓΚΕΦΑΛΟΥ</a:t>
            </a:r>
            <a:endParaRPr lang="el-GR" sz="2400" b="1" dirty="0"/>
          </a:p>
        </p:txBody>
      </p:sp>
      <p:sp>
        <p:nvSpPr>
          <p:cNvPr id="12" name="11 - TextBox"/>
          <p:cNvSpPr txBox="1"/>
          <p:nvPr/>
        </p:nvSpPr>
        <p:spPr>
          <a:xfrm>
            <a:off x="642910" y="4857760"/>
            <a:ext cx="7775077" cy="646331"/>
          </a:xfrm>
          <a:prstGeom prst="rect">
            <a:avLst/>
          </a:prstGeom>
          <a:noFill/>
        </p:spPr>
        <p:txBody>
          <a:bodyPr wrap="none" rtlCol="0">
            <a:spAutoFit/>
          </a:bodyPr>
          <a:lstStyle/>
          <a:p>
            <a:r>
              <a:rPr lang="el-GR" dirty="0" smtClean="0"/>
              <a:t>Περιοχές που εξυπηρετούν βασικές ζωτικές λειτουργίες αναπτύχθηκαν πρώιμα, </a:t>
            </a:r>
          </a:p>
          <a:p>
            <a:r>
              <a:rPr lang="el-GR" dirty="0" smtClean="0"/>
              <a:t>ήδη παρόντα σε αρχέγονα σπονδυλωτά.</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4282" y="1428736"/>
            <a:ext cx="8248650" cy="2371725"/>
          </a:xfrm>
          <a:prstGeom prst="rect">
            <a:avLst/>
          </a:prstGeom>
          <a:noFill/>
          <a:ln w="9525">
            <a:noFill/>
            <a:miter lim="800000"/>
            <a:headEnd/>
            <a:tailEnd/>
          </a:ln>
          <a:effectLst/>
        </p:spPr>
      </p:pic>
      <p:sp>
        <p:nvSpPr>
          <p:cNvPr id="3" name="2 - TextBox"/>
          <p:cNvSpPr txBox="1"/>
          <p:nvPr/>
        </p:nvSpPr>
        <p:spPr>
          <a:xfrm>
            <a:off x="1214414" y="4429132"/>
            <a:ext cx="6784421" cy="923330"/>
          </a:xfrm>
          <a:prstGeom prst="rect">
            <a:avLst/>
          </a:prstGeom>
          <a:noFill/>
        </p:spPr>
        <p:txBody>
          <a:bodyPr wrap="none" rtlCol="0">
            <a:spAutoFit/>
          </a:bodyPr>
          <a:lstStyle/>
          <a:p>
            <a:r>
              <a:rPr lang="el-GR" b="1" dirty="0" smtClean="0"/>
              <a:t>Αρχέγονα θηλαστικά</a:t>
            </a:r>
            <a:r>
              <a:rPr lang="el-GR" dirty="0" smtClean="0"/>
              <a:t>: ο τελικός εγκέφαλος επεκτείνεται και καλύπτει </a:t>
            </a:r>
          </a:p>
          <a:p>
            <a:r>
              <a:rPr lang="el-GR" dirty="0" smtClean="0"/>
              <a:t>το διάμεσο εγκέφαλο και το στέλεχος. </a:t>
            </a:r>
          </a:p>
          <a:p>
            <a:r>
              <a:rPr lang="el-GR" dirty="0" smtClean="0"/>
              <a:t>Τα πρωιμότερα ωθούνται σε βαθύτερα μέρη του εγκεφάλου.</a:t>
            </a:r>
            <a:endParaRPr lang="el-GR" dirty="0"/>
          </a:p>
        </p:txBody>
      </p:sp>
      <p:sp>
        <p:nvSpPr>
          <p:cNvPr id="4" name="3 - TextBox"/>
          <p:cNvSpPr txBox="1"/>
          <p:nvPr/>
        </p:nvSpPr>
        <p:spPr>
          <a:xfrm>
            <a:off x="2214546" y="357166"/>
            <a:ext cx="5096652" cy="461665"/>
          </a:xfrm>
          <a:prstGeom prst="rect">
            <a:avLst/>
          </a:prstGeom>
          <a:noFill/>
        </p:spPr>
        <p:txBody>
          <a:bodyPr wrap="none" rtlCol="0">
            <a:spAutoFit/>
          </a:bodyPr>
          <a:lstStyle/>
          <a:p>
            <a:r>
              <a:rPr lang="el-GR" sz="2400" b="1" dirty="0" smtClean="0"/>
              <a:t>ΦΛΟΙΟΓΕΝΕΤΙΚΗ ΕΞΕΛΙΞΗ ΕΓΚΕΦΑΛΟΥ</a:t>
            </a:r>
            <a:endParaRPr lang="el-GR"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4346" y="0"/>
            <a:ext cx="8858250" cy="5391150"/>
          </a:xfrm>
          <a:prstGeom prst="rect">
            <a:avLst/>
          </a:prstGeom>
          <a:noFill/>
          <a:ln w="9525">
            <a:noFill/>
            <a:miter lim="800000"/>
            <a:headEnd/>
            <a:tailEnd/>
          </a:ln>
          <a:effectLst/>
        </p:spPr>
      </p:pic>
      <p:sp>
        <p:nvSpPr>
          <p:cNvPr id="3" name="2 - TextBox"/>
          <p:cNvSpPr txBox="1"/>
          <p:nvPr/>
        </p:nvSpPr>
        <p:spPr>
          <a:xfrm>
            <a:off x="5911705" y="285728"/>
            <a:ext cx="3320396" cy="369332"/>
          </a:xfrm>
          <a:prstGeom prst="rect">
            <a:avLst/>
          </a:prstGeom>
          <a:noFill/>
        </p:spPr>
        <p:txBody>
          <a:bodyPr wrap="none" rtlCol="0">
            <a:spAutoFit/>
          </a:bodyPr>
          <a:lstStyle/>
          <a:p>
            <a:r>
              <a:rPr lang="el-GR" b="1" dirty="0" smtClean="0">
                <a:solidFill>
                  <a:srgbClr val="FF0000"/>
                </a:solidFill>
              </a:rPr>
              <a:t>Εκμαγεία κρανιακής κοιλότητας</a:t>
            </a:r>
            <a:r>
              <a:rPr lang="el-GR" dirty="0" smtClean="0"/>
              <a:t>.</a:t>
            </a:r>
            <a:endParaRPr lang="el-GR" dirty="0"/>
          </a:p>
        </p:txBody>
      </p:sp>
      <p:sp>
        <p:nvSpPr>
          <p:cNvPr id="4" name="3 - TextBox"/>
          <p:cNvSpPr txBox="1"/>
          <p:nvPr/>
        </p:nvSpPr>
        <p:spPr>
          <a:xfrm>
            <a:off x="928662" y="5572140"/>
            <a:ext cx="8150244" cy="923330"/>
          </a:xfrm>
          <a:prstGeom prst="rect">
            <a:avLst/>
          </a:prstGeom>
          <a:noFill/>
        </p:spPr>
        <p:txBody>
          <a:bodyPr wrap="none" rtlCol="0">
            <a:spAutoFit/>
          </a:bodyPr>
          <a:lstStyle/>
          <a:p>
            <a:r>
              <a:rPr lang="el-GR" dirty="0" smtClean="0"/>
              <a:t>Σταδιακή μεγέθυνση κροταφικών και μετωπιαίων λοβών</a:t>
            </a:r>
          </a:p>
          <a:p>
            <a:r>
              <a:rPr lang="el-GR" dirty="0" smtClean="0"/>
              <a:t>Σημαντική αλλαγή από τον </a:t>
            </a:r>
            <a:r>
              <a:rPr lang="el-GR" b="1" dirty="0" smtClean="0">
                <a:solidFill>
                  <a:schemeClr val="tx2">
                    <a:lumMod val="60000"/>
                    <a:lumOff val="40000"/>
                  </a:schemeClr>
                </a:solidFill>
              </a:rPr>
              <a:t>Άνθρωπο του Πεκίνου στον Άνθρωπο του Νεάντερνταλ </a:t>
            </a:r>
          </a:p>
          <a:p>
            <a:r>
              <a:rPr lang="el-GR" dirty="0" smtClean="0"/>
              <a:t>(αιχμηρά εργαλεία). Η μετέπειτα εξέλιξη όχι εντυπωσιακή.</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ro magnon.png"/>
          <p:cNvPicPr>
            <a:picLocks noChangeAspect="1"/>
          </p:cNvPicPr>
          <p:nvPr/>
        </p:nvPicPr>
        <p:blipFill>
          <a:blip r:embed="rId2"/>
          <a:stretch>
            <a:fillRect/>
          </a:stretch>
        </p:blipFill>
        <p:spPr>
          <a:xfrm>
            <a:off x="714348" y="500042"/>
            <a:ext cx="3513125" cy="2209992"/>
          </a:xfrm>
          <a:prstGeom prst="rect">
            <a:avLst/>
          </a:prstGeom>
        </p:spPr>
      </p:pic>
      <p:pic>
        <p:nvPicPr>
          <p:cNvPr id="6146" name="Picture 2"/>
          <p:cNvPicPr>
            <a:picLocks noChangeAspect="1" noChangeArrowheads="1"/>
          </p:cNvPicPr>
          <p:nvPr/>
        </p:nvPicPr>
        <p:blipFill>
          <a:blip r:embed="rId3"/>
          <a:srcRect/>
          <a:stretch>
            <a:fillRect/>
          </a:stretch>
        </p:blipFill>
        <p:spPr bwMode="auto">
          <a:xfrm>
            <a:off x="214282" y="2857496"/>
            <a:ext cx="7905750" cy="3400425"/>
          </a:xfrm>
          <a:prstGeom prst="rect">
            <a:avLst/>
          </a:prstGeom>
          <a:noFill/>
          <a:ln w="9525">
            <a:noFill/>
            <a:miter lim="800000"/>
            <a:headEnd/>
            <a:tailEnd/>
          </a:ln>
          <a:effectLst/>
        </p:spPr>
      </p:pic>
      <p:sp>
        <p:nvSpPr>
          <p:cNvPr id="4" name="3 - TextBox"/>
          <p:cNvSpPr txBox="1"/>
          <p:nvPr/>
        </p:nvSpPr>
        <p:spPr>
          <a:xfrm>
            <a:off x="3786182" y="428604"/>
            <a:ext cx="5271443" cy="2031325"/>
          </a:xfrm>
          <a:prstGeom prst="rect">
            <a:avLst/>
          </a:prstGeom>
          <a:noFill/>
        </p:spPr>
        <p:txBody>
          <a:bodyPr wrap="none" rtlCol="0">
            <a:spAutoFit/>
          </a:bodyPr>
          <a:lstStyle/>
          <a:p>
            <a:r>
              <a:rPr lang="el-GR" dirty="0" smtClean="0"/>
              <a:t>Τα προβάλλοντα μέρη του εγκεφάλου ασκούν</a:t>
            </a:r>
          </a:p>
          <a:p>
            <a:r>
              <a:rPr lang="el-GR" dirty="0" smtClean="0"/>
              <a:t> πίεση και δημιουργούν </a:t>
            </a:r>
            <a:r>
              <a:rPr lang="el-GR" dirty="0" err="1" smtClean="0"/>
              <a:t>εντυπωματα</a:t>
            </a:r>
            <a:r>
              <a:rPr lang="el-GR" dirty="0" smtClean="0"/>
              <a:t> στην έσω</a:t>
            </a:r>
          </a:p>
          <a:p>
            <a:r>
              <a:rPr lang="el-GR" dirty="0" smtClean="0"/>
              <a:t> επιφάνεια κρανίου. Στον ανθρώπινο κρανίο πιο </a:t>
            </a:r>
          </a:p>
          <a:p>
            <a:r>
              <a:rPr lang="el-GR" dirty="0" err="1" smtClean="0"/>
              <a:t>εκσεσημασμένα</a:t>
            </a:r>
            <a:r>
              <a:rPr lang="el-GR" dirty="0" smtClean="0"/>
              <a:t> αυτά στη βάση του κρανίου </a:t>
            </a:r>
          </a:p>
          <a:p>
            <a:r>
              <a:rPr lang="el-GR" dirty="0" smtClean="0"/>
              <a:t>(βάση μετωπιαίων και κροταφικών ελίκων) που</a:t>
            </a:r>
          </a:p>
          <a:p>
            <a:r>
              <a:rPr lang="el-GR" dirty="0" smtClean="0"/>
              <a:t> αναπτύχθηκε πιο πρόσφατα και μόνο στον άνθρωπο.</a:t>
            </a:r>
          </a:p>
          <a:p>
            <a:r>
              <a:rPr lang="el-GR" dirty="0" smtClean="0"/>
              <a:t> (</a:t>
            </a:r>
            <a:r>
              <a:rPr lang="el-GR" b="1" dirty="0" smtClean="0">
                <a:solidFill>
                  <a:schemeClr val="tx2">
                    <a:lumMod val="60000"/>
                    <a:lumOff val="40000"/>
                  </a:schemeClr>
                </a:solidFill>
              </a:rPr>
              <a:t>προσωπικότητα</a:t>
            </a:r>
            <a:r>
              <a:rPr lang="el-GR" dirty="0" smtClean="0"/>
              <a:t>)</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57158" y="285728"/>
            <a:ext cx="2857520" cy="6176344"/>
          </a:xfrm>
          <a:prstGeom prst="rect">
            <a:avLst/>
          </a:prstGeom>
          <a:noFill/>
          <a:ln w="9525">
            <a:noFill/>
            <a:miter lim="800000"/>
            <a:headEnd/>
            <a:tailEnd/>
          </a:ln>
          <a:effectLst/>
        </p:spPr>
      </p:pic>
      <p:sp>
        <p:nvSpPr>
          <p:cNvPr id="3" name="2 - TextBox"/>
          <p:cNvSpPr txBox="1"/>
          <p:nvPr/>
        </p:nvSpPr>
        <p:spPr>
          <a:xfrm>
            <a:off x="3714744" y="714356"/>
            <a:ext cx="5364225" cy="923330"/>
          </a:xfrm>
          <a:prstGeom prst="rect">
            <a:avLst/>
          </a:prstGeom>
          <a:noFill/>
        </p:spPr>
        <p:txBody>
          <a:bodyPr wrap="none" rtlCol="0">
            <a:spAutoFit/>
          </a:bodyPr>
          <a:lstStyle/>
          <a:p>
            <a:r>
              <a:rPr lang="el-GR" dirty="0" smtClean="0"/>
              <a:t>Το ΚΝΣ αναπτύσσεται από τη μυελική πλάκα ή </a:t>
            </a:r>
          </a:p>
          <a:p>
            <a:r>
              <a:rPr lang="el-GR" b="1" dirty="0" smtClean="0"/>
              <a:t>νευρική πλάκα </a:t>
            </a:r>
            <a:r>
              <a:rPr lang="el-GR" dirty="0" err="1" smtClean="0"/>
              <a:t>εξωδέρματος</a:t>
            </a:r>
            <a:r>
              <a:rPr lang="el-GR" dirty="0" smtClean="0"/>
              <a:t> (4) που μετατρέπεται </a:t>
            </a:r>
          </a:p>
          <a:p>
            <a:r>
              <a:rPr lang="el-GR" dirty="0" smtClean="0"/>
              <a:t>σε </a:t>
            </a:r>
            <a:r>
              <a:rPr lang="el-GR" b="1" dirty="0" smtClean="0"/>
              <a:t>νευρική αύλακα </a:t>
            </a:r>
            <a:r>
              <a:rPr lang="el-GR" dirty="0" smtClean="0"/>
              <a:t>(5) και μετά σε </a:t>
            </a:r>
            <a:r>
              <a:rPr lang="el-GR" b="1" dirty="0" smtClean="0"/>
              <a:t>νευρικό σωλήνα </a:t>
            </a:r>
            <a:r>
              <a:rPr lang="el-GR" dirty="0" smtClean="0"/>
              <a:t>(6)</a:t>
            </a:r>
            <a:endParaRPr lang="el-GR" dirty="0"/>
          </a:p>
        </p:txBody>
      </p:sp>
      <p:sp>
        <p:nvSpPr>
          <p:cNvPr id="4" name="3 - TextBox"/>
          <p:cNvSpPr txBox="1"/>
          <p:nvPr/>
        </p:nvSpPr>
        <p:spPr>
          <a:xfrm>
            <a:off x="3071802" y="2000240"/>
            <a:ext cx="6267037" cy="1477328"/>
          </a:xfrm>
          <a:prstGeom prst="rect">
            <a:avLst/>
          </a:prstGeom>
          <a:noFill/>
        </p:spPr>
        <p:txBody>
          <a:bodyPr wrap="none" rtlCol="0">
            <a:spAutoFit/>
          </a:bodyPr>
          <a:lstStyle/>
          <a:p>
            <a:r>
              <a:rPr lang="el-GR" dirty="0" smtClean="0"/>
              <a:t>Η σύγκλειση νευρικής αύλακας σε νευρικό σωλήνα</a:t>
            </a:r>
          </a:p>
          <a:p>
            <a:r>
              <a:rPr lang="el-GR" dirty="0" smtClean="0"/>
              <a:t>αρχίζει στο επίπεδο άνω αυχενικής μοίρας μυελού.</a:t>
            </a:r>
          </a:p>
          <a:p>
            <a:r>
              <a:rPr lang="el-GR" dirty="0" smtClean="0"/>
              <a:t>Η σύγκλειση προχωράει </a:t>
            </a:r>
            <a:r>
              <a:rPr lang="el-GR" dirty="0" err="1" smtClean="0"/>
              <a:t>ρυγχαία</a:t>
            </a:r>
            <a:r>
              <a:rPr lang="el-GR" dirty="0" smtClean="0"/>
              <a:t> και ουραία. </a:t>
            </a:r>
          </a:p>
          <a:p>
            <a:r>
              <a:rPr lang="el-GR" dirty="0" smtClean="0"/>
              <a:t>Τα διαφορετικά τμήματα εγκεφάλου δεν ωριμάζουν συγχρόνως.</a:t>
            </a:r>
          </a:p>
          <a:p>
            <a:r>
              <a:rPr lang="el-GR" dirty="0" smtClean="0"/>
              <a:t>ΕΤΕΡΟΧΡΟΝΗ ΩΡΙΜΑΝΣΗ</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blipFill>
            <a:blip r:embed="rId2"/>
            <a:tile tx="0" ty="0" sx="100000" sy="100000" flip="none" algn="tl"/>
          </a:blipFill>
        </p:spPr>
        <p:txBody>
          <a:bodyPr/>
          <a:lstStyle/>
          <a:p>
            <a:r>
              <a:rPr lang="el-GR" b="1" dirty="0" smtClean="0"/>
              <a:t>ΑΝΑΠΤΥΞΗ ΝΕΥΡΙΚΟΥ ΣΥΣΤΗΜΑΤΟΣ</a:t>
            </a:r>
            <a:endParaRPr lang="el-G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Το νευρικό σύστημα έχει τη μεγαλύτερη ποικιλία κυτταρικών τύπων</a:t>
            </a:r>
            <a:endParaRPr lang="el-GR" sz="3600" dirty="0"/>
          </a:p>
        </p:txBody>
      </p:sp>
      <p:sp>
        <p:nvSpPr>
          <p:cNvPr id="3" name="2 - Θέση περιεχομένου"/>
          <p:cNvSpPr>
            <a:spLocks noGrp="1"/>
          </p:cNvSpPr>
          <p:nvPr>
            <p:ph idx="1"/>
          </p:nvPr>
        </p:nvSpPr>
        <p:spPr/>
        <p:txBody>
          <a:bodyPr>
            <a:normAutofit fontScale="77500" lnSpcReduction="20000"/>
          </a:bodyPr>
          <a:lstStyle/>
          <a:p>
            <a:pPr>
              <a:buNone/>
            </a:pPr>
            <a:endParaRPr lang="el-GR" dirty="0" smtClean="0"/>
          </a:p>
          <a:p>
            <a:pPr>
              <a:buNone/>
            </a:pPr>
            <a:r>
              <a:rPr lang="el-GR" dirty="0" smtClean="0"/>
              <a:t>	Η δ</a:t>
            </a:r>
            <a:r>
              <a:rPr lang="el-GR" b="1" dirty="0" smtClean="0"/>
              <a:t>ιαφοροποίηση</a:t>
            </a:r>
            <a:r>
              <a:rPr lang="el-GR" dirty="0" smtClean="0"/>
              <a:t> επιτυγχάνεται με την ενεργοποίηση συγκεκριμένων ομάδων </a:t>
            </a:r>
            <a:r>
              <a:rPr lang="el-GR" b="1" dirty="0" smtClean="0"/>
              <a:t>γονιδίων</a:t>
            </a:r>
            <a:r>
              <a:rPr lang="el-GR" dirty="0" smtClean="0"/>
              <a:t> που ελέγχεται από ρυθμιστικές </a:t>
            </a:r>
            <a:r>
              <a:rPr lang="el-GR" b="1" dirty="0" smtClean="0"/>
              <a:t>πρωτεΐνες</a:t>
            </a:r>
            <a:r>
              <a:rPr lang="el-GR" dirty="0" smtClean="0"/>
              <a:t> μεταγραφής: προσδιορίζουν την </a:t>
            </a:r>
            <a:r>
              <a:rPr lang="el-GR" dirty="0" smtClean="0">
                <a:solidFill>
                  <a:srgbClr val="FF0000"/>
                </a:solidFill>
              </a:rPr>
              <a:t>κυτταρική γενεαλογική σειρά-</a:t>
            </a:r>
            <a:r>
              <a:rPr lang="el-GR" dirty="0" smtClean="0"/>
              <a:t> σε κάθε διαίρεση δεν είναι απαραίτητο να μοιράζονται εξίσου στους απογόνους όλες οι πρωτεΐνες ή τα μόρια </a:t>
            </a:r>
            <a:r>
              <a:rPr lang="en-US" dirty="0" smtClean="0"/>
              <a:t>RNA</a:t>
            </a:r>
            <a:r>
              <a:rPr lang="el-GR" dirty="0" smtClean="0"/>
              <a:t> με αποτέλεσμα τα θυγατρικά κύτταρα να κληρονομούν  διαφορετικά μόρια.</a:t>
            </a:r>
          </a:p>
          <a:p>
            <a:pPr>
              <a:buNone/>
            </a:pPr>
            <a:r>
              <a:rPr lang="el-GR" dirty="0" smtClean="0">
                <a:solidFill>
                  <a:srgbClr val="FF0000"/>
                </a:solidFill>
              </a:rPr>
              <a:t>	Σήματα του περιβάλλοντος-</a:t>
            </a:r>
            <a:r>
              <a:rPr lang="en-US" dirty="0" smtClean="0"/>
              <a:t> </a:t>
            </a:r>
            <a:r>
              <a:rPr lang="el-GR" dirty="0" smtClean="0"/>
              <a:t>μόρια που εκκρίνονται ή είναι στην επιφάνεια γειτονικών κυττάρων επιδρούν σε υποδοχείς της μεμβράνης και ρυθμίζουν τη μεταγραφή.</a:t>
            </a:r>
          </a:p>
          <a:p>
            <a:pPr>
              <a:buNone/>
            </a:pPr>
            <a:r>
              <a:rPr lang="el-GR" dirty="0" smtClean="0">
                <a:solidFill>
                  <a:srgbClr val="FF0000"/>
                </a:solidFill>
              </a:rPr>
              <a:t> </a:t>
            </a: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ΣΤΑΔΙΑ ΑΝΑΠΤΥΞΗΣ</a:t>
            </a:r>
            <a:r>
              <a:rPr lang="en-US" dirty="0" smtClean="0"/>
              <a:t/>
            </a:r>
            <a:br>
              <a:rPr lang="en-US" dirty="0" smtClean="0"/>
            </a:br>
            <a:r>
              <a:rPr lang="el-GR" sz="2200" dirty="0" smtClean="0"/>
              <a:t>Έναρξη 3</a:t>
            </a:r>
            <a:r>
              <a:rPr lang="el-GR" sz="2200" baseline="30000" dirty="0" smtClean="0"/>
              <a:t>η</a:t>
            </a:r>
            <a:r>
              <a:rPr lang="el-GR" sz="2200" dirty="0" smtClean="0"/>
              <a:t> εβδομάδα κύησης- επεκτείνεται ως την εφηβεία</a:t>
            </a:r>
            <a:br>
              <a:rPr lang="el-GR" sz="2200" dirty="0" smtClean="0"/>
            </a:br>
            <a:r>
              <a:rPr lang="el-GR" sz="2200" dirty="0" smtClean="0"/>
              <a:t>(και ίσως σε ολόκληρη τη ζωή)</a:t>
            </a:r>
            <a:endParaRPr lang="el-GR" sz="2200" dirty="0"/>
          </a:p>
        </p:txBody>
      </p:sp>
      <p:sp>
        <p:nvSpPr>
          <p:cNvPr id="3" name="2 - Θέση περιεχομένου"/>
          <p:cNvSpPr>
            <a:spLocks noGrp="1"/>
          </p:cNvSpPr>
          <p:nvPr>
            <p:ph idx="1"/>
          </p:nvPr>
        </p:nvSpPr>
        <p:spPr/>
        <p:txBody>
          <a:bodyPr>
            <a:normAutofit fontScale="77500" lnSpcReduction="20000"/>
          </a:bodyPr>
          <a:lstStyle/>
          <a:p>
            <a:pPr marL="514350" indent="-514350">
              <a:buAutoNum type="arabicPeriod"/>
            </a:pPr>
            <a:r>
              <a:rPr lang="el-GR" dirty="0" smtClean="0"/>
              <a:t>Σήματα από το μεσόδερμα επάγουν το σχηματισμό από το εξώδερμα ομοιογενούς πληθυσμού πρόδρομων νευρικών κυττάρων.</a:t>
            </a:r>
          </a:p>
          <a:p>
            <a:pPr marL="514350" indent="-514350">
              <a:buAutoNum type="arabicPeriod"/>
            </a:pPr>
            <a:r>
              <a:rPr lang="el-GR" dirty="0" smtClean="0"/>
              <a:t>Τα πρόδρομα κύτταρα διαφοροποιούνται σε νευρογλοιακά και άωρα νευρικά κύτταρα.</a:t>
            </a:r>
          </a:p>
          <a:p>
            <a:pPr marL="514350" indent="-514350">
              <a:buAutoNum type="arabicPeriod"/>
            </a:pPr>
            <a:r>
              <a:rPr lang="el-GR" dirty="0" smtClean="0"/>
              <a:t>Τα άωρα νευρικά κύτταρα μεταναστεύουν από τις βλαστικές ζώνες στην τελική τους θέση.</a:t>
            </a:r>
          </a:p>
          <a:p>
            <a:pPr marL="514350" indent="-514350">
              <a:buAutoNum type="arabicPeriod"/>
            </a:pPr>
            <a:r>
              <a:rPr lang="el-GR" dirty="0" smtClean="0"/>
              <a:t>Τα νευρικά κύτταρα αναπτύσσουν νευράξονες που εκτείνονται στον τελικό τους στόχο.</a:t>
            </a:r>
          </a:p>
          <a:p>
            <a:pPr marL="514350" indent="-514350">
              <a:buAutoNum type="arabicPeriod"/>
            </a:pPr>
            <a:r>
              <a:rPr lang="el-GR" dirty="0" smtClean="0"/>
              <a:t>Οι νευράξονες σχηματίζουν συνάψεις με τους επιλεγμένους στόχους.</a:t>
            </a:r>
          </a:p>
          <a:p>
            <a:pPr marL="514350" indent="-514350">
              <a:buAutoNum type="arabicPeriod"/>
            </a:pPr>
            <a:r>
              <a:rPr lang="el-GR" dirty="0" smtClean="0"/>
              <a:t>Τροποποιούνται οι αρχικές συνάψεις και δημιουργείται το τελικό σχέδιο νευρωνικών συνδέσεων.</a:t>
            </a:r>
          </a:p>
          <a:p>
            <a:pPr marL="514350" indent="-514350">
              <a:buAutoNum type="arabicPeriod"/>
            </a:pP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714348" y="214290"/>
            <a:ext cx="7715304" cy="2031325"/>
          </a:xfrm>
          <a:prstGeom prst="rect">
            <a:avLst/>
          </a:prstGeom>
          <a:noFill/>
          <a:ln w="3175">
            <a:solidFill>
              <a:schemeClr val="tx1"/>
            </a:solidFill>
          </a:ln>
        </p:spPr>
        <p:txBody>
          <a:bodyPr wrap="square" rtlCol="0">
            <a:spAutoFit/>
          </a:bodyPr>
          <a:lstStyle/>
          <a:p>
            <a:pPr>
              <a:buNone/>
            </a:pPr>
            <a:r>
              <a:rPr lang="el-GR" dirty="0" smtClean="0"/>
              <a:t>Το νευρικό σύστημα προέρχεται από το εξώδερμα, την εξώτατη στιβάδα πρώιμου εμβρύου.</a:t>
            </a:r>
          </a:p>
          <a:p>
            <a:pPr>
              <a:buNone/>
            </a:pPr>
            <a:r>
              <a:rPr lang="el-GR" dirty="0" smtClean="0"/>
              <a:t>3-4 </a:t>
            </a:r>
            <a:r>
              <a:rPr lang="en-US" dirty="0" smtClean="0"/>
              <a:t>w</a:t>
            </a:r>
            <a:r>
              <a:rPr lang="el-GR" dirty="0" smtClean="0"/>
              <a:t>. Σήματα που προέρχονται από το μεσόδερμα οδηγούν στην ανάπτυξη </a:t>
            </a:r>
            <a:r>
              <a:rPr lang="el-GR" b="1" dirty="0" smtClean="0"/>
              <a:t>νευρικής πλάκας</a:t>
            </a:r>
            <a:r>
              <a:rPr lang="el-GR" dirty="0" smtClean="0"/>
              <a:t> –κυλινδρικό επιθήλιο (</a:t>
            </a:r>
            <a:r>
              <a:rPr lang="el-GR" dirty="0" err="1" smtClean="0"/>
              <a:t>εξωδερματικά</a:t>
            </a:r>
            <a:r>
              <a:rPr lang="el-GR" dirty="0" smtClean="0"/>
              <a:t> κύτταρα που </a:t>
            </a:r>
          </a:p>
          <a:p>
            <a:pPr>
              <a:buNone/>
            </a:pPr>
            <a:r>
              <a:rPr lang="el-GR" dirty="0" smtClean="0"/>
              <a:t>δεν αποκτούν ιδιότητες νευρικών κυττάρων δημιουργούν την </a:t>
            </a:r>
            <a:r>
              <a:rPr lang="el-GR" b="1" dirty="0" smtClean="0">
                <a:solidFill>
                  <a:srgbClr val="00B050"/>
                </a:solidFill>
              </a:rPr>
              <a:t>επιδερμίδα</a:t>
            </a:r>
            <a:r>
              <a:rPr lang="el-GR" dirty="0" smtClean="0"/>
              <a:t>).</a:t>
            </a:r>
          </a:p>
          <a:p>
            <a:pPr>
              <a:buNone/>
            </a:pPr>
            <a:r>
              <a:rPr lang="el-GR" dirty="0" smtClean="0"/>
              <a:t>Τα κύτταρα της νευρικής πλάκας αυξάνονται, περισσότερο στα άκρα,</a:t>
            </a:r>
          </a:p>
          <a:p>
            <a:pPr>
              <a:buNone/>
            </a:pPr>
            <a:r>
              <a:rPr lang="el-GR" dirty="0" smtClean="0"/>
              <a:t> και η νευρική πλάκα αναδιπλώνεται και σχηματίζει τη </a:t>
            </a:r>
            <a:r>
              <a:rPr lang="el-GR" b="1" dirty="0" smtClean="0"/>
              <a:t>νευρική αύλακα</a:t>
            </a:r>
            <a:r>
              <a:rPr lang="el-GR" dirty="0" smtClean="0"/>
              <a:t>.</a:t>
            </a:r>
            <a:endParaRPr lang="el-GR" dirty="0"/>
          </a:p>
        </p:txBody>
      </p:sp>
      <p:pic>
        <p:nvPicPr>
          <p:cNvPr id="7" name="6 - Εικόνα" descr="ΝΕΥΡΙΚΗ ΠΛΑΚΑ.png"/>
          <p:cNvPicPr>
            <a:picLocks noChangeAspect="1"/>
          </p:cNvPicPr>
          <p:nvPr/>
        </p:nvPicPr>
        <p:blipFill>
          <a:blip r:embed="rId2"/>
          <a:stretch>
            <a:fillRect/>
          </a:stretch>
        </p:blipFill>
        <p:spPr>
          <a:xfrm>
            <a:off x="2500299" y="2214554"/>
            <a:ext cx="3857652" cy="44591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4786314" y="857232"/>
            <a:ext cx="3857652" cy="3139321"/>
          </a:xfrm>
          <a:prstGeom prst="rect">
            <a:avLst/>
          </a:prstGeom>
          <a:noFill/>
          <a:ln w="3175">
            <a:solidFill>
              <a:schemeClr val="tx1"/>
            </a:solidFill>
          </a:ln>
        </p:spPr>
        <p:txBody>
          <a:bodyPr wrap="square" rtlCol="0">
            <a:spAutoFit/>
          </a:bodyPr>
          <a:lstStyle/>
          <a:p>
            <a:pPr>
              <a:buNone/>
            </a:pPr>
            <a:r>
              <a:rPr lang="el-GR" dirty="0" smtClean="0"/>
              <a:t>Η </a:t>
            </a:r>
            <a:r>
              <a:rPr lang="el-GR" b="1" dirty="0" smtClean="0"/>
              <a:t>νευρική πλάκα </a:t>
            </a:r>
            <a:r>
              <a:rPr lang="el-GR" dirty="0" smtClean="0"/>
              <a:t>αυξάνει, αναδιπλώνεται και η αύλακα βαθαίνει κατά μήκος της. Το οπίσθιο τμήμα είναι πιο στενό και τελικά θα αναπτυχθεί στο νωτιαίο μυελό. Το πρόσθιο που είναι πιο φαρδύ θα εξελιχθεί στον εγκέφαλο. Κύτταρα που βρίσκονται στο πλάγιο του νευρικού σωλήνα θα μεταναστεύσουν και ραχιαία και θα σχηματίσουν τη </a:t>
            </a:r>
            <a:r>
              <a:rPr lang="el-GR" b="1" dirty="0" smtClean="0"/>
              <a:t>νευρική ακρολοφία</a:t>
            </a:r>
            <a:r>
              <a:rPr lang="el-GR" dirty="0" smtClean="0"/>
              <a:t>.</a:t>
            </a:r>
            <a:endParaRPr lang="el-GR" dirty="0"/>
          </a:p>
        </p:txBody>
      </p:sp>
      <p:pic>
        <p:nvPicPr>
          <p:cNvPr id="4" name="3 - Εικόνα" descr="ΝΕΥΡΙΚΟΣ ΣΩΛΗΝΑΣ.png"/>
          <p:cNvPicPr>
            <a:picLocks noChangeAspect="1"/>
          </p:cNvPicPr>
          <p:nvPr/>
        </p:nvPicPr>
        <p:blipFill>
          <a:blip r:embed="rId2"/>
          <a:stretch>
            <a:fillRect/>
          </a:stretch>
        </p:blipFill>
        <p:spPr>
          <a:xfrm>
            <a:off x="357158" y="785794"/>
            <a:ext cx="4359018" cy="48619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4857752" y="1214422"/>
            <a:ext cx="3786214" cy="923330"/>
          </a:xfrm>
          <a:prstGeom prst="rect">
            <a:avLst/>
          </a:prstGeom>
          <a:noFill/>
          <a:ln w="3175">
            <a:solidFill>
              <a:schemeClr val="tx1"/>
            </a:solidFill>
          </a:ln>
        </p:spPr>
        <p:txBody>
          <a:bodyPr wrap="square" rtlCol="0">
            <a:spAutoFit/>
          </a:bodyPr>
          <a:lstStyle/>
          <a:p>
            <a:pPr>
              <a:buNone/>
            </a:pPr>
            <a:r>
              <a:rPr lang="el-GR" dirty="0" smtClean="0"/>
              <a:t>Καθώς το έμβρυο αναπτύσσεται, τα χείλη της αύλακας ενώνονται και σχηματίζουν το </a:t>
            </a:r>
            <a:r>
              <a:rPr lang="el-GR" b="1" dirty="0" smtClean="0"/>
              <a:t>νευρικό σωλήνα.</a:t>
            </a:r>
          </a:p>
        </p:txBody>
      </p:sp>
      <p:pic>
        <p:nvPicPr>
          <p:cNvPr id="6" name="5 - Εικόνα" descr="ΝΕΥΡΙΚΟΣ ΣΩΛΗΝΑΣ.png"/>
          <p:cNvPicPr>
            <a:picLocks noChangeAspect="1"/>
          </p:cNvPicPr>
          <p:nvPr/>
        </p:nvPicPr>
        <p:blipFill>
          <a:blip r:embed="rId2"/>
          <a:stretch>
            <a:fillRect/>
          </a:stretch>
        </p:blipFill>
        <p:spPr>
          <a:xfrm>
            <a:off x="214282" y="642918"/>
            <a:ext cx="4359018" cy="56697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976</Words>
  <Application>Microsoft Office PowerPoint</Application>
  <PresentationFormat>Προβολή στην οθόνη (4:3)</PresentationFormat>
  <Paragraphs>123</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ΑΝΑΤΟΜΙΑ 2</vt:lpstr>
      <vt:lpstr>Διαφάνεια 2</vt:lpstr>
      <vt:lpstr>Διαφάνεια 3</vt:lpstr>
      <vt:lpstr>ΑΝΑΠΤΥΞΗ ΝΕΥΡΙΚΟΥ ΣΥΣΤΗΜΑΤΟΣ</vt:lpstr>
      <vt:lpstr>Το νευρικό σύστημα έχει τη μεγαλύτερη ποικιλία κυτταρικών τύπων</vt:lpstr>
      <vt:lpstr>ΣΤΑΔΙΑ ΑΝΑΠΤΥΞΗΣ Έναρξη 3η εβδομάδα κύησης- επεκτείνεται ως την εφηβεία (και ίσως σε ολόκληρη τη ζωή)</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ΓΕΝΙΚΗ ΑΝΑΤΟΜΙΑ ΚΝΣ</vt:lpstr>
      <vt:lpstr>Διαφάνεια 20</vt:lpstr>
      <vt:lpstr>Διαφάνεια 21</vt:lpstr>
      <vt:lpstr>Διαφάνεια 22</vt:lpstr>
      <vt:lpstr>Διαφάνεια 23</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ΑΝΑΤΟΜΙΑ 2</dc:title>
  <dc:creator>mariannis</dc:creator>
  <cp:lastModifiedBy>mariannis</cp:lastModifiedBy>
  <cp:revision>37</cp:revision>
  <dcterms:created xsi:type="dcterms:W3CDTF">2018-03-23T16:34:35Z</dcterms:created>
  <dcterms:modified xsi:type="dcterms:W3CDTF">2018-03-26T20:31:55Z</dcterms:modified>
</cp:coreProperties>
</file>