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75" r:id="rId6"/>
    <p:sldId id="276" r:id="rId7"/>
    <p:sldId id="282" r:id="rId8"/>
    <p:sldId id="283" r:id="rId9"/>
    <p:sldId id="257" r:id="rId10"/>
    <p:sldId id="258" r:id="rId11"/>
    <p:sldId id="292" r:id="rId12"/>
    <p:sldId id="259" r:id="rId13"/>
    <p:sldId id="266" r:id="rId14"/>
    <p:sldId id="267" r:id="rId15"/>
    <p:sldId id="269" r:id="rId16"/>
    <p:sldId id="293" r:id="rId17"/>
    <p:sldId id="294" r:id="rId18"/>
    <p:sldId id="270" r:id="rId19"/>
    <p:sldId id="286" r:id="rId20"/>
    <p:sldId id="284" r:id="rId21"/>
    <p:sldId id="285" r:id="rId22"/>
    <p:sldId id="264" r:id="rId23"/>
    <p:sldId id="271" r:id="rId24"/>
    <p:sldId id="265" r:id="rId25"/>
    <p:sldId id="287" r:id="rId26"/>
    <p:sldId id="272" r:id="rId27"/>
    <p:sldId id="288" r:id="rId28"/>
    <p:sldId id="290" r:id="rId29"/>
    <p:sldId id="291" r:id="rId30"/>
    <p:sldId id="289" r:id="rId31"/>
    <p:sldId id="274" r:id="rId32"/>
    <p:sldId id="295" r:id="rId33"/>
    <p:sldId id="296" r:id="rId34"/>
    <p:sldId id="308" r:id="rId35"/>
    <p:sldId id="278" r:id="rId36"/>
    <p:sldId id="299" r:id="rId37"/>
    <p:sldId id="301" r:id="rId38"/>
    <p:sldId id="300" r:id="rId39"/>
    <p:sldId id="330" r:id="rId40"/>
    <p:sldId id="297" r:id="rId41"/>
    <p:sldId id="302" r:id="rId42"/>
    <p:sldId id="303" r:id="rId43"/>
    <p:sldId id="304" r:id="rId44"/>
    <p:sldId id="305" r:id="rId45"/>
    <p:sldId id="298" r:id="rId46"/>
    <p:sldId id="322" r:id="rId47"/>
    <p:sldId id="323" r:id="rId48"/>
    <p:sldId id="324" r:id="rId49"/>
    <p:sldId id="306" r:id="rId50"/>
    <p:sldId id="309" r:id="rId51"/>
    <p:sldId id="310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5" r:id="rId61"/>
    <p:sldId id="326" r:id="rId62"/>
    <p:sldId id="307" r:id="rId63"/>
    <p:sldId id="314" r:id="rId64"/>
    <p:sldId id="327" r:id="rId65"/>
    <p:sldId id="328" r:id="rId66"/>
    <p:sldId id="329" r:id="rId6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0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A7E8-CCD9-4F23-8E78-35DB41852C83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ANATOMIA 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ΜΗΝΙΓΓΕΣ</a:t>
            </a:r>
          </a:p>
          <a:p>
            <a:r>
              <a:rPr lang="el-GR" dirty="0" smtClean="0"/>
              <a:t>ΕΝΥ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5"/>
            <a:ext cx="65640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7896" y="357166"/>
            <a:ext cx="3566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Διάφραγμα τουρκικού εφιππίου</a:t>
            </a:r>
          </a:p>
          <a:p>
            <a:r>
              <a:rPr lang="el-GR" dirty="0" smtClean="0"/>
              <a:t>11. Διαφραγματικό τρήμα</a:t>
            </a:r>
          </a:p>
          <a:p>
            <a:r>
              <a:rPr lang="el-GR" dirty="0" smtClean="0"/>
              <a:t>  8. Κάτω οβελιαίος φλ. κόλπος</a:t>
            </a:r>
          </a:p>
          <a:p>
            <a:r>
              <a:rPr lang="el-GR" dirty="0" smtClean="0"/>
              <a:t>       9. Εγκάρσιος φλ. κόλπος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42860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4. Δρέπανο</a:t>
            </a:r>
          </a:p>
          <a:p>
            <a:r>
              <a:rPr lang="el-GR" dirty="0" smtClean="0"/>
              <a:t>5. Σκηνίδιο </a:t>
            </a:r>
            <a:r>
              <a:rPr lang="el-GR" dirty="0" err="1" smtClean="0"/>
              <a:t>παργκ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429388" y="2357430"/>
            <a:ext cx="2721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Θύλακος γάγγλιο τριδύμου</a:t>
            </a:r>
          </a:p>
          <a:p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χώρος </a:t>
            </a:r>
            <a:r>
              <a:rPr lang="en-US" dirty="0" err="1" smtClean="0"/>
              <a:t>Meckel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09790" y="4572008"/>
            <a:ext cx="3434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6. Δίοδος στελέχους</a:t>
            </a:r>
          </a:p>
          <a:p>
            <a:r>
              <a:rPr lang="el-GR" dirty="0" smtClean="0"/>
              <a:t>10. </a:t>
            </a:r>
            <a:r>
              <a:rPr lang="el-GR" dirty="0" err="1" smtClean="0"/>
              <a:t>Διάφργμα</a:t>
            </a:r>
            <a:r>
              <a:rPr lang="el-GR" dirty="0" smtClean="0"/>
              <a:t> τουρκικού εφιππίου</a:t>
            </a:r>
          </a:p>
          <a:p>
            <a:r>
              <a:rPr lang="el-GR" dirty="0" smtClean="0"/>
              <a:t>11. Διαφραγματικό τρήμα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ΣΚΛΗΡΑ ΜΗΝΙΓΓΑ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Δρέπανο</a:t>
            </a:r>
            <a:r>
              <a:rPr lang="el-GR" dirty="0" smtClean="0"/>
              <a:t>. Διαιρεί άνω μοίρα κρανιακής κοιλότητας ώστε κάθε ημισφαίριο να στηρίζεται στο δικό του χώρο.</a:t>
            </a:r>
          </a:p>
          <a:p>
            <a:pPr>
              <a:buNone/>
            </a:pPr>
            <a:r>
              <a:rPr lang="el-GR" b="1" dirty="0" smtClean="0"/>
              <a:t>Σκηνίδιο παρεγκεφαλίδας</a:t>
            </a:r>
            <a:r>
              <a:rPr lang="el-GR" dirty="0" smtClean="0"/>
              <a:t>: τέντα πάνω από την παρεγκεφαλίδα. Στην κάτω επιφάνεια σκηνιδίου, κατά μήκος ινιακής ακρολοφίας, προβάλλει το </a:t>
            </a:r>
            <a:r>
              <a:rPr lang="el-GR" b="1" dirty="0" smtClean="0"/>
              <a:t>δρέπανο παρεγκεφαλίδας </a:t>
            </a:r>
            <a:r>
              <a:rPr lang="el-GR" dirty="0" smtClean="0"/>
              <a:t>στον οπίσθιο κρανιακό βόθρο.</a:t>
            </a:r>
          </a:p>
          <a:p>
            <a:pPr>
              <a:buNone/>
            </a:pPr>
            <a:r>
              <a:rPr lang="el-GR" dirty="0" smtClean="0"/>
              <a:t>Θύλακοι σκληράς μήνιγγας: διάφραγμα τουρκικού εφιππίου-τρήμα για δίοδο μίσχου υπόφυσης, θύλακος γαγγλίου τριδύμου.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ΑΡΑΧΝΟΕΙΔΗΣ ΜΗΝΙΓΓΑ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Σε στενή σχέση με σκληρά μήνιγγα-χωρίζεται από υποσκληρίδιο χώρο.</a:t>
            </a:r>
          </a:p>
          <a:p>
            <a:pPr>
              <a:buNone/>
            </a:pPr>
            <a:r>
              <a:rPr lang="el-GR" dirty="0" smtClean="0"/>
              <a:t>Χωρίζεται από Χοριοειδής μήνιγγα με  δοκίδες και </a:t>
            </a:r>
            <a:r>
              <a:rPr lang="el-GR" dirty="0" err="1" smtClean="0"/>
              <a:t>διαφραγμάτια</a:t>
            </a:r>
            <a:r>
              <a:rPr lang="el-GR" dirty="0" smtClean="0"/>
              <a:t>-Υπαραχνοειδής χώρος-ΕΝΥ</a:t>
            </a:r>
          </a:p>
          <a:p>
            <a:pPr>
              <a:buNone/>
            </a:pPr>
            <a:r>
              <a:rPr lang="el-GR" b="1" dirty="0" smtClean="0"/>
              <a:t>Πακχιόνια σωμάτια</a:t>
            </a:r>
            <a:r>
              <a:rPr lang="el-GR" dirty="0" smtClean="0"/>
              <a:t>: </a:t>
            </a:r>
            <a:r>
              <a:rPr lang="el-GR" dirty="0" err="1" smtClean="0"/>
              <a:t>μισχωτές</a:t>
            </a:r>
            <a:r>
              <a:rPr lang="el-GR" dirty="0" smtClean="0"/>
              <a:t> εκβλαστήσεις αραχνοειδούς μήνιγγας προβάλλουν στους φλεβώδεις κόλπους-αποχέτευση ΕΝΥ. Δίκτυο αραχνοειδών κυττάρων που καλύπτονται από </a:t>
            </a:r>
            <a:r>
              <a:rPr lang="el-GR" dirty="0" err="1" smtClean="0"/>
              <a:t>μεσοθήλιο</a:t>
            </a:r>
            <a:r>
              <a:rPr lang="el-GR" dirty="0" smtClean="0"/>
              <a:t>. Τα περιβάλλει σκληρά μήνιγγα που είναι στα σημεία αυτά πολύ λεπτή. Πιο άφθονα στην περιοχή άνω οβελιαίου κόλπου και λιγότερο στις εξόδους νωτιαίων νεύρων.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ΧΟΡΙΟΕΙΔΗΣ ΜΗΝΙΓΓΑ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Επενδύει εγκεφαλικό ιστό.</a:t>
            </a:r>
          </a:p>
          <a:p>
            <a:r>
              <a:rPr lang="el-GR" dirty="0" smtClean="0"/>
              <a:t>Σχηματίζει </a:t>
            </a:r>
            <a:r>
              <a:rPr lang="el-GR" dirty="0" err="1" smtClean="0"/>
              <a:t>μεσοδερμική</a:t>
            </a:r>
            <a:r>
              <a:rPr lang="el-GR" dirty="0" smtClean="0"/>
              <a:t> </a:t>
            </a:r>
            <a:r>
              <a:rPr lang="el-GR" dirty="0" err="1" smtClean="0"/>
              <a:t>πλευρα</a:t>
            </a:r>
            <a:r>
              <a:rPr lang="el-GR" dirty="0" smtClean="0"/>
              <a:t> φραγμού </a:t>
            </a:r>
            <a:r>
              <a:rPr lang="el-GR" dirty="0" err="1" smtClean="0"/>
              <a:t>γλοίας</a:t>
            </a:r>
            <a:r>
              <a:rPr lang="el-GR" dirty="0" smtClean="0"/>
              <a:t>-χοριοειδούς μήνιγγας.</a:t>
            </a:r>
          </a:p>
          <a:p>
            <a:r>
              <a:rPr lang="el-GR" dirty="0" smtClean="0"/>
              <a:t>Περιέχει αγγεία.</a:t>
            </a:r>
          </a:p>
          <a:p>
            <a:r>
              <a:rPr lang="el-GR" dirty="0" smtClean="0"/>
              <a:t> Από τη χοριοειδή μήνιγγα τα αγγεία εισέρχονται εντός εγκεφαλικής ουσίας περιβαλλόμενα για λίγο από έλυτρο χοριοειδούς μήνιγγας.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Σκληρά μήνιγγα </a:t>
            </a:r>
            <a:r>
              <a:rPr lang="el-GR" u="sng" dirty="0" smtClean="0"/>
              <a:t>ουραίως</a:t>
            </a:r>
            <a:r>
              <a:rPr lang="el-GR" dirty="0" smtClean="0"/>
              <a:t> σχηματίζει τελική λήκυθο που περιβάλλει ιππουρίδα και προσφύεται στο περιόστεο του κόκκυγα περιβάλλοντας το τελικό νημάτιο και </a:t>
            </a:r>
            <a:r>
              <a:rPr lang="el-GR" u="sng" dirty="0" smtClean="0"/>
              <a:t>κεφαλικώς</a:t>
            </a:r>
            <a:r>
              <a:rPr lang="el-GR" dirty="0" smtClean="0"/>
              <a:t> στα χείλη μείζονος ινιακού τρήματος. </a:t>
            </a:r>
            <a:endParaRPr lang="el-GR" dirty="0"/>
          </a:p>
          <a:p>
            <a:pPr>
              <a:buNone/>
            </a:pPr>
            <a:r>
              <a:rPr lang="el-GR" u="sng" dirty="0" smtClean="0"/>
              <a:t>Επισκληρίδιος χώρος</a:t>
            </a:r>
            <a:r>
              <a:rPr lang="el-GR" dirty="0" smtClean="0"/>
              <a:t>: λιπώδης ιστός, αγγεία ρίζες. Δε συνέχεται με τον </a:t>
            </a:r>
            <a:r>
              <a:rPr lang="el-GR" dirty="0" err="1" smtClean="0"/>
              <a:t>ενδοκράνιο</a:t>
            </a:r>
            <a:r>
              <a:rPr lang="el-GR" dirty="0" smtClean="0"/>
              <a:t>. «μαλακό μαξιλαράκι».</a:t>
            </a:r>
          </a:p>
          <a:p>
            <a:pPr>
              <a:buNone/>
            </a:pPr>
            <a:r>
              <a:rPr lang="el-GR" dirty="0" smtClean="0"/>
              <a:t>Υποσκληρίδιος χώρος: σχισμοειδής.</a:t>
            </a:r>
          </a:p>
          <a:p>
            <a:pPr>
              <a:buNone/>
            </a:pPr>
            <a:r>
              <a:rPr lang="el-GR" u="sng" dirty="0" smtClean="0"/>
              <a:t>Αραχνοειδής μήνιγγα</a:t>
            </a:r>
            <a:r>
              <a:rPr lang="el-GR" dirty="0" smtClean="0"/>
              <a:t>. Προσφύεται στη σκληρά. Μαζί περιβάλλουν ρίζες μέχρι τα μεσοσπονδύλια τρήματα και περιβάλλουν τα νωτιαία γάγγλια. </a:t>
            </a:r>
          </a:p>
          <a:p>
            <a:pPr>
              <a:buNone/>
            </a:pPr>
            <a:r>
              <a:rPr lang="el-GR" dirty="0" smtClean="0"/>
              <a:t>Υπαραχνοειδής χώρος: ΕΝΥ (εγγύς μοίρα νεύρων)</a:t>
            </a:r>
          </a:p>
          <a:p>
            <a:pPr>
              <a:buNone/>
            </a:pPr>
            <a:r>
              <a:rPr lang="el-GR" u="sng" dirty="0" smtClean="0"/>
              <a:t>Χοριοειδής μήνιγγα</a:t>
            </a:r>
            <a:r>
              <a:rPr lang="el-GR" dirty="0" smtClean="0"/>
              <a:t>: σε άμεση επαφή με ΝΜ (έξω αφοριστικό </a:t>
            </a:r>
            <a:r>
              <a:rPr lang="el-GR" dirty="0" err="1" smtClean="0"/>
              <a:t>γλοιακό</a:t>
            </a:r>
            <a:r>
              <a:rPr lang="el-GR" dirty="0" smtClean="0"/>
              <a:t> υμένα). Συνοριακή γραμμή μέσο-έξω δέρματος. Αγγειοβριθής. </a:t>
            </a:r>
          </a:p>
          <a:p>
            <a:pPr>
              <a:buNone/>
            </a:pPr>
            <a:r>
              <a:rPr lang="el-GR" u="sng" dirty="0" smtClean="0"/>
              <a:t>Οδοντωτός σύνδεσμος</a:t>
            </a:r>
            <a:r>
              <a:rPr lang="el-GR" dirty="0" smtClean="0"/>
              <a:t>: πέταλο συνδετικού ιστού από χοριοειδή μήνιγγα προς τη σκληρά, από αυχενική μέχρι μεσότητα οσφυϊκής, στερεώνει ΝΜ που αιωρείται μέσα στο ΕΝΥ.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μηνιγγες\spinal-cord-and-spinal-nerves-lab-5-6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92971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0294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000760" y="571480"/>
            <a:ext cx="257031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Σκληρά μήνιγγα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Αραχνοειδής μήνιγγα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Χοριοειδής μήνιγγα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Επισκληρίδιος χώρος</a:t>
            </a:r>
          </a:p>
          <a:p>
            <a:pPr marL="342900" indent="-342900">
              <a:buAutoNum type="arabicPeriod"/>
            </a:pPr>
            <a:r>
              <a:rPr lang="el-G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Ενδορραχιαίος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χώρος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500694" y="4929198"/>
            <a:ext cx="329045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14. Επινεύριο-σκληρά</a:t>
            </a:r>
          </a:p>
          <a:p>
            <a:r>
              <a:rPr lang="el-GR" dirty="0" smtClean="0"/>
              <a:t>15. Περινεύριο-αραχνοειδής</a:t>
            </a:r>
          </a:p>
          <a:p>
            <a:r>
              <a:rPr lang="el-GR" dirty="0" smtClean="0"/>
              <a:t>Περιέχουν ΕΝΥ στην εγγύς μοίρα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4643446"/>
            <a:ext cx="267598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12. </a:t>
            </a:r>
            <a:r>
              <a:rPr lang="el-GR" dirty="0" err="1" smtClean="0"/>
              <a:t>πρ</a:t>
            </a:r>
            <a:r>
              <a:rPr lang="el-GR" dirty="0" smtClean="0"/>
              <a:t>. και οπ. ρίζα</a:t>
            </a:r>
          </a:p>
          <a:p>
            <a:r>
              <a:rPr lang="el-GR" dirty="0" smtClean="0"/>
              <a:t>13. Νωτιαίο γάγγλιο</a:t>
            </a:r>
          </a:p>
          <a:p>
            <a:r>
              <a:rPr lang="el-GR" dirty="0" smtClean="0"/>
              <a:t>16. Νωτιαία ρίζα</a:t>
            </a:r>
          </a:p>
          <a:p>
            <a:r>
              <a:rPr lang="el-GR" dirty="0" smtClean="0"/>
              <a:t>17. Οδοντωτός σύνδεσμος</a:t>
            </a:r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1472" y="1000108"/>
            <a:ext cx="902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11. ΕΝΥ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781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4643446"/>
            <a:ext cx="267598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12. </a:t>
            </a:r>
            <a:r>
              <a:rPr lang="el-GR" dirty="0" err="1" smtClean="0"/>
              <a:t>πρ</a:t>
            </a:r>
            <a:r>
              <a:rPr lang="el-GR" dirty="0" smtClean="0"/>
              <a:t>. και οπ. ρίζα</a:t>
            </a:r>
          </a:p>
          <a:p>
            <a:r>
              <a:rPr lang="el-GR" dirty="0" smtClean="0"/>
              <a:t>13. Νωτιαίο γάγγλιο</a:t>
            </a:r>
          </a:p>
          <a:p>
            <a:r>
              <a:rPr lang="el-GR" dirty="0" smtClean="0"/>
              <a:t>16. Νωτιαία ρίζα</a:t>
            </a:r>
          </a:p>
          <a:p>
            <a:r>
              <a:rPr lang="el-GR" dirty="0" smtClean="0"/>
              <a:t>17. Οδοντωτός σύνδεσμος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71538" y="3857628"/>
            <a:ext cx="902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11. ΕΝΥ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47700"/>
            <a:ext cx="320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411440" y="1142984"/>
            <a:ext cx="37325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6. Τελική λήκυθος σκληράς μήνιγγας</a:t>
            </a:r>
          </a:p>
          <a:p>
            <a:r>
              <a:rPr lang="el-GR" dirty="0" smtClean="0"/>
              <a:t>7. Ιππουρίδα</a:t>
            </a:r>
          </a:p>
          <a:p>
            <a:r>
              <a:rPr lang="el-GR" dirty="0" smtClean="0"/>
              <a:t>8. Τελικό νημάτιο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ΚΥΚΛΟΦΟΡΙΑ ΕΝΥ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2 πλάγιες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 (τρήμα </a:t>
            </a:r>
            <a:r>
              <a:rPr lang="en-US" dirty="0" err="1" smtClean="0"/>
              <a:t>Monro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 (υδραγωγός </a:t>
            </a:r>
            <a:r>
              <a:rPr lang="en-US" dirty="0" err="1" smtClean="0"/>
              <a:t>Sylvius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l-GR" dirty="0" smtClean="0"/>
              <a:t>Κεντρικός σωλήνας</a:t>
            </a:r>
          </a:p>
          <a:p>
            <a:pPr>
              <a:buNone/>
            </a:pPr>
            <a:r>
              <a:rPr lang="el-GR" dirty="0" smtClean="0"/>
              <a:t>Υπαραχνοειδής χώρος</a:t>
            </a:r>
          </a:p>
          <a:p>
            <a:pPr>
              <a:buNone/>
            </a:pPr>
            <a:r>
              <a:rPr lang="el-GR" dirty="0" smtClean="0"/>
              <a:t>Δεξαμενές: τοπικές διευρύνσεις υπαραχνοειδούς χώρου πάνω από αύλακες, σχισμές, βόθρους).</a:t>
            </a:r>
          </a:p>
          <a:p>
            <a:pPr>
              <a:buNone/>
            </a:pPr>
            <a:r>
              <a:rPr lang="el-GR" dirty="0" smtClean="0"/>
              <a:t>Επικοινωνία κοιλιών-περιφερικού υπαραχνοειδούς χώρου: πλάγια τρήματα </a:t>
            </a:r>
            <a:r>
              <a:rPr lang="en-US" dirty="0" err="1" smtClean="0"/>
              <a:t>Luschka</a:t>
            </a:r>
            <a:r>
              <a:rPr lang="en-US" dirty="0" smtClean="0"/>
              <a:t>,</a:t>
            </a:r>
            <a:r>
              <a:rPr lang="el-GR" dirty="0" smtClean="0"/>
              <a:t>τρήμα</a:t>
            </a:r>
            <a:r>
              <a:rPr lang="en-US" dirty="0" smtClean="0"/>
              <a:t> </a:t>
            </a:r>
            <a:r>
              <a:rPr lang="en-US" dirty="0" err="1" smtClean="0"/>
              <a:t>Magendie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4673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72066" y="928670"/>
            <a:ext cx="40352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Πλάγιες κοιλίες</a:t>
            </a:r>
          </a:p>
          <a:p>
            <a:r>
              <a:rPr lang="el-GR" dirty="0" smtClean="0"/>
              <a:t>2. 3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3. 4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4. </a:t>
            </a:r>
            <a:r>
              <a:rPr lang="el-GR" dirty="0" err="1" smtClean="0"/>
              <a:t>Μεσοκοιλιακό</a:t>
            </a:r>
            <a:r>
              <a:rPr lang="el-GR" dirty="0" smtClean="0"/>
              <a:t> τρήμα </a:t>
            </a:r>
            <a:r>
              <a:rPr lang="en-US" dirty="0" err="1" smtClean="0"/>
              <a:t>Monro</a:t>
            </a:r>
            <a:endParaRPr lang="en-US" dirty="0" smtClean="0"/>
          </a:p>
          <a:p>
            <a:r>
              <a:rPr lang="el-GR" dirty="0" smtClean="0"/>
              <a:t>5. Υδραγωγός </a:t>
            </a:r>
            <a:r>
              <a:rPr lang="en-US" dirty="0" err="1" smtClean="0"/>
              <a:t>Sylvius</a:t>
            </a:r>
            <a:endParaRPr lang="el-GR" dirty="0" smtClean="0"/>
          </a:p>
          <a:p>
            <a:r>
              <a:rPr lang="el-GR" dirty="0" smtClean="0"/>
              <a:t>16. </a:t>
            </a:r>
            <a:r>
              <a:rPr lang="el-GR" b="1" dirty="0" err="1" smtClean="0"/>
              <a:t>Παρεγκεφαλιδοπρομικική</a:t>
            </a:r>
            <a:r>
              <a:rPr lang="el-GR" b="1" dirty="0" smtClean="0"/>
              <a:t> δεξαμενή</a:t>
            </a:r>
          </a:p>
          <a:p>
            <a:r>
              <a:rPr lang="el-GR" dirty="0" smtClean="0"/>
              <a:t>17. </a:t>
            </a:r>
            <a:r>
              <a:rPr lang="el-GR" dirty="0" err="1" smtClean="0"/>
              <a:t>Μεσοσκελιαία</a:t>
            </a:r>
            <a:r>
              <a:rPr lang="el-GR" dirty="0" smtClean="0"/>
              <a:t> δεξαμενή</a:t>
            </a:r>
          </a:p>
          <a:p>
            <a:r>
              <a:rPr lang="el-GR" dirty="0" smtClean="0"/>
              <a:t>18. </a:t>
            </a:r>
            <a:r>
              <a:rPr lang="el-GR" dirty="0" err="1" smtClean="0"/>
              <a:t>Χιασματική</a:t>
            </a:r>
            <a:r>
              <a:rPr lang="el-GR" dirty="0" smtClean="0"/>
              <a:t> δεξαμενή</a:t>
            </a:r>
          </a:p>
          <a:p>
            <a:r>
              <a:rPr lang="el-GR" dirty="0" smtClean="0"/>
              <a:t>19. </a:t>
            </a:r>
            <a:r>
              <a:rPr lang="el-GR" dirty="0" err="1" smtClean="0"/>
              <a:t>Αμφιμηνοειδή</a:t>
            </a:r>
            <a:r>
              <a:rPr lang="el-GR" dirty="0" smtClean="0"/>
              <a:t> δεξαμενή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929190" y="371475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ΕΝΥ ρέει στο εσωτερικό σύστημα κοιλιών και στον υπαραχνοειδή χώρο.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MARIANNA\A_ΜΑΘΗΜΑΤΑ PPS\anatomy lessons\ANATOMY\μηνιγγες\μηνιγγες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856" y="1071546"/>
            <a:ext cx="5890101" cy="468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οιλιε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5106621" cy="292895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786314" y="500042"/>
            <a:ext cx="39464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2. 3</a:t>
            </a:r>
            <a:r>
              <a:rPr lang="el-GR" baseline="30000" dirty="0" smtClean="0"/>
              <a:t>η</a:t>
            </a:r>
            <a:r>
              <a:rPr lang="el-GR" dirty="0" smtClean="0"/>
              <a:t> κοιλία: </a:t>
            </a:r>
          </a:p>
          <a:p>
            <a:r>
              <a:rPr lang="el-GR" dirty="0" smtClean="0"/>
              <a:t>3. 4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4. </a:t>
            </a:r>
            <a:r>
              <a:rPr lang="el-GR" dirty="0" err="1" smtClean="0"/>
              <a:t>Μεσοκοιλιακό</a:t>
            </a:r>
            <a:r>
              <a:rPr lang="el-GR" dirty="0" smtClean="0"/>
              <a:t> τρήμα </a:t>
            </a:r>
            <a:r>
              <a:rPr lang="en-US" dirty="0" err="1" smtClean="0"/>
              <a:t>Monro</a:t>
            </a:r>
            <a:endParaRPr lang="en-US" dirty="0" smtClean="0"/>
          </a:p>
          <a:p>
            <a:r>
              <a:rPr lang="el-GR" dirty="0" smtClean="0"/>
              <a:t>5. Υδραγωγός </a:t>
            </a:r>
            <a:r>
              <a:rPr lang="en-US" dirty="0" err="1" smtClean="0"/>
              <a:t>Sylvius</a:t>
            </a:r>
            <a:endParaRPr lang="el-GR" dirty="0" smtClean="0"/>
          </a:p>
          <a:p>
            <a:r>
              <a:rPr lang="el-GR" dirty="0" smtClean="0"/>
              <a:t>6. Μετωπιαίο κέρας</a:t>
            </a:r>
          </a:p>
          <a:p>
            <a:r>
              <a:rPr lang="el-GR" dirty="0" smtClean="0"/>
              <a:t>7. Σώμα κοιλίας</a:t>
            </a:r>
          </a:p>
          <a:p>
            <a:r>
              <a:rPr lang="el-GR" dirty="0" smtClean="0"/>
              <a:t>8. Κροταφικό κέρας</a:t>
            </a:r>
          </a:p>
          <a:p>
            <a:r>
              <a:rPr lang="el-GR" dirty="0" smtClean="0"/>
              <a:t>9. Ινιακό κέρας</a:t>
            </a:r>
          </a:p>
          <a:p>
            <a:r>
              <a:rPr lang="el-GR" dirty="0" smtClean="0"/>
              <a:t>10. Διάμεση μάζα</a:t>
            </a:r>
          </a:p>
          <a:p>
            <a:r>
              <a:rPr lang="el-GR" dirty="0" smtClean="0"/>
              <a:t>11,12. προοπτικό , </a:t>
            </a:r>
            <a:r>
              <a:rPr lang="el-GR" dirty="0" err="1" smtClean="0"/>
              <a:t>χοανικό</a:t>
            </a:r>
            <a:r>
              <a:rPr lang="el-GR" dirty="0" smtClean="0"/>
              <a:t> κόλπωμα</a:t>
            </a:r>
          </a:p>
          <a:p>
            <a:r>
              <a:rPr lang="el-GR" dirty="0" smtClean="0"/>
              <a:t>13, 14.υπερεπιφυσιακό</a:t>
            </a:r>
            <a:r>
              <a:rPr lang="en-US" dirty="0" smtClean="0"/>
              <a:t> </a:t>
            </a:r>
            <a:r>
              <a:rPr lang="el-GR" dirty="0" smtClean="0"/>
              <a:t>κόλπωμα</a:t>
            </a:r>
          </a:p>
          <a:p>
            <a:r>
              <a:rPr lang="el-GR" dirty="0" smtClean="0"/>
              <a:t>15. Πλάγιο κόλπωμα (τρήμα </a:t>
            </a:r>
            <a:r>
              <a:rPr lang="en-US" dirty="0" err="1" smtClean="0"/>
              <a:t>Luschka</a:t>
            </a:r>
            <a:r>
              <a:rPr lang="el-GR" dirty="0" smtClean="0"/>
              <a:t>(2)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l-GR" dirty="0" smtClean="0"/>
              <a:t>(τρήμα </a:t>
            </a:r>
            <a:r>
              <a:rPr lang="en-US" dirty="0" err="1" smtClean="0"/>
              <a:t>Magendie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4929198"/>
            <a:ext cx="844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κοιλία: πλάγια τοιχώματα το θάλαμο (διάμεση </a:t>
            </a:r>
            <a:r>
              <a:rPr lang="el-GR" dirty="0" smtClean="0"/>
              <a:t>μάζα</a:t>
            </a:r>
            <a:r>
              <a:rPr lang="el-GR" dirty="0" smtClean="0"/>
              <a:t>), έδαφος τον υποθάλαμο</a:t>
            </a:r>
          </a:p>
          <a:p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κοιλία: σχήμα «σκηνής», ανάμεσα παρεγκεφαλίδα-ρομβοειδή εγκεφάλου-3 τρήματα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4267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714876" y="928670"/>
            <a:ext cx="36883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3. 4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  <a:endParaRPr lang="en-US" dirty="0" smtClean="0"/>
          </a:p>
          <a:p>
            <a:r>
              <a:rPr lang="el-GR" dirty="0" smtClean="0"/>
              <a:t>5. Υδραγωγός </a:t>
            </a:r>
            <a:r>
              <a:rPr lang="en-US" dirty="0" err="1" smtClean="0"/>
              <a:t>Sylvius</a:t>
            </a:r>
            <a:endParaRPr lang="el-GR" dirty="0" smtClean="0"/>
          </a:p>
          <a:p>
            <a:r>
              <a:rPr lang="el-GR" dirty="0" smtClean="0"/>
              <a:t>6. Μετωπιαίο κέρας</a:t>
            </a:r>
          </a:p>
          <a:p>
            <a:r>
              <a:rPr lang="el-GR" dirty="0" smtClean="0"/>
              <a:t>7. Σώμα κοιλίας</a:t>
            </a:r>
          </a:p>
          <a:p>
            <a:r>
              <a:rPr lang="el-GR" dirty="0" smtClean="0"/>
              <a:t>8. Κροταφικό κέρας</a:t>
            </a:r>
          </a:p>
          <a:p>
            <a:r>
              <a:rPr lang="el-GR" dirty="0" smtClean="0"/>
              <a:t>9. Ινιακό κέρας</a:t>
            </a:r>
          </a:p>
          <a:p>
            <a:r>
              <a:rPr lang="el-GR" dirty="0" smtClean="0"/>
              <a:t>15. Πλάγιο κόλπωμα (τρήμα </a:t>
            </a:r>
            <a:r>
              <a:rPr lang="en-US" dirty="0" err="1" smtClean="0"/>
              <a:t>Luschka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l-GR" dirty="0" smtClean="0"/>
              <a:t>(τρήμα </a:t>
            </a:r>
            <a:r>
              <a:rPr lang="en-US" dirty="0" err="1" smtClean="0"/>
              <a:t>Magendie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2828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114425"/>
            <a:ext cx="7067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Παράγεται από </a:t>
            </a:r>
            <a:r>
              <a:rPr lang="el-GR" u="sng" dirty="0" smtClean="0"/>
              <a:t>χοριοειδή πλέγματα κοιλιών </a:t>
            </a:r>
            <a:r>
              <a:rPr lang="el-GR" dirty="0" smtClean="0"/>
              <a:t>(τροποποιημένα επιθηλιακά κύτταρα που περιβάλλουν τριχοειδή και συνέχονται με επενδυματικά κύτταρα που καλύπτουν εσωτερικό κοιλιών).</a:t>
            </a:r>
          </a:p>
          <a:p>
            <a:r>
              <a:rPr lang="el-GR" dirty="0" smtClean="0"/>
              <a:t>Διαυγές, </a:t>
            </a:r>
            <a:r>
              <a:rPr lang="el-GR" dirty="0" err="1" smtClean="0"/>
              <a:t>άχρουν</a:t>
            </a:r>
            <a:endParaRPr lang="el-GR" dirty="0" smtClean="0"/>
          </a:p>
          <a:p>
            <a:r>
              <a:rPr lang="el-GR" dirty="0" smtClean="0"/>
              <a:t>100-150 </a:t>
            </a:r>
            <a:r>
              <a:rPr lang="en-US" dirty="0" smtClean="0"/>
              <a:t>ml</a:t>
            </a:r>
            <a:endParaRPr lang="el-GR" dirty="0" smtClean="0"/>
          </a:p>
          <a:p>
            <a:r>
              <a:rPr lang="el-GR" dirty="0" smtClean="0"/>
              <a:t>Ανανεώνεται 4 φορ</a:t>
            </a:r>
            <a:r>
              <a:rPr lang="el-GR" dirty="0"/>
              <a:t>έ</a:t>
            </a:r>
            <a:r>
              <a:rPr lang="el-GR" dirty="0" smtClean="0"/>
              <a:t>ς τη μέρα (21</a:t>
            </a:r>
            <a:r>
              <a:rPr lang="en-US" dirty="0" smtClean="0"/>
              <a:t>ml/h</a:t>
            </a:r>
            <a:r>
              <a:rPr lang="el-GR" dirty="0" smtClean="0"/>
              <a:t>-500</a:t>
            </a:r>
            <a:r>
              <a:rPr lang="en-US" dirty="0" smtClean="0"/>
              <a:t>ml/d)</a:t>
            </a:r>
            <a:endParaRPr lang="el-GR" dirty="0" smtClean="0"/>
          </a:p>
          <a:p>
            <a:r>
              <a:rPr lang="el-GR" dirty="0" smtClean="0"/>
              <a:t>Ροή: πλάγιες κοιλίες-τρίτη-τέταρτη- τρήματα-περιφερικός υπαραχνοειδής χώρος-αποχέτευση στη φλεβική κυκλοφορία μέσω αραχνοειδών κοκκίων στους φλεβώδεις κόλπους και μέσω των εξόδων νωτιαίων νεύρων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κοιλιες\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6434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oh eny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7"/>
            <a:ext cx="7715304" cy="501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ΧΟΡΙΟΕΙΔΗ ΠΛΕΓΜΑΤΑ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Αγγειοβριθής συνδετικός ιστός χοριοειδούς μήνιγγας που εγκολπώνεται στις κοιλίες.</a:t>
            </a:r>
          </a:p>
          <a:p>
            <a:r>
              <a:rPr lang="el-GR" dirty="0" smtClean="0"/>
              <a:t>Αγκύλες αιμοφόρων αγγείων (αρτηρίες, τριχοειδή, φλεβώδη κολποειδή) που προβάλλουν μέσα στις κοιλίες. </a:t>
            </a:r>
          </a:p>
          <a:p>
            <a:r>
              <a:rPr lang="el-GR" dirty="0" smtClean="0"/>
              <a:t>Το τελευταίο τμήμα καλύπτεται από μονήρη στιβάδα επιθηλιακών κυττάρων </a:t>
            </a:r>
          </a:p>
          <a:p>
            <a:r>
              <a:rPr lang="el-GR" dirty="0" smtClean="0"/>
              <a:t>Χαλαρό δίκτυο συνδετικών ινών</a:t>
            </a:r>
          </a:p>
          <a:p>
            <a:r>
              <a:rPr lang="el-GR" dirty="0" smtClean="0"/>
              <a:t>Πλούσια νεύρωση (</a:t>
            </a:r>
            <a:r>
              <a:rPr lang="en-US" dirty="0" smtClean="0"/>
              <a:t>V, X, </a:t>
            </a:r>
            <a:r>
              <a:rPr lang="el-GR" dirty="0" smtClean="0"/>
              <a:t>ΑΝΣ)-ευαισθησία στον πόνο</a:t>
            </a:r>
          </a:p>
          <a:p>
            <a:r>
              <a:rPr lang="el-GR" dirty="0" smtClean="0"/>
              <a:t>Παραγωγή ΕΝΥ μέσω έκκρισης ή διήθησης?</a:t>
            </a:r>
          </a:p>
          <a:p>
            <a:r>
              <a:rPr lang="el-GR" dirty="0" smtClean="0"/>
              <a:t>Δεν υπάρχει στο μετωπιαίο και ινιακό κέρας.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5905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3929066"/>
            <a:ext cx="7979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Χοριοειδές πέταλο: προσφύεται στην έσω επιφάνεια ημισφαιρίων</a:t>
            </a:r>
          </a:p>
          <a:p>
            <a:pPr marL="342900" indent="-342900">
              <a:buAutoNum type="arabicPeriod"/>
            </a:pPr>
            <a:r>
              <a:rPr lang="el-GR" dirty="0" smtClean="0"/>
              <a:t>Ωθείται από τις αγγειακές αγκύλες χοριοειδούς μήνιγγας μέσα στις κοιλίες. </a:t>
            </a:r>
          </a:p>
          <a:p>
            <a:pPr marL="342900" indent="-342900"/>
            <a:r>
              <a:rPr lang="el-GR" dirty="0" smtClean="0"/>
              <a:t>	Το τοίχωμα λεπταίνει.</a:t>
            </a:r>
          </a:p>
          <a:p>
            <a:pPr marL="342900" indent="-342900"/>
            <a:r>
              <a:rPr lang="el-GR" dirty="0" smtClean="0"/>
              <a:t>3. 	Το χοριοειδές πλέγμα εφόσον </a:t>
            </a:r>
            <a:r>
              <a:rPr lang="el-GR" dirty="0" err="1" smtClean="0"/>
              <a:t>εγκολπλωθεί</a:t>
            </a:r>
            <a:r>
              <a:rPr lang="el-GR" dirty="0" smtClean="0"/>
              <a:t> μέσα στις κοιλίες, συνδέεται πλέον</a:t>
            </a:r>
          </a:p>
          <a:p>
            <a:pPr marL="342900" indent="-342900"/>
            <a:r>
              <a:rPr lang="el-GR" dirty="0" smtClean="0"/>
              <a:t>	με χοριοειδή μήνιγγα μέσω στενού σωλήνα, της χοριοειδούς σχισμής.</a:t>
            </a:r>
          </a:p>
          <a:p>
            <a:pPr marL="342900" indent="-342900"/>
            <a:r>
              <a:rPr lang="el-GR" dirty="0" smtClean="0"/>
              <a:t>10. Χοριοειδές ιστίο: πέταλο συνδετικού ιστού (αναδίπλωση </a:t>
            </a:r>
            <a:r>
              <a:rPr lang="el-GR" dirty="0" err="1" smtClean="0"/>
              <a:t>λεπτομηνίγγων</a:t>
            </a:r>
            <a:r>
              <a:rPr lang="el-GR" dirty="0" smtClean="0"/>
              <a:t>)</a:t>
            </a:r>
          </a:p>
          <a:p>
            <a:pPr marL="342900" indent="-342900"/>
            <a:r>
              <a:rPr lang="el-GR" dirty="0" smtClean="0"/>
              <a:t> 	μεταξύ ημισφαιρίων και διάμεσου εγκεφάλου (οροφή 3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κοιλίας)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Επενδύει εσωτερικό κοιλιών.</a:t>
            </a:r>
          </a:p>
          <a:p>
            <a:pPr>
              <a:buNone/>
            </a:pPr>
            <a:r>
              <a:rPr lang="el-GR" dirty="0" smtClean="0"/>
              <a:t>Μία βασική αποφυάδα , </a:t>
            </a:r>
            <a:r>
              <a:rPr lang="el-GR" dirty="0" err="1" smtClean="0"/>
              <a:t>επενδυματική</a:t>
            </a:r>
            <a:r>
              <a:rPr lang="el-GR" dirty="0" smtClean="0"/>
              <a:t> ίνα, που εκτείνεται μέσα στον </a:t>
            </a:r>
            <a:r>
              <a:rPr lang="el-GR" dirty="0" err="1" smtClean="0"/>
              <a:t>εγκέφαλο.η</a:t>
            </a:r>
            <a:r>
              <a:rPr lang="el-GR" dirty="0" smtClean="0"/>
              <a:t> επιφάνεια που βλέπει προς τις κοιλίες φέρει κροσσούς. Οι κροσσοί περιέχουν </a:t>
            </a:r>
            <a:r>
              <a:rPr lang="el-GR" dirty="0" err="1" smtClean="0"/>
              <a:t>μικροσωληνίσκους</a:t>
            </a:r>
            <a:r>
              <a:rPr lang="el-GR" dirty="0" smtClean="0"/>
              <a:t> (9+2 διάταξη).</a:t>
            </a:r>
          </a:p>
          <a:p>
            <a:pPr>
              <a:buNone/>
            </a:pPr>
            <a:r>
              <a:rPr lang="el-GR" dirty="0" smtClean="0"/>
              <a:t>Βασικό </a:t>
            </a:r>
            <a:r>
              <a:rPr lang="el-GR" dirty="0" err="1" smtClean="0"/>
              <a:t>πόδιο</a:t>
            </a:r>
            <a:r>
              <a:rPr lang="el-GR" dirty="0" smtClean="0"/>
              <a:t> στη βάση κροσσού ρυθμίζει </a:t>
            </a:r>
            <a:r>
              <a:rPr lang="el-GR" dirty="0" err="1" smtClean="0"/>
              <a:t>διέυθυνση</a:t>
            </a:r>
            <a:r>
              <a:rPr lang="el-GR" dirty="0" smtClean="0"/>
              <a:t> κίνησης κροσσού.</a:t>
            </a:r>
          </a:p>
          <a:p>
            <a:pPr>
              <a:buNone/>
            </a:pPr>
            <a:r>
              <a:rPr lang="el-GR" dirty="0" smtClean="0"/>
              <a:t>Τα επενδυματικά κύτταρα συνδέονται μ ζώνες πρόσφυσης και </a:t>
            </a:r>
            <a:r>
              <a:rPr lang="el-GR" dirty="0" err="1" smtClean="0"/>
              <a:t>χασματικές</a:t>
            </a:r>
            <a:r>
              <a:rPr lang="el-GR" dirty="0" smtClean="0"/>
              <a:t> συνδέσεις</a:t>
            </a:r>
          </a:p>
          <a:p>
            <a:pPr>
              <a:buNone/>
            </a:pPr>
            <a:r>
              <a:rPr lang="el-GR" dirty="0" smtClean="0"/>
              <a:t>Ανάμεσα τους ίνες νευρικών κυττάρων και </a:t>
            </a:r>
            <a:r>
              <a:rPr lang="el-GR" dirty="0" err="1" smtClean="0"/>
              <a:t>γλοίας</a:t>
            </a:r>
            <a:r>
              <a:rPr lang="el-GR" dirty="0" smtClean="0"/>
              <a:t> (αστροκύτταρα)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286676" cy="39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928662" y="3286124"/>
            <a:ext cx="60059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Βασικά σωμάτια, κυτταρική επιφάνεια κάτω από κροσσούς</a:t>
            </a:r>
          </a:p>
          <a:p>
            <a:r>
              <a:rPr lang="el-GR" dirty="0" smtClean="0"/>
              <a:t>3. Κυστίδια</a:t>
            </a:r>
          </a:p>
          <a:p>
            <a:r>
              <a:rPr lang="el-GR" dirty="0" smtClean="0"/>
              <a:t>4. Κροσσοί </a:t>
            </a:r>
          </a:p>
          <a:p>
            <a:r>
              <a:rPr lang="el-GR" dirty="0" smtClean="0"/>
              <a:t>5. Δύο μονοί </a:t>
            </a:r>
            <a:r>
              <a:rPr lang="el-GR" dirty="0" err="1" smtClean="0"/>
              <a:t>μικροσωληνίσκοι</a:t>
            </a:r>
            <a:endParaRPr lang="el-GR" dirty="0" smtClean="0"/>
          </a:p>
          <a:p>
            <a:r>
              <a:rPr lang="el-GR" dirty="0" smtClean="0"/>
              <a:t>6. Εννέα διπλοί </a:t>
            </a:r>
            <a:r>
              <a:rPr lang="el-GR" dirty="0" err="1" smtClean="0"/>
              <a:t>μικροσωληνίσκοι</a:t>
            </a:r>
            <a:endParaRPr lang="el-GR" dirty="0" smtClean="0"/>
          </a:p>
          <a:p>
            <a:r>
              <a:rPr lang="el-GR" dirty="0" smtClean="0"/>
              <a:t>7. Πυκνή ζώνη, γύρω από βασικό σωμάτιο</a:t>
            </a:r>
          </a:p>
          <a:p>
            <a:r>
              <a:rPr lang="el-GR" dirty="0" smtClean="0"/>
              <a:t>8. Βραχέα ριζίδια</a:t>
            </a:r>
          </a:p>
          <a:p>
            <a:r>
              <a:rPr lang="el-GR" dirty="0" smtClean="0"/>
              <a:t>9. Βασικό </a:t>
            </a:r>
            <a:r>
              <a:rPr lang="el-GR" dirty="0" err="1" smtClean="0"/>
              <a:t>πόδιο</a:t>
            </a:r>
            <a:endParaRPr lang="el-GR" dirty="0" smtClean="0"/>
          </a:p>
          <a:p>
            <a:r>
              <a:rPr lang="el-GR" dirty="0" smtClean="0"/>
              <a:t>10. Δεσμοί πρόσφυσης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Χασματικές</a:t>
            </a:r>
            <a:r>
              <a:rPr lang="el-GR" dirty="0" smtClean="0"/>
              <a:t> συνδέσεις</a:t>
            </a:r>
          </a:p>
          <a:p>
            <a:r>
              <a:rPr lang="el-GR" dirty="0" smtClean="0"/>
              <a:t>12. Νευρικά κύτταρα</a:t>
            </a:r>
          </a:p>
          <a:p>
            <a:r>
              <a:rPr lang="el-GR" dirty="0" smtClean="0"/>
              <a:t>13. Ίνες </a:t>
            </a:r>
            <a:r>
              <a:rPr lang="el-GR" dirty="0" err="1" smtClean="0"/>
              <a:t>γλοίας</a:t>
            </a:r>
            <a:endParaRPr lang="el-GR" dirty="0" smtClean="0"/>
          </a:p>
          <a:p>
            <a:r>
              <a:rPr lang="el-GR" dirty="0" smtClean="0"/>
              <a:t>14. Αδιαφοροποίητα κύτταρα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7591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428992" y="642918"/>
            <a:ext cx="220361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Σκληρά μήνιγγα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Αραχνοειδής μην.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Χοριοειδής μην.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72264" y="5072074"/>
            <a:ext cx="268644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12. Υποσκληρίδιος χώρος</a:t>
            </a:r>
          </a:p>
          <a:p>
            <a:r>
              <a:rPr lang="el-GR" dirty="0" smtClean="0"/>
              <a:t>13. Υπαραχνοειδής χώρος</a:t>
            </a:r>
          </a:p>
          <a:p>
            <a:r>
              <a:rPr lang="el-GR" dirty="0" smtClean="0"/>
              <a:t>14. δοκίδες-διαφραγμάτια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42844" y="642918"/>
            <a:ext cx="28673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19. Δέρμα</a:t>
            </a:r>
          </a:p>
          <a:p>
            <a:r>
              <a:rPr lang="el-GR" dirty="0" smtClean="0"/>
              <a:t>20. Συμπαγής οστέινη ουσία</a:t>
            </a:r>
          </a:p>
          <a:p>
            <a:r>
              <a:rPr lang="el-GR" dirty="0" smtClean="0"/>
              <a:t>21. </a:t>
            </a:r>
            <a:r>
              <a:rPr lang="el-GR" dirty="0" err="1" smtClean="0"/>
              <a:t>διπλόη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00760" y="642918"/>
            <a:ext cx="263091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15. Αραχνοειδή κοκκία</a:t>
            </a:r>
          </a:p>
          <a:p>
            <a:r>
              <a:rPr lang="el-GR" dirty="0" smtClean="0"/>
              <a:t>      (πακχιόνια σωμάτια)</a:t>
            </a:r>
          </a:p>
          <a:p>
            <a:r>
              <a:rPr lang="el-GR" dirty="0" smtClean="0"/>
              <a:t>16. Άνω οβελιαίος κόλπος</a:t>
            </a:r>
          </a:p>
          <a:p>
            <a:r>
              <a:rPr lang="el-GR" dirty="0" smtClean="0"/>
              <a:t>17. Πλάγια βοθρία ΑΟΚ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852488"/>
            <a:ext cx="5867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85984" y="6357958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Ίνες κολλαγόνου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285776"/>
            <a:ext cx="6858048" cy="694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096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1000108"/>
            <a:ext cx="26325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Αραχνοειδή σωμάτια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Υπαραχνοειδής χώρος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Magendie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Κεντρικό κανάλι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Luschka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Υδραγωγός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οβελιαίος κόλπος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28604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429256" y="500042"/>
            <a:ext cx="38484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Υπαραχνοειδής χώρος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Διαφανές διάφραγμα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Κωνάριο-(επίφυση)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Τετραδυμική</a:t>
            </a:r>
            <a:r>
              <a:rPr lang="el-GR" dirty="0" smtClean="0"/>
              <a:t> </a:t>
            </a:r>
            <a:r>
              <a:rPr lang="el-GR" dirty="0" err="1" smtClean="0"/>
              <a:t>δεξαμένη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Υδραγωγός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Σκηνίδιο </a:t>
            </a:r>
            <a:r>
              <a:rPr lang="el-GR" dirty="0" err="1" smtClean="0"/>
              <a:t>παρεγκεφαλι΄δας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</a:t>
            </a:r>
            <a:r>
              <a:rPr lang="el-GR" dirty="0" err="1" smtClean="0"/>
              <a:t>Παρεγκεφαλιδοπρομηκική</a:t>
            </a:r>
            <a:r>
              <a:rPr lang="el-GR" dirty="0" smtClean="0"/>
              <a:t> </a:t>
            </a:r>
          </a:p>
          <a:p>
            <a:pPr marL="342900" indent="-342900"/>
            <a:r>
              <a:rPr lang="el-GR" dirty="0" smtClean="0"/>
              <a:t>	</a:t>
            </a:r>
            <a:r>
              <a:rPr lang="el-GR" dirty="0" smtClean="0"/>
              <a:t>δεξαμενή</a:t>
            </a:r>
          </a:p>
          <a:p>
            <a:pPr marL="342900" indent="-342900"/>
            <a:r>
              <a:rPr lang="el-GR" dirty="0" smtClean="0"/>
              <a:t>10. Υπαραχνοειδής χώρος</a:t>
            </a:r>
          </a:p>
          <a:p>
            <a:pPr marL="342900" indent="-342900"/>
            <a:r>
              <a:rPr lang="el-GR" dirty="0" smtClean="0"/>
              <a:t>11. </a:t>
            </a:r>
            <a:r>
              <a:rPr lang="el-GR" dirty="0" err="1" smtClean="0"/>
              <a:t>Γεφυροπαρεγκεφαλιδική</a:t>
            </a:r>
            <a:r>
              <a:rPr lang="el-GR" dirty="0" smtClean="0"/>
              <a:t> δεξαμενή</a:t>
            </a:r>
          </a:p>
          <a:p>
            <a:pPr marL="342900" indent="-342900"/>
            <a:r>
              <a:rPr lang="el-GR" dirty="0" smtClean="0"/>
              <a:t>12. </a:t>
            </a:r>
            <a:r>
              <a:rPr lang="el-GR" dirty="0" err="1" smtClean="0"/>
              <a:t>Μεσοσκελιαία</a:t>
            </a:r>
            <a:r>
              <a:rPr lang="el-GR" dirty="0" smtClean="0"/>
              <a:t> δεξαμενή</a:t>
            </a:r>
          </a:p>
          <a:p>
            <a:pPr marL="342900" indent="-342900"/>
            <a:r>
              <a:rPr lang="el-GR" dirty="0" smtClean="0"/>
              <a:t>13. </a:t>
            </a:r>
            <a:r>
              <a:rPr lang="el-GR" dirty="0" err="1" smtClean="0"/>
              <a:t>Χιασματική</a:t>
            </a:r>
            <a:r>
              <a:rPr lang="el-GR" dirty="0" smtClean="0"/>
              <a:t> δεξαμενή</a:t>
            </a:r>
          </a:p>
          <a:p>
            <a:pPr marL="342900" indent="-342900"/>
            <a:r>
              <a:rPr lang="el-GR" dirty="0" smtClean="0"/>
              <a:t>14. 3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/>
            <a:r>
              <a:rPr lang="el-GR" dirty="0" smtClean="0"/>
              <a:t>15. μεσολόβιο</a:t>
            </a:r>
          </a:p>
          <a:p>
            <a:pPr marL="342900" indent="-342900"/>
            <a:endParaRPr lang="el-GR" dirty="0" smtClean="0"/>
          </a:p>
          <a:p>
            <a:pPr marL="342900" indent="-34290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ÎÏÎ¿ÏÎ­Î»ÎµÏÎ¼Î± ÎµÎ¹ÎºÏÎ½Î±Ï Î³Î¹Î±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5534025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8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64296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14338"/>
            <a:ext cx="6929486" cy="692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ÎÏÎ¿ÏÎ­Î»ÎµÏÎ¼Î± ÎµÎ¹ÎºÏÎ½Î±Ï Î³Î¹Î± BRAIN MRI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85794"/>
            <a:ext cx="711721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- Εικόνα" descr="dura-mat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71530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NPH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52251"/>
            <a:ext cx="6858048" cy="70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ÎÏÎ¿ÏÎ­Î»ÎµÏÎ¼Î± ÎµÎ¹ÎºÏÎ½Î±Ï Î³Î¹Î± brain ventricles mri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90678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ÎÏÎ¿ÏÎ­Î»ÎµÏÎ¼Î± ÎµÎ¹ÎºÏÎ½Î±Ï Î³Î¹Î± brain ventricles mri n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4" name="AutoShape 4" descr="ÎÏÎ¿ÏÎ­Î»ÎµÏÎ¼Î± ÎµÎ¹ÎºÏÎ½Î±Ï Î³Î¹Î± brain ventricles mri n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6326" name="Picture 6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278124" cy="621508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57224" y="5143512"/>
            <a:ext cx="14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OBSTRUCTIVE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072230" cy="607223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500958" y="714356"/>
            <a:ext cx="117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cyst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643602" cy="564360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28596" y="6072206"/>
            <a:ext cx="14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OBSTRUCTIVE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ÎÏÎ¿ÏÎ­Î»ÎµÏÎ¼Î± ÎµÎ¹ÎºÏÎ½Î±Ï Î³Î¹Î± NPH mri sh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813488" cy="37147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143768" y="53578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SHUNT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72164" cy="52041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8001024" y="857232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ATROPHY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857875" cy="57054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8001024" y="857232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ATROPHY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ÎÏÎ¿ÏÎ­Î»ÎµÏÎ¼Î± ÎµÎ¹ÎºÏÎ½Î±Ï Î³Î¹Î± brain atrophy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9495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715219" cy="671522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29190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957" y="571480"/>
            <a:ext cx="8520757" cy="50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ÎÏÎ¿ÏÎ­Î»ÎµÏÎ¼Î± ÎµÎ¹ÎºÏÎ½Î±Ï Î³Î¹Î±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086600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ÎÏÎ¿ÏÎ­Î»ÎµÏÎ¼Î± ÎµÎ¹ÎºÏÎ½Î±Ï Î³Î¹Î±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844552" cy="484681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6143644"/>
            <a:ext cx="13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EPIDURAL, #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ÎÏÎ¿ÏÎ­Î»ÎµÏÎ¼Î± ÎµÎ¹ÎºÏÎ½Î±Ï Î³Î¹Î± spina;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981575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ÎÏÎ¿ÏÎ­Î»ÎµÏÎ¼Î± ÎµÎ¹ÎºÏÎ½Î±Ï Î³Î¹Î± spina;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24" y="500042"/>
            <a:ext cx="8003214" cy="621776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643570" y="21429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EPIDURAL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1500174"/>
            <a:ext cx="674943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643602" cy="491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500726" cy="642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684" name="AutoShape 4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3 - Εικόνα" descr="berry-aneurysm-common-s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5700"/>
            <a:ext cx="60960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7170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285852" y="7143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clipping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500826" y="500042"/>
            <a:ext cx="7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coiling</a:t>
            </a:r>
            <a:endParaRPr lang="el-GR" dirty="0"/>
          </a:p>
        </p:txBody>
      </p:sp>
      <p:pic>
        <p:nvPicPr>
          <p:cNvPr id="73734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625058"/>
            <a:ext cx="5886491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21510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592227" cy="391871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5286388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</a:t>
            </a:r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ÎÏÎ¿ÏÎ­Î»ÎµÏÎ¼Î± ÎµÎ¹ÎºÏÎ½Î±Ï Î³Î¹Î± subarachnoid hemorrhage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05725" cy="44577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572132" y="6429396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ÎÏÎ¿ÏÎ­Î»ÎµÏÎ¼Î± ÎµÎ¹ÎºÏÎ½Î±Ï Î³Î¹Î± subarachnoid hemorrhage m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24" name="Picture 4" descr="ÎÏÎ¿ÏÎ­Î»ÎµÏÎ¼Î± ÎµÎ¹ÎºÏÎ½Î±Ï Î³Î¹Î± subarachnoid hemorrhage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4714908" cy="542214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7358082" y="6488668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ÎÏÎ¿ÏÎ­Î»ÎµÏÎ¼Î± ÎµÎ¹ÎºÏÎ½Î±Ï Î³Î¹Î± brain hematoma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ηνιγγε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786478" cy="568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ηνιγγεσ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8663211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Σκληρά – </a:t>
            </a:r>
            <a:r>
              <a:rPr lang="el-GR" b="1" dirty="0" err="1" smtClean="0"/>
              <a:t>παχυμήνιγγα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2 πέταλα: ένα εξωτερικό που επενδύει έσω επιφάνεια κρανίου (περιόστεο) κι ένα εσωτερικό.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b="1" dirty="0" smtClean="0"/>
              <a:t>Μεταξύ 2 πετάλων σχηματίζονται οι φλεβώδεις κόλποι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Ισχυρά </a:t>
            </a:r>
            <a:r>
              <a:rPr lang="el-GR" dirty="0" err="1" smtClean="0"/>
              <a:t>διαφραγμάτια</a:t>
            </a:r>
            <a:r>
              <a:rPr lang="el-GR" dirty="0" smtClean="0"/>
              <a:t> εκτείνονται μέσα στην κοιλότητα κρανίου.</a:t>
            </a:r>
          </a:p>
          <a:p>
            <a:pPr>
              <a:buNone/>
            </a:pPr>
            <a:r>
              <a:rPr lang="el-GR" b="1" dirty="0" smtClean="0"/>
              <a:t>Δρέπανο εγκεφάλου</a:t>
            </a:r>
            <a:r>
              <a:rPr lang="el-GR" dirty="0" smtClean="0"/>
              <a:t>, αιωρείται κάθετα μεταξύ ημισφαιρίων, προσφύεται </a:t>
            </a:r>
            <a:r>
              <a:rPr lang="el-GR" dirty="0" err="1" smtClean="0"/>
              <a:t>ρυχγαία</a:t>
            </a:r>
            <a:r>
              <a:rPr lang="el-GR" dirty="0" smtClean="0"/>
              <a:t> στο </a:t>
            </a:r>
            <a:r>
              <a:rPr lang="el-GR" dirty="0" err="1" smtClean="0"/>
              <a:t>κάλαιο</a:t>
            </a:r>
            <a:r>
              <a:rPr lang="el-GR" dirty="0" smtClean="0"/>
              <a:t> και πίσω στο ινιακό όγκωμα, όπου μεταπίπτει στο </a:t>
            </a:r>
            <a:r>
              <a:rPr lang="el-GR" b="1" dirty="0" smtClean="0"/>
              <a:t>σκηνίδιο της παρεγκεφαλίδας </a:t>
            </a:r>
            <a:r>
              <a:rPr lang="el-GR" dirty="0" smtClean="0"/>
              <a:t>(μεταξύ παρεγκεφαλίδας και ινιακών λοβών) που προσφύεται στην εγκάρσια αύλακα και λιθοειδές οστό, αφήνοντας μπροστά ευρύ άνοιγμα για στέλεχος εγκεφάλου. </a:t>
            </a:r>
            <a:r>
              <a:rPr lang="el-GR" b="1" dirty="0" smtClean="0"/>
              <a:t>Δρέπανο παρεγκεφαλίδας</a:t>
            </a:r>
            <a:r>
              <a:rPr lang="el-GR" dirty="0" smtClean="0"/>
              <a:t>: κάτω επιφάνεια σκηνιδίου. </a:t>
            </a:r>
            <a:r>
              <a:rPr lang="el-GR" b="1" dirty="0" smtClean="0"/>
              <a:t>Διάφραγμα</a:t>
            </a:r>
            <a:r>
              <a:rPr lang="el-GR" dirty="0" smtClean="0"/>
              <a:t> τουρκικού εφιππίου.</a:t>
            </a:r>
          </a:p>
          <a:p>
            <a:pPr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Επισκληρίδιος χώρος</a:t>
            </a:r>
            <a:r>
              <a:rPr lang="el-GR" dirty="0" smtClean="0"/>
              <a:t>. Μεταξύ σκληράς και θόλου.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1132</Words>
  <Application>Microsoft Office PowerPoint</Application>
  <PresentationFormat>Προβολή στην οθόνη (4:3)</PresentationFormat>
  <Paragraphs>199</Paragraphs>
  <Slides>66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7" baseType="lpstr">
      <vt:lpstr>Θέμα του Office</vt:lpstr>
      <vt:lpstr>ANATOMIA 2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 Σκληρά – παχυμήνιγγα </vt:lpstr>
      <vt:lpstr>Διαφάνεια 10</vt:lpstr>
      <vt:lpstr>ΣΚΛΗΡΑ ΜΗΝΙΓΓΑ</vt:lpstr>
      <vt:lpstr>ΑΡΑΧΝΟΕΙΔΗΣ ΜΗΝΙΓΓΑ </vt:lpstr>
      <vt:lpstr>ΧΟΡΙΟΕΙΔΗΣ ΜΗΝΙΓΓΑ</vt:lpstr>
      <vt:lpstr>ΝΜ</vt:lpstr>
      <vt:lpstr>Διαφάνεια 15</vt:lpstr>
      <vt:lpstr>Διαφάνεια 16</vt:lpstr>
      <vt:lpstr>Διαφάνεια 17</vt:lpstr>
      <vt:lpstr>ΚΥΚΛΟΦΟΡΙΑ ΕΝΥ</vt:lpstr>
      <vt:lpstr>Διαφάνεια 19</vt:lpstr>
      <vt:lpstr>Διαφάνεια 20</vt:lpstr>
      <vt:lpstr>Διαφάνεια 21</vt:lpstr>
      <vt:lpstr>Διαφάνεια 22</vt:lpstr>
      <vt:lpstr>ΕΝΥ</vt:lpstr>
      <vt:lpstr>Διαφάνεια 24</vt:lpstr>
      <vt:lpstr>Διαφάνεια 25</vt:lpstr>
      <vt:lpstr>ΧΟΡΙΟΕΙΔΗ ΠΛΕΓΜΑΤΑ</vt:lpstr>
      <vt:lpstr>Διαφάνεια 27</vt:lpstr>
      <vt:lpstr>ΕΠΕΝΔΥΜΑ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2</dc:title>
  <dc:creator>mariannis</dc:creator>
  <cp:lastModifiedBy>mariannis</cp:lastModifiedBy>
  <cp:revision>82</cp:revision>
  <dcterms:created xsi:type="dcterms:W3CDTF">2018-03-26T16:44:43Z</dcterms:created>
  <dcterms:modified xsi:type="dcterms:W3CDTF">2018-04-15T13:02:40Z</dcterms:modified>
</cp:coreProperties>
</file>