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vsd" ContentType="application/vnd.visio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127"/>
  </p:notesMasterIdLst>
  <p:sldIdLst>
    <p:sldId id="301" r:id="rId3"/>
    <p:sldId id="396" r:id="rId4"/>
    <p:sldId id="302" r:id="rId5"/>
    <p:sldId id="303" r:id="rId6"/>
    <p:sldId id="305" r:id="rId7"/>
    <p:sldId id="306" r:id="rId8"/>
    <p:sldId id="307" r:id="rId9"/>
    <p:sldId id="309" r:id="rId10"/>
    <p:sldId id="400" r:id="rId11"/>
    <p:sldId id="401" r:id="rId12"/>
    <p:sldId id="310" r:id="rId13"/>
    <p:sldId id="398" r:id="rId14"/>
    <p:sldId id="314" r:id="rId15"/>
    <p:sldId id="315" r:id="rId16"/>
    <p:sldId id="316" r:id="rId17"/>
    <p:sldId id="318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465" r:id="rId27"/>
    <p:sldId id="464" r:id="rId28"/>
    <p:sldId id="331" r:id="rId29"/>
    <p:sldId id="399" r:id="rId30"/>
    <p:sldId id="333" r:id="rId31"/>
    <p:sldId id="334" r:id="rId32"/>
    <p:sldId id="336" r:id="rId33"/>
    <p:sldId id="337" r:id="rId34"/>
    <p:sldId id="338" r:id="rId35"/>
    <p:sldId id="339" r:id="rId36"/>
    <p:sldId id="475" r:id="rId37"/>
    <p:sldId id="476" r:id="rId38"/>
    <p:sldId id="477" r:id="rId39"/>
    <p:sldId id="466" r:id="rId40"/>
    <p:sldId id="467" r:id="rId41"/>
    <p:sldId id="468" r:id="rId42"/>
    <p:sldId id="469" r:id="rId43"/>
    <p:sldId id="470" r:id="rId44"/>
    <p:sldId id="471" r:id="rId45"/>
    <p:sldId id="472" r:id="rId46"/>
    <p:sldId id="473" r:id="rId47"/>
    <p:sldId id="474" r:id="rId48"/>
    <p:sldId id="341" r:id="rId49"/>
    <p:sldId id="343" r:id="rId50"/>
    <p:sldId id="344" r:id="rId51"/>
    <p:sldId id="411" r:id="rId52"/>
    <p:sldId id="347" r:id="rId53"/>
    <p:sldId id="348" r:id="rId54"/>
    <p:sldId id="349" r:id="rId55"/>
    <p:sldId id="478" r:id="rId56"/>
    <p:sldId id="350" r:id="rId57"/>
    <p:sldId id="352" r:id="rId58"/>
    <p:sldId id="355" r:id="rId59"/>
    <p:sldId id="356" r:id="rId60"/>
    <p:sldId id="357" r:id="rId61"/>
    <p:sldId id="359" r:id="rId62"/>
    <p:sldId id="360" r:id="rId63"/>
    <p:sldId id="361" r:id="rId64"/>
    <p:sldId id="462" r:id="rId65"/>
    <p:sldId id="463" r:id="rId66"/>
    <p:sldId id="362" r:id="rId67"/>
    <p:sldId id="415" r:id="rId68"/>
    <p:sldId id="423" r:id="rId69"/>
    <p:sldId id="424" r:id="rId70"/>
    <p:sldId id="419" r:id="rId71"/>
    <p:sldId id="421" r:id="rId72"/>
    <p:sldId id="422" r:id="rId73"/>
    <p:sldId id="416" r:id="rId74"/>
    <p:sldId id="414" r:id="rId75"/>
    <p:sldId id="364" r:id="rId76"/>
    <p:sldId id="366" r:id="rId77"/>
    <p:sldId id="367" r:id="rId78"/>
    <p:sldId id="368" r:id="rId79"/>
    <p:sldId id="369" r:id="rId80"/>
    <p:sldId id="370" r:id="rId81"/>
    <p:sldId id="371" r:id="rId82"/>
    <p:sldId id="446" r:id="rId83"/>
    <p:sldId id="447" r:id="rId84"/>
    <p:sldId id="426" r:id="rId85"/>
    <p:sldId id="427" r:id="rId86"/>
    <p:sldId id="428" r:id="rId87"/>
    <p:sldId id="430" r:id="rId88"/>
    <p:sldId id="454" r:id="rId89"/>
    <p:sldId id="429" r:id="rId90"/>
    <p:sldId id="431" r:id="rId91"/>
    <p:sldId id="432" r:id="rId92"/>
    <p:sldId id="433" r:id="rId93"/>
    <p:sldId id="434" r:id="rId94"/>
    <p:sldId id="435" r:id="rId95"/>
    <p:sldId id="436" r:id="rId96"/>
    <p:sldId id="437" r:id="rId97"/>
    <p:sldId id="438" r:id="rId98"/>
    <p:sldId id="439" r:id="rId99"/>
    <p:sldId id="440" r:id="rId100"/>
    <p:sldId id="441" r:id="rId101"/>
    <p:sldId id="442" r:id="rId102"/>
    <p:sldId id="443" r:id="rId103"/>
    <p:sldId id="444" r:id="rId104"/>
    <p:sldId id="448" r:id="rId105"/>
    <p:sldId id="452" r:id="rId106"/>
    <p:sldId id="455" r:id="rId107"/>
    <p:sldId id="456" r:id="rId108"/>
    <p:sldId id="457" r:id="rId109"/>
    <p:sldId id="458" r:id="rId110"/>
    <p:sldId id="460" r:id="rId111"/>
    <p:sldId id="461" r:id="rId112"/>
    <p:sldId id="373" r:id="rId113"/>
    <p:sldId id="374" r:id="rId114"/>
    <p:sldId id="375" r:id="rId115"/>
    <p:sldId id="403" r:id="rId116"/>
    <p:sldId id="404" r:id="rId117"/>
    <p:sldId id="378" r:id="rId118"/>
    <p:sldId id="406" r:id="rId119"/>
    <p:sldId id="405" r:id="rId120"/>
    <p:sldId id="407" r:id="rId121"/>
    <p:sldId id="409" r:id="rId122"/>
    <p:sldId id="381" r:id="rId123"/>
    <p:sldId id="382" r:id="rId124"/>
    <p:sldId id="395" r:id="rId125"/>
    <p:sldId id="412" r:id="rId1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565" autoAdjust="0"/>
  </p:normalViewPr>
  <p:slideViewPr>
    <p:cSldViewPr>
      <p:cViewPr varScale="1">
        <p:scale>
          <a:sx n="70" d="100"/>
          <a:sy n="70" d="100"/>
        </p:scale>
        <p:origin x="15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theme" Target="theme/theme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90589F-74E9-4C22-8CF3-0F7F438269B8}" type="doc">
      <dgm:prSet loTypeId="urn:microsoft.com/office/officeart/2005/8/layout/orgChart1" loCatId="hierarchy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75929A7B-D7C6-46F1-8B03-0976E601D318}">
      <dgm:prSet phldrT="[文本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altLang="zh-CN" sz="2400" dirty="0" smtClean="0">
              <a:solidFill>
                <a:schemeClr val="bg2"/>
              </a:solidFill>
              <a:latin typeface="Comic Sans MS" pitchFamily="66" charset="0"/>
            </a:rPr>
            <a:t> According to structure</a:t>
          </a:r>
          <a:endParaRPr lang="zh-CN" altLang="en-US" sz="2400" dirty="0">
            <a:solidFill>
              <a:schemeClr val="bg2"/>
            </a:solidFill>
            <a:latin typeface="Comic Sans MS" pitchFamily="66" charset="0"/>
          </a:endParaRPr>
        </a:p>
      </dgm:t>
    </dgm:pt>
    <dgm:pt modelId="{63DEE187-7D62-473F-8553-188B8A5D40C8}" type="parTrans" cxnId="{3BE7DDAB-1AA7-47E2-A360-7E7980C63B96}">
      <dgm:prSet/>
      <dgm:spPr/>
      <dgm:t>
        <a:bodyPr/>
        <a:lstStyle/>
        <a:p>
          <a:endParaRPr lang="zh-CN" altLang="en-US"/>
        </a:p>
      </dgm:t>
    </dgm:pt>
    <dgm:pt modelId="{BE5D813C-23A5-4A72-BAE8-9CD9D7F7B1EE}" type="sibTrans" cxnId="{3BE7DDAB-1AA7-47E2-A360-7E7980C63B96}">
      <dgm:prSet/>
      <dgm:spPr/>
      <dgm:t>
        <a:bodyPr/>
        <a:lstStyle/>
        <a:p>
          <a:endParaRPr lang="zh-CN" altLang="en-US"/>
        </a:p>
      </dgm:t>
    </dgm:pt>
    <dgm:pt modelId="{6F65B5F6-6BF9-4647-85B5-2039B0CACB8C}">
      <dgm:prSet phldrT="[文本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altLang="zh-CN" sz="2400" dirty="0" smtClean="0">
              <a:solidFill>
                <a:schemeClr val="tx1"/>
              </a:solidFill>
              <a:latin typeface="Comic Sans MS" pitchFamily="66" charset="0"/>
            </a:rPr>
            <a:t>Open-loop control</a:t>
          </a:r>
          <a:endParaRPr lang="zh-CN" altLang="en-US" sz="2400" dirty="0">
            <a:solidFill>
              <a:schemeClr val="tx1"/>
            </a:solidFill>
            <a:latin typeface="Comic Sans MS" pitchFamily="66" charset="0"/>
          </a:endParaRPr>
        </a:p>
      </dgm:t>
    </dgm:pt>
    <dgm:pt modelId="{CB89B56A-38DE-41BF-A1B3-3CEEF5F23442}" type="parTrans" cxnId="{0DFBCD09-716E-4848-83E9-925336BBE308}">
      <dgm:prSet/>
      <dgm:spPr/>
      <dgm:t>
        <a:bodyPr/>
        <a:lstStyle/>
        <a:p>
          <a:endParaRPr lang="zh-CN" altLang="en-US"/>
        </a:p>
      </dgm:t>
    </dgm:pt>
    <dgm:pt modelId="{A5E87396-9446-48EF-8A50-AF5311AEEAF2}" type="sibTrans" cxnId="{0DFBCD09-716E-4848-83E9-925336BBE308}">
      <dgm:prSet/>
      <dgm:spPr/>
      <dgm:t>
        <a:bodyPr/>
        <a:lstStyle/>
        <a:p>
          <a:endParaRPr lang="zh-CN" altLang="en-US"/>
        </a:p>
      </dgm:t>
    </dgm:pt>
    <dgm:pt modelId="{4C6DF8D9-5ABC-45D7-9115-A65E06E1E9E6}">
      <dgm:prSet phldrT="[文本]" custT="1"/>
      <dgm:spPr>
        <a:solidFill>
          <a:srgbClr val="FFC000"/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altLang="zh-CN" sz="2400" dirty="0" smtClean="0">
              <a:solidFill>
                <a:schemeClr val="tx1"/>
              </a:solidFill>
              <a:latin typeface="Comic Sans MS" pitchFamily="66" charset="0"/>
            </a:rPr>
            <a:t>Closed-loop control</a:t>
          </a:r>
          <a:endParaRPr lang="zh-CN" altLang="en-US" sz="2400" dirty="0">
            <a:solidFill>
              <a:schemeClr val="tx1"/>
            </a:solidFill>
            <a:latin typeface="Comic Sans MS" pitchFamily="66" charset="0"/>
          </a:endParaRPr>
        </a:p>
      </dgm:t>
    </dgm:pt>
    <dgm:pt modelId="{BEBC4CCE-9582-4073-968E-A0C489A95889}" type="parTrans" cxnId="{569005A2-BC0C-4E9E-91EC-E01BEE9DD2DA}">
      <dgm:prSet/>
      <dgm:spPr/>
      <dgm:t>
        <a:bodyPr/>
        <a:lstStyle/>
        <a:p>
          <a:endParaRPr lang="zh-CN" altLang="en-US"/>
        </a:p>
      </dgm:t>
    </dgm:pt>
    <dgm:pt modelId="{56CAD35F-49CB-4BAF-A03F-D3774757D3B8}" type="sibTrans" cxnId="{569005A2-BC0C-4E9E-91EC-E01BEE9DD2DA}">
      <dgm:prSet/>
      <dgm:spPr/>
      <dgm:t>
        <a:bodyPr/>
        <a:lstStyle/>
        <a:p>
          <a:endParaRPr lang="zh-CN" altLang="en-US"/>
        </a:p>
      </dgm:t>
    </dgm:pt>
    <dgm:pt modelId="{76E3FCE1-7677-4A8C-9368-E292E6565F69}">
      <dgm:prSet phldrT="[文本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altLang="zh-CN" sz="2400" dirty="0" smtClean="0">
              <a:solidFill>
                <a:schemeClr val="tx1"/>
              </a:solidFill>
              <a:latin typeface="Comic Sans MS" pitchFamily="66" charset="0"/>
            </a:rPr>
            <a:t>Composition control</a:t>
          </a:r>
          <a:r>
            <a:rPr lang="en-US" altLang="zh-CN" sz="2400" dirty="0" smtClean="0">
              <a:latin typeface="Comic Sans MS" pitchFamily="66" charset="0"/>
            </a:rPr>
            <a:t> </a:t>
          </a:r>
          <a:endParaRPr lang="zh-CN" altLang="en-US" sz="2400" dirty="0">
            <a:latin typeface="Comic Sans MS" pitchFamily="66" charset="0"/>
          </a:endParaRPr>
        </a:p>
      </dgm:t>
    </dgm:pt>
    <dgm:pt modelId="{E313B0B4-3151-4BDA-A394-40F444E58AC8}" type="parTrans" cxnId="{92FF4379-25A1-4EEE-965B-1D1AD246C5A8}">
      <dgm:prSet/>
      <dgm:spPr/>
      <dgm:t>
        <a:bodyPr/>
        <a:lstStyle/>
        <a:p>
          <a:endParaRPr lang="zh-CN" altLang="en-US"/>
        </a:p>
      </dgm:t>
    </dgm:pt>
    <dgm:pt modelId="{4E3A5753-C73B-4ED2-8C23-E46117F0A063}" type="sibTrans" cxnId="{92FF4379-25A1-4EEE-965B-1D1AD246C5A8}">
      <dgm:prSet/>
      <dgm:spPr/>
      <dgm:t>
        <a:bodyPr/>
        <a:lstStyle/>
        <a:p>
          <a:endParaRPr lang="zh-CN" altLang="en-US"/>
        </a:p>
      </dgm:t>
    </dgm:pt>
    <dgm:pt modelId="{545534A6-BC0F-4610-B6D1-7DDB409736C2}" type="pres">
      <dgm:prSet presAssocID="{1790589F-74E9-4C22-8CF3-0F7F438269B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54DC345E-AC84-41B9-813E-96C43E0D1AFF}" type="pres">
      <dgm:prSet presAssocID="{75929A7B-D7C6-46F1-8B03-0976E601D318}" presName="hierRoot1" presStyleCnt="0">
        <dgm:presLayoutVars>
          <dgm:hierBranch val="init"/>
        </dgm:presLayoutVars>
      </dgm:prSet>
      <dgm:spPr/>
    </dgm:pt>
    <dgm:pt modelId="{71D68E38-5A97-4A14-AFEF-E5999723AE84}" type="pres">
      <dgm:prSet presAssocID="{75929A7B-D7C6-46F1-8B03-0976E601D318}" presName="rootComposite1" presStyleCnt="0"/>
      <dgm:spPr/>
    </dgm:pt>
    <dgm:pt modelId="{B0624088-D239-4501-B4C8-41B580B80D76}" type="pres">
      <dgm:prSet presAssocID="{75929A7B-D7C6-46F1-8B03-0976E601D318}" presName="rootText1" presStyleLbl="node0" presStyleIdx="0" presStyleCnt="1" custScaleY="9315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432C0AC-15D0-486D-9BAC-25EBCB69BFA4}" type="pres">
      <dgm:prSet presAssocID="{75929A7B-D7C6-46F1-8B03-0976E601D318}" presName="rootConnector1" presStyleLbl="node1" presStyleIdx="0" presStyleCnt="0"/>
      <dgm:spPr/>
      <dgm:t>
        <a:bodyPr/>
        <a:lstStyle/>
        <a:p>
          <a:endParaRPr lang="zh-CN" altLang="en-US"/>
        </a:p>
      </dgm:t>
    </dgm:pt>
    <dgm:pt modelId="{B0120C16-171F-429E-B9B9-8FAB9B979B61}" type="pres">
      <dgm:prSet presAssocID="{75929A7B-D7C6-46F1-8B03-0976E601D318}" presName="hierChild2" presStyleCnt="0"/>
      <dgm:spPr/>
    </dgm:pt>
    <dgm:pt modelId="{FEA19C8D-68C0-49CD-ADD1-5E0FFED61A8C}" type="pres">
      <dgm:prSet presAssocID="{CB89B56A-38DE-41BF-A1B3-3CEEF5F23442}" presName="Name37" presStyleLbl="parChTrans1D2" presStyleIdx="0" presStyleCnt="3"/>
      <dgm:spPr/>
      <dgm:t>
        <a:bodyPr/>
        <a:lstStyle/>
        <a:p>
          <a:endParaRPr lang="zh-CN" altLang="en-US"/>
        </a:p>
      </dgm:t>
    </dgm:pt>
    <dgm:pt modelId="{1CE0FA54-93D0-495D-B86C-7DD6634B70F8}" type="pres">
      <dgm:prSet presAssocID="{6F65B5F6-6BF9-4647-85B5-2039B0CACB8C}" presName="hierRoot2" presStyleCnt="0">
        <dgm:presLayoutVars>
          <dgm:hierBranch val="init"/>
        </dgm:presLayoutVars>
      </dgm:prSet>
      <dgm:spPr/>
    </dgm:pt>
    <dgm:pt modelId="{1BD123AD-AD72-4628-87B3-AC68D96C7A00}" type="pres">
      <dgm:prSet presAssocID="{6F65B5F6-6BF9-4647-85B5-2039B0CACB8C}" presName="rootComposite" presStyleCnt="0"/>
      <dgm:spPr/>
    </dgm:pt>
    <dgm:pt modelId="{046F1D9E-1651-4755-A6E6-C21E1F57B0AC}" type="pres">
      <dgm:prSet presAssocID="{6F65B5F6-6BF9-4647-85B5-2039B0CACB8C}" presName="rootText" presStyleLbl="node2" presStyleIdx="0" presStyleCnt="3" custScaleY="8055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09EF4DC-68C1-4D7F-99FE-33691A84E8D8}" type="pres">
      <dgm:prSet presAssocID="{6F65B5F6-6BF9-4647-85B5-2039B0CACB8C}" presName="rootConnector" presStyleLbl="node2" presStyleIdx="0" presStyleCnt="3"/>
      <dgm:spPr/>
      <dgm:t>
        <a:bodyPr/>
        <a:lstStyle/>
        <a:p>
          <a:endParaRPr lang="zh-CN" altLang="en-US"/>
        </a:p>
      </dgm:t>
    </dgm:pt>
    <dgm:pt modelId="{7AB3F32D-B391-455E-B0F7-40428C1B56CC}" type="pres">
      <dgm:prSet presAssocID="{6F65B5F6-6BF9-4647-85B5-2039B0CACB8C}" presName="hierChild4" presStyleCnt="0"/>
      <dgm:spPr/>
    </dgm:pt>
    <dgm:pt modelId="{4A4790B9-A726-4708-9C70-90DCC7006FF5}" type="pres">
      <dgm:prSet presAssocID="{6F65B5F6-6BF9-4647-85B5-2039B0CACB8C}" presName="hierChild5" presStyleCnt="0"/>
      <dgm:spPr/>
    </dgm:pt>
    <dgm:pt modelId="{A3207D01-AD9A-45D6-A3D8-D6872FE27C2D}" type="pres">
      <dgm:prSet presAssocID="{BEBC4CCE-9582-4073-968E-A0C489A95889}" presName="Name37" presStyleLbl="parChTrans1D2" presStyleIdx="1" presStyleCnt="3"/>
      <dgm:spPr/>
      <dgm:t>
        <a:bodyPr/>
        <a:lstStyle/>
        <a:p>
          <a:endParaRPr lang="zh-CN" altLang="en-US"/>
        </a:p>
      </dgm:t>
    </dgm:pt>
    <dgm:pt modelId="{C0E7D2B0-9CAD-40B0-B31E-DDD2DF45EEF4}" type="pres">
      <dgm:prSet presAssocID="{4C6DF8D9-5ABC-45D7-9115-A65E06E1E9E6}" presName="hierRoot2" presStyleCnt="0">
        <dgm:presLayoutVars>
          <dgm:hierBranch val="init"/>
        </dgm:presLayoutVars>
      </dgm:prSet>
      <dgm:spPr/>
    </dgm:pt>
    <dgm:pt modelId="{79729442-5202-4A73-8641-C0823AC41B4A}" type="pres">
      <dgm:prSet presAssocID="{4C6DF8D9-5ABC-45D7-9115-A65E06E1E9E6}" presName="rootComposite" presStyleCnt="0"/>
      <dgm:spPr/>
    </dgm:pt>
    <dgm:pt modelId="{52EB4BA5-3F58-4A8C-A560-9F5CDBBB2DA2}" type="pres">
      <dgm:prSet presAssocID="{4C6DF8D9-5ABC-45D7-9115-A65E06E1E9E6}" presName="rootText" presStyleLbl="node2" presStyleIdx="1" presStyleCnt="3" custScaleX="110665" custScaleY="7867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0424414-7EE2-49F4-8653-A14C3F1EFCEB}" type="pres">
      <dgm:prSet presAssocID="{4C6DF8D9-5ABC-45D7-9115-A65E06E1E9E6}" presName="rootConnector" presStyleLbl="node2" presStyleIdx="1" presStyleCnt="3"/>
      <dgm:spPr/>
      <dgm:t>
        <a:bodyPr/>
        <a:lstStyle/>
        <a:p>
          <a:endParaRPr lang="zh-CN" altLang="en-US"/>
        </a:p>
      </dgm:t>
    </dgm:pt>
    <dgm:pt modelId="{643FA9C3-246F-4FEE-8E99-E1E448D28D99}" type="pres">
      <dgm:prSet presAssocID="{4C6DF8D9-5ABC-45D7-9115-A65E06E1E9E6}" presName="hierChild4" presStyleCnt="0"/>
      <dgm:spPr/>
    </dgm:pt>
    <dgm:pt modelId="{1CD6740D-0536-4E35-8B4C-ED32DFA558E3}" type="pres">
      <dgm:prSet presAssocID="{4C6DF8D9-5ABC-45D7-9115-A65E06E1E9E6}" presName="hierChild5" presStyleCnt="0"/>
      <dgm:spPr/>
    </dgm:pt>
    <dgm:pt modelId="{9B63585A-B0D5-4E1D-8CE4-3910CF2C6720}" type="pres">
      <dgm:prSet presAssocID="{E313B0B4-3151-4BDA-A394-40F444E58AC8}" presName="Name37" presStyleLbl="parChTrans1D2" presStyleIdx="2" presStyleCnt="3"/>
      <dgm:spPr/>
      <dgm:t>
        <a:bodyPr/>
        <a:lstStyle/>
        <a:p>
          <a:endParaRPr lang="zh-CN" altLang="en-US"/>
        </a:p>
      </dgm:t>
    </dgm:pt>
    <dgm:pt modelId="{4D8377A8-3428-4AAD-9BAD-A586DF7720F8}" type="pres">
      <dgm:prSet presAssocID="{76E3FCE1-7677-4A8C-9368-E292E6565F69}" presName="hierRoot2" presStyleCnt="0">
        <dgm:presLayoutVars>
          <dgm:hierBranch val="init"/>
        </dgm:presLayoutVars>
      </dgm:prSet>
      <dgm:spPr/>
    </dgm:pt>
    <dgm:pt modelId="{FAFC64ED-3F0B-4590-A9D5-C4773D837870}" type="pres">
      <dgm:prSet presAssocID="{76E3FCE1-7677-4A8C-9368-E292E6565F69}" presName="rootComposite" presStyleCnt="0"/>
      <dgm:spPr/>
    </dgm:pt>
    <dgm:pt modelId="{FDF67998-4E38-4657-A2D4-7BDBDE4B951E}" type="pres">
      <dgm:prSet presAssocID="{76E3FCE1-7677-4A8C-9368-E292E6565F69}" presName="rootText" presStyleLbl="node2" presStyleIdx="2" presStyleCnt="3" custScaleY="8055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3B53138-95A7-4C1B-80A7-D760B4CD0926}" type="pres">
      <dgm:prSet presAssocID="{76E3FCE1-7677-4A8C-9368-E292E6565F69}" presName="rootConnector" presStyleLbl="node2" presStyleIdx="2" presStyleCnt="3"/>
      <dgm:spPr/>
      <dgm:t>
        <a:bodyPr/>
        <a:lstStyle/>
        <a:p>
          <a:endParaRPr lang="zh-CN" altLang="en-US"/>
        </a:p>
      </dgm:t>
    </dgm:pt>
    <dgm:pt modelId="{A3112D8E-2818-4085-9428-145563A46115}" type="pres">
      <dgm:prSet presAssocID="{76E3FCE1-7677-4A8C-9368-E292E6565F69}" presName="hierChild4" presStyleCnt="0"/>
      <dgm:spPr/>
    </dgm:pt>
    <dgm:pt modelId="{B1082BB7-A861-44D6-8FF5-06671A9590E9}" type="pres">
      <dgm:prSet presAssocID="{76E3FCE1-7677-4A8C-9368-E292E6565F69}" presName="hierChild5" presStyleCnt="0"/>
      <dgm:spPr/>
    </dgm:pt>
    <dgm:pt modelId="{362AF98D-CCFF-4918-8EB0-2A365C1B01EF}" type="pres">
      <dgm:prSet presAssocID="{75929A7B-D7C6-46F1-8B03-0976E601D318}" presName="hierChild3" presStyleCnt="0"/>
      <dgm:spPr/>
    </dgm:pt>
  </dgm:ptLst>
  <dgm:cxnLst>
    <dgm:cxn modelId="{FF3C6244-EFC0-42A2-A80F-6AE3B39F99F2}" type="presOf" srcId="{75929A7B-D7C6-46F1-8B03-0976E601D318}" destId="{E432C0AC-15D0-486D-9BAC-25EBCB69BFA4}" srcOrd="1" destOrd="0" presId="urn:microsoft.com/office/officeart/2005/8/layout/orgChart1"/>
    <dgm:cxn modelId="{3BE7DDAB-1AA7-47E2-A360-7E7980C63B96}" srcId="{1790589F-74E9-4C22-8CF3-0F7F438269B8}" destId="{75929A7B-D7C6-46F1-8B03-0976E601D318}" srcOrd="0" destOrd="0" parTransId="{63DEE187-7D62-473F-8553-188B8A5D40C8}" sibTransId="{BE5D813C-23A5-4A72-BAE8-9CD9D7F7B1EE}"/>
    <dgm:cxn modelId="{A92977E8-4671-401E-8E31-CC1B430D0B39}" type="presOf" srcId="{75929A7B-D7C6-46F1-8B03-0976E601D318}" destId="{B0624088-D239-4501-B4C8-41B580B80D76}" srcOrd="0" destOrd="0" presId="urn:microsoft.com/office/officeart/2005/8/layout/orgChart1"/>
    <dgm:cxn modelId="{92FF4379-25A1-4EEE-965B-1D1AD246C5A8}" srcId="{75929A7B-D7C6-46F1-8B03-0976E601D318}" destId="{76E3FCE1-7677-4A8C-9368-E292E6565F69}" srcOrd="2" destOrd="0" parTransId="{E313B0B4-3151-4BDA-A394-40F444E58AC8}" sibTransId="{4E3A5753-C73B-4ED2-8C23-E46117F0A063}"/>
    <dgm:cxn modelId="{E3B516F6-F1E2-4123-9803-BC56DA2EED49}" type="presOf" srcId="{BEBC4CCE-9582-4073-968E-A0C489A95889}" destId="{A3207D01-AD9A-45D6-A3D8-D6872FE27C2D}" srcOrd="0" destOrd="0" presId="urn:microsoft.com/office/officeart/2005/8/layout/orgChart1"/>
    <dgm:cxn modelId="{033EE7D3-1E56-42EE-9A30-A8B2703FB4C9}" type="presOf" srcId="{6F65B5F6-6BF9-4647-85B5-2039B0CACB8C}" destId="{F09EF4DC-68C1-4D7F-99FE-33691A84E8D8}" srcOrd="1" destOrd="0" presId="urn:microsoft.com/office/officeart/2005/8/layout/orgChart1"/>
    <dgm:cxn modelId="{6F00F163-659E-46D0-8D32-90AC810EBC66}" type="presOf" srcId="{76E3FCE1-7677-4A8C-9368-E292E6565F69}" destId="{93B53138-95A7-4C1B-80A7-D760B4CD0926}" srcOrd="1" destOrd="0" presId="urn:microsoft.com/office/officeart/2005/8/layout/orgChart1"/>
    <dgm:cxn modelId="{92FA9A43-B532-4572-80D7-0A5B282B6FA0}" type="presOf" srcId="{6F65B5F6-6BF9-4647-85B5-2039B0CACB8C}" destId="{046F1D9E-1651-4755-A6E6-C21E1F57B0AC}" srcOrd="0" destOrd="0" presId="urn:microsoft.com/office/officeart/2005/8/layout/orgChart1"/>
    <dgm:cxn modelId="{C0AE458C-44EA-43D6-A038-5F16C478B66D}" type="presOf" srcId="{E313B0B4-3151-4BDA-A394-40F444E58AC8}" destId="{9B63585A-B0D5-4E1D-8CE4-3910CF2C6720}" srcOrd="0" destOrd="0" presId="urn:microsoft.com/office/officeart/2005/8/layout/orgChart1"/>
    <dgm:cxn modelId="{0DFBCD09-716E-4848-83E9-925336BBE308}" srcId="{75929A7B-D7C6-46F1-8B03-0976E601D318}" destId="{6F65B5F6-6BF9-4647-85B5-2039B0CACB8C}" srcOrd="0" destOrd="0" parTransId="{CB89B56A-38DE-41BF-A1B3-3CEEF5F23442}" sibTransId="{A5E87396-9446-48EF-8A50-AF5311AEEAF2}"/>
    <dgm:cxn modelId="{491F8267-E114-4E87-A9AD-3D811F18ED78}" type="presOf" srcId="{CB89B56A-38DE-41BF-A1B3-3CEEF5F23442}" destId="{FEA19C8D-68C0-49CD-ADD1-5E0FFED61A8C}" srcOrd="0" destOrd="0" presId="urn:microsoft.com/office/officeart/2005/8/layout/orgChart1"/>
    <dgm:cxn modelId="{69947EE8-F51B-4A89-93CD-795E6F0AFC5A}" type="presOf" srcId="{1790589F-74E9-4C22-8CF3-0F7F438269B8}" destId="{545534A6-BC0F-4610-B6D1-7DDB409736C2}" srcOrd="0" destOrd="0" presId="urn:microsoft.com/office/officeart/2005/8/layout/orgChart1"/>
    <dgm:cxn modelId="{6B6A9AAD-5F17-414C-9DB4-E87D9BCFB8D5}" type="presOf" srcId="{4C6DF8D9-5ABC-45D7-9115-A65E06E1E9E6}" destId="{52EB4BA5-3F58-4A8C-A560-9F5CDBBB2DA2}" srcOrd="0" destOrd="0" presId="urn:microsoft.com/office/officeart/2005/8/layout/orgChart1"/>
    <dgm:cxn modelId="{20DCE601-13D8-4F24-A320-EDF7E091BAE6}" type="presOf" srcId="{4C6DF8D9-5ABC-45D7-9115-A65E06E1E9E6}" destId="{B0424414-7EE2-49F4-8653-A14C3F1EFCEB}" srcOrd="1" destOrd="0" presId="urn:microsoft.com/office/officeart/2005/8/layout/orgChart1"/>
    <dgm:cxn modelId="{569005A2-BC0C-4E9E-91EC-E01BEE9DD2DA}" srcId="{75929A7B-D7C6-46F1-8B03-0976E601D318}" destId="{4C6DF8D9-5ABC-45D7-9115-A65E06E1E9E6}" srcOrd="1" destOrd="0" parTransId="{BEBC4CCE-9582-4073-968E-A0C489A95889}" sibTransId="{56CAD35F-49CB-4BAF-A03F-D3774757D3B8}"/>
    <dgm:cxn modelId="{0A21600A-480F-44E0-8C4B-3FF2911477CC}" type="presOf" srcId="{76E3FCE1-7677-4A8C-9368-E292E6565F69}" destId="{FDF67998-4E38-4657-A2D4-7BDBDE4B951E}" srcOrd="0" destOrd="0" presId="urn:microsoft.com/office/officeart/2005/8/layout/orgChart1"/>
    <dgm:cxn modelId="{0C21ABDA-641F-4AD3-BF4D-45A4C2F17AC4}" type="presParOf" srcId="{545534A6-BC0F-4610-B6D1-7DDB409736C2}" destId="{54DC345E-AC84-41B9-813E-96C43E0D1AFF}" srcOrd="0" destOrd="0" presId="urn:microsoft.com/office/officeart/2005/8/layout/orgChart1"/>
    <dgm:cxn modelId="{7E0BE9BB-A74B-46BF-81E8-C4A5EFE465EF}" type="presParOf" srcId="{54DC345E-AC84-41B9-813E-96C43E0D1AFF}" destId="{71D68E38-5A97-4A14-AFEF-E5999723AE84}" srcOrd="0" destOrd="0" presId="urn:microsoft.com/office/officeart/2005/8/layout/orgChart1"/>
    <dgm:cxn modelId="{E2A50D1C-7736-4F46-A369-DEF00BC838F2}" type="presParOf" srcId="{71D68E38-5A97-4A14-AFEF-E5999723AE84}" destId="{B0624088-D239-4501-B4C8-41B580B80D76}" srcOrd="0" destOrd="0" presId="urn:microsoft.com/office/officeart/2005/8/layout/orgChart1"/>
    <dgm:cxn modelId="{8BBB5C85-4A0A-4232-9DB8-A0F2B4D845AB}" type="presParOf" srcId="{71D68E38-5A97-4A14-AFEF-E5999723AE84}" destId="{E432C0AC-15D0-486D-9BAC-25EBCB69BFA4}" srcOrd="1" destOrd="0" presId="urn:microsoft.com/office/officeart/2005/8/layout/orgChart1"/>
    <dgm:cxn modelId="{DBB14F0B-A436-4FD8-BC44-76329EDE7CD6}" type="presParOf" srcId="{54DC345E-AC84-41B9-813E-96C43E0D1AFF}" destId="{B0120C16-171F-429E-B9B9-8FAB9B979B61}" srcOrd="1" destOrd="0" presId="urn:microsoft.com/office/officeart/2005/8/layout/orgChart1"/>
    <dgm:cxn modelId="{29E2EC34-8E2C-4A4A-889A-BB8793E90A7B}" type="presParOf" srcId="{B0120C16-171F-429E-B9B9-8FAB9B979B61}" destId="{FEA19C8D-68C0-49CD-ADD1-5E0FFED61A8C}" srcOrd="0" destOrd="0" presId="urn:microsoft.com/office/officeart/2005/8/layout/orgChart1"/>
    <dgm:cxn modelId="{2E0D5A74-92DF-47FC-AE88-A267D415DB46}" type="presParOf" srcId="{B0120C16-171F-429E-B9B9-8FAB9B979B61}" destId="{1CE0FA54-93D0-495D-B86C-7DD6634B70F8}" srcOrd="1" destOrd="0" presId="urn:microsoft.com/office/officeart/2005/8/layout/orgChart1"/>
    <dgm:cxn modelId="{2702D2D9-2DE7-4246-B5D7-4FA5CAF63443}" type="presParOf" srcId="{1CE0FA54-93D0-495D-B86C-7DD6634B70F8}" destId="{1BD123AD-AD72-4628-87B3-AC68D96C7A00}" srcOrd="0" destOrd="0" presId="urn:microsoft.com/office/officeart/2005/8/layout/orgChart1"/>
    <dgm:cxn modelId="{5F8719EC-1C54-4508-8E14-CD250943EB6B}" type="presParOf" srcId="{1BD123AD-AD72-4628-87B3-AC68D96C7A00}" destId="{046F1D9E-1651-4755-A6E6-C21E1F57B0AC}" srcOrd="0" destOrd="0" presId="urn:microsoft.com/office/officeart/2005/8/layout/orgChart1"/>
    <dgm:cxn modelId="{A558BAC5-E9BC-4509-A6FB-951948AAA78F}" type="presParOf" srcId="{1BD123AD-AD72-4628-87B3-AC68D96C7A00}" destId="{F09EF4DC-68C1-4D7F-99FE-33691A84E8D8}" srcOrd="1" destOrd="0" presId="urn:microsoft.com/office/officeart/2005/8/layout/orgChart1"/>
    <dgm:cxn modelId="{21C5B3D4-A349-460B-BA39-79C469EC7825}" type="presParOf" srcId="{1CE0FA54-93D0-495D-B86C-7DD6634B70F8}" destId="{7AB3F32D-B391-455E-B0F7-40428C1B56CC}" srcOrd="1" destOrd="0" presId="urn:microsoft.com/office/officeart/2005/8/layout/orgChart1"/>
    <dgm:cxn modelId="{5D13F8A8-0456-46A5-BB8F-9125C672C700}" type="presParOf" srcId="{1CE0FA54-93D0-495D-B86C-7DD6634B70F8}" destId="{4A4790B9-A726-4708-9C70-90DCC7006FF5}" srcOrd="2" destOrd="0" presId="urn:microsoft.com/office/officeart/2005/8/layout/orgChart1"/>
    <dgm:cxn modelId="{C556A210-C3BE-4324-92C7-61D6698E33A6}" type="presParOf" srcId="{B0120C16-171F-429E-B9B9-8FAB9B979B61}" destId="{A3207D01-AD9A-45D6-A3D8-D6872FE27C2D}" srcOrd="2" destOrd="0" presId="urn:microsoft.com/office/officeart/2005/8/layout/orgChart1"/>
    <dgm:cxn modelId="{D6C66D99-E0F4-4823-B5CB-DD3BDE6801DD}" type="presParOf" srcId="{B0120C16-171F-429E-B9B9-8FAB9B979B61}" destId="{C0E7D2B0-9CAD-40B0-B31E-DDD2DF45EEF4}" srcOrd="3" destOrd="0" presId="urn:microsoft.com/office/officeart/2005/8/layout/orgChart1"/>
    <dgm:cxn modelId="{94A397AC-5221-47ED-864A-824E80351013}" type="presParOf" srcId="{C0E7D2B0-9CAD-40B0-B31E-DDD2DF45EEF4}" destId="{79729442-5202-4A73-8641-C0823AC41B4A}" srcOrd="0" destOrd="0" presId="urn:microsoft.com/office/officeart/2005/8/layout/orgChart1"/>
    <dgm:cxn modelId="{2221F02D-5D2C-4870-999B-0BF78109A766}" type="presParOf" srcId="{79729442-5202-4A73-8641-C0823AC41B4A}" destId="{52EB4BA5-3F58-4A8C-A560-9F5CDBBB2DA2}" srcOrd="0" destOrd="0" presId="urn:microsoft.com/office/officeart/2005/8/layout/orgChart1"/>
    <dgm:cxn modelId="{977746F3-4F35-4ED8-80E9-3362DE3F1F76}" type="presParOf" srcId="{79729442-5202-4A73-8641-C0823AC41B4A}" destId="{B0424414-7EE2-49F4-8653-A14C3F1EFCEB}" srcOrd="1" destOrd="0" presId="urn:microsoft.com/office/officeart/2005/8/layout/orgChart1"/>
    <dgm:cxn modelId="{8E0CFDB4-BB93-4683-AE31-741C2D5F8105}" type="presParOf" srcId="{C0E7D2B0-9CAD-40B0-B31E-DDD2DF45EEF4}" destId="{643FA9C3-246F-4FEE-8E99-E1E448D28D99}" srcOrd="1" destOrd="0" presId="urn:microsoft.com/office/officeart/2005/8/layout/orgChart1"/>
    <dgm:cxn modelId="{8102EFA1-DAC3-4958-8D64-B57790A891CF}" type="presParOf" srcId="{C0E7D2B0-9CAD-40B0-B31E-DDD2DF45EEF4}" destId="{1CD6740D-0536-4E35-8B4C-ED32DFA558E3}" srcOrd="2" destOrd="0" presId="urn:microsoft.com/office/officeart/2005/8/layout/orgChart1"/>
    <dgm:cxn modelId="{26249F2B-4B36-45EA-83D1-AC3BE09963C3}" type="presParOf" srcId="{B0120C16-171F-429E-B9B9-8FAB9B979B61}" destId="{9B63585A-B0D5-4E1D-8CE4-3910CF2C6720}" srcOrd="4" destOrd="0" presId="urn:microsoft.com/office/officeart/2005/8/layout/orgChart1"/>
    <dgm:cxn modelId="{0178DD77-901D-4BF5-AF3F-CC06E3129B90}" type="presParOf" srcId="{B0120C16-171F-429E-B9B9-8FAB9B979B61}" destId="{4D8377A8-3428-4AAD-9BAD-A586DF7720F8}" srcOrd="5" destOrd="0" presId="urn:microsoft.com/office/officeart/2005/8/layout/orgChart1"/>
    <dgm:cxn modelId="{3BD527C9-3758-48D7-92CA-16932DE6FF52}" type="presParOf" srcId="{4D8377A8-3428-4AAD-9BAD-A586DF7720F8}" destId="{FAFC64ED-3F0B-4590-A9D5-C4773D837870}" srcOrd="0" destOrd="0" presId="urn:microsoft.com/office/officeart/2005/8/layout/orgChart1"/>
    <dgm:cxn modelId="{5D674906-9514-4B5F-8DC8-F4D9FD333257}" type="presParOf" srcId="{FAFC64ED-3F0B-4590-A9D5-C4773D837870}" destId="{FDF67998-4E38-4657-A2D4-7BDBDE4B951E}" srcOrd="0" destOrd="0" presId="urn:microsoft.com/office/officeart/2005/8/layout/orgChart1"/>
    <dgm:cxn modelId="{F27ABFC1-81F1-4C20-A28B-3BFD81F018A0}" type="presParOf" srcId="{FAFC64ED-3F0B-4590-A9D5-C4773D837870}" destId="{93B53138-95A7-4C1B-80A7-D760B4CD0926}" srcOrd="1" destOrd="0" presId="urn:microsoft.com/office/officeart/2005/8/layout/orgChart1"/>
    <dgm:cxn modelId="{2A8C43A9-AC8C-49F8-9007-CA04303815CB}" type="presParOf" srcId="{4D8377A8-3428-4AAD-9BAD-A586DF7720F8}" destId="{A3112D8E-2818-4085-9428-145563A46115}" srcOrd="1" destOrd="0" presId="urn:microsoft.com/office/officeart/2005/8/layout/orgChart1"/>
    <dgm:cxn modelId="{CD47A582-94EC-4321-964B-61D62CA7140A}" type="presParOf" srcId="{4D8377A8-3428-4AAD-9BAD-A586DF7720F8}" destId="{B1082BB7-A861-44D6-8FF5-06671A9590E9}" srcOrd="2" destOrd="0" presId="urn:microsoft.com/office/officeart/2005/8/layout/orgChart1"/>
    <dgm:cxn modelId="{1300F9A4-7000-45CC-995B-103B41D51888}" type="presParOf" srcId="{54DC345E-AC84-41B9-813E-96C43E0D1AFF}" destId="{362AF98D-CCFF-4918-8EB0-2A365C1B01E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D0308E-C5D1-45E6-98A6-A4CD52C8BDC4}" type="doc">
      <dgm:prSet loTypeId="urn:microsoft.com/office/officeart/2005/8/layout/pyramid2" loCatId="list" qsTypeId="urn:microsoft.com/office/officeart/2005/8/quickstyle/simple1#1" qsCatId="simple" csTypeId="urn:microsoft.com/office/officeart/2005/8/colors/accent1_2#1" csCatId="accent1" phldr="1"/>
      <dgm:spPr/>
    </dgm:pt>
    <dgm:pt modelId="{1F54F7DF-37CB-489E-ADAD-03A65AB235EC}">
      <dgm:prSet phldrT="[文本]" custT="1"/>
      <dgm:spPr/>
      <dgm:t>
        <a:bodyPr/>
        <a:lstStyle/>
        <a:p>
          <a:r>
            <a:rPr lang="en-US" altLang="zh-CN" sz="2400" dirty="0" smtClean="0">
              <a:latin typeface="Comic Sans MS" pitchFamily="66" charset="0"/>
            </a:rPr>
            <a:t>Plant</a:t>
          </a:r>
          <a:endParaRPr lang="zh-CN" altLang="en-US" sz="2400" dirty="0">
            <a:latin typeface="Comic Sans MS" pitchFamily="66" charset="0"/>
          </a:endParaRPr>
        </a:p>
      </dgm:t>
    </dgm:pt>
    <dgm:pt modelId="{9546DDD3-D045-46D7-9A7D-B83B489827DA}" type="parTrans" cxnId="{238B527B-6702-4B17-854D-EEF2459A5D4B}">
      <dgm:prSet/>
      <dgm:spPr/>
      <dgm:t>
        <a:bodyPr/>
        <a:lstStyle/>
        <a:p>
          <a:endParaRPr lang="zh-CN" altLang="en-US"/>
        </a:p>
      </dgm:t>
    </dgm:pt>
    <dgm:pt modelId="{6B4F755C-22BA-4C78-85AD-66A5A45D1A19}" type="sibTrans" cxnId="{238B527B-6702-4B17-854D-EEF2459A5D4B}">
      <dgm:prSet/>
      <dgm:spPr/>
      <dgm:t>
        <a:bodyPr/>
        <a:lstStyle/>
        <a:p>
          <a:endParaRPr lang="zh-CN" altLang="en-US"/>
        </a:p>
      </dgm:t>
    </dgm:pt>
    <dgm:pt modelId="{54A4B254-1BA6-4157-9F15-EB05E79F7CE6}">
      <dgm:prSet phldrT="[文本]" custT="1"/>
      <dgm:spPr/>
      <dgm:t>
        <a:bodyPr/>
        <a:lstStyle/>
        <a:p>
          <a:r>
            <a:rPr lang="en-US" altLang="zh-CN" sz="2000" dirty="0" smtClean="0"/>
            <a:t>     </a:t>
          </a:r>
          <a:r>
            <a:rPr lang="en-US" altLang="zh-CN" sz="2400" dirty="0" smtClean="0">
              <a:latin typeface="Comic Sans MS" pitchFamily="66" charset="0"/>
            </a:rPr>
            <a:t>Controlled Variable</a:t>
          </a:r>
          <a:endParaRPr lang="zh-CN" altLang="en-US" sz="2400" dirty="0">
            <a:latin typeface="Comic Sans MS" pitchFamily="66" charset="0"/>
          </a:endParaRPr>
        </a:p>
      </dgm:t>
    </dgm:pt>
    <dgm:pt modelId="{E1B5FAA6-3644-455B-A226-1B1A94EC324F}" type="parTrans" cxnId="{19240F62-6040-4945-A42D-C7BBDBB6E849}">
      <dgm:prSet/>
      <dgm:spPr/>
      <dgm:t>
        <a:bodyPr/>
        <a:lstStyle/>
        <a:p>
          <a:endParaRPr lang="zh-CN" altLang="en-US"/>
        </a:p>
      </dgm:t>
    </dgm:pt>
    <dgm:pt modelId="{E77308E1-3214-4C7E-9FB7-E5A8CC75C87C}" type="sibTrans" cxnId="{19240F62-6040-4945-A42D-C7BBDBB6E849}">
      <dgm:prSet/>
      <dgm:spPr/>
      <dgm:t>
        <a:bodyPr/>
        <a:lstStyle/>
        <a:p>
          <a:endParaRPr lang="zh-CN" altLang="en-US"/>
        </a:p>
      </dgm:t>
    </dgm:pt>
    <dgm:pt modelId="{80F62614-C0D4-4FE3-9A15-D42E03830F18}">
      <dgm:prSet phldrT="[文本]" custT="1"/>
      <dgm:spPr/>
      <dgm:t>
        <a:bodyPr/>
        <a:lstStyle/>
        <a:p>
          <a:r>
            <a:rPr lang="en-US" altLang="zh-CN" sz="2400" dirty="0" smtClean="0">
              <a:latin typeface="Comic Sans MS" pitchFamily="66" charset="0"/>
            </a:rPr>
            <a:t>Expected Value</a:t>
          </a:r>
          <a:endParaRPr lang="zh-CN" altLang="en-US" sz="2400" dirty="0">
            <a:latin typeface="Comic Sans MS" pitchFamily="66" charset="0"/>
          </a:endParaRPr>
        </a:p>
      </dgm:t>
    </dgm:pt>
    <dgm:pt modelId="{246F4457-6A16-4B70-9F2B-28D1E2A1A518}" type="parTrans" cxnId="{8EC87F82-817C-4218-99DD-B0E483CF3CB9}">
      <dgm:prSet/>
      <dgm:spPr/>
      <dgm:t>
        <a:bodyPr/>
        <a:lstStyle/>
        <a:p>
          <a:endParaRPr lang="zh-CN" altLang="en-US"/>
        </a:p>
      </dgm:t>
    </dgm:pt>
    <dgm:pt modelId="{D36DB687-564C-4D91-9D58-A51F20521BE4}" type="sibTrans" cxnId="{8EC87F82-817C-4218-99DD-B0E483CF3CB9}">
      <dgm:prSet/>
      <dgm:spPr/>
      <dgm:t>
        <a:bodyPr/>
        <a:lstStyle/>
        <a:p>
          <a:endParaRPr lang="zh-CN" altLang="en-US"/>
        </a:p>
      </dgm:t>
    </dgm:pt>
    <dgm:pt modelId="{77FCA1FE-D080-48BE-8885-F27BF59F1783}">
      <dgm:prSet phldrT="[文本]" custT="1"/>
      <dgm:spPr/>
      <dgm:t>
        <a:bodyPr/>
        <a:lstStyle/>
        <a:p>
          <a:r>
            <a:rPr lang="en-US" altLang="zh-CN" sz="2400" dirty="0" smtClean="0">
              <a:latin typeface="Comic Sans MS" pitchFamily="66" charset="0"/>
            </a:rPr>
            <a:t>Controller</a:t>
          </a:r>
          <a:endParaRPr lang="zh-CN" altLang="en-US" sz="2400" dirty="0">
            <a:latin typeface="Comic Sans MS" pitchFamily="66" charset="0"/>
          </a:endParaRPr>
        </a:p>
      </dgm:t>
    </dgm:pt>
    <dgm:pt modelId="{D4E1EFA6-C85E-499B-B4C3-86F4EBA1183B}" type="parTrans" cxnId="{69A7EDE8-6621-4559-AF50-0CB1E981ECB2}">
      <dgm:prSet/>
      <dgm:spPr/>
      <dgm:t>
        <a:bodyPr/>
        <a:lstStyle/>
        <a:p>
          <a:endParaRPr lang="zh-CN" altLang="en-US"/>
        </a:p>
      </dgm:t>
    </dgm:pt>
    <dgm:pt modelId="{86BA99AF-3AA6-4D6B-A9E0-4796F7083AA7}" type="sibTrans" cxnId="{69A7EDE8-6621-4559-AF50-0CB1E981ECB2}">
      <dgm:prSet/>
      <dgm:spPr/>
      <dgm:t>
        <a:bodyPr/>
        <a:lstStyle/>
        <a:p>
          <a:endParaRPr lang="zh-CN" altLang="en-US"/>
        </a:p>
      </dgm:t>
    </dgm:pt>
    <dgm:pt modelId="{4550B6A4-C303-4DC9-B96D-9D17E1638C61}">
      <dgm:prSet phldrT="[文本]" custT="1"/>
      <dgm:spPr/>
      <dgm:t>
        <a:bodyPr/>
        <a:lstStyle/>
        <a:p>
          <a:r>
            <a:rPr lang="en-US" altLang="zh-CN" sz="2400" dirty="0" smtClean="0">
              <a:latin typeface="Comic Sans MS" pitchFamily="66" charset="0"/>
            </a:rPr>
            <a:t>Actuator</a:t>
          </a:r>
          <a:endParaRPr lang="zh-CN" altLang="en-US" sz="2400" dirty="0">
            <a:latin typeface="Comic Sans MS" pitchFamily="66" charset="0"/>
          </a:endParaRPr>
        </a:p>
      </dgm:t>
    </dgm:pt>
    <dgm:pt modelId="{B0D8E9D1-A609-4D56-89EC-F5E8F9224FE2}" type="parTrans" cxnId="{E32B0A83-5D43-410C-AB86-437C4CC43B6E}">
      <dgm:prSet/>
      <dgm:spPr/>
      <dgm:t>
        <a:bodyPr/>
        <a:lstStyle/>
        <a:p>
          <a:endParaRPr lang="zh-CN" altLang="en-US"/>
        </a:p>
      </dgm:t>
    </dgm:pt>
    <dgm:pt modelId="{8AC3B4E2-1393-4020-AD55-BC6B4B6AEEC0}" type="sibTrans" cxnId="{E32B0A83-5D43-410C-AB86-437C4CC43B6E}">
      <dgm:prSet/>
      <dgm:spPr/>
      <dgm:t>
        <a:bodyPr/>
        <a:lstStyle/>
        <a:p>
          <a:endParaRPr lang="zh-CN" altLang="en-US"/>
        </a:p>
      </dgm:t>
    </dgm:pt>
    <dgm:pt modelId="{AD807C9B-F4CE-4365-AD28-F2EF8D0A673B}">
      <dgm:prSet phldrT="[文本]" custT="1"/>
      <dgm:spPr/>
      <dgm:t>
        <a:bodyPr/>
        <a:lstStyle/>
        <a:p>
          <a:r>
            <a:rPr lang="en-US" altLang="zh-CN" sz="2400" dirty="0" smtClean="0">
              <a:latin typeface="Comic Sans MS" pitchFamily="66" charset="0"/>
            </a:rPr>
            <a:t>Sensor</a:t>
          </a:r>
          <a:endParaRPr lang="zh-CN" altLang="en-US" sz="2400" dirty="0">
            <a:latin typeface="Comic Sans MS" pitchFamily="66" charset="0"/>
          </a:endParaRPr>
        </a:p>
      </dgm:t>
    </dgm:pt>
    <dgm:pt modelId="{790DB3CA-A4D4-4B23-A9ED-A55E374A62F7}" type="parTrans" cxnId="{6E97A9EF-02E9-4E95-AD3F-27328B847CDF}">
      <dgm:prSet/>
      <dgm:spPr/>
      <dgm:t>
        <a:bodyPr/>
        <a:lstStyle/>
        <a:p>
          <a:endParaRPr lang="zh-CN" altLang="en-US"/>
        </a:p>
      </dgm:t>
    </dgm:pt>
    <dgm:pt modelId="{DD1E79C6-08B5-49EB-8D2E-30921CEE12DB}" type="sibTrans" cxnId="{6E97A9EF-02E9-4E95-AD3F-27328B847CDF}">
      <dgm:prSet/>
      <dgm:spPr/>
      <dgm:t>
        <a:bodyPr/>
        <a:lstStyle/>
        <a:p>
          <a:endParaRPr lang="zh-CN" altLang="en-US"/>
        </a:p>
      </dgm:t>
    </dgm:pt>
    <dgm:pt modelId="{530295D9-E97C-4C4A-B1A8-D2042D244BDF}">
      <dgm:prSet phldrT="[文本]" custT="1"/>
      <dgm:spPr/>
      <dgm:t>
        <a:bodyPr/>
        <a:lstStyle/>
        <a:p>
          <a:r>
            <a:rPr lang="en-US" altLang="zh-CN" sz="2400" dirty="0" smtClean="0">
              <a:latin typeface="Comic Sans MS" pitchFamily="66" charset="0"/>
            </a:rPr>
            <a:t>Disturbance</a:t>
          </a:r>
          <a:endParaRPr lang="zh-CN" altLang="en-US" sz="2400" dirty="0">
            <a:latin typeface="Comic Sans MS" pitchFamily="66" charset="0"/>
          </a:endParaRPr>
        </a:p>
      </dgm:t>
    </dgm:pt>
    <dgm:pt modelId="{BEC23DBC-408E-443B-B61C-E429E5769C20}" type="parTrans" cxnId="{BF34ED07-D0D6-4DC9-BF6D-2F5A4F1A639E}">
      <dgm:prSet/>
      <dgm:spPr/>
      <dgm:t>
        <a:bodyPr/>
        <a:lstStyle/>
        <a:p>
          <a:endParaRPr lang="zh-CN" altLang="en-US"/>
        </a:p>
      </dgm:t>
    </dgm:pt>
    <dgm:pt modelId="{E132F449-3601-477B-BA87-C0E266BE6348}" type="sibTrans" cxnId="{BF34ED07-D0D6-4DC9-BF6D-2F5A4F1A639E}">
      <dgm:prSet/>
      <dgm:spPr/>
      <dgm:t>
        <a:bodyPr/>
        <a:lstStyle/>
        <a:p>
          <a:endParaRPr lang="zh-CN" altLang="en-US"/>
        </a:p>
      </dgm:t>
    </dgm:pt>
    <dgm:pt modelId="{E2C521A9-0CAE-4C2B-AC92-80724B062504}" type="pres">
      <dgm:prSet presAssocID="{79D0308E-C5D1-45E6-98A6-A4CD52C8BDC4}" presName="compositeShape" presStyleCnt="0">
        <dgm:presLayoutVars>
          <dgm:dir/>
          <dgm:resizeHandles/>
        </dgm:presLayoutVars>
      </dgm:prSet>
      <dgm:spPr/>
    </dgm:pt>
    <dgm:pt modelId="{C7E6EF9D-1BF6-4AB2-B165-2A90ABDB57D7}" type="pres">
      <dgm:prSet presAssocID="{79D0308E-C5D1-45E6-98A6-A4CD52C8BDC4}" presName="pyramid" presStyleLbl="node1" presStyleIdx="0" presStyleCnt="1" custScaleX="164344" custLinFactNeighborX="-328" custLinFactNeighborY="-1563"/>
      <dgm:spPr>
        <a:solidFill>
          <a:srgbClr val="0070C0"/>
        </a:solidFill>
      </dgm:spPr>
      <dgm:t>
        <a:bodyPr/>
        <a:lstStyle/>
        <a:p>
          <a:endParaRPr lang="zh-CN" altLang="en-US"/>
        </a:p>
      </dgm:t>
    </dgm:pt>
    <dgm:pt modelId="{AC67411A-6338-4D9C-A2DC-26A7736CC4DA}" type="pres">
      <dgm:prSet presAssocID="{79D0308E-C5D1-45E6-98A6-A4CD52C8BDC4}" presName="theList" presStyleCnt="0"/>
      <dgm:spPr/>
    </dgm:pt>
    <dgm:pt modelId="{1B62D1FE-8B71-44B2-BE8D-900BE44A7B48}" type="pres">
      <dgm:prSet presAssocID="{1F54F7DF-37CB-489E-ADAD-03A65AB235EC}" presName="aNode" presStyleLbl="fgAcc1" presStyleIdx="0" presStyleCnt="7" custScaleX="141860" custScaleY="45599" custLinFactX="-24125" custLinFactNeighborX="-100000" custLinFactNeighborY="2616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6E1057F-20ED-4AA9-99E6-C2CD1E0D17B2}" type="pres">
      <dgm:prSet presAssocID="{1F54F7DF-37CB-489E-ADAD-03A65AB235EC}" presName="aSpace" presStyleCnt="0"/>
      <dgm:spPr/>
    </dgm:pt>
    <dgm:pt modelId="{3AB16316-A821-4E71-B653-43A4D08A693F}" type="pres">
      <dgm:prSet presAssocID="{54A4B254-1BA6-4157-9F15-EB05E79F7CE6}" presName="aNode" presStyleLbl="fgAcc1" presStyleIdx="1" presStyleCnt="7" custScaleX="171097" custScaleY="48368" custLinFactX="-10164" custLinFactNeighborX="-100000" custLinFactNeighborY="1656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65475A9-72BB-4ED8-B914-6BE833AA9E21}" type="pres">
      <dgm:prSet presAssocID="{54A4B254-1BA6-4157-9F15-EB05E79F7CE6}" presName="aSpace" presStyleCnt="0"/>
      <dgm:spPr/>
    </dgm:pt>
    <dgm:pt modelId="{6B476ED6-2479-4EF8-AB3D-0AA0F9B214BF}" type="pres">
      <dgm:prSet presAssocID="{80F62614-C0D4-4FE3-9A15-D42E03830F18}" presName="aNode" presStyleLbl="fgAcc1" presStyleIdx="2" presStyleCnt="7" custScaleX="169235" custScaleY="44856" custLinFactX="-3185" custLinFactNeighborX="-100000" custLinFactNeighborY="-1518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C70BDEE-1126-446B-8AC3-30F01B60F534}" type="pres">
      <dgm:prSet presAssocID="{80F62614-C0D4-4FE3-9A15-D42E03830F18}" presName="aSpace" presStyleCnt="0"/>
      <dgm:spPr/>
    </dgm:pt>
    <dgm:pt modelId="{E59E1DF5-9F3A-4F45-8FA6-49C0D433A002}" type="pres">
      <dgm:prSet presAssocID="{77FCA1FE-D080-48BE-8885-F27BF59F1783}" presName="aNode" presStyleLbl="fgAcc1" presStyleIdx="3" presStyleCnt="7" custScaleX="147476" custScaleY="44856" custLinFactY="8840" custLinFactNeighborX="3185" custLinFactNeighborY="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57A9CAE-4872-4D97-9386-BFEF1AEF7E14}" type="pres">
      <dgm:prSet presAssocID="{77FCA1FE-D080-48BE-8885-F27BF59F1783}" presName="aSpace" presStyleCnt="0"/>
      <dgm:spPr/>
    </dgm:pt>
    <dgm:pt modelId="{D21B8BD5-4667-49A2-A105-D7E176ABF5ED}" type="pres">
      <dgm:prSet presAssocID="{4550B6A4-C303-4DC9-B96D-9D17E1638C61}" presName="aNode" presStyleLbl="fgAcc1" presStyleIdx="4" presStyleCnt="7" custScaleX="147476" custScaleY="44856" custLinFactY="14914" custLinFactNeighborX="3185" custLinFactNeighborY="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0F947BB-0AF1-48F7-8A2F-AEBC3D9A46FE}" type="pres">
      <dgm:prSet presAssocID="{4550B6A4-C303-4DC9-B96D-9D17E1638C61}" presName="aSpace" presStyleCnt="0"/>
      <dgm:spPr/>
    </dgm:pt>
    <dgm:pt modelId="{482CF4C3-98EC-41D7-9DE3-CB9AD384B2B6}" type="pres">
      <dgm:prSet presAssocID="{AD807C9B-F4CE-4365-AD28-F2EF8D0A673B}" presName="aNode" presStyleLbl="fgAcc1" presStyleIdx="5" presStyleCnt="7" custScaleX="147476" custScaleY="44856" custLinFactY="20988" custLinFactNeighborX="3185" custLinFactNeighborY="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00DB1C-221E-498E-A5D3-AF11619511F0}" type="pres">
      <dgm:prSet presAssocID="{AD807C9B-F4CE-4365-AD28-F2EF8D0A673B}" presName="aSpace" presStyleCnt="0"/>
      <dgm:spPr/>
    </dgm:pt>
    <dgm:pt modelId="{23912918-D5ED-491D-9CEF-5B7C2F45FCC9}" type="pres">
      <dgm:prSet presAssocID="{530295D9-E97C-4C4A-B1A8-D2042D244BDF}" presName="aNode" presStyleLbl="fgAcc1" presStyleIdx="6" presStyleCnt="7" custScaleX="147476" custScaleY="44856" custLinFactY="27061" custLinFactNeighborX="3185" custLinFactNeighborY="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E83DF0C-EF6D-43CA-9DB9-E7C6194C9BB6}" type="pres">
      <dgm:prSet presAssocID="{530295D9-E97C-4C4A-B1A8-D2042D244BDF}" presName="aSpace" presStyleCnt="0"/>
      <dgm:spPr/>
    </dgm:pt>
  </dgm:ptLst>
  <dgm:cxnLst>
    <dgm:cxn modelId="{2F272257-EDC4-4792-857E-578889047D9D}" type="presOf" srcId="{54A4B254-1BA6-4157-9F15-EB05E79F7CE6}" destId="{3AB16316-A821-4E71-B653-43A4D08A693F}" srcOrd="0" destOrd="0" presId="urn:microsoft.com/office/officeart/2005/8/layout/pyramid2"/>
    <dgm:cxn modelId="{C66725E8-4854-4CC6-8F2C-1CEFFB4B7EED}" type="presOf" srcId="{77FCA1FE-D080-48BE-8885-F27BF59F1783}" destId="{E59E1DF5-9F3A-4F45-8FA6-49C0D433A002}" srcOrd="0" destOrd="0" presId="urn:microsoft.com/office/officeart/2005/8/layout/pyramid2"/>
    <dgm:cxn modelId="{69A7EDE8-6621-4559-AF50-0CB1E981ECB2}" srcId="{79D0308E-C5D1-45E6-98A6-A4CD52C8BDC4}" destId="{77FCA1FE-D080-48BE-8885-F27BF59F1783}" srcOrd="3" destOrd="0" parTransId="{D4E1EFA6-C85E-499B-B4C3-86F4EBA1183B}" sibTransId="{86BA99AF-3AA6-4D6B-A9E0-4796F7083AA7}"/>
    <dgm:cxn modelId="{12F600FC-B9D2-485C-A066-9BEA496261EA}" type="presOf" srcId="{80F62614-C0D4-4FE3-9A15-D42E03830F18}" destId="{6B476ED6-2479-4EF8-AB3D-0AA0F9B214BF}" srcOrd="0" destOrd="0" presId="urn:microsoft.com/office/officeart/2005/8/layout/pyramid2"/>
    <dgm:cxn modelId="{9316F539-401E-476B-9E7D-BCF40A14FFFF}" type="presOf" srcId="{530295D9-E97C-4C4A-B1A8-D2042D244BDF}" destId="{23912918-D5ED-491D-9CEF-5B7C2F45FCC9}" srcOrd="0" destOrd="0" presId="urn:microsoft.com/office/officeart/2005/8/layout/pyramid2"/>
    <dgm:cxn modelId="{E32B0A83-5D43-410C-AB86-437C4CC43B6E}" srcId="{79D0308E-C5D1-45E6-98A6-A4CD52C8BDC4}" destId="{4550B6A4-C303-4DC9-B96D-9D17E1638C61}" srcOrd="4" destOrd="0" parTransId="{B0D8E9D1-A609-4D56-89EC-F5E8F9224FE2}" sibTransId="{8AC3B4E2-1393-4020-AD55-BC6B4B6AEEC0}"/>
    <dgm:cxn modelId="{BF34ED07-D0D6-4DC9-BF6D-2F5A4F1A639E}" srcId="{79D0308E-C5D1-45E6-98A6-A4CD52C8BDC4}" destId="{530295D9-E97C-4C4A-B1A8-D2042D244BDF}" srcOrd="6" destOrd="0" parTransId="{BEC23DBC-408E-443B-B61C-E429E5769C20}" sibTransId="{E132F449-3601-477B-BA87-C0E266BE6348}"/>
    <dgm:cxn modelId="{8EC87F82-817C-4218-99DD-B0E483CF3CB9}" srcId="{79D0308E-C5D1-45E6-98A6-A4CD52C8BDC4}" destId="{80F62614-C0D4-4FE3-9A15-D42E03830F18}" srcOrd="2" destOrd="0" parTransId="{246F4457-6A16-4B70-9F2B-28D1E2A1A518}" sibTransId="{D36DB687-564C-4D91-9D58-A51F20521BE4}"/>
    <dgm:cxn modelId="{238B527B-6702-4B17-854D-EEF2459A5D4B}" srcId="{79D0308E-C5D1-45E6-98A6-A4CD52C8BDC4}" destId="{1F54F7DF-37CB-489E-ADAD-03A65AB235EC}" srcOrd="0" destOrd="0" parTransId="{9546DDD3-D045-46D7-9A7D-B83B489827DA}" sibTransId="{6B4F755C-22BA-4C78-85AD-66A5A45D1A19}"/>
    <dgm:cxn modelId="{19240F62-6040-4945-A42D-C7BBDBB6E849}" srcId="{79D0308E-C5D1-45E6-98A6-A4CD52C8BDC4}" destId="{54A4B254-1BA6-4157-9F15-EB05E79F7CE6}" srcOrd="1" destOrd="0" parTransId="{E1B5FAA6-3644-455B-A226-1B1A94EC324F}" sibTransId="{E77308E1-3214-4C7E-9FB7-E5A8CC75C87C}"/>
    <dgm:cxn modelId="{587A27A6-FFB3-4B45-BCE9-FF9F3760AC8A}" type="presOf" srcId="{1F54F7DF-37CB-489E-ADAD-03A65AB235EC}" destId="{1B62D1FE-8B71-44B2-BE8D-900BE44A7B48}" srcOrd="0" destOrd="0" presId="urn:microsoft.com/office/officeart/2005/8/layout/pyramid2"/>
    <dgm:cxn modelId="{6E97A9EF-02E9-4E95-AD3F-27328B847CDF}" srcId="{79D0308E-C5D1-45E6-98A6-A4CD52C8BDC4}" destId="{AD807C9B-F4CE-4365-AD28-F2EF8D0A673B}" srcOrd="5" destOrd="0" parTransId="{790DB3CA-A4D4-4B23-A9ED-A55E374A62F7}" sibTransId="{DD1E79C6-08B5-49EB-8D2E-30921CEE12DB}"/>
    <dgm:cxn modelId="{4B41F7DC-93DF-48BA-9D99-4ADFBDF9CC58}" type="presOf" srcId="{AD807C9B-F4CE-4365-AD28-F2EF8D0A673B}" destId="{482CF4C3-98EC-41D7-9DE3-CB9AD384B2B6}" srcOrd="0" destOrd="0" presId="urn:microsoft.com/office/officeart/2005/8/layout/pyramid2"/>
    <dgm:cxn modelId="{2690B9D3-1C05-4470-9ABC-78EB18F8F34A}" type="presOf" srcId="{79D0308E-C5D1-45E6-98A6-A4CD52C8BDC4}" destId="{E2C521A9-0CAE-4C2B-AC92-80724B062504}" srcOrd="0" destOrd="0" presId="urn:microsoft.com/office/officeart/2005/8/layout/pyramid2"/>
    <dgm:cxn modelId="{13ABFCFD-E85B-4CEF-B32D-FB8DFEFB504C}" type="presOf" srcId="{4550B6A4-C303-4DC9-B96D-9D17E1638C61}" destId="{D21B8BD5-4667-49A2-A105-D7E176ABF5ED}" srcOrd="0" destOrd="0" presId="urn:microsoft.com/office/officeart/2005/8/layout/pyramid2"/>
    <dgm:cxn modelId="{C5F89B5C-0B50-45F0-941A-9CD7C4622DEB}" type="presParOf" srcId="{E2C521A9-0CAE-4C2B-AC92-80724B062504}" destId="{C7E6EF9D-1BF6-4AB2-B165-2A90ABDB57D7}" srcOrd="0" destOrd="0" presId="urn:microsoft.com/office/officeart/2005/8/layout/pyramid2"/>
    <dgm:cxn modelId="{DEBD7DCD-0164-45D3-B41A-85C4F6D81FBF}" type="presParOf" srcId="{E2C521A9-0CAE-4C2B-AC92-80724B062504}" destId="{AC67411A-6338-4D9C-A2DC-26A7736CC4DA}" srcOrd="1" destOrd="0" presId="urn:microsoft.com/office/officeart/2005/8/layout/pyramid2"/>
    <dgm:cxn modelId="{BD626637-F6C9-4A52-8901-32D06F18D24D}" type="presParOf" srcId="{AC67411A-6338-4D9C-A2DC-26A7736CC4DA}" destId="{1B62D1FE-8B71-44B2-BE8D-900BE44A7B48}" srcOrd="0" destOrd="0" presId="urn:microsoft.com/office/officeart/2005/8/layout/pyramid2"/>
    <dgm:cxn modelId="{48B8D959-1E51-4089-ACDF-D28964790129}" type="presParOf" srcId="{AC67411A-6338-4D9C-A2DC-26A7736CC4DA}" destId="{F6E1057F-20ED-4AA9-99E6-C2CD1E0D17B2}" srcOrd="1" destOrd="0" presId="urn:microsoft.com/office/officeart/2005/8/layout/pyramid2"/>
    <dgm:cxn modelId="{85612C2D-CCB8-4564-AE02-D004C716D213}" type="presParOf" srcId="{AC67411A-6338-4D9C-A2DC-26A7736CC4DA}" destId="{3AB16316-A821-4E71-B653-43A4D08A693F}" srcOrd="2" destOrd="0" presId="urn:microsoft.com/office/officeart/2005/8/layout/pyramid2"/>
    <dgm:cxn modelId="{D4E53FED-A5EB-4600-89EF-9F3AB7FD37D5}" type="presParOf" srcId="{AC67411A-6338-4D9C-A2DC-26A7736CC4DA}" destId="{165475A9-72BB-4ED8-B914-6BE833AA9E21}" srcOrd="3" destOrd="0" presId="urn:microsoft.com/office/officeart/2005/8/layout/pyramid2"/>
    <dgm:cxn modelId="{C27F7383-CE68-407D-93E3-CB8D0707BD52}" type="presParOf" srcId="{AC67411A-6338-4D9C-A2DC-26A7736CC4DA}" destId="{6B476ED6-2479-4EF8-AB3D-0AA0F9B214BF}" srcOrd="4" destOrd="0" presId="urn:microsoft.com/office/officeart/2005/8/layout/pyramid2"/>
    <dgm:cxn modelId="{BEF16572-3C10-431E-B384-BB07F2CB3AF8}" type="presParOf" srcId="{AC67411A-6338-4D9C-A2DC-26A7736CC4DA}" destId="{0C70BDEE-1126-446B-8AC3-30F01B60F534}" srcOrd="5" destOrd="0" presId="urn:microsoft.com/office/officeart/2005/8/layout/pyramid2"/>
    <dgm:cxn modelId="{2DF48DCE-5ECB-4002-93F6-2661E1EBCDCF}" type="presParOf" srcId="{AC67411A-6338-4D9C-A2DC-26A7736CC4DA}" destId="{E59E1DF5-9F3A-4F45-8FA6-49C0D433A002}" srcOrd="6" destOrd="0" presId="urn:microsoft.com/office/officeart/2005/8/layout/pyramid2"/>
    <dgm:cxn modelId="{9F849DC5-C113-43AF-8A58-A06B4DDC008C}" type="presParOf" srcId="{AC67411A-6338-4D9C-A2DC-26A7736CC4DA}" destId="{C57A9CAE-4872-4D97-9386-BFEF1AEF7E14}" srcOrd="7" destOrd="0" presId="urn:microsoft.com/office/officeart/2005/8/layout/pyramid2"/>
    <dgm:cxn modelId="{9A9BA0B4-7E69-4A85-9D2E-F97782AA8950}" type="presParOf" srcId="{AC67411A-6338-4D9C-A2DC-26A7736CC4DA}" destId="{D21B8BD5-4667-49A2-A105-D7E176ABF5ED}" srcOrd="8" destOrd="0" presId="urn:microsoft.com/office/officeart/2005/8/layout/pyramid2"/>
    <dgm:cxn modelId="{4ABFB290-B8DA-4B38-AB46-FAE391D8B6AA}" type="presParOf" srcId="{AC67411A-6338-4D9C-A2DC-26A7736CC4DA}" destId="{D0F947BB-0AF1-48F7-8A2F-AEBC3D9A46FE}" srcOrd="9" destOrd="0" presId="urn:microsoft.com/office/officeart/2005/8/layout/pyramid2"/>
    <dgm:cxn modelId="{702C6062-EB9C-4C0D-9217-A5C243D39FEC}" type="presParOf" srcId="{AC67411A-6338-4D9C-A2DC-26A7736CC4DA}" destId="{482CF4C3-98EC-41D7-9DE3-CB9AD384B2B6}" srcOrd="10" destOrd="0" presId="urn:microsoft.com/office/officeart/2005/8/layout/pyramid2"/>
    <dgm:cxn modelId="{F0B13AC2-57F1-44B9-B282-7B2795EE618D}" type="presParOf" srcId="{AC67411A-6338-4D9C-A2DC-26A7736CC4DA}" destId="{D900DB1C-221E-498E-A5D3-AF11619511F0}" srcOrd="11" destOrd="0" presId="urn:microsoft.com/office/officeart/2005/8/layout/pyramid2"/>
    <dgm:cxn modelId="{42457F6E-DDC5-4D25-A27A-425F4697EB4F}" type="presParOf" srcId="{AC67411A-6338-4D9C-A2DC-26A7736CC4DA}" destId="{23912918-D5ED-491D-9CEF-5B7C2F45FCC9}" srcOrd="12" destOrd="0" presId="urn:microsoft.com/office/officeart/2005/8/layout/pyramid2"/>
    <dgm:cxn modelId="{F5921CD9-EA93-465C-9801-8E2782A31FC1}" type="presParOf" srcId="{AC67411A-6338-4D9C-A2DC-26A7736CC4DA}" destId="{4E83DF0C-EF6D-43CA-9DB9-E7C6194C9BB6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90589F-74E9-4C22-8CF3-0F7F438269B8}" type="doc">
      <dgm:prSet loTypeId="urn:microsoft.com/office/officeart/2005/8/layout/orgChart1" loCatId="hierarchy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zh-CN" altLang="en-US"/>
        </a:p>
      </dgm:t>
    </dgm:pt>
    <dgm:pt modelId="{75929A7B-D7C6-46F1-8B03-0976E601D318}">
      <dgm:prSet phldrT="[文本]" custT="1"/>
      <dgm:spPr>
        <a:solidFill>
          <a:schemeClr val="tx2">
            <a:lumMod val="90000"/>
          </a:schemeClr>
        </a:solidFill>
        <a:ln>
          <a:noFill/>
        </a:ln>
      </dgm:spPr>
      <dgm:t>
        <a:bodyPr/>
        <a:lstStyle/>
        <a:p>
          <a:r>
            <a:rPr lang="en-US" altLang="zh-CN" sz="2400" dirty="0" smtClean="0">
              <a:solidFill>
                <a:srgbClr val="FF0000"/>
              </a:solidFill>
              <a:latin typeface="Comic Sans MS" pitchFamily="66" charset="0"/>
            </a:rPr>
            <a:t>  According to reference input </a:t>
          </a:r>
          <a:endParaRPr lang="zh-CN" altLang="en-US" sz="2400" dirty="0">
            <a:solidFill>
              <a:srgbClr val="FF0000"/>
            </a:solidFill>
            <a:latin typeface="Comic Sans MS" pitchFamily="66" charset="0"/>
          </a:endParaRPr>
        </a:p>
      </dgm:t>
    </dgm:pt>
    <dgm:pt modelId="{63DEE187-7D62-473F-8553-188B8A5D40C8}" type="parTrans" cxnId="{3BE7DDAB-1AA7-47E2-A360-7E7980C63B96}">
      <dgm:prSet/>
      <dgm:spPr/>
      <dgm:t>
        <a:bodyPr/>
        <a:lstStyle/>
        <a:p>
          <a:endParaRPr lang="zh-CN" altLang="en-US"/>
        </a:p>
      </dgm:t>
    </dgm:pt>
    <dgm:pt modelId="{BE5D813C-23A5-4A72-BAE8-9CD9D7F7B1EE}" type="sibTrans" cxnId="{3BE7DDAB-1AA7-47E2-A360-7E7980C63B96}">
      <dgm:prSet/>
      <dgm:spPr/>
      <dgm:t>
        <a:bodyPr/>
        <a:lstStyle/>
        <a:p>
          <a:endParaRPr lang="zh-CN" altLang="en-US"/>
        </a:p>
      </dgm:t>
    </dgm:pt>
    <dgm:pt modelId="{6F65B5F6-6BF9-4647-85B5-2039B0CACB8C}">
      <dgm:prSet phldrT="[文本]" custT="1"/>
      <dgm:spPr>
        <a:solidFill>
          <a:schemeClr val="bg2">
            <a:lumMod val="25000"/>
            <a:lumOff val="75000"/>
          </a:schemeClr>
        </a:solidFill>
      </dgm:spPr>
      <dgm:t>
        <a:bodyPr/>
        <a:lstStyle/>
        <a:p>
          <a:r>
            <a:rPr lang="en-US" altLang="zh-CN" sz="2400" dirty="0" smtClean="0">
              <a:solidFill>
                <a:schemeClr val="tx1"/>
              </a:solidFill>
              <a:latin typeface="Comic Sans MS" pitchFamily="66" charset="0"/>
            </a:rPr>
            <a:t>Constant-value control </a:t>
          </a:r>
          <a:endParaRPr lang="zh-CN" altLang="en-US" sz="2400" dirty="0">
            <a:solidFill>
              <a:schemeClr val="tx1"/>
            </a:solidFill>
            <a:latin typeface="Comic Sans MS" pitchFamily="66" charset="0"/>
          </a:endParaRPr>
        </a:p>
      </dgm:t>
    </dgm:pt>
    <dgm:pt modelId="{CB89B56A-38DE-41BF-A1B3-3CEEF5F23442}" type="parTrans" cxnId="{0DFBCD09-716E-4848-83E9-925336BBE308}">
      <dgm:prSet/>
      <dgm:spPr>
        <a:ln>
          <a:solidFill>
            <a:srgbClr val="0070C0"/>
          </a:solidFill>
        </a:ln>
      </dgm:spPr>
      <dgm:t>
        <a:bodyPr/>
        <a:lstStyle/>
        <a:p>
          <a:endParaRPr lang="zh-CN" altLang="en-US"/>
        </a:p>
      </dgm:t>
    </dgm:pt>
    <dgm:pt modelId="{A5E87396-9446-48EF-8A50-AF5311AEEAF2}" type="sibTrans" cxnId="{0DFBCD09-716E-4848-83E9-925336BBE308}">
      <dgm:prSet/>
      <dgm:spPr/>
      <dgm:t>
        <a:bodyPr/>
        <a:lstStyle/>
        <a:p>
          <a:endParaRPr lang="zh-CN" altLang="en-US"/>
        </a:p>
      </dgm:t>
    </dgm:pt>
    <dgm:pt modelId="{4C6DF8D9-5ABC-45D7-9115-A65E06E1E9E6}">
      <dgm:prSet phldrT="[文本]" custT="1"/>
      <dgm:spPr>
        <a:solidFill>
          <a:schemeClr val="bg2">
            <a:lumMod val="25000"/>
            <a:lumOff val="75000"/>
          </a:schemeClr>
        </a:solidFill>
      </dgm:spPr>
      <dgm:t>
        <a:bodyPr/>
        <a:lstStyle/>
        <a:p>
          <a:r>
            <a:rPr lang="en-US" altLang="zh-CN" sz="2400" dirty="0" smtClean="0">
              <a:solidFill>
                <a:schemeClr val="tx1"/>
              </a:solidFill>
              <a:latin typeface="Comic Sans MS" pitchFamily="66" charset="0"/>
            </a:rPr>
            <a:t>Servo/tracking control </a:t>
          </a:r>
          <a:endParaRPr lang="zh-CN" altLang="en-US" sz="2400" dirty="0">
            <a:solidFill>
              <a:schemeClr val="tx1"/>
            </a:solidFill>
            <a:latin typeface="Comic Sans MS" pitchFamily="66" charset="0"/>
          </a:endParaRPr>
        </a:p>
      </dgm:t>
    </dgm:pt>
    <dgm:pt modelId="{BEBC4CCE-9582-4073-968E-A0C489A95889}" type="parTrans" cxnId="{569005A2-BC0C-4E9E-91EC-E01BEE9DD2DA}">
      <dgm:prSet/>
      <dgm:spPr>
        <a:ln>
          <a:solidFill>
            <a:srgbClr val="0070C0"/>
          </a:solidFill>
        </a:ln>
      </dgm:spPr>
      <dgm:t>
        <a:bodyPr/>
        <a:lstStyle/>
        <a:p>
          <a:endParaRPr lang="zh-CN" altLang="en-US"/>
        </a:p>
      </dgm:t>
    </dgm:pt>
    <dgm:pt modelId="{56CAD35F-49CB-4BAF-A03F-D3774757D3B8}" type="sibTrans" cxnId="{569005A2-BC0C-4E9E-91EC-E01BEE9DD2DA}">
      <dgm:prSet/>
      <dgm:spPr/>
      <dgm:t>
        <a:bodyPr/>
        <a:lstStyle/>
        <a:p>
          <a:endParaRPr lang="zh-CN" altLang="en-US"/>
        </a:p>
      </dgm:t>
    </dgm:pt>
    <dgm:pt modelId="{76E3FCE1-7677-4A8C-9368-E292E6565F69}">
      <dgm:prSet phldrT="[文本]" custT="1"/>
      <dgm:spPr>
        <a:solidFill>
          <a:schemeClr val="bg2">
            <a:lumMod val="25000"/>
            <a:lumOff val="75000"/>
          </a:schemeClr>
        </a:solidFill>
      </dgm:spPr>
      <dgm:t>
        <a:bodyPr/>
        <a:lstStyle/>
        <a:p>
          <a:r>
            <a:rPr lang="en-US" altLang="zh-CN" sz="2400" dirty="0" smtClean="0">
              <a:solidFill>
                <a:schemeClr val="tx1"/>
              </a:solidFill>
              <a:latin typeface="Comic Sans MS" pitchFamily="66" charset="0"/>
            </a:rPr>
            <a:t>Programming control  </a:t>
          </a:r>
          <a:endParaRPr lang="zh-CN" altLang="en-US" sz="2400" dirty="0">
            <a:solidFill>
              <a:schemeClr val="tx1"/>
            </a:solidFill>
            <a:latin typeface="Comic Sans MS" pitchFamily="66" charset="0"/>
          </a:endParaRPr>
        </a:p>
      </dgm:t>
    </dgm:pt>
    <dgm:pt modelId="{E313B0B4-3151-4BDA-A394-40F444E58AC8}" type="parTrans" cxnId="{92FF4379-25A1-4EEE-965B-1D1AD246C5A8}">
      <dgm:prSet/>
      <dgm:spPr>
        <a:ln>
          <a:solidFill>
            <a:srgbClr val="0070C0"/>
          </a:solidFill>
        </a:ln>
      </dgm:spPr>
      <dgm:t>
        <a:bodyPr/>
        <a:lstStyle/>
        <a:p>
          <a:endParaRPr lang="zh-CN" altLang="en-US"/>
        </a:p>
      </dgm:t>
    </dgm:pt>
    <dgm:pt modelId="{4E3A5753-C73B-4ED2-8C23-E46117F0A063}" type="sibTrans" cxnId="{92FF4379-25A1-4EEE-965B-1D1AD246C5A8}">
      <dgm:prSet/>
      <dgm:spPr/>
      <dgm:t>
        <a:bodyPr/>
        <a:lstStyle/>
        <a:p>
          <a:endParaRPr lang="zh-CN" altLang="en-US"/>
        </a:p>
      </dgm:t>
    </dgm:pt>
    <dgm:pt modelId="{545534A6-BC0F-4610-B6D1-7DDB409736C2}" type="pres">
      <dgm:prSet presAssocID="{1790589F-74E9-4C22-8CF3-0F7F438269B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54DC345E-AC84-41B9-813E-96C43E0D1AFF}" type="pres">
      <dgm:prSet presAssocID="{75929A7B-D7C6-46F1-8B03-0976E601D318}" presName="hierRoot1" presStyleCnt="0">
        <dgm:presLayoutVars>
          <dgm:hierBranch val="init"/>
        </dgm:presLayoutVars>
      </dgm:prSet>
      <dgm:spPr/>
    </dgm:pt>
    <dgm:pt modelId="{71D68E38-5A97-4A14-AFEF-E5999723AE84}" type="pres">
      <dgm:prSet presAssocID="{75929A7B-D7C6-46F1-8B03-0976E601D318}" presName="rootComposite1" presStyleCnt="0"/>
      <dgm:spPr/>
    </dgm:pt>
    <dgm:pt modelId="{B0624088-D239-4501-B4C8-41B580B80D76}" type="pres">
      <dgm:prSet presAssocID="{75929A7B-D7C6-46F1-8B03-0976E601D318}" presName="rootText1" presStyleLbl="node0" presStyleIdx="0" presStyleCnt="1" custScaleY="10209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432C0AC-15D0-486D-9BAC-25EBCB69BFA4}" type="pres">
      <dgm:prSet presAssocID="{75929A7B-D7C6-46F1-8B03-0976E601D318}" presName="rootConnector1" presStyleLbl="node1" presStyleIdx="0" presStyleCnt="0"/>
      <dgm:spPr/>
      <dgm:t>
        <a:bodyPr/>
        <a:lstStyle/>
        <a:p>
          <a:endParaRPr lang="zh-CN" altLang="en-US"/>
        </a:p>
      </dgm:t>
    </dgm:pt>
    <dgm:pt modelId="{B0120C16-171F-429E-B9B9-8FAB9B979B61}" type="pres">
      <dgm:prSet presAssocID="{75929A7B-D7C6-46F1-8B03-0976E601D318}" presName="hierChild2" presStyleCnt="0"/>
      <dgm:spPr/>
    </dgm:pt>
    <dgm:pt modelId="{FEA19C8D-68C0-49CD-ADD1-5E0FFED61A8C}" type="pres">
      <dgm:prSet presAssocID="{CB89B56A-38DE-41BF-A1B3-3CEEF5F23442}" presName="Name37" presStyleLbl="parChTrans1D2" presStyleIdx="0" presStyleCnt="3"/>
      <dgm:spPr/>
      <dgm:t>
        <a:bodyPr/>
        <a:lstStyle/>
        <a:p>
          <a:endParaRPr lang="zh-CN" altLang="en-US"/>
        </a:p>
      </dgm:t>
    </dgm:pt>
    <dgm:pt modelId="{1CE0FA54-93D0-495D-B86C-7DD6634B70F8}" type="pres">
      <dgm:prSet presAssocID="{6F65B5F6-6BF9-4647-85B5-2039B0CACB8C}" presName="hierRoot2" presStyleCnt="0">
        <dgm:presLayoutVars>
          <dgm:hierBranch val="init"/>
        </dgm:presLayoutVars>
      </dgm:prSet>
      <dgm:spPr/>
    </dgm:pt>
    <dgm:pt modelId="{1BD123AD-AD72-4628-87B3-AC68D96C7A00}" type="pres">
      <dgm:prSet presAssocID="{6F65B5F6-6BF9-4647-85B5-2039B0CACB8C}" presName="rootComposite" presStyleCnt="0"/>
      <dgm:spPr/>
    </dgm:pt>
    <dgm:pt modelId="{046F1D9E-1651-4755-A6E6-C21E1F57B0AC}" type="pres">
      <dgm:prSet presAssocID="{6F65B5F6-6BF9-4647-85B5-2039B0CACB8C}" presName="rootText" presStyleLbl="node2" presStyleIdx="0" presStyleCnt="3" custScaleY="7890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09EF4DC-68C1-4D7F-99FE-33691A84E8D8}" type="pres">
      <dgm:prSet presAssocID="{6F65B5F6-6BF9-4647-85B5-2039B0CACB8C}" presName="rootConnector" presStyleLbl="node2" presStyleIdx="0" presStyleCnt="3"/>
      <dgm:spPr/>
      <dgm:t>
        <a:bodyPr/>
        <a:lstStyle/>
        <a:p>
          <a:endParaRPr lang="zh-CN" altLang="en-US"/>
        </a:p>
      </dgm:t>
    </dgm:pt>
    <dgm:pt modelId="{7AB3F32D-B391-455E-B0F7-40428C1B56CC}" type="pres">
      <dgm:prSet presAssocID="{6F65B5F6-6BF9-4647-85B5-2039B0CACB8C}" presName="hierChild4" presStyleCnt="0"/>
      <dgm:spPr/>
    </dgm:pt>
    <dgm:pt modelId="{4A4790B9-A726-4708-9C70-90DCC7006FF5}" type="pres">
      <dgm:prSet presAssocID="{6F65B5F6-6BF9-4647-85B5-2039B0CACB8C}" presName="hierChild5" presStyleCnt="0"/>
      <dgm:spPr/>
    </dgm:pt>
    <dgm:pt modelId="{A3207D01-AD9A-45D6-A3D8-D6872FE27C2D}" type="pres">
      <dgm:prSet presAssocID="{BEBC4CCE-9582-4073-968E-A0C489A95889}" presName="Name37" presStyleLbl="parChTrans1D2" presStyleIdx="1" presStyleCnt="3"/>
      <dgm:spPr/>
      <dgm:t>
        <a:bodyPr/>
        <a:lstStyle/>
        <a:p>
          <a:endParaRPr lang="zh-CN" altLang="en-US"/>
        </a:p>
      </dgm:t>
    </dgm:pt>
    <dgm:pt modelId="{C0E7D2B0-9CAD-40B0-B31E-DDD2DF45EEF4}" type="pres">
      <dgm:prSet presAssocID="{4C6DF8D9-5ABC-45D7-9115-A65E06E1E9E6}" presName="hierRoot2" presStyleCnt="0">
        <dgm:presLayoutVars>
          <dgm:hierBranch val="init"/>
        </dgm:presLayoutVars>
      </dgm:prSet>
      <dgm:spPr/>
    </dgm:pt>
    <dgm:pt modelId="{79729442-5202-4A73-8641-C0823AC41B4A}" type="pres">
      <dgm:prSet presAssocID="{4C6DF8D9-5ABC-45D7-9115-A65E06E1E9E6}" presName="rootComposite" presStyleCnt="0"/>
      <dgm:spPr/>
    </dgm:pt>
    <dgm:pt modelId="{52EB4BA5-3F58-4A8C-A560-9F5CDBBB2DA2}" type="pres">
      <dgm:prSet presAssocID="{4C6DF8D9-5ABC-45D7-9115-A65E06E1E9E6}" presName="rootText" presStyleLbl="node2" presStyleIdx="1" presStyleCnt="3" custScaleY="7890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0424414-7EE2-49F4-8653-A14C3F1EFCEB}" type="pres">
      <dgm:prSet presAssocID="{4C6DF8D9-5ABC-45D7-9115-A65E06E1E9E6}" presName="rootConnector" presStyleLbl="node2" presStyleIdx="1" presStyleCnt="3"/>
      <dgm:spPr/>
      <dgm:t>
        <a:bodyPr/>
        <a:lstStyle/>
        <a:p>
          <a:endParaRPr lang="zh-CN" altLang="en-US"/>
        </a:p>
      </dgm:t>
    </dgm:pt>
    <dgm:pt modelId="{643FA9C3-246F-4FEE-8E99-E1E448D28D99}" type="pres">
      <dgm:prSet presAssocID="{4C6DF8D9-5ABC-45D7-9115-A65E06E1E9E6}" presName="hierChild4" presStyleCnt="0"/>
      <dgm:spPr/>
    </dgm:pt>
    <dgm:pt modelId="{1CD6740D-0536-4E35-8B4C-ED32DFA558E3}" type="pres">
      <dgm:prSet presAssocID="{4C6DF8D9-5ABC-45D7-9115-A65E06E1E9E6}" presName="hierChild5" presStyleCnt="0"/>
      <dgm:spPr/>
    </dgm:pt>
    <dgm:pt modelId="{9B63585A-B0D5-4E1D-8CE4-3910CF2C6720}" type="pres">
      <dgm:prSet presAssocID="{E313B0B4-3151-4BDA-A394-40F444E58AC8}" presName="Name37" presStyleLbl="parChTrans1D2" presStyleIdx="2" presStyleCnt="3"/>
      <dgm:spPr/>
      <dgm:t>
        <a:bodyPr/>
        <a:lstStyle/>
        <a:p>
          <a:endParaRPr lang="zh-CN" altLang="en-US"/>
        </a:p>
      </dgm:t>
    </dgm:pt>
    <dgm:pt modelId="{4D8377A8-3428-4AAD-9BAD-A586DF7720F8}" type="pres">
      <dgm:prSet presAssocID="{76E3FCE1-7677-4A8C-9368-E292E6565F69}" presName="hierRoot2" presStyleCnt="0">
        <dgm:presLayoutVars>
          <dgm:hierBranch val="init"/>
        </dgm:presLayoutVars>
      </dgm:prSet>
      <dgm:spPr/>
    </dgm:pt>
    <dgm:pt modelId="{FAFC64ED-3F0B-4590-A9D5-C4773D837870}" type="pres">
      <dgm:prSet presAssocID="{76E3FCE1-7677-4A8C-9368-E292E6565F69}" presName="rootComposite" presStyleCnt="0"/>
      <dgm:spPr/>
    </dgm:pt>
    <dgm:pt modelId="{FDF67998-4E38-4657-A2D4-7BDBDE4B951E}" type="pres">
      <dgm:prSet presAssocID="{76E3FCE1-7677-4A8C-9368-E292E6565F69}" presName="rootText" presStyleLbl="node2" presStyleIdx="2" presStyleCnt="3" custScaleY="7890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3B53138-95A7-4C1B-80A7-D760B4CD0926}" type="pres">
      <dgm:prSet presAssocID="{76E3FCE1-7677-4A8C-9368-E292E6565F69}" presName="rootConnector" presStyleLbl="node2" presStyleIdx="2" presStyleCnt="3"/>
      <dgm:spPr/>
      <dgm:t>
        <a:bodyPr/>
        <a:lstStyle/>
        <a:p>
          <a:endParaRPr lang="zh-CN" altLang="en-US"/>
        </a:p>
      </dgm:t>
    </dgm:pt>
    <dgm:pt modelId="{A3112D8E-2818-4085-9428-145563A46115}" type="pres">
      <dgm:prSet presAssocID="{76E3FCE1-7677-4A8C-9368-E292E6565F69}" presName="hierChild4" presStyleCnt="0"/>
      <dgm:spPr/>
    </dgm:pt>
    <dgm:pt modelId="{B1082BB7-A861-44D6-8FF5-06671A9590E9}" type="pres">
      <dgm:prSet presAssocID="{76E3FCE1-7677-4A8C-9368-E292E6565F69}" presName="hierChild5" presStyleCnt="0"/>
      <dgm:spPr/>
    </dgm:pt>
    <dgm:pt modelId="{362AF98D-CCFF-4918-8EB0-2A365C1B01EF}" type="pres">
      <dgm:prSet presAssocID="{75929A7B-D7C6-46F1-8B03-0976E601D318}" presName="hierChild3" presStyleCnt="0"/>
      <dgm:spPr/>
    </dgm:pt>
  </dgm:ptLst>
  <dgm:cxnLst>
    <dgm:cxn modelId="{085D2CAD-44CE-4F20-A433-D29D346A99B6}" type="presOf" srcId="{76E3FCE1-7677-4A8C-9368-E292E6565F69}" destId="{93B53138-95A7-4C1B-80A7-D760B4CD0926}" srcOrd="1" destOrd="0" presId="urn:microsoft.com/office/officeart/2005/8/layout/orgChart1"/>
    <dgm:cxn modelId="{3BE7DDAB-1AA7-47E2-A360-7E7980C63B96}" srcId="{1790589F-74E9-4C22-8CF3-0F7F438269B8}" destId="{75929A7B-D7C6-46F1-8B03-0976E601D318}" srcOrd="0" destOrd="0" parTransId="{63DEE187-7D62-473F-8553-188B8A5D40C8}" sibTransId="{BE5D813C-23A5-4A72-BAE8-9CD9D7F7B1EE}"/>
    <dgm:cxn modelId="{92FF4379-25A1-4EEE-965B-1D1AD246C5A8}" srcId="{75929A7B-D7C6-46F1-8B03-0976E601D318}" destId="{76E3FCE1-7677-4A8C-9368-E292E6565F69}" srcOrd="2" destOrd="0" parTransId="{E313B0B4-3151-4BDA-A394-40F444E58AC8}" sibTransId="{4E3A5753-C73B-4ED2-8C23-E46117F0A063}"/>
    <dgm:cxn modelId="{42F66AF2-5632-4652-9F10-6DD5EE6E32A6}" type="presOf" srcId="{4C6DF8D9-5ABC-45D7-9115-A65E06E1E9E6}" destId="{B0424414-7EE2-49F4-8653-A14C3F1EFCEB}" srcOrd="1" destOrd="0" presId="urn:microsoft.com/office/officeart/2005/8/layout/orgChart1"/>
    <dgm:cxn modelId="{A68E1529-7D4C-4EB5-AA96-4D2CCD294995}" type="presOf" srcId="{75929A7B-D7C6-46F1-8B03-0976E601D318}" destId="{B0624088-D239-4501-B4C8-41B580B80D76}" srcOrd="0" destOrd="0" presId="urn:microsoft.com/office/officeart/2005/8/layout/orgChart1"/>
    <dgm:cxn modelId="{173B6121-3855-4714-BDBC-816BC14931F5}" type="presOf" srcId="{4C6DF8D9-5ABC-45D7-9115-A65E06E1E9E6}" destId="{52EB4BA5-3F58-4A8C-A560-9F5CDBBB2DA2}" srcOrd="0" destOrd="0" presId="urn:microsoft.com/office/officeart/2005/8/layout/orgChart1"/>
    <dgm:cxn modelId="{146C96B4-29CF-4C61-8729-314D84648BB3}" type="presOf" srcId="{6F65B5F6-6BF9-4647-85B5-2039B0CACB8C}" destId="{F09EF4DC-68C1-4D7F-99FE-33691A84E8D8}" srcOrd="1" destOrd="0" presId="urn:microsoft.com/office/officeart/2005/8/layout/orgChart1"/>
    <dgm:cxn modelId="{A720DBD1-3891-46C7-9FF6-DD51DD50AFEF}" type="presOf" srcId="{76E3FCE1-7677-4A8C-9368-E292E6565F69}" destId="{FDF67998-4E38-4657-A2D4-7BDBDE4B951E}" srcOrd="0" destOrd="0" presId="urn:microsoft.com/office/officeart/2005/8/layout/orgChart1"/>
    <dgm:cxn modelId="{0DFBCD09-716E-4848-83E9-925336BBE308}" srcId="{75929A7B-D7C6-46F1-8B03-0976E601D318}" destId="{6F65B5F6-6BF9-4647-85B5-2039B0CACB8C}" srcOrd="0" destOrd="0" parTransId="{CB89B56A-38DE-41BF-A1B3-3CEEF5F23442}" sibTransId="{A5E87396-9446-48EF-8A50-AF5311AEEAF2}"/>
    <dgm:cxn modelId="{4E1B48AA-D1E4-428A-B6BC-71F0ED1E0971}" type="presOf" srcId="{BEBC4CCE-9582-4073-968E-A0C489A95889}" destId="{A3207D01-AD9A-45D6-A3D8-D6872FE27C2D}" srcOrd="0" destOrd="0" presId="urn:microsoft.com/office/officeart/2005/8/layout/orgChart1"/>
    <dgm:cxn modelId="{B960C9C0-8D2B-4F8F-9932-11781CC45D26}" type="presOf" srcId="{6F65B5F6-6BF9-4647-85B5-2039B0CACB8C}" destId="{046F1D9E-1651-4755-A6E6-C21E1F57B0AC}" srcOrd="0" destOrd="0" presId="urn:microsoft.com/office/officeart/2005/8/layout/orgChart1"/>
    <dgm:cxn modelId="{0D9550AC-FF8A-4B51-A0DC-AA8445EFA8B3}" type="presOf" srcId="{1790589F-74E9-4C22-8CF3-0F7F438269B8}" destId="{545534A6-BC0F-4610-B6D1-7DDB409736C2}" srcOrd="0" destOrd="0" presId="urn:microsoft.com/office/officeart/2005/8/layout/orgChart1"/>
    <dgm:cxn modelId="{FFAB5893-DE64-43E7-ADDD-002F818C2475}" type="presOf" srcId="{CB89B56A-38DE-41BF-A1B3-3CEEF5F23442}" destId="{FEA19C8D-68C0-49CD-ADD1-5E0FFED61A8C}" srcOrd="0" destOrd="0" presId="urn:microsoft.com/office/officeart/2005/8/layout/orgChart1"/>
    <dgm:cxn modelId="{83F0E23C-6635-4E8D-BA55-8818E76E6037}" type="presOf" srcId="{E313B0B4-3151-4BDA-A394-40F444E58AC8}" destId="{9B63585A-B0D5-4E1D-8CE4-3910CF2C6720}" srcOrd="0" destOrd="0" presId="urn:microsoft.com/office/officeart/2005/8/layout/orgChart1"/>
    <dgm:cxn modelId="{569005A2-BC0C-4E9E-91EC-E01BEE9DD2DA}" srcId="{75929A7B-D7C6-46F1-8B03-0976E601D318}" destId="{4C6DF8D9-5ABC-45D7-9115-A65E06E1E9E6}" srcOrd="1" destOrd="0" parTransId="{BEBC4CCE-9582-4073-968E-A0C489A95889}" sibTransId="{56CAD35F-49CB-4BAF-A03F-D3774757D3B8}"/>
    <dgm:cxn modelId="{4B656E9C-016B-4115-BC2D-56EE418C295A}" type="presOf" srcId="{75929A7B-D7C6-46F1-8B03-0976E601D318}" destId="{E432C0AC-15D0-486D-9BAC-25EBCB69BFA4}" srcOrd="1" destOrd="0" presId="urn:microsoft.com/office/officeart/2005/8/layout/orgChart1"/>
    <dgm:cxn modelId="{A9676E0D-1E03-4324-8E4F-528CD51F236F}" type="presParOf" srcId="{545534A6-BC0F-4610-B6D1-7DDB409736C2}" destId="{54DC345E-AC84-41B9-813E-96C43E0D1AFF}" srcOrd="0" destOrd="0" presId="urn:microsoft.com/office/officeart/2005/8/layout/orgChart1"/>
    <dgm:cxn modelId="{5A284032-6B26-4A7F-8B2F-21F4FED66A3B}" type="presParOf" srcId="{54DC345E-AC84-41B9-813E-96C43E0D1AFF}" destId="{71D68E38-5A97-4A14-AFEF-E5999723AE84}" srcOrd="0" destOrd="0" presId="urn:microsoft.com/office/officeart/2005/8/layout/orgChart1"/>
    <dgm:cxn modelId="{B38BA303-2B79-45B1-BAD1-1888B00BAA3C}" type="presParOf" srcId="{71D68E38-5A97-4A14-AFEF-E5999723AE84}" destId="{B0624088-D239-4501-B4C8-41B580B80D76}" srcOrd="0" destOrd="0" presId="urn:microsoft.com/office/officeart/2005/8/layout/orgChart1"/>
    <dgm:cxn modelId="{57607A11-D93D-410F-B0DC-A362122FD3E4}" type="presParOf" srcId="{71D68E38-5A97-4A14-AFEF-E5999723AE84}" destId="{E432C0AC-15D0-486D-9BAC-25EBCB69BFA4}" srcOrd="1" destOrd="0" presId="urn:microsoft.com/office/officeart/2005/8/layout/orgChart1"/>
    <dgm:cxn modelId="{0EED9CB4-BBEF-49C2-B744-55571E81A4EF}" type="presParOf" srcId="{54DC345E-AC84-41B9-813E-96C43E0D1AFF}" destId="{B0120C16-171F-429E-B9B9-8FAB9B979B61}" srcOrd="1" destOrd="0" presId="urn:microsoft.com/office/officeart/2005/8/layout/orgChart1"/>
    <dgm:cxn modelId="{C62FE508-F811-4022-BB72-70B4148B4F67}" type="presParOf" srcId="{B0120C16-171F-429E-B9B9-8FAB9B979B61}" destId="{FEA19C8D-68C0-49CD-ADD1-5E0FFED61A8C}" srcOrd="0" destOrd="0" presId="urn:microsoft.com/office/officeart/2005/8/layout/orgChart1"/>
    <dgm:cxn modelId="{65FC0D08-0302-47E9-B096-A87043A4E9AF}" type="presParOf" srcId="{B0120C16-171F-429E-B9B9-8FAB9B979B61}" destId="{1CE0FA54-93D0-495D-B86C-7DD6634B70F8}" srcOrd="1" destOrd="0" presId="urn:microsoft.com/office/officeart/2005/8/layout/orgChart1"/>
    <dgm:cxn modelId="{49CAA25F-CF9B-4D7A-8C9E-67B5BDC2EF6C}" type="presParOf" srcId="{1CE0FA54-93D0-495D-B86C-7DD6634B70F8}" destId="{1BD123AD-AD72-4628-87B3-AC68D96C7A00}" srcOrd="0" destOrd="0" presId="urn:microsoft.com/office/officeart/2005/8/layout/orgChart1"/>
    <dgm:cxn modelId="{3915F8DD-2CDA-4A7D-A33D-D0FF5F2C05B8}" type="presParOf" srcId="{1BD123AD-AD72-4628-87B3-AC68D96C7A00}" destId="{046F1D9E-1651-4755-A6E6-C21E1F57B0AC}" srcOrd="0" destOrd="0" presId="urn:microsoft.com/office/officeart/2005/8/layout/orgChart1"/>
    <dgm:cxn modelId="{F8AC4AF9-605F-4689-AE98-C54314C61D59}" type="presParOf" srcId="{1BD123AD-AD72-4628-87B3-AC68D96C7A00}" destId="{F09EF4DC-68C1-4D7F-99FE-33691A84E8D8}" srcOrd="1" destOrd="0" presId="urn:microsoft.com/office/officeart/2005/8/layout/orgChart1"/>
    <dgm:cxn modelId="{1F952045-9BCC-4BA9-BB3F-6B6198B7B91B}" type="presParOf" srcId="{1CE0FA54-93D0-495D-B86C-7DD6634B70F8}" destId="{7AB3F32D-B391-455E-B0F7-40428C1B56CC}" srcOrd="1" destOrd="0" presId="urn:microsoft.com/office/officeart/2005/8/layout/orgChart1"/>
    <dgm:cxn modelId="{892D68F7-B945-4A9C-951D-8A8137A8E6F4}" type="presParOf" srcId="{1CE0FA54-93D0-495D-B86C-7DD6634B70F8}" destId="{4A4790B9-A726-4708-9C70-90DCC7006FF5}" srcOrd="2" destOrd="0" presId="urn:microsoft.com/office/officeart/2005/8/layout/orgChart1"/>
    <dgm:cxn modelId="{38C25D70-0A2C-422B-8948-C6AF10044A54}" type="presParOf" srcId="{B0120C16-171F-429E-B9B9-8FAB9B979B61}" destId="{A3207D01-AD9A-45D6-A3D8-D6872FE27C2D}" srcOrd="2" destOrd="0" presId="urn:microsoft.com/office/officeart/2005/8/layout/orgChart1"/>
    <dgm:cxn modelId="{28088BB2-20CA-4DBB-8A9F-B2C8B37265E5}" type="presParOf" srcId="{B0120C16-171F-429E-B9B9-8FAB9B979B61}" destId="{C0E7D2B0-9CAD-40B0-B31E-DDD2DF45EEF4}" srcOrd="3" destOrd="0" presId="urn:microsoft.com/office/officeart/2005/8/layout/orgChart1"/>
    <dgm:cxn modelId="{C653224A-14E6-4D36-97EC-0E7621B639E3}" type="presParOf" srcId="{C0E7D2B0-9CAD-40B0-B31E-DDD2DF45EEF4}" destId="{79729442-5202-4A73-8641-C0823AC41B4A}" srcOrd="0" destOrd="0" presId="urn:microsoft.com/office/officeart/2005/8/layout/orgChart1"/>
    <dgm:cxn modelId="{04E8F17B-A410-4A57-8DBA-D968AD71C78A}" type="presParOf" srcId="{79729442-5202-4A73-8641-C0823AC41B4A}" destId="{52EB4BA5-3F58-4A8C-A560-9F5CDBBB2DA2}" srcOrd="0" destOrd="0" presId="urn:microsoft.com/office/officeart/2005/8/layout/orgChart1"/>
    <dgm:cxn modelId="{3811384F-5DC1-4CC8-91AA-9405E50C13D9}" type="presParOf" srcId="{79729442-5202-4A73-8641-C0823AC41B4A}" destId="{B0424414-7EE2-49F4-8653-A14C3F1EFCEB}" srcOrd="1" destOrd="0" presId="urn:microsoft.com/office/officeart/2005/8/layout/orgChart1"/>
    <dgm:cxn modelId="{848BC818-36F1-4360-BA1D-0CFC0A957639}" type="presParOf" srcId="{C0E7D2B0-9CAD-40B0-B31E-DDD2DF45EEF4}" destId="{643FA9C3-246F-4FEE-8E99-E1E448D28D99}" srcOrd="1" destOrd="0" presId="urn:microsoft.com/office/officeart/2005/8/layout/orgChart1"/>
    <dgm:cxn modelId="{CA753DD8-1CE5-4E53-93FC-C0098EAFD635}" type="presParOf" srcId="{C0E7D2B0-9CAD-40B0-B31E-DDD2DF45EEF4}" destId="{1CD6740D-0536-4E35-8B4C-ED32DFA558E3}" srcOrd="2" destOrd="0" presId="urn:microsoft.com/office/officeart/2005/8/layout/orgChart1"/>
    <dgm:cxn modelId="{0D96D3C9-800C-406C-9B00-72C3FB28B83C}" type="presParOf" srcId="{B0120C16-171F-429E-B9B9-8FAB9B979B61}" destId="{9B63585A-B0D5-4E1D-8CE4-3910CF2C6720}" srcOrd="4" destOrd="0" presId="urn:microsoft.com/office/officeart/2005/8/layout/orgChart1"/>
    <dgm:cxn modelId="{0A9612D3-E90C-4E97-A33C-BB0FC6D04BE3}" type="presParOf" srcId="{B0120C16-171F-429E-B9B9-8FAB9B979B61}" destId="{4D8377A8-3428-4AAD-9BAD-A586DF7720F8}" srcOrd="5" destOrd="0" presId="urn:microsoft.com/office/officeart/2005/8/layout/orgChart1"/>
    <dgm:cxn modelId="{1E0F99C7-8081-48F9-B0DC-165E437245D9}" type="presParOf" srcId="{4D8377A8-3428-4AAD-9BAD-A586DF7720F8}" destId="{FAFC64ED-3F0B-4590-A9D5-C4773D837870}" srcOrd="0" destOrd="0" presId="urn:microsoft.com/office/officeart/2005/8/layout/orgChart1"/>
    <dgm:cxn modelId="{E4232611-92F2-4866-9DD9-D4EA57D55E54}" type="presParOf" srcId="{FAFC64ED-3F0B-4590-A9D5-C4773D837870}" destId="{FDF67998-4E38-4657-A2D4-7BDBDE4B951E}" srcOrd="0" destOrd="0" presId="urn:microsoft.com/office/officeart/2005/8/layout/orgChart1"/>
    <dgm:cxn modelId="{A8DD55E9-EAEC-4364-AD8C-44B20653D89C}" type="presParOf" srcId="{FAFC64ED-3F0B-4590-A9D5-C4773D837870}" destId="{93B53138-95A7-4C1B-80A7-D760B4CD0926}" srcOrd="1" destOrd="0" presId="urn:microsoft.com/office/officeart/2005/8/layout/orgChart1"/>
    <dgm:cxn modelId="{5F4846B5-9B4D-49A1-A57F-F8FE8041F037}" type="presParOf" srcId="{4D8377A8-3428-4AAD-9BAD-A586DF7720F8}" destId="{A3112D8E-2818-4085-9428-145563A46115}" srcOrd="1" destOrd="0" presId="urn:microsoft.com/office/officeart/2005/8/layout/orgChart1"/>
    <dgm:cxn modelId="{E0AAF290-8F5E-4C6F-9917-57189DAE5475}" type="presParOf" srcId="{4D8377A8-3428-4AAD-9BAD-A586DF7720F8}" destId="{B1082BB7-A861-44D6-8FF5-06671A9590E9}" srcOrd="2" destOrd="0" presId="urn:microsoft.com/office/officeart/2005/8/layout/orgChart1"/>
    <dgm:cxn modelId="{F5871F05-564D-4F4A-BB07-CEBBAFCD3982}" type="presParOf" srcId="{54DC345E-AC84-41B9-813E-96C43E0D1AFF}" destId="{362AF98D-CCFF-4918-8EB0-2A365C1B01E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35B89F-98DA-4B39-BA02-9D8EBD50BA3B}" type="doc">
      <dgm:prSet loTypeId="urn:microsoft.com/office/officeart/2005/8/layout/hierarchy3" loCatId="hierarchy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zh-CN" altLang="en-US"/>
        </a:p>
      </dgm:t>
    </dgm:pt>
    <dgm:pt modelId="{E13EA074-4D38-4799-8012-85304716C437}">
      <dgm:prSet phldrT="[文本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altLang="zh-CN" sz="2400" dirty="0" smtClean="0">
              <a:solidFill>
                <a:schemeClr val="tx1"/>
              </a:solidFill>
              <a:latin typeface="Comic Sans MS" pitchFamily="66" charset="0"/>
            </a:rPr>
            <a:t> </a:t>
          </a:r>
          <a:r>
            <a:rPr lang="en-US" altLang="zh-CN" sz="2400" dirty="0" smtClean="0">
              <a:solidFill>
                <a:srgbClr val="FF0000"/>
              </a:solidFill>
              <a:latin typeface="Comic Sans MS" pitchFamily="66" charset="0"/>
            </a:rPr>
            <a:t>According to system characteristics</a:t>
          </a:r>
          <a:endParaRPr lang="zh-CN" altLang="en-US" sz="2400" dirty="0">
            <a:solidFill>
              <a:srgbClr val="FF0000"/>
            </a:solidFill>
            <a:latin typeface="Comic Sans MS" pitchFamily="66" charset="0"/>
          </a:endParaRPr>
        </a:p>
      </dgm:t>
    </dgm:pt>
    <dgm:pt modelId="{E2291048-EBDD-41FC-AAA0-B005A672F11A}" type="parTrans" cxnId="{76DE7618-04D5-4F59-8259-8E2F8EBD3058}">
      <dgm:prSet/>
      <dgm:spPr/>
      <dgm:t>
        <a:bodyPr/>
        <a:lstStyle/>
        <a:p>
          <a:endParaRPr lang="zh-CN" altLang="en-US"/>
        </a:p>
      </dgm:t>
    </dgm:pt>
    <dgm:pt modelId="{9CAE7CF1-D80A-4B77-9A1B-5E81A6868218}" type="sibTrans" cxnId="{76DE7618-04D5-4F59-8259-8E2F8EBD3058}">
      <dgm:prSet/>
      <dgm:spPr/>
      <dgm:t>
        <a:bodyPr/>
        <a:lstStyle/>
        <a:p>
          <a:endParaRPr lang="zh-CN" altLang="en-US"/>
        </a:p>
      </dgm:t>
    </dgm:pt>
    <dgm:pt modelId="{A10B62CF-D2D9-4711-A66E-FBC379B1962E}">
      <dgm:prSet phldrT="[文本]" custT="1"/>
      <dgm:spPr/>
      <dgm:t>
        <a:bodyPr/>
        <a:lstStyle/>
        <a:p>
          <a:r>
            <a:rPr lang="en-US" altLang="zh-CN" sz="2400" dirty="0" smtClean="0">
              <a:latin typeface="Comic Sans MS" pitchFamily="66" charset="0"/>
            </a:rPr>
            <a:t>Linear control system</a:t>
          </a:r>
          <a:endParaRPr lang="zh-CN" altLang="en-US" sz="2400" dirty="0">
            <a:latin typeface="Comic Sans MS" pitchFamily="66" charset="0"/>
          </a:endParaRPr>
        </a:p>
      </dgm:t>
    </dgm:pt>
    <dgm:pt modelId="{C32F9D65-65D8-4425-98CD-C3AF0E5A1749}" type="parTrans" cxnId="{D1BAD91D-86A6-4581-9B2E-246237F18E05}">
      <dgm:prSet/>
      <dgm:spPr/>
      <dgm:t>
        <a:bodyPr/>
        <a:lstStyle/>
        <a:p>
          <a:endParaRPr lang="zh-CN" altLang="en-US"/>
        </a:p>
      </dgm:t>
    </dgm:pt>
    <dgm:pt modelId="{E64DACC8-97F5-436C-BE74-6D6785CD0947}" type="sibTrans" cxnId="{D1BAD91D-86A6-4581-9B2E-246237F18E05}">
      <dgm:prSet/>
      <dgm:spPr/>
      <dgm:t>
        <a:bodyPr/>
        <a:lstStyle/>
        <a:p>
          <a:endParaRPr lang="zh-CN" altLang="en-US"/>
        </a:p>
      </dgm:t>
    </dgm:pt>
    <dgm:pt modelId="{24A3C738-6C58-4FDA-94FE-9F5093E635EF}">
      <dgm:prSet phldrT="[文本]" custT="1"/>
      <dgm:spPr/>
      <dgm:t>
        <a:bodyPr/>
        <a:lstStyle/>
        <a:p>
          <a:r>
            <a:rPr lang="en-US" altLang="zh-CN" sz="2400" dirty="0" smtClean="0">
              <a:latin typeface="Comic Sans MS" pitchFamily="66" charset="0"/>
            </a:rPr>
            <a:t>Nonlinear control system</a:t>
          </a:r>
          <a:endParaRPr lang="zh-CN" altLang="en-US" sz="2400" dirty="0">
            <a:latin typeface="Comic Sans MS" pitchFamily="66" charset="0"/>
          </a:endParaRPr>
        </a:p>
      </dgm:t>
    </dgm:pt>
    <dgm:pt modelId="{AFCC7ED6-BBBB-407A-9E75-386284838CF8}" type="parTrans" cxnId="{E8FA3D8A-AA5B-4D8A-BB4D-97592950E877}">
      <dgm:prSet/>
      <dgm:spPr/>
      <dgm:t>
        <a:bodyPr/>
        <a:lstStyle/>
        <a:p>
          <a:endParaRPr lang="zh-CN" altLang="en-US"/>
        </a:p>
      </dgm:t>
    </dgm:pt>
    <dgm:pt modelId="{E74E2A58-7744-49FA-ABEA-8011B194B65D}" type="sibTrans" cxnId="{E8FA3D8A-AA5B-4D8A-BB4D-97592950E877}">
      <dgm:prSet/>
      <dgm:spPr/>
      <dgm:t>
        <a:bodyPr/>
        <a:lstStyle/>
        <a:p>
          <a:endParaRPr lang="zh-CN" altLang="en-US"/>
        </a:p>
      </dgm:t>
    </dgm:pt>
    <dgm:pt modelId="{0C5BECC8-567B-464E-8ED2-4296188BF627}" type="pres">
      <dgm:prSet presAssocID="{5035B89F-98DA-4B39-BA02-9D8EBD50BA3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DBD8D005-D0A5-4838-B26E-7964FD687FA5}" type="pres">
      <dgm:prSet presAssocID="{E13EA074-4D38-4799-8012-85304716C437}" presName="root" presStyleCnt="0"/>
      <dgm:spPr/>
    </dgm:pt>
    <dgm:pt modelId="{8202B272-044B-4411-9FF4-D1A0B9437B2E}" type="pres">
      <dgm:prSet presAssocID="{E13EA074-4D38-4799-8012-85304716C437}" presName="rootComposite" presStyleCnt="0"/>
      <dgm:spPr/>
    </dgm:pt>
    <dgm:pt modelId="{8EB4266A-1F3C-4556-8837-C9719D5AA9EE}" type="pres">
      <dgm:prSet presAssocID="{E13EA074-4D38-4799-8012-85304716C437}" presName="rootText" presStyleLbl="node1" presStyleIdx="0" presStyleCnt="1"/>
      <dgm:spPr/>
      <dgm:t>
        <a:bodyPr/>
        <a:lstStyle/>
        <a:p>
          <a:endParaRPr lang="zh-CN" altLang="en-US"/>
        </a:p>
      </dgm:t>
    </dgm:pt>
    <dgm:pt modelId="{E5D19B5C-7428-4169-9BAC-98132825F519}" type="pres">
      <dgm:prSet presAssocID="{E13EA074-4D38-4799-8012-85304716C437}" presName="rootConnector" presStyleLbl="node1" presStyleIdx="0" presStyleCnt="1"/>
      <dgm:spPr/>
      <dgm:t>
        <a:bodyPr/>
        <a:lstStyle/>
        <a:p>
          <a:endParaRPr lang="zh-CN" altLang="en-US"/>
        </a:p>
      </dgm:t>
    </dgm:pt>
    <dgm:pt modelId="{6F79F62C-6757-421E-A31B-35E8E2C2E881}" type="pres">
      <dgm:prSet presAssocID="{E13EA074-4D38-4799-8012-85304716C437}" presName="childShape" presStyleCnt="0"/>
      <dgm:spPr/>
    </dgm:pt>
    <dgm:pt modelId="{3965C85C-9AD6-4AC1-9AF7-369F5A395895}" type="pres">
      <dgm:prSet presAssocID="{C32F9D65-65D8-4425-98CD-C3AF0E5A1749}" presName="Name13" presStyleLbl="parChTrans1D2" presStyleIdx="0" presStyleCnt="2"/>
      <dgm:spPr/>
      <dgm:t>
        <a:bodyPr/>
        <a:lstStyle/>
        <a:p>
          <a:endParaRPr lang="zh-CN" altLang="en-US"/>
        </a:p>
      </dgm:t>
    </dgm:pt>
    <dgm:pt modelId="{862C4856-EE03-4814-8463-40FAD5EF40B3}" type="pres">
      <dgm:prSet presAssocID="{A10B62CF-D2D9-4711-A66E-FBC379B1962E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DC63F7-ABA9-4AB8-B188-79F6D9EDA57C}" type="pres">
      <dgm:prSet presAssocID="{AFCC7ED6-BBBB-407A-9E75-386284838CF8}" presName="Name13" presStyleLbl="parChTrans1D2" presStyleIdx="1" presStyleCnt="2"/>
      <dgm:spPr/>
      <dgm:t>
        <a:bodyPr/>
        <a:lstStyle/>
        <a:p>
          <a:endParaRPr lang="zh-CN" altLang="en-US"/>
        </a:p>
      </dgm:t>
    </dgm:pt>
    <dgm:pt modelId="{094634B5-4567-482B-9C33-42497CF950C3}" type="pres">
      <dgm:prSet presAssocID="{24A3C738-6C58-4FDA-94FE-9F5093E635EF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1BAD91D-86A6-4581-9B2E-246237F18E05}" srcId="{E13EA074-4D38-4799-8012-85304716C437}" destId="{A10B62CF-D2D9-4711-A66E-FBC379B1962E}" srcOrd="0" destOrd="0" parTransId="{C32F9D65-65D8-4425-98CD-C3AF0E5A1749}" sibTransId="{E64DACC8-97F5-436C-BE74-6D6785CD0947}"/>
    <dgm:cxn modelId="{D482F41E-60FD-43B2-A72C-3E3116590469}" type="presOf" srcId="{E13EA074-4D38-4799-8012-85304716C437}" destId="{E5D19B5C-7428-4169-9BAC-98132825F519}" srcOrd="1" destOrd="0" presId="urn:microsoft.com/office/officeart/2005/8/layout/hierarchy3"/>
    <dgm:cxn modelId="{6122BFA5-A809-4E87-AB3B-B816B2AE7258}" type="presOf" srcId="{5035B89F-98DA-4B39-BA02-9D8EBD50BA3B}" destId="{0C5BECC8-567B-464E-8ED2-4296188BF627}" srcOrd="0" destOrd="0" presId="urn:microsoft.com/office/officeart/2005/8/layout/hierarchy3"/>
    <dgm:cxn modelId="{1D880503-FC5D-4D5B-A43E-094DD8833E43}" type="presOf" srcId="{24A3C738-6C58-4FDA-94FE-9F5093E635EF}" destId="{094634B5-4567-482B-9C33-42497CF950C3}" srcOrd="0" destOrd="0" presId="urn:microsoft.com/office/officeart/2005/8/layout/hierarchy3"/>
    <dgm:cxn modelId="{E8FA3D8A-AA5B-4D8A-BB4D-97592950E877}" srcId="{E13EA074-4D38-4799-8012-85304716C437}" destId="{24A3C738-6C58-4FDA-94FE-9F5093E635EF}" srcOrd="1" destOrd="0" parTransId="{AFCC7ED6-BBBB-407A-9E75-386284838CF8}" sibTransId="{E74E2A58-7744-49FA-ABEA-8011B194B65D}"/>
    <dgm:cxn modelId="{25C4CF22-73C7-482A-89C1-77C32B96051E}" type="presOf" srcId="{C32F9D65-65D8-4425-98CD-C3AF0E5A1749}" destId="{3965C85C-9AD6-4AC1-9AF7-369F5A395895}" srcOrd="0" destOrd="0" presId="urn:microsoft.com/office/officeart/2005/8/layout/hierarchy3"/>
    <dgm:cxn modelId="{383BA508-2474-4EBA-B6B6-1D7FDF784ADF}" type="presOf" srcId="{E13EA074-4D38-4799-8012-85304716C437}" destId="{8EB4266A-1F3C-4556-8837-C9719D5AA9EE}" srcOrd="0" destOrd="0" presId="urn:microsoft.com/office/officeart/2005/8/layout/hierarchy3"/>
    <dgm:cxn modelId="{76DE7618-04D5-4F59-8259-8E2F8EBD3058}" srcId="{5035B89F-98DA-4B39-BA02-9D8EBD50BA3B}" destId="{E13EA074-4D38-4799-8012-85304716C437}" srcOrd="0" destOrd="0" parTransId="{E2291048-EBDD-41FC-AAA0-B005A672F11A}" sibTransId="{9CAE7CF1-D80A-4B77-9A1B-5E81A6868218}"/>
    <dgm:cxn modelId="{3193AF6B-F957-4DB1-8131-24F336F70B9B}" type="presOf" srcId="{AFCC7ED6-BBBB-407A-9E75-386284838CF8}" destId="{9CDC63F7-ABA9-4AB8-B188-79F6D9EDA57C}" srcOrd="0" destOrd="0" presId="urn:microsoft.com/office/officeart/2005/8/layout/hierarchy3"/>
    <dgm:cxn modelId="{064BB211-A143-470D-A7FD-295442AB2A27}" type="presOf" srcId="{A10B62CF-D2D9-4711-A66E-FBC379B1962E}" destId="{862C4856-EE03-4814-8463-40FAD5EF40B3}" srcOrd="0" destOrd="0" presId="urn:microsoft.com/office/officeart/2005/8/layout/hierarchy3"/>
    <dgm:cxn modelId="{8BC9EF04-A1C4-4A2C-8FD7-50F5F20996B3}" type="presParOf" srcId="{0C5BECC8-567B-464E-8ED2-4296188BF627}" destId="{DBD8D005-D0A5-4838-B26E-7964FD687FA5}" srcOrd="0" destOrd="0" presId="urn:microsoft.com/office/officeart/2005/8/layout/hierarchy3"/>
    <dgm:cxn modelId="{23C9E05D-F67D-4A88-849F-F6CFEB00E165}" type="presParOf" srcId="{DBD8D005-D0A5-4838-B26E-7964FD687FA5}" destId="{8202B272-044B-4411-9FF4-D1A0B9437B2E}" srcOrd="0" destOrd="0" presId="urn:microsoft.com/office/officeart/2005/8/layout/hierarchy3"/>
    <dgm:cxn modelId="{6E5DFD9B-190D-4FC4-8B31-0ADBC7295F0F}" type="presParOf" srcId="{8202B272-044B-4411-9FF4-D1A0B9437B2E}" destId="{8EB4266A-1F3C-4556-8837-C9719D5AA9EE}" srcOrd="0" destOrd="0" presId="urn:microsoft.com/office/officeart/2005/8/layout/hierarchy3"/>
    <dgm:cxn modelId="{C17A2128-87F7-4743-BDE3-B1A861B74F53}" type="presParOf" srcId="{8202B272-044B-4411-9FF4-D1A0B9437B2E}" destId="{E5D19B5C-7428-4169-9BAC-98132825F519}" srcOrd="1" destOrd="0" presId="urn:microsoft.com/office/officeart/2005/8/layout/hierarchy3"/>
    <dgm:cxn modelId="{5028D1F2-6EBE-4062-96E6-51D3FB5D7456}" type="presParOf" srcId="{DBD8D005-D0A5-4838-B26E-7964FD687FA5}" destId="{6F79F62C-6757-421E-A31B-35E8E2C2E881}" srcOrd="1" destOrd="0" presId="urn:microsoft.com/office/officeart/2005/8/layout/hierarchy3"/>
    <dgm:cxn modelId="{899A3243-77F1-4C2D-813A-936747887AF2}" type="presParOf" srcId="{6F79F62C-6757-421E-A31B-35E8E2C2E881}" destId="{3965C85C-9AD6-4AC1-9AF7-369F5A395895}" srcOrd="0" destOrd="0" presId="urn:microsoft.com/office/officeart/2005/8/layout/hierarchy3"/>
    <dgm:cxn modelId="{B28BAB83-755B-4D31-A5C4-AD1BE9C2378B}" type="presParOf" srcId="{6F79F62C-6757-421E-A31B-35E8E2C2E881}" destId="{862C4856-EE03-4814-8463-40FAD5EF40B3}" srcOrd="1" destOrd="0" presId="urn:microsoft.com/office/officeart/2005/8/layout/hierarchy3"/>
    <dgm:cxn modelId="{FBD1CD51-141E-4BB8-B0C7-BB706F7BF1B0}" type="presParOf" srcId="{6F79F62C-6757-421E-A31B-35E8E2C2E881}" destId="{9CDC63F7-ABA9-4AB8-B188-79F6D9EDA57C}" srcOrd="2" destOrd="0" presId="urn:microsoft.com/office/officeart/2005/8/layout/hierarchy3"/>
    <dgm:cxn modelId="{95B6A377-2DF9-4779-AF8E-1FCD49A7EE5F}" type="presParOf" srcId="{6F79F62C-6757-421E-A31B-35E8E2C2E881}" destId="{094634B5-4567-482B-9C33-42497CF950C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35B89F-98DA-4B39-BA02-9D8EBD50BA3B}" type="doc">
      <dgm:prSet loTypeId="urn:microsoft.com/office/officeart/2005/8/layout/hierarchy3" loCatId="hierarchy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zh-CN" altLang="en-US"/>
        </a:p>
      </dgm:t>
    </dgm:pt>
    <dgm:pt modelId="{76898873-FC9D-4219-88C7-BD21C97D6089}">
      <dgm:prSet phldrT="[文本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altLang="zh-CN" sz="2400" dirty="0" smtClean="0">
              <a:solidFill>
                <a:schemeClr val="tx1"/>
              </a:solidFill>
              <a:latin typeface="Comic Sans MS" pitchFamily="66" charset="0"/>
            </a:rPr>
            <a:t> </a:t>
          </a:r>
          <a:r>
            <a:rPr lang="en-US" altLang="zh-CN" sz="2400" dirty="0" smtClean="0">
              <a:solidFill>
                <a:srgbClr val="FF0000"/>
              </a:solidFill>
              <a:latin typeface="Comic Sans MS" pitchFamily="66" charset="0"/>
            </a:rPr>
            <a:t>According to signal form</a:t>
          </a:r>
          <a:endParaRPr lang="zh-CN" altLang="en-US" sz="2400" dirty="0">
            <a:solidFill>
              <a:srgbClr val="FF0000"/>
            </a:solidFill>
            <a:latin typeface="Comic Sans MS" pitchFamily="66" charset="0"/>
          </a:endParaRPr>
        </a:p>
      </dgm:t>
    </dgm:pt>
    <dgm:pt modelId="{7C1A6CC9-49E8-4BE9-A906-540160FC3D2B}" type="parTrans" cxnId="{7B2E2494-96B0-4E37-A537-2188F0ED96A5}">
      <dgm:prSet/>
      <dgm:spPr/>
      <dgm:t>
        <a:bodyPr/>
        <a:lstStyle/>
        <a:p>
          <a:endParaRPr lang="zh-CN" altLang="en-US"/>
        </a:p>
      </dgm:t>
    </dgm:pt>
    <dgm:pt modelId="{566FFDA8-778C-43A0-99A1-F48E08BB2319}" type="sibTrans" cxnId="{7B2E2494-96B0-4E37-A537-2188F0ED96A5}">
      <dgm:prSet/>
      <dgm:spPr/>
      <dgm:t>
        <a:bodyPr/>
        <a:lstStyle/>
        <a:p>
          <a:endParaRPr lang="zh-CN" altLang="en-US"/>
        </a:p>
      </dgm:t>
    </dgm:pt>
    <dgm:pt modelId="{E64C23EF-D82F-42CB-BE3F-287C8C4AA9A5}">
      <dgm:prSet phldrT="[文本]" custT="1"/>
      <dgm:spPr/>
      <dgm:t>
        <a:bodyPr/>
        <a:lstStyle/>
        <a:p>
          <a:r>
            <a:rPr lang="en-US" altLang="zh-CN" sz="2400" dirty="0" smtClean="0">
              <a:latin typeface="Comic Sans MS" pitchFamily="66" charset="0"/>
            </a:rPr>
            <a:t>Continuous control system</a:t>
          </a:r>
          <a:endParaRPr lang="zh-CN" altLang="en-US" sz="2400" dirty="0">
            <a:latin typeface="Comic Sans MS" pitchFamily="66" charset="0"/>
          </a:endParaRPr>
        </a:p>
      </dgm:t>
    </dgm:pt>
    <dgm:pt modelId="{D68DFA7F-ADEF-4748-8D0B-36D02B9C5876}" type="parTrans" cxnId="{0A153077-7009-475D-BBB6-2FB22D4FA473}">
      <dgm:prSet/>
      <dgm:spPr/>
      <dgm:t>
        <a:bodyPr/>
        <a:lstStyle/>
        <a:p>
          <a:endParaRPr lang="zh-CN" altLang="en-US"/>
        </a:p>
      </dgm:t>
    </dgm:pt>
    <dgm:pt modelId="{50A34597-AD99-460D-A38D-CDD038176BAE}" type="sibTrans" cxnId="{0A153077-7009-475D-BBB6-2FB22D4FA473}">
      <dgm:prSet/>
      <dgm:spPr/>
      <dgm:t>
        <a:bodyPr/>
        <a:lstStyle/>
        <a:p>
          <a:endParaRPr lang="zh-CN" altLang="en-US"/>
        </a:p>
      </dgm:t>
    </dgm:pt>
    <dgm:pt modelId="{F7A0E83B-A6E6-4970-9D38-C0F2F4B17AF7}">
      <dgm:prSet phldrT="[文本]" custT="1"/>
      <dgm:spPr/>
      <dgm:t>
        <a:bodyPr/>
        <a:lstStyle/>
        <a:p>
          <a:r>
            <a:rPr lang="en-US" altLang="zh-CN" sz="2400" dirty="0" smtClean="0">
              <a:latin typeface="Comic Sans MS" pitchFamily="66" charset="0"/>
            </a:rPr>
            <a:t>Discrete control system</a:t>
          </a:r>
          <a:endParaRPr lang="zh-CN" altLang="en-US" sz="2400" dirty="0">
            <a:latin typeface="Comic Sans MS" pitchFamily="66" charset="0"/>
          </a:endParaRPr>
        </a:p>
      </dgm:t>
    </dgm:pt>
    <dgm:pt modelId="{4887663C-E4C4-4D35-B3F5-48F0C77BF7CB}" type="parTrans" cxnId="{77E93EB3-9BB2-4515-9FDE-82B45DB3D0FE}">
      <dgm:prSet/>
      <dgm:spPr/>
      <dgm:t>
        <a:bodyPr/>
        <a:lstStyle/>
        <a:p>
          <a:endParaRPr lang="zh-CN" altLang="en-US"/>
        </a:p>
      </dgm:t>
    </dgm:pt>
    <dgm:pt modelId="{332977AD-4C35-4AC4-B68A-47699205C9C0}" type="sibTrans" cxnId="{77E93EB3-9BB2-4515-9FDE-82B45DB3D0FE}">
      <dgm:prSet/>
      <dgm:spPr/>
      <dgm:t>
        <a:bodyPr/>
        <a:lstStyle/>
        <a:p>
          <a:endParaRPr lang="zh-CN" altLang="en-US"/>
        </a:p>
      </dgm:t>
    </dgm:pt>
    <dgm:pt modelId="{0C5BECC8-567B-464E-8ED2-4296188BF627}" type="pres">
      <dgm:prSet presAssocID="{5035B89F-98DA-4B39-BA02-9D8EBD50BA3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829CADFA-FB22-4841-A8B3-89E0427BFB2B}" type="pres">
      <dgm:prSet presAssocID="{76898873-FC9D-4219-88C7-BD21C97D6089}" presName="root" presStyleCnt="0"/>
      <dgm:spPr/>
    </dgm:pt>
    <dgm:pt modelId="{DC9A8F0C-B335-4DBD-92A8-6AD1BC5CA13F}" type="pres">
      <dgm:prSet presAssocID="{76898873-FC9D-4219-88C7-BD21C97D6089}" presName="rootComposite" presStyleCnt="0"/>
      <dgm:spPr/>
    </dgm:pt>
    <dgm:pt modelId="{74DC2678-6F92-40DE-A77A-83149208CA62}" type="pres">
      <dgm:prSet presAssocID="{76898873-FC9D-4219-88C7-BD21C97D6089}" presName="rootText" presStyleLbl="node1" presStyleIdx="0" presStyleCnt="1"/>
      <dgm:spPr/>
      <dgm:t>
        <a:bodyPr/>
        <a:lstStyle/>
        <a:p>
          <a:endParaRPr lang="zh-CN" altLang="en-US"/>
        </a:p>
      </dgm:t>
    </dgm:pt>
    <dgm:pt modelId="{37FA6A95-6D5D-4933-ACAF-C971DBA60417}" type="pres">
      <dgm:prSet presAssocID="{76898873-FC9D-4219-88C7-BD21C97D6089}" presName="rootConnector" presStyleLbl="node1" presStyleIdx="0" presStyleCnt="1"/>
      <dgm:spPr/>
      <dgm:t>
        <a:bodyPr/>
        <a:lstStyle/>
        <a:p>
          <a:endParaRPr lang="zh-CN" altLang="en-US"/>
        </a:p>
      </dgm:t>
    </dgm:pt>
    <dgm:pt modelId="{74661489-49CB-41CA-986A-1A43AF2B4430}" type="pres">
      <dgm:prSet presAssocID="{76898873-FC9D-4219-88C7-BD21C97D6089}" presName="childShape" presStyleCnt="0"/>
      <dgm:spPr/>
    </dgm:pt>
    <dgm:pt modelId="{C2E135FA-639E-46B8-A4B9-0FB6346A305E}" type="pres">
      <dgm:prSet presAssocID="{D68DFA7F-ADEF-4748-8D0B-36D02B9C5876}" presName="Name13" presStyleLbl="parChTrans1D2" presStyleIdx="0" presStyleCnt="2"/>
      <dgm:spPr/>
      <dgm:t>
        <a:bodyPr/>
        <a:lstStyle/>
        <a:p>
          <a:endParaRPr lang="zh-CN" altLang="en-US"/>
        </a:p>
      </dgm:t>
    </dgm:pt>
    <dgm:pt modelId="{A21A4B86-6D14-4A4F-AD73-8C7AF6B30C2B}" type="pres">
      <dgm:prSet presAssocID="{E64C23EF-D82F-42CB-BE3F-287C8C4AA9A5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6412027-7235-4B6B-8942-688C933455CE}" type="pres">
      <dgm:prSet presAssocID="{4887663C-E4C4-4D35-B3F5-48F0C77BF7CB}" presName="Name13" presStyleLbl="parChTrans1D2" presStyleIdx="1" presStyleCnt="2"/>
      <dgm:spPr/>
      <dgm:t>
        <a:bodyPr/>
        <a:lstStyle/>
        <a:p>
          <a:endParaRPr lang="zh-CN" altLang="en-US"/>
        </a:p>
      </dgm:t>
    </dgm:pt>
    <dgm:pt modelId="{B616BA09-07A1-4888-8079-97F2BC6D2B30}" type="pres">
      <dgm:prSet presAssocID="{F7A0E83B-A6E6-4970-9D38-C0F2F4B17AF7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B2E2494-96B0-4E37-A537-2188F0ED96A5}" srcId="{5035B89F-98DA-4B39-BA02-9D8EBD50BA3B}" destId="{76898873-FC9D-4219-88C7-BD21C97D6089}" srcOrd="0" destOrd="0" parTransId="{7C1A6CC9-49E8-4BE9-A906-540160FC3D2B}" sibTransId="{566FFDA8-778C-43A0-99A1-F48E08BB2319}"/>
    <dgm:cxn modelId="{69E04708-A9D3-4952-9648-ECD9C1ACEB8B}" type="presOf" srcId="{E64C23EF-D82F-42CB-BE3F-287C8C4AA9A5}" destId="{A21A4B86-6D14-4A4F-AD73-8C7AF6B30C2B}" srcOrd="0" destOrd="0" presId="urn:microsoft.com/office/officeart/2005/8/layout/hierarchy3"/>
    <dgm:cxn modelId="{3CDD200F-F5F5-4196-B01E-F2DDC46907A1}" type="presOf" srcId="{F7A0E83B-A6E6-4970-9D38-C0F2F4B17AF7}" destId="{B616BA09-07A1-4888-8079-97F2BC6D2B30}" srcOrd="0" destOrd="0" presId="urn:microsoft.com/office/officeart/2005/8/layout/hierarchy3"/>
    <dgm:cxn modelId="{642B488C-BFB7-4C1C-87E3-FC44F750B40E}" type="presOf" srcId="{76898873-FC9D-4219-88C7-BD21C97D6089}" destId="{37FA6A95-6D5D-4933-ACAF-C971DBA60417}" srcOrd="1" destOrd="0" presId="urn:microsoft.com/office/officeart/2005/8/layout/hierarchy3"/>
    <dgm:cxn modelId="{3579BF7B-E5AC-4919-ACD8-5FE22EE7A848}" type="presOf" srcId="{4887663C-E4C4-4D35-B3F5-48F0C77BF7CB}" destId="{96412027-7235-4B6B-8942-688C933455CE}" srcOrd="0" destOrd="0" presId="urn:microsoft.com/office/officeart/2005/8/layout/hierarchy3"/>
    <dgm:cxn modelId="{4DCC7282-2949-4B93-9304-968C0B98BBB3}" type="presOf" srcId="{D68DFA7F-ADEF-4748-8D0B-36D02B9C5876}" destId="{C2E135FA-639E-46B8-A4B9-0FB6346A305E}" srcOrd="0" destOrd="0" presId="urn:microsoft.com/office/officeart/2005/8/layout/hierarchy3"/>
    <dgm:cxn modelId="{512638C3-A38D-4C28-BAED-CE038B799448}" type="presOf" srcId="{76898873-FC9D-4219-88C7-BD21C97D6089}" destId="{74DC2678-6F92-40DE-A77A-83149208CA62}" srcOrd="0" destOrd="0" presId="urn:microsoft.com/office/officeart/2005/8/layout/hierarchy3"/>
    <dgm:cxn modelId="{2656EDC6-438C-4CD8-A78E-335A9DC0D297}" type="presOf" srcId="{5035B89F-98DA-4B39-BA02-9D8EBD50BA3B}" destId="{0C5BECC8-567B-464E-8ED2-4296188BF627}" srcOrd="0" destOrd="0" presId="urn:microsoft.com/office/officeart/2005/8/layout/hierarchy3"/>
    <dgm:cxn modelId="{0A153077-7009-475D-BBB6-2FB22D4FA473}" srcId="{76898873-FC9D-4219-88C7-BD21C97D6089}" destId="{E64C23EF-D82F-42CB-BE3F-287C8C4AA9A5}" srcOrd="0" destOrd="0" parTransId="{D68DFA7F-ADEF-4748-8D0B-36D02B9C5876}" sibTransId="{50A34597-AD99-460D-A38D-CDD038176BAE}"/>
    <dgm:cxn modelId="{77E93EB3-9BB2-4515-9FDE-82B45DB3D0FE}" srcId="{76898873-FC9D-4219-88C7-BD21C97D6089}" destId="{F7A0E83B-A6E6-4970-9D38-C0F2F4B17AF7}" srcOrd="1" destOrd="0" parTransId="{4887663C-E4C4-4D35-B3F5-48F0C77BF7CB}" sibTransId="{332977AD-4C35-4AC4-B68A-47699205C9C0}"/>
    <dgm:cxn modelId="{CDCFAADA-9012-479C-B74B-33A2204B1E8D}" type="presParOf" srcId="{0C5BECC8-567B-464E-8ED2-4296188BF627}" destId="{829CADFA-FB22-4841-A8B3-89E0427BFB2B}" srcOrd="0" destOrd="0" presId="urn:microsoft.com/office/officeart/2005/8/layout/hierarchy3"/>
    <dgm:cxn modelId="{99E74C82-D68A-469D-948E-D89E2A42C9EC}" type="presParOf" srcId="{829CADFA-FB22-4841-A8B3-89E0427BFB2B}" destId="{DC9A8F0C-B335-4DBD-92A8-6AD1BC5CA13F}" srcOrd="0" destOrd="0" presId="urn:microsoft.com/office/officeart/2005/8/layout/hierarchy3"/>
    <dgm:cxn modelId="{6303D849-9F79-4C31-B757-BF711C7BF787}" type="presParOf" srcId="{DC9A8F0C-B335-4DBD-92A8-6AD1BC5CA13F}" destId="{74DC2678-6F92-40DE-A77A-83149208CA62}" srcOrd="0" destOrd="0" presId="urn:microsoft.com/office/officeart/2005/8/layout/hierarchy3"/>
    <dgm:cxn modelId="{F056EAD6-B8DD-400C-A91F-7C4908F90E6B}" type="presParOf" srcId="{DC9A8F0C-B335-4DBD-92A8-6AD1BC5CA13F}" destId="{37FA6A95-6D5D-4933-ACAF-C971DBA60417}" srcOrd="1" destOrd="0" presId="urn:microsoft.com/office/officeart/2005/8/layout/hierarchy3"/>
    <dgm:cxn modelId="{9C487FF8-E833-41E8-8F5F-7E1586362A27}" type="presParOf" srcId="{829CADFA-FB22-4841-A8B3-89E0427BFB2B}" destId="{74661489-49CB-41CA-986A-1A43AF2B4430}" srcOrd="1" destOrd="0" presId="urn:microsoft.com/office/officeart/2005/8/layout/hierarchy3"/>
    <dgm:cxn modelId="{22718436-BDA3-47E7-A60D-FC3716A53AC5}" type="presParOf" srcId="{74661489-49CB-41CA-986A-1A43AF2B4430}" destId="{C2E135FA-639E-46B8-A4B9-0FB6346A305E}" srcOrd="0" destOrd="0" presId="urn:microsoft.com/office/officeart/2005/8/layout/hierarchy3"/>
    <dgm:cxn modelId="{13328A45-4FCA-40C5-9CC4-87B0EF214025}" type="presParOf" srcId="{74661489-49CB-41CA-986A-1A43AF2B4430}" destId="{A21A4B86-6D14-4A4F-AD73-8C7AF6B30C2B}" srcOrd="1" destOrd="0" presId="urn:microsoft.com/office/officeart/2005/8/layout/hierarchy3"/>
    <dgm:cxn modelId="{47A676CC-EF8C-4014-92A9-8C0433643F51}" type="presParOf" srcId="{74661489-49CB-41CA-986A-1A43AF2B4430}" destId="{96412027-7235-4B6B-8942-688C933455CE}" srcOrd="2" destOrd="0" presId="urn:microsoft.com/office/officeart/2005/8/layout/hierarchy3"/>
    <dgm:cxn modelId="{59C8DB02-4576-47F8-AFED-1712764CDEC3}" type="presParOf" srcId="{74661489-49CB-41CA-986A-1A43AF2B4430}" destId="{B616BA09-07A1-4888-8079-97F2BC6D2B30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35B89F-98DA-4B39-BA02-9D8EBD50BA3B}" type="doc">
      <dgm:prSet loTypeId="urn:microsoft.com/office/officeart/2005/8/layout/hierarchy3" loCatId="hierarchy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zh-CN" altLang="en-US"/>
        </a:p>
      </dgm:t>
    </dgm:pt>
    <dgm:pt modelId="{76898873-FC9D-4219-88C7-BD21C97D6089}">
      <dgm:prSet phldrT="[文本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altLang="zh-CN" sz="2400" dirty="0" smtClean="0">
              <a:solidFill>
                <a:schemeClr val="tx1"/>
              </a:solidFill>
              <a:latin typeface="Comic Sans MS" pitchFamily="66" charset="0"/>
            </a:rPr>
            <a:t> According to parameters</a:t>
          </a:r>
          <a:endParaRPr lang="zh-CN" altLang="en-US" sz="2400" dirty="0">
            <a:solidFill>
              <a:schemeClr val="tx1"/>
            </a:solidFill>
            <a:latin typeface="Comic Sans MS" pitchFamily="66" charset="0"/>
          </a:endParaRPr>
        </a:p>
      </dgm:t>
    </dgm:pt>
    <dgm:pt modelId="{7C1A6CC9-49E8-4BE9-A906-540160FC3D2B}" type="parTrans" cxnId="{7B2E2494-96B0-4E37-A537-2188F0ED96A5}">
      <dgm:prSet/>
      <dgm:spPr/>
      <dgm:t>
        <a:bodyPr/>
        <a:lstStyle/>
        <a:p>
          <a:endParaRPr lang="zh-CN" altLang="en-US"/>
        </a:p>
      </dgm:t>
    </dgm:pt>
    <dgm:pt modelId="{566FFDA8-778C-43A0-99A1-F48E08BB2319}" type="sibTrans" cxnId="{7B2E2494-96B0-4E37-A537-2188F0ED96A5}">
      <dgm:prSet/>
      <dgm:spPr/>
      <dgm:t>
        <a:bodyPr/>
        <a:lstStyle/>
        <a:p>
          <a:endParaRPr lang="zh-CN" altLang="en-US"/>
        </a:p>
      </dgm:t>
    </dgm:pt>
    <dgm:pt modelId="{E64C23EF-D82F-42CB-BE3F-287C8C4AA9A5}">
      <dgm:prSet phldrT="[文本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en-US" altLang="zh-CN" sz="2400" dirty="0" smtClean="0">
              <a:latin typeface="Comic Sans MS" pitchFamily="66" charset="0"/>
            </a:rPr>
            <a:t>Time-invariant system</a:t>
          </a:r>
          <a:endParaRPr lang="zh-CN" altLang="en-US" sz="2400" dirty="0">
            <a:latin typeface="Comic Sans MS" pitchFamily="66" charset="0"/>
          </a:endParaRPr>
        </a:p>
      </dgm:t>
    </dgm:pt>
    <dgm:pt modelId="{D68DFA7F-ADEF-4748-8D0B-36D02B9C5876}" type="parTrans" cxnId="{0A153077-7009-475D-BBB6-2FB22D4FA473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zh-CN" altLang="en-US"/>
        </a:p>
      </dgm:t>
    </dgm:pt>
    <dgm:pt modelId="{50A34597-AD99-460D-A38D-CDD038176BAE}" type="sibTrans" cxnId="{0A153077-7009-475D-BBB6-2FB22D4FA473}">
      <dgm:prSet/>
      <dgm:spPr/>
      <dgm:t>
        <a:bodyPr/>
        <a:lstStyle/>
        <a:p>
          <a:endParaRPr lang="zh-CN" altLang="en-US"/>
        </a:p>
      </dgm:t>
    </dgm:pt>
    <dgm:pt modelId="{F7A0E83B-A6E6-4970-9D38-C0F2F4B17AF7}">
      <dgm:prSet phldrT="[文本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en-US" altLang="zh-CN" sz="2400" dirty="0" smtClean="0">
              <a:latin typeface="Comic Sans MS" pitchFamily="66" charset="0"/>
            </a:rPr>
            <a:t>Time-varying system</a:t>
          </a:r>
          <a:endParaRPr lang="zh-CN" altLang="en-US" sz="2400" dirty="0">
            <a:latin typeface="Comic Sans MS" pitchFamily="66" charset="0"/>
          </a:endParaRPr>
        </a:p>
      </dgm:t>
    </dgm:pt>
    <dgm:pt modelId="{4887663C-E4C4-4D35-B3F5-48F0C77BF7CB}" type="parTrans" cxnId="{77E93EB3-9BB2-4515-9FDE-82B45DB3D0FE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zh-CN" altLang="en-US"/>
        </a:p>
      </dgm:t>
    </dgm:pt>
    <dgm:pt modelId="{332977AD-4C35-4AC4-B68A-47699205C9C0}" type="sibTrans" cxnId="{77E93EB3-9BB2-4515-9FDE-82B45DB3D0FE}">
      <dgm:prSet/>
      <dgm:spPr/>
      <dgm:t>
        <a:bodyPr/>
        <a:lstStyle/>
        <a:p>
          <a:endParaRPr lang="zh-CN" altLang="en-US"/>
        </a:p>
      </dgm:t>
    </dgm:pt>
    <dgm:pt modelId="{0C5BECC8-567B-464E-8ED2-4296188BF627}" type="pres">
      <dgm:prSet presAssocID="{5035B89F-98DA-4B39-BA02-9D8EBD50BA3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829CADFA-FB22-4841-A8B3-89E0427BFB2B}" type="pres">
      <dgm:prSet presAssocID="{76898873-FC9D-4219-88C7-BD21C97D6089}" presName="root" presStyleCnt="0"/>
      <dgm:spPr/>
    </dgm:pt>
    <dgm:pt modelId="{DC9A8F0C-B335-4DBD-92A8-6AD1BC5CA13F}" type="pres">
      <dgm:prSet presAssocID="{76898873-FC9D-4219-88C7-BD21C97D6089}" presName="rootComposite" presStyleCnt="0"/>
      <dgm:spPr/>
    </dgm:pt>
    <dgm:pt modelId="{74DC2678-6F92-40DE-A77A-83149208CA62}" type="pres">
      <dgm:prSet presAssocID="{76898873-FC9D-4219-88C7-BD21C97D6089}" presName="rootText" presStyleLbl="node1" presStyleIdx="0" presStyleCnt="1"/>
      <dgm:spPr/>
      <dgm:t>
        <a:bodyPr/>
        <a:lstStyle/>
        <a:p>
          <a:endParaRPr lang="zh-CN" altLang="en-US"/>
        </a:p>
      </dgm:t>
    </dgm:pt>
    <dgm:pt modelId="{37FA6A95-6D5D-4933-ACAF-C971DBA60417}" type="pres">
      <dgm:prSet presAssocID="{76898873-FC9D-4219-88C7-BD21C97D6089}" presName="rootConnector" presStyleLbl="node1" presStyleIdx="0" presStyleCnt="1"/>
      <dgm:spPr/>
      <dgm:t>
        <a:bodyPr/>
        <a:lstStyle/>
        <a:p>
          <a:endParaRPr lang="zh-CN" altLang="en-US"/>
        </a:p>
      </dgm:t>
    </dgm:pt>
    <dgm:pt modelId="{74661489-49CB-41CA-986A-1A43AF2B4430}" type="pres">
      <dgm:prSet presAssocID="{76898873-FC9D-4219-88C7-BD21C97D6089}" presName="childShape" presStyleCnt="0"/>
      <dgm:spPr/>
    </dgm:pt>
    <dgm:pt modelId="{C2E135FA-639E-46B8-A4B9-0FB6346A305E}" type="pres">
      <dgm:prSet presAssocID="{D68DFA7F-ADEF-4748-8D0B-36D02B9C5876}" presName="Name13" presStyleLbl="parChTrans1D2" presStyleIdx="0" presStyleCnt="2"/>
      <dgm:spPr/>
      <dgm:t>
        <a:bodyPr/>
        <a:lstStyle/>
        <a:p>
          <a:endParaRPr lang="zh-CN" altLang="en-US"/>
        </a:p>
      </dgm:t>
    </dgm:pt>
    <dgm:pt modelId="{A21A4B86-6D14-4A4F-AD73-8C7AF6B30C2B}" type="pres">
      <dgm:prSet presAssocID="{E64C23EF-D82F-42CB-BE3F-287C8C4AA9A5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6412027-7235-4B6B-8942-688C933455CE}" type="pres">
      <dgm:prSet presAssocID="{4887663C-E4C4-4D35-B3F5-48F0C77BF7CB}" presName="Name13" presStyleLbl="parChTrans1D2" presStyleIdx="1" presStyleCnt="2"/>
      <dgm:spPr/>
      <dgm:t>
        <a:bodyPr/>
        <a:lstStyle/>
        <a:p>
          <a:endParaRPr lang="zh-CN" altLang="en-US"/>
        </a:p>
      </dgm:t>
    </dgm:pt>
    <dgm:pt modelId="{B616BA09-07A1-4888-8079-97F2BC6D2B30}" type="pres">
      <dgm:prSet presAssocID="{F7A0E83B-A6E6-4970-9D38-C0F2F4B17AF7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B2E2494-96B0-4E37-A537-2188F0ED96A5}" srcId="{5035B89F-98DA-4B39-BA02-9D8EBD50BA3B}" destId="{76898873-FC9D-4219-88C7-BD21C97D6089}" srcOrd="0" destOrd="0" parTransId="{7C1A6CC9-49E8-4BE9-A906-540160FC3D2B}" sibTransId="{566FFDA8-778C-43A0-99A1-F48E08BB2319}"/>
    <dgm:cxn modelId="{B8B5F7B4-5D90-4B38-8058-A5757D383780}" type="presOf" srcId="{76898873-FC9D-4219-88C7-BD21C97D6089}" destId="{37FA6A95-6D5D-4933-ACAF-C971DBA60417}" srcOrd="1" destOrd="0" presId="urn:microsoft.com/office/officeart/2005/8/layout/hierarchy3"/>
    <dgm:cxn modelId="{8332F7C3-10E6-41BE-951C-1DFF0DED7DB7}" type="presOf" srcId="{F7A0E83B-A6E6-4970-9D38-C0F2F4B17AF7}" destId="{B616BA09-07A1-4888-8079-97F2BC6D2B30}" srcOrd="0" destOrd="0" presId="urn:microsoft.com/office/officeart/2005/8/layout/hierarchy3"/>
    <dgm:cxn modelId="{7E820655-2E71-4185-85EB-300C6C32EB37}" type="presOf" srcId="{76898873-FC9D-4219-88C7-BD21C97D6089}" destId="{74DC2678-6F92-40DE-A77A-83149208CA62}" srcOrd="0" destOrd="0" presId="urn:microsoft.com/office/officeart/2005/8/layout/hierarchy3"/>
    <dgm:cxn modelId="{68B6E749-D497-4C35-BE04-6834F1C632B3}" type="presOf" srcId="{D68DFA7F-ADEF-4748-8D0B-36D02B9C5876}" destId="{C2E135FA-639E-46B8-A4B9-0FB6346A305E}" srcOrd="0" destOrd="0" presId="urn:microsoft.com/office/officeart/2005/8/layout/hierarchy3"/>
    <dgm:cxn modelId="{0A153077-7009-475D-BBB6-2FB22D4FA473}" srcId="{76898873-FC9D-4219-88C7-BD21C97D6089}" destId="{E64C23EF-D82F-42CB-BE3F-287C8C4AA9A5}" srcOrd="0" destOrd="0" parTransId="{D68DFA7F-ADEF-4748-8D0B-36D02B9C5876}" sibTransId="{50A34597-AD99-460D-A38D-CDD038176BAE}"/>
    <dgm:cxn modelId="{99ED231F-C216-4898-A0FF-DA715ED0B362}" type="presOf" srcId="{5035B89F-98DA-4B39-BA02-9D8EBD50BA3B}" destId="{0C5BECC8-567B-464E-8ED2-4296188BF627}" srcOrd="0" destOrd="0" presId="urn:microsoft.com/office/officeart/2005/8/layout/hierarchy3"/>
    <dgm:cxn modelId="{D9926E1B-BD55-4EE5-B16D-2C244196D501}" type="presOf" srcId="{E64C23EF-D82F-42CB-BE3F-287C8C4AA9A5}" destId="{A21A4B86-6D14-4A4F-AD73-8C7AF6B30C2B}" srcOrd="0" destOrd="0" presId="urn:microsoft.com/office/officeart/2005/8/layout/hierarchy3"/>
    <dgm:cxn modelId="{77E93EB3-9BB2-4515-9FDE-82B45DB3D0FE}" srcId="{76898873-FC9D-4219-88C7-BD21C97D6089}" destId="{F7A0E83B-A6E6-4970-9D38-C0F2F4B17AF7}" srcOrd="1" destOrd="0" parTransId="{4887663C-E4C4-4D35-B3F5-48F0C77BF7CB}" sibTransId="{332977AD-4C35-4AC4-B68A-47699205C9C0}"/>
    <dgm:cxn modelId="{2B854953-F2AA-47FA-A979-E281F747326D}" type="presOf" srcId="{4887663C-E4C4-4D35-B3F5-48F0C77BF7CB}" destId="{96412027-7235-4B6B-8942-688C933455CE}" srcOrd="0" destOrd="0" presId="urn:microsoft.com/office/officeart/2005/8/layout/hierarchy3"/>
    <dgm:cxn modelId="{8F5FF406-70B8-4346-A650-84B53980634B}" type="presParOf" srcId="{0C5BECC8-567B-464E-8ED2-4296188BF627}" destId="{829CADFA-FB22-4841-A8B3-89E0427BFB2B}" srcOrd="0" destOrd="0" presId="urn:microsoft.com/office/officeart/2005/8/layout/hierarchy3"/>
    <dgm:cxn modelId="{F10209BF-4BFB-4FFC-80DA-6538BC9D36A8}" type="presParOf" srcId="{829CADFA-FB22-4841-A8B3-89E0427BFB2B}" destId="{DC9A8F0C-B335-4DBD-92A8-6AD1BC5CA13F}" srcOrd="0" destOrd="0" presId="urn:microsoft.com/office/officeart/2005/8/layout/hierarchy3"/>
    <dgm:cxn modelId="{66E60F26-B2DE-44C0-8D87-6321AFBC9A9E}" type="presParOf" srcId="{DC9A8F0C-B335-4DBD-92A8-6AD1BC5CA13F}" destId="{74DC2678-6F92-40DE-A77A-83149208CA62}" srcOrd="0" destOrd="0" presId="urn:microsoft.com/office/officeart/2005/8/layout/hierarchy3"/>
    <dgm:cxn modelId="{F11C9AB9-B6EF-43D6-B954-AA8572058E8D}" type="presParOf" srcId="{DC9A8F0C-B335-4DBD-92A8-6AD1BC5CA13F}" destId="{37FA6A95-6D5D-4933-ACAF-C971DBA60417}" srcOrd="1" destOrd="0" presId="urn:microsoft.com/office/officeart/2005/8/layout/hierarchy3"/>
    <dgm:cxn modelId="{2E500BFA-D7F1-48C7-AF5B-7C4ABDFB69A3}" type="presParOf" srcId="{829CADFA-FB22-4841-A8B3-89E0427BFB2B}" destId="{74661489-49CB-41CA-986A-1A43AF2B4430}" srcOrd="1" destOrd="0" presId="urn:microsoft.com/office/officeart/2005/8/layout/hierarchy3"/>
    <dgm:cxn modelId="{6A837442-66CA-4C33-8259-EF8AC2649362}" type="presParOf" srcId="{74661489-49CB-41CA-986A-1A43AF2B4430}" destId="{C2E135FA-639E-46B8-A4B9-0FB6346A305E}" srcOrd="0" destOrd="0" presId="urn:microsoft.com/office/officeart/2005/8/layout/hierarchy3"/>
    <dgm:cxn modelId="{0A832284-FADC-4AD4-932A-F45C8DC8A208}" type="presParOf" srcId="{74661489-49CB-41CA-986A-1A43AF2B4430}" destId="{A21A4B86-6D14-4A4F-AD73-8C7AF6B30C2B}" srcOrd="1" destOrd="0" presId="urn:microsoft.com/office/officeart/2005/8/layout/hierarchy3"/>
    <dgm:cxn modelId="{6E7B6717-E5D4-481F-97E6-D6E2F69ED50D}" type="presParOf" srcId="{74661489-49CB-41CA-986A-1A43AF2B4430}" destId="{96412027-7235-4B6B-8942-688C933455CE}" srcOrd="2" destOrd="0" presId="urn:microsoft.com/office/officeart/2005/8/layout/hierarchy3"/>
    <dgm:cxn modelId="{23B9EF29-473A-4800-B538-C01E09D94B9D}" type="presParOf" srcId="{74661489-49CB-41CA-986A-1A43AF2B4430}" destId="{B616BA09-07A1-4888-8079-97F2BC6D2B30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3585A-B0D5-4E1D-8CE4-3910CF2C6720}">
      <dsp:nvSpPr>
        <dsp:cNvPr id="0" name=""/>
        <dsp:cNvSpPr/>
      </dsp:nvSpPr>
      <dsp:spPr>
        <a:xfrm>
          <a:off x="3886199" y="1221548"/>
          <a:ext cx="2783787" cy="4627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371"/>
              </a:lnTo>
              <a:lnTo>
                <a:pt x="2783787" y="231371"/>
              </a:lnTo>
              <a:lnTo>
                <a:pt x="2783787" y="4627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207D01-AD9A-45D6-A3D8-D6872FE27C2D}">
      <dsp:nvSpPr>
        <dsp:cNvPr id="0" name=""/>
        <dsp:cNvSpPr/>
      </dsp:nvSpPr>
      <dsp:spPr>
        <a:xfrm>
          <a:off x="3840480" y="1221548"/>
          <a:ext cx="91440" cy="4627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27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A19C8D-68C0-49CD-ADD1-5E0FFED61A8C}">
      <dsp:nvSpPr>
        <dsp:cNvPr id="0" name=""/>
        <dsp:cNvSpPr/>
      </dsp:nvSpPr>
      <dsp:spPr>
        <a:xfrm>
          <a:off x="1102412" y="1221548"/>
          <a:ext cx="2783787" cy="462743"/>
        </a:xfrm>
        <a:custGeom>
          <a:avLst/>
          <a:gdLst/>
          <a:ahLst/>
          <a:cxnLst/>
          <a:rect l="0" t="0" r="0" b="0"/>
          <a:pathLst>
            <a:path>
              <a:moveTo>
                <a:pt x="2783787" y="0"/>
              </a:moveTo>
              <a:lnTo>
                <a:pt x="2783787" y="231371"/>
              </a:lnTo>
              <a:lnTo>
                <a:pt x="0" y="231371"/>
              </a:lnTo>
              <a:lnTo>
                <a:pt x="0" y="4627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624088-D239-4501-B4C8-41B580B80D76}">
      <dsp:nvSpPr>
        <dsp:cNvPr id="0" name=""/>
        <dsp:cNvSpPr/>
      </dsp:nvSpPr>
      <dsp:spPr>
        <a:xfrm>
          <a:off x="2784430" y="195250"/>
          <a:ext cx="2203539" cy="1026298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solidFill>
                <a:schemeClr val="bg2"/>
              </a:solidFill>
              <a:latin typeface="Comic Sans MS" pitchFamily="66" charset="0"/>
            </a:rPr>
            <a:t> According to structure</a:t>
          </a:r>
          <a:endParaRPr lang="zh-CN" altLang="en-US" sz="2400" kern="1200" dirty="0">
            <a:solidFill>
              <a:schemeClr val="bg2"/>
            </a:solidFill>
            <a:latin typeface="Comic Sans MS" pitchFamily="66" charset="0"/>
          </a:endParaRPr>
        </a:p>
      </dsp:txBody>
      <dsp:txXfrm>
        <a:off x="2784430" y="195250"/>
        <a:ext cx="2203539" cy="1026298"/>
      </dsp:txXfrm>
    </dsp:sp>
    <dsp:sp modelId="{046F1D9E-1651-4755-A6E6-C21E1F57B0AC}">
      <dsp:nvSpPr>
        <dsp:cNvPr id="0" name=""/>
        <dsp:cNvSpPr/>
      </dsp:nvSpPr>
      <dsp:spPr>
        <a:xfrm>
          <a:off x="642" y="1684292"/>
          <a:ext cx="2203539" cy="887475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solidFill>
                <a:schemeClr val="tx1"/>
              </a:solidFill>
              <a:latin typeface="Comic Sans MS" pitchFamily="66" charset="0"/>
            </a:rPr>
            <a:t>Open-loop control</a:t>
          </a:r>
          <a:endParaRPr lang="zh-CN" altLang="en-US" sz="2400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642" y="1684292"/>
        <a:ext cx="2203539" cy="887475"/>
      </dsp:txXfrm>
    </dsp:sp>
    <dsp:sp modelId="{52EB4BA5-3F58-4A8C-A560-9F5CDBBB2DA2}">
      <dsp:nvSpPr>
        <dsp:cNvPr id="0" name=""/>
        <dsp:cNvSpPr/>
      </dsp:nvSpPr>
      <dsp:spPr>
        <a:xfrm>
          <a:off x="2666926" y="1684292"/>
          <a:ext cx="2438547" cy="866806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solidFill>
                <a:schemeClr val="tx1"/>
              </a:solidFill>
              <a:latin typeface="Comic Sans MS" pitchFamily="66" charset="0"/>
            </a:rPr>
            <a:t>Closed-loop control</a:t>
          </a:r>
          <a:endParaRPr lang="zh-CN" altLang="en-US" sz="2400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2666926" y="1684292"/>
        <a:ext cx="2438547" cy="866806"/>
      </dsp:txXfrm>
    </dsp:sp>
    <dsp:sp modelId="{FDF67998-4E38-4657-A2D4-7BDBDE4B951E}">
      <dsp:nvSpPr>
        <dsp:cNvPr id="0" name=""/>
        <dsp:cNvSpPr/>
      </dsp:nvSpPr>
      <dsp:spPr>
        <a:xfrm>
          <a:off x="5568217" y="1684292"/>
          <a:ext cx="2203539" cy="887475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solidFill>
                <a:schemeClr val="tx1"/>
              </a:solidFill>
              <a:latin typeface="Comic Sans MS" pitchFamily="66" charset="0"/>
            </a:rPr>
            <a:t>Composition control</a:t>
          </a:r>
          <a:r>
            <a:rPr lang="en-US" altLang="zh-CN" sz="2400" kern="1200" dirty="0" smtClean="0">
              <a:latin typeface="Comic Sans MS" pitchFamily="66" charset="0"/>
            </a:rPr>
            <a:t> </a:t>
          </a:r>
          <a:endParaRPr lang="zh-CN" altLang="en-US" sz="2400" kern="1200" dirty="0">
            <a:latin typeface="Comic Sans MS" pitchFamily="66" charset="0"/>
          </a:endParaRPr>
        </a:p>
      </dsp:txBody>
      <dsp:txXfrm>
        <a:off x="5568217" y="1684292"/>
        <a:ext cx="2203539" cy="887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6EF9D-1BF6-4AB2-B165-2A90ABDB57D7}">
      <dsp:nvSpPr>
        <dsp:cNvPr id="0" name=""/>
        <dsp:cNvSpPr/>
      </dsp:nvSpPr>
      <dsp:spPr>
        <a:xfrm>
          <a:off x="-79988" y="0"/>
          <a:ext cx="4980778" cy="4572000"/>
        </a:xfrm>
        <a:prstGeom prst="triangl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2D1FE-8B71-44B2-BE8D-900BE44A7B48}">
      <dsp:nvSpPr>
        <dsp:cNvPr id="0" name=""/>
        <dsp:cNvSpPr/>
      </dsp:nvSpPr>
      <dsp:spPr>
        <a:xfrm>
          <a:off x="0" y="487563"/>
          <a:ext cx="2794580" cy="4108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latin typeface="Comic Sans MS" pitchFamily="66" charset="0"/>
            </a:rPr>
            <a:t>Plant</a:t>
          </a:r>
          <a:endParaRPr lang="zh-CN" altLang="en-US" sz="2400" kern="1200" dirty="0">
            <a:latin typeface="Comic Sans MS" pitchFamily="66" charset="0"/>
          </a:endParaRPr>
        </a:p>
      </dsp:txBody>
      <dsp:txXfrm>
        <a:off x="20056" y="507619"/>
        <a:ext cx="2754468" cy="370737"/>
      </dsp:txXfrm>
    </dsp:sp>
    <dsp:sp modelId="{3AB16316-A821-4E71-B653-43A4D08A693F}">
      <dsp:nvSpPr>
        <dsp:cNvPr id="0" name=""/>
        <dsp:cNvSpPr/>
      </dsp:nvSpPr>
      <dsp:spPr>
        <a:xfrm>
          <a:off x="0" y="1000231"/>
          <a:ext cx="3370537" cy="4357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/>
            <a:t>     </a:t>
          </a:r>
          <a:r>
            <a:rPr lang="en-US" altLang="zh-CN" sz="2400" kern="1200" dirty="0" smtClean="0">
              <a:latin typeface="Comic Sans MS" pitchFamily="66" charset="0"/>
            </a:rPr>
            <a:t>Controlled Variable</a:t>
          </a:r>
          <a:endParaRPr lang="zh-CN" altLang="en-US" sz="2400" kern="1200" dirty="0">
            <a:latin typeface="Comic Sans MS" pitchFamily="66" charset="0"/>
          </a:endParaRPr>
        </a:p>
      </dsp:txBody>
      <dsp:txXfrm>
        <a:off x="21274" y="1021505"/>
        <a:ext cx="3327989" cy="393250"/>
      </dsp:txXfrm>
    </dsp:sp>
    <dsp:sp modelId="{6B476ED6-2479-4EF8-AB3D-0AA0F9B214BF}">
      <dsp:nvSpPr>
        <dsp:cNvPr id="0" name=""/>
        <dsp:cNvSpPr/>
      </dsp:nvSpPr>
      <dsp:spPr>
        <a:xfrm>
          <a:off x="0" y="1512897"/>
          <a:ext cx="3333856" cy="40415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latin typeface="Comic Sans MS" pitchFamily="66" charset="0"/>
            </a:rPr>
            <a:t>Expected Value</a:t>
          </a:r>
          <a:endParaRPr lang="zh-CN" altLang="en-US" sz="2400" kern="1200" dirty="0">
            <a:latin typeface="Comic Sans MS" pitchFamily="66" charset="0"/>
          </a:endParaRPr>
        </a:p>
      </dsp:txBody>
      <dsp:txXfrm>
        <a:off x="19729" y="1532626"/>
        <a:ext cx="3294398" cy="364697"/>
      </dsp:txXfrm>
    </dsp:sp>
    <dsp:sp modelId="{E59E1DF5-9F3A-4F45-8FA6-49C0D433A002}">
      <dsp:nvSpPr>
        <dsp:cNvPr id="0" name=""/>
        <dsp:cNvSpPr/>
      </dsp:nvSpPr>
      <dsp:spPr>
        <a:xfrm>
          <a:off x="2005515" y="2239053"/>
          <a:ext cx="2905213" cy="40415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latin typeface="Comic Sans MS" pitchFamily="66" charset="0"/>
            </a:rPr>
            <a:t>Controller</a:t>
          </a:r>
          <a:endParaRPr lang="zh-CN" altLang="en-US" sz="2400" kern="1200" dirty="0">
            <a:latin typeface="Comic Sans MS" pitchFamily="66" charset="0"/>
          </a:endParaRPr>
        </a:p>
      </dsp:txBody>
      <dsp:txXfrm>
        <a:off x="2025244" y="2258782"/>
        <a:ext cx="2865755" cy="364697"/>
      </dsp:txXfrm>
    </dsp:sp>
    <dsp:sp modelId="{D21B8BD5-4667-49A2-A105-D7E176ABF5ED}">
      <dsp:nvSpPr>
        <dsp:cNvPr id="0" name=""/>
        <dsp:cNvSpPr/>
      </dsp:nvSpPr>
      <dsp:spPr>
        <a:xfrm>
          <a:off x="2005515" y="2810560"/>
          <a:ext cx="2905213" cy="40415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latin typeface="Comic Sans MS" pitchFamily="66" charset="0"/>
            </a:rPr>
            <a:t>Actuator</a:t>
          </a:r>
          <a:endParaRPr lang="zh-CN" altLang="en-US" sz="2400" kern="1200" dirty="0">
            <a:latin typeface="Comic Sans MS" pitchFamily="66" charset="0"/>
          </a:endParaRPr>
        </a:p>
      </dsp:txBody>
      <dsp:txXfrm>
        <a:off x="2025244" y="2830289"/>
        <a:ext cx="2865755" cy="364697"/>
      </dsp:txXfrm>
    </dsp:sp>
    <dsp:sp modelId="{482CF4C3-98EC-41D7-9DE3-CB9AD384B2B6}">
      <dsp:nvSpPr>
        <dsp:cNvPr id="0" name=""/>
        <dsp:cNvSpPr/>
      </dsp:nvSpPr>
      <dsp:spPr>
        <a:xfrm>
          <a:off x="2005515" y="3382068"/>
          <a:ext cx="2905213" cy="40415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latin typeface="Comic Sans MS" pitchFamily="66" charset="0"/>
            </a:rPr>
            <a:t>Sensor</a:t>
          </a:r>
          <a:endParaRPr lang="zh-CN" altLang="en-US" sz="2400" kern="1200" dirty="0">
            <a:latin typeface="Comic Sans MS" pitchFamily="66" charset="0"/>
          </a:endParaRPr>
        </a:p>
      </dsp:txBody>
      <dsp:txXfrm>
        <a:off x="2025244" y="3401797"/>
        <a:ext cx="2865755" cy="364697"/>
      </dsp:txXfrm>
    </dsp:sp>
    <dsp:sp modelId="{23912918-D5ED-491D-9CEF-5B7C2F45FCC9}">
      <dsp:nvSpPr>
        <dsp:cNvPr id="0" name=""/>
        <dsp:cNvSpPr/>
      </dsp:nvSpPr>
      <dsp:spPr>
        <a:xfrm>
          <a:off x="2005515" y="3953567"/>
          <a:ext cx="2905213" cy="40415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latin typeface="Comic Sans MS" pitchFamily="66" charset="0"/>
            </a:rPr>
            <a:t>Disturbance</a:t>
          </a:r>
          <a:endParaRPr lang="zh-CN" altLang="en-US" sz="2400" kern="1200" dirty="0">
            <a:latin typeface="Comic Sans MS" pitchFamily="66" charset="0"/>
          </a:endParaRPr>
        </a:p>
      </dsp:txBody>
      <dsp:txXfrm>
        <a:off x="2025244" y="3973296"/>
        <a:ext cx="2865755" cy="3646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3585A-B0D5-4E1D-8CE4-3910CF2C6720}">
      <dsp:nvSpPr>
        <dsp:cNvPr id="0" name=""/>
        <dsp:cNvSpPr/>
      </dsp:nvSpPr>
      <dsp:spPr>
        <a:xfrm>
          <a:off x="3886200" y="2179172"/>
          <a:ext cx="2749515" cy="477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594"/>
              </a:lnTo>
              <a:lnTo>
                <a:pt x="2749515" y="238594"/>
              </a:lnTo>
              <a:lnTo>
                <a:pt x="2749515" y="477188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207D01-AD9A-45D6-A3D8-D6872FE27C2D}">
      <dsp:nvSpPr>
        <dsp:cNvPr id="0" name=""/>
        <dsp:cNvSpPr/>
      </dsp:nvSpPr>
      <dsp:spPr>
        <a:xfrm>
          <a:off x="3840480" y="2179172"/>
          <a:ext cx="91440" cy="4771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7188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A19C8D-68C0-49CD-ADD1-5E0FFED61A8C}">
      <dsp:nvSpPr>
        <dsp:cNvPr id="0" name=""/>
        <dsp:cNvSpPr/>
      </dsp:nvSpPr>
      <dsp:spPr>
        <a:xfrm>
          <a:off x="1136685" y="2179172"/>
          <a:ext cx="2749515" cy="477188"/>
        </a:xfrm>
        <a:custGeom>
          <a:avLst/>
          <a:gdLst/>
          <a:ahLst/>
          <a:cxnLst/>
          <a:rect l="0" t="0" r="0" b="0"/>
          <a:pathLst>
            <a:path>
              <a:moveTo>
                <a:pt x="2749515" y="0"/>
              </a:moveTo>
              <a:lnTo>
                <a:pt x="2749515" y="238594"/>
              </a:lnTo>
              <a:lnTo>
                <a:pt x="0" y="238594"/>
              </a:lnTo>
              <a:lnTo>
                <a:pt x="0" y="477188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624088-D239-4501-B4C8-41B580B80D76}">
      <dsp:nvSpPr>
        <dsp:cNvPr id="0" name=""/>
        <dsp:cNvSpPr/>
      </dsp:nvSpPr>
      <dsp:spPr>
        <a:xfrm>
          <a:off x="2750037" y="1019160"/>
          <a:ext cx="2272326" cy="1160011"/>
        </a:xfrm>
        <a:prstGeom prst="rect">
          <a:avLst/>
        </a:prstGeom>
        <a:solidFill>
          <a:schemeClr val="tx2">
            <a:lumMod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solidFill>
                <a:srgbClr val="FF0000"/>
              </a:solidFill>
              <a:latin typeface="Comic Sans MS" pitchFamily="66" charset="0"/>
            </a:rPr>
            <a:t>  According to reference input </a:t>
          </a:r>
          <a:endParaRPr lang="zh-CN" altLang="en-US" sz="2400" kern="1200" dirty="0">
            <a:solidFill>
              <a:srgbClr val="FF0000"/>
            </a:solidFill>
            <a:latin typeface="Comic Sans MS" pitchFamily="66" charset="0"/>
          </a:endParaRPr>
        </a:p>
      </dsp:txBody>
      <dsp:txXfrm>
        <a:off x="2750037" y="1019160"/>
        <a:ext cx="2272326" cy="1160011"/>
      </dsp:txXfrm>
    </dsp:sp>
    <dsp:sp modelId="{046F1D9E-1651-4755-A6E6-C21E1F57B0AC}">
      <dsp:nvSpPr>
        <dsp:cNvPr id="0" name=""/>
        <dsp:cNvSpPr/>
      </dsp:nvSpPr>
      <dsp:spPr>
        <a:xfrm>
          <a:off x="521" y="2656360"/>
          <a:ext cx="2272326" cy="896478"/>
        </a:xfrm>
        <a:prstGeom prst="rect">
          <a:avLst/>
        </a:prstGeom>
        <a:solidFill>
          <a:schemeClr val="bg2">
            <a:lumMod val="25000"/>
            <a:lumOff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solidFill>
                <a:schemeClr val="tx1"/>
              </a:solidFill>
              <a:latin typeface="Comic Sans MS" pitchFamily="66" charset="0"/>
            </a:rPr>
            <a:t>Constant-value control </a:t>
          </a:r>
          <a:endParaRPr lang="zh-CN" altLang="en-US" sz="2400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521" y="2656360"/>
        <a:ext cx="2272326" cy="896478"/>
      </dsp:txXfrm>
    </dsp:sp>
    <dsp:sp modelId="{52EB4BA5-3F58-4A8C-A560-9F5CDBBB2DA2}">
      <dsp:nvSpPr>
        <dsp:cNvPr id="0" name=""/>
        <dsp:cNvSpPr/>
      </dsp:nvSpPr>
      <dsp:spPr>
        <a:xfrm>
          <a:off x="2750037" y="2656360"/>
          <a:ext cx="2272326" cy="896478"/>
        </a:xfrm>
        <a:prstGeom prst="rect">
          <a:avLst/>
        </a:prstGeom>
        <a:solidFill>
          <a:schemeClr val="bg2">
            <a:lumMod val="25000"/>
            <a:lumOff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solidFill>
                <a:schemeClr val="tx1"/>
              </a:solidFill>
              <a:latin typeface="Comic Sans MS" pitchFamily="66" charset="0"/>
            </a:rPr>
            <a:t>Servo/tracking control </a:t>
          </a:r>
          <a:endParaRPr lang="zh-CN" altLang="en-US" sz="2400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2750037" y="2656360"/>
        <a:ext cx="2272326" cy="896478"/>
      </dsp:txXfrm>
    </dsp:sp>
    <dsp:sp modelId="{FDF67998-4E38-4657-A2D4-7BDBDE4B951E}">
      <dsp:nvSpPr>
        <dsp:cNvPr id="0" name=""/>
        <dsp:cNvSpPr/>
      </dsp:nvSpPr>
      <dsp:spPr>
        <a:xfrm>
          <a:off x="5499552" y="2656360"/>
          <a:ext cx="2272326" cy="896478"/>
        </a:xfrm>
        <a:prstGeom prst="rect">
          <a:avLst/>
        </a:prstGeom>
        <a:solidFill>
          <a:schemeClr val="bg2">
            <a:lumMod val="25000"/>
            <a:lumOff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solidFill>
                <a:schemeClr val="tx1"/>
              </a:solidFill>
              <a:latin typeface="Comic Sans MS" pitchFamily="66" charset="0"/>
            </a:rPr>
            <a:t>Programming control  </a:t>
          </a:r>
          <a:endParaRPr lang="zh-CN" altLang="en-US" sz="2400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5499552" y="2656360"/>
        <a:ext cx="2272326" cy="8964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4266A-1F3C-4556-8837-C9719D5AA9EE}">
      <dsp:nvSpPr>
        <dsp:cNvPr id="0" name=""/>
        <dsp:cNvSpPr/>
      </dsp:nvSpPr>
      <dsp:spPr>
        <a:xfrm>
          <a:off x="551412" y="542"/>
          <a:ext cx="2611951" cy="1305975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solidFill>
                <a:schemeClr val="tx1"/>
              </a:solidFill>
              <a:latin typeface="Comic Sans MS" pitchFamily="66" charset="0"/>
            </a:rPr>
            <a:t> </a:t>
          </a:r>
          <a:r>
            <a:rPr lang="en-US" altLang="zh-CN" sz="2400" kern="1200" dirty="0" smtClean="0">
              <a:solidFill>
                <a:srgbClr val="FF0000"/>
              </a:solidFill>
              <a:latin typeface="Comic Sans MS" pitchFamily="66" charset="0"/>
            </a:rPr>
            <a:t>According to system characteristics</a:t>
          </a:r>
          <a:endParaRPr lang="zh-CN" altLang="en-US" sz="2400" kern="1200" dirty="0">
            <a:solidFill>
              <a:srgbClr val="FF0000"/>
            </a:solidFill>
            <a:latin typeface="Comic Sans MS" pitchFamily="66" charset="0"/>
          </a:endParaRPr>
        </a:p>
      </dsp:txBody>
      <dsp:txXfrm>
        <a:off x="589663" y="38793"/>
        <a:ext cx="2535449" cy="1229473"/>
      </dsp:txXfrm>
    </dsp:sp>
    <dsp:sp modelId="{3965C85C-9AD6-4AC1-9AF7-369F5A395895}">
      <dsp:nvSpPr>
        <dsp:cNvPr id="0" name=""/>
        <dsp:cNvSpPr/>
      </dsp:nvSpPr>
      <dsp:spPr>
        <a:xfrm>
          <a:off x="812607" y="1306518"/>
          <a:ext cx="261195" cy="9794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9481"/>
              </a:lnTo>
              <a:lnTo>
                <a:pt x="261195" y="9794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C4856-EE03-4814-8463-40FAD5EF40B3}">
      <dsp:nvSpPr>
        <dsp:cNvPr id="0" name=""/>
        <dsp:cNvSpPr/>
      </dsp:nvSpPr>
      <dsp:spPr>
        <a:xfrm>
          <a:off x="1073802" y="1633012"/>
          <a:ext cx="2089561" cy="1305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latin typeface="Comic Sans MS" pitchFamily="66" charset="0"/>
            </a:rPr>
            <a:t>Linear control system</a:t>
          </a:r>
          <a:endParaRPr lang="zh-CN" altLang="en-US" sz="2400" kern="1200" dirty="0">
            <a:latin typeface="Comic Sans MS" pitchFamily="66" charset="0"/>
          </a:endParaRPr>
        </a:p>
      </dsp:txBody>
      <dsp:txXfrm>
        <a:off x="1112053" y="1671263"/>
        <a:ext cx="2013059" cy="1229473"/>
      </dsp:txXfrm>
    </dsp:sp>
    <dsp:sp modelId="{9CDC63F7-ABA9-4AB8-B188-79F6D9EDA57C}">
      <dsp:nvSpPr>
        <dsp:cNvPr id="0" name=""/>
        <dsp:cNvSpPr/>
      </dsp:nvSpPr>
      <dsp:spPr>
        <a:xfrm>
          <a:off x="812607" y="1306518"/>
          <a:ext cx="261195" cy="26119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1951"/>
              </a:lnTo>
              <a:lnTo>
                <a:pt x="261195" y="26119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4634B5-4567-482B-9C33-42497CF950C3}">
      <dsp:nvSpPr>
        <dsp:cNvPr id="0" name=""/>
        <dsp:cNvSpPr/>
      </dsp:nvSpPr>
      <dsp:spPr>
        <a:xfrm>
          <a:off x="1073802" y="3265481"/>
          <a:ext cx="2089561" cy="1305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latin typeface="Comic Sans MS" pitchFamily="66" charset="0"/>
            </a:rPr>
            <a:t>Nonlinear control system</a:t>
          </a:r>
          <a:endParaRPr lang="zh-CN" altLang="en-US" sz="2400" kern="1200" dirty="0">
            <a:latin typeface="Comic Sans MS" pitchFamily="66" charset="0"/>
          </a:endParaRPr>
        </a:p>
      </dsp:txBody>
      <dsp:txXfrm>
        <a:off x="1112053" y="3303732"/>
        <a:ext cx="2013059" cy="12294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C2678-6F92-40DE-A77A-83149208CA62}">
      <dsp:nvSpPr>
        <dsp:cNvPr id="0" name=""/>
        <dsp:cNvSpPr/>
      </dsp:nvSpPr>
      <dsp:spPr>
        <a:xfrm>
          <a:off x="515902" y="908"/>
          <a:ext cx="2611533" cy="1305766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solidFill>
                <a:schemeClr val="tx1"/>
              </a:solidFill>
              <a:latin typeface="Comic Sans MS" pitchFamily="66" charset="0"/>
            </a:rPr>
            <a:t> </a:t>
          </a:r>
          <a:r>
            <a:rPr lang="en-US" altLang="zh-CN" sz="2400" kern="1200" dirty="0" smtClean="0">
              <a:solidFill>
                <a:srgbClr val="FF0000"/>
              </a:solidFill>
              <a:latin typeface="Comic Sans MS" pitchFamily="66" charset="0"/>
            </a:rPr>
            <a:t>According to signal form</a:t>
          </a:r>
          <a:endParaRPr lang="zh-CN" altLang="en-US" sz="2400" kern="1200" dirty="0">
            <a:solidFill>
              <a:srgbClr val="FF0000"/>
            </a:solidFill>
            <a:latin typeface="Comic Sans MS" pitchFamily="66" charset="0"/>
          </a:endParaRPr>
        </a:p>
      </dsp:txBody>
      <dsp:txXfrm>
        <a:off x="554147" y="39153"/>
        <a:ext cx="2535043" cy="1229276"/>
      </dsp:txXfrm>
    </dsp:sp>
    <dsp:sp modelId="{C2E135FA-639E-46B8-A4B9-0FB6346A305E}">
      <dsp:nvSpPr>
        <dsp:cNvPr id="0" name=""/>
        <dsp:cNvSpPr/>
      </dsp:nvSpPr>
      <dsp:spPr>
        <a:xfrm>
          <a:off x="777055" y="1306675"/>
          <a:ext cx="261153" cy="9793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9324"/>
              </a:lnTo>
              <a:lnTo>
                <a:pt x="261153" y="9793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1A4B86-6D14-4A4F-AD73-8C7AF6B30C2B}">
      <dsp:nvSpPr>
        <dsp:cNvPr id="0" name=""/>
        <dsp:cNvSpPr/>
      </dsp:nvSpPr>
      <dsp:spPr>
        <a:xfrm>
          <a:off x="1038209" y="1633116"/>
          <a:ext cx="2089226" cy="13057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latin typeface="Comic Sans MS" pitchFamily="66" charset="0"/>
            </a:rPr>
            <a:t>Continuous control system</a:t>
          </a:r>
          <a:endParaRPr lang="zh-CN" altLang="en-US" sz="2400" kern="1200" dirty="0">
            <a:latin typeface="Comic Sans MS" pitchFamily="66" charset="0"/>
          </a:endParaRPr>
        </a:p>
      </dsp:txBody>
      <dsp:txXfrm>
        <a:off x="1076454" y="1671361"/>
        <a:ext cx="2012736" cy="1229276"/>
      </dsp:txXfrm>
    </dsp:sp>
    <dsp:sp modelId="{96412027-7235-4B6B-8942-688C933455CE}">
      <dsp:nvSpPr>
        <dsp:cNvPr id="0" name=""/>
        <dsp:cNvSpPr/>
      </dsp:nvSpPr>
      <dsp:spPr>
        <a:xfrm>
          <a:off x="777055" y="1306675"/>
          <a:ext cx="261153" cy="26115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1533"/>
              </a:lnTo>
              <a:lnTo>
                <a:pt x="261153" y="26115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16BA09-07A1-4888-8079-97F2BC6D2B30}">
      <dsp:nvSpPr>
        <dsp:cNvPr id="0" name=""/>
        <dsp:cNvSpPr/>
      </dsp:nvSpPr>
      <dsp:spPr>
        <a:xfrm>
          <a:off x="1038209" y="3265324"/>
          <a:ext cx="2089226" cy="13057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latin typeface="Comic Sans MS" pitchFamily="66" charset="0"/>
            </a:rPr>
            <a:t>Discrete control system</a:t>
          </a:r>
          <a:endParaRPr lang="zh-CN" altLang="en-US" sz="2400" kern="1200" dirty="0">
            <a:latin typeface="Comic Sans MS" pitchFamily="66" charset="0"/>
          </a:endParaRPr>
        </a:p>
      </dsp:txBody>
      <dsp:txXfrm>
        <a:off x="1076454" y="3303569"/>
        <a:ext cx="2012736" cy="12292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C2678-6F92-40DE-A77A-83149208CA62}">
      <dsp:nvSpPr>
        <dsp:cNvPr id="0" name=""/>
        <dsp:cNvSpPr/>
      </dsp:nvSpPr>
      <dsp:spPr>
        <a:xfrm>
          <a:off x="515902" y="908"/>
          <a:ext cx="2611533" cy="1305766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solidFill>
                <a:schemeClr val="tx1"/>
              </a:solidFill>
              <a:latin typeface="Comic Sans MS" pitchFamily="66" charset="0"/>
            </a:rPr>
            <a:t> According to parameters</a:t>
          </a:r>
          <a:endParaRPr lang="zh-CN" altLang="en-US" sz="2400" kern="1200" dirty="0">
            <a:solidFill>
              <a:schemeClr val="tx1"/>
            </a:solidFill>
            <a:latin typeface="Comic Sans MS" pitchFamily="66" charset="0"/>
          </a:endParaRPr>
        </a:p>
      </dsp:txBody>
      <dsp:txXfrm>
        <a:off x="554147" y="39153"/>
        <a:ext cx="2535043" cy="1229276"/>
      </dsp:txXfrm>
    </dsp:sp>
    <dsp:sp modelId="{C2E135FA-639E-46B8-A4B9-0FB6346A305E}">
      <dsp:nvSpPr>
        <dsp:cNvPr id="0" name=""/>
        <dsp:cNvSpPr/>
      </dsp:nvSpPr>
      <dsp:spPr>
        <a:xfrm>
          <a:off x="777055" y="1306675"/>
          <a:ext cx="261153" cy="9793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9324"/>
              </a:lnTo>
              <a:lnTo>
                <a:pt x="261153" y="979324"/>
              </a:lnTo>
            </a:path>
          </a:pathLst>
        </a:custGeom>
        <a:noFill/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1A4B86-6D14-4A4F-AD73-8C7AF6B30C2B}">
      <dsp:nvSpPr>
        <dsp:cNvPr id="0" name=""/>
        <dsp:cNvSpPr/>
      </dsp:nvSpPr>
      <dsp:spPr>
        <a:xfrm>
          <a:off x="1038209" y="1633116"/>
          <a:ext cx="2089226" cy="13057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latin typeface="Comic Sans MS" pitchFamily="66" charset="0"/>
            </a:rPr>
            <a:t>Time-invariant system</a:t>
          </a:r>
          <a:endParaRPr lang="zh-CN" altLang="en-US" sz="2400" kern="1200" dirty="0">
            <a:latin typeface="Comic Sans MS" pitchFamily="66" charset="0"/>
          </a:endParaRPr>
        </a:p>
      </dsp:txBody>
      <dsp:txXfrm>
        <a:off x="1076454" y="1671361"/>
        <a:ext cx="2012736" cy="1229276"/>
      </dsp:txXfrm>
    </dsp:sp>
    <dsp:sp modelId="{96412027-7235-4B6B-8942-688C933455CE}">
      <dsp:nvSpPr>
        <dsp:cNvPr id="0" name=""/>
        <dsp:cNvSpPr/>
      </dsp:nvSpPr>
      <dsp:spPr>
        <a:xfrm>
          <a:off x="777055" y="1306675"/>
          <a:ext cx="261153" cy="26115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1533"/>
              </a:lnTo>
              <a:lnTo>
                <a:pt x="261153" y="2611533"/>
              </a:lnTo>
            </a:path>
          </a:pathLst>
        </a:custGeom>
        <a:noFill/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16BA09-07A1-4888-8079-97F2BC6D2B30}">
      <dsp:nvSpPr>
        <dsp:cNvPr id="0" name=""/>
        <dsp:cNvSpPr/>
      </dsp:nvSpPr>
      <dsp:spPr>
        <a:xfrm>
          <a:off x="1038209" y="3265324"/>
          <a:ext cx="2089226" cy="13057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>
              <a:latin typeface="Comic Sans MS" pitchFamily="66" charset="0"/>
            </a:rPr>
            <a:t>Time-varying system</a:t>
          </a:r>
          <a:endParaRPr lang="zh-CN" altLang="en-US" sz="2400" kern="1200" dirty="0">
            <a:latin typeface="Comic Sans MS" pitchFamily="66" charset="0"/>
          </a:endParaRPr>
        </a:p>
      </dsp:txBody>
      <dsp:txXfrm>
        <a:off x="1076454" y="3303569"/>
        <a:ext cx="2012736" cy="12292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jpe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image" Target="../media/image98.wmf"/><Relationship Id="rId7" Type="http://schemas.openxmlformats.org/officeDocument/2006/relationships/image" Target="../media/image102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6" Type="http://schemas.openxmlformats.org/officeDocument/2006/relationships/image" Target="../media/image101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e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7.vml.rels><?xml version="1.0" encoding="UTF-8" standalone="yes"?>
<Relationships xmlns="http://schemas.openxmlformats.org/package/2006/relationships"><Relationship Id="rId2" Type="http://schemas.microsoft.com/office/2007/relationships/hdphoto" Target="../media/hdphoto5.wdp"/><Relationship Id="rId1" Type="http://schemas.openxmlformats.org/officeDocument/2006/relationships/image" Target="../media/image7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34CE1D6-79C0-4EB0-A5C1-6B6FDB65AA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254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46846FA-D586-4467-AEA7-B176666CD17B}" type="slidenum">
              <a:rPr lang="en-GB" altLang="el-GR" sz="1200" smtClean="0"/>
              <a:pPr/>
              <a:t>1</a:t>
            </a:fld>
            <a:endParaRPr lang="en-GB" altLang="el-GR" sz="1200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l-G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258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l-GR" sz="1200" smtClean="0"/>
              <a:t>CDS 101, Lecture 1.1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l-GR" sz="1200" smtClean="0"/>
              <a:t>29 Sep 03</a:t>
            </a:r>
          </a:p>
        </p:txBody>
      </p:sp>
      <p:sp>
        <p:nvSpPr>
          <p:cNvPr id="12288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l-GR" sz="1200" smtClean="0"/>
              <a:t>R. M. Murray, Caltech</a:t>
            </a:r>
          </a:p>
        </p:txBody>
      </p:sp>
      <p:sp>
        <p:nvSpPr>
          <p:cNvPr id="1228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05C16D4-B35D-4EFC-A4C2-1918BD38F27D}" type="slidenum">
              <a:rPr lang="en-US" altLang="el-GR" sz="1200" smtClean="0"/>
              <a:pPr/>
              <a:t>16</a:t>
            </a:fld>
            <a:endParaRPr lang="en-US" altLang="el-GR" sz="1200" smtClean="0"/>
          </a:p>
        </p:txBody>
      </p:sp>
      <p:sp>
        <p:nvSpPr>
          <p:cNvPr id="1228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8975"/>
            <a:ext cx="4560888" cy="3422650"/>
          </a:xfrm>
          <a:ln w="12700" cap="flat"/>
        </p:spPr>
      </p:sp>
      <p:sp>
        <p:nvSpPr>
          <p:cNvPr id="1228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4988"/>
            <a:ext cx="5027612" cy="4113212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538" tIns="47270" rIns="94538" bIns="47270"/>
          <a:lstStyle/>
          <a:p>
            <a:pPr defTabSz="809625"/>
            <a:endParaRPr lang="el-GR" altLang="el-G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067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>
              <a:latin typeface="Times New Roman" pitchFamily="18" charset="0"/>
            </a:endParaRPr>
          </a:p>
        </p:txBody>
      </p:sp>
      <p:sp>
        <p:nvSpPr>
          <p:cNvPr id="12800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6019D6-E6A4-439C-BE14-3D87FD4BA612}" type="slidenum">
              <a:rPr lang="en-GB" altLang="el-GR" sz="1200" smtClean="0"/>
              <a:pPr/>
              <a:t>17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2696030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  <p:sp>
        <p:nvSpPr>
          <p:cNvPr id="12902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4EE742-4A4E-470C-A424-6815F8909DEB}" type="slidenum">
              <a:rPr lang="zh-CN" altLang="en-US" smtClean="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zh-CN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180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l-GR" altLang="el-G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847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l-GR" altLang="el-G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430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  <p:sp>
        <p:nvSpPr>
          <p:cNvPr id="12390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C701F41-8654-4E6E-A4F2-EAED9A3C73AA}" type="slidenum">
              <a:rPr lang="zh-CN" altLang="en-US" smtClean="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35</a:t>
            </a:fld>
            <a:endParaRPr lang="zh-CN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574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 smtClean="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  <p:sp>
        <p:nvSpPr>
          <p:cNvPr id="12493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0388FD7-CD14-4692-B9EC-68DC5E648193}" type="slidenum">
              <a:rPr lang="zh-CN" altLang="en-US" smtClean="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36</a:t>
            </a:fld>
            <a:endParaRPr lang="zh-CN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91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  <p:sp>
        <p:nvSpPr>
          <p:cNvPr id="12595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B240C1-BD45-4235-A2E8-5482DE974C27}" type="slidenum">
              <a:rPr lang="zh-CN" altLang="en-US" smtClean="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37</a:t>
            </a:fld>
            <a:endParaRPr lang="zh-CN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895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D2815A-382D-4423-9572-0FBA0C618691}" type="slidenum">
              <a:rPr lang="en-US" altLang="el-GR"/>
              <a:pPr/>
              <a:t>41</a:t>
            </a:fld>
            <a:endParaRPr lang="en-US" altLang="el-GR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834767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9DEC4F-6CE6-4BB8-A342-3412BC333FCB}" type="slidenum">
              <a:rPr lang="en-US" altLang="el-GR"/>
              <a:pPr/>
              <a:t>42</a:t>
            </a:fld>
            <a:endParaRPr lang="en-US" altLang="el-GR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947323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  <p:sp>
        <p:nvSpPr>
          <p:cNvPr id="1167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DDA47A-C804-4C15-90F9-AB0B967C075C}" type="slidenum">
              <a:rPr lang="zh-CN" altLang="en-US" smtClean="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zh-CN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234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F5076A-189B-417C-B86D-F8E35843492E}" type="slidenum">
              <a:rPr lang="en-US" altLang="el-GR"/>
              <a:pPr/>
              <a:t>43</a:t>
            </a:fld>
            <a:endParaRPr lang="en-US" altLang="el-GR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11086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l-GR" altLang="el-G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883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697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5989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 smtClean="0">
                <a:latin typeface="Times New Roman" pitchFamily="18" charset="0"/>
              </a:rPr>
              <a:t>.</a:t>
            </a:r>
            <a:endParaRPr lang="zh-CN" altLang="en-US" smtClean="0">
              <a:latin typeface="Times New Roman" pitchFamily="18" charset="0"/>
            </a:endParaRPr>
          </a:p>
        </p:txBody>
      </p:sp>
      <p:sp>
        <p:nvSpPr>
          <p:cNvPr id="1361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FDA222-B49D-4491-A113-1ECA1BBF75E9}" type="slidenum">
              <a:rPr lang="zh-CN" altLang="en-US" smtClean="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57</a:t>
            </a:fld>
            <a:endParaRPr lang="zh-CN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0103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BA5158B-B7C9-4E82-AC77-4239825559B6}" type="slidenum">
              <a:rPr lang="en-US" altLang="el-GR" sz="1200" smtClean="0"/>
              <a:pPr/>
              <a:t>60</a:t>
            </a:fld>
            <a:endParaRPr lang="en-US" altLang="el-GR" sz="1200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AU" altLang="el-G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708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l-GR" sz="1200" smtClean="0"/>
              <a:t>CDS 101, Lecture 1.1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l-GR" sz="1200" smtClean="0"/>
              <a:t>29 Sep 03</a:t>
            </a:r>
          </a:p>
        </p:txBody>
      </p:sp>
      <p:sp>
        <p:nvSpPr>
          <p:cNvPr id="13926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l-GR" sz="1200" smtClean="0"/>
              <a:t>R. M. Murray, Caltech</a:t>
            </a:r>
          </a:p>
        </p:txBody>
      </p:sp>
      <p:sp>
        <p:nvSpPr>
          <p:cNvPr id="1392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848BAAF-3F97-47EB-9242-0585A6DC1123}" type="slidenum">
              <a:rPr lang="en-US" altLang="el-GR" sz="1200" smtClean="0"/>
              <a:pPr/>
              <a:t>83</a:t>
            </a:fld>
            <a:endParaRPr lang="en-US" altLang="el-GR" sz="1200" smtClean="0"/>
          </a:p>
        </p:txBody>
      </p:sp>
      <p:sp>
        <p:nvSpPr>
          <p:cNvPr id="1392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1094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l-GR" sz="1200" smtClean="0"/>
              <a:t>CDS 101, Lecture 1.1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l-GR" sz="1200" smtClean="0"/>
              <a:t>29 Sep 03</a:t>
            </a:r>
          </a:p>
        </p:txBody>
      </p:sp>
      <p:sp>
        <p:nvSpPr>
          <p:cNvPr id="13926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l-GR" sz="1200" smtClean="0"/>
              <a:t>R. M. Murray, Caltech</a:t>
            </a:r>
          </a:p>
        </p:txBody>
      </p:sp>
      <p:sp>
        <p:nvSpPr>
          <p:cNvPr id="1392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848BAAF-3F97-47EB-9242-0585A6DC1123}" type="slidenum">
              <a:rPr lang="en-US" altLang="el-GR" sz="1200" smtClean="0"/>
              <a:pPr/>
              <a:t>84</a:t>
            </a:fld>
            <a:endParaRPr lang="en-US" altLang="el-GR" sz="1200" smtClean="0"/>
          </a:p>
        </p:txBody>
      </p:sp>
      <p:sp>
        <p:nvSpPr>
          <p:cNvPr id="1392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55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l-GR" sz="1200" smtClean="0"/>
              <a:t>CDS 101, Lecture 1.1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l-GR" sz="1200" smtClean="0"/>
              <a:t>29 Sep 03</a:t>
            </a:r>
          </a:p>
        </p:txBody>
      </p:sp>
      <p:sp>
        <p:nvSpPr>
          <p:cNvPr id="13926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l-GR" sz="1200" smtClean="0"/>
              <a:t>R. M. Murray, Caltech</a:t>
            </a:r>
          </a:p>
        </p:txBody>
      </p:sp>
      <p:sp>
        <p:nvSpPr>
          <p:cNvPr id="1392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848BAAF-3F97-47EB-9242-0585A6DC1123}" type="slidenum">
              <a:rPr lang="en-US" altLang="el-GR" sz="1200" smtClean="0"/>
              <a:pPr/>
              <a:t>88</a:t>
            </a:fld>
            <a:endParaRPr lang="en-US" altLang="el-GR" sz="1200" smtClean="0"/>
          </a:p>
        </p:txBody>
      </p:sp>
      <p:sp>
        <p:nvSpPr>
          <p:cNvPr id="1392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79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l-GR" sz="1200" smtClean="0"/>
              <a:t>CDS 101, Lecture 1.1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l-GR" sz="1200" smtClean="0"/>
              <a:t>29 Sep 03</a:t>
            </a:r>
          </a:p>
        </p:txBody>
      </p:sp>
      <p:sp>
        <p:nvSpPr>
          <p:cNvPr id="13926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l-GR" sz="1200" smtClean="0"/>
              <a:t>R. M. Murray, Caltech</a:t>
            </a:r>
          </a:p>
        </p:txBody>
      </p:sp>
      <p:sp>
        <p:nvSpPr>
          <p:cNvPr id="1392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848BAAF-3F97-47EB-9242-0585A6DC1123}" type="slidenum">
              <a:rPr lang="en-US" altLang="el-GR" sz="1200" smtClean="0"/>
              <a:pPr/>
              <a:t>104</a:t>
            </a:fld>
            <a:endParaRPr lang="en-US" altLang="el-GR" sz="1200" smtClean="0"/>
          </a:p>
        </p:txBody>
      </p:sp>
      <p:sp>
        <p:nvSpPr>
          <p:cNvPr id="1392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464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  <p:sp>
        <p:nvSpPr>
          <p:cNvPr id="1167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DDA47A-C804-4C15-90F9-AB0B967C075C}" type="slidenum">
              <a:rPr lang="zh-CN" altLang="en-US" smtClean="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zh-CN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3792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l-GR" sz="1200" smtClean="0"/>
              <a:t>CDS 101, Lecture 1.1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l-GR" sz="1200" smtClean="0"/>
              <a:t>29 Sep 03</a:t>
            </a:r>
          </a:p>
        </p:txBody>
      </p:sp>
      <p:sp>
        <p:nvSpPr>
          <p:cNvPr id="14029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l-GR" sz="1200" smtClean="0"/>
              <a:t>R. M. Murray, Caltech</a:t>
            </a:r>
          </a:p>
        </p:txBody>
      </p:sp>
      <p:sp>
        <p:nvSpPr>
          <p:cNvPr id="1402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D4D53F-F216-470C-BB47-18D255D66207}" type="slidenum">
              <a:rPr lang="en-US" altLang="el-GR" sz="1200" smtClean="0"/>
              <a:pPr/>
              <a:t>112</a:t>
            </a:fld>
            <a:endParaRPr lang="en-US" altLang="el-GR" sz="1200" smtClean="0"/>
          </a:p>
        </p:txBody>
      </p:sp>
      <p:sp>
        <p:nvSpPr>
          <p:cNvPr id="1402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0563"/>
            <a:ext cx="4554538" cy="3417887"/>
          </a:xfrm>
          <a:ln w="12700" cap="flat">
            <a:solidFill>
              <a:schemeClr val="tx1"/>
            </a:solidFill>
          </a:ln>
        </p:spPr>
      </p:sp>
      <p:sp>
        <p:nvSpPr>
          <p:cNvPr id="1402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4538" tIns="47270" rIns="94538" bIns="47270"/>
          <a:lstStyle/>
          <a:p>
            <a:endParaRPr lang="el-GR" altLang="el-G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3183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1935732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1605435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61857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  <p:sp>
        <p:nvSpPr>
          <p:cNvPr id="1167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DDA47A-C804-4C15-90F9-AB0B967C075C}" type="slidenum">
              <a:rPr lang="zh-CN" altLang="en-US" smtClean="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zh-CN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175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  <p:sp>
        <p:nvSpPr>
          <p:cNvPr id="11776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8BEB56-EB87-4661-8FA3-9BF1A9447ED9}" type="slidenum">
              <a:rPr lang="zh-CN" altLang="en-US" smtClean="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zh-CN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437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  <p:sp>
        <p:nvSpPr>
          <p:cNvPr id="1187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51CD05F-19B1-430F-ACE5-E01226F7C786}" type="slidenum">
              <a:rPr lang="zh-CN" altLang="en-US" smtClean="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zh-CN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115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  <p:sp>
        <p:nvSpPr>
          <p:cNvPr id="11981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3613F4-1BE5-475C-B415-D374C25001E7}" type="slidenum">
              <a:rPr lang="zh-CN" altLang="en-US" smtClean="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zh-CN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028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  <p:sp>
        <p:nvSpPr>
          <p:cNvPr id="12083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ABB0037-6E55-4DD6-A465-46A81A1F9503}" type="slidenum">
              <a:rPr lang="zh-CN" altLang="en-US" smtClean="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zh-CN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846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  <p:sp>
        <p:nvSpPr>
          <p:cNvPr id="12186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C35E5D5-6956-43C1-9AA2-42EA4EFEDC0C}" type="slidenum">
              <a:rPr lang="zh-CN" altLang="en-US" smtClean="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zh-CN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58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BAA7CC-1961-44C3-B8B9-FDE2A36606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FE3FAC-08F1-44A2-8555-68D2D05F7F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7C7727-EF23-4124-AFD5-31C83AFEB2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E87409B-2DC2-4EB0-BC79-8070A0C287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F7ECE-7463-42A9-8A76-CAF86A0D9E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3A60F-6450-42B8-93CF-435839BB44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E7B371-47BB-4FE8-B7F9-7AEE251CD9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C7C2C-93C1-4142-A983-030022501C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43478-9F88-43FA-9F7E-96FD34031A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D16274-398D-4270-AF74-D48FB1FD4E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7CD75-0EEF-4B3E-A5CC-5D9C169E6D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AA697-FDDE-494F-A9B2-20137192DD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FC66A-A91E-4928-8363-A33339FDE5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0F6F1B-12D3-46CA-A86F-C67A29C048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9EB5A-C24A-4FFE-BB22-EF3292DABF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17719-E46C-4AFE-8840-EEC295E80D4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71010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B58EE0-061C-481B-B8D9-17F3FE0A55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96261-A59F-4094-B25A-CA74D1A42C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4904D-80B4-4B20-AB91-2F6555A13D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6BADC-14C0-4415-A60B-7493CE60D4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7871C-FA89-4F57-B746-E9550FC9BC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0B40E-8BE5-4704-B213-8AA9A03BE1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B98853-8180-4724-BF23-8186EF9C49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F939072-05CF-4E69-B918-56AE8D452D9F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>
    <p:wipe dir="r"/>
  </p:transition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l-GR" smtClean="0"/>
              <a:t>ΠΜΣ Εφαρμοσμένα Πληροφοριακά Συστήματα - Β ΕΞΑΜΗΝΟ</a:t>
            </a: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71E38EB-E0B3-4338-B6EF-80120856ECC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wipe dir="r"/>
  </p:transition>
  <p:hf sldNum="0" hdr="0" dt="0"/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8.png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png"/><Relationship Id="rId5" Type="http://schemas.microsoft.com/office/2007/relationships/hdphoto" Target="../media/hdphoto14.wdp"/><Relationship Id="rId4" Type="http://schemas.openxmlformats.org/officeDocument/2006/relationships/image" Target="../media/image120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6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23.png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25.jpeg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pace_flight" TargetMode="External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35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136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6.wmf"/><Relationship Id="rId4" Type="http://schemas.openxmlformats.org/officeDocument/2006/relationships/image" Target="../media/image57.png"/><Relationship Id="rId9" Type="http://schemas.openxmlformats.org/officeDocument/2006/relationships/oleObject" Target="../embeddings/oleObject4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image" Target="../media/image65.png"/><Relationship Id="rId3" Type="http://schemas.openxmlformats.org/officeDocument/2006/relationships/oleObject" Target="../embeddings/_________Microsoft_Visio_2003_20101.vsd"/><Relationship Id="rId7" Type="http://schemas.openxmlformats.org/officeDocument/2006/relationships/oleObject" Target="../embeddings/oleObject6.bin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63.wmf"/><Relationship Id="rId4" Type="http://schemas.openxmlformats.org/officeDocument/2006/relationships/image" Target="../media/image60.emf"/><Relationship Id="rId9" Type="http://schemas.openxmlformats.org/officeDocument/2006/relationships/oleObject" Target="../embeddings/oleObject7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6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9.png"/><Relationship Id="rId4" Type="http://schemas.openxmlformats.org/officeDocument/2006/relationships/oleObject" Target="../embeddings/oleObject10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w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5" Type="http://schemas.microsoft.com/office/2007/relationships/hdphoto" Target="../media/hdphoto5.wdp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7.jpeg"/><Relationship Id="rId4" Type="http://schemas.openxmlformats.org/officeDocument/2006/relationships/image" Target="../media/image8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81.emf"/><Relationship Id="rId4" Type="http://schemas.openxmlformats.org/officeDocument/2006/relationships/package" Target="../embeddings/_________Microsoft_Visio1.vsdx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84.wmf"/><Relationship Id="rId4" Type="http://schemas.openxmlformats.org/officeDocument/2006/relationships/oleObject" Target="../embeddings/oleObject13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86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88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92.wmf"/><Relationship Id="rId4" Type="http://schemas.openxmlformats.org/officeDocument/2006/relationships/oleObject" Target="../embeddings/oleObject19.bin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13" Type="http://schemas.openxmlformats.org/officeDocument/2006/relationships/oleObject" Target="../embeddings/oleObject26.bin"/><Relationship Id="rId18" Type="http://schemas.openxmlformats.org/officeDocument/2006/relationships/image" Target="../media/image103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100.wmf"/><Relationship Id="rId17" Type="http://schemas.openxmlformats.org/officeDocument/2006/relationships/oleObject" Target="../embeddings/oleObject28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02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7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5" Type="http://schemas.openxmlformats.org/officeDocument/2006/relationships/oleObject" Target="../embeddings/oleObject27.bin"/><Relationship Id="rId10" Type="http://schemas.openxmlformats.org/officeDocument/2006/relationships/image" Target="../media/image99.wmf"/><Relationship Id="rId4" Type="http://schemas.openxmlformats.org/officeDocument/2006/relationships/image" Target="../media/image96.wmf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101.wmf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1.wdp"/><Relationship Id="rId4" Type="http://schemas.openxmlformats.org/officeDocument/2006/relationships/image" Target="../media/image11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7" Type="http://schemas.openxmlformats.org/officeDocument/2006/relationships/image" Target="../media/image11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5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114.wmf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76375" y="90805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/>
              </a:rPr>
              <a:t>Piraeus University of Applied Sciences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effectLst/>
              </a:rPr>
              <a:t/>
            </a:r>
            <a:br>
              <a:rPr lang="en-US" sz="2400" b="1" dirty="0" smtClean="0">
                <a:solidFill>
                  <a:schemeClr val="tx2">
                    <a:lumMod val="75000"/>
                  </a:schemeClr>
                </a:solidFill>
                <a:effectLst/>
              </a:rPr>
            </a:br>
            <a:r>
              <a:rPr lang="el-GR" sz="2400" i="1" dirty="0">
                <a:solidFill>
                  <a:schemeClr val="tx2">
                    <a:lumMod val="75000"/>
                  </a:schemeClr>
                </a:solidFill>
                <a:effectLst/>
                <a:cs typeface="Aharoni" panose="02010803020104030203" pitchFamily="2" charset="-79"/>
              </a:rPr>
              <a:t/>
            </a:r>
            <a:br>
              <a:rPr lang="el-GR" sz="2400" i="1" dirty="0">
                <a:solidFill>
                  <a:schemeClr val="tx2">
                    <a:lumMod val="75000"/>
                  </a:schemeClr>
                </a:solidFill>
                <a:effectLst/>
                <a:cs typeface="Aharoni" panose="02010803020104030203" pitchFamily="2" charset="-79"/>
              </a:rPr>
            </a:b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Department of Computer Systems Engineering</a:t>
            </a:r>
            <a:r>
              <a:rPr lang="el-GR" i="1" dirty="0">
                <a:effectLst/>
              </a:rPr>
              <a:t/>
            </a:r>
            <a:br>
              <a:rPr lang="el-GR" i="1" dirty="0">
                <a:effectLst/>
              </a:rPr>
            </a:br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1965325" y="1916113"/>
            <a:ext cx="6940550" cy="2862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l-GR" sz="6000" kern="0" dirty="0">
                <a:solidFill>
                  <a:srgbClr val="FFFF00"/>
                </a:solidFill>
                <a:latin typeface="Arial"/>
                <a:ea typeface="+mj-ea"/>
                <a:cs typeface="+mj-cs"/>
              </a:rPr>
              <a:t>Introduction to</a:t>
            </a:r>
            <a:br>
              <a:rPr lang="en-US" altLang="el-GR" sz="6000" kern="0" dirty="0">
                <a:solidFill>
                  <a:srgbClr val="FFFF00"/>
                </a:solidFill>
                <a:latin typeface="Arial"/>
                <a:ea typeface="+mj-ea"/>
                <a:cs typeface="+mj-cs"/>
              </a:rPr>
            </a:br>
            <a:r>
              <a:rPr lang="en-US" altLang="el-GR" sz="6000" kern="0" dirty="0">
                <a:solidFill>
                  <a:srgbClr val="FFFF00"/>
                </a:solidFill>
                <a:latin typeface="Arial"/>
                <a:ea typeface="+mj-ea"/>
                <a:cs typeface="+mj-cs"/>
              </a:rPr>
              <a:t>Automatic Control</a:t>
            </a:r>
            <a:br>
              <a:rPr lang="en-US" altLang="el-GR" sz="6000" kern="0" dirty="0">
                <a:solidFill>
                  <a:srgbClr val="FFFF00"/>
                </a:solidFill>
                <a:latin typeface="Arial"/>
                <a:ea typeface="+mj-ea"/>
                <a:cs typeface="+mj-cs"/>
              </a:rPr>
            </a:br>
            <a:r>
              <a:rPr lang="en-US" altLang="el-GR" sz="6000" kern="0" dirty="0">
                <a:solidFill>
                  <a:srgbClr val="FFFF00"/>
                </a:solidFill>
                <a:latin typeface="Arial"/>
                <a:ea typeface="+mj-ea"/>
                <a:cs typeface="+mj-cs"/>
              </a:rPr>
              <a:t>Systems</a:t>
            </a:r>
            <a:endParaRPr lang="el-GR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5435600" y="5695950"/>
            <a:ext cx="309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400">
                <a:latin typeface="Times New Roman" pitchFamily="18" charset="0"/>
              </a:rPr>
              <a:t>Anastasia Veloni</a:t>
            </a:r>
            <a:endParaRPr kumimoji="0" lang="el-GR" altLang="el-GR" sz="2400">
              <a:latin typeface="Times New Roman" pitchFamily="18" charset="0"/>
            </a:endParaRPr>
          </a:p>
        </p:txBody>
      </p:sp>
      <p:pic>
        <p:nvPicPr>
          <p:cNvPr id="17413" name="Picture 5" descr="cntsysf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868863"/>
            <a:ext cx="3482975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09320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/>
          <p:cNvSpPr>
            <a:spLocks noGrp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en-US" b="1" dirty="0">
                <a:solidFill>
                  <a:srgbClr val="FF0000"/>
                </a:solidFill>
              </a:rPr>
              <a:t>A machine tool</a:t>
            </a:r>
            <a:endParaRPr lang="zh-CN" altLang="en-US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343150"/>
            <a:ext cx="81248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41635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/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Example: </a:t>
            </a:r>
            <a:r>
              <a:rPr lang="en-US" altLang="zh-CN" sz="2800" dirty="0" smtClean="0">
                <a:latin typeface="Comic Sans MS" pitchFamily="66" charset="0"/>
                <a:ea typeface="宋体" pitchFamily="2" charset="-122"/>
              </a:rPr>
              <a:t>RLC circuit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1905000" y="2667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2400">
              <a:latin typeface="Times New Roman" pitchFamily="18" charset="0"/>
              <a:ea typeface="SimSun" pitchFamily="2" charset="-122"/>
            </a:endParaRPr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638300"/>
            <a:ext cx="4762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1676400" y="4038600"/>
            <a:ext cx="6902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state-space representation of the system is</a:t>
            </a:r>
            <a:endParaRPr lang="el-GR" sz="2400" dirty="0"/>
          </a:p>
        </p:txBody>
      </p:sp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633615"/>
            <a:ext cx="3810000" cy="209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65990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/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Example: </a:t>
            </a:r>
            <a:r>
              <a:rPr lang="en-US" altLang="zh-CN" sz="2800" dirty="0" smtClean="0">
                <a:latin typeface="Comic Sans MS" pitchFamily="66" charset="0"/>
                <a:ea typeface="宋体" pitchFamily="2" charset="-122"/>
              </a:rPr>
              <a:t>Hydraulic system 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1905000" y="2667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240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676400" y="4038600"/>
            <a:ext cx="6902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state equations that describe the system are</a:t>
            </a:r>
            <a:endParaRPr lang="el-GR" sz="2400" dirty="0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95522"/>
            <a:ext cx="7543800" cy="234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2938462" cy="141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7" y="4876800"/>
            <a:ext cx="5719762" cy="181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9610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l-GR" dirty="0">
                <a:solidFill>
                  <a:srgbClr val="FF0000"/>
                </a:solidFill>
              </a:rPr>
              <a:t>Control System </a:t>
            </a:r>
            <a:r>
              <a:rPr lang="en-US" altLang="el-GR" dirty="0" smtClean="0">
                <a:solidFill>
                  <a:srgbClr val="FF0000"/>
                </a:solidFill>
              </a:rPr>
              <a:t>Design</a:t>
            </a:r>
            <a:endParaRPr lang="en-US" altLang="el-GR" dirty="0">
              <a:solidFill>
                <a:srgbClr val="FF0000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62925" cy="4114800"/>
          </a:xfrm>
        </p:spPr>
        <p:txBody>
          <a:bodyPr/>
          <a:lstStyle/>
          <a:p>
            <a:pPr algn="just"/>
            <a:r>
              <a:rPr lang="en-US" altLang="el-GR" dirty="0"/>
              <a:t>Define the control system </a:t>
            </a:r>
            <a:r>
              <a:rPr lang="en-US" altLang="el-GR" dirty="0">
                <a:solidFill>
                  <a:srgbClr val="FFCC66"/>
                </a:solidFill>
              </a:rPr>
              <a:t>objectives</a:t>
            </a:r>
            <a:r>
              <a:rPr lang="en-US" altLang="el-GR" dirty="0"/>
              <a:t>.</a:t>
            </a:r>
          </a:p>
          <a:p>
            <a:pPr algn="just"/>
            <a:r>
              <a:rPr lang="en-US" altLang="el-GR" dirty="0"/>
              <a:t>Identify the </a:t>
            </a:r>
            <a:r>
              <a:rPr lang="en-US" altLang="el-GR" dirty="0">
                <a:solidFill>
                  <a:srgbClr val="FFCC66"/>
                </a:solidFill>
              </a:rPr>
              <a:t>system boundaries</a:t>
            </a:r>
            <a:r>
              <a:rPr lang="en-US" altLang="el-GR" dirty="0"/>
              <a:t>.</a:t>
            </a:r>
          </a:p>
          <a:p>
            <a:pPr lvl="1" algn="just"/>
            <a:r>
              <a:rPr lang="en-US" altLang="el-GR" dirty="0"/>
              <a:t>define the input, output and disturbance variables</a:t>
            </a:r>
          </a:p>
          <a:p>
            <a:pPr algn="just"/>
            <a:r>
              <a:rPr lang="en-US" altLang="el-GR" u="sng" dirty="0"/>
              <a:t>Determine a </a:t>
            </a:r>
            <a:r>
              <a:rPr lang="en-US" altLang="el-GR" u="sng" dirty="0">
                <a:solidFill>
                  <a:srgbClr val="FFCC66"/>
                </a:solidFill>
              </a:rPr>
              <a:t>mathematical model</a:t>
            </a:r>
            <a:r>
              <a:rPr lang="en-US" altLang="el-GR" u="sng" dirty="0"/>
              <a:t> for the components and subsystems.</a:t>
            </a:r>
          </a:p>
          <a:p>
            <a:pPr algn="just"/>
            <a:r>
              <a:rPr lang="en-US" altLang="el-GR" dirty="0">
                <a:solidFill>
                  <a:srgbClr val="FFCC66"/>
                </a:solidFill>
              </a:rPr>
              <a:t>Combine the subsystems</a:t>
            </a:r>
            <a:r>
              <a:rPr lang="en-US" altLang="el-GR" dirty="0"/>
              <a:t> to form a model for the whole system. </a:t>
            </a:r>
            <a:endParaRPr lang="en-US" altLang="el-GR" dirty="0" smtClean="0"/>
          </a:p>
          <a:p>
            <a:pPr algn="just"/>
            <a:r>
              <a:rPr lang="en-US" altLang="el-GR" dirty="0" smtClean="0"/>
              <a:t>Choose </a:t>
            </a:r>
            <a:r>
              <a:rPr lang="en-US" altLang="el-GR" dirty="0"/>
              <a:t>of a suitable </a:t>
            </a:r>
            <a:r>
              <a:rPr lang="en-US" altLang="el-GR" dirty="0">
                <a:solidFill>
                  <a:srgbClr val="FFCC66"/>
                </a:solidFill>
              </a:rPr>
              <a:t>controller</a:t>
            </a:r>
            <a:r>
              <a:rPr lang="en-US" altLang="el-GR" dirty="0"/>
              <a:t> </a:t>
            </a:r>
            <a:r>
              <a:rPr lang="en-US" altLang="el-GR" dirty="0" smtClean="0"/>
              <a:t>so </a:t>
            </a:r>
            <a:r>
              <a:rPr lang="en-US" altLang="el-GR" dirty="0"/>
              <a:t>that closed performance meets the </a:t>
            </a:r>
            <a:r>
              <a:rPr lang="en-US" altLang="el-GR" dirty="0" smtClean="0"/>
              <a:t>specifications.</a:t>
            </a:r>
          </a:p>
          <a:p>
            <a:pPr algn="just"/>
            <a:r>
              <a:rPr lang="en-US" altLang="el-GR" dirty="0" smtClean="0"/>
              <a:t>Use </a:t>
            </a:r>
            <a:r>
              <a:rPr lang="en-US" altLang="el-GR" dirty="0">
                <a:solidFill>
                  <a:srgbClr val="FFCC66"/>
                </a:solidFill>
              </a:rPr>
              <a:t>methods and techniques </a:t>
            </a:r>
            <a:r>
              <a:rPr lang="en-US" altLang="el-GR" dirty="0" smtClean="0"/>
              <a:t>for analysis and design.</a:t>
            </a:r>
            <a:endParaRPr lang="en-US" altLang="el-GR" dirty="0"/>
          </a:p>
        </p:txBody>
      </p:sp>
    </p:spTree>
    <p:extLst>
      <p:ext uri="{BB962C8B-B14F-4D97-AF65-F5344CB8AC3E}">
        <p14:creationId xmlns:p14="http://schemas.microsoft.com/office/powerpoint/2010/main" val="136342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Methods and Techniques?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838200" y="1859340"/>
            <a:ext cx="79248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</a:rPr>
              <a:t>Stability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FF0000"/>
                </a:solidFill>
              </a:rPr>
              <a:t>analysis</a:t>
            </a:r>
            <a:r>
              <a:rPr lang="en-US" sz="2600" dirty="0"/>
              <a:t>. Stability criteria</a:t>
            </a:r>
            <a:r>
              <a:rPr lang="en-US" sz="2600" dirty="0" smtClean="0"/>
              <a:t>.</a:t>
            </a:r>
          </a:p>
          <a:p>
            <a:pPr algn="just"/>
            <a:endParaRPr lang="en-US" sz="2600" dirty="0" smtClean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dirty="0" smtClean="0"/>
              <a:t> </a:t>
            </a:r>
            <a:r>
              <a:rPr lang="en-US" sz="2600" dirty="0"/>
              <a:t>Analysis of ACS </a:t>
            </a:r>
            <a:r>
              <a:rPr lang="en-US" sz="2600" dirty="0">
                <a:solidFill>
                  <a:srgbClr val="FF0000"/>
                </a:solidFill>
              </a:rPr>
              <a:t>in time </a:t>
            </a:r>
            <a:r>
              <a:rPr lang="en-US" sz="2600" dirty="0"/>
              <a:t>(root locus) and </a:t>
            </a:r>
            <a:r>
              <a:rPr lang="en-US" sz="2600" dirty="0">
                <a:solidFill>
                  <a:srgbClr val="FF0000"/>
                </a:solidFill>
              </a:rPr>
              <a:t>frequency domain </a:t>
            </a:r>
            <a:r>
              <a:rPr lang="en-US" sz="2600" dirty="0"/>
              <a:t>(Nyquist, Bode, Nichols). </a:t>
            </a:r>
            <a:endParaRPr lang="en-US" sz="2600" dirty="0" smtClean="0"/>
          </a:p>
          <a:p>
            <a:pPr algn="just"/>
            <a:endParaRPr lang="en-US" sz="2600" dirty="0" smtClean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dirty="0" smtClean="0"/>
              <a:t>Stability </a:t>
            </a:r>
            <a:r>
              <a:rPr lang="en-US" sz="2600" dirty="0"/>
              <a:t>of ACS in frequency domain (</a:t>
            </a:r>
            <a:r>
              <a:rPr lang="en-US" sz="2600" dirty="0">
                <a:solidFill>
                  <a:srgbClr val="FF0000"/>
                </a:solidFill>
              </a:rPr>
              <a:t>gain margin, phase margin, Nyquist criteria</a:t>
            </a:r>
            <a:r>
              <a:rPr lang="en-US" sz="2600" dirty="0"/>
              <a:t>). </a:t>
            </a:r>
            <a:endParaRPr lang="en-US" sz="2600" dirty="0" smtClean="0"/>
          </a:p>
          <a:p>
            <a:pPr algn="just"/>
            <a:endParaRPr lang="en-US" sz="26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FF0000"/>
                </a:solidFill>
              </a:rPr>
              <a:t>Second </a:t>
            </a:r>
            <a:r>
              <a:rPr lang="en-US" sz="2600" dirty="0">
                <a:solidFill>
                  <a:srgbClr val="FF0000"/>
                </a:solidFill>
              </a:rPr>
              <a:t>order </a:t>
            </a:r>
            <a:r>
              <a:rPr lang="en-US" sz="2600" dirty="0" smtClean="0">
                <a:solidFill>
                  <a:srgbClr val="FF0000"/>
                </a:solidFill>
              </a:rPr>
              <a:t>systems- Steady </a:t>
            </a:r>
            <a:r>
              <a:rPr lang="en-US" sz="2600" dirty="0">
                <a:solidFill>
                  <a:srgbClr val="FF0000"/>
                </a:solidFill>
              </a:rPr>
              <a:t>state and transient specifications </a:t>
            </a:r>
            <a:r>
              <a:rPr lang="en-US" sz="2600" dirty="0" smtClean="0"/>
              <a:t>(sensitivity</a:t>
            </a:r>
            <a:r>
              <a:rPr lang="en-US" sz="2600" dirty="0"/>
              <a:t>, rise time, settling time, overshoot etc.)</a:t>
            </a:r>
            <a:endParaRPr lang="el-GR" sz="2600" dirty="0"/>
          </a:p>
        </p:txBody>
      </p:sp>
    </p:spTree>
    <p:extLst>
      <p:ext uri="{BB962C8B-B14F-4D97-AF65-F5344CB8AC3E}">
        <p14:creationId xmlns:p14="http://schemas.microsoft.com/office/powerpoint/2010/main" val="348050088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5" y="187325"/>
            <a:ext cx="7772400" cy="721395"/>
          </a:xfrm>
        </p:spPr>
        <p:txBody>
          <a:bodyPr/>
          <a:lstStyle/>
          <a:p>
            <a:pPr>
              <a:defRPr/>
            </a:pPr>
            <a:r>
              <a:rPr lang="en-US" altLang="el-GR" dirty="0">
                <a:latin typeface="Aharoni" panose="02010803020104030203" pitchFamily="2" charset="-79"/>
                <a:cs typeface="Aharoni" panose="02010803020104030203" pitchFamily="2" charset="-79"/>
              </a:rPr>
              <a:t>Control Tools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491038" y="1181943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 typeface="Monotype Sorts" pitchFamily="2" charset="2"/>
              <a:buNone/>
              <a:defRPr/>
            </a:pPr>
            <a:r>
              <a:rPr lang="en-US" altLang="el-GR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Modeling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251520" y="18744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just">
              <a:defRPr/>
            </a:pPr>
            <a:r>
              <a:rPr lang="en-US" altLang="el-GR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Input/output representations for subsystems + interconnection </a:t>
            </a:r>
            <a:r>
              <a:rPr lang="en-US" altLang="el-GR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rules</a:t>
            </a:r>
          </a:p>
          <a:p>
            <a:pPr lvl="1" algn="just">
              <a:defRPr/>
            </a:pPr>
            <a:endParaRPr lang="en-US" altLang="el-GR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23342" y="29266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just">
              <a:defRPr/>
            </a:pPr>
            <a:r>
              <a:rPr lang="en-US" altLang="el-GR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System </a:t>
            </a:r>
            <a:r>
              <a:rPr lang="en-US" altLang="el-GR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identification theory </a:t>
            </a:r>
            <a:r>
              <a:rPr lang="en-US" altLang="el-GR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and     </a:t>
            </a:r>
            <a:r>
              <a:rPr lang="en-US" altLang="el-GR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algorithms 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252289" y="37890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just">
              <a:defRPr/>
            </a:pPr>
            <a:r>
              <a:rPr lang="en-US" altLang="el-GR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Theory </a:t>
            </a:r>
            <a:r>
              <a:rPr lang="en-US" altLang="el-GR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algorithms for reduced order modeling + model reduction</a:t>
            </a:r>
            <a:endParaRPr lang="en-US" altLang="el-GR" dirty="0">
              <a:solidFill>
                <a:srgbClr val="FFFF00"/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7150521" y="1412776"/>
            <a:ext cx="1404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l-GR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Analysis</a:t>
            </a:r>
            <a:endParaRPr lang="el-GR" sz="24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4932040" y="22608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lang="en-US" altLang="el-GR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Stability of feedback systems, including robustness “margins”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5004048" y="318887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lang="en-US" altLang="el-GR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Performance of input/output systems (disturbance rejection, robustness)</a:t>
            </a:r>
          </a:p>
        </p:txBody>
      </p:sp>
      <p:sp>
        <p:nvSpPr>
          <p:cNvPr id="11" name="Ορθογώνιο 10"/>
          <p:cNvSpPr/>
          <p:nvPr/>
        </p:nvSpPr>
        <p:spPr>
          <a:xfrm>
            <a:off x="4572000" y="4509120"/>
            <a:ext cx="1547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 typeface="Monotype Sorts" pitchFamily="2" charset="2"/>
              <a:buNone/>
              <a:defRPr/>
            </a:pPr>
            <a:r>
              <a:rPr lang="en-US" altLang="el-GR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Synthesis</a:t>
            </a:r>
          </a:p>
        </p:txBody>
      </p:sp>
      <p:sp>
        <p:nvSpPr>
          <p:cNvPr id="12" name="Ορθογώνιο 11"/>
          <p:cNvSpPr/>
          <p:nvPr/>
        </p:nvSpPr>
        <p:spPr>
          <a:xfrm>
            <a:off x="3225731" y="497078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lang="en-US" altLang="el-GR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Constructive tools for design of feedback </a:t>
            </a:r>
            <a:r>
              <a:rPr lang="en-US" altLang="el-GR" dirty="0" smtClean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systems</a:t>
            </a:r>
          </a:p>
          <a:p>
            <a:pPr lvl="1">
              <a:defRPr/>
            </a:pPr>
            <a:endParaRPr lang="en-US" altLang="el-GR" dirty="0">
              <a:solidFill>
                <a:srgbClr val="00B0F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60198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+ SIMULATION TOOLS</a:t>
            </a:r>
            <a:endParaRPr lang="el-GR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19126"/>
      </p:ext>
    </p:extLst>
  </p:cSld>
  <p:clrMapOvr>
    <a:masterClrMapping/>
  </p:clrMapOvr>
  <p:transition advTm="18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rgbClr val="FF0000"/>
                </a:solidFill>
              </a:rPr>
              <a:t>SIMULATION</a:t>
            </a:r>
            <a:endParaRPr lang="el-GR" b="1" dirty="0" smtClean="0">
              <a:solidFill>
                <a:srgbClr val="FF0000"/>
              </a:solidFill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88840"/>
            <a:ext cx="8226425" cy="4525963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A </a:t>
            </a:r>
            <a:r>
              <a:rPr lang="en-US" b="1" dirty="0">
                <a:solidFill>
                  <a:srgbClr val="FFC000"/>
                </a:solidFill>
              </a:rPr>
              <a:t>computer simulation </a:t>
            </a:r>
            <a:r>
              <a:rPr lang="en-US" dirty="0"/>
              <a:t>is a computer program that attempts to simulate an </a:t>
            </a:r>
            <a:r>
              <a:rPr lang="en-US" dirty="0" smtClean="0"/>
              <a:t>abstract model </a:t>
            </a:r>
            <a:r>
              <a:rPr lang="en-US" dirty="0"/>
              <a:t>of a particular system.</a:t>
            </a:r>
          </a:p>
          <a:p>
            <a:pPr algn="just"/>
            <a:r>
              <a:rPr lang="en-US" b="1" dirty="0">
                <a:solidFill>
                  <a:srgbClr val="FFC000"/>
                </a:solidFill>
              </a:rPr>
              <a:t>A model </a:t>
            </a:r>
            <a:r>
              <a:rPr lang="en-US" dirty="0"/>
              <a:t>is a schematic description of a system and can be used for further study of </a:t>
            </a:r>
            <a:r>
              <a:rPr lang="en-US" dirty="0" smtClean="0"/>
              <a:t>its characteristics</a:t>
            </a:r>
            <a:r>
              <a:rPr lang="en-US" dirty="0"/>
              <a:t>.</a:t>
            </a:r>
          </a:p>
          <a:p>
            <a:pPr algn="just"/>
            <a:r>
              <a:rPr lang="en-US" b="1" dirty="0">
                <a:solidFill>
                  <a:srgbClr val="FFC000"/>
                </a:solidFill>
              </a:rPr>
              <a:t>System modeling</a:t>
            </a:r>
            <a:r>
              <a:rPr lang="en-US" dirty="0"/>
              <a:t> is the procedure of expressing a (usually) simplified version of </a:t>
            </a:r>
            <a:r>
              <a:rPr lang="en-US" dirty="0" smtClean="0"/>
              <a:t>the system </a:t>
            </a:r>
            <a:r>
              <a:rPr lang="en-US" dirty="0"/>
              <a:t>in terms of differential equations.</a:t>
            </a: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99886183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398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</a:rPr>
              <a:t>The simulation procedure is implemented in the following steps: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1628800"/>
            <a:ext cx="8002588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>
                <a:solidFill>
                  <a:srgbClr val="FFC000"/>
                </a:solidFill>
              </a:rPr>
              <a:t>The problem and the study procedure are specified.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>
                <a:solidFill>
                  <a:srgbClr val="FFC000"/>
                </a:solidFill>
              </a:rPr>
              <a:t>The mathematical model of the system is derived.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>
                <a:solidFill>
                  <a:srgbClr val="FFC000"/>
                </a:solidFill>
              </a:rPr>
              <a:t>A suitable simulation software is selected.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>
                <a:solidFill>
                  <a:srgbClr val="FFC000"/>
                </a:solidFill>
              </a:rPr>
              <a:t>Simulation tests are run and are compared with the real system (if available).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>
                <a:solidFill>
                  <a:srgbClr val="FFC000"/>
                </a:solidFill>
              </a:rPr>
              <a:t>Extensive simulations are run and the results are analyzed.</a:t>
            </a:r>
            <a:endParaRPr lang="el-GR" sz="2800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33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Software for Modeling and Simulating control systems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323528" y="1628800"/>
            <a:ext cx="85689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b="1" dirty="0" smtClean="0">
                <a:solidFill>
                  <a:srgbClr val="FF0000"/>
                </a:solidFill>
              </a:rPr>
              <a:t>MATLAB</a:t>
            </a:r>
            <a:r>
              <a:rPr lang="en-US" sz="2200" dirty="0" smtClean="0"/>
              <a:t> </a:t>
            </a:r>
            <a:r>
              <a:rPr lang="en-US" sz="2200" dirty="0"/>
              <a:t>is a </a:t>
            </a:r>
            <a:r>
              <a:rPr lang="en-US" sz="2200" dirty="0" err="1"/>
              <a:t>Mathworks</a:t>
            </a:r>
            <a:r>
              <a:rPr lang="en-US" sz="2200" dirty="0"/>
              <a:t> product. It is a very popular software tool </a:t>
            </a:r>
            <a:r>
              <a:rPr lang="en-US" sz="2200" dirty="0" smtClean="0"/>
              <a:t>designed for </a:t>
            </a:r>
            <a:r>
              <a:rPr lang="en-US" sz="2200" dirty="0"/>
              <a:t>scientific and engineering computing. It comes with a </a:t>
            </a:r>
            <a:r>
              <a:rPr lang="en-US" sz="2200" b="1" dirty="0">
                <a:solidFill>
                  <a:srgbClr val="FF0000"/>
                </a:solidFill>
              </a:rPr>
              <a:t>control systems </a:t>
            </a:r>
            <a:r>
              <a:rPr lang="en-US" sz="2200" b="1" dirty="0" smtClean="0">
                <a:solidFill>
                  <a:srgbClr val="FF0000"/>
                </a:solidFill>
              </a:rPr>
              <a:t>toolbox</a:t>
            </a:r>
            <a:r>
              <a:rPr lang="en-US" sz="2200" dirty="0" smtClean="0"/>
              <a:t>, a </a:t>
            </a:r>
            <a:r>
              <a:rPr lang="en-US" sz="2200" dirty="0"/>
              <a:t>toolbox that provides a way </a:t>
            </a:r>
            <a:r>
              <a:rPr lang="en-US" sz="2200" dirty="0" smtClean="0"/>
              <a:t>for systematically </a:t>
            </a:r>
            <a:r>
              <a:rPr lang="en-US" sz="2200" dirty="0"/>
              <a:t>analyzing, designing, and </a:t>
            </a:r>
            <a:r>
              <a:rPr lang="en-US" sz="2200" dirty="0" smtClean="0"/>
              <a:t>tuning linear </a:t>
            </a:r>
            <a:r>
              <a:rPr lang="en-US" sz="2200" dirty="0"/>
              <a:t>control systems</a:t>
            </a:r>
            <a:r>
              <a:rPr lang="en-US" sz="2200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2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b="1" dirty="0" smtClean="0">
                <a:solidFill>
                  <a:srgbClr val="FF0000"/>
                </a:solidFill>
              </a:rPr>
              <a:t>Simulink</a:t>
            </a:r>
            <a:r>
              <a:rPr lang="en-US" sz="2200" dirty="0" smtClean="0"/>
              <a:t> </a:t>
            </a:r>
            <a:r>
              <a:rPr lang="en-US" sz="2200" dirty="0"/>
              <a:t>is also a </a:t>
            </a:r>
            <a:r>
              <a:rPr lang="en-US" sz="2200" dirty="0" err="1"/>
              <a:t>Mathworks</a:t>
            </a:r>
            <a:r>
              <a:rPr lang="en-US" sz="2200" dirty="0"/>
              <a:t> product. It provides an interactive graphical </a:t>
            </a:r>
            <a:r>
              <a:rPr lang="en-US" sz="2200" dirty="0" smtClean="0"/>
              <a:t>environment and </a:t>
            </a:r>
            <a:r>
              <a:rPr lang="en-US" sz="2200" dirty="0"/>
              <a:t>a </a:t>
            </a:r>
            <a:r>
              <a:rPr lang="en-US" sz="2200" dirty="0" smtClean="0"/>
              <a:t>set </a:t>
            </a:r>
            <a:r>
              <a:rPr lang="en-US" sz="2200" dirty="0"/>
              <a:t>of block libraries that let you design, </a:t>
            </a:r>
            <a:r>
              <a:rPr lang="en-US" sz="2200" dirty="0" smtClean="0"/>
              <a:t>simulate, implement</a:t>
            </a:r>
            <a:r>
              <a:rPr lang="en-US" sz="2200" dirty="0"/>
              <a:t>, and test a variety of time-varying systems</a:t>
            </a:r>
            <a:r>
              <a:rPr lang="en-US" sz="2200" dirty="0" smtClean="0"/>
              <a:t>.</a:t>
            </a:r>
          </a:p>
          <a:p>
            <a:pPr algn="just"/>
            <a:endParaRPr lang="en-US" sz="22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b="1" dirty="0" smtClean="0">
                <a:solidFill>
                  <a:srgbClr val="FF0000"/>
                </a:solidFill>
              </a:rPr>
              <a:t>Program </a:t>
            </a:r>
            <a:r>
              <a:rPr lang="en-US" sz="2200" b="1" dirty="0">
                <a:solidFill>
                  <a:srgbClr val="FF0000"/>
                </a:solidFill>
              </a:rPr>
              <a:t>CC</a:t>
            </a:r>
            <a:r>
              <a:rPr lang="en-US" sz="2200" b="1" dirty="0"/>
              <a:t> </a:t>
            </a:r>
            <a:r>
              <a:rPr lang="en-US" sz="2200" dirty="0"/>
              <a:t>is a Systems Technology product. It provides a control </a:t>
            </a:r>
            <a:r>
              <a:rPr lang="en-US" sz="2200" dirty="0" smtClean="0"/>
              <a:t>system design </a:t>
            </a:r>
            <a:r>
              <a:rPr lang="en-US" sz="2200" dirty="0"/>
              <a:t>package containing many tools </a:t>
            </a:r>
            <a:r>
              <a:rPr lang="en-US" sz="2200" dirty="0" smtClean="0"/>
              <a:t>and algorithms </a:t>
            </a:r>
            <a:r>
              <a:rPr lang="en-US" sz="2200" dirty="0"/>
              <a:t>of current control </a:t>
            </a:r>
            <a:r>
              <a:rPr lang="en-US" sz="2200" dirty="0" smtClean="0"/>
              <a:t>system theory </a:t>
            </a:r>
            <a:r>
              <a:rPr lang="en-US" sz="2200" dirty="0"/>
              <a:t>and practice.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5069286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imulation </a:t>
            </a:r>
            <a:r>
              <a:rPr lang="en-US" b="1" dirty="0">
                <a:solidFill>
                  <a:srgbClr val="FF0000"/>
                </a:solidFill>
              </a:rPr>
              <a:t>tools: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323528" y="1628800"/>
            <a:ext cx="856895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FF0000"/>
                </a:solidFill>
              </a:rPr>
              <a:t>SIMAPP</a:t>
            </a:r>
            <a:r>
              <a:rPr lang="en-US" sz="2200" dirty="0"/>
              <a:t> is another computer simulation software for modeling systems in </a:t>
            </a:r>
            <a:r>
              <a:rPr lang="en-US" sz="2200" dirty="0" smtClean="0"/>
              <a:t>the time </a:t>
            </a:r>
            <a:r>
              <a:rPr lang="en-US" sz="2200" dirty="0"/>
              <a:t>and frequency domains. The model is built visually through block diagrams</a:t>
            </a:r>
            <a:r>
              <a:rPr lang="en-US" sz="2200" dirty="0" smtClean="0"/>
              <a:t>.</a:t>
            </a:r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3" name="Ορθογώνιο 2"/>
          <p:cNvSpPr/>
          <p:nvPr/>
        </p:nvSpPr>
        <p:spPr>
          <a:xfrm>
            <a:off x="323528" y="4461793"/>
            <a:ext cx="82089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b="1" dirty="0" smtClean="0">
                <a:solidFill>
                  <a:srgbClr val="FF0000"/>
                </a:solidFill>
              </a:rPr>
              <a:t>LabVIEW</a:t>
            </a:r>
            <a:r>
              <a:rPr lang="en-US" sz="2200" dirty="0" smtClean="0"/>
              <a:t> </a:t>
            </a:r>
            <a:r>
              <a:rPr lang="en-US" sz="2200" dirty="0"/>
              <a:t>uses the technique of graphical programming.  This type of coding is referred to as G-Code (for graphical code).  The program developed by National Instruments is widely used in industry for a variety of applications. When using LabVIEW many settings of the instruments can be changed remotely instead of manually.</a:t>
            </a:r>
            <a:endParaRPr lang="el-GR" sz="2200" dirty="0"/>
          </a:p>
        </p:txBody>
      </p:sp>
      <p:sp>
        <p:nvSpPr>
          <p:cNvPr id="4" name="Ορθογώνιο 3"/>
          <p:cNvSpPr/>
          <p:nvPr/>
        </p:nvSpPr>
        <p:spPr>
          <a:xfrm>
            <a:off x="539552" y="3152001"/>
            <a:ext cx="80648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b="1" dirty="0" smtClean="0">
                <a:solidFill>
                  <a:srgbClr val="FF0000"/>
                </a:solidFill>
              </a:rPr>
              <a:t>SCILAB</a:t>
            </a:r>
            <a:r>
              <a:rPr lang="en-US" sz="2200" dirty="0" smtClean="0"/>
              <a:t> </a:t>
            </a:r>
            <a:r>
              <a:rPr lang="en-US" sz="2200" dirty="0"/>
              <a:t>is an open-source software similar to MATLAB. It comes with toolboxes appropriate for the simulation, design, and optimization of control systems.</a:t>
            </a:r>
          </a:p>
        </p:txBody>
      </p:sp>
    </p:spTree>
    <p:extLst>
      <p:ext uri="{BB962C8B-B14F-4D97-AF65-F5344CB8AC3E}">
        <p14:creationId xmlns:p14="http://schemas.microsoft.com/office/powerpoint/2010/main" val="2609016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1626" y="-152400"/>
            <a:ext cx="8229600" cy="77492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imulation tools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268474" y="762000"/>
            <a:ext cx="85689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 smtClean="0">
                <a:solidFill>
                  <a:srgbClr val="FF0000"/>
                </a:solidFill>
              </a:rPr>
              <a:t>SIMVIEW </a:t>
            </a:r>
            <a:r>
              <a:rPr lang="en-US" sz="2200" dirty="0"/>
              <a:t>is a set of freely available simulators in the area </a:t>
            </a:r>
            <a:r>
              <a:rPr lang="en-US" sz="2200" dirty="0" smtClean="0"/>
              <a:t>of control </a:t>
            </a:r>
            <a:r>
              <a:rPr lang="en-US" sz="2200" dirty="0"/>
              <a:t>engineering. The simulators are developed in </a:t>
            </a:r>
            <a:r>
              <a:rPr lang="en-US" sz="2200" dirty="0" smtClean="0"/>
              <a:t>LabVIEW. </a:t>
            </a:r>
            <a:r>
              <a:rPr lang="en-US" sz="2200" dirty="0"/>
              <a:t>The simulators can be used without LabVIEW being installed, but in that case the freely available LabVIEW Run-Time Engine must be </a:t>
            </a:r>
            <a:r>
              <a:rPr lang="en-US" sz="2200" dirty="0" smtClean="0"/>
              <a:t>installed.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4" name="Ορθογώνιο 3"/>
          <p:cNvSpPr/>
          <p:nvPr/>
        </p:nvSpPr>
        <p:spPr>
          <a:xfrm>
            <a:off x="366961" y="2590800"/>
            <a:ext cx="806489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b="1" dirty="0" smtClean="0">
                <a:solidFill>
                  <a:srgbClr val="FF0000"/>
                </a:solidFill>
              </a:rPr>
              <a:t>CODAS</a:t>
            </a:r>
            <a:r>
              <a:rPr lang="en-US" sz="2200" dirty="0" smtClean="0"/>
              <a:t> </a:t>
            </a:r>
            <a:r>
              <a:rPr lang="en-US" sz="2200" dirty="0"/>
              <a:t>is an application for Control System Design using a Multiple Document Interface (MDI) which allows an arbitrary number of child windows to be created. In each child window the </a:t>
            </a:r>
            <a:r>
              <a:rPr lang="en-US" sz="2200" dirty="0" err="1"/>
              <a:t>behaviour</a:t>
            </a:r>
            <a:r>
              <a:rPr lang="en-US" sz="2200" dirty="0"/>
              <a:t> of a system may be examined in different ways.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376486" y="4375904"/>
            <a:ext cx="8382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b="1" dirty="0" err="1">
                <a:solidFill>
                  <a:srgbClr val="FF0000"/>
                </a:solidFill>
              </a:rPr>
              <a:t>VisSim</a:t>
            </a:r>
            <a:r>
              <a:rPr lang="en-US" sz="2200" dirty="0"/>
              <a:t> is a Windows-based program for the modeling and simulation of complex dynamic systems. </a:t>
            </a:r>
            <a:r>
              <a:rPr lang="en-US" sz="2200" dirty="0" err="1"/>
              <a:t>VisSim</a:t>
            </a:r>
            <a:r>
              <a:rPr lang="en-US" sz="2200" dirty="0"/>
              <a:t> combines a drag-and-drop block diagram interface with a powerful mathematical engine that offers a simple method for constructing, modifying and maintaining complex system models.</a:t>
            </a:r>
          </a:p>
          <a:p>
            <a:r>
              <a:rPr lang="en-US" sz="2400" dirty="0" smtClean="0"/>
              <a:t>.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22543275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标题 1"/>
          <p:cNvSpPr>
            <a:spLocks noGrp="1"/>
          </p:cNvSpPr>
          <p:nvPr>
            <p:ph type="title" idx="4294967295"/>
          </p:nvPr>
        </p:nvSpPr>
        <p:spPr>
          <a:xfrm>
            <a:off x="1619250" y="0"/>
            <a:ext cx="7772400" cy="1143000"/>
          </a:xfrm>
        </p:spPr>
        <p:txBody>
          <a:bodyPr anchorCtr="1"/>
          <a:lstStyle/>
          <a:p>
            <a:pPr eaLnBrk="1" hangingPunct="1">
              <a:defRPr/>
            </a:pPr>
            <a:r>
              <a:rPr lang="en-US" altLang="zh-CN" sz="3600" b="1" kern="1200" dirty="0">
                <a:latin typeface="Calibri" pitchFamily="34" charset="0"/>
                <a:ea typeface="+mn-ea"/>
                <a:cs typeface="Arial" pitchFamily="34" charset="0"/>
              </a:rPr>
              <a:t>A brief history of control </a:t>
            </a:r>
            <a:endParaRPr lang="zh-CN" altLang="en-US" sz="3600" b="1" kern="1200" dirty="0"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26627" name="AutoShape 2" descr="Αποτέλεσμα εικόνας για water clock ctesibius"/>
          <p:cNvSpPr>
            <a:spLocks noChangeAspect="1" noChangeArrowheads="1"/>
          </p:cNvSpPr>
          <p:nvPr/>
        </p:nvSpPr>
        <p:spPr bwMode="auto">
          <a:xfrm>
            <a:off x="4281488" y="-1393825"/>
            <a:ext cx="187642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el-GR" altLang="el-GR" sz="2400">
              <a:latin typeface="Times New Roman" pitchFamily="18" charset="0"/>
            </a:endParaRPr>
          </a:p>
        </p:txBody>
      </p:sp>
      <p:sp>
        <p:nvSpPr>
          <p:cNvPr id="26628" name="AutoShape 4" descr="Αποτέλεσμα εικόνας για water clock ctesibius"/>
          <p:cNvSpPr>
            <a:spLocks noChangeAspect="1" noChangeArrowheads="1"/>
          </p:cNvSpPr>
          <p:nvPr/>
        </p:nvSpPr>
        <p:spPr bwMode="auto">
          <a:xfrm>
            <a:off x="4433888" y="-1241425"/>
            <a:ext cx="187642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el-GR" altLang="el-GR" sz="2400">
              <a:latin typeface="Times New Roman" pitchFamily="18" charset="0"/>
            </a:endParaRPr>
          </a:p>
        </p:txBody>
      </p:sp>
      <p:sp>
        <p:nvSpPr>
          <p:cNvPr id="26630" name="Ορθογώνιο 3"/>
          <p:cNvSpPr>
            <a:spLocks noChangeArrowheads="1"/>
          </p:cNvSpPr>
          <p:nvPr/>
        </p:nvSpPr>
        <p:spPr bwMode="auto">
          <a:xfrm>
            <a:off x="3491880" y="1196976"/>
            <a:ext cx="4435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400" b="1" dirty="0" err="1">
                <a:solidFill>
                  <a:srgbClr val="FF0000"/>
                </a:solidFill>
                <a:latin typeface="Times New Roman" pitchFamily="18" charset="0"/>
              </a:rPr>
              <a:t>Ctesibius's</a:t>
            </a:r>
            <a:r>
              <a:rPr kumimoji="0" lang="en-US" altLang="el-GR" sz="2400" b="1" dirty="0">
                <a:solidFill>
                  <a:srgbClr val="FF0000"/>
                </a:solidFill>
                <a:latin typeface="Times New Roman" pitchFamily="18" charset="0"/>
              </a:rPr>
              <a:t> water clock (159 BC)</a:t>
            </a:r>
            <a:endParaRPr kumimoji="0" lang="el-GR" altLang="el-GR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6631" name="Ορθογώνιο 4"/>
          <p:cNvSpPr>
            <a:spLocks noChangeArrowheads="1"/>
          </p:cNvSpPr>
          <p:nvPr/>
        </p:nvSpPr>
        <p:spPr bwMode="auto">
          <a:xfrm>
            <a:off x="4092575" y="1685925"/>
            <a:ext cx="4572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400" dirty="0">
                <a:latin typeface="Times New Roman" pitchFamily="18" charset="0"/>
              </a:rPr>
              <a:t>Water drips from the higher container to the lower container. </a:t>
            </a:r>
            <a:endParaRPr kumimoji="0" lang="en-US" altLang="el-GR" sz="2400" dirty="0" smtClean="0">
              <a:latin typeface="Times New Roman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l-GR" sz="2400" dirty="0">
              <a:latin typeface="Times New Roman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400" dirty="0">
                <a:solidFill>
                  <a:srgbClr val="FFFF00"/>
                </a:solidFill>
                <a:latin typeface="Times New Roman" pitchFamily="18" charset="0"/>
              </a:rPr>
              <a:t>As the water level rises in the lower container, it raises the float on the surface of the water. </a:t>
            </a:r>
            <a:endParaRPr kumimoji="0" lang="en-US" altLang="el-GR" sz="2400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l-GR" sz="240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400" dirty="0">
                <a:latin typeface="Times New Roman" pitchFamily="18" charset="0"/>
              </a:rPr>
              <a:t>The float is connected to a stick with notches, and as the stick rises, the notches turn a gear, which moves the hand that points to the time.</a:t>
            </a:r>
          </a:p>
        </p:txBody>
      </p:sp>
      <p:pic>
        <p:nvPicPr>
          <p:cNvPr id="266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28600"/>
            <a:ext cx="13668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2" name="Picture 2" descr="Αποτέλεσμα εικόνας για Ctesibius water cl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11735"/>
            <a:ext cx="32194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30411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28886" y="76200"/>
            <a:ext cx="8229600" cy="77492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imulation tools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306574" y="1371600"/>
            <a:ext cx="85689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b="1" dirty="0" smtClean="0">
                <a:solidFill>
                  <a:srgbClr val="FF0000"/>
                </a:solidFill>
              </a:rPr>
              <a:t>DYMOLA </a:t>
            </a:r>
            <a:r>
              <a:rPr lang="en-US" sz="2200" dirty="0"/>
              <a:t>is a complete tool for modeling and simulating integrated and complex systems. It is used in automotive, aerospace, energy, robotics, packaging, process and other industries. </a:t>
            </a:r>
            <a:r>
              <a:rPr lang="en-US" sz="2200" dirty="0" err="1"/>
              <a:t>Dymola</a:t>
            </a:r>
            <a:r>
              <a:rPr lang="en-US" sz="2200" dirty="0"/>
              <a:t> is based on the </a:t>
            </a:r>
            <a:r>
              <a:rPr lang="en-US" sz="2200" b="1" dirty="0" err="1" smtClean="0">
                <a:solidFill>
                  <a:srgbClr val="FF0000"/>
                </a:solidFill>
              </a:rPr>
              <a:t>Modelica</a:t>
            </a:r>
            <a:r>
              <a:rPr lang="en-US" sz="2200" dirty="0"/>
              <a:t> open standard, an </a:t>
            </a:r>
            <a:r>
              <a:rPr lang="en-US" sz="2200" dirty="0" smtClean="0"/>
              <a:t>object-oriented multi-domain</a:t>
            </a:r>
            <a:r>
              <a:rPr lang="en-US" sz="2200" dirty="0"/>
              <a:t> language for component-oriented modeling of complex systems.  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376486" y="4267200"/>
            <a:ext cx="806489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b="1" dirty="0" err="1">
                <a:solidFill>
                  <a:srgbClr val="FF0000"/>
                </a:solidFill>
              </a:rPr>
              <a:t>Simscape</a:t>
            </a:r>
            <a:r>
              <a:rPr lang="en-US" sz="2200" dirty="0"/>
              <a:t> enables </a:t>
            </a:r>
            <a:r>
              <a:rPr lang="en-US" sz="2200" dirty="0" smtClean="0"/>
              <a:t> </a:t>
            </a:r>
            <a:r>
              <a:rPr lang="en-US" sz="2200" dirty="0"/>
              <a:t>to </a:t>
            </a:r>
            <a:r>
              <a:rPr lang="en-US" sz="2200" dirty="0" smtClean="0"/>
              <a:t>create </a:t>
            </a:r>
            <a:r>
              <a:rPr lang="en-US" sz="2200" dirty="0"/>
              <a:t>models of physical systems within the </a:t>
            </a:r>
            <a:r>
              <a:rPr lang="en-US" sz="2200" dirty="0" smtClean="0"/>
              <a:t>Simulink </a:t>
            </a:r>
            <a:r>
              <a:rPr lang="en-US" sz="2200" dirty="0"/>
              <a:t>environment. With </a:t>
            </a:r>
            <a:r>
              <a:rPr lang="en-US" sz="2200" dirty="0" err="1"/>
              <a:t>Simscape</a:t>
            </a:r>
            <a:r>
              <a:rPr lang="en-US" sz="2200" dirty="0"/>
              <a:t>, </a:t>
            </a:r>
            <a:r>
              <a:rPr lang="en-US" sz="2200" dirty="0" smtClean="0"/>
              <a:t>we build </a:t>
            </a:r>
            <a:r>
              <a:rPr lang="en-US" sz="2200" dirty="0"/>
              <a:t>physical component models based on physical </a:t>
            </a:r>
            <a:r>
              <a:rPr lang="en-US" sz="2200" dirty="0" smtClean="0"/>
              <a:t>connections. </a:t>
            </a:r>
            <a:r>
              <a:rPr lang="en-US" sz="2200" dirty="0" err="1"/>
              <a:t>Simscape</a:t>
            </a:r>
            <a:r>
              <a:rPr lang="en-US" sz="2200" dirty="0"/>
              <a:t> helps to develop control systems and test system-level performance. 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376486" y="4145071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.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2734513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5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852488" y="447675"/>
            <a:ext cx="7439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b="1">
                <a:latin typeface="Times New Roman" pitchFamily="18" charset="0"/>
              </a:rPr>
              <a:t> Future evolution of Control Systems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7164288" cy="490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36180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el-GR" dirty="0">
                <a:latin typeface="Aharoni" panose="02010803020104030203" pitchFamily="2" charset="-79"/>
                <a:cs typeface="Aharoni" panose="02010803020104030203" pitchFamily="2" charset="-79"/>
              </a:rPr>
              <a:t>Modern Engineering Applications of Control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2205038"/>
            <a:ext cx="4035425" cy="5410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el-GR" sz="1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Flight Control Systems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altLang="el-GR" sz="1800" dirty="0">
                <a:latin typeface="Aharoni" panose="02010803020104030203" pitchFamily="2" charset="-79"/>
                <a:cs typeface="Aharoni" panose="02010803020104030203" pitchFamily="2" charset="-79"/>
              </a:rPr>
              <a:t>Modern commercial and military aircraft are “fly by wire”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altLang="el-GR" sz="1800" dirty="0" err="1">
                <a:latin typeface="Aharoni" panose="02010803020104030203" pitchFamily="2" charset="-79"/>
                <a:cs typeface="Aharoni" panose="02010803020104030203" pitchFamily="2" charset="-79"/>
              </a:rPr>
              <a:t>Autoland</a:t>
            </a:r>
            <a:r>
              <a:rPr lang="en-US" altLang="el-GR" sz="1800" dirty="0">
                <a:latin typeface="Aharoni" panose="02010803020104030203" pitchFamily="2" charset="-79"/>
                <a:cs typeface="Aharoni" panose="02010803020104030203" pitchFamily="2" charset="-79"/>
              </a:rPr>
              <a:t> systems, unmanned aerial vehicles (UAVs) are already in place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el-GR" sz="1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Robotics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altLang="el-GR" sz="1800" dirty="0">
                <a:latin typeface="Aharoni" panose="02010803020104030203" pitchFamily="2" charset="-79"/>
                <a:cs typeface="Aharoni" panose="02010803020104030203" pitchFamily="2" charset="-79"/>
              </a:rPr>
              <a:t>High accuracy positioning for flexible manufacturing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altLang="el-GR" sz="1800" dirty="0">
                <a:latin typeface="Aharoni" panose="02010803020104030203" pitchFamily="2" charset="-79"/>
                <a:cs typeface="Aharoni" panose="02010803020104030203" pitchFamily="2" charset="-79"/>
              </a:rPr>
              <a:t>Remote environments: space, sea, non-invasive surgery, etc.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19700" y="1562100"/>
            <a:ext cx="4038600" cy="5715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el-GR" sz="1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Chemical Process Control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altLang="el-GR" sz="1600" dirty="0">
                <a:latin typeface="Aharoni" panose="02010803020104030203" pitchFamily="2" charset="-79"/>
                <a:cs typeface="Aharoni" panose="02010803020104030203" pitchFamily="2" charset="-79"/>
              </a:rPr>
              <a:t>Regulation of flow rates, temperature, concentrations, etc.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altLang="el-GR" sz="1600" dirty="0">
                <a:latin typeface="Aharoni" panose="02010803020104030203" pitchFamily="2" charset="-79"/>
                <a:cs typeface="Aharoni" panose="02010803020104030203" pitchFamily="2" charset="-79"/>
              </a:rPr>
              <a:t>Long time scales, but only crude models of process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el-GR" sz="1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Communications and Networks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altLang="el-GR" sz="1600" dirty="0">
                <a:latin typeface="Aharoni" panose="02010803020104030203" pitchFamily="2" charset="-79"/>
                <a:cs typeface="Aharoni" panose="02010803020104030203" pitchFamily="2" charset="-79"/>
              </a:rPr>
              <a:t>Amplifiers and repeaters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altLang="el-GR" sz="1600" dirty="0">
                <a:latin typeface="Aharoni" panose="02010803020104030203" pitchFamily="2" charset="-79"/>
                <a:cs typeface="Aharoni" panose="02010803020104030203" pitchFamily="2" charset="-79"/>
              </a:rPr>
              <a:t>Congestion control of the Internet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altLang="el-GR" sz="1600" dirty="0">
                <a:latin typeface="Aharoni" panose="02010803020104030203" pitchFamily="2" charset="-79"/>
                <a:cs typeface="Aharoni" panose="02010803020104030203" pitchFamily="2" charset="-79"/>
              </a:rPr>
              <a:t>Power management for wireless communications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altLang="el-GR" sz="1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Automotive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altLang="el-GR" sz="1600" dirty="0">
                <a:latin typeface="Aharoni" panose="02010803020104030203" pitchFamily="2" charset="-79"/>
                <a:cs typeface="Aharoni" panose="02010803020104030203" pitchFamily="2" charset="-79"/>
              </a:rPr>
              <a:t>Engine control, transmission control, cruise control, climate control, </a:t>
            </a:r>
            <a:r>
              <a:rPr lang="en-US" altLang="el-GR" sz="1600" dirty="0" err="1">
                <a:latin typeface="Aharoni" panose="02010803020104030203" pitchFamily="2" charset="-79"/>
                <a:cs typeface="Aharoni" panose="02010803020104030203" pitchFamily="2" charset="-79"/>
              </a:rPr>
              <a:t>etc</a:t>
            </a:r>
            <a:endParaRPr lang="en-US" altLang="el-GR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lnSpc>
                <a:spcPct val="0"/>
              </a:lnSpc>
              <a:buFont typeface="Wingdings" panose="05000000000000000000" pitchFamily="2" charset="2"/>
              <a:buChar char="§"/>
              <a:defRPr/>
            </a:pPr>
            <a:endParaRPr lang="en-US" altLang="el-GR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>
              <a:buFont typeface="Wingdings" panose="05000000000000000000" pitchFamily="2" charset="2"/>
              <a:buChar char="§"/>
              <a:defRPr/>
            </a:pPr>
            <a:r>
              <a:rPr lang="en-US" altLang="el-GR" sz="1600" dirty="0">
                <a:solidFill>
                  <a:srgbClr val="CC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</a:t>
            </a:r>
            <a:r>
              <a:rPr lang="en-US" altLang="el-GR" sz="1600" i="1" dirty="0">
                <a:solidFill>
                  <a:srgbClr val="CC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MANY</a:t>
            </a:r>
            <a:r>
              <a:rPr lang="en-US" altLang="el-GR" sz="1600" dirty="0">
                <a:solidFill>
                  <a:srgbClr val="CC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MORE...</a:t>
            </a:r>
          </a:p>
        </p:txBody>
      </p:sp>
    </p:spTree>
    <p:extLst>
      <p:ext uri="{BB962C8B-B14F-4D97-AF65-F5344CB8AC3E}">
        <p14:creationId xmlns:p14="http://schemas.microsoft.com/office/powerpoint/2010/main" val="2684642838"/>
      </p:ext>
    </p:extLst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4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42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42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62956" y="332656"/>
            <a:ext cx="6780088" cy="485775"/>
          </a:xfrm>
        </p:spPr>
        <p:txBody>
          <a:bodyPr/>
          <a:lstStyle/>
          <a:p>
            <a:pPr>
              <a:defRPr/>
            </a:pPr>
            <a:r>
              <a:rPr lang="en-US" altLang="el-GR" dirty="0" smtClean="0">
                <a:solidFill>
                  <a:srgbClr val="FF0000"/>
                </a:solidFill>
                <a:latin typeface="Book Antiqua" pitchFamily="18" charset="0"/>
              </a:rPr>
              <a:t>Examples of Control Applications</a:t>
            </a:r>
          </a:p>
        </p:txBody>
      </p:sp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411162" y="990600"/>
            <a:ext cx="832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endParaRPr kumimoji="0" lang="en-US" altLang="el-GR" sz="2400" dirty="0" smtClean="0">
              <a:solidFill>
                <a:srgbClr val="92D050"/>
              </a:solidFill>
              <a:latin typeface="Book Antiqua" pitchFamily="18" charset="0"/>
            </a:endParaRPr>
          </a:p>
          <a:p>
            <a:pPr lvl="2" algn="ctr" eaLnBrk="1" hangingPunct="1">
              <a:spcBef>
                <a:spcPct val="0"/>
              </a:spcBef>
              <a:buFontTx/>
              <a:buNone/>
            </a:pPr>
            <a:endParaRPr kumimoji="0" lang="en-US" altLang="el-GR" sz="2400" dirty="0">
              <a:solidFill>
                <a:srgbClr val="92D050"/>
              </a:solidFill>
              <a:latin typeface="Book Antiqua" pitchFamily="18" charset="0"/>
            </a:endParaRPr>
          </a:p>
        </p:txBody>
      </p:sp>
      <p:sp>
        <p:nvSpPr>
          <p:cNvPr id="284676" name="Text Box 4"/>
          <p:cNvSpPr txBox="1">
            <a:spLocks noChangeArrowheads="1"/>
          </p:cNvSpPr>
          <p:nvPr/>
        </p:nvSpPr>
        <p:spPr bwMode="auto">
          <a:xfrm>
            <a:off x="333375" y="1143000"/>
            <a:ext cx="853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Blip>
                <a:blip r:embed="rId3"/>
              </a:buBlip>
            </a:pPr>
            <a:r>
              <a:rPr kumimoji="0" lang="en-US" altLang="el-GR" sz="2400" dirty="0">
                <a:solidFill>
                  <a:srgbClr val="FFFF00"/>
                </a:solidFill>
                <a:latin typeface="Book Antiqua" pitchFamily="18" charset="0"/>
              </a:rPr>
              <a:t> Robotics: </a:t>
            </a:r>
          </a:p>
          <a:p>
            <a:pPr lvl="1"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el-GR" sz="2400" dirty="0">
                <a:solidFill>
                  <a:srgbClr val="92D050"/>
                </a:solidFill>
                <a:latin typeface="Book Antiqua" pitchFamily="18" charset="0"/>
              </a:rPr>
              <a:t>Robots perform automated tasks in assembly lines, where precision is important and dangerous tasks physically impossible for humans</a:t>
            </a:r>
          </a:p>
        </p:txBody>
      </p:sp>
      <p:pic>
        <p:nvPicPr>
          <p:cNvPr id="7" name="Picture 27" descr="http://www.campuscy.com/assets/image/imageoriginal/robo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39369"/>
            <a:ext cx="3077611" cy="215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Αντικείμενο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7317862"/>
              </p:ext>
            </p:extLst>
          </p:nvPr>
        </p:nvGraphicFramePr>
        <p:xfrm>
          <a:off x="3124200" y="2751876"/>
          <a:ext cx="3455988" cy="272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4" name="Photo Editor Photo" r:id="rId5" imgW="2857899" imgH="1714739" progId="">
                  <p:embed/>
                </p:oleObj>
              </mc:Choice>
              <mc:Fallback>
                <p:oleObj name="Photo Editor Photo" r:id="rId5" imgW="2857899" imgH="1714739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751876"/>
                        <a:ext cx="3455988" cy="2728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5" descr="FANU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4049241"/>
            <a:ext cx="31051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9822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8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4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4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/>
      <p:bldP spid="28467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634082"/>
          </a:xfrm>
        </p:spPr>
        <p:txBody>
          <a:bodyPr/>
          <a:lstStyle/>
          <a:p>
            <a:pPr algn="ctr"/>
            <a:r>
              <a:rPr lang="en-US" dirty="0" smtClean="0"/>
              <a:t>Aircraft Applications</a:t>
            </a:r>
            <a:endParaRPr lang="el-GR" dirty="0"/>
          </a:p>
        </p:txBody>
      </p:sp>
      <p:pic>
        <p:nvPicPr>
          <p:cNvPr id="22530" name="Picture 2" descr="Αποτέλεσμα εικόνας για control systems for aerospace application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712" y="1121346"/>
            <a:ext cx="4887416" cy="534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95536" y="155679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Aircraft Flight Control</a:t>
            </a:r>
          </a:p>
          <a:p>
            <a:r>
              <a:rPr lang="en-US" dirty="0"/>
              <a:t>.• </a:t>
            </a:r>
            <a:r>
              <a:rPr lang="en-US" dirty="0">
                <a:solidFill>
                  <a:srgbClr val="FFFF00"/>
                </a:solidFill>
              </a:rPr>
              <a:t>Stability augmentation</a:t>
            </a:r>
          </a:p>
          <a:p>
            <a:r>
              <a:rPr lang="en-US" dirty="0">
                <a:solidFill>
                  <a:srgbClr val="FFFF00"/>
                </a:solidFill>
              </a:rPr>
              <a:t>.• Configuration management</a:t>
            </a:r>
          </a:p>
          <a:p>
            <a:r>
              <a:rPr lang="en-US" dirty="0">
                <a:solidFill>
                  <a:srgbClr val="FFFF00"/>
                </a:solidFill>
              </a:rPr>
              <a:t>.• Maneuver enhancement</a:t>
            </a:r>
          </a:p>
          <a:p>
            <a:r>
              <a:rPr lang="en-US" dirty="0">
                <a:solidFill>
                  <a:srgbClr val="FFFF00"/>
                </a:solidFill>
              </a:rPr>
              <a:t>.• Maneuver limiting</a:t>
            </a:r>
          </a:p>
          <a:p>
            <a:r>
              <a:rPr lang="en-US" dirty="0">
                <a:solidFill>
                  <a:srgbClr val="FFFF00"/>
                </a:solidFill>
              </a:rPr>
              <a:t>.• Load alleviation</a:t>
            </a:r>
          </a:p>
          <a:p>
            <a:r>
              <a:rPr lang="en-US" dirty="0">
                <a:solidFill>
                  <a:srgbClr val="FFFF00"/>
                </a:solidFill>
              </a:rPr>
              <a:t>.• Structural mode control</a:t>
            </a:r>
          </a:p>
          <a:p>
            <a:r>
              <a:rPr lang="en-US" dirty="0">
                <a:solidFill>
                  <a:srgbClr val="FFFF00"/>
                </a:solidFill>
              </a:rPr>
              <a:t>.• Buffet alleviation (especially for twin-tail aircrafts)</a:t>
            </a:r>
          </a:p>
          <a:p>
            <a:r>
              <a:rPr lang="en-US" dirty="0">
                <a:solidFill>
                  <a:srgbClr val="FFFF00"/>
                </a:solidFill>
              </a:rPr>
              <a:t>.• Flutter margin augmentation</a:t>
            </a:r>
            <a:endParaRPr lang="el-G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1968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634082"/>
          </a:xfrm>
        </p:spPr>
        <p:txBody>
          <a:bodyPr/>
          <a:lstStyle/>
          <a:p>
            <a:pPr algn="ctr"/>
            <a:r>
              <a:rPr lang="en-US" dirty="0" smtClean="0"/>
              <a:t>Aerospace Applications</a:t>
            </a:r>
            <a:endParaRPr lang="el-GR" dirty="0"/>
          </a:p>
        </p:txBody>
      </p:sp>
      <p:pic>
        <p:nvPicPr>
          <p:cNvPr id="23554" name="Picture 2" descr="https://upload.wikimedia.org/wikipedia/commons/thumb/4/41/Space_Shuttle_Columbia_launching.jpg/320px-Space_Shuttle_Columbia_launch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73696"/>
            <a:ext cx="5164234" cy="435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2931986" y="5733256"/>
            <a:ext cx="5672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Control systems play a critical role in </a:t>
            </a:r>
            <a:r>
              <a:rPr lang="en-US" dirty="0">
                <a:hlinkClick r:id="rId3" tooltip="Space flight"/>
              </a:rPr>
              <a:t>space flight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3910292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Man using iBOT to go up a cur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28" y="1305719"/>
            <a:ext cx="31353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2267744" y="544641"/>
            <a:ext cx="5688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Control </a:t>
            </a:r>
            <a:r>
              <a:rPr lang="en-US" sz="3200" b="1" dirty="0" smtClean="0">
                <a:solidFill>
                  <a:srgbClr val="FF0000"/>
                </a:solidFill>
              </a:rPr>
              <a:t>systems  in health</a:t>
            </a:r>
            <a:endParaRPr lang="el-GR" sz="3200" b="1" dirty="0">
              <a:solidFill>
                <a:srgbClr val="FF0000"/>
              </a:solidFill>
            </a:endParaRPr>
          </a:p>
        </p:txBody>
      </p:sp>
      <p:pic>
        <p:nvPicPr>
          <p:cNvPr id="24580" name="Picture 4" descr="Αποτέλεσμα εικόνας για the da vinci surgical rob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40768"/>
            <a:ext cx="4429000" cy="306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869160"/>
            <a:ext cx="5284664" cy="176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59644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9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5613" y="274638"/>
            <a:ext cx="8226425" cy="634082"/>
          </a:xfrm>
        </p:spPr>
        <p:txBody>
          <a:bodyPr/>
          <a:lstStyle/>
          <a:p>
            <a:pPr algn="ctr"/>
            <a:r>
              <a:rPr lang="en-GB" altLang="el-GR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Pharmaceutical </a:t>
            </a:r>
            <a:r>
              <a:rPr lang="en-GB" altLang="el-GR" b="1" kern="1200" dirty="0" smtClean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 Industry</a:t>
            </a:r>
            <a:endParaRPr lang="en-GB" altLang="el-GR" b="1" kern="1200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97285" name="Picture 5" descr="Pharm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8760"/>
            <a:ext cx="5345723" cy="3860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4932040" y="5238725"/>
            <a:ext cx="2311531" cy="14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>
            <a:spAutoFit/>
          </a:bodyPr>
          <a:lstStyle/>
          <a:p>
            <a:r>
              <a:rPr lang="en-US" altLang="el-GR" b="0" dirty="0">
                <a:solidFill>
                  <a:srgbClr val="FFFF00"/>
                </a:solidFill>
              </a:rPr>
              <a:t>Inventory</a:t>
            </a:r>
          </a:p>
          <a:p>
            <a:r>
              <a:rPr lang="en-US" altLang="el-GR" b="0" dirty="0">
                <a:solidFill>
                  <a:srgbClr val="FFFF00"/>
                </a:solidFill>
              </a:rPr>
              <a:t>Recipe management</a:t>
            </a:r>
          </a:p>
          <a:p>
            <a:r>
              <a:rPr lang="en-US" altLang="el-GR" b="0" dirty="0">
                <a:solidFill>
                  <a:srgbClr val="FFFF00"/>
                </a:solidFill>
              </a:rPr>
              <a:t>Packaging</a:t>
            </a:r>
          </a:p>
          <a:p>
            <a:r>
              <a:rPr lang="en-US" altLang="el-GR" b="0" dirty="0">
                <a:solidFill>
                  <a:srgbClr val="FFFF00"/>
                </a:solidFill>
              </a:rPr>
              <a:t>Sampling</a:t>
            </a:r>
          </a:p>
          <a:p>
            <a:r>
              <a:rPr lang="en-US" altLang="el-GR" b="0" dirty="0">
                <a:solidFill>
                  <a:srgbClr val="FFFF00"/>
                </a:solidFill>
              </a:rPr>
              <a:t>Tracking &amp; </a:t>
            </a:r>
            <a:r>
              <a:rPr lang="en-US" altLang="el-GR" b="0" dirty="0" smtClean="0">
                <a:solidFill>
                  <a:srgbClr val="FFFF00"/>
                </a:solidFill>
              </a:rPr>
              <a:t>tracing</a:t>
            </a:r>
            <a:endParaRPr lang="en-US" altLang="el-GR" b="0" dirty="0">
              <a:solidFill>
                <a:srgbClr val="FFFF00"/>
              </a:solidFill>
            </a:endParaRP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1324989" y="5791441"/>
            <a:ext cx="29675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l-GR" b="0" dirty="0">
                <a:latin typeface="Helvetica" pitchFamily="34" charset="0"/>
              </a:rPr>
              <a:t>Typical of batch </a:t>
            </a:r>
            <a:r>
              <a:rPr lang="en-GB" altLang="el-GR" b="0" dirty="0" smtClean="0">
                <a:latin typeface="Helvetica" pitchFamily="34" charset="0"/>
              </a:rPr>
              <a:t>processes</a:t>
            </a:r>
            <a:endParaRPr lang="en-GB" altLang="el-GR" b="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97455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0" grpId="0"/>
      <p:bldP spid="9729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7162800" cy="1066800"/>
          </a:xfrm>
        </p:spPr>
        <p:txBody>
          <a:bodyPr/>
          <a:lstStyle/>
          <a:p>
            <a:pPr algn="ctr" eaLnBrk="1" hangingPunct="1"/>
            <a:r>
              <a:rPr lang="en-US" altLang="el-GR" dirty="0" smtClean="0"/>
              <a:t> </a:t>
            </a:r>
            <a:r>
              <a:rPr lang="en-US" altLang="el-GR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Control Systems in </a:t>
            </a:r>
            <a:r>
              <a:rPr lang="en-GB" altLang="el-GR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Manufacturing</a:t>
            </a:r>
            <a:endParaRPr lang="en-US" altLang="el-GR" b="1" kern="1200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3" descr="Snor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481713" cy="498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18809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4638"/>
            <a:ext cx="8226425" cy="778098"/>
          </a:xfrm>
        </p:spPr>
        <p:txBody>
          <a:bodyPr/>
          <a:lstStyle/>
          <a:p>
            <a:pPr algn="ctr"/>
            <a:r>
              <a:rPr lang="en-US" altLang="el-GR" dirty="0" smtClean="0">
                <a:solidFill>
                  <a:srgbClr val="FF0000"/>
                </a:solidFill>
              </a:rPr>
              <a:t> For Substations</a:t>
            </a:r>
            <a:endParaRPr lang="en-US" altLang="el-GR" dirty="0">
              <a:solidFill>
                <a:srgbClr val="FF0000"/>
              </a:solidFill>
            </a:endParaRPr>
          </a:p>
        </p:txBody>
      </p:sp>
      <p:pic>
        <p:nvPicPr>
          <p:cNvPr id="144388" name="Picture 4" descr="Soaz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16" y="1268760"/>
            <a:ext cx="6257245" cy="443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1115616" y="5733256"/>
            <a:ext cx="81099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l-GR" dirty="0"/>
              <a:t>P</a:t>
            </a:r>
            <a:r>
              <a:rPr lang="en-US" altLang="el-GR" b="0" dirty="0" smtClean="0"/>
              <a:t>rotection </a:t>
            </a:r>
            <a:r>
              <a:rPr lang="en-US" altLang="el-GR" b="0" dirty="0"/>
              <a:t>(Lines, transformers, generators) very high speed response</a:t>
            </a:r>
          </a:p>
          <a:p>
            <a:r>
              <a:rPr lang="en-US" altLang="el-GR" b="0" dirty="0"/>
              <a:t>control (remote or local) to guarantee power flow, safe operation (interlocking)</a:t>
            </a:r>
          </a:p>
          <a:p>
            <a:r>
              <a:rPr lang="en-US" altLang="el-GR" b="0" dirty="0"/>
              <a:t>measurement (local and remote), electricity bill, power flow in grid</a:t>
            </a:r>
          </a:p>
        </p:txBody>
      </p:sp>
    </p:spTree>
    <p:extLst>
      <p:ext uri="{BB962C8B-B14F-4D97-AF65-F5344CB8AC3E}">
        <p14:creationId xmlns:p14="http://schemas.microsoft.com/office/powerpoint/2010/main" val="142300455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标题 1"/>
          <p:cNvSpPr>
            <a:spLocks noGrp="1"/>
          </p:cNvSpPr>
          <p:nvPr>
            <p:ph type="title" idx="4294967295"/>
          </p:nvPr>
        </p:nvSpPr>
        <p:spPr>
          <a:xfrm>
            <a:off x="1219200" y="-315913"/>
            <a:ext cx="7772400" cy="1368426"/>
          </a:xfrm>
        </p:spPr>
        <p:txBody>
          <a:bodyPr anchorCtr="1"/>
          <a:lstStyle/>
          <a:p>
            <a:pPr algn="ctr" eaLnBrk="1" hangingPunct="1">
              <a:defRPr/>
            </a:pPr>
            <a:r>
              <a:rPr lang="en-US" altLang="zh-CN" sz="3600" b="1" kern="1200" dirty="0">
                <a:latin typeface="Calibri" pitchFamily="34" charset="0"/>
                <a:cs typeface="Arial" pitchFamily="34" charset="0"/>
              </a:rPr>
              <a:t>A brief history of control </a:t>
            </a:r>
            <a:endParaRPr lang="zh-CN" altLang="en-US" sz="36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2532" name="内容占位符 2"/>
          <p:cNvSpPr>
            <a:spLocks noGrp="1"/>
          </p:cNvSpPr>
          <p:nvPr>
            <p:ph sz="quarter" idx="4294967295"/>
          </p:nvPr>
        </p:nvSpPr>
        <p:spPr>
          <a:xfrm>
            <a:off x="467544" y="5373216"/>
            <a:ext cx="7772400" cy="720725"/>
          </a:xfrm>
        </p:spPr>
        <p:txBody>
          <a:bodyPr/>
          <a:lstStyle/>
          <a:p>
            <a:pPr lvl="2" eaLnBrk="1" hangingPunct="1">
              <a:defRPr/>
            </a:pPr>
            <a:endParaRPr lang="en-US" altLang="zh-CN" dirty="0" smtClean="0">
              <a:latin typeface="Perpetua" pitchFamily="18" charset="0"/>
              <a:ea typeface="SimSun" pitchFamily="2" charset="-122"/>
            </a:endParaRPr>
          </a:p>
          <a:p>
            <a:pPr marL="0" indent="0" eaLnBrk="1" hangingPunct="1">
              <a:buFont typeface="Monotype Sorts" pitchFamily="2" charset="2"/>
              <a:buNone/>
              <a:defRPr/>
            </a:pPr>
            <a:r>
              <a:rPr lang="en-US" altLang="zh-CN" sz="2000" dirty="0" smtClean="0">
                <a:solidFill>
                  <a:srgbClr val="FFFF00"/>
                </a:solidFill>
                <a:latin typeface="Aharoni" panose="02010803020104030203" pitchFamily="2" charset="-79"/>
                <a:ea typeface="SimSun" pitchFamily="2" charset="-122"/>
                <a:cs typeface="Aharoni" panose="02010803020104030203" pitchFamily="2" charset="-79"/>
              </a:rPr>
              <a:t>When the load of the engine increases, its speed decreases, then the governor increases the supply of fuel &amp; vice-versa in case of decrease of load.</a:t>
            </a:r>
            <a:endParaRPr lang="zh-CN" altLang="en-US" sz="2000" dirty="0" smtClean="0">
              <a:solidFill>
                <a:srgbClr val="FFFF00"/>
              </a:solidFill>
              <a:latin typeface="Aharoni" panose="02010803020104030203" pitchFamily="2" charset="-79"/>
              <a:ea typeface="SimSun" pitchFamily="2" charset="-122"/>
              <a:cs typeface="Aharoni" panose="02010803020104030203" pitchFamily="2" charset="-79"/>
            </a:endParaRPr>
          </a:p>
        </p:txBody>
      </p:sp>
      <p:sp>
        <p:nvSpPr>
          <p:cNvPr id="29701" name="Ορθογώνιο 1"/>
          <p:cNvSpPr>
            <a:spLocks noChangeArrowheads="1"/>
          </p:cNvSpPr>
          <p:nvPr/>
        </p:nvSpPr>
        <p:spPr bwMode="auto">
          <a:xfrm>
            <a:off x="2484438" y="1054100"/>
            <a:ext cx="554355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400" b="1" dirty="0">
                <a:solidFill>
                  <a:srgbClr val="FF0000"/>
                </a:solidFill>
                <a:latin typeface="Times New Roman" pitchFamily="18" charset="0"/>
              </a:rPr>
              <a:t>Fly-ball governor (James Watt,1769)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400" b="1" dirty="0">
                <a:latin typeface="Times New Roman" pitchFamily="18" charset="0"/>
              </a:rPr>
              <a:t>The Invention That Changed The World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l-GR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97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60350"/>
            <a:ext cx="140176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4" descr="01_0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2060848"/>
            <a:ext cx="4052888" cy="3775075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5364088" y="2255838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FFC000"/>
                </a:solidFill>
              </a:rPr>
              <a:t>A governor is a feedback design on a machine or engine used to provide automatic control, as of speed, pressure or temperature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4005064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A fly-ball governor is a specific type of governor, that controls the speed of an engine, by regulating the fuel admitted. 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3800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  <p:bldP spid="3" grpId="0"/>
      <p:bldP spid="10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4638"/>
            <a:ext cx="8226425" cy="634082"/>
          </a:xfrm>
        </p:spPr>
        <p:txBody>
          <a:bodyPr/>
          <a:lstStyle/>
          <a:p>
            <a:pPr algn="ctr"/>
            <a:r>
              <a:rPr lang="en-GB" altLang="el-GR" dirty="0">
                <a:solidFill>
                  <a:srgbClr val="FF0000"/>
                </a:solidFill>
              </a:rPr>
              <a:t>Building Automation</a:t>
            </a:r>
          </a:p>
        </p:txBody>
      </p:sp>
      <p:pic>
        <p:nvPicPr>
          <p:cNvPr id="67587" name="Picture 3" descr="untitle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25" y="1143000"/>
            <a:ext cx="6024197" cy="35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75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663185"/>
              </p:ext>
            </p:extLst>
          </p:nvPr>
        </p:nvGraphicFramePr>
        <p:xfrm>
          <a:off x="6270609" y="4005064"/>
          <a:ext cx="2813538" cy="273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2" name="Picture" r:id="rId5" imgW="4472940" imgH="3582924" progId="Word.Picture.8">
                  <p:embed/>
                </p:oleObj>
              </mc:Choice>
              <mc:Fallback>
                <p:oleObj name="Picture" r:id="rId5" imgW="4472940" imgH="3582924" progId="Word.Picture.8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0609" y="4005064"/>
                        <a:ext cx="2813538" cy="2738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270225" y="5805264"/>
            <a:ext cx="58614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l-GR" b="0" dirty="0">
                <a:latin typeface="Helvetica" pitchFamily="34" charset="0"/>
              </a:rPr>
              <a:t>basics: fire, intrusion, climate, energy management</a:t>
            </a:r>
          </a:p>
          <a:p>
            <a:r>
              <a:rPr lang="en-GB" altLang="el-GR" b="0" dirty="0">
                <a:latin typeface="Helvetica" pitchFamily="34" charset="0"/>
              </a:rPr>
              <a:t>HVAC = Heat, Ventilation and Cooling = air conditioning</a:t>
            </a:r>
          </a:p>
        </p:txBody>
      </p:sp>
    </p:spTree>
    <p:extLst>
      <p:ext uri="{BB962C8B-B14F-4D97-AF65-F5344CB8AC3E}">
        <p14:creationId xmlns:p14="http://schemas.microsoft.com/office/powerpoint/2010/main" val="241139098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9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</a:rPr>
              <a:t>In Agriculture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99332" name="Picture 22" descr="http://www.caseih.com/en_gb/Products/AFS/PublishingImages/Our%20AFS%20System/Our_AFS_System_Conn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786132" cy="393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84770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9216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</a:rPr>
              <a:t>At Greenhouses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29698" name="Picture 2" descr="Αποτέλεσμα εικόνας για wireless network in agricul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508635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61" y="40005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6096000" y="6248400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Humidifier System 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9051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1" name="Rectangle 5"/>
          <p:cNvSpPr>
            <a:spLocks noGrp="1" noChangeArrowheads="1"/>
          </p:cNvSpPr>
          <p:nvPr>
            <p:ph type="title"/>
          </p:nvPr>
        </p:nvSpPr>
        <p:spPr>
          <a:xfrm>
            <a:off x="-3276600" y="260648"/>
            <a:ext cx="14554200" cy="1143000"/>
          </a:xfrm>
        </p:spPr>
        <p:txBody>
          <a:bodyPr/>
          <a:lstStyle/>
          <a:p>
            <a:pPr algn="ctr"/>
            <a:r>
              <a:rPr lang="en-US" altLang="el-GR" b="1" dirty="0">
                <a:solidFill>
                  <a:srgbClr val="FF0000"/>
                </a:solidFill>
                <a:latin typeface="Times New Roman" pitchFamily="18" charset="0"/>
              </a:rPr>
              <a:t>Feedback control is </a:t>
            </a:r>
            <a:r>
              <a:rPr lang="en-US" altLang="el-GR" b="1" dirty="0" smtClean="0">
                <a:solidFill>
                  <a:srgbClr val="FF0000"/>
                </a:solidFill>
                <a:latin typeface="Times New Roman" pitchFamily="18" charset="0"/>
              </a:rPr>
              <a:t>every where </a:t>
            </a:r>
            <a:br>
              <a:rPr lang="en-US" altLang="el-GR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el-GR" b="1" dirty="0" smtClean="0">
                <a:solidFill>
                  <a:srgbClr val="FF0000"/>
                </a:solidFill>
                <a:latin typeface="Times New Roman" pitchFamily="18" charset="0"/>
              </a:rPr>
              <a:t>you </a:t>
            </a:r>
            <a:r>
              <a:rPr lang="en-US" altLang="el-GR" b="1" dirty="0">
                <a:solidFill>
                  <a:srgbClr val="FF0000"/>
                </a:solidFill>
                <a:latin typeface="Times New Roman" pitchFamily="18" charset="0"/>
              </a:rPr>
              <a:t>just have to look for it</a:t>
            </a:r>
          </a:p>
        </p:txBody>
      </p:sp>
      <p:pic>
        <p:nvPicPr>
          <p:cNvPr id="113667" name="Picture 4" descr="cdstab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676400"/>
            <a:ext cx="5638800" cy="4743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28345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1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6425" cy="1143000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End of the lecture</a:t>
            </a:r>
            <a:br>
              <a:rPr lang="en-US" sz="4400" dirty="0" smtClean="0">
                <a:solidFill>
                  <a:srgbClr val="FFFF00"/>
                </a:solidFill>
              </a:rPr>
            </a:br>
            <a:r>
              <a:rPr lang="en-US" sz="4400" dirty="0">
                <a:solidFill>
                  <a:srgbClr val="FFFF00"/>
                </a:solidFill>
              </a:rPr>
              <a:t/>
            </a:r>
            <a:br>
              <a:rPr lang="en-US" sz="4400" dirty="0">
                <a:solidFill>
                  <a:srgbClr val="FFFF00"/>
                </a:solidFill>
              </a:rPr>
            </a:br>
            <a:r>
              <a:rPr lang="en-US" sz="4400" dirty="0" smtClean="0">
                <a:solidFill>
                  <a:srgbClr val="FFFF00"/>
                </a:solidFill>
              </a:rPr>
              <a:t>Thanks for your attention</a:t>
            </a:r>
            <a:br>
              <a:rPr lang="en-US" sz="4400" dirty="0" smtClean="0">
                <a:solidFill>
                  <a:srgbClr val="FFFF00"/>
                </a:solidFill>
              </a:rPr>
            </a:br>
            <a:endParaRPr lang="el-GR" sz="4400" dirty="0">
              <a:solidFill>
                <a:srgbClr val="FFFF00"/>
              </a:solidFill>
            </a:endParaRPr>
          </a:p>
        </p:txBody>
      </p:sp>
      <p:pic>
        <p:nvPicPr>
          <p:cNvPr id="5" name="Picture 5" descr="cntsysf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33800"/>
            <a:ext cx="559241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7303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4294967295"/>
          </p:nvPr>
        </p:nvSpPr>
        <p:spPr>
          <a:xfrm>
            <a:off x="1219200" y="2044700"/>
            <a:ext cx="7772400" cy="4813300"/>
          </a:xfrm>
        </p:spPr>
        <p:txBody>
          <a:bodyPr>
            <a:normAutofit fontScale="70000" lnSpcReduction="20000"/>
          </a:bodyPr>
          <a:lstStyle/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en-US" altLang="zh-CN" sz="3800" b="1" dirty="0">
                <a:latin typeface="Comic Sans MS" pitchFamily="66" charset="0"/>
              </a:rPr>
              <a:t>Birth of mathematical control theory</a:t>
            </a:r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endParaRPr lang="en-US" altLang="zh-CN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zh-CN" dirty="0" smtClean="0">
                <a:solidFill>
                  <a:srgbClr val="FF0000"/>
                </a:solidFill>
                <a:latin typeface="Comic Sans MS" pitchFamily="66" charset="0"/>
              </a:rPr>
              <a:t>G. B. Airy (1840) 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 typeface="Wingdings 2"/>
              <a:buChar char=""/>
              <a:defRPr/>
            </a:pPr>
            <a:r>
              <a:rPr lang="en-US" altLang="zh-CN" dirty="0" smtClean="0">
                <a:latin typeface="Comic Sans MS" pitchFamily="66" charset="0"/>
              </a:rPr>
              <a:t>the first one to discuss </a:t>
            </a:r>
            <a:r>
              <a:rPr lang="en-US" altLang="zh-CN" dirty="0" smtClean="0">
                <a:solidFill>
                  <a:srgbClr val="FFFF00"/>
                </a:solidFill>
                <a:latin typeface="Comic Sans MS" pitchFamily="66" charset="0"/>
              </a:rPr>
              <a:t>instability </a:t>
            </a:r>
            <a:r>
              <a:rPr lang="en-US" altLang="zh-CN" dirty="0" smtClean="0">
                <a:latin typeface="Comic Sans MS" pitchFamily="66" charset="0"/>
              </a:rPr>
              <a:t>in a feedback control system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 typeface="Wingdings 2"/>
              <a:buChar char=""/>
              <a:defRPr/>
            </a:pPr>
            <a:r>
              <a:rPr lang="en-US" altLang="zh-CN" dirty="0" smtClean="0">
                <a:latin typeface="Comic Sans MS" pitchFamily="66" charset="0"/>
              </a:rPr>
              <a:t>the first to analyze such a system using </a:t>
            </a:r>
            <a:r>
              <a:rPr lang="en-US" altLang="zh-CN" dirty="0" smtClean="0">
                <a:solidFill>
                  <a:srgbClr val="FFFF00"/>
                </a:solidFill>
                <a:latin typeface="Comic Sans MS" pitchFamily="66" charset="0"/>
              </a:rPr>
              <a:t>differential equations</a:t>
            </a:r>
          </a:p>
          <a:p>
            <a:pPr marL="594360" lvl="2" indent="0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Tx/>
              <a:buNone/>
              <a:defRPr/>
            </a:pPr>
            <a:endParaRPr lang="en-US" altLang="zh-CN" dirty="0" smtClean="0">
              <a:solidFill>
                <a:schemeClr val="accent1"/>
              </a:solidFill>
              <a:latin typeface="Comic Sans MS" pitchFamily="66" charset="0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zh-CN" dirty="0" smtClean="0">
                <a:solidFill>
                  <a:srgbClr val="FF0000"/>
                </a:solidFill>
                <a:latin typeface="Comic Sans MS" pitchFamily="66" charset="0"/>
              </a:rPr>
              <a:t>J. C. Maxwell (1868)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 typeface="Wingdings 2"/>
              <a:buChar char=""/>
              <a:defRPr/>
            </a:pPr>
            <a:r>
              <a:rPr lang="en-US" altLang="zh-CN" dirty="0" smtClean="0">
                <a:latin typeface="Comic Sans MS" pitchFamily="66" charset="0"/>
              </a:rPr>
              <a:t>the first systematic study of the </a:t>
            </a:r>
            <a:r>
              <a:rPr lang="en-US" altLang="zh-CN" dirty="0" smtClean="0">
                <a:solidFill>
                  <a:srgbClr val="C00000"/>
                </a:solidFill>
                <a:latin typeface="Comic Sans MS" pitchFamily="66" charset="0"/>
              </a:rPr>
              <a:t>stability of feedback control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 typeface="Wingdings 2"/>
              <a:buChar char=""/>
              <a:defRPr/>
            </a:pPr>
            <a:endParaRPr lang="en-US" altLang="zh-CN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zh-CN" dirty="0" smtClean="0">
                <a:solidFill>
                  <a:srgbClr val="FF0000"/>
                </a:solidFill>
                <a:latin typeface="Comic Sans MS" pitchFamily="66" charset="0"/>
              </a:rPr>
              <a:t>E. J. </a:t>
            </a:r>
            <a:r>
              <a:rPr lang="en-US" altLang="zh-CN" dirty="0" err="1" smtClean="0">
                <a:solidFill>
                  <a:srgbClr val="FF0000"/>
                </a:solidFill>
                <a:latin typeface="Comic Sans MS" pitchFamily="66" charset="0"/>
              </a:rPr>
              <a:t>Routh</a:t>
            </a:r>
            <a:r>
              <a:rPr lang="en-US" altLang="zh-CN" dirty="0" smtClean="0">
                <a:solidFill>
                  <a:srgbClr val="FF0000"/>
                </a:solidFill>
                <a:latin typeface="Comic Sans MS" pitchFamily="66" charset="0"/>
              </a:rPr>
              <a:t> (1877)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 typeface="Wingdings 2"/>
              <a:buChar char=""/>
              <a:defRPr/>
            </a:pPr>
            <a:r>
              <a:rPr lang="en-US" altLang="zh-CN" dirty="0" smtClean="0">
                <a:latin typeface="Comic Sans MS" pitchFamily="66" charset="0"/>
              </a:rPr>
              <a:t>deriving </a:t>
            </a:r>
            <a:r>
              <a:rPr lang="en-US" altLang="zh-CN" dirty="0" smtClean="0">
                <a:solidFill>
                  <a:srgbClr val="C00000"/>
                </a:solidFill>
                <a:latin typeface="Comic Sans MS" pitchFamily="66" charset="0"/>
              </a:rPr>
              <a:t>stability criterion for linear </a:t>
            </a:r>
            <a:r>
              <a:rPr lang="en-US" altLang="zh-CN" dirty="0" smtClean="0">
                <a:latin typeface="Comic Sans MS" pitchFamily="66" charset="0"/>
              </a:rPr>
              <a:t>systems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 typeface="Wingdings 2"/>
              <a:buChar char=""/>
              <a:defRPr/>
            </a:pPr>
            <a:endParaRPr lang="en-US" altLang="zh-CN" dirty="0" smtClean="0">
              <a:latin typeface="Comic Sans MS" pitchFamily="66" charset="0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zh-CN" dirty="0" smtClean="0">
                <a:solidFill>
                  <a:srgbClr val="FF0000"/>
                </a:solidFill>
                <a:latin typeface="Comic Sans MS" pitchFamily="66" charset="0"/>
              </a:rPr>
              <a:t>A. M. Lyapunov </a:t>
            </a:r>
            <a:r>
              <a:rPr lang="en-US" altLang="zh-CN" dirty="0" smtClean="0">
                <a:latin typeface="Comic Sans MS" pitchFamily="66" charset="0"/>
              </a:rPr>
              <a:t>(1892)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buFont typeface="Wingdings 2"/>
              <a:buChar char=""/>
              <a:defRPr/>
            </a:pPr>
            <a:r>
              <a:rPr lang="en-US" altLang="zh-CN" dirty="0" smtClean="0">
                <a:latin typeface="Comic Sans MS" pitchFamily="66" charset="0"/>
              </a:rPr>
              <a:t>deriving stability criterion that can be applied to both </a:t>
            </a:r>
            <a:r>
              <a:rPr lang="en-US" altLang="zh-CN" dirty="0" smtClean="0">
                <a:solidFill>
                  <a:srgbClr val="C00000"/>
                </a:solidFill>
                <a:latin typeface="Comic Sans MS" pitchFamily="66" charset="0"/>
              </a:rPr>
              <a:t>linear and nonlinear </a:t>
            </a:r>
            <a:r>
              <a:rPr lang="en-US" altLang="zh-CN" dirty="0" smtClean="0">
                <a:latin typeface="Comic Sans MS" pitchFamily="66" charset="0"/>
              </a:rPr>
              <a:t>differential equations</a:t>
            </a:r>
          </a:p>
        </p:txBody>
      </p:sp>
      <p:pic>
        <p:nvPicPr>
          <p:cNvPr id="30723" name="Picture 4" descr="George Biddell Ai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63500"/>
            <a:ext cx="108267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 descr="James Clerk Maxwell 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3350"/>
            <a:ext cx="1366837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1913"/>
            <a:ext cx="1296987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92075"/>
            <a:ext cx="1152525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58178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内容占位符 2"/>
          <p:cNvSpPr>
            <a:spLocks noGrp="1"/>
          </p:cNvSpPr>
          <p:nvPr>
            <p:ph sz="quarter" idx="4294967295"/>
          </p:nvPr>
        </p:nvSpPr>
        <p:spPr>
          <a:xfrm>
            <a:off x="467544" y="1916832"/>
            <a:ext cx="8226425" cy="4525963"/>
          </a:xfrm>
        </p:spPr>
        <p:txBody>
          <a:bodyPr/>
          <a:lstStyle/>
          <a:p>
            <a:pPr marL="0" indent="0" eaLnBrk="1" hangingPunct="1">
              <a:buFont typeface="Monotype Sorts" pitchFamily="2" charset="2"/>
              <a:buNone/>
              <a:defRPr/>
            </a:pPr>
            <a:r>
              <a:rPr lang="en-US" altLang="zh-CN" sz="2400" b="1" dirty="0">
                <a:latin typeface="Comic Sans MS" pitchFamily="66" charset="0"/>
              </a:rPr>
              <a:t>Birth of classical control design method</a:t>
            </a:r>
          </a:p>
          <a:p>
            <a:pPr marL="0" indent="0" eaLnBrk="1" hangingPunct="1">
              <a:buFont typeface="Monotype Sorts" pitchFamily="2" charset="2"/>
              <a:buNone/>
              <a:defRPr/>
            </a:pPr>
            <a:endParaRPr lang="en-US" altLang="zh-CN" sz="1800" dirty="0">
              <a:latin typeface="Comic Sans MS" pitchFamily="66" charset="0"/>
            </a:endParaRPr>
          </a:p>
          <a:p>
            <a:pPr lvl="1" eaLnBrk="1" hangingPunct="1">
              <a:defRPr/>
            </a:pPr>
            <a:r>
              <a:rPr lang="en-US" altLang="zh-CN" sz="1800" dirty="0">
                <a:solidFill>
                  <a:srgbClr val="FF0000"/>
                </a:solidFill>
                <a:latin typeface="Comic Sans MS" pitchFamily="66" charset="0"/>
              </a:rPr>
              <a:t>H. Nyquist (1932) </a:t>
            </a:r>
          </a:p>
          <a:p>
            <a:pPr lvl="2" eaLnBrk="1" hangingPunct="1">
              <a:defRPr/>
            </a:pPr>
            <a:r>
              <a:rPr lang="en-US" altLang="zh-CN" sz="1800" dirty="0">
                <a:latin typeface="Comic Sans MS" pitchFamily="66" charset="0"/>
              </a:rPr>
              <a:t>developed a relatively simple procedure to determine stability from a graphical plot of the loop-frequency response.</a:t>
            </a:r>
            <a:endParaRPr lang="zh-CN" altLang="en-US" sz="1800" dirty="0">
              <a:latin typeface="Comic Sans MS" pitchFamily="66" charset="0"/>
            </a:endParaRPr>
          </a:p>
          <a:p>
            <a:pPr lvl="1" eaLnBrk="1" hangingPunct="1">
              <a:defRPr/>
            </a:pPr>
            <a:r>
              <a:rPr lang="en-US" altLang="zh-CN" sz="1800" dirty="0">
                <a:solidFill>
                  <a:srgbClr val="FF0000"/>
                </a:solidFill>
                <a:latin typeface="Comic Sans MS" pitchFamily="66" charset="0"/>
              </a:rPr>
              <a:t>H. W. Bode (1945)</a:t>
            </a:r>
          </a:p>
          <a:p>
            <a:pPr lvl="2" eaLnBrk="1" hangingPunct="1">
              <a:defRPr/>
            </a:pPr>
            <a:r>
              <a:rPr lang="en-US" altLang="zh-CN" sz="1800" dirty="0">
                <a:latin typeface="Comic Sans MS" pitchFamily="66" charset="0"/>
              </a:rPr>
              <a:t>frequency-response method                   </a:t>
            </a:r>
          </a:p>
          <a:p>
            <a:pPr lvl="1" eaLnBrk="1" hangingPunct="1">
              <a:defRPr/>
            </a:pPr>
            <a:r>
              <a:rPr lang="en-US" altLang="zh-CN" sz="1800" dirty="0">
                <a:solidFill>
                  <a:srgbClr val="FF0000"/>
                </a:solidFill>
                <a:latin typeface="Comic Sans MS" pitchFamily="66" charset="0"/>
              </a:rPr>
              <a:t>W. R. Evans (1948)</a:t>
            </a:r>
          </a:p>
          <a:p>
            <a:pPr lvl="2" eaLnBrk="1" hangingPunct="1">
              <a:defRPr/>
            </a:pPr>
            <a:r>
              <a:rPr lang="en-US" altLang="zh-CN" sz="1800" dirty="0">
                <a:latin typeface="Comic Sans MS" pitchFamily="66" charset="0"/>
              </a:rPr>
              <a:t>root-locus method</a:t>
            </a:r>
          </a:p>
          <a:p>
            <a:pPr lvl="1" eaLnBrk="1" hangingPunct="1">
              <a:buFont typeface="Wingdings 2" pitchFamily="18" charset="2"/>
              <a:buNone/>
              <a:defRPr/>
            </a:pPr>
            <a:endParaRPr lang="en-US" altLang="zh-CN" sz="1800" dirty="0">
              <a:latin typeface="Comic Sans MS" pitchFamily="66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altLang="zh-CN" sz="1800" dirty="0">
                <a:latin typeface="Comic Sans MS" pitchFamily="66" charset="0"/>
              </a:rPr>
              <a:t>        </a:t>
            </a:r>
            <a:r>
              <a:rPr lang="en-US" altLang="zh-CN" sz="1800" b="1" dirty="0">
                <a:solidFill>
                  <a:srgbClr val="FFFF00"/>
                </a:solidFill>
                <a:latin typeface="Comic Sans MS" pitchFamily="66" charset="0"/>
              </a:rPr>
              <a:t>With the above methods, we can design control systems that are stable, acceptable but not optimal in any meaningful sense</a:t>
            </a:r>
            <a:r>
              <a:rPr lang="en-US" altLang="zh-CN" sz="2400" b="1" dirty="0" smtClean="0">
                <a:solidFill>
                  <a:srgbClr val="FFFF00"/>
                </a:solidFill>
                <a:latin typeface="Comic Sans MS" pitchFamily="66" charset="0"/>
                <a:ea typeface="SimSun" pitchFamily="2" charset="-122"/>
              </a:rPr>
              <a:t>.</a:t>
            </a:r>
          </a:p>
        </p:txBody>
      </p:sp>
      <p:pic>
        <p:nvPicPr>
          <p:cNvPr id="3174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44450"/>
            <a:ext cx="136525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33338"/>
            <a:ext cx="131445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4450"/>
            <a:ext cx="1223962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4977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6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内容占位符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pPr marL="0" indent="0" eaLnBrk="1" hangingPunct="1">
              <a:buFont typeface="Monotype Sorts" pitchFamily="2" charset="2"/>
              <a:buNone/>
              <a:defRPr/>
            </a:pPr>
            <a:endParaRPr lang="en-US" altLang="zh-CN" sz="2400" b="1" dirty="0">
              <a:latin typeface="Comic Sans MS" pitchFamily="66" charset="0"/>
            </a:endParaRPr>
          </a:p>
          <a:p>
            <a:pPr lvl="1" eaLnBrk="1" hangingPunct="1">
              <a:defRPr/>
            </a:pPr>
            <a:r>
              <a:rPr lang="en-US" altLang="zh-CN" sz="1800" dirty="0" smtClean="0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>Late 1950s</a:t>
            </a:r>
            <a:r>
              <a:rPr lang="en-US" altLang="zh-CN" sz="1800" dirty="0" smtClean="0">
                <a:latin typeface="Comic Sans MS" pitchFamily="66" charset="0"/>
                <a:ea typeface="SimSun" pitchFamily="2" charset="-122"/>
              </a:rPr>
              <a:t>:  designing </a:t>
            </a:r>
            <a:r>
              <a:rPr lang="en-US" altLang="zh-CN" sz="1800" dirty="0" smtClean="0">
                <a:solidFill>
                  <a:srgbClr val="FFFF00"/>
                </a:solidFill>
                <a:latin typeface="Comic Sans MS" pitchFamily="66" charset="0"/>
                <a:ea typeface="SimSun" pitchFamily="2" charset="-122"/>
              </a:rPr>
              <a:t>optimal</a:t>
            </a:r>
            <a:r>
              <a:rPr lang="en-US" altLang="zh-CN" sz="1800" dirty="0" smtClean="0">
                <a:solidFill>
                  <a:schemeClr val="accent1"/>
                </a:solidFill>
                <a:latin typeface="Comic Sans MS" pitchFamily="66" charset="0"/>
                <a:ea typeface="SimSun" pitchFamily="2" charset="-122"/>
              </a:rPr>
              <a:t> </a:t>
            </a:r>
            <a:r>
              <a:rPr lang="en-US" altLang="zh-CN" sz="1800" dirty="0" smtClean="0">
                <a:latin typeface="Comic Sans MS" pitchFamily="66" charset="0"/>
                <a:ea typeface="SimSun" pitchFamily="2" charset="-122"/>
              </a:rPr>
              <a:t>systems in some meaningful sense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altLang="zh-CN" sz="1800" dirty="0" smtClean="0">
              <a:latin typeface="Comic Sans MS" pitchFamily="66" charset="0"/>
              <a:ea typeface="SimSun" pitchFamily="2" charset="-122"/>
            </a:endParaRPr>
          </a:p>
          <a:p>
            <a:pPr lvl="1" eaLnBrk="1" hangingPunct="1">
              <a:defRPr/>
            </a:pPr>
            <a:r>
              <a:rPr lang="en-US" altLang="zh-CN" sz="1800" dirty="0" smtClean="0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>1960s</a:t>
            </a:r>
            <a:r>
              <a:rPr lang="en-US" altLang="zh-CN" sz="1800" dirty="0" smtClean="0">
                <a:latin typeface="Comic Sans MS" pitchFamily="66" charset="0"/>
                <a:ea typeface="SimSun" pitchFamily="2" charset="-122"/>
              </a:rPr>
              <a:t>: </a:t>
            </a:r>
            <a:r>
              <a:rPr lang="en-US" altLang="zh-CN" sz="1800" dirty="0" smtClean="0">
                <a:solidFill>
                  <a:srgbClr val="FFFF00"/>
                </a:solidFill>
                <a:latin typeface="Comic Sans MS" pitchFamily="66" charset="0"/>
                <a:ea typeface="SimSun" pitchFamily="2" charset="-122"/>
              </a:rPr>
              <a:t>digital computers </a:t>
            </a:r>
            <a:r>
              <a:rPr lang="en-US" altLang="zh-CN" sz="1800" dirty="0" smtClean="0">
                <a:latin typeface="Comic Sans MS" pitchFamily="66" charset="0"/>
                <a:ea typeface="SimSun" pitchFamily="2" charset="-122"/>
              </a:rPr>
              <a:t>help time-domain analysis of complex systems, </a:t>
            </a:r>
            <a:r>
              <a:rPr lang="en-US" altLang="zh-CN" sz="1800" dirty="0" smtClean="0">
                <a:solidFill>
                  <a:srgbClr val="FFFF00"/>
                </a:solidFill>
                <a:latin typeface="Comic Sans MS" pitchFamily="66" charset="0"/>
                <a:ea typeface="SimSun" pitchFamily="2" charset="-122"/>
              </a:rPr>
              <a:t>modern control theory </a:t>
            </a:r>
            <a:r>
              <a:rPr lang="en-US" altLang="zh-CN" sz="1800" dirty="0" smtClean="0">
                <a:latin typeface="Comic Sans MS" pitchFamily="66" charset="0"/>
                <a:ea typeface="SimSun" pitchFamily="2" charset="-122"/>
              </a:rPr>
              <a:t>has been developed to cope with the increased complexity of modern plants</a:t>
            </a:r>
          </a:p>
          <a:p>
            <a:pPr lvl="1" eaLnBrk="1" hangingPunct="1">
              <a:defRPr/>
            </a:pPr>
            <a:endParaRPr lang="en-US" altLang="zh-CN" sz="1800" dirty="0" smtClean="0">
              <a:latin typeface="Comic Sans MS" pitchFamily="66" charset="0"/>
              <a:ea typeface="SimSun" pitchFamily="2" charset="-122"/>
            </a:endParaRPr>
          </a:p>
          <a:p>
            <a:pPr lvl="1" eaLnBrk="1" hangingPunct="1">
              <a:defRPr/>
            </a:pPr>
            <a:r>
              <a:rPr lang="en-US" altLang="zh-CN" sz="1800" dirty="0" smtClean="0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>1960s~1980s</a:t>
            </a:r>
            <a:r>
              <a:rPr lang="en-US" altLang="zh-CN" sz="1800" dirty="0" smtClean="0">
                <a:latin typeface="Comic Sans MS" pitchFamily="66" charset="0"/>
                <a:ea typeface="SimSun" pitchFamily="2" charset="-122"/>
              </a:rPr>
              <a:t>: </a:t>
            </a:r>
            <a:r>
              <a:rPr lang="en-US" altLang="zh-CN" sz="1800" dirty="0">
                <a:solidFill>
                  <a:srgbClr val="FFFF00"/>
                </a:solidFill>
                <a:latin typeface="Comic Sans MS" pitchFamily="66" charset="0"/>
                <a:ea typeface="SimSun" pitchFamily="2" charset="-122"/>
              </a:rPr>
              <a:t>optimal control </a:t>
            </a:r>
            <a:r>
              <a:rPr lang="en-US" altLang="zh-CN" sz="1800" dirty="0" smtClean="0">
                <a:latin typeface="Comic Sans MS" pitchFamily="66" charset="0"/>
                <a:ea typeface="SimSun" pitchFamily="2" charset="-122"/>
              </a:rPr>
              <a:t>of both deterministic and stochastic systems;  </a:t>
            </a:r>
            <a:r>
              <a:rPr lang="en-US" altLang="zh-CN" sz="1800" dirty="0">
                <a:solidFill>
                  <a:srgbClr val="FFFF00"/>
                </a:solidFill>
                <a:latin typeface="Comic Sans MS" pitchFamily="66" charset="0"/>
                <a:ea typeface="SimSun" pitchFamily="2" charset="-122"/>
              </a:rPr>
              <a:t>adaptive control </a:t>
            </a:r>
            <a:r>
              <a:rPr lang="en-US" altLang="zh-CN" sz="1800" dirty="0" smtClean="0">
                <a:latin typeface="Comic Sans MS" pitchFamily="66" charset="0"/>
                <a:ea typeface="SimSun" pitchFamily="2" charset="-122"/>
              </a:rPr>
              <a:t>and </a:t>
            </a:r>
            <a:r>
              <a:rPr lang="en-US" altLang="zh-CN" sz="1800" dirty="0" smtClean="0">
                <a:solidFill>
                  <a:srgbClr val="FFFF00"/>
                </a:solidFill>
                <a:latin typeface="Comic Sans MS" pitchFamily="66" charset="0"/>
                <a:ea typeface="SimSun" pitchFamily="2" charset="-122"/>
              </a:rPr>
              <a:t>learning control</a:t>
            </a:r>
          </a:p>
          <a:p>
            <a:pPr lvl="1" eaLnBrk="1" hangingPunct="1">
              <a:defRPr/>
            </a:pPr>
            <a:endParaRPr lang="en-US" altLang="zh-CN" sz="1800" dirty="0" smtClean="0">
              <a:solidFill>
                <a:schemeClr val="accent1"/>
              </a:solidFill>
              <a:latin typeface="Comic Sans MS" pitchFamily="66" charset="0"/>
              <a:ea typeface="SimSun" pitchFamily="2" charset="-122"/>
            </a:endParaRPr>
          </a:p>
          <a:p>
            <a:pPr lvl="1" eaLnBrk="1" hangingPunct="1">
              <a:defRPr/>
            </a:pPr>
            <a:r>
              <a:rPr lang="en-US" altLang="zh-CN" sz="1800" dirty="0" smtClean="0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>1980s~present</a:t>
            </a:r>
            <a:r>
              <a:rPr lang="en-US" altLang="zh-CN" sz="1800" dirty="0" smtClean="0">
                <a:latin typeface="Comic Sans MS" pitchFamily="66" charset="0"/>
                <a:ea typeface="SimSun" pitchFamily="2" charset="-122"/>
              </a:rPr>
              <a:t>: robust control, H-infinity methods ( H∞) are used in control theory </a:t>
            </a:r>
            <a:r>
              <a:rPr lang="en-US" sz="1800" dirty="0">
                <a:latin typeface="Comic Sans MS" pitchFamily="66" charset="0"/>
                <a:ea typeface="SimSun" pitchFamily="2" charset="-122"/>
              </a:rPr>
              <a:t>to synthesize controllers achieving stabilization with guaranteed </a:t>
            </a:r>
            <a:r>
              <a:rPr lang="en-US" sz="1800" dirty="0" smtClean="0">
                <a:latin typeface="Comic Sans MS" pitchFamily="66" charset="0"/>
                <a:ea typeface="SimSun" pitchFamily="2" charset="-122"/>
              </a:rPr>
              <a:t>performance.</a:t>
            </a:r>
            <a:endParaRPr lang="en-US" altLang="zh-CN" sz="1800" dirty="0"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611560" y="803275"/>
            <a:ext cx="8002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spcBef>
                <a:spcPct val="20000"/>
              </a:spcBef>
              <a:buClr>
                <a:srgbClr val="99FFCC"/>
              </a:buClr>
              <a:buSzPct val="75000"/>
              <a:defRPr/>
            </a:pPr>
            <a:r>
              <a:rPr kumimoji="1" lang="en-US" altLang="zh-CN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Development of modern control design</a:t>
            </a:r>
          </a:p>
        </p:txBody>
      </p:sp>
    </p:spTree>
    <p:extLst>
      <p:ext uri="{BB962C8B-B14F-4D97-AF65-F5344CB8AC3E}">
        <p14:creationId xmlns:p14="http://schemas.microsoft.com/office/powerpoint/2010/main" val="32522092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el-GR" sz="3200" i="1" dirty="0">
                <a:latin typeface="Aharoni" panose="02010803020104030203" pitchFamily="2" charset="-79"/>
                <a:cs typeface="Aharoni" panose="02010803020104030203" pitchFamily="2" charset="-79"/>
              </a:rPr>
              <a:t>Control</a:t>
            </a:r>
            <a:r>
              <a:rPr lang="en-US" altLang="el-GR" sz="3200" dirty="0">
                <a:latin typeface="Aharoni" panose="02010803020104030203" pitchFamily="2" charset="-79"/>
                <a:cs typeface="Aharoni" panose="02010803020104030203" pitchFamily="2" charset="-79"/>
              </a:rPr>
              <a:t> = Sensing + Computation + Actuation</a:t>
            </a:r>
          </a:p>
        </p:txBody>
      </p:sp>
      <p:sp>
        <p:nvSpPr>
          <p:cNvPr id="34819" name="Line 41"/>
          <p:cNvSpPr>
            <a:spLocks noChangeShapeType="1"/>
          </p:cNvSpPr>
          <p:nvPr/>
        </p:nvSpPr>
        <p:spPr bwMode="auto">
          <a:xfrm>
            <a:off x="5867400" y="2362200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4820" name="Rectangle 42"/>
          <p:cNvSpPr>
            <a:spLocks noChangeArrowheads="1"/>
          </p:cNvSpPr>
          <p:nvPr/>
        </p:nvSpPr>
        <p:spPr bwMode="auto">
          <a:xfrm>
            <a:off x="6248400" y="1828800"/>
            <a:ext cx="1924050" cy="1066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000" b="1">
                <a:solidFill>
                  <a:schemeClr val="accent2"/>
                </a:solidFill>
                <a:latin typeface="Arial" pitchFamily="34" charset="0"/>
              </a:rPr>
              <a:t>Sense</a:t>
            </a:r>
            <a:endParaRPr kumimoji="0" lang="en-US" altLang="el-GR" sz="2000">
              <a:latin typeface="Arial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000">
                <a:latin typeface="Arial" pitchFamily="34" charset="0"/>
              </a:rPr>
              <a:t>Vehicle Speed</a:t>
            </a:r>
          </a:p>
        </p:txBody>
      </p:sp>
      <p:sp>
        <p:nvSpPr>
          <p:cNvPr id="34821" name="Rectangle 43"/>
          <p:cNvSpPr>
            <a:spLocks noChangeArrowheads="1"/>
          </p:cNvSpPr>
          <p:nvPr/>
        </p:nvSpPr>
        <p:spPr bwMode="auto">
          <a:xfrm>
            <a:off x="3429000" y="3505200"/>
            <a:ext cx="2286000" cy="990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400" b="1">
                <a:solidFill>
                  <a:schemeClr val="accent2"/>
                </a:solidFill>
                <a:latin typeface="Arial" pitchFamily="34" charset="0"/>
              </a:rPr>
              <a:t>Compute</a:t>
            </a:r>
            <a:endParaRPr kumimoji="0" lang="en-US" altLang="el-GR" sz="2400">
              <a:latin typeface="Arial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400">
                <a:latin typeface="Arial" pitchFamily="34" charset="0"/>
              </a:rPr>
              <a:t>Control “Law”</a:t>
            </a:r>
          </a:p>
        </p:txBody>
      </p:sp>
      <p:sp>
        <p:nvSpPr>
          <p:cNvPr id="34822" name="Line 44"/>
          <p:cNvSpPr>
            <a:spLocks noChangeShapeType="1"/>
          </p:cNvSpPr>
          <p:nvPr/>
        </p:nvSpPr>
        <p:spPr bwMode="auto">
          <a:xfrm>
            <a:off x="7010400" y="2914650"/>
            <a:ext cx="0" cy="1123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4823" name="Line 45"/>
          <p:cNvSpPr>
            <a:spLocks noChangeShapeType="1"/>
          </p:cNvSpPr>
          <p:nvPr/>
        </p:nvSpPr>
        <p:spPr bwMode="auto">
          <a:xfrm flipH="1">
            <a:off x="5734050" y="4038600"/>
            <a:ext cx="1276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4824" name="Rectangle 46"/>
          <p:cNvSpPr>
            <a:spLocks noChangeArrowheads="1"/>
          </p:cNvSpPr>
          <p:nvPr/>
        </p:nvSpPr>
        <p:spPr bwMode="auto">
          <a:xfrm>
            <a:off x="1371600" y="1828800"/>
            <a:ext cx="1447800" cy="1066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000" b="1">
                <a:solidFill>
                  <a:schemeClr val="accent2"/>
                </a:solidFill>
                <a:latin typeface="Arial" pitchFamily="34" charset="0"/>
              </a:rPr>
              <a:t>Actuate</a:t>
            </a:r>
            <a:endParaRPr kumimoji="0" lang="en-US" altLang="el-GR" sz="2000">
              <a:latin typeface="Arial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000">
                <a:latin typeface="Arial" pitchFamily="34" charset="0"/>
              </a:rPr>
              <a:t>Gas Pedal</a:t>
            </a:r>
          </a:p>
        </p:txBody>
      </p:sp>
      <p:sp>
        <p:nvSpPr>
          <p:cNvPr id="34825" name="Line 47"/>
          <p:cNvSpPr>
            <a:spLocks noChangeShapeType="1"/>
          </p:cNvSpPr>
          <p:nvPr/>
        </p:nvSpPr>
        <p:spPr bwMode="auto">
          <a:xfrm>
            <a:off x="2057400" y="2914650"/>
            <a:ext cx="0" cy="1123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4826" name="Line 48"/>
          <p:cNvSpPr>
            <a:spLocks noChangeShapeType="1"/>
          </p:cNvSpPr>
          <p:nvPr/>
        </p:nvSpPr>
        <p:spPr bwMode="auto">
          <a:xfrm>
            <a:off x="2076450" y="4038600"/>
            <a:ext cx="13525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4827" name="Line 49"/>
          <p:cNvSpPr>
            <a:spLocks noChangeShapeType="1"/>
          </p:cNvSpPr>
          <p:nvPr/>
        </p:nvSpPr>
        <p:spPr bwMode="auto">
          <a:xfrm>
            <a:off x="2838450" y="2362200"/>
            <a:ext cx="4381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4828" name="Rectangle 53"/>
          <p:cNvSpPr>
            <a:spLocks noChangeArrowheads="1"/>
          </p:cNvSpPr>
          <p:nvPr/>
        </p:nvSpPr>
        <p:spPr bwMode="auto">
          <a:xfrm>
            <a:off x="6497496" y="1258888"/>
            <a:ext cx="26228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000" b="1" dirty="0">
                <a:solidFill>
                  <a:srgbClr val="FFFF00"/>
                </a:solidFill>
                <a:latin typeface="Arial" pitchFamily="34" charset="0"/>
              </a:rPr>
              <a:t>In Feedback “Loop”</a:t>
            </a:r>
          </a:p>
        </p:txBody>
      </p:sp>
      <p:pic>
        <p:nvPicPr>
          <p:cNvPr id="34829" name="Picture 54" descr="elmirage-20aug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60843" r="37195" b="16295"/>
          <a:stretch>
            <a:fillRect/>
          </a:stretch>
        </p:blipFill>
        <p:spPr bwMode="auto">
          <a:xfrm>
            <a:off x="3314700" y="1676400"/>
            <a:ext cx="2552700" cy="147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8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457200" y="4648200"/>
            <a:ext cx="8229600" cy="1600200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  <a:defRPr/>
            </a:pPr>
            <a:r>
              <a:rPr lang="en-US" altLang="el-GR" sz="1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Goals</a:t>
            </a:r>
          </a:p>
          <a:p>
            <a:pPr marL="457200" lvl="1" indent="0">
              <a:buFontTx/>
              <a:buNone/>
              <a:defRPr/>
            </a:pPr>
            <a:r>
              <a:rPr lang="en-US" altLang="el-GR" sz="18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Stability</a:t>
            </a:r>
            <a:r>
              <a:rPr lang="en-US" altLang="el-GR" sz="1800" dirty="0">
                <a:latin typeface="Aharoni" panose="02010803020104030203" pitchFamily="2" charset="-79"/>
                <a:cs typeface="Aharoni" panose="02010803020104030203" pitchFamily="2" charset="-79"/>
              </a:rPr>
              <a:t>: system maintains desired operating </a:t>
            </a:r>
            <a:r>
              <a:rPr lang="en-US" altLang="el-GR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point.</a:t>
            </a:r>
            <a:endParaRPr lang="en-US" altLang="el-GR" sz="1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el-GR" sz="18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Performance</a:t>
            </a:r>
            <a:r>
              <a:rPr lang="en-US" altLang="el-GR" sz="1800" dirty="0">
                <a:latin typeface="Aharoni" panose="02010803020104030203" pitchFamily="2" charset="-79"/>
                <a:cs typeface="Aharoni" panose="02010803020104030203" pitchFamily="2" charset="-79"/>
              </a:rPr>
              <a:t>: system responds rapidly to </a:t>
            </a:r>
            <a:r>
              <a:rPr lang="en-US" altLang="el-GR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changes. </a:t>
            </a:r>
            <a:endParaRPr lang="en-US" altLang="el-GR" sz="1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el-GR" sz="18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Robustness</a:t>
            </a:r>
            <a:r>
              <a:rPr lang="en-US" altLang="el-GR" sz="1800" dirty="0">
                <a:latin typeface="Aharoni" panose="02010803020104030203" pitchFamily="2" charset="-79"/>
                <a:cs typeface="Aharoni" panose="02010803020104030203" pitchFamily="2" charset="-79"/>
              </a:rPr>
              <a:t>: system tolerates perturbations in </a:t>
            </a:r>
            <a:r>
              <a:rPr lang="en-US" altLang="el-GR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dynamics. </a:t>
            </a:r>
            <a:endParaRPr lang="en-US" altLang="el-GR" sz="1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92917193"/>
      </p:ext>
    </p:extLst>
  </p:cSld>
  <p:clrMapOvr>
    <a:masterClrMapping/>
  </p:clrMapOvr>
  <p:transition advTm="1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6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6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6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6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0" grpId="0"/>
      <p:bldP spid="34819" grpId="0" animBg="1"/>
      <p:bldP spid="34820" grpId="0" animBg="1"/>
      <p:bldP spid="34821" grpId="0" animBg="1"/>
      <p:bldP spid="34822" grpId="0" animBg="1"/>
      <p:bldP spid="34823" grpId="0" animBg="1"/>
      <p:bldP spid="34824" grpId="0" animBg="1"/>
      <p:bldP spid="34825" grpId="0" animBg="1"/>
      <p:bldP spid="34826" grpId="0" animBg="1"/>
      <p:bldP spid="34827" grpId="0" animBg="1"/>
      <p:bldP spid="34828" grpId="0"/>
      <p:bldP spid="17618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62"/>
          <p:cNvGrpSpPr>
            <a:grpSpLocks/>
          </p:cNvGrpSpPr>
          <p:nvPr/>
        </p:nvGrpSpPr>
        <p:grpSpPr bwMode="auto">
          <a:xfrm>
            <a:off x="509625" y="768350"/>
            <a:ext cx="8358943" cy="5775662"/>
            <a:chOff x="529398" y="815298"/>
            <a:chExt cx="8358885" cy="5775299"/>
          </a:xfrm>
        </p:grpSpPr>
        <p:sp>
          <p:nvSpPr>
            <p:cNvPr id="39942" name="TextBox 10"/>
            <p:cNvSpPr txBox="1">
              <a:spLocks noChangeArrowheads="1"/>
            </p:cNvSpPr>
            <p:nvPr/>
          </p:nvSpPr>
          <p:spPr bwMode="auto">
            <a:xfrm>
              <a:off x="3338366" y="815298"/>
              <a:ext cx="2534202" cy="46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400" b="1" dirty="0">
                  <a:solidFill>
                    <a:srgbClr val="FF0000"/>
                  </a:solidFill>
                  <a:latin typeface="Constantia" pitchFamily="18" charset="0"/>
                  <a:cs typeface="Arial" pitchFamily="34" charset="0"/>
                </a:rPr>
                <a:t>Control Systems</a:t>
              </a:r>
            </a:p>
          </p:txBody>
        </p:sp>
        <p:sp>
          <p:nvSpPr>
            <p:cNvPr id="39943" name="TextBox 11"/>
            <p:cNvSpPr txBox="1">
              <a:spLocks noChangeArrowheads="1"/>
            </p:cNvSpPr>
            <p:nvPr/>
          </p:nvSpPr>
          <p:spPr bwMode="auto">
            <a:xfrm>
              <a:off x="3290698" y="2023045"/>
              <a:ext cx="1188074" cy="46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400" dirty="0">
                  <a:solidFill>
                    <a:srgbClr val="92D050"/>
                  </a:solidFill>
                  <a:latin typeface="Constantia" pitchFamily="18" charset="0"/>
                  <a:cs typeface="Arial" pitchFamily="34" charset="0"/>
                </a:rPr>
                <a:t>Natural</a:t>
              </a:r>
            </a:p>
          </p:txBody>
        </p:sp>
        <p:sp>
          <p:nvSpPr>
            <p:cNvPr id="39944" name="TextBox 12"/>
            <p:cNvSpPr txBox="1">
              <a:spLocks noChangeArrowheads="1"/>
            </p:cNvSpPr>
            <p:nvPr/>
          </p:nvSpPr>
          <p:spPr bwMode="auto">
            <a:xfrm>
              <a:off x="4386876" y="2023045"/>
              <a:ext cx="1634732" cy="46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400" dirty="0">
                  <a:solidFill>
                    <a:srgbClr val="FFFF00"/>
                  </a:solidFill>
                  <a:latin typeface="Constantia" pitchFamily="18" charset="0"/>
                  <a:cs typeface="Arial" pitchFamily="34" charset="0"/>
                </a:rPr>
                <a:t>Man-made</a:t>
              </a:r>
            </a:p>
          </p:txBody>
        </p:sp>
        <p:sp>
          <p:nvSpPr>
            <p:cNvPr id="39945" name="TextBox 20"/>
            <p:cNvSpPr txBox="1">
              <a:spLocks noChangeArrowheads="1"/>
            </p:cNvSpPr>
            <p:nvPr/>
          </p:nvSpPr>
          <p:spPr bwMode="auto">
            <a:xfrm>
              <a:off x="3914952" y="3081551"/>
              <a:ext cx="1197116" cy="46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400" dirty="0">
                  <a:solidFill>
                    <a:srgbClr val="92D050"/>
                  </a:solidFill>
                  <a:latin typeface="Constantia" pitchFamily="18" charset="0"/>
                  <a:cs typeface="Arial" pitchFamily="34" charset="0"/>
                </a:rPr>
                <a:t>Manual</a:t>
              </a:r>
            </a:p>
          </p:txBody>
        </p:sp>
        <p:sp>
          <p:nvSpPr>
            <p:cNvPr id="39946" name="TextBox 21"/>
            <p:cNvSpPr txBox="1">
              <a:spLocks noChangeArrowheads="1"/>
            </p:cNvSpPr>
            <p:nvPr/>
          </p:nvSpPr>
          <p:spPr bwMode="auto">
            <a:xfrm>
              <a:off x="5010343" y="3061285"/>
              <a:ext cx="1586192" cy="46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400" dirty="0">
                  <a:solidFill>
                    <a:srgbClr val="FFFF00"/>
                  </a:solidFill>
                  <a:latin typeface="Constantia" pitchFamily="18" charset="0"/>
                  <a:cs typeface="Arial" pitchFamily="34" charset="0"/>
                </a:rPr>
                <a:t>Automatic</a:t>
              </a:r>
            </a:p>
          </p:txBody>
        </p:sp>
        <p:sp>
          <p:nvSpPr>
            <p:cNvPr id="39947" name="TextBox 28"/>
            <p:cNvSpPr txBox="1">
              <a:spLocks noChangeArrowheads="1"/>
            </p:cNvSpPr>
            <p:nvPr/>
          </p:nvSpPr>
          <p:spPr bwMode="auto">
            <a:xfrm>
              <a:off x="4348234" y="4045170"/>
              <a:ext cx="1632167" cy="46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400" dirty="0">
                  <a:solidFill>
                    <a:srgbClr val="92D050"/>
                  </a:solidFill>
                  <a:latin typeface="Constantia" pitchFamily="18" charset="0"/>
                  <a:cs typeface="Arial" pitchFamily="34" charset="0"/>
                </a:rPr>
                <a:t>Open-loop</a:t>
              </a:r>
            </a:p>
          </p:txBody>
        </p:sp>
        <p:sp>
          <p:nvSpPr>
            <p:cNvPr id="39948" name="TextBox 29"/>
            <p:cNvSpPr txBox="1">
              <a:spLocks noChangeArrowheads="1"/>
            </p:cNvSpPr>
            <p:nvPr/>
          </p:nvSpPr>
          <p:spPr bwMode="auto">
            <a:xfrm>
              <a:off x="5382048" y="4045170"/>
              <a:ext cx="2249164" cy="46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400" dirty="0">
                  <a:latin typeface="Constantia" pitchFamily="18" charset="0"/>
                  <a:cs typeface="Arial" pitchFamily="34" charset="0"/>
                </a:rPr>
                <a:t>      </a:t>
              </a:r>
              <a:r>
                <a:rPr kumimoji="0" lang="en-GB" altLang="el-GR" sz="2400" dirty="0">
                  <a:solidFill>
                    <a:srgbClr val="FFFF00"/>
                  </a:solidFill>
                  <a:latin typeface="Constantia" pitchFamily="18" charset="0"/>
                  <a:cs typeface="Arial" pitchFamily="34" charset="0"/>
                </a:rPr>
                <a:t>Closed-loop</a:t>
              </a:r>
            </a:p>
          </p:txBody>
        </p:sp>
        <p:sp>
          <p:nvSpPr>
            <p:cNvPr id="39949" name="TextBox 35"/>
            <p:cNvSpPr txBox="1">
              <a:spLocks noChangeArrowheads="1"/>
            </p:cNvSpPr>
            <p:nvPr/>
          </p:nvSpPr>
          <p:spPr bwMode="auto">
            <a:xfrm>
              <a:off x="4975098" y="4990672"/>
              <a:ext cx="1634091" cy="46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400" dirty="0">
                  <a:solidFill>
                    <a:srgbClr val="92D050"/>
                  </a:solidFill>
                  <a:latin typeface="Constantia" pitchFamily="18" charset="0"/>
                  <a:cs typeface="Arial" pitchFamily="34" charset="0"/>
                </a:rPr>
                <a:t>Non-linear</a:t>
              </a:r>
            </a:p>
          </p:txBody>
        </p:sp>
        <p:sp>
          <p:nvSpPr>
            <p:cNvPr id="39950" name="TextBox 36"/>
            <p:cNvSpPr txBox="1">
              <a:spLocks noChangeArrowheads="1"/>
            </p:cNvSpPr>
            <p:nvPr/>
          </p:nvSpPr>
          <p:spPr bwMode="auto">
            <a:xfrm>
              <a:off x="6601125" y="4897933"/>
              <a:ext cx="950894" cy="46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400" dirty="0">
                  <a:solidFill>
                    <a:srgbClr val="FFFF00"/>
                  </a:solidFill>
                  <a:latin typeface="Constantia" pitchFamily="18" charset="0"/>
                  <a:cs typeface="Arial" pitchFamily="34" charset="0"/>
                </a:rPr>
                <a:t>linear</a:t>
              </a:r>
            </a:p>
          </p:txBody>
        </p:sp>
        <p:sp>
          <p:nvSpPr>
            <p:cNvPr id="39951" name="TextBox 42"/>
            <p:cNvSpPr txBox="1">
              <a:spLocks noChangeArrowheads="1"/>
            </p:cNvSpPr>
            <p:nvPr/>
          </p:nvSpPr>
          <p:spPr bwMode="auto">
            <a:xfrm>
              <a:off x="5636590" y="5918055"/>
              <a:ext cx="1587027" cy="400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000" dirty="0">
                  <a:solidFill>
                    <a:srgbClr val="92D050"/>
                  </a:solidFill>
                  <a:latin typeface="Constantia" pitchFamily="18" charset="0"/>
                  <a:cs typeface="Arial" pitchFamily="34" charset="0"/>
                </a:rPr>
                <a:t>Time</a:t>
              </a:r>
              <a:r>
                <a:rPr kumimoji="0" lang="en-GB" altLang="el-GR" sz="2000" dirty="0">
                  <a:solidFill>
                    <a:schemeClr val="bg2"/>
                  </a:solidFill>
                  <a:latin typeface="Constantia" pitchFamily="18" charset="0"/>
                  <a:cs typeface="Arial" pitchFamily="34" charset="0"/>
                </a:rPr>
                <a:t> </a:t>
              </a:r>
              <a:r>
                <a:rPr kumimoji="0" lang="en-GB" altLang="el-GR" sz="2000" dirty="0">
                  <a:solidFill>
                    <a:srgbClr val="92D050"/>
                  </a:solidFill>
                  <a:latin typeface="Constantia" pitchFamily="18" charset="0"/>
                  <a:cs typeface="Arial" pitchFamily="34" charset="0"/>
                </a:rPr>
                <a:t>variant</a:t>
              </a:r>
            </a:p>
          </p:txBody>
        </p:sp>
        <p:sp>
          <p:nvSpPr>
            <p:cNvPr id="39952" name="TextBox 43"/>
            <p:cNvSpPr txBox="1">
              <a:spLocks noChangeArrowheads="1"/>
            </p:cNvSpPr>
            <p:nvPr/>
          </p:nvSpPr>
          <p:spPr bwMode="auto">
            <a:xfrm>
              <a:off x="6762093" y="5918055"/>
              <a:ext cx="2126190" cy="400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000" dirty="0">
                  <a:solidFill>
                    <a:srgbClr val="FFFF00"/>
                  </a:solidFill>
                  <a:latin typeface="Constantia" pitchFamily="18" charset="0"/>
                  <a:cs typeface="Arial" pitchFamily="34" charset="0"/>
                </a:rPr>
                <a:t>     Time invariant</a:t>
              </a:r>
            </a:p>
          </p:txBody>
        </p:sp>
        <p:sp>
          <p:nvSpPr>
            <p:cNvPr id="39953" name="TextBox 50"/>
            <p:cNvSpPr txBox="1">
              <a:spLocks noChangeArrowheads="1"/>
            </p:cNvSpPr>
            <p:nvPr/>
          </p:nvSpPr>
          <p:spPr bwMode="auto">
            <a:xfrm>
              <a:off x="529398" y="5132592"/>
              <a:ext cx="1634091" cy="46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400" dirty="0">
                  <a:solidFill>
                    <a:srgbClr val="92D050"/>
                  </a:solidFill>
                  <a:latin typeface="Constantia" pitchFamily="18" charset="0"/>
                  <a:cs typeface="Arial" pitchFamily="34" charset="0"/>
                </a:rPr>
                <a:t>Non-linear</a:t>
              </a:r>
            </a:p>
          </p:txBody>
        </p:sp>
        <p:sp>
          <p:nvSpPr>
            <p:cNvPr id="39954" name="TextBox 51"/>
            <p:cNvSpPr txBox="1">
              <a:spLocks noChangeArrowheads="1"/>
            </p:cNvSpPr>
            <p:nvPr/>
          </p:nvSpPr>
          <p:spPr bwMode="auto">
            <a:xfrm>
              <a:off x="2082833" y="5202916"/>
              <a:ext cx="950894" cy="46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400" dirty="0">
                  <a:solidFill>
                    <a:srgbClr val="FFFF00"/>
                  </a:solidFill>
                  <a:latin typeface="Constantia" pitchFamily="18" charset="0"/>
                  <a:cs typeface="Arial" pitchFamily="34" charset="0"/>
                </a:rPr>
                <a:t>linear</a:t>
              </a:r>
            </a:p>
          </p:txBody>
        </p:sp>
        <p:grpSp>
          <p:nvGrpSpPr>
            <p:cNvPr id="39955" name="Group 61"/>
            <p:cNvGrpSpPr>
              <a:grpSpLocks/>
            </p:cNvGrpSpPr>
            <p:nvPr/>
          </p:nvGrpSpPr>
          <p:grpSpPr bwMode="auto">
            <a:xfrm>
              <a:off x="1332128" y="1281138"/>
              <a:ext cx="6377597" cy="4755085"/>
              <a:chOff x="1332128" y="1281138"/>
              <a:chExt cx="6377597" cy="4755085"/>
            </a:xfrm>
          </p:grpSpPr>
          <p:grpSp>
            <p:nvGrpSpPr>
              <p:cNvPr id="39958" name="Group 60"/>
              <p:cNvGrpSpPr>
                <a:grpSpLocks/>
              </p:cNvGrpSpPr>
              <p:nvPr/>
            </p:nvGrpSpPr>
            <p:grpSpPr bwMode="auto">
              <a:xfrm>
                <a:off x="3905078" y="1281138"/>
                <a:ext cx="1263037" cy="741907"/>
                <a:chOff x="3905078" y="1281138"/>
                <a:chExt cx="1263037" cy="741907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 flipH="1">
                  <a:off x="3905154" y="1545502"/>
                  <a:ext cx="1263641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Arrow Connector 6"/>
                <p:cNvCxnSpPr/>
                <p:nvPr/>
              </p:nvCxnSpPr>
              <p:spPr>
                <a:xfrm>
                  <a:off x="3905154" y="1545502"/>
                  <a:ext cx="0" cy="46352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/>
                <p:cNvCxnSpPr/>
                <p:nvPr/>
              </p:nvCxnSpPr>
              <p:spPr>
                <a:xfrm>
                  <a:off x="5167208" y="1545502"/>
                  <a:ext cx="0" cy="46352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 flipV="1">
                  <a:off x="4536974" y="1280407"/>
                  <a:ext cx="0" cy="26509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959" name="Group 22"/>
              <p:cNvGrpSpPr>
                <a:grpSpLocks/>
              </p:cNvGrpSpPr>
              <p:nvPr/>
            </p:nvGrpSpPr>
            <p:grpSpPr bwMode="auto">
              <a:xfrm>
                <a:off x="4536597" y="2393998"/>
                <a:ext cx="1278573" cy="649127"/>
                <a:chOff x="899592" y="1484784"/>
                <a:chExt cx="1020512" cy="50402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 flipH="1">
                  <a:off x="899894" y="1699843"/>
                  <a:ext cx="1007327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899894" y="1699843"/>
                  <a:ext cx="0" cy="28841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1919892" y="1699843"/>
                  <a:ext cx="0" cy="28841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1404191" y="1474284"/>
                  <a:ext cx="0" cy="225559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960" name="Group 23"/>
              <p:cNvGrpSpPr>
                <a:grpSpLocks/>
              </p:cNvGrpSpPr>
              <p:nvPr/>
            </p:nvGrpSpPr>
            <p:grpSpPr bwMode="auto">
              <a:xfrm>
                <a:off x="5170205" y="3411972"/>
                <a:ext cx="1278573" cy="649127"/>
                <a:chOff x="899592" y="1484784"/>
                <a:chExt cx="1020512" cy="504024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 flipH="1">
                  <a:off x="899735" y="1700725"/>
                  <a:ext cx="101619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899735" y="1700725"/>
                  <a:ext cx="0" cy="28841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>
                  <a:off x="1928602" y="1700725"/>
                  <a:ext cx="0" cy="28841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V="1">
                  <a:off x="1404032" y="1485027"/>
                  <a:ext cx="0" cy="215698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961" name="Group 30"/>
              <p:cNvGrpSpPr>
                <a:grpSpLocks/>
              </p:cNvGrpSpPr>
              <p:nvPr/>
            </p:nvGrpSpPr>
            <p:grpSpPr bwMode="auto">
              <a:xfrm>
                <a:off x="5799634" y="4341545"/>
                <a:ext cx="1278573" cy="649127"/>
                <a:chOff x="899592" y="1484784"/>
                <a:chExt cx="1020512" cy="504024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 flipH="1">
                  <a:off x="907978" y="1699992"/>
                  <a:ext cx="999725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907978" y="1699992"/>
                  <a:ext cx="0" cy="28841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1920374" y="1699992"/>
                  <a:ext cx="0" cy="28841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V="1">
                  <a:off x="1404673" y="1484295"/>
                  <a:ext cx="0" cy="215698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962" name="Group 37"/>
              <p:cNvGrpSpPr>
                <a:grpSpLocks/>
              </p:cNvGrpSpPr>
              <p:nvPr/>
            </p:nvGrpSpPr>
            <p:grpSpPr bwMode="auto">
              <a:xfrm>
                <a:off x="6431152" y="5268887"/>
                <a:ext cx="1278573" cy="649127"/>
                <a:chOff x="899592" y="1484784"/>
                <a:chExt cx="1020512" cy="504024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899351" y="1700992"/>
                  <a:ext cx="1008594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899351" y="1700992"/>
                  <a:ext cx="0" cy="29088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1920616" y="1700992"/>
                  <a:ext cx="0" cy="29088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1403648" y="1485293"/>
                  <a:ext cx="0" cy="215698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963" name="Group 45"/>
              <p:cNvGrpSpPr>
                <a:grpSpLocks/>
              </p:cNvGrpSpPr>
              <p:nvPr/>
            </p:nvGrpSpPr>
            <p:grpSpPr bwMode="auto">
              <a:xfrm>
                <a:off x="1332128" y="4459671"/>
                <a:ext cx="3483209" cy="649127"/>
                <a:chOff x="-872472" y="1484784"/>
                <a:chExt cx="2780176" cy="504024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 flipH="1">
                  <a:off x="-872706" y="1700714"/>
                  <a:ext cx="2769833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>
                  <a:off x="-872706" y="1700714"/>
                  <a:ext cx="0" cy="28841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137155" y="1700714"/>
                  <a:ext cx="0" cy="28841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V="1">
                  <a:off x="1904730" y="1485015"/>
                  <a:ext cx="0" cy="215698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964" name="Group 52"/>
              <p:cNvGrpSpPr>
                <a:grpSpLocks/>
              </p:cNvGrpSpPr>
              <p:nvPr/>
            </p:nvGrpSpPr>
            <p:grpSpPr bwMode="auto">
              <a:xfrm>
                <a:off x="2875999" y="5387096"/>
                <a:ext cx="2886621" cy="649127"/>
                <a:chOff x="-872472" y="1484784"/>
                <a:chExt cx="2780176" cy="504024"/>
              </a:xfrm>
            </p:grpSpPr>
            <p:cxnSp>
              <p:nvCxnSpPr>
                <p:cNvPr id="54" name="Straight Connector 53"/>
                <p:cNvCxnSpPr/>
                <p:nvPr/>
              </p:nvCxnSpPr>
              <p:spPr>
                <a:xfrm flipH="1">
                  <a:off x="-872027" y="1700416"/>
                  <a:ext cx="2771987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-872027" y="1700416"/>
                  <a:ext cx="0" cy="28841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426052" y="1700416"/>
                  <a:ext cx="0" cy="28841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V="1">
                  <a:off x="1907604" y="1484718"/>
                  <a:ext cx="0" cy="215698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9956" name="TextBox 57"/>
            <p:cNvSpPr txBox="1">
              <a:spLocks noChangeArrowheads="1"/>
            </p:cNvSpPr>
            <p:nvPr/>
          </p:nvSpPr>
          <p:spPr bwMode="auto">
            <a:xfrm>
              <a:off x="1920069" y="6128961"/>
              <a:ext cx="1869088" cy="46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400" dirty="0">
                  <a:solidFill>
                    <a:srgbClr val="92D050"/>
                  </a:solidFill>
                  <a:latin typeface="Constantia" pitchFamily="18" charset="0"/>
                  <a:cs typeface="Arial" pitchFamily="34" charset="0"/>
                </a:rPr>
                <a:t>Time</a:t>
              </a:r>
              <a:r>
                <a:rPr kumimoji="0" lang="en-GB" altLang="el-GR" sz="2400" dirty="0">
                  <a:latin typeface="Constantia" pitchFamily="18" charset="0"/>
                  <a:cs typeface="Arial" pitchFamily="34" charset="0"/>
                </a:rPr>
                <a:t> variant</a:t>
              </a:r>
            </a:p>
          </p:txBody>
        </p:sp>
        <p:sp>
          <p:nvSpPr>
            <p:cNvPr id="39957" name="TextBox 58"/>
            <p:cNvSpPr txBox="1">
              <a:spLocks noChangeArrowheads="1"/>
            </p:cNvSpPr>
            <p:nvPr/>
          </p:nvSpPr>
          <p:spPr bwMode="auto">
            <a:xfrm>
              <a:off x="2825646" y="6114330"/>
              <a:ext cx="2978346" cy="46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400" dirty="0">
                  <a:solidFill>
                    <a:srgbClr val="FFC000"/>
                  </a:solidFill>
                  <a:latin typeface="Constantia" pitchFamily="18" charset="0"/>
                  <a:cs typeface="Arial" pitchFamily="34" charset="0"/>
                </a:rPr>
                <a:t>           </a:t>
              </a:r>
              <a:r>
                <a:rPr kumimoji="0" lang="en-GB" altLang="el-GR" sz="2400" dirty="0">
                  <a:solidFill>
                    <a:srgbClr val="FFFF00"/>
                  </a:solidFill>
                  <a:latin typeface="Constantia" pitchFamily="18" charset="0"/>
                  <a:cs typeface="Arial" pitchFamily="34" charset="0"/>
                </a:rPr>
                <a:t>Time</a:t>
              </a:r>
              <a:r>
                <a:rPr kumimoji="0" lang="en-GB" altLang="el-GR" sz="2400" dirty="0">
                  <a:solidFill>
                    <a:srgbClr val="FFC000"/>
                  </a:solidFill>
                  <a:latin typeface="Constantia" pitchFamily="18" charset="0"/>
                  <a:cs typeface="Arial" pitchFamily="34" charset="0"/>
                </a:rPr>
                <a:t> </a:t>
              </a:r>
              <a:r>
                <a:rPr kumimoji="0" lang="en-GB" altLang="el-GR" sz="2400" dirty="0">
                  <a:solidFill>
                    <a:srgbClr val="FFFF00"/>
                  </a:solidFill>
                  <a:latin typeface="Constantia" pitchFamily="18" charset="0"/>
                  <a:cs typeface="Arial" pitchFamily="34" charset="0"/>
                </a:rPr>
                <a:t>invariant</a:t>
              </a:r>
              <a:endParaRPr kumimoji="0" lang="en-GB" altLang="el-GR" sz="2000" dirty="0">
                <a:solidFill>
                  <a:srgbClr val="FFFF00"/>
                </a:solidFill>
                <a:latin typeface="Constantia" pitchFamily="18" charset="0"/>
                <a:cs typeface="Arial" pitchFamily="34" charset="0"/>
              </a:endParaRPr>
            </a:p>
          </p:txBody>
        </p:sp>
      </p:grp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457200" y="55563"/>
            <a:ext cx="8229600" cy="5651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kumimoji="0" lang="en-GB" sz="4500" b="1" kern="1200" dirty="0">
                <a:latin typeface="Calibri" pitchFamily="34" charset="0"/>
                <a:ea typeface="+mn-ea"/>
                <a:cs typeface="Arial" pitchFamily="34" charset="0"/>
              </a:rPr>
              <a:t>Types of Control System </a:t>
            </a:r>
          </a:p>
        </p:txBody>
      </p:sp>
    </p:spTree>
    <p:extLst>
      <p:ext uri="{BB962C8B-B14F-4D97-AF65-F5344CB8AC3E}">
        <p14:creationId xmlns:p14="http://schemas.microsoft.com/office/powerpoint/2010/main" val="167213168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8524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l-GR" sz="4500" b="1" kern="1200" dirty="0">
                <a:solidFill>
                  <a:srgbClr val="FF0000"/>
                </a:solidFill>
                <a:latin typeface="Calibri" pitchFamily="34" charset="0"/>
                <a:ea typeface="+mn-ea"/>
                <a:cs typeface="Arial" pitchFamily="34" charset="0"/>
              </a:rPr>
              <a:t>Types of Control System 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4953000" y="5410200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eaLnBrk="1" hangingPunct="1">
              <a:defRPr/>
            </a:pPr>
            <a:r>
              <a:rPr lang="en-GB" altLang="el-GR" b="1" dirty="0">
                <a:solidFill>
                  <a:srgbClr val="FF0000"/>
                </a:solidFill>
                <a:latin typeface="Constantia" pitchFamily="18" charset="0"/>
                <a:cs typeface="Arial" pitchFamily="34" charset="0"/>
              </a:rPr>
              <a:t>Room Temperature regulation Via A.C</a:t>
            </a:r>
          </a:p>
          <a:p>
            <a:pPr lvl="1" algn="ctr" eaLnBrk="1" hangingPunct="1">
              <a:defRPr/>
            </a:pPr>
            <a:r>
              <a:rPr lang="en-GB" altLang="el-GR" b="1" dirty="0">
                <a:solidFill>
                  <a:srgbClr val="FF0000"/>
                </a:solidFill>
                <a:latin typeface="Constantia" pitchFamily="18" charset="0"/>
                <a:cs typeface="Arial" pitchFamily="34" charset="0"/>
              </a:rPr>
              <a:t>Human Body Temperature Control</a:t>
            </a:r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504950"/>
            <a:ext cx="3035796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3118534" cy="343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228600" y="5410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 eaLnBrk="1" hangingPunct="1">
              <a:defRPr/>
            </a:pPr>
            <a:r>
              <a:rPr lang="en-GB" altLang="el-GR" b="1" dirty="0">
                <a:solidFill>
                  <a:srgbClr val="FF0000"/>
                </a:solidFill>
                <a:latin typeface="Constantia" pitchFamily="18" charset="0"/>
                <a:cs typeface="Arial" pitchFamily="34" charset="0"/>
              </a:rPr>
              <a:t>Room Temperature regulation Via Electric Fan</a:t>
            </a:r>
          </a:p>
          <a:p>
            <a:pPr lvl="1" algn="ctr" eaLnBrk="1" hangingPunct="1">
              <a:defRPr/>
            </a:pPr>
            <a:r>
              <a:rPr lang="en-GB" altLang="el-GR" b="1" dirty="0">
                <a:solidFill>
                  <a:srgbClr val="FF0000"/>
                </a:solidFill>
                <a:latin typeface="Constantia" pitchFamily="18" charset="0"/>
                <a:cs typeface="Arial" pitchFamily="34" charset="0"/>
              </a:rPr>
              <a:t>Water Level Control</a:t>
            </a:r>
          </a:p>
        </p:txBody>
      </p:sp>
    </p:spTree>
    <p:extLst>
      <p:ext uri="{BB962C8B-B14F-4D97-AF65-F5344CB8AC3E}">
        <p14:creationId xmlns:p14="http://schemas.microsoft.com/office/powerpoint/2010/main" val="273170350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163638" y="549275"/>
            <a:ext cx="7369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2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Example of a Manual Control System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5" y="1196752"/>
            <a:ext cx="4877643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5428346"/>
            <a:ext cx="568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 manual control system for regulating the level of fluid in a tank by adjusting the output valve.     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776" y="6074677"/>
            <a:ext cx="568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The operator views the level of fluid through a port in the side of the tank.   </a:t>
            </a:r>
            <a:endParaRPr lang="el-GR" dirty="0">
              <a:solidFill>
                <a:srgbClr val="92D050"/>
              </a:solidFill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5148064" y="1370122"/>
            <a:ext cx="3816797" cy="2862322"/>
          </a:xfrm>
          <a:prstGeom prst="rect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2"/>
                </a:solidFill>
              </a:rPr>
              <a:t>The </a:t>
            </a:r>
            <a:r>
              <a:rPr lang="en-US" i="1" dirty="0">
                <a:solidFill>
                  <a:srgbClr val="FF0000"/>
                </a:solidFill>
              </a:rPr>
              <a:t>reference</a:t>
            </a:r>
            <a:r>
              <a:rPr lang="en-US" i="1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is a desired level of fluid that operator is instructed to maintain. </a:t>
            </a:r>
            <a:endParaRPr lang="en-US" dirty="0" smtClean="0">
              <a:solidFill>
                <a:schemeClr val="bg2"/>
              </a:solidFill>
            </a:endParaRPr>
          </a:p>
          <a:p>
            <a:pPr algn="just"/>
            <a:endParaRPr lang="en-US" dirty="0">
              <a:solidFill>
                <a:schemeClr val="bg2"/>
              </a:solidFill>
            </a:endParaRPr>
          </a:p>
          <a:p>
            <a:pPr algn="just"/>
            <a:r>
              <a:rPr lang="en-US" dirty="0">
                <a:solidFill>
                  <a:schemeClr val="bg2"/>
                </a:solidFill>
              </a:rPr>
              <a:t>The </a:t>
            </a:r>
            <a:r>
              <a:rPr lang="en-US" i="1" dirty="0">
                <a:solidFill>
                  <a:srgbClr val="FF0000"/>
                </a:solidFill>
              </a:rPr>
              <a:t>actuator</a:t>
            </a:r>
            <a:r>
              <a:rPr lang="en-US" i="1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is the valve that opens or closes the fluid flow out. </a:t>
            </a:r>
            <a:endParaRPr lang="en-US" dirty="0" smtClean="0">
              <a:solidFill>
                <a:schemeClr val="bg2"/>
              </a:solidFill>
            </a:endParaRPr>
          </a:p>
          <a:p>
            <a:pPr algn="just"/>
            <a:endParaRPr lang="en-US" dirty="0">
              <a:solidFill>
                <a:schemeClr val="bg2"/>
              </a:solidFill>
            </a:endParaRPr>
          </a:p>
          <a:p>
            <a:pPr algn="just"/>
            <a:r>
              <a:rPr lang="en-US" dirty="0">
                <a:solidFill>
                  <a:schemeClr val="bg2"/>
                </a:solidFill>
              </a:rPr>
              <a:t>The </a:t>
            </a:r>
            <a:r>
              <a:rPr lang="en-US" i="1" dirty="0">
                <a:solidFill>
                  <a:srgbClr val="FF0000"/>
                </a:solidFill>
              </a:rPr>
              <a:t>sensor</a:t>
            </a:r>
            <a:r>
              <a:rPr lang="en-US" i="1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is visual. </a:t>
            </a:r>
            <a:endParaRPr lang="en-US" dirty="0" smtClean="0">
              <a:solidFill>
                <a:schemeClr val="bg2"/>
              </a:solidFill>
            </a:endParaRPr>
          </a:p>
          <a:p>
            <a:pPr algn="just"/>
            <a:endParaRPr lang="en-US" dirty="0">
              <a:solidFill>
                <a:schemeClr val="bg2"/>
              </a:solidFill>
            </a:endParaRPr>
          </a:p>
          <a:p>
            <a:pPr algn="just"/>
            <a:r>
              <a:rPr lang="en-US" dirty="0">
                <a:solidFill>
                  <a:schemeClr val="bg2"/>
                </a:solidFill>
              </a:rPr>
              <a:t>The </a:t>
            </a:r>
            <a:r>
              <a:rPr lang="en-US" i="1" dirty="0">
                <a:solidFill>
                  <a:srgbClr val="FF0000"/>
                </a:solidFill>
              </a:rPr>
              <a:t>controller</a:t>
            </a:r>
            <a:r>
              <a:rPr lang="en-US" i="1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is the operator. </a:t>
            </a:r>
            <a:endParaRPr lang="el-G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41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is Automatic control theory?</a:t>
            </a:r>
            <a:endParaRPr lang="el-GR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36867" name="Ορθογώνιο 2"/>
          <p:cNvSpPr>
            <a:spLocks noChangeArrowheads="1"/>
          </p:cNvSpPr>
          <p:nvPr/>
        </p:nvSpPr>
        <p:spPr bwMode="auto">
          <a:xfrm>
            <a:off x="1259632" y="2636912"/>
            <a:ext cx="71294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400" b="1" dirty="0">
                <a:latin typeface="Aharoni" pitchFamily="2" charset="-79"/>
                <a:cs typeface="Aharoni" pitchFamily="2" charset="-79"/>
              </a:rPr>
              <a:t>A field of knowledge which explores the possibilities of </a:t>
            </a:r>
            <a:r>
              <a:rPr kumimoji="0" lang="en-US" altLang="el-GR" sz="24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reducing or eliminating the human role</a:t>
            </a:r>
            <a:r>
              <a:rPr kumimoji="0" lang="en-US" altLang="el-GR" sz="2400" b="1" dirty="0">
                <a:latin typeface="Aharoni" pitchFamily="2" charset="-79"/>
                <a:cs typeface="Aharoni" pitchFamily="2" charset="-79"/>
              </a:rPr>
              <a:t> in the activities connected with controlling of various physical objects. </a:t>
            </a:r>
            <a:endParaRPr kumimoji="0" lang="el-GR" altLang="el-GR" sz="2400" b="1" dirty="0">
              <a:latin typeface="Calibri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669017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GB" altLang="el-GR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Manual Open Loop Diagram</a:t>
            </a:r>
            <a:endParaRPr lang="en-GB" altLang="el-GR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1694656" y="2703513"/>
            <a:ext cx="1728788" cy="93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el-GR" altLang="el-GR" sz="2400">
              <a:latin typeface="Times New Roman" pitchFamily="18" charset="0"/>
            </a:endParaRPr>
          </a:p>
        </p:txBody>
      </p:sp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3998119" y="2703513"/>
            <a:ext cx="1728787" cy="79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el-GR" altLang="el-GR" sz="2400">
              <a:latin typeface="Times New Roman" pitchFamily="18" charset="0"/>
            </a:endParaRPr>
          </a:p>
        </p:txBody>
      </p:sp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6303169" y="2703513"/>
            <a:ext cx="1728787" cy="1008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el-GR" altLang="el-GR" sz="2400">
              <a:latin typeface="Times New Roman" pitchFamily="18" charset="0"/>
            </a:endParaRPr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1767681" y="2776538"/>
            <a:ext cx="1511300" cy="8223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Tap Handle</a:t>
            </a:r>
          </a:p>
        </p:txBody>
      </p:sp>
      <p:sp>
        <p:nvSpPr>
          <p:cNvPr id="15384" name="Text Box 24"/>
          <p:cNvSpPr txBox="1">
            <a:spLocks noChangeArrowheads="1"/>
          </p:cNvSpPr>
          <p:nvPr/>
        </p:nvSpPr>
        <p:spPr bwMode="auto">
          <a:xfrm>
            <a:off x="4250531" y="2847976"/>
            <a:ext cx="12954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Valve</a:t>
            </a: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6447631" y="2847976"/>
            <a:ext cx="1439863" cy="8223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Water level</a:t>
            </a:r>
          </a:p>
        </p:txBody>
      </p:sp>
      <p:sp>
        <p:nvSpPr>
          <p:cNvPr id="15386" name="Line 26"/>
          <p:cNvSpPr>
            <a:spLocks noChangeShapeType="1"/>
          </p:cNvSpPr>
          <p:nvPr/>
        </p:nvSpPr>
        <p:spPr bwMode="auto">
          <a:xfrm>
            <a:off x="1046956" y="313531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5387" name="Line 27"/>
          <p:cNvSpPr>
            <a:spLocks noChangeShapeType="1"/>
          </p:cNvSpPr>
          <p:nvPr/>
        </p:nvSpPr>
        <p:spPr bwMode="auto">
          <a:xfrm>
            <a:off x="3423444" y="3063876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5388" name="Line 28"/>
          <p:cNvSpPr>
            <a:spLocks noChangeShapeType="1"/>
          </p:cNvSpPr>
          <p:nvPr/>
        </p:nvSpPr>
        <p:spPr bwMode="auto">
          <a:xfrm>
            <a:off x="5726906" y="3063876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5389" name="Line 29"/>
          <p:cNvSpPr>
            <a:spLocks noChangeShapeType="1"/>
          </p:cNvSpPr>
          <p:nvPr/>
        </p:nvSpPr>
        <p:spPr bwMode="auto">
          <a:xfrm>
            <a:off x="8031956" y="3063876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5390" name="Text Box 30"/>
          <p:cNvSpPr txBox="1">
            <a:spLocks noChangeArrowheads="1"/>
          </p:cNvSpPr>
          <p:nvPr/>
        </p:nvSpPr>
        <p:spPr bwMode="auto">
          <a:xfrm>
            <a:off x="503237" y="2479676"/>
            <a:ext cx="1223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 dirty="0">
                <a:latin typeface="Times New Roman" pitchFamily="18" charset="0"/>
              </a:rPr>
              <a:t>Water</a:t>
            </a:r>
          </a:p>
        </p:txBody>
      </p:sp>
      <p:sp>
        <p:nvSpPr>
          <p:cNvPr id="15392" name="Text Box 32"/>
          <p:cNvSpPr txBox="1">
            <a:spLocks noChangeArrowheads="1"/>
          </p:cNvSpPr>
          <p:nvPr/>
        </p:nvSpPr>
        <p:spPr bwMode="auto">
          <a:xfrm>
            <a:off x="7798594" y="3254376"/>
            <a:ext cx="140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 dirty="0">
                <a:latin typeface="Times New Roman" pitchFamily="18" charset="0"/>
              </a:rPr>
              <a:t>Flood</a:t>
            </a:r>
          </a:p>
        </p:txBody>
      </p:sp>
    </p:spTree>
    <p:extLst>
      <p:ext uri="{BB962C8B-B14F-4D97-AF65-F5344CB8AC3E}">
        <p14:creationId xmlns:p14="http://schemas.microsoft.com/office/powerpoint/2010/main" val="111699495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0" grpId="0" animBg="1"/>
      <p:bldP spid="15381" grpId="0" animBg="1"/>
      <p:bldP spid="15382" grpId="0" animBg="1"/>
      <p:bldP spid="15383" grpId="0" animBg="1"/>
      <p:bldP spid="15384" grpId="0" animBg="1"/>
      <p:bldP spid="15385" grpId="0" animBg="1"/>
      <p:bldP spid="15386" grpId="0" animBg="1"/>
      <p:bldP spid="15387" grpId="0" animBg="1"/>
      <p:bldP spid="15388" grpId="0" animBg="1"/>
      <p:bldP spid="15389" grpId="0" animBg="1"/>
      <p:bldP spid="15390" grpId="0"/>
      <p:bldP spid="1539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GB" altLang="el-GR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Manual Closed Loop Diagram</a:t>
            </a:r>
            <a:endParaRPr lang="en-GB" altLang="el-GR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5727700" y="4621213"/>
            <a:ext cx="1512888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el-GR" altLang="el-GR" sz="2400">
              <a:latin typeface="Times New Roman" pitchFamily="18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1982788" y="4621213"/>
            <a:ext cx="1512887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el-GR" altLang="el-GR" sz="2400">
              <a:latin typeface="Times New Roman" pitchFamily="18" charset="0"/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1765300" y="2963863"/>
            <a:ext cx="1728788" cy="93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el-GR" altLang="el-GR" sz="2400">
              <a:latin typeface="Times New Roman" pitchFamily="18" charset="0"/>
            </a:endParaRP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4068763" y="2963863"/>
            <a:ext cx="1728787" cy="792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el-GR" altLang="el-GR" sz="2400">
              <a:latin typeface="Times New Roman" pitchFamily="18" charset="0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6373813" y="2963863"/>
            <a:ext cx="1728787" cy="1008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el-GR" altLang="el-GR" sz="2400">
              <a:latin typeface="Times New Roman" pitchFamily="18" charset="0"/>
            </a:endParaRP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1838325" y="3036888"/>
            <a:ext cx="1511300" cy="8223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Tap Handle</a:t>
            </a: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4321175" y="3108325"/>
            <a:ext cx="1295400" cy="4572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Valve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6518275" y="3108325"/>
            <a:ext cx="1439863" cy="8223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Water level</a:t>
            </a: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1117600" y="339566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>
            <a:off x="3494088" y="332422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>
            <a:off x="5797550" y="33242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8102600" y="3324225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614363" y="3565525"/>
            <a:ext cx="1223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Water</a:t>
            </a:r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5799138" y="4692650"/>
            <a:ext cx="1295400" cy="8223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Eyes / Brain</a:t>
            </a:r>
          </a:p>
        </p:txBody>
      </p:sp>
      <p:sp>
        <p:nvSpPr>
          <p:cNvPr id="16405" name="Text Box 21"/>
          <p:cNvSpPr txBox="1">
            <a:spLocks noChangeArrowheads="1"/>
          </p:cNvSpPr>
          <p:nvPr/>
        </p:nvSpPr>
        <p:spPr bwMode="auto">
          <a:xfrm>
            <a:off x="2054225" y="4765675"/>
            <a:ext cx="1295400" cy="4572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Hand</a:t>
            </a:r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>
            <a:off x="7815263" y="3973513"/>
            <a:ext cx="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 flipH="1">
            <a:off x="7239000" y="505301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08" name="Line 24"/>
          <p:cNvSpPr>
            <a:spLocks noChangeShapeType="1"/>
          </p:cNvSpPr>
          <p:nvPr/>
        </p:nvSpPr>
        <p:spPr bwMode="auto">
          <a:xfrm flipH="1">
            <a:off x="3494088" y="5053013"/>
            <a:ext cx="2233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 flipV="1">
            <a:off x="2701925" y="3900488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7186613" y="2349500"/>
            <a:ext cx="1979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Correct level</a:t>
            </a:r>
          </a:p>
        </p:txBody>
      </p:sp>
    </p:spTree>
    <p:extLst>
      <p:ext uri="{BB962C8B-B14F-4D97-AF65-F5344CB8AC3E}">
        <p14:creationId xmlns:p14="http://schemas.microsoft.com/office/powerpoint/2010/main" val="254291252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animBg="1"/>
      <p:bldP spid="16392" grpId="0" animBg="1"/>
      <p:bldP spid="16393" grpId="0" animBg="1"/>
      <p:bldP spid="16394" grpId="0" animBg="1"/>
      <p:bldP spid="16395" grpId="0" animBg="1"/>
      <p:bldP spid="16396" grpId="0" animBg="1"/>
      <p:bldP spid="16397" grpId="0" animBg="1"/>
      <p:bldP spid="16398" grpId="0" animBg="1"/>
      <p:bldP spid="16399" grpId="0" animBg="1"/>
      <p:bldP spid="16400" grpId="0" animBg="1"/>
      <p:bldP spid="16401" grpId="0" animBg="1"/>
      <p:bldP spid="16402" grpId="0" animBg="1"/>
      <p:bldP spid="16403" grpId="0"/>
      <p:bldP spid="16404" grpId="0" animBg="1"/>
      <p:bldP spid="16405" grpId="0" animBg="1"/>
      <p:bldP spid="16406" grpId="0" animBg="1"/>
      <p:bldP spid="16407" grpId="0" animBg="1"/>
      <p:bldP spid="16408" grpId="0" animBg="1"/>
      <p:bldP spid="16409" grpId="0" animBg="1"/>
      <p:bldP spid="164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GB" altLang="el-GR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Automatic Closed Loop Diagram</a:t>
            </a:r>
            <a:endParaRPr lang="en-GB" altLang="el-GR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5978525" y="4781550"/>
            <a:ext cx="1512888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el-GR" altLang="el-GR" sz="2400">
              <a:latin typeface="Times New Roman" pitchFamily="18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233613" y="4781550"/>
            <a:ext cx="1512887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el-GR" altLang="el-GR" sz="2400">
              <a:latin typeface="Times New Roman" pitchFamily="18" charset="0"/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016125" y="3124200"/>
            <a:ext cx="1728788" cy="93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el-GR" altLang="el-GR" sz="2400">
              <a:latin typeface="Times New Roman" pitchFamily="18" charset="0"/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4319588" y="3124200"/>
            <a:ext cx="1728787" cy="79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el-GR" altLang="el-GR" sz="2400">
              <a:latin typeface="Times New Roman" pitchFamily="18" charset="0"/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6624638" y="3124200"/>
            <a:ext cx="1728787" cy="1008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el-GR" altLang="el-GR" sz="2400">
              <a:latin typeface="Times New Roman" pitchFamily="18" charset="0"/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2089150" y="3197225"/>
            <a:ext cx="1511300" cy="822325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el-GR" dirty="0" smtClean="0"/>
              <a:t>Start Switch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4572000" y="3268663"/>
            <a:ext cx="1295400" cy="4572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400">
                <a:latin typeface="Times New Roman" pitchFamily="18" charset="0"/>
              </a:defRPr>
            </a:lvl1pPr>
            <a:lvl2pPr marL="742950" indent="-285750">
              <a:defRPr sz="2400">
                <a:latin typeface="Times New Roman" pitchFamily="18" charset="0"/>
              </a:defRPr>
            </a:lvl2pPr>
            <a:lvl3pPr marL="1143000" indent="-228600">
              <a:defRPr sz="2400">
                <a:latin typeface="Times New Roman" pitchFamily="18" charset="0"/>
              </a:defRPr>
            </a:lvl3pPr>
            <a:lvl4pPr marL="1600200" indent="-228600">
              <a:defRPr sz="2400">
                <a:latin typeface="Times New Roman" pitchFamily="18" charset="0"/>
              </a:defRPr>
            </a:lvl4pPr>
            <a:lvl5pPr marL="2057400" indent="-228600">
              <a:defRPr sz="2400"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9pPr>
          </a:lstStyle>
          <a:p>
            <a:r>
              <a:rPr lang="en-GB" altLang="el-GR" dirty="0"/>
              <a:t>Valve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6769100" y="3268663"/>
            <a:ext cx="1439863" cy="822325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el-GR" dirty="0" smtClean="0"/>
              <a:t>Water level</a:t>
            </a:r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>
            <a:off x="3744913" y="3484563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>
            <a:off x="6048375" y="348456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>
            <a:off x="8353425" y="3484563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4500563" y="2128838"/>
            <a:ext cx="1223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Water</a:t>
            </a: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6121400" y="4805363"/>
            <a:ext cx="1295400" cy="822325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el-GR" dirty="0" smtClean="0"/>
              <a:t>Level Sensor</a:t>
            </a: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2341563" y="4805363"/>
            <a:ext cx="1295400" cy="822325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el-GR" dirty="0" smtClean="0"/>
              <a:t>Control Unit</a:t>
            </a:r>
          </a:p>
        </p:txBody>
      </p:sp>
      <p:sp>
        <p:nvSpPr>
          <p:cNvPr id="17428" name="Line 20"/>
          <p:cNvSpPr>
            <a:spLocks noChangeShapeType="1"/>
          </p:cNvSpPr>
          <p:nvPr/>
        </p:nvSpPr>
        <p:spPr bwMode="auto">
          <a:xfrm>
            <a:off x="8066088" y="4133850"/>
            <a:ext cx="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7429" name="Line 21"/>
          <p:cNvSpPr>
            <a:spLocks noChangeShapeType="1"/>
          </p:cNvSpPr>
          <p:nvPr/>
        </p:nvSpPr>
        <p:spPr bwMode="auto">
          <a:xfrm flipH="1">
            <a:off x="7489825" y="521335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7430" name="Line 22"/>
          <p:cNvSpPr>
            <a:spLocks noChangeShapeType="1"/>
          </p:cNvSpPr>
          <p:nvPr/>
        </p:nvSpPr>
        <p:spPr bwMode="auto">
          <a:xfrm flipH="1">
            <a:off x="3744913" y="5213350"/>
            <a:ext cx="2233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7431" name="Line 23"/>
          <p:cNvSpPr>
            <a:spLocks noChangeShapeType="1"/>
          </p:cNvSpPr>
          <p:nvPr/>
        </p:nvSpPr>
        <p:spPr bwMode="auto">
          <a:xfrm flipV="1">
            <a:off x="2952750" y="4060825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7075488" y="2540000"/>
            <a:ext cx="1979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Correct level</a:t>
            </a:r>
          </a:p>
        </p:txBody>
      </p:sp>
      <p:sp>
        <p:nvSpPr>
          <p:cNvPr id="17433" name="Line 25"/>
          <p:cNvSpPr>
            <a:spLocks noChangeShapeType="1"/>
          </p:cNvSpPr>
          <p:nvPr/>
        </p:nvSpPr>
        <p:spPr bwMode="auto">
          <a:xfrm>
            <a:off x="5113338" y="257968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7434" name="Line 26"/>
          <p:cNvSpPr>
            <a:spLocks noChangeShapeType="1"/>
          </p:cNvSpPr>
          <p:nvPr/>
        </p:nvSpPr>
        <p:spPr bwMode="auto">
          <a:xfrm>
            <a:off x="1152525" y="3516313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7435" name="Text Box 27"/>
          <p:cNvSpPr txBox="1">
            <a:spLocks noChangeArrowheads="1"/>
          </p:cNvSpPr>
          <p:nvPr/>
        </p:nvSpPr>
        <p:spPr bwMode="auto">
          <a:xfrm>
            <a:off x="1009650" y="2795588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Press</a:t>
            </a:r>
          </a:p>
        </p:txBody>
      </p:sp>
    </p:spTree>
    <p:extLst>
      <p:ext uri="{BB962C8B-B14F-4D97-AF65-F5344CB8AC3E}">
        <p14:creationId xmlns:p14="http://schemas.microsoft.com/office/powerpoint/2010/main" val="11064831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7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14" grpId="0" animBg="1"/>
      <p:bldP spid="17415" grpId="0" animBg="1"/>
      <p:bldP spid="17416" grpId="0" animBg="1"/>
      <p:bldP spid="17417" grpId="0" animBg="1"/>
      <p:bldP spid="17418" grpId="0" animBg="1"/>
      <p:bldP spid="17419" grpId="0" animBg="1"/>
      <p:bldP spid="17420" grpId="0" animBg="1"/>
      <p:bldP spid="17422" grpId="0" animBg="1"/>
      <p:bldP spid="17423" grpId="0" animBg="1"/>
      <p:bldP spid="17424" grpId="0" animBg="1"/>
      <p:bldP spid="17425" grpId="0"/>
      <p:bldP spid="17426" grpId="0" animBg="1"/>
      <p:bldP spid="17427" grpId="0" animBg="1"/>
      <p:bldP spid="17428" grpId="0" animBg="1"/>
      <p:bldP spid="17429" grpId="0" animBg="1"/>
      <p:bldP spid="17430" grpId="0" animBg="1"/>
      <p:bldP spid="17431" grpId="0" animBg="1"/>
      <p:bldP spid="17432" grpId="0"/>
      <p:bldP spid="17433" grpId="0" animBg="1"/>
      <p:bldP spid="17434" grpId="0" animBg="1"/>
      <p:bldP spid="174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标题 1"/>
          <p:cNvSpPr>
            <a:spLocks noGrp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en-US" altLang="zh-CN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Classification of control systems</a:t>
            </a:r>
            <a:endParaRPr lang="zh-CN" alt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229207943"/>
              </p:ext>
            </p:extLst>
          </p:nvPr>
        </p:nvGraphicFramePr>
        <p:xfrm>
          <a:off x="827584" y="2348880"/>
          <a:ext cx="7772400" cy="2767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Box 19"/>
          <p:cNvSpPr txBox="1">
            <a:spLocks noChangeArrowheads="1"/>
          </p:cNvSpPr>
          <p:nvPr/>
        </p:nvSpPr>
        <p:spPr bwMode="gray">
          <a:xfrm>
            <a:off x="1042988" y="5876925"/>
            <a:ext cx="7480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>Open-loop</a:t>
            </a:r>
            <a:r>
              <a:rPr lang="zh-CN" altLang="en-US" sz="2400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>＋</a:t>
            </a:r>
            <a:r>
              <a:rPr lang="en-US" altLang="zh-CN" sz="2400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>Closed-loop</a:t>
            </a:r>
            <a:r>
              <a:rPr lang="zh-CN" altLang="en-US" sz="2400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>＝</a:t>
            </a:r>
            <a:r>
              <a:rPr lang="en-US" altLang="zh-CN" sz="2400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>Composite control system</a:t>
            </a:r>
          </a:p>
        </p:txBody>
      </p:sp>
    </p:spTree>
    <p:extLst>
      <p:ext uri="{BB962C8B-B14F-4D97-AF65-F5344CB8AC3E}">
        <p14:creationId xmlns:p14="http://schemas.microsoft.com/office/powerpoint/2010/main" val="365472616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1399756" y="2996952"/>
            <a:ext cx="68913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smtClean="0"/>
              <a:t>An </a:t>
            </a:r>
            <a:r>
              <a:rPr lang="en-US" b="1" dirty="0"/>
              <a:t>open-loop system cannot self-correct any errors it could make when the preset value </a:t>
            </a:r>
            <a:r>
              <a:rPr lang="en-US" b="1" dirty="0" smtClean="0"/>
              <a:t>drifts.</a:t>
            </a:r>
            <a:endParaRPr lang="en-US" b="1" dirty="0">
              <a:solidFill>
                <a:prstClr val="black"/>
              </a:solidFill>
              <a:latin typeface="Constantia" pitchFamily="18" charset="0"/>
              <a:cs typeface="Arial" pitchFamily="34" charset="0"/>
            </a:endParaRPr>
          </a:p>
        </p:txBody>
      </p:sp>
      <p:grpSp>
        <p:nvGrpSpPr>
          <p:cNvPr id="47107" name="Group 19"/>
          <p:cNvGrpSpPr>
            <a:grpSpLocks/>
          </p:cNvGrpSpPr>
          <p:nvPr/>
        </p:nvGrpSpPr>
        <p:grpSpPr bwMode="auto">
          <a:xfrm>
            <a:off x="2009678" y="4221088"/>
            <a:ext cx="4586287" cy="1077912"/>
            <a:chOff x="4895309" y="1124744"/>
            <a:chExt cx="4136147" cy="864096"/>
          </a:xfrm>
        </p:grpSpPr>
        <p:sp>
          <p:nvSpPr>
            <p:cNvPr id="13" name="Rectangle 12"/>
            <p:cNvSpPr/>
            <p:nvPr/>
          </p:nvSpPr>
          <p:spPr>
            <a:xfrm>
              <a:off x="5652672" y="1124744"/>
              <a:ext cx="1079493" cy="86409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/>
                <a:t>Controller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5027024" y="1557429"/>
              <a:ext cx="60989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8027843" y="1557429"/>
              <a:ext cx="57697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13" name="TextBox 15"/>
            <p:cNvSpPr txBox="1">
              <a:spLocks noChangeArrowheads="1"/>
            </p:cNvSpPr>
            <p:nvPr/>
          </p:nvSpPr>
          <p:spPr bwMode="auto">
            <a:xfrm>
              <a:off x="8175131" y="1198420"/>
              <a:ext cx="8563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400">
                  <a:latin typeface="Constantia" pitchFamily="18" charset="0"/>
                  <a:cs typeface="Arial" pitchFamily="34" charset="0"/>
                </a:rPr>
                <a:t>Output</a:t>
              </a:r>
            </a:p>
          </p:txBody>
        </p:sp>
        <p:sp>
          <p:nvSpPr>
            <p:cNvPr id="47114" name="TextBox 16"/>
            <p:cNvSpPr txBox="1">
              <a:spLocks noChangeArrowheads="1"/>
            </p:cNvSpPr>
            <p:nvPr/>
          </p:nvSpPr>
          <p:spPr bwMode="auto">
            <a:xfrm>
              <a:off x="4895309" y="1196752"/>
              <a:ext cx="6848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400">
                  <a:latin typeface="Constantia" pitchFamily="18" charset="0"/>
                  <a:cs typeface="Arial" pitchFamily="34" charset="0"/>
                </a:rPr>
                <a:t>Input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92950" y="1124744"/>
              <a:ext cx="1007909" cy="86409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/>
                <a:t>Process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6717848" y="1557429"/>
              <a:ext cx="36078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013" name="Title 1"/>
          <p:cNvSpPr txBox="1">
            <a:spLocks/>
          </p:cNvSpPr>
          <p:nvPr/>
        </p:nvSpPr>
        <p:spPr bwMode="auto">
          <a:xfrm>
            <a:off x="755650" y="608013"/>
            <a:ext cx="82296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Open-Loop Control System</a:t>
            </a:r>
            <a:endParaRPr lang="en-GB" altLang="el-GR" sz="4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3991769" y="5400675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2400" b="1" dirty="0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>Note that any control systems that operates on a time basis are open-loop. </a:t>
            </a:r>
            <a:endParaRPr kumimoji="0" lang="zh-CN" altLang="en-US" sz="2400" b="1" dirty="0">
              <a:solidFill>
                <a:srgbClr val="FF0000"/>
              </a:solidFill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423666" y="1844824"/>
            <a:ext cx="64192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FFFF00"/>
                </a:solidFill>
              </a:rPr>
              <a:t>In an open-loop control system the output is neither measured nor “fed back” for comparison with the input.</a:t>
            </a:r>
          </a:p>
        </p:txBody>
      </p:sp>
    </p:spTree>
    <p:extLst>
      <p:ext uri="{BB962C8B-B14F-4D97-AF65-F5344CB8AC3E}">
        <p14:creationId xmlns:p14="http://schemas.microsoft.com/office/powerpoint/2010/main" val="2040203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/>
      <p:bldP spid="16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457200" y="381000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Practical Examples of Open Loop Control </a:t>
            </a:r>
            <a:r>
              <a:rPr lang="en-US" sz="36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Systems</a:t>
            </a:r>
            <a:endParaRPr lang="en-US" sz="36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114300" y="5237202"/>
            <a:ext cx="388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FF00"/>
                </a:solidFill>
              </a:rPr>
              <a:t>Electric Hand Drier </a:t>
            </a:r>
            <a:r>
              <a:rPr lang="en-US" dirty="0"/>
              <a:t>– Hot air (output) comes out as long as you keep your hand under the machine, irrespective of how much your hand is dried.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4638675" y="249614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>
                <a:solidFill>
                  <a:srgbClr val="FFFF00"/>
                </a:solidFill>
              </a:rPr>
              <a:t>Automatic Washing Machine </a:t>
            </a:r>
            <a:r>
              <a:rPr lang="en-US" dirty="0"/>
              <a:t>– This machine runs according to the pre-set time irrespective of washing is completed or not.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314325" y="419546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>
                <a:solidFill>
                  <a:srgbClr val="FFFF00"/>
                </a:solidFill>
              </a:rPr>
              <a:t>Bread Toaster </a:t>
            </a:r>
            <a:r>
              <a:rPr lang="en-US" dirty="0"/>
              <a:t>- This machine runs as per adjusted time irrespective of toasting is completed or not.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4895850" y="3886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Automatic Tea/Coffee Maker </a:t>
            </a:r>
            <a:r>
              <a:rPr lang="en-US" dirty="0"/>
              <a:t>– These machines also function for pre adjusted time only.</a:t>
            </a:r>
          </a:p>
        </p:txBody>
      </p:sp>
      <p:sp>
        <p:nvSpPr>
          <p:cNvPr id="9" name="Ορθογώνιο 8"/>
          <p:cNvSpPr/>
          <p:nvPr/>
        </p:nvSpPr>
        <p:spPr>
          <a:xfrm>
            <a:off x="295275" y="162850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>
                <a:solidFill>
                  <a:srgbClr val="FFFF00"/>
                </a:solidFill>
              </a:rPr>
              <a:t>Timer Based Clothes Drier </a:t>
            </a:r>
            <a:r>
              <a:rPr lang="en-US" dirty="0"/>
              <a:t>– This machine dries wet clothes for pre – adjusted time, it does not matter how much the clothes are dried.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123825" y="3124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Light Switch </a:t>
            </a:r>
            <a:r>
              <a:rPr lang="en-US" dirty="0"/>
              <a:t>– lamps glow whenever light switch is on irrespective of light is required or not.</a:t>
            </a:r>
          </a:p>
        </p:txBody>
      </p:sp>
      <p:sp>
        <p:nvSpPr>
          <p:cNvPr id="11" name="Ορθογώνιο 10"/>
          <p:cNvSpPr/>
          <p:nvPr/>
        </p:nvSpPr>
        <p:spPr>
          <a:xfrm>
            <a:off x="4676775" y="52364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Volume on Stereo System </a:t>
            </a:r>
            <a:r>
              <a:rPr lang="en-US" dirty="0"/>
              <a:t>– Volume is adjusted manually irrespective of output volume level.</a:t>
            </a:r>
          </a:p>
        </p:txBody>
      </p:sp>
    </p:spTree>
    <p:extLst>
      <p:ext uri="{BB962C8B-B14F-4D97-AF65-F5344CB8AC3E}">
        <p14:creationId xmlns:p14="http://schemas.microsoft.com/office/powerpoint/2010/main" val="183280161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33600" y="332656"/>
            <a:ext cx="8226425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600" b="1" kern="1200" dirty="0" smtClean="0">
                <a:solidFill>
                  <a:srgbClr val="FF0000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Hero’s of Alexandria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3600" b="1" kern="1200" dirty="0" smtClean="0">
                <a:solidFill>
                  <a:srgbClr val="FF0000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Temple doors</a:t>
            </a:r>
            <a:endParaRPr lang="en-US" sz="3600" b="1" kern="1200" dirty="0">
              <a:solidFill>
                <a:srgbClr val="FF0000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65890" name="Picture 2" descr="Αποτέλεσμα εικόνας για heron of alexandria temple do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28964"/>
            <a:ext cx="4048125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4562475" y="18288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FFC000"/>
                </a:solidFill>
              </a:rPr>
              <a:t>Heron designed an automatic temple door opener, which used heat and pneumatics to open a set of temple doors. 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543425" y="28956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/>
              <a:t>To open the doors, the priest lit a fire on the altar, heating the air within and causing it to expand. </a:t>
            </a:r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4543425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/>
              <a:t>This expansion in volume forced water out of the sphere and into the bucket, which moved downwards under the extra weight. 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543425" y="49530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/>
              <a:t>This bucket was connected to a rope coiled around a spindle and, as the bucket moved downwards, this spindle revolved, making the doors open.</a:t>
            </a:r>
            <a:endParaRPr lang="el-GR" dirty="0"/>
          </a:p>
        </p:txBody>
      </p:sp>
      <p:pic>
        <p:nvPicPr>
          <p:cNvPr id="165892" name="Picture 4" descr="Αποτέλεσμα εικόνας για hero of alexand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6803"/>
            <a:ext cx="1877140" cy="263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Ορθογώνιο 8"/>
          <p:cNvSpPr/>
          <p:nvPr/>
        </p:nvSpPr>
        <p:spPr>
          <a:xfrm>
            <a:off x="1905000" y="1290990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(c. 10 CE - c. 70 CE) 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03615528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内容占位符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pPr marL="457200" lvl="1" indent="0" eaLnBrk="1" hangingPunct="1">
              <a:buNone/>
              <a:defRPr/>
            </a:pPr>
            <a:endParaRPr lang="en-US" altLang="zh-CN" dirty="0" smtClean="0">
              <a:latin typeface="Comic Sans MS" pitchFamily="66" charset="0"/>
              <a:ea typeface="SimSun" pitchFamily="2" charset="-122"/>
            </a:endParaRPr>
          </a:p>
          <a:p>
            <a:pPr marL="457200" lvl="1" indent="0" eaLnBrk="1" hangingPunct="1">
              <a:buNone/>
              <a:defRPr/>
            </a:pPr>
            <a:endParaRPr lang="en-US" altLang="zh-CN" dirty="0" smtClean="0"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2450207" y="4941168"/>
            <a:ext cx="626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FF00"/>
                </a:solidFill>
              </a:rPr>
              <a:t>Depending upon the amount of clothes or how wet they are, a user </a:t>
            </a:r>
            <a:r>
              <a:rPr lang="en-US" dirty="0" smtClean="0">
                <a:solidFill>
                  <a:srgbClr val="FFFF00"/>
                </a:solidFill>
              </a:rPr>
              <a:t>would </a:t>
            </a:r>
            <a:r>
              <a:rPr lang="en-US" dirty="0">
                <a:solidFill>
                  <a:srgbClr val="FFFF00"/>
                </a:solidFill>
              </a:rPr>
              <a:t>set a timer (controller) to say 30 minutes and at the end of the 30 minutes the drier will automatically stop and turn-off 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even </a:t>
            </a:r>
            <a:r>
              <a:rPr lang="en-US" dirty="0">
                <a:solidFill>
                  <a:srgbClr val="FF0000"/>
                </a:solidFill>
              </a:rPr>
              <a:t>if the clothes are still wet or damp</a:t>
            </a:r>
            <a:r>
              <a:rPr lang="en-US" dirty="0">
                <a:solidFill>
                  <a:srgbClr val="FFFF00"/>
                </a:solidFill>
              </a:rPr>
              <a:t>.</a:t>
            </a:r>
            <a:endParaRPr lang="el-GR" dirty="0">
              <a:solidFill>
                <a:srgbClr val="FFFF00"/>
              </a:solidFill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86000"/>
            <a:ext cx="51911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1295400" y="762000"/>
            <a:ext cx="61702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eaLnBrk="1" hangingPunct="1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Open loop drying system</a:t>
            </a:r>
          </a:p>
        </p:txBody>
      </p:sp>
    </p:spTree>
    <p:extLst>
      <p:ext uri="{BB962C8B-B14F-4D97-AF65-F5344CB8AC3E}">
        <p14:creationId xmlns:p14="http://schemas.microsoft.com/office/powerpoint/2010/main" val="422860450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862219" y="447675"/>
            <a:ext cx="81323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8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  </a:t>
            </a:r>
            <a:r>
              <a:rPr kumimoji="0" lang="en-US" altLang="el-GR" sz="28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O</a:t>
            </a:r>
            <a:r>
              <a:rPr kumimoji="0" lang="en-US" altLang="el-GR" sz="28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pen </a:t>
            </a:r>
            <a:r>
              <a:rPr kumimoji="0" lang="en-US" altLang="el-GR" sz="28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loop </a:t>
            </a:r>
            <a:r>
              <a:rPr kumimoji="0" lang="en-US" altLang="el-GR" sz="28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Control of the speed of a turntable</a:t>
            </a:r>
            <a:endParaRPr kumimoji="0" lang="en-US" altLang="el-GR" sz="2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03" y="1435664"/>
            <a:ext cx="5862786" cy="241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01" y="4149080"/>
            <a:ext cx="7198789" cy="242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95299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238" y="2222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l-GR" sz="3200" b="1" kern="1200" dirty="0"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Open-Loop Control System</a:t>
            </a:r>
          </a:p>
        </p:txBody>
      </p:sp>
      <p:pic>
        <p:nvPicPr>
          <p:cNvPr id="7" name="Picture 6" descr="missile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2">
                <a:lumMod val="10000"/>
                <a:lumOff val="9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1600" y="1772816"/>
            <a:ext cx="7620000" cy="258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80" name="TextBox 7"/>
          <p:cNvSpPr txBox="1">
            <a:spLocks noChangeArrowheads="1"/>
          </p:cNvSpPr>
          <p:nvPr/>
        </p:nvSpPr>
        <p:spPr bwMode="auto">
          <a:xfrm>
            <a:off x="1763713" y="1052513"/>
            <a:ext cx="563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800" b="1" dirty="0">
                <a:solidFill>
                  <a:srgbClr val="FF0000"/>
                </a:solidFill>
                <a:latin typeface="Franklin Gothic Book" pitchFamily="34" charset="0"/>
              </a:rPr>
              <a:t>Missile Launcher System</a:t>
            </a:r>
          </a:p>
        </p:txBody>
      </p:sp>
      <p:pic>
        <p:nvPicPr>
          <p:cNvPr id="50181" name="Picture 2" descr="Αποτέλεσμα εικόνας για Missile Launcher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14863"/>
            <a:ext cx="311467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683568" y="44257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control system consists of </a:t>
            </a:r>
            <a:r>
              <a:rPr lang="en-US" dirty="0">
                <a:solidFill>
                  <a:srgbClr val="FFFF00"/>
                </a:solidFill>
              </a:rPr>
              <a:t>potentiometer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rgbClr val="FFFF00"/>
                </a:solidFill>
              </a:rPr>
              <a:t>power amplifier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rgbClr val="FFFF00"/>
                </a:solidFill>
              </a:rPr>
              <a:t>motor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rgbClr val="FFFF00"/>
                </a:solidFill>
              </a:rPr>
              <a:t>gearing</a:t>
            </a:r>
            <a:r>
              <a:rPr lang="en-US" dirty="0">
                <a:solidFill>
                  <a:srgbClr val="FF0000"/>
                </a:solidFill>
              </a:rPr>
              <a:t> between the motor and missile launcher, and the </a:t>
            </a:r>
            <a:r>
              <a:rPr lang="en-US" dirty="0">
                <a:solidFill>
                  <a:srgbClr val="FFFF00"/>
                </a:solidFill>
              </a:rPr>
              <a:t>missile launcher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712143" y="59910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</a:rPr>
              <a:t>The </a:t>
            </a:r>
            <a:r>
              <a:rPr lang="en-US" dirty="0">
                <a:solidFill>
                  <a:srgbClr val="FFFF00"/>
                </a:solidFill>
              </a:rPr>
              <a:t>input</a:t>
            </a:r>
            <a:r>
              <a:rPr lang="en-US" dirty="0">
                <a:solidFill>
                  <a:srgbClr val="FF0000"/>
                </a:solidFill>
              </a:rPr>
              <a:t> is the desired angular position of the missile launcher. </a:t>
            </a:r>
          </a:p>
        </p:txBody>
      </p:sp>
    </p:spTree>
    <p:extLst>
      <p:ext uri="{BB962C8B-B14F-4D97-AF65-F5344CB8AC3E}">
        <p14:creationId xmlns:p14="http://schemas.microsoft.com/office/powerpoint/2010/main" val="418318277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854075" y="630238"/>
            <a:ext cx="77771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Why </a:t>
            </a:r>
            <a:r>
              <a:rPr kumimoji="1"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automatic control </a:t>
            </a:r>
            <a:r>
              <a:rPr kumimoji="1"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is important?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33400" y="1524000"/>
            <a:ext cx="84963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Aharoni" pitchFamily="2" charset="-79"/>
                <a:cs typeface="Aharoni" pitchFamily="2" charset="-79"/>
              </a:rPr>
              <a:t>Automatic control </a:t>
            </a:r>
            <a:r>
              <a:rPr lang="en-US" sz="24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is essential </a:t>
            </a:r>
            <a:r>
              <a:rPr lang="en-US" sz="2400" b="1" dirty="0">
                <a:latin typeface="Aharoni" pitchFamily="2" charset="-79"/>
                <a:cs typeface="Aharoni" pitchFamily="2" charset="-79"/>
              </a:rPr>
              <a:t>in any field of engineering and science</a:t>
            </a:r>
            <a:r>
              <a:rPr lang="en-US" sz="2400" b="1" dirty="0" smtClean="0">
                <a:latin typeface="Aharoni" pitchFamily="2" charset="-79"/>
                <a:cs typeface="Aharoni" pitchFamily="2" charset="-79"/>
              </a:rPr>
              <a:t>.</a:t>
            </a:r>
          </a:p>
          <a:p>
            <a:endParaRPr lang="en-US" sz="2400" b="1" dirty="0">
              <a:latin typeface="Aharoni" pitchFamily="2" charset="-79"/>
              <a:cs typeface="Aharoni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Aharoni" pitchFamily="2" charset="-79"/>
                <a:cs typeface="Aharoni" pitchFamily="2" charset="-79"/>
              </a:rPr>
              <a:t>Automatic control </a:t>
            </a:r>
            <a:r>
              <a:rPr lang="en-US" sz="24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is an important and integral part </a:t>
            </a:r>
            <a:r>
              <a:rPr lang="en-US" sz="2400" b="1" dirty="0">
                <a:latin typeface="Aharoni" pitchFamily="2" charset="-79"/>
                <a:cs typeface="Aharoni" pitchFamily="2" charset="-79"/>
              </a:rPr>
              <a:t>of space-vehicle systems, robotic systems, modern manufacturing systems, and any industrial </a:t>
            </a:r>
            <a:r>
              <a:rPr lang="en-US" sz="2400" b="1" dirty="0" smtClean="0">
                <a:latin typeface="Aharoni" pitchFamily="2" charset="-79"/>
                <a:cs typeface="Aharoni" pitchFamily="2" charset="-79"/>
              </a:rPr>
              <a:t>operations.</a:t>
            </a:r>
            <a:endParaRPr lang="en-US" sz="2400" b="1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286668" y="5257800"/>
            <a:ext cx="6911975" cy="1015663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US" altLang="zh-CN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reasons for automation of process plants are to provide </a:t>
            </a:r>
            <a:r>
              <a:rPr kumimoji="1"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safety</a:t>
            </a:r>
            <a:r>
              <a:rPr kumimoji="1" lang="en-US" altLang="zh-CN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and at same time maintain desired </a:t>
            </a:r>
            <a:r>
              <a:rPr kumimoji="1"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product </a:t>
            </a:r>
            <a:r>
              <a:rPr kumimoji="1"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quality</a:t>
            </a:r>
            <a:r>
              <a:rPr kumimoji="1" lang="en-US" altLang="zh-CN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kumimoji="1" lang="en-US" altLang="zh-CN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and </a:t>
            </a:r>
            <a:r>
              <a:rPr kumimoji="1"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reduce demand on human labor</a:t>
            </a:r>
            <a:r>
              <a:rPr kumimoji="1" lang="en-US" altLang="zh-CN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2" name="Ορθογώνιο 1"/>
          <p:cNvSpPr/>
          <p:nvPr/>
        </p:nvSpPr>
        <p:spPr>
          <a:xfrm>
            <a:off x="695325" y="4038600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Aharoni" pitchFamily="2" charset="-79"/>
                <a:cs typeface="Aharoni" pitchFamily="2" charset="-79"/>
              </a:rPr>
              <a:t>It is desirable that most engineers and scientists </a:t>
            </a:r>
            <a:r>
              <a:rPr lang="en-US" sz="24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are familiar with theory and practice of automatic control</a:t>
            </a:r>
            <a:r>
              <a:rPr lang="en-US" sz="2400" b="1" dirty="0">
                <a:latin typeface="Aharoni" pitchFamily="2" charset="-79"/>
                <a:cs typeface="Aharoni" pitchFamily="2" charset="-79"/>
              </a:rPr>
              <a:t>.</a:t>
            </a:r>
            <a:endParaRPr lang="en-US" altLang="zh-CN" sz="2400" b="1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984507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GB" altLang="el-GR" sz="4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microwave oven</a:t>
            </a:r>
            <a:endParaRPr lang="en-GB" altLang="el-GR" sz="4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295400" y="20574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 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429000" y="2971800"/>
            <a:ext cx="1219200" cy="4699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Timer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800600" y="3505200"/>
            <a:ext cx="1752600" cy="4699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Magnetron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200400" y="2743200"/>
            <a:ext cx="3505200" cy="22860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0" lang="el-GR" altLang="el-GR" sz="2400">
              <a:latin typeface="Times New Roman" pitchFamily="18" charset="0"/>
            </a:endParaRP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1371600" y="3810000"/>
            <a:ext cx="152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Electrical energy 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7086600" y="3962400"/>
            <a:ext cx="1371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Heat, Light, Hot food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3352800" y="4267200"/>
            <a:ext cx="1219200" cy="4699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On/Off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029200" y="4267200"/>
            <a:ext cx="1447800" cy="4667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Turntable</a:t>
            </a: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2590800" y="44958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V="1">
            <a:off x="3962400" y="3429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>
            <a:off x="4343400" y="3429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>
            <a:off x="4648200" y="3124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>
            <a:off x="5791200" y="3124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>
            <a:off x="4572000" y="4495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236" name="Line 20"/>
          <p:cNvSpPr>
            <a:spLocks noChangeShapeType="1"/>
          </p:cNvSpPr>
          <p:nvPr/>
        </p:nvSpPr>
        <p:spPr bwMode="auto">
          <a:xfrm>
            <a:off x="6477000" y="4572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238" name="Line 22"/>
          <p:cNvSpPr>
            <a:spLocks noChangeShapeType="1"/>
          </p:cNvSpPr>
          <p:nvPr/>
        </p:nvSpPr>
        <p:spPr bwMode="auto">
          <a:xfrm flipV="1">
            <a:off x="5410200" y="3276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 flipH="1">
            <a:off x="4648200" y="3276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240" name="Line 24"/>
          <p:cNvSpPr>
            <a:spLocks noChangeShapeType="1"/>
          </p:cNvSpPr>
          <p:nvPr/>
        </p:nvSpPr>
        <p:spPr bwMode="auto">
          <a:xfrm flipV="1">
            <a:off x="5715000" y="4724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5791200" y="53340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Food</a:t>
            </a:r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1371600" y="25908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kumimoji="0" lang="en-GB" altLang="el-GR" sz="2400" baseline="30000">
                <a:solidFill>
                  <a:srgbClr val="FF0000"/>
                </a:solidFill>
                <a:latin typeface="Times New Roman" pitchFamily="18" charset="0"/>
              </a:rPr>
              <a:t>st</a:t>
            </a:r>
            <a:r>
              <a:rPr kumimoji="0" lang="en-GB" altLang="el-GR" sz="2400">
                <a:solidFill>
                  <a:srgbClr val="FF0000"/>
                </a:solidFill>
                <a:latin typeface="Times New Roman" pitchFamily="18" charset="0"/>
              </a:rPr>
              <a:t> Inputs</a:t>
            </a:r>
          </a:p>
        </p:txBody>
      </p: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6172200" y="24384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kumimoji="0" lang="en-GB" altLang="el-GR" sz="2400" baseline="30000">
                <a:solidFill>
                  <a:srgbClr val="FF0000"/>
                </a:solidFill>
                <a:latin typeface="Times New Roman" pitchFamily="18" charset="0"/>
              </a:rPr>
              <a:t>nd</a:t>
            </a:r>
            <a:r>
              <a:rPr kumimoji="0" lang="en-GB" altLang="el-GR" sz="2400">
                <a:solidFill>
                  <a:srgbClr val="FF0000"/>
                </a:solidFill>
                <a:latin typeface="Times New Roman" pitchFamily="18" charset="0"/>
              </a:rPr>
              <a:t> Subsystems</a:t>
            </a:r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1828800" y="52578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kumimoji="0" lang="en-GB" altLang="el-GR" sz="2400" baseline="30000">
                <a:solidFill>
                  <a:srgbClr val="FF0000"/>
                </a:solidFill>
                <a:latin typeface="Times New Roman" pitchFamily="18" charset="0"/>
              </a:rPr>
              <a:t>rd</a:t>
            </a:r>
            <a:r>
              <a:rPr kumimoji="0" lang="en-GB" altLang="el-GR" sz="2400">
                <a:solidFill>
                  <a:srgbClr val="FF0000"/>
                </a:solidFill>
                <a:latin typeface="Times New Roman" pitchFamily="18" charset="0"/>
              </a:rPr>
              <a:t> Boundary</a:t>
            </a:r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3581400" y="58674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kumimoji="0" lang="en-GB" altLang="el-GR" sz="2400" baseline="30000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kumimoji="0" lang="en-GB" altLang="el-GR" sz="2400">
                <a:solidFill>
                  <a:srgbClr val="FF0000"/>
                </a:solidFill>
                <a:latin typeface="Times New Roman" pitchFamily="18" charset="0"/>
              </a:rPr>
              <a:t> Flow of information arrows</a:t>
            </a: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7086600" y="32004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kumimoji="0" lang="en-GB" altLang="el-GR" sz="2400" baseline="30000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kumimoji="0" lang="en-GB" altLang="el-GR" sz="2400">
                <a:solidFill>
                  <a:srgbClr val="FF0000"/>
                </a:solidFill>
                <a:latin typeface="Times New Roman" pitchFamily="18" charset="0"/>
              </a:rPr>
              <a:t> outputs</a:t>
            </a:r>
          </a:p>
        </p:txBody>
      </p:sp>
      <p:sp>
        <p:nvSpPr>
          <p:cNvPr id="9247" name="Line 31"/>
          <p:cNvSpPr>
            <a:spLocks noChangeShapeType="1"/>
          </p:cNvSpPr>
          <p:nvPr/>
        </p:nvSpPr>
        <p:spPr bwMode="auto">
          <a:xfrm>
            <a:off x="2209800" y="3124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1447800" y="30480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GB" altLang="el-GR" sz="2400">
                <a:latin typeface="Times New Roman" pitchFamily="18" charset="0"/>
              </a:rPr>
              <a:t>Set time</a:t>
            </a:r>
          </a:p>
        </p:txBody>
      </p:sp>
    </p:spTree>
    <p:extLst>
      <p:ext uri="{BB962C8B-B14F-4D97-AF65-F5344CB8AC3E}">
        <p14:creationId xmlns:p14="http://schemas.microsoft.com/office/powerpoint/2010/main" val="285853503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3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3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utoUpdateAnimBg="0"/>
      <p:bldP spid="9220" grpId="0" animBg="1" autoUpdateAnimBg="0"/>
      <p:bldP spid="9221" grpId="0" animBg="1" autoUpdateAnimBg="0"/>
      <p:bldP spid="9222" grpId="0" animBg="1"/>
      <p:bldP spid="9226" grpId="0" autoUpdateAnimBg="0"/>
      <p:bldP spid="9227" grpId="0" autoUpdateAnimBg="0"/>
      <p:bldP spid="9228" grpId="0" animBg="1" autoUpdateAnimBg="0"/>
      <p:bldP spid="9229" grpId="0" animBg="1" autoUpdateAnimBg="0"/>
      <p:bldP spid="9230" grpId="0" animBg="1"/>
      <p:bldP spid="9231" grpId="0" animBg="1"/>
      <p:bldP spid="9232" grpId="0" animBg="1"/>
      <p:bldP spid="9233" grpId="0" animBg="1"/>
      <p:bldP spid="9234" grpId="0" animBg="1"/>
      <p:bldP spid="9235" grpId="0" animBg="1"/>
      <p:bldP spid="9236" grpId="0" animBg="1"/>
      <p:bldP spid="9238" grpId="0" animBg="1"/>
      <p:bldP spid="9239" grpId="0" animBg="1"/>
      <p:bldP spid="9240" grpId="0" animBg="1"/>
      <p:bldP spid="9241" grpId="0" autoUpdateAnimBg="0"/>
      <p:bldP spid="9242" grpId="0" autoUpdateAnimBg="0"/>
      <p:bldP spid="9243" grpId="0" autoUpdateAnimBg="0"/>
      <p:bldP spid="9244" grpId="0" autoUpdateAnimBg="0"/>
      <p:bldP spid="9245" grpId="0" autoUpdateAnimBg="0"/>
      <p:bldP spid="9246" grpId="0" autoUpdateAnimBg="0"/>
      <p:bldP spid="9247" grpId="0" animBg="1"/>
      <p:bldP spid="9248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/>
          </p:cNvSpPr>
          <p:nvPr>
            <p:ph type="title" idx="4294967295"/>
          </p:nvPr>
        </p:nvSpPr>
        <p:spPr/>
        <p:txBody>
          <a:bodyPr anchorCtr="1"/>
          <a:lstStyle/>
          <a:p>
            <a:pPr marL="0" indent="0" algn="ctr" eaLnBrk="1" hangingPunct="1">
              <a:lnSpc>
                <a:spcPct val="80000"/>
              </a:lnSpc>
              <a:defRPr/>
            </a:pPr>
            <a:r>
              <a:rPr lang="en-US" altLang="zh-CN" sz="3600" dirty="0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>Some comments on open-loop control systems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4294967295"/>
          </p:nvPr>
        </p:nvSpPr>
        <p:spPr>
          <a:xfrm>
            <a:off x="304800" y="2057400"/>
            <a:ext cx="8226425" cy="4525963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defRPr/>
            </a:pPr>
            <a:r>
              <a:rPr lang="en-US" altLang="zh-CN" sz="2800" dirty="0" smtClean="0">
                <a:solidFill>
                  <a:schemeClr val="accent1"/>
                </a:solidFill>
                <a:latin typeface="Comic Sans MS" pitchFamily="66" charset="0"/>
                <a:ea typeface="SimSun" pitchFamily="2" charset="-122"/>
              </a:rPr>
              <a:t>Simple </a:t>
            </a:r>
            <a:r>
              <a:rPr lang="en-US" altLang="zh-CN" sz="2800" dirty="0" smtClean="0">
                <a:latin typeface="Comic Sans MS" pitchFamily="66" charset="0"/>
                <a:ea typeface="SimSun" pitchFamily="2" charset="-122"/>
              </a:rPr>
              <a:t>construction and </a:t>
            </a:r>
            <a:r>
              <a:rPr lang="en-US" altLang="zh-CN" sz="2800" dirty="0" smtClean="0">
                <a:solidFill>
                  <a:schemeClr val="accent1"/>
                </a:solidFill>
                <a:latin typeface="Comic Sans MS" pitchFamily="66" charset="0"/>
                <a:ea typeface="SimSun" pitchFamily="2" charset="-122"/>
              </a:rPr>
              <a:t>ease </a:t>
            </a:r>
            <a:r>
              <a:rPr lang="en-US" altLang="zh-CN" sz="2800" dirty="0" smtClean="0">
                <a:latin typeface="Comic Sans MS" pitchFamily="66" charset="0"/>
                <a:ea typeface="SimSun" pitchFamily="2" charset="-122"/>
              </a:rPr>
              <a:t>of 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en-US" altLang="zh-CN" sz="2800" dirty="0" smtClean="0">
                <a:latin typeface="Comic Sans MS" pitchFamily="66" charset="0"/>
                <a:ea typeface="SimSun" pitchFamily="2" charset="-122"/>
              </a:rPr>
              <a:t>    maintenance</a:t>
            </a:r>
            <a:r>
              <a:rPr lang="en-US" altLang="zh-CN" sz="2800" dirty="0" smtClean="0">
                <a:solidFill>
                  <a:schemeClr val="accent1"/>
                </a:solidFill>
                <a:latin typeface="Comic Sans MS" pitchFamily="66" charset="0"/>
                <a:ea typeface="SimSun" pitchFamily="2" charset="-122"/>
              </a:rPr>
              <a:t>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zh-CN" sz="2800" dirty="0" smtClean="0">
                <a:solidFill>
                  <a:schemeClr val="accent1"/>
                </a:solidFill>
                <a:latin typeface="Comic Sans MS" pitchFamily="66" charset="0"/>
                <a:ea typeface="SimSun" pitchFamily="2" charset="-122"/>
              </a:rPr>
              <a:t>Less expensive </a:t>
            </a:r>
            <a:r>
              <a:rPr lang="en-US" altLang="zh-CN" sz="2800" dirty="0" smtClean="0">
                <a:latin typeface="Comic Sans MS" pitchFamily="66" charset="0"/>
                <a:ea typeface="SimSun" pitchFamily="2" charset="-122"/>
              </a:rPr>
              <a:t>than a closed-loop system</a:t>
            </a:r>
            <a:r>
              <a:rPr lang="en-US" altLang="zh-CN" sz="2800" dirty="0" smtClean="0">
                <a:solidFill>
                  <a:schemeClr val="accent1"/>
                </a:solidFill>
                <a:latin typeface="Comic Sans MS" pitchFamily="66" charset="0"/>
                <a:ea typeface="SimSun" pitchFamily="2" charset="-122"/>
              </a:rPr>
              <a:t>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zh-CN" sz="2800" dirty="0" smtClean="0">
                <a:solidFill>
                  <a:schemeClr val="accent1"/>
                </a:solidFill>
                <a:latin typeface="Comic Sans MS" pitchFamily="66" charset="0"/>
                <a:ea typeface="SimSun" pitchFamily="2" charset="-122"/>
              </a:rPr>
              <a:t>No </a:t>
            </a:r>
            <a:r>
              <a:rPr lang="en-US" altLang="zh-CN" sz="2800" dirty="0" smtClean="0">
                <a:latin typeface="Comic Sans MS" pitchFamily="66" charset="0"/>
                <a:ea typeface="SimSun" pitchFamily="2" charset="-122"/>
              </a:rPr>
              <a:t>stability problem</a:t>
            </a:r>
            <a:r>
              <a:rPr lang="en-US" altLang="zh-CN" sz="2800" dirty="0" smtClean="0">
                <a:solidFill>
                  <a:schemeClr val="accent1"/>
                </a:solidFill>
                <a:latin typeface="Comic Sans MS" pitchFamily="66" charset="0"/>
                <a:ea typeface="SimSun" pitchFamily="2" charset="-122"/>
              </a:rPr>
              <a:t>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itchFamily="66" charset="0"/>
                <a:ea typeface="SimSun" pitchFamily="2" charset="-122"/>
              </a:rPr>
              <a:t>Recalibration </a:t>
            </a:r>
            <a:r>
              <a:rPr lang="en-US" altLang="zh-CN" sz="2800" dirty="0" smtClean="0">
                <a:latin typeface="Comic Sans MS" pitchFamily="66" charset="0"/>
                <a:ea typeface="SimSun" pitchFamily="2" charset="-122"/>
              </a:rPr>
              <a:t>is necessary from time to time.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itchFamily="66" charset="0"/>
                <a:ea typeface="SimSun" pitchFamily="2" charset="-122"/>
              </a:rPr>
              <a:t>Sensitive </a:t>
            </a:r>
            <a:r>
              <a:rPr lang="en-US" altLang="zh-CN" sz="2800" dirty="0" smtClean="0">
                <a:latin typeface="Comic Sans MS" pitchFamily="66" charset="0"/>
                <a:ea typeface="SimSun" pitchFamily="2" charset="-122"/>
              </a:rPr>
              <a:t>to disturbances</a:t>
            </a:r>
            <a:r>
              <a:rPr lang="en-US" altLang="zh-CN" sz="2800" dirty="0">
                <a:latin typeface="Comic Sans MS" pitchFamily="66" charset="0"/>
                <a:ea typeface="SimSun" pitchFamily="2" charset="-122"/>
              </a:rPr>
              <a:t>.</a:t>
            </a:r>
            <a:endParaRPr lang="en-US" altLang="zh-CN" sz="2400" dirty="0" smtClean="0">
              <a:latin typeface="Comic Sans MS" pitchFamily="66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298112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/>
          <p:cNvSpPr>
            <a:spLocks noGrp="1"/>
          </p:cNvSpPr>
          <p:nvPr>
            <p:ph type="title" idx="4294967295"/>
          </p:nvPr>
        </p:nvSpPr>
        <p:spPr/>
        <p:txBody>
          <a:bodyPr anchorCtr="1"/>
          <a:lstStyle/>
          <a:p>
            <a:pPr marL="0" indent="0" algn="ctr" eaLnBrk="1" hangingPunct="1">
              <a:defRPr/>
            </a:pPr>
            <a:r>
              <a:rPr lang="en-US" altLang="zh-CN" sz="3600" dirty="0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>When should we apply </a:t>
            </a:r>
            <a:r>
              <a:rPr lang="en-US" altLang="zh-CN" sz="3600" dirty="0" smtClean="0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/>
            </a:r>
            <a:br>
              <a:rPr lang="en-US" altLang="zh-CN" sz="3600" dirty="0" smtClean="0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</a:br>
            <a:r>
              <a:rPr lang="en-US" altLang="zh-CN" sz="3600" dirty="0" smtClean="0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>open-loop </a:t>
            </a:r>
            <a:r>
              <a:rPr lang="en-US" altLang="zh-CN" sz="3600" dirty="0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>control?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pPr marL="0" indent="0" eaLnBrk="1" hangingPunct="1">
              <a:buFont typeface="Monotype Sorts" pitchFamily="2" charset="2"/>
              <a:buNone/>
              <a:defRPr/>
            </a:pPr>
            <a:endParaRPr lang="en-US" altLang="zh-CN" sz="3200" dirty="0" smtClean="0">
              <a:solidFill>
                <a:srgbClr val="0070C0"/>
              </a:solidFill>
              <a:latin typeface="Comic Sans MS" pitchFamily="66" charset="0"/>
              <a:ea typeface="SimSun" pitchFamily="2" charset="-122"/>
            </a:endParaRPr>
          </a:p>
          <a:p>
            <a:pPr lvl="1" eaLnBrk="1" hangingPunct="1">
              <a:defRPr/>
            </a:pPr>
            <a:r>
              <a:rPr lang="en-US" altLang="zh-CN" sz="2800" dirty="0" smtClean="0">
                <a:latin typeface="Comic Sans MS" pitchFamily="66" charset="0"/>
                <a:ea typeface="SimSun" pitchFamily="2" charset="-122"/>
              </a:rPr>
              <a:t>The relationship between the input and output is </a:t>
            </a:r>
            <a:r>
              <a:rPr lang="en-US" altLang="zh-CN" sz="2800" dirty="0" smtClean="0">
                <a:solidFill>
                  <a:srgbClr val="FFFF00"/>
                </a:solidFill>
                <a:latin typeface="Comic Sans MS" pitchFamily="66" charset="0"/>
                <a:ea typeface="SimSun" pitchFamily="2" charset="-122"/>
              </a:rPr>
              <a:t>exactly know</a:t>
            </a:r>
            <a:r>
              <a:rPr lang="en-US" altLang="zh-CN" sz="2800" dirty="0">
                <a:solidFill>
                  <a:srgbClr val="FFFF00"/>
                </a:solidFill>
                <a:latin typeface="Comic Sans MS" pitchFamily="66" charset="0"/>
                <a:ea typeface="SimSun" pitchFamily="2" charset="-122"/>
              </a:rPr>
              <a:t>n.</a:t>
            </a:r>
          </a:p>
          <a:p>
            <a:pPr lvl="1" eaLnBrk="1" hangingPunct="1">
              <a:defRPr/>
            </a:pPr>
            <a:r>
              <a:rPr lang="en-US" altLang="zh-CN" sz="2800" dirty="0" smtClean="0">
                <a:latin typeface="Comic Sans MS" pitchFamily="66" charset="0"/>
                <a:ea typeface="SimSun" pitchFamily="2" charset="-122"/>
              </a:rPr>
              <a:t>There are </a:t>
            </a:r>
            <a:r>
              <a:rPr lang="en-US" altLang="zh-CN" sz="2800" dirty="0" smtClean="0">
                <a:solidFill>
                  <a:srgbClr val="FFFF00"/>
                </a:solidFill>
                <a:latin typeface="Comic Sans MS" pitchFamily="66" charset="0"/>
                <a:ea typeface="SimSun" pitchFamily="2" charset="-122"/>
              </a:rPr>
              <a:t>neither internal nor external disturbances.</a:t>
            </a:r>
          </a:p>
          <a:p>
            <a:pPr lvl="1" eaLnBrk="1" hangingPunct="1">
              <a:defRPr/>
            </a:pPr>
            <a:r>
              <a:rPr lang="en-US" altLang="zh-CN" sz="2800" dirty="0" smtClean="0">
                <a:latin typeface="Comic Sans MS" pitchFamily="66" charset="0"/>
                <a:ea typeface="SimSun" pitchFamily="2" charset="-122"/>
              </a:rPr>
              <a:t>Measuring the output precisely is  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itchFamily="66" charset="0"/>
                <a:ea typeface="SimSun" pitchFamily="2" charset="-122"/>
              </a:rPr>
              <a:t>very hard  </a:t>
            </a:r>
            <a:r>
              <a:rPr lang="en-US" altLang="zh-CN" sz="2800" dirty="0" smtClean="0">
                <a:latin typeface="Comic Sans MS" pitchFamily="66" charset="0"/>
                <a:ea typeface="SimSun" pitchFamily="2" charset="-122"/>
              </a:rPr>
              <a:t>or 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itchFamily="66" charset="0"/>
                <a:ea typeface="SimSun" pitchFamily="2" charset="-122"/>
              </a:rPr>
              <a:t>economically infeasible.</a:t>
            </a:r>
            <a:endParaRPr lang="zh-CN" altLang="en-US" sz="2800" dirty="0" smtClean="0">
              <a:solidFill>
                <a:srgbClr val="00B050"/>
              </a:solidFill>
              <a:latin typeface="Comic Sans MS" pitchFamily="66" charset="0"/>
              <a:ea typeface="SimSun" pitchFamily="2" charset="-122"/>
            </a:endParaRPr>
          </a:p>
          <a:p>
            <a:pPr eaLnBrk="1" hangingPunct="1">
              <a:defRPr/>
            </a:pPr>
            <a:endParaRPr lang="zh-CN" altLang="en-US" dirty="0" smtClean="0">
              <a:latin typeface="Comic Sans MS" pitchFamily="66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99986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9" name="Group 39"/>
          <p:cNvGrpSpPr>
            <a:grpSpLocks/>
          </p:cNvGrpSpPr>
          <p:nvPr/>
        </p:nvGrpSpPr>
        <p:grpSpPr bwMode="auto">
          <a:xfrm>
            <a:off x="1752600" y="1460134"/>
            <a:ext cx="5975350" cy="1638300"/>
            <a:chOff x="3635896" y="2924944"/>
            <a:chExt cx="5472608" cy="1426092"/>
          </a:xfrm>
        </p:grpSpPr>
        <p:sp>
          <p:nvSpPr>
            <p:cNvPr id="40" name="Rectangle 39"/>
            <p:cNvSpPr/>
            <p:nvPr/>
          </p:nvSpPr>
          <p:spPr>
            <a:xfrm>
              <a:off x="5728108" y="2924944"/>
              <a:ext cx="1081727" cy="86367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prstClr val="black"/>
                  </a:solidFill>
                </a:rPr>
                <a:t>Controller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5438774" y="3356088"/>
              <a:ext cx="2893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8105289" y="3356088"/>
              <a:ext cx="5757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05" name="TextBox 42"/>
            <p:cNvSpPr txBox="1">
              <a:spLocks noChangeArrowheads="1"/>
            </p:cNvSpPr>
            <p:nvPr/>
          </p:nvSpPr>
          <p:spPr bwMode="auto">
            <a:xfrm>
              <a:off x="8252179" y="2998620"/>
              <a:ext cx="8563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1800">
                  <a:solidFill>
                    <a:srgbClr val="000000"/>
                  </a:solidFill>
                  <a:latin typeface="Constantia" pitchFamily="18" charset="0"/>
                  <a:cs typeface="Arial" pitchFamily="34" charset="0"/>
                </a:rPr>
                <a:t>Output</a:t>
              </a:r>
            </a:p>
          </p:txBody>
        </p:sp>
        <p:sp>
          <p:nvSpPr>
            <p:cNvPr id="55306" name="TextBox 43"/>
            <p:cNvSpPr txBox="1">
              <a:spLocks noChangeArrowheads="1"/>
            </p:cNvSpPr>
            <p:nvPr/>
          </p:nvSpPr>
          <p:spPr bwMode="auto">
            <a:xfrm>
              <a:off x="3635896" y="2987660"/>
              <a:ext cx="6848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1800">
                  <a:solidFill>
                    <a:srgbClr val="000000"/>
                  </a:solidFill>
                  <a:latin typeface="Constantia" pitchFamily="18" charset="0"/>
                  <a:cs typeface="Arial" pitchFamily="34" charset="0"/>
                </a:rPr>
                <a:t>Input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168956" y="2924944"/>
              <a:ext cx="1009030" cy="86367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prstClr val="black"/>
                  </a:solidFill>
                </a:rPr>
                <a:t>Process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6795295" y="3356088"/>
              <a:ext cx="3605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272719" y="3190263"/>
              <a:ext cx="1183502" cy="338558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prstClr val="black"/>
                  </a:solidFill>
                </a:rPr>
                <a:t>Comparator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232622" y="3982076"/>
              <a:ext cx="1567341" cy="36896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dirty="0">
                  <a:solidFill>
                    <a:prstClr val="black"/>
                  </a:solidFill>
                </a:rPr>
                <a:t>Measurement</a:t>
              </a: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V="1">
              <a:off x="4864471" y="3527440"/>
              <a:ext cx="0" cy="6494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879010" y="4178302"/>
              <a:ext cx="13681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8393168" y="3356088"/>
              <a:ext cx="0" cy="8291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 flipV="1">
              <a:off x="7799963" y="4194884"/>
              <a:ext cx="5932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3923775" y="3356088"/>
              <a:ext cx="36057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300" name="Title 1"/>
          <p:cNvSpPr txBox="1">
            <a:spLocks/>
          </p:cNvSpPr>
          <p:nvPr/>
        </p:nvSpPr>
        <p:spPr bwMode="auto">
          <a:xfrm>
            <a:off x="457200" y="620713"/>
            <a:ext cx="82296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Closed-Loop Control System</a:t>
            </a:r>
            <a:endParaRPr lang="en-GB" altLang="el-GR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752600" y="3505200"/>
            <a:ext cx="63168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Constantia" pitchFamily="18" charset="0"/>
                <a:cs typeface="Arial" pitchFamily="34" charset="0"/>
              </a:rPr>
              <a:t>A </a:t>
            </a:r>
            <a:r>
              <a:rPr lang="en-US" sz="2000" b="1" dirty="0">
                <a:latin typeface="Constantia" pitchFamily="18" charset="0"/>
                <a:cs typeface="Arial" pitchFamily="34" charset="0"/>
              </a:rPr>
              <a:t>closed-loop control </a:t>
            </a:r>
            <a:r>
              <a:rPr lang="en-US" sz="2000" b="1" dirty="0">
                <a:solidFill>
                  <a:srgbClr val="FFC000"/>
                </a:solidFill>
                <a:latin typeface="Constantia" pitchFamily="18" charset="0"/>
                <a:cs typeface="Arial" pitchFamily="34" charset="0"/>
              </a:rPr>
              <a:t>system measures the value of the parameter being controlled at the output of the system and compares this to the desired value.</a:t>
            </a:r>
            <a:endParaRPr lang="el-GR" sz="2000" b="1" dirty="0">
              <a:solidFill>
                <a:srgbClr val="FFC000"/>
              </a:solidFill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4037013" y="4800600"/>
            <a:ext cx="4572000" cy="1477328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just"/>
            <a:r>
              <a:rPr lang="en-US" dirty="0"/>
              <a:t>The term </a:t>
            </a:r>
            <a:r>
              <a:rPr lang="en-US" b="1" dirty="0">
                <a:solidFill>
                  <a:srgbClr val="FF0000"/>
                </a:solidFill>
              </a:rPr>
              <a:t>feedback</a:t>
            </a:r>
            <a:r>
              <a:rPr lang="en-US" dirty="0"/>
              <a:t> is used to refer to a situation in which two (or </a:t>
            </a:r>
            <a:r>
              <a:rPr lang="en-US" dirty="0" smtClean="0"/>
              <a:t>more) dynamical </a:t>
            </a:r>
            <a:r>
              <a:rPr lang="en-US" dirty="0"/>
              <a:t>systems are connected together such that each system </a:t>
            </a:r>
            <a:r>
              <a:rPr lang="en-US" dirty="0" smtClean="0"/>
              <a:t>influences the </a:t>
            </a:r>
            <a:r>
              <a:rPr lang="en-US" dirty="0"/>
              <a:t>other and their dynamics are </a:t>
            </a:r>
            <a:r>
              <a:rPr lang="en-US" dirty="0" smtClean="0"/>
              <a:t>strongly coupled.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7722248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87" y="332656"/>
            <a:ext cx="822642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kern="1200" dirty="0" smtClean="0">
                <a:solidFill>
                  <a:srgbClr val="FF0000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Closed  Loop  </a:t>
            </a:r>
            <a:r>
              <a:rPr lang="en-US" sz="3600" b="1" kern="1200" dirty="0">
                <a:solidFill>
                  <a:srgbClr val="FF0000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Control </a:t>
            </a:r>
            <a:r>
              <a:rPr lang="en-US" sz="3600" b="1" kern="1200" dirty="0" smtClean="0">
                <a:solidFill>
                  <a:srgbClr val="FF0000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System</a:t>
            </a:r>
            <a:endParaRPr lang="en-US" sz="3600" b="1" kern="1200" dirty="0">
              <a:solidFill>
                <a:srgbClr val="FF0000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grpSp>
        <p:nvGrpSpPr>
          <p:cNvPr id="56323" name="Group 90"/>
          <p:cNvGrpSpPr>
            <a:grpSpLocks/>
          </p:cNvGrpSpPr>
          <p:nvPr/>
        </p:nvGrpSpPr>
        <p:grpSpPr bwMode="auto">
          <a:xfrm>
            <a:off x="609600" y="1760538"/>
            <a:ext cx="7924800" cy="3344862"/>
            <a:chOff x="990600" y="1718846"/>
            <a:chExt cx="7924800" cy="3344108"/>
          </a:xfrm>
        </p:grpSpPr>
        <p:grpSp>
          <p:nvGrpSpPr>
            <p:cNvPr id="56324" name="Group 84"/>
            <p:cNvGrpSpPr>
              <a:grpSpLocks/>
            </p:cNvGrpSpPr>
            <p:nvPr/>
          </p:nvGrpSpPr>
          <p:grpSpPr bwMode="auto">
            <a:xfrm>
              <a:off x="990600" y="1718846"/>
              <a:ext cx="7924800" cy="3344108"/>
              <a:chOff x="914400" y="1718846"/>
              <a:chExt cx="7924800" cy="3344108"/>
            </a:xfrm>
          </p:grpSpPr>
          <p:grpSp>
            <p:nvGrpSpPr>
              <p:cNvPr id="56329" name="Group 48"/>
              <p:cNvGrpSpPr>
                <a:grpSpLocks/>
              </p:cNvGrpSpPr>
              <p:nvPr/>
            </p:nvGrpSpPr>
            <p:grpSpPr bwMode="auto">
              <a:xfrm>
                <a:off x="914400" y="2438400"/>
                <a:ext cx="7924800" cy="2502932"/>
                <a:chOff x="990600" y="1676400"/>
                <a:chExt cx="7924800" cy="2502932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4648200" y="3808940"/>
                  <a:ext cx="1066800" cy="369805"/>
                </a:xfrm>
                <a:prstGeom prst="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dirty="0"/>
                    <a:t>Sensor</a:t>
                  </a:r>
                </a:p>
              </p:txBody>
            </p:sp>
            <p:grpSp>
              <p:nvGrpSpPr>
                <p:cNvPr id="56340" name="Group 30"/>
                <p:cNvGrpSpPr>
                  <a:grpSpLocks/>
                </p:cNvGrpSpPr>
                <p:nvPr/>
              </p:nvGrpSpPr>
              <p:grpSpPr bwMode="auto">
                <a:xfrm>
                  <a:off x="1219200" y="2586335"/>
                  <a:ext cx="7543800" cy="435352"/>
                  <a:chOff x="685800" y="2586335"/>
                  <a:chExt cx="7543800" cy="435352"/>
                </a:xfrm>
              </p:grpSpPr>
              <p:grpSp>
                <p:nvGrpSpPr>
                  <p:cNvPr id="56347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1676400" y="2586335"/>
                    <a:ext cx="5867400" cy="435352"/>
                    <a:chOff x="1295400" y="2586335"/>
                    <a:chExt cx="5867400" cy="435352"/>
                  </a:xfrm>
                </p:grpSpPr>
                <p:grpSp>
                  <p:nvGrpSpPr>
                    <p:cNvPr id="56350" name="Group 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57600" y="2590800"/>
                      <a:ext cx="1066800" cy="381000"/>
                      <a:chOff x="3429000" y="2743200"/>
                      <a:chExt cx="1066800" cy="381000"/>
                    </a:xfrm>
                  </p:grpSpPr>
                  <p:sp>
                    <p:nvSpPr>
                      <p:cNvPr id="14" name="Rectangle 13"/>
                      <p:cNvSpPr/>
                      <p:nvPr/>
                    </p:nvSpPr>
                    <p:spPr>
                      <a:xfrm>
                        <a:off x="3429000" y="2742415"/>
                        <a:ext cx="1066800" cy="371391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6"/>
                      </a:lnRef>
                      <a:fillRef idx="2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4" name="TextBox 3"/>
                      <p:cNvSpPr txBox="1"/>
                      <p:nvPr/>
                    </p:nvSpPr>
                    <p:spPr>
                      <a:xfrm>
                        <a:off x="3429000" y="2742415"/>
                        <a:ext cx="1066800" cy="360282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6"/>
                      </a:lnRef>
                      <a:fillRef idx="2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>
                        <a:spAutoFit/>
                      </a:bodyPr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en-US" sz="1800" dirty="0"/>
                          <a:t>Actuator</a:t>
                        </a:r>
                      </a:p>
                    </p:txBody>
                  </p:sp>
                </p:grpSp>
                <p:grpSp>
                  <p:nvGrpSpPr>
                    <p:cNvPr id="56351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096000" y="2590800"/>
                      <a:ext cx="1066800" cy="381000"/>
                      <a:chOff x="6400800" y="2590800"/>
                      <a:chExt cx="1066800" cy="381000"/>
                    </a:xfrm>
                  </p:grpSpPr>
                  <p:sp>
                    <p:nvSpPr>
                      <p:cNvPr id="16" name="Rectangle 15"/>
                      <p:cNvSpPr/>
                      <p:nvPr/>
                    </p:nvSpPr>
                    <p:spPr>
                      <a:xfrm>
                        <a:off x="6400800" y="2590015"/>
                        <a:ext cx="1066800" cy="371391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6"/>
                      </a:lnRef>
                      <a:fillRef idx="2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6" name="TextBox 5"/>
                      <p:cNvSpPr txBox="1"/>
                      <p:nvPr/>
                    </p:nvSpPr>
                    <p:spPr>
                      <a:xfrm>
                        <a:off x="6400800" y="2590015"/>
                        <a:ext cx="1066800" cy="360282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6"/>
                      </a:lnRef>
                      <a:fillRef idx="2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>
                        <a:spAutoFit/>
                      </a:bodyPr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en-US" dirty="0"/>
                          <a:t>Process</a:t>
                        </a:r>
                      </a:p>
                    </p:txBody>
                  </p:sp>
                </p:grpSp>
                <p:grpSp>
                  <p:nvGrpSpPr>
                    <p:cNvPr id="56352" name="Group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57400" y="2590800"/>
                      <a:ext cx="1219200" cy="381000"/>
                      <a:chOff x="3657600" y="3505200"/>
                      <a:chExt cx="1219200" cy="381000"/>
                    </a:xfrm>
                  </p:grpSpPr>
                  <p:sp>
                    <p:nvSpPr>
                      <p:cNvPr id="18" name="Rectangle 17"/>
                      <p:cNvSpPr/>
                      <p:nvPr/>
                    </p:nvSpPr>
                    <p:spPr>
                      <a:xfrm>
                        <a:off x="3657600" y="3504415"/>
                        <a:ext cx="1219200" cy="371391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6"/>
                      </a:lnRef>
                      <a:fillRef idx="2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7" name="TextBox 6"/>
                      <p:cNvSpPr txBox="1"/>
                      <p:nvPr/>
                    </p:nvSpPr>
                    <p:spPr>
                      <a:xfrm>
                        <a:off x="3657600" y="3504415"/>
                        <a:ext cx="1219200" cy="360282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6"/>
                      </a:lnRef>
                      <a:fillRef idx="2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>
                        <a:spAutoFit/>
                      </a:bodyPr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lang="en-US" sz="1800" dirty="0"/>
                          <a:t>Controller</a:t>
                        </a:r>
                      </a:p>
                    </p:txBody>
                  </p:sp>
                </p:grpSp>
                <p:grpSp>
                  <p:nvGrpSpPr>
                    <p:cNvPr id="56353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410200" y="2586335"/>
                      <a:ext cx="381000" cy="430887"/>
                      <a:chOff x="5410200" y="2586335"/>
                      <a:chExt cx="381000" cy="430887"/>
                    </a:xfrm>
                  </p:grpSpPr>
                  <p:sp>
                    <p:nvSpPr>
                      <p:cNvPr id="9" name="Oval 8"/>
                      <p:cNvSpPr/>
                      <p:nvPr/>
                    </p:nvSpPr>
                    <p:spPr>
                      <a:xfrm>
                        <a:off x="5410200" y="2580492"/>
                        <a:ext cx="381000" cy="390437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56362" name="TextBox 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410200" y="2586335"/>
                        <a:ext cx="304800" cy="43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algn="l">
                          <a:spcBef>
                            <a:spcPct val="20000"/>
                          </a:spcBef>
                          <a:buClr>
                            <a:schemeClr val="accent1"/>
                          </a:buClr>
                          <a:buSzPct val="75000"/>
                          <a:buFont typeface="Monotype Sorts" pitchFamily="2" charset="2"/>
                          <a:buChar char="b"/>
                          <a:defRPr kumimoji="1" sz="36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1pPr>
                        <a:lvl2pPr marL="742950" indent="-285750" algn="l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Char char="•"/>
                          <a:defRPr kumimoji="1" sz="32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2pPr>
                        <a:lvl3pPr marL="1143000" indent="-228600" algn="l">
                          <a:spcBef>
                            <a:spcPct val="20000"/>
                          </a:spcBef>
                          <a:buChar char="–"/>
                          <a:defRPr kumimoji="1" sz="28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3pPr>
                        <a:lvl4pPr marL="1600200" indent="-228600" algn="l">
                          <a:spcBef>
                            <a:spcPct val="20000"/>
                          </a:spcBef>
                          <a:buChar char="–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4pPr>
                        <a:lvl5pPr marL="2057400" indent="-228600" algn="l">
                          <a:spcBef>
                            <a:spcPct val="20000"/>
                          </a:spcBef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el-GR" sz="2200">
                            <a:latin typeface="Franklin Gothic Book" pitchFamily="34" charset="0"/>
                          </a:rPr>
                          <a:t>+</a:t>
                        </a:r>
                      </a:p>
                    </p:txBody>
                  </p:sp>
                </p:grpSp>
                <p:grpSp>
                  <p:nvGrpSpPr>
                    <p:cNvPr id="56354" name="Group 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95400" y="2590800"/>
                      <a:ext cx="381000" cy="430887"/>
                      <a:chOff x="4876800" y="2586335"/>
                      <a:chExt cx="381000" cy="430887"/>
                    </a:xfrm>
                  </p:grpSpPr>
                  <p:sp>
                    <p:nvSpPr>
                      <p:cNvPr id="12" name="Oval 11"/>
                      <p:cNvSpPr/>
                      <p:nvPr/>
                    </p:nvSpPr>
                    <p:spPr>
                      <a:xfrm>
                        <a:off x="4876800" y="2585550"/>
                        <a:ext cx="381000" cy="382502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56360" name="TextBox 1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876800" y="2586335"/>
                        <a:ext cx="304800" cy="43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algn="l">
                          <a:spcBef>
                            <a:spcPct val="20000"/>
                          </a:spcBef>
                          <a:buClr>
                            <a:schemeClr val="accent1"/>
                          </a:buClr>
                          <a:buSzPct val="75000"/>
                          <a:buFont typeface="Monotype Sorts" pitchFamily="2" charset="2"/>
                          <a:buChar char="b"/>
                          <a:defRPr kumimoji="1" sz="36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1pPr>
                        <a:lvl2pPr marL="742950" indent="-285750" algn="l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Char char="•"/>
                          <a:defRPr kumimoji="1" sz="32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2pPr>
                        <a:lvl3pPr marL="1143000" indent="-228600" algn="l">
                          <a:spcBef>
                            <a:spcPct val="20000"/>
                          </a:spcBef>
                          <a:buChar char="–"/>
                          <a:defRPr kumimoji="1" sz="28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3pPr>
                        <a:lvl4pPr marL="1600200" indent="-228600" algn="l">
                          <a:spcBef>
                            <a:spcPct val="20000"/>
                          </a:spcBef>
                          <a:buChar char="–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4pPr>
                        <a:lvl5pPr marL="2057400" indent="-228600" algn="l">
                          <a:spcBef>
                            <a:spcPct val="20000"/>
                          </a:spcBef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el-GR" sz="2200">
                            <a:latin typeface="Franklin Gothic Book" pitchFamily="34" charset="0"/>
                          </a:rPr>
                          <a:t>+</a:t>
                        </a:r>
                      </a:p>
                    </p:txBody>
                  </p:sp>
                </p:grpSp>
                <p:cxnSp>
                  <p:nvCxnSpPr>
                    <p:cNvPr id="21" name="Straight Arrow Connector 20"/>
                    <p:cNvCxnSpPr/>
                    <p:nvPr/>
                  </p:nvCxnSpPr>
                  <p:spPr>
                    <a:xfrm>
                      <a:off x="3276600" y="2818564"/>
                      <a:ext cx="381000" cy="1588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Arrow Connector 22"/>
                    <p:cNvCxnSpPr/>
                    <p:nvPr/>
                  </p:nvCxnSpPr>
                  <p:spPr>
                    <a:xfrm>
                      <a:off x="5791200" y="2818564"/>
                      <a:ext cx="304800" cy="1588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Arrow Connector 23"/>
                    <p:cNvCxnSpPr/>
                    <p:nvPr/>
                  </p:nvCxnSpPr>
                  <p:spPr>
                    <a:xfrm>
                      <a:off x="4724400" y="2818564"/>
                      <a:ext cx="685800" cy="1588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Arrow Connector 24"/>
                    <p:cNvCxnSpPr/>
                    <p:nvPr/>
                  </p:nvCxnSpPr>
                  <p:spPr>
                    <a:xfrm>
                      <a:off x="1676400" y="2818564"/>
                      <a:ext cx="381000" cy="1588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8" name="Straight Arrow Connector 27"/>
                  <p:cNvCxnSpPr/>
                  <p:nvPr/>
                </p:nvCxnSpPr>
                <p:spPr>
                  <a:xfrm>
                    <a:off x="685800" y="2818564"/>
                    <a:ext cx="990600" cy="1588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Arrow Connector 29"/>
                  <p:cNvCxnSpPr/>
                  <p:nvPr/>
                </p:nvCxnSpPr>
                <p:spPr>
                  <a:xfrm>
                    <a:off x="7543800" y="2818564"/>
                    <a:ext cx="685800" cy="1588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6341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990600" y="1676400"/>
                  <a:ext cx="1143000" cy="1077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l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b"/>
                    <a:defRPr kumimoji="1" sz="3600">
                      <a:solidFill>
                        <a:schemeClr val="tx1"/>
                      </a:solidFill>
                      <a:latin typeface="Impact" pitchFamily="34" charset="0"/>
                    </a:defRPr>
                  </a:lvl1pPr>
                  <a:lvl2pPr marL="742950" indent="-285750" algn="l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3200">
                      <a:solidFill>
                        <a:schemeClr val="tx1"/>
                      </a:solidFill>
                      <a:latin typeface="Impact" pitchFamily="34" charset="0"/>
                    </a:defRPr>
                  </a:lvl2pPr>
                  <a:lvl3pPr marL="1143000" indent="-228600" algn="l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Impact" pitchFamily="34" charset="0"/>
                    </a:defRPr>
                  </a:lvl3pPr>
                  <a:lvl4pPr marL="1600200" indent="-228600" algn="l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Impact" pitchFamily="34" charset="0"/>
                    </a:defRPr>
                  </a:lvl4pPr>
                  <a:lvl5pPr marL="2057400" indent="-228600" algn="l">
                    <a:spcBef>
                      <a:spcPct val="20000"/>
                    </a:spcBef>
                    <a:buChar char="»"/>
                    <a:defRPr kumimoji="1" sz="2400">
                      <a:solidFill>
                        <a:schemeClr val="tx1"/>
                      </a:solidFill>
                      <a:latin typeface="Impact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400">
                      <a:solidFill>
                        <a:schemeClr val="tx1"/>
                      </a:solidFill>
                      <a:latin typeface="Impact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400">
                      <a:solidFill>
                        <a:schemeClr val="tx1"/>
                      </a:solidFill>
                      <a:latin typeface="Impact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400">
                      <a:solidFill>
                        <a:schemeClr val="tx1"/>
                      </a:solidFill>
                      <a:latin typeface="Impact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400">
                      <a:solidFill>
                        <a:schemeClr val="tx1"/>
                      </a:solidFill>
                      <a:latin typeface="Impact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el-GR" sz="1600">
                      <a:latin typeface="Franklin Gothic Book" pitchFamily="34" charset="0"/>
                    </a:rPr>
                    <a:t>Set-point or Reference input</a:t>
                  </a:r>
                </a:p>
              </p:txBody>
            </p:sp>
            <p:cxnSp>
              <p:nvCxnSpPr>
                <p:cNvPr id="36" name="Straight Arrow Connector 35"/>
                <p:cNvCxnSpPr/>
                <p:nvPr/>
              </p:nvCxnSpPr>
              <p:spPr>
                <a:xfrm rot="5400000" flipH="1" flipV="1">
                  <a:off x="1944006" y="3465324"/>
                  <a:ext cx="990377" cy="158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438400" y="3961306"/>
                  <a:ext cx="22098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5715000" y="3961306"/>
                  <a:ext cx="25146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 rot="5400000" flipH="1" flipV="1">
                  <a:off x="7659023" y="3389141"/>
                  <a:ext cx="1142742" cy="158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346" name="TextBox 47"/>
                <p:cNvSpPr txBox="1">
                  <a:spLocks noChangeArrowheads="1"/>
                </p:cNvSpPr>
                <p:nvPr/>
              </p:nvSpPr>
              <p:spPr bwMode="auto">
                <a:xfrm>
                  <a:off x="8077200" y="2158425"/>
                  <a:ext cx="838200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l">
                    <a:spcBef>
                      <a:spcPct val="20000"/>
                    </a:spcBef>
                    <a:buClr>
                      <a:schemeClr val="accent1"/>
                    </a:buClr>
                    <a:buSzPct val="75000"/>
                    <a:buFont typeface="Monotype Sorts" pitchFamily="2" charset="2"/>
                    <a:buChar char="b"/>
                    <a:defRPr kumimoji="1" sz="3600">
                      <a:solidFill>
                        <a:schemeClr val="tx1"/>
                      </a:solidFill>
                      <a:latin typeface="Impact" pitchFamily="34" charset="0"/>
                    </a:defRPr>
                  </a:lvl1pPr>
                  <a:lvl2pPr marL="742950" indent="-285750" algn="l">
                    <a:spcBef>
                      <a:spcPct val="20000"/>
                    </a:spcBef>
                    <a:buClr>
                      <a:schemeClr val="accent2"/>
                    </a:buClr>
                    <a:buChar char="•"/>
                    <a:defRPr kumimoji="1" sz="3200">
                      <a:solidFill>
                        <a:schemeClr val="tx1"/>
                      </a:solidFill>
                      <a:latin typeface="Impact" pitchFamily="34" charset="0"/>
                    </a:defRPr>
                  </a:lvl2pPr>
                  <a:lvl3pPr marL="1143000" indent="-228600" algn="l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Impact" pitchFamily="34" charset="0"/>
                    </a:defRPr>
                  </a:lvl3pPr>
                  <a:lvl4pPr marL="1600200" indent="-228600" algn="l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Impact" pitchFamily="34" charset="0"/>
                    </a:defRPr>
                  </a:lvl4pPr>
                  <a:lvl5pPr marL="2057400" indent="-228600" algn="l">
                    <a:spcBef>
                      <a:spcPct val="20000"/>
                    </a:spcBef>
                    <a:buChar char="»"/>
                    <a:defRPr kumimoji="1" sz="2400">
                      <a:solidFill>
                        <a:schemeClr val="tx1"/>
                      </a:solidFill>
                      <a:latin typeface="Impact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400">
                      <a:solidFill>
                        <a:schemeClr val="tx1"/>
                      </a:solidFill>
                      <a:latin typeface="Impact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400">
                      <a:solidFill>
                        <a:schemeClr val="tx1"/>
                      </a:solidFill>
                      <a:latin typeface="Impact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400">
                      <a:solidFill>
                        <a:schemeClr val="tx1"/>
                      </a:solidFill>
                      <a:latin typeface="Impact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400">
                      <a:solidFill>
                        <a:schemeClr val="tx1"/>
                      </a:solidFill>
                      <a:latin typeface="Impact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el-GR" sz="1600">
                      <a:latin typeface="Franklin Gothic Book" pitchFamily="34" charset="0"/>
                    </a:rPr>
                    <a:t>Actual Output</a:t>
                  </a:r>
                </a:p>
              </p:txBody>
            </p:sp>
          </p:grpSp>
          <p:sp>
            <p:nvSpPr>
              <p:cNvPr id="56330" name="TextBox 58"/>
              <p:cNvSpPr txBox="1">
                <a:spLocks noChangeArrowheads="1"/>
              </p:cNvSpPr>
              <p:nvPr/>
            </p:nvSpPr>
            <p:spPr bwMode="auto">
              <a:xfrm>
                <a:off x="2362200" y="2511623"/>
                <a:ext cx="68580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b"/>
                  <a:defRPr kumimoji="1" sz="3600">
                    <a:solidFill>
                      <a:schemeClr val="tx1"/>
                    </a:solidFill>
                    <a:latin typeface="Impact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3200">
                    <a:solidFill>
                      <a:schemeClr val="tx1"/>
                    </a:solidFill>
                    <a:latin typeface="Impact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Impact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el-GR" sz="1400">
                    <a:latin typeface="Franklin Gothic Book" pitchFamily="34" charset="0"/>
                  </a:rPr>
                  <a:t>Error</a:t>
                </a:r>
              </a:p>
            </p:txBody>
          </p:sp>
          <p:sp>
            <p:nvSpPr>
              <p:cNvPr id="56331" name="TextBox 59"/>
              <p:cNvSpPr txBox="1">
                <a:spLocks noChangeArrowheads="1"/>
              </p:cNvSpPr>
              <p:nvPr/>
            </p:nvSpPr>
            <p:spPr bwMode="auto">
              <a:xfrm>
                <a:off x="3733800" y="2296180"/>
                <a:ext cx="9906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b"/>
                  <a:defRPr kumimoji="1" sz="3600">
                    <a:solidFill>
                      <a:schemeClr val="tx1"/>
                    </a:solidFill>
                    <a:latin typeface="Impact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3200">
                    <a:solidFill>
                      <a:schemeClr val="tx1"/>
                    </a:solidFill>
                    <a:latin typeface="Impact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Impact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el-GR" sz="1400">
                    <a:latin typeface="Franklin Gothic Book" pitchFamily="34" charset="0"/>
                  </a:rPr>
                  <a:t>Controlled Signal</a:t>
                </a:r>
              </a:p>
            </p:txBody>
          </p:sp>
          <p:sp>
            <p:nvSpPr>
              <p:cNvPr id="56332" name="TextBox 68"/>
              <p:cNvSpPr txBox="1">
                <a:spLocks noChangeArrowheads="1"/>
              </p:cNvSpPr>
              <p:nvPr/>
            </p:nvSpPr>
            <p:spPr bwMode="auto">
              <a:xfrm>
                <a:off x="5715000" y="1718846"/>
                <a:ext cx="13716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b"/>
                  <a:defRPr kumimoji="1" sz="3600">
                    <a:solidFill>
                      <a:schemeClr val="tx1"/>
                    </a:solidFill>
                    <a:latin typeface="Impact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3200">
                    <a:solidFill>
                      <a:schemeClr val="tx1"/>
                    </a:solidFill>
                    <a:latin typeface="Impact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Impact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el-GR" sz="1600">
                    <a:latin typeface="Franklin Gothic Book" pitchFamily="34" charset="0"/>
                  </a:rPr>
                  <a:t>Disturbance</a:t>
                </a:r>
              </a:p>
            </p:txBody>
          </p:sp>
          <p:sp>
            <p:nvSpPr>
              <p:cNvPr id="56333" name="TextBox 69"/>
              <p:cNvSpPr txBox="1">
                <a:spLocks noChangeArrowheads="1"/>
              </p:cNvSpPr>
              <p:nvPr/>
            </p:nvSpPr>
            <p:spPr bwMode="auto">
              <a:xfrm>
                <a:off x="4953000" y="2296180"/>
                <a:ext cx="11430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b"/>
                  <a:defRPr kumimoji="1" sz="3600">
                    <a:solidFill>
                      <a:schemeClr val="tx1"/>
                    </a:solidFill>
                    <a:latin typeface="Impact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3200">
                    <a:solidFill>
                      <a:schemeClr val="tx1"/>
                    </a:solidFill>
                    <a:latin typeface="Impact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Impact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el-GR" sz="1400">
                    <a:latin typeface="Franklin Gothic Book" pitchFamily="34" charset="0"/>
                  </a:rPr>
                  <a:t>Manipulated Variable</a:t>
                </a:r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 rot="5400000">
                <a:off x="2284499" y="3199649"/>
                <a:ext cx="763416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rot="5400000">
                <a:off x="3884699" y="3199649"/>
                <a:ext cx="763416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 rot="5400000">
                <a:off x="5408699" y="3199649"/>
                <a:ext cx="763416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>
                <a:stCxn id="56362" idx="0"/>
              </p:cNvCxnSpPr>
              <p:nvPr/>
            </p:nvCxnSpPr>
            <p:spPr>
              <a:xfrm rot="5400000" flipH="1" flipV="1">
                <a:off x="5755627" y="2702080"/>
                <a:ext cx="1291934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338" name="TextBox 83"/>
              <p:cNvSpPr txBox="1">
                <a:spLocks noChangeArrowheads="1"/>
              </p:cNvSpPr>
              <p:nvPr/>
            </p:nvSpPr>
            <p:spPr bwMode="auto">
              <a:xfrm>
                <a:off x="2286000" y="4724400"/>
                <a:ext cx="19050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b"/>
                  <a:defRPr kumimoji="1" sz="3600">
                    <a:solidFill>
                      <a:schemeClr val="tx1"/>
                    </a:solidFill>
                    <a:latin typeface="Impact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3200">
                    <a:solidFill>
                      <a:schemeClr val="tx1"/>
                    </a:solidFill>
                    <a:latin typeface="Impact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Impact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el-GR" sz="1600">
                    <a:latin typeface="Franklin Gothic Book" pitchFamily="34" charset="0"/>
                  </a:rPr>
                  <a:t>Feedback Signal</a:t>
                </a:r>
              </a:p>
            </p:txBody>
          </p:sp>
        </p:grpSp>
        <p:sp>
          <p:nvSpPr>
            <p:cNvPr id="56325" name="TextBox 86"/>
            <p:cNvSpPr txBox="1">
              <a:spLocks noChangeArrowheads="1"/>
            </p:cNvSpPr>
            <p:nvPr/>
          </p:nvSpPr>
          <p:spPr bwMode="auto">
            <a:xfrm>
              <a:off x="1981200" y="3242846"/>
              <a:ext cx="3048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l-GR" sz="1600">
                  <a:latin typeface="Franklin Gothic Book" pitchFamily="34" charset="0"/>
                </a:rPr>
                <a:t>+</a:t>
              </a:r>
            </a:p>
          </p:txBody>
        </p:sp>
        <p:sp>
          <p:nvSpPr>
            <p:cNvPr id="56326" name="TextBox 87"/>
            <p:cNvSpPr txBox="1">
              <a:spLocks noChangeArrowheads="1"/>
            </p:cNvSpPr>
            <p:nvPr/>
          </p:nvSpPr>
          <p:spPr bwMode="auto">
            <a:xfrm>
              <a:off x="2133600" y="3657600"/>
              <a:ext cx="3048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l-GR" sz="1600">
                  <a:latin typeface="Franklin Gothic Book" pitchFamily="34" charset="0"/>
                </a:rPr>
                <a:t>-</a:t>
              </a:r>
            </a:p>
          </p:txBody>
        </p:sp>
        <p:sp>
          <p:nvSpPr>
            <p:cNvPr id="56327" name="TextBox 88"/>
            <p:cNvSpPr txBox="1">
              <a:spLocks noChangeArrowheads="1"/>
            </p:cNvSpPr>
            <p:nvPr/>
          </p:nvSpPr>
          <p:spPr bwMode="auto">
            <a:xfrm>
              <a:off x="6096000" y="3242846"/>
              <a:ext cx="3048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l-GR" sz="1600">
                  <a:latin typeface="Franklin Gothic Book" pitchFamily="34" charset="0"/>
                </a:rPr>
                <a:t>+</a:t>
              </a:r>
            </a:p>
          </p:txBody>
        </p:sp>
        <p:sp>
          <p:nvSpPr>
            <p:cNvPr id="56328" name="TextBox 89"/>
            <p:cNvSpPr txBox="1">
              <a:spLocks noChangeArrowheads="1"/>
            </p:cNvSpPr>
            <p:nvPr/>
          </p:nvSpPr>
          <p:spPr bwMode="auto">
            <a:xfrm>
              <a:off x="6172200" y="3090446"/>
              <a:ext cx="3048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l-GR" sz="1600">
                  <a:latin typeface="Franklin Gothic Book" pitchFamily="34" charset="0"/>
                </a:rPr>
                <a:t>+</a:t>
              </a:r>
            </a:p>
          </p:txBody>
        </p:sp>
      </p:grpSp>
      <p:sp>
        <p:nvSpPr>
          <p:cNvPr id="49" name="Line 31"/>
          <p:cNvSpPr>
            <a:spLocks noChangeShapeType="1"/>
          </p:cNvSpPr>
          <p:nvPr/>
        </p:nvSpPr>
        <p:spPr bwMode="auto">
          <a:xfrm flipH="1">
            <a:off x="1452562" y="3752850"/>
            <a:ext cx="452438" cy="1584325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el-GR"/>
          </a:p>
        </p:txBody>
      </p:sp>
      <p:sp>
        <p:nvSpPr>
          <p:cNvPr id="50" name="Text Box 32"/>
          <p:cNvSpPr txBox="1">
            <a:spLocks noChangeArrowheads="1"/>
          </p:cNvSpPr>
          <p:nvPr/>
        </p:nvSpPr>
        <p:spPr bwMode="gray">
          <a:xfrm>
            <a:off x="360362" y="5337175"/>
            <a:ext cx="32416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dirty="0">
                <a:latin typeface="Comic Sans MS" pitchFamily="66" charset="0"/>
                <a:ea typeface="SimSun" pitchFamily="2" charset="-122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comparison</a:t>
            </a:r>
            <a:r>
              <a:rPr lang="en-US" altLang="zh-CN" sz="2000" dirty="0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> component </a:t>
            </a:r>
            <a:r>
              <a:rPr lang="en-US" altLang="zh-CN" sz="2000" dirty="0">
                <a:latin typeface="Comic Sans MS" pitchFamily="66" charset="0"/>
                <a:ea typeface="SimSun" pitchFamily="2" charset="-122"/>
              </a:rPr>
              <a:t>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dirty="0">
                <a:latin typeface="Comic Sans MS" pitchFamily="66" charset="0"/>
                <a:ea typeface="SimSun" pitchFamily="2" charset="-122"/>
              </a:rPr>
              <a:t>its output equals the algebraic sum of all input signals.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CN" sz="2000" dirty="0">
              <a:latin typeface="Comic Sans MS" pitchFamily="66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128537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922337"/>
          </a:xfrm>
        </p:spPr>
        <p:txBody>
          <a:bodyPr anchorCtr="1"/>
          <a:lstStyle/>
          <a:p>
            <a:pPr algn="ctr" eaLnBrk="1" hangingPunct="1">
              <a:defRPr/>
            </a:pPr>
            <a:r>
              <a:rPr lang="en-US" altLang="zh-CN" sz="3200" dirty="0">
                <a:latin typeface="Aharoni" panose="02010803020104030203" pitchFamily="2" charset="-79"/>
                <a:cs typeface="Aharoni" panose="02010803020104030203" pitchFamily="2" charset="-79"/>
              </a:rPr>
              <a:t>Basic components of a control system</a:t>
            </a:r>
            <a:endParaRPr lang="zh-CN" alt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sz="quarter" idx="4294967295"/>
          </p:nvPr>
        </p:nvGraphicFramePr>
        <p:xfrm>
          <a:off x="1928794" y="1571612"/>
          <a:ext cx="500066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十字星 4"/>
          <p:cNvSpPr/>
          <p:nvPr/>
        </p:nvSpPr>
        <p:spPr>
          <a:xfrm>
            <a:off x="2143125" y="2143125"/>
            <a:ext cx="214313" cy="21431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6" name="十字星 5"/>
          <p:cNvSpPr/>
          <p:nvPr/>
        </p:nvSpPr>
        <p:spPr>
          <a:xfrm>
            <a:off x="2143125" y="2681288"/>
            <a:ext cx="214313" cy="21431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7" name="十字星 6"/>
          <p:cNvSpPr/>
          <p:nvPr/>
        </p:nvSpPr>
        <p:spPr>
          <a:xfrm>
            <a:off x="2143125" y="3181350"/>
            <a:ext cx="214313" cy="21431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8" name="十字星 7"/>
          <p:cNvSpPr/>
          <p:nvPr/>
        </p:nvSpPr>
        <p:spPr>
          <a:xfrm>
            <a:off x="4286250" y="3890963"/>
            <a:ext cx="214313" cy="21431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 b="1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9" name="十字星 8"/>
          <p:cNvSpPr/>
          <p:nvPr/>
        </p:nvSpPr>
        <p:spPr>
          <a:xfrm>
            <a:off x="4286250" y="4467225"/>
            <a:ext cx="214313" cy="214313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0" name="十字星 9"/>
          <p:cNvSpPr/>
          <p:nvPr/>
        </p:nvSpPr>
        <p:spPr>
          <a:xfrm>
            <a:off x="4286250" y="5033963"/>
            <a:ext cx="214313" cy="21431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1" name="十字星 10"/>
          <p:cNvSpPr/>
          <p:nvPr/>
        </p:nvSpPr>
        <p:spPr>
          <a:xfrm>
            <a:off x="4286250" y="5621338"/>
            <a:ext cx="214313" cy="21431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0393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"/>
          <p:cNvSpPr>
            <a:spLocks noGrp="1"/>
          </p:cNvSpPr>
          <p:nvPr>
            <p:ph type="title" idx="4294967295"/>
          </p:nvPr>
        </p:nvSpPr>
        <p:spPr>
          <a:xfrm>
            <a:off x="250825" y="274638"/>
            <a:ext cx="8435975" cy="1143000"/>
          </a:xfrm>
        </p:spPr>
        <p:txBody>
          <a:bodyPr anchorCtr="1"/>
          <a:lstStyle/>
          <a:p>
            <a:pPr eaLnBrk="1" hangingPunct="1">
              <a:defRPr/>
            </a:pPr>
            <a:r>
              <a:rPr lang="en-US" altLang="zh-CN" sz="3600" smtClean="0">
                <a:solidFill>
                  <a:schemeClr val="tx1"/>
                </a:solidFill>
                <a:latin typeface="Comic Sans MS" pitchFamily="66" charset="0"/>
              </a:rPr>
              <a:t>Basic concepts of a control system</a:t>
            </a:r>
            <a:endParaRPr lang="zh-CN" altLang="en-US" sz="360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gray">
          <a:xfrm>
            <a:off x="1752600" y="1484313"/>
            <a:ext cx="6275388" cy="1465262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CN" altLang="en-US" sz="1800"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33795" name="AutoShape 5"/>
          <p:cNvSpPr>
            <a:spLocks noChangeArrowheads="1"/>
          </p:cNvSpPr>
          <p:nvPr/>
        </p:nvSpPr>
        <p:spPr bwMode="gray">
          <a:xfrm>
            <a:off x="1874838" y="1763713"/>
            <a:ext cx="1071562" cy="1068387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0066CC"/>
              </a:gs>
              <a:gs pos="100000">
                <a:srgbClr val="00478E"/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CN" altLang="en-US" sz="1800"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23" name="Freeform 6"/>
          <p:cNvSpPr>
            <a:spLocks/>
          </p:cNvSpPr>
          <p:nvPr/>
        </p:nvSpPr>
        <p:spPr bwMode="gray">
          <a:xfrm>
            <a:off x="1941513" y="1831963"/>
            <a:ext cx="534987" cy="534987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0066CC">
                  <a:gamma/>
                  <a:tint val="54510"/>
                  <a:invGamma/>
                </a:srgbClr>
              </a:gs>
              <a:gs pos="50000">
                <a:srgbClr val="0066CC">
                  <a:alpha val="0"/>
                </a:srgbClr>
              </a:gs>
              <a:gs pos="100000">
                <a:srgbClr val="0066CC">
                  <a:gamma/>
                  <a:tint val="54510"/>
                  <a:invGamma/>
                </a:srgb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>
              <a:latin typeface="Comic Sans MS" pitchFamily="66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gray">
          <a:xfrm>
            <a:off x="1785938" y="2071688"/>
            <a:ext cx="1025525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b="1" dirty="0" smtClean="0">
                <a:solidFill>
                  <a:schemeClr val="bg1"/>
                </a:solidFill>
                <a:latin typeface="Comic Sans MS" pitchFamily="66" charset="0"/>
              </a:rPr>
              <a:t>   </a:t>
            </a:r>
            <a:r>
              <a:rPr lang="en-US" altLang="zh-CN" b="1" dirty="0" smtClean="0">
                <a:solidFill>
                  <a:srgbClr val="FFFF00"/>
                </a:solidFill>
                <a:latin typeface="Comic Sans MS" pitchFamily="66" charset="0"/>
              </a:rPr>
              <a:t>Plant</a:t>
            </a:r>
            <a:endParaRPr lang="en-US" altLang="zh-CN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gray">
          <a:xfrm>
            <a:off x="3143250" y="1628775"/>
            <a:ext cx="49577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2400" b="1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</a:rPr>
              <a:t>1.Plant</a:t>
            </a:r>
            <a:r>
              <a:rPr kumimoji="0" lang="en-US" altLang="zh-CN" sz="1800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</a:rPr>
              <a:t>: </a:t>
            </a:r>
            <a:r>
              <a:rPr kumimoji="0" lang="en-US" altLang="zh-CN" sz="2000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</a:rPr>
              <a:t>a </a:t>
            </a:r>
            <a:r>
              <a:rPr kumimoji="0" lang="en-US" altLang="zh-CN" sz="2000" dirty="0">
                <a:solidFill>
                  <a:srgbClr val="9E3611"/>
                </a:solidFill>
                <a:latin typeface="Comic Sans MS" pitchFamily="66" charset="0"/>
                <a:ea typeface="SimSun" pitchFamily="2" charset="-122"/>
              </a:rPr>
              <a:t>physical object </a:t>
            </a:r>
            <a:r>
              <a:rPr kumimoji="0" lang="en-US" altLang="zh-CN" sz="2000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</a:rPr>
              <a:t>to be controlled </a:t>
            </a:r>
            <a:r>
              <a:rPr kumimoji="0" lang="en-US" altLang="zh-CN" sz="2000" dirty="0">
                <a:solidFill>
                  <a:schemeClr val="bg2"/>
                </a:solidFill>
                <a:latin typeface="Comic Sans MS" pitchFamily="66" charset="0"/>
                <a:ea typeface="SimSun" pitchFamily="2" charset="-122"/>
              </a:rPr>
              <a:t>such as a mechanical device, a heating furnace, a chemical reactor or a spacecraft.</a:t>
            </a:r>
          </a:p>
        </p:txBody>
      </p:sp>
      <p:sp>
        <p:nvSpPr>
          <p:cNvPr id="26" name="AutoShape 10"/>
          <p:cNvSpPr>
            <a:spLocks noChangeArrowheads="1"/>
          </p:cNvSpPr>
          <p:nvPr/>
        </p:nvSpPr>
        <p:spPr bwMode="gray">
          <a:xfrm>
            <a:off x="1752600" y="3141663"/>
            <a:ext cx="6275388" cy="1458912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CN" altLang="en-US" sz="1800"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33802" name="AutoShape 11"/>
          <p:cNvSpPr>
            <a:spLocks noChangeArrowheads="1"/>
          </p:cNvSpPr>
          <p:nvPr/>
        </p:nvSpPr>
        <p:spPr bwMode="gray">
          <a:xfrm>
            <a:off x="1739901" y="3314700"/>
            <a:ext cx="1071562" cy="1068388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009999"/>
              </a:gs>
              <a:gs pos="100000">
                <a:srgbClr val="006B6B"/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CN" altLang="en-US" sz="1800"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33803" name="Freeform 12"/>
          <p:cNvSpPr>
            <a:spLocks/>
          </p:cNvSpPr>
          <p:nvPr/>
        </p:nvSpPr>
        <p:spPr bwMode="gray">
          <a:xfrm>
            <a:off x="1763713" y="3382963"/>
            <a:ext cx="534987" cy="534987"/>
          </a:xfrm>
          <a:custGeom>
            <a:avLst/>
            <a:gdLst>
              <a:gd name="T0" fmla="*/ 2147483647 w 596"/>
              <a:gd name="T1" fmla="*/ 0 h 598"/>
              <a:gd name="T2" fmla="*/ 0 w 596"/>
              <a:gd name="T3" fmla="*/ 2147483647 h 598"/>
              <a:gd name="T4" fmla="*/ 0 w 596"/>
              <a:gd name="T5" fmla="*/ 2147483647 h 598"/>
              <a:gd name="T6" fmla="*/ 2147483647 w 596"/>
              <a:gd name="T7" fmla="*/ 2147483647 h 598"/>
              <a:gd name="T8" fmla="*/ 2147483647 w 596"/>
              <a:gd name="T9" fmla="*/ 0 h 598"/>
              <a:gd name="T10" fmla="*/ 2147483647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93D4D4"/>
              </a:gs>
              <a:gs pos="100000">
                <a:srgbClr val="009999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gray">
          <a:xfrm>
            <a:off x="1714500" y="3571875"/>
            <a:ext cx="1390650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Controlled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variable</a:t>
            </a:r>
          </a:p>
        </p:txBody>
      </p:sp>
      <p:sp>
        <p:nvSpPr>
          <p:cNvPr id="33805" name="Text Box 14"/>
          <p:cNvSpPr txBox="1">
            <a:spLocks noChangeArrowheads="1"/>
          </p:cNvSpPr>
          <p:nvPr/>
        </p:nvSpPr>
        <p:spPr bwMode="gray">
          <a:xfrm>
            <a:off x="3132138" y="3225800"/>
            <a:ext cx="48958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2400" b="1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</a:rPr>
              <a:t>2.Controlled variable</a:t>
            </a:r>
            <a:r>
              <a:rPr kumimoji="0" lang="en-US" altLang="zh-CN" sz="1800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</a:rPr>
              <a:t>: </a:t>
            </a:r>
            <a:r>
              <a:rPr kumimoji="0" lang="en-US" altLang="zh-CN" sz="2000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</a:rPr>
              <a:t>the variable controlled by Automatic Control System , generally  refers to the system output.</a:t>
            </a:r>
          </a:p>
        </p:txBody>
      </p:sp>
      <p:sp>
        <p:nvSpPr>
          <p:cNvPr id="31" name="AutoShape 16"/>
          <p:cNvSpPr>
            <a:spLocks noChangeArrowheads="1"/>
          </p:cNvSpPr>
          <p:nvPr/>
        </p:nvSpPr>
        <p:spPr bwMode="gray">
          <a:xfrm>
            <a:off x="1752600" y="4765675"/>
            <a:ext cx="6348413" cy="1471613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CN" altLang="en-US" sz="1800"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33807" name="AutoShape 17"/>
          <p:cNvSpPr>
            <a:spLocks noChangeArrowheads="1"/>
          </p:cNvSpPr>
          <p:nvPr/>
        </p:nvSpPr>
        <p:spPr bwMode="gray">
          <a:xfrm>
            <a:off x="1874838" y="4886325"/>
            <a:ext cx="1071562" cy="1068388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EC941E"/>
              </a:gs>
              <a:gs pos="100000">
                <a:srgbClr val="A56715"/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CN" altLang="en-US" sz="1800"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33808" name="Freeform 18"/>
          <p:cNvSpPr>
            <a:spLocks/>
          </p:cNvSpPr>
          <p:nvPr/>
        </p:nvSpPr>
        <p:spPr bwMode="gray">
          <a:xfrm>
            <a:off x="1941513" y="4954588"/>
            <a:ext cx="534987" cy="534987"/>
          </a:xfrm>
          <a:custGeom>
            <a:avLst/>
            <a:gdLst>
              <a:gd name="T0" fmla="*/ 2147483647 w 596"/>
              <a:gd name="T1" fmla="*/ 0 h 598"/>
              <a:gd name="T2" fmla="*/ 0 w 596"/>
              <a:gd name="T3" fmla="*/ 2147483647 h 598"/>
              <a:gd name="T4" fmla="*/ 0 w 596"/>
              <a:gd name="T5" fmla="*/ 2147483647 h 598"/>
              <a:gd name="T6" fmla="*/ 2147483647 w 596"/>
              <a:gd name="T7" fmla="*/ 2147483647 h 598"/>
              <a:gd name="T8" fmla="*/ 2147483647 w 596"/>
              <a:gd name="T9" fmla="*/ 0 h 598"/>
              <a:gd name="T10" fmla="*/ 2147483647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F6CB92"/>
              </a:gs>
              <a:gs pos="100000">
                <a:srgbClr val="EC941E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gray">
          <a:xfrm>
            <a:off x="1903413" y="5130800"/>
            <a:ext cx="1096962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Expected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value</a:t>
            </a:r>
          </a:p>
        </p:txBody>
      </p:sp>
      <p:sp>
        <p:nvSpPr>
          <p:cNvPr id="33810" name="Text Box 20"/>
          <p:cNvSpPr txBox="1">
            <a:spLocks noChangeArrowheads="1"/>
          </p:cNvSpPr>
          <p:nvPr/>
        </p:nvSpPr>
        <p:spPr bwMode="gray">
          <a:xfrm>
            <a:off x="3214688" y="4857750"/>
            <a:ext cx="4813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kumimoji="0" lang="en-US" altLang="zh-CN" sz="2400" b="1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</a:rPr>
              <a:t>3.Expected value</a:t>
            </a:r>
            <a:r>
              <a:rPr kumimoji="0" lang="en-US" altLang="zh-CN" sz="1800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</a:rPr>
              <a:t> : </a:t>
            </a:r>
            <a:r>
              <a:rPr kumimoji="0" lang="en-US" altLang="zh-CN" sz="2000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</a:rPr>
              <a:t>the </a:t>
            </a:r>
            <a:r>
              <a:rPr kumimoji="0" lang="en-US" altLang="zh-CN" sz="2000" dirty="0">
                <a:solidFill>
                  <a:srgbClr val="9E3611"/>
                </a:solidFill>
                <a:latin typeface="Comic Sans MS" pitchFamily="66" charset="0"/>
                <a:ea typeface="SimSun" pitchFamily="2" charset="-122"/>
              </a:rPr>
              <a:t>desired value </a:t>
            </a:r>
            <a:r>
              <a:rPr kumimoji="0" lang="en-US" altLang="zh-CN" sz="2000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</a:rPr>
              <a:t>of controlled variable based on requirement, often it is used as the reference </a:t>
            </a:r>
            <a:r>
              <a:rPr kumimoji="0" lang="en-US" altLang="zh-CN" sz="2000" dirty="0" smtClean="0">
                <a:solidFill>
                  <a:schemeClr val="bg2"/>
                </a:solidFill>
                <a:latin typeface="Comic Sans MS" pitchFamily="66" charset="0"/>
                <a:ea typeface="SimSun" pitchFamily="2" charset="-122"/>
              </a:rPr>
              <a:t>input.</a:t>
            </a:r>
            <a:endParaRPr kumimoji="0" lang="en-US" altLang="zh-CN" sz="2000" dirty="0">
              <a:solidFill>
                <a:schemeClr val="bg2"/>
              </a:solidFill>
              <a:latin typeface="Comic Sans MS" pitchFamily="66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616733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3795" grpId="0" animBg="1"/>
      <p:bldP spid="24" grpId="0"/>
      <p:bldP spid="33800" grpId="0"/>
      <p:bldP spid="26" grpId="0" animBg="1"/>
      <p:bldP spid="33802" grpId="0" animBg="1"/>
      <p:bldP spid="33803" grpId="0" animBg="1"/>
      <p:bldP spid="29" grpId="0"/>
      <p:bldP spid="33805" grpId="0"/>
      <p:bldP spid="31" grpId="0" animBg="1"/>
      <p:bldP spid="33807" grpId="0" animBg="1"/>
      <p:bldP spid="33808" grpId="0" animBg="1"/>
      <p:bldP spid="34" grpId="0"/>
      <p:bldP spid="338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1377950" y="5210175"/>
            <a:ext cx="6696075" cy="1300163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CN" altLang="en-US" sz="1800"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35842" name="AutoShape 4"/>
          <p:cNvSpPr>
            <a:spLocks noChangeArrowheads="1"/>
          </p:cNvSpPr>
          <p:nvPr/>
        </p:nvSpPr>
        <p:spPr bwMode="gray">
          <a:xfrm>
            <a:off x="1544638" y="5345113"/>
            <a:ext cx="1357312" cy="1068387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0066CC"/>
              </a:gs>
              <a:gs pos="100000">
                <a:srgbClr val="00478E"/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CN" altLang="en-US" sz="1800"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gray">
          <a:xfrm>
            <a:off x="1771650" y="5413559"/>
            <a:ext cx="534987" cy="534987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0066CC">
                  <a:gamma/>
                  <a:tint val="54510"/>
                  <a:invGamma/>
                </a:srgbClr>
              </a:gs>
              <a:gs pos="50000">
                <a:srgbClr val="0066CC">
                  <a:alpha val="0"/>
                </a:srgbClr>
              </a:gs>
              <a:gs pos="100000">
                <a:srgbClr val="0066CC">
                  <a:gamma/>
                  <a:tint val="54510"/>
                  <a:invGamma/>
                </a:srgb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>
              <a:latin typeface="Comic Sans MS" pitchFamily="66" charset="0"/>
            </a:endParaRP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gray">
          <a:xfrm>
            <a:off x="1258888" y="5691188"/>
            <a:ext cx="16843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1800" b="1" dirty="0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>  </a:t>
            </a:r>
            <a:r>
              <a:rPr lang="en-US" altLang="zh-CN" sz="1800" b="1" dirty="0">
                <a:latin typeface="Comic Sans MS" pitchFamily="66" charset="0"/>
                <a:ea typeface="SimSun" pitchFamily="2" charset="-122"/>
              </a:rPr>
              <a:t>Disturbance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gray">
          <a:xfrm>
            <a:off x="2901950" y="5153025"/>
            <a:ext cx="53165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2400" b="1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</a:rPr>
              <a:t>7.Disturbance</a:t>
            </a:r>
            <a:r>
              <a:rPr kumimoji="0" lang="en-US" altLang="zh-CN" sz="1800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</a:rPr>
              <a:t>: </a:t>
            </a:r>
            <a:r>
              <a:rPr kumimoji="0" lang="en-US" altLang="zh-CN" sz="2000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</a:rPr>
              <a:t>the </a:t>
            </a:r>
            <a:r>
              <a:rPr kumimoji="0" lang="en-US" altLang="zh-CN" sz="2000" dirty="0">
                <a:solidFill>
                  <a:srgbClr val="9E3611"/>
                </a:solidFill>
                <a:latin typeface="Comic Sans MS" pitchFamily="66" charset="0"/>
                <a:ea typeface="SimSun" pitchFamily="2" charset="-122"/>
              </a:rPr>
              <a:t>unexpected factors</a:t>
            </a:r>
            <a:r>
              <a:rPr kumimoji="0" lang="en-US" altLang="zh-CN" sz="2000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</a:rPr>
              <a:t> disturbing the normal functional relationship between the controlling and controlled parameter variations. 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385888" y="636588"/>
            <a:ext cx="6688137" cy="1378752"/>
            <a:chOff x="1082" y="1962"/>
            <a:chExt cx="3526" cy="836"/>
          </a:xfrm>
        </p:grpSpPr>
        <p:sp>
          <p:nvSpPr>
            <p:cNvPr id="37909" name="AutoShape 8"/>
            <p:cNvSpPr>
              <a:spLocks noChangeArrowheads="1"/>
            </p:cNvSpPr>
            <p:nvPr/>
          </p:nvSpPr>
          <p:spPr bwMode="gray">
            <a:xfrm>
              <a:off x="1104" y="1962"/>
              <a:ext cx="3504" cy="823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EEEEEE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zh-CN" altLang="en-US" sz="1800">
                <a:latin typeface="Comic Sans MS" pitchFamily="66" charset="0"/>
                <a:ea typeface="SimSun" pitchFamily="2" charset="-122"/>
              </a:endParaRPr>
            </a:p>
          </p:txBody>
        </p:sp>
        <p:sp>
          <p:nvSpPr>
            <p:cNvPr id="37910" name="AutoShape 9"/>
            <p:cNvSpPr>
              <a:spLocks noChangeArrowheads="1"/>
            </p:cNvSpPr>
            <p:nvPr/>
          </p:nvSpPr>
          <p:spPr bwMode="gray">
            <a:xfrm>
              <a:off x="1181" y="2049"/>
              <a:ext cx="669" cy="673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006B6B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zh-CN" altLang="en-US" sz="1800">
                <a:latin typeface="Comic Sans MS" pitchFamily="66" charset="0"/>
                <a:ea typeface="SimSun" pitchFamily="2" charset="-122"/>
              </a:endParaRPr>
            </a:p>
          </p:txBody>
        </p:sp>
        <p:sp>
          <p:nvSpPr>
            <p:cNvPr id="37911" name="Freeform 10"/>
            <p:cNvSpPr>
              <a:spLocks/>
            </p:cNvSpPr>
            <p:nvPr/>
          </p:nvSpPr>
          <p:spPr bwMode="gray">
            <a:xfrm>
              <a:off x="1223" y="2168"/>
              <a:ext cx="337" cy="337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1 h 598"/>
                <a:gd name="T4" fmla="*/ 0 w 596"/>
                <a:gd name="T5" fmla="*/ 3 h 598"/>
                <a:gd name="T6" fmla="*/ 1 w 596"/>
                <a:gd name="T7" fmla="*/ 1 h 598"/>
                <a:gd name="T8" fmla="*/ 3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93D4D4"/>
                </a:gs>
                <a:gs pos="100000">
                  <a:srgbClr val="009999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7912" name="Text Box 11"/>
            <p:cNvSpPr txBox="1">
              <a:spLocks noChangeArrowheads="1"/>
            </p:cNvSpPr>
            <p:nvPr/>
          </p:nvSpPr>
          <p:spPr bwMode="gray">
            <a:xfrm>
              <a:off x="1082" y="2266"/>
              <a:ext cx="876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b="1">
                  <a:latin typeface="Comic Sans MS" pitchFamily="66" charset="0"/>
                  <a:ea typeface="SimSun" pitchFamily="2" charset="-122"/>
                </a:rPr>
                <a:t>Controller</a:t>
              </a:r>
            </a:p>
          </p:txBody>
        </p:sp>
        <p:sp>
          <p:nvSpPr>
            <p:cNvPr id="37913" name="Text Box 12"/>
            <p:cNvSpPr txBox="1">
              <a:spLocks noChangeArrowheads="1"/>
            </p:cNvSpPr>
            <p:nvPr/>
          </p:nvSpPr>
          <p:spPr bwMode="gray">
            <a:xfrm>
              <a:off x="1970" y="2145"/>
              <a:ext cx="2576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 dirty="0">
                  <a:solidFill>
                    <a:srgbClr val="000000"/>
                  </a:solidFill>
                  <a:latin typeface="Comic Sans MS" pitchFamily="66" charset="0"/>
                  <a:ea typeface="SimSun" pitchFamily="2" charset="-122"/>
                </a:rPr>
                <a:t>4.Controller</a:t>
              </a:r>
              <a:r>
                <a:rPr kumimoji="0" lang="en-US" altLang="zh-CN" sz="1800" dirty="0">
                  <a:solidFill>
                    <a:srgbClr val="000000"/>
                  </a:solidFill>
                  <a:latin typeface="Comic Sans MS" pitchFamily="66" charset="0"/>
                  <a:ea typeface="SimSun" pitchFamily="2" charset="-122"/>
                </a:rPr>
                <a:t>: </a:t>
              </a:r>
              <a:r>
                <a:rPr kumimoji="0" lang="en-US" altLang="zh-CN" sz="2000" dirty="0" smtClean="0">
                  <a:solidFill>
                    <a:srgbClr val="000000"/>
                  </a:solidFill>
                  <a:latin typeface="Comic Sans MS" pitchFamily="66" charset="0"/>
                  <a:ea typeface="SimSun" pitchFamily="2" charset="-122"/>
                </a:rPr>
                <a:t>a hardware device or a software program that </a:t>
              </a:r>
              <a:r>
                <a:rPr kumimoji="0" lang="en-US" altLang="zh-CN" sz="2000" dirty="0">
                  <a:solidFill>
                    <a:srgbClr val="000000"/>
                  </a:solidFill>
                  <a:latin typeface="Comic Sans MS" pitchFamily="66" charset="0"/>
                  <a:ea typeface="SimSun" pitchFamily="2" charset="-122"/>
                </a:rPr>
                <a:t>can </a:t>
              </a:r>
              <a:r>
                <a:rPr kumimoji="0" lang="en-US" altLang="zh-CN" sz="2000" dirty="0">
                  <a:solidFill>
                    <a:srgbClr val="9E3611"/>
                  </a:solidFill>
                  <a:latin typeface="Comic Sans MS" pitchFamily="66" charset="0"/>
                  <a:ea typeface="SimSun" pitchFamily="2" charset="-122"/>
                </a:rPr>
                <a:t>calculate</a:t>
              </a:r>
              <a:r>
                <a:rPr kumimoji="0" lang="en-US" altLang="zh-CN" sz="2000" dirty="0">
                  <a:solidFill>
                    <a:srgbClr val="000000"/>
                  </a:solidFill>
                  <a:latin typeface="Comic Sans MS" pitchFamily="66" charset="0"/>
                  <a:ea typeface="SimSun" pitchFamily="2" charset="-122"/>
                </a:rPr>
                <a:t> the required control signal.</a:t>
              </a:r>
            </a:p>
          </p:txBody>
        </p:sp>
      </p:grpSp>
      <p:sp>
        <p:nvSpPr>
          <p:cNvPr id="22" name="AutoShape 16"/>
          <p:cNvSpPr>
            <a:spLocks noChangeArrowheads="1"/>
          </p:cNvSpPr>
          <p:nvPr/>
        </p:nvSpPr>
        <p:spPr bwMode="gray">
          <a:xfrm>
            <a:off x="1401763" y="2279650"/>
            <a:ext cx="6672262" cy="1214438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CN" altLang="en-US" sz="1800"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35850" name="AutoShape 17"/>
          <p:cNvSpPr>
            <a:spLocks noChangeArrowheads="1"/>
          </p:cNvSpPr>
          <p:nvPr/>
        </p:nvSpPr>
        <p:spPr bwMode="gray">
          <a:xfrm>
            <a:off x="1524000" y="2351088"/>
            <a:ext cx="1311275" cy="1068387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EC941E"/>
              </a:gs>
              <a:gs pos="100000">
                <a:srgbClr val="A56715"/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CN" altLang="en-US" sz="1800"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35851" name="Freeform 18"/>
          <p:cNvSpPr>
            <a:spLocks/>
          </p:cNvSpPr>
          <p:nvPr/>
        </p:nvSpPr>
        <p:spPr bwMode="gray">
          <a:xfrm>
            <a:off x="1590675" y="2468563"/>
            <a:ext cx="568325" cy="534987"/>
          </a:xfrm>
          <a:custGeom>
            <a:avLst/>
            <a:gdLst>
              <a:gd name="T0" fmla="*/ 2147483647 w 596"/>
              <a:gd name="T1" fmla="*/ 0 h 598"/>
              <a:gd name="T2" fmla="*/ 0 w 596"/>
              <a:gd name="T3" fmla="*/ 2147483647 h 598"/>
              <a:gd name="T4" fmla="*/ 0 w 596"/>
              <a:gd name="T5" fmla="*/ 2147483647 h 598"/>
              <a:gd name="T6" fmla="*/ 2147483647 w 596"/>
              <a:gd name="T7" fmla="*/ 2147483647 h 598"/>
              <a:gd name="T8" fmla="*/ 2147483647 w 596"/>
              <a:gd name="T9" fmla="*/ 0 h 598"/>
              <a:gd name="T10" fmla="*/ 2147483647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F6CB92"/>
              </a:gs>
              <a:gs pos="100000">
                <a:srgbClr val="EC941E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gray">
          <a:xfrm>
            <a:off x="1584325" y="2727325"/>
            <a:ext cx="11604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Actuator</a:t>
            </a:r>
          </a:p>
        </p:txBody>
      </p:sp>
      <p:sp>
        <p:nvSpPr>
          <p:cNvPr id="35853" name="Text Box 20"/>
          <p:cNvSpPr txBox="1">
            <a:spLocks noChangeArrowheads="1"/>
          </p:cNvSpPr>
          <p:nvPr/>
        </p:nvSpPr>
        <p:spPr bwMode="gray">
          <a:xfrm>
            <a:off x="2973388" y="2224088"/>
            <a:ext cx="502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2400" b="1" dirty="0">
                <a:solidFill>
                  <a:srgbClr val="000000"/>
                </a:solidFill>
                <a:latin typeface="Comic Sans MS" pitchFamily="66" charset="0"/>
                <a:ea typeface="SimSun" pitchFamily="2" charset="-122"/>
              </a:rPr>
              <a:t>5.Actuator</a:t>
            </a:r>
            <a:r>
              <a:rPr kumimoji="0" lang="en-US" altLang="zh-CN" sz="1800" dirty="0">
                <a:latin typeface="Comic Sans MS" pitchFamily="66" charset="0"/>
                <a:ea typeface="SimSun" pitchFamily="2" charset="-122"/>
              </a:rPr>
              <a:t>: </a:t>
            </a:r>
            <a:r>
              <a:rPr kumimoji="0" lang="en-US" altLang="zh-CN" sz="2000" dirty="0">
                <a:solidFill>
                  <a:schemeClr val="bg2"/>
                </a:solidFill>
                <a:latin typeface="Comic Sans MS" pitchFamily="66" charset="0"/>
                <a:ea typeface="SimSun" pitchFamily="2" charset="-122"/>
              </a:rPr>
              <a:t>a mechanical device that takes energy, usually created by air, electricity, or liquid, and converts that into some kind of </a:t>
            </a:r>
            <a:r>
              <a:rPr kumimoji="0" lang="en-US" altLang="zh-CN" sz="2000" dirty="0">
                <a:solidFill>
                  <a:srgbClr val="9E3611"/>
                </a:solidFill>
                <a:latin typeface="Comic Sans MS" pitchFamily="66" charset="0"/>
                <a:ea typeface="SimSun" pitchFamily="2" charset="-122"/>
              </a:rPr>
              <a:t>motion.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401763" y="3652838"/>
            <a:ext cx="6672262" cy="1371600"/>
            <a:chOff x="1091" y="2011"/>
            <a:chExt cx="3517" cy="930"/>
          </a:xfrm>
        </p:grpSpPr>
        <p:sp>
          <p:nvSpPr>
            <p:cNvPr id="37904" name="AutoShape 8"/>
            <p:cNvSpPr>
              <a:spLocks noChangeArrowheads="1"/>
            </p:cNvSpPr>
            <p:nvPr/>
          </p:nvSpPr>
          <p:spPr bwMode="gray">
            <a:xfrm>
              <a:off x="1104" y="2049"/>
              <a:ext cx="3504" cy="823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EEEEEE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zh-CN" altLang="en-US" sz="1800">
                <a:latin typeface="Comic Sans MS" pitchFamily="66" charset="0"/>
                <a:ea typeface="SimSun" pitchFamily="2" charset="-122"/>
              </a:endParaRPr>
            </a:p>
          </p:txBody>
        </p:sp>
        <p:sp>
          <p:nvSpPr>
            <p:cNvPr id="37905" name="AutoShape 9"/>
            <p:cNvSpPr>
              <a:spLocks noChangeArrowheads="1"/>
            </p:cNvSpPr>
            <p:nvPr/>
          </p:nvSpPr>
          <p:spPr bwMode="gray">
            <a:xfrm>
              <a:off x="1181" y="2125"/>
              <a:ext cx="669" cy="673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006B6B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zh-CN" altLang="en-US" sz="1800">
                <a:latin typeface="Comic Sans MS" pitchFamily="66" charset="0"/>
                <a:ea typeface="SimSun" pitchFamily="2" charset="-122"/>
              </a:endParaRPr>
            </a:p>
          </p:txBody>
        </p:sp>
        <p:sp>
          <p:nvSpPr>
            <p:cNvPr id="37906" name="Freeform 10"/>
            <p:cNvSpPr>
              <a:spLocks/>
            </p:cNvSpPr>
            <p:nvPr/>
          </p:nvSpPr>
          <p:spPr bwMode="gray">
            <a:xfrm>
              <a:off x="1223" y="2168"/>
              <a:ext cx="337" cy="337"/>
            </a:xfrm>
            <a:custGeom>
              <a:avLst/>
              <a:gdLst>
                <a:gd name="T0" fmla="*/ 1 w 596"/>
                <a:gd name="T1" fmla="*/ 0 h 598"/>
                <a:gd name="T2" fmla="*/ 0 w 596"/>
                <a:gd name="T3" fmla="*/ 1 h 598"/>
                <a:gd name="T4" fmla="*/ 0 w 596"/>
                <a:gd name="T5" fmla="*/ 3 h 598"/>
                <a:gd name="T6" fmla="*/ 1 w 596"/>
                <a:gd name="T7" fmla="*/ 1 h 598"/>
                <a:gd name="T8" fmla="*/ 3 w 596"/>
                <a:gd name="T9" fmla="*/ 0 h 598"/>
                <a:gd name="T10" fmla="*/ 1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93D4D4"/>
                </a:gs>
                <a:gs pos="100000">
                  <a:srgbClr val="009999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7907" name="Text Box 11"/>
            <p:cNvSpPr txBox="1">
              <a:spLocks noChangeArrowheads="1"/>
            </p:cNvSpPr>
            <p:nvPr/>
          </p:nvSpPr>
          <p:spPr bwMode="gray">
            <a:xfrm>
              <a:off x="1091" y="2350"/>
              <a:ext cx="8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b="1" dirty="0">
                  <a:latin typeface="Comic Sans MS" pitchFamily="66" charset="0"/>
                  <a:ea typeface="SimSun" pitchFamily="2" charset="-122"/>
                </a:rPr>
                <a:t>Sensor</a:t>
              </a:r>
            </a:p>
          </p:txBody>
        </p:sp>
        <p:sp>
          <p:nvSpPr>
            <p:cNvPr id="37908" name="Text Box 12"/>
            <p:cNvSpPr txBox="1">
              <a:spLocks noChangeArrowheads="1"/>
            </p:cNvSpPr>
            <p:nvPr/>
          </p:nvSpPr>
          <p:spPr bwMode="gray">
            <a:xfrm>
              <a:off x="1970" y="2011"/>
              <a:ext cx="2576" cy="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CN" sz="2400" b="1" dirty="0">
                  <a:solidFill>
                    <a:srgbClr val="000000"/>
                  </a:solidFill>
                  <a:latin typeface="Comic Sans MS" pitchFamily="66" charset="0"/>
                  <a:ea typeface="SimSun" pitchFamily="2" charset="-122"/>
                </a:rPr>
                <a:t>6.Sensor</a:t>
              </a:r>
              <a:r>
                <a:rPr kumimoji="0" lang="en-US" altLang="zh-CN" sz="1800" dirty="0">
                  <a:latin typeface="Comic Sans MS" pitchFamily="66" charset="0"/>
                  <a:ea typeface="SimSun" pitchFamily="2" charset="-122"/>
                </a:rPr>
                <a:t> </a:t>
              </a:r>
              <a:r>
                <a:rPr kumimoji="0" lang="en-US" altLang="zh-CN" sz="1800" dirty="0">
                  <a:solidFill>
                    <a:schemeClr val="bg2"/>
                  </a:solidFill>
                  <a:latin typeface="Comic Sans MS" pitchFamily="66" charset="0"/>
                  <a:ea typeface="SimSun" pitchFamily="2" charset="-122"/>
                </a:rPr>
                <a:t>: </a:t>
              </a:r>
              <a:r>
                <a:rPr kumimoji="0" lang="en-US" altLang="zh-CN" sz="2000" dirty="0">
                  <a:solidFill>
                    <a:schemeClr val="bg2"/>
                  </a:solidFill>
                  <a:latin typeface="Comic Sans MS" pitchFamily="66" charset="0"/>
                  <a:ea typeface="SimSun" pitchFamily="2" charset="-122"/>
                </a:rPr>
                <a:t>a device that </a:t>
              </a:r>
              <a:r>
                <a:rPr kumimoji="0" lang="en-US" altLang="zh-CN" sz="2000" dirty="0">
                  <a:solidFill>
                    <a:srgbClr val="9E3611"/>
                  </a:solidFill>
                  <a:latin typeface="Comic Sans MS" pitchFamily="66" charset="0"/>
                  <a:ea typeface="SimSun" pitchFamily="2" charset="-122"/>
                </a:rPr>
                <a:t>measures a physical quantity</a:t>
              </a:r>
              <a:r>
                <a:rPr kumimoji="0" lang="en-US" altLang="zh-CN" sz="2000" dirty="0">
                  <a:latin typeface="Comic Sans MS" pitchFamily="66" charset="0"/>
                  <a:ea typeface="SimSun" pitchFamily="2" charset="-122"/>
                </a:rPr>
                <a:t> </a:t>
              </a:r>
              <a:r>
                <a:rPr kumimoji="0" lang="en-US" altLang="zh-CN" sz="2000" dirty="0">
                  <a:solidFill>
                    <a:schemeClr val="bg2"/>
                  </a:solidFill>
                  <a:latin typeface="Comic Sans MS" pitchFamily="66" charset="0"/>
                  <a:ea typeface="SimSun" pitchFamily="2" charset="-122"/>
                </a:rPr>
                <a:t>and converts it into a signal which can be read by an observer or by an instrument</a:t>
              </a:r>
              <a:r>
                <a:rPr kumimoji="0" lang="en-US" altLang="zh-CN" sz="2000" dirty="0">
                  <a:solidFill>
                    <a:srgbClr val="000000"/>
                  </a:solidFill>
                  <a:latin typeface="Comic Sans MS" pitchFamily="66" charset="0"/>
                  <a:ea typeface="SimSun" pitchFamily="2" charset="-122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302554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842" grpId="0" animBg="1"/>
      <p:bldP spid="35846" grpId="0"/>
      <p:bldP spid="35847" grpId="0"/>
      <p:bldP spid="22" grpId="0" animBg="1"/>
      <p:bldP spid="35850" grpId="0" animBg="1"/>
      <p:bldP spid="35851" grpId="0" animBg="1"/>
      <p:bldP spid="25" grpId="0"/>
      <p:bldP spid="3585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822BD55-76A6-4732-87D5-4BCB2BE62EE0}" type="slidenum">
              <a:rPr lang="en-US" altLang="el-GR">
                <a:solidFill>
                  <a:schemeClr val="bg1"/>
                </a:solidFill>
              </a:rPr>
              <a:pPr eaLnBrk="1" hangingPunct="1"/>
              <a:t>38</a:t>
            </a:fld>
            <a:endParaRPr lang="en-US" altLang="el-GR">
              <a:solidFill>
                <a:schemeClr val="bg1"/>
              </a:solidFill>
            </a:endParaRPr>
          </a:p>
        </p:txBody>
      </p:sp>
      <p:sp>
        <p:nvSpPr>
          <p:cNvPr id="9221" name="AutoShape 2"/>
          <p:cNvSpPr>
            <a:spLocks noGrp="1" noChangeArrowheads="1"/>
          </p:cNvSpPr>
          <p:nvPr>
            <p:ph type="title"/>
          </p:nvPr>
        </p:nvSpPr>
        <p:spPr>
          <a:xfrm>
            <a:off x="455613" y="274638"/>
            <a:ext cx="8226425" cy="411162"/>
          </a:xfrm>
        </p:spPr>
        <p:txBody>
          <a:bodyPr/>
          <a:lstStyle/>
          <a:p>
            <a:pPr algn="ctr" eaLnBrk="1" hangingPunct="1"/>
            <a:r>
              <a:rPr lang="en-US" altLang="el-GR" b="1" dirty="0">
                <a:solidFill>
                  <a:srgbClr val="FF0000"/>
                </a:solidFill>
              </a:rPr>
              <a:t>W</a:t>
            </a:r>
            <a:r>
              <a:rPr lang="en-US" altLang="el-GR" b="1" dirty="0" smtClean="0">
                <a:solidFill>
                  <a:srgbClr val="FF0000"/>
                </a:solidFill>
              </a:rPr>
              <a:t>hat is a Controller?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226425" cy="4525963"/>
          </a:xfrm>
        </p:spPr>
        <p:txBody>
          <a:bodyPr/>
          <a:lstStyle/>
          <a:p>
            <a:pPr algn="just" eaLnBrk="1" hangingPunct="1"/>
            <a:r>
              <a:rPr lang="en-US" altLang="el-GR" dirty="0" smtClean="0"/>
              <a:t>A </a:t>
            </a:r>
            <a:r>
              <a:rPr lang="en-US" altLang="el-GR" b="1" dirty="0" smtClean="0">
                <a:solidFill>
                  <a:srgbClr val="FFFF00"/>
                </a:solidFill>
              </a:rPr>
              <a:t>controller</a:t>
            </a:r>
            <a:r>
              <a:rPr lang="en-US" altLang="el-GR" dirty="0" smtClean="0"/>
              <a:t> is a device that generates an output signal based on the input signal it receives.</a:t>
            </a:r>
          </a:p>
          <a:p>
            <a:pPr algn="just" eaLnBrk="1" hangingPunct="1"/>
            <a:endParaRPr lang="en-US" altLang="el-GR" dirty="0" smtClean="0"/>
          </a:p>
          <a:p>
            <a:pPr algn="just" eaLnBrk="1" hangingPunct="1"/>
            <a:r>
              <a:rPr lang="en-US" altLang="el-GR" dirty="0" smtClean="0"/>
              <a:t>The input signal is actually an </a:t>
            </a:r>
            <a:r>
              <a:rPr lang="en-US" altLang="el-GR" b="1" dirty="0" smtClean="0">
                <a:solidFill>
                  <a:srgbClr val="FFFF00"/>
                </a:solidFill>
              </a:rPr>
              <a:t>error signal</a:t>
            </a:r>
            <a:r>
              <a:rPr lang="en-US" altLang="el-GR" dirty="0" smtClean="0"/>
              <a:t>, which is the difference between the measured variable and the desired value, or set point.</a:t>
            </a:r>
          </a:p>
          <a:p>
            <a:pPr algn="just" eaLnBrk="1" hangingPunct="1"/>
            <a:endParaRPr lang="en-US" altLang="el-GR" dirty="0" smtClean="0"/>
          </a:p>
          <a:p>
            <a:pPr algn="just"/>
            <a:r>
              <a:rPr lang="en-US" altLang="el-GR" dirty="0"/>
              <a:t>This </a:t>
            </a:r>
            <a:r>
              <a:rPr lang="en-US" altLang="el-GR" b="1" dirty="0">
                <a:solidFill>
                  <a:srgbClr val="FFFF00"/>
                </a:solidFill>
              </a:rPr>
              <a:t>input error signal </a:t>
            </a:r>
            <a:r>
              <a:rPr lang="en-US" altLang="el-GR" dirty="0"/>
              <a:t>represents the amount of deviation between where the process system is actually operating and where the process system is desired to be operating. </a:t>
            </a:r>
          </a:p>
          <a:p>
            <a:pPr eaLnBrk="1" hangingPunct="1"/>
            <a:endParaRPr lang="en-US" altLang="el-GR" dirty="0" smtClean="0"/>
          </a:p>
          <a:p>
            <a:pPr eaLnBrk="1" hangingPunct="1"/>
            <a:endParaRPr lang="en-US" altLang="el-GR" dirty="0" smtClean="0"/>
          </a:p>
        </p:txBody>
      </p:sp>
      <p:pic>
        <p:nvPicPr>
          <p:cNvPr id="174082" name="Picture 2" descr="Αποτέλεσμα εικόνας για control system with pid control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6800850" cy="2905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2809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B7D94E7-92E9-4110-989C-6FBDB66D3FF5}" type="slidenum">
              <a:rPr lang="en-US" altLang="el-GR">
                <a:solidFill>
                  <a:schemeClr val="bg1"/>
                </a:solidFill>
              </a:rPr>
              <a:pPr eaLnBrk="1" hangingPunct="1"/>
              <a:t>39</a:t>
            </a:fld>
            <a:endParaRPr lang="en-US" altLang="el-GR">
              <a:solidFill>
                <a:schemeClr val="bg1"/>
              </a:solidFill>
            </a:endParaRPr>
          </a:p>
        </p:txBody>
      </p:sp>
      <p:sp>
        <p:nvSpPr>
          <p:cNvPr id="12293" name="AutoShape 2"/>
          <p:cNvSpPr>
            <a:spLocks noGrp="1" noChangeArrowheads="1"/>
          </p:cNvSpPr>
          <p:nvPr>
            <p:ph type="title"/>
          </p:nvPr>
        </p:nvSpPr>
        <p:spPr>
          <a:xfrm>
            <a:off x="455613" y="274638"/>
            <a:ext cx="8226425" cy="792162"/>
          </a:xfrm>
        </p:spPr>
        <p:txBody>
          <a:bodyPr/>
          <a:lstStyle/>
          <a:p>
            <a:pPr algn="ctr" eaLnBrk="1" hangingPunct="1"/>
            <a:r>
              <a:rPr lang="en-US" altLang="el-GR" b="1" dirty="0" smtClean="0">
                <a:solidFill>
                  <a:srgbClr val="FF0000"/>
                </a:solidFill>
              </a:rPr>
              <a:t>Structure of a Controller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3058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l-GR" dirty="0" smtClean="0"/>
              <a:t>The controller provides an </a:t>
            </a:r>
            <a:r>
              <a:rPr lang="en-US" altLang="el-GR" b="1" dirty="0" smtClean="0">
                <a:solidFill>
                  <a:srgbClr val="FFFF00"/>
                </a:solidFill>
              </a:rPr>
              <a:t>output signal to the final control element</a:t>
            </a:r>
            <a:r>
              <a:rPr lang="en-US" altLang="el-GR" dirty="0" smtClean="0"/>
              <a:t>, which adjusts the process system to reduce this deviation.</a:t>
            </a:r>
          </a:p>
          <a:p>
            <a:pPr eaLnBrk="1" hangingPunct="1">
              <a:lnSpc>
                <a:spcPct val="90000"/>
              </a:lnSpc>
            </a:pPr>
            <a:endParaRPr lang="en-US" altLang="el-GR" dirty="0"/>
          </a:p>
          <a:p>
            <a:pPr eaLnBrk="1" hangingPunct="1">
              <a:lnSpc>
                <a:spcPct val="90000"/>
              </a:lnSpc>
            </a:pPr>
            <a:r>
              <a:rPr lang="en-US" altLang="el-GR" b="1" dirty="0">
                <a:solidFill>
                  <a:srgbClr val="FFFF00"/>
                </a:solidFill>
              </a:rPr>
              <a:t>Deviation</a:t>
            </a:r>
            <a:r>
              <a:rPr lang="en-US" altLang="el-GR" i="1" dirty="0"/>
              <a:t> </a:t>
            </a:r>
            <a:r>
              <a:rPr lang="en-US" altLang="el-GR" dirty="0"/>
              <a:t>is the difference between the set point of a process variable and its actual value. This is a key term used when discussing various modes of </a:t>
            </a:r>
            <a:r>
              <a:rPr lang="en-US" altLang="el-GR" dirty="0" smtClean="0"/>
              <a:t>control.</a:t>
            </a:r>
          </a:p>
          <a:p>
            <a:pPr eaLnBrk="1" hangingPunct="1">
              <a:lnSpc>
                <a:spcPct val="90000"/>
              </a:lnSpc>
            </a:pPr>
            <a:endParaRPr lang="en-US" altLang="el-GR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l-GR" dirty="0" smtClean="0"/>
              <a:t>The characteristic of this output signal is dependent on the </a:t>
            </a:r>
            <a:r>
              <a:rPr lang="en-US" altLang="el-GR" b="1" dirty="0" smtClean="0">
                <a:solidFill>
                  <a:srgbClr val="FFFF00"/>
                </a:solidFill>
              </a:rPr>
              <a:t>type</a:t>
            </a:r>
            <a:r>
              <a:rPr lang="en-US" altLang="el-GR" dirty="0" smtClean="0"/>
              <a:t>, or </a:t>
            </a:r>
            <a:r>
              <a:rPr lang="en-US" altLang="el-GR" b="1" dirty="0" smtClean="0">
                <a:solidFill>
                  <a:srgbClr val="FFFF00"/>
                </a:solidFill>
              </a:rPr>
              <a:t>mode</a:t>
            </a:r>
            <a:r>
              <a:rPr lang="en-US" altLang="el-GR" dirty="0" smtClean="0"/>
              <a:t>, of the controller.</a:t>
            </a:r>
          </a:p>
        </p:txBody>
      </p:sp>
    </p:spTree>
    <p:extLst>
      <p:ext uri="{BB962C8B-B14F-4D97-AF65-F5344CB8AC3E}">
        <p14:creationId xmlns:p14="http://schemas.microsoft.com/office/powerpoint/2010/main" val="173260382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kern="1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GOALS FOR </a:t>
            </a:r>
            <a:r>
              <a:rPr lang="en-US" kern="12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LEARNING</a:t>
            </a:r>
            <a:endParaRPr lang="el-GR" kern="12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71550" y="2019866"/>
            <a:ext cx="7921625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  <a:defRPr/>
            </a:pPr>
            <a:r>
              <a:rPr kumimoji="1" lang="en-US" altLang="el-GR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Given </a:t>
            </a:r>
            <a:r>
              <a:rPr kumimoji="1" lang="en-US" altLang="el-GR" sz="2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control system, </a:t>
            </a:r>
            <a:r>
              <a:rPr kumimoji="1" lang="en-US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Identify the system components and their </a:t>
            </a:r>
            <a:r>
              <a:rPr kumimoji="1" lang="en-US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function</a:t>
            </a:r>
            <a:r>
              <a:rPr kumimoji="1" lang="en-US" altLang="el-GR" sz="2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endParaRPr kumimoji="1" lang="en-US" altLang="el-GR" sz="20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kumimoji="1" lang="en-US" altLang="el-GR" sz="2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Given a variable to be controlled,  </a:t>
            </a:r>
            <a:r>
              <a:rPr kumimoji="1" lang="en-US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Determine the structure of a system</a:t>
            </a:r>
            <a:r>
              <a:rPr kumimoji="1" lang="en-US" altLang="el-GR" sz="2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that will control that variable.   </a:t>
            </a:r>
            <a:endParaRPr kumimoji="1" lang="en-US" altLang="el-GR" sz="2000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>
              <a:defRPr/>
            </a:pPr>
            <a:r>
              <a:rPr kumimoji="1" lang="en-US" altLang="el-GR" sz="2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  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endParaRPr kumimoji="1" lang="en-US" altLang="el-GR" sz="20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kumimoji="1" lang="en-US" altLang="el-GR" sz="2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  Given a control system design problem, </a:t>
            </a:r>
            <a:r>
              <a:rPr kumimoji="1" lang="en-US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To appreciate and understand that the complexity</a:t>
            </a:r>
            <a:r>
              <a:rPr kumimoji="1" lang="en-US" altLang="el-GR" sz="2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of most systems makes it difficult  to predict their behavior. </a:t>
            </a:r>
          </a:p>
        </p:txBody>
      </p:sp>
      <p:pic>
        <p:nvPicPr>
          <p:cNvPr id="19463" name="Picture 5" descr="https://www.facstaff.bucknell.edu/mastascu/eControlHTML/Intro/Bullet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228600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6" descr="https://www.facstaff.bucknell.edu/mastascu/eControlHTML/Intro/Bullet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3813" y="228600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07139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5084087-D1B4-460D-BA05-F8B9364E928A}" type="slidenum">
              <a:rPr lang="en-US" altLang="el-GR">
                <a:solidFill>
                  <a:schemeClr val="bg1"/>
                </a:solidFill>
              </a:rPr>
              <a:pPr eaLnBrk="1" hangingPunct="1"/>
              <a:t>40</a:t>
            </a:fld>
            <a:endParaRPr lang="en-US" altLang="el-GR">
              <a:solidFill>
                <a:schemeClr val="bg1"/>
              </a:solidFill>
            </a:endParaRPr>
          </a:p>
        </p:txBody>
      </p:sp>
      <p:sp>
        <p:nvSpPr>
          <p:cNvPr id="14341" name="AutoShape 2"/>
          <p:cNvSpPr>
            <a:spLocks noGrp="1" noChangeArrowheads="1"/>
          </p:cNvSpPr>
          <p:nvPr>
            <p:ph type="title"/>
          </p:nvPr>
        </p:nvSpPr>
        <p:spPr>
          <a:xfrm>
            <a:off x="455613" y="274638"/>
            <a:ext cx="8226425" cy="639762"/>
          </a:xfrm>
        </p:spPr>
        <p:txBody>
          <a:bodyPr/>
          <a:lstStyle/>
          <a:p>
            <a:pPr algn="ctr" eaLnBrk="1" hangingPunct="1"/>
            <a:r>
              <a:rPr lang="en-US" altLang="el-GR" b="1" dirty="0" smtClean="0">
                <a:solidFill>
                  <a:srgbClr val="FF0000"/>
                </a:solidFill>
              </a:rPr>
              <a:t>PID Controller</a:t>
            </a:r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1"/>
            <a:ext cx="8226425" cy="3581400"/>
          </a:xfrm>
        </p:spPr>
        <p:txBody>
          <a:bodyPr/>
          <a:lstStyle/>
          <a:p>
            <a:pPr eaLnBrk="1" hangingPunct="1"/>
            <a:r>
              <a:rPr lang="en-US" altLang="el-GR" b="1" dirty="0" smtClean="0">
                <a:solidFill>
                  <a:srgbClr val="FFFF00"/>
                </a:solidFill>
              </a:rPr>
              <a:t>PID controller </a:t>
            </a:r>
            <a:r>
              <a:rPr lang="en-US" altLang="el-GR" dirty="0" smtClean="0"/>
              <a:t>is a generic name for a controller containing a linear combination of</a:t>
            </a:r>
          </a:p>
          <a:p>
            <a:pPr marL="0" indent="0" eaLnBrk="1" hangingPunct="1">
              <a:buNone/>
            </a:pPr>
            <a:endParaRPr lang="en-US" altLang="el-GR" dirty="0" smtClean="0"/>
          </a:p>
          <a:p>
            <a:pPr eaLnBrk="1" hangingPunct="1"/>
            <a:r>
              <a:rPr lang="en-US" altLang="el-GR" b="1" dirty="0" err="1" smtClean="0">
                <a:solidFill>
                  <a:srgbClr val="FF0000"/>
                </a:solidFill>
              </a:rPr>
              <a:t>Propotional</a:t>
            </a:r>
            <a:r>
              <a:rPr lang="en-US" altLang="el-GR" b="1" dirty="0" smtClean="0">
                <a:solidFill>
                  <a:srgbClr val="FF0000"/>
                </a:solidFill>
              </a:rPr>
              <a:t> (P)</a:t>
            </a:r>
          </a:p>
          <a:p>
            <a:pPr eaLnBrk="1" hangingPunct="1"/>
            <a:r>
              <a:rPr lang="en-US" altLang="el-GR" b="1" dirty="0" smtClean="0">
                <a:solidFill>
                  <a:srgbClr val="FF0000"/>
                </a:solidFill>
              </a:rPr>
              <a:t>Integral (I)</a:t>
            </a:r>
          </a:p>
          <a:p>
            <a:pPr eaLnBrk="1" hangingPunct="1"/>
            <a:r>
              <a:rPr lang="en-US" altLang="el-GR" b="1" dirty="0" smtClean="0">
                <a:solidFill>
                  <a:srgbClr val="FF0000"/>
                </a:solidFill>
              </a:rPr>
              <a:t>Derivative (D)</a:t>
            </a:r>
          </a:p>
          <a:p>
            <a:pPr eaLnBrk="1" hangingPunct="1"/>
            <a:endParaRPr lang="en-US" altLang="el-GR" dirty="0"/>
          </a:p>
          <a:p>
            <a:pPr marL="0" indent="0" eaLnBrk="1" hangingPunct="1">
              <a:buNone/>
            </a:pPr>
            <a:r>
              <a:rPr lang="en-US" altLang="el-GR" dirty="0" smtClean="0"/>
              <a:t> terms acting on a control error.</a:t>
            </a:r>
          </a:p>
          <a:p>
            <a:pPr lvl="1" eaLnBrk="1" hangingPunct="1"/>
            <a:endParaRPr lang="en-US" altLang="el-GR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838200" y="48768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An ideal PID controller is described by the control law</a:t>
            </a:r>
            <a:endParaRPr lang="el-GR" sz="2400" dirty="0">
              <a:latin typeface="+mn-lt"/>
            </a:endParaRPr>
          </a:p>
        </p:txBody>
      </p:sp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638800"/>
            <a:ext cx="54864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28519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3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build="p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pPr algn="ctr"/>
            <a:r>
              <a:rPr lang="en-US" altLang="el-GR" b="1" dirty="0">
                <a:solidFill>
                  <a:srgbClr val="FF0000"/>
                </a:solidFill>
              </a:rPr>
              <a:t>Proportional Control in Action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334000"/>
            <a:ext cx="7772400" cy="1524000"/>
          </a:xfrm>
        </p:spPr>
        <p:txBody>
          <a:bodyPr/>
          <a:lstStyle/>
          <a:p>
            <a:pPr lvl="1"/>
            <a:r>
              <a:rPr lang="en-US" altLang="el-GR" dirty="0"/>
              <a:t>Increasing gain approaches </a:t>
            </a:r>
            <a:r>
              <a:rPr lang="en-US" altLang="el-GR" b="1" dirty="0" err="1">
                <a:solidFill>
                  <a:srgbClr val="FFFF00"/>
                </a:solidFill>
              </a:rPr>
              <a:t>setpoint</a:t>
            </a:r>
            <a:r>
              <a:rPr lang="en-US" altLang="el-GR" b="1" dirty="0">
                <a:solidFill>
                  <a:srgbClr val="FFFF00"/>
                </a:solidFill>
              </a:rPr>
              <a:t> faster</a:t>
            </a:r>
          </a:p>
          <a:p>
            <a:pPr lvl="1"/>
            <a:r>
              <a:rPr lang="en-US" altLang="el-GR" dirty="0"/>
              <a:t>Can leads to overshoot, and even </a:t>
            </a:r>
            <a:r>
              <a:rPr lang="en-US" altLang="el-GR" dirty="0" smtClean="0"/>
              <a:t>instability.</a:t>
            </a:r>
            <a:endParaRPr lang="en-US" altLang="el-GR" dirty="0"/>
          </a:p>
          <a:p>
            <a:pPr lvl="1"/>
            <a:r>
              <a:rPr lang="en-US" altLang="el-GR" dirty="0"/>
              <a:t>Steady-state </a:t>
            </a:r>
            <a:r>
              <a:rPr lang="en-US" altLang="el-GR" dirty="0" smtClean="0"/>
              <a:t>offset.</a:t>
            </a:r>
            <a:endParaRPr lang="en-US" altLang="el-GR" dirty="0"/>
          </a:p>
        </p:txBody>
      </p:sp>
      <p:pic>
        <p:nvPicPr>
          <p:cNvPr id="58372" name="Picture 4" descr="control-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391400" cy="442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57473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algn="ctr"/>
            <a:r>
              <a:rPr lang="en-US" altLang="el-GR" b="1" dirty="0">
                <a:solidFill>
                  <a:srgbClr val="FF0000"/>
                </a:solidFill>
              </a:rPr>
              <a:t>Derivative Control in Action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562600"/>
            <a:ext cx="7772400" cy="1066800"/>
          </a:xfrm>
        </p:spPr>
        <p:txBody>
          <a:bodyPr/>
          <a:lstStyle/>
          <a:p>
            <a:pPr lvl="1"/>
            <a:r>
              <a:rPr lang="en-US" altLang="el-GR" dirty="0"/>
              <a:t>Damping fights oscillation and </a:t>
            </a:r>
            <a:r>
              <a:rPr lang="en-US" altLang="el-GR" dirty="0" smtClean="0"/>
              <a:t>overshoot.</a:t>
            </a:r>
            <a:endParaRPr lang="en-US" altLang="el-GR" dirty="0"/>
          </a:p>
          <a:p>
            <a:pPr lvl="1"/>
            <a:r>
              <a:rPr lang="en-US" altLang="el-GR" dirty="0"/>
              <a:t>But it’s vulnerable to </a:t>
            </a:r>
            <a:r>
              <a:rPr lang="en-US" altLang="el-GR" dirty="0" smtClean="0"/>
              <a:t>noise.</a:t>
            </a:r>
            <a:endParaRPr lang="en-US" altLang="el-GR" dirty="0"/>
          </a:p>
        </p:txBody>
      </p:sp>
      <p:pic>
        <p:nvPicPr>
          <p:cNvPr id="59396" name="Picture 4" descr="control-p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858000" cy="427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84073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pPr algn="ctr"/>
            <a:r>
              <a:rPr lang="en-US" altLang="el-GR" b="1" dirty="0">
                <a:solidFill>
                  <a:srgbClr val="FF0000"/>
                </a:solidFill>
              </a:rPr>
              <a:t>PID Control in Action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5715000"/>
            <a:ext cx="7772400" cy="8382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altLang="el-GR" sz="2400" dirty="0"/>
              <a:t>But, </a:t>
            </a:r>
            <a:r>
              <a:rPr lang="en-US" altLang="el-GR" sz="2400" b="1" dirty="0">
                <a:solidFill>
                  <a:srgbClr val="FFFF00"/>
                </a:solidFill>
              </a:rPr>
              <a:t>good behavior </a:t>
            </a:r>
            <a:r>
              <a:rPr lang="en-US" altLang="el-GR" sz="2400" dirty="0"/>
              <a:t>depends on good tuning</a:t>
            </a:r>
            <a:r>
              <a:rPr lang="en-US" altLang="el-GR" sz="2400" dirty="0" smtClean="0"/>
              <a:t>!</a:t>
            </a:r>
            <a:endParaRPr lang="en-US" altLang="el-GR" sz="2400" dirty="0"/>
          </a:p>
        </p:txBody>
      </p:sp>
      <p:pic>
        <p:nvPicPr>
          <p:cNvPr id="63492" name="Picture 4" descr="control-p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239000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0324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effects of the increasing each of the </a:t>
            </a:r>
            <a:r>
              <a:rPr lang="en-US" b="1" smtClean="0">
                <a:solidFill>
                  <a:srgbClr val="FF0000"/>
                </a:solidFill>
              </a:rPr>
              <a:t>controller parameters </a:t>
            </a:r>
            <a:r>
              <a:rPr lang="en-US" b="1" dirty="0" smtClean="0">
                <a:solidFill>
                  <a:srgbClr val="FF0000"/>
                </a:solidFill>
              </a:rPr>
              <a:t>are:</a:t>
            </a:r>
            <a:endParaRPr lang="el-GR" b="1" dirty="0">
              <a:solidFill>
                <a:srgbClr val="FF0000"/>
              </a:solidFill>
            </a:endParaRPr>
          </a:p>
        </p:txBody>
      </p:sp>
      <p:pic>
        <p:nvPicPr>
          <p:cNvPr id="165890" name="Picture 2" descr="Αποτέλεσμα εικόνας για control system with pid controll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74058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Ευθύγραμμο βέλος σύνδεσης 5"/>
          <p:cNvCxnSpPr/>
          <p:nvPr/>
        </p:nvCxnSpPr>
        <p:spPr>
          <a:xfrm flipH="1" flipV="1">
            <a:off x="2819400" y="2209800"/>
            <a:ext cx="685800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48000" y="3657600"/>
            <a:ext cx="3810000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time for the plant output to rise beyond 90% of the desired level for the first time.</a:t>
            </a:r>
            <a:endParaRPr lang="el-GR" b="1" dirty="0"/>
          </a:p>
        </p:txBody>
      </p:sp>
      <p:cxnSp>
        <p:nvCxnSpPr>
          <p:cNvPr id="10" name="Ευθύγραμμο βέλος σύνδεσης 9"/>
          <p:cNvCxnSpPr/>
          <p:nvPr/>
        </p:nvCxnSpPr>
        <p:spPr>
          <a:xfrm flipV="1">
            <a:off x="2819400" y="2238376"/>
            <a:ext cx="952500" cy="24949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90650" y="4733329"/>
            <a:ext cx="38100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How much the peak level is higher than the steady state.</a:t>
            </a:r>
            <a:endParaRPr lang="el-GR" b="1" dirty="0"/>
          </a:p>
        </p:txBody>
      </p:sp>
      <p:cxnSp>
        <p:nvCxnSpPr>
          <p:cNvPr id="14" name="Ευθύγραμμο βέλος σύνδεσης 13"/>
          <p:cNvCxnSpPr/>
          <p:nvPr/>
        </p:nvCxnSpPr>
        <p:spPr>
          <a:xfrm flipH="1" flipV="1">
            <a:off x="6753225" y="2247900"/>
            <a:ext cx="333375" cy="24854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10200" y="4733330"/>
            <a:ext cx="3810000" cy="64633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time it takes for the system to converge to its steady state.</a:t>
            </a:r>
            <a:endParaRPr lang="el-GR" b="1" dirty="0"/>
          </a:p>
        </p:txBody>
      </p:sp>
      <p:cxnSp>
        <p:nvCxnSpPr>
          <p:cNvPr id="17" name="Ευθύγραμμο βέλος σύνδεσης 16"/>
          <p:cNvCxnSpPr/>
          <p:nvPr/>
        </p:nvCxnSpPr>
        <p:spPr>
          <a:xfrm flipV="1">
            <a:off x="4648200" y="2262485"/>
            <a:ext cx="3124201" cy="35287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93890" y="5800130"/>
            <a:ext cx="4545109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difference between the steady state output and the desired output.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95412299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6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9216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Time response of a 2</a:t>
            </a:r>
            <a:r>
              <a:rPr lang="en-US" b="1" baseline="30000" dirty="0" smtClean="0">
                <a:solidFill>
                  <a:srgbClr val="FF0000"/>
                </a:solidFill>
              </a:rPr>
              <a:t>nd</a:t>
            </a:r>
            <a:r>
              <a:rPr lang="en-US" b="1" dirty="0" smtClean="0">
                <a:solidFill>
                  <a:srgbClr val="FF0000"/>
                </a:solidFill>
              </a:rPr>
              <a:t> order system</a:t>
            </a:r>
            <a:endParaRPr lang="el-GR" b="1" dirty="0">
              <a:solidFill>
                <a:srgbClr val="FF0000"/>
              </a:solidFill>
            </a:endParaRPr>
          </a:p>
        </p:txBody>
      </p:sp>
      <p:pic>
        <p:nvPicPr>
          <p:cNvPr id="166914" name="Picture 2" descr="Αποτέλεσμα εικόνας για time response of second order syste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7543800" cy="461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22850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Industrial PID controllers</a:t>
            </a:r>
            <a:endParaRPr lang="el-GR" b="1" dirty="0">
              <a:solidFill>
                <a:srgbClr val="FF0000"/>
              </a:solidFill>
            </a:endParaRPr>
          </a:p>
        </p:txBody>
      </p:sp>
      <p:pic>
        <p:nvPicPr>
          <p:cNvPr id="5" name="Εικόνα 4" descr="http://www.t-uk.co.uk/products/tlk-43-ful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2097405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 descr="Universal 1/16 DIN PID Temperature Controller - Click Image to Clos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2333625" cy="1885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 descr="Αποτέλεσμα εικόνας για pneumatic pid controller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6400"/>
            <a:ext cx="2260600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Εικόνα 7" descr="Αποτέλεσμα εικόνας για industrial pid controller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86200"/>
            <a:ext cx="2386965" cy="2198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Εικόνα 8" descr="Αποτέλεσμα εικόνας για pneumatic pid controller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73525"/>
            <a:ext cx="1972945" cy="1972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31192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7062" y="188640"/>
            <a:ext cx="8226425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altLang="el-GR" b="1" dirty="0"/>
              <a:t>Examples of </a:t>
            </a:r>
            <a:r>
              <a:rPr lang="en-US" altLang="el-GR" b="1" dirty="0" smtClean="0"/>
              <a:t>feedback control </a:t>
            </a:r>
            <a:r>
              <a:rPr lang="en-US" altLang="el-GR" b="1" dirty="0"/>
              <a:t>systems</a:t>
            </a:r>
            <a:r>
              <a:rPr lang="en-US" altLang="el-GR" b="1" dirty="0" smtClean="0"/>
              <a:t>:</a:t>
            </a:r>
          </a:p>
          <a:p>
            <a:pPr marL="0" indent="0">
              <a:lnSpc>
                <a:spcPct val="90000"/>
              </a:lnSpc>
              <a:buFont typeface="Monotype Sorts" pitchFamily="2" charset="2"/>
              <a:buNone/>
              <a:defRPr/>
            </a:pPr>
            <a:endParaRPr lang="en-US" altLang="el-GR" b="1" dirty="0"/>
          </a:p>
          <a:p>
            <a:pPr marL="457200" lvl="1" indent="0">
              <a:lnSpc>
                <a:spcPct val="90000"/>
              </a:lnSpc>
              <a:buFontTx/>
              <a:buNone/>
              <a:defRPr/>
            </a:pPr>
            <a:r>
              <a:rPr lang="en-US" altLang="el-GR" b="1" dirty="0">
                <a:solidFill>
                  <a:srgbClr val="FF0000"/>
                </a:solidFill>
              </a:rPr>
              <a:t>T</a:t>
            </a:r>
            <a:r>
              <a:rPr lang="en-US" altLang="el-GR" b="1" dirty="0" smtClean="0">
                <a:solidFill>
                  <a:srgbClr val="FF0000"/>
                </a:solidFill>
              </a:rPr>
              <a:t>emperature </a:t>
            </a:r>
            <a:r>
              <a:rPr lang="en-US" altLang="el-GR" b="1" dirty="0">
                <a:solidFill>
                  <a:srgbClr val="FF0000"/>
                </a:solidFill>
              </a:rPr>
              <a:t>control using a room heater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el-GR" dirty="0"/>
          </a:p>
          <a:p>
            <a:pPr>
              <a:lnSpc>
                <a:spcPct val="90000"/>
              </a:lnSpc>
              <a:defRPr/>
            </a:pPr>
            <a:endParaRPr lang="en-US" altLang="el-GR" dirty="0"/>
          </a:p>
        </p:txBody>
      </p:sp>
      <p:pic>
        <p:nvPicPr>
          <p:cNvPr id="583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08"/>
          <a:stretch>
            <a:fillRect/>
          </a:stretch>
        </p:blipFill>
        <p:spPr bwMode="auto">
          <a:xfrm>
            <a:off x="498798" y="1628800"/>
            <a:ext cx="7950200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05064"/>
            <a:ext cx="3312343" cy="267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11238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6372200" y="1916832"/>
            <a:ext cx="21336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l-GR" sz="1600" dirty="0" smtClean="0">
                <a:solidFill>
                  <a:srgbClr val="FFFF00"/>
                </a:solidFill>
                <a:latin typeface="Times-Roman"/>
                <a:cs typeface="Arial" pitchFamily="34" charset="0"/>
              </a:rPr>
              <a:t>The </a:t>
            </a:r>
            <a:r>
              <a:rPr kumimoji="0" lang="en-US" altLang="el-GR" sz="1600" dirty="0">
                <a:solidFill>
                  <a:srgbClr val="FFFF00"/>
                </a:solidFill>
                <a:latin typeface="Times-Roman"/>
                <a:cs typeface="Arial" pitchFamily="34" charset="0"/>
              </a:rPr>
              <a:t>driver uses the </a:t>
            </a:r>
            <a:r>
              <a:rPr kumimoji="0" lang="en-US" altLang="el-GR" sz="1600" b="1" dirty="0">
                <a:solidFill>
                  <a:srgbClr val="FFC000"/>
                </a:solidFill>
                <a:latin typeface="Times-Roman"/>
                <a:cs typeface="Arial" pitchFamily="34" charset="0"/>
              </a:rPr>
              <a:t>difference between the actual and the desired direction </a:t>
            </a:r>
            <a:r>
              <a:rPr kumimoji="0" lang="en-US" altLang="el-GR" sz="1600" dirty="0">
                <a:solidFill>
                  <a:srgbClr val="FFFF00"/>
                </a:solidFill>
                <a:latin typeface="Times-Roman"/>
                <a:cs typeface="Arial" pitchFamily="34" charset="0"/>
              </a:rPr>
              <a:t>of </a:t>
            </a:r>
            <a:r>
              <a:rPr kumimoji="0" lang="en-US" altLang="el-GR" sz="1600" dirty="0" smtClean="0">
                <a:solidFill>
                  <a:srgbClr val="FFFF00"/>
                </a:solidFill>
                <a:latin typeface="Times-Roman"/>
                <a:cs typeface="Arial" pitchFamily="34" charset="0"/>
              </a:rPr>
              <a:t>travel to </a:t>
            </a:r>
            <a:r>
              <a:rPr kumimoji="0" lang="en-US" altLang="el-GR" sz="1600" dirty="0">
                <a:solidFill>
                  <a:srgbClr val="FFFF00"/>
                </a:solidFill>
                <a:latin typeface="Times-Roman"/>
                <a:cs typeface="Arial" pitchFamily="34" charset="0"/>
              </a:rPr>
              <a:t>generate a controlled adjustment of the steering wheel.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l-GR" sz="1600" dirty="0" smtClean="0">
                <a:latin typeface="Times-Roman"/>
                <a:cs typeface="Arial" pitchFamily="34" charset="0"/>
              </a:rPr>
              <a:t> </a:t>
            </a:r>
            <a:endParaRPr kumimoji="0" lang="en-US" altLang="el-GR" sz="1600" dirty="0">
              <a:latin typeface="Times-Roman"/>
              <a:cs typeface="Arial" pitchFamily="34" charset="0"/>
            </a:endParaRP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0728"/>
            <a:ext cx="5116512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1187624" y="348738"/>
            <a:ext cx="763284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defRPr/>
            </a:pPr>
            <a:r>
              <a:rPr lang="en-US" altLang="el-GR" sz="2800" b="1" dirty="0" smtClean="0">
                <a:solidFill>
                  <a:srgbClr val="FF0000"/>
                </a:solidFill>
              </a:rPr>
              <a:t>Automobile steering control system</a:t>
            </a:r>
            <a:endParaRPr lang="en-US" altLang="el-GR" sz="2800" b="1" dirty="0">
              <a:solidFill>
                <a:srgbClr val="FF0000"/>
              </a:solidFill>
            </a:endParaRPr>
          </a:p>
        </p:txBody>
      </p:sp>
      <p:sp>
        <p:nvSpPr>
          <p:cNvPr id="3" name="Δεξιό βέλος 2"/>
          <p:cNvSpPr/>
          <p:nvPr/>
        </p:nvSpPr>
        <p:spPr>
          <a:xfrm>
            <a:off x="4283968" y="5539680"/>
            <a:ext cx="20162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Ορθογώνιο 3"/>
          <p:cNvSpPr/>
          <p:nvPr/>
        </p:nvSpPr>
        <p:spPr>
          <a:xfrm>
            <a:off x="6300192" y="5083531"/>
            <a:ext cx="18390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l-GR" dirty="0">
                <a:latin typeface="Times-Roman"/>
                <a:cs typeface="Arial" pitchFamily="34" charset="0"/>
              </a:rPr>
              <a:t>Typical </a:t>
            </a:r>
            <a:r>
              <a:rPr lang="en-US" altLang="el-GR" dirty="0" smtClean="0">
                <a:latin typeface="Times-Roman"/>
                <a:cs typeface="Arial" pitchFamily="34" charset="0"/>
              </a:rPr>
              <a:t>direction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l-GR" dirty="0">
                <a:latin typeface="Times-Roman"/>
                <a:cs typeface="Arial" pitchFamily="34" charset="0"/>
              </a:rPr>
              <a:t>o</a:t>
            </a:r>
            <a:r>
              <a:rPr lang="en-US" altLang="el-GR" dirty="0" smtClean="0">
                <a:latin typeface="Times-Roman"/>
                <a:cs typeface="Arial" pitchFamily="34" charset="0"/>
              </a:rPr>
              <a:t>f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l-GR" dirty="0" smtClean="0">
                <a:latin typeface="Times-Roman"/>
                <a:cs typeface="Arial" pitchFamily="34" charset="0"/>
              </a:rPr>
              <a:t>travel </a:t>
            </a:r>
            <a:r>
              <a:rPr lang="en-US" altLang="el-GR" dirty="0">
                <a:latin typeface="Times-Roman"/>
                <a:cs typeface="Arial" pitchFamily="34" charset="0"/>
              </a:rPr>
              <a:t>response.</a:t>
            </a:r>
          </a:p>
        </p:txBody>
      </p:sp>
    </p:spTree>
    <p:extLst>
      <p:ext uri="{BB962C8B-B14F-4D97-AF65-F5344CB8AC3E}">
        <p14:creationId xmlns:p14="http://schemas.microsoft.com/office/powerpoint/2010/main" val="196666587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3" grpId="0" animBg="1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1" algn="ctr">
              <a:defRPr/>
            </a:pPr>
            <a:r>
              <a:rPr lang="en-US" altLang="el-GR" b="1" dirty="0">
                <a:solidFill>
                  <a:srgbClr val="FF0000"/>
                </a:solidFill>
              </a:rPr>
              <a:t>Cruise control in a car</a:t>
            </a:r>
            <a:r>
              <a:rPr lang="en-GB" altLang="el-GR" b="1" dirty="0">
                <a:solidFill>
                  <a:srgbClr val="FF0000"/>
                </a:solidFill>
              </a:rPr>
              <a:t/>
            </a:r>
            <a:br>
              <a:rPr lang="en-GB" altLang="el-GR" b="1" dirty="0">
                <a:solidFill>
                  <a:srgbClr val="FF0000"/>
                </a:solidFill>
              </a:rPr>
            </a:br>
            <a:endParaRPr lang="el-GR" altLang="el-GR" dirty="0">
              <a:solidFill>
                <a:srgbClr val="FF0000"/>
              </a:solidFill>
            </a:endParaRPr>
          </a:p>
        </p:txBody>
      </p:sp>
      <p:pic>
        <p:nvPicPr>
          <p:cNvPr id="61444" name="Picture 4" descr="C07NF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3" b="53484"/>
          <a:stretch>
            <a:fillRect/>
          </a:stretch>
        </p:blipFill>
        <p:spPr bwMode="auto">
          <a:xfrm>
            <a:off x="664815" y="1371600"/>
            <a:ext cx="79470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1981200" y="4495800"/>
            <a:ext cx="6781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Cruise control </a:t>
            </a:r>
            <a:r>
              <a:rPr lang="en-US" b="1" dirty="0">
                <a:solidFill>
                  <a:srgbClr val="FFFF00"/>
                </a:solidFill>
              </a:rPr>
              <a:t>(sometimes known as speed control) is a system that automatically controls the </a:t>
            </a:r>
            <a:r>
              <a:rPr lang="en-US" b="1" dirty="0" smtClean="0">
                <a:solidFill>
                  <a:srgbClr val="FFFF00"/>
                </a:solidFill>
              </a:rPr>
              <a:t>speed </a:t>
            </a:r>
            <a:r>
              <a:rPr lang="en-US" b="1" dirty="0">
                <a:solidFill>
                  <a:srgbClr val="FFFF00"/>
                </a:solidFill>
              </a:rPr>
              <a:t>of a </a:t>
            </a:r>
            <a:r>
              <a:rPr lang="en-US" b="1" dirty="0" smtClean="0">
                <a:solidFill>
                  <a:srgbClr val="FFFF00"/>
                </a:solidFill>
              </a:rPr>
              <a:t>motor vehicle. </a:t>
            </a:r>
            <a:r>
              <a:rPr lang="en-US" b="1" dirty="0">
                <a:solidFill>
                  <a:srgbClr val="FFFF00"/>
                </a:solidFill>
              </a:rPr>
              <a:t>The system is a </a:t>
            </a:r>
            <a:r>
              <a:rPr lang="en-US" b="1" dirty="0" smtClean="0">
                <a:solidFill>
                  <a:srgbClr val="FFFF00"/>
                </a:solidFill>
              </a:rPr>
              <a:t>servomechanism that </a:t>
            </a:r>
            <a:r>
              <a:rPr lang="en-US" b="1" dirty="0">
                <a:solidFill>
                  <a:srgbClr val="FFFF00"/>
                </a:solidFill>
              </a:rPr>
              <a:t>takes over the </a:t>
            </a:r>
            <a:r>
              <a:rPr lang="en-US" b="1" dirty="0" smtClean="0">
                <a:solidFill>
                  <a:srgbClr val="FFFF00"/>
                </a:solidFill>
              </a:rPr>
              <a:t>throttle of </a:t>
            </a:r>
            <a:r>
              <a:rPr lang="en-US" b="1" dirty="0">
                <a:solidFill>
                  <a:srgbClr val="FFFF00"/>
                </a:solidFill>
              </a:rPr>
              <a:t>the car to maintain </a:t>
            </a:r>
            <a:r>
              <a:rPr lang="en-US" b="1" dirty="0">
                <a:solidFill>
                  <a:srgbClr val="FF0000"/>
                </a:solidFill>
              </a:rPr>
              <a:t>a steady speed </a:t>
            </a:r>
            <a:r>
              <a:rPr lang="en-US" b="1" dirty="0">
                <a:solidFill>
                  <a:srgbClr val="FFFF00"/>
                </a:solidFill>
              </a:rPr>
              <a:t>as set by the driver.</a:t>
            </a:r>
            <a:endParaRPr lang="el-G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0552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000" kern="1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Required Knowledge</a:t>
            </a:r>
            <a:endParaRPr lang="el-GR" sz="4000" kern="12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403648" y="2132856"/>
            <a:ext cx="6705600" cy="30464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</a:rPr>
              <a:t>Linear algebra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altLang="el-GR" sz="2400" dirty="0">
                <a:solidFill>
                  <a:srgbClr val="FFFF00"/>
                </a:solidFill>
                <a:latin typeface="Calibri" panose="020F0502020204030204" pitchFamily="34" charset="0"/>
              </a:rPr>
              <a:t>Vectors and matrices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altLang="el-GR" sz="2400" dirty="0">
                <a:solidFill>
                  <a:srgbClr val="FFFF00"/>
                </a:solidFill>
                <a:latin typeface="Calibri" panose="020F0502020204030204" pitchFamily="34" charset="0"/>
              </a:rPr>
              <a:t>Complex numbers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FFFF00"/>
                </a:solidFill>
                <a:latin typeface="Calibri" panose="020F0502020204030204" pitchFamily="34" charset="0"/>
              </a:rPr>
              <a:t>Basic Physics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</a:rPr>
              <a:t>Linear systems and signals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</a:rPr>
              <a:t>Laplace and Z Transform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sz="24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Software for control systems analysis and design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4836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77999" y="116632"/>
            <a:ext cx="8226425" cy="4525963"/>
          </a:xfrm>
        </p:spPr>
        <p:txBody>
          <a:bodyPr/>
          <a:lstStyle/>
          <a:p>
            <a:endParaRPr lang="el-GR" dirty="0"/>
          </a:p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>
                <a:solidFill>
                  <a:srgbClr val="FF0000"/>
                </a:solidFill>
              </a:rPr>
              <a:t>controller</a:t>
            </a:r>
            <a:r>
              <a:rPr lang="en-US" dirty="0"/>
              <a:t> is a computer in the car, measuring speed and desired speed, and sends command signals (desired torque) to the </a:t>
            </a:r>
            <a:r>
              <a:rPr lang="en-US" dirty="0" smtClean="0"/>
              <a:t>engine. </a:t>
            </a:r>
            <a:endParaRPr lang="en-US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8136904" cy="441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63219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639504" y="312738"/>
            <a:ext cx="80650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8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</a:t>
            </a:r>
            <a:r>
              <a:rPr kumimoji="0" lang="en-US" altLang="el-GR" sz="28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losed </a:t>
            </a:r>
            <a:r>
              <a:rPr kumimoji="0" lang="en-US" altLang="el-GR" sz="28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loop </a:t>
            </a:r>
            <a:r>
              <a:rPr kumimoji="0" lang="en-US" altLang="el-GR" sz="28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control of the speed of a turntable</a:t>
            </a:r>
            <a:endParaRPr kumimoji="0" lang="en-US" altLang="el-GR" sz="28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4390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" y="3789040"/>
            <a:ext cx="81057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3789040"/>
            <a:ext cx="91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error</a:t>
            </a:r>
            <a:endParaRPr lang="el-G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2531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404664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l-GR" b="1" dirty="0">
                <a:solidFill>
                  <a:srgbClr val="FF0000"/>
                </a:solidFill>
                <a:latin typeface="Franklin Gothic Book" pitchFamily="34" charset="0"/>
              </a:rPr>
              <a:t>Missile Launcher System</a:t>
            </a:r>
            <a:br>
              <a:rPr lang="en-US" altLang="el-GR" b="1" dirty="0">
                <a:solidFill>
                  <a:srgbClr val="FF0000"/>
                </a:solidFill>
                <a:latin typeface="Franklin Gothic Book" pitchFamily="34" charset="0"/>
              </a:rPr>
            </a:br>
            <a:endParaRPr lang="en-US" b="1" kern="12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219200"/>
            <a:ext cx="7362825" cy="269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66800" y="440055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potentiometer feeds a signal back to the difference amplifier.  </a:t>
            </a:r>
            <a:endParaRPr lang="el-GR" dirty="0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282193"/>
              </p:ext>
            </p:extLst>
          </p:nvPr>
        </p:nvGraphicFramePr>
        <p:xfrm>
          <a:off x="6508750" y="3338513"/>
          <a:ext cx="1905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00" name="Equation" r:id="rId5" imgW="190440" imgH="228600" progId="Equation.DSMT4">
                  <p:embed/>
                </p:oleObj>
              </mc:Choice>
              <mc:Fallback>
                <p:oleObj name="Equation" r:id="rId5" imgW="1904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08750" y="3338513"/>
                        <a:ext cx="1905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Αντικείμενο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018385"/>
              </p:ext>
            </p:extLst>
          </p:nvPr>
        </p:nvGraphicFramePr>
        <p:xfrm>
          <a:off x="6527800" y="3368675"/>
          <a:ext cx="1524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01" name="Equation" r:id="rId7" imgW="152280" imgH="164880" progId="Equation.DSMT4">
                  <p:embed/>
                </p:oleObj>
              </mc:Choice>
              <mc:Fallback>
                <p:oleObj name="Equation" r:id="rId7" imgW="1522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27800" y="3368675"/>
                        <a:ext cx="1524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Αντικείμενο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367646"/>
              </p:ext>
            </p:extLst>
          </p:nvPr>
        </p:nvGraphicFramePr>
        <p:xfrm>
          <a:off x="6508750" y="3338513"/>
          <a:ext cx="1905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02" name="Equation" r:id="rId9" imgW="190440" imgH="228600" progId="Equation.DSMT4">
                  <p:embed/>
                </p:oleObj>
              </mc:Choice>
              <mc:Fallback>
                <p:oleObj name="Equation" r:id="rId9" imgW="1904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08750" y="3338513"/>
                        <a:ext cx="1905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Ευθύγραμμο βέλος σύνδεσης 8"/>
          <p:cNvCxnSpPr/>
          <p:nvPr/>
        </p:nvCxnSpPr>
        <p:spPr>
          <a:xfrm flipV="1">
            <a:off x="3505200" y="3486150"/>
            <a:ext cx="32766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42999" y="5029200"/>
            <a:ext cx="6905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Should  an error exist, it is amplified and applied to a motor drive which adjusts the output-shaft position until it agrees with the input-shaft position and the error is zero. </a:t>
            </a:r>
            <a:endParaRPr lang="el-G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9180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91" y="1828800"/>
            <a:ext cx="3467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6565" name="Rectangle 6"/>
          <p:cNvSpPr>
            <a:spLocks noChangeArrowheads="1"/>
          </p:cNvSpPr>
          <p:nvPr/>
        </p:nvSpPr>
        <p:spPr bwMode="auto">
          <a:xfrm>
            <a:off x="381000" y="2286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3200" b="1" dirty="0">
                <a:solidFill>
                  <a:srgbClr val="FF0000"/>
                </a:solidFill>
                <a:latin typeface="Arial" pitchFamily="34" charset="0"/>
                <a:ea typeface="SimSun" pitchFamily="2" charset="-122"/>
              </a:rPr>
              <a:t>Antenna azimuth position control system:</a:t>
            </a:r>
          </a:p>
        </p:txBody>
      </p:sp>
      <p:cxnSp>
        <p:nvCxnSpPr>
          <p:cNvPr id="3" name="Ευθύγραμμο βέλος σύνδεσης 2"/>
          <p:cNvCxnSpPr/>
          <p:nvPr/>
        </p:nvCxnSpPr>
        <p:spPr>
          <a:xfrm>
            <a:off x="381000" y="1340768"/>
            <a:ext cx="1238672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Ευθύγραμμο βέλος σύνδεσης 4"/>
          <p:cNvCxnSpPr/>
          <p:nvPr/>
        </p:nvCxnSpPr>
        <p:spPr>
          <a:xfrm flipH="1" flipV="1">
            <a:off x="2895601" y="5436632"/>
            <a:ext cx="457199" cy="857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Ορθογώνιο 10"/>
          <p:cNvSpPr/>
          <p:nvPr/>
        </p:nvSpPr>
        <p:spPr>
          <a:xfrm>
            <a:off x="107504" y="990600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l-GR" b="1" dirty="0">
                <a:solidFill>
                  <a:srgbClr val="FFC000"/>
                </a:solidFill>
                <a:latin typeface="Arial" pitchFamily="34" charset="0"/>
                <a:ea typeface="SimSun" pitchFamily="2" charset="-122"/>
              </a:rPr>
              <a:t>a</a:t>
            </a:r>
            <a:r>
              <a:rPr lang="en-US" altLang="el-GR" b="1" dirty="0">
                <a:solidFill>
                  <a:schemeClr val="tx2">
                    <a:lumMod val="90000"/>
                  </a:schemeClr>
                </a:solidFill>
                <a:latin typeface="Arial" pitchFamily="34" charset="0"/>
                <a:ea typeface="SimSun" pitchFamily="2" charset="-122"/>
              </a:rPr>
              <a:t>. system concept</a:t>
            </a:r>
          </a:p>
        </p:txBody>
      </p:sp>
      <p:sp>
        <p:nvSpPr>
          <p:cNvPr id="12" name="Ορθογώνιο 11"/>
          <p:cNvSpPr/>
          <p:nvPr/>
        </p:nvSpPr>
        <p:spPr>
          <a:xfrm>
            <a:off x="2483153" y="6293882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l-GR" b="1" dirty="0">
                <a:solidFill>
                  <a:srgbClr val="FFC000"/>
                </a:solidFill>
                <a:latin typeface="Arial" pitchFamily="34" charset="0"/>
                <a:ea typeface="SimSun" pitchFamily="2" charset="-122"/>
              </a:rPr>
              <a:t>b</a:t>
            </a:r>
            <a:r>
              <a:rPr lang="en-US" altLang="el-GR" b="1" dirty="0">
                <a:solidFill>
                  <a:schemeClr val="tx2">
                    <a:lumMod val="90000"/>
                  </a:schemeClr>
                </a:solidFill>
                <a:latin typeface="Arial" pitchFamily="34" charset="0"/>
                <a:ea typeface="SimSun" pitchFamily="2" charset="-122"/>
              </a:rPr>
              <a:t>. detailed layout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4724400" y="2895600"/>
            <a:ext cx="396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FF00"/>
                </a:solidFill>
              </a:rPr>
              <a:t>The purpose of this system is to have the azimuth angle output of the </a:t>
            </a:r>
            <a:r>
              <a:rPr lang="en-US" dirty="0" smtClean="0">
                <a:solidFill>
                  <a:srgbClr val="FFFF00"/>
                </a:solidFill>
              </a:rPr>
              <a:t>antenna</a:t>
            </a:r>
            <a:r>
              <a:rPr lang="el-GR" dirty="0" smtClean="0">
                <a:solidFill>
                  <a:srgbClr val="FFFF00"/>
                </a:solidFill>
              </a:rPr>
              <a:t> </a:t>
            </a:r>
            <a:r>
              <a:rPr lang="en-US" i="1" dirty="0" smtClean="0">
                <a:solidFill>
                  <a:srgbClr val="FFFF00"/>
                </a:solidFill>
              </a:rPr>
              <a:t>, </a:t>
            </a:r>
            <a:r>
              <a:rPr lang="en-US" dirty="0">
                <a:solidFill>
                  <a:srgbClr val="FFFF00"/>
                </a:solidFill>
              </a:rPr>
              <a:t>follow the input angle of the </a:t>
            </a:r>
            <a:r>
              <a:rPr lang="en-US" dirty="0" smtClean="0">
                <a:solidFill>
                  <a:srgbClr val="FFFF00"/>
                </a:solidFill>
              </a:rPr>
              <a:t>potentiometer</a:t>
            </a:r>
            <a:r>
              <a:rPr lang="el-GR" dirty="0">
                <a:solidFill>
                  <a:srgbClr val="FFFF00"/>
                </a:solidFill>
              </a:rPr>
              <a:t>.</a:t>
            </a:r>
            <a:r>
              <a:rPr lang="el-GR" dirty="0" smtClean="0">
                <a:solidFill>
                  <a:srgbClr val="FFFF00"/>
                </a:solidFill>
              </a:rPr>
              <a:t> </a:t>
            </a:r>
            <a:endParaRPr lang="el-G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70683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838200"/>
            <a:ext cx="4114800" cy="5867400"/>
          </a:xfrm>
          <a:prstGeom prst="rect">
            <a:avLst/>
          </a:prstGeom>
          <a:ln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6565" name="Rectangle 6"/>
          <p:cNvSpPr>
            <a:spLocks noChangeArrowheads="1"/>
          </p:cNvSpPr>
          <p:nvPr/>
        </p:nvSpPr>
        <p:spPr bwMode="auto">
          <a:xfrm>
            <a:off x="381000" y="2286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3200" b="1" dirty="0">
                <a:solidFill>
                  <a:srgbClr val="FF0000"/>
                </a:solidFill>
                <a:latin typeface="Arial" pitchFamily="34" charset="0"/>
                <a:ea typeface="SimSun" pitchFamily="2" charset="-122"/>
              </a:rPr>
              <a:t>Antenna azimuth position control system:</a:t>
            </a:r>
          </a:p>
        </p:txBody>
      </p:sp>
      <p:cxnSp>
        <p:nvCxnSpPr>
          <p:cNvPr id="7" name="Ευθύγραμμο βέλος σύνδεσης 6"/>
          <p:cNvCxnSpPr/>
          <p:nvPr/>
        </p:nvCxnSpPr>
        <p:spPr>
          <a:xfrm flipH="1">
            <a:off x="3790583" y="1015484"/>
            <a:ext cx="432048" cy="936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/>
          <p:nvPr/>
        </p:nvCxnSpPr>
        <p:spPr>
          <a:xfrm flipH="1" flipV="1">
            <a:off x="4172508" y="6200492"/>
            <a:ext cx="1179984" cy="5706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 12"/>
          <p:cNvSpPr/>
          <p:nvPr/>
        </p:nvSpPr>
        <p:spPr>
          <a:xfrm>
            <a:off x="4250648" y="85488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l-GR" b="1" dirty="0" smtClean="0">
                <a:solidFill>
                  <a:srgbClr val="FFFF00"/>
                </a:solidFill>
                <a:latin typeface="Arial" pitchFamily="34" charset="0"/>
                <a:ea typeface="SimSun" pitchFamily="2" charset="-122"/>
              </a:rPr>
              <a:t>c. </a:t>
            </a:r>
            <a:r>
              <a:rPr lang="en-US" altLang="el-GR" b="1" dirty="0">
                <a:solidFill>
                  <a:srgbClr val="FFFF00"/>
                </a:solidFill>
                <a:latin typeface="Arial" pitchFamily="34" charset="0"/>
                <a:ea typeface="SimSun" pitchFamily="2" charset="-122"/>
              </a:rPr>
              <a:t>schematic</a:t>
            </a:r>
          </a:p>
        </p:txBody>
      </p:sp>
      <p:sp>
        <p:nvSpPr>
          <p:cNvPr id="14" name="Ορθογώνιο 13"/>
          <p:cNvSpPr/>
          <p:nvPr/>
        </p:nvSpPr>
        <p:spPr>
          <a:xfrm>
            <a:off x="5455756" y="6401762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l-GR" b="1" dirty="0">
                <a:solidFill>
                  <a:srgbClr val="FFFF00"/>
                </a:solidFill>
                <a:latin typeface="Arial" pitchFamily="34" charset="0"/>
                <a:ea typeface="SimSun" pitchFamily="2" charset="-122"/>
              </a:rPr>
              <a:t>d. functional block diagram</a:t>
            </a:r>
            <a:endParaRPr lang="en-US" altLang="el-GR" b="1" dirty="0">
              <a:solidFill>
                <a:srgbClr val="FFFF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4435403" y="1351423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C000"/>
                </a:solidFill>
              </a:rPr>
              <a:t>The input command is an angular displacement</a:t>
            </a:r>
            <a:r>
              <a:rPr lang="en-US" dirty="0" smtClean="0">
                <a:solidFill>
                  <a:srgbClr val="FFC000"/>
                </a:solidFill>
              </a:rPr>
              <a:t>.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4352926" y="3048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FFC000"/>
                </a:solidFill>
              </a:rPr>
              <a:t>Similarly, the output angular displacement is converted to a voltage by the potentiometer</a:t>
            </a:r>
            <a:r>
              <a:rPr lang="el-GR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in the feedback path. 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416352" y="414328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FFC000"/>
                </a:solidFill>
              </a:rPr>
              <a:t>The signal and power amplifiers boost the difference between</a:t>
            </a:r>
            <a:r>
              <a:rPr lang="el-GR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the input and output voltages. This amplified actuating signal drives the plant.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463978" y="2209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FFC000"/>
                </a:solidFill>
              </a:rPr>
              <a:t>The potentiometer converts the angular displacement into a voltage.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4416352" y="54784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When the input and </a:t>
            </a:r>
            <a:r>
              <a:rPr lang="en-US" dirty="0" smtClean="0">
                <a:solidFill>
                  <a:srgbClr val="FFC000"/>
                </a:solidFill>
              </a:rPr>
              <a:t>output</a:t>
            </a:r>
            <a:r>
              <a:rPr lang="el-GR" dirty="0" smtClean="0">
                <a:solidFill>
                  <a:srgbClr val="FFC000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match</a:t>
            </a:r>
            <a:r>
              <a:rPr lang="en-US" dirty="0">
                <a:solidFill>
                  <a:srgbClr val="FFC000"/>
                </a:solidFill>
              </a:rPr>
              <a:t>, the error will be zero, and the motor will not turn.</a:t>
            </a:r>
            <a:endParaRPr lang="el-G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24585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4" grpId="0"/>
      <p:bldP spid="6" grpId="0"/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标题 1"/>
          <p:cNvSpPr>
            <a:spLocks noGrp="1"/>
          </p:cNvSpPr>
          <p:nvPr>
            <p:ph type="title" idx="4294967295"/>
          </p:nvPr>
        </p:nvSpPr>
        <p:spPr>
          <a:xfrm>
            <a:off x="1219200" y="419100"/>
            <a:ext cx="7772400" cy="633413"/>
          </a:xfrm>
        </p:spPr>
        <p:txBody>
          <a:bodyPr anchorCtr="1"/>
          <a:lstStyle/>
          <a:p>
            <a:pPr eaLnBrk="1" hangingPunct="1">
              <a:defRPr/>
            </a:pPr>
            <a:r>
              <a:rPr lang="en-US" altLang="zh-CN" sz="3600" dirty="0" smtClean="0">
                <a:solidFill>
                  <a:schemeClr val="tx1"/>
                </a:solidFill>
                <a:latin typeface="Comic Sans MS" pitchFamily="66" charset="0"/>
              </a:rPr>
              <a:t>Flush toilet</a:t>
            </a:r>
            <a:endParaRPr lang="zh-CN" altLang="en-US" sz="36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246563" y="1714500"/>
          <a:ext cx="4897437" cy="401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5" name="Visio" r:id="rId3" imgW="4726686" imgH="3874008" progId="Visio.Drawing.11">
                  <p:embed/>
                </p:oleObj>
              </mc:Choice>
              <mc:Fallback>
                <p:oleObj name="Visio" r:id="rId3" imgW="4726686" imgH="3874008" progId="Visio.Drawing.11">
                  <p:embed/>
                  <p:pic>
                    <p:nvPicPr>
                      <p:cNvPr id="0" name="Picture 2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6563" y="1714500"/>
                        <a:ext cx="4897437" cy="4014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2286000" y="4575175"/>
            <a:ext cx="787400" cy="5000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1800" dirty="0" smtClean="0">
                <a:latin typeface="Comic Sans MS" pitchFamily="66" charset="0"/>
              </a:rPr>
              <a:t>Lever</a:t>
            </a:r>
            <a:endParaRPr lang="zh-CN" altLang="en-US" sz="1800" dirty="0" smtClean="0">
              <a:latin typeface="Comic Sans MS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45088" y="4575175"/>
            <a:ext cx="1069975" cy="5000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1600" dirty="0" smtClean="0">
                <a:latin typeface="Comic Sans MS" pitchFamily="66" charset="0"/>
              </a:rPr>
              <a:t>Water Tank</a:t>
            </a:r>
            <a:endParaRPr lang="zh-CN" altLang="en-US" sz="1600" dirty="0" smtClean="0">
              <a:latin typeface="Comic Sans MS" pitchFamily="66" charset="0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6211888" y="4787900"/>
            <a:ext cx="86042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3600450" y="5718175"/>
            <a:ext cx="1285875" cy="500063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mtClean="0">
                <a:latin typeface="Comic Sans MS" pitchFamily="66" charset="0"/>
              </a:rPr>
              <a:t>Float</a:t>
            </a:r>
            <a:endParaRPr lang="zh-CN" altLang="en-US" smtClean="0">
              <a:latin typeface="Comic Sans MS" pitchFamily="66" charset="0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rot="10800000">
            <a:off x="4900613" y="5932488"/>
            <a:ext cx="1700212" cy="1587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rot="10800000">
            <a:off x="1671638" y="5961063"/>
            <a:ext cx="1928812" cy="1587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rot="5400000" flipH="1" flipV="1">
            <a:off x="1172369" y="5460207"/>
            <a:ext cx="1000125" cy="1587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1800225" y="4818063"/>
            <a:ext cx="47783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957263" y="4803775"/>
            <a:ext cx="557212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3643313" y="4575175"/>
            <a:ext cx="928687" cy="5000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1800" dirty="0" smtClean="0">
                <a:latin typeface="Comic Sans MS" pitchFamily="66" charset="0"/>
              </a:rPr>
              <a:t>Piston</a:t>
            </a:r>
            <a:endParaRPr lang="zh-CN" altLang="en-US" sz="1800" dirty="0" smtClean="0">
              <a:latin typeface="Comic Sans MS" pitchFamily="66" charset="0"/>
            </a:endParaRPr>
          </a:p>
        </p:txBody>
      </p:sp>
      <p:cxnSp>
        <p:nvCxnSpPr>
          <p:cNvPr id="32" name="直接连接符 31"/>
          <p:cNvCxnSpPr/>
          <p:nvPr/>
        </p:nvCxnSpPr>
        <p:spPr>
          <a:xfrm rot="16200000" flipV="1">
            <a:off x="6038850" y="5353051"/>
            <a:ext cx="1139825" cy="12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流程图: 汇总连接 32"/>
          <p:cNvSpPr/>
          <p:nvPr/>
        </p:nvSpPr>
        <p:spPr>
          <a:xfrm>
            <a:off x="1514475" y="4672013"/>
            <a:ext cx="285750" cy="285750"/>
          </a:xfrm>
          <a:prstGeom prst="flowChartSummingJunction">
            <a:avLst/>
          </a:prstGeom>
          <a:solidFill>
            <a:schemeClr val="accent1">
              <a:lumMod val="75000"/>
            </a:schemeClr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cxnSp>
        <p:nvCxnSpPr>
          <p:cNvPr id="39" name="直接箭头连接符 38"/>
          <p:cNvCxnSpPr>
            <a:stCxn id="6" idx="3"/>
            <a:endCxn id="25" idx="1"/>
          </p:cNvCxnSpPr>
          <p:nvPr/>
        </p:nvCxnSpPr>
        <p:spPr>
          <a:xfrm>
            <a:off x="3073400" y="4826000"/>
            <a:ext cx="56991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>
            <a:off x="4572000" y="4835525"/>
            <a:ext cx="5715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149021"/>
              </p:ext>
            </p:extLst>
          </p:nvPr>
        </p:nvGraphicFramePr>
        <p:xfrm>
          <a:off x="395536" y="4745038"/>
          <a:ext cx="2286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6" name="Equation" r:id="rId5" imgW="228600" imgH="330120" progId="Equation.DSMT4">
                  <p:embed/>
                </p:oleObj>
              </mc:Choice>
              <mc:Fallback>
                <p:oleObj name="Equation" r:id="rId5" imgW="228600" imgH="330120" progId="Equation.DSMT4">
                  <p:embed/>
                  <p:pic>
                    <p:nvPicPr>
                      <p:cNvPr id="0" name="Picture 2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4745038"/>
                        <a:ext cx="2286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6643688" y="4481513"/>
          <a:ext cx="431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7" name="Equation" r:id="rId7" imgW="431613" imgH="304668" progId="Equation.DSMT4">
                  <p:embed/>
                </p:oleObj>
              </mc:Choice>
              <mc:Fallback>
                <p:oleObj name="Equation" r:id="rId7" imgW="431613" imgH="304668" progId="Equation.DSMT4">
                  <p:embed/>
                  <p:pic>
                    <p:nvPicPr>
                      <p:cNvPr id="0" name="Picture 2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688" y="4481513"/>
                        <a:ext cx="4318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4648200" y="4527550"/>
          <a:ext cx="4953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" name="Equation" r:id="rId9" imgW="495085" imgH="330057" progId="Equation.DSMT4">
                  <p:embed/>
                </p:oleObj>
              </mc:Choice>
              <mc:Fallback>
                <p:oleObj name="Equation" r:id="rId9" imgW="495085" imgH="330057" progId="Equation.DSMT4">
                  <p:embed/>
                  <p:pic>
                    <p:nvPicPr>
                      <p:cNvPr id="0" name="Picture 2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527550"/>
                        <a:ext cx="4953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0" name="直接连接符 49"/>
          <p:cNvCxnSpPr/>
          <p:nvPr/>
        </p:nvCxnSpPr>
        <p:spPr>
          <a:xfrm flipV="1">
            <a:off x="6929438" y="2714625"/>
            <a:ext cx="785812" cy="285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2" name="TextBox 50"/>
          <p:cNvSpPr txBox="1">
            <a:spLocks noChangeArrowheads="1"/>
          </p:cNvSpPr>
          <p:nvPr/>
        </p:nvSpPr>
        <p:spPr bwMode="auto">
          <a:xfrm>
            <a:off x="7715250" y="2500313"/>
            <a:ext cx="673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1800" b="1">
                <a:latin typeface="Arial" pitchFamily="34" charset="0"/>
                <a:ea typeface="Arial Unicode MS" pitchFamily="34" charset="-128"/>
                <a:cs typeface="Times New Roman" pitchFamily="18" charset="0"/>
              </a:rPr>
              <a:t>lever</a:t>
            </a:r>
            <a:endParaRPr kumimoji="0" lang="zh-CN" altLang="en-US" sz="1800" b="1">
              <a:latin typeface="Arial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7588250" y="2913063"/>
            <a:ext cx="28575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rot="5400000">
            <a:off x="7282656" y="3393282"/>
            <a:ext cx="930275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34" name="Object 10"/>
          <p:cNvGraphicFramePr>
            <a:graphicFrameLocks noChangeAspect="1"/>
          </p:cNvGraphicFramePr>
          <p:nvPr/>
        </p:nvGraphicFramePr>
        <p:xfrm>
          <a:off x="7839075" y="3143250"/>
          <a:ext cx="2667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" name="Equation" r:id="rId11" imgW="266584" imgH="330057" progId="Equation.DSMT4">
                  <p:embed/>
                </p:oleObj>
              </mc:Choice>
              <mc:Fallback>
                <p:oleObj name="Equation" r:id="rId11" imgW="266584" imgH="330057" progId="Equation.DSMT4">
                  <p:embed/>
                  <p:pic>
                    <p:nvPicPr>
                      <p:cNvPr id="0" name="Picture 2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9075" y="3143250"/>
                        <a:ext cx="2667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6" name="TextBox 33"/>
          <p:cNvSpPr txBox="1">
            <a:spLocks noChangeArrowheads="1"/>
          </p:cNvSpPr>
          <p:nvPr/>
        </p:nvSpPr>
        <p:spPr bwMode="auto">
          <a:xfrm>
            <a:off x="5357813" y="4248150"/>
            <a:ext cx="715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1800">
                <a:solidFill>
                  <a:schemeClr val="accent1"/>
                </a:solidFill>
                <a:latin typeface="Comic Sans MS" pitchFamily="66" charset="0"/>
                <a:ea typeface="SimSun" pitchFamily="2" charset="-122"/>
              </a:rPr>
              <a:t>Plant</a:t>
            </a:r>
            <a:endParaRPr kumimoji="0" lang="zh-CN" altLang="en-US" sz="1800">
              <a:solidFill>
                <a:schemeClr val="accent1"/>
              </a:solidFill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1057" name="TextBox 34"/>
          <p:cNvSpPr txBox="1">
            <a:spLocks noChangeArrowheads="1"/>
          </p:cNvSpPr>
          <p:nvPr/>
        </p:nvSpPr>
        <p:spPr bwMode="auto">
          <a:xfrm>
            <a:off x="2000250" y="4214813"/>
            <a:ext cx="127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1800">
                <a:solidFill>
                  <a:schemeClr val="accent1"/>
                </a:solidFill>
                <a:latin typeface="Comic Sans MS" pitchFamily="66" charset="0"/>
                <a:ea typeface="SimSun" pitchFamily="2" charset="-122"/>
              </a:rPr>
              <a:t>Controller</a:t>
            </a:r>
            <a:endParaRPr kumimoji="0" lang="zh-CN" altLang="en-US" sz="1800">
              <a:solidFill>
                <a:schemeClr val="accent1"/>
              </a:solidFill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1058" name="TextBox 35"/>
          <p:cNvSpPr txBox="1">
            <a:spLocks noChangeArrowheads="1"/>
          </p:cNvSpPr>
          <p:nvPr/>
        </p:nvSpPr>
        <p:spPr bwMode="auto">
          <a:xfrm>
            <a:off x="3605213" y="4241800"/>
            <a:ext cx="1160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1800">
                <a:solidFill>
                  <a:schemeClr val="accent1"/>
                </a:solidFill>
                <a:latin typeface="Comic Sans MS" pitchFamily="66" charset="0"/>
                <a:ea typeface="SimSun" pitchFamily="2" charset="-122"/>
              </a:rPr>
              <a:t>Actuator</a:t>
            </a:r>
            <a:endParaRPr kumimoji="0" lang="zh-CN" altLang="en-US" sz="1800">
              <a:solidFill>
                <a:schemeClr val="accent1"/>
              </a:solidFill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1059" name="TextBox 36"/>
          <p:cNvSpPr txBox="1">
            <a:spLocks noChangeArrowheads="1"/>
          </p:cNvSpPr>
          <p:nvPr/>
        </p:nvSpPr>
        <p:spPr bwMode="auto">
          <a:xfrm>
            <a:off x="3929063" y="6215063"/>
            <a:ext cx="936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1800">
                <a:solidFill>
                  <a:schemeClr val="accent1"/>
                </a:solidFill>
                <a:latin typeface="Comic Sans MS" pitchFamily="66" charset="0"/>
                <a:ea typeface="SimSun" pitchFamily="2" charset="-122"/>
              </a:rPr>
              <a:t>Sensor</a:t>
            </a:r>
            <a:endParaRPr kumimoji="0" lang="zh-CN" altLang="en-US" sz="1800">
              <a:solidFill>
                <a:schemeClr val="accent1"/>
              </a:solidFill>
              <a:latin typeface="Comic Sans MS" pitchFamily="66" charset="0"/>
              <a:ea typeface="SimSun" pitchFamily="2" charset="-122"/>
            </a:endParaRPr>
          </a:p>
        </p:txBody>
      </p:sp>
      <p:pic>
        <p:nvPicPr>
          <p:cNvPr id="676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" y="1628800"/>
            <a:ext cx="23717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55304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67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5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1313" y="901700"/>
            <a:ext cx="7248525" cy="4699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CN" sz="2800" b="1" kern="1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Block Diagram </a:t>
            </a:r>
            <a:br>
              <a:rPr lang="en-US" altLang="zh-CN" sz="2800" b="1" kern="1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altLang="zh-CN" sz="2800" b="1" kern="1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 the  water level control </a:t>
            </a:r>
            <a:r>
              <a:rPr lang="en-US" altLang="zh-CN" sz="2800" b="1" kern="12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system</a:t>
            </a:r>
            <a:r>
              <a:rPr lang="en-US" altLang="zh-CN" sz="2800" b="1" kern="12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altLang="zh-CN" sz="2800" b="1" kern="12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altLang="zh-CN" sz="2800" b="1" kern="1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58458" name="Group 90"/>
          <p:cNvGrpSpPr>
            <a:grpSpLocks/>
          </p:cNvGrpSpPr>
          <p:nvPr/>
        </p:nvGrpSpPr>
        <p:grpSpPr bwMode="auto">
          <a:xfrm>
            <a:off x="1536700" y="4529138"/>
            <a:ext cx="136525" cy="201612"/>
            <a:chOff x="968" y="2853"/>
            <a:chExt cx="86" cy="127"/>
          </a:xfrm>
        </p:grpSpPr>
        <p:sp>
          <p:nvSpPr>
            <p:cNvPr id="69708" name="Freeform 25"/>
            <p:cNvSpPr>
              <a:spLocks/>
            </p:cNvSpPr>
            <p:nvPr/>
          </p:nvSpPr>
          <p:spPr bwMode="auto">
            <a:xfrm>
              <a:off x="968" y="2853"/>
              <a:ext cx="86" cy="127"/>
            </a:xfrm>
            <a:custGeom>
              <a:avLst/>
              <a:gdLst>
                <a:gd name="T0" fmla="*/ 0 w 173"/>
                <a:gd name="T1" fmla="*/ 57 h 127"/>
                <a:gd name="T2" fmla="*/ 0 w 173"/>
                <a:gd name="T3" fmla="*/ 45 h 127"/>
                <a:gd name="T4" fmla="*/ 0 w 173"/>
                <a:gd name="T5" fmla="*/ 33 h 127"/>
                <a:gd name="T6" fmla="*/ 1 w 173"/>
                <a:gd name="T7" fmla="*/ 24 h 127"/>
                <a:gd name="T8" fmla="*/ 1 w 173"/>
                <a:gd name="T9" fmla="*/ 15 h 127"/>
                <a:gd name="T10" fmla="*/ 2 w 173"/>
                <a:gd name="T11" fmla="*/ 8 h 127"/>
                <a:gd name="T12" fmla="*/ 3 w 173"/>
                <a:gd name="T13" fmla="*/ 3 h 127"/>
                <a:gd name="T14" fmla="*/ 4 w 173"/>
                <a:gd name="T15" fmla="*/ 0 h 127"/>
                <a:gd name="T16" fmla="*/ 5 w 173"/>
                <a:gd name="T17" fmla="*/ 0 h 127"/>
                <a:gd name="T18" fmla="*/ 6 w 173"/>
                <a:gd name="T19" fmla="*/ 3 h 127"/>
                <a:gd name="T20" fmla="*/ 7 w 173"/>
                <a:gd name="T21" fmla="*/ 8 h 127"/>
                <a:gd name="T22" fmla="*/ 8 w 173"/>
                <a:gd name="T23" fmla="*/ 15 h 127"/>
                <a:gd name="T24" fmla="*/ 9 w 173"/>
                <a:gd name="T25" fmla="*/ 24 h 127"/>
                <a:gd name="T26" fmla="*/ 10 w 173"/>
                <a:gd name="T27" fmla="*/ 33 h 127"/>
                <a:gd name="T28" fmla="*/ 10 w 173"/>
                <a:gd name="T29" fmla="*/ 45 h 127"/>
                <a:gd name="T30" fmla="*/ 10 w 173"/>
                <a:gd name="T31" fmla="*/ 57 h 127"/>
                <a:gd name="T32" fmla="*/ 10 w 173"/>
                <a:gd name="T33" fmla="*/ 63 h 127"/>
                <a:gd name="T34" fmla="*/ 10 w 173"/>
                <a:gd name="T35" fmla="*/ 77 h 127"/>
                <a:gd name="T36" fmla="*/ 10 w 173"/>
                <a:gd name="T37" fmla="*/ 88 h 127"/>
                <a:gd name="T38" fmla="*/ 9 w 173"/>
                <a:gd name="T39" fmla="*/ 99 h 127"/>
                <a:gd name="T40" fmla="*/ 9 w 173"/>
                <a:gd name="T41" fmla="*/ 108 h 127"/>
                <a:gd name="T42" fmla="*/ 8 w 173"/>
                <a:gd name="T43" fmla="*/ 116 h 127"/>
                <a:gd name="T44" fmla="*/ 7 w 173"/>
                <a:gd name="T45" fmla="*/ 121 h 127"/>
                <a:gd name="T46" fmla="*/ 6 w 173"/>
                <a:gd name="T47" fmla="*/ 125 h 127"/>
                <a:gd name="T48" fmla="*/ 5 w 173"/>
                <a:gd name="T49" fmla="*/ 127 h 127"/>
                <a:gd name="T50" fmla="*/ 4 w 173"/>
                <a:gd name="T51" fmla="*/ 125 h 127"/>
                <a:gd name="T52" fmla="*/ 3 w 173"/>
                <a:gd name="T53" fmla="*/ 121 h 127"/>
                <a:gd name="T54" fmla="*/ 2 w 173"/>
                <a:gd name="T55" fmla="*/ 116 h 127"/>
                <a:gd name="T56" fmla="*/ 1 w 173"/>
                <a:gd name="T57" fmla="*/ 108 h 127"/>
                <a:gd name="T58" fmla="*/ 0 w 173"/>
                <a:gd name="T59" fmla="*/ 99 h 127"/>
                <a:gd name="T60" fmla="*/ 0 w 173"/>
                <a:gd name="T61" fmla="*/ 88 h 127"/>
                <a:gd name="T62" fmla="*/ 0 w 173"/>
                <a:gd name="T63" fmla="*/ 77 h 127"/>
                <a:gd name="T64" fmla="*/ 0 w 173"/>
                <a:gd name="T65" fmla="*/ 63 h 1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3" h="127">
                  <a:moveTo>
                    <a:pt x="0" y="63"/>
                  </a:moveTo>
                  <a:lnTo>
                    <a:pt x="0" y="57"/>
                  </a:lnTo>
                  <a:lnTo>
                    <a:pt x="1" y="50"/>
                  </a:lnTo>
                  <a:lnTo>
                    <a:pt x="3" y="45"/>
                  </a:lnTo>
                  <a:lnTo>
                    <a:pt x="7" y="38"/>
                  </a:lnTo>
                  <a:lnTo>
                    <a:pt x="10" y="33"/>
                  </a:lnTo>
                  <a:lnTo>
                    <a:pt x="14" y="28"/>
                  </a:lnTo>
                  <a:lnTo>
                    <a:pt x="19" y="24"/>
                  </a:lnTo>
                  <a:lnTo>
                    <a:pt x="25" y="19"/>
                  </a:lnTo>
                  <a:lnTo>
                    <a:pt x="30" y="15"/>
                  </a:lnTo>
                  <a:lnTo>
                    <a:pt x="37" y="11"/>
                  </a:lnTo>
                  <a:lnTo>
                    <a:pt x="45" y="8"/>
                  </a:lnTo>
                  <a:lnTo>
                    <a:pt x="52" y="5"/>
                  </a:lnTo>
                  <a:lnTo>
                    <a:pt x="61" y="3"/>
                  </a:lnTo>
                  <a:lnTo>
                    <a:pt x="68" y="1"/>
                  </a:lnTo>
                  <a:lnTo>
                    <a:pt x="77" y="0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102" y="1"/>
                  </a:lnTo>
                  <a:lnTo>
                    <a:pt x="111" y="3"/>
                  </a:lnTo>
                  <a:lnTo>
                    <a:pt x="118" y="5"/>
                  </a:lnTo>
                  <a:lnTo>
                    <a:pt x="127" y="8"/>
                  </a:lnTo>
                  <a:lnTo>
                    <a:pt x="135" y="11"/>
                  </a:lnTo>
                  <a:lnTo>
                    <a:pt x="140" y="15"/>
                  </a:lnTo>
                  <a:lnTo>
                    <a:pt x="147" y="19"/>
                  </a:lnTo>
                  <a:lnTo>
                    <a:pt x="153" y="24"/>
                  </a:lnTo>
                  <a:lnTo>
                    <a:pt x="158" y="28"/>
                  </a:lnTo>
                  <a:lnTo>
                    <a:pt x="162" y="33"/>
                  </a:lnTo>
                  <a:lnTo>
                    <a:pt x="165" y="38"/>
                  </a:lnTo>
                  <a:lnTo>
                    <a:pt x="169" y="45"/>
                  </a:lnTo>
                  <a:lnTo>
                    <a:pt x="171" y="50"/>
                  </a:lnTo>
                  <a:lnTo>
                    <a:pt x="173" y="57"/>
                  </a:lnTo>
                  <a:lnTo>
                    <a:pt x="173" y="63"/>
                  </a:lnTo>
                  <a:lnTo>
                    <a:pt x="173" y="70"/>
                  </a:lnTo>
                  <a:lnTo>
                    <a:pt x="171" y="77"/>
                  </a:lnTo>
                  <a:lnTo>
                    <a:pt x="169" y="82"/>
                  </a:lnTo>
                  <a:lnTo>
                    <a:pt x="165" y="88"/>
                  </a:lnTo>
                  <a:lnTo>
                    <a:pt x="162" y="94"/>
                  </a:lnTo>
                  <a:lnTo>
                    <a:pt x="158" y="99"/>
                  </a:lnTo>
                  <a:lnTo>
                    <a:pt x="153" y="104"/>
                  </a:lnTo>
                  <a:lnTo>
                    <a:pt x="147" y="108"/>
                  </a:lnTo>
                  <a:lnTo>
                    <a:pt x="140" y="112"/>
                  </a:lnTo>
                  <a:lnTo>
                    <a:pt x="135" y="116"/>
                  </a:lnTo>
                  <a:lnTo>
                    <a:pt x="127" y="119"/>
                  </a:lnTo>
                  <a:lnTo>
                    <a:pt x="118" y="121"/>
                  </a:lnTo>
                  <a:lnTo>
                    <a:pt x="111" y="124"/>
                  </a:lnTo>
                  <a:lnTo>
                    <a:pt x="102" y="125"/>
                  </a:lnTo>
                  <a:lnTo>
                    <a:pt x="95" y="127"/>
                  </a:lnTo>
                  <a:lnTo>
                    <a:pt x="86" y="127"/>
                  </a:lnTo>
                  <a:lnTo>
                    <a:pt x="77" y="127"/>
                  </a:lnTo>
                  <a:lnTo>
                    <a:pt x="68" y="125"/>
                  </a:lnTo>
                  <a:lnTo>
                    <a:pt x="61" y="124"/>
                  </a:lnTo>
                  <a:lnTo>
                    <a:pt x="52" y="121"/>
                  </a:lnTo>
                  <a:lnTo>
                    <a:pt x="45" y="119"/>
                  </a:lnTo>
                  <a:lnTo>
                    <a:pt x="37" y="116"/>
                  </a:lnTo>
                  <a:lnTo>
                    <a:pt x="30" y="112"/>
                  </a:lnTo>
                  <a:lnTo>
                    <a:pt x="25" y="108"/>
                  </a:lnTo>
                  <a:lnTo>
                    <a:pt x="19" y="104"/>
                  </a:lnTo>
                  <a:lnTo>
                    <a:pt x="14" y="99"/>
                  </a:lnTo>
                  <a:lnTo>
                    <a:pt x="10" y="94"/>
                  </a:lnTo>
                  <a:lnTo>
                    <a:pt x="7" y="88"/>
                  </a:lnTo>
                  <a:lnTo>
                    <a:pt x="3" y="82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9709" name="Line 26"/>
            <p:cNvSpPr>
              <a:spLocks noChangeShapeType="1"/>
            </p:cNvSpPr>
            <p:nvPr/>
          </p:nvSpPr>
          <p:spPr bwMode="auto">
            <a:xfrm>
              <a:off x="980" y="2872"/>
              <a:ext cx="62" cy="8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9710" name="Line 27"/>
            <p:cNvSpPr>
              <a:spLocks noChangeShapeType="1"/>
            </p:cNvSpPr>
            <p:nvPr/>
          </p:nvSpPr>
          <p:spPr bwMode="auto">
            <a:xfrm flipH="1">
              <a:off x="980" y="2872"/>
              <a:ext cx="62" cy="8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9711" name="Freeform 28"/>
            <p:cNvSpPr>
              <a:spLocks/>
            </p:cNvSpPr>
            <p:nvPr/>
          </p:nvSpPr>
          <p:spPr bwMode="auto">
            <a:xfrm>
              <a:off x="968" y="2853"/>
              <a:ext cx="86" cy="127"/>
            </a:xfrm>
            <a:custGeom>
              <a:avLst/>
              <a:gdLst>
                <a:gd name="T0" fmla="*/ 0 w 173"/>
                <a:gd name="T1" fmla="*/ 57 h 127"/>
                <a:gd name="T2" fmla="*/ 0 w 173"/>
                <a:gd name="T3" fmla="*/ 45 h 127"/>
                <a:gd name="T4" fmla="*/ 0 w 173"/>
                <a:gd name="T5" fmla="*/ 33 h 127"/>
                <a:gd name="T6" fmla="*/ 1 w 173"/>
                <a:gd name="T7" fmla="*/ 24 h 127"/>
                <a:gd name="T8" fmla="*/ 1 w 173"/>
                <a:gd name="T9" fmla="*/ 15 h 127"/>
                <a:gd name="T10" fmla="*/ 2 w 173"/>
                <a:gd name="T11" fmla="*/ 8 h 127"/>
                <a:gd name="T12" fmla="*/ 3 w 173"/>
                <a:gd name="T13" fmla="*/ 3 h 127"/>
                <a:gd name="T14" fmla="*/ 4 w 173"/>
                <a:gd name="T15" fmla="*/ 0 h 127"/>
                <a:gd name="T16" fmla="*/ 5 w 173"/>
                <a:gd name="T17" fmla="*/ 0 h 127"/>
                <a:gd name="T18" fmla="*/ 6 w 173"/>
                <a:gd name="T19" fmla="*/ 3 h 127"/>
                <a:gd name="T20" fmla="*/ 7 w 173"/>
                <a:gd name="T21" fmla="*/ 8 h 127"/>
                <a:gd name="T22" fmla="*/ 8 w 173"/>
                <a:gd name="T23" fmla="*/ 15 h 127"/>
                <a:gd name="T24" fmla="*/ 9 w 173"/>
                <a:gd name="T25" fmla="*/ 24 h 127"/>
                <a:gd name="T26" fmla="*/ 10 w 173"/>
                <a:gd name="T27" fmla="*/ 33 h 127"/>
                <a:gd name="T28" fmla="*/ 10 w 173"/>
                <a:gd name="T29" fmla="*/ 45 h 127"/>
                <a:gd name="T30" fmla="*/ 10 w 173"/>
                <a:gd name="T31" fmla="*/ 57 h 127"/>
                <a:gd name="T32" fmla="*/ 10 w 173"/>
                <a:gd name="T33" fmla="*/ 63 h 127"/>
                <a:gd name="T34" fmla="*/ 10 w 173"/>
                <a:gd name="T35" fmla="*/ 77 h 127"/>
                <a:gd name="T36" fmla="*/ 10 w 173"/>
                <a:gd name="T37" fmla="*/ 88 h 127"/>
                <a:gd name="T38" fmla="*/ 9 w 173"/>
                <a:gd name="T39" fmla="*/ 99 h 127"/>
                <a:gd name="T40" fmla="*/ 9 w 173"/>
                <a:gd name="T41" fmla="*/ 108 h 127"/>
                <a:gd name="T42" fmla="*/ 8 w 173"/>
                <a:gd name="T43" fmla="*/ 116 h 127"/>
                <a:gd name="T44" fmla="*/ 7 w 173"/>
                <a:gd name="T45" fmla="*/ 121 h 127"/>
                <a:gd name="T46" fmla="*/ 6 w 173"/>
                <a:gd name="T47" fmla="*/ 125 h 127"/>
                <a:gd name="T48" fmla="*/ 5 w 173"/>
                <a:gd name="T49" fmla="*/ 127 h 127"/>
                <a:gd name="T50" fmla="*/ 4 w 173"/>
                <a:gd name="T51" fmla="*/ 125 h 127"/>
                <a:gd name="T52" fmla="*/ 3 w 173"/>
                <a:gd name="T53" fmla="*/ 121 h 127"/>
                <a:gd name="T54" fmla="*/ 2 w 173"/>
                <a:gd name="T55" fmla="*/ 116 h 127"/>
                <a:gd name="T56" fmla="*/ 1 w 173"/>
                <a:gd name="T57" fmla="*/ 108 h 127"/>
                <a:gd name="T58" fmla="*/ 0 w 173"/>
                <a:gd name="T59" fmla="*/ 99 h 127"/>
                <a:gd name="T60" fmla="*/ 0 w 173"/>
                <a:gd name="T61" fmla="*/ 88 h 127"/>
                <a:gd name="T62" fmla="*/ 0 w 173"/>
                <a:gd name="T63" fmla="*/ 77 h 127"/>
                <a:gd name="T64" fmla="*/ 0 w 173"/>
                <a:gd name="T65" fmla="*/ 63 h 1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3" h="127">
                  <a:moveTo>
                    <a:pt x="0" y="63"/>
                  </a:moveTo>
                  <a:lnTo>
                    <a:pt x="0" y="57"/>
                  </a:lnTo>
                  <a:lnTo>
                    <a:pt x="1" y="50"/>
                  </a:lnTo>
                  <a:lnTo>
                    <a:pt x="3" y="45"/>
                  </a:lnTo>
                  <a:lnTo>
                    <a:pt x="7" y="38"/>
                  </a:lnTo>
                  <a:lnTo>
                    <a:pt x="10" y="33"/>
                  </a:lnTo>
                  <a:lnTo>
                    <a:pt x="14" y="28"/>
                  </a:lnTo>
                  <a:lnTo>
                    <a:pt x="19" y="24"/>
                  </a:lnTo>
                  <a:lnTo>
                    <a:pt x="25" y="19"/>
                  </a:lnTo>
                  <a:lnTo>
                    <a:pt x="30" y="15"/>
                  </a:lnTo>
                  <a:lnTo>
                    <a:pt x="37" y="11"/>
                  </a:lnTo>
                  <a:lnTo>
                    <a:pt x="45" y="8"/>
                  </a:lnTo>
                  <a:lnTo>
                    <a:pt x="52" y="5"/>
                  </a:lnTo>
                  <a:lnTo>
                    <a:pt x="61" y="3"/>
                  </a:lnTo>
                  <a:lnTo>
                    <a:pt x="68" y="1"/>
                  </a:lnTo>
                  <a:lnTo>
                    <a:pt x="77" y="0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102" y="1"/>
                  </a:lnTo>
                  <a:lnTo>
                    <a:pt x="111" y="3"/>
                  </a:lnTo>
                  <a:lnTo>
                    <a:pt x="118" y="5"/>
                  </a:lnTo>
                  <a:lnTo>
                    <a:pt x="127" y="8"/>
                  </a:lnTo>
                  <a:lnTo>
                    <a:pt x="135" y="11"/>
                  </a:lnTo>
                  <a:lnTo>
                    <a:pt x="140" y="15"/>
                  </a:lnTo>
                  <a:lnTo>
                    <a:pt x="147" y="19"/>
                  </a:lnTo>
                  <a:lnTo>
                    <a:pt x="153" y="24"/>
                  </a:lnTo>
                  <a:lnTo>
                    <a:pt x="158" y="28"/>
                  </a:lnTo>
                  <a:lnTo>
                    <a:pt x="162" y="33"/>
                  </a:lnTo>
                  <a:lnTo>
                    <a:pt x="165" y="38"/>
                  </a:lnTo>
                  <a:lnTo>
                    <a:pt x="169" y="45"/>
                  </a:lnTo>
                  <a:lnTo>
                    <a:pt x="171" y="50"/>
                  </a:lnTo>
                  <a:lnTo>
                    <a:pt x="173" y="57"/>
                  </a:lnTo>
                  <a:lnTo>
                    <a:pt x="173" y="63"/>
                  </a:lnTo>
                  <a:lnTo>
                    <a:pt x="173" y="70"/>
                  </a:lnTo>
                  <a:lnTo>
                    <a:pt x="171" y="77"/>
                  </a:lnTo>
                  <a:lnTo>
                    <a:pt x="169" y="82"/>
                  </a:lnTo>
                  <a:lnTo>
                    <a:pt x="165" y="88"/>
                  </a:lnTo>
                  <a:lnTo>
                    <a:pt x="162" y="94"/>
                  </a:lnTo>
                  <a:lnTo>
                    <a:pt x="158" y="99"/>
                  </a:lnTo>
                  <a:lnTo>
                    <a:pt x="153" y="104"/>
                  </a:lnTo>
                  <a:lnTo>
                    <a:pt x="147" y="108"/>
                  </a:lnTo>
                  <a:lnTo>
                    <a:pt x="140" y="112"/>
                  </a:lnTo>
                  <a:lnTo>
                    <a:pt x="135" y="116"/>
                  </a:lnTo>
                  <a:lnTo>
                    <a:pt x="127" y="119"/>
                  </a:lnTo>
                  <a:lnTo>
                    <a:pt x="118" y="121"/>
                  </a:lnTo>
                  <a:lnTo>
                    <a:pt x="111" y="124"/>
                  </a:lnTo>
                  <a:lnTo>
                    <a:pt x="102" y="125"/>
                  </a:lnTo>
                  <a:lnTo>
                    <a:pt x="95" y="127"/>
                  </a:lnTo>
                  <a:lnTo>
                    <a:pt x="86" y="127"/>
                  </a:lnTo>
                  <a:lnTo>
                    <a:pt x="77" y="127"/>
                  </a:lnTo>
                  <a:lnTo>
                    <a:pt x="68" y="125"/>
                  </a:lnTo>
                  <a:lnTo>
                    <a:pt x="61" y="124"/>
                  </a:lnTo>
                  <a:lnTo>
                    <a:pt x="52" y="121"/>
                  </a:lnTo>
                  <a:lnTo>
                    <a:pt x="45" y="119"/>
                  </a:lnTo>
                  <a:lnTo>
                    <a:pt x="37" y="116"/>
                  </a:lnTo>
                  <a:lnTo>
                    <a:pt x="30" y="112"/>
                  </a:lnTo>
                  <a:lnTo>
                    <a:pt x="25" y="108"/>
                  </a:lnTo>
                  <a:lnTo>
                    <a:pt x="19" y="104"/>
                  </a:lnTo>
                  <a:lnTo>
                    <a:pt x="14" y="99"/>
                  </a:lnTo>
                  <a:lnTo>
                    <a:pt x="10" y="94"/>
                  </a:lnTo>
                  <a:lnTo>
                    <a:pt x="7" y="88"/>
                  </a:lnTo>
                  <a:lnTo>
                    <a:pt x="3" y="82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63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58397" name="Line 29"/>
          <p:cNvSpPr>
            <a:spLocks noChangeShapeType="1"/>
          </p:cNvSpPr>
          <p:nvPr/>
        </p:nvSpPr>
        <p:spPr bwMode="auto">
          <a:xfrm>
            <a:off x="598488" y="4629150"/>
            <a:ext cx="844550" cy="1588"/>
          </a:xfrm>
          <a:prstGeom prst="line">
            <a:avLst/>
          </a:prstGeom>
          <a:noFill/>
          <a:ln w="20638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8398" name="Freeform 30"/>
          <p:cNvSpPr>
            <a:spLocks/>
          </p:cNvSpPr>
          <p:nvPr/>
        </p:nvSpPr>
        <p:spPr bwMode="auto">
          <a:xfrm>
            <a:off x="1416050" y="4541838"/>
            <a:ext cx="120650" cy="176212"/>
          </a:xfrm>
          <a:custGeom>
            <a:avLst/>
            <a:gdLst>
              <a:gd name="T0" fmla="*/ 2147483647 w 152"/>
              <a:gd name="T1" fmla="*/ 2147483647 h 111"/>
              <a:gd name="T2" fmla="*/ 2147483647 w 152"/>
              <a:gd name="T3" fmla="*/ 2147483647 h 111"/>
              <a:gd name="T4" fmla="*/ 2147483647 w 152"/>
              <a:gd name="T5" fmla="*/ 2147483647 h 111"/>
              <a:gd name="T6" fmla="*/ 2147483647 w 152"/>
              <a:gd name="T7" fmla="*/ 2147483647 h 111"/>
              <a:gd name="T8" fmla="*/ 2147483647 w 152"/>
              <a:gd name="T9" fmla="*/ 2147483647 h 111"/>
              <a:gd name="T10" fmla="*/ 2147483647 w 152"/>
              <a:gd name="T11" fmla="*/ 2147483647 h 111"/>
              <a:gd name="T12" fmla="*/ 2147483647 w 152"/>
              <a:gd name="T13" fmla="*/ 2147483647 h 111"/>
              <a:gd name="T14" fmla="*/ 2147483647 w 152"/>
              <a:gd name="T15" fmla="*/ 2147483647 h 111"/>
              <a:gd name="T16" fmla="*/ 2147483647 w 152"/>
              <a:gd name="T17" fmla="*/ 2147483647 h 111"/>
              <a:gd name="T18" fmla="*/ 2147483647 w 152"/>
              <a:gd name="T19" fmla="*/ 2147483647 h 111"/>
              <a:gd name="T20" fmla="*/ 2147483647 w 152"/>
              <a:gd name="T21" fmla="*/ 2147483647 h 111"/>
              <a:gd name="T22" fmla="*/ 2147483647 w 152"/>
              <a:gd name="T23" fmla="*/ 2147483647 h 111"/>
              <a:gd name="T24" fmla="*/ 2147483647 w 152"/>
              <a:gd name="T25" fmla="*/ 2147483647 h 111"/>
              <a:gd name="T26" fmla="*/ 2147483647 w 152"/>
              <a:gd name="T27" fmla="*/ 2147483647 h 111"/>
              <a:gd name="T28" fmla="*/ 0 w 152"/>
              <a:gd name="T29" fmla="*/ 2147483647 h 111"/>
              <a:gd name="T30" fmla="*/ 2147483647 w 152"/>
              <a:gd name="T31" fmla="*/ 2147483647 h 111"/>
              <a:gd name="T32" fmla="*/ 2147483647 w 152"/>
              <a:gd name="T33" fmla="*/ 2147483647 h 111"/>
              <a:gd name="T34" fmla="*/ 2147483647 w 152"/>
              <a:gd name="T35" fmla="*/ 2147483647 h 111"/>
              <a:gd name="T36" fmla="*/ 2147483647 w 152"/>
              <a:gd name="T37" fmla="*/ 2147483647 h 111"/>
              <a:gd name="T38" fmla="*/ 2147483647 w 152"/>
              <a:gd name="T39" fmla="*/ 2147483647 h 111"/>
              <a:gd name="T40" fmla="*/ 2147483647 w 152"/>
              <a:gd name="T41" fmla="*/ 2147483647 h 111"/>
              <a:gd name="T42" fmla="*/ 2147483647 w 152"/>
              <a:gd name="T43" fmla="*/ 2147483647 h 111"/>
              <a:gd name="T44" fmla="*/ 2147483647 w 152"/>
              <a:gd name="T45" fmla="*/ 2147483647 h 111"/>
              <a:gd name="T46" fmla="*/ 2147483647 w 152"/>
              <a:gd name="T47" fmla="*/ 2147483647 h 111"/>
              <a:gd name="T48" fmla="*/ 2147483647 w 152"/>
              <a:gd name="T49" fmla="*/ 2147483647 h 111"/>
              <a:gd name="T50" fmla="*/ 2147483647 w 152"/>
              <a:gd name="T51" fmla="*/ 2147483647 h 111"/>
              <a:gd name="T52" fmla="*/ 2147483647 w 152"/>
              <a:gd name="T53" fmla="*/ 2147483647 h 111"/>
              <a:gd name="T54" fmla="*/ 2147483647 w 152"/>
              <a:gd name="T55" fmla="*/ 2147483647 h 111"/>
              <a:gd name="T56" fmla="*/ 2147483647 w 152"/>
              <a:gd name="T57" fmla="*/ 2147483647 h 111"/>
              <a:gd name="T58" fmla="*/ 2147483647 w 152"/>
              <a:gd name="T59" fmla="*/ 2147483647 h 111"/>
              <a:gd name="T60" fmla="*/ 0 w 152"/>
              <a:gd name="T61" fmla="*/ 0 h 111"/>
              <a:gd name="T62" fmla="*/ 2147483647 w 152"/>
              <a:gd name="T63" fmla="*/ 2147483647 h 111"/>
              <a:gd name="T64" fmla="*/ 2147483647 w 152"/>
              <a:gd name="T65" fmla="*/ 2147483647 h 111"/>
              <a:gd name="T66" fmla="*/ 2147483647 w 152"/>
              <a:gd name="T67" fmla="*/ 2147483647 h 111"/>
              <a:gd name="T68" fmla="*/ 2147483647 w 152"/>
              <a:gd name="T69" fmla="*/ 2147483647 h 111"/>
              <a:gd name="T70" fmla="*/ 2147483647 w 152"/>
              <a:gd name="T71" fmla="*/ 2147483647 h 111"/>
              <a:gd name="T72" fmla="*/ 2147483647 w 152"/>
              <a:gd name="T73" fmla="*/ 2147483647 h 111"/>
              <a:gd name="T74" fmla="*/ 2147483647 w 152"/>
              <a:gd name="T75" fmla="*/ 2147483647 h 111"/>
              <a:gd name="T76" fmla="*/ 2147483647 w 152"/>
              <a:gd name="T77" fmla="*/ 2147483647 h 111"/>
              <a:gd name="T78" fmla="*/ 2147483647 w 152"/>
              <a:gd name="T79" fmla="*/ 2147483647 h 111"/>
              <a:gd name="T80" fmla="*/ 2147483647 w 152"/>
              <a:gd name="T81" fmla="*/ 2147483647 h 111"/>
              <a:gd name="T82" fmla="*/ 2147483647 w 152"/>
              <a:gd name="T83" fmla="*/ 2147483647 h 111"/>
              <a:gd name="T84" fmla="*/ 2147483647 w 152"/>
              <a:gd name="T85" fmla="*/ 2147483647 h 111"/>
              <a:gd name="T86" fmla="*/ 2147483647 w 152"/>
              <a:gd name="T87" fmla="*/ 2147483647 h 111"/>
              <a:gd name="T88" fmla="*/ 2147483647 w 152"/>
              <a:gd name="T89" fmla="*/ 2147483647 h 11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52" h="111">
                <a:moveTo>
                  <a:pt x="152" y="55"/>
                </a:moveTo>
                <a:lnTo>
                  <a:pt x="141" y="57"/>
                </a:lnTo>
                <a:lnTo>
                  <a:pt x="130" y="57"/>
                </a:lnTo>
                <a:lnTo>
                  <a:pt x="119" y="59"/>
                </a:lnTo>
                <a:lnTo>
                  <a:pt x="108" y="61"/>
                </a:lnTo>
                <a:lnTo>
                  <a:pt x="97" y="63"/>
                </a:lnTo>
                <a:lnTo>
                  <a:pt x="87" y="66"/>
                </a:lnTo>
                <a:lnTo>
                  <a:pt x="78" y="69"/>
                </a:lnTo>
                <a:lnTo>
                  <a:pt x="67" y="72"/>
                </a:lnTo>
                <a:lnTo>
                  <a:pt x="58" y="75"/>
                </a:lnTo>
                <a:lnTo>
                  <a:pt x="49" y="79"/>
                </a:lnTo>
                <a:lnTo>
                  <a:pt x="40" y="84"/>
                </a:lnTo>
                <a:lnTo>
                  <a:pt x="31" y="88"/>
                </a:lnTo>
                <a:lnTo>
                  <a:pt x="15" y="99"/>
                </a:lnTo>
                <a:lnTo>
                  <a:pt x="0" y="111"/>
                </a:lnTo>
                <a:lnTo>
                  <a:pt x="4" y="104"/>
                </a:lnTo>
                <a:lnTo>
                  <a:pt x="7" y="97"/>
                </a:lnTo>
                <a:lnTo>
                  <a:pt x="11" y="91"/>
                </a:lnTo>
                <a:lnTo>
                  <a:pt x="13" y="84"/>
                </a:lnTo>
                <a:lnTo>
                  <a:pt x="15" y="76"/>
                </a:lnTo>
                <a:lnTo>
                  <a:pt x="16" y="70"/>
                </a:lnTo>
                <a:lnTo>
                  <a:pt x="18" y="63"/>
                </a:lnTo>
                <a:lnTo>
                  <a:pt x="18" y="55"/>
                </a:lnTo>
                <a:lnTo>
                  <a:pt x="18" y="49"/>
                </a:lnTo>
                <a:lnTo>
                  <a:pt x="16" y="41"/>
                </a:lnTo>
                <a:lnTo>
                  <a:pt x="15" y="34"/>
                </a:lnTo>
                <a:lnTo>
                  <a:pt x="13" y="28"/>
                </a:lnTo>
                <a:lnTo>
                  <a:pt x="11" y="20"/>
                </a:lnTo>
                <a:lnTo>
                  <a:pt x="7" y="13"/>
                </a:lnTo>
                <a:lnTo>
                  <a:pt x="4" y="7"/>
                </a:lnTo>
                <a:lnTo>
                  <a:pt x="0" y="0"/>
                </a:lnTo>
                <a:lnTo>
                  <a:pt x="15" y="12"/>
                </a:lnTo>
                <a:lnTo>
                  <a:pt x="31" y="22"/>
                </a:lnTo>
                <a:lnTo>
                  <a:pt x="40" y="28"/>
                </a:lnTo>
                <a:lnTo>
                  <a:pt x="49" y="32"/>
                </a:lnTo>
                <a:lnTo>
                  <a:pt x="58" y="36"/>
                </a:lnTo>
                <a:lnTo>
                  <a:pt x="67" y="40"/>
                </a:lnTo>
                <a:lnTo>
                  <a:pt x="78" y="42"/>
                </a:lnTo>
                <a:lnTo>
                  <a:pt x="87" y="46"/>
                </a:lnTo>
                <a:lnTo>
                  <a:pt x="97" y="49"/>
                </a:lnTo>
                <a:lnTo>
                  <a:pt x="108" y="50"/>
                </a:lnTo>
                <a:lnTo>
                  <a:pt x="119" y="53"/>
                </a:lnTo>
                <a:lnTo>
                  <a:pt x="130" y="54"/>
                </a:lnTo>
                <a:lnTo>
                  <a:pt x="141" y="55"/>
                </a:lnTo>
                <a:lnTo>
                  <a:pt x="152" y="55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8399" name="Line 31"/>
          <p:cNvSpPr>
            <a:spLocks noChangeShapeType="1"/>
          </p:cNvSpPr>
          <p:nvPr/>
        </p:nvSpPr>
        <p:spPr bwMode="auto">
          <a:xfrm>
            <a:off x="1673225" y="4629150"/>
            <a:ext cx="296863" cy="1588"/>
          </a:xfrm>
          <a:prstGeom prst="line">
            <a:avLst/>
          </a:prstGeom>
          <a:noFill/>
          <a:ln w="20638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8401" name="Line 33"/>
          <p:cNvSpPr>
            <a:spLocks noChangeShapeType="1"/>
          </p:cNvSpPr>
          <p:nvPr/>
        </p:nvSpPr>
        <p:spPr bwMode="auto">
          <a:xfrm>
            <a:off x="2978150" y="4629150"/>
            <a:ext cx="392113" cy="1588"/>
          </a:xfrm>
          <a:prstGeom prst="line">
            <a:avLst/>
          </a:prstGeom>
          <a:noFill/>
          <a:ln w="20638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8402" name="Freeform 34"/>
          <p:cNvSpPr>
            <a:spLocks/>
          </p:cNvSpPr>
          <p:nvPr/>
        </p:nvSpPr>
        <p:spPr bwMode="auto">
          <a:xfrm>
            <a:off x="3349625" y="4567238"/>
            <a:ext cx="85725" cy="125412"/>
          </a:xfrm>
          <a:custGeom>
            <a:avLst/>
            <a:gdLst>
              <a:gd name="T0" fmla="*/ 2147483647 w 109"/>
              <a:gd name="T1" fmla="*/ 2147483647 h 79"/>
              <a:gd name="T2" fmla="*/ 2147483647 w 109"/>
              <a:gd name="T3" fmla="*/ 2147483647 h 79"/>
              <a:gd name="T4" fmla="*/ 2147483647 w 109"/>
              <a:gd name="T5" fmla="*/ 2147483647 h 79"/>
              <a:gd name="T6" fmla="*/ 2147483647 w 109"/>
              <a:gd name="T7" fmla="*/ 2147483647 h 79"/>
              <a:gd name="T8" fmla="*/ 2147483647 w 109"/>
              <a:gd name="T9" fmla="*/ 2147483647 h 79"/>
              <a:gd name="T10" fmla="*/ 2147483647 w 109"/>
              <a:gd name="T11" fmla="*/ 2147483647 h 79"/>
              <a:gd name="T12" fmla="*/ 2147483647 w 109"/>
              <a:gd name="T13" fmla="*/ 2147483647 h 79"/>
              <a:gd name="T14" fmla="*/ 2147483647 w 109"/>
              <a:gd name="T15" fmla="*/ 2147483647 h 79"/>
              <a:gd name="T16" fmla="*/ 0 w 109"/>
              <a:gd name="T17" fmla="*/ 2147483647 h 79"/>
              <a:gd name="T18" fmla="*/ 2147483647 w 109"/>
              <a:gd name="T19" fmla="*/ 2147483647 h 79"/>
              <a:gd name="T20" fmla="*/ 2147483647 w 109"/>
              <a:gd name="T21" fmla="*/ 2147483647 h 79"/>
              <a:gd name="T22" fmla="*/ 2147483647 w 109"/>
              <a:gd name="T23" fmla="*/ 2147483647 h 79"/>
              <a:gd name="T24" fmla="*/ 2147483647 w 109"/>
              <a:gd name="T25" fmla="*/ 2147483647 h 79"/>
              <a:gd name="T26" fmla="*/ 2147483647 w 109"/>
              <a:gd name="T27" fmla="*/ 2147483647 h 79"/>
              <a:gd name="T28" fmla="*/ 2147483647 w 109"/>
              <a:gd name="T29" fmla="*/ 2147483647 h 79"/>
              <a:gd name="T30" fmla="*/ 2147483647 w 109"/>
              <a:gd name="T31" fmla="*/ 2147483647 h 79"/>
              <a:gd name="T32" fmla="*/ 0 w 109"/>
              <a:gd name="T33" fmla="*/ 0 h 79"/>
              <a:gd name="T34" fmla="*/ 2147483647 w 109"/>
              <a:gd name="T35" fmla="*/ 2147483647 h 79"/>
              <a:gd name="T36" fmla="*/ 2147483647 w 109"/>
              <a:gd name="T37" fmla="*/ 2147483647 h 79"/>
              <a:gd name="T38" fmla="*/ 2147483647 w 109"/>
              <a:gd name="T39" fmla="*/ 2147483647 h 79"/>
              <a:gd name="T40" fmla="*/ 2147483647 w 109"/>
              <a:gd name="T41" fmla="*/ 2147483647 h 79"/>
              <a:gd name="T42" fmla="*/ 2147483647 w 109"/>
              <a:gd name="T43" fmla="*/ 2147483647 h 79"/>
              <a:gd name="T44" fmla="*/ 2147483647 w 109"/>
              <a:gd name="T45" fmla="*/ 2147483647 h 79"/>
              <a:gd name="T46" fmla="*/ 2147483647 w 109"/>
              <a:gd name="T47" fmla="*/ 2147483647 h 79"/>
              <a:gd name="T48" fmla="*/ 2147483647 w 109"/>
              <a:gd name="T49" fmla="*/ 2147483647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9" h="79">
                <a:moveTo>
                  <a:pt x="109" y="39"/>
                </a:moveTo>
                <a:lnTo>
                  <a:pt x="92" y="41"/>
                </a:lnTo>
                <a:lnTo>
                  <a:pt x="78" y="43"/>
                </a:lnTo>
                <a:lnTo>
                  <a:pt x="64" y="47"/>
                </a:lnTo>
                <a:lnTo>
                  <a:pt x="49" y="51"/>
                </a:lnTo>
                <a:lnTo>
                  <a:pt x="36" y="56"/>
                </a:lnTo>
                <a:lnTo>
                  <a:pt x="24" y="63"/>
                </a:lnTo>
                <a:lnTo>
                  <a:pt x="11" y="71"/>
                </a:lnTo>
                <a:lnTo>
                  <a:pt x="0" y="79"/>
                </a:lnTo>
                <a:lnTo>
                  <a:pt x="6" y="70"/>
                </a:lnTo>
                <a:lnTo>
                  <a:pt x="9" y="59"/>
                </a:lnTo>
                <a:lnTo>
                  <a:pt x="13" y="50"/>
                </a:lnTo>
                <a:lnTo>
                  <a:pt x="13" y="39"/>
                </a:lnTo>
                <a:lnTo>
                  <a:pt x="13" y="30"/>
                </a:lnTo>
                <a:lnTo>
                  <a:pt x="9" y="20"/>
                </a:lnTo>
                <a:lnTo>
                  <a:pt x="6" y="10"/>
                </a:lnTo>
                <a:lnTo>
                  <a:pt x="0" y="0"/>
                </a:lnTo>
                <a:lnTo>
                  <a:pt x="11" y="9"/>
                </a:lnTo>
                <a:lnTo>
                  <a:pt x="24" y="16"/>
                </a:lnTo>
                <a:lnTo>
                  <a:pt x="36" y="22"/>
                </a:lnTo>
                <a:lnTo>
                  <a:pt x="49" y="27"/>
                </a:lnTo>
                <a:lnTo>
                  <a:pt x="64" y="33"/>
                </a:lnTo>
                <a:lnTo>
                  <a:pt x="78" y="35"/>
                </a:lnTo>
                <a:lnTo>
                  <a:pt x="92" y="38"/>
                </a:lnTo>
                <a:lnTo>
                  <a:pt x="109" y="39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8403" name="Line 35"/>
          <p:cNvSpPr>
            <a:spLocks noChangeShapeType="1"/>
          </p:cNvSpPr>
          <p:nvPr/>
        </p:nvSpPr>
        <p:spPr bwMode="auto">
          <a:xfrm>
            <a:off x="4122738" y="4629150"/>
            <a:ext cx="392112" cy="1588"/>
          </a:xfrm>
          <a:prstGeom prst="line">
            <a:avLst/>
          </a:prstGeom>
          <a:noFill/>
          <a:ln w="20638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8405" name="Line 37"/>
          <p:cNvSpPr>
            <a:spLocks noChangeShapeType="1"/>
          </p:cNvSpPr>
          <p:nvPr/>
        </p:nvSpPr>
        <p:spPr bwMode="auto">
          <a:xfrm flipV="1">
            <a:off x="5410200" y="4625975"/>
            <a:ext cx="304800" cy="0"/>
          </a:xfrm>
          <a:prstGeom prst="line">
            <a:avLst/>
          </a:prstGeom>
          <a:noFill/>
          <a:ln w="20638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8407" name="Line 39"/>
          <p:cNvSpPr>
            <a:spLocks noChangeShapeType="1"/>
          </p:cNvSpPr>
          <p:nvPr/>
        </p:nvSpPr>
        <p:spPr bwMode="auto">
          <a:xfrm>
            <a:off x="6410325" y="4629150"/>
            <a:ext cx="392113" cy="1588"/>
          </a:xfrm>
          <a:prstGeom prst="line">
            <a:avLst/>
          </a:prstGeom>
          <a:noFill/>
          <a:ln w="20638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8411" name="Freeform 43"/>
          <p:cNvSpPr>
            <a:spLocks/>
          </p:cNvSpPr>
          <p:nvPr/>
        </p:nvSpPr>
        <p:spPr bwMode="auto">
          <a:xfrm>
            <a:off x="5332413" y="4629150"/>
            <a:ext cx="2589212" cy="1003300"/>
          </a:xfrm>
          <a:custGeom>
            <a:avLst/>
            <a:gdLst>
              <a:gd name="T0" fmla="*/ 2147483647 w 3262"/>
              <a:gd name="T1" fmla="*/ 0 h 632"/>
              <a:gd name="T2" fmla="*/ 2147483647 w 3262"/>
              <a:gd name="T3" fmla="*/ 2147483647 h 632"/>
              <a:gd name="T4" fmla="*/ 0 w 3262"/>
              <a:gd name="T5" fmla="*/ 2147483647 h 6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62" h="632">
                <a:moveTo>
                  <a:pt x="3262" y="0"/>
                </a:moveTo>
                <a:lnTo>
                  <a:pt x="3262" y="632"/>
                </a:lnTo>
                <a:lnTo>
                  <a:pt x="0" y="632"/>
                </a:lnTo>
              </a:path>
            </a:pathLst>
          </a:custGeom>
          <a:noFill/>
          <a:ln w="20638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8413" name="Freeform 45"/>
          <p:cNvSpPr>
            <a:spLocks/>
          </p:cNvSpPr>
          <p:nvPr/>
        </p:nvSpPr>
        <p:spPr bwMode="auto">
          <a:xfrm>
            <a:off x="1604963" y="4859338"/>
            <a:ext cx="2974975" cy="773112"/>
          </a:xfrm>
          <a:custGeom>
            <a:avLst/>
            <a:gdLst>
              <a:gd name="T0" fmla="*/ 2147483647 w 3748"/>
              <a:gd name="T1" fmla="*/ 2147483647 h 487"/>
              <a:gd name="T2" fmla="*/ 0 w 3748"/>
              <a:gd name="T3" fmla="*/ 2147483647 h 487"/>
              <a:gd name="T4" fmla="*/ 0 w 3748"/>
              <a:gd name="T5" fmla="*/ 0 h 4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748" h="487">
                <a:moveTo>
                  <a:pt x="3748" y="487"/>
                </a:moveTo>
                <a:lnTo>
                  <a:pt x="0" y="487"/>
                </a:lnTo>
                <a:lnTo>
                  <a:pt x="0" y="0"/>
                </a:lnTo>
              </a:path>
            </a:pathLst>
          </a:custGeom>
          <a:noFill/>
          <a:ln w="20638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8414" name="Freeform 46"/>
          <p:cNvSpPr>
            <a:spLocks/>
          </p:cNvSpPr>
          <p:nvPr/>
        </p:nvSpPr>
        <p:spPr bwMode="auto">
          <a:xfrm>
            <a:off x="1562100" y="4764088"/>
            <a:ext cx="85725" cy="125412"/>
          </a:xfrm>
          <a:custGeom>
            <a:avLst/>
            <a:gdLst>
              <a:gd name="T0" fmla="*/ 2147483647 w 108"/>
              <a:gd name="T1" fmla="*/ 0 h 79"/>
              <a:gd name="T2" fmla="*/ 2147483647 w 108"/>
              <a:gd name="T3" fmla="*/ 2147483647 h 79"/>
              <a:gd name="T4" fmla="*/ 2147483647 w 108"/>
              <a:gd name="T5" fmla="*/ 2147483647 h 79"/>
              <a:gd name="T6" fmla="*/ 2147483647 w 108"/>
              <a:gd name="T7" fmla="*/ 2147483647 h 79"/>
              <a:gd name="T8" fmla="*/ 2147483647 w 108"/>
              <a:gd name="T9" fmla="*/ 2147483647 h 79"/>
              <a:gd name="T10" fmla="*/ 2147483647 w 108"/>
              <a:gd name="T11" fmla="*/ 2147483647 h 79"/>
              <a:gd name="T12" fmla="*/ 2147483647 w 108"/>
              <a:gd name="T13" fmla="*/ 2147483647 h 79"/>
              <a:gd name="T14" fmla="*/ 2147483647 w 108"/>
              <a:gd name="T15" fmla="*/ 2147483647 h 79"/>
              <a:gd name="T16" fmla="*/ 2147483647 w 108"/>
              <a:gd name="T17" fmla="*/ 2147483647 h 79"/>
              <a:gd name="T18" fmla="*/ 2147483647 w 108"/>
              <a:gd name="T19" fmla="*/ 2147483647 h 79"/>
              <a:gd name="T20" fmla="*/ 2147483647 w 108"/>
              <a:gd name="T21" fmla="*/ 2147483647 h 79"/>
              <a:gd name="T22" fmla="*/ 2147483647 w 108"/>
              <a:gd name="T23" fmla="*/ 2147483647 h 79"/>
              <a:gd name="T24" fmla="*/ 2147483647 w 108"/>
              <a:gd name="T25" fmla="*/ 2147483647 h 79"/>
              <a:gd name="T26" fmla="*/ 2147483647 w 108"/>
              <a:gd name="T27" fmla="*/ 2147483647 h 79"/>
              <a:gd name="T28" fmla="*/ 2147483647 w 108"/>
              <a:gd name="T29" fmla="*/ 2147483647 h 79"/>
              <a:gd name="T30" fmla="*/ 2147483647 w 108"/>
              <a:gd name="T31" fmla="*/ 2147483647 h 79"/>
              <a:gd name="T32" fmla="*/ 0 w 108"/>
              <a:gd name="T33" fmla="*/ 2147483647 h 79"/>
              <a:gd name="T34" fmla="*/ 2147483647 w 108"/>
              <a:gd name="T35" fmla="*/ 2147483647 h 79"/>
              <a:gd name="T36" fmla="*/ 2147483647 w 108"/>
              <a:gd name="T37" fmla="*/ 2147483647 h 79"/>
              <a:gd name="T38" fmla="*/ 2147483647 w 108"/>
              <a:gd name="T39" fmla="*/ 2147483647 h 79"/>
              <a:gd name="T40" fmla="*/ 2147483647 w 108"/>
              <a:gd name="T41" fmla="*/ 2147483647 h 79"/>
              <a:gd name="T42" fmla="*/ 2147483647 w 108"/>
              <a:gd name="T43" fmla="*/ 2147483647 h 79"/>
              <a:gd name="T44" fmla="*/ 2147483647 w 108"/>
              <a:gd name="T45" fmla="*/ 2147483647 h 79"/>
              <a:gd name="T46" fmla="*/ 2147483647 w 108"/>
              <a:gd name="T47" fmla="*/ 2147483647 h 79"/>
              <a:gd name="T48" fmla="*/ 2147483647 w 108"/>
              <a:gd name="T49" fmla="*/ 0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8" h="79">
                <a:moveTo>
                  <a:pt x="54" y="0"/>
                </a:moveTo>
                <a:lnTo>
                  <a:pt x="56" y="11"/>
                </a:lnTo>
                <a:lnTo>
                  <a:pt x="58" y="22"/>
                </a:lnTo>
                <a:lnTo>
                  <a:pt x="63" y="33"/>
                </a:lnTo>
                <a:lnTo>
                  <a:pt x="70" y="43"/>
                </a:lnTo>
                <a:lnTo>
                  <a:pt x="77" y="52"/>
                </a:lnTo>
                <a:lnTo>
                  <a:pt x="86" y="62"/>
                </a:lnTo>
                <a:lnTo>
                  <a:pt x="95" y="71"/>
                </a:lnTo>
                <a:lnTo>
                  <a:pt x="108" y="79"/>
                </a:lnTo>
                <a:lnTo>
                  <a:pt x="94" y="75"/>
                </a:lnTo>
                <a:lnTo>
                  <a:pt x="81" y="71"/>
                </a:lnTo>
                <a:lnTo>
                  <a:pt x="67" y="69"/>
                </a:lnTo>
                <a:lnTo>
                  <a:pt x="54" y="69"/>
                </a:lnTo>
                <a:lnTo>
                  <a:pt x="40" y="69"/>
                </a:lnTo>
                <a:lnTo>
                  <a:pt x="27" y="71"/>
                </a:lnTo>
                <a:lnTo>
                  <a:pt x="13" y="75"/>
                </a:lnTo>
                <a:lnTo>
                  <a:pt x="0" y="79"/>
                </a:lnTo>
                <a:lnTo>
                  <a:pt x="11" y="71"/>
                </a:lnTo>
                <a:lnTo>
                  <a:pt x="22" y="62"/>
                </a:lnTo>
                <a:lnTo>
                  <a:pt x="31" y="52"/>
                </a:lnTo>
                <a:lnTo>
                  <a:pt x="38" y="43"/>
                </a:lnTo>
                <a:lnTo>
                  <a:pt x="43" y="33"/>
                </a:lnTo>
                <a:lnTo>
                  <a:pt x="49" y="22"/>
                </a:lnTo>
                <a:lnTo>
                  <a:pt x="52" y="11"/>
                </a:lnTo>
                <a:lnTo>
                  <a:pt x="54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58452" name="Group 84"/>
          <p:cNvGrpSpPr>
            <a:grpSpLocks/>
          </p:cNvGrpSpPr>
          <p:nvPr/>
        </p:nvGrpSpPr>
        <p:grpSpPr bwMode="auto">
          <a:xfrm>
            <a:off x="1943100" y="4295775"/>
            <a:ext cx="1035050" cy="668338"/>
            <a:chOff x="1224" y="2706"/>
            <a:chExt cx="652" cy="421"/>
          </a:xfrm>
        </p:grpSpPr>
        <p:sp>
          <p:nvSpPr>
            <p:cNvPr id="69704" name="Rectangle 13"/>
            <p:cNvSpPr>
              <a:spLocks noChangeArrowheads="1"/>
            </p:cNvSpPr>
            <p:nvPr/>
          </p:nvSpPr>
          <p:spPr bwMode="auto">
            <a:xfrm>
              <a:off x="1299" y="2706"/>
              <a:ext cx="577" cy="421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2400"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69705" name="Rectangle 14"/>
            <p:cNvSpPr>
              <a:spLocks noChangeArrowheads="1"/>
            </p:cNvSpPr>
            <p:nvPr/>
          </p:nvSpPr>
          <p:spPr bwMode="auto">
            <a:xfrm>
              <a:off x="1299" y="2706"/>
              <a:ext cx="577" cy="421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2400"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69706" name="Freeform 32"/>
            <p:cNvSpPr>
              <a:spLocks/>
            </p:cNvSpPr>
            <p:nvPr/>
          </p:nvSpPr>
          <p:spPr bwMode="auto">
            <a:xfrm>
              <a:off x="1224" y="2861"/>
              <a:ext cx="75" cy="111"/>
            </a:xfrm>
            <a:custGeom>
              <a:avLst/>
              <a:gdLst>
                <a:gd name="T0" fmla="*/ 9 w 152"/>
                <a:gd name="T1" fmla="*/ 55 h 111"/>
                <a:gd name="T2" fmla="*/ 8 w 152"/>
                <a:gd name="T3" fmla="*/ 57 h 111"/>
                <a:gd name="T4" fmla="*/ 8 w 152"/>
                <a:gd name="T5" fmla="*/ 57 h 111"/>
                <a:gd name="T6" fmla="*/ 7 w 152"/>
                <a:gd name="T7" fmla="*/ 59 h 111"/>
                <a:gd name="T8" fmla="*/ 6 w 152"/>
                <a:gd name="T9" fmla="*/ 61 h 111"/>
                <a:gd name="T10" fmla="*/ 6 w 152"/>
                <a:gd name="T11" fmla="*/ 63 h 111"/>
                <a:gd name="T12" fmla="*/ 5 w 152"/>
                <a:gd name="T13" fmla="*/ 66 h 111"/>
                <a:gd name="T14" fmla="*/ 4 w 152"/>
                <a:gd name="T15" fmla="*/ 69 h 111"/>
                <a:gd name="T16" fmla="*/ 4 w 152"/>
                <a:gd name="T17" fmla="*/ 72 h 111"/>
                <a:gd name="T18" fmla="*/ 3 w 152"/>
                <a:gd name="T19" fmla="*/ 75 h 111"/>
                <a:gd name="T20" fmla="*/ 3 w 152"/>
                <a:gd name="T21" fmla="*/ 79 h 111"/>
                <a:gd name="T22" fmla="*/ 2 w 152"/>
                <a:gd name="T23" fmla="*/ 84 h 111"/>
                <a:gd name="T24" fmla="*/ 1 w 152"/>
                <a:gd name="T25" fmla="*/ 88 h 111"/>
                <a:gd name="T26" fmla="*/ 0 w 152"/>
                <a:gd name="T27" fmla="*/ 99 h 111"/>
                <a:gd name="T28" fmla="*/ 0 w 152"/>
                <a:gd name="T29" fmla="*/ 111 h 111"/>
                <a:gd name="T30" fmla="*/ 0 w 152"/>
                <a:gd name="T31" fmla="*/ 104 h 111"/>
                <a:gd name="T32" fmla="*/ 0 w 152"/>
                <a:gd name="T33" fmla="*/ 97 h 111"/>
                <a:gd name="T34" fmla="*/ 0 w 152"/>
                <a:gd name="T35" fmla="*/ 91 h 111"/>
                <a:gd name="T36" fmla="*/ 0 w 152"/>
                <a:gd name="T37" fmla="*/ 84 h 111"/>
                <a:gd name="T38" fmla="*/ 0 w 152"/>
                <a:gd name="T39" fmla="*/ 76 h 111"/>
                <a:gd name="T40" fmla="*/ 1 w 152"/>
                <a:gd name="T41" fmla="*/ 70 h 111"/>
                <a:gd name="T42" fmla="*/ 1 w 152"/>
                <a:gd name="T43" fmla="*/ 63 h 111"/>
                <a:gd name="T44" fmla="*/ 1 w 152"/>
                <a:gd name="T45" fmla="*/ 55 h 111"/>
                <a:gd name="T46" fmla="*/ 1 w 152"/>
                <a:gd name="T47" fmla="*/ 49 h 111"/>
                <a:gd name="T48" fmla="*/ 1 w 152"/>
                <a:gd name="T49" fmla="*/ 41 h 111"/>
                <a:gd name="T50" fmla="*/ 0 w 152"/>
                <a:gd name="T51" fmla="*/ 34 h 111"/>
                <a:gd name="T52" fmla="*/ 0 w 152"/>
                <a:gd name="T53" fmla="*/ 28 h 111"/>
                <a:gd name="T54" fmla="*/ 0 w 152"/>
                <a:gd name="T55" fmla="*/ 20 h 111"/>
                <a:gd name="T56" fmla="*/ 0 w 152"/>
                <a:gd name="T57" fmla="*/ 13 h 111"/>
                <a:gd name="T58" fmla="*/ 0 w 152"/>
                <a:gd name="T59" fmla="*/ 7 h 111"/>
                <a:gd name="T60" fmla="*/ 0 w 152"/>
                <a:gd name="T61" fmla="*/ 0 h 111"/>
                <a:gd name="T62" fmla="*/ 0 w 152"/>
                <a:gd name="T63" fmla="*/ 12 h 111"/>
                <a:gd name="T64" fmla="*/ 1 w 152"/>
                <a:gd name="T65" fmla="*/ 22 h 111"/>
                <a:gd name="T66" fmla="*/ 2 w 152"/>
                <a:gd name="T67" fmla="*/ 28 h 111"/>
                <a:gd name="T68" fmla="*/ 3 w 152"/>
                <a:gd name="T69" fmla="*/ 32 h 111"/>
                <a:gd name="T70" fmla="*/ 3 w 152"/>
                <a:gd name="T71" fmla="*/ 36 h 111"/>
                <a:gd name="T72" fmla="*/ 4 w 152"/>
                <a:gd name="T73" fmla="*/ 40 h 111"/>
                <a:gd name="T74" fmla="*/ 4 w 152"/>
                <a:gd name="T75" fmla="*/ 42 h 111"/>
                <a:gd name="T76" fmla="*/ 5 w 152"/>
                <a:gd name="T77" fmla="*/ 46 h 111"/>
                <a:gd name="T78" fmla="*/ 6 w 152"/>
                <a:gd name="T79" fmla="*/ 49 h 111"/>
                <a:gd name="T80" fmla="*/ 6 w 152"/>
                <a:gd name="T81" fmla="*/ 50 h 111"/>
                <a:gd name="T82" fmla="*/ 7 w 152"/>
                <a:gd name="T83" fmla="*/ 53 h 111"/>
                <a:gd name="T84" fmla="*/ 8 w 152"/>
                <a:gd name="T85" fmla="*/ 54 h 111"/>
                <a:gd name="T86" fmla="*/ 8 w 152"/>
                <a:gd name="T87" fmla="*/ 55 h 111"/>
                <a:gd name="T88" fmla="*/ 9 w 152"/>
                <a:gd name="T89" fmla="*/ 55 h 11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52" h="111">
                  <a:moveTo>
                    <a:pt x="152" y="55"/>
                  </a:moveTo>
                  <a:lnTo>
                    <a:pt x="141" y="57"/>
                  </a:lnTo>
                  <a:lnTo>
                    <a:pt x="130" y="57"/>
                  </a:lnTo>
                  <a:lnTo>
                    <a:pt x="119" y="59"/>
                  </a:lnTo>
                  <a:lnTo>
                    <a:pt x="108" y="61"/>
                  </a:lnTo>
                  <a:lnTo>
                    <a:pt x="98" y="63"/>
                  </a:lnTo>
                  <a:lnTo>
                    <a:pt x="87" y="66"/>
                  </a:lnTo>
                  <a:lnTo>
                    <a:pt x="78" y="69"/>
                  </a:lnTo>
                  <a:lnTo>
                    <a:pt x="67" y="72"/>
                  </a:lnTo>
                  <a:lnTo>
                    <a:pt x="58" y="75"/>
                  </a:lnTo>
                  <a:lnTo>
                    <a:pt x="49" y="79"/>
                  </a:lnTo>
                  <a:lnTo>
                    <a:pt x="40" y="84"/>
                  </a:lnTo>
                  <a:lnTo>
                    <a:pt x="31" y="88"/>
                  </a:lnTo>
                  <a:lnTo>
                    <a:pt x="15" y="99"/>
                  </a:lnTo>
                  <a:lnTo>
                    <a:pt x="0" y="111"/>
                  </a:lnTo>
                  <a:lnTo>
                    <a:pt x="4" y="104"/>
                  </a:lnTo>
                  <a:lnTo>
                    <a:pt x="7" y="97"/>
                  </a:lnTo>
                  <a:lnTo>
                    <a:pt x="11" y="91"/>
                  </a:lnTo>
                  <a:lnTo>
                    <a:pt x="13" y="84"/>
                  </a:lnTo>
                  <a:lnTo>
                    <a:pt x="15" y="76"/>
                  </a:lnTo>
                  <a:lnTo>
                    <a:pt x="17" y="70"/>
                  </a:lnTo>
                  <a:lnTo>
                    <a:pt x="18" y="63"/>
                  </a:lnTo>
                  <a:lnTo>
                    <a:pt x="18" y="55"/>
                  </a:lnTo>
                  <a:lnTo>
                    <a:pt x="18" y="49"/>
                  </a:lnTo>
                  <a:lnTo>
                    <a:pt x="17" y="41"/>
                  </a:lnTo>
                  <a:lnTo>
                    <a:pt x="15" y="34"/>
                  </a:lnTo>
                  <a:lnTo>
                    <a:pt x="13" y="28"/>
                  </a:lnTo>
                  <a:lnTo>
                    <a:pt x="11" y="20"/>
                  </a:lnTo>
                  <a:lnTo>
                    <a:pt x="7" y="13"/>
                  </a:lnTo>
                  <a:lnTo>
                    <a:pt x="4" y="7"/>
                  </a:lnTo>
                  <a:lnTo>
                    <a:pt x="0" y="0"/>
                  </a:lnTo>
                  <a:lnTo>
                    <a:pt x="15" y="12"/>
                  </a:lnTo>
                  <a:lnTo>
                    <a:pt x="31" y="22"/>
                  </a:lnTo>
                  <a:lnTo>
                    <a:pt x="40" y="28"/>
                  </a:lnTo>
                  <a:lnTo>
                    <a:pt x="49" y="32"/>
                  </a:lnTo>
                  <a:lnTo>
                    <a:pt x="58" y="36"/>
                  </a:lnTo>
                  <a:lnTo>
                    <a:pt x="67" y="40"/>
                  </a:lnTo>
                  <a:lnTo>
                    <a:pt x="78" y="42"/>
                  </a:lnTo>
                  <a:lnTo>
                    <a:pt x="87" y="46"/>
                  </a:lnTo>
                  <a:lnTo>
                    <a:pt x="98" y="49"/>
                  </a:lnTo>
                  <a:lnTo>
                    <a:pt x="108" y="50"/>
                  </a:lnTo>
                  <a:lnTo>
                    <a:pt x="119" y="53"/>
                  </a:lnTo>
                  <a:lnTo>
                    <a:pt x="130" y="54"/>
                  </a:lnTo>
                  <a:lnTo>
                    <a:pt x="141" y="55"/>
                  </a:lnTo>
                  <a:lnTo>
                    <a:pt x="152" y="55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9707" name="Rectangle 47"/>
            <p:cNvSpPr>
              <a:spLocks noChangeArrowheads="1"/>
            </p:cNvSpPr>
            <p:nvPr/>
          </p:nvSpPr>
          <p:spPr bwMode="auto">
            <a:xfrm>
              <a:off x="1344" y="2832"/>
              <a:ext cx="47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500" b="1">
                  <a:solidFill>
                    <a:srgbClr val="800080"/>
                  </a:solidFill>
                  <a:latin typeface="ËÎÌå"/>
                  <a:ea typeface="SimSun" pitchFamily="2" charset="-122"/>
                </a:rPr>
                <a:t>amplifier</a:t>
              </a:r>
              <a:endParaRPr lang="en-US" altLang="zh-CN" sz="2400">
                <a:latin typeface="Times New Roman" pitchFamily="18" charset="0"/>
                <a:ea typeface="SimSun" pitchFamily="2" charset="-122"/>
              </a:endParaRPr>
            </a:p>
          </p:txBody>
        </p:sp>
      </p:grpSp>
      <p:grpSp>
        <p:nvGrpSpPr>
          <p:cNvPr id="58451" name="Group 83"/>
          <p:cNvGrpSpPr>
            <a:grpSpLocks/>
          </p:cNvGrpSpPr>
          <p:nvPr/>
        </p:nvGrpSpPr>
        <p:grpSpPr bwMode="auto">
          <a:xfrm>
            <a:off x="3435350" y="4295775"/>
            <a:ext cx="687388" cy="668338"/>
            <a:chOff x="2164" y="2706"/>
            <a:chExt cx="433" cy="421"/>
          </a:xfrm>
        </p:grpSpPr>
        <p:sp>
          <p:nvSpPr>
            <p:cNvPr id="69701" name="Rectangle 15"/>
            <p:cNvSpPr>
              <a:spLocks noChangeArrowheads="1"/>
            </p:cNvSpPr>
            <p:nvPr/>
          </p:nvSpPr>
          <p:spPr bwMode="auto">
            <a:xfrm>
              <a:off x="2164" y="2706"/>
              <a:ext cx="433" cy="421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2400"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69702" name="Rectangle 16"/>
            <p:cNvSpPr>
              <a:spLocks noChangeArrowheads="1"/>
            </p:cNvSpPr>
            <p:nvPr/>
          </p:nvSpPr>
          <p:spPr bwMode="auto">
            <a:xfrm>
              <a:off x="2164" y="2706"/>
              <a:ext cx="433" cy="421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2400"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69703" name="Rectangle 48"/>
            <p:cNvSpPr>
              <a:spLocks noChangeArrowheads="1"/>
            </p:cNvSpPr>
            <p:nvPr/>
          </p:nvSpPr>
          <p:spPr bwMode="auto">
            <a:xfrm>
              <a:off x="2208" y="2832"/>
              <a:ext cx="32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500" b="1">
                  <a:solidFill>
                    <a:srgbClr val="800080"/>
                  </a:solidFill>
                  <a:latin typeface="ËÎÌå"/>
                  <a:ea typeface="SimSun" pitchFamily="2" charset="-122"/>
                </a:rPr>
                <a:t>Motor</a:t>
              </a:r>
              <a:endParaRPr lang="en-US" altLang="zh-CN" sz="2400">
                <a:latin typeface="Times New Roman" pitchFamily="18" charset="0"/>
                <a:ea typeface="SimSun" pitchFamily="2" charset="-122"/>
              </a:endParaRPr>
            </a:p>
          </p:txBody>
        </p:sp>
      </p:grpSp>
      <p:grpSp>
        <p:nvGrpSpPr>
          <p:cNvPr id="58450" name="Group 82"/>
          <p:cNvGrpSpPr>
            <a:grpSpLocks/>
          </p:cNvGrpSpPr>
          <p:nvPr/>
        </p:nvGrpSpPr>
        <p:grpSpPr bwMode="auto">
          <a:xfrm>
            <a:off x="4494213" y="4295775"/>
            <a:ext cx="915987" cy="668338"/>
            <a:chOff x="2831" y="2706"/>
            <a:chExt cx="577" cy="421"/>
          </a:xfrm>
        </p:grpSpPr>
        <p:sp>
          <p:nvSpPr>
            <p:cNvPr id="69697" name="Rectangle 17"/>
            <p:cNvSpPr>
              <a:spLocks noChangeArrowheads="1"/>
            </p:cNvSpPr>
            <p:nvPr/>
          </p:nvSpPr>
          <p:spPr bwMode="auto">
            <a:xfrm>
              <a:off x="2885" y="2706"/>
              <a:ext cx="523" cy="421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2400"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69698" name="Rectangle 18"/>
            <p:cNvSpPr>
              <a:spLocks noChangeArrowheads="1"/>
            </p:cNvSpPr>
            <p:nvPr/>
          </p:nvSpPr>
          <p:spPr bwMode="auto">
            <a:xfrm>
              <a:off x="2885" y="2706"/>
              <a:ext cx="523" cy="421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2400"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69699" name="Freeform 36"/>
            <p:cNvSpPr>
              <a:spLocks/>
            </p:cNvSpPr>
            <p:nvPr/>
          </p:nvSpPr>
          <p:spPr bwMode="auto">
            <a:xfrm>
              <a:off x="2831" y="2877"/>
              <a:ext cx="54" cy="79"/>
            </a:xfrm>
            <a:custGeom>
              <a:avLst/>
              <a:gdLst>
                <a:gd name="T0" fmla="*/ 7 w 108"/>
                <a:gd name="T1" fmla="*/ 39 h 79"/>
                <a:gd name="T2" fmla="*/ 6 w 108"/>
                <a:gd name="T3" fmla="*/ 41 h 79"/>
                <a:gd name="T4" fmla="*/ 5 w 108"/>
                <a:gd name="T5" fmla="*/ 43 h 79"/>
                <a:gd name="T6" fmla="*/ 4 w 108"/>
                <a:gd name="T7" fmla="*/ 47 h 79"/>
                <a:gd name="T8" fmla="*/ 4 w 108"/>
                <a:gd name="T9" fmla="*/ 51 h 79"/>
                <a:gd name="T10" fmla="*/ 3 w 108"/>
                <a:gd name="T11" fmla="*/ 56 h 79"/>
                <a:gd name="T12" fmla="*/ 2 w 108"/>
                <a:gd name="T13" fmla="*/ 63 h 79"/>
                <a:gd name="T14" fmla="*/ 1 w 108"/>
                <a:gd name="T15" fmla="*/ 71 h 79"/>
                <a:gd name="T16" fmla="*/ 0 w 108"/>
                <a:gd name="T17" fmla="*/ 79 h 79"/>
                <a:gd name="T18" fmla="*/ 1 w 108"/>
                <a:gd name="T19" fmla="*/ 70 h 79"/>
                <a:gd name="T20" fmla="*/ 1 w 108"/>
                <a:gd name="T21" fmla="*/ 59 h 79"/>
                <a:gd name="T22" fmla="*/ 1 w 108"/>
                <a:gd name="T23" fmla="*/ 50 h 79"/>
                <a:gd name="T24" fmla="*/ 1 w 108"/>
                <a:gd name="T25" fmla="*/ 39 h 79"/>
                <a:gd name="T26" fmla="*/ 1 w 108"/>
                <a:gd name="T27" fmla="*/ 30 h 79"/>
                <a:gd name="T28" fmla="*/ 1 w 108"/>
                <a:gd name="T29" fmla="*/ 20 h 79"/>
                <a:gd name="T30" fmla="*/ 1 w 108"/>
                <a:gd name="T31" fmla="*/ 10 h 79"/>
                <a:gd name="T32" fmla="*/ 0 w 108"/>
                <a:gd name="T33" fmla="*/ 0 h 79"/>
                <a:gd name="T34" fmla="*/ 1 w 108"/>
                <a:gd name="T35" fmla="*/ 9 h 79"/>
                <a:gd name="T36" fmla="*/ 2 w 108"/>
                <a:gd name="T37" fmla="*/ 16 h 79"/>
                <a:gd name="T38" fmla="*/ 3 w 108"/>
                <a:gd name="T39" fmla="*/ 22 h 79"/>
                <a:gd name="T40" fmla="*/ 4 w 108"/>
                <a:gd name="T41" fmla="*/ 27 h 79"/>
                <a:gd name="T42" fmla="*/ 4 w 108"/>
                <a:gd name="T43" fmla="*/ 33 h 79"/>
                <a:gd name="T44" fmla="*/ 5 w 108"/>
                <a:gd name="T45" fmla="*/ 35 h 79"/>
                <a:gd name="T46" fmla="*/ 6 w 108"/>
                <a:gd name="T47" fmla="*/ 38 h 79"/>
                <a:gd name="T48" fmla="*/ 7 w 108"/>
                <a:gd name="T49" fmla="*/ 39 h 7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8" h="79">
                  <a:moveTo>
                    <a:pt x="108" y="39"/>
                  </a:moveTo>
                  <a:lnTo>
                    <a:pt x="92" y="41"/>
                  </a:lnTo>
                  <a:lnTo>
                    <a:pt x="78" y="43"/>
                  </a:lnTo>
                  <a:lnTo>
                    <a:pt x="63" y="47"/>
                  </a:lnTo>
                  <a:lnTo>
                    <a:pt x="49" y="51"/>
                  </a:lnTo>
                  <a:lnTo>
                    <a:pt x="36" y="56"/>
                  </a:lnTo>
                  <a:lnTo>
                    <a:pt x="23" y="63"/>
                  </a:lnTo>
                  <a:lnTo>
                    <a:pt x="11" y="71"/>
                  </a:lnTo>
                  <a:lnTo>
                    <a:pt x="0" y="79"/>
                  </a:lnTo>
                  <a:lnTo>
                    <a:pt x="5" y="70"/>
                  </a:lnTo>
                  <a:lnTo>
                    <a:pt x="9" y="59"/>
                  </a:lnTo>
                  <a:lnTo>
                    <a:pt x="13" y="50"/>
                  </a:lnTo>
                  <a:lnTo>
                    <a:pt x="13" y="39"/>
                  </a:lnTo>
                  <a:lnTo>
                    <a:pt x="13" y="30"/>
                  </a:lnTo>
                  <a:lnTo>
                    <a:pt x="9" y="20"/>
                  </a:lnTo>
                  <a:lnTo>
                    <a:pt x="5" y="10"/>
                  </a:lnTo>
                  <a:lnTo>
                    <a:pt x="0" y="0"/>
                  </a:lnTo>
                  <a:lnTo>
                    <a:pt x="11" y="9"/>
                  </a:lnTo>
                  <a:lnTo>
                    <a:pt x="23" y="16"/>
                  </a:lnTo>
                  <a:lnTo>
                    <a:pt x="36" y="22"/>
                  </a:lnTo>
                  <a:lnTo>
                    <a:pt x="49" y="27"/>
                  </a:lnTo>
                  <a:lnTo>
                    <a:pt x="63" y="33"/>
                  </a:lnTo>
                  <a:lnTo>
                    <a:pt x="78" y="35"/>
                  </a:lnTo>
                  <a:lnTo>
                    <a:pt x="92" y="38"/>
                  </a:lnTo>
                  <a:lnTo>
                    <a:pt x="108" y="39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9700" name="Rectangle 49"/>
            <p:cNvSpPr>
              <a:spLocks noChangeArrowheads="1"/>
            </p:cNvSpPr>
            <p:nvPr/>
          </p:nvSpPr>
          <p:spPr bwMode="auto">
            <a:xfrm>
              <a:off x="2959" y="2851"/>
              <a:ext cx="339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500" b="1">
                  <a:solidFill>
                    <a:srgbClr val="800080"/>
                  </a:solidFill>
                  <a:latin typeface="ËÎÌå"/>
                  <a:ea typeface="SimSun" pitchFamily="2" charset="-122"/>
                </a:rPr>
                <a:t>Gearing</a:t>
              </a:r>
              <a:endParaRPr lang="en-US" altLang="zh-CN" sz="2400">
                <a:latin typeface="Times New Roman" pitchFamily="18" charset="0"/>
                <a:ea typeface="SimSun" pitchFamily="2" charset="-122"/>
              </a:endParaRPr>
            </a:p>
          </p:txBody>
        </p:sp>
      </p:grpSp>
      <p:grpSp>
        <p:nvGrpSpPr>
          <p:cNvPr id="58449" name="Group 81"/>
          <p:cNvGrpSpPr>
            <a:grpSpLocks/>
          </p:cNvGrpSpPr>
          <p:nvPr/>
        </p:nvGrpSpPr>
        <p:grpSpPr bwMode="auto">
          <a:xfrm>
            <a:off x="5638800" y="4295775"/>
            <a:ext cx="771525" cy="668338"/>
            <a:chOff x="3552" y="2706"/>
            <a:chExt cx="486" cy="421"/>
          </a:xfrm>
        </p:grpSpPr>
        <p:sp>
          <p:nvSpPr>
            <p:cNvPr id="69693" name="Rectangle 21"/>
            <p:cNvSpPr>
              <a:spLocks noChangeArrowheads="1"/>
            </p:cNvSpPr>
            <p:nvPr/>
          </p:nvSpPr>
          <p:spPr bwMode="auto">
            <a:xfrm>
              <a:off x="3606" y="2706"/>
              <a:ext cx="432" cy="421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2400"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69694" name="Rectangle 22"/>
            <p:cNvSpPr>
              <a:spLocks noChangeArrowheads="1"/>
            </p:cNvSpPr>
            <p:nvPr/>
          </p:nvSpPr>
          <p:spPr bwMode="auto">
            <a:xfrm>
              <a:off x="3606" y="2706"/>
              <a:ext cx="432" cy="421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2400"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69695" name="Freeform 38"/>
            <p:cNvSpPr>
              <a:spLocks/>
            </p:cNvSpPr>
            <p:nvPr/>
          </p:nvSpPr>
          <p:spPr bwMode="auto">
            <a:xfrm>
              <a:off x="3552" y="2877"/>
              <a:ext cx="54" cy="79"/>
            </a:xfrm>
            <a:custGeom>
              <a:avLst/>
              <a:gdLst>
                <a:gd name="T0" fmla="*/ 7 w 108"/>
                <a:gd name="T1" fmla="*/ 39 h 79"/>
                <a:gd name="T2" fmla="*/ 6 w 108"/>
                <a:gd name="T3" fmla="*/ 41 h 79"/>
                <a:gd name="T4" fmla="*/ 5 w 108"/>
                <a:gd name="T5" fmla="*/ 43 h 79"/>
                <a:gd name="T6" fmla="*/ 4 w 108"/>
                <a:gd name="T7" fmla="*/ 47 h 79"/>
                <a:gd name="T8" fmla="*/ 3 w 108"/>
                <a:gd name="T9" fmla="*/ 51 h 79"/>
                <a:gd name="T10" fmla="*/ 3 w 108"/>
                <a:gd name="T11" fmla="*/ 56 h 79"/>
                <a:gd name="T12" fmla="*/ 2 w 108"/>
                <a:gd name="T13" fmla="*/ 63 h 79"/>
                <a:gd name="T14" fmla="*/ 1 w 108"/>
                <a:gd name="T15" fmla="*/ 71 h 79"/>
                <a:gd name="T16" fmla="*/ 0 w 108"/>
                <a:gd name="T17" fmla="*/ 79 h 79"/>
                <a:gd name="T18" fmla="*/ 1 w 108"/>
                <a:gd name="T19" fmla="*/ 70 h 79"/>
                <a:gd name="T20" fmla="*/ 1 w 108"/>
                <a:gd name="T21" fmla="*/ 59 h 79"/>
                <a:gd name="T22" fmla="*/ 1 w 108"/>
                <a:gd name="T23" fmla="*/ 50 h 79"/>
                <a:gd name="T24" fmla="*/ 1 w 108"/>
                <a:gd name="T25" fmla="*/ 39 h 79"/>
                <a:gd name="T26" fmla="*/ 1 w 108"/>
                <a:gd name="T27" fmla="*/ 30 h 79"/>
                <a:gd name="T28" fmla="*/ 1 w 108"/>
                <a:gd name="T29" fmla="*/ 20 h 79"/>
                <a:gd name="T30" fmla="*/ 1 w 108"/>
                <a:gd name="T31" fmla="*/ 10 h 79"/>
                <a:gd name="T32" fmla="*/ 0 w 108"/>
                <a:gd name="T33" fmla="*/ 0 h 79"/>
                <a:gd name="T34" fmla="*/ 1 w 108"/>
                <a:gd name="T35" fmla="*/ 9 h 79"/>
                <a:gd name="T36" fmla="*/ 2 w 108"/>
                <a:gd name="T37" fmla="*/ 16 h 79"/>
                <a:gd name="T38" fmla="*/ 3 w 108"/>
                <a:gd name="T39" fmla="*/ 22 h 79"/>
                <a:gd name="T40" fmla="*/ 3 w 108"/>
                <a:gd name="T41" fmla="*/ 27 h 79"/>
                <a:gd name="T42" fmla="*/ 4 w 108"/>
                <a:gd name="T43" fmla="*/ 33 h 79"/>
                <a:gd name="T44" fmla="*/ 5 w 108"/>
                <a:gd name="T45" fmla="*/ 35 h 79"/>
                <a:gd name="T46" fmla="*/ 6 w 108"/>
                <a:gd name="T47" fmla="*/ 38 h 79"/>
                <a:gd name="T48" fmla="*/ 7 w 108"/>
                <a:gd name="T49" fmla="*/ 39 h 7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8" h="79">
                  <a:moveTo>
                    <a:pt x="108" y="39"/>
                  </a:moveTo>
                  <a:lnTo>
                    <a:pt x="92" y="41"/>
                  </a:lnTo>
                  <a:lnTo>
                    <a:pt x="77" y="43"/>
                  </a:lnTo>
                  <a:lnTo>
                    <a:pt x="63" y="47"/>
                  </a:lnTo>
                  <a:lnTo>
                    <a:pt x="48" y="51"/>
                  </a:lnTo>
                  <a:lnTo>
                    <a:pt x="36" y="56"/>
                  </a:lnTo>
                  <a:lnTo>
                    <a:pt x="23" y="63"/>
                  </a:lnTo>
                  <a:lnTo>
                    <a:pt x="10" y="71"/>
                  </a:lnTo>
                  <a:lnTo>
                    <a:pt x="0" y="79"/>
                  </a:lnTo>
                  <a:lnTo>
                    <a:pt x="5" y="70"/>
                  </a:lnTo>
                  <a:lnTo>
                    <a:pt x="9" y="59"/>
                  </a:lnTo>
                  <a:lnTo>
                    <a:pt x="12" y="50"/>
                  </a:lnTo>
                  <a:lnTo>
                    <a:pt x="12" y="39"/>
                  </a:lnTo>
                  <a:lnTo>
                    <a:pt x="12" y="30"/>
                  </a:lnTo>
                  <a:lnTo>
                    <a:pt x="9" y="20"/>
                  </a:lnTo>
                  <a:lnTo>
                    <a:pt x="5" y="10"/>
                  </a:lnTo>
                  <a:lnTo>
                    <a:pt x="0" y="0"/>
                  </a:lnTo>
                  <a:lnTo>
                    <a:pt x="10" y="9"/>
                  </a:lnTo>
                  <a:lnTo>
                    <a:pt x="23" y="16"/>
                  </a:lnTo>
                  <a:lnTo>
                    <a:pt x="36" y="22"/>
                  </a:lnTo>
                  <a:lnTo>
                    <a:pt x="48" y="27"/>
                  </a:lnTo>
                  <a:lnTo>
                    <a:pt x="63" y="33"/>
                  </a:lnTo>
                  <a:lnTo>
                    <a:pt x="77" y="35"/>
                  </a:lnTo>
                  <a:lnTo>
                    <a:pt x="92" y="38"/>
                  </a:lnTo>
                  <a:lnTo>
                    <a:pt x="108" y="39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9696" name="Rectangle 50"/>
            <p:cNvSpPr>
              <a:spLocks noChangeArrowheads="1"/>
            </p:cNvSpPr>
            <p:nvPr/>
          </p:nvSpPr>
          <p:spPr bwMode="auto">
            <a:xfrm>
              <a:off x="3687" y="2851"/>
              <a:ext cx="254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500" b="1">
                  <a:solidFill>
                    <a:srgbClr val="800080"/>
                  </a:solidFill>
                  <a:latin typeface="ËÎÌå"/>
                  <a:ea typeface="SimSun" pitchFamily="2" charset="-122"/>
                </a:rPr>
                <a:t>Valve</a:t>
              </a:r>
              <a:endParaRPr lang="en-US" altLang="zh-CN" sz="2400">
                <a:latin typeface="Times New Roman" pitchFamily="18" charset="0"/>
                <a:ea typeface="SimSun" pitchFamily="2" charset="-122"/>
              </a:endParaRPr>
            </a:p>
          </p:txBody>
        </p:sp>
      </p:grpSp>
      <p:sp>
        <p:nvSpPr>
          <p:cNvPr id="58423" name="Freeform 55"/>
          <p:cNvSpPr>
            <a:spLocks noEditPoints="1"/>
          </p:cNvSpPr>
          <p:nvPr/>
        </p:nvSpPr>
        <p:spPr bwMode="auto">
          <a:xfrm>
            <a:off x="3292475" y="3817938"/>
            <a:ext cx="3260725" cy="1289050"/>
          </a:xfrm>
          <a:custGeom>
            <a:avLst/>
            <a:gdLst>
              <a:gd name="T0" fmla="*/ 2147483647 w 4109"/>
              <a:gd name="T1" fmla="*/ 0 h 812"/>
              <a:gd name="T2" fmla="*/ 2147483647 w 4109"/>
              <a:gd name="T3" fmla="*/ 2147483647 h 812"/>
              <a:gd name="T4" fmla="*/ 2147483647 w 4109"/>
              <a:gd name="T5" fmla="*/ 2147483647 h 812"/>
              <a:gd name="T6" fmla="*/ 2147483647 w 4109"/>
              <a:gd name="T7" fmla="*/ 2147483647 h 812"/>
              <a:gd name="T8" fmla="*/ 2147483647 w 4109"/>
              <a:gd name="T9" fmla="*/ 2147483647 h 812"/>
              <a:gd name="T10" fmla="*/ 2147483647 w 4109"/>
              <a:gd name="T11" fmla="*/ 2147483647 h 812"/>
              <a:gd name="T12" fmla="*/ 2147483647 w 4109"/>
              <a:gd name="T13" fmla="*/ 2147483647 h 812"/>
              <a:gd name="T14" fmla="*/ 2147483647 w 4109"/>
              <a:gd name="T15" fmla="*/ 2147483647 h 812"/>
              <a:gd name="T16" fmla="*/ 2147483647 w 4109"/>
              <a:gd name="T17" fmla="*/ 2147483647 h 812"/>
              <a:gd name="T18" fmla="*/ 2147483647 w 4109"/>
              <a:gd name="T19" fmla="*/ 2147483647 h 812"/>
              <a:gd name="T20" fmla="*/ 2147483647 w 4109"/>
              <a:gd name="T21" fmla="*/ 2147483647 h 812"/>
              <a:gd name="T22" fmla="*/ 2147483647 w 4109"/>
              <a:gd name="T23" fmla="*/ 2147483647 h 812"/>
              <a:gd name="T24" fmla="*/ 2147483647 w 4109"/>
              <a:gd name="T25" fmla="*/ 2147483647 h 812"/>
              <a:gd name="T26" fmla="*/ 2147483647 w 4109"/>
              <a:gd name="T27" fmla="*/ 2147483647 h 812"/>
              <a:gd name="T28" fmla="*/ 2147483647 w 4109"/>
              <a:gd name="T29" fmla="*/ 2147483647 h 812"/>
              <a:gd name="T30" fmla="*/ 2147483647 w 4109"/>
              <a:gd name="T31" fmla="*/ 2147483647 h 812"/>
              <a:gd name="T32" fmla="*/ 2147483647 w 4109"/>
              <a:gd name="T33" fmla="*/ 2147483647 h 812"/>
              <a:gd name="T34" fmla="*/ 2147483647 w 4109"/>
              <a:gd name="T35" fmla="*/ 0 h 812"/>
              <a:gd name="T36" fmla="*/ 2147483647 w 4109"/>
              <a:gd name="T37" fmla="*/ 0 h 812"/>
              <a:gd name="T38" fmla="*/ 2147483647 w 4109"/>
              <a:gd name="T39" fmla="*/ 0 h 812"/>
              <a:gd name="T40" fmla="*/ 2147483647 w 4109"/>
              <a:gd name="T41" fmla="*/ 0 h 812"/>
              <a:gd name="T42" fmla="*/ 2147483647 w 4109"/>
              <a:gd name="T43" fmla="*/ 2147483647 h 812"/>
              <a:gd name="T44" fmla="*/ 2147483647 w 4109"/>
              <a:gd name="T45" fmla="*/ 2147483647 h 812"/>
              <a:gd name="T46" fmla="*/ 2147483647 w 4109"/>
              <a:gd name="T47" fmla="*/ 2147483647 h 812"/>
              <a:gd name="T48" fmla="*/ 2147483647 w 4109"/>
              <a:gd name="T49" fmla="*/ 2147483647 h 812"/>
              <a:gd name="T50" fmla="*/ 2147483647 w 4109"/>
              <a:gd name="T51" fmla="*/ 2147483647 h 812"/>
              <a:gd name="T52" fmla="*/ 2147483647 w 4109"/>
              <a:gd name="T53" fmla="*/ 2147483647 h 812"/>
              <a:gd name="T54" fmla="*/ 2147483647 w 4109"/>
              <a:gd name="T55" fmla="*/ 2147483647 h 812"/>
              <a:gd name="T56" fmla="*/ 2147483647 w 4109"/>
              <a:gd name="T57" fmla="*/ 2147483647 h 812"/>
              <a:gd name="T58" fmla="*/ 2147483647 w 4109"/>
              <a:gd name="T59" fmla="*/ 2147483647 h 812"/>
              <a:gd name="T60" fmla="*/ 2147483647 w 4109"/>
              <a:gd name="T61" fmla="*/ 2147483647 h 812"/>
              <a:gd name="T62" fmla="*/ 2147483647 w 4109"/>
              <a:gd name="T63" fmla="*/ 2147483647 h 812"/>
              <a:gd name="T64" fmla="*/ 2147483647 w 4109"/>
              <a:gd name="T65" fmla="*/ 2147483647 h 812"/>
              <a:gd name="T66" fmla="*/ 2147483647 w 4109"/>
              <a:gd name="T67" fmla="*/ 2147483647 h 812"/>
              <a:gd name="T68" fmla="*/ 2147483647 w 4109"/>
              <a:gd name="T69" fmla="*/ 2147483647 h 812"/>
              <a:gd name="T70" fmla="*/ 2147483647 w 4109"/>
              <a:gd name="T71" fmla="*/ 2147483647 h 812"/>
              <a:gd name="T72" fmla="*/ 2147483647 w 4109"/>
              <a:gd name="T73" fmla="*/ 2147483647 h 812"/>
              <a:gd name="T74" fmla="*/ 2147483647 w 4109"/>
              <a:gd name="T75" fmla="*/ 2147483647 h 812"/>
              <a:gd name="T76" fmla="*/ 2147483647 w 4109"/>
              <a:gd name="T77" fmla="*/ 2147483647 h 812"/>
              <a:gd name="T78" fmla="*/ 2147483647 w 4109"/>
              <a:gd name="T79" fmla="*/ 2147483647 h 812"/>
              <a:gd name="T80" fmla="*/ 2147483647 w 4109"/>
              <a:gd name="T81" fmla="*/ 2147483647 h 812"/>
              <a:gd name="T82" fmla="*/ 2147483647 w 4109"/>
              <a:gd name="T83" fmla="*/ 2147483647 h 812"/>
              <a:gd name="T84" fmla="*/ 2147483647 w 4109"/>
              <a:gd name="T85" fmla="*/ 2147483647 h 812"/>
              <a:gd name="T86" fmla="*/ 2147483647 w 4109"/>
              <a:gd name="T87" fmla="*/ 2147483647 h 812"/>
              <a:gd name="T88" fmla="*/ 2147483647 w 4109"/>
              <a:gd name="T89" fmla="*/ 2147483647 h 812"/>
              <a:gd name="T90" fmla="*/ 2147483647 w 4109"/>
              <a:gd name="T91" fmla="*/ 2147483647 h 812"/>
              <a:gd name="T92" fmla="*/ 2147483647 w 4109"/>
              <a:gd name="T93" fmla="*/ 2147483647 h 812"/>
              <a:gd name="T94" fmla="*/ 2147483647 w 4109"/>
              <a:gd name="T95" fmla="*/ 2147483647 h 812"/>
              <a:gd name="T96" fmla="*/ 2147483647 w 4109"/>
              <a:gd name="T97" fmla="*/ 2147483647 h 812"/>
              <a:gd name="T98" fmla="*/ 2147483647 w 4109"/>
              <a:gd name="T99" fmla="*/ 2147483647 h 812"/>
              <a:gd name="T100" fmla="*/ 2147483647 w 4109"/>
              <a:gd name="T101" fmla="*/ 2147483647 h 812"/>
              <a:gd name="T102" fmla="*/ 2147483647 w 4109"/>
              <a:gd name="T103" fmla="*/ 2147483647 h 812"/>
              <a:gd name="T104" fmla="*/ 2147483647 w 4109"/>
              <a:gd name="T105" fmla="*/ 2147483647 h 812"/>
              <a:gd name="T106" fmla="*/ 2147483647 w 4109"/>
              <a:gd name="T107" fmla="*/ 2147483647 h 812"/>
              <a:gd name="T108" fmla="*/ 2147483647 w 4109"/>
              <a:gd name="T109" fmla="*/ 2147483647 h 812"/>
              <a:gd name="T110" fmla="*/ 2147483647 w 4109"/>
              <a:gd name="T111" fmla="*/ 2147483647 h 812"/>
              <a:gd name="T112" fmla="*/ 2147483647 w 4109"/>
              <a:gd name="T113" fmla="*/ 2147483647 h 812"/>
              <a:gd name="T114" fmla="*/ 2147483647 w 4109"/>
              <a:gd name="T115" fmla="*/ 2147483647 h 812"/>
              <a:gd name="T116" fmla="*/ 2147483647 w 4109"/>
              <a:gd name="T117" fmla="*/ 2147483647 h 812"/>
              <a:gd name="T118" fmla="*/ 2147483647 w 4109"/>
              <a:gd name="T119" fmla="*/ 2147483647 h 812"/>
              <a:gd name="T120" fmla="*/ 2147483647 w 4109"/>
              <a:gd name="T121" fmla="*/ 2147483647 h 812"/>
              <a:gd name="T122" fmla="*/ 2147483647 w 4109"/>
              <a:gd name="T123" fmla="*/ 2147483647 h 812"/>
              <a:gd name="T124" fmla="*/ 0 w 4109"/>
              <a:gd name="T125" fmla="*/ 2147483647 h 81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109" h="812">
                <a:moveTo>
                  <a:pt x="8" y="0"/>
                </a:moveTo>
                <a:lnTo>
                  <a:pt x="110" y="0"/>
                </a:lnTo>
                <a:lnTo>
                  <a:pt x="112" y="2"/>
                </a:lnTo>
                <a:lnTo>
                  <a:pt x="116" y="2"/>
                </a:lnTo>
                <a:lnTo>
                  <a:pt x="116" y="4"/>
                </a:lnTo>
                <a:lnTo>
                  <a:pt x="117" y="6"/>
                </a:lnTo>
                <a:lnTo>
                  <a:pt x="116" y="8"/>
                </a:lnTo>
                <a:lnTo>
                  <a:pt x="116" y="10"/>
                </a:lnTo>
                <a:lnTo>
                  <a:pt x="112" y="11"/>
                </a:lnTo>
                <a:lnTo>
                  <a:pt x="110" y="11"/>
                </a:lnTo>
                <a:lnTo>
                  <a:pt x="8" y="11"/>
                </a:lnTo>
                <a:lnTo>
                  <a:pt x="4" y="11"/>
                </a:lnTo>
                <a:lnTo>
                  <a:pt x="2" y="10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2" y="2"/>
                </a:lnTo>
                <a:lnTo>
                  <a:pt x="4" y="2"/>
                </a:lnTo>
                <a:lnTo>
                  <a:pt x="8" y="0"/>
                </a:lnTo>
                <a:close/>
                <a:moveTo>
                  <a:pt x="182" y="0"/>
                </a:moveTo>
                <a:lnTo>
                  <a:pt x="285" y="0"/>
                </a:lnTo>
                <a:lnTo>
                  <a:pt x="289" y="2"/>
                </a:lnTo>
                <a:lnTo>
                  <a:pt x="290" y="2"/>
                </a:lnTo>
                <a:lnTo>
                  <a:pt x="292" y="4"/>
                </a:lnTo>
                <a:lnTo>
                  <a:pt x="292" y="6"/>
                </a:lnTo>
                <a:lnTo>
                  <a:pt x="292" y="8"/>
                </a:lnTo>
                <a:lnTo>
                  <a:pt x="290" y="10"/>
                </a:lnTo>
                <a:lnTo>
                  <a:pt x="289" y="11"/>
                </a:lnTo>
                <a:lnTo>
                  <a:pt x="285" y="11"/>
                </a:lnTo>
                <a:lnTo>
                  <a:pt x="182" y="11"/>
                </a:lnTo>
                <a:lnTo>
                  <a:pt x="181" y="11"/>
                </a:lnTo>
                <a:lnTo>
                  <a:pt x="177" y="10"/>
                </a:lnTo>
                <a:lnTo>
                  <a:pt x="177" y="8"/>
                </a:lnTo>
                <a:lnTo>
                  <a:pt x="175" y="6"/>
                </a:lnTo>
                <a:lnTo>
                  <a:pt x="177" y="4"/>
                </a:lnTo>
                <a:lnTo>
                  <a:pt x="177" y="2"/>
                </a:lnTo>
                <a:lnTo>
                  <a:pt x="181" y="2"/>
                </a:lnTo>
                <a:lnTo>
                  <a:pt x="182" y="0"/>
                </a:lnTo>
                <a:close/>
                <a:moveTo>
                  <a:pt x="359" y="0"/>
                </a:moveTo>
                <a:lnTo>
                  <a:pt x="462" y="0"/>
                </a:lnTo>
                <a:lnTo>
                  <a:pt x="463" y="2"/>
                </a:lnTo>
                <a:lnTo>
                  <a:pt x="467" y="2"/>
                </a:lnTo>
                <a:lnTo>
                  <a:pt x="467" y="4"/>
                </a:lnTo>
                <a:lnTo>
                  <a:pt x="469" y="6"/>
                </a:lnTo>
                <a:lnTo>
                  <a:pt x="467" y="8"/>
                </a:lnTo>
                <a:lnTo>
                  <a:pt x="467" y="10"/>
                </a:lnTo>
                <a:lnTo>
                  <a:pt x="463" y="11"/>
                </a:lnTo>
                <a:lnTo>
                  <a:pt x="462" y="11"/>
                </a:lnTo>
                <a:lnTo>
                  <a:pt x="359" y="11"/>
                </a:lnTo>
                <a:lnTo>
                  <a:pt x="355" y="11"/>
                </a:lnTo>
                <a:lnTo>
                  <a:pt x="354" y="10"/>
                </a:lnTo>
                <a:lnTo>
                  <a:pt x="352" y="8"/>
                </a:lnTo>
                <a:lnTo>
                  <a:pt x="352" y="6"/>
                </a:lnTo>
                <a:lnTo>
                  <a:pt x="352" y="4"/>
                </a:lnTo>
                <a:lnTo>
                  <a:pt x="354" y="2"/>
                </a:lnTo>
                <a:lnTo>
                  <a:pt x="355" y="2"/>
                </a:lnTo>
                <a:lnTo>
                  <a:pt x="359" y="0"/>
                </a:lnTo>
                <a:close/>
                <a:moveTo>
                  <a:pt x="536" y="0"/>
                </a:moveTo>
                <a:lnTo>
                  <a:pt x="636" y="0"/>
                </a:lnTo>
                <a:lnTo>
                  <a:pt x="640" y="2"/>
                </a:lnTo>
                <a:lnTo>
                  <a:pt x="642" y="2"/>
                </a:lnTo>
                <a:lnTo>
                  <a:pt x="644" y="4"/>
                </a:lnTo>
                <a:lnTo>
                  <a:pt x="645" y="6"/>
                </a:lnTo>
                <a:lnTo>
                  <a:pt x="644" y="8"/>
                </a:lnTo>
                <a:lnTo>
                  <a:pt x="642" y="10"/>
                </a:lnTo>
                <a:lnTo>
                  <a:pt x="640" y="11"/>
                </a:lnTo>
                <a:lnTo>
                  <a:pt x="636" y="11"/>
                </a:lnTo>
                <a:lnTo>
                  <a:pt x="536" y="11"/>
                </a:lnTo>
                <a:lnTo>
                  <a:pt x="532" y="11"/>
                </a:lnTo>
                <a:lnTo>
                  <a:pt x="530" y="10"/>
                </a:lnTo>
                <a:lnTo>
                  <a:pt x="528" y="8"/>
                </a:lnTo>
                <a:lnTo>
                  <a:pt x="527" y="6"/>
                </a:lnTo>
                <a:lnTo>
                  <a:pt x="528" y="4"/>
                </a:lnTo>
                <a:lnTo>
                  <a:pt x="530" y="2"/>
                </a:lnTo>
                <a:lnTo>
                  <a:pt x="532" y="2"/>
                </a:lnTo>
                <a:lnTo>
                  <a:pt x="536" y="0"/>
                </a:lnTo>
                <a:close/>
                <a:moveTo>
                  <a:pt x="710" y="0"/>
                </a:moveTo>
                <a:lnTo>
                  <a:pt x="813" y="0"/>
                </a:lnTo>
                <a:lnTo>
                  <a:pt x="815" y="2"/>
                </a:lnTo>
                <a:lnTo>
                  <a:pt x="818" y="2"/>
                </a:lnTo>
                <a:lnTo>
                  <a:pt x="820" y="4"/>
                </a:lnTo>
                <a:lnTo>
                  <a:pt x="820" y="6"/>
                </a:lnTo>
                <a:lnTo>
                  <a:pt x="820" y="8"/>
                </a:lnTo>
                <a:lnTo>
                  <a:pt x="818" y="10"/>
                </a:lnTo>
                <a:lnTo>
                  <a:pt x="815" y="11"/>
                </a:lnTo>
                <a:lnTo>
                  <a:pt x="813" y="11"/>
                </a:lnTo>
                <a:lnTo>
                  <a:pt x="710" y="11"/>
                </a:lnTo>
                <a:lnTo>
                  <a:pt x="707" y="11"/>
                </a:lnTo>
                <a:lnTo>
                  <a:pt x="705" y="10"/>
                </a:lnTo>
                <a:lnTo>
                  <a:pt x="703" y="8"/>
                </a:lnTo>
                <a:lnTo>
                  <a:pt x="703" y="6"/>
                </a:lnTo>
                <a:lnTo>
                  <a:pt x="703" y="4"/>
                </a:lnTo>
                <a:lnTo>
                  <a:pt x="705" y="2"/>
                </a:lnTo>
                <a:lnTo>
                  <a:pt x="707" y="2"/>
                </a:lnTo>
                <a:lnTo>
                  <a:pt x="710" y="0"/>
                </a:lnTo>
                <a:close/>
                <a:moveTo>
                  <a:pt x="887" y="0"/>
                </a:moveTo>
                <a:lnTo>
                  <a:pt x="990" y="0"/>
                </a:lnTo>
                <a:lnTo>
                  <a:pt x="991" y="2"/>
                </a:lnTo>
                <a:lnTo>
                  <a:pt x="993" y="2"/>
                </a:lnTo>
                <a:lnTo>
                  <a:pt x="995" y="4"/>
                </a:lnTo>
                <a:lnTo>
                  <a:pt x="997" y="6"/>
                </a:lnTo>
                <a:lnTo>
                  <a:pt x="995" y="8"/>
                </a:lnTo>
                <a:lnTo>
                  <a:pt x="993" y="10"/>
                </a:lnTo>
                <a:lnTo>
                  <a:pt x="991" y="11"/>
                </a:lnTo>
                <a:lnTo>
                  <a:pt x="990" y="11"/>
                </a:lnTo>
                <a:lnTo>
                  <a:pt x="887" y="11"/>
                </a:lnTo>
                <a:lnTo>
                  <a:pt x="883" y="11"/>
                </a:lnTo>
                <a:lnTo>
                  <a:pt x="882" y="10"/>
                </a:lnTo>
                <a:lnTo>
                  <a:pt x="880" y="8"/>
                </a:lnTo>
                <a:lnTo>
                  <a:pt x="880" y="6"/>
                </a:lnTo>
                <a:lnTo>
                  <a:pt x="880" y="4"/>
                </a:lnTo>
                <a:lnTo>
                  <a:pt x="882" y="2"/>
                </a:lnTo>
                <a:lnTo>
                  <a:pt x="883" y="2"/>
                </a:lnTo>
                <a:lnTo>
                  <a:pt x="887" y="0"/>
                </a:lnTo>
                <a:close/>
                <a:moveTo>
                  <a:pt x="1062" y="0"/>
                </a:moveTo>
                <a:lnTo>
                  <a:pt x="1164" y="0"/>
                </a:lnTo>
                <a:lnTo>
                  <a:pt x="1168" y="2"/>
                </a:lnTo>
                <a:lnTo>
                  <a:pt x="1170" y="2"/>
                </a:lnTo>
                <a:lnTo>
                  <a:pt x="1172" y="4"/>
                </a:lnTo>
                <a:lnTo>
                  <a:pt x="1172" y="6"/>
                </a:lnTo>
                <a:lnTo>
                  <a:pt x="1172" y="8"/>
                </a:lnTo>
                <a:lnTo>
                  <a:pt x="1170" y="10"/>
                </a:lnTo>
                <a:lnTo>
                  <a:pt x="1168" y="11"/>
                </a:lnTo>
                <a:lnTo>
                  <a:pt x="1164" y="11"/>
                </a:lnTo>
                <a:lnTo>
                  <a:pt x="1062" y="11"/>
                </a:lnTo>
                <a:lnTo>
                  <a:pt x="1058" y="11"/>
                </a:lnTo>
                <a:lnTo>
                  <a:pt x="1056" y="10"/>
                </a:lnTo>
                <a:lnTo>
                  <a:pt x="1055" y="8"/>
                </a:lnTo>
                <a:lnTo>
                  <a:pt x="1055" y="6"/>
                </a:lnTo>
                <a:lnTo>
                  <a:pt x="1055" y="4"/>
                </a:lnTo>
                <a:lnTo>
                  <a:pt x="1056" y="2"/>
                </a:lnTo>
                <a:lnTo>
                  <a:pt x="1058" y="2"/>
                </a:lnTo>
                <a:lnTo>
                  <a:pt x="1062" y="0"/>
                </a:lnTo>
                <a:close/>
                <a:moveTo>
                  <a:pt x="1238" y="0"/>
                </a:moveTo>
                <a:lnTo>
                  <a:pt x="1341" y="0"/>
                </a:lnTo>
                <a:lnTo>
                  <a:pt x="1343" y="2"/>
                </a:lnTo>
                <a:lnTo>
                  <a:pt x="1345" y="2"/>
                </a:lnTo>
                <a:lnTo>
                  <a:pt x="1346" y="4"/>
                </a:lnTo>
                <a:lnTo>
                  <a:pt x="1348" y="6"/>
                </a:lnTo>
                <a:lnTo>
                  <a:pt x="1346" y="8"/>
                </a:lnTo>
                <a:lnTo>
                  <a:pt x="1345" y="10"/>
                </a:lnTo>
                <a:lnTo>
                  <a:pt x="1343" y="11"/>
                </a:lnTo>
                <a:lnTo>
                  <a:pt x="1341" y="11"/>
                </a:lnTo>
                <a:lnTo>
                  <a:pt x="1238" y="11"/>
                </a:lnTo>
                <a:lnTo>
                  <a:pt x="1235" y="11"/>
                </a:lnTo>
                <a:lnTo>
                  <a:pt x="1233" y="10"/>
                </a:lnTo>
                <a:lnTo>
                  <a:pt x="1231" y="8"/>
                </a:lnTo>
                <a:lnTo>
                  <a:pt x="1231" y="6"/>
                </a:lnTo>
                <a:lnTo>
                  <a:pt x="1231" y="4"/>
                </a:lnTo>
                <a:lnTo>
                  <a:pt x="1233" y="2"/>
                </a:lnTo>
                <a:lnTo>
                  <a:pt x="1235" y="2"/>
                </a:lnTo>
                <a:lnTo>
                  <a:pt x="1238" y="0"/>
                </a:lnTo>
                <a:close/>
                <a:moveTo>
                  <a:pt x="1413" y="0"/>
                </a:moveTo>
                <a:lnTo>
                  <a:pt x="1516" y="0"/>
                </a:lnTo>
                <a:lnTo>
                  <a:pt x="1519" y="2"/>
                </a:lnTo>
                <a:lnTo>
                  <a:pt x="1521" y="2"/>
                </a:lnTo>
                <a:lnTo>
                  <a:pt x="1523" y="4"/>
                </a:lnTo>
                <a:lnTo>
                  <a:pt x="1523" y="6"/>
                </a:lnTo>
                <a:lnTo>
                  <a:pt x="1523" y="8"/>
                </a:lnTo>
                <a:lnTo>
                  <a:pt x="1521" y="10"/>
                </a:lnTo>
                <a:lnTo>
                  <a:pt x="1519" y="11"/>
                </a:lnTo>
                <a:lnTo>
                  <a:pt x="1516" y="11"/>
                </a:lnTo>
                <a:lnTo>
                  <a:pt x="1413" y="11"/>
                </a:lnTo>
                <a:lnTo>
                  <a:pt x="1410" y="11"/>
                </a:lnTo>
                <a:lnTo>
                  <a:pt x="1408" y="10"/>
                </a:lnTo>
                <a:lnTo>
                  <a:pt x="1406" y="8"/>
                </a:lnTo>
                <a:lnTo>
                  <a:pt x="1406" y="6"/>
                </a:lnTo>
                <a:lnTo>
                  <a:pt x="1406" y="4"/>
                </a:lnTo>
                <a:lnTo>
                  <a:pt x="1408" y="2"/>
                </a:lnTo>
                <a:lnTo>
                  <a:pt x="1410" y="2"/>
                </a:lnTo>
                <a:lnTo>
                  <a:pt x="1413" y="0"/>
                </a:lnTo>
                <a:close/>
                <a:moveTo>
                  <a:pt x="1590" y="0"/>
                </a:moveTo>
                <a:lnTo>
                  <a:pt x="1692" y="0"/>
                </a:lnTo>
                <a:lnTo>
                  <a:pt x="1694" y="2"/>
                </a:lnTo>
                <a:lnTo>
                  <a:pt x="1696" y="2"/>
                </a:lnTo>
                <a:lnTo>
                  <a:pt x="1698" y="4"/>
                </a:lnTo>
                <a:lnTo>
                  <a:pt x="1700" y="6"/>
                </a:lnTo>
                <a:lnTo>
                  <a:pt x="1698" y="8"/>
                </a:lnTo>
                <a:lnTo>
                  <a:pt x="1696" y="10"/>
                </a:lnTo>
                <a:lnTo>
                  <a:pt x="1694" y="11"/>
                </a:lnTo>
                <a:lnTo>
                  <a:pt x="1692" y="11"/>
                </a:lnTo>
                <a:lnTo>
                  <a:pt x="1590" y="11"/>
                </a:lnTo>
                <a:lnTo>
                  <a:pt x="1586" y="11"/>
                </a:lnTo>
                <a:lnTo>
                  <a:pt x="1584" y="10"/>
                </a:lnTo>
                <a:lnTo>
                  <a:pt x="1583" y="8"/>
                </a:lnTo>
                <a:lnTo>
                  <a:pt x="1583" y="6"/>
                </a:lnTo>
                <a:lnTo>
                  <a:pt x="1583" y="4"/>
                </a:lnTo>
                <a:lnTo>
                  <a:pt x="1584" y="2"/>
                </a:lnTo>
                <a:lnTo>
                  <a:pt x="1586" y="2"/>
                </a:lnTo>
                <a:lnTo>
                  <a:pt x="1590" y="0"/>
                </a:lnTo>
                <a:close/>
                <a:moveTo>
                  <a:pt x="1765" y="0"/>
                </a:moveTo>
                <a:lnTo>
                  <a:pt x="1867" y="0"/>
                </a:lnTo>
                <a:lnTo>
                  <a:pt x="1871" y="2"/>
                </a:lnTo>
                <a:lnTo>
                  <a:pt x="1873" y="2"/>
                </a:lnTo>
                <a:lnTo>
                  <a:pt x="1874" y="4"/>
                </a:lnTo>
                <a:lnTo>
                  <a:pt x="1874" y="6"/>
                </a:lnTo>
                <a:lnTo>
                  <a:pt x="1874" y="8"/>
                </a:lnTo>
                <a:lnTo>
                  <a:pt x="1873" y="10"/>
                </a:lnTo>
                <a:lnTo>
                  <a:pt x="1871" y="11"/>
                </a:lnTo>
                <a:lnTo>
                  <a:pt x="1867" y="11"/>
                </a:lnTo>
                <a:lnTo>
                  <a:pt x="1765" y="11"/>
                </a:lnTo>
                <a:lnTo>
                  <a:pt x="1763" y="11"/>
                </a:lnTo>
                <a:lnTo>
                  <a:pt x="1759" y="10"/>
                </a:lnTo>
                <a:lnTo>
                  <a:pt x="1757" y="8"/>
                </a:lnTo>
                <a:lnTo>
                  <a:pt x="1757" y="6"/>
                </a:lnTo>
                <a:lnTo>
                  <a:pt x="1757" y="4"/>
                </a:lnTo>
                <a:lnTo>
                  <a:pt x="1759" y="2"/>
                </a:lnTo>
                <a:lnTo>
                  <a:pt x="1763" y="2"/>
                </a:lnTo>
                <a:lnTo>
                  <a:pt x="1765" y="0"/>
                </a:lnTo>
                <a:close/>
                <a:moveTo>
                  <a:pt x="1941" y="0"/>
                </a:moveTo>
                <a:lnTo>
                  <a:pt x="2044" y="0"/>
                </a:lnTo>
                <a:lnTo>
                  <a:pt x="2046" y="2"/>
                </a:lnTo>
                <a:lnTo>
                  <a:pt x="2047" y="2"/>
                </a:lnTo>
                <a:lnTo>
                  <a:pt x="2049" y="4"/>
                </a:lnTo>
                <a:lnTo>
                  <a:pt x="2051" y="6"/>
                </a:lnTo>
                <a:lnTo>
                  <a:pt x="2049" y="8"/>
                </a:lnTo>
                <a:lnTo>
                  <a:pt x="2047" y="10"/>
                </a:lnTo>
                <a:lnTo>
                  <a:pt x="2046" y="11"/>
                </a:lnTo>
                <a:lnTo>
                  <a:pt x="2044" y="11"/>
                </a:lnTo>
                <a:lnTo>
                  <a:pt x="1941" y="11"/>
                </a:lnTo>
                <a:lnTo>
                  <a:pt x="1938" y="11"/>
                </a:lnTo>
                <a:lnTo>
                  <a:pt x="1936" y="10"/>
                </a:lnTo>
                <a:lnTo>
                  <a:pt x="1934" y="8"/>
                </a:lnTo>
                <a:lnTo>
                  <a:pt x="1934" y="6"/>
                </a:lnTo>
                <a:lnTo>
                  <a:pt x="1934" y="4"/>
                </a:lnTo>
                <a:lnTo>
                  <a:pt x="1936" y="2"/>
                </a:lnTo>
                <a:lnTo>
                  <a:pt x="1938" y="2"/>
                </a:lnTo>
                <a:lnTo>
                  <a:pt x="1941" y="0"/>
                </a:lnTo>
                <a:close/>
                <a:moveTo>
                  <a:pt x="2116" y="0"/>
                </a:moveTo>
                <a:lnTo>
                  <a:pt x="2219" y="0"/>
                </a:lnTo>
                <a:lnTo>
                  <a:pt x="2222" y="2"/>
                </a:lnTo>
                <a:lnTo>
                  <a:pt x="2224" y="2"/>
                </a:lnTo>
                <a:lnTo>
                  <a:pt x="2226" y="4"/>
                </a:lnTo>
                <a:lnTo>
                  <a:pt x="2226" y="6"/>
                </a:lnTo>
                <a:lnTo>
                  <a:pt x="2226" y="8"/>
                </a:lnTo>
                <a:lnTo>
                  <a:pt x="2224" y="10"/>
                </a:lnTo>
                <a:lnTo>
                  <a:pt x="2222" y="11"/>
                </a:lnTo>
                <a:lnTo>
                  <a:pt x="2219" y="11"/>
                </a:lnTo>
                <a:lnTo>
                  <a:pt x="2116" y="11"/>
                </a:lnTo>
                <a:lnTo>
                  <a:pt x="2114" y="11"/>
                </a:lnTo>
                <a:lnTo>
                  <a:pt x="2110" y="10"/>
                </a:lnTo>
                <a:lnTo>
                  <a:pt x="2110" y="8"/>
                </a:lnTo>
                <a:lnTo>
                  <a:pt x="2109" y="6"/>
                </a:lnTo>
                <a:lnTo>
                  <a:pt x="2110" y="4"/>
                </a:lnTo>
                <a:lnTo>
                  <a:pt x="2110" y="2"/>
                </a:lnTo>
                <a:lnTo>
                  <a:pt x="2114" y="2"/>
                </a:lnTo>
                <a:lnTo>
                  <a:pt x="2116" y="0"/>
                </a:lnTo>
                <a:close/>
                <a:moveTo>
                  <a:pt x="2292" y="0"/>
                </a:moveTo>
                <a:lnTo>
                  <a:pt x="2395" y="0"/>
                </a:lnTo>
                <a:lnTo>
                  <a:pt x="2397" y="2"/>
                </a:lnTo>
                <a:lnTo>
                  <a:pt x="2401" y="2"/>
                </a:lnTo>
                <a:lnTo>
                  <a:pt x="2401" y="4"/>
                </a:lnTo>
                <a:lnTo>
                  <a:pt x="2402" y="6"/>
                </a:lnTo>
                <a:lnTo>
                  <a:pt x="2401" y="8"/>
                </a:lnTo>
                <a:lnTo>
                  <a:pt x="2401" y="10"/>
                </a:lnTo>
                <a:lnTo>
                  <a:pt x="2397" y="11"/>
                </a:lnTo>
                <a:lnTo>
                  <a:pt x="2395" y="11"/>
                </a:lnTo>
                <a:lnTo>
                  <a:pt x="2292" y="11"/>
                </a:lnTo>
                <a:lnTo>
                  <a:pt x="2289" y="11"/>
                </a:lnTo>
                <a:lnTo>
                  <a:pt x="2287" y="10"/>
                </a:lnTo>
                <a:lnTo>
                  <a:pt x="2285" y="8"/>
                </a:lnTo>
                <a:lnTo>
                  <a:pt x="2285" y="6"/>
                </a:lnTo>
                <a:lnTo>
                  <a:pt x="2285" y="4"/>
                </a:lnTo>
                <a:lnTo>
                  <a:pt x="2287" y="2"/>
                </a:lnTo>
                <a:lnTo>
                  <a:pt x="2289" y="2"/>
                </a:lnTo>
                <a:lnTo>
                  <a:pt x="2292" y="0"/>
                </a:lnTo>
                <a:close/>
                <a:moveTo>
                  <a:pt x="2467" y="0"/>
                </a:moveTo>
                <a:lnTo>
                  <a:pt x="2570" y="0"/>
                </a:lnTo>
                <a:lnTo>
                  <a:pt x="2574" y="2"/>
                </a:lnTo>
                <a:lnTo>
                  <a:pt x="2575" y="2"/>
                </a:lnTo>
                <a:lnTo>
                  <a:pt x="2577" y="4"/>
                </a:lnTo>
                <a:lnTo>
                  <a:pt x="2577" y="6"/>
                </a:lnTo>
                <a:lnTo>
                  <a:pt x="2577" y="8"/>
                </a:lnTo>
                <a:lnTo>
                  <a:pt x="2575" y="10"/>
                </a:lnTo>
                <a:lnTo>
                  <a:pt x="2574" y="11"/>
                </a:lnTo>
                <a:lnTo>
                  <a:pt x="2570" y="11"/>
                </a:lnTo>
                <a:lnTo>
                  <a:pt x="2467" y="11"/>
                </a:lnTo>
                <a:lnTo>
                  <a:pt x="2465" y="11"/>
                </a:lnTo>
                <a:lnTo>
                  <a:pt x="2462" y="10"/>
                </a:lnTo>
                <a:lnTo>
                  <a:pt x="2462" y="8"/>
                </a:lnTo>
                <a:lnTo>
                  <a:pt x="2460" y="6"/>
                </a:lnTo>
                <a:lnTo>
                  <a:pt x="2462" y="4"/>
                </a:lnTo>
                <a:lnTo>
                  <a:pt x="2462" y="2"/>
                </a:lnTo>
                <a:lnTo>
                  <a:pt x="2465" y="2"/>
                </a:lnTo>
                <a:lnTo>
                  <a:pt x="2467" y="0"/>
                </a:lnTo>
                <a:close/>
                <a:moveTo>
                  <a:pt x="2644" y="0"/>
                </a:moveTo>
                <a:lnTo>
                  <a:pt x="2747" y="0"/>
                </a:lnTo>
                <a:lnTo>
                  <a:pt x="2748" y="2"/>
                </a:lnTo>
                <a:lnTo>
                  <a:pt x="2752" y="2"/>
                </a:lnTo>
                <a:lnTo>
                  <a:pt x="2752" y="4"/>
                </a:lnTo>
                <a:lnTo>
                  <a:pt x="2754" y="6"/>
                </a:lnTo>
                <a:lnTo>
                  <a:pt x="2752" y="8"/>
                </a:lnTo>
                <a:lnTo>
                  <a:pt x="2752" y="10"/>
                </a:lnTo>
                <a:lnTo>
                  <a:pt x="2748" y="11"/>
                </a:lnTo>
                <a:lnTo>
                  <a:pt x="2747" y="11"/>
                </a:lnTo>
                <a:lnTo>
                  <a:pt x="2644" y="11"/>
                </a:lnTo>
                <a:lnTo>
                  <a:pt x="2640" y="11"/>
                </a:lnTo>
                <a:lnTo>
                  <a:pt x="2638" y="10"/>
                </a:lnTo>
                <a:lnTo>
                  <a:pt x="2637" y="8"/>
                </a:lnTo>
                <a:lnTo>
                  <a:pt x="2637" y="6"/>
                </a:lnTo>
                <a:lnTo>
                  <a:pt x="2637" y="4"/>
                </a:lnTo>
                <a:lnTo>
                  <a:pt x="2638" y="2"/>
                </a:lnTo>
                <a:lnTo>
                  <a:pt x="2640" y="2"/>
                </a:lnTo>
                <a:lnTo>
                  <a:pt x="2644" y="0"/>
                </a:lnTo>
                <a:close/>
                <a:moveTo>
                  <a:pt x="2820" y="0"/>
                </a:moveTo>
                <a:lnTo>
                  <a:pt x="2921" y="0"/>
                </a:lnTo>
                <a:lnTo>
                  <a:pt x="2925" y="2"/>
                </a:lnTo>
                <a:lnTo>
                  <a:pt x="2927" y="2"/>
                </a:lnTo>
                <a:lnTo>
                  <a:pt x="2929" y="4"/>
                </a:lnTo>
                <a:lnTo>
                  <a:pt x="2929" y="6"/>
                </a:lnTo>
                <a:lnTo>
                  <a:pt x="2929" y="8"/>
                </a:lnTo>
                <a:lnTo>
                  <a:pt x="2927" y="10"/>
                </a:lnTo>
                <a:lnTo>
                  <a:pt x="2925" y="11"/>
                </a:lnTo>
                <a:lnTo>
                  <a:pt x="2921" y="11"/>
                </a:lnTo>
                <a:lnTo>
                  <a:pt x="2820" y="11"/>
                </a:lnTo>
                <a:lnTo>
                  <a:pt x="2817" y="11"/>
                </a:lnTo>
                <a:lnTo>
                  <a:pt x="2815" y="10"/>
                </a:lnTo>
                <a:lnTo>
                  <a:pt x="2813" y="8"/>
                </a:lnTo>
                <a:lnTo>
                  <a:pt x="2811" y="6"/>
                </a:lnTo>
                <a:lnTo>
                  <a:pt x="2813" y="4"/>
                </a:lnTo>
                <a:lnTo>
                  <a:pt x="2815" y="2"/>
                </a:lnTo>
                <a:lnTo>
                  <a:pt x="2817" y="2"/>
                </a:lnTo>
                <a:lnTo>
                  <a:pt x="2820" y="0"/>
                </a:lnTo>
                <a:close/>
                <a:moveTo>
                  <a:pt x="2995" y="0"/>
                </a:moveTo>
                <a:lnTo>
                  <a:pt x="3098" y="0"/>
                </a:lnTo>
                <a:lnTo>
                  <a:pt x="3100" y="2"/>
                </a:lnTo>
                <a:lnTo>
                  <a:pt x="3103" y="2"/>
                </a:lnTo>
                <a:lnTo>
                  <a:pt x="3105" y="4"/>
                </a:lnTo>
                <a:lnTo>
                  <a:pt x="3105" y="6"/>
                </a:lnTo>
                <a:lnTo>
                  <a:pt x="3105" y="8"/>
                </a:lnTo>
                <a:lnTo>
                  <a:pt x="3103" y="10"/>
                </a:lnTo>
                <a:lnTo>
                  <a:pt x="3100" y="11"/>
                </a:lnTo>
                <a:lnTo>
                  <a:pt x="3098" y="11"/>
                </a:lnTo>
                <a:lnTo>
                  <a:pt x="2995" y="11"/>
                </a:lnTo>
                <a:lnTo>
                  <a:pt x="2992" y="11"/>
                </a:lnTo>
                <a:lnTo>
                  <a:pt x="2990" y="10"/>
                </a:lnTo>
                <a:lnTo>
                  <a:pt x="2988" y="8"/>
                </a:lnTo>
                <a:lnTo>
                  <a:pt x="2988" y="6"/>
                </a:lnTo>
                <a:lnTo>
                  <a:pt x="2988" y="4"/>
                </a:lnTo>
                <a:lnTo>
                  <a:pt x="2990" y="2"/>
                </a:lnTo>
                <a:lnTo>
                  <a:pt x="2992" y="2"/>
                </a:lnTo>
                <a:lnTo>
                  <a:pt x="2995" y="0"/>
                </a:lnTo>
                <a:close/>
                <a:moveTo>
                  <a:pt x="3172" y="0"/>
                </a:moveTo>
                <a:lnTo>
                  <a:pt x="3273" y="0"/>
                </a:lnTo>
                <a:lnTo>
                  <a:pt x="3276" y="2"/>
                </a:lnTo>
                <a:lnTo>
                  <a:pt x="3278" y="2"/>
                </a:lnTo>
                <a:lnTo>
                  <a:pt x="3280" y="4"/>
                </a:lnTo>
                <a:lnTo>
                  <a:pt x="3282" y="6"/>
                </a:lnTo>
                <a:lnTo>
                  <a:pt x="3280" y="8"/>
                </a:lnTo>
                <a:lnTo>
                  <a:pt x="3278" y="10"/>
                </a:lnTo>
                <a:lnTo>
                  <a:pt x="3276" y="11"/>
                </a:lnTo>
                <a:lnTo>
                  <a:pt x="3273" y="11"/>
                </a:lnTo>
                <a:lnTo>
                  <a:pt x="3172" y="11"/>
                </a:lnTo>
                <a:lnTo>
                  <a:pt x="3168" y="11"/>
                </a:lnTo>
                <a:lnTo>
                  <a:pt x="3166" y="10"/>
                </a:lnTo>
                <a:lnTo>
                  <a:pt x="3165" y="8"/>
                </a:lnTo>
                <a:lnTo>
                  <a:pt x="3165" y="6"/>
                </a:lnTo>
                <a:lnTo>
                  <a:pt x="3165" y="4"/>
                </a:lnTo>
                <a:lnTo>
                  <a:pt x="3166" y="2"/>
                </a:lnTo>
                <a:lnTo>
                  <a:pt x="3168" y="2"/>
                </a:lnTo>
                <a:lnTo>
                  <a:pt x="3172" y="0"/>
                </a:lnTo>
                <a:close/>
                <a:moveTo>
                  <a:pt x="3347" y="0"/>
                </a:moveTo>
                <a:lnTo>
                  <a:pt x="3449" y="0"/>
                </a:lnTo>
                <a:lnTo>
                  <a:pt x="3453" y="2"/>
                </a:lnTo>
                <a:lnTo>
                  <a:pt x="3455" y="2"/>
                </a:lnTo>
                <a:lnTo>
                  <a:pt x="3457" y="4"/>
                </a:lnTo>
                <a:lnTo>
                  <a:pt x="3457" y="6"/>
                </a:lnTo>
                <a:lnTo>
                  <a:pt x="3457" y="8"/>
                </a:lnTo>
                <a:lnTo>
                  <a:pt x="3455" y="10"/>
                </a:lnTo>
                <a:lnTo>
                  <a:pt x="3453" y="11"/>
                </a:lnTo>
                <a:lnTo>
                  <a:pt x="3449" y="11"/>
                </a:lnTo>
                <a:lnTo>
                  <a:pt x="3347" y="11"/>
                </a:lnTo>
                <a:lnTo>
                  <a:pt x="3343" y="11"/>
                </a:lnTo>
                <a:lnTo>
                  <a:pt x="3341" y="10"/>
                </a:lnTo>
                <a:lnTo>
                  <a:pt x="3339" y="8"/>
                </a:lnTo>
                <a:lnTo>
                  <a:pt x="3339" y="6"/>
                </a:lnTo>
                <a:lnTo>
                  <a:pt x="3339" y="4"/>
                </a:lnTo>
                <a:lnTo>
                  <a:pt x="3341" y="2"/>
                </a:lnTo>
                <a:lnTo>
                  <a:pt x="3343" y="2"/>
                </a:lnTo>
                <a:lnTo>
                  <a:pt x="3347" y="0"/>
                </a:lnTo>
                <a:close/>
                <a:moveTo>
                  <a:pt x="3523" y="0"/>
                </a:moveTo>
                <a:lnTo>
                  <a:pt x="3626" y="0"/>
                </a:lnTo>
                <a:lnTo>
                  <a:pt x="3628" y="2"/>
                </a:lnTo>
                <a:lnTo>
                  <a:pt x="3630" y="2"/>
                </a:lnTo>
                <a:lnTo>
                  <a:pt x="3631" y="4"/>
                </a:lnTo>
                <a:lnTo>
                  <a:pt x="3633" y="6"/>
                </a:lnTo>
                <a:lnTo>
                  <a:pt x="3631" y="8"/>
                </a:lnTo>
                <a:lnTo>
                  <a:pt x="3630" y="10"/>
                </a:lnTo>
                <a:lnTo>
                  <a:pt x="3628" y="11"/>
                </a:lnTo>
                <a:lnTo>
                  <a:pt x="3626" y="11"/>
                </a:lnTo>
                <a:lnTo>
                  <a:pt x="3523" y="11"/>
                </a:lnTo>
                <a:lnTo>
                  <a:pt x="3520" y="11"/>
                </a:lnTo>
                <a:lnTo>
                  <a:pt x="3518" y="10"/>
                </a:lnTo>
                <a:lnTo>
                  <a:pt x="3516" y="8"/>
                </a:lnTo>
                <a:lnTo>
                  <a:pt x="3516" y="6"/>
                </a:lnTo>
                <a:lnTo>
                  <a:pt x="3516" y="4"/>
                </a:lnTo>
                <a:lnTo>
                  <a:pt x="3518" y="2"/>
                </a:lnTo>
                <a:lnTo>
                  <a:pt x="3520" y="2"/>
                </a:lnTo>
                <a:lnTo>
                  <a:pt x="3523" y="0"/>
                </a:lnTo>
                <a:close/>
                <a:moveTo>
                  <a:pt x="3698" y="0"/>
                </a:moveTo>
                <a:lnTo>
                  <a:pt x="3801" y="0"/>
                </a:lnTo>
                <a:lnTo>
                  <a:pt x="3804" y="2"/>
                </a:lnTo>
                <a:lnTo>
                  <a:pt x="3806" y="2"/>
                </a:lnTo>
                <a:lnTo>
                  <a:pt x="3808" y="4"/>
                </a:lnTo>
                <a:lnTo>
                  <a:pt x="3808" y="6"/>
                </a:lnTo>
                <a:lnTo>
                  <a:pt x="3808" y="8"/>
                </a:lnTo>
                <a:lnTo>
                  <a:pt x="3806" y="10"/>
                </a:lnTo>
                <a:lnTo>
                  <a:pt x="3804" y="11"/>
                </a:lnTo>
                <a:lnTo>
                  <a:pt x="3801" y="11"/>
                </a:lnTo>
                <a:lnTo>
                  <a:pt x="3698" y="11"/>
                </a:lnTo>
                <a:lnTo>
                  <a:pt x="3694" y="11"/>
                </a:lnTo>
                <a:lnTo>
                  <a:pt x="3693" y="10"/>
                </a:lnTo>
                <a:lnTo>
                  <a:pt x="3691" y="8"/>
                </a:lnTo>
                <a:lnTo>
                  <a:pt x="3691" y="6"/>
                </a:lnTo>
                <a:lnTo>
                  <a:pt x="3691" y="4"/>
                </a:lnTo>
                <a:lnTo>
                  <a:pt x="3693" y="2"/>
                </a:lnTo>
                <a:lnTo>
                  <a:pt x="3694" y="2"/>
                </a:lnTo>
                <a:lnTo>
                  <a:pt x="3698" y="0"/>
                </a:lnTo>
                <a:close/>
                <a:moveTo>
                  <a:pt x="3875" y="0"/>
                </a:moveTo>
                <a:lnTo>
                  <a:pt x="3977" y="0"/>
                </a:lnTo>
                <a:lnTo>
                  <a:pt x="3979" y="2"/>
                </a:lnTo>
                <a:lnTo>
                  <a:pt x="3981" y="2"/>
                </a:lnTo>
                <a:lnTo>
                  <a:pt x="3983" y="4"/>
                </a:lnTo>
                <a:lnTo>
                  <a:pt x="3985" y="6"/>
                </a:lnTo>
                <a:lnTo>
                  <a:pt x="3983" y="8"/>
                </a:lnTo>
                <a:lnTo>
                  <a:pt x="3981" y="10"/>
                </a:lnTo>
                <a:lnTo>
                  <a:pt x="3979" y="11"/>
                </a:lnTo>
                <a:lnTo>
                  <a:pt x="3977" y="11"/>
                </a:lnTo>
                <a:lnTo>
                  <a:pt x="3875" y="11"/>
                </a:lnTo>
                <a:lnTo>
                  <a:pt x="3871" y="11"/>
                </a:lnTo>
                <a:lnTo>
                  <a:pt x="3869" y="10"/>
                </a:lnTo>
                <a:lnTo>
                  <a:pt x="3867" y="8"/>
                </a:lnTo>
                <a:lnTo>
                  <a:pt x="3867" y="6"/>
                </a:lnTo>
                <a:lnTo>
                  <a:pt x="3867" y="4"/>
                </a:lnTo>
                <a:lnTo>
                  <a:pt x="3869" y="2"/>
                </a:lnTo>
                <a:lnTo>
                  <a:pt x="3871" y="2"/>
                </a:lnTo>
                <a:lnTo>
                  <a:pt x="3875" y="0"/>
                </a:lnTo>
                <a:close/>
                <a:moveTo>
                  <a:pt x="4049" y="0"/>
                </a:moveTo>
                <a:lnTo>
                  <a:pt x="4102" y="0"/>
                </a:lnTo>
                <a:lnTo>
                  <a:pt x="4104" y="2"/>
                </a:lnTo>
                <a:lnTo>
                  <a:pt x="4107" y="2"/>
                </a:lnTo>
                <a:lnTo>
                  <a:pt x="4109" y="4"/>
                </a:lnTo>
                <a:lnTo>
                  <a:pt x="4109" y="6"/>
                </a:lnTo>
                <a:lnTo>
                  <a:pt x="4109" y="44"/>
                </a:lnTo>
                <a:lnTo>
                  <a:pt x="4109" y="45"/>
                </a:lnTo>
                <a:lnTo>
                  <a:pt x="4107" y="46"/>
                </a:lnTo>
                <a:lnTo>
                  <a:pt x="4104" y="48"/>
                </a:lnTo>
                <a:lnTo>
                  <a:pt x="4102" y="49"/>
                </a:lnTo>
                <a:lnTo>
                  <a:pt x="4098" y="48"/>
                </a:lnTo>
                <a:lnTo>
                  <a:pt x="4096" y="46"/>
                </a:lnTo>
                <a:lnTo>
                  <a:pt x="4094" y="45"/>
                </a:lnTo>
                <a:lnTo>
                  <a:pt x="4094" y="44"/>
                </a:lnTo>
                <a:lnTo>
                  <a:pt x="4094" y="6"/>
                </a:lnTo>
                <a:lnTo>
                  <a:pt x="4102" y="11"/>
                </a:lnTo>
                <a:lnTo>
                  <a:pt x="4049" y="11"/>
                </a:lnTo>
                <a:lnTo>
                  <a:pt x="4048" y="11"/>
                </a:lnTo>
                <a:lnTo>
                  <a:pt x="4044" y="10"/>
                </a:lnTo>
                <a:lnTo>
                  <a:pt x="4042" y="8"/>
                </a:lnTo>
                <a:lnTo>
                  <a:pt x="4042" y="6"/>
                </a:lnTo>
                <a:lnTo>
                  <a:pt x="4042" y="4"/>
                </a:lnTo>
                <a:lnTo>
                  <a:pt x="4044" y="2"/>
                </a:lnTo>
                <a:lnTo>
                  <a:pt x="4048" y="2"/>
                </a:lnTo>
                <a:lnTo>
                  <a:pt x="4049" y="0"/>
                </a:lnTo>
                <a:close/>
                <a:moveTo>
                  <a:pt x="4109" y="97"/>
                </a:moveTo>
                <a:lnTo>
                  <a:pt x="4109" y="172"/>
                </a:lnTo>
                <a:lnTo>
                  <a:pt x="4109" y="174"/>
                </a:lnTo>
                <a:lnTo>
                  <a:pt x="4107" y="176"/>
                </a:lnTo>
                <a:lnTo>
                  <a:pt x="4104" y="177"/>
                </a:lnTo>
                <a:lnTo>
                  <a:pt x="4102" y="177"/>
                </a:lnTo>
                <a:lnTo>
                  <a:pt x="4098" y="177"/>
                </a:lnTo>
                <a:lnTo>
                  <a:pt x="4096" y="176"/>
                </a:lnTo>
                <a:lnTo>
                  <a:pt x="4094" y="174"/>
                </a:lnTo>
                <a:lnTo>
                  <a:pt x="4094" y="172"/>
                </a:lnTo>
                <a:lnTo>
                  <a:pt x="4094" y="97"/>
                </a:lnTo>
                <a:lnTo>
                  <a:pt x="4094" y="94"/>
                </a:lnTo>
                <a:lnTo>
                  <a:pt x="4096" y="93"/>
                </a:lnTo>
                <a:lnTo>
                  <a:pt x="4098" y="91"/>
                </a:lnTo>
                <a:lnTo>
                  <a:pt x="4102" y="91"/>
                </a:lnTo>
                <a:lnTo>
                  <a:pt x="4104" y="91"/>
                </a:lnTo>
                <a:lnTo>
                  <a:pt x="4107" y="93"/>
                </a:lnTo>
                <a:lnTo>
                  <a:pt x="4109" y="94"/>
                </a:lnTo>
                <a:lnTo>
                  <a:pt x="4109" y="97"/>
                </a:lnTo>
                <a:close/>
                <a:moveTo>
                  <a:pt x="4109" y="226"/>
                </a:moveTo>
                <a:lnTo>
                  <a:pt x="4109" y="301"/>
                </a:lnTo>
                <a:lnTo>
                  <a:pt x="4109" y="302"/>
                </a:lnTo>
                <a:lnTo>
                  <a:pt x="4107" y="303"/>
                </a:lnTo>
                <a:lnTo>
                  <a:pt x="4104" y="305"/>
                </a:lnTo>
                <a:lnTo>
                  <a:pt x="4102" y="306"/>
                </a:lnTo>
                <a:lnTo>
                  <a:pt x="4098" y="305"/>
                </a:lnTo>
                <a:lnTo>
                  <a:pt x="4096" y="303"/>
                </a:lnTo>
                <a:lnTo>
                  <a:pt x="4094" y="302"/>
                </a:lnTo>
                <a:lnTo>
                  <a:pt x="4094" y="301"/>
                </a:lnTo>
                <a:lnTo>
                  <a:pt x="4094" y="226"/>
                </a:lnTo>
                <a:lnTo>
                  <a:pt x="4094" y="223"/>
                </a:lnTo>
                <a:lnTo>
                  <a:pt x="4096" y="222"/>
                </a:lnTo>
                <a:lnTo>
                  <a:pt x="4098" y="220"/>
                </a:lnTo>
                <a:lnTo>
                  <a:pt x="4102" y="220"/>
                </a:lnTo>
                <a:lnTo>
                  <a:pt x="4104" y="220"/>
                </a:lnTo>
                <a:lnTo>
                  <a:pt x="4107" y="222"/>
                </a:lnTo>
                <a:lnTo>
                  <a:pt x="4109" y="223"/>
                </a:lnTo>
                <a:lnTo>
                  <a:pt x="4109" y="226"/>
                </a:lnTo>
                <a:close/>
                <a:moveTo>
                  <a:pt x="4109" y="353"/>
                </a:moveTo>
                <a:lnTo>
                  <a:pt x="4109" y="428"/>
                </a:lnTo>
                <a:lnTo>
                  <a:pt x="4109" y="431"/>
                </a:lnTo>
                <a:lnTo>
                  <a:pt x="4107" y="432"/>
                </a:lnTo>
                <a:lnTo>
                  <a:pt x="4104" y="434"/>
                </a:lnTo>
                <a:lnTo>
                  <a:pt x="4102" y="434"/>
                </a:lnTo>
                <a:lnTo>
                  <a:pt x="4098" y="434"/>
                </a:lnTo>
                <a:lnTo>
                  <a:pt x="4096" y="432"/>
                </a:lnTo>
                <a:lnTo>
                  <a:pt x="4094" y="431"/>
                </a:lnTo>
                <a:lnTo>
                  <a:pt x="4094" y="428"/>
                </a:lnTo>
                <a:lnTo>
                  <a:pt x="4094" y="353"/>
                </a:lnTo>
                <a:lnTo>
                  <a:pt x="4094" y="352"/>
                </a:lnTo>
                <a:lnTo>
                  <a:pt x="4096" y="349"/>
                </a:lnTo>
                <a:lnTo>
                  <a:pt x="4098" y="348"/>
                </a:lnTo>
                <a:lnTo>
                  <a:pt x="4102" y="348"/>
                </a:lnTo>
                <a:lnTo>
                  <a:pt x="4104" y="348"/>
                </a:lnTo>
                <a:lnTo>
                  <a:pt x="4107" y="349"/>
                </a:lnTo>
                <a:lnTo>
                  <a:pt x="4109" y="352"/>
                </a:lnTo>
                <a:lnTo>
                  <a:pt x="4109" y="353"/>
                </a:lnTo>
                <a:close/>
                <a:moveTo>
                  <a:pt x="4109" y="482"/>
                </a:moveTo>
                <a:lnTo>
                  <a:pt x="4109" y="557"/>
                </a:lnTo>
                <a:lnTo>
                  <a:pt x="4109" y="559"/>
                </a:lnTo>
                <a:lnTo>
                  <a:pt x="4107" y="560"/>
                </a:lnTo>
                <a:lnTo>
                  <a:pt x="4104" y="561"/>
                </a:lnTo>
                <a:lnTo>
                  <a:pt x="4102" y="563"/>
                </a:lnTo>
                <a:lnTo>
                  <a:pt x="4098" y="561"/>
                </a:lnTo>
                <a:lnTo>
                  <a:pt x="4096" y="560"/>
                </a:lnTo>
                <a:lnTo>
                  <a:pt x="4094" y="559"/>
                </a:lnTo>
                <a:lnTo>
                  <a:pt x="4094" y="557"/>
                </a:lnTo>
                <a:lnTo>
                  <a:pt x="4094" y="482"/>
                </a:lnTo>
                <a:lnTo>
                  <a:pt x="4094" y="480"/>
                </a:lnTo>
                <a:lnTo>
                  <a:pt x="4096" y="478"/>
                </a:lnTo>
                <a:lnTo>
                  <a:pt x="4098" y="477"/>
                </a:lnTo>
                <a:lnTo>
                  <a:pt x="4102" y="477"/>
                </a:lnTo>
                <a:lnTo>
                  <a:pt x="4104" y="477"/>
                </a:lnTo>
                <a:lnTo>
                  <a:pt x="4107" y="478"/>
                </a:lnTo>
                <a:lnTo>
                  <a:pt x="4109" y="480"/>
                </a:lnTo>
                <a:lnTo>
                  <a:pt x="4109" y="482"/>
                </a:lnTo>
                <a:close/>
                <a:moveTo>
                  <a:pt x="4109" y="610"/>
                </a:moveTo>
                <a:lnTo>
                  <a:pt x="4109" y="685"/>
                </a:lnTo>
                <a:lnTo>
                  <a:pt x="4109" y="688"/>
                </a:lnTo>
                <a:lnTo>
                  <a:pt x="4107" y="689"/>
                </a:lnTo>
                <a:lnTo>
                  <a:pt x="4104" y="690"/>
                </a:lnTo>
                <a:lnTo>
                  <a:pt x="4102" y="690"/>
                </a:lnTo>
                <a:lnTo>
                  <a:pt x="4098" y="690"/>
                </a:lnTo>
                <a:lnTo>
                  <a:pt x="4096" y="689"/>
                </a:lnTo>
                <a:lnTo>
                  <a:pt x="4094" y="688"/>
                </a:lnTo>
                <a:lnTo>
                  <a:pt x="4094" y="685"/>
                </a:lnTo>
                <a:lnTo>
                  <a:pt x="4094" y="610"/>
                </a:lnTo>
                <a:lnTo>
                  <a:pt x="4094" y="609"/>
                </a:lnTo>
                <a:lnTo>
                  <a:pt x="4096" y="606"/>
                </a:lnTo>
                <a:lnTo>
                  <a:pt x="4098" y="606"/>
                </a:lnTo>
                <a:lnTo>
                  <a:pt x="4102" y="605"/>
                </a:lnTo>
                <a:lnTo>
                  <a:pt x="4104" y="606"/>
                </a:lnTo>
                <a:lnTo>
                  <a:pt x="4107" y="606"/>
                </a:lnTo>
                <a:lnTo>
                  <a:pt x="4109" y="609"/>
                </a:lnTo>
                <a:lnTo>
                  <a:pt x="4109" y="610"/>
                </a:lnTo>
                <a:close/>
                <a:moveTo>
                  <a:pt x="4109" y="739"/>
                </a:moveTo>
                <a:lnTo>
                  <a:pt x="4109" y="806"/>
                </a:lnTo>
                <a:lnTo>
                  <a:pt x="4109" y="809"/>
                </a:lnTo>
                <a:lnTo>
                  <a:pt x="4107" y="810"/>
                </a:lnTo>
                <a:lnTo>
                  <a:pt x="4104" y="812"/>
                </a:lnTo>
                <a:lnTo>
                  <a:pt x="4102" y="812"/>
                </a:lnTo>
                <a:lnTo>
                  <a:pt x="4091" y="812"/>
                </a:lnTo>
                <a:lnTo>
                  <a:pt x="4089" y="812"/>
                </a:lnTo>
                <a:lnTo>
                  <a:pt x="4087" y="810"/>
                </a:lnTo>
                <a:lnTo>
                  <a:pt x="4085" y="809"/>
                </a:lnTo>
                <a:lnTo>
                  <a:pt x="4084" y="806"/>
                </a:lnTo>
                <a:lnTo>
                  <a:pt x="4085" y="805"/>
                </a:lnTo>
                <a:lnTo>
                  <a:pt x="4087" y="802"/>
                </a:lnTo>
                <a:lnTo>
                  <a:pt x="4089" y="802"/>
                </a:lnTo>
                <a:lnTo>
                  <a:pt x="4091" y="801"/>
                </a:lnTo>
                <a:lnTo>
                  <a:pt x="4102" y="801"/>
                </a:lnTo>
                <a:lnTo>
                  <a:pt x="4094" y="806"/>
                </a:lnTo>
                <a:lnTo>
                  <a:pt x="4094" y="739"/>
                </a:lnTo>
                <a:lnTo>
                  <a:pt x="4094" y="737"/>
                </a:lnTo>
                <a:lnTo>
                  <a:pt x="4096" y="735"/>
                </a:lnTo>
                <a:lnTo>
                  <a:pt x="4098" y="734"/>
                </a:lnTo>
                <a:lnTo>
                  <a:pt x="4102" y="734"/>
                </a:lnTo>
                <a:lnTo>
                  <a:pt x="4104" y="734"/>
                </a:lnTo>
                <a:lnTo>
                  <a:pt x="4107" y="735"/>
                </a:lnTo>
                <a:lnTo>
                  <a:pt x="4109" y="737"/>
                </a:lnTo>
                <a:lnTo>
                  <a:pt x="4109" y="739"/>
                </a:lnTo>
                <a:close/>
                <a:moveTo>
                  <a:pt x="4019" y="812"/>
                </a:moveTo>
                <a:lnTo>
                  <a:pt x="3916" y="812"/>
                </a:lnTo>
                <a:lnTo>
                  <a:pt x="3912" y="812"/>
                </a:lnTo>
                <a:lnTo>
                  <a:pt x="3911" y="810"/>
                </a:lnTo>
                <a:lnTo>
                  <a:pt x="3909" y="809"/>
                </a:lnTo>
                <a:lnTo>
                  <a:pt x="3909" y="806"/>
                </a:lnTo>
                <a:lnTo>
                  <a:pt x="3909" y="805"/>
                </a:lnTo>
                <a:lnTo>
                  <a:pt x="3911" y="802"/>
                </a:lnTo>
                <a:lnTo>
                  <a:pt x="3912" y="802"/>
                </a:lnTo>
                <a:lnTo>
                  <a:pt x="3916" y="801"/>
                </a:lnTo>
                <a:lnTo>
                  <a:pt x="4019" y="801"/>
                </a:lnTo>
                <a:lnTo>
                  <a:pt x="4021" y="802"/>
                </a:lnTo>
                <a:lnTo>
                  <a:pt x="4024" y="802"/>
                </a:lnTo>
                <a:lnTo>
                  <a:pt x="4024" y="805"/>
                </a:lnTo>
                <a:lnTo>
                  <a:pt x="4026" y="806"/>
                </a:lnTo>
                <a:lnTo>
                  <a:pt x="4024" y="809"/>
                </a:lnTo>
                <a:lnTo>
                  <a:pt x="4024" y="810"/>
                </a:lnTo>
                <a:lnTo>
                  <a:pt x="4021" y="812"/>
                </a:lnTo>
                <a:lnTo>
                  <a:pt x="4019" y="812"/>
                </a:lnTo>
                <a:close/>
                <a:moveTo>
                  <a:pt x="3842" y="812"/>
                </a:moveTo>
                <a:lnTo>
                  <a:pt x="3740" y="812"/>
                </a:lnTo>
                <a:lnTo>
                  <a:pt x="3738" y="812"/>
                </a:lnTo>
                <a:lnTo>
                  <a:pt x="3734" y="810"/>
                </a:lnTo>
                <a:lnTo>
                  <a:pt x="3734" y="809"/>
                </a:lnTo>
                <a:lnTo>
                  <a:pt x="3732" y="806"/>
                </a:lnTo>
                <a:lnTo>
                  <a:pt x="3734" y="805"/>
                </a:lnTo>
                <a:lnTo>
                  <a:pt x="3734" y="802"/>
                </a:lnTo>
                <a:lnTo>
                  <a:pt x="3738" y="802"/>
                </a:lnTo>
                <a:lnTo>
                  <a:pt x="3740" y="801"/>
                </a:lnTo>
                <a:lnTo>
                  <a:pt x="3842" y="801"/>
                </a:lnTo>
                <a:lnTo>
                  <a:pt x="3846" y="802"/>
                </a:lnTo>
                <a:lnTo>
                  <a:pt x="3848" y="802"/>
                </a:lnTo>
                <a:lnTo>
                  <a:pt x="3849" y="805"/>
                </a:lnTo>
                <a:lnTo>
                  <a:pt x="3849" y="806"/>
                </a:lnTo>
                <a:lnTo>
                  <a:pt x="3849" y="809"/>
                </a:lnTo>
                <a:lnTo>
                  <a:pt x="3848" y="810"/>
                </a:lnTo>
                <a:lnTo>
                  <a:pt x="3846" y="812"/>
                </a:lnTo>
                <a:lnTo>
                  <a:pt x="3842" y="812"/>
                </a:lnTo>
                <a:close/>
                <a:moveTo>
                  <a:pt x="3667" y="812"/>
                </a:moveTo>
                <a:lnTo>
                  <a:pt x="3565" y="812"/>
                </a:lnTo>
                <a:lnTo>
                  <a:pt x="3561" y="812"/>
                </a:lnTo>
                <a:lnTo>
                  <a:pt x="3559" y="810"/>
                </a:lnTo>
                <a:lnTo>
                  <a:pt x="3557" y="809"/>
                </a:lnTo>
                <a:lnTo>
                  <a:pt x="3557" y="806"/>
                </a:lnTo>
                <a:lnTo>
                  <a:pt x="3557" y="805"/>
                </a:lnTo>
                <a:lnTo>
                  <a:pt x="3559" y="802"/>
                </a:lnTo>
                <a:lnTo>
                  <a:pt x="3561" y="802"/>
                </a:lnTo>
                <a:lnTo>
                  <a:pt x="3565" y="801"/>
                </a:lnTo>
                <a:lnTo>
                  <a:pt x="3667" y="801"/>
                </a:lnTo>
                <a:lnTo>
                  <a:pt x="3669" y="802"/>
                </a:lnTo>
                <a:lnTo>
                  <a:pt x="3673" y="802"/>
                </a:lnTo>
                <a:lnTo>
                  <a:pt x="3673" y="805"/>
                </a:lnTo>
                <a:lnTo>
                  <a:pt x="3675" y="806"/>
                </a:lnTo>
                <a:lnTo>
                  <a:pt x="3673" y="809"/>
                </a:lnTo>
                <a:lnTo>
                  <a:pt x="3673" y="810"/>
                </a:lnTo>
                <a:lnTo>
                  <a:pt x="3669" y="812"/>
                </a:lnTo>
                <a:lnTo>
                  <a:pt x="3667" y="812"/>
                </a:lnTo>
                <a:close/>
                <a:moveTo>
                  <a:pt x="3491" y="812"/>
                </a:moveTo>
                <a:lnTo>
                  <a:pt x="3388" y="812"/>
                </a:lnTo>
                <a:lnTo>
                  <a:pt x="3386" y="812"/>
                </a:lnTo>
                <a:lnTo>
                  <a:pt x="3383" y="810"/>
                </a:lnTo>
                <a:lnTo>
                  <a:pt x="3383" y="809"/>
                </a:lnTo>
                <a:lnTo>
                  <a:pt x="3381" y="806"/>
                </a:lnTo>
                <a:lnTo>
                  <a:pt x="3383" y="805"/>
                </a:lnTo>
                <a:lnTo>
                  <a:pt x="3383" y="802"/>
                </a:lnTo>
                <a:lnTo>
                  <a:pt x="3386" y="802"/>
                </a:lnTo>
                <a:lnTo>
                  <a:pt x="3388" y="801"/>
                </a:lnTo>
                <a:lnTo>
                  <a:pt x="3491" y="801"/>
                </a:lnTo>
                <a:lnTo>
                  <a:pt x="3494" y="802"/>
                </a:lnTo>
                <a:lnTo>
                  <a:pt x="3496" y="802"/>
                </a:lnTo>
                <a:lnTo>
                  <a:pt x="3498" y="805"/>
                </a:lnTo>
                <a:lnTo>
                  <a:pt x="3498" y="806"/>
                </a:lnTo>
                <a:lnTo>
                  <a:pt x="3498" y="809"/>
                </a:lnTo>
                <a:lnTo>
                  <a:pt x="3496" y="810"/>
                </a:lnTo>
                <a:lnTo>
                  <a:pt x="3494" y="812"/>
                </a:lnTo>
                <a:lnTo>
                  <a:pt x="3491" y="812"/>
                </a:lnTo>
                <a:close/>
                <a:moveTo>
                  <a:pt x="3316" y="812"/>
                </a:moveTo>
                <a:lnTo>
                  <a:pt x="3213" y="812"/>
                </a:lnTo>
                <a:lnTo>
                  <a:pt x="3210" y="812"/>
                </a:lnTo>
                <a:lnTo>
                  <a:pt x="3208" y="810"/>
                </a:lnTo>
                <a:lnTo>
                  <a:pt x="3206" y="809"/>
                </a:lnTo>
                <a:lnTo>
                  <a:pt x="3206" y="806"/>
                </a:lnTo>
                <a:lnTo>
                  <a:pt x="3206" y="805"/>
                </a:lnTo>
                <a:lnTo>
                  <a:pt x="3208" y="802"/>
                </a:lnTo>
                <a:lnTo>
                  <a:pt x="3210" y="802"/>
                </a:lnTo>
                <a:lnTo>
                  <a:pt x="3213" y="801"/>
                </a:lnTo>
                <a:lnTo>
                  <a:pt x="3316" y="801"/>
                </a:lnTo>
                <a:lnTo>
                  <a:pt x="3318" y="802"/>
                </a:lnTo>
                <a:lnTo>
                  <a:pt x="3320" y="802"/>
                </a:lnTo>
                <a:lnTo>
                  <a:pt x="3321" y="805"/>
                </a:lnTo>
                <a:lnTo>
                  <a:pt x="3323" y="806"/>
                </a:lnTo>
                <a:lnTo>
                  <a:pt x="3321" y="809"/>
                </a:lnTo>
                <a:lnTo>
                  <a:pt x="3320" y="810"/>
                </a:lnTo>
                <a:lnTo>
                  <a:pt x="3318" y="812"/>
                </a:lnTo>
                <a:lnTo>
                  <a:pt x="3316" y="812"/>
                </a:lnTo>
                <a:close/>
                <a:moveTo>
                  <a:pt x="3139" y="812"/>
                </a:moveTo>
                <a:lnTo>
                  <a:pt x="3037" y="812"/>
                </a:lnTo>
                <a:lnTo>
                  <a:pt x="3035" y="812"/>
                </a:lnTo>
                <a:lnTo>
                  <a:pt x="3031" y="810"/>
                </a:lnTo>
                <a:lnTo>
                  <a:pt x="3030" y="809"/>
                </a:lnTo>
                <a:lnTo>
                  <a:pt x="3030" y="806"/>
                </a:lnTo>
                <a:lnTo>
                  <a:pt x="3030" y="805"/>
                </a:lnTo>
                <a:lnTo>
                  <a:pt x="3031" y="802"/>
                </a:lnTo>
                <a:lnTo>
                  <a:pt x="3035" y="802"/>
                </a:lnTo>
                <a:lnTo>
                  <a:pt x="3037" y="801"/>
                </a:lnTo>
                <a:lnTo>
                  <a:pt x="3139" y="801"/>
                </a:lnTo>
                <a:lnTo>
                  <a:pt x="3143" y="802"/>
                </a:lnTo>
                <a:lnTo>
                  <a:pt x="3145" y="802"/>
                </a:lnTo>
                <a:lnTo>
                  <a:pt x="3147" y="805"/>
                </a:lnTo>
                <a:lnTo>
                  <a:pt x="3147" y="806"/>
                </a:lnTo>
                <a:lnTo>
                  <a:pt x="3147" y="809"/>
                </a:lnTo>
                <a:lnTo>
                  <a:pt x="3145" y="810"/>
                </a:lnTo>
                <a:lnTo>
                  <a:pt x="3143" y="812"/>
                </a:lnTo>
                <a:lnTo>
                  <a:pt x="3139" y="812"/>
                </a:lnTo>
                <a:close/>
                <a:moveTo>
                  <a:pt x="2965" y="812"/>
                </a:moveTo>
                <a:lnTo>
                  <a:pt x="2862" y="812"/>
                </a:lnTo>
                <a:lnTo>
                  <a:pt x="2858" y="812"/>
                </a:lnTo>
                <a:lnTo>
                  <a:pt x="2857" y="810"/>
                </a:lnTo>
                <a:lnTo>
                  <a:pt x="2855" y="809"/>
                </a:lnTo>
                <a:lnTo>
                  <a:pt x="2855" y="806"/>
                </a:lnTo>
                <a:lnTo>
                  <a:pt x="2855" y="805"/>
                </a:lnTo>
                <a:lnTo>
                  <a:pt x="2857" y="802"/>
                </a:lnTo>
                <a:lnTo>
                  <a:pt x="2858" y="802"/>
                </a:lnTo>
                <a:lnTo>
                  <a:pt x="2862" y="801"/>
                </a:lnTo>
                <a:lnTo>
                  <a:pt x="2965" y="801"/>
                </a:lnTo>
                <a:lnTo>
                  <a:pt x="2966" y="802"/>
                </a:lnTo>
                <a:lnTo>
                  <a:pt x="2968" y="802"/>
                </a:lnTo>
                <a:lnTo>
                  <a:pt x="2970" y="805"/>
                </a:lnTo>
                <a:lnTo>
                  <a:pt x="2972" y="806"/>
                </a:lnTo>
                <a:lnTo>
                  <a:pt x="2970" y="809"/>
                </a:lnTo>
                <a:lnTo>
                  <a:pt x="2968" y="810"/>
                </a:lnTo>
                <a:lnTo>
                  <a:pt x="2966" y="812"/>
                </a:lnTo>
                <a:lnTo>
                  <a:pt x="2965" y="812"/>
                </a:lnTo>
                <a:close/>
                <a:moveTo>
                  <a:pt x="2788" y="812"/>
                </a:moveTo>
                <a:lnTo>
                  <a:pt x="2685" y="812"/>
                </a:lnTo>
                <a:lnTo>
                  <a:pt x="2682" y="812"/>
                </a:lnTo>
                <a:lnTo>
                  <a:pt x="2680" y="810"/>
                </a:lnTo>
                <a:lnTo>
                  <a:pt x="2678" y="809"/>
                </a:lnTo>
                <a:lnTo>
                  <a:pt x="2678" y="806"/>
                </a:lnTo>
                <a:lnTo>
                  <a:pt x="2678" y="805"/>
                </a:lnTo>
                <a:lnTo>
                  <a:pt x="2680" y="802"/>
                </a:lnTo>
                <a:lnTo>
                  <a:pt x="2682" y="802"/>
                </a:lnTo>
                <a:lnTo>
                  <a:pt x="2685" y="801"/>
                </a:lnTo>
                <a:lnTo>
                  <a:pt x="2788" y="801"/>
                </a:lnTo>
                <a:lnTo>
                  <a:pt x="2792" y="802"/>
                </a:lnTo>
                <a:lnTo>
                  <a:pt x="2793" y="802"/>
                </a:lnTo>
                <a:lnTo>
                  <a:pt x="2795" y="805"/>
                </a:lnTo>
                <a:lnTo>
                  <a:pt x="2795" y="806"/>
                </a:lnTo>
                <a:lnTo>
                  <a:pt x="2795" y="809"/>
                </a:lnTo>
                <a:lnTo>
                  <a:pt x="2793" y="810"/>
                </a:lnTo>
                <a:lnTo>
                  <a:pt x="2792" y="812"/>
                </a:lnTo>
                <a:lnTo>
                  <a:pt x="2788" y="812"/>
                </a:lnTo>
                <a:close/>
                <a:moveTo>
                  <a:pt x="2613" y="812"/>
                </a:moveTo>
                <a:lnTo>
                  <a:pt x="2511" y="812"/>
                </a:lnTo>
                <a:lnTo>
                  <a:pt x="2507" y="812"/>
                </a:lnTo>
                <a:lnTo>
                  <a:pt x="2505" y="810"/>
                </a:lnTo>
                <a:lnTo>
                  <a:pt x="2503" y="809"/>
                </a:lnTo>
                <a:lnTo>
                  <a:pt x="2503" y="806"/>
                </a:lnTo>
                <a:lnTo>
                  <a:pt x="2503" y="805"/>
                </a:lnTo>
                <a:lnTo>
                  <a:pt x="2505" y="802"/>
                </a:lnTo>
                <a:lnTo>
                  <a:pt x="2507" y="802"/>
                </a:lnTo>
                <a:lnTo>
                  <a:pt x="2511" y="801"/>
                </a:lnTo>
                <a:lnTo>
                  <a:pt x="2613" y="801"/>
                </a:lnTo>
                <a:lnTo>
                  <a:pt x="2615" y="802"/>
                </a:lnTo>
                <a:lnTo>
                  <a:pt x="2617" y="802"/>
                </a:lnTo>
                <a:lnTo>
                  <a:pt x="2619" y="805"/>
                </a:lnTo>
                <a:lnTo>
                  <a:pt x="2620" y="806"/>
                </a:lnTo>
                <a:lnTo>
                  <a:pt x="2619" y="809"/>
                </a:lnTo>
                <a:lnTo>
                  <a:pt x="2617" y="810"/>
                </a:lnTo>
                <a:lnTo>
                  <a:pt x="2615" y="812"/>
                </a:lnTo>
                <a:lnTo>
                  <a:pt x="2613" y="812"/>
                </a:lnTo>
                <a:close/>
                <a:moveTo>
                  <a:pt x="2437" y="812"/>
                </a:moveTo>
                <a:lnTo>
                  <a:pt x="2334" y="812"/>
                </a:lnTo>
                <a:lnTo>
                  <a:pt x="2330" y="812"/>
                </a:lnTo>
                <a:lnTo>
                  <a:pt x="2329" y="810"/>
                </a:lnTo>
                <a:lnTo>
                  <a:pt x="2327" y="809"/>
                </a:lnTo>
                <a:lnTo>
                  <a:pt x="2327" y="806"/>
                </a:lnTo>
                <a:lnTo>
                  <a:pt x="2327" y="805"/>
                </a:lnTo>
                <a:lnTo>
                  <a:pt x="2329" y="802"/>
                </a:lnTo>
                <a:lnTo>
                  <a:pt x="2330" y="802"/>
                </a:lnTo>
                <a:lnTo>
                  <a:pt x="2334" y="801"/>
                </a:lnTo>
                <a:lnTo>
                  <a:pt x="2437" y="801"/>
                </a:lnTo>
                <a:lnTo>
                  <a:pt x="2440" y="802"/>
                </a:lnTo>
                <a:lnTo>
                  <a:pt x="2442" y="802"/>
                </a:lnTo>
                <a:lnTo>
                  <a:pt x="2444" y="805"/>
                </a:lnTo>
                <a:lnTo>
                  <a:pt x="2444" y="806"/>
                </a:lnTo>
                <a:lnTo>
                  <a:pt x="2444" y="809"/>
                </a:lnTo>
                <a:lnTo>
                  <a:pt x="2442" y="810"/>
                </a:lnTo>
                <a:lnTo>
                  <a:pt x="2440" y="812"/>
                </a:lnTo>
                <a:lnTo>
                  <a:pt x="2437" y="812"/>
                </a:lnTo>
                <a:close/>
                <a:moveTo>
                  <a:pt x="2260" y="812"/>
                </a:moveTo>
                <a:lnTo>
                  <a:pt x="2159" y="812"/>
                </a:lnTo>
                <a:lnTo>
                  <a:pt x="2156" y="812"/>
                </a:lnTo>
                <a:lnTo>
                  <a:pt x="2154" y="810"/>
                </a:lnTo>
                <a:lnTo>
                  <a:pt x="2152" y="809"/>
                </a:lnTo>
                <a:lnTo>
                  <a:pt x="2152" y="806"/>
                </a:lnTo>
                <a:lnTo>
                  <a:pt x="2152" y="805"/>
                </a:lnTo>
                <a:lnTo>
                  <a:pt x="2154" y="802"/>
                </a:lnTo>
                <a:lnTo>
                  <a:pt x="2156" y="802"/>
                </a:lnTo>
                <a:lnTo>
                  <a:pt x="2159" y="801"/>
                </a:lnTo>
                <a:lnTo>
                  <a:pt x="2260" y="801"/>
                </a:lnTo>
                <a:lnTo>
                  <a:pt x="2264" y="802"/>
                </a:lnTo>
                <a:lnTo>
                  <a:pt x="2265" y="802"/>
                </a:lnTo>
                <a:lnTo>
                  <a:pt x="2267" y="805"/>
                </a:lnTo>
                <a:lnTo>
                  <a:pt x="2269" y="806"/>
                </a:lnTo>
                <a:lnTo>
                  <a:pt x="2267" y="809"/>
                </a:lnTo>
                <a:lnTo>
                  <a:pt x="2265" y="810"/>
                </a:lnTo>
                <a:lnTo>
                  <a:pt x="2264" y="812"/>
                </a:lnTo>
                <a:lnTo>
                  <a:pt x="2260" y="812"/>
                </a:lnTo>
                <a:close/>
                <a:moveTo>
                  <a:pt x="2085" y="812"/>
                </a:moveTo>
                <a:lnTo>
                  <a:pt x="1983" y="812"/>
                </a:lnTo>
                <a:lnTo>
                  <a:pt x="1979" y="812"/>
                </a:lnTo>
                <a:lnTo>
                  <a:pt x="1977" y="810"/>
                </a:lnTo>
                <a:lnTo>
                  <a:pt x="1975" y="809"/>
                </a:lnTo>
                <a:lnTo>
                  <a:pt x="1975" y="806"/>
                </a:lnTo>
                <a:lnTo>
                  <a:pt x="1975" y="805"/>
                </a:lnTo>
                <a:lnTo>
                  <a:pt x="1977" y="802"/>
                </a:lnTo>
                <a:lnTo>
                  <a:pt x="1979" y="802"/>
                </a:lnTo>
                <a:lnTo>
                  <a:pt x="1983" y="801"/>
                </a:lnTo>
                <a:lnTo>
                  <a:pt x="2085" y="801"/>
                </a:lnTo>
                <a:lnTo>
                  <a:pt x="2087" y="802"/>
                </a:lnTo>
                <a:lnTo>
                  <a:pt x="2091" y="802"/>
                </a:lnTo>
                <a:lnTo>
                  <a:pt x="2092" y="805"/>
                </a:lnTo>
                <a:lnTo>
                  <a:pt x="2092" y="806"/>
                </a:lnTo>
                <a:lnTo>
                  <a:pt x="2092" y="809"/>
                </a:lnTo>
                <a:lnTo>
                  <a:pt x="2091" y="810"/>
                </a:lnTo>
                <a:lnTo>
                  <a:pt x="2087" y="812"/>
                </a:lnTo>
                <a:lnTo>
                  <a:pt x="2085" y="812"/>
                </a:lnTo>
                <a:close/>
                <a:moveTo>
                  <a:pt x="1909" y="812"/>
                </a:moveTo>
                <a:lnTo>
                  <a:pt x="1808" y="812"/>
                </a:lnTo>
                <a:lnTo>
                  <a:pt x="1804" y="812"/>
                </a:lnTo>
                <a:lnTo>
                  <a:pt x="1802" y="810"/>
                </a:lnTo>
                <a:lnTo>
                  <a:pt x="1801" y="809"/>
                </a:lnTo>
                <a:lnTo>
                  <a:pt x="1799" y="806"/>
                </a:lnTo>
                <a:lnTo>
                  <a:pt x="1801" y="805"/>
                </a:lnTo>
                <a:lnTo>
                  <a:pt x="1802" y="802"/>
                </a:lnTo>
                <a:lnTo>
                  <a:pt x="1804" y="802"/>
                </a:lnTo>
                <a:lnTo>
                  <a:pt x="1808" y="801"/>
                </a:lnTo>
                <a:lnTo>
                  <a:pt x="1909" y="801"/>
                </a:lnTo>
                <a:lnTo>
                  <a:pt x="1912" y="802"/>
                </a:lnTo>
                <a:lnTo>
                  <a:pt x="1914" y="802"/>
                </a:lnTo>
                <a:lnTo>
                  <a:pt x="1916" y="805"/>
                </a:lnTo>
                <a:lnTo>
                  <a:pt x="1916" y="806"/>
                </a:lnTo>
                <a:lnTo>
                  <a:pt x="1916" y="809"/>
                </a:lnTo>
                <a:lnTo>
                  <a:pt x="1914" y="810"/>
                </a:lnTo>
                <a:lnTo>
                  <a:pt x="1912" y="812"/>
                </a:lnTo>
                <a:lnTo>
                  <a:pt x="1909" y="812"/>
                </a:lnTo>
                <a:close/>
                <a:moveTo>
                  <a:pt x="1734" y="812"/>
                </a:moveTo>
                <a:lnTo>
                  <a:pt x="1631" y="812"/>
                </a:lnTo>
                <a:lnTo>
                  <a:pt x="1628" y="812"/>
                </a:lnTo>
                <a:lnTo>
                  <a:pt x="1626" y="810"/>
                </a:lnTo>
                <a:lnTo>
                  <a:pt x="1624" y="809"/>
                </a:lnTo>
                <a:lnTo>
                  <a:pt x="1624" y="806"/>
                </a:lnTo>
                <a:lnTo>
                  <a:pt x="1624" y="805"/>
                </a:lnTo>
                <a:lnTo>
                  <a:pt x="1626" y="802"/>
                </a:lnTo>
                <a:lnTo>
                  <a:pt x="1628" y="802"/>
                </a:lnTo>
                <a:lnTo>
                  <a:pt x="1631" y="801"/>
                </a:lnTo>
                <a:lnTo>
                  <a:pt x="1734" y="801"/>
                </a:lnTo>
                <a:lnTo>
                  <a:pt x="1736" y="802"/>
                </a:lnTo>
                <a:lnTo>
                  <a:pt x="1739" y="802"/>
                </a:lnTo>
                <a:lnTo>
                  <a:pt x="1739" y="805"/>
                </a:lnTo>
                <a:lnTo>
                  <a:pt x="1741" y="806"/>
                </a:lnTo>
                <a:lnTo>
                  <a:pt x="1739" y="809"/>
                </a:lnTo>
                <a:lnTo>
                  <a:pt x="1739" y="810"/>
                </a:lnTo>
                <a:lnTo>
                  <a:pt x="1736" y="812"/>
                </a:lnTo>
                <a:lnTo>
                  <a:pt x="1734" y="812"/>
                </a:lnTo>
                <a:close/>
                <a:moveTo>
                  <a:pt x="1557" y="812"/>
                </a:moveTo>
                <a:lnTo>
                  <a:pt x="1455" y="812"/>
                </a:lnTo>
                <a:lnTo>
                  <a:pt x="1453" y="812"/>
                </a:lnTo>
                <a:lnTo>
                  <a:pt x="1449" y="810"/>
                </a:lnTo>
                <a:lnTo>
                  <a:pt x="1449" y="809"/>
                </a:lnTo>
                <a:lnTo>
                  <a:pt x="1447" y="806"/>
                </a:lnTo>
                <a:lnTo>
                  <a:pt x="1449" y="805"/>
                </a:lnTo>
                <a:lnTo>
                  <a:pt x="1449" y="802"/>
                </a:lnTo>
                <a:lnTo>
                  <a:pt x="1453" y="802"/>
                </a:lnTo>
                <a:lnTo>
                  <a:pt x="1455" y="801"/>
                </a:lnTo>
                <a:lnTo>
                  <a:pt x="1557" y="801"/>
                </a:lnTo>
                <a:lnTo>
                  <a:pt x="1561" y="802"/>
                </a:lnTo>
                <a:lnTo>
                  <a:pt x="1563" y="802"/>
                </a:lnTo>
                <a:lnTo>
                  <a:pt x="1564" y="805"/>
                </a:lnTo>
                <a:lnTo>
                  <a:pt x="1564" y="806"/>
                </a:lnTo>
                <a:lnTo>
                  <a:pt x="1564" y="809"/>
                </a:lnTo>
                <a:lnTo>
                  <a:pt x="1563" y="810"/>
                </a:lnTo>
                <a:lnTo>
                  <a:pt x="1561" y="812"/>
                </a:lnTo>
                <a:lnTo>
                  <a:pt x="1557" y="812"/>
                </a:lnTo>
                <a:close/>
                <a:moveTo>
                  <a:pt x="1382" y="812"/>
                </a:moveTo>
                <a:lnTo>
                  <a:pt x="1280" y="812"/>
                </a:lnTo>
                <a:lnTo>
                  <a:pt x="1276" y="812"/>
                </a:lnTo>
                <a:lnTo>
                  <a:pt x="1274" y="810"/>
                </a:lnTo>
                <a:lnTo>
                  <a:pt x="1273" y="809"/>
                </a:lnTo>
                <a:lnTo>
                  <a:pt x="1273" y="806"/>
                </a:lnTo>
                <a:lnTo>
                  <a:pt x="1273" y="805"/>
                </a:lnTo>
                <a:lnTo>
                  <a:pt x="1274" y="802"/>
                </a:lnTo>
                <a:lnTo>
                  <a:pt x="1276" y="802"/>
                </a:lnTo>
                <a:lnTo>
                  <a:pt x="1280" y="801"/>
                </a:lnTo>
                <a:lnTo>
                  <a:pt x="1382" y="801"/>
                </a:lnTo>
                <a:lnTo>
                  <a:pt x="1384" y="802"/>
                </a:lnTo>
                <a:lnTo>
                  <a:pt x="1388" y="802"/>
                </a:lnTo>
                <a:lnTo>
                  <a:pt x="1388" y="805"/>
                </a:lnTo>
                <a:lnTo>
                  <a:pt x="1390" y="806"/>
                </a:lnTo>
                <a:lnTo>
                  <a:pt x="1388" y="809"/>
                </a:lnTo>
                <a:lnTo>
                  <a:pt x="1388" y="810"/>
                </a:lnTo>
                <a:lnTo>
                  <a:pt x="1384" y="812"/>
                </a:lnTo>
                <a:lnTo>
                  <a:pt x="1382" y="812"/>
                </a:lnTo>
                <a:close/>
                <a:moveTo>
                  <a:pt x="1206" y="812"/>
                </a:moveTo>
                <a:lnTo>
                  <a:pt x="1103" y="812"/>
                </a:lnTo>
                <a:lnTo>
                  <a:pt x="1101" y="812"/>
                </a:lnTo>
                <a:lnTo>
                  <a:pt x="1098" y="810"/>
                </a:lnTo>
                <a:lnTo>
                  <a:pt x="1098" y="809"/>
                </a:lnTo>
                <a:lnTo>
                  <a:pt x="1096" y="806"/>
                </a:lnTo>
                <a:lnTo>
                  <a:pt x="1098" y="805"/>
                </a:lnTo>
                <a:lnTo>
                  <a:pt x="1098" y="802"/>
                </a:lnTo>
                <a:lnTo>
                  <a:pt x="1101" y="802"/>
                </a:lnTo>
                <a:lnTo>
                  <a:pt x="1103" y="801"/>
                </a:lnTo>
                <a:lnTo>
                  <a:pt x="1206" y="801"/>
                </a:lnTo>
                <a:lnTo>
                  <a:pt x="1210" y="802"/>
                </a:lnTo>
                <a:lnTo>
                  <a:pt x="1211" y="802"/>
                </a:lnTo>
                <a:lnTo>
                  <a:pt x="1213" y="805"/>
                </a:lnTo>
                <a:lnTo>
                  <a:pt x="1213" y="806"/>
                </a:lnTo>
                <a:lnTo>
                  <a:pt x="1213" y="809"/>
                </a:lnTo>
                <a:lnTo>
                  <a:pt x="1211" y="810"/>
                </a:lnTo>
                <a:lnTo>
                  <a:pt x="1210" y="812"/>
                </a:lnTo>
                <a:lnTo>
                  <a:pt x="1206" y="812"/>
                </a:lnTo>
                <a:close/>
                <a:moveTo>
                  <a:pt x="1031" y="812"/>
                </a:moveTo>
                <a:lnTo>
                  <a:pt x="928" y="812"/>
                </a:lnTo>
                <a:lnTo>
                  <a:pt x="925" y="812"/>
                </a:lnTo>
                <a:lnTo>
                  <a:pt x="923" y="810"/>
                </a:lnTo>
                <a:lnTo>
                  <a:pt x="921" y="809"/>
                </a:lnTo>
                <a:lnTo>
                  <a:pt x="921" y="806"/>
                </a:lnTo>
                <a:lnTo>
                  <a:pt x="921" y="805"/>
                </a:lnTo>
                <a:lnTo>
                  <a:pt x="923" y="802"/>
                </a:lnTo>
                <a:lnTo>
                  <a:pt x="925" y="802"/>
                </a:lnTo>
                <a:lnTo>
                  <a:pt x="928" y="801"/>
                </a:lnTo>
                <a:lnTo>
                  <a:pt x="1031" y="801"/>
                </a:lnTo>
                <a:lnTo>
                  <a:pt x="1033" y="802"/>
                </a:lnTo>
                <a:lnTo>
                  <a:pt x="1035" y="802"/>
                </a:lnTo>
                <a:lnTo>
                  <a:pt x="1037" y="805"/>
                </a:lnTo>
                <a:lnTo>
                  <a:pt x="1038" y="806"/>
                </a:lnTo>
                <a:lnTo>
                  <a:pt x="1037" y="809"/>
                </a:lnTo>
                <a:lnTo>
                  <a:pt x="1035" y="810"/>
                </a:lnTo>
                <a:lnTo>
                  <a:pt x="1033" y="812"/>
                </a:lnTo>
                <a:lnTo>
                  <a:pt x="1031" y="812"/>
                </a:lnTo>
                <a:close/>
                <a:moveTo>
                  <a:pt x="855" y="812"/>
                </a:moveTo>
                <a:lnTo>
                  <a:pt x="752" y="812"/>
                </a:lnTo>
                <a:lnTo>
                  <a:pt x="750" y="812"/>
                </a:lnTo>
                <a:lnTo>
                  <a:pt x="746" y="810"/>
                </a:lnTo>
                <a:lnTo>
                  <a:pt x="745" y="809"/>
                </a:lnTo>
                <a:lnTo>
                  <a:pt x="745" y="806"/>
                </a:lnTo>
                <a:lnTo>
                  <a:pt x="745" y="805"/>
                </a:lnTo>
                <a:lnTo>
                  <a:pt x="746" y="802"/>
                </a:lnTo>
                <a:lnTo>
                  <a:pt x="750" y="802"/>
                </a:lnTo>
                <a:lnTo>
                  <a:pt x="752" y="801"/>
                </a:lnTo>
                <a:lnTo>
                  <a:pt x="855" y="801"/>
                </a:lnTo>
                <a:lnTo>
                  <a:pt x="858" y="802"/>
                </a:lnTo>
                <a:lnTo>
                  <a:pt x="860" y="802"/>
                </a:lnTo>
                <a:lnTo>
                  <a:pt x="862" y="805"/>
                </a:lnTo>
                <a:lnTo>
                  <a:pt x="862" y="806"/>
                </a:lnTo>
                <a:lnTo>
                  <a:pt x="862" y="809"/>
                </a:lnTo>
                <a:lnTo>
                  <a:pt x="860" y="810"/>
                </a:lnTo>
                <a:lnTo>
                  <a:pt x="858" y="812"/>
                </a:lnTo>
                <a:lnTo>
                  <a:pt x="855" y="812"/>
                </a:lnTo>
                <a:close/>
                <a:moveTo>
                  <a:pt x="680" y="812"/>
                </a:moveTo>
                <a:lnTo>
                  <a:pt x="577" y="812"/>
                </a:lnTo>
                <a:lnTo>
                  <a:pt x="573" y="812"/>
                </a:lnTo>
                <a:lnTo>
                  <a:pt x="572" y="810"/>
                </a:lnTo>
                <a:lnTo>
                  <a:pt x="570" y="809"/>
                </a:lnTo>
                <a:lnTo>
                  <a:pt x="570" y="806"/>
                </a:lnTo>
                <a:lnTo>
                  <a:pt x="570" y="805"/>
                </a:lnTo>
                <a:lnTo>
                  <a:pt x="572" y="802"/>
                </a:lnTo>
                <a:lnTo>
                  <a:pt x="573" y="802"/>
                </a:lnTo>
                <a:lnTo>
                  <a:pt x="577" y="801"/>
                </a:lnTo>
                <a:lnTo>
                  <a:pt x="680" y="801"/>
                </a:lnTo>
                <a:lnTo>
                  <a:pt x="682" y="802"/>
                </a:lnTo>
                <a:lnTo>
                  <a:pt x="683" y="802"/>
                </a:lnTo>
                <a:lnTo>
                  <a:pt x="685" y="805"/>
                </a:lnTo>
                <a:lnTo>
                  <a:pt x="687" y="806"/>
                </a:lnTo>
                <a:lnTo>
                  <a:pt x="685" y="809"/>
                </a:lnTo>
                <a:lnTo>
                  <a:pt x="683" y="810"/>
                </a:lnTo>
                <a:lnTo>
                  <a:pt x="682" y="812"/>
                </a:lnTo>
                <a:lnTo>
                  <a:pt x="680" y="812"/>
                </a:lnTo>
                <a:close/>
                <a:moveTo>
                  <a:pt x="503" y="812"/>
                </a:moveTo>
                <a:lnTo>
                  <a:pt x="400" y="812"/>
                </a:lnTo>
                <a:lnTo>
                  <a:pt x="397" y="812"/>
                </a:lnTo>
                <a:lnTo>
                  <a:pt x="395" y="810"/>
                </a:lnTo>
                <a:lnTo>
                  <a:pt x="393" y="809"/>
                </a:lnTo>
                <a:lnTo>
                  <a:pt x="393" y="806"/>
                </a:lnTo>
                <a:lnTo>
                  <a:pt x="393" y="805"/>
                </a:lnTo>
                <a:lnTo>
                  <a:pt x="395" y="802"/>
                </a:lnTo>
                <a:lnTo>
                  <a:pt x="397" y="802"/>
                </a:lnTo>
                <a:lnTo>
                  <a:pt x="400" y="801"/>
                </a:lnTo>
                <a:lnTo>
                  <a:pt x="503" y="801"/>
                </a:lnTo>
                <a:lnTo>
                  <a:pt x="507" y="802"/>
                </a:lnTo>
                <a:lnTo>
                  <a:pt x="509" y="802"/>
                </a:lnTo>
                <a:lnTo>
                  <a:pt x="510" y="805"/>
                </a:lnTo>
                <a:lnTo>
                  <a:pt x="510" y="806"/>
                </a:lnTo>
                <a:lnTo>
                  <a:pt x="510" y="809"/>
                </a:lnTo>
                <a:lnTo>
                  <a:pt x="509" y="810"/>
                </a:lnTo>
                <a:lnTo>
                  <a:pt x="507" y="812"/>
                </a:lnTo>
                <a:lnTo>
                  <a:pt x="503" y="812"/>
                </a:lnTo>
                <a:close/>
                <a:moveTo>
                  <a:pt x="328" y="812"/>
                </a:moveTo>
                <a:lnTo>
                  <a:pt x="226" y="812"/>
                </a:lnTo>
                <a:lnTo>
                  <a:pt x="222" y="812"/>
                </a:lnTo>
                <a:lnTo>
                  <a:pt x="220" y="810"/>
                </a:lnTo>
                <a:lnTo>
                  <a:pt x="218" y="809"/>
                </a:lnTo>
                <a:lnTo>
                  <a:pt x="218" y="806"/>
                </a:lnTo>
                <a:lnTo>
                  <a:pt x="218" y="805"/>
                </a:lnTo>
                <a:lnTo>
                  <a:pt x="220" y="802"/>
                </a:lnTo>
                <a:lnTo>
                  <a:pt x="222" y="802"/>
                </a:lnTo>
                <a:lnTo>
                  <a:pt x="226" y="801"/>
                </a:lnTo>
                <a:lnTo>
                  <a:pt x="328" y="801"/>
                </a:lnTo>
                <a:lnTo>
                  <a:pt x="330" y="802"/>
                </a:lnTo>
                <a:lnTo>
                  <a:pt x="332" y="802"/>
                </a:lnTo>
                <a:lnTo>
                  <a:pt x="334" y="805"/>
                </a:lnTo>
                <a:lnTo>
                  <a:pt x="336" y="806"/>
                </a:lnTo>
                <a:lnTo>
                  <a:pt x="334" y="809"/>
                </a:lnTo>
                <a:lnTo>
                  <a:pt x="332" y="810"/>
                </a:lnTo>
                <a:lnTo>
                  <a:pt x="330" y="812"/>
                </a:lnTo>
                <a:lnTo>
                  <a:pt x="328" y="812"/>
                </a:lnTo>
                <a:close/>
                <a:moveTo>
                  <a:pt x="152" y="812"/>
                </a:moveTo>
                <a:lnTo>
                  <a:pt x="49" y="812"/>
                </a:lnTo>
                <a:lnTo>
                  <a:pt x="45" y="812"/>
                </a:lnTo>
                <a:lnTo>
                  <a:pt x="44" y="810"/>
                </a:lnTo>
                <a:lnTo>
                  <a:pt x="42" y="809"/>
                </a:lnTo>
                <a:lnTo>
                  <a:pt x="42" y="806"/>
                </a:lnTo>
                <a:lnTo>
                  <a:pt x="42" y="805"/>
                </a:lnTo>
                <a:lnTo>
                  <a:pt x="44" y="802"/>
                </a:lnTo>
                <a:lnTo>
                  <a:pt x="45" y="802"/>
                </a:lnTo>
                <a:lnTo>
                  <a:pt x="49" y="801"/>
                </a:lnTo>
                <a:lnTo>
                  <a:pt x="152" y="801"/>
                </a:lnTo>
                <a:lnTo>
                  <a:pt x="155" y="802"/>
                </a:lnTo>
                <a:lnTo>
                  <a:pt x="157" y="802"/>
                </a:lnTo>
                <a:lnTo>
                  <a:pt x="159" y="805"/>
                </a:lnTo>
                <a:lnTo>
                  <a:pt x="159" y="806"/>
                </a:lnTo>
                <a:lnTo>
                  <a:pt x="159" y="809"/>
                </a:lnTo>
                <a:lnTo>
                  <a:pt x="157" y="810"/>
                </a:lnTo>
                <a:lnTo>
                  <a:pt x="155" y="812"/>
                </a:lnTo>
                <a:lnTo>
                  <a:pt x="152" y="812"/>
                </a:lnTo>
                <a:close/>
                <a:moveTo>
                  <a:pt x="0" y="784"/>
                </a:moveTo>
                <a:lnTo>
                  <a:pt x="0" y="709"/>
                </a:lnTo>
                <a:lnTo>
                  <a:pt x="0" y="706"/>
                </a:lnTo>
                <a:lnTo>
                  <a:pt x="2" y="705"/>
                </a:lnTo>
                <a:lnTo>
                  <a:pt x="4" y="704"/>
                </a:lnTo>
                <a:lnTo>
                  <a:pt x="8" y="704"/>
                </a:lnTo>
                <a:lnTo>
                  <a:pt x="9" y="704"/>
                </a:lnTo>
                <a:lnTo>
                  <a:pt x="13" y="705"/>
                </a:lnTo>
                <a:lnTo>
                  <a:pt x="15" y="706"/>
                </a:lnTo>
                <a:lnTo>
                  <a:pt x="15" y="709"/>
                </a:lnTo>
                <a:lnTo>
                  <a:pt x="15" y="784"/>
                </a:lnTo>
                <a:lnTo>
                  <a:pt x="15" y="785"/>
                </a:lnTo>
                <a:lnTo>
                  <a:pt x="13" y="788"/>
                </a:lnTo>
                <a:lnTo>
                  <a:pt x="9" y="789"/>
                </a:lnTo>
                <a:lnTo>
                  <a:pt x="8" y="789"/>
                </a:lnTo>
                <a:lnTo>
                  <a:pt x="4" y="789"/>
                </a:lnTo>
                <a:lnTo>
                  <a:pt x="2" y="788"/>
                </a:lnTo>
                <a:lnTo>
                  <a:pt x="0" y="785"/>
                </a:lnTo>
                <a:lnTo>
                  <a:pt x="0" y="784"/>
                </a:lnTo>
                <a:close/>
                <a:moveTo>
                  <a:pt x="0" y="655"/>
                </a:moveTo>
                <a:lnTo>
                  <a:pt x="0" y="581"/>
                </a:lnTo>
                <a:lnTo>
                  <a:pt x="0" y="579"/>
                </a:lnTo>
                <a:lnTo>
                  <a:pt x="2" y="577"/>
                </a:lnTo>
                <a:lnTo>
                  <a:pt x="4" y="576"/>
                </a:lnTo>
                <a:lnTo>
                  <a:pt x="8" y="575"/>
                </a:lnTo>
                <a:lnTo>
                  <a:pt x="9" y="576"/>
                </a:lnTo>
                <a:lnTo>
                  <a:pt x="13" y="577"/>
                </a:lnTo>
                <a:lnTo>
                  <a:pt x="15" y="579"/>
                </a:lnTo>
                <a:lnTo>
                  <a:pt x="15" y="581"/>
                </a:lnTo>
                <a:lnTo>
                  <a:pt x="15" y="655"/>
                </a:lnTo>
                <a:lnTo>
                  <a:pt x="15" y="658"/>
                </a:lnTo>
                <a:lnTo>
                  <a:pt x="13" y="659"/>
                </a:lnTo>
                <a:lnTo>
                  <a:pt x="9" y="660"/>
                </a:lnTo>
                <a:lnTo>
                  <a:pt x="8" y="660"/>
                </a:lnTo>
                <a:lnTo>
                  <a:pt x="4" y="660"/>
                </a:lnTo>
                <a:lnTo>
                  <a:pt x="2" y="659"/>
                </a:lnTo>
                <a:lnTo>
                  <a:pt x="0" y="658"/>
                </a:lnTo>
                <a:lnTo>
                  <a:pt x="0" y="655"/>
                </a:lnTo>
                <a:close/>
                <a:moveTo>
                  <a:pt x="0" y="527"/>
                </a:moveTo>
                <a:lnTo>
                  <a:pt x="0" y="452"/>
                </a:lnTo>
                <a:lnTo>
                  <a:pt x="0" y="449"/>
                </a:lnTo>
                <a:lnTo>
                  <a:pt x="2" y="448"/>
                </a:lnTo>
                <a:lnTo>
                  <a:pt x="4" y="447"/>
                </a:lnTo>
                <a:lnTo>
                  <a:pt x="8" y="447"/>
                </a:lnTo>
                <a:lnTo>
                  <a:pt x="9" y="447"/>
                </a:lnTo>
                <a:lnTo>
                  <a:pt x="13" y="448"/>
                </a:lnTo>
                <a:lnTo>
                  <a:pt x="15" y="449"/>
                </a:lnTo>
                <a:lnTo>
                  <a:pt x="15" y="452"/>
                </a:lnTo>
                <a:lnTo>
                  <a:pt x="15" y="527"/>
                </a:lnTo>
                <a:lnTo>
                  <a:pt x="15" y="528"/>
                </a:lnTo>
                <a:lnTo>
                  <a:pt x="13" y="531"/>
                </a:lnTo>
                <a:lnTo>
                  <a:pt x="9" y="531"/>
                </a:lnTo>
                <a:lnTo>
                  <a:pt x="8" y="532"/>
                </a:lnTo>
                <a:lnTo>
                  <a:pt x="4" y="531"/>
                </a:lnTo>
                <a:lnTo>
                  <a:pt x="2" y="531"/>
                </a:lnTo>
                <a:lnTo>
                  <a:pt x="0" y="528"/>
                </a:lnTo>
                <a:lnTo>
                  <a:pt x="0" y="527"/>
                </a:lnTo>
                <a:close/>
                <a:moveTo>
                  <a:pt x="0" y="398"/>
                </a:moveTo>
                <a:lnTo>
                  <a:pt x="0" y="323"/>
                </a:lnTo>
                <a:lnTo>
                  <a:pt x="0" y="322"/>
                </a:lnTo>
                <a:lnTo>
                  <a:pt x="2" y="319"/>
                </a:lnTo>
                <a:lnTo>
                  <a:pt x="4" y="319"/>
                </a:lnTo>
                <a:lnTo>
                  <a:pt x="8" y="318"/>
                </a:lnTo>
                <a:lnTo>
                  <a:pt x="9" y="319"/>
                </a:lnTo>
                <a:lnTo>
                  <a:pt x="13" y="319"/>
                </a:lnTo>
                <a:lnTo>
                  <a:pt x="15" y="322"/>
                </a:lnTo>
                <a:lnTo>
                  <a:pt x="15" y="323"/>
                </a:lnTo>
                <a:lnTo>
                  <a:pt x="15" y="398"/>
                </a:lnTo>
                <a:lnTo>
                  <a:pt x="15" y="401"/>
                </a:lnTo>
                <a:lnTo>
                  <a:pt x="13" y="402"/>
                </a:lnTo>
                <a:lnTo>
                  <a:pt x="9" y="403"/>
                </a:lnTo>
                <a:lnTo>
                  <a:pt x="8" y="403"/>
                </a:lnTo>
                <a:lnTo>
                  <a:pt x="4" y="403"/>
                </a:lnTo>
                <a:lnTo>
                  <a:pt x="2" y="402"/>
                </a:lnTo>
                <a:lnTo>
                  <a:pt x="0" y="401"/>
                </a:lnTo>
                <a:lnTo>
                  <a:pt x="0" y="398"/>
                </a:lnTo>
                <a:close/>
                <a:moveTo>
                  <a:pt x="0" y="270"/>
                </a:moveTo>
                <a:lnTo>
                  <a:pt x="0" y="195"/>
                </a:lnTo>
                <a:lnTo>
                  <a:pt x="0" y="193"/>
                </a:lnTo>
                <a:lnTo>
                  <a:pt x="2" y="191"/>
                </a:lnTo>
                <a:lnTo>
                  <a:pt x="4" y="190"/>
                </a:lnTo>
                <a:lnTo>
                  <a:pt x="8" y="190"/>
                </a:lnTo>
                <a:lnTo>
                  <a:pt x="9" y="190"/>
                </a:lnTo>
                <a:lnTo>
                  <a:pt x="13" y="191"/>
                </a:lnTo>
                <a:lnTo>
                  <a:pt x="15" y="193"/>
                </a:lnTo>
                <a:lnTo>
                  <a:pt x="15" y="195"/>
                </a:lnTo>
                <a:lnTo>
                  <a:pt x="15" y="270"/>
                </a:lnTo>
                <a:lnTo>
                  <a:pt x="15" y="272"/>
                </a:lnTo>
                <a:lnTo>
                  <a:pt x="13" y="274"/>
                </a:lnTo>
                <a:lnTo>
                  <a:pt x="9" y="274"/>
                </a:lnTo>
                <a:lnTo>
                  <a:pt x="8" y="276"/>
                </a:lnTo>
                <a:lnTo>
                  <a:pt x="4" y="274"/>
                </a:lnTo>
                <a:lnTo>
                  <a:pt x="2" y="274"/>
                </a:lnTo>
                <a:lnTo>
                  <a:pt x="0" y="272"/>
                </a:lnTo>
                <a:lnTo>
                  <a:pt x="0" y="270"/>
                </a:lnTo>
                <a:close/>
                <a:moveTo>
                  <a:pt x="0" y="141"/>
                </a:moveTo>
                <a:lnTo>
                  <a:pt x="0" y="66"/>
                </a:lnTo>
                <a:lnTo>
                  <a:pt x="0" y="65"/>
                </a:lnTo>
                <a:lnTo>
                  <a:pt x="2" y="62"/>
                </a:lnTo>
                <a:lnTo>
                  <a:pt x="4" y="62"/>
                </a:lnTo>
                <a:lnTo>
                  <a:pt x="8" y="61"/>
                </a:lnTo>
                <a:lnTo>
                  <a:pt x="9" y="62"/>
                </a:lnTo>
                <a:lnTo>
                  <a:pt x="13" y="62"/>
                </a:lnTo>
                <a:lnTo>
                  <a:pt x="15" y="65"/>
                </a:lnTo>
                <a:lnTo>
                  <a:pt x="15" y="66"/>
                </a:lnTo>
                <a:lnTo>
                  <a:pt x="15" y="141"/>
                </a:lnTo>
                <a:lnTo>
                  <a:pt x="15" y="144"/>
                </a:lnTo>
                <a:lnTo>
                  <a:pt x="13" y="145"/>
                </a:lnTo>
                <a:lnTo>
                  <a:pt x="9" y="147"/>
                </a:lnTo>
                <a:lnTo>
                  <a:pt x="8" y="147"/>
                </a:lnTo>
                <a:lnTo>
                  <a:pt x="4" y="147"/>
                </a:lnTo>
                <a:lnTo>
                  <a:pt x="2" y="145"/>
                </a:lnTo>
                <a:lnTo>
                  <a:pt x="0" y="144"/>
                </a:lnTo>
                <a:lnTo>
                  <a:pt x="0" y="141"/>
                </a:lnTo>
                <a:close/>
                <a:moveTo>
                  <a:pt x="0" y="14"/>
                </a:moveTo>
                <a:lnTo>
                  <a:pt x="0" y="6"/>
                </a:lnTo>
                <a:lnTo>
                  <a:pt x="0" y="4"/>
                </a:lnTo>
                <a:lnTo>
                  <a:pt x="2" y="2"/>
                </a:lnTo>
                <a:lnTo>
                  <a:pt x="4" y="2"/>
                </a:lnTo>
                <a:lnTo>
                  <a:pt x="8" y="0"/>
                </a:lnTo>
                <a:lnTo>
                  <a:pt x="9" y="2"/>
                </a:lnTo>
                <a:lnTo>
                  <a:pt x="13" y="2"/>
                </a:lnTo>
                <a:lnTo>
                  <a:pt x="15" y="4"/>
                </a:lnTo>
                <a:lnTo>
                  <a:pt x="15" y="6"/>
                </a:lnTo>
                <a:lnTo>
                  <a:pt x="15" y="14"/>
                </a:lnTo>
                <a:lnTo>
                  <a:pt x="15" y="15"/>
                </a:lnTo>
                <a:lnTo>
                  <a:pt x="13" y="16"/>
                </a:lnTo>
                <a:lnTo>
                  <a:pt x="9" y="18"/>
                </a:lnTo>
                <a:lnTo>
                  <a:pt x="8" y="19"/>
                </a:lnTo>
                <a:lnTo>
                  <a:pt x="4" y="18"/>
                </a:lnTo>
                <a:lnTo>
                  <a:pt x="2" y="16"/>
                </a:lnTo>
                <a:lnTo>
                  <a:pt x="0" y="15"/>
                </a:lnTo>
                <a:lnTo>
                  <a:pt x="0" y="14"/>
                </a:lnTo>
                <a:close/>
              </a:path>
            </a:pathLst>
          </a:custGeom>
          <a:solidFill>
            <a:srgbClr val="0000FF"/>
          </a:solidFill>
          <a:ln w="1588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8424" name="Rectangle 56"/>
          <p:cNvSpPr>
            <a:spLocks noChangeArrowheads="1"/>
          </p:cNvSpPr>
          <p:nvPr/>
        </p:nvSpPr>
        <p:spPr bwMode="auto">
          <a:xfrm>
            <a:off x="4600575" y="3954463"/>
            <a:ext cx="604838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500" b="1">
                <a:solidFill>
                  <a:srgbClr val="FF0000"/>
                </a:solidFill>
                <a:latin typeface="ËÎÌå"/>
                <a:ea typeface="SimSun" pitchFamily="2" charset="-122"/>
              </a:rPr>
              <a:t>Actuator</a:t>
            </a:r>
            <a:endParaRPr lang="en-US" altLang="zh-CN" sz="2400">
              <a:latin typeface="Times New Roman" pitchFamily="18" charset="0"/>
              <a:ea typeface="SimSun" pitchFamily="2" charset="-122"/>
            </a:endParaRPr>
          </a:p>
        </p:txBody>
      </p:sp>
      <p:grpSp>
        <p:nvGrpSpPr>
          <p:cNvPr id="58460" name="Group 92"/>
          <p:cNvGrpSpPr>
            <a:grpSpLocks/>
          </p:cNvGrpSpPr>
          <p:nvPr/>
        </p:nvGrpSpPr>
        <p:grpSpPr bwMode="auto">
          <a:xfrm>
            <a:off x="6783388" y="4295775"/>
            <a:ext cx="989012" cy="668338"/>
            <a:chOff x="4273" y="2706"/>
            <a:chExt cx="623" cy="421"/>
          </a:xfrm>
        </p:grpSpPr>
        <p:sp>
          <p:nvSpPr>
            <p:cNvPr id="69688" name="Rectangle 19"/>
            <p:cNvSpPr>
              <a:spLocks noChangeArrowheads="1"/>
            </p:cNvSpPr>
            <p:nvPr/>
          </p:nvSpPr>
          <p:spPr bwMode="auto">
            <a:xfrm>
              <a:off x="4327" y="2706"/>
              <a:ext cx="569" cy="421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2400"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69689" name="Rectangle 20"/>
            <p:cNvSpPr>
              <a:spLocks noChangeArrowheads="1"/>
            </p:cNvSpPr>
            <p:nvPr/>
          </p:nvSpPr>
          <p:spPr bwMode="auto">
            <a:xfrm>
              <a:off x="4327" y="2706"/>
              <a:ext cx="569" cy="421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2400"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69690" name="Freeform 40"/>
            <p:cNvSpPr>
              <a:spLocks/>
            </p:cNvSpPr>
            <p:nvPr/>
          </p:nvSpPr>
          <p:spPr bwMode="auto">
            <a:xfrm>
              <a:off x="4273" y="2878"/>
              <a:ext cx="54" cy="78"/>
            </a:xfrm>
            <a:custGeom>
              <a:avLst/>
              <a:gdLst>
                <a:gd name="T0" fmla="*/ 7 w 108"/>
                <a:gd name="T1" fmla="*/ 38 h 78"/>
                <a:gd name="T2" fmla="*/ 6 w 108"/>
                <a:gd name="T3" fmla="*/ 40 h 78"/>
                <a:gd name="T4" fmla="*/ 5 w 108"/>
                <a:gd name="T5" fmla="*/ 42 h 78"/>
                <a:gd name="T6" fmla="*/ 4 w 108"/>
                <a:gd name="T7" fmla="*/ 46 h 78"/>
                <a:gd name="T8" fmla="*/ 4 w 108"/>
                <a:gd name="T9" fmla="*/ 50 h 78"/>
                <a:gd name="T10" fmla="*/ 3 w 108"/>
                <a:gd name="T11" fmla="*/ 55 h 78"/>
                <a:gd name="T12" fmla="*/ 2 w 108"/>
                <a:gd name="T13" fmla="*/ 62 h 78"/>
                <a:gd name="T14" fmla="*/ 1 w 108"/>
                <a:gd name="T15" fmla="*/ 70 h 78"/>
                <a:gd name="T16" fmla="*/ 0 w 108"/>
                <a:gd name="T17" fmla="*/ 78 h 78"/>
                <a:gd name="T18" fmla="*/ 1 w 108"/>
                <a:gd name="T19" fmla="*/ 69 h 78"/>
                <a:gd name="T20" fmla="*/ 1 w 108"/>
                <a:gd name="T21" fmla="*/ 58 h 78"/>
                <a:gd name="T22" fmla="*/ 1 w 108"/>
                <a:gd name="T23" fmla="*/ 49 h 78"/>
                <a:gd name="T24" fmla="*/ 1 w 108"/>
                <a:gd name="T25" fmla="*/ 38 h 78"/>
                <a:gd name="T26" fmla="*/ 1 w 108"/>
                <a:gd name="T27" fmla="*/ 29 h 78"/>
                <a:gd name="T28" fmla="*/ 1 w 108"/>
                <a:gd name="T29" fmla="*/ 19 h 78"/>
                <a:gd name="T30" fmla="*/ 1 w 108"/>
                <a:gd name="T31" fmla="*/ 9 h 78"/>
                <a:gd name="T32" fmla="*/ 0 w 108"/>
                <a:gd name="T33" fmla="*/ 0 h 78"/>
                <a:gd name="T34" fmla="*/ 1 w 108"/>
                <a:gd name="T35" fmla="*/ 8 h 78"/>
                <a:gd name="T36" fmla="*/ 2 w 108"/>
                <a:gd name="T37" fmla="*/ 15 h 78"/>
                <a:gd name="T38" fmla="*/ 3 w 108"/>
                <a:gd name="T39" fmla="*/ 21 h 78"/>
                <a:gd name="T40" fmla="*/ 4 w 108"/>
                <a:gd name="T41" fmla="*/ 26 h 78"/>
                <a:gd name="T42" fmla="*/ 4 w 108"/>
                <a:gd name="T43" fmla="*/ 32 h 78"/>
                <a:gd name="T44" fmla="*/ 5 w 108"/>
                <a:gd name="T45" fmla="*/ 36 h 78"/>
                <a:gd name="T46" fmla="*/ 6 w 108"/>
                <a:gd name="T47" fmla="*/ 37 h 78"/>
                <a:gd name="T48" fmla="*/ 7 w 108"/>
                <a:gd name="T49" fmla="*/ 38 h 7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8" h="78">
                  <a:moveTo>
                    <a:pt x="108" y="38"/>
                  </a:moveTo>
                  <a:lnTo>
                    <a:pt x="92" y="40"/>
                  </a:lnTo>
                  <a:lnTo>
                    <a:pt x="78" y="42"/>
                  </a:lnTo>
                  <a:lnTo>
                    <a:pt x="63" y="46"/>
                  </a:lnTo>
                  <a:lnTo>
                    <a:pt x="49" y="50"/>
                  </a:lnTo>
                  <a:lnTo>
                    <a:pt x="36" y="55"/>
                  </a:lnTo>
                  <a:lnTo>
                    <a:pt x="24" y="62"/>
                  </a:lnTo>
                  <a:lnTo>
                    <a:pt x="11" y="70"/>
                  </a:lnTo>
                  <a:lnTo>
                    <a:pt x="0" y="78"/>
                  </a:lnTo>
                  <a:lnTo>
                    <a:pt x="6" y="69"/>
                  </a:lnTo>
                  <a:lnTo>
                    <a:pt x="9" y="58"/>
                  </a:lnTo>
                  <a:lnTo>
                    <a:pt x="13" y="49"/>
                  </a:lnTo>
                  <a:lnTo>
                    <a:pt x="13" y="38"/>
                  </a:lnTo>
                  <a:lnTo>
                    <a:pt x="13" y="29"/>
                  </a:lnTo>
                  <a:lnTo>
                    <a:pt x="9" y="19"/>
                  </a:lnTo>
                  <a:lnTo>
                    <a:pt x="6" y="9"/>
                  </a:lnTo>
                  <a:lnTo>
                    <a:pt x="0" y="0"/>
                  </a:lnTo>
                  <a:lnTo>
                    <a:pt x="11" y="8"/>
                  </a:lnTo>
                  <a:lnTo>
                    <a:pt x="24" y="15"/>
                  </a:lnTo>
                  <a:lnTo>
                    <a:pt x="36" y="21"/>
                  </a:lnTo>
                  <a:lnTo>
                    <a:pt x="49" y="26"/>
                  </a:lnTo>
                  <a:lnTo>
                    <a:pt x="63" y="32"/>
                  </a:lnTo>
                  <a:lnTo>
                    <a:pt x="78" y="36"/>
                  </a:lnTo>
                  <a:lnTo>
                    <a:pt x="92" y="37"/>
                  </a:lnTo>
                  <a:lnTo>
                    <a:pt x="108" y="38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9691" name="Rectangle 51"/>
            <p:cNvSpPr>
              <a:spLocks noChangeArrowheads="1"/>
            </p:cNvSpPr>
            <p:nvPr/>
          </p:nvSpPr>
          <p:spPr bwMode="auto">
            <a:xfrm>
              <a:off x="4448" y="2780"/>
              <a:ext cx="32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500" b="1">
                  <a:solidFill>
                    <a:srgbClr val="800080"/>
                  </a:solidFill>
                  <a:latin typeface="ËÎÌå"/>
                  <a:ea typeface="SimSun" pitchFamily="2" charset="-122"/>
                </a:rPr>
                <a:t>Water</a:t>
              </a:r>
              <a:endParaRPr lang="en-US" altLang="zh-CN" sz="2400"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69692" name="Rectangle 52"/>
            <p:cNvSpPr>
              <a:spLocks noChangeArrowheads="1"/>
            </p:cNvSpPr>
            <p:nvPr/>
          </p:nvSpPr>
          <p:spPr bwMode="auto">
            <a:xfrm>
              <a:off x="4365" y="2922"/>
              <a:ext cx="48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500" b="1">
                  <a:solidFill>
                    <a:srgbClr val="800080"/>
                  </a:solidFill>
                  <a:latin typeface="ËÎÌå"/>
                  <a:ea typeface="SimSun" pitchFamily="2" charset="-122"/>
                </a:rPr>
                <a:t>container</a:t>
              </a:r>
              <a:endParaRPr lang="en-US" altLang="zh-CN" sz="2400">
                <a:latin typeface="Times New Roman" pitchFamily="18" charset="0"/>
                <a:ea typeface="SimSun" pitchFamily="2" charset="-122"/>
              </a:endParaRPr>
            </a:p>
          </p:txBody>
        </p:sp>
      </p:grpSp>
      <p:sp>
        <p:nvSpPr>
          <p:cNvPr id="58425" name="Rectangle 57"/>
          <p:cNvSpPr>
            <a:spLocks noChangeArrowheads="1"/>
          </p:cNvSpPr>
          <p:nvPr/>
        </p:nvSpPr>
        <p:spPr bwMode="auto">
          <a:xfrm>
            <a:off x="7004050" y="5027613"/>
            <a:ext cx="6127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500" b="1">
                <a:solidFill>
                  <a:srgbClr val="FF0000"/>
                </a:solidFill>
                <a:latin typeface="ËÎÌå"/>
                <a:ea typeface="SimSun" pitchFamily="2" charset="-122"/>
              </a:rPr>
              <a:t>Process</a:t>
            </a:r>
            <a:endParaRPr lang="en-US" altLang="zh-CN" sz="240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58426" name="Rectangle 58"/>
          <p:cNvSpPr>
            <a:spLocks noChangeArrowheads="1"/>
          </p:cNvSpPr>
          <p:nvPr/>
        </p:nvSpPr>
        <p:spPr bwMode="auto">
          <a:xfrm>
            <a:off x="2101850" y="5095875"/>
            <a:ext cx="7397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500" b="1">
                <a:solidFill>
                  <a:srgbClr val="FF0000"/>
                </a:solidFill>
                <a:latin typeface="ËÎÌå"/>
                <a:ea typeface="SimSun" pitchFamily="2" charset="-122"/>
              </a:rPr>
              <a:t>controller</a:t>
            </a:r>
            <a:endParaRPr lang="en-US" altLang="zh-CN" sz="240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58412" name="Freeform 44"/>
          <p:cNvSpPr>
            <a:spLocks/>
          </p:cNvSpPr>
          <p:nvPr/>
        </p:nvSpPr>
        <p:spPr bwMode="auto">
          <a:xfrm>
            <a:off x="5267325" y="5573713"/>
            <a:ext cx="84138" cy="125412"/>
          </a:xfrm>
          <a:custGeom>
            <a:avLst/>
            <a:gdLst>
              <a:gd name="T0" fmla="*/ 0 w 106"/>
              <a:gd name="T1" fmla="*/ 2147483647 h 79"/>
              <a:gd name="T2" fmla="*/ 2147483647 w 106"/>
              <a:gd name="T3" fmla="*/ 2147483647 h 79"/>
              <a:gd name="T4" fmla="*/ 2147483647 w 106"/>
              <a:gd name="T5" fmla="*/ 2147483647 h 79"/>
              <a:gd name="T6" fmla="*/ 2147483647 w 106"/>
              <a:gd name="T7" fmla="*/ 2147483647 h 79"/>
              <a:gd name="T8" fmla="*/ 2147483647 w 106"/>
              <a:gd name="T9" fmla="*/ 2147483647 h 79"/>
              <a:gd name="T10" fmla="*/ 2147483647 w 106"/>
              <a:gd name="T11" fmla="*/ 2147483647 h 79"/>
              <a:gd name="T12" fmla="*/ 2147483647 w 106"/>
              <a:gd name="T13" fmla="*/ 2147483647 h 79"/>
              <a:gd name="T14" fmla="*/ 2147483647 w 106"/>
              <a:gd name="T15" fmla="*/ 2147483647 h 79"/>
              <a:gd name="T16" fmla="*/ 2147483647 w 106"/>
              <a:gd name="T17" fmla="*/ 0 h 79"/>
              <a:gd name="T18" fmla="*/ 2147483647 w 106"/>
              <a:gd name="T19" fmla="*/ 2147483647 h 79"/>
              <a:gd name="T20" fmla="*/ 2147483647 w 106"/>
              <a:gd name="T21" fmla="*/ 2147483647 h 79"/>
              <a:gd name="T22" fmla="*/ 2147483647 w 106"/>
              <a:gd name="T23" fmla="*/ 2147483647 h 79"/>
              <a:gd name="T24" fmla="*/ 2147483647 w 106"/>
              <a:gd name="T25" fmla="*/ 2147483647 h 79"/>
              <a:gd name="T26" fmla="*/ 2147483647 w 106"/>
              <a:gd name="T27" fmla="*/ 2147483647 h 79"/>
              <a:gd name="T28" fmla="*/ 2147483647 w 106"/>
              <a:gd name="T29" fmla="*/ 2147483647 h 79"/>
              <a:gd name="T30" fmla="*/ 2147483647 w 106"/>
              <a:gd name="T31" fmla="*/ 2147483647 h 79"/>
              <a:gd name="T32" fmla="*/ 2147483647 w 106"/>
              <a:gd name="T33" fmla="*/ 2147483647 h 79"/>
              <a:gd name="T34" fmla="*/ 2147483647 w 106"/>
              <a:gd name="T35" fmla="*/ 2147483647 h 79"/>
              <a:gd name="T36" fmla="*/ 2147483647 w 106"/>
              <a:gd name="T37" fmla="*/ 2147483647 h 79"/>
              <a:gd name="T38" fmla="*/ 2147483647 w 106"/>
              <a:gd name="T39" fmla="*/ 2147483647 h 79"/>
              <a:gd name="T40" fmla="*/ 2147483647 w 106"/>
              <a:gd name="T41" fmla="*/ 2147483647 h 79"/>
              <a:gd name="T42" fmla="*/ 2147483647 w 106"/>
              <a:gd name="T43" fmla="*/ 2147483647 h 79"/>
              <a:gd name="T44" fmla="*/ 2147483647 w 106"/>
              <a:gd name="T45" fmla="*/ 2147483647 h 79"/>
              <a:gd name="T46" fmla="*/ 2147483647 w 106"/>
              <a:gd name="T47" fmla="*/ 2147483647 h 79"/>
              <a:gd name="T48" fmla="*/ 0 w 106"/>
              <a:gd name="T49" fmla="*/ 2147483647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6" h="79">
                <a:moveTo>
                  <a:pt x="0" y="39"/>
                </a:moveTo>
                <a:lnTo>
                  <a:pt x="15" y="38"/>
                </a:lnTo>
                <a:lnTo>
                  <a:pt x="31" y="35"/>
                </a:lnTo>
                <a:lnTo>
                  <a:pt x="45" y="33"/>
                </a:lnTo>
                <a:lnTo>
                  <a:pt x="60" y="28"/>
                </a:lnTo>
                <a:lnTo>
                  <a:pt x="72" y="22"/>
                </a:lnTo>
                <a:lnTo>
                  <a:pt x="85" y="16"/>
                </a:lnTo>
                <a:lnTo>
                  <a:pt x="96" y="9"/>
                </a:lnTo>
                <a:lnTo>
                  <a:pt x="106" y="0"/>
                </a:lnTo>
                <a:lnTo>
                  <a:pt x="101" y="10"/>
                </a:lnTo>
                <a:lnTo>
                  <a:pt x="97" y="20"/>
                </a:lnTo>
                <a:lnTo>
                  <a:pt x="96" y="30"/>
                </a:lnTo>
                <a:lnTo>
                  <a:pt x="94" y="39"/>
                </a:lnTo>
                <a:lnTo>
                  <a:pt x="96" y="50"/>
                </a:lnTo>
                <a:lnTo>
                  <a:pt x="97" y="59"/>
                </a:lnTo>
                <a:lnTo>
                  <a:pt x="101" y="70"/>
                </a:lnTo>
                <a:lnTo>
                  <a:pt x="106" y="79"/>
                </a:lnTo>
                <a:lnTo>
                  <a:pt x="96" y="71"/>
                </a:lnTo>
                <a:lnTo>
                  <a:pt x="85" y="63"/>
                </a:lnTo>
                <a:lnTo>
                  <a:pt x="72" y="57"/>
                </a:lnTo>
                <a:lnTo>
                  <a:pt x="60" y="51"/>
                </a:lnTo>
                <a:lnTo>
                  <a:pt x="45" y="47"/>
                </a:lnTo>
                <a:lnTo>
                  <a:pt x="31" y="43"/>
                </a:lnTo>
                <a:lnTo>
                  <a:pt x="15" y="41"/>
                </a:lnTo>
                <a:lnTo>
                  <a:pt x="0" y="39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58459" name="Group 91"/>
          <p:cNvGrpSpPr>
            <a:grpSpLocks/>
          </p:cNvGrpSpPr>
          <p:nvPr/>
        </p:nvGrpSpPr>
        <p:grpSpPr bwMode="auto">
          <a:xfrm>
            <a:off x="4579938" y="5400675"/>
            <a:ext cx="687387" cy="471488"/>
            <a:chOff x="2885" y="3402"/>
            <a:chExt cx="433" cy="297"/>
          </a:xfrm>
        </p:grpSpPr>
        <p:sp>
          <p:nvSpPr>
            <p:cNvPr id="69684" name="Rectangle 23"/>
            <p:cNvSpPr>
              <a:spLocks noChangeArrowheads="1"/>
            </p:cNvSpPr>
            <p:nvPr/>
          </p:nvSpPr>
          <p:spPr bwMode="auto">
            <a:xfrm>
              <a:off x="2885" y="3403"/>
              <a:ext cx="433" cy="2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2400"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69685" name="Rectangle 24"/>
            <p:cNvSpPr>
              <a:spLocks noChangeArrowheads="1"/>
            </p:cNvSpPr>
            <p:nvPr/>
          </p:nvSpPr>
          <p:spPr bwMode="auto">
            <a:xfrm>
              <a:off x="2885" y="3403"/>
              <a:ext cx="433" cy="29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2400"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69686" name="Rectangle 53"/>
            <p:cNvSpPr>
              <a:spLocks noChangeArrowheads="1"/>
            </p:cNvSpPr>
            <p:nvPr/>
          </p:nvSpPr>
          <p:spPr bwMode="auto">
            <a:xfrm>
              <a:off x="2885" y="3402"/>
              <a:ext cx="433" cy="29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l-GR" altLang="el-GR" sz="2400"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69687" name="Rectangle 54"/>
            <p:cNvSpPr>
              <a:spLocks noChangeArrowheads="1"/>
            </p:cNvSpPr>
            <p:nvPr/>
          </p:nvSpPr>
          <p:spPr bwMode="auto">
            <a:xfrm>
              <a:off x="2995" y="3485"/>
              <a:ext cx="26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500" b="1">
                  <a:solidFill>
                    <a:srgbClr val="800080"/>
                  </a:solidFill>
                  <a:latin typeface="ËÎÌå"/>
                  <a:ea typeface="SimSun" pitchFamily="2" charset="-122"/>
                </a:rPr>
                <a:t>Float</a:t>
              </a:r>
              <a:endParaRPr lang="en-US" altLang="zh-CN" sz="2400">
                <a:latin typeface="Times New Roman" pitchFamily="18" charset="0"/>
                <a:ea typeface="SimSun" pitchFamily="2" charset="-122"/>
              </a:endParaRPr>
            </a:p>
          </p:txBody>
        </p:sp>
      </p:grpSp>
      <p:sp>
        <p:nvSpPr>
          <p:cNvPr id="58427" name="Rectangle 59"/>
          <p:cNvSpPr>
            <a:spLocks noChangeArrowheads="1"/>
          </p:cNvSpPr>
          <p:nvPr/>
        </p:nvSpPr>
        <p:spPr bwMode="auto">
          <a:xfrm>
            <a:off x="4191000" y="5946775"/>
            <a:ext cx="18811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500" b="1">
                <a:solidFill>
                  <a:srgbClr val="3333FF"/>
                </a:solidFill>
                <a:latin typeface="ËÎÌå"/>
                <a:ea typeface="SimSun" pitchFamily="2" charset="-122"/>
              </a:rPr>
              <a:t>measurement (Sensor)</a:t>
            </a:r>
            <a:endParaRPr lang="en-US" altLang="zh-CN" sz="2400">
              <a:solidFill>
                <a:srgbClr val="3333FF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58432" name="Rectangle 64"/>
          <p:cNvSpPr>
            <a:spLocks noChangeArrowheads="1"/>
          </p:cNvSpPr>
          <p:nvPr/>
        </p:nvSpPr>
        <p:spPr bwMode="auto">
          <a:xfrm>
            <a:off x="1676400" y="4724400"/>
            <a:ext cx="474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500" b="1">
                <a:solidFill>
                  <a:srgbClr val="FF0000"/>
                </a:solidFill>
                <a:latin typeface="ËÎÌå"/>
                <a:ea typeface="SimSun" pitchFamily="2" charset="-122"/>
              </a:rPr>
              <a:t>Error</a:t>
            </a:r>
            <a:endParaRPr lang="en-US" altLang="zh-CN" sz="240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58433" name="Rectangle 65"/>
          <p:cNvSpPr>
            <a:spLocks noChangeArrowheads="1"/>
          </p:cNvSpPr>
          <p:nvPr/>
        </p:nvSpPr>
        <p:spPr bwMode="auto">
          <a:xfrm>
            <a:off x="1981200" y="5715000"/>
            <a:ext cx="14128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500" b="1">
                <a:solidFill>
                  <a:srgbClr val="FF0000"/>
                </a:solidFill>
                <a:latin typeface="ËÎÌå"/>
                <a:ea typeface="SimSun" pitchFamily="2" charset="-122"/>
              </a:rPr>
              <a:t>Feedback signal</a:t>
            </a:r>
            <a:endParaRPr lang="en-US" altLang="zh-CN" sz="240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</p:txBody>
      </p:sp>
      <p:grpSp>
        <p:nvGrpSpPr>
          <p:cNvPr id="58453" name="Group 85"/>
          <p:cNvGrpSpPr>
            <a:grpSpLocks/>
          </p:cNvGrpSpPr>
          <p:nvPr/>
        </p:nvGrpSpPr>
        <p:grpSpPr bwMode="auto">
          <a:xfrm>
            <a:off x="835025" y="3857625"/>
            <a:ext cx="2066925" cy="571500"/>
            <a:chOff x="526" y="2430"/>
            <a:chExt cx="1302" cy="360"/>
          </a:xfrm>
        </p:grpSpPr>
        <p:sp>
          <p:nvSpPr>
            <p:cNvPr id="69681" name="Rectangle 60"/>
            <p:cNvSpPr>
              <a:spLocks noChangeArrowheads="1"/>
            </p:cNvSpPr>
            <p:nvPr/>
          </p:nvSpPr>
          <p:spPr bwMode="auto">
            <a:xfrm>
              <a:off x="526" y="2430"/>
              <a:ext cx="130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500" b="1" dirty="0">
                  <a:solidFill>
                    <a:srgbClr val="FF0000"/>
                  </a:solidFill>
                  <a:latin typeface="ËÎÌå"/>
                  <a:ea typeface="SimSun" pitchFamily="2" charset="-122"/>
                </a:rPr>
                <a:t>resistance comparator</a:t>
              </a:r>
              <a:endParaRPr lang="en-US" altLang="zh-CN" sz="24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69682" name="Freeform 66"/>
            <p:cNvSpPr>
              <a:spLocks noEditPoints="1"/>
            </p:cNvSpPr>
            <p:nvPr/>
          </p:nvSpPr>
          <p:spPr bwMode="auto">
            <a:xfrm>
              <a:off x="863" y="2574"/>
              <a:ext cx="106" cy="154"/>
            </a:xfrm>
            <a:custGeom>
              <a:avLst/>
              <a:gdLst>
                <a:gd name="T0" fmla="*/ 1 w 211"/>
                <a:gd name="T1" fmla="*/ 1 h 154"/>
                <a:gd name="T2" fmla="*/ 6 w 211"/>
                <a:gd name="T3" fmla="*/ 55 h 154"/>
                <a:gd name="T4" fmla="*/ 6 w 211"/>
                <a:gd name="T5" fmla="*/ 57 h 154"/>
                <a:gd name="T6" fmla="*/ 6 w 211"/>
                <a:gd name="T7" fmla="*/ 58 h 154"/>
                <a:gd name="T8" fmla="*/ 6 w 211"/>
                <a:gd name="T9" fmla="*/ 61 h 154"/>
                <a:gd name="T10" fmla="*/ 6 w 211"/>
                <a:gd name="T11" fmla="*/ 62 h 154"/>
                <a:gd name="T12" fmla="*/ 6 w 211"/>
                <a:gd name="T13" fmla="*/ 63 h 154"/>
                <a:gd name="T14" fmla="*/ 5 w 211"/>
                <a:gd name="T15" fmla="*/ 63 h 154"/>
                <a:gd name="T16" fmla="*/ 5 w 211"/>
                <a:gd name="T17" fmla="*/ 63 h 154"/>
                <a:gd name="T18" fmla="*/ 5 w 211"/>
                <a:gd name="T19" fmla="*/ 62 h 154"/>
                <a:gd name="T20" fmla="*/ 1 w 211"/>
                <a:gd name="T21" fmla="*/ 9 h 154"/>
                <a:gd name="T22" fmla="*/ 0 w 211"/>
                <a:gd name="T23" fmla="*/ 8 h 154"/>
                <a:gd name="T24" fmla="*/ 0 w 211"/>
                <a:gd name="T25" fmla="*/ 5 h 154"/>
                <a:gd name="T26" fmla="*/ 0 w 211"/>
                <a:gd name="T27" fmla="*/ 4 h 154"/>
                <a:gd name="T28" fmla="*/ 1 w 211"/>
                <a:gd name="T29" fmla="*/ 1 h 154"/>
                <a:gd name="T30" fmla="*/ 1 w 211"/>
                <a:gd name="T31" fmla="*/ 0 h 154"/>
                <a:gd name="T32" fmla="*/ 1 w 211"/>
                <a:gd name="T33" fmla="*/ 0 h 154"/>
                <a:gd name="T34" fmla="*/ 1 w 211"/>
                <a:gd name="T35" fmla="*/ 0 h 154"/>
                <a:gd name="T36" fmla="*/ 1 w 211"/>
                <a:gd name="T37" fmla="*/ 1 h 154"/>
                <a:gd name="T38" fmla="*/ 1 w 211"/>
                <a:gd name="T39" fmla="*/ 1 h 154"/>
                <a:gd name="T40" fmla="*/ 9 w 211"/>
                <a:gd name="T41" fmla="*/ 92 h 154"/>
                <a:gd name="T42" fmla="*/ 14 w 211"/>
                <a:gd name="T43" fmla="*/ 146 h 154"/>
                <a:gd name="T44" fmla="*/ 14 w 211"/>
                <a:gd name="T45" fmla="*/ 147 h 154"/>
                <a:gd name="T46" fmla="*/ 14 w 211"/>
                <a:gd name="T47" fmla="*/ 149 h 154"/>
                <a:gd name="T48" fmla="*/ 14 w 211"/>
                <a:gd name="T49" fmla="*/ 151 h 154"/>
                <a:gd name="T50" fmla="*/ 14 w 211"/>
                <a:gd name="T51" fmla="*/ 153 h 154"/>
                <a:gd name="T52" fmla="*/ 13 w 211"/>
                <a:gd name="T53" fmla="*/ 154 h 154"/>
                <a:gd name="T54" fmla="*/ 13 w 211"/>
                <a:gd name="T55" fmla="*/ 154 h 154"/>
                <a:gd name="T56" fmla="*/ 13 w 211"/>
                <a:gd name="T57" fmla="*/ 154 h 154"/>
                <a:gd name="T58" fmla="*/ 13 w 211"/>
                <a:gd name="T59" fmla="*/ 153 h 154"/>
                <a:gd name="T60" fmla="*/ 8 w 211"/>
                <a:gd name="T61" fmla="*/ 100 h 154"/>
                <a:gd name="T62" fmla="*/ 8 w 211"/>
                <a:gd name="T63" fmla="*/ 99 h 154"/>
                <a:gd name="T64" fmla="*/ 8 w 211"/>
                <a:gd name="T65" fmla="*/ 96 h 154"/>
                <a:gd name="T66" fmla="*/ 8 w 211"/>
                <a:gd name="T67" fmla="*/ 95 h 154"/>
                <a:gd name="T68" fmla="*/ 8 w 211"/>
                <a:gd name="T69" fmla="*/ 92 h 154"/>
                <a:gd name="T70" fmla="*/ 8 w 211"/>
                <a:gd name="T71" fmla="*/ 91 h 154"/>
                <a:gd name="T72" fmla="*/ 9 w 211"/>
                <a:gd name="T73" fmla="*/ 91 h 154"/>
                <a:gd name="T74" fmla="*/ 9 w 211"/>
                <a:gd name="T75" fmla="*/ 91 h 154"/>
                <a:gd name="T76" fmla="*/ 9 w 211"/>
                <a:gd name="T77" fmla="*/ 92 h 154"/>
                <a:gd name="T78" fmla="*/ 9 w 211"/>
                <a:gd name="T79" fmla="*/ 92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1" h="154">
                  <a:moveTo>
                    <a:pt x="13" y="1"/>
                  </a:moveTo>
                  <a:lnTo>
                    <a:pt x="85" y="55"/>
                  </a:lnTo>
                  <a:lnTo>
                    <a:pt x="87" y="57"/>
                  </a:lnTo>
                  <a:lnTo>
                    <a:pt x="87" y="58"/>
                  </a:lnTo>
                  <a:lnTo>
                    <a:pt x="87" y="61"/>
                  </a:lnTo>
                  <a:lnTo>
                    <a:pt x="85" y="62"/>
                  </a:lnTo>
                  <a:lnTo>
                    <a:pt x="83" y="63"/>
                  </a:lnTo>
                  <a:lnTo>
                    <a:pt x="80" y="63"/>
                  </a:lnTo>
                  <a:lnTo>
                    <a:pt x="76" y="63"/>
                  </a:lnTo>
                  <a:lnTo>
                    <a:pt x="74" y="62"/>
                  </a:lnTo>
                  <a:lnTo>
                    <a:pt x="2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1"/>
                  </a:lnTo>
                  <a:lnTo>
                    <a:pt x="4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3" y="1"/>
                  </a:lnTo>
                  <a:close/>
                  <a:moveTo>
                    <a:pt x="137" y="92"/>
                  </a:moveTo>
                  <a:lnTo>
                    <a:pt x="210" y="146"/>
                  </a:lnTo>
                  <a:lnTo>
                    <a:pt x="211" y="147"/>
                  </a:lnTo>
                  <a:lnTo>
                    <a:pt x="211" y="149"/>
                  </a:lnTo>
                  <a:lnTo>
                    <a:pt x="211" y="151"/>
                  </a:lnTo>
                  <a:lnTo>
                    <a:pt x="210" y="153"/>
                  </a:lnTo>
                  <a:lnTo>
                    <a:pt x="206" y="154"/>
                  </a:lnTo>
                  <a:lnTo>
                    <a:pt x="204" y="154"/>
                  </a:lnTo>
                  <a:lnTo>
                    <a:pt x="201" y="154"/>
                  </a:lnTo>
                  <a:lnTo>
                    <a:pt x="199" y="153"/>
                  </a:lnTo>
                  <a:lnTo>
                    <a:pt x="127" y="100"/>
                  </a:lnTo>
                  <a:lnTo>
                    <a:pt x="125" y="99"/>
                  </a:lnTo>
                  <a:lnTo>
                    <a:pt x="125" y="96"/>
                  </a:lnTo>
                  <a:lnTo>
                    <a:pt x="125" y="95"/>
                  </a:lnTo>
                  <a:lnTo>
                    <a:pt x="127" y="92"/>
                  </a:lnTo>
                  <a:lnTo>
                    <a:pt x="128" y="91"/>
                  </a:lnTo>
                  <a:lnTo>
                    <a:pt x="132" y="91"/>
                  </a:lnTo>
                  <a:lnTo>
                    <a:pt x="134" y="91"/>
                  </a:lnTo>
                  <a:lnTo>
                    <a:pt x="137" y="92"/>
                  </a:lnTo>
                  <a:close/>
                </a:path>
              </a:pathLst>
            </a:custGeom>
            <a:solidFill>
              <a:srgbClr val="0000FF"/>
            </a:solidFill>
            <a:ln w="1588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69683" name="Freeform 67"/>
            <p:cNvSpPr>
              <a:spLocks/>
            </p:cNvSpPr>
            <p:nvPr/>
          </p:nvSpPr>
          <p:spPr bwMode="auto">
            <a:xfrm>
              <a:off x="956" y="2711"/>
              <a:ext cx="55" cy="79"/>
            </a:xfrm>
            <a:custGeom>
              <a:avLst/>
              <a:gdLst>
                <a:gd name="T0" fmla="*/ 0 w 110"/>
                <a:gd name="T1" fmla="*/ 53 h 79"/>
                <a:gd name="T2" fmla="*/ 7 w 110"/>
                <a:gd name="T3" fmla="*/ 79 h 79"/>
                <a:gd name="T4" fmla="*/ 5 w 110"/>
                <a:gd name="T5" fmla="*/ 0 h 79"/>
                <a:gd name="T6" fmla="*/ 5 w 110"/>
                <a:gd name="T7" fmla="*/ 9 h 79"/>
                <a:gd name="T8" fmla="*/ 4 w 110"/>
                <a:gd name="T9" fmla="*/ 17 h 79"/>
                <a:gd name="T10" fmla="*/ 4 w 110"/>
                <a:gd name="T11" fmla="*/ 25 h 79"/>
                <a:gd name="T12" fmla="*/ 3 w 110"/>
                <a:gd name="T13" fmla="*/ 33 h 79"/>
                <a:gd name="T14" fmla="*/ 3 w 110"/>
                <a:gd name="T15" fmla="*/ 39 h 79"/>
                <a:gd name="T16" fmla="*/ 2 w 110"/>
                <a:gd name="T17" fmla="*/ 45 h 79"/>
                <a:gd name="T18" fmla="*/ 1 w 110"/>
                <a:gd name="T19" fmla="*/ 49 h 79"/>
                <a:gd name="T20" fmla="*/ 0 w 110"/>
                <a:gd name="T21" fmla="*/ 53 h 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0" h="79">
                  <a:moveTo>
                    <a:pt x="0" y="53"/>
                  </a:moveTo>
                  <a:lnTo>
                    <a:pt x="110" y="79"/>
                  </a:lnTo>
                  <a:lnTo>
                    <a:pt x="74" y="0"/>
                  </a:lnTo>
                  <a:lnTo>
                    <a:pt x="69" y="9"/>
                  </a:lnTo>
                  <a:lnTo>
                    <a:pt x="61" y="17"/>
                  </a:lnTo>
                  <a:lnTo>
                    <a:pt x="54" y="25"/>
                  </a:lnTo>
                  <a:lnTo>
                    <a:pt x="45" y="33"/>
                  </a:lnTo>
                  <a:lnTo>
                    <a:pt x="36" y="39"/>
                  </a:lnTo>
                  <a:lnTo>
                    <a:pt x="25" y="45"/>
                  </a:lnTo>
                  <a:lnTo>
                    <a:pt x="13" y="49"/>
                  </a:lnTo>
                  <a:lnTo>
                    <a:pt x="0" y="53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58456" name="Group 88"/>
          <p:cNvGrpSpPr>
            <a:grpSpLocks/>
          </p:cNvGrpSpPr>
          <p:nvPr/>
        </p:nvGrpSpPr>
        <p:grpSpPr bwMode="auto">
          <a:xfrm>
            <a:off x="344488" y="4149725"/>
            <a:ext cx="1090612" cy="803275"/>
            <a:chOff x="217" y="2614"/>
            <a:chExt cx="687" cy="506"/>
          </a:xfrm>
        </p:grpSpPr>
        <p:grpSp>
          <p:nvGrpSpPr>
            <p:cNvPr id="69677" name="Group 87"/>
            <p:cNvGrpSpPr>
              <a:grpSpLocks/>
            </p:cNvGrpSpPr>
            <p:nvPr/>
          </p:nvGrpSpPr>
          <p:grpSpPr bwMode="auto">
            <a:xfrm>
              <a:off x="217" y="2614"/>
              <a:ext cx="687" cy="287"/>
              <a:chOff x="217" y="2614"/>
              <a:chExt cx="687" cy="287"/>
            </a:xfrm>
          </p:grpSpPr>
          <p:sp>
            <p:nvSpPr>
              <p:cNvPr id="69679" name="Rectangle 10"/>
              <p:cNvSpPr>
                <a:spLocks noChangeArrowheads="1"/>
              </p:cNvSpPr>
              <p:nvPr/>
            </p:nvSpPr>
            <p:spPr bwMode="auto">
              <a:xfrm>
                <a:off x="375" y="2614"/>
                <a:ext cx="445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l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b"/>
                  <a:defRPr kumimoji="1" sz="3600">
                    <a:solidFill>
                      <a:schemeClr val="tx1"/>
                    </a:solidFill>
                    <a:latin typeface="Impact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3200">
                    <a:solidFill>
                      <a:schemeClr val="tx1"/>
                    </a:solidFill>
                    <a:latin typeface="Impact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Impact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1500" b="1" dirty="0">
                    <a:solidFill>
                      <a:srgbClr val="FFFF00"/>
                    </a:solidFill>
                    <a:latin typeface="ËÎÌå"/>
                    <a:ea typeface="SimSun" pitchFamily="2" charset="-122"/>
                  </a:rPr>
                  <a:t>Desired</a:t>
                </a:r>
                <a:endParaRPr lang="en-US" altLang="zh-CN" sz="2400" dirty="0">
                  <a:solidFill>
                    <a:srgbClr val="FFFF00"/>
                  </a:solidFill>
                  <a:latin typeface="Times New Roman" pitchFamily="18" charset="0"/>
                  <a:ea typeface="SimSun" pitchFamily="2" charset="-122"/>
                </a:endParaRPr>
              </a:p>
            </p:txBody>
          </p:sp>
          <p:sp>
            <p:nvSpPr>
              <p:cNvPr id="69680" name="Rectangle 11"/>
              <p:cNvSpPr>
                <a:spLocks noChangeArrowheads="1"/>
              </p:cNvSpPr>
              <p:nvPr/>
            </p:nvSpPr>
            <p:spPr bwMode="auto">
              <a:xfrm>
                <a:off x="217" y="2756"/>
                <a:ext cx="687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l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b"/>
                  <a:defRPr kumimoji="1" sz="3600">
                    <a:solidFill>
                      <a:schemeClr val="tx1"/>
                    </a:solidFill>
                    <a:latin typeface="Impact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3200">
                    <a:solidFill>
                      <a:schemeClr val="tx1"/>
                    </a:solidFill>
                    <a:latin typeface="Impact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Impact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1500" b="1" dirty="0">
                    <a:solidFill>
                      <a:srgbClr val="FFFF00"/>
                    </a:solidFill>
                    <a:latin typeface="ËÎÌå"/>
                    <a:ea typeface="SimSun" pitchFamily="2" charset="-122"/>
                  </a:rPr>
                  <a:t> water level </a:t>
                </a:r>
                <a:endParaRPr lang="en-US" altLang="zh-CN" sz="2400" dirty="0">
                  <a:solidFill>
                    <a:srgbClr val="FFFF00"/>
                  </a:solidFill>
                  <a:latin typeface="Times New Roman" pitchFamily="18" charset="0"/>
                  <a:ea typeface="SimSun" pitchFamily="2" charset="-122"/>
                </a:endParaRPr>
              </a:p>
            </p:txBody>
          </p:sp>
        </p:grpSp>
        <p:sp>
          <p:nvSpPr>
            <p:cNvPr id="69678" name="Rectangle 68"/>
            <p:cNvSpPr>
              <a:spLocks noChangeArrowheads="1"/>
            </p:cNvSpPr>
            <p:nvPr/>
          </p:nvSpPr>
          <p:spPr bwMode="auto">
            <a:xfrm>
              <a:off x="480" y="2976"/>
              <a:ext cx="28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500" b="1">
                  <a:solidFill>
                    <a:srgbClr val="FF0000"/>
                  </a:solidFill>
                  <a:latin typeface="ËÎÌå"/>
                  <a:ea typeface="SimSun" pitchFamily="2" charset="-122"/>
                </a:rPr>
                <a:t>Input</a:t>
              </a:r>
              <a:endParaRPr lang="en-US" altLang="zh-CN" sz="2400">
                <a:latin typeface="Times New Roman" pitchFamily="18" charset="0"/>
                <a:ea typeface="SimSun" pitchFamily="2" charset="-122"/>
              </a:endParaRPr>
            </a:p>
          </p:txBody>
        </p:sp>
      </p:grpSp>
      <p:grpSp>
        <p:nvGrpSpPr>
          <p:cNvPr id="58448" name="Group 80"/>
          <p:cNvGrpSpPr>
            <a:grpSpLocks/>
          </p:cNvGrpSpPr>
          <p:nvPr/>
        </p:nvGrpSpPr>
        <p:grpSpPr bwMode="auto">
          <a:xfrm>
            <a:off x="7715250" y="4038600"/>
            <a:ext cx="1090613" cy="952500"/>
            <a:chOff x="4860" y="2544"/>
            <a:chExt cx="687" cy="600"/>
          </a:xfrm>
        </p:grpSpPr>
        <p:sp>
          <p:nvSpPr>
            <p:cNvPr id="69672" name="Line 41"/>
            <p:cNvSpPr>
              <a:spLocks noChangeShapeType="1"/>
            </p:cNvSpPr>
            <p:nvPr/>
          </p:nvSpPr>
          <p:spPr bwMode="auto">
            <a:xfrm flipV="1">
              <a:off x="4896" y="2917"/>
              <a:ext cx="254" cy="11"/>
            </a:xfrm>
            <a:prstGeom prst="line">
              <a:avLst/>
            </a:prstGeom>
            <a:noFill/>
            <a:ln w="2063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9673" name="Freeform 42"/>
            <p:cNvSpPr>
              <a:spLocks/>
            </p:cNvSpPr>
            <p:nvPr/>
          </p:nvSpPr>
          <p:spPr bwMode="auto">
            <a:xfrm>
              <a:off x="5138" y="2878"/>
              <a:ext cx="54" cy="78"/>
            </a:xfrm>
            <a:custGeom>
              <a:avLst/>
              <a:gdLst>
                <a:gd name="T0" fmla="*/ 7 w 108"/>
                <a:gd name="T1" fmla="*/ 38 h 78"/>
                <a:gd name="T2" fmla="*/ 6 w 108"/>
                <a:gd name="T3" fmla="*/ 40 h 78"/>
                <a:gd name="T4" fmla="*/ 5 w 108"/>
                <a:gd name="T5" fmla="*/ 42 h 78"/>
                <a:gd name="T6" fmla="*/ 4 w 108"/>
                <a:gd name="T7" fmla="*/ 46 h 78"/>
                <a:gd name="T8" fmla="*/ 4 w 108"/>
                <a:gd name="T9" fmla="*/ 50 h 78"/>
                <a:gd name="T10" fmla="*/ 3 w 108"/>
                <a:gd name="T11" fmla="*/ 55 h 78"/>
                <a:gd name="T12" fmla="*/ 2 w 108"/>
                <a:gd name="T13" fmla="*/ 62 h 78"/>
                <a:gd name="T14" fmla="*/ 1 w 108"/>
                <a:gd name="T15" fmla="*/ 70 h 78"/>
                <a:gd name="T16" fmla="*/ 0 w 108"/>
                <a:gd name="T17" fmla="*/ 78 h 78"/>
                <a:gd name="T18" fmla="*/ 1 w 108"/>
                <a:gd name="T19" fmla="*/ 69 h 78"/>
                <a:gd name="T20" fmla="*/ 1 w 108"/>
                <a:gd name="T21" fmla="*/ 58 h 78"/>
                <a:gd name="T22" fmla="*/ 1 w 108"/>
                <a:gd name="T23" fmla="*/ 49 h 78"/>
                <a:gd name="T24" fmla="*/ 1 w 108"/>
                <a:gd name="T25" fmla="*/ 38 h 78"/>
                <a:gd name="T26" fmla="*/ 1 w 108"/>
                <a:gd name="T27" fmla="*/ 29 h 78"/>
                <a:gd name="T28" fmla="*/ 1 w 108"/>
                <a:gd name="T29" fmla="*/ 19 h 78"/>
                <a:gd name="T30" fmla="*/ 1 w 108"/>
                <a:gd name="T31" fmla="*/ 9 h 78"/>
                <a:gd name="T32" fmla="*/ 0 w 108"/>
                <a:gd name="T33" fmla="*/ 0 h 78"/>
                <a:gd name="T34" fmla="*/ 1 w 108"/>
                <a:gd name="T35" fmla="*/ 8 h 78"/>
                <a:gd name="T36" fmla="*/ 2 w 108"/>
                <a:gd name="T37" fmla="*/ 15 h 78"/>
                <a:gd name="T38" fmla="*/ 3 w 108"/>
                <a:gd name="T39" fmla="*/ 21 h 78"/>
                <a:gd name="T40" fmla="*/ 4 w 108"/>
                <a:gd name="T41" fmla="*/ 26 h 78"/>
                <a:gd name="T42" fmla="*/ 4 w 108"/>
                <a:gd name="T43" fmla="*/ 32 h 78"/>
                <a:gd name="T44" fmla="*/ 5 w 108"/>
                <a:gd name="T45" fmla="*/ 36 h 78"/>
                <a:gd name="T46" fmla="*/ 6 w 108"/>
                <a:gd name="T47" fmla="*/ 37 h 78"/>
                <a:gd name="T48" fmla="*/ 7 w 108"/>
                <a:gd name="T49" fmla="*/ 38 h 7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8" h="78">
                  <a:moveTo>
                    <a:pt x="108" y="38"/>
                  </a:moveTo>
                  <a:lnTo>
                    <a:pt x="92" y="40"/>
                  </a:lnTo>
                  <a:lnTo>
                    <a:pt x="78" y="42"/>
                  </a:lnTo>
                  <a:lnTo>
                    <a:pt x="63" y="46"/>
                  </a:lnTo>
                  <a:lnTo>
                    <a:pt x="49" y="50"/>
                  </a:lnTo>
                  <a:lnTo>
                    <a:pt x="36" y="55"/>
                  </a:lnTo>
                  <a:lnTo>
                    <a:pt x="24" y="62"/>
                  </a:lnTo>
                  <a:lnTo>
                    <a:pt x="11" y="70"/>
                  </a:lnTo>
                  <a:lnTo>
                    <a:pt x="0" y="78"/>
                  </a:lnTo>
                  <a:lnTo>
                    <a:pt x="6" y="69"/>
                  </a:lnTo>
                  <a:lnTo>
                    <a:pt x="9" y="58"/>
                  </a:lnTo>
                  <a:lnTo>
                    <a:pt x="13" y="49"/>
                  </a:lnTo>
                  <a:lnTo>
                    <a:pt x="13" y="38"/>
                  </a:lnTo>
                  <a:lnTo>
                    <a:pt x="13" y="29"/>
                  </a:lnTo>
                  <a:lnTo>
                    <a:pt x="9" y="19"/>
                  </a:lnTo>
                  <a:lnTo>
                    <a:pt x="6" y="9"/>
                  </a:lnTo>
                  <a:lnTo>
                    <a:pt x="0" y="0"/>
                  </a:lnTo>
                  <a:lnTo>
                    <a:pt x="11" y="8"/>
                  </a:lnTo>
                  <a:lnTo>
                    <a:pt x="24" y="15"/>
                  </a:lnTo>
                  <a:lnTo>
                    <a:pt x="36" y="21"/>
                  </a:lnTo>
                  <a:lnTo>
                    <a:pt x="49" y="26"/>
                  </a:lnTo>
                  <a:lnTo>
                    <a:pt x="63" y="32"/>
                  </a:lnTo>
                  <a:lnTo>
                    <a:pt x="78" y="36"/>
                  </a:lnTo>
                  <a:lnTo>
                    <a:pt x="92" y="37"/>
                  </a:lnTo>
                  <a:lnTo>
                    <a:pt x="108" y="38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9674" name="Rectangle 61"/>
            <p:cNvSpPr>
              <a:spLocks noChangeArrowheads="1"/>
            </p:cNvSpPr>
            <p:nvPr/>
          </p:nvSpPr>
          <p:spPr bwMode="auto">
            <a:xfrm>
              <a:off x="4977" y="2544"/>
              <a:ext cx="37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500" b="1" dirty="0">
                  <a:solidFill>
                    <a:srgbClr val="FFFF00"/>
                  </a:solidFill>
                  <a:latin typeface="ËÎÌå"/>
                  <a:ea typeface="SimSun" pitchFamily="2" charset="-122"/>
                </a:rPr>
                <a:t>Actual</a:t>
              </a:r>
              <a:endParaRPr lang="en-US" altLang="zh-CN" sz="2400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69675" name="Rectangle 62"/>
            <p:cNvSpPr>
              <a:spLocks noChangeArrowheads="1"/>
            </p:cNvSpPr>
            <p:nvPr/>
          </p:nvSpPr>
          <p:spPr bwMode="auto">
            <a:xfrm>
              <a:off x="4860" y="2688"/>
              <a:ext cx="68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500" b="1" dirty="0">
                  <a:solidFill>
                    <a:srgbClr val="FFFF00"/>
                  </a:solidFill>
                  <a:latin typeface="ËÎÌå"/>
                  <a:ea typeface="SimSun" pitchFamily="2" charset="-122"/>
                </a:rPr>
                <a:t> water level </a:t>
              </a:r>
              <a:endParaRPr lang="en-US" altLang="zh-CN" sz="2400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69676" name="Rectangle 69"/>
            <p:cNvSpPr>
              <a:spLocks noChangeArrowheads="1"/>
            </p:cNvSpPr>
            <p:nvPr/>
          </p:nvSpPr>
          <p:spPr bwMode="auto">
            <a:xfrm>
              <a:off x="5065" y="3000"/>
              <a:ext cx="37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500" b="1">
                  <a:solidFill>
                    <a:srgbClr val="FF0000"/>
                  </a:solidFill>
                  <a:latin typeface="ËÎÌå"/>
                  <a:ea typeface="SimSun" pitchFamily="2" charset="-122"/>
                </a:rPr>
                <a:t>Output</a:t>
              </a:r>
              <a:endParaRPr lang="en-US" altLang="zh-CN" sz="2400">
                <a:latin typeface="Times New Roman" pitchFamily="18" charset="0"/>
                <a:ea typeface="SimSun" pitchFamily="2" charset="-122"/>
              </a:endParaRPr>
            </a:p>
          </p:txBody>
        </p:sp>
      </p:grpSp>
      <p:graphicFrame>
        <p:nvGraphicFramePr>
          <p:cNvPr id="69664" name="Object 7"/>
          <p:cNvGraphicFramePr>
            <a:graphicFrameLocks noChangeAspect="1"/>
          </p:cNvGraphicFramePr>
          <p:nvPr/>
        </p:nvGraphicFramePr>
        <p:xfrm>
          <a:off x="3810000" y="914400"/>
          <a:ext cx="3886200" cy="240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1" name="Visio" r:id="rId3" imgW="3380918" imgH="1873789" progId="Visio.Drawing.11">
                  <p:embed/>
                </p:oleObj>
              </mc:Choice>
              <mc:Fallback>
                <p:oleObj name="Visio" r:id="rId3" imgW="3380918" imgH="1873789" progId="Visio.Drawing.11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914400"/>
                        <a:ext cx="3886200" cy="240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439" name="Line 71"/>
          <p:cNvSpPr>
            <a:spLocks noChangeShapeType="1"/>
          </p:cNvSpPr>
          <p:nvPr/>
        </p:nvSpPr>
        <p:spPr bwMode="auto">
          <a:xfrm>
            <a:off x="6400800" y="2590800"/>
            <a:ext cx="914400" cy="167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58441" name="Line 73"/>
          <p:cNvSpPr>
            <a:spLocks noChangeShapeType="1"/>
          </p:cNvSpPr>
          <p:nvPr/>
        </p:nvSpPr>
        <p:spPr bwMode="auto">
          <a:xfrm>
            <a:off x="4648200" y="1371600"/>
            <a:ext cx="1524000" cy="2895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58442" name="Line 74"/>
          <p:cNvSpPr>
            <a:spLocks noChangeShapeType="1"/>
          </p:cNvSpPr>
          <p:nvPr/>
        </p:nvSpPr>
        <p:spPr bwMode="auto">
          <a:xfrm>
            <a:off x="4648200" y="2133600"/>
            <a:ext cx="457200" cy="2133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58443" name="Line 75"/>
          <p:cNvSpPr>
            <a:spLocks noChangeShapeType="1"/>
          </p:cNvSpPr>
          <p:nvPr/>
        </p:nvSpPr>
        <p:spPr bwMode="auto">
          <a:xfrm flipH="1">
            <a:off x="3886200" y="3048000"/>
            <a:ext cx="533400" cy="1219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58444" name="Line 76"/>
          <p:cNvSpPr>
            <a:spLocks noChangeShapeType="1"/>
          </p:cNvSpPr>
          <p:nvPr/>
        </p:nvSpPr>
        <p:spPr bwMode="auto">
          <a:xfrm flipH="1">
            <a:off x="2895600" y="2971800"/>
            <a:ext cx="2209800" cy="1295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58445" name="Line 77"/>
          <p:cNvSpPr>
            <a:spLocks noChangeShapeType="1"/>
          </p:cNvSpPr>
          <p:nvPr/>
        </p:nvSpPr>
        <p:spPr bwMode="auto">
          <a:xfrm flipH="1">
            <a:off x="1676400" y="2286000"/>
            <a:ext cx="3505200" cy="2209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58446" name="Line 78"/>
          <p:cNvSpPr>
            <a:spLocks noChangeShapeType="1"/>
          </p:cNvSpPr>
          <p:nvPr/>
        </p:nvSpPr>
        <p:spPr bwMode="auto">
          <a:xfrm flipH="1">
            <a:off x="5257800" y="1981200"/>
            <a:ext cx="685800" cy="3429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926108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8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8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8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8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8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8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8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8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8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8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8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8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8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8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8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8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8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8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8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8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8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8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7" grpId="0" animBg="1"/>
      <p:bldP spid="58398" grpId="0" animBg="1"/>
      <p:bldP spid="58399" grpId="0" animBg="1"/>
      <p:bldP spid="58401" grpId="0" animBg="1"/>
      <p:bldP spid="58402" grpId="0" animBg="1"/>
      <p:bldP spid="58403" grpId="0" animBg="1"/>
      <p:bldP spid="58405" grpId="0" animBg="1"/>
      <p:bldP spid="58407" grpId="0" animBg="1"/>
      <p:bldP spid="58411" grpId="0" animBg="1"/>
      <p:bldP spid="58413" grpId="0" animBg="1"/>
      <p:bldP spid="58414" grpId="0" animBg="1"/>
      <p:bldP spid="58423" grpId="0" animBg="1"/>
      <p:bldP spid="58424" grpId="0" autoUpdateAnimBg="0"/>
      <p:bldP spid="58425" grpId="0" autoUpdateAnimBg="0"/>
      <p:bldP spid="58426" grpId="0" autoUpdateAnimBg="0"/>
      <p:bldP spid="58412" grpId="0" animBg="1"/>
      <p:bldP spid="58427" grpId="0" autoUpdateAnimBg="0"/>
      <p:bldP spid="58432" grpId="0" autoUpdateAnimBg="0"/>
      <p:bldP spid="58433" grpId="0" autoUpdateAnimBg="0"/>
      <p:bldP spid="58439" grpId="0" animBg="1"/>
      <p:bldP spid="58441" grpId="0" animBg="1"/>
      <p:bldP spid="58442" grpId="0" animBg="1"/>
      <p:bldP spid="58443" grpId="0" animBg="1"/>
      <p:bldP spid="58444" grpId="0" animBg="1"/>
      <p:bldP spid="58445" grpId="0" animBg="1"/>
      <p:bldP spid="5844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标题 1"/>
          <p:cNvSpPr>
            <a:spLocks noGrp="1"/>
          </p:cNvSpPr>
          <p:nvPr>
            <p:ph type="title" idx="4294967295"/>
          </p:nvPr>
        </p:nvSpPr>
        <p:spPr>
          <a:xfrm>
            <a:off x="611188" y="274638"/>
            <a:ext cx="8075612" cy="778098"/>
          </a:xfrm>
        </p:spPr>
        <p:txBody>
          <a:bodyPr anchorCtr="1"/>
          <a:lstStyle/>
          <a:p>
            <a:pPr eaLnBrk="1" hangingPunct="1">
              <a:defRPr/>
            </a:pPr>
            <a:r>
              <a:rPr lang="en-US" altLang="zh-CN" sz="3600" dirty="0" smtClean="0">
                <a:solidFill>
                  <a:schemeClr val="tx1"/>
                </a:solidFill>
                <a:latin typeface="Comic Sans MS" pitchFamily="66" charset="0"/>
              </a:rPr>
              <a:t>Open-loop vs. closed-loop</a:t>
            </a:r>
            <a:endParaRPr lang="zh-CN" altLang="en-US" sz="36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3970" name="内容占位符 2"/>
          <p:cNvSpPr>
            <a:spLocks noGrp="1"/>
          </p:cNvSpPr>
          <p:nvPr>
            <p:ph sz="quarter" idx="4294967295"/>
          </p:nvPr>
        </p:nvSpPr>
        <p:spPr>
          <a:xfrm>
            <a:off x="914400" y="1447800"/>
            <a:ext cx="3749675" cy="4572000"/>
          </a:xfrm>
        </p:spPr>
        <p:txBody>
          <a:bodyPr/>
          <a:lstStyle/>
          <a:p>
            <a:pPr marL="0" indent="0" eaLnBrk="1" hangingPunct="1">
              <a:buFont typeface="Monotype Sorts" pitchFamily="2" charset="2"/>
              <a:buNone/>
              <a:defRPr/>
            </a:pPr>
            <a:r>
              <a:rPr lang="en-US" altLang="zh-CN" dirty="0" smtClean="0">
                <a:solidFill>
                  <a:srgbClr val="00B0F0"/>
                </a:solidFill>
                <a:latin typeface="Comic Sans MS" pitchFamily="66" charset="0"/>
                <a:ea typeface="SimSun" pitchFamily="2" charset="-122"/>
              </a:rPr>
              <a:t>Open-loop control</a:t>
            </a:r>
            <a:endParaRPr lang="zh-CN" altLang="en-US" dirty="0" smtClean="0">
              <a:solidFill>
                <a:srgbClr val="00B0F0"/>
              </a:solidFill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83971" name="内容占位符 3"/>
          <p:cNvSpPr>
            <a:spLocks noGrp="1"/>
          </p:cNvSpPr>
          <p:nvPr>
            <p:ph sz="quarter" idx="4294967295"/>
          </p:nvPr>
        </p:nvSpPr>
        <p:spPr>
          <a:xfrm>
            <a:off x="4937125" y="1417638"/>
            <a:ext cx="3749675" cy="4572000"/>
          </a:xfrm>
        </p:spPr>
        <p:txBody>
          <a:bodyPr/>
          <a:lstStyle/>
          <a:p>
            <a:pPr marL="0" indent="0" eaLnBrk="1" hangingPunct="1">
              <a:buFont typeface="Monotype Sorts" pitchFamily="2" charset="2"/>
              <a:buNone/>
              <a:defRPr/>
            </a:pPr>
            <a:r>
              <a:rPr lang="en-US" altLang="zh-CN" dirty="0" smtClean="0">
                <a:solidFill>
                  <a:srgbClr val="FFFF00"/>
                </a:solidFill>
                <a:latin typeface="Comic Sans MS" pitchFamily="66" charset="0"/>
                <a:ea typeface="SimSun" pitchFamily="2" charset="-122"/>
              </a:rPr>
              <a:t>Closed-loop control</a:t>
            </a:r>
            <a:endParaRPr lang="zh-CN" altLang="en-US" dirty="0" smtClean="0">
              <a:solidFill>
                <a:srgbClr val="FFFF00"/>
              </a:solidFill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143000" y="2071688"/>
            <a:ext cx="2786063" cy="7143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charset="0"/>
              <a:buNone/>
              <a:defRPr/>
            </a:pPr>
            <a:r>
              <a:rPr kumimoji="1" lang="en-US" altLang="zh-CN" sz="2000" b="1">
                <a:solidFill>
                  <a:srgbClr val="0070C0"/>
                </a:solidFill>
                <a:latin typeface="Comic Sans MS" pitchFamily="66" charset="0"/>
                <a:ea typeface="宋体" pitchFamily="2" charset="-122"/>
              </a:rPr>
              <a:t>  </a:t>
            </a:r>
            <a:r>
              <a:rPr kumimoji="1" lang="en-US" altLang="zh-CN" sz="2000" b="1">
                <a:solidFill>
                  <a:srgbClr val="FF0000"/>
                </a:solidFill>
                <a:latin typeface="Comic Sans MS" pitchFamily="66" charset="0"/>
                <a:ea typeface="宋体" pitchFamily="2" charset="-122"/>
              </a:rPr>
              <a:t>Simple structure,</a:t>
            </a:r>
          </a:p>
          <a:p>
            <a:pPr>
              <a:defRPr/>
            </a:pPr>
            <a:r>
              <a:rPr kumimoji="1" lang="en-US" altLang="zh-CN" sz="2000" b="1">
                <a:solidFill>
                  <a:srgbClr val="FF0000"/>
                </a:solidFill>
                <a:latin typeface="Comic Sans MS" pitchFamily="66" charset="0"/>
                <a:ea typeface="宋体" pitchFamily="2" charset="-122"/>
              </a:rPr>
              <a:t>    low cost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1143000" y="4286250"/>
            <a:ext cx="3357563" cy="8572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charset="0"/>
              <a:buNone/>
              <a:defRPr/>
            </a:pPr>
            <a:r>
              <a:rPr kumimoji="1" lang="en-US" altLang="zh-CN" sz="2000" b="1" dirty="0">
                <a:solidFill>
                  <a:srgbClr val="0070C0"/>
                </a:solidFill>
                <a:latin typeface="Comic Sans MS" pitchFamily="66" charset="0"/>
                <a:ea typeface="宋体" pitchFamily="2" charset="-122"/>
              </a:rPr>
              <a:t>  </a:t>
            </a:r>
            <a:r>
              <a:rPr kumimoji="1" lang="en-US" altLang="zh-CN" sz="2000" b="1" dirty="0">
                <a:solidFill>
                  <a:srgbClr val="008E40"/>
                </a:solidFill>
                <a:latin typeface="Comic Sans MS" pitchFamily="66" charset="0"/>
                <a:ea typeface="宋体" pitchFamily="2" charset="-122"/>
              </a:rPr>
              <a:t>Low </a:t>
            </a:r>
            <a:r>
              <a:rPr kumimoji="1" lang="en-US" altLang="zh-CN" sz="2000" b="1" dirty="0" smtClean="0">
                <a:solidFill>
                  <a:srgbClr val="008E40"/>
                </a:solidFill>
                <a:latin typeface="Comic Sans MS" pitchFamily="66" charset="0"/>
                <a:ea typeface="宋体" pitchFamily="2" charset="-122"/>
              </a:rPr>
              <a:t>resistance </a:t>
            </a:r>
            <a:r>
              <a:rPr kumimoji="1" lang="en-US" altLang="zh-CN" sz="2000" b="1" dirty="0">
                <a:solidFill>
                  <a:srgbClr val="008E40"/>
                </a:solidFill>
                <a:latin typeface="Comic Sans MS" pitchFamily="66" charset="0"/>
                <a:ea typeface="宋体" pitchFamily="2" charset="-122"/>
              </a:rPr>
              <a:t>to disturbance  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1143000" y="3143250"/>
            <a:ext cx="2786063" cy="7143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charset="0"/>
              <a:buNone/>
              <a:defRPr/>
            </a:pPr>
            <a:r>
              <a:rPr kumimoji="1" lang="en-US" altLang="zh-CN" sz="2000" b="1">
                <a:solidFill>
                  <a:srgbClr val="0070C0"/>
                </a:solidFill>
                <a:latin typeface="Comic Sans MS" pitchFamily="66" charset="0"/>
                <a:ea typeface="宋体" pitchFamily="2" charset="-122"/>
              </a:rPr>
              <a:t>  </a:t>
            </a:r>
            <a:r>
              <a:rPr kumimoji="1" lang="en-US" altLang="zh-CN" sz="2000" b="1">
                <a:solidFill>
                  <a:srgbClr val="FF0000"/>
                </a:solidFill>
                <a:latin typeface="Comic Sans MS" pitchFamily="66" charset="0"/>
                <a:ea typeface="宋体" pitchFamily="2" charset="-122"/>
              </a:rPr>
              <a:t>Easy to regulate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4859338" y="1916113"/>
            <a:ext cx="3641725" cy="7143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charset="0"/>
              <a:buNone/>
              <a:defRPr/>
            </a:pPr>
            <a:r>
              <a:rPr kumimoji="1" lang="en-US" altLang="zh-CN" sz="2000" b="1">
                <a:solidFill>
                  <a:schemeClr val="tx1"/>
                </a:solidFill>
                <a:latin typeface="Comic Sans MS" pitchFamily="66" charset="0"/>
                <a:ea typeface="宋体" pitchFamily="2" charset="-122"/>
              </a:rPr>
              <a:t>  </a:t>
            </a:r>
            <a:r>
              <a:rPr kumimoji="1" lang="en-US" altLang="zh-CN" sz="2000" b="1">
                <a:solidFill>
                  <a:srgbClr val="FF0000"/>
                </a:solidFill>
                <a:latin typeface="Comic Sans MS" pitchFamily="66" charset="0"/>
                <a:ea typeface="宋体" pitchFamily="2" charset="-122"/>
              </a:rPr>
              <a:t>Ability to correct error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4859338" y="3933825"/>
            <a:ext cx="3713162" cy="7143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charset="0"/>
              <a:buNone/>
              <a:defRPr/>
            </a:pPr>
            <a:r>
              <a:rPr kumimoji="1" lang="en-US" altLang="zh-CN" b="1" dirty="0" smtClean="0">
                <a:latin typeface="Comic Sans MS" pitchFamily="66" charset="0"/>
              </a:rPr>
              <a:t>  </a:t>
            </a:r>
            <a:r>
              <a:rPr kumimoji="1" lang="en-US" altLang="zh-CN" sz="2000" b="1" dirty="0" smtClean="0">
                <a:solidFill>
                  <a:srgbClr val="FFFF00"/>
                </a:solidFill>
                <a:latin typeface="Comic Sans MS" pitchFamily="66" charset="0"/>
              </a:rPr>
              <a:t>Complex structure,</a:t>
            </a:r>
          </a:p>
          <a:p>
            <a:pPr algn="ctr" eaLnBrk="1" hangingPunct="1">
              <a:defRPr/>
            </a:pPr>
            <a:r>
              <a:rPr kumimoji="1" lang="en-US" altLang="zh-CN" sz="2000" b="1" dirty="0" smtClean="0">
                <a:solidFill>
                  <a:srgbClr val="FFFF00"/>
                </a:solidFill>
                <a:latin typeface="Comic Sans MS" pitchFamily="66" charset="0"/>
              </a:rPr>
              <a:t>    high cost </a:t>
            </a:r>
            <a:endParaRPr lang="zh-CN" altLang="en-US" sz="2000" b="1" dirty="0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859338" y="2852738"/>
            <a:ext cx="3713162" cy="7858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charset="0"/>
              <a:buNone/>
              <a:defRPr/>
            </a:pPr>
            <a:r>
              <a:rPr kumimoji="1" lang="en-US" altLang="zh-CN" sz="2000" b="1" dirty="0" smtClean="0">
                <a:solidFill>
                  <a:srgbClr val="FF0000"/>
                </a:solidFill>
                <a:latin typeface="Comic Sans MS" pitchFamily="66" charset="0"/>
              </a:rPr>
              <a:t>  High</a:t>
            </a:r>
          </a:p>
          <a:p>
            <a:pPr eaLnBrk="1" hangingPunct="1">
              <a:defRPr/>
            </a:pPr>
            <a:r>
              <a:rPr kumimoji="1" lang="en-US" altLang="zh-CN" sz="2000" b="1" dirty="0" smtClean="0">
                <a:solidFill>
                  <a:srgbClr val="FF0000"/>
                </a:solidFill>
                <a:latin typeface="Comic Sans MS" pitchFamily="66" charset="0"/>
              </a:rPr>
              <a:t>resistance of disturbance</a:t>
            </a:r>
            <a:endParaRPr kumimoji="1" lang="zh-CN" altLang="en-US" sz="2000" b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859338" y="4941888"/>
            <a:ext cx="3713162" cy="9286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charset="0"/>
              <a:buNone/>
              <a:defRPr/>
            </a:pPr>
            <a:r>
              <a:rPr kumimoji="1" lang="en-US" altLang="zh-CN" b="1" dirty="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rPr>
              <a:t>  </a:t>
            </a:r>
            <a:r>
              <a:rPr kumimoji="1" lang="en-US" altLang="zh-CN" sz="2000" b="1" dirty="0">
                <a:solidFill>
                  <a:srgbClr val="4A3128"/>
                </a:solidFill>
                <a:latin typeface="Comic Sans MS" pitchFamily="66" charset="0"/>
                <a:ea typeface="宋体" pitchFamily="2" charset="-122"/>
              </a:rPr>
              <a:t>Selecting parameter is critical  (</a:t>
            </a:r>
            <a:r>
              <a:rPr kumimoji="1" lang="en-US" altLang="zh-CN" sz="2000" b="1" dirty="0">
                <a:solidFill>
                  <a:srgbClr val="00B050"/>
                </a:solidFill>
                <a:latin typeface="Comic Sans MS" pitchFamily="66" charset="0"/>
                <a:ea typeface="宋体" pitchFamily="2" charset="-122"/>
              </a:rPr>
              <a:t>may cause stability problem</a:t>
            </a:r>
            <a:r>
              <a:rPr kumimoji="1" lang="en-US" altLang="zh-CN" sz="2000" b="1" dirty="0">
                <a:solidFill>
                  <a:srgbClr val="4A3128"/>
                </a:solidFill>
                <a:latin typeface="Comic Sans MS" pitchFamily="66" charset="0"/>
                <a:ea typeface="宋体" pitchFamily="2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264269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203054821"/>
              </p:ext>
            </p:extLst>
          </p:nvPr>
        </p:nvGraphicFramePr>
        <p:xfrm>
          <a:off x="892149" y="192066"/>
          <a:ext cx="7772401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059" name="标题 1"/>
          <p:cNvSpPr>
            <a:spLocks noGrp="1"/>
          </p:cNvSpPr>
          <p:nvPr>
            <p:ph type="title" idx="4294967295"/>
          </p:nvPr>
        </p:nvSpPr>
        <p:spPr>
          <a:xfrm>
            <a:off x="1219200" y="419100"/>
            <a:ext cx="7772400" cy="633413"/>
          </a:xfrm>
        </p:spPr>
        <p:txBody>
          <a:bodyPr anchorCtr="1"/>
          <a:lstStyle/>
          <a:p>
            <a:pPr eaLnBrk="1" hangingPunct="1">
              <a:defRPr/>
            </a:pPr>
            <a:r>
              <a:rPr lang="en-US" altLang="zh-CN" sz="3600" dirty="0" smtClean="0">
                <a:solidFill>
                  <a:schemeClr val="tx1"/>
                </a:solidFill>
                <a:latin typeface="Comic Sans MS" pitchFamily="66" charset="0"/>
              </a:rPr>
              <a:t>Classification of control systems</a:t>
            </a:r>
            <a:endParaRPr lang="zh-CN" altLang="en-US" sz="36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1438" y="3929063"/>
            <a:ext cx="3429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kumimoji="0" lang="en-US" altLang="zh-CN" sz="1800">
                <a:latin typeface="Arial" pitchFamily="34" charset="0"/>
                <a:ea typeface="SimSun" pitchFamily="2" charset="-122"/>
              </a:rPr>
              <a:t>  </a:t>
            </a:r>
            <a:r>
              <a:rPr kumimoji="0" lang="en-US" altLang="zh-CN" sz="1800">
                <a:latin typeface="Comic Sans MS" pitchFamily="66" charset="0"/>
                <a:ea typeface="SimSun" pitchFamily="2" charset="-122"/>
              </a:rPr>
              <a:t>the </a:t>
            </a:r>
            <a:r>
              <a:rPr kumimoji="0" lang="en-US" altLang="zh-CN" sz="1800">
                <a:solidFill>
                  <a:srgbClr val="00B050"/>
                </a:solidFill>
                <a:latin typeface="Comic Sans MS" pitchFamily="66" charset="0"/>
                <a:ea typeface="SimSun" pitchFamily="2" charset="-122"/>
              </a:rPr>
              <a:t>reference input (expected value) is a constant value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kumimoji="0" lang="en-US" altLang="zh-CN" sz="1800">
                <a:latin typeface="Comic Sans MS" pitchFamily="66" charset="0"/>
                <a:ea typeface="SimSun" pitchFamily="2" charset="-122"/>
              </a:rPr>
              <a:t>  the controller works to keep the </a:t>
            </a:r>
            <a:r>
              <a:rPr kumimoji="0" lang="en-US" altLang="zh-CN" sz="1800">
                <a:solidFill>
                  <a:srgbClr val="C00000"/>
                </a:solidFill>
                <a:latin typeface="Comic Sans MS" pitchFamily="66" charset="0"/>
                <a:ea typeface="SimSun" pitchFamily="2" charset="-122"/>
              </a:rPr>
              <a:t>output around the constant value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1800">
                <a:latin typeface="Comic Sans MS" pitchFamily="66" charset="0"/>
                <a:ea typeface="SimSun" pitchFamily="2" charset="-122"/>
              </a:rPr>
              <a:t>    e.g. </a:t>
            </a:r>
            <a:r>
              <a:rPr kumimoji="0" lang="en-US" altLang="zh-CN" sz="1800">
                <a:solidFill>
                  <a:srgbClr val="7030A0"/>
                </a:solidFill>
                <a:latin typeface="Comic Sans MS" pitchFamily="66" charset="0"/>
                <a:ea typeface="SimSun" pitchFamily="2" charset="-122"/>
              </a:rPr>
              <a:t>constant-temperature control</a:t>
            </a:r>
            <a:r>
              <a:rPr kumimoji="0" lang="en-US" altLang="zh-CN" sz="1800">
                <a:latin typeface="Comic Sans MS" pitchFamily="66" charset="0"/>
                <a:ea typeface="SimSun" pitchFamily="2" charset="-122"/>
              </a:rPr>
              <a:t>, </a:t>
            </a:r>
            <a:r>
              <a:rPr kumimoji="0" lang="en-US" altLang="zh-CN" sz="1800">
                <a:solidFill>
                  <a:srgbClr val="0070C0"/>
                </a:solidFill>
                <a:latin typeface="Comic Sans MS" pitchFamily="66" charset="0"/>
                <a:ea typeface="SimSun" pitchFamily="2" charset="-122"/>
              </a:rPr>
              <a:t>liquid level control </a:t>
            </a:r>
            <a:r>
              <a:rPr kumimoji="0" lang="en-US" altLang="zh-CN" sz="1800">
                <a:latin typeface="Comic Sans MS" pitchFamily="66" charset="0"/>
                <a:ea typeface="SimSun" pitchFamily="2" charset="-122"/>
              </a:rPr>
              <a:t>and </a:t>
            </a:r>
            <a:r>
              <a:rPr kumimoji="0" lang="en-US" altLang="zh-CN" sz="1800">
                <a:solidFill>
                  <a:srgbClr val="DF6C5D"/>
                </a:solidFill>
                <a:latin typeface="Comic Sans MS" pitchFamily="66" charset="0"/>
                <a:ea typeface="SimSun" pitchFamily="2" charset="-122"/>
              </a:rPr>
              <a:t>constant-pressure control</a:t>
            </a:r>
            <a:r>
              <a:rPr kumimoji="0" lang="en-US" altLang="zh-CN" sz="1800">
                <a:latin typeface="Comic Sans MS" pitchFamily="66" charset="0"/>
                <a:ea typeface="SimSun" pitchFamily="2" charset="-122"/>
              </a:rPr>
              <a:t>.</a:t>
            </a:r>
            <a:endParaRPr kumimoji="0" lang="zh-CN" altLang="en-US" sz="1800"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29000" y="3924300"/>
            <a:ext cx="300037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kumimoji="0" lang="en-US" altLang="zh-CN" sz="1800" dirty="0">
                <a:solidFill>
                  <a:srgbClr val="00B050"/>
                </a:solidFill>
                <a:latin typeface="Comic Sans MS" pitchFamily="66" charset="0"/>
                <a:ea typeface="SimSun" pitchFamily="2" charset="-122"/>
              </a:rPr>
              <a:t>  the reference input may be unknown </a:t>
            </a:r>
            <a:r>
              <a:rPr kumimoji="0" lang="en-US" altLang="zh-CN" sz="1800" dirty="0" smtClean="0">
                <a:solidFill>
                  <a:srgbClr val="00B050"/>
                </a:solidFill>
                <a:latin typeface="Comic Sans MS" pitchFamily="66" charset="0"/>
                <a:ea typeface="SimSun" pitchFamily="2" charset="-122"/>
              </a:rPr>
              <a:t>or varying</a:t>
            </a:r>
            <a:endParaRPr kumimoji="0" lang="en-US" altLang="zh-CN" sz="1800" dirty="0">
              <a:solidFill>
                <a:srgbClr val="00B050"/>
              </a:solidFill>
              <a:latin typeface="Comic Sans MS" pitchFamily="66" charset="0"/>
              <a:ea typeface="SimSun" pitchFamily="2" charset="-122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kumimoji="0" lang="en-US" altLang="zh-CN" sz="1800" dirty="0">
                <a:latin typeface="Comic Sans MS" pitchFamily="66" charset="0"/>
                <a:ea typeface="SimSun" pitchFamily="2" charset="-122"/>
              </a:rPr>
              <a:t>  the controller works to make the </a:t>
            </a:r>
            <a:r>
              <a:rPr kumimoji="0" lang="en-US" altLang="zh-CN" sz="1800" dirty="0">
                <a:solidFill>
                  <a:srgbClr val="C00000"/>
                </a:solidFill>
                <a:latin typeface="Comic Sans MS" pitchFamily="66" charset="0"/>
                <a:ea typeface="SimSun" pitchFamily="2" charset="-122"/>
              </a:rPr>
              <a:t>output track the varying reference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1800" dirty="0">
                <a:latin typeface="Comic Sans MS" pitchFamily="66" charset="0"/>
                <a:ea typeface="SimSun" pitchFamily="2" charset="-122"/>
              </a:rPr>
              <a:t>    e.g</a:t>
            </a:r>
            <a:r>
              <a:rPr kumimoji="0" lang="en-US" altLang="zh-CN" sz="1800" dirty="0">
                <a:solidFill>
                  <a:srgbClr val="7030A0"/>
                </a:solidFill>
                <a:latin typeface="Comic Sans MS" pitchFamily="66" charset="0"/>
                <a:ea typeface="SimSun" pitchFamily="2" charset="-122"/>
              </a:rPr>
              <a:t>. automatic navigation systems</a:t>
            </a:r>
            <a:r>
              <a:rPr kumimoji="0" lang="en-US" altLang="zh-CN" sz="1800" dirty="0">
                <a:latin typeface="Comic Sans MS" pitchFamily="66" charset="0"/>
                <a:ea typeface="SimSun" pitchFamily="2" charset="-122"/>
              </a:rPr>
              <a:t> on boats and planes, </a:t>
            </a:r>
            <a:r>
              <a:rPr kumimoji="0" lang="en-US" altLang="zh-CN" sz="1800" dirty="0">
                <a:solidFill>
                  <a:srgbClr val="0070C0"/>
                </a:solidFill>
                <a:latin typeface="Comic Sans MS" pitchFamily="66" charset="0"/>
                <a:ea typeface="SimSun" pitchFamily="2" charset="-122"/>
              </a:rPr>
              <a:t>satellite-tracking antennas  </a:t>
            </a:r>
            <a:endParaRPr kumimoji="0" lang="zh-CN" altLang="en-US" sz="1800" dirty="0">
              <a:solidFill>
                <a:srgbClr val="0070C0"/>
              </a:solidFill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57938" y="3929063"/>
            <a:ext cx="27860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kumimoji="0" lang="en-US" altLang="zh-CN" sz="1800">
                <a:latin typeface="Arial" pitchFamily="34" charset="0"/>
                <a:ea typeface="SimSun" pitchFamily="2" charset="-122"/>
              </a:rPr>
              <a:t>  </a:t>
            </a:r>
            <a:r>
              <a:rPr kumimoji="0" lang="en-US" altLang="zh-CN" sz="1800">
                <a:solidFill>
                  <a:srgbClr val="00B050"/>
                </a:solidFill>
                <a:latin typeface="Comic Sans MS" pitchFamily="66" charset="0"/>
                <a:ea typeface="SimSun" pitchFamily="2" charset="-122"/>
              </a:rPr>
              <a:t>the input changes according to a program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kumimoji="0" lang="en-US" altLang="zh-CN" sz="1800">
                <a:latin typeface="Comic Sans MS" pitchFamily="66" charset="0"/>
                <a:ea typeface="SimSun" pitchFamily="2" charset="-122"/>
              </a:rPr>
              <a:t>  the controller works according </a:t>
            </a:r>
            <a:r>
              <a:rPr kumimoji="0" lang="en-US" altLang="zh-CN" sz="1800">
                <a:solidFill>
                  <a:srgbClr val="C00000"/>
                </a:solidFill>
                <a:latin typeface="Comic Sans MS" pitchFamily="66" charset="0"/>
                <a:ea typeface="SimSun" pitchFamily="2" charset="-122"/>
              </a:rPr>
              <a:t>to predefined command</a:t>
            </a:r>
            <a:r>
              <a:rPr kumimoji="0" lang="en-US" altLang="zh-CN" sz="1800">
                <a:latin typeface="Comic Sans MS" pitchFamily="66" charset="0"/>
                <a:ea typeface="SimSun" pitchFamily="2" charset="-122"/>
              </a:rPr>
              <a:t>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1800">
                <a:latin typeface="Comic Sans MS" pitchFamily="66" charset="0"/>
                <a:ea typeface="SimSun" pitchFamily="2" charset="-122"/>
              </a:rPr>
              <a:t>    e.g</a:t>
            </a:r>
            <a:r>
              <a:rPr kumimoji="0" lang="en-US" altLang="zh-CN" sz="1800">
                <a:solidFill>
                  <a:srgbClr val="7030A0"/>
                </a:solidFill>
                <a:latin typeface="Comic Sans MS" pitchFamily="66" charset="0"/>
                <a:ea typeface="SimSun" pitchFamily="2" charset="-122"/>
              </a:rPr>
              <a:t>. numerical control machine</a:t>
            </a:r>
            <a:endParaRPr kumimoji="0" lang="zh-CN" altLang="en-US" sz="1800">
              <a:solidFill>
                <a:srgbClr val="7030A0"/>
              </a:solidFill>
              <a:latin typeface="Comic Sans MS" pitchFamily="66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366905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3309938" y="765175"/>
            <a:ext cx="2736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b="1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Servo System</a:t>
            </a:r>
          </a:p>
        </p:txBody>
      </p:sp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1115616" y="1772816"/>
            <a:ext cx="74533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2563" indent="-182563"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kumimoji="0" lang="en-US" altLang="el-GR" sz="2200" dirty="0">
                <a:latin typeface="Constantia" pitchFamily="18" charset="0"/>
                <a:cs typeface="Arial" pitchFamily="34" charset="0"/>
              </a:rPr>
              <a:t>A Servo System (or </a:t>
            </a:r>
            <a:r>
              <a:rPr kumimoji="0" lang="en-US" altLang="el-GR" sz="2200" dirty="0">
                <a:solidFill>
                  <a:srgbClr val="FFFF00"/>
                </a:solidFill>
                <a:latin typeface="Constantia" pitchFamily="18" charset="0"/>
                <a:cs typeface="Arial" pitchFamily="34" charset="0"/>
              </a:rPr>
              <a:t>servomechanism</a:t>
            </a:r>
            <a:r>
              <a:rPr kumimoji="0" lang="en-US" altLang="el-GR" sz="2200" dirty="0">
                <a:latin typeface="Constantia" pitchFamily="18" charset="0"/>
                <a:cs typeface="Arial" pitchFamily="34" charset="0"/>
              </a:rPr>
              <a:t>) is a feedback control system in which the output is some mechanical position, velocity or acceleration.</a:t>
            </a:r>
          </a:p>
        </p:txBody>
      </p:sp>
      <p:pic>
        <p:nvPicPr>
          <p:cNvPr id="74756" name="Picture 23" descr="cr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70" y="3408363"/>
            <a:ext cx="3457575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24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573463"/>
            <a:ext cx="3444875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25"/>
          <p:cNvSpPr>
            <a:spLocks noChangeArrowheads="1"/>
          </p:cNvSpPr>
          <p:nvPr/>
        </p:nvSpPr>
        <p:spPr bwMode="auto">
          <a:xfrm>
            <a:off x="1554163" y="6108700"/>
            <a:ext cx="2790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400" dirty="0">
                <a:latin typeface="Constantia" pitchFamily="18" charset="0"/>
                <a:cs typeface="Arial" pitchFamily="34" charset="0"/>
              </a:rPr>
              <a:t>Antenna Positioning System</a:t>
            </a:r>
            <a:endParaRPr kumimoji="0" lang="en-GB" altLang="el-GR" sz="2400" dirty="0"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74759" name="Rectangle 26"/>
          <p:cNvSpPr>
            <a:spLocks noChangeArrowheads="1"/>
          </p:cNvSpPr>
          <p:nvPr/>
        </p:nvSpPr>
        <p:spPr bwMode="auto">
          <a:xfrm>
            <a:off x="5364163" y="5892800"/>
            <a:ext cx="3594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000" dirty="0">
                <a:latin typeface="Constantia" pitchFamily="18" charset="0"/>
                <a:cs typeface="Arial" pitchFamily="34" charset="0"/>
              </a:rPr>
              <a:t>Modular Servo System (MS150)</a:t>
            </a:r>
            <a:endParaRPr kumimoji="0" lang="en-GB" altLang="el-GR" sz="2000" dirty="0">
              <a:latin typeface="Constant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94087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/>
      <p:bldP spid="74758" grpId="0"/>
      <p:bldP spid="747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066800"/>
            <a:ext cx="7772400" cy="4114800"/>
          </a:xfrm>
        </p:spPr>
        <p:txBody>
          <a:bodyPr/>
          <a:lstStyle/>
          <a:p>
            <a:pPr marL="0" indent="0" eaLnBrk="1" hangingPunct="1">
              <a:buFont typeface="Monotype Sorts" pitchFamily="2" charset="2"/>
              <a:buNone/>
              <a:defRPr/>
            </a:pPr>
            <a:r>
              <a:rPr lang="en-GB" altLang="el-GR" sz="2800" dirty="0" smtClean="0"/>
              <a:t>A system takes a signal as an input and transforms it into another signal</a:t>
            </a:r>
          </a:p>
          <a:p>
            <a:pPr marL="0" indent="0" eaLnBrk="1" hangingPunct="1">
              <a:buFont typeface="Monotype Sorts" pitchFamily="2" charset="2"/>
              <a:buNone/>
              <a:defRPr/>
            </a:pPr>
            <a:endParaRPr lang="en-US" altLang="el-GR" dirty="0" smtClean="0"/>
          </a:p>
          <a:p>
            <a:pPr eaLnBrk="1" hangingPunct="1">
              <a:defRPr/>
            </a:pPr>
            <a:endParaRPr lang="en-US" altLang="el-GR" dirty="0" smtClean="0"/>
          </a:p>
          <a:p>
            <a:pPr eaLnBrk="1" hangingPunct="1">
              <a:defRPr/>
            </a:pPr>
            <a:endParaRPr lang="en-US" altLang="el-GR" dirty="0" smtClean="0"/>
          </a:p>
          <a:p>
            <a:pPr marL="0" indent="0" eaLnBrk="1" hangingPunct="1">
              <a:buFont typeface="Monotype Sorts" pitchFamily="2" charset="2"/>
              <a:buNone/>
              <a:defRPr/>
            </a:pPr>
            <a:endParaRPr lang="en-US" altLang="el-GR" dirty="0" smtClean="0"/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4267200" y="19050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>
            <a:off x="4419600" y="19050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>
            <a:off x="4572000" y="19050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34" name="Line 7"/>
          <p:cNvSpPr>
            <a:spLocks noChangeShapeType="1"/>
          </p:cNvSpPr>
          <p:nvPr/>
        </p:nvSpPr>
        <p:spPr bwMode="auto">
          <a:xfrm>
            <a:off x="4724400" y="19050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>
            <a:off x="4876800" y="19050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36" name="Line 9"/>
          <p:cNvSpPr>
            <a:spLocks noChangeShapeType="1"/>
          </p:cNvSpPr>
          <p:nvPr/>
        </p:nvSpPr>
        <p:spPr bwMode="auto">
          <a:xfrm>
            <a:off x="5029200" y="19050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>
            <a:off x="5181600" y="19050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38" name="Line 11"/>
          <p:cNvSpPr>
            <a:spLocks noChangeShapeType="1"/>
          </p:cNvSpPr>
          <p:nvPr/>
        </p:nvSpPr>
        <p:spPr bwMode="auto">
          <a:xfrm>
            <a:off x="5334000" y="19050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>
            <a:off x="5486400" y="19050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40" name="Line 13"/>
          <p:cNvSpPr>
            <a:spLocks noChangeShapeType="1"/>
          </p:cNvSpPr>
          <p:nvPr/>
        </p:nvSpPr>
        <p:spPr bwMode="auto">
          <a:xfrm>
            <a:off x="5638800" y="19050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41" name="Line 14"/>
          <p:cNvSpPr>
            <a:spLocks noChangeShapeType="1"/>
          </p:cNvSpPr>
          <p:nvPr/>
        </p:nvSpPr>
        <p:spPr bwMode="auto">
          <a:xfrm>
            <a:off x="5791200" y="19050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42" name="Line 15"/>
          <p:cNvSpPr>
            <a:spLocks noChangeShapeType="1"/>
          </p:cNvSpPr>
          <p:nvPr/>
        </p:nvSpPr>
        <p:spPr bwMode="auto">
          <a:xfrm>
            <a:off x="4114800" y="19050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43" name="Line 16"/>
          <p:cNvSpPr>
            <a:spLocks noChangeShapeType="1"/>
          </p:cNvSpPr>
          <p:nvPr/>
        </p:nvSpPr>
        <p:spPr bwMode="auto">
          <a:xfrm>
            <a:off x="3962400" y="19050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44" name="Line 17"/>
          <p:cNvSpPr>
            <a:spLocks noChangeShapeType="1"/>
          </p:cNvSpPr>
          <p:nvPr/>
        </p:nvSpPr>
        <p:spPr bwMode="auto">
          <a:xfrm>
            <a:off x="3810000" y="19050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45" name="Line 18"/>
          <p:cNvSpPr>
            <a:spLocks noChangeShapeType="1"/>
          </p:cNvSpPr>
          <p:nvPr/>
        </p:nvSpPr>
        <p:spPr bwMode="auto">
          <a:xfrm>
            <a:off x="3657600" y="19050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46" name="Line 19"/>
          <p:cNvSpPr>
            <a:spLocks noChangeShapeType="1"/>
          </p:cNvSpPr>
          <p:nvPr/>
        </p:nvSpPr>
        <p:spPr bwMode="auto">
          <a:xfrm>
            <a:off x="3505200" y="19050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47" name="Line 20"/>
          <p:cNvSpPr>
            <a:spLocks noChangeShapeType="1"/>
          </p:cNvSpPr>
          <p:nvPr/>
        </p:nvSpPr>
        <p:spPr bwMode="auto">
          <a:xfrm>
            <a:off x="3352800" y="19050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48" name="Line 21"/>
          <p:cNvSpPr>
            <a:spLocks noChangeShapeType="1"/>
          </p:cNvSpPr>
          <p:nvPr/>
        </p:nvSpPr>
        <p:spPr bwMode="auto">
          <a:xfrm>
            <a:off x="3200400" y="2057400"/>
            <a:ext cx="27432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49" name="Line 22"/>
          <p:cNvSpPr>
            <a:spLocks noChangeShapeType="1"/>
          </p:cNvSpPr>
          <p:nvPr/>
        </p:nvSpPr>
        <p:spPr bwMode="auto">
          <a:xfrm>
            <a:off x="3200400" y="2209800"/>
            <a:ext cx="27432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200400" y="2362200"/>
            <a:ext cx="27432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51" name="Line 24"/>
          <p:cNvSpPr>
            <a:spLocks noChangeShapeType="1"/>
          </p:cNvSpPr>
          <p:nvPr/>
        </p:nvSpPr>
        <p:spPr bwMode="auto">
          <a:xfrm>
            <a:off x="3200400" y="2514600"/>
            <a:ext cx="27432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52" name="Line 25"/>
          <p:cNvSpPr>
            <a:spLocks noChangeShapeType="1"/>
          </p:cNvSpPr>
          <p:nvPr/>
        </p:nvSpPr>
        <p:spPr bwMode="auto">
          <a:xfrm>
            <a:off x="3200400" y="2667000"/>
            <a:ext cx="27432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53" name="Line 26"/>
          <p:cNvSpPr>
            <a:spLocks noChangeShapeType="1"/>
          </p:cNvSpPr>
          <p:nvPr/>
        </p:nvSpPr>
        <p:spPr bwMode="auto">
          <a:xfrm>
            <a:off x="3200400" y="2819400"/>
            <a:ext cx="27432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54" name="Line 27"/>
          <p:cNvSpPr>
            <a:spLocks noChangeShapeType="1"/>
          </p:cNvSpPr>
          <p:nvPr/>
        </p:nvSpPr>
        <p:spPr bwMode="auto">
          <a:xfrm>
            <a:off x="3200400" y="2971800"/>
            <a:ext cx="27432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55" name="Line 28"/>
          <p:cNvSpPr>
            <a:spLocks noChangeShapeType="1"/>
          </p:cNvSpPr>
          <p:nvPr/>
        </p:nvSpPr>
        <p:spPr bwMode="auto">
          <a:xfrm>
            <a:off x="3200400" y="3124200"/>
            <a:ext cx="27432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56" name="Line 29"/>
          <p:cNvSpPr>
            <a:spLocks noChangeShapeType="1"/>
          </p:cNvSpPr>
          <p:nvPr/>
        </p:nvSpPr>
        <p:spPr bwMode="auto">
          <a:xfrm>
            <a:off x="3200400" y="3276600"/>
            <a:ext cx="27432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57" name="Text Box 30"/>
          <p:cNvSpPr txBox="1">
            <a:spLocks noChangeArrowheads="1"/>
          </p:cNvSpPr>
          <p:nvPr/>
        </p:nvSpPr>
        <p:spPr bwMode="auto">
          <a:xfrm>
            <a:off x="3657600" y="2209800"/>
            <a:ext cx="1828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l-GR" sz="4000">
                <a:solidFill>
                  <a:srgbClr val="00005C"/>
                </a:solidFill>
                <a:latin typeface="Century Gothic" pitchFamily="34" charset="0"/>
              </a:rPr>
              <a:t>system</a:t>
            </a:r>
          </a:p>
        </p:txBody>
      </p:sp>
      <p:sp>
        <p:nvSpPr>
          <p:cNvPr id="22558" name="AutoShape 31"/>
          <p:cNvSpPr>
            <a:spLocks noChangeArrowheads="1"/>
          </p:cNvSpPr>
          <p:nvPr/>
        </p:nvSpPr>
        <p:spPr bwMode="auto">
          <a:xfrm>
            <a:off x="1371600" y="2286000"/>
            <a:ext cx="1905000" cy="685800"/>
          </a:xfrm>
          <a:prstGeom prst="rightArrow">
            <a:avLst>
              <a:gd name="adj1" fmla="val 50000"/>
              <a:gd name="adj2" fmla="val 69444"/>
            </a:avLst>
          </a:prstGeom>
          <a:solidFill>
            <a:srgbClr val="0000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000">
                <a:solidFill>
                  <a:srgbClr val="FFFFFF"/>
                </a:solidFill>
                <a:latin typeface="Century Gothic" pitchFamily="34" charset="0"/>
              </a:rPr>
              <a:t>input</a:t>
            </a:r>
          </a:p>
        </p:txBody>
      </p:sp>
      <p:sp>
        <p:nvSpPr>
          <p:cNvPr id="22559" name="AutoShape 32"/>
          <p:cNvSpPr>
            <a:spLocks noChangeArrowheads="1"/>
          </p:cNvSpPr>
          <p:nvPr/>
        </p:nvSpPr>
        <p:spPr bwMode="auto">
          <a:xfrm>
            <a:off x="6019800" y="2286000"/>
            <a:ext cx="1905000" cy="685800"/>
          </a:xfrm>
          <a:prstGeom prst="rightArrow">
            <a:avLst>
              <a:gd name="adj1" fmla="val 50000"/>
              <a:gd name="adj2" fmla="val 69444"/>
            </a:avLst>
          </a:prstGeom>
          <a:solidFill>
            <a:srgbClr val="0000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000">
                <a:solidFill>
                  <a:srgbClr val="FFFFFF"/>
                </a:solidFill>
                <a:latin typeface="Century Gothic" pitchFamily="34" charset="0"/>
              </a:rPr>
              <a:t>output</a:t>
            </a:r>
          </a:p>
        </p:txBody>
      </p:sp>
      <p:sp>
        <p:nvSpPr>
          <p:cNvPr id="22560" name="Oval 33"/>
          <p:cNvSpPr>
            <a:spLocks noChangeArrowheads="1"/>
          </p:cNvSpPr>
          <p:nvPr/>
        </p:nvSpPr>
        <p:spPr bwMode="auto">
          <a:xfrm>
            <a:off x="3071813" y="1541463"/>
            <a:ext cx="2971800" cy="2209800"/>
          </a:xfrm>
          <a:prstGeom prst="ellipse">
            <a:avLst/>
          </a:prstGeom>
          <a:noFill/>
          <a:ln w="9525">
            <a:solidFill>
              <a:srgbClr val="00005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l-GR" altLang="el-GR" sz="18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3063" y="84138"/>
            <a:ext cx="36004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sz="4400" dirty="0">
                <a:solidFill>
                  <a:schemeClr val="bg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System</a:t>
            </a:r>
            <a:endParaRPr kumimoji="1" lang="el-GR" sz="4400" dirty="0">
              <a:solidFill>
                <a:schemeClr val="bg2">
                  <a:lumMod val="10000"/>
                  <a:lumOff val="9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2427288" y="4021138"/>
            <a:ext cx="4572000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algn="l" eaLnBrk="1" hangingPunct="1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el-GR" sz="2800" b="1" kern="0" dirty="0">
                <a:solidFill>
                  <a:srgbClr val="000066"/>
                </a:solidFill>
                <a:latin typeface="Century Gothic"/>
              </a:rPr>
              <a:t>Visual representation of a system</a:t>
            </a:r>
          </a:p>
        </p:txBody>
      </p:sp>
      <p:pic>
        <p:nvPicPr>
          <p:cNvPr id="348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5229225"/>
            <a:ext cx="725487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7276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8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el-GR" sz="4000" dirty="0"/>
              <a:t>A demonstration robot containing several servo motors</a:t>
            </a:r>
            <a:endParaRPr lang="en-US" altLang="el-GR" dirty="0"/>
          </a:p>
        </p:txBody>
      </p:sp>
      <p:graphicFrame>
        <p:nvGraphicFramePr>
          <p:cNvPr id="7680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056858"/>
              </p:ext>
            </p:extLst>
          </p:nvPr>
        </p:nvGraphicFramePr>
        <p:xfrm>
          <a:off x="2699792" y="1484784"/>
          <a:ext cx="3884613" cy="517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2" name="CorelPhotoPaint.Image.9" r:id="rId4" imgW="10971429" imgH="14628571" progId="">
                  <p:embed/>
                </p:oleObj>
              </mc:Choice>
              <mc:Fallback>
                <p:oleObj name="CorelPhotoPaint.Image.9" r:id="rId4" imgW="10971429" imgH="14628571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1484784"/>
                        <a:ext cx="3884613" cy="51784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273017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/>
          <p:cNvSpPr>
            <a:spLocks noGrp="1"/>
          </p:cNvSpPr>
          <p:nvPr>
            <p:ph type="title" idx="4294967295"/>
          </p:nvPr>
        </p:nvSpPr>
        <p:spPr>
          <a:xfrm>
            <a:off x="1219200" y="419100"/>
            <a:ext cx="7772400" cy="849313"/>
          </a:xfrm>
        </p:spPr>
        <p:txBody>
          <a:bodyPr anchorCtr="1"/>
          <a:lstStyle/>
          <a:p>
            <a:pPr eaLnBrk="1" hangingPunct="1">
              <a:defRPr/>
            </a:pPr>
            <a:r>
              <a:rPr lang="en-US" altLang="zh-CN" sz="3600" dirty="0" smtClean="0">
                <a:solidFill>
                  <a:schemeClr val="tx1"/>
                </a:solidFill>
                <a:latin typeface="Comic Sans MS" pitchFamily="66" charset="0"/>
              </a:rPr>
              <a:t>Classification of control systems</a:t>
            </a:r>
            <a:endParaRPr lang="zh-CN" altLang="en-US" sz="36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546112371"/>
              </p:ext>
            </p:extLst>
          </p:nvPr>
        </p:nvGraphicFramePr>
        <p:xfrm>
          <a:off x="500034" y="1447800"/>
          <a:ext cx="3714776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57625" y="3000375"/>
            <a:ext cx="4930775" cy="1200150"/>
          </a:xfrm>
          <a:prstGeom prst="rect">
            <a:avLst/>
          </a:prstGeom>
          <a:solidFill>
            <a:schemeClr val="tx2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kumimoji="0" lang="en-US" altLang="zh-CN" sz="2400" dirty="0">
                <a:solidFill>
                  <a:srgbClr val="7030A0"/>
                </a:solidFill>
                <a:latin typeface="Comic Sans MS" pitchFamily="66" charset="0"/>
                <a:ea typeface="SimSun" pitchFamily="2" charset="-122"/>
              </a:rPr>
              <a:t>  superposition principle applies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kumimoji="0" lang="en-US" altLang="zh-CN" sz="2400" dirty="0">
                <a:solidFill>
                  <a:srgbClr val="7030A0"/>
                </a:solidFill>
                <a:latin typeface="Comic Sans MS" pitchFamily="66" charset="0"/>
                <a:ea typeface="SimSun" pitchFamily="2" charset="-122"/>
              </a:rPr>
              <a:t>  described by linear differential equation</a:t>
            </a:r>
            <a:endParaRPr kumimoji="0" lang="zh-CN" altLang="en-US" sz="1800" dirty="0">
              <a:solidFill>
                <a:srgbClr val="7030A0"/>
              </a:solidFill>
              <a:latin typeface="Comic Sans MS" pitchFamily="66" charset="0"/>
              <a:ea typeface="SimSun" pitchFamily="2" charset="-122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56038" y="4929188"/>
            <a:ext cx="5287962" cy="822325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kumimoji="0" lang="en-US" altLang="zh-CN" sz="2400" dirty="0">
                <a:latin typeface="Comic Sans MS" pitchFamily="66" charset="0"/>
                <a:ea typeface="SimSun" pitchFamily="2" charset="-122"/>
              </a:rPr>
              <a:t>  </a:t>
            </a:r>
            <a:r>
              <a:rPr kumimoji="0" lang="en-US" altLang="zh-CN" sz="2400" dirty="0">
                <a:solidFill>
                  <a:srgbClr val="0000FF"/>
                </a:solidFill>
                <a:latin typeface="Comic Sans MS" pitchFamily="66" charset="0"/>
                <a:ea typeface="SimSun" pitchFamily="2" charset="-122"/>
              </a:rPr>
              <a:t>described by nonlinear differential equation</a:t>
            </a:r>
            <a:endParaRPr kumimoji="0" lang="zh-CN" altLang="en-US" sz="1800" dirty="0">
              <a:solidFill>
                <a:srgbClr val="0000FF"/>
              </a:solidFill>
              <a:latin typeface="Comic Sans MS" pitchFamily="66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117330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4"/>
          <p:cNvSpPr txBox="1">
            <a:spLocks noChangeArrowheads="1"/>
          </p:cNvSpPr>
          <p:nvPr/>
        </p:nvSpPr>
        <p:spPr bwMode="auto">
          <a:xfrm>
            <a:off x="1449388" y="476672"/>
            <a:ext cx="6327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32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Linear  vs. Nonlinear Control System</a:t>
            </a:r>
          </a:p>
        </p:txBody>
      </p:sp>
      <p:sp>
        <p:nvSpPr>
          <p:cNvPr id="78851" name="Text Box 4"/>
          <p:cNvSpPr txBox="1">
            <a:spLocks noChangeArrowheads="1"/>
          </p:cNvSpPr>
          <p:nvPr/>
        </p:nvSpPr>
        <p:spPr bwMode="auto">
          <a:xfrm>
            <a:off x="1078790" y="1412776"/>
            <a:ext cx="6875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2563" indent="-182563"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kumimoji="0" lang="en-US" altLang="el-GR" sz="2000" dirty="0">
                <a:latin typeface="Constantia" pitchFamily="18" charset="0"/>
                <a:cs typeface="Arial" pitchFamily="34" charset="0"/>
              </a:rPr>
              <a:t>A Control System in which output varies linearly with the input is called a </a:t>
            </a:r>
            <a:r>
              <a:rPr kumimoji="0" lang="en-US" altLang="el-GR" sz="2000" dirty="0">
                <a:solidFill>
                  <a:srgbClr val="FF0000"/>
                </a:solidFill>
                <a:latin typeface="Constantia" pitchFamily="18" charset="0"/>
                <a:cs typeface="Arial" pitchFamily="34" charset="0"/>
              </a:rPr>
              <a:t>linear control system</a:t>
            </a:r>
            <a:r>
              <a:rPr kumimoji="0" lang="en-US" altLang="el-GR" sz="2000" dirty="0">
                <a:latin typeface="Constantia" pitchFamily="18" charset="0"/>
                <a:cs typeface="Arial" pitchFamily="34" charset="0"/>
              </a:rPr>
              <a:t>. </a:t>
            </a:r>
          </a:p>
        </p:txBody>
      </p:sp>
      <p:graphicFrame>
        <p:nvGraphicFramePr>
          <p:cNvPr id="78852" name="Object 1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730318"/>
              </p:ext>
            </p:extLst>
          </p:nvPr>
        </p:nvGraphicFramePr>
        <p:xfrm>
          <a:off x="1187624" y="2749550"/>
          <a:ext cx="18748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7" name="Equation" r:id="rId3" imgW="825500" imgH="203200" progId="Equation.DSMT4">
                  <p:embed/>
                </p:oleObj>
              </mc:Choice>
              <mc:Fallback>
                <p:oleObj name="Equation" r:id="rId3" imgW="825500" imgH="203200" progId="Equation.DSMT4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2749550"/>
                        <a:ext cx="1874838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885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1"/>
          <a:stretch>
            <a:fillRect/>
          </a:stretch>
        </p:blipFill>
        <p:spPr bwMode="auto">
          <a:xfrm>
            <a:off x="395536" y="3397250"/>
            <a:ext cx="38512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9"/>
          <a:stretch>
            <a:fillRect/>
          </a:stretch>
        </p:blipFill>
        <p:spPr bwMode="auto">
          <a:xfrm>
            <a:off x="4613275" y="3606800"/>
            <a:ext cx="359568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6" name="Ορθογώνιο 1"/>
          <p:cNvSpPr>
            <a:spLocks noChangeArrowheads="1"/>
          </p:cNvSpPr>
          <p:nvPr/>
        </p:nvSpPr>
        <p:spPr bwMode="auto">
          <a:xfrm>
            <a:off x="5334000" y="4746486"/>
            <a:ext cx="314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000" dirty="0">
                <a:solidFill>
                  <a:srgbClr val="000000"/>
                </a:solidFill>
                <a:latin typeface="Constantia" pitchFamily="18" charset="0"/>
                <a:cs typeface="Arial" pitchFamily="34" charset="0"/>
              </a:rPr>
              <a:t>output has nonlinear relationship</a:t>
            </a:r>
            <a:endParaRPr kumimoji="0" lang="el-GR" altLang="el-GR" sz="2400" dirty="0">
              <a:latin typeface="Times New Roman" pitchFamily="18" charset="0"/>
            </a:endParaRPr>
          </a:p>
        </p:txBody>
      </p:sp>
      <p:sp>
        <p:nvSpPr>
          <p:cNvPr id="16" name="Ορθογώνιο 1"/>
          <p:cNvSpPr>
            <a:spLocks noChangeArrowheads="1"/>
          </p:cNvSpPr>
          <p:nvPr/>
        </p:nvSpPr>
        <p:spPr bwMode="auto">
          <a:xfrm>
            <a:off x="990600" y="4038600"/>
            <a:ext cx="314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000" dirty="0" smtClean="0">
                <a:solidFill>
                  <a:srgbClr val="000000"/>
                </a:solidFill>
                <a:latin typeface="Constantia" pitchFamily="18" charset="0"/>
                <a:cs typeface="Arial" pitchFamily="34" charset="0"/>
              </a:rPr>
              <a:t>output has linear </a:t>
            </a:r>
            <a:r>
              <a:rPr kumimoji="0" lang="en-US" altLang="el-GR" sz="2000" dirty="0">
                <a:solidFill>
                  <a:srgbClr val="000000"/>
                </a:solidFill>
                <a:latin typeface="Constantia" pitchFamily="18" charset="0"/>
                <a:cs typeface="Arial" pitchFamily="34" charset="0"/>
              </a:rPr>
              <a:t>relationship</a:t>
            </a:r>
            <a:endParaRPr kumimoji="0" lang="el-GR" altLang="el-GR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7237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/>
      <p:bldP spid="78856" grpId="0"/>
      <p:bldP spid="1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455613" y="274638"/>
            <a:ext cx="8226425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kern="0" dirty="0" smtClean="0">
                <a:solidFill>
                  <a:srgbClr val="FF0000"/>
                </a:solidFill>
              </a:rPr>
              <a:t>Inverted pendulum</a:t>
            </a:r>
            <a:endParaRPr lang="en-US" sz="4000" kern="0" dirty="0">
              <a:solidFill>
                <a:srgbClr val="FF0000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87458" y="2057400"/>
            <a:ext cx="814863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Inverted pendulum system is a </a:t>
            </a:r>
            <a:r>
              <a:rPr lang="en-US" b="1" dirty="0">
                <a:solidFill>
                  <a:srgbClr val="FFFF00"/>
                </a:solidFill>
              </a:rPr>
              <a:t>nonlinear unstable </a:t>
            </a:r>
            <a:r>
              <a:rPr lang="en-US" b="1" dirty="0" smtClean="0">
                <a:solidFill>
                  <a:srgbClr val="FFFF00"/>
                </a:solidFill>
              </a:rPr>
              <a:t>system </a:t>
            </a:r>
            <a:r>
              <a:rPr lang="en-US" dirty="0" smtClean="0"/>
              <a:t>, </a:t>
            </a:r>
            <a:r>
              <a:rPr lang="en-US" dirty="0"/>
              <a:t>an ideal experiment platform for teaching control theories and conducting various control </a:t>
            </a:r>
            <a:r>
              <a:rPr lang="en-US" dirty="0" smtClean="0"/>
              <a:t>experiments</a:t>
            </a:r>
            <a:r>
              <a:rPr lang="en-US" smtClean="0"/>
              <a:t>. </a:t>
            </a:r>
            <a:endParaRPr lang="en-US" smtClean="0"/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The </a:t>
            </a:r>
            <a:r>
              <a:rPr lang="en-US" dirty="0" smtClean="0"/>
              <a:t>pendulum is controlled to </a:t>
            </a:r>
            <a:r>
              <a:rPr lang="en-US" b="1" dirty="0" smtClean="0">
                <a:solidFill>
                  <a:srgbClr val="FFC000"/>
                </a:solidFill>
              </a:rPr>
              <a:t>remain upright </a:t>
            </a:r>
            <a:r>
              <a:rPr lang="en-US" dirty="0" smtClean="0"/>
              <a:t>by a </a:t>
            </a:r>
            <a:r>
              <a:rPr lang="en-US" b="1" dirty="0" smtClean="0">
                <a:solidFill>
                  <a:srgbClr val="FFC000"/>
                </a:solidFill>
              </a:rPr>
              <a:t>feedback controller</a:t>
            </a:r>
            <a:r>
              <a:rPr lang="en-US" dirty="0" smtClean="0"/>
              <a:t>. </a:t>
            </a:r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The </a:t>
            </a:r>
            <a:r>
              <a:rPr lang="en-US" dirty="0" smtClean="0"/>
              <a:t>controller receives system state information from sensors, and performs calculations for the control signal that is sent to an actuator to control the pendulum.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0922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455613" y="274638"/>
            <a:ext cx="8226425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FF0000"/>
                </a:solidFill>
              </a:rPr>
              <a:t>Examples of real systems that behave as inverted pendulums</a:t>
            </a:r>
            <a:endParaRPr lang="en-US" sz="3600" b="1" kern="0" dirty="0">
              <a:solidFill>
                <a:srgbClr val="FF0000"/>
              </a:solidFill>
            </a:endParaRPr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03140"/>
            <a:ext cx="2667000" cy="410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959" y="2362735"/>
            <a:ext cx="4697916" cy="281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276224" y="5823466"/>
            <a:ext cx="3903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Rocket MAXUS 1 in starting position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4110038" y="521833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FFFF00"/>
                </a:solidFill>
              </a:rPr>
              <a:t>Segway 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Personal </a:t>
            </a:r>
            <a:r>
              <a:rPr lang="en-US" dirty="0" smtClean="0">
                <a:solidFill>
                  <a:srgbClr val="FFFF00"/>
                </a:solidFill>
              </a:rPr>
              <a:t>Transporter, </a:t>
            </a:r>
            <a:r>
              <a:rPr lang="en-US" dirty="0">
                <a:solidFill>
                  <a:srgbClr val="FFFF00"/>
                </a:solidFill>
              </a:rPr>
              <a:t>a </a:t>
            </a:r>
            <a:r>
              <a:rPr lang="en-US" dirty="0" smtClean="0">
                <a:solidFill>
                  <a:srgbClr val="FFFF00"/>
                </a:solidFill>
              </a:rPr>
              <a:t>self-balancing vehicle</a:t>
            </a:r>
            <a:endParaRPr lang="el-G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6350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7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标题 1"/>
          <p:cNvSpPr>
            <a:spLocks noGrp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en-US" altLang="zh-CN" sz="3600" smtClean="0">
                <a:solidFill>
                  <a:schemeClr val="tx1"/>
                </a:solidFill>
                <a:latin typeface="Comic Sans MS" pitchFamily="66" charset="0"/>
              </a:rPr>
              <a:t>Classification of control systems</a:t>
            </a:r>
            <a:endParaRPr lang="zh-CN" altLang="en-US" sz="360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graphicFrame>
        <p:nvGraphicFramePr>
          <p:cNvPr id="4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6465077"/>
              </p:ext>
            </p:extLst>
          </p:nvPr>
        </p:nvGraphicFramePr>
        <p:xfrm>
          <a:off x="500034" y="1447800"/>
          <a:ext cx="36433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14813" y="3357563"/>
            <a:ext cx="4318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4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All the signals are functions of continuous time variable t</a:t>
            </a:r>
            <a:endParaRPr lang="zh-CN" altLang="en-US" sz="24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86250" y="4724400"/>
            <a:ext cx="4318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2400">
                <a:solidFill>
                  <a:srgbClr val="FFFF00"/>
                </a:solidFill>
                <a:latin typeface="Comic Sans MS" pitchFamily="66" charset="0"/>
                <a:ea typeface="SimSun" pitchFamily="2" charset="-122"/>
              </a:rPr>
              <a:t>Signals are in the form of either a pulse train or a digital code </a:t>
            </a:r>
            <a:endParaRPr kumimoji="0" lang="zh-CN" altLang="en-US" sz="2400">
              <a:solidFill>
                <a:srgbClr val="FFFF00"/>
              </a:solidFill>
              <a:latin typeface="Comic Sans MS" pitchFamily="66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517243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33 - Ορθογώνιο"/>
          <p:cNvSpPr/>
          <p:nvPr/>
        </p:nvSpPr>
        <p:spPr>
          <a:xfrm>
            <a:off x="2209800" y="762000"/>
            <a:ext cx="5174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altLang="zh-CN" sz="36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Computer Control System</a:t>
            </a:r>
            <a:endParaRPr lang="en-US" altLang="zh-CN" sz="3600" b="1" dirty="0">
              <a:solidFill>
                <a:srgbClr val="FF0000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36" name="Group 3"/>
          <p:cNvGrpSpPr>
            <a:grpSpLocks/>
          </p:cNvGrpSpPr>
          <p:nvPr/>
        </p:nvGrpSpPr>
        <p:grpSpPr bwMode="auto">
          <a:xfrm>
            <a:off x="457200" y="1752600"/>
            <a:ext cx="8229600" cy="1471613"/>
            <a:chOff x="144" y="3216"/>
            <a:chExt cx="5184" cy="927"/>
          </a:xfrm>
        </p:grpSpPr>
        <p:sp>
          <p:nvSpPr>
            <p:cNvPr id="38" name="Rectangle 4"/>
            <p:cNvSpPr>
              <a:spLocks noChangeArrowheads="1"/>
            </p:cNvSpPr>
            <p:nvPr/>
          </p:nvSpPr>
          <p:spPr bwMode="auto">
            <a:xfrm>
              <a:off x="1956" y="3219"/>
              <a:ext cx="816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5"/>
            <p:cNvSpPr>
              <a:spLocks noChangeArrowheads="1"/>
            </p:cNvSpPr>
            <p:nvPr/>
          </p:nvSpPr>
          <p:spPr bwMode="auto">
            <a:xfrm>
              <a:off x="960" y="3345"/>
              <a:ext cx="576" cy="2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6"/>
            <p:cNvSpPr>
              <a:spLocks noChangeArrowheads="1"/>
            </p:cNvSpPr>
            <p:nvPr/>
          </p:nvSpPr>
          <p:spPr bwMode="auto">
            <a:xfrm>
              <a:off x="4080" y="3219"/>
              <a:ext cx="816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7"/>
            <p:cNvSpPr>
              <a:spLocks noChangeArrowheads="1"/>
            </p:cNvSpPr>
            <p:nvPr/>
          </p:nvSpPr>
          <p:spPr bwMode="auto">
            <a:xfrm>
              <a:off x="3144" y="3345"/>
              <a:ext cx="552" cy="2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AutoShape 8"/>
            <p:cNvSpPr>
              <a:spLocks noChangeArrowheads="1"/>
            </p:cNvSpPr>
            <p:nvPr/>
          </p:nvSpPr>
          <p:spPr bwMode="auto">
            <a:xfrm>
              <a:off x="528" y="3393"/>
              <a:ext cx="144" cy="144"/>
            </a:xfrm>
            <a:prstGeom prst="flowChartSummingJunction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9"/>
            <p:cNvSpPr>
              <a:spLocks noChangeShapeType="1"/>
            </p:cNvSpPr>
            <p:nvPr/>
          </p:nvSpPr>
          <p:spPr bwMode="auto">
            <a:xfrm>
              <a:off x="144" y="3471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10"/>
            <p:cNvSpPr>
              <a:spLocks noChangeShapeType="1"/>
            </p:cNvSpPr>
            <p:nvPr/>
          </p:nvSpPr>
          <p:spPr bwMode="auto">
            <a:xfrm>
              <a:off x="672" y="34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11"/>
            <p:cNvSpPr>
              <a:spLocks noChangeShapeType="1"/>
            </p:cNvSpPr>
            <p:nvPr/>
          </p:nvSpPr>
          <p:spPr bwMode="auto">
            <a:xfrm>
              <a:off x="1536" y="347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12"/>
            <p:cNvSpPr>
              <a:spLocks noChangeShapeType="1"/>
            </p:cNvSpPr>
            <p:nvPr/>
          </p:nvSpPr>
          <p:spPr bwMode="auto">
            <a:xfrm>
              <a:off x="2790" y="3471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13"/>
            <p:cNvSpPr>
              <a:spLocks noChangeShapeType="1"/>
            </p:cNvSpPr>
            <p:nvPr/>
          </p:nvSpPr>
          <p:spPr bwMode="auto">
            <a:xfrm flipV="1">
              <a:off x="3696" y="3477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4"/>
            <p:cNvSpPr>
              <a:spLocks noChangeShapeType="1"/>
            </p:cNvSpPr>
            <p:nvPr/>
          </p:nvSpPr>
          <p:spPr bwMode="auto">
            <a:xfrm>
              <a:off x="4896" y="3471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15"/>
            <p:cNvSpPr>
              <a:spLocks noChangeShapeType="1"/>
            </p:cNvSpPr>
            <p:nvPr/>
          </p:nvSpPr>
          <p:spPr bwMode="auto">
            <a:xfrm>
              <a:off x="5088" y="3471"/>
              <a:ext cx="0" cy="5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16"/>
            <p:cNvSpPr>
              <a:spLocks noChangeShapeType="1"/>
            </p:cNvSpPr>
            <p:nvPr/>
          </p:nvSpPr>
          <p:spPr bwMode="auto">
            <a:xfrm flipH="1">
              <a:off x="3360" y="3972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ectangle 17"/>
            <p:cNvSpPr>
              <a:spLocks noChangeArrowheads="1"/>
            </p:cNvSpPr>
            <p:nvPr/>
          </p:nvSpPr>
          <p:spPr bwMode="auto">
            <a:xfrm>
              <a:off x="2544" y="3759"/>
              <a:ext cx="816" cy="38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18"/>
            <p:cNvSpPr>
              <a:spLocks noChangeShapeType="1"/>
            </p:cNvSpPr>
            <p:nvPr/>
          </p:nvSpPr>
          <p:spPr bwMode="auto">
            <a:xfrm flipH="1">
              <a:off x="624" y="3972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19"/>
            <p:cNvSpPr>
              <a:spLocks noChangeShapeType="1"/>
            </p:cNvSpPr>
            <p:nvPr/>
          </p:nvSpPr>
          <p:spPr bwMode="auto">
            <a:xfrm flipV="1">
              <a:off x="606" y="3540"/>
              <a:ext cx="0" cy="4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 Box 20"/>
            <p:cNvSpPr txBox="1">
              <a:spLocks noChangeArrowheads="1"/>
            </p:cNvSpPr>
            <p:nvPr/>
          </p:nvSpPr>
          <p:spPr bwMode="auto">
            <a:xfrm>
              <a:off x="1104" y="3375"/>
              <a:ext cx="3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800" b="1">
                  <a:solidFill>
                    <a:schemeClr val="accent2"/>
                  </a:solidFill>
                </a:rPr>
                <a:t>A/D</a:t>
              </a:r>
            </a:p>
          </p:txBody>
        </p:sp>
        <p:sp>
          <p:nvSpPr>
            <p:cNvPr id="55" name="Text Box 21"/>
            <p:cNvSpPr txBox="1">
              <a:spLocks noChangeArrowheads="1"/>
            </p:cNvSpPr>
            <p:nvPr/>
          </p:nvSpPr>
          <p:spPr bwMode="auto">
            <a:xfrm>
              <a:off x="3216" y="3345"/>
              <a:ext cx="3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800" b="1">
                  <a:solidFill>
                    <a:schemeClr val="accent2"/>
                  </a:solidFill>
                </a:rPr>
                <a:t>D/A</a:t>
              </a:r>
            </a:p>
          </p:txBody>
        </p:sp>
        <p:sp>
          <p:nvSpPr>
            <p:cNvPr id="56" name="Text Box 22"/>
            <p:cNvSpPr txBox="1">
              <a:spLocks noChangeArrowheads="1"/>
            </p:cNvSpPr>
            <p:nvPr/>
          </p:nvSpPr>
          <p:spPr bwMode="auto">
            <a:xfrm>
              <a:off x="1971" y="3312"/>
              <a:ext cx="7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chemeClr val="accent2"/>
                  </a:solidFill>
                </a:rPr>
                <a:t>computer</a:t>
              </a:r>
            </a:p>
          </p:txBody>
        </p:sp>
        <p:sp>
          <p:nvSpPr>
            <p:cNvPr id="57" name="Text Box 23"/>
            <p:cNvSpPr txBox="1">
              <a:spLocks noChangeArrowheads="1"/>
            </p:cNvSpPr>
            <p:nvPr/>
          </p:nvSpPr>
          <p:spPr bwMode="auto">
            <a:xfrm>
              <a:off x="4080" y="3236"/>
              <a:ext cx="81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zh-CN" sz="1600" b="1" dirty="0" smtClean="0">
                  <a:solidFill>
                    <a:schemeClr val="accent2"/>
                  </a:solidFill>
                </a:rPr>
                <a:t>Controlled</a:t>
              </a:r>
            </a:p>
            <a:p>
              <a:pPr algn="ctr"/>
              <a:r>
                <a:rPr lang="en-US" altLang="zh-CN" sz="1600" b="1" dirty="0" smtClean="0">
                  <a:solidFill>
                    <a:schemeClr val="accent2"/>
                  </a:solidFill>
                </a:rPr>
                <a:t>process</a:t>
              </a:r>
              <a:endParaRPr lang="en-US" altLang="zh-CN" sz="1600" b="1" dirty="0">
                <a:solidFill>
                  <a:schemeClr val="accent2"/>
                </a:solidFill>
              </a:endParaRPr>
            </a:p>
          </p:txBody>
        </p:sp>
        <p:sp>
          <p:nvSpPr>
            <p:cNvPr id="58" name="Text Box 24"/>
            <p:cNvSpPr txBox="1">
              <a:spLocks noChangeArrowheads="1"/>
            </p:cNvSpPr>
            <p:nvPr/>
          </p:nvSpPr>
          <p:spPr bwMode="auto">
            <a:xfrm>
              <a:off x="2544" y="3810"/>
              <a:ext cx="87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zh-CN" b="1" dirty="0" smtClean="0">
                  <a:solidFill>
                    <a:schemeClr val="accent2"/>
                  </a:solidFill>
                </a:rPr>
                <a:t>feedback</a:t>
              </a:r>
              <a:endParaRPr lang="en-US" altLang="zh-CN" b="1" dirty="0">
                <a:solidFill>
                  <a:schemeClr val="accent2"/>
                </a:solidFill>
              </a:endParaRPr>
            </a:p>
          </p:txBody>
        </p:sp>
        <p:sp>
          <p:nvSpPr>
            <p:cNvPr id="59" name="Text Box 25"/>
            <p:cNvSpPr txBox="1">
              <a:spLocks noChangeArrowheads="1"/>
            </p:cNvSpPr>
            <p:nvPr/>
          </p:nvSpPr>
          <p:spPr bwMode="auto">
            <a:xfrm>
              <a:off x="192" y="3231"/>
              <a:ext cx="3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2000" b="1">
                  <a:solidFill>
                    <a:schemeClr val="accent2"/>
                  </a:solidFill>
                </a:rPr>
                <a:t>r(</a:t>
              </a:r>
              <a:r>
                <a:rPr lang="en-US" altLang="zh-CN" sz="2000" b="1" i="1">
                  <a:solidFill>
                    <a:schemeClr val="accent2"/>
                  </a:solidFill>
                </a:rPr>
                <a:t>t</a:t>
              </a:r>
              <a:r>
                <a:rPr lang="en-US" altLang="zh-CN" sz="2000" b="1">
                  <a:solidFill>
                    <a:schemeClr val="accent2"/>
                  </a:solidFill>
                </a:rPr>
                <a:t>)</a:t>
              </a:r>
            </a:p>
          </p:txBody>
        </p:sp>
        <p:sp>
          <p:nvSpPr>
            <p:cNvPr id="60" name="Text Box 26"/>
            <p:cNvSpPr txBox="1">
              <a:spLocks noChangeArrowheads="1"/>
            </p:cNvSpPr>
            <p:nvPr/>
          </p:nvSpPr>
          <p:spPr bwMode="auto">
            <a:xfrm>
              <a:off x="4962" y="3219"/>
              <a:ext cx="3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2000" b="1" i="1">
                  <a:solidFill>
                    <a:schemeClr val="accent2"/>
                  </a:solidFill>
                </a:rPr>
                <a:t>c</a:t>
              </a:r>
              <a:r>
                <a:rPr lang="en-US" altLang="zh-CN" sz="2000" b="1">
                  <a:solidFill>
                    <a:schemeClr val="accent2"/>
                  </a:solidFill>
                </a:rPr>
                <a:t>(</a:t>
              </a:r>
              <a:r>
                <a:rPr lang="en-US" altLang="zh-CN" sz="2000" b="1" i="1">
                  <a:solidFill>
                    <a:schemeClr val="accent2"/>
                  </a:solidFill>
                </a:rPr>
                <a:t>t</a:t>
              </a:r>
              <a:r>
                <a:rPr lang="en-US" altLang="zh-CN" sz="2000" b="1">
                  <a:solidFill>
                    <a:schemeClr val="accent2"/>
                  </a:solidFill>
                </a:rPr>
                <a:t>)</a:t>
              </a:r>
            </a:p>
          </p:txBody>
        </p:sp>
        <p:sp>
          <p:nvSpPr>
            <p:cNvPr id="61" name="Text Box 27"/>
            <p:cNvSpPr txBox="1">
              <a:spLocks noChangeArrowheads="1"/>
            </p:cNvSpPr>
            <p:nvPr/>
          </p:nvSpPr>
          <p:spPr bwMode="auto">
            <a:xfrm>
              <a:off x="654" y="3231"/>
              <a:ext cx="3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2000" b="1" i="1" dirty="0">
                  <a:solidFill>
                    <a:schemeClr val="accent2"/>
                  </a:solidFill>
                </a:rPr>
                <a:t>e</a:t>
              </a:r>
              <a:r>
                <a:rPr lang="en-US" altLang="zh-CN" sz="2000" b="1" dirty="0">
                  <a:solidFill>
                    <a:schemeClr val="accent2"/>
                  </a:solidFill>
                </a:rPr>
                <a:t>(</a:t>
              </a:r>
              <a:r>
                <a:rPr lang="en-US" altLang="zh-CN" sz="2000" b="1" i="1" dirty="0">
                  <a:solidFill>
                    <a:schemeClr val="accent2"/>
                  </a:solidFill>
                </a:rPr>
                <a:t>t</a:t>
              </a:r>
              <a:r>
                <a:rPr lang="en-US" altLang="zh-CN" sz="2000" b="1" dirty="0">
                  <a:solidFill>
                    <a:schemeClr val="accent2"/>
                  </a:solidFill>
                </a:rPr>
                <a:t>)</a:t>
              </a:r>
            </a:p>
          </p:txBody>
        </p:sp>
        <p:sp>
          <p:nvSpPr>
            <p:cNvPr id="62" name="Text Box 28"/>
            <p:cNvSpPr txBox="1">
              <a:spLocks noChangeArrowheads="1"/>
            </p:cNvSpPr>
            <p:nvPr/>
          </p:nvSpPr>
          <p:spPr bwMode="auto">
            <a:xfrm>
              <a:off x="597" y="3483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sz="1800"/>
                <a:t>－</a:t>
              </a:r>
            </a:p>
          </p:txBody>
        </p:sp>
        <p:sp>
          <p:nvSpPr>
            <p:cNvPr id="63" name="Text Box 29"/>
            <p:cNvSpPr txBox="1">
              <a:spLocks noChangeArrowheads="1"/>
            </p:cNvSpPr>
            <p:nvPr/>
          </p:nvSpPr>
          <p:spPr bwMode="auto">
            <a:xfrm>
              <a:off x="1566" y="3255"/>
              <a:ext cx="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800" b="1" i="1">
                  <a:solidFill>
                    <a:schemeClr val="accent2"/>
                  </a:solidFill>
                </a:rPr>
                <a:t>e*</a:t>
              </a:r>
              <a:r>
                <a:rPr lang="en-US" altLang="zh-CN" sz="1800" b="1">
                  <a:solidFill>
                    <a:schemeClr val="accent2"/>
                  </a:solidFill>
                </a:rPr>
                <a:t>(</a:t>
              </a:r>
              <a:r>
                <a:rPr lang="en-US" altLang="zh-CN" sz="1800" b="1" i="1">
                  <a:solidFill>
                    <a:schemeClr val="accent2"/>
                  </a:solidFill>
                </a:rPr>
                <a:t>t</a:t>
              </a:r>
              <a:r>
                <a:rPr lang="en-US" altLang="zh-CN" sz="1800" b="1">
                  <a:solidFill>
                    <a:schemeClr val="accent2"/>
                  </a:solidFill>
                </a:rPr>
                <a:t>)</a:t>
              </a:r>
            </a:p>
          </p:txBody>
        </p:sp>
        <p:sp>
          <p:nvSpPr>
            <p:cNvPr id="64" name="Text Box 30"/>
            <p:cNvSpPr txBox="1">
              <a:spLocks noChangeArrowheads="1"/>
            </p:cNvSpPr>
            <p:nvPr/>
          </p:nvSpPr>
          <p:spPr bwMode="auto">
            <a:xfrm>
              <a:off x="2781" y="3246"/>
              <a:ext cx="4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800" b="1" i="1">
                  <a:solidFill>
                    <a:schemeClr val="accent2"/>
                  </a:solidFill>
                </a:rPr>
                <a:t>u</a:t>
              </a:r>
              <a:r>
                <a:rPr lang="en-US" altLang="zh-CN" sz="1800" b="1">
                  <a:solidFill>
                    <a:schemeClr val="accent2"/>
                  </a:solidFill>
                </a:rPr>
                <a:t>*(</a:t>
              </a:r>
              <a:r>
                <a:rPr lang="en-US" altLang="zh-CN" sz="1800" b="1" i="1">
                  <a:solidFill>
                    <a:schemeClr val="accent2"/>
                  </a:solidFill>
                </a:rPr>
                <a:t>t</a:t>
              </a:r>
              <a:r>
                <a:rPr lang="en-US" altLang="zh-CN" sz="1800" b="1">
                  <a:solidFill>
                    <a:schemeClr val="accent2"/>
                  </a:solidFill>
                </a:rPr>
                <a:t>)</a:t>
              </a:r>
            </a:p>
          </p:txBody>
        </p:sp>
        <p:sp>
          <p:nvSpPr>
            <p:cNvPr id="65" name="Text Box 31"/>
            <p:cNvSpPr txBox="1">
              <a:spLocks noChangeArrowheads="1"/>
            </p:cNvSpPr>
            <p:nvPr/>
          </p:nvSpPr>
          <p:spPr bwMode="auto">
            <a:xfrm>
              <a:off x="3696" y="3216"/>
              <a:ext cx="3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800" b="1" i="1">
                  <a:solidFill>
                    <a:schemeClr val="accent2"/>
                  </a:solidFill>
                </a:rPr>
                <a:t>u</a:t>
              </a:r>
              <a:r>
                <a:rPr lang="en-US" altLang="zh-CN" sz="1800" b="1">
                  <a:solidFill>
                    <a:schemeClr val="accent2"/>
                  </a:solidFill>
                </a:rPr>
                <a:t> (</a:t>
              </a:r>
              <a:r>
                <a:rPr lang="en-US" altLang="zh-CN" sz="1800" b="1" i="1">
                  <a:solidFill>
                    <a:schemeClr val="accent2"/>
                  </a:solidFill>
                </a:rPr>
                <a:t>t</a:t>
              </a:r>
              <a:r>
                <a:rPr lang="en-US" altLang="zh-CN" sz="1800" b="1">
                  <a:solidFill>
                    <a:schemeClr val="accent2"/>
                  </a:solidFill>
                </a:rPr>
                <a:t>)</a:t>
              </a:r>
            </a:p>
          </p:txBody>
        </p:sp>
      </p:grpSp>
      <p:cxnSp>
        <p:nvCxnSpPr>
          <p:cNvPr id="3" name="Ευθύγραμμο βέλος σύνδεσης 2"/>
          <p:cNvCxnSpPr/>
          <p:nvPr/>
        </p:nvCxnSpPr>
        <p:spPr>
          <a:xfrm flipH="1" flipV="1">
            <a:off x="762000" y="2262188"/>
            <a:ext cx="38894" cy="13954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57200" y="3657600"/>
            <a:ext cx="1812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Reference input</a:t>
            </a:r>
            <a:r>
              <a:rPr lang="en-US" sz="1600" dirty="0" smtClean="0"/>
              <a:t>: The </a:t>
            </a:r>
            <a:r>
              <a:rPr lang="en-US" sz="1600" dirty="0"/>
              <a:t>ideal or desired output of the system</a:t>
            </a:r>
            <a:r>
              <a:rPr lang="en-US" dirty="0"/>
              <a:t>.</a:t>
            </a:r>
            <a:endParaRPr lang="el-GR" dirty="0"/>
          </a:p>
        </p:txBody>
      </p:sp>
      <p:cxnSp>
        <p:nvCxnSpPr>
          <p:cNvPr id="37" name="Ευθύγραμμο βέλος σύνδεσης 36"/>
          <p:cNvCxnSpPr/>
          <p:nvPr/>
        </p:nvCxnSpPr>
        <p:spPr>
          <a:xfrm flipH="1" flipV="1">
            <a:off x="7314803" y="2428876"/>
            <a:ext cx="38894" cy="13954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734174" y="3824288"/>
            <a:ext cx="2257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Process</a:t>
            </a:r>
            <a:r>
              <a:rPr lang="en-US" sz="1600" dirty="0" smtClean="0"/>
              <a:t>: The </a:t>
            </a:r>
            <a:r>
              <a:rPr lang="en-US" sz="1600" dirty="0"/>
              <a:t>system or subsystem, which is controlled by the closed-loop </a:t>
            </a:r>
            <a:r>
              <a:rPr lang="en-US" sz="1600" dirty="0" smtClean="0"/>
              <a:t>system.</a:t>
            </a:r>
            <a:endParaRPr lang="el-GR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4510087" y="5257800"/>
            <a:ext cx="362902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b="1" dirty="0" smtClean="0">
                <a:solidFill>
                  <a:srgbClr val="FF0000"/>
                </a:solidFill>
              </a:rPr>
              <a:t>Digital-to-Analog </a:t>
            </a:r>
            <a:r>
              <a:rPr lang="en-US" altLang="ko-KR" sz="1600" b="1" dirty="0">
                <a:solidFill>
                  <a:srgbClr val="FF0000"/>
                </a:solidFill>
              </a:rPr>
              <a:t>Converter 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(D/A): </a:t>
            </a:r>
            <a:r>
              <a:rPr lang="en-US" altLang="ko-KR" sz="1600" dirty="0" smtClean="0"/>
              <a:t>A </a:t>
            </a:r>
            <a:r>
              <a:rPr lang="en-US" altLang="ko-KR" sz="1600" dirty="0"/>
              <a:t>device that converts </a:t>
            </a:r>
            <a:r>
              <a:rPr lang="en-US" altLang="ko-KR" sz="1600" dirty="0" smtClean="0"/>
              <a:t>a digital signal </a:t>
            </a:r>
            <a:r>
              <a:rPr lang="en-US" altLang="ko-KR" sz="1600" dirty="0"/>
              <a:t>into </a:t>
            </a:r>
            <a:r>
              <a:rPr lang="en-US" altLang="ko-KR" sz="1600" dirty="0" smtClean="0"/>
              <a:t>an analog signal.</a:t>
            </a:r>
            <a:endParaRPr lang="en-US" altLang="ko-KR" sz="1600" dirty="0"/>
          </a:p>
        </p:txBody>
      </p:sp>
      <p:cxnSp>
        <p:nvCxnSpPr>
          <p:cNvPr id="67" name="Ευθύγραμμο βέλος σύνδεσης 66"/>
          <p:cNvCxnSpPr/>
          <p:nvPr/>
        </p:nvCxnSpPr>
        <p:spPr>
          <a:xfrm flipH="1" flipV="1">
            <a:off x="2270125" y="2447132"/>
            <a:ext cx="1311275" cy="16545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Ευθύγραμμο βέλος σύνδεσης 67"/>
          <p:cNvCxnSpPr/>
          <p:nvPr/>
        </p:nvCxnSpPr>
        <p:spPr>
          <a:xfrm flipH="1" flipV="1">
            <a:off x="5791201" y="2396921"/>
            <a:ext cx="533399" cy="293707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Ορθογώνιο 68"/>
          <p:cNvSpPr/>
          <p:nvPr/>
        </p:nvSpPr>
        <p:spPr>
          <a:xfrm>
            <a:off x="2314574" y="4254116"/>
            <a:ext cx="3629026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b="1" dirty="0">
                <a:solidFill>
                  <a:srgbClr val="FF0000"/>
                </a:solidFill>
              </a:rPr>
              <a:t>Analog-to-Digital Converter (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A/D): </a:t>
            </a:r>
            <a:r>
              <a:rPr lang="en-US" altLang="ko-KR" sz="1600" dirty="0" smtClean="0"/>
              <a:t>A </a:t>
            </a:r>
            <a:r>
              <a:rPr lang="en-US" altLang="ko-KR" sz="1600" dirty="0"/>
              <a:t>device that converts an analog signal into a digital signal, usually a numerically coded signal</a:t>
            </a:r>
            <a:r>
              <a:rPr lang="en-US" altLang="ko-KR" sz="1600" dirty="0" smtClean="0"/>
              <a:t>.</a:t>
            </a:r>
            <a:endParaRPr lang="en-US" altLang="ko-KR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6" grpId="0"/>
      <p:bldP spid="7" grpId="0"/>
      <p:bldP spid="6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33 - Ορθογώνιο"/>
          <p:cNvSpPr/>
          <p:nvPr/>
        </p:nvSpPr>
        <p:spPr>
          <a:xfrm>
            <a:off x="1143000" y="208746"/>
            <a:ext cx="722986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</a:rPr>
              <a:t>Signal Forms in a Digital Control </a:t>
            </a:r>
            <a:r>
              <a:rPr lang="en-US" altLang="ko-KR" sz="2800" b="1" dirty="0" smtClean="0">
                <a:solidFill>
                  <a:srgbClr val="FF0000"/>
                </a:solidFill>
              </a:rPr>
              <a:t>System </a:t>
            </a:r>
          </a:p>
          <a:p>
            <a:pPr algn="ctr"/>
            <a:r>
              <a:rPr lang="en-US" altLang="ko-KR" sz="2800" b="1" dirty="0" smtClean="0">
                <a:solidFill>
                  <a:srgbClr val="FF0000"/>
                </a:solidFill>
              </a:rPr>
              <a:t>(Sampled data system)</a:t>
            </a:r>
            <a:endParaRPr lang="en-US" altLang="ko-KR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11264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940917"/>
              </p:ext>
            </p:extLst>
          </p:nvPr>
        </p:nvGraphicFramePr>
        <p:xfrm>
          <a:off x="952563" y="1600200"/>
          <a:ext cx="7511351" cy="2628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08" name="Image" r:id="rId3" imgW="5045304" imgH="1765094" progId="">
                  <p:embed/>
                </p:oleObj>
              </mc:Choice>
              <mc:Fallback>
                <p:oleObj name="Image" r:id="rId3" imgW="5045304" imgH="17650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colorTemperature colorTemp="4700"/>
                                </a14:imgEffect>
                                <a14:imgEffect>
                                  <a14:saturation sat="20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63" y="1600200"/>
                        <a:ext cx="7511351" cy="2628136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12700" cap="sq">
                        <a:solidFill>
                          <a:srgbClr val="33CCCC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Ευθύγραμμο βέλος σύνδεσης 34"/>
          <p:cNvCxnSpPr/>
          <p:nvPr/>
        </p:nvCxnSpPr>
        <p:spPr>
          <a:xfrm flipH="1" flipV="1">
            <a:off x="2362200" y="2667000"/>
            <a:ext cx="152400" cy="2362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Ορθογώνιο 2"/>
          <p:cNvSpPr/>
          <p:nvPr/>
        </p:nvSpPr>
        <p:spPr>
          <a:xfrm>
            <a:off x="838200" y="5038636"/>
            <a:ext cx="304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b="1" dirty="0">
                <a:solidFill>
                  <a:srgbClr val="FF0000"/>
                </a:solidFill>
              </a:rPr>
              <a:t>Sample-and-Hold (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S/H): </a:t>
            </a:r>
          </a:p>
          <a:p>
            <a:pPr>
              <a:lnSpc>
                <a:spcPct val="80000"/>
              </a:lnSpc>
            </a:pPr>
            <a:r>
              <a:rPr lang="en-US" altLang="ko-KR" sz="1600" dirty="0" smtClean="0"/>
              <a:t>A </a:t>
            </a:r>
            <a:r>
              <a:rPr lang="en-US" altLang="ko-KR" sz="1600" dirty="0"/>
              <a:t>circuit that receives an analog input signal and holds this signal at a constant value for a specified period of time.</a:t>
            </a:r>
          </a:p>
        </p:txBody>
      </p:sp>
      <p:cxnSp>
        <p:nvCxnSpPr>
          <p:cNvPr id="37" name="Ευθύγραμμο βέλος σύνδεσης 36"/>
          <p:cNvCxnSpPr/>
          <p:nvPr/>
        </p:nvCxnSpPr>
        <p:spPr>
          <a:xfrm flipH="1" flipV="1">
            <a:off x="5019675" y="4000500"/>
            <a:ext cx="781050" cy="11811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Ορθογώνιο 65"/>
          <p:cNvSpPr/>
          <p:nvPr/>
        </p:nvSpPr>
        <p:spPr>
          <a:xfrm>
            <a:off x="4267200" y="524827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>
              <a:lnSpc>
                <a:spcPct val="80000"/>
              </a:lnSpc>
            </a:pPr>
            <a:r>
              <a:rPr lang="en-US" altLang="ko-KR" sz="1600" b="1" dirty="0" smtClean="0">
                <a:solidFill>
                  <a:srgbClr val="FF0000"/>
                </a:solidFill>
              </a:rPr>
              <a:t>Transducer: </a:t>
            </a:r>
            <a:r>
              <a:rPr lang="en-US" altLang="ko-KR" sz="1600" dirty="0" smtClean="0"/>
              <a:t>A </a:t>
            </a:r>
            <a:r>
              <a:rPr lang="en-US" altLang="ko-KR" sz="1600" dirty="0"/>
              <a:t>device that converts an input signal into an output signal of another </a:t>
            </a:r>
            <a:r>
              <a:rPr lang="en-US" altLang="ko-KR" sz="1600" dirty="0" smtClean="0"/>
              <a:t>form (</a:t>
            </a:r>
            <a:r>
              <a:rPr lang="en-US" altLang="ko-KR" sz="1600" dirty="0"/>
              <a:t>converting a pressure signal into a voltage output).</a:t>
            </a:r>
          </a:p>
          <a:p>
            <a:pPr>
              <a:lnSpc>
                <a:spcPct val="80000"/>
              </a:lnSpc>
            </a:pPr>
            <a:endParaRPr lang="en-US" altLang="ko-KR" sz="1600" dirty="0"/>
          </a:p>
        </p:txBody>
      </p:sp>
    </p:spTree>
    <p:extLst>
      <p:ext uri="{BB962C8B-B14F-4D97-AF65-F5344CB8AC3E}">
        <p14:creationId xmlns:p14="http://schemas.microsoft.com/office/powerpoint/2010/main" val="38103023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33 - Ορθογώνιο"/>
          <p:cNvSpPr/>
          <p:nvPr/>
        </p:nvSpPr>
        <p:spPr>
          <a:xfrm>
            <a:off x="1402230" y="304800"/>
            <a:ext cx="6157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Computer controlled system (CCS)</a:t>
            </a:r>
            <a:endParaRPr lang="en-US" altLang="ko-KR" sz="2800" b="1" dirty="0">
              <a:solidFill>
                <a:srgbClr val="FF0000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762000" y="3657600"/>
            <a:ext cx="830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controller: </a:t>
            </a:r>
            <a:r>
              <a:rPr lang="en-US" dirty="0"/>
              <a:t>Computes the error signal (or the difference) and generates an appropriate input signal to the controlled process in order to provide the desired output signal. </a:t>
            </a: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143000"/>
            <a:ext cx="8001000" cy="242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Ευθύγραμμο βέλος σύνδεσης 3"/>
          <p:cNvCxnSpPr/>
          <p:nvPr/>
        </p:nvCxnSpPr>
        <p:spPr>
          <a:xfrm flipV="1">
            <a:off x="1449855" y="2286000"/>
            <a:ext cx="1981200" cy="2057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Ορθογώνιο 6"/>
          <p:cNvSpPr/>
          <p:nvPr/>
        </p:nvSpPr>
        <p:spPr>
          <a:xfrm>
            <a:off x="742950" y="4791670"/>
            <a:ext cx="807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Using the controller, a transfer function is being implemented, the design of which can be made via a </a:t>
            </a:r>
            <a:r>
              <a:rPr lang="en-US" b="1" dirty="0">
                <a:solidFill>
                  <a:srgbClr val="FF0000"/>
                </a:solidFill>
              </a:rPr>
              <a:t>suitable algorithm </a:t>
            </a:r>
            <a:r>
              <a:rPr lang="en-US" dirty="0"/>
              <a:t>that is programmed into the PC or by using special equipment. 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838200" y="5943600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computer may be a </a:t>
            </a:r>
            <a:r>
              <a:rPr lang="en-US" b="1" dirty="0">
                <a:solidFill>
                  <a:srgbClr val="FF0000"/>
                </a:solidFill>
              </a:rPr>
              <a:t>digital filter </a:t>
            </a:r>
            <a:r>
              <a:rPr lang="en-US" dirty="0"/>
              <a:t>or a </a:t>
            </a:r>
            <a:r>
              <a:rPr lang="en-US" b="1" dirty="0">
                <a:solidFill>
                  <a:srgbClr val="FF0000"/>
                </a:solidFill>
              </a:rPr>
              <a:t>microprocessor</a:t>
            </a:r>
            <a:r>
              <a:rPr lang="en-US" dirty="0"/>
              <a:t>, depending on the complexity and size of the system.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58451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Digital Control of hot air blower – system interfaced with digital computer for control purpose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4 - Εικόνα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524000"/>
            <a:ext cx="4191000" cy="333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2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917893"/>
            <a:ext cx="8001000" cy="194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Ορθογώνιο"/>
          <p:cNvSpPr/>
          <p:nvPr/>
        </p:nvSpPr>
        <p:spPr>
          <a:xfrm>
            <a:off x="4495800" y="1524000"/>
            <a:ext cx="388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The information regarding the measured value of air temperature is obtained in the form of analog signal.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4495800" y="2286000"/>
            <a:ext cx="4267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An ADC is used to convert the analog  signal into digital signal before it is fed to the computer.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4572000" y="30480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 dirty="0" smtClean="0">
                <a:solidFill>
                  <a:srgbClr val="FFFF00"/>
                </a:solidFill>
              </a:rPr>
              <a:t>The status of fully open or fully closed position of the fan inlet valve is obtained in the form of digital signals.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4419600" y="3962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For the output generated by the computer, DAC is used to send control signal in analog form to the motor control.</a:t>
            </a:r>
            <a:endParaRPr lang="en-US" sz="16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0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52" name="Rectangle 24"/>
          <p:cNvSpPr>
            <a:spLocks noGrp="1" noChangeArrowheads="1"/>
          </p:cNvSpPr>
          <p:nvPr>
            <p:ph type="title"/>
          </p:nvPr>
        </p:nvSpPr>
        <p:spPr>
          <a:xfrm>
            <a:off x="1227138" y="-315913"/>
            <a:ext cx="7772400" cy="1143001"/>
          </a:xfr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l-GR" sz="3600" b="1" kern="1200" dirty="0">
                <a:latin typeface="Calibri" pitchFamily="34" charset="0"/>
                <a:ea typeface="+mn-ea"/>
                <a:cs typeface="Arial" pitchFamily="34" charset="0"/>
              </a:rPr>
              <a:t>Example: An Electrical Circuit System</a:t>
            </a:r>
          </a:p>
        </p:txBody>
      </p:sp>
      <p:sp>
        <p:nvSpPr>
          <p:cNvPr id="99353" name="Rectangle 25"/>
          <p:cNvSpPr>
            <a:spLocks noGrp="1" noChangeArrowheads="1"/>
          </p:cNvSpPr>
          <p:nvPr>
            <p:ph idx="1"/>
          </p:nvPr>
        </p:nvSpPr>
        <p:spPr>
          <a:xfrm>
            <a:off x="44451" y="3068960"/>
            <a:ext cx="7772400" cy="533400"/>
          </a:xfrm>
        </p:spPr>
        <p:txBody>
          <a:bodyPr/>
          <a:lstStyle/>
          <a:p>
            <a:pPr marL="0" indent="0" algn="ctr">
              <a:buFont typeface="Monotype Sorts" pitchFamily="2" charset="2"/>
              <a:buNone/>
              <a:defRPr/>
            </a:pPr>
            <a:r>
              <a:rPr lang="en-GB" altLang="el-GR" sz="2800" dirty="0" smtClean="0"/>
              <a:t>       </a:t>
            </a:r>
            <a:r>
              <a:rPr lang="en-GB" altLang="el-GR" dirty="0" smtClean="0"/>
              <a:t>Simulink </a:t>
            </a:r>
            <a:r>
              <a:rPr lang="en-GB" altLang="el-GR" dirty="0"/>
              <a:t>representation of the electrical circuit</a:t>
            </a:r>
          </a:p>
        </p:txBody>
      </p:sp>
      <p:sp>
        <p:nvSpPr>
          <p:cNvPr id="23556" name="Oval 7"/>
          <p:cNvSpPr>
            <a:spLocks noChangeArrowheads="1"/>
          </p:cNvSpPr>
          <p:nvPr/>
        </p:nvSpPr>
        <p:spPr bwMode="auto">
          <a:xfrm>
            <a:off x="1752600" y="1836738"/>
            <a:ext cx="457200" cy="457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1400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1400">
                <a:solidFill>
                  <a:srgbClr val="000000"/>
                </a:solidFill>
                <a:latin typeface="Times New Roman" pitchFamily="18" charset="0"/>
              </a:rPr>
              <a:t>-</a:t>
            </a:r>
            <a:endParaRPr kumimoji="0" lang="en-GB" altLang="el-GR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3557" name="Group 8"/>
          <p:cNvGrpSpPr>
            <a:grpSpLocks/>
          </p:cNvGrpSpPr>
          <p:nvPr/>
        </p:nvGrpSpPr>
        <p:grpSpPr bwMode="auto">
          <a:xfrm>
            <a:off x="4495800" y="2027238"/>
            <a:ext cx="511175" cy="76200"/>
            <a:chOff x="2640" y="1200"/>
            <a:chExt cx="322" cy="48"/>
          </a:xfrm>
        </p:grpSpPr>
        <p:sp>
          <p:nvSpPr>
            <p:cNvPr id="23579" name="Line 9"/>
            <p:cNvSpPr>
              <a:spLocks noChangeShapeType="1"/>
            </p:cNvSpPr>
            <p:nvPr/>
          </p:nvSpPr>
          <p:spPr bwMode="auto">
            <a:xfrm>
              <a:off x="2640" y="1200"/>
              <a:ext cx="32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580" name="Line 10"/>
            <p:cNvSpPr>
              <a:spLocks noChangeShapeType="1"/>
            </p:cNvSpPr>
            <p:nvPr/>
          </p:nvSpPr>
          <p:spPr bwMode="auto">
            <a:xfrm>
              <a:off x="2640" y="1248"/>
              <a:ext cx="32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3558" name="Freeform 11"/>
          <p:cNvSpPr>
            <a:spLocks/>
          </p:cNvSpPr>
          <p:nvPr/>
        </p:nvSpPr>
        <p:spPr bwMode="auto">
          <a:xfrm>
            <a:off x="1979613" y="2109788"/>
            <a:ext cx="2805112" cy="481012"/>
          </a:xfrm>
          <a:custGeom>
            <a:avLst/>
            <a:gdLst>
              <a:gd name="T0" fmla="*/ 2147483647 w 1767"/>
              <a:gd name="T1" fmla="*/ 2147483647 h 303"/>
              <a:gd name="T2" fmla="*/ 0 w 1767"/>
              <a:gd name="T3" fmla="*/ 2147483647 h 303"/>
              <a:gd name="T4" fmla="*/ 2147483647 w 1767"/>
              <a:gd name="T5" fmla="*/ 2147483647 h 303"/>
              <a:gd name="T6" fmla="*/ 2147483647 w 1767"/>
              <a:gd name="T7" fmla="*/ 0 h 30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67" h="303">
                <a:moveTo>
                  <a:pt x="1" y="117"/>
                </a:moveTo>
                <a:lnTo>
                  <a:pt x="0" y="303"/>
                </a:lnTo>
                <a:lnTo>
                  <a:pt x="1767" y="303"/>
                </a:lnTo>
                <a:lnTo>
                  <a:pt x="1767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3559" name="Freeform 12"/>
          <p:cNvSpPr>
            <a:spLocks/>
          </p:cNvSpPr>
          <p:nvPr/>
        </p:nvSpPr>
        <p:spPr bwMode="auto">
          <a:xfrm>
            <a:off x="1979613" y="1265238"/>
            <a:ext cx="2794000" cy="750887"/>
          </a:xfrm>
          <a:custGeom>
            <a:avLst/>
            <a:gdLst>
              <a:gd name="T0" fmla="*/ 2147483647 w 1760"/>
              <a:gd name="T1" fmla="*/ 2147483647 h 473"/>
              <a:gd name="T2" fmla="*/ 0 w 1760"/>
              <a:gd name="T3" fmla="*/ 2147483647 h 473"/>
              <a:gd name="T4" fmla="*/ 2147483647 w 1760"/>
              <a:gd name="T5" fmla="*/ 2147483647 h 473"/>
              <a:gd name="T6" fmla="*/ 2147483647 w 1760"/>
              <a:gd name="T7" fmla="*/ 2147483647 h 473"/>
              <a:gd name="T8" fmla="*/ 2147483647 w 1760"/>
              <a:gd name="T9" fmla="*/ 2147483647 h 473"/>
              <a:gd name="T10" fmla="*/ 2147483647 w 1760"/>
              <a:gd name="T11" fmla="*/ 0 h 473"/>
              <a:gd name="T12" fmla="*/ 2147483647 w 1760"/>
              <a:gd name="T13" fmla="*/ 2147483647 h 473"/>
              <a:gd name="T14" fmla="*/ 2147483647 w 1760"/>
              <a:gd name="T15" fmla="*/ 2147483647 h 473"/>
              <a:gd name="T16" fmla="*/ 2147483647 w 1760"/>
              <a:gd name="T17" fmla="*/ 2147483647 h 473"/>
              <a:gd name="T18" fmla="*/ 2147483647 w 1760"/>
              <a:gd name="T19" fmla="*/ 2147483647 h 473"/>
              <a:gd name="T20" fmla="*/ 2147483647 w 1760"/>
              <a:gd name="T21" fmla="*/ 2147483647 h 473"/>
              <a:gd name="T22" fmla="*/ 2147483647 w 1760"/>
              <a:gd name="T23" fmla="*/ 2147483647 h 47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760" h="473">
                <a:moveTo>
                  <a:pt x="1" y="360"/>
                </a:moveTo>
                <a:lnTo>
                  <a:pt x="0" y="104"/>
                </a:lnTo>
                <a:lnTo>
                  <a:pt x="615" y="97"/>
                </a:lnTo>
                <a:lnTo>
                  <a:pt x="667" y="26"/>
                </a:lnTo>
                <a:lnTo>
                  <a:pt x="725" y="181"/>
                </a:lnTo>
                <a:lnTo>
                  <a:pt x="809" y="0"/>
                </a:lnTo>
                <a:lnTo>
                  <a:pt x="867" y="169"/>
                </a:lnTo>
                <a:lnTo>
                  <a:pt x="951" y="7"/>
                </a:lnTo>
                <a:lnTo>
                  <a:pt x="1010" y="169"/>
                </a:lnTo>
                <a:lnTo>
                  <a:pt x="1042" y="97"/>
                </a:lnTo>
                <a:lnTo>
                  <a:pt x="1760" y="104"/>
                </a:lnTo>
                <a:lnTo>
                  <a:pt x="1760" y="473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3560" name="Freeform 13"/>
          <p:cNvSpPr>
            <a:spLocks/>
          </p:cNvSpPr>
          <p:nvPr/>
        </p:nvSpPr>
        <p:spPr bwMode="auto">
          <a:xfrm>
            <a:off x="3200400" y="1760538"/>
            <a:ext cx="533400" cy="304800"/>
          </a:xfrm>
          <a:custGeom>
            <a:avLst/>
            <a:gdLst>
              <a:gd name="T0" fmla="*/ 0 w 336"/>
              <a:gd name="T1" fmla="*/ 0 h 192"/>
              <a:gd name="T2" fmla="*/ 2147483647 w 336"/>
              <a:gd name="T3" fmla="*/ 0 h 192"/>
              <a:gd name="T4" fmla="*/ 2147483647 w 336"/>
              <a:gd name="T5" fmla="*/ 2147483647 h 192"/>
              <a:gd name="T6" fmla="*/ 2147483647 w 336"/>
              <a:gd name="T7" fmla="*/ 2147483647 h 1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6" h="192">
                <a:moveTo>
                  <a:pt x="0" y="0"/>
                </a:moveTo>
                <a:lnTo>
                  <a:pt x="240" y="0"/>
                </a:lnTo>
                <a:cubicBezTo>
                  <a:pt x="296" y="8"/>
                  <a:pt x="320" y="16"/>
                  <a:pt x="336" y="48"/>
                </a:cubicBezTo>
                <a:lnTo>
                  <a:pt x="336" y="192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3561" name="Text Box 14"/>
          <p:cNvSpPr txBox="1">
            <a:spLocks noChangeArrowheads="1"/>
          </p:cNvSpPr>
          <p:nvPr/>
        </p:nvSpPr>
        <p:spPr bwMode="auto">
          <a:xfrm>
            <a:off x="3340100" y="1760538"/>
            <a:ext cx="241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000" i="1">
                <a:solidFill>
                  <a:srgbClr val="000000"/>
                </a:solidFill>
                <a:latin typeface="Arial" pitchFamily="34" charset="0"/>
              </a:rPr>
              <a:t>i</a:t>
            </a:r>
            <a:endParaRPr kumimoji="0" lang="en-GB" altLang="el-GR" sz="2000" i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5092700" y="1836738"/>
            <a:ext cx="393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000" i="1">
                <a:solidFill>
                  <a:srgbClr val="000000"/>
                </a:solidFill>
                <a:latin typeface="Arial" pitchFamily="34" charset="0"/>
              </a:rPr>
              <a:t>v</a:t>
            </a:r>
            <a:r>
              <a:rPr kumimoji="0" lang="en-US" altLang="el-GR" sz="2000" i="1" baseline="-25000">
                <a:solidFill>
                  <a:srgbClr val="000000"/>
                </a:solidFill>
                <a:latin typeface="Arial" pitchFamily="34" charset="0"/>
              </a:rPr>
              <a:t>c</a:t>
            </a:r>
            <a:endParaRPr kumimoji="0" lang="en-GB" altLang="el-GR" sz="2000" i="1" baseline="-25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563" name="Text Box 16"/>
          <p:cNvSpPr txBox="1">
            <a:spLocks noChangeArrowheads="1"/>
          </p:cNvSpPr>
          <p:nvPr/>
        </p:nvSpPr>
        <p:spPr bwMode="auto">
          <a:xfrm>
            <a:off x="1282700" y="1836738"/>
            <a:ext cx="393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000" i="1">
                <a:solidFill>
                  <a:srgbClr val="000000"/>
                </a:solidFill>
                <a:latin typeface="Arial" pitchFamily="34" charset="0"/>
              </a:rPr>
              <a:t>v</a:t>
            </a:r>
            <a:r>
              <a:rPr kumimoji="0" lang="en-US" altLang="el-GR" sz="2000" i="1" baseline="-25000">
                <a:solidFill>
                  <a:srgbClr val="000000"/>
                </a:solidFill>
                <a:latin typeface="Arial" pitchFamily="34" charset="0"/>
              </a:rPr>
              <a:t>s</a:t>
            </a:r>
            <a:endParaRPr kumimoji="0" lang="en-GB" altLang="el-GR" sz="2000" i="1" baseline="-25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564" name="Text Box 17"/>
          <p:cNvSpPr txBox="1">
            <a:spLocks noChangeArrowheads="1"/>
          </p:cNvSpPr>
          <p:nvPr/>
        </p:nvSpPr>
        <p:spPr bwMode="auto">
          <a:xfrm>
            <a:off x="3136900" y="927100"/>
            <a:ext cx="36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000" i="1">
                <a:solidFill>
                  <a:srgbClr val="000000"/>
                </a:solidFill>
                <a:latin typeface="Arial" pitchFamily="34" charset="0"/>
              </a:rPr>
              <a:t>R</a:t>
            </a:r>
            <a:endParaRPr kumimoji="0" lang="en-GB" altLang="el-GR" sz="2000" i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565" name="Text Box 18"/>
          <p:cNvSpPr txBox="1">
            <a:spLocks noChangeArrowheads="1"/>
          </p:cNvSpPr>
          <p:nvPr/>
        </p:nvSpPr>
        <p:spPr bwMode="auto">
          <a:xfrm>
            <a:off x="4051300" y="1897063"/>
            <a:ext cx="36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000" i="1">
                <a:solidFill>
                  <a:srgbClr val="000000"/>
                </a:solidFill>
                <a:latin typeface="Arial" pitchFamily="34" charset="0"/>
              </a:rPr>
              <a:t>C</a:t>
            </a:r>
            <a:endParaRPr kumimoji="0" lang="en-GB" altLang="el-GR" sz="2000" i="1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35854" name="Object 19"/>
          <p:cNvGraphicFramePr>
            <a:graphicFrameLocks noChangeAspect="1"/>
          </p:cNvGraphicFramePr>
          <p:nvPr/>
        </p:nvGraphicFramePr>
        <p:xfrm>
          <a:off x="6240463" y="1466850"/>
          <a:ext cx="2259012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" name="Equation" r:id="rId3" imgW="1778000" imgH="1206500" progId="Equation.3">
                  <p:embed/>
                </p:oleObj>
              </mc:Choice>
              <mc:Fallback>
                <p:oleObj name="Equation" r:id="rId3" imgW="1778000" imgH="1206500" progId="Equation.3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0463" y="1466850"/>
                        <a:ext cx="2259012" cy="1533525"/>
                      </a:xfrm>
                      <a:prstGeom prst="rect">
                        <a:avLst/>
                      </a:prstGeom>
                      <a:blipFill dpi="0" rotWithShape="1">
                        <a:blip r:embed="rId5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855" name="Group 32"/>
          <p:cNvGrpSpPr>
            <a:grpSpLocks/>
          </p:cNvGrpSpPr>
          <p:nvPr/>
        </p:nvGrpSpPr>
        <p:grpSpPr bwMode="auto">
          <a:xfrm>
            <a:off x="882651" y="3983038"/>
            <a:ext cx="4826000" cy="2781300"/>
            <a:chOff x="480" y="2190"/>
            <a:chExt cx="3040" cy="1752"/>
          </a:xfrm>
        </p:grpSpPr>
        <p:pic>
          <p:nvPicPr>
            <p:cNvPr id="23572" name="Picture 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190"/>
              <a:ext cx="3040" cy="1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73" name="Oval 26"/>
            <p:cNvSpPr>
              <a:spLocks noChangeArrowheads="1"/>
            </p:cNvSpPr>
            <p:nvPr/>
          </p:nvSpPr>
          <p:spPr bwMode="auto">
            <a:xfrm>
              <a:off x="1536" y="3264"/>
              <a:ext cx="864" cy="4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•"/>
              </a:pPr>
              <a:endParaRPr kumimoji="0" lang="el-GR" altLang="el-GR" sz="2000" i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574" name="Oval 27"/>
            <p:cNvSpPr>
              <a:spLocks noChangeArrowheads="1"/>
            </p:cNvSpPr>
            <p:nvPr/>
          </p:nvSpPr>
          <p:spPr bwMode="auto">
            <a:xfrm>
              <a:off x="725" y="2906"/>
              <a:ext cx="514" cy="4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•"/>
              </a:pPr>
              <a:endParaRPr kumimoji="0" lang="el-GR" altLang="el-GR" sz="2000" i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575" name="Text Box 28"/>
            <p:cNvSpPr txBox="1">
              <a:spLocks noChangeArrowheads="1"/>
            </p:cNvSpPr>
            <p:nvPr/>
          </p:nvSpPr>
          <p:spPr bwMode="auto">
            <a:xfrm>
              <a:off x="1152" y="2793"/>
              <a:ext cx="3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l-GR" sz="1800" i="1">
                  <a:solidFill>
                    <a:srgbClr val="FF0000"/>
                  </a:solidFill>
                  <a:latin typeface="Arial" pitchFamily="34" charset="0"/>
                </a:rPr>
                <a:t>v</a:t>
              </a:r>
              <a:r>
                <a:rPr kumimoji="0" lang="en-US" altLang="el-GR" sz="1800" i="1" baseline="-25000">
                  <a:solidFill>
                    <a:srgbClr val="FF0000"/>
                  </a:solidFill>
                  <a:latin typeface="Arial" pitchFamily="34" charset="0"/>
                </a:rPr>
                <a:t>s</a:t>
              </a:r>
              <a:r>
                <a:rPr kumimoji="0" lang="en-US" altLang="el-GR" sz="1800">
                  <a:solidFill>
                    <a:srgbClr val="FF0000"/>
                  </a:solidFill>
                  <a:latin typeface="Arial" pitchFamily="34" charset="0"/>
                </a:rPr>
                <a:t>(</a:t>
              </a:r>
              <a:r>
                <a:rPr kumimoji="0" lang="en-US" altLang="el-GR" sz="1800" i="1">
                  <a:solidFill>
                    <a:srgbClr val="FF0000"/>
                  </a:solidFill>
                  <a:latin typeface="Arial" pitchFamily="34" charset="0"/>
                </a:rPr>
                <a:t>t</a:t>
              </a:r>
              <a:r>
                <a:rPr kumimoji="0" lang="en-US" altLang="el-GR" sz="1800">
                  <a:solidFill>
                    <a:srgbClr val="FF0000"/>
                  </a:solidFill>
                  <a:latin typeface="Arial" pitchFamily="34" charset="0"/>
                </a:rPr>
                <a:t>)</a:t>
              </a:r>
              <a:endParaRPr kumimoji="0" lang="en-GB" altLang="el-GR" sz="180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23576" name="Oval 29"/>
            <p:cNvSpPr>
              <a:spLocks noChangeArrowheads="1"/>
            </p:cNvSpPr>
            <p:nvPr/>
          </p:nvSpPr>
          <p:spPr bwMode="auto">
            <a:xfrm>
              <a:off x="2897" y="2993"/>
              <a:ext cx="514" cy="4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Char char="•"/>
              </a:pPr>
              <a:endParaRPr kumimoji="0" lang="el-GR" altLang="el-GR" sz="2000" i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577" name="Text Box 30"/>
            <p:cNvSpPr txBox="1">
              <a:spLocks noChangeArrowheads="1"/>
            </p:cNvSpPr>
            <p:nvPr/>
          </p:nvSpPr>
          <p:spPr bwMode="auto">
            <a:xfrm>
              <a:off x="2832" y="2784"/>
              <a:ext cx="3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l-GR" sz="1800" i="1">
                  <a:solidFill>
                    <a:srgbClr val="FF0000"/>
                  </a:solidFill>
                  <a:latin typeface="Arial" pitchFamily="34" charset="0"/>
                </a:rPr>
                <a:t>v</a:t>
              </a:r>
              <a:r>
                <a:rPr kumimoji="0" lang="en-US" altLang="el-GR" sz="1800" i="1" baseline="-25000">
                  <a:solidFill>
                    <a:srgbClr val="FF0000"/>
                  </a:solidFill>
                  <a:latin typeface="Arial" pitchFamily="34" charset="0"/>
                </a:rPr>
                <a:t>c</a:t>
              </a:r>
              <a:r>
                <a:rPr kumimoji="0" lang="en-US" altLang="el-GR" sz="1800">
                  <a:solidFill>
                    <a:srgbClr val="FF0000"/>
                  </a:solidFill>
                  <a:latin typeface="Arial" pitchFamily="34" charset="0"/>
                </a:rPr>
                <a:t>(</a:t>
              </a:r>
              <a:r>
                <a:rPr kumimoji="0" lang="en-US" altLang="el-GR" sz="1800" i="1">
                  <a:solidFill>
                    <a:srgbClr val="FF0000"/>
                  </a:solidFill>
                  <a:latin typeface="Arial" pitchFamily="34" charset="0"/>
                </a:rPr>
                <a:t>t</a:t>
              </a:r>
              <a:r>
                <a:rPr kumimoji="0" lang="en-US" altLang="el-GR" sz="1800">
                  <a:solidFill>
                    <a:srgbClr val="FF0000"/>
                  </a:solidFill>
                  <a:latin typeface="Arial" pitchFamily="34" charset="0"/>
                </a:rPr>
                <a:t>)</a:t>
              </a:r>
              <a:endParaRPr kumimoji="0" lang="en-GB" altLang="el-GR" sz="180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23578" name="Text Box 31"/>
            <p:cNvSpPr txBox="1">
              <a:spLocks noChangeArrowheads="1"/>
            </p:cNvSpPr>
            <p:nvPr/>
          </p:nvSpPr>
          <p:spPr bwMode="auto">
            <a:xfrm>
              <a:off x="2396" y="3417"/>
              <a:ext cx="7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l-GR" sz="1800" i="1">
                  <a:solidFill>
                    <a:srgbClr val="FF0000"/>
                  </a:solidFill>
                  <a:latin typeface="Arial" pitchFamily="34" charset="0"/>
                </a:rPr>
                <a:t>first order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el-GR" sz="1800" i="1">
                  <a:solidFill>
                    <a:srgbClr val="FF0000"/>
                  </a:solidFill>
                  <a:latin typeface="Arial" pitchFamily="34" charset="0"/>
                </a:rPr>
                <a:t>system</a:t>
              </a:r>
              <a:endParaRPr kumimoji="0" lang="en-GB" altLang="el-GR" sz="180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grpSp>
        <p:nvGrpSpPr>
          <p:cNvPr id="35856" name="Group 35"/>
          <p:cNvGrpSpPr>
            <a:grpSpLocks/>
          </p:cNvGrpSpPr>
          <p:nvPr/>
        </p:nvGrpSpPr>
        <p:grpSpPr bwMode="auto">
          <a:xfrm>
            <a:off x="6049963" y="3863975"/>
            <a:ext cx="2728912" cy="2403475"/>
            <a:chOff x="3801" y="2278"/>
            <a:chExt cx="1719" cy="1514"/>
          </a:xfrm>
        </p:grpSpPr>
        <p:pic>
          <p:nvPicPr>
            <p:cNvPr id="23569" name="Picture 2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8" y="2278"/>
              <a:ext cx="1652" cy="1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70" name="Text Box 33"/>
            <p:cNvSpPr txBox="1">
              <a:spLocks noChangeArrowheads="1"/>
            </p:cNvSpPr>
            <p:nvPr/>
          </p:nvSpPr>
          <p:spPr bwMode="auto">
            <a:xfrm rot="-5400000">
              <a:off x="3699" y="2828"/>
              <a:ext cx="4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1800" i="1">
                  <a:solidFill>
                    <a:srgbClr val="FF0000"/>
                  </a:solidFill>
                  <a:latin typeface="Arial" pitchFamily="34" charset="0"/>
                </a:rPr>
                <a:t>v</a:t>
              </a:r>
              <a:r>
                <a:rPr kumimoji="0" lang="en-GB" altLang="el-GR" sz="1800" i="1" baseline="-25000">
                  <a:solidFill>
                    <a:srgbClr val="FF0000"/>
                  </a:solidFill>
                  <a:latin typeface="Arial" pitchFamily="34" charset="0"/>
                </a:rPr>
                <a:t>s</a:t>
              </a:r>
              <a:r>
                <a:rPr kumimoji="0" lang="en-GB" altLang="el-GR" sz="1800" i="1">
                  <a:solidFill>
                    <a:srgbClr val="FF0000"/>
                  </a:solidFill>
                  <a:latin typeface="Arial" pitchFamily="34" charset="0"/>
                </a:rPr>
                <a:t>, v</a:t>
              </a:r>
              <a:r>
                <a:rPr kumimoji="0" lang="en-GB" altLang="el-GR" sz="1800" i="1" baseline="-25000">
                  <a:solidFill>
                    <a:srgbClr val="FF0000"/>
                  </a:solidFill>
                  <a:latin typeface="Arial" pitchFamily="34" charset="0"/>
                </a:rPr>
                <a:t>c</a:t>
              </a:r>
            </a:p>
          </p:txBody>
        </p:sp>
        <p:sp>
          <p:nvSpPr>
            <p:cNvPr id="23571" name="Text Box 34"/>
            <p:cNvSpPr txBox="1">
              <a:spLocks noChangeArrowheads="1"/>
            </p:cNvSpPr>
            <p:nvPr/>
          </p:nvSpPr>
          <p:spPr bwMode="auto">
            <a:xfrm>
              <a:off x="4980" y="3561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1800" i="1">
                  <a:solidFill>
                    <a:srgbClr val="FF0000"/>
                  </a:solidFill>
                  <a:latin typeface="Arial" pitchFamily="34" charset="0"/>
                </a:rPr>
                <a:t>t</a:t>
              </a:r>
              <a:endParaRPr kumimoji="0" lang="en-GB" altLang="el-GR" sz="1800" i="1" baseline="-2500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90385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9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Computer control of Aircraft turbojet engine</a:t>
            </a:r>
            <a:endParaRPr lang="en-US" dirty="0"/>
          </a:p>
        </p:txBody>
      </p:sp>
      <p:pic>
        <p:nvPicPr>
          <p:cNvPr id="148481" name="Picture 1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00200" y="1676400"/>
            <a:ext cx="592662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483" name="Picture 3" descr="Αποτέλεσμα εικόνας για military fighter aircra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967240"/>
            <a:ext cx="3036172" cy="1707261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1466625" y="396240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control requires feedback of the </a:t>
            </a:r>
            <a:r>
              <a:rPr lang="en-US" dirty="0" smtClean="0">
                <a:solidFill>
                  <a:srgbClr val="FFC000"/>
                </a:solidFill>
              </a:rPr>
              <a:t>engine state </a:t>
            </a:r>
            <a:r>
              <a:rPr lang="en-US" dirty="0" smtClean="0"/>
              <a:t>(speed, temperature and pressure), measurements of the </a:t>
            </a:r>
            <a:r>
              <a:rPr lang="en-US" dirty="0" smtClean="0">
                <a:solidFill>
                  <a:srgbClr val="FFC000"/>
                </a:solidFill>
              </a:rPr>
              <a:t>aircraft state</a:t>
            </a:r>
            <a:r>
              <a:rPr lang="en-US" dirty="0" smtClean="0"/>
              <a:t> (speed and direction) and </a:t>
            </a:r>
            <a:r>
              <a:rPr lang="en-US" dirty="0" smtClean="0">
                <a:solidFill>
                  <a:srgbClr val="FFC000"/>
                </a:solidFill>
              </a:rPr>
              <a:t>pilot command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4" name="Ευθύγραμμο βέλος σύνδεσης 3"/>
          <p:cNvCxnSpPr/>
          <p:nvPr/>
        </p:nvCxnSpPr>
        <p:spPr>
          <a:xfrm flipH="1" flipV="1">
            <a:off x="5562600" y="2819400"/>
            <a:ext cx="228600" cy="129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/>
          <p:cNvCxnSpPr/>
          <p:nvPr/>
        </p:nvCxnSpPr>
        <p:spPr>
          <a:xfrm flipV="1">
            <a:off x="6858000" y="2171700"/>
            <a:ext cx="0" cy="2095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/>
          <p:nvPr/>
        </p:nvCxnSpPr>
        <p:spPr>
          <a:xfrm flipH="1" flipV="1">
            <a:off x="2286000" y="2171700"/>
            <a:ext cx="3048000" cy="2476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8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8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8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Closed-Loop Drug Delivery System </a:t>
            </a:r>
            <a:endParaRPr lang="en-US" dirty="0"/>
          </a:p>
        </p:txBody>
      </p:sp>
      <p:pic>
        <p:nvPicPr>
          <p:cNvPr id="4" name="Picture 2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600200"/>
            <a:ext cx="5029200" cy="28194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7457" name="Object 1"/>
          <p:cNvGraphicFramePr>
            <a:graphicFrameLocks noChangeAspect="1"/>
          </p:cNvGraphicFramePr>
          <p:nvPr/>
        </p:nvGraphicFramePr>
        <p:xfrm>
          <a:off x="2819400" y="4800600"/>
          <a:ext cx="5777572" cy="169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85" name="Visio" r:id="rId4" imgW="9734751" imgH="2876686" progId="Visio.Drawing.15">
                  <p:embed/>
                </p:oleObj>
              </mc:Choice>
              <mc:Fallback>
                <p:oleObj name="Visio" r:id="rId4" imgW="9734751" imgH="2876686" progId="Visio.Drawing.15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800600"/>
                        <a:ext cx="5777572" cy="169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- TextBox"/>
          <p:cNvSpPr txBox="1"/>
          <p:nvPr/>
        </p:nvSpPr>
        <p:spPr>
          <a:xfrm>
            <a:off x="5486400" y="17526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 </a:t>
            </a:r>
            <a:r>
              <a:rPr lang="en-US" b="1" dirty="0" smtClean="0">
                <a:solidFill>
                  <a:srgbClr val="FFC000"/>
                </a:solidFill>
              </a:rPr>
              <a:t>sensor</a:t>
            </a:r>
            <a:r>
              <a:rPr lang="en-US" dirty="0" smtClean="0"/>
              <a:t> is utilized to measure the levels of the regulated drug or nutrient in the blood. </a:t>
            </a:r>
            <a:endParaRPr lang="en-US" dirty="0"/>
          </a:p>
        </p:txBody>
      </p:sp>
      <p:sp>
        <p:nvSpPr>
          <p:cNvPr id="8" name="7 - TextBox"/>
          <p:cNvSpPr txBox="1"/>
          <p:nvPr/>
        </p:nvSpPr>
        <p:spPr>
          <a:xfrm>
            <a:off x="5486400" y="2895600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This measurement </a:t>
            </a:r>
            <a:r>
              <a:rPr lang="en-US" b="1" dirty="0" smtClean="0">
                <a:solidFill>
                  <a:srgbClr val="FFC000"/>
                </a:solidFill>
              </a:rPr>
              <a:t>is converted to digital form </a:t>
            </a:r>
            <a:r>
              <a:rPr lang="en-US" dirty="0" smtClean="0"/>
              <a:t>and fed to the control computer, which drives a pump that injects the drug into the patient’s blood.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7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4"/>
          <p:cNvSpPr txBox="1">
            <a:spLocks noChangeArrowheads="1"/>
          </p:cNvSpPr>
          <p:nvPr/>
        </p:nvSpPr>
        <p:spPr bwMode="auto">
          <a:xfrm>
            <a:off x="1979613" y="549275"/>
            <a:ext cx="6553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8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ADVANTAGES OF DIGITAL CONTROL SYSTEMS AND APPLICATIONS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1187450" y="2133600"/>
            <a:ext cx="7705725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en-US" altLang="el-GR" sz="2400" b="1" dirty="0">
                <a:solidFill>
                  <a:schemeClr val="bg2"/>
                </a:solidFill>
                <a:latin typeface="Times New Roman" pitchFamily="18" charset="0"/>
              </a:rPr>
              <a:t>Great flexibility </a:t>
            </a:r>
            <a:r>
              <a:rPr lang="en-US" altLang="el-GR" sz="2400" dirty="0">
                <a:solidFill>
                  <a:srgbClr val="FFFF00"/>
                </a:solidFill>
                <a:latin typeface="Times New Roman" pitchFamily="18" charset="0"/>
              </a:rPr>
              <a:t>in modifying the controller’s features that can easily be altered by modifying the program. </a:t>
            </a:r>
          </a:p>
          <a:p>
            <a:pPr algn="just">
              <a:defRPr/>
            </a:pPr>
            <a:endParaRPr lang="en-US" sz="2000" dirty="0">
              <a:solidFill>
                <a:srgbClr val="FFFF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5" name="Ορθογώνιο 4"/>
          <p:cNvSpPr>
            <a:spLocks noChangeArrowheads="1"/>
          </p:cNvSpPr>
          <p:nvPr/>
        </p:nvSpPr>
        <p:spPr bwMode="auto">
          <a:xfrm>
            <a:off x="900113" y="3357563"/>
            <a:ext cx="80645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en-US" altLang="el-GR" b="1" dirty="0">
                <a:solidFill>
                  <a:schemeClr val="bg2"/>
                </a:solidFill>
              </a:rPr>
              <a:t>Data processing is easy</a:t>
            </a:r>
            <a:r>
              <a:rPr lang="en-US" altLang="el-GR" dirty="0">
                <a:solidFill>
                  <a:srgbClr val="FFFF00"/>
                </a:solidFill>
              </a:rPr>
              <a:t>. Complex calculations can be performed easily and quickly. </a:t>
            </a:r>
            <a:endParaRPr lang="el-GR" altLang="el-GR" dirty="0">
              <a:solidFill>
                <a:srgbClr val="FFFF00"/>
              </a:solidFill>
            </a:endParaRPr>
          </a:p>
        </p:txBody>
      </p:sp>
      <p:sp>
        <p:nvSpPr>
          <p:cNvPr id="6" name="Ορθογώνιο 5"/>
          <p:cNvSpPr>
            <a:spLocks noChangeArrowheads="1"/>
          </p:cNvSpPr>
          <p:nvPr/>
        </p:nvSpPr>
        <p:spPr bwMode="auto">
          <a:xfrm>
            <a:off x="900113" y="4365625"/>
            <a:ext cx="8064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altLang="el-GR">
                <a:solidFill>
                  <a:srgbClr val="FFFF00"/>
                </a:solidFill>
              </a:rPr>
              <a:t>They present </a:t>
            </a:r>
            <a:r>
              <a:rPr lang="en-US" altLang="el-GR" b="1">
                <a:solidFill>
                  <a:schemeClr val="bg2"/>
                </a:solidFill>
              </a:rPr>
              <a:t>better technical behavior </a:t>
            </a:r>
            <a:r>
              <a:rPr lang="en-US" altLang="el-GR">
                <a:solidFill>
                  <a:srgbClr val="FFFF00"/>
                </a:solidFill>
              </a:rPr>
              <a:t>in comparison to the analog control systems in terms of reliability and sensitivity to disturbances.</a:t>
            </a:r>
            <a:endParaRPr lang="el-GR" altLang="el-GR">
              <a:solidFill>
                <a:srgbClr val="FFFF00"/>
              </a:solidFill>
            </a:endParaRPr>
          </a:p>
        </p:txBody>
      </p:sp>
      <p:sp>
        <p:nvSpPr>
          <p:cNvPr id="8" name="Ορθογώνιο 7"/>
          <p:cNvSpPr>
            <a:spLocks noChangeArrowheads="1"/>
          </p:cNvSpPr>
          <p:nvPr/>
        </p:nvSpPr>
        <p:spPr bwMode="auto">
          <a:xfrm>
            <a:off x="1042988" y="5565775"/>
            <a:ext cx="7921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altLang="el-GR" dirty="0">
                <a:solidFill>
                  <a:srgbClr val="FFFF00"/>
                </a:solidFill>
              </a:rPr>
              <a:t>They have an improved </a:t>
            </a:r>
            <a:r>
              <a:rPr lang="en-US" altLang="el-GR" b="1" dirty="0">
                <a:solidFill>
                  <a:schemeClr val="bg2"/>
                </a:solidFill>
              </a:rPr>
              <a:t>stability</a:t>
            </a:r>
            <a:r>
              <a:rPr lang="en-US" altLang="el-GR" dirty="0">
                <a:solidFill>
                  <a:srgbClr val="FFFF00"/>
                </a:solidFill>
              </a:rPr>
              <a:t>, </a:t>
            </a:r>
            <a:r>
              <a:rPr lang="en-US" altLang="el-GR" dirty="0">
                <a:solidFill>
                  <a:schemeClr val="bg2"/>
                </a:solidFill>
              </a:rPr>
              <a:t>a</a:t>
            </a:r>
            <a:r>
              <a:rPr lang="en-US" altLang="el-GR" dirty="0">
                <a:solidFill>
                  <a:srgbClr val="FFFF00"/>
                </a:solidFill>
              </a:rPr>
              <a:t> </a:t>
            </a:r>
            <a:r>
              <a:rPr lang="en-US" altLang="el-GR" b="1" dirty="0">
                <a:solidFill>
                  <a:schemeClr val="bg2"/>
                </a:solidFill>
              </a:rPr>
              <a:t>lower physical weight </a:t>
            </a:r>
            <a:r>
              <a:rPr lang="en-US" altLang="el-GR" dirty="0">
                <a:solidFill>
                  <a:srgbClr val="FFFF00"/>
                </a:solidFill>
              </a:rPr>
              <a:t>and, in many cases, </a:t>
            </a:r>
            <a:r>
              <a:rPr lang="en-US" altLang="el-GR" dirty="0">
                <a:solidFill>
                  <a:schemeClr val="bg2"/>
                </a:solidFill>
              </a:rPr>
              <a:t>a</a:t>
            </a:r>
            <a:r>
              <a:rPr lang="en-US" altLang="el-GR" dirty="0">
                <a:solidFill>
                  <a:srgbClr val="FFFF00"/>
                </a:solidFill>
              </a:rPr>
              <a:t> </a:t>
            </a:r>
            <a:r>
              <a:rPr lang="en-US" altLang="el-GR" b="1" dirty="0">
                <a:solidFill>
                  <a:schemeClr val="bg2"/>
                </a:solidFill>
              </a:rPr>
              <a:t>lower implementation cost</a:t>
            </a:r>
            <a:r>
              <a:rPr lang="en-US" altLang="el-GR" dirty="0">
                <a:solidFill>
                  <a:schemeClr val="bg2"/>
                </a:solidFill>
              </a:rPr>
              <a:t>.</a:t>
            </a:r>
            <a:endParaRPr lang="el-GR" altLang="el-G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14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4"/>
          <p:cNvSpPr txBox="1">
            <a:spLocks noChangeArrowheads="1"/>
          </p:cNvSpPr>
          <p:nvPr/>
        </p:nvSpPr>
        <p:spPr bwMode="auto">
          <a:xfrm>
            <a:off x="1979613" y="549275"/>
            <a:ext cx="6553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800" b="1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DISADVANTAGES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800" b="1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OF DIGITAL CONTROL SYSTEMS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1187450" y="2133600"/>
            <a:ext cx="7705725" cy="18145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chemeClr val="bg2"/>
                </a:solidFill>
              </a:rPr>
              <a:t>errors</a:t>
            </a:r>
            <a:r>
              <a:rPr lang="en-US" dirty="0"/>
              <a:t> introduced during both the sampling process of continuous systems, and the quantization of discrete-time signals.</a:t>
            </a:r>
            <a:endParaRPr lang="el-GR" dirty="0"/>
          </a:p>
          <a:p>
            <a:pPr algn="just">
              <a:defRPr/>
            </a:pPr>
            <a:endParaRPr lang="en-US" sz="2000" dirty="0">
              <a:solidFill>
                <a:srgbClr val="FFFF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1008063" y="3573463"/>
            <a:ext cx="806450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chemeClr val="bg2"/>
                </a:solidFill>
              </a:rPr>
              <a:t>The</a:t>
            </a:r>
            <a:r>
              <a:rPr lang="en-US" dirty="0"/>
              <a:t> </a:t>
            </a:r>
            <a:r>
              <a:rPr lang="en-US" b="1" dirty="0">
                <a:solidFill>
                  <a:schemeClr val="bg2"/>
                </a:solidFill>
              </a:rPr>
              <a:t>difficulty</a:t>
            </a:r>
            <a:r>
              <a:rPr lang="en-US" dirty="0"/>
              <a:t> </a:t>
            </a:r>
            <a:r>
              <a:rPr lang="en-US" b="1" dirty="0">
                <a:solidFill>
                  <a:schemeClr val="bg2"/>
                </a:solidFill>
              </a:rPr>
              <a:t>in the digital control system design</a:t>
            </a:r>
            <a:r>
              <a:rPr lang="en-US" dirty="0"/>
              <a:t>, </a:t>
            </a:r>
            <a:r>
              <a:rPr lang="en-US" dirty="0" smtClean="0">
                <a:solidFill>
                  <a:schemeClr val="bg2"/>
                </a:solidFill>
              </a:rPr>
              <a:t>if </a:t>
            </a:r>
            <a:r>
              <a:rPr lang="en-US" dirty="0">
                <a:solidFill>
                  <a:schemeClr val="bg2"/>
                </a:solidFill>
              </a:rPr>
              <a:t>the process is complicated.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endParaRPr lang="en-US" dirty="0"/>
          </a:p>
          <a:p>
            <a:pPr algn="just">
              <a:defRPr/>
            </a:pPr>
            <a:r>
              <a:rPr lang="en-US" dirty="0">
                <a:solidFill>
                  <a:srgbClr val="FF0000"/>
                </a:solidFill>
              </a:rPr>
              <a:t>In the digital control of a complex process, the designer must have a good knowledge of the process to be controlled and should be able to obtain its corresponding </a:t>
            </a:r>
            <a:r>
              <a:rPr lang="en-US" b="1" dirty="0">
                <a:solidFill>
                  <a:schemeClr val="bg2"/>
                </a:solidFill>
              </a:rPr>
              <a:t>mathematical model</a:t>
            </a:r>
            <a:r>
              <a:rPr lang="en-US" dirty="0">
                <a:solidFill>
                  <a:srgbClr val="FF0000"/>
                </a:solidFill>
              </a:rPr>
              <a:t>. 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9713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标题 1"/>
          <p:cNvSpPr>
            <a:spLocks noGrp="1"/>
          </p:cNvSpPr>
          <p:nvPr>
            <p:ph type="title" idx="4294967295"/>
          </p:nvPr>
        </p:nvSpPr>
        <p:spPr>
          <a:xfrm>
            <a:off x="1219200" y="419100"/>
            <a:ext cx="7772400" cy="849313"/>
          </a:xfrm>
        </p:spPr>
        <p:txBody>
          <a:bodyPr anchorCtr="1"/>
          <a:lstStyle/>
          <a:p>
            <a:pPr eaLnBrk="1" hangingPunct="1">
              <a:defRPr/>
            </a:pPr>
            <a:r>
              <a:rPr lang="en-US" altLang="zh-CN" sz="3600" dirty="0" smtClean="0">
                <a:solidFill>
                  <a:schemeClr val="tx1"/>
                </a:solidFill>
                <a:latin typeface="Comic Sans MS" pitchFamily="66" charset="0"/>
              </a:rPr>
              <a:t>Classification of control systems</a:t>
            </a:r>
            <a:endParaRPr lang="zh-CN" altLang="en-US" sz="36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graphicFrame>
        <p:nvGraphicFramePr>
          <p:cNvPr id="4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4673983"/>
              </p:ext>
            </p:extLst>
          </p:nvPr>
        </p:nvGraphicFramePr>
        <p:xfrm>
          <a:off x="500034" y="1447800"/>
          <a:ext cx="36433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51275" y="3068638"/>
            <a:ext cx="4359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2400">
                <a:solidFill>
                  <a:schemeClr val="bg2"/>
                </a:solidFill>
                <a:latin typeface="Comic Sans MS" pitchFamily="66" charset="0"/>
                <a:ea typeface="SimSun" pitchFamily="2" charset="-122"/>
              </a:rPr>
              <a:t>The parameters of a control system are stationary with respect to time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924300" y="4800600"/>
            <a:ext cx="46085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altLang="zh-CN" sz="2400" dirty="0" smtClean="0">
                <a:solidFill>
                  <a:srgbClr val="FFFF00"/>
                </a:solidFill>
                <a:latin typeface="Comic Sans MS" pitchFamily="66" charset="0"/>
                <a:ea typeface="SimSun" pitchFamily="2" charset="-122"/>
              </a:rPr>
              <a:t>System contain elements that drift or vary with time </a:t>
            </a:r>
          </a:p>
        </p:txBody>
      </p:sp>
    </p:spTree>
    <p:extLst>
      <p:ext uri="{BB962C8B-B14F-4D97-AF65-F5344CB8AC3E}">
        <p14:creationId xmlns:p14="http://schemas.microsoft.com/office/powerpoint/2010/main" val="294879394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4"/>
          <p:cNvSpPr txBox="1">
            <a:spLocks noChangeArrowheads="1"/>
          </p:cNvSpPr>
          <p:nvPr/>
        </p:nvSpPr>
        <p:spPr bwMode="auto">
          <a:xfrm>
            <a:off x="1467456" y="736601"/>
            <a:ext cx="6672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8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Deterministic  vs. Stochastic Control System</a:t>
            </a:r>
          </a:p>
        </p:txBody>
      </p:sp>
      <p:sp>
        <p:nvSpPr>
          <p:cNvPr id="83971" name="Text Box 4"/>
          <p:cNvSpPr txBox="1">
            <a:spLocks noChangeArrowheads="1"/>
          </p:cNvSpPr>
          <p:nvPr/>
        </p:nvSpPr>
        <p:spPr bwMode="auto">
          <a:xfrm>
            <a:off x="1259632" y="1708386"/>
            <a:ext cx="7596187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2563" indent="-182563"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kumimoji="0" lang="en-US" altLang="el-GR" sz="2000" dirty="0">
                <a:latin typeface="Constantia" pitchFamily="18" charset="0"/>
                <a:cs typeface="Arial" pitchFamily="34" charset="0"/>
              </a:rPr>
              <a:t>A control System is </a:t>
            </a:r>
            <a:r>
              <a:rPr kumimoji="0" lang="en-US" altLang="el-GR" sz="2000" dirty="0">
                <a:solidFill>
                  <a:srgbClr val="FF0000"/>
                </a:solidFill>
                <a:latin typeface="Constantia" pitchFamily="18" charset="0"/>
                <a:cs typeface="Arial" pitchFamily="34" charset="0"/>
              </a:rPr>
              <a:t>deterministic</a:t>
            </a:r>
            <a:r>
              <a:rPr kumimoji="0" lang="en-US" altLang="el-GR" sz="2000" dirty="0">
                <a:latin typeface="Constantia" pitchFamily="18" charset="0"/>
                <a:cs typeface="Arial" pitchFamily="34" charset="0"/>
              </a:rPr>
              <a:t> if the response to input is predictable and repeatable.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kumimoji="0" lang="en-US" altLang="el-GR" sz="2000" dirty="0">
              <a:latin typeface="Constantia" pitchFamily="18" charset="0"/>
              <a:cs typeface="Arial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kumimoji="0" lang="en-US" altLang="el-GR" sz="2000" dirty="0">
              <a:latin typeface="Constantia" pitchFamily="18" charset="0"/>
              <a:cs typeface="Arial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kumimoji="0" lang="en-US" altLang="el-GR" sz="2000" dirty="0">
              <a:latin typeface="Constantia" pitchFamily="18" charset="0"/>
              <a:cs typeface="Arial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kumimoji="0" lang="en-US" altLang="el-GR" sz="2000" dirty="0">
              <a:latin typeface="Constantia" pitchFamily="18" charset="0"/>
              <a:cs typeface="Arial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kumimoji="0" lang="en-US" altLang="el-GR" sz="2000" dirty="0">
              <a:latin typeface="Constantia" pitchFamily="18" charset="0"/>
              <a:cs typeface="Arial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kumimoji="0" lang="en-US" altLang="el-GR" sz="2000" dirty="0">
              <a:latin typeface="Constantia" pitchFamily="18" charset="0"/>
              <a:cs typeface="Arial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kumimoji="0" lang="en-US" altLang="el-GR" sz="2000" dirty="0">
              <a:latin typeface="Constantia" pitchFamily="18" charset="0"/>
              <a:cs typeface="Arial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kumimoji="0" lang="en-US" altLang="el-GR" sz="2000" dirty="0">
                <a:latin typeface="Constantia" pitchFamily="18" charset="0"/>
                <a:cs typeface="Arial" pitchFamily="34" charset="0"/>
              </a:rPr>
              <a:t>If not, the control system is a </a:t>
            </a:r>
            <a:r>
              <a:rPr kumimoji="0" lang="en-US" altLang="el-GR" sz="2000" dirty="0">
                <a:solidFill>
                  <a:srgbClr val="FF0000"/>
                </a:solidFill>
                <a:latin typeface="Constantia" pitchFamily="18" charset="0"/>
                <a:cs typeface="Arial" pitchFamily="34" charset="0"/>
              </a:rPr>
              <a:t>stochastic</a:t>
            </a:r>
            <a:r>
              <a:rPr kumimoji="0" lang="en-US" altLang="el-GR" sz="2000" dirty="0">
                <a:latin typeface="Constantia" pitchFamily="18" charset="0"/>
                <a:cs typeface="Arial" pitchFamily="34" charset="0"/>
              </a:rPr>
              <a:t> control system.</a:t>
            </a:r>
          </a:p>
        </p:txBody>
      </p:sp>
      <p:grpSp>
        <p:nvGrpSpPr>
          <p:cNvPr id="83972" name="Group 24"/>
          <p:cNvGrpSpPr>
            <a:grpSpLocks/>
          </p:cNvGrpSpPr>
          <p:nvPr/>
        </p:nvGrpSpPr>
        <p:grpSpPr bwMode="auto">
          <a:xfrm>
            <a:off x="1809750" y="2924175"/>
            <a:ext cx="6121400" cy="2016125"/>
            <a:chOff x="611560" y="2780928"/>
            <a:chExt cx="6120680" cy="2016136"/>
          </a:xfrm>
        </p:grpSpPr>
        <p:sp>
          <p:nvSpPr>
            <p:cNvPr id="83980" name="TextBox 18"/>
            <p:cNvSpPr txBox="1">
              <a:spLocks noChangeArrowheads="1"/>
            </p:cNvSpPr>
            <p:nvPr/>
          </p:nvSpPr>
          <p:spPr bwMode="auto">
            <a:xfrm>
              <a:off x="3738754" y="2780928"/>
              <a:ext cx="5020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400" i="1">
                  <a:latin typeface="Constantia" pitchFamily="18" charset="0"/>
                  <a:cs typeface="Arial" pitchFamily="34" charset="0"/>
                </a:rPr>
                <a:t>y</a:t>
              </a:r>
              <a:r>
                <a:rPr kumimoji="0" lang="en-GB" altLang="el-GR" sz="2400">
                  <a:latin typeface="Constantia" pitchFamily="18" charset="0"/>
                  <a:cs typeface="Arial" pitchFamily="34" charset="0"/>
                </a:rPr>
                <a:t>(t)</a:t>
              </a:r>
            </a:p>
          </p:txBody>
        </p:sp>
        <p:sp>
          <p:nvSpPr>
            <p:cNvPr id="83981" name="TextBox 19"/>
            <p:cNvSpPr txBox="1">
              <a:spLocks noChangeArrowheads="1"/>
            </p:cNvSpPr>
            <p:nvPr/>
          </p:nvSpPr>
          <p:spPr bwMode="auto">
            <a:xfrm>
              <a:off x="6259034" y="4005064"/>
              <a:ext cx="4732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400">
                  <a:latin typeface="Constantia" pitchFamily="18" charset="0"/>
                  <a:cs typeface="Arial" pitchFamily="34" charset="0"/>
                </a:rPr>
                <a:t>    t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27461" y="3428632"/>
              <a:ext cx="576194" cy="57626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86200" y="3428632"/>
              <a:ext cx="576194" cy="57626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4314762" y="4004898"/>
              <a:ext cx="230477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985" name="Group 13"/>
            <p:cNvGrpSpPr>
              <a:grpSpLocks/>
            </p:cNvGrpSpPr>
            <p:nvPr/>
          </p:nvGrpSpPr>
          <p:grpSpPr bwMode="auto">
            <a:xfrm>
              <a:off x="611560" y="2780928"/>
              <a:ext cx="2993486" cy="2016136"/>
              <a:chOff x="611560" y="2780928"/>
              <a:chExt cx="2993486" cy="2016136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flipV="1">
                <a:off x="1187755" y="2925392"/>
                <a:ext cx="0" cy="107950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Isosceles Triangle 9"/>
              <p:cNvSpPr/>
              <p:nvPr/>
            </p:nvSpPr>
            <p:spPr>
              <a:xfrm>
                <a:off x="1187755" y="3212730"/>
                <a:ext cx="647624" cy="792167"/>
              </a:xfrm>
              <a:prstGeom prst="triangl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1" name="Isosceles Triangle 10"/>
              <p:cNvSpPr/>
              <p:nvPr/>
            </p:nvSpPr>
            <p:spPr>
              <a:xfrm flipV="1">
                <a:off x="1835379" y="4004898"/>
                <a:ext cx="649211" cy="792166"/>
              </a:xfrm>
              <a:prstGeom prst="triangl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83990" name="TextBox 11"/>
              <p:cNvSpPr txBox="1">
                <a:spLocks noChangeArrowheads="1"/>
              </p:cNvSpPr>
              <p:nvPr/>
            </p:nvSpPr>
            <p:spPr bwMode="auto">
              <a:xfrm>
                <a:off x="611560" y="2780928"/>
                <a:ext cx="50206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b"/>
                  <a:defRPr kumimoji="1" sz="3600">
                    <a:solidFill>
                      <a:schemeClr val="tx1"/>
                    </a:solidFill>
                    <a:latin typeface="Impact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3200">
                    <a:solidFill>
                      <a:schemeClr val="tx1"/>
                    </a:solidFill>
                    <a:latin typeface="Impact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Impact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GB" altLang="el-GR" sz="2400" i="1">
                    <a:latin typeface="Constantia" pitchFamily="18" charset="0"/>
                    <a:cs typeface="Arial" pitchFamily="34" charset="0"/>
                  </a:rPr>
                  <a:t>x</a:t>
                </a:r>
                <a:r>
                  <a:rPr kumimoji="0" lang="en-GB" altLang="el-GR" sz="2400">
                    <a:latin typeface="Constantia" pitchFamily="18" charset="0"/>
                    <a:cs typeface="Arial" pitchFamily="34" charset="0"/>
                  </a:rPr>
                  <a:t>(t)</a:t>
                </a:r>
              </a:p>
            </p:txBody>
          </p:sp>
          <p:sp>
            <p:nvSpPr>
              <p:cNvPr id="83991" name="TextBox 12"/>
              <p:cNvSpPr txBox="1">
                <a:spLocks noChangeArrowheads="1"/>
              </p:cNvSpPr>
              <p:nvPr/>
            </p:nvSpPr>
            <p:spPr bwMode="auto">
              <a:xfrm>
                <a:off x="3131840" y="4005064"/>
                <a:ext cx="4732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Monotype Sorts" pitchFamily="2" charset="2"/>
                  <a:buChar char="b"/>
                  <a:defRPr kumimoji="1" sz="3600">
                    <a:solidFill>
                      <a:schemeClr val="tx1"/>
                    </a:solidFill>
                    <a:latin typeface="Impact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3200">
                    <a:solidFill>
                      <a:schemeClr val="tx1"/>
                    </a:solidFill>
                    <a:latin typeface="Impact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Impact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Impact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GB" altLang="el-GR" sz="2400">
                    <a:latin typeface="Constantia" pitchFamily="18" charset="0"/>
                    <a:cs typeface="Arial" pitchFamily="34" charset="0"/>
                  </a:rPr>
                  <a:t>    t</a:t>
                </a: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1187755" y="4004898"/>
                <a:ext cx="230477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Arrow Connector 14"/>
            <p:cNvCxnSpPr/>
            <p:nvPr/>
          </p:nvCxnSpPr>
          <p:spPr>
            <a:xfrm flipV="1">
              <a:off x="4314762" y="2925392"/>
              <a:ext cx="0" cy="107950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973" name="Group 35"/>
          <p:cNvGrpSpPr>
            <a:grpSpLocks/>
          </p:cNvGrpSpPr>
          <p:nvPr/>
        </p:nvGrpSpPr>
        <p:grpSpPr bwMode="auto">
          <a:xfrm>
            <a:off x="2555875" y="5211763"/>
            <a:ext cx="4470400" cy="1457325"/>
            <a:chOff x="2555776" y="5085184"/>
            <a:chExt cx="4471214" cy="1456848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3020999" y="5164533"/>
              <a:ext cx="0" cy="122356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3020999" y="6388094"/>
              <a:ext cx="374400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977" name="TextBox 30"/>
            <p:cNvSpPr txBox="1">
              <a:spLocks noChangeArrowheads="1"/>
            </p:cNvSpPr>
            <p:nvPr/>
          </p:nvSpPr>
          <p:spPr bwMode="auto">
            <a:xfrm>
              <a:off x="2555776" y="5085184"/>
              <a:ext cx="5020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400" i="1">
                  <a:latin typeface="Constantia" pitchFamily="18" charset="0"/>
                  <a:cs typeface="Arial" pitchFamily="34" charset="0"/>
                </a:rPr>
                <a:t>z</a:t>
              </a:r>
              <a:r>
                <a:rPr kumimoji="0" lang="en-GB" altLang="el-GR" sz="2400">
                  <a:latin typeface="Constantia" pitchFamily="18" charset="0"/>
                  <a:cs typeface="Arial" pitchFamily="34" charset="0"/>
                </a:rPr>
                <a:t>(t)</a:t>
              </a:r>
            </a:p>
          </p:txBody>
        </p:sp>
        <p:sp>
          <p:nvSpPr>
            <p:cNvPr id="83978" name="TextBox 31"/>
            <p:cNvSpPr txBox="1">
              <a:spLocks noChangeArrowheads="1"/>
            </p:cNvSpPr>
            <p:nvPr/>
          </p:nvSpPr>
          <p:spPr bwMode="auto">
            <a:xfrm>
              <a:off x="6765380" y="6172700"/>
              <a:ext cx="2616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Char char="b"/>
                <a:defRPr kumimoji="1" sz="3600">
                  <a:solidFill>
                    <a:schemeClr val="tx1"/>
                  </a:solidFill>
                  <a:latin typeface="Impact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3200">
                  <a:solidFill>
                    <a:schemeClr val="tx1"/>
                  </a:solidFill>
                  <a:latin typeface="Impact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Impact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400">
                  <a:solidFill>
                    <a:schemeClr val="tx1"/>
                  </a:solidFill>
                  <a:latin typeface="Impact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altLang="el-GR" sz="2400">
                  <a:latin typeface="Constantia" pitchFamily="18" charset="0"/>
                  <a:cs typeface="Arial" pitchFamily="34" charset="0"/>
                </a:rPr>
                <a:t>t</a:t>
              </a:r>
            </a:p>
          </p:txBody>
        </p:sp>
        <p:sp>
          <p:nvSpPr>
            <p:cNvPr id="35" name="Freeform 34"/>
            <p:cNvSpPr/>
            <p:nvPr/>
          </p:nvSpPr>
          <p:spPr>
            <a:xfrm>
              <a:off x="3038464" y="5289904"/>
              <a:ext cx="3418510" cy="1096604"/>
            </a:xfrm>
            <a:custGeom>
              <a:avLst/>
              <a:gdLst>
                <a:gd name="connsiteX0" fmla="*/ 0 w 3418449"/>
                <a:gd name="connsiteY0" fmla="*/ 1097280 h 1097280"/>
                <a:gd name="connsiteX1" fmla="*/ 196948 w 3418449"/>
                <a:gd name="connsiteY1" fmla="*/ 450166 h 1097280"/>
                <a:gd name="connsiteX2" fmla="*/ 604911 w 3418449"/>
                <a:gd name="connsiteY2" fmla="*/ 70338 h 1097280"/>
                <a:gd name="connsiteX3" fmla="*/ 844062 w 3418449"/>
                <a:gd name="connsiteY3" fmla="*/ 872197 h 1097280"/>
                <a:gd name="connsiteX4" fmla="*/ 1195754 w 3418449"/>
                <a:gd name="connsiteY4" fmla="*/ 281354 h 1097280"/>
                <a:gd name="connsiteX5" fmla="*/ 1589649 w 3418449"/>
                <a:gd name="connsiteY5" fmla="*/ 1026942 h 1097280"/>
                <a:gd name="connsiteX6" fmla="*/ 1997613 w 3418449"/>
                <a:gd name="connsiteY6" fmla="*/ 84406 h 1097280"/>
                <a:gd name="connsiteX7" fmla="*/ 2644726 w 3418449"/>
                <a:gd name="connsiteY7" fmla="*/ 815926 h 1097280"/>
                <a:gd name="connsiteX8" fmla="*/ 3010486 w 3418449"/>
                <a:gd name="connsiteY8" fmla="*/ 253218 h 1097280"/>
                <a:gd name="connsiteX9" fmla="*/ 3418449 w 3418449"/>
                <a:gd name="connsiteY9" fmla="*/ 1097280 h 109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18449" h="1097280">
                  <a:moveTo>
                    <a:pt x="0" y="1097280"/>
                  </a:moveTo>
                  <a:cubicBezTo>
                    <a:pt x="48065" y="859301"/>
                    <a:pt x="96130" y="621323"/>
                    <a:pt x="196948" y="450166"/>
                  </a:cubicBezTo>
                  <a:cubicBezTo>
                    <a:pt x="297767" y="279009"/>
                    <a:pt x="497059" y="0"/>
                    <a:pt x="604911" y="70338"/>
                  </a:cubicBezTo>
                  <a:cubicBezTo>
                    <a:pt x="712763" y="140676"/>
                    <a:pt x="745588" y="837028"/>
                    <a:pt x="844062" y="872197"/>
                  </a:cubicBezTo>
                  <a:cubicBezTo>
                    <a:pt x="942536" y="907366"/>
                    <a:pt x="1071490" y="255563"/>
                    <a:pt x="1195754" y="281354"/>
                  </a:cubicBezTo>
                  <a:cubicBezTo>
                    <a:pt x="1320019" y="307145"/>
                    <a:pt x="1456006" y="1059767"/>
                    <a:pt x="1589649" y="1026942"/>
                  </a:cubicBezTo>
                  <a:cubicBezTo>
                    <a:pt x="1723292" y="994117"/>
                    <a:pt x="1821767" y="119575"/>
                    <a:pt x="1997613" y="84406"/>
                  </a:cubicBezTo>
                  <a:cubicBezTo>
                    <a:pt x="2173459" y="49237"/>
                    <a:pt x="2475914" y="787791"/>
                    <a:pt x="2644726" y="815926"/>
                  </a:cubicBezTo>
                  <a:cubicBezTo>
                    <a:pt x="2813538" y="844061"/>
                    <a:pt x="2881532" y="206326"/>
                    <a:pt x="3010486" y="253218"/>
                  </a:cubicBezTo>
                  <a:cubicBezTo>
                    <a:pt x="3139440" y="300110"/>
                    <a:pt x="3418449" y="1097280"/>
                    <a:pt x="3418449" y="109728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815574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4"/>
          <p:cNvSpPr txBox="1">
            <a:spLocks noChangeArrowheads="1"/>
          </p:cNvSpPr>
          <p:nvPr/>
        </p:nvSpPr>
        <p:spPr bwMode="auto">
          <a:xfrm>
            <a:off x="1672431" y="548680"/>
            <a:ext cx="51323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800" b="1" dirty="0">
                <a:solidFill>
                  <a:srgbClr val="FF0000"/>
                </a:solidFill>
                <a:latin typeface="Constantia" pitchFamily="18" charset="0"/>
                <a:cs typeface="Arial" pitchFamily="34" charset="0"/>
              </a:rPr>
              <a:t>Multivariable Control System</a:t>
            </a:r>
          </a:p>
        </p:txBody>
      </p:sp>
      <p:grpSp>
        <p:nvGrpSpPr>
          <p:cNvPr id="84996" name="Group 66"/>
          <p:cNvGrpSpPr>
            <a:grpSpLocks/>
          </p:cNvGrpSpPr>
          <p:nvPr/>
        </p:nvGrpSpPr>
        <p:grpSpPr bwMode="auto">
          <a:xfrm>
            <a:off x="323528" y="2128043"/>
            <a:ext cx="8229600" cy="2506663"/>
            <a:chOff x="228600" y="2750403"/>
            <a:chExt cx="8229600" cy="2507397"/>
          </a:xfrm>
        </p:grpSpPr>
        <p:grpSp>
          <p:nvGrpSpPr>
            <p:cNvPr id="84998" name="Group 54"/>
            <p:cNvGrpSpPr>
              <a:grpSpLocks/>
            </p:cNvGrpSpPr>
            <p:nvPr/>
          </p:nvGrpSpPr>
          <p:grpSpPr bwMode="auto">
            <a:xfrm>
              <a:off x="228600" y="2750403"/>
              <a:ext cx="8229600" cy="2507397"/>
              <a:chOff x="228600" y="2750403"/>
              <a:chExt cx="8229600" cy="2507397"/>
            </a:xfrm>
          </p:grpSpPr>
          <p:grpSp>
            <p:nvGrpSpPr>
              <p:cNvPr id="85001" name="Group 38"/>
              <p:cNvGrpSpPr>
                <a:grpSpLocks/>
              </p:cNvGrpSpPr>
              <p:nvPr/>
            </p:nvGrpSpPr>
            <p:grpSpPr bwMode="auto">
              <a:xfrm>
                <a:off x="228600" y="2750403"/>
                <a:ext cx="8229600" cy="2507397"/>
                <a:chOff x="228600" y="2750403"/>
                <a:chExt cx="8229600" cy="2507397"/>
              </a:xfrm>
            </p:grpSpPr>
            <p:grpSp>
              <p:nvGrpSpPr>
                <p:cNvPr id="85004" name="Group 18"/>
                <p:cNvGrpSpPr>
                  <a:grpSpLocks/>
                </p:cNvGrpSpPr>
                <p:nvPr/>
              </p:nvGrpSpPr>
              <p:grpSpPr bwMode="auto">
                <a:xfrm>
                  <a:off x="228600" y="2750403"/>
                  <a:ext cx="8229600" cy="2507397"/>
                  <a:chOff x="762000" y="4198203"/>
                  <a:chExt cx="8229600" cy="2507397"/>
                </a:xfrm>
              </p:grpSpPr>
              <p:sp>
                <p:nvSpPr>
                  <p:cNvPr id="85016" name="TextBox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62000" y="4198203"/>
                    <a:ext cx="1066800" cy="8309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algn="l">
                      <a:spcBef>
                        <a:spcPct val="20000"/>
                      </a:spcBef>
                      <a:buClr>
                        <a:schemeClr val="accent1"/>
                      </a:buClr>
                      <a:buSzPct val="75000"/>
                      <a:buFont typeface="Monotype Sorts" pitchFamily="2" charset="2"/>
                      <a:buChar char="b"/>
                      <a:defRPr kumimoji="1" sz="3600">
                        <a:solidFill>
                          <a:schemeClr val="tx1"/>
                        </a:solidFill>
                        <a:latin typeface="Impact" pitchFamily="34" charset="0"/>
                      </a:defRPr>
                    </a:lvl1pPr>
                    <a:lvl2pPr marL="742950" indent="-285750" algn="l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3200">
                        <a:solidFill>
                          <a:schemeClr val="tx1"/>
                        </a:solidFill>
                        <a:latin typeface="Impact" pitchFamily="34" charset="0"/>
                      </a:defRPr>
                    </a:lvl2pPr>
                    <a:lvl3pPr marL="1143000" indent="-228600" algn="l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Impact" pitchFamily="34" charset="0"/>
                      </a:defRPr>
                    </a:lvl3pPr>
                    <a:lvl4pPr marL="1600200" indent="-228600" algn="l">
                      <a:spcBef>
                        <a:spcPct val="20000"/>
                      </a:spcBef>
                      <a:buChar char="–"/>
                      <a:defRPr kumimoji="1" sz="2400">
                        <a:solidFill>
                          <a:schemeClr val="tx1"/>
                        </a:solidFill>
                        <a:latin typeface="Impact" pitchFamily="34" charset="0"/>
                      </a:defRPr>
                    </a:lvl4pPr>
                    <a:lvl5pPr marL="2057400" indent="-228600" algn="l">
                      <a:spcBef>
                        <a:spcPct val="20000"/>
                      </a:spcBef>
                      <a:buChar char="»"/>
                      <a:defRPr kumimoji="1" sz="2400">
                        <a:solidFill>
                          <a:schemeClr val="tx1"/>
                        </a:solidFill>
                        <a:latin typeface="Impact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400">
                        <a:solidFill>
                          <a:schemeClr val="tx1"/>
                        </a:solidFill>
                        <a:latin typeface="Impact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400">
                        <a:solidFill>
                          <a:schemeClr val="tx1"/>
                        </a:solidFill>
                        <a:latin typeface="Impact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400">
                        <a:solidFill>
                          <a:schemeClr val="tx1"/>
                        </a:solidFill>
                        <a:latin typeface="Impact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400">
                        <a:solidFill>
                          <a:schemeClr val="tx1"/>
                        </a:solidFill>
                        <a:latin typeface="Impact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kumimoji="0" lang="en-US" altLang="el-GR" sz="1600">
                        <a:latin typeface="Franklin Gothic Book" pitchFamily="34" charset="0"/>
                      </a:rPr>
                      <a:t>Desired Output Response</a:t>
                    </a:r>
                  </a:p>
                </p:txBody>
              </p:sp>
              <p:sp>
                <p:nvSpPr>
                  <p:cNvPr id="59" name="Rectangle 5"/>
                  <p:cNvSpPr/>
                  <p:nvPr/>
                </p:nvSpPr>
                <p:spPr>
                  <a:xfrm>
                    <a:off x="4191000" y="5943377"/>
                    <a:ext cx="1676400" cy="762223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5018" name="Text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91000" y="6112640"/>
                    <a:ext cx="1676400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algn="l">
                      <a:spcBef>
                        <a:spcPct val="20000"/>
                      </a:spcBef>
                      <a:buClr>
                        <a:schemeClr val="accent1"/>
                      </a:buClr>
                      <a:buSzPct val="75000"/>
                      <a:buFont typeface="Monotype Sorts" pitchFamily="2" charset="2"/>
                      <a:buChar char="b"/>
                      <a:defRPr kumimoji="1" sz="3600">
                        <a:solidFill>
                          <a:schemeClr val="tx1"/>
                        </a:solidFill>
                        <a:latin typeface="Impact" pitchFamily="34" charset="0"/>
                      </a:defRPr>
                    </a:lvl1pPr>
                    <a:lvl2pPr marL="742950" indent="-285750" algn="l">
                      <a:spcBef>
                        <a:spcPct val="20000"/>
                      </a:spcBef>
                      <a:buClr>
                        <a:schemeClr val="accent2"/>
                      </a:buClr>
                      <a:buChar char="•"/>
                      <a:defRPr kumimoji="1" sz="3200">
                        <a:solidFill>
                          <a:schemeClr val="tx1"/>
                        </a:solidFill>
                        <a:latin typeface="Impact" pitchFamily="34" charset="0"/>
                      </a:defRPr>
                    </a:lvl2pPr>
                    <a:lvl3pPr marL="1143000" indent="-228600" algn="l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Impact" pitchFamily="34" charset="0"/>
                      </a:defRPr>
                    </a:lvl3pPr>
                    <a:lvl4pPr marL="1600200" indent="-228600" algn="l">
                      <a:spcBef>
                        <a:spcPct val="20000"/>
                      </a:spcBef>
                      <a:buChar char="–"/>
                      <a:defRPr kumimoji="1" sz="2400">
                        <a:solidFill>
                          <a:schemeClr val="tx1"/>
                        </a:solidFill>
                        <a:latin typeface="Impact" pitchFamily="34" charset="0"/>
                      </a:defRPr>
                    </a:lvl4pPr>
                    <a:lvl5pPr marL="2057400" indent="-228600" algn="l">
                      <a:spcBef>
                        <a:spcPct val="20000"/>
                      </a:spcBef>
                      <a:buChar char="»"/>
                      <a:defRPr kumimoji="1" sz="2400">
                        <a:solidFill>
                          <a:schemeClr val="tx1"/>
                        </a:solidFill>
                        <a:latin typeface="Impact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400">
                        <a:solidFill>
                          <a:schemeClr val="tx1"/>
                        </a:solidFill>
                        <a:latin typeface="Impact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400">
                        <a:solidFill>
                          <a:schemeClr val="tx1"/>
                        </a:solidFill>
                        <a:latin typeface="Impact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400">
                        <a:solidFill>
                          <a:schemeClr val="tx1"/>
                        </a:solidFill>
                        <a:latin typeface="Impact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400">
                        <a:solidFill>
                          <a:schemeClr val="tx1"/>
                        </a:solidFill>
                        <a:latin typeface="Impact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kumimoji="0" lang="en-US" altLang="el-GR" sz="1800">
                        <a:latin typeface="Franklin Gothic Book" pitchFamily="34" charset="0"/>
                      </a:rPr>
                      <a:t>Measurement</a:t>
                    </a:r>
                  </a:p>
                </p:txBody>
              </p:sp>
              <p:grpSp>
                <p:nvGrpSpPr>
                  <p:cNvPr id="85019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1752600" y="4266485"/>
                    <a:ext cx="7239000" cy="775239"/>
                    <a:chOff x="1600200" y="4723685"/>
                    <a:chExt cx="7239000" cy="775239"/>
                  </a:xfrm>
                </p:grpSpPr>
                <p:sp>
                  <p:nvSpPr>
                    <p:cNvPr id="85023" name="TextBox 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848600" y="4825425"/>
                      <a:ext cx="990600" cy="5847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Monotype Sorts" pitchFamily="2" charset="2"/>
                        <a:buChar char="b"/>
                        <a:defRPr kumimoji="1" sz="3600">
                          <a:solidFill>
                            <a:schemeClr val="tx1"/>
                          </a:solidFill>
                          <a:latin typeface="Impact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Char char="•"/>
                        <a:defRPr kumimoji="1" sz="3200">
                          <a:solidFill>
                            <a:schemeClr val="tx1"/>
                          </a:solidFill>
                          <a:latin typeface="Impact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har char="–"/>
                        <a:defRPr kumimoji="1" sz="2800">
                          <a:solidFill>
                            <a:schemeClr val="tx1"/>
                          </a:solidFill>
                          <a:latin typeface="Impact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har char="–"/>
                        <a:defRPr kumimoji="1" sz="2400">
                          <a:solidFill>
                            <a:schemeClr val="tx1"/>
                          </a:solidFill>
                          <a:latin typeface="Impact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har char="»"/>
                        <a:defRPr kumimoji="1" sz="2400">
                          <a:solidFill>
                            <a:schemeClr val="tx1"/>
                          </a:solidFill>
                          <a:latin typeface="Impact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400">
                          <a:solidFill>
                            <a:schemeClr val="tx1"/>
                          </a:solidFill>
                          <a:latin typeface="Impact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400">
                          <a:solidFill>
                            <a:schemeClr val="tx1"/>
                          </a:solidFill>
                          <a:latin typeface="Impact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400">
                          <a:solidFill>
                            <a:schemeClr val="tx1"/>
                          </a:solidFill>
                          <a:latin typeface="Impact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kumimoji="1" sz="2400">
                          <a:solidFill>
                            <a:schemeClr val="tx1"/>
                          </a:solidFill>
                          <a:latin typeface="Impact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el-GR" sz="1600">
                          <a:latin typeface="Franklin Gothic Book" pitchFamily="34" charset="0"/>
                        </a:rPr>
                        <a:t>Output Variables</a:t>
                      </a:r>
                    </a:p>
                  </p:txBody>
                </p:sp>
                <p:cxnSp>
                  <p:nvCxnSpPr>
                    <p:cNvPr id="66" name="Straight Arrow Connector 13"/>
                    <p:cNvCxnSpPr>
                      <a:stCxn id="69" idx="3"/>
                    </p:cNvCxnSpPr>
                    <p:nvPr/>
                  </p:nvCxnSpPr>
                  <p:spPr>
                    <a:xfrm>
                      <a:off x="6400800" y="5104798"/>
                      <a:ext cx="1447800" cy="1587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headEnd type="none" w="med" len="med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Straight Arrow Connector 14"/>
                    <p:cNvCxnSpPr/>
                    <p:nvPr/>
                  </p:nvCxnSpPr>
                  <p:spPr>
                    <a:xfrm>
                      <a:off x="1600200" y="4876131"/>
                      <a:ext cx="762000" cy="1587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headEnd type="none" w="med" len="med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85026" name="Group 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46734" y="4723685"/>
                      <a:ext cx="4054066" cy="775239"/>
                      <a:chOff x="3184934" y="4571285"/>
                      <a:chExt cx="4054066" cy="775239"/>
                    </a:xfrm>
                  </p:grpSpPr>
                  <p:sp>
                    <p:nvSpPr>
                      <p:cNvPr id="69" name="Rectangle 16"/>
                      <p:cNvSpPr/>
                      <p:nvPr/>
                    </p:nvSpPr>
                    <p:spPr>
                      <a:xfrm>
                        <a:off x="5867400" y="4571286"/>
                        <a:ext cx="1371600" cy="762223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</p:spPr>
                    <p:style>
                      <a:lnRef idx="1">
                        <a:schemeClr val="accent6"/>
                      </a:lnRef>
                      <a:fillRef idx="2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70" name="Rectangle 17"/>
                      <p:cNvSpPr/>
                      <p:nvPr/>
                    </p:nvSpPr>
                    <p:spPr>
                      <a:xfrm>
                        <a:off x="3184525" y="4583990"/>
                        <a:ext cx="1371600" cy="762223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</p:spPr>
                    <p:style>
                      <a:lnRef idx="1">
                        <a:schemeClr val="accent6"/>
                      </a:lnRef>
                      <a:fillRef idx="2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85029" name="TextBox 1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276600" y="4724400"/>
                        <a:ext cx="1219200" cy="369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algn="l">
                          <a:spcBef>
                            <a:spcPct val="20000"/>
                          </a:spcBef>
                          <a:buClr>
                            <a:schemeClr val="accent1"/>
                          </a:buClr>
                          <a:buSzPct val="75000"/>
                          <a:buFont typeface="Monotype Sorts" pitchFamily="2" charset="2"/>
                          <a:buChar char="b"/>
                          <a:defRPr kumimoji="1" sz="36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1pPr>
                        <a:lvl2pPr marL="742950" indent="-285750" algn="l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Char char="•"/>
                          <a:defRPr kumimoji="1" sz="32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2pPr>
                        <a:lvl3pPr marL="1143000" indent="-228600" algn="l">
                          <a:spcBef>
                            <a:spcPct val="20000"/>
                          </a:spcBef>
                          <a:buChar char="–"/>
                          <a:defRPr kumimoji="1" sz="28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3pPr>
                        <a:lvl4pPr marL="1600200" indent="-228600" algn="l">
                          <a:spcBef>
                            <a:spcPct val="20000"/>
                          </a:spcBef>
                          <a:buChar char="–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4pPr>
                        <a:lvl5pPr marL="2057400" indent="-228600" algn="l">
                          <a:spcBef>
                            <a:spcPct val="20000"/>
                          </a:spcBef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el-GR" sz="1800">
                            <a:latin typeface="Franklin Gothic Book" pitchFamily="34" charset="0"/>
                          </a:rPr>
                          <a:t>Controller</a:t>
                        </a:r>
                      </a:p>
                    </p:txBody>
                  </p:sp>
                  <p:sp>
                    <p:nvSpPr>
                      <p:cNvPr id="85030" name="TextBox 1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943600" y="4724400"/>
                        <a:ext cx="1219200" cy="369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algn="l">
                          <a:spcBef>
                            <a:spcPct val="20000"/>
                          </a:spcBef>
                          <a:buClr>
                            <a:schemeClr val="accent1"/>
                          </a:buClr>
                          <a:buSzPct val="75000"/>
                          <a:buFont typeface="Monotype Sorts" pitchFamily="2" charset="2"/>
                          <a:buChar char="b"/>
                          <a:defRPr kumimoji="1" sz="36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1pPr>
                        <a:lvl2pPr marL="742950" indent="-285750" algn="l">
                          <a:spcBef>
                            <a:spcPct val="20000"/>
                          </a:spcBef>
                          <a:buClr>
                            <a:schemeClr val="accent2"/>
                          </a:buClr>
                          <a:buChar char="•"/>
                          <a:defRPr kumimoji="1" sz="32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2pPr>
                        <a:lvl3pPr marL="1143000" indent="-228600" algn="l">
                          <a:spcBef>
                            <a:spcPct val="20000"/>
                          </a:spcBef>
                          <a:buChar char="–"/>
                          <a:defRPr kumimoji="1" sz="28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3pPr>
                        <a:lvl4pPr marL="1600200" indent="-228600" algn="l">
                          <a:spcBef>
                            <a:spcPct val="20000"/>
                          </a:spcBef>
                          <a:buChar char="–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4pPr>
                        <a:lvl5pPr marL="2057400" indent="-228600" algn="l">
                          <a:spcBef>
                            <a:spcPct val="20000"/>
                          </a:spcBef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kumimoji="1" sz="2400">
                            <a:solidFill>
                              <a:schemeClr val="tx1"/>
                            </a:solidFill>
                            <a:latin typeface="Impact" pitchFamily="34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el-GR" sz="2000">
                            <a:latin typeface="Franklin Gothic Book" pitchFamily="34" charset="0"/>
                          </a:rPr>
                          <a:t>Process</a:t>
                        </a:r>
                      </a:p>
                    </p:txBody>
                  </p:sp>
                  <p:cxnSp>
                    <p:nvCxnSpPr>
                      <p:cNvPr id="73" name="Straight Arrow Connector 23"/>
                      <p:cNvCxnSpPr/>
                      <p:nvPr/>
                    </p:nvCxnSpPr>
                    <p:spPr>
                      <a:xfrm>
                        <a:off x="4572000" y="4952398"/>
                        <a:ext cx="1295400" cy="1587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headEnd type="none" w="med" len="med"/>
                        <a:tailEnd type="triangle" w="lg" len="lg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62" name="Straight Arrow Connector 8"/>
                  <p:cNvCxnSpPr/>
                  <p:nvPr/>
                </p:nvCxnSpPr>
                <p:spPr>
                  <a:xfrm>
                    <a:off x="5867400" y="6095821"/>
                    <a:ext cx="1066800" cy="1587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triangle" w="lg" len="lg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9"/>
                  <p:cNvCxnSpPr/>
                  <p:nvPr/>
                </p:nvCxnSpPr>
                <p:spPr>
                  <a:xfrm rot="5400000">
                    <a:off x="6706149" y="5713916"/>
                    <a:ext cx="1675303" cy="317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10"/>
                  <p:cNvCxnSpPr/>
                  <p:nvPr/>
                </p:nvCxnSpPr>
                <p:spPr>
                  <a:xfrm rot="5400000">
                    <a:off x="2552510" y="5676599"/>
                    <a:ext cx="1295779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7" name="Straight Arrow Connector 24"/>
                <p:cNvCxnSpPr/>
                <p:nvPr/>
              </p:nvCxnSpPr>
              <p:spPr>
                <a:xfrm>
                  <a:off x="5334000" y="4876688"/>
                  <a:ext cx="1371600" cy="158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25"/>
                <p:cNvCxnSpPr/>
                <p:nvPr/>
              </p:nvCxnSpPr>
              <p:spPr>
                <a:xfrm>
                  <a:off x="5334000" y="5105355"/>
                  <a:ext cx="1676400" cy="158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26"/>
                <p:cNvCxnSpPr/>
                <p:nvPr/>
              </p:nvCxnSpPr>
              <p:spPr>
                <a:xfrm>
                  <a:off x="2667000" y="4876688"/>
                  <a:ext cx="990600" cy="158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27"/>
                <p:cNvCxnSpPr/>
                <p:nvPr/>
              </p:nvCxnSpPr>
              <p:spPr>
                <a:xfrm>
                  <a:off x="2362200" y="5105355"/>
                  <a:ext cx="1295400" cy="158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28"/>
                <p:cNvCxnSpPr/>
                <p:nvPr/>
              </p:nvCxnSpPr>
              <p:spPr>
                <a:xfrm>
                  <a:off x="2971800" y="4648021"/>
                  <a:ext cx="685800" cy="158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31"/>
                <p:cNvCxnSpPr/>
                <p:nvPr/>
              </p:nvCxnSpPr>
              <p:spPr>
                <a:xfrm rot="5400000">
                  <a:off x="5867949" y="4037449"/>
                  <a:ext cx="1676891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2"/>
                <p:cNvCxnSpPr/>
                <p:nvPr/>
              </p:nvCxnSpPr>
              <p:spPr>
                <a:xfrm rot="5400000">
                  <a:off x="5563149" y="3808782"/>
                  <a:ext cx="1676891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33"/>
                <p:cNvCxnSpPr/>
                <p:nvPr/>
              </p:nvCxnSpPr>
              <p:spPr>
                <a:xfrm>
                  <a:off x="3352800" y="2971131"/>
                  <a:ext cx="1295400" cy="158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34"/>
                <p:cNvCxnSpPr/>
                <p:nvPr/>
              </p:nvCxnSpPr>
              <p:spPr>
                <a:xfrm>
                  <a:off x="3352800" y="3428464"/>
                  <a:ext cx="1295400" cy="158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36"/>
                <p:cNvCxnSpPr/>
                <p:nvPr/>
              </p:nvCxnSpPr>
              <p:spPr>
                <a:xfrm>
                  <a:off x="6019800" y="3428464"/>
                  <a:ext cx="1447800" cy="158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37"/>
                <p:cNvCxnSpPr/>
                <p:nvPr/>
              </p:nvCxnSpPr>
              <p:spPr>
                <a:xfrm>
                  <a:off x="6019800" y="2971131"/>
                  <a:ext cx="1447800" cy="158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Straight Arrow Connector 49"/>
              <p:cNvCxnSpPr/>
              <p:nvPr/>
            </p:nvCxnSpPr>
            <p:spPr>
              <a:xfrm>
                <a:off x="1219200" y="3199798"/>
                <a:ext cx="762000" cy="158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50"/>
              <p:cNvCxnSpPr/>
              <p:nvPr/>
            </p:nvCxnSpPr>
            <p:spPr>
              <a:xfrm>
                <a:off x="1219200" y="3428464"/>
                <a:ext cx="762000" cy="158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Connector 59"/>
            <p:cNvCxnSpPr/>
            <p:nvPr/>
          </p:nvCxnSpPr>
          <p:spPr>
            <a:xfrm rot="5400000">
              <a:off x="2440626" y="4112083"/>
              <a:ext cx="1067112" cy="4763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60"/>
            <p:cNvCxnSpPr/>
            <p:nvPr/>
          </p:nvCxnSpPr>
          <p:spPr>
            <a:xfrm rot="5400000">
              <a:off x="1602359" y="4340750"/>
              <a:ext cx="1524446" cy="4763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997" name="Ορθογώνιο 1"/>
          <p:cNvSpPr>
            <a:spLocks noChangeArrowheads="1"/>
          </p:cNvSpPr>
          <p:nvPr/>
        </p:nvSpPr>
        <p:spPr bwMode="auto">
          <a:xfrm>
            <a:off x="2594471" y="5517232"/>
            <a:ext cx="59769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400" b="1" dirty="0">
                <a:solidFill>
                  <a:srgbClr val="FF0000"/>
                </a:solidFill>
                <a:latin typeface="Franklin Gothic Book" pitchFamily="34" charset="0"/>
              </a:rPr>
              <a:t>Multi Input - Multi Output (MIMO) System</a:t>
            </a:r>
          </a:p>
        </p:txBody>
      </p:sp>
    </p:spTree>
    <p:extLst>
      <p:ext uri="{BB962C8B-B14F-4D97-AF65-F5344CB8AC3E}">
        <p14:creationId xmlns:p14="http://schemas.microsoft.com/office/powerpoint/2010/main" val="304899476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576263" y="457200"/>
            <a:ext cx="7585731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Process     Industry – Boiler generator</a:t>
            </a:r>
            <a:endParaRPr lang="en-US" sz="32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6019" name="TextBox 1"/>
          <p:cNvSpPr txBox="1">
            <a:spLocks noChangeArrowheads="1"/>
          </p:cNvSpPr>
          <p:nvPr/>
        </p:nvSpPr>
        <p:spPr bwMode="auto">
          <a:xfrm>
            <a:off x="1320686" y="5811837"/>
            <a:ext cx="74997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l-GR" sz="2000" dirty="0">
                <a:solidFill>
                  <a:srgbClr val="FFFF00"/>
                </a:solidFill>
                <a:latin typeface="Times New Roman" pitchFamily="18" charset="0"/>
              </a:rPr>
              <a:t>Control used to regulate level, pressure and pressure </a:t>
            </a:r>
            <a:r>
              <a:rPr kumimoji="0" lang="en-US" altLang="el-GR" sz="2000">
                <a:solidFill>
                  <a:srgbClr val="FFFF00"/>
                </a:solidFill>
                <a:latin typeface="Times New Roman" pitchFamily="18" charset="0"/>
              </a:rPr>
              <a:t>of </a:t>
            </a:r>
            <a:r>
              <a:rPr kumimoji="0" lang="en-US" altLang="el-GR" sz="2000" smtClean="0">
                <a:solidFill>
                  <a:srgbClr val="FFFF00"/>
                </a:solidFill>
                <a:latin typeface="Times New Roman" pitchFamily="18" charset="0"/>
              </a:rPr>
              <a:t>refinery  </a:t>
            </a:r>
            <a:r>
              <a:rPr kumimoji="0" lang="en-US" altLang="el-GR" sz="2000" dirty="0">
                <a:solidFill>
                  <a:srgbClr val="FFFF00"/>
                </a:solidFill>
                <a:latin typeface="Times New Roman" pitchFamily="18" charset="0"/>
              </a:rPr>
              <a:t>vessel</a:t>
            </a:r>
            <a:endParaRPr kumimoji="0" lang="el-GR" altLang="el-GR" sz="20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447800"/>
            <a:ext cx="57626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38187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6477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l-GR" b="1" kern="1200" dirty="0">
                <a:solidFill>
                  <a:srgbClr val="FF0000"/>
                </a:solidFill>
                <a:latin typeface="Calibri" pitchFamily="34" charset="0"/>
                <a:ea typeface="+mn-ea"/>
                <a:cs typeface="Arial" pitchFamily="34" charset="0"/>
              </a:rPr>
              <a:t>Adaptive Control System 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1259632" y="1916832"/>
            <a:ext cx="7281862" cy="936104"/>
          </a:xfrm>
        </p:spPr>
        <p:txBody>
          <a:bodyPr/>
          <a:lstStyle/>
          <a:p>
            <a:pPr algn="just" eaLnBrk="1" hangingPunct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kumimoji="0" lang="en-GB" altLang="el-GR" sz="2400" kern="1200" dirty="0">
                <a:latin typeface="Constantia" pitchFamily="18" charset="0"/>
                <a:cs typeface="Arial" pitchFamily="34" charset="0"/>
              </a:rPr>
              <a:t>The </a:t>
            </a:r>
            <a:r>
              <a:rPr lang="en-GB" altLang="el-GR" kern="1200" dirty="0">
                <a:latin typeface="Constantia" pitchFamily="18" charset="0"/>
                <a:cs typeface="Arial" pitchFamily="34" charset="0"/>
              </a:rPr>
              <a:t>dynamic</a:t>
            </a:r>
            <a:r>
              <a:rPr kumimoji="0" lang="en-GB" altLang="el-GR" sz="2400" kern="1200" dirty="0">
                <a:latin typeface="Constantia" pitchFamily="18" charset="0"/>
                <a:cs typeface="Arial" pitchFamily="34" charset="0"/>
              </a:rPr>
              <a:t> characteristics of most control systems are </a:t>
            </a:r>
            <a:r>
              <a:rPr kumimoji="0" lang="en-GB" altLang="el-GR" sz="2400" kern="1200" dirty="0">
                <a:solidFill>
                  <a:srgbClr val="FF0000"/>
                </a:solidFill>
                <a:latin typeface="Constantia" pitchFamily="18" charset="0"/>
                <a:cs typeface="Arial" pitchFamily="34" charset="0"/>
              </a:rPr>
              <a:t>not constant </a:t>
            </a:r>
            <a:r>
              <a:rPr kumimoji="0" lang="en-GB" altLang="el-GR" sz="2400" kern="1200" dirty="0">
                <a:latin typeface="Constantia" pitchFamily="18" charset="0"/>
                <a:cs typeface="Arial" pitchFamily="34" charset="0"/>
              </a:rPr>
              <a:t>for several reasons</a:t>
            </a:r>
            <a:r>
              <a:rPr kumimoji="0" lang="en-GB" altLang="el-GR" sz="2400" kern="1200" dirty="0" smtClean="0">
                <a:latin typeface="Constantia" pitchFamily="18" charset="0"/>
                <a:cs typeface="Arial" pitchFamily="34" charset="0"/>
              </a:rPr>
              <a:t>.</a:t>
            </a:r>
            <a:endParaRPr kumimoji="0" lang="en-GB" altLang="el-GR" sz="2400" kern="1200" dirty="0"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331640" y="2967335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GB" altLang="el-GR" sz="2400" dirty="0" smtClean="0">
                <a:latin typeface="Constantia" pitchFamily="18" charset="0"/>
                <a:cs typeface="Arial" pitchFamily="34" charset="0"/>
              </a:rPr>
              <a:t>  The </a:t>
            </a:r>
            <a:r>
              <a:rPr lang="en-GB" altLang="el-GR" sz="2400" dirty="0">
                <a:latin typeface="Constantia" pitchFamily="18" charset="0"/>
                <a:cs typeface="Arial" pitchFamily="34" charset="0"/>
              </a:rPr>
              <a:t>effect of small changes on the system parameters </a:t>
            </a:r>
            <a:r>
              <a:rPr lang="en-GB" altLang="el-GR" sz="2400" dirty="0">
                <a:solidFill>
                  <a:srgbClr val="FF0000"/>
                </a:solidFill>
                <a:latin typeface="Constantia" pitchFamily="18" charset="0"/>
                <a:cs typeface="Arial" pitchFamily="34" charset="0"/>
              </a:rPr>
              <a:t>is attenuated </a:t>
            </a:r>
            <a:r>
              <a:rPr lang="en-GB" altLang="el-GR" sz="2400" dirty="0">
                <a:latin typeface="Constantia" pitchFamily="18" charset="0"/>
                <a:cs typeface="Arial" pitchFamily="34" charset="0"/>
              </a:rPr>
              <a:t>in a feedback control system.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1403648" y="4509120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GB" altLang="el-GR" sz="2400" dirty="0" smtClean="0">
                <a:latin typeface="Constantia" pitchFamily="18" charset="0"/>
                <a:cs typeface="Arial" pitchFamily="34" charset="0"/>
              </a:rPr>
              <a:t>  An </a:t>
            </a:r>
            <a:r>
              <a:rPr lang="en-GB" altLang="el-GR" sz="2400" dirty="0">
                <a:latin typeface="Constantia" pitchFamily="18" charset="0"/>
                <a:cs typeface="Arial" pitchFamily="34" charset="0"/>
              </a:rPr>
              <a:t>adaptive control system is required when the changes in the system parameters are </a:t>
            </a:r>
            <a:r>
              <a:rPr lang="en-GB" altLang="el-GR" sz="2400" dirty="0">
                <a:solidFill>
                  <a:srgbClr val="FF0000"/>
                </a:solidFill>
                <a:latin typeface="Constantia" pitchFamily="18" charset="0"/>
                <a:cs typeface="Arial" pitchFamily="34" charset="0"/>
              </a:rPr>
              <a:t>significant</a:t>
            </a:r>
            <a:r>
              <a:rPr lang="en-GB" altLang="el-GR" sz="2400" dirty="0">
                <a:latin typeface="Constantia" pitchFamily="18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352196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6381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b="1" kern="1200" dirty="0">
                <a:solidFill>
                  <a:srgbClr val="FF0000"/>
                </a:solidFill>
                <a:latin typeface="Calibri" pitchFamily="34" charset="0"/>
                <a:ea typeface="+mn-ea"/>
                <a:cs typeface="Arial" pitchFamily="34" charset="0"/>
              </a:rPr>
              <a:t>Learning Control System 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1187624" y="2276872"/>
            <a:ext cx="7164387" cy="2301875"/>
          </a:xfrm>
        </p:spPr>
        <p:txBody>
          <a:bodyPr/>
          <a:lstStyle/>
          <a:p>
            <a:pPr marL="0" indent="0" algn="just" eaLnBrk="1" hangingPunct="1">
              <a:spcBef>
                <a:spcPts val="1200"/>
              </a:spcBef>
              <a:spcAft>
                <a:spcPts val="1200"/>
              </a:spcAft>
              <a:buFont typeface="Monotype Sorts" pitchFamily="2" charset="2"/>
              <a:buNone/>
              <a:defRPr/>
            </a:pPr>
            <a:r>
              <a:rPr lang="en-GB" altLang="el-GR" sz="2800" kern="1200" dirty="0">
                <a:latin typeface="Constantia" pitchFamily="18" charset="0"/>
                <a:cs typeface="Arial" pitchFamily="34" charset="0"/>
              </a:rPr>
              <a:t>A control system that can learn from the environment it is operating is called a </a:t>
            </a:r>
            <a:r>
              <a:rPr lang="en-GB" altLang="el-GR" sz="2800" b="1" kern="1200" dirty="0">
                <a:solidFill>
                  <a:srgbClr val="FF0000"/>
                </a:solidFill>
                <a:latin typeface="Constantia" pitchFamily="18" charset="0"/>
                <a:cs typeface="Arial" pitchFamily="34" charset="0"/>
              </a:rPr>
              <a:t>learning control system</a:t>
            </a:r>
            <a:r>
              <a:rPr lang="en-GB" altLang="el-GR" sz="2800" kern="1200" dirty="0">
                <a:latin typeface="Constantia" pitchFamily="18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982647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/>
          <p:cNvSpPr>
            <a:spLocks noGrp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en-US" altLang="zh-CN" dirty="0">
                <a:latin typeface="Aharoni" panose="02010803020104030203" pitchFamily="2" charset="-79"/>
                <a:cs typeface="Aharoni" panose="02010803020104030203" pitchFamily="2" charset="-79"/>
              </a:rPr>
              <a:t>What is a control system?</a:t>
            </a:r>
            <a:endParaRPr lang="zh-CN" alt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内容占位符 2"/>
          <p:cNvSpPr>
            <a:spLocks noGrp="1"/>
          </p:cNvSpPr>
          <p:nvPr>
            <p:ph sz="quarter" idx="4294967295"/>
          </p:nvPr>
        </p:nvSpPr>
        <p:spPr>
          <a:xfrm>
            <a:off x="1249363" y="2349500"/>
            <a:ext cx="7772400" cy="4114800"/>
          </a:xfrm>
        </p:spPr>
        <p:txBody>
          <a:bodyPr/>
          <a:lstStyle/>
          <a:p>
            <a:pPr marL="0" indent="0" eaLnBrk="1" hangingPunct="1">
              <a:buFont typeface="Monotype Sorts" pitchFamily="2" charset="2"/>
              <a:buNone/>
              <a:defRPr/>
            </a:pPr>
            <a:r>
              <a:rPr lang="en-US" altLang="zh-CN" sz="2800" dirty="0" smtClean="0">
                <a:latin typeface="Aharoni" panose="02010803020104030203" pitchFamily="2" charset="-79"/>
                <a:ea typeface="SimSun" pitchFamily="2" charset="-122"/>
                <a:cs typeface="Aharoni" panose="02010803020104030203" pitchFamily="2" charset="-79"/>
              </a:rPr>
              <a:t>Generally speaking, </a:t>
            </a:r>
            <a:r>
              <a:rPr lang="en-US" altLang="zh-CN" sz="2800" dirty="0" smtClean="0">
                <a:solidFill>
                  <a:srgbClr val="FFFF00"/>
                </a:solidFill>
                <a:latin typeface="Aharoni" panose="02010803020104030203" pitchFamily="2" charset="-79"/>
                <a:ea typeface="SimSun" pitchFamily="2" charset="-122"/>
                <a:cs typeface="Aharoni" panose="02010803020104030203" pitchFamily="2" charset="-79"/>
              </a:rPr>
              <a:t>a control system </a:t>
            </a:r>
            <a:r>
              <a:rPr lang="en-US" altLang="zh-CN" sz="2800" dirty="0" smtClean="0">
                <a:latin typeface="Aharoni" panose="02010803020104030203" pitchFamily="2" charset="-79"/>
                <a:ea typeface="SimSun" pitchFamily="2" charset="-122"/>
                <a:cs typeface="Aharoni" panose="02010803020104030203" pitchFamily="2" charset="-79"/>
              </a:rPr>
              <a:t>is a system that is used to </a:t>
            </a:r>
            <a:r>
              <a:rPr lang="en-US" altLang="zh-CN" sz="2800" dirty="0" smtClean="0">
                <a:solidFill>
                  <a:srgbClr val="FFFF00"/>
                </a:solidFill>
                <a:latin typeface="Aharoni" panose="02010803020104030203" pitchFamily="2" charset="-79"/>
                <a:ea typeface="SimSun" pitchFamily="2" charset="-122"/>
                <a:cs typeface="Aharoni" panose="02010803020104030203" pitchFamily="2" charset="-79"/>
              </a:rPr>
              <a:t>realize a desired output or objective</a:t>
            </a:r>
            <a:r>
              <a:rPr lang="en-US" altLang="zh-CN" sz="2800" dirty="0" smtClean="0">
                <a:latin typeface="Aharoni" panose="02010803020104030203" pitchFamily="2" charset="-79"/>
                <a:ea typeface="SimSun" pitchFamily="2" charset="-122"/>
                <a:cs typeface="Aharoni" panose="02010803020104030203" pitchFamily="2" charset="-79"/>
              </a:rPr>
              <a:t>.</a:t>
            </a:r>
          </a:p>
          <a:p>
            <a:pPr marL="0" indent="0" eaLnBrk="1" hangingPunct="1">
              <a:buFont typeface="Monotype Sorts" pitchFamily="2" charset="2"/>
              <a:buNone/>
              <a:defRPr/>
            </a:pPr>
            <a:endParaRPr lang="en-US" altLang="zh-CN" sz="2800" dirty="0" smtClean="0">
              <a:latin typeface="Aharoni" panose="02010803020104030203" pitchFamily="2" charset="-79"/>
              <a:ea typeface="SimSun" pitchFamily="2" charset="-122"/>
              <a:cs typeface="Aharoni" panose="02010803020104030203" pitchFamily="2" charset="-79"/>
            </a:endParaRPr>
          </a:p>
          <a:p>
            <a:pPr marL="0" indent="0" eaLnBrk="1" hangingPunct="1">
              <a:buFont typeface="Monotype Sorts" pitchFamily="2" charset="2"/>
              <a:buNone/>
              <a:defRPr/>
            </a:pPr>
            <a:r>
              <a:rPr lang="en-US" altLang="zh-CN" dirty="0" smtClean="0">
                <a:solidFill>
                  <a:srgbClr val="FF0000"/>
                </a:solidFill>
                <a:latin typeface="Aharoni" panose="02010803020104030203" pitchFamily="2" charset="-79"/>
                <a:ea typeface="SimSun" pitchFamily="2" charset="-122"/>
                <a:cs typeface="Aharoni" panose="02010803020104030203" pitchFamily="2" charset="-79"/>
              </a:rPr>
              <a:t>Control systems are everywhere</a:t>
            </a:r>
          </a:p>
          <a:p>
            <a:pPr marL="0" indent="0" eaLnBrk="1" hangingPunct="1">
              <a:buFont typeface="Monotype Sorts" pitchFamily="2" charset="2"/>
              <a:buNone/>
              <a:defRPr/>
            </a:pPr>
            <a:endParaRPr lang="en-US" altLang="zh-CN" dirty="0" smtClean="0">
              <a:solidFill>
                <a:srgbClr val="FF0000"/>
              </a:solidFill>
              <a:latin typeface="Aharoni" panose="02010803020104030203" pitchFamily="2" charset="-79"/>
              <a:ea typeface="SimSun" pitchFamily="2" charset="-122"/>
              <a:cs typeface="Aharoni" panose="02010803020104030203" pitchFamily="2" charset="-79"/>
            </a:endParaRPr>
          </a:p>
          <a:p>
            <a:pPr lvl="1" eaLnBrk="1" hangingPunct="1">
              <a:defRPr/>
            </a:pPr>
            <a:r>
              <a:rPr lang="en-US" altLang="zh-CN" sz="2000" b="1" dirty="0" smtClean="0">
                <a:latin typeface="Aharoni" panose="02010803020104030203" pitchFamily="2" charset="-79"/>
                <a:ea typeface="SimSun" pitchFamily="2" charset="-122"/>
                <a:cs typeface="Aharoni" panose="02010803020104030203" pitchFamily="2" charset="-79"/>
              </a:rPr>
              <a:t>They appear in our homes, in cars, in industry, in scientific labs, and in hospital</a:t>
            </a:r>
            <a:r>
              <a:rPr lang="en-US" altLang="zh-CN" sz="2000" b="1" dirty="0">
                <a:latin typeface="Aharoni" panose="02010803020104030203" pitchFamily="2" charset="-79"/>
                <a:ea typeface="SimSun" pitchFamily="2" charset="-122"/>
                <a:cs typeface="Aharoni" panose="02010803020104030203" pitchFamily="2" charset="-79"/>
              </a:rPr>
              <a:t>.</a:t>
            </a:r>
            <a:endParaRPr lang="en-US" altLang="zh-CN" sz="2000" b="1" dirty="0" smtClean="0">
              <a:latin typeface="Aharoni" panose="02010803020104030203" pitchFamily="2" charset="-79"/>
              <a:ea typeface="SimSun" pitchFamily="2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7058184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l-GR" sz="3600" b="1" kern="12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The control system design process</a:t>
            </a:r>
            <a:endParaRPr lang="en-US" altLang="zh-CN" sz="3600" b="1" dirty="0" smtClean="0">
              <a:solidFill>
                <a:srgbClr val="FF0000"/>
              </a:solidFill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614363" y="1219200"/>
            <a:ext cx="2971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b="1" dirty="0">
                <a:solidFill>
                  <a:srgbClr val="FF3300"/>
                </a:solidFill>
              </a:rPr>
              <a:t>1. </a:t>
            </a:r>
            <a:r>
              <a:rPr lang="en-US" altLang="zh-CN" sz="2000" b="1" dirty="0" smtClean="0">
                <a:solidFill>
                  <a:schemeClr val="tx2">
                    <a:lumMod val="90000"/>
                  </a:schemeClr>
                </a:solidFill>
              </a:rPr>
              <a:t>Establish control goals</a:t>
            </a:r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>
            <a:off x="2138363" y="1676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385763" y="2057400"/>
            <a:ext cx="36417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b="1" dirty="0">
                <a:solidFill>
                  <a:srgbClr val="FF3300"/>
                </a:solidFill>
              </a:rPr>
              <a:t>2. </a:t>
            </a:r>
            <a:r>
              <a:rPr lang="en-US" altLang="zh-CN" sz="2000" dirty="0" smtClean="0">
                <a:solidFill>
                  <a:schemeClr val="tx2">
                    <a:lumMod val="90000"/>
                  </a:schemeClr>
                </a:solidFill>
              </a:rPr>
              <a:t>Identify the variables to control</a:t>
            </a:r>
          </a:p>
        </p:txBody>
      </p:sp>
      <p:sp>
        <p:nvSpPr>
          <p:cNvPr id="31" name="Line 15"/>
          <p:cNvSpPr>
            <a:spLocks noChangeShapeType="1"/>
          </p:cNvSpPr>
          <p:nvPr/>
        </p:nvSpPr>
        <p:spPr bwMode="auto">
          <a:xfrm>
            <a:off x="2138363" y="2438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614363" y="2819400"/>
            <a:ext cx="3048000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914400" indent="-4572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371600" indent="-4572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828800" indent="-4572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286000" indent="-4572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b="1" dirty="0" smtClean="0">
                <a:solidFill>
                  <a:srgbClr val="FF3300"/>
                </a:solidFill>
              </a:rPr>
              <a:t>3.</a:t>
            </a:r>
            <a:r>
              <a:rPr lang="en-US" altLang="zh-CN" sz="2000" dirty="0" smtClean="0">
                <a:solidFill>
                  <a:srgbClr val="3333FF"/>
                </a:solidFill>
              </a:rPr>
              <a:t> </a:t>
            </a:r>
            <a:r>
              <a:rPr lang="en-US" altLang="zh-CN" sz="2000" b="1" dirty="0" smtClean="0">
                <a:solidFill>
                  <a:schemeClr val="tx2">
                    <a:lumMod val="90000"/>
                  </a:schemeClr>
                </a:solidFill>
              </a:rPr>
              <a:t>Write the specifications </a:t>
            </a:r>
          </a:p>
          <a:p>
            <a:pPr eaLnBrk="1" hangingPunct="1">
              <a:defRPr/>
            </a:pPr>
            <a:r>
              <a:rPr lang="en-US" altLang="zh-CN" sz="2000" b="1" dirty="0" smtClean="0">
                <a:solidFill>
                  <a:schemeClr val="tx2">
                    <a:lumMod val="90000"/>
                  </a:schemeClr>
                </a:solidFill>
              </a:rPr>
              <a:t>         for the variables</a:t>
            </a:r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>
            <a:off x="2138363" y="3505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233363" y="3886200"/>
            <a:ext cx="3962400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b="1" dirty="0" smtClean="0">
                <a:solidFill>
                  <a:srgbClr val="FF3300"/>
                </a:solidFill>
              </a:rPr>
              <a:t>4.</a:t>
            </a:r>
            <a:r>
              <a:rPr lang="en-US" altLang="zh-CN" sz="2000" dirty="0" smtClean="0">
                <a:solidFill>
                  <a:srgbClr val="3333FF"/>
                </a:solidFill>
              </a:rPr>
              <a:t> </a:t>
            </a:r>
            <a:r>
              <a:rPr lang="en-US" altLang="zh-CN" sz="2000" b="1" dirty="0" smtClean="0">
                <a:solidFill>
                  <a:schemeClr val="tx2">
                    <a:lumMod val="90000"/>
                  </a:schemeClr>
                </a:solidFill>
              </a:rPr>
              <a:t>Establish the system configuration</a:t>
            </a:r>
          </a:p>
          <a:p>
            <a:pPr algn="ctr" eaLnBrk="1" hangingPunct="1">
              <a:defRPr/>
            </a:pPr>
            <a:r>
              <a:rPr lang="en-US" altLang="zh-CN" sz="2000" b="1" dirty="0" smtClean="0">
                <a:solidFill>
                  <a:schemeClr val="tx2">
                    <a:lumMod val="90000"/>
                  </a:schemeClr>
                </a:solidFill>
              </a:rPr>
              <a:t>    Identify the actuator</a:t>
            </a:r>
          </a:p>
        </p:txBody>
      </p:sp>
      <p:sp>
        <p:nvSpPr>
          <p:cNvPr id="35" name="Line 17"/>
          <p:cNvSpPr>
            <a:spLocks noChangeShapeType="1"/>
          </p:cNvSpPr>
          <p:nvPr/>
        </p:nvSpPr>
        <p:spPr bwMode="auto">
          <a:xfrm>
            <a:off x="2138363" y="4902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298450" y="5307012"/>
            <a:ext cx="381635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b="1" dirty="0" smtClean="0">
                <a:solidFill>
                  <a:srgbClr val="FF3300"/>
                </a:solidFill>
              </a:rPr>
              <a:t>5.</a:t>
            </a:r>
            <a:r>
              <a:rPr lang="en-US" altLang="zh-CN" sz="2000" dirty="0" smtClean="0"/>
              <a:t> </a:t>
            </a:r>
            <a:r>
              <a:rPr lang="en-US" altLang="zh-CN" sz="2000" b="1" dirty="0" smtClean="0">
                <a:solidFill>
                  <a:schemeClr val="tx2">
                    <a:lumMod val="90000"/>
                  </a:schemeClr>
                </a:solidFill>
              </a:rPr>
              <a:t>Obtain a model of the process, </a:t>
            </a:r>
          </a:p>
          <a:p>
            <a:pPr eaLnBrk="1" hangingPunct="1">
              <a:defRPr/>
            </a:pPr>
            <a:r>
              <a:rPr lang="en-US" altLang="zh-CN" sz="2000" b="1" dirty="0" smtClean="0">
                <a:solidFill>
                  <a:schemeClr val="tx2">
                    <a:lumMod val="90000"/>
                  </a:schemeClr>
                </a:solidFill>
              </a:rPr>
              <a:t>     the actuator and the sensor</a:t>
            </a:r>
          </a:p>
        </p:txBody>
      </p:sp>
      <p:sp>
        <p:nvSpPr>
          <p:cNvPr id="37" name="Line 19"/>
          <p:cNvSpPr>
            <a:spLocks noChangeShapeType="1"/>
          </p:cNvSpPr>
          <p:nvPr/>
        </p:nvSpPr>
        <p:spPr bwMode="auto">
          <a:xfrm>
            <a:off x="2138363" y="6319837"/>
            <a:ext cx="647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8" name="Line 18"/>
          <p:cNvSpPr>
            <a:spLocks noChangeShapeType="1"/>
          </p:cNvSpPr>
          <p:nvPr/>
        </p:nvSpPr>
        <p:spPr bwMode="auto">
          <a:xfrm>
            <a:off x="2138363" y="601503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>
            <a:off x="8615363" y="1300162"/>
            <a:ext cx="0" cy="502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40" name="Line 21"/>
          <p:cNvSpPr>
            <a:spLocks noChangeShapeType="1"/>
          </p:cNvSpPr>
          <p:nvPr/>
        </p:nvSpPr>
        <p:spPr bwMode="auto">
          <a:xfrm>
            <a:off x="6481763" y="1300162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41" name="Line 20"/>
          <p:cNvSpPr>
            <a:spLocks noChangeShapeType="1"/>
          </p:cNvSpPr>
          <p:nvPr/>
        </p:nvSpPr>
        <p:spPr bwMode="auto">
          <a:xfrm>
            <a:off x="6481763" y="126682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4621213" y="1552575"/>
            <a:ext cx="386080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b="1" dirty="0" smtClean="0">
                <a:solidFill>
                  <a:srgbClr val="FF3300"/>
                </a:solidFill>
              </a:rPr>
              <a:t>6.</a:t>
            </a:r>
            <a:r>
              <a:rPr lang="en-US" altLang="zh-CN" sz="2000" dirty="0" smtClean="0">
                <a:solidFill>
                  <a:srgbClr val="FF3300"/>
                </a:solidFill>
              </a:rPr>
              <a:t> </a:t>
            </a:r>
            <a:r>
              <a:rPr lang="en-US" altLang="zh-CN" sz="2000" b="1" dirty="0" smtClean="0">
                <a:solidFill>
                  <a:schemeClr val="tx2">
                    <a:lumMod val="90000"/>
                  </a:schemeClr>
                </a:solidFill>
              </a:rPr>
              <a:t>Describe a controller and select</a:t>
            </a:r>
          </a:p>
          <a:p>
            <a:pPr eaLnBrk="1" hangingPunct="1">
              <a:defRPr/>
            </a:pPr>
            <a:r>
              <a:rPr lang="en-US" altLang="zh-CN" sz="2000" b="1" dirty="0" smtClean="0">
                <a:solidFill>
                  <a:schemeClr val="tx2">
                    <a:lumMod val="90000"/>
                  </a:schemeClr>
                </a:solidFill>
              </a:rPr>
              <a:t>    key parameters to be adjusted</a:t>
            </a:r>
          </a:p>
        </p:txBody>
      </p:sp>
      <p:cxnSp>
        <p:nvCxnSpPr>
          <p:cNvPr id="43" name="Ευθύγραμμο βέλος σύνδεσης 2"/>
          <p:cNvCxnSpPr>
            <a:cxnSpLocks noChangeShapeType="1"/>
          </p:cNvCxnSpPr>
          <p:nvPr/>
        </p:nvCxnSpPr>
        <p:spPr bwMode="auto">
          <a:xfrm>
            <a:off x="6502401" y="2260600"/>
            <a:ext cx="6350" cy="4349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729163" y="2695575"/>
            <a:ext cx="3657600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b="1" dirty="0" smtClean="0">
                <a:solidFill>
                  <a:srgbClr val="FF3300"/>
                </a:solidFill>
              </a:rPr>
              <a:t>7. </a:t>
            </a:r>
            <a:r>
              <a:rPr lang="en-US" altLang="zh-CN" sz="2000" b="1" dirty="0" smtClean="0">
                <a:solidFill>
                  <a:schemeClr val="tx2">
                    <a:lumMod val="90000"/>
                  </a:schemeClr>
                </a:solidFill>
              </a:rPr>
              <a:t>Optimize the parameters and</a:t>
            </a:r>
          </a:p>
          <a:p>
            <a:pPr eaLnBrk="1" hangingPunct="1">
              <a:defRPr/>
            </a:pPr>
            <a:r>
              <a:rPr lang="en-US" altLang="zh-CN" sz="2000" b="1" dirty="0" smtClean="0">
                <a:solidFill>
                  <a:schemeClr val="tx2">
                    <a:lumMod val="90000"/>
                  </a:schemeClr>
                </a:solidFill>
              </a:rPr>
              <a:t>     analyze the performance </a:t>
            </a:r>
          </a:p>
        </p:txBody>
      </p:sp>
      <p:sp>
        <p:nvSpPr>
          <p:cNvPr id="45" name="Line 24"/>
          <p:cNvSpPr>
            <a:spLocks noChangeShapeType="1"/>
          </p:cNvSpPr>
          <p:nvPr/>
        </p:nvSpPr>
        <p:spPr bwMode="auto">
          <a:xfrm>
            <a:off x="5486401" y="3429000"/>
            <a:ext cx="4762" cy="1928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46" name="Line 26"/>
          <p:cNvSpPr>
            <a:spLocks noChangeShapeType="1"/>
          </p:cNvSpPr>
          <p:nvPr/>
        </p:nvSpPr>
        <p:spPr bwMode="auto">
          <a:xfrm>
            <a:off x="3814763" y="3621881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47" name="Line 25"/>
          <p:cNvSpPr>
            <a:spLocks noChangeShapeType="1"/>
          </p:cNvSpPr>
          <p:nvPr/>
        </p:nvSpPr>
        <p:spPr bwMode="auto">
          <a:xfrm>
            <a:off x="3814763" y="3581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48" name="Line 27"/>
          <p:cNvSpPr>
            <a:spLocks noChangeShapeType="1"/>
          </p:cNvSpPr>
          <p:nvPr/>
        </p:nvSpPr>
        <p:spPr bwMode="auto">
          <a:xfrm>
            <a:off x="7077076" y="340677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49" name="Text Box 29"/>
          <p:cNvSpPr txBox="1">
            <a:spLocks noChangeArrowheads="1"/>
          </p:cNvSpPr>
          <p:nvPr/>
        </p:nvSpPr>
        <p:spPr bwMode="auto">
          <a:xfrm>
            <a:off x="5967413" y="4095750"/>
            <a:ext cx="22193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Finalize the design</a:t>
            </a:r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3923928" y="3800187"/>
            <a:ext cx="22140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1600" b="1" dirty="0" smtClean="0">
                <a:solidFill>
                  <a:srgbClr val="FFFF00"/>
                </a:solidFill>
              </a:rPr>
              <a:t>Performance does not </a:t>
            </a:r>
          </a:p>
          <a:p>
            <a:pPr eaLnBrk="1" hangingPunct="1">
              <a:defRPr/>
            </a:pPr>
            <a:r>
              <a:rPr lang="en-US" altLang="zh-CN" sz="1600" b="1" dirty="0" smtClean="0">
                <a:solidFill>
                  <a:srgbClr val="FFFF00"/>
                </a:solidFill>
              </a:rPr>
              <a:t>meet the specifications </a:t>
            </a:r>
          </a:p>
        </p:txBody>
      </p:sp>
      <p:sp>
        <p:nvSpPr>
          <p:cNvPr id="51" name="Text Box 30"/>
          <p:cNvSpPr txBox="1">
            <a:spLocks noChangeArrowheads="1"/>
          </p:cNvSpPr>
          <p:nvPr/>
        </p:nvSpPr>
        <p:spPr bwMode="auto">
          <a:xfrm>
            <a:off x="7668344" y="3276600"/>
            <a:ext cx="13681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1600" b="1" dirty="0" smtClean="0">
                <a:solidFill>
                  <a:srgbClr val="FFFF00"/>
                </a:solidFill>
              </a:rPr>
              <a:t>Performance</a:t>
            </a:r>
          </a:p>
          <a:p>
            <a:pPr eaLnBrk="1" hangingPunct="1">
              <a:defRPr/>
            </a:pPr>
            <a:r>
              <a:rPr lang="en-US" altLang="zh-CN" sz="1600" b="1" dirty="0" smtClean="0">
                <a:solidFill>
                  <a:srgbClr val="FFFF00"/>
                </a:solidFill>
              </a:rPr>
              <a:t>  meet the </a:t>
            </a:r>
          </a:p>
          <a:p>
            <a:pPr eaLnBrk="1" hangingPunct="1">
              <a:defRPr/>
            </a:pPr>
            <a:r>
              <a:rPr lang="en-US" altLang="zh-CN" sz="1600" b="1" dirty="0" smtClean="0">
                <a:solidFill>
                  <a:srgbClr val="FFFF00"/>
                </a:solidFill>
              </a:rPr>
              <a:t>specifications</a:t>
            </a:r>
          </a:p>
        </p:txBody>
      </p:sp>
    </p:spTree>
    <p:extLst>
      <p:ext uri="{BB962C8B-B14F-4D97-AF65-F5344CB8AC3E}">
        <p14:creationId xmlns:p14="http://schemas.microsoft.com/office/powerpoint/2010/main" val="263874377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76200"/>
            <a:ext cx="8226425" cy="1143000"/>
          </a:xfrm>
        </p:spPr>
        <p:txBody>
          <a:bodyPr/>
          <a:lstStyle/>
          <a:p>
            <a:pPr algn="ctr"/>
            <a:r>
              <a:rPr lang="en-US" alt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System Modeling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4114800"/>
            <a:ext cx="8226425" cy="4525963"/>
          </a:xfrm>
        </p:spPr>
        <p:txBody>
          <a:bodyPr/>
          <a:lstStyle/>
          <a:p>
            <a:endParaRPr lang="en-US" altLang="el-GR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lvl="1" indent="0">
              <a:buNone/>
            </a:pPr>
            <a:endParaRPr lang="en-US" altLang="el-GR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14400" lvl="1" indent="-457200">
              <a:buFontTx/>
              <a:buAutoNum type="arabicPeriod"/>
            </a:pPr>
            <a:endParaRPr lang="en-US" altLang="el-GR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lvl="1" indent="0">
              <a:buNone/>
            </a:pPr>
            <a:endParaRPr lang="en-US" altLang="el-GR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buFontTx/>
              <a:buNone/>
            </a:pPr>
            <a:r>
              <a:rPr lang="en-US" altLang="el-G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lvl="1" algn="just">
              <a:buFontTx/>
              <a:buNone/>
            </a:pPr>
            <a:r>
              <a:rPr lang="en-US" altLang="el-G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altLang="el-GR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914400" y="4724400"/>
            <a:ext cx="708660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</a:pPr>
            <a:endParaRPr lang="en-US" altLang="zh-CN" sz="2400" dirty="0" smtClean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algn="just"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</a:pPr>
            <a:endParaRPr lang="en-US" altLang="zh-CN" sz="2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447800" y="1216967"/>
            <a:ext cx="5859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l-G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Purpose of models in control systems: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1143000" y="2097880"/>
            <a:ext cx="6019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n-US" altLang="el-GR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mathematical model </a:t>
            </a:r>
            <a:r>
              <a:rPr lang="en-US" altLang="el-GR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a system is the basis for all control system analysis and design methods.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1600200" y="3276600"/>
            <a:ext cx="533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</a:pPr>
            <a:r>
              <a:rPr lang="en-US" altLang="zh-CN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Mathematical models of the control systems are the </a:t>
            </a:r>
            <a:r>
              <a:rPr lang="en-US" altLang="zh-C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mathematical relationships </a:t>
            </a:r>
            <a:r>
              <a:rPr lang="en-US" altLang="zh-CN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between the system’s variables.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1028700" y="4700682"/>
            <a:ext cx="647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FontTx/>
              <a:buNone/>
            </a:pPr>
            <a:r>
              <a:rPr lang="en-US" altLang="el-GR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detailed model allows some verification of the performance of the control system through </a:t>
            </a:r>
            <a:r>
              <a:rPr lang="en-US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simulation</a:t>
            </a:r>
            <a:r>
              <a:rPr lang="en-US" altLang="el-GR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before it is implemented on the actual system.</a:t>
            </a:r>
          </a:p>
        </p:txBody>
      </p:sp>
    </p:spTree>
    <p:extLst>
      <p:ext uri="{BB962C8B-B14F-4D97-AF65-F5344CB8AC3E}">
        <p14:creationId xmlns:p14="http://schemas.microsoft.com/office/powerpoint/2010/main" val="135196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4638"/>
            <a:ext cx="8226425" cy="792162"/>
          </a:xfrm>
        </p:spPr>
        <p:txBody>
          <a:bodyPr/>
          <a:lstStyle/>
          <a:p>
            <a:pPr algn="ctr"/>
            <a:r>
              <a:rPr lang="en-US" alt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Types of Models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l-G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Physical Models</a:t>
            </a:r>
            <a:endParaRPr lang="en-US" altLang="el-GR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/>
            <a:r>
              <a:rPr lang="en-US" altLang="el-GR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scale models</a:t>
            </a:r>
          </a:p>
          <a:p>
            <a:pPr lvl="1"/>
            <a:r>
              <a:rPr lang="en-US" altLang="el-GR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analogue </a:t>
            </a:r>
            <a:r>
              <a:rPr lang="en-US" altLang="el-G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models</a:t>
            </a:r>
          </a:p>
          <a:p>
            <a:pPr marL="457200" lvl="1" indent="0">
              <a:buNone/>
            </a:pPr>
            <a:endParaRPr lang="en-US" altLang="el-GR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altLang="el-GR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Mathematical Models</a:t>
            </a:r>
            <a:endParaRPr lang="en-US" altLang="el-GR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/>
            <a:r>
              <a:rPr lang="en-US" altLang="el-GR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analytically based</a:t>
            </a:r>
          </a:p>
          <a:p>
            <a:pPr lvl="1"/>
            <a:r>
              <a:rPr lang="en-US" altLang="el-GR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experimentally based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029200" y="2819400"/>
            <a:ext cx="3810000" cy="21698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 cap="sq" cmpd="thinThick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model for a given system depends upon: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l-GR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defined system boundaries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l-GR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objective of the study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l-GR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level of approximation</a:t>
            </a:r>
            <a:br>
              <a:rPr lang="en-US" altLang="el-GR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l-GR" dirty="0"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required</a:t>
            </a:r>
          </a:p>
        </p:txBody>
      </p:sp>
    </p:spTree>
    <p:extLst>
      <p:ext uri="{BB962C8B-B14F-4D97-AF65-F5344CB8AC3E}">
        <p14:creationId xmlns:p14="http://schemas.microsoft.com/office/powerpoint/2010/main" val="388854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  <p:bldP spid="1126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66774" y="6096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zh-CN" sz="3600" b="1" kern="0" dirty="0">
                <a:solidFill>
                  <a:srgbClr val="FF0000"/>
                </a:solidFill>
              </a:rPr>
              <a:t>M</a:t>
            </a:r>
            <a:r>
              <a:rPr lang="en-US" altLang="zh-CN" sz="3600" b="1" kern="0" dirty="0" smtClean="0">
                <a:solidFill>
                  <a:srgbClr val="FF0000"/>
                </a:solidFill>
              </a:rPr>
              <a:t>athematical models of </a:t>
            </a:r>
          </a:p>
          <a:p>
            <a:pPr algn="ctr"/>
            <a:r>
              <a:rPr lang="en-US" altLang="zh-CN" sz="3600" b="1" kern="0" dirty="0" smtClean="0">
                <a:solidFill>
                  <a:srgbClr val="FF0000"/>
                </a:solidFill>
              </a:rPr>
              <a:t>control systems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147401" y="1905000"/>
            <a:ext cx="759214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</a:pPr>
            <a:endParaRPr lang="en-US" altLang="zh-CN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</a:pPr>
            <a:r>
              <a:rPr lang="en-US" altLang="zh-CN" b="1" dirty="0">
                <a:solidFill>
                  <a:srgbClr val="FFFF00"/>
                </a:solidFill>
              </a:rPr>
              <a:t>    </a:t>
            </a:r>
            <a:r>
              <a:rPr lang="en-US" altLang="zh-CN" sz="3200" b="1" dirty="0">
                <a:solidFill>
                  <a:srgbClr val="FFFF00"/>
                </a:solidFill>
              </a:rPr>
              <a:t>1) </a:t>
            </a:r>
            <a:r>
              <a:rPr lang="en-US" altLang="zh-CN" sz="3200" dirty="0">
                <a:solidFill>
                  <a:srgbClr val="FFFF00"/>
                </a:solidFill>
              </a:rPr>
              <a:t>Differential equations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</a:pPr>
            <a:r>
              <a:rPr lang="en-US" altLang="zh-CN" sz="3200" b="1" dirty="0">
                <a:solidFill>
                  <a:srgbClr val="FFFF00"/>
                </a:solidFill>
              </a:rPr>
              <a:t>    2)  </a:t>
            </a:r>
            <a:r>
              <a:rPr lang="en-US" altLang="zh-CN" sz="3200" dirty="0">
                <a:solidFill>
                  <a:srgbClr val="FFFF00"/>
                </a:solidFill>
              </a:rPr>
              <a:t>Transfer function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</a:pPr>
            <a:r>
              <a:rPr lang="en-US" altLang="zh-CN" sz="3200" b="1" dirty="0">
                <a:solidFill>
                  <a:srgbClr val="FFFF00"/>
                </a:solidFill>
              </a:rPr>
              <a:t>    3)  </a:t>
            </a:r>
            <a:r>
              <a:rPr lang="en-US" altLang="zh-CN" sz="3200" dirty="0">
                <a:solidFill>
                  <a:srgbClr val="FFFF00"/>
                </a:solidFill>
              </a:rPr>
              <a:t>Block </a:t>
            </a:r>
            <a:r>
              <a:rPr lang="en-US" altLang="zh-CN" sz="3200" dirty="0" smtClean="0">
                <a:solidFill>
                  <a:srgbClr val="FFFF00"/>
                </a:solidFill>
              </a:rPr>
              <a:t>diagram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</a:pPr>
            <a:r>
              <a:rPr lang="en-US" altLang="zh-CN" sz="3200" b="1" dirty="0">
                <a:solidFill>
                  <a:srgbClr val="FFFF00"/>
                </a:solidFill>
              </a:rPr>
              <a:t>    4) S</a:t>
            </a:r>
            <a:r>
              <a:rPr lang="en-US" altLang="zh-CN" sz="3200" b="1" dirty="0" smtClean="0">
                <a:solidFill>
                  <a:srgbClr val="FFFF00"/>
                </a:solidFill>
              </a:rPr>
              <a:t>ignal </a:t>
            </a:r>
            <a:r>
              <a:rPr lang="en-US" altLang="zh-CN" sz="3200" b="1" dirty="0">
                <a:solidFill>
                  <a:srgbClr val="FFFF00"/>
                </a:solidFill>
              </a:rPr>
              <a:t>flow graph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</a:pPr>
            <a:r>
              <a:rPr lang="en-US" altLang="zh-CN" sz="3200" b="1" dirty="0">
                <a:solidFill>
                  <a:srgbClr val="FFFF00"/>
                </a:solidFill>
              </a:rPr>
              <a:t>    </a:t>
            </a:r>
            <a:r>
              <a:rPr lang="en-US" altLang="zh-CN" sz="3200" b="1" dirty="0" smtClean="0">
                <a:solidFill>
                  <a:srgbClr val="FFFF00"/>
                </a:solidFill>
              </a:rPr>
              <a:t>5)  </a:t>
            </a:r>
            <a:r>
              <a:rPr lang="en-US" altLang="zh-CN" sz="3200" dirty="0">
                <a:solidFill>
                  <a:srgbClr val="FFFF00"/>
                </a:solidFill>
              </a:rPr>
              <a:t>State </a:t>
            </a:r>
            <a:r>
              <a:rPr lang="en-US" altLang="zh-CN" sz="3200" dirty="0" smtClean="0">
                <a:solidFill>
                  <a:srgbClr val="FFFF00"/>
                </a:solidFill>
              </a:rPr>
              <a:t>variables (</a:t>
            </a:r>
            <a:r>
              <a:rPr lang="en-US" altLang="zh-CN" sz="3200" dirty="0">
                <a:solidFill>
                  <a:srgbClr val="FFFF00"/>
                </a:solidFill>
              </a:rPr>
              <a:t>modern control theory)</a:t>
            </a:r>
          </a:p>
        </p:txBody>
      </p:sp>
    </p:spTree>
    <p:extLst>
      <p:ext uri="{BB962C8B-B14F-4D97-AF65-F5344CB8AC3E}">
        <p14:creationId xmlns:p14="http://schemas.microsoft.com/office/powerpoint/2010/main" val="1308509636"/>
      </p:ext>
    </p:extLst>
  </p:cSld>
  <p:clrMapOvr>
    <a:masterClrMapping/>
  </p:clrMapOvr>
  <p:transition advTm="18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66774" y="6096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zh-CN" sz="3600" b="1" kern="0" dirty="0" smtClean="0">
                <a:solidFill>
                  <a:srgbClr val="FF0000"/>
                </a:solidFill>
              </a:rPr>
              <a:t>Examples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85800" y="1371600"/>
            <a:ext cx="4519763" cy="10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</a:pPr>
            <a:endParaRPr lang="en-US" altLang="zh-CN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</a:pPr>
            <a:r>
              <a:rPr lang="en-US" altLang="zh-CN" b="1" dirty="0">
                <a:solidFill>
                  <a:srgbClr val="FFFF00"/>
                </a:solidFill>
              </a:rPr>
              <a:t>    </a:t>
            </a:r>
            <a:r>
              <a:rPr lang="en-US" altLang="zh-CN" sz="3200" b="1" dirty="0">
                <a:solidFill>
                  <a:srgbClr val="FFFF00"/>
                </a:solidFill>
              </a:rPr>
              <a:t>1) </a:t>
            </a:r>
            <a:r>
              <a:rPr lang="en-US" altLang="zh-CN" sz="3200" dirty="0">
                <a:solidFill>
                  <a:srgbClr val="FFFF00"/>
                </a:solidFill>
              </a:rPr>
              <a:t>Differential </a:t>
            </a:r>
            <a:r>
              <a:rPr lang="en-US" altLang="zh-CN" sz="3200" dirty="0" smtClean="0">
                <a:solidFill>
                  <a:srgbClr val="FFFF00"/>
                </a:solidFill>
              </a:rPr>
              <a:t>equations</a:t>
            </a:r>
            <a:endParaRPr lang="en-US" altLang="zh-CN" sz="3200" dirty="0">
              <a:solidFill>
                <a:srgbClr val="FFFF00"/>
              </a:solidFill>
            </a:endParaRPr>
          </a:p>
        </p:txBody>
      </p:sp>
      <p:graphicFrame>
        <p:nvGraphicFramePr>
          <p:cNvPr id="2" name="Αντικείμενο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2553403"/>
              </p:ext>
            </p:extLst>
          </p:nvPr>
        </p:nvGraphicFramePr>
        <p:xfrm>
          <a:off x="866774" y="2895600"/>
          <a:ext cx="32766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55" name="Visio" r:id="rId4" imgW="1773756" imgH="827903" progId="Visio.Drawing.6">
                  <p:embed/>
                </p:oleObj>
              </mc:Choice>
              <mc:Fallback>
                <p:oleObj name="Visio" r:id="rId4" imgW="1773756" imgH="827903" progId="Visio.Drawing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774" y="2895600"/>
                        <a:ext cx="3276600" cy="220980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Αντικείμενο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8847943"/>
              </p:ext>
            </p:extLst>
          </p:nvPr>
        </p:nvGraphicFramePr>
        <p:xfrm>
          <a:off x="4943474" y="3048000"/>
          <a:ext cx="3336925" cy="205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56" name="Equation" r:id="rId6" imgW="1841400" imgH="1054080" progId="Equation.DSMT4">
                  <p:embed/>
                </p:oleObj>
              </mc:Choice>
              <mc:Fallback>
                <p:oleObj name="Equation" r:id="rId6" imgW="1841400" imgH="105408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4" y="3048000"/>
                        <a:ext cx="3336925" cy="2054225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2774019"/>
      </p:ext>
    </p:extLst>
  </p:cSld>
  <p:clrMapOvr>
    <a:masterClrMapping/>
  </p:clrMapOvr>
  <p:transition advTm="18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4913"/>
              </p:ext>
            </p:extLst>
          </p:nvPr>
        </p:nvGraphicFramePr>
        <p:xfrm>
          <a:off x="533400" y="1447800"/>
          <a:ext cx="144780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76" name="Visio" r:id="rId3" imgW="604800" imgH="1657440" progId="Visio.Drawing.6">
                  <p:embed/>
                </p:oleObj>
              </mc:Choice>
              <mc:Fallback>
                <p:oleObj name="Visio" r:id="rId3" imgW="604800" imgH="165744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447800"/>
                        <a:ext cx="1447800" cy="396240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2286000" y="1905000"/>
            <a:ext cx="6553200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zh-CN" i="1" dirty="0">
                <a:solidFill>
                  <a:schemeClr val="bg2"/>
                </a:solidFill>
              </a:rPr>
              <a:t>Define</a:t>
            </a:r>
            <a:r>
              <a:rPr lang="en-US" altLang="zh-CN" dirty="0">
                <a:solidFill>
                  <a:schemeClr val="bg2"/>
                </a:solidFill>
              </a:rPr>
              <a:t>:  </a:t>
            </a:r>
            <a:r>
              <a:rPr lang="en-US" altLang="zh-CN" i="1" dirty="0">
                <a:solidFill>
                  <a:schemeClr val="bg2"/>
                </a:solidFill>
              </a:rPr>
              <a:t>input → F </a:t>
            </a:r>
            <a:r>
              <a:rPr lang="zh-CN" altLang="en-US" i="1" dirty="0">
                <a:solidFill>
                  <a:schemeClr val="bg2"/>
                </a:solidFill>
              </a:rPr>
              <a:t>，</a:t>
            </a:r>
            <a:r>
              <a:rPr lang="en-US" altLang="zh-CN" i="1" dirty="0">
                <a:solidFill>
                  <a:schemeClr val="bg2"/>
                </a:solidFill>
              </a:rPr>
              <a:t>output → y.    We have</a:t>
            </a:r>
            <a:r>
              <a:rPr lang="en-US" altLang="zh-CN" b="1" dirty="0">
                <a:solidFill>
                  <a:schemeClr val="bg2"/>
                </a:solidFill>
              </a:rPr>
              <a:t>:</a:t>
            </a:r>
          </a:p>
        </p:txBody>
      </p:sp>
      <p:graphicFrame>
        <p:nvGraphicFramePr>
          <p:cNvPr id="3789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403405"/>
              </p:ext>
            </p:extLst>
          </p:nvPr>
        </p:nvGraphicFramePr>
        <p:xfrm>
          <a:off x="3962400" y="3124200"/>
          <a:ext cx="266700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77" name="Equation" r:id="rId5" imgW="1460160" imgH="1054080" progId="Equation.DSMT4">
                  <p:embed/>
                </p:oleObj>
              </mc:Choice>
              <mc:Fallback>
                <p:oleObj name="Equation" r:id="rId5" imgW="1460160" imgH="1054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3124200"/>
                        <a:ext cx="2667000" cy="190500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Example  :    A  mechanism</a:t>
            </a:r>
            <a:br>
              <a:rPr lang="en-US" altLang="zh-CN" b="1" dirty="0">
                <a:solidFill>
                  <a:srgbClr val="FF0000"/>
                </a:solidFill>
              </a:rPr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6121223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5" grpId="0" animBg="1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Transfer</a:t>
            </a:r>
            <a:r>
              <a:rPr lang="en-GB" b="1" dirty="0" smtClean="0"/>
              <a:t> </a:t>
            </a:r>
            <a:r>
              <a:rPr lang="en-GB" b="1" dirty="0" smtClean="0">
                <a:solidFill>
                  <a:srgbClr val="FF0000"/>
                </a:solidFill>
              </a:rPr>
              <a:t>Function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32" y="1676400"/>
            <a:ext cx="8712968" cy="1010891"/>
          </a:xfrm>
        </p:spPr>
        <p:txBody>
          <a:bodyPr>
            <a:normAutofit/>
          </a:bodyPr>
          <a:lstStyle/>
          <a:p>
            <a:pPr algn="just"/>
            <a:r>
              <a:rPr lang="en-GB" sz="2800" dirty="0" smtClean="0">
                <a:solidFill>
                  <a:srgbClr val="FFFF00"/>
                </a:solidFill>
              </a:rPr>
              <a:t>Transfer Function </a:t>
            </a:r>
            <a:r>
              <a:rPr lang="en-GB" sz="2800" dirty="0" smtClean="0"/>
              <a:t>is the ratio of Laplace transform of the output to the Laplace transform of the input. </a:t>
            </a:r>
          </a:p>
          <a:p>
            <a:pPr algn="just"/>
            <a:endParaRPr lang="en-GB" sz="2800" dirty="0" smtClean="0"/>
          </a:p>
          <a:p>
            <a:pPr algn="just"/>
            <a:endParaRPr lang="en-GB" sz="2800" dirty="0" smtClean="0"/>
          </a:p>
          <a:p>
            <a:pPr algn="just"/>
            <a:endParaRPr lang="en-GB" sz="2800" dirty="0" smtClean="0"/>
          </a:p>
          <a:p>
            <a:pPr algn="just"/>
            <a:endParaRPr lang="en-GB" sz="2800" dirty="0" smtClean="0"/>
          </a:p>
          <a:p>
            <a:pPr algn="just"/>
            <a:endParaRPr lang="en-GB" sz="2800" dirty="0" smtClean="0"/>
          </a:p>
          <a:p>
            <a:pPr algn="just"/>
            <a:endParaRPr lang="en-GB" sz="2800" dirty="0" smtClean="0"/>
          </a:p>
          <a:p>
            <a:pPr marL="0" indent="0" algn="just">
              <a:buNone/>
            </a:pPr>
            <a:endParaRPr lang="en-GB" sz="3000" dirty="0" smtClean="0"/>
          </a:p>
          <a:p>
            <a:pPr algn="just"/>
            <a:endParaRPr lang="en-GB" sz="3000" dirty="0" smtClean="0"/>
          </a:p>
          <a:p>
            <a:pPr algn="just"/>
            <a:endParaRPr lang="en-GB" sz="30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3200400" y="2845169"/>
            <a:ext cx="3933800" cy="1062608"/>
            <a:chOff x="4983601" y="4869160"/>
            <a:chExt cx="3415408" cy="864096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7236296" y="5301208"/>
              <a:ext cx="72008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6228184" y="4869160"/>
              <a:ext cx="1080120" cy="86409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/>
                <a:t>Plant</a:t>
              </a:r>
              <a:endParaRPr lang="en-GB" b="1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5494036" y="5302876"/>
              <a:ext cx="72008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892139" y="5085184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y(t)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83601" y="5147900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 smtClean="0"/>
                <a:t>u(t)</a:t>
              </a:r>
              <a:endParaRPr lang="en-GB" i="1" dirty="0"/>
            </a:p>
          </p:txBody>
        </p:sp>
      </p:grp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2069382"/>
              </p:ext>
            </p:extLst>
          </p:nvPr>
        </p:nvGraphicFramePr>
        <p:xfrm>
          <a:off x="304800" y="4096305"/>
          <a:ext cx="3644900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08" name="Equation" r:id="rId3" imgW="1333440" imgH="431640" progId="Equation.DSMT4">
                  <p:embed/>
                </p:oleObj>
              </mc:Choice>
              <mc:Fallback>
                <p:oleObj name="Equation" r:id="rId3" imgW="133344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096305"/>
                        <a:ext cx="3644900" cy="1179513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Αντικείμενο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276284"/>
              </p:ext>
            </p:extLst>
          </p:nvPr>
        </p:nvGraphicFramePr>
        <p:xfrm>
          <a:off x="4192588" y="5121275"/>
          <a:ext cx="4859337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09" name="Equation" r:id="rId5" imgW="1777680" imgH="419040" progId="Equation.DSMT4">
                  <p:embed/>
                </p:oleObj>
              </mc:Choice>
              <mc:Fallback>
                <p:oleObj name="Equation" r:id="rId5" imgW="1777680" imgH="4190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2588" y="5121275"/>
                        <a:ext cx="4859337" cy="1146175"/>
                      </a:xfrm>
                      <a:prstGeom prst="rect">
                        <a:avLst/>
                      </a:prstGeom>
                      <a:solidFill>
                        <a:srgbClr val="CAEB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83936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48736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LAPLACE  TRANSFORM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152400" y="823079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</a:rPr>
              <a:t>Laplace transform </a:t>
            </a:r>
            <a:r>
              <a:rPr lang="en-US" dirty="0">
                <a:solidFill>
                  <a:srgbClr val="FFFF00"/>
                </a:solidFill>
              </a:rPr>
              <a:t>is a mathematical tool particularly suitable for the study and design </a:t>
            </a:r>
            <a:r>
              <a:rPr lang="en-US" dirty="0" smtClean="0">
                <a:solidFill>
                  <a:srgbClr val="FFFF00"/>
                </a:solidFill>
              </a:rPr>
              <a:t>of LTI </a:t>
            </a:r>
            <a:r>
              <a:rPr lang="en-US" dirty="0">
                <a:solidFill>
                  <a:srgbClr val="FFFF00"/>
                </a:solidFill>
              </a:rPr>
              <a:t>systems. </a:t>
            </a:r>
            <a:endParaRPr lang="en-US" dirty="0" smtClean="0">
              <a:solidFill>
                <a:srgbClr val="FFFF00"/>
              </a:solidFill>
            </a:endParaRPr>
          </a:p>
          <a:p>
            <a:pPr algn="just"/>
            <a:endParaRPr lang="en-US" dirty="0">
              <a:solidFill>
                <a:srgbClr val="FFFF00"/>
              </a:solidFill>
            </a:endParaRPr>
          </a:p>
          <a:p>
            <a:pPr algn="just"/>
            <a:r>
              <a:rPr lang="en-US" dirty="0" smtClean="0"/>
              <a:t>LTI </a:t>
            </a:r>
            <a:r>
              <a:rPr lang="en-US" dirty="0"/>
              <a:t>systems are usually described by linear </a:t>
            </a:r>
            <a:r>
              <a:rPr lang="en-US" dirty="0" smtClean="0"/>
              <a:t>differential equations </a:t>
            </a:r>
            <a:r>
              <a:rPr lang="en-US" dirty="0"/>
              <a:t>with constant coefficients</a:t>
            </a:r>
            <a:r>
              <a:rPr lang="en-US" dirty="0" smtClean="0"/>
              <a:t>.</a:t>
            </a:r>
          </a:p>
          <a:p>
            <a:pPr algn="just"/>
            <a:endParaRPr lang="en-US" dirty="0">
              <a:solidFill>
                <a:srgbClr val="FFFF00"/>
              </a:solidFill>
            </a:endParaRPr>
          </a:p>
          <a:p>
            <a:pPr algn="just"/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Laplace transform converts a linear </a:t>
            </a:r>
            <a:r>
              <a:rPr lang="en-US" dirty="0" smtClean="0">
                <a:solidFill>
                  <a:srgbClr val="FFFF00"/>
                </a:solidFill>
              </a:rPr>
              <a:t>differential equation </a:t>
            </a:r>
            <a:r>
              <a:rPr lang="en-US" dirty="0">
                <a:solidFill>
                  <a:srgbClr val="FFFF00"/>
                </a:solidFill>
              </a:rPr>
              <a:t>with constant coefficients to an algebraic equation.</a:t>
            </a:r>
            <a:endParaRPr lang="el-GR" dirty="0">
              <a:solidFill>
                <a:srgbClr val="FFFF00"/>
              </a:solidFill>
            </a:endParaRPr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114800"/>
            <a:ext cx="542177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0" name="Picture 4" descr="Αποτέλεσμα εικόνας για LAPLACE TRANSFORM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1143000"/>
            <a:ext cx="3990975" cy="12001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68682165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66774" y="6096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zh-CN" sz="3600" b="1" kern="0" dirty="0" smtClean="0">
                <a:solidFill>
                  <a:srgbClr val="FF0000"/>
                </a:solidFill>
              </a:rPr>
              <a:t>Examples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85800" y="1371600"/>
            <a:ext cx="3884397" cy="10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</a:pPr>
            <a:endParaRPr lang="en-US" altLang="zh-CN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</a:pPr>
            <a:r>
              <a:rPr lang="en-US" altLang="zh-CN" b="1" dirty="0">
                <a:solidFill>
                  <a:srgbClr val="FFFF00"/>
                </a:solidFill>
              </a:rPr>
              <a:t>    </a:t>
            </a:r>
            <a:r>
              <a:rPr lang="en-US" altLang="zh-CN" sz="3200" b="1" dirty="0" smtClean="0">
                <a:solidFill>
                  <a:srgbClr val="FFFF00"/>
                </a:solidFill>
              </a:rPr>
              <a:t>2) </a:t>
            </a:r>
            <a:r>
              <a:rPr lang="en-US" altLang="zh-CN" sz="3200" dirty="0" smtClean="0">
                <a:solidFill>
                  <a:srgbClr val="FFFF00"/>
                </a:solidFill>
              </a:rPr>
              <a:t>Transfer function </a:t>
            </a:r>
            <a:endParaRPr lang="en-US" altLang="zh-CN" sz="3200" dirty="0">
              <a:solidFill>
                <a:srgbClr val="FFFF00"/>
              </a:solidFill>
            </a:endParaRPr>
          </a:p>
        </p:txBody>
      </p:sp>
      <p:graphicFrame>
        <p:nvGraphicFramePr>
          <p:cNvPr id="4" name="Αντικείμενο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093184"/>
              </p:ext>
            </p:extLst>
          </p:nvPr>
        </p:nvGraphicFramePr>
        <p:xfrm>
          <a:off x="1255497" y="2743200"/>
          <a:ext cx="66294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21" name="Visio" r:id="rId4" imgW="4308815" imgH="1112351" progId="Visio.Drawing.6">
                  <p:embed/>
                </p:oleObj>
              </mc:Choice>
              <mc:Fallback>
                <p:oleObj name="Visio" r:id="rId4" imgW="4308815" imgH="1112351" progId="Visio.Drawing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5497" y="2743200"/>
                        <a:ext cx="6629400" cy="2057400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798988"/>
              </p:ext>
            </p:extLst>
          </p:nvPr>
        </p:nvGraphicFramePr>
        <p:xfrm>
          <a:off x="2438400" y="5257800"/>
          <a:ext cx="4775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22" name="Equation" r:id="rId6" imgW="2387520" imgH="609480" progId="Equation.DSMT4">
                  <p:embed/>
                </p:oleObj>
              </mc:Choice>
              <mc:Fallback>
                <p:oleObj name="Equation" r:id="rId6" imgW="238752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38400" y="5257800"/>
                        <a:ext cx="4775200" cy="1219200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5806061"/>
      </p:ext>
    </p:extLst>
  </p:cSld>
  <p:clrMapOvr>
    <a:masterClrMapping/>
  </p:clrMapOvr>
  <p:transition advTm="18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990600"/>
            <a:ext cx="6400800" cy="253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3657600"/>
            <a:ext cx="7010400" cy="30400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</p:pic>
      <p:sp>
        <p:nvSpPr>
          <p:cNvPr id="6" name="Τίτλος 1"/>
          <p:cNvSpPr txBox="1">
            <a:spLocks/>
          </p:cNvSpPr>
          <p:nvPr/>
        </p:nvSpPr>
        <p:spPr>
          <a:xfrm>
            <a:off x="455613" y="274638"/>
            <a:ext cx="8226425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zh-CN" b="1" kern="0" dirty="0" smtClean="0">
                <a:solidFill>
                  <a:srgbClr val="FF0000"/>
                </a:solidFill>
              </a:rPr>
              <a:t>Example  :    A  RC circuit</a:t>
            </a:r>
            <a:br>
              <a:rPr lang="en-US" altLang="zh-CN" b="1" kern="0" dirty="0" smtClean="0">
                <a:solidFill>
                  <a:srgbClr val="FF0000"/>
                </a:solidFill>
              </a:rPr>
            </a:br>
            <a:endParaRPr lang="el-GR" kern="0" dirty="0"/>
          </a:p>
        </p:txBody>
      </p:sp>
    </p:spTree>
    <p:extLst>
      <p:ext uri="{BB962C8B-B14F-4D97-AF65-F5344CB8AC3E}">
        <p14:creationId xmlns:p14="http://schemas.microsoft.com/office/powerpoint/2010/main" val="399103431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/>
          <p:cNvSpPr>
            <a:spLocks noGrp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en-US" b="1" dirty="0">
                <a:solidFill>
                  <a:srgbClr val="FF0000"/>
                </a:solidFill>
              </a:rPr>
              <a:t>The central heating system in a house</a:t>
            </a:r>
            <a:endParaRPr lang="zh-CN" altLang="en-US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3" y="2564904"/>
            <a:ext cx="83534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43002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Block Diagram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228600" y="1828800"/>
            <a:ext cx="9525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l-GR" sz="2600" b="1" dirty="0">
                <a:solidFill>
                  <a:srgbClr val="FFFF00"/>
                </a:solidFill>
                <a:latin typeface="+mn-lt"/>
              </a:rPr>
              <a:t>Block diagrams </a:t>
            </a:r>
            <a:r>
              <a:rPr lang="en-US" altLang="el-GR" sz="2600" dirty="0">
                <a:latin typeface="+mn-lt"/>
              </a:rPr>
              <a:t>are used as </a:t>
            </a:r>
            <a:r>
              <a:rPr lang="en-US" altLang="el-GR" sz="2600" dirty="0" smtClean="0">
                <a:latin typeface="+mn-lt"/>
              </a:rPr>
              <a:t>schematic representations </a:t>
            </a:r>
          </a:p>
          <a:p>
            <a:r>
              <a:rPr lang="en-US" altLang="el-GR" sz="2600" dirty="0" smtClean="0">
                <a:latin typeface="+mn-lt"/>
              </a:rPr>
              <a:t>of </a:t>
            </a:r>
            <a:r>
              <a:rPr lang="en-US" altLang="el-GR" sz="2600" dirty="0">
                <a:latin typeface="+mn-lt"/>
              </a:rPr>
              <a:t>mathematical </a:t>
            </a:r>
            <a:r>
              <a:rPr lang="en-US" altLang="el-GR" sz="2600" dirty="0" smtClean="0">
                <a:latin typeface="+mn-lt"/>
              </a:rPr>
              <a:t>models.</a:t>
            </a:r>
            <a:endParaRPr lang="en-US" altLang="el-GR" sz="2600" dirty="0">
              <a:latin typeface="+mn-lt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247650" y="3124200"/>
            <a:ext cx="8534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l-GR" sz="2600" dirty="0">
                <a:latin typeface="+mn-lt"/>
              </a:rPr>
              <a:t>The various pieces correspond to mathematical </a:t>
            </a:r>
            <a:r>
              <a:rPr lang="en-US" altLang="el-GR" sz="2600" dirty="0" smtClean="0">
                <a:latin typeface="+mn-lt"/>
              </a:rPr>
              <a:t>entities.</a:t>
            </a:r>
            <a:endParaRPr lang="en-US" altLang="el-GR" sz="2600" dirty="0">
              <a:latin typeface="+mn-lt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228600" y="4267199"/>
            <a:ext cx="9601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l-GR" sz="2600" dirty="0">
                <a:latin typeface="+mn-lt"/>
              </a:rPr>
              <a:t>Can be rearranged to help simplify the equations used </a:t>
            </a:r>
            <a:endParaRPr lang="en-US" altLang="el-GR" sz="2600" dirty="0" smtClean="0">
              <a:latin typeface="+mn-lt"/>
            </a:endParaRPr>
          </a:p>
          <a:p>
            <a:r>
              <a:rPr lang="en-US" altLang="el-GR" sz="2600" dirty="0" smtClean="0">
                <a:latin typeface="+mn-lt"/>
              </a:rPr>
              <a:t>to </a:t>
            </a:r>
            <a:r>
              <a:rPr lang="en-US" altLang="el-GR" sz="2600" dirty="0">
                <a:latin typeface="+mn-lt"/>
              </a:rPr>
              <a:t>model the </a:t>
            </a:r>
            <a:r>
              <a:rPr lang="en-US" altLang="el-GR" sz="2600" dirty="0" smtClean="0">
                <a:latin typeface="+mn-lt"/>
              </a:rPr>
              <a:t>system.</a:t>
            </a:r>
            <a:endParaRPr lang="en-US" altLang="el-GR" sz="2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095902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/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</a:rPr>
              <a:t>Examples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522292" y="1221432"/>
            <a:ext cx="79358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dirty="0" smtClean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3) </a:t>
            </a:r>
            <a:r>
              <a:rPr lang="en-US" altLang="zh-CN" sz="3200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Transfer function </a:t>
            </a:r>
            <a:r>
              <a:rPr lang="en-US" altLang="zh-CN" sz="2400" dirty="0" smtClean="0">
                <a:solidFill>
                  <a:srgbClr val="FFFF00"/>
                </a:solidFill>
              </a:rPr>
              <a:t>- 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The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water level control system </a:t>
            </a:r>
          </a:p>
        </p:txBody>
      </p:sp>
      <p:graphicFrame>
        <p:nvGraphicFramePr>
          <p:cNvPr id="69639" name="Object 7"/>
          <p:cNvGraphicFramePr>
            <a:graphicFrameLocks noChangeAspect="1"/>
          </p:cNvGraphicFramePr>
          <p:nvPr/>
        </p:nvGraphicFramePr>
        <p:xfrm>
          <a:off x="0" y="2895600"/>
          <a:ext cx="91440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82" name="Visio" r:id="rId3" imgW="5944162" imgH="1726450" progId="Visio.Drawing.11">
                  <p:embed/>
                </p:oleObj>
              </mc:Choice>
              <mc:Fallback>
                <p:oleObj name="Visio" r:id="rId3" imgW="5944162" imgH="172645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95600"/>
                        <a:ext cx="91440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1905000" y="2667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240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>
            <a:off x="2133600" y="2895600"/>
            <a:ext cx="152400" cy="6096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graphicFrame>
        <p:nvGraphicFramePr>
          <p:cNvPr id="69642" name="Object 10"/>
          <p:cNvGraphicFramePr>
            <a:graphicFrameLocks noChangeAspect="1"/>
          </p:cNvGraphicFramePr>
          <p:nvPr/>
        </p:nvGraphicFramePr>
        <p:xfrm>
          <a:off x="1905000" y="2362200"/>
          <a:ext cx="5095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83" name="Equation" r:id="rId5" imgW="164885" imgH="215619" progId="Equation.3">
                  <p:embed/>
                </p:oleObj>
              </mc:Choice>
              <mc:Fallback>
                <p:oleObj name="Equation" r:id="rId5" imgW="164885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362200"/>
                        <a:ext cx="509588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3" name="Object 11"/>
          <p:cNvGraphicFramePr>
            <a:graphicFrameLocks noChangeAspect="1"/>
          </p:cNvGraphicFramePr>
          <p:nvPr/>
        </p:nvGraphicFramePr>
        <p:xfrm>
          <a:off x="2590800" y="1752600"/>
          <a:ext cx="18288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84" name="Equation" r:id="rId7" imgW="1091726" imgH="571252" progId="Equation.3">
                  <p:embed/>
                </p:oleObj>
              </mc:Choice>
              <mc:Fallback>
                <p:oleObj name="Equation" r:id="rId7" imgW="1091726" imgH="57125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752600"/>
                        <a:ext cx="1828800" cy="1104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4" name="Object 12"/>
          <p:cNvGraphicFramePr>
            <a:graphicFrameLocks noChangeAspect="1"/>
          </p:cNvGraphicFramePr>
          <p:nvPr/>
        </p:nvGraphicFramePr>
        <p:xfrm>
          <a:off x="4724400" y="1905000"/>
          <a:ext cx="8382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85" name="Equation" r:id="rId9" imgW="469696" imgH="444307" progId="Equation.3">
                  <p:embed/>
                </p:oleObj>
              </mc:Choice>
              <mc:Fallback>
                <p:oleObj name="Equation" r:id="rId9" imgW="469696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905000"/>
                        <a:ext cx="8382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5" name="Object 13"/>
          <p:cNvGraphicFramePr>
            <a:graphicFrameLocks noChangeAspect="1"/>
          </p:cNvGraphicFramePr>
          <p:nvPr/>
        </p:nvGraphicFramePr>
        <p:xfrm>
          <a:off x="5791200" y="1905000"/>
          <a:ext cx="8382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86" name="Equation" r:id="rId11" imgW="444307" imgH="431613" progId="Equation.3">
                  <p:embed/>
                </p:oleObj>
              </mc:Choice>
              <mc:Fallback>
                <p:oleObj name="Equation" r:id="rId11" imgW="444307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905000"/>
                        <a:ext cx="8382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6" name="Object 14"/>
          <p:cNvGraphicFramePr>
            <a:graphicFrameLocks noChangeAspect="1"/>
          </p:cNvGraphicFramePr>
          <p:nvPr/>
        </p:nvGraphicFramePr>
        <p:xfrm>
          <a:off x="6934200" y="1828800"/>
          <a:ext cx="990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87" name="Equation" r:id="rId13" imgW="469696" imgH="431613" progId="Equation.3">
                  <p:embed/>
                </p:oleObj>
              </mc:Choice>
              <mc:Fallback>
                <p:oleObj name="Equation" r:id="rId13" imgW="469696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1828800"/>
                        <a:ext cx="9906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7" name="Object 15"/>
          <p:cNvGraphicFramePr>
            <a:graphicFrameLocks noChangeAspect="1"/>
          </p:cNvGraphicFramePr>
          <p:nvPr/>
        </p:nvGraphicFramePr>
        <p:xfrm>
          <a:off x="6019800" y="5867400"/>
          <a:ext cx="4572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88" name="Equation" r:id="rId15" imgW="152334" imgH="139639" progId="Equation.3">
                  <p:embed/>
                </p:oleObj>
              </mc:Choice>
              <mc:Fallback>
                <p:oleObj name="Equation" r:id="rId15" imgW="152334" imgH="13963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5867400"/>
                        <a:ext cx="4572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8" name="Object 16"/>
          <p:cNvGraphicFramePr>
            <a:graphicFrameLocks noChangeAspect="1"/>
          </p:cNvGraphicFramePr>
          <p:nvPr/>
        </p:nvGraphicFramePr>
        <p:xfrm>
          <a:off x="1535113" y="5410200"/>
          <a:ext cx="30257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89" name="Equation" r:id="rId17" imgW="1548728" imgH="634725" progId="Equation.3">
                  <p:embed/>
                </p:oleObj>
              </mc:Choice>
              <mc:Fallback>
                <p:oleObj name="Equation" r:id="rId17" imgW="1548728" imgH="63472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5113" y="5410200"/>
                        <a:ext cx="3025775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9" name="Line 17"/>
          <p:cNvSpPr>
            <a:spLocks noChangeShapeType="1"/>
          </p:cNvSpPr>
          <p:nvPr/>
        </p:nvSpPr>
        <p:spPr bwMode="auto">
          <a:xfrm>
            <a:off x="3505200" y="2819400"/>
            <a:ext cx="228600" cy="7620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69650" name="Line 18"/>
          <p:cNvSpPr>
            <a:spLocks noChangeShapeType="1"/>
          </p:cNvSpPr>
          <p:nvPr/>
        </p:nvSpPr>
        <p:spPr bwMode="auto">
          <a:xfrm>
            <a:off x="5029200" y="2895600"/>
            <a:ext cx="0" cy="6858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69651" name="Line 19"/>
          <p:cNvSpPr>
            <a:spLocks noChangeShapeType="1"/>
          </p:cNvSpPr>
          <p:nvPr/>
        </p:nvSpPr>
        <p:spPr bwMode="auto">
          <a:xfrm flipH="1">
            <a:off x="6248400" y="2819400"/>
            <a:ext cx="0" cy="7620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69652" name="Line 20"/>
          <p:cNvSpPr>
            <a:spLocks noChangeShapeType="1"/>
          </p:cNvSpPr>
          <p:nvPr/>
        </p:nvSpPr>
        <p:spPr bwMode="auto">
          <a:xfrm>
            <a:off x="7391400" y="2819400"/>
            <a:ext cx="0" cy="7620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69653" name="Line 21"/>
          <p:cNvSpPr>
            <a:spLocks noChangeShapeType="1"/>
          </p:cNvSpPr>
          <p:nvPr/>
        </p:nvSpPr>
        <p:spPr bwMode="auto">
          <a:xfrm flipH="1" flipV="1">
            <a:off x="5410200" y="5638800"/>
            <a:ext cx="609600" cy="3810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69654" name="Line 22"/>
          <p:cNvSpPr>
            <a:spLocks noChangeShapeType="1"/>
          </p:cNvSpPr>
          <p:nvPr/>
        </p:nvSpPr>
        <p:spPr bwMode="auto">
          <a:xfrm flipV="1">
            <a:off x="3505200" y="4495800"/>
            <a:ext cx="381000" cy="114300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412453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69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9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9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6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2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3" dur="500"/>
                                        <p:tgtEl>
                                          <p:spTgt spid="69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4" dur="500"/>
                                        <p:tgtEl>
                                          <p:spTgt spid="6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5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7" grpId="0" autoUpdateAnimBg="0"/>
      <p:bldP spid="69640" grpId="0" animBg="1"/>
      <p:bldP spid="69649" grpId="0" animBg="1"/>
      <p:bldP spid="69650" grpId="0" animBg="1"/>
      <p:bldP spid="69651" grpId="0" animBg="1"/>
      <p:bldP spid="69652" grpId="0" animBg="1"/>
      <p:bldP spid="69653" grpId="0" animBg="1"/>
      <p:bldP spid="6965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/>
          <p:cNvSpPr txBox="1">
            <a:spLocks/>
          </p:cNvSpPr>
          <p:nvPr/>
        </p:nvSpPr>
        <p:spPr>
          <a:xfrm>
            <a:off x="455613" y="152400"/>
            <a:ext cx="8226425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zh-CN" b="1" kern="0" dirty="0" smtClean="0">
                <a:solidFill>
                  <a:srgbClr val="FF0000"/>
                </a:solidFill>
              </a:rPr>
              <a:t>Example  :</a:t>
            </a:r>
            <a:r>
              <a:rPr lang="en-US" altLang="zh-CN" dirty="0"/>
              <a:t>D</a:t>
            </a:r>
            <a:r>
              <a:rPr lang="en-US" dirty="0" smtClean="0"/>
              <a:t>isplacement </a:t>
            </a:r>
            <a:r>
              <a:rPr lang="en-US" dirty="0"/>
              <a:t>control system of a hydraulic amplifier</a:t>
            </a:r>
            <a:r>
              <a:rPr lang="en-US" altLang="zh-CN" b="1" kern="0" dirty="0" smtClean="0">
                <a:solidFill>
                  <a:srgbClr val="FF0000"/>
                </a:solidFill>
              </a:rPr>
              <a:t>    </a:t>
            </a:r>
            <a:br>
              <a:rPr lang="en-US" altLang="zh-CN" b="1" kern="0" dirty="0" smtClean="0">
                <a:solidFill>
                  <a:srgbClr val="FF0000"/>
                </a:solidFill>
              </a:rPr>
            </a:br>
            <a:endParaRPr lang="el-GR" kern="0" dirty="0"/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95" y="1905000"/>
            <a:ext cx="8097418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48137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/>
          <p:cNvSpPr txBox="1">
            <a:spLocks/>
          </p:cNvSpPr>
          <p:nvPr/>
        </p:nvSpPr>
        <p:spPr>
          <a:xfrm>
            <a:off x="455613" y="152400"/>
            <a:ext cx="8226425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zh-CN" b="1" kern="0" dirty="0" smtClean="0">
                <a:solidFill>
                  <a:srgbClr val="FF0000"/>
                </a:solidFill>
              </a:rPr>
              <a:t>Example  :</a:t>
            </a:r>
            <a:r>
              <a:rPr lang="en-US" altLang="zh-CN" dirty="0"/>
              <a:t>D</a:t>
            </a:r>
            <a:r>
              <a:rPr lang="en-US" dirty="0" smtClean="0"/>
              <a:t>isplacement </a:t>
            </a:r>
            <a:r>
              <a:rPr lang="en-US" dirty="0"/>
              <a:t>control system of a hydraulic amplifier</a:t>
            </a:r>
            <a:r>
              <a:rPr lang="en-US" altLang="zh-CN" b="1" kern="0" dirty="0" smtClean="0">
                <a:solidFill>
                  <a:srgbClr val="FF0000"/>
                </a:solidFill>
              </a:rPr>
              <a:t>    </a:t>
            </a:r>
            <a:br>
              <a:rPr lang="en-US" altLang="zh-CN" b="1" kern="0" dirty="0" smtClean="0">
                <a:solidFill>
                  <a:srgbClr val="FF0000"/>
                </a:solidFill>
              </a:rPr>
            </a:br>
            <a:endParaRPr lang="el-GR" kern="0" dirty="0"/>
          </a:p>
        </p:txBody>
      </p:sp>
      <p:sp>
        <p:nvSpPr>
          <p:cNvPr id="2" name="Ορθογώνιο 1"/>
          <p:cNvSpPr/>
          <p:nvPr/>
        </p:nvSpPr>
        <p:spPr>
          <a:xfrm>
            <a:off x="427038" y="1447800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The equations that describe the displacement-control system of the </a:t>
            </a:r>
            <a:r>
              <a:rPr lang="en-US" sz="2400" dirty="0" smtClean="0">
                <a:solidFill>
                  <a:srgbClr val="FFFF00"/>
                </a:solidFill>
              </a:rPr>
              <a:t>hydraulic amplifier </a:t>
            </a:r>
            <a:r>
              <a:rPr lang="en-US" sz="2400" dirty="0">
                <a:solidFill>
                  <a:srgbClr val="FFFF00"/>
                </a:solidFill>
              </a:rPr>
              <a:t>are</a:t>
            </a:r>
            <a:endParaRPr lang="el-GR" sz="2400" dirty="0">
              <a:solidFill>
                <a:srgbClr val="FFFF00"/>
              </a:solidFill>
            </a:endParaRP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52860"/>
            <a:ext cx="2435225" cy="936625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78797"/>
            <a:ext cx="2611137" cy="4381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6190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6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/>
          <p:cNvSpPr txBox="1">
            <a:spLocks/>
          </p:cNvSpPr>
          <p:nvPr/>
        </p:nvSpPr>
        <p:spPr>
          <a:xfrm>
            <a:off x="575095" y="304800"/>
            <a:ext cx="8226425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dirty="0"/>
              <a:t>We apply Laplace transform to the system equations, assuming zero initial </a:t>
            </a:r>
            <a:r>
              <a:rPr lang="en-US" sz="2400" dirty="0" smtClean="0"/>
              <a:t>conditions, and </a:t>
            </a:r>
            <a:r>
              <a:rPr lang="en-US" sz="2400" dirty="0"/>
              <a:t>we plot the block diagram of the </a:t>
            </a:r>
            <a:r>
              <a:rPr lang="en-US" sz="2400" dirty="0" smtClean="0"/>
              <a:t>system.</a:t>
            </a:r>
            <a:r>
              <a:rPr lang="en-US" altLang="zh-CN" b="1" kern="0" dirty="0" smtClean="0">
                <a:solidFill>
                  <a:srgbClr val="FF0000"/>
                </a:solidFill>
              </a:rPr>
              <a:t/>
            </a:r>
            <a:br>
              <a:rPr lang="en-US" altLang="zh-CN" b="1" kern="0" dirty="0" smtClean="0">
                <a:solidFill>
                  <a:srgbClr val="FF0000"/>
                </a:solidFill>
              </a:rPr>
            </a:br>
            <a:endParaRPr lang="el-GR" kern="0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382000" cy="156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9" y="4171948"/>
            <a:ext cx="2255829" cy="244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41156"/>
            <a:ext cx="2057400" cy="249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6190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1905000" y="2667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240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238125" y="1708635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+mj-lt"/>
                <a:ea typeface="+mj-ea"/>
                <a:cs typeface="+mj-cs"/>
              </a:rPr>
              <a:t>Signal flow graphs display </a:t>
            </a:r>
            <a:r>
              <a:rPr lang="en-GB" sz="2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 transmission of signals through the system</a:t>
            </a:r>
            <a:r>
              <a:rPr lang="en-GB" sz="2400" dirty="0">
                <a:latin typeface="+mj-lt"/>
                <a:ea typeface="+mj-ea"/>
                <a:cs typeface="+mj-cs"/>
              </a:rPr>
              <a:t>, as does the block diagrams, but it is easier to draw and easier to manipulate than the block </a:t>
            </a:r>
            <a:r>
              <a:rPr lang="en-GB" sz="2400" dirty="0" smtClean="0">
                <a:latin typeface="+mj-lt"/>
                <a:ea typeface="+mj-ea"/>
                <a:cs typeface="+mj-cs"/>
              </a:rPr>
              <a:t>diagrams.</a:t>
            </a:r>
            <a:endParaRPr lang="el-GR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352425" y="3318301"/>
            <a:ext cx="8724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l-GR" sz="2400" dirty="0">
                <a:latin typeface="+mj-lt"/>
                <a:ea typeface="+mj-ea"/>
                <a:cs typeface="+mj-cs"/>
              </a:rPr>
              <a:t>Alternative method to block diagram </a:t>
            </a:r>
            <a:r>
              <a:rPr lang="en-US" altLang="el-GR" sz="2400" dirty="0" smtClean="0">
                <a:latin typeface="+mj-lt"/>
                <a:ea typeface="+mj-ea"/>
                <a:cs typeface="+mj-cs"/>
              </a:rPr>
              <a:t>representation, developed </a:t>
            </a:r>
            <a:r>
              <a:rPr lang="en-US" altLang="el-GR" sz="2400" dirty="0">
                <a:latin typeface="+mj-lt"/>
                <a:ea typeface="+mj-ea"/>
                <a:cs typeface="+mj-cs"/>
              </a:rPr>
              <a:t>by </a:t>
            </a:r>
            <a:r>
              <a:rPr lang="en-US" altLang="el-GR" sz="24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Samuel Jefferson </a:t>
            </a:r>
            <a:r>
              <a:rPr lang="en-US" altLang="el-GR" sz="24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Mason.</a:t>
            </a:r>
            <a:endParaRPr lang="el-GR" sz="24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485775" y="4648200"/>
            <a:ext cx="84582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en-US" altLang="el-GR" sz="2400" dirty="0">
                <a:latin typeface="+mj-lt"/>
                <a:ea typeface="+mj-ea"/>
                <a:cs typeface="+mj-cs"/>
              </a:rPr>
              <a:t>A signal-flow graph consists of a network in which </a:t>
            </a:r>
            <a:r>
              <a:rPr lang="en-US" altLang="el-GR" sz="2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nodes are connected by directed branches</a:t>
            </a:r>
            <a:r>
              <a:rPr lang="en-US" altLang="el-GR" sz="2400" dirty="0"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 4) Signal flow graph</a:t>
            </a:r>
            <a:br>
              <a:rPr lang="en-US" altLang="zh-CN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969042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/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Example: </a:t>
            </a:r>
            <a:r>
              <a:rPr lang="en-US" altLang="zh-CN" sz="2800" dirty="0">
                <a:latin typeface="Comic Sans MS" pitchFamily="66" charset="0"/>
                <a:ea typeface="宋体" pitchFamily="2" charset="-122"/>
              </a:rPr>
              <a:t>From Block Diagram to Signal-Flow Graph </a:t>
            </a:r>
            <a:r>
              <a:rPr lang="en-US" altLang="zh-CN" sz="2800" dirty="0" smtClean="0">
                <a:latin typeface="Comic Sans MS" pitchFamily="66" charset="0"/>
                <a:ea typeface="宋体" pitchFamily="2" charset="-122"/>
              </a:rPr>
              <a:t>Model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 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1905000" y="2667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2400">
              <a:latin typeface="Times New Roman" pitchFamily="18" charset="0"/>
              <a:ea typeface="SimSun" pitchFamily="2" charset="-122"/>
            </a:endParaRP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219200"/>
            <a:ext cx="7347698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43400"/>
            <a:ext cx="7667625" cy="233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Καμπύλο αριστερό βέλος 4"/>
          <p:cNvSpPr/>
          <p:nvPr/>
        </p:nvSpPr>
        <p:spPr>
          <a:xfrm>
            <a:off x="8077200" y="2895600"/>
            <a:ext cx="838200" cy="18288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4543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/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Example: </a:t>
            </a:r>
            <a:r>
              <a:rPr lang="en-US" altLang="zh-CN" sz="2800" dirty="0">
                <a:latin typeface="Comic Sans MS" pitchFamily="66" charset="0"/>
                <a:ea typeface="宋体" pitchFamily="2" charset="-122"/>
              </a:rPr>
              <a:t>From </a:t>
            </a:r>
            <a:r>
              <a:rPr lang="en-US" altLang="zh-CN" sz="2800" dirty="0" smtClean="0">
                <a:latin typeface="Comic Sans MS" pitchFamily="66" charset="0"/>
                <a:ea typeface="宋体" pitchFamily="2" charset="-122"/>
              </a:rPr>
              <a:t>System to </a:t>
            </a:r>
            <a:r>
              <a:rPr lang="en-US" altLang="zh-CN" sz="2800" dirty="0">
                <a:latin typeface="Comic Sans MS" pitchFamily="66" charset="0"/>
                <a:ea typeface="宋体" pitchFamily="2" charset="-122"/>
              </a:rPr>
              <a:t>Signal-Flow Graph </a:t>
            </a:r>
            <a:r>
              <a:rPr lang="en-US" altLang="zh-CN" sz="2800" dirty="0" smtClean="0">
                <a:latin typeface="Comic Sans MS" pitchFamily="66" charset="0"/>
                <a:ea typeface="宋体" pitchFamily="2" charset="-122"/>
              </a:rPr>
              <a:t>Model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 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1905000" y="2667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240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5" name="Καμπύλο αριστερό βέλος 4"/>
          <p:cNvSpPr/>
          <p:nvPr/>
        </p:nvSpPr>
        <p:spPr>
          <a:xfrm>
            <a:off x="7848600" y="3114674"/>
            <a:ext cx="1066800" cy="1914525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27" y="1457325"/>
            <a:ext cx="7335173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14800"/>
            <a:ext cx="67056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52957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1371600" y="304800"/>
            <a:ext cx="33361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zh-CN" sz="3200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 5</a:t>
            </a:r>
            <a:r>
              <a:rPr lang="en-US" altLang="zh-CN" sz="3200" dirty="0" smtClean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) </a:t>
            </a:r>
            <a:r>
              <a:rPr lang="en-US" altLang="zh-CN" sz="3200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State variables </a:t>
            </a: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1905000" y="2667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240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52400" y="1097340"/>
            <a:ext cx="899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/>
              <a:t>In control engineering, a </a:t>
            </a:r>
            <a:r>
              <a:rPr lang="en-US" altLang="en-US" sz="2400" b="1" dirty="0">
                <a:solidFill>
                  <a:srgbClr val="FF0000"/>
                </a:solidFill>
              </a:rPr>
              <a:t>state space representation</a:t>
            </a:r>
            <a:r>
              <a:rPr lang="en-US" altLang="en-US" sz="2400" dirty="0"/>
              <a:t> is a mathematical model of a physical system as a set of input, output and state variables related by first-order differential </a:t>
            </a:r>
            <a:r>
              <a:rPr lang="en-US" altLang="en-US" sz="2400" dirty="0" smtClean="0"/>
              <a:t>equations.</a:t>
            </a:r>
            <a:endParaRPr lang="el-GR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52400" y="2819400"/>
            <a:ext cx="8724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tr-TR" altLang="el-GR" sz="2400" dirty="0"/>
              <a:t>We group these first-order equations using a compact matrix notation in a model known as the </a:t>
            </a:r>
            <a:r>
              <a:rPr lang="tr-TR" altLang="el-GR" sz="2400" b="1" dirty="0">
                <a:solidFill>
                  <a:srgbClr val="FFC000"/>
                </a:solidFill>
              </a:rPr>
              <a:t>state variable model</a:t>
            </a:r>
            <a:r>
              <a:rPr lang="tr-TR" altLang="el-GR" sz="2400" dirty="0"/>
              <a:t>. </a:t>
            </a:r>
          </a:p>
        </p:txBody>
      </p:sp>
      <p:graphicFrame>
        <p:nvGraphicFramePr>
          <p:cNvPr id="6" name="Αντικείμενο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088127"/>
              </p:ext>
            </p:extLst>
          </p:nvPr>
        </p:nvGraphicFramePr>
        <p:xfrm>
          <a:off x="1219200" y="4038600"/>
          <a:ext cx="29432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991" name="Equation" r:id="rId3" imgW="837836" imgH="203112" progId="Equation.3">
                  <p:embed/>
                </p:oleObj>
              </mc:Choice>
              <mc:Fallback>
                <p:oleObj name="Equation" r:id="rId3" imgW="837836" imgH="20311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038600"/>
                        <a:ext cx="2943225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Αντικείμενο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4317363"/>
              </p:ext>
            </p:extLst>
          </p:nvPr>
        </p:nvGraphicFramePr>
        <p:xfrm>
          <a:off x="1295400" y="5257800"/>
          <a:ext cx="30321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992" name="Equation" r:id="rId5" imgW="863225" imgH="203112" progId="Equation.3">
                  <p:embed/>
                </p:oleObj>
              </mc:Choice>
              <mc:Fallback>
                <p:oleObj name="Equation" r:id="rId5" imgW="863225" imgH="203112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257800"/>
                        <a:ext cx="3032125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Ορθογώνιο 7"/>
          <p:cNvSpPr/>
          <p:nvPr/>
        </p:nvSpPr>
        <p:spPr>
          <a:xfrm>
            <a:off x="5163969" y="4207133"/>
            <a:ext cx="4155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l-GR" dirty="0" smtClean="0"/>
              <a:t>The </a:t>
            </a:r>
            <a:r>
              <a:rPr lang="tr-TR" altLang="el-GR" dirty="0" smtClean="0"/>
              <a:t>state </a:t>
            </a:r>
            <a:r>
              <a:rPr lang="tr-TR" altLang="el-GR" dirty="0"/>
              <a:t>variable differential equation </a:t>
            </a:r>
            <a:endParaRPr lang="el-GR" dirty="0"/>
          </a:p>
        </p:txBody>
      </p:sp>
      <p:sp>
        <p:nvSpPr>
          <p:cNvPr id="9" name="Αριστερό βέλος 8"/>
          <p:cNvSpPr/>
          <p:nvPr/>
        </p:nvSpPr>
        <p:spPr>
          <a:xfrm>
            <a:off x="4267200" y="4299466"/>
            <a:ext cx="838200" cy="1846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Αριστερό βέλος 12"/>
          <p:cNvSpPr/>
          <p:nvPr/>
        </p:nvSpPr>
        <p:spPr>
          <a:xfrm>
            <a:off x="4354344" y="5486400"/>
            <a:ext cx="838200" cy="1846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/>
          <p:cNvSpPr/>
          <p:nvPr/>
        </p:nvSpPr>
        <p:spPr>
          <a:xfrm>
            <a:off x="5192544" y="5394067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l-GR" dirty="0" smtClean="0"/>
              <a:t>T</a:t>
            </a:r>
            <a:r>
              <a:rPr lang="tr-TR" altLang="el-GR" dirty="0" smtClean="0"/>
              <a:t>he </a:t>
            </a:r>
            <a:r>
              <a:rPr lang="tr-TR" altLang="el-GR" dirty="0"/>
              <a:t>output equation</a:t>
            </a:r>
            <a:endParaRPr lang="el-GR" dirty="0"/>
          </a:p>
        </p:txBody>
      </p:sp>
      <p:pic>
        <p:nvPicPr>
          <p:cNvPr id="161800" name="Picture 8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1271112"/>
            <a:ext cx="53911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89677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7" grpId="0" autoUpdateAnimBg="0"/>
      <p:bldP spid="2" grpId="0"/>
      <p:bldP spid="3" grpId="0"/>
      <p:bldP spid="8" grpId="0"/>
      <p:bldP spid="9" grpId="0" animBg="1"/>
      <p:bldP spid="13" grpId="0" animBg="1"/>
      <p:bldP spid="1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/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Example: </a:t>
            </a:r>
            <a:r>
              <a:rPr lang="en-US" altLang="zh-CN" sz="2800" dirty="0" smtClean="0">
                <a:latin typeface="Comic Sans MS" pitchFamily="66" charset="0"/>
                <a:ea typeface="宋体" pitchFamily="2" charset="-122"/>
              </a:rPr>
              <a:t>RLC circuit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1905000" y="2667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b"/>
              <a:defRPr kumimoji="1" sz="36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Char char="•"/>
              <a:defRPr kumimoji="1" sz="32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algn="l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2400">
              <a:latin typeface="Times New Roman" pitchFamily="18" charset="0"/>
              <a:ea typeface="SimSun" pitchFamily="2" charset="-122"/>
            </a:endParaRPr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638300"/>
            <a:ext cx="4762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1676400" y="4038600"/>
            <a:ext cx="6902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state-space representation of the system is</a:t>
            </a:r>
            <a:endParaRPr lang="el-GR" sz="2400" dirty="0"/>
          </a:p>
        </p:txBody>
      </p:sp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633615"/>
            <a:ext cx="3810000" cy="209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61135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3956_slide">
  <a:themeElements>
    <a:clrScheme name="Default Design 2">
      <a:dk1>
        <a:srgbClr val="333333"/>
      </a:dk1>
      <a:lt1>
        <a:srgbClr val="FFFFFF"/>
      </a:lt1>
      <a:dk2>
        <a:srgbClr val="0033FF"/>
      </a:dk2>
      <a:lt2>
        <a:srgbClr val="FFFFFF"/>
      </a:lt2>
      <a:accent1>
        <a:srgbClr val="A1B4FF"/>
      </a:accent1>
      <a:accent2>
        <a:srgbClr val="7ACEFF"/>
      </a:accent2>
      <a:accent3>
        <a:srgbClr val="AAADFF"/>
      </a:accent3>
      <a:accent4>
        <a:srgbClr val="DADADA"/>
      </a:accent4>
      <a:accent5>
        <a:srgbClr val="CDD6FF"/>
      </a:accent5>
      <a:accent6>
        <a:srgbClr val="6EBAE7"/>
      </a:accent6>
      <a:hlink>
        <a:srgbClr val="CAA1FF"/>
      </a:hlink>
      <a:folHlink>
        <a:srgbClr val="FDAE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333333"/>
        </a:dk1>
        <a:lt1>
          <a:srgbClr val="FFFFFF"/>
        </a:lt1>
        <a:dk2>
          <a:srgbClr val="0033FF"/>
        </a:dk2>
        <a:lt2>
          <a:srgbClr val="FFFFFF"/>
        </a:lt2>
        <a:accent1>
          <a:srgbClr val="5B7DFF"/>
        </a:accent1>
        <a:accent2>
          <a:srgbClr val="94A9FF"/>
        </a:accent2>
        <a:accent3>
          <a:srgbClr val="AAADFF"/>
        </a:accent3>
        <a:accent4>
          <a:srgbClr val="DADADA"/>
        </a:accent4>
        <a:accent5>
          <a:srgbClr val="B5BFFF"/>
        </a:accent5>
        <a:accent6>
          <a:srgbClr val="8699E7"/>
        </a:accent6>
        <a:hlink>
          <a:srgbClr val="B7C6FF"/>
        </a:hlink>
        <a:folHlink>
          <a:srgbClr val="D6DE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33333"/>
        </a:dk1>
        <a:lt1>
          <a:srgbClr val="FFFFFF"/>
        </a:lt1>
        <a:dk2>
          <a:srgbClr val="0033FF"/>
        </a:dk2>
        <a:lt2>
          <a:srgbClr val="FFFFFF"/>
        </a:lt2>
        <a:accent1>
          <a:srgbClr val="A1B4FF"/>
        </a:accent1>
        <a:accent2>
          <a:srgbClr val="7ACEFF"/>
        </a:accent2>
        <a:accent3>
          <a:srgbClr val="AAADFF"/>
        </a:accent3>
        <a:accent4>
          <a:srgbClr val="DADADA"/>
        </a:accent4>
        <a:accent5>
          <a:srgbClr val="CDD6FF"/>
        </a:accent5>
        <a:accent6>
          <a:srgbClr val="6EBAE7"/>
        </a:accent6>
        <a:hlink>
          <a:srgbClr val="CAA1FF"/>
        </a:hlink>
        <a:folHlink>
          <a:srgbClr val="FDAE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333333"/>
        </a:dk1>
        <a:lt1>
          <a:srgbClr val="FFFFFF"/>
        </a:lt1>
        <a:dk2>
          <a:srgbClr val="0033FF"/>
        </a:dk2>
        <a:lt2>
          <a:srgbClr val="FFFFFF"/>
        </a:lt2>
        <a:accent1>
          <a:srgbClr val="FFB97B"/>
        </a:accent1>
        <a:accent2>
          <a:srgbClr val="AEBDFF"/>
        </a:accent2>
        <a:accent3>
          <a:srgbClr val="AAADFF"/>
        </a:accent3>
        <a:accent4>
          <a:srgbClr val="DADADA"/>
        </a:accent4>
        <a:accent5>
          <a:srgbClr val="FFD9BF"/>
        </a:accent5>
        <a:accent6>
          <a:srgbClr val="9DABE7"/>
        </a:accent6>
        <a:hlink>
          <a:srgbClr val="FFB8CC"/>
        </a:hlink>
        <a:folHlink>
          <a:srgbClr val="FFE11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333333"/>
        </a:dk1>
        <a:lt1>
          <a:srgbClr val="FFFFFF"/>
        </a:lt1>
        <a:dk2>
          <a:srgbClr val="0033FF"/>
        </a:dk2>
        <a:lt2>
          <a:srgbClr val="FFFFFF"/>
        </a:lt2>
        <a:accent1>
          <a:srgbClr val="AEBDFF"/>
        </a:accent1>
        <a:accent2>
          <a:srgbClr val="FFB3C8"/>
        </a:accent2>
        <a:accent3>
          <a:srgbClr val="AAADFF"/>
        </a:accent3>
        <a:accent4>
          <a:srgbClr val="DADADA"/>
        </a:accent4>
        <a:accent5>
          <a:srgbClr val="D3DBFF"/>
        </a:accent5>
        <a:accent6>
          <a:srgbClr val="E7A2B5"/>
        </a:accent6>
        <a:hlink>
          <a:srgbClr val="AEE87D"/>
        </a:hlink>
        <a:folHlink>
          <a:srgbClr val="FFC95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B7DFF"/>
        </a:accent1>
        <a:accent2>
          <a:srgbClr val="94A9FF"/>
        </a:accent2>
        <a:accent3>
          <a:srgbClr val="FFFFFF"/>
        </a:accent3>
        <a:accent4>
          <a:srgbClr val="000000"/>
        </a:accent4>
        <a:accent5>
          <a:srgbClr val="B5BFFF"/>
        </a:accent5>
        <a:accent6>
          <a:srgbClr val="8699E7"/>
        </a:accent6>
        <a:hlink>
          <a:srgbClr val="B7C6FF"/>
        </a:hlink>
        <a:folHlink>
          <a:srgbClr val="D6DE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1B4FF"/>
        </a:accent1>
        <a:accent2>
          <a:srgbClr val="7ACEFF"/>
        </a:accent2>
        <a:accent3>
          <a:srgbClr val="FFFFFF"/>
        </a:accent3>
        <a:accent4>
          <a:srgbClr val="000000"/>
        </a:accent4>
        <a:accent5>
          <a:srgbClr val="CDD6FF"/>
        </a:accent5>
        <a:accent6>
          <a:srgbClr val="6EBAE7"/>
        </a:accent6>
        <a:hlink>
          <a:srgbClr val="CAA1FF"/>
        </a:hlink>
        <a:folHlink>
          <a:srgbClr val="FDAE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97B"/>
        </a:accent1>
        <a:accent2>
          <a:srgbClr val="AEBDFF"/>
        </a:accent2>
        <a:accent3>
          <a:srgbClr val="FFFFFF"/>
        </a:accent3>
        <a:accent4>
          <a:srgbClr val="000000"/>
        </a:accent4>
        <a:accent5>
          <a:srgbClr val="FFD9BF"/>
        </a:accent5>
        <a:accent6>
          <a:srgbClr val="9DABE7"/>
        </a:accent6>
        <a:hlink>
          <a:srgbClr val="FFB8CC"/>
        </a:hlink>
        <a:folHlink>
          <a:srgbClr val="FFE1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EBDFF"/>
        </a:accent1>
        <a:accent2>
          <a:srgbClr val="FFB3C8"/>
        </a:accent2>
        <a:accent3>
          <a:srgbClr val="FFFFFF"/>
        </a:accent3>
        <a:accent4>
          <a:srgbClr val="000000"/>
        </a:accent4>
        <a:accent5>
          <a:srgbClr val="D3DBFF"/>
        </a:accent5>
        <a:accent6>
          <a:srgbClr val="E7A2B5"/>
        </a:accent6>
        <a:hlink>
          <a:srgbClr val="AEE87D"/>
        </a:hlink>
        <a:folHlink>
          <a:srgbClr val="FFC9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0033FF"/>
      </a:dk2>
      <a:lt2>
        <a:srgbClr val="FFFFFF"/>
      </a:lt2>
      <a:accent1>
        <a:srgbClr val="A1B4FF"/>
      </a:accent1>
      <a:accent2>
        <a:srgbClr val="7ACEFF"/>
      </a:accent2>
      <a:accent3>
        <a:srgbClr val="AAADFF"/>
      </a:accent3>
      <a:accent4>
        <a:srgbClr val="DADADA"/>
      </a:accent4>
      <a:accent5>
        <a:srgbClr val="CDD6FF"/>
      </a:accent5>
      <a:accent6>
        <a:srgbClr val="6EBAE7"/>
      </a:accent6>
      <a:hlink>
        <a:srgbClr val="CAA1FF"/>
      </a:hlink>
      <a:folHlink>
        <a:srgbClr val="FDAE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0033FF"/>
        </a:dk2>
        <a:lt2>
          <a:srgbClr val="FFFFFF"/>
        </a:lt2>
        <a:accent1>
          <a:srgbClr val="5B7DFF"/>
        </a:accent1>
        <a:accent2>
          <a:srgbClr val="94A9FF"/>
        </a:accent2>
        <a:accent3>
          <a:srgbClr val="AAADFF"/>
        </a:accent3>
        <a:accent4>
          <a:srgbClr val="DADADA"/>
        </a:accent4>
        <a:accent5>
          <a:srgbClr val="B5BFFF"/>
        </a:accent5>
        <a:accent6>
          <a:srgbClr val="8699E7"/>
        </a:accent6>
        <a:hlink>
          <a:srgbClr val="B7C6FF"/>
        </a:hlink>
        <a:folHlink>
          <a:srgbClr val="D6DE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0033FF"/>
        </a:dk2>
        <a:lt2>
          <a:srgbClr val="FFFFFF"/>
        </a:lt2>
        <a:accent1>
          <a:srgbClr val="A1B4FF"/>
        </a:accent1>
        <a:accent2>
          <a:srgbClr val="7ACEFF"/>
        </a:accent2>
        <a:accent3>
          <a:srgbClr val="AAADFF"/>
        </a:accent3>
        <a:accent4>
          <a:srgbClr val="DADADA"/>
        </a:accent4>
        <a:accent5>
          <a:srgbClr val="CDD6FF"/>
        </a:accent5>
        <a:accent6>
          <a:srgbClr val="6EBAE7"/>
        </a:accent6>
        <a:hlink>
          <a:srgbClr val="CAA1FF"/>
        </a:hlink>
        <a:folHlink>
          <a:srgbClr val="FDAE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0033FF"/>
        </a:dk2>
        <a:lt2>
          <a:srgbClr val="FFFFFF"/>
        </a:lt2>
        <a:accent1>
          <a:srgbClr val="FFB97B"/>
        </a:accent1>
        <a:accent2>
          <a:srgbClr val="AEBDFF"/>
        </a:accent2>
        <a:accent3>
          <a:srgbClr val="AAADFF"/>
        </a:accent3>
        <a:accent4>
          <a:srgbClr val="DADADA"/>
        </a:accent4>
        <a:accent5>
          <a:srgbClr val="FFD9BF"/>
        </a:accent5>
        <a:accent6>
          <a:srgbClr val="9DABE7"/>
        </a:accent6>
        <a:hlink>
          <a:srgbClr val="FFB8CC"/>
        </a:hlink>
        <a:folHlink>
          <a:srgbClr val="FFE11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0033FF"/>
        </a:dk2>
        <a:lt2>
          <a:srgbClr val="FFFFFF"/>
        </a:lt2>
        <a:accent1>
          <a:srgbClr val="AEBDFF"/>
        </a:accent1>
        <a:accent2>
          <a:srgbClr val="FFB3C8"/>
        </a:accent2>
        <a:accent3>
          <a:srgbClr val="AAADFF"/>
        </a:accent3>
        <a:accent4>
          <a:srgbClr val="DADADA"/>
        </a:accent4>
        <a:accent5>
          <a:srgbClr val="D3DBFF"/>
        </a:accent5>
        <a:accent6>
          <a:srgbClr val="E7A2B5"/>
        </a:accent6>
        <a:hlink>
          <a:srgbClr val="AEE87D"/>
        </a:hlink>
        <a:folHlink>
          <a:srgbClr val="FFC95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B7DFF"/>
        </a:accent1>
        <a:accent2>
          <a:srgbClr val="94A9FF"/>
        </a:accent2>
        <a:accent3>
          <a:srgbClr val="FFFFFF"/>
        </a:accent3>
        <a:accent4>
          <a:srgbClr val="000000"/>
        </a:accent4>
        <a:accent5>
          <a:srgbClr val="B5BFFF"/>
        </a:accent5>
        <a:accent6>
          <a:srgbClr val="8699E7"/>
        </a:accent6>
        <a:hlink>
          <a:srgbClr val="B7C6FF"/>
        </a:hlink>
        <a:folHlink>
          <a:srgbClr val="D6DE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1B4FF"/>
        </a:accent1>
        <a:accent2>
          <a:srgbClr val="7ACEFF"/>
        </a:accent2>
        <a:accent3>
          <a:srgbClr val="FFFFFF"/>
        </a:accent3>
        <a:accent4>
          <a:srgbClr val="000000"/>
        </a:accent4>
        <a:accent5>
          <a:srgbClr val="CDD6FF"/>
        </a:accent5>
        <a:accent6>
          <a:srgbClr val="6EBAE7"/>
        </a:accent6>
        <a:hlink>
          <a:srgbClr val="CAA1FF"/>
        </a:hlink>
        <a:folHlink>
          <a:srgbClr val="FDAE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97B"/>
        </a:accent1>
        <a:accent2>
          <a:srgbClr val="AEBDFF"/>
        </a:accent2>
        <a:accent3>
          <a:srgbClr val="FFFFFF"/>
        </a:accent3>
        <a:accent4>
          <a:srgbClr val="000000"/>
        </a:accent4>
        <a:accent5>
          <a:srgbClr val="FFD9BF"/>
        </a:accent5>
        <a:accent6>
          <a:srgbClr val="9DABE7"/>
        </a:accent6>
        <a:hlink>
          <a:srgbClr val="FFB8CC"/>
        </a:hlink>
        <a:folHlink>
          <a:srgbClr val="FFE1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EBDFF"/>
        </a:accent1>
        <a:accent2>
          <a:srgbClr val="FFB3C8"/>
        </a:accent2>
        <a:accent3>
          <a:srgbClr val="FFFFFF"/>
        </a:accent3>
        <a:accent4>
          <a:srgbClr val="000000"/>
        </a:accent4>
        <a:accent5>
          <a:srgbClr val="D3DBFF"/>
        </a:accent5>
        <a:accent6>
          <a:srgbClr val="E7A2B5"/>
        </a:accent6>
        <a:hlink>
          <a:srgbClr val="AEE87D"/>
        </a:hlink>
        <a:folHlink>
          <a:srgbClr val="FFC9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ind_3956_slide</Template>
  <TotalTime>6672</TotalTime>
  <Words>5396</Words>
  <Application>Microsoft Office PowerPoint</Application>
  <PresentationFormat>On-screen Show (4:3)</PresentationFormat>
  <Paragraphs>793</Paragraphs>
  <Slides>124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124</vt:i4>
      </vt:variant>
    </vt:vector>
  </HeadingPairs>
  <TitlesOfParts>
    <vt:vector size="153" baseType="lpstr">
      <vt:lpstr>Arial Unicode MS</vt:lpstr>
      <vt:lpstr>宋体</vt:lpstr>
      <vt:lpstr>宋体</vt:lpstr>
      <vt:lpstr>Aharoni</vt:lpstr>
      <vt:lpstr>Arial</vt:lpstr>
      <vt:lpstr>Book Antiqua</vt:lpstr>
      <vt:lpstr>Calibri</vt:lpstr>
      <vt:lpstr>Century Gothic</vt:lpstr>
      <vt:lpstr>Comic Sans MS</vt:lpstr>
      <vt:lpstr>Constantia</vt:lpstr>
      <vt:lpstr>ËÎÌå</vt:lpstr>
      <vt:lpstr>Franklin Gothic Book</vt:lpstr>
      <vt:lpstr>Helvetica</vt:lpstr>
      <vt:lpstr>Impact</vt:lpstr>
      <vt:lpstr>Monotype Sorts</vt:lpstr>
      <vt:lpstr>Perpetua</vt:lpstr>
      <vt:lpstr>Tahoma</vt:lpstr>
      <vt:lpstr>Times New Roman</vt:lpstr>
      <vt:lpstr>Times-Roman</vt:lpstr>
      <vt:lpstr>Wingdings</vt:lpstr>
      <vt:lpstr>Wingdings 2</vt:lpstr>
      <vt:lpstr>ind_3956_slide</vt:lpstr>
      <vt:lpstr>1_Default Design</vt:lpstr>
      <vt:lpstr>Equation</vt:lpstr>
      <vt:lpstr>Visio</vt:lpstr>
      <vt:lpstr>CorelPhotoPaint.Image.9</vt:lpstr>
      <vt:lpstr>Image</vt:lpstr>
      <vt:lpstr>Photo Editor Photo</vt:lpstr>
      <vt:lpstr>Picture</vt:lpstr>
      <vt:lpstr>Piraeus University of Applied Sciences   Department of Computer Systems Engineering </vt:lpstr>
      <vt:lpstr>What is Automatic control theory?</vt:lpstr>
      <vt:lpstr>PowerPoint Presentation</vt:lpstr>
      <vt:lpstr>GOALS FOR LEARNING</vt:lpstr>
      <vt:lpstr>Required Knowledge</vt:lpstr>
      <vt:lpstr>PowerPoint Presentation</vt:lpstr>
      <vt:lpstr>Example: An Electrical Circuit System</vt:lpstr>
      <vt:lpstr>What is a control system?</vt:lpstr>
      <vt:lpstr>The central heating system in a house</vt:lpstr>
      <vt:lpstr>A machine tool</vt:lpstr>
      <vt:lpstr>A brief history of control </vt:lpstr>
      <vt:lpstr>A brief history of control </vt:lpstr>
      <vt:lpstr>PowerPoint Presentation</vt:lpstr>
      <vt:lpstr>PowerPoint Presentation</vt:lpstr>
      <vt:lpstr>PowerPoint Presentation</vt:lpstr>
      <vt:lpstr>Control = Sensing + Computation + Actuation</vt:lpstr>
      <vt:lpstr>Types of Control System </vt:lpstr>
      <vt:lpstr>Types of Control System </vt:lpstr>
      <vt:lpstr>PowerPoint Presentation</vt:lpstr>
      <vt:lpstr>Manual Open Loop Diagram</vt:lpstr>
      <vt:lpstr>Manual Closed Loop Diagram</vt:lpstr>
      <vt:lpstr>Automatic Closed Loop Diagram</vt:lpstr>
      <vt:lpstr>Classification of control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Open-Loop Control System</vt:lpstr>
      <vt:lpstr>A microwave oven</vt:lpstr>
      <vt:lpstr>Some comments on open-loop control systems</vt:lpstr>
      <vt:lpstr>When should we apply  open-loop control?</vt:lpstr>
      <vt:lpstr>PowerPoint Presentation</vt:lpstr>
      <vt:lpstr>Closed  Loop  Control  System</vt:lpstr>
      <vt:lpstr>Basic components of a control system</vt:lpstr>
      <vt:lpstr>Basic concepts of a control system</vt:lpstr>
      <vt:lpstr>PowerPoint Presentation</vt:lpstr>
      <vt:lpstr>What is a Controller?</vt:lpstr>
      <vt:lpstr>Structure of a Controller</vt:lpstr>
      <vt:lpstr>PID Controller</vt:lpstr>
      <vt:lpstr>Proportional Control in Action</vt:lpstr>
      <vt:lpstr>Derivative Control in Action</vt:lpstr>
      <vt:lpstr>PID Control in Action</vt:lpstr>
      <vt:lpstr>The effects of the increasing each of the controller parameters are:</vt:lpstr>
      <vt:lpstr>Time response of a 2nd order system</vt:lpstr>
      <vt:lpstr>Industrial PID controllers</vt:lpstr>
      <vt:lpstr>PowerPoint Presentation</vt:lpstr>
      <vt:lpstr>PowerPoint Presentation</vt:lpstr>
      <vt:lpstr>Cruise control in a car </vt:lpstr>
      <vt:lpstr>PowerPoint Presentation</vt:lpstr>
      <vt:lpstr>PowerPoint Presentation</vt:lpstr>
      <vt:lpstr>Missile Launcher System </vt:lpstr>
      <vt:lpstr>PowerPoint Presentation</vt:lpstr>
      <vt:lpstr>PowerPoint Presentation</vt:lpstr>
      <vt:lpstr>Flush toilet</vt:lpstr>
      <vt:lpstr>Block Diagram  for the  water level control system </vt:lpstr>
      <vt:lpstr>Open-loop vs. closed-loop</vt:lpstr>
      <vt:lpstr>Classification of control systems</vt:lpstr>
      <vt:lpstr>PowerPoint Presentation</vt:lpstr>
      <vt:lpstr>A demonstration robot containing several servo motors</vt:lpstr>
      <vt:lpstr>Classification of control systems</vt:lpstr>
      <vt:lpstr>PowerPoint Presentation</vt:lpstr>
      <vt:lpstr>PowerPoint Presentation</vt:lpstr>
      <vt:lpstr>PowerPoint Presentation</vt:lpstr>
      <vt:lpstr>Classification of control systems</vt:lpstr>
      <vt:lpstr>PowerPoint Presentation</vt:lpstr>
      <vt:lpstr>PowerPoint Presentation</vt:lpstr>
      <vt:lpstr>PowerPoint Presentation</vt:lpstr>
      <vt:lpstr>Digital Control of hot air blower – system interfaced with digital computer for control purpose</vt:lpstr>
      <vt:lpstr>Computer control of Aircraft turbojet engine</vt:lpstr>
      <vt:lpstr>Closed-Loop Drug Delivery System </vt:lpstr>
      <vt:lpstr>PowerPoint Presentation</vt:lpstr>
      <vt:lpstr>PowerPoint Presentation</vt:lpstr>
      <vt:lpstr>Classification of control systems</vt:lpstr>
      <vt:lpstr>PowerPoint Presentation</vt:lpstr>
      <vt:lpstr>PowerPoint Presentation</vt:lpstr>
      <vt:lpstr>PowerPoint Presentation</vt:lpstr>
      <vt:lpstr>Adaptive Control System </vt:lpstr>
      <vt:lpstr> Learning Control System </vt:lpstr>
      <vt:lpstr>The control system design process</vt:lpstr>
      <vt:lpstr>System Modeling</vt:lpstr>
      <vt:lpstr>Types of Models</vt:lpstr>
      <vt:lpstr>PowerPoint Presentation</vt:lpstr>
      <vt:lpstr>PowerPoint Presentation</vt:lpstr>
      <vt:lpstr>Example  :    A  mechanism </vt:lpstr>
      <vt:lpstr>Transfer Function</vt:lpstr>
      <vt:lpstr>LAPLACE  TRANSFORM</vt:lpstr>
      <vt:lpstr>PowerPoint Presentation</vt:lpstr>
      <vt:lpstr>PowerPoint Presentation</vt:lpstr>
      <vt:lpstr>Block Diagram </vt:lpstr>
      <vt:lpstr>Examples</vt:lpstr>
      <vt:lpstr>PowerPoint Presentation</vt:lpstr>
      <vt:lpstr>PowerPoint Presentation</vt:lpstr>
      <vt:lpstr>PowerPoint Presentation</vt:lpstr>
      <vt:lpstr> 4) Signal flow graph </vt:lpstr>
      <vt:lpstr>Example: From Block Diagram to Signal-Flow Graph Model </vt:lpstr>
      <vt:lpstr>Example: From System to Signal-Flow Graph Model </vt:lpstr>
      <vt:lpstr>PowerPoint Presentation</vt:lpstr>
      <vt:lpstr>Example: RLC circuit</vt:lpstr>
      <vt:lpstr>Example: RLC circuit</vt:lpstr>
      <vt:lpstr>Example: Hydraulic system </vt:lpstr>
      <vt:lpstr>Control System Design</vt:lpstr>
      <vt:lpstr>Methods and Techniques?</vt:lpstr>
      <vt:lpstr>Control Tools</vt:lpstr>
      <vt:lpstr>SIMULATION</vt:lpstr>
      <vt:lpstr>The simulation procedure is implemented in the following steps:</vt:lpstr>
      <vt:lpstr>Software for Modeling and Simulating control systems</vt:lpstr>
      <vt:lpstr>Simulation tools:</vt:lpstr>
      <vt:lpstr>Simulation tools</vt:lpstr>
      <vt:lpstr>Simulation tools</vt:lpstr>
      <vt:lpstr>PowerPoint Presentation</vt:lpstr>
      <vt:lpstr>Modern Engineering Applications of Control</vt:lpstr>
      <vt:lpstr>Examples of Control Applications</vt:lpstr>
      <vt:lpstr>Aircraft Applications</vt:lpstr>
      <vt:lpstr>Aerospace Applications</vt:lpstr>
      <vt:lpstr>PowerPoint Presentation</vt:lpstr>
      <vt:lpstr>Pharmaceutical  Industry</vt:lpstr>
      <vt:lpstr> Control Systems in Manufacturing</vt:lpstr>
      <vt:lpstr> For Substations</vt:lpstr>
      <vt:lpstr>Building Automation</vt:lpstr>
      <vt:lpstr>In Agriculture</vt:lpstr>
      <vt:lpstr>At Greenhouses</vt:lpstr>
      <vt:lpstr>Feedback control is every where  you just have to look for it</vt:lpstr>
      <vt:lpstr>End of the lecture  Thanks for your attention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giannis_soula</dc:creator>
  <cp:lastModifiedBy>aVeloni</cp:lastModifiedBy>
  <cp:revision>343</cp:revision>
  <dcterms:created xsi:type="dcterms:W3CDTF">2014-09-18T12:03:59Z</dcterms:created>
  <dcterms:modified xsi:type="dcterms:W3CDTF">2018-10-18T13:18:29Z</dcterms:modified>
</cp:coreProperties>
</file>