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52" name="Shape 152"/>
          <p:cNvSpPr/>
          <p:nvPr>
            <p:ph type="sldImg"/>
          </p:nvPr>
        </p:nvSpPr>
        <p:spPr>
          <a:xfrm>
            <a:off x="1143000" y="685800"/>
            <a:ext cx="4572000" cy="3429000"/>
          </a:xfrm>
          <a:prstGeom prst="rect">
            <a:avLst/>
          </a:prstGeom>
        </p:spPr>
        <p:txBody>
          <a:bodyPr/>
          <a:lstStyle/>
          <a:p>
            <a:pPr/>
          </a:p>
        </p:txBody>
      </p:sp>
      <p:sp>
        <p:nvSpPr>
          <p:cNvPr id="153" name="Shape 153"/>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amp; Subtitle">
    <p:spTree>
      <p:nvGrpSpPr>
        <p:cNvPr id="1" name=""/>
        <p:cNvGrpSpPr/>
        <p:nvPr/>
      </p:nvGrpSpPr>
      <p:grpSpPr>
        <a:xfrm>
          <a:off x="0" y="0"/>
          <a:ext cx="0" cy="0"/>
          <a:chOff x="0" y="0"/>
          <a:chExt cx="0" cy="0"/>
        </a:xfrm>
      </p:grpSpPr>
      <p:sp>
        <p:nvSpPr>
          <p:cNvPr id="14" name="Title Text"/>
          <p:cNvSpPr txBox="1"/>
          <p:nvPr>
            <p:ph type="title"/>
          </p:nvPr>
        </p:nvSpPr>
        <p:spPr>
          <a:xfrm>
            <a:off x="1270000" y="1638300"/>
            <a:ext cx="10464800" cy="3302000"/>
          </a:xfrm>
          <a:prstGeom prst="rect">
            <a:avLst/>
          </a:prstGeom>
        </p:spPr>
        <p:txBody>
          <a:bodyPr anchor="b"/>
          <a:lstStyle/>
          <a:p>
            <a:pPr/>
            <a:r>
              <a:t>Title Text</a:t>
            </a:r>
          </a:p>
        </p:txBody>
      </p:sp>
      <p:sp>
        <p:nvSpPr>
          <p:cNvPr id="15"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6"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17"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18"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1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Quote">
    <p:spTree>
      <p:nvGrpSpPr>
        <p:cNvPr id="1" name=""/>
        <p:cNvGrpSpPr/>
        <p:nvPr/>
      </p:nvGrpSpPr>
      <p:grpSpPr>
        <a:xfrm>
          <a:off x="0" y="0"/>
          <a:ext cx="0" cy="0"/>
          <a:chOff x="0" y="0"/>
          <a:chExt cx="0" cy="0"/>
        </a:xfrm>
      </p:grpSpPr>
      <p:sp>
        <p:nvSpPr>
          <p:cNvPr id="120"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121" name="“Type a quote here.”"/>
          <p:cNvSpPr txBox="1"/>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“Type a quote here.” </a:t>
            </a:r>
          </a:p>
        </p:txBody>
      </p:sp>
      <p:sp>
        <p:nvSpPr>
          <p:cNvPr id="122"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123"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124"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1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p:spTree>
      <p:nvGrpSpPr>
        <p:cNvPr id="1" name=""/>
        <p:cNvGrpSpPr/>
        <p:nvPr/>
      </p:nvGrpSpPr>
      <p:grpSpPr>
        <a:xfrm>
          <a:off x="0" y="0"/>
          <a:ext cx="0" cy="0"/>
          <a:chOff x="0" y="0"/>
          <a:chExt cx="0" cy="0"/>
        </a:xfrm>
      </p:grpSpPr>
      <p:sp>
        <p:nvSpPr>
          <p:cNvPr id="132" name="Imag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33"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134"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135"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13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143"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144"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145"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14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Horizontal">
    <p:spTree>
      <p:nvGrpSpPr>
        <p:cNvPr id="1" name=""/>
        <p:cNvGrpSpPr/>
        <p:nvPr/>
      </p:nvGrpSpPr>
      <p:grpSpPr>
        <a:xfrm>
          <a:off x="0" y="0"/>
          <a:ext cx="0" cy="0"/>
          <a:chOff x="0" y="0"/>
          <a:chExt cx="0" cy="0"/>
        </a:xfrm>
      </p:grpSpPr>
      <p:sp>
        <p:nvSpPr>
          <p:cNvPr id="26" name="Image"/>
          <p:cNvSpPr/>
          <p:nvPr>
            <p:ph type="pic" idx="13"/>
          </p:nvPr>
        </p:nvSpPr>
        <p:spPr>
          <a:xfrm>
            <a:off x="1625600" y="673100"/>
            <a:ext cx="9753600" cy="5905500"/>
          </a:xfrm>
          <a:prstGeom prst="rect">
            <a:avLst/>
          </a:prstGeom>
        </p:spPr>
        <p:txBody>
          <a:bodyPr lIns="91439" tIns="45719" rIns="91439" bIns="45719" anchor="t">
            <a:noAutofit/>
          </a:bodyPr>
          <a:lstStyle/>
          <a:p>
            <a:pPr/>
          </a:p>
        </p:txBody>
      </p:sp>
      <p:sp>
        <p:nvSpPr>
          <p:cNvPr id="27" name="Title Text"/>
          <p:cNvSpPr txBox="1"/>
          <p:nvPr>
            <p:ph type="title"/>
          </p:nvPr>
        </p:nvSpPr>
        <p:spPr>
          <a:xfrm>
            <a:off x="1270000" y="6718300"/>
            <a:ext cx="10464800" cy="1422400"/>
          </a:xfrm>
          <a:prstGeom prst="rect">
            <a:avLst/>
          </a:prstGeom>
        </p:spPr>
        <p:txBody>
          <a:bodyPr anchor="b"/>
          <a:lstStyle/>
          <a:p>
            <a:pPr/>
            <a:r>
              <a:t>Title Text</a:t>
            </a:r>
          </a:p>
        </p:txBody>
      </p:sp>
      <p:sp>
        <p:nvSpPr>
          <p:cNvPr id="28"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9"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30"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31"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3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 Center">
    <p:spTree>
      <p:nvGrpSpPr>
        <p:cNvPr id="1" name=""/>
        <p:cNvGrpSpPr/>
        <p:nvPr/>
      </p:nvGrpSpPr>
      <p:grpSpPr>
        <a:xfrm>
          <a:off x="0" y="0"/>
          <a:ext cx="0" cy="0"/>
          <a:chOff x="0" y="0"/>
          <a:chExt cx="0" cy="0"/>
        </a:xfrm>
      </p:grpSpPr>
      <p:sp>
        <p:nvSpPr>
          <p:cNvPr id="39" name="Title Text"/>
          <p:cNvSpPr txBox="1"/>
          <p:nvPr>
            <p:ph type="title"/>
          </p:nvPr>
        </p:nvSpPr>
        <p:spPr>
          <a:xfrm>
            <a:off x="1270000" y="3225800"/>
            <a:ext cx="10464800" cy="3302000"/>
          </a:xfrm>
          <a:prstGeom prst="rect">
            <a:avLst/>
          </a:prstGeom>
        </p:spPr>
        <p:txBody>
          <a:bodyPr/>
          <a:lstStyle/>
          <a:p>
            <a:pPr/>
            <a:r>
              <a:t>Title Text</a:t>
            </a:r>
          </a:p>
        </p:txBody>
      </p:sp>
      <p:sp>
        <p:nvSpPr>
          <p:cNvPr id="40"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41"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42"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4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Vertical">
    <p:spTree>
      <p:nvGrpSpPr>
        <p:cNvPr id="1" name=""/>
        <p:cNvGrpSpPr/>
        <p:nvPr/>
      </p:nvGrpSpPr>
      <p:grpSpPr>
        <a:xfrm>
          <a:off x="0" y="0"/>
          <a:ext cx="0" cy="0"/>
          <a:chOff x="0" y="0"/>
          <a:chExt cx="0" cy="0"/>
        </a:xfrm>
      </p:grpSpPr>
      <p:sp>
        <p:nvSpPr>
          <p:cNvPr id="50" name="Image"/>
          <p:cNvSpPr/>
          <p:nvPr>
            <p:ph type="pic" sz="half" idx="13"/>
          </p:nvPr>
        </p:nvSpPr>
        <p:spPr>
          <a:xfrm>
            <a:off x="6718300" y="635000"/>
            <a:ext cx="5334000" cy="8216900"/>
          </a:xfrm>
          <a:prstGeom prst="rect">
            <a:avLst/>
          </a:prstGeom>
        </p:spPr>
        <p:txBody>
          <a:bodyPr lIns="91439" tIns="45719" rIns="91439" bIns="45719" anchor="t">
            <a:noAutofit/>
          </a:bodyPr>
          <a:lstStyle/>
          <a:p>
            <a:pPr/>
          </a:p>
        </p:txBody>
      </p:sp>
      <p:sp>
        <p:nvSpPr>
          <p:cNvPr id="51"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52"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53"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54"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55"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5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63" name="Title Text"/>
          <p:cNvSpPr txBox="1"/>
          <p:nvPr>
            <p:ph type="title"/>
          </p:nvPr>
        </p:nvSpPr>
        <p:spPr>
          <a:prstGeom prst="rect">
            <a:avLst/>
          </a:prstGeom>
        </p:spPr>
        <p:txBody>
          <a:bodyPr/>
          <a:lstStyle/>
          <a:p>
            <a:pPr/>
            <a:r>
              <a:t>Title Text</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mp; Bullets">
    <p:spTree>
      <p:nvGrpSpPr>
        <p:cNvPr id="1" name=""/>
        <p:cNvGrpSpPr/>
        <p:nvPr/>
      </p:nvGrpSpPr>
      <p:grpSpPr>
        <a:xfrm>
          <a:off x="0" y="0"/>
          <a:ext cx="0" cy="0"/>
          <a:chOff x="0" y="0"/>
          <a:chExt cx="0" cy="0"/>
        </a:xfrm>
      </p:grpSpPr>
      <p:sp>
        <p:nvSpPr>
          <p:cNvPr id="71" name="Title Text"/>
          <p:cNvSpPr txBox="1"/>
          <p:nvPr>
            <p:ph type="title"/>
          </p:nvPr>
        </p:nvSpPr>
        <p:spPr>
          <a:prstGeom prst="rect">
            <a:avLst/>
          </a:prstGeom>
        </p:spPr>
        <p:txBody>
          <a:bodyPr/>
          <a:lstStyle/>
          <a:p>
            <a:pPr/>
            <a:r>
              <a:t>Title Text</a:t>
            </a:r>
          </a:p>
        </p:txBody>
      </p:sp>
      <p:sp>
        <p:nvSpPr>
          <p:cNvPr id="72" name="Body Level One…"/>
          <p:cNvSpPr txBox="1"/>
          <p:nvPr>
            <p:ph type="body" idx="1"/>
          </p:nvPr>
        </p:nvSpPr>
        <p:spPr>
          <a:prstGeom prst="rect">
            <a:avLst/>
          </a:prstGeom>
        </p:spPr>
        <p:txBody>
          <a:bodyPr/>
          <a:lstStyle>
            <a:lvl1pPr>
              <a:buClr>
                <a:schemeClr val="accent1">
                  <a:hueOff val="114395"/>
                  <a:lumOff val="-24975"/>
                </a:schemeClr>
              </a:buClr>
              <a:buChar char="‣"/>
            </a:lvl1pPr>
            <a:lvl2pPr>
              <a:buClr>
                <a:schemeClr val="accent1">
                  <a:hueOff val="114395"/>
                  <a:lumOff val="-24975"/>
                </a:schemeClr>
              </a:buClr>
              <a:buChar char="-"/>
            </a:lvl2pPr>
          </a:lstStyle>
          <a:p>
            <a:pPr/>
            <a:r>
              <a:t>Body Level One</a:t>
            </a:r>
          </a:p>
          <a:p>
            <a:pPr lvl="1"/>
            <a:r>
              <a:t>Body Level Two</a:t>
            </a:r>
          </a:p>
          <a:p>
            <a:pPr lvl="2"/>
            <a:r>
              <a:t>Body Level Three</a:t>
            </a:r>
          </a:p>
          <a:p>
            <a:pPr lvl="3"/>
            <a:r>
              <a:t>Body Level Four</a:t>
            </a:r>
          </a:p>
          <a:p>
            <a:pPr lvl="4"/>
            <a:r>
              <a:t>Body Level Five</a:t>
            </a:r>
          </a:p>
        </p:txBody>
      </p:sp>
      <p:sp>
        <p:nvSpPr>
          <p:cNvPr id="73"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74"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75"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Bullets &amp; Photo">
    <p:spTree>
      <p:nvGrpSpPr>
        <p:cNvPr id="1" name=""/>
        <p:cNvGrpSpPr/>
        <p:nvPr/>
      </p:nvGrpSpPr>
      <p:grpSpPr>
        <a:xfrm>
          <a:off x="0" y="0"/>
          <a:ext cx="0" cy="0"/>
          <a:chOff x="0" y="0"/>
          <a:chExt cx="0" cy="0"/>
        </a:xfrm>
      </p:grpSpPr>
      <p:sp>
        <p:nvSpPr>
          <p:cNvPr id="83" name="Imag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84" name="Title Text"/>
          <p:cNvSpPr txBox="1"/>
          <p:nvPr>
            <p:ph type="title"/>
          </p:nvPr>
        </p:nvSpPr>
        <p:spPr>
          <a:prstGeom prst="rect">
            <a:avLst/>
          </a:prstGeom>
        </p:spPr>
        <p:txBody>
          <a:bodyPr/>
          <a:lstStyle/>
          <a:p>
            <a:pPr/>
            <a:r>
              <a:t>Title Text</a:t>
            </a:r>
          </a:p>
        </p:txBody>
      </p:sp>
      <p:sp>
        <p:nvSpPr>
          <p:cNvPr id="85"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86"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87"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88"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8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ullets">
    <p:spTree>
      <p:nvGrpSpPr>
        <p:cNvPr id="1" name=""/>
        <p:cNvGrpSpPr/>
        <p:nvPr/>
      </p:nvGrpSpPr>
      <p:grpSpPr>
        <a:xfrm>
          <a:off x="0" y="0"/>
          <a:ext cx="0" cy="0"/>
          <a:chOff x="0" y="0"/>
          <a:chExt cx="0" cy="0"/>
        </a:xfrm>
      </p:grpSpPr>
      <p:sp>
        <p:nvSpPr>
          <p:cNvPr id="96"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7"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98"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99"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10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3 Up">
    <p:spTree>
      <p:nvGrpSpPr>
        <p:cNvPr id="1" name=""/>
        <p:cNvGrpSpPr/>
        <p:nvPr/>
      </p:nvGrpSpPr>
      <p:grpSpPr>
        <a:xfrm>
          <a:off x="0" y="0"/>
          <a:ext cx="0" cy="0"/>
          <a:chOff x="0" y="0"/>
          <a:chExt cx="0" cy="0"/>
        </a:xfrm>
      </p:grpSpPr>
      <p:sp>
        <p:nvSpPr>
          <p:cNvPr id="107" name="Image"/>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108" name="Image"/>
          <p:cNvSpPr/>
          <p:nvPr>
            <p:ph type="pic" sz="quarter" idx="14"/>
          </p:nvPr>
        </p:nvSpPr>
        <p:spPr>
          <a:xfrm>
            <a:off x="6718300" y="889000"/>
            <a:ext cx="5334000" cy="3771900"/>
          </a:xfrm>
          <a:prstGeom prst="rect">
            <a:avLst/>
          </a:prstGeom>
        </p:spPr>
        <p:txBody>
          <a:bodyPr lIns="91439" tIns="45719" rIns="91439" bIns="45719" anchor="t">
            <a:noAutofit/>
          </a:bodyPr>
          <a:lstStyle/>
          <a:p>
            <a:pPr/>
          </a:p>
        </p:txBody>
      </p:sp>
      <p:sp>
        <p:nvSpPr>
          <p:cNvPr id="109" name="Image"/>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110"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111"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112"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1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tif"/><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Τμήμα Μηχανικών Πληροφορικής και Υπολογιστών"/>
          <p:cNvSpPr txBox="1"/>
          <p:nvPr/>
        </p:nvSpPr>
        <p:spPr>
          <a:xfrm>
            <a:off x="15838" y="9447117"/>
            <a:ext cx="4207544" cy="29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r" defTabSz="914400">
              <a:defRPr sz="1300">
                <a:latin typeface="Book Antiqua"/>
                <a:ea typeface="Book Antiqua"/>
                <a:cs typeface="Book Antiqua"/>
                <a:sym typeface="Book Antiqua"/>
              </a:defRPr>
            </a:lvl1pPr>
          </a:lstStyle>
          <a:p>
            <a:pPr/>
            <a:r>
              <a:t>Τμήμα Μηχανικών Πληροφορικής και Υπολογιστών</a:t>
            </a:r>
          </a:p>
        </p:txBody>
      </p:sp>
      <p:graphicFrame>
        <p:nvGraphicFramePr>
          <p:cNvPr id="4" name="Table"/>
          <p:cNvGraphicFramePr/>
          <p:nvPr/>
        </p:nvGraphicFramePr>
        <p:xfrm>
          <a:off x="12110183" y="9435462"/>
          <a:ext cx="533764" cy="3175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21062"/>
              </a:tblGrid>
              <a:tr h="304800">
                <a:tc>
                  <a:txBody>
                    <a:bodyPr/>
                    <a:lstStyle/>
                    <a:p>
                      <a:pPr algn="l">
                        <a:defRPr sz="1800"/>
                      </a:pPr>
                      <a:r>
                        <a:rPr b="1" sz="1100">
                          <a:latin typeface="Book Antiqua"/>
                          <a:ea typeface="Book Antiqua"/>
                          <a:cs typeface="Book Antiqua"/>
                        </a:rPr>
                        <a:t>2019</a:t>
                      </a:r>
                    </a:p>
                  </a:txBody>
                  <a:tcPr marL="63500" marR="63500" marT="63500" marB="63500" anchor="t" anchorCtr="0" horzOverflow="overflow">
                    <a:lnL w="0">
                      <a:miter lim="400000"/>
                    </a:lnL>
                    <a:lnR w="0">
                      <a:miter lim="400000"/>
                    </a:lnR>
                    <a:lnT w="0">
                      <a:miter lim="400000"/>
                    </a:lnT>
                    <a:lnB w="0">
                      <a:miter lim="400000"/>
                    </a:lnB>
                    <a:noFill/>
                  </a:tcPr>
                </a:tc>
              </a:tr>
            </a:tbl>
          </a:graphicData>
        </a:graphic>
      </p:graphicFrame>
      <p:pic>
        <p:nvPicPr>
          <p:cNvPr id="5" name="Image" descr="Image"/>
          <p:cNvPicPr>
            <a:picLocks noChangeAspect="1"/>
          </p:cNvPicPr>
          <p:nvPr/>
        </p:nvPicPr>
        <p:blipFill>
          <a:blip r:embed="rId2">
            <a:extLst/>
          </a:blip>
          <a:stretch>
            <a:fillRect/>
          </a:stretch>
        </p:blipFill>
        <p:spPr>
          <a:xfrm>
            <a:off x="88581" y="100767"/>
            <a:ext cx="1022714" cy="1014037"/>
          </a:xfrm>
          <a:prstGeom prst="rect">
            <a:avLst/>
          </a:prstGeom>
          <a:ln w="12700">
            <a:miter lim="400000"/>
          </a:ln>
        </p:spPr>
      </p:pic>
      <p:sp>
        <p:nvSpPr>
          <p:cNvPr id="6" name="Slide Number"/>
          <p:cNvSpPr txBox="1"/>
          <p:nvPr>
            <p:ph type="sldNum" sz="quarter" idx="2"/>
          </p:nvPr>
        </p:nvSpPr>
        <p:spPr>
          <a:xfrm>
            <a:off x="6367779" y="9447117"/>
            <a:ext cx="269241" cy="294641"/>
          </a:xfrm>
          <a:prstGeom prst="rect">
            <a:avLst/>
          </a:prstGeom>
          <a:ln w="12700">
            <a:miter lim="400000"/>
          </a:ln>
        </p:spPr>
        <p:txBody>
          <a:bodyPr wrap="none" lIns="45719" rIns="45719">
            <a:spAutoFit/>
          </a:bodyPr>
          <a:lstStyle>
            <a:lvl1pPr algn="r" defTabSz="914400">
              <a:defRPr sz="1300">
                <a:latin typeface="Book Antiqua"/>
                <a:ea typeface="Book Antiqua"/>
                <a:cs typeface="Book Antiqua"/>
                <a:sym typeface="Book Antiqua"/>
              </a:defRPr>
            </a:lvl1pPr>
          </a:lstStyle>
          <a:p>
            <a:pPr/>
            <a:fld id="{86CB4B4D-7CA3-9044-876B-883B54F8677D}" type="slidenum"/>
          </a:p>
        </p:txBody>
      </p:sp>
      <p:sp>
        <p:nvSpPr>
          <p:cNvPr id="7"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transition xmlns:p14="http://schemas.microsoft.com/office/powerpoint/2010/main" spd="med" advClick="1"/>
  <p:txStyles>
    <p:titleStyle>
      <a:lvl1pPr marL="0" marR="0" indent="0" algn="ctr" defTabSz="584200" latinLnBrk="0">
        <a:lnSpc>
          <a:spcPct val="100000"/>
        </a:lnSpc>
        <a:spcBef>
          <a:spcPts val="0"/>
        </a:spcBef>
        <a:spcAft>
          <a:spcPts val="0"/>
        </a:spcAft>
        <a:buClrTx/>
        <a:buSzTx/>
        <a:buFontTx/>
        <a:buNone/>
        <a:tabLst/>
        <a:defRPr b="0" baseline="0" cap="none" i="0" spc="0" strike="noStrike" sz="8000" u="none">
          <a:ln>
            <a:noFill/>
          </a:ln>
          <a:solidFill>
            <a:schemeClr val="accent1">
              <a:hueOff val="114395"/>
              <a:lumOff val="-24975"/>
            </a:schemeClr>
          </a:solidFill>
          <a:uFillTx/>
          <a:latin typeface="+mn-lt"/>
          <a:ea typeface="+mn-ea"/>
          <a:cs typeface="+mn-cs"/>
          <a:sym typeface="Helvetica Neue Medium"/>
        </a:defRPr>
      </a:lvl1pPr>
      <a:lvl2pPr marL="0" marR="0" indent="0" algn="ctr" defTabSz="584200" latinLnBrk="0">
        <a:lnSpc>
          <a:spcPct val="100000"/>
        </a:lnSpc>
        <a:spcBef>
          <a:spcPts val="0"/>
        </a:spcBef>
        <a:spcAft>
          <a:spcPts val="0"/>
        </a:spcAft>
        <a:buClrTx/>
        <a:buSzTx/>
        <a:buFontTx/>
        <a:buNone/>
        <a:tabLst/>
        <a:defRPr b="0" baseline="0" cap="none" i="0" spc="0" strike="noStrike" sz="8000" u="none">
          <a:ln>
            <a:noFill/>
          </a:ln>
          <a:solidFill>
            <a:schemeClr val="accent1">
              <a:hueOff val="114395"/>
              <a:lumOff val="-24975"/>
            </a:schemeClr>
          </a:solidFill>
          <a:uFillTx/>
          <a:latin typeface="+mn-lt"/>
          <a:ea typeface="+mn-ea"/>
          <a:cs typeface="+mn-cs"/>
          <a:sym typeface="Helvetica Neue Medium"/>
        </a:defRPr>
      </a:lvl2pPr>
      <a:lvl3pPr marL="0" marR="0" indent="0" algn="ctr" defTabSz="584200" latinLnBrk="0">
        <a:lnSpc>
          <a:spcPct val="100000"/>
        </a:lnSpc>
        <a:spcBef>
          <a:spcPts val="0"/>
        </a:spcBef>
        <a:spcAft>
          <a:spcPts val="0"/>
        </a:spcAft>
        <a:buClrTx/>
        <a:buSzTx/>
        <a:buFontTx/>
        <a:buNone/>
        <a:tabLst/>
        <a:defRPr b="0" baseline="0" cap="none" i="0" spc="0" strike="noStrike" sz="8000" u="none">
          <a:ln>
            <a:noFill/>
          </a:ln>
          <a:solidFill>
            <a:schemeClr val="accent1">
              <a:hueOff val="114395"/>
              <a:lumOff val="-24975"/>
            </a:schemeClr>
          </a:solidFill>
          <a:uFillTx/>
          <a:latin typeface="+mn-lt"/>
          <a:ea typeface="+mn-ea"/>
          <a:cs typeface="+mn-cs"/>
          <a:sym typeface="Helvetica Neue Medium"/>
        </a:defRPr>
      </a:lvl3pPr>
      <a:lvl4pPr marL="0" marR="0" indent="0" algn="ctr" defTabSz="584200" latinLnBrk="0">
        <a:lnSpc>
          <a:spcPct val="100000"/>
        </a:lnSpc>
        <a:spcBef>
          <a:spcPts val="0"/>
        </a:spcBef>
        <a:spcAft>
          <a:spcPts val="0"/>
        </a:spcAft>
        <a:buClrTx/>
        <a:buSzTx/>
        <a:buFontTx/>
        <a:buNone/>
        <a:tabLst/>
        <a:defRPr b="0" baseline="0" cap="none" i="0" spc="0" strike="noStrike" sz="8000" u="none">
          <a:ln>
            <a:noFill/>
          </a:ln>
          <a:solidFill>
            <a:schemeClr val="accent1">
              <a:hueOff val="114395"/>
              <a:lumOff val="-24975"/>
            </a:schemeClr>
          </a:solidFill>
          <a:uFillTx/>
          <a:latin typeface="+mn-lt"/>
          <a:ea typeface="+mn-ea"/>
          <a:cs typeface="+mn-cs"/>
          <a:sym typeface="Helvetica Neue Medium"/>
        </a:defRPr>
      </a:lvl4pPr>
      <a:lvl5pPr marL="0" marR="0" indent="0" algn="ctr" defTabSz="584200" latinLnBrk="0">
        <a:lnSpc>
          <a:spcPct val="100000"/>
        </a:lnSpc>
        <a:spcBef>
          <a:spcPts val="0"/>
        </a:spcBef>
        <a:spcAft>
          <a:spcPts val="0"/>
        </a:spcAft>
        <a:buClrTx/>
        <a:buSzTx/>
        <a:buFontTx/>
        <a:buNone/>
        <a:tabLst/>
        <a:defRPr b="0" baseline="0" cap="none" i="0" spc="0" strike="noStrike" sz="8000" u="none">
          <a:ln>
            <a:noFill/>
          </a:ln>
          <a:solidFill>
            <a:schemeClr val="accent1">
              <a:hueOff val="114395"/>
              <a:lumOff val="-24975"/>
            </a:schemeClr>
          </a:solidFill>
          <a:uFillTx/>
          <a:latin typeface="+mn-lt"/>
          <a:ea typeface="+mn-ea"/>
          <a:cs typeface="+mn-cs"/>
          <a:sym typeface="Helvetica Neue Medium"/>
        </a:defRPr>
      </a:lvl5pPr>
      <a:lvl6pPr marL="0" marR="0" indent="0" algn="ctr" defTabSz="584200" latinLnBrk="0">
        <a:lnSpc>
          <a:spcPct val="100000"/>
        </a:lnSpc>
        <a:spcBef>
          <a:spcPts val="0"/>
        </a:spcBef>
        <a:spcAft>
          <a:spcPts val="0"/>
        </a:spcAft>
        <a:buClrTx/>
        <a:buSzTx/>
        <a:buFontTx/>
        <a:buNone/>
        <a:tabLst/>
        <a:defRPr b="0" baseline="0" cap="none" i="0" spc="0" strike="noStrike" sz="8000" u="none">
          <a:ln>
            <a:noFill/>
          </a:ln>
          <a:solidFill>
            <a:schemeClr val="accent1">
              <a:hueOff val="114395"/>
              <a:lumOff val="-24975"/>
            </a:schemeClr>
          </a:solidFill>
          <a:uFillTx/>
          <a:latin typeface="+mn-lt"/>
          <a:ea typeface="+mn-ea"/>
          <a:cs typeface="+mn-cs"/>
          <a:sym typeface="Helvetica Neue Medium"/>
        </a:defRPr>
      </a:lvl6pPr>
      <a:lvl7pPr marL="0" marR="0" indent="0" algn="ctr" defTabSz="584200" latinLnBrk="0">
        <a:lnSpc>
          <a:spcPct val="100000"/>
        </a:lnSpc>
        <a:spcBef>
          <a:spcPts val="0"/>
        </a:spcBef>
        <a:spcAft>
          <a:spcPts val="0"/>
        </a:spcAft>
        <a:buClrTx/>
        <a:buSzTx/>
        <a:buFontTx/>
        <a:buNone/>
        <a:tabLst/>
        <a:defRPr b="0" baseline="0" cap="none" i="0" spc="0" strike="noStrike" sz="8000" u="none">
          <a:ln>
            <a:noFill/>
          </a:ln>
          <a:solidFill>
            <a:schemeClr val="accent1">
              <a:hueOff val="114395"/>
              <a:lumOff val="-24975"/>
            </a:schemeClr>
          </a:solidFill>
          <a:uFillTx/>
          <a:latin typeface="+mn-lt"/>
          <a:ea typeface="+mn-ea"/>
          <a:cs typeface="+mn-cs"/>
          <a:sym typeface="Helvetica Neue Medium"/>
        </a:defRPr>
      </a:lvl7pPr>
      <a:lvl8pPr marL="0" marR="0" indent="0" algn="ctr" defTabSz="584200" latinLnBrk="0">
        <a:lnSpc>
          <a:spcPct val="100000"/>
        </a:lnSpc>
        <a:spcBef>
          <a:spcPts val="0"/>
        </a:spcBef>
        <a:spcAft>
          <a:spcPts val="0"/>
        </a:spcAft>
        <a:buClrTx/>
        <a:buSzTx/>
        <a:buFontTx/>
        <a:buNone/>
        <a:tabLst/>
        <a:defRPr b="0" baseline="0" cap="none" i="0" spc="0" strike="noStrike" sz="8000" u="none">
          <a:ln>
            <a:noFill/>
          </a:ln>
          <a:solidFill>
            <a:schemeClr val="accent1">
              <a:hueOff val="114395"/>
              <a:lumOff val="-24975"/>
            </a:schemeClr>
          </a:solidFill>
          <a:uFillTx/>
          <a:latin typeface="+mn-lt"/>
          <a:ea typeface="+mn-ea"/>
          <a:cs typeface="+mn-cs"/>
          <a:sym typeface="Helvetica Neue Medium"/>
        </a:defRPr>
      </a:lvl8pPr>
      <a:lvl9pPr marL="0" marR="0" indent="0" algn="ctr" defTabSz="584200" latinLnBrk="0">
        <a:lnSpc>
          <a:spcPct val="100000"/>
        </a:lnSpc>
        <a:spcBef>
          <a:spcPts val="0"/>
        </a:spcBef>
        <a:spcAft>
          <a:spcPts val="0"/>
        </a:spcAft>
        <a:buClrTx/>
        <a:buSzTx/>
        <a:buFontTx/>
        <a:buNone/>
        <a:tabLst/>
        <a:defRPr b="0" baseline="0" cap="none" i="0" spc="0" strike="noStrike" sz="8000" u="none">
          <a:ln>
            <a:noFill/>
          </a:ln>
          <a:solidFill>
            <a:schemeClr val="accent1">
              <a:hueOff val="114395"/>
              <a:lumOff val="-24975"/>
            </a:schemeClr>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9pPr>
    </p:bodyStyle>
    <p:otherStyle>
      <a:lvl1pPr marL="0" marR="0" indent="0" algn="r" defTabSz="914400" latinLnBrk="0">
        <a:lnSpc>
          <a:spcPct val="100000"/>
        </a:lnSpc>
        <a:spcBef>
          <a:spcPts val="0"/>
        </a:spcBef>
        <a:spcAft>
          <a:spcPts val="0"/>
        </a:spcAft>
        <a:buClrTx/>
        <a:buSzTx/>
        <a:buFontTx/>
        <a:buNone/>
        <a:tabLst/>
        <a:defRPr b="1" baseline="0" cap="none" i="0" spc="0" strike="noStrike" sz="1300" u="none">
          <a:ln>
            <a:noFill/>
          </a:ln>
          <a:solidFill>
            <a:schemeClr val="tx1"/>
          </a:solidFill>
          <a:uFillTx/>
          <a:latin typeface="+mn-lt"/>
          <a:ea typeface="+mn-ea"/>
          <a:cs typeface="+mn-cs"/>
          <a:sym typeface="Book Antiqua"/>
        </a:defRPr>
      </a:lvl1pPr>
      <a:lvl2pPr marL="0" marR="0" indent="457200" algn="r" defTabSz="914400" latinLnBrk="0">
        <a:lnSpc>
          <a:spcPct val="100000"/>
        </a:lnSpc>
        <a:spcBef>
          <a:spcPts val="0"/>
        </a:spcBef>
        <a:spcAft>
          <a:spcPts val="0"/>
        </a:spcAft>
        <a:buClrTx/>
        <a:buSzTx/>
        <a:buFontTx/>
        <a:buNone/>
        <a:tabLst/>
        <a:defRPr b="1" baseline="0" cap="none" i="0" spc="0" strike="noStrike" sz="1300" u="none">
          <a:ln>
            <a:noFill/>
          </a:ln>
          <a:solidFill>
            <a:schemeClr val="tx1"/>
          </a:solidFill>
          <a:uFillTx/>
          <a:latin typeface="+mn-lt"/>
          <a:ea typeface="+mn-ea"/>
          <a:cs typeface="+mn-cs"/>
          <a:sym typeface="Book Antiqua"/>
        </a:defRPr>
      </a:lvl2pPr>
      <a:lvl3pPr marL="0" marR="0" indent="914400" algn="r" defTabSz="914400" latinLnBrk="0">
        <a:lnSpc>
          <a:spcPct val="100000"/>
        </a:lnSpc>
        <a:spcBef>
          <a:spcPts val="0"/>
        </a:spcBef>
        <a:spcAft>
          <a:spcPts val="0"/>
        </a:spcAft>
        <a:buClrTx/>
        <a:buSzTx/>
        <a:buFontTx/>
        <a:buNone/>
        <a:tabLst/>
        <a:defRPr b="1" baseline="0" cap="none" i="0" spc="0" strike="noStrike" sz="1300" u="none">
          <a:ln>
            <a:noFill/>
          </a:ln>
          <a:solidFill>
            <a:schemeClr val="tx1"/>
          </a:solidFill>
          <a:uFillTx/>
          <a:latin typeface="+mn-lt"/>
          <a:ea typeface="+mn-ea"/>
          <a:cs typeface="+mn-cs"/>
          <a:sym typeface="Book Antiqua"/>
        </a:defRPr>
      </a:lvl3pPr>
      <a:lvl4pPr marL="0" marR="0" indent="1371600" algn="r" defTabSz="914400" latinLnBrk="0">
        <a:lnSpc>
          <a:spcPct val="100000"/>
        </a:lnSpc>
        <a:spcBef>
          <a:spcPts val="0"/>
        </a:spcBef>
        <a:spcAft>
          <a:spcPts val="0"/>
        </a:spcAft>
        <a:buClrTx/>
        <a:buSzTx/>
        <a:buFontTx/>
        <a:buNone/>
        <a:tabLst/>
        <a:defRPr b="1" baseline="0" cap="none" i="0" spc="0" strike="noStrike" sz="1300" u="none">
          <a:ln>
            <a:noFill/>
          </a:ln>
          <a:solidFill>
            <a:schemeClr val="tx1"/>
          </a:solidFill>
          <a:uFillTx/>
          <a:latin typeface="+mn-lt"/>
          <a:ea typeface="+mn-ea"/>
          <a:cs typeface="+mn-cs"/>
          <a:sym typeface="Book Antiqua"/>
        </a:defRPr>
      </a:lvl4pPr>
      <a:lvl5pPr marL="0" marR="0" indent="1828800" algn="r" defTabSz="914400" latinLnBrk="0">
        <a:lnSpc>
          <a:spcPct val="100000"/>
        </a:lnSpc>
        <a:spcBef>
          <a:spcPts val="0"/>
        </a:spcBef>
        <a:spcAft>
          <a:spcPts val="0"/>
        </a:spcAft>
        <a:buClrTx/>
        <a:buSzTx/>
        <a:buFontTx/>
        <a:buNone/>
        <a:tabLst/>
        <a:defRPr b="1" baseline="0" cap="none" i="0" spc="0" strike="noStrike" sz="1300" u="none">
          <a:ln>
            <a:noFill/>
          </a:ln>
          <a:solidFill>
            <a:schemeClr val="tx1"/>
          </a:solidFill>
          <a:uFillTx/>
          <a:latin typeface="+mn-lt"/>
          <a:ea typeface="+mn-ea"/>
          <a:cs typeface="+mn-cs"/>
          <a:sym typeface="Book Antiqua"/>
        </a:defRPr>
      </a:lvl5pPr>
      <a:lvl6pPr marL="0" marR="0" indent="2286000" algn="r" defTabSz="914400" latinLnBrk="0">
        <a:lnSpc>
          <a:spcPct val="100000"/>
        </a:lnSpc>
        <a:spcBef>
          <a:spcPts val="0"/>
        </a:spcBef>
        <a:spcAft>
          <a:spcPts val="0"/>
        </a:spcAft>
        <a:buClrTx/>
        <a:buSzTx/>
        <a:buFontTx/>
        <a:buNone/>
        <a:tabLst/>
        <a:defRPr b="1" baseline="0" cap="none" i="0" spc="0" strike="noStrike" sz="1300" u="none">
          <a:ln>
            <a:noFill/>
          </a:ln>
          <a:solidFill>
            <a:schemeClr val="tx1"/>
          </a:solidFill>
          <a:uFillTx/>
          <a:latin typeface="+mn-lt"/>
          <a:ea typeface="+mn-ea"/>
          <a:cs typeface="+mn-cs"/>
          <a:sym typeface="Book Antiqua"/>
        </a:defRPr>
      </a:lvl6pPr>
      <a:lvl7pPr marL="0" marR="0" indent="2743200" algn="r" defTabSz="914400" latinLnBrk="0">
        <a:lnSpc>
          <a:spcPct val="100000"/>
        </a:lnSpc>
        <a:spcBef>
          <a:spcPts val="0"/>
        </a:spcBef>
        <a:spcAft>
          <a:spcPts val="0"/>
        </a:spcAft>
        <a:buClrTx/>
        <a:buSzTx/>
        <a:buFontTx/>
        <a:buNone/>
        <a:tabLst/>
        <a:defRPr b="1" baseline="0" cap="none" i="0" spc="0" strike="noStrike" sz="1300" u="none">
          <a:ln>
            <a:noFill/>
          </a:ln>
          <a:solidFill>
            <a:schemeClr val="tx1"/>
          </a:solidFill>
          <a:uFillTx/>
          <a:latin typeface="+mn-lt"/>
          <a:ea typeface="+mn-ea"/>
          <a:cs typeface="+mn-cs"/>
          <a:sym typeface="Book Antiqua"/>
        </a:defRPr>
      </a:lvl7pPr>
      <a:lvl8pPr marL="0" marR="0" indent="3200400" algn="r" defTabSz="914400" latinLnBrk="0">
        <a:lnSpc>
          <a:spcPct val="100000"/>
        </a:lnSpc>
        <a:spcBef>
          <a:spcPts val="0"/>
        </a:spcBef>
        <a:spcAft>
          <a:spcPts val="0"/>
        </a:spcAft>
        <a:buClrTx/>
        <a:buSzTx/>
        <a:buFontTx/>
        <a:buNone/>
        <a:tabLst/>
        <a:defRPr b="1" baseline="0" cap="none" i="0" spc="0" strike="noStrike" sz="1300" u="none">
          <a:ln>
            <a:noFill/>
          </a:ln>
          <a:solidFill>
            <a:schemeClr val="tx1"/>
          </a:solidFill>
          <a:uFillTx/>
          <a:latin typeface="+mn-lt"/>
          <a:ea typeface="+mn-ea"/>
          <a:cs typeface="+mn-cs"/>
          <a:sym typeface="Book Antiqua"/>
        </a:defRPr>
      </a:lvl8pPr>
      <a:lvl9pPr marL="0" marR="0" indent="3657600" algn="r" defTabSz="914400" latinLnBrk="0">
        <a:lnSpc>
          <a:spcPct val="100000"/>
        </a:lnSpc>
        <a:spcBef>
          <a:spcPts val="0"/>
        </a:spcBef>
        <a:spcAft>
          <a:spcPts val="0"/>
        </a:spcAft>
        <a:buClrTx/>
        <a:buSzTx/>
        <a:buFontTx/>
        <a:buNone/>
        <a:tabLst/>
        <a:defRPr b="1" baseline="0" cap="none" i="0" spc="0" strike="noStrike" sz="1300" u="none">
          <a:ln>
            <a:noFill/>
          </a:ln>
          <a:solidFill>
            <a:schemeClr val="tx1"/>
          </a:solidFill>
          <a:uFillTx/>
          <a:latin typeface="+mn-lt"/>
          <a:ea typeface="+mn-ea"/>
          <a:cs typeface="+mn-cs"/>
          <a:sym typeface="Book Antiqua"/>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g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gif"/></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Θεωρία Παιγνίων"/>
          <p:cNvSpPr txBox="1"/>
          <p:nvPr>
            <p:ph type="ctrTitle"/>
          </p:nvPr>
        </p:nvSpPr>
        <p:spPr>
          <a:prstGeom prst="rect">
            <a:avLst/>
          </a:prstGeom>
        </p:spPr>
        <p:txBody>
          <a:bodyPr/>
          <a:lstStyle/>
          <a:p>
            <a:pPr/>
            <a:r>
              <a:t>Θεωρία Παιγνίων</a:t>
            </a:r>
          </a:p>
        </p:txBody>
      </p:sp>
      <p:sp>
        <p:nvSpPr>
          <p:cNvPr id="156" name="Ιωάννα Καντζάβελου"/>
          <p:cNvSpPr txBox="1"/>
          <p:nvPr>
            <p:ph type="subTitle" sz="quarter" idx="1"/>
          </p:nvPr>
        </p:nvSpPr>
        <p:spPr>
          <a:prstGeom prst="rect">
            <a:avLst/>
          </a:prstGeom>
        </p:spPr>
        <p:txBody>
          <a:bodyPr/>
          <a:lstStyle/>
          <a:p>
            <a:pPr/>
            <a:r>
              <a:t>Ιωάννα Καντζάβελου</a:t>
            </a:r>
          </a:p>
        </p:txBody>
      </p:sp>
      <p:sp>
        <p:nvSpPr>
          <p:cNvPr id="157" name="Slide Number"/>
          <p:cNvSpPr txBox="1"/>
          <p:nvPr>
            <p:ph type="sldNum" sz="quarter" idx="2"/>
          </p:nvPr>
        </p:nvSpPr>
        <p:spPr>
          <a:xfrm>
            <a:off x="6440169" y="9447117"/>
            <a:ext cx="19685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Στόχος της Θεωρίας Παιγνίων;"/>
          <p:cNvSpPr txBox="1"/>
          <p:nvPr>
            <p:ph type="title"/>
          </p:nvPr>
        </p:nvSpPr>
        <p:spPr>
          <a:prstGeom prst="rect">
            <a:avLst/>
          </a:prstGeom>
        </p:spPr>
        <p:txBody>
          <a:bodyPr/>
          <a:lstStyle>
            <a:lvl1pPr defTabSz="484886">
              <a:defRPr sz="6640"/>
            </a:lvl1pPr>
          </a:lstStyle>
          <a:p>
            <a:pPr/>
            <a:r>
              <a:t>Στόχος της Θεωρίας Παιγνίων;</a:t>
            </a:r>
          </a:p>
        </p:txBody>
      </p:sp>
      <p:sp>
        <p:nvSpPr>
          <p:cNvPr id="203" name="Η δημιουργία μαθηματικών μοντέλων που θα περιγράφουν τον τρόπο που αλληλεπιδρούν όσοι παίρνουν αποφάσεις.…"/>
          <p:cNvSpPr txBox="1"/>
          <p:nvPr>
            <p:ph type="body" idx="1"/>
          </p:nvPr>
        </p:nvSpPr>
        <p:spPr>
          <a:prstGeom prst="rect">
            <a:avLst/>
          </a:prstGeom>
        </p:spPr>
        <p:txBody>
          <a:bodyPr/>
          <a:lstStyle/>
          <a:p>
            <a:pPr marL="355600" indent="-355600" defTabSz="467359">
              <a:spcBef>
                <a:spcPts val="3300"/>
              </a:spcBef>
              <a:defRPr sz="2560"/>
            </a:pPr>
            <a:r>
              <a:t>Η δημιουργία </a:t>
            </a:r>
            <a:r>
              <a:rPr b="1"/>
              <a:t>μαθηματικών μοντέλων</a:t>
            </a:r>
            <a:r>
              <a:t> που θα περιγράφουν τον τρόπο που αλληλεπιδρούν όσοι παίρνουν αποφάσεις.</a:t>
            </a:r>
          </a:p>
          <a:p>
            <a:pPr lvl="1" marL="711200" indent="-355600" defTabSz="467359">
              <a:spcBef>
                <a:spcPts val="3300"/>
              </a:spcBef>
              <a:defRPr sz="2560"/>
            </a:pPr>
            <a:r>
              <a:rPr b="1"/>
              <a:t>Κατανόηση</a:t>
            </a:r>
            <a:r>
              <a:t> της συμπεριφοράς των άλλων παικτών σε μία κατάσταση αλληλεπίδρασης στρατηγικού χαρακτήρα.</a:t>
            </a:r>
          </a:p>
          <a:p>
            <a:pPr marL="355600" indent="-355600" defTabSz="467359">
              <a:spcBef>
                <a:spcPts val="3300"/>
              </a:spcBef>
              <a:defRPr sz="2560"/>
            </a:pPr>
            <a:r>
              <a:t>Από το μοντέλο προκύπτει </a:t>
            </a:r>
            <a:r>
              <a:rPr b="1"/>
              <a:t>πρόβλεψη</a:t>
            </a:r>
            <a:r>
              <a:t> για το πώς θα αποφάσιζε ένας </a:t>
            </a:r>
            <a:r>
              <a:rPr b="1"/>
              <a:t>λογικός παίκτης</a:t>
            </a:r>
            <a:r>
              <a:t>.</a:t>
            </a:r>
          </a:p>
          <a:p>
            <a:pPr lvl="1" marL="711200" indent="-355600" defTabSz="467359">
              <a:spcBef>
                <a:spcPts val="3300"/>
              </a:spcBef>
              <a:defRPr sz="2560"/>
            </a:pPr>
            <a:r>
              <a:rPr b="1"/>
              <a:t>Αντίληψη</a:t>
            </a:r>
            <a:r>
              <a:t> για το αν και πότε χρειάζεται να </a:t>
            </a:r>
            <a:r>
              <a:rPr b="1"/>
              <a:t>αλλάξουμε</a:t>
            </a:r>
            <a:r>
              <a:t> τη δική μας συμπεριφορά, δηλαδή </a:t>
            </a:r>
            <a:r>
              <a:rPr b="1"/>
              <a:t>απόφαση</a:t>
            </a:r>
            <a:r>
              <a:t>, ώστε</a:t>
            </a:r>
          </a:p>
          <a:p>
            <a:pPr lvl="2" marL="1066800" indent="-355600" defTabSz="467359">
              <a:spcBef>
                <a:spcPts val="3300"/>
              </a:spcBef>
              <a:defRPr sz="2560"/>
            </a:pPr>
            <a:r>
              <a:t>να </a:t>
            </a:r>
            <a:r>
              <a:rPr b="1"/>
              <a:t>μεγιστοποιήσουμε το κέρδος</a:t>
            </a:r>
            <a:r>
              <a:t> μας, ή</a:t>
            </a:r>
          </a:p>
          <a:p>
            <a:pPr lvl="2" marL="1066800" indent="-355600" defTabSz="467359">
              <a:spcBef>
                <a:spcPts val="3300"/>
              </a:spcBef>
              <a:defRPr sz="2560"/>
            </a:pPr>
            <a:r>
              <a:t>να </a:t>
            </a:r>
            <a:r>
              <a:rPr b="1"/>
              <a:t>ελαχιστοποιήσουμε τη ζημιά</a:t>
            </a:r>
            <a:r>
              <a:t> μας.</a:t>
            </a:r>
          </a:p>
        </p:txBody>
      </p:sp>
      <p:sp>
        <p:nvSpPr>
          <p:cNvPr id="204"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6" name="Γιατί είναι κατάλληλη;"/>
          <p:cNvSpPr txBox="1"/>
          <p:nvPr>
            <p:ph type="title"/>
          </p:nvPr>
        </p:nvSpPr>
        <p:spPr>
          <a:prstGeom prst="rect">
            <a:avLst/>
          </a:prstGeom>
        </p:spPr>
        <p:txBody>
          <a:bodyPr/>
          <a:lstStyle/>
          <a:p>
            <a:pPr/>
            <a:r>
              <a:t>Γιατί είναι κατάλληλη;</a:t>
            </a:r>
          </a:p>
        </p:txBody>
      </p:sp>
      <p:sp>
        <p:nvSpPr>
          <p:cNvPr id="207" name="Όταν ερωτώνται οι επιστήμονες εάν η Θεωρία των Παιγνίων:…"/>
          <p:cNvSpPr txBox="1"/>
          <p:nvPr>
            <p:ph type="body" idx="1"/>
          </p:nvPr>
        </p:nvSpPr>
        <p:spPr>
          <a:prstGeom prst="rect">
            <a:avLst/>
          </a:prstGeom>
        </p:spPr>
        <p:txBody>
          <a:bodyPr/>
          <a:lstStyle/>
          <a:p>
            <a:pPr marL="413384" indent="-413384" defTabSz="543305">
              <a:spcBef>
                <a:spcPts val="3900"/>
              </a:spcBef>
              <a:defRPr sz="2976"/>
            </a:pPr>
            <a:r>
              <a:t>Όταν ερωτώνται οι επιστήμονες </a:t>
            </a:r>
            <a:r>
              <a:rPr b="1"/>
              <a:t>εάν</a:t>
            </a:r>
            <a:r>
              <a:t> η Θεωρία των Παιγνίων:</a:t>
            </a:r>
          </a:p>
          <a:p>
            <a:pPr lvl="1" marL="826769" indent="-413384" defTabSz="543305">
              <a:spcBef>
                <a:spcPts val="3900"/>
              </a:spcBef>
              <a:defRPr sz="2976"/>
            </a:pPr>
            <a:r>
              <a:t>είναι σε θέση </a:t>
            </a:r>
            <a:r>
              <a:rPr b="1"/>
              <a:t>να προβλέψει τι κάνουν</a:t>
            </a:r>
            <a:r>
              <a:t> οι άνθρωποι ή</a:t>
            </a:r>
          </a:p>
          <a:p>
            <a:pPr lvl="1" marL="826769" indent="-413384" defTabSz="543305">
              <a:spcBef>
                <a:spcPts val="3900"/>
              </a:spcBef>
              <a:defRPr sz="2976"/>
            </a:pPr>
            <a:r>
              <a:t>αν είναι </a:t>
            </a:r>
            <a:r>
              <a:rPr b="1"/>
              <a:t>κατάλληλη</a:t>
            </a:r>
            <a:r>
              <a:t> για  να δίνει συμβουλές στους παίκτες</a:t>
            </a:r>
          </a:p>
          <a:p>
            <a:pPr marL="413384" indent="-413384" defTabSz="543305">
              <a:spcBef>
                <a:spcPts val="3900"/>
              </a:spcBef>
              <a:defRPr sz="2976"/>
            </a:pPr>
            <a:r>
              <a:t>Η απάντησή τους είναι:</a:t>
            </a:r>
          </a:p>
          <a:p>
            <a:pPr lvl="1" marL="826769" indent="-413384" defTabSz="543305">
              <a:spcBef>
                <a:spcPts val="3900"/>
              </a:spcBef>
              <a:defRPr sz="2976"/>
            </a:pPr>
            <a:r>
              <a:rPr b="1"/>
              <a:t>τίποτα από αυτά</a:t>
            </a:r>
            <a:r>
              <a:t>, αλλά</a:t>
            </a:r>
          </a:p>
          <a:p>
            <a:pPr lvl="1" marL="826769" indent="-413384" defTabSz="543305">
              <a:spcBef>
                <a:spcPts val="3900"/>
              </a:spcBef>
              <a:defRPr sz="2976"/>
            </a:pPr>
            <a:r>
              <a:t>ότι η Θεωρία των Παιγνίων είναι ένα </a:t>
            </a:r>
            <a:r>
              <a:rPr b="1"/>
              <a:t>σύνολο απαντήσεων</a:t>
            </a:r>
            <a:r>
              <a:t> σε μαθηματικά ερωτήματα, που σχετίζονται με το </a:t>
            </a:r>
            <a:r>
              <a:rPr b="1"/>
              <a:t>τι θα κάνουν στο μέλλον</a:t>
            </a:r>
            <a:r>
              <a:t> παίκτες με εύρος ορθολογισμού.</a:t>
            </a:r>
          </a:p>
        </p:txBody>
      </p:sp>
      <p:sp>
        <p:nvSpPr>
          <p:cNvPr id="208"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Προβλήματα (1/2)"/>
          <p:cNvSpPr txBox="1"/>
          <p:nvPr>
            <p:ph type="title"/>
          </p:nvPr>
        </p:nvSpPr>
        <p:spPr>
          <a:prstGeom prst="rect">
            <a:avLst/>
          </a:prstGeom>
        </p:spPr>
        <p:txBody>
          <a:bodyPr/>
          <a:lstStyle/>
          <a:p>
            <a:pPr/>
            <a:r>
              <a:t>Προβλήματα (1/2)</a:t>
            </a:r>
          </a:p>
        </p:txBody>
      </p:sp>
      <p:sp>
        <p:nvSpPr>
          <p:cNvPr id="211" name="Μελετώντας τη Θεωρία Παιγνίων ως εργαλείο για τη μοντελοποίηση των οικονομικών φαινομένων, ο Kreps συνοψίζει τέσσερα βασικά προβλήματα που, δυστυχώς, αποδυναμώνουν μια σειρά δυνατοτήτων που συνδέονται με αυτά.…"/>
          <p:cNvSpPr txBox="1"/>
          <p:nvPr>
            <p:ph type="body" idx="1"/>
          </p:nvPr>
        </p:nvSpPr>
        <p:spPr>
          <a:prstGeom prst="rect">
            <a:avLst/>
          </a:prstGeom>
        </p:spPr>
        <p:txBody>
          <a:bodyPr/>
          <a:lstStyle/>
          <a:p>
            <a:pPr marL="328929" indent="-328929" defTabSz="432308">
              <a:spcBef>
                <a:spcPts val="3100"/>
              </a:spcBef>
              <a:defRPr sz="2368"/>
            </a:pPr>
            <a:r>
              <a:t>Μελετώντας τη Θεωρία Παιγνίων ως εργαλείο για τη μοντελοποίηση των οικονομικών φαινομένων, ο Kreps συνοψίζει τέσσερα βασικά προβλήματα που, δυστυχώς, αποδυναμώνουν μια σειρά δυνατοτήτων που συνδέονται με αυτά.</a:t>
            </a:r>
          </a:p>
          <a:p>
            <a:pPr lvl="1" marL="498094" indent="-169163" defTabSz="432308">
              <a:spcBef>
                <a:spcPts val="3100"/>
              </a:spcBef>
              <a:buSzPct val="100000"/>
              <a:buAutoNum type="arabicPeriod" startAt="1"/>
              <a:defRPr sz="2368"/>
            </a:pPr>
            <a:r>
              <a:t> Το </a:t>
            </a:r>
            <a:r>
              <a:rPr b="1"/>
              <a:t>πρώτο</a:t>
            </a:r>
            <a:r>
              <a:t> πρόβλημα είναι η απαίτηση για </a:t>
            </a:r>
            <a:r>
              <a:rPr b="1"/>
              <a:t>σαφείς και ξεκάθαρους κανόνες</a:t>
            </a:r>
            <a:r>
              <a:t> ενός παιχνιδιού.</a:t>
            </a:r>
          </a:p>
          <a:p>
            <a:pPr lvl="1" marL="498094" indent="-169163" defTabSz="432308">
              <a:spcBef>
                <a:spcPts val="3100"/>
              </a:spcBef>
              <a:buSzPct val="100000"/>
              <a:buAutoNum type="arabicPeriod" startAt="1"/>
              <a:defRPr sz="2368"/>
            </a:pPr>
            <a:r>
              <a:t> Το </a:t>
            </a:r>
            <a:r>
              <a:rPr b="1"/>
              <a:t>δεύτερο</a:t>
            </a:r>
            <a:r>
              <a:t> είναι το πρόβλημα των </a:t>
            </a:r>
            <a:r>
              <a:rPr b="1"/>
              <a:t>πολλαπλών ισορροπιών Nash</a:t>
            </a:r>
            <a:r>
              <a:t> (</a:t>
            </a:r>
            <a:r>
              <a:rPr b="1"/>
              <a:t>multiple Nash equilibria</a:t>
            </a:r>
            <a:r>
              <a:t>).</a:t>
            </a:r>
          </a:p>
          <a:p>
            <a:pPr lvl="2" marL="827024" indent="-169163" defTabSz="432308">
              <a:spcBef>
                <a:spcPts val="3100"/>
              </a:spcBef>
              <a:buClr>
                <a:schemeClr val="accent1">
                  <a:hueOff val="114395"/>
                  <a:lumOff val="-24975"/>
                </a:schemeClr>
              </a:buClr>
              <a:buSzPct val="100000"/>
              <a:buChar char="-"/>
              <a:defRPr sz="2368"/>
            </a:pPr>
            <a:r>
              <a:t>Σε παίγνια με </a:t>
            </a:r>
            <a:r>
              <a:rPr b="1"/>
              <a:t>πολλές ισορροπίες Nash</a:t>
            </a:r>
            <a:r>
              <a:t>, η Θεωρία Παιγνίων </a:t>
            </a:r>
            <a:r>
              <a:rPr b="1"/>
              <a:t>δεν έχει συστηματική μέθοδο</a:t>
            </a:r>
            <a:r>
              <a:t> για να ελέγξει αν κάποια είναι η πραγματική λύση του παιχνιδιού και αν ναι, </a:t>
            </a:r>
            <a:r>
              <a:rPr b="1"/>
              <a:t>να υποδείξει ποια</a:t>
            </a:r>
            <a:r>
              <a:t>.</a:t>
            </a:r>
          </a:p>
          <a:p>
            <a:pPr lvl="2" marL="986790" indent="-328929" defTabSz="432308">
              <a:spcBef>
                <a:spcPts val="3100"/>
              </a:spcBef>
              <a:buClr>
                <a:schemeClr val="accent1">
                  <a:hueOff val="114395"/>
                  <a:lumOff val="-24975"/>
                </a:schemeClr>
              </a:buClr>
              <a:buChar char="-"/>
              <a:defRPr sz="2368"/>
            </a:pPr>
            <a:r>
              <a:t>Η προς τα πίσω επαγωγή (</a:t>
            </a:r>
            <a:r>
              <a:rPr b="1"/>
              <a:t>backward induction</a:t>
            </a:r>
            <a:r>
              <a:t>), αν και χρησιμοποιείται για παιχνίδια με πολλαπλά NE, δεν αρκεί για να λύσει αυτό το πρόβλημα.</a:t>
            </a:r>
          </a:p>
        </p:txBody>
      </p:sp>
      <p:sp>
        <p:nvSpPr>
          <p:cNvPr id="212"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4" name="Προβλήματα (2/2)"/>
          <p:cNvSpPr txBox="1"/>
          <p:nvPr>
            <p:ph type="title"/>
          </p:nvPr>
        </p:nvSpPr>
        <p:spPr>
          <a:prstGeom prst="rect">
            <a:avLst/>
          </a:prstGeom>
        </p:spPr>
        <p:txBody>
          <a:bodyPr/>
          <a:lstStyle/>
          <a:p>
            <a:pPr/>
            <a:r>
              <a:t>Προβλήματα (2/2)</a:t>
            </a:r>
          </a:p>
        </p:txBody>
      </p:sp>
      <p:sp>
        <p:nvSpPr>
          <p:cNvPr id="215" name="Το τρίτο πρόβλημα της Θεωρίας Παιγνίων ονομάζεται βελτιώσεις ισορροπίας και προέρχεται από το δεύτερο πρόβλημα.…"/>
          <p:cNvSpPr txBox="1"/>
          <p:nvPr>
            <p:ph type="body" idx="1"/>
          </p:nvPr>
        </p:nvSpPr>
        <p:spPr>
          <a:prstGeom prst="rect">
            <a:avLst/>
          </a:prstGeom>
        </p:spPr>
        <p:txBody>
          <a:bodyPr/>
          <a:lstStyle/>
          <a:p>
            <a:pPr lvl="1" marL="464438" indent="-157734" defTabSz="403097">
              <a:spcBef>
                <a:spcPts val="2800"/>
              </a:spcBef>
              <a:buSzPct val="100000"/>
              <a:buAutoNum type="arabicPeriod" startAt="3"/>
              <a:defRPr sz="2208"/>
            </a:pPr>
            <a:r>
              <a:t> Το </a:t>
            </a:r>
            <a:r>
              <a:rPr b="1"/>
              <a:t>τρίτο</a:t>
            </a:r>
            <a:r>
              <a:t> πρόβλημα της Θεωρίας Παιγνίων ονομάζεται </a:t>
            </a:r>
            <a:r>
              <a:rPr b="1"/>
              <a:t>βελτιώσεις ισορροπίας</a:t>
            </a:r>
            <a:r>
              <a:t> και προέρχεται από το δεύτερο πρόβλημα.</a:t>
            </a:r>
          </a:p>
          <a:p>
            <a:pPr lvl="2" marL="920114" indent="-306704" defTabSz="403097">
              <a:spcBef>
                <a:spcPts val="2800"/>
              </a:spcBef>
              <a:buClr>
                <a:schemeClr val="accent1">
                  <a:hueOff val="114395"/>
                  <a:lumOff val="-24975"/>
                </a:schemeClr>
              </a:buClr>
              <a:buChar char="-"/>
              <a:defRPr sz="2208"/>
            </a:pPr>
            <a:r>
              <a:t>Για να αντιμετωπιστεί το πρόβλημα των πολλαπλών ΝΕ, μία από τις προσεγγίσεις είναι να επιλέξεις μεταξύ τους, αλλά να έχεις μια πιο υγιή έννοια της ισορροπίας.</a:t>
            </a:r>
          </a:p>
          <a:p>
            <a:pPr lvl="2" marL="920114" indent="-306704" defTabSz="403097">
              <a:spcBef>
                <a:spcPts val="2800"/>
              </a:spcBef>
              <a:buClr>
                <a:schemeClr val="accent1">
                  <a:hueOff val="114395"/>
                  <a:lumOff val="-24975"/>
                </a:schemeClr>
              </a:buClr>
              <a:buChar char="-"/>
              <a:defRPr sz="2208"/>
            </a:pPr>
            <a:r>
              <a:t>Σύμφωνα με αυτό, το NE που αποκαλύπτει απίστευτες επιλογές δεν πρέπει να επιλεγεί.</a:t>
            </a:r>
          </a:p>
          <a:p>
            <a:pPr lvl="1" marL="464438" indent="-157734" defTabSz="403097">
              <a:spcBef>
                <a:spcPts val="2800"/>
              </a:spcBef>
              <a:buSzPct val="100000"/>
              <a:buAutoNum type="arabicPeriod" startAt="3"/>
              <a:defRPr sz="2208"/>
            </a:pPr>
            <a:r>
              <a:t> Τέλος, το </a:t>
            </a:r>
            <a:r>
              <a:rPr b="1"/>
              <a:t>τέταρτο</a:t>
            </a:r>
            <a:r>
              <a:t> πρόβλημα βρίσκεται στους </a:t>
            </a:r>
            <a:r>
              <a:rPr b="1"/>
              <a:t>κανόνες</a:t>
            </a:r>
            <a:r>
              <a:t> ενός παιχνιδιού.</a:t>
            </a:r>
          </a:p>
          <a:p>
            <a:pPr lvl="2" marL="920114" indent="-306704" defTabSz="403097">
              <a:spcBef>
                <a:spcPts val="2800"/>
              </a:spcBef>
              <a:buClr>
                <a:schemeClr val="accent1">
                  <a:hueOff val="114395"/>
                  <a:lumOff val="-24975"/>
                </a:schemeClr>
              </a:buClr>
              <a:buChar char="-"/>
              <a:defRPr sz="2208"/>
            </a:pPr>
            <a:r>
              <a:t>Όπως δηλώνει ο Kreps, οι θεωρητικές αναλύσεις παιγνίων λαμβάνουν σοβαρά υπόψη τους κανόνες του παιχνιδιού </a:t>
            </a:r>
            <a:r>
              <a:rPr b="1"/>
              <a:t>χωρίς</a:t>
            </a:r>
            <a:r>
              <a:t> να γνωρίζουν την </a:t>
            </a:r>
            <a:r>
              <a:rPr b="1"/>
              <a:t>προέλευσή</a:t>
            </a:r>
            <a:r>
              <a:t> τους.</a:t>
            </a:r>
          </a:p>
          <a:p>
            <a:pPr lvl="2" marL="920114" indent="-306704" defTabSz="403097">
              <a:spcBef>
                <a:spcPts val="2800"/>
              </a:spcBef>
              <a:buClr>
                <a:schemeClr val="accent1">
                  <a:hueOff val="114395"/>
                  <a:lumOff val="-24975"/>
                </a:schemeClr>
              </a:buClr>
              <a:buChar char="-"/>
              <a:defRPr sz="2208"/>
            </a:pPr>
            <a:r>
              <a:t>Επιπλέον, οι κανόνες ενδέχεται να </a:t>
            </a:r>
            <a:r>
              <a:rPr b="1"/>
              <a:t>επηρεάζονται</a:t>
            </a:r>
            <a:r>
              <a:t> από τα </a:t>
            </a:r>
            <a:r>
              <a:rPr b="1"/>
              <a:t>αποτελέσματα</a:t>
            </a:r>
            <a:r>
              <a:t> του παιχνιδιού και αυτό δεν εξετάζεται ούτε.</a:t>
            </a:r>
          </a:p>
        </p:txBody>
      </p:sp>
      <p:sp>
        <p:nvSpPr>
          <p:cNvPr id="216"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8" name="Θεωρία Παιγνίων"/>
          <p:cNvSpPr txBox="1"/>
          <p:nvPr>
            <p:ph type="title"/>
          </p:nvPr>
        </p:nvSpPr>
        <p:spPr>
          <a:prstGeom prst="rect">
            <a:avLst/>
          </a:prstGeom>
        </p:spPr>
        <p:txBody>
          <a:bodyPr/>
          <a:lstStyle/>
          <a:p>
            <a:pPr/>
            <a:r>
              <a:t>Θεωρία Παιγνίων</a:t>
            </a:r>
          </a:p>
        </p:txBody>
      </p:sp>
      <p:sp>
        <p:nvSpPr>
          <p:cNvPr id="219" name="To be literate in modern age, you need to have a general…"/>
          <p:cNvSpPr txBox="1"/>
          <p:nvPr>
            <p:ph type="body" idx="1"/>
          </p:nvPr>
        </p:nvSpPr>
        <p:spPr>
          <a:prstGeom prst="rect">
            <a:avLst/>
          </a:prstGeom>
        </p:spPr>
        <p:txBody>
          <a:bodyPr/>
          <a:lstStyle/>
          <a:p>
            <a:pPr/>
          </a:p>
          <a:p>
            <a:pPr marL="0" indent="0" algn="ctr">
              <a:buSzTx/>
              <a:buNone/>
              <a:defRPr i="1"/>
            </a:pPr>
            <a:r>
              <a:t>To be literate in modern age, you need to have a general</a:t>
            </a:r>
          </a:p>
          <a:p>
            <a:pPr marL="0" indent="0" algn="ctr">
              <a:buSzTx/>
              <a:buNone/>
              <a:defRPr i="1"/>
            </a:pPr>
            <a:r>
              <a:t> understanding of Game Theory</a:t>
            </a:r>
          </a:p>
          <a:p>
            <a:pPr marL="0" indent="0" algn="ctr">
              <a:buSzTx/>
              <a:buNone/>
              <a:defRPr i="1"/>
            </a:pPr>
          </a:p>
          <a:p>
            <a:pPr marL="0" indent="0" algn="r">
              <a:buSzTx/>
              <a:buNone/>
            </a:pPr>
            <a:r>
              <a:t>Paul Samuelson, 1991</a:t>
            </a:r>
          </a:p>
        </p:txBody>
      </p:sp>
      <p:sp>
        <p:nvSpPr>
          <p:cNvPr id="220"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2" name="… πολύ πίσω στο χρόνο"/>
          <p:cNvSpPr txBox="1"/>
          <p:nvPr>
            <p:ph type="title"/>
          </p:nvPr>
        </p:nvSpPr>
        <p:spPr>
          <a:prstGeom prst="rect">
            <a:avLst/>
          </a:prstGeom>
        </p:spPr>
        <p:txBody>
          <a:bodyPr/>
          <a:lstStyle>
            <a:lvl1pPr defTabSz="560831">
              <a:defRPr sz="7679"/>
            </a:lvl1pPr>
          </a:lstStyle>
          <a:p>
            <a:pPr/>
            <a:r>
              <a:t>… πολύ πίσω στο χρόνο</a:t>
            </a:r>
          </a:p>
        </p:txBody>
      </p:sp>
      <p:sp>
        <p:nvSpPr>
          <p:cNvPr id="223" name="Για να δείξουν πόσο παλιά είναι η Θεωρία Παιγνίων:…"/>
          <p:cNvSpPr txBox="1"/>
          <p:nvPr>
            <p:ph type="body" idx="1"/>
          </p:nvPr>
        </p:nvSpPr>
        <p:spPr>
          <a:prstGeom prst="rect">
            <a:avLst/>
          </a:prstGeom>
        </p:spPr>
        <p:txBody>
          <a:bodyPr/>
          <a:lstStyle/>
          <a:p>
            <a:pPr marL="440055" indent="-440055" defTabSz="578358">
              <a:spcBef>
                <a:spcPts val="4100"/>
              </a:spcBef>
              <a:defRPr sz="3168"/>
            </a:pPr>
            <a:r>
              <a:t>Για να δείξουν πόσο παλιά είναι η Θεωρία Παιγνίων:</a:t>
            </a:r>
          </a:p>
          <a:p>
            <a:pPr lvl="1" marL="880110" indent="-440055" defTabSz="578358">
              <a:spcBef>
                <a:spcPts val="4100"/>
              </a:spcBef>
              <a:defRPr sz="3168"/>
            </a:pPr>
            <a:r>
              <a:t>το </a:t>
            </a:r>
            <a:r>
              <a:rPr b="1"/>
              <a:t>1985</a:t>
            </a:r>
            <a:r>
              <a:t> οι </a:t>
            </a:r>
            <a:r>
              <a:rPr b="1"/>
              <a:t>Aumann</a:t>
            </a:r>
            <a:r>
              <a:t> και </a:t>
            </a:r>
            <a:r>
              <a:rPr b="1"/>
              <a:t>Maschler</a:t>
            </a:r>
            <a:r>
              <a:t> χρησιμοποίησαν ένα πρώιμο παράδειγμα </a:t>
            </a:r>
            <a:r>
              <a:rPr b="1"/>
              <a:t>διαμορφώνοντας</a:t>
            </a:r>
            <a:r>
              <a:t> και </a:t>
            </a:r>
            <a:r>
              <a:rPr b="1"/>
              <a:t>λύνοντας</a:t>
            </a:r>
            <a:r>
              <a:t> ένα </a:t>
            </a:r>
            <a:r>
              <a:rPr b="1"/>
              <a:t>πρόβλημα συμβολαίου γάμου</a:t>
            </a:r>
            <a:r>
              <a:t>,</a:t>
            </a:r>
          </a:p>
          <a:p>
            <a:pPr lvl="1" marL="880110" indent="-440055" defTabSz="578358">
              <a:spcBef>
                <a:spcPts val="4100"/>
              </a:spcBef>
              <a:defRPr sz="3168"/>
            </a:pPr>
            <a:r>
              <a:t>αυτό είχε οριστεί ως </a:t>
            </a:r>
            <a:r>
              <a:rPr b="1"/>
              <a:t>παίγνιο συνασπισμού</a:t>
            </a:r>
            <a:r>
              <a:t> από το Βαβυλωνιακό Ταλμούδ, </a:t>
            </a:r>
            <a:r>
              <a:rPr b="1"/>
              <a:t>πριν από 2000 χρόνια</a:t>
            </a:r>
            <a:r>
              <a:t> περίπου,</a:t>
            </a:r>
          </a:p>
          <a:p>
            <a:pPr lvl="1" marL="880110" indent="-440055" defTabSz="578358">
              <a:spcBef>
                <a:spcPts val="4100"/>
              </a:spcBef>
              <a:defRPr sz="3168"/>
            </a:pPr>
            <a:r>
              <a:t>προβλέποντας τη </a:t>
            </a:r>
            <a:r>
              <a:rPr b="1"/>
              <a:t>σύγχρονη θεωρία</a:t>
            </a:r>
            <a:r>
              <a:t> των συνεργατικών παιχνιδιών (παιγνίων σε συνεργατική μορφή - </a:t>
            </a:r>
            <a:r>
              <a:rPr b="1"/>
              <a:t>cooperative games</a:t>
            </a:r>
            <a:r>
              <a:t>).</a:t>
            </a:r>
          </a:p>
        </p:txBody>
      </p:sp>
      <p:sp>
        <p:nvSpPr>
          <p:cNvPr id="224"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 πίσω στο χρόνο"/>
          <p:cNvSpPr txBox="1"/>
          <p:nvPr>
            <p:ph type="title"/>
          </p:nvPr>
        </p:nvSpPr>
        <p:spPr>
          <a:prstGeom prst="rect">
            <a:avLst/>
          </a:prstGeom>
        </p:spPr>
        <p:txBody>
          <a:bodyPr/>
          <a:lstStyle/>
          <a:p>
            <a:pPr/>
            <a:r>
              <a:t>… πίσω στο χρόνο</a:t>
            </a:r>
          </a:p>
        </p:txBody>
      </p:sp>
      <p:sp>
        <p:nvSpPr>
          <p:cNvPr id="227" name="H Θεωρία Παιγνίων ξεκινάει με το Leibniz, ίσως τον πρώτο που το 1704 εξέφρασε την ιδέα που αργότερα οδήγησε στην Θεωρία των Παιγνίων.…"/>
          <p:cNvSpPr txBox="1"/>
          <p:nvPr>
            <p:ph type="body" idx="1"/>
          </p:nvPr>
        </p:nvSpPr>
        <p:spPr>
          <a:prstGeom prst="rect">
            <a:avLst/>
          </a:prstGeom>
        </p:spPr>
        <p:txBody>
          <a:bodyPr/>
          <a:lstStyle/>
          <a:p>
            <a:pPr marL="417830" indent="-417830" defTabSz="549148">
              <a:spcBef>
                <a:spcPts val="3900"/>
              </a:spcBef>
              <a:defRPr sz="3008"/>
            </a:pPr>
          </a:p>
          <a:p>
            <a:pPr marL="417830" indent="-417830" defTabSz="549148">
              <a:spcBef>
                <a:spcPts val="3900"/>
              </a:spcBef>
              <a:defRPr sz="3008"/>
            </a:pPr>
            <a:r>
              <a:t>H Θεωρία Παιγνίων ξεκινάει με το </a:t>
            </a:r>
            <a:r>
              <a:rPr b="1"/>
              <a:t>Leibniz</a:t>
            </a:r>
            <a:r>
              <a:t>, ίσως τον πρώτο που το </a:t>
            </a:r>
            <a:r>
              <a:rPr b="1"/>
              <a:t>1704</a:t>
            </a:r>
            <a:r>
              <a:t> εξέφρασε την ιδέα που αργότερα οδήγησε στην Θεωρία των Παιγνίων.</a:t>
            </a:r>
          </a:p>
          <a:p>
            <a:pPr lvl="1" marL="835660" indent="-417830" defTabSz="549148">
              <a:spcBef>
                <a:spcPts val="3900"/>
              </a:spcBef>
              <a:defRPr sz="3008"/>
            </a:pPr>
            <a:r>
              <a:t>Ο Leibniz δέχεται ότι οι </a:t>
            </a:r>
            <a:r>
              <a:rPr b="1"/>
              <a:t>άνθρωποι παίζουν παίγνια</a:t>
            </a:r>
            <a:r>
              <a:t> και ξοδεύουν χρόνο και προσπάθεια να σκεφτούν </a:t>
            </a:r>
            <a:r>
              <a:rPr b="1"/>
              <a:t>ποια στρατηγική</a:t>
            </a:r>
            <a:r>
              <a:t> να επιλέξουν</a:t>
            </a:r>
          </a:p>
          <a:p>
            <a:pPr lvl="1" marL="835660" indent="-417830" defTabSz="549148">
              <a:spcBef>
                <a:spcPts val="3900"/>
              </a:spcBef>
              <a:defRPr sz="3008"/>
            </a:pPr>
            <a:r>
              <a:t>Ως εκ τούτου κατέληξε στο συμπέρασμα ότι </a:t>
            </a:r>
            <a:r>
              <a:rPr b="1"/>
              <a:t>οι φιλόσοφοι</a:t>
            </a:r>
            <a:r>
              <a:t> θα πρέπει </a:t>
            </a:r>
            <a:r>
              <a:rPr b="1"/>
              <a:t>να εξετάζουν το σκεπτικό</a:t>
            </a:r>
            <a:r>
              <a:t> των παικτών όταν παίζουν ένα παιχνίδι.</a:t>
            </a:r>
          </a:p>
        </p:txBody>
      </p:sp>
      <p:sp>
        <p:nvSpPr>
          <p:cNvPr id="228"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 πίσω στο χρόνο"/>
          <p:cNvSpPr txBox="1"/>
          <p:nvPr>
            <p:ph type="title"/>
          </p:nvPr>
        </p:nvSpPr>
        <p:spPr>
          <a:prstGeom prst="rect">
            <a:avLst/>
          </a:prstGeom>
        </p:spPr>
        <p:txBody>
          <a:bodyPr/>
          <a:lstStyle/>
          <a:p>
            <a:pPr/>
            <a:r>
              <a:t>… πίσω στο χρόνο</a:t>
            </a:r>
          </a:p>
        </p:txBody>
      </p:sp>
      <p:sp>
        <p:nvSpPr>
          <p:cNvPr id="231" name="Το 1838 ο Cournot ανέπτυξε ένα μοντέλο δυοπώλιο (Cournot duopoly) το οποίο αναπαριστούσε τη δημιουργία της μελέτης των ολιγοπώλιων. Επέκτεινε την ανάλυση των δομών της αγοράς που μέχρι τότε επικεντρώνονταν στα άκρα: ο τέλειος ανταγωνισμός και τα μονοπώλια.…"/>
          <p:cNvSpPr txBox="1"/>
          <p:nvPr>
            <p:ph type="body" idx="1"/>
          </p:nvPr>
        </p:nvSpPr>
        <p:spPr>
          <a:prstGeom prst="rect">
            <a:avLst/>
          </a:prstGeom>
        </p:spPr>
        <p:txBody>
          <a:bodyPr/>
          <a:lstStyle/>
          <a:p>
            <a:pPr marL="391159" indent="-391159" defTabSz="514095">
              <a:spcBef>
                <a:spcPts val="3600"/>
              </a:spcBef>
              <a:defRPr sz="2816"/>
            </a:pPr>
            <a:r>
              <a:t>Το </a:t>
            </a:r>
            <a:r>
              <a:rPr b="1"/>
              <a:t>1838</a:t>
            </a:r>
            <a:r>
              <a:t> ο </a:t>
            </a:r>
            <a:r>
              <a:rPr b="1"/>
              <a:t>Cournot</a:t>
            </a:r>
            <a:r>
              <a:t> ανέπτυξε ένα μοντέλο δυοπώλιο (Cournot duopoly) το οποίο αναπαριστούσε τη δημιουργία της μελέτης των ολιγοπώλιων. Επέκτεινε την ανάλυση των δομών της αγοράς που μέχρι τότε επικεντρώνονταν στα άκρα: ο τέλειος ανταγωνισμός και τα μονοπώλια.</a:t>
            </a:r>
          </a:p>
          <a:p>
            <a:pPr marL="391159" indent="-391159" defTabSz="514095">
              <a:spcBef>
                <a:spcPts val="3600"/>
              </a:spcBef>
              <a:defRPr sz="2816"/>
            </a:pPr>
            <a:r>
              <a:t>Πριν από το </a:t>
            </a:r>
            <a:r>
              <a:rPr b="1"/>
              <a:t>1900</a:t>
            </a:r>
            <a:r>
              <a:t>, οι φιλόσοφοι, όπως ο </a:t>
            </a:r>
            <a:r>
              <a:rPr b="1"/>
              <a:t>Hobbes</a:t>
            </a:r>
            <a:r>
              <a:t>, ο </a:t>
            </a:r>
            <a:r>
              <a:rPr b="1"/>
              <a:t>Hume</a:t>
            </a:r>
            <a:r>
              <a:t>, ο </a:t>
            </a:r>
            <a:r>
              <a:rPr b="1"/>
              <a:t>Rousseau</a:t>
            </a:r>
            <a:r>
              <a:t> και ο </a:t>
            </a:r>
            <a:r>
              <a:rPr b="1"/>
              <a:t>Smith</a:t>
            </a:r>
            <a:r>
              <a:t>, έδωσαν </a:t>
            </a:r>
            <a:r>
              <a:rPr b="1"/>
              <a:t>θεωρητικές περιγραφές παιχνιδιών</a:t>
            </a:r>
            <a:r>
              <a:t> όταν σκέφτεται κανείς </a:t>
            </a:r>
            <a:r>
              <a:rPr b="1"/>
              <a:t>κοινωνικές αλληλεπιδράσεις</a:t>
            </a:r>
            <a:r>
              <a:t>.</a:t>
            </a:r>
          </a:p>
          <a:p>
            <a:pPr marL="391159" indent="-391159" defTabSz="514095">
              <a:spcBef>
                <a:spcPts val="3600"/>
              </a:spcBef>
              <a:defRPr sz="2816"/>
            </a:pPr>
            <a:r>
              <a:t>Ο </a:t>
            </a:r>
            <a:r>
              <a:rPr b="1"/>
              <a:t>Zermelo</a:t>
            </a:r>
            <a:r>
              <a:t> (</a:t>
            </a:r>
            <a:r>
              <a:rPr b="1"/>
              <a:t>1913</a:t>
            </a:r>
            <a:r>
              <a:t>), ο </a:t>
            </a:r>
            <a:r>
              <a:rPr b="1"/>
              <a:t>Borel</a:t>
            </a:r>
            <a:r>
              <a:t> (</a:t>
            </a:r>
            <a:r>
              <a:rPr b="1"/>
              <a:t>1921</a:t>
            </a:r>
            <a:r>
              <a:t> και </a:t>
            </a:r>
            <a:r>
              <a:rPr b="1"/>
              <a:t>1934</a:t>
            </a:r>
            <a:r>
              <a:t>) και ο </a:t>
            </a:r>
            <a:r>
              <a:rPr b="1"/>
              <a:t>John</a:t>
            </a:r>
            <a:r>
              <a:t> </a:t>
            </a:r>
            <a:r>
              <a:rPr b="1"/>
              <a:t>von Neumann</a:t>
            </a:r>
            <a:r>
              <a:t> (</a:t>
            </a:r>
            <a:r>
              <a:rPr b="1"/>
              <a:t>1928</a:t>
            </a:r>
            <a:r>
              <a:t>) στις πρώτες του προσπάθειες, έδωσαν όλοι </a:t>
            </a:r>
            <a:r>
              <a:rPr b="1"/>
              <a:t>μαθηματικές αναλύσεις</a:t>
            </a:r>
            <a:r>
              <a:t> σε ορισμένα προβλήματα που εμπίπτουν στην περιοχή της Θεωρίας Παιγνίων.</a:t>
            </a:r>
          </a:p>
        </p:txBody>
      </p:sp>
      <p:sp>
        <p:nvSpPr>
          <p:cNvPr id="232"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4" name="… πίσω στο χρόνο"/>
          <p:cNvSpPr txBox="1"/>
          <p:nvPr>
            <p:ph type="title"/>
          </p:nvPr>
        </p:nvSpPr>
        <p:spPr>
          <a:prstGeom prst="rect">
            <a:avLst/>
          </a:prstGeom>
        </p:spPr>
        <p:txBody>
          <a:bodyPr/>
          <a:lstStyle/>
          <a:p>
            <a:pPr/>
            <a:r>
              <a:t>… πίσω στο χρόνο</a:t>
            </a:r>
          </a:p>
        </p:txBody>
      </p:sp>
      <p:sp>
        <p:nvSpPr>
          <p:cNvPr id="235" name="Τέλος, το 1944, η Θεωρία των Παιγνίων εμφανίστηκε ως ένα νέο πεδίο σπουδών, όταν ο John von Neumann και ο Oscar Morgenstern δημοσίευσαν το έργο τους στο βιβλίο Theory of Games and Economic Behavior.…"/>
          <p:cNvSpPr txBox="1"/>
          <p:nvPr>
            <p:ph type="body" idx="1"/>
          </p:nvPr>
        </p:nvSpPr>
        <p:spPr>
          <a:prstGeom prst="rect">
            <a:avLst/>
          </a:prstGeom>
        </p:spPr>
        <p:txBody>
          <a:bodyPr/>
          <a:lstStyle/>
          <a:p>
            <a:pPr/>
            <a:r>
              <a:t>Τέλος, το </a:t>
            </a:r>
            <a:r>
              <a:rPr b="1"/>
              <a:t>1944</a:t>
            </a:r>
            <a:r>
              <a:t>, η Θεωρία των Παιγνίων εμφανίστηκε ως ένα </a:t>
            </a:r>
            <a:r>
              <a:rPr b="1"/>
              <a:t>νέο πεδίο σπουδών</a:t>
            </a:r>
            <a:r>
              <a:t>, όταν ο </a:t>
            </a:r>
            <a:r>
              <a:rPr b="1"/>
              <a:t>John von Neumann</a:t>
            </a:r>
            <a:r>
              <a:t> και ο </a:t>
            </a:r>
            <a:r>
              <a:rPr b="1"/>
              <a:t>Oscar Morgenstern</a:t>
            </a:r>
            <a:r>
              <a:t> δημοσίευσαν το έργο τους στο βιβλίο </a:t>
            </a:r>
            <a:r>
              <a:rPr b="1"/>
              <a:t>Theory of Games and Economic Behavior</a:t>
            </a:r>
            <a:r>
              <a:t>.</a:t>
            </a:r>
          </a:p>
          <a:p>
            <a:pPr/>
            <a:r>
              <a:t>Πίστευαν ότι οι άνθρωποι έχουν την </a:t>
            </a:r>
            <a:r>
              <a:rPr b="1"/>
              <a:t>ίδια λογική</a:t>
            </a:r>
            <a:r>
              <a:t> αν παίζουν ένα παιχνίδι, όπως το </a:t>
            </a:r>
            <a:r>
              <a:rPr b="1"/>
              <a:t>σκάκι</a:t>
            </a:r>
            <a:r>
              <a:t>, ή συμμετέχουν σε οποιαδήποτε </a:t>
            </a:r>
            <a:r>
              <a:rPr b="1"/>
              <a:t>κοινωνική αλληλεπίδραση</a:t>
            </a:r>
            <a:r>
              <a:t>.</a:t>
            </a:r>
          </a:p>
        </p:txBody>
      </p:sp>
      <p:sp>
        <p:nvSpPr>
          <p:cNvPr id="236"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8" name="Συνεισφορές"/>
          <p:cNvSpPr txBox="1"/>
          <p:nvPr>
            <p:ph type="title"/>
          </p:nvPr>
        </p:nvSpPr>
        <p:spPr>
          <a:prstGeom prst="rect">
            <a:avLst/>
          </a:prstGeom>
        </p:spPr>
        <p:txBody>
          <a:bodyPr/>
          <a:lstStyle/>
          <a:p>
            <a:pPr/>
            <a:r>
              <a:t>Συνεισφορές</a:t>
            </a:r>
          </a:p>
        </p:txBody>
      </p:sp>
      <p:sp>
        <p:nvSpPr>
          <p:cNvPr id="239" name="Οι συνεισφορές στη Θεωρία των Παιγνίων οδήγησαν στην απονομή βραβείων Νόμπελ στις Οικονομικές Επιστήμες.…"/>
          <p:cNvSpPr txBox="1"/>
          <p:nvPr>
            <p:ph type="body" idx="1"/>
          </p:nvPr>
        </p:nvSpPr>
        <p:spPr>
          <a:prstGeom prst="rect">
            <a:avLst/>
          </a:prstGeom>
        </p:spPr>
        <p:txBody>
          <a:bodyPr/>
          <a:lstStyle/>
          <a:p>
            <a:pPr marL="320040" indent="-320040" defTabSz="420624">
              <a:spcBef>
                <a:spcPts val="3000"/>
              </a:spcBef>
              <a:defRPr sz="2304"/>
            </a:pPr>
          </a:p>
          <a:p>
            <a:pPr marL="320040" indent="-320040" defTabSz="420624">
              <a:spcBef>
                <a:spcPts val="3000"/>
              </a:spcBef>
              <a:defRPr sz="2304"/>
            </a:pPr>
            <a:r>
              <a:t>Οι συνεισφορές στη Θεωρία των Παιγνίων οδήγησαν στην απονομή βραβείων Νόμπελ στις Οικονομικές Επιστήμες.</a:t>
            </a:r>
          </a:p>
          <a:p>
            <a:pPr lvl="1" marL="640080" indent="-320040" defTabSz="420624">
              <a:spcBef>
                <a:spcPts val="3000"/>
              </a:spcBef>
              <a:defRPr sz="2304"/>
            </a:pPr>
            <a:r>
              <a:t>Βραβείο </a:t>
            </a:r>
            <a:r>
              <a:rPr b="1"/>
              <a:t>Νόμπελ</a:t>
            </a:r>
            <a:r>
              <a:t> </a:t>
            </a:r>
            <a:r>
              <a:rPr b="1"/>
              <a:t>1994</a:t>
            </a:r>
            <a:r>
              <a:t> στις </a:t>
            </a:r>
            <a:r>
              <a:rPr b="1"/>
              <a:t>Οικονομικές Επιστήμες</a:t>
            </a:r>
            <a:r>
              <a:t> απονεμήθηκε </a:t>
            </a:r>
            <a:r>
              <a:rPr b="1"/>
              <a:t>από κοινού</a:t>
            </a:r>
            <a:r>
              <a:t> στους John C. </a:t>
            </a:r>
            <a:r>
              <a:rPr b="1"/>
              <a:t>Harsanyi</a:t>
            </a:r>
            <a:r>
              <a:t>, John F. </a:t>
            </a:r>
            <a:r>
              <a:rPr b="1"/>
              <a:t>Nash</a:t>
            </a:r>
            <a:r>
              <a:t> Jr. και Reinhard </a:t>
            </a:r>
            <a:r>
              <a:rPr b="1"/>
              <a:t>Selten</a:t>
            </a:r>
            <a:r>
              <a:t> για την πρωτοποριακή ανάλυση της ισορροπίας στη θεωρία των μη συνεργατικών παιχνιδιών (</a:t>
            </a:r>
            <a:r>
              <a:rPr b="1"/>
              <a:t>non-cooperative games</a:t>
            </a:r>
            <a:r>
              <a:t>).</a:t>
            </a:r>
          </a:p>
          <a:p>
            <a:pPr lvl="1" marL="640080" indent="-320040" defTabSz="420624">
              <a:spcBef>
                <a:spcPts val="3000"/>
              </a:spcBef>
              <a:defRPr sz="2304"/>
            </a:pPr>
            <a:r>
              <a:t>Βραβείο </a:t>
            </a:r>
            <a:r>
              <a:rPr b="1"/>
              <a:t>Νόμπελ 2005</a:t>
            </a:r>
            <a:r>
              <a:t> στις </a:t>
            </a:r>
            <a:r>
              <a:rPr b="1"/>
              <a:t>Οικονομικές Επιστήμες</a:t>
            </a:r>
            <a:r>
              <a:t> απονεμήθηκε από κοινού στους Robert J. </a:t>
            </a:r>
            <a:r>
              <a:rPr b="1"/>
              <a:t>Aumann</a:t>
            </a:r>
            <a:r>
              <a:t> και Thomas C. </a:t>
            </a:r>
            <a:r>
              <a:rPr b="1"/>
              <a:t>Schelling</a:t>
            </a:r>
            <a:r>
              <a:t> για την ενίσχυση της κατανόησης των συγκρούσεων και της συνεργασίας μέσω της ανάλυσης της Θεωρίας Παιγνίων.</a:t>
            </a:r>
          </a:p>
          <a:p>
            <a:pPr lvl="1" marL="640080" indent="-320040" defTabSz="420624">
              <a:spcBef>
                <a:spcPts val="3000"/>
              </a:spcBef>
              <a:defRPr sz="2304"/>
            </a:pPr>
            <a:r>
              <a:t>Η </a:t>
            </a:r>
            <a:r>
              <a:rPr b="1"/>
              <a:t>Sylvia Nasar</a:t>
            </a:r>
            <a:r>
              <a:t> έχει γράψει μια βιογραφία του John Nash, επίσης μια σπουδαία αναφορά για τη μελέτη της Θεωρίας Παιγνίων.</a:t>
            </a:r>
          </a:p>
        </p:txBody>
      </p:sp>
      <p:sp>
        <p:nvSpPr>
          <p:cNvPr id="240"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Τι είναι η Θεωρία Παιγνίων;"/>
          <p:cNvSpPr txBox="1"/>
          <p:nvPr>
            <p:ph type="title"/>
          </p:nvPr>
        </p:nvSpPr>
        <p:spPr>
          <a:prstGeom prst="rect">
            <a:avLst/>
          </a:prstGeom>
        </p:spPr>
        <p:txBody>
          <a:bodyPr/>
          <a:lstStyle>
            <a:lvl1pPr defTabSz="496570">
              <a:defRPr sz="6800"/>
            </a:lvl1pPr>
          </a:lstStyle>
          <a:p>
            <a:pPr/>
            <a:r>
              <a:t>Τι είναι η Θεωρία Παιγνίων;</a:t>
            </a:r>
          </a:p>
        </p:txBody>
      </p:sp>
      <p:sp>
        <p:nvSpPr>
          <p:cNvPr id="160" name="Είναι ένα σύνολο από εργαλεία ανάλυσης που έχουν σχεδιαστεί για να μας βοηθήσουν να κατανοήσουμε τα φαινόμενα που παρατηρούμε όταν αλληλεπιδρούν εκείνοι που λαμβάνουν αποφάσεις [Osborne-Rubinstein].…"/>
          <p:cNvSpPr txBox="1"/>
          <p:nvPr>
            <p:ph type="body" idx="1"/>
          </p:nvPr>
        </p:nvSpPr>
        <p:spPr>
          <a:xfrm>
            <a:off x="952500" y="2590800"/>
            <a:ext cx="11099800" cy="6678518"/>
          </a:xfrm>
          <a:prstGeom prst="rect">
            <a:avLst/>
          </a:prstGeom>
        </p:spPr>
        <p:txBody>
          <a:bodyPr/>
          <a:lstStyle/>
          <a:p>
            <a:pPr marL="435609" indent="-435609" defTabSz="572516">
              <a:spcBef>
                <a:spcPts val="4100"/>
              </a:spcBef>
              <a:defRPr sz="3136"/>
            </a:pPr>
            <a:r>
              <a:t>Είναι ένα σύνολο από </a:t>
            </a:r>
            <a:r>
              <a:rPr b="1"/>
              <a:t>εργαλεία ανάλυσης</a:t>
            </a:r>
            <a:r>
              <a:t> που έχουν σχεδιαστεί για να μας βοηθήσουν να κατανοήσουμε τα </a:t>
            </a:r>
            <a:r>
              <a:rPr b="1"/>
              <a:t>φαινόμενα</a:t>
            </a:r>
            <a:r>
              <a:t> που παρατηρούμε όταν </a:t>
            </a:r>
            <a:r>
              <a:rPr b="1"/>
              <a:t>αλληλεπιδρούν</a:t>
            </a:r>
            <a:r>
              <a:t> </a:t>
            </a:r>
            <a:r>
              <a:rPr b="1"/>
              <a:t>εκείνοι που λαμβάνουν αποφάσεις</a:t>
            </a:r>
            <a:r>
              <a:t> [Osborne-Rubinstein].</a:t>
            </a:r>
          </a:p>
          <a:p>
            <a:pPr marL="435609" indent="-435609" defTabSz="572516">
              <a:spcBef>
                <a:spcPts val="4100"/>
              </a:spcBef>
              <a:defRPr sz="3136"/>
            </a:pPr>
            <a:r>
              <a:rPr u="sng"/>
              <a:t>Υποθέσεις γι’ αυτούς που αλληλεπιδρούν</a:t>
            </a:r>
            <a:r>
              <a:t>:</a:t>
            </a:r>
          </a:p>
          <a:p>
            <a:pPr lvl="1" marL="871219" indent="-435609" defTabSz="572516">
              <a:spcBef>
                <a:spcPts val="4100"/>
              </a:spcBef>
              <a:defRPr sz="3136"/>
            </a:pPr>
            <a:r>
              <a:t>είναι </a:t>
            </a:r>
            <a:r>
              <a:rPr b="1"/>
              <a:t>λογικοί</a:t>
            </a:r>
            <a:r>
              <a:t> </a:t>
            </a:r>
            <a:r>
              <a:rPr b="1"/>
              <a:t>(rational)</a:t>
            </a:r>
            <a:r>
              <a:t>, επιδιώκουν σαφώς καθορισμένους εξωγενείς στόχους.</a:t>
            </a:r>
          </a:p>
          <a:p>
            <a:pPr lvl="1" marL="871219" indent="-435609" defTabSz="572516">
              <a:spcBef>
                <a:spcPts val="4100"/>
              </a:spcBef>
              <a:defRPr sz="3136"/>
            </a:pPr>
            <a:r>
              <a:rPr b="1"/>
              <a:t>σκέφτονται στρατηγικά (reason stratigically)</a:t>
            </a:r>
            <a:r>
              <a:t>, λαμβάνουν υπόψη τους τη γνώση ή τις προσδοκίες της συμπεριφοράς άλλων που λαμβάνουν αποφάσεις.</a:t>
            </a:r>
          </a:p>
        </p:txBody>
      </p:sp>
      <p:sp>
        <p:nvSpPr>
          <p:cNvPr id="161" name="Slide Number"/>
          <p:cNvSpPr txBox="1"/>
          <p:nvPr>
            <p:ph type="sldNum" sz="quarter" idx="2"/>
          </p:nvPr>
        </p:nvSpPr>
        <p:spPr>
          <a:xfrm>
            <a:off x="6440169" y="9447117"/>
            <a:ext cx="19685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2" name="Πεδία εφαρμογής"/>
          <p:cNvSpPr txBox="1"/>
          <p:nvPr>
            <p:ph type="title"/>
          </p:nvPr>
        </p:nvSpPr>
        <p:spPr>
          <a:prstGeom prst="rect">
            <a:avLst/>
          </a:prstGeom>
        </p:spPr>
        <p:txBody>
          <a:bodyPr/>
          <a:lstStyle/>
          <a:p>
            <a:pPr/>
            <a:r>
              <a:t>Πεδία εφαρμογής</a:t>
            </a:r>
          </a:p>
        </p:txBody>
      </p:sp>
      <p:sp>
        <p:nvSpPr>
          <p:cNvPr id="243" name="Η Θεωρία Παιγνίων μπορεί να εφαρμοστεί σε οποιοδήποτε κλάδο εκτός από εκείνους που ασχολούνται με εντελώς ανενεργά αντικείμενα [Dixit].…"/>
          <p:cNvSpPr txBox="1"/>
          <p:nvPr>
            <p:ph type="body" idx="1"/>
          </p:nvPr>
        </p:nvSpPr>
        <p:spPr>
          <a:prstGeom prst="rect">
            <a:avLst/>
          </a:prstGeom>
        </p:spPr>
        <p:txBody>
          <a:bodyPr/>
          <a:lstStyle/>
          <a:p>
            <a:pPr marL="293370" indent="-293370" defTabSz="385572">
              <a:spcBef>
                <a:spcPts val="2700"/>
              </a:spcBef>
              <a:defRPr sz="2112"/>
            </a:pPr>
            <a:r>
              <a:t>Η Θεωρία Παιγνίων μπορεί να εφαρμοστεί σε οποιοδήποτε κλάδο </a:t>
            </a:r>
            <a:r>
              <a:rPr b="1"/>
              <a:t>εκτός</a:t>
            </a:r>
            <a:r>
              <a:t> από εκείνους που ασχολούνται με εντελώς </a:t>
            </a:r>
            <a:r>
              <a:rPr b="1"/>
              <a:t>ανενεργά</a:t>
            </a:r>
            <a:r>
              <a:t> αντικείμενα [Dixit].</a:t>
            </a:r>
          </a:p>
          <a:p>
            <a:pPr marL="293370" indent="-293370" defTabSz="385572">
              <a:spcBef>
                <a:spcPts val="2700"/>
              </a:spcBef>
              <a:defRPr sz="2112"/>
            </a:pPr>
            <a:r>
              <a:t>Πολλοί κλάδοι των </a:t>
            </a:r>
            <a:r>
              <a:rPr b="1"/>
              <a:t>επιστημών</a:t>
            </a:r>
            <a:r>
              <a:t> έχουν ενσωματώσει τις θεωρητικές τεχνικές παιγνίων, όπως:</a:t>
            </a:r>
          </a:p>
          <a:p>
            <a:pPr lvl="1" marL="586740" indent="-293370" defTabSz="385572">
              <a:spcBef>
                <a:spcPts val="2700"/>
              </a:spcBef>
              <a:defRPr sz="2112"/>
            </a:pPr>
            <a:r>
              <a:t>των </a:t>
            </a:r>
            <a:r>
              <a:rPr b="1"/>
              <a:t>Οικονομικών</a:t>
            </a:r>
            <a:r>
              <a:t>, —&gt; Οικονομική Θεωρία (Μικροοικονομία)</a:t>
            </a:r>
          </a:p>
          <a:p>
            <a:pPr lvl="1" marL="586740" indent="-293370" defTabSz="385572">
              <a:spcBef>
                <a:spcPts val="2700"/>
              </a:spcBef>
              <a:defRPr sz="2112"/>
            </a:pPr>
            <a:r>
              <a:t>του </a:t>
            </a:r>
            <a:r>
              <a:rPr b="1"/>
              <a:t>Δικαίου</a:t>
            </a:r>
            <a:r>
              <a:t>,</a:t>
            </a:r>
          </a:p>
          <a:p>
            <a:pPr lvl="1" marL="586740" indent="-293370" defTabSz="385572">
              <a:spcBef>
                <a:spcPts val="2700"/>
              </a:spcBef>
              <a:defRPr sz="2112"/>
            </a:pPr>
            <a:r>
              <a:t>της </a:t>
            </a:r>
            <a:r>
              <a:rPr b="1"/>
              <a:t>Βιολογίας</a:t>
            </a:r>
            <a:r>
              <a:t> (κυρίως εξελικτική)</a:t>
            </a:r>
          </a:p>
          <a:p>
            <a:pPr lvl="1" marL="586740" indent="-293370" defTabSz="385572">
              <a:spcBef>
                <a:spcPts val="2700"/>
              </a:spcBef>
              <a:defRPr sz="2112"/>
            </a:pPr>
            <a:r>
              <a:t>της </a:t>
            </a:r>
            <a:r>
              <a:rPr b="1"/>
              <a:t>Ψυχολογίας</a:t>
            </a:r>
          </a:p>
          <a:p>
            <a:pPr lvl="1" marL="586740" indent="-293370" defTabSz="385572">
              <a:spcBef>
                <a:spcPts val="2700"/>
              </a:spcBef>
              <a:defRPr sz="2112"/>
            </a:pPr>
            <a:r>
              <a:t>της </a:t>
            </a:r>
            <a:r>
              <a:rPr b="1"/>
              <a:t>Πολιτικής Φιλοσοφίας</a:t>
            </a:r>
            <a:r>
              <a:t> (Πολιτικές και Κοινωνικές Επιστήμες)</a:t>
            </a:r>
          </a:p>
          <a:p>
            <a:pPr lvl="1" marL="586740" indent="-293370" defTabSz="385572">
              <a:spcBef>
                <a:spcPts val="2700"/>
              </a:spcBef>
              <a:defRPr sz="2112"/>
            </a:pPr>
            <a:r>
              <a:t>Έχει επίσης χρησιμοποιηθεί σε μοντέλα πρακτόρων, σε μοντέλα αναζήτησης και σε μελέτες σχηματισμού τιμών υπό διάφορες θεσμικές συνθήκες [Kreps].</a:t>
            </a:r>
          </a:p>
        </p:txBody>
      </p:sp>
      <p:sp>
        <p:nvSpPr>
          <p:cNvPr id="244"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6" name="Θεωρία Παιγνίων και Επιστήμη Υπολογιστών"/>
          <p:cNvSpPr txBox="1"/>
          <p:nvPr>
            <p:ph type="title"/>
          </p:nvPr>
        </p:nvSpPr>
        <p:spPr>
          <a:prstGeom prst="rect">
            <a:avLst/>
          </a:prstGeom>
        </p:spPr>
        <p:txBody>
          <a:bodyPr/>
          <a:lstStyle>
            <a:lvl1pPr defTabSz="484886">
              <a:defRPr sz="6640"/>
            </a:lvl1pPr>
          </a:lstStyle>
          <a:p>
            <a:pPr/>
            <a:r>
              <a:t>Θεωρία Παιγνίων και Επιστήμη Υπολογιστών</a:t>
            </a:r>
          </a:p>
        </p:txBody>
      </p:sp>
      <p:sp>
        <p:nvSpPr>
          <p:cNvPr id="247" name="Πρόσφατα, η Θεωρία Παιγνίων έχει εφαρμοστεί στην Επιστήμη των Υπολογιστών και τα αποτελέσματα παρουσιάζουν μια πολλά υποσχόμενη αντιστοιχία μεταξύ τους.…"/>
          <p:cNvSpPr txBox="1"/>
          <p:nvPr>
            <p:ph type="body" idx="1"/>
          </p:nvPr>
        </p:nvSpPr>
        <p:spPr>
          <a:prstGeom prst="rect">
            <a:avLst/>
          </a:prstGeom>
        </p:spPr>
        <p:txBody>
          <a:bodyPr/>
          <a:lstStyle/>
          <a:p>
            <a:pPr marL="404495" indent="-404495" defTabSz="531622">
              <a:spcBef>
                <a:spcPts val="3800"/>
              </a:spcBef>
              <a:defRPr sz="2912"/>
            </a:pPr>
            <a:r>
              <a:t>Πρόσφατα, η Θεωρία Παιγνίων έχει εφαρμοστεί στην </a:t>
            </a:r>
            <a:r>
              <a:rPr b="1"/>
              <a:t>Επιστήμη των Υπολογιστών </a:t>
            </a:r>
            <a:r>
              <a:t>και τα αποτελέσματα παρουσιάζουν μια πολλά υποσχόμενη αντιστοιχία μεταξύ τους.</a:t>
            </a:r>
          </a:p>
          <a:p>
            <a:pPr marL="404495" indent="-404495" defTabSz="531622">
              <a:spcBef>
                <a:spcPts val="3800"/>
              </a:spcBef>
              <a:defRPr sz="2912"/>
            </a:pPr>
            <a:r>
              <a:t>Η </a:t>
            </a:r>
            <a:r>
              <a:rPr b="1"/>
              <a:t>Θεωρία Παιγνίων</a:t>
            </a:r>
            <a:r>
              <a:t> ζήτησε από την Επιστήμη των Υπολογιστών </a:t>
            </a:r>
            <a:r>
              <a:rPr b="1"/>
              <a:t>αλγόριθμους</a:t>
            </a:r>
            <a:r>
              <a:t> για να επιλύσει προβλήματά της.</a:t>
            </a:r>
          </a:p>
          <a:p>
            <a:pPr marL="404495" indent="-404495" defTabSz="531622">
              <a:spcBef>
                <a:spcPts val="3800"/>
              </a:spcBef>
              <a:defRPr sz="2912"/>
            </a:pPr>
            <a:r>
              <a:t>Η </a:t>
            </a:r>
            <a:r>
              <a:rPr b="1"/>
              <a:t>Επιστήμη των Υπολογιστών</a:t>
            </a:r>
            <a:r>
              <a:t> ζήτησε από τη Θεωρία Παιγνίων τη </a:t>
            </a:r>
            <a:r>
              <a:rPr b="1"/>
              <a:t>μαθηματική μοντελοποίηση των αλληλεπιδράσεων</a:t>
            </a:r>
            <a:r>
              <a:t> για να εφαρμοστούν στρατηγικές σε διάφορες δράσεις.</a:t>
            </a:r>
          </a:p>
          <a:p>
            <a:pPr marL="404495" indent="-404495" defTabSz="531622">
              <a:spcBef>
                <a:spcPts val="3800"/>
              </a:spcBef>
              <a:defRPr sz="2912"/>
            </a:pPr>
            <a:r>
              <a:t>Αυτή η διεπιστημονική αλληλεπίδραση δημιούργησε το νέο πεδίο της </a:t>
            </a:r>
            <a:r>
              <a:rPr b="1"/>
              <a:t>Αλγοριθμικής Θεωρίας των Παιγνίων</a:t>
            </a:r>
            <a:r>
              <a:t>.</a:t>
            </a:r>
          </a:p>
        </p:txBody>
      </p:sp>
      <p:sp>
        <p:nvSpPr>
          <p:cNvPr id="248"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0" name="Διεπιστημονική Θεωρία"/>
          <p:cNvSpPr txBox="1"/>
          <p:nvPr>
            <p:ph type="title"/>
          </p:nvPr>
        </p:nvSpPr>
        <p:spPr>
          <a:prstGeom prst="rect">
            <a:avLst/>
          </a:prstGeom>
        </p:spPr>
        <p:txBody>
          <a:bodyPr/>
          <a:lstStyle>
            <a:lvl1pPr defTabSz="578358">
              <a:defRPr sz="7919"/>
            </a:lvl1pPr>
          </a:lstStyle>
          <a:p>
            <a:pPr/>
            <a:r>
              <a:t>Διεπιστημονική Θεωρία</a:t>
            </a:r>
          </a:p>
        </p:txBody>
      </p:sp>
      <p:pic>
        <p:nvPicPr>
          <p:cNvPr id="251" name="img_7352-1.gif" descr="img_7352-1.gif"/>
          <p:cNvPicPr>
            <a:picLocks noChangeAspect="1"/>
          </p:cNvPicPr>
          <p:nvPr/>
        </p:nvPicPr>
        <p:blipFill>
          <a:blip r:embed="rId2">
            <a:extLst/>
          </a:blip>
          <a:stretch>
            <a:fillRect/>
          </a:stretch>
        </p:blipFill>
        <p:spPr>
          <a:xfrm>
            <a:off x="2103861" y="2688873"/>
            <a:ext cx="8797078" cy="6634772"/>
          </a:xfrm>
          <a:prstGeom prst="rect">
            <a:avLst/>
          </a:prstGeom>
          <a:ln w="12700">
            <a:miter lim="400000"/>
          </a:ln>
        </p:spPr>
      </p:pic>
      <p:sp>
        <p:nvSpPr>
          <p:cNvPr id="252"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4" name="Τύποι Θεωρίας Παιγνίων (1/3)"/>
          <p:cNvSpPr txBox="1"/>
          <p:nvPr>
            <p:ph type="title"/>
          </p:nvPr>
        </p:nvSpPr>
        <p:spPr>
          <a:prstGeom prst="rect">
            <a:avLst/>
          </a:prstGeom>
        </p:spPr>
        <p:txBody>
          <a:bodyPr/>
          <a:lstStyle>
            <a:lvl1pPr defTabSz="484886">
              <a:defRPr sz="6640"/>
            </a:lvl1pPr>
          </a:lstStyle>
          <a:p>
            <a:pPr/>
            <a:r>
              <a:t>Τύποι Θεωρίας Παιγνίων (1/3)</a:t>
            </a:r>
          </a:p>
        </p:txBody>
      </p:sp>
      <p:sp>
        <p:nvSpPr>
          <p:cNvPr id="255" name="Στη Θεωρία Παιγνίων, η κατασκευή ενός παιχνιδιού είναι το πρώτο βήμα προς την απάντηση στην ερώτηση “πώς οι παίκτες επιλέγουν τις στρατηγικές τους σε πραγματικό παιχνίδι;”.…"/>
          <p:cNvSpPr txBox="1"/>
          <p:nvPr>
            <p:ph type="body" idx="1"/>
          </p:nvPr>
        </p:nvSpPr>
        <p:spPr>
          <a:prstGeom prst="rect">
            <a:avLst/>
          </a:prstGeom>
        </p:spPr>
        <p:txBody>
          <a:bodyPr/>
          <a:lstStyle/>
          <a:p>
            <a:pPr marL="355600" indent="-355600" defTabSz="467359">
              <a:spcBef>
                <a:spcPts val="3300"/>
              </a:spcBef>
              <a:defRPr sz="2560"/>
            </a:pPr>
          </a:p>
          <a:p>
            <a:pPr marL="355600" indent="-355600" defTabSz="467359">
              <a:spcBef>
                <a:spcPts val="3300"/>
              </a:spcBef>
              <a:defRPr sz="2560"/>
            </a:pPr>
            <a:r>
              <a:t>Στη Θεωρία Παιγνίων, η </a:t>
            </a:r>
            <a:r>
              <a:rPr b="1"/>
              <a:t>κατασκευή ενός παιχνιδιού</a:t>
            </a:r>
            <a:r>
              <a:t> είναι το πρώτο βήμα προς την </a:t>
            </a:r>
            <a:r>
              <a:rPr b="1"/>
              <a:t>απάντηση</a:t>
            </a:r>
            <a:r>
              <a:t> στην ερώτηση </a:t>
            </a:r>
            <a:r>
              <a:rPr i="1" u="sng"/>
              <a:t>“πώς οι παίκτες επιλέγουν τις στρατηγικές τους σε πραγματικό παιχνίδι;”</a:t>
            </a:r>
            <a:r>
              <a:t>.</a:t>
            </a:r>
          </a:p>
          <a:p>
            <a:pPr marL="355600" indent="-355600" defTabSz="467359">
              <a:spcBef>
                <a:spcPts val="3300"/>
              </a:spcBef>
              <a:defRPr sz="2560"/>
            </a:pPr>
            <a:r>
              <a:t>Υπάρχουν </a:t>
            </a:r>
            <a:r>
              <a:rPr b="1"/>
              <a:t>τρεις</a:t>
            </a:r>
            <a:r>
              <a:t> διαφορετικές </a:t>
            </a:r>
            <a:r>
              <a:rPr b="1"/>
              <a:t>προσεγγίσεις</a:t>
            </a:r>
            <a:r>
              <a:t> για την αντιμετώπιση αυτού του ζητήματος, που διακρίνουν </a:t>
            </a:r>
            <a:r>
              <a:rPr b="1"/>
              <a:t>τρεις διαφορετικούς τύπους</a:t>
            </a:r>
            <a:r>
              <a:t> Θεωρίας Παιγνίων:</a:t>
            </a:r>
          </a:p>
          <a:p>
            <a:pPr lvl="1" marL="711200" indent="-355600" defTabSz="467359">
              <a:spcBef>
                <a:spcPts val="3300"/>
              </a:spcBef>
              <a:defRPr sz="2560"/>
            </a:pPr>
            <a:r>
              <a:rPr b="1"/>
              <a:t>κανονιστικό</a:t>
            </a:r>
            <a:r>
              <a:t> (normative),</a:t>
            </a:r>
          </a:p>
          <a:p>
            <a:pPr lvl="1" marL="711200" indent="-355600" defTabSz="467359">
              <a:spcBef>
                <a:spcPts val="3300"/>
              </a:spcBef>
              <a:defRPr sz="2560"/>
            </a:pPr>
            <a:r>
              <a:rPr b="1"/>
              <a:t>περιγραφικό</a:t>
            </a:r>
            <a:r>
              <a:t> (descriptive), και</a:t>
            </a:r>
          </a:p>
          <a:p>
            <a:pPr lvl="1" marL="711200" indent="-355600" defTabSz="467359">
              <a:spcBef>
                <a:spcPts val="3300"/>
              </a:spcBef>
              <a:defRPr sz="2560"/>
            </a:pPr>
            <a:r>
              <a:rPr b="1"/>
              <a:t>εντεταλμένο</a:t>
            </a:r>
            <a:r>
              <a:t> (prescriptive).</a:t>
            </a:r>
          </a:p>
        </p:txBody>
      </p:sp>
      <p:sp>
        <p:nvSpPr>
          <p:cNvPr id="256"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8" name="Τύποι Θεωρίας Παιγνίων (2/3)"/>
          <p:cNvSpPr txBox="1"/>
          <p:nvPr>
            <p:ph type="title"/>
          </p:nvPr>
        </p:nvSpPr>
        <p:spPr>
          <a:prstGeom prst="rect">
            <a:avLst/>
          </a:prstGeom>
        </p:spPr>
        <p:txBody>
          <a:bodyPr/>
          <a:lstStyle>
            <a:lvl1pPr defTabSz="484886">
              <a:defRPr sz="6640"/>
            </a:lvl1pPr>
          </a:lstStyle>
          <a:p>
            <a:pPr/>
            <a:r>
              <a:t>Τύποι Θεωρίας Παιγνίων (2/3)</a:t>
            </a:r>
          </a:p>
        </p:txBody>
      </p:sp>
      <p:sp>
        <p:nvSpPr>
          <p:cNvPr id="259" name="Στην κανονιστική Θεωρία Παιγνίων, εξετάζονται οι συνέπειες των επιλογών που γίνονται από υπερ-ορθολογικούς παίκτες.…"/>
          <p:cNvSpPr txBox="1"/>
          <p:nvPr>
            <p:ph type="body" idx="1"/>
          </p:nvPr>
        </p:nvSpPr>
        <p:spPr>
          <a:prstGeom prst="rect">
            <a:avLst/>
          </a:prstGeom>
        </p:spPr>
        <p:txBody>
          <a:bodyPr/>
          <a:lstStyle/>
          <a:p>
            <a:pPr/>
            <a:r>
              <a:t>Στην </a:t>
            </a:r>
            <a:r>
              <a:rPr b="1"/>
              <a:t>κανονιστική</a:t>
            </a:r>
            <a:r>
              <a:t> Θεωρία Παιγνίων, εξετάζονται οι </a:t>
            </a:r>
            <a:r>
              <a:rPr b="1"/>
              <a:t>συνέπειες</a:t>
            </a:r>
            <a:r>
              <a:t> των επιλογών που γίνονται από υπερ-ορθολογικούς παίκτες.</a:t>
            </a:r>
          </a:p>
          <a:p>
            <a:pPr/>
            <a:r>
              <a:t>Η </a:t>
            </a:r>
            <a:r>
              <a:rPr b="1"/>
              <a:t>περιγραφική</a:t>
            </a:r>
            <a:r>
              <a:t> Θεωρία Παιγνίων απαιτεί συνήθως </a:t>
            </a:r>
            <a:r>
              <a:rPr b="1"/>
              <a:t>πειραματισμό</a:t>
            </a:r>
            <a:r>
              <a:t>,</a:t>
            </a:r>
          </a:p>
          <a:p>
            <a:pPr lvl="1"/>
            <a:r>
              <a:t>να εξετάσει τον τρόπο με τον οποίο παίζουν οι παίκτες και τις στρατηγικές που επιλέγουν στην πραγματικότητα. Οι κοινωνικές επιστήμες και η ψυχολογία συμμετέχουν στην εξέταση αυτή.</a:t>
            </a:r>
          </a:p>
        </p:txBody>
      </p:sp>
      <p:sp>
        <p:nvSpPr>
          <p:cNvPr id="260"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2" name="Τύποι Θεωρίας Παιγνίων (3/3)"/>
          <p:cNvSpPr txBox="1"/>
          <p:nvPr>
            <p:ph type="title"/>
          </p:nvPr>
        </p:nvSpPr>
        <p:spPr>
          <a:prstGeom prst="rect">
            <a:avLst/>
          </a:prstGeom>
        </p:spPr>
        <p:txBody>
          <a:bodyPr/>
          <a:lstStyle>
            <a:lvl1pPr defTabSz="484886">
              <a:defRPr sz="6640"/>
            </a:lvl1pPr>
          </a:lstStyle>
          <a:p>
            <a:pPr/>
            <a:r>
              <a:t>Τύποι Θεωρίας Παιγνίων (3/3)</a:t>
            </a:r>
          </a:p>
        </p:txBody>
      </p:sp>
      <p:sp>
        <p:nvSpPr>
          <p:cNvPr id="263" name="Όταν κανείς ασχολείται με την εντεταλμένη Θεωρία Παιγνίων, εξετάζει θεωρητικά ένα κατασκευασμένο παίγνιο,…"/>
          <p:cNvSpPr txBox="1"/>
          <p:nvPr>
            <p:ph type="body" idx="1"/>
          </p:nvPr>
        </p:nvSpPr>
        <p:spPr>
          <a:prstGeom prst="rect">
            <a:avLst/>
          </a:prstGeom>
        </p:spPr>
        <p:txBody>
          <a:bodyPr/>
          <a:lstStyle/>
          <a:p>
            <a:pPr marL="320040" indent="-320040" defTabSz="420624">
              <a:spcBef>
                <a:spcPts val="3000"/>
              </a:spcBef>
              <a:defRPr sz="2304"/>
            </a:pPr>
            <a:r>
              <a:t>Όταν κανείς ασχολείται με την </a:t>
            </a:r>
            <a:r>
              <a:rPr b="1"/>
              <a:t>εντεταλμένη</a:t>
            </a:r>
            <a:r>
              <a:t> Θεωρία Παιγνίων, εξετάζει </a:t>
            </a:r>
            <a:r>
              <a:rPr b="1"/>
              <a:t>θεωρητικά</a:t>
            </a:r>
            <a:r>
              <a:t> ένα κατασκευασμένο παίγνιο,</a:t>
            </a:r>
          </a:p>
          <a:p>
            <a:pPr lvl="1" marL="640080" indent="-320040" defTabSz="420624">
              <a:spcBef>
                <a:spcPts val="3000"/>
              </a:spcBef>
              <a:defRPr sz="2304"/>
            </a:pPr>
            <a:r>
              <a:t>για να καθορίσει τον τρόπο με τον οποίο οι παίκτες πρέπει να το παίξουν και να συστήσει στρατηγικές.</a:t>
            </a:r>
          </a:p>
          <a:p>
            <a:pPr lvl="1" marL="640080" indent="-320040" defTabSz="420624">
              <a:spcBef>
                <a:spcPts val="3000"/>
              </a:spcBef>
              <a:defRPr sz="2304"/>
            </a:pPr>
            <a:r>
              <a:t>Ως αποτέλεσμα, είναι δυνατή η παροχή συμβουλών που βοηθούν τους παίκτες να λαμβάνουν καλύτερες αποφάσεις.</a:t>
            </a:r>
          </a:p>
          <a:p>
            <a:pPr lvl="1" marL="640080" indent="-320040" defTabSz="420624">
              <a:spcBef>
                <a:spcPts val="3000"/>
              </a:spcBef>
              <a:defRPr sz="2304"/>
            </a:pPr>
            <a:r>
              <a:t>Ένας θρίαμβος της εντεταλμένης Θεωρία Παιγνίων είναι στο σχεδιασμό των </a:t>
            </a:r>
            <a:r>
              <a:rPr b="1"/>
              <a:t>δημοπρασιών</a:t>
            </a:r>
            <a:r>
              <a:t>. Οι θεωρητικοί των παιγνίων έχουν σχεδιάσει επιτυχώς δημοπρασίες για, μεταξύ άλλων, τις </a:t>
            </a:r>
            <a:r>
              <a:rPr b="1"/>
              <a:t>συχνότητες ραδιοκυμάτων</a:t>
            </a:r>
            <a:r>
              <a:t> και την </a:t>
            </a:r>
            <a:r>
              <a:rPr b="1"/>
              <a:t>κινητή τηλεφωνία</a:t>
            </a:r>
            <a:r>
              <a:t>.</a:t>
            </a:r>
          </a:p>
          <a:p>
            <a:pPr marL="320040" indent="-320040" defTabSz="420624">
              <a:spcBef>
                <a:spcPts val="3000"/>
              </a:spcBef>
              <a:defRPr sz="2304"/>
            </a:pPr>
            <a:r>
              <a:t>Οι τρεις προσεγγίσεις </a:t>
            </a:r>
            <a:r>
              <a:rPr b="1"/>
              <a:t>αλληλοεπικαλύπτονται</a:t>
            </a:r>
            <a:r>
              <a:t>, για παράδειγμα όταν θέτουμε μια άλλη ερώτηση: </a:t>
            </a:r>
            <a:r>
              <a:rPr b="1"/>
              <a:t>Θα επιλέξουν οι παίκτες μια συνιστώμενη στρατηγική ή όχι;</a:t>
            </a:r>
          </a:p>
        </p:txBody>
      </p:sp>
      <p:sp>
        <p:nvSpPr>
          <p:cNvPr id="264"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Τι είναι ένα παίγνιο;"/>
          <p:cNvSpPr txBox="1"/>
          <p:nvPr>
            <p:ph type="title"/>
          </p:nvPr>
        </p:nvSpPr>
        <p:spPr>
          <a:prstGeom prst="rect">
            <a:avLst/>
          </a:prstGeom>
        </p:spPr>
        <p:txBody>
          <a:bodyPr/>
          <a:lstStyle/>
          <a:p>
            <a:pPr/>
            <a:r>
              <a:t>Τι είναι ένα παίγνιο;</a:t>
            </a:r>
          </a:p>
        </p:txBody>
      </p:sp>
      <p:sp>
        <p:nvSpPr>
          <p:cNvPr id="267" name="Ένα παίγνιο δημιουργείται από τις αλληλεπιδράσεις μεταξύ δύο μερών που στοχεύουν ο καθένας στο δικό του συμφέρον.…"/>
          <p:cNvSpPr txBox="1"/>
          <p:nvPr>
            <p:ph type="body" idx="1"/>
          </p:nvPr>
        </p:nvSpPr>
        <p:spPr>
          <a:prstGeom prst="rect">
            <a:avLst/>
          </a:prstGeom>
        </p:spPr>
        <p:txBody>
          <a:bodyPr/>
          <a:lstStyle/>
          <a:p>
            <a:pPr marL="351155" indent="-351155" defTabSz="461518">
              <a:spcBef>
                <a:spcPts val="3300"/>
              </a:spcBef>
              <a:defRPr sz="2528"/>
            </a:pPr>
            <a:r>
              <a:t>Ένα παίγνιο δημιουργείται από τις </a:t>
            </a:r>
            <a:r>
              <a:rPr b="1"/>
              <a:t>αλληλεπιδράσεις</a:t>
            </a:r>
            <a:r>
              <a:t> μεταξύ δύο μερών που στοχεύουν ο καθένας στο δικό του </a:t>
            </a:r>
            <a:r>
              <a:rPr b="1"/>
              <a:t>συμφέρον</a:t>
            </a:r>
            <a:r>
              <a:t>.</a:t>
            </a:r>
          </a:p>
          <a:p>
            <a:pPr marL="351155" indent="-351155" defTabSz="461518">
              <a:spcBef>
                <a:spcPts val="3300"/>
              </a:spcBef>
              <a:defRPr sz="2528"/>
            </a:pPr>
            <a:r>
              <a:t>Τα δύο μέρη καλούνται </a:t>
            </a:r>
            <a:r>
              <a:rPr b="1"/>
              <a:t>παίκτες</a:t>
            </a:r>
            <a:r>
              <a:t>.</a:t>
            </a:r>
          </a:p>
          <a:p>
            <a:pPr marL="351155" indent="-351155" defTabSz="461518">
              <a:spcBef>
                <a:spcPts val="3300"/>
              </a:spcBef>
              <a:defRPr sz="2528"/>
            </a:pPr>
            <a:r>
              <a:t>Κάθε παίκτης προσπαθεί να ενεργήσει προς τη </a:t>
            </a:r>
            <a:r>
              <a:rPr b="1"/>
              <a:t>μεγιστοποίηση του κέρδους του</a:t>
            </a:r>
            <a:r>
              <a:t> και ταυτόχρονα την </a:t>
            </a:r>
            <a:r>
              <a:rPr b="1"/>
              <a:t>ελαχιστοποίηση της ζημιάς του</a:t>
            </a:r>
            <a:r>
              <a:t>.</a:t>
            </a:r>
          </a:p>
          <a:p>
            <a:pPr marL="351155" indent="-351155" defTabSz="461518">
              <a:spcBef>
                <a:spcPts val="3300"/>
              </a:spcBef>
              <a:defRPr sz="2528"/>
            </a:pPr>
            <a:r>
              <a:t>Ένα </a:t>
            </a:r>
            <a:r>
              <a:rPr b="1"/>
              <a:t>παίγνιο</a:t>
            </a:r>
            <a:r>
              <a:t> αποτελείται από:</a:t>
            </a:r>
          </a:p>
          <a:p>
            <a:pPr lvl="1" marL="702310" indent="-351155" defTabSz="461518">
              <a:spcBef>
                <a:spcPts val="3300"/>
              </a:spcBef>
              <a:buClrTx/>
              <a:defRPr sz="2528"/>
            </a:pPr>
            <a:r>
              <a:rPr b="1"/>
              <a:t>Παίκτες</a:t>
            </a:r>
            <a:r>
              <a:t> (</a:t>
            </a:r>
            <a:r>
              <a:rPr b="1"/>
              <a:t>players</a:t>
            </a:r>
            <a:r>
              <a:t>)</a:t>
            </a:r>
          </a:p>
          <a:p>
            <a:pPr lvl="1" marL="702310" indent="-351155" defTabSz="461518">
              <a:spcBef>
                <a:spcPts val="3300"/>
              </a:spcBef>
              <a:buClrTx/>
              <a:defRPr sz="2528"/>
            </a:pPr>
            <a:r>
              <a:rPr b="1"/>
              <a:t>Ενέργειες</a:t>
            </a:r>
            <a:r>
              <a:t> (</a:t>
            </a:r>
            <a:r>
              <a:rPr b="1"/>
              <a:t>Actions</a:t>
            </a:r>
            <a:r>
              <a:t>)</a:t>
            </a:r>
          </a:p>
          <a:p>
            <a:pPr lvl="1" marL="702310" indent="-351155" defTabSz="461518">
              <a:spcBef>
                <a:spcPts val="3300"/>
              </a:spcBef>
              <a:buClrTx/>
              <a:defRPr sz="2528"/>
            </a:pPr>
            <a:r>
              <a:rPr b="1"/>
              <a:t>Απόδοση</a:t>
            </a:r>
            <a:r>
              <a:t> (Κέρδος/Ζημιά - </a:t>
            </a:r>
            <a:r>
              <a:rPr b="1"/>
              <a:t>Payoff</a:t>
            </a:r>
            <a:r>
              <a:t>)</a:t>
            </a:r>
          </a:p>
        </p:txBody>
      </p:sp>
      <p:sp>
        <p:nvSpPr>
          <p:cNvPr id="268"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0" name="Τι είναι ένα παίγνιο σε κανονική μορφή;"/>
          <p:cNvSpPr txBox="1"/>
          <p:nvPr>
            <p:ph type="title"/>
          </p:nvPr>
        </p:nvSpPr>
        <p:spPr>
          <a:prstGeom prst="rect">
            <a:avLst/>
          </a:prstGeom>
        </p:spPr>
        <p:txBody>
          <a:bodyPr/>
          <a:lstStyle>
            <a:lvl1pPr defTabSz="484886">
              <a:defRPr sz="6640"/>
            </a:lvl1pPr>
          </a:lstStyle>
          <a:p>
            <a:pPr/>
            <a:r>
              <a:t>Τι είναι ένα παίγνιο σε κανονική μορφή;</a:t>
            </a:r>
          </a:p>
        </p:txBody>
      </p:sp>
      <p:sp>
        <p:nvSpPr>
          <p:cNvPr id="271" name="Τα παίγνια σε κανονική μορφή (normal form games) είναι πιο κατάλληλα για παιχνίδια δύο παικτών.…"/>
          <p:cNvSpPr txBox="1"/>
          <p:nvPr>
            <p:ph type="body" idx="1"/>
          </p:nvPr>
        </p:nvSpPr>
        <p:spPr>
          <a:prstGeom prst="rect">
            <a:avLst/>
          </a:prstGeom>
        </p:spPr>
        <p:txBody>
          <a:bodyPr/>
          <a:lstStyle/>
          <a:p>
            <a:pPr marL="320040" indent="-320040" defTabSz="420624">
              <a:spcBef>
                <a:spcPts val="3000"/>
              </a:spcBef>
              <a:defRPr sz="2304"/>
            </a:pPr>
            <a:r>
              <a:t>Τα </a:t>
            </a:r>
            <a:r>
              <a:rPr b="1"/>
              <a:t>παίγνια σε κανονική μορφή</a:t>
            </a:r>
            <a:r>
              <a:t> (</a:t>
            </a:r>
            <a:r>
              <a:rPr b="1"/>
              <a:t>normal form games</a:t>
            </a:r>
            <a:r>
              <a:t>) είναι πιο κατάλληλα για παιχνίδια δύο παικτών.</a:t>
            </a:r>
          </a:p>
          <a:p>
            <a:pPr marL="320040" indent="-320040" defTabSz="420624">
              <a:spcBef>
                <a:spcPts val="3000"/>
              </a:spcBef>
              <a:defRPr sz="2304"/>
            </a:pPr>
            <a:r>
              <a:t>Εμφανίζονται σε μήτρες (</a:t>
            </a:r>
            <a:r>
              <a:rPr b="1"/>
              <a:t>πίνακες</a:t>
            </a:r>
            <a:r>
              <a:t>), στις οποίες οι σειρές αντιπροσωπεύουν τις ενέργειες ενός παίκτη και οι στήλες αντιπροσωπεύουν τις ενέργειες που έλαβε ο άλλος παίκτης.</a:t>
            </a:r>
          </a:p>
          <a:p>
            <a:pPr marL="320040" indent="-320040" defTabSz="420624">
              <a:spcBef>
                <a:spcPts val="3000"/>
              </a:spcBef>
              <a:defRPr sz="2304"/>
            </a:pPr>
            <a:r>
              <a:t>Για κάθε </a:t>
            </a:r>
            <a:r>
              <a:rPr b="1"/>
              <a:t>κελί</a:t>
            </a:r>
            <a:r>
              <a:t> υπάρχει ένα </a:t>
            </a:r>
            <a:r>
              <a:rPr b="1"/>
              <a:t>ζεύγος αριθμών</a:t>
            </a:r>
            <a:r>
              <a:t>, οι απολαβές των δύο παικτών.</a:t>
            </a:r>
          </a:p>
          <a:p>
            <a:pPr marL="320040" indent="-320040" defTabSz="420624">
              <a:spcBef>
                <a:spcPts val="3000"/>
              </a:spcBef>
              <a:defRPr sz="2304"/>
            </a:pPr>
            <a:r>
              <a:t>Τα παίγνια σε κανονική μορφή είναι περιγραφές παιχνιδιών που καθορίζουν τις στρατηγικές και τις αποδόσεις, δηλαδή μια απεικόνιση των προφίλ στρατηγικής προς τις αποδόσεις, και ονομάζονται επίσης </a:t>
            </a:r>
            <a:r>
              <a:rPr b="1"/>
              <a:t>παίγνια στρατηγικής μορφής</a:t>
            </a:r>
            <a:r>
              <a:t> (</a:t>
            </a:r>
            <a:r>
              <a:rPr b="1"/>
              <a:t>strategic form games</a:t>
            </a:r>
            <a:r>
              <a:t>) [Levine].</a:t>
            </a:r>
          </a:p>
          <a:p>
            <a:pPr marL="320040" indent="-320040" defTabSz="420624">
              <a:spcBef>
                <a:spcPts val="3000"/>
              </a:spcBef>
              <a:defRPr sz="2304"/>
            </a:pPr>
            <a:r>
              <a:t>Είναι σημαντικό ότι σε κανονική μορφή οι παίκτες επιλέγουν </a:t>
            </a:r>
            <a:r>
              <a:rPr b="1"/>
              <a:t>ανεξάρτητα</a:t>
            </a:r>
            <a:r>
              <a:t>, χωρίς να τηρούν τις στρατηγικές των άλλων, ούτε επηρεάζουν τη στρατηγική ενός άλλου παίκτη και έτσι οι παίκτες παίζουν </a:t>
            </a:r>
            <a:r>
              <a:rPr b="1"/>
              <a:t>σαν να επιλέγουν ταυτόχρονα</a:t>
            </a:r>
            <a:r>
              <a:t>.</a:t>
            </a:r>
          </a:p>
        </p:txBody>
      </p:sp>
      <p:sp>
        <p:nvSpPr>
          <p:cNvPr id="272"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Τι είναι η ωφελιμότητα ή χρησιμότητα;…"/>
          <p:cNvSpPr txBox="1"/>
          <p:nvPr>
            <p:ph type="title"/>
          </p:nvPr>
        </p:nvSpPr>
        <p:spPr>
          <a:prstGeom prst="rect">
            <a:avLst/>
          </a:prstGeom>
        </p:spPr>
        <p:txBody>
          <a:bodyPr/>
          <a:lstStyle/>
          <a:p>
            <a:pPr defTabSz="350520">
              <a:defRPr sz="4800"/>
            </a:pPr>
            <a:r>
              <a:t>Τι είναι η ωφελιμότητα ή χρησιμότητα;</a:t>
            </a:r>
          </a:p>
          <a:p>
            <a:pPr defTabSz="350520">
              <a:defRPr sz="4800"/>
            </a:pPr>
            <a:r>
              <a:t>Utility?</a:t>
            </a:r>
          </a:p>
        </p:txBody>
      </p:sp>
      <p:sp>
        <p:nvSpPr>
          <p:cNvPr id="275" name="Η έννοια της ωφελιμότητας ή χρησιμότητας (utility) έχει εννοιολογικές και πρακτικές δυσκολίες, ειδικά όταν κάποιος προσπαθεί να την περιγράψει ως αριθμό [VonNeumann].…"/>
          <p:cNvSpPr txBox="1"/>
          <p:nvPr>
            <p:ph type="body" idx="1"/>
          </p:nvPr>
        </p:nvSpPr>
        <p:spPr>
          <a:prstGeom prst="rect">
            <a:avLst/>
          </a:prstGeom>
        </p:spPr>
        <p:txBody>
          <a:bodyPr/>
          <a:lstStyle/>
          <a:p>
            <a:pPr marL="431165" indent="-431165" defTabSz="566674">
              <a:spcBef>
                <a:spcPts val="4000"/>
              </a:spcBef>
              <a:defRPr sz="3104"/>
            </a:pPr>
            <a:r>
              <a:t>Η έννοια της </a:t>
            </a:r>
            <a:r>
              <a:rPr b="1"/>
              <a:t>ωφελιμότητας</a:t>
            </a:r>
            <a:r>
              <a:t> ή </a:t>
            </a:r>
            <a:r>
              <a:rPr b="1"/>
              <a:t>χρησιμότητας</a:t>
            </a:r>
            <a:r>
              <a:t> (</a:t>
            </a:r>
            <a:r>
              <a:rPr b="1"/>
              <a:t>utility</a:t>
            </a:r>
            <a:r>
              <a:t>) έχει εννοιολογικές και πρακτικές δυσκολίες, ειδικά όταν κάποιος προσπαθεί να την περιγράψει ως αριθμό [VonNeumann].</a:t>
            </a:r>
          </a:p>
          <a:p>
            <a:pPr marL="431165" indent="-431165" defTabSz="566674">
              <a:spcBef>
                <a:spcPts val="4000"/>
              </a:spcBef>
              <a:defRPr sz="3104"/>
            </a:pPr>
            <a:r>
              <a:t>Όταν η </a:t>
            </a:r>
            <a:r>
              <a:rPr b="1"/>
              <a:t>ωφελιμότητα</a:t>
            </a:r>
            <a:r>
              <a:t> ή </a:t>
            </a:r>
            <a:r>
              <a:rPr b="1"/>
              <a:t>χρησιμότητα</a:t>
            </a:r>
            <a:r>
              <a:t> (</a:t>
            </a:r>
            <a:r>
              <a:rPr b="1"/>
              <a:t>utility</a:t>
            </a:r>
            <a:r>
              <a:t>) είναι </a:t>
            </a:r>
            <a:r>
              <a:rPr b="1"/>
              <a:t>αριθμητική</a:t>
            </a:r>
            <a:r>
              <a:t>, τότε είναι η </a:t>
            </a:r>
            <a:r>
              <a:rPr b="1"/>
              <a:t>απόδοση</a:t>
            </a:r>
            <a:r>
              <a:t> (</a:t>
            </a:r>
            <a:r>
              <a:rPr b="1"/>
              <a:t>payoff</a:t>
            </a:r>
            <a:r>
              <a:t>) σε κάθε αποτέλεσμα του παίγνιου που αντανακλά τις προτιμήσεις των παικτών για τα διάφορα αποτελέσματα του παίγνιου.</a:t>
            </a:r>
          </a:p>
          <a:p>
            <a:pPr marL="431165" indent="-431165" defTabSz="566674">
              <a:spcBef>
                <a:spcPts val="4000"/>
              </a:spcBef>
              <a:defRPr sz="3104"/>
            </a:pPr>
            <a:r>
              <a:t>Ο </a:t>
            </a:r>
            <a:r>
              <a:rPr b="1"/>
              <a:t>von Neumann</a:t>
            </a:r>
            <a:r>
              <a:t> (1944) κατασκεύασε τη λεγόμενη </a:t>
            </a:r>
            <a:r>
              <a:rPr b="1"/>
              <a:t>utility function</a:t>
            </a:r>
            <a:r>
              <a:t> με σκοπό την μετατροπή της χρησιμότητας σε αριθμό.</a:t>
            </a:r>
          </a:p>
        </p:txBody>
      </p:sp>
      <p:sp>
        <p:nvSpPr>
          <p:cNvPr id="276"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8" name="Τι είναι ένα παίγνιο σε εκτεταμένη μορφή;"/>
          <p:cNvSpPr txBox="1"/>
          <p:nvPr>
            <p:ph type="title"/>
          </p:nvPr>
        </p:nvSpPr>
        <p:spPr>
          <a:prstGeom prst="rect">
            <a:avLst/>
          </a:prstGeom>
        </p:spPr>
        <p:txBody>
          <a:bodyPr/>
          <a:lstStyle>
            <a:lvl1pPr defTabSz="484886">
              <a:defRPr sz="6640"/>
            </a:lvl1pPr>
          </a:lstStyle>
          <a:p>
            <a:pPr/>
            <a:r>
              <a:t>Τι είναι ένα παίγνιο σε εκτεταμένη μορφή;</a:t>
            </a:r>
          </a:p>
        </p:txBody>
      </p:sp>
      <p:sp>
        <p:nvSpPr>
          <p:cNvPr id="279" name="Τα παίγνια σε εκτεταμένη μορφή (extensive form games) είναι πιο κατάλληλα για να διαμορφώσουν δυναμικές αλληλεπιδράσεις.…"/>
          <p:cNvSpPr txBox="1"/>
          <p:nvPr>
            <p:ph type="body" idx="1"/>
          </p:nvPr>
        </p:nvSpPr>
        <p:spPr>
          <a:prstGeom prst="rect">
            <a:avLst/>
          </a:prstGeom>
        </p:spPr>
        <p:txBody>
          <a:bodyPr/>
          <a:lstStyle/>
          <a:p>
            <a:pPr marL="417830" indent="-417830" defTabSz="549148">
              <a:spcBef>
                <a:spcPts val="3900"/>
              </a:spcBef>
              <a:defRPr sz="3008"/>
            </a:pPr>
            <a:r>
              <a:t>Τα </a:t>
            </a:r>
            <a:r>
              <a:rPr b="1"/>
              <a:t>παίγνια σε εκτεταμένη μορφή</a:t>
            </a:r>
            <a:r>
              <a:t> (</a:t>
            </a:r>
            <a:r>
              <a:rPr b="1"/>
              <a:t>extensive form games</a:t>
            </a:r>
            <a:r>
              <a:t>) είναι πιο κατάλληλα για να διαμορφώσουν </a:t>
            </a:r>
            <a:r>
              <a:rPr b="1"/>
              <a:t>δυναμικές αλληλεπιδράσεις</a:t>
            </a:r>
            <a:r>
              <a:t>.</a:t>
            </a:r>
          </a:p>
          <a:p>
            <a:pPr marL="417830" indent="-417830" defTabSz="549148">
              <a:spcBef>
                <a:spcPts val="3900"/>
              </a:spcBef>
              <a:defRPr sz="3008"/>
            </a:pPr>
            <a:r>
              <a:t>Aπεικονίζονται σε </a:t>
            </a:r>
            <a:r>
              <a:rPr b="1"/>
              <a:t>δέντρα</a:t>
            </a:r>
            <a:r>
              <a:t> με </a:t>
            </a:r>
            <a:r>
              <a:rPr b="1"/>
              <a:t>τουλάχιστον</a:t>
            </a:r>
            <a:r>
              <a:t> </a:t>
            </a:r>
            <a:r>
              <a:rPr b="1"/>
              <a:t>ένα βέλος</a:t>
            </a:r>
            <a:r>
              <a:t> που </a:t>
            </a:r>
            <a:r>
              <a:rPr b="1"/>
              <a:t>προέρχεται</a:t>
            </a:r>
            <a:r>
              <a:t> από κάθε κόμβο και </a:t>
            </a:r>
            <a:r>
              <a:rPr b="1"/>
              <a:t>το πολύ ένα βέλος</a:t>
            </a:r>
            <a:r>
              <a:t> που </a:t>
            </a:r>
            <a:r>
              <a:rPr b="1"/>
              <a:t>δείχνει</a:t>
            </a:r>
            <a:r>
              <a:t> σε κάθε κόμβο.</a:t>
            </a:r>
          </a:p>
          <a:p>
            <a:pPr marL="417830" indent="-417830" defTabSz="549148">
              <a:spcBef>
                <a:spcPts val="3900"/>
              </a:spcBef>
              <a:defRPr sz="3008"/>
            </a:pPr>
            <a:r>
              <a:t>Κατά την </a:t>
            </a:r>
            <a:r>
              <a:rPr b="1"/>
              <a:t>ιχνηλασία</a:t>
            </a:r>
            <a:r>
              <a:t> ενός δέντρου με χρήση της προς τα πίσω επαγωγής (</a:t>
            </a:r>
            <a:r>
              <a:rPr b="1"/>
              <a:t>backward induction</a:t>
            </a:r>
            <a:r>
              <a:t>), στον αρχικό κόμβο θα πρέπει να φτάσει μόνο μία φορά, δηλαδή, θα πρέπει να είναι το τέλος της πίσω ανίχνευσης και δεν πρέπει να περιλαμβάνεται σε κύκλους.</a:t>
            </a:r>
          </a:p>
        </p:txBody>
      </p:sp>
      <p:sp>
        <p:nvSpPr>
          <p:cNvPr id="280"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175" name="Group"/>
          <p:cNvGrpSpPr/>
          <p:nvPr/>
        </p:nvGrpSpPr>
        <p:grpSpPr>
          <a:xfrm>
            <a:off x="2061654" y="1612848"/>
            <a:ext cx="8881492" cy="6527905"/>
            <a:chOff x="0" y="0"/>
            <a:chExt cx="8881491" cy="6527903"/>
          </a:xfrm>
        </p:grpSpPr>
        <p:sp>
          <p:nvSpPr>
            <p:cNvPr id="163" name="αλληλεπίδραση"/>
            <p:cNvSpPr txBox="1"/>
            <p:nvPr/>
          </p:nvSpPr>
          <p:spPr>
            <a:xfrm>
              <a:off x="3170493" y="5636974"/>
              <a:ext cx="4502978" cy="4610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r>
                <a:t>αλληλεπίδραση</a:t>
              </a:r>
            </a:p>
          </p:txBody>
        </p:sp>
        <p:sp>
          <p:nvSpPr>
            <p:cNvPr id="164" name="Α"/>
            <p:cNvSpPr/>
            <p:nvPr/>
          </p:nvSpPr>
          <p:spPr>
            <a:xfrm>
              <a:off x="1710704" y="5257903"/>
              <a:ext cx="2052688" cy="1270001"/>
            </a:xfrm>
            <a:prstGeom prst="ellipse">
              <a:avLst/>
            </a:prstGeom>
            <a:solidFill>
              <a:schemeClr val="accent1"/>
            </a:solid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solidFill>
                    <a:srgbClr val="FFFFFF"/>
                  </a:solidFill>
                </a:defRPr>
              </a:lvl1pPr>
            </a:lstStyle>
            <a:p>
              <a:pPr/>
              <a:r>
                <a:t>Α</a:t>
              </a:r>
            </a:p>
          </p:txBody>
        </p:sp>
        <p:sp>
          <p:nvSpPr>
            <p:cNvPr id="165" name="Β"/>
            <p:cNvSpPr/>
            <p:nvPr/>
          </p:nvSpPr>
          <p:spPr>
            <a:xfrm>
              <a:off x="6828804" y="5257903"/>
              <a:ext cx="2052688" cy="1270001"/>
            </a:xfrm>
            <a:prstGeom prst="ellipse">
              <a:avLst/>
            </a:prstGeom>
            <a:solidFill>
              <a:schemeClr val="accent1"/>
            </a:solid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b="0" sz="2200">
                  <a:solidFill>
                    <a:srgbClr val="FFFFFF"/>
                  </a:solidFill>
                  <a:latin typeface="+mn-lt"/>
                  <a:ea typeface="+mn-ea"/>
                  <a:cs typeface="+mn-cs"/>
                  <a:sym typeface="Helvetica Neue Medium"/>
                </a:defRPr>
              </a:lvl1pPr>
            </a:lstStyle>
            <a:p>
              <a:pPr/>
              <a:r>
                <a:t>Β</a:t>
              </a:r>
            </a:p>
          </p:txBody>
        </p:sp>
        <p:sp>
          <p:nvSpPr>
            <p:cNvPr id="166" name="Line"/>
            <p:cNvSpPr/>
            <p:nvPr/>
          </p:nvSpPr>
          <p:spPr>
            <a:xfrm>
              <a:off x="3755404" y="5702403"/>
              <a:ext cx="3065275" cy="1"/>
            </a:xfrm>
            <a:prstGeom prst="line">
              <a:avLst/>
            </a:prstGeom>
            <a:noFill/>
            <a:ln w="25400" cap="flat">
              <a:solidFill>
                <a:srgbClr val="000000"/>
              </a:solidFill>
              <a:prstDash val="solid"/>
              <a:miter lim="400000"/>
              <a:tailEnd type="triangle" w="med" len="med"/>
            </a:ln>
            <a:effectLst/>
          </p:spPr>
          <p:txBody>
            <a:bodyPr wrap="square" lIns="50800" tIns="50800" rIns="50800" bIns="50800" numCol="1" anchor="ctr">
              <a:noAutofit/>
            </a:bodyPr>
            <a:lstStyle/>
            <a:p>
              <a:pPr>
                <a:defRPr b="0" sz="2200">
                  <a:solidFill>
                    <a:srgbClr val="FFFFFF"/>
                  </a:solidFill>
                  <a:latin typeface="+mn-lt"/>
                  <a:ea typeface="+mn-ea"/>
                  <a:cs typeface="+mn-cs"/>
                  <a:sym typeface="Helvetica Neue Medium"/>
                </a:defRPr>
              </a:pPr>
            </a:p>
          </p:txBody>
        </p:sp>
        <p:sp>
          <p:nvSpPr>
            <p:cNvPr id="167" name="Line"/>
            <p:cNvSpPr/>
            <p:nvPr/>
          </p:nvSpPr>
          <p:spPr>
            <a:xfrm>
              <a:off x="3755404" y="6070703"/>
              <a:ext cx="3065275" cy="1"/>
            </a:xfrm>
            <a:prstGeom prst="line">
              <a:avLst/>
            </a:prstGeom>
            <a:noFill/>
            <a:ln w="25400" cap="flat">
              <a:solidFill>
                <a:srgbClr val="000000"/>
              </a:solidFill>
              <a:prstDash val="solid"/>
              <a:miter lim="400000"/>
              <a:headEnd type="triangle" w="med" len="med"/>
            </a:ln>
            <a:effectLst/>
          </p:spPr>
          <p:txBody>
            <a:bodyPr wrap="square" lIns="50800" tIns="50800" rIns="50800" bIns="50800" numCol="1" anchor="ctr">
              <a:noAutofit/>
            </a:bodyPr>
            <a:lstStyle/>
            <a:p>
              <a:pPr>
                <a:defRPr b="0" sz="2200">
                  <a:solidFill>
                    <a:srgbClr val="FFFFFF"/>
                  </a:solidFill>
                  <a:latin typeface="+mn-lt"/>
                  <a:ea typeface="+mn-ea"/>
                  <a:cs typeface="+mn-cs"/>
                  <a:sym typeface="Helvetica Neue Medium"/>
                </a:defRPr>
              </a:pPr>
            </a:p>
          </p:txBody>
        </p:sp>
        <p:sp>
          <p:nvSpPr>
            <p:cNvPr id="168" name="Φαινόμενα…"/>
            <p:cNvSpPr/>
            <p:nvPr/>
          </p:nvSpPr>
          <p:spPr>
            <a:xfrm>
              <a:off x="2520700" y="2044596"/>
              <a:ext cx="5560084" cy="3454069"/>
            </a:xfrm>
            <a:prstGeom prst="star5">
              <a:avLst>
                <a:gd name="adj" fmla="val 19100"/>
                <a:gd name="hf" fmla="val 105146"/>
                <a:gd name="vf" fmla="val 110557"/>
              </a:avLst>
            </a:prstGeom>
            <a:solidFill>
              <a:schemeClr val="accent3"/>
            </a:solid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p>
              <a:pPr>
                <a:defRPr b="0" sz="2200">
                  <a:solidFill>
                    <a:srgbClr val="FFFFFF"/>
                  </a:solidFill>
                  <a:latin typeface="+mn-lt"/>
                  <a:ea typeface="+mn-ea"/>
                  <a:cs typeface="+mn-cs"/>
                  <a:sym typeface="Helvetica Neue Medium"/>
                </a:defRPr>
              </a:pPr>
              <a:r>
                <a:t>Φαινόμενα</a:t>
              </a:r>
            </a:p>
            <a:p>
              <a:pPr>
                <a:defRPr b="0" sz="2200">
                  <a:solidFill>
                    <a:srgbClr val="FFFFFF"/>
                  </a:solidFill>
                  <a:latin typeface="+mn-lt"/>
                  <a:ea typeface="+mn-ea"/>
                  <a:cs typeface="+mn-cs"/>
                  <a:sym typeface="Helvetica Neue Medium"/>
                </a:defRPr>
              </a:pPr>
              <a:r>
                <a:t>αλληλεπίδρασης</a:t>
              </a:r>
            </a:p>
          </p:txBody>
        </p:sp>
        <p:sp>
          <p:nvSpPr>
            <p:cNvPr id="169" name="Θεωρία Παιγνίων"/>
            <p:cNvSpPr/>
            <p:nvPr/>
          </p:nvSpPr>
          <p:spPr>
            <a:xfrm>
              <a:off x="3624814" y="0"/>
              <a:ext cx="3351856" cy="1270000"/>
            </a:xfrm>
            <a:prstGeom prst="roundRect">
              <a:avLst>
                <a:gd name="adj" fmla="val 15000"/>
              </a:avLst>
            </a:prstGeom>
            <a:solidFill>
              <a:schemeClr val="accent5">
                <a:hueOff val="-82419"/>
                <a:satOff val="-9513"/>
                <a:lumOff val="-16343"/>
              </a:schemeClr>
            </a:solid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b="0" sz="2200">
                  <a:solidFill>
                    <a:srgbClr val="FFFFFF"/>
                  </a:solidFill>
                  <a:latin typeface="+mn-lt"/>
                  <a:ea typeface="+mn-ea"/>
                  <a:cs typeface="+mn-cs"/>
                  <a:sym typeface="Helvetica Neue Medium"/>
                </a:defRPr>
              </a:lvl1pPr>
            </a:lstStyle>
            <a:p>
              <a:pPr/>
              <a:r>
                <a:t>Θεωρία Παιγνίων</a:t>
              </a:r>
            </a:p>
          </p:txBody>
        </p:sp>
        <p:sp>
          <p:nvSpPr>
            <p:cNvPr id="170" name="Παρατηρητής"/>
            <p:cNvSpPr/>
            <p:nvPr/>
          </p:nvSpPr>
          <p:spPr>
            <a:xfrm>
              <a:off x="0" y="0"/>
              <a:ext cx="2502297" cy="18175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600" y="21600"/>
                  </a:lnTo>
                  <a:lnTo>
                    <a:pt x="0" y="21600"/>
                  </a:lnTo>
                  <a:close/>
                </a:path>
              </a:pathLst>
            </a:custGeom>
            <a:solidFill>
              <a:schemeClr val="accent1"/>
            </a:solid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b="0" sz="2200">
                  <a:solidFill>
                    <a:srgbClr val="FFFFFF"/>
                  </a:solidFill>
                  <a:latin typeface="+mn-lt"/>
                  <a:ea typeface="+mn-ea"/>
                  <a:cs typeface="+mn-cs"/>
                  <a:sym typeface="Helvetica Neue Medium"/>
                </a:defRPr>
              </a:lvl1pPr>
            </a:lstStyle>
            <a:p>
              <a:pPr/>
              <a:r>
                <a:t>Παρατηρητής</a:t>
              </a:r>
            </a:p>
          </p:txBody>
        </p:sp>
        <p:sp>
          <p:nvSpPr>
            <p:cNvPr id="171" name="Line"/>
            <p:cNvSpPr/>
            <p:nvPr/>
          </p:nvSpPr>
          <p:spPr>
            <a:xfrm flipV="1">
              <a:off x="1691000" y="634999"/>
              <a:ext cx="1927345" cy="3276"/>
            </a:xfrm>
            <a:prstGeom prst="line">
              <a:avLst/>
            </a:prstGeom>
            <a:noFill/>
            <a:ln w="25400" cap="flat">
              <a:solidFill>
                <a:srgbClr val="000000"/>
              </a:solidFill>
              <a:prstDash val="solid"/>
              <a:miter lim="400000"/>
              <a:tailEnd type="triangle" w="med" len="med"/>
            </a:ln>
            <a:effectLst/>
          </p:spPr>
          <p:txBody>
            <a:bodyPr wrap="square" lIns="50800" tIns="50800" rIns="50800" bIns="50800" numCol="1" anchor="ctr">
              <a:noAutofit/>
            </a:bodyPr>
            <a:lstStyle/>
            <a:p>
              <a:pPr>
                <a:defRPr b="0" sz="2200">
                  <a:solidFill>
                    <a:srgbClr val="FFFFFF"/>
                  </a:solidFill>
                  <a:latin typeface="+mn-lt"/>
                  <a:ea typeface="+mn-ea"/>
                  <a:cs typeface="+mn-cs"/>
                  <a:sym typeface="Helvetica Neue Medium"/>
                </a:defRPr>
              </a:pPr>
            </a:p>
          </p:txBody>
        </p:sp>
        <p:sp>
          <p:nvSpPr>
            <p:cNvPr id="172" name="Line"/>
            <p:cNvSpPr/>
            <p:nvPr/>
          </p:nvSpPr>
          <p:spPr>
            <a:xfrm flipV="1">
              <a:off x="5288041" y="1280358"/>
              <a:ext cx="1" cy="753881"/>
            </a:xfrm>
            <a:prstGeom prst="line">
              <a:avLst/>
            </a:prstGeom>
            <a:noFill/>
            <a:ln w="25400" cap="flat">
              <a:solidFill>
                <a:srgbClr val="000000"/>
              </a:solidFill>
              <a:prstDash val="solid"/>
              <a:miter lim="400000"/>
              <a:headEnd type="triangle" w="med" len="med"/>
            </a:ln>
            <a:effectLst/>
          </p:spPr>
          <p:txBody>
            <a:bodyPr wrap="square" lIns="50800" tIns="50800" rIns="50800" bIns="50800" numCol="1" anchor="ctr">
              <a:noAutofit/>
            </a:bodyPr>
            <a:lstStyle/>
            <a:p>
              <a:pPr>
                <a:defRPr b="0" sz="2200">
                  <a:solidFill>
                    <a:srgbClr val="FFFFFF"/>
                  </a:solidFill>
                  <a:latin typeface="+mn-lt"/>
                  <a:ea typeface="+mn-ea"/>
                  <a:cs typeface="+mn-cs"/>
                  <a:sym typeface="Helvetica Neue Medium"/>
                </a:defRPr>
              </a:pPr>
            </a:p>
          </p:txBody>
        </p:sp>
        <p:sp>
          <p:nvSpPr>
            <p:cNvPr id="173" name="χρησιμοποιεί"/>
            <p:cNvSpPr txBox="1"/>
            <p:nvPr/>
          </p:nvSpPr>
          <p:spPr>
            <a:xfrm>
              <a:off x="1451801" y="174980"/>
              <a:ext cx="2316495" cy="4610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r>
                <a:t>χρησιμοποιεί</a:t>
              </a:r>
            </a:p>
          </p:txBody>
        </p:sp>
        <p:sp>
          <p:nvSpPr>
            <p:cNvPr id="174" name="παρατηρεί"/>
            <p:cNvSpPr txBox="1"/>
            <p:nvPr/>
          </p:nvSpPr>
          <p:spPr>
            <a:xfrm>
              <a:off x="5287201" y="1317980"/>
              <a:ext cx="1740926" cy="4610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r>
                <a:t>παρατηρεί</a:t>
              </a:r>
            </a:p>
          </p:txBody>
        </p:sp>
      </p:grpSp>
      <p:sp>
        <p:nvSpPr>
          <p:cNvPr id="176" name="Slide Number"/>
          <p:cNvSpPr txBox="1"/>
          <p:nvPr>
            <p:ph type="sldNum" sz="quarter" idx="2"/>
          </p:nvPr>
        </p:nvSpPr>
        <p:spPr>
          <a:xfrm>
            <a:off x="6440169" y="9447117"/>
            <a:ext cx="19685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2" name="Πώς λύνουμε ένα παίγνιο; (1/4)"/>
          <p:cNvSpPr txBox="1"/>
          <p:nvPr>
            <p:ph type="title"/>
          </p:nvPr>
        </p:nvSpPr>
        <p:spPr>
          <a:prstGeom prst="rect">
            <a:avLst/>
          </a:prstGeom>
        </p:spPr>
        <p:txBody>
          <a:bodyPr/>
          <a:lstStyle>
            <a:lvl1pPr defTabSz="484886">
              <a:defRPr sz="6640"/>
            </a:lvl1pPr>
          </a:lstStyle>
          <a:p>
            <a:pPr/>
            <a:r>
              <a:t>Πώς λύνουμε ένα παίγνιο; (1/4)</a:t>
            </a:r>
          </a:p>
        </p:txBody>
      </p:sp>
      <p:sp>
        <p:nvSpPr>
          <p:cNvPr id="283" name="Η επίλυση ενός παίγνιου είναι μια φιλοσοφική προσπάθεια από παλιά να απαντηθεί η ερώτηση:…"/>
          <p:cNvSpPr txBox="1"/>
          <p:nvPr>
            <p:ph type="body" idx="1"/>
          </p:nvPr>
        </p:nvSpPr>
        <p:spPr>
          <a:prstGeom prst="rect">
            <a:avLst/>
          </a:prstGeom>
        </p:spPr>
        <p:txBody>
          <a:bodyPr/>
          <a:lstStyle/>
          <a:p>
            <a:pPr marL="342264" indent="-342264" defTabSz="449833">
              <a:spcBef>
                <a:spcPts val="3200"/>
              </a:spcBef>
              <a:defRPr sz="2464"/>
            </a:pPr>
            <a:r>
              <a:t>Η επίλυση ενός παίγνιου είναι μια </a:t>
            </a:r>
            <a:r>
              <a:rPr b="1"/>
              <a:t>φιλοσοφική προσπάθεια</a:t>
            </a:r>
            <a:r>
              <a:t> από παλιά να απαντηθεί η ερώτηση:</a:t>
            </a:r>
          </a:p>
          <a:p>
            <a:pPr marL="0" indent="0" algn="ctr" defTabSz="449833">
              <a:spcBef>
                <a:spcPts val="3200"/>
              </a:spcBef>
              <a:buSzTx/>
              <a:buNone/>
              <a:defRPr b="1" i="1" sz="2464"/>
            </a:pPr>
            <a:r>
              <a:t>“γιατί οι ορθολογικοί άνθρωποι επιλέγουν μια συγκεκριμένη συμπεριφορά όταν αλληλεπιδρούν με άλλους;”</a:t>
            </a:r>
          </a:p>
          <a:p>
            <a:pPr marL="342264" indent="-342264" defTabSz="449833">
              <a:spcBef>
                <a:spcPts val="3200"/>
              </a:spcBef>
              <a:defRPr sz="2464"/>
            </a:pPr>
            <a:r>
              <a:t>Ο </a:t>
            </a:r>
            <a:r>
              <a:rPr b="1"/>
              <a:t>Hobbes</a:t>
            </a:r>
            <a:r>
              <a:t> και ο </a:t>
            </a:r>
            <a:r>
              <a:rPr b="1"/>
              <a:t>Hume</a:t>
            </a:r>
            <a:r>
              <a:t> είναι μεταξύ των κοινωνικών φιλοσόφων που συνέβαλαν σε μια απάντηση.</a:t>
            </a:r>
          </a:p>
          <a:p>
            <a:pPr marL="342264" indent="-342264" defTabSz="449833">
              <a:spcBef>
                <a:spcPts val="3200"/>
              </a:spcBef>
              <a:defRPr sz="2464"/>
            </a:pPr>
            <a:r>
              <a:t>Ενώ ο </a:t>
            </a:r>
            <a:r>
              <a:rPr b="1"/>
              <a:t>John Nash</a:t>
            </a:r>
            <a:r>
              <a:t> παρουσίασε την </a:t>
            </a:r>
            <a:r>
              <a:rPr b="1"/>
              <a:t>ισορροπία</a:t>
            </a:r>
            <a:r>
              <a:t> ως </a:t>
            </a:r>
            <a:r>
              <a:rPr b="1"/>
              <a:t>λύση</a:t>
            </a:r>
            <a:r>
              <a:t> ενός παιχνιδιού, αιώνες πριν ο </a:t>
            </a:r>
            <a:r>
              <a:rPr b="1"/>
              <a:t>Hume</a:t>
            </a:r>
            <a:r>
              <a:t> αναφερόταν απλώς σε ένα παιχνίδι ισορροπίας μεταξύ αλληλεπιδρώντων ατόμων.</a:t>
            </a:r>
          </a:p>
          <a:p>
            <a:pPr marL="342264" indent="-342264" defTabSz="449833">
              <a:spcBef>
                <a:spcPts val="3200"/>
              </a:spcBef>
              <a:defRPr sz="2464"/>
            </a:pPr>
            <a:r>
              <a:t>Ο </a:t>
            </a:r>
            <a:r>
              <a:rPr b="1"/>
              <a:t>Hume</a:t>
            </a:r>
            <a:r>
              <a:t> ισχυρίστηκε ότι </a:t>
            </a:r>
            <a:r>
              <a:rPr b="1" i="1"/>
              <a:t>“τα άτομα είναι λογικό να ακολουθούν ορισμένες συμβάσεις, υπό την προϋπόθεση ότι περιμένουν από άλλους να ακολουθήσουν αυτές τις συμβάσεις”</a:t>
            </a:r>
            <a:r>
              <a:t>.</a:t>
            </a:r>
          </a:p>
        </p:txBody>
      </p:sp>
      <p:sp>
        <p:nvSpPr>
          <p:cNvPr id="284"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6" name="Πώς λύνουμε ένα παίγνιο; (2/4)"/>
          <p:cNvSpPr txBox="1"/>
          <p:nvPr>
            <p:ph type="title"/>
          </p:nvPr>
        </p:nvSpPr>
        <p:spPr>
          <a:prstGeom prst="rect">
            <a:avLst/>
          </a:prstGeom>
        </p:spPr>
        <p:txBody>
          <a:bodyPr/>
          <a:lstStyle>
            <a:lvl1pPr defTabSz="484886">
              <a:defRPr sz="6640"/>
            </a:lvl1pPr>
          </a:lstStyle>
          <a:p>
            <a:pPr/>
            <a:r>
              <a:t>Πώς λύνουμε ένα παίγνιο; (2/4)</a:t>
            </a:r>
          </a:p>
        </p:txBody>
      </p:sp>
      <p:sp>
        <p:nvSpPr>
          <p:cNvPr id="287" name="Μια ισορροπία Nash ενός παίγνιου είναι ένα σύνολο αποφάσεων των παικτών που οδηγεί σε αποτέλεσμα, έτσι ώστε κανένας παίκτης να μην έχει κανένα λόγο να αποκλίνει από τις επιλογές του, δεδομένου ότι όλοι οι παίκτες κάνουν το ίδιο.…"/>
          <p:cNvSpPr txBox="1"/>
          <p:nvPr>
            <p:ph type="body" idx="1"/>
          </p:nvPr>
        </p:nvSpPr>
        <p:spPr>
          <a:prstGeom prst="rect">
            <a:avLst/>
          </a:prstGeom>
        </p:spPr>
        <p:txBody>
          <a:bodyPr/>
          <a:lstStyle/>
          <a:p>
            <a:pPr marL="391159" indent="-391159" defTabSz="514095">
              <a:spcBef>
                <a:spcPts val="3600"/>
              </a:spcBef>
              <a:defRPr sz="2816"/>
            </a:pPr>
            <a:r>
              <a:t>Μια </a:t>
            </a:r>
            <a:r>
              <a:rPr b="1"/>
              <a:t>ισορροπία Nash</a:t>
            </a:r>
            <a:r>
              <a:t> ενός παίγνιου είναι ένα </a:t>
            </a:r>
            <a:r>
              <a:rPr b="1"/>
              <a:t>σύνολο αποφάσεων</a:t>
            </a:r>
            <a:r>
              <a:t> των παικτών που οδηγεί σε </a:t>
            </a:r>
            <a:r>
              <a:rPr b="1"/>
              <a:t>αποτέλεσμα</a:t>
            </a:r>
            <a:r>
              <a:t>, έτσι ώστε </a:t>
            </a:r>
            <a:r>
              <a:rPr b="1"/>
              <a:t>κανένας παίκτης</a:t>
            </a:r>
            <a:r>
              <a:t> να μην έχει </a:t>
            </a:r>
            <a:r>
              <a:rPr b="1"/>
              <a:t>κανένα λόγο</a:t>
            </a:r>
            <a:r>
              <a:t> </a:t>
            </a:r>
            <a:r>
              <a:rPr b="1"/>
              <a:t>να αποκλίνει</a:t>
            </a:r>
            <a:r>
              <a:t> από τις επιλογές του, δεδομένου ότι </a:t>
            </a:r>
            <a:r>
              <a:rPr b="1"/>
              <a:t>όλοι οι παίκτες κάνουν το ίδιο</a:t>
            </a:r>
            <a:r>
              <a:t>.</a:t>
            </a:r>
          </a:p>
          <a:p>
            <a:pPr marL="391159" indent="-391159" defTabSz="514095">
              <a:spcBef>
                <a:spcPts val="3600"/>
              </a:spcBef>
              <a:defRPr sz="2816"/>
            </a:pPr>
            <a:r>
              <a:t>Ο </a:t>
            </a:r>
            <a:r>
              <a:rPr b="1"/>
              <a:t>John Nash</a:t>
            </a:r>
            <a:r>
              <a:t> </a:t>
            </a:r>
            <a:r>
              <a:rPr b="1">
                <a:solidFill>
                  <a:schemeClr val="accent5">
                    <a:lumOff val="-29866"/>
                  </a:schemeClr>
                </a:solidFill>
              </a:rPr>
              <a:t>απέδειξε</a:t>
            </a:r>
            <a:r>
              <a:t> ότι </a:t>
            </a:r>
            <a:r>
              <a:rPr b="1">
                <a:solidFill>
                  <a:schemeClr val="accent5">
                    <a:lumOff val="-29866"/>
                  </a:schemeClr>
                </a:solidFill>
              </a:rPr>
              <a:t>κάθε παίγνιο</a:t>
            </a:r>
            <a:r>
              <a:rPr b="1"/>
              <a:t> χωρίς συνεργασία (non-cooperative game) έχει </a:t>
            </a:r>
            <a:r>
              <a:rPr b="1">
                <a:solidFill>
                  <a:schemeClr val="accent5">
                    <a:lumOff val="-29866"/>
                  </a:schemeClr>
                </a:solidFill>
              </a:rPr>
              <a:t>τουλάχιστον μία ισορροπία Nash</a:t>
            </a:r>
            <a:r>
              <a:rPr b="1"/>
              <a:t> (NE)</a:t>
            </a:r>
            <a:r>
              <a:t>.</a:t>
            </a:r>
          </a:p>
          <a:p>
            <a:pPr marL="391159" indent="-391159" defTabSz="514095">
              <a:spcBef>
                <a:spcPts val="3600"/>
              </a:spcBef>
              <a:defRPr sz="2816"/>
            </a:pPr>
            <a:r>
              <a:t>Σε παίγνια με περισσότερα από ένα NE, εμφανίζεται το πρόβλημα των πολλαπλών ΝΕ, από τα οποία κάποιος επιλέγει.</a:t>
            </a:r>
          </a:p>
          <a:p>
            <a:pPr marL="391159" indent="-391159" defTabSz="514095">
              <a:spcBef>
                <a:spcPts val="3600"/>
              </a:spcBef>
              <a:defRPr sz="2816"/>
            </a:pPr>
            <a:r>
              <a:t>Στη θεωρία των παιγνίων χωρίς συνεργασία, το NE είναι </a:t>
            </a:r>
            <a:r>
              <a:rPr b="1"/>
              <a:t>ο πιο συχνά χρησιμοποιούμενος</a:t>
            </a:r>
            <a:r>
              <a:t> τρόπος λύσης.</a:t>
            </a:r>
          </a:p>
        </p:txBody>
      </p:sp>
      <p:sp>
        <p:nvSpPr>
          <p:cNvPr id="288"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0" name="Πώς λύνουμε ένα παίγνιο; (3/4)"/>
          <p:cNvSpPr txBox="1"/>
          <p:nvPr>
            <p:ph type="title"/>
          </p:nvPr>
        </p:nvSpPr>
        <p:spPr>
          <a:prstGeom prst="rect">
            <a:avLst/>
          </a:prstGeom>
        </p:spPr>
        <p:txBody>
          <a:bodyPr/>
          <a:lstStyle>
            <a:lvl1pPr defTabSz="484886">
              <a:defRPr sz="6640"/>
            </a:lvl1pPr>
          </a:lstStyle>
          <a:p>
            <a:pPr/>
            <a:r>
              <a:t>Πώς λύνουμε ένα παίγνιο; (3/4)</a:t>
            </a:r>
          </a:p>
        </p:txBody>
      </p:sp>
      <p:sp>
        <p:nvSpPr>
          <p:cNvPr id="291" name="Άλλοι τρόποι λύσεων είναι:…"/>
          <p:cNvSpPr txBox="1"/>
          <p:nvPr>
            <p:ph type="body" idx="1"/>
          </p:nvPr>
        </p:nvSpPr>
        <p:spPr>
          <a:prstGeom prst="rect">
            <a:avLst/>
          </a:prstGeom>
        </p:spPr>
        <p:txBody>
          <a:bodyPr/>
          <a:lstStyle/>
          <a:p>
            <a:pPr/>
            <a:r>
              <a:t>Άλλοι τρόποι λύσεων είναι:</a:t>
            </a:r>
          </a:p>
          <a:p>
            <a:pPr lvl="1"/>
            <a:r>
              <a:t>η προς τα πίσω επαγωγή (</a:t>
            </a:r>
            <a:r>
              <a:rPr b="1"/>
              <a:t>backward induction</a:t>
            </a:r>
            <a:r>
              <a:t>),</a:t>
            </a:r>
          </a:p>
          <a:p>
            <a:pPr lvl="1"/>
            <a:r>
              <a:t>το τέλειο NE σε υποπαίγνιο (</a:t>
            </a:r>
            <a:r>
              <a:rPr b="1"/>
              <a:t>subgame perfect NE</a:t>
            </a:r>
            <a:r>
              <a:t>),</a:t>
            </a:r>
          </a:p>
          <a:p>
            <a:pPr lvl="1"/>
            <a:r>
              <a:t>το </a:t>
            </a:r>
            <a:r>
              <a:rPr b="1"/>
              <a:t>Bayesian NE</a:t>
            </a:r>
            <a:r>
              <a:t>,</a:t>
            </a:r>
          </a:p>
          <a:p>
            <a:pPr lvl="1"/>
            <a:r>
              <a:t>το </a:t>
            </a:r>
            <a:r>
              <a:rPr b="1"/>
              <a:t>Perfect Bayesian ΝΕ</a:t>
            </a:r>
            <a:r>
              <a:t>,</a:t>
            </a:r>
          </a:p>
          <a:p>
            <a:pPr lvl="1"/>
            <a:r>
              <a:t>το </a:t>
            </a:r>
            <a:r>
              <a:rPr b="1"/>
              <a:t>Trembling hand</a:t>
            </a:r>
            <a:r>
              <a:t>,</a:t>
            </a:r>
          </a:p>
        </p:txBody>
      </p:sp>
      <p:sp>
        <p:nvSpPr>
          <p:cNvPr id="292"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4" name="Πώς λύνουμε ένα παίγνιο; (4/4)"/>
          <p:cNvSpPr txBox="1"/>
          <p:nvPr>
            <p:ph type="title"/>
          </p:nvPr>
        </p:nvSpPr>
        <p:spPr>
          <a:prstGeom prst="rect">
            <a:avLst/>
          </a:prstGeom>
        </p:spPr>
        <p:txBody>
          <a:bodyPr/>
          <a:lstStyle>
            <a:lvl1pPr defTabSz="484886">
              <a:defRPr sz="6640"/>
            </a:lvl1pPr>
          </a:lstStyle>
          <a:p>
            <a:pPr/>
            <a:r>
              <a:t>Πώς λύνουμε ένα παίγνιο; (4/4)</a:t>
            </a:r>
          </a:p>
        </p:txBody>
      </p:sp>
      <p:sp>
        <p:nvSpPr>
          <p:cNvPr id="295" name="η συσχετισμένη ισορροπία (Correlated equilibrium),…"/>
          <p:cNvSpPr txBox="1"/>
          <p:nvPr>
            <p:ph type="body" idx="1"/>
          </p:nvPr>
        </p:nvSpPr>
        <p:spPr>
          <a:prstGeom prst="rect">
            <a:avLst/>
          </a:prstGeom>
        </p:spPr>
        <p:txBody>
          <a:bodyPr/>
          <a:lstStyle/>
          <a:p>
            <a:pPr lvl="1"/>
            <a:r>
              <a:t>η συσχετισμένη ισορροπία (</a:t>
            </a:r>
            <a:r>
              <a:rPr b="1"/>
              <a:t>Correlated equilibrium</a:t>
            </a:r>
            <a:r>
              <a:t>),</a:t>
            </a:r>
          </a:p>
          <a:p>
            <a:pPr lvl="1"/>
            <a:r>
              <a:t>η διαδοχική ισορροπία (</a:t>
            </a:r>
            <a:r>
              <a:rPr b="1"/>
              <a:t>Sequential equilibrium</a:t>
            </a:r>
            <a:r>
              <a:t>),</a:t>
            </a:r>
          </a:p>
          <a:p>
            <a:pPr lvl="1"/>
            <a:r>
              <a:t>το </a:t>
            </a:r>
            <a:r>
              <a:rPr b="1"/>
              <a:t>Pareto efficient</a:t>
            </a:r>
            <a:r>
              <a:t>,</a:t>
            </a:r>
          </a:p>
          <a:p>
            <a:pPr lvl="1"/>
            <a:r>
              <a:t>το </a:t>
            </a:r>
            <a:r>
              <a:rPr b="1"/>
              <a:t>Quantal Response Equilibrium (QRE)</a:t>
            </a:r>
            <a:r>
              <a:t>,</a:t>
            </a:r>
          </a:p>
          <a:p>
            <a:pPr/>
            <a:r>
              <a:t>Στη Θεωρία Παιγνίων σε συνεργατική μορφή (</a:t>
            </a:r>
            <a:r>
              <a:rPr b="1"/>
              <a:t>Coopertive Game Theory</a:t>
            </a:r>
            <a:r>
              <a:t>), η αξία του Shapley (</a:t>
            </a:r>
            <a:r>
              <a:rPr b="1"/>
              <a:t>the Shapley value</a:t>
            </a:r>
            <a:r>
              <a:t>) και ο πυρήνας (</a:t>
            </a:r>
            <a:r>
              <a:rPr b="1"/>
              <a:t>core</a:t>
            </a:r>
            <a:r>
              <a:t>) είναι οι δύο πιο συχνά χρησιμοποιούμενοι τρόποι λύσεων.</a:t>
            </a:r>
          </a:p>
        </p:txBody>
      </p:sp>
      <p:sp>
        <p:nvSpPr>
          <p:cNvPr id="296"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8" name="Σύνοψη"/>
          <p:cNvSpPr txBox="1"/>
          <p:nvPr>
            <p:ph type="title"/>
          </p:nvPr>
        </p:nvSpPr>
        <p:spPr>
          <a:prstGeom prst="rect">
            <a:avLst/>
          </a:prstGeom>
        </p:spPr>
        <p:txBody>
          <a:bodyPr/>
          <a:lstStyle/>
          <a:p>
            <a:pPr/>
            <a:r>
              <a:t>Σύνοψη</a:t>
            </a:r>
          </a:p>
        </p:txBody>
      </p:sp>
      <p:sp>
        <p:nvSpPr>
          <p:cNvPr id="299" name="Τα παίγνια παίζονται μεταξύ ατόμων ή, γενικότερα, μεταξύ οργανισμών ή επιχειρήσεων που ελέγχονται από άτομα, στις περιπτώσεις εκείνες που οι τελευταίοι αλληλεπιδρούν.…"/>
          <p:cNvSpPr txBox="1"/>
          <p:nvPr>
            <p:ph type="body" idx="1"/>
          </p:nvPr>
        </p:nvSpPr>
        <p:spPr>
          <a:prstGeom prst="rect">
            <a:avLst/>
          </a:prstGeom>
        </p:spPr>
        <p:txBody>
          <a:bodyPr/>
          <a:lstStyle/>
          <a:p>
            <a:pPr marL="382270" indent="-382270" defTabSz="502412">
              <a:spcBef>
                <a:spcPts val="3600"/>
              </a:spcBef>
              <a:defRPr sz="2752"/>
            </a:pPr>
            <a:r>
              <a:t>Τα παίγνια παίζονται μεταξύ </a:t>
            </a:r>
            <a:r>
              <a:rPr b="1"/>
              <a:t>ατόμων</a:t>
            </a:r>
            <a:r>
              <a:t> ή, γενικότερα, μεταξύ </a:t>
            </a:r>
            <a:r>
              <a:rPr b="1"/>
              <a:t>οργανισμών</a:t>
            </a:r>
            <a:r>
              <a:t> ή </a:t>
            </a:r>
            <a:r>
              <a:rPr b="1"/>
              <a:t>επιχειρήσεων</a:t>
            </a:r>
            <a:r>
              <a:t> που ελέγχονται από άτομα, στις περιπτώσεις εκείνες που οι τελευταίοι </a:t>
            </a:r>
            <a:r>
              <a:rPr b="1"/>
              <a:t>αλληλεπιδρούν</a:t>
            </a:r>
            <a:r>
              <a:t>.</a:t>
            </a:r>
          </a:p>
          <a:p>
            <a:pPr marL="382270" indent="-382270" defTabSz="502412">
              <a:spcBef>
                <a:spcPts val="3600"/>
              </a:spcBef>
              <a:defRPr sz="2752"/>
            </a:pPr>
            <a:r>
              <a:t>Σε αυτές τις διαδραστικές καταστάσεις, ένας συμμετέχων του παίγνιου, που ονομάζεται </a:t>
            </a:r>
            <a:r>
              <a:rPr b="1"/>
              <a:t>παίκτης</a:t>
            </a:r>
            <a:r>
              <a:t>, ενδιαφέρεται να </a:t>
            </a:r>
            <a:r>
              <a:rPr b="1"/>
              <a:t>προβλέψει τις μελλοντικές ενέργειες των άλλων</a:t>
            </a:r>
            <a:r>
              <a:t> και επίσης τον τρόπο με τον οποίο </a:t>
            </a:r>
            <a:r>
              <a:rPr b="1"/>
              <a:t>οι άλλοι ερμηνεύουν τις δικές του ενέργειες</a:t>
            </a:r>
            <a:r>
              <a:t>.</a:t>
            </a:r>
          </a:p>
          <a:p>
            <a:pPr marL="382270" indent="-382270" defTabSz="502412">
              <a:spcBef>
                <a:spcPts val="3600"/>
              </a:spcBef>
              <a:defRPr sz="2752"/>
            </a:pPr>
            <a:r>
              <a:t>Ο </a:t>
            </a:r>
            <a:r>
              <a:rPr b="1"/>
              <a:t>Camerar</a:t>
            </a:r>
            <a:r>
              <a:t> περιγράφει ένα παίγνιο ως </a:t>
            </a:r>
            <a:r>
              <a:rPr b="1" i="1"/>
              <a:t>“μαθηματική ακτινογραφία των βασικών χαρακτηριστικών αυτών των καταστάσεων”</a:t>
            </a:r>
            <a:r>
              <a:t>, ενώ άλλοι το περιγράφουν ως ένα </a:t>
            </a:r>
            <a:r>
              <a:rPr b="1"/>
              <a:t>σύνολο προδιαγραφών για τις ενέργειες που μπορούν να κάνουν οι παίκτες</a:t>
            </a:r>
            <a:r>
              <a:t>, αλλά </a:t>
            </a:r>
            <a:r>
              <a:rPr b="1"/>
              <a:t>όχι για τις ενέργειες που τελικά κάνουν</a:t>
            </a:r>
            <a:r>
              <a:t> [Osborne and Rubinstein].</a:t>
            </a:r>
          </a:p>
        </p:txBody>
      </p:sp>
      <p:sp>
        <p:nvSpPr>
          <p:cNvPr id="300"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2" name="Πόσες φορές παίζεται ένα παίγνιο;"/>
          <p:cNvSpPr txBox="1"/>
          <p:nvPr>
            <p:ph type="title"/>
          </p:nvPr>
        </p:nvSpPr>
        <p:spPr>
          <a:prstGeom prst="rect">
            <a:avLst/>
          </a:prstGeom>
        </p:spPr>
        <p:txBody>
          <a:bodyPr/>
          <a:lstStyle>
            <a:lvl1pPr defTabSz="484886">
              <a:defRPr sz="6640"/>
            </a:lvl1pPr>
          </a:lstStyle>
          <a:p>
            <a:pPr/>
            <a:r>
              <a:t>Πόσες φορές παίζεται ένα παίγνιο;</a:t>
            </a:r>
          </a:p>
        </p:txBody>
      </p:sp>
      <p:sp>
        <p:nvSpPr>
          <p:cNvPr id="303" name="Μερικά παίγνια παίζονται μία φορά, τα λεγόμενα παίγνια μίας λήψης (one-shot games),…"/>
          <p:cNvSpPr txBox="1"/>
          <p:nvPr>
            <p:ph type="body" idx="1"/>
          </p:nvPr>
        </p:nvSpPr>
        <p:spPr>
          <a:prstGeom prst="rect">
            <a:avLst/>
          </a:prstGeom>
        </p:spPr>
        <p:txBody>
          <a:bodyPr/>
          <a:lstStyle/>
          <a:p>
            <a:pPr/>
            <a:r>
              <a:t>Μερικά παίγνια </a:t>
            </a:r>
            <a:r>
              <a:rPr b="1"/>
              <a:t>παίζονται μία φορά</a:t>
            </a:r>
            <a:r>
              <a:t>, τα λεγόμενα </a:t>
            </a:r>
            <a:r>
              <a:rPr b="1"/>
              <a:t>παίγνια μίας λήψης</a:t>
            </a:r>
            <a:r>
              <a:t> (</a:t>
            </a:r>
            <a:r>
              <a:rPr b="1"/>
              <a:t>one-shot games</a:t>
            </a:r>
            <a:r>
              <a:t>),</a:t>
            </a:r>
          </a:p>
          <a:p>
            <a:pPr/>
            <a:r>
              <a:t>ενώ τα περισσότερα </a:t>
            </a:r>
            <a:r>
              <a:rPr b="1"/>
              <a:t>παίζονται επαναλαμβανόμενα</a:t>
            </a:r>
            <a:r>
              <a:t>, </a:t>
            </a:r>
            <a:r>
              <a:rPr b="1"/>
              <a:t>πεπερασμένο</a:t>
            </a:r>
            <a:r>
              <a:t> ή </a:t>
            </a:r>
            <a:r>
              <a:rPr b="1"/>
              <a:t>άπειρο αριθμό φορών</a:t>
            </a:r>
            <a:r>
              <a:t>, και ορίζονται ως </a:t>
            </a:r>
            <a:r>
              <a:rPr b="1"/>
              <a:t>επαναλαμβανόμενα παίγνια</a:t>
            </a:r>
            <a:r>
              <a:t> (</a:t>
            </a:r>
            <a:r>
              <a:rPr b="1"/>
              <a:t>repeated games</a:t>
            </a:r>
            <a:r>
              <a:t>).</a:t>
            </a:r>
          </a:p>
          <a:p>
            <a:pPr/>
            <a:r>
              <a:t>Στα επαναλαμβανόμενα παίγνια, επαναλαμβάνεται ένα </a:t>
            </a:r>
            <a:r>
              <a:rPr b="1"/>
              <a:t>βασικό παίγνιο</a:t>
            </a:r>
            <a:r>
              <a:t>, το </a:t>
            </a:r>
            <a:r>
              <a:rPr b="1"/>
              <a:t>παίγνιο σκηνής</a:t>
            </a:r>
            <a:r>
              <a:t> (</a:t>
            </a:r>
            <a:r>
              <a:rPr b="1"/>
              <a:t>stage game</a:t>
            </a:r>
            <a:r>
              <a:t>).</a:t>
            </a:r>
          </a:p>
        </p:txBody>
      </p:sp>
      <p:sp>
        <p:nvSpPr>
          <p:cNvPr id="304"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6" name="Το είναι το πλάνο ενεργειών;"/>
          <p:cNvSpPr txBox="1"/>
          <p:nvPr>
            <p:ph type="title"/>
          </p:nvPr>
        </p:nvSpPr>
        <p:spPr>
          <a:prstGeom prst="rect">
            <a:avLst/>
          </a:prstGeom>
        </p:spPr>
        <p:txBody>
          <a:bodyPr/>
          <a:lstStyle>
            <a:lvl1pPr defTabSz="484886">
              <a:defRPr sz="6640"/>
            </a:lvl1pPr>
          </a:lstStyle>
          <a:p>
            <a:pPr/>
            <a:r>
              <a:t>Το είναι το πλάνο ενεργειών;</a:t>
            </a:r>
          </a:p>
        </p:txBody>
      </p:sp>
      <p:sp>
        <p:nvSpPr>
          <p:cNvPr id="307" name="Οι παίκτες οργανώνουν τις ενέργειές τους (actions) σε στρατηγικές (strategies) λαμβάνοντας υπόψη:…"/>
          <p:cNvSpPr txBox="1"/>
          <p:nvPr>
            <p:ph type="body" idx="1"/>
          </p:nvPr>
        </p:nvSpPr>
        <p:spPr>
          <a:prstGeom prst="rect">
            <a:avLst/>
          </a:prstGeom>
        </p:spPr>
        <p:txBody>
          <a:bodyPr/>
          <a:lstStyle/>
          <a:p>
            <a:pPr/>
          </a:p>
          <a:p>
            <a:pPr/>
            <a:r>
              <a:t>Οι παίκτες οργανώνουν τις </a:t>
            </a:r>
            <a:r>
              <a:rPr b="1"/>
              <a:t>ενέργειές</a:t>
            </a:r>
            <a:r>
              <a:t> τους (</a:t>
            </a:r>
            <a:r>
              <a:rPr b="1"/>
              <a:t>actions</a:t>
            </a:r>
            <a:r>
              <a:t>) σε </a:t>
            </a:r>
            <a:r>
              <a:rPr b="1"/>
              <a:t>στρατηγικές</a:t>
            </a:r>
            <a:r>
              <a:t> (</a:t>
            </a:r>
            <a:r>
              <a:rPr b="1"/>
              <a:t>strategies</a:t>
            </a:r>
            <a:r>
              <a:t>) λαμβάνοντας υπόψη:</a:t>
            </a:r>
          </a:p>
          <a:p>
            <a:pPr lvl="1"/>
            <a:r>
              <a:t>τις </a:t>
            </a:r>
            <a:r>
              <a:rPr b="1"/>
              <a:t>ενέργειες</a:t>
            </a:r>
            <a:r>
              <a:t> των άλλων παικτών,</a:t>
            </a:r>
          </a:p>
          <a:p>
            <a:pPr lvl="1"/>
            <a:r>
              <a:t>τις </a:t>
            </a:r>
            <a:r>
              <a:rPr b="1"/>
              <a:t>πληροφορίες</a:t>
            </a:r>
            <a:r>
              <a:t> (</a:t>
            </a:r>
            <a:r>
              <a:rPr b="1"/>
              <a:t>information</a:t>
            </a:r>
            <a:r>
              <a:t>) και</a:t>
            </a:r>
          </a:p>
          <a:p>
            <a:pPr lvl="1"/>
            <a:r>
              <a:t>τις </a:t>
            </a:r>
            <a:r>
              <a:rPr b="1"/>
              <a:t>πεποιθήσεις</a:t>
            </a:r>
            <a:r>
              <a:t> (</a:t>
            </a:r>
            <a:r>
              <a:rPr b="1"/>
              <a:t>beliefs</a:t>
            </a:r>
            <a:r>
              <a:t>).</a:t>
            </a:r>
          </a:p>
        </p:txBody>
      </p:sp>
      <p:sp>
        <p:nvSpPr>
          <p:cNvPr id="308"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0" name="Υποδιαιρέσεις θεωρητικών μοντέλων παιγνίων (1/3)"/>
          <p:cNvSpPr txBox="1"/>
          <p:nvPr>
            <p:ph type="title"/>
          </p:nvPr>
        </p:nvSpPr>
        <p:spPr>
          <a:prstGeom prst="rect">
            <a:avLst/>
          </a:prstGeom>
        </p:spPr>
        <p:txBody>
          <a:bodyPr/>
          <a:lstStyle>
            <a:lvl1pPr defTabSz="484886">
              <a:defRPr sz="6640"/>
            </a:lvl1pPr>
          </a:lstStyle>
          <a:p>
            <a:pPr/>
            <a:r>
              <a:t>Υποδιαιρέσεις θεωρητικών μοντέλων παιγνίων (1/3)</a:t>
            </a:r>
          </a:p>
        </p:txBody>
      </p:sp>
      <p:sp>
        <p:nvSpPr>
          <p:cNvPr id="311" name="Οι Osborne και Rubinstein έχουν θέσει τρεις διαφορετικές διαστάσεις στις οποίες βασίζονται τρεις υποδιαιρέσεις των θεωρητικών μοντέλων των παιγνίων:…"/>
          <p:cNvSpPr txBox="1"/>
          <p:nvPr>
            <p:ph type="body" idx="1"/>
          </p:nvPr>
        </p:nvSpPr>
        <p:spPr>
          <a:prstGeom prst="rect">
            <a:avLst/>
          </a:prstGeom>
        </p:spPr>
        <p:txBody>
          <a:bodyPr/>
          <a:lstStyle/>
          <a:p>
            <a:pPr/>
            <a:r>
              <a:t>Οι </a:t>
            </a:r>
            <a:r>
              <a:rPr b="1"/>
              <a:t>Osborne</a:t>
            </a:r>
            <a:r>
              <a:t> και </a:t>
            </a:r>
            <a:r>
              <a:rPr b="1"/>
              <a:t>Rubinstein</a:t>
            </a:r>
            <a:r>
              <a:t> έχουν θέσει </a:t>
            </a:r>
            <a:r>
              <a:rPr b="1"/>
              <a:t>τρεις</a:t>
            </a:r>
            <a:r>
              <a:t> διαφορετικές </a:t>
            </a:r>
            <a:r>
              <a:rPr b="1"/>
              <a:t>διαστάσεις</a:t>
            </a:r>
            <a:r>
              <a:t> στις οποίες βασίζονται </a:t>
            </a:r>
            <a:r>
              <a:rPr b="1"/>
              <a:t>τρεις</a:t>
            </a:r>
            <a:r>
              <a:t> </a:t>
            </a:r>
            <a:r>
              <a:rPr b="1"/>
              <a:t>υποδιαιρέσεις</a:t>
            </a:r>
            <a:r>
              <a:t> των θεωρητικών μοντέλων των παιγνίων:</a:t>
            </a:r>
          </a:p>
          <a:p>
            <a:pPr lvl="1"/>
            <a:r>
              <a:t>Η </a:t>
            </a:r>
            <a:r>
              <a:rPr b="1"/>
              <a:t>πρώτη</a:t>
            </a:r>
            <a:r>
              <a:t> είναι ο </a:t>
            </a:r>
            <a:r>
              <a:rPr b="1"/>
              <a:t>παίκτης</a:t>
            </a:r>
            <a:r>
              <a:t>.</a:t>
            </a:r>
          </a:p>
          <a:p>
            <a:pPr lvl="2">
              <a:buClr>
                <a:schemeClr val="accent1">
                  <a:hueOff val="114395"/>
                  <a:lumOff val="-24975"/>
                </a:schemeClr>
              </a:buClr>
            </a:pPr>
            <a:r>
              <a:t>Αν ένας παίκτης είναι ένα </a:t>
            </a:r>
            <a:r>
              <a:rPr b="1"/>
              <a:t>άτομο</a:t>
            </a:r>
            <a:r>
              <a:t>, τότε το είδος του θεωρητικού μοντέλου του παίγνιου είναι </a:t>
            </a:r>
            <a:r>
              <a:rPr b="1"/>
              <a:t>χωρίς συνεργασία</a:t>
            </a:r>
            <a:r>
              <a:t> (</a:t>
            </a:r>
            <a:r>
              <a:rPr b="1"/>
              <a:t>non-cooperative game</a:t>
            </a:r>
            <a:r>
              <a:t>), ενώ, αν ένας παίκτης είναι μια </a:t>
            </a:r>
            <a:r>
              <a:rPr b="1"/>
              <a:t>ομάδα ατόμων</a:t>
            </a:r>
            <a:r>
              <a:t>, τότε το είδος του θεωρητικού μοντέλου του παίγνιου είναι </a:t>
            </a:r>
            <a:r>
              <a:rPr b="1"/>
              <a:t>σε συμμαχική μορφή</a:t>
            </a:r>
            <a:r>
              <a:t> (</a:t>
            </a:r>
            <a:r>
              <a:rPr b="1"/>
              <a:t>cooperative game</a:t>
            </a:r>
            <a:r>
              <a:t>).</a:t>
            </a:r>
          </a:p>
        </p:txBody>
      </p:sp>
      <p:sp>
        <p:nvSpPr>
          <p:cNvPr id="312"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4" name="Υποδιαιρέσεις θεωρητικών μοντέλων παιγνίων (2/3)"/>
          <p:cNvSpPr txBox="1"/>
          <p:nvPr>
            <p:ph type="title"/>
          </p:nvPr>
        </p:nvSpPr>
        <p:spPr>
          <a:prstGeom prst="rect">
            <a:avLst/>
          </a:prstGeom>
        </p:spPr>
        <p:txBody>
          <a:bodyPr/>
          <a:lstStyle>
            <a:lvl1pPr defTabSz="484886">
              <a:defRPr sz="6640"/>
            </a:lvl1pPr>
          </a:lstStyle>
          <a:p>
            <a:pPr/>
            <a:r>
              <a:t>Υποδιαιρέσεις θεωρητικών μοντέλων παιγνίων (2/3)</a:t>
            </a:r>
          </a:p>
        </p:txBody>
      </p:sp>
      <p:sp>
        <p:nvSpPr>
          <p:cNvPr id="315" name="Οι Osborne και Rubinstein έχουν θέσει τρεις διαφορετικές διαστάσεις στις οποίες βασίζονται τρεις υποδιαιρέσεις των θεωρητικών μοντέλων των παιγνίων:…"/>
          <p:cNvSpPr txBox="1"/>
          <p:nvPr>
            <p:ph type="body" idx="1"/>
          </p:nvPr>
        </p:nvSpPr>
        <p:spPr>
          <a:prstGeom prst="rect">
            <a:avLst/>
          </a:prstGeom>
        </p:spPr>
        <p:txBody>
          <a:bodyPr/>
          <a:lstStyle/>
          <a:p>
            <a:pPr marL="293370" indent="-293370" defTabSz="385572">
              <a:spcBef>
                <a:spcPts val="2700"/>
              </a:spcBef>
              <a:defRPr sz="2112"/>
            </a:pPr>
            <a:r>
              <a:t>Οι </a:t>
            </a:r>
            <a:r>
              <a:rPr b="1"/>
              <a:t>Osborne</a:t>
            </a:r>
            <a:r>
              <a:t> και </a:t>
            </a:r>
            <a:r>
              <a:rPr b="1"/>
              <a:t>Rubinstein</a:t>
            </a:r>
            <a:r>
              <a:t> έχουν θέσει </a:t>
            </a:r>
            <a:r>
              <a:rPr b="1"/>
              <a:t>τρεις</a:t>
            </a:r>
            <a:r>
              <a:t> διαφορετικές </a:t>
            </a:r>
            <a:r>
              <a:rPr b="1"/>
              <a:t>διαστάσεις</a:t>
            </a:r>
            <a:r>
              <a:t> στις οποίες βασίζονται </a:t>
            </a:r>
            <a:r>
              <a:rPr b="1"/>
              <a:t>τρεις</a:t>
            </a:r>
            <a:r>
              <a:t> </a:t>
            </a:r>
            <a:r>
              <a:rPr b="1"/>
              <a:t>υποδιαιρέσεις</a:t>
            </a:r>
            <a:r>
              <a:t> των θεωρητικών μοντέλων των παιγνίων:</a:t>
            </a:r>
          </a:p>
          <a:p>
            <a:pPr lvl="1" marL="586740" indent="-293370" defTabSz="385572">
              <a:spcBef>
                <a:spcPts val="2700"/>
              </a:spcBef>
              <a:defRPr sz="2112"/>
            </a:pPr>
            <a:r>
              <a:t>Η </a:t>
            </a:r>
            <a:r>
              <a:rPr b="1"/>
              <a:t>δεύτερη</a:t>
            </a:r>
            <a:r>
              <a:t> είναι το </a:t>
            </a:r>
            <a:r>
              <a:rPr b="1" i="1"/>
              <a:t>πλάνο ενεργειών</a:t>
            </a:r>
            <a:r>
              <a:t> - το σχέδιο δράσης - που επιλέγει ένας παίκτης.</a:t>
            </a:r>
          </a:p>
          <a:p>
            <a:pPr lvl="2" marL="880110" indent="-293370" defTabSz="385572">
              <a:spcBef>
                <a:spcPts val="2700"/>
              </a:spcBef>
              <a:buClr>
                <a:schemeClr val="accent1">
                  <a:hueOff val="114395"/>
                  <a:lumOff val="-24975"/>
                </a:schemeClr>
              </a:buClr>
              <a:defRPr sz="2112"/>
            </a:pPr>
            <a:r>
              <a:t>Πρόκειται για μια διπλή διάσταση που περιλαμβάνει τόσο την </a:t>
            </a:r>
            <a:r>
              <a:rPr b="1"/>
              <a:t>ενέργεια</a:t>
            </a:r>
            <a:r>
              <a:t> όσο και το </a:t>
            </a:r>
            <a:r>
              <a:rPr b="1"/>
              <a:t>χρόνο</a:t>
            </a:r>
            <a:r>
              <a:t>, επειδή η ενέργεια έχει επίσης την </a:t>
            </a:r>
            <a:r>
              <a:rPr b="1"/>
              <a:t>έννοια της κίνησης</a:t>
            </a:r>
            <a:r>
              <a:t>.</a:t>
            </a:r>
          </a:p>
          <a:p>
            <a:pPr lvl="2" marL="880110" indent="-293370" defTabSz="385572">
              <a:spcBef>
                <a:spcPts val="2700"/>
              </a:spcBef>
              <a:buClr>
                <a:schemeClr val="accent1">
                  <a:hueOff val="114395"/>
                  <a:lumOff val="-24975"/>
                </a:schemeClr>
              </a:buClr>
              <a:defRPr sz="2112"/>
            </a:pPr>
            <a:r>
              <a:t>Εάν ένας παίκτης επιλέξει το </a:t>
            </a:r>
            <a:r>
              <a:rPr b="1"/>
              <a:t>σχέδιο δράσης</a:t>
            </a:r>
            <a:r>
              <a:t> του </a:t>
            </a:r>
            <a:r>
              <a:rPr b="1"/>
              <a:t>μια φορά</a:t>
            </a:r>
            <a:r>
              <a:t> στην αρχή του παιχνιδιού και </a:t>
            </a:r>
            <a:r>
              <a:rPr b="1"/>
              <a:t>δεν γνωρίζει</a:t>
            </a:r>
            <a:r>
              <a:t> το σχέδιο δράσης οποιουδήποτε άλλου παίκτη, τότε αυτό είναι ένα μοντέλο </a:t>
            </a:r>
            <a:r>
              <a:rPr b="1"/>
              <a:t>στρατηγικού παίγνιου</a:t>
            </a:r>
            <a:r>
              <a:t> (</a:t>
            </a:r>
            <a:r>
              <a:rPr b="1"/>
              <a:t>strategic game</a:t>
            </a:r>
            <a:r>
              <a:t>) και οι </a:t>
            </a:r>
            <a:r>
              <a:rPr b="1"/>
              <a:t>αποφάσεις</a:t>
            </a:r>
            <a:r>
              <a:t> λαμβάνονται </a:t>
            </a:r>
            <a:r>
              <a:rPr b="1"/>
              <a:t>ταυτόχρονα</a:t>
            </a:r>
            <a:r>
              <a:t> (</a:t>
            </a:r>
            <a:r>
              <a:rPr b="1"/>
              <a:t>simultaneously</a:t>
            </a:r>
            <a:r>
              <a:t>) για όλους τους παίκτες.</a:t>
            </a:r>
          </a:p>
          <a:p>
            <a:pPr lvl="2" marL="880110" indent="-293370" defTabSz="385572">
              <a:spcBef>
                <a:spcPts val="2700"/>
              </a:spcBef>
              <a:buClr>
                <a:schemeClr val="accent1">
                  <a:hueOff val="114395"/>
                  <a:lumOff val="-24975"/>
                </a:schemeClr>
              </a:buClr>
              <a:defRPr sz="2112"/>
            </a:pPr>
            <a:r>
              <a:t>Στον αντίποδα αυτού του τύπου μοντέλου, ένα </a:t>
            </a:r>
            <a:r>
              <a:rPr b="1"/>
              <a:t>εκτεταμένο παίγνιο</a:t>
            </a:r>
            <a:r>
              <a:t>  (</a:t>
            </a:r>
            <a:r>
              <a:rPr b="1"/>
              <a:t>extensive game</a:t>
            </a:r>
            <a:r>
              <a:t>) επιτρέπει σε κάθε παίκτη </a:t>
            </a:r>
            <a:r>
              <a:rPr b="1"/>
              <a:t>να σκεφτεί το σχέδιο δράσης</a:t>
            </a:r>
            <a:r>
              <a:t> του </a:t>
            </a:r>
            <a:r>
              <a:rPr b="1"/>
              <a:t>κάθε φορά που παίζει</a:t>
            </a:r>
            <a:r>
              <a:t>, διαμορφώνοντας αλληλεπιδράσεις με </a:t>
            </a:r>
            <a:r>
              <a:rPr b="1"/>
              <a:t>διαδοχικές</a:t>
            </a:r>
            <a:r>
              <a:t> (</a:t>
            </a:r>
            <a:r>
              <a:rPr b="1"/>
              <a:t>sequential</a:t>
            </a:r>
            <a:r>
              <a:t>) </a:t>
            </a:r>
            <a:r>
              <a:rPr b="1"/>
              <a:t>κινήσεις</a:t>
            </a:r>
            <a:r>
              <a:t>.</a:t>
            </a:r>
          </a:p>
        </p:txBody>
      </p:sp>
      <p:sp>
        <p:nvSpPr>
          <p:cNvPr id="316"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8" name="Υποδιαιρέσεις θεωρητικών μοντέλων παιγνίων (3/3)"/>
          <p:cNvSpPr txBox="1"/>
          <p:nvPr>
            <p:ph type="title"/>
          </p:nvPr>
        </p:nvSpPr>
        <p:spPr>
          <a:prstGeom prst="rect">
            <a:avLst/>
          </a:prstGeom>
        </p:spPr>
        <p:txBody>
          <a:bodyPr/>
          <a:lstStyle>
            <a:lvl1pPr defTabSz="484886">
              <a:defRPr sz="6640"/>
            </a:lvl1pPr>
          </a:lstStyle>
          <a:p>
            <a:pPr/>
            <a:r>
              <a:t>Υποδιαιρέσεις θεωρητικών μοντέλων παιγνίων (3/3)</a:t>
            </a:r>
          </a:p>
        </p:txBody>
      </p:sp>
      <p:sp>
        <p:nvSpPr>
          <p:cNvPr id="319" name="Η τρίτη είναι η πληροφορία.…"/>
          <p:cNvSpPr txBox="1"/>
          <p:nvPr>
            <p:ph type="body" idx="1"/>
          </p:nvPr>
        </p:nvSpPr>
        <p:spPr>
          <a:prstGeom prst="rect">
            <a:avLst/>
          </a:prstGeom>
        </p:spPr>
        <p:txBody>
          <a:bodyPr/>
          <a:lstStyle/>
          <a:p>
            <a:pPr lvl="1"/>
            <a:r>
              <a:t>Η </a:t>
            </a:r>
            <a:r>
              <a:rPr b="1"/>
              <a:t>τρίτη</a:t>
            </a:r>
            <a:r>
              <a:t> είναι η </a:t>
            </a:r>
            <a:r>
              <a:rPr b="1"/>
              <a:t>πληροφορία</a:t>
            </a:r>
            <a:r>
              <a:t>.</a:t>
            </a:r>
          </a:p>
          <a:p>
            <a:pPr lvl="2">
              <a:buClr>
                <a:schemeClr val="accent1">
                  <a:hueOff val="114395"/>
                  <a:lumOff val="-24975"/>
                </a:schemeClr>
              </a:buClr>
            </a:pPr>
            <a:r>
              <a:t>Όταν οι παίκτες ενός παίγνιου είναι </a:t>
            </a:r>
            <a:r>
              <a:rPr b="1"/>
              <a:t>πλήρως ενημερωμένοι</a:t>
            </a:r>
            <a:r>
              <a:t> για τις κινήσεις των άλλων, τότε το μοντέλο του παίγνιου ορίζεται ως </a:t>
            </a:r>
            <a:r>
              <a:rPr b="1"/>
              <a:t>παίγνιο με τέλεια πληροφόρηση</a:t>
            </a:r>
            <a:r>
              <a:t> (</a:t>
            </a:r>
            <a:r>
              <a:rPr b="1"/>
              <a:t>perfect information game</a:t>
            </a:r>
            <a:r>
              <a:t>).</a:t>
            </a:r>
          </a:p>
          <a:p>
            <a:pPr lvl="2">
              <a:buClr>
                <a:schemeClr val="accent1">
                  <a:hueOff val="114395"/>
                  <a:lumOff val="-24975"/>
                </a:schemeClr>
              </a:buClr>
            </a:pPr>
            <a:r>
              <a:t>Αντίθετα, όταν οι παίκτες </a:t>
            </a:r>
            <a:r>
              <a:rPr b="1"/>
              <a:t>δεν είναι πολύ καλά ενημερωμένοι</a:t>
            </a:r>
            <a:r>
              <a:t>, τότε το παίγνιο χαρακτηρίζεται ως </a:t>
            </a:r>
            <a:r>
              <a:rPr b="1"/>
              <a:t>παίγνιο με ατελείς πληροφορίες</a:t>
            </a:r>
            <a:r>
              <a:t> (</a:t>
            </a:r>
            <a:r>
              <a:rPr b="1"/>
              <a:t>imperfect information game</a:t>
            </a:r>
            <a:r>
              <a:t>).</a:t>
            </a:r>
          </a:p>
        </p:txBody>
      </p:sp>
      <p:sp>
        <p:nvSpPr>
          <p:cNvPr id="320"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Ποιοι αλληλεπιδρούν;"/>
          <p:cNvSpPr txBox="1"/>
          <p:nvPr>
            <p:ph type="title"/>
          </p:nvPr>
        </p:nvSpPr>
        <p:spPr>
          <a:prstGeom prst="rect">
            <a:avLst/>
          </a:prstGeom>
        </p:spPr>
        <p:txBody>
          <a:bodyPr/>
          <a:lstStyle/>
          <a:p>
            <a:pPr/>
            <a:r>
              <a:t>Ποιοι αλληλεπιδρούν;</a:t>
            </a:r>
          </a:p>
        </p:txBody>
      </p:sp>
      <p:sp>
        <p:nvSpPr>
          <p:cNvPr id="179" name="Αυτοί που λαμβάνουν αποφάσεις.…"/>
          <p:cNvSpPr txBox="1"/>
          <p:nvPr>
            <p:ph type="body" idx="1"/>
          </p:nvPr>
        </p:nvSpPr>
        <p:spPr>
          <a:prstGeom prst="rect">
            <a:avLst/>
          </a:prstGeom>
        </p:spPr>
        <p:txBody>
          <a:bodyPr/>
          <a:lstStyle/>
          <a:p>
            <a:pPr/>
            <a:r>
              <a:t>Αυτοί που λαμβάνουν αποφάσεις.</a:t>
            </a:r>
          </a:p>
          <a:p>
            <a:pPr lvl="1"/>
            <a:r>
              <a:t>άνθρωποι</a:t>
            </a:r>
          </a:p>
          <a:p>
            <a:pPr lvl="1"/>
            <a:r>
              <a:t>robot</a:t>
            </a:r>
          </a:p>
          <a:p>
            <a:pPr lvl="1"/>
            <a:r>
              <a:t>προγράμματα ή διεργασίες υπολογιστών</a:t>
            </a:r>
          </a:p>
          <a:p>
            <a:pPr lvl="1"/>
            <a:r>
              <a:t>οργανισμοί</a:t>
            </a:r>
          </a:p>
          <a:p>
            <a:pPr lvl="1"/>
            <a:r>
              <a:t>ομάδες ανθρώπων, π.χ. πολιτικά κόμματα</a:t>
            </a:r>
          </a:p>
        </p:txBody>
      </p:sp>
      <p:sp>
        <p:nvSpPr>
          <p:cNvPr id="180" name="Slide Number"/>
          <p:cNvSpPr txBox="1"/>
          <p:nvPr>
            <p:ph type="sldNum" sz="quarter" idx="2"/>
          </p:nvPr>
        </p:nvSpPr>
        <p:spPr>
          <a:xfrm>
            <a:off x="6440169" y="9447117"/>
            <a:ext cx="19685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366" name="Group"/>
          <p:cNvGrpSpPr/>
          <p:nvPr/>
        </p:nvGrpSpPr>
        <p:grpSpPr>
          <a:xfrm>
            <a:off x="3020690" y="80783"/>
            <a:ext cx="6963421" cy="9592034"/>
            <a:chOff x="0" y="0"/>
            <a:chExt cx="6963420" cy="9592032"/>
          </a:xfrm>
        </p:grpSpPr>
        <p:sp>
          <p:nvSpPr>
            <p:cNvPr id="322" name="Circle"/>
            <p:cNvSpPr/>
            <p:nvPr/>
          </p:nvSpPr>
          <p:spPr>
            <a:xfrm>
              <a:off x="770314" y="746209"/>
              <a:ext cx="1244721" cy="1244721"/>
            </a:xfrm>
            <a:prstGeom prst="ellipse">
              <a:avLst/>
            </a:prstGeom>
            <a:noFill/>
            <a:ln w="50800" cap="flat">
              <a:solidFill>
                <a:schemeClr val="accent5">
                  <a:hueOff val="-82419"/>
                  <a:satOff val="-9513"/>
                  <a:lumOff val="-16343"/>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23" name="ΠΑΙΚΤΗΣ"/>
            <p:cNvSpPr txBox="1"/>
            <p:nvPr/>
          </p:nvSpPr>
          <p:spPr>
            <a:xfrm>
              <a:off x="687559" y="1191916"/>
              <a:ext cx="1410230" cy="3408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sz="1400">
                  <a:solidFill>
                    <a:schemeClr val="accent5">
                      <a:hueOff val="-82419"/>
                      <a:satOff val="-9513"/>
                      <a:lumOff val="-16343"/>
                    </a:schemeClr>
                  </a:solidFill>
                  <a:latin typeface="Avenir Next"/>
                  <a:ea typeface="Avenir Next"/>
                  <a:cs typeface="Avenir Next"/>
                  <a:sym typeface="Avenir Next"/>
                </a:defRPr>
              </a:lvl1pPr>
            </a:lstStyle>
            <a:p>
              <a:pPr/>
              <a:r>
                <a:t>ΠΑΙΚΤΗΣ</a:t>
              </a:r>
            </a:p>
          </p:txBody>
        </p:sp>
        <p:sp>
          <p:nvSpPr>
            <p:cNvPr id="324" name="Circle"/>
            <p:cNvSpPr/>
            <p:nvPr/>
          </p:nvSpPr>
          <p:spPr>
            <a:xfrm>
              <a:off x="2806676" y="1492419"/>
              <a:ext cx="1244721" cy="1244721"/>
            </a:xfrm>
            <a:prstGeom prst="ellipse">
              <a:avLst/>
            </a:prstGeom>
            <a:noFill/>
            <a:ln w="38100" cap="flat">
              <a:solidFill>
                <a:schemeClr val="accent5">
                  <a:hueOff val="-82419"/>
                  <a:satOff val="-9513"/>
                  <a:lumOff val="-16343"/>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25" name="Circle"/>
            <p:cNvSpPr/>
            <p:nvPr/>
          </p:nvSpPr>
          <p:spPr>
            <a:xfrm>
              <a:off x="2806676" y="0"/>
              <a:ext cx="1244721" cy="1244721"/>
            </a:xfrm>
            <a:prstGeom prst="ellipse">
              <a:avLst/>
            </a:prstGeom>
            <a:noFill/>
            <a:ln w="38100" cap="flat">
              <a:solidFill>
                <a:schemeClr val="accent5">
                  <a:hueOff val="-82419"/>
                  <a:satOff val="-9513"/>
                  <a:lumOff val="-16343"/>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26" name="Line"/>
            <p:cNvSpPr/>
            <p:nvPr/>
          </p:nvSpPr>
          <p:spPr>
            <a:xfrm flipV="1">
              <a:off x="1781494" y="218342"/>
              <a:ext cx="1174433" cy="1646338"/>
            </a:xfrm>
            <a:prstGeom prst="line">
              <a:avLst/>
            </a:prstGeom>
            <a:noFill/>
            <a:ln w="25400" cap="flat">
              <a:solidFill>
                <a:schemeClr val="accent5">
                  <a:hueOff val="-82419"/>
                  <a:satOff val="-9513"/>
                  <a:lumOff val="-16343"/>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27" name="Line"/>
            <p:cNvSpPr/>
            <p:nvPr/>
          </p:nvSpPr>
          <p:spPr>
            <a:xfrm flipV="1">
              <a:off x="1395726" y="1525959"/>
              <a:ext cx="1832172" cy="470233"/>
            </a:xfrm>
            <a:prstGeom prst="line">
              <a:avLst/>
            </a:prstGeom>
            <a:noFill/>
            <a:ln w="25400" cap="flat">
              <a:solidFill>
                <a:schemeClr val="accent5">
                  <a:hueOff val="-82419"/>
                  <a:satOff val="-9513"/>
                  <a:lumOff val="-16343"/>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28" name="Ομάδα"/>
            <p:cNvSpPr txBox="1"/>
            <p:nvPr/>
          </p:nvSpPr>
          <p:spPr>
            <a:xfrm>
              <a:off x="2693543" y="1820520"/>
              <a:ext cx="1470988" cy="58852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5">
                      <a:hueOff val="-82419"/>
                      <a:satOff val="-9513"/>
                      <a:lumOff val="-16343"/>
                    </a:schemeClr>
                  </a:solidFill>
                  <a:latin typeface="Avenir Next"/>
                  <a:ea typeface="Avenir Next"/>
                  <a:cs typeface="Avenir Next"/>
                  <a:sym typeface="Avenir Next"/>
                </a:defRPr>
              </a:lvl1pPr>
            </a:lstStyle>
            <a:p>
              <a:pPr/>
              <a:r>
                <a:t>Ομάδα</a:t>
              </a:r>
            </a:p>
          </p:txBody>
        </p:sp>
        <p:sp>
          <p:nvSpPr>
            <p:cNvPr id="329" name="Άτομο"/>
            <p:cNvSpPr txBox="1"/>
            <p:nvPr/>
          </p:nvSpPr>
          <p:spPr>
            <a:xfrm>
              <a:off x="2684237" y="310909"/>
              <a:ext cx="1470988" cy="58852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5">
                      <a:hueOff val="-82419"/>
                      <a:satOff val="-9513"/>
                      <a:lumOff val="-16343"/>
                    </a:schemeClr>
                  </a:solidFill>
                  <a:latin typeface="Avenir Next"/>
                  <a:ea typeface="Avenir Next"/>
                  <a:cs typeface="Avenir Next"/>
                  <a:sym typeface="Avenir Next"/>
                </a:defRPr>
              </a:lvl1pPr>
            </a:lstStyle>
            <a:p>
              <a:pPr/>
              <a:r>
                <a:t>Άτομο</a:t>
              </a:r>
            </a:p>
          </p:txBody>
        </p:sp>
        <p:sp>
          <p:nvSpPr>
            <p:cNvPr id="330" name="Line"/>
            <p:cNvSpPr/>
            <p:nvPr/>
          </p:nvSpPr>
          <p:spPr>
            <a:xfrm flipV="1">
              <a:off x="3700596" y="379066"/>
              <a:ext cx="1258919" cy="804480"/>
            </a:xfrm>
            <a:prstGeom prst="line">
              <a:avLst/>
            </a:prstGeom>
            <a:noFill/>
            <a:ln w="25400" cap="flat">
              <a:solidFill>
                <a:schemeClr val="accent5">
                  <a:hueOff val="-82419"/>
                  <a:satOff val="-9513"/>
                  <a:lumOff val="-16343"/>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31" name="Rounded Rectangle"/>
            <p:cNvSpPr/>
            <p:nvPr/>
          </p:nvSpPr>
          <p:spPr>
            <a:xfrm>
              <a:off x="4831836" y="368578"/>
              <a:ext cx="2081796" cy="520410"/>
            </a:xfrm>
            <a:prstGeom prst="roundRect">
              <a:avLst>
                <a:gd name="adj" fmla="val 35877"/>
              </a:avLst>
            </a:prstGeom>
            <a:noFill/>
            <a:ln w="25400" cap="flat">
              <a:solidFill>
                <a:schemeClr val="accent5">
                  <a:hueOff val="-82419"/>
                  <a:satOff val="-9513"/>
                  <a:lumOff val="-16343"/>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32" name="Παίγνιο Χωρίς Συνεργασία"/>
            <p:cNvSpPr txBox="1"/>
            <p:nvPr/>
          </p:nvSpPr>
          <p:spPr>
            <a:xfrm>
              <a:off x="5137240" y="335803"/>
              <a:ext cx="1470988" cy="58852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5">
                      <a:hueOff val="-82419"/>
                      <a:satOff val="-9513"/>
                      <a:lumOff val="-16343"/>
                    </a:schemeClr>
                  </a:solidFill>
                  <a:latin typeface="Avenir Next"/>
                  <a:ea typeface="Avenir Next"/>
                  <a:cs typeface="Avenir Next"/>
                  <a:sym typeface="Avenir Next"/>
                </a:defRPr>
              </a:lvl1pPr>
            </a:lstStyle>
            <a:p>
              <a:pPr/>
              <a:r>
                <a:t>Παίγνιο Χωρίς Συνεργασία</a:t>
              </a:r>
            </a:p>
          </p:txBody>
        </p:sp>
        <p:sp>
          <p:nvSpPr>
            <p:cNvPr id="333" name="Line"/>
            <p:cNvSpPr/>
            <p:nvPr/>
          </p:nvSpPr>
          <p:spPr>
            <a:xfrm flipV="1">
              <a:off x="3700596" y="1882396"/>
              <a:ext cx="1258919" cy="804479"/>
            </a:xfrm>
            <a:prstGeom prst="line">
              <a:avLst/>
            </a:prstGeom>
            <a:noFill/>
            <a:ln w="25400" cap="flat">
              <a:solidFill>
                <a:schemeClr val="accent5">
                  <a:hueOff val="-82419"/>
                  <a:satOff val="-9513"/>
                  <a:lumOff val="-16343"/>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34" name="Rounded Rectangle"/>
            <p:cNvSpPr/>
            <p:nvPr/>
          </p:nvSpPr>
          <p:spPr>
            <a:xfrm>
              <a:off x="4831836" y="1871907"/>
              <a:ext cx="2081796" cy="520411"/>
            </a:xfrm>
            <a:prstGeom prst="roundRect">
              <a:avLst>
                <a:gd name="adj" fmla="val 35877"/>
              </a:avLst>
            </a:prstGeom>
            <a:noFill/>
            <a:ln w="25400" cap="flat">
              <a:solidFill>
                <a:schemeClr val="accent5">
                  <a:hueOff val="-82419"/>
                  <a:satOff val="-9513"/>
                  <a:lumOff val="-16343"/>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35" name="Παίγνιο σε Συμμαχική Μορφή"/>
            <p:cNvSpPr txBox="1"/>
            <p:nvPr/>
          </p:nvSpPr>
          <p:spPr>
            <a:xfrm>
              <a:off x="4893819" y="1809671"/>
              <a:ext cx="1957829" cy="64488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5">
                      <a:hueOff val="-82419"/>
                      <a:satOff val="-9513"/>
                      <a:lumOff val="-16343"/>
                    </a:schemeClr>
                  </a:solidFill>
                  <a:latin typeface="Avenir Next"/>
                  <a:ea typeface="Avenir Next"/>
                  <a:cs typeface="Avenir Next"/>
                  <a:sym typeface="Avenir Next"/>
                </a:defRPr>
              </a:lvl1pPr>
            </a:lstStyle>
            <a:p>
              <a:pPr/>
              <a:r>
                <a:t>Παίγνιο σε Συμμαχική Μορφή </a:t>
              </a:r>
            </a:p>
          </p:txBody>
        </p:sp>
        <p:sp>
          <p:nvSpPr>
            <p:cNvPr id="336" name="Circle"/>
            <p:cNvSpPr/>
            <p:nvPr/>
          </p:nvSpPr>
          <p:spPr>
            <a:xfrm>
              <a:off x="4873359" y="4146687"/>
              <a:ext cx="1244722" cy="1244722"/>
            </a:xfrm>
            <a:prstGeom prst="ellipse">
              <a:avLst/>
            </a:prstGeom>
            <a:noFill/>
            <a:ln w="50800" cap="flat">
              <a:solidFill>
                <a:schemeClr val="accent1">
                  <a:lumOff val="-13575"/>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37" name="ΠΛΑΝΟ ΕΝΕΡΓΕΙΩΝ"/>
            <p:cNvSpPr txBox="1"/>
            <p:nvPr/>
          </p:nvSpPr>
          <p:spPr>
            <a:xfrm>
              <a:off x="4798676" y="4471093"/>
              <a:ext cx="1410230" cy="57101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sz="1400">
                  <a:solidFill>
                    <a:schemeClr val="accent1">
                      <a:lumOff val="-13575"/>
                    </a:schemeClr>
                  </a:solidFill>
                  <a:latin typeface="Avenir Next"/>
                  <a:ea typeface="Avenir Next"/>
                  <a:cs typeface="Avenir Next"/>
                  <a:sym typeface="Avenir Next"/>
                </a:defRPr>
              </a:lvl1pPr>
            </a:lstStyle>
            <a:p>
              <a:pPr/>
              <a:r>
                <a:t>ΠΛΑΝΟ ΕΝΕΡΓΕΙΩΝ</a:t>
              </a:r>
            </a:p>
          </p:txBody>
        </p:sp>
        <p:sp>
          <p:nvSpPr>
            <p:cNvPr id="338" name="Rectangle"/>
            <p:cNvSpPr/>
            <p:nvPr/>
          </p:nvSpPr>
          <p:spPr>
            <a:xfrm rot="1572001">
              <a:off x="834507" y="3022799"/>
              <a:ext cx="5116095" cy="56989"/>
            </a:xfrm>
            <a:prstGeom prst="rect">
              <a:avLst/>
            </a:prstGeom>
            <a:gradFill flip="none" rotWithShape="1">
              <a:gsLst>
                <a:gs pos="0">
                  <a:schemeClr val="accent5">
                    <a:hueOff val="-82419"/>
                    <a:satOff val="-9513"/>
                    <a:lumOff val="-16343"/>
                  </a:schemeClr>
                </a:gs>
                <a:gs pos="100000">
                  <a:schemeClr val="accent1">
                    <a:lumOff val="-13575"/>
                  </a:schemeClr>
                </a:gs>
              </a:gsLst>
              <a:lin ang="2700000" scaled="0"/>
            </a:gradFill>
            <a:ln w="12700" cap="flat">
              <a:noFill/>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39" name="Circle"/>
            <p:cNvSpPr/>
            <p:nvPr/>
          </p:nvSpPr>
          <p:spPr>
            <a:xfrm flipH="1">
              <a:off x="2844338" y="4905442"/>
              <a:ext cx="1244721" cy="1244721"/>
            </a:xfrm>
            <a:prstGeom prst="ellipse">
              <a:avLst/>
            </a:prstGeom>
            <a:noFill/>
            <a:ln w="38100" cap="flat">
              <a:solidFill>
                <a:schemeClr val="accent1">
                  <a:lumOff val="-13575"/>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40" name="Circle"/>
            <p:cNvSpPr/>
            <p:nvPr/>
          </p:nvSpPr>
          <p:spPr>
            <a:xfrm flipH="1">
              <a:off x="2844338" y="3413023"/>
              <a:ext cx="1244721" cy="1244721"/>
            </a:xfrm>
            <a:prstGeom prst="ellipse">
              <a:avLst/>
            </a:prstGeom>
            <a:noFill/>
            <a:ln w="38100" cap="flat">
              <a:solidFill>
                <a:schemeClr val="accent1">
                  <a:lumOff val="-13575"/>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41" name="Line"/>
            <p:cNvSpPr/>
            <p:nvPr/>
          </p:nvSpPr>
          <p:spPr>
            <a:xfrm flipH="1" flipV="1">
              <a:off x="3912673" y="3592201"/>
              <a:ext cx="1174433" cy="1646339"/>
            </a:xfrm>
            <a:prstGeom prst="line">
              <a:avLst/>
            </a:prstGeom>
            <a:noFill/>
            <a:ln w="25400" cap="flat">
              <a:solidFill>
                <a:schemeClr val="accent1">
                  <a:lumOff val="-13575"/>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42" name="Line"/>
            <p:cNvSpPr/>
            <p:nvPr/>
          </p:nvSpPr>
          <p:spPr>
            <a:xfrm flipH="1" flipV="1">
              <a:off x="3526904" y="4899819"/>
              <a:ext cx="1832173" cy="470233"/>
            </a:xfrm>
            <a:prstGeom prst="line">
              <a:avLst/>
            </a:prstGeom>
            <a:noFill/>
            <a:ln w="25400" cap="flat">
              <a:solidFill>
                <a:schemeClr val="accent1">
                  <a:lumOff val="-13575"/>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43" name="Διαδοχικές Κινήσεις"/>
            <p:cNvSpPr txBox="1"/>
            <p:nvPr/>
          </p:nvSpPr>
          <p:spPr>
            <a:xfrm>
              <a:off x="2736071" y="5229593"/>
              <a:ext cx="1470988" cy="58852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1">
                      <a:lumOff val="-13575"/>
                    </a:schemeClr>
                  </a:solidFill>
                  <a:latin typeface="Avenir Next"/>
                  <a:ea typeface="Avenir Next"/>
                  <a:cs typeface="Avenir Next"/>
                  <a:sym typeface="Avenir Next"/>
                </a:defRPr>
              </a:lvl1pPr>
            </a:lstStyle>
            <a:p>
              <a:pPr/>
              <a:r>
                <a:t>Διαδοχικές Κινήσεις</a:t>
              </a:r>
            </a:p>
          </p:txBody>
        </p:sp>
        <p:sp>
          <p:nvSpPr>
            <p:cNvPr id="344" name="Ταυτόχρονη Λήψη Αποφάσεων"/>
            <p:cNvSpPr txBox="1"/>
            <p:nvPr/>
          </p:nvSpPr>
          <p:spPr>
            <a:xfrm>
              <a:off x="2739213" y="3657747"/>
              <a:ext cx="1470987" cy="76355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1">
                      <a:lumOff val="-13575"/>
                    </a:schemeClr>
                  </a:solidFill>
                  <a:latin typeface="Avenir Next"/>
                  <a:ea typeface="Avenir Next"/>
                  <a:cs typeface="Avenir Next"/>
                  <a:sym typeface="Avenir Next"/>
                </a:defRPr>
              </a:lvl1pPr>
            </a:lstStyle>
            <a:p>
              <a:pPr/>
              <a:r>
                <a:t>Ταυτόχρονη Λήψη Αποφάσεων</a:t>
              </a:r>
            </a:p>
          </p:txBody>
        </p:sp>
        <p:sp>
          <p:nvSpPr>
            <p:cNvPr id="345" name="Line"/>
            <p:cNvSpPr/>
            <p:nvPr/>
          </p:nvSpPr>
          <p:spPr>
            <a:xfrm flipH="1" flipV="1">
              <a:off x="1974821" y="3813195"/>
              <a:ext cx="1258919" cy="804479"/>
            </a:xfrm>
            <a:prstGeom prst="line">
              <a:avLst/>
            </a:prstGeom>
            <a:noFill/>
            <a:ln w="25400" cap="flat">
              <a:solidFill>
                <a:schemeClr val="accent1">
                  <a:lumOff val="-13575"/>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46" name="Rounded Rectangle"/>
            <p:cNvSpPr/>
            <p:nvPr/>
          </p:nvSpPr>
          <p:spPr>
            <a:xfrm flipH="1">
              <a:off x="0" y="3794373"/>
              <a:ext cx="2081795" cy="520411"/>
            </a:xfrm>
            <a:prstGeom prst="roundRect">
              <a:avLst>
                <a:gd name="adj" fmla="val 35877"/>
              </a:avLst>
            </a:prstGeom>
            <a:noFill/>
            <a:ln w="25400" cap="flat">
              <a:solidFill>
                <a:schemeClr val="accent1">
                  <a:lumOff val="-13575"/>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47" name="Line"/>
            <p:cNvSpPr/>
            <p:nvPr/>
          </p:nvSpPr>
          <p:spPr>
            <a:xfrm flipH="1" flipV="1">
              <a:off x="1974821" y="5316524"/>
              <a:ext cx="1258919" cy="804480"/>
            </a:xfrm>
            <a:prstGeom prst="line">
              <a:avLst/>
            </a:prstGeom>
            <a:noFill/>
            <a:ln w="25400" cap="flat">
              <a:solidFill>
                <a:schemeClr val="accent1">
                  <a:lumOff val="-13575"/>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48" name="Rounded Rectangle"/>
            <p:cNvSpPr/>
            <p:nvPr/>
          </p:nvSpPr>
          <p:spPr>
            <a:xfrm flipH="1">
              <a:off x="0" y="5297703"/>
              <a:ext cx="2081795" cy="520411"/>
            </a:xfrm>
            <a:prstGeom prst="roundRect">
              <a:avLst>
                <a:gd name="adj" fmla="val 35877"/>
              </a:avLst>
            </a:prstGeom>
            <a:noFill/>
            <a:ln w="25400" cap="flat">
              <a:solidFill>
                <a:schemeClr val="accent1">
                  <a:lumOff val="-13575"/>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49" name="Στρατηγικό Παίγνιο"/>
            <p:cNvSpPr txBox="1"/>
            <p:nvPr/>
          </p:nvSpPr>
          <p:spPr>
            <a:xfrm>
              <a:off x="300374" y="3760319"/>
              <a:ext cx="1470987" cy="58852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1">
                      <a:lumOff val="-13575"/>
                    </a:schemeClr>
                  </a:solidFill>
                  <a:latin typeface="Avenir Next"/>
                  <a:ea typeface="Avenir Next"/>
                  <a:cs typeface="Avenir Next"/>
                  <a:sym typeface="Avenir Next"/>
                </a:defRPr>
              </a:lvl1pPr>
            </a:lstStyle>
            <a:p>
              <a:pPr/>
              <a:r>
                <a:t>Στρατηγικό Παίγνιο</a:t>
              </a:r>
            </a:p>
          </p:txBody>
        </p:sp>
        <p:sp>
          <p:nvSpPr>
            <p:cNvPr id="350" name="Εκτεταμένο Παίγνιο"/>
            <p:cNvSpPr txBox="1"/>
            <p:nvPr/>
          </p:nvSpPr>
          <p:spPr>
            <a:xfrm>
              <a:off x="279902" y="5263648"/>
              <a:ext cx="1470988" cy="58852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1">
                      <a:lumOff val="-13575"/>
                    </a:schemeClr>
                  </a:solidFill>
                  <a:latin typeface="Avenir Next"/>
                  <a:ea typeface="Avenir Next"/>
                  <a:cs typeface="Avenir Next"/>
                  <a:sym typeface="Avenir Next"/>
                </a:defRPr>
              </a:lvl1pPr>
            </a:lstStyle>
            <a:p>
              <a:pPr/>
              <a:r>
                <a:t>Εκτεταμένο Παίγνιο</a:t>
              </a:r>
            </a:p>
          </p:txBody>
        </p:sp>
        <p:sp>
          <p:nvSpPr>
            <p:cNvPr id="351" name="Circle"/>
            <p:cNvSpPr/>
            <p:nvPr/>
          </p:nvSpPr>
          <p:spPr>
            <a:xfrm>
              <a:off x="782761" y="7613867"/>
              <a:ext cx="1244721" cy="1244721"/>
            </a:xfrm>
            <a:prstGeom prst="ellipse">
              <a:avLst/>
            </a:prstGeom>
            <a:noFill/>
            <a:ln w="50800" cap="flat">
              <a:solidFill>
                <a:schemeClr val="accent3">
                  <a:hueOff val="362282"/>
                  <a:satOff val="31803"/>
                  <a:lumOff val="-18242"/>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52" name="ΠΛΗΡΟΦΟΡΙΑ"/>
            <p:cNvSpPr txBox="1"/>
            <p:nvPr/>
          </p:nvSpPr>
          <p:spPr>
            <a:xfrm>
              <a:off x="708078" y="8078244"/>
              <a:ext cx="1410230" cy="3408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sz="1300">
                  <a:solidFill>
                    <a:schemeClr val="accent3">
                      <a:hueOff val="362282"/>
                      <a:satOff val="31803"/>
                      <a:lumOff val="-18242"/>
                    </a:schemeClr>
                  </a:solidFill>
                  <a:latin typeface="Avenir Next"/>
                  <a:ea typeface="Avenir Next"/>
                  <a:cs typeface="Avenir Next"/>
                  <a:sym typeface="Avenir Next"/>
                </a:defRPr>
              </a:lvl1pPr>
            </a:lstStyle>
            <a:p>
              <a:pPr/>
              <a:r>
                <a:t>ΠΛΗΡΟΦΟΡΙΑ</a:t>
              </a:r>
            </a:p>
          </p:txBody>
        </p:sp>
        <p:sp>
          <p:nvSpPr>
            <p:cNvPr id="353" name="Circle"/>
            <p:cNvSpPr/>
            <p:nvPr/>
          </p:nvSpPr>
          <p:spPr>
            <a:xfrm>
              <a:off x="2855599" y="8347312"/>
              <a:ext cx="1244721" cy="1244721"/>
            </a:xfrm>
            <a:prstGeom prst="ellipse">
              <a:avLst/>
            </a:prstGeom>
            <a:noFill/>
            <a:ln w="38100" cap="flat">
              <a:solidFill>
                <a:schemeClr val="accent3">
                  <a:hueOff val="362282"/>
                  <a:satOff val="31803"/>
                  <a:lumOff val="-18242"/>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54" name="Circle"/>
            <p:cNvSpPr/>
            <p:nvPr/>
          </p:nvSpPr>
          <p:spPr>
            <a:xfrm>
              <a:off x="2844338" y="6827348"/>
              <a:ext cx="1244721" cy="1244721"/>
            </a:xfrm>
            <a:prstGeom prst="ellipse">
              <a:avLst/>
            </a:prstGeom>
            <a:noFill/>
            <a:ln w="38100" cap="flat">
              <a:solidFill>
                <a:schemeClr val="accent3">
                  <a:hueOff val="362282"/>
                  <a:satOff val="31803"/>
                  <a:lumOff val="-18242"/>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55" name="Line"/>
            <p:cNvSpPr/>
            <p:nvPr/>
          </p:nvSpPr>
          <p:spPr>
            <a:xfrm flipV="1">
              <a:off x="1855311" y="7009399"/>
              <a:ext cx="1174434" cy="1646338"/>
            </a:xfrm>
            <a:prstGeom prst="line">
              <a:avLst/>
            </a:prstGeom>
            <a:noFill/>
            <a:ln w="25400" cap="flat">
              <a:solidFill>
                <a:schemeClr val="accent3">
                  <a:hueOff val="362282"/>
                  <a:satOff val="31803"/>
                  <a:lumOff val="-18242"/>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56" name="Line"/>
            <p:cNvSpPr/>
            <p:nvPr/>
          </p:nvSpPr>
          <p:spPr>
            <a:xfrm flipV="1">
              <a:off x="1538889" y="8355766"/>
              <a:ext cx="1832172" cy="470233"/>
            </a:xfrm>
            <a:prstGeom prst="line">
              <a:avLst/>
            </a:prstGeom>
            <a:noFill/>
            <a:ln w="25400" cap="flat">
              <a:solidFill>
                <a:schemeClr val="accent3">
                  <a:hueOff val="362282"/>
                  <a:satOff val="31803"/>
                  <a:lumOff val="-18242"/>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57" name="Πλήρη Πληροφόρηση"/>
            <p:cNvSpPr txBox="1"/>
            <p:nvPr/>
          </p:nvSpPr>
          <p:spPr>
            <a:xfrm>
              <a:off x="2726765" y="7068318"/>
              <a:ext cx="1470988" cy="58852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3">
                      <a:hueOff val="362282"/>
                      <a:satOff val="31803"/>
                      <a:lumOff val="-18242"/>
                    </a:schemeClr>
                  </a:solidFill>
                  <a:latin typeface="Avenir Next"/>
                  <a:ea typeface="Avenir Next"/>
                  <a:cs typeface="Avenir Next"/>
                  <a:sym typeface="Avenir Next"/>
                </a:defRPr>
              </a:lvl1pPr>
            </a:lstStyle>
            <a:p>
              <a:pPr/>
              <a:r>
                <a:t>Πλήρη Πληροφόρηση</a:t>
              </a:r>
            </a:p>
          </p:txBody>
        </p:sp>
        <p:sp>
          <p:nvSpPr>
            <p:cNvPr id="358" name="Line"/>
            <p:cNvSpPr/>
            <p:nvPr/>
          </p:nvSpPr>
          <p:spPr>
            <a:xfrm flipV="1">
              <a:off x="3713043" y="7230611"/>
              <a:ext cx="1258919" cy="804480"/>
            </a:xfrm>
            <a:prstGeom prst="line">
              <a:avLst/>
            </a:prstGeom>
            <a:noFill/>
            <a:ln w="25400" cap="flat">
              <a:solidFill>
                <a:schemeClr val="accent3">
                  <a:hueOff val="362282"/>
                  <a:satOff val="31803"/>
                  <a:lumOff val="-18242"/>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59" name="Rounded Rectangle"/>
            <p:cNvSpPr/>
            <p:nvPr/>
          </p:nvSpPr>
          <p:spPr>
            <a:xfrm>
              <a:off x="4881625" y="7201951"/>
              <a:ext cx="2081796" cy="520410"/>
            </a:xfrm>
            <a:prstGeom prst="roundRect">
              <a:avLst>
                <a:gd name="adj" fmla="val 35877"/>
              </a:avLst>
            </a:prstGeom>
            <a:noFill/>
            <a:ln w="25400" cap="flat">
              <a:solidFill>
                <a:schemeClr val="accent3">
                  <a:hueOff val="362282"/>
                  <a:satOff val="31803"/>
                  <a:lumOff val="-18242"/>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60" name="Παίγνιο με Τέλεια Πληροφόρηση"/>
            <p:cNvSpPr txBox="1"/>
            <p:nvPr/>
          </p:nvSpPr>
          <p:spPr>
            <a:xfrm>
              <a:off x="5112345" y="7181623"/>
              <a:ext cx="1627278" cy="58852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3">
                      <a:hueOff val="362282"/>
                      <a:satOff val="31803"/>
                      <a:lumOff val="-18242"/>
                    </a:schemeClr>
                  </a:solidFill>
                  <a:latin typeface="Avenir Next"/>
                  <a:ea typeface="Avenir Next"/>
                  <a:cs typeface="Avenir Next"/>
                  <a:sym typeface="Avenir Next"/>
                </a:defRPr>
              </a:lvl1pPr>
            </a:lstStyle>
            <a:p>
              <a:pPr/>
              <a:r>
                <a:t>Παίγνιο με Τέλεια Πληροφόρηση</a:t>
              </a:r>
            </a:p>
          </p:txBody>
        </p:sp>
        <p:sp>
          <p:nvSpPr>
            <p:cNvPr id="361" name="Line"/>
            <p:cNvSpPr/>
            <p:nvPr/>
          </p:nvSpPr>
          <p:spPr>
            <a:xfrm flipV="1">
              <a:off x="3725491" y="8745947"/>
              <a:ext cx="1258918" cy="804479"/>
            </a:xfrm>
            <a:prstGeom prst="line">
              <a:avLst/>
            </a:prstGeom>
            <a:noFill/>
            <a:ln w="25400" cap="flat">
              <a:solidFill>
                <a:schemeClr val="accent3">
                  <a:hueOff val="362282"/>
                  <a:satOff val="31803"/>
                  <a:lumOff val="-18242"/>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62" name="Rounded Rectangle"/>
            <p:cNvSpPr/>
            <p:nvPr/>
          </p:nvSpPr>
          <p:spPr>
            <a:xfrm>
              <a:off x="4869178" y="8730174"/>
              <a:ext cx="2081795" cy="520411"/>
            </a:xfrm>
            <a:prstGeom prst="roundRect">
              <a:avLst>
                <a:gd name="adj" fmla="val 35877"/>
              </a:avLst>
            </a:prstGeom>
            <a:noFill/>
            <a:ln w="25400" cap="flat">
              <a:solidFill>
                <a:schemeClr val="accent3">
                  <a:hueOff val="362282"/>
                  <a:satOff val="31803"/>
                  <a:lumOff val="-18242"/>
                </a:schemeClr>
              </a:solidFill>
              <a:prstDash val="solid"/>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63" name="Παίγνιο με Ατελή Πληροφόρηση"/>
            <p:cNvSpPr txBox="1"/>
            <p:nvPr/>
          </p:nvSpPr>
          <p:spPr>
            <a:xfrm>
              <a:off x="4931161" y="8692832"/>
              <a:ext cx="1957829" cy="64488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3">
                      <a:hueOff val="362282"/>
                      <a:satOff val="31803"/>
                      <a:lumOff val="-18242"/>
                    </a:schemeClr>
                  </a:solidFill>
                  <a:latin typeface="Avenir Next"/>
                  <a:ea typeface="Avenir Next"/>
                  <a:cs typeface="Avenir Next"/>
                  <a:sym typeface="Avenir Next"/>
                </a:defRPr>
              </a:lvl1pPr>
            </a:lstStyle>
            <a:p>
              <a:pPr/>
              <a:r>
                <a:t>Παίγνιο με Ατελή Πληροφόρηση</a:t>
              </a:r>
            </a:p>
          </p:txBody>
        </p:sp>
        <p:sp>
          <p:nvSpPr>
            <p:cNvPr id="364" name="Rectangle"/>
            <p:cNvSpPr/>
            <p:nvPr/>
          </p:nvSpPr>
          <p:spPr>
            <a:xfrm rot="19992001">
              <a:off x="846073" y="6489617"/>
              <a:ext cx="5116095" cy="56988"/>
            </a:xfrm>
            <a:prstGeom prst="rect">
              <a:avLst/>
            </a:prstGeom>
            <a:gradFill flip="none" rotWithShape="1">
              <a:gsLst>
                <a:gs pos="0">
                  <a:schemeClr val="accent3">
                    <a:hueOff val="362282"/>
                    <a:satOff val="31803"/>
                    <a:lumOff val="-18242"/>
                  </a:schemeClr>
                </a:gs>
                <a:gs pos="100000">
                  <a:schemeClr val="accent1">
                    <a:lumOff val="-13575"/>
                  </a:schemeClr>
                </a:gs>
              </a:gsLst>
              <a:lin ang="2700000" scaled="0"/>
            </a:gradFill>
            <a:ln w="12700" cap="flat">
              <a:noFill/>
              <a:miter lim="400000"/>
            </a:ln>
            <a:effectLst/>
          </p:spPr>
          <p:txBody>
            <a:bodyPr wrap="square" lIns="101600" tIns="101600" rIns="101600" bIns="101600" numCol="1" anchor="ctr">
              <a:noAutofit/>
            </a:bodyPr>
            <a:lstStyle/>
            <a:p>
              <a:pPr defTabSz="457200">
                <a:defRPr b="0" sz="1200">
                  <a:solidFill>
                    <a:srgbClr val="FFFFFF"/>
                  </a:solidFill>
                </a:defRPr>
              </a:pPr>
            </a:p>
          </p:txBody>
        </p:sp>
        <p:sp>
          <p:nvSpPr>
            <p:cNvPr id="365" name="Ελλιπή Πληροφόρηση"/>
            <p:cNvSpPr txBox="1"/>
            <p:nvPr/>
          </p:nvSpPr>
          <p:spPr>
            <a:xfrm>
              <a:off x="2745821" y="8586092"/>
              <a:ext cx="1470988" cy="58852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12700">
                <a:tabLst>
                  <a:tab pos="469900" algn="l"/>
                  <a:tab pos="939800" algn="l"/>
                  <a:tab pos="1409700" algn="l"/>
                  <a:tab pos="1892300" algn="l"/>
                  <a:tab pos="2362200" algn="l"/>
                  <a:tab pos="2832100" algn="l"/>
                  <a:tab pos="3314700" algn="l"/>
                  <a:tab pos="3784600" algn="l"/>
                  <a:tab pos="4254500" algn="l"/>
                  <a:tab pos="4724400" algn="l"/>
                  <a:tab pos="5207000" algn="l"/>
                  <a:tab pos="5676900" algn="l"/>
                  <a:tab pos="6146800" algn="l"/>
                  <a:tab pos="6629400" algn="l"/>
                  <a:tab pos="7099300" algn="l"/>
                  <a:tab pos="7569200" algn="l"/>
                  <a:tab pos="8051800" algn="l"/>
                  <a:tab pos="8521700" algn="l"/>
                  <a:tab pos="8991600" algn="l"/>
                  <a:tab pos="9461500" algn="l"/>
                  <a:tab pos="9944100" algn="l"/>
                  <a:tab pos="10414000" algn="l"/>
                  <a:tab pos="10883900" algn="l"/>
                  <a:tab pos="11366500" algn="l"/>
                  <a:tab pos="11836400" algn="l"/>
                  <a:tab pos="12306300" algn="l"/>
                  <a:tab pos="12776200" algn="l"/>
                  <a:tab pos="13258800" algn="l"/>
                  <a:tab pos="13728700" algn="l"/>
                  <a:tab pos="14198600" algn="l"/>
                  <a:tab pos="14681200" algn="l"/>
                  <a:tab pos="15151100" algn="l"/>
                  <a:tab pos="15621000" algn="l"/>
                  <a:tab pos="16103600" algn="l"/>
                  <a:tab pos="16573500" algn="l"/>
                  <a:tab pos="17043400" algn="l"/>
                  <a:tab pos="17513300" algn="l"/>
                  <a:tab pos="17995900" algn="l"/>
                  <a:tab pos="18465800" algn="l"/>
                  <a:tab pos="18935700" algn="l"/>
                  <a:tab pos="19418300" algn="l"/>
                  <a:tab pos="19888200" algn="l"/>
                  <a:tab pos="20358100" algn="l"/>
                  <a:tab pos="20840700" algn="l"/>
                  <a:tab pos="21310600" algn="l"/>
                  <a:tab pos="21780500" algn="l"/>
                  <a:tab pos="22250400" algn="l"/>
                  <a:tab pos="22733000" algn="l"/>
                  <a:tab pos="23202900" algn="l"/>
                  <a:tab pos="23672800" algn="l"/>
                  <a:tab pos="24155400" algn="l"/>
                  <a:tab pos="24625300" algn="l"/>
                  <a:tab pos="25095200" algn="l"/>
                  <a:tab pos="25565100" algn="l"/>
                  <a:tab pos="26047700" algn="l"/>
                  <a:tab pos="26517600" algn="l"/>
                  <a:tab pos="26987500" algn="l"/>
                  <a:tab pos="27470100" algn="l"/>
                  <a:tab pos="27940000" algn="l"/>
                  <a:tab pos="28409900" algn="l"/>
                  <a:tab pos="28892500" algn="l"/>
                  <a:tab pos="29362400" algn="l"/>
                  <a:tab pos="29832300" algn="l"/>
                  <a:tab pos="30302200" algn="l"/>
                  <a:tab pos="30784800" algn="l"/>
                  <a:tab pos="31254700" algn="l"/>
                  <a:tab pos="31724600" algn="l"/>
                  <a:tab pos="32207200" algn="l"/>
                  <a:tab pos="32677100" algn="l"/>
                  <a:tab pos="33147000" algn="l"/>
                  <a:tab pos="33629600" algn="l"/>
                  <a:tab pos="34099500" algn="l"/>
                  <a:tab pos="34569400" algn="l"/>
                  <a:tab pos="35039300" algn="l"/>
                  <a:tab pos="35521900" algn="l"/>
                  <a:tab pos="35991800" algn="l"/>
                  <a:tab pos="36461700" algn="l"/>
                  <a:tab pos="36944300" algn="l"/>
                  <a:tab pos="37414200" algn="l"/>
                  <a:tab pos="37884100" algn="l"/>
                  <a:tab pos="38354000" algn="l"/>
                  <a:tab pos="38836600" algn="l"/>
                  <a:tab pos="39306500" algn="l"/>
                  <a:tab pos="39776400" algn="l"/>
                  <a:tab pos="40259000" algn="l"/>
                  <a:tab pos="40728900" algn="l"/>
                  <a:tab pos="41198800" algn="l"/>
                  <a:tab pos="41681400" algn="l"/>
                  <a:tab pos="42151300" algn="l"/>
                  <a:tab pos="42621200" algn="l"/>
                  <a:tab pos="43091100" algn="l"/>
                  <a:tab pos="43573700" algn="l"/>
                  <a:tab pos="44043600" algn="l"/>
                  <a:tab pos="44513500" algn="l"/>
                  <a:tab pos="44996100" algn="l"/>
                  <a:tab pos="45466000" algn="l"/>
                  <a:tab pos="45935900" algn="l"/>
                  <a:tab pos="46418500" algn="l"/>
                  <a:tab pos="46888400" algn="l"/>
                  <a:tab pos="47358300" algn="l"/>
                </a:tabLst>
                <a:defRPr b="0" sz="1400">
                  <a:solidFill>
                    <a:schemeClr val="accent3">
                      <a:hueOff val="362282"/>
                      <a:satOff val="31803"/>
                      <a:lumOff val="-18242"/>
                    </a:schemeClr>
                  </a:solidFill>
                  <a:latin typeface="Avenir Next"/>
                  <a:ea typeface="Avenir Next"/>
                  <a:cs typeface="Avenir Next"/>
                  <a:sym typeface="Avenir Next"/>
                </a:defRPr>
              </a:lvl1pPr>
            </a:lstStyle>
            <a:p>
              <a:pPr/>
              <a:r>
                <a:t>Ελλιπή Πληροφόρηση</a:t>
              </a:r>
            </a:p>
          </p:txBody>
        </p:sp>
      </p:grpSp>
      <p:sp>
        <p:nvSpPr>
          <p:cNvPr id="367"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9" name="Παράδειγμα 1:…"/>
          <p:cNvSpPr txBox="1"/>
          <p:nvPr>
            <p:ph type="title"/>
          </p:nvPr>
        </p:nvSpPr>
        <p:spPr>
          <a:xfrm>
            <a:off x="1130300" y="254000"/>
            <a:ext cx="11099800" cy="2159000"/>
          </a:xfrm>
          <a:prstGeom prst="rect">
            <a:avLst/>
          </a:prstGeom>
        </p:spPr>
        <p:txBody>
          <a:bodyPr/>
          <a:lstStyle/>
          <a:p>
            <a:pPr algn="l" defTabSz="484886">
              <a:defRPr sz="6640"/>
            </a:pPr>
            <a:r>
              <a:t>Παράδειγμα 1:</a:t>
            </a:r>
          </a:p>
          <a:p>
            <a:pPr algn="r" defTabSz="484886">
              <a:defRPr sz="6640"/>
            </a:pPr>
            <a:r>
              <a:t>Bach ή Stravinsky (BoS)</a:t>
            </a:r>
          </a:p>
        </p:txBody>
      </p:sp>
      <p:sp>
        <p:nvSpPr>
          <p:cNvPr id="370" name="Δύο φίλοι επιθυμούν να βγουν έξω μαζί για να πάνε σε ένα κονσέρτο ή Bach ή Stravinsky. Αυτό που τους απασχολεί περισσότερο είναι να βγουν έξω μαζί, αλλά ο ένας προτιμάει Bach και ο άλλος Stravinsky.…"/>
          <p:cNvSpPr txBox="1"/>
          <p:nvPr>
            <p:ph type="body" idx="1"/>
          </p:nvPr>
        </p:nvSpPr>
        <p:spPr>
          <a:prstGeom prst="rect">
            <a:avLst/>
          </a:prstGeom>
        </p:spPr>
        <p:txBody>
          <a:bodyPr/>
          <a:lstStyle/>
          <a:p>
            <a:pPr marL="391159" indent="-391159" defTabSz="514095">
              <a:spcBef>
                <a:spcPts val="3600"/>
              </a:spcBef>
              <a:defRPr sz="2816"/>
            </a:pPr>
            <a:r>
              <a:t>Δύο φίλοι επιθυμούν να βγουν έξω μαζί για να πάνε σε ένα κονσέρτο ή Bach ή Stravinsky. Αυτό που τους απασχολεί περισσότερο είναι να βγουν έξω </a:t>
            </a:r>
            <a:r>
              <a:rPr b="1"/>
              <a:t>μαζί</a:t>
            </a:r>
            <a:r>
              <a:t>, αλλά </a:t>
            </a:r>
            <a:r>
              <a:rPr b="1"/>
              <a:t>ο ένας προτιμάει</a:t>
            </a:r>
            <a:r>
              <a:t> </a:t>
            </a:r>
            <a:r>
              <a:rPr b="1"/>
              <a:t>Bach</a:t>
            </a:r>
            <a:r>
              <a:t> και </a:t>
            </a:r>
            <a:r>
              <a:rPr b="1"/>
              <a:t>ο άλλος</a:t>
            </a:r>
            <a:r>
              <a:t> </a:t>
            </a:r>
            <a:r>
              <a:rPr b="1"/>
              <a:t>Stravinsky</a:t>
            </a:r>
            <a:r>
              <a:t>.</a:t>
            </a:r>
          </a:p>
          <a:p>
            <a:pPr marL="391159" indent="-391159" defTabSz="514095">
              <a:spcBef>
                <a:spcPts val="3600"/>
              </a:spcBef>
              <a:defRPr sz="2816"/>
            </a:pPr>
            <a:r>
              <a:t>Αναπαριστώντας τις </a:t>
            </a:r>
            <a:r>
              <a:rPr b="1"/>
              <a:t>προτιμήσεις</a:t>
            </a:r>
            <a:r>
              <a:t> των δύο ατόμων με </a:t>
            </a:r>
            <a:r>
              <a:rPr b="1"/>
              <a:t>συναρτήσεις απόδοσης</a:t>
            </a:r>
            <a:r>
              <a:t> (</a:t>
            </a:r>
            <a:r>
              <a:rPr b="1"/>
              <a:t>payoff functions</a:t>
            </a:r>
            <a:r>
              <a:t>), φτιάχνουμε το παίγνιο του πίνακα που ακολουθεί.</a:t>
            </a:r>
          </a:p>
          <a:p>
            <a:pPr marL="391159" indent="-391159" defTabSz="514095">
              <a:spcBef>
                <a:spcPts val="3600"/>
              </a:spcBef>
              <a:defRPr sz="2816"/>
            </a:pPr>
            <a:r>
              <a:t>Αυτό το παίγνιο αναφέρεται συχνά ως </a:t>
            </a:r>
            <a:r>
              <a:rPr b="1"/>
              <a:t>“η Μάχη των Φύλων”</a:t>
            </a:r>
            <a:r>
              <a:t> (The </a:t>
            </a:r>
            <a:r>
              <a:rPr b="1"/>
              <a:t>Battle of the Sexes</a:t>
            </a:r>
            <a:r>
              <a:t>), [Luce &amp; Raiffa, 1957] και από εκεί προκύπτει η συντομογραφία </a:t>
            </a:r>
            <a:r>
              <a:rPr b="1"/>
              <a:t>“BoS”</a:t>
            </a:r>
            <a:r>
              <a:t>.</a:t>
            </a:r>
          </a:p>
        </p:txBody>
      </p:sp>
      <p:sp>
        <p:nvSpPr>
          <p:cNvPr id="371"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3" name="Rectangle 24"/>
          <p:cNvSpPr/>
          <p:nvPr/>
        </p:nvSpPr>
        <p:spPr>
          <a:xfrm>
            <a:off x="3957741" y="3390335"/>
            <a:ext cx="5112569" cy="4464497"/>
          </a:xfrm>
          <a:prstGeom prst="rect">
            <a:avLst/>
          </a:prstGeom>
          <a:solidFill>
            <a:srgbClr val="FFFFFF"/>
          </a:solidFill>
          <a:ln w="12700">
            <a:miter lim="400000"/>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graphicFrame>
        <p:nvGraphicFramePr>
          <p:cNvPr id="374" name="Table 7"/>
          <p:cNvGraphicFramePr/>
          <p:nvPr/>
        </p:nvGraphicFramePr>
        <p:xfrm>
          <a:off x="4371412" y="4605787"/>
          <a:ext cx="4161810" cy="3389321"/>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482443"/>
                <a:gridCol w="1424139"/>
                <a:gridCol w="1378644"/>
              </a:tblGrid>
              <a:tr h="677864">
                <a:tc>
                  <a:txBody>
                    <a:bodyPr/>
                    <a:lstStyle/>
                    <a:p>
                      <a:pPr algn="ctr">
                        <a:defRPr b="0" sz="1800">
                          <a:latin typeface="Corbel"/>
                          <a:ea typeface="Corbel"/>
                          <a:cs typeface="Corbel"/>
                          <a:sym typeface="Corbel"/>
                        </a:defRPr>
                      </a:pP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Bach</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Stravinsky</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r>
              <a:tr h="677864">
                <a:tc>
                  <a:txBody>
                    <a:bodyPr/>
                    <a:lstStyle/>
                    <a:p>
                      <a:pPr algn="ctr">
                        <a:defRPr sz="1800"/>
                      </a:pPr>
                      <a:r>
                        <a:rPr b="1">
                          <a:latin typeface="Corbel"/>
                          <a:ea typeface="Corbel"/>
                          <a:cs typeface="Corbel"/>
                          <a:sym typeface="Corbel"/>
                        </a:rPr>
                        <a:t>Bach</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2,1</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0,0</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r>
              <a:tr h="677864">
                <a:tc>
                  <a:txBody>
                    <a:bodyPr/>
                    <a:lstStyle/>
                    <a:p>
                      <a:pPr algn="ctr">
                        <a:defRPr sz="1800"/>
                      </a:pPr>
                      <a:r>
                        <a:rPr b="1">
                          <a:latin typeface="Corbel"/>
                          <a:ea typeface="Corbel"/>
                          <a:cs typeface="Corbel"/>
                          <a:sym typeface="Corbel"/>
                        </a:rPr>
                        <a:t>Stravinsky</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0,0</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1,2</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r>
            </a:tbl>
          </a:graphicData>
        </a:graphic>
      </p:graphicFrame>
      <p:sp>
        <p:nvSpPr>
          <p:cNvPr id="375" name="Text Placeholder 3"/>
          <p:cNvSpPr txBox="1"/>
          <p:nvPr/>
        </p:nvSpPr>
        <p:spPr>
          <a:xfrm>
            <a:off x="3925482" y="3346693"/>
            <a:ext cx="419089" cy="44196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defTabSz="914400">
              <a:lnSpc>
                <a:spcPts val="1600"/>
              </a:lnSpc>
              <a:defRPr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a:t>
            </a:r>
          </a:p>
        </p:txBody>
      </p:sp>
      <p:sp>
        <p:nvSpPr>
          <p:cNvPr id="376" name="Rectangle 21"/>
          <p:cNvSpPr/>
          <p:nvPr/>
        </p:nvSpPr>
        <p:spPr>
          <a:xfrm rot="2233046">
            <a:off x="8646397" y="3310410"/>
            <a:ext cx="680557" cy="256050"/>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377" name="Rectangle 23"/>
          <p:cNvSpPr/>
          <p:nvPr/>
        </p:nvSpPr>
        <p:spPr>
          <a:xfrm rot="18835875">
            <a:off x="3659127" y="3329481"/>
            <a:ext cx="658711" cy="250685"/>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378" name="II"/>
          <p:cNvSpPr txBox="1"/>
          <p:nvPr>
            <p:ph type="body" sz="quarter" idx="4294967295"/>
          </p:nvPr>
        </p:nvSpPr>
        <p:spPr>
          <a:xfrm>
            <a:off x="4304225" y="4149953"/>
            <a:ext cx="4419601" cy="419089"/>
          </a:xfrm>
          <a:prstGeom prst="rect">
            <a:avLst/>
          </a:prstGeom>
        </p:spPr>
        <p:txBody>
          <a:bodyPr lIns="45719" tIns="45719" rIns="45719" bIns="45719" anchor="t"/>
          <a:lstStyle>
            <a:lvl1pPr marL="0" indent="0" algn="ctr" defTabSz="914400">
              <a:spcBef>
                <a:spcPts val="0"/>
              </a:spcBef>
              <a:buSzTx/>
              <a:buNone/>
              <a:defRPr b="1"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II</a:t>
            </a:r>
          </a:p>
        </p:txBody>
      </p:sp>
      <p:sp>
        <p:nvSpPr>
          <p:cNvPr id="379" name="BoS: Το παίγνιο"/>
          <p:cNvSpPr txBox="1"/>
          <p:nvPr>
            <p:ph type="title" idx="4294967295"/>
          </p:nvPr>
        </p:nvSpPr>
        <p:spPr>
          <a:xfrm>
            <a:off x="1066800" y="254000"/>
            <a:ext cx="11099800" cy="2159000"/>
          </a:xfrm>
          <a:prstGeom prst="rect">
            <a:avLst/>
          </a:prstGeom>
        </p:spPr>
        <p:txBody>
          <a:bodyPr/>
          <a:lstStyle/>
          <a:p>
            <a:pPr/>
            <a:r>
              <a:t>BoS: Το παίγνιο</a:t>
            </a:r>
          </a:p>
        </p:txBody>
      </p:sp>
      <p:sp>
        <p:nvSpPr>
          <p:cNvPr id="380"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2" name="Το παίγνιο BoS αποτελεί μοντέλο μιας κατάστασης στην οποία οι παίκτες επιθυμούν να συντονίσουν τις συμπεριφορές τους, αλλά έχουν συγκρουόμενα συμφέροντα.…"/>
          <p:cNvSpPr txBox="1"/>
          <p:nvPr>
            <p:ph type="body" idx="1"/>
          </p:nvPr>
        </p:nvSpPr>
        <p:spPr>
          <a:prstGeom prst="rect">
            <a:avLst/>
          </a:prstGeom>
        </p:spPr>
        <p:txBody>
          <a:bodyPr/>
          <a:lstStyle/>
          <a:p>
            <a:pPr marL="355600" indent="-355600" defTabSz="467359">
              <a:spcBef>
                <a:spcPts val="3300"/>
              </a:spcBef>
              <a:defRPr sz="2560"/>
            </a:pPr>
            <a:r>
              <a:t>Το παίγνιο BoS αποτελεί μοντέλο μιας κατάστασης στην οποία οι παίκτες επιθυμούν </a:t>
            </a:r>
            <a:r>
              <a:rPr b="1"/>
              <a:t>να συντονίσουν τις συμπεριφορές τους</a:t>
            </a:r>
            <a:r>
              <a:t>, αλλά έχουν </a:t>
            </a:r>
            <a:r>
              <a:rPr b="1"/>
              <a:t>συγκρουόμενα συμφέροντα</a:t>
            </a:r>
            <a:r>
              <a:t>.</a:t>
            </a:r>
          </a:p>
          <a:p>
            <a:pPr marL="355600" indent="-355600" defTabSz="467359">
              <a:spcBef>
                <a:spcPts val="3300"/>
              </a:spcBef>
              <a:defRPr sz="2560"/>
            </a:pPr>
            <a:r>
              <a:t>Το παίγνιο έχει </a:t>
            </a:r>
            <a:r>
              <a:rPr b="1"/>
              <a:t>2 Nash Equilibria</a:t>
            </a:r>
            <a:r>
              <a:t>:</a:t>
            </a:r>
          </a:p>
          <a:p>
            <a:pPr lvl="1" marL="711200" indent="-355600" defTabSz="467359">
              <a:spcBef>
                <a:spcPts val="3300"/>
              </a:spcBef>
              <a:defRPr sz="2560"/>
            </a:pPr>
            <a:r>
              <a:rPr b="1"/>
              <a:t>(</a:t>
            </a:r>
            <a:r>
              <a:rPr b="1" i="1"/>
              <a:t>Bach</a:t>
            </a:r>
            <a:r>
              <a:rPr b="1"/>
              <a:t>, </a:t>
            </a:r>
            <a:r>
              <a:rPr b="1" i="1"/>
              <a:t>Bach</a:t>
            </a:r>
            <a:r>
              <a:rPr b="1"/>
              <a:t>)</a:t>
            </a:r>
            <a:r>
              <a:t> και</a:t>
            </a:r>
          </a:p>
          <a:p>
            <a:pPr lvl="1" marL="711200" indent="-355600" defTabSz="467359">
              <a:spcBef>
                <a:spcPts val="3300"/>
              </a:spcBef>
              <a:defRPr sz="2560"/>
            </a:pPr>
            <a:r>
              <a:rPr b="1"/>
              <a:t>(</a:t>
            </a:r>
            <a:r>
              <a:rPr b="1" i="1"/>
              <a:t>Stravinsky</a:t>
            </a:r>
            <a:r>
              <a:rPr b="1"/>
              <a:t>, </a:t>
            </a:r>
            <a:r>
              <a:rPr b="1" i="1"/>
              <a:t>Stravinsky</a:t>
            </a:r>
            <a:r>
              <a:rPr b="1"/>
              <a:t>)</a:t>
            </a:r>
            <a:r>
              <a:t>.</a:t>
            </a:r>
          </a:p>
          <a:p>
            <a:pPr marL="355600" indent="-355600" defTabSz="467359">
              <a:spcBef>
                <a:spcPts val="3300"/>
              </a:spcBef>
              <a:defRPr sz="2560"/>
            </a:pPr>
            <a:r>
              <a:t>Γι’ αυτό, υπάρχουν </a:t>
            </a:r>
            <a:r>
              <a:rPr b="1"/>
              <a:t>δύο σταθερές καταστάσεις</a:t>
            </a:r>
            <a:r>
              <a:t>:</a:t>
            </a:r>
          </a:p>
          <a:p>
            <a:pPr lvl="1" marL="711200" indent="-355600" defTabSz="467359">
              <a:spcBef>
                <a:spcPts val="3300"/>
              </a:spcBef>
              <a:defRPr sz="2560"/>
            </a:pPr>
            <a:r>
              <a:t>Η μία στην οποία και οι δύο παίκτες </a:t>
            </a:r>
            <a:r>
              <a:rPr u="sng"/>
              <a:t>πάντα</a:t>
            </a:r>
            <a:r>
              <a:t> επιλέγουν </a:t>
            </a:r>
            <a:r>
              <a:rPr i="1" u="sng"/>
              <a:t>Bach</a:t>
            </a:r>
            <a:r>
              <a:t>, και</a:t>
            </a:r>
          </a:p>
          <a:p>
            <a:pPr lvl="1" marL="711200" indent="-355600" defTabSz="467359">
              <a:spcBef>
                <a:spcPts val="3300"/>
              </a:spcBef>
              <a:defRPr sz="2560"/>
            </a:pPr>
            <a:r>
              <a:t>η άλλη στην οποία και οι δύο παίκτες </a:t>
            </a:r>
            <a:r>
              <a:rPr u="sng"/>
              <a:t>πάντα</a:t>
            </a:r>
            <a:r>
              <a:t> επιλέγουν </a:t>
            </a:r>
            <a:r>
              <a:rPr i="1" u="sng"/>
              <a:t>Stravinsky</a:t>
            </a:r>
            <a:r>
              <a:t>.</a:t>
            </a:r>
          </a:p>
        </p:txBody>
      </p:sp>
      <p:sp>
        <p:nvSpPr>
          <p:cNvPr id="383" name="BoS: Μελέτη του παίγνιου"/>
          <p:cNvSpPr txBox="1"/>
          <p:nvPr>
            <p:ph type="title"/>
          </p:nvPr>
        </p:nvSpPr>
        <p:spPr>
          <a:xfrm>
            <a:off x="1066800" y="254000"/>
            <a:ext cx="11099800" cy="2159000"/>
          </a:xfrm>
          <a:prstGeom prst="rect">
            <a:avLst/>
          </a:prstGeom>
        </p:spPr>
        <p:txBody>
          <a:bodyPr/>
          <a:lstStyle>
            <a:lvl1pPr defTabSz="514095">
              <a:defRPr sz="7040"/>
            </a:lvl1pPr>
          </a:lstStyle>
          <a:p>
            <a:pPr/>
            <a:r>
              <a:t>BoS: Μελέτη του παίγνιου</a:t>
            </a:r>
          </a:p>
        </p:txBody>
      </p:sp>
      <p:sp>
        <p:nvSpPr>
          <p:cNvPr id="384"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6" name="Rectangle 24"/>
          <p:cNvSpPr/>
          <p:nvPr/>
        </p:nvSpPr>
        <p:spPr>
          <a:xfrm>
            <a:off x="3957741" y="3390335"/>
            <a:ext cx="5112569" cy="4464497"/>
          </a:xfrm>
          <a:prstGeom prst="rect">
            <a:avLst/>
          </a:prstGeom>
          <a:solidFill>
            <a:srgbClr val="FFFFFF"/>
          </a:solidFill>
          <a:ln w="12700">
            <a:miter lim="400000"/>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graphicFrame>
        <p:nvGraphicFramePr>
          <p:cNvPr id="387" name="Table 7"/>
          <p:cNvGraphicFramePr/>
          <p:nvPr/>
        </p:nvGraphicFramePr>
        <p:xfrm>
          <a:off x="4371412" y="4605787"/>
          <a:ext cx="4161810" cy="3389321"/>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482443"/>
                <a:gridCol w="1424139"/>
                <a:gridCol w="1378644"/>
              </a:tblGrid>
              <a:tr h="677864">
                <a:tc>
                  <a:txBody>
                    <a:bodyPr/>
                    <a:lstStyle/>
                    <a:p>
                      <a:pPr algn="ctr">
                        <a:defRPr b="0" sz="1800">
                          <a:latin typeface="Corbel"/>
                          <a:ea typeface="Corbel"/>
                          <a:cs typeface="Corbel"/>
                          <a:sym typeface="Corbel"/>
                        </a:defRPr>
                      </a:pP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Bach</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Stravinsky</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r>
              <a:tr h="677864">
                <a:tc>
                  <a:txBody>
                    <a:bodyPr/>
                    <a:lstStyle/>
                    <a:p>
                      <a:pPr algn="ctr">
                        <a:defRPr sz="1800"/>
                      </a:pPr>
                      <a:r>
                        <a:rPr b="1">
                          <a:latin typeface="Corbel"/>
                          <a:ea typeface="Corbel"/>
                          <a:cs typeface="Corbel"/>
                          <a:sym typeface="Corbel"/>
                        </a:rPr>
                        <a:t>Bach</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2,1</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0,0</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r>
              <a:tr h="677864">
                <a:tc>
                  <a:txBody>
                    <a:bodyPr/>
                    <a:lstStyle/>
                    <a:p>
                      <a:pPr algn="ctr">
                        <a:defRPr sz="1800"/>
                      </a:pPr>
                      <a:r>
                        <a:rPr b="1">
                          <a:latin typeface="Corbel"/>
                          <a:ea typeface="Corbel"/>
                          <a:cs typeface="Corbel"/>
                          <a:sym typeface="Corbel"/>
                        </a:rPr>
                        <a:t>Stravinsky</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0,0</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1,2</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r>
            </a:tbl>
          </a:graphicData>
        </a:graphic>
      </p:graphicFrame>
      <p:sp>
        <p:nvSpPr>
          <p:cNvPr id="388" name="Text Placeholder 3"/>
          <p:cNvSpPr txBox="1"/>
          <p:nvPr/>
        </p:nvSpPr>
        <p:spPr>
          <a:xfrm>
            <a:off x="3925482" y="3346693"/>
            <a:ext cx="419089" cy="44196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defTabSz="914400">
              <a:lnSpc>
                <a:spcPts val="1600"/>
              </a:lnSpc>
              <a:defRPr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a:t>
            </a:r>
          </a:p>
        </p:txBody>
      </p:sp>
      <p:sp>
        <p:nvSpPr>
          <p:cNvPr id="389" name="Rectangle 21"/>
          <p:cNvSpPr/>
          <p:nvPr/>
        </p:nvSpPr>
        <p:spPr>
          <a:xfrm rot="2233046">
            <a:off x="8646397" y="3310410"/>
            <a:ext cx="680557" cy="256050"/>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390" name="Rectangle 23"/>
          <p:cNvSpPr/>
          <p:nvPr/>
        </p:nvSpPr>
        <p:spPr>
          <a:xfrm rot="18835875">
            <a:off x="3659127" y="3329481"/>
            <a:ext cx="658711" cy="250685"/>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391" name="II"/>
          <p:cNvSpPr txBox="1"/>
          <p:nvPr>
            <p:ph type="body" sz="quarter" idx="4294967295"/>
          </p:nvPr>
        </p:nvSpPr>
        <p:spPr>
          <a:xfrm>
            <a:off x="4304225" y="4149953"/>
            <a:ext cx="4419601" cy="419089"/>
          </a:xfrm>
          <a:prstGeom prst="rect">
            <a:avLst/>
          </a:prstGeom>
        </p:spPr>
        <p:txBody>
          <a:bodyPr lIns="45719" tIns="45719" rIns="45719" bIns="45719" anchor="t"/>
          <a:lstStyle>
            <a:lvl1pPr marL="0" indent="0" algn="ctr" defTabSz="914400">
              <a:spcBef>
                <a:spcPts val="0"/>
              </a:spcBef>
              <a:buSzTx/>
              <a:buNone/>
              <a:defRPr b="1"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II</a:t>
            </a:r>
          </a:p>
        </p:txBody>
      </p:sp>
      <p:sp>
        <p:nvSpPr>
          <p:cNvPr id="392" name="Oval 11"/>
          <p:cNvSpPr/>
          <p:nvPr/>
        </p:nvSpPr>
        <p:spPr>
          <a:xfrm>
            <a:off x="7659960" y="6003899"/>
            <a:ext cx="648073" cy="576065"/>
          </a:xfrm>
          <a:prstGeom prst="ellipse">
            <a:avLst/>
          </a:prstGeom>
          <a:ln w="25400">
            <a:solidFill>
              <a:srgbClr val="39639D"/>
            </a:solidFill>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sp>
        <p:nvSpPr>
          <p:cNvPr id="393" name="Oval 11"/>
          <p:cNvSpPr/>
          <p:nvPr/>
        </p:nvSpPr>
        <p:spPr>
          <a:xfrm>
            <a:off x="6228089" y="5334551"/>
            <a:ext cx="648074" cy="576065"/>
          </a:xfrm>
          <a:prstGeom prst="ellipse">
            <a:avLst/>
          </a:prstGeom>
          <a:ln w="25400">
            <a:solidFill>
              <a:srgbClr val="39639D"/>
            </a:solidFill>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sp>
        <p:nvSpPr>
          <p:cNvPr id="394" name="BoS: Λύση του παίγνιου"/>
          <p:cNvSpPr txBox="1"/>
          <p:nvPr>
            <p:ph type="title" idx="4294967295"/>
          </p:nvPr>
        </p:nvSpPr>
        <p:spPr>
          <a:xfrm>
            <a:off x="1066800" y="254000"/>
            <a:ext cx="11099800" cy="2159000"/>
          </a:xfrm>
          <a:prstGeom prst="rect">
            <a:avLst/>
          </a:prstGeom>
        </p:spPr>
        <p:txBody>
          <a:bodyPr/>
          <a:lstStyle>
            <a:lvl1pPr defTabSz="566674">
              <a:defRPr sz="7760"/>
            </a:lvl1pPr>
          </a:lstStyle>
          <a:p>
            <a:pPr/>
            <a:r>
              <a:t>BoS: Λύση του παίγνιου</a:t>
            </a:r>
          </a:p>
        </p:txBody>
      </p:sp>
      <p:sp>
        <p:nvSpPr>
          <p:cNvPr id="395" name="TextBox 17"/>
          <p:cNvSpPr txBox="1"/>
          <p:nvPr/>
        </p:nvSpPr>
        <p:spPr>
          <a:xfrm>
            <a:off x="7937388" y="5894363"/>
            <a:ext cx="144017"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l" defTabSz="914400">
              <a:defRPr b="0">
                <a:solidFill>
                  <a:srgbClr val="2DA2BF"/>
                </a:solidFill>
                <a:latin typeface="Wingdings"/>
                <a:ea typeface="Wingdings"/>
                <a:cs typeface="Wingdings"/>
                <a:sym typeface="Wingdings"/>
              </a:defRPr>
            </a:lvl1pPr>
          </a:lstStyle>
          <a:p>
            <a:pPr>
              <a:defRPr>
                <a:latin typeface="Corbel"/>
                <a:ea typeface="Corbel"/>
                <a:cs typeface="Corbel"/>
                <a:sym typeface="Corbel"/>
              </a:defRPr>
            </a:pPr>
            <a:r>
              <a:rPr>
                <a:latin typeface="Wingdings"/>
                <a:ea typeface="Wingdings"/>
                <a:cs typeface="Wingdings"/>
                <a:sym typeface="Wingdings"/>
              </a:rPr>
              <a:t>●</a:t>
            </a:r>
          </a:p>
        </p:txBody>
      </p:sp>
      <p:sp>
        <p:nvSpPr>
          <p:cNvPr id="396" name="TextBox 22"/>
          <p:cNvSpPr txBox="1"/>
          <p:nvPr/>
        </p:nvSpPr>
        <p:spPr>
          <a:xfrm>
            <a:off x="6330776" y="5218673"/>
            <a:ext cx="144017"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l" defTabSz="914400">
              <a:defRPr b="0">
                <a:solidFill>
                  <a:srgbClr val="DA1F28"/>
                </a:solidFill>
                <a:latin typeface="Wingdings"/>
                <a:ea typeface="Wingdings"/>
                <a:cs typeface="Wingdings"/>
                <a:sym typeface="Wingdings"/>
              </a:defRPr>
            </a:lvl1pPr>
          </a:lstStyle>
          <a:p>
            <a:pPr>
              <a:defRPr>
                <a:latin typeface="Corbel"/>
                <a:ea typeface="Corbel"/>
                <a:cs typeface="Corbel"/>
                <a:sym typeface="Corbel"/>
              </a:defRPr>
            </a:pPr>
            <a:r>
              <a:rPr>
                <a:latin typeface="Wingdings"/>
                <a:ea typeface="Wingdings"/>
                <a:cs typeface="Wingdings"/>
                <a:sym typeface="Wingdings"/>
              </a:rPr>
              <a:t>●</a:t>
            </a:r>
          </a:p>
        </p:txBody>
      </p:sp>
      <p:sp>
        <p:nvSpPr>
          <p:cNvPr id="397" name="NE"/>
          <p:cNvSpPr txBox="1"/>
          <p:nvPr/>
        </p:nvSpPr>
        <p:spPr>
          <a:xfrm>
            <a:off x="6646316" y="7256489"/>
            <a:ext cx="793354" cy="39682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sz="2600">
                <a:solidFill>
                  <a:schemeClr val="accent5">
                    <a:lumOff val="-29866"/>
                  </a:schemeClr>
                </a:solidFill>
              </a:defRPr>
            </a:lvl1pPr>
          </a:lstStyle>
          <a:p>
            <a:pPr/>
            <a:r>
              <a:t>NE</a:t>
            </a:r>
          </a:p>
        </p:txBody>
      </p:sp>
      <p:sp>
        <p:nvSpPr>
          <p:cNvPr id="398" name="Line"/>
          <p:cNvSpPr/>
          <p:nvPr/>
        </p:nvSpPr>
        <p:spPr>
          <a:xfrm flipV="1">
            <a:off x="7143749" y="6587208"/>
            <a:ext cx="664493" cy="664493"/>
          </a:xfrm>
          <a:prstGeom prst="line">
            <a:avLst/>
          </a:prstGeom>
          <a:ln w="25400">
            <a:solidFill>
              <a:srgbClr val="000000"/>
            </a:solidFill>
            <a:miter lim="400000"/>
            <a:tailEnd type="triangle"/>
          </a:ln>
        </p:spPr>
        <p:txBody>
          <a:bodyPr lIns="50800" tIns="50800" rIns="50800" bIns="50800" anchor="ctr"/>
          <a:lstStyle/>
          <a:p>
            <a:pPr>
              <a:defRPr b="0" sz="2200">
                <a:solidFill>
                  <a:srgbClr val="FFFFFF"/>
                </a:solidFill>
                <a:latin typeface="+mn-lt"/>
                <a:ea typeface="+mn-ea"/>
                <a:cs typeface="+mn-cs"/>
                <a:sym typeface="Helvetica Neue Medium"/>
              </a:defRPr>
            </a:pPr>
          </a:p>
        </p:txBody>
      </p:sp>
      <p:sp>
        <p:nvSpPr>
          <p:cNvPr id="399" name="Line"/>
          <p:cNvSpPr/>
          <p:nvPr/>
        </p:nvSpPr>
        <p:spPr>
          <a:xfrm flipH="1" flipV="1">
            <a:off x="6804317" y="5908453"/>
            <a:ext cx="85433" cy="1343248"/>
          </a:xfrm>
          <a:prstGeom prst="line">
            <a:avLst/>
          </a:prstGeom>
          <a:ln w="25400">
            <a:solidFill>
              <a:srgbClr val="000000"/>
            </a:solidFill>
            <a:miter lim="400000"/>
            <a:tailEnd type="triangle"/>
          </a:ln>
        </p:spPr>
        <p:txBody>
          <a:bodyPr lIns="50800" tIns="50800" rIns="50800" bIns="50800" anchor="ctr"/>
          <a:lstStyle/>
          <a:p>
            <a:pPr>
              <a:defRPr b="0" sz="2200">
                <a:solidFill>
                  <a:srgbClr val="FFFFFF"/>
                </a:solidFill>
                <a:latin typeface="+mn-lt"/>
                <a:ea typeface="+mn-ea"/>
                <a:cs typeface="+mn-cs"/>
                <a:sym typeface="Helvetica Neue Medium"/>
              </a:defRPr>
            </a:pPr>
          </a:p>
        </p:txBody>
      </p:sp>
      <p:sp>
        <p:nvSpPr>
          <p:cNvPr id="400"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3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39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4" presetID="2" grpId="3" fill="hold">
                                  <p:stCondLst>
                                    <p:cond delay="0"/>
                                  </p:stCondLst>
                                  <p:iterate type="el" backwards="0">
                                    <p:tmAbs val="0"/>
                                  </p:iterate>
                                  <p:childTnLst>
                                    <p:set>
                                      <p:cBhvr>
                                        <p:cTn id="14" fill="hold"/>
                                        <p:tgtEl>
                                          <p:spTgt spid="393"/>
                                        </p:tgtEl>
                                        <p:attrNameLst>
                                          <p:attrName>style.visibility</p:attrName>
                                        </p:attrNameLst>
                                      </p:cBhvr>
                                      <p:to>
                                        <p:strVal val="visible"/>
                                      </p:to>
                                    </p:set>
                                    <p:anim calcmode="lin" valueType="num">
                                      <p:cBhvr>
                                        <p:cTn id="15" dur="500" fill="hold"/>
                                        <p:tgtEl>
                                          <p:spTgt spid="393"/>
                                        </p:tgtEl>
                                        <p:attrNameLst>
                                          <p:attrName>ppt_x</p:attrName>
                                        </p:attrNameLst>
                                      </p:cBhvr>
                                      <p:tavLst>
                                        <p:tav tm="0">
                                          <p:val>
                                            <p:strVal val="#ppt_x"/>
                                          </p:val>
                                        </p:tav>
                                        <p:tav tm="100000">
                                          <p:val>
                                            <p:strVal val="#ppt_x"/>
                                          </p:val>
                                        </p:tav>
                                      </p:tavLst>
                                    </p:anim>
                                    <p:anim calcmode="lin" valueType="num">
                                      <p:cBhvr>
                                        <p:cTn id="16" dur="500" fill="hold"/>
                                        <p:tgtEl>
                                          <p:spTgt spid="39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4" presetID="2" grpId="4" fill="hold">
                                  <p:stCondLst>
                                    <p:cond delay="0"/>
                                  </p:stCondLst>
                                  <p:iterate type="el" backwards="0">
                                    <p:tmAbs val="0"/>
                                  </p:iterate>
                                  <p:childTnLst>
                                    <p:set>
                                      <p:cBhvr>
                                        <p:cTn id="20" fill="hold"/>
                                        <p:tgtEl>
                                          <p:spTgt spid="392"/>
                                        </p:tgtEl>
                                        <p:attrNameLst>
                                          <p:attrName>style.visibility</p:attrName>
                                        </p:attrNameLst>
                                      </p:cBhvr>
                                      <p:to>
                                        <p:strVal val="visible"/>
                                      </p:to>
                                    </p:set>
                                    <p:anim calcmode="lin" valueType="num">
                                      <p:cBhvr>
                                        <p:cTn id="21" dur="500" fill="hold"/>
                                        <p:tgtEl>
                                          <p:spTgt spid="392"/>
                                        </p:tgtEl>
                                        <p:attrNameLst>
                                          <p:attrName>ppt_x</p:attrName>
                                        </p:attrNameLst>
                                      </p:cBhvr>
                                      <p:tavLst>
                                        <p:tav tm="0">
                                          <p:val>
                                            <p:strVal val="#ppt_x"/>
                                          </p:val>
                                        </p:tav>
                                        <p:tav tm="100000">
                                          <p:val>
                                            <p:strVal val="#ppt_x"/>
                                          </p:val>
                                        </p:tav>
                                      </p:tavLst>
                                    </p:anim>
                                    <p:anim calcmode="lin" valueType="num">
                                      <p:cBhvr>
                                        <p:cTn id="22" dur="500" fill="hold"/>
                                        <p:tgtEl>
                                          <p:spTgt spid="39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5" fill="hold">
                                  <p:stCondLst>
                                    <p:cond delay="0"/>
                                  </p:stCondLst>
                                  <p:iterate type="el" backwards="0">
                                    <p:tmAbs val="0"/>
                                  </p:iterate>
                                  <p:childTnLst>
                                    <p:set>
                                      <p:cBhvr>
                                        <p:cTn id="26" fill="hold"/>
                                        <p:tgtEl>
                                          <p:spTgt spid="3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6" fill="hold">
                                  <p:stCondLst>
                                    <p:cond delay="0"/>
                                  </p:stCondLst>
                                  <p:iterate type="el" backwards="0">
                                    <p:tmAbs val="0"/>
                                  </p:iterate>
                                  <p:childTnLst>
                                    <p:set>
                                      <p:cBhvr>
                                        <p:cTn id="30" fill="hold"/>
                                        <p:tgtEl>
                                          <p:spTgt spid="39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7" fill="hold">
                                  <p:stCondLst>
                                    <p:cond delay="0"/>
                                  </p:stCondLst>
                                  <p:iterate type="el" backwards="0">
                                    <p:tmAbs val="0"/>
                                  </p:iterate>
                                  <p:childTnLst>
                                    <p:set>
                                      <p:cBhvr>
                                        <p:cTn id="34" fill="hold"/>
                                        <p:tgtEl>
                                          <p:spTgt spid="39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99" grpId="6"/>
      <p:bldP build="whole" bldLvl="1" animBg="1" rev="0" advAuto="0" spid="395" grpId="2"/>
      <p:bldP build="whole" bldLvl="1" animBg="1" rev="0" advAuto="0" spid="397" grpId="5"/>
      <p:bldP build="whole" bldLvl="1" animBg="1" rev="0" advAuto="0" spid="398" grpId="7"/>
      <p:bldP build="whole" bldLvl="1" animBg="1" rev="0" advAuto="0" spid="392" grpId="4"/>
      <p:bldP build="whole" bldLvl="1" animBg="1" rev="0" advAuto="0" spid="393" grpId="3"/>
      <p:bldP build="whole" bldLvl="1" animBg="1" rev="0" advAuto="0" spid="396" grpId="1"/>
    </p:bldLst>
  </p:timing>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2" name="Παράδειγμα 2:…"/>
          <p:cNvSpPr txBox="1"/>
          <p:nvPr>
            <p:ph type="title"/>
          </p:nvPr>
        </p:nvSpPr>
        <p:spPr>
          <a:xfrm>
            <a:off x="1130300" y="254000"/>
            <a:ext cx="11099800" cy="2159000"/>
          </a:xfrm>
          <a:prstGeom prst="rect">
            <a:avLst/>
          </a:prstGeom>
        </p:spPr>
        <p:txBody>
          <a:bodyPr/>
          <a:lstStyle/>
          <a:p>
            <a:pPr algn="l" defTabSz="321310">
              <a:defRPr sz="4400"/>
            </a:pPr>
            <a:r>
              <a:t>Παράδειγμα 2:</a:t>
            </a:r>
          </a:p>
          <a:p>
            <a:pPr algn="r" defTabSz="321310">
              <a:defRPr sz="4400"/>
            </a:pPr>
            <a:r>
              <a:t>Το παίγνιο του συντονισμού</a:t>
            </a:r>
          </a:p>
          <a:p>
            <a:pPr algn="r" defTabSz="321310">
              <a:defRPr sz="4400"/>
            </a:pPr>
            <a:r>
              <a:t>(coordination game)</a:t>
            </a:r>
          </a:p>
        </p:txBody>
      </p:sp>
      <p:sp>
        <p:nvSpPr>
          <p:cNvPr id="403" name="Όπως και στο BoS, δύο φίλοι επιθυμούν να βγουν έξω μαζί, αλλά στην περίπτωση αυτή συμφωνούν να πάνε στο πιο επιθυμητό κονσέρτο.…"/>
          <p:cNvSpPr txBox="1"/>
          <p:nvPr>
            <p:ph type="body" idx="1"/>
          </p:nvPr>
        </p:nvSpPr>
        <p:spPr>
          <a:prstGeom prst="rect">
            <a:avLst/>
          </a:prstGeom>
        </p:spPr>
        <p:txBody>
          <a:bodyPr/>
          <a:lstStyle/>
          <a:p>
            <a:pPr/>
            <a:r>
              <a:t>Όπως και στο BoS, δύο φίλοι επιθυμούν να βγουν έξω </a:t>
            </a:r>
            <a:r>
              <a:rPr b="1"/>
              <a:t>μαζί</a:t>
            </a:r>
            <a:r>
              <a:t>, αλλά στην περίπτωση αυτή </a:t>
            </a:r>
            <a:r>
              <a:rPr b="1"/>
              <a:t>συμφωνούν</a:t>
            </a:r>
            <a:r>
              <a:t> να πάνε </a:t>
            </a:r>
            <a:r>
              <a:rPr b="1"/>
              <a:t>στο πιο επιθυμητό κονσέρτο</a:t>
            </a:r>
            <a:r>
              <a:t>.</a:t>
            </a:r>
          </a:p>
          <a:p>
            <a:pPr/>
            <a:r>
              <a:t>Αναπαριστώντας τις </a:t>
            </a:r>
            <a:r>
              <a:rPr b="1"/>
              <a:t>προτιμήσεις</a:t>
            </a:r>
            <a:r>
              <a:t> των δύο ατόμων με </a:t>
            </a:r>
            <a:r>
              <a:rPr b="1"/>
              <a:t>συναρτήσεις απόδοσης</a:t>
            </a:r>
            <a:r>
              <a:t> (</a:t>
            </a:r>
            <a:r>
              <a:rPr b="1"/>
              <a:t>payoff functions</a:t>
            </a:r>
            <a:r>
              <a:t>), φτιάχνουμε το παίγνιο του πίνακα που ακολουθεί.</a:t>
            </a:r>
          </a:p>
        </p:txBody>
      </p:sp>
      <p:sp>
        <p:nvSpPr>
          <p:cNvPr id="404"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6" name="Rectangle 24"/>
          <p:cNvSpPr/>
          <p:nvPr/>
        </p:nvSpPr>
        <p:spPr>
          <a:xfrm>
            <a:off x="3957741" y="3390335"/>
            <a:ext cx="5112569" cy="4464497"/>
          </a:xfrm>
          <a:prstGeom prst="rect">
            <a:avLst/>
          </a:prstGeom>
          <a:solidFill>
            <a:srgbClr val="FFFFFF"/>
          </a:solidFill>
          <a:ln w="12700">
            <a:miter lim="400000"/>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graphicFrame>
        <p:nvGraphicFramePr>
          <p:cNvPr id="407" name="Table 7"/>
          <p:cNvGraphicFramePr/>
          <p:nvPr/>
        </p:nvGraphicFramePr>
        <p:xfrm>
          <a:off x="4371412" y="4605787"/>
          <a:ext cx="4161810" cy="3389321"/>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482443"/>
                <a:gridCol w="1424139"/>
                <a:gridCol w="1378644"/>
              </a:tblGrid>
              <a:tr h="677864">
                <a:tc>
                  <a:txBody>
                    <a:bodyPr/>
                    <a:lstStyle/>
                    <a:p>
                      <a:pPr algn="ctr">
                        <a:defRPr b="0" sz="1800">
                          <a:latin typeface="Corbel"/>
                          <a:ea typeface="Corbel"/>
                          <a:cs typeface="Corbel"/>
                          <a:sym typeface="Corbel"/>
                        </a:defRPr>
                      </a:pP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Mozart</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Mahler</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r>
              <a:tr h="677864">
                <a:tc>
                  <a:txBody>
                    <a:bodyPr/>
                    <a:lstStyle/>
                    <a:p>
                      <a:pPr algn="ctr">
                        <a:defRPr sz="1800"/>
                      </a:pPr>
                      <a:r>
                        <a:rPr b="1">
                          <a:latin typeface="Corbel"/>
                          <a:ea typeface="Corbel"/>
                          <a:cs typeface="Corbel"/>
                          <a:sym typeface="Corbel"/>
                        </a:rPr>
                        <a:t>Mozart</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2,2</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0,0</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r>
              <a:tr h="677864">
                <a:tc>
                  <a:txBody>
                    <a:bodyPr/>
                    <a:lstStyle/>
                    <a:p>
                      <a:pPr algn="ctr">
                        <a:defRPr sz="1800"/>
                      </a:pPr>
                      <a:r>
                        <a:rPr b="1">
                          <a:latin typeface="Corbel"/>
                          <a:ea typeface="Corbel"/>
                          <a:cs typeface="Corbel"/>
                          <a:sym typeface="Corbel"/>
                        </a:rPr>
                        <a:t>Mahler</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0,0</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1,1</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r>
            </a:tbl>
          </a:graphicData>
        </a:graphic>
      </p:graphicFrame>
      <p:sp>
        <p:nvSpPr>
          <p:cNvPr id="408" name="Text Placeholder 3"/>
          <p:cNvSpPr txBox="1"/>
          <p:nvPr/>
        </p:nvSpPr>
        <p:spPr>
          <a:xfrm>
            <a:off x="3925482" y="3346693"/>
            <a:ext cx="419089" cy="44196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defTabSz="914400">
              <a:lnSpc>
                <a:spcPts val="1600"/>
              </a:lnSpc>
              <a:defRPr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a:t>
            </a:r>
          </a:p>
        </p:txBody>
      </p:sp>
      <p:sp>
        <p:nvSpPr>
          <p:cNvPr id="409" name="Rectangle 21"/>
          <p:cNvSpPr/>
          <p:nvPr/>
        </p:nvSpPr>
        <p:spPr>
          <a:xfrm rot="2233046">
            <a:off x="8646397" y="3310410"/>
            <a:ext cx="680557" cy="256050"/>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10" name="Rectangle 23"/>
          <p:cNvSpPr/>
          <p:nvPr/>
        </p:nvSpPr>
        <p:spPr>
          <a:xfrm rot="18835875">
            <a:off x="3659127" y="3329481"/>
            <a:ext cx="658711" cy="250685"/>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11" name="II"/>
          <p:cNvSpPr txBox="1"/>
          <p:nvPr>
            <p:ph type="body" sz="quarter" idx="4294967295"/>
          </p:nvPr>
        </p:nvSpPr>
        <p:spPr>
          <a:xfrm>
            <a:off x="4304225" y="4149953"/>
            <a:ext cx="4419601" cy="419089"/>
          </a:xfrm>
          <a:prstGeom prst="rect">
            <a:avLst/>
          </a:prstGeom>
        </p:spPr>
        <p:txBody>
          <a:bodyPr lIns="45719" tIns="45719" rIns="45719" bIns="45719" anchor="t"/>
          <a:lstStyle>
            <a:lvl1pPr marL="0" indent="0" algn="ctr" defTabSz="914400">
              <a:spcBef>
                <a:spcPts val="0"/>
              </a:spcBef>
              <a:buSzTx/>
              <a:buNone/>
              <a:defRPr b="1"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II</a:t>
            </a:r>
          </a:p>
        </p:txBody>
      </p:sp>
      <p:sp>
        <p:nvSpPr>
          <p:cNvPr id="412" name="Coordination game: Το παίγνιο"/>
          <p:cNvSpPr txBox="1"/>
          <p:nvPr>
            <p:ph type="title" idx="4294967295"/>
          </p:nvPr>
        </p:nvSpPr>
        <p:spPr>
          <a:xfrm>
            <a:off x="1066800" y="254000"/>
            <a:ext cx="11099800" cy="2159000"/>
          </a:xfrm>
          <a:prstGeom prst="rect">
            <a:avLst/>
          </a:prstGeom>
        </p:spPr>
        <p:txBody>
          <a:bodyPr/>
          <a:lstStyle>
            <a:lvl1pPr defTabSz="484886">
              <a:defRPr sz="6640"/>
            </a:lvl1pPr>
          </a:lstStyle>
          <a:p>
            <a:pPr/>
            <a:r>
              <a:t>Coordination game: Το παίγνιο</a:t>
            </a:r>
          </a:p>
        </p:txBody>
      </p:sp>
      <p:sp>
        <p:nvSpPr>
          <p:cNvPr id="413"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5" name="Το παίγνιο αποτελεί μοντέλο μιας κατάστασης στην οποία οι παίκτες έχουν ένα αμοιβαίο ενδιαφέρον (συμφέρον) για την επίτευξη μιας από αυτές τις ισορροπίες, δηλαδή το (Mozart, Mozart).…"/>
          <p:cNvSpPr txBox="1"/>
          <p:nvPr>
            <p:ph type="body" idx="1"/>
          </p:nvPr>
        </p:nvSpPr>
        <p:spPr>
          <a:prstGeom prst="rect">
            <a:avLst/>
          </a:prstGeom>
        </p:spPr>
        <p:txBody>
          <a:bodyPr/>
          <a:lstStyle/>
          <a:p>
            <a:pPr marL="382270" indent="-382270" defTabSz="502412">
              <a:spcBef>
                <a:spcPts val="3600"/>
              </a:spcBef>
              <a:defRPr sz="2752"/>
            </a:pPr>
            <a:r>
              <a:t>Το παίγνιο αποτελεί μοντέλο μιας κατάστασης στην οποία οι παίκτες έχουν ένα αμοιβαίο ενδιαφέρον (συμφέρον) για την επίτευξη μιας από αυτές τις ισορροπίες, δηλαδή το </a:t>
            </a:r>
            <a:r>
              <a:rPr b="1"/>
              <a:t>(</a:t>
            </a:r>
            <a:r>
              <a:rPr b="1" i="1"/>
              <a:t>Mozart</a:t>
            </a:r>
            <a:r>
              <a:rPr b="1"/>
              <a:t>, </a:t>
            </a:r>
            <a:r>
              <a:rPr b="1" i="1"/>
              <a:t>Mozart</a:t>
            </a:r>
            <a:r>
              <a:rPr b="1"/>
              <a:t>)</a:t>
            </a:r>
            <a:r>
              <a:t>.</a:t>
            </a:r>
          </a:p>
          <a:p>
            <a:pPr marL="382270" indent="-382270" defTabSz="502412">
              <a:spcBef>
                <a:spcPts val="3600"/>
              </a:spcBef>
              <a:defRPr sz="2752"/>
            </a:pPr>
            <a:r>
              <a:t>Το παίγνιο, όπως και το BoS έχει </a:t>
            </a:r>
            <a:r>
              <a:rPr b="1"/>
              <a:t>2 Nash Equilibria</a:t>
            </a:r>
            <a:r>
              <a:t>:</a:t>
            </a:r>
          </a:p>
          <a:p>
            <a:pPr lvl="1" marL="764540" indent="-382270" defTabSz="502412">
              <a:spcBef>
                <a:spcPts val="3600"/>
              </a:spcBef>
              <a:defRPr sz="2752"/>
            </a:pPr>
            <a:r>
              <a:rPr b="1"/>
              <a:t>(</a:t>
            </a:r>
            <a:r>
              <a:rPr b="1" i="1"/>
              <a:t>Mozart</a:t>
            </a:r>
            <a:r>
              <a:rPr b="1"/>
              <a:t>, </a:t>
            </a:r>
            <a:r>
              <a:rPr b="1" i="1"/>
              <a:t>Mozart</a:t>
            </a:r>
            <a:r>
              <a:rPr b="1"/>
              <a:t>)</a:t>
            </a:r>
            <a:r>
              <a:t> και</a:t>
            </a:r>
          </a:p>
          <a:p>
            <a:pPr lvl="1" marL="764540" indent="-382270" defTabSz="502412">
              <a:spcBef>
                <a:spcPts val="3600"/>
              </a:spcBef>
              <a:defRPr sz="2752"/>
            </a:pPr>
            <a:r>
              <a:rPr b="1"/>
              <a:t>(</a:t>
            </a:r>
            <a:r>
              <a:rPr b="1" i="1"/>
              <a:t>Mahler</a:t>
            </a:r>
            <a:r>
              <a:rPr b="1"/>
              <a:t>, </a:t>
            </a:r>
            <a:r>
              <a:rPr b="1" i="1"/>
              <a:t>Mahler</a:t>
            </a:r>
            <a:r>
              <a:rPr b="1"/>
              <a:t>)</a:t>
            </a:r>
            <a:r>
              <a:t>.</a:t>
            </a:r>
          </a:p>
          <a:p>
            <a:pPr marL="382270" indent="-382270" defTabSz="502412">
              <a:spcBef>
                <a:spcPts val="3600"/>
              </a:spcBef>
              <a:defRPr sz="2752"/>
            </a:pPr>
            <a:r>
              <a:t>Ωστόσο, η έννοια του ΝΕ δεν αποκλείει </a:t>
            </a:r>
            <a:r>
              <a:rPr b="1"/>
              <a:t>μια σταθερή κατάσταση</a:t>
            </a:r>
            <a:r>
              <a:t> στην οποία το αποτέλεσμα είναι η </a:t>
            </a:r>
            <a:r>
              <a:rPr b="1"/>
              <a:t>κατώτερη ισορροπία</a:t>
            </a:r>
            <a:r>
              <a:t>:</a:t>
            </a:r>
          </a:p>
          <a:p>
            <a:pPr lvl="1" marL="764540" indent="-382270" defTabSz="502412">
              <a:spcBef>
                <a:spcPts val="3600"/>
              </a:spcBef>
              <a:defRPr sz="2752"/>
            </a:pPr>
            <a:r>
              <a:rPr b="1"/>
              <a:t>(</a:t>
            </a:r>
            <a:r>
              <a:rPr b="1" i="1"/>
              <a:t>Mahler</a:t>
            </a:r>
            <a:r>
              <a:rPr b="1"/>
              <a:t>, </a:t>
            </a:r>
            <a:r>
              <a:rPr b="1" i="1"/>
              <a:t>Mahler</a:t>
            </a:r>
            <a:r>
              <a:rPr b="1"/>
              <a:t>)</a:t>
            </a:r>
            <a:r>
              <a:t>.</a:t>
            </a:r>
          </a:p>
        </p:txBody>
      </p:sp>
      <p:sp>
        <p:nvSpPr>
          <p:cNvPr id="416" name="Coordination game: Μελέτη του παίγνιου"/>
          <p:cNvSpPr txBox="1"/>
          <p:nvPr>
            <p:ph type="title"/>
          </p:nvPr>
        </p:nvSpPr>
        <p:spPr>
          <a:xfrm>
            <a:off x="1066800" y="254000"/>
            <a:ext cx="11099800" cy="2159000"/>
          </a:xfrm>
          <a:prstGeom prst="rect">
            <a:avLst/>
          </a:prstGeom>
        </p:spPr>
        <p:txBody>
          <a:bodyPr/>
          <a:lstStyle>
            <a:lvl1pPr defTabSz="484886">
              <a:defRPr sz="6640"/>
            </a:lvl1pPr>
          </a:lstStyle>
          <a:p>
            <a:pPr/>
            <a:r>
              <a:t>Coordination game: Μελέτη του παίγνιου</a:t>
            </a:r>
          </a:p>
        </p:txBody>
      </p:sp>
      <p:sp>
        <p:nvSpPr>
          <p:cNvPr id="417"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9" name="Παράδειγμα 3:…"/>
          <p:cNvSpPr txBox="1"/>
          <p:nvPr>
            <p:ph type="title"/>
          </p:nvPr>
        </p:nvSpPr>
        <p:spPr>
          <a:xfrm>
            <a:off x="1130300" y="254000"/>
            <a:ext cx="11099800" cy="2159000"/>
          </a:xfrm>
          <a:prstGeom prst="rect">
            <a:avLst/>
          </a:prstGeom>
        </p:spPr>
        <p:txBody>
          <a:bodyPr/>
          <a:lstStyle/>
          <a:p>
            <a:pPr algn="l" defTabSz="321310">
              <a:defRPr sz="4400"/>
            </a:pPr>
            <a:r>
              <a:t>Παράδειγμα 3:</a:t>
            </a:r>
          </a:p>
          <a:p>
            <a:pPr algn="r" defTabSz="321310">
              <a:defRPr sz="4400"/>
            </a:pPr>
            <a:r>
              <a:t>Το δίλημμα του φυλακισμένου</a:t>
            </a:r>
          </a:p>
          <a:p>
            <a:pPr algn="r" defTabSz="321310">
              <a:defRPr sz="4400"/>
            </a:pPr>
            <a:r>
              <a:t>(The Prisoner’s Dilemma)</a:t>
            </a:r>
          </a:p>
        </p:txBody>
      </p:sp>
      <p:sp>
        <p:nvSpPr>
          <p:cNvPr id="420" name="Δύο ύποπτοι ενός εγκλήματος συλλαμβάνονται και κρατούνται σε ξεχωριστά κελιά.…"/>
          <p:cNvSpPr txBox="1"/>
          <p:nvPr>
            <p:ph type="body" idx="1"/>
          </p:nvPr>
        </p:nvSpPr>
        <p:spPr>
          <a:prstGeom prst="rect">
            <a:avLst/>
          </a:prstGeom>
        </p:spPr>
        <p:txBody>
          <a:bodyPr/>
          <a:lstStyle/>
          <a:p>
            <a:pPr marL="328929" indent="-328929" defTabSz="432308">
              <a:spcBef>
                <a:spcPts val="3100"/>
              </a:spcBef>
              <a:defRPr sz="2368"/>
            </a:pPr>
            <a:r>
              <a:rPr b="1"/>
              <a:t>Δύο ύποπτοι</a:t>
            </a:r>
            <a:r>
              <a:t> ενός εγκλήματος </a:t>
            </a:r>
            <a:r>
              <a:rPr b="1"/>
              <a:t>συλλαμβάνονται</a:t>
            </a:r>
            <a:r>
              <a:t> και κρατούνται σε </a:t>
            </a:r>
            <a:r>
              <a:rPr b="1"/>
              <a:t>ξεχωριστά κελιά</a:t>
            </a:r>
            <a:r>
              <a:t>.</a:t>
            </a:r>
          </a:p>
          <a:p>
            <a:pPr marL="328929" indent="-328929" defTabSz="432308">
              <a:spcBef>
                <a:spcPts val="3100"/>
              </a:spcBef>
              <a:defRPr sz="2368"/>
            </a:pPr>
            <a:r>
              <a:t>Αν </a:t>
            </a:r>
            <a:r>
              <a:rPr b="1"/>
              <a:t>ομολογήσουν</a:t>
            </a:r>
            <a:r>
              <a:t> και οι </a:t>
            </a:r>
            <a:r>
              <a:rPr b="1"/>
              <a:t>δύο</a:t>
            </a:r>
            <a:r>
              <a:t>, ο καθένας θα καταδικαστεί σε φυλάκιση </a:t>
            </a:r>
            <a:r>
              <a:rPr b="1"/>
              <a:t>3 ετών</a:t>
            </a:r>
            <a:r>
              <a:t>.</a:t>
            </a:r>
          </a:p>
          <a:p>
            <a:pPr marL="328929" indent="-328929" defTabSz="432308">
              <a:spcBef>
                <a:spcPts val="3100"/>
              </a:spcBef>
              <a:defRPr sz="2368"/>
            </a:pPr>
            <a:r>
              <a:t>Αν </a:t>
            </a:r>
            <a:r>
              <a:rPr b="1"/>
              <a:t>ομολογήσει</a:t>
            </a:r>
            <a:r>
              <a:t> μόνο </a:t>
            </a:r>
            <a:r>
              <a:rPr b="1"/>
              <a:t>ο ένας</a:t>
            </a:r>
            <a:r>
              <a:t> από τους δύο, </a:t>
            </a:r>
            <a:r>
              <a:rPr b="1"/>
              <a:t>θα απελευθερωθεί</a:t>
            </a:r>
            <a:r>
              <a:t> και θα χρησιμοποιηθεί σα μάρτυρας κατηγορίας </a:t>
            </a:r>
            <a:r>
              <a:rPr b="1"/>
              <a:t>εναντίον του άλλου</a:t>
            </a:r>
            <a:r>
              <a:t>, ο οποίος θα καταδικαστεί σε φυλάκιση </a:t>
            </a:r>
            <a:r>
              <a:rPr b="1"/>
              <a:t>4 ετών</a:t>
            </a:r>
            <a:r>
              <a:t>.</a:t>
            </a:r>
          </a:p>
          <a:p>
            <a:pPr marL="328929" indent="-328929" defTabSz="432308">
              <a:spcBef>
                <a:spcPts val="3100"/>
              </a:spcBef>
              <a:defRPr sz="2368"/>
            </a:pPr>
            <a:r>
              <a:t>Αν δεν ομολογήσει </a:t>
            </a:r>
            <a:r>
              <a:rPr b="1"/>
              <a:t>κανένας</a:t>
            </a:r>
            <a:r>
              <a:t>, και οι </a:t>
            </a:r>
            <a:r>
              <a:rPr b="1"/>
              <a:t>δύο</a:t>
            </a:r>
            <a:r>
              <a:t> θα </a:t>
            </a:r>
            <a:r>
              <a:rPr b="1"/>
              <a:t>καταδικαστούν</a:t>
            </a:r>
            <a:r>
              <a:t> για ένα </a:t>
            </a:r>
            <a:r>
              <a:rPr b="1"/>
              <a:t>μικρό αδίκημα</a:t>
            </a:r>
            <a:r>
              <a:t> και θα περάσουν </a:t>
            </a:r>
            <a:r>
              <a:rPr b="1"/>
              <a:t>ένα χρόνο στη φυλακή</a:t>
            </a:r>
            <a:r>
              <a:t>.</a:t>
            </a:r>
          </a:p>
          <a:p>
            <a:pPr marL="328929" indent="-328929" defTabSz="432308">
              <a:spcBef>
                <a:spcPts val="3100"/>
              </a:spcBef>
              <a:defRPr sz="2368"/>
            </a:pPr>
            <a:r>
              <a:t>Αναπαριστώντας τις </a:t>
            </a:r>
            <a:r>
              <a:rPr b="1"/>
              <a:t>προτιμήσεις</a:t>
            </a:r>
            <a:r>
              <a:t> των δύο ατόμων με </a:t>
            </a:r>
            <a:r>
              <a:rPr b="1"/>
              <a:t>συναρτήσεις απόδοσης</a:t>
            </a:r>
            <a:r>
              <a:t> (</a:t>
            </a:r>
            <a:r>
              <a:rPr b="1"/>
              <a:t>payoff functions</a:t>
            </a:r>
            <a:r>
              <a:t>), φτιάχνουμε το παίγνιο του πίνακα που ακολουθεί.</a:t>
            </a:r>
          </a:p>
        </p:txBody>
      </p:sp>
      <p:sp>
        <p:nvSpPr>
          <p:cNvPr id="421"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3" name="The Prisoner’s Dilemma"/>
          <p:cNvSpPr txBox="1"/>
          <p:nvPr>
            <p:ph type="title"/>
          </p:nvPr>
        </p:nvSpPr>
        <p:spPr>
          <a:prstGeom prst="rect">
            <a:avLst/>
          </a:prstGeom>
        </p:spPr>
        <p:txBody>
          <a:bodyPr/>
          <a:lstStyle>
            <a:lvl1pPr algn="r" defTabSz="578358">
              <a:defRPr sz="7919"/>
            </a:lvl1pPr>
          </a:lstStyle>
          <a:p>
            <a:pPr/>
            <a:r>
              <a:t>The Prisoner’s Dilemma</a:t>
            </a:r>
          </a:p>
        </p:txBody>
      </p:sp>
      <p:pic>
        <p:nvPicPr>
          <p:cNvPr id="424" name="img_7351.gif" descr="img_7351.gif"/>
          <p:cNvPicPr>
            <a:picLocks noChangeAspect="1"/>
          </p:cNvPicPr>
          <p:nvPr/>
        </p:nvPicPr>
        <p:blipFill>
          <a:blip r:embed="rId2">
            <a:extLst/>
          </a:blip>
          <a:stretch>
            <a:fillRect/>
          </a:stretch>
        </p:blipFill>
        <p:spPr>
          <a:xfrm>
            <a:off x="1502591" y="2683028"/>
            <a:ext cx="9999618" cy="6570262"/>
          </a:xfrm>
          <a:prstGeom prst="rect">
            <a:avLst/>
          </a:prstGeom>
          <a:ln w="12700">
            <a:miter lim="400000"/>
          </a:ln>
        </p:spPr>
      </p:pic>
      <p:sp>
        <p:nvSpPr>
          <p:cNvPr id="425"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Ποιος είναι λογικός; (rational?)"/>
          <p:cNvSpPr txBox="1"/>
          <p:nvPr>
            <p:ph type="title"/>
          </p:nvPr>
        </p:nvSpPr>
        <p:spPr>
          <a:prstGeom prst="rect">
            <a:avLst/>
          </a:prstGeom>
        </p:spPr>
        <p:txBody>
          <a:bodyPr/>
          <a:lstStyle>
            <a:lvl1pPr defTabSz="484886">
              <a:defRPr sz="6640"/>
            </a:lvl1pPr>
          </a:lstStyle>
          <a:p>
            <a:pPr/>
            <a:r>
              <a:t>Ποιος είναι λογικός; (rational?)</a:t>
            </a:r>
          </a:p>
        </p:txBody>
      </p:sp>
      <p:sp>
        <p:nvSpPr>
          <p:cNvPr id="183" name="Θεωρούμε κάθε παίκτης.…"/>
          <p:cNvSpPr txBox="1"/>
          <p:nvPr>
            <p:ph type="body" idx="1"/>
          </p:nvPr>
        </p:nvSpPr>
        <p:spPr>
          <a:prstGeom prst="rect">
            <a:avLst/>
          </a:prstGeom>
        </p:spPr>
        <p:txBody>
          <a:bodyPr/>
          <a:lstStyle/>
          <a:p>
            <a:pPr/>
            <a:r>
              <a:t>Θεωρούμε κάθε </a:t>
            </a:r>
            <a:r>
              <a:rPr b="1"/>
              <a:t>παίκτης</a:t>
            </a:r>
            <a:r>
              <a:t>.</a:t>
            </a:r>
          </a:p>
          <a:p>
            <a:pPr lvl="1"/>
            <a:r>
              <a:t>Έχει </a:t>
            </a:r>
            <a:r>
              <a:rPr b="1"/>
              <a:t>προτιμήσεις</a:t>
            </a:r>
            <a:r>
              <a:t> που εξαρτώνται από τις πιθανές εκβάσεις του παίγνιου ανάλογα με τις </a:t>
            </a:r>
            <a:r>
              <a:rPr b="1"/>
              <a:t>αποφάσεις</a:t>
            </a:r>
            <a:r>
              <a:t> του.</a:t>
            </a:r>
          </a:p>
          <a:p>
            <a:pPr lvl="1"/>
            <a:r>
              <a:t>Επιλέγει μία </a:t>
            </a:r>
            <a:r>
              <a:rPr b="1"/>
              <a:t>απόφαση</a:t>
            </a:r>
            <a:r>
              <a:t> που θα του αποφέρει την καλύτερη δυνατή έκβαση έχοντας ακολουθήσει τις </a:t>
            </a:r>
            <a:r>
              <a:rPr b="1"/>
              <a:t>προτιμήσεις</a:t>
            </a:r>
            <a:r>
              <a:t> του.</a:t>
            </a:r>
          </a:p>
        </p:txBody>
      </p:sp>
      <p:sp>
        <p:nvSpPr>
          <p:cNvPr id="184" name="Slide Number"/>
          <p:cNvSpPr txBox="1"/>
          <p:nvPr>
            <p:ph type="sldNum" sz="quarter" idx="2"/>
          </p:nvPr>
        </p:nvSpPr>
        <p:spPr>
          <a:xfrm>
            <a:off x="6440169" y="9447117"/>
            <a:ext cx="19685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7" name="Rectangle 24"/>
          <p:cNvSpPr/>
          <p:nvPr/>
        </p:nvSpPr>
        <p:spPr>
          <a:xfrm>
            <a:off x="6866041" y="3828167"/>
            <a:ext cx="5112569" cy="4464497"/>
          </a:xfrm>
          <a:prstGeom prst="rect">
            <a:avLst/>
          </a:prstGeom>
          <a:solidFill>
            <a:srgbClr val="FFFFFF"/>
          </a:solidFill>
          <a:ln w="12700">
            <a:miter lim="400000"/>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graphicFrame>
        <p:nvGraphicFramePr>
          <p:cNvPr id="428" name="Table 7"/>
          <p:cNvGraphicFramePr/>
          <p:nvPr/>
        </p:nvGraphicFramePr>
        <p:xfrm>
          <a:off x="7279712" y="5043618"/>
          <a:ext cx="4161810" cy="3389321"/>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482443"/>
                <a:gridCol w="1424139"/>
                <a:gridCol w="1378644"/>
              </a:tblGrid>
              <a:tr h="677864">
                <a:tc>
                  <a:txBody>
                    <a:bodyPr/>
                    <a:lstStyle/>
                    <a:p>
                      <a:pPr algn="ctr">
                        <a:defRPr b="0" sz="1800">
                          <a:latin typeface="Corbel"/>
                          <a:ea typeface="Corbel"/>
                          <a:cs typeface="Corbel"/>
                          <a:sym typeface="Corbel"/>
                        </a:defRPr>
                      </a:pP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Δεν Ομολογώ</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Ομολογώ</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r>
              <a:tr h="677864">
                <a:tc>
                  <a:txBody>
                    <a:bodyPr/>
                    <a:lstStyle/>
                    <a:p>
                      <a:pPr algn="ctr">
                        <a:defRPr sz="1800"/>
                      </a:pPr>
                      <a:r>
                        <a:rPr b="1">
                          <a:latin typeface="Corbel"/>
                          <a:ea typeface="Corbel"/>
                          <a:cs typeface="Corbel"/>
                          <a:sym typeface="Corbel"/>
                        </a:rPr>
                        <a:t>Δεν Ομολογώ</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3,3</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0,4</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r>
              <a:tr h="677864">
                <a:tc>
                  <a:txBody>
                    <a:bodyPr/>
                    <a:lstStyle/>
                    <a:p>
                      <a:pPr algn="ctr">
                        <a:defRPr sz="1800"/>
                      </a:pPr>
                      <a:r>
                        <a:rPr b="1">
                          <a:latin typeface="Corbel"/>
                          <a:ea typeface="Corbel"/>
                          <a:cs typeface="Corbel"/>
                          <a:sym typeface="Corbel"/>
                        </a:rPr>
                        <a:t>Ομολογώ</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4,0</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1,1</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r>
            </a:tbl>
          </a:graphicData>
        </a:graphic>
      </p:graphicFrame>
      <p:sp>
        <p:nvSpPr>
          <p:cNvPr id="429" name="Text Placeholder 3"/>
          <p:cNvSpPr txBox="1"/>
          <p:nvPr/>
        </p:nvSpPr>
        <p:spPr>
          <a:xfrm>
            <a:off x="6833782" y="3784524"/>
            <a:ext cx="419089" cy="44196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defTabSz="914400">
              <a:lnSpc>
                <a:spcPts val="1600"/>
              </a:lnSpc>
              <a:defRPr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a:t>
            </a:r>
          </a:p>
        </p:txBody>
      </p:sp>
      <p:sp>
        <p:nvSpPr>
          <p:cNvPr id="430" name="Rectangle 21"/>
          <p:cNvSpPr/>
          <p:nvPr/>
        </p:nvSpPr>
        <p:spPr>
          <a:xfrm rot="2233046">
            <a:off x="11554697" y="3748241"/>
            <a:ext cx="680557" cy="256050"/>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31" name="Rectangle 23"/>
          <p:cNvSpPr/>
          <p:nvPr/>
        </p:nvSpPr>
        <p:spPr>
          <a:xfrm rot="18835875">
            <a:off x="6567427" y="3767313"/>
            <a:ext cx="658711" cy="250685"/>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32" name="II"/>
          <p:cNvSpPr txBox="1"/>
          <p:nvPr>
            <p:ph type="body" sz="quarter" idx="4294967295"/>
          </p:nvPr>
        </p:nvSpPr>
        <p:spPr>
          <a:xfrm>
            <a:off x="7212525" y="4587785"/>
            <a:ext cx="4419601" cy="419089"/>
          </a:xfrm>
          <a:prstGeom prst="rect">
            <a:avLst/>
          </a:prstGeom>
        </p:spPr>
        <p:txBody>
          <a:bodyPr lIns="45719" tIns="45719" rIns="45719" bIns="45719" anchor="t"/>
          <a:lstStyle>
            <a:lvl1pPr marL="0" indent="0" algn="ctr" defTabSz="914400">
              <a:spcBef>
                <a:spcPts val="0"/>
              </a:spcBef>
              <a:buSzTx/>
              <a:buNone/>
              <a:defRPr b="1"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II</a:t>
            </a:r>
          </a:p>
        </p:txBody>
      </p:sp>
      <p:sp>
        <p:nvSpPr>
          <p:cNvPr id="433" name="Prisoner’s Dilemma:…"/>
          <p:cNvSpPr txBox="1"/>
          <p:nvPr>
            <p:ph type="title" idx="4294967295"/>
          </p:nvPr>
        </p:nvSpPr>
        <p:spPr>
          <a:xfrm>
            <a:off x="1066800" y="254000"/>
            <a:ext cx="11099800" cy="2159000"/>
          </a:xfrm>
          <a:prstGeom prst="rect">
            <a:avLst/>
          </a:prstGeom>
        </p:spPr>
        <p:txBody>
          <a:bodyPr/>
          <a:lstStyle/>
          <a:p>
            <a:pPr defTabSz="484886">
              <a:defRPr sz="6640"/>
            </a:pPr>
            <a:r>
              <a:t>Prisoner’s Dilemma:</a:t>
            </a:r>
          </a:p>
          <a:p>
            <a:pPr defTabSz="484886">
              <a:defRPr sz="6640"/>
            </a:pPr>
            <a:r>
              <a:t>Το παίγνιο</a:t>
            </a:r>
          </a:p>
        </p:txBody>
      </p:sp>
      <p:sp>
        <p:nvSpPr>
          <p:cNvPr id="434" name="Slide Number"/>
          <p:cNvSpPr txBox="1"/>
          <p:nvPr>
            <p:ph type="sldNum" sz="quarter" idx="2"/>
          </p:nvPr>
        </p:nvSpPr>
        <p:spPr>
          <a:xfrm>
            <a:off x="6357619" y="109965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
        <p:nvSpPr>
          <p:cNvPr id="435" name="Στρατηγικές:…"/>
          <p:cNvSpPr txBox="1"/>
          <p:nvPr/>
        </p:nvSpPr>
        <p:spPr>
          <a:xfrm>
            <a:off x="952500" y="2590800"/>
            <a:ext cx="5632302" cy="68070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marL="293370" indent="-293370" algn="l" defTabSz="385572">
              <a:spcBef>
                <a:spcPts val="2700"/>
              </a:spcBef>
              <a:buClr>
                <a:schemeClr val="accent1">
                  <a:hueOff val="114395"/>
                  <a:lumOff val="-24975"/>
                </a:schemeClr>
              </a:buClr>
              <a:buSzPct val="145000"/>
              <a:buChar char="‣"/>
              <a:defRPr b="0" sz="2112"/>
            </a:pPr>
            <a:r>
              <a:t>Στρατηγικές:</a:t>
            </a:r>
          </a:p>
          <a:p>
            <a:pPr lvl="1" marL="586740" indent="-293370" algn="l" defTabSz="385572">
              <a:spcBef>
                <a:spcPts val="2700"/>
              </a:spcBef>
              <a:buClr>
                <a:schemeClr val="accent1">
                  <a:hueOff val="114395"/>
                  <a:lumOff val="-24975"/>
                </a:schemeClr>
              </a:buClr>
              <a:buSzPct val="145000"/>
              <a:buChar char="-"/>
              <a:defRPr b="0" sz="1320"/>
            </a:pPr>
            <a:r>
              <a:t>(ομολογώ, ομολογώ) -&gt; (3 χρόνια, 3 χρόνια)</a:t>
            </a:r>
          </a:p>
          <a:p>
            <a:pPr lvl="1" marL="586740" indent="-293370" algn="l" defTabSz="385572">
              <a:spcBef>
                <a:spcPts val="2700"/>
              </a:spcBef>
              <a:buClr>
                <a:schemeClr val="accent1">
                  <a:hueOff val="114395"/>
                  <a:lumOff val="-24975"/>
                </a:schemeClr>
              </a:buClr>
              <a:buSzPct val="145000"/>
              <a:buChar char="-"/>
              <a:defRPr b="0" sz="1320"/>
            </a:pPr>
            <a:r>
              <a:t>(ομολογώ, δεν ομολογώ) -&gt; (0 χρόνια, 4 χρόνια)</a:t>
            </a:r>
          </a:p>
          <a:p>
            <a:pPr lvl="1" marL="586740" indent="-293370" algn="l" defTabSz="385572">
              <a:spcBef>
                <a:spcPts val="2700"/>
              </a:spcBef>
              <a:buClr>
                <a:schemeClr val="accent1">
                  <a:hueOff val="114395"/>
                  <a:lumOff val="-24975"/>
                </a:schemeClr>
              </a:buClr>
              <a:buSzPct val="145000"/>
              <a:buChar char="-"/>
              <a:defRPr b="0" sz="1320"/>
            </a:pPr>
            <a:r>
              <a:t>(δεν ομολογώ, ομολογώ) -&gt; (4 χρόνια, 0 χρόνια)</a:t>
            </a:r>
          </a:p>
          <a:p>
            <a:pPr lvl="1" marL="586740" indent="-293370" algn="l" defTabSz="385572">
              <a:spcBef>
                <a:spcPts val="2700"/>
              </a:spcBef>
              <a:buClr>
                <a:schemeClr val="accent1">
                  <a:hueOff val="114395"/>
                  <a:lumOff val="-24975"/>
                </a:schemeClr>
              </a:buClr>
              <a:buSzPct val="145000"/>
              <a:buChar char="-"/>
              <a:defRPr b="0" sz="1320"/>
            </a:pPr>
            <a:r>
              <a:t>(δεν ομολογώ, δεν ομολογώ) -&gt; (1 χρόνο, 1 χρόνο)</a:t>
            </a:r>
          </a:p>
          <a:p>
            <a:pPr lvl="1" marL="586740" indent="-293370" algn="l" defTabSz="385572">
              <a:spcBef>
                <a:spcPts val="2700"/>
              </a:spcBef>
              <a:buClr>
                <a:schemeClr val="accent1">
                  <a:hueOff val="114395"/>
                  <a:lumOff val="-24975"/>
                </a:schemeClr>
              </a:buClr>
              <a:buSzPct val="145000"/>
              <a:buChar char="-"/>
              <a:defRPr b="0" sz="2112"/>
            </a:pPr>
            <a:r>
              <a:t>(ο,ο), (ο,δ), (δ,ο), (δ,δ) </a:t>
            </a:r>
          </a:p>
          <a:p>
            <a:pPr marL="293370" indent="-293370" algn="l" defTabSz="385572">
              <a:spcBef>
                <a:spcPts val="2700"/>
              </a:spcBef>
              <a:buClr>
                <a:schemeClr val="accent1">
                  <a:hueOff val="114395"/>
                  <a:lumOff val="-24975"/>
                </a:schemeClr>
              </a:buClr>
              <a:buSzPct val="145000"/>
              <a:buChar char="‣"/>
              <a:defRPr b="0" sz="2112"/>
            </a:pPr>
            <a:r>
              <a:t>Προτιμήσεις (preferences, </a:t>
            </a:r>
            <a:r>
              <a:rPr b="1" sz="1980"/>
              <a:t>δεν είναι χρόνια</a:t>
            </a:r>
            <a:r>
              <a:t>):</a:t>
            </a:r>
          </a:p>
          <a:p>
            <a:pPr marL="293370" indent="-293370" algn="l" defTabSz="385572">
              <a:spcBef>
                <a:spcPts val="2700"/>
              </a:spcBef>
              <a:buClr>
                <a:schemeClr val="accent1">
                  <a:hueOff val="114395"/>
                  <a:lumOff val="-24975"/>
                </a:schemeClr>
              </a:buClr>
              <a:buSzPct val="145000"/>
              <a:buChar char="-"/>
              <a:defRPr b="0" sz="1782"/>
            </a:pPr>
            <a:r>
              <a:t>Player I -&gt; (δ,ο) </a:t>
            </a:r>
            <a:r>
              <a:rPr>
                <a:latin typeface="Menlo"/>
                <a:ea typeface="Menlo"/>
                <a:cs typeface="Menlo"/>
                <a:sym typeface="Menlo"/>
              </a:rPr>
              <a:t>≺ </a:t>
            </a:r>
            <a:r>
              <a:t>(ο,ο) </a:t>
            </a:r>
            <a:r>
              <a:rPr>
                <a:latin typeface="Menlo"/>
                <a:ea typeface="Menlo"/>
                <a:cs typeface="Menlo"/>
                <a:sym typeface="Menlo"/>
              </a:rPr>
              <a:t>≺ </a:t>
            </a:r>
            <a:r>
              <a:t>(δ,δ) </a:t>
            </a:r>
            <a:r>
              <a:rPr>
                <a:latin typeface="Menlo"/>
                <a:ea typeface="Menlo"/>
                <a:cs typeface="Menlo"/>
                <a:sym typeface="Menlo"/>
              </a:rPr>
              <a:t>≺ </a:t>
            </a:r>
            <a:r>
              <a:t>(ο,δ)</a:t>
            </a:r>
          </a:p>
          <a:p>
            <a:pPr algn="l" defTabSz="385572">
              <a:spcBef>
                <a:spcPts val="2700"/>
              </a:spcBef>
              <a:buClr>
                <a:srgbClr val="000000"/>
              </a:buClr>
              <a:defRPr b="0" sz="1782"/>
            </a:pPr>
            <a:r>
              <a:t>		      0    </a:t>
            </a:r>
            <a:r>
              <a:rPr>
                <a:latin typeface="Menlo"/>
                <a:ea typeface="Menlo"/>
                <a:cs typeface="Menlo"/>
                <a:sym typeface="Menlo"/>
              </a:rPr>
              <a:t>≺  1  ≺  3  ≺  4</a:t>
            </a:r>
          </a:p>
          <a:p>
            <a:pPr marL="293370" indent="-293370" algn="l" defTabSz="385572">
              <a:spcBef>
                <a:spcPts val="2700"/>
              </a:spcBef>
              <a:buClr>
                <a:schemeClr val="accent1">
                  <a:hueOff val="114395"/>
                  <a:lumOff val="-24975"/>
                </a:schemeClr>
              </a:buClr>
              <a:buSzPct val="145000"/>
              <a:buChar char="-"/>
              <a:defRPr b="0" sz="1782"/>
            </a:pPr>
            <a:r>
              <a:t>Player II -&gt; (ο,δ) </a:t>
            </a:r>
            <a:r>
              <a:rPr>
                <a:latin typeface="Menlo"/>
                <a:ea typeface="Menlo"/>
                <a:cs typeface="Menlo"/>
                <a:sym typeface="Menlo"/>
              </a:rPr>
              <a:t>≺ </a:t>
            </a:r>
            <a:r>
              <a:t>(ο,ο) </a:t>
            </a:r>
            <a:r>
              <a:rPr>
                <a:latin typeface="Menlo"/>
                <a:ea typeface="Menlo"/>
                <a:cs typeface="Menlo"/>
                <a:sym typeface="Menlo"/>
              </a:rPr>
              <a:t>≺ </a:t>
            </a:r>
            <a:r>
              <a:t>(δ,δ) </a:t>
            </a:r>
            <a:r>
              <a:rPr>
                <a:latin typeface="Menlo"/>
                <a:ea typeface="Menlo"/>
                <a:cs typeface="Menlo"/>
                <a:sym typeface="Menlo"/>
              </a:rPr>
              <a:t>≺ </a:t>
            </a:r>
            <a:r>
              <a:t>(δ,ο)</a:t>
            </a:r>
          </a:p>
          <a:p>
            <a:pPr lvl="1" indent="0" algn="l" defTabSz="385572">
              <a:spcBef>
                <a:spcPts val="2700"/>
              </a:spcBef>
              <a:buClr>
                <a:srgbClr val="000000"/>
              </a:buClr>
              <a:defRPr b="0" sz="1782"/>
            </a:pPr>
            <a:r>
              <a:t>		        0    </a:t>
            </a:r>
            <a:r>
              <a:rPr>
                <a:latin typeface="Menlo"/>
                <a:ea typeface="Menlo"/>
                <a:cs typeface="Menlo"/>
                <a:sym typeface="Menlo"/>
              </a:rPr>
              <a:t>≺  1  ≺  3  ≺  4</a:t>
            </a:r>
          </a:p>
        </p:txBody>
      </p:sp>
    </p:spTree>
  </p:cSld>
  <p:clrMapOvr>
    <a:masterClrMapping/>
  </p:clrMapOvr>
  <p:transition xmlns:p14="http://schemas.microsoft.com/office/powerpoint/2010/main" spd="med" advClick="1"/>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7" name="Αυτό είναι ένα παίγνιο στο οποίο υπάρχουν οφέλη από συνεργασία.…"/>
          <p:cNvSpPr txBox="1"/>
          <p:nvPr>
            <p:ph type="body" idx="1"/>
          </p:nvPr>
        </p:nvSpPr>
        <p:spPr>
          <a:prstGeom prst="rect">
            <a:avLst/>
          </a:prstGeom>
        </p:spPr>
        <p:txBody>
          <a:bodyPr/>
          <a:lstStyle/>
          <a:p>
            <a:pPr marL="377825" indent="-377825" defTabSz="496570">
              <a:spcBef>
                <a:spcPts val="3500"/>
              </a:spcBef>
              <a:defRPr sz="2720"/>
            </a:pPr>
            <a:r>
              <a:t>Αυτό είναι ένα παίγνιο στο οποίο υπάρχουν </a:t>
            </a:r>
            <a:r>
              <a:rPr b="1"/>
              <a:t>οφέλη</a:t>
            </a:r>
            <a:r>
              <a:t> από </a:t>
            </a:r>
            <a:r>
              <a:rPr b="1"/>
              <a:t>συνεργασία</a:t>
            </a:r>
            <a:r>
              <a:t>.</a:t>
            </a:r>
          </a:p>
          <a:p>
            <a:pPr marL="377825" indent="-377825" defTabSz="496570">
              <a:spcBef>
                <a:spcPts val="3500"/>
              </a:spcBef>
              <a:defRPr sz="2720"/>
            </a:pPr>
            <a:r>
              <a:t>Η </a:t>
            </a:r>
            <a:r>
              <a:rPr b="1"/>
              <a:t>καλύτερη έκβαση</a:t>
            </a:r>
            <a:r>
              <a:t> του παίγνιου είναι αυτή που </a:t>
            </a:r>
            <a:r>
              <a:rPr b="1"/>
              <a:t>κανένας δεν ομολογεί</a:t>
            </a:r>
            <a:r>
              <a:t>.</a:t>
            </a:r>
          </a:p>
          <a:p>
            <a:pPr marL="377825" indent="-377825" defTabSz="496570">
              <a:spcBef>
                <a:spcPts val="3500"/>
              </a:spcBef>
              <a:defRPr sz="2720"/>
            </a:pPr>
            <a:r>
              <a:t>Όμως κάθε παίκτης έχει ένα </a:t>
            </a:r>
            <a:r>
              <a:rPr b="1"/>
              <a:t>κίνητρο</a:t>
            </a:r>
            <a:r>
              <a:t> για να είναι </a:t>
            </a:r>
            <a:r>
              <a:rPr b="1"/>
              <a:t>ελεύθερος</a:t>
            </a:r>
            <a:r>
              <a:t> (free rider).</a:t>
            </a:r>
          </a:p>
          <a:p>
            <a:pPr marL="377825" indent="-377825" defTabSz="496570">
              <a:spcBef>
                <a:spcPts val="3500"/>
              </a:spcBef>
              <a:defRPr sz="2720"/>
            </a:pPr>
            <a:r>
              <a:t>Ό,τι και να επιλέξει ο ένας παίκτης, ο άλλος </a:t>
            </a:r>
            <a:r>
              <a:rPr b="1"/>
              <a:t>προτιμάει να ομολογήσει </a:t>
            </a:r>
            <a:r>
              <a:t>από το να μην ομολογήσει.</a:t>
            </a:r>
          </a:p>
          <a:p>
            <a:pPr marL="377825" indent="-377825" defTabSz="496570">
              <a:spcBef>
                <a:spcPts val="3500"/>
              </a:spcBef>
              <a:defRPr sz="2720"/>
            </a:pPr>
            <a:r>
              <a:t>Γι’ αυτό το παίγνιο έχει </a:t>
            </a:r>
            <a:r>
              <a:rPr b="1"/>
              <a:t>μία μοναδική ισορροπία Nash</a:t>
            </a:r>
            <a:r>
              <a:t> (NE):</a:t>
            </a:r>
          </a:p>
          <a:p>
            <a:pPr lvl="1" marL="755650" indent="-377825" defTabSz="496570">
              <a:spcBef>
                <a:spcPts val="3500"/>
              </a:spcBef>
              <a:defRPr sz="2720"/>
            </a:pPr>
            <a:r>
              <a:rPr b="1"/>
              <a:t>(</a:t>
            </a:r>
            <a:r>
              <a:rPr b="1" i="1"/>
              <a:t>Ομολογώ</a:t>
            </a:r>
            <a:r>
              <a:rPr b="1"/>
              <a:t>, </a:t>
            </a:r>
            <a:r>
              <a:rPr b="1" i="1"/>
              <a:t>Ομολογώ</a:t>
            </a:r>
            <a:r>
              <a:rPr b="1"/>
              <a:t>)</a:t>
            </a:r>
          </a:p>
        </p:txBody>
      </p:sp>
      <p:sp>
        <p:nvSpPr>
          <p:cNvPr id="438" name="Prisoner’s Dilemma: Μελέτη του παίγνιου"/>
          <p:cNvSpPr txBox="1"/>
          <p:nvPr>
            <p:ph type="title"/>
          </p:nvPr>
        </p:nvSpPr>
        <p:spPr>
          <a:xfrm>
            <a:off x="1066800" y="254000"/>
            <a:ext cx="11099800" cy="2159000"/>
          </a:xfrm>
          <a:prstGeom prst="rect">
            <a:avLst/>
          </a:prstGeom>
        </p:spPr>
        <p:txBody>
          <a:bodyPr/>
          <a:lstStyle>
            <a:lvl1pPr defTabSz="484886">
              <a:defRPr sz="6640"/>
            </a:lvl1pPr>
          </a:lstStyle>
          <a:p>
            <a:pPr/>
            <a:r>
              <a:t>Prisoner’s Dilemma: Μελέτη του παίγνιου</a:t>
            </a:r>
          </a:p>
        </p:txBody>
      </p:sp>
      <p:sp>
        <p:nvSpPr>
          <p:cNvPr id="439"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1" name="Rectangle 24"/>
          <p:cNvSpPr/>
          <p:nvPr/>
        </p:nvSpPr>
        <p:spPr>
          <a:xfrm>
            <a:off x="3957741" y="3390335"/>
            <a:ext cx="5112569" cy="4464497"/>
          </a:xfrm>
          <a:prstGeom prst="rect">
            <a:avLst/>
          </a:prstGeom>
          <a:solidFill>
            <a:srgbClr val="FFFFFF"/>
          </a:solidFill>
          <a:ln w="12700">
            <a:miter lim="400000"/>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graphicFrame>
        <p:nvGraphicFramePr>
          <p:cNvPr id="442" name="Table 7"/>
          <p:cNvGraphicFramePr/>
          <p:nvPr/>
        </p:nvGraphicFramePr>
        <p:xfrm>
          <a:off x="4371412" y="4605787"/>
          <a:ext cx="4161810" cy="3389321"/>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482443"/>
                <a:gridCol w="1424139"/>
                <a:gridCol w="1378644"/>
              </a:tblGrid>
              <a:tr h="677864">
                <a:tc>
                  <a:txBody>
                    <a:bodyPr/>
                    <a:lstStyle/>
                    <a:p>
                      <a:pPr algn="ctr">
                        <a:defRPr b="0" sz="1800">
                          <a:latin typeface="Corbel"/>
                          <a:ea typeface="Corbel"/>
                          <a:cs typeface="Corbel"/>
                          <a:sym typeface="Corbel"/>
                        </a:defRPr>
                      </a:pP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Δεν Ομολογώ</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Ομολογώ</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r>
              <a:tr h="677864">
                <a:tc>
                  <a:txBody>
                    <a:bodyPr/>
                    <a:lstStyle/>
                    <a:p>
                      <a:pPr algn="ctr">
                        <a:defRPr sz="1800"/>
                      </a:pPr>
                      <a:r>
                        <a:rPr b="1">
                          <a:latin typeface="Corbel"/>
                          <a:ea typeface="Corbel"/>
                          <a:cs typeface="Corbel"/>
                          <a:sym typeface="Corbel"/>
                        </a:rPr>
                        <a:t>Δεν Ομολογώ</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3,3</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0,4</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r>
              <a:tr h="677864">
                <a:tc>
                  <a:txBody>
                    <a:bodyPr/>
                    <a:lstStyle/>
                    <a:p>
                      <a:pPr algn="ctr">
                        <a:defRPr sz="1800"/>
                      </a:pPr>
                      <a:r>
                        <a:rPr b="1">
                          <a:latin typeface="Corbel"/>
                          <a:ea typeface="Corbel"/>
                          <a:cs typeface="Corbel"/>
                          <a:sym typeface="Corbel"/>
                        </a:rPr>
                        <a:t>Ομολογώ</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4,0</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1,1</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r>
            </a:tbl>
          </a:graphicData>
        </a:graphic>
      </p:graphicFrame>
      <p:sp>
        <p:nvSpPr>
          <p:cNvPr id="443" name="Text Placeholder 3"/>
          <p:cNvSpPr txBox="1"/>
          <p:nvPr/>
        </p:nvSpPr>
        <p:spPr>
          <a:xfrm>
            <a:off x="3925482" y="3346693"/>
            <a:ext cx="419089" cy="44196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defTabSz="914400">
              <a:lnSpc>
                <a:spcPts val="1600"/>
              </a:lnSpc>
              <a:defRPr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a:t>
            </a:r>
          </a:p>
        </p:txBody>
      </p:sp>
      <p:sp>
        <p:nvSpPr>
          <p:cNvPr id="444" name="Rectangle 21"/>
          <p:cNvSpPr/>
          <p:nvPr/>
        </p:nvSpPr>
        <p:spPr>
          <a:xfrm rot="2233046">
            <a:off x="8646397" y="3310410"/>
            <a:ext cx="680557" cy="256050"/>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45" name="Rectangle 23"/>
          <p:cNvSpPr/>
          <p:nvPr/>
        </p:nvSpPr>
        <p:spPr>
          <a:xfrm rot="18835875">
            <a:off x="3659127" y="3329481"/>
            <a:ext cx="658711" cy="250685"/>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46" name="II"/>
          <p:cNvSpPr txBox="1"/>
          <p:nvPr>
            <p:ph type="body" sz="quarter" idx="4294967295"/>
          </p:nvPr>
        </p:nvSpPr>
        <p:spPr>
          <a:xfrm>
            <a:off x="4304225" y="4149953"/>
            <a:ext cx="4419601" cy="419089"/>
          </a:xfrm>
          <a:prstGeom prst="rect">
            <a:avLst/>
          </a:prstGeom>
        </p:spPr>
        <p:txBody>
          <a:bodyPr lIns="45719" tIns="45719" rIns="45719" bIns="45719" anchor="t"/>
          <a:lstStyle>
            <a:lvl1pPr marL="0" indent="0" algn="ctr" defTabSz="914400">
              <a:spcBef>
                <a:spcPts val="0"/>
              </a:spcBef>
              <a:buSzTx/>
              <a:buNone/>
              <a:defRPr b="1"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II</a:t>
            </a:r>
          </a:p>
        </p:txBody>
      </p:sp>
      <p:sp>
        <p:nvSpPr>
          <p:cNvPr id="447" name="Oval 11"/>
          <p:cNvSpPr/>
          <p:nvPr/>
        </p:nvSpPr>
        <p:spPr>
          <a:xfrm>
            <a:off x="7659960" y="6003899"/>
            <a:ext cx="648073" cy="576065"/>
          </a:xfrm>
          <a:prstGeom prst="ellipse">
            <a:avLst/>
          </a:prstGeom>
          <a:ln w="25400">
            <a:solidFill>
              <a:srgbClr val="39639D"/>
            </a:solidFill>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sp>
        <p:nvSpPr>
          <p:cNvPr id="448" name="Prisoner’s Dilemma:…"/>
          <p:cNvSpPr txBox="1"/>
          <p:nvPr>
            <p:ph type="title" idx="4294967295"/>
          </p:nvPr>
        </p:nvSpPr>
        <p:spPr>
          <a:xfrm>
            <a:off x="1066800" y="254000"/>
            <a:ext cx="11099800" cy="2159000"/>
          </a:xfrm>
          <a:prstGeom prst="rect">
            <a:avLst/>
          </a:prstGeom>
        </p:spPr>
        <p:txBody>
          <a:bodyPr/>
          <a:lstStyle/>
          <a:p>
            <a:pPr defTabSz="484886">
              <a:defRPr sz="6640"/>
            </a:pPr>
            <a:r>
              <a:t>Prisoner’s Dilemma:</a:t>
            </a:r>
          </a:p>
          <a:p>
            <a:pPr defTabSz="484886">
              <a:defRPr sz="6640"/>
            </a:pPr>
            <a:r>
              <a:t>Λύση του παίγνιου</a:t>
            </a:r>
          </a:p>
        </p:txBody>
      </p:sp>
      <p:sp>
        <p:nvSpPr>
          <p:cNvPr id="449" name="TextBox 17"/>
          <p:cNvSpPr txBox="1"/>
          <p:nvPr/>
        </p:nvSpPr>
        <p:spPr>
          <a:xfrm>
            <a:off x="7950088" y="5891773"/>
            <a:ext cx="144017"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l" defTabSz="914400">
              <a:defRPr b="0">
                <a:solidFill>
                  <a:srgbClr val="2DA2BF"/>
                </a:solidFill>
                <a:latin typeface="Wingdings"/>
                <a:ea typeface="Wingdings"/>
                <a:cs typeface="Wingdings"/>
                <a:sym typeface="Wingdings"/>
              </a:defRPr>
            </a:lvl1pPr>
          </a:lstStyle>
          <a:p>
            <a:pPr>
              <a:defRPr>
                <a:latin typeface="Corbel"/>
                <a:ea typeface="Corbel"/>
                <a:cs typeface="Corbel"/>
                <a:sym typeface="Corbel"/>
              </a:defRPr>
            </a:pPr>
            <a:r>
              <a:rPr>
                <a:latin typeface="Wingdings"/>
                <a:ea typeface="Wingdings"/>
                <a:cs typeface="Wingdings"/>
                <a:sym typeface="Wingdings"/>
              </a:rPr>
              <a:t>●</a:t>
            </a:r>
          </a:p>
        </p:txBody>
      </p:sp>
      <p:sp>
        <p:nvSpPr>
          <p:cNvPr id="450" name="TextBox 22"/>
          <p:cNvSpPr txBox="1"/>
          <p:nvPr/>
        </p:nvSpPr>
        <p:spPr>
          <a:xfrm>
            <a:off x="7727776" y="5891773"/>
            <a:ext cx="144017"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l" defTabSz="914400">
              <a:defRPr b="0">
                <a:solidFill>
                  <a:srgbClr val="DA1F28"/>
                </a:solidFill>
                <a:latin typeface="Wingdings"/>
                <a:ea typeface="Wingdings"/>
                <a:cs typeface="Wingdings"/>
                <a:sym typeface="Wingdings"/>
              </a:defRPr>
            </a:lvl1pPr>
          </a:lstStyle>
          <a:p>
            <a:pPr>
              <a:defRPr>
                <a:latin typeface="Corbel"/>
                <a:ea typeface="Corbel"/>
                <a:cs typeface="Corbel"/>
                <a:sym typeface="Corbel"/>
              </a:defRPr>
            </a:pPr>
            <a:r>
              <a:rPr>
                <a:latin typeface="Wingdings"/>
                <a:ea typeface="Wingdings"/>
                <a:cs typeface="Wingdings"/>
                <a:sym typeface="Wingdings"/>
              </a:rPr>
              <a:t>●</a:t>
            </a:r>
          </a:p>
        </p:txBody>
      </p:sp>
      <p:sp>
        <p:nvSpPr>
          <p:cNvPr id="451" name="NE"/>
          <p:cNvSpPr txBox="1"/>
          <p:nvPr/>
        </p:nvSpPr>
        <p:spPr>
          <a:xfrm>
            <a:off x="6646316" y="7256489"/>
            <a:ext cx="793354" cy="39682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sz="2600">
                <a:solidFill>
                  <a:schemeClr val="accent5">
                    <a:lumOff val="-29866"/>
                  </a:schemeClr>
                </a:solidFill>
              </a:defRPr>
            </a:lvl1pPr>
          </a:lstStyle>
          <a:p>
            <a:pPr/>
            <a:r>
              <a:t>NE</a:t>
            </a:r>
          </a:p>
        </p:txBody>
      </p:sp>
      <p:sp>
        <p:nvSpPr>
          <p:cNvPr id="452" name="Line"/>
          <p:cNvSpPr/>
          <p:nvPr/>
        </p:nvSpPr>
        <p:spPr>
          <a:xfrm flipV="1">
            <a:off x="7143749" y="6587208"/>
            <a:ext cx="664493" cy="664493"/>
          </a:xfrm>
          <a:prstGeom prst="line">
            <a:avLst/>
          </a:prstGeom>
          <a:ln w="25400">
            <a:solidFill>
              <a:srgbClr val="000000"/>
            </a:solidFill>
            <a:miter lim="400000"/>
            <a:tailEnd type="triangle"/>
          </a:ln>
        </p:spPr>
        <p:txBody>
          <a:bodyPr lIns="50800" tIns="50800" rIns="50800" bIns="50800" anchor="ctr"/>
          <a:lstStyle/>
          <a:p>
            <a:pPr>
              <a:defRPr b="0" sz="2200">
                <a:solidFill>
                  <a:srgbClr val="FFFFFF"/>
                </a:solidFill>
                <a:latin typeface="+mn-lt"/>
                <a:ea typeface="+mn-ea"/>
                <a:cs typeface="+mn-cs"/>
                <a:sym typeface="Helvetica Neue Medium"/>
              </a:defRPr>
            </a:pPr>
          </a:p>
        </p:txBody>
      </p:sp>
      <p:sp>
        <p:nvSpPr>
          <p:cNvPr id="453"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4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4" presetID="2" grpId="3" fill="hold">
                                  <p:stCondLst>
                                    <p:cond delay="0"/>
                                  </p:stCondLst>
                                  <p:iterate type="el" backwards="0">
                                    <p:tmAbs val="0"/>
                                  </p:iterate>
                                  <p:childTnLst>
                                    <p:set>
                                      <p:cBhvr>
                                        <p:cTn id="14" fill="hold"/>
                                        <p:tgtEl>
                                          <p:spTgt spid="447"/>
                                        </p:tgtEl>
                                        <p:attrNameLst>
                                          <p:attrName>style.visibility</p:attrName>
                                        </p:attrNameLst>
                                      </p:cBhvr>
                                      <p:to>
                                        <p:strVal val="visible"/>
                                      </p:to>
                                    </p:set>
                                    <p:anim calcmode="lin" valueType="num">
                                      <p:cBhvr>
                                        <p:cTn id="15" dur="500" fill="hold"/>
                                        <p:tgtEl>
                                          <p:spTgt spid="447"/>
                                        </p:tgtEl>
                                        <p:attrNameLst>
                                          <p:attrName>ppt_x</p:attrName>
                                        </p:attrNameLst>
                                      </p:cBhvr>
                                      <p:tavLst>
                                        <p:tav tm="0">
                                          <p:val>
                                            <p:strVal val="#ppt_x"/>
                                          </p:val>
                                        </p:tav>
                                        <p:tav tm="100000">
                                          <p:val>
                                            <p:strVal val="#ppt_x"/>
                                          </p:val>
                                        </p:tav>
                                      </p:tavLst>
                                    </p:anim>
                                    <p:anim calcmode="lin" valueType="num">
                                      <p:cBhvr>
                                        <p:cTn id="16" dur="500" fill="hold"/>
                                        <p:tgtEl>
                                          <p:spTgt spid="44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4" fill="hold">
                                  <p:stCondLst>
                                    <p:cond delay="0"/>
                                  </p:stCondLst>
                                  <p:iterate type="el" backwards="0">
                                    <p:tmAbs val="0"/>
                                  </p:iterate>
                                  <p:childTnLst>
                                    <p:set>
                                      <p:cBhvr>
                                        <p:cTn id="20" fill="hold"/>
                                        <p:tgtEl>
                                          <p:spTgt spid="45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0" presetID="1" grpId="5" fill="hold">
                                  <p:stCondLst>
                                    <p:cond delay="0"/>
                                  </p:stCondLst>
                                  <p:iterate type="el" backwards="0">
                                    <p:tmAbs val="0"/>
                                  </p:iterate>
                                  <p:childTnLst>
                                    <p:set>
                                      <p:cBhvr>
                                        <p:cTn id="24" fill="hold"/>
                                        <p:tgtEl>
                                          <p:spTgt spid="45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49" grpId="2"/>
      <p:bldP build="whole" bldLvl="1" animBg="1" rev="0" advAuto="0" spid="447" grpId="3"/>
      <p:bldP build="whole" bldLvl="1" animBg="1" rev="0" advAuto="0" spid="450" grpId="1"/>
      <p:bldP build="whole" bldLvl="1" animBg="1" rev="0" advAuto="0" spid="452" grpId="5"/>
      <p:bldP build="whole" bldLvl="1" animBg="1" rev="0" advAuto="0" spid="451" grpId="4"/>
    </p:bldLst>
  </p:timing>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5" name="Παράδειγμα 4:…"/>
          <p:cNvSpPr txBox="1"/>
          <p:nvPr>
            <p:ph type="title"/>
          </p:nvPr>
        </p:nvSpPr>
        <p:spPr>
          <a:xfrm>
            <a:off x="1130300" y="254000"/>
            <a:ext cx="11099800" cy="2159000"/>
          </a:xfrm>
          <a:prstGeom prst="rect">
            <a:avLst/>
          </a:prstGeom>
        </p:spPr>
        <p:txBody>
          <a:bodyPr/>
          <a:lstStyle/>
          <a:p>
            <a:pPr algn="l" defTabSz="321310">
              <a:defRPr sz="4400"/>
            </a:pPr>
            <a:r>
              <a:t>Παράδειγμα 4:</a:t>
            </a:r>
          </a:p>
          <a:p>
            <a:pPr algn="r" defTabSz="321310">
              <a:defRPr sz="4400"/>
            </a:pPr>
            <a:r>
              <a:t>Γεράκι - Περιστέρι</a:t>
            </a:r>
          </a:p>
          <a:p>
            <a:pPr algn="r" defTabSz="321310">
              <a:defRPr sz="4400"/>
            </a:pPr>
            <a:r>
              <a:t>(The Hawk-Dove)</a:t>
            </a:r>
          </a:p>
        </p:txBody>
      </p:sp>
      <p:sp>
        <p:nvSpPr>
          <p:cNvPr id="456" name="Δύο ζώα παλεύουν για κάποια λεία.…"/>
          <p:cNvSpPr txBox="1"/>
          <p:nvPr>
            <p:ph type="body" idx="1"/>
          </p:nvPr>
        </p:nvSpPr>
        <p:spPr>
          <a:prstGeom prst="rect">
            <a:avLst/>
          </a:prstGeom>
        </p:spPr>
        <p:txBody>
          <a:bodyPr/>
          <a:lstStyle/>
          <a:p>
            <a:pPr marL="311150" indent="-311150" defTabSz="408940">
              <a:spcBef>
                <a:spcPts val="2900"/>
              </a:spcBef>
              <a:defRPr sz="2240"/>
            </a:pPr>
            <a:r>
              <a:rPr b="1"/>
              <a:t>Δύο ζώα </a:t>
            </a:r>
            <a:r>
              <a:t>παλεύουν για κάποια λεία.</a:t>
            </a:r>
          </a:p>
          <a:p>
            <a:pPr marL="311150" indent="-311150" defTabSz="408940">
              <a:spcBef>
                <a:spcPts val="2900"/>
              </a:spcBef>
              <a:defRPr sz="2240"/>
            </a:pPr>
            <a:r>
              <a:t>Καθένα μπορεί να </a:t>
            </a:r>
            <a:r>
              <a:rPr b="1"/>
              <a:t>συμπεριφέρεται</a:t>
            </a:r>
            <a:r>
              <a:t> σαν ένα </a:t>
            </a:r>
            <a:r>
              <a:rPr b="1"/>
              <a:t>περιστέρι</a:t>
            </a:r>
            <a:r>
              <a:t> ή σαν ένα </a:t>
            </a:r>
            <a:r>
              <a:rPr b="1"/>
              <a:t>γεράκι</a:t>
            </a:r>
            <a:r>
              <a:t>.</a:t>
            </a:r>
          </a:p>
          <a:p>
            <a:pPr marL="311150" indent="-311150" defTabSz="408940">
              <a:spcBef>
                <a:spcPts val="2900"/>
              </a:spcBef>
              <a:defRPr sz="2240"/>
            </a:pPr>
            <a:r>
              <a:t>Η </a:t>
            </a:r>
            <a:r>
              <a:rPr b="1"/>
              <a:t>καλύτερη έκβαση</a:t>
            </a:r>
            <a:r>
              <a:t> για κάθε ζώο είναι αυτή που συμπεριφέρεται σαν ένα </a:t>
            </a:r>
            <a:r>
              <a:rPr b="1"/>
              <a:t>γεράκι</a:t>
            </a:r>
            <a:r>
              <a:t> ενώ το άλλο συμπεριφέρεται σαν ένα </a:t>
            </a:r>
            <a:r>
              <a:rPr b="1"/>
              <a:t>περιστέρι</a:t>
            </a:r>
            <a:r>
              <a:t>.</a:t>
            </a:r>
          </a:p>
          <a:p>
            <a:pPr marL="311150" indent="-311150" defTabSz="408940">
              <a:spcBef>
                <a:spcPts val="2900"/>
              </a:spcBef>
              <a:defRPr sz="2240"/>
            </a:pPr>
            <a:r>
              <a:t>Η </a:t>
            </a:r>
            <a:r>
              <a:rPr b="1"/>
              <a:t>χειρότερη έκβαση</a:t>
            </a:r>
            <a:r>
              <a:t> είναι αυτή που και τα δύο ζώα συμπεριφέρονται σαν </a:t>
            </a:r>
            <a:r>
              <a:rPr b="1"/>
              <a:t>γεράκια</a:t>
            </a:r>
            <a:r>
              <a:t>.</a:t>
            </a:r>
          </a:p>
          <a:p>
            <a:pPr marL="311150" indent="-311150" defTabSz="408940">
              <a:spcBef>
                <a:spcPts val="2900"/>
              </a:spcBef>
              <a:defRPr sz="2240"/>
            </a:pPr>
            <a:r>
              <a:rPr b="1"/>
              <a:t>Κάθε ζώο</a:t>
            </a:r>
            <a:r>
              <a:t> </a:t>
            </a:r>
            <a:r>
              <a:rPr b="1"/>
              <a:t>προτιμά</a:t>
            </a:r>
            <a:r>
              <a:t> να συμπεριφέρεται σα </a:t>
            </a:r>
            <a:r>
              <a:rPr b="1"/>
              <a:t>γεράκι</a:t>
            </a:r>
            <a:r>
              <a:t> αν ο αντίπαλός του συμπεριφέρεται σαν </a:t>
            </a:r>
            <a:r>
              <a:rPr b="1"/>
              <a:t>περιστέρι</a:t>
            </a:r>
            <a:r>
              <a:t> </a:t>
            </a:r>
            <a:r>
              <a:rPr b="1"/>
              <a:t>και το αντίθετο</a:t>
            </a:r>
            <a:r>
              <a:t>, προτιμά να συμπεριφέρεται σαν </a:t>
            </a:r>
            <a:r>
              <a:rPr b="1"/>
              <a:t>περιστέρι</a:t>
            </a:r>
            <a:r>
              <a:t> αν ο αντίπαλός του συμπεριφέρεται σα </a:t>
            </a:r>
            <a:r>
              <a:rPr b="1"/>
              <a:t>γεράκι</a:t>
            </a:r>
            <a:r>
              <a:t>.</a:t>
            </a:r>
          </a:p>
          <a:p>
            <a:pPr marL="311150" indent="-311150" defTabSz="408940">
              <a:spcBef>
                <a:spcPts val="2900"/>
              </a:spcBef>
              <a:defRPr sz="2240"/>
            </a:pPr>
            <a:r>
              <a:t>Αναπαριστώντας τις </a:t>
            </a:r>
            <a:r>
              <a:rPr b="1"/>
              <a:t>προτιμήσεις</a:t>
            </a:r>
            <a:r>
              <a:t> των δύο ατόμων με </a:t>
            </a:r>
            <a:r>
              <a:rPr b="1"/>
              <a:t>συναρτήσεις απόδοσης</a:t>
            </a:r>
            <a:r>
              <a:t> (</a:t>
            </a:r>
            <a:r>
              <a:rPr b="1"/>
              <a:t>payoff functions</a:t>
            </a:r>
            <a:r>
              <a:t>), φτιάχνουμε το παίγνιο του πίνακα που ακολουθεί.</a:t>
            </a:r>
          </a:p>
        </p:txBody>
      </p:sp>
      <p:sp>
        <p:nvSpPr>
          <p:cNvPr id="457"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9" name="Rectangle 24"/>
          <p:cNvSpPr/>
          <p:nvPr/>
        </p:nvSpPr>
        <p:spPr>
          <a:xfrm>
            <a:off x="3957741" y="3390335"/>
            <a:ext cx="5112569" cy="4464497"/>
          </a:xfrm>
          <a:prstGeom prst="rect">
            <a:avLst/>
          </a:prstGeom>
          <a:solidFill>
            <a:srgbClr val="FFFFFF"/>
          </a:solidFill>
          <a:ln w="12700">
            <a:miter lim="400000"/>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graphicFrame>
        <p:nvGraphicFramePr>
          <p:cNvPr id="460" name="Table 7"/>
          <p:cNvGraphicFramePr/>
          <p:nvPr/>
        </p:nvGraphicFramePr>
        <p:xfrm>
          <a:off x="4371412" y="4605787"/>
          <a:ext cx="4161810" cy="3389321"/>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482443"/>
                <a:gridCol w="1424139"/>
                <a:gridCol w="1378644"/>
              </a:tblGrid>
              <a:tr h="677864">
                <a:tc>
                  <a:txBody>
                    <a:bodyPr/>
                    <a:lstStyle/>
                    <a:p>
                      <a:pPr algn="ctr">
                        <a:defRPr b="0" sz="1800">
                          <a:latin typeface="Corbel"/>
                          <a:ea typeface="Corbel"/>
                          <a:cs typeface="Corbel"/>
                          <a:sym typeface="Corbel"/>
                        </a:defRPr>
                      </a:pP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Dove</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Hawk</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r>
              <a:tr h="677864">
                <a:tc>
                  <a:txBody>
                    <a:bodyPr/>
                    <a:lstStyle/>
                    <a:p>
                      <a:pPr algn="ctr">
                        <a:defRPr sz="1800"/>
                      </a:pPr>
                      <a:r>
                        <a:rPr b="1">
                          <a:latin typeface="Corbel"/>
                          <a:ea typeface="Corbel"/>
                          <a:cs typeface="Corbel"/>
                          <a:sym typeface="Corbel"/>
                        </a:rPr>
                        <a:t>Dove</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3,3</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1,4</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r>
              <a:tr h="677864">
                <a:tc>
                  <a:txBody>
                    <a:bodyPr/>
                    <a:lstStyle/>
                    <a:p>
                      <a:pPr algn="ctr">
                        <a:defRPr sz="1800"/>
                      </a:pPr>
                      <a:r>
                        <a:rPr b="1">
                          <a:latin typeface="Corbel"/>
                          <a:ea typeface="Corbel"/>
                          <a:cs typeface="Corbel"/>
                          <a:sym typeface="Corbel"/>
                        </a:rPr>
                        <a:t>Hawk</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4,1</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0,0</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r>
            </a:tbl>
          </a:graphicData>
        </a:graphic>
      </p:graphicFrame>
      <p:sp>
        <p:nvSpPr>
          <p:cNvPr id="461" name="Text Placeholder 3"/>
          <p:cNvSpPr txBox="1"/>
          <p:nvPr/>
        </p:nvSpPr>
        <p:spPr>
          <a:xfrm>
            <a:off x="3925482" y="3346693"/>
            <a:ext cx="419089" cy="44196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defTabSz="914400">
              <a:lnSpc>
                <a:spcPts val="1600"/>
              </a:lnSpc>
              <a:defRPr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a:t>
            </a:r>
          </a:p>
        </p:txBody>
      </p:sp>
      <p:sp>
        <p:nvSpPr>
          <p:cNvPr id="462" name="Rectangle 21"/>
          <p:cNvSpPr/>
          <p:nvPr/>
        </p:nvSpPr>
        <p:spPr>
          <a:xfrm rot="2233046">
            <a:off x="8646397" y="3310410"/>
            <a:ext cx="680557" cy="256050"/>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63" name="Rectangle 23"/>
          <p:cNvSpPr/>
          <p:nvPr/>
        </p:nvSpPr>
        <p:spPr>
          <a:xfrm rot="18835875">
            <a:off x="3659127" y="3329481"/>
            <a:ext cx="658711" cy="250685"/>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64" name="II"/>
          <p:cNvSpPr txBox="1"/>
          <p:nvPr>
            <p:ph type="body" sz="quarter" idx="4294967295"/>
          </p:nvPr>
        </p:nvSpPr>
        <p:spPr>
          <a:xfrm>
            <a:off x="4304225" y="4149953"/>
            <a:ext cx="4419601" cy="419089"/>
          </a:xfrm>
          <a:prstGeom prst="rect">
            <a:avLst/>
          </a:prstGeom>
        </p:spPr>
        <p:txBody>
          <a:bodyPr lIns="45719" tIns="45719" rIns="45719" bIns="45719" anchor="t"/>
          <a:lstStyle>
            <a:lvl1pPr marL="0" indent="0" algn="ctr" defTabSz="914400">
              <a:spcBef>
                <a:spcPts val="0"/>
              </a:spcBef>
              <a:buSzTx/>
              <a:buNone/>
              <a:defRPr b="1"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II</a:t>
            </a:r>
          </a:p>
        </p:txBody>
      </p:sp>
      <p:sp>
        <p:nvSpPr>
          <p:cNvPr id="465" name="The Hawk-Dove:…"/>
          <p:cNvSpPr txBox="1"/>
          <p:nvPr>
            <p:ph type="title" idx="4294967295"/>
          </p:nvPr>
        </p:nvSpPr>
        <p:spPr>
          <a:xfrm>
            <a:off x="1066800" y="254000"/>
            <a:ext cx="11099800" cy="2159000"/>
          </a:xfrm>
          <a:prstGeom prst="rect">
            <a:avLst/>
          </a:prstGeom>
        </p:spPr>
        <p:txBody>
          <a:bodyPr/>
          <a:lstStyle/>
          <a:p>
            <a:pPr defTabSz="484886">
              <a:defRPr sz="6640"/>
            </a:pPr>
            <a:r>
              <a:t>The Hawk-Dove:</a:t>
            </a:r>
          </a:p>
          <a:p>
            <a:pPr defTabSz="484886">
              <a:defRPr sz="6640"/>
            </a:pPr>
            <a:r>
              <a:t>Το παίγνιο</a:t>
            </a:r>
          </a:p>
        </p:txBody>
      </p:sp>
      <p:sp>
        <p:nvSpPr>
          <p:cNvPr id="466"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5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8" name="Το παίγνιο έχει δύο ισορροπίες Nash (NE) που αντιστοιχούν στις δύο διαφορετικές εκδοχές ανάλογα με τον παίκτη που αποδίδει:…"/>
          <p:cNvSpPr txBox="1"/>
          <p:nvPr>
            <p:ph type="body" idx="1"/>
          </p:nvPr>
        </p:nvSpPr>
        <p:spPr>
          <a:prstGeom prst="rect">
            <a:avLst/>
          </a:prstGeom>
        </p:spPr>
        <p:txBody>
          <a:bodyPr/>
          <a:lstStyle/>
          <a:p>
            <a:pPr/>
            <a:r>
              <a:t>Το παίγνιο έχει </a:t>
            </a:r>
            <a:r>
              <a:rPr b="1"/>
              <a:t>δύο ισορροπίες Nash</a:t>
            </a:r>
            <a:r>
              <a:t> (NE) που αντιστοιχούν στις δύο διαφορετικές εκδοχές ανάλογα με τον παίκτη που αποδίδει:</a:t>
            </a:r>
          </a:p>
          <a:p>
            <a:pPr lvl="1"/>
            <a:r>
              <a:rPr b="1"/>
              <a:t>(</a:t>
            </a:r>
            <a:r>
              <a:rPr b="1" i="1"/>
              <a:t>Dove</a:t>
            </a:r>
            <a:r>
              <a:rPr b="1"/>
              <a:t>, </a:t>
            </a:r>
            <a:r>
              <a:rPr b="1" i="1"/>
              <a:t>Hawk</a:t>
            </a:r>
            <a:r>
              <a:rPr b="1"/>
              <a:t>)</a:t>
            </a:r>
            <a:endParaRPr b="1"/>
          </a:p>
          <a:p>
            <a:pPr lvl="1"/>
            <a:r>
              <a:rPr b="1"/>
              <a:t>(</a:t>
            </a:r>
            <a:r>
              <a:rPr b="1" i="1"/>
              <a:t>Hawk, Dove</a:t>
            </a:r>
            <a:r>
              <a:rPr b="1"/>
              <a:t>)</a:t>
            </a:r>
          </a:p>
        </p:txBody>
      </p:sp>
      <p:sp>
        <p:nvSpPr>
          <p:cNvPr id="469" name="Hawk-Dove: Μελέτη του παίγνιου"/>
          <p:cNvSpPr txBox="1"/>
          <p:nvPr>
            <p:ph type="title"/>
          </p:nvPr>
        </p:nvSpPr>
        <p:spPr>
          <a:xfrm>
            <a:off x="1066800" y="254000"/>
            <a:ext cx="11099800" cy="2159000"/>
          </a:xfrm>
          <a:prstGeom prst="rect">
            <a:avLst/>
          </a:prstGeom>
        </p:spPr>
        <p:txBody>
          <a:bodyPr/>
          <a:lstStyle>
            <a:lvl1pPr defTabSz="484886">
              <a:defRPr sz="6640"/>
            </a:lvl1pPr>
          </a:lstStyle>
          <a:p>
            <a:pPr/>
            <a:r>
              <a:t>Hawk-Dove: Μελέτη του παίγνιου</a:t>
            </a:r>
          </a:p>
        </p:txBody>
      </p:sp>
      <p:sp>
        <p:nvSpPr>
          <p:cNvPr id="470"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5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2" name="Rectangle 24"/>
          <p:cNvSpPr/>
          <p:nvPr/>
        </p:nvSpPr>
        <p:spPr>
          <a:xfrm>
            <a:off x="3957741" y="3390335"/>
            <a:ext cx="5112569" cy="4464497"/>
          </a:xfrm>
          <a:prstGeom prst="rect">
            <a:avLst/>
          </a:prstGeom>
          <a:solidFill>
            <a:srgbClr val="FFFFFF"/>
          </a:solidFill>
          <a:ln w="12700">
            <a:miter lim="400000"/>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graphicFrame>
        <p:nvGraphicFramePr>
          <p:cNvPr id="473" name="Table 7"/>
          <p:cNvGraphicFramePr/>
          <p:nvPr/>
        </p:nvGraphicFramePr>
        <p:xfrm>
          <a:off x="4371412" y="4605787"/>
          <a:ext cx="4161810" cy="3389321"/>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482443"/>
                <a:gridCol w="1424139"/>
                <a:gridCol w="1378644"/>
              </a:tblGrid>
              <a:tr h="677864">
                <a:tc>
                  <a:txBody>
                    <a:bodyPr/>
                    <a:lstStyle/>
                    <a:p>
                      <a:pPr algn="ctr">
                        <a:defRPr b="0" sz="1800">
                          <a:latin typeface="Corbel"/>
                          <a:ea typeface="Corbel"/>
                          <a:cs typeface="Corbel"/>
                          <a:sym typeface="Corbel"/>
                        </a:defRPr>
                      </a:pP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Dove</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c>
                  <a:txBody>
                    <a:bodyPr/>
                    <a:lstStyle/>
                    <a:p>
                      <a:pPr algn="ctr">
                        <a:defRPr b="0" sz="1800">
                          <a:solidFill>
                            <a:srgbClr val="000000"/>
                          </a:solidFill>
                        </a:defRPr>
                      </a:pPr>
                      <a:r>
                        <a:rPr b="1">
                          <a:solidFill>
                            <a:srgbClr val="FFFFFF"/>
                          </a:solidFill>
                          <a:latin typeface="Corbel"/>
                          <a:ea typeface="Corbel"/>
                          <a:cs typeface="Corbel"/>
                          <a:sym typeface="Corbel"/>
                        </a:rPr>
                        <a:t>Hawk</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38100">
                      <a:solidFill>
                        <a:srgbClr val="FFFFFF"/>
                      </a:solidFill>
                    </a:lnB>
                    <a:solidFill>
                      <a:srgbClr val="39639D"/>
                    </a:solidFill>
                  </a:tcPr>
                </a:tc>
              </a:tr>
              <a:tr h="677864">
                <a:tc>
                  <a:txBody>
                    <a:bodyPr/>
                    <a:lstStyle/>
                    <a:p>
                      <a:pPr algn="ctr">
                        <a:defRPr sz="1800"/>
                      </a:pPr>
                      <a:r>
                        <a:rPr b="1">
                          <a:latin typeface="Corbel"/>
                          <a:ea typeface="Corbel"/>
                          <a:cs typeface="Corbel"/>
                          <a:sym typeface="Corbel"/>
                        </a:rPr>
                        <a:t>Dove</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3,3</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c>
                  <a:txBody>
                    <a:bodyPr/>
                    <a:lstStyle/>
                    <a:p>
                      <a:pPr algn="ctr">
                        <a:defRPr sz="1800"/>
                      </a:pPr>
                      <a:r>
                        <a:rPr b="1">
                          <a:latin typeface="Corbel"/>
                          <a:ea typeface="Corbel"/>
                          <a:cs typeface="Corbel"/>
                          <a:sym typeface="Corbel"/>
                        </a:rPr>
                        <a:t>1,4</a:t>
                      </a:r>
                    </a:p>
                  </a:txBody>
                  <a:tcPr marL="45720" marR="45720" marT="45720" marB="45720" anchor="ctr" anchorCtr="0" horzOverflow="overflow">
                    <a:lnL w="12700">
                      <a:solidFill>
                        <a:srgbClr val="FFFFFF"/>
                      </a:solidFill>
                    </a:lnL>
                    <a:lnR w="12700">
                      <a:solidFill>
                        <a:srgbClr val="FFFFFF"/>
                      </a:solidFill>
                    </a:lnR>
                    <a:lnT w="38100">
                      <a:solidFill>
                        <a:srgbClr val="FFFFFF"/>
                      </a:solidFill>
                    </a:lnT>
                    <a:lnB w="12700">
                      <a:solidFill>
                        <a:srgbClr val="FFFFFF"/>
                      </a:solidFill>
                    </a:lnB>
                    <a:solidFill>
                      <a:srgbClr val="CCD2DE"/>
                    </a:solidFill>
                  </a:tcPr>
                </a:tc>
              </a:tr>
              <a:tr h="677864">
                <a:tc>
                  <a:txBody>
                    <a:bodyPr/>
                    <a:lstStyle/>
                    <a:p>
                      <a:pPr algn="ctr">
                        <a:defRPr sz="1800"/>
                      </a:pPr>
                      <a:r>
                        <a:rPr b="1">
                          <a:latin typeface="Corbel"/>
                          <a:ea typeface="Corbel"/>
                          <a:cs typeface="Corbel"/>
                          <a:sym typeface="Corbel"/>
                        </a:rPr>
                        <a:t>Hawk</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4,1</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c>
                  <a:txBody>
                    <a:bodyPr/>
                    <a:lstStyle/>
                    <a:p>
                      <a:pPr algn="ctr">
                        <a:defRPr sz="1800"/>
                      </a:pPr>
                      <a:r>
                        <a:rPr b="1">
                          <a:latin typeface="Corbel"/>
                          <a:ea typeface="Corbel"/>
                          <a:cs typeface="Corbel"/>
                          <a:sym typeface="Corbel"/>
                        </a:rPr>
                        <a:t>0,0</a:t>
                      </a:r>
                    </a:p>
                  </a:txBody>
                  <a:tcPr marL="45720" marR="45720" marT="45720" marB="45720" anchor="ctr" anchorCtr="0" horzOverflow="overflow">
                    <a:lnL w="12700">
                      <a:solidFill>
                        <a:srgbClr val="FFFFFF"/>
                      </a:solidFill>
                    </a:lnL>
                    <a:lnR w="12700">
                      <a:solidFill>
                        <a:srgbClr val="FFFFFF"/>
                      </a:solidFill>
                    </a:lnR>
                    <a:lnT w="12700">
                      <a:solidFill>
                        <a:srgbClr val="FFFFFF"/>
                      </a:solidFill>
                    </a:lnT>
                    <a:lnB w="12700">
                      <a:solidFill>
                        <a:srgbClr val="FFFFFF"/>
                      </a:solidFill>
                    </a:lnB>
                    <a:solidFill>
                      <a:srgbClr val="E7EAEF"/>
                    </a:solidFill>
                  </a:tcPr>
                </a:tc>
              </a:tr>
            </a:tbl>
          </a:graphicData>
        </a:graphic>
      </p:graphicFrame>
      <p:sp>
        <p:nvSpPr>
          <p:cNvPr id="474" name="Text Placeholder 3"/>
          <p:cNvSpPr txBox="1"/>
          <p:nvPr/>
        </p:nvSpPr>
        <p:spPr>
          <a:xfrm>
            <a:off x="3925482" y="3346693"/>
            <a:ext cx="419089" cy="44196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defTabSz="914400">
              <a:lnSpc>
                <a:spcPts val="1600"/>
              </a:lnSpc>
              <a:defRPr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a:t>
            </a:r>
          </a:p>
        </p:txBody>
      </p:sp>
      <p:sp>
        <p:nvSpPr>
          <p:cNvPr id="475" name="Rectangle 21"/>
          <p:cNvSpPr/>
          <p:nvPr/>
        </p:nvSpPr>
        <p:spPr>
          <a:xfrm rot="2233046">
            <a:off x="8646397" y="3310410"/>
            <a:ext cx="680557" cy="256050"/>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76" name="Rectangle 23"/>
          <p:cNvSpPr/>
          <p:nvPr/>
        </p:nvSpPr>
        <p:spPr>
          <a:xfrm rot="18835875">
            <a:off x="3659127" y="3329481"/>
            <a:ext cx="658711" cy="250685"/>
          </a:xfrm>
          <a:prstGeom prst="rect">
            <a:avLst/>
          </a:prstGeom>
          <a:solidFill>
            <a:srgbClr val="D3EEF5">
              <a:alpha val="56000"/>
            </a:srgbClr>
          </a:solidFill>
          <a:ln w="25400">
            <a:solidFill>
              <a:srgbClr val="FFFFFF"/>
            </a:solidFill>
          </a:ln>
        </p:spPr>
        <p:txBody>
          <a:bodyPr lIns="45719" rIns="45719" anchor="ctr"/>
          <a:lstStyle/>
          <a:p>
            <a:pPr defTabSz="914400">
              <a:defRPr b="0" sz="1800">
                <a:solidFill>
                  <a:srgbClr val="FFFFFF"/>
                </a:solidFill>
                <a:latin typeface="Corbel"/>
                <a:ea typeface="Corbel"/>
                <a:cs typeface="Corbel"/>
                <a:sym typeface="Corbel"/>
              </a:defRPr>
            </a:pPr>
          </a:p>
        </p:txBody>
      </p:sp>
      <p:sp>
        <p:nvSpPr>
          <p:cNvPr id="477" name="II"/>
          <p:cNvSpPr txBox="1"/>
          <p:nvPr>
            <p:ph type="body" sz="quarter" idx="4294967295"/>
          </p:nvPr>
        </p:nvSpPr>
        <p:spPr>
          <a:xfrm>
            <a:off x="4304225" y="4149953"/>
            <a:ext cx="4419601" cy="419089"/>
          </a:xfrm>
          <a:prstGeom prst="rect">
            <a:avLst/>
          </a:prstGeom>
        </p:spPr>
        <p:txBody>
          <a:bodyPr lIns="45719" tIns="45719" rIns="45719" bIns="45719" anchor="t"/>
          <a:lstStyle>
            <a:lvl1pPr marL="0" indent="0" algn="ctr" defTabSz="914400">
              <a:spcBef>
                <a:spcPts val="0"/>
              </a:spcBef>
              <a:buSzTx/>
              <a:buNone/>
              <a:defRPr b="1" sz="2000">
                <a:ln w="9525">
                  <a:solidFill>
                    <a:srgbClr val="808080"/>
                  </a:solidFill>
                </a:ln>
                <a:solidFill>
                  <a:srgbClr val="0D0D0D"/>
                </a:solidFill>
                <a:effectLst>
                  <a:outerShdw sx="100000" sy="100000" kx="0" ky="0" algn="b" rotWithShape="0" blurRad="38100" dist="38100" dir="2700000">
                    <a:srgbClr val="000000">
                      <a:alpha val="43137"/>
                    </a:srgbClr>
                  </a:outerShdw>
                </a:effectLst>
                <a:latin typeface="Book Antiqua"/>
                <a:ea typeface="Book Antiqua"/>
                <a:cs typeface="Book Antiqua"/>
                <a:sym typeface="Book Antiqua"/>
              </a:defRPr>
            </a:lvl1pPr>
          </a:lstStyle>
          <a:p>
            <a:pPr/>
            <a:r>
              <a:t>II</a:t>
            </a:r>
          </a:p>
        </p:txBody>
      </p:sp>
      <p:sp>
        <p:nvSpPr>
          <p:cNvPr id="478" name="Oval 11"/>
          <p:cNvSpPr/>
          <p:nvPr/>
        </p:nvSpPr>
        <p:spPr>
          <a:xfrm>
            <a:off x="7685360" y="5293861"/>
            <a:ext cx="648073" cy="576065"/>
          </a:xfrm>
          <a:prstGeom prst="ellipse">
            <a:avLst/>
          </a:prstGeom>
          <a:ln w="25400">
            <a:solidFill>
              <a:srgbClr val="39639D"/>
            </a:solidFill>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sp>
        <p:nvSpPr>
          <p:cNvPr id="479" name="Oval 11"/>
          <p:cNvSpPr/>
          <p:nvPr/>
        </p:nvSpPr>
        <p:spPr>
          <a:xfrm>
            <a:off x="6215389" y="5982251"/>
            <a:ext cx="648074" cy="576065"/>
          </a:xfrm>
          <a:prstGeom prst="ellipse">
            <a:avLst/>
          </a:prstGeom>
          <a:ln w="25400">
            <a:solidFill>
              <a:srgbClr val="39639D"/>
            </a:solidFill>
          </a:ln>
          <a:effectLst>
            <a:outerShdw sx="100000" sy="100000" kx="0" ky="0" algn="b" rotWithShape="0" blurRad="190500" dist="8455" dir="5400000">
              <a:srgbClr val="000000"/>
            </a:outerShdw>
          </a:effectLst>
        </p:spPr>
        <p:txBody>
          <a:bodyPr lIns="45719" rIns="45719" anchor="ctr"/>
          <a:lstStyle/>
          <a:p>
            <a:pPr defTabSz="914400">
              <a:defRPr b="0" sz="1800">
                <a:solidFill>
                  <a:srgbClr val="FFFFFF"/>
                </a:solidFill>
                <a:latin typeface="Corbel"/>
                <a:ea typeface="Corbel"/>
                <a:cs typeface="Corbel"/>
                <a:sym typeface="Corbel"/>
              </a:defRPr>
            </a:pPr>
          </a:p>
        </p:txBody>
      </p:sp>
      <p:sp>
        <p:nvSpPr>
          <p:cNvPr id="480" name="The Hawk-Dove:…"/>
          <p:cNvSpPr txBox="1"/>
          <p:nvPr>
            <p:ph type="title" idx="4294967295"/>
          </p:nvPr>
        </p:nvSpPr>
        <p:spPr>
          <a:xfrm>
            <a:off x="1066800" y="254000"/>
            <a:ext cx="11099800" cy="2159000"/>
          </a:xfrm>
          <a:prstGeom prst="rect">
            <a:avLst/>
          </a:prstGeom>
        </p:spPr>
        <p:txBody>
          <a:bodyPr/>
          <a:lstStyle/>
          <a:p>
            <a:pPr defTabSz="484886">
              <a:defRPr sz="6640"/>
            </a:pPr>
            <a:r>
              <a:t>The Hawk-Dove:</a:t>
            </a:r>
          </a:p>
          <a:p>
            <a:pPr defTabSz="484886">
              <a:defRPr sz="6640"/>
            </a:pPr>
            <a:r>
              <a:t>Λύση του παίγνιου</a:t>
            </a:r>
          </a:p>
        </p:txBody>
      </p:sp>
      <p:sp>
        <p:nvSpPr>
          <p:cNvPr id="481" name="TextBox 17"/>
          <p:cNvSpPr txBox="1"/>
          <p:nvPr/>
        </p:nvSpPr>
        <p:spPr>
          <a:xfrm>
            <a:off x="7962788" y="5208563"/>
            <a:ext cx="144017"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l" defTabSz="914400">
              <a:defRPr b="0">
                <a:solidFill>
                  <a:srgbClr val="2DA2BF"/>
                </a:solidFill>
                <a:latin typeface="Wingdings"/>
                <a:ea typeface="Wingdings"/>
                <a:cs typeface="Wingdings"/>
                <a:sym typeface="Wingdings"/>
              </a:defRPr>
            </a:lvl1pPr>
          </a:lstStyle>
          <a:p>
            <a:pPr>
              <a:defRPr>
                <a:latin typeface="Corbel"/>
                <a:ea typeface="Corbel"/>
                <a:cs typeface="Corbel"/>
                <a:sym typeface="Corbel"/>
              </a:defRPr>
            </a:pPr>
            <a:r>
              <a:rPr>
                <a:latin typeface="Wingdings"/>
                <a:ea typeface="Wingdings"/>
                <a:cs typeface="Wingdings"/>
                <a:sym typeface="Wingdings"/>
              </a:rPr>
              <a:t>●</a:t>
            </a:r>
          </a:p>
        </p:txBody>
      </p:sp>
      <p:sp>
        <p:nvSpPr>
          <p:cNvPr id="482" name="TextBox 22"/>
          <p:cNvSpPr txBox="1"/>
          <p:nvPr/>
        </p:nvSpPr>
        <p:spPr>
          <a:xfrm>
            <a:off x="6331910" y="5894363"/>
            <a:ext cx="144017" cy="44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l" defTabSz="914400">
              <a:defRPr b="0">
                <a:solidFill>
                  <a:srgbClr val="DA1F28"/>
                </a:solidFill>
                <a:latin typeface="Wingdings"/>
                <a:ea typeface="Wingdings"/>
                <a:cs typeface="Wingdings"/>
                <a:sym typeface="Wingdings"/>
              </a:defRPr>
            </a:lvl1pPr>
          </a:lstStyle>
          <a:p>
            <a:pPr>
              <a:defRPr>
                <a:latin typeface="Corbel"/>
                <a:ea typeface="Corbel"/>
                <a:cs typeface="Corbel"/>
                <a:sym typeface="Corbel"/>
              </a:defRPr>
            </a:pPr>
            <a:r>
              <a:rPr>
                <a:latin typeface="Wingdings"/>
                <a:ea typeface="Wingdings"/>
                <a:cs typeface="Wingdings"/>
                <a:sym typeface="Wingdings"/>
              </a:rPr>
              <a:t>●</a:t>
            </a:r>
          </a:p>
        </p:txBody>
      </p:sp>
      <p:sp>
        <p:nvSpPr>
          <p:cNvPr id="483" name="NE"/>
          <p:cNvSpPr txBox="1"/>
          <p:nvPr/>
        </p:nvSpPr>
        <p:spPr>
          <a:xfrm>
            <a:off x="6646316" y="7256489"/>
            <a:ext cx="793354" cy="39682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sz="2600">
                <a:solidFill>
                  <a:schemeClr val="accent5">
                    <a:lumOff val="-29866"/>
                  </a:schemeClr>
                </a:solidFill>
              </a:defRPr>
            </a:lvl1pPr>
          </a:lstStyle>
          <a:p>
            <a:pPr/>
            <a:r>
              <a:t>NE</a:t>
            </a:r>
          </a:p>
        </p:txBody>
      </p:sp>
      <p:sp>
        <p:nvSpPr>
          <p:cNvPr id="484" name="Line"/>
          <p:cNvSpPr/>
          <p:nvPr/>
        </p:nvSpPr>
        <p:spPr>
          <a:xfrm flipV="1">
            <a:off x="7143749" y="5841133"/>
            <a:ext cx="655065" cy="1410568"/>
          </a:xfrm>
          <a:prstGeom prst="line">
            <a:avLst/>
          </a:prstGeom>
          <a:ln w="25400">
            <a:solidFill>
              <a:srgbClr val="000000"/>
            </a:solidFill>
            <a:miter lim="400000"/>
            <a:tailEnd type="triangle"/>
          </a:ln>
        </p:spPr>
        <p:txBody>
          <a:bodyPr lIns="50800" tIns="50800" rIns="50800" bIns="50800" anchor="ctr"/>
          <a:lstStyle/>
          <a:p>
            <a:pPr>
              <a:defRPr b="0" sz="2200">
                <a:solidFill>
                  <a:srgbClr val="FFFFFF"/>
                </a:solidFill>
                <a:latin typeface="+mn-lt"/>
                <a:ea typeface="+mn-ea"/>
                <a:cs typeface="+mn-cs"/>
                <a:sym typeface="Helvetica Neue Medium"/>
              </a:defRPr>
            </a:pPr>
          </a:p>
        </p:txBody>
      </p:sp>
      <p:sp>
        <p:nvSpPr>
          <p:cNvPr id="485" name="Line"/>
          <p:cNvSpPr/>
          <p:nvPr/>
        </p:nvSpPr>
        <p:spPr>
          <a:xfrm flipH="1" flipV="1">
            <a:off x="6643809" y="6592358"/>
            <a:ext cx="245941" cy="659343"/>
          </a:xfrm>
          <a:prstGeom prst="line">
            <a:avLst/>
          </a:prstGeom>
          <a:ln w="25400">
            <a:solidFill>
              <a:srgbClr val="000000"/>
            </a:solidFill>
            <a:miter lim="400000"/>
            <a:tailEnd type="triangle"/>
          </a:ln>
        </p:spPr>
        <p:txBody>
          <a:bodyPr lIns="50800" tIns="50800" rIns="50800" bIns="50800" anchor="ctr"/>
          <a:lstStyle/>
          <a:p>
            <a:pPr>
              <a:defRPr b="0" sz="2200">
                <a:solidFill>
                  <a:srgbClr val="FFFFFF"/>
                </a:solidFill>
                <a:latin typeface="+mn-lt"/>
                <a:ea typeface="+mn-ea"/>
                <a:cs typeface="+mn-cs"/>
                <a:sym typeface="Helvetica Neue Medium"/>
              </a:defRPr>
            </a:pPr>
          </a:p>
        </p:txBody>
      </p:sp>
      <p:sp>
        <p:nvSpPr>
          <p:cNvPr id="486"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4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4" presetID="2" grpId="3" fill="hold">
                                  <p:stCondLst>
                                    <p:cond delay="0"/>
                                  </p:stCondLst>
                                  <p:iterate type="el" backwards="0">
                                    <p:tmAbs val="0"/>
                                  </p:iterate>
                                  <p:childTnLst>
                                    <p:set>
                                      <p:cBhvr>
                                        <p:cTn id="14" fill="hold"/>
                                        <p:tgtEl>
                                          <p:spTgt spid="479"/>
                                        </p:tgtEl>
                                        <p:attrNameLst>
                                          <p:attrName>style.visibility</p:attrName>
                                        </p:attrNameLst>
                                      </p:cBhvr>
                                      <p:to>
                                        <p:strVal val="visible"/>
                                      </p:to>
                                    </p:set>
                                    <p:anim calcmode="lin" valueType="num">
                                      <p:cBhvr>
                                        <p:cTn id="15" dur="500" fill="hold"/>
                                        <p:tgtEl>
                                          <p:spTgt spid="479"/>
                                        </p:tgtEl>
                                        <p:attrNameLst>
                                          <p:attrName>ppt_x</p:attrName>
                                        </p:attrNameLst>
                                      </p:cBhvr>
                                      <p:tavLst>
                                        <p:tav tm="0">
                                          <p:val>
                                            <p:strVal val="#ppt_x"/>
                                          </p:val>
                                        </p:tav>
                                        <p:tav tm="100000">
                                          <p:val>
                                            <p:strVal val="#ppt_x"/>
                                          </p:val>
                                        </p:tav>
                                      </p:tavLst>
                                    </p:anim>
                                    <p:anim calcmode="lin" valueType="num">
                                      <p:cBhvr>
                                        <p:cTn id="16" dur="500" fill="hold"/>
                                        <p:tgtEl>
                                          <p:spTgt spid="47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4" presetID="2" grpId="4" fill="hold">
                                  <p:stCondLst>
                                    <p:cond delay="0"/>
                                  </p:stCondLst>
                                  <p:iterate type="el" backwards="0">
                                    <p:tmAbs val="0"/>
                                  </p:iterate>
                                  <p:childTnLst>
                                    <p:set>
                                      <p:cBhvr>
                                        <p:cTn id="20" fill="hold"/>
                                        <p:tgtEl>
                                          <p:spTgt spid="478"/>
                                        </p:tgtEl>
                                        <p:attrNameLst>
                                          <p:attrName>style.visibility</p:attrName>
                                        </p:attrNameLst>
                                      </p:cBhvr>
                                      <p:to>
                                        <p:strVal val="visible"/>
                                      </p:to>
                                    </p:set>
                                    <p:anim calcmode="lin" valueType="num">
                                      <p:cBhvr>
                                        <p:cTn id="21" dur="500" fill="hold"/>
                                        <p:tgtEl>
                                          <p:spTgt spid="478"/>
                                        </p:tgtEl>
                                        <p:attrNameLst>
                                          <p:attrName>ppt_x</p:attrName>
                                        </p:attrNameLst>
                                      </p:cBhvr>
                                      <p:tavLst>
                                        <p:tav tm="0">
                                          <p:val>
                                            <p:strVal val="#ppt_x"/>
                                          </p:val>
                                        </p:tav>
                                        <p:tav tm="100000">
                                          <p:val>
                                            <p:strVal val="#ppt_x"/>
                                          </p:val>
                                        </p:tav>
                                      </p:tavLst>
                                    </p:anim>
                                    <p:anim calcmode="lin" valueType="num">
                                      <p:cBhvr>
                                        <p:cTn id="22" dur="500" fill="hold"/>
                                        <p:tgtEl>
                                          <p:spTgt spid="47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5" fill="hold">
                                  <p:stCondLst>
                                    <p:cond delay="0"/>
                                  </p:stCondLst>
                                  <p:iterate type="el" backwards="0">
                                    <p:tmAbs val="0"/>
                                  </p:iterate>
                                  <p:childTnLst>
                                    <p:set>
                                      <p:cBhvr>
                                        <p:cTn id="26" fill="hold"/>
                                        <p:tgtEl>
                                          <p:spTgt spid="48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6" fill="hold">
                                  <p:stCondLst>
                                    <p:cond delay="0"/>
                                  </p:stCondLst>
                                  <p:iterate type="el" backwards="0">
                                    <p:tmAbs val="0"/>
                                  </p:iterate>
                                  <p:childTnLst>
                                    <p:set>
                                      <p:cBhvr>
                                        <p:cTn id="30" fill="hold"/>
                                        <p:tgtEl>
                                          <p:spTgt spid="48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7" fill="hold">
                                  <p:stCondLst>
                                    <p:cond delay="0"/>
                                  </p:stCondLst>
                                  <p:iterate type="el" backwards="0">
                                    <p:tmAbs val="0"/>
                                  </p:iterate>
                                  <p:childTnLst>
                                    <p:set>
                                      <p:cBhvr>
                                        <p:cTn id="34" fill="hold"/>
                                        <p:tgtEl>
                                          <p:spTgt spid="48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85" grpId="6"/>
      <p:bldP build="whole" bldLvl="1" animBg="1" rev="0" advAuto="0" spid="479" grpId="3"/>
      <p:bldP build="whole" bldLvl="1" animBg="1" rev="0" advAuto="0" spid="481" grpId="2"/>
      <p:bldP build="whole" bldLvl="1" animBg="1" rev="0" advAuto="0" spid="483" grpId="5"/>
      <p:bldP build="whole" bldLvl="1" animBg="1" rev="0" advAuto="0" spid="484" grpId="7"/>
      <p:bldP build="whole" bldLvl="1" animBg="1" rev="0" advAuto="0" spid="482" grpId="1"/>
      <p:bldP build="whole" bldLvl="1" animBg="1" rev="0" advAuto="0" spid="478" grpId="4"/>
    </p:bldLst>
  </p:timing>
</p:sld>
</file>

<file path=ppt/slides/slide5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8" name="Θεωρία Παιγνίων"/>
          <p:cNvSpPr txBox="1"/>
          <p:nvPr>
            <p:ph type="title"/>
          </p:nvPr>
        </p:nvSpPr>
        <p:spPr>
          <a:prstGeom prst="rect">
            <a:avLst/>
          </a:prstGeom>
        </p:spPr>
        <p:txBody>
          <a:bodyPr/>
          <a:lstStyle/>
          <a:p>
            <a:pPr/>
            <a:r>
              <a:t>Θεωρία Παιγνίων</a:t>
            </a:r>
          </a:p>
        </p:txBody>
      </p:sp>
      <p:pic>
        <p:nvPicPr>
          <p:cNvPr id="489" name="game-theory.png" descr="game-theory.png"/>
          <p:cNvPicPr>
            <a:picLocks noChangeAspect="1"/>
          </p:cNvPicPr>
          <p:nvPr/>
        </p:nvPicPr>
        <p:blipFill>
          <a:blip r:embed="rId2">
            <a:extLst/>
          </a:blip>
          <a:stretch>
            <a:fillRect/>
          </a:stretch>
        </p:blipFill>
        <p:spPr>
          <a:xfrm>
            <a:off x="1373220" y="2110906"/>
            <a:ext cx="10258360" cy="7258988"/>
          </a:xfrm>
          <a:prstGeom prst="rect">
            <a:avLst/>
          </a:prstGeom>
          <a:ln w="12700">
            <a:miter lim="400000"/>
          </a:ln>
        </p:spPr>
      </p:pic>
      <p:sp>
        <p:nvSpPr>
          <p:cNvPr id="490" name="Slide Number"/>
          <p:cNvSpPr txBox="1"/>
          <p:nvPr>
            <p:ph type="sldNum" sz="quarter" idx="2"/>
          </p:nvPr>
        </p:nvSpPr>
        <p:spPr>
          <a:xfrm>
            <a:off x="6357619" y="9447117"/>
            <a:ext cx="279401" cy="304801"/>
          </a:xfrm>
          <a:prstGeom prst="rect">
            <a:avLst/>
          </a:prstGeom>
          <a:extLst>
            <a:ext uri="{C572A759-6A51-4108-AA02-DFA0A04FC94B}">
              <ma14:wrappingTextBoxFlag xmlns:ma14="http://schemas.microsoft.com/office/mac/drawingml/2011/main" val="1"/>
            </a:ext>
          </a:extLst>
        </p:spPr>
        <p:txBody>
          <a:bodyPr lIns="50800" tIns="50800" rIns="50800" bIns="50800"/>
          <a:lstStyle/>
          <a:p>
            <a:pPr/>
            <a:fld id="{86CB4B4D-7CA3-9044-876B-883B54F8677D}" type="slidenum"/>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Τι είναι στρατηγική;"/>
          <p:cNvSpPr txBox="1"/>
          <p:nvPr>
            <p:ph type="title"/>
          </p:nvPr>
        </p:nvSpPr>
        <p:spPr>
          <a:prstGeom prst="rect">
            <a:avLst/>
          </a:prstGeom>
        </p:spPr>
        <p:txBody>
          <a:bodyPr/>
          <a:lstStyle/>
          <a:p>
            <a:pPr/>
            <a:r>
              <a:t>Τι είναι στρατηγική;</a:t>
            </a:r>
          </a:p>
        </p:txBody>
      </p:sp>
      <p:sp>
        <p:nvSpPr>
          <p:cNvPr id="187" name="Μια στρατηγική ενός παίγνιου είναι μια προδιαγραφή για το πώς να παίξετε το παίγνιο λαμβάνοντας υπόψη κάθε γεγονός που μπορεί να συμβεί [Levine].…"/>
          <p:cNvSpPr txBox="1"/>
          <p:nvPr>
            <p:ph type="body" idx="1"/>
          </p:nvPr>
        </p:nvSpPr>
        <p:spPr>
          <a:prstGeom prst="rect">
            <a:avLst/>
          </a:prstGeom>
        </p:spPr>
        <p:txBody>
          <a:bodyPr/>
          <a:lstStyle/>
          <a:p>
            <a:pPr/>
            <a:r>
              <a:t>Μια στρατηγική ενός παίγνιου είναι μια </a:t>
            </a:r>
            <a:r>
              <a:rPr b="1"/>
              <a:t>προδιαγραφή</a:t>
            </a:r>
            <a:r>
              <a:t> για το πώς να παίξετε το παίγνιο λαμβάνοντας υπόψη κάθε γεγονός που μπορεί να συμβεί [Levine].</a:t>
            </a:r>
          </a:p>
          <a:p>
            <a:pPr/>
            <a:r>
              <a:t>Είναι </a:t>
            </a:r>
            <a:r>
              <a:rPr b="1"/>
              <a:t>επιλογή</a:t>
            </a:r>
            <a:r>
              <a:t> του παίκτη, μια </a:t>
            </a:r>
            <a:r>
              <a:rPr b="1"/>
              <a:t>εναλλακτική λύση</a:t>
            </a:r>
            <a:r>
              <a:t> μεταξύ εκείνων που είναι διαθέσιμες γι’ αυτόν να επιλέξει.</a:t>
            </a:r>
          </a:p>
        </p:txBody>
      </p:sp>
      <p:sp>
        <p:nvSpPr>
          <p:cNvPr id="188" name="Slide Number"/>
          <p:cNvSpPr txBox="1"/>
          <p:nvPr>
            <p:ph type="sldNum" sz="quarter" idx="2"/>
          </p:nvPr>
        </p:nvSpPr>
        <p:spPr>
          <a:xfrm>
            <a:off x="6450329" y="9447117"/>
            <a:ext cx="186691" cy="2946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Θεωρία Παιγνίων - Θεωρία Αποφάσεων (1/2)"/>
          <p:cNvSpPr txBox="1"/>
          <p:nvPr>
            <p:ph type="title"/>
          </p:nvPr>
        </p:nvSpPr>
        <p:spPr>
          <a:prstGeom prst="rect">
            <a:avLst/>
          </a:prstGeom>
        </p:spPr>
        <p:txBody>
          <a:bodyPr/>
          <a:lstStyle>
            <a:lvl1pPr defTabSz="484886">
              <a:defRPr sz="6640"/>
            </a:lvl1pPr>
          </a:lstStyle>
          <a:p>
            <a:pPr/>
            <a:r>
              <a:t>Θεωρία Παιγνίων - Θεωρία Αποφάσεων (1/2)</a:t>
            </a:r>
          </a:p>
        </p:txBody>
      </p:sp>
      <p:sp>
        <p:nvSpPr>
          <p:cNvPr id="191" name="Κάτω από ποικίλες συνθήκες, οι άνθρωποι αλληλεπιδρούν με τους άλλους με διάφορους τρόπους.…"/>
          <p:cNvSpPr txBox="1"/>
          <p:nvPr>
            <p:ph type="body" idx="1"/>
          </p:nvPr>
        </p:nvSpPr>
        <p:spPr>
          <a:prstGeom prst="rect">
            <a:avLst/>
          </a:prstGeom>
        </p:spPr>
        <p:txBody>
          <a:bodyPr/>
          <a:lstStyle/>
          <a:p>
            <a:pPr marL="311150" indent="-311150" defTabSz="408940">
              <a:spcBef>
                <a:spcPts val="2900"/>
              </a:spcBef>
              <a:defRPr sz="2240"/>
            </a:pPr>
            <a:r>
              <a:t>Κάτω από ποικίλες συνθήκες, οι άνθρωποι </a:t>
            </a:r>
            <a:r>
              <a:rPr b="1"/>
              <a:t>αλληλεπιδρούν</a:t>
            </a:r>
            <a:r>
              <a:t> με τους άλλους με διάφορους τρόπους.</a:t>
            </a:r>
          </a:p>
          <a:p>
            <a:pPr marL="311150" indent="-311150" defTabSz="408940">
              <a:spcBef>
                <a:spcPts val="2900"/>
              </a:spcBef>
              <a:defRPr sz="2240"/>
            </a:pPr>
            <a:r>
              <a:t>Κάθε αλληλεπίδραση συνεπάγεται ότι ενώ </a:t>
            </a:r>
            <a:r>
              <a:rPr b="1"/>
              <a:t>ένα άτομο σκέφτεται</a:t>
            </a:r>
            <a:r>
              <a:t> μια κατάσταση, ένα </a:t>
            </a:r>
            <a:r>
              <a:rPr b="1"/>
              <a:t>άλλο άτομο σκέφτεται επίσης</a:t>
            </a:r>
            <a:r>
              <a:t> αυτή την κατάσταση, και οι δύο αποσκοπούν να αποφασίσουν τι μέτρα πρέπει να πάρουν </a:t>
            </a:r>
            <a:r>
              <a:rPr b="1"/>
              <a:t>για να την αντιμετωπίσουν</a:t>
            </a:r>
            <a:r>
              <a:t>.</a:t>
            </a:r>
          </a:p>
          <a:p>
            <a:pPr marL="311150" indent="-311150" defTabSz="408940">
              <a:spcBef>
                <a:spcPts val="2900"/>
              </a:spcBef>
              <a:defRPr sz="2240"/>
            </a:pPr>
            <a:r>
              <a:t>Οι </a:t>
            </a:r>
            <a:r>
              <a:rPr b="1"/>
              <a:t>Dixit και Skeath</a:t>
            </a:r>
            <a:r>
              <a:t> ορίζουν ότι η Θεωρία Παιγνίων είναι </a:t>
            </a:r>
            <a:r>
              <a:rPr b="1" i="1"/>
              <a:t>η ανάλυση ή η επιστήμη τέτοιων διαδραστικών αποφάσεων</a:t>
            </a:r>
            <a:r>
              <a:t>.</a:t>
            </a:r>
          </a:p>
          <a:p>
            <a:pPr marL="311150" indent="-311150" defTabSz="408940">
              <a:spcBef>
                <a:spcPts val="2900"/>
              </a:spcBef>
              <a:defRPr sz="2240"/>
            </a:pPr>
            <a:r>
              <a:t>Αλλά επειδή οι άνθρωποι </a:t>
            </a:r>
            <a:r>
              <a:rPr b="1"/>
              <a:t>σκέφτονται προσεκτικά</a:t>
            </a:r>
            <a:r>
              <a:t> πριν αποφασίσουν για μια δράση, δηλαδή, γνωρίζουν τους </a:t>
            </a:r>
            <a:r>
              <a:rPr b="1"/>
              <a:t>στόχους</a:t>
            </a:r>
            <a:r>
              <a:t> ή τις </a:t>
            </a:r>
            <a:r>
              <a:rPr b="1"/>
              <a:t>προτιμήσεις</a:t>
            </a:r>
            <a:r>
              <a:t> τους, ορίζουν σαφώς τα </a:t>
            </a:r>
            <a:r>
              <a:rPr b="1"/>
              <a:t>όρια</a:t>
            </a:r>
            <a:r>
              <a:t> και τους </a:t>
            </a:r>
            <a:r>
              <a:rPr b="1"/>
              <a:t>περιορισμούς</a:t>
            </a:r>
            <a:r>
              <a:t> και θέτουν </a:t>
            </a:r>
            <a:r>
              <a:rPr b="1"/>
              <a:t>κριτήρια</a:t>
            </a:r>
            <a:r>
              <a:t> πριν επιλέξουν, λέγεται ότι οι άνθρωποι </a:t>
            </a:r>
            <a:r>
              <a:rPr b="1"/>
              <a:t>συμπεριφέρονται λογικά</a:t>
            </a:r>
            <a:r>
              <a:t> (rational).</a:t>
            </a:r>
          </a:p>
          <a:p>
            <a:pPr marL="311150" indent="-311150" defTabSz="408940">
              <a:spcBef>
                <a:spcPts val="2900"/>
              </a:spcBef>
              <a:defRPr sz="2240"/>
            </a:pPr>
            <a:r>
              <a:t>Για το λόγο αυτό, οι </a:t>
            </a:r>
            <a:r>
              <a:rPr b="1"/>
              <a:t>Dixit και Skeath</a:t>
            </a:r>
            <a:r>
              <a:t> συνεχίζουν ότι </a:t>
            </a:r>
            <a:r>
              <a:rPr b="1" i="1"/>
              <a:t>η Θεωρία Παιγνίων είναι η επιστήμη της ορθολογικής συμπεριφοράς σε αλληλεπιδραστικές καταστάσεις</a:t>
            </a:r>
            <a:r>
              <a:t>.</a:t>
            </a:r>
          </a:p>
        </p:txBody>
      </p:sp>
      <p:sp>
        <p:nvSpPr>
          <p:cNvPr id="192" name="Slide Number"/>
          <p:cNvSpPr txBox="1"/>
          <p:nvPr>
            <p:ph type="sldNum" sz="quarter" idx="2"/>
          </p:nvPr>
        </p:nvSpPr>
        <p:spPr>
          <a:xfrm>
            <a:off x="6450329" y="9447117"/>
            <a:ext cx="186691" cy="2946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Θεωρία Παιγνίων - Θεωρία Αποφάσεων (2/2)"/>
          <p:cNvSpPr txBox="1"/>
          <p:nvPr>
            <p:ph type="title"/>
          </p:nvPr>
        </p:nvSpPr>
        <p:spPr>
          <a:prstGeom prst="rect">
            <a:avLst/>
          </a:prstGeom>
        </p:spPr>
        <p:txBody>
          <a:bodyPr/>
          <a:lstStyle>
            <a:lvl1pPr defTabSz="484886">
              <a:defRPr sz="6640"/>
            </a:lvl1pPr>
          </a:lstStyle>
          <a:p>
            <a:pPr/>
            <a:r>
              <a:t>Θεωρία Παιγνίων - Θεωρία Αποφάσεων (2/2)</a:t>
            </a:r>
          </a:p>
        </p:txBody>
      </p:sp>
      <p:sp>
        <p:nvSpPr>
          <p:cNvPr id="195" name="Σύμφωνα με τους Skyrms και Vanderschraaf η Θεωρία Παιγνίων είναι εκείνος ο κλάδος της Θεωρίας Αποφάσεων που ασχολείται με τις περιπτώσεις στις οποίες αλληλεπιδρούν τα προβλήματα αποφάσεων.…"/>
          <p:cNvSpPr txBox="1"/>
          <p:nvPr>
            <p:ph type="body" idx="1"/>
          </p:nvPr>
        </p:nvSpPr>
        <p:spPr>
          <a:prstGeom prst="rect">
            <a:avLst/>
          </a:prstGeom>
        </p:spPr>
        <p:txBody>
          <a:bodyPr/>
          <a:lstStyle/>
          <a:p>
            <a:pPr/>
            <a:r>
              <a:t>Σύμφωνα με τους </a:t>
            </a:r>
            <a:r>
              <a:rPr b="1"/>
              <a:t>Skyrms και Vanderschraaf</a:t>
            </a:r>
            <a:r>
              <a:t> η Θεωρία Παιγνίων είναι </a:t>
            </a:r>
            <a:r>
              <a:rPr b="1"/>
              <a:t>εκείνος ο κλάδος της Θεωρίας Αποφάσεων που ασχολείται με τις περιπτώσεις στις οποίες αλληλεπιδρούν τα προβλήματα αποφάσεων</a:t>
            </a:r>
            <a:r>
              <a:t>.</a:t>
            </a:r>
          </a:p>
          <a:p>
            <a:pPr/>
            <a:r>
              <a:t>Υποστηρίζουν επίσης ότι αυτό που οι </a:t>
            </a:r>
            <a:r>
              <a:rPr b="1"/>
              <a:t>von Neumann</a:t>
            </a:r>
            <a:r>
              <a:t> και </a:t>
            </a:r>
            <a:r>
              <a:rPr b="1"/>
              <a:t>Morgestern</a:t>
            </a:r>
            <a:r>
              <a:t> αντιλήφθηκαν ως </a:t>
            </a:r>
            <a:r>
              <a:rPr b="1"/>
              <a:t>επιστημονική θεωρία</a:t>
            </a:r>
            <a:r>
              <a:t> για κοινωνικές αλληλεπιδράσεις </a:t>
            </a:r>
            <a:r>
              <a:rPr b="1"/>
              <a:t>απέχει πολύ</a:t>
            </a:r>
            <a:r>
              <a:t> από αυτό που έχει διατυπωθεί μέχρι τώρα, επειδή είναι μια </a:t>
            </a:r>
            <a:r>
              <a:rPr b="1"/>
              <a:t>πολύ γενικότερη θεωρία</a:t>
            </a:r>
            <a:r>
              <a:t> που </a:t>
            </a:r>
            <a:r>
              <a:rPr b="1"/>
              <a:t>επεκτείνεται</a:t>
            </a:r>
            <a:r>
              <a:t> σε πολλά άλλα επιστημονικά πεδία και </a:t>
            </a:r>
            <a:r>
              <a:rPr b="1"/>
              <a:t>εξαπλώνεται</a:t>
            </a:r>
            <a:r>
              <a:t> συνεχώς και γρήγορα.</a:t>
            </a:r>
          </a:p>
        </p:txBody>
      </p:sp>
      <p:sp>
        <p:nvSpPr>
          <p:cNvPr id="196" name="Slide Number"/>
          <p:cNvSpPr txBox="1"/>
          <p:nvPr>
            <p:ph type="sldNum" sz="quarter" idx="2"/>
          </p:nvPr>
        </p:nvSpPr>
        <p:spPr>
          <a:xfrm>
            <a:off x="6450329" y="9447117"/>
            <a:ext cx="186691" cy="2946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8" name="Παίγνιο Στρατηγικής - Πρόβλημα Αποφάσεων"/>
          <p:cNvSpPr txBox="1"/>
          <p:nvPr>
            <p:ph type="title"/>
          </p:nvPr>
        </p:nvSpPr>
        <p:spPr>
          <a:prstGeom prst="rect">
            <a:avLst/>
          </a:prstGeom>
        </p:spPr>
        <p:txBody>
          <a:bodyPr/>
          <a:lstStyle>
            <a:lvl1pPr defTabSz="484886">
              <a:defRPr sz="6640"/>
            </a:lvl1pPr>
          </a:lstStyle>
          <a:p>
            <a:pPr/>
            <a:r>
              <a:t>Παίγνιο Στρατηγικής - Πρόβλημα Αποφάσεων</a:t>
            </a:r>
          </a:p>
        </p:txBody>
      </p:sp>
      <p:sp>
        <p:nvSpPr>
          <p:cNvPr id="199" name="Σε προβλήματα αποφάσεων,…"/>
          <p:cNvSpPr txBox="1"/>
          <p:nvPr>
            <p:ph type="body" idx="1"/>
          </p:nvPr>
        </p:nvSpPr>
        <p:spPr>
          <a:prstGeom prst="rect">
            <a:avLst/>
          </a:prstGeom>
        </p:spPr>
        <p:txBody>
          <a:bodyPr/>
          <a:lstStyle/>
          <a:p>
            <a:pPr marL="333375" indent="-333375" defTabSz="438150">
              <a:spcBef>
                <a:spcPts val="3100"/>
              </a:spcBef>
              <a:defRPr sz="2400"/>
            </a:pPr>
            <a:r>
              <a:t>Σε </a:t>
            </a:r>
            <a:r>
              <a:rPr b="1"/>
              <a:t>προβλήματα</a:t>
            </a:r>
            <a:r>
              <a:t> </a:t>
            </a:r>
            <a:r>
              <a:rPr b="1"/>
              <a:t>αποφάσεων</a:t>
            </a:r>
            <a:r>
              <a:t>,</a:t>
            </a:r>
          </a:p>
          <a:p>
            <a:pPr lvl="1" marL="666750" indent="-333375" defTabSz="438150">
              <a:spcBef>
                <a:spcPts val="3100"/>
              </a:spcBef>
              <a:defRPr sz="2400"/>
            </a:pPr>
            <a:r>
              <a:t>κάθε παίκτης ανησυχεί μόνο για τις δικές του ενέργειες,</a:t>
            </a:r>
          </a:p>
          <a:p>
            <a:pPr marL="333375" indent="-333375" defTabSz="438150">
              <a:spcBef>
                <a:spcPts val="3100"/>
              </a:spcBef>
              <a:defRPr sz="2400"/>
            </a:pPr>
            <a:r>
              <a:t>Σε </a:t>
            </a:r>
            <a:r>
              <a:rPr b="1"/>
              <a:t>στρατηγικά</a:t>
            </a:r>
            <a:r>
              <a:t> </a:t>
            </a:r>
            <a:r>
              <a:rPr b="1"/>
              <a:t>παίγνια</a:t>
            </a:r>
          </a:p>
          <a:p>
            <a:pPr lvl="1" marL="666750" indent="-333375" defTabSz="438150">
              <a:spcBef>
                <a:spcPts val="3100"/>
              </a:spcBef>
              <a:defRPr sz="2400"/>
            </a:pPr>
            <a:r>
              <a:t>ο κάθε παίκτης ανησυχεί επίσης για τις ενέργειες των άλλων παικτών.</a:t>
            </a:r>
          </a:p>
          <a:p>
            <a:pPr marL="333375" indent="-333375" defTabSz="438150">
              <a:spcBef>
                <a:spcPts val="3100"/>
              </a:spcBef>
              <a:defRPr sz="2400"/>
            </a:pPr>
            <a:r>
              <a:t>Ο Osborne και ο Rubinstein αναφέρονται σε ένα </a:t>
            </a:r>
            <a:r>
              <a:rPr b="1"/>
              <a:t>προφίλ δράσης</a:t>
            </a:r>
            <a:endParaRPr b="1"/>
          </a:p>
          <a:p>
            <a:pPr lvl="1" marL="666750" indent="-333375" defTabSz="438150">
              <a:spcBef>
                <a:spcPts val="3100"/>
              </a:spcBef>
              <a:defRPr sz="2400"/>
            </a:pPr>
            <a:r>
              <a:rPr b="1" i="1"/>
              <a:t>a = (a</a:t>
            </a:r>
            <a:r>
              <a:rPr b="1" baseline="-5999" i="1"/>
              <a:t>j</a:t>
            </a:r>
            <a:r>
              <a:rPr b="1" i="1"/>
              <a:t>) j </a:t>
            </a:r>
            <a:r>
              <a:rPr b="1" i="1">
                <a:latin typeface="Menlo"/>
                <a:ea typeface="Menlo"/>
                <a:cs typeface="Menlo"/>
                <a:sym typeface="Menlo"/>
              </a:rPr>
              <a:t>∊</a:t>
            </a:r>
            <a:r>
              <a:rPr b="1" i="1"/>
              <a:t> N</a:t>
            </a:r>
            <a:r>
              <a:t>, μία δράση για κάθε παίκτη ως αποτέλεσμα και υποδηλώνουν το σύνολο </a:t>
            </a:r>
            <a:r>
              <a:rPr b="1" i="1"/>
              <a:t>x</a:t>
            </a:r>
            <a:r>
              <a:rPr b="1" baseline="-5999" i="1"/>
              <a:t>j</a:t>
            </a:r>
            <a:r>
              <a:rPr b="1" i="1"/>
              <a:t>, j  </a:t>
            </a:r>
            <a:r>
              <a:rPr b="1" i="1">
                <a:latin typeface="Menlo"/>
                <a:ea typeface="Menlo"/>
                <a:cs typeface="Menlo"/>
                <a:sym typeface="Menlo"/>
              </a:rPr>
              <a:t>∊</a:t>
            </a:r>
            <a:r>
              <a:rPr b="1" i="1"/>
              <a:t> N A</a:t>
            </a:r>
            <a:r>
              <a:rPr b="1" baseline="-5999" i="1"/>
              <a:t>j</a:t>
            </a:r>
            <a:r>
              <a:t> των αποτελεσμάτων από το Α.</a:t>
            </a:r>
          </a:p>
          <a:p>
            <a:pPr lvl="1" marL="666750" indent="-333375" defTabSz="438150">
              <a:spcBef>
                <a:spcPts val="3100"/>
              </a:spcBef>
              <a:defRPr sz="2400"/>
            </a:pPr>
            <a:r>
              <a:t>Με βάση αυτό, διευκρινίζουν ότι αυτό που </a:t>
            </a:r>
            <a:r>
              <a:rPr b="1"/>
              <a:t>διακρίνει</a:t>
            </a:r>
            <a:r>
              <a:t> ένα πρόβλημα απόφασης από ένα στρατηγικό παιχνίδι είναι η απαίτηση ότι οι προτιμήσεις κάθε παίκτη </a:t>
            </a:r>
            <a:r>
              <a:rPr b="1" i="1"/>
              <a:t>i</a:t>
            </a:r>
            <a:r>
              <a:t> καθορίζονται πάνω από </a:t>
            </a:r>
            <a:r>
              <a:rPr b="1" i="1"/>
              <a:t>A</a:t>
            </a:r>
            <a:r>
              <a:t> αντί </a:t>
            </a:r>
            <a:r>
              <a:rPr b="1" i="1"/>
              <a:t>A</a:t>
            </a:r>
            <a:r>
              <a:rPr b="1" baseline="-5999" i="1"/>
              <a:t>i</a:t>
            </a:r>
            <a:r>
              <a:t>.</a:t>
            </a:r>
          </a:p>
        </p:txBody>
      </p:sp>
      <p:sp>
        <p:nvSpPr>
          <p:cNvPr id="200" name="Slide Number"/>
          <p:cNvSpPr txBox="1"/>
          <p:nvPr>
            <p:ph type="sldNum" sz="quarter" idx="2"/>
          </p:nvPr>
        </p:nvSpPr>
        <p:spPr>
          <a:xfrm>
            <a:off x="6450329" y="9447117"/>
            <a:ext cx="186691" cy="2946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