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media/image2.jpeg" ContentType="image/jpeg"/>
  <Override PartName="/ppt/media/image3.jpeg" ContentType="image/jpeg"/>
  <Override PartName="/ppt/media/image4.jpeg" ContentType="image/jpeg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291" r:id="rId43"/>
    <p:sldId id="292" r:id="rId44"/>
    <p:sldId id="293" r:id="rId45"/>
    <p:sldId id="294" r:id="rId46"/>
    <p:sldId id="295" r:id="rId47"/>
    <p:sldId id="296" r:id="rId48"/>
    <p:sldId id="297" r:id="rId49"/>
    <p:sldId id="298" r:id="rId50"/>
    <p:sldId id="299" r:id="rId51"/>
    <p:sldId id="300" r:id="rId52"/>
    <p:sldId id="301" r:id="rId53"/>
    <p:sldId id="302" r:id="rId54"/>
    <p:sldId id="303" r:id="rId55"/>
    <p:sldId id="304" r:id="rId56"/>
  </p:sldIdLst>
  <p:sldSz cx="121793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465562"/>
        </a:solidFill>
        <a:effectLst/>
        <a:uFillTx/>
        <a:latin typeface="+mn-lt"/>
        <a:ea typeface="+mn-ea"/>
        <a:cs typeface="+mn-cs"/>
        <a:sym typeface="Euphemia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465562"/>
        </a:solidFill>
        <a:effectLst/>
        <a:uFillTx/>
        <a:latin typeface="+mn-lt"/>
        <a:ea typeface="+mn-ea"/>
        <a:cs typeface="+mn-cs"/>
        <a:sym typeface="Euphemia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465562"/>
        </a:solidFill>
        <a:effectLst/>
        <a:uFillTx/>
        <a:latin typeface="+mn-lt"/>
        <a:ea typeface="+mn-ea"/>
        <a:cs typeface="+mn-cs"/>
        <a:sym typeface="Euphemia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465562"/>
        </a:solidFill>
        <a:effectLst/>
        <a:uFillTx/>
        <a:latin typeface="+mn-lt"/>
        <a:ea typeface="+mn-ea"/>
        <a:cs typeface="+mn-cs"/>
        <a:sym typeface="Euphemia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465562"/>
        </a:solidFill>
        <a:effectLst/>
        <a:uFillTx/>
        <a:latin typeface="+mn-lt"/>
        <a:ea typeface="+mn-ea"/>
        <a:cs typeface="+mn-cs"/>
        <a:sym typeface="Euphemia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465562"/>
        </a:solidFill>
        <a:effectLst/>
        <a:uFillTx/>
        <a:latin typeface="+mn-lt"/>
        <a:ea typeface="+mn-ea"/>
        <a:cs typeface="+mn-cs"/>
        <a:sym typeface="Euphemia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465562"/>
        </a:solidFill>
        <a:effectLst/>
        <a:uFillTx/>
        <a:latin typeface="+mn-lt"/>
        <a:ea typeface="+mn-ea"/>
        <a:cs typeface="+mn-cs"/>
        <a:sym typeface="Euphemia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465562"/>
        </a:solidFill>
        <a:effectLst/>
        <a:uFillTx/>
        <a:latin typeface="+mn-lt"/>
        <a:ea typeface="+mn-ea"/>
        <a:cs typeface="+mn-cs"/>
        <a:sym typeface="Euphemia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465562"/>
        </a:solidFill>
        <a:effectLst/>
        <a:uFillTx/>
        <a:latin typeface="+mn-lt"/>
        <a:ea typeface="+mn-ea"/>
        <a:cs typeface="+mn-cs"/>
        <a:sym typeface="Euphemi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465562"/>
        </a:fontRef>
        <a:srgbClr val="465562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2E5"/>
          </a:solidFill>
        </a:fill>
      </a:tcStyle>
    </a:wholeTbl>
    <a:band2H>
      <a:tcTxStyle b="def" i="def"/>
      <a:tcStyle>
        <a:tcBdr/>
        <a:fill>
          <a:solidFill>
            <a:srgbClr val="EFF1F3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465562"/>
        </a:fontRef>
        <a:srgbClr val="465562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9F1D8"/>
          </a:solidFill>
        </a:fill>
      </a:tcStyle>
    </a:wholeTbl>
    <a:band2H>
      <a:tcTxStyle b="def" i="def"/>
      <a:tcStyle>
        <a:tcBdr/>
        <a:fill>
          <a:solidFill>
            <a:srgbClr val="FCF8ED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465562"/>
        </a:fontRef>
        <a:srgbClr val="465562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3F3F3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465562"/>
        </a:fontRef>
        <a:srgbClr val="465562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8E9EA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465562"/>
        </a:fontRef>
        <a:srgbClr val="465562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465562"/>
              </a:solidFill>
              <a:prstDash val="solid"/>
              <a:round/>
            </a:ln>
          </a:top>
          <a:bottom>
            <a:ln w="25400" cap="flat">
              <a:solidFill>
                <a:srgbClr val="465562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465562"/>
              </a:solidFill>
              <a:prstDash val="solid"/>
              <a:round/>
            </a:ln>
          </a:top>
          <a:bottom>
            <a:ln w="25400" cap="flat">
              <a:solidFill>
                <a:srgbClr val="465562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465562"/>
        </a:fontRef>
        <a:srgbClr val="465562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ED0D1"/>
          </a:solidFill>
        </a:fill>
      </a:tcStyle>
    </a:wholeTbl>
    <a:band2H>
      <a:tcTxStyle b="def" i="def"/>
      <a:tcStyle>
        <a:tcBdr/>
        <a:fill>
          <a:solidFill>
            <a:srgbClr val="E8E9EA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465562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465562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465562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465562"/>
        </a:fontRef>
        <a:srgbClr val="465562"/>
      </a:tcTxStyle>
      <a:tcStyle>
        <a:tcBdr>
          <a:left>
            <a:ln w="12700" cap="flat">
              <a:solidFill>
                <a:srgbClr val="465562"/>
              </a:solidFill>
              <a:prstDash val="solid"/>
              <a:round/>
            </a:ln>
          </a:left>
          <a:right>
            <a:ln w="12700" cap="flat">
              <a:solidFill>
                <a:srgbClr val="465562"/>
              </a:solidFill>
              <a:prstDash val="solid"/>
              <a:round/>
            </a:ln>
          </a:right>
          <a:top>
            <a:ln w="12700" cap="flat">
              <a:solidFill>
                <a:srgbClr val="465562"/>
              </a:solidFill>
              <a:prstDash val="solid"/>
              <a:round/>
            </a:ln>
          </a:top>
          <a:bottom>
            <a:ln w="12700" cap="flat">
              <a:solidFill>
                <a:srgbClr val="465562"/>
              </a:solidFill>
              <a:prstDash val="solid"/>
              <a:round/>
            </a:ln>
          </a:bottom>
          <a:insideH>
            <a:ln w="12700" cap="flat">
              <a:solidFill>
                <a:srgbClr val="465562"/>
              </a:solidFill>
              <a:prstDash val="solid"/>
              <a:round/>
            </a:ln>
          </a:insideH>
          <a:insideV>
            <a:ln w="12700" cap="flat">
              <a:solidFill>
                <a:srgbClr val="465562"/>
              </a:solidFill>
              <a:prstDash val="solid"/>
              <a:round/>
            </a:ln>
          </a:insideV>
        </a:tcBdr>
        <a:fill>
          <a:solidFill>
            <a:srgbClr val="465562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465562"/>
        </a:fontRef>
        <a:srgbClr val="465562"/>
      </a:tcTxStyle>
      <a:tcStyle>
        <a:tcBdr>
          <a:left>
            <a:ln w="12700" cap="flat">
              <a:solidFill>
                <a:srgbClr val="465562"/>
              </a:solidFill>
              <a:prstDash val="solid"/>
              <a:round/>
            </a:ln>
          </a:left>
          <a:right>
            <a:ln w="12700" cap="flat">
              <a:solidFill>
                <a:srgbClr val="465562"/>
              </a:solidFill>
              <a:prstDash val="solid"/>
              <a:round/>
            </a:ln>
          </a:right>
          <a:top>
            <a:ln w="12700" cap="flat">
              <a:solidFill>
                <a:srgbClr val="465562"/>
              </a:solidFill>
              <a:prstDash val="solid"/>
              <a:round/>
            </a:ln>
          </a:top>
          <a:bottom>
            <a:ln w="12700" cap="flat">
              <a:solidFill>
                <a:srgbClr val="465562"/>
              </a:solidFill>
              <a:prstDash val="solid"/>
              <a:round/>
            </a:ln>
          </a:bottom>
          <a:insideH>
            <a:ln w="12700" cap="flat">
              <a:solidFill>
                <a:srgbClr val="465562"/>
              </a:solidFill>
              <a:prstDash val="solid"/>
              <a:round/>
            </a:ln>
          </a:insideH>
          <a:insideV>
            <a:ln w="12700" cap="flat">
              <a:solidFill>
                <a:srgbClr val="465562"/>
              </a:solidFill>
              <a:prstDash val="solid"/>
              <a:round/>
            </a:ln>
          </a:insideV>
        </a:tcBdr>
        <a:fill>
          <a:solidFill>
            <a:srgbClr val="465562">
              <a:alpha val="20000"/>
            </a:srgbClr>
          </a:solidFill>
        </a:fill>
      </a:tcStyle>
    </a:firstCol>
    <a:lastRow>
      <a:tcTxStyle b="on" i="off">
        <a:fontRef idx="minor">
          <a:srgbClr val="465562"/>
        </a:fontRef>
        <a:srgbClr val="465562"/>
      </a:tcTxStyle>
      <a:tcStyle>
        <a:tcBdr>
          <a:left>
            <a:ln w="12700" cap="flat">
              <a:solidFill>
                <a:srgbClr val="465562"/>
              </a:solidFill>
              <a:prstDash val="solid"/>
              <a:round/>
            </a:ln>
          </a:left>
          <a:right>
            <a:ln w="12700" cap="flat">
              <a:solidFill>
                <a:srgbClr val="465562"/>
              </a:solidFill>
              <a:prstDash val="solid"/>
              <a:round/>
            </a:ln>
          </a:right>
          <a:top>
            <a:ln w="50800" cap="flat">
              <a:solidFill>
                <a:srgbClr val="465562"/>
              </a:solidFill>
              <a:prstDash val="solid"/>
              <a:round/>
            </a:ln>
          </a:top>
          <a:bottom>
            <a:ln w="12700" cap="flat">
              <a:solidFill>
                <a:srgbClr val="465562"/>
              </a:solidFill>
              <a:prstDash val="solid"/>
              <a:round/>
            </a:ln>
          </a:bottom>
          <a:insideH>
            <a:ln w="12700" cap="flat">
              <a:solidFill>
                <a:srgbClr val="465562"/>
              </a:solidFill>
              <a:prstDash val="solid"/>
              <a:round/>
            </a:ln>
          </a:insideH>
          <a:insideV>
            <a:ln w="12700" cap="flat">
              <a:solidFill>
                <a:srgbClr val="465562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465562"/>
        </a:fontRef>
        <a:srgbClr val="465562"/>
      </a:tcTxStyle>
      <a:tcStyle>
        <a:tcBdr>
          <a:left>
            <a:ln w="12700" cap="flat">
              <a:solidFill>
                <a:srgbClr val="465562"/>
              </a:solidFill>
              <a:prstDash val="solid"/>
              <a:round/>
            </a:ln>
          </a:left>
          <a:right>
            <a:ln w="12700" cap="flat">
              <a:solidFill>
                <a:srgbClr val="465562"/>
              </a:solidFill>
              <a:prstDash val="solid"/>
              <a:round/>
            </a:ln>
          </a:right>
          <a:top>
            <a:ln w="12700" cap="flat">
              <a:solidFill>
                <a:srgbClr val="465562"/>
              </a:solidFill>
              <a:prstDash val="solid"/>
              <a:round/>
            </a:ln>
          </a:top>
          <a:bottom>
            <a:ln w="25400" cap="flat">
              <a:solidFill>
                <a:srgbClr val="465562"/>
              </a:solidFill>
              <a:prstDash val="solid"/>
              <a:round/>
            </a:ln>
          </a:bottom>
          <a:insideH>
            <a:ln w="12700" cap="flat">
              <a:solidFill>
                <a:srgbClr val="465562"/>
              </a:solidFill>
              <a:prstDash val="solid"/>
              <a:round/>
            </a:ln>
          </a:insideH>
          <a:insideV>
            <a:ln w="12700" cap="flat">
              <a:solidFill>
                <a:srgbClr val="465562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Relationship Id="rId37" Type="http://schemas.openxmlformats.org/officeDocument/2006/relationships/slide" Target="slides/slide30.xml"/><Relationship Id="rId38" Type="http://schemas.openxmlformats.org/officeDocument/2006/relationships/slide" Target="slides/slide31.xml"/><Relationship Id="rId39" Type="http://schemas.openxmlformats.org/officeDocument/2006/relationships/slide" Target="slides/slide32.xml"/><Relationship Id="rId40" Type="http://schemas.openxmlformats.org/officeDocument/2006/relationships/slide" Target="slides/slide33.xml"/><Relationship Id="rId41" Type="http://schemas.openxmlformats.org/officeDocument/2006/relationships/slide" Target="slides/slide34.xml"/><Relationship Id="rId42" Type="http://schemas.openxmlformats.org/officeDocument/2006/relationships/slide" Target="slides/slide35.xml"/><Relationship Id="rId43" Type="http://schemas.openxmlformats.org/officeDocument/2006/relationships/slide" Target="slides/slide36.xml"/><Relationship Id="rId44" Type="http://schemas.openxmlformats.org/officeDocument/2006/relationships/slide" Target="slides/slide37.xml"/><Relationship Id="rId45" Type="http://schemas.openxmlformats.org/officeDocument/2006/relationships/slide" Target="slides/slide38.xml"/><Relationship Id="rId46" Type="http://schemas.openxmlformats.org/officeDocument/2006/relationships/slide" Target="slides/slide39.xml"/><Relationship Id="rId47" Type="http://schemas.openxmlformats.org/officeDocument/2006/relationships/slide" Target="slides/slide40.xml"/><Relationship Id="rId48" Type="http://schemas.openxmlformats.org/officeDocument/2006/relationships/slide" Target="slides/slide41.xml"/><Relationship Id="rId49" Type="http://schemas.openxmlformats.org/officeDocument/2006/relationships/slide" Target="slides/slide42.xml"/><Relationship Id="rId50" Type="http://schemas.openxmlformats.org/officeDocument/2006/relationships/slide" Target="slides/slide43.xml"/><Relationship Id="rId51" Type="http://schemas.openxmlformats.org/officeDocument/2006/relationships/slide" Target="slides/slide44.xml"/><Relationship Id="rId52" Type="http://schemas.openxmlformats.org/officeDocument/2006/relationships/slide" Target="slides/slide45.xml"/><Relationship Id="rId53" Type="http://schemas.openxmlformats.org/officeDocument/2006/relationships/slide" Target="slides/slide46.xml"/><Relationship Id="rId54" Type="http://schemas.openxmlformats.org/officeDocument/2006/relationships/slide" Target="slides/slide47.xml"/><Relationship Id="rId55" Type="http://schemas.openxmlformats.org/officeDocument/2006/relationships/slide" Target="slides/slide48.xml"/><Relationship Id="rId56" Type="http://schemas.openxmlformats.org/officeDocument/2006/relationships/slide" Target="slides/slide49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Shape 30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09" name="Shape 30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Euphemia"/>
      </a:defRPr>
    </a:lvl1pPr>
    <a:lvl2pPr indent="228600" latinLnBrk="0">
      <a:defRPr sz="1200">
        <a:latin typeface="+mn-lt"/>
        <a:ea typeface="+mn-ea"/>
        <a:cs typeface="+mn-cs"/>
        <a:sym typeface="Euphemia"/>
      </a:defRPr>
    </a:lvl2pPr>
    <a:lvl3pPr indent="457200" latinLnBrk="0">
      <a:defRPr sz="1200">
        <a:latin typeface="+mn-lt"/>
        <a:ea typeface="+mn-ea"/>
        <a:cs typeface="+mn-cs"/>
        <a:sym typeface="Euphemia"/>
      </a:defRPr>
    </a:lvl3pPr>
    <a:lvl4pPr indent="685800" latinLnBrk="0">
      <a:defRPr sz="1200">
        <a:latin typeface="+mn-lt"/>
        <a:ea typeface="+mn-ea"/>
        <a:cs typeface="+mn-cs"/>
        <a:sym typeface="Euphemia"/>
      </a:defRPr>
    </a:lvl4pPr>
    <a:lvl5pPr indent="914400" latinLnBrk="0">
      <a:defRPr sz="1200">
        <a:latin typeface="+mn-lt"/>
        <a:ea typeface="+mn-ea"/>
        <a:cs typeface="+mn-cs"/>
        <a:sym typeface="Euphemia"/>
      </a:defRPr>
    </a:lvl5pPr>
    <a:lvl6pPr indent="1143000" latinLnBrk="0">
      <a:defRPr sz="1200">
        <a:latin typeface="+mn-lt"/>
        <a:ea typeface="+mn-ea"/>
        <a:cs typeface="+mn-cs"/>
        <a:sym typeface="Euphemia"/>
      </a:defRPr>
    </a:lvl6pPr>
    <a:lvl7pPr indent="1371600" latinLnBrk="0">
      <a:defRPr sz="1200">
        <a:latin typeface="+mn-lt"/>
        <a:ea typeface="+mn-ea"/>
        <a:cs typeface="+mn-cs"/>
        <a:sym typeface="Euphemia"/>
      </a:defRPr>
    </a:lvl7pPr>
    <a:lvl8pPr indent="1600200" latinLnBrk="0">
      <a:defRPr sz="1200">
        <a:latin typeface="+mn-lt"/>
        <a:ea typeface="+mn-ea"/>
        <a:cs typeface="+mn-cs"/>
        <a:sym typeface="Euphemia"/>
      </a:defRPr>
    </a:lvl8pPr>
    <a:lvl9pPr indent="1828800" latinLnBrk="0">
      <a:defRPr sz="1200">
        <a:latin typeface="+mn-lt"/>
        <a:ea typeface="+mn-ea"/>
        <a:cs typeface="+mn-cs"/>
        <a:sym typeface="Euphemia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Relationship Id="rId3" Type="http://schemas.openxmlformats.org/officeDocument/2006/relationships/image" Target="../media/image1.tif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1.tif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tif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1.tif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Relationship Id="rId3" Type="http://schemas.openxmlformats.org/officeDocument/2006/relationships/image" Target="../media/image1.tif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tif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1.tif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1.tif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1.tif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tif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tif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tif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7"/>
          <p:cNvSpPr/>
          <p:nvPr/>
        </p:nvSpPr>
        <p:spPr>
          <a:xfrm>
            <a:off x="11579383" y="5638800"/>
            <a:ext cx="609442" cy="12192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6" name="Rectangle 8"/>
          <p:cNvSpPr/>
          <p:nvPr/>
        </p:nvSpPr>
        <p:spPr>
          <a:xfrm>
            <a:off x="11274662" y="5638800"/>
            <a:ext cx="304722" cy="1219200"/>
          </a:xfrm>
          <a:prstGeom prst="rect">
            <a:avLst/>
          </a:prstGeom>
          <a:solidFill>
            <a:srgbClr val="6A8093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7" name="Rectangle 9"/>
          <p:cNvSpPr/>
          <p:nvPr/>
        </p:nvSpPr>
        <p:spPr>
          <a:xfrm>
            <a:off x="1218882" y="0"/>
            <a:ext cx="609442" cy="68580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8" name="Rectangle 10"/>
          <p:cNvSpPr/>
          <p:nvPr/>
        </p:nvSpPr>
        <p:spPr>
          <a:xfrm>
            <a:off x="-1" y="0"/>
            <a:ext cx="1218885" cy="6858000"/>
          </a:xfrm>
          <a:prstGeom prst="rect">
            <a:avLst/>
          </a:prstGeom>
          <a:solidFill>
            <a:srgbClr val="6A8093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9" name="Rectangle 11"/>
          <p:cNvSpPr/>
          <p:nvPr/>
        </p:nvSpPr>
        <p:spPr>
          <a:xfrm>
            <a:off x="0" y="5638800"/>
            <a:ext cx="12188825" cy="1219200"/>
          </a:xfrm>
          <a:prstGeom prst="rect">
            <a:avLst/>
          </a:prstGeom>
          <a:solidFill>
            <a:srgbClr val="6A8093">
              <a:alpha val="50195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0" name="Straight Connector 12"/>
          <p:cNvSpPr/>
          <p:nvPr/>
        </p:nvSpPr>
        <p:spPr>
          <a:xfrm>
            <a:off x="11573292" y="5638800"/>
            <a:ext cx="1" cy="1219200"/>
          </a:xfrm>
          <a:prstGeom prst="line">
            <a:avLst/>
          </a:prstGeom>
          <a:ln w="1905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31" name="Rectangle 13"/>
          <p:cNvSpPr/>
          <p:nvPr/>
        </p:nvSpPr>
        <p:spPr>
          <a:xfrm>
            <a:off x="-1" y="5643131"/>
            <a:ext cx="1216154" cy="1214869"/>
          </a:xfrm>
          <a:prstGeom prst="rect">
            <a:avLst/>
          </a:prstGeom>
          <a:solidFill>
            <a:srgbClr val="475562">
              <a:alpha val="74902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2" name="Straight Connector 14"/>
          <p:cNvSpPr/>
          <p:nvPr/>
        </p:nvSpPr>
        <p:spPr>
          <a:xfrm flipH="1">
            <a:off x="1218883" y="0"/>
            <a:ext cx="1" cy="6858000"/>
          </a:xfrm>
          <a:prstGeom prst="line">
            <a:avLst/>
          </a:prstGeom>
          <a:ln w="1905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33" name="Straight Connector 15"/>
          <p:cNvSpPr/>
          <p:nvPr/>
        </p:nvSpPr>
        <p:spPr>
          <a:xfrm>
            <a:off x="-1" y="5631203"/>
            <a:ext cx="1828327" cy="1"/>
          </a:xfrm>
          <a:prstGeom prst="line">
            <a:avLst/>
          </a:prstGeom>
          <a:ln w="1905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34" name="Title Text"/>
          <p:cNvSpPr txBox="1"/>
          <p:nvPr>
            <p:ph type="title"/>
          </p:nvPr>
        </p:nvSpPr>
        <p:spPr>
          <a:xfrm>
            <a:off x="2428669" y="1600200"/>
            <a:ext cx="8329032" cy="2680127"/>
          </a:xfrm>
          <a:prstGeom prst="rect">
            <a:avLst/>
          </a:prstGeom>
        </p:spPr>
        <p:txBody>
          <a:bodyPr/>
          <a:lstStyle>
            <a:lvl1pPr>
              <a:defRPr sz="5400"/>
            </a:lvl1pPr>
          </a:lstStyle>
          <a:p>
            <a:pPr/>
            <a:r>
              <a:t>Title Text</a:t>
            </a:r>
          </a:p>
        </p:txBody>
      </p:sp>
      <p:sp>
        <p:nvSpPr>
          <p:cNvPr id="35" name="Body Level One…"/>
          <p:cNvSpPr txBox="1"/>
          <p:nvPr>
            <p:ph type="body" sz="quarter" idx="1"/>
          </p:nvPr>
        </p:nvSpPr>
        <p:spPr>
          <a:xfrm>
            <a:off x="2428669" y="4344915"/>
            <a:ext cx="7516442" cy="111608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FontTx/>
              <a:buNone/>
              <a:defRPr sz="3200">
                <a:latin typeface="+mn-lt"/>
                <a:ea typeface="+mn-ea"/>
                <a:cs typeface="+mn-cs"/>
                <a:sym typeface="Euphemia"/>
              </a:defRPr>
            </a:lvl1pPr>
            <a:lvl2pPr marL="0" indent="457200">
              <a:spcBef>
                <a:spcPts val="0"/>
              </a:spcBef>
              <a:buSzTx/>
              <a:buFontTx/>
              <a:buNone/>
              <a:defRPr sz="3200">
                <a:latin typeface="+mn-lt"/>
                <a:ea typeface="+mn-ea"/>
                <a:cs typeface="+mn-cs"/>
                <a:sym typeface="Euphemia"/>
              </a:defRPr>
            </a:lvl2pPr>
            <a:lvl3pPr marL="0" indent="914400">
              <a:spcBef>
                <a:spcPts val="0"/>
              </a:spcBef>
              <a:buSzTx/>
              <a:buFontTx/>
              <a:buNone/>
              <a:defRPr sz="3200">
                <a:latin typeface="+mn-lt"/>
                <a:ea typeface="+mn-ea"/>
                <a:cs typeface="+mn-cs"/>
                <a:sym typeface="Euphemia"/>
              </a:defRPr>
            </a:lvl3pPr>
            <a:lvl4pPr marL="0" indent="1371600">
              <a:spcBef>
                <a:spcPts val="0"/>
              </a:spcBef>
              <a:buSzTx/>
              <a:buFontTx/>
              <a:buNone/>
              <a:defRPr sz="3200">
                <a:latin typeface="+mn-lt"/>
                <a:ea typeface="+mn-ea"/>
                <a:cs typeface="+mn-cs"/>
                <a:sym typeface="Euphemia"/>
              </a:defRPr>
            </a:lvl4pPr>
            <a:lvl5pPr marL="0" indent="1828800">
              <a:spcBef>
                <a:spcPts val="0"/>
              </a:spcBef>
              <a:buSzTx/>
              <a:buFontTx/>
              <a:buNone/>
              <a:defRPr sz="3200">
                <a:latin typeface="+mn-lt"/>
                <a:ea typeface="+mn-ea"/>
                <a:cs typeface="+mn-cs"/>
                <a:sym typeface="Euphemia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6" name="Slide Number"/>
          <p:cNvSpPr txBox="1"/>
          <p:nvPr>
            <p:ph type="sldNum" sz="quarter" idx="2"/>
          </p:nvPr>
        </p:nvSpPr>
        <p:spPr>
          <a:xfrm>
            <a:off x="11293082" y="6404294"/>
            <a:ext cx="273656" cy="269241"/>
          </a:xfrm>
          <a:prstGeom prst="rect">
            <a:avLst/>
          </a:prstGeom>
        </p:spPr>
        <p:txBody>
          <a:bodyPr anchor="ctr"/>
          <a:lstStyle>
            <a:lvl1pPr algn="r">
              <a:defRPr b="0"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grpSp>
        <p:nvGrpSpPr>
          <p:cNvPr id="43" name="Diagram 18"/>
          <p:cNvGrpSpPr/>
          <p:nvPr/>
        </p:nvGrpSpPr>
        <p:grpSpPr>
          <a:xfrm>
            <a:off x="172262" y="4596522"/>
            <a:ext cx="892153" cy="876136"/>
            <a:chOff x="0" y="0"/>
            <a:chExt cx="892151" cy="876134"/>
          </a:xfrm>
        </p:grpSpPr>
        <p:sp>
          <p:nvSpPr>
            <p:cNvPr id="37" name="Shape"/>
            <p:cNvSpPr/>
            <p:nvPr/>
          </p:nvSpPr>
          <p:spPr>
            <a:xfrm>
              <a:off x="350384" y="396183"/>
              <a:ext cx="487356" cy="4799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5375" y="3436"/>
                  </a:moveTo>
                  <a:lnTo>
                    <a:pt x="17071" y="1991"/>
                  </a:lnTo>
                  <a:lnTo>
                    <a:pt x="18426" y="3146"/>
                  </a:lnTo>
                  <a:lnTo>
                    <a:pt x="17319" y="5093"/>
                  </a:lnTo>
                  <a:cubicBezTo>
                    <a:pt x="18107" y="5992"/>
                    <a:pt x="18705" y="7045"/>
                    <a:pt x="19078" y="8187"/>
                  </a:cubicBezTo>
                  <a:lnTo>
                    <a:pt x="21293" y="8187"/>
                  </a:lnTo>
                  <a:lnTo>
                    <a:pt x="21600" y="9956"/>
                  </a:lnTo>
                  <a:lnTo>
                    <a:pt x="19519" y="10725"/>
                  </a:lnTo>
                  <a:cubicBezTo>
                    <a:pt x="19553" y="11927"/>
                    <a:pt x="19345" y="13125"/>
                    <a:pt x="18908" y="14243"/>
                  </a:cubicBezTo>
                  <a:lnTo>
                    <a:pt x="20605" y="15688"/>
                  </a:lnTo>
                  <a:lnTo>
                    <a:pt x="19720" y="17244"/>
                  </a:lnTo>
                  <a:lnTo>
                    <a:pt x="17639" y="16475"/>
                  </a:lnTo>
                  <a:cubicBezTo>
                    <a:pt x="16904" y="17418"/>
                    <a:pt x="15987" y="18200"/>
                    <a:pt x="14944" y="18771"/>
                  </a:cubicBezTo>
                  <a:lnTo>
                    <a:pt x="15329" y="20986"/>
                  </a:lnTo>
                  <a:lnTo>
                    <a:pt x="13666" y="21600"/>
                  </a:lnTo>
                  <a:lnTo>
                    <a:pt x="12559" y="19653"/>
                  </a:lnTo>
                  <a:cubicBezTo>
                    <a:pt x="11399" y="19895"/>
                    <a:pt x="10201" y="19895"/>
                    <a:pt x="9041" y="19653"/>
                  </a:cubicBezTo>
                  <a:lnTo>
                    <a:pt x="7934" y="21600"/>
                  </a:lnTo>
                  <a:lnTo>
                    <a:pt x="6271" y="20986"/>
                  </a:lnTo>
                  <a:lnTo>
                    <a:pt x="6656" y="18771"/>
                  </a:lnTo>
                  <a:cubicBezTo>
                    <a:pt x="5613" y="18200"/>
                    <a:pt x="4696" y="17418"/>
                    <a:pt x="3961" y="16475"/>
                  </a:cubicBezTo>
                  <a:lnTo>
                    <a:pt x="1880" y="17244"/>
                  </a:lnTo>
                  <a:lnTo>
                    <a:pt x="995" y="15688"/>
                  </a:lnTo>
                  <a:lnTo>
                    <a:pt x="2692" y="14243"/>
                  </a:lnTo>
                  <a:cubicBezTo>
                    <a:pt x="2255" y="13125"/>
                    <a:pt x="2047" y="11927"/>
                    <a:pt x="2081" y="10725"/>
                  </a:cubicBezTo>
                  <a:lnTo>
                    <a:pt x="0" y="9956"/>
                  </a:lnTo>
                  <a:lnTo>
                    <a:pt x="307" y="8187"/>
                  </a:lnTo>
                  <a:lnTo>
                    <a:pt x="2522" y="8187"/>
                  </a:lnTo>
                  <a:cubicBezTo>
                    <a:pt x="2895" y="7045"/>
                    <a:pt x="3493" y="5992"/>
                    <a:pt x="4281" y="5093"/>
                  </a:cubicBezTo>
                  <a:lnTo>
                    <a:pt x="3174" y="3146"/>
                  </a:lnTo>
                  <a:lnTo>
                    <a:pt x="4529" y="1991"/>
                  </a:lnTo>
                  <a:lnTo>
                    <a:pt x="6225" y="3436"/>
                  </a:lnTo>
                  <a:cubicBezTo>
                    <a:pt x="7234" y="2805"/>
                    <a:pt x="8359" y="2389"/>
                    <a:pt x="9531" y="2214"/>
                  </a:cubicBezTo>
                  <a:lnTo>
                    <a:pt x="9916" y="0"/>
                  </a:lnTo>
                  <a:lnTo>
                    <a:pt x="11684" y="0"/>
                  </a:lnTo>
                  <a:lnTo>
                    <a:pt x="12069" y="2214"/>
                  </a:lnTo>
                  <a:cubicBezTo>
                    <a:pt x="13241" y="2389"/>
                    <a:pt x="14366" y="2805"/>
                    <a:pt x="15375" y="3436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355600">
                <a:lnSpc>
                  <a:spcPct val="90000"/>
                </a:lnSpc>
                <a:spcBef>
                  <a:spcPts val="700"/>
                </a:spcBef>
                <a:defRPr sz="8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8" name="Shape"/>
            <p:cNvSpPr/>
            <p:nvPr/>
          </p:nvSpPr>
          <p:spPr>
            <a:xfrm>
              <a:off x="79648" y="281960"/>
              <a:ext cx="322102" cy="349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757" y="5344"/>
                  </a:moveTo>
                  <a:lnTo>
                    <a:pt x="20297" y="4360"/>
                  </a:lnTo>
                  <a:lnTo>
                    <a:pt x="21600" y="6440"/>
                  </a:lnTo>
                  <a:lnTo>
                    <a:pt x="18906" y="8774"/>
                  </a:lnTo>
                  <a:cubicBezTo>
                    <a:pt x="19296" y="10101"/>
                    <a:pt x="19296" y="11499"/>
                    <a:pt x="18906" y="12826"/>
                  </a:cubicBezTo>
                  <a:lnTo>
                    <a:pt x="21600" y="15160"/>
                  </a:lnTo>
                  <a:lnTo>
                    <a:pt x="20297" y="17240"/>
                  </a:lnTo>
                  <a:lnTo>
                    <a:pt x="16757" y="16256"/>
                  </a:lnTo>
                  <a:cubicBezTo>
                    <a:pt x="15705" y="17231"/>
                    <a:pt x="14391" y="17931"/>
                    <a:pt x="12949" y="18283"/>
                  </a:cubicBezTo>
                  <a:lnTo>
                    <a:pt x="12103" y="21600"/>
                  </a:lnTo>
                  <a:lnTo>
                    <a:pt x="9497" y="21600"/>
                  </a:lnTo>
                  <a:lnTo>
                    <a:pt x="8651" y="18283"/>
                  </a:lnTo>
                  <a:cubicBezTo>
                    <a:pt x="7209" y="17931"/>
                    <a:pt x="5895" y="17232"/>
                    <a:pt x="4843" y="16256"/>
                  </a:cubicBezTo>
                  <a:lnTo>
                    <a:pt x="1303" y="17240"/>
                  </a:lnTo>
                  <a:lnTo>
                    <a:pt x="0" y="15160"/>
                  </a:lnTo>
                  <a:lnTo>
                    <a:pt x="2694" y="12826"/>
                  </a:lnTo>
                  <a:cubicBezTo>
                    <a:pt x="2304" y="11499"/>
                    <a:pt x="2304" y="10101"/>
                    <a:pt x="2694" y="8774"/>
                  </a:cubicBezTo>
                  <a:lnTo>
                    <a:pt x="0" y="6440"/>
                  </a:lnTo>
                  <a:lnTo>
                    <a:pt x="1303" y="4360"/>
                  </a:lnTo>
                  <a:lnTo>
                    <a:pt x="4843" y="5344"/>
                  </a:lnTo>
                  <a:cubicBezTo>
                    <a:pt x="5895" y="4369"/>
                    <a:pt x="7209" y="3669"/>
                    <a:pt x="8651" y="3317"/>
                  </a:cubicBezTo>
                  <a:lnTo>
                    <a:pt x="9497" y="0"/>
                  </a:lnTo>
                  <a:lnTo>
                    <a:pt x="12103" y="0"/>
                  </a:lnTo>
                  <a:lnTo>
                    <a:pt x="12949" y="3317"/>
                  </a:lnTo>
                  <a:cubicBezTo>
                    <a:pt x="14391" y="3669"/>
                    <a:pt x="15705" y="4368"/>
                    <a:pt x="16757" y="5344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222250">
                <a:lnSpc>
                  <a:spcPct val="90000"/>
                </a:lnSpc>
                <a:spcBef>
                  <a:spcPts val="700"/>
                </a:spcBef>
                <a:defRPr sz="5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9" name="Shape"/>
            <p:cNvSpPr/>
            <p:nvPr/>
          </p:nvSpPr>
          <p:spPr>
            <a:xfrm rot="20700000">
              <a:off x="279712" y="35006"/>
              <a:ext cx="315594" cy="3424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757" y="5344"/>
                  </a:moveTo>
                  <a:lnTo>
                    <a:pt x="20297" y="4360"/>
                  </a:lnTo>
                  <a:lnTo>
                    <a:pt x="21600" y="6440"/>
                  </a:lnTo>
                  <a:lnTo>
                    <a:pt x="18906" y="8774"/>
                  </a:lnTo>
                  <a:cubicBezTo>
                    <a:pt x="19296" y="10101"/>
                    <a:pt x="19296" y="11499"/>
                    <a:pt x="18906" y="12826"/>
                  </a:cubicBezTo>
                  <a:lnTo>
                    <a:pt x="21600" y="15160"/>
                  </a:lnTo>
                  <a:lnTo>
                    <a:pt x="20297" y="17240"/>
                  </a:lnTo>
                  <a:lnTo>
                    <a:pt x="16757" y="16256"/>
                  </a:lnTo>
                  <a:cubicBezTo>
                    <a:pt x="15705" y="17232"/>
                    <a:pt x="14391" y="17931"/>
                    <a:pt x="12949" y="18283"/>
                  </a:cubicBezTo>
                  <a:lnTo>
                    <a:pt x="12103" y="21600"/>
                  </a:lnTo>
                  <a:lnTo>
                    <a:pt x="9497" y="21600"/>
                  </a:lnTo>
                  <a:lnTo>
                    <a:pt x="8651" y="18283"/>
                  </a:lnTo>
                  <a:cubicBezTo>
                    <a:pt x="7209" y="17931"/>
                    <a:pt x="5895" y="17232"/>
                    <a:pt x="4843" y="16256"/>
                  </a:cubicBezTo>
                  <a:lnTo>
                    <a:pt x="1303" y="17240"/>
                  </a:lnTo>
                  <a:lnTo>
                    <a:pt x="0" y="15160"/>
                  </a:lnTo>
                  <a:lnTo>
                    <a:pt x="2694" y="12826"/>
                  </a:lnTo>
                  <a:cubicBezTo>
                    <a:pt x="2304" y="11499"/>
                    <a:pt x="2304" y="10101"/>
                    <a:pt x="2694" y="8774"/>
                  </a:cubicBezTo>
                  <a:lnTo>
                    <a:pt x="0" y="6440"/>
                  </a:lnTo>
                  <a:lnTo>
                    <a:pt x="1303" y="4360"/>
                  </a:lnTo>
                  <a:lnTo>
                    <a:pt x="4843" y="5344"/>
                  </a:lnTo>
                  <a:cubicBezTo>
                    <a:pt x="5895" y="4368"/>
                    <a:pt x="7209" y="3669"/>
                    <a:pt x="8651" y="3317"/>
                  </a:cubicBezTo>
                  <a:lnTo>
                    <a:pt x="9497" y="0"/>
                  </a:lnTo>
                  <a:lnTo>
                    <a:pt x="12103" y="0"/>
                  </a:lnTo>
                  <a:lnTo>
                    <a:pt x="12949" y="3317"/>
                  </a:lnTo>
                  <a:cubicBezTo>
                    <a:pt x="14391" y="3669"/>
                    <a:pt x="15705" y="4368"/>
                    <a:pt x="16757" y="5344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222250">
                <a:lnSpc>
                  <a:spcPct val="90000"/>
                </a:lnSpc>
                <a:spcBef>
                  <a:spcPts val="700"/>
                </a:spcBef>
                <a:defRPr sz="5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0" name="Shape"/>
            <p:cNvSpPr/>
            <p:nvPr/>
          </p:nvSpPr>
          <p:spPr>
            <a:xfrm>
              <a:off x="623843" y="355126"/>
              <a:ext cx="268309" cy="4894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58" h="21600" fill="norm" stroke="1" extrusionOk="0">
                  <a:moveTo>
                    <a:pt x="228" y="0"/>
                  </a:moveTo>
                  <a:lnTo>
                    <a:pt x="228" y="0"/>
                  </a:lnTo>
                  <a:cubicBezTo>
                    <a:pt x="12596" y="729"/>
                    <a:pt x="21600" y="7123"/>
                    <a:pt x="20340" y="14281"/>
                  </a:cubicBezTo>
                  <a:cubicBezTo>
                    <a:pt x="19908" y="16736"/>
                    <a:pt x="18280" y="19070"/>
                    <a:pt x="15645" y="21010"/>
                  </a:cubicBezTo>
                  <a:lnTo>
                    <a:pt x="16742" y="21600"/>
                  </a:lnTo>
                  <a:lnTo>
                    <a:pt x="13613" y="21385"/>
                  </a:lnTo>
                  <a:lnTo>
                    <a:pt x="12894" y="19531"/>
                  </a:lnTo>
                  <a:lnTo>
                    <a:pt x="13990" y="20120"/>
                  </a:lnTo>
                  <a:cubicBezTo>
                    <a:pt x="20822" y="14992"/>
                    <a:pt x="19177" y="7629"/>
                    <a:pt x="10317" y="3675"/>
                  </a:cubicBezTo>
                  <a:cubicBezTo>
                    <a:pt x="7328" y="2341"/>
                    <a:pt x="3755" y="1517"/>
                    <a:pt x="0" y="1296"/>
                  </a:cubicBezTo>
                  <a:close/>
                </a:path>
              </a:pathLst>
            </a:custGeom>
            <a:solidFill>
              <a:srgbClr val="CAD1D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1" name="Shape"/>
            <p:cNvSpPr/>
            <p:nvPr/>
          </p:nvSpPr>
          <p:spPr>
            <a:xfrm>
              <a:off x="0" y="248661"/>
              <a:ext cx="157888" cy="2344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0041" y="0"/>
                  </a:moveTo>
                  <a:lnTo>
                    <a:pt x="21600" y="2509"/>
                  </a:lnTo>
                  <a:cubicBezTo>
                    <a:pt x="11798" y="5271"/>
                    <a:pt x="5742" y="11963"/>
                    <a:pt x="6593" y="19095"/>
                  </a:cubicBezTo>
                  <a:lnTo>
                    <a:pt x="9206" y="18710"/>
                  </a:lnTo>
                  <a:lnTo>
                    <a:pt x="5109" y="21600"/>
                  </a:lnTo>
                  <a:lnTo>
                    <a:pt x="0" y="20067"/>
                  </a:lnTo>
                  <a:lnTo>
                    <a:pt x="2616" y="19681"/>
                  </a:lnTo>
                  <a:lnTo>
                    <a:pt x="2616" y="19681"/>
                  </a:lnTo>
                  <a:cubicBezTo>
                    <a:pt x="1369" y="11255"/>
                    <a:pt x="8440" y="3268"/>
                    <a:pt x="20041" y="0"/>
                  </a:cubicBezTo>
                  <a:close/>
                </a:path>
              </a:pathLst>
            </a:custGeom>
            <a:solidFill>
              <a:srgbClr val="CAD1D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2" name="Shape"/>
            <p:cNvSpPr/>
            <p:nvPr/>
          </p:nvSpPr>
          <p:spPr>
            <a:xfrm>
              <a:off x="200786" y="47456"/>
              <a:ext cx="91860" cy="1867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83" h="21600" fill="norm" stroke="1" extrusionOk="0">
                  <a:moveTo>
                    <a:pt x="184" y="21600"/>
                  </a:moveTo>
                  <a:lnTo>
                    <a:pt x="184" y="21600"/>
                  </a:lnTo>
                  <a:cubicBezTo>
                    <a:pt x="-1017" y="14315"/>
                    <a:pt x="3722" y="7101"/>
                    <a:pt x="13259" y="1696"/>
                  </a:cubicBezTo>
                  <a:lnTo>
                    <a:pt x="10349" y="0"/>
                  </a:lnTo>
                  <a:lnTo>
                    <a:pt x="19331" y="999"/>
                  </a:lnTo>
                  <a:lnTo>
                    <a:pt x="20583" y="5964"/>
                  </a:lnTo>
                  <a:lnTo>
                    <a:pt x="17675" y="4269"/>
                  </a:lnTo>
                  <a:lnTo>
                    <a:pt x="17675" y="4269"/>
                  </a:lnTo>
                  <a:cubicBezTo>
                    <a:pt x="9689" y="8944"/>
                    <a:pt x="5751" y="15100"/>
                    <a:pt x="6775" y="21311"/>
                  </a:cubicBezTo>
                  <a:close/>
                </a:path>
              </a:pathLst>
            </a:custGeom>
            <a:solidFill>
              <a:srgbClr val="CAD1D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pic>
        <p:nvPicPr>
          <p:cNvPr id="44" name="Picture 17" descr="Picture 1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 rot="16200000">
            <a:off x="40389" y="5830782"/>
            <a:ext cx="1125860" cy="844396"/>
          </a:xfrm>
          <a:prstGeom prst="rect">
            <a:avLst/>
          </a:prstGeom>
          <a:ln w="12700">
            <a:miter lim="400000"/>
          </a:ln>
        </p:spPr>
      </p:pic>
      <p:pic>
        <p:nvPicPr>
          <p:cNvPr id="45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929562" y="113467"/>
            <a:ext cx="1022713" cy="1014037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48" name="Group"/>
          <p:cNvGrpSpPr/>
          <p:nvPr/>
        </p:nvGrpSpPr>
        <p:grpSpPr>
          <a:xfrm>
            <a:off x="2951912" y="371565"/>
            <a:ext cx="2643763" cy="497841"/>
            <a:chOff x="0" y="0"/>
            <a:chExt cx="2643761" cy="497840"/>
          </a:xfrm>
        </p:grpSpPr>
        <p:sp>
          <p:nvSpPr>
            <p:cNvPr id="46" name="Πανεπιστήμιο Δυτικής Αττικής…"/>
            <p:cNvSpPr txBox="1"/>
            <p:nvPr/>
          </p:nvSpPr>
          <p:spPr>
            <a:xfrm>
              <a:off x="0" y="0"/>
              <a:ext cx="2643762" cy="4978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/>
            <a:p>
              <a:pPr defTabSz="457200">
                <a:defRPr b="1" sz="1300">
                  <a:solidFill>
                    <a:srgbClr val="074168"/>
                  </a:solidFill>
                  <a:latin typeface="Tahoma"/>
                  <a:ea typeface="Tahoma"/>
                  <a:cs typeface="Tahoma"/>
                  <a:sym typeface="Tahoma"/>
                </a:defRPr>
              </a:pPr>
              <a:r>
                <a:t>Πανεπιστήμιο Δυτικής Αττικής</a:t>
              </a:r>
            </a:p>
            <a:p>
              <a:pPr defTabSz="457200">
                <a:defRPr b="1" sz="1300">
                  <a:solidFill>
                    <a:srgbClr val="074168"/>
                  </a:solidFill>
                  <a:latin typeface="Tahoma"/>
                  <a:ea typeface="Tahoma"/>
                  <a:cs typeface="Tahoma"/>
                  <a:sym typeface="Tahoma"/>
                </a:defRPr>
              </a:pPr>
              <a:r>
                <a:t>University of West Attica</a:t>
              </a:r>
            </a:p>
          </p:txBody>
        </p:sp>
        <p:sp>
          <p:nvSpPr>
            <p:cNvPr id="47" name="Line"/>
            <p:cNvSpPr/>
            <p:nvPr/>
          </p:nvSpPr>
          <p:spPr>
            <a:xfrm>
              <a:off x="43906" y="261585"/>
              <a:ext cx="2555950" cy="1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  <a:effectLst>
              <a:outerShdw sx="100000" sy="100000" kx="0" ky="0" algn="b" rotWithShape="0" blurRad="50800" dist="25400" dir="5400000">
                <a:srgbClr val="000000">
                  <a:alpha val="35000"/>
                </a:srgbClr>
              </a:outerShdw>
            </a:effectLst>
          </p:spPr>
          <p:txBody>
            <a:bodyPr wrap="square" lIns="45719" tIns="45719" rIns="45719" bIns="45719" numCol="1" anchor="t">
              <a:noAutofit/>
            </a:bodyPr>
            <a:lstStyle/>
            <a:p>
              <a:pPr defTabSz="457200">
                <a:defRPr sz="1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</a:p>
          </p:txBody>
        </p:sp>
      </p:grpSp>
      <p:sp>
        <p:nvSpPr>
          <p:cNvPr id="49" name="Ι. ΚαντζΑβελου"/>
          <p:cNvSpPr txBox="1"/>
          <p:nvPr/>
        </p:nvSpPr>
        <p:spPr>
          <a:xfrm>
            <a:off x="1950911" y="6443957"/>
            <a:ext cx="1402667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cap="all" sz="1200">
                <a:solidFill>
                  <a:srgbClr val="000000"/>
                </a:solidFill>
              </a:defRPr>
            </a:lvl1pPr>
          </a:lstStyle>
          <a:p>
            <a:pPr/>
            <a:r>
              <a:t>Ι. ΚαντζΑβελου</a:t>
            </a:r>
          </a:p>
        </p:txBody>
      </p:sp>
      <p:graphicFrame>
        <p:nvGraphicFramePr>
          <p:cNvPr id="50" name="Table"/>
          <p:cNvGraphicFramePr/>
          <p:nvPr/>
        </p:nvGraphicFramePr>
        <p:xfrm>
          <a:off x="5981080" y="6443957"/>
          <a:ext cx="902940" cy="26924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902938"/>
              </a:tblGrid>
              <a:tr h="269240">
                <a:tc>
                  <a:txBody>
                    <a:bodyPr/>
                    <a:lstStyle/>
                    <a:p>
                      <a:pPr>
                        <a:defRPr cap="none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200"/>
                        <a:t>3/15/2019</a:t>
                      </a:r>
                    </a:p>
                  </a:txBody>
                  <a:tcPr marL="0" marR="0" marT="0" marB="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1" name="Τμήμα Μηχανικών…"/>
          <p:cNvSpPr txBox="1"/>
          <p:nvPr/>
        </p:nvSpPr>
        <p:spPr>
          <a:xfrm>
            <a:off x="8242120" y="371565"/>
            <a:ext cx="3734137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r">
              <a:defRPr b="1" sz="1300">
                <a:solidFill>
                  <a:srgbClr val="0C4267"/>
                </a:solidFill>
                <a:latin typeface="Book Antiqua"/>
                <a:ea typeface="Book Antiqua"/>
                <a:cs typeface="Book Antiqua"/>
                <a:sym typeface="Book Antiqua"/>
              </a:defRPr>
            </a:pPr>
            <a:r>
              <a:t>Τμήμα Μηχανικών</a:t>
            </a:r>
          </a:p>
          <a:p>
            <a:pPr algn="r">
              <a:defRPr b="1" sz="1300">
                <a:solidFill>
                  <a:srgbClr val="0C4267"/>
                </a:solidFill>
                <a:latin typeface="Book Antiqua"/>
                <a:ea typeface="Book Antiqua"/>
                <a:cs typeface="Book Antiqua"/>
                <a:sym typeface="Book Antiqua"/>
              </a:defRPr>
            </a:pPr>
            <a:r>
              <a:t>Πληροφορικής και Υπολογιστών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Rectangle 6"/>
          <p:cNvSpPr/>
          <p:nvPr/>
        </p:nvSpPr>
        <p:spPr>
          <a:xfrm>
            <a:off x="11884104" y="0"/>
            <a:ext cx="304722" cy="6858000"/>
          </a:xfrm>
          <a:prstGeom prst="rect">
            <a:avLst/>
          </a:prstGeom>
          <a:solidFill>
            <a:srgbClr val="475562">
              <a:alpha val="9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14" name="Rectangle 7"/>
          <p:cNvSpPr/>
          <p:nvPr/>
        </p:nvSpPr>
        <p:spPr>
          <a:xfrm>
            <a:off x="617142" y="0"/>
            <a:ext cx="609442" cy="68580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15" name="Rectangle 8"/>
          <p:cNvSpPr/>
          <p:nvPr/>
        </p:nvSpPr>
        <p:spPr>
          <a:xfrm>
            <a:off x="0" y="0"/>
            <a:ext cx="609441" cy="6858000"/>
          </a:xfrm>
          <a:prstGeom prst="rect">
            <a:avLst/>
          </a:prstGeom>
          <a:solidFill>
            <a:srgbClr val="6A8093">
              <a:alpha val="87843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16" name="Rectangle 12"/>
          <p:cNvSpPr/>
          <p:nvPr/>
        </p:nvSpPr>
        <p:spPr>
          <a:xfrm>
            <a:off x="621804" y="760504"/>
            <a:ext cx="609442" cy="940305"/>
          </a:xfrm>
          <a:prstGeom prst="rect">
            <a:avLst/>
          </a:prstGeom>
          <a:solidFill>
            <a:srgbClr val="475562">
              <a:alpha val="74902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17" name="Straight Connector 13"/>
          <p:cNvSpPr/>
          <p:nvPr/>
        </p:nvSpPr>
        <p:spPr>
          <a:xfrm>
            <a:off x="617142" y="736219"/>
            <a:ext cx="609442" cy="1"/>
          </a:xfrm>
          <a:prstGeom prst="line">
            <a:avLst/>
          </a:prstGeom>
          <a:ln w="1905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18" name="Straight Connector 14"/>
          <p:cNvSpPr/>
          <p:nvPr/>
        </p:nvSpPr>
        <p:spPr>
          <a:xfrm>
            <a:off x="617142" y="1725185"/>
            <a:ext cx="609442" cy="1"/>
          </a:xfrm>
          <a:prstGeom prst="line">
            <a:avLst/>
          </a:prstGeom>
          <a:ln w="1905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19" name="Straight Connector 15"/>
          <p:cNvSpPr/>
          <p:nvPr/>
        </p:nvSpPr>
        <p:spPr>
          <a:xfrm flipH="1">
            <a:off x="617142" y="0"/>
            <a:ext cx="1" cy="6858000"/>
          </a:xfrm>
          <a:prstGeom prst="line">
            <a:avLst/>
          </a:prstGeom>
          <a:ln w="1905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pic>
        <p:nvPicPr>
          <p:cNvPr id="220" name="Picture 18" descr="Picture 18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 rot="16200000">
            <a:off x="552783" y="955699"/>
            <a:ext cx="742685" cy="557014"/>
          </a:xfrm>
          <a:prstGeom prst="rect">
            <a:avLst/>
          </a:prstGeom>
          <a:ln w="12700">
            <a:miter lim="400000"/>
          </a:ln>
        </p:spPr>
      </p:pic>
      <p:sp>
        <p:nvSpPr>
          <p:cNvPr id="221" name="Straight Connector 16"/>
          <p:cNvSpPr/>
          <p:nvPr/>
        </p:nvSpPr>
        <p:spPr>
          <a:xfrm>
            <a:off x="1269875" y="1412775"/>
            <a:ext cx="10585178" cy="1"/>
          </a:xfrm>
          <a:prstGeom prst="line">
            <a:avLst/>
          </a:prstGeom>
          <a:ln w="635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22" name="Title Text"/>
          <p:cNvSpPr txBox="1"/>
          <p:nvPr>
            <p:ph type="title"/>
          </p:nvPr>
        </p:nvSpPr>
        <p:spPr>
          <a:xfrm>
            <a:off x="2118253" y="177800"/>
            <a:ext cx="9257985" cy="1239838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23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+mn-lt"/>
                <a:ea typeface="+mn-ea"/>
                <a:cs typeface="+mn-cs"/>
                <a:sym typeface="Euphemia"/>
              </a:defRPr>
            </a:lvl1pPr>
            <a:lvl2pPr>
              <a:defRPr>
                <a:latin typeface="+mn-lt"/>
                <a:ea typeface="+mn-ea"/>
                <a:cs typeface="+mn-cs"/>
                <a:sym typeface="Euphemia"/>
              </a:defRPr>
            </a:lvl2pPr>
            <a:lvl3pPr>
              <a:defRPr>
                <a:latin typeface="+mn-lt"/>
                <a:ea typeface="+mn-ea"/>
                <a:cs typeface="+mn-cs"/>
                <a:sym typeface="Euphemia"/>
              </a:defRPr>
            </a:lvl3pPr>
            <a:lvl4pPr>
              <a:defRPr>
                <a:latin typeface="+mn-lt"/>
                <a:ea typeface="+mn-ea"/>
                <a:cs typeface="+mn-cs"/>
                <a:sym typeface="Euphemia"/>
              </a:defRPr>
            </a:lvl4pPr>
            <a:lvl5pPr>
              <a:defRPr>
                <a:latin typeface="+mn-lt"/>
                <a:ea typeface="+mn-ea"/>
                <a:cs typeface="+mn-cs"/>
                <a:sym typeface="Euphemia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4" name="Slide Number"/>
          <p:cNvSpPr txBox="1"/>
          <p:nvPr>
            <p:ph type="sldNum" sz="quarter" idx="2"/>
          </p:nvPr>
        </p:nvSpPr>
        <p:spPr>
          <a:xfrm>
            <a:off x="11264809" y="6399214"/>
            <a:ext cx="273657" cy="2692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pic>
        <p:nvPicPr>
          <p:cNvPr id="225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294562" y="229201"/>
            <a:ext cx="1022713" cy="1014036"/>
          </a:xfrm>
          <a:prstGeom prst="rect">
            <a:avLst/>
          </a:prstGeom>
          <a:ln w="12700">
            <a:miter lim="400000"/>
          </a:ln>
        </p:spPr>
      </p:pic>
      <p:sp>
        <p:nvSpPr>
          <p:cNvPr id="226" name="Ι. ΚαντζΑβελου"/>
          <p:cNvSpPr txBox="1"/>
          <p:nvPr/>
        </p:nvSpPr>
        <p:spPr>
          <a:xfrm>
            <a:off x="1630579" y="6443957"/>
            <a:ext cx="1402666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b="1" cap="all" sz="1200">
                <a:solidFill>
                  <a:srgbClr val="3065AF"/>
                </a:solidFill>
              </a:defRPr>
            </a:lvl1pPr>
          </a:lstStyle>
          <a:p>
            <a:pPr/>
            <a:r>
              <a:t>Ι. ΚαντζΑβελου</a:t>
            </a:r>
          </a:p>
        </p:txBody>
      </p:sp>
      <p:graphicFrame>
        <p:nvGraphicFramePr>
          <p:cNvPr id="227" name="Table"/>
          <p:cNvGraphicFramePr/>
          <p:nvPr/>
        </p:nvGraphicFramePr>
        <p:xfrm>
          <a:off x="5638180" y="6443957"/>
          <a:ext cx="902940" cy="26924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902938"/>
              </a:tblGrid>
              <a:tr h="269240">
                <a:tc>
                  <a:txBody>
                    <a:bodyPr/>
                    <a:lstStyle/>
                    <a:p>
                      <a:pPr>
                        <a:defRPr cap="none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200">
                          <a:solidFill>
                            <a:srgbClr val="3367AD"/>
                          </a:solidFill>
                        </a:rPr>
                        <a:t>3/15/2019</a:t>
                      </a:r>
                    </a:p>
                  </a:txBody>
                  <a:tcPr marL="0" marR="0" marT="0" marB="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28" name="Oval"/>
          <p:cNvSpPr/>
          <p:nvPr/>
        </p:nvSpPr>
        <p:spPr>
          <a:xfrm>
            <a:off x="11241560" y="6373266"/>
            <a:ext cx="301028" cy="331296"/>
          </a:xfrm>
          <a:prstGeom prst="ellipse">
            <a:avLst/>
          </a:prstGeom>
          <a:ln w="12700">
            <a:solidFill>
              <a:srgbClr val="265FB7"/>
            </a:solidFill>
            <a:miter/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229" name="Line"/>
          <p:cNvSpPr/>
          <p:nvPr/>
        </p:nvSpPr>
        <p:spPr>
          <a:xfrm>
            <a:off x="1656330" y="6369049"/>
            <a:ext cx="9754867" cy="4235"/>
          </a:xfrm>
          <a:prstGeom prst="line">
            <a:avLst/>
          </a:prstGeom>
          <a:ln w="12700">
            <a:solidFill>
              <a:srgbClr val="2D63B1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Rectangle 6"/>
          <p:cNvSpPr/>
          <p:nvPr/>
        </p:nvSpPr>
        <p:spPr>
          <a:xfrm>
            <a:off x="11884104" y="0"/>
            <a:ext cx="304722" cy="6858000"/>
          </a:xfrm>
          <a:prstGeom prst="rect">
            <a:avLst/>
          </a:prstGeom>
          <a:solidFill>
            <a:srgbClr val="475562">
              <a:alpha val="9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37" name="Rectangle 7"/>
          <p:cNvSpPr/>
          <p:nvPr/>
        </p:nvSpPr>
        <p:spPr>
          <a:xfrm>
            <a:off x="617142" y="0"/>
            <a:ext cx="609442" cy="68580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38" name="Rectangle 8"/>
          <p:cNvSpPr/>
          <p:nvPr/>
        </p:nvSpPr>
        <p:spPr>
          <a:xfrm>
            <a:off x="0" y="0"/>
            <a:ext cx="609441" cy="6858000"/>
          </a:xfrm>
          <a:prstGeom prst="rect">
            <a:avLst/>
          </a:prstGeom>
          <a:solidFill>
            <a:srgbClr val="6A8093">
              <a:alpha val="87843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39" name="Rectangle 9"/>
          <p:cNvSpPr/>
          <p:nvPr/>
        </p:nvSpPr>
        <p:spPr>
          <a:xfrm>
            <a:off x="617142" y="736219"/>
            <a:ext cx="609442" cy="609601"/>
          </a:xfrm>
          <a:prstGeom prst="rect">
            <a:avLst/>
          </a:prstGeom>
          <a:solidFill>
            <a:srgbClr val="475562">
              <a:alpha val="74902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40" name="Straight Connector 10"/>
          <p:cNvSpPr/>
          <p:nvPr/>
        </p:nvSpPr>
        <p:spPr>
          <a:xfrm>
            <a:off x="617142" y="736219"/>
            <a:ext cx="609442" cy="1"/>
          </a:xfrm>
          <a:prstGeom prst="line">
            <a:avLst/>
          </a:prstGeom>
          <a:ln w="1905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41" name="Straight Connector 11"/>
          <p:cNvSpPr/>
          <p:nvPr/>
        </p:nvSpPr>
        <p:spPr>
          <a:xfrm>
            <a:off x="617142" y="1345819"/>
            <a:ext cx="609442" cy="1"/>
          </a:xfrm>
          <a:prstGeom prst="line">
            <a:avLst/>
          </a:prstGeom>
          <a:ln w="1905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42" name="Pi"/>
          <p:cNvSpPr/>
          <p:nvPr/>
        </p:nvSpPr>
        <p:spPr>
          <a:xfrm rot="5400000">
            <a:off x="756885" y="898892"/>
            <a:ext cx="334443" cy="2940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98" h="21600" fill="norm" stroke="1" extrusionOk="0">
                <a:moveTo>
                  <a:pt x="20737" y="0"/>
                </a:moveTo>
                <a:cubicBezTo>
                  <a:pt x="4461" y="0"/>
                  <a:pt x="4461" y="0"/>
                  <a:pt x="4461" y="0"/>
                </a:cubicBezTo>
                <a:cubicBezTo>
                  <a:pt x="1166" y="0"/>
                  <a:pt x="101" y="3542"/>
                  <a:pt x="50" y="3716"/>
                </a:cubicBezTo>
                <a:cubicBezTo>
                  <a:pt x="-102" y="4123"/>
                  <a:pt x="101" y="4645"/>
                  <a:pt x="506" y="4819"/>
                </a:cubicBezTo>
                <a:cubicBezTo>
                  <a:pt x="608" y="4819"/>
                  <a:pt x="659" y="4819"/>
                  <a:pt x="760" y="4819"/>
                </a:cubicBezTo>
                <a:cubicBezTo>
                  <a:pt x="1064" y="4819"/>
                  <a:pt x="1368" y="4645"/>
                  <a:pt x="1470" y="4239"/>
                </a:cubicBezTo>
                <a:cubicBezTo>
                  <a:pt x="1470" y="4239"/>
                  <a:pt x="2230" y="1742"/>
                  <a:pt x="4461" y="1742"/>
                </a:cubicBezTo>
                <a:cubicBezTo>
                  <a:pt x="6540" y="1742"/>
                  <a:pt x="6540" y="1742"/>
                  <a:pt x="6540" y="1742"/>
                </a:cubicBezTo>
                <a:cubicBezTo>
                  <a:pt x="6439" y="4819"/>
                  <a:pt x="5881" y="15910"/>
                  <a:pt x="2991" y="19394"/>
                </a:cubicBezTo>
                <a:cubicBezTo>
                  <a:pt x="2687" y="19742"/>
                  <a:pt x="2687" y="20323"/>
                  <a:pt x="2991" y="20613"/>
                </a:cubicBezTo>
                <a:cubicBezTo>
                  <a:pt x="3143" y="20787"/>
                  <a:pt x="3346" y="20845"/>
                  <a:pt x="3549" y="20845"/>
                </a:cubicBezTo>
                <a:cubicBezTo>
                  <a:pt x="3752" y="20845"/>
                  <a:pt x="3954" y="20787"/>
                  <a:pt x="4106" y="20613"/>
                </a:cubicBezTo>
                <a:cubicBezTo>
                  <a:pt x="7402" y="16606"/>
                  <a:pt x="7960" y="4877"/>
                  <a:pt x="8061" y="1742"/>
                </a:cubicBezTo>
                <a:cubicBezTo>
                  <a:pt x="13690" y="1742"/>
                  <a:pt x="13690" y="1742"/>
                  <a:pt x="13690" y="1742"/>
                </a:cubicBezTo>
                <a:cubicBezTo>
                  <a:pt x="12726" y="15677"/>
                  <a:pt x="12726" y="15677"/>
                  <a:pt x="12726" y="15677"/>
                </a:cubicBezTo>
                <a:cubicBezTo>
                  <a:pt x="12726" y="15794"/>
                  <a:pt x="12473" y="18987"/>
                  <a:pt x="13943" y="20613"/>
                </a:cubicBezTo>
                <a:cubicBezTo>
                  <a:pt x="14552" y="21252"/>
                  <a:pt x="15312" y="21600"/>
                  <a:pt x="16225" y="21600"/>
                </a:cubicBezTo>
                <a:cubicBezTo>
                  <a:pt x="16428" y="21600"/>
                  <a:pt x="16630" y="21600"/>
                  <a:pt x="16884" y="21542"/>
                </a:cubicBezTo>
                <a:cubicBezTo>
                  <a:pt x="20078" y="21019"/>
                  <a:pt x="20991" y="16432"/>
                  <a:pt x="21042" y="16258"/>
                </a:cubicBezTo>
                <a:cubicBezTo>
                  <a:pt x="21143" y="15735"/>
                  <a:pt x="20890" y="15329"/>
                  <a:pt x="20484" y="15213"/>
                </a:cubicBezTo>
                <a:cubicBezTo>
                  <a:pt x="20078" y="15097"/>
                  <a:pt x="19673" y="15387"/>
                  <a:pt x="19571" y="15852"/>
                </a:cubicBezTo>
                <a:cubicBezTo>
                  <a:pt x="19571" y="15910"/>
                  <a:pt x="18811" y="19452"/>
                  <a:pt x="16681" y="19800"/>
                </a:cubicBezTo>
                <a:cubicBezTo>
                  <a:pt x="15921" y="19916"/>
                  <a:pt x="15413" y="19800"/>
                  <a:pt x="15008" y="19335"/>
                </a:cubicBezTo>
                <a:cubicBezTo>
                  <a:pt x="14197" y="18465"/>
                  <a:pt x="14197" y="16490"/>
                  <a:pt x="14247" y="15794"/>
                </a:cubicBezTo>
                <a:cubicBezTo>
                  <a:pt x="15211" y="1742"/>
                  <a:pt x="15211" y="1742"/>
                  <a:pt x="15211" y="1742"/>
                </a:cubicBezTo>
                <a:cubicBezTo>
                  <a:pt x="20737" y="1742"/>
                  <a:pt x="20737" y="1742"/>
                  <a:pt x="20737" y="1742"/>
                </a:cubicBezTo>
                <a:cubicBezTo>
                  <a:pt x="21143" y="1742"/>
                  <a:pt x="21498" y="1394"/>
                  <a:pt x="21498" y="871"/>
                </a:cubicBezTo>
                <a:cubicBezTo>
                  <a:pt x="21498" y="406"/>
                  <a:pt x="21143" y="0"/>
                  <a:pt x="20737" y="0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243" name="Straight Connector 13"/>
          <p:cNvSpPr/>
          <p:nvPr/>
        </p:nvSpPr>
        <p:spPr>
          <a:xfrm flipH="1">
            <a:off x="617142" y="0"/>
            <a:ext cx="1" cy="6858000"/>
          </a:xfrm>
          <a:prstGeom prst="line">
            <a:avLst/>
          </a:prstGeom>
          <a:ln w="1905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44" name="Title Text"/>
          <p:cNvSpPr txBox="1"/>
          <p:nvPr>
            <p:ph type="title"/>
          </p:nvPr>
        </p:nvSpPr>
        <p:spPr>
          <a:xfrm>
            <a:off x="9599611" y="685800"/>
            <a:ext cx="1787527" cy="54864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45" name="Body Level One…"/>
          <p:cNvSpPr txBox="1"/>
          <p:nvPr>
            <p:ph type="body" idx="1"/>
          </p:nvPr>
        </p:nvSpPr>
        <p:spPr>
          <a:xfrm>
            <a:off x="2202458" y="685800"/>
            <a:ext cx="7244755" cy="5486400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  <a:ea typeface="+mn-ea"/>
                <a:cs typeface="+mn-cs"/>
                <a:sym typeface="Euphemia"/>
              </a:defRPr>
            </a:lvl1pPr>
            <a:lvl2pPr>
              <a:defRPr>
                <a:latin typeface="+mn-lt"/>
                <a:ea typeface="+mn-ea"/>
                <a:cs typeface="+mn-cs"/>
                <a:sym typeface="Euphemia"/>
              </a:defRPr>
            </a:lvl2pPr>
            <a:lvl3pPr>
              <a:defRPr>
                <a:latin typeface="+mn-lt"/>
                <a:ea typeface="+mn-ea"/>
                <a:cs typeface="+mn-cs"/>
                <a:sym typeface="Euphemia"/>
              </a:defRPr>
            </a:lvl3pPr>
            <a:lvl4pPr>
              <a:defRPr>
                <a:latin typeface="+mn-lt"/>
                <a:ea typeface="+mn-ea"/>
                <a:cs typeface="+mn-cs"/>
                <a:sym typeface="Euphemia"/>
              </a:defRPr>
            </a:lvl4pPr>
            <a:lvl5pPr>
              <a:defRPr>
                <a:latin typeface="+mn-lt"/>
                <a:ea typeface="+mn-ea"/>
                <a:cs typeface="+mn-cs"/>
                <a:sym typeface="Euphemia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46" name="Slide Number"/>
          <p:cNvSpPr txBox="1"/>
          <p:nvPr>
            <p:ph type="sldNum" sz="quarter" idx="2"/>
          </p:nvPr>
        </p:nvSpPr>
        <p:spPr>
          <a:xfrm>
            <a:off x="11255246" y="6404293"/>
            <a:ext cx="273656" cy="2692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pic>
        <p:nvPicPr>
          <p:cNvPr id="247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94562" y="229201"/>
            <a:ext cx="1022713" cy="1014036"/>
          </a:xfrm>
          <a:prstGeom prst="rect">
            <a:avLst/>
          </a:prstGeom>
          <a:ln w="12700">
            <a:miter lim="400000"/>
          </a:ln>
        </p:spPr>
      </p:pic>
      <p:sp>
        <p:nvSpPr>
          <p:cNvPr id="248" name="Ι. ΚαντζΑβελου"/>
          <p:cNvSpPr txBox="1"/>
          <p:nvPr/>
        </p:nvSpPr>
        <p:spPr>
          <a:xfrm>
            <a:off x="1630579" y="6443957"/>
            <a:ext cx="1402666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b="1" cap="all" sz="1200">
                <a:solidFill>
                  <a:srgbClr val="3065AF"/>
                </a:solidFill>
              </a:defRPr>
            </a:lvl1pPr>
          </a:lstStyle>
          <a:p>
            <a:pPr/>
            <a:r>
              <a:t>Ι. ΚαντζΑβελου</a:t>
            </a:r>
          </a:p>
        </p:txBody>
      </p:sp>
      <p:graphicFrame>
        <p:nvGraphicFramePr>
          <p:cNvPr id="249" name="Table"/>
          <p:cNvGraphicFramePr/>
          <p:nvPr/>
        </p:nvGraphicFramePr>
        <p:xfrm>
          <a:off x="5638180" y="6443957"/>
          <a:ext cx="902940" cy="26924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902938"/>
              </a:tblGrid>
              <a:tr h="269240">
                <a:tc>
                  <a:txBody>
                    <a:bodyPr/>
                    <a:lstStyle/>
                    <a:p>
                      <a:pPr>
                        <a:defRPr cap="none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200">
                          <a:solidFill>
                            <a:srgbClr val="3367AD"/>
                          </a:solidFill>
                        </a:rPr>
                        <a:t>3/15/2019</a:t>
                      </a:r>
                    </a:p>
                  </a:txBody>
                  <a:tcPr marL="0" marR="0" marT="0" marB="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50" name="Oval"/>
          <p:cNvSpPr/>
          <p:nvPr/>
        </p:nvSpPr>
        <p:spPr>
          <a:xfrm>
            <a:off x="11241560" y="6373266"/>
            <a:ext cx="301028" cy="331296"/>
          </a:xfrm>
          <a:prstGeom prst="ellipse">
            <a:avLst/>
          </a:prstGeom>
          <a:ln w="12700">
            <a:solidFill>
              <a:srgbClr val="265FB7"/>
            </a:solidFill>
            <a:miter/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251" name="Line"/>
          <p:cNvSpPr/>
          <p:nvPr/>
        </p:nvSpPr>
        <p:spPr>
          <a:xfrm>
            <a:off x="1656330" y="6369049"/>
            <a:ext cx="9754867" cy="4235"/>
          </a:xfrm>
          <a:prstGeom prst="line">
            <a:avLst/>
          </a:prstGeom>
          <a:ln w="12700">
            <a:solidFill>
              <a:srgbClr val="2D63B1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Rectangle"/>
          <p:cNvSpPr/>
          <p:nvPr/>
        </p:nvSpPr>
        <p:spPr>
          <a:xfrm>
            <a:off x="11884104" y="0"/>
            <a:ext cx="304722" cy="6858000"/>
          </a:xfrm>
          <a:prstGeom prst="rect">
            <a:avLst/>
          </a:prstGeom>
          <a:solidFill>
            <a:srgbClr val="475562">
              <a:alpha val="90000"/>
            </a:srgbClr>
          </a:solidFill>
          <a:ln w="12700">
            <a:miter lim="400000"/>
            <a:tailEnd type="triangle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59" name="Rectangle"/>
          <p:cNvSpPr/>
          <p:nvPr/>
        </p:nvSpPr>
        <p:spPr>
          <a:xfrm>
            <a:off x="617142" y="0"/>
            <a:ext cx="609442" cy="6858000"/>
          </a:xfrm>
          <a:prstGeom prst="rect">
            <a:avLst/>
          </a:prstGeom>
          <a:solidFill>
            <a:schemeClr val="accent1"/>
          </a:solidFill>
          <a:ln w="12700">
            <a:miter lim="400000"/>
            <a:tailEnd type="triangle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60" name="Rectangle"/>
          <p:cNvSpPr/>
          <p:nvPr/>
        </p:nvSpPr>
        <p:spPr>
          <a:xfrm>
            <a:off x="0" y="0"/>
            <a:ext cx="609441" cy="6858000"/>
          </a:xfrm>
          <a:prstGeom prst="rect">
            <a:avLst/>
          </a:prstGeom>
          <a:solidFill>
            <a:srgbClr val="6A8093">
              <a:alpha val="87843"/>
            </a:srgbClr>
          </a:solidFill>
          <a:ln w="12700">
            <a:miter lim="400000"/>
            <a:tailEnd type="triangle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61" name="Rectangle"/>
          <p:cNvSpPr/>
          <p:nvPr/>
        </p:nvSpPr>
        <p:spPr>
          <a:xfrm>
            <a:off x="621804" y="760504"/>
            <a:ext cx="609442" cy="940305"/>
          </a:xfrm>
          <a:prstGeom prst="rect">
            <a:avLst/>
          </a:prstGeom>
          <a:solidFill>
            <a:srgbClr val="475562">
              <a:alpha val="74902"/>
            </a:srgbClr>
          </a:solidFill>
          <a:ln w="12700">
            <a:miter lim="400000"/>
            <a:tailEnd type="triangle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62" name="Line"/>
          <p:cNvSpPr/>
          <p:nvPr/>
        </p:nvSpPr>
        <p:spPr>
          <a:xfrm>
            <a:off x="617142" y="736219"/>
            <a:ext cx="609442" cy="1"/>
          </a:xfrm>
          <a:prstGeom prst="line">
            <a:avLst/>
          </a:prstGeom>
          <a:ln w="1905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63" name="Line"/>
          <p:cNvSpPr/>
          <p:nvPr/>
        </p:nvSpPr>
        <p:spPr>
          <a:xfrm>
            <a:off x="617142" y="1725185"/>
            <a:ext cx="609442" cy="1"/>
          </a:xfrm>
          <a:prstGeom prst="line">
            <a:avLst/>
          </a:prstGeom>
          <a:ln w="1905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64" name="Line"/>
          <p:cNvSpPr/>
          <p:nvPr/>
        </p:nvSpPr>
        <p:spPr>
          <a:xfrm flipH="1">
            <a:off x="617142" y="0"/>
            <a:ext cx="1" cy="6858000"/>
          </a:xfrm>
          <a:prstGeom prst="line">
            <a:avLst/>
          </a:prstGeom>
          <a:ln w="1905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pic>
        <p:nvPicPr>
          <p:cNvPr id="265" name="Smart-Meter-Security-300x225.jpg" descr="Smart-Meter-Security-300x225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 rot="16200000">
            <a:off x="552783" y="955699"/>
            <a:ext cx="742685" cy="557014"/>
          </a:xfrm>
          <a:prstGeom prst="rect">
            <a:avLst/>
          </a:prstGeom>
          <a:ln w="12700">
            <a:miter lim="400000"/>
          </a:ln>
        </p:spPr>
      </p:pic>
      <p:sp>
        <p:nvSpPr>
          <p:cNvPr id="266" name="Line"/>
          <p:cNvSpPr/>
          <p:nvPr/>
        </p:nvSpPr>
        <p:spPr>
          <a:xfrm>
            <a:off x="1269875" y="1412775"/>
            <a:ext cx="10585178" cy="1"/>
          </a:xfrm>
          <a:prstGeom prst="line">
            <a:avLst/>
          </a:prstGeom>
          <a:ln w="635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67" name="Ι. ΚαντζΑβελου"/>
          <p:cNvSpPr txBox="1"/>
          <p:nvPr/>
        </p:nvSpPr>
        <p:spPr>
          <a:xfrm>
            <a:off x="1630579" y="6443957"/>
            <a:ext cx="1402666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b="1" cap="all" sz="1200">
                <a:solidFill>
                  <a:srgbClr val="3065AF"/>
                </a:solidFill>
              </a:defRPr>
            </a:lvl1pPr>
          </a:lstStyle>
          <a:p>
            <a:pPr/>
            <a:r>
              <a:t>Ι. ΚαντζΑβελου</a:t>
            </a:r>
          </a:p>
        </p:txBody>
      </p:sp>
      <p:sp>
        <p:nvSpPr>
          <p:cNvPr id="268" name="Title Text"/>
          <p:cNvSpPr txBox="1"/>
          <p:nvPr>
            <p:ph type="title"/>
          </p:nvPr>
        </p:nvSpPr>
        <p:spPr>
          <a:xfrm>
            <a:off x="1349162" y="177800"/>
            <a:ext cx="9480976" cy="1239838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69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70" name="Slide Number"/>
          <p:cNvSpPr txBox="1"/>
          <p:nvPr>
            <p:ph type="sldNum" sz="quarter" idx="2"/>
          </p:nvPr>
        </p:nvSpPr>
        <p:spPr>
          <a:xfrm>
            <a:off x="11234057" y="6404294"/>
            <a:ext cx="273656" cy="269241"/>
          </a:xfrm>
          <a:prstGeom prst="rect">
            <a:avLst/>
          </a:prstGeom>
        </p:spPr>
        <p:txBody>
          <a:bodyPr anchor="ctr"/>
          <a:lstStyle>
            <a:lvl1pPr algn="r">
              <a:defRPr>
                <a:solidFill>
                  <a:srgbClr val="225CBA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graphicFrame>
        <p:nvGraphicFramePr>
          <p:cNvPr id="271" name="Table"/>
          <p:cNvGraphicFramePr/>
          <p:nvPr/>
        </p:nvGraphicFramePr>
        <p:xfrm>
          <a:off x="5638180" y="6443957"/>
          <a:ext cx="902940" cy="26924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902938"/>
              </a:tblGrid>
              <a:tr h="269240">
                <a:tc>
                  <a:txBody>
                    <a:bodyPr/>
                    <a:lstStyle/>
                    <a:p>
                      <a:pPr>
                        <a:defRPr cap="none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200">
                          <a:solidFill>
                            <a:srgbClr val="3367AD"/>
                          </a:solidFill>
                        </a:rPr>
                        <a:t>3/15/2019</a:t>
                      </a:r>
                    </a:p>
                  </a:txBody>
                  <a:tcPr marL="0" marR="0" marT="0" marB="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272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786620" y="229201"/>
            <a:ext cx="1022714" cy="1014036"/>
          </a:xfrm>
          <a:prstGeom prst="rect">
            <a:avLst/>
          </a:prstGeom>
          <a:ln w="12700">
            <a:miter lim="400000"/>
          </a:ln>
        </p:spPr>
      </p:pic>
      <p:sp>
        <p:nvSpPr>
          <p:cNvPr id="273" name="Oval"/>
          <p:cNvSpPr/>
          <p:nvPr/>
        </p:nvSpPr>
        <p:spPr>
          <a:xfrm>
            <a:off x="11241560" y="6373266"/>
            <a:ext cx="301028" cy="331296"/>
          </a:xfrm>
          <a:prstGeom prst="ellipse">
            <a:avLst/>
          </a:prstGeom>
          <a:ln w="12700">
            <a:solidFill>
              <a:srgbClr val="265FB7"/>
            </a:solidFill>
            <a:miter/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274" name="Line"/>
          <p:cNvSpPr/>
          <p:nvPr/>
        </p:nvSpPr>
        <p:spPr>
          <a:xfrm>
            <a:off x="1656330" y="6369049"/>
            <a:ext cx="9754867" cy="4235"/>
          </a:xfrm>
          <a:prstGeom prst="line">
            <a:avLst/>
          </a:prstGeom>
          <a:ln w="12700">
            <a:solidFill>
              <a:srgbClr val="2D63B1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Rectangle"/>
          <p:cNvSpPr/>
          <p:nvPr/>
        </p:nvSpPr>
        <p:spPr>
          <a:xfrm>
            <a:off x="11579383" y="5638800"/>
            <a:ext cx="609442" cy="1219200"/>
          </a:xfrm>
          <a:prstGeom prst="rect">
            <a:avLst/>
          </a:prstGeom>
          <a:solidFill>
            <a:schemeClr val="accent1"/>
          </a:solidFill>
          <a:ln w="12700">
            <a:miter lim="400000"/>
            <a:tailEnd type="triangle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82" name="Rectangle"/>
          <p:cNvSpPr/>
          <p:nvPr/>
        </p:nvSpPr>
        <p:spPr>
          <a:xfrm>
            <a:off x="11274662" y="5638800"/>
            <a:ext cx="304722" cy="1219200"/>
          </a:xfrm>
          <a:prstGeom prst="rect">
            <a:avLst/>
          </a:prstGeom>
          <a:solidFill>
            <a:srgbClr val="6A8093"/>
          </a:solidFill>
          <a:ln w="12700">
            <a:miter lim="400000"/>
            <a:tailEnd type="triangle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83" name="Rectangle"/>
          <p:cNvSpPr/>
          <p:nvPr/>
        </p:nvSpPr>
        <p:spPr>
          <a:xfrm>
            <a:off x="1216152" y="5638800"/>
            <a:ext cx="609442" cy="1219200"/>
          </a:xfrm>
          <a:prstGeom prst="rect">
            <a:avLst/>
          </a:prstGeom>
          <a:solidFill>
            <a:schemeClr val="accent1"/>
          </a:solidFill>
          <a:ln w="12700">
            <a:miter lim="400000"/>
            <a:tailEnd type="triangle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84" name="Rectangle"/>
          <p:cNvSpPr/>
          <p:nvPr/>
        </p:nvSpPr>
        <p:spPr>
          <a:xfrm>
            <a:off x="0" y="5638800"/>
            <a:ext cx="12188825" cy="1219200"/>
          </a:xfrm>
          <a:prstGeom prst="rect">
            <a:avLst/>
          </a:prstGeom>
          <a:solidFill>
            <a:srgbClr val="6A8093">
              <a:alpha val="50195"/>
            </a:srgbClr>
          </a:solidFill>
          <a:ln w="12700">
            <a:miter lim="400000"/>
            <a:tailEnd type="triangle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85" name="Line"/>
          <p:cNvSpPr/>
          <p:nvPr/>
        </p:nvSpPr>
        <p:spPr>
          <a:xfrm>
            <a:off x="11573292" y="5638800"/>
            <a:ext cx="1" cy="1219200"/>
          </a:xfrm>
          <a:prstGeom prst="line">
            <a:avLst/>
          </a:prstGeom>
          <a:ln w="1905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86" name="Square"/>
          <p:cNvSpPr/>
          <p:nvPr/>
        </p:nvSpPr>
        <p:spPr>
          <a:xfrm>
            <a:off x="-1" y="5643131"/>
            <a:ext cx="1216154" cy="1214869"/>
          </a:xfrm>
          <a:prstGeom prst="rect">
            <a:avLst/>
          </a:prstGeom>
          <a:solidFill>
            <a:srgbClr val="475562">
              <a:alpha val="74902"/>
            </a:srgbClr>
          </a:solidFill>
          <a:ln w="12700">
            <a:miter lim="400000"/>
            <a:tailEnd type="triangle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87" name="Line"/>
          <p:cNvSpPr/>
          <p:nvPr/>
        </p:nvSpPr>
        <p:spPr>
          <a:xfrm flipH="1">
            <a:off x="1216152" y="5638800"/>
            <a:ext cx="1" cy="1219200"/>
          </a:xfrm>
          <a:prstGeom prst="line">
            <a:avLst/>
          </a:prstGeom>
          <a:ln w="1905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88" name="Square"/>
          <p:cNvSpPr/>
          <p:nvPr/>
        </p:nvSpPr>
        <p:spPr>
          <a:xfrm>
            <a:off x="11579383" y="0"/>
            <a:ext cx="609442" cy="609600"/>
          </a:xfrm>
          <a:prstGeom prst="rect">
            <a:avLst/>
          </a:prstGeom>
          <a:solidFill>
            <a:schemeClr val="accent1"/>
          </a:solidFill>
          <a:ln w="12700">
            <a:miter lim="400000"/>
            <a:tailEnd type="triangle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89" name="Rectangle"/>
          <p:cNvSpPr/>
          <p:nvPr/>
        </p:nvSpPr>
        <p:spPr>
          <a:xfrm>
            <a:off x="11274662" y="0"/>
            <a:ext cx="304722" cy="609600"/>
          </a:xfrm>
          <a:prstGeom prst="rect">
            <a:avLst/>
          </a:prstGeom>
          <a:solidFill>
            <a:srgbClr val="6A8093"/>
          </a:solidFill>
          <a:ln w="12700">
            <a:miter lim="400000"/>
            <a:tailEnd type="triangle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90" name="Square"/>
          <p:cNvSpPr/>
          <p:nvPr/>
        </p:nvSpPr>
        <p:spPr>
          <a:xfrm>
            <a:off x="1218882" y="0"/>
            <a:ext cx="609442" cy="609600"/>
          </a:xfrm>
          <a:prstGeom prst="rect">
            <a:avLst/>
          </a:prstGeom>
          <a:solidFill>
            <a:schemeClr val="accent1"/>
          </a:solidFill>
          <a:ln w="12700">
            <a:miter lim="400000"/>
            <a:tailEnd type="triangle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91" name="Rectangle"/>
          <p:cNvSpPr/>
          <p:nvPr/>
        </p:nvSpPr>
        <p:spPr>
          <a:xfrm>
            <a:off x="-3" y="0"/>
            <a:ext cx="1218885" cy="609600"/>
          </a:xfrm>
          <a:prstGeom prst="rect">
            <a:avLst/>
          </a:prstGeom>
          <a:solidFill>
            <a:srgbClr val="6A8093"/>
          </a:solidFill>
          <a:ln w="12700">
            <a:miter lim="400000"/>
            <a:tailEnd type="triangle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92" name="Rectangle"/>
          <p:cNvSpPr/>
          <p:nvPr/>
        </p:nvSpPr>
        <p:spPr>
          <a:xfrm>
            <a:off x="0" y="0"/>
            <a:ext cx="12188825" cy="609600"/>
          </a:xfrm>
          <a:prstGeom prst="rect">
            <a:avLst/>
          </a:prstGeom>
          <a:solidFill>
            <a:srgbClr val="6A8093">
              <a:alpha val="50195"/>
            </a:srgbClr>
          </a:solidFill>
          <a:ln w="12700">
            <a:miter lim="400000"/>
            <a:tailEnd type="triangle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93" name="Line"/>
          <p:cNvSpPr/>
          <p:nvPr/>
        </p:nvSpPr>
        <p:spPr>
          <a:xfrm>
            <a:off x="11573292" y="0"/>
            <a:ext cx="1" cy="609600"/>
          </a:xfrm>
          <a:prstGeom prst="line">
            <a:avLst/>
          </a:prstGeom>
          <a:ln w="1905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94" name="Rectangle"/>
          <p:cNvSpPr/>
          <p:nvPr/>
        </p:nvSpPr>
        <p:spPr>
          <a:xfrm>
            <a:off x="-1" y="0"/>
            <a:ext cx="1216154" cy="609600"/>
          </a:xfrm>
          <a:prstGeom prst="rect">
            <a:avLst/>
          </a:prstGeom>
          <a:solidFill>
            <a:srgbClr val="475562">
              <a:alpha val="74902"/>
            </a:srgbClr>
          </a:solidFill>
          <a:ln w="12700">
            <a:miter lim="400000"/>
            <a:tailEnd type="triangle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95" name="Line"/>
          <p:cNvSpPr/>
          <p:nvPr/>
        </p:nvSpPr>
        <p:spPr>
          <a:xfrm flipH="1">
            <a:off x="1218884" y="0"/>
            <a:ext cx="1" cy="609600"/>
          </a:xfrm>
          <a:prstGeom prst="line">
            <a:avLst/>
          </a:prstGeom>
          <a:ln w="1905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96" name="Slide Number"/>
          <p:cNvSpPr txBox="1"/>
          <p:nvPr>
            <p:ph type="sldNum" sz="quarter" idx="2"/>
          </p:nvPr>
        </p:nvSpPr>
        <p:spPr>
          <a:xfrm>
            <a:off x="11272157" y="6467794"/>
            <a:ext cx="273656" cy="269241"/>
          </a:xfrm>
          <a:prstGeom prst="rect">
            <a:avLst/>
          </a:prstGeom>
        </p:spPr>
        <p:txBody>
          <a:bodyPr anchor="ctr"/>
          <a:lstStyle>
            <a:lvl1pPr algn="r">
              <a:defRPr b="0"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297" name="Title Text"/>
          <p:cNvSpPr txBox="1"/>
          <p:nvPr>
            <p:ph type="title"/>
          </p:nvPr>
        </p:nvSpPr>
        <p:spPr>
          <a:xfrm>
            <a:off x="1598612" y="1600200"/>
            <a:ext cx="8283273" cy="2654065"/>
          </a:xfrm>
          <a:prstGeom prst="rect">
            <a:avLst/>
          </a:prstGeom>
        </p:spPr>
        <p:txBody>
          <a:bodyPr/>
          <a:lstStyle>
            <a:lvl1pPr>
              <a:defRPr sz="5400"/>
            </a:lvl1pPr>
          </a:lstStyle>
          <a:p>
            <a:pPr/>
            <a:r>
              <a:t>Title Text</a:t>
            </a:r>
          </a:p>
        </p:txBody>
      </p:sp>
      <p:sp>
        <p:nvSpPr>
          <p:cNvPr id="298" name="Body Level One…"/>
          <p:cNvSpPr txBox="1"/>
          <p:nvPr>
            <p:ph type="body" sz="quarter" idx="1"/>
          </p:nvPr>
        </p:nvSpPr>
        <p:spPr>
          <a:xfrm>
            <a:off x="1598612" y="4259996"/>
            <a:ext cx="7264625" cy="1150204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FontTx/>
              <a:buNone/>
              <a:defRPr sz="3200">
                <a:latin typeface="+mn-lt"/>
                <a:ea typeface="+mn-ea"/>
                <a:cs typeface="+mn-cs"/>
                <a:sym typeface="Euphemia"/>
              </a:defRPr>
            </a:lvl1pPr>
            <a:lvl2pPr marL="0" indent="457200">
              <a:spcBef>
                <a:spcPts val="0"/>
              </a:spcBef>
              <a:buSzTx/>
              <a:buFontTx/>
              <a:buNone/>
              <a:defRPr sz="3200">
                <a:latin typeface="+mn-lt"/>
                <a:ea typeface="+mn-ea"/>
                <a:cs typeface="+mn-cs"/>
                <a:sym typeface="Euphemia"/>
              </a:defRPr>
            </a:lvl2pPr>
            <a:lvl3pPr marL="0" indent="914400">
              <a:spcBef>
                <a:spcPts val="0"/>
              </a:spcBef>
              <a:buSzTx/>
              <a:buFontTx/>
              <a:buNone/>
              <a:defRPr sz="3200">
                <a:latin typeface="+mn-lt"/>
                <a:ea typeface="+mn-ea"/>
                <a:cs typeface="+mn-cs"/>
                <a:sym typeface="Euphemia"/>
              </a:defRPr>
            </a:lvl3pPr>
            <a:lvl4pPr marL="0" indent="1371600">
              <a:spcBef>
                <a:spcPts val="0"/>
              </a:spcBef>
              <a:buSzTx/>
              <a:buFontTx/>
              <a:buNone/>
              <a:defRPr sz="3200">
                <a:latin typeface="+mn-lt"/>
                <a:ea typeface="+mn-ea"/>
                <a:cs typeface="+mn-cs"/>
                <a:sym typeface="Euphemia"/>
              </a:defRPr>
            </a:lvl4pPr>
            <a:lvl5pPr marL="0" indent="1828800">
              <a:spcBef>
                <a:spcPts val="0"/>
              </a:spcBef>
              <a:buSzTx/>
              <a:buFontTx/>
              <a:buNone/>
              <a:defRPr sz="3200">
                <a:latin typeface="+mn-lt"/>
                <a:ea typeface="+mn-ea"/>
                <a:cs typeface="+mn-cs"/>
                <a:sym typeface="Euphemia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299" name="Smart-Meter-Security-300x225.jpg" descr="Smart-Meter-Security-300x225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 rot="16200000">
            <a:off x="40389" y="5830782"/>
            <a:ext cx="1125860" cy="844396"/>
          </a:xfrm>
          <a:prstGeom prst="rect">
            <a:avLst/>
          </a:prstGeom>
          <a:ln w="12700">
            <a:miter lim="400000"/>
          </a:ln>
        </p:spPr>
      </p:pic>
      <p:sp>
        <p:nvSpPr>
          <p:cNvPr id="300" name="Ι. ΚαντζΑβελου"/>
          <p:cNvSpPr txBox="1"/>
          <p:nvPr/>
        </p:nvSpPr>
        <p:spPr>
          <a:xfrm>
            <a:off x="1925511" y="6507457"/>
            <a:ext cx="1402667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cap="all" sz="1200">
                <a:solidFill>
                  <a:srgbClr val="000000"/>
                </a:solidFill>
              </a:defRPr>
            </a:lvl1pPr>
          </a:lstStyle>
          <a:p>
            <a:pPr/>
            <a:r>
              <a:t>Ι. ΚαντζΑβελου</a:t>
            </a:r>
          </a:p>
        </p:txBody>
      </p:sp>
      <p:graphicFrame>
        <p:nvGraphicFramePr>
          <p:cNvPr id="301" name="Table"/>
          <p:cNvGraphicFramePr/>
          <p:nvPr/>
        </p:nvGraphicFramePr>
        <p:xfrm>
          <a:off x="5955680" y="6507457"/>
          <a:ext cx="902940" cy="26924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902938"/>
              </a:tblGrid>
              <a:tr h="269240">
                <a:tc>
                  <a:txBody>
                    <a:bodyPr/>
                    <a:lstStyle/>
                    <a:p>
                      <a:pPr>
                        <a:defRPr cap="none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200"/>
                        <a:t>3/15/2019</a:t>
                      </a:r>
                    </a:p>
                  </a:txBody>
                  <a:tcPr marL="0" marR="0" marT="0" marB="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302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7262" y="646867"/>
            <a:ext cx="1022713" cy="10140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9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angle 18"/>
          <p:cNvSpPr/>
          <p:nvPr/>
        </p:nvSpPr>
        <p:spPr>
          <a:xfrm>
            <a:off x="11579383" y="5638800"/>
            <a:ext cx="609442" cy="12192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68" name="Rectangle 19"/>
          <p:cNvSpPr/>
          <p:nvPr/>
        </p:nvSpPr>
        <p:spPr>
          <a:xfrm>
            <a:off x="11274662" y="5638800"/>
            <a:ext cx="304722" cy="1219200"/>
          </a:xfrm>
          <a:prstGeom prst="rect">
            <a:avLst/>
          </a:prstGeom>
          <a:solidFill>
            <a:srgbClr val="6A8093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69" name="Rectangle 23"/>
          <p:cNvSpPr/>
          <p:nvPr/>
        </p:nvSpPr>
        <p:spPr>
          <a:xfrm>
            <a:off x="1216152" y="5638800"/>
            <a:ext cx="609442" cy="12192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70" name="Rectangle 20"/>
          <p:cNvSpPr/>
          <p:nvPr/>
        </p:nvSpPr>
        <p:spPr>
          <a:xfrm>
            <a:off x="0" y="5638800"/>
            <a:ext cx="12188825" cy="1219200"/>
          </a:xfrm>
          <a:prstGeom prst="rect">
            <a:avLst/>
          </a:prstGeom>
          <a:solidFill>
            <a:srgbClr val="6A8093">
              <a:alpha val="50195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71" name="Straight Connector 21"/>
          <p:cNvSpPr/>
          <p:nvPr/>
        </p:nvSpPr>
        <p:spPr>
          <a:xfrm>
            <a:off x="11573292" y="5638800"/>
            <a:ext cx="1" cy="1219200"/>
          </a:xfrm>
          <a:prstGeom prst="line">
            <a:avLst/>
          </a:prstGeom>
          <a:ln w="1905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72" name="Rectangle 15"/>
          <p:cNvSpPr/>
          <p:nvPr/>
        </p:nvSpPr>
        <p:spPr>
          <a:xfrm>
            <a:off x="-1" y="5643131"/>
            <a:ext cx="1216154" cy="1214869"/>
          </a:xfrm>
          <a:prstGeom prst="rect">
            <a:avLst/>
          </a:prstGeom>
          <a:solidFill>
            <a:srgbClr val="475562">
              <a:alpha val="74902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73" name="Pi"/>
          <p:cNvSpPr/>
          <p:nvPr/>
        </p:nvSpPr>
        <p:spPr>
          <a:xfrm>
            <a:off x="279252" y="6032500"/>
            <a:ext cx="590399" cy="5191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98" h="21600" fill="norm" stroke="1" extrusionOk="0">
                <a:moveTo>
                  <a:pt x="20737" y="0"/>
                </a:moveTo>
                <a:cubicBezTo>
                  <a:pt x="4461" y="0"/>
                  <a:pt x="4461" y="0"/>
                  <a:pt x="4461" y="0"/>
                </a:cubicBezTo>
                <a:cubicBezTo>
                  <a:pt x="1166" y="0"/>
                  <a:pt x="101" y="3542"/>
                  <a:pt x="50" y="3716"/>
                </a:cubicBezTo>
                <a:cubicBezTo>
                  <a:pt x="-102" y="4123"/>
                  <a:pt x="101" y="4645"/>
                  <a:pt x="506" y="4819"/>
                </a:cubicBezTo>
                <a:cubicBezTo>
                  <a:pt x="608" y="4819"/>
                  <a:pt x="659" y="4819"/>
                  <a:pt x="760" y="4819"/>
                </a:cubicBezTo>
                <a:cubicBezTo>
                  <a:pt x="1064" y="4819"/>
                  <a:pt x="1368" y="4645"/>
                  <a:pt x="1470" y="4239"/>
                </a:cubicBezTo>
                <a:cubicBezTo>
                  <a:pt x="1470" y="4239"/>
                  <a:pt x="2230" y="1742"/>
                  <a:pt x="4461" y="1742"/>
                </a:cubicBezTo>
                <a:cubicBezTo>
                  <a:pt x="6540" y="1742"/>
                  <a:pt x="6540" y="1742"/>
                  <a:pt x="6540" y="1742"/>
                </a:cubicBezTo>
                <a:cubicBezTo>
                  <a:pt x="6439" y="4819"/>
                  <a:pt x="5881" y="15910"/>
                  <a:pt x="2991" y="19394"/>
                </a:cubicBezTo>
                <a:cubicBezTo>
                  <a:pt x="2687" y="19742"/>
                  <a:pt x="2687" y="20323"/>
                  <a:pt x="2991" y="20613"/>
                </a:cubicBezTo>
                <a:cubicBezTo>
                  <a:pt x="3143" y="20787"/>
                  <a:pt x="3346" y="20845"/>
                  <a:pt x="3549" y="20845"/>
                </a:cubicBezTo>
                <a:cubicBezTo>
                  <a:pt x="3752" y="20845"/>
                  <a:pt x="3954" y="20787"/>
                  <a:pt x="4106" y="20613"/>
                </a:cubicBezTo>
                <a:cubicBezTo>
                  <a:pt x="7402" y="16606"/>
                  <a:pt x="7960" y="4877"/>
                  <a:pt x="8061" y="1742"/>
                </a:cubicBezTo>
                <a:cubicBezTo>
                  <a:pt x="13690" y="1742"/>
                  <a:pt x="13690" y="1742"/>
                  <a:pt x="13690" y="1742"/>
                </a:cubicBezTo>
                <a:cubicBezTo>
                  <a:pt x="12726" y="15677"/>
                  <a:pt x="12726" y="15677"/>
                  <a:pt x="12726" y="15677"/>
                </a:cubicBezTo>
                <a:cubicBezTo>
                  <a:pt x="12726" y="15794"/>
                  <a:pt x="12473" y="18987"/>
                  <a:pt x="13943" y="20613"/>
                </a:cubicBezTo>
                <a:cubicBezTo>
                  <a:pt x="14552" y="21252"/>
                  <a:pt x="15312" y="21600"/>
                  <a:pt x="16225" y="21600"/>
                </a:cubicBezTo>
                <a:cubicBezTo>
                  <a:pt x="16428" y="21600"/>
                  <a:pt x="16630" y="21600"/>
                  <a:pt x="16884" y="21542"/>
                </a:cubicBezTo>
                <a:cubicBezTo>
                  <a:pt x="20078" y="21019"/>
                  <a:pt x="20991" y="16432"/>
                  <a:pt x="21042" y="16258"/>
                </a:cubicBezTo>
                <a:cubicBezTo>
                  <a:pt x="21143" y="15735"/>
                  <a:pt x="20890" y="15329"/>
                  <a:pt x="20484" y="15213"/>
                </a:cubicBezTo>
                <a:cubicBezTo>
                  <a:pt x="20078" y="15097"/>
                  <a:pt x="19673" y="15387"/>
                  <a:pt x="19571" y="15852"/>
                </a:cubicBezTo>
                <a:cubicBezTo>
                  <a:pt x="19571" y="15910"/>
                  <a:pt x="18811" y="19452"/>
                  <a:pt x="16681" y="19800"/>
                </a:cubicBezTo>
                <a:cubicBezTo>
                  <a:pt x="15921" y="19916"/>
                  <a:pt x="15413" y="19800"/>
                  <a:pt x="15008" y="19335"/>
                </a:cubicBezTo>
                <a:cubicBezTo>
                  <a:pt x="14197" y="18465"/>
                  <a:pt x="14197" y="16490"/>
                  <a:pt x="14247" y="15794"/>
                </a:cubicBezTo>
                <a:cubicBezTo>
                  <a:pt x="15211" y="1742"/>
                  <a:pt x="15211" y="1742"/>
                  <a:pt x="15211" y="1742"/>
                </a:cubicBezTo>
                <a:cubicBezTo>
                  <a:pt x="20737" y="1742"/>
                  <a:pt x="20737" y="1742"/>
                  <a:pt x="20737" y="1742"/>
                </a:cubicBezTo>
                <a:cubicBezTo>
                  <a:pt x="21143" y="1742"/>
                  <a:pt x="21498" y="1394"/>
                  <a:pt x="21498" y="871"/>
                </a:cubicBezTo>
                <a:cubicBezTo>
                  <a:pt x="21498" y="406"/>
                  <a:pt x="21143" y="0"/>
                  <a:pt x="20737" y="0"/>
                </a:cubicBezTo>
                <a:close/>
              </a:path>
            </a:pathLst>
          </a:custGeom>
          <a:solidFill>
            <a:srgbClr val="FFFFFF"/>
          </a:solidFill>
          <a:ln>
            <a:solidFill>
              <a:srgbClr val="FFFFFF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74" name="Straight Connector 22"/>
          <p:cNvSpPr/>
          <p:nvPr/>
        </p:nvSpPr>
        <p:spPr>
          <a:xfrm flipH="1">
            <a:off x="1216152" y="5638800"/>
            <a:ext cx="1" cy="1219200"/>
          </a:xfrm>
          <a:prstGeom prst="line">
            <a:avLst/>
          </a:prstGeom>
          <a:ln w="1905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75" name="Rectangle 25"/>
          <p:cNvSpPr/>
          <p:nvPr/>
        </p:nvSpPr>
        <p:spPr>
          <a:xfrm>
            <a:off x="11579383" y="0"/>
            <a:ext cx="609442" cy="6096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76" name="Rectangle 26"/>
          <p:cNvSpPr/>
          <p:nvPr/>
        </p:nvSpPr>
        <p:spPr>
          <a:xfrm>
            <a:off x="11274662" y="0"/>
            <a:ext cx="304722" cy="609600"/>
          </a:xfrm>
          <a:prstGeom prst="rect">
            <a:avLst/>
          </a:prstGeom>
          <a:solidFill>
            <a:srgbClr val="6A8093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77" name="Rectangle 27"/>
          <p:cNvSpPr/>
          <p:nvPr/>
        </p:nvSpPr>
        <p:spPr>
          <a:xfrm>
            <a:off x="1218882" y="0"/>
            <a:ext cx="609442" cy="6096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78" name="Rectangle 28"/>
          <p:cNvSpPr/>
          <p:nvPr/>
        </p:nvSpPr>
        <p:spPr>
          <a:xfrm>
            <a:off x="-3" y="0"/>
            <a:ext cx="1218885" cy="609600"/>
          </a:xfrm>
          <a:prstGeom prst="rect">
            <a:avLst/>
          </a:prstGeom>
          <a:solidFill>
            <a:srgbClr val="6A8093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79" name="Rectangle 29"/>
          <p:cNvSpPr/>
          <p:nvPr/>
        </p:nvSpPr>
        <p:spPr>
          <a:xfrm>
            <a:off x="0" y="0"/>
            <a:ext cx="12188825" cy="609600"/>
          </a:xfrm>
          <a:prstGeom prst="rect">
            <a:avLst/>
          </a:prstGeom>
          <a:solidFill>
            <a:srgbClr val="6A8093">
              <a:alpha val="50195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80" name="Straight Connector 30"/>
          <p:cNvSpPr/>
          <p:nvPr/>
        </p:nvSpPr>
        <p:spPr>
          <a:xfrm>
            <a:off x="11573292" y="0"/>
            <a:ext cx="1" cy="609600"/>
          </a:xfrm>
          <a:prstGeom prst="line">
            <a:avLst/>
          </a:prstGeom>
          <a:ln w="1905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81" name="Rectangle 31"/>
          <p:cNvSpPr/>
          <p:nvPr/>
        </p:nvSpPr>
        <p:spPr>
          <a:xfrm>
            <a:off x="-1" y="0"/>
            <a:ext cx="1216154" cy="609600"/>
          </a:xfrm>
          <a:prstGeom prst="rect">
            <a:avLst/>
          </a:prstGeom>
          <a:solidFill>
            <a:srgbClr val="475562">
              <a:alpha val="74902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82" name="Straight Connector 32"/>
          <p:cNvSpPr/>
          <p:nvPr/>
        </p:nvSpPr>
        <p:spPr>
          <a:xfrm flipH="1">
            <a:off x="1218884" y="0"/>
            <a:ext cx="1" cy="609600"/>
          </a:xfrm>
          <a:prstGeom prst="line">
            <a:avLst/>
          </a:prstGeom>
          <a:ln w="1905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83" name="Slide Number"/>
          <p:cNvSpPr txBox="1"/>
          <p:nvPr>
            <p:ph type="sldNum" sz="quarter" idx="2"/>
          </p:nvPr>
        </p:nvSpPr>
        <p:spPr>
          <a:xfrm>
            <a:off x="11280382" y="6404294"/>
            <a:ext cx="273656" cy="269241"/>
          </a:xfrm>
          <a:prstGeom prst="rect">
            <a:avLst/>
          </a:prstGeom>
        </p:spPr>
        <p:txBody>
          <a:bodyPr anchor="ctr"/>
          <a:lstStyle>
            <a:lvl1pPr algn="r"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84" name="Title Text"/>
          <p:cNvSpPr txBox="1"/>
          <p:nvPr>
            <p:ph type="title"/>
          </p:nvPr>
        </p:nvSpPr>
        <p:spPr>
          <a:xfrm>
            <a:off x="1598612" y="1600200"/>
            <a:ext cx="8283273" cy="2654065"/>
          </a:xfrm>
          <a:prstGeom prst="rect">
            <a:avLst/>
          </a:prstGeom>
        </p:spPr>
        <p:txBody>
          <a:bodyPr/>
          <a:lstStyle>
            <a:lvl1pPr>
              <a:defRPr sz="5400"/>
            </a:lvl1pPr>
          </a:lstStyle>
          <a:p>
            <a:pPr/>
            <a:r>
              <a:t>Title Text</a:t>
            </a:r>
          </a:p>
        </p:txBody>
      </p:sp>
      <p:sp>
        <p:nvSpPr>
          <p:cNvPr id="85" name="Body Level One…"/>
          <p:cNvSpPr txBox="1"/>
          <p:nvPr>
            <p:ph type="body" sz="quarter" idx="1"/>
          </p:nvPr>
        </p:nvSpPr>
        <p:spPr>
          <a:xfrm>
            <a:off x="1598612" y="4259996"/>
            <a:ext cx="7264625" cy="1150204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FontTx/>
              <a:buNone/>
              <a:defRPr sz="3200">
                <a:latin typeface="+mn-lt"/>
                <a:ea typeface="+mn-ea"/>
                <a:cs typeface="+mn-cs"/>
                <a:sym typeface="Euphemia"/>
              </a:defRPr>
            </a:lvl1pPr>
            <a:lvl2pPr marL="0" indent="457200">
              <a:spcBef>
                <a:spcPts val="0"/>
              </a:spcBef>
              <a:buSzTx/>
              <a:buFontTx/>
              <a:buNone/>
              <a:defRPr sz="3200">
                <a:latin typeface="+mn-lt"/>
                <a:ea typeface="+mn-ea"/>
                <a:cs typeface="+mn-cs"/>
                <a:sym typeface="Euphemia"/>
              </a:defRPr>
            </a:lvl2pPr>
            <a:lvl3pPr marL="0" indent="914400">
              <a:spcBef>
                <a:spcPts val="0"/>
              </a:spcBef>
              <a:buSzTx/>
              <a:buFontTx/>
              <a:buNone/>
              <a:defRPr sz="3200">
                <a:latin typeface="+mn-lt"/>
                <a:ea typeface="+mn-ea"/>
                <a:cs typeface="+mn-cs"/>
                <a:sym typeface="Euphemia"/>
              </a:defRPr>
            </a:lvl3pPr>
            <a:lvl4pPr marL="0" indent="1371600">
              <a:spcBef>
                <a:spcPts val="0"/>
              </a:spcBef>
              <a:buSzTx/>
              <a:buFontTx/>
              <a:buNone/>
              <a:defRPr sz="3200">
                <a:latin typeface="+mn-lt"/>
                <a:ea typeface="+mn-ea"/>
                <a:cs typeface="+mn-cs"/>
                <a:sym typeface="Euphemia"/>
              </a:defRPr>
            </a:lvl4pPr>
            <a:lvl5pPr marL="0" indent="1828800">
              <a:spcBef>
                <a:spcPts val="0"/>
              </a:spcBef>
              <a:buSzTx/>
              <a:buFontTx/>
              <a:buNone/>
              <a:defRPr sz="3200">
                <a:latin typeface="+mn-lt"/>
                <a:ea typeface="+mn-ea"/>
                <a:cs typeface="+mn-cs"/>
                <a:sym typeface="Euphemia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6" name="Ι. ΚαντζΑβελου"/>
          <p:cNvSpPr txBox="1"/>
          <p:nvPr/>
        </p:nvSpPr>
        <p:spPr>
          <a:xfrm>
            <a:off x="1925511" y="6507457"/>
            <a:ext cx="1402667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cap="all" sz="1200">
                <a:solidFill>
                  <a:srgbClr val="000000"/>
                </a:solidFill>
              </a:defRPr>
            </a:lvl1pPr>
          </a:lstStyle>
          <a:p>
            <a:pPr/>
            <a:r>
              <a:t>Ι. ΚαντζΑβελου</a:t>
            </a:r>
          </a:p>
        </p:txBody>
      </p:sp>
      <p:graphicFrame>
        <p:nvGraphicFramePr>
          <p:cNvPr id="87" name="Table"/>
          <p:cNvGraphicFramePr/>
          <p:nvPr/>
        </p:nvGraphicFramePr>
        <p:xfrm>
          <a:off x="5955680" y="6507457"/>
          <a:ext cx="902940" cy="26924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902938"/>
              </a:tblGrid>
              <a:tr h="269240">
                <a:tc>
                  <a:txBody>
                    <a:bodyPr/>
                    <a:lstStyle/>
                    <a:p>
                      <a:pPr>
                        <a:defRPr cap="none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200"/>
                        <a:t>3/15/2019</a:t>
                      </a:r>
                    </a:p>
                  </a:txBody>
                  <a:tcPr marL="0" marR="0" marT="0" marB="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88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7262" y="646867"/>
            <a:ext cx="1022713" cy="10140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Rectangle 6"/>
          <p:cNvSpPr/>
          <p:nvPr/>
        </p:nvSpPr>
        <p:spPr>
          <a:xfrm>
            <a:off x="11884104" y="0"/>
            <a:ext cx="304722" cy="6858000"/>
          </a:xfrm>
          <a:prstGeom prst="rect">
            <a:avLst/>
          </a:prstGeom>
          <a:solidFill>
            <a:srgbClr val="475562">
              <a:alpha val="9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96" name="Rectangle 7"/>
          <p:cNvSpPr/>
          <p:nvPr/>
        </p:nvSpPr>
        <p:spPr>
          <a:xfrm>
            <a:off x="617142" y="0"/>
            <a:ext cx="609442" cy="68580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97" name="Rectangle 8"/>
          <p:cNvSpPr/>
          <p:nvPr/>
        </p:nvSpPr>
        <p:spPr>
          <a:xfrm>
            <a:off x="0" y="0"/>
            <a:ext cx="609441" cy="6858000"/>
          </a:xfrm>
          <a:prstGeom prst="rect">
            <a:avLst/>
          </a:prstGeom>
          <a:solidFill>
            <a:srgbClr val="6A8093">
              <a:alpha val="87843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98" name="Rectangle 12"/>
          <p:cNvSpPr/>
          <p:nvPr/>
        </p:nvSpPr>
        <p:spPr>
          <a:xfrm>
            <a:off x="621804" y="760504"/>
            <a:ext cx="609442" cy="940305"/>
          </a:xfrm>
          <a:prstGeom prst="rect">
            <a:avLst/>
          </a:prstGeom>
          <a:solidFill>
            <a:srgbClr val="475562">
              <a:alpha val="74902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99" name="Straight Connector 13"/>
          <p:cNvSpPr/>
          <p:nvPr/>
        </p:nvSpPr>
        <p:spPr>
          <a:xfrm>
            <a:off x="617142" y="736219"/>
            <a:ext cx="609442" cy="1"/>
          </a:xfrm>
          <a:prstGeom prst="line">
            <a:avLst/>
          </a:prstGeom>
          <a:ln w="1905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00" name="Straight Connector 14"/>
          <p:cNvSpPr/>
          <p:nvPr/>
        </p:nvSpPr>
        <p:spPr>
          <a:xfrm>
            <a:off x="617142" y="1725185"/>
            <a:ext cx="609442" cy="1"/>
          </a:xfrm>
          <a:prstGeom prst="line">
            <a:avLst/>
          </a:prstGeom>
          <a:ln w="1905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01" name="Straight Connector 15"/>
          <p:cNvSpPr/>
          <p:nvPr/>
        </p:nvSpPr>
        <p:spPr>
          <a:xfrm flipH="1">
            <a:off x="617142" y="0"/>
            <a:ext cx="1" cy="6858000"/>
          </a:xfrm>
          <a:prstGeom prst="line">
            <a:avLst/>
          </a:prstGeom>
          <a:ln w="1905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pic>
        <p:nvPicPr>
          <p:cNvPr id="102" name="Picture 18" descr="Picture 18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 rot="16200000">
            <a:off x="552783" y="955699"/>
            <a:ext cx="742685" cy="557014"/>
          </a:xfrm>
          <a:prstGeom prst="rect">
            <a:avLst/>
          </a:prstGeom>
          <a:ln w="12700">
            <a:miter lim="400000"/>
          </a:ln>
        </p:spPr>
      </p:pic>
      <p:sp>
        <p:nvSpPr>
          <p:cNvPr id="103" name="Straight Connector 16"/>
          <p:cNvSpPr/>
          <p:nvPr/>
        </p:nvSpPr>
        <p:spPr>
          <a:xfrm>
            <a:off x="1269875" y="1412775"/>
            <a:ext cx="10585178" cy="1"/>
          </a:xfrm>
          <a:prstGeom prst="line">
            <a:avLst/>
          </a:prstGeom>
          <a:ln w="635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04" name="Title Text"/>
          <p:cNvSpPr txBox="1"/>
          <p:nvPr>
            <p:ph type="title"/>
          </p:nvPr>
        </p:nvSpPr>
        <p:spPr>
          <a:xfrm>
            <a:off x="2220151" y="177800"/>
            <a:ext cx="9156087" cy="1239838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05" name="Body Level One…"/>
          <p:cNvSpPr txBox="1"/>
          <p:nvPr>
            <p:ph type="body" sz="half" idx="1"/>
          </p:nvPr>
        </p:nvSpPr>
        <p:spPr>
          <a:xfrm>
            <a:off x="1593435" y="1600200"/>
            <a:ext cx="4814587" cy="4572000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  <a:ea typeface="+mn-ea"/>
                <a:cs typeface="+mn-cs"/>
                <a:sym typeface="Euphemia"/>
              </a:defRPr>
            </a:lvl1pPr>
            <a:lvl2pPr>
              <a:defRPr>
                <a:latin typeface="+mn-lt"/>
                <a:ea typeface="+mn-ea"/>
                <a:cs typeface="+mn-cs"/>
                <a:sym typeface="Euphemia"/>
              </a:defRPr>
            </a:lvl2pPr>
            <a:lvl3pPr>
              <a:defRPr>
                <a:latin typeface="+mn-lt"/>
                <a:ea typeface="+mn-ea"/>
                <a:cs typeface="+mn-cs"/>
                <a:sym typeface="Euphemia"/>
              </a:defRPr>
            </a:lvl3pPr>
            <a:lvl4pPr>
              <a:defRPr>
                <a:latin typeface="+mn-lt"/>
                <a:ea typeface="+mn-ea"/>
                <a:cs typeface="+mn-cs"/>
                <a:sym typeface="Euphemia"/>
              </a:defRPr>
            </a:lvl4pPr>
            <a:lvl5pPr>
              <a:defRPr>
                <a:latin typeface="+mn-lt"/>
                <a:ea typeface="+mn-ea"/>
                <a:cs typeface="+mn-cs"/>
                <a:sym typeface="Euphemia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6" name="Slide Number"/>
          <p:cNvSpPr txBox="1"/>
          <p:nvPr>
            <p:ph type="sldNum" sz="quarter" idx="2"/>
          </p:nvPr>
        </p:nvSpPr>
        <p:spPr>
          <a:xfrm>
            <a:off x="11264809" y="6399214"/>
            <a:ext cx="273657" cy="2692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pic>
        <p:nvPicPr>
          <p:cNvPr id="107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294562" y="229201"/>
            <a:ext cx="1022713" cy="1014036"/>
          </a:xfrm>
          <a:prstGeom prst="rect">
            <a:avLst/>
          </a:prstGeom>
          <a:ln w="12700">
            <a:miter lim="400000"/>
          </a:ln>
        </p:spPr>
      </p:pic>
      <p:sp>
        <p:nvSpPr>
          <p:cNvPr id="108" name="Ι. ΚαντζΑβελου"/>
          <p:cNvSpPr txBox="1"/>
          <p:nvPr/>
        </p:nvSpPr>
        <p:spPr>
          <a:xfrm>
            <a:off x="1630579" y="6443957"/>
            <a:ext cx="1402666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b="1" cap="all" sz="1200">
                <a:solidFill>
                  <a:srgbClr val="3065AF"/>
                </a:solidFill>
              </a:defRPr>
            </a:lvl1pPr>
          </a:lstStyle>
          <a:p>
            <a:pPr/>
            <a:r>
              <a:t>Ι. ΚαντζΑβελου</a:t>
            </a:r>
          </a:p>
        </p:txBody>
      </p:sp>
      <p:graphicFrame>
        <p:nvGraphicFramePr>
          <p:cNvPr id="109" name="Table"/>
          <p:cNvGraphicFramePr/>
          <p:nvPr/>
        </p:nvGraphicFramePr>
        <p:xfrm>
          <a:off x="5638180" y="6443957"/>
          <a:ext cx="902940" cy="26924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902938"/>
              </a:tblGrid>
              <a:tr h="269240">
                <a:tc>
                  <a:txBody>
                    <a:bodyPr/>
                    <a:lstStyle/>
                    <a:p>
                      <a:pPr>
                        <a:defRPr cap="none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200">
                          <a:solidFill>
                            <a:srgbClr val="3367AD"/>
                          </a:solidFill>
                        </a:rPr>
                        <a:t>3/15/2019</a:t>
                      </a:r>
                    </a:p>
                  </a:txBody>
                  <a:tcPr marL="0" marR="0" marT="0" marB="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0" name="Oval"/>
          <p:cNvSpPr/>
          <p:nvPr/>
        </p:nvSpPr>
        <p:spPr>
          <a:xfrm>
            <a:off x="11241560" y="6373266"/>
            <a:ext cx="301028" cy="331296"/>
          </a:xfrm>
          <a:prstGeom prst="ellipse">
            <a:avLst/>
          </a:prstGeom>
          <a:ln w="12700">
            <a:solidFill>
              <a:srgbClr val="265FB7"/>
            </a:solidFill>
            <a:miter/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111" name="Line"/>
          <p:cNvSpPr/>
          <p:nvPr/>
        </p:nvSpPr>
        <p:spPr>
          <a:xfrm>
            <a:off x="1656330" y="6369049"/>
            <a:ext cx="9754867" cy="4235"/>
          </a:xfrm>
          <a:prstGeom prst="line">
            <a:avLst/>
          </a:prstGeom>
          <a:ln w="12700">
            <a:solidFill>
              <a:srgbClr val="2D63B1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Rectangle 6"/>
          <p:cNvSpPr/>
          <p:nvPr/>
        </p:nvSpPr>
        <p:spPr>
          <a:xfrm>
            <a:off x="11884104" y="0"/>
            <a:ext cx="304722" cy="6858000"/>
          </a:xfrm>
          <a:prstGeom prst="rect">
            <a:avLst/>
          </a:prstGeom>
          <a:solidFill>
            <a:srgbClr val="475562">
              <a:alpha val="9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19" name="Rectangle 7"/>
          <p:cNvSpPr/>
          <p:nvPr/>
        </p:nvSpPr>
        <p:spPr>
          <a:xfrm>
            <a:off x="617142" y="0"/>
            <a:ext cx="609442" cy="68580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20" name="Rectangle 8"/>
          <p:cNvSpPr/>
          <p:nvPr/>
        </p:nvSpPr>
        <p:spPr>
          <a:xfrm>
            <a:off x="0" y="0"/>
            <a:ext cx="609441" cy="6858000"/>
          </a:xfrm>
          <a:prstGeom prst="rect">
            <a:avLst/>
          </a:prstGeom>
          <a:solidFill>
            <a:srgbClr val="6A8093">
              <a:alpha val="87843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21" name="Rectangle 12"/>
          <p:cNvSpPr/>
          <p:nvPr/>
        </p:nvSpPr>
        <p:spPr>
          <a:xfrm>
            <a:off x="621804" y="760504"/>
            <a:ext cx="609442" cy="940305"/>
          </a:xfrm>
          <a:prstGeom prst="rect">
            <a:avLst/>
          </a:prstGeom>
          <a:solidFill>
            <a:srgbClr val="475562">
              <a:alpha val="74902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22" name="Straight Connector 13"/>
          <p:cNvSpPr/>
          <p:nvPr/>
        </p:nvSpPr>
        <p:spPr>
          <a:xfrm>
            <a:off x="617142" y="736219"/>
            <a:ext cx="609442" cy="1"/>
          </a:xfrm>
          <a:prstGeom prst="line">
            <a:avLst/>
          </a:prstGeom>
          <a:ln w="1905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23" name="Straight Connector 14"/>
          <p:cNvSpPr/>
          <p:nvPr/>
        </p:nvSpPr>
        <p:spPr>
          <a:xfrm>
            <a:off x="617142" y="1725185"/>
            <a:ext cx="609442" cy="1"/>
          </a:xfrm>
          <a:prstGeom prst="line">
            <a:avLst/>
          </a:prstGeom>
          <a:ln w="1905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24" name="Straight Connector 15"/>
          <p:cNvSpPr/>
          <p:nvPr/>
        </p:nvSpPr>
        <p:spPr>
          <a:xfrm flipH="1">
            <a:off x="617142" y="0"/>
            <a:ext cx="1" cy="6858000"/>
          </a:xfrm>
          <a:prstGeom prst="line">
            <a:avLst/>
          </a:prstGeom>
          <a:ln w="1905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pic>
        <p:nvPicPr>
          <p:cNvPr id="125" name="Picture 18" descr="Picture 18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 rot="16200000">
            <a:off x="552783" y="955699"/>
            <a:ext cx="742685" cy="557014"/>
          </a:xfrm>
          <a:prstGeom prst="rect">
            <a:avLst/>
          </a:prstGeom>
          <a:ln w="12700">
            <a:miter lim="400000"/>
          </a:ln>
        </p:spPr>
      </p:pic>
      <p:sp>
        <p:nvSpPr>
          <p:cNvPr id="126" name="Straight Connector 16"/>
          <p:cNvSpPr/>
          <p:nvPr/>
        </p:nvSpPr>
        <p:spPr>
          <a:xfrm>
            <a:off x="1269875" y="1412775"/>
            <a:ext cx="10585178" cy="1"/>
          </a:xfrm>
          <a:prstGeom prst="line">
            <a:avLst/>
          </a:prstGeom>
          <a:ln w="635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27" name="Title Text"/>
          <p:cNvSpPr txBox="1"/>
          <p:nvPr>
            <p:ph type="title"/>
          </p:nvPr>
        </p:nvSpPr>
        <p:spPr>
          <a:xfrm>
            <a:off x="2181406" y="177800"/>
            <a:ext cx="9194832" cy="1239838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28" name="Body Level One…"/>
          <p:cNvSpPr txBox="1"/>
          <p:nvPr>
            <p:ph type="body" sz="quarter" idx="1"/>
          </p:nvPr>
        </p:nvSpPr>
        <p:spPr>
          <a:xfrm>
            <a:off x="1593435" y="1499616"/>
            <a:ext cx="4818890" cy="938784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SzTx/>
              <a:buFontTx/>
              <a:buNone/>
              <a:defRPr cap="all" sz="2400">
                <a:latin typeface="+mn-lt"/>
                <a:ea typeface="+mn-ea"/>
                <a:cs typeface="+mn-cs"/>
                <a:sym typeface="Euphemia"/>
              </a:defRPr>
            </a:lvl1pPr>
            <a:lvl2pPr marL="0" indent="457200">
              <a:spcBef>
                <a:spcPts val="0"/>
              </a:spcBef>
              <a:buSzTx/>
              <a:buFontTx/>
              <a:buNone/>
              <a:defRPr cap="all" sz="2400">
                <a:latin typeface="+mn-lt"/>
                <a:ea typeface="+mn-ea"/>
                <a:cs typeface="+mn-cs"/>
                <a:sym typeface="Euphemia"/>
              </a:defRPr>
            </a:lvl2pPr>
            <a:lvl3pPr marL="0" indent="914400">
              <a:spcBef>
                <a:spcPts val="0"/>
              </a:spcBef>
              <a:buSzTx/>
              <a:buFontTx/>
              <a:buNone/>
              <a:defRPr cap="all" sz="2400">
                <a:latin typeface="+mn-lt"/>
                <a:ea typeface="+mn-ea"/>
                <a:cs typeface="+mn-cs"/>
                <a:sym typeface="Euphemia"/>
              </a:defRPr>
            </a:lvl3pPr>
            <a:lvl4pPr marL="0" indent="1371600">
              <a:spcBef>
                <a:spcPts val="0"/>
              </a:spcBef>
              <a:buSzTx/>
              <a:buFontTx/>
              <a:buNone/>
              <a:defRPr cap="all" sz="2400">
                <a:latin typeface="+mn-lt"/>
                <a:ea typeface="+mn-ea"/>
                <a:cs typeface="+mn-cs"/>
                <a:sym typeface="Euphemia"/>
              </a:defRPr>
            </a:lvl4pPr>
            <a:lvl5pPr marL="0" indent="1828800">
              <a:spcBef>
                <a:spcPts val="0"/>
              </a:spcBef>
              <a:buSzTx/>
              <a:buFontTx/>
              <a:buNone/>
              <a:defRPr cap="all" sz="2400">
                <a:latin typeface="+mn-lt"/>
                <a:ea typeface="+mn-ea"/>
                <a:cs typeface="+mn-cs"/>
                <a:sym typeface="Euphemia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9" name="Text Placeholder 4"/>
          <p:cNvSpPr/>
          <p:nvPr>
            <p:ph type="body" sz="quarter" idx="13"/>
          </p:nvPr>
        </p:nvSpPr>
        <p:spPr>
          <a:xfrm>
            <a:off x="6557349" y="1499616"/>
            <a:ext cx="4818889" cy="938784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0"/>
              </a:spcBef>
              <a:buSzTx/>
              <a:buFontTx/>
              <a:buNone/>
              <a:defRPr cap="all" sz="2400">
                <a:latin typeface="+mn-lt"/>
                <a:ea typeface="+mn-ea"/>
                <a:cs typeface="+mn-cs"/>
                <a:sym typeface="Euphemia"/>
              </a:defRPr>
            </a:pPr>
          </a:p>
        </p:txBody>
      </p:sp>
      <p:sp>
        <p:nvSpPr>
          <p:cNvPr id="130" name="Slide Number"/>
          <p:cNvSpPr txBox="1"/>
          <p:nvPr>
            <p:ph type="sldNum" sz="quarter" idx="2"/>
          </p:nvPr>
        </p:nvSpPr>
        <p:spPr>
          <a:xfrm>
            <a:off x="11277509" y="6399214"/>
            <a:ext cx="273657" cy="2692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pic>
        <p:nvPicPr>
          <p:cNvPr id="131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294562" y="229201"/>
            <a:ext cx="1022713" cy="1014036"/>
          </a:xfrm>
          <a:prstGeom prst="rect">
            <a:avLst/>
          </a:prstGeom>
          <a:ln w="12700">
            <a:miter lim="400000"/>
          </a:ln>
        </p:spPr>
      </p:pic>
      <p:sp>
        <p:nvSpPr>
          <p:cNvPr id="132" name="Ι. ΚαντζΑβελου"/>
          <p:cNvSpPr txBox="1"/>
          <p:nvPr/>
        </p:nvSpPr>
        <p:spPr>
          <a:xfrm>
            <a:off x="1630579" y="6443957"/>
            <a:ext cx="1402666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b="1" cap="all" sz="1200">
                <a:solidFill>
                  <a:srgbClr val="3065AF"/>
                </a:solidFill>
              </a:defRPr>
            </a:lvl1pPr>
          </a:lstStyle>
          <a:p>
            <a:pPr/>
            <a:r>
              <a:t>Ι. ΚαντζΑβελου</a:t>
            </a:r>
          </a:p>
        </p:txBody>
      </p:sp>
      <p:graphicFrame>
        <p:nvGraphicFramePr>
          <p:cNvPr id="133" name="Table"/>
          <p:cNvGraphicFramePr/>
          <p:nvPr/>
        </p:nvGraphicFramePr>
        <p:xfrm>
          <a:off x="5638180" y="6443957"/>
          <a:ext cx="902940" cy="26924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902938"/>
              </a:tblGrid>
              <a:tr h="269240">
                <a:tc>
                  <a:txBody>
                    <a:bodyPr/>
                    <a:lstStyle/>
                    <a:p>
                      <a:pPr>
                        <a:defRPr cap="none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200">
                          <a:solidFill>
                            <a:srgbClr val="3367AD"/>
                          </a:solidFill>
                        </a:rPr>
                        <a:t>3/15/2019</a:t>
                      </a:r>
                    </a:p>
                  </a:txBody>
                  <a:tcPr marL="0" marR="0" marT="0" marB="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4" name="Oval"/>
          <p:cNvSpPr/>
          <p:nvPr/>
        </p:nvSpPr>
        <p:spPr>
          <a:xfrm>
            <a:off x="11241560" y="6373266"/>
            <a:ext cx="301028" cy="331296"/>
          </a:xfrm>
          <a:prstGeom prst="ellipse">
            <a:avLst/>
          </a:prstGeom>
          <a:ln w="12700">
            <a:solidFill>
              <a:srgbClr val="265FB7"/>
            </a:solidFill>
            <a:miter/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135" name="Line"/>
          <p:cNvSpPr/>
          <p:nvPr/>
        </p:nvSpPr>
        <p:spPr>
          <a:xfrm>
            <a:off x="1656330" y="6369049"/>
            <a:ext cx="9754867" cy="4235"/>
          </a:xfrm>
          <a:prstGeom prst="line">
            <a:avLst/>
          </a:prstGeom>
          <a:ln w="12700">
            <a:solidFill>
              <a:srgbClr val="2D63B1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Rectangle 6"/>
          <p:cNvSpPr/>
          <p:nvPr/>
        </p:nvSpPr>
        <p:spPr>
          <a:xfrm>
            <a:off x="11884104" y="0"/>
            <a:ext cx="304722" cy="6858000"/>
          </a:xfrm>
          <a:prstGeom prst="rect">
            <a:avLst/>
          </a:prstGeom>
          <a:solidFill>
            <a:srgbClr val="475562">
              <a:alpha val="9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43" name="Rectangle 7"/>
          <p:cNvSpPr/>
          <p:nvPr/>
        </p:nvSpPr>
        <p:spPr>
          <a:xfrm>
            <a:off x="617142" y="0"/>
            <a:ext cx="609442" cy="68580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44" name="Rectangle 8"/>
          <p:cNvSpPr/>
          <p:nvPr/>
        </p:nvSpPr>
        <p:spPr>
          <a:xfrm>
            <a:off x="0" y="0"/>
            <a:ext cx="609441" cy="6858000"/>
          </a:xfrm>
          <a:prstGeom prst="rect">
            <a:avLst/>
          </a:prstGeom>
          <a:solidFill>
            <a:srgbClr val="6A8093">
              <a:alpha val="87843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45" name="Rectangle 12"/>
          <p:cNvSpPr/>
          <p:nvPr/>
        </p:nvSpPr>
        <p:spPr>
          <a:xfrm>
            <a:off x="621804" y="760504"/>
            <a:ext cx="609442" cy="940305"/>
          </a:xfrm>
          <a:prstGeom prst="rect">
            <a:avLst/>
          </a:prstGeom>
          <a:solidFill>
            <a:srgbClr val="475562">
              <a:alpha val="74902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46" name="Straight Connector 13"/>
          <p:cNvSpPr/>
          <p:nvPr/>
        </p:nvSpPr>
        <p:spPr>
          <a:xfrm>
            <a:off x="617142" y="736219"/>
            <a:ext cx="609442" cy="1"/>
          </a:xfrm>
          <a:prstGeom prst="line">
            <a:avLst/>
          </a:prstGeom>
          <a:ln w="1905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47" name="Straight Connector 14"/>
          <p:cNvSpPr/>
          <p:nvPr/>
        </p:nvSpPr>
        <p:spPr>
          <a:xfrm>
            <a:off x="617142" y="1725185"/>
            <a:ext cx="609442" cy="1"/>
          </a:xfrm>
          <a:prstGeom prst="line">
            <a:avLst/>
          </a:prstGeom>
          <a:ln w="1905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48" name="Straight Connector 15"/>
          <p:cNvSpPr/>
          <p:nvPr/>
        </p:nvSpPr>
        <p:spPr>
          <a:xfrm flipH="1">
            <a:off x="617142" y="0"/>
            <a:ext cx="1" cy="6858000"/>
          </a:xfrm>
          <a:prstGeom prst="line">
            <a:avLst/>
          </a:prstGeom>
          <a:ln w="1905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pic>
        <p:nvPicPr>
          <p:cNvPr id="149" name="Picture 18" descr="Picture 18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 rot="16200000">
            <a:off x="552783" y="955699"/>
            <a:ext cx="742685" cy="557014"/>
          </a:xfrm>
          <a:prstGeom prst="rect">
            <a:avLst/>
          </a:prstGeom>
          <a:ln w="12700">
            <a:miter lim="400000"/>
          </a:ln>
        </p:spPr>
      </p:pic>
      <p:sp>
        <p:nvSpPr>
          <p:cNvPr id="150" name="Straight Connector 16"/>
          <p:cNvSpPr/>
          <p:nvPr/>
        </p:nvSpPr>
        <p:spPr>
          <a:xfrm>
            <a:off x="1269875" y="1412775"/>
            <a:ext cx="10585178" cy="1"/>
          </a:xfrm>
          <a:prstGeom prst="line">
            <a:avLst/>
          </a:prstGeom>
          <a:ln w="635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51" name="Title Text"/>
          <p:cNvSpPr txBox="1"/>
          <p:nvPr>
            <p:ph type="title"/>
          </p:nvPr>
        </p:nvSpPr>
        <p:spPr>
          <a:xfrm>
            <a:off x="2185077" y="177800"/>
            <a:ext cx="9191161" cy="1239838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52" name="Slide Number"/>
          <p:cNvSpPr txBox="1"/>
          <p:nvPr>
            <p:ph type="sldNum" sz="quarter" idx="2"/>
          </p:nvPr>
        </p:nvSpPr>
        <p:spPr>
          <a:xfrm>
            <a:off x="11264809" y="6399214"/>
            <a:ext cx="273657" cy="2692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pic>
        <p:nvPicPr>
          <p:cNvPr id="153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294562" y="229201"/>
            <a:ext cx="1022713" cy="1014036"/>
          </a:xfrm>
          <a:prstGeom prst="rect">
            <a:avLst/>
          </a:prstGeom>
          <a:ln w="12700">
            <a:miter lim="400000"/>
          </a:ln>
        </p:spPr>
      </p:pic>
      <p:sp>
        <p:nvSpPr>
          <p:cNvPr id="154" name="Ι. ΚαντζΑβελου"/>
          <p:cNvSpPr txBox="1"/>
          <p:nvPr/>
        </p:nvSpPr>
        <p:spPr>
          <a:xfrm>
            <a:off x="1630579" y="6443957"/>
            <a:ext cx="1402666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b="1" cap="all" sz="1200">
                <a:solidFill>
                  <a:srgbClr val="3065AF"/>
                </a:solidFill>
              </a:defRPr>
            </a:lvl1pPr>
          </a:lstStyle>
          <a:p>
            <a:pPr/>
            <a:r>
              <a:t>Ι. ΚαντζΑβελου</a:t>
            </a:r>
          </a:p>
        </p:txBody>
      </p:sp>
      <p:graphicFrame>
        <p:nvGraphicFramePr>
          <p:cNvPr id="155" name="Table"/>
          <p:cNvGraphicFramePr/>
          <p:nvPr/>
        </p:nvGraphicFramePr>
        <p:xfrm>
          <a:off x="5638180" y="6443957"/>
          <a:ext cx="902940" cy="26924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902938"/>
              </a:tblGrid>
              <a:tr h="269240">
                <a:tc>
                  <a:txBody>
                    <a:bodyPr/>
                    <a:lstStyle/>
                    <a:p>
                      <a:pPr>
                        <a:defRPr cap="none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200">
                          <a:solidFill>
                            <a:srgbClr val="3367AD"/>
                          </a:solidFill>
                        </a:rPr>
                        <a:t>3/15/2019</a:t>
                      </a:r>
                    </a:p>
                  </a:txBody>
                  <a:tcPr marL="0" marR="0" marT="0" marB="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56" name="Oval"/>
          <p:cNvSpPr/>
          <p:nvPr/>
        </p:nvSpPr>
        <p:spPr>
          <a:xfrm>
            <a:off x="11241560" y="6373266"/>
            <a:ext cx="301028" cy="331296"/>
          </a:xfrm>
          <a:prstGeom prst="ellipse">
            <a:avLst/>
          </a:prstGeom>
          <a:ln w="12700">
            <a:solidFill>
              <a:srgbClr val="265FB7"/>
            </a:solidFill>
            <a:miter/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157" name="Line"/>
          <p:cNvSpPr/>
          <p:nvPr/>
        </p:nvSpPr>
        <p:spPr>
          <a:xfrm>
            <a:off x="1656330" y="6369049"/>
            <a:ext cx="9754867" cy="4235"/>
          </a:xfrm>
          <a:prstGeom prst="line">
            <a:avLst/>
          </a:prstGeom>
          <a:ln w="12700">
            <a:solidFill>
              <a:srgbClr val="2D63B1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Rectangle 4"/>
          <p:cNvSpPr/>
          <p:nvPr/>
        </p:nvSpPr>
        <p:spPr>
          <a:xfrm>
            <a:off x="626239" y="0"/>
            <a:ext cx="304722" cy="68580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65" name="Rectangle 5"/>
          <p:cNvSpPr/>
          <p:nvPr/>
        </p:nvSpPr>
        <p:spPr>
          <a:xfrm>
            <a:off x="0" y="0"/>
            <a:ext cx="609441" cy="6858000"/>
          </a:xfrm>
          <a:prstGeom prst="rect">
            <a:avLst/>
          </a:prstGeom>
          <a:solidFill>
            <a:srgbClr val="6A8093">
              <a:alpha val="9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66" name="Straight Connector 6"/>
          <p:cNvSpPr/>
          <p:nvPr/>
        </p:nvSpPr>
        <p:spPr>
          <a:xfrm flipH="1">
            <a:off x="617142" y="0"/>
            <a:ext cx="1" cy="6858000"/>
          </a:xfrm>
          <a:prstGeom prst="line">
            <a:avLst/>
          </a:prstGeom>
          <a:ln w="1905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67" name="Rectangle 7"/>
          <p:cNvSpPr/>
          <p:nvPr/>
        </p:nvSpPr>
        <p:spPr>
          <a:xfrm>
            <a:off x="10969942" y="0"/>
            <a:ext cx="922622" cy="6858000"/>
          </a:xfrm>
          <a:prstGeom prst="rect">
            <a:avLst/>
          </a:prstGeom>
          <a:solidFill>
            <a:srgbClr val="6A8093">
              <a:alpha val="87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68" name="Rectangle 8"/>
          <p:cNvSpPr/>
          <p:nvPr/>
        </p:nvSpPr>
        <p:spPr>
          <a:xfrm>
            <a:off x="11892563" y="0"/>
            <a:ext cx="304722" cy="6858000"/>
          </a:xfrm>
          <a:prstGeom prst="rect">
            <a:avLst/>
          </a:prstGeom>
          <a:solidFill>
            <a:srgbClr val="475562">
              <a:alpha val="9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69" name="Slide Number"/>
          <p:cNvSpPr txBox="1"/>
          <p:nvPr>
            <p:ph type="sldNum" sz="quarter" idx="2"/>
          </p:nvPr>
        </p:nvSpPr>
        <p:spPr>
          <a:xfrm>
            <a:off x="11102582" y="6404294"/>
            <a:ext cx="273656" cy="269241"/>
          </a:xfrm>
          <a:prstGeom prst="rect">
            <a:avLst/>
          </a:prstGeom>
        </p:spPr>
        <p:txBody>
          <a:bodyPr anchor="ctr"/>
          <a:lstStyle>
            <a:lvl1pPr algn="r"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170" name="Ι. ΚαντζΑβελου"/>
          <p:cNvSpPr txBox="1"/>
          <p:nvPr/>
        </p:nvSpPr>
        <p:spPr>
          <a:xfrm>
            <a:off x="1176212" y="6443957"/>
            <a:ext cx="1402666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cap="all" sz="1200">
                <a:solidFill>
                  <a:srgbClr val="000000"/>
                </a:solidFill>
              </a:defRPr>
            </a:lvl1pPr>
          </a:lstStyle>
          <a:p>
            <a:pPr/>
            <a:r>
              <a:t>Ι. ΚαντζΑβελου</a:t>
            </a:r>
          </a:p>
        </p:txBody>
      </p:sp>
      <p:graphicFrame>
        <p:nvGraphicFramePr>
          <p:cNvPr id="171" name="Table"/>
          <p:cNvGraphicFramePr/>
          <p:nvPr/>
        </p:nvGraphicFramePr>
        <p:xfrm>
          <a:off x="5638180" y="6443957"/>
          <a:ext cx="902940" cy="26924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902938"/>
              </a:tblGrid>
              <a:tr h="269240">
                <a:tc>
                  <a:txBody>
                    <a:bodyPr/>
                    <a:lstStyle/>
                    <a:p>
                      <a:pPr>
                        <a:defRPr cap="none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200"/>
                        <a:t>3/15/2019</a:t>
                      </a:r>
                    </a:p>
                  </a:txBody>
                  <a:tcPr marL="0" marR="0" marT="0" marB="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72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57942" y="37267"/>
            <a:ext cx="1022714" cy="10140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Rectangle 7"/>
          <p:cNvSpPr/>
          <p:nvPr/>
        </p:nvSpPr>
        <p:spPr>
          <a:xfrm>
            <a:off x="621791" y="0"/>
            <a:ext cx="4147718" cy="6858000"/>
          </a:xfrm>
          <a:prstGeom prst="rect">
            <a:avLst/>
          </a:prstGeom>
          <a:solidFill>
            <a:srgbClr val="47556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80" name="Rectangle 8"/>
          <p:cNvSpPr/>
          <p:nvPr/>
        </p:nvSpPr>
        <p:spPr>
          <a:xfrm>
            <a:off x="0" y="0"/>
            <a:ext cx="609441" cy="6858000"/>
          </a:xfrm>
          <a:prstGeom prst="rect">
            <a:avLst/>
          </a:prstGeom>
          <a:solidFill>
            <a:srgbClr val="6A8093">
              <a:alpha val="9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81" name="Straight Connector 9"/>
          <p:cNvSpPr/>
          <p:nvPr/>
        </p:nvSpPr>
        <p:spPr>
          <a:xfrm flipH="1">
            <a:off x="621791" y="0"/>
            <a:ext cx="1" cy="6858000"/>
          </a:xfrm>
          <a:prstGeom prst="line">
            <a:avLst/>
          </a:prstGeom>
          <a:ln w="1905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82" name="Rectangle 10"/>
          <p:cNvSpPr/>
          <p:nvPr/>
        </p:nvSpPr>
        <p:spPr>
          <a:xfrm>
            <a:off x="11884104" y="0"/>
            <a:ext cx="304722" cy="6858000"/>
          </a:xfrm>
          <a:prstGeom prst="rect">
            <a:avLst/>
          </a:prstGeom>
          <a:solidFill>
            <a:srgbClr val="47556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83" name="Title Text"/>
          <p:cNvSpPr txBox="1"/>
          <p:nvPr>
            <p:ph type="title"/>
          </p:nvPr>
        </p:nvSpPr>
        <p:spPr>
          <a:xfrm>
            <a:off x="1074239" y="381000"/>
            <a:ext cx="3293423" cy="1371600"/>
          </a:xfrm>
          <a:prstGeom prst="rect">
            <a:avLst/>
          </a:prstGeom>
        </p:spPr>
        <p:txBody>
          <a:bodyPr/>
          <a:lstStyle>
            <a:lvl1pPr>
              <a:defRPr cap="all" sz="2800">
                <a:solidFill>
                  <a:srgbClr val="FFFFFF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84" name="Body Level One…"/>
          <p:cNvSpPr txBox="1"/>
          <p:nvPr>
            <p:ph type="body" idx="1"/>
          </p:nvPr>
        </p:nvSpPr>
        <p:spPr>
          <a:xfrm>
            <a:off x="5180250" y="482600"/>
            <a:ext cx="6195988" cy="5689600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  <a:ea typeface="+mn-ea"/>
                <a:cs typeface="+mn-cs"/>
                <a:sym typeface="Euphemia"/>
              </a:defRPr>
            </a:lvl1pPr>
            <a:lvl2pPr>
              <a:defRPr>
                <a:latin typeface="+mn-lt"/>
                <a:ea typeface="+mn-ea"/>
                <a:cs typeface="+mn-cs"/>
                <a:sym typeface="Euphemia"/>
              </a:defRPr>
            </a:lvl2pPr>
            <a:lvl3pPr>
              <a:defRPr>
                <a:latin typeface="+mn-lt"/>
                <a:ea typeface="+mn-ea"/>
                <a:cs typeface="+mn-cs"/>
                <a:sym typeface="Euphemia"/>
              </a:defRPr>
            </a:lvl3pPr>
            <a:lvl4pPr>
              <a:defRPr>
                <a:latin typeface="+mn-lt"/>
                <a:ea typeface="+mn-ea"/>
                <a:cs typeface="+mn-cs"/>
                <a:sym typeface="Euphemia"/>
              </a:defRPr>
            </a:lvl4pPr>
            <a:lvl5pPr>
              <a:defRPr>
                <a:latin typeface="+mn-lt"/>
                <a:ea typeface="+mn-ea"/>
                <a:cs typeface="+mn-cs"/>
                <a:sym typeface="Euphemia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85" name="Text Placeholder 3"/>
          <p:cNvSpPr/>
          <p:nvPr>
            <p:ph type="body" sz="quarter" idx="13"/>
          </p:nvPr>
        </p:nvSpPr>
        <p:spPr>
          <a:xfrm>
            <a:off x="1074239" y="1828800"/>
            <a:ext cx="3293423" cy="4343400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2000">
                <a:solidFill>
                  <a:srgbClr val="FFFFFF"/>
                </a:solidFill>
                <a:latin typeface="+mn-lt"/>
                <a:ea typeface="+mn-ea"/>
                <a:cs typeface="+mn-cs"/>
                <a:sym typeface="Euphemia"/>
              </a:defRPr>
            </a:pPr>
          </a:p>
        </p:txBody>
      </p:sp>
      <p:sp>
        <p:nvSpPr>
          <p:cNvPr id="186" name="Slide Number"/>
          <p:cNvSpPr txBox="1"/>
          <p:nvPr>
            <p:ph type="sldNum" sz="quarter" idx="2"/>
          </p:nvPr>
        </p:nvSpPr>
        <p:spPr>
          <a:xfrm>
            <a:off x="11102582" y="6404294"/>
            <a:ext cx="273656" cy="269241"/>
          </a:xfrm>
          <a:prstGeom prst="rect">
            <a:avLst/>
          </a:prstGeom>
        </p:spPr>
        <p:txBody>
          <a:bodyPr anchor="ctr"/>
          <a:lstStyle>
            <a:lvl1pPr algn="r"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187" name="Ι. ΚαντζΑβελου"/>
          <p:cNvSpPr txBox="1"/>
          <p:nvPr/>
        </p:nvSpPr>
        <p:spPr>
          <a:xfrm>
            <a:off x="1176212" y="6443957"/>
            <a:ext cx="1402666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cap="all" sz="1200">
                <a:solidFill>
                  <a:srgbClr val="FFFFFF"/>
                </a:solidFill>
              </a:defRPr>
            </a:lvl1pPr>
          </a:lstStyle>
          <a:p>
            <a:pPr/>
            <a:r>
              <a:t>Ι. ΚαντζΑβελου</a:t>
            </a:r>
          </a:p>
        </p:txBody>
      </p:sp>
      <p:graphicFrame>
        <p:nvGraphicFramePr>
          <p:cNvPr id="188" name="Table"/>
          <p:cNvGraphicFramePr/>
          <p:nvPr/>
        </p:nvGraphicFramePr>
        <p:xfrm>
          <a:off x="5638180" y="6443957"/>
          <a:ext cx="902940" cy="26924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902938"/>
              </a:tblGrid>
              <a:tr h="269240">
                <a:tc>
                  <a:txBody>
                    <a:bodyPr/>
                    <a:lstStyle/>
                    <a:p>
                      <a:pPr>
                        <a:defRPr cap="none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200"/>
                        <a:t>3/15/2019</a:t>
                      </a:r>
                    </a:p>
                  </a:txBody>
                  <a:tcPr marL="0" marR="0" marT="0" marB="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89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78542" y="138867"/>
            <a:ext cx="1022714" cy="10140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Rectangle 10"/>
          <p:cNvSpPr/>
          <p:nvPr/>
        </p:nvSpPr>
        <p:spPr>
          <a:xfrm>
            <a:off x="0" y="0"/>
            <a:ext cx="609441" cy="6858000"/>
          </a:xfrm>
          <a:prstGeom prst="rect">
            <a:avLst/>
          </a:prstGeom>
          <a:solidFill>
            <a:srgbClr val="6A8093">
              <a:alpha val="9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97" name="Rectangle 7"/>
          <p:cNvSpPr/>
          <p:nvPr/>
        </p:nvSpPr>
        <p:spPr>
          <a:xfrm>
            <a:off x="11884104" y="0"/>
            <a:ext cx="304722" cy="6858000"/>
          </a:xfrm>
          <a:prstGeom prst="rect">
            <a:avLst/>
          </a:prstGeom>
          <a:solidFill>
            <a:srgbClr val="47556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98" name="Rectangle 8"/>
          <p:cNvSpPr/>
          <p:nvPr/>
        </p:nvSpPr>
        <p:spPr>
          <a:xfrm>
            <a:off x="4875529" y="0"/>
            <a:ext cx="7017034" cy="6858000"/>
          </a:xfrm>
          <a:prstGeom prst="rect">
            <a:avLst/>
          </a:prstGeom>
          <a:solidFill>
            <a:srgbClr val="C3CCD4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99" name="Title Text"/>
          <p:cNvSpPr txBox="1"/>
          <p:nvPr>
            <p:ph type="title"/>
          </p:nvPr>
        </p:nvSpPr>
        <p:spPr>
          <a:xfrm>
            <a:off x="1074239" y="381000"/>
            <a:ext cx="3293423" cy="1371600"/>
          </a:xfrm>
          <a:prstGeom prst="rect">
            <a:avLst/>
          </a:prstGeom>
        </p:spPr>
        <p:txBody>
          <a:bodyPr/>
          <a:lstStyle>
            <a:lvl1pPr>
              <a:defRPr cap="all" sz="2800"/>
            </a:lvl1pPr>
          </a:lstStyle>
          <a:p>
            <a:pPr/>
            <a:r>
              <a:t>Title Text</a:t>
            </a:r>
          </a:p>
        </p:txBody>
      </p:sp>
      <p:sp>
        <p:nvSpPr>
          <p:cNvPr id="200" name="Picture Placeholder 2"/>
          <p:cNvSpPr/>
          <p:nvPr>
            <p:ph type="pic" idx="13"/>
          </p:nvPr>
        </p:nvSpPr>
        <p:spPr>
          <a:xfrm>
            <a:off x="5180250" y="482600"/>
            <a:ext cx="6195988" cy="5689600"/>
          </a:xfrm>
          <a:prstGeom prst="rect">
            <a:avLst/>
          </a:prstGeom>
          <a:ln w="19050">
            <a:solidFill>
              <a:srgbClr val="FFFFFF"/>
            </a:solidFill>
            <a:round/>
          </a:ln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201" name="Body Level One…"/>
          <p:cNvSpPr txBox="1"/>
          <p:nvPr>
            <p:ph type="body" sz="quarter" idx="1"/>
          </p:nvPr>
        </p:nvSpPr>
        <p:spPr>
          <a:xfrm>
            <a:off x="1074239" y="1828800"/>
            <a:ext cx="3293423" cy="4343400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000">
                <a:latin typeface="+mn-lt"/>
                <a:ea typeface="+mn-ea"/>
                <a:cs typeface="+mn-cs"/>
                <a:sym typeface="Euphemia"/>
              </a:defRPr>
            </a:lvl1pPr>
            <a:lvl2pPr marL="0" indent="457200">
              <a:buSzTx/>
              <a:buFontTx/>
              <a:buNone/>
              <a:defRPr sz="2000">
                <a:latin typeface="+mn-lt"/>
                <a:ea typeface="+mn-ea"/>
                <a:cs typeface="+mn-cs"/>
                <a:sym typeface="Euphemia"/>
              </a:defRPr>
            </a:lvl2pPr>
            <a:lvl3pPr marL="0" indent="914400">
              <a:buSzTx/>
              <a:buFontTx/>
              <a:buNone/>
              <a:defRPr sz="2000">
                <a:latin typeface="+mn-lt"/>
                <a:ea typeface="+mn-ea"/>
                <a:cs typeface="+mn-cs"/>
                <a:sym typeface="Euphemia"/>
              </a:defRPr>
            </a:lvl3pPr>
            <a:lvl4pPr marL="0" indent="1371600">
              <a:buSzTx/>
              <a:buFontTx/>
              <a:buNone/>
              <a:defRPr sz="2000">
                <a:latin typeface="+mn-lt"/>
                <a:ea typeface="+mn-ea"/>
                <a:cs typeface="+mn-cs"/>
                <a:sym typeface="Euphemia"/>
              </a:defRPr>
            </a:lvl4pPr>
            <a:lvl5pPr marL="0" indent="1828800">
              <a:buSzTx/>
              <a:buFontTx/>
              <a:buNone/>
              <a:defRPr sz="2000">
                <a:latin typeface="+mn-lt"/>
                <a:ea typeface="+mn-ea"/>
                <a:cs typeface="+mn-cs"/>
                <a:sym typeface="Euphemia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02" name="Slide Number"/>
          <p:cNvSpPr txBox="1"/>
          <p:nvPr>
            <p:ph type="sldNum" sz="quarter" idx="2"/>
          </p:nvPr>
        </p:nvSpPr>
        <p:spPr>
          <a:xfrm>
            <a:off x="11102582" y="6404294"/>
            <a:ext cx="273656" cy="269241"/>
          </a:xfrm>
          <a:prstGeom prst="rect">
            <a:avLst/>
          </a:prstGeom>
        </p:spPr>
        <p:txBody>
          <a:bodyPr anchor="ctr"/>
          <a:lstStyle>
            <a:lvl1pPr algn="r"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203" name="Straight Connector 9"/>
          <p:cNvSpPr/>
          <p:nvPr/>
        </p:nvSpPr>
        <p:spPr>
          <a:xfrm flipH="1">
            <a:off x="11879867" y="0"/>
            <a:ext cx="1" cy="6858000"/>
          </a:xfrm>
          <a:prstGeom prst="line">
            <a:avLst/>
          </a:prstGeom>
          <a:ln w="1905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04" name="Ι. ΚαντζΑβελου"/>
          <p:cNvSpPr txBox="1"/>
          <p:nvPr/>
        </p:nvSpPr>
        <p:spPr>
          <a:xfrm>
            <a:off x="1176212" y="6443957"/>
            <a:ext cx="1402666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cap="all" sz="1200">
                <a:solidFill>
                  <a:srgbClr val="000000"/>
                </a:solidFill>
              </a:defRPr>
            </a:lvl1pPr>
          </a:lstStyle>
          <a:p>
            <a:pPr/>
            <a:r>
              <a:t>Ι. ΚαντζΑβελου</a:t>
            </a:r>
          </a:p>
        </p:txBody>
      </p:sp>
      <p:graphicFrame>
        <p:nvGraphicFramePr>
          <p:cNvPr id="205" name="Table"/>
          <p:cNvGraphicFramePr/>
          <p:nvPr/>
        </p:nvGraphicFramePr>
        <p:xfrm>
          <a:off x="5638180" y="6443957"/>
          <a:ext cx="902940" cy="26924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902938"/>
              </a:tblGrid>
              <a:tr h="269240">
                <a:tc>
                  <a:txBody>
                    <a:bodyPr/>
                    <a:lstStyle/>
                    <a:p>
                      <a:pPr>
                        <a:defRPr cap="none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200"/>
                        <a:t>3/15/2019</a:t>
                      </a:r>
                    </a:p>
                  </a:txBody>
                  <a:tcPr marL="0" marR="0" marT="0" marB="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206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91242" y="100767"/>
            <a:ext cx="1022714" cy="10140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1.ti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<Relationship Id="rId16" Type="http://schemas.openxmlformats.org/officeDocument/2006/relationships/slideLayout" Target="../slideLayouts/slideLayout13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11884104" y="0"/>
            <a:ext cx="304722" cy="6858000"/>
          </a:xfrm>
          <a:prstGeom prst="rect">
            <a:avLst/>
          </a:prstGeom>
          <a:solidFill>
            <a:srgbClr val="475562">
              <a:alpha val="9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" name="Rectangle 7"/>
          <p:cNvSpPr/>
          <p:nvPr/>
        </p:nvSpPr>
        <p:spPr>
          <a:xfrm>
            <a:off x="617142" y="0"/>
            <a:ext cx="609442" cy="68580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" name="Rectangle 8"/>
          <p:cNvSpPr/>
          <p:nvPr/>
        </p:nvSpPr>
        <p:spPr>
          <a:xfrm>
            <a:off x="0" y="0"/>
            <a:ext cx="609441" cy="6858000"/>
          </a:xfrm>
          <a:prstGeom prst="rect">
            <a:avLst/>
          </a:prstGeom>
          <a:solidFill>
            <a:srgbClr val="6A8093">
              <a:alpha val="87843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5" name="Rectangle 12"/>
          <p:cNvSpPr/>
          <p:nvPr/>
        </p:nvSpPr>
        <p:spPr>
          <a:xfrm>
            <a:off x="621804" y="760504"/>
            <a:ext cx="609442" cy="940305"/>
          </a:xfrm>
          <a:prstGeom prst="rect">
            <a:avLst/>
          </a:prstGeom>
          <a:solidFill>
            <a:srgbClr val="475562">
              <a:alpha val="74902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6" name="Straight Connector 13"/>
          <p:cNvSpPr/>
          <p:nvPr/>
        </p:nvSpPr>
        <p:spPr>
          <a:xfrm>
            <a:off x="617142" y="736219"/>
            <a:ext cx="609442" cy="1"/>
          </a:xfrm>
          <a:prstGeom prst="line">
            <a:avLst/>
          </a:prstGeom>
          <a:ln w="1905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7" name="Straight Connector 14"/>
          <p:cNvSpPr/>
          <p:nvPr/>
        </p:nvSpPr>
        <p:spPr>
          <a:xfrm>
            <a:off x="617142" y="1725185"/>
            <a:ext cx="609442" cy="1"/>
          </a:xfrm>
          <a:prstGeom prst="line">
            <a:avLst/>
          </a:prstGeom>
          <a:ln w="1905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8" name="Straight Connector 15"/>
          <p:cNvSpPr/>
          <p:nvPr/>
        </p:nvSpPr>
        <p:spPr>
          <a:xfrm flipH="1">
            <a:off x="617142" y="0"/>
            <a:ext cx="1" cy="6858000"/>
          </a:xfrm>
          <a:prstGeom prst="line">
            <a:avLst/>
          </a:prstGeom>
          <a:ln w="1905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pic>
        <p:nvPicPr>
          <p:cNvPr id="9" name="Picture 18" descr="Picture 18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 rot="16200000">
            <a:off x="552783" y="955699"/>
            <a:ext cx="742685" cy="557014"/>
          </a:xfrm>
          <a:prstGeom prst="rect">
            <a:avLst/>
          </a:prstGeom>
          <a:ln w="12700">
            <a:miter lim="400000"/>
          </a:ln>
        </p:spPr>
      </p:pic>
      <p:sp>
        <p:nvSpPr>
          <p:cNvPr id="10" name="Straight Connector 16"/>
          <p:cNvSpPr/>
          <p:nvPr/>
        </p:nvSpPr>
        <p:spPr>
          <a:xfrm>
            <a:off x="1269875" y="1412775"/>
            <a:ext cx="10585178" cy="1"/>
          </a:xfrm>
          <a:prstGeom prst="line">
            <a:avLst/>
          </a:prstGeom>
          <a:ln w="635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1" name="Title Text"/>
          <p:cNvSpPr txBox="1"/>
          <p:nvPr>
            <p:ph type="title"/>
          </p:nvPr>
        </p:nvSpPr>
        <p:spPr>
          <a:xfrm>
            <a:off x="1593435" y="177800"/>
            <a:ext cx="9782803" cy="12398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idx="1"/>
          </p:nvPr>
        </p:nvSpPr>
        <p:spPr>
          <a:xfrm>
            <a:off x="1593435" y="1600200"/>
            <a:ext cx="9782803" cy="4572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xfrm>
            <a:off x="11264809" y="6411914"/>
            <a:ext cx="273657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>
            <a:spAutoFit/>
          </a:bodyPr>
          <a:lstStyle>
            <a:lvl1pPr algn="ctr">
              <a:defRPr b="1" cap="all" sz="1200">
                <a:solidFill>
                  <a:srgbClr val="3065A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14" name="Ι. ΚαντζΑβελου"/>
          <p:cNvSpPr txBox="1"/>
          <p:nvPr/>
        </p:nvSpPr>
        <p:spPr>
          <a:xfrm>
            <a:off x="1630579" y="6443957"/>
            <a:ext cx="1402666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b="1" cap="all" sz="1200">
                <a:solidFill>
                  <a:srgbClr val="3065AF"/>
                </a:solidFill>
              </a:defRPr>
            </a:lvl1pPr>
          </a:lstStyle>
          <a:p>
            <a:pPr/>
            <a:r>
              <a:t>Ι. ΚαντζΑβελου</a:t>
            </a:r>
          </a:p>
        </p:txBody>
      </p:sp>
      <p:graphicFrame>
        <p:nvGraphicFramePr>
          <p:cNvPr id="15" name="Table"/>
          <p:cNvGraphicFramePr/>
          <p:nvPr/>
        </p:nvGraphicFramePr>
        <p:xfrm>
          <a:off x="5638180" y="6443957"/>
          <a:ext cx="902940" cy="26924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902938"/>
              </a:tblGrid>
              <a:tr h="269240">
                <a:tc>
                  <a:txBody>
                    <a:bodyPr/>
                    <a:lstStyle/>
                    <a:p>
                      <a:pPr>
                        <a:defRPr cap="none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200">
                          <a:solidFill>
                            <a:srgbClr val="3367AD"/>
                          </a:solidFill>
                        </a:rPr>
                        <a:t>3/15/2019</a:t>
                      </a:r>
                    </a:p>
                  </a:txBody>
                  <a:tcPr marL="0" marR="0" marT="0" marB="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6" name="Oval"/>
          <p:cNvSpPr/>
          <p:nvPr/>
        </p:nvSpPr>
        <p:spPr>
          <a:xfrm>
            <a:off x="11241560" y="6373266"/>
            <a:ext cx="301028" cy="331296"/>
          </a:xfrm>
          <a:prstGeom prst="ellipse">
            <a:avLst/>
          </a:prstGeom>
          <a:ln w="12700">
            <a:solidFill>
              <a:srgbClr val="265FB7"/>
            </a:solidFill>
            <a:miter/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17" name="Line"/>
          <p:cNvSpPr/>
          <p:nvPr/>
        </p:nvSpPr>
        <p:spPr>
          <a:xfrm>
            <a:off x="1656330" y="6369049"/>
            <a:ext cx="9754867" cy="4235"/>
          </a:xfrm>
          <a:prstGeom prst="line">
            <a:avLst/>
          </a:prstGeom>
          <a:ln w="12700">
            <a:solidFill>
              <a:srgbClr val="2D63B1"/>
            </a:solidFill>
            <a:miter/>
          </a:ln>
        </p:spPr>
        <p:txBody>
          <a:bodyPr lIns="45719" rIns="45719"/>
          <a:lstStyle/>
          <a:p>
            <a:pPr/>
          </a:p>
        </p:txBody>
      </p:sp>
      <p:pic>
        <p:nvPicPr>
          <p:cNvPr id="18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743362" y="200848"/>
            <a:ext cx="1022713" cy="1014037"/>
          </a:xfrm>
          <a:prstGeom prst="rect">
            <a:avLst/>
          </a:prstGeom>
          <a:ln w="12700">
            <a:miter lim="400000"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  <p:sldLayoutId id="2147483661" r:id="rId16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rgbClr val="35404A"/>
          </a:solidFill>
          <a:uFillTx/>
          <a:latin typeface="+mn-lt"/>
          <a:ea typeface="+mn-ea"/>
          <a:cs typeface="+mn-cs"/>
          <a:sym typeface="Euphemia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rgbClr val="35404A"/>
          </a:solidFill>
          <a:uFillTx/>
          <a:latin typeface="+mn-lt"/>
          <a:ea typeface="+mn-ea"/>
          <a:cs typeface="+mn-cs"/>
          <a:sym typeface="Euphemia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rgbClr val="35404A"/>
          </a:solidFill>
          <a:uFillTx/>
          <a:latin typeface="+mn-lt"/>
          <a:ea typeface="+mn-ea"/>
          <a:cs typeface="+mn-cs"/>
          <a:sym typeface="Euphemia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rgbClr val="35404A"/>
          </a:solidFill>
          <a:uFillTx/>
          <a:latin typeface="+mn-lt"/>
          <a:ea typeface="+mn-ea"/>
          <a:cs typeface="+mn-cs"/>
          <a:sym typeface="Euphemia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rgbClr val="35404A"/>
          </a:solidFill>
          <a:uFillTx/>
          <a:latin typeface="+mn-lt"/>
          <a:ea typeface="+mn-ea"/>
          <a:cs typeface="+mn-cs"/>
          <a:sym typeface="Euphemia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rgbClr val="35404A"/>
          </a:solidFill>
          <a:uFillTx/>
          <a:latin typeface="+mn-lt"/>
          <a:ea typeface="+mn-ea"/>
          <a:cs typeface="+mn-cs"/>
          <a:sym typeface="Euphemia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rgbClr val="35404A"/>
          </a:solidFill>
          <a:uFillTx/>
          <a:latin typeface="+mn-lt"/>
          <a:ea typeface="+mn-ea"/>
          <a:cs typeface="+mn-cs"/>
          <a:sym typeface="Euphemia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rgbClr val="35404A"/>
          </a:solidFill>
          <a:uFillTx/>
          <a:latin typeface="+mn-lt"/>
          <a:ea typeface="+mn-ea"/>
          <a:cs typeface="+mn-cs"/>
          <a:sym typeface="Euphemia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rgbClr val="35404A"/>
          </a:solidFill>
          <a:uFillTx/>
          <a:latin typeface="+mn-lt"/>
          <a:ea typeface="+mn-ea"/>
          <a:cs typeface="+mn-cs"/>
          <a:sym typeface="Euphemia"/>
        </a:defRPr>
      </a:lvl9pPr>
    </p:titleStyle>
    <p:bodyStyle>
      <a:lvl1pPr marL="246888" marR="0" indent="-246888" algn="l" defTabSz="914400" rtl="0" latinLnBrk="0">
        <a:lnSpc>
          <a:spcPct val="90000"/>
        </a:lnSpc>
        <a:spcBef>
          <a:spcPts val="1400"/>
        </a:spcBef>
        <a:spcAft>
          <a:spcPts val="0"/>
        </a:spcAft>
        <a:buClrTx/>
        <a:buSzPct val="100000"/>
        <a:buFont typeface="Helvetica"/>
        <a:buChar char="›"/>
        <a:tabLst/>
        <a:defRPr b="0" baseline="0" cap="none" i="0" spc="0" strike="noStrike" sz="2800" u="none">
          <a:ln>
            <a:noFill/>
          </a:ln>
          <a:solidFill>
            <a:srgbClr val="465562"/>
          </a:solidFill>
          <a:uFillTx/>
          <a:latin typeface="Calibri"/>
          <a:ea typeface="Calibri"/>
          <a:cs typeface="Calibri"/>
          <a:sym typeface="Calibri"/>
        </a:defRPr>
      </a:lvl1pPr>
      <a:lvl2pPr marL="653796" marR="0" indent="-288036" algn="l" defTabSz="914400" rtl="0" latinLnBrk="0">
        <a:lnSpc>
          <a:spcPct val="90000"/>
        </a:lnSpc>
        <a:spcBef>
          <a:spcPts val="1400"/>
        </a:spcBef>
        <a:spcAft>
          <a:spcPts val="0"/>
        </a:spcAft>
        <a:buClrTx/>
        <a:buSzPct val="100000"/>
        <a:buFont typeface="Helvetica"/>
        <a:buChar char="–"/>
        <a:tabLst/>
        <a:defRPr b="0" baseline="0" cap="none" i="0" spc="0" strike="noStrike" sz="2800" u="none">
          <a:ln>
            <a:noFill/>
          </a:ln>
          <a:solidFill>
            <a:srgbClr val="465562"/>
          </a:solidFill>
          <a:uFillTx/>
          <a:latin typeface="Calibri"/>
          <a:ea typeface="Calibri"/>
          <a:cs typeface="Calibri"/>
          <a:sym typeface="Calibri"/>
        </a:defRPr>
      </a:lvl2pPr>
      <a:lvl3pPr marL="1077163" marR="0" indent="-345643" algn="l" defTabSz="914400" rtl="0" latinLnBrk="0">
        <a:lnSpc>
          <a:spcPct val="90000"/>
        </a:lnSpc>
        <a:spcBef>
          <a:spcPts val="1400"/>
        </a:spcBef>
        <a:spcAft>
          <a:spcPts val="0"/>
        </a:spcAft>
        <a:buClrTx/>
        <a:buSzPct val="100000"/>
        <a:buFont typeface="Helvetica"/>
        <a:buChar char="›"/>
        <a:tabLst/>
        <a:defRPr b="0" baseline="0" cap="none" i="0" spc="0" strike="noStrike" sz="2800" u="none">
          <a:ln>
            <a:noFill/>
          </a:ln>
          <a:solidFill>
            <a:srgbClr val="465562"/>
          </a:solidFill>
          <a:uFillTx/>
          <a:latin typeface="Calibri"/>
          <a:ea typeface="Calibri"/>
          <a:cs typeface="Calibri"/>
          <a:sym typeface="Calibri"/>
        </a:defRPr>
      </a:lvl3pPr>
      <a:lvl4pPr marL="1481327" marR="0" indent="-384048" algn="l" defTabSz="914400" rtl="0" latinLnBrk="0">
        <a:lnSpc>
          <a:spcPct val="90000"/>
        </a:lnSpc>
        <a:spcBef>
          <a:spcPts val="1400"/>
        </a:spcBef>
        <a:spcAft>
          <a:spcPts val="0"/>
        </a:spcAft>
        <a:buClrTx/>
        <a:buSzPct val="100000"/>
        <a:buFont typeface="Helvetica"/>
        <a:buChar char="–"/>
        <a:tabLst/>
        <a:defRPr b="0" baseline="0" cap="none" i="0" spc="0" strike="noStrike" sz="2800" u="none">
          <a:ln>
            <a:noFill/>
          </a:ln>
          <a:solidFill>
            <a:srgbClr val="465562"/>
          </a:solidFill>
          <a:uFillTx/>
          <a:latin typeface="Calibri"/>
          <a:ea typeface="Calibri"/>
          <a:cs typeface="Calibri"/>
          <a:sym typeface="Calibri"/>
        </a:defRPr>
      </a:lvl4pPr>
      <a:lvl5pPr marL="1847088" marR="0" indent="-384048" algn="l" defTabSz="914400" rtl="0" latinLnBrk="0">
        <a:lnSpc>
          <a:spcPct val="90000"/>
        </a:lnSpc>
        <a:spcBef>
          <a:spcPts val="1400"/>
        </a:spcBef>
        <a:spcAft>
          <a:spcPts val="0"/>
        </a:spcAft>
        <a:buClrTx/>
        <a:buSzPct val="100000"/>
        <a:buFont typeface="Helvetica"/>
        <a:buChar char="›"/>
        <a:tabLst/>
        <a:defRPr b="0" baseline="0" cap="none" i="0" spc="0" strike="noStrike" sz="2800" u="none">
          <a:ln>
            <a:noFill/>
          </a:ln>
          <a:solidFill>
            <a:srgbClr val="465562"/>
          </a:solidFill>
          <a:uFillTx/>
          <a:latin typeface="Calibri"/>
          <a:ea typeface="Calibri"/>
          <a:cs typeface="Calibri"/>
          <a:sym typeface="Calibri"/>
        </a:defRPr>
      </a:lvl5pPr>
      <a:lvl6pPr marL="2212848" marR="0" indent="-384048" algn="l" defTabSz="914400" rtl="0" latinLnBrk="0">
        <a:lnSpc>
          <a:spcPct val="90000"/>
        </a:lnSpc>
        <a:spcBef>
          <a:spcPts val="1400"/>
        </a:spcBef>
        <a:spcAft>
          <a:spcPts val="0"/>
        </a:spcAft>
        <a:buClrTx/>
        <a:buSzPct val="100000"/>
        <a:buFont typeface="Helvetica"/>
        <a:buChar char="–"/>
        <a:tabLst/>
        <a:defRPr b="0" baseline="0" cap="none" i="0" spc="0" strike="noStrike" sz="2800" u="none">
          <a:ln>
            <a:noFill/>
          </a:ln>
          <a:solidFill>
            <a:srgbClr val="465562"/>
          </a:solidFill>
          <a:uFillTx/>
          <a:latin typeface="Calibri"/>
          <a:ea typeface="Calibri"/>
          <a:cs typeface="Calibri"/>
          <a:sym typeface="Calibri"/>
        </a:defRPr>
      </a:lvl6pPr>
      <a:lvl7pPr marL="2578608" marR="0" indent="-384048" algn="l" defTabSz="914400" rtl="0" latinLnBrk="0">
        <a:lnSpc>
          <a:spcPct val="90000"/>
        </a:lnSpc>
        <a:spcBef>
          <a:spcPts val="1400"/>
        </a:spcBef>
        <a:spcAft>
          <a:spcPts val="0"/>
        </a:spcAft>
        <a:buClrTx/>
        <a:buSzPct val="100000"/>
        <a:buFont typeface="Helvetica"/>
        <a:buChar char="›"/>
        <a:tabLst/>
        <a:defRPr b="0" baseline="0" cap="none" i="0" spc="0" strike="noStrike" sz="2800" u="none">
          <a:ln>
            <a:noFill/>
          </a:ln>
          <a:solidFill>
            <a:srgbClr val="465562"/>
          </a:solidFill>
          <a:uFillTx/>
          <a:latin typeface="Calibri"/>
          <a:ea typeface="Calibri"/>
          <a:cs typeface="Calibri"/>
          <a:sym typeface="Calibri"/>
        </a:defRPr>
      </a:lvl7pPr>
      <a:lvl8pPr marL="2944367" marR="0" indent="-384048" algn="l" defTabSz="914400" rtl="0" latinLnBrk="0">
        <a:lnSpc>
          <a:spcPct val="90000"/>
        </a:lnSpc>
        <a:spcBef>
          <a:spcPts val="1400"/>
        </a:spcBef>
        <a:spcAft>
          <a:spcPts val="0"/>
        </a:spcAft>
        <a:buClrTx/>
        <a:buSzPct val="100000"/>
        <a:buFont typeface="Helvetica"/>
        <a:buChar char="–"/>
        <a:tabLst/>
        <a:defRPr b="0" baseline="0" cap="none" i="0" spc="0" strike="noStrike" sz="2800" u="none">
          <a:ln>
            <a:noFill/>
          </a:ln>
          <a:solidFill>
            <a:srgbClr val="465562"/>
          </a:solidFill>
          <a:uFillTx/>
          <a:latin typeface="Calibri"/>
          <a:ea typeface="Calibri"/>
          <a:cs typeface="Calibri"/>
          <a:sym typeface="Calibri"/>
        </a:defRPr>
      </a:lvl8pPr>
      <a:lvl9pPr marL="3310128" marR="0" indent="-384048" algn="l" defTabSz="914400" rtl="0" latinLnBrk="0">
        <a:lnSpc>
          <a:spcPct val="90000"/>
        </a:lnSpc>
        <a:spcBef>
          <a:spcPts val="1400"/>
        </a:spcBef>
        <a:spcAft>
          <a:spcPts val="0"/>
        </a:spcAft>
        <a:buClrTx/>
        <a:buSzPct val="100000"/>
        <a:buFont typeface="Helvetica"/>
        <a:buChar char="›"/>
        <a:tabLst/>
        <a:defRPr b="0" baseline="0" cap="none" i="0" spc="0" strike="noStrike" sz="2800" u="none">
          <a:ln>
            <a:noFill/>
          </a:ln>
          <a:solidFill>
            <a:srgbClr val="465562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ctr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all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Euphemia"/>
        </a:defRPr>
      </a:lvl1pPr>
      <a:lvl2pPr marL="0" marR="0" indent="457200" algn="ctr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all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Euphemia"/>
        </a:defRPr>
      </a:lvl2pPr>
      <a:lvl3pPr marL="0" marR="0" indent="914400" algn="ctr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all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Euphemia"/>
        </a:defRPr>
      </a:lvl3pPr>
      <a:lvl4pPr marL="0" marR="0" indent="1371600" algn="ctr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all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Euphemia"/>
        </a:defRPr>
      </a:lvl4pPr>
      <a:lvl5pPr marL="0" marR="0" indent="1828800" algn="ctr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all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Euphemia"/>
        </a:defRPr>
      </a:lvl5pPr>
      <a:lvl6pPr marL="0" marR="0" indent="2286000" algn="ctr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all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Euphemia"/>
        </a:defRPr>
      </a:lvl6pPr>
      <a:lvl7pPr marL="0" marR="0" indent="2743200" algn="ctr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all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Euphemia"/>
        </a:defRPr>
      </a:lvl7pPr>
      <a:lvl8pPr marL="0" marR="0" indent="3200400" algn="ctr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all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Euphemia"/>
        </a:defRPr>
      </a:lvl8pPr>
      <a:lvl9pPr marL="0" marR="0" indent="3657600" algn="ctr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all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Euphemia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1.png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4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P1-6010: Ασφάλεια…"/>
          <p:cNvSpPr txBox="1"/>
          <p:nvPr/>
        </p:nvSpPr>
        <p:spPr>
          <a:xfrm>
            <a:off x="2312449" y="1951082"/>
            <a:ext cx="9599102" cy="211074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355600" dist="0" dir="0">
              <a:srgbClr val="000000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 anchor="ctr">
            <a:spAutoFit/>
          </a:bodyPr>
          <a:lstStyle/>
          <a:p>
            <a:pPr algn="ctr">
              <a:defRPr sz="240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defRPr>
            </a:pPr>
            <a:r>
              <a:rPr sz="4400">
                <a:effectLst>
                  <a:outerShdw sx="100000" sy="100000" kx="0" ky="0" algn="b" rotWithShape="0" blurRad="63500" dist="0" dir="3600000">
                    <a:srgbClr val="000000">
                      <a:alpha val="70000"/>
                    </a:srgbClr>
                  </a:outerShdw>
                </a:effectLst>
                <a:latin typeface="Book Antiqua"/>
                <a:ea typeface="Book Antiqua"/>
                <a:cs typeface="Book Antiqua"/>
                <a:sym typeface="Book Antiqua"/>
              </a:rPr>
              <a:t>P1-6010: Ασφάλεια</a:t>
            </a:r>
            <a:endParaRPr sz="4400">
              <a:effectLst>
                <a:outerShdw sx="100000" sy="100000" kx="0" ky="0" algn="b" rotWithShape="0" blurRad="63500" dist="0" dir="3600000">
                  <a:srgbClr val="000000">
                    <a:alpha val="70000"/>
                  </a:srgbClr>
                </a:outerShdw>
              </a:effectLst>
              <a:latin typeface="Book Antiqua"/>
              <a:ea typeface="Book Antiqua"/>
              <a:cs typeface="Book Antiqua"/>
              <a:sym typeface="Book Antiqua"/>
            </a:endParaRPr>
          </a:p>
          <a:p>
            <a:pPr algn="ctr">
              <a:defRPr sz="240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defRPr>
            </a:pPr>
            <a:r>
              <a:rPr sz="4400">
                <a:effectLst>
                  <a:outerShdw sx="100000" sy="100000" kx="0" ky="0" algn="b" rotWithShape="0" blurRad="63500" dist="0" dir="3600000">
                    <a:srgbClr val="000000">
                      <a:alpha val="70000"/>
                    </a:srgbClr>
                  </a:outerShdw>
                </a:effectLst>
                <a:latin typeface="Book Antiqua"/>
                <a:ea typeface="Book Antiqua"/>
                <a:cs typeface="Book Antiqua"/>
                <a:sym typeface="Book Antiqua"/>
              </a:rPr>
              <a:t>στην Τεχνολογία της Πληροφορίας</a:t>
            </a:r>
            <a:endParaRPr sz="4400">
              <a:effectLst>
                <a:outerShdw sx="100000" sy="100000" kx="0" ky="0" algn="b" rotWithShape="0" blurRad="63500" dist="0" dir="3600000">
                  <a:srgbClr val="000000">
                    <a:alpha val="70000"/>
                  </a:srgbClr>
                </a:outerShdw>
              </a:effectLst>
              <a:latin typeface="Book Antiqua"/>
              <a:ea typeface="Book Antiqua"/>
              <a:cs typeface="Book Antiqua"/>
              <a:sym typeface="Book Antiqua"/>
            </a:endParaRPr>
          </a:p>
          <a:p>
            <a:pPr algn="ctr">
              <a:defRPr sz="240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defRPr>
            </a:pPr>
            <a:r>
              <a:rPr sz="4400">
                <a:effectLst>
                  <a:outerShdw sx="100000" sy="100000" kx="0" ky="0" algn="b" rotWithShape="0" blurRad="63500" dist="0" dir="3600000">
                    <a:srgbClr val="000000">
                      <a:alpha val="70000"/>
                    </a:srgbClr>
                  </a:outerShdw>
                </a:effectLst>
                <a:latin typeface="Book Antiqua"/>
                <a:ea typeface="Book Antiqua"/>
                <a:cs typeface="Book Antiqua"/>
                <a:sym typeface="Book Antiqua"/>
              </a:rPr>
              <a:t>(Information Technology - IT Security)</a:t>
            </a:r>
          </a:p>
        </p:txBody>
      </p:sp>
      <p:sp>
        <p:nvSpPr>
          <p:cNvPr id="312" name="Διδάσκουσα: Ι. Καντζάβελου"/>
          <p:cNvSpPr txBox="1"/>
          <p:nvPr/>
        </p:nvSpPr>
        <p:spPr>
          <a:xfrm>
            <a:off x="1881191" y="4512619"/>
            <a:ext cx="10237267" cy="726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2100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defRPr>
            </a:pPr>
          </a:p>
          <a:p>
            <a:pPr>
              <a:defRPr b="1" sz="2100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defRPr>
            </a:pPr>
            <a:r>
              <a:t>Διδάσκουσα: Ι. Καντζάβελου</a:t>
            </a:r>
          </a:p>
        </p:txBody>
      </p:sp>
      <p:sp>
        <p:nvSpPr>
          <p:cNvPr id="313" name="Slide Number"/>
          <p:cNvSpPr txBox="1"/>
          <p:nvPr>
            <p:ph type="sldNum" sz="quarter" idx="2"/>
          </p:nvPr>
        </p:nvSpPr>
        <p:spPr>
          <a:xfrm>
            <a:off x="11377839" y="6404294"/>
            <a:ext cx="188899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Title 1"/>
          <p:cNvSpPr txBox="1"/>
          <p:nvPr>
            <p:ph type="title"/>
          </p:nvPr>
        </p:nvSpPr>
        <p:spPr>
          <a:xfrm>
            <a:off x="1593435" y="177799"/>
            <a:ext cx="9782803" cy="1239839"/>
          </a:xfrm>
          <a:prstGeom prst="rect">
            <a:avLst/>
          </a:prstGeom>
        </p:spPr>
        <p:txBody>
          <a:bodyPr/>
          <a:lstStyle/>
          <a:p>
            <a:pPr/>
            <a:r>
              <a:t>Θεμελιώδεις έννοιες</a:t>
            </a:r>
          </a:p>
        </p:txBody>
      </p:sp>
      <p:sp>
        <p:nvSpPr>
          <p:cNvPr id="348" name="Content Placeholder 2"/>
          <p:cNvSpPr txBox="1"/>
          <p:nvPr>
            <p:ph type="body" idx="1"/>
          </p:nvPr>
        </p:nvSpPr>
        <p:spPr>
          <a:xfrm>
            <a:off x="1593435" y="1600200"/>
            <a:ext cx="9782803" cy="45720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72000"/>
              </a:lnSpc>
              <a:defRPr sz="2300"/>
            </a:pPr>
            <a:r>
              <a:t>Πού </a:t>
            </a:r>
            <a:r>
              <a:rPr b="1"/>
              <a:t>βασίζεται</a:t>
            </a:r>
            <a:r>
              <a:t> μια επίθεση;</a:t>
            </a:r>
          </a:p>
          <a:p>
            <a:pPr lvl="1" marL="612648" indent="-246888">
              <a:lnSpc>
                <a:spcPct val="72000"/>
              </a:lnSpc>
              <a:spcBef>
                <a:spcPts val="600"/>
              </a:spcBef>
              <a:defRPr sz="2000"/>
            </a:pPr>
            <a:r>
              <a:t>Ευπάθεια (</a:t>
            </a:r>
            <a:r>
              <a:t>vulnerability</a:t>
            </a:r>
            <a:r>
              <a:t>)</a:t>
            </a:r>
          </a:p>
          <a:p>
            <a:pPr lvl="2" marL="246888" indent="484631">
              <a:lnSpc>
                <a:spcPct val="72000"/>
              </a:lnSpc>
              <a:spcBef>
                <a:spcPts val="600"/>
              </a:spcBef>
              <a:buSzTx/>
              <a:buNone/>
              <a:defRPr sz="1700"/>
            </a:pPr>
            <a:r>
              <a:t>	Είναι μία αδυναμία του συστήματος ασφάλειας που έχει υλοποιηθεί για να προστατεύει ένα σύστημα, η οποία μπορεί να γίνει αντικείμενο εκμετάλλευσης με σκοπό την πρόκληση απώλειας ή ζημιάς.</a:t>
            </a:r>
          </a:p>
          <a:p>
            <a:pPr lvl="2" marL="246888" indent="484631">
              <a:lnSpc>
                <a:spcPct val="72000"/>
              </a:lnSpc>
              <a:spcBef>
                <a:spcPts val="600"/>
              </a:spcBef>
              <a:buSzTx/>
              <a:buNone/>
              <a:defRPr sz="1700"/>
            </a:pPr>
          </a:p>
          <a:p>
            <a:pPr>
              <a:lnSpc>
                <a:spcPct val="72000"/>
              </a:lnSpc>
              <a:defRPr sz="2300"/>
            </a:pPr>
            <a:r>
              <a:t>Ένα άτομο που εκμεταλλεύεται μία ευπάθεια διαπράττει μία </a:t>
            </a:r>
            <a:r>
              <a:rPr b="1"/>
              <a:t>επίθεση </a:t>
            </a:r>
            <a:r>
              <a:t>(</a:t>
            </a:r>
            <a:r>
              <a:t>attack)</a:t>
            </a:r>
            <a:r>
              <a:t>.</a:t>
            </a:r>
          </a:p>
          <a:p>
            <a:pPr>
              <a:lnSpc>
                <a:spcPct val="72000"/>
              </a:lnSpc>
              <a:defRPr sz="2300"/>
            </a:pPr>
          </a:p>
          <a:p>
            <a:pPr>
              <a:lnSpc>
                <a:spcPct val="72000"/>
              </a:lnSpc>
              <a:defRPr sz="2300"/>
            </a:pPr>
            <a:r>
              <a:t>Τι είναι </a:t>
            </a:r>
            <a:r>
              <a:rPr b="1"/>
              <a:t>απειλή</a:t>
            </a:r>
            <a:r>
              <a:t> </a:t>
            </a:r>
            <a:r>
              <a:t>(threat</a:t>
            </a:r>
            <a:r>
              <a:t>);</a:t>
            </a:r>
          </a:p>
          <a:p>
            <a:pPr lvl="1" marL="612648" indent="-246888">
              <a:lnSpc>
                <a:spcPct val="72000"/>
              </a:lnSpc>
              <a:spcBef>
                <a:spcPts val="600"/>
              </a:spcBef>
              <a:defRPr sz="2000"/>
            </a:pPr>
            <a:r>
              <a:t>Οι περιπτώσεις εκείνες που δύναται να προκαλέσουν απώλεια ή ζημιά.</a:t>
            </a:r>
          </a:p>
          <a:p>
            <a:pPr lvl="1" marL="612648" indent="-246888">
              <a:lnSpc>
                <a:spcPct val="72000"/>
              </a:lnSpc>
              <a:spcBef>
                <a:spcPts val="600"/>
              </a:spcBef>
              <a:defRPr sz="2000"/>
            </a:pPr>
          </a:p>
          <a:p>
            <a:pPr>
              <a:lnSpc>
                <a:spcPct val="72000"/>
              </a:lnSpc>
              <a:defRPr sz="2300"/>
            </a:pPr>
            <a:r>
              <a:t>Τι είναι </a:t>
            </a:r>
            <a:r>
              <a:rPr b="1"/>
              <a:t>επίθεση</a:t>
            </a:r>
            <a:r>
              <a:t>(attack</a:t>
            </a:r>
            <a:r>
              <a:t>);</a:t>
            </a:r>
          </a:p>
          <a:p>
            <a:pPr lvl="1" marL="612648" indent="-246888">
              <a:lnSpc>
                <a:spcPct val="72000"/>
              </a:lnSpc>
              <a:spcBef>
                <a:spcPts val="600"/>
              </a:spcBef>
              <a:defRPr sz="2000"/>
            </a:pPr>
            <a:r>
              <a:t>Οι επιθέσεις είναι </a:t>
            </a:r>
            <a:r>
              <a:rPr b="1"/>
              <a:t>παραδείγματα απειλών</a:t>
            </a:r>
            <a:r>
              <a:t>.</a:t>
            </a:r>
            <a:r>
              <a:t> (Pfleeger)</a:t>
            </a:r>
          </a:p>
        </p:txBody>
      </p:sp>
      <p:sp>
        <p:nvSpPr>
          <p:cNvPr id="349" name="Slide Number Placeholder 3"/>
          <p:cNvSpPr txBox="1"/>
          <p:nvPr>
            <p:ph type="sldNum" sz="quarter" idx="2"/>
          </p:nvPr>
        </p:nvSpPr>
        <p:spPr>
          <a:xfrm>
            <a:off x="11255246" y="6354762"/>
            <a:ext cx="273656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Title 1"/>
          <p:cNvSpPr txBox="1"/>
          <p:nvPr>
            <p:ph type="title"/>
          </p:nvPr>
        </p:nvSpPr>
        <p:spPr>
          <a:xfrm>
            <a:off x="1593435" y="177799"/>
            <a:ext cx="9782803" cy="1239839"/>
          </a:xfrm>
          <a:prstGeom prst="rect">
            <a:avLst/>
          </a:prstGeom>
        </p:spPr>
        <p:txBody>
          <a:bodyPr/>
          <a:lstStyle/>
          <a:p>
            <a:pPr/>
            <a:r>
              <a:t>Θεμελιώδεις έννοιες</a:t>
            </a:r>
          </a:p>
        </p:txBody>
      </p:sp>
      <p:sp>
        <p:nvSpPr>
          <p:cNvPr id="352" name="Content Placeholder 2"/>
          <p:cNvSpPr txBox="1"/>
          <p:nvPr>
            <p:ph type="body" idx="1"/>
          </p:nvPr>
        </p:nvSpPr>
        <p:spPr>
          <a:xfrm>
            <a:off x="1593435" y="1600200"/>
            <a:ext cx="9782803" cy="45720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1000"/>
              </a:lnSpc>
              <a:defRPr b="1"/>
            </a:pPr>
            <a:r>
              <a:t>Πώς</a:t>
            </a:r>
            <a:r>
              <a:rPr b="0"/>
              <a:t> μπορούμε να </a:t>
            </a:r>
            <a:r>
              <a:t>προστατέψουμε</a:t>
            </a:r>
            <a:r>
              <a:rPr b="0"/>
              <a:t> ένα σύστημα;</a:t>
            </a:r>
            <a:endParaRPr b="0"/>
          </a:p>
          <a:p>
            <a:pPr lvl="1" marL="612648" indent="-246888">
              <a:lnSpc>
                <a:spcPct val="81000"/>
              </a:lnSpc>
              <a:spcBef>
                <a:spcPts val="600"/>
              </a:spcBef>
              <a:defRPr sz="2400"/>
            </a:pPr>
          </a:p>
          <a:p>
            <a:pPr lvl="1" marL="612648" indent="-246888">
              <a:lnSpc>
                <a:spcPct val="81000"/>
              </a:lnSpc>
              <a:spcBef>
                <a:spcPts val="600"/>
              </a:spcBef>
              <a:defRPr b="1" sz="2400">
                <a:effectLst>
                  <a:outerShdw sx="100000" sy="100000" kx="0" ky="0" algn="b" rotWithShape="0" blurRad="38100" dist="38100" dir="2700000">
                    <a:srgbClr val="FFFFFF"/>
                  </a:outerShdw>
                </a:effectLst>
              </a:defRPr>
            </a:pPr>
            <a:r>
              <a:t>Έλεγχος</a:t>
            </a:r>
            <a:r>
              <a:t> (control)</a:t>
            </a:r>
          </a:p>
          <a:p>
            <a:pPr lvl="2" marL="246888" indent="484631">
              <a:lnSpc>
                <a:spcPct val="81000"/>
              </a:lnSpc>
              <a:spcBef>
                <a:spcPts val="600"/>
              </a:spcBef>
              <a:buSzTx/>
              <a:buNone/>
              <a:defRPr sz="2000"/>
            </a:pPr>
            <a:r>
              <a:t>	Μέτρο προστασίας που μειώνει μία ευπάθεια (ενέργεια, συσκευή, διαδικασία, τεχνική).</a:t>
            </a:r>
          </a:p>
          <a:p>
            <a:pPr lvl="2" marL="246888" indent="484631">
              <a:lnSpc>
                <a:spcPct val="81000"/>
              </a:lnSpc>
              <a:spcBef>
                <a:spcPts val="600"/>
              </a:spcBef>
              <a:buSzTx/>
              <a:buNone/>
              <a:defRPr sz="2000"/>
            </a:pPr>
          </a:p>
          <a:p>
            <a:pPr>
              <a:lnSpc>
                <a:spcPct val="81000"/>
              </a:lnSpc>
              <a:defRPr b="1"/>
            </a:pPr>
            <a:r>
              <a:t>Τι</a:t>
            </a:r>
            <a:r>
              <a:rPr b="0"/>
              <a:t> θέλουμε να </a:t>
            </a:r>
            <a:r>
              <a:t>προστατέψουμε</a:t>
            </a:r>
            <a:r>
              <a:rPr b="0"/>
              <a:t>;</a:t>
            </a:r>
            <a:endParaRPr b="0"/>
          </a:p>
          <a:p>
            <a:pPr lvl="1" marL="612648" indent="-246888">
              <a:lnSpc>
                <a:spcPct val="81000"/>
              </a:lnSpc>
              <a:spcBef>
                <a:spcPts val="600"/>
              </a:spcBef>
              <a:defRPr sz="2400"/>
            </a:pPr>
          </a:p>
          <a:p>
            <a:pPr lvl="1" marL="612648" indent="-246888">
              <a:lnSpc>
                <a:spcPct val="81000"/>
              </a:lnSpc>
              <a:spcBef>
                <a:spcPts val="600"/>
              </a:spcBef>
              <a:defRPr b="1" sz="2400">
                <a:effectLst>
                  <a:outerShdw sx="100000" sy="100000" kx="0" ky="0" algn="b" rotWithShape="0" blurRad="38100" dist="38100" dir="2700000">
                    <a:srgbClr val="FFFFFF"/>
                  </a:outerShdw>
                </a:effectLst>
              </a:defRPr>
            </a:pPr>
            <a:r>
              <a:t>Αγαθά (</a:t>
            </a:r>
            <a:r>
              <a:t>Assets)</a:t>
            </a:r>
          </a:p>
          <a:p>
            <a:pPr lvl="2" marL="978408" indent="-246888">
              <a:lnSpc>
                <a:spcPct val="81000"/>
              </a:lnSpc>
              <a:spcBef>
                <a:spcPts val="600"/>
              </a:spcBef>
              <a:defRPr sz="2000"/>
            </a:pPr>
            <a:r>
              <a:t>Υλικό,</a:t>
            </a:r>
          </a:p>
          <a:p>
            <a:pPr lvl="2" marL="978408" indent="-246888">
              <a:lnSpc>
                <a:spcPct val="81000"/>
              </a:lnSpc>
              <a:spcBef>
                <a:spcPts val="600"/>
              </a:spcBef>
              <a:defRPr sz="2000"/>
            </a:pPr>
            <a:r>
              <a:t>Λογισμικό, και</a:t>
            </a:r>
          </a:p>
          <a:p>
            <a:pPr lvl="2" marL="978408" indent="-246888">
              <a:lnSpc>
                <a:spcPct val="81000"/>
              </a:lnSpc>
              <a:spcBef>
                <a:spcPts val="600"/>
              </a:spcBef>
              <a:defRPr sz="2000"/>
            </a:pPr>
            <a:r>
              <a:t>Δεδομένα</a:t>
            </a:r>
          </a:p>
        </p:txBody>
      </p:sp>
      <p:sp>
        <p:nvSpPr>
          <p:cNvPr id="353" name="Slide Number Placeholder 3"/>
          <p:cNvSpPr txBox="1"/>
          <p:nvPr>
            <p:ph type="sldNum" sz="quarter" idx="2"/>
          </p:nvPr>
        </p:nvSpPr>
        <p:spPr>
          <a:xfrm>
            <a:off x="11259413" y="6354762"/>
            <a:ext cx="265322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Title 1"/>
          <p:cNvSpPr txBox="1"/>
          <p:nvPr>
            <p:ph type="title"/>
          </p:nvPr>
        </p:nvSpPr>
        <p:spPr>
          <a:xfrm>
            <a:off x="1593435" y="177799"/>
            <a:ext cx="9782803" cy="1239839"/>
          </a:xfrm>
          <a:prstGeom prst="rect">
            <a:avLst/>
          </a:prstGeom>
        </p:spPr>
        <p:txBody>
          <a:bodyPr/>
          <a:lstStyle/>
          <a:p>
            <a:pPr/>
            <a:r>
              <a:t>Σκοπός της Ασφάλειας στην ΤΠ</a:t>
            </a:r>
          </a:p>
        </p:txBody>
      </p:sp>
      <p:sp>
        <p:nvSpPr>
          <p:cNvPr id="356" name="Content Placeholder 2"/>
          <p:cNvSpPr txBox="1"/>
          <p:nvPr>
            <p:ph type="body" idx="1"/>
          </p:nvPr>
        </p:nvSpPr>
        <p:spPr>
          <a:xfrm>
            <a:off x="1593435" y="1600200"/>
            <a:ext cx="9782803" cy="4572000"/>
          </a:xfrm>
          <a:prstGeom prst="rect">
            <a:avLst/>
          </a:prstGeom>
        </p:spPr>
        <p:txBody>
          <a:bodyPr/>
          <a:lstStyle/>
          <a:p>
            <a:pPr/>
            <a:r>
              <a:t>Η Ασφάλεια στην ΤΠ σκοπεύει στη διατήρηση τριών θεμελιωδών χαρακτηριστικών:</a:t>
            </a:r>
          </a:p>
          <a:p>
            <a:pPr/>
          </a:p>
          <a:p>
            <a:pPr lvl="1" marL="612648" indent="-246888">
              <a:spcBef>
                <a:spcPts val="600"/>
              </a:spcBef>
              <a:defRPr b="1" sz="2400">
                <a:effectLst>
                  <a:outerShdw sx="100000" sy="100000" kx="0" ky="0" algn="b" rotWithShape="0" blurRad="38100" dist="38100" dir="2700000">
                    <a:srgbClr val="FFFFFF"/>
                  </a:outerShdw>
                </a:effectLst>
              </a:defRPr>
            </a:pPr>
            <a:r>
              <a:t>Εμπιστευτικότητα</a:t>
            </a:r>
            <a:r>
              <a:rPr b="0"/>
              <a:t> ή Εχεμύθεια ή Μυστικότητα </a:t>
            </a:r>
            <a:r>
              <a:rPr b="0"/>
              <a:t>(Confidentiality </a:t>
            </a:r>
            <a:r>
              <a:rPr b="0"/>
              <a:t>ή</a:t>
            </a:r>
            <a:r>
              <a:rPr b="0"/>
              <a:t> Secrecy </a:t>
            </a:r>
            <a:r>
              <a:rPr b="0"/>
              <a:t>ή</a:t>
            </a:r>
            <a:r>
              <a:rPr b="0"/>
              <a:t> Privacy)</a:t>
            </a:r>
          </a:p>
          <a:p>
            <a:pPr lvl="1" marL="612648" indent="-246888">
              <a:spcBef>
                <a:spcPts val="600"/>
              </a:spcBef>
              <a:defRPr sz="2400"/>
            </a:pPr>
          </a:p>
          <a:p>
            <a:pPr lvl="1" marL="612648" indent="-246888">
              <a:spcBef>
                <a:spcPts val="600"/>
              </a:spcBef>
              <a:defRPr b="1" sz="2400">
                <a:effectLst>
                  <a:outerShdw sx="100000" sy="100000" kx="0" ky="0" algn="b" rotWithShape="0" blurRad="38100" dist="38100" dir="2700000">
                    <a:srgbClr val="FFFFFF"/>
                  </a:outerShdw>
                </a:effectLst>
              </a:defRPr>
            </a:pPr>
            <a:r>
              <a:t>Ακεραιότητα</a:t>
            </a:r>
            <a:r>
              <a:rPr b="0"/>
              <a:t> (</a:t>
            </a:r>
            <a:r>
              <a:rPr b="0"/>
              <a:t>Integrity)</a:t>
            </a:r>
          </a:p>
          <a:p>
            <a:pPr lvl="1" marL="612648" indent="-246888">
              <a:spcBef>
                <a:spcPts val="600"/>
              </a:spcBef>
              <a:defRPr sz="2400"/>
            </a:pPr>
          </a:p>
          <a:p>
            <a:pPr lvl="1" marL="612648" indent="-246888">
              <a:spcBef>
                <a:spcPts val="600"/>
              </a:spcBef>
              <a:defRPr b="1" sz="2400">
                <a:effectLst>
                  <a:outerShdw sx="100000" sy="100000" kx="0" ky="0" algn="b" rotWithShape="0" blurRad="38100" dist="38100" dir="2700000">
                    <a:srgbClr val="FFFFFF"/>
                  </a:outerShdw>
                </a:effectLst>
              </a:defRPr>
            </a:pPr>
            <a:r>
              <a:t>Διαθεσιμότητα</a:t>
            </a:r>
            <a:r>
              <a:rPr b="0"/>
              <a:t> (</a:t>
            </a:r>
            <a:r>
              <a:rPr b="0"/>
              <a:t>Availability &lt;&gt; Denial of Service)</a:t>
            </a:r>
          </a:p>
        </p:txBody>
      </p:sp>
      <p:sp>
        <p:nvSpPr>
          <p:cNvPr id="357" name="Slide Number Placeholder 3"/>
          <p:cNvSpPr txBox="1"/>
          <p:nvPr>
            <p:ph type="sldNum" sz="quarter" idx="2"/>
          </p:nvPr>
        </p:nvSpPr>
        <p:spPr>
          <a:xfrm>
            <a:off x="11255246" y="6404294"/>
            <a:ext cx="273656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Rectangle 1026"/>
          <p:cNvSpPr txBox="1"/>
          <p:nvPr>
            <p:ph type="title"/>
          </p:nvPr>
        </p:nvSpPr>
        <p:spPr>
          <a:xfrm>
            <a:off x="1593435" y="177799"/>
            <a:ext cx="9782803" cy="1239839"/>
          </a:xfrm>
          <a:prstGeom prst="rect">
            <a:avLst/>
          </a:prstGeom>
        </p:spPr>
        <p:txBody>
          <a:bodyPr/>
          <a:lstStyle/>
          <a:p>
            <a:pPr/>
            <a:r>
              <a:t>Εμπιστευτικότητα </a:t>
            </a:r>
            <a:r>
              <a:t>(Confidentiality)</a:t>
            </a:r>
            <a:r>
              <a:t> (1/2)</a:t>
            </a:r>
          </a:p>
        </p:txBody>
      </p:sp>
      <p:sp>
        <p:nvSpPr>
          <p:cNvPr id="360" name="Slide Number Placeholder 5"/>
          <p:cNvSpPr txBox="1"/>
          <p:nvPr>
            <p:ph type="sldNum" sz="quarter" idx="2"/>
          </p:nvPr>
        </p:nvSpPr>
        <p:spPr>
          <a:xfrm>
            <a:off x="11255246" y="6362699"/>
            <a:ext cx="273656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/>
          <a:lstStyle/>
          <a:p>
            <a:pPr/>
            <a:fld id="{86CB4B4D-7CA3-9044-876B-883B54F8677D}" type="slidenum"/>
          </a:p>
        </p:txBody>
      </p:sp>
      <p:sp>
        <p:nvSpPr>
          <p:cNvPr id="361" name="Content Placeholder 2"/>
          <p:cNvSpPr txBox="1"/>
          <p:nvPr/>
        </p:nvSpPr>
        <p:spPr>
          <a:xfrm>
            <a:off x="1609722" y="1670328"/>
            <a:ext cx="9782803" cy="457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 marL="246888" indent="-246888">
              <a:lnSpc>
                <a:spcPct val="90000"/>
              </a:lnSpc>
              <a:spcBef>
                <a:spcPts val="1400"/>
              </a:spcBef>
              <a:buSzPct val="100000"/>
              <a:buFont typeface="Helvetica"/>
              <a:buChar char="›"/>
              <a:defRPr sz="2800">
                <a:latin typeface="Calibri"/>
                <a:ea typeface="Calibri"/>
                <a:cs typeface="Calibri"/>
                <a:sym typeface="Calibri"/>
              </a:defRPr>
            </a:pPr>
            <a:r>
              <a:t>Δυνατότητα πρόσβασης στα αγαθά </a:t>
            </a:r>
            <a:r>
              <a:rPr b="1"/>
              <a:t>μόνο</a:t>
            </a:r>
            <a:r>
              <a:t> από όσους έχουν δικαίωμα (εξουσιοδοτημένα μέρη - </a:t>
            </a:r>
            <a:r>
              <a:t>authorized parties)</a:t>
            </a:r>
            <a:r>
              <a:t>.</a:t>
            </a:r>
          </a:p>
          <a:p>
            <a:pPr marL="246888" indent="-246888">
              <a:lnSpc>
                <a:spcPct val="90000"/>
              </a:lnSpc>
              <a:spcBef>
                <a:spcPts val="1400"/>
              </a:spcBef>
              <a:buSzPct val="100000"/>
              <a:buFont typeface="Helvetica"/>
              <a:buChar char="›"/>
              <a:defRPr sz="2800">
                <a:latin typeface="Calibri"/>
                <a:ea typeface="Calibri"/>
                <a:cs typeface="Calibri"/>
                <a:sym typeface="Calibri"/>
              </a:defRPr>
            </a:pPr>
          </a:p>
          <a:p>
            <a:pPr marL="246888" indent="-246888">
              <a:lnSpc>
                <a:spcPct val="90000"/>
              </a:lnSpc>
              <a:spcBef>
                <a:spcPts val="1400"/>
              </a:spcBef>
              <a:buSzPct val="100000"/>
              <a:buFont typeface="Helvetica"/>
              <a:buChar char="›"/>
              <a:defRPr sz="2800">
                <a:latin typeface="Calibri"/>
                <a:ea typeface="Calibri"/>
                <a:cs typeface="Calibri"/>
                <a:sym typeface="Calibri"/>
              </a:defRPr>
            </a:pPr>
            <a:r>
              <a:t>Η πρόσβαση προσδιορίζεται ως </a:t>
            </a:r>
            <a:r>
              <a:rPr b="1"/>
              <a:t>τύπου ανάγνωσης</a:t>
            </a:r>
            <a:r>
              <a:t>, δηλαδή:</a:t>
            </a:r>
          </a:p>
          <a:p>
            <a:pPr lvl="1" marL="612648" indent="-246888">
              <a:lnSpc>
                <a:spcPct val="90000"/>
              </a:lnSpc>
              <a:spcBef>
                <a:spcPts val="600"/>
              </a:spcBef>
              <a:buSzPct val="100000"/>
              <a:buFont typeface="Helvetica"/>
              <a:buChar char="–"/>
              <a:defRPr sz="2400">
                <a:latin typeface="Calibri"/>
                <a:ea typeface="Calibri"/>
                <a:cs typeface="Calibri"/>
                <a:sym typeface="Calibri"/>
              </a:defRPr>
            </a:pPr>
          </a:p>
          <a:p>
            <a:pPr lvl="1" marL="612648" indent="-246888">
              <a:lnSpc>
                <a:spcPct val="90000"/>
              </a:lnSpc>
              <a:spcBef>
                <a:spcPts val="600"/>
              </a:spcBef>
              <a:buSzPct val="100000"/>
              <a:buFont typeface="Helvetica"/>
              <a:buChar char="–"/>
              <a:defRPr sz="2400">
                <a:latin typeface="Calibri"/>
                <a:ea typeface="Calibri"/>
                <a:cs typeface="Calibri"/>
                <a:sym typeface="Calibri"/>
              </a:defRPr>
            </a:pPr>
            <a:r>
              <a:t>Διάβασμα (</a:t>
            </a:r>
            <a:r>
              <a:t>reading)</a:t>
            </a:r>
            <a:r>
              <a:t> για κείμενα, κλπ.,</a:t>
            </a:r>
          </a:p>
          <a:p>
            <a:pPr lvl="1" marL="612648" indent="-246888">
              <a:lnSpc>
                <a:spcPct val="90000"/>
              </a:lnSpc>
              <a:spcBef>
                <a:spcPts val="600"/>
              </a:spcBef>
              <a:buSzPct val="100000"/>
              <a:buFont typeface="Helvetica"/>
              <a:buChar char="–"/>
              <a:defRPr sz="2400">
                <a:latin typeface="Calibri"/>
                <a:ea typeface="Calibri"/>
                <a:cs typeface="Calibri"/>
                <a:sym typeface="Calibri"/>
              </a:defRPr>
            </a:pPr>
            <a:r>
              <a:t>Κοίταγμα (θέαση – </a:t>
            </a:r>
            <a:r>
              <a:t>viewing)</a:t>
            </a:r>
            <a:r>
              <a:t> για εικόνα, </a:t>
            </a:r>
            <a:r>
              <a:t>video</a:t>
            </a:r>
            <a:r>
              <a:t>,</a:t>
            </a:r>
            <a:r>
              <a:t> </a:t>
            </a:r>
            <a:r>
              <a:t>κλπ.,</a:t>
            </a:r>
          </a:p>
          <a:p>
            <a:pPr lvl="1" marL="612648" indent="-246888">
              <a:lnSpc>
                <a:spcPct val="90000"/>
              </a:lnSpc>
              <a:spcBef>
                <a:spcPts val="600"/>
              </a:spcBef>
              <a:buSzPct val="100000"/>
              <a:buFont typeface="Helvetica"/>
              <a:buChar char="–"/>
              <a:defRPr sz="2400">
                <a:latin typeface="Calibri"/>
                <a:ea typeface="Calibri"/>
                <a:cs typeface="Calibri"/>
                <a:sym typeface="Calibri"/>
              </a:defRPr>
            </a:pPr>
            <a:r>
              <a:t>Εκτύπωση (</a:t>
            </a:r>
            <a:r>
              <a:t>printing)</a:t>
            </a:r>
            <a:r>
              <a:t>,</a:t>
            </a:r>
          </a:p>
          <a:p>
            <a:pPr lvl="1" marL="612648" indent="-246888">
              <a:lnSpc>
                <a:spcPct val="90000"/>
              </a:lnSpc>
              <a:spcBef>
                <a:spcPts val="600"/>
              </a:spcBef>
              <a:buSzPct val="100000"/>
              <a:buFont typeface="Helvetica"/>
              <a:buChar char="–"/>
              <a:defRPr sz="2400">
                <a:latin typeface="Calibri"/>
                <a:ea typeface="Calibri"/>
                <a:cs typeface="Calibri"/>
                <a:sym typeface="Calibri"/>
              </a:defRPr>
            </a:pPr>
            <a:r>
              <a:t>Απλά η γνώση για την ύπαρξη ενός αντικειμένου.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Rectangle 2"/>
          <p:cNvSpPr txBox="1"/>
          <p:nvPr>
            <p:ph type="title"/>
          </p:nvPr>
        </p:nvSpPr>
        <p:spPr>
          <a:xfrm>
            <a:off x="1593435" y="177799"/>
            <a:ext cx="9782803" cy="1239839"/>
          </a:xfrm>
          <a:prstGeom prst="rect">
            <a:avLst/>
          </a:prstGeom>
        </p:spPr>
        <p:txBody>
          <a:bodyPr/>
          <a:lstStyle/>
          <a:p>
            <a:pPr/>
            <a:r>
              <a:t>Εμπιστευτικότητα </a:t>
            </a:r>
            <a:r>
              <a:t>(Confidentiality)</a:t>
            </a:r>
            <a:r>
              <a:t> (2/2)</a:t>
            </a:r>
          </a:p>
        </p:txBody>
      </p:sp>
      <p:sp>
        <p:nvSpPr>
          <p:cNvPr id="364" name="Slide Number Placeholder 5"/>
          <p:cNvSpPr txBox="1"/>
          <p:nvPr>
            <p:ph type="sldNum" sz="quarter" idx="2"/>
          </p:nvPr>
        </p:nvSpPr>
        <p:spPr>
          <a:xfrm>
            <a:off x="11255246" y="6443957"/>
            <a:ext cx="273656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/>
          <a:lstStyle/>
          <a:p>
            <a:pPr/>
            <a:fld id="{86CB4B4D-7CA3-9044-876B-883B54F8677D}" type="slidenum"/>
          </a:p>
        </p:txBody>
      </p:sp>
      <p:sp>
        <p:nvSpPr>
          <p:cNvPr id="365" name="Rectangle 3"/>
          <p:cNvSpPr txBox="1"/>
          <p:nvPr>
            <p:ph type="body" idx="1"/>
          </p:nvPr>
        </p:nvSpPr>
        <p:spPr>
          <a:xfrm>
            <a:off x="1593435" y="1600200"/>
            <a:ext cx="9782803" cy="4572000"/>
          </a:xfrm>
          <a:prstGeom prst="rect">
            <a:avLst/>
          </a:prstGeom>
        </p:spPr>
        <p:txBody>
          <a:bodyPr/>
          <a:lstStyle/>
          <a:p>
            <a:pPr marL="244419" indent="-244419" defTabSz="905255">
              <a:lnSpc>
                <a:spcPct val="81000"/>
              </a:lnSpc>
              <a:spcBef>
                <a:spcPts val="1300"/>
              </a:spcBef>
              <a:defRPr b="1" sz="2772"/>
            </a:pPr>
            <a:r>
              <a:t>Προβλήματα</a:t>
            </a:r>
            <a:r>
              <a:rPr b="0"/>
              <a:t>:</a:t>
            </a:r>
            <a:endParaRPr b="0"/>
          </a:p>
          <a:p>
            <a:pPr lvl="1" marL="606521" indent="-244419" defTabSz="905255">
              <a:lnSpc>
                <a:spcPct val="81000"/>
              </a:lnSpc>
              <a:spcBef>
                <a:spcPts val="500"/>
              </a:spcBef>
              <a:defRPr b="1" sz="2376"/>
            </a:pPr>
          </a:p>
          <a:p>
            <a:pPr lvl="1" marL="606521" indent="-244419" defTabSz="905255">
              <a:lnSpc>
                <a:spcPct val="81000"/>
              </a:lnSpc>
              <a:spcBef>
                <a:spcPts val="500"/>
              </a:spcBef>
              <a:defRPr b="1" sz="2376"/>
            </a:pPr>
            <a:r>
              <a:t>Ποιος</a:t>
            </a:r>
            <a:r>
              <a:rPr b="0"/>
              <a:t> προσδιορίζει τα εξουσιοδοτημένα μέρη;</a:t>
            </a:r>
          </a:p>
          <a:p>
            <a:pPr lvl="1" marL="606521" indent="-244419" defTabSz="905255">
              <a:lnSpc>
                <a:spcPct val="81000"/>
              </a:lnSpc>
              <a:spcBef>
                <a:spcPts val="500"/>
              </a:spcBef>
              <a:defRPr b="1" sz="2376"/>
            </a:pPr>
            <a:r>
              <a:t>Πώς</a:t>
            </a:r>
            <a:r>
              <a:rPr b="0"/>
              <a:t> προσδιορίζεται το «κοίταγμα» (θέαση), π.χ. ενός μόνο </a:t>
            </a:r>
            <a:r>
              <a:rPr b="0"/>
              <a:t>bit</a:t>
            </a:r>
            <a:r>
              <a:rPr b="0"/>
              <a:t>; </a:t>
            </a:r>
            <a:r>
              <a:t>Πόσο</a:t>
            </a:r>
            <a:r>
              <a:rPr b="0"/>
              <a:t> δύσκολο είναι;</a:t>
            </a:r>
          </a:p>
          <a:p>
            <a:pPr lvl="1" marL="606521" indent="-244419" defTabSz="905255">
              <a:lnSpc>
                <a:spcPct val="81000"/>
              </a:lnSpc>
              <a:spcBef>
                <a:spcPts val="500"/>
              </a:spcBef>
              <a:defRPr sz="2376"/>
            </a:pPr>
            <a:r>
              <a:t>Τμήματα εκτός περιεχομένου, δηλ. τι δε χρήζει εμπιστευτικότητας;</a:t>
            </a:r>
          </a:p>
          <a:p>
            <a:pPr lvl="1" marL="244419" indent="117683" defTabSz="905255">
              <a:lnSpc>
                <a:spcPct val="81000"/>
              </a:lnSpc>
              <a:spcBef>
                <a:spcPts val="500"/>
              </a:spcBef>
              <a:buSzTx/>
              <a:buNone/>
              <a:defRPr sz="2376"/>
            </a:pPr>
          </a:p>
          <a:p>
            <a:pPr marL="244419" indent="-244419" defTabSz="905255">
              <a:lnSpc>
                <a:spcPct val="81000"/>
              </a:lnSpc>
              <a:spcBef>
                <a:spcPts val="1300"/>
              </a:spcBef>
              <a:defRPr sz="2772"/>
            </a:pPr>
            <a:r>
              <a:t>Η έννοια της εμπιστευτικότητας είναι η πλέον </a:t>
            </a:r>
            <a:r>
              <a:rPr b="1"/>
              <a:t>κατανοητή</a:t>
            </a:r>
            <a:r>
              <a:t>, επειδή:</a:t>
            </a:r>
          </a:p>
          <a:p>
            <a:pPr lvl="1" marL="606521" indent="-244419" defTabSz="905255">
              <a:lnSpc>
                <a:spcPct val="81000"/>
              </a:lnSpc>
              <a:spcBef>
                <a:spcPts val="500"/>
              </a:spcBef>
              <a:defRPr sz="2376"/>
            </a:pPr>
          </a:p>
          <a:p>
            <a:pPr lvl="1" marL="606521" indent="-244419" defTabSz="905255">
              <a:lnSpc>
                <a:spcPct val="81000"/>
              </a:lnSpc>
              <a:spcBef>
                <a:spcPts val="500"/>
              </a:spcBef>
              <a:defRPr sz="2376"/>
            </a:pPr>
            <a:r>
              <a:t>Στερείται ευρύτητας</a:t>
            </a:r>
          </a:p>
          <a:p>
            <a:pPr lvl="1" marL="606521" indent="-244419" defTabSz="905255">
              <a:lnSpc>
                <a:spcPct val="81000"/>
              </a:lnSpc>
              <a:spcBef>
                <a:spcPts val="500"/>
              </a:spcBef>
              <a:defRPr sz="2376"/>
            </a:pPr>
            <a:r>
              <a:t>Συνδέεται άμεσα με περιπτώσεις του πραγματικού κόσμου.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Slide Number Placeholder 5"/>
          <p:cNvSpPr txBox="1"/>
          <p:nvPr>
            <p:ph type="sldNum" sz="quarter" idx="2"/>
          </p:nvPr>
        </p:nvSpPr>
        <p:spPr>
          <a:xfrm>
            <a:off x="11255246" y="6371166"/>
            <a:ext cx="273656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/>
          <a:lstStyle/>
          <a:p>
            <a:pPr/>
            <a:fld id="{86CB4B4D-7CA3-9044-876B-883B54F8677D}" type="slidenum"/>
          </a:p>
        </p:txBody>
      </p:sp>
      <p:sp>
        <p:nvSpPr>
          <p:cNvPr id="368" name="Rectangle 3"/>
          <p:cNvSpPr txBox="1"/>
          <p:nvPr>
            <p:ph type="body" idx="1"/>
          </p:nvPr>
        </p:nvSpPr>
        <p:spPr>
          <a:xfrm>
            <a:off x="1686683" y="1928834"/>
            <a:ext cx="9721082" cy="4380487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1000"/>
              </a:lnSpc>
            </a:pPr>
            <a:r>
              <a:t>Δυνατότητα τροποποίησης των αγαθών μόνο από εξουσιοδοτημένα μέρη ή μόνο με εξουσιοδοτημένο τρόπο.</a:t>
            </a:r>
          </a:p>
          <a:p>
            <a:pPr>
              <a:lnSpc>
                <a:spcPct val="81000"/>
              </a:lnSpc>
              <a:buSzTx/>
              <a:buNone/>
            </a:pPr>
          </a:p>
          <a:p>
            <a:pPr>
              <a:lnSpc>
                <a:spcPct val="81000"/>
              </a:lnSpc>
            </a:pPr>
            <a:r>
              <a:t>Η τροποποίηση </a:t>
            </a:r>
            <a:r>
              <a:rPr b="1"/>
              <a:t>περιλαμβάνει</a:t>
            </a:r>
            <a:r>
              <a:t>:</a:t>
            </a:r>
          </a:p>
          <a:p>
            <a:pPr lvl="1" marL="612648" indent="-246888">
              <a:lnSpc>
                <a:spcPct val="81000"/>
              </a:lnSpc>
              <a:spcBef>
                <a:spcPts val="600"/>
              </a:spcBef>
              <a:defRPr sz="2400"/>
            </a:pPr>
          </a:p>
          <a:p>
            <a:pPr lvl="1" marL="612648" indent="-246888">
              <a:lnSpc>
                <a:spcPct val="81000"/>
              </a:lnSpc>
              <a:spcBef>
                <a:spcPts val="600"/>
              </a:spcBef>
              <a:defRPr sz="2400"/>
            </a:pPr>
            <a:r>
              <a:t>Γράψιμο (</a:t>
            </a:r>
            <a:r>
              <a:t>writing)</a:t>
            </a:r>
          </a:p>
          <a:p>
            <a:pPr lvl="1" marL="612648" indent="-246888">
              <a:lnSpc>
                <a:spcPct val="81000"/>
              </a:lnSpc>
              <a:spcBef>
                <a:spcPts val="600"/>
              </a:spcBef>
              <a:defRPr sz="2400"/>
            </a:pPr>
            <a:r>
              <a:t>Αλλαγή (</a:t>
            </a:r>
            <a:r>
              <a:t>changing)</a:t>
            </a:r>
          </a:p>
          <a:p>
            <a:pPr lvl="1" marL="612648" indent="-246888">
              <a:lnSpc>
                <a:spcPct val="81000"/>
              </a:lnSpc>
              <a:spcBef>
                <a:spcPts val="600"/>
              </a:spcBef>
              <a:defRPr sz="2400"/>
            </a:pPr>
            <a:r>
              <a:t>Αλλαγή κατάστασης (</a:t>
            </a:r>
            <a:r>
              <a:t>changing status)</a:t>
            </a:r>
          </a:p>
          <a:p>
            <a:pPr lvl="1" marL="612648" indent="-246888">
              <a:lnSpc>
                <a:spcPct val="81000"/>
              </a:lnSpc>
              <a:spcBef>
                <a:spcPts val="600"/>
              </a:spcBef>
              <a:defRPr sz="2400"/>
            </a:pPr>
            <a:r>
              <a:t>Διαγραφή</a:t>
            </a:r>
            <a:r>
              <a:t> (deleting)</a:t>
            </a:r>
          </a:p>
          <a:p>
            <a:pPr lvl="1" marL="612648" indent="-246888">
              <a:lnSpc>
                <a:spcPct val="81000"/>
              </a:lnSpc>
              <a:spcBef>
                <a:spcPts val="600"/>
              </a:spcBef>
              <a:defRPr sz="2400"/>
            </a:pPr>
            <a:r>
              <a:t>Δημιουργία</a:t>
            </a:r>
            <a:r>
              <a:t> (creating)</a:t>
            </a:r>
            <a:r>
              <a:t>.</a:t>
            </a:r>
          </a:p>
        </p:txBody>
      </p:sp>
      <p:sp>
        <p:nvSpPr>
          <p:cNvPr id="369" name="Title 4"/>
          <p:cNvSpPr txBox="1"/>
          <p:nvPr>
            <p:ph type="title"/>
          </p:nvPr>
        </p:nvSpPr>
        <p:spPr>
          <a:xfrm>
            <a:off x="1593435" y="177799"/>
            <a:ext cx="9782803" cy="1239839"/>
          </a:xfrm>
          <a:prstGeom prst="rect">
            <a:avLst/>
          </a:prstGeom>
        </p:spPr>
        <p:txBody>
          <a:bodyPr/>
          <a:lstStyle/>
          <a:p>
            <a:pPr/>
            <a:r>
              <a:t>Ακεραιότητα </a:t>
            </a:r>
            <a:r>
              <a:t>(Integrity)</a:t>
            </a:r>
            <a:r>
              <a:t> (1/2)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Slide Number Placeholder 5"/>
          <p:cNvSpPr txBox="1"/>
          <p:nvPr>
            <p:ph type="sldNum" sz="quarter" idx="2"/>
          </p:nvPr>
        </p:nvSpPr>
        <p:spPr>
          <a:xfrm>
            <a:off x="11255246" y="6443957"/>
            <a:ext cx="273656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/>
          <a:lstStyle/>
          <a:p>
            <a:pPr/>
            <a:fld id="{86CB4B4D-7CA3-9044-876B-883B54F8677D}" type="slidenum"/>
          </a:p>
        </p:txBody>
      </p:sp>
      <p:sp>
        <p:nvSpPr>
          <p:cNvPr id="372" name="Rectangle 3"/>
          <p:cNvSpPr txBox="1"/>
          <p:nvPr>
            <p:ph type="body" idx="1"/>
          </p:nvPr>
        </p:nvSpPr>
        <p:spPr>
          <a:xfrm>
            <a:off x="1593435" y="1600200"/>
            <a:ext cx="9782803" cy="45720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1000"/>
              </a:lnSpc>
              <a:defRPr b="1" sz="2500"/>
            </a:pPr>
            <a:r>
              <a:t>Παρατηρήσεις</a:t>
            </a:r>
            <a:r>
              <a:rPr b="0"/>
              <a:t>:</a:t>
            </a:r>
          </a:p>
          <a:p>
            <a:pPr lvl="1" marL="612648" indent="-246888">
              <a:lnSpc>
                <a:spcPct val="81000"/>
              </a:lnSpc>
              <a:spcBef>
                <a:spcPts val="600"/>
              </a:spcBef>
              <a:defRPr sz="2200"/>
            </a:pPr>
          </a:p>
          <a:p>
            <a:pPr lvl="1" marL="612648" indent="-246888">
              <a:lnSpc>
                <a:spcPct val="81000"/>
              </a:lnSpc>
              <a:spcBef>
                <a:spcPts val="600"/>
              </a:spcBef>
              <a:defRPr sz="2200"/>
            </a:pPr>
            <a:r>
              <a:t>Δύσκολη στην τήρησή της,</a:t>
            </a:r>
          </a:p>
          <a:p>
            <a:pPr lvl="1" marL="612648" indent="-246888">
              <a:lnSpc>
                <a:spcPct val="81000"/>
              </a:lnSpc>
              <a:spcBef>
                <a:spcPts val="600"/>
              </a:spcBef>
              <a:defRPr sz="2200"/>
            </a:pPr>
            <a:r>
              <a:t>Ως έννοια μπορεί να ποικίλλει ανάλογα με το περιεχόμενο. Έτσι μπορεί να σημαίνει:</a:t>
            </a:r>
          </a:p>
          <a:p>
            <a:pPr lvl="2" marL="978408" indent="-246888">
              <a:lnSpc>
                <a:spcPct val="81000"/>
              </a:lnSpc>
              <a:spcBef>
                <a:spcPts val="600"/>
              </a:spcBef>
              <a:defRPr sz="2000"/>
            </a:pPr>
          </a:p>
          <a:p>
            <a:pPr lvl="2" marL="978408" indent="-246888">
              <a:lnSpc>
                <a:spcPct val="81000"/>
              </a:lnSpc>
              <a:spcBef>
                <a:spcPts val="600"/>
              </a:spcBef>
              <a:defRPr sz="1800"/>
            </a:pPr>
            <a:r>
              <a:t>Ακρίβεια,</a:t>
            </a:r>
          </a:p>
          <a:p>
            <a:pPr lvl="2" marL="978408" indent="-246888">
              <a:lnSpc>
                <a:spcPct val="81000"/>
              </a:lnSpc>
              <a:spcBef>
                <a:spcPts val="600"/>
              </a:spcBef>
              <a:defRPr sz="1800"/>
            </a:pPr>
            <a:r>
              <a:t>Ορθότητα,</a:t>
            </a:r>
          </a:p>
          <a:p>
            <a:pPr lvl="2" marL="978408" indent="-246888">
              <a:lnSpc>
                <a:spcPct val="81000"/>
              </a:lnSpc>
              <a:spcBef>
                <a:spcPts val="600"/>
              </a:spcBef>
              <a:defRPr sz="1800"/>
            </a:pPr>
            <a:r>
              <a:t>Το αμετάβλητο,</a:t>
            </a:r>
          </a:p>
          <a:p>
            <a:pPr lvl="2" marL="978408" indent="-246888">
              <a:lnSpc>
                <a:spcPct val="81000"/>
              </a:lnSpc>
              <a:spcBef>
                <a:spcPts val="600"/>
              </a:spcBef>
              <a:defRPr sz="1800"/>
            </a:pPr>
            <a:r>
              <a:t>Το τροποποιημένο μόνο με αποδεκτό τρόπο,</a:t>
            </a:r>
          </a:p>
          <a:p>
            <a:pPr lvl="2" marL="978408" indent="-246888">
              <a:lnSpc>
                <a:spcPct val="81000"/>
              </a:lnSpc>
              <a:spcBef>
                <a:spcPts val="600"/>
              </a:spcBef>
              <a:defRPr sz="1800"/>
            </a:pPr>
            <a:r>
              <a:t>Το τροποποιημένο μόνο από εξουσιοδοτημένα άτομα,</a:t>
            </a:r>
          </a:p>
          <a:p>
            <a:pPr lvl="2" marL="978408" indent="-246888">
              <a:lnSpc>
                <a:spcPct val="81000"/>
              </a:lnSpc>
              <a:spcBef>
                <a:spcPts val="600"/>
              </a:spcBef>
              <a:defRPr sz="1800"/>
            </a:pPr>
            <a:r>
              <a:t>Το τροποποιημένο μόνο από εξουσιοδοτημένες διεργασίες,</a:t>
            </a:r>
          </a:p>
          <a:p>
            <a:pPr lvl="2" marL="978408" indent="-246888">
              <a:lnSpc>
                <a:spcPct val="81000"/>
              </a:lnSpc>
              <a:spcBef>
                <a:spcPts val="600"/>
              </a:spcBef>
              <a:defRPr sz="1800"/>
            </a:pPr>
            <a:r>
              <a:t>Το [εσωτερικά] σταθερό/συνεπές,</a:t>
            </a:r>
          </a:p>
          <a:p>
            <a:pPr lvl="2" marL="978408" indent="-246888">
              <a:lnSpc>
                <a:spcPct val="81000"/>
              </a:lnSpc>
              <a:spcBef>
                <a:spcPts val="600"/>
              </a:spcBef>
              <a:defRPr sz="1800"/>
            </a:pPr>
            <a:r>
              <a:t>Σωστά και με σημασία (νόημα) αποτελέσματα.</a:t>
            </a:r>
          </a:p>
        </p:txBody>
      </p:sp>
      <p:sp>
        <p:nvSpPr>
          <p:cNvPr id="373" name="Title 4"/>
          <p:cNvSpPr txBox="1"/>
          <p:nvPr>
            <p:ph type="title"/>
          </p:nvPr>
        </p:nvSpPr>
        <p:spPr>
          <a:xfrm>
            <a:off x="1593435" y="177799"/>
            <a:ext cx="9782803" cy="1239839"/>
          </a:xfrm>
          <a:prstGeom prst="rect">
            <a:avLst/>
          </a:prstGeom>
        </p:spPr>
        <p:txBody>
          <a:bodyPr/>
          <a:lstStyle/>
          <a:p>
            <a:pPr/>
            <a:r>
              <a:t>Ακεραιότητα </a:t>
            </a:r>
            <a:r>
              <a:t>(Integrity)</a:t>
            </a:r>
            <a:r>
              <a:t> (2/2)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Slide Number Placeholder 5"/>
          <p:cNvSpPr txBox="1"/>
          <p:nvPr>
            <p:ph type="sldNum" sz="quarter" idx="2"/>
          </p:nvPr>
        </p:nvSpPr>
        <p:spPr>
          <a:xfrm>
            <a:off x="11255246" y="6404294"/>
            <a:ext cx="273656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/>
          <a:lstStyle/>
          <a:p>
            <a:pPr/>
            <a:fld id="{86CB4B4D-7CA3-9044-876B-883B54F8677D}" type="slidenum"/>
          </a:p>
        </p:txBody>
      </p:sp>
      <p:sp>
        <p:nvSpPr>
          <p:cNvPr id="376" name="Rectangle 3"/>
          <p:cNvSpPr txBox="1"/>
          <p:nvPr>
            <p:ph type="body" idx="1"/>
          </p:nvPr>
        </p:nvSpPr>
        <p:spPr>
          <a:xfrm>
            <a:off x="1629915" y="1772816"/>
            <a:ext cx="9793090" cy="4572001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72000"/>
              </a:lnSpc>
              <a:defRPr sz="2500"/>
            </a:pPr>
            <a:r>
              <a:t>Η εξασφαλισμένη πρόσβαση στα αγαθά, μόνο από εξουσιοδοτημένα μέρη, όποτε απαιτείται.</a:t>
            </a:r>
          </a:p>
          <a:p>
            <a:pPr>
              <a:lnSpc>
                <a:spcPct val="72000"/>
              </a:lnSpc>
              <a:defRPr sz="2500"/>
            </a:pPr>
          </a:p>
          <a:p>
            <a:pPr>
              <a:lnSpc>
                <a:spcPct val="72000"/>
              </a:lnSpc>
              <a:defRPr sz="2500"/>
            </a:pPr>
            <a:r>
              <a:t>Στόχοι:</a:t>
            </a:r>
          </a:p>
          <a:p>
            <a:pPr lvl="1" marL="612648" indent="-246888">
              <a:lnSpc>
                <a:spcPct val="72000"/>
              </a:lnSpc>
              <a:spcBef>
                <a:spcPts val="600"/>
              </a:spcBef>
              <a:defRPr sz="2200"/>
            </a:pPr>
          </a:p>
          <a:p>
            <a:pPr lvl="1" marL="612648" indent="-246888">
              <a:lnSpc>
                <a:spcPct val="72000"/>
              </a:lnSpc>
              <a:spcBef>
                <a:spcPts val="600"/>
              </a:spcBef>
              <a:defRPr sz="2200"/>
            </a:pPr>
            <a:r>
              <a:t>Η έγκαιρη απόκριση,</a:t>
            </a:r>
          </a:p>
          <a:p>
            <a:pPr lvl="1" marL="612648" indent="-246888">
              <a:lnSpc>
                <a:spcPct val="72000"/>
              </a:lnSpc>
              <a:spcBef>
                <a:spcPts val="600"/>
              </a:spcBef>
              <a:defRPr sz="2200"/>
            </a:pPr>
            <a:r>
              <a:t>Η δίκαιη κατανομή,</a:t>
            </a:r>
          </a:p>
          <a:p>
            <a:pPr lvl="1" marL="612648" indent="-246888">
              <a:lnSpc>
                <a:spcPct val="72000"/>
              </a:lnSpc>
              <a:spcBef>
                <a:spcPts val="600"/>
              </a:spcBef>
              <a:defRPr sz="2200"/>
            </a:pPr>
            <a:r>
              <a:t>Η ανεκτικότητα των λαθών (</a:t>
            </a:r>
            <a:r>
              <a:t>fault tolerance),</a:t>
            </a:r>
          </a:p>
          <a:p>
            <a:pPr lvl="1" marL="612648" indent="-246888">
              <a:lnSpc>
                <a:spcPct val="72000"/>
              </a:lnSpc>
              <a:spcBef>
                <a:spcPts val="600"/>
              </a:spcBef>
              <a:defRPr sz="2200"/>
            </a:pPr>
            <a:r>
              <a:t>Η χρησιμότητα ή χρησιμοποίηση,</a:t>
            </a:r>
          </a:p>
          <a:p>
            <a:pPr lvl="1" marL="612648" indent="-246888">
              <a:lnSpc>
                <a:spcPct val="72000"/>
              </a:lnSpc>
              <a:spcBef>
                <a:spcPts val="600"/>
              </a:spcBef>
              <a:defRPr sz="2200"/>
            </a:pPr>
            <a:r>
              <a:t>Η ελεγχόμενη σύμπτωση που απαρτίζεται από:</a:t>
            </a:r>
          </a:p>
          <a:p>
            <a:pPr lvl="2" marL="978408" indent="-246888">
              <a:lnSpc>
                <a:spcPct val="72000"/>
              </a:lnSpc>
              <a:spcBef>
                <a:spcPts val="600"/>
              </a:spcBef>
              <a:defRPr sz="2000"/>
            </a:pPr>
          </a:p>
          <a:p>
            <a:pPr lvl="2" marL="978408" indent="-246888">
              <a:lnSpc>
                <a:spcPct val="72000"/>
              </a:lnSpc>
              <a:spcBef>
                <a:spcPts val="600"/>
              </a:spcBef>
              <a:defRPr sz="1800"/>
            </a:pPr>
            <a:r>
              <a:t>Την υποστήριξη ταυτόχρονης πρόσβασης,</a:t>
            </a:r>
          </a:p>
          <a:p>
            <a:pPr lvl="2" marL="978408" indent="-246888">
              <a:lnSpc>
                <a:spcPct val="72000"/>
              </a:lnSpc>
              <a:spcBef>
                <a:spcPts val="600"/>
              </a:spcBef>
              <a:defRPr sz="1800"/>
            </a:pPr>
            <a:r>
              <a:t>Τη διαχείριση αδιεξόδων (</a:t>
            </a:r>
            <a:r>
              <a:t>deadlocks)</a:t>
            </a:r>
          </a:p>
          <a:p>
            <a:pPr lvl="2" marL="978408" indent="-246888">
              <a:lnSpc>
                <a:spcPct val="72000"/>
              </a:lnSpc>
              <a:spcBef>
                <a:spcPts val="600"/>
              </a:spcBef>
              <a:defRPr sz="1800"/>
            </a:pPr>
            <a:r>
              <a:t>Την αποκλειστική πρόσβαση.</a:t>
            </a:r>
          </a:p>
        </p:txBody>
      </p:sp>
      <p:sp>
        <p:nvSpPr>
          <p:cNvPr id="377" name="Title 4"/>
          <p:cNvSpPr txBox="1"/>
          <p:nvPr>
            <p:ph type="title"/>
          </p:nvPr>
        </p:nvSpPr>
        <p:spPr>
          <a:xfrm>
            <a:off x="1593435" y="177799"/>
            <a:ext cx="9782803" cy="1239839"/>
          </a:xfrm>
          <a:prstGeom prst="rect">
            <a:avLst/>
          </a:prstGeom>
        </p:spPr>
        <p:txBody>
          <a:bodyPr/>
          <a:lstStyle/>
          <a:p>
            <a:pPr/>
            <a:r>
              <a:t>Διαθεσιμότητα </a:t>
            </a:r>
            <a:r>
              <a:t>(Availability)</a:t>
            </a:r>
            <a:r>
              <a:t> (1/2)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Slide Number Placeholder 5"/>
          <p:cNvSpPr txBox="1"/>
          <p:nvPr>
            <p:ph type="sldNum" sz="quarter" idx="2"/>
          </p:nvPr>
        </p:nvSpPr>
        <p:spPr>
          <a:xfrm>
            <a:off x="11255246" y="6405115"/>
            <a:ext cx="273656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/>
          <a:lstStyle/>
          <a:p>
            <a:pPr/>
            <a:fld id="{86CB4B4D-7CA3-9044-876B-883B54F8677D}" type="slidenum"/>
          </a:p>
        </p:txBody>
      </p:sp>
      <p:sp>
        <p:nvSpPr>
          <p:cNvPr id="380" name="Rectangle 3"/>
          <p:cNvSpPr txBox="1"/>
          <p:nvPr>
            <p:ph type="body" idx="1"/>
          </p:nvPr>
        </p:nvSpPr>
        <p:spPr>
          <a:xfrm>
            <a:off x="1557907" y="1752600"/>
            <a:ext cx="9937106" cy="4114800"/>
          </a:xfrm>
          <a:prstGeom prst="rect">
            <a:avLst/>
          </a:prstGeom>
        </p:spPr>
        <p:txBody>
          <a:bodyPr/>
          <a:lstStyle/>
          <a:p>
            <a:pPr marL="244419" indent="-244419" defTabSz="905255">
              <a:lnSpc>
                <a:spcPct val="81000"/>
              </a:lnSpc>
              <a:spcBef>
                <a:spcPts val="1300"/>
              </a:spcBef>
              <a:defRPr sz="2772"/>
            </a:pPr>
            <a:r>
              <a:t>Παρατηρήσεις:</a:t>
            </a:r>
          </a:p>
          <a:p>
            <a:pPr lvl="1" marL="606521" indent="-244419" defTabSz="905255">
              <a:lnSpc>
                <a:spcPct val="81000"/>
              </a:lnSpc>
              <a:spcBef>
                <a:spcPts val="500"/>
              </a:spcBef>
              <a:defRPr sz="2376"/>
            </a:pPr>
          </a:p>
          <a:p>
            <a:pPr lvl="1" marL="606521" indent="-244419" defTabSz="905255">
              <a:lnSpc>
                <a:spcPct val="81000"/>
              </a:lnSpc>
              <a:spcBef>
                <a:spcPts val="500"/>
              </a:spcBef>
              <a:defRPr sz="2376"/>
            </a:pPr>
            <a:r>
              <a:t>Έλλειψη διαθεσιμότητας &lt;&gt; Άρνηση υπηρεσιών (</a:t>
            </a:r>
            <a:r>
              <a:t>Denial of Service – DoS)</a:t>
            </a:r>
            <a:r>
              <a:t>.</a:t>
            </a:r>
          </a:p>
          <a:p>
            <a:pPr lvl="1" marL="606521" indent="-244419" defTabSz="905255">
              <a:lnSpc>
                <a:spcPct val="81000"/>
              </a:lnSpc>
              <a:spcBef>
                <a:spcPts val="500"/>
              </a:spcBef>
              <a:defRPr sz="2376"/>
            </a:pPr>
            <a:r>
              <a:t>Ομοιότητες στην πολυπλοκότητα με την ακεραιότητα.</a:t>
            </a:r>
          </a:p>
          <a:p>
            <a:pPr lvl="1" marL="606521" indent="-244419" defTabSz="905255">
              <a:lnSpc>
                <a:spcPct val="81000"/>
              </a:lnSpc>
              <a:spcBef>
                <a:spcPts val="500"/>
              </a:spcBef>
              <a:defRPr sz="2376"/>
            </a:pPr>
            <a:r>
              <a:t>Εφαρμόζεται στα δεδομένα και στις υπηρεσίες.</a:t>
            </a:r>
          </a:p>
          <a:p>
            <a:pPr lvl="1" marL="606521" indent="-244419" defTabSz="905255">
              <a:lnSpc>
                <a:spcPct val="81000"/>
              </a:lnSpc>
              <a:spcBef>
                <a:spcPts val="500"/>
              </a:spcBef>
              <a:defRPr sz="2376"/>
            </a:pPr>
            <a:r>
              <a:t>Ως όρος μπορεί να περιλαμβάνει:</a:t>
            </a:r>
          </a:p>
          <a:p>
            <a:pPr lvl="2" marL="968623" indent="-244419" defTabSz="905255">
              <a:lnSpc>
                <a:spcPct val="81000"/>
              </a:lnSpc>
              <a:spcBef>
                <a:spcPts val="500"/>
              </a:spcBef>
              <a:defRPr sz="1979"/>
            </a:pPr>
          </a:p>
          <a:p>
            <a:pPr lvl="2" marL="968623" indent="-244419" defTabSz="905255">
              <a:lnSpc>
                <a:spcPct val="81000"/>
              </a:lnSpc>
              <a:spcBef>
                <a:spcPts val="500"/>
              </a:spcBef>
              <a:defRPr sz="1979"/>
            </a:pPr>
            <a:r>
              <a:t>την </a:t>
            </a:r>
            <a:r>
              <a:rPr u="sng"/>
              <a:t>παρουσία</a:t>
            </a:r>
            <a:r>
              <a:t> ενός αντικειμένου ή μιας υπηρεσίας προς χρήση.</a:t>
            </a:r>
          </a:p>
          <a:p>
            <a:pPr lvl="2" marL="968623" indent="-244419" defTabSz="905255">
              <a:lnSpc>
                <a:spcPct val="81000"/>
              </a:lnSpc>
              <a:spcBef>
                <a:spcPts val="500"/>
              </a:spcBef>
              <a:defRPr sz="1979"/>
            </a:pPr>
            <a:r>
              <a:t>τη </a:t>
            </a:r>
            <a:r>
              <a:rPr u="sng"/>
              <a:t>δυνατότητα πλήρωσης</a:t>
            </a:r>
            <a:r>
              <a:t> των αναγκών μιας υπηρεσίας.</a:t>
            </a:r>
          </a:p>
          <a:p>
            <a:pPr lvl="2" marL="968623" indent="-244419" defTabSz="905255">
              <a:lnSpc>
                <a:spcPct val="81000"/>
              </a:lnSpc>
              <a:spcBef>
                <a:spcPts val="500"/>
              </a:spcBef>
              <a:defRPr sz="1979"/>
            </a:pPr>
            <a:r>
              <a:t>την </a:t>
            </a:r>
            <a:r>
              <a:rPr u="sng"/>
              <a:t>εξέλιξη</a:t>
            </a:r>
            <a:r>
              <a:t> που διασφαλίζεται από τον περιορισμό του χρόνου αναμονής.</a:t>
            </a:r>
          </a:p>
          <a:p>
            <a:pPr lvl="2" marL="968623" indent="-244419" defTabSz="905255">
              <a:lnSpc>
                <a:spcPct val="81000"/>
              </a:lnSpc>
              <a:spcBef>
                <a:spcPts val="500"/>
              </a:spcBef>
              <a:defRPr sz="1979"/>
            </a:pPr>
            <a:r>
              <a:t>Τον </a:t>
            </a:r>
            <a:r>
              <a:rPr u="sng"/>
              <a:t>κατάλληλο χρόνο</a:t>
            </a:r>
            <a:r>
              <a:t>/επικαιρότητα μιας υπηρεσίας.</a:t>
            </a:r>
          </a:p>
        </p:txBody>
      </p:sp>
      <p:sp>
        <p:nvSpPr>
          <p:cNvPr id="381" name="Title 4"/>
          <p:cNvSpPr txBox="1"/>
          <p:nvPr>
            <p:ph type="title"/>
          </p:nvPr>
        </p:nvSpPr>
        <p:spPr>
          <a:xfrm>
            <a:off x="1593435" y="177799"/>
            <a:ext cx="9782803" cy="1239839"/>
          </a:xfrm>
          <a:prstGeom prst="rect">
            <a:avLst/>
          </a:prstGeom>
        </p:spPr>
        <p:txBody>
          <a:bodyPr/>
          <a:lstStyle/>
          <a:p>
            <a:pPr/>
            <a:r>
              <a:t>Διαθεσιμότητα </a:t>
            </a:r>
            <a:r>
              <a:t>(Availability)</a:t>
            </a:r>
            <a:r>
              <a:t> (2/2)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Slide Number Placeholder 5"/>
          <p:cNvSpPr txBox="1"/>
          <p:nvPr>
            <p:ph type="sldNum" sz="quarter" idx="2"/>
          </p:nvPr>
        </p:nvSpPr>
        <p:spPr>
          <a:xfrm>
            <a:off x="11255246" y="6404294"/>
            <a:ext cx="273656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/>
          <a:lstStyle/>
          <a:p>
            <a:pPr/>
            <a:fld id="{86CB4B4D-7CA3-9044-876B-883B54F8677D}" type="slidenum"/>
          </a:p>
        </p:txBody>
      </p:sp>
      <p:sp>
        <p:nvSpPr>
          <p:cNvPr id="384" name="Rectangle 3"/>
          <p:cNvSpPr txBox="1"/>
          <p:nvPr>
            <p:ph type="body" sz="half" idx="1"/>
          </p:nvPr>
        </p:nvSpPr>
        <p:spPr>
          <a:xfrm>
            <a:off x="1422028" y="1752600"/>
            <a:ext cx="4744393" cy="4648200"/>
          </a:xfrm>
          <a:prstGeom prst="rect">
            <a:avLst/>
          </a:prstGeom>
        </p:spPr>
        <p:txBody>
          <a:bodyPr/>
          <a:lstStyle/>
          <a:p>
            <a:pPr algn="r">
              <a:defRPr sz="2400"/>
            </a:pPr>
            <a:r>
              <a:t>Συνθέτουν την Ασφάλεια στην Τεχνολογία της Πληροφορίας (</a:t>
            </a:r>
            <a:r>
              <a:t>IT Security).</a:t>
            </a:r>
          </a:p>
          <a:p>
            <a:pPr algn="r">
              <a:defRPr sz="2400"/>
            </a:pPr>
            <a:r>
              <a:t>Γενικά είναι </a:t>
            </a:r>
            <a:r>
              <a:rPr b="1">
                <a:effectLst>
                  <a:outerShdw sx="100000" sy="100000" kx="0" ky="0" algn="b" rotWithShape="0" blurRad="38100" dist="38100" dir="2700000">
                    <a:srgbClr val="FFFFFF"/>
                  </a:outerShdw>
                </a:effectLst>
              </a:rPr>
              <a:t>ανεξάρτητα</a:t>
            </a:r>
            <a:r>
              <a:t> αλλά μπορεί μερικώς να </a:t>
            </a:r>
            <a:r>
              <a:rPr b="1">
                <a:effectLst>
                  <a:outerShdw sx="100000" sy="100000" kx="0" ky="0" algn="b" rotWithShape="0" blurRad="38100" dist="38100" dir="2700000">
                    <a:srgbClr val="FFFFFF"/>
                  </a:outerShdw>
                </a:effectLst>
              </a:rPr>
              <a:t>επικαλύπτονται</a:t>
            </a:r>
            <a:r>
              <a:t> ή και να αποκλείει το ένα το άλλο (π.χ η εμπιστευτικότητα περιορίζει τη διαθεσιμότητα).</a:t>
            </a:r>
          </a:p>
        </p:txBody>
      </p:sp>
      <p:grpSp>
        <p:nvGrpSpPr>
          <p:cNvPr id="397" name="Group 4"/>
          <p:cNvGrpSpPr/>
          <p:nvPr/>
        </p:nvGrpSpPr>
        <p:grpSpPr>
          <a:xfrm>
            <a:off x="6238428" y="2057399"/>
            <a:ext cx="5233155" cy="3200401"/>
            <a:chOff x="0" y="0"/>
            <a:chExt cx="5233154" cy="3200400"/>
          </a:xfrm>
        </p:grpSpPr>
        <p:sp>
          <p:nvSpPr>
            <p:cNvPr id="385" name="Oval 5"/>
            <p:cNvSpPr/>
            <p:nvPr/>
          </p:nvSpPr>
          <p:spPr>
            <a:xfrm>
              <a:off x="2221646" y="1257300"/>
              <a:ext cx="3011509" cy="1943100"/>
            </a:xfrm>
            <a:prstGeom prst="ellipse">
              <a:avLst/>
            </a:prstGeom>
            <a:solidFill>
              <a:srgbClr val="CC99FF">
                <a:alpha val="50000"/>
              </a:srgbClr>
            </a:solidFill>
            <a:ln w="38100" cap="flat">
              <a:solidFill>
                <a:srgbClr val="CC99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86" name="Oval 6"/>
            <p:cNvSpPr/>
            <p:nvPr/>
          </p:nvSpPr>
          <p:spPr>
            <a:xfrm>
              <a:off x="1112144" y="-1"/>
              <a:ext cx="3011509" cy="1943101"/>
            </a:xfrm>
            <a:prstGeom prst="ellipse">
              <a:avLst/>
            </a:prstGeom>
            <a:solidFill>
              <a:srgbClr val="99CCFF">
                <a:alpha val="50000"/>
              </a:srgbClr>
            </a:solidFill>
            <a:ln w="38100" cap="flat">
              <a:solidFill>
                <a:srgbClr val="99CC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grpSp>
          <p:nvGrpSpPr>
            <p:cNvPr id="389" name="Text Box 7"/>
            <p:cNvGrpSpPr/>
            <p:nvPr/>
          </p:nvGrpSpPr>
          <p:grpSpPr>
            <a:xfrm>
              <a:off x="1429144" y="571499"/>
              <a:ext cx="2377507" cy="345442"/>
              <a:chOff x="0" y="0"/>
              <a:chExt cx="2377505" cy="345440"/>
            </a:xfrm>
          </p:grpSpPr>
          <p:sp>
            <p:nvSpPr>
              <p:cNvPr id="387" name="Rectangle"/>
              <p:cNvSpPr/>
              <p:nvPr/>
            </p:nvSpPr>
            <p:spPr>
              <a:xfrm>
                <a:off x="0" y="0"/>
                <a:ext cx="2377506" cy="342900"/>
              </a:xfrm>
              <a:prstGeom prst="rect">
                <a:avLst/>
              </a:prstGeom>
              <a:solidFill>
                <a:srgbClr val="99CCFF"/>
              </a:solidFill>
              <a:ln w="9525" cap="flat">
                <a:solidFill>
                  <a:srgbClr val="99CC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algn="ctr"/>
              </a:p>
            </p:txBody>
          </p:sp>
          <p:sp>
            <p:nvSpPr>
              <p:cNvPr id="388" name="Confidentiality"/>
              <p:cNvSpPr txBox="1"/>
              <p:nvPr/>
            </p:nvSpPr>
            <p:spPr>
              <a:xfrm>
                <a:off x="0" y="0"/>
                <a:ext cx="2377506" cy="34544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>
                <a:lvl1pPr algn="ctr">
                  <a:defRPr sz="1700">
                    <a:effectLst>
                      <a:outerShdw sx="100000" sy="100000" kx="0" ky="0" algn="b" rotWithShape="0" blurRad="38100" dist="38100" dir="2700000">
                        <a:srgbClr val="FFFFFF"/>
                      </a:outerShdw>
                    </a:effectLst>
                  </a:defRPr>
                </a:lvl1pPr>
              </a:lstStyle>
              <a:p>
                <a:pPr/>
                <a:r>
                  <a:t>Confidentiality</a:t>
                </a:r>
              </a:p>
            </p:txBody>
          </p:sp>
        </p:grpSp>
        <p:grpSp>
          <p:nvGrpSpPr>
            <p:cNvPr id="392" name="Text Box 8"/>
            <p:cNvGrpSpPr/>
            <p:nvPr/>
          </p:nvGrpSpPr>
          <p:grpSpPr>
            <a:xfrm>
              <a:off x="3172648" y="2057399"/>
              <a:ext cx="1902006" cy="345442"/>
              <a:chOff x="0" y="0"/>
              <a:chExt cx="1902004" cy="345440"/>
            </a:xfrm>
          </p:grpSpPr>
          <p:sp>
            <p:nvSpPr>
              <p:cNvPr id="390" name="Rectangle"/>
              <p:cNvSpPr/>
              <p:nvPr/>
            </p:nvSpPr>
            <p:spPr>
              <a:xfrm>
                <a:off x="0" y="0"/>
                <a:ext cx="1902005" cy="342900"/>
              </a:xfrm>
              <a:prstGeom prst="rect">
                <a:avLst/>
              </a:prstGeom>
              <a:solidFill>
                <a:srgbClr val="CC99FF"/>
              </a:solidFill>
              <a:ln w="9525" cap="flat">
                <a:solidFill>
                  <a:srgbClr val="CC99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algn="ctr"/>
              </a:p>
            </p:txBody>
          </p:sp>
          <p:sp>
            <p:nvSpPr>
              <p:cNvPr id="391" name="Availability"/>
              <p:cNvSpPr txBox="1"/>
              <p:nvPr/>
            </p:nvSpPr>
            <p:spPr>
              <a:xfrm>
                <a:off x="0" y="0"/>
                <a:ext cx="1902005" cy="34544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>
                <a:lvl1pPr algn="ctr">
                  <a:defRPr sz="1700">
                    <a:effectLst>
                      <a:outerShdw sx="100000" sy="100000" kx="0" ky="0" algn="b" rotWithShape="0" blurRad="38100" dist="38100" dir="2700000">
                        <a:srgbClr val="FFFFFF"/>
                      </a:outerShdw>
                    </a:effectLst>
                  </a:defRPr>
                </a:lvl1pPr>
              </a:lstStyle>
              <a:p>
                <a:pPr/>
                <a:r>
                  <a:t>Availability</a:t>
                </a:r>
              </a:p>
            </p:txBody>
          </p:sp>
        </p:grpSp>
        <p:sp>
          <p:nvSpPr>
            <p:cNvPr id="393" name="Oval 9"/>
            <p:cNvSpPr/>
            <p:nvPr/>
          </p:nvSpPr>
          <p:spPr>
            <a:xfrm>
              <a:off x="-1" y="1257300"/>
              <a:ext cx="3011509" cy="1943100"/>
            </a:xfrm>
            <a:prstGeom prst="ellipse">
              <a:avLst/>
            </a:prstGeom>
            <a:solidFill>
              <a:srgbClr val="CCFFCC">
                <a:alpha val="50000"/>
              </a:srgbClr>
            </a:solidFill>
            <a:ln w="38100" cap="flat">
              <a:solidFill>
                <a:srgbClr val="CCFFCC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grpSp>
          <p:nvGrpSpPr>
            <p:cNvPr id="396" name="Text Box 10"/>
            <p:cNvGrpSpPr/>
            <p:nvPr/>
          </p:nvGrpSpPr>
          <p:grpSpPr>
            <a:xfrm>
              <a:off x="319642" y="2057399"/>
              <a:ext cx="1743505" cy="345442"/>
              <a:chOff x="0" y="0"/>
              <a:chExt cx="1743504" cy="345440"/>
            </a:xfrm>
          </p:grpSpPr>
          <p:sp>
            <p:nvSpPr>
              <p:cNvPr id="394" name="Rectangle"/>
              <p:cNvSpPr/>
              <p:nvPr/>
            </p:nvSpPr>
            <p:spPr>
              <a:xfrm>
                <a:off x="0" y="0"/>
                <a:ext cx="1743505" cy="342900"/>
              </a:xfrm>
              <a:prstGeom prst="rect">
                <a:avLst/>
              </a:prstGeom>
              <a:solidFill>
                <a:srgbClr val="CCFFCC"/>
              </a:solidFill>
              <a:ln w="9525" cap="flat">
                <a:solidFill>
                  <a:srgbClr val="CCFFCC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algn="ctr"/>
              </a:p>
            </p:txBody>
          </p:sp>
          <p:sp>
            <p:nvSpPr>
              <p:cNvPr id="395" name="Integrity"/>
              <p:cNvSpPr txBox="1"/>
              <p:nvPr/>
            </p:nvSpPr>
            <p:spPr>
              <a:xfrm>
                <a:off x="0" y="0"/>
                <a:ext cx="1743505" cy="34544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>
                <a:lvl1pPr algn="ctr">
                  <a:defRPr sz="1700">
                    <a:effectLst>
                      <a:outerShdw sx="100000" sy="100000" kx="0" ky="0" algn="b" rotWithShape="0" blurRad="38100" dist="38100" dir="2700000">
                        <a:srgbClr val="FFFFFF"/>
                      </a:outerShdw>
                    </a:effectLst>
                  </a:defRPr>
                </a:lvl1pPr>
              </a:lstStyle>
              <a:p>
                <a:pPr/>
                <a:r>
                  <a:t>Integrity</a:t>
                </a:r>
              </a:p>
            </p:txBody>
          </p:sp>
        </p:grpSp>
      </p:grpSp>
      <p:sp>
        <p:nvSpPr>
          <p:cNvPr id="398" name="Title 1"/>
          <p:cNvSpPr txBox="1"/>
          <p:nvPr/>
        </p:nvSpPr>
        <p:spPr>
          <a:xfrm>
            <a:off x="1745835" y="172938"/>
            <a:ext cx="9782803" cy="12398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normAutofit fontScale="100000" lnSpcReduction="0"/>
          </a:bodyPr>
          <a:lstStyle/>
          <a:p>
            <a:pPr>
              <a:lnSpc>
                <a:spcPct val="90000"/>
              </a:lnSpc>
              <a:defRPr sz="3600">
                <a:solidFill>
                  <a:srgbClr val="35404A"/>
                </a:solidFill>
              </a:defRPr>
            </a:pPr>
            <a:r>
              <a:t>Σχέση Εμπιστευτικότητας, Ακεραιότητας</a:t>
            </a:r>
            <a:br/>
            <a:r>
              <a:t>και Διαθεσιμότητας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Σκοπός Μαθήματος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Σκοπός Μαθήματος</a:t>
            </a:r>
          </a:p>
        </p:txBody>
      </p:sp>
      <p:sp>
        <p:nvSpPr>
          <p:cNvPr id="316" name="Το μάθημα καλύπτει το γενικό μέρος της επιστημονικής περιοχής της Ασφάλειας στην Τεχνολογία της Πληροφορίας.…"/>
          <p:cNvSpPr txBox="1"/>
          <p:nvPr>
            <p:ph type="body" idx="1"/>
          </p:nvPr>
        </p:nvSpPr>
        <p:spPr>
          <a:xfrm>
            <a:off x="1593435" y="1600200"/>
            <a:ext cx="9782803" cy="4572000"/>
          </a:xfrm>
          <a:prstGeom prst="rect">
            <a:avLst/>
          </a:prstGeom>
        </p:spPr>
        <p:txBody>
          <a:bodyPr/>
          <a:lstStyle/>
          <a:p>
            <a:pPr/>
            <a:r>
              <a:t>Το μάθημα </a:t>
            </a:r>
            <a:r>
              <a:rPr b="1"/>
              <a:t>καλύπτει</a:t>
            </a:r>
            <a:r>
              <a:t> το γενικό μέρος της επιστημονικής περιοχής της </a:t>
            </a:r>
            <a:r>
              <a:rPr b="1"/>
              <a:t>Ασφάλειας στην Τεχνολογία της Πληροφορίας</a:t>
            </a:r>
            <a:r>
              <a:t>.</a:t>
            </a:r>
          </a:p>
          <a:p>
            <a:pPr/>
          </a:p>
          <a:p>
            <a:pPr/>
            <a:r>
              <a:rPr b="1"/>
              <a:t>Σκοπός</a:t>
            </a:r>
            <a:r>
              <a:t> του μαθήματος είναι η δημιουργία ενός </a:t>
            </a:r>
            <a:r>
              <a:rPr b="1"/>
              <a:t>ευρύτατου πλαισίου</a:t>
            </a:r>
            <a:r>
              <a:t> </a:t>
            </a:r>
            <a:r>
              <a:rPr b="1"/>
              <a:t>θεωρητικών και πρακτικών γνώσεων</a:t>
            </a:r>
            <a:r>
              <a:t>, το οποίο θα αποτελέσει για το φοιτητή εφόδιο στην αγορά εργασίας στον τομέα της Ασφάλειας στην Τεχνολογία της Πληροφορίας.</a:t>
            </a:r>
          </a:p>
        </p:txBody>
      </p:sp>
      <p:sp>
        <p:nvSpPr>
          <p:cNvPr id="317" name="Slide Number"/>
          <p:cNvSpPr txBox="1"/>
          <p:nvPr>
            <p:ph type="sldNum" sz="quarter" idx="2"/>
          </p:nvPr>
        </p:nvSpPr>
        <p:spPr>
          <a:xfrm>
            <a:off x="11318814" y="6404294"/>
            <a:ext cx="188899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Slide Number Placeholder 5"/>
          <p:cNvSpPr txBox="1"/>
          <p:nvPr>
            <p:ph type="sldNum" sz="quarter" idx="2"/>
          </p:nvPr>
        </p:nvSpPr>
        <p:spPr>
          <a:xfrm>
            <a:off x="11255246" y="6404294"/>
            <a:ext cx="273656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/>
          <a:lstStyle/>
          <a:p>
            <a:pPr/>
            <a:fld id="{86CB4B4D-7CA3-9044-876B-883B54F8677D}" type="slidenum"/>
          </a:p>
        </p:txBody>
      </p:sp>
      <p:sp>
        <p:nvSpPr>
          <p:cNvPr id="401" name="Rectangle 3"/>
          <p:cNvSpPr txBox="1"/>
          <p:nvPr>
            <p:ph type="body" idx="1"/>
          </p:nvPr>
        </p:nvSpPr>
        <p:spPr>
          <a:xfrm>
            <a:off x="1593435" y="1744216"/>
            <a:ext cx="9782803" cy="4421088"/>
          </a:xfrm>
          <a:prstGeom prst="rect">
            <a:avLst/>
          </a:prstGeom>
        </p:spPr>
        <p:txBody>
          <a:bodyPr/>
          <a:lstStyle/>
          <a:p>
            <a:pPr marL="237012" indent="-237012" defTabSz="877823">
              <a:spcBef>
                <a:spcPts val="1300"/>
              </a:spcBef>
              <a:defRPr b="1" sz="3072">
                <a:effectLst>
                  <a:outerShdw sx="100000" sy="100000" kx="0" ky="0" algn="b" rotWithShape="0" blurRad="36576" dist="36576" dir="2700000">
                    <a:srgbClr val="FFFFFF"/>
                  </a:outerShdw>
                </a:effectLst>
              </a:defRPr>
            </a:pPr>
            <a:r>
              <a:t>CIA</a:t>
            </a:r>
            <a:r>
              <a:rPr b="0" sz="2688"/>
              <a:t> </a:t>
            </a:r>
            <a:r>
              <a:rPr b="0" sz="2688"/>
              <a:t>(</a:t>
            </a:r>
            <a:r>
              <a:t>C</a:t>
            </a:r>
            <a:r>
              <a:rPr b="0" sz="2688"/>
              <a:t>onfidentiality</a:t>
            </a:r>
            <a:r>
              <a:rPr b="0" sz="2688"/>
              <a:t>-</a:t>
            </a:r>
            <a:r>
              <a:t>I</a:t>
            </a:r>
            <a:r>
              <a:rPr b="0" sz="2688"/>
              <a:t>ntegrity</a:t>
            </a:r>
            <a:r>
              <a:rPr b="0" sz="2688"/>
              <a:t>-</a:t>
            </a:r>
            <a:r>
              <a:t>A</a:t>
            </a:r>
            <a:r>
              <a:rPr b="0" sz="2688"/>
              <a:t>vailability</a:t>
            </a:r>
            <a:r>
              <a:rPr b="0" sz="2688"/>
              <a:t>)</a:t>
            </a:r>
            <a:r>
              <a:rPr b="0" sz="2688"/>
              <a:t>.</a:t>
            </a:r>
            <a:endParaRPr b="0" sz="2688"/>
          </a:p>
          <a:p>
            <a:pPr marL="237012" indent="-237012" defTabSz="877823">
              <a:spcBef>
                <a:spcPts val="1300"/>
              </a:spcBef>
              <a:defRPr sz="2688"/>
            </a:pPr>
            <a:r>
              <a:t>Πρόοδος έχει επιτευχθεί στις περιοχές της Εμπιστευτικότητας και Ακεραιότητας.</a:t>
            </a:r>
          </a:p>
          <a:p>
            <a:pPr marL="237012" indent="-237012" defTabSz="877823">
              <a:spcBef>
                <a:spcPts val="1300"/>
              </a:spcBef>
              <a:defRPr sz="2688"/>
            </a:pPr>
            <a:r>
              <a:t>Βρισκόμαστε στην αρχή της κατανόησης των συνεπειών της έλλειψης διαθεσιμότητας και των τρόπων διασφάλισής της.</a:t>
            </a:r>
          </a:p>
          <a:p>
            <a:pPr marL="237012" indent="-237012" defTabSz="877823">
              <a:spcBef>
                <a:spcPts val="1300"/>
              </a:spcBef>
              <a:defRPr sz="2688"/>
            </a:pPr>
            <a:r>
              <a:t>Η εμπιστευτικότητα και η ακεραιότητα διατηρούνται με έναν περιορισμένο έλεγχο πρόσβασης, όχι όμως και η διαθεσιμότητα.</a:t>
            </a:r>
          </a:p>
          <a:p>
            <a:pPr marL="237012" indent="-237012" defTabSz="877823">
              <a:spcBef>
                <a:spcPts val="1300"/>
              </a:spcBef>
              <a:defRPr sz="2688"/>
            </a:pPr>
            <a:r>
              <a:t>Η διασφάλιση της διαθεσιμότητας απαιτεί περαιτέρω έρευνα.</a:t>
            </a:r>
          </a:p>
        </p:txBody>
      </p:sp>
      <p:sp>
        <p:nvSpPr>
          <p:cNvPr id="402" name="Title 1"/>
          <p:cNvSpPr txBox="1"/>
          <p:nvPr/>
        </p:nvSpPr>
        <p:spPr>
          <a:xfrm>
            <a:off x="1745835" y="188639"/>
            <a:ext cx="9782803" cy="1239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normAutofit fontScale="100000" lnSpcReduction="0"/>
          </a:bodyPr>
          <a:lstStyle/>
          <a:p>
            <a:pPr>
              <a:lnSpc>
                <a:spcPct val="90000"/>
              </a:lnSpc>
              <a:defRPr sz="3600">
                <a:solidFill>
                  <a:srgbClr val="35404A"/>
                </a:solidFill>
              </a:defRPr>
            </a:pPr>
            <a:r>
              <a:t>Εμπιστευτικότητα, Ακεραιότητα</a:t>
            </a:r>
            <a:br/>
            <a:r>
              <a:t>και Διαθεσιμότητα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Title 1"/>
          <p:cNvSpPr txBox="1"/>
          <p:nvPr>
            <p:ph type="title"/>
          </p:nvPr>
        </p:nvSpPr>
        <p:spPr>
          <a:xfrm>
            <a:off x="1074239" y="381000"/>
            <a:ext cx="3293423" cy="1371600"/>
          </a:xfrm>
          <a:prstGeom prst="rect">
            <a:avLst/>
          </a:prstGeom>
        </p:spPr>
        <p:txBody>
          <a:bodyPr/>
          <a:lstStyle/>
          <a:p>
            <a:pPr/>
            <a:r>
              <a:t>Ενα γενικο μοντελο επιθεσης</a:t>
            </a:r>
          </a:p>
        </p:txBody>
      </p:sp>
      <p:sp>
        <p:nvSpPr>
          <p:cNvPr id="405" name="Text Placeholder 3"/>
          <p:cNvSpPr txBox="1"/>
          <p:nvPr>
            <p:ph type="body" sz="quarter" idx="1"/>
          </p:nvPr>
        </p:nvSpPr>
        <p:spPr>
          <a:xfrm>
            <a:off x="1074239" y="1828800"/>
            <a:ext cx="3293423" cy="4343400"/>
          </a:xfrm>
          <a:prstGeom prst="rect">
            <a:avLst/>
          </a:prstGeom>
        </p:spPr>
        <p:txBody>
          <a:bodyPr/>
          <a:lstStyle/>
          <a:p>
            <a:pPr>
              <a:defRPr>
                <a:latin typeface="Calibri"/>
                <a:ea typeface="Calibri"/>
                <a:cs typeface="Calibri"/>
                <a:sym typeface="Calibri"/>
              </a:defRPr>
            </a:pPr>
            <a:r>
              <a:t>Ένας επιτιθέμενος (</a:t>
            </a:r>
            <a:r>
              <a:rPr b="1"/>
              <a:t>attacker</a:t>
            </a:r>
            <a:r>
              <a:t>) χρησιμοποιώντας μία μέθοδο επίθεσης </a:t>
            </a:r>
            <a:r>
              <a:t>(</a:t>
            </a:r>
            <a:r>
              <a:rPr b="1"/>
              <a:t>method of attack)</a:t>
            </a:r>
            <a:r>
              <a:t>  </a:t>
            </a:r>
            <a:r>
              <a:t>μπορεί να εκμεταλευτεί μία υπάρχουσα ευπάθεια/αδυναμία </a:t>
            </a:r>
            <a:r>
              <a:t>(</a:t>
            </a:r>
            <a:r>
              <a:rPr b="1"/>
              <a:t>flaw</a:t>
            </a:r>
            <a:r>
              <a:t>) </a:t>
            </a:r>
            <a:r>
              <a:t>του συστήματος στόχου </a:t>
            </a:r>
            <a:r>
              <a:t>(</a:t>
            </a:r>
            <a:r>
              <a:rPr b="1"/>
              <a:t>Target System  – TS</a:t>
            </a:r>
            <a:r>
              <a:t>) </a:t>
            </a:r>
            <a:r>
              <a:t>για να κάνει μια επίθεση. Σε ορισμένες περιπτώσεις, ο επιτιθέμενος εισάγει σκόπιμα στο σύστημα μια πρόσθετη ευπάθεια/αδυναμία.</a:t>
            </a:r>
            <a:r>
              <a:t> (</a:t>
            </a:r>
            <a:r>
              <a:rPr b="1"/>
              <a:t>additional  flaw</a:t>
            </a:r>
            <a:r>
              <a:t>)</a:t>
            </a:r>
          </a:p>
        </p:txBody>
      </p:sp>
      <p:sp>
        <p:nvSpPr>
          <p:cNvPr id="406" name="Slide Number Placeholder 4"/>
          <p:cNvSpPr txBox="1"/>
          <p:nvPr>
            <p:ph type="sldNum" sz="quarter" idx="2"/>
          </p:nvPr>
        </p:nvSpPr>
        <p:spPr>
          <a:xfrm>
            <a:off x="11102582" y="6404294"/>
            <a:ext cx="273656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pic>
        <p:nvPicPr>
          <p:cNvPr id="407" name="Picture 3" descr="Picture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942283" y="1412775"/>
            <a:ext cx="6853903" cy="422109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Title 1"/>
          <p:cNvSpPr txBox="1"/>
          <p:nvPr>
            <p:ph type="title"/>
          </p:nvPr>
        </p:nvSpPr>
        <p:spPr>
          <a:xfrm>
            <a:off x="1593435" y="177799"/>
            <a:ext cx="9782803" cy="1239839"/>
          </a:xfrm>
          <a:prstGeom prst="rect">
            <a:avLst/>
          </a:prstGeom>
        </p:spPr>
        <p:txBody>
          <a:bodyPr/>
          <a:lstStyle/>
          <a:p>
            <a:pPr/>
            <a:r>
              <a:t>Στόχοι της Ασφάλειας στην ΤΠ</a:t>
            </a:r>
          </a:p>
        </p:txBody>
      </p:sp>
      <p:sp>
        <p:nvSpPr>
          <p:cNvPr id="410" name="Content Placeholder 2"/>
          <p:cNvSpPr txBox="1"/>
          <p:nvPr>
            <p:ph type="body" idx="1"/>
          </p:nvPr>
        </p:nvSpPr>
        <p:spPr>
          <a:xfrm>
            <a:off x="1593435" y="1600200"/>
            <a:ext cx="9782803" cy="4572000"/>
          </a:xfrm>
          <a:prstGeom prst="rect">
            <a:avLst/>
          </a:prstGeom>
        </p:spPr>
        <p:txBody>
          <a:bodyPr/>
          <a:lstStyle/>
          <a:p>
            <a:pPr/>
            <a:r>
              <a:t>Θεωρώντας ότι υπάρχει εφαρμογή μιας πολιτικής ασφάλειας η οποία με σαφήνεια διακρίνει ενέργειες σε «</a:t>
            </a:r>
            <a:r>
              <a:rPr b="1"/>
              <a:t>ασφαλείς</a:t>
            </a:r>
            <a:r>
              <a:t>» και«</a:t>
            </a:r>
            <a:r>
              <a:rPr b="1"/>
              <a:t>μη ασφαλείς</a:t>
            </a:r>
            <a:r>
              <a:t>», τότε οι μηχανισμοί ασφάλειας που την υλοποιούν μπορούν να</a:t>
            </a:r>
            <a:r>
              <a:t>:</a:t>
            </a:r>
          </a:p>
          <a:p>
            <a:pPr/>
            <a:r>
              <a:t>Εμποδίσουν μια επίθεση (</a:t>
            </a:r>
            <a:r>
              <a:rPr b="1"/>
              <a:t>Prevention</a:t>
            </a:r>
            <a:r>
              <a:t>),</a:t>
            </a:r>
          </a:p>
          <a:p>
            <a:pPr/>
            <a:r>
              <a:t>Ανιχνεύσουν μια επίθεση</a:t>
            </a:r>
            <a:r>
              <a:t> (</a:t>
            </a:r>
            <a:r>
              <a:rPr b="1"/>
              <a:t>Detection</a:t>
            </a:r>
            <a:r>
              <a:t>)</a:t>
            </a:r>
            <a:r>
              <a:t>,</a:t>
            </a:r>
          </a:p>
          <a:p>
            <a:pPr/>
            <a:r>
              <a:t>Επαναφέρουν το σύστημα στην πρότερη κατάσταση μετά από μια επίθεση</a:t>
            </a:r>
            <a:r>
              <a:t> (</a:t>
            </a:r>
            <a:r>
              <a:rPr b="1"/>
              <a:t>Recover</a:t>
            </a:r>
            <a:r>
              <a:t>).</a:t>
            </a:r>
          </a:p>
        </p:txBody>
      </p:sp>
      <p:sp>
        <p:nvSpPr>
          <p:cNvPr id="411" name="Slide Number Placeholder 3"/>
          <p:cNvSpPr txBox="1"/>
          <p:nvPr>
            <p:ph type="sldNum" sz="quarter" idx="2"/>
          </p:nvPr>
        </p:nvSpPr>
        <p:spPr>
          <a:xfrm>
            <a:off x="11255246" y="6405857"/>
            <a:ext cx="273656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Title 1"/>
          <p:cNvSpPr txBox="1"/>
          <p:nvPr>
            <p:ph type="title"/>
          </p:nvPr>
        </p:nvSpPr>
        <p:spPr>
          <a:xfrm>
            <a:off x="1593435" y="177799"/>
            <a:ext cx="9782803" cy="1239839"/>
          </a:xfrm>
          <a:prstGeom prst="rect">
            <a:avLst/>
          </a:prstGeom>
        </p:spPr>
        <p:txBody>
          <a:bodyPr/>
          <a:lstStyle/>
          <a:p>
            <a:pPr/>
            <a:r>
              <a:t>Αντικείμενα Μελέτης και Εξέτασης</a:t>
            </a:r>
          </a:p>
        </p:txBody>
      </p:sp>
      <p:sp>
        <p:nvSpPr>
          <p:cNvPr id="414" name="Content Placeholder 2"/>
          <p:cNvSpPr txBox="1"/>
          <p:nvPr>
            <p:ph type="body" idx="1"/>
          </p:nvPr>
        </p:nvSpPr>
        <p:spPr>
          <a:xfrm>
            <a:off x="1593435" y="1600200"/>
            <a:ext cx="9782803" cy="4781128"/>
          </a:xfrm>
          <a:prstGeom prst="rect">
            <a:avLst/>
          </a:prstGeom>
        </p:spPr>
        <p:txBody>
          <a:bodyPr/>
          <a:lstStyle/>
          <a:p>
            <a:pPr marL="237012" indent="-237012" defTabSz="877823">
              <a:lnSpc>
                <a:spcPct val="81000"/>
              </a:lnSpc>
              <a:spcBef>
                <a:spcPts val="1300"/>
              </a:spcBef>
              <a:defRPr b="1" sz="2688">
                <a:effectLst>
                  <a:outerShdw sx="100000" sy="100000" kx="0" ky="0" algn="b" rotWithShape="0" blurRad="36576" dist="36576" dir="2700000">
                    <a:srgbClr val="000000">
                      <a:alpha val="43137"/>
                    </a:srgbClr>
                  </a:outerShdw>
                </a:effectLst>
              </a:defRPr>
            </a:pPr>
            <a:r>
              <a:t>Τι;</a:t>
            </a:r>
          </a:p>
          <a:p>
            <a:pPr lvl="1" marL="588142" indent="-237012" defTabSz="877823">
              <a:lnSpc>
                <a:spcPct val="81000"/>
              </a:lnSpc>
              <a:spcBef>
                <a:spcPts val="500"/>
              </a:spcBef>
              <a:defRPr sz="2304"/>
            </a:pPr>
            <a:r>
              <a:t>Ποιες είναι οι απειλές σε ένα Πληροφοριακό/Επικοινωνιακό σύστημα;</a:t>
            </a:r>
          </a:p>
          <a:p>
            <a:pPr lvl="1" marL="588142" indent="-237012" defTabSz="877823">
              <a:lnSpc>
                <a:spcPct val="81000"/>
              </a:lnSpc>
              <a:spcBef>
                <a:spcPts val="500"/>
              </a:spcBef>
              <a:defRPr sz="2304"/>
            </a:pPr>
            <a:r>
              <a:t>Ποια είναι τα τρωτά και ευπαθή σημεία στα Πληροφοριακά/Επικοινωνιακά Συστήματα;</a:t>
            </a:r>
          </a:p>
          <a:p>
            <a:pPr lvl="1" marL="588142" indent="-237012" defTabSz="877823">
              <a:lnSpc>
                <a:spcPct val="81000"/>
              </a:lnSpc>
              <a:spcBef>
                <a:spcPts val="500"/>
              </a:spcBef>
              <a:defRPr sz="2304"/>
            </a:pPr>
            <a:r>
              <a:t>Ποιες είναι οι επιπτώσεις μιας επίθεσεις σε ένα σύστημα;</a:t>
            </a:r>
          </a:p>
          <a:p>
            <a:pPr marL="237012" indent="-237012" defTabSz="877823">
              <a:lnSpc>
                <a:spcPct val="81000"/>
              </a:lnSpc>
              <a:spcBef>
                <a:spcPts val="1300"/>
              </a:spcBef>
              <a:defRPr b="1" sz="2688">
                <a:effectLst>
                  <a:outerShdw sx="100000" sy="100000" kx="0" ky="0" algn="b" rotWithShape="0" blurRad="36576" dist="36576" dir="2700000">
                    <a:srgbClr val="000000">
                      <a:alpha val="43137"/>
                    </a:srgbClr>
                  </a:outerShdw>
                </a:effectLst>
              </a:defRPr>
            </a:pPr>
            <a:r>
              <a:t>Πώς;</a:t>
            </a:r>
          </a:p>
          <a:p>
            <a:pPr lvl="1" marL="588142" indent="-237012" defTabSz="877823">
              <a:lnSpc>
                <a:spcPct val="81000"/>
              </a:lnSpc>
              <a:spcBef>
                <a:spcPts val="500"/>
              </a:spcBef>
              <a:defRPr sz="2304"/>
            </a:pPr>
            <a:r>
              <a:t>Πώς γίνεται η εκμετάλευση των ευπαθειών;</a:t>
            </a:r>
          </a:p>
          <a:p>
            <a:pPr lvl="1" marL="588142" indent="-237012" defTabSz="877823">
              <a:lnSpc>
                <a:spcPct val="81000"/>
              </a:lnSpc>
              <a:spcBef>
                <a:spcPts val="500"/>
              </a:spcBef>
              <a:defRPr sz="2304"/>
            </a:pPr>
            <a:r>
              <a:t>Ποιες είναι οι μέθοδοι επιθέσεων;</a:t>
            </a:r>
          </a:p>
          <a:p>
            <a:pPr lvl="1" marL="588142" indent="-237012" defTabSz="877823">
              <a:lnSpc>
                <a:spcPct val="81000"/>
              </a:lnSpc>
              <a:spcBef>
                <a:spcPts val="500"/>
              </a:spcBef>
              <a:defRPr sz="2304"/>
            </a:pPr>
            <a:r>
              <a:t>Ποιοι είναι οι μηχανισμοί προστασίας (έλεγχοι);</a:t>
            </a:r>
          </a:p>
          <a:p>
            <a:pPr marL="237012" indent="-237012" defTabSz="877823">
              <a:lnSpc>
                <a:spcPct val="81000"/>
              </a:lnSpc>
              <a:spcBef>
                <a:spcPts val="1300"/>
              </a:spcBef>
              <a:defRPr b="1" sz="2688">
                <a:effectLst>
                  <a:outerShdw sx="100000" sy="100000" kx="0" ky="0" algn="b" rotWithShape="0" blurRad="36576" dist="36576" dir="2700000">
                    <a:srgbClr val="000000">
                      <a:alpha val="43137"/>
                    </a:srgbClr>
                  </a:outerShdw>
                </a:effectLst>
              </a:defRPr>
            </a:pPr>
            <a:r>
              <a:t>Ποιοι;</a:t>
            </a:r>
          </a:p>
          <a:p>
            <a:pPr lvl="1" marL="588142" indent="-237012" defTabSz="877823">
              <a:lnSpc>
                <a:spcPct val="81000"/>
              </a:lnSpc>
              <a:spcBef>
                <a:spcPts val="500"/>
              </a:spcBef>
              <a:defRPr sz="2304"/>
            </a:pPr>
            <a:r>
              <a:t>Ποια είναι τα εμπλεκόμενα άτομα στις επιθέσεις σε Πληροφοριακά/Επικοινωνιακά Συστήματα;</a:t>
            </a:r>
          </a:p>
        </p:txBody>
      </p:sp>
      <p:sp>
        <p:nvSpPr>
          <p:cNvPr id="415" name="Slide Number Placeholder 3"/>
          <p:cNvSpPr txBox="1"/>
          <p:nvPr>
            <p:ph type="sldNum" sz="quarter" idx="2"/>
          </p:nvPr>
        </p:nvSpPr>
        <p:spPr>
          <a:xfrm>
            <a:off x="11255246" y="6404294"/>
            <a:ext cx="273656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Title 1"/>
          <p:cNvSpPr txBox="1"/>
          <p:nvPr>
            <p:ph type="title"/>
          </p:nvPr>
        </p:nvSpPr>
        <p:spPr>
          <a:xfrm>
            <a:off x="1074239" y="381000"/>
            <a:ext cx="3293423" cy="1371600"/>
          </a:xfrm>
          <a:prstGeom prst="rect">
            <a:avLst/>
          </a:prstGeom>
        </p:spPr>
        <p:txBody>
          <a:bodyPr/>
          <a:lstStyle/>
          <a:p>
            <a:pPr/>
            <a:r>
              <a:t>4 ειδη απειλων</a:t>
            </a:r>
          </a:p>
        </p:txBody>
      </p:sp>
      <p:sp>
        <p:nvSpPr>
          <p:cNvPr id="418" name="Content Placeholder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1" marL="246888" indent="-246888">
              <a:buChar char="›"/>
              <a:defRPr b="1"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  <a:sym typeface="Calibri"/>
              </a:defRPr>
            </a:pPr>
          </a:p>
          <a:p>
            <a:pPr lvl="1" marL="514350" indent="-514350">
              <a:buFontTx/>
              <a:buAutoNum type="arabicPeriod" startAt="1"/>
              <a:defRPr b="1"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  <a:sym typeface="Calibri"/>
              </a:defRPr>
            </a:pPr>
            <a:r>
              <a:t>Διακοπή (</a:t>
            </a:r>
            <a:r>
              <a:t>Interruption)</a:t>
            </a:r>
            <a:r>
              <a:t>,</a:t>
            </a:r>
            <a:endParaRPr sz="2400"/>
          </a:p>
          <a:p>
            <a:pPr lvl="1" marL="514350" indent="-514350">
              <a:buFontTx/>
              <a:buAutoNum type="arabicPeriod" startAt="1"/>
              <a:defRPr b="1"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  <a:sym typeface="Calibri"/>
              </a:defRPr>
            </a:pPr>
          </a:p>
          <a:p>
            <a:pPr lvl="1" marL="514350" indent="-514350">
              <a:buFontTx/>
              <a:buAutoNum type="arabicPeriod" startAt="2"/>
              <a:defRPr b="1"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  <a:sym typeface="Calibri"/>
              </a:defRPr>
            </a:pPr>
            <a:r>
              <a:t>Υποκλοπή</a:t>
            </a:r>
            <a:r>
              <a:t> (Interception)</a:t>
            </a:r>
          </a:p>
          <a:p>
            <a:pPr lvl="1" marL="514350" indent="-514350">
              <a:buFontTx/>
              <a:buAutoNum type="arabicPeriod" startAt="2"/>
              <a:defRPr b="1"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  <a:sym typeface="Calibri"/>
              </a:defRPr>
            </a:pPr>
          </a:p>
          <a:p>
            <a:pPr lvl="1" marL="514350" indent="-514350">
              <a:buFontTx/>
              <a:buAutoNum type="arabicPeriod" startAt="3"/>
              <a:defRPr b="1"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  <a:sym typeface="Calibri"/>
              </a:defRPr>
            </a:pPr>
            <a:r>
              <a:t>Τροποποίηση</a:t>
            </a:r>
            <a:r>
              <a:t> (Modification)</a:t>
            </a:r>
          </a:p>
          <a:p>
            <a:pPr lvl="1" marL="514350" indent="-514350">
              <a:buFontTx/>
              <a:buAutoNum type="arabicPeriod" startAt="3"/>
              <a:defRPr b="1"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  <a:sym typeface="Calibri"/>
              </a:defRPr>
            </a:pPr>
          </a:p>
          <a:p>
            <a:pPr lvl="1" marL="514350" indent="-514350">
              <a:buFontTx/>
              <a:buAutoNum type="arabicPeriod" startAt="4"/>
              <a:defRPr b="1"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  <a:sym typeface="Calibri"/>
              </a:defRPr>
            </a:pPr>
            <a:r>
              <a:t>Πλαστογράφηση (</a:t>
            </a:r>
            <a:r>
              <a:t>Fabrication</a:t>
            </a:r>
            <a:r>
              <a:t>)</a:t>
            </a:r>
          </a:p>
        </p:txBody>
      </p:sp>
      <p:sp>
        <p:nvSpPr>
          <p:cNvPr id="419" name="Text Placeholder 3"/>
          <p:cNvSpPr/>
          <p:nvPr>
            <p:ph type="body" idx="13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marL="0" indent="0">
              <a:buSzTx/>
              <a:buFontTx/>
              <a:buNone/>
              <a:defRPr sz="2400">
                <a:solidFill>
                  <a:srgbClr val="FFFFFF"/>
                </a:solidFill>
                <a:latin typeface="+mn-lt"/>
                <a:ea typeface="+mn-ea"/>
                <a:cs typeface="+mn-cs"/>
                <a:sym typeface="Euphemia"/>
              </a:defRPr>
            </a:pPr>
          </a:p>
          <a:p>
            <a:pPr marL="0" indent="0">
              <a:buSzTx/>
              <a:buFontTx/>
              <a:buNone/>
              <a:defRPr sz="2400">
                <a:solidFill>
                  <a:srgbClr val="FFFFFF"/>
                </a:solidFill>
                <a:latin typeface="+mn-lt"/>
                <a:ea typeface="+mn-ea"/>
                <a:cs typeface="+mn-cs"/>
                <a:sym typeface="Euphemia"/>
              </a:defRPr>
            </a:pPr>
            <a:r>
              <a:t>Ανάλογα με τις επιπτώσεις και τα αποτελέσματα που παρατηρούνται στα Πληροφοριακά και Επικοινωνιακά συστήματα, οι απειλές διακρίνονται σε τέσσερα είδη:</a:t>
            </a:r>
          </a:p>
        </p:txBody>
      </p:sp>
      <p:sp>
        <p:nvSpPr>
          <p:cNvPr id="420" name="Slide Number Placeholder 4"/>
          <p:cNvSpPr txBox="1"/>
          <p:nvPr>
            <p:ph type="sldNum" sz="quarter" idx="2"/>
          </p:nvPr>
        </p:nvSpPr>
        <p:spPr>
          <a:xfrm>
            <a:off x="11102582" y="6404294"/>
            <a:ext cx="273656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Slide Number Placeholder 5"/>
          <p:cNvSpPr txBox="1"/>
          <p:nvPr>
            <p:ph type="sldNum" sz="quarter" idx="2"/>
          </p:nvPr>
        </p:nvSpPr>
        <p:spPr>
          <a:xfrm>
            <a:off x="11255246" y="6404294"/>
            <a:ext cx="273656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/>
          <a:lstStyle/>
          <a:p>
            <a:pPr/>
            <a:fld id="{86CB4B4D-7CA3-9044-876B-883B54F8677D}" type="slidenum"/>
          </a:p>
        </p:txBody>
      </p:sp>
      <p:sp>
        <p:nvSpPr>
          <p:cNvPr id="423" name="Rectangle 3"/>
          <p:cNvSpPr txBox="1"/>
          <p:nvPr>
            <p:ph type="body" idx="1"/>
          </p:nvPr>
        </p:nvSpPr>
        <p:spPr>
          <a:xfrm>
            <a:off x="1701923" y="1676400"/>
            <a:ext cx="9577066" cy="4632920"/>
          </a:xfrm>
          <a:prstGeom prst="rect">
            <a:avLst/>
          </a:prstGeom>
        </p:spPr>
        <p:txBody>
          <a:bodyPr/>
          <a:lstStyle/>
          <a:p>
            <a:pPr marL="244419" indent="-244419" defTabSz="905255">
              <a:lnSpc>
                <a:spcPct val="81000"/>
              </a:lnSpc>
              <a:spcBef>
                <a:spcPts val="1300"/>
              </a:spcBef>
              <a:tabLst>
                <a:tab pos="6591300" algn="l"/>
              </a:tabLst>
              <a:defRPr sz="2673"/>
            </a:pPr>
            <a:r>
              <a:t>Ένα αγαθό του συστήματος</a:t>
            </a:r>
            <a:endParaRPr sz="2376"/>
          </a:p>
          <a:p>
            <a:pPr lvl="1" marL="606521" indent="-244419" defTabSz="905255">
              <a:lnSpc>
                <a:spcPct val="81000"/>
              </a:lnSpc>
              <a:spcBef>
                <a:spcPts val="500"/>
              </a:spcBef>
              <a:tabLst>
                <a:tab pos="6591300" algn="l"/>
              </a:tabLst>
              <a:defRPr sz="2178"/>
            </a:pPr>
            <a:r>
              <a:t>χάνεται, ή</a:t>
            </a:r>
          </a:p>
          <a:p>
            <a:pPr lvl="1" marL="606521" indent="-244419" defTabSz="905255">
              <a:lnSpc>
                <a:spcPct val="81000"/>
              </a:lnSpc>
              <a:spcBef>
                <a:spcPts val="500"/>
              </a:spcBef>
              <a:tabLst>
                <a:tab pos="6591300" algn="l"/>
              </a:tabLst>
              <a:defRPr sz="2178"/>
            </a:pPr>
            <a:r>
              <a:t>δεν είναι διαθέσιμο, ή</a:t>
            </a:r>
          </a:p>
          <a:p>
            <a:pPr lvl="1" marL="606521" indent="-244419" defTabSz="905255">
              <a:lnSpc>
                <a:spcPct val="81000"/>
              </a:lnSpc>
              <a:spcBef>
                <a:spcPts val="500"/>
              </a:spcBef>
              <a:tabLst>
                <a:tab pos="6591300" algn="l"/>
              </a:tabLst>
              <a:defRPr sz="2178"/>
            </a:pPr>
            <a:r>
              <a:t>δε μπορεί να χρησιμοποιηθεί.</a:t>
            </a:r>
          </a:p>
          <a:p>
            <a:pPr lvl="2" marL="968623" indent="-244419" defTabSz="905255">
              <a:lnSpc>
                <a:spcPct val="81000"/>
              </a:lnSpc>
              <a:spcBef>
                <a:spcPts val="500"/>
              </a:spcBef>
              <a:tabLst>
                <a:tab pos="6591300" algn="l"/>
              </a:tabLst>
              <a:defRPr sz="1979"/>
            </a:pPr>
          </a:p>
          <a:p>
            <a:pPr lvl="1" marL="244419" indent="117683" defTabSz="905255">
              <a:lnSpc>
                <a:spcPct val="81000"/>
              </a:lnSpc>
              <a:spcBef>
                <a:spcPts val="500"/>
              </a:spcBef>
              <a:buSzTx/>
              <a:buNone/>
              <a:tabLst>
                <a:tab pos="6591300" algn="l"/>
              </a:tabLst>
              <a:defRPr b="1" i="1" sz="2178" u="sng"/>
            </a:pPr>
            <a:r>
              <a:t>Παραδείγματα</a:t>
            </a:r>
            <a:r>
              <a:rPr b="0"/>
              <a:t>:</a:t>
            </a:r>
            <a:endParaRPr sz="2376"/>
          </a:p>
          <a:p>
            <a:pPr lvl="1" marL="606521" indent="-244419" defTabSz="905255">
              <a:lnSpc>
                <a:spcPct val="81000"/>
              </a:lnSpc>
              <a:spcBef>
                <a:spcPts val="500"/>
              </a:spcBef>
              <a:tabLst>
                <a:tab pos="6591300" algn="l"/>
              </a:tabLst>
              <a:defRPr sz="2178"/>
            </a:pPr>
            <a:r>
              <a:t>Η κακόβουλη καταστροφή μιας συσκευής υλικού, ή</a:t>
            </a:r>
            <a:endParaRPr sz="2376"/>
          </a:p>
          <a:p>
            <a:pPr lvl="1" marL="606521" indent="-244419" defTabSz="905255">
              <a:lnSpc>
                <a:spcPct val="81000"/>
              </a:lnSpc>
              <a:spcBef>
                <a:spcPts val="500"/>
              </a:spcBef>
              <a:tabLst>
                <a:tab pos="6591300" algn="l"/>
              </a:tabLst>
              <a:defRPr sz="2178"/>
            </a:pPr>
            <a:r>
              <a:t>Η διαγραφή ενός αρχείου (προγράμματος ή δεδομένων), ή</a:t>
            </a:r>
          </a:p>
          <a:p>
            <a:pPr lvl="1" marL="606521" indent="-244419" defTabSz="905255">
              <a:lnSpc>
                <a:spcPct val="108000"/>
              </a:lnSpc>
              <a:spcBef>
                <a:spcPts val="500"/>
              </a:spcBef>
              <a:tabLst>
                <a:tab pos="6591300" algn="l"/>
              </a:tabLst>
              <a:defRPr sz="2178"/>
            </a:pPr>
            <a:r>
              <a:t>Η δυσλειτουργία του διαχειριστή αρχείων ενός ΛΣ που οδηγεί στην έλλειψη δυνατότητας ανεύρεσης ενός συγκεκριμένου αρχείου του δίσκου, ή</a:t>
            </a:r>
            <a:endParaRPr sz="2376"/>
          </a:p>
          <a:p>
            <a:pPr lvl="1" marL="606521" indent="-244419" defTabSz="905255">
              <a:lnSpc>
                <a:spcPct val="108000"/>
              </a:lnSpc>
              <a:spcBef>
                <a:spcPts val="500"/>
              </a:spcBef>
              <a:tabLst>
                <a:tab pos="6591300" algn="l"/>
              </a:tabLst>
              <a:defRPr sz="2178"/>
            </a:pPr>
            <a:r>
              <a:t>Η αδυναμία εύρεσης ενός αρχείου τη στιγμή που απαιτείται, λόγω ελλειπούς οργάνωσης των αρχείων ενός αποθηκευτικού μέσου.</a:t>
            </a:r>
          </a:p>
        </p:txBody>
      </p:sp>
      <p:sp>
        <p:nvSpPr>
          <p:cNvPr id="424" name="Title 6"/>
          <p:cNvSpPr txBox="1"/>
          <p:nvPr>
            <p:ph type="title"/>
          </p:nvPr>
        </p:nvSpPr>
        <p:spPr>
          <a:xfrm>
            <a:off x="1593435" y="177799"/>
            <a:ext cx="9782803" cy="1239839"/>
          </a:xfrm>
          <a:prstGeom prst="rect">
            <a:avLst/>
          </a:prstGeom>
        </p:spPr>
        <p:txBody>
          <a:bodyPr/>
          <a:lstStyle/>
          <a:p>
            <a:pPr/>
            <a:r>
              <a:t>Διακοπή (</a:t>
            </a:r>
            <a:r>
              <a:t>Interruption</a:t>
            </a:r>
            <a:r>
              <a:t>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Slide Number Placeholder 5"/>
          <p:cNvSpPr txBox="1"/>
          <p:nvPr>
            <p:ph type="sldNum" sz="quarter" idx="2"/>
          </p:nvPr>
        </p:nvSpPr>
        <p:spPr>
          <a:xfrm>
            <a:off x="11255246" y="6404294"/>
            <a:ext cx="273656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/>
          <a:lstStyle/>
          <a:p>
            <a:pPr/>
            <a:fld id="{86CB4B4D-7CA3-9044-876B-883B54F8677D}" type="slidenum"/>
          </a:p>
        </p:txBody>
      </p:sp>
      <p:sp>
        <p:nvSpPr>
          <p:cNvPr id="427" name="Rectangle 3"/>
          <p:cNvSpPr txBox="1"/>
          <p:nvPr>
            <p:ph type="body" idx="1"/>
          </p:nvPr>
        </p:nvSpPr>
        <p:spPr>
          <a:xfrm>
            <a:off x="1422030" y="1676400"/>
            <a:ext cx="10157354" cy="4488904"/>
          </a:xfrm>
          <a:prstGeom prst="rect">
            <a:avLst/>
          </a:prstGeom>
        </p:spPr>
        <p:txBody>
          <a:bodyPr/>
          <a:lstStyle/>
          <a:p>
            <a:pPr>
              <a:tabLst>
                <a:tab pos="6756400" algn="l"/>
              </a:tabLst>
            </a:pPr>
            <a:r>
              <a:t>K</a:t>
            </a:r>
            <a:r>
              <a:t>άποια μη εξουσιοδοτημένη οντότητα (άτομο, πρόγραμμα, ή σύστημα) έχει αποκτήσει πρόσβαση σε ένα αγαθό.</a:t>
            </a:r>
          </a:p>
          <a:p>
            <a:pPr lvl="1" marL="612648" indent="-246888">
              <a:spcBef>
                <a:spcPts val="600"/>
              </a:spcBef>
              <a:tabLst>
                <a:tab pos="6756400" algn="l"/>
              </a:tabLst>
              <a:defRPr sz="2400"/>
            </a:pPr>
          </a:p>
          <a:p>
            <a:pPr lvl="1" marL="246888" indent="118872">
              <a:spcBef>
                <a:spcPts val="600"/>
              </a:spcBef>
              <a:buSzTx/>
              <a:buNone/>
              <a:tabLst>
                <a:tab pos="6756400" algn="l"/>
              </a:tabLst>
              <a:defRPr b="1" i="1" sz="2400" u="sng"/>
            </a:pPr>
            <a:r>
              <a:t>Παραδείγματα</a:t>
            </a:r>
            <a:r>
              <a:rPr b="0"/>
              <a:t>:</a:t>
            </a:r>
          </a:p>
          <a:p>
            <a:pPr lvl="2" marL="978408" indent="-246888">
              <a:spcBef>
                <a:spcPts val="600"/>
              </a:spcBef>
              <a:tabLst>
                <a:tab pos="6756400" algn="l"/>
              </a:tabLst>
              <a:defRPr sz="2000"/>
            </a:pPr>
            <a:r>
              <a:t>Η μη νόμιμη αντιγραφή αρχείων προγραμμάτων ή δεδομένων, ή</a:t>
            </a:r>
          </a:p>
          <a:p>
            <a:pPr lvl="2" marL="978408" indent="-246888">
              <a:spcBef>
                <a:spcPts val="600"/>
              </a:spcBef>
              <a:tabLst>
                <a:tab pos="6756400" algn="l"/>
              </a:tabLst>
              <a:defRPr sz="2000"/>
            </a:pPr>
            <a:r>
              <a:t>Η υποκλοπή γραμμής (</a:t>
            </a:r>
            <a:r>
              <a:t>wiretapping) </a:t>
            </a:r>
            <a:r>
              <a:t>για τη λήψη δεδομένων από ένα δίκτυο.</a:t>
            </a:r>
          </a:p>
          <a:p>
            <a:pPr lvl="2" marL="978408" indent="-246888">
              <a:spcBef>
                <a:spcPts val="600"/>
              </a:spcBef>
              <a:tabLst>
                <a:tab pos="6756400" algn="l"/>
              </a:tabLst>
              <a:defRPr sz="2000"/>
            </a:pPr>
          </a:p>
          <a:p>
            <a:pPr lvl="1" marL="246888" indent="118872">
              <a:spcBef>
                <a:spcPts val="600"/>
              </a:spcBef>
              <a:buSzTx/>
              <a:buNone/>
              <a:tabLst>
                <a:tab pos="6756400" algn="l"/>
              </a:tabLst>
              <a:defRPr b="1" i="1" sz="2400" u="sng"/>
            </a:pPr>
            <a:r>
              <a:t>Παρατηρήσεις</a:t>
            </a:r>
            <a:r>
              <a:rPr b="0"/>
              <a:t>:</a:t>
            </a:r>
          </a:p>
          <a:p>
            <a:pPr lvl="2" marL="978408" indent="-246888">
              <a:spcBef>
                <a:spcPts val="600"/>
              </a:spcBef>
              <a:tabLst>
                <a:tab pos="6756400" algn="l"/>
              </a:tabLst>
              <a:defRPr sz="2000"/>
            </a:pPr>
            <a:r>
              <a:t>Ένας αθόρυβος υποκλοπέας μπορεί να μην αφήσει ίχνη και έτσι η υποκλοπή να μην ανιχνευθεί εγκαίρως, ή ποτέ.</a:t>
            </a:r>
          </a:p>
          <a:p>
            <a:pPr lvl="2" marL="978408" indent="-246888">
              <a:spcBef>
                <a:spcPts val="600"/>
              </a:spcBef>
              <a:tabLst>
                <a:tab pos="6756400" algn="l"/>
              </a:tabLst>
              <a:defRPr sz="2000"/>
            </a:pPr>
            <a:r>
              <a:t>Ιδιαίτερα δύσκολο είναι να ταυτιστεί η υποκλοπή με κάποιο συγκεκριμένο άτομο.</a:t>
            </a:r>
          </a:p>
        </p:txBody>
      </p:sp>
      <p:sp>
        <p:nvSpPr>
          <p:cNvPr id="428" name="Title 4"/>
          <p:cNvSpPr txBox="1"/>
          <p:nvPr>
            <p:ph type="title"/>
          </p:nvPr>
        </p:nvSpPr>
        <p:spPr>
          <a:xfrm>
            <a:off x="1593435" y="177799"/>
            <a:ext cx="9782803" cy="1239839"/>
          </a:xfrm>
          <a:prstGeom prst="rect">
            <a:avLst/>
          </a:prstGeom>
        </p:spPr>
        <p:txBody>
          <a:bodyPr/>
          <a:lstStyle/>
          <a:p>
            <a:pPr/>
            <a:r>
              <a:t>Υποκλοπή (</a:t>
            </a:r>
            <a:r>
              <a:t>Interception</a:t>
            </a:r>
            <a:r>
              <a:t>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Slide Number Placeholder 5"/>
          <p:cNvSpPr txBox="1"/>
          <p:nvPr>
            <p:ph type="sldNum" sz="quarter" idx="2"/>
          </p:nvPr>
        </p:nvSpPr>
        <p:spPr>
          <a:xfrm>
            <a:off x="11255246" y="6404294"/>
            <a:ext cx="273656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/>
          <a:lstStyle/>
          <a:p>
            <a:pPr/>
            <a:fld id="{86CB4B4D-7CA3-9044-876B-883B54F8677D}" type="slidenum"/>
          </a:p>
        </p:txBody>
      </p:sp>
      <p:sp>
        <p:nvSpPr>
          <p:cNvPr id="431" name="Rectangle 3"/>
          <p:cNvSpPr txBox="1"/>
          <p:nvPr>
            <p:ph type="body" idx="1"/>
          </p:nvPr>
        </p:nvSpPr>
        <p:spPr>
          <a:xfrm>
            <a:off x="1701923" y="1676400"/>
            <a:ext cx="9649074" cy="4560912"/>
          </a:xfrm>
          <a:prstGeom prst="rect">
            <a:avLst/>
          </a:prstGeom>
        </p:spPr>
        <p:txBody>
          <a:bodyPr/>
          <a:lstStyle/>
          <a:p>
            <a:pPr defTabSz="898525">
              <a:lnSpc>
                <a:spcPct val="81000"/>
              </a:lnSpc>
              <a:tabLst>
                <a:tab pos="6375400" algn="l"/>
              </a:tabLst>
            </a:pPr>
            <a:r>
              <a:t>Μία μη εξουσιοδοτημένη οντότητα όχι μόνο αποκτά πρόσβαση, αλλά παρεμβαίνει σε ένα αγαθό.</a:t>
            </a:r>
          </a:p>
          <a:p>
            <a:pPr lvl="1" marL="246888" indent="118872" defTabSz="898525">
              <a:lnSpc>
                <a:spcPct val="81000"/>
              </a:lnSpc>
              <a:spcBef>
                <a:spcPts val="600"/>
              </a:spcBef>
              <a:buSzTx/>
              <a:buNone/>
              <a:tabLst>
                <a:tab pos="6375400" algn="l"/>
              </a:tabLst>
              <a:defRPr i="1" sz="2200" u="sng"/>
            </a:pPr>
          </a:p>
          <a:p>
            <a:pPr lvl="1" marL="246888" indent="118872" defTabSz="898525">
              <a:lnSpc>
                <a:spcPct val="81000"/>
              </a:lnSpc>
              <a:spcBef>
                <a:spcPts val="600"/>
              </a:spcBef>
              <a:buSzTx/>
              <a:buNone/>
              <a:tabLst>
                <a:tab pos="6375400" algn="l"/>
              </a:tabLst>
              <a:defRPr b="1" i="1" sz="2200" u="sng"/>
            </a:pPr>
            <a:r>
              <a:t>Παραδείγματα</a:t>
            </a:r>
            <a:r>
              <a:rPr b="0"/>
              <a:t>:</a:t>
            </a:r>
            <a:endParaRPr sz="2400"/>
          </a:p>
          <a:p>
            <a:pPr lvl="1" marL="612648" indent="-246888" defTabSz="898525">
              <a:lnSpc>
                <a:spcPct val="81000"/>
              </a:lnSpc>
              <a:spcBef>
                <a:spcPts val="600"/>
              </a:spcBef>
              <a:tabLst>
                <a:tab pos="6375400" algn="l"/>
              </a:tabLst>
              <a:defRPr sz="2000"/>
            </a:pPr>
            <a:r>
              <a:t>Αλλαγή στοιχείων σε μία ΒΔ,</a:t>
            </a:r>
            <a:endParaRPr sz="2400"/>
          </a:p>
          <a:p>
            <a:pPr lvl="1" marL="612648" indent="-246888" defTabSz="898525">
              <a:lnSpc>
                <a:spcPct val="81000"/>
              </a:lnSpc>
              <a:spcBef>
                <a:spcPts val="600"/>
              </a:spcBef>
              <a:tabLst>
                <a:tab pos="6375400" algn="l"/>
              </a:tabLst>
              <a:defRPr sz="2000"/>
            </a:pPr>
            <a:r>
              <a:t>Μεταβολή ενός προγράμματος έτσι ώστε να εκτελεί έναν επιπλέον υπολογισμό, ή</a:t>
            </a:r>
            <a:endParaRPr sz="2400"/>
          </a:p>
          <a:p>
            <a:pPr lvl="1" marL="612648" indent="-246888" defTabSz="898525">
              <a:lnSpc>
                <a:spcPct val="81000"/>
              </a:lnSpc>
              <a:spcBef>
                <a:spcPts val="600"/>
              </a:spcBef>
              <a:tabLst>
                <a:tab pos="6375400" algn="l"/>
              </a:tabLst>
              <a:defRPr sz="2000"/>
            </a:pPr>
            <a:r>
              <a:t>Τροποποίηση δεδομένων που μεταφέρονται ηλεκτρονικά.</a:t>
            </a:r>
            <a:endParaRPr sz="2400"/>
          </a:p>
          <a:p>
            <a:pPr lvl="1" marL="246888" indent="118872" defTabSz="898525">
              <a:lnSpc>
                <a:spcPct val="81000"/>
              </a:lnSpc>
              <a:spcBef>
                <a:spcPts val="600"/>
              </a:spcBef>
              <a:buSzTx/>
              <a:buNone/>
              <a:tabLst>
                <a:tab pos="6375400" algn="l"/>
              </a:tabLst>
              <a:defRPr i="1" sz="2200" u="sng"/>
            </a:pPr>
          </a:p>
          <a:p>
            <a:pPr lvl="1" marL="246888" indent="118872" defTabSz="898525">
              <a:lnSpc>
                <a:spcPct val="81000"/>
              </a:lnSpc>
              <a:spcBef>
                <a:spcPts val="600"/>
              </a:spcBef>
              <a:buSzTx/>
              <a:buNone/>
              <a:tabLst>
                <a:tab pos="6375400" algn="l"/>
              </a:tabLst>
              <a:defRPr b="1" i="1" sz="2200" u="sng"/>
            </a:pPr>
            <a:r>
              <a:t>Παρατηρήσεις</a:t>
            </a:r>
            <a:r>
              <a:rPr b="0"/>
              <a:t>:</a:t>
            </a:r>
            <a:endParaRPr sz="2400"/>
          </a:p>
          <a:p>
            <a:pPr lvl="1" marL="612648" indent="-246888" defTabSz="898525">
              <a:lnSpc>
                <a:spcPct val="81000"/>
              </a:lnSpc>
              <a:spcBef>
                <a:spcPts val="600"/>
              </a:spcBef>
              <a:tabLst>
                <a:tab pos="6375400" algn="l"/>
              </a:tabLst>
              <a:defRPr sz="2000"/>
            </a:pPr>
            <a:r>
              <a:t>Τροποποίηση μπορεί να υποστεί και το υλικό</a:t>
            </a:r>
            <a:r>
              <a:t>,</a:t>
            </a:r>
            <a:endParaRPr sz="2400"/>
          </a:p>
          <a:p>
            <a:pPr lvl="1" marL="612648" indent="-246888" defTabSz="898525">
              <a:lnSpc>
                <a:spcPct val="81000"/>
              </a:lnSpc>
              <a:spcBef>
                <a:spcPts val="600"/>
              </a:spcBef>
              <a:tabLst>
                <a:tab pos="6375400" algn="l"/>
              </a:tabLst>
              <a:defRPr sz="2000"/>
            </a:pPr>
            <a:r>
              <a:t>Συνήθως, ανιχνεύονται με απλά μέτρα,</a:t>
            </a:r>
            <a:endParaRPr sz="2400"/>
          </a:p>
          <a:p>
            <a:pPr lvl="1" marL="612648" indent="-246888" defTabSz="898525">
              <a:lnSpc>
                <a:spcPct val="81000"/>
              </a:lnSpc>
              <a:spcBef>
                <a:spcPts val="600"/>
              </a:spcBef>
              <a:tabLst>
                <a:tab pos="6375400" algn="l"/>
              </a:tabLst>
              <a:defRPr sz="2000"/>
            </a:pPr>
            <a:r>
              <a:t>Όμως, οι περισσότερο προσεγμένες και έξυπνες τροποποιήσεις μπορεί να σταθεί αδύνατο να ανιχνευθούν.</a:t>
            </a:r>
          </a:p>
        </p:txBody>
      </p:sp>
      <p:sp>
        <p:nvSpPr>
          <p:cNvPr id="432" name="Title 4"/>
          <p:cNvSpPr txBox="1"/>
          <p:nvPr>
            <p:ph type="title"/>
          </p:nvPr>
        </p:nvSpPr>
        <p:spPr>
          <a:xfrm>
            <a:off x="1593435" y="177799"/>
            <a:ext cx="9782803" cy="1239839"/>
          </a:xfrm>
          <a:prstGeom prst="rect">
            <a:avLst/>
          </a:prstGeom>
        </p:spPr>
        <p:txBody>
          <a:bodyPr/>
          <a:lstStyle/>
          <a:p>
            <a:pPr>
              <a:defRPr>
                <a:effectLst>
                  <a:outerShdw sx="100000" sy="100000" kx="0" ky="0" algn="b" rotWithShape="0" blurRad="38100" dist="38100" dir="2700000">
                    <a:srgbClr val="FFFFFF"/>
                  </a:outerShdw>
                </a:effectLst>
              </a:defRPr>
            </a:pPr>
            <a:r>
              <a:t>Τροποποίηση</a:t>
            </a:r>
            <a:r>
              <a:t> (Modification)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Slide Number Placeholder 5"/>
          <p:cNvSpPr txBox="1"/>
          <p:nvPr>
            <p:ph type="sldNum" sz="quarter" idx="2"/>
          </p:nvPr>
        </p:nvSpPr>
        <p:spPr>
          <a:xfrm>
            <a:off x="11255246" y="6404294"/>
            <a:ext cx="273656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/>
          <a:lstStyle/>
          <a:p>
            <a:pPr/>
            <a:fld id="{86CB4B4D-7CA3-9044-876B-883B54F8677D}" type="slidenum"/>
          </a:p>
        </p:txBody>
      </p:sp>
      <p:sp>
        <p:nvSpPr>
          <p:cNvPr id="435" name="Rectangle 3"/>
          <p:cNvSpPr txBox="1"/>
          <p:nvPr>
            <p:ph type="body" idx="1"/>
          </p:nvPr>
        </p:nvSpPr>
        <p:spPr>
          <a:xfrm>
            <a:off x="1701923" y="1785958"/>
            <a:ext cx="9649074" cy="4451354"/>
          </a:xfrm>
          <a:prstGeom prst="rect">
            <a:avLst/>
          </a:prstGeom>
        </p:spPr>
        <p:txBody>
          <a:bodyPr/>
          <a:lstStyle/>
          <a:p>
            <a:pPr marL="244419" indent="-244419" defTabSz="905255">
              <a:spcBef>
                <a:spcPts val="1300"/>
              </a:spcBef>
              <a:defRPr sz="2772"/>
            </a:pPr>
            <a:r>
              <a:t>Κατασκευή πλαστών αντικειμένων σε ένα σύστημα από μία μη εξουσιοδοτημένη οντότητα.</a:t>
            </a:r>
          </a:p>
          <a:p>
            <a:pPr lvl="1" marL="606521" indent="-244419" defTabSz="905255">
              <a:spcBef>
                <a:spcPts val="500"/>
              </a:spcBef>
              <a:defRPr i="1" sz="2376" u="sng"/>
            </a:pPr>
          </a:p>
          <a:p>
            <a:pPr lvl="1" marL="244419" indent="117683" defTabSz="905255">
              <a:spcBef>
                <a:spcPts val="500"/>
              </a:spcBef>
              <a:buSzTx/>
              <a:buNone/>
              <a:defRPr b="1" i="1" sz="2376" u="sng"/>
            </a:pPr>
            <a:r>
              <a:t>Παραδείγματα</a:t>
            </a:r>
            <a:r>
              <a:rPr b="0"/>
              <a:t>:</a:t>
            </a:r>
          </a:p>
          <a:p>
            <a:pPr lvl="1" marL="606521" indent="-244419" defTabSz="905255">
              <a:spcBef>
                <a:spcPts val="500"/>
              </a:spcBef>
              <a:defRPr sz="2376"/>
            </a:pPr>
            <a:r>
              <a:t>Ο εισβολέας μπορεί να εισάγει ψεύτικες κινήσεις σε ένα δίκτυο, ή</a:t>
            </a:r>
          </a:p>
          <a:p>
            <a:pPr lvl="1" marL="606521" indent="-244419" defTabSz="905255">
              <a:spcBef>
                <a:spcPts val="500"/>
              </a:spcBef>
              <a:defRPr sz="2376"/>
            </a:pPr>
            <a:r>
              <a:t>Να προσθέσει εγγραφές σε μία υπάρχουσα ΒΔ,</a:t>
            </a:r>
          </a:p>
          <a:p>
            <a:pPr lvl="1" marL="606521" indent="-244419" defTabSz="905255">
              <a:spcBef>
                <a:spcPts val="500"/>
              </a:spcBef>
              <a:defRPr i="1" sz="2376" u="sng"/>
            </a:pPr>
          </a:p>
          <a:p>
            <a:pPr lvl="1" marL="244419" indent="117683" defTabSz="905255">
              <a:spcBef>
                <a:spcPts val="500"/>
              </a:spcBef>
              <a:buSzTx/>
              <a:buNone/>
              <a:defRPr b="1" i="1" sz="2376" u="sng"/>
            </a:pPr>
            <a:r>
              <a:t>Παρατήρηση</a:t>
            </a:r>
            <a:r>
              <a:rPr b="0"/>
              <a:t>:</a:t>
            </a:r>
          </a:p>
          <a:p>
            <a:pPr lvl="1" marL="606521" indent="-244419" defTabSz="905255">
              <a:spcBef>
                <a:spcPts val="500"/>
              </a:spcBef>
              <a:defRPr sz="2376"/>
            </a:pPr>
            <a:r>
              <a:t>Μερικές φορές οι προσθήκες αυτές μπορούν να ανιχνευθούν ως πλαστές, αλλά αν έχουν γίνει με επαγγελματικό τρόπο, ουσιαστικά δε διακρίνονται από τις πραγματικές εγγραφές.</a:t>
            </a:r>
          </a:p>
        </p:txBody>
      </p:sp>
      <p:sp>
        <p:nvSpPr>
          <p:cNvPr id="436" name="Title 4"/>
          <p:cNvSpPr txBox="1"/>
          <p:nvPr>
            <p:ph type="title"/>
          </p:nvPr>
        </p:nvSpPr>
        <p:spPr>
          <a:xfrm>
            <a:off x="1593435" y="177799"/>
            <a:ext cx="9782803" cy="1239839"/>
          </a:xfrm>
          <a:prstGeom prst="rect">
            <a:avLst/>
          </a:prstGeom>
        </p:spPr>
        <p:txBody>
          <a:bodyPr/>
          <a:lstStyle/>
          <a:p>
            <a:pPr>
              <a:defRPr>
                <a:effectLst>
                  <a:outerShdw sx="100000" sy="100000" kx="0" ky="0" algn="b" rotWithShape="0" blurRad="38100" dist="38100" dir="2700000">
                    <a:srgbClr val="FFFFFF"/>
                  </a:outerShdw>
                </a:effectLst>
              </a:defRPr>
            </a:pPr>
            <a:r>
              <a:t>Πλαστογράφηση (</a:t>
            </a:r>
            <a:r>
              <a:t>Fabrication)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Title 1"/>
          <p:cNvSpPr txBox="1"/>
          <p:nvPr>
            <p:ph type="title"/>
          </p:nvPr>
        </p:nvSpPr>
        <p:spPr>
          <a:xfrm>
            <a:off x="1074239" y="381000"/>
            <a:ext cx="3293423" cy="1371600"/>
          </a:xfrm>
          <a:prstGeom prst="rect">
            <a:avLst/>
          </a:prstGeom>
        </p:spPr>
        <p:txBody>
          <a:bodyPr/>
          <a:lstStyle/>
          <a:p>
            <a:pPr/>
            <a:r>
              <a:t>Απειλεσ Συστηματοσ</a:t>
            </a:r>
          </a:p>
        </p:txBody>
      </p:sp>
      <p:sp>
        <p:nvSpPr>
          <p:cNvPr id="439" name="Content Placeholder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514350" indent="-514350">
              <a:buSzTx/>
              <a:buNone/>
              <a:defRPr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</a:defRPr>
            </a:pPr>
          </a:p>
          <a:p>
            <a:pPr marL="514350" indent="-514350">
              <a:buSzTx/>
              <a:buNone/>
              <a:defRPr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</a:defRPr>
            </a:pPr>
          </a:p>
          <a:p>
            <a:pPr marL="514350" indent="-514350">
              <a:defRPr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</a:defRPr>
            </a:pPr>
            <a:r>
              <a:t>Απειλές Υλικού</a:t>
            </a:r>
          </a:p>
          <a:p>
            <a:pPr marL="514350" indent="-514350">
              <a:defRPr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</a:defRPr>
            </a:pPr>
          </a:p>
          <a:p>
            <a:pPr marL="514350" indent="-514350">
              <a:defRPr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</a:defRPr>
            </a:pPr>
            <a:r>
              <a:t>Απειλές Λογισμικού</a:t>
            </a:r>
          </a:p>
          <a:p>
            <a:pPr marL="514350" indent="-514350">
              <a:defRPr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</a:defRPr>
            </a:pPr>
          </a:p>
          <a:p>
            <a:pPr marL="514350" indent="-514350">
              <a:defRPr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</a:defRPr>
            </a:pPr>
            <a:r>
              <a:t>Απειλές Δεδομένων</a:t>
            </a:r>
          </a:p>
        </p:txBody>
      </p:sp>
      <p:sp>
        <p:nvSpPr>
          <p:cNvPr id="440" name="Text Placeholder 3"/>
          <p:cNvSpPr/>
          <p:nvPr>
            <p:ph type="body" idx="13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marL="0" indent="0">
              <a:buSzTx/>
              <a:buFontTx/>
              <a:buNone/>
              <a:defRPr sz="2400">
                <a:solidFill>
                  <a:srgbClr val="FFFFFF"/>
                </a:solidFill>
                <a:latin typeface="+mn-lt"/>
                <a:ea typeface="+mn-ea"/>
                <a:cs typeface="+mn-cs"/>
                <a:sym typeface="Euphemia"/>
              </a:defRPr>
            </a:pPr>
          </a:p>
          <a:p>
            <a:pPr marL="0" indent="0">
              <a:buSzTx/>
              <a:buFontTx/>
              <a:buNone/>
              <a:defRPr sz="2400">
                <a:solidFill>
                  <a:srgbClr val="FFFFFF"/>
                </a:solidFill>
                <a:latin typeface="+mn-lt"/>
                <a:ea typeface="+mn-ea"/>
                <a:cs typeface="+mn-cs"/>
                <a:sym typeface="Euphemia"/>
              </a:defRPr>
            </a:pPr>
          </a:p>
          <a:p>
            <a:pPr marL="0" indent="0">
              <a:buSzTx/>
              <a:buFontTx/>
              <a:buNone/>
              <a:defRPr sz="2400">
                <a:solidFill>
                  <a:srgbClr val="FFFFFF"/>
                </a:solidFill>
                <a:latin typeface="+mn-lt"/>
                <a:ea typeface="+mn-ea"/>
                <a:cs typeface="+mn-cs"/>
                <a:sym typeface="Euphemia"/>
              </a:defRPr>
            </a:pPr>
            <a:r>
              <a:t>Ανάλογα με το μέρος του Πληροφοριακού/ Επικοινωνιακού συστήματος που απειλείται, οι απειλές διακρίνονται σε:</a:t>
            </a:r>
          </a:p>
        </p:txBody>
      </p:sp>
      <p:sp>
        <p:nvSpPr>
          <p:cNvPr id="441" name="Slide Number Placeholder 4"/>
          <p:cNvSpPr txBox="1"/>
          <p:nvPr>
            <p:ph type="sldNum" sz="quarter" idx="2"/>
          </p:nvPr>
        </p:nvSpPr>
        <p:spPr>
          <a:xfrm>
            <a:off x="11102582" y="6404294"/>
            <a:ext cx="273656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Στόχοι Μαθήματος (1/2)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Στόχοι Μαθήματος (1/2)</a:t>
            </a:r>
          </a:p>
        </p:txBody>
      </p:sp>
      <p:sp>
        <p:nvSpPr>
          <p:cNvPr id="320" name="Με την επιτυχή ολοκλήρωση του μαθήματος αυτού, ο φοιτητής:…"/>
          <p:cNvSpPr txBox="1"/>
          <p:nvPr>
            <p:ph type="body" idx="1"/>
          </p:nvPr>
        </p:nvSpPr>
        <p:spPr>
          <a:xfrm>
            <a:off x="1593435" y="1600200"/>
            <a:ext cx="9782803" cy="4572000"/>
          </a:xfrm>
          <a:prstGeom prst="rect">
            <a:avLst/>
          </a:prstGeom>
        </p:spPr>
        <p:txBody>
          <a:bodyPr/>
          <a:lstStyle/>
          <a:p>
            <a:pPr/>
            <a:r>
              <a:t>Με την επιτυχή ολοκλήρωση του μαθήματος αυτού, ο φοιτητής:</a:t>
            </a:r>
          </a:p>
          <a:p>
            <a:pPr lvl="1" marL="612648" indent="-246888">
              <a:buChar char="›"/>
            </a:pPr>
            <a:r>
              <a:t>ο φοιτητής θα γνωρίζει τα </a:t>
            </a:r>
            <a:r>
              <a:rPr b="1"/>
              <a:t>προβλήματα ασφάλειας</a:t>
            </a:r>
            <a:r>
              <a:t> σε Πληροφοριακά και Επικοινωνιακά Συστήματα,</a:t>
            </a:r>
          </a:p>
          <a:p>
            <a:pPr lvl="1" marL="612648" indent="-246888">
              <a:buChar char="›"/>
            </a:pPr>
            <a:r>
              <a:t>θα αναγνωρίζει τις </a:t>
            </a:r>
            <a:r>
              <a:rPr b="1"/>
              <a:t>ευπάθειες</a:t>
            </a:r>
            <a:r>
              <a:t> των πληροφοριακών και επικοινωνιακών συστημάτων,</a:t>
            </a:r>
          </a:p>
          <a:p>
            <a:pPr lvl="1" marL="612648" indent="-246888">
              <a:buChar char="›"/>
            </a:pPr>
            <a:r>
              <a:t>θα είναι σε θέση να εφαρμόσει </a:t>
            </a:r>
            <a:r>
              <a:rPr b="1"/>
              <a:t>βασικές αρχές σχεδιασμού πολιτικών ασφαλείας</a:t>
            </a:r>
            <a:r>
              <a:t>,</a:t>
            </a:r>
          </a:p>
          <a:p>
            <a:pPr lvl="1" marL="612648" indent="-246888">
              <a:buChar char="›"/>
            </a:pPr>
            <a:r>
              <a:t>θα γνωρίζει τα </a:t>
            </a:r>
            <a:r>
              <a:rPr b="1"/>
              <a:t>χαρακτηριστικά</a:t>
            </a:r>
            <a:r>
              <a:t> και τους </a:t>
            </a:r>
            <a:r>
              <a:rPr b="1"/>
              <a:t>μηχανισμούς ασφαλείας</a:t>
            </a:r>
            <a:r>
              <a:t> που υλοποιούν τις πολιτικές αυτές,</a:t>
            </a:r>
          </a:p>
        </p:txBody>
      </p:sp>
      <p:sp>
        <p:nvSpPr>
          <p:cNvPr id="321" name="Slide Number"/>
          <p:cNvSpPr txBox="1"/>
          <p:nvPr>
            <p:ph type="sldNum" sz="quarter" idx="2"/>
          </p:nvPr>
        </p:nvSpPr>
        <p:spPr>
          <a:xfrm>
            <a:off x="11318814" y="6404294"/>
            <a:ext cx="188899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Rectangle 2"/>
          <p:cNvSpPr txBox="1"/>
          <p:nvPr>
            <p:ph type="title"/>
          </p:nvPr>
        </p:nvSpPr>
        <p:spPr>
          <a:xfrm>
            <a:off x="1593435" y="177799"/>
            <a:ext cx="9782803" cy="1239839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pPr/>
            <a:r>
              <a:t>Απειλές Υλικού (1/2)</a:t>
            </a:r>
          </a:p>
        </p:txBody>
      </p:sp>
      <p:sp>
        <p:nvSpPr>
          <p:cNvPr id="444" name="Slide Number Placeholder 5"/>
          <p:cNvSpPr txBox="1"/>
          <p:nvPr>
            <p:ph type="sldNum" sz="quarter" idx="2"/>
          </p:nvPr>
        </p:nvSpPr>
        <p:spPr>
          <a:xfrm>
            <a:off x="11255246" y="6404294"/>
            <a:ext cx="273656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/>
          <a:lstStyle/>
          <a:p>
            <a:pPr/>
            <a:fld id="{86CB4B4D-7CA3-9044-876B-883B54F8677D}" type="slidenum"/>
          </a:p>
        </p:txBody>
      </p:sp>
      <p:sp>
        <p:nvSpPr>
          <p:cNvPr id="445" name="Rectangle 3"/>
          <p:cNvSpPr txBox="1"/>
          <p:nvPr>
            <p:ph type="body" idx="1"/>
          </p:nvPr>
        </p:nvSpPr>
        <p:spPr>
          <a:xfrm>
            <a:off x="1701923" y="1527047"/>
            <a:ext cx="9721082" cy="4494241"/>
          </a:xfrm>
          <a:prstGeom prst="rect">
            <a:avLst/>
          </a:prstGeom>
        </p:spPr>
        <p:txBody>
          <a:bodyPr/>
          <a:lstStyle/>
          <a:p>
            <a:pPr defTabSz="6384925"/>
            <a:r>
              <a:t>Οι απειλές υλικού διακρίνονται σε δύο κατηγορίες: </a:t>
            </a:r>
            <a:r>
              <a:rPr b="1" i="1"/>
              <a:t>ακούσια</a:t>
            </a:r>
            <a:r>
              <a:rPr i="1"/>
              <a:t> πρόκληση ζημιάς</a:t>
            </a:r>
            <a:r>
              <a:t> και </a:t>
            </a:r>
            <a:r>
              <a:rPr b="1" i="1"/>
              <a:t>εκούσια</a:t>
            </a:r>
            <a:r>
              <a:rPr i="1"/>
              <a:t> πρόκληση ζημιάς</a:t>
            </a:r>
            <a:r>
              <a:t>.</a:t>
            </a:r>
          </a:p>
          <a:p>
            <a:pPr defTabSz="6384925">
              <a:defRPr b="1">
                <a:effectLst>
                  <a:outerShdw sx="100000" sy="100000" kx="0" ky="0" algn="b" rotWithShape="0" blurRad="38100" dist="38100" dir="2700000">
                    <a:srgbClr val="FFFFFF"/>
                  </a:outerShdw>
                </a:effectLst>
              </a:defRPr>
            </a:pPr>
            <a:r>
              <a:t>Ακούσια πρόκληση ζημιάς</a:t>
            </a:r>
          </a:p>
          <a:p>
            <a:pPr lvl="1" marL="612648" indent="-246888" defTabSz="6384925">
              <a:spcBef>
                <a:spcPts val="600"/>
              </a:spcBef>
              <a:defRPr sz="2400"/>
            </a:pPr>
            <a:r>
              <a:t>τυχαία γεγονότα, χωρίς πρόθεση να προκαλέσουν σοβαρή ζημιά.</a:t>
            </a:r>
          </a:p>
          <a:p>
            <a:pPr lvl="1" marL="246888" indent="118872" defTabSz="6384925">
              <a:spcBef>
                <a:spcPts val="600"/>
              </a:spcBef>
              <a:buSzTx/>
              <a:buNone/>
              <a:defRPr i="1" sz="2100" u="sng"/>
            </a:pPr>
          </a:p>
          <a:p>
            <a:pPr lvl="1" marL="246888" indent="118872" defTabSz="6384925">
              <a:spcBef>
                <a:spcPts val="600"/>
              </a:spcBef>
              <a:buSzTx/>
              <a:buNone/>
              <a:defRPr b="1" i="1" sz="2100" u="sng"/>
            </a:pPr>
            <a:r>
              <a:t>Παραδείγματα</a:t>
            </a:r>
            <a:r>
              <a:rPr b="0"/>
              <a:t>:</a:t>
            </a:r>
          </a:p>
          <a:p>
            <a:pPr lvl="1" marL="612648" indent="-246888" defTabSz="6384925">
              <a:spcBef>
                <a:spcPts val="600"/>
              </a:spcBef>
              <a:defRPr sz="2100"/>
            </a:pPr>
            <a:r>
              <a:t>Η πτώση φαγητού ή ποτού (καφές, νερό),</a:t>
            </a:r>
            <a:endParaRPr sz="2400"/>
          </a:p>
          <a:p>
            <a:pPr lvl="1" marL="612648" indent="-246888" defTabSz="6384925">
              <a:spcBef>
                <a:spcPts val="600"/>
              </a:spcBef>
              <a:defRPr sz="2100"/>
            </a:pPr>
            <a:r>
              <a:t>Η σκόνη (στάχτη),</a:t>
            </a:r>
            <a:endParaRPr sz="2400"/>
          </a:p>
          <a:p>
            <a:pPr lvl="1" marL="612648" indent="-246888" defTabSz="6384925">
              <a:spcBef>
                <a:spcPts val="600"/>
              </a:spcBef>
              <a:defRPr sz="2100"/>
            </a:pPr>
            <a:r>
              <a:t>Το φάγωμα καλωδίων από τρωκτικά,</a:t>
            </a:r>
            <a:endParaRPr sz="2400"/>
          </a:p>
          <a:p>
            <a:pPr lvl="1" marL="612648" indent="-246888" defTabSz="6384925">
              <a:spcBef>
                <a:spcPts val="600"/>
              </a:spcBef>
              <a:defRPr sz="2100"/>
            </a:pPr>
            <a:r>
              <a:t>Η φωτιά,</a:t>
            </a:r>
            <a:endParaRPr sz="2400"/>
          </a:p>
          <a:p>
            <a:pPr lvl="1" marL="612648" indent="-246888" defTabSz="6384925">
              <a:spcBef>
                <a:spcPts val="600"/>
              </a:spcBef>
              <a:defRPr sz="2100"/>
            </a:pPr>
            <a:r>
              <a:t>Το ξέσπασμα εναντίον του συστήματος (κλωτσιές, μπουνιές).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Rectangle 2"/>
          <p:cNvSpPr txBox="1"/>
          <p:nvPr>
            <p:ph type="title"/>
          </p:nvPr>
        </p:nvSpPr>
        <p:spPr>
          <a:xfrm>
            <a:off x="1593435" y="177799"/>
            <a:ext cx="9782803" cy="1239839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pPr/>
            <a:r>
              <a:t>Απειλές Υλικού (2/2)</a:t>
            </a:r>
          </a:p>
        </p:txBody>
      </p:sp>
      <p:sp>
        <p:nvSpPr>
          <p:cNvPr id="448" name="Slide Number Placeholder 5"/>
          <p:cNvSpPr txBox="1"/>
          <p:nvPr>
            <p:ph type="sldNum" sz="quarter" idx="2"/>
          </p:nvPr>
        </p:nvSpPr>
        <p:spPr>
          <a:xfrm>
            <a:off x="11264809" y="6404294"/>
            <a:ext cx="273657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/>
          <a:lstStyle/>
          <a:p>
            <a:pPr/>
            <a:fld id="{86CB4B4D-7CA3-9044-876B-883B54F8677D}" type="slidenum"/>
          </a:p>
        </p:txBody>
      </p:sp>
      <p:sp>
        <p:nvSpPr>
          <p:cNvPr id="449" name="Rectangle 3"/>
          <p:cNvSpPr txBox="1"/>
          <p:nvPr>
            <p:ph type="body" idx="1"/>
          </p:nvPr>
        </p:nvSpPr>
        <p:spPr>
          <a:xfrm>
            <a:off x="1701923" y="1600200"/>
            <a:ext cx="9649074" cy="4853136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1000"/>
              </a:lnSpc>
              <a:defRPr b="1" sz="2500">
                <a:effectLst>
                  <a:outerShdw sx="100000" sy="100000" kx="0" ky="0" algn="b" rotWithShape="0" blurRad="38100" dist="38100" dir="2700000">
                    <a:srgbClr val="FFFFFF"/>
                  </a:outerShdw>
                </a:effectLst>
              </a:defRPr>
            </a:pPr>
            <a:r>
              <a:t>Εκούσια πρόκληση ζημιάς</a:t>
            </a:r>
          </a:p>
          <a:p>
            <a:pPr lvl="1" marL="612648" indent="-246888">
              <a:lnSpc>
                <a:spcPct val="81000"/>
              </a:lnSpc>
              <a:spcBef>
                <a:spcPts val="600"/>
              </a:spcBef>
              <a:defRPr sz="2200"/>
            </a:pPr>
            <a:r>
              <a:t>κάποιος επιθυμεί να βλάψει το ΥΣ.</a:t>
            </a:r>
          </a:p>
          <a:p>
            <a:pPr lvl="1" marL="612648" indent="-246888">
              <a:lnSpc>
                <a:spcPct val="81000"/>
              </a:lnSpc>
              <a:spcBef>
                <a:spcPts val="600"/>
              </a:spcBef>
              <a:defRPr i="1" sz="2100" u="sng"/>
            </a:pPr>
          </a:p>
          <a:p>
            <a:pPr lvl="1" marL="246888" indent="118872">
              <a:lnSpc>
                <a:spcPct val="81000"/>
              </a:lnSpc>
              <a:spcBef>
                <a:spcPts val="600"/>
              </a:spcBef>
              <a:buSzTx/>
              <a:buNone/>
              <a:defRPr b="1" i="1" sz="1900" u="sng"/>
            </a:pPr>
            <a:r>
              <a:t>Παραδείγματα</a:t>
            </a:r>
            <a:r>
              <a:rPr b="0"/>
              <a:t>:</a:t>
            </a:r>
            <a:endParaRPr sz="2100"/>
          </a:p>
          <a:p>
            <a:pPr lvl="1" marL="612648" indent="-246888">
              <a:lnSpc>
                <a:spcPct val="81000"/>
              </a:lnSpc>
              <a:spcBef>
                <a:spcPts val="600"/>
              </a:spcBef>
              <a:defRPr sz="1900"/>
            </a:pPr>
            <a:r>
              <a:t>Η χρήση μέσων καταστροφής (όπλα, μαχαίρια),</a:t>
            </a:r>
            <a:endParaRPr sz="2200"/>
          </a:p>
          <a:p>
            <a:pPr lvl="1" marL="612648" indent="-246888">
              <a:lnSpc>
                <a:spcPct val="81000"/>
              </a:lnSpc>
              <a:spcBef>
                <a:spcPts val="600"/>
              </a:spcBef>
              <a:defRPr sz="1900"/>
            </a:pPr>
            <a:r>
              <a:t>Η τοποθέτηση βόμβας,</a:t>
            </a:r>
            <a:endParaRPr sz="2200"/>
          </a:p>
          <a:p>
            <a:pPr lvl="1" marL="612648" indent="-246888">
              <a:lnSpc>
                <a:spcPct val="81000"/>
              </a:lnSpc>
              <a:spcBef>
                <a:spcPts val="600"/>
              </a:spcBef>
              <a:defRPr sz="1900"/>
            </a:pPr>
            <a:r>
              <a:t>Η πρόκληση πυρκαϊάς,</a:t>
            </a:r>
            <a:endParaRPr sz="2200"/>
          </a:p>
          <a:p>
            <a:pPr lvl="1" marL="612648" indent="-246888">
              <a:lnSpc>
                <a:spcPct val="81000"/>
              </a:lnSpc>
              <a:spcBef>
                <a:spcPts val="600"/>
              </a:spcBef>
              <a:defRPr sz="1900"/>
            </a:pPr>
            <a:r>
              <a:t>Η κλοπή τμημάτων ή και ολόκληρου του συστήματος.</a:t>
            </a:r>
            <a:endParaRPr sz="2100"/>
          </a:p>
          <a:p>
            <a:pPr lvl="1" marL="612648" indent="-246888">
              <a:lnSpc>
                <a:spcPct val="81000"/>
              </a:lnSpc>
              <a:spcBef>
                <a:spcPts val="600"/>
              </a:spcBef>
              <a:defRPr i="1" sz="1300" u="sng"/>
            </a:pPr>
          </a:p>
          <a:p>
            <a:pPr lvl="1" marL="246888" indent="118872">
              <a:lnSpc>
                <a:spcPct val="81000"/>
              </a:lnSpc>
              <a:spcBef>
                <a:spcPts val="600"/>
              </a:spcBef>
              <a:buSzTx/>
              <a:buNone/>
              <a:defRPr b="1" i="1" sz="1900" u="sng"/>
            </a:pPr>
            <a:r>
              <a:t>Παρατηρήσεις</a:t>
            </a:r>
            <a:r>
              <a:rPr b="0"/>
              <a:t>:</a:t>
            </a:r>
            <a:endParaRPr sz="2100"/>
          </a:p>
          <a:p>
            <a:pPr lvl="1" marL="612648" indent="-246888">
              <a:lnSpc>
                <a:spcPct val="81000"/>
              </a:lnSpc>
              <a:spcBef>
                <a:spcPts val="600"/>
              </a:spcBef>
              <a:defRPr sz="1900"/>
            </a:pPr>
            <a:r>
              <a:t>Στόχος είναι ο περιορισμός της διαθεσιμότητας,</a:t>
            </a:r>
            <a:endParaRPr sz="2200"/>
          </a:p>
          <a:p>
            <a:pPr lvl="1" marL="612648" indent="-246888">
              <a:lnSpc>
                <a:spcPct val="81000"/>
              </a:lnSpc>
              <a:spcBef>
                <a:spcPts val="600"/>
              </a:spcBef>
              <a:defRPr sz="1900"/>
            </a:pPr>
            <a:r>
              <a:t>Πρωταρχικές μέθοδοι είναι η κλοπή και η καταστροφή,</a:t>
            </a:r>
            <a:endParaRPr sz="2200"/>
          </a:p>
          <a:p>
            <a:pPr lvl="1" marL="612648" indent="-246888">
              <a:lnSpc>
                <a:spcPct val="81000"/>
              </a:lnSpc>
              <a:spcBef>
                <a:spcPts val="600"/>
              </a:spcBef>
              <a:defRPr sz="1900"/>
            </a:pPr>
            <a:r>
              <a:t>Ως αντίμετρο χρησιμοποιείται η φυσική ασφάλεια (</a:t>
            </a:r>
            <a:r>
              <a:t>physical security),</a:t>
            </a:r>
            <a:endParaRPr sz="2200"/>
          </a:p>
          <a:p>
            <a:pPr lvl="1" marL="612648" indent="-246888">
              <a:lnSpc>
                <a:spcPct val="81000"/>
              </a:lnSpc>
              <a:spcBef>
                <a:spcPts val="600"/>
              </a:spcBef>
              <a:defRPr sz="1900"/>
            </a:pPr>
            <a:r>
              <a:t>Η φυσική ασφάλεια υλοποιείται με απλή χρήση φυσικών μέτρων (π.χ. λουκέτα και φύλακες).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Rectangle 2"/>
          <p:cNvSpPr txBox="1"/>
          <p:nvPr>
            <p:ph type="title"/>
          </p:nvPr>
        </p:nvSpPr>
        <p:spPr>
          <a:xfrm>
            <a:off x="1593435" y="177799"/>
            <a:ext cx="9782803" cy="1239839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pPr/>
            <a:r>
              <a:t>Απειλές Λογισμικού (1/3)</a:t>
            </a:r>
          </a:p>
        </p:txBody>
      </p:sp>
      <p:sp>
        <p:nvSpPr>
          <p:cNvPr id="452" name="Slide Number Placeholder 5"/>
          <p:cNvSpPr txBox="1"/>
          <p:nvPr>
            <p:ph type="sldNum" sz="quarter" idx="2"/>
          </p:nvPr>
        </p:nvSpPr>
        <p:spPr>
          <a:xfrm>
            <a:off x="11264809" y="6391594"/>
            <a:ext cx="273657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/>
          <a:lstStyle/>
          <a:p>
            <a:pPr/>
            <a:fld id="{86CB4B4D-7CA3-9044-876B-883B54F8677D}" type="slidenum"/>
          </a:p>
        </p:txBody>
      </p:sp>
      <p:sp>
        <p:nvSpPr>
          <p:cNvPr id="453" name="Rectangle 3"/>
          <p:cNvSpPr txBox="1"/>
          <p:nvPr>
            <p:ph type="body" idx="1"/>
          </p:nvPr>
        </p:nvSpPr>
        <p:spPr>
          <a:xfrm>
            <a:off x="1629915" y="1600200"/>
            <a:ext cx="9793090" cy="4565104"/>
          </a:xfrm>
          <a:prstGeom prst="rect">
            <a:avLst/>
          </a:prstGeom>
        </p:spPr>
        <p:txBody>
          <a:bodyPr/>
          <a:lstStyle/>
          <a:p>
            <a:pPr lvl="1" marL="241950" indent="116494" defTabSz="896111">
              <a:lnSpc>
                <a:spcPct val="81000"/>
              </a:lnSpc>
              <a:spcBef>
                <a:spcPts val="500"/>
              </a:spcBef>
              <a:buSzTx/>
              <a:buNone/>
              <a:defRPr b="1" i="1" sz="2058" u="sng"/>
            </a:pPr>
            <a:r>
              <a:t>Παραδείγματα</a:t>
            </a:r>
            <a:r>
              <a:rPr b="0"/>
              <a:t>:</a:t>
            </a:r>
          </a:p>
          <a:p>
            <a:pPr lvl="1" marL="600395" indent="-241950" defTabSz="896111">
              <a:lnSpc>
                <a:spcPct val="81000"/>
              </a:lnSpc>
              <a:spcBef>
                <a:spcPts val="500"/>
              </a:spcBef>
              <a:defRPr sz="2058"/>
            </a:pPr>
            <a:r>
              <a:t>Το λογισμικό μπορεί να καταστραφεί εκούσια, ή</a:t>
            </a:r>
            <a:endParaRPr sz="2352"/>
          </a:p>
          <a:p>
            <a:pPr lvl="1" marL="600395" indent="-241950" defTabSz="896111">
              <a:lnSpc>
                <a:spcPct val="81000"/>
              </a:lnSpc>
              <a:spcBef>
                <a:spcPts val="500"/>
              </a:spcBef>
              <a:defRPr sz="2058"/>
            </a:pPr>
            <a:r>
              <a:t>Να τροποποιηθεί, ή</a:t>
            </a:r>
            <a:endParaRPr sz="2352"/>
          </a:p>
          <a:p>
            <a:pPr lvl="1" marL="600395" indent="-241950" defTabSz="896111">
              <a:lnSpc>
                <a:spcPct val="81000"/>
              </a:lnSpc>
              <a:spcBef>
                <a:spcPts val="500"/>
              </a:spcBef>
              <a:defRPr sz="2058"/>
            </a:pPr>
            <a:r>
              <a:t>Να διαγραφεί, ή</a:t>
            </a:r>
            <a:endParaRPr sz="2352"/>
          </a:p>
          <a:p>
            <a:pPr lvl="1" marL="600395" indent="-241950" defTabSz="896111">
              <a:lnSpc>
                <a:spcPct val="81000"/>
              </a:lnSpc>
              <a:spcBef>
                <a:spcPts val="500"/>
              </a:spcBef>
              <a:defRPr sz="2058"/>
            </a:pPr>
            <a:r>
              <a:t>Να τοποθετηθεί τυχαία σε λάθος θέση (να εξαφανισθεί).</a:t>
            </a:r>
            <a:endParaRPr sz="2352"/>
          </a:p>
          <a:p>
            <a:pPr lvl="1" marL="600395" indent="-241950" defTabSz="896111">
              <a:lnSpc>
                <a:spcPct val="81000"/>
              </a:lnSpc>
              <a:spcBef>
                <a:spcPts val="500"/>
              </a:spcBef>
              <a:defRPr sz="2058"/>
            </a:pPr>
          </a:p>
          <a:p>
            <a:pPr lvl="1" marL="241950" indent="116494" defTabSz="896111">
              <a:lnSpc>
                <a:spcPct val="81000"/>
              </a:lnSpc>
              <a:spcBef>
                <a:spcPts val="500"/>
              </a:spcBef>
              <a:buSzTx/>
              <a:buNone/>
              <a:defRPr b="1" i="1" sz="2058" u="sng"/>
            </a:pPr>
            <a:r>
              <a:t>Παρατηρήσεις</a:t>
            </a:r>
            <a:r>
              <a:rPr b="0"/>
              <a:t>:</a:t>
            </a:r>
          </a:p>
          <a:p>
            <a:pPr lvl="1" marL="600395" indent="-241950" defTabSz="896111">
              <a:lnSpc>
                <a:spcPct val="81000"/>
              </a:lnSpc>
              <a:spcBef>
                <a:spcPts val="500"/>
              </a:spcBef>
              <a:defRPr sz="2058"/>
            </a:pPr>
            <a:r>
              <a:t>Όταν κάποιος προσπαθήσει να το χρησιμοποιήσει, τότε γίνεται αντιληπτό ότι έχει χαθεί,</a:t>
            </a:r>
            <a:endParaRPr sz="2352"/>
          </a:p>
          <a:p>
            <a:pPr lvl="1" marL="600395" indent="-241950" defTabSz="896111">
              <a:lnSpc>
                <a:spcPct val="81000"/>
              </a:lnSpc>
              <a:spcBef>
                <a:spcPts val="500"/>
              </a:spcBef>
              <a:defRPr sz="2058"/>
            </a:pPr>
            <a:r>
              <a:t>Προβλήματα διαθεσιμότητας λογισμικού,</a:t>
            </a:r>
            <a:endParaRPr sz="2352"/>
          </a:p>
          <a:p>
            <a:pPr lvl="1" marL="600395" indent="-241950" defTabSz="896111">
              <a:lnSpc>
                <a:spcPct val="81000"/>
              </a:lnSpc>
              <a:spcBef>
                <a:spcPts val="500"/>
              </a:spcBef>
              <a:defRPr sz="2058"/>
            </a:pPr>
            <a:r>
              <a:t>Το τροποποιημένο λογισμικό είναι η πλέον περίπλοκη περίπτωση,</a:t>
            </a:r>
            <a:endParaRPr sz="2352"/>
          </a:p>
          <a:p>
            <a:pPr lvl="1" marL="600395" indent="-241950" defTabSz="896111">
              <a:lnSpc>
                <a:spcPct val="81000"/>
              </a:lnSpc>
              <a:spcBef>
                <a:spcPts val="500"/>
              </a:spcBef>
              <a:defRPr sz="2058"/>
            </a:pPr>
            <a:r>
              <a:t>Η αφαίρεση τμημάτων κειμένου μπορεί να μη γίνει αντιληπτή,</a:t>
            </a:r>
            <a:endParaRPr sz="2352"/>
          </a:p>
          <a:p>
            <a:pPr lvl="1" marL="600395" indent="-241950" defTabSz="896111">
              <a:lnSpc>
                <a:spcPct val="81000"/>
              </a:lnSpc>
              <a:spcBef>
                <a:spcPts val="500"/>
              </a:spcBef>
              <a:defRPr sz="2058"/>
            </a:pPr>
            <a:r>
              <a:t>Αλλαγή σε πρόγραμμα έτσι ώστε να εκτελεί επιπλέον διεργασίες, ανιχνεύεται ιδιαίτερα δύσκολα.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Rectangle 2"/>
          <p:cNvSpPr txBox="1"/>
          <p:nvPr>
            <p:ph type="title"/>
          </p:nvPr>
        </p:nvSpPr>
        <p:spPr>
          <a:xfrm>
            <a:off x="1593435" y="177799"/>
            <a:ext cx="9782803" cy="1239839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pPr/>
            <a:r>
              <a:t>Απειλές Λογισμικού (2/3)</a:t>
            </a:r>
          </a:p>
        </p:txBody>
      </p:sp>
      <p:sp>
        <p:nvSpPr>
          <p:cNvPr id="456" name="Slide Number Placeholder 5"/>
          <p:cNvSpPr txBox="1"/>
          <p:nvPr>
            <p:ph type="sldNum" sz="quarter" idx="2"/>
          </p:nvPr>
        </p:nvSpPr>
        <p:spPr>
          <a:xfrm>
            <a:off x="11264809" y="6404294"/>
            <a:ext cx="273657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/>
          <a:lstStyle/>
          <a:p>
            <a:pPr/>
            <a:fld id="{86CB4B4D-7CA3-9044-876B-883B54F8677D}" type="slidenum"/>
          </a:p>
        </p:txBody>
      </p:sp>
      <p:sp>
        <p:nvSpPr>
          <p:cNvPr id="457" name="Rectangle 3"/>
          <p:cNvSpPr txBox="1"/>
          <p:nvPr>
            <p:ph type="body" idx="1"/>
          </p:nvPr>
        </p:nvSpPr>
        <p:spPr>
          <a:xfrm>
            <a:off x="1701923" y="1600200"/>
            <a:ext cx="9721082" cy="4637112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1000"/>
              </a:lnSpc>
              <a:tabLst>
                <a:tab pos="6578600" algn="l"/>
              </a:tabLst>
              <a:defRPr b="1">
                <a:effectLst>
                  <a:outerShdw sx="100000" sy="100000" kx="0" ky="0" algn="b" rotWithShape="0" blurRad="38100" dist="38100" dir="2700000">
                    <a:srgbClr val="FFFFFF"/>
                  </a:outerShdw>
                </a:effectLst>
              </a:defRPr>
            </a:pPr>
            <a:r>
              <a:t>Διαγραφή</a:t>
            </a:r>
          </a:p>
          <a:p>
            <a:pPr lvl="1" marL="612648" indent="-246888">
              <a:lnSpc>
                <a:spcPct val="81000"/>
              </a:lnSpc>
              <a:spcBef>
                <a:spcPts val="600"/>
              </a:spcBef>
              <a:tabLst>
                <a:tab pos="6578600" algn="l"/>
              </a:tabLst>
              <a:defRPr sz="2000"/>
            </a:pPr>
            <a:r>
              <a:t>Ιδιαίτερα εύκολη διαδικασία,</a:t>
            </a:r>
            <a:endParaRPr sz="2400"/>
          </a:p>
          <a:p>
            <a:pPr lvl="1" marL="612648" indent="-246888">
              <a:lnSpc>
                <a:spcPct val="81000"/>
              </a:lnSpc>
              <a:spcBef>
                <a:spcPts val="600"/>
              </a:spcBef>
              <a:tabLst>
                <a:tab pos="6578600" algn="l"/>
              </a:tabLst>
              <a:defRPr sz="2000"/>
            </a:pPr>
            <a:r>
              <a:t>π.χ. αντιγραφή αρχείου με επικάλυψη της νεώτερης έκδοσης,</a:t>
            </a:r>
            <a:endParaRPr sz="2400"/>
          </a:p>
          <a:p>
            <a:pPr lvl="1" marL="612648" indent="-246888">
              <a:lnSpc>
                <a:spcPct val="81000"/>
              </a:lnSpc>
              <a:spcBef>
                <a:spcPts val="600"/>
              </a:spcBef>
              <a:tabLst>
                <a:tab pos="6578600" algn="l"/>
              </a:tabLst>
              <a:defRPr sz="2000"/>
            </a:pPr>
            <a:r>
              <a:t>Λύση </a:t>
            </a:r>
            <a:r>
              <a:rPr>
                <a:latin typeface="Wingdings"/>
                <a:ea typeface="Wingdings"/>
                <a:cs typeface="Wingdings"/>
                <a:sym typeface="Wingdings"/>
              </a:rPr>
              <a:t> </a:t>
            </a:r>
            <a:r>
              <a:t>Ελεγχόμενη πρόσβαση μέσω διαδικασίας που αποκαλείται διαχείριση μεταβολών (</a:t>
            </a:r>
            <a:r>
              <a:rPr u="sng"/>
              <a:t>configuration management</a:t>
            </a:r>
            <a:r>
              <a:t>).</a:t>
            </a:r>
          </a:p>
          <a:p>
            <a:pPr>
              <a:lnSpc>
                <a:spcPct val="81000"/>
              </a:lnSpc>
              <a:tabLst>
                <a:tab pos="6578600" algn="l"/>
              </a:tabLst>
              <a:defRPr b="1">
                <a:effectLst>
                  <a:outerShdw sx="100000" sy="100000" kx="0" ky="0" algn="b" rotWithShape="0" blurRad="38100" dist="38100" dir="2700000">
                    <a:srgbClr val="FFFFFF"/>
                  </a:outerShdw>
                </a:effectLst>
              </a:defRPr>
            </a:pPr>
            <a:r>
              <a:t>Τροποποίηση</a:t>
            </a:r>
          </a:p>
          <a:p>
            <a:pPr lvl="1" marL="612648" indent="-246888">
              <a:lnSpc>
                <a:spcPct val="81000"/>
              </a:lnSpc>
              <a:spcBef>
                <a:spcPts val="600"/>
              </a:spcBef>
              <a:tabLst>
                <a:tab pos="6578600" algn="l"/>
              </a:tabLst>
              <a:defRPr sz="2000"/>
            </a:pPr>
            <a:r>
              <a:t>Ένα πρόγραμμα που λειτουργεί, τροποποιείται:</a:t>
            </a:r>
            <a:endParaRPr sz="2400"/>
          </a:p>
          <a:p>
            <a:pPr lvl="2" marL="978408" indent="-246888">
              <a:lnSpc>
                <a:spcPct val="81000"/>
              </a:lnSpc>
              <a:spcBef>
                <a:spcPts val="600"/>
              </a:spcBef>
              <a:tabLst>
                <a:tab pos="6578600" algn="l"/>
              </a:tabLst>
              <a:defRPr sz="2000"/>
            </a:pPr>
            <a:r>
              <a:t>είτε για να προκληθεί η διακοπή της λειτουργίας του,</a:t>
            </a:r>
          </a:p>
          <a:p>
            <a:pPr lvl="2" marL="978408" indent="-246888">
              <a:lnSpc>
                <a:spcPct val="81000"/>
              </a:lnSpc>
              <a:spcBef>
                <a:spcPts val="600"/>
              </a:spcBef>
              <a:tabLst>
                <a:tab pos="6578600" algn="l"/>
              </a:tabLst>
              <a:defRPr sz="2000"/>
            </a:pPr>
            <a:r>
              <a:t>είτε για να προκληθεί η εκτέλεση μιας διαδικασίας που δεν είναι στα πλαίσια των στόχων του.</a:t>
            </a:r>
          </a:p>
          <a:p>
            <a:pPr lvl="1" marL="612648" indent="-246888">
              <a:lnSpc>
                <a:spcPct val="81000"/>
              </a:lnSpc>
              <a:spcBef>
                <a:spcPts val="600"/>
              </a:spcBef>
              <a:tabLst>
                <a:tab pos="6578600" algn="l"/>
              </a:tabLst>
              <a:defRPr sz="2000"/>
            </a:pPr>
            <a:r>
              <a:t>Δημιουργία και εγκατάσταση ενός νέου προγράμματος,</a:t>
            </a:r>
            <a:endParaRPr sz="2400"/>
          </a:p>
          <a:p>
            <a:pPr lvl="1" marL="612648" indent="-246888">
              <a:lnSpc>
                <a:spcPct val="81000"/>
              </a:lnSpc>
              <a:spcBef>
                <a:spcPts val="600"/>
              </a:spcBef>
              <a:tabLst>
                <a:tab pos="6578600" algn="l"/>
              </a:tabLst>
              <a:defRPr sz="2000"/>
            </a:pPr>
            <a:r>
              <a:t>Σχετικά εύκολη διαδικασία (π.χ. αλλαγή ενός </a:t>
            </a:r>
            <a:r>
              <a:t>bit </a:t>
            </a:r>
            <a:r>
              <a:rPr>
                <a:latin typeface="Wingdings"/>
                <a:ea typeface="Wingdings"/>
                <a:cs typeface="Wingdings"/>
                <a:sym typeface="Wingdings"/>
              </a:rPr>
              <a:t>➔ </a:t>
            </a:r>
            <a:r>
              <a:t>διακοπή λειτουργίας του προγράμματος),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Rectangle 2"/>
          <p:cNvSpPr txBox="1"/>
          <p:nvPr>
            <p:ph type="title"/>
          </p:nvPr>
        </p:nvSpPr>
        <p:spPr>
          <a:xfrm>
            <a:off x="1593435" y="177799"/>
            <a:ext cx="9782803" cy="1239839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pPr/>
            <a:r>
              <a:t>Απειλές Λογισμικού (3/3)</a:t>
            </a:r>
          </a:p>
        </p:txBody>
      </p:sp>
      <p:sp>
        <p:nvSpPr>
          <p:cNvPr id="460" name="Slide Number Placeholder 5"/>
          <p:cNvSpPr txBox="1"/>
          <p:nvPr>
            <p:ph type="sldNum" sz="quarter" idx="2"/>
          </p:nvPr>
        </p:nvSpPr>
        <p:spPr>
          <a:xfrm>
            <a:off x="11264809" y="6391594"/>
            <a:ext cx="273657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/>
          <a:lstStyle/>
          <a:p>
            <a:pPr/>
            <a:fld id="{86CB4B4D-7CA3-9044-876B-883B54F8677D}" type="slidenum"/>
          </a:p>
        </p:txBody>
      </p:sp>
      <p:sp>
        <p:nvSpPr>
          <p:cNvPr id="461" name="Rectangle 3"/>
          <p:cNvSpPr txBox="1"/>
          <p:nvPr>
            <p:ph type="body" idx="1"/>
          </p:nvPr>
        </p:nvSpPr>
        <p:spPr>
          <a:xfrm>
            <a:off x="1701923" y="1600200"/>
            <a:ext cx="9649074" cy="4709120"/>
          </a:xfrm>
          <a:prstGeom prst="rect">
            <a:avLst/>
          </a:prstGeom>
        </p:spPr>
        <p:txBody>
          <a:bodyPr/>
          <a:lstStyle/>
          <a:p>
            <a:pPr lvl="1" marL="612648" indent="-246888">
              <a:lnSpc>
                <a:spcPct val="81000"/>
              </a:lnSpc>
              <a:spcBef>
                <a:spcPts val="600"/>
              </a:spcBef>
              <a:defRPr b="1" sz="2000"/>
            </a:pPr>
            <a:r>
              <a:t>Λογικές Βόμβες (</a:t>
            </a:r>
            <a:r>
              <a:t>Logical Bombs) </a:t>
            </a:r>
            <a:r>
              <a:rPr b="0">
                <a:latin typeface="Wingdings"/>
                <a:ea typeface="Wingdings"/>
                <a:cs typeface="Wingdings"/>
                <a:sym typeface="Wingdings"/>
              </a:rPr>
              <a:t> </a:t>
            </a:r>
            <a:r>
              <a:rPr b="0"/>
              <a:t>σωστή λειτουργία τις περισσότερες φορές και αποτυχία κάτω από ορισμένες συνθήκες (π.χ. μετά από μία συγκεκριμένη ημερομηνία),</a:t>
            </a:r>
            <a:endParaRPr sz="2400"/>
          </a:p>
          <a:p>
            <a:pPr lvl="1" marL="612648" indent="-246888">
              <a:lnSpc>
                <a:spcPct val="81000"/>
              </a:lnSpc>
              <a:spcBef>
                <a:spcPts val="600"/>
              </a:spcBef>
              <a:defRPr b="1" sz="2000"/>
            </a:pPr>
            <a:r>
              <a:t>Δούρειος Ίππος (</a:t>
            </a:r>
            <a:r>
              <a:t>Trojan Horse) </a:t>
            </a:r>
            <a:r>
              <a:rPr b="0">
                <a:latin typeface="Wingdings"/>
                <a:ea typeface="Wingdings"/>
                <a:cs typeface="Wingdings"/>
                <a:sym typeface="Wingdings"/>
              </a:rPr>
              <a:t></a:t>
            </a:r>
            <a:r>
              <a:rPr b="0"/>
              <a:t> ένα πρόγραμμα που φανερά κάνει μια διαδικασία, ενώ κρυφά κάνει άλλη,</a:t>
            </a:r>
            <a:endParaRPr sz="2400"/>
          </a:p>
          <a:p>
            <a:pPr lvl="1" marL="612648" indent="-246888">
              <a:lnSpc>
                <a:spcPct val="81000"/>
              </a:lnSpc>
              <a:spcBef>
                <a:spcPts val="600"/>
              </a:spcBef>
              <a:defRPr b="1" sz="2000"/>
            </a:pPr>
            <a:r>
              <a:t>Ιός (</a:t>
            </a:r>
            <a:r>
              <a:t>Virus) </a:t>
            </a:r>
            <a:r>
              <a:rPr b="0">
                <a:latin typeface="Wingdings"/>
                <a:ea typeface="Wingdings"/>
                <a:cs typeface="Wingdings"/>
                <a:sym typeface="Wingdings"/>
              </a:rPr>
              <a:t></a:t>
            </a:r>
            <a:r>
              <a:rPr b="0"/>
              <a:t> ειδικός τύπος Δούρειου Ίππου που μπορεί να χρησιμοποιηθεί για τη διάδοση μιας μόλυνσης,</a:t>
            </a:r>
          </a:p>
          <a:p>
            <a:pPr lvl="1" marL="612648" indent="-246888">
              <a:lnSpc>
                <a:spcPct val="81000"/>
              </a:lnSpc>
              <a:spcBef>
                <a:spcPts val="600"/>
              </a:spcBef>
              <a:defRPr b="1" sz="2000"/>
            </a:pPr>
            <a:r>
              <a:t>Καταπακτή (</a:t>
            </a:r>
            <a:r>
              <a:t>Trapdoor) </a:t>
            </a:r>
            <a:r>
              <a:rPr b="0">
                <a:latin typeface="Wingdings"/>
                <a:ea typeface="Wingdings"/>
                <a:cs typeface="Wingdings"/>
                <a:sym typeface="Wingdings"/>
              </a:rPr>
              <a:t></a:t>
            </a:r>
            <a:r>
              <a:rPr b="0"/>
              <a:t> ένα πρόγραμμα που έχει ένα κρυφό (μυστικό) σημείο εισόδου,</a:t>
            </a:r>
          </a:p>
          <a:p>
            <a:pPr lvl="1" marL="612648" indent="-246888">
              <a:lnSpc>
                <a:spcPct val="81000"/>
              </a:lnSpc>
              <a:spcBef>
                <a:spcPts val="600"/>
              </a:spcBef>
              <a:defRPr b="1" sz="2000"/>
            </a:pPr>
            <a:r>
              <a:t>Διαρροή Πληροφοριών </a:t>
            </a:r>
            <a:r>
              <a:t>(Information Leaks) </a:t>
            </a:r>
            <a:r>
              <a:rPr b="0">
                <a:latin typeface="Wingdings"/>
                <a:ea typeface="Wingdings"/>
                <a:cs typeface="Wingdings"/>
                <a:sym typeface="Wingdings"/>
              </a:rPr>
              <a:t></a:t>
            </a:r>
            <a:r>
              <a:rPr b="0"/>
              <a:t> πληροφορίες προσβάσιμες από μη εξουσιοδοτημένα άτομα ή προγράμματα.</a:t>
            </a:r>
          </a:p>
          <a:p>
            <a:pPr>
              <a:lnSpc>
                <a:spcPct val="81000"/>
              </a:lnSpc>
              <a:defRPr b="1">
                <a:effectLst>
                  <a:outerShdw sx="100000" sy="100000" kx="0" ky="0" algn="b" rotWithShape="0" blurRad="38100" dist="38100" dir="2700000">
                    <a:srgbClr val="FFFFFF"/>
                  </a:outerShdw>
                </a:effectLst>
              </a:defRPr>
            </a:pPr>
            <a:r>
              <a:t>Κλοπή</a:t>
            </a:r>
          </a:p>
          <a:p>
            <a:pPr lvl="1" marL="612648" indent="-246888">
              <a:lnSpc>
                <a:spcPct val="81000"/>
              </a:lnSpc>
              <a:spcBef>
                <a:spcPts val="600"/>
              </a:spcBef>
              <a:defRPr sz="2000"/>
            </a:pPr>
            <a:r>
              <a:t>Μη εξουσιοδοτημένη αντιγραφή λογισμικού,</a:t>
            </a:r>
            <a:endParaRPr sz="2400"/>
          </a:p>
          <a:p>
            <a:pPr lvl="1" marL="612648" indent="-246888">
              <a:lnSpc>
                <a:spcPct val="81000"/>
              </a:lnSpc>
              <a:spcBef>
                <a:spcPts val="600"/>
              </a:spcBef>
              <a:defRPr sz="2000"/>
            </a:pPr>
            <a:r>
              <a:t>Δικαιώματα αντίστοιχα με αυτά των μουσικών και των συγγραφέων για τα έργα τους.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Rectangle 2"/>
          <p:cNvSpPr txBox="1"/>
          <p:nvPr>
            <p:ph type="title"/>
          </p:nvPr>
        </p:nvSpPr>
        <p:spPr>
          <a:xfrm>
            <a:off x="1593435" y="177799"/>
            <a:ext cx="9782803" cy="1239839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pPr/>
            <a:r>
              <a:t>Απειλές Δεδομένων (1/3)</a:t>
            </a:r>
          </a:p>
        </p:txBody>
      </p:sp>
      <p:sp>
        <p:nvSpPr>
          <p:cNvPr id="464" name="Slide Number Placeholder 5"/>
          <p:cNvSpPr txBox="1"/>
          <p:nvPr>
            <p:ph type="sldNum" sz="quarter" idx="2"/>
          </p:nvPr>
        </p:nvSpPr>
        <p:spPr>
          <a:xfrm>
            <a:off x="11264809" y="6404294"/>
            <a:ext cx="273657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/>
          <a:lstStyle/>
          <a:p>
            <a:pPr/>
            <a:fld id="{86CB4B4D-7CA3-9044-876B-883B54F8677D}" type="slidenum"/>
          </a:p>
        </p:txBody>
      </p:sp>
      <p:sp>
        <p:nvSpPr>
          <p:cNvPr id="465" name="Rectangle 3"/>
          <p:cNvSpPr txBox="1"/>
          <p:nvPr>
            <p:ph type="body" idx="1"/>
          </p:nvPr>
        </p:nvSpPr>
        <p:spPr>
          <a:xfrm>
            <a:off x="1773932" y="1676400"/>
            <a:ext cx="9577066" cy="4704928"/>
          </a:xfrm>
          <a:prstGeom prst="rect">
            <a:avLst/>
          </a:prstGeom>
        </p:spPr>
        <p:txBody>
          <a:bodyPr/>
          <a:lstStyle/>
          <a:p>
            <a:pPr defTabSz="6384925">
              <a:defRPr sz="2400"/>
            </a:pPr>
            <a:r>
              <a:t>Είναι οι περισσότερο διαδεδομένες επιθέσεις, επειδή πολλοί άνθρωποι χρησιμοποιούν και κατανοούν τα δεδομένα.</a:t>
            </a:r>
          </a:p>
          <a:p>
            <a:pPr defTabSz="6384925">
              <a:defRPr sz="2400"/>
            </a:pPr>
            <a:r>
              <a:t>Τα δεδομένα έχουν σαφή και καθορισμένη </a:t>
            </a:r>
            <a:r>
              <a:rPr b="1"/>
              <a:t>αξία</a:t>
            </a:r>
            <a:r>
              <a:t>.</a:t>
            </a:r>
          </a:p>
          <a:p>
            <a:pPr defTabSz="6384925">
              <a:defRPr sz="2400"/>
            </a:pPr>
            <a:r>
              <a:t>Δύσκολη η εκτίμηση της αξίας αυτής.</a:t>
            </a:r>
          </a:p>
          <a:p>
            <a:pPr defTabSz="6384925">
              <a:defRPr sz="2400"/>
            </a:pPr>
            <a:r>
              <a:t>Η αξία δεδομένων μετριέται:</a:t>
            </a:r>
          </a:p>
          <a:p>
            <a:pPr lvl="1" marL="612648" indent="-246888" defTabSz="6384925">
              <a:spcBef>
                <a:spcPts val="600"/>
              </a:spcBef>
              <a:defRPr sz="2000"/>
            </a:pPr>
            <a:r>
              <a:t>από το </a:t>
            </a:r>
            <a:r>
              <a:rPr b="1"/>
              <a:t>κόστος επαναφοράς </a:t>
            </a:r>
            <a:r>
              <a:t>τους στην αρχική τους μορφή, ή</a:t>
            </a:r>
            <a:endParaRPr sz="2400"/>
          </a:p>
          <a:p>
            <a:pPr lvl="1" marL="612648" indent="-246888" defTabSz="6384925">
              <a:spcBef>
                <a:spcPts val="600"/>
              </a:spcBef>
              <a:defRPr sz="2000"/>
            </a:pPr>
            <a:r>
              <a:t>Από το </a:t>
            </a:r>
            <a:r>
              <a:rPr b="1"/>
              <a:t>κόστος αναπαραγωγής </a:t>
            </a:r>
            <a:r>
              <a:t>τους σε περιπτώσεις απώλειας.</a:t>
            </a:r>
            <a:endParaRPr sz="2400"/>
          </a:p>
          <a:p>
            <a:pPr defTabSz="6384925">
              <a:defRPr b="1" sz="2400"/>
            </a:pPr>
            <a:r>
              <a:t>Αρχή της Κατάλληλης Προστασίας:</a:t>
            </a:r>
            <a:r>
              <a:rPr i="1"/>
              <a:t> </a:t>
            </a:r>
            <a:r>
              <a:rPr b="0"/>
              <a:t>Τα στοιχεία ενός υπολογιστή θα πρέπει να προστατεύονται μόνο μέχρι να χάσουν την αξία τους. Πρέπει δε να προστατεύονται σε τέτοιο βαθμό που να είναι σύμφωνος με την αξία τους.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Rectangle 2"/>
          <p:cNvSpPr txBox="1"/>
          <p:nvPr>
            <p:ph type="title"/>
          </p:nvPr>
        </p:nvSpPr>
        <p:spPr>
          <a:xfrm>
            <a:off x="1593435" y="177799"/>
            <a:ext cx="9782803" cy="1239839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pPr/>
            <a:r>
              <a:t>Απειλές Δεδομένων (2/3)</a:t>
            </a:r>
          </a:p>
        </p:txBody>
      </p:sp>
      <p:sp>
        <p:nvSpPr>
          <p:cNvPr id="468" name="Slide Number Placeholder 5"/>
          <p:cNvSpPr txBox="1"/>
          <p:nvPr>
            <p:ph type="sldNum" sz="quarter" idx="2"/>
          </p:nvPr>
        </p:nvSpPr>
        <p:spPr>
          <a:xfrm>
            <a:off x="11264809" y="6391594"/>
            <a:ext cx="273657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/>
          <a:lstStyle/>
          <a:p>
            <a:pPr/>
            <a:fld id="{86CB4B4D-7CA3-9044-876B-883B54F8677D}" type="slidenum"/>
          </a:p>
        </p:txBody>
      </p:sp>
      <p:sp>
        <p:nvSpPr>
          <p:cNvPr id="469" name="Rectangle 3"/>
          <p:cNvSpPr txBox="1"/>
          <p:nvPr>
            <p:ph type="body" idx="1"/>
          </p:nvPr>
        </p:nvSpPr>
        <p:spPr>
          <a:xfrm>
            <a:off x="1422029" y="1676400"/>
            <a:ext cx="10360502" cy="4632920"/>
          </a:xfrm>
          <a:prstGeom prst="rect">
            <a:avLst/>
          </a:prstGeom>
        </p:spPr>
        <p:txBody>
          <a:bodyPr/>
          <a:lstStyle/>
          <a:p>
            <a:pPr defTabSz="6384925">
              <a:defRPr b="1">
                <a:effectLst>
                  <a:outerShdw sx="100000" sy="100000" kx="0" ky="0" algn="b" rotWithShape="0" blurRad="38100" dist="38100" dir="2700000">
                    <a:srgbClr val="FFFFFF"/>
                  </a:outerShdw>
                </a:effectLst>
              </a:defRPr>
            </a:pPr>
            <a:r>
              <a:t>Εμπιστευτικότητα</a:t>
            </a:r>
          </a:p>
          <a:p>
            <a:pPr lvl="1" marL="612648" indent="-246888" defTabSz="6384925">
              <a:spcBef>
                <a:spcPts val="600"/>
              </a:spcBef>
              <a:defRPr sz="2400"/>
            </a:pPr>
            <a:r>
              <a:t>Κύριο μέλημα στην ασφάλεια επειδή τα δεδομένα είναι σε αναγνώσιμη μορφή,</a:t>
            </a:r>
          </a:p>
          <a:p>
            <a:pPr lvl="1" marL="612648" indent="-246888" defTabSz="6384925">
              <a:spcBef>
                <a:spcPts val="600"/>
              </a:spcBef>
              <a:defRPr sz="2400"/>
            </a:pPr>
          </a:p>
          <a:p>
            <a:pPr lvl="1" marL="612648" indent="-246888" defTabSz="6384925">
              <a:spcBef>
                <a:spcPts val="600"/>
              </a:spcBef>
              <a:defRPr sz="2400"/>
            </a:pPr>
            <a:r>
              <a:t>Η λήψη απόρρητων δεδομένων περιλαμβάνει τους ακόλουθους τρόπους επίθεσης:</a:t>
            </a:r>
            <a:endParaRPr sz="2000"/>
          </a:p>
          <a:p>
            <a:pPr lvl="2" marL="978408" indent="-246888" defTabSz="6384925">
              <a:spcBef>
                <a:spcPts val="600"/>
              </a:spcBef>
              <a:defRPr sz="2000"/>
            </a:pPr>
          </a:p>
          <a:p>
            <a:pPr lvl="2" marL="978408" indent="-246888" defTabSz="6384925">
              <a:spcBef>
                <a:spcPts val="600"/>
              </a:spcBef>
              <a:defRPr sz="2000"/>
            </a:pPr>
            <a:r>
              <a:t>Υποκλοπή μέσω καλωδίου (</a:t>
            </a:r>
            <a:r>
              <a:t>wiretapping)</a:t>
            </a:r>
            <a:r>
              <a:t>,</a:t>
            </a:r>
          </a:p>
          <a:p>
            <a:pPr lvl="2" marL="978408" indent="-246888" defTabSz="6384925">
              <a:spcBef>
                <a:spcPts val="600"/>
              </a:spcBef>
              <a:defRPr sz="2000"/>
            </a:pPr>
            <a:r>
              <a:t>Εμφύτευση κοριού (</a:t>
            </a:r>
            <a:r>
              <a:t>bug) </a:t>
            </a:r>
            <a:r>
              <a:t>σε συσκευή εξόδου,</a:t>
            </a:r>
          </a:p>
          <a:p>
            <a:pPr lvl="2" marL="978408" indent="-246888" defTabSz="6384925">
              <a:spcBef>
                <a:spcPts val="600"/>
              </a:spcBef>
              <a:defRPr sz="2000"/>
            </a:pPr>
            <a:r>
              <a:t>Εξέταση δοχείου απορριμμάτων,</a:t>
            </a:r>
          </a:p>
          <a:p>
            <a:pPr lvl="2" marL="978408" indent="-246888" defTabSz="6384925">
              <a:spcBef>
                <a:spcPts val="600"/>
              </a:spcBef>
              <a:defRPr sz="2000"/>
            </a:pPr>
            <a:r>
              <a:t>Δωροδοκία υπαλλήλων-κλειδιά, και</a:t>
            </a:r>
          </a:p>
          <a:p>
            <a:pPr lvl="2" marL="978408" indent="-246888" defTabSz="6384925">
              <a:spcBef>
                <a:spcPts val="600"/>
              </a:spcBef>
              <a:defRPr sz="2000"/>
            </a:pPr>
            <a:r>
              <a:t>Αίτηση για λήψη.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Rectangle 2"/>
          <p:cNvSpPr txBox="1"/>
          <p:nvPr>
            <p:ph type="title"/>
          </p:nvPr>
        </p:nvSpPr>
        <p:spPr>
          <a:xfrm>
            <a:off x="1593435" y="177799"/>
            <a:ext cx="9782803" cy="1239839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pPr/>
            <a:r>
              <a:t>Απειλές Δεδομένων (3/3)</a:t>
            </a:r>
          </a:p>
        </p:txBody>
      </p:sp>
      <p:sp>
        <p:nvSpPr>
          <p:cNvPr id="472" name="Slide Number Placeholder 5"/>
          <p:cNvSpPr txBox="1"/>
          <p:nvPr>
            <p:ph type="sldNum" sz="quarter" idx="2"/>
          </p:nvPr>
        </p:nvSpPr>
        <p:spPr>
          <a:xfrm>
            <a:off x="11264809" y="6404294"/>
            <a:ext cx="273657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/>
          <a:lstStyle/>
          <a:p>
            <a:pPr/>
            <a:fld id="{86CB4B4D-7CA3-9044-876B-883B54F8677D}" type="slidenum"/>
          </a:p>
        </p:txBody>
      </p:sp>
      <p:sp>
        <p:nvSpPr>
          <p:cNvPr id="473" name="Rectangle 3"/>
          <p:cNvSpPr txBox="1"/>
          <p:nvPr>
            <p:ph type="body" idx="1"/>
          </p:nvPr>
        </p:nvSpPr>
        <p:spPr>
          <a:xfrm>
            <a:off x="1773932" y="1676400"/>
            <a:ext cx="9649074" cy="4632920"/>
          </a:xfrm>
          <a:prstGeom prst="rect">
            <a:avLst/>
          </a:prstGeom>
        </p:spPr>
        <p:txBody>
          <a:bodyPr/>
          <a:lstStyle/>
          <a:p>
            <a:pPr defTabSz="6384925">
              <a:lnSpc>
                <a:spcPct val="81000"/>
              </a:lnSpc>
              <a:defRPr b="1" sz="2500">
                <a:effectLst>
                  <a:outerShdw sx="100000" sy="100000" kx="0" ky="0" algn="b" rotWithShape="0" blurRad="38100" dist="38100" dir="2700000">
                    <a:srgbClr val="FFFFFF"/>
                  </a:outerShdw>
                </a:effectLst>
              </a:defRPr>
            </a:pPr>
            <a:r>
              <a:t>Ακεραιότητα</a:t>
            </a:r>
          </a:p>
          <a:p>
            <a:pPr lvl="1" marL="612648" indent="-246888" defTabSz="6384925">
              <a:lnSpc>
                <a:spcPct val="81000"/>
              </a:lnSpc>
              <a:spcBef>
                <a:spcPts val="600"/>
              </a:spcBef>
              <a:defRPr sz="2200"/>
            </a:pPr>
            <a:r>
              <a:t>Απαιτεί γνώσεις της τεχνολογίας (τρόποι μετάδοσης και αποθήκευσης, μορφή τήρησης),</a:t>
            </a:r>
          </a:p>
          <a:p>
            <a:pPr lvl="1" marL="612648" indent="-246888" defTabSz="6384925">
              <a:lnSpc>
                <a:spcPct val="81000"/>
              </a:lnSpc>
              <a:spcBef>
                <a:spcPts val="600"/>
              </a:spcBef>
              <a:defRPr sz="2200"/>
            </a:pPr>
            <a:r>
              <a:t>Συνήθεις πηγές αυτού του προβλήματος είναι:</a:t>
            </a:r>
          </a:p>
          <a:p>
            <a:pPr lvl="2" marL="978408" indent="-246888" defTabSz="6384925">
              <a:lnSpc>
                <a:spcPct val="81000"/>
              </a:lnSpc>
              <a:spcBef>
                <a:spcPts val="600"/>
              </a:spcBef>
              <a:defRPr sz="1800"/>
            </a:pPr>
            <a:r>
              <a:t>Κακόβουλα προγράμματα,</a:t>
            </a:r>
            <a:endParaRPr sz="2000"/>
          </a:p>
          <a:p>
            <a:pPr lvl="2" marL="978408" indent="-246888" defTabSz="6384925">
              <a:lnSpc>
                <a:spcPct val="81000"/>
              </a:lnSpc>
              <a:spcBef>
                <a:spcPts val="600"/>
              </a:spcBef>
              <a:defRPr sz="1800"/>
            </a:pPr>
            <a:r>
              <a:t>Προβληματικά εργαλεία του συστήματος αρχείων, και</a:t>
            </a:r>
          </a:p>
          <a:p>
            <a:pPr lvl="2" marL="978408" indent="-246888" defTabSz="6384925">
              <a:lnSpc>
                <a:spcPct val="81000"/>
              </a:lnSpc>
              <a:spcBef>
                <a:spcPts val="600"/>
              </a:spcBef>
              <a:defRPr sz="1800"/>
            </a:pPr>
            <a:r>
              <a:t>Ελλιπείς υπηρεσίες επικοινωνιών.</a:t>
            </a:r>
          </a:p>
          <a:p>
            <a:pPr lvl="1" marL="612648" indent="-246888" defTabSz="6384925">
              <a:lnSpc>
                <a:spcPct val="81000"/>
              </a:lnSpc>
              <a:spcBef>
                <a:spcPts val="600"/>
              </a:spcBef>
              <a:defRPr sz="2200"/>
            </a:pPr>
            <a:r>
              <a:t>Τα δεδομένα είναι εξαιρετικά ευάλωτα σε τροποποιήσεις,</a:t>
            </a:r>
          </a:p>
          <a:p>
            <a:pPr lvl="1" marL="612648" indent="-246888" defTabSz="6384925">
              <a:lnSpc>
                <a:spcPct val="81000"/>
              </a:lnSpc>
              <a:spcBef>
                <a:spcPts val="600"/>
              </a:spcBef>
              <a:defRPr sz="2200"/>
            </a:pPr>
            <a:r>
              <a:t>Δύσκολη ανίχνευση</a:t>
            </a:r>
            <a:r>
              <a:t>.</a:t>
            </a:r>
            <a:endParaRPr sz="2400"/>
          </a:p>
          <a:p>
            <a:pPr lvl="1" marL="612648" indent="-246888" defTabSz="6384925">
              <a:lnSpc>
                <a:spcPct val="81000"/>
              </a:lnSpc>
              <a:spcBef>
                <a:spcPts val="600"/>
              </a:spcBef>
              <a:defRPr sz="2400"/>
            </a:pPr>
          </a:p>
          <a:p>
            <a:pPr lvl="1" marL="246888" indent="118872" defTabSz="6384925">
              <a:lnSpc>
                <a:spcPct val="81000"/>
              </a:lnSpc>
              <a:spcBef>
                <a:spcPts val="600"/>
              </a:spcBef>
              <a:buSzTx/>
              <a:buNone/>
              <a:defRPr b="1" i="1" sz="2200" u="sng"/>
            </a:pPr>
            <a:r>
              <a:t>Παραδείγματα</a:t>
            </a:r>
            <a:r>
              <a:rPr b="0"/>
              <a:t>:</a:t>
            </a:r>
            <a:endParaRPr sz="2400"/>
          </a:p>
          <a:p>
            <a:pPr lvl="1" marL="612648" indent="-246888" defTabSz="6384925">
              <a:lnSpc>
                <a:spcPct val="81000"/>
              </a:lnSpc>
              <a:spcBef>
                <a:spcPts val="600"/>
              </a:spcBef>
              <a:defRPr sz="2200"/>
            </a:pPr>
            <a:r>
              <a:t>Επίθεση τύπου </a:t>
            </a:r>
            <a:r>
              <a:t>salami (</a:t>
            </a:r>
            <a:r>
              <a:rPr u="sng"/>
              <a:t>salami attack</a:t>
            </a:r>
            <a:r>
              <a:t>), </a:t>
            </a:r>
            <a:r>
              <a:t>και</a:t>
            </a:r>
          </a:p>
          <a:p>
            <a:pPr lvl="1" marL="612648" indent="-246888" defTabSz="6384925">
              <a:lnSpc>
                <a:spcPct val="81000"/>
              </a:lnSpc>
              <a:spcBef>
                <a:spcPts val="600"/>
              </a:spcBef>
              <a:defRPr sz="2200"/>
            </a:pPr>
            <a:r>
              <a:t>Επίθεση τύπου </a:t>
            </a:r>
            <a:r>
              <a:t>replay (</a:t>
            </a:r>
            <a:r>
              <a:rPr u="sng"/>
              <a:t>replay attack</a:t>
            </a:r>
            <a:r>
              <a:t>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Slide Number Placeholder 5"/>
          <p:cNvSpPr txBox="1"/>
          <p:nvPr>
            <p:ph type="sldNum" sz="quarter" idx="2"/>
          </p:nvPr>
        </p:nvSpPr>
        <p:spPr>
          <a:xfrm>
            <a:off x="11264809" y="6391594"/>
            <a:ext cx="273657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/>
          <a:lstStyle/>
          <a:p>
            <a:pPr/>
            <a:fld id="{86CB4B4D-7CA3-9044-876B-883B54F8677D}" type="slidenum"/>
          </a:p>
        </p:txBody>
      </p:sp>
      <p:sp>
        <p:nvSpPr>
          <p:cNvPr id="476" name="Rectangle 3"/>
          <p:cNvSpPr txBox="1"/>
          <p:nvPr>
            <p:ph type="body" idx="1"/>
          </p:nvPr>
        </p:nvSpPr>
        <p:spPr>
          <a:xfrm>
            <a:off x="1845940" y="1524000"/>
            <a:ext cx="9361042" cy="4876800"/>
          </a:xfrm>
          <a:prstGeom prst="rect">
            <a:avLst/>
          </a:prstGeom>
        </p:spPr>
        <p:txBody>
          <a:bodyPr/>
          <a:lstStyle/>
          <a:p>
            <a:pPr defTabSz="6384925">
              <a:lnSpc>
                <a:spcPct val="72000"/>
              </a:lnSpc>
              <a:defRPr b="1" sz="2500">
                <a:effectLst>
                  <a:outerShdw sx="100000" sy="100000" kx="0" ky="0" algn="b" rotWithShape="0" blurRad="38100" dist="38100" dir="2700000">
                    <a:srgbClr val="FFFFFF"/>
                  </a:outerShdw>
                </a:effectLst>
              </a:defRPr>
            </a:pPr>
            <a:r>
              <a:t>Αποθηκευτικά Μέσα</a:t>
            </a:r>
          </a:p>
          <a:p>
            <a:pPr lvl="1" marL="612648" indent="-246888" defTabSz="6384925">
              <a:lnSpc>
                <a:spcPct val="72000"/>
              </a:lnSpc>
              <a:spcBef>
                <a:spcPts val="600"/>
              </a:spcBef>
              <a:defRPr sz="2000"/>
            </a:pPr>
            <a:r>
              <a:t>Ειδική κατηγορία υλικού,</a:t>
            </a:r>
            <a:endParaRPr sz="2200"/>
          </a:p>
          <a:p>
            <a:pPr lvl="1" marL="612648" indent="-246888" defTabSz="6384925">
              <a:lnSpc>
                <a:spcPct val="72000"/>
              </a:lnSpc>
              <a:spcBef>
                <a:spcPts val="600"/>
              </a:spcBef>
              <a:defRPr sz="2000" u="sng"/>
            </a:pPr>
            <a:r>
              <a:t>Λύση</a:t>
            </a:r>
            <a:r>
              <a:rPr u="none"/>
              <a:t>: Εφεδρικά αρχεία και προστασία αυτών.</a:t>
            </a:r>
            <a:endParaRPr sz="2200"/>
          </a:p>
          <a:p>
            <a:pPr lvl="1" marL="612648" indent="-246888" defTabSz="6384925">
              <a:lnSpc>
                <a:spcPct val="72000"/>
              </a:lnSpc>
              <a:spcBef>
                <a:spcPts val="600"/>
              </a:spcBef>
              <a:defRPr sz="2200"/>
            </a:pPr>
          </a:p>
          <a:p>
            <a:pPr defTabSz="6384925">
              <a:lnSpc>
                <a:spcPct val="72000"/>
              </a:lnSpc>
              <a:defRPr b="1" sz="2500">
                <a:effectLst>
                  <a:outerShdw sx="100000" sy="100000" kx="0" ky="0" algn="b" rotWithShape="0" blurRad="38100" dist="38100" dir="2700000">
                    <a:srgbClr val="FFFFFF"/>
                  </a:outerShdw>
                </a:effectLst>
              </a:defRPr>
            </a:pPr>
            <a:r>
              <a:t>Δίκτυα</a:t>
            </a:r>
          </a:p>
          <a:p>
            <a:pPr lvl="1" marL="612648" indent="-246888" defTabSz="6384925">
              <a:lnSpc>
                <a:spcPct val="72000"/>
              </a:lnSpc>
              <a:spcBef>
                <a:spcPts val="600"/>
              </a:spcBef>
              <a:defRPr sz="2000"/>
            </a:pPr>
            <a:r>
              <a:t>Συνδυάζουν υλικό, λογισμικό και δεδομένα,</a:t>
            </a:r>
            <a:endParaRPr sz="2200"/>
          </a:p>
          <a:p>
            <a:pPr lvl="1" marL="612648" indent="-246888" defTabSz="6384925">
              <a:lnSpc>
                <a:spcPct val="72000"/>
              </a:lnSpc>
              <a:spcBef>
                <a:spcPts val="600"/>
              </a:spcBef>
              <a:defRPr sz="2000"/>
            </a:pPr>
            <a:r>
              <a:t>Κάθε κόμβος είναι ένα ΥΣ,</a:t>
            </a:r>
            <a:endParaRPr sz="2200"/>
          </a:p>
          <a:p>
            <a:pPr lvl="1" marL="612648" indent="-246888" defTabSz="6384925">
              <a:lnSpc>
                <a:spcPct val="72000"/>
              </a:lnSpc>
              <a:spcBef>
                <a:spcPts val="600"/>
              </a:spcBef>
              <a:defRPr sz="2000"/>
            </a:pPr>
            <a:r>
              <a:t>Φέρουν τα προβλήματα επικοινωνίας,</a:t>
            </a:r>
            <a:endParaRPr sz="2200"/>
          </a:p>
          <a:p>
            <a:pPr lvl="1" marL="612648" indent="-246888" defTabSz="6384925">
              <a:lnSpc>
                <a:spcPct val="72000"/>
              </a:lnSpc>
              <a:spcBef>
                <a:spcPts val="600"/>
              </a:spcBef>
              <a:defRPr sz="2000"/>
            </a:pPr>
            <a:r>
              <a:t>Πολλαπλασιάζουν τα προβλήματα ασφάλειας,</a:t>
            </a:r>
            <a:endParaRPr sz="2200"/>
          </a:p>
          <a:p>
            <a:pPr lvl="1" marL="612648" indent="-246888" defTabSz="6384925">
              <a:lnSpc>
                <a:spcPct val="72000"/>
              </a:lnSpc>
              <a:spcBef>
                <a:spcPts val="600"/>
              </a:spcBef>
              <a:defRPr sz="2200"/>
            </a:pPr>
          </a:p>
          <a:p>
            <a:pPr lvl="1" marL="246888" indent="118872" defTabSz="6384925">
              <a:lnSpc>
                <a:spcPct val="72000"/>
              </a:lnSpc>
              <a:spcBef>
                <a:spcPts val="600"/>
              </a:spcBef>
              <a:buSzTx/>
              <a:buNone/>
              <a:defRPr b="1" sz="2000" u="sng"/>
            </a:pPr>
            <a:r>
              <a:t>Προβλήματα</a:t>
            </a:r>
            <a:r>
              <a:rPr b="0" u="none"/>
              <a:t>: </a:t>
            </a:r>
            <a:endParaRPr sz="2200"/>
          </a:p>
          <a:p>
            <a:pPr lvl="2" marL="978408" indent="-246888" defTabSz="6384925">
              <a:lnSpc>
                <a:spcPct val="72000"/>
              </a:lnSpc>
              <a:spcBef>
                <a:spcPts val="600"/>
              </a:spcBef>
              <a:defRPr sz="1800"/>
            </a:pPr>
            <a:r>
              <a:t>Έλλειψη φυσικής αμεσότητας,</a:t>
            </a:r>
          </a:p>
          <a:p>
            <a:pPr lvl="2" marL="978408" indent="-246888" defTabSz="6384925">
              <a:lnSpc>
                <a:spcPct val="72000"/>
              </a:lnSpc>
              <a:spcBef>
                <a:spcPts val="600"/>
              </a:spcBef>
              <a:defRPr sz="1800"/>
            </a:pPr>
            <a:r>
              <a:t>Χρήση επισφαλών αγαθών,</a:t>
            </a:r>
          </a:p>
          <a:p>
            <a:pPr lvl="2" marL="978408" indent="-246888" defTabSz="6384925">
              <a:lnSpc>
                <a:spcPct val="72000"/>
              </a:lnSpc>
              <a:spcBef>
                <a:spcPts val="600"/>
              </a:spcBef>
              <a:defRPr sz="1800"/>
            </a:pPr>
            <a:r>
              <a:t>Διαμοιρασμένα μέσα,</a:t>
            </a:r>
          </a:p>
          <a:p>
            <a:pPr lvl="2" marL="978408" indent="-246888" defTabSz="6384925">
              <a:lnSpc>
                <a:spcPct val="72000"/>
              </a:lnSpc>
              <a:spcBef>
                <a:spcPts val="600"/>
              </a:spcBef>
              <a:defRPr sz="1800"/>
            </a:pPr>
            <a:r>
              <a:t>Ανικανότητα ταυτοποίησης απομεμακρυσμένων χρηστών.</a:t>
            </a:r>
          </a:p>
        </p:txBody>
      </p:sp>
      <p:sp>
        <p:nvSpPr>
          <p:cNvPr id="477" name="Title 4"/>
          <p:cNvSpPr txBox="1"/>
          <p:nvPr>
            <p:ph type="title"/>
          </p:nvPr>
        </p:nvSpPr>
        <p:spPr>
          <a:xfrm>
            <a:off x="1593435" y="177799"/>
            <a:ext cx="9782803" cy="1239839"/>
          </a:xfrm>
          <a:prstGeom prst="rect">
            <a:avLst/>
          </a:prstGeom>
        </p:spPr>
        <p:txBody>
          <a:bodyPr/>
          <a:lstStyle/>
          <a:p>
            <a:pPr/>
            <a:r>
              <a:t>Άλλα Εκτεθειμένα Αγαθά (1/2)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Slide Number Placeholder 5"/>
          <p:cNvSpPr txBox="1"/>
          <p:nvPr>
            <p:ph type="sldNum" sz="quarter" idx="2"/>
          </p:nvPr>
        </p:nvSpPr>
        <p:spPr>
          <a:xfrm>
            <a:off x="11264809" y="6378894"/>
            <a:ext cx="273657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/>
          <a:lstStyle/>
          <a:p>
            <a:pPr/>
            <a:fld id="{86CB4B4D-7CA3-9044-876B-883B54F8677D}" type="slidenum"/>
          </a:p>
        </p:txBody>
      </p:sp>
      <p:sp>
        <p:nvSpPr>
          <p:cNvPr id="480" name="Rectangle 3"/>
          <p:cNvSpPr txBox="1"/>
          <p:nvPr>
            <p:ph type="body" idx="1"/>
          </p:nvPr>
        </p:nvSpPr>
        <p:spPr>
          <a:xfrm>
            <a:off x="1422029" y="1600200"/>
            <a:ext cx="10360502" cy="4786611"/>
          </a:xfrm>
          <a:prstGeom prst="rect">
            <a:avLst/>
          </a:prstGeom>
        </p:spPr>
        <p:txBody>
          <a:bodyPr/>
          <a:lstStyle/>
          <a:p>
            <a:pPr defTabSz="6384925">
              <a:defRPr b="1">
                <a:effectLst>
                  <a:outerShdw sx="100000" sy="100000" kx="0" ky="0" algn="b" rotWithShape="0" blurRad="38100" dist="38100" dir="2700000">
                    <a:srgbClr val="FFFFFF"/>
                  </a:outerShdw>
                </a:effectLst>
              </a:defRPr>
            </a:pPr>
            <a:r>
              <a:t>Πρόσβαση</a:t>
            </a:r>
          </a:p>
          <a:p>
            <a:pPr lvl="1" marL="612648" indent="-246888" defTabSz="6384925">
              <a:spcBef>
                <a:spcPts val="600"/>
              </a:spcBef>
              <a:defRPr sz="2400"/>
            </a:pPr>
            <a:r>
              <a:t>Τρεις λόγοι για να εμποδιστεί η </a:t>
            </a:r>
            <a:r>
              <a:rPr b="1" u="sng"/>
              <a:t>μη</a:t>
            </a:r>
            <a:r>
              <a:t> εξουσιοδοτημένη πρόσβαση:</a:t>
            </a:r>
          </a:p>
          <a:p>
            <a:pPr lvl="2" marL="978408" indent="-246888" defTabSz="6384925">
              <a:spcBef>
                <a:spcPts val="600"/>
              </a:spcBef>
              <a:defRPr sz="2000"/>
            </a:pPr>
            <a:r>
              <a:t>Το κόστος της καλύπτεται από τους νόμιμους χρήστες,</a:t>
            </a:r>
          </a:p>
          <a:p>
            <a:pPr lvl="2" marL="978408" indent="-246888" defTabSz="6384925">
              <a:spcBef>
                <a:spcPts val="600"/>
              </a:spcBef>
              <a:defRPr sz="2000"/>
            </a:pPr>
            <a:r>
              <a:t>Μπορεί να καταστραφεί λογισμικό και δεδομένα, και</a:t>
            </a:r>
          </a:p>
          <a:p>
            <a:pPr lvl="2" marL="978408" indent="-246888" defTabSz="6384925">
              <a:spcBef>
                <a:spcPts val="600"/>
              </a:spcBef>
              <a:defRPr sz="2000"/>
            </a:pPr>
            <a:r>
              <a:t>Μπορεί να προκαλέσει την άρνηση υπηρεσιών σε νόμιμους χρήστες.</a:t>
            </a:r>
          </a:p>
          <a:p>
            <a:pPr lvl="2" marL="978408" indent="-246888" defTabSz="6384925">
              <a:spcBef>
                <a:spcPts val="600"/>
              </a:spcBef>
              <a:defRPr sz="2000"/>
            </a:pPr>
          </a:p>
          <a:p>
            <a:pPr defTabSz="6384925">
              <a:defRPr b="1">
                <a:effectLst>
                  <a:outerShdw sx="100000" sy="100000" kx="0" ky="0" algn="b" rotWithShape="0" blurRad="38100" dist="38100" dir="2700000">
                    <a:srgbClr val="FFFFFF"/>
                  </a:outerShdw>
                </a:effectLst>
              </a:defRPr>
            </a:pPr>
            <a:r>
              <a:t>Άνθρωποι Κλειδιά</a:t>
            </a:r>
          </a:p>
          <a:p>
            <a:pPr lvl="1" marL="612648" indent="-246888" defTabSz="6384925">
              <a:spcBef>
                <a:spcPts val="600"/>
              </a:spcBef>
              <a:defRPr sz="2400"/>
            </a:pPr>
            <a:r>
              <a:t>Κρίσιμο αδύναμο σημείο στην ασφάλεια,</a:t>
            </a:r>
          </a:p>
          <a:p>
            <a:pPr lvl="1" marL="612648" indent="-246888" defTabSz="6384925">
              <a:spcBef>
                <a:spcPts val="600"/>
              </a:spcBef>
              <a:defRPr sz="2400"/>
            </a:pPr>
            <a:r>
              <a:t>Πρόβλημα από τη γνώση που κατέχει ένας,</a:t>
            </a:r>
          </a:p>
          <a:p>
            <a:pPr lvl="1" marL="612648" indent="-246888" defTabSz="6384925">
              <a:spcBef>
                <a:spcPts val="600"/>
              </a:spcBef>
              <a:defRPr sz="2400"/>
            </a:pPr>
            <a:r>
              <a:t>Πρόβλημα ο δυσαρεστημένος υπάλληλος, και</a:t>
            </a:r>
          </a:p>
          <a:p>
            <a:pPr lvl="1" marL="612648" indent="-246888" defTabSz="6384925">
              <a:spcBef>
                <a:spcPts val="600"/>
              </a:spcBef>
              <a:defRPr sz="2400"/>
            </a:pPr>
            <a:r>
              <a:t>Προσεκτική επιλογή έμπιστων ατόμων για θέσεις προγραμματισμού, διαχείρισης και ελέγχου ΥΣ.</a:t>
            </a:r>
          </a:p>
        </p:txBody>
      </p:sp>
      <p:sp>
        <p:nvSpPr>
          <p:cNvPr id="481" name="Title 4"/>
          <p:cNvSpPr txBox="1"/>
          <p:nvPr>
            <p:ph type="title"/>
          </p:nvPr>
        </p:nvSpPr>
        <p:spPr>
          <a:xfrm>
            <a:off x="1593435" y="177799"/>
            <a:ext cx="9782803" cy="1239839"/>
          </a:xfrm>
          <a:prstGeom prst="rect">
            <a:avLst/>
          </a:prstGeom>
        </p:spPr>
        <p:txBody>
          <a:bodyPr/>
          <a:lstStyle/>
          <a:p>
            <a:pPr/>
            <a:r>
              <a:t>Άλλα Εκτεθειμένα Αγαθά (2/2)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Στόχοι Μαθήματος (2/2)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Στόχοι Μαθήματος (2/2)</a:t>
            </a:r>
          </a:p>
        </p:txBody>
      </p:sp>
      <p:sp>
        <p:nvSpPr>
          <p:cNvPr id="324" name="θα έχει εξοικειωθεί με παραδείγματα που υλοποιούν και εφαρμόζουν μηχανισμούς ασφάλειας σε διαφορετικά Λειτουργικά Συστήματα,…"/>
          <p:cNvSpPr txBox="1"/>
          <p:nvPr>
            <p:ph type="body" idx="1"/>
          </p:nvPr>
        </p:nvSpPr>
        <p:spPr>
          <a:xfrm>
            <a:off x="1593435" y="1600200"/>
            <a:ext cx="9782803" cy="4572000"/>
          </a:xfrm>
          <a:prstGeom prst="rect">
            <a:avLst/>
          </a:prstGeom>
        </p:spPr>
        <p:txBody>
          <a:bodyPr/>
          <a:lstStyle/>
          <a:p>
            <a:pPr lvl="1" marL="477865" indent="-192572" defTabSz="713231">
              <a:spcBef>
                <a:spcPts val="1000"/>
              </a:spcBef>
              <a:buChar char="›"/>
              <a:defRPr sz="2184"/>
            </a:pPr>
            <a:r>
              <a:t>θα έχει εξοικειωθεί με παραδείγματα που υλοποιούν και εφαρμόζουν μηχανισμούς ασφάλειας σε </a:t>
            </a:r>
            <a:r>
              <a:rPr b="1"/>
              <a:t>διαφορετικά Λειτουργικά Συστήματα</a:t>
            </a:r>
            <a:r>
              <a:t>,</a:t>
            </a:r>
          </a:p>
          <a:p>
            <a:pPr lvl="1" marL="477865" indent="-192572" defTabSz="713231">
              <a:spcBef>
                <a:spcPts val="1000"/>
              </a:spcBef>
              <a:buChar char="›"/>
              <a:defRPr sz="2184"/>
            </a:pPr>
            <a:r>
              <a:t>θα έχει γνώσεις στην περιοχή της  </a:t>
            </a:r>
            <a:r>
              <a:rPr b="1"/>
              <a:t>Ασφάλειας Βάσεων Δεδομένων</a:t>
            </a:r>
            <a:r>
              <a:t>,</a:t>
            </a:r>
          </a:p>
          <a:p>
            <a:pPr lvl="1" marL="477865" indent="-192572" defTabSz="713231">
              <a:spcBef>
                <a:spcPts val="1000"/>
              </a:spcBef>
              <a:buChar char="›"/>
              <a:defRPr sz="2184"/>
            </a:pPr>
            <a:r>
              <a:t>θα γνωρίζει τα διαφορετικά είδη </a:t>
            </a:r>
            <a:r>
              <a:rPr b="1"/>
              <a:t>firewalls</a:t>
            </a:r>
            <a:r>
              <a:t> και πώς αυτά χρησιμοποιούνται και εφαρμόζονται,</a:t>
            </a:r>
          </a:p>
          <a:p>
            <a:pPr lvl="1" marL="477865" indent="-192572" defTabSz="713231">
              <a:spcBef>
                <a:spcPts val="1000"/>
              </a:spcBef>
              <a:buChar char="›"/>
              <a:defRPr sz="2184"/>
            </a:pPr>
            <a:r>
              <a:t>Θα γνωρίζει </a:t>
            </a:r>
            <a:r>
              <a:rPr b="1"/>
              <a:t>μηχανισμούς αυθεντικοποίησης</a:t>
            </a:r>
            <a:r>
              <a:t>, το ρόλο και τη σπουδαιότητά τους,</a:t>
            </a:r>
          </a:p>
          <a:p>
            <a:pPr lvl="1" marL="477865" indent="-192572" defTabSz="713231">
              <a:spcBef>
                <a:spcPts val="1000"/>
              </a:spcBef>
              <a:buChar char="›"/>
              <a:defRPr sz="2184"/>
            </a:pPr>
            <a:r>
              <a:t>Θα έχει εξοικειωθεί με τα </a:t>
            </a:r>
            <a:r>
              <a:rPr b="1"/>
              <a:t>Computer Forensics</a:t>
            </a:r>
            <a:r>
              <a:t> και θα έχει γνώση των εργαλείων που τα υποστηρίζουν,</a:t>
            </a:r>
          </a:p>
          <a:p>
            <a:pPr lvl="1" marL="477865" indent="-192572" defTabSz="713231">
              <a:spcBef>
                <a:spcPts val="1000"/>
              </a:spcBef>
              <a:buChar char="›"/>
              <a:defRPr sz="2184"/>
            </a:pPr>
            <a:r>
              <a:t>Θα γνωρίζει </a:t>
            </a:r>
            <a:r>
              <a:rPr b="1"/>
              <a:t>κρυπτογραφία</a:t>
            </a:r>
            <a:r>
              <a:t> και </a:t>
            </a:r>
            <a:r>
              <a:rPr b="1"/>
              <a:t>κρυπτανάλυση</a:t>
            </a:r>
            <a:r>
              <a:t>,</a:t>
            </a:r>
          </a:p>
          <a:p>
            <a:pPr lvl="1" marL="477865" indent="-192572" defTabSz="713231">
              <a:spcBef>
                <a:spcPts val="1000"/>
              </a:spcBef>
              <a:buChar char="›"/>
              <a:defRPr sz="2184"/>
            </a:pPr>
            <a:r>
              <a:t>και τέλος, θα έχει κατανοήσει τα </a:t>
            </a:r>
            <a:r>
              <a:rPr b="1"/>
              <a:t>Συστήματα Ανίχνευσης Εισβολών</a:t>
            </a:r>
            <a:r>
              <a:t>, τον τρόπο λειτουργίας τους και τις τεχνικές που χρησιμοποιούνται σε αυτά.</a:t>
            </a:r>
          </a:p>
        </p:txBody>
      </p:sp>
      <p:sp>
        <p:nvSpPr>
          <p:cNvPr id="325" name="Slide Number"/>
          <p:cNvSpPr txBox="1"/>
          <p:nvPr>
            <p:ph type="sldNum" sz="quarter" idx="2"/>
          </p:nvPr>
        </p:nvSpPr>
        <p:spPr>
          <a:xfrm>
            <a:off x="11318814" y="6404294"/>
            <a:ext cx="188899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Rectangle 2"/>
          <p:cNvSpPr txBox="1"/>
          <p:nvPr>
            <p:ph type="title"/>
          </p:nvPr>
        </p:nvSpPr>
        <p:spPr>
          <a:xfrm>
            <a:off x="1593435" y="177799"/>
            <a:ext cx="9782803" cy="1239839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pPr/>
            <a:r>
              <a:t>Εμπλεκόμενα Άτομα (1/2)</a:t>
            </a:r>
          </a:p>
        </p:txBody>
      </p:sp>
      <p:sp>
        <p:nvSpPr>
          <p:cNvPr id="484" name="Slide Number Placeholder 5"/>
          <p:cNvSpPr txBox="1"/>
          <p:nvPr>
            <p:ph type="sldNum" sz="quarter" idx="2"/>
          </p:nvPr>
        </p:nvSpPr>
        <p:spPr>
          <a:xfrm>
            <a:off x="11264809" y="6378894"/>
            <a:ext cx="273657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/>
          <a:lstStyle/>
          <a:p>
            <a:pPr/>
            <a:fld id="{86CB4B4D-7CA3-9044-876B-883B54F8677D}" type="slidenum"/>
          </a:p>
        </p:txBody>
      </p:sp>
      <p:sp>
        <p:nvSpPr>
          <p:cNvPr id="485" name="Rectangle 3"/>
          <p:cNvSpPr txBox="1"/>
          <p:nvPr>
            <p:ph type="body" idx="1"/>
          </p:nvPr>
        </p:nvSpPr>
        <p:spPr>
          <a:xfrm>
            <a:off x="1701923" y="1643049"/>
            <a:ext cx="9420343" cy="4419601"/>
          </a:xfrm>
          <a:prstGeom prst="rect">
            <a:avLst/>
          </a:prstGeom>
        </p:spPr>
        <p:txBody>
          <a:bodyPr/>
          <a:lstStyle/>
          <a:p>
            <a:pPr marL="244419" indent="-244419" defTabSz="6512814">
              <a:spcBef>
                <a:spcPts val="1300"/>
              </a:spcBef>
              <a:defRPr b="1" sz="2772">
                <a:effectLst>
                  <a:outerShdw sx="100000" sy="100000" kx="0" ky="0" algn="b" rotWithShape="0" blurRad="37719" dist="37719" dir="2700000">
                    <a:srgbClr val="FFFFFF"/>
                  </a:outerShdw>
                </a:effectLst>
              </a:defRPr>
            </a:pPr>
            <a:r>
              <a:t>Έγκλημα Υπολογιστή </a:t>
            </a:r>
            <a:r>
              <a:t>(Computer Crime)</a:t>
            </a:r>
            <a:r>
              <a:rPr b="0"/>
              <a:t> </a:t>
            </a:r>
            <a:r>
              <a:rPr b="0">
                <a:latin typeface="Wingdings"/>
                <a:ea typeface="Wingdings"/>
                <a:cs typeface="Wingdings"/>
                <a:sym typeface="Wingdings"/>
              </a:rPr>
              <a:t> </a:t>
            </a:r>
            <a:r>
              <a:rPr b="0"/>
              <a:t>οποιοδήποτε έγκλημα περιλαμβάνει ή υποβοηθείται από τη χρήση ενός υπολογιστή.</a:t>
            </a:r>
            <a:endParaRPr b="0"/>
          </a:p>
          <a:p>
            <a:pPr marL="244419" indent="-244419" defTabSz="6512814">
              <a:spcBef>
                <a:spcPts val="1300"/>
              </a:spcBef>
              <a:defRPr sz="2772" u="sng"/>
            </a:pPr>
            <a:r>
              <a:t>Χαρακτηριστικά</a:t>
            </a:r>
            <a:r>
              <a:rPr u="none"/>
              <a:t> και </a:t>
            </a:r>
            <a:r>
              <a:t>κίνητρα</a:t>
            </a:r>
            <a:r>
              <a:rPr u="none"/>
              <a:t> ατόμων:</a:t>
            </a:r>
            <a:endParaRPr u="none"/>
          </a:p>
          <a:p>
            <a:pPr lvl="1" marL="606521" indent="-244419" defTabSz="6512814">
              <a:spcBef>
                <a:spcPts val="500"/>
              </a:spcBef>
              <a:defRPr sz="2178"/>
            </a:pPr>
            <a:r>
              <a:t>Μοχθηρά, απειλητικά, χαμηλού κοινωνικού επιπέδου,</a:t>
            </a:r>
            <a:endParaRPr sz="2376"/>
          </a:p>
          <a:p>
            <a:pPr lvl="1" marL="606521" indent="-244419" defTabSz="6512814">
              <a:spcBef>
                <a:spcPts val="500"/>
              </a:spcBef>
              <a:defRPr sz="2178"/>
            </a:pPr>
            <a:r>
              <a:t>Μορφωμένα, ευκατάστατα και με κοινωνική θέση,</a:t>
            </a:r>
            <a:endParaRPr sz="2376"/>
          </a:p>
          <a:p>
            <a:pPr lvl="1" marL="606521" indent="-244419" defTabSz="6512814">
              <a:spcBef>
                <a:spcPts val="500"/>
              </a:spcBef>
              <a:defRPr sz="2178"/>
            </a:pPr>
            <a:r>
              <a:t>Έφηβοι ή φοιτητές,</a:t>
            </a:r>
            <a:endParaRPr sz="2376"/>
          </a:p>
          <a:p>
            <a:pPr lvl="1" marL="606521" indent="-244419" defTabSz="6512814">
              <a:spcBef>
                <a:spcPts val="500"/>
              </a:spcBef>
              <a:defRPr sz="2178"/>
            </a:pPr>
            <a:r>
              <a:t>Μεσήλικα στελέχη επιχειρήσεων,</a:t>
            </a:r>
            <a:endParaRPr sz="2376"/>
          </a:p>
          <a:p>
            <a:pPr lvl="1" marL="606521" indent="-244419" defTabSz="6512814">
              <a:spcBef>
                <a:spcPts val="500"/>
              </a:spcBef>
              <a:defRPr sz="2178"/>
            </a:pPr>
            <a:r>
              <a:t>Διαταραγμένες προσωπικότητες, με εχθρότητα, δεσμευμένοι με ένα σκοπό, θεωρούν τον υπολογιστή σύμβολο,</a:t>
            </a:r>
            <a:endParaRPr sz="2376"/>
          </a:p>
          <a:p>
            <a:pPr lvl="1" marL="606521" indent="-244419" defTabSz="6512814">
              <a:spcBef>
                <a:spcPts val="500"/>
              </a:spcBef>
              <a:defRPr sz="2178"/>
            </a:pPr>
            <a:r>
              <a:t>Απλοί συνηθισμένοι άνθρωποι (εύκολο κέρδος, εκδίκηση, πρόκληση).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Rectangle 2"/>
          <p:cNvSpPr txBox="1"/>
          <p:nvPr>
            <p:ph type="title"/>
          </p:nvPr>
        </p:nvSpPr>
        <p:spPr>
          <a:xfrm>
            <a:off x="1593435" y="177799"/>
            <a:ext cx="9782803" cy="1239839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pPr/>
            <a:r>
              <a:t>Εμπλεκόμενα Άτομα (2/2)</a:t>
            </a:r>
          </a:p>
        </p:txBody>
      </p:sp>
      <p:sp>
        <p:nvSpPr>
          <p:cNvPr id="488" name="Slide Number Placeholder 5"/>
          <p:cNvSpPr txBox="1"/>
          <p:nvPr>
            <p:ph type="sldNum" sz="quarter" idx="2"/>
          </p:nvPr>
        </p:nvSpPr>
        <p:spPr>
          <a:xfrm>
            <a:off x="11264809" y="6391594"/>
            <a:ext cx="273657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/>
          <a:lstStyle/>
          <a:p>
            <a:pPr/>
            <a:fld id="{86CB4B4D-7CA3-9044-876B-883B54F8677D}" type="slidenum"/>
          </a:p>
        </p:txBody>
      </p:sp>
      <p:sp>
        <p:nvSpPr>
          <p:cNvPr id="489" name="Rectangle 3"/>
          <p:cNvSpPr txBox="1"/>
          <p:nvPr>
            <p:ph type="body" idx="1"/>
          </p:nvPr>
        </p:nvSpPr>
        <p:spPr>
          <a:xfrm>
            <a:off x="1773932" y="1600200"/>
            <a:ext cx="9505058" cy="4853136"/>
          </a:xfrm>
          <a:prstGeom prst="rect">
            <a:avLst/>
          </a:prstGeom>
        </p:spPr>
        <p:txBody>
          <a:bodyPr/>
          <a:lstStyle/>
          <a:p>
            <a:pPr defTabSz="6578600">
              <a:lnSpc>
                <a:spcPct val="81000"/>
              </a:lnSpc>
              <a:defRPr sz="2500"/>
            </a:pPr>
            <a:r>
              <a:t>Διακρίνονται σε τρεις </a:t>
            </a:r>
            <a:r>
              <a:rPr u="sng"/>
              <a:t>κατηγορίες</a:t>
            </a:r>
            <a:r>
              <a:t>:</a:t>
            </a:r>
          </a:p>
          <a:p>
            <a:pPr lvl="1" marL="612648" indent="-246888" defTabSz="6578600">
              <a:lnSpc>
                <a:spcPct val="81000"/>
              </a:lnSpc>
              <a:spcBef>
                <a:spcPts val="600"/>
              </a:spcBef>
              <a:defRPr sz="2200">
                <a:effectLst>
                  <a:outerShdw sx="100000" sy="100000" kx="0" ky="0" algn="b" rotWithShape="0" blurRad="38100" dist="38100" dir="2700000">
                    <a:srgbClr val="FFFFFF"/>
                  </a:outerShdw>
                </a:effectLst>
              </a:defRPr>
            </a:pPr>
          </a:p>
          <a:p>
            <a:pPr lvl="1" marL="612648" indent="-246888" defTabSz="6578600">
              <a:lnSpc>
                <a:spcPct val="81000"/>
              </a:lnSpc>
              <a:spcBef>
                <a:spcPts val="600"/>
              </a:spcBef>
              <a:defRPr b="1" sz="2000">
                <a:effectLst>
                  <a:outerShdw sx="100000" sy="100000" kx="0" ky="0" algn="b" rotWithShape="0" blurRad="38100" dist="38100" dir="2700000">
                    <a:srgbClr val="FFFFFF"/>
                  </a:outerShdw>
                </a:effectLst>
              </a:defRPr>
            </a:pPr>
            <a:r>
              <a:t>Ερασιτέχνες (</a:t>
            </a:r>
            <a:r>
              <a:t>amateurs)</a:t>
            </a:r>
            <a:endParaRPr sz="2200"/>
          </a:p>
          <a:p>
            <a:pPr lvl="2" marL="978408" indent="-246888" defTabSz="6578600">
              <a:lnSpc>
                <a:spcPct val="81000"/>
              </a:lnSpc>
              <a:spcBef>
                <a:spcPts val="600"/>
              </a:spcBef>
              <a:defRPr sz="1800"/>
            </a:pPr>
            <a:r>
              <a:t>Τα περισσότερα καταγεγραμμένα εγκλήματα,</a:t>
            </a:r>
          </a:p>
          <a:p>
            <a:pPr lvl="2" marL="978408" indent="-246888" defTabSz="6578600">
              <a:lnSpc>
                <a:spcPct val="81000"/>
              </a:lnSpc>
              <a:spcBef>
                <a:spcPts val="600"/>
              </a:spcBef>
              <a:defRPr sz="1800"/>
            </a:pPr>
            <a:r>
              <a:t>Απλοί επαγγελματίες ή χρήστες υπολογιστών,</a:t>
            </a:r>
          </a:p>
          <a:p>
            <a:pPr lvl="2" marL="978408" indent="-246888" defTabSz="6578600">
              <a:lnSpc>
                <a:spcPct val="81000"/>
              </a:lnSpc>
              <a:spcBef>
                <a:spcPts val="600"/>
              </a:spcBef>
              <a:defRPr sz="1800"/>
            </a:pPr>
            <a:r>
              <a:t>Δελεάζονται όταν βρεθούν μπροστά σε κάτι που αξίζει.</a:t>
            </a:r>
            <a:endParaRPr sz="2000"/>
          </a:p>
          <a:p>
            <a:pPr lvl="1" marL="612648" indent="-246888" defTabSz="6578600">
              <a:lnSpc>
                <a:spcPct val="81000"/>
              </a:lnSpc>
              <a:spcBef>
                <a:spcPts val="600"/>
              </a:spcBef>
              <a:defRPr b="1" sz="2000">
                <a:effectLst>
                  <a:outerShdw sx="100000" sy="100000" kx="0" ky="0" algn="b" rotWithShape="0" blurRad="38100" dist="38100" dir="2700000">
                    <a:srgbClr val="FFFFFF"/>
                  </a:outerShdw>
                </a:effectLst>
              </a:defRPr>
            </a:pPr>
            <a:r>
              <a:t>Διαρρήκτες</a:t>
            </a:r>
            <a:r>
              <a:rPr b="0"/>
              <a:t> </a:t>
            </a:r>
            <a:r>
              <a:t>(crackers),</a:t>
            </a:r>
            <a:endParaRPr sz="2200"/>
          </a:p>
          <a:p>
            <a:pPr lvl="2" marL="978408" indent="-246888" defTabSz="6578600">
              <a:lnSpc>
                <a:spcPct val="81000"/>
              </a:lnSpc>
              <a:spcBef>
                <a:spcPts val="600"/>
              </a:spcBef>
              <a:defRPr sz="1800"/>
            </a:pPr>
            <a:r>
              <a:t>Φοιτητές ή μαθητές,</a:t>
            </a:r>
          </a:p>
          <a:p>
            <a:pPr lvl="2" marL="978408" indent="-246888" defTabSz="6578600">
              <a:lnSpc>
                <a:spcPct val="81000"/>
              </a:lnSpc>
              <a:spcBef>
                <a:spcPts val="600"/>
              </a:spcBef>
              <a:defRPr sz="1800"/>
            </a:pPr>
            <a:r>
              <a:t>Θεωρείται ως το έγκλημα χωρίς θύμα,</a:t>
            </a:r>
          </a:p>
          <a:p>
            <a:pPr lvl="2" marL="978408" indent="-246888" defTabSz="6578600">
              <a:lnSpc>
                <a:spcPct val="81000"/>
              </a:lnSpc>
              <a:spcBef>
                <a:spcPts val="600"/>
              </a:spcBef>
              <a:defRPr sz="1800"/>
            </a:pPr>
            <a:r>
              <a:t>Θεωρούν ότι η πρόσβαση επιτρέπεται,</a:t>
            </a:r>
          </a:p>
          <a:p>
            <a:pPr lvl="2" marL="978408" indent="-246888" defTabSz="6578600">
              <a:lnSpc>
                <a:spcPct val="81000"/>
              </a:lnSpc>
              <a:spcBef>
                <a:spcPts val="600"/>
              </a:spcBef>
              <a:defRPr sz="1800"/>
            </a:pPr>
            <a:r>
              <a:t>Προσωπική ικανοποίηση.</a:t>
            </a:r>
          </a:p>
          <a:p>
            <a:pPr lvl="1" marL="612648" indent="-246888" defTabSz="6578600">
              <a:lnSpc>
                <a:spcPct val="81000"/>
              </a:lnSpc>
              <a:spcBef>
                <a:spcPts val="600"/>
              </a:spcBef>
              <a:defRPr b="1" sz="2000">
                <a:effectLst>
                  <a:outerShdw sx="100000" sy="100000" kx="0" ky="0" algn="b" rotWithShape="0" blurRad="38100" dist="38100" dir="2700000">
                    <a:srgbClr val="FFFFFF"/>
                  </a:outerShdw>
                </a:effectLst>
              </a:defRPr>
            </a:pPr>
            <a:r>
              <a:t>Επαγγελματίες εγκληματίες </a:t>
            </a:r>
            <a:r>
              <a:t>(career criminals),</a:t>
            </a:r>
            <a:endParaRPr sz="2200"/>
          </a:p>
          <a:p>
            <a:pPr lvl="2" marL="978408" indent="-246888" defTabSz="6578600">
              <a:lnSpc>
                <a:spcPct val="81000"/>
              </a:lnSpc>
              <a:spcBef>
                <a:spcPts val="600"/>
              </a:spcBef>
              <a:defRPr sz="1800"/>
            </a:pPr>
            <a:r>
              <a:t>Γνωρίζουν πολύ καλά τους στόχους του εγκλήματος,</a:t>
            </a:r>
          </a:p>
          <a:p>
            <a:pPr lvl="2" marL="978408" indent="-246888" defTabSz="6578600">
              <a:lnSpc>
                <a:spcPct val="81000"/>
              </a:lnSpc>
              <a:spcBef>
                <a:spcPts val="600"/>
              </a:spcBef>
              <a:defRPr sz="1800"/>
            </a:pPr>
            <a:r>
              <a:t>Συνδέονται με το οργανωμένο έγκλημα,</a:t>
            </a:r>
          </a:p>
          <a:p>
            <a:pPr lvl="2" marL="978408" indent="-246888" defTabSz="6578600">
              <a:lnSpc>
                <a:spcPct val="81000"/>
              </a:lnSpc>
              <a:spcBef>
                <a:spcPts val="600"/>
              </a:spcBef>
              <a:defRPr sz="1800"/>
            </a:pPr>
            <a:r>
              <a:t>Οι εταιρείες προτιμούν τη διακοπή λειτουργίας του ΥΣ.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Rectangle 2"/>
          <p:cNvSpPr txBox="1"/>
          <p:nvPr>
            <p:ph type="title"/>
          </p:nvPr>
        </p:nvSpPr>
        <p:spPr>
          <a:xfrm>
            <a:off x="1593435" y="177799"/>
            <a:ext cx="9782803" cy="1239839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pPr/>
            <a:r>
              <a:t>Μέθοδοι Άμυνας (1/6)</a:t>
            </a:r>
          </a:p>
        </p:txBody>
      </p:sp>
      <p:sp>
        <p:nvSpPr>
          <p:cNvPr id="492" name="Slide Number Placeholder 5"/>
          <p:cNvSpPr txBox="1"/>
          <p:nvPr>
            <p:ph type="sldNum" sz="quarter" idx="2"/>
          </p:nvPr>
        </p:nvSpPr>
        <p:spPr>
          <a:xfrm>
            <a:off x="11264809" y="6378894"/>
            <a:ext cx="273657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/>
          <a:lstStyle/>
          <a:p>
            <a:pPr/>
            <a:fld id="{86CB4B4D-7CA3-9044-876B-883B54F8677D}" type="slidenum"/>
          </a:p>
        </p:txBody>
      </p:sp>
      <p:sp>
        <p:nvSpPr>
          <p:cNvPr id="493" name="Rectangle 3"/>
          <p:cNvSpPr txBox="1"/>
          <p:nvPr>
            <p:ph type="body" idx="1"/>
          </p:nvPr>
        </p:nvSpPr>
        <p:spPr>
          <a:xfrm>
            <a:off x="1422029" y="1600200"/>
            <a:ext cx="10360502" cy="4659509"/>
          </a:xfrm>
          <a:prstGeom prst="rect">
            <a:avLst/>
          </a:prstGeom>
        </p:spPr>
        <p:txBody>
          <a:bodyPr/>
          <a:lstStyle/>
          <a:p>
            <a:pPr defTabSz="6756400">
              <a:defRPr b="1">
                <a:effectLst>
                  <a:outerShdw sx="100000" sy="100000" kx="0" ky="0" algn="b" rotWithShape="0" blurRad="38100" dist="38100" dir="2700000">
                    <a:srgbClr val="FFFFFF"/>
                  </a:outerShdw>
                </a:effectLst>
              </a:defRPr>
            </a:pPr>
            <a:r>
              <a:t>Έλεγχοι (</a:t>
            </a:r>
            <a:r>
              <a:t>Controls)</a:t>
            </a:r>
          </a:p>
          <a:p>
            <a:pPr lvl="1" marL="612648" indent="-246888" defTabSz="6756400">
              <a:spcBef>
                <a:spcPts val="600"/>
              </a:spcBef>
              <a:defRPr sz="2400"/>
            </a:pPr>
            <a:r>
              <a:t>Σκοπός τους η διατήρηση του </a:t>
            </a:r>
            <a:r>
              <a:rPr b="1"/>
              <a:t>CIA</a:t>
            </a:r>
            <a:r>
              <a:t>,</a:t>
            </a:r>
          </a:p>
          <a:p>
            <a:pPr lvl="1" marL="612648" indent="-246888" defTabSz="6756400">
              <a:spcBef>
                <a:spcPts val="600"/>
              </a:spcBef>
              <a:defRPr sz="2400"/>
            </a:pPr>
            <a:r>
              <a:t>Μερικοί εμποδίζουν τις επιθέσεις, ή</a:t>
            </a:r>
          </a:p>
          <a:p>
            <a:pPr lvl="1" marL="612648" indent="-246888" defTabSz="6756400">
              <a:spcBef>
                <a:spcPts val="600"/>
              </a:spcBef>
              <a:defRPr sz="2400"/>
            </a:pPr>
            <a:r>
              <a:t>Άλλοι ανιχνεύουν παραβιάσεις τη στιγμή που γίνονται ή μετά.</a:t>
            </a:r>
          </a:p>
          <a:p>
            <a:pPr lvl="1" marL="612648" indent="-246888" defTabSz="6756400">
              <a:spcBef>
                <a:spcPts val="600"/>
              </a:spcBef>
              <a:defRPr sz="2600"/>
            </a:pPr>
            <a:r>
              <a:t>Μερικοί έλεγχοι είναι:</a:t>
            </a:r>
            <a:endParaRPr sz="2400"/>
          </a:p>
          <a:p>
            <a:pPr lvl="2" marL="978408" indent="-246888" defTabSz="6756400">
              <a:spcBef>
                <a:spcPts val="600"/>
              </a:spcBef>
              <a:defRPr sz="2000"/>
            </a:pPr>
            <a:r>
              <a:t>Κρυπτογράφηση (</a:t>
            </a:r>
            <a:r>
              <a:t>Encryption)</a:t>
            </a:r>
            <a:r>
              <a:t>,</a:t>
            </a:r>
          </a:p>
          <a:p>
            <a:pPr lvl="2" marL="978408" indent="-246888" defTabSz="6756400">
              <a:spcBef>
                <a:spcPts val="600"/>
              </a:spcBef>
              <a:defRPr sz="2000"/>
            </a:pPr>
            <a:r>
              <a:t>Έλεγχοι Λογισμικού</a:t>
            </a:r>
            <a:r>
              <a:t> (Software Controls)</a:t>
            </a:r>
            <a:r>
              <a:t>,</a:t>
            </a:r>
          </a:p>
          <a:p>
            <a:pPr lvl="2" marL="978408" indent="-246888" defTabSz="6756400">
              <a:spcBef>
                <a:spcPts val="600"/>
              </a:spcBef>
              <a:defRPr sz="2000"/>
            </a:pPr>
            <a:r>
              <a:t>Έλεγχοι Υλικού</a:t>
            </a:r>
            <a:r>
              <a:t> (Hardware Controls)</a:t>
            </a:r>
            <a:r>
              <a:t>,</a:t>
            </a:r>
          </a:p>
          <a:p>
            <a:pPr lvl="2" marL="978408" indent="-246888" defTabSz="6756400">
              <a:spcBef>
                <a:spcPts val="600"/>
              </a:spcBef>
              <a:defRPr sz="2000"/>
            </a:pPr>
            <a:r>
              <a:t>Πολιτικές Ασφάλειας</a:t>
            </a:r>
            <a:r>
              <a:t> (Security Policies)</a:t>
            </a:r>
            <a:r>
              <a:t>, και</a:t>
            </a:r>
          </a:p>
          <a:p>
            <a:pPr lvl="2" marL="978408" indent="-246888" defTabSz="6756400">
              <a:spcBef>
                <a:spcPts val="600"/>
              </a:spcBef>
              <a:defRPr sz="2000"/>
            </a:pPr>
            <a:r>
              <a:t>Φυσικοί Έλεγχοι (</a:t>
            </a:r>
            <a:r>
              <a:t>Physical Controls).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Rectangle 2"/>
          <p:cNvSpPr txBox="1"/>
          <p:nvPr>
            <p:ph type="title"/>
          </p:nvPr>
        </p:nvSpPr>
        <p:spPr>
          <a:xfrm>
            <a:off x="1593435" y="177799"/>
            <a:ext cx="9782803" cy="1239839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pPr/>
            <a:r>
              <a:t>Μέθοδοι Άμυνας (2/6)</a:t>
            </a:r>
          </a:p>
        </p:txBody>
      </p:sp>
      <p:sp>
        <p:nvSpPr>
          <p:cNvPr id="496" name="Slide Number Placeholder 5"/>
          <p:cNvSpPr txBox="1"/>
          <p:nvPr>
            <p:ph type="sldNum" sz="quarter" idx="2"/>
          </p:nvPr>
        </p:nvSpPr>
        <p:spPr>
          <a:xfrm>
            <a:off x="11264809" y="6391594"/>
            <a:ext cx="273657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/>
          <a:lstStyle/>
          <a:p>
            <a:pPr/>
            <a:fld id="{86CB4B4D-7CA3-9044-876B-883B54F8677D}" type="slidenum"/>
          </a:p>
        </p:txBody>
      </p:sp>
      <p:sp>
        <p:nvSpPr>
          <p:cNvPr id="497" name="Rectangle 3"/>
          <p:cNvSpPr txBox="1"/>
          <p:nvPr>
            <p:ph type="body" idx="1"/>
          </p:nvPr>
        </p:nvSpPr>
        <p:spPr>
          <a:xfrm>
            <a:off x="1422029" y="1600200"/>
            <a:ext cx="10360502" cy="4698176"/>
          </a:xfrm>
          <a:prstGeom prst="rect">
            <a:avLst/>
          </a:prstGeom>
        </p:spPr>
        <p:txBody>
          <a:bodyPr/>
          <a:lstStyle/>
          <a:p>
            <a:pPr defTabSz="6191250">
              <a:defRPr b="1">
                <a:effectLst>
                  <a:outerShdw sx="100000" sy="100000" kx="0" ky="0" algn="b" rotWithShape="0" blurRad="38100" dist="38100" dir="2700000">
                    <a:srgbClr val="FFFFFF"/>
                  </a:outerShdw>
                </a:effectLst>
              </a:defRPr>
            </a:pPr>
            <a:r>
              <a:t>Κρυπτογράφηση (</a:t>
            </a:r>
            <a:r>
              <a:t>Encryption)</a:t>
            </a:r>
          </a:p>
          <a:p>
            <a:pPr lvl="1" marL="612648" indent="-246888" defTabSz="6191250">
              <a:spcBef>
                <a:spcPts val="600"/>
              </a:spcBef>
              <a:defRPr sz="2200"/>
            </a:pPr>
            <a:r>
              <a:t>Η κωδικοποίηση είναι το πλέον ισχυρό εργαλείο,</a:t>
            </a:r>
            <a:endParaRPr sz="2400"/>
          </a:p>
          <a:p>
            <a:pPr lvl="1" marL="612648" indent="-246888" defTabSz="6191250">
              <a:spcBef>
                <a:spcPts val="600"/>
              </a:spcBef>
              <a:defRPr sz="2200"/>
            </a:pPr>
            <a:r>
              <a:t>Εξαλείφεται η αξία μιας υποκλοπής,</a:t>
            </a:r>
            <a:endParaRPr sz="2400"/>
          </a:p>
          <a:p>
            <a:pPr lvl="1" marL="612648" indent="-246888" defTabSz="6191250">
              <a:spcBef>
                <a:spcPts val="600"/>
              </a:spcBef>
              <a:defRPr sz="2200"/>
            </a:pPr>
            <a:r>
              <a:t>Εξαλείφεται η πιθανότητα τροποποίησης ή πλαστογράφησης,</a:t>
            </a:r>
            <a:endParaRPr sz="2400"/>
          </a:p>
          <a:p>
            <a:pPr lvl="1" marL="612648" indent="-246888" defTabSz="6191250">
              <a:spcBef>
                <a:spcPts val="600"/>
              </a:spcBef>
              <a:defRPr sz="2200"/>
            </a:pPr>
            <a:r>
              <a:t>Παρέχεται </a:t>
            </a:r>
            <a:r>
              <a:rPr u="sng"/>
              <a:t>εμπιστευτικότητα</a:t>
            </a:r>
            <a:r>
              <a:t> στα δεδομένα,</a:t>
            </a:r>
            <a:endParaRPr sz="2400"/>
          </a:p>
          <a:p>
            <a:pPr lvl="1" marL="612648" indent="-246888" defTabSz="6191250">
              <a:spcBef>
                <a:spcPts val="600"/>
              </a:spcBef>
              <a:defRPr sz="2200"/>
            </a:pPr>
            <a:r>
              <a:t>Παρέχεται </a:t>
            </a:r>
            <a:r>
              <a:rPr u="sng"/>
              <a:t>ακεραιότητα</a:t>
            </a:r>
            <a:r>
              <a:t> στα δεδομένα,</a:t>
            </a:r>
            <a:endParaRPr sz="2400"/>
          </a:p>
          <a:p>
            <a:pPr lvl="1" marL="612648" indent="-246888" defTabSz="6191250">
              <a:spcBef>
                <a:spcPts val="600"/>
              </a:spcBef>
              <a:defRPr sz="2200"/>
            </a:pPr>
            <a:r>
              <a:t>Παρέχεται </a:t>
            </a:r>
            <a:r>
              <a:rPr u="sng"/>
              <a:t>διαθεσιμότητα</a:t>
            </a:r>
            <a:r>
              <a:t> επειδή αποτελεί τη βάση για μερικά πρωτόκολλα (διαθέτουν πόρους),</a:t>
            </a:r>
            <a:endParaRPr sz="2400"/>
          </a:p>
          <a:p>
            <a:pPr lvl="1" marL="612648" indent="-246888" defTabSz="6191250">
              <a:spcBef>
                <a:spcPts val="600"/>
              </a:spcBef>
              <a:defRPr sz="2200"/>
            </a:pPr>
            <a:r>
              <a:t>Θα πρέπει να είναι αποτελεσματική,</a:t>
            </a:r>
            <a:endParaRPr sz="2400"/>
          </a:p>
          <a:p>
            <a:pPr lvl="1" marL="612648" indent="-246888" defTabSz="6191250">
              <a:spcBef>
                <a:spcPts val="600"/>
              </a:spcBef>
              <a:defRPr sz="2200"/>
            </a:pPr>
            <a:r>
              <a:t>Θα πρέπει να μην επιβαρύνει την απόδοση του ΥΣ,</a:t>
            </a:r>
            <a:endParaRPr sz="2400"/>
          </a:p>
          <a:p>
            <a:pPr lvl="1" marL="612648" indent="-246888" defTabSz="6191250">
              <a:spcBef>
                <a:spcPts val="600"/>
              </a:spcBef>
              <a:defRPr sz="2200"/>
            </a:pPr>
            <a:r>
              <a:t>Αδύναμη κρυπτογράφηση παραπλανεί τους χρήστες ότι είναι ασφαλείς και γι΄ αυτό είναι χειρότερη από την απουσία της.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Rectangle 2"/>
          <p:cNvSpPr txBox="1"/>
          <p:nvPr>
            <p:ph type="title"/>
          </p:nvPr>
        </p:nvSpPr>
        <p:spPr>
          <a:xfrm>
            <a:off x="1593435" y="177799"/>
            <a:ext cx="9782803" cy="1239839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pPr/>
            <a:r>
              <a:t>Μέθοδοι Άμυνας (3/6)</a:t>
            </a:r>
          </a:p>
        </p:txBody>
      </p:sp>
      <p:sp>
        <p:nvSpPr>
          <p:cNvPr id="500" name="Slide Number Placeholder 5"/>
          <p:cNvSpPr txBox="1"/>
          <p:nvPr>
            <p:ph type="sldNum" sz="quarter" idx="2"/>
          </p:nvPr>
        </p:nvSpPr>
        <p:spPr>
          <a:xfrm>
            <a:off x="11264809" y="6391594"/>
            <a:ext cx="273657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/>
          <a:lstStyle/>
          <a:p>
            <a:pPr/>
            <a:fld id="{86CB4B4D-7CA3-9044-876B-883B54F8677D}" type="slidenum"/>
          </a:p>
        </p:txBody>
      </p:sp>
      <p:sp>
        <p:nvSpPr>
          <p:cNvPr id="501" name="Rectangle 3"/>
          <p:cNvSpPr txBox="1"/>
          <p:nvPr>
            <p:ph type="body" idx="1"/>
          </p:nvPr>
        </p:nvSpPr>
        <p:spPr>
          <a:xfrm>
            <a:off x="1422029" y="1600200"/>
            <a:ext cx="10360502" cy="4698176"/>
          </a:xfrm>
          <a:prstGeom prst="rect">
            <a:avLst/>
          </a:prstGeom>
        </p:spPr>
        <p:txBody>
          <a:bodyPr/>
          <a:lstStyle/>
          <a:p>
            <a:pPr defTabSz="6756400">
              <a:defRPr b="1">
                <a:effectLst>
                  <a:outerShdw sx="100000" sy="100000" kx="0" ky="0" algn="b" rotWithShape="0" blurRad="38100" dist="38100" dir="2700000">
                    <a:srgbClr val="FFFFFF"/>
                  </a:outerShdw>
                </a:effectLst>
              </a:defRPr>
            </a:pPr>
            <a:r>
              <a:t>Έλεγχοι Λογισμικού</a:t>
            </a:r>
            <a:r>
              <a:t> (Software Controls)</a:t>
            </a:r>
          </a:p>
          <a:p>
            <a:pPr lvl="1" marL="612648" indent="-246888" defTabSz="6756400">
              <a:spcBef>
                <a:spcPts val="600"/>
              </a:spcBef>
              <a:defRPr sz="2400"/>
            </a:pPr>
            <a:r>
              <a:t>Τα προγράμματα πρέπει να είναι τόσο ασφαλή ώστε να αποκλείουν επιθέσεις,</a:t>
            </a:r>
          </a:p>
          <a:p>
            <a:pPr lvl="1" marL="612648" indent="-246888" defTabSz="6756400">
              <a:spcBef>
                <a:spcPts val="600"/>
              </a:spcBef>
              <a:defRPr sz="2400"/>
            </a:pPr>
            <a:r>
              <a:t>Περιλαμβάνουν:</a:t>
            </a:r>
          </a:p>
          <a:p>
            <a:pPr lvl="2" marL="978408" indent="-246888" defTabSz="6756400">
              <a:spcBef>
                <a:spcPts val="600"/>
              </a:spcBef>
              <a:defRPr sz="2000"/>
            </a:pPr>
            <a:r>
              <a:t>Ελέγχους στο εσωτερικό μέρος των προγραμμάτων (</a:t>
            </a:r>
            <a:r>
              <a:t>Internal Program Controls),</a:t>
            </a:r>
          </a:p>
          <a:p>
            <a:pPr lvl="2" marL="978408" indent="-246888" defTabSz="6756400">
              <a:spcBef>
                <a:spcPts val="600"/>
              </a:spcBef>
              <a:defRPr sz="2000"/>
            </a:pPr>
            <a:r>
              <a:t>Ελέγχους Λειτουργικού Συστήματος (</a:t>
            </a:r>
            <a:r>
              <a:t>Operating System Controls),</a:t>
            </a:r>
          </a:p>
          <a:p>
            <a:pPr lvl="2" marL="978408" indent="-246888" defTabSz="6756400">
              <a:spcBef>
                <a:spcPts val="600"/>
              </a:spcBef>
              <a:defRPr sz="2000"/>
            </a:pPr>
            <a:r>
              <a:t>Ελέγχους Ανάπτυξης Προγραμμάτων (</a:t>
            </a:r>
            <a:r>
              <a:t>Development Controls).</a:t>
            </a:r>
          </a:p>
          <a:p>
            <a:pPr lvl="1" marL="612648" indent="-246888" defTabSz="6756400">
              <a:spcBef>
                <a:spcPts val="600"/>
              </a:spcBef>
              <a:defRPr sz="2400"/>
            </a:pPr>
            <a:r>
              <a:t>Μπορούν να χρησιμοποιούν εργαλεία (π.χ. συσκευές υλικού, κρυπτογράφηση),</a:t>
            </a:r>
          </a:p>
          <a:p>
            <a:pPr lvl="1" marL="612648" indent="-246888" defTabSz="6756400">
              <a:spcBef>
                <a:spcPts val="600"/>
              </a:spcBef>
              <a:defRPr sz="2400"/>
            </a:pPr>
            <a:r>
              <a:t>Πρέπει να σχεδιάζονται προσεκτικά.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Rectangle 1026"/>
          <p:cNvSpPr txBox="1"/>
          <p:nvPr>
            <p:ph type="title"/>
          </p:nvPr>
        </p:nvSpPr>
        <p:spPr>
          <a:xfrm>
            <a:off x="1593435" y="177799"/>
            <a:ext cx="9782803" cy="1239839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pPr/>
            <a:r>
              <a:t>Μέθοδοι Άμυνας (4/6)</a:t>
            </a:r>
          </a:p>
        </p:txBody>
      </p:sp>
      <p:sp>
        <p:nvSpPr>
          <p:cNvPr id="504" name="Slide Number Placeholder 5"/>
          <p:cNvSpPr txBox="1"/>
          <p:nvPr>
            <p:ph type="sldNum" sz="quarter" idx="2"/>
          </p:nvPr>
        </p:nvSpPr>
        <p:spPr>
          <a:xfrm>
            <a:off x="11264809" y="6378894"/>
            <a:ext cx="273657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/>
          <a:lstStyle/>
          <a:p>
            <a:pPr/>
            <a:fld id="{86CB4B4D-7CA3-9044-876B-883B54F8677D}" type="slidenum"/>
          </a:p>
        </p:txBody>
      </p:sp>
      <p:sp>
        <p:nvSpPr>
          <p:cNvPr id="505" name="Rectangle 1027"/>
          <p:cNvSpPr txBox="1"/>
          <p:nvPr>
            <p:ph type="body" idx="1"/>
          </p:nvPr>
        </p:nvSpPr>
        <p:spPr>
          <a:xfrm>
            <a:off x="1422029" y="1600200"/>
            <a:ext cx="10360502" cy="4661195"/>
          </a:xfrm>
          <a:prstGeom prst="rect">
            <a:avLst/>
          </a:prstGeom>
        </p:spPr>
        <p:txBody>
          <a:bodyPr/>
          <a:lstStyle/>
          <a:p>
            <a:pPr defTabSz="6756400">
              <a:defRPr b="1">
                <a:effectLst>
                  <a:outerShdw sx="100000" sy="100000" kx="0" ky="0" algn="b" rotWithShape="0" blurRad="38100" dist="38100" dir="2700000">
                    <a:srgbClr val="FFFFFF"/>
                  </a:outerShdw>
                </a:effectLst>
              </a:defRPr>
            </a:pPr>
            <a:r>
              <a:t>Έλεγχοι Υλικού</a:t>
            </a:r>
            <a:r>
              <a:t> (Hardware Controls)</a:t>
            </a:r>
          </a:p>
          <a:p>
            <a:pPr lvl="1" marL="612648" indent="-246888" defTabSz="6756400">
              <a:spcBef>
                <a:spcPts val="600"/>
              </a:spcBef>
              <a:defRPr sz="2400"/>
            </a:pPr>
            <a:r>
              <a:t>Υπάρχει πληθώρα τέτοιων συσκευών,</a:t>
            </a:r>
          </a:p>
          <a:p>
            <a:pPr lvl="1" marL="612648" indent="-246888" defTabSz="6756400">
              <a:spcBef>
                <a:spcPts val="600"/>
              </a:spcBef>
              <a:defRPr sz="2400"/>
            </a:pPr>
            <a:r>
              <a:t>Παραδείγματα:</a:t>
            </a:r>
          </a:p>
          <a:p>
            <a:pPr lvl="2" marL="978408" indent="-246888" defTabSz="6756400">
              <a:spcBef>
                <a:spcPts val="600"/>
              </a:spcBef>
              <a:defRPr sz="2000"/>
            </a:pPr>
            <a:r>
              <a:t>Έξυπνες κάρτες (</a:t>
            </a:r>
            <a:r>
              <a:t>smartcards),</a:t>
            </a:r>
          </a:p>
          <a:p>
            <a:pPr lvl="2" marL="978408" indent="-246888" defTabSz="6756400">
              <a:spcBef>
                <a:spcPts val="600"/>
              </a:spcBef>
              <a:defRPr sz="2000"/>
            </a:pPr>
            <a:r>
              <a:t>Ειδικές κλειδαριές (</a:t>
            </a:r>
            <a:r>
              <a:t>locks) </a:t>
            </a:r>
            <a:r>
              <a:t>υπό τη μορφή συσκευών ασφαλείας (πρόσβαση),</a:t>
            </a:r>
          </a:p>
          <a:p>
            <a:pPr lvl="2" marL="978408" indent="-246888" defTabSz="6756400">
              <a:spcBef>
                <a:spcPts val="600"/>
              </a:spcBef>
              <a:defRPr sz="2000"/>
            </a:pPr>
            <a:r>
              <a:t>Συσκευές κατά της κλοπής,</a:t>
            </a:r>
          </a:p>
          <a:p>
            <a:pPr lvl="2" marL="978408" indent="-246888" defTabSz="6756400">
              <a:spcBef>
                <a:spcPts val="600"/>
              </a:spcBef>
              <a:defRPr sz="2000"/>
            </a:pPr>
            <a:r>
              <a:t>Συσκευές ταυτοποίησης χρηστών, και</a:t>
            </a:r>
          </a:p>
          <a:p>
            <a:pPr lvl="2" marL="978408" indent="-246888" defTabSz="6756400">
              <a:spcBef>
                <a:spcPts val="600"/>
              </a:spcBef>
              <a:defRPr sz="2000"/>
            </a:pPr>
            <a:r>
              <a:t>Πλακέτες κυκλωμάτων για τον έλεγχο πρόσβασης σε οδηγούς δίσκων.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" name="Rectangle 2"/>
          <p:cNvSpPr txBox="1"/>
          <p:nvPr>
            <p:ph type="title"/>
          </p:nvPr>
        </p:nvSpPr>
        <p:spPr>
          <a:xfrm>
            <a:off x="1593435" y="177799"/>
            <a:ext cx="9782803" cy="1239839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pPr/>
            <a:r>
              <a:t>Μέθοδοι Άμυνας (5/6)</a:t>
            </a:r>
          </a:p>
        </p:txBody>
      </p:sp>
      <p:sp>
        <p:nvSpPr>
          <p:cNvPr id="508" name="Slide Number Placeholder 5"/>
          <p:cNvSpPr txBox="1"/>
          <p:nvPr>
            <p:ph type="sldNum" sz="quarter" idx="2"/>
          </p:nvPr>
        </p:nvSpPr>
        <p:spPr>
          <a:xfrm>
            <a:off x="11264809" y="6391594"/>
            <a:ext cx="273657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/>
          <a:lstStyle/>
          <a:p>
            <a:pPr/>
            <a:fld id="{86CB4B4D-7CA3-9044-876B-883B54F8677D}" type="slidenum"/>
          </a:p>
        </p:txBody>
      </p:sp>
      <p:sp>
        <p:nvSpPr>
          <p:cNvPr id="509" name="Rectangle 3"/>
          <p:cNvSpPr txBox="1"/>
          <p:nvPr>
            <p:ph type="body" idx="1"/>
          </p:nvPr>
        </p:nvSpPr>
        <p:spPr>
          <a:xfrm>
            <a:off x="1422029" y="1600200"/>
            <a:ext cx="10360502" cy="4755357"/>
          </a:xfrm>
          <a:prstGeom prst="rect">
            <a:avLst/>
          </a:prstGeom>
        </p:spPr>
        <p:txBody>
          <a:bodyPr/>
          <a:lstStyle/>
          <a:p>
            <a:pPr marL="244419" indent="-244419" defTabSz="6512814">
              <a:spcBef>
                <a:spcPts val="1300"/>
              </a:spcBef>
              <a:defRPr b="1" sz="2772">
                <a:effectLst>
                  <a:outerShdw sx="100000" sy="100000" kx="0" ky="0" algn="b" rotWithShape="0" blurRad="37719" dist="37719" dir="2700000">
                    <a:srgbClr val="FFFFFF"/>
                  </a:outerShdw>
                </a:effectLst>
              </a:defRPr>
            </a:pPr>
            <a:r>
              <a:t>Πολιτικές Ασφάλειας</a:t>
            </a:r>
            <a:r>
              <a:t> (Policies)</a:t>
            </a:r>
          </a:p>
          <a:p>
            <a:pPr lvl="1" marL="606521" indent="-244419" defTabSz="6512814">
              <a:spcBef>
                <a:spcPts val="500"/>
              </a:spcBef>
              <a:defRPr sz="2376"/>
            </a:pPr>
            <a:r>
              <a:t>Απλοί έλεγχοι (π.χ. συχνή αλλαγή συνθηματικών),</a:t>
            </a:r>
          </a:p>
          <a:p>
            <a:pPr lvl="1" marL="606521" indent="-244419" defTabSz="6512814">
              <a:spcBef>
                <a:spcPts val="500"/>
              </a:spcBef>
              <a:defRPr sz="2376"/>
            </a:pPr>
            <a:r>
              <a:t>Δε στοιχίζουν,</a:t>
            </a:r>
          </a:p>
          <a:p>
            <a:pPr lvl="1" marL="606521" indent="-244419" defTabSz="6512814">
              <a:spcBef>
                <a:spcPts val="500"/>
              </a:spcBef>
              <a:defRPr sz="2376"/>
            </a:pPr>
            <a:r>
              <a:t>Είναι ιδιαίτερα αποτελεσματικοί,</a:t>
            </a:r>
          </a:p>
          <a:p>
            <a:pPr lvl="1" marL="606521" indent="-244419" defTabSz="6512814">
              <a:spcBef>
                <a:spcPts val="500"/>
              </a:spcBef>
              <a:defRPr sz="2376"/>
            </a:pPr>
            <a:r>
              <a:t>Ακολουθούν εκπαίδευση και διαχείριση.</a:t>
            </a:r>
          </a:p>
          <a:p>
            <a:pPr marL="244419" indent="-244419" defTabSz="6512814">
              <a:spcBef>
                <a:spcPts val="1300"/>
              </a:spcBef>
              <a:defRPr b="1" sz="2772">
                <a:effectLst>
                  <a:outerShdw sx="100000" sy="100000" kx="0" ky="0" algn="b" rotWithShape="0" blurRad="37719" dist="37719" dir="2700000">
                    <a:srgbClr val="FFFFFF"/>
                  </a:outerShdw>
                </a:effectLst>
              </a:defRPr>
            </a:pPr>
            <a:r>
              <a:t>Φυσικοί Έλεγχοι (</a:t>
            </a:r>
            <a:r>
              <a:t>Physical Controls)</a:t>
            </a:r>
          </a:p>
          <a:p>
            <a:pPr lvl="1" marL="606521" indent="-244419" defTabSz="6512814">
              <a:spcBef>
                <a:spcPts val="500"/>
              </a:spcBef>
              <a:defRPr sz="2376"/>
            </a:pPr>
            <a:r>
              <a:t>Πολύ απλοί, αποτελεσματικοί και ελάχιστα ακριβοί,</a:t>
            </a:r>
          </a:p>
          <a:p>
            <a:pPr lvl="1" marL="244419" indent="117683" defTabSz="6512814">
              <a:spcBef>
                <a:spcPts val="500"/>
              </a:spcBef>
              <a:buSzTx/>
              <a:buNone/>
              <a:defRPr b="1" i="1" sz="2376" u="sng"/>
            </a:pPr>
            <a:r>
              <a:t>Παραδείγματα</a:t>
            </a:r>
            <a:r>
              <a:rPr b="0"/>
              <a:t>:</a:t>
            </a:r>
          </a:p>
          <a:p>
            <a:pPr lvl="2" marL="968623" indent="-244419" defTabSz="6512814">
              <a:spcBef>
                <a:spcPts val="500"/>
              </a:spcBef>
              <a:defRPr sz="1979"/>
            </a:pPr>
            <a:r>
              <a:t>Κλείδωμα μιας πόρτας</a:t>
            </a:r>
            <a:r>
              <a:t>,</a:t>
            </a:r>
          </a:p>
          <a:p>
            <a:pPr lvl="2" marL="968623" indent="-244419" defTabSz="6512814">
              <a:spcBef>
                <a:spcPts val="500"/>
              </a:spcBef>
              <a:defRPr sz="1979"/>
            </a:pPr>
            <a:r>
              <a:t>Φύλαξη μιας εισόδου,</a:t>
            </a:r>
          </a:p>
          <a:p>
            <a:pPr lvl="2" marL="968623" indent="-244419" defTabSz="6512814">
              <a:spcBef>
                <a:spcPts val="500"/>
              </a:spcBef>
              <a:defRPr sz="1979"/>
            </a:pPr>
            <a:r>
              <a:t>Λήψη εφεδρικών αρχείων,</a:t>
            </a:r>
          </a:p>
          <a:p>
            <a:pPr lvl="2" marL="968623" indent="-244419" defTabSz="6512814">
              <a:spcBef>
                <a:spcPts val="500"/>
              </a:spcBef>
              <a:defRPr sz="1979"/>
            </a:pPr>
            <a:r>
              <a:t>Σχέδια αντιμετώπισης φυσικών καταστροφών.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Rectangle 2"/>
          <p:cNvSpPr txBox="1"/>
          <p:nvPr>
            <p:ph type="title"/>
          </p:nvPr>
        </p:nvSpPr>
        <p:spPr>
          <a:xfrm>
            <a:off x="1593435" y="177799"/>
            <a:ext cx="9782803" cy="1239839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pPr/>
            <a:r>
              <a:t>Μέθοδοι Άμυνας (6/6)</a:t>
            </a:r>
          </a:p>
        </p:txBody>
      </p:sp>
      <p:sp>
        <p:nvSpPr>
          <p:cNvPr id="512" name="Slide Number Placeholder 5"/>
          <p:cNvSpPr txBox="1"/>
          <p:nvPr>
            <p:ph type="sldNum" sz="quarter" idx="2"/>
          </p:nvPr>
        </p:nvSpPr>
        <p:spPr>
          <a:xfrm>
            <a:off x="11264809" y="6404294"/>
            <a:ext cx="273657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/>
          <a:lstStyle/>
          <a:p>
            <a:pPr/>
            <a:fld id="{86CB4B4D-7CA3-9044-876B-883B54F8677D}" type="slidenum"/>
          </a:p>
        </p:txBody>
      </p:sp>
      <p:sp>
        <p:nvSpPr>
          <p:cNvPr id="513" name="Rectangle 3"/>
          <p:cNvSpPr txBox="1"/>
          <p:nvPr>
            <p:ph type="body" idx="1"/>
          </p:nvPr>
        </p:nvSpPr>
        <p:spPr>
          <a:xfrm>
            <a:off x="1422029" y="1600200"/>
            <a:ext cx="10360502" cy="4698176"/>
          </a:xfrm>
          <a:prstGeom prst="rect">
            <a:avLst/>
          </a:prstGeom>
        </p:spPr>
        <p:txBody>
          <a:bodyPr/>
          <a:lstStyle/>
          <a:p>
            <a:pPr defTabSz="6756400">
              <a:defRPr b="1">
                <a:effectLst>
                  <a:outerShdw sx="100000" sy="100000" kx="0" ky="0" algn="b" rotWithShape="0" blurRad="38100" dist="38100" dir="2700000">
                    <a:srgbClr val="FFFFFF"/>
                  </a:outerShdw>
                </a:effectLst>
              </a:defRPr>
            </a:pPr>
            <a:r>
              <a:t>Αποτελεσματικότητα Ελέγχων</a:t>
            </a:r>
          </a:p>
          <a:p>
            <a:pPr lvl="1" marL="612648" indent="-246888" defTabSz="6756400">
              <a:spcBef>
                <a:spcPts val="600"/>
              </a:spcBef>
              <a:defRPr sz="2400"/>
            </a:pPr>
            <a:r>
              <a:t>Ενημέρωση ατόμων που τους χρησιμοποιούν,</a:t>
            </a:r>
          </a:p>
          <a:p>
            <a:pPr lvl="1" marL="612648" indent="-246888" defTabSz="6756400">
              <a:spcBef>
                <a:spcPts val="600"/>
              </a:spcBef>
              <a:defRPr sz="2400"/>
            </a:pPr>
            <a:r>
              <a:t>Χρήση και όχι παράκαμψη,</a:t>
            </a:r>
          </a:p>
          <a:p>
            <a:pPr lvl="1" marL="612648" indent="-246888" defTabSz="6756400">
              <a:spcBef>
                <a:spcPts val="600"/>
              </a:spcBef>
              <a:defRPr sz="2400"/>
            </a:pPr>
            <a:r>
              <a:t>Συνδυασμός ελέγχων για προστασία (επικάλυψη ελέγχων), και</a:t>
            </a:r>
          </a:p>
          <a:p>
            <a:pPr lvl="1" marL="612648" indent="-246888" defTabSz="6756400">
              <a:spcBef>
                <a:spcPts val="600"/>
              </a:spcBef>
              <a:defRPr sz="2400"/>
            </a:pPr>
            <a:r>
              <a:t>Περιοδική επιθεώρηση και επίβλεψη της λειτουργίας τους.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Rectangle 1"/>
          <p:cNvSpPr txBox="1"/>
          <p:nvPr/>
        </p:nvSpPr>
        <p:spPr>
          <a:xfrm>
            <a:off x="4023286" y="2967334"/>
            <a:ext cx="4142257" cy="916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cap="all" sz="5400">
                <a:solidFill>
                  <a:srgbClr val="85939F"/>
                </a:solidFill>
              </a:defRPr>
            </a:lvl1pPr>
          </a:lstStyle>
          <a:p>
            <a:pPr/>
            <a:r>
              <a:t>Ερωτησεισ;</a:t>
            </a:r>
          </a:p>
        </p:txBody>
      </p:sp>
      <p:sp>
        <p:nvSpPr>
          <p:cNvPr id="516" name="Slide Number Placeholder 2"/>
          <p:cNvSpPr txBox="1"/>
          <p:nvPr>
            <p:ph type="sldNum" sz="quarter" idx="2"/>
          </p:nvPr>
        </p:nvSpPr>
        <p:spPr>
          <a:xfrm>
            <a:off x="11102582" y="6404294"/>
            <a:ext cx="273656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Rectangle 2"/>
          <p:cNvSpPr txBox="1"/>
          <p:nvPr>
            <p:ph type="title"/>
          </p:nvPr>
        </p:nvSpPr>
        <p:spPr>
          <a:xfrm>
            <a:off x="1593435" y="177799"/>
            <a:ext cx="9782803" cy="1239839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pPr/>
            <a:r>
              <a:t>Ερωτήσεις</a:t>
            </a:r>
          </a:p>
        </p:txBody>
      </p:sp>
      <p:sp>
        <p:nvSpPr>
          <p:cNvPr id="519" name="Slide Number Placeholder 5"/>
          <p:cNvSpPr txBox="1"/>
          <p:nvPr>
            <p:ph type="sldNum" sz="quarter" idx="2"/>
          </p:nvPr>
        </p:nvSpPr>
        <p:spPr>
          <a:xfrm>
            <a:off x="11252109" y="6391594"/>
            <a:ext cx="273657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/>
          <a:lstStyle/>
          <a:p>
            <a:pPr/>
            <a:fld id="{86CB4B4D-7CA3-9044-876B-883B54F8677D}" type="slidenum"/>
          </a:p>
        </p:txBody>
      </p:sp>
      <p:sp>
        <p:nvSpPr>
          <p:cNvPr id="520" name="Rectangle 3"/>
          <p:cNvSpPr txBox="1"/>
          <p:nvPr>
            <p:ph type="body" idx="1"/>
          </p:nvPr>
        </p:nvSpPr>
        <p:spPr>
          <a:xfrm>
            <a:off x="1422029" y="1600200"/>
            <a:ext cx="10360502" cy="4698176"/>
          </a:xfrm>
          <a:prstGeom prst="rect">
            <a:avLst/>
          </a:prstGeom>
        </p:spPr>
        <p:txBody>
          <a:bodyPr/>
          <a:lstStyle/>
          <a:p>
            <a:pPr marL="514350" indent="-514350" defTabSz="6756400">
              <a:buFontTx/>
              <a:buAutoNum type="arabicPeriod" startAt="1"/>
            </a:pPr>
          </a:p>
          <a:p>
            <a:pPr marL="514350" indent="-514350" defTabSz="6756400">
              <a:buFontTx/>
              <a:buAutoNum type="arabicPeriod" startAt="1"/>
            </a:pPr>
            <a:r>
              <a:t>Πιστεύετε πως η προσπάθεια απόκτησης πρόσβασης ή χρήσης ενός ΥΣ χωρίς εξουσιοδότηση (δικαίωμα), πρέπει να είναι παράνομη; Γιατί ναι ή γιατί όχι.</a:t>
            </a:r>
          </a:p>
          <a:p>
            <a:pPr marL="514350" indent="-514350" defTabSz="6756400">
              <a:buFontTx/>
              <a:buAutoNum type="arabicPeriod" startAt="1"/>
            </a:pPr>
          </a:p>
          <a:p>
            <a:pPr marL="514350" indent="-514350" defTabSz="6756400">
              <a:buFontTx/>
              <a:buAutoNum type="arabicPeriod" startAt="2"/>
            </a:pPr>
            <a:r>
              <a:t>Χρησιμοποιείτε σήμερα ελέγχους ασφάλειας για την προστασία του υπολογιστή σας; Αν ναι, ποιους. Από ποιες επιθέσεις προσπαθείτε να προστατευθείτε;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Περίγραμμα μαθήματος (1/2)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Περίγραμμα μαθήματος (1/2)</a:t>
            </a:r>
          </a:p>
        </p:txBody>
      </p:sp>
      <p:sp>
        <p:nvSpPr>
          <p:cNvPr id="328" name="Γενικά Θέματα Ασφάλειας στην Τεχνολογία της Πληροφορίας (IT Security)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229605" indent="-229605" defTabSz="850391">
              <a:spcBef>
                <a:spcPts val="1300"/>
              </a:spcBef>
              <a:defRPr sz="2604"/>
            </a:pPr>
            <a:r>
              <a:t>Γενικά Θέματα Ασφάλειας στην Τεχνολογία της Πληροφορίας (IT Security)</a:t>
            </a:r>
          </a:p>
          <a:p>
            <a:pPr marL="229605" indent="-229605" defTabSz="850391">
              <a:spcBef>
                <a:spcPts val="1300"/>
              </a:spcBef>
              <a:defRPr sz="2604"/>
            </a:pPr>
            <a:r>
              <a:t>Κρυπτογραφία Ι (Cryptography I)</a:t>
            </a:r>
          </a:p>
          <a:p>
            <a:pPr marL="229605" indent="-229605" defTabSz="850391">
              <a:spcBef>
                <a:spcPts val="1300"/>
              </a:spcBef>
              <a:defRPr sz="2604"/>
            </a:pPr>
            <a:r>
              <a:t>Κρυπτογραφία ΙΙ (Cryptography II)</a:t>
            </a:r>
          </a:p>
          <a:p>
            <a:pPr marL="229605" indent="-229605" defTabSz="850391">
              <a:spcBef>
                <a:spcPts val="1300"/>
              </a:spcBef>
              <a:defRPr sz="2604"/>
            </a:pPr>
            <a:r>
              <a:t>Προστασία Λειτουργικών Συστημάτων (Operating Systems Protection)</a:t>
            </a:r>
          </a:p>
          <a:p>
            <a:pPr marL="229605" indent="-229605" defTabSz="850391">
              <a:spcBef>
                <a:spcPts val="1300"/>
              </a:spcBef>
              <a:defRPr sz="2604"/>
            </a:pPr>
            <a:r>
              <a:t>Ασφάλεια Βάσεων Δεδομένων (Data Base Security)</a:t>
            </a:r>
          </a:p>
          <a:p>
            <a:pPr marL="229605" indent="-229605" defTabSz="850391">
              <a:spcBef>
                <a:spcPts val="1300"/>
              </a:spcBef>
              <a:defRPr sz="2604"/>
            </a:pPr>
            <a:r>
              <a:t>Έλεγχος Πρόσβασης (Access Control)</a:t>
            </a:r>
          </a:p>
          <a:p>
            <a:pPr marL="229605" indent="-229605" defTabSz="850391">
              <a:spcBef>
                <a:spcPts val="1300"/>
              </a:spcBef>
              <a:defRPr sz="2604"/>
            </a:pPr>
            <a:r>
              <a:t>Ασφάλεια Δικτύων και Κατανεμημένων Συστημάτων (Network and Distributed Systems Security)</a:t>
            </a:r>
          </a:p>
        </p:txBody>
      </p:sp>
      <p:sp>
        <p:nvSpPr>
          <p:cNvPr id="329" name="Slide Number"/>
          <p:cNvSpPr txBox="1"/>
          <p:nvPr>
            <p:ph type="sldNum" sz="quarter" idx="2"/>
          </p:nvPr>
        </p:nvSpPr>
        <p:spPr>
          <a:xfrm>
            <a:off x="11307188" y="6411914"/>
            <a:ext cx="188899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Περίγραμμα μαθήματος (2/2)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Περίγραμμα μαθήματος (2/2)</a:t>
            </a:r>
          </a:p>
        </p:txBody>
      </p:sp>
      <p:sp>
        <p:nvSpPr>
          <p:cNvPr id="332" name="Ασφάλεια Διαδικτύου (Internet Security)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Ασφάλεια Διαδικτύου (Internet Security)</a:t>
            </a:r>
          </a:p>
          <a:p>
            <a:pPr/>
            <a:r>
              <a:t>Ανίχνευση Επιθέσεων Ι (Intrusion Detection I)</a:t>
            </a:r>
          </a:p>
          <a:p>
            <a:pPr/>
            <a:r>
              <a:t>Ανίχνευση Επιθέσεων Ι (Intrusion Detection II)</a:t>
            </a:r>
          </a:p>
          <a:p>
            <a:pPr/>
            <a:r>
              <a:t>Computer Forensics</a:t>
            </a:r>
          </a:p>
          <a:p>
            <a:pPr/>
            <a:r>
              <a:t>Ανάλυση Επικινδυνότητας (Risk Analysis)</a:t>
            </a:r>
          </a:p>
          <a:p>
            <a:pPr/>
            <a:r>
              <a:t>Διαχείριση Ασφάλειας (Security Management)</a:t>
            </a:r>
          </a:p>
          <a:p>
            <a:pPr/>
            <a:r>
              <a:t>Νομικά Θέματα (Legal and Ethical Issues)</a:t>
            </a:r>
          </a:p>
        </p:txBody>
      </p:sp>
      <p:sp>
        <p:nvSpPr>
          <p:cNvPr id="333" name="Slide Number"/>
          <p:cNvSpPr txBox="1"/>
          <p:nvPr>
            <p:ph type="sldNum" sz="quarter" idx="2"/>
          </p:nvPr>
        </p:nvSpPr>
        <p:spPr>
          <a:xfrm>
            <a:off x="11307188" y="6411914"/>
            <a:ext cx="188899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Slide Number"/>
          <p:cNvSpPr txBox="1"/>
          <p:nvPr>
            <p:ph type="sldNum" sz="quarter" idx="2"/>
          </p:nvPr>
        </p:nvSpPr>
        <p:spPr>
          <a:xfrm>
            <a:off x="11356914" y="6467794"/>
            <a:ext cx="188899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336" name="1. Γενικά Θέματα Ασφάλειας στην Τεχνολογία της Πληροφορίας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04672">
              <a:defRPr sz="4752"/>
            </a:lvl1pPr>
          </a:lstStyle>
          <a:p>
            <a:pPr/>
            <a:r>
              <a:t>1. Γενικά Θέματα Ασφάλειας στην Τεχνολογία της Πληροφορίας</a:t>
            </a:r>
          </a:p>
        </p:txBody>
      </p:sp>
      <p:sp>
        <p:nvSpPr>
          <p:cNvPr id="337" name="(IT Security)"/>
          <p:cNvSpPr txBox="1"/>
          <p:nvPr>
            <p:ph type="body" sz="quarter" idx="1"/>
          </p:nvPr>
        </p:nvSpPr>
        <p:spPr>
          <a:xfrm>
            <a:off x="1598612" y="4259996"/>
            <a:ext cx="7264625" cy="1150204"/>
          </a:xfrm>
          <a:prstGeom prst="rect">
            <a:avLst/>
          </a:prstGeom>
        </p:spPr>
        <p:txBody>
          <a:bodyPr/>
          <a:lstStyle>
            <a:lvl1pPr>
              <a:defRPr sz="5400">
                <a:solidFill>
                  <a:srgbClr val="35404A"/>
                </a:solidFill>
              </a:defRPr>
            </a:lvl1pPr>
          </a:lstStyle>
          <a:p>
            <a:pPr/>
            <a:r>
              <a:t>(IT Security)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Title 1"/>
          <p:cNvSpPr txBox="1"/>
          <p:nvPr>
            <p:ph type="title"/>
          </p:nvPr>
        </p:nvSpPr>
        <p:spPr>
          <a:xfrm>
            <a:off x="1593435" y="177799"/>
            <a:ext cx="9782803" cy="1239839"/>
          </a:xfrm>
          <a:prstGeom prst="rect">
            <a:avLst/>
          </a:prstGeom>
        </p:spPr>
        <p:txBody>
          <a:bodyPr/>
          <a:lstStyle/>
          <a:p>
            <a:pPr/>
            <a:r>
              <a:t>Θεμελιώδεις έννοιες</a:t>
            </a:r>
          </a:p>
        </p:txBody>
      </p:sp>
      <p:sp>
        <p:nvSpPr>
          <p:cNvPr id="340" name="Content Placeholder 2"/>
          <p:cNvSpPr txBox="1"/>
          <p:nvPr>
            <p:ph type="body" idx="1"/>
          </p:nvPr>
        </p:nvSpPr>
        <p:spPr>
          <a:xfrm>
            <a:off x="1593435" y="1600200"/>
            <a:ext cx="9782803" cy="45720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72000"/>
              </a:lnSpc>
              <a:defRPr sz="2300"/>
            </a:pPr>
            <a:r>
              <a:t>Ποιος ο </a:t>
            </a:r>
            <a:r>
              <a:rPr b="1"/>
              <a:t>στόχος</a:t>
            </a:r>
            <a:r>
              <a:t> μιας επίθεσης;</a:t>
            </a:r>
          </a:p>
          <a:p>
            <a:pPr>
              <a:lnSpc>
                <a:spcPct val="72000"/>
              </a:lnSpc>
              <a:defRPr sz="2300"/>
            </a:pPr>
          </a:p>
          <a:p>
            <a:pPr lvl="1" marL="612648" indent="-246888">
              <a:lnSpc>
                <a:spcPct val="72000"/>
              </a:lnSpc>
              <a:spcBef>
                <a:spcPts val="600"/>
              </a:spcBef>
              <a:defRPr b="1" sz="2000"/>
            </a:pPr>
            <a:r>
              <a:t>Τμήμα</a:t>
            </a:r>
            <a:r>
              <a:rPr b="0"/>
              <a:t> Πληροφοριακού/Επικοινωνιακού Συστήματος</a:t>
            </a:r>
          </a:p>
          <a:p>
            <a:pPr lvl="1" marL="612648" indent="-246888">
              <a:lnSpc>
                <a:spcPct val="72000"/>
              </a:lnSpc>
              <a:spcBef>
                <a:spcPts val="600"/>
              </a:spcBef>
              <a:defRPr b="1" sz="2000"/>
            </a:pPr>
            <a:r>
              <a:t>Ολόκληρο</a:t>
            </a:r>
            <a:r>
              <a:rPr b="0"/>
              <a:t> Πληροφοριακό/Επικοινωνιακό Σύστημα</a:t>
            </a:r>
          </a:p>
          <a:p>
            <a:pPr lvl="1" marL="612648" indent="-246888">
              <a:lnSpc>
                <a:spcPct val="72000"/>
              </a:lnSpc>
              <a:spcBef>
                <a:spcPts val="600"/>
              </a:spcBef>
              <a:defRPr sz="2000"/>
            </a:pPr>
          </a:p>
          <a:p>
            <a:pPr>
              <a:lnSpc>
                <a:spcPct val="72000"/>
              </a:lnSpc>
              <a:buSzTx/>
              <a:buNone/>
              <a:defRPr sz="2300"/>
            </a:pPr>
            <a:r>
              <a:t>	τα οποίο ανήκει  είτε στον ιδιωτικό είτε στο δημόσιο φορέα.</a:t>
            </a:r>
          </a:p>
          <a:p>
            <a:pPr>
              <a:lnSpc>
                <a:spcPct val="72000"/>
              </a:lnSpc>
              <a:buSzTx/>
              <a:buNone/>
              <a:defRPr sz="2300"/>
            </a:pPr>
          </a:p>
          <a:p>
            <a:pPr>
              <a:lnSpc>
                <a:spcPct val="72000"/>
              </a:lnSpc>
              <a:defRPr sz="2300"/>
            </a:pPr>
            <a:r>
              <a:t>Από τι </a:t>
            </a:r>
            <a:r>
              <a:rPr b="1"/>
              <a:t>αποτελείται</a:t>
            </a:r>
            <a:r>
              <a:t> ένα Πληροφοριακό/Επικοινωνιακό Σύστημα;</a:t>
            </a:r>
          </a:p>
          <a:p>
            <a:pPr lvl="1" marL="612648" indent="-246888">
              <a:lnSpc>
                <a:spcPct val="72000"/>
              </a:lnSpc>
              <a:spcBef>
                <a:spcPts val="600"/>
              </a:spcBef>
              <a:defRPr sz="2000"/>
            </a:pPr>
          </a:p>
          <a:p>
            <a:pPr lvl="1" marL="612648" indent="-246888">
              <a:lnSpc>
                <a:spcPct val="72000"/>
              </a:lnSpc>
              <a:spcBef>
                <a:spcPts val="600"/>
              </a:spcBef>
              <a:defRPr sz="2000"/>
            </a:pPr>
            <a:r>
              <a:t>Υλικό</a:t>
            </a:r>
          </a:p>
          <a:p>
            <a:pPr lvl="1" marL="612648" indent="-246888">
              <a:lnSpc>
                <a:spcPct val="72000"/>
              </a:lnSpc>
              <a:spcBef>
                <a:spcPts val="600"/>
              </a:spcBef>
              <a:defRPr sz="2000"/>
            </a:pPr>
            <a:r>
              <a:t>Λογισμικό</a:t>
            </a:r>
          </a:p>
          <a:p>
            <a:pPr lvl="1" marL="612648" indent="-246888">
              <a:lnSpc>
                <a:spcPct val="72000"/>
              </a:lnSpc>
              <a:spcBef>
                <a:spcPts val="600"/>
              </a:spcBef>
              <a:defRPr sz="2000"/>
            </a:pPr>
            <a:r>
              <a:t>Δεδομένα</a:t>
            </a:r>
          </a:p>
          <a:p>
            <a:pPr lvl="1" marL="612648" indent="-246888">
              <a:lnSpc>
                <a:spcPct val="72000"/>
              </a:lnSpc>
              <a:spcBef>
                <a:spcPts val="600"/>
              </a:spcBef>
              <a:defRPr sz="2000"/>
            </a:pPr>
            <a:r>
              <a:t>Άτομα</a:t>
            </a:r>
          </a:p>
        </p:txBody>
      </p:sp>
      <p:sp>
        <p:nvSpPr>
          <p:cNvPr id="341" name="Slide Number Placeholder 3"/>
          <p:cNvSpPr txBox="1"/>
          <p:nvPr>
            <p:ph type="sldNum" sz="quarter" idx="2"/>
          </p:nvPr>
        </p:nvSpPr>
        <p:spPr>
          <a:xfrm>
            <a:off x="11297624" y="6404294"/>
            <a:ext cx="188899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Title 1"/>
          <p:cNvSpPr txBox="1"/>
          <p:nvPr>
            <p:ph type="title"/>
          </p:nvPr>
        </p:nvSpPr>
        <p:spPr>
          <a:xfrm>
            <a:off x="1593435" y="177799"/>
            <a:ext cx="9782803" cy="1239839"/>
          </a:xfrm>
          <a:prstGeom prst="rect">
            <a:avLst/>
          </a:prstGeom>
        </p:spPr>
        <p:txBody>
          <a:bodyPr/>
          <a:lstStyle/>
          <a:p>
            <a:pPr/>
            <a:r>
              <a:t>Θεμελιώδεις έννοιες</a:t>
            </a:r>
          </a:p>
        </p:txBody>
      </p:sp>
      <p:sp>
        <p:nvSpPr>
          <p:cNvPr id="344" name="Content Placeholder 2"/>
          <p:cNvSpPr txBox="1"/>
          <p:nvPr>
            <p:ph type="body" idx="1"/>
          </p:nvPr>
        </p:nvSpPr>
        <p:spPr>
          <a:xfrm>
            <a:off x="1593435" y="1600200"/>
            <a:ext cx="9782803" cy="4572000"/>
          </a:xfrm>
          <a:prstGeom prst="rect">
            <a:avLst/>
          </a:prstGeom>
        </p:spPr>
        <p:txBody>
          <a:bodyPr/>
          <a:lstStyle/>
          <a:p>
            <a:pPr/>
            <a:r>
              <a:t>Ποιες οι </a:t>
            </a:r>
            <a:r>
              <a:rPr b="1"/>
              <a:t>επιπτώσεις</a:t>
            </a:r>
            <a:r>
              <a:t> μιας επίθεσης σε ένα σύστημα;</a:t>
            </a:r>
          </a:p>
          <a:p>
            <a:pPr/>
          </a:p>
          <a:p>
            <a:pPr lvl="1" marL="612648" indent="-246888">
              <a:spcBef>
                <a:spcPts val="600"/>
              </a:spcBef>
              <a:defRPr sz="2400"/>
            </a:pPr>
            <a:r>
              <a:t>Η </a:t>
            </a:r>
            <a:r>
              <a:rPr b="1"/>
              <a:t>έκθεση</a:t>
            </a:r>
            <a:r>
              <a:t> (</a:t>
            </a:r>
            <a:r>
              <a:t>exposure</a:t>
            </a:r>
            <a:r>
              <a:t>)</a:t>
            </a:r>
            <a:r>
              <a:t> </a:t>
            </a:r>
            <a:r>
              <a:t>του συστήματος, που εκφράζεται ως:</a:t>
            </a:r>
          </a:p>
          <a:p>
            <a:pPr lvl="2" marL="978408" indent="-246888">
              <a:spcBef>
                <a:spcPts val="600"/>
              </a:spcBef>
              <a:defRPr sz="2000"/>
            </a:pPr>
            <a:r>
              <a:t>Μιας μορφής απώλεια,</a:t>
            </a:r>
          </a:p>
          <a:p>
            <a:pPr lvl="2" marL="978408" indent="-246888">
              <a:spcBef>
                <a:spcPts val="600"/>
              </a:spcBef>
              <a:defRPr sz="2000"/>
            </a:pPr>
            <a:r>
              <a:t>Βλάβη</a:t>
            </a:r>
          </a:p>
          <a:p>
            <a:pPr lvl="2" marL="978408" indent="-246888">
              <a:spcBef>
                <a:spcPts val="600"/>
              </a:spcBef>
              <a:defRPr sz="2000"/>
            </a:pPr>
          </a:p>
          <a:p>
            <a:pPr lvl="1" marL="612648" indent="-246888">
              <a:spcBef>
                <a:spcPts val="600"/>
              </a:spcBef>
              <a:defRPr b="1" sz="2400"/>
            </a:pPr>
            <a:r>
              <a:t>Παραδείγματα</a:t>
            </a:r>
          </a:p>
          <a:p>
            <a:pPr lvl="2" marL="978408" indent="-246888">
              <a:spcBef>
                <a:spcPts val="600"/>
              </a:spcBef>
              <a:defRPr sz="2000"/>
            </a:pPr>
            <a:r>
              <a:t>Η μη εξουσιοδοτημένη αποκάλυψη δεδομένων, ή</a:t>
            </a:r>
          </a:p>
          <a:p>
            <a:pPr lvl="2" marL="978408" indent="-246888">
              <a:spcBef>
                <a:spcPts val="600"/>
              </a:spcBef>
              <a:defRPr sz="2000"/>
            </a:pPr>
            <a:r>
              <a:t>Η τροποποίηση δεδομένων, ή</a:t>
            </a:r>
          </a:p>
          <a:p>
            <a:pPr lvl="2" marL="978408" indent="-246888">
              <a:spcBef>
                <a:spcPts val="600"/>
              </a:spcBef>
              <a:defRPr sz="2000"/>
            </a:pPr>
            <a:r>
              <a:t>Η άρνηση νόμιμης πρόσβασης σε σύστημα, κ.ά.</a:t>
            </a:r>
          </a:p>
        </p:txBody>
      </p:sp>
      <p:sp>
        <p:nvSpPr>
          <p:cNvPr id="345" name="Slide Number Placeholder 3"/>
          <p:cNvSpPr txBox="1"/>
          <p:nvPr>
            <p:ph type="sldNum" sz="quarter" idx="2"/>
          </p:nvPr>
        </p:nvSpPr>
        <p:spPr>
          <a:xfrm>
            <a:off x="11297624" y="6404294"/>
            <a:ext cx="188899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TS102787947">
  <a:themeElements>
    <a:clrScheme name="TS102787947">
      <a:dk1>
        <a:srgbClr val="465562"/>
      </a:dk1>
      <a:lt1>
        <a:srgbClr val="FFFFFF"/>
      </a:lt1>
      <a:dk2>
        <a:srgbClr val="A7A7A7"/>
      </a:dk2>
      <a:lt2>
        <a:srgbClr val="535353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0000FF"/>
      </a:hlink>
      <a:folHlink>
        <a:srgbClr val="FF00FF"/>
      </a:folHlink>
    </a:clrScheme>
    <a:fontScheme name="TS102787947">
      <a:majorFont>
        <a:latin typeface="Helvetica"/>
        <a:ea typeface="Helvetica"/>
        <a:cs typeface="Helvetica"/>
      </a:majorFont>
      <a:minorFont>
        <a:latin typeface="Euphemia"/>
        <a:ea typeface="Euphemia"/>
        <a:cs typeface="Euphemia"/>
      </a:minorFont>
    </a:fontScheme>
    <a:fmtScheme name="TS1027879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465562"/>
            </a:solidFill>
            <a:effectLst/>
            <a:uFillTx/>
            <a:latin typeface="+mn-lt"/>
            <a:ea typeface="+mn-ea"/>
            <a:cs typeface="+mn-cs"/>
            <a:sym typeface="Euphemi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465562"/>
            </a:solidFill>
            <a:effectLst/>
            <a:uFillTx/>
            <a:latin typeface="+mn-lt"/>
            <a:ea typeface="+mn-ea"/>
            <a:cs typeface="+mn-cs"/>
            <a:sym typeface="Euphemi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TS102787947">
  <a:themeElements>
    <a:clrScheme name="TS102787947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0000FF"/>
      </a:hlink>
      <a:folHlink>
        <a:srgbClr val="FF00FF"/>
      </a:folHlink>
    </a:clrScheme>
    <a:fontScheme name="TS102787947">
      <a:majorFont>
        <a:latin typeface="Helvetica"/>
        <a:ea typeface="Helvetica"/>
        <a:cs typeface="Helvetica"/>
      </a:majorFont>
      <a:minorFont>
        <a:latin typeface="Euphemia"/>
        <a:ea typeface="Euphemia"/>
        <a:cs typeface="Euphemia"/>
      </a:minorFont>
    </a:fontScheme>
    <a:fmtScheme name="TS1027879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465562"/>
            </a:solidFill>
            <a:effectLst/>
            <a:uFillTx/>
            <a:latin typeface="+mn-lt"/>
            <a:ea typeface="+mn-ea"/>
            <a:cs typeface="+mn-cs"/>
            <a:sym typeface="Euphemi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465562"/>
            </a:solidFill>
            <a:effectLst/>
            <a:uFillTx/>
            <a:latin typeface="+mn-lt"/>
            <a:ea typeface="+mn-ea"/>
            <a:cs typeface="+mn-cs"/>
            <a:sym typeface="Euphemi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