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8" r:id="rId22"/>
    <p:sldId id="276" r:id="rId23"/>
    <p:sldId id="277" r:id="rId24"/>
  </p:sldIdLst>
  <p:sldSz cx="12192000" cy="6858000"/>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5" d="100"/>
          <a:sy n="75" d="100"/>
        </p:scale>
        <p:origin x="52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11/8/2018</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11/8/2018</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11/8/2018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11/8/2018</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11/8/2018</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11/8/2018</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engconfintl.org/calendar.html" TargetMode="External"/><Relationship Id="rId2" Type="http://schemas.openxmlformats.org/officeDocument/2006/relationships/hyperlink" Target="http://www.allconferences.com/" TargetMode="External"/><Relationship Id="rId1" Type="http://schemas.openxmlformats.org/officeDocument/2006/relationships/slideLayout" Target="../slideLayouts/slideLayout2.xml"/><Relationship Id="rId5" Type="http://schemas.openxmlformats.org/officeDocument/2006/relationships/hyperlink" Target="http://www.ieee.org/web/conferences/search/index.html" TargetMode="External"/><Relationship Id="rId4" Type="http://schemas.openxmlformats.org/officeDocument/2006/relationships/hyperlink" Target="http://www.acm.org/event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orion.lib.teithe.g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sz="6600" dirty="0" err="1" smtClean="0"/>
              <a:t>Γραφοντασ</a:t>
            </a:r>
            <a:r>
              <a:rPr lang="el-GR" sz="6600" dirty="0" smtClean="0"/>
              <a:t> </a:t>
            </a:r>
            <a:r>
              <a:rPr lang="el-GR" sz="6600" dirty="0" err="1" smtClean="0"/>
              <a:t>επιστημονικεσ</a:t>
            </a:r>
            <a:r>
              <a:rPr lang="el-GR" sz="6600" dirty="0" smtClean="0"/>
              <a:t> </a:t>
            </a:r>
            <a:r>
              <a:rPr lang="el-GR" sz="6600" dirty="0" err="1" smtClean="0"/>
              <a:t>εργασιεσ</a:t>
            </a:r>
            <a:endParaRPr lang="en-GB" sz="6600" dirty="0"/>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3108131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Πώς γράφουμε την εργασία</a:t>
            </a:r>
            <a:endParaRPr lang="en-GB" dirty="0"/>
          </a:p>
        </p:txBody>
      </p:sp>
      <p:sp>
        <p:nvSpPr>
          <p:cNvPr id="3" name="Content Placeholder 2"/>
          <p:cNvSpPr>
            <a:spLocks noGrp="1"/>
          </p:cNvSpPr>
          <p:nvPr>
            <p:ph idx="1"/>
          </p:nvPr>
        </p:nvSpPr>
        <p:spPr/>
        <p:txBody>
          <a:bodyPr/>
          <a:lstStyle/>
          <a:p>
            <a:pPr algn="just"/>
            <a:r>
              <a:rPr lang="el-GR" b="1" dirty="0"/>
              <a:t>Πώς γράφω την εργασία μου;</a:t>
            </a:r>
          </a:p>
          <a:p>
            <a:pPr algn="just"/>
            <a:r>
              <a:rPr lang="el-GR" dirty="0"/>
              <a:t>Ολοκληρώνοντας την ενότητα θα είστε σε θέση να συνθέστε τις πληροφορίες που έχετε συγκεντρώσει, προκειμένου να ολοκληρώσετε τη συγγραφή κάποιας εργασίας, δηλαδή:</a:t>
            </a:r>
          </a:p>
          <a:p>
            <a:pPr algn="just"/>
            <a:r>
              <a:rPr lang="el-GR" dirty="0"/>
              <a:t>να </a:t>
            </a:r>
            <a:r>
              <a:rPr lang="el-GR" dirty="0" smtClean="0"/>
              <a:t>οργανώσετε </a:t>
            </a:r>
            <a:r>
              <a:rPr lang="el-GR" dirty="0"/>
              <a:t>με μεθοδικό τρόπο το συγκεντρωμένο υλικό της έρευνας,</a:t>
            </a:r>
          </a:p>
          <a:p>
            <a:pPr algn="just"/>
            <a:r>
              <a:rPr lang="el-GR" dirty="0"/>
              <a:t>να συντάξετε βιβλιογραφική ανασκόπηση,</a:t>
            </a:r>
          </a:p>
          <a:p>
            <a:pPr algn="just"/>
            <a:r>
              <a:rPr lang="el-GR" dirty="0"/>
              <a:t>να συνθέσετε τις πληροφορίες,</a:t>
            </a:r>
          </a:p>
          <a:p>
            <a:pPr algn="just"/>
            <a:r>
              <a:rPr lang="el-GR" dirty="0"/>
              <a:t>να συντάξετε γραπτό κείμενο με τη μορφή εργασίας ή μελέτης.</a:t>
            </a:r>
          </a:p>
          <a:p>
            <a:pPr algn="just"/>
            <a:endParaRPr lang="en-GB" dirty="0"/>
          </a:p>
        </p:txBody>
      </p:sp>
    </p:spTree>
    <p:extLst>
      <p:ext uri="{BB962C8B-B14F-4D97-AF65-F5344CB8AC3E}">
        <p14:creationId xmlns:p14="http://schemas.microsoft.com/office/powerpoint/2010/main" val="665285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περιεχόμενο του κειμένου</a:t>
            </a:r>
            <a:endParaRPr lang="en-GB" dirty="0"/>
          </a:p>
        </p:txBody>
      </p:sp>
      <p:sp>
        <p:nvSpPr>
          <p:cNvPr id="3" name="Content Placeholder 2"/>
          <p:cNvSpPr>
            <a:spLocks noGrp="1"/>
          </p:cNvSpPr>
          <p:nvPr>
            <p:ph idx="1"/>
          </p:nvPr>
        </p:nvSpPr>
        <p:spPr/>
        <p:txBody>
          <a:bodyPr/>
          <a:lstStyle/>
          <a:p>
            <a:pPr algn="just">
              <a:lnSpc>
                <a:spcPct val="150000"/>
              </a:lnSpc>
            </a:pPr>
            <a:r>
              <a:rPr lang="el-GR" b="1" dirty="0" err="1"/>
              <a:t>Περιεχόμενο:</a:t>
            </a:r>
            <a:r>
              <a:rPr lang="el-GR" dirty="0" err="1"/>
              <a:t>Το</a:t>
            </a:r>
            <a:r>
              <a:rPr lang="el-GR" dirty="0"/>
              <a:t> περιεχόμενο του κειμένου εξαρτάται κυρίως από τους στόχους του συγγραφέα. Για το λόγο αυτό είναι απαραίτητο </a:t>
            </a:r>
            <a:r>
              <a:rPr lang="el-GR" b="1" dirty="0"/>
              <a:t>οι στόχοι να είναι ξεκάθαροι </a:t>
            </a:r>
            <a:r>
              <a:rPr lang="el-GR" dirty="0"/>
              <a:t>και προσδιορισμένοι από την </a:t>
            </a:r>
            <a:r>
              <a:rPr lang="el-GR" dirty="0" smtClean="0"/>
              <a:t>αρχή. </a:t>
            </a:r>
            <a:r>
              <a:rPr lang="el-GR" dirty="0"/>
              <a:t>Πρόκειται για κείμενο που έχει ως στόχο </a:t>
            </a:r>
            <a:r>
              <a:rPr lang="el-GR" b="1" dirty="0"/>
              <a:t>να εξηγήσει, να πείσει, να περιγράψει</a:t>
            </a:r>
            <a:r>
              <a:rPr lang="el-GR" dirty="0"/>
              <a:t>; Στην περίπτωση μιας εργασίας στο ακαδημαϊκό πλαίσιο ο στόχος μπορεί να είναι σύνθετος και να συνδυάζει τους τρεις προαναφερθέντες. Συνεπώς ανάλογα με τους στόχους που έχετε εξαρχής θέσει, θα πρέπει να συμπεριλάβετε στο κείμενό σας αναφορές σε εργασίες τρίτων, παραδείγματα, στατιστικές αναλύσεις, πειραματικά αποτελέσματα κτλ.</a:t>
            </a:r>
            <a:endParaRPr lang="en-GB" dirty="0"/>
          </a:p>
        </p:txBody>
      </p:sp>
    </p:spTree>
    <p:extLst>
      <p:ext uri="{BB962C8B-B14F-4D97-AF65-F5344CB8AC3E}">
        <p14:creationId xmlns:p14="http://schemas.microsoft.com/office/powerpoint/2010/main" val="1586861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ύφος της συγγραφής</a:t>
            </a:r>
            <a:endParaRPr lang="en-GB" dirty="0"/>
          </a:p>
        </p:txBody>
      </p:sp>
      <p:sp>
        <p:nvSpPr>
          <p:cNvPr id="3" name="Content Placeholder 2"/>
          <p:cNvSpPr>
            <a:spLocks noGrp="1"/>
          </p:cNvSpPr>
          <p:nvPr>
            <p:ph idx="1"/>
          </p:nvPr>
        </p:nvSpPr>
        <p:spPr/>
        <p:txBody>
          <a:bodyPr/>
          <a:lstStyle/>
          <a:p>
            <a:pPr algn="just">
              <a:lnSpc>
                <a:spcPct val="150000"/>
              </a:lnSpc>
            </a:pPr>
            <a:r>
              <a:rPr lang="el-GR" b="1" dirty="0"/>
              <a:t>Ύφος:</a:t>
            </a:r>
            <a:r>
              <a:rPr lang="el-GR" dirty="0"/>
              <a:t> Το ύφος συγγραφής ενός κειμένου εξαρτάται πάντα από τα πρόσωπα στα οποία απευθύνεται ο συγγραφέας και από το είδος του κειμένου. Στην περίπτωση μιας επιστημονικής εργασίας, το κοινό αποτελείται από ακαδημαϊκούς, π.χ. ο </a:t>
            </a:r>
            <a:r>
              <a:rPr lang="el-GR" dirty="0" smtClean="0"/>
              <a:t>επιβλέπων </a:t>
            </a:r>
            <a:r>
              <a:rPr lang="el-GR" dirty="0"/>
              <a:t>καθηγητής σας, κάποια επιτροπή καθηγητών ή ακαδημαϊκοί ερευνητές. Συνεπώς το ύφος του κειμένου πρέπει να είναι </a:t>
            </a:r>
            <a:r>
              <a:rPr lang="el-GR" b="1" dirty="0"/>
              <a:t>επίσημο</a:t>
            </a:r>
            <a:r>
              <a:rPr lang="el-GR" dirty="0"/>
              <a:t> και ταυτόχρονα </a:t>
            </a:r>
            <a:r>
              <a:rPr lang="el-GR" b="1" dirty="0"/>
              <a:t>αναλυτικό, περιγραφικό και πειστικό</a:t>
            </a:r>
            <a:r>
              <a:rPr lang="el-GR" dirty="0"/>
              <a:t> για να υποστηρίξει και τους στόχους της εργασίας.</a:t>
            </a:r>
            <a:endParaRPr lang="en-GB" dirty="0"/>
          </a:p>
        </p:txBody>
      </p:sp>
    </p:spTree>
    <p:extLst>
      <p:ext uri="{BB962C8B-B14F-4D97-AF65-F5344CB8AC3E}">
        <p14:creationId xmlns:p14="http://schemas.microsoft.com/office/powerpoint/2010/main" val="3702034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γραμματικό πρόσωπο</a:t>
            </a:r>
            <a:endParaRPr lang="en-GB" dirty="0"/>
          </a:p>
        </p:txBody>
      </p:sp>
      <p:sp>
        <p:nvSpPr>
          <p:cNvPr id="3" name="Content Placeholder 2"/>
          <p:cNvSpPr>
            <a:spLocks noGrp="1"/>
          </p:cNvSpPr>
          <p:nvPr>
            <p:ph idx="1"/>
          </p:nvPr>
        </p:nvSpPr>
        <p:spPr/>
        <p:txBody>
          <a:bodyPr>
            <a:normAutofit fontScale="92500" lnSpcReduction="10000"/>
          </a:bodyPr>
          <a:lstStyle/>
          <a:p>
            <a:pPr algn="just">
              <a:lnSpc>
                <a:spcPct val="150000"/>
              </a:lnSpc>
            </a:pPr>
            <a:r>
              <a:rPr lang="el-GR" b="1" dirty="0"/>
              <a:t>Πρόσωπο:</a:t>
            </a:r>
            <a:r>
              <a:rPr lang="el-GR" dirty="0"/>
              <a:t> Το </a:t>
            </a:r>
            <a:r>
              <a:rPr lang="el-GR" b="1" dirty="0"/>
              <a:t>γ' ενικό πρόσωπο </a:t>
            </a:r>
            <a:r>
              <a:rPr lang="el-GR" dirty="0"/>
              <a:t>θα πρέπει να προτιμάται κατά τη συγγραφή του κειμένου μιας εργασίας. Σε ορισμένες περιπτώσεις, η χρήση του γ' ενικού προσώπου είναι απαγορευτική, π.χ. στην περίπτωση που στο κείμενο εκφράζονται υποκειμενικές απόψεις του συγγραφέα. Σε τέτοιες περιπτώσεις ο συγγραφέας </a:t>
            </a:r>
            <a:r>
              <a:rPr lang="el-GR" b="1" dirty="0"/>
              <a:t>θα πρέπει να αξιολογήσει τη δυνατότητα συνδυασμένης χρήσης του α' και του β' πληθυντικού προσώπου</a:t>
            </a:r>
            <a:r>
              <a:rPr lang="el-GR" dirty="0"/>
              <a:t>. Ειδικά στις εργασίες που συμμετέχουν και άλλοι συγγραφείς, το α' πληθυντικό πρόσωπο είναι η μοναδική επιλογή. Στις ατομικές εργασίες ο συγγραφέας ενδέχεται να μην έχει άλλη εναλλακτική από το να καταφύγει στη χρήση του </a:t>
            </a:r>
            <a:r>
              <a:rPr lang="el-GR" b="1" dirty="0"/>
              <a:t>α' ενικού προσώπου</a:t>
            </a:r>
            <a:r>
              <a:rPr lang="el-GR" dirty="0"/>
              <a:t>. Σε τέτοιες περιπτώσεις η χρήση του α' ενικού προσώπου θα πρέπει να γίνεται με προσοχή, γιατί υπάρχει ο κίνδυνος το στοιχείο της υποκειμενικότητας, αν είναι έντονο, να αφήσει αρνητικές εντυπώσεις στον αναγνώστη.</a:t>
            </a:r>
            <a:endParaRPr lang="en-GB" dirty="0"/>
          </a:p>
        </p:txBody>
      </p:sp>
    </p:spTree>
    <p:extLst>
      <p:ext uri="{BB962C8B-B14F-4D97-AF65-F5344CB8AC3E}">
        <p14:creationId xmlns:p14="http://schemas.microsoft.com/office/powerpoint/2010/main" val="1830044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Ορθογραφία</a:t>
            </a:r>
            <a:endParaRPr lang="en-GB" dirty="0"/>
          </a:p>
        </p:txBody>
      </p:sp>
      <p:sp>
        <p:nvSpPr>
          <p:cNvPr id="3" name="Content Placeholder 2"/>
          <p:cNvSpPr>
            <a:spLocks noGrp="1"/>
          </p:cNvSpPr>
          <p:nvPr>
            <p:ph idx="1"/>
          </p:nvPr>
        </p:nvSpPr>
        <p:spPr/>
        <p:txBody>
          <a:bodyPr/>
          <a:lstStyle/>
          <a:p>
            <a:pPr algn="just">
              <a:lnSpc>
                <a:spcPct val="150000"/>
              </a:lnSpc>
            </a:pPr>
            <a:r>
              <a:rPr lang="el-GR" b="1" dirty="0"/>
              <a:t>Ορθογραφία:</a:t>
            </a:r>
            <a:r>
              <a:rPr lang="el-GR" dirty="0"/>
              <a:t> Συστηματικός ορθογραφικός έλεγχος θα πρέπει να γίνεται σε όλα τα στάδια συγγραφής. Ένα κείμενο που περιέχει ορθογραφικά λάθη προδιαθέτει αρνητικά τον αναγνώστη και αφήνει κακή τελική εντύπωση. Ο </a:t>
            </a:r>
            <a:r>
              <a:rPr lang="el-GR" dirty="0" smtClean="0"/>
              <a:t>έλεγχος </a:t>
            </a:r>
            <a:r>
              <a:rPr lang="el-GR" dirty="0"/>
              <a:t>για ορθογραφικά σφάλματα και παροράματα μπορεί να συστηματοποιηθεί χρησιμοποιώντας επεξεργαστές κειμένου, που ενσωματώνουν στις λειτουργίες τους τα κατάλληλα ορθογραφικά εργαλεία. Ωστόσο και ο εξαντλητικός προσωπικός έλεγχος ενός κειμένου έχει τη δική του αξία, δεδομένου ότι υπάρχουν ορθογραφικά και συντακτικά σφάλματα που είναι αδύνατον να εντοπιστούν με αυτόματο τρόπο (π.χ. η κατάληξη ε ή αι).</a:t>
            </a:r>
            <a:endParaRPr lang="en-GB" dirty="0"/>
          </a:p>
        </p:txBody>
      </p:sp>
    </p:spTree>
    <p:extLst>
      <p:ext uri="{BB962C8B-B14F-4D97-AF65-F5344CB8AC3E}">
        <p14:creationId xmlns:p14="http://schemas.microsoft.com/office/powerpoint/2010/main" val="34517167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Σημεία στίξης</a:t>
            </a:r>
            <a:endParaRPr lang="en-GB" dirty="0"/>
          </a:p>
        </p:txBody>
      </p:sp>
      <p:sp>
        <p:nvSpPr>
          <p:cNvPr id="3" name="Content Placeholder 2"/>
          <p:cNvSpPr>
            <a:spLocks noGrp="1"/>
          </p:cNvSpPr>
          <p:nvPr>
            <p:ph idx="1"/>
          </p:nvPr>
        </p:nvSpPr>
        <p:spPr/>
        <p:txBody>
          <a:bodyPr>
            <a:normAutofit fontScale="92500" lnSpcReduction="10000"/>
          </a:bodyPr>
          <a:lstStyle/>
          <a:p>
            <a:pPr algn="just">
              <a:lnSpc>
                <a:spcPct val="150000"/>
              </a:lnSpc>
            </a:pPr>
            <a:r>
              <a:rPr lang="el-GR" b="1" dirty="0"/>
              <a:t>Σημεία στίξης:</a:t>
            </a:r>
            <a:r>
              <a:rPr lang="el-GR" dirty="0"/>
              <a:t> Ο συντάκτης ενός κειμένου οφείλει να είναι προσεκτικός κατά τη χρήση των σημείων στίξης, για τους ίδιους λόγους που πρέπει να είναι προσεκτικός ώστε να αποφύγει τα ορθογραφικά σφάλματα και τα παροράματα. Στη διεύθυνση  μπορείτε να μελετήσετε έναν οδηγό για την ορθή χρήση των σημείων στίξης. Ένα σφάλμα που εντοπίζεται συχνά σε κείμενα εργασιών αφορά τη χρήση της τελείας (.) και του κόμματος (,). Είναι σημαντικό να μην υπάρχει κενό ανάμεσα στην προηγούμενη λέξη και την τελεία ή το κόμμα. Παράδειγμα εσφαλμένης χρήσης των σημείων στίξης αποτελεί η επόμενη πρόταση, στην οποία όλα τα σημεία στίξης έχουν τοποθετηθεί στη λάθος θέση: «Σύμφωνα με τους συγγραφείς , αν οι παράμετροι επιλεγούν σωστά ,τότε η μέθοδος αυτή μπορεί να διπλασιάζει την ταχύτητα ανάκτησης των αποτελεσμάτων .».</a:t>
            </a:r>
            <a:endParaRPr lang="en-GB" dirty="0"/>
          </a:p>
        </p:txBody>
      </p:sp>
    </p:spTree>
    <p:extLst>
      <p:ext uri="{BB962C8B-B14F-4D97-AF65-F5344CB8AC3E}">
        <p14:creationId xmlns:p14="http://schemas.microsoft.com/office/powerpoint/2010/main" val="759574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Χρήση κενών χαρακτήρων</a:t>
            </a:r>
            <a:endParaRPr lang="en-GB" dirty="0"/>
          </a:p>
        </p:txBody>
      </p:sp>
      <p:sp>
        <p:nvSpPr>
          <p:cNvPr id="3" name="Content Placeholder 2"/>
          <p:cNvSpPr>
            <a:spLocks noGrp="1"/>
          </p:cNvSpPr>
          <p:nvPr>
            <p:ph idx="1"/>
          </p:nvPr>
        </p:nvSpPr>
        <p:spPr/>
        <p:txBody>
          <a:bodyPr/>
          <a:lstStyle/>
          <a:p>
            <a:pPr algn="just">
              <a:lnSpc>
                <a:spcPct val="150000"/>
              </a:lnSpc>
            </a:pPr>
            <a:r>
              <a:rPr lang="el-GR" b="1" dirty="0"/>
              <a:t>Χρήση κενών χαρακτήρων:</a:t>
            </a:r>
            <a:r>
              <a:rPr lang="el-GR" dirty="0"/>
              <a:t> Υπάρχουν συγκεκριμένοι κανόνες σύνταξης του κειμένου όταν κάποιος χρησιμοποιεί τους σύγχρονους επεξεργαστές κειμένου. Ένας από αυτούς αφορά τη χρήση των κενών. Μεταξύ δύο λέξεων μιας παραγράφου πρέπει να παρεμβάλλεται ένας μόνο κενός χαρακτήρας. Η χρήση δύο ή περισσότερων διαδοχικών κενών χαρακτήρων είναι κακή πρακτική και μπορεί να αλλοιώσει την τελική μορφή του κειμένου. Εξίσου κακή πρακτική είναι η χρήση των κενών χαρακτήρων για την επίτευξη της σωστής στοίχισης των κειμένων.</a:t>
            </a:r>
            <a:endParaRPr lang="en-GB" dirty="0"/>
          </a:p>
        </p:txBody>
      </p:sp>
    </p:spTree>
    <p:extLst>
      <p:ext uri="{BB962C8B-B14F-4D97-AF65-F5344CB8AC3E}">
        <p14:creationId xmlns:p14="http://schemas.microsoft.com/office/powerpoint/2010/main" val="689405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Μορφοποίηση κειμένου</a:t>
            </a:r>
            <a:endParaRPr lang="en-GB" dirty="0"/>
          </a:p>
        </p:txBody>
      </p:sp>
      <p:sp>
        <p:nvSpPr>
          <p:cNvPr id="3" name="Content Placeholder 2"/>
          <p:cNvSpPr>
            <a:spLocks noGrp="1"/>
          </p:cNvSpPr>
          <p:nvPr>
            <p:ph idx="1"/>
          </p:nvPr>
        </p:nvSpPr>
        <p:spPr/>
        <p:txBody>
          <a:bodyPr/>
          <a:lstStyle/>
          <a:p>
            <a:pPr algn="just">
              <a:lnSpc>
                <a:spcPct val="150000"/>
              </a:lnSpc>
            </a:pPr>
            <a:r>
              <a:rPr lang="el-GR" b="1" dirty="0"/>
              <a:t>Μορφοποίηση κειμένου:</a:t>
            </a:r>
            <a:r>
              <a:rPr lang="el-GR" dirty="0"/>
              <a:t> Η μορφοποίηση του κειμένου θα πρέπει να γίνεται σύμφωνα με τους εκάστοτε κανόνες μορφοποίησης, όπως τους ορίζει π.χ. ο φορέας, το ίδρυμα, ο καθηγητής κτλ. που αναθέτει την εργασία. Το τελικό κείμενο μπορεί να ενσωματωθεί στα πρακτικά κάποιου συνεδρίου, ή να δημοσιευτεί σε κάποιο περιοδικό. Η σωστή μορφοποίηση εξασφαλίζει την ομοιομορφία του συνόλου και διευκολύνει τον αναγνώστη κατά τη μελέτη των επιμέρους κειμένων. Για να διευκολύνει τους συντάκτες του κειμένου να ακολουθήσουν τους κανόνες μορφοποίησης ο εκάστοτε φορέας, το ίδρυμα ή ο καθηγητής μπορεί να διαθέσει κατάλληλα μορφοποιημένα υποδείγματα.</a:t>
            </a:r>
            <a:endParaRPr lang="en-GB" dirty="0"/>
          </a:p>
        </p:txBody>
      </p:sp>
    </p:spTree>
    <p:extLst>
      <p:ext uri="{BB962C8B-B14F-4D97-AF65-F5344CB8AC3E}">
        <p14:creationId xmlns:p14="http://schemas.microsoft.com/office/powerpoint/2010/main" val="386430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Λογοκλοπή </a:t>
            </a:r>
            <a:endParaRPr lang="en-GB" dirty="0"/>
          </a:p>
        </p:txBody>
      </p:sp>
      <p:sp>
        <p:nvSpPr>
          <p:cNvPr id="3" name="Content Placeholder 2"/>
          <p:cNvSpPr>
            <a:spLocks noGrp="1"/>
          </p:cNvSpPr>
          <p:nvPr>
            <p:ph idx="1"/>
          </p:nvPr>
        </p:nvSpPr>
        <p:spPr/>
        <p:txBody>
          <a:bodyPr>
            <a:normAutofit fontScale="92500" lnSpcReduction="10000"/>
          </a:bodyPr>
          <a:lstStyle/>
          <a:p>
            <a:pPr algn="just"/>
            <a:r>
              <a:rPr lang="el-GR" dirty="0"/>
              <a:t>Η </a:t>
            </a:r>
            <a:r>
              <a:rPr lang="el-GR" dirty="0" smtClean="0"/>
              <a:t>λογοκλοπή</a:t>
            </a:r>
            <a:r>
              <a:rPr lang="el-GR" dirty="0"/>
              <a:t> αναφέρεται ως η ιδιοποίηση ξένης πνευματικής δημιουργίας με ανήθικο, παράνομο τρόπο.</a:t>
            </a:r>
          </a:p>
          <a:p>
            <a:pPr algn="just"/>
            <a:r>
              <a:rPr lang="el-GR" dirty="0"/>
              <a:t>Η λογοκλοπή θεωρείται ως η κλοπή της πνευματικής ιδιοκτησίας. Λογοκλοπή αποτελεί η οικειοποίηση ενός έργου, μιας ιδέας, μιας εικόνας, </a:t>
            </a:r>
            <a:r>
              <a:rPr lang="el-GR" dirty="0" err="1"/>
              <a:t>κλπ</a:t>
            </a:r>
            <a:r>
              <a:rPr lang="el-GR" dirty="0"/>
              <a:t> χωρίς να γίνεται σχετική αναφορά στο δημιουργό, άσχετα αν υπάρχει ή όχι πρόθεση.</a:t>
            </a:r>
          </a:p>
          <a:p>
            <a:pPr algn="just"/>
            <a:r>
              <a:rPr lang="el-GR" dirty="0"/>
              <a:t>Ενδεικτικά αναφέρουμε ότι ως λογοκλοπή θεωρούνται οι παρακάτω περιπτώσεις:</a:t>
            </a:r>
          </a:p>
          <a:p>
            <a:pPr algn="just"/>
            <a:r>
              <a:rPr lang="el-GR" dirty="0"/>
              <a:t>Αντιγραφή και επικόλληση κειμένου από έντυπη ή ηλεκτρονική πηγή, χωρίς χρήση εισαγωγικών και χωρίς παράθεση της πηγής</a:t>
            </a:r>
          </a:p>
          <a:p>
            <a:pPr algn="just"/>
            <a:r>
              <a:rPr lang="el-GR" dirty="0"/>
              <a:t>Αντιγραφή και επικόλληση κειμένου με χρήση εισαγωγικών, αλλά χωρίς παράθεση της πηγής</a:t>
            </a:r>
          </a:p>
          <a:p>
            <a:pPr algn="just"/>
            <a:r>
              <a:rPr lang="el-GR" dirty="0"/>
              <a:t>Οικειοποίηση ιδέας ή παράφραση κειμένου, χωρίς παράθεση της πηγής</a:t>
            </a:r>
          </a:p>
          <a:p>
            <a:pPr algn="just"/>
            <a:r>
              <a:rPr lang="el-GR" dirty="0"/>
              <a:t>Μετάφραση και οικειοποίηση ξενόγλωσσου κειμένου, χωρίς παράθεση της πηγής</a:t>
            </a:r>
          </a:p>
          <a:p>
            <a:pPr algn="just"/>
            <a:r>
              <a:rPr lang="el-GR" dirty="0"/>
              <a:t>Χρήση εικόνων, φωτογραφιών, </a:t>
            </a:r>
            <a:r>
              <a:rPr lang="el-GR" dirty="0" err="1"/>
              <a:t>κλπ</a:t>
            </a:r>
            <a:r>
              <a:rPr lang="el-GR" dirty="0"/>
              <a:t> από το Διαδίκτυο, χωρίς παράθεση της πηγής</a:t>
            </a:r>
          </a:p>
          <a:p>
            <a:endParaRPr lang="en-GB" dirty="0"/>
          </a:p>
        </p:txBody>
      </p:sp>
    </p:spTree>
    <p:extLst>
      <p:ext uri="{BB962C8B-B14F-4D97-AF65-F5344CB8AC3E}">
        <p14:creationId xmlns:p14="http://schemas.microsoft.com/office/powerpoint/2010/main" val="2483939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Σύνταξη βιβλιογραφικών παραπομπών</a:t>
            </a:r>
            <a:endParaRPr lang="en-GB" dirty="0"/>
          </a:p>
        </p:txBody>
      </p:sp>
      <p:sp>
        <p:nvSpPr>
          <p:cNvPr id="3" name="Content Placeholder 2"/>
          <p:cNvSpPr>
            <a:spLocks noGrp="1"/>
          </p:cNvSpPr>
          <p:nvPr>
            <p:ph idx="1"/>
          </p:nvPr>
        </p:nvSpPr>
        <p:spPr/>
        <p:txBody>
          <a:bodyPr>
            <a:normAutofit fontScale="77500" lnSpcReduction="20000"/>
          </a:bodyPr>
          <a:lstStyle/>
          <a:p>
            <a:pPr algn="just"/>
            <a:r>
              <a:rPr lang="el-GR" dirty="0" smtClean="0"/>
              <a:t>Σεβόμενοι </a:t>
            </a:r>
            <a:r>
              <a:rPr lang="el-GR" dirty="0"/>
              <a:t>τις αρχές της πνευματικής ιδιοκτησίας και σύμφωνα με τη σχετική νομοθεσία «Επιτρέπεται, χωρίς την άδεια του δημιουργού και χωρίς αμοιβή, η παράθεση σύντομων αποσπασμάτων από έργο άλλου νομίμως δημοσιευμένου για την υποστήριξη της γνώμης εκείνου που παραθέτει ή την κριτική της γνώμης του άλλου, εφόσον η παράθεση των αποσπασμάτων αυτών είναι σύμφωνη προς τα χρηστά ήθη και η έκταση των αποσπασμάτων δικαιολογείται από τον επιδιωκόμενο σκοπό. Η παράθεση του αποσπάσματος πρέπει να συνοδεύεται από την ένδειξη της πηγής και των ονομάτων του δημιουργού και του εκδότη, εφόσον τα ονόματα αυτά εμφανίζονται στην πηγή</a:t>
            </a:r>
            <a:r>
              <a:rPr lang="el-GR" dirty="0" smtClean="0"/>
              <a:t>.»</a:t>
            </a:r>
            <a:endParaRPr lang="el-GR" dirty="0"/>
          </a:p>
          <a:p>
            <a:pPr algn="just"/>
            <a:r>
              <a:rPr lang="el-GR" dirty="0"/>
              <a:t>Αφού συγκεντρώσατε τις κατάλληλες πηγές και προχωρήσατε στη συγγραφή της εργασίας, προκειμένου να τεκμηριώσετε το περιεχόμενο θα πρέπει, </a:t>
            </a:r>
            <a:r>
              <a:rPr lang="el-GR" u="sng" dirty="0"/>
              <a:t>στο τέλος να συντάξετε βιβλιογραφία.</a:t>
            </a:r>
            <a:endParaRPr lang="el-GR" dirty="0"/>
          </a:p>
          <a:p>
            <a:pPr algn="just"/>
            <a:r>
              <a:rPr lang="el-GR" dirty="0"/>
              <a:t>Εκτός από τη βιβλιογραφία, θα πρέπει να δημιουργείτε </a:t>
            </a:r>
            <a:r>
              <a:rPr lang="el-GR" u="sng" dirty="0"/>
              <a:t>κατά τη διάρκεια συγγραφής βιβλιογραφικές παραπομπές</a:t>
            </a:r>
            <a:r>
              <a:rPr lang="el-GR" dirty="0"/>
              <a:t>, προκειμένου να αναφέρετε ξεκάθαρα την προέλευση των πηγών που χρησιμοποιήσατε. Οι παραπομπές γίνονται:</a:t>
            </a:r>
          </a:p>
          <a:p>
            <a:pPr algn="just"/>
            <a:r>
              <a:rPr lang="el-GR" dirty="0"/>
              <a:t>με τη μορφή υποσημειώσεων στο κάτω μέρος της σελίδας ή στο τέλος της ενότητας ή του εγγράφου</a:t>
            </a:r>
          </a:p>
          <a:p>
            <a:pPr algn="just"/>
            <a:r>
              <a:rPr lang="el-GR" dirty="0"/>
              <a:t>σε συνοπτική μορφή εντός του κειμένου με παρένθεση στο αντίστοιχο σημείο μέσα στην οποία αναφέρεται ο συγγραφέας ή/και η χρονολογία δημοσίευσης ή/και η </a:t>
            </a:r>
            <a:r>
              <a:rPr lang="el-GR" dirty="0" err="1"/>
              <a:t>σελιδαρίθμηση</a:t>
            </a:r>
            <a:r>
              <a:rPr lang="el-GR" dirty="0"/>
              <a:t> ανάλογα με το πρότυπο που ακολουθείται.</a:t>
            </a:r>
          </a:p>
          <a:p>
            <a:pPr algn="just"/>
            <a:r>
              <a:rPr lang="el-GR" dirty="0" smtClean="0"/>
              <a:t>Η </a:t>
            </a:r>
            <a:r>
              <a:rPr lang="el-GR" dirty="0"/>
              <a:t>βιβλιογραφία και οι βιβλιογραφικές παραπομπές συντάσσονται ακολουθώντας κάθε φορά με συνέπεια ένα από τα διεθνή πρότυπα.</a:t>
            </a:r>
          </a:p>
          <a:p>
            <a:pPr algn="just"/>
            <a:endParaRPr lang="en-GB" dirty="0"/>
          </a:p>
        </p:txBody>
      </p:sp>
    </p:spTree>
    <p:extLst>
      <p:ext uri="{BB962C8B-B14F-4D97-AF65-F5344CB8AC3E}">
        <p14:creationId xmlns:p14="http://schemas.microsoft.com/office/powerpoint/2010/main" val="381054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επιστημονική εργασία</a:t>
            </a:r>
            <a:endParaRPr lang="en-GB" dirty="0"/>
          </a:p>
        </p:txBody>
      </p:sp>
      <p:sp>
        <p:nvSpPr>
          <p:cNvPr id="3" name="Content Placeholder 2"/>
          <p:cNvSpPr>
            <a:spLocks noGrp="1"/>
          </p:cNvSpPr>
          <p:nvPr>
            <p:ph idx="1"/>
          </p:nvPr>
        </p:nvSpPr>
        <p:spPr/>
        <p:txBody>
          <a:bodyPr/>
          <a:lstStyle/>
          <a:p>
            <a:pPr algn="just"/>
            <a:r>
              <a:rPr lang="el-GR" dirty="0" smtClean="0"/>
              <a:t>Οι επιστημονικές εργασίες διαθέτουν ιδιαιτερότητες ως κείμενα, αναφορικά με το περιεχόμενο, τη δομή και το λεξιλόγιό τους.</a:t>
            </a:r>
          </a:p>
          <a:p>
            <a:pPr algn="just"/>
            <a:r>
              <a:rPr lang="el-GR" dirty="0" smtClean="0"/>
              <a:t>Πρόκειται για κείμενα που </a:t>
            </a:r>
            <a:r>
              <a:rPr lang="el-GR" dirty="0" err="1" smtClean="0"/>
              <a:t>οριοθετούνται</a:t>
            </a:r>
            <a:r>
              <a:rPr lang="el-GR" dirty="0" smtClean="0"/>
              <a:t> εντός του πλαισίου της «Ακαδημαϊκής Γλώσσας»-(</a:t>
            </a:r>
            <a:r>
              <a:rPr lang="en-US" dirty="0" smtClean="0"/>
              <a:t>Academic Writing)</a:t>
            </a:r>
            <a:r>
              <a:rPr lang="el-GR" dirty="0" smtClean="0"/>
              <a:t> και έχουν ως στόχο να καταπιαστούν με ένα θέμα επιστημονικού ενδιαφέροντος, φροντίζοντας να αποδείξουν με τη χρήση συγκεκριμένης μεθοδολογίας (προερχόμενης από το χώρο της Ερευνητικής Μεθοδολογίας) τις θέσεις τους.</a:t>
            </a:r>
            <a:endParaRPr lang="en-US" dirty="0" smtClean="0"/>
          </a:p>
          <a:p>
            <a:pPr algn="just"/>
            <a:r>
              <a:rPr lang="el-GR" dirty="0" smtClean="0"/>
              <a:t>Τα γραφόμενα υποστηρίζονται μέσα από τη διεθνή επιστημονική βιβλιογραφία με τη χρήση κάποιου αποδεκτού συστήματος βιβλιογραφικών αναφορών, όπως είναι το </a:t>
            </a:r>
            <a:r>
              <a:rPr lang="en-US" dirty="0" smtClean="0"/>
              <a:t>HARVARD REFERENCING SYSTEM.</a:t>
            </a:r>
            <a:endParaRPr lang="el-GR" dirty="0" smtClean="0"/>
          </a:p>
          <a:p>
            <a:pPr algn="just"/>
            <a:r>
              <a:rPr lang="en-US" dirty="0" smtClean="0"/>
              <a:t>O</a:t>
            </a:r>
            <a:r>
              <a:rPr lang="el-GR" dirty="0" smtClean="0"/>
              <a:t> φοιτητής, ανάλογα με την πληροφορία που αναζητά, ανατρέχει σε κατάλογο </a:t>
            </a:r>
            <a:r>
              <a:rPr lang="el-GR" dirty="0"/>
              <a:t>βιβλιοθήκης, σε βάσεις δεδομένων ή και σε μηχανές αναζήτησης στο </a:t>
            </a:r>
            <a:r>
              <a:rPr lang="el-GR" dirty="0" smtClean="0"/>
              <a:t>διαδίκτυο.</a:t>
            </a:r>
          </a:p>
          <a:p>
            <a:endParaRPr lang="el-GR" dirty="0"/>
          </a:p>
          <a:p>
            <a:endParaRPr lang="en-GB" dirty="0"/>
          </a:p>
        </p:txBody>
      </p:sp>
    </p:spTree>
    <p:extLst>
      <p:ext uri="{BB962C8B-B14F-4D97-AF65-F5344CB8AC3E}">
        <p14:creationId xmlns:p14="http://schemas.microsoft.com/office/powerpoint/2010/main" val="20020326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HRS</a:t>
            </a:r>
            <a:endParaRPr lang="en-GB" dirty="0"/>
          </a:p>
        </p:txBody>
      </p:sp>
      <p:sp>
        <p:nvSpPr>
          <p:cNvPr id="3" name="Content Placeholder 2"/>
          <p:cNvSpPr>
            <a:spLocks noGrp="1"/>
          </p:cNvSpPr>
          <p:nvPr>
            <p:ph idx="1"/>
          </p:nvPr>
        </p:nvSpPr>
        <p:spPr/>
        <p:txBody>
          <a:bodyPr>
            <a:normAutofit fontScale="92500"/>
          </a:bodyPr>
          <a:lstStyle/>
          <a:p>
            <a:pPr algn="just"/>
            <a:r>
              <a:rPr lang="el-GR" dirty="0" err="1"/>
              <a:t>Harvard</a:t>
            </a:r>
            <a:r>
              <a:rPr lang="el-GR" dirty="0"/>
              <a:t>: Σύνταξη βιβλιογραφικών αναφορών</a:t>
            </a:r>
          </a:p>
          <a:p>
            <a:pPr algn="just"/>
            <a:r>
              <a:rPr lang="el-GR" b="1" dirty="0"/>
              <a:t>Βιβλία ενός συγγραφέα</a:t>
            </a:r>
            <a:endParaRPr lang="el-GR" dirty="0"/>
          </a:p>
          <a:p>
            <a:pPr algn="just"/>
            <a:r>
              <a:rPr lang="el-GR" dirty="0"/>
              <a:t>Επίθετο, </a:t>
            </a:r>
            <a:r>
              <a:rPr lang="el-GR" dirty="0" smtClean="0"/>
              <a:t>Αρχικό ονόματος., </a:t>
            </a:r>
            <a:r>
              <a:rPr lang="el-GR" dirty="0"/>
              <a:t>Έτος έκδοσης. </a:t>
            </a:r>
            <a:r>
              <a:rPr lang="el-GR" i="1" dirty="0"/>
              <a:t>Τίτλος έργου</a:t>
            </a:r>
            <a:r>
              <a:rPr lang="el-GR" dirty="0"/>
              <a:t>. Έκδοση. Τόπος έκδοσης: Εκδότης.</a:t>
            </a:r>
          </a:p>
          <a:p>
            <a:pPr algn="just"/>
            <a:r>
              <a:rPr lang="el-GR" i="1" dirty="0"/>
              <a:t>Παράδειγμα:</a:t>
            </a:r>
            <a:r>
              <a:rPr lang="el-GR" dirty="0"/>
              <a:t> </a:t>
            </a:r>
            <a:br>
              <a:rPr lang="el-GR" dirty="0"/>
            </a:br>
            <a:r>
              <a:rPr lang="el-GR" dirty="0" err="1"/>
              <a:t>Λιοδάκης</a:t>
            </a:r>
            <a:r>
              <a:rPr lang="el-GR" dirty="0"/>
              <a:t>, </a:t>
            </a:r>
            <a:r>
              <a:rPr lang="el-GR" dirty="0" smtClean="0"/>
              <a:t>Γ., </a:t>
            </a:r>
            <a:r>
              <a:rPr lang="el-GR" dirty="0"/>
              <a:t>1994. </a:t>
            </a:r>
            <a:r>
              <a:rPr lang="el-GR" i="1" dirty="0" err="1"/>
              <a:t>Γαιοπρόσοδος</a:t>
            </a:r>
            <a:r>
              <a:rPr lang="el-GR" i="1" dirty="0"/>
              <a:t>, επιτόκια και αγροτικές τιμές: οικονομικές πλευρές του αγροτικού ζητήματος</a:t>
            </a:r>
            <a:r>
              <a:rPr lang="el-GR" dirty="0"/>
              <a:t>. Αθήνα: Σύγχρονη Εποχή.</a:t>
            </a:r>
          </a:p>
          <a:p>
            <a:pPr algn="just"/>
            <a:r>
              <a:rPr lang="el-GR" b="1" dirty="0"/>
              <a:t>Βιβλία δυο ή τριών συγγραφέων</a:t>
            </a:r>
            <a:endParaRPr lang="el-GR" dirty="0"/>
          </a:p>
          <a:p>
            <a:pPr algn="just"/>
            <a:r>
              <a:rPr lang="el-GR" dirty="0"/>
              <a:t>Επίθετο, Αρχικό ονόματος</a:t>
            </a:r>
            <a:r>
              <a:rPr lang="el-GR" dirty="0" smtClean="0"/>
              <a:t>. </a:t>
            </a:r>
            <a:r>
              <a:rPr lang="el-GR" dirty="0"/>
              <a:t>&amp; Επίθετο, Αρχικό ονόματος</a:t>
            </a:r>
            <a:r>
              <a:rPr lang="el-GR" dirty="0" smtClean="0"/>
              <a:t>., </a:t>
            </a:r>
            <a:r>
              <a:rPr lang="el-GR" dirty="0"/>
              <a:t>Έτος έκδοσης. </a:t>
            </a:r>
            <a:r>
              <a:rPr lang="el-GR" i="1" dirty="0"/>
              <a:t>Τίτλος έργου</a:t>
            </a:r>
            <a:r>
              <a:rPr lang="el-GR" dirty="0"/>
              <a:t>. Έκδοση. Τόπος έκδοσης: Εκδότης.</a:t>
            </a:r>
          </a:p>
          <a:p>
            <a:pPr algn="just"/>
            <a:r>
              <a:rPr lang="el-GR" i="1" dirty="0"/>
              <a:t>Παράδειγμα:</a:t>
            </a:r>
            <a:r>
              <a:rPr lang="el-GR" dirty="0"/>
              <a:t> </a:t>
            </a:r>
            <a:br>
              <a:rPr lang="el-GR" dirty="0"/>
            </a:br>
            <a:r>
              <a:rPr lang="el-GR" dirty="0" err="1"/>
              <a:t>Κουσκούκης</a:t>
            </a:r>
            <a:r>
              <a:rPr lang="el-GR" dirty="0"/>
              <a:t>, Κ. Ε. &amp; Καρπούζης, Α., 2005. </a:t>
            </a:r>
            <a:r>
              <a:rPr lang="el-GR" i="1" dirty="0"/>
              <a:t>Σύγχρονη κλινική </a:t>
            </a:r>
            <a:r>
              <a:rPr lang="el-GR" i="1" dirty="0" smtClean="0"/>
              <a:t>δερματολογία</a:t>
            </a:r>
            <a:r>
              <a:rPr lang="el-GR" dirty="0" smtClean="0"/>
              <a:t>. </a:t>
            </a:r>
            <a:r>
              <a:rPr lang="el-GR" dirty="0"/>
              <a:t>Αθήνα: Πασχαλίδης</a:t>
            </a:r>
            <a:r>
              <a:rPr lang="el-GR" dirty="0" smtClean="0"/>
              <a:t>.</a:t>
            </a:r>
            <a:endParaRPr lang="el-GR" dirty="0"/>
          </a:p>
        </p:txBody>
      </p:sp>
    </p:spTree>
    <p:extLst>
      <p:ext uri="{BB962C8B-B14F-4D97-AF65-F5344CB8AC3E}">
        <p14:creationId xmlns:p14="http://schemas.microsoft.com/office/powerpoint/2010/main" val="11925615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HRS</a:t>
            </a:r>
            <a:endParaRPr lang="en-GB" dirty="0"/>
          </a:p>
        </p:txBody>
      </p:sp>
      <p:sp>
        <p:nvSpPr>
          <p:cNvPr id="3" name="Content Placeholder 2"/>
          <p:cNvSpPr>
            <a:spLocks noGrp="1"/>
          </p:cNvSpPr>
          <p:nvPr>
            <p:ph idx="1"/>
          </p:nvPr>
        </p:nvSpPr>
        <p:spPr/>
        <p:txBody>
          <a:bodyPr>
            <a:normAutofit fontScale="92500" lnSpcReduction="20000"/>
          </a:bodyPr>
          <a:lstStyle/>
          <a:p>
            <a:pPr algn="just"/>
            <a:r>
              <a:rPr lang="el-GR" b="1" dirty="0"/>
              <a:t>Βιβλία τεσσάρων ή περισσότερων συγγραφέων</a:t>
            </a:r>
            <a:endParaRPr lang="el-GR" dirty="0"/>
          </a:p>
          <a:p>
            <a:pPr algn="just"/>
            <a:r>
              <a:rPr lang="el-GR" dirty="0"/>
              <a:t>Επίθετο, Αρχικό ονόματος</a:t>
            </a:r>
            <a:r>
              <a:rPr lang="el-GR" dirty="0" smtClean="0"/>
              <a:t>. </a:t>
            </a:r>
            <a:r>
              <a:rPr lang="el-GR" dirty="0"/>
              <a:t>κ.ά., Έτος έκδοσης. </a:t>
            </a:r>
            <a:r>
              <a:rPr lang="el-GR" i="1" dirty="0"/>
              <a:t>Τίτλος έργου</a:t>
            </a:r>
            <a:r>
              <a:rPr lang="el-GR" dirty="0"/>
              <a:t>. Έκδοση. Τόπος έκδοσης: Εκδότης.</a:t>
            </a:r>
          </a:p>
          <a:p>
            <a:pPr algn="just"/>
            <a:r>
              <a:rPr lang="el-GR" i="1" dirty="0"/>
              <a:t>Παράδειγμα:</a:t>
            </a:r>
            <a:r>
              <a:rPr lang="el-GR" dirty="0"/>
              <a:t> </a:t>
            </a:r>
            <a:br>
              <a:rPr lang="el-GR" dirty="0"/>
            </a:br>
            <a:r>
              <a:rPr lang="el-GR" dirty="0" err="1"/>
              <a:t>Ιωακείμογλου</a:t>
            </a:r>
            <a:r>
              <a:rPr lang="el-GR" dirty="0"/>
              <a:t>, Η. κ.ά., 1998. </a:t>
            </a:r>
            <a:r>
              <a:rPr lang="el-GR" i="1" dirty="0"/>
              <a:t>Ανεργία: μύθοι και πραγματικότητα.</a:t>
            </a:r>
            <a:r>
              <a:rPr lang="el-GR" dirty="0"/>
              <a:t> Αθήνα: Εναλλακτικές Εκδόσεις.</a:t>
            </a:r>
          </a:p>
          <a:p>
            <a:pPr algn="just"/>
            <a:r>
              <a:rPr lang="el-GR" b="1" dirty="0"/>
              <a:t>Κεφάλαιο βιβλίου</a:t>
            </a:r>
            <a:endParaRPr lang="el-GR" dirty="0"/>
          </a:p>
          <a:p>
            <a:pPr algn="just"/>
            <a:r>
              <a:rPr lang="el-GR" dirty="0" smtClean="0"/>
              <a:t>Επίθετο</a:t>
            </a:r>
            <a:r>
              <a:rPr lang="el-GR" dirty="0"/>
              <a:t> Αρχικό ονόματος</a:t>
            </a:r>
            <a:r>
              <a:rPr lang="el-GR" dirty="0" smtClean="0"/>
              <a:t>. </a:t>
            </a:r>
            <a:r>
              <a:rPr lang="el-GR" dirty="0"/>
              <a:t>Έτος έκδοσης. Τίτλος κεφαλαίου. Στο Αρχικό ονόματος</a:t>
            </a:r>
            <a:r>
              <a:rPr lang="el-GR" dirty="0" smtClean="0"/>
              <a:t> </a:t>
            </a:r>
            <a:r>
              <a:rPr lang="el-GR" dirty="0"/>
              <a:t>Επίθετο, </a:t>
            </a:r>
            <a:r>
              <a:rPr lang="el-GR" dirty="0" err="1"/>
              <a:t>επιμ</a:t>
            </a:r>
            <a:r>
              <a:rPr lang="el-GR" dirty="0"/>
              <a:t>. </a:t>
            </a:r>
            <a:r>
              <a:rPr lang="el-GR" i="1" dirty="0"/>
              <a:t>Τίτλος βιβλίου</a:t>
            </a:r>
            <a:r>
              <a:rPr lang="el-GR" dirty="0"/>
              <a:t>. Τόπος έκδοσης: Εκδότης. Αρίθμηση κεφαλαίου ή πρώτη και τελευταία σελίδα.</a:t>
            </a:r>
          </a:p>
          <a:p>
            <a:pPr algn="just"/>
            <a:r>
              <a:rPr lang="el-GR" i="1" dirty="0"/>
              <a:t>Παράδειγμα:</a:t>
            </a:r>
            <a:r>
              <a:rPr lang="el-GR" dirty="0"/>
              <a:t> </a:t>
            </a:r>
            <a:br>
              <a:rPr lang="el-GR" dirty="0"/>
            </a:br>
            <a:r>
              <a:rPr lang="el-GR" dirty="0" err="1"/>
              <a:t>Μπόση</a:t>
            </a:r>
            <a:r>
              <a:rPr lang="el-GR" dirty="0"/>
              <a:t>, Μ., 1999. Η μετεξέλιξη της τρομοκρατίας σε διεθνές επίπεδο: νέες μορφές και δεδομένα. Στο Ν. </a:t>
            </a:r>
            <a:r>
              <a:rPr lang="el-GR" dirty="0" err="1"/>
              <a:t>Λιούσης</a:t>
            </a:r>
            <a:r>
              <a:rPr lang="el-GR" dirty="0"/>
              <a:t> &amp; Σ. </a:t>
            </a:r>
            <a:r>
              <a:rPr lang="el-GR" dirty="0" err="1"/>
              <a:t>Ντάλης</a:t>
            </a:r>
            <a:r>
              <a:rPr lang="el-GR" dirty="0"/>
              <a:t>, </a:t>
            </a:r>
            <a:r>
              <a:rPr lang="el-GR" dirty="0" err="1"/>
              <a:t>επιμ</a:t>
            </a:r>
            <a:r>
              <a:rPr lang="el-GR" dirty="0"/>
              <a:t>. </a:t>
            </a:r>
            <a:r>
              <a:rPr lang="el-GR" i="1" dirty="0"/>
              <a:t>Οι διεθνείς σχέσεις στη μεταψυχροπολεμική εποχή: από τη γεωπολιτική στη γεωοικονομία και οι προκλήσεις του 21ου αιώνα</a:t>
            </a:r>
            <a:r>
              <a:rPr lang="el-GR" dirty="0"/>
              <a:t>. Αθήνα: </a:t>
            </a:r>
            <a:r>
              <a:rPr lang="el-GR" dirty="0" err="1"/>
              <a:t>Παπαζήσης</a:t>
            </a:r>
            <a:r>
              <a:rPr lang="el-GR" dirty="0"/>
              <a:t>. σ. 241-256.</a:t>
            </a:r>
          </a:p>
          <a:p>
            <a:pPr algn="just"/>
            <a:endParaRPr lang="en-GB" dirty="0"/>
          </a:p>
        </p:txBody>
      </p:sp>
    </p:spTree>
    <p:extLst>
      <p:ext uri="{BB962C8B-B14F-4D97-AF65-F5344CB8AC3E}">
        <p14:creationId xmlns:p14="http://schemas.microsoft.com/office/powerpoint/2010/main" val="7665570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HRS</a:t>
            </a:r>
            <a:endParaRPr lang="en-GB" dirty="0"/>
          </a:p>
        </p:txBody>
      </p:sp>
      <p:sp>
        <p:nvSpPr>
          <p:cNvPr id="3" name="Content Placeholder 2"/>
          <p:cNvSpPr>
            <a:spLocks noGrp="1"/>
          </p:cNvSpPr>
          <p:nvPr>
            <p:ph idx="1"/>
          </p:nvPr>
        </p:nvSpPr>
        <p:spPr/>
        <p:txBody>
          <a:bodyPr>
            <a:normAutofit fontScale="92500" lnSpcReduction="10000"/>
          </a:bodyPr>
          <a:lstStyle/>
          <a:p>
            <a:pPr algn="just"/>
            <a:r>
              <a:rPr lang="el-GR" b="1" dirty="0"/>
              <a:t>Άρθρα στα περιοδικά</a:t>
            </a:r>
            <a:endParaRPr lang="el-GR" dirty="0"/>
          </a:p>
          <a:p>
            <a:pPr algn="just"/>
            <a:r>
              <a:rPr lang="el-GR" dirty="0"/>
              <a:t>Επίθετο, Αρχικό ονόματος</a:t>
            </a:r>
            <a:r>
              <a:rPr lang="el-GR" dirty="0" smtClean="0"/>
              <a:t>., </a:t>
            </a:r>
            <a:r>
              <a:rPr lang="el-GR" dirty="0"/>
              <a:t>Έτος Έκδοσης. Τίτλος άρθρου. </a:t>
            </a:r>
            <a:r>
              <a:rPr lang="el-GR" i="1" dirty="0"/>
              <a:t>Τίτλος περιοδικού,</a:t>
            </a:r>
            <a:r>
              <a:rPr lang="el-GR" dirty="0"/>
              <a:t> Τόμος (Τεύχος), Σελίδες.</a:t>
            </a:r>
          </a:p>
          <a:p>
            <a:pPr algn="just"/>
            <a:r>
              <a:rPr lang="el-GR" i="1" dirty="0"/>
              <a:t>Παράδειγμα:</a:t>
            </a:r>
            <a:r>
              <a:rPr lang="el-GR" dirty="0"/>
              <a:t> </a:t>
            </a:r>
            <a:br>
              <a:rPr lang="el-GR" dirty="0"/>
            </a:br>
            <a:r>
              <a:rPr lang="el-GR" dirty="0" err="1"/>
              <a:t>Γκαλέας</a:t>
            </a:r>
            <a:r>
              <a:rPr lang="el-GR" dirty="0"/>
              <a:t>, Θ., 1996. Η αναγκαιότητα της χρήσης της ελληνικής ιατρικής ορολογίας, όπως αποδεικνύεται στην πράξη παγκοσμίως. </a:t>
            </a:r>
            <a:r>
              <a:rPr lang="el-GR" i="1" dirty="0"/>
              <a:t>Επιθεώρηση Υγείας,</a:t>
            </a:r>
            <a:r>
              <a:rPr lang="el-GR" dirty="0"/>
              <a:t> </a:t>
            </a:r>
            <a:r>
              <a:rPr lang="el-GR" b="1" dirty="0"/>
              <a:t>7</a:t>
            </a:r>
            <a:r>
              <a:rPr lang="el-GR" dirty="0"/>
              <a:t>(39), σ. 43-45.</a:t>
            </a:r>
          </a:p>
          <a:p>
            <a:pPr algn="just"/>
            <a:r>
              <a:rPr lang="el-GR" b="1" dirty="0"/>
              <a:t>Άρθρο ηλεκτρονικού περιοδικού</a:t>
            </a:r>
            <a:endParaRPr lang="el-GR" dirty="0"/>
          </a:p>
          <a:p>
            <a:pPr algn="just"/>
            <a:r>
              <a:rPr lang="el-GR" dirty="0"/>
              <a:t>Επίθετο, Αρχικό ονόματος</a:t>
            </a:r>
            <a:r>
              <a:rPr lang="el-GR" dirty="0" smtClean="0"/>
              <a:t>., </a:t>
            </a:r>
            <a:r>
              <a:rPr lang="el-GR" dirty="0"/>
              <a:t>Έτος έκδοσης. Τίτλος άρθρου. </a:t>
            </a:r>
            <a:r>
              <a:rPr lang="el-GR" i="1" dirty="0"/>
              <a:t>Τίτλος περιοδικού</a:t>
            </a:r>
            <a:r>
              <a:rPr lang="el-GR" dirty="0"/>
              <a:t>. Τόμος (Τεύχος), Σελίδες αν είναι διαθέσιμες, Διαθέσιμο στη: διεύθυνση ιστοσελίδας και επιπρόσθετες πληροφορίες όπως εκδότης [Ημερομηνία Πρόσβασης]</a:t>
            </a:r>
          </a:p>
          <a:p>
            <a:pPr algn="just"/>
            <a:r>
              <a:rPr lang="el-GR" i="1" dirty="0"/>
              <a:t>Παράδειγμα:</a:t>
            </a:r>
            <a:r>
              <a:rPr lang="el-GR" dirty="0"/>
              <a:t> </a:t>
            </a:r>
            <a:br>
              <a:rPr lang="el-GR" dirty="0"/>
            </a:br>
            <a:r>
              <a:rPr lang="el-GR" dirty="0" err="1"/>
              <a:t>Lyons</a:t>
            </a:r>
            <a:r>
              <a:rPr lang="el-GR" dirty="0" smtClean="0"/>
              <a:t>,</a:t>
            </a:r>
            <a:r>
              <a:rPr lang="en-US" dirty="0" smtClean="0"/>
              <a:t>. P.</a:t>
            </a:r>
            <a:r>
              <a:rPr lang="el-GR" dirty="0" smtClean="0"/>
              <a:t> </a:t>
            </a:r>
            <a:r>
              <a:rPr lang="el-GR" dirty="0"/>
              <a:t>A., 1995. Access </a:t>
            </a:r>
            <a:r>
              <a:rPr lang="el-GR" dirty="0" err="1"/>
              <a:t>to</a:t>
            </a:r>
            <a:r>
              <a:rPr lang="el-GR" dirty="0"/>
              <a:t> </a:t>
            </a:r>
            <a:r>
              <a:rPr lang="el-GR" dirty="0" err="1"/>
              <a:t>Digital</a:t>
            </a:r>
            <a:r>
              <a:rPr lang="el-GR" dirty="0"/>
              <a:t> </a:t>
            </a:r>
            <a:r>
              <a:rPr lang="el-GR" dirty="0" err="1"/>
              <a:t>Objects</a:t>
            </a:r>
            <a:r>
              <a:rPr lang="el-GR" dirty="0"/>
              <a:t>: A Communications Law </a:t>
            </a:r>
            <a:r>
              <a:rPr lang="el-GR" dirty="0" err="1"/>
              <a:t>Strategy</a:t>
            </a:r>
            <a:r>
              <a:rPr lang="el-GR" dirty="0"/>
              <a:t>. </a:t>
            </a:r>
            <a:r>
              <a:rPr lang="el-GR" i="1" dirty="0" err="1"/>
              <a:t>DLib</a:t>
            </a:r>
            <a:r>
              <a:rPr lang="el-GR" i="1" dirty="0"/>
              <a:t> </a:t>
            </a:r>
            <a:r>
              <a:rPr lang="el-GR" i="1" dirty="0" err="1"/>
              <a:t>Magazine</a:t>
            </a:r>
            <a:r>
              <a:rPr lang="el-GR" dirty="0"/>
              <a:t>. [</a:t>
            </a:r>
            <a:r>
              <a:rPr lang="el-GR" dirty="0" err="1"/>
              <a:t>Online</a:t>
            </a:r>
            <a:r>
              <a:rPr lang="el-GR" dirty="0"/>
              <a:t>] 1 (</a:t>
            </a:r>
            <a:r>
              <a:rPr lang="el-GR" dirty="0" err="1"/>
              <a:t>October</a:t>
            </a:r>
            <a:r>
              <a:rPr lang="el-GR" dirty="0"/>
              <a:t>), Διαθέσιμο στη: http://www.dlib.org/dlib/october95/10lyons.html [Ανακτήθηκε 30 Οκτωβρίου 2007]</a:t>
            </a:r>
          </a:p>
          <a:p>
            <a:endParaRPr lang="en-GB" dirty="0"/>
          </a:p>
          <a:p>
            <a:endParaRPr lang="en-GB" dirty="0"/>
          </a:p>
        </p:txBody>
      </p:sp>
    </p:spTree>
    <p:extLst>
      <p:ext uri="{BB962C8B-B14F-4D97-AF65-F5344CB8AC3E}">
        <p14:creationId xmlns:p14="http://schemas.microsoft.com/office/powerpoint/2010/main" val="1300129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HRS-</a:t>
            </a:r>
            <a:r>
              <a:rPr lang="el-GR" dirty="0" err="1" smtClean="0"/>
              <a:t>ενδοκειμενικές</a:t>
            </a:r>
            <a:r>
              <a:rPr lang="el-GR" dirty="0" smtClean="0"/>
              <a:t> αναφορές</a:t>
            </a:r>
            <a:endParaRPr lang="en-GB" dirty="0"/>
          </a:p>
        </p:txBody>
      </p:sp>
      <p:sp>
        <p:nvSpPr>
          <p:cNvPr id="3" name="Content Placeholder 2"/>
          <p:cNvSpPr>
            <a:spLocks noGrp="1"/>
          </p:cNvSpPr>
          <p:nvPr>
            <p:ph idx="1"/>
          </p:nvPr>
        </p:nvSpPr>
        <p:spPr/>
        <p:txBody>
          <a:bodyPr/>
          <a:lstStyle/>
          <a:p>
            <a:pPr algn="just"/>
            <a:r>
              <a:rPr lang="el-GR" b="1" dirty="0"/>
              <a:t>The </a:t>
            </a:r>
            <a:r>
              <a:rPr lang="el-GR" b="1" dirty="0" err="1"/>
              <a:t>Harvard</a:t>
            </a:r>
            <a:r>
              <a:rPr lang="el-GR" b="1" dirty="0"/>
              <a:t> </a:t>
            </a:r>
            <a:r>
              <a:rPr lang="el-GR" b="1" dirty="0" err="1"/>
              <a:t>System</a:t>
            </a:r>
            <a:endParaRPr lang="el-GR" dirty="0"/>
          </a:p>
          <a:p>
            <a:pPr algn="just"/>
            <a:r>
              <a:rPr lang="el-GR" dirty="0"/>
              <a:t>Κατά το πρότυπο του </a:t>
            </a:r>
            <a:r>
              <a:rPr lang="el-GR" dirty="0" err="1"/>
              <a:t>Harvard</a:t>
            </a:r>
            <a:r>
              <a:rPr lang="el-GR" dirty="0"/>
              <a:t>, οι παραπομπές παρεμβάλλονται στη ροή του κειμένου -εντός παρενθέσεως- και συντάσσονται ως εξής:</a:t>
            </a:r>
          </a:p>
          <a:p>
            <a:pPr algn="just"/>
            <a:r>
              <a:rPr lang="el-GR" dirty="0"/>
              <a:t>Επίθετο συγγραφέα χρονολογία δημοσίευσης, π.χ. (Χατζηνικολάου 2002).</a:t>
            </a:r>
          </a:p>
          <a:p>
            <a:pPr algn="just"/>
            <a:r>
              <a:rPr lang="el-GR" dirty="0"/>
              <a:t>Επιπλέον, στην περίπτωση που το όνομα του συγγραφέα αναφέρεται στο κείμενο, τότε μέσα στην παρένθεση μπαίνει η χρονολογία και η </a:t>
            </a:r>
            <a:r>
              <a:rPr lang="el-GR" dirty="0" err="1"/>
              <a:t>σελιδαρίθμηση</a:t>
            </a:r>
            <a:r>
              <a:rPr lang="el-GR" dirty="0"/>
              <a:t>. Επομένως το κείμενο θα έχει τη μορφή:</a:t>
            </a:r>
          </a:p>
          <a:p>
            <a:pPr algn="just"/>
            <a:r>
              <a:rPr lang="el-GR" dirty="0"/>
              <a:t>Όπως αναφέρει και ο Χατζηνικολάου (2002, σ.102) "Το εκάστοτε μοντέρνο έχει μια διάρκεια: κάποτε η επικαιρότητά του ή η διάρκεια ουσιαστικής ακτινοβολίας του εξαντλείται."</a:t>
            </a:r>
          </a:p>
          <a:p>
            <a:pPr algn="just"/>
            <a:endParaRPr lang="en-GB" dirty="0"/>
          </a:p>
        </p:txBody>
      </p:sp>
    </p:spTree>
    <p:extLst>
      <p:ext uri="{BB962C8B-B14F-4D97-AF65-F5344CB8AC3E}">
        <p14:creationId xmlns:p14="http://schemas.microsoft.com/office/powerpoint/2010/main" val="174026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Έρευνα για εξεύρεση πηγών</a:t>
            </a:r>
            <a:endParaRPr lang="en-GB" dirty="0"/>
          </a:p>
        </p:txBody>
      </p:sp>
      <p:sp>
        <p:nvSpPr>
          <p:cNvPr id="3" name="Content Placeholder 2"/>
          <p:cNvSpPr>
            <a:spLocks noGrp="1"/>
          </p:cNvSpPr>
          <p:nvPr>
            <p:ph idx="1"/>
          </p:nvPr>
        </p:nvSpPr>
        <p:spPr/>
        <p:txBody>
          <a:bodyPr/>
          <a:lstStyle/>
          <a:p>
            <a:pPr algn="just"/>
            <a:r>
              <a:rPr lang="el-GR" dirty="0"/>
              <a:t>Αφού έχετε προσδιορίσει το θέμα σας, στη συνέχεια καλείστε να αναζητήσετε τις απαραίτητες πληροφορίες. Προκειμένου να είναι επιτυχής η έρευνά σας, χρειάζεται να ακολουθήσετε κάποια </a:t>
            </a:r>
            <a:r>
              <a:rPr lang="el-GR" dirty="0" smtClean="0"/>
              <a:t>στρατηγική</a:t>
            </a:r>
            <a:r>
              <a:rPr lang="el-GR" dirty="0"/>
              <a:t>:</a:t>
            </a:r>
            <a:endParaRPr lang="el-GR" dirty="0" smtClean="0"/>
          </a:p>
          <a:p>
            <a:pPr algn="just"/>
            <a:r>
              <a:rPr lang="el-GR" dirty="0"/>
              <a:t>Η έρευνα με λέξεις-κλειδιά είναι η πλέον διαδεδομένη σε όλες τις μηχανές αναζήτησης. Τα βασικά χαρακτηριστικά της συνοψίζονται στα εξής:</a:t>
            </a:r>
          </a:p>
          <a:p>
            <a:pPr algn="just"/>
            <a:r>
              <a:rPr lang="el-GR" dirty="0"/>
              <a:t>εντοπίζει τη λέξη-κλειδί σε οποιοδήποτε σημείο του αποτελέσματος (τίτλος/συγγραφές/θέμα/περίληψη)</a:t>
            </a:r>
          </a:p>
          <a:p>
            <a:pPr algn="just"/>
            <a:r>
              <a:rPr lang="el-GR" dirty="0"/>
              <a:t>δεν είναι πολύ συγκεκριμένη και ως εκ τούτου ενδέχεται να ανακτήσει και άσχετα ή λιγότερο σχετικά αποτελέσματα</a:t>
            </a:r>
          </a:p>
          <a:p>
            <a:pPr algn="just"/>
            <a:r>
              <a:rPr lang="el-GR" dirty="0"/>
              <a:t>βοηθάει στον εντοπισμό νέων όρων και στην </a:t>
            </a:r>
            <a:r>
              <a:rPr lang="el-GR" dirty="0" err="1"/>
              <a:t>ε</a:t>
            </a:r>
            <a:r>
              <a:rPr lang="el-GR" dirty="0" err="1" smtClean="0"/>
              <a:t>παναδιατύπωση</a:t>
            </a:r>
            <a:r>
              <a:rPr lang="el-GR" dirty="0" smtClean="0"/>
              <a:t> </a:t>
            </a:r>
            <a:r>
              <a:rPr lang="el-GR" dirty="0"/>
              <a:t>του θέματος ανάλογα με τα ανακτημένα αποτελέσματα</a:t>
            </a:r>
          </a:p>
          <a:p>
            <a:endParaRPr lang="en-GB" dirty="0"/>
          </a:p>
        </p:txBody>
      </p:sp>
    </p:spTree>
    <p:extLst>
      <p:ext uri="{BB962C8B-B14F-4D97-AF65-F5344CB8AC3E}">
        <p14:creationId xmlns:p14="http://schemas.microsoft.com/office/powerpoint/2010/main" val="1887072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Έρευνα για εξεύρεση πηγών</a:t>
            </a:r>
            <a:endParaRPr lang="en-GB" dirty="0"/>
          </a:p>
        </p:txBody>
      </p:sp>
      <p:sp>
        <p:nvSpPr>
          <p:cNvPr id="3" name="Content Placeholder 2"/>
          <p:cNvSpPr>
            <a:spLocks noGrp="1"/>
          </p:cNvSpPr>
          <p:nvPr>
            <p:ph idx="1"/>
          </p:nvPr>
        </p:nvSpPr>
        <p:spPr/>
        <p:txBody>
          <a:bodyPr>
            <a:normAutofit fontScale="92500" lnSpcReduction="20000"/>
          </a:bodyPr>
          <a:lstStyle/>
          <a:p>
            <a:pPr algn="just"/>
            <a:r>
              <a:rPr lang="el-GR" dirty="0"/>
              <a:t>Σε πολλές μηχανές αναζήτησης και ιδιαίτερα στους </a:t>
            </a:r>
            <a:r>
              <a:rPr lang="el-GR" dirty="0" err="1"/>
              <a:t>online</a:t>
            </a:r>
            <a:r>
              <a:rPr lang="el-GR" dirty="0"/>
              <a:t> καταλόγους βιβλιοθηκών υπάρχει η δυνατότητα για θεματική αναζήτηση. Η θεματική αναζήτηση πραγματοποιείται μόνο στο πεδίο του θέματος.</a:t>
            </a:r>
          </a:p>
          <a:p>
            <a:pPr algn="just"/>
            <a:r>
              <a:rPr lang="el-GR" dirty="0"/>
              <a:t>Τα πλεονεκτήματά της είναι ότι:</a:t>
            </a:r>
          </a:p>
          <a:p>
            <a:pPr algn="just"/>
            <a:r>
              <a:rPr lang="el-GR" dirty="0"/>
              <a:t>είναι πιο συγκεκριμένη από την αναζήτηση με λέξεις-κλειδιά,</a:t>
            </a:r>
          </a:p>
          <a:p>
            <a:pPr algn="just"/>
            <a:r>
              <a:rPr lang="el-GR" dirty="0"/>
              <a:t>οδηγεί σε πιο ακριβή αποτελέσματα και</a:t>
            </a:r>
          </a:p>
          <a:p>
            <a:pPr algn="just"/>
            <a:r>
              <a:rPr lang="el-GR" dirty="0"/>
              <a:t>η αναζήτηση και ανάκτηση δεν επηρεάζεται από την ορολογία που χρησιμοποιεί ο κάθε δημιουργός.</a:t>
            </a:r>
          </a:p>
          <a:p>
            <a:pPr algn="just"/>
            <a:r>
              <a:rPr lang="el-GR" dirty="0"/>
              <a:t>Τα μειονεκτήματα της θεματικής αναζήτησης και παράλληλα οι δυσκολίες που αντιμετωπίζουν οι χρήστες με τη θεματική αναζήτηση, είναι ότι:</a:t>
            </a:r>
          </a:p>
          <a:p>
            <a:pPr algn="just"/>
            <a:r>
              <a:rPr lang="el-GR" dirty="0"/>
              <a:t>πολλές φορές οι θεματικές επικεφαλίδες είναι ιδιαίτερα εκτενείς και δύσχρηστες,</a:t>
            </a:r>
          </a:p>
          <a:p>
            <a:pPr algn="just"/>
            <a:r>
              <a:rPr lang="el-GR" dirty="0"/>
              <a:t>διαφέρουν από τη φυσική γλώσσα και</a:t>
            </a:r>
          </a:p>
          <a:p>
            <a:pPr algn="just"/>
            <a:r>
              <a:rPr lang="el-GR" dirty="0"/>
              <a:t>δεν χρησιμοποιούν όλοι οι φορείς τις ίδιες θεματικές επικεφαλίδες.</a:t>
            </a:r>
          </a:p>
          <a:p>
            <a:endParaRPr lang="en-GB" dirty="0"/>
          </a:p>
        </p:txBody>
      </p:sp>
    </p:spTree>
    <p:extLst>
      <p:ext uri="{BB962C8B-B14F-4D97-AF65-F5344CB8AC3E}">
        <p14:creationId xmlns:p14="http://schemas.microsoft.com/office/powerpoint/2010/main" val="2853898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Έρευνα για εξεύρεση πηγών</a:t>
            </a:r>
            <a:endParaRPr lang="en-GB" dirty="0"/>
          </a:p>
        </p:txBody>
      </p:sp>
      <p:sp>
        <p:nvSpPr>
          <p:cNvPr id="3" name="Content Placeholder 2"/>
          <p:cNvSpPr>
            <a:spLocks noGrp="1"/>
          </p:cNvSpPr>
          <p:nvPr>
            <p:ph idx="1"/>
          </p:nvPr>
        </p:nvSpPr>
        <p:spPr/>
        <p:txBody>
          <a:bodyPr>
            <a:normAutofit lnSpcReduction="10000"/>
          </a:bodyPr>
          <a:lstStyle/>
          <a:p>
            <a:pPr algn="just"/>
            <a:r>
              <a:rPr lang="el-GR" dirty="0"/>
              <a:t>Τα συνέδρια, διεθνή και πανελλήνια, οι συναντήσεις εργασίας (</a:t>
            </a:r>
            <a:r>
              <a:rPr lang="el-GR" dirty="0" err="1"/>
              <a:t>workshops</a:t>
            </a:r>
            <a:r>
              <a:rPr lang="el-GR" dirty="0"/>
              <a:t>) και οι ημερίδες είναι από τους καλύτερους τρόπους παρακολούθησης των εξελίξεων και διαρκούς εκπαίδευσης. Στις μέρες μας υπάρχει η δυνατότητα να παρακολουθήσει κάποιος είτε συνέδρια είτε </a:t>
            </a:r>
            <a:r>
              <a:rPr lang="el-GR" dirty="0" err="1"/>
              <a:t>workshops</a:t>
            </a:r>
            <a:r>
              <a:rPr lang="el-GR" dirty="0"/>
              <a:t> από την άνεση του δικού του χώρου χωρίς να χρειάζεται η φυσική παρουσία στο χώρο του συνεδρίου καθώς πολλά προσφέρονται </a:t>
            </a:r>
            <a:r>
              <a:rPr lang="el-GR" dirty="0" err="1"/>
              <a:t>online</a:t>
            </a:r>
            <a:r>
              <a:rPr lang="el-GR" dirty="0"/>
              <a:t> μέσω του </a:t>
            </a:r>
            <a:r>
              <a:rPr lang="el-GR" dirty="0" smtClean="0"/>
              <a:t>Διαδικτύου.</a:t>
            </a:r>
            <a:endParaRPr lang="el-GR" dirty="0"/>
          </a:p>
          <a:p>
            <a:pPr algn="just"/>
            <a:r>
              <a:rPr lang="el-GR" dirty="0"/>
              <a:t>Ενδεικτικά παραθέτουμε τις παρακάτω ιστοσελίδες που εμπεριέχουν λίστες με συνέδρια και εκδηλώσεις σε διάφορους επιστημονικούς χώρους.</a:t>
            </a:r>
          </a:p>
          <a:p>
            <a:pPr algn="just"/>
            <a:r>
              <a:rPr lang="el-GR" b="1" dirty="0">
                <a:hlinkClick r:id="rId2"/>
              </a:rPr>
              <a:t>http://www.allconferences.com/</a:t>
            </a:r>
            <a:endParaRPr lang="el-GR" dirty="0"/>
          </a:p>
          <a:p>
            <a:pPr algn="just"/>
            <a:r>
              <a:rPr lang="el-GR" b="1" u="sng" dirty="0">
                <a:hlinkClick r:id="rId3"/>
              </a:rPr>
              <a:t>http://www.engconfintl.org/calendar.html</a:t>
            </a:r>
            <a:endParaRPr lang="el-GR" dirty="0"/>
          </a:p>
          <a:p>
            <a:pPr algn="just"/>
            <a:r>
              <a:rPr lang="el-GR" b="1" dirty="0">
                <a:hlinkClick r:id="rId4"/>
              </a:rPr>
              <a:t>http://www.acm.org/events/</a:t>
            </a:r>
            <a:endParaRPr lang="el-GR" dirty="0"/>
          </a:p>
          <a:p>
            <a:pPr algn="just"/>
            <a:r>
              <a:rPr lang="el-GR" b="1" dirty="0">
                <a:hlinkClick r:id="rId5"/>
              </a:rPr>
              <a:t>http://www.ieee.org/web/conferences/search/index.html</a:t>
            </a:r>
            <a:endParaRPr lang="el-GR" dirty="0"/>
          </a:p>
          <a:p>
            <a:endParaRPr lang="en-GB" dirty="0"/>
          </a:p>
        </p:txBody>
      </p:sp>
    </p:spTree>
    <p:extLst>
      <p:ext uri="{BB962C8B-B14F-4D97-AF65-F5344CB8AC3E}">
        <p14:creationId xmlns:p14="http://schemas.microsoft.com/office/powerpoint/2010/main" val="2075802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Αξιολόγηση των διαθέσιμων πηγών</a:t>
            </a:r>
            <a:endParaRPr lang="en-GB" dirty="0"/>
          </a:p>
        </p:txBody>
      </p:sp>
      <p:sp>
        <p:nvSpPr>
          <p:cNvPr id="3" name="Content Placeholder 2"/>
          <p:cNvSpPr>
            <a:spLocks noGrp="1"/>
          </p:cNvSpPr>
          <p:nvPr>
            <p:ph idx="1"/>
          </p:nvPr>
        </p:nvSpPr>
        <p:spPr/>
        <p:txBody>
          <a:bodyPr>
            <a:normAutofit fontScale="77500" lnSpcReduction="20000"/>
          </a:bodyPr>
          <a:lstStyle/>
          <a:p>
            <a:pPr algn="just"/>
            <a:r>
              <a:rPr lang="el-GR" dirty="0"/>
              <a:t>Οι πηγές που είναι διαθέσιμες από τη βιβλιοθήκη, έχουν αξιολογηθεί με συγκεκριμένα και τυπικά κριτήρια. Τα κριτήρια αξιολόγησης των βιβλίων και των άρθρων περιοδικών σχετίζονται με την ακρίβεια, τη μνεία ευθύνης, την αντικειμενικότητα, την επικαιρότητα και το περιεχόμενο. Πιο συγκεκριμένα, ορισμένα ερωτήματα που πρέπει να τεθούν κατά την αξιολόγηση ενός βιβλίου ή ενός άρθρου περιοδικού είναι τα ακόλουθα:</a:t>
            </a:r>
          </a:p>
          <a:p>
            <a:pPr algn="just"/>
            <a:r>
              <a:rPr lang="el-GR" dirty="0"/>
              <a:t>Είναι αξιόπιστος ο συγγραφέας; Ποια είναι τα προσόντα του; Έχει την ανάλογη ειδικότητα ώστε να δικαιολογείται η ενασχόλησή του με το συγκεκριμένο θέμα;</a:t>
            </a:r>
          </a:p>
          <a:p>
            <a:pPr algn="just"/>
            <a:r>
              <a:rPr lang="el-GR" dirty="0"/>
              <a:t>Ποιος είναι ο στόχος του συγγραφέα; Ο συγγραφέας είναι αμερόληπτος και παρουσιάζει πολύπλευρα και αντικειμενικά το θέμα ή προσπαθεί να επηρεάσει το κοινό </a:t>
            </a:r>
            <a:r>
              <a:rPr lang="el-GR" dirty="0" err="1" smtClean="0"/>
              <a:t>υπερ</a:t>
            </a:r>
            <a:r>
              <a:rPr lang="el-GR" dirty="0" smtClean="0"/>
              <a:t> </a:t>
            </a:r>
            <a:r>
              <a:rPr lang="el-GR" dirty="0"/>
              <a:t>μιας συγκεκριμένης άποψης ή πλευράς του θέματος;</a:t>
            </a:r>
          </a:p>
          <a:p>
            <a:pPr algn="just"/>
            <a:r>
              <a:rPr lang="el-GR" dirty="0"/>
              <a:t>Ποιο είναι το επιδιωκόμενο κοινό; Καλύπτει τις πληροφοριακές του ανάγκες;</a:t>
            </a:r>
          </a:p>
          <a:p>
            <a:pPr algn="just"/>
            <a:r>
              <a:rPr lang="el-GR" dirty="0"/>
              <a:t>Είναι τεκμηριωμένο το περιεχόμενο του βιβλίου ή του άρθρου περιοδικού με σχετική βιβλιογραφία;</a:t>
            </a:r>
          </a:p>
          <a:p>
            <a:pPr algn="just"/>
            <a:r>
              <a:rPr lang="el-GR" dirty="0"/>
              <a:t>Ημερομηνία έκδοσης; Ανάλογα με το θέμα που πραγματεύεται, θεωρείται επίκαιρο ή παρωχημένο;</a:t>
            </a:r>
          </a:p>
          <a:p>
            <a:pPr algn="just"/>
            <a:r>
              <a:rPr lang="el-GR" dirty="0"/>
              <a:t>Είναι η πρώτη έκδοση; Αν όχι, είναι εμφανείς οι αλλαγές, βελτιώσεις ή και προσθήκες που έχουν γίνει;</a:t>
            </a:r>
          </a:p>
          <a:p>
            <a:pPr algn="just"/>
            <a:r>
              <a:rPr lang="el-GR" dirty="0"/>
              <a:t>Ποιος είναι ο εκδότης; Είναι αναγνωρισμένος στο χώρο; Εξειδικεύεται στη συγκεκριμένη θεματολογία;</a:t>
            </a:r>
          </a:p>
          <a:p>
            <a:pPr algn="just"/>
            <a:r>
              <a:rPr lang="el-GR" dirty="0"/>
              <a:t>Οι απαντήσεις που θα δώσετε στα παραπάνω ερωτήματα, θα καθορίσουν και την απόφασή σας να χρησιμοποιήσετε την υπό αξιολόγηση πηγή στην εργασία.</a:t>
            </a:r>
          </a:p>
          <a:p>
            <a:endParaRPr lang="en-GB" dirty="0"/>
          </a:p>
        </p:txBody>
      </p:sp>
    </p:spTree>
    <p:extLst>
      <p:ext uri="{BB962C8B-B14F-4D97-AF65-F5344CB8AC3E}">
        <p14:creationId xmlns:p14="http://schemas.microsoft.com/office/powerpoint/2010/main" val="12967910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Αξιολόγηση των πηγών από το διαδίκτυο</a:t>
            </a:r>
            <a:endParaRPr lang="en-GB" dirty="0"/>
          </a:p>
        </p:txBody>
      </p:sp>
      <p:sp>
        <p:nvSpPr>
          <p:cNvPr id="3" name="Content Placeholder 2"/>
          <p:cNvSpPr>
            <a:spLocks noGrp="1"/>
          </p:cNvSpPr>
          <p:nvPr>
            <p:ph idx="1"/>
          </p:nvPr>
        </p:nvSpPr>
        <p:spPr/>
        <p:txBody>
          <a:bodyPr>
            <a:normAutofit fontScale="77500" lnSpcReduction="20000"/>
          </a:bodyPr>
          <a:lstStyle/>
          <a:p>
            <a:pPr algn="just"/>
            <a:r>
              <a:rPr lang="el-GR" dirty="0"/>
              <a:t>Η αξιολόγηση των πηγών του Διαδικτύου και γενικότερα των πληροφοριών που είναι διαθέσιμες μέσω του παγκόσμιου ιστού είναι ιδιαιτέρως σημαντική, γιατί όπως έχει ήδη αναφερθεί, το περιεχόμενο των ιστοσελίδων δεν υπάγεται σε μηχανισμούς αξιολόγησης.</a:t>
            </a:r>
          </a:p>
          <a:p>
            <a:pPr algn="just"/>
            <a:r>
              <a:rPr lang="el-GR" dirty="0"/>
              <a:t>Οι πηγές που είναι διαθέσιμες από τη Βιβλιοθήκη, έχουν αξιολογηθεί με συγκεκριμένα και τυπικά κριτήρια μέχρι να φτάσουν στα χέρια σας. Επομένως, τελικά θα επιλέξετε το υλικό που θα υποστηρίξει την εργασία σας με κριτήριο το συγγραφέα, τη χρονολογία δημοσίευσης, το επιστημονικό αντικείμενο, την ύπαρξη βιβλιογραφίας, </a:t>
            </a:r>
            <a:r>
              <a:rPr lang="el-GR" dirty="0" err="1"/>
              <a:t>κ.ο.κ.</a:t>
            </a:r>
            <a:endParaRPr lang="el-GR" dirty="0"/>
          </a:p>
          <a:p>
            <a:pPr algn="just"/>
            <a:r>
              <a:rPr lang="el-GR" dirty="0"/>
              <a:t>Αντίθετα, ενώ το διαδίκτυο παρέχει πρόσβαση σε πληθώρα πληροφοριών για πολλές από αυτές τις πληροφορίες δεν έχει ακολουθηθεί η τυπική διαδικασία αξιολόγησης που ακολουθείται για τις έντυπες πηγές δημοσίευσης, με αποτέλεσμα το περιεχόμενο αυτών των ιστοσελίδων να μην είναι πάντα έγκυρο και αξιόπιστο. Επομένως, όταν πραγματοποιείτε μια έρευνα στο διαδίκτυο μέσω μηχανών </a:t>
            </a:r>
            <a:r>
              <a:rPr lang="el-GR" dirty="0" smtClean="0"/>
              <a:t>αναζήτησης</a:t>
            </a:r>
            <a:r>
              <a:rPr lang="el-GR" dirty="0"/>
              <a:t>, θα πρέπει, πριν χρησιμοποιήσετε τα ανακτώμενα αποτελέσματα, να τα αξιολογήσετε σύμφωνα με κάποια κριτήρια.</a:t>
            </a:r>
          </a:p>
          <a:p>
            <a:pPr algn="just"/>
            <a:r>
              <a:rPr lang="el-GR" dirty="0"/>
              <a:t>Προκειμένου να διαπιστώσετε αν μία πληροφορία είναι η κατάλληλη για εσάς, θα πρέπει να ανταποκρίνεται στα εξής:</a:t>
            </a:r>
          </a:p>
          <a:p>
            <a:pPr algn="just"/>
            <a:r>
              <a:rPr lang="el-GR" dirty="0"/>
              <a:t>Είναι σχετική με το θέμα σας</a:t>
            </a:r>
          </a:p>
          <a:p>
            <a:pPr algn="just"/>
            <a:r>
              <a:rPr lang="el-GR" dirty="0"/>
              <a:t>Είναι </a:t>
            </a:r>
            <a:r>
              <a:rPr lang="el-GR" dirty="0" err="1"/>
              <a:t>επικαιροποιημένη</a:t>
            </a:r>
            <a:endParaRPr lang="el-GR" dirty="0"/>
          </a:p>
          <a:p>
            <a:pPr algn="just"/>
            <a:r>
              <a:rPr lang="el-GR" dirty="0"/>
              <a:t>Είναι αξιόπιστη</a:t>
            </a:r>
          </a:p>
          <a:p>
            <a:pPr algn="just"/>
            <a:r>
              <a:rPr lang="el-GR" dirty="0"/>
              <a:t>Παρέχει ολοκληρωμένη πληροφόρηση</a:t>
            </a:r>
          </a:p>
          <a:p>
            <a:endParaRPr lang="en-GB" dirty="0"/>
          </a:p>
        </p:txBody>
      </p:sp>
    </p:spTree>
    <p:extLst>
      <p:ext uri="{BB962C8B-B14F-4D97-AF65-F5344CB8AC3E}">
        <p14:creationId xmlns:p14="http://schemas.microsoft.com/office/powerpoint/2010/main" val="2795496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Κριτήρια αξιολόγησης ιστοσελίδων</a:t>
            </a:r>
            <a:endParaRPr lang="en-GB" dirty="0"/>
          </a:p>
        </p:txBody>
      </p:sp>
      <p:sp>
        <p:nvSpPr>
          <p:cNvPr id="3" name="Content Placeholder 2"/>
          <p:cNvSpPr>
            <a:spLocks noGrp="1"/>
          </p:cNvSpPr>
          <p:nvPr>
            <p:ph idx="1"/>
          </p:nvPr>
        </p:nvSpPr>
        <p:spPr/>
        <p:txBody>
          <a:bodyPr/>
          <a:lstStyle/>
          <a:p>
            <a:pPr algn="just"/>
            <a:r>
              <a:rPr lang="el-GR" dirty="0"/>
              <a:t>Τα βασικά κριτήρια αξιολόγησης ιστοσελίδων συνοψίζονται στα εξής:</a:t>
            </a:r>
          </a:p>
          <a:p>
            <a:pPr algn="just"/>
            <a:r>
              <a:rPr lang="el-GR" b="1" dirty="0">
                <a:hlinkClick r:id="rId2"/>
              </a:rPr>
              <a:t>Στόχος της ιστοσελίδας και επιδιωκόμενο κοινό</a:t>
            </a:r>
            <a:endParaRPr lang="el-GR" dirty="0"/>
          </a:p>
          <a:p>
            <a:pPr algn="just"/>
            <a:r>
              <a:rPr lang="el-GR" b="1" dirty="0">
                <a:hlinkClick r:id="rId2"/>
              </a:rPr>
              <a:t>Αξιοπιστία του συγγραφέα</a:t>
            </a:r>
            <a:endParaRPr lang="el-GR" dirty="0"/>
          </a:p>
          <a:p>
            <a:pPr algn="just"/>
            <a:r>
              <a:rPr lang="el-GR" b="1" dirty="0">
                <a:hlinkClick r:id="rId2"/>
              </a:rPr>
              <a:t>Ακρίβεια και αξιοπιστία της πληροφορίας στην ιστοσελίδα</a:t>
            </a:r>
            <a:endParaRPr lang="el-GR" dirty="0"/>
          </a:p>
          <a:p>
            <a:pPr algn="just"/>
            <a:r>
              <a:rPr lang="el-GR" b="1" u="sng" dirty="0">
                <a:hlinkClick r:id="rId2"/>
              </a:rPr>
              <a:t>Ενημερότητα και επικαιρότητα των πληροφοριών της ιστοσελίδας</a:t>
            </a:r>
            <a:endParaRPr lang="el-GR" dirty="0"/>
          </a:p>
          <a:p>
            <a:pPr algn="just"/>
            <a:r>
              <a:rPr lang="el-GR" b="1" dirty="0">
                <a:hlinkClick r:id="rId2"/>
              </a:rPr>
              <a:t>Δομή και πλοήγηση της ιστοσελίδας</a:t>
            </a:r>
            <a:endParaRPr lang="el-GR" dirty="0"/>
          </a:p>
          <a:p>
            <a:pPr algn="just"/>
            <a:r>
              <a:rPr lang="el-GR" dirty="0"/>
              <a:t>Εκτός από τα παραπάνω, ενδεικτικό των χαρακτηριστικών μίας ιστοσελίδας αποτελεί κ η κατάληξή </a:t>
            </a:r>
            <a:r>
              <a:rPr lang="el-GR" dirty="0" smtClean="0"/>
              <a:t>της</a:t>
            </a:r>
            <a:endParaRPr lang="el-GR" dirty="0"/>
          </a:p>
        </p:txBody>
      </p:sp>
    </p:spTree>
    <p:extLst>
      <p:ext uri="{BB962C8B-B14F-4D97-AF65-F5344CB8AC3E}">
        <p14:creationId xmlns:p14="http://schemas.microsoft.com/office/powerpoint/2010/main" val="815520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Ενδεικτικές καταλήξεις ιστοσελίδων</a:t>
            </a:r>
            <a:endParaRPr lang="en-GB" dirty="0"/>
          </a:p>
        </p:txBody>
      </p:sp>
      <p:graphicFrame>
        <p:nvGraphicFramePr>
          <p:cNvPr id="4" name="Content Placeholder 3"/>
          <p:cNvGraphicFramePr>
            <a:graphicFrameLocks noGrp="1"/>
          </p:cNvGraphicFramePr>
          <p:nvPr>
            <p:ph idx="1"/>
          </p:nvPr>
        </p:nvGraphicFramePr>
        <p:xfrm>
          <a:off x="2210856" y="2090453"/>
          <a:ext cx="7770288" cy="3958208"/>
        </p:xfrm>
        <a:graphic>
          <a:graphicData uri="http://schemas.openxmlformats.org/drawingml/2006/table">
            <a:tbl>
              <a:tblPr/>
              <a:tblGrid>
                <a:gridCol w="2590096">
                  <a:extLst>
                    <a:ext uri="{9D8B030D-6E8A-4147-A177-3AD203B41FA5}">
                      <a16:colId xmlns:a16="http://schemas.microsoft.com/office/drawing/2014/main" val="558597663"/>
                    </a:ext>
                  </a:extLst>
                </a:gridCol>
                <a:gridCol w="2590096">
                  <a:extLst>
                    <a:ext uri="{9D8B030D-6E8A-4147-A177-3AD203B41FA5}">
                      <a16:colId xmlns:a16="http://schemas.microsoft.com/office/drawing/2014/main" val="841043114"/>
                    </a:ext>
                  </a:extLst>
                </a:gridCol>
                <a:gridCol w="2590096">
                  <a:extLst>
                    <a:ext uri="{9D8B030D-6E8A-4147-A177-3AD203B41FA5}">
                      <a16:colId xmlns:a16="http://schemas.microsoft.com/office/drawing/2014/main" val="789089479"/>
                    </a:ext>
                  </a:extLst>
                </a:gridCol>
              </a:tblGrid>
              <a:tr h="665184">
                <a:tc>
                  <a:txBody>
                    <a:bodyPr/>
                    <a:lstStyle/>
                    <a:p>
                      <a:pPr algn="l"/>
                      <a:r>
                        <a:rPr lang="en-GB" sz="1400" b="0">
                          <a:solidFill>
                            <a:srgbClr val="505050"/>
                          </a:solidFill>
                          <a:effectLst/>
                        </a:rPr>
                        <a:t>com</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tc>
                  <a:txBody>
                    <a:bodyPr/>
                    <a:lstStyle/>
                    <a:p>
                      <a:pPr algn="l"/>
                      <a:r>
                        <a:rPr lang="el-GR" sz="1400" b="0">
                          <a:solidFill>
                            <a:srgbClr val="505050"/>
                          </a:solidFill>
                          <a:effectLst/>
                        </a:rPr>
                        <a:t>εμπορική</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tc>
                  <a:txBody>
                    <a:bodyPr/>
                    <a:lstStyle/>
                    <a:p>
                      <a:pPr algn="l"/>
                      <a:r>
                        <a:rPr lang="el-GR" sz="1400" b="0">
                          <a:solidFill>
                            <a:srgbClr val="505050"/>
                          </a:solidFill>
                          <a:effectLst/>
                        </a:rPr>
                        <a:t>Σκοπός των δημιουργών είναι η προώθηση και πώληση προϊόντων.</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extLst>
                  <a:ext uri="{0D108BD9-81ED-4DB2-BD59-A6C34878D82A}">
                    <a16:rowId xmlns:a16="http://schemas.microsoft.com/office/drawing/2014/main" val="2782038000"/>
                  </a:ext>
                </a:extLst>
              </a:tr>
              <a:tr h="1089018">
                <a:tc>
                  <a:txBody>
                    <a:bodyPr/>
                    <a:lstStyle/>
                    <a:p>
                      <a:pPr algn="l"/>
                      <a:r>
                        <a:rPr lang="en-GB" sz="1400" b="0">
                          <a:solidFill>
                            <a:srgbClr val="505050"/>
                          </a:solidFill>
                          <a:effectLst/>
                        </a:rPr>
                        <a:t>.edu</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tc>
                  <a:txBody>
                    <a:bodyPr/>
                    <a:lstStyle/>
                    <a:p>
                      <a:pPr algn="l"/>
                      <a:r>
                        <a:rPr lang="el-GR" sz="1400" b="0">
                          <a:solidFill>
                            <a:srgbClr val="505050"/>
                          </a:solidFill>
                          <a:effectLst/>
                        </a:rPr>
                        <a:t>ακαδημαϊκή</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tc>
                  <a:txBody>
                    <a:bodyPr/>
                    <a:lstStyle/>
                    <a:p>
                      <a:pPr algn="l"/>
                      <a:r>
                        <a:rPr lang="el-GR" sz="1400" b="0" dirty="0">
                          <a:solidFill>
                            <a:srgbClr val="505050"/>
                          </a:solidFill>
                          <a:effectLst/>
                        </a:rPr>
                        <a:t>Σκοπός των δημιουργών είναι η ενημέρωση για θέματα εκπαίδευσης και έρευνας. Συνήθως ανήκει σε εκπαιδευτικά ιδρύματα.</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extLst>
                  <a:ext uri="{0D108BD9-81ED-4DB2-BD59-A6C34878D82A}">
                    <a16:rowId xmlns:a16="http://schemas.microsoft.com/office/drawing/2014/main" val="470885861"/>
                  </a:ext>
                </a:extLst>
              </a:tr>
              <a:tr h="1089018">
                <a:tc>
                  <a:txBody>
                    <a:bodyPr/>
                    <a:lstStyle/>
                    <a:p>
                      <a:pPr algn="l"/>
                      <a:r>
                        <a:rPr lang="en-GB" sz="1400" b="0">
                          <a:solidFill>
                            <a:srgbClr val="505050"/>
                          </a:solidFill>
                          <a:effectLst/>
                        </a:rPr>
                        <a:t>.gov</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tc>
                  <a:txBody>
                    <a:bodyPr/>
                    <a:lstStyle/>
                    <a:p>
                      <a:pPr algn="l"/>
                      <a:r>
                        <a:rPr lang="el-GR" sz="1400" b="0">
                          <a:solidFill>
                            <a:srgbClr val="505050"/>
                          </a:solidFill>
                          <a:effectLst/>
                        </a:rPr>
                        <a:t>κυβερνητική</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tc>
                  <a:txBody>
                    <a:bodyPr/>
                    <a:lstStyle/>
                    <a:p>
                      <a:pPr algn="l"/>
                      <a:r>
                        <a:rPr lang="el-GR" sz="1400" b="0">
                          <a:solidFill>
                            <a:srgbClr val="505050"/>
                          </a:solidFill>
                          <a:effectLst/>
                        </a:rPr>
                        <a:t>Σκοπός των δημιουργών είναι η ενημέρωση και προώθηση της κυβερνητικής πληροφόρησης με επίσημα στοιχεία και δεδομένα.</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extLst>
                  <a:ext uri="{0D108BD9-81ED-4DB2-BD59-A6C34878D82A}">
                    <a16:rowId xmlns:a16="http://schemas.microsoft.com/office/drawing/2014/main" val="2146278305"/>
                  </a:ext>
                </a:extLst>
              </a:tr>
              <a:tr h="1089018">
                <a:tc>
                  <a:txBody>
                    <a:bodyPr/>
                    <a:lstStyle/>
                    <a:p>
                      <a:pPr algn="l"/>
                      <a:r>
                        <a:rPr lang="en-GB" sz="1400" b="0">
                          <a:solidFill>
                            <a:srgbClr val="505050"/>
                          </a:solidFill>
                          <a:effectLst/>
                        </a:rPr>
                        <a:t>.org</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tc>
                  <a:txBody>
                    <a:bodyPr/>
                    <a:lstStyle/>
                    <a:p>
                      <a:pPr algn="l"/>
                      <a:r>
                        <a:rPr lang="el-GR" sz="1400" b="0">
                          <a:solidFill>
                            <a:srgbClr val="505050"/>
                          </a:solidFill>
                          <a:effectLst/>
                        </a:rPr>
                        <a:t>εταιρική</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tc>
                  <a:txBody>
                    <a:bodyPr/>
                    <a:lstStyle/>
                    <a:p>
                      <a:pPr algn="l"/>
                      <a:r>
                        <a:rPr lang="el-GR" sz="1400" b="0" dirty="0">
                          <a:solidFill>
                            <a:srgbClr val="505050"/>
                          </a:solidFill>
                          <a:effectLst/>
                        </a:rPr>
                        <a:t>Σκοπός των δημιουργών είναι η ενημέρωση για έρευνα που σχετίζεται κατά κύριο λόγο με την εταιρεία ή τον οργανισμό.</a:t>
                      </a:r>
                    </a:p>
                  </a:txBody>
                  <a:tcPr marL="51508" marR="51508" marT="14716" marB="14716"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1E1E1"/>
                    </a:solidFill>
                  </a:tcPr>
                </a:tc>
                <a:extLst>
                  <a:ext uri="{0D108BD9-81ED-4DB2-BD59-A6C34878D82A}">
                    <a16:rowId xmlns:a16="http://schemas.microsoft.com/office/drawing/2014/main" val="841617318"/>
                  </a:ext>
                </a:extLst>
              </a:tr>
            </a:tbl>
          </a:graphicData>
        </a:graphic>
      </p:graphicFrame>
    </p:spTree>
    <p:extLst>
      <p:ext uri="{BB962C8B-B14F-4D97-AF65-F5344CB8AC3E}">
        <p14:creationId xmlns:p14="http://schemas.microsoft.com/office/powerpoint/2010/main" val="4306999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136</TotalTime>
  <Words>1507</Words>
  <Application>Microsoft Office PowerPoint</Application>
  <PresentationFormat>Widescreen</PresentationFormat>
  <Paragraphs>134</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Century Gothic</vt:lpstr>
      <vt:lpstr>Garamond</vt:lpstr>
      <vt:lpstr>Savon</vt:lpstr>
      <vt:lpstr>Γραφοντασ επιστημονικεσ εργασιεσ</vt:lpstr>
      <vt:lpstr>Η επιστημονική εργασία</vt:lpstr>
      <vt:lpstr>Έρευνα για εξεύρεση πηγών</vt:lpstr>
      <vt:lpstr>Έρευνα για εξεύρεση πηγών</vt:lpstr>
      <vt:lpstr>Έρευνα για εξεύρεση πηγών</vt:lpstr>
      <vt:lpstr>Αξιολόγηση των διαθέσιμων πηγών</vt:lpstr>
      <vt:lpstr>Αξιολόγηση των πηγών από το διαδίκτυο</vt:lpstr>
      <vt:lpstr>Κριτήρια αξιολόγησης ιστοσελίδων</vt:lpstr>
      <vt:lpstr>Ενδεικτικές καταλήξεις ιστοσελίδων</vt:lpstr>
      <vt:lpstr>Πώς γράφουμε την εργασία</vt:lpstr>
      <vt:lpstr>Το περιεχόμενο του κειμένου</vt:lpstr>
      <vt:lpstr>Το ύφος της συγγραφής</vt:lpstr>
      <vt:lpstr>Το γραμματικό πρόσωπο</vt:lpstr>
      <vt:lpstr>Ορθογραφία</vt:lpstr>
      <vt:lpstr>Σημεία στίξης</vt:lpstr>
      <vt:lpstr>Χρήση κενών χαρακτήρων</vt:lpstr>
      <vt:lpstr>Μορφοποίηση κειμένου</vt:lpstr>
      <vt:lpstr>Λογοκλοπή </vt:lpstr>
      <vt:lpstr>Σύνταξη βιβλιογραφικών παραπομπών</vt:lpstr>
      <vt:lpstr>HRS</vt:lpstr>
      <vt:lpstr>HRS</vt:lpstr>
      <vt:lpstr>HRS</vt:lpstr>
      <vt:lpstr>HRS-ενδοκειμενικές αναφορές</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Γραφοντασ επιστημονικεσ εργασιεσ</dc:title>
  <dc:creator>Sealab_3</dc:creator>
  <cp:lastModifiedBy>Sealab_3</cp:lastModifiedBy>
  <cp:revision>11</cp:revision>
  <cp:lastPrinted>2018-11-08T13:12:49Z</cp:lastPrinted>
  <dcterms:created xsi:type="dcterms:W3CDTF">2016-12-02T14:04:29Z</dcterms:created>
  <dcterms:modified xsi:type="dcterms:W3CDTF">2018-11-08T14:01:49Z</dcterms:modified>
</cp:coreProperties>
</file>