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50" r:id="rId1"/>
  </p:sldMasterIdLst>
  <p:notesMasterIdLst>
    <p:notesMasterId r:id="rId32"/>
  </p:notesMasterIdLst>
  <p:handoutMasterIdLst>
    <p:handoutMasterId r:id="rId33"/>
  </p:handoutMasterIdLst>
  <p:sldIdLst>
    <p:sldId id="292" r:id="rId2"/>
    <p:sldId id="267" r:id="rId3"/>
    <p:sldId id="293" r:id="rId4"/>
    <p:sldId id="296" r:id="rId5"/>
    <p:sldId id="295" r:id="rId6"/>
    <p:sldId id="294" r:id="rId7"/>
    <p:sldId id="297" r:id="rId8"/>
    <p:sldId id="298" r:id="rId9"/>
    <p:sldId id="299" r:id="rId10"/>
    <p:sldId id="301" r:id="rId11"/>
    <p:sldId id="302" r:id="rId12"/>
    <p:sldId id="303" r:id="rId13"/>
    <p:sldId id="304" r:id="rId14"/>
    <p:sldId id="305" r:id="rId15"/>
    <p:sldId id="306" r:id="rId16"/>
    <p:sldId id="307" r:id="rId17"/>
    <p:sldId id="308" r:id="rId18"/>
    <p:sldId id="309" r:id="rId19"/>
    <p:sldId id="310" r:id="rId20"/>
    <p:sldId id="311" r:id="rId21"/>
    <p:sldId id="312" r:id="rId22"/>
    <p:sldId id="313" r:id="rId23"/>
    <p:sldId id="314" r:id="rId24"/>
    <p:sldId id="315" r:id="rId25"/>
    <p:sldId id="316" r:id="rId26"/>
    <p:sldId id="317" r:id="rId27"/>
    <p:sldId id="318" r:id="rId28"/>
    <p:sldId id="319" r:id="rId29"/>
    <p:sldId id="320" r:id="rId30"/>
    <p:sldId id="291" r:id="rId3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inimized">
    <p:restoredLeft sz="13079" autoAdjust="0"/>
    <p:restoredTop sz="81579" autoAdjust="0"/>
  </p:normalViewPr>
  <p:slideViewPr>
    <p:cSldViewPr snapToGrid="0" snapToObjects="1">
      <p:cViewPr varScale="1">
        <p:scale>
          <a:sx n="79" d="100"/>
          <a:sy n="79" d="100"/>
        </p:scale>
        <p:origin x="-112" y="-17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notesMaster" Target="notesMasters/notesMaster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handoutMaster" Target="handoutMasters/handoutMaster1.xml"/><Relationship Id="rId34" Type="http://schemas.openxmlformats.org/officeDocument/2006/relationships/printerSettings" Target="printerSettings/printerSettings1.bin"/><Relationship Id="rId35" Type="http://schemas.openxmlformats.org/officeDocument/2006/relationships/presProps" Target="presProps.xml"/><Relationship Id="rId36" Type="http://schemas.openxmlformats.org/officeDocument/2006/relationships/viewProps" Target="viewProp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theme" Target="theme/theme1.xml"/><Relationship Id="rId38"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926740ED-9A44-EE45-A77E-1167FC97A5C7}" type="datetimeFigureOut">
              <a:rPr lang="en-US" smtClean="0"/>
              <a:t>15/10/15</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20497724-1270-7A48-AF19-D50DA872F9C2}" type="slidenum">
              <a:rPr lang="en-US" smtClean="0"/>
              <a:t>‹#›</a:t>
            </a:fld>
            <a:endParaRPr lang="en-US"/>
          </a:p>
        </p:txBody>
      </p:sp>
    </p:spTree>
    <p:extLst>
      <p:ext uri="{BB962C8B-B14F-4D97-AF65-F5344CB8AC3E}">
        <p14:creationId xmlns:p14="http://schemas.microsoft.com/office/powerpoint/2010/main" val="268465347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a:lvl1pPr>
          </a:lstStyle>
          <a:p>
            <a:fld id="{4C8A171A-FE64-DE4A-BC4F-9321E512F23E}" type="datetimeFigureOut">
              <a:rPr lang="en-US" smtClean="0"/>
              <a:t>15/10/15</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a:lvl1pPr>
          </a:lstStyle>
          <a:p>
            <a:fld id="{7F787CB3-06E6-F648-8546-9BBF7B02AD27}" type="slidenum">
              <a:rPr lang="en-US" smtClean="0"/>
              <a:t>‹#›</a:t>
            </a:fld>
            <a:endParaRPr lang="en-US"/>
          </a:p>
        </p:txBody>
      </p:sp>
    </p:spTree>
    <p:extLst>
      <p:ext uri="{BB962C8B-B14F-4D97-AF65-F5344CB8AC3E}">
        <p14:creationId xmlns:p14="http://schemas.microsoft.com/office/powerpoint/2010/main" val="2261201633"/>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2</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11</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12</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13</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14</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15</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16</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17</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18</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19</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20</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3</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21</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22</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23</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24</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25</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26</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27</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28</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29</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4</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5</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6</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7</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8</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9</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10</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D02D30E-1317-104C-8B8F-090747BD2A6A}" type="datetime1">
              <a:rPr lang="el-GR" smtClean="0"/>
              <a:t>15/10/15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2D2B3B-882E-40F3-A32F-6DD516915044}"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486A957-2641-B94A-8897-A8535BDB38BE}" type="datetime1">
              <a:rPr lang="el-GR" smtClean="0"/>
              <a:t>15/10/15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2D2B3B-882E-40F3-A32F-6DD51691504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DE1D29A-7F97-444E-A08C-1E0AC0D2C83D}" type="datetime1">
              <a:rPr lang="el-GR" smtClean="0"/>
              <a:t>15/10/15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2D2B3B-882E-40F3-A32F-6DD51691504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C3B4FD3-B502-7845-BDBB-53BBECB4A61A}" type="datetime1">
              <a:rPr lang="el-GR" smtClean="0"/>
              <a:t>15/10/15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2D2B3B-882E-40F3-A32F-6DD51691504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9DFDBF6-18DA-C347-849B-AC77D4E15A85}" type="datetime1">
              <a:rPr lang="el-GR" smtClean="0"/>
              <a:t>15/10/15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E2D2B3B-882E-40F3-A32F-6DD51691504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8B30389-26FA-0143-8173-269A6422CBA6}" type="datetime1">
              <a:rPr lang="el-GR" smtClean="0"/>
              <a:t>15/10/15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2D2B3B-882E-40F3-A32F-6DD51691504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A3E5FAE-56AF-C94F-AD29-DC755C4A87E9}" type="datetime1">
              <a:rPr lang="el-GR" smtClean="0"/>
              <a:t>15/10/15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E2D2B3B-882E-40F3-A32F-6DD51691504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D095A09-7503-1945-884B-809E305E740B}" type="datetime1">
              <a:rPr lang="el-GR" smtClean="0"/>
              <a:t>15/10/15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E2D2B3B-882E-40F3-A32F-6DD51691504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C82E8FE-3DD7-BD41-99FC-D58E2FA1614D}" type="datetime1">
              <a:rPr lang="el-GR" smtClean="0"/>
              <a:t>15/10/15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E2D2B3B-882E-40F3-A32F-6DD51691504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2258F52-70DD-F84D-941A-86AFAEABB760}" type="datetime1">
              <a:rPr lang="el-GR" smtClean="0"/>
              <a:t>15/10/15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2D2B3B-882E-40F3-A32F-6DD516915044}" type="slidenum">
              <a:rPr lang="en-US" smtClean="0"/>
              <a:pPr/>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75539960-3517-B848-8295-BFE76BCC52B0}" type="datetime1">
              <a:rPr lang="el-GR" smtClean="0"/>
              <a:t>15/10/15</a:t>
            </a:fld>
            <a:endParaRPr lang="en-US" dirty="0"/>
          </a:p>
        </p:txBody>
      </p:sp>
      <p:sp>
        <p:nvSpPr>
          <p:cNvPr id="9" name="Slide Number Placeholder 8"/>
          <p:cNvSpPr>
            <a:spLocks noGrp="1"/>
          </p:cNvSpPr>
          <p:nvPr>
            <p:ph type="sldNum" sz="quarter" idx="11"/>
          </p:nvPr>
        </p:nvSpPr>
        <p:spPr/>
        <p:txBody>
          <a:bodyPr/>
          <a:lstStyle/>
          <a:p>
            <a:fld id="{6E2D2B3B-882E-40F3-A32F-6DD516915044}" type="slidenum">
              <a:rPr lang="en-US" smtClean="0"/>
              <a:pPr/>
              <a:t>‹#›</a:t>
            </a:fld>
            <a:endParaRPr lang="en-US" dirty="0"/>
          </a:p>
        </p:txBody>
      </p:sp>
      <p:sp>
        <p:nvSpPr>
          <p:cNvPr id="10" name="Footer Placeholder 9"/>
          <p:cNvSpPr>
            <a:spLocks noGrp="1"/>
          </p:cNvSpPr>
          <p:nvPr>
            <p:ph type="ftr" sz="quarter" idx="12"/>
          </p:nvPr>
        </p:nvSpPr>
        <p:spPr/>
        <p:txBody>
          <a:bodyPr/>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6E2D2B3B-882E-40F3-A32F-6DD516915044}" type="slidenum">
              <a:rPr lang="en-US" smtClean="0"/>
              <a:pPr/>
              <a:t>‹#›</a:t>
            </a:fld>
            <a:endParaRPr lang="en-US" dirty="0"/>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dirty="0"/>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AC0D8DC2-4B8A-EE43-AC53-B34141C5AD68}" type="datetime1">
              <a:rPr lang="el-GR" smtClean="0"/>
              <a:t>15/10/15</a:t>
            </a:fld>
            <a:endParaRPr lang="en-US" dirty="0"/>
          </a:p>
        </p:txBody>
      </p:sp>
    </p:spTree>
  </p:cSld>
  <p:clrMap bg1="lt1" tx1="dk1" bg2="lt2" tx2="dk2" accent1="accent1" accent2="accent2" accent3="accent3" accent4="accent4" accent5="accent5" accent6="accent6" hlink="hlink" folHlink="folHlink"/>
  <p:sldLayoutIdLst>
    <p:sldLayoutId id="2147483951" r:id="rId1"/>
    <p:sldLayoutId id="2147483952" r:id="rId2"/>
    <p:sldLayoutId id="2147483953" r:id="rId3"/>
    <p:sldLayoutId id="2147483954" r:id="rId4"/>
    <p:sldLayoutId id="2147483955" r:id="rId5"/>
    <p:sldLayoutId id="2147483956" r:id="rId6"/>
    <p:sldLayoutId id="2147483957" r:id="rId7"/>
    <p:sldLayoutId id="2147483958" r:id="rId8"/>
    <p:sldLayoutId id="2147483959" r:id="rId9"/>
    <p:sldLayoutId id="2147483960" r:id="rId10"/>
    <p:sldLayoutId id="2147483961" r:id="rId11"/>
  </p:sldLayoutIdLst>
  <p:hf hdr="0" ftr="0" dt="0"/>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61867"/>
            <a:ext cx="7543800" cy="1118241"/>
          </a:xfrm>
        </p:spPr>
        <p:txBody>
          <a:bodyPr/>
          <a:lstStyle/>
          <a:p>
            <a:r>
              <a:rPr lang="el-GR" sz="4600" dirty="0" smtClean="0"/>
              <a:t>ΘΕΩΡΗΤΙΚΕΣ ΠΡΟΣΕΓΓΙΣΕΙΣ ΓΙΑ ΤΗ ΜΕΛΕΤΗ ΤΗΣ ΚΟΙΝΟΤΗΤΑΣ</a:t>
            </a:r>
            <a:endParaRPr lang="en-US" sz="4600" dirty="0"/>
          </a:p>
        </p:txBody>
      </p:sp>
      <p:sp>
        <p:nvSpPr>
          <p:cNvPr id="4" name="Subtitle 3"/>
          <p:cNvSpPr>
            <a:spLocks noGrp="1"/>
          </p:cNvSpPr>
          <p:nvPr>
            <p:ph type="subTitle" idx="1"/>
          </p:nvPr>
        </p:nvSpPr>
        <p:spPr/>
        <p:txBody>
          <a:bodyPr/>
          <a:lstStyle/>
          <a:p>
            <a:endParaRPr lang="en-US" dirty="0"/>
          </a:p>
        </p:txBody>
      </p:sp>
      <p:sp>
        <p:nvSpPr>
          <p:cNvPr id="5" name="Slide Number Placeholder 4"/>
          <p:cNvSpPr>
            <a:spLocks noGrp="1"/>
          </p:cNvSpPr>
          <p:nvPr>
            <p:ph type="sldNum" sz="quarter" idx="12"/>
          </p:nvPr>
        </p:nvSpPr>
        <p:spPr/>
        <p:txBody>
          <a:bodyPr/>
          <a:lstStyle/>
          <a:p>
            <a:fld id="{6E2D2B3B-882E-40F3-A32F-6DD516915044}" type="slidenum">
              <a:rPr lang="en-US" smtClean="0"/>
              <a:pPr/>
              <a:t>1</a:t>
            </a:fld>
            <a:endParaRPr lang="en-US" dirty="0"/>
          </a:p>
        </p:txBody>
      </p:sp>
    </p:spTree>
    <p:extLst>
      <p:ext uri="{BB962C8B-B14F-4D97-AF65-F5344CB8AC3E}">
        <p14:creationId xmlns:p14="http://schemas.microsoft.com/office/powerpoint/2010/main" val="36045379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pPr eaLnBrk="1" hangingPunct="1"/>
            <a:r>
              <a:rPr lang="el-GR" sz="3600" dirty="0" smtClean="0">
                <a:latin typeface="Arial" charset="0"/>
              </a:rPr>
              <a:t>Η ΔΙΑΡΘΡΩΣΗ ΤΗΣ ΚΟΙΝΟΤΗΤΑΣ</a:t>
            </a:r>
            <a:endParaRPr lang="en-GB" sz="3600" dirty="0">
              <a:latin typeface="Tahoma" charset="0"/>
            </a:endParaRPr>
          </a:p>
        </p:txBody>
      </p:sp>
      <p:sp>
        <p:nvSpPr>
          <p:cNvPr id="5" name="Content Placeholder 2"/>
          <p:cNvSpPr txBox="1">
            <a:spLocks/>
          </p:cNvSpPr>
          <p:nvPr/>
        </p:nvSpPr>
        <p:spPr>
          <a:xfrm>
            <a:off x="268396" y="1393904"/>
            <a:ext cx="7541122" cy="465129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just"/>
            <a:r>
              <a:rPr lang="el-GR" sz="2000" dirty="0" smtClean="0">
                <a:latin typeface="Arial" charset="0"/>
              </a:rPr>
              <a:t>Η πολιτική διάρθρωση κατανέμεται στην ηγεσία της κοινότητας εκλεγμένη από τον λαό και στους ανεπίσημους κοινοτικούς ηγέτες.</a:t>
            </a:r>
          </a:p>
          <a:p>
            <a:pPr algn="just"/>
            <a:r>
              <a:rPr lang="el-GR" sz="2000" dirty="0" smtClean="0">
                <a:latin typeface="Arial" charset="0"/>
              </a:rPr>
              <a:t>Η διοικητική διάρθρωση αποτελεί την επίσημη ηγεσία μιας αστικής κοινότητας, η οποία καθιερώνεται από το νομικό σύστημα της Ελλάδας και εκλέγεται από τους δημότες της εκάστοτε αστικής κοινότητας με τη μορφή δημοτικών εκλογών.</a:t>
            </a:r>
          </a:p>
          <a:p>
            <a:pPr algn="just"/>
            <a:r>
              <a:rPr lang="el-GR" sz="2000" dirty="0" smtClean="0">
                <a:latin typeface="Arial" charset="0"/>
              </a:rPr>
              <a:t>Αυτή η διαδικασία επαναλαμβάνεται κάθε τέσσερα χρόνια. Αποτέλεσμα αυτής είναι η εκλογή ατόμων που θα μπορέσουν να ηγηθούν της κοινότητας. Αυτά τα άτομα θα πρέπει να κατέχουν τρία βασικά χαρακτηριστικά:</a:t>
            </a:r>
          </a:p>
          <a:p>
            <a:pPr lvl="1" algn="just">
              <a:buFont typeface="Lucida Grande"/>
              <a:buChar char="-"/>
            </a:pPr>
            <a:r>
              <a:rPr lang="el-GR" dirty="0" smtClean="0">
                <a:latin typeface="Arial" charset="0"/>
              </a:rPr>
              <a:t>Ισχύ</a:t>
            </a:r>
          </a:p>
          <a:p>
            <a:pPr lvl="1" algn="just">
              <a:buFont typeface="Lucida Grande"/>
              <a:buChar char="-"/>
            </a:pPr>
            <a:r>
              <a:rPr lang="el-GR" dirty="0" smtClean="0">
                <a:latin typeface="Arial" charset="0"/>
              </a:rPr>
              <a:t>Δύναμη</a:t>
            </a:r>
          </a:p>
          <a:p>
            <a:pPr lvl="1" algn="just">
              <a:buFont typeface="Lucida Grande"/>
              <a:buChar char="-"/>
            </a:pPr>
            <a:r>
              <a:rPr lang="el-GR" dirty="0" smtClean="0">
                <a:latin typeface="Arial" charset="0"/>
              </a:rPr>
              <a:t>Εξουσία</a:t>
            </a:r>
          </a:p>
        </p:txBody>
      </p:sp>
      <p:sp>
        <p:nvSpPr>
          <p:cNvPr id="4" name="Slide Number Placeholder 3"/>
          <p:cNvSpPr>
            <a:spLocks noGrp="1"/>
          </p:cNvSpPr>
          <p:nvPr>
            <p:ph type="sldNum" sz="quarter" idx="12"/>
          </p:nvPr>
        </p:nvSpPr>
        <p:spPr/>
        <p:txBody>
          <a:bodyPr/>
          <a:lstStyle/>
          <a:p>
            <a:fld id="{6E2D2B3B-882E-40F3-A32F-6DD516915044}" type="slidenum">
              <a:rPr lang="en-US" smtClean="0"/>
              <a:pPr/>
              <a:t>10</a:t>
            </a:fld>
            <a:endParaRPr lang="en-US"/>
          </a:p>
        </p:txBody>
      </p:sp>
    </p:spTree>
    <p:extLst>
      <p:ext uri="{BB962C8B-B14F-4D97-AF65-F5344CB8AC3E}">
        <p14:creationId xmlns:p14="http://schemas.microsoft.com/office/powerpoint/2010/main" val="3630951051"/>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pPr eaLnBrk="1" hangingPunct="1"/>
            <a:r>
              <a:rPr lang="el-GR" sz="3600" dirty="0" smtClean="0">
                <a:latin typeface="Arial" charset="0"/>
              </a:rPr>
              <a:t>Η ΔΙΑΡΘΡΩΣΗ ΤΗΣ ΚΟΙΝΟΤΗΤΑΣ</a:t>
            </a:r>
            <a:endParaRPr lang="en-GB" sz="3600" dirty="0">
              <a:latin typeface="Tahoma" charset="0"/>
            </a:endParaRPr>
          </a:p>
        </p:txBody>
      </p:sp>
      <p:sp>
        <p:nvSpPr>
          <p:cNvPr id="5" name="Content Placeholder 2"/>
          <p:cNvSpPr txBox="1">
            <a:spLocks/>
          </p:cNvSpPr>
          <p:nvPr/>
        </p:nvSpPr>
        <p:spPr>
          <a:xfrm>
            <a:off x="268396" y="1393904"/>
            <a:ext cx="7541122" cy="465129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just"/>
            <a:r>
              <a:rPr lang="el-GR" sz="2000" dirty="0" smtClean="0">
                <a:latin typeface="Arial" charset="0"/>
              </a:rPr>
              <a:t>Η ισχύς σύμφωνα με τον </a:t>
            </a:r>
            <a:r>
              <a:rPr lang="en-US" sz="2000" dirty="0" smtClean="0">
                <a:latin typeface="Arial" charset="0"/>
              </a:rPr>
              <a:t>Wax</a:t>
            </a:r>
            <a:r>
              <a:rPr lang="el-GR" sz="2000" dirty="0" smtClean="0">
                <a:latin typeface="Arial" charset="0"/>
              </a:rPr>
              <a:t> (αναφερόμενος από τον Σταθόπουλο, 2005) αναφέρεται στον έλεγχο μιας πηγής ή πηγών που είναι σημαντικές για τη λειτουργία ή την επιβίωση ενός ατόμου ή ενός οργανισμού.</a:t>
            </a:r>
          </a:p>
          <a:p>
            <a:pPr algn="just"/>
            <a:r>
              <a:rPr lang="el-GR" sz="2000" dirty="0" smtClean="0">
                <a:latin typeface="Arial" charset="0"/>
              </a:rPr>
              <a:t>Η ισχύς αυτή είναι απαραίτητη και δίνεται, μέσω της ανωτέρω διαδικασίας από τους δημότες, στα άτομα που θα ασκήσουν διοίκηση.</a:t>
            </a:r>
          </a:p>
          <a:p>
            <a:pPr algn="just"/>
            <a:r>
              <a:rPr lang="el-GR" sz="2000" dirty="0" smtClean="0">
                <a:latin typeface="Arial" charset="0"/>
              </a:rPr>
              <a:t>Η δύναμη αποτελεί την ικανότητα κάποιου να μπορεί να ασκεί επιρροή σε άλλα άτομα με ή χωρίς τη συναίνεσή τους (</a:t>
            </a:r>
            <a:r>
              <a:rPr lang="en-US" sz="2000" dirty="0" smtClean="0">
                <a:latin typeface="Arial" charset="0"/>
              </a:rPr>
              <a:t>McKee, </a:t>
            </a:r>
            <a:r>
              <a:rPr lang="el-GR" sz="2000" dirty="0">
                <a:latin typeface="Arial" charset="0"/>
              </a:rPr>
              <a:t>αναφερόμενος από τον Σταθόπουλο, 2005</a:t>
            </a:r>
            <a:r>
              <a:rPr lang="el-GR" sz="2000" dirty="0" smtClean="0">
                <a:latin typeface="Arial" charset="0"/>
              </a:rPr>
              <a:t>)</a:t>
            </a:r>
            <a:r>
              <a:rPr lang="en-US" sz="2000" dirty="0" smtClean="0">
                <a:latin typeface="Arial" charset="0"/>
              </a:rPr>
              <a:t>.</a:t>
            </a:r>
          </a:p>
          <a:p>
            <a:pPr algn="just"/>
            <a:r>
              <a:rPr lang="el-GR" sz="2000" dirty="0" smtClean="0">
                <a:latin typeface="Arial" charset="0"/>
              </a:rPr>
              <a:t>Η δύναμη παραχωρείται στους εκλεγμένους πολίτες του δήμου από το εκλογικό σώμα και χρησιμοποιείται για την εφαρμογή της διοικητικής πολιτικής.</a:t>
            </a:r>
          </a:p>
          <a:p>
            <a:pPr algn="just"/>
            <a:r>
              <a:rPr lang="el-GR" sz="2000" dirty="0" smtClean="0">
                <a:latin typeface="Arial" charset="0"/>
              </a:rPr>
              <a:t>Όλα αυτά βρίσκονται υπό την αιγίδα της πολιτικής εξουσίας, που αποκτούν οι αιρετοί και οι διορισμένοι του δήμου, από το εκάστοτε νομικό πλαίσιο.</a:t>
            </a:r>
            <a:endParaRPr lang="el-GR" dirty="0" smtClean="0">
              <a:latin typeface="Arial" charset="0"/>
            </a:endParaRPr>
          </a:p>
        </p:txBody>
      </p:sp>
      <p:sp>
        <p:nvSpPr>
          <p:cNvPr id="4" name="Slide Number Placeholder 3"/>
          <p:cNvSpPr>
            <a:spLocks noGrp="1"/>
          </p:cNvSpPr>
          <p:nvPr>
            <p:ph type="sldNum" sz="quarter" idx="12"/>
          </p:nvPr>
        </p:nvSpPr>
        <p:spPr/>
        <p:txBody>
          <a:bodyPr/>
          <a:lstStyle/>
          <a:p>
            <a:fld id="{6E2D2B3B-882E-40F3-A32F-6DD516915044}" type="slidenum">
              <a:rPr lang="en-US" smtClean="0"/>
              <a:pPr/>
              <a:t>11</a:t>
            </a:fld>
            <a:endParaRPr lang="en-US"/>
          </a:p>
        </p:txBody>
      </p:sp>
    </p:spTree>
    <p:extLst>
      <p:ext uri="{BB962C8B-B14F-4D97-AF65-F5344CB8AC3E}">
        <p14:creationId xmlns:p14="http://schemas.microsoft.com/office/powerpoint/2010/main" val="1918310994"/>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pPr eaLnBrk="1" hangingPunct="1"/>
            <a:r>
              <a:rPr lang="el-GR" sz="3600" dirty="0" smtClean="0">
                <a:latin typeface="Arial" charset="0"/>
              </a:rPr>
              <a:t>Η ΔΙΑΡΘΡΩΣΗ ΤΗΣ ΚΟΙΝΟΤΗΤΑΣ</a:t>
            </a:r>
            <a:endParaRPr lang="en-GB" sz="3600" dirty="0">
              <a:latin typeface="Tahoma" charset="0"/>
            </a:endParaRPr>
          </a:p>
        </p:txBody>
      </p:sp>
      <p:sp>
        <p:nvSpPr>
          <p:cNvPr id="5" name="Content Placeholder 2"/>
          <p:cNvSpPr txBox="1">
            <a:spLocks/>
          </p:cNvSpPr>
          <p:nvPr/>
        </p:nvSpPr>
        <p:spPr>
          <a:xfrm>
            <a:off x="268396" y="1393904"/>
            <a:ext cx="7541122" cy="465129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just"/>
            <a:r>
              <a:rPr lang="el-GR" sz="2000" dirty="0" smtClean="0">
                <a:latin typeface="Arial" charset="0"/>
              </a:rPr>
              <a:t>Βέβαια εκτός από τα εκλεγόμενα πρόσωπα που ασκούν νόμιμα πολιτική εξουσία στο δήμο έπειτα από την εκλογική τους νίκη, υπάρχουν και οι ανεπίσημοι κοινοτικοί ηγέτες όπου ασκούν πολιτική και πίεση με στόχο την επιρροή των οργάνων λήψης αποφάσεων.</a:t>
            </a:r>
          </a:p>
          <a:p>
            <a:pPr algn="just"/>
            <a:r>
              <a:rPr lang="el-GR" sz="2000" dirty="0" smtClean="0">
                <a:latin typeface="Arial" charset="0"/>
              </a:rPr>
              <a:t>Η συμμετοχή των μη εκλεγμένων ηγετών είναι απαραίτητη στην επίλυση κοινωνικών προβλημάτων βέβαια δεν είναι πάντα ξεκάθαροι οι λόγοι που επιθυμείται η διαμόρφωση της πολιτικής από τη πλευρά τους καθώς μπορεί να είναι είτε για την εκπλήρωση συμφερόντων τους είτε για συνολικό κοινωνικό όφελος.</a:t>
            </a:r>
            <a:endParaRPr lang="el-GR" dirty="0" smtClean="0">
              <a:latin typeface="Arial" charset="0"/>
            </a:endParaRPr>
          </a:p>
        </p:txBody>
      </p:sp>
      <p:sp>
        <p:nvSpPr>
          <p:cNvPr id="4" name="Slide Number Placeholder 3"/>
          <p:cNvSpPr>
            <a:spLocks noGrp="1"/>
          </p:cNvSpPr>
          <p:nvPr>
            <p:ph type="sldNum" sz="quarter" idx="12"/>
          </p:nvPr>
        </p:nvSpPr>
        <p:spPr/>
        <p:txBody>
          <a:bodyPr/>
          <a:lstStyle/>
          <a:p>
            <a:fld id="{6E2D2B3B-882E-40F3-A32F-6DD516915044}" type="slidenum">
              <a:rPr lang="en-US" smtClean="0"/>
              <a:pPr/>
              <a:t>12</a:t>
            </a:fld>
            <a:endParaRPr lang="en-US"/>
          </a:p>
        </p:txBody>
      </p:sp>
    </p:spTree>
    <p:extLst>
      <p:ext uri="{BB962C8B-B14F-4D97-AF65-F5344CB8AC3E}">
        <p14:creationId xmlns:p14="http://schemas.microsoft.com/office/powerpoint/2010/main" val="3146867462"/>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pPr eaLnBrk="1" hangingPunct="1"/>
            <a:r>
              <a:rPr lang="el-GR" sz="3600" dirty="0" smtClean="0">
                <a:latin typeface="Arial" charset="0"/>
              </a:rPr>
              <a:t>Η ΔΙΑΡΘΡΩΣΗ ΤΗΣ ΚΟΙΝΟΤΗΤΑΣ</a:t>
            </a:r>
            <a:endParaRPr lang="en-GB" sz="3600" dirty="0">
              <a:latin typeface="Tahoma" charset="0"/>
            </a:endParaRPr>
          </a:p>
        </p:txBody>
      </p:sp>
      <p:sp>
        <p:nvSpPr>
          <p:cNvPr id="5" name="Content Placeholder 2"/>
          <p:cNvSpPr txBox="1">
            <a:spLocks/>
          </p:cNvSpPr>
          <p:nvPr/>
        </p:nvSpPr>
        <p:spPr>
          <a:xfrm>
            <a:off x="268396" y="1393904"/>
            <a:ext cx="7541122" cy="465129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just"/>
            <a:r>
              <a:rPr lang="el-GR" sz="1900" dirty="0" smtClean="0">
                <a:latin typeface="Arial" charset="0"/>
              </a:rPr>
              <a:t>Μελετώντας και γνωρίζοντας τη πολιτική διάρθρωση μιας κοινότητας μας βοηθά να κατανοήσουμε ποιοι αποφασίζουν, με ποιά κριτήρια και για ποια θέματα καθώς και σε ποιο βαθμό τα προγράμματα κοινοτικής ανάπτυξης που προωθούνται εξυπηρετούν τα συμφέροντα των μελών της κοινότητας.</a:t>
            </a:r>
          </a:p>
          <a:p>
            <a:pPr algn="just"/>
            <a:r>
              <a:rPr lang="el-GR" sz="1900" dirty="0" smtClean="0">
                <a:latin typeface="Arial" charset="0"/>
              </a:rPr>
              <a:t>Αντίθετα, η κοινωνική διάρθρωση από τη πλευρά της μας παρέχει σημαντικές πληροφορίες για τον πληθυσμό και τα χαρακτηριστικά του που αποτελούν την αστική κοινότητα.</a:t>
            </a:r>
          </a:p>
          <a:p>
            <a:pPr algn="just"/>
            <a:r>
              <a:rPr lang="el-GR" sz="1900" dirty="0" smtClean="0">
                <a:latin typeface="Arial" charset="0"/>
              </a:rPr>
              <a:t>Οι αξίες των μελών της κοινότητας, οι ανάγκες τους, ο τρόπος ζωής τους, τα ενδιαφέροντά τους και οι αποφάσεις που λαμβάνουν που διαμορφώνουν και καθορίζουν τη κοινοτική πολιτική της κοινότητας.</a:t>
            </a:r>
          </a:p>
          <a:p>
            <a:pPr algn="just"/>
            <a:r>
              <a:rPr lang="el-GR" sz="1900" dirty="0" smtClean="0">
                <a:latin typeface="Arial" charset="0"/>
              </a:rPr>
              <a:t>Η κοινωνική δύναμη του πληθυσμού δεν αποτελεί αποτέλεσμα τύχης και είναι άνισα κατανεμημένη. Ανάλογα με τη κοινωνική τάξη που ανήκουν πρέπει να διαμορφώνονται πολιτικές για την ανακατανομή των πόρων και την αναδιανομή της κοινωνικής και πολιτικής δύναμης μέσα στη κοινότητα για την ενίσχυση των ασθενέστερων κατοίκων.</a:t>
            </a:r>
          </a:p>
          <a:p>
            <a:pPr algn="just"/>
            <a:endParaRPr lang="el-GR" sz="1900" dirty="0" smtClean="0">
              <a:latin typeface="Arial" charset="0"/>
            </a:endParaRPr>
          </a:p>
        </p:txBody>
      </p:sp>
      <p:sp>
        <p:nvSpPr>
          <p:cNvPr id="4" name="Slide Number Placeholder 3"/>
          <p:cNvSpPr>
            <a:spLocks noGrp="1"/>
          </p:cNvSpPr>
          <p:nvPr>
            <p:ph type="sldNum" sz="quarter" idx="12"/>
          </p:nvPr>
        </p:nvSpPr>
        <p:spPr/>
        <p:txBody>
          <a:bodyPr/>
          <a:lstStyle/>
          <a:p>
            <a:fld id="{6E2D2B3B-882E-40F3-A32F-6DD516915044}" type="slidenum">
              <a:rPr lang="en-US" smtClean="0"/>
              <a:pPr/>
              <a:t>13</a:t>
            </a:fld>
            <a:endParaRPr lang="en-US"/>
          </a:p>
        </p:txBody>
      </p:sp>
    </p:spTree>
    <p:extLst>
      <p:ext uri="{BB962C8B-B14F-4D97-AF65-F5344CB8AC3E}">
        <p14:creationId xmlns:p14="http://schemas.microsoft.com/office/powerpoint/2010/main" val="1064241970"/>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pPr eaLnBrk="1" hangingPunct="1"/>
            <a:r>
              <a:rPr lang="el-GR" sz="3600" dirty="0" smtClean="0">
                <a:latin typeface="Arial" charset="0"/>
              </a:rPr>
              <a:t>Η ΔΙΑΡΘΡΩΣΗ ΤΗΣ ΚΟΙΝΟΤΗΤΑΣ</a:t>
            </a:r>
            <a:endParaRPr lang="en-GB" sz="3600" dirty="0">
              <a:latin typeface="Tahoma" charset="0"/>
            </a:endParaRPr>
          </a:p>
        </p:txBody>
      </p:sp>
      <p:sp>
        <p:nvSpPr>
          <p:cNvPr id="5" name="Content Placeholder 2"/>
          <p:cNvSpPr txBox="1">
            <a:spLocks/>
          </p:cNvSpPr>
          <p:nvPr/>
        </p:nvSpPr>
        <p:spPr>
          <a:xfrm>
            <a:off x="268396" y="1393904"/>
            <a:ext cx="7541122" cy="465129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just"/>
            <a:r>
              <a:rPr lang="el-GR" sz="2000" dirty="0" smtClean="0">
                <a:latin typeface="Arial" charset="0"/>
              </a:rPr>
              <a:t>Η εκκλησία ήδη από τα παλαιά χρόνια συνέβαλλε στη διάρθρωση της κοινότητας ενώ αποτελεί ενεργό μέλος για τη χάραξη πολιτικής και λήψης αποφάσεων.</a:t>
            </a:r>
          </a:p>
          <a:p>
            <a:pPr algn="just"/>
            <a:r>
              <a:rPr lang="el-GR" sz="2000" dirty="0" smtClean="0">
                <a:latin typeface="Arial" charset="0"/>
              </a:rPr>
              <a:t>Αποτελεί έναν κοινωνικό θεσμό που μπορεί να επηρεάζει τις αντιλήψεις, τη στάση και τη κοινωνική συμπεριφορά ενός μέρους του πληθυσμού (Σταθόπουλος, 2005).</a:t>
            </a:r>
          </a:p>
          <a:p>
            <a:pPr algn="just"/>
            <a:r>
              <a:rPr lang="el-GR" sz="2000" dirty="0" smtClean="0">
                <a:latin typeface="Arial" charset="0"/>
              </a:rPr>
              <a:t>Μέσα από εκδηλώσεις που διοργανώνουν οι ενορίες μιας κοινότητας αποτελούν ενεργό δράση για τη κάλυψη των αναγκών μιας κοινότητας διδάσκοντας τη προσφορά και τη κοινωνική αλληλεγγύη. </a:t>
            </a:r>
          </a:p>
          <a:p>
            <a:pPr algn="just"/>
            <a:endParaRPr lang="el-GR" dirty="0" smtClean="0">
              <a:latin typeface="Arial" charset="0"/>
            </a:endParaRPr>
          </a:p>
        </p:txBody>
      </p:sp>
      <p:sp>
        <p:nvSpPr>
          <p:cNvPr id="4" name="Slide Number Placeholder 3"/>
          <p:cNvSpPr>
            <a:spLocks noGrp="1"/>
          </p:cNvSpPr>
          <p:nvPr>
            <p:ph type="sldNum" sz="quarter" idx="12"/>
          </p:nvPr>
        </p:nvSpPr>
        <p:spPr/>
        <p:txBody>
          <a:bodyPr/>
          <a:lstStyle/>
          <a:p>
            <a:fld id="{6E2D2B3B-882E-40F3-A32F-6DD516915044}" type="slidenum">
              <a:rPr lang="en-US" smtClean="0"/>
              <a:pPr/>
              <a:t>14</a:t>
            </a:fld>
            <a:endParaRPr lang="en-US"/>
          </a:p>
        </p:txBody>
      </p:sp>
    </p:spTree>
    <p:extLst>
      <p:ext uri="{BB962C8B-B14F-4D97-AF65-F5344CB8AC3E}">
        <p14:creationId xmlns:p14="http://schemas.microsoft.com/office/powerpoint/2010/main" val="3980760820"/>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pPr eaLnBrk="1" hangingPunct="1"/>
            <a:r>
              <a:rPr lang="el-GR" sz="3600" dirty="0" smtClean="0">
                <a:latin typeface="Arial" charset="0"/>
              </a:rPr>
              <a:t>Η ΔΙΑΡΘΡΩΣΗ ΤΗΣ ΚΟΙΝΟΤΗΤΑΣ</a:t>
            </a:r>
            <a:endParaRPr lang="en-GB" sz="3600" dirty="0">
              <a:latin typeface="Tahoma" charset="0"/>
            </a:endParaRPr>
          </a:p>
        </p:txBody>
      </p:sp>
      <p:sp>
        <p:nvSpPr>
          <p:cNvPr id="5" name="Content Placeholder 2"/>
          <p:cNvSpPr txBox="1">
            <a:spLocks/>
          </p:cNvSpPr>
          <p:nvPr/>
        </p:nvSpPr>
        <p:spPr>
          <a:xfrm>
            <a:off x="268396" y="1393904"/>
            <a:ext cx="7541122" cy="465129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just"/>
            <a:r>
              <a:rPr lang="el-GR" sz="2000" dirty="0" smtClean="0">
                <a:latin typeface="Arial" charset="0"/>
              </a:rPr>
              <a:t>Σημαντικό ρόλο επίσης διαδραματίζουν και τα πολιτικά κόμματα, σε εθνικό ή τοπικό επίπεδο. </a:t>
            </a:r>
          </a:p>
          <a:p>
            <a:pPr algn="just"/>
            <a:r>
              <a:rPr lang="el-GR" sz="2000" dirty="0" smtClean="0">
                <a:latin typeface="Arial" charset="0"/>
              </a:rPr>
              <a:t>Οι κάτοικοι μιας περιοχής συσπειρώνονται σε τοπικά κόμματα που εκφράζουν την ιδεολογία τους, τα συμφέροντα και τις επιδιώξεις τους.</a:t>
            </a:r>
          </a:p>
          <a:p>
            <a:pPr algn="just"/>
            <a:r>
              <a:rPr lang="el-GR" sz="2000" dirty="0" smtClean="0">
                <a:latin typeface="Arial" charset="0"/>
              </a:rPr>
              <a:t>Τα πολιτικά κόμματα αποτελούνται από τη συνένωση ενεργών πολιτών με πλήρη και δημοκρατική οργάνωση που επιδιώκουν τη συμμετοχή τους στη λήψη αποφάσεων για την εξυπηρέτηση του γενικού συμφέροντος (Δημητρόπουλος, 2009).</a:t>
            </a:r>
          </a:p>
          <a:p>
            <a:pPr algn="just"/>
            <a:r>
              <a:rPr lang="el-GR" sz="2000" dirty="0" smtClean="0">
                <a:latin typeface="Arial" charset="0"/>
              </a:rPr>
              <a:t>Στόχος τους είναι να επηρεάσουν τη πολιτική και τις αποφάσεις των δημοτικών αρχών προς όφελος της κοινότητας ανάλογα με τη θέση τους στην εξουσία ή την αντιπολίτευση.</a:t>
            </a:r>
          </a:p>
          <a:p>
            <a:pPr algn="just"/>
            <a:endParaRPr lang="el-GR" dirty="0" smtClean="0">
              <a:latin typeface="Arial" charset="0"/>
            </a:endParaRPr>
          </a:p>
        </p:txBody>
      </p:sp>
      <p:sp>
        <p:nvSpPr>
          <p:cNvPr id="4" name="Slide Number Placeholder 3"/>
          <p:cNvSpPr>
            <a:spLocks noGrp="1"/>
          </p:cNvSpPr>
          <p:nvPr>
            <p:ph type="sldNum" sz="quarter" idx="12"/>
          </p:nvPr>
        </p:nvSpPr>
        <p:spPr/>
        <p:txBody>
          <a:bodyPr/>
          <a:lstStyle/>
          <a:p>
            <a:fld id="{6E2D2B3B-882E-40F3-A32F-6DD516915044}" type="slidenum">
              <a:rPr lang="en-US" smtClean="0"/>
              <a:pPr/>
              <a:t>15</a:t>
            </a:fld>
            <a:endParaRPr lang="en-US"/>
          </a:p>
        </p:txBody>
      </p:sp>
    </p:spTree>
    <p:extLst>
      <p:ext uri="{BB962C8B-B14F-4D97-AF65-F5344CB8AC3E}">
        <p14:creationId xmlns:p14="http://schemas.microsoft.com/office/powerpoint/2010/main" val="2842852520"/>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pPr eaLnBrk="1" hangingPunct="1"/>
            <a:r>
              <a:rPr lang="el-GR" sz="3600" dirty="0" smtClean="0">
                <a:latin typeface="Arial" charset="0"/>
              </a:rPr>
              <a:t>Η ΔΙΑΡΘΡΩΣΗ ΤΗΣ ΚΟΙΝΟΤΗΤΑΣ</a:t>
            </a:r>
            <a:endParaRPr lang="en-GB" sz="3600" dirty="0">
              <a:latin typeface="Tahoma" charset="0"/>
            </a:endParaRPr>
          </a:p>
        </p:txBody>
      </p:sp>
      <p:sp>
        <p:nvSpPr>
          <p:cNvPr id="5" name="Content Placeholder 2"/>
          <p:cNvSpPr txBox="1">
            <a:spLocks/>
          </p:cNvSpPr>
          <p:nvPr/>
        </p:nvSpPr>
        <p:spPr>
          <a:xfrm>
            <a:off x="268396" y="1393904"/>
            <a:ext cx="7541122" cy="465129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just"/>
            <a:r>
              <a:rPr lang="el-GR" sz="2000" dirty="0" smtClean="0">
                <a:latin typeface="Arial" charset="0"/>
              </a:rPr>
              <a:t>Βέβαια στην Ελλάδα υπάρχει έντονα το φαινόμενο της κοματικοποίησης με συνέπειες στη τοπική κοινότητα.</a:t>
            </a:r>
          </a:p>
          <a:p>
            <a:pPr algn="just"/>
            <a:r>
              <a:rPr lang="el-GR" sz="2000" dirty="0" smtClean="0">
                <a:latin typeface="Arial" charset="0"/>
              </a:rPr>
              <a:t>Πολλά από τα τοπικά κόμματα εξαρτώνται από σκοπιμότητες των εθνικών κομμάτων με αποτέλεσμα να μην εξυπηρετείται το κοινοτικό τοπικό συμφέρον.</a:t>
            </a:r>
          </a:p>
          <a:p>
            <a:pPr algn="just"/>
            <a:r>
              <a:rPr lang="el-GR" sz="2000" dirty="0" smtClean="0">
                <a:latin typeface="Arial" charset="0"/>
              </a:rPr>
              <a:t>Τέλος οι τοπικοί φορείς και οργανώσεις, ασσχέτως των πολιτικών τους πεποιθήσεων όπως αναφέραμε παραπάνω, συσπειρώνονται για τη δημιουργία μιας «ομάδας» με κοινό σκοπό.</a:t>
            </a:r>
          </a:p>
          <a:p>
            <a:pPr algn="just"/>
            <a:r>
              <a:rPr lang="el-GR" sz="2000" dirty="0" smtClean="0">
                <a:latin typeface="Arial" charset="0"/>
              </a:rPr>
              <a:t>Η συσπείρωση αυτή πραγματοποιείται από άτομα που έχουν ίδιες πεποιθήσεις, κοινό στόχο, εργάζονται στον ίδιο οργανισμό και κοινά ενδιαφέροντα. Αυτά μπορεί να είναι σωματεία, σύλλογοι, φορείς και οργανώσεις.</a:t>
            </a:r>
          </a:p>
          <a:p>
            <a:pPr algn="just"/>
            <a:r>
              <a:rPr lang="el-GR" sz="2000" dirty="0" smtClean="0">
                <a:latin typeface="Arial" charset="0"/>
              </a:rPr>
              <a:t>Οι οργανώσεις αυτές μπορούν να έχουν έναν ή πολλαπλούς στόχους, να παρέχουν υπηρεσίες σε άτομα και οικογένειες ή να προωθούν την επίλυση των κοινοτικών προβλημάτων.</a:t>
            </a:r>
          </a:p>
          <a:p>
            <a:pPr algn="just"/>
            <a:endParaRPr lang="el-GR" dirty="0" smtClean="0">
              <a:latin typeface="Arial" charset="0"/>
            </a:endParaRPr>
          </a:p>
        </p:txBody>
      </p:sp>
      <p:sp>
        <p:nvSpPr>
          <p:cNvPr id="4" name="Slide Number Placeholder 3"/>
          <p:cNvSpPr>
            <a:spLocks noGrp="1"/>
          </p:cNvSpPr>
          <p:nvPr>
            <p:ph type="sldNum" sz="quarter" idx="12"/>
          </p:nvPr>
        </p:nvSpPr>
        <p:spPr/>
        <p:txBody>
          <a:bodyPr/>
          <a:lstStyle/>
          <a:p>
            <a:fld id="{6E2D2B3B-882E-40F3-A32F-6DD516915044}" type="slidenum">
              <a:rPr lang="en-US" smtClean="0"/>
              <a:pPr/>
              <a:t>16</a:t>
            </a:fld>
            <a:endParaRPr lang="en-US"/>
          </a:p>
        </p:txBody>
      </p:sp>
    </p:spTree>
    <p:extLst>
      <p:ext uri="{BB962C8B-B14F-4D97-AF65-F5344CB8AC3E}">
        <p14:creationId xmlns:p14="http://schemas.microsoft.com/office/powerpoint/2010/main" val="1949188718"/>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pPr eaLnBrk="1" hangingPunct="1"/>
            <a:r>
              <a:rPr lang="el-GR" sz="3600" dirty="0" smtClean="0">
                <a:latin typeface="Arial" charset="0"/>
              </a:rPr>
              <a:t>Η ΔΙΑΡΘΡΩΣΗ ΤΗΣ ΚΟΙΝΟΤΗΤΑΣ</a:t>
            </a:r>
            <a:endParaRPr lang="en-GB" sz="3600" dirty="0">
              <a:latin typeface="Tahoma" charset="0"/>
            </a:endParaRPr>
          </a:p>
        </p:txBody>
      </p:sp>
      <p:sp>
        <p:nvSpPr>
          <p:cNvPr id="5" name="Content Placeholder 2"/>
          <p:cNvSpPr txBox="1">
            <a:spLocks/>
          </p:cNvSpPr>
          <p:nvPr/>
        </p:nvSpPr>
        <p:spPr>
          <a:xfrm>
            <a:off x="268396" y="1393904"/>
            <a:ext cx="7541122" cy="465129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just"/>
            <a:r>
              <a:rPr lang="el-GR" sz="2000" dirty="0" smtClean="0">
                <a:latin typeface="Arial" charset="0"/>
              </a:rPr>
              <a:t>Οι ομάδες αυτές θα μπορούσαν να χαρακτηριστούν και ομάδες άσκησης πίεσης προς τη τοπική αρχή καθώς επιδιώκουν την εισάκουση των προτάσεών τους για τη λήψη αποφάσεων και τη προώθηση λύσεων σε κοινοτικά προβλήματα.</a:t>
            </a:r>
          </a:p>
          <a:p>
            <a:pPr algn="just"/>
            <a:r>
              <a:rPr lang="el-GR" sz="2000" dirty="0" smtClean="0">
                <a:latin typeface="Arial" charset="0"/>
              </a:rPr>
              <a:t>Εν κατακλείδι η διάρθρωση της κοινότητας δεν αποτελείται μόνο από τη τοπική αρχή, τις δομές και υπηρεσίες που την απαρτίζουν αλλά για τη λειτουργία της συμβάλλουν πολλοί παράγοντες με σκοπό την ευημερία και τη κοινωνική συνοχή.</a:t>
            </a:r>
          </a:p>
          <a:p>
            <a:pPr algn="just"/>
            <a:r>
              <a:rPr lang="el-GR" sz="2000" dirty="0" smtClean="0">
                <a:latin typeface="Arial" charset="0"/>
              </a:rPr>
              <a:t>Έτσι με τη συσπείρωση των ατόμων σε φορείς και οργανισμούς διεκδικούν ένα καλύτερο βιοτικό επίπεδο για εκείνους και τις οικογένειές τους μέσα από τη προώθηση της κοινωνικής συμμετοχής. </a:t>
            </a:r>
          </a:p>
          <a:p>
            <a:pPr algn="just"/>
            <a:endParaRPr lang="el-GR" dirty="0" smtClean="0">
              <a:latin typeface="Arial" charset="0"/>
            </a:endParaRPr>
          </a:p>
        </p:txBody>
      </p:sp>
      <p:sp>
        <p:nvSpPr>
          <p:cNvPr id="4" name="Slide Number Placeholder 3"/>
          <p:cNvSpPr>
            <a:spLocks noGrp="1"/>
          </p:cNvSpPr>
          <p:nvPr>
            <p:ph type="sldNum" sz="quarter" idx="12"/>
          </p:nvPr>
        </p:nvSpPr>
        <p:spPr/>
        <p:txBody>
          <a:bodyPr/>
          <a:lstStyle/>
          <a:p>
            <a:fld id="{6E2D2B3B-882E-40F3-A32F-6DD516915044}" type="slidenum">
              <a:rPr lang="en-US" smtClean="0"/>
              <a:pPr/>
              <a:t>17</a:t>
            </a:fld>
            <a:endParaRPr lang="en-US"/>
          </a:p>
        </p:txBody>
      </p:sp>
    </p:spTree>
    <p:extLst>
      <p:ext uri="{BB962C8B-B14F-4D97-AF65-F5344CB8AC3E}">
        <p14:creationId xmlns:p14="http://schemas.microsoft.com/office/powerpoint/2010/main" val="2504877811"/>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pPr eaLnBrk="1" hangingPunct="1"/>
            <a:r>
              <a:rPr lang="el-GR" sz="3600" dirty="0" smtClean="0">
                <a:latin typeface="Arial" charset="0"/>
              </a:rPr>
              <a:t>Η ΚΟΙΝΟΤΗΤΑ ΩΣ ΚΟΙΝΩΝΙΚΟ ΣΥΣΤΗΜΑ</a:t>
            </a:r>
            <a:endParaRPr lang="en-GB" sz="3600" dirty="0">
              <a:latin typeface="Tahoma" charset="0"/>
            </a:endParaRPr>
          </a:p>
        </p:txBody>
      </p:sp>
      <p:sp>
        <p:nvSpPr>
          <p:cNvPr id="5" name="Content Placeholder 2"/>
          <p:cNvSpPr txBox="1">
            <a:spLocks/>
          </p:cNvSpPr>
          <p:nvPr/>
        </p:nvSpPr>
        <p:spPr>
          <a:xfrm>
            <a:off x="268396" y="1393904"/>
            <a:ext cx="7541122" cy="465129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just"/>
            <a:r>
              <a:rPr lang="el-GR" sz="2000" dirty="0" smtClean="0">
                <a:latin typeface="Arial" charset="0"/>
              </a:rPr>
              <a:t>Η κοινότητα αποτελεί ένα δομημένο περιβάλλον, όπου απαρτίζεται από ένα σύστημα με ορισμένο πληθυσμό που διαμένει σε αυτήν, λειτουργίες, δομές και υπηρεσίες ενώ διέπεται από αξίες, κανόνες καθώς και αλληλεπιδράσεις των ατόμων με τους θεσμούς (Ζαϊμάκης, 2002).</a:t>
            </a:r>
          </a:p>
          <a:p>
            <a:pPr algn="just"/>
            <a:r>
              <a:rPr lang="el-GR" sz="2000" dirty="0">
                <a:latin typeface="Arial" charset="0"/>
              </a:rPr>
              <a:t>Ω</a:t>
            </a:r>
            <a:r>
              <a:rPr lang="el-GR" sz="2000" dirty="0" smtClean="0">
                <a:latin typeface="Arial" charset="0"/>
              </a:rPr>
              <a:t>ς σύστημα, η κοινότητα δεν μπορεί να συσπειρωθεί μόνο από τη γεωγραφική της περιοχή και από τους κατοίκους της αλλά πρέπει να ληφθεί υπόψη ότι μέσα σε αυτή δημιουργούνται δίκτυα ανθρωπίνων σχέσεων, πλέγματα επικοινωνίας και δεσμοί.</a:t>
            </a:r>
          </a:p>
          <a:p>
            <a:pPr algn="just"/>
            <a:r>
              <a:rPr lang="el-GR" sz="2000" dirty="0" smtClean="0">
                <a:latin typeface="Arial" charset="0"/>
              </a:rPr>
              <a:t>Η κοινότητα αποτελεί ένα κοινωνικό σύσστημα με κύριο στόχο την ικανοποίηση των τοπικών λειτουργιών της.</a:t>
            </a:r>
          </a:p>
        </p:txBody>
      </p:sp>
      <p:sp>
        <p:nvSpPr>
          <p:cNvPr id="4" name="Slide Number Placeholder 3"/>
          <p:cNvSpPr>
            <a:spLocks noGrp="1"/>
          </p:cNvSpPr>
          <p:nvPr>
            <p:ph type="sldNum" sz="quarter" idx="12"/>
          </p:nvPr>
        </p:nvSpPr>
        <p:spPr/>
        <p:txBody>
          <a:bodyPr/>
          <a:lstStyle/>
          <a:p>
            <a:fld id="{6E2D2B3B-882E-40F3-A32F-6DD516915044}" type="slidenum">
              <a:rPr lang="en-US" smtClean="0"/>
              <a:pPr/>
              <a:t>18</a:t>
            </a:fld>
            <a:endParaRPr lang="en-US"/>
          </a:p>
        </p:txBody>
      </p:sp>
    </p:spTree>
    <p:extLst>
      <p:ext uri="{BB962C8B-B14F-4D97-AF65-F5344CB8AC3E}">
        <p14:creationId xmlns:p14="http://schemas.microsoft.com/office/powerpoint/2010/main" val="848995845"/>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pPr eaLnBrk="1" hangingPunct="1"/>
            <a:r>
              <a:rPr lang="el-GR" sz="3600" dirty="0" smtClean="0">
                <a:latin typeface="Arial" charset="0"/>
              </a:rPr>
              <a:t>Η ΚΟΙΝΟΤΗΤΑ ΩΣ ΚΟΙΝΩΝΙΚΟ ΣΥΣΤΗΜΑ</a:t>
            </a:r>
            <a:endParaRPr lang="en-GB" sz="3600" dirty="0">
              <a:latin typeface="Tahoma" charset="0"/>
            </a:endParaRPr>
          </a:p>
        </p:txBody>
      </p:sp>
      <p:sp>
        <p:nvSpPr>
          <p:cNvPr id="5" name="Content Placeholder 2"/>
          <p:cNvSpPr txBox="1">
            <a:spLocks/>
          </p:cNvSpPr>
          <p:nvPr/>
        </p:nvSpPr>
        <p:spPr>
          <a:xfrm>
            <a:off x="268396" y="1393904"/>
            <a:ext cx="7541122" cy="465129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just"/>
            <a:r>
              <a:rPr lang="el-GR" sz="2000" dirty="0" smtClean="0">
                <a:latin typeface="Arial" charset="0"/>
              </a:rPr>
              <a:t>Ο </a:t>
            </a:r>
            <a:r>
              <a:rPr lang="en-US" sz="2000" dirty="0" smtClean="0">
                <a:latin typeface="Arial" charset="0"/>
              </a:rPr>
              <a:t>Warren </a:t>
            </a:r>
            <a:r>
              <a:rPr lang="el-GR" sz="2000" dirty="0" smtClean="0">
                <a:latin typeface="Arial" charset="0"/>
              </a:rPr>
              <a:t>(αναφερόμενος από τον Ιατρίδη, 2000 &amp; Ζαϊμάκη, 2002), παραθέτει μια προσέγγιση όπου η κοινότητα αποτελείται από τον συνδυασμό υποσυστημάτων και λειτουργιών που απασχολούν καθημερινά τυος κατοίκους.</a:t>
            </a:r>
          </a:p>
          <a:p>
            <a:pPr algn="just"/>
            <a:r>
              <a:rPr lang="el-GR" sz="2000" dirty="0" smtClean="0">
                <a:latin typeface="Arial" charset="0"/>
              </a:rPr>
              <a:t>Οι απασχολήσεις και οι δραστηριότητες είναι:</a:t>
            </a:r>
          </a:p>
          <a:p>
            <a:pPr lvl="1" algn="just">
              <a:buFont typeface="Lucida Grande"/>
              <a:buChar char="-"/>
            </a:pPr>
            <a:r>
              <a:rPr lang="el-GR" b="1" i="1" dirty="0" smtClean="0">
                <a:latin typeface="Arial" charset="0"/>
              </a:rPr>
              <a:t>Η οικονομία</a:t>
            </a:r>
            <a:r>
              <a:rPr lang="el-GR" dirty="0" smtClean="0">
                <a:latin typeface="Arial" charset="0"/>
              </a:rPr>
              <a:t>: με βασικές δραστηριότητες στον τομέα της παραγωγής, της διανομής και της κατανάλωσης μέσω των οποίων διασφαλίζονται όλες οι απαραίτητες διαδικασίες για την επιβίωση της κοινότητας σε υλικό επίπεδο.</a:t>
            </a:r>
          </a:p>
        </p:txBody>
      </p:sp>
      <p:sp>
        <p:nvSpPr>
          <p:cNvPr id="4" name="Slide Number Placeholder 3"/>
          <p:cNvSpPr>
            <a:spLocks noGrp="1"/>
          </p:cNvSpPr>
          <p:nvPr>
            <p:ph type="sldNum" sz="quarter" idx="12"/>
          </p:nvPr>
        </p:nvSpPr>
        <p:spPr/>
        <p:txBody>
          <a:bodyPr/>
          <a:lstStyle/>
          <a:p>
            <a:fld id="{6E2D2B3B-882E-40F3-A32F-6DD516915044}" type="slidenum">
              <a:rPr lang="en-US" smtClean="0"/>
              <a:pPr/>
              <a:t>19</a:t>
            </a:fld>
            <a:endParaRPr lang="en-US"/>
          </a:p>
        </p:txBody>
      </p:sp>
    </p:spTree>
    <p:extLst>
      <p:ext uri="{BB962C8B-B14F-4D97-AF65-F5344CB8AC3E}">
        <p14:creationId xmlns:p14="http://schemas.microsoft.com/office/powerpoint/2010/main" val="3241130464"/>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pPr eaLnBrk="1" hangingPunct="1"/>
            <a:r>
              <a:rPr lang="el-GR" sz="3600" dirty="0" smtClean="0">
                <a:latin typeface="Arial" charset="0"/>
              </a:rPr>
              <a:t>ΣΤΟΙΧΕΙΑ ΟΡΙΣΜΟΥ ΤΗΣ ΚΟΙΝΟΤΗΤΑΣ</a:t>
            </a:r>
            <a:endParaRPr lang="en-GB" sz="3600" dirty="0">
              <a:latin typeface="Tahoma" charset="0"/>
            </a:endParaRPr>
          </a:p>
        </p:txBody>
      </p:sp>
      <p:sp>
        <p:nvSpPr>
          <p:cNvPr id="5" name="Content Placeholder 2"/>
          <p:cNvSpPr txBox="1">
            <a:spLocks/>
          </p:cNvSpPr>
          <p:nvPr/>
        </p:nvSpPr>
        <p:spPr>
          <a:xfrm>
            <a:off x="268396" y="1393904"/>
            <a:ext cx="7541122" cy="465129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just"/>
            <a:r>
              <a:rPr lang="el-GR" sz="2000" dirty="0" smtClean="0">
                <a:latin typeface="Arial" charset="0"/>
              </a:rPr>
              <a:t>Αν ρωτούσαμε ένα μέσο άνθρωπο να μας αποδώσει τον ορισμό της κοινότητας θα διαπιστώναμε τη παράθεση πολλαπλών σημασιολογικών συγκεχυμένων ορισμών και μια πληθώρα καταστάσεων που μπορεί να έχουν συνδεθεί με τον ορισμό αυτό.</a:t>
            </a:r>
          </a:p>
          <a:p>
            <a:pPr algn="just"/>
            <a:r>
              <a:rPr lang="el-GR" sz="2000" dirty="0" smtClean="0">
                <a:latin typeface="Arial" charset="0"/>
              </a:rPr>
              <a:t>Από επιστημονική πλευρά της έχουν αποδοθεί πολύπλοκοι αλλά και απλούστεροι ορισμοί, καθένας τους από διαφορετική προσέγγιση με μόνο κοινό σημείο συμβολής η αναφορά ορισμένων μορφών επικοινωνίας μεταξύ του πληθυσμού της.</a:t>
            </a:r>
          </a:p>
          <a:p>
            <a:pPr algn="just"/>
            <a:r>
              <a:rPr lang="el-GR" sz="2000" dirty="0" smtClean="0">
                <a:latin typeface="Arial" charset="0"/>
              </a:rPr>
              <a:t>Ο </a:t>
            </a:r>
            <a:r>
              <a:rPr lang="en-US" sz="2000" dirty="0" err="1" smtClean="0">
                <a:latin typeface="Arial" charset="0"/>
              </a:rPr>
              <a:t>Hillery</a:t>
            </a:r>
            <a:r>
              <a:rPr lang="el-GR" sz="2000" dirty="0" smtClean="0">
                <a:latin typeface="Arial" charset="0"/>
              </a:rPr>
              <a:t> (αναφερόμενος από τον Σταθόπουλο, 2005), ειδικευμένος στη μελέτη της κοινότητας, εκτιμά ότι υπάρχουν ενενήντα τέσσερις ορισμοί της κοινότητας.</a:t>
            </a:r>
          </a:p>
        </p:txBody>
      </p:sp>
      <p:sp>
        <p:nvSpPr>
          <p:cNvPr id="4" name="Slide Number Placeholder 3"/>
          <p:cNvSpPr>
            <a:spLocks noGrp="1"/>
          </p:cNvSpPr>
          <p:nvPr>
            <p:ph type="sldNum" sz="quarter" idx="12"/>
          </p:nvPr>
        </p:nvSpPr>
        <p:spPr/>
        <p:txBody>
          <a:bodyPr/>
          <a:lstStyle/>
          <a:p>
            <a:fld id="{6E2D2B3B-882E-40F3-A32F-6DD516915044}" type="slidenum">
              <a:rPr lang="en-US" smtClean="0"/>
              <a:pPr/>
              <a:t>2</a:t>
            </a:fld>
            <a:endParaRPr lang="en-US"/>
          </a:p>
        </p:txBody>
      </p:sp>
    </p:spTree>
    <p:extLst>
      <p:ext uri="{BB962C8B-B14F-4D97-AF65-F5344CB8AC3E}">
        <p14:creationId xmlns:p14="http://schemas.microsoft.com/office/powerpoint/2010/main" val="4262528587"/>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pPr eaLnBrk="1" hangingPunct="1"/>
            <a:r>
              <a:rPr lang="el-GR" sz="3600" dirty="0" smtClean="0">
                <a:latin typeface="Arial" charset="0"/>
              </a:rPr>
              <a:t>Η ΚΟΙΝΟΤΗΤΑ ΩΣ ΚΟΙΝΩΝΙΚΟ ΣΥΣΤΗΜΑ</a:t>
            </a:r>
            <a:endParaRPr lang="en-GB" sz="3600" dirty="0">
              <a:latin typeface="Tahoma" charset="0"/>
            </a:endParaRPr>
          </a:p>
        </p:txBody>
      </p:sp>
      <p:sp>
        <p:nvSpPr>
          <p:cNvPr id="5" name="Content Placeholder 2"/>
          <p:cNvSpPr txBox="1">
            <a:spLocks/>
          </p:cNvSpPr>
          <p:nvPr/>
        </p:nvSpPr>
        <p:spPr>
          <a:xfrm>
            <a:off x="268396" y="1393904"/>
            <a:ext cx="7541122" cy="465129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lvl="1" algn="just">
              <a:buFont typeface="Lucida Grande"/>
              <a:buChar char="-"/>
            </a:pPr>
            <a:r>
              <a:rPr lang="el-GR" b="1" i="1" dirty="0" smtClean="0">
                <a:latin typeface="Arial" charset="0"/>
              </a:rPr>
              <a:t>Η κοινωνικοποίηση</a:t>
            </a:r>
            <a:r>
              <a:rPr lang="el-GR" dirty="0" smtClean="0">
                <a:latin typeface="Arial" charset="0"/>
              </a:rPr>
              <a:t>: είναι μια διαδικασία μέσω της οποίας δημιουργούνται, αναπαράγονται και μεταλαμπαδεύονται οι επικρατέστερες αξίες, γνώσεις και πρότυπα συμπεριφοράς. </a:t>
            </a:r>
          </a:p>
          <a:p>
            <a:pPr lvl="1" algn="just">
              <a:buFont typeface="Lucida Grande"/>
              <a:buChar char="-"/>
            </a:pPr>
            <a:r>
              <a:rPr lang="el-GR" dirty="0" smtClean="0">
                <a:latin typeface="Arial" charset="0"/>
              </a:rPr>
              <a:t>Σύμφωνα με τον Τσαούση (2006), η «κοινωνικοποίηση είναι μια διαδικασία στην οποία εξανθρωπίζεται ο άνθρωπος», δηλαδή το άτομο καταλαμβάνει μια θέση στη κοινωνία και γίνεται μέρος του κοινωνικού συνόλου. </a:t>
            </a:r>
          </a:p>
          <a:p>
            <a:pPr lvl="1" algn="just">
              <a:buFont typeface="Lucida Grande"/>
              <a:buChar char="-"/>
            </a:pPr>
            <a:r>
              <a:rPr lang="el-GR" dirty="0" smtClean="0">
                <a:latin typeface="Arial" charset="0"/>
              </a:rPr>
              <a:t>Τα βασικά μέσα επίτευξης της διαδικασίας αυτής είναι το οικογενειακό περιβάλλον, το εκπαιδευτικό σύστημα και σε ευρύτερο επίπεδο η σύσταση της κοινότητας. </a:t>
            </a:r>
          </a:p>
        </p:txBody>
      </p:sp>
      <p:sp>
        <p:nvSpPr>
          <p:cNvPr id="4" name="Slide Number Placeholder 3"/>
          <p:cNvSpPr>
            <a:spLocks noGrp="1"/>
          </p:cNvSpPr>
          <p:nvPr>
            <p:ph type="sldNum" sz="quarter" idx="12"/>
          </p:nvPr>
        </p:nvSpPr>
        <p:spPr/>
        <p:txBody>
          <a:bodyPr/>
          <a:lstStyle/>
          <a:p>
            <a:fld id="{6E2D2B3B-882E-40F3-A32F-6DD516915044}" type="slidenum">
              <a:rPr lang="en-US" smtClean="0"/>
              <a:pPr/>
              <a:t>20</a:t>
            </a:fld>
            <a:endParaRPr lang="en-US"/>
          </a:p>
        </p:txBody>
      </p:sp>
    </p:spTree>
    <p:extLst>
      <p:ext uri="{BB962C8B-B14F-4D97-AF65-F5344CB8AC3E}">
        <p14:creationId xmlns:p14="http://schemas.microsoft.com/office/powerpoint/2010/main" val="1385243292"/>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pPr eaLnBrk="1" hangingPunct="1"/>
            <a:r>
              <a:rPr lang="el-GR" sz="3600" dirty="0" smtClean="0">
                <a:latin typeface="Arial" charset="0"/>
              </a:rPr>
              <a:t>Η ΚΟΙΝΟΤΗΤΑ ΩΣ ΚΟΙΝΩΝΙΚΟ ΣΥΣΤΗΜΑ</a:t>
            </a:r>
            <a:endParaRPr lang="en-GB" sz="3600" dirty="0">
              <a:latin typeface="Tahoma" charset="0"/>
            </a:endParaRPr>
          </a:p>
        </p:txBody>
      </p:sp>
      <p:sp>
        <p:nvSpPr>
          <p:cNvPr id="5" name="Content Placeholder 2"/>
          <p:cNvSpPr txBox="1">
            <a:spLocks/>
          </p:cNvSpPr>
          <p:nvPr/>
        </p:nvSpPr>
        <p:spPr>
          <a:xfrm>
            <a:off x="268396" y="1393904"/>
            <a:ext cx="7541122" cy="465129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lvl="1" algn="just">
              <a:buFont typeface="Lucida Grande"/>
              <a:buChar char="-"/>
            </a:pPr>
            <a:r>
              <a:rPr lang="el-GR" b="1" i="1" dirty="0" smtClean="0">
                <a:latin typeface="Arial" charset="0"/>
              </a:rPr>
              <a:t>Ο κοινωνικός έλεγχος</a:t>
            </a:r>
            <a:r>
              <a:rPr lang="el-GR" dirty="0" smtClean="0">
                <a:latin typeface="Arial" charset="0"/>
              </a:rPr>
              <a:t>: αποτελεί μια διαδικασία ελέγχου της κοινωνικής συμπεριφοράς του ατόμου σύμφωνα με το επικρατέστερο σύστημα κοινωνικών αξιών.</a:t>
            </a:r>
          </a:p>
          <a:p>
            <a:pPr lvl="1" algn="just">
              <a:buFont typeface="Lucida Grande"/>
              <a:buChar char="-"/>
            </a:pPr>
            <a:r>
              <a:rPr lang="el-GR" dirty="0" smtClean="0">
                <a:latin typeface="Arial" charset="0"/>
              </a:rPr>
              <a:t>Ο κοινωνικός έλεγχος διαχωρίζεται σε δυο κατηγορίες, τον επίσημο (τυπικό) και τον ανεπίσημο (άτυπο).</a:t>
            </a:r>
          </a:p>
          <a:p>
            <a:pPr lvl="1" algn="just">
              <a:buFont typeface="Lucida Grande"/>
              <a:buChar char="-"/>
            </a:pPr>
            <a:r>
              <a:rPr lang="el-GR" dirty="0" smtClean="0">
                <a:latin typeface="Arial" charset="0"/>
              </a:rPr>
              <a:t>Ο επίσημος έλεγχος παραθέτει συμμετρικά τη σύνδεση μεταξύ της κοινωνικής συμπεριφοράς και των συνεπειών της.</a:t>
            </a:r>
          </a:p>
          <a:p>
            <a:pPr lvl="1" algn="just">
              <a:buFont typeface="Lucida Grande"/>
              <a:buChar char="-"/>
            </a:pPr>
            <a:r>
              <a:rPr lang="el-GR" dirty="0" smtClean="0">
                <a:latin typeface="Arial" charset="0"/>
              </a:rPr>
              <a:t>Οι φορείς που τον ασκούν προέρχονται από το κράτος και είναι η αστυνομία, το σύστημα δικαιοσύνης και οι υπηρεσίες επιμελητών.</a:t>
            </a:r>
          </a:p>
          <a:p>
            <a:pPr lvl="1" algn="just">
              <a:buFont typeface="Lucida Grande"/>
              <a:buChar char="-"/>
            </a:pPr>
            <a:r>
              <a:rPr lang="el-GR" dirty="0" smtClean="0">
                <a:latin typeface="Arial" charset="0"/>
              </a:rPr>
              <a:t>Ο ανεπίσημος σχετίζεται με τη κοινωνική κουλτούρα της εκάστοτε κοινότητας, τα ήθη και τα έθιμα.</a:t>
            </a:r>
          </a:p>
          <a:p>
            <a:pPr lvl="1" algn="just">
              <a:buFont typeface="Lucida Grande"/>
              <a:buChar char="-"/>
            </a:pPr>
            <a:r>
              <a:rPr lang="el-GR" dirty="0" smtClean="0">
                <a:latin typeface="Arial" charset="0"/>
              </a:rPr>
              <a:t>Ασκείται με τη μορφή της επιδοκιμασίας, αποδοκιμασίας ή ανοχής από όλα τα μέλη της κοινότητας. </a:t>
            </a:r>
          </a:p>
        </p:txBody>
      </p:sp>
      <p:sp>
        <p:nvSpPr>
          <p:cNvPr id="4" name="Slide Number Placeholder 3"/>
          <p:cNvSpPr>
            <a:spLocks noGrp="1"/>
          </p:cNvSpPr>
          <p:nvPr>
            <p:ph type="sldNum" sz="quarter" idx="12"/>
          </p:nvPr>
        </p:nvSpPr>
        <p:spPr/>
        <p:txBody>
          <a:bodyPr/>
          <a:lstStyle/>
          <a:p>
            <a:fld id="{6E2D2B3B-882E-40F3-A32F-6DD516915044}" type="slidenum">
              <a:rPr lang="en-US" smtClean="0"/>
              <a:pPr/>
              <a:t>21</a:t>
            </a:fld>
            <a:endParaRPr lang="en-US"/>
          </a:p>
        </p:txBody>
      </p:sp>
    </p:spTree>
    <p:extLst>
      <p:ext uri="{BB962C8B-B14F-4D97-AF65-F5344CB8AC3E}">
        <p14:creationId xmlns:p14="http://schemas.microsoft.com/office/powerpoint/2010/main" val="1138315527"/>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pPr eaLnBrk="1" hangingPunct="1"/>
            <a:r>
              <a:rPr lang="el-GR" sz="3600" dirty="0" smtClean="0">
                <a:latin typeface="Arial" charset="0"/>
              </a:rPr>
              <a:t>Η ΚΟΙΝΟΤΗΤΑ ΩΣ ΚΟΙΝΩΝΙΚΟ ΣΥΣΤΗΜΑ</a:t>
            </a:r>
            <a:endParaRPr lang="en-GB" sz="3600" dirty="0">
              <a:latin typeface="Tahoma" charset="0"/>
            </a:endParaRPr>
          </a:p>
        </p:txBody>
      </p:sp>
      <p:sp>
        <p:nvSpPr>
          <p:cNvPr id="5" name="Content Placeholder 2"/>
          <p:cNvSpPr txBox="1">
            <a:spLocks/>
          </p:cNvSpPr>
          <p:nvPr/>
        </p:nvSpPr>
        <p:spPr>
          <a:xfrm>
            <a:off x="268396" y="1393904"/>
            <a:ext cx="7541122" cy="465129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lvl="1" algn="just">
              <a:buFont typeface="Lucida Grande"/>
              <a:buChar char="-"/>
            </a:pPr>
            <a:r>
              <a:rPr lang="el-GR" b="1" i="1" dirty="0" smtClean="0">
                <a:latin typeface="Arial" charset="0"/>
              </a:rPr>
              <a:t>Η κοινωνική συμμετοχή</a:t>
            </a:r>
            <a:r>
              <a:rPr lang="el-GR" dirty="0" smtClean="0">
                <a:latin typeface="Arial" charset="0"/>
              </a:rPr>
              <a:t>: είναι η δυναμική που αναπτύσσεται μεταξύ των μελών μιας κοινότητας οργανώνοντας συλλογικές δράσεις για τη διεκδίκηση των αιτημάτων τυος προς το κοινωνικό όφελος.</a:t>
            </a:r>
          </a:p>
          <a:p>
            <a:pPr lvl="1" algn="just">
              <a:buFont typeface="Lucida Grande"/>
              <a:buChar char="-"/>
            </a:pPr>
            <a:r>
              <a:rPr lang="el-GR" dirty="0" smtClean="0">
                <a:latin typeface="Arial" charset="0"/>
              </a:rPr>
              <a:t>Η κοινωνική συμμετοχή επιτυγχάνεται με τη συλλογικότητα των ατόμων σε κοινωνικές ομάδες ώστε να επηρεάσουν τη λήψη αποφάσεων που τους επηρεάζουν σε κοινωνικά-κοινοτικά θέματα.</a:t>
            </a:r>
            <a:endParaRPr lang="el-GR" dirty="0">
              <a:latin typeface="Arial" charset="0"/>
            </a:endParaRPr>
          </a:p>
        </p:txBody>
      </p:sp>
      <p:sp>
        <p:nvSpPr>
          <p:cNvPr id="4" name="Slide Number Placeholder 3"/>
          <p:cNvSpPr>
            <a:spLocks noGrp="1"/>
          </p:cNvSpPr>
          <p:nvPr>
            <p:ph type="sldNum" sz="quarter" idx="12"/>
          </p:nvPr>
        </p:nvSpPr>
        <p:spPr/>
        <p:txBody>
          <a:bodyPr/>
          <a:lstStyle/>
          <a:p>
            <a:fld id="{6E2D2B3B-882E-40F3-A32F-6DD516915044}" type="slidenum">
              <a:rPr lang="en-US" smtClean="0"/>
              <a:pPr/>
              <a:t>22</a:t>
            </a:fld>
            <a:endParaRPr lang="en-US"/>
          </a:p>
        </p:txBody>
      </p:sp>
    </p:spTree>
    <p:extLst>
      <p:ext uri="{BB962C8B-B14F-4D97-AF65-F5344CB8AC3E}">
        <p14:creationId xmlns:p14="http://schemas.microsoft.com/office/powerpoint/2010/main" val="1353346412"/>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r>
              <a:rPr lang="el-GR" sz="3600" dirty="0">
                <a:latin typeface="Arial" charset="0"/>
              </a:rPr>
              <a:t>Η ΚΟΙΝΟΤΗΤΑ ΩΣ ΚΟΙΝΩΝΙΚΟ ΣΥΣΤΗΜΑ</a:t>
            </a:r>
            <a:endParaRPr lang="en-GB" sz="3600" dirty="0">
              <a:latin typeface="Tahoma" charset="0"/>
            </a:endParaRPr>
          </a:p>
        </p:txBody>
      </p:sp>
      <p:sp>
        <p:nvSpPr>
          <p:cNvPr id="5" name="Content Placeholder 2"/>
          <p:cNvSpPr txBox="1">
            <a:spLocks/>
          </p:cNvSpPr>
          <p:nvPr/>
        </p:nvSpPr>
        <p:spPr>
          <a:xfrm>
            <a:off x="268396" y="1393904"/>
            <a:ext cx="7541122" cy="465129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lvl="1" algn="just">
              <a:buFont typeface="Lucida Grande"/>
              <a:buChar char="-"/>
            </a:pPr>
            <a:r>
              <a:rPr lang="el-GR" b="1" i="1" dirty="0">
                <a:latin typeface="Arial" charset="0"/>
              </a:rPr>
              <a:t>Η κοινωνική </a:t>
            </a:r>
            <a:r>
              <a:rPr lang="el-GR" b="1" i="1" dirty="0" smtClean="0">
                <a:latin typeface="Arial" charset="0"/>
              </a:rPr>
              <a:t>αλληλεγγύη</a:t>
            </a:r>
            <a:r>
              <a:rPr lang="el-GR" dirty="0" smtClean="0">
                <a:latin typeface="Arial" charset="0"/>
              </a:rPr>
              <a:t>: αφορά την αμοιβαία υποστήριξη ανάμεσα στα μέλη μιας κοινότητας προκειμένου να αντεπεξέλθουν σε προβλήματα του κοινωνικού συνόλου.</a:t>
            </a:r>
            <a:endParaRPr lang="el-GR" dirty="0">
              <a:latin typeface="Arial" charset="0"/>
            </a:endParaRPr>
          </a:p>
          <a:p>
            <a:pPr marL="114300" indent="0" algn="just">
              <a:buNone/>
            </a:pPr>
            <a:endParaRPr lang="el-GR" sz="2000" dirty="0" smtClean="0">
              <a:latin typeface="Arial" charset="0"/>
            </a:endParaRPr>
          </a:p>
          <a:p>
            <a:pPr algn="just"/>
            <a:r>
              <a:rPr lang="el-GR" sz="2000" dirty="0" smtClean="0">
                <a:latin typeface="Arial" charset="0"/>
              </a:rPr>
              <a:t>Η κοινότητα επομένως αποτελεί μέρος της κοινωνίας και του κοινωνικού συστήματος, τα οποία είναι άρρηκτα συνδεδεμένα.</a:t>
            </a:r>
          </a:p>
          <a:p>
            <a:pPr algn="just"/>
            <a:r>
              <a:rPr lang="el-GR" sz="2000" dirty="0" smtClean="0">
                <a:latin typeface="Arial" charset="0"/>
              </a:rPr>
              <a:t>Το κοινωνικό σύστημα είναι αυτό που διαμορφώνει τον τρόπο λειτουργίας, την ύπαρξη και την ανάπτυξη της κοινότητας.</a:t>
            </a:r>
          </a:p>
          <a:p>
            <a:pPr algn="just"/>
            <a:r>
              <a:rPr lang="el-GR" sz="2000" dirty="0" smtClean="0">
                <a:latin typeface="Arial" charset="0"/>
              </a:rPr>
              <a:t>Χωρίς την ύπαρξη του κοινωνικού στοιχείου οι κοινότητες θα αποτελούσαν «απάνθρωπες» συναθροίσεις χωρίς ήθος, αξίες, πολιτισμό, έλεγχο και νομικό σύστημα.</a:t>
            </a:r>
          </a:p>
        </p:txBody>
      </p:sp>
      <p:sp>
        <p:nvSpPr>
          <p:cNvPr id="4" name="Slide Number Placeholder 3"/>
          <p:cNvSpPr>
            <a:spLocks noGrp="1"/>
          </p:cNvSpPr>
          <p:nvPr>
            <p:ph type="sldNum" sz="quarter" idx="12"/>
          </p:nvPr>
        </p:nvSpPr>
        <p:spPr/>
        <p:txBody>
          <a:bodyPr/>
          <a:lstStyle/>
          <a:p>
            <a:fld id="{6E2D2B3B-882E-40F3-A32F-6DD516915044}" type="slidenum">
              <a:rPr lang="en-US" smtClean="0"/>
              <a:pPr/>
              <a:t>23</a:t>
            </a:fld>
            <a:endParaRPr lang="en-US"/>
          </a:p>
        </p:txBody>
      </p:sp>
    </p:spTree>
    <p:extLst>
      <p:ext uri="{BB962C8B-B14F-4D97-AF65-F5344CB8AC3E}">
        <p14:creationId xmlns:p14="http://schemas.microsoft.com/office/powerpoint/2010/main" val="267313021"/>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r>
              <a:rPr lang="el-GR" sz="3600" dirty="0" smtClean="0">
                <a:latin typeface="Arial" charset="0"/>
              </a:rPr>
              <a:t>Η ΙΣΤΟΡΙΚΗ ΚΟΙΝΟΤΗΤΑ ΣΤΗΝ ΕΛΛΑΔΑ</a:t>
            </a:r>
            <a:endParaRPr lang="en-GB" sz="3600" dirty="0">
              <a:latin typeface="Tahoma" charset="0"/>
            </a:endParaRPr>
          </a:p>
        </p:txBody>
      </p:sp>
      <p:sp>
        <p:nvSpPr>
          <p:cNvPr id="5" name="Content Placeholder 2"/>
          <p:cNvSpPr txBox="1">
            <a:spLocks/>
          </p:cNvSpPr>
          <p:nvPr/>
        </p:nvSpPr>
        <p:spPr>
          <a:xfrm>
            <a:off x="268396" y="1393904"/>
            <a:ext cx="7541122" cy="465129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just"/>
            <a:r>
              <a:rPr lang="el-GR" sz="2000" dirty="0" smtClean="0">
                <a:latin typeface="Arial" charset="0"/>
              </a:rPr>
              <a:t>Η ιστορική κοινότητα έχει κανονιστικό και σχετικά κλειστό χαρακτήρα και συνδέεται με ορισμένους τύπους κοινωνικής οργάνωσης, οι οποίοι βασίζονται σε δεσμούς αφοσίωσης και αλληλεγγύης.</a:t>
            </a:r>
          </a:p>
          <a:p>
            <a:pPr lvl="1" algn="just">
              <a:buFont typeface="Lucida Grande"/>
              <a:buChar char="-"/>
            </a:pPr>
            <a:r>
              <a:rPr lang="el-GR" dirty="0" smtClean="0">
                <a:latin typeface="Arial" charset="0"/>
              </a:rPr>
              <a:t>Αυτός ο τύπος κοινότητας εκφράζεται με διάφορες μορφές: τη κοινότητα αίματος, η οποία θεμελιώνεται στους συγγενικούς δεσμούς αίματος</a:t>
            </a:r>
          </a:p>
          <a:p>
            <a:pPr lvl="1" algn="just">
              <a:buFont typeface="Lucida Grande"/>
              <a:buChar char="-"/>
            </a:pPr>
            <a:r>
              <a:rPr lang="el-GR" dirty="0" smtClean="0">
                <a:latin typeface="Arial" charset="0"/>
              </a:rPr>
              <a:t>Τη κοινότητα τόπου, η οποία θεμελιώνεται σε σχέσεις γειτνίασης με επίκεντρο το χωριό</a:t>
            </a:r>
          </a:p>
          <a:p>
            <a:pPr lvl="1" algn="just">
              <a:buFont typeface="Lucida Grande"/>
              <a:buChar char="-"/>
            </a:pPr>
            <a:r>
              <a:rPr lang="el-GR" dirty="0" smtClean="0">
                <a:latin typeface="Arial" charset="0"/>
              </a:rPr>
              <a:t>Τη κοινότητα πνεύματος, που θεμελιώνεται σε σχέσεις φιλίας και κοινού ενδιαφέροντος</a:t>
            </a:r>
          </a:p>
          <a:p>
            <a:pPr lvl="1" algn="just">
              <a:buFont typeface="Lucida Grande"/>
              <a:buChar char="-"/>
            </a:pPr>
            <a:r>
              <a:rPr lang="el-GR" dirty="0" smtClean="0">
                <a:latin typeface="Arial" charset="0"/>
              </a:rPr>
              <a:t>Τη κοινότητα περιουσίας, η οποία στηρίζεται στη κοινοκτημοσύνη της γης αλλά και των γυναικών</a:t>
            </a:r>
          </a:p>
          <a:p>
            <a:pPr lvl="1" algn="just">
              <a:buFont typeface="Lucida Grande"/>
              <a:buChar char="-"/>
            </a:pPr>
            <a:r>
              <a:rPr lang="el-GR" dirty="0" smtClean="0">
                <a:latin typeface="Arial" charset="0"/>
              </a:rPr>
              <a:t>Τη κοινότητα της λατρείας, η οποία συγκροτείται με βάση τη κοινή πίστη.  </a:t>
            </a:r>
          </a:p>
        </p:txBody>
      </p:sp>
      <p:sp>
        <p:nvSpPr>
          <p:cNvPr id="4" name="Slide Number Placeholder 3"/>
          <p:cNvSpPr>
            <a:spLocks noGrp="1"/>
          </p:cNvSpPr>
          <p:nvPr>
            <p:ph type="sldNum" sz="quarter" idx="12"/>
          </p:nvPr>
        </p:nvSpPr>
        <p:spPr/>
        <p:txBody>
          <a:bodyPr/>
          <a:lstStyle/>
          <a:p>
            <a:fld id="{6E2D2B3B-882E-40F3-A32F-6DD516915044}" type="slidenum">
              <a:rPr lang="en-US" smtClean="0"/>
              <a:pPr/>
              <a:t>24</a:t>
            </a:fld>
            <a:endParaRPr lang="en-US"/>
          </a:p>
        </p:txBody>
      </p:sp>
    </p:spTree>
    <p:extLst>
      <p:ext uri="{BB962C8B-B14F-4D97-AF65-F5344CB8AC3E}">
        <p14:creationId xmlns:p14="http://schemas.microsoft.com/office/powerpoint/2010/main" val="1266590076"/>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r>
              <a:rPr lang="el-GR" sz="3600" dirty="0" smtClean="0">
                <a:latin typeface="Arial" charset="0"/>
              </a:rPr>
              <a:t>ΟΙ ΠΡΩΤΕΣ ΜΕΤΑΠΟΛΕΜΙΚΕΣ ΕΡΓΑΣΙΕΣ</a:t>
            </a:r>
            <a:endParaRPr lang="en-GB" sz="3600" dirty="0">
              <a:latin typeface="Tahoma" charset="0"/>
            </a:endParaRPr>
          </a:p>
        </p:txBody>
      </p:sp>
      <p:sp>
        <p:nvSpPr>
          <p:cNvPr id="5" name="Content Placeholder 2"/>
          <p:cNvSpPr txBox="1">
            <a:spLocks/>
          </p:cNvSpPr>
          <p:nvPr/>
        </p:nvSpPr>
        <p:spPr>
          <a:xfrm>
            <a:off x="268396" y="1393904"/>
            <a:ext cx="7541122" cy="465129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just"/>
            <a:r>
              <a:rPr lang="el-GR" sz="2000" dirty="0" smtClean="0">
                <a:latin typeface="Arial" charset="0"/>
              </a:rPr>
              <a:t>Ο ανθρωπολόγος </a:t>
            </a:r>
            <a:r>
              <a:rPr lang="en-US" sz="2000" dirty="0" smtClean="0">
                <a:latin typeface="Arial" charset="0"/>
              </a:rPr>
              <a:t>R. Redfield</a:t>
            </a:r>
            <a:r>
              <a:rPr lang="el-GR" sz="2000" dirty="0" smtClean="0">
                <a:latin typeface="Arial" charset="0"/>
              </a:rPr>
              <a:t> </a:t>
            </a:r>
            <a:r>
              <a:rPr lang="el-GR" sz="2000" dirty="0">
                <a:latin typeface="Arial" charset="0"/>
              </a:rPr>
              <a:t>παρουσίασε μια εργασία </a:t>
            </a:r>
            <a:r>
              <a:rPr lang="el-GR" sz="2000" dirty="0" smtClean="0">
                <a:latin typeface="Arial" charset="0"/>
              </a:rPr>
              <a:t>για τη μικρή κοινότητα, η οποία αποτελεί μια κοινωνική οντότητα που χαρακτηρίζεται από ορισμένα βασικά γνωρίσματα: είναι ευδιάκριτη, ομοιογενής, έχει μικρό μέγεθος και αυτάρκεια.</a:t>
            </a:r>
          </a:p>
          <a:p>
            <a:pPr algn="just"/>
            <a:r>
              <a:rPr lang="el-GR" sz="2000" dirty="0" smtClean="0">
                <a:latin typeface="Arial" charset="0"/>
              </a:rPr>
              <a:t>Στη κοινότητα κυριαρχεί η αίσθηση του εμείς και τα δίκτυα αλληλεγγύης.</a:t>
            </a:r>
          </a:p>
          <a:p>
            <a:pPr algn="just"/>
            <a:r>
              <a:rPr lang="el-GR" sz="2000" dirty="0" smtClean="0">
                <a:latin typeface="Arial" charset="0"/>
              </a:rPr>
              <a:t>Στον αντίποδα βρίσκεται η αστεακή κοινότητα, η οποία χαρακτηρίζεται από σύνθετες κοινωνικές σχέσεις, κατάτμηση και αποξένωση.</a:t>
            </a:r>
          </a:p>
          <a:p>
            <a:pPr algn="just"/>
            <a:r>
              <a:rPr lang="el-GR" sz="2000" dirty="0" smtClean="0">
                <a:latin typeface="Arial" charset="0"/>
              </a:rPr>
              <a:t>Για το συγγραφέα το ζητούμενο είναι να διακρίνουμε τους διάφορους τύπους κοινωνιών με βάση τη διαφοροποίηση και το βαθμό εξάρτησής τους από τη πόλη και το ευρύτερο περιβάλλον.</a:t>
            </a:r>
          </a:p>
        </p:txBody>
      </p:sp>
      <p:sp>
        <p:nvSpPr>
          <p:cNvPr id="4" name="Slide Number Placeholder 3"/>
          <p:cNvSpPr>
            <a:spLocks noGrp="1"/>
          </p:cNvSpPr>
          <p:nvPr>
            <p:ph type="sldNum" sz="quarter" idx="12"/>
          </p:nvPr>
        </p:nvSpPr>
        <p:spPr/>
        <p:txBody>
          <a:bodyPr/>
          <a:lstStyle/>
          <a:p>
            <a:fld id="{6E2D2B3B-882E-40F3-A32F-6DD516915044}" type="slidenum">
              <a:rPr lang="en-US" smtClean="0"/>
              <a:pPr/>
              <a:t>25</a:t>
            </a:fld>
            <a:endParaRPr lang="en-US"/>
          </a:p>
        </p:txBody>
      </p:sp>
    </p:spTree>
    <p:extLst>
      <p:ext uri="{BB962C8B-B14F-4D97-AF65-F5344CB8AC3E}">
        <p14:creationId xmlns:p14="http://schemas.microsoft.com/office/powerpoint/2010/main" val="321374334"/>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r>
              <a:rPr lang="el-GR" sz="3600" dirty="0" smtClean="0">
                <a:latin typeface="Arial" charset="0"/>
              </a:rPr>
              <a:t>Η ΣΥΓΧΡΟΝΗ ΕΝΝΟΙΑ ΤΗΣ ΚΟΙΝΟΤΗΤΑΣ</a:t>
            </a:r>
            <a:endParaRPr lang="en-GB" sz="3600" dirty="0">
              <a:latin typeface="Tahoma" charset="0"/>
            </a:endParaRPr>
          </a:p>
        </p:txBody>
      </p:sp>
      <p:sp>
        <p:nvSpPr>
          <p:cNvPr id="5" name="Content Placeholder 2"/>
          <p:cNvSpPr txBox="1">
            <a:spLocks/>
          </p:cNvSpPr>
          <p:nvPr/>
        </p:nvSpPr>
        <p:spPr>
          <a:xfrm>
            <a:off x="268396" y="1393904"/>
            <a:ext cx="7541122" cy="465129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just"/>
            <a:r>
              <a:rPr lang="el-GR" sz="2000" dirty="0" smtClean="0">
                <a:latin typeface="Arial" charset="0"/>
              </a:rPr>
              <a:t>Με βάση σύγχρονες προσεγγίσεις, ο όρος «κοινότητα» χρησιμοποιείται</a:t>
            </a:r>
            <a:r>
              <a:rPr lang="en-US" sz="2000" dirty="0" smtClean="0">
                <a:latin typeface="Arial" charset="0"/>
              </a:rPr>
              <a:t> </a:t>
            </a:r>
            <a:r>
              <a:rPr lang="el-GR" sz="2000" dirty="0" smtClean="0">
                <a:latin typeface="Arial" charset="0"/>
              </a:rPr>
              <a:t>για να περιγράψει σύνθετους κοινωνικο-πολιτισμικούς σχηματισμούς.</a:t>
            </a:r>
          </a:p>
          <a:p>
            <a:pPr algn="just"/>
            <a:r>
              <a:rPr lang="el-GR" sz="2000" dirty="0" smtClean="0">
                <a:latin typeface="Arial" charset="0"/>
              </a:rPr>
              <a:t>Διερευνώντας σύγχρονες μορφές κοινοτήτων μπορούμε να εντοπίσουμε ενδεικτικά τις παρακάτω:</a:t>
            </a:r>
          </a:p>
          <a:p>
            <a:pPr lvl="1" algn="just">
              <a:buFont typeface="Lucida Grande"/>
              <a:buChar char="-"/>
            </a:pPr>
            <a:r>
              <a:rPr lang="el-GR" dirty="0" smtClean="0">
                <a:latin typeface="Arial" charset="0"/>
              </a:rPr>
              <a:t>Κοινότητες οι οποίες προκύπτουν από την οικονομική μετανάστευση και τις νέες γεωπολιτικές ανακατατάξεις, και οι οποίες οργανώνουν το δικό τους κόσμο σε ένα «ξένο» και συχνά εχθρικό γι αυτές περιβάλλον (κοινότητες μεταναστών, προσφύγων, μειονοτικές ομάδες).</a:t>
            </a:r>
          </a:p>
          <a:p>
            <a:pPr lvl="1" algn="just">
              <a:buFont typeface="Lucida Grande"/>
              <a:buChar char="-"/>
            </a:pPr>
            <a:r>
              <a:rPr lang="el-GR" dirty="0" smtClean="0">
                <a:latin typeface="Arial" charset="0"/>
              </a:rPr>
              <a:t>Κοινότητες οι οποίες βασίζονται στη πολιτισμική διαφοροποίηση από τη κυρίαρχη κουλτούρα στις κοινές δραστηριότητες ελεύθερου χρόνου και στα διακριτά </a:t>
            </a:r>
            <a:r>
              <a:rPr lang="en-US" dirty="0" smtClean="0">
                <a:latin typeface="Arial" charset="0"/>
              </a:rPr>
              <a:t>life styles</a:t>
            </a:r>
            <a:r>
              <a:rPr lang="el-GR" dirty="0" smtClean="0">
                <a:latin typeface="Arial" charset="0"/>
              </a:rPr>
              <a:t> (ροκ ή ρέιβ κοινότητες, κλπ).</a:t>
            </a:r>
          </a:p>
        </p:txBody>
      </p:sp>
      <p:sp>
        <p:nvSpPr>
          <p:cNvPr id="4" name="Slide Number Placeholder 3"/>
          <p:cNvSpPr>
            <a:spLocks noGrp="1"/>
          </p:cNvSpPr>
          <p:nvPr>
            <p:ph type="sldNum" sz="quarter" idx="12"/>
          </p:nvPr>
        </p:nvSpPr>
        <p:spPr/>
        <p:txBody>
          <a:bodyPr/>
          <a:lstStyle/>
          <a:p>
            <a:fld id="{6E2D2B3B-882E-40F3-A32F-6DD516915044}" type="slidenum">
              <a:rPr lang="en-US" smtClean="0"/>
              <a:pPr/>
              <a:t>26</a:t>
            </a:fld>
            <a:endParaRPr lang="en-US"/>
          </a:p>
        </p:txBody>
      </p:sp>
    </p:spTree>
    <p:extLst>
      <p:ext uri="{BB962C8B-B14F-4D97-AF65-F5344CB8AC3E}">
        <p14:creationId xmlns:p14="http://schemas.microsoft.com/office/powerpoint/2010/main" val="2479140772"/>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r>
              <a:rPr lang="el-GR" sz="3600" dirty="0" smtClean="0">
                <a:latin typeface="Arial" charset="0"/>
              </a:rPr>
              <a:t>Η ΣΥΓΧΡΟΝΗ ΕΝΝΟΙΑ ΤΗΣ ΚΟΙΝΟΤΗΤΑΣ</a:t>
            </a:r>
            <a:endParaRPr lang="en-GB" sz="3600" dirty="0">
              <a:latin typeface="Tahoma" charset="0"/>
            </a:endParaRPr>
          </a:p>
        </p:txBody>
      </p:sp>
      <p:sp>
        <p:nvSpPr>
          <p:cNvPr id="5" name="Content Placeholder 2"/>
          <p:cNvSpPr txBox="1">
            <a:spLocks/>
          </p:cNvSpPr>
          <p:nvPr/>
        </p:nvSpPr>
        <p:spPr>
          <a:xfrm>
            <a:off x="268396" y="1393904"/>
            <a:ext cx="7541122" cy="465129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lvl="1" algn="just">
              <a:buFont typeface="Lucida Grande"/>
              <a:buChar char="-"/>
            </a:pPr>
            <a:r>
              <a:rPr lang="el-GR" dirty="0" smtClean="0">
                <a:latin typeface="Arial" charset="0"/>
              </a:rPr>
              <a:t>Κοινότητες που ιδρύονται μέσα από κρατικές παρεμβάσεις ή κοινοτικά δίκτυα και έχουν συγκεκριμένους σκοπούς (θεραπευτικές κοινότητες χρηστών τοξικών ουσιών, κοινότητες ανώνυμων αλκοολικών, εθελοντικές οργανώσεις, κλπ.).</a:t>
            </a:r>
          </a:p>
          <a:p>
            <a:pPr lvl="1" algn="just">
              <a:buFont typeface="Lucida Grande"/>
              <a:buChar char="-"/>
            </a:pPr>
            <a:r>
              <a:rPr lang="el-GR" dirty="0" smtClean="0">
                <a:latin typeface="Arial" charset="0"/>
              </a:rPr>
              <a:t>Κοινότητες λατρείας, οι οποίες διαμορφώνουν τις δικές τους ,συνήθως μεταφυσικού τύπου, απαντήσεις στα υπαρξιακά αδιέξοδα της σύγχρονης κοινωνίας (παραθρησκευτικές οργανώσεις).</a:t>
            </a:r>
          </a:p>
          <a:p>
            <a:pPr lvl="1" algn="just">
              <a:buFont typeface="Lucida Grande"/>
              <a:buChar char="-"/>
            </a:pPr>
            <a:r>
              <a:rPr lang="el-GR" dirty="0" smtClean="0">
                <a:latin typeface="Arial" charset="0"/>
              </a:rPr>
              <a:t>Οι «εντός δικτύου κοινότητες» (</a:t>
            </a:r>
            <a:r>
              <a:rPr lang="en-US" dirty="0" smtClean="0">
                <a:latin typeface="Arial" charset="0"/>
              </a:rPr>
              <a:t>on line community),</a:t>
            </a:r>
            <a:r>
              <a:rPr lang="el-GR" dirty="0">
                <a:latin typeface="Arial" charset="0"/>
              </a:rPr>
              <a:t> </a:t>
            </a:r>
            <a:r>
              <a:rPr lang="el-GR" dirty="0" smtClean="0">
                <a:latin typeface="Arial" charset="0"/>
              </a:rPr>
              <a:t>οι οποίες διαδίδονται από τα ΜΜΕ μέσω διαδικασιών «δημιουργικής κατανάλωσης» και από τη χρήση της επικοινωνίας στον Κυβερνοχώρο μέσα από υπολογιστή, και οι οποίες βασίζονται στα κοινά ενδιαφέροντα και στις συνήθειες πρακτικής δράσης ορισμένων ομάδων χρηστών.</a:t>
            </a:r>
          </a:p>
        </p:txBody>
      </p:sp>
      <p:sp>
        <p:nvSpPr>
          <p:cNvPr id="4" name="Slide Number Placeholder 3"/>
          <p:cNvSpPr>
            <a:spLocks noGrp="1"/>
          </p:cNvSpPr>
          <p:nvPr>
            <p:ph type="sldNum" sz="quarter" idx="12"/>
          </p:nvPr>
        </p:nvSpPr>
        <p:spPr/>
        <p:txBody>
          <a:bodyPr/>
          <a:lstStyle/>
          <a:p>
            <a:fld id="{6E2D2B3B-882E-40F3-A32F-6DD516915044}" type="slidenum">
              <a:rPr lang="en-US" smtClean="0"/>
              <a:pPr/>
              <a:t>27</a:t>
            </a:fld>
            <a:endParaRPr lang="en-US"/>
          </a:p>
        </p:txBody>
      </p:sp>
    </p:spTree>
    <p:extLst>
      <p:ext uri="{BB962C8B-B14F-4D97-AF65-F5344CB8AC3E}">
        <p14:creationId xmlns:p14="http://schemas.microsoft.com/office/powerpoint/2010/main" val="2541053299"/>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r>
              <a:rPr lang="el-GR" sz="3600" dirty="0" smtClean="0">
                <a:latin typeface="Arial" charset="0"/>
              </a:rPr>
              <a:t>Η ΣΥΓΧΡΟΝΗ ΕΝΝΟΙΑ ΤΗΣ ΚΟΙΝΟΤΗΤΑΣ</a:t>
            </a:r>
            <a:endParaRPr lang="en-GB" sz="3600" dirty="0">
              <a:latin typeface="Tahoma" charset="0"/>
            </a:endParaRPr>
          </a:p>
        </p:txBody>
      </p:sp>
      <p:sp>
        <p:nvSpPr>
          <p:cNvPr id="5" name="Content Placeholder 2"/>
          <p:cNvSpPr txBox="1">
            <a:spLocks/>
          </p:cNvSpPr>
          <p:nvPr/>
        </p:nvSpPr>
        <p:spPr>
          <a:xfrm>
            <a:off x="268396" y="1393904"/>
            <a:ext cx="7541122" cy="465129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just"/>
            <a:r>
              <a:rPr lang="el-GR" sz="1900" dirty="0" smtClean="0">
                <a:latin typeface="Arial" charset="0"/>
              </a:rPr>
              <a:t>Σύμφωνα με τους </a:t>
            </a:r>
            <a:r>
              <a:rPr lang="en-US" sz="1900" dirty="0" smtClean="0">
                <a:latin typeface="Arial" charset="0"/>
              </a:rPr>
              <a:t>Crow </a:t>
            </a:r>
            <a:r>
              <a:rPr lang="el-GR" sz="1900" dirty="0" smtClean="0">
                <a:latin typeface="Arial" charset="0"/>
              </a:rPr>
              <a:t>και </a:t>
            </a:r>
            <a:r>
              <a:rPr lang="en-US" sz="1900" dirty="0" smtClean="0">
                <a:latin typeface="Arial" charset="0"/>
              </a:rPr>
              <a:t>Allan</a:t>
            </a:r>
            <a:r>
              <a:rPr lang="el-GR" sz="1900" dirty="0" smtClean="0">
                <a:latin typeface="Arial" charset="0"/>
              </a:rPr>
              <a:t>, η κοινότητα είναι «μια έννοια με πολλές σημασίες που εμπλέκει διαφορετικούς κύκλους εμπειριών για διαφορετικές ομάδες ανθρώπων».</a:t>
            </a:r>
          </a:p>
          <a:p>
            <a:pPr algn="just"/>
            <a:r>
              <a:rPr lang="el-GR" sz="1900" dirty="0" smtClean="0">
                <a:latin typeface="Arial" charset="0"/>
              </a:rPr>
              <a:t>Η </a:t>
            </a:r>
            <a:r>
              <a:rPr lang="en-US" sz="1900" dirty="0" smtClean="0">
                <a:latin typeface="Arial" charset="0"/>
              </a:rPr>
              <a:t>Bernard</a:t>
            </a:r>
            <a:r>
              <a:rPr lang="el-GR" sz="1900" dirty="0" smtClean="0">
                <a:latin typeface="Arial" charset="0"/>
              </a:rPr>
              <a:t> εντοπίζει τρία κοινά στοιχεία στους ποικίλους ορισμούς: τον τόπο, τη κοινωνική αλληλόδραση και τον κοινοτικό δεσμό.</a:t>
            </a:r>
          </a:p>
          <a:p>
            <a:pPr algn="just"/>
            <a:r>
              <a:rPr lang="el-GR" sz="1900" dirty="0">
                <a:latin typeface="Arial" charset="0"/>
              </a:rPr>
              <a:t>Σ</a:t>
            </a:r>
            <a:r>
              <a:rPr lang="el-GR" sz="1900" dirty="0" smtClean="0">
                <a:latin typeface="Arial" charset="0"/>
              </a:rPr>
              <a:t>τις διάφορες κοινοτικές μελέτες που έχουν σημείο αναφοράς την αγροτική κοινωνία, όπου οι άνθρωποι εξαρτώνται απ΄οτις πηγές της γης και το τοπικό περιβάλλον, δίνεται έμφαση στο τοπικό στοιχείο.</a:t>
            </a:r>
          </a:p>
          <a:p>
            <a:pPr algn="just"/>
            <a:r>
              <a:rPr lang="el-GR" sz="1900" dirty="0" smtClean="0">
                <a:latin typeface="Arial" charset="0"/>
              </a:rPr>
              <a:t>Η κοινότητα χαρακτηρίζεται από στενές διαπροσωπικές σχέσεις, συναισθηματικούς δεσμούς, ηθική δέσμευση, κοινωνική συνοχή και συνέχεια στο χρόνο.</a:t>
            </a:r>
          </a:p>
          <a:p>
            <a:pPr algn="just"/>
            <a:r>
              <a:rPr lang="el-GR" sz="1900" dirty="0" smtClean="0">
                <a:latin typeface="Arial" charset="0"/>
              </a:rPr>
              <a:t>Δίνοντας έναν περιεκτικό ορισμό, η κοινότητα παραπέμπει σε ένα σύνολο ατόμων που σχηματίζουν μια κοινωνική οντότητα βασισμένη στον κοινό τόπο, στη κουλτούρα και στο μοίρασμα κοινών δραστηριοτήτων, ενδοαφερόντων και ταυτίσεων. </a:t>
            </a:r>
          </a:p>
        </p:txBody>
      </p:sp>
      <p:sp>
        <p:nvSpPr>
          <p:cNvPr id="4" name="Slide Number Placeholder 3"/>
          <p:cNvSpPr>
            <a:spLocks noGrp="1"/>
          </p:cNvSpPr>
          <p:nvPr>
            <p:ph type="sldNum" sz="quarter" idx="12"/>
          </p:nvPr>
        </p:nvSpPr>
        <p:spPr/>
        <p:txBody>
          <a:bodyPr/>
          <a:lstStyle/>
          <a:p>
            <a:fld id="{6E2D2B3B-882E-40F3-A32F-6DD516915044}" type="slidenum">
              <a:rPr lang="en-US" smtClean="0"/>
              <a:pPr/>
              <a:t>28</a:t>
            </a:fld>
            <a:endParaRPr lang="en-US"/>
          </a:p>
        </p:txBody>
      </p:sp>
    </p:spTree>
    <p:extLst>
      <p:ext uri="{BB962C8B-B14F-4D97-AF65-F5344CB8AC3E}">
        <p14:creationId xmlns:p14="http://schemas.microsoft.com/office/powerpoint/2010/main" val="2831447036"/>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r>
              <a:rPr lang="el-GR" sz="3600" dirty="0" smtClean="0">
                <a:latin typeface="Arial" charset="0"/>
              </a:rPr>
              <a:t>Η ΣΥΓΧΡΟΝΗ ΕΝΝΟΙΑ ΤΗΣ ΚΟΙΝΟΤΗΤΑΣ</a:t>
            </a:r>
            <a:endParaRPr lang="en-GB" sz="3600" dirty="0">
              <a:latin typeface="Tahoma" charset="0"/>
            </a:endParaRPr>
          </a:p>
        </p:txBody>
      </p:sp>
      <p:sp>
        <p:nvSpPr>
          <p:cNvPr id="5" name="Content Placeholder 2"/>
          <p:cNvSpPr txBox="1">
            <a:spLocks/>
          </p:cNvSpPr>
          <p:nvPr/>
        </p:nvSpPr>
        <p:spPr>
          <a:xfrm>
            <a:off x="268396" y="1393904"/>
            <a:ext cx="7541122" cy="465129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just"/>
            <a:r>
              <a:rPr lang="el-GR" sz="1800" dirty="0" smtClean="0">
                <a:latin typeface="Arial" charset="0"/>
              </a:rPr>
              <a:t>Μπορούμε να προσδιορίσουμε ορισμένα συστατικά χαρακτηριστικά της κοινότητας:</a:t>
            </a:r>
          </a:p>
          <a:p>
            <a:pPr lvl="1" algn="just">
              <a:buFont typeface="Lucida Grande"/>
              <a:buChar char="-"/>
            </a:pPr>
            <a:r>
              <a:rPr lang="el-GR" sz="1800" dirty="0" smtClean="0">
                <a:latin typeface="Arial" charset="0"/>
              </a:rPr>
              <a:t>Είναι ένα κοινωνικό μόρφωμα, λίγο πολύ οριοθετημένο σπό τον έξω κόσμο ,το οποίο εντοπίζεται ανάμεσα στις πρωταρχικές δομές της κοινωνικής οργάνωσης (συγγένεια, φιλία) και σε ευρύτερες αφηρημένες οντότητες, όπως είναι το έθνος-κράτος και άλλες μεγάλης κλίμακας κοινωνικές και οικονομικές δομές.</a:t>
            </a:r>
          </a:p>
          <a:p>
            <a:pPr lvl="1" algn="just">
              <a:buFont typeface="Lucida Grande"/>
              <a:buChar char="-"/>
            </a:pPr>
            <a:r>
              <a:rPr lang="el-GR" sz="1800" dirty="0" smtClean="0">
                <a:latin typeface="Arial" charset="0"/>
              </a:rPr>
              <a:t>Είναι ένα σύνολο ατόμων που βιώνει την αίσθηση ότι ανήκει σε ένα διακριτό κοινωνικό και πολιτισμικό μόρφωμα.</a:t>
            </a:r>
          </a:p>
          <a:p>
            <a:pPr lvl="1" algn="just">
              <a:buFont typeface="Lucida Grande"/>
              <a:buChar char="-"/>
            </a:pPr>
            <a:r>
              <a:rPr lang="el-GR" sz="1800" dirty="0" smtClean="0">
                <a:latin typeface="Arial" charset="0"/>
              </a:rPr>
              <a:t>Συνιστά ένα μοντέλο κοινωνικών σχέσεων οργανωμένων γύρω από αλληλοδράσεις και δεσμούς και διαμορφωμένων με βάση ορισμένα κοινά χαρακτηριστικά, όπως η τοπική γειτνίαση, η εθνική καταγωγή, η πολιτισμική ταυτότητα και τα ενδιαφέροντα.</a:t>
            </a:r>
          </a:p>
          <a:p>
            <a:pPr lvl="1" algn="just">
              <a:buFont typeface="Lucida Grande"/>
              <a:buChar char="-"/>
            </a:pPr>
            <a:r>
              <a:rPr lang="el-GR" sz="1800" dirty="0" smtClean="0">
                <a:latin typeface="Arial" charset="0"/>
              </a:rPr>
              <a:t>Είναι μια συμβολική ενότητα, η οποία συγκροτείται από σύμβολα και αξίες που επιτρέπουν στα μέλη της κοινότητας να φτιάχνουν νοήματα και να διαμορφώνουν τη κοινοτική συνείδηση και τη συλλογική ταυτότητα.  </a:t>
            </a:r>
          </a:p>
        </p:txBody>
      </p:sp>
      <p:sp>
        <p:nvSpPr>
          <p:cNvPr id="4" name="Slide Number Placeholder 3"/>
          <p:cNvSpPr>
            <a:spLocks noGrp="1"/>
          </p:cNvSpPr>
          <p:nvPr>
            <p:ph type="sldNum" sz="quarter" idx="12"/>
          </p:nvPr>
        </p:nvSpPr>
        <p:spPr/>
        <p:txBody>
          <a:bodyPr/>
          <a:lstStyle/>
          <a:p>
            <a:fld id="{6E2D2B3B-882E-40F3-A32F-6DD516915044}" type="slidenum">
              <a:rPr lang="en-US" smtClean="0"/>
              <a:pPr/>
              <a:t>29</a:t>
            </a:fld>
            <a:endParaRPr lang="en-US"/>
          </a:p>
        </p:txBody>
      </p:sp>
    </p:spTree>
    <p:extLst>
      <p:ext uri="{BB962C8B-B14F-4D97-AF65-F5344CB8AC3E}">
        <p14:creationId xmlns:p14="http://schemas.microsoft.com/office/powerpoint/2010/main" val="940908209"/>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pPr eaLnBrk="1" hangingPunct="1"/>
            <a:r>
              <a:rPr lang="el-GR" sz="3600" dirty="0" smtClean="0">
                <a:latin typeface="Arial" charset="0"/>
              </a:rPr>
              <a:t>ΣΤΟΙΧΕΙΑ ΟΡΙΣΜΟΥ ΤΗΣ ΚΟΙΝΟΤΗΤΑΣ</a:t>
            </a:r>
            <a:endParaRPr lang="en-GB" sz="3600" dirty="0">
              <a:latin typeface="Tahoma" charset="0"/>
            </a:endParaRPr>
          </a:p>
        </p:txBody>
      </p:sp>
      <p:sp>
        <p:nvSpPr>
          <p:cNvPr id="5" name="Content Placeholder 2"/>
          <p:cNvSpPr txBox="1">
            <a:spLocks/>
          </p:cNvSpPr>
          <p:nvPr/>
        </p:nvSpPr>
        <p:spPr>
          <a:xfrm>
            <a:off x="268396" y="1393904"/>
            <a:ext cx="7541122" cy="465129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just"/>
            <a:r>
              <a:rPr lang="el-GR" sz="1800" dirty="0" smtClean="0">
                <a:latin typeface="Arial" charset="0"/>
              </a:rPr>
              <a:t>Από αυστηρά σημασιολογική άποψη σύμφωνα με τον Μπαμπινιώτη (2006) κοινότητα χαρακτηρίζεται ένα σύνολο προσώπων που ενώνονται μεταξύ τους με κοινά στοιχεία (πχ. </a:t>
            </a:r>
            <a:r>
              <a:rPr lang="el-GR" sz="1800" dirty="0">
                <a:latin typeface="Arial" charset="0"/>
              </a:rPr>
              <a:t>γ</a:t>
            </a:r>
            <a:r>
              <a:rPr lang="el-GR" sz="1800" dirty="0" smtClean="0">
                <a:latin typeface="Arial" charset="0"/>
              </a:rPr>
              <a:t>λώσσα, θρησκεία, καταγωγή, χρώμα, κ.α.), αξίες καθώς και η κατώτατη βαθμίδα διοικητικής διαίρεσης του κράτους σε επίπεδο τοπικής αυτοδιοίκησης.</a:t>
            </a:r>
          </a:p>
          <a:p>
            <a:pPr algn="just"/>
            <a:r>
              <a:rPr lang="el-GR" sz="1800" dirty="0" smtClean="0">
                <a:latin typeface="Arial" charset="0"/>
              </a:rPr>
              <a:t>Ένας από τους πιο απλούς κοινωνιολογικούς ορισμούς της (</a:t>
            </a:r>
            <a:r>
              <a:rPr lang="en-US" sz="1800" dirty="0" smtClean="0">
                <a:latin typeface="Arial" charset="0"/>
              </a:rPr>
              <a:t>Bulmer, </a:t>
            </a:r>
            <a:r>
              <a:rPr lang="el-GR" sz="1800" dirty="0" smtClean="0">
                <a:latin typeface="Arial" charset="0"/>
              </a:rPr>
              <a:t>αναφερόμενος από τον Σταθόπουλο, 2005) αναφέρεται σε μια ορισμένη γεωγραφική περιοχή στην οποία κατοικούν ένα σύνολο ατόμων.</a:t>
            </a:r>
          </a:p>
          <a:p>
            <a:pPr algn="just"/>
            <a:r>
              <a:rPr lang="el-GR" sz="1800" dirty="0" smtClean="0">
                <a:latin typeface="Arial" charset="0"/>
              </a:rPr>
              <a:t>Μια μικρή γειτονιά, μια συνοικία, μια πολιτεία ή και μια ομάδα κρατών μπορεί να αποτελούν τη γεωγραφική αυτή περιοχή.</a:t>
            </a:r>
          </a:p>
          <a:p>
            <a:pPr algn="just"/>
            <a:r>
              <a:rPr lang="el-GR" sz="1800" dirty="0" smtClean="0">
                <a:latin typeface="Arial" charset="0"/>
              </a:rPr>
              <a:t>Αυτό λοιπόν δεν αποκλείει να υπάρχουν κοινότητες μέσα σε μεγαλύτερες κοινότητες.</a:t>
            </a:r>
          </a:p>
          <a:p>
            <a:pPr algn="just"/>
            <a:r>
              <a:rPr lang="el-GR" sz="1800" dirty="0">
                <a:latin typeface="Arial" charset="0"/>
              </a:rPr>
              <a:t>Το άκουσμα βέβαια της λέξης κοινότητα μας παραπέμπει συνήθως σε μικρές αυστηρά ορισμένες γεωγραφικές περιοχές και αυτό γιατί κοινωνιολογικά τουλάχιστον για πληθυσμούς μεγαλύτερους των 100.000 δύσκολα χρησιμοποιούμε τον όρο κοινότητα.</a:t>
            </a:r>
          </a:p>
          <a:p>
            <a:pPr algn="just"/>
            <a:endParaRPr lang="el-GR" sz="1800" dirty="0" smtClean="0">
              <a:latin typeface="Arial" charset="0"/>
            </a:endParaRPr>
          </a:p>
        </p:txBody>
      </p:sp>
      <p:sp>
        <p:nvSpPr>
          <p:cNvPr id="4" name="Slide Number Placeholder 3"/>
          <p:cNvSpPr>
            <a:spLocks noGrp="1"/>
          </p:cNvSpPr>
          <p:nvPr>
            <p:ph type="sldNum" sz="quarter" idx="12"/>
          </p:nvPr>
        </p:nvSpPr>
        <p:spPr/>
        <p:txBody>
          <a:bodyPr/>
          <a:lstStyle/>
          <a:p>
            <a:fld id="{6E2D2B3B-882E-40F3-A32F-6DD516915044}" type="slidenum">
              <a:rPr lang="en-US" smtClean="0"/>
              <a:pPr/>
              <a:t>3</a:t>
            </a:fld>
            <a:endParaRPr lang="en-US"/>
          </a:p>
        </p:txBody>
      </p:sp>
    </p:spTree>
    <p:extLst>
      <p:ext uri="{BB962C8B-B14F-4D97-AF65-F5344CB8AC3E}">
        <p14:creationId xmlns:p14="http://schemas.microsoft.com/office/powerpoint/2010/main" val="4205183822"/>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3"/>
          <p:cNvSpPr>
            <a:spLocks noChangeArrowheads="1"/>
          </p:cNvSpPr>
          <p:nvPr/>
        </p:nvSpPr>
        <p:spPr bwMode="auto">
          <a:xfrm>
            <a:off x="0" y="692150"/>
            <a:ext cx="6659563" cy="936625"/>
          </a:xfrm>
          <a:prstGeom prst="rect">
            <a:avLst/>
          </a:prstGeom>
          <a:solidFill>
            <a:schemeClr val="accent1"/>
          </a:solidFill>
          <a:ln w="9525">
            <a:solidFill>
              <a:schemeClr val="accent1"/>
            </a:solidFill>
            <a:miter lim="800000"/>
            <a:headEnd/>
            <a:tailEnd/>
          </a:ln>
        </p:spPr>
        <p:txBody>
          <a:bodyPr wrap="none" anchor="ctr"/>
          <a:lstStyle/>
          <a:p>
            <a:endParaRPr lang="el-GR"/>
          </a:p>
        </p:txBody>
      </p:sp>
      <p:sp>
        <p:nvSpPr>
          <p:cNvPr id="75779" name="Rectangle 6"/>
          <p:cNvSpPr>
            <a:spLocks noGrp="1" noChangeArrowheads="1"/>
          </p:cNvSpPr>
          <p:nvPr>
            <p:ph type="ctrTitle"/>
          </p:nvPr>
        </p:nvSpPr>
        <p:spPr>
          <a:xfrm>
            <a:off x="755650" y="3068638"/>
            <a:ext cx="4537075" cy="1512887"/>
          </a:xfrm>
          <a:noFill/>
        </p:spPr>
        <p:txBody>
          <a:bodyPr/>
          <a:lstStyle/>
          <a:p>
            <a:pPr algn="l" eaLnBrk="1" hangingPunct="1"/>
            <a:r>
              <a:rPr lang="el-GR" sz="5400" b="1" dirty="0">
                <a:solidFill>
                  <a:srgbClr val="0000FF"/>
                </a:solidFill>
                <a:cs typeface="Tahoma" charset="0"/>
              </a:rPr>
              <a:t>ΕΥΧΑΡΙΣΤΩ</a:t>
            </a:r>
          </a:p>
        </p:txBody>
      </p:sp>
      <p:pic>
        <p:nvPicPr>
          <p:cNvPr id="75780"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2363" y="1916113"/>
            <a:ext cx="3455987" cy="4681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p:cNvSpPr>
            <a:spLocks noGrp="1"/>
          </p:cNvSpPr>
          <p:nvPr>
            <p:ph type="sldNum" sz="quarter" idx="12"/>
          </p:nvPr>
        </p:nvSpPr>
        <p:spPr/>
        <p:txBody>
          <a:bodyPr/>
          <a:lstStyle/>
          <a:p>
            <a:fld id="{6E2D2B3B-882E-40F3-A32F-6DD516915044}" type="slidenum">
              <a:rPr lang="en-US" smtClean="0"/>
              <a:pPr/>
              <a:t>30</a:t>
            </a:fld>
            <a:endParaRPr lang="en-US" dirty="0"/>
          </a:p>
        </p:txBody>
      </p:sp>
    </p:spTree>
    <p:extLst>
      <p:ext uri="{BB962C8B-B14F-4D97-AF65-F5344CB8AC3E}">
        <p14:creationId xmlns:p14="http://schemas.microsoft.com/office/powerpoint/2010/main" val="4250381244"/>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pPr eaLnBrk="1" hangingPunct="1"/>
            <a:r>
              <a:rPr lang="el-GR" sz="3600" dirty="0" smtClean="0">
                <a:latin typeface="Arial" charset="0"/>
              </a:rPr>
              <a:t>ΣΤΟΙΧΕΙΑ ΟΡΙΣΜΟΥ ΤΗΣ ΚΟΙΝΟΤΗΤΑΣ</a:t>
            </a:r>
            <a:endParaRPr lang="en-GB" sz="3600" dirty="0">
              <a:latin typeface="Tahoma" charset="0"/>
            </a:endParaRPr>
          </a:p>
        </p:txBody>
      </p:sp>
      <p:sp>
        <p:nvSpPr>
          <p:cNvPr id="5" name="Content Placeholder 2"/>
          <p:cNvSpPr txBox="1">
            <a:spLocks/>
          </p:cNvSpPr>
          <p:nvPr/>
        </p:nvSpPr>
        <p:spPr>
          <a:xfrm>
            <a:off x="268396" y="1393904"/>
            <a:ext cx="7541122" cy="465129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just"/>
            <a:r>
              <a:rPr lang="el-GR" sz="1900" dirty="0" smtClean="0">
                <a:latin typeface="Arial" charset="0"/>
              </a:rPr>
              <a:t>Από τη πλευρά της φιλοσοφικής επιστήμης (σύμφωνα με άρθρο του Φιλήμονα Παιονίδη, 2000) κοινότητα θεωρείται οποιαδήποτε ομάδα ατόμων ανεξαρτήτως μεγέθους εμπεριέχει τα ακόλουθα γνωρίσματα:</a:t>
            </a:r>
          </a:p>
          <a:p>
            <a:pPr lvl="1" algn="just">
              <a:buFont typeface="Lucida Grande"/>
              <a:buChar char="-"/>
            </a:pPr>
            <a:r>
              <a:rPr lang="el-GR" sz="1900" dirty="0" smtClean="0">
                <a:latin typeface="Arial" charset="0"/>
              </a:rPr>
              <a:t>Όταν κάθε μέλος της θεωρεί τον εαυτό του</a:t>
            </a:r>
            <a:r>
              <a:rPr lang="en-US" sz="1900" dirty="0" smtClean="0">
                <a:latin typeface="Arial" charset="0"/>
              </a:rPr>
              <a:t> </a:t>
            </a:r>
            <a:r>
              <a:rPr lang="el-GR" sz="1900" dirty="0" smtClean="0">
                <a:latin typeface="Arial" charset="0"/>
              </a:rPr>
              <a:t>αναπόσπαστο κομμάτι της ομάδας. Αυτό σημαίνει ότι τα μέλη αναγνωρίζουν και αποδέχονται την ύπαρξη ενός ή περισσοτέρων κοινών στοιχείων μεταξύ τους που τα καταστεί ξεχωριτά από τα υπόλοιπα μη μέλη.</a:t>
            </a:r>
          </a:p>
          <a:p>
            <a:pPr lvl="1" algn="just">
              <a:buFont typeface="Lucida Grande"/>
              <a:buChar char="-"/>
            </a:pPr>
            <a:r>
              <a:rPr lang="el-GR" sz="1900" dirty="0" smtClean="0">
                <a:latin typeface="Arial" charset="0"/>
              </a:rPr>
              <a:t>Όταν κάθε μέλος της χαρακτηρίζει την ομάδα που ανήκει ως μια συλλογική ύπαρξη με διάρκεια, σαφείς και καθορισμένες αξίες και διακριτή φύση και προσπαθεί συνεχώς για τη προστασία των χαρακτηριστικών αυτών.</a:t>
            </a:r>
          </a:p>
          <a:p>
            <a:pPr lvl="1" algn="just">
              <a:buFont typeface="Lucida Grande"/>
              <a:buChar char="-"/>
            </a:pPr>
            <a:r>
              <a:rPr lang="el-GR" sz="1900" dirty="0" smtClean="0">
                <a:latin typeface="Arial" charset="0"/>
              </a:rPr>
              <a:t>Όταν κάθε μέλος κατανοεί και αποδέχεται τη διασύνδεσή του με τα κοινά συμφέροντα, τις αξίες και τους στόχους της κοινότητας, χωρίς απαραίτητα αυτό να υπερκαλύπτει τα δικά του συμφέροντα ή να εναρμονίζει πλήρως με το συλλογικό αγαθό της κοινότητας.</a:t>
            </a:r>
          </a:p>
          <a:p>
            <a:pPr algn="just"/>
            <a:endParaRPr lang="el-GR" sz="1900" dirty="0" smtClean="0">
              <a:latin typeface="Arial" charset="0"/>
            </a:endParaRPr>
          </a:p>
        </p:txBody>
      </p:sp>
      <p:sp>
        <p:nvSpPr>
          <p:cNvPr id="4" name="Slide Number Placeholder 3"/>
          <p:cNvSpPr>
            <a:spLocks noGrp="1"/>
          </p:cNvSpPr>
          <p:nvPr>
            <p:ph type="sldNum" sz="quarter" idx="12"/>
          </p:nvPr>
        </p:nvSpPr>
        <p:spPr/>
        <p:txBody>
          <a:bodyPr/>
          <a:lstStyle/>
          <a:p>
            <a:fld id="{6E2D2B3B-882E-40F3-A32F-6DD516915044}" type="slidenum">
              <a:rPr lang="en-US" smtClean="0"/>
              <a:pPr/>
              <a:t>4</a:t>
            </a:fld>
            <a:endParaRPr lang="en-US"/>
          </a:p>
        </p:txBody>
      </p:sp>
    </p:spTree>
    <p:extLst>
      <p:ext uri="{BB962C8B-B14F-4D97-AF65-F5344CB8AC3E}">
        <p14:creationId xmlns:p14="http://schemas.microsoft.com/office/powerpoint/2010/main" val="3237642172"/>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pPr eaLnBrk="1" hangingPunct="1"/>
            <a:r>
              <a:rPr lang="el-GR" sz="3600" dirty="0" smtClean="0">
                <a:latin typeface="Arial" charset="0"/>
              </a:rPr>
              <a:t>ΣΤΟΙΧΕΙΑ ΟΡΙΣΜΟΥ ΤΗΣ ΚΟΙΝΟΤΗΤΑΣ</a:t>
            </a:r>
            <a:endParaRPr lang="en-GB" sz="3600" dirty="0">
              <a:latin typeface="Tahoma" charset="0"/>
            </a:endParaRPr>
          </a:p>
        </p:txBody>
      </p:sp>
      <p:sp>
        <p:nvSpPr>
          <p:cNvPr id="5" name="Content Placeholder 2"/>
          <p:cNvSpPr txBox="1">
            <a:spLocks/>
          </p:cNvSpPr>
          <p:nvPr/>
        </p:nvSpPr>
        <p:spPr>
          <a:xfrm>
            <a:off x="268396" y="1393904"/>
            <a:ext cx="7541122" cy="465129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lvl="1" algn="just">
              <a:buFont typeface="Lucida Grande"/>
              <a:buChar char="-"/>
            </a:pPr>
            <a:r>
              <a:rPr lang="el-GR" dirty="0" smtClean="0">
                <a:latin typeface="Arial" charset="0"/>
              </a:rPr>
              <a:t>Όταν κάθε άτομο θεωρεί τη πορεία της κοινότητας ως αδιάρρηκτο κομμάτι της ζωής του, δηλαδή όταν οι επιτυχίες και οι αποτυχίες της προκαλούν συναισθήματα χαράς και λύπης αντίστοιχα.</a:t>
            </a:r>
          </a:p>
          <a:p>
            <a:pPr lvl="1" algn="just">
              <a:buFont typeface="Lucida Grande"/>
              <a:buChar char="-"/>
            </a:pPr>
            <a:r>
              <a:rPr lang="el-GR" dirty="0" smtClean="0">
                <a:latin typeface="Arial" charset="0"/>
              </a:rPr>
              <a:t>Όταν κάθε μέλος μόνο του ή συλλογικά δρα με κριτήριο το συνολικό συμφέρον της κοινότητας, χωρίς αυτό όπως προαναφέρθηκε να επισκιάζει το προσωπικό του όφελος και συμφέρον.  </a:t>
            </a:r>
          </a:p>
          <a:p>
            <a:pPr algn="just"/>
            <a:endParaRPr lang="el-GR" sz="2000" dirty="0" smtClean="0">
              <a:latin typeface="Arial" charset="0"/>
            </a:endParaRPr>
          </a:p>
        </p:txBody>
      </p:sp>
      <p:sp>
        <p:nvSpPr>
          <p:cNvPr id="4" name="Slide Number Placeholder 3"/>
          <p:cNvSpPr>
            <a:spLocks noGrp="1"/>
          </p:cNvSpPr>
          <p:nvPr>
            <p:ph type="sldNum" sz="quarter" idx="12"/>
          </p:nvPr>
        </p:nvSpPr>
        <p:spPr/>
        <p:txBody>
          <a:bodyPr/>
          <a:lstStyle/>
          <a:p>
            <a:fld id="{6E2D2B3B-882E-40F3-A32F-6DD516915044}" type="slidenum">
              <a:rPr lang="en-US" smtClean="0"/>
              <a:pPr/>
              <a:t>5</a:t>
            </a:fld>
            <a:endParaRPr lang="en-US"/>
          </a:p>
        </p:txBody>
      </p:sp>
    </p:spTree>
    <p:extLst>
      <p:ext uri="{BB962C8B-B14F-4D97-AF65-F5344CB8AC3E}">
        <p14:creationId xmlns:p14="http://schemas.microsoft.com/office/powerpoint/2010/main" val="2746493858"/>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pPr eaLnBrk="1" hangingPunct="1"/>
            <a:r>
              <a:rPr lang="el-GR" sz="3600" dirty="0" smtClean="0">
                <a:latin typeface="Arial" charset="0"/>
              </a:rPr>
              <a:t>ΣΤΟΙΧΕΙΑ ΟΡΙΣΜΟΥ ΤΗΣ ΚΟΙΝΟΤΗΤΑΣ</a:t>
            </a:r>
            <a:endParaRPr lang="en-GB" sz="3600" dirty="0">
              <a:latin typeface="Tahoma" charset="0"/>
            </a:endParaRPr>
          </a:p>
        </p:txBody>
      </p:sp>
      <p:sp>
        <p:nvSpPr>
          <p:cNvPr id="5" name="Content Placeholder 2"/>
          <p:cNvSpPr txBox="1">
            <a:spLocks/>
          </p:cNvSpPr>
          <p:nvPr/>
        </p:nvSpPr>
        <p:spPr>
          <a:xfrm>
            <a:off x="268396" y="1393904"/>
            <a:ext cx="7541122" cy="465129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just"/>
            <a:r>
              <a:rPr lang="el-GR" sz="2000" dirty="0" smtClean="0">
                <a:latin typeface="Arial" charset="0"/>
              </a:rPr>
              <a:t>Η κοινότητα σύμφωνα με τον </a:t>
            </a:r>
            <a:r>
              <a:rPr lang="en-US" sz="2000" dirty="0" smtClean="0">
                <a:latin typeface="Arial" charset="0"/>
              </a:rPr>
              <a:t>Orr</a:t>
            </a:r>
            <a:r>
              <a:rPr lang="el-GR" sz="2000" dirty="0" smtClean="0">
                <a:latin typeface="Arial" charset="0"/>
              </a:rPr>
              <a:t> (1942, αναφερόμενος από τον Σταθόπουλο, 2005) αποκτά κάποια βασικά χαρακτηριστικά κατά την ανάλυσή της:</a:t>
            </a:r>
          </a:p>
          <a:p>
            <a:pPr lvl="1" algn="just">
              <a:buFont typeface="Lucida Grande"/>
              <a:buChar char="-"/>
            </a:pPr>
            <a:r>
              <a:rPr lang="el-GR" dirty="0" smtClean="0">
                <a:latin typeface="Arial" charset="0"/>
              </a:rPr>
              <a:t>Η κοινότητα ως τοποθεσία.</a:t>
            </a:r>
          </a:p>
          <a:p>
            <a:pPr lvl="1" algn="just">
              <a:buFont typeface="Lucida Grande"/>
              <a:buChar char="-"/>
            </a:pPr>
            <a:r>
              <a:rPr lang="el-GR" dirty="0" smtClean="0">
                <a:latin typeface="Arial" charset="0"/>
              </a:rPr>
              <a:t>Τη διάσταση της κοινότητας και τα δημογραφικά της χαρακτηριστικά.</a:t>
            </a:r>
          </a:p>
          <a:p>
            <a:pPr lvl="1" algn="just">
              <a:buFont typeface="Lucida Grande"/>
              <a:buChar char="-"/>
            </a:pPr>
            <a:r>
              <a:rPr lang="el-GR" dirty="0" smtClean="0">
                <a:latin typeface="Arial" charset="0"/>
              </a:rPr>
              <a:t>Οι κοινωνικές δραστηριότητες των κατοίκων της.</a:t>
            </a:r>
          </a:p>
          <a:p>
            <a:pPr lvl="1" algn="just">
              <a:buFont typeface="Lucida Grande"/>
              <a:buChar char="-"/>
            </a:pPr>
            <a:r>
              <a:rPr lang="el-GR" dirty="0" smtClean="0">
                <a:latin typeface="Arial" charset="0"/>
              </a:rPr>
              <a:t>Οι συναισθηματικές διακυμάνσεις των ατόμων που ζουν στη κοινότητα αλλά και πως αισθάνονται γι αυτή. </a:t>
            </a:r>
          </a:p>
        </p:txBody>
      </p:sp>
      <p:sp>
        <p:nvSpPr>
          <p:cNvPr id="4" name="Slide Number Placeholder 3"/>
          <p:cNvSpPr>
            <a:spLocks noGrp="1"/>
          </p:cNvSpPr>
          <p:nvPr>
            <p:ph type="sldNum" sz="quarter" idx="12"/>
          </p:nvPr>
        </p:nvSpPr>
        <p:spPr/>
        <p:txBody>
          <a:bodyPr/>
          <a:lstStyle/>
          <a:p>
            <a:fld id="{6E2D2B3B-882E-40F3-A32F-6DD516915044}" type="slidenum">
              <a:rPr lang="en-US" smtClean="0"/>
              <a:pPr/>
              <a:t>6</a:t>
            </a:fld>
            <a:endParaRPr lang="en-US"/>
          </a:p>
        </p:txBody>
      </p:sp>
    </p:spTree>
    <p:extLst>
      <p:ext uri="{BB962C8B-B14F-4D97-AF65-F5344CB8AC3E}">
        <p14:creationId xmlns:p14="http://schemas.microsoft.com/office/powerpoint/2010/main" val="122214953"/>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pPr eaLnBrk="1" hangingPunct="1"/>
            <a:r>
              <a:rPr lang="el-GR" sz="3600" dirty="0" smtClean="0">
                <a:latin typeface="Arial" charset="0"/>
              </a:rPr>
              <a:t>ΣΤΟΙΧΕΙΑ ΟΡΙΣΜΟΥ ΤΗΣ ΚΟΙΝΟΤΗΤΑΣ</a:t>
            </a:r>
            <a:endParaRPr lang="en-GB" sz="3600" dirty="0">
              <a:latin typeface="Tahoma" charset="0"/>
            </a:endParaRPr>
          </a:p>
        </p:txBody>
      </p:sp>
      <p:sp>
        <p:nvSpPr>
          <p:cNvPr id="5" name="Content Placeholder 2"/>
          <p:cNvSpPr txBox="1">
            <a:spLocks/>
          </p:cNvSpPr>
          <p:nvPr/>
        </p:nvSpPr>
        <p:spPr>
          <a:xfrm>
            <a:off x="268396" y="1393904"/>
            <a:ext cx="7541122" cy="465129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just"/>
            <a:r>
              <a:rPr lang="el-GR" sz="2000" dirty="0" smtClean="0">
                <a:latin typeface="Arial" charset="0"/>
              </a:rPr>
              <a:t>Βέβαια στη σύγχρονη εποχή επικρατεί μια ακόμη μεγαλύτερη σύγχυση σε σχέση με ότι πραγματεύεται ο ορισμός της κοινότητας.</a:t>
            </a:r>
          </a:p>
          <a:p>
            <a:pPr algn="just"/>
            <a:r>
              <a:rPr lang="el-GR" sz="2000" dirty="0" smtClean="0">
                <a:latin typeface="Arial" charset="0"/>
              </a:rPr>
              <a:t>Η ανάπτυξη των τηλεπικοινωνιών, των μέσων μαζικής συγκοινωνίας και των αυτοκινήτων έχει περιορίσει αν όχι εξαλείψει τον παράγοντα της γεωγραφικής περιοχής.</a:t>
            </a:r>
          </a:p>
          <a:p>
            <a:pPr algn="just"/>
            <a:r>
              <a:rPr lang="el-GR" sz="2000" dirty="0" smtClean="0">
                <a:latin typeface="Arial" charset="0"/>
              </a:rPr>
              <a:t>Πολλές κοινότητες μπορούν να δημιουργηθούν ανά τον κόσμο χωρίς να παρεμβαίνει ο γεωγραφικός περιορισμός και οι σταθερές κοινωνικές δομές της κοινότητας σε τοπικό ή εθνικό επίπεδο.</a:t>
            </a:r>
          </a:p>
          <a:p>
            <a:pPr algn="just"/>
            <a:r>
              <a:rPr lang="el-GR" sz="2000" dirty="0" smtClean="0">
                <a:latin typeface="Arial" charset="0"/>
              </a:rPr>
              <a:t>Έτσι μια κοινότητα σε αστικό επίπεδο μπορεί να παρουσιάζει διάφορες ακι διαφορετικές πρακτικές ανάλυσης και μελέτης σε γεωγραφικό και επικοινωνιακό επίπεδο μεταξύ των ατόμων.</a:t>
            </a:r>
            <a:endParaRPr lang="el-GR" dirty="0" smtClean="0">
              <a:latin typeface="Arial" charset="0"/>
            </a:endParaRPr>
          </a:p>
        </p:txBody>
      </p:sp>
      <p:sp>
        <p:nvSpPr>
          <p:cNvPr id="4" name="Slide Number Placeholder 3"/>
          <p:cNvSpPr>
            <a:spLocks noGrp="1"/>
          </p:cNvSpPr>
          <p:nvPr>
            <p:ph type="sldNum" sz="quarter" idx="12"/>
          </p:nvPr>
        </p:nvSpPr>
        <p:spPr/>
        <p:txBody>
          <a:bodyPr/>
          <a:lstStyle/>
          <a:p>
            <a:fld id="{6E2D2B3B-882E-40F3-A32F-6DD516915044}" type="slidenum">
              <a:rPr lang="en-US" smtClean="0"/>
              <a:pPr/>
              <a:t>7</a:t>
            </a:fld>
            <a:endParaRPr lang="en-US"/>
          </a:p>
        </p:txBody>
      </p:sp>
    </p:spTree>
    <p:extLst>
      <p:ext uri="{BB962C8B-B14F-4D97-AF65-F5344CB8AC3E}">
        <p14:creationId xmlns:p14="http://schemas.microsoft.com/office/powerpoint/2010/main" val="1204206460"/>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pPr eaLnBrk="1" hangingPunct="1"/>
            <a:r>
              <a:rPr lang="el-GR" sz="3600" dirty="0" smtClean="0">
                <a:latin typeface="Arial" charset="0"/>
              </a:rPr>
              <a:t>ΣΤΟΙΧΕΙΑ ΟΡΙΣΜΟΥ ΤΗΣ ΚΟΙΝΟΤΗΤΑΣ</a:t>
            </a:r>
            <a:endParaRPr lang="en-GB" sz="3600" dirty="0">
              <a:latin typeface="Tahoma" charset="0"/>
            </a:endParaRPr>
          </a:p>
        </p:txBody>
      </p:sp>
      <p:sp>
        <p:nvSpPr>
          <p:cNvPr id="5" name="Content Placeholder 2"/>
          <p:cNvSpPr txBox="1">
            <a:spLocks/>
          </p:cNvSpPr>
          <p:nvPr/>
        </p:nvSpPr>
        <p:spPr>
          <a:xfrm>
            <a:off x="268396" y="1393904"/>
            <a:ext cx="7541122" cy="465129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just"/>
            <a:r>
              <a:rPr lang="el-GR" sz="2000" dirty="0" smtClean="0">
                <a:latin typeface="Arial" charset="0"/>
              </a:rPr>
              <a:t>Στοιχεία της έννοιας της κοινότητας εντοπίζονται σήμερα, μέσα από τη περιγραφή σύνθετων κοινωνικοπολιτισμικών σχηματισμών οι οποίοι έχουν δημιουργηθεί στα πλαίσια ενός περιβάλλοντος κοινωνικής και γεωγραφικής κινητικότητας.</a:t>
            </a:r>
          </a:p>
          <a:p>
            <a:pPr algn="just"/>
            <a:r>
              <a:rPr lang="el-GR" sz="2000" dirty="0" smtClean="0">
                <a:latin typeface="Arial" charset="0"/>
              </a:rPr>
              <a:t>Οι κοινότητες αυτές εντοπίζονται διάσπαρτες μέσα στο σύνολο μιας κοινωνίας και οι οποίες έχουν δημιουργηθεί από μεταναστευτικούς παράγοντες, από την υιοθέτηση διαφορετικής κουλτούρας από αυτή που υπερισχύει, από κρατικές παρεμβάσεις για την επίτευξη συγκεκριμένων θεραπευτικών κυρίως σκοπών, κοινότητες λατρείας και τις διαδικτυακές κοινότητες (Ζαϊμάκης, 2002).</a:t>
            </a:r>
          </a:p>
          <a:p>
            <a:pPr algn="just"/>
            <a:r>
              <a:rPr lang="el-GR" sz="2000" dirty="0" smtClean="0">
                <a:latin typeface="Arial" charset="0"/>
              </a:rPr>
              <a:t>Συνοψίζοντας, η σύσταση των κοινοτήτων απορρέει από την ανάγκη των ατόμων να αναπτύξουν το αίσθημα του ανήκειν μέσα από ένα σχηματισμό με κοινά χαρακτηριστικά για τη διαμόρφωση της κοινοτικής συνείδησης και της συλλογικής ταυτότητας.</a:t>
            </a:r>
            <a:endParaRPr lang="el-GR" dirty="0" smtClean="0">
              <a:latin typeface="Arial" charset="0"/>
            </a:endParaRPr>
          </a:p>
        </p:txBody>
      </p:sp>
      <p:sp>
        <p:nvSpPr>
          <p:cNvPr id="4" name="Slide Number Placeholder 3"/>
          <p:cNvSpPr>
            <a:spLocks noGrp="1"/>
          </p:cNvSpPr>
          <p:nvPr>
            <p:ph type="sldNum" sz="quarter" idx="12"/>
          </p:nvPr>
        </p:nvSpPr>
        <p:spPr/>
        <p:txBody>
          <a:bodyPr/>
          <a:lstStyle/>
          <a:p>
            <a:fld id="{6E2D2B3B-882E-40F3-A32F-6DD516915044}" type="slidenum">
              <a:rPr lang="en-US" smtClean="0"/>
              <a:pPr/>
              <a:t>8</a:t>
            </a:fld>
            <a:endParaRPr lang="en-US"/>
          </a:p>
        </p:txBody>
      </p:sp>
    </p:spTree>
    <p:extLst>
      <p:ext uri="{BB962C8B-B14F-4D97-AF65-F5344CB8AC3E}">
        <p14:creationId xmlns:p14="http://schemas.microsoft.com/office/powerpoint/2010/main" val="897012551"/>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pPr eaLnBrk="1" hangingPunct="1"/>
            <a:r>
              <a:rPr lang="el-GR" sz="3600" dirty="0" smtClean="0">
                <a:latin typeface="Arial" charset="0"/>
              </a:rPr>
              <a:t>Η ΔΙΑΡΘΡΩΣΗ ΤΗΣ ΚΟΙΝΟΤΗΤΑΣ</a:t>
            </a:r>
            <a:endParaRPr lang="en-GB" sz="3600" dirty="0">
              <a:latin typeface="Tahoma" charset="0"/>
            </a:endParaRPr>
          </a:p>
        </p:txBody>
      </p:sp>
      <p:sp>
        <p:nvSpPr>
          <p:cNvPr id="5" name="Content Placeholder 2"/>
          <p:cNvSpPr txBox="1">
            <a:spLocks/>
          </p:cNvSpPr>
          <p:nvPr/>
        </p:nvSpPr>
        <p:spPr>
          <a:xfrm>
            <a:off x="268396" y="1393904"/>
            <a:ext cx="7541122" cy="465129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just"/>
            <a:r>
              <a:rPr lang="el-GR" sz="2000" dirty="0" smtClean="0">
                <a:latin typeface="Arial" charset="0"/>
              </a:rPr>
              <a:t>Η μελέτη για τη διάρθρωση της κοινότητας αποτελεί σημαντικό στοιχείο για όποιον ασχολείται με τη κοινοτική εργασία και τη κοινωνική αλλαγή σε τοπικό επίπεδο (Σταθόπουλος, 2005).</a:t>
            </a:r>
          </a:p>
          <a:p>
            <a:pPr algn="just"/>
            <a:r>
              <a:rPr lang="el-GR" sz="2000" dirty="0" smtClean="0">
                <a:latin typeface="Arial" charset="0"/>
              </a:rPr>
              <a:t>Για την ολοκληρωμένη εικόνα μιας κοινότητας σκόπιμη είναι η αναφορά σε όσους διαμορφώνουν πολιτική μέσα στα πλαίσιά της (τοπική αρχή), όσους την εκτελούν (προσωπικό μιας κοινότητας - επαγγελματίες) και σε όσους την αποδέχονται (χρήστες υπηρεσιών).</a:t>
            </a:r>
          </a:p>
          <a:p>
            <a:pPr algn="just"/>
            <a:r>
              <a:rPr lang="el-GR" sz="2000" dirty="0" smtClean="0">
                <a:latin typeface="Arial" charset="0"/>
              </a:rPr>
              <a:t>Για το λόγο αυτό η διάρθρωση θα κατανεμηθεί σε δυο συνιστώσες: την κοινωνική και  την πολιτική.</a:t>
            </a:r>
            <a:endParaRPr lang="el-GR" dirty="0" smtClean="0">
              <a:latin typeface="Arial" charset="0"/>
            </a:endParaRPr>
          </a:p>
        </p:txBody>
      </p:sp>
      <p:sp>
        <p:nvSpPr>
          <p:cNvPr id="4" name="Slide Number Placeholder 3"/>
          <p:cNvSpPr>
            <a:spLocks noGrp="1"/>
          </p:cNvSpPr>
          <p:nvPr>
            <p:ph type="sldNum" sz="quarter" idx="12"/>
          </p:nvPr>
        </p:nvSpPr>
        <p:spPr/>
        <p:txBody>
          <a:bodyPr/>
          <a:lstStyle/>
          <a:p>
            <a:fld id="{6E2D2B3B-882E-40F3-A32F-6DD516915044}" type="slidenum">
              <a:rPr lang="en-US" smtClean="0"/>
              <a:pPr/>
              <a:t>9</a:t>
            </a:fld>
            <a:endParaRPr lang="en-US"/>
          </a:p>
        </p:txBody>
      </p:sp>
    </p:spTree>
    <p:extLst>
      <p:ext uri="{BB962C8B-B14F-4D97-AF65-F5344CB8AC3E}">
        <p14:creationId xmlns:p14="http://schemas.microsoft.com/office/powerpoint/2010/main" val="897012551"/>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Classic">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Adjacency.thmx</Template>
  <TotalTime>1271</TotalTime>
  <Words>3059</Words>
  <Application>Microsoft Macintosh PowerPoint</Application>
  <PresentationFormat>On-screen Show (4:3)</PresentationFormat>
  <Paragraphs>198</Paragraphs>
  <Slides>30</Slides>
  <Notes>28</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Adjacency</vt:lpstr>
      <vt:lpstr>ΘΕΩΡΗΤΙΚΕΣ ΠΡΟΣΕΓΓΙΣΕΙΣ ΓΙΑ ΤΗ ΜΕΛΕΤΗ ΤΗΣ ΚΟΙΝΟΤΗΤΑΣ</vt:lpstr>
      <vt:lpstr>ΣΤΟΙΧΕΙΑ ΟΡΙΣΜΟΥ ΤΗΣ ΚΟΙΝΟΤΗΤΑΣ</vt:lpstr>
      <vt:lpstr>ΣΤΟΙΧΕΙΑ ΟΡΙΣΜΟΥ ΤΗΣ ΚΟΙΝΟΤΗΤΑΣ</vt:lpstr>
      <vt:lpstr>ΣΤΟΙΧΕΙΑ ΟΡΙΣΜΟΥ ΤΗΣ ΚΟΙΝΟΤΗΤΑΣ</vt:lpstr>
      <vt:lpstr>ΣΤΟΙΧΕΙΑ ΟΡΙΣΜΟΥ ΤΗΣ ΚΟΙΝΟΤΗΤΑΣ</vt:lpstr>
      <vt:lpstr>ΣΤΟΙΧΕΙΑ ΟΡΙΣΜΟΥ ΤΗΣ ΚΟΙΝΟΤΗΤΑΣ</vt:lpstr>
      <vt:lpstr>ΣΤΟΙΧΕΙΑ ΟΡΙΣΜΟΥ ΤΗΣ ΚΟΙΝΟΤΗΤΑΣ</vt:lpstr>
      <vt:lpstr>ΣΤΟΙΧΕΙΑ ΟΡΙΣΜΟΥ ΤΗΣ ΚΟΙΝΟΤΗΤΑΣ</vt:lpstr>
      <vt:lpstr>Η ΔΙΑΡΘΡΩΣΗ ΤΗΣ ΚΟΙΝΟΤΗΤΑΣ</vt:lpstr>
      <vt:lpstr>Η ΔΙΑΡΘΡΩΣΗ ΤΗΣ ΚΟΙΝΟΤΗΤΑΣ</vt:lpstr>
      <vt:lpstr>Η ΔΙΑΡΘΡΩΣΗ ΤΗΣ ΚΟΙΝΟΤΗΤΑΣ</vt:lpstr>
      <vt:lpstr>Η ΔΙΑΡΘΡΩΣΗ ΤΗΣ ΚΟΙΝΟΤΗΤΑΣ</vt:lpstr>
      <vt:lpstr>Η ΔΙΑΡΘΡΩΣΗ ΤΗΣ ΚΟΙΝΟΤΗΤΑΣ</vt:lpstr>
      <vt:lpstr>Η ΔΙΑΡΘΡΩΣΗ ΤΗΣ ΚΟΙΝΟΤΗΤΑΣ</vt:lpstr>
      <vt:lpstr>Η ΔΙΑΡΘΡΩΣΗ ΤΗΣ ΚΟΙΝΟΤΗΤΑΣ</vt:lpstr>
      <vt:lpstr>Η ΔΙΑΡΘΡΩΣΗ ΤΗΣ ΚΟΙΝΟΤΗΤΑΣ</vt:lpstr>
      <vt:lpstr>Η ΔΙΑΡΘΡΩΣΗ ΤΗΣ ΚΟΙΝΟΤΗΤΑΣ</vt:lpstr>
      <vt:lpstr>Η ΚΟΙΝΟΤΗΤΑ ΩΣ ΚΟΙΝΩΝΙΚΟ ΣΥΣΤΗΜΑ</vt:lpstr>
      <vt:lpstr>Η ΚΟΙΝΟΤΗΤΑ ΩΣ ΚΟΙΝΩΝΙΚΟ ΣΥΣΤΗΜΑ</vt:lpstr>
      <vt:lpstr>Η ΚΟΙΝΟΤΗΤΑ ΩΣ ΚΟΙΝΩΝΙΚΟ ΣΥΣΤΗΜΑ</vt:lpstr>
      <vt:lpstr>Η ΚΟΙΝΟΤΗΤΑ ΩΣ ΚΟΙΝΩΝΙΚΟ ΣΥΣΤΗΜΑ</vt:lpstr>
      <vt:lpstr>Η ΚΟΙΝΟΤΗΤΑ ΩΣ ΚΟΙΝΩΝΙΚΟ ΣΥΣΤΗΜΑ</vt:lpstr>
      <vt:lpstr>Η ΚΟΙΝΟΤΗΤΑ ΩΣ ΚΟΙΝΩΝΙΚΟ ΣΥΣΤΗΜΑ</vt:lpstr>
      <vt:lpstr>Η ΙΣΤΟΡΙΚΗ ΚΟΙΝΟΤΗΤΑ ΣΤΗΝ ΕΛΛΑΔΑ</vt:lpstr>
      <vt:lpstr>ΟΙ ΠΡΩΤΕΣ ΜΕΤΑΠΟΛΕΜΙΚΕΣ ΕΡΓΑΣΙΕΣ</vt:lpstr>
      <vt:lpstr>Η ΣΥΓΧΡΟΝΗ ΕΝΝΟΙΑ ΤΗΣ ΚΟΙΝΟΤΗΤΑΣ</vt:lpstr>
      <vt:lpstr>Η ΣΥΓΧΡΟΝΗ ΕΝΝΟΙΑ ΤΗΣ ΚΟΙΝΟΤΗΤΑΣ</vt:lpstr>
      <vt:lpstr>Η ΣΥΓΧΡΟΝΗ ΕΝΝΟΙΑ ΤΗΣ ΚΟΙΝΟΤΗΤΑΣ</vt:lpstr>
      <vt:lpstr>Η ΣΥΓΧΡΟΝΗ ΕΝΝΟΙΑ ΤΗΣ ΚΟΙΝΟΤΗΤΑΣ</vt:lpstr>
      <vt:lpstr>ΕΥΧΑΡΙΣΤΩ</vt:lpstr>
    </vt:vector>
  </TitlesOfParts>
  <Company>aiatro@hotmail.com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ΠΟΙΟΤΙΚΗ ΕΡΕΥΝΑ</dc:title>
  <dc:creator>ARISTOMENIS IATROPOULOS</dc:creator>
  <cp:lastModifiedBy>ARISTOMENIS IATROPOULOS</cp:lastModifiedBy>
  <cp:revision>137</cp:revision>
  <dcterms:created xsi:type="dcterms:W3CDTF">2014-09-04T06:18:40Z</dcterms:created>
  <dcterms:modified xsi:type="dcterms:W3CDTF">2015-10-15T08:15:28Z</dcterms:modified>
</cp:coreProperties>
</file>