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notesMasterIdLst>
    <p:notesMasterId r:id="rId32"/>
  </p:notesMasterIdLst>
  <p:handoutMasterIdLst>
    <p:handoutMasterId r:id="rId33"/>
  </p:handoutMasterIdLst>
  <p:sldIdLst>
    <p:sldId id="292" r:id="rId2"/>
    <p:sldId id="333" r:id="rId3"/>
    <p:sldId id="334" r:id="rId4"/>
    <p:sldId id="335" r:id="rId5"/>
    <p:sldId id="336" r:id="rId6"/>
    <p:sldId id="337" r:id="rId7"/>
    <p:sldId id="338" r:id="rId8"/>
    <p:sldId id="339" r:id="rId9"/>
    <p:sldId id="340" r:id="rId10"/>
    <p:sldId id="341" r:id="rId11"/>
    <p:sldId id="342" r:id="rId12"/>
    <p:sldId id="343" r:id="rId13"/>
    <p:sldId id="344" r:id="rId14"/>
    <p:sldId id="345" r:id="rId15"/>
    <p:sldId id="346" r:id="rId16"/>
    <p:sldId id="347" r:id="rId17"/>
    <p:sldId id="348" r:id="rId18"/>
    <p:sldId id="349" r:id="rId19"/>
    <p:sldId id="350" r:id="rId20"/>
    <p:sldId id="351" r:id="rId21"/>
    <p:sldId id="352" r:id="rId22"/>
    <p:sldId id="353" r:id="rId23"/>
    <p:sldId id="354" r:id="rId24"/>
    <p:sldId id="355" r:id="rId25"/>
    <p:sldId id="356" r:id="rId26"/>
    <p:sldId id="357" r:id="rId27"/>
    <p:sldId id="358" r:id="rId28"/>
    <p:sldId id="359" r:id="rId29"/>
    <p:sldId id="360" r:id="rId30"/>
    <p:sldId id="291" r:id="rId3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13079" autoAdjust="0"/>
    <p:restoredTop sz="81579" autoAdjust="0"/>
  </p:normalViewPr>
  <p:slideViewPr>
    <p:cSldViewPr snapToGrid="0" snapToObjects="1">
      <p:cViewPr varScale="1">
        <p:scale>
          <a:sx n="85" d="100"/>
          <a:sy n="85" d="100"/>
        </p:scale>
        <p:origin x="-16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notesMaster" Target="notesMasters/notesMaster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handoutMaster" Target="handoutMasters/handoutMaster1.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926740ED-9A44-EE45-A77E-1167FC97A5C7}" type="datetimeFigureOut">
              <a:rPr lang="en-US" smtClean="0"/>
              <a:t>15/10/15</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20497724-1270-7A48-AF19-D50DA872F9C2}" type="slidenum">
              <a:rPr lang="en-US" smtClean="0"/>
              <a:t>‹#›</a:t>
            </a:fld>
            <a:endParaRPr lang="en-US"/>
          </a:p>
        </p:txBody>
      </p:sp>
    </p:spTree>
    <p:extLst>
      <p:ext uri="{BB962C8B-B14F-4D97-AF65-F5344CB8AC3E}">
        <p14:creationId xmlns:p14="http://schemas.microsoft.com/office/powerpoint/2010/main" val="26846534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4C8A171A-FE64-DE4A-BC4F-9321E512F23E}" type="datetimeFigureOut">
              <a:rPr lang="en-US" smtClean="0"/>
              <a:t>15/10/15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7F787CB3-06E6-F648-8546-9BBF7B02AD27}" type="slidenum">
              <a:rPr lang="en-US" smtClean="0"/>
              <a:t>‹#›</a:t>
            </a:fld>
            <a:endParaRPr lang="en-US"/>
          </a:p>
        </p:txBody>
      </p:sp>
    </p:spTree>
    <p:extLst>
      <p:ext uri="{BB962C8B-B14F-4D97-AF65-F5344CB8AC3E}">
        <p14:creationId xmlns:p14="http://schemas.microsoft.com/office/powerpoint/2010/main" val="2261201633"/>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21</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22</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23</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29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4</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5</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6</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7</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8</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9</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200">
                <a:solidFill>
                  <a:schemeClr val="tx1"/>
                </a:solidFill>
                <a:latin typeface="Arial" charset="0"/>
                <a:ea typeface="ＭＳ Ｐゴシック" charset="0"/>
              </a:defRPr>
            </a:lvl1pPr>
            <a:lvl2pPr marL="742950" indent="-285750">
              <a:defRPr sz="1200">
                <a:solidFill>
                  <a:schemeClr val="tx1"/>
                </a:solidFill>
                <a:latin typeface="Arial" charset="0"/>
                <a:ea typeface="ＭＳ Ｐゴシック" charset="0"/>
              </a:defRPr>
            </a:lvl2pPr>
            <a:lvl3pPr marL="1143000" indent="-228600">
              <a:defRPr sz="1200">
                <a:solidFill>
                  <a:schemeClr val="tx1"/>
                </a:solidFill>
                <a:latin typeface="Arial" charset="0"/>
                <a:ea typeface="ＭＳ Ｐゴシック" charset="0"/>
              </a:defRPr>
            </a:lvl3pPr>
            <a:lvl4pPr marL="1600200" indent="-228600">
              <a:defRPr sz="1200">
                <a:solidFill>
                  <a:schemeClr val="tx1"/>
                </a:solidFill>
                <a:latin typeface="Arial" charset="0"/>
                <a:ea typeface="ＭＳ Ｐゴシック" charset="0"/>
              </a:defRPr>
            </a:lvl4pPr>
            <a:lvl5pPr marL="2057400" indent="-228600">
              <a:defRPr sz="1200">
                <a:solidFill>
                  <a:schemeClr val="tx1"/>
                </a:solidFill>
                <a:latin typeface="Arial" charset="0"/>
                <a:ea typeface="ＭＳ Ｐゴシック" charset="0"/>
              </a:defRPr>
            </a:lvl5pPr>
            <a:lvl6pPr marL="2514600" indent="-228600" eaLnBrk="0" fontAlgn="base" hangingPunct="0">
              <a:spcBef>
                <a:spcPct val="30000"/>
              </a:spcBef>
              <a:spcAft>
                <a:spcPct val="0"/>
              </a:spcAft>
              <a:defRPr sz="1200">
                <a:solidFill>
                  <a:schemeClr val="tx1"/>
                </a:solidFill>
                <a:latin typeface="Arial" charset="0"/>
                <a:ea typeface="ＭＳ Ｐゴシック" charset="0"/>
              </a:defRPr>
            </a:lvl6pPr>
            <a:lvl7pPr marL="2971800" indent="-228600" eaLnBrk="0" fontAlgn="base" hangingPunct="0">
              <a:spcBef>
                <a:spcPct val="30000"/>
              </a:spcBef>
              <a:spcAft>
                <a:spcPct val="0"/>
              </a:spcAft>
              <a:defRPr sz="1200">
                <a:solidFill>
                  <a:schemeClr val="tx1"/>
                </a:solidFill>
                <a:latin typeface="Arial" charset="0"/>
                <a:ea typeface="ＭＳ Ｐゴシック" charset="0"/>
              </a:defRPr>
            </a:lvl7pPr>
            <a:lvl8pPr marL="3429000" indent="-228600" eaLnBrk="0" fontAlgn="base" hangingPunct="0">
              <a:spcBef>
                <a:spcPct val="30000"/>
              </a:spcBef>
              <a:spcAft>
                <a:spcPct val="0"/>
              </a:spcAft>
              <a:defRPr sz="1200">
                <a:solidFill>
                  <a:schemeClr val="tx1"/>
                </a:solidFill>
                <a:latin typeface="Arial" charset="0"/>
                <a:ea typeface="ＭＳ Ｐゴシック" charset="0"/>
              </a:defRPr>
            </a:lvl8pPr>
            <a:lvl9pPr marL="3886200" indent="-228600" eaLnBrk="0" fontAlgn="base" hangingPunct="0">
              <a:spcBef>
                <a:spcPct val="30000"/>
              </a:spcBef>
              <a:spcAft>
                <a:spcPct val="0"/>
              </a:spcAft>
              <a:defRPr sz="1200">
                <a:solidFill>
                  <a:schemeClr val="tx1"/>
                </a:solidFill>
                <a:latin typeface="Arial" charset="0"/>
                <a:ea typeface="ＭＳ Ｐゴシック" charset="0"/>
              </a:defRPr>
            </a:lvl9pPr>
          </a:lstStyle>
          <a:p>
            <a:fld id="{B8B8CCEC-2A86-4E41-9007-5E2A3742E0EE}" type="slidenum">
              <a:rPr lang="en-US"/>
              <a:pPr/>
              <a:t>10</a:t>
            </a:fld>
            <a:endParaRPr lang="en-US"/>
          </a:p>
        </p:txBody>
      </p:sp>
      <p:sp>
        <p:nvSpPr>
          <p:cNvPr id="77827" name="Rectangle 2"/>
          <p:cNvSpPr>
            <a:spLocks noGrp="1" noRot="1" noChangeAspect="1" noChangeArrowheads="1" noTextEdit="1"/>
          </p:cNvSpPr>
          <p:nvPr>
            <p:ph type="sldImg"/>
          </p:nvPr>
        </p:nvSpPr>
        <p:spPr>
          <a:xfrm>
            <a:off x="1181100" y="696913"/>
            <a:ext cx="4648200" cy="3486150"/>
          </a:xfrm>
          <a:ln/>
        </p:spPr>
      </p:sp>
      <p:sp>
        <p:nvSpPr>
          <p:cNvPr id="77828" name="Rectangle 3"/>
          <p:cNvSpPr>
            <a:spLocks noGrp="1" noChangeArrowheads="1"/>
          </p:cNvSpPr>
          <p:nvPr>
            <p:ph type="body" idx="1"/>
          </p:nvPr>
        </p:nvSpPr>
        <p:spPr>
          <a:xfrm>
            <a:off x="934830" y="4415530"/>
            <a:ext cx="5140742" cy="418360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val="1"/>
            </a:ext>
          </a:extLst>
        </p:spPr>
        <p:txBody>
          <a:bodyPr/>
          <a:lstStyle/>
          <a:p>
            <a:pPr eaLnBrk="1" hangingPunct="1"/>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D02D30E-1317-104C-8B8F-090747BD2A6A}"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86A957-2641-B94A-8897-A8535BDB38BE}"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DE1D29A-7F97-444E-A08C-1E0AC0D2C83D}"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C3B4FD3-B502-7845-BDBB-53BBECB4A61A}" type="datetime1">
              <a:rPr lang="el-GR" smtClean="0"/>
              <a:t>15/10/15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DFDBF6-18DA-C347-849B-AC77D4E15A85}" type="datetime1">
              <a:rPr lang="el-GR" smtClean="0"/>
              <a:t>15/10/15</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8B30389-26FA-0143-8173-269A6422CBA6}" type="datetime1">
              <a:rPr lang="el-GR"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3E5FAE-56AF-C94F-AD29-DC755C4A87E9}" type="datetime1">
              <a:rPr lang="el-GR" smtClean="0"/>
              <a:t>15/10/15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D095A09-7503-1945-884B-809E305E740B}" type="datetime1">
              <a:rPr lang="el-GR" smtClean="0"/>
              <a:t>15/10/15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82E8FE-3DD7-BD41-99FC-D58E2FA1614D}" type="datetime1">
              <a:rPr lang="el-GR" smtClean="0"/>
              <a:t>15/10/15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2258F52-70DD-F84D-941A-86AFAEABB760}" type="datetime1">
              <a:rPr lang="el-GR" smtClean="0"/>
              <a:t>15/10/15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75539960-3517-B848-8295-BFE76BCC52B0}" type="datetime1">
              <a:rPr lang="el-GR" smtClean="0"/>
              <a:t>15/10/15</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C0D8DC2-4B8A-EE43-AC53-B34141C5AD68}" type="datetime1">
              <a:rPr lang="el-GR" smtClean="0"/>
              <a:t>15/10/15</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3.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61867"/>
            <a:ext cx="7543800" cy="1118241"/>
          </a:xfrm>
        </p:spPr>
        <p:txBody>
          <a:bodyPr/>
          <a:lstStyle/>
          <a:p>
            <a:r>
              <a:rPr lang="el-GR" sz="4400" dirty="0" smtClean="0"/>
              <a:t>ΕΡΕΥΝΑ ΚΑΙ ΜΕΘΟΔΟΛΟΓΙΑ ΚΟΙΝΟΤΙΚΩΝ ΠΑΡΕΜΒΑΣΕΩΝ</a:t>
            </a:r>
            <a:endParaRPr lang="en-US" sz="4400" dirty="0"/>
          </a:p>
        </p:txBody>
      </p:sp>
      <p:sp>
        <p:nvSpPr>
          <p:cNvPr id="4" name="Subtitle 3"/>
          <p:cNvSpPr>
            <a:spLocks noGrp="1"/>
          </p:cNvSpPr>
          <p:nvPr>
            <p:ph type="subTitle" idx="1"/>
          </p:nvPr>
        </p:nvSpPr>
        <p:spPr/>
        <p:txBody>
          <a:bodyPr/>
          <a:lstStyle/>
          <a:p>
            <a:endParaRPr lang="en-US" dirty="0"/>
          </a:p>
        </p:txBody>
      </p:sp>
      <p:sp>
        <p:nvSpPr>
          <p:cNvPr id="5" name="Slide Number Placeholder 4"/>
          <p:cNvSpPr>
            <a:spLocks noGrp="1"/>
          </p:cNvSpPr>
          <p:nvPr>
            <p:ph type="sldNum" sz="quarter" idx="12"/>
          </p:nvPr>
        </p:nvSpPr>
        <p:spPr/>
        <p:txBody>
          <a:bodyPr/>
          <a:lstStyle/>
          <a:p>
            <a:fld id="{6E2D2B3B-882E-40F3-A32F-6DD516915044}" type="slidenum">
              <a:rPr lang="en-US" smtClean="0"/>
              <a:pPr/>
              <a:t>1</a:t>
            </a:fld>
            <a:endParaRPr lang="en-US" dirty="0"/>
          </a:p>
        </p:txBody>
      </p:sp>
    </p:spTree>
    <p:extLst>
      <p:ext uri="{BB962C8B-B14F-4D97-AF65-F5344CB8AC3E}">
        <p14:creationId xmlns:p14="http://schemas.microsoft.com/office/powerpoint/2010/main" val="360453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ΕΝΝΟΙΟΛΟΓΙΚΟ ΚΑΙ ΜΕΘΟΔΟΛΟΓΙΚΟ ΠΛΑΙΣΙΟ ΕΚΤΙΜΗΣΗΣ ΑΝΑΓΚΩΝ</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Αν ανατρέξει κανείς στο λεξικό θα βρει αρκετές εκδοχές του όρου «ανάγκη», όπως: κατάσταση έλλειψης, πίεσης, δυσκολίας</a:t>
            </a:r>
            <a:r>
              <a:rPr lang="en-US" sz="2000" dirty="0" smtClean="0">
                <a:latin typeface="Arial" charset="0"/>
              </a:rPr>
              <a:t>, </a:t>
            </a:r>
            <a:r>
              <a:rPr lang="el-GR" sz="2000" dirty="0" smtClean="0">
                <a:latin typeface="Arial" charset="0"/>
              </a:rPr>
              <a:t>κινδύνου, επιθυμίας και βιολογικής παρόρμησης (Μπαμπινιώτης και συν., 1998).</a:t>
            </a:r>
          </a:p>
          <a:p>
            <a:pPr algn="just"/>
            <a:r>
              <a:rPr lang="el-GR" sz="2000" dirty="0" smtClean="0">
                <a:latin typeface="Arial" charset="0"/>
              </a:rPr>
              <a:t>Αυτή η πολυσημία του όρου ενδεχομένως να οφείλεται στο ότι δεν έχει ακόμη βρεθεί ένα κοινό εννοιολογικό πλαίσιο προσέγγισης των αναγκών, ανεξάρτητα από το γνωστικό αντικείμενο μέσω του οποίου διερευνώνται.</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10</a:t>
            </a:fld>
            <a:endParaRPr lang="en-US"/>
          </a:p>
        </p:txBody>
      </p:sp>
    </p:spTree>
    <p:extLst>
      <p:ext uri="{BB962C8B-B14F-4D97-AF65-F5344CB8AC3E}">
        <p14:creationId xmlns:p14="http://schemas.microsoft.com/office/powerpoint/2010/main" val="1352775744"/>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ΕΝΝΟΙΟΛΟΓΙΚΟ ΚΑΙ ΜΕΘΟΔΟΛΟΓΙΚΟ ΠΛΑΙΣΙΟ ΕΚΤΙΜΗΣΗΣ ΑΝΑΓΚΩΝ</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1962 σημειώθηκε από τον </a:t>
            </a:r>
            <a:r>
              <a:rPr lang="en-US" sz="2000" dirty="0" err="1" smtClean="0">
                <a:latin typeface="Arial" charset="0"/>
              </a:rPr>
              <a:t>Ponsioen</a:t>
            </a:r>
            <a:r>
              <a:rPr lang="en-US" sz="2000" dirty="0" smtClean="0">
                <a:latin typeface="Arial" charset="0"/>
              </a:rPr>
              <a:t> (</a:t>
            </a:r>
            <a:r>
              <a:rPr lang="en-US" sz="2000" dirty="0" err="1" smtClean="0">
                <a:latin typeface="Arial" charset="0"/>
              </a:rPr>
              <a:t>Wikim</a:t>
            </a:r>
            <a:r>
              <a:rPr lang="en-US" sz="2000" dirty="0" smtClean="0">
                <a:latin typeface="Arial" charset="0"/>
              </a:rPr>
              <a:t>, </a:t>
            </a:r>
            <a:r>
              <a:rPr lang="en-US" sz="2000" dirty="0" err="1" smtClean="0">
                <a:latin typeface="Arial" charset="0"/>
              </a:rPr>
              <a:t>Altschuld</a:t>
            </a:r>
            <a:r>
              <a:rPr lang="en-US" sz="2000" dirty="0" smtClean="0">
                <a:latin typeface="Arial" charset="0"/>
              </a:rPr>
              <a:t>, 1995)</a:t>
            </a:r>
            <a:r>
              <a:rPr lang="el-GR" sz="2000" dirty="0" smtClean="0">
                <a:latin typeface="Arial" charset="0"/>
              </a:rPr>
              <a:t>, πως πρωταρχική ευθύνη μιας κοινωνίας είναι να ασχοληθεί και να καλύψει τις βασικές ανάγκες επιβίωσης των μελών της.</a:t>
            </a:r>
          </a:p>
          <a:p>
            <a:pPr algn="just"/>
            <a:r>
              <a:rPr lang="el-GR" sz="2000" dirty="0" smtClean="0">
                <a:latin typeface="Arial" charset="0"/>
              </a:rPr>
              <a:t>Αυτές μπορούν να είναι βιολογικές, κοινωνικές, συναισθη-ματικές και πνευματικές.</a:t>
            </a:r>
          </a:p>
          <a:p>
            <a:pPr algn="just"/>
            <a:r>
              <a:rPr lang="el-GR" sz="2000" dirty="0" smtClean="0">
                <a:latin typeface="Arial" charset="0"/>
              </a:rPr>
              <a:t>Παράλληλα θεωρεί ότι κάθε κοινωνία πρέπει να ορίσει ένα επίπεδο κάτω από το οποίο κανένα μέλος της δεν πρέπει να πέσει.</a:t>
            </a:r>
          </a:p>
          <a:p>
            <a:pPr algn="just"/>
            <a:r>
              <a:rPr lang="el-GR" sz="2000" dirty="0" smtClean="0">
                <a:latin typeface="Arial" charset="0"/>
              </a:rPr>
              <a:t>Το 1993 παρατίθεται από τον </a:t>
            </a:r>
            <a:r>
              <a:rPr lang="en-US" sz="2000" dirty="0" err="1" smtClean="0">
                <a:latin typeface="Arial" charset="0"/>
              </a:rPr>
              <a:t>Plotnic</a:t>
            </a:r>
            <a:r>
              <a:rPr lang="el-GR" sz="2000" dirty="0" smtClean="0">
                <a:latin typeface="Arial" charset="0"/>
              </a:rPr>
              <a:t> (αναφερόμενος από τον Σταθόπουλο, 2005) πως σύμφωνα με τη σύγχρονη ψυχολογία οι ανθρώπινες ανάγκες χωρίζονται στις βιολογικές και στις κοινωνικές.</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11</a:t>
            </a:fld>
            <a:endParaRPr lang="en-US"/>
          </a:p>
        </p:txBody>
      </p:sp>
    </p:spTree>
    <p:extLst>
      <p:ext uri="{BB962C8B-B14F-4D97-AF65-F5344CB8AC3E}">
        <p14:creationId xmlns:p14="http://schemas.microsoft.com/office/powerpoint/2010/main" val="2251173055"/>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ΕΝΝΟΙΟΛΟΓΙΚΟ ΚΑΙ ΜΕΘΟΔΟΛΟΓΙΚΟ ΠΛΑΙΣΙΟ ΕΚΤΙΜΗΣΗΣ ΑΝΑΓΚΩΝ</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Οι βιολογικές ανάγκες είναι ουσιαστικά αυτές που καθιστούν ένα άτομο υγειές και είναι κρίσιμες για την επιβίωσή του.</a:t>
            </a:r>
          </a:p>
          <a:p>
            <a:pPr algn="just"/>
            <a:r>
              <a:rPr lang="el-GR" sz="2000" dirty="0" smtClean="0">
                <a:latin typeface="Arial" charset="0"/>
              </a:rPr>
              <a:t>Αυτές είναι η τροφή, το νερό, το οξυγόνο, ο ύπνος, η γενετήσια ορμή και η αποφυγή του πόνου.</a:t>
            </a:r>
          </a:p>
          <a:p>
            <a:pPr algn="just"/>
            <a:r>
              <a:rPr lang="el-GR" sz="2000" dirty="0" smtClean="0">
                <a:latin typeface="Arial" charset="0"/>
              </a:rPr>
              <a:t>Οι κοινωνικές ανάγκες αποκτούνται μέσα από τη κοινωνικοποίηση και την εμπειρία του ατόμου σημαντικότερες είναι η ανάγκη για αυτονομία, η ανάγκη για επιτυχία, η ανάγκη για επιρροή και κυριαρχία σε άλλους, η ανάγκη για συναισθηματική δέσμευση και φιλία με άλλα άτομα.</a:t>
            </a:r>
          </a:p>
          <a:p>
            <a:pPr algn="just"/>
            <a:r>
              <a:rPr lang="el-GR" sz="2000" dirty="0" smtClean="0">
                <a:latin typeface="Arial" charset="0"/>
              </a:rPr>
              <a:t>Συχνά μπορεί κανείς να μπερδέψει τις βιολογικές με τις κοινωνικές ανάγκες.</a:t>
            </a:r>
          </a:p>
          <a:p>
            <a:pPr algn="just"/>
            <a:r>
              <a:rPr lang="el-GR" sz="2000" dirty="0" smtClean="0">
                <a:latin typeface="Arial" charset="0"/>
              </a:rPr>
              <a:t>Ο </a:t>
            </a:r>
            <a:r>
              <a:rPr lang="en-US" sz="2000" dirty="0" smtClean="0">
                <a:latin typeface="Arial" charset="0"/>
              </a:rPr>
              <a:t>Maslow</a:t>
            </a:r>
            <a:r>
              <a:rPr lang="el-GR" sz="2000" dirty="0" smtClean="0">
                <a:latin typeface="Arial" charset="0"/>
              </a:rPr>
              <a:t> το 1952 έθεσε μια πιο ολοκληρωμένη θεωρία για τις ανθρώπινες ανάγκες. Τις ανάγκες αυτές τις ταξινόμησε με προτεραιότητα τις πιο βασικές και απαραίτητες για την ύπαρξη του ατόμου.  </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12</a:t>
            </a:fld>
            <a:endParaRPr lang="en-US"/>
          </a:p>
        </p:txBody>
      </p:sp>
    </p:spTree>
    <p:extLst>
      <p:ext uri="{BB962C8B-B14F-4D97-AF65-F5344CB8AC3E}">
        <p14:creationId xmlns:p14="http://schemas.microsoft.com/office/powerpoint/2010/main" val="109781905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ΕΝΝΟΙΟΛΟΓΙΚΟ ΚΑΙ ΜΕΘΟΔΟΛΟΓΙΚΟ ΠΛΑΙΣΙΟ ΕΚΤΙΜΗΣΗΣ ΑΝΑΓΚΩΝ</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κοινωνική ανθρωπολόγος </a:t>
            </a:r>
            <a:r>
              <a:rPr lang="en-US" sz="2000" dirty="0" smtClean="0">
                <a:latin typeface="Arial" charset="0"/>
              </a:rPr>
              <a:t>Margaret Mead</a:t>
            </a:r>
            <a:r>
              <a:rPr lang="el-GR" sz="2000" dirty="0" smtClean="0">
                <a:latin typeface="Arial" charset="0"/>
              </a:rPr>
              <a:t> </a:t>
            </a:r>
            <a:r>
              <a:rPr lang="el-GR" sz="2000" dirty="0">
                <a:latin typeface="Arial" charset="0"/>
              </a:rPr>
              <a:t>(</a:t>
            </a:r>
            <a:r>
              <a:rPr lang="el-GR" sz="2000" dirty="0" smtClean="0">
                <a:latin typeface="Arial" charset="0"/>
              </a:rPr>
              <a:t>αναφερόμενη </a:t>
            </a:r>
            <a:r>
              <a:rPr lang="el-GR" sz="2000" dirty="0">
                <a:latin typeface="Arial" charset="0"/>
              </a:rPr>
              <a:t>από τον Σταθόπουλο, 2005) </a:t>
            </a:r>
            <a:r>
              <a:rPr lang="el-GR" sz="2000" dirty="0" smtClean="0">
                <a:latin typeface="Arial" charset="0"/>
              </a:rPr>
              <a:t>σημειώνει πως το κοινωνικό περιβάλλον και οι αξίες του πολιτισμού έχουν μεγάλη σημασία για τους τρόπους και τις μορφές ικανοποίησης των αναγκών του ανθρώπου.</a:t>
            </a:r>
          </a:p>
          <a:p>
            <a:pPr algn="just"/>
            <a:r>
              <a:rPr lang="el-GR" sz="2000" dirty="0" smtClean="0">
                <a:latin typeface="Arial" charset="0"/>
              </a:rPr>
              <a:t>Επίσης, υπογραμμίζει τις αρνητικές συνέπειες που είχε η εκβιομηχάνιση στον άνθρωπο, καθώς οι νέες κοινωνικές συνθήκες επέφεραν ανασφάλεια, απρόσωπες σχέσεις και συναισθήματα αποξένωσης στον άνθρωπο της πόλης.</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13</a:t>
            </a:fld>
            <a:endParaRPr lang="en-US"/>
          </a:p>
        </p:txBody>
      </p:sp>
    </p:spTree>
    <p:extLst>
      <p:ext uri="{BB962C8B-B14F-4D97-AF65-F5344CB8AC3E}">
        <p14:creationId xmlns:p14="http://schemas.microsoft.com/office/powerpoint/2010/main" val="3668672750"/>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ΕΝΝΟΙΟΛΟΓΙΚΟ ΚΑΙ ΜΕΘΟΔΟΛΟΓΙΚΟ ΠΛΑΙΣΙΟ ΕΚΤΙΜΗΣΗΣ ΑΝΑΓΚΩΝ</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Ο </a:t>
            </a:r>
            <a:r>
              <a:rPr lang="en-US" sz="1900" dirty="0" smtClean="0">
                <a:latin typeface="Arial" charset="0"/>
              </a:rPr>
              <a:t>Bradshaw </a:t>
            </a:r>
            <a:r>
              <a:rPr lang="el-GR" sz="1900" dirty="0" smtClean="0">
                <a:latin typeface="Arial" charset="0"/>
              </a:rPr>
              <a:t>το 1972 </a:t>
            </a:r>
            <a:r>
              <a:rPr lang="el-GR" sz="1900" dirty="0">
                <a:latin typeface="Arial" charset="0"/>
              </a:rPr>
              <a:t>(</a:t>
            </a:r>
            <a:r>
              <a:rPr lang="el-GR" sz="1900" dirty="0" smtClean="0">
                <a:latin typeface="Arial" charset="0"/>
              </a:rPr>
              <a:t>αναφερόμενος </a:t>
            </a:r>
            <a:r>
              <a:rPr lang="el-GR" sz="1900" dirty="0">
                <a:latin typeface="Arial" charset="0"/>
              </a:rPr>
              <a:t>από τον </a:t>
            </a:r>
            <a:r>
              <a:rPr lang="en-US" sz="1900" dirty="0" smtClean="0">
                <a:latin typeface="Arial" charset="0"/>
              </a:rPr>
              <a:t>Maslow</a:t>
            </a:r>
            <a:r>
              <a:rPr lang="el-GR" sz="1900" dirty="0" smtClean="0">
                <a:latin typeface="Arial" charset="0"/>
              </a:rPr>
              <a:t>, 1970) διατύπωσε τέσσερις τύπους ανθρώπινων αναγκών.</a:t>
            </a:r>
          </a:p>
          <a:p>
            <a:pPr algn="just"/>
            <a:r>
              <a:rPr lang="el-GR" sz="1900" dirty="0" smtClean="0">
                <a:latin typeface="Arial" charset="0"/>
              </a:rPr>
              <a:t>Πρώτη είναι η κανονιστική έννοια της ανάγκης. Σε αυτό τον τύπο ανάγκης διακρίνεται η ύπαρξη κάποιων στάνταρ κανόνων και κριτηρίων που έχουν καθιερωθεί μέσα από έθιμα, την εξουσία, τις αρχές ή κατά γενική συναίνεση. </a:t>
            </a:r>
          </a:p>
          <a:p>
            <a:pPr algn="just"/>
            <a:r>
              <a:rPr lang="el-GR" sz="1900" dirty="0" smtClean="0">
                <a:latin typeface="Arial" charset="0"/>
              </a:rPr>
              <a:t>Η κανονιστική ανάγκη έχει να κάνει με υπαρκτά δεδομένα και θέτει αντικειμενικούς στόχους.</a:t>
            </a:r>
          </a:p>
          <a:p>
            <a:pPr algn="just"/>
            <a:r>
              <a:rPr lang="el-GR" sz="1900" dirty="0" smtClean="0">
                <a:latin typeface="Arial" charset="0"/>
              </a:rPr>
              <a:t>Ταυτόχρονα όμως είναι ανάλογη με τις αλλαγές της γνώσης, της τεχνολογίας και των αξιών.</a:t>
            </a:r>
          </a:p>
          <a:p>
            <a:pPr algn="just"/>
            <a:r>
              <a:rPr lang="el-GR" sz="1900" dirty="0" smtClean="0">
                <a:latin typeface="Arial" charset="0"/>
              </a:rPr>
              <a:t>Κατόπιν, σημειώνεται η ανάγκη αυτή που αντιλαμβάνεται το άτομο και αναφέρεται στην επιθυμία (</a:t>
            </a:r>
            <a:r>
              <a:rPr lang="en-US" sz="1900" dirty="0" smtClean="0">
                <a:latin typeface="Arial" charset="0"/>
              </a:rPr>
              <a:t>perceived need</a:t>
            </a:r>
            <a:r>
              <a:rPr lang="el-GR" sz="1900" dirty="0" smtClean="0">
                <a:latin typeface="Arial" charset="0"/>
              </a:rPr>
              <a:t>)</a:t>
            </a:r>
            <a:r>
              <a:rPr lang="en-US" sz="1900" dirty="0" smtClean="0">
                <a:latin typeface="Arial" charset="0"/>
              </a:rPr>
              <a:t>.</a:t>
            </a:r>
            <a:endParaRPr lang="el-GR" sz="1900" dirty="0" smtClean="0">
              <a:latin typeface="Arial" charset="0"/>
            </a:endParaRPr>
          </a:p>
          <a:p>
            <a:pPr algn="just"/>
            <a:r>
              <a:rPr lang="el-GR" sz="1900" dirty="0" smtClean="0">
                <a:latin typeface="Arial" charset="0"/>
              </a:rPr>
              <a:t>Αυτή η ανάγκη ορίζεται από το τι σκέφτεται ή αισθάνεται το άτομο ως ανάγκη, προσδιορίζεται από συνεντεύξεις, ομάδες εστίασης ή συνελεύσεις του τόπου.</a:t>
            </a:r>
          </a:p>
          <a:p>
            <a:pPr algn="just"/>
            <a:r>
              <a:rPr lang="el-GR" sz="1900" dirty="0">
                <a:latin typeface="Arial" charset="0"/>
              </a:rPr>
              <a:t>Επίσης, υπάρχουν καθορισμένες αλλαγές ανάλογα με κάθε εξυπηρετούμενο</a:t>
            </a:r>
            <a:r>
              <a:rPr lang="el-GR" sz="1900" dirty="0" smtClean="0">
                <a:latin typeface="Arial" charset="0"/>
              </a:rPr>
              <a:t>.</a:t>
            </a:r>
            <a:endParaRPr lang="el-GR" sz="1900" dirty="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14</a:t>
            </a:fld>
            <a:endParaRPr lang="en-US"/>
          </a:p>
        </p:txBody>
      </p:sp>
    </p:spTree>
    <p:extLst>
      <p:ext uri="{BB962C8B-B14F-4D97-AF65-F5344CB8AC3E}">
        <p14:creationId xmlns:p14="http://schemas.microsoft.com/office/powerpoint/2010/main" val="1009818389"/>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ΕΝΝΟΙΟΛΟΓΙΚΟ ΚΑΙ ΜΕΘΟΔΟΛΟΓΙΚΟ ΠΛΑΙΣΙΟ ΕΚΤΙΜΗΣΗΣ ΑΝΑΓΚΩΝ</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Τρίτη συναντάται η εκπεφρασμένη ανάγκη (</a:t>
            </a:r>
            <a:r>
              <a:rPr lang="en-US" sz="2000" dirty="0" smtClean="0">
                <a:latin typeface="Arial" charset="0"/>
              </a:rPr>
              <a:t>expressed need)</a:t>
            </a:r>
            <a:r>
              <a:rPr lang="el-GR" sz="2000" dirty="0" smtClean="0">
                <a:latin typeface="Arial" charset="0"/>
              </a:rPr>
              <a:t> αυτή δηλαδή που εκφράζεται από το άτομο ή το σύνολο.</a:t>
            </a:r>
          </a:p>
          <a:p>
            <a:pPr algn="just"/>
            <a:r>
              <a:rPr lang="el-GR" sz="2000" dirty="0" smtClean="0">
                <a:latin typeface="Arial" charset="0"/>
              </a:rPr>
              <a:t>Αυτή η ανάγκη ορίζεται από τον αριθμό των ατόμων που έχουν ζητήσει βοήθεια και επικεντρώνεται σε καταστάσεις που το συναίσθημα γίνεται πράξη.</a:t>
            </a:r>
          </a:p>
          <a:p>
            <a:pPr algn="just"/>
            <a:r>
              <a:rPr lang="el-GR" sz="2000" dirty="0" smtClean="0">
                <a:latin typeface="Arial" charset="0"/>
              </a:rPr>
              <a:t>Σημαντική αδυναμία – δυσκολία της ανάγκης αυτής είναι ότι όλοι οι άνθρωποι με την ανάγκη αυτή αναζητούν την ανάλογη βοήθεια.</a:t>
            </a:r>
          </a:p>
          <a:p>
            <a:pPr algn="just"/>
            <a:r>
              <a:rPr lang="el-GR" sz="2000" dirty="0">
                <a:latin typeface="Arial" charset="0"/>
              </a:rPr>
              <a:t>Τ</a:t>
            </a:r>
            <a:r>
              <a:rPr lang="el-GR" sz="2000" dirty="0" smtClean="0">
                <a:latin typeface="Arial" charset="0"/>
              </a:rPr>
              <a:t>έλος, διατυπώνεται η συγκριτική ανάγκη (</a:t>
            </a:r>
            <a:r>
              <a:rPr lang="en-US" sz="2000" dirty="0" smtClean="0">
                <a:latin typeface="Arial" charset="0"/>
              </a:rPr>
              <a:t>relative need).</a:t>
            </a:r>
            <a:r>
              <a:rPr lang="el-GR" sz="2000" dirty="0" smtClean="0">
                <a:latin typeface="Arial" charset="0"/>
              </a:rPr>
              <a:t> Αυτή η ανάγκη σημειώνει τη διαφορά που υπάρχει ανάμεσα στο επίπεδο των υπηρεσιών που προέρχονται σε μια κοινότητα με άλλες παρόμοιες κοινότητες ή σε κοντινές περιοχές.</a:t>
            </a:r>
          </a:p>
          <a:p>
            <a:pPr algn="just"/>
            <a:r>
              <a:rPr lang="el-GR" sz="2000" dirty="0" smtClean="0">
                <a:latin typeface="Arial" charset="0"/>
              </a:rPr>
              <a:t>Για τον </a:t>
            </a:r>
            <a:r>
              <a:rPr lang="en-US" sz="2000" dirty="0" smtClean="0">
                <a:latin typeface="Arial" charset="0"/>
              </a:rPr>
              <a:t>Bradshaw</a:t>
            </a:r>
            <a:r>
              <a:rPr lang="el-GR" sz="2000" dirty="0" smtClean="0">
                <a:latin typeface="Arial" charset="0"/>
              </a:rPr>
              <a:t> οι πραγματικές ανάγκες (</a:t>
            </a:r>
            <a:r>
              <a:rPr lang="en-US" sz="2000" dirty="0" smtClean="0">
                <a:latin typeface="Arial" charset="0"/>
              </a:rPr>
              <a:t>real needs)</a:t>
            </a:r>
            <a:r>
              <a:rPr lang="el-GR" sz="2000" dirty="0" smtClean="0">
                <a:latin typeface="Arial" charset="0"/>
              </a:rPr>
              <a:t> μπορούν να οριστούν εκεί που συναντιούνται και οι τέσσερις αυτοί τύποι αναγκών.</a:t>
            </a:r>
          </a:p>
          <a:p>
            <a:pPr algn="just"/>
            <a:endParaRPr lang="el-GR" sz="2000" dirty="0" smtClean="0">
              <a:latin typeface="Arial" charset="0"/>
            </a:endParaRPr>
          </a:p>
          <a:p>
            <a:pPr algn="just"/>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15</a:t>
            </a:fld>
            <a:endParaRPr lang="en-US"/>
          </a:p>
        </p:txBody>
      </p:sp>
    </p:spTree>
    <p:extLst>
      <p:ext uri="{BB962C8B-B14F-4D97-AF65-F5344CB8AC3E}">
        <p14:creationId xmlns:p14="http://schemas.microsoft.com/office/powerpoint/2010/main" val="169412033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Η ΑΝΑΓΚΑΙΟΤΗΤΑ ΤΗΣ ΕΚΤΙΜΗΣΗΣ ΑΝΑΓΚΩΝ ΣΤΗ ΚΟΙΝΟΤΗΤΑ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εκτίμηση αναγκών είναι μια συστηματική διαδικασία στην οποία θέτονται ερωτήσεις, συγκρίνονται απαντήσεις και λαμβάνονται ενημερωμένες αποφάσεις όσον αφορά το επόμενο βήμα για τη βελτίωση των ανθρώπινων συνθηκών και της προόδου τους.</a:t>
            </a:r>
          </a:p>
          <a:p>
            <a:pPr algn="just"/>
            <a:r>
              <a:rPr lang="el-GR" sz="2000" dirty="0" smtClean="0">
                <a:latin typeface="Arial" charset="0"/>
              </a:rPr>
              <a:t>Στην εκτίμηση αναγκών χρησιμοποιούνται κανόνες και δεδομένα, αξιολογήσεις, στόχοι και γνώσεις, χρονοδιαγράμματα, όρια και εμπόδια αλλά και βιβλιογραφικές πηγές (</a:t>
            </a:r>
            <a:r>
              <a:rPr lang="en-US" sz="2000" dirty="0" err="1" smtClean="0">
                <a:latin typeface="Arial" charset="0"/>
              </a:rPr>
              <a:t>Wikim</a:t>
            </a:r>
            <a:r>
              <a:rPr lang="en-US" sz="2000" dirty="0" smtClean="0">
                <a:latin typeface="Arial" charset="0"/>
              </a:rPr>
              <a:t>, </a:t>
            </a:r>
            <a:r>
              <a:rPr lang="en-US" sz="2000" dirty="0" err="1" smtClean="0">
                <a:latin typeface="Arial" charset="0"/>
              </a:rPr>
              <a:t>Altschuld</a:t>
            </a:r>
            <a:r>
              <a:rPr lang="en-US" sz="2000" dirty="0" smtClean="0">
                <a:latin typeface="Arial" charset="0"/>
              </a:rPr>
              <a:t>,</a:t>
            </a:r>
            <a:r>
              <a:rPr lang="el-GR" sz="2000" dirty="0" smtClean="0">
                <a:latin typeface="Arial" charset="0"/>
              </a:rPr>
              <a:t> 1995).</a:t>
            </a:r>
          </a:p>
          <a:p>
            <a:pPr algn="just"/>
            <a:endParaRPr lang="el-GR" sz="2000" dirty="0" smtClean="0">
              <a:latin typeface="Arial" charset="0"/>
            </a:endParaRPr>
          </a:p>
          <a:p>
            <a:pPr algn="just"/>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16</a:t>
            </a:fld>
            <a:endParaRPr lang="en-US"/>
          </a:p>
        </p:txBody>
      </p:sp>
    </p:spTree>
    <p:extLst>
      <p:ext uri="{BB962C8B-B14F-4D97-AF65-F5344CB8AC3E}">
        <p14:creationId xmlns:p14="http://schemas.microsoft.com/office/powerpoint/2010/main" val="26465599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Η ΑΝΑΓΚΑΙΟΤΗΤΑ ΤΗΣ ΕΚΤΙΜΗΣΗΣ ΑΝΑΓΚΩΝ ΣΤΗ ΚΟΙΝΟΤΗΤΑ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Οι λόγοι για τους οποίους μπορεί να γίνει εκτίμηση αναγκών είναι οι εξής.</a:t>
            </a:r>
          </a:p>
          <a:p>
            <a:pPr algn="just"/>
            <a:r>
              <a:rPr lang="el-GR" sz="2000" dirty="0" smtClean="0">
                <a:latin typeface="Arial" charset="0"/>
              </a:rPr>
              <a:t>Αρχικά για να βοηθηθεί η λήψη της απόφασης του κονωνικού λειτουργού σχετικά με την επικείμενη παρέμβασή του αλλά και για να δικαιολογηθούν οι αποφάσεις του πριν ληφθούν.</a:t>
            </a:r>
          </a:p>
          <a:p>
            <a:pPr algn="just"/>
            <a:r>
              <a:rPr lang="el-GR" sz="2000" dirty="0" smtClean="0">
                <a:latin typeface="Arial" charset="0"/>
              </a:rPr>
              <a:t>Επόμενος λόγος είναι για να δοθεί μια συστημική οπτική γωνία γι αυτούς που παίρνουν τις αποφάσεις.</a:t>
            </a:r>
          </a:p>
          <a:p>
            <a:pPr algn="just"/>
            <a:r>
              <a:rPr lang="el-GR" sz="2000" dirty="0" smtClean="0">
                <a:latin typeface="Arial" charset="0"/>
              </a:rPr>
              <a:t>Κατόπιν, η εκτίμηση αναγκών, επιτρέπει σε πολύπλοκα προβλήματα την εύρεση διεπιστημονικών λύσεων.</a:t>
            </a:r>
          </a:p>
          <a:p>
            <a:pPr algn="just"/>
            <a:r>
              <a:rPr lang="el-GR" sz="2000" dirty="0" smtClean="0">
                <a:latin typeface="Arial" charset="0"/>
              </a:rPr>
              <a:t>Παράλληλα, μέσα από την εκτίμηση αναγκών δημιουργείται ένας οδηγός διαδικασιών, ο οποίος μπορεί να χρησιμοποιείται επανειλημμένα ή με διάφορες τροποποιήσεις για άλλα κοινοτικά προβλήματα.</a:t>
            </a:r>
          </a:p>
          <a:p>
            <a:pPr algn="just"/>
            <a:r>
              <a:rPr lang="el-GR" sz="2000" dirty="0">
                <a:latin typeface="Arial" charset="0"/>
              </a:rPr>
              <a:t>Τ</a:t>
            </a:r>
            <a:r>
              <a:rPr lang="el-GR" sz="2000" dirty="0" smtClean="0">
                <a:latin typeface="Arial" charset="0"/>
              </a:rPr>
              <a:t>έλος, εκτίμηση αναγκών μπορεί να γίνει για να οργανώσει άτομα ή το δίκτυο, που μοιράζονται την ίδια αντίληψη σε διάφορα θέματα και ίδιους στόχους (</a:t>
            </a:r>
            <a:r>
              <a:rPr lang="en-US" sz="2000" dirty="0" err="1" smtClean="0">
                <a:latin typeface="Arial" charset="0"/>
              </a:rPr>
              <a:t>Wikim</a:t>
            </a:r>
            <a:r>
              <a:rPr lang="en-US" sz="2000" dirty="0" smtClean="0">
                <a:latin typeface="Arial" charset="0"/>
              </a:rPr>
              <a:t>, </a:t>
            </a:r>
            <a:r>
              <a:rPr lang="en-US" sz="2000" dirty="0" err="1" smtClean="0">
                <a:latin typeface="Arial" charset="0"/>
              </a:rPr>
              <a:t>Altschuld</a:t>
            </a:r>
            <a:r>
              <a:rPr lang="en-US" sz="2000" dirty="0" smtClean="0">
                <a:latin typeface="Arial" charset="0"/>
              </a:rPr>
              <a:t>, 1995</a:t>
            </a:r>
            <a:r>
              <a:rPr lang="el-GR" sz="2000" dirty="0" smtClean="0">
                <a:latin typeface="Arial" charset="0"/>
              </a:rPr>
              <a:t>)</a:t>
            </a:r>
            <a:r>
              <a:rPr lang="en-US" sz="2000" dirty="0" smtClean="0">
                <a:latin typeface="Arial" charset="0"/>
              </a:rPr>
              <a:t>.</a:t>
            </a:r>
            <a:endParaRPr lang="el-GR" sz="2000" dirty="0" smtClean="0">
              <a:latin typeface="Arial" charset="0"/>
            </a:endParaRPr>
          </a:p>
          <a:p>
            <a:pPr algn="just"/>
            <a:endParaRPr lang="el-GR" sz="2000" dirty="0" smtClean="0">
              <a:latin typeface="Arial" charset="0"/>
            </a:endParaRPr>
          </a:p>
          <a:p>
            <a:pPr algn="just"/>
            <a:endParaRPr lang="el-GR" sz="20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17</a:t>
            </a:fld>
            <a:endParaRPr lang="en-US"/>
          </a:p>
        </p:txBody>
      </p:sp>
    </p:spTree>
    <p:extLst>
      <p:ext uri="{BB962C8B-B14F-4D97-AF65-F5344CB8AC3E}">
        <p14:creationId xmlns:p14="http://schemas.microsoft.com/office/powerpoint/2010/main" val="3419139214"/>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Η ΑΝΑΓΚΑΙΟΤΗΤΑ ΤΗΣ ΕΚΤΙΜΗΣΗΣ ΑΝΑΓΚΩΝ ΣΤΗ ΚΟΙΝΟΤΗΤΑ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100" dirty="0" smtClean="0">
                <a:latin typeface="Arial" charset="0"/>
              </a:rPr>
              <a:t>Η εκτίμηση αναγκών μπορεί να χρησιμεύσει στην εκάστοτε υπηρεσία ως εργαλείο των επαγγελματιών ώστε να προσδιοριστεί και να κατανοηθεί το μείζον πρόβλημα που θα την απασχολήσει.</a:t>
            </a:r>
          </a:p>
          <a:p>
            <a:pPr algn="just"/>
            <a:r>
              <a:rPr lang="el-GR" sz="2100" dirty="0" smtClean="0">
                <a:latin typeface="Arial" charset="0"/>
              </a:rPr>
              <a:t>Κατόπιν για να προσδιοριστούν οι ανάγκες μιας κοινότητας είναι απαραίτητο να ληφθεί γνώση για το πως νιώθει η κοινότητα σχετικά με τα θέματα που τη προβληματίζουν, να γίνει καταγραφή των απόψεων των ατόμων και των πόρων της περιοχής καθώς και το γενικότερο προφίλ της κοινότητας που θα μελετηθεί.</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18</a:t>
            </a:fld>
            <a:endParaRPr lang="en-US"/>
          </a:p>
        </p:txBody>
      </p:sp>
    </p:spTree>
    <p:extLst>
      <p:ext uri="{BB962C8B-B14F-4D97-AF65-F5344CB8AC3E}">
        <p14:creationId xmlns:p14="http://schemas.microsoft.com/office/powerpoint/2010/main" val="216230821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200" dirty="0" smtClean="0">
                <a:latin typeface="Arial" charset="0"/>
              </a:rPr>
              <a:t>Η ΑΝΑΓΚΑΙΟΤΗΤΑ ΤΗΣ ΕΚΤΙΜΗΣΗΣ ΑΝΑΓΚΩΝ ΣΤΗ ΚΟΙΝΟΤΗΤΑ</a:t>
            </a:r>
            <a:endParaRPr lang="en-GB" sz="32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100" dirty="0" smtClean="0">
                <a:latin typeface="Arial" charset="0"/>
              </a:rPr>
              <a:t>Απαραίτητη για την εκτίμηση των αναγκών είναι η συλλογή πληροφοριών για το πρόβλημα και τις ανάγκες των ατόμων μέσω της διαδικασίας χρόνου, ο αριθμός των ατόμων της ομάδας που θα πραγματοποιήσει την έρευνα, οι διαθέσιμοι πόροι, το μέγεθος και τα χαρακτηριστικά του πληθυσμού καθώς και οι σχέσεις της κοινότητας με τον πληθυσμό – στόχο.</a:t>
            </a:r>
          </a:p>
          <a:p>
            <a:pPr algn="just"/>
            <a:r>
              <a:rPr lang="el-GR" sz="2100" dirty="0" smtClean="0">
                <a:latin typeface="Arial" charset="0"/>
              </a:rPr>
              <a:t>Η εκτίμηση αναγκών συμβάλλει στον εμπλουτισμό των γνώσεων σχετικά με τη κοινότητα, τα προβλήματα και τις ανάγκες της αλλά αποτελεί και έναν τρόπο απόκτησης μιας συνολικής εικόνας της κοινότητας στο παρόν και των δυνατοτήτων της για αλλαγές στο μέλλον.  </a:t>
            </a:r>
          </a:p>
          <a:p>
            <a:pPr algn="just"/>
            <a:endParaRPr lang="el-GR" sz="2100" dirty="0" smtClean="0">
              <a:latin typeface="Arial" charset="0"/>
            </a:endParaRPr>
          </a:p>
          <a:p>
            <a:pPr algn="just"/>
            <a:endParaRPr lang="el-GR" sz="2100"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19</a:t>
            </a:fld>
            <a:endParaRPr lang="en-US"/>
          </a:p>
        </p:txBody>
      </p:sp>
    </p:spTree>
    <p:extLst>
      <p:ext uri="{BB962C8B-B14F-4D97-AF65-F5344CB8AC3E}">
        <p14:creationId xmlns:p14="http://schemas.microsoft.com/office/powerpoint/2010/main" val="2947965906"/>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ΔΙΑΔΙΚΑΣΙΑ ΠΑΡΕΜΒΑΣΗΣ ΣΤΗ ΚΟΙΝΟΤΗΤΑ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Σύμφωνα με τον Ζαϊμάκη (2002) η πιο επιθυμητή εκδοχή ανάληψης κοινοτικής παρέμβασης είναι αυτή στην οποία τα κοινοτικά στελέχη προσκαλούνται από τη κοινότητα και τα μέλη της εκφράζουν ρητά τις επιθυμίες τους σχετικά με το σχέδιο δράσης για κοινωνική αλλαγή και κοινοτική ανάπτυξη.</a:t>
            </a:r>
          </a:p>
          <a:p>
            <a:pPr algn="just"/>
            <a:r>
              <a:rPr lang="el-GR" sz="2000" dirty="0" smtClean="0">
                <a:latin typeface="Arial" charset="0"/>
              </a:rPr>
              <a:t>Τονίζεται όμως ότι συχνά τα μέλη και οι κοινότητες, οι οποίες χρήζουν κοινωνικής αλλαγής και κοινοτικής ανάπτυξης, σπάνια αναγνωρίζουν την ανάγκη τους αυτή.</a:t>
            </a:r>
          </a:p>
          <a:p>
            <a:pPr algn="just"/>
            <a:r>
              <a:rPr lang="el-GR" sz="2000" dirty="0" smtClean="0">
                <a:latin typeface="Arial" charset="0"/>
              </a:rPr>
              <a:t>Αυτό συμβαίνει γιατί τα ίδια τα μέλη δεν κατανοούν τα αίτια των προβλημάτων τους και δεν έχουν επίγνωση της αναγκαιότητας για κοινοτική κινητοποιήση και δράση.</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a:t>
            </a:fld>
            <a:endParaRPr lang="en-US"/>
          </a:p>
        </p:txBody>
      </p:sp>
    </p:spTree>
    <p:extLst>
      <p:ext uri="{BB962C8B-B14F-4D97-AF65-F5344CB8AC3E}">
        <p14:creationId xmlns:p14="http://schemas.microsoft.com/office/powerpoint/2010/main" val="3515469038"/>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Η έρευνα δράσης είναι μια διαδικασία</a:t>
            </a:r>
            <a:r>
              <a:rPr lang="en-US" sz="2000" dirty="0" smtClean="0">
                <a:latin typeface="Arial" charset="0"/>
              </a:rPr>
              <a:t> </a:t>
            </a:r>
            <a:r>
              <a:rPr lang="el-GR" sz="2000" dirty="0" smtClean="0">
                <a:latin typeface="Arial" charset="0"/>
              </a:rPr>
              <a:t>διερεύνησης και διασαφήνισης των προβλημάτων μέσα από τη δράση και την εφαρμογή καινοτόμων μεθόδων με την ενεργό συμμετοχή των πολιτών, οι οποίοι προσπαθούν να απαντήσουν στα προβλήματα που τους απασχολούν,</a:t>
            </a:r>
          </a:p>
          <a:p>
            <a:pPr algn="just"/>
            <a:r>
              <a:rPr lang="el-GR" sz="2000" dirty="0" smtClean="0">
                <a:latin typeface="Arial" charset="0"/>
              </a:rPr>
              <a:t>Βασικό τους γνώρισμα είναι ότι συνιστά μια πρακτική παρέμβασης και μάθησης στη πράξη, η οποία δεν περιορίζεται μόνο στη μελέτη μιας κατάστασης, αλλά προτείνει νέες μεθόδους και λύσεις για την αντιμετώπιση του προβλήματος και προσπαθεί, μέσα από τη πράξη, να αλλάξει τη πραγματικότητα.</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20</a:t>
            </a:fld>
            <a:endParaRPr lang="en-US"/>
          </a:p>
        </p:txBody>
      </p:sp>
    </p:spTree>
    <p:extLst>
      <p:ext uri="{BB962C8B-B14F-4D97-AF65-F5344CB8AC3E}">
        <p14:creationId xmlns:p14="http://schemas.microsoft.com/office/powerpoint/2010/main" val="1142609585"/>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Δημιουργείται μια γέφυρα ανάμεσα στην έρευνα και τη δράση, η οποία δίνει τη δυνατότητα στους πολίτες της τοπικής κοινωνίας να εμπλακούν με ενεργό τρόπο στις παρεμβατικές πρακτικές.</a:t>
            </a:r>
          </a:p>
          <a:p>
            <a:pPr algn="just"/>
            <a:r>
              <a:rPr lang="el-GR" sz="2000" dirty="0" smtClean="0">
                <a:latin typeface="Arial" charset="0"/>
              </a:rPr>
              <a:t>Οι τελευταίοι, ιδιαίτερα όσοι εμπλέκονται στο πρόγραμμα, γνωρίζουν τους σκοπούς, τους στόχους και τις μεθόδους της έρευνας και εμπλέκονται στη διαδικασία της αξιολόγησης.</a:t>
            </a:r>
          </a:p>
          <a:p>
            <a:pPr algn="just"/>
            <a:r>
              <a:rPr lang="el-GR" sz="2000" dirty="0" smtClean="0">
                <a:latin typeface="Arial" charset="0"/>
              </a:rPr>
              <a:t>Για τη διευκόλυνση των συμμετοχικών πρακτικών χρησιμοποιούνται μεθοδολογικά εργαλεία που μπορούν να διευκολύνουν την εμπλοκή των πολιτών, όπως συμμετοχική παρατήρηση, κοινοτικές συνεδρίες και ομαδικές συνεντεύξεις.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21</a:t>
            </a:fld>
            <a:endParaRPr lang="en-US"/>
          </a:p>
        </p:txBody>
      </p:sp>
    </p:spTree>
    <p:extLst>
      <p:ext uri="{BB962C8B-B14F-4D97-AF65-F5344CB8AC3E}">
        <p14:creationId xmlns:p14="http://schemas.microsoft.com/office/powerpoint/2010/main" val="239639593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Κάθε έρευνα ξεκινά από ένα διερευνητικό στάδιο, το οποίο, συνήθως, καλείται προέρευνα.</a:t>
            </a:r>
          </a:p>
          <a:p>
            <a:pPr algn="just"/>
            <a:r>
              <a:rPr lang="el-GR" sz="2000" dirty="0" smtClean="0">
                <a:latin typeface="Arial" charset="0"/>
              </a:rPr>
              <a:t>Σε αυτό αναζητούμε πρόσωπα που μπορούν να βοηθήσουν τη πρόσβασή μας στη τοπική κοινωνία, προχωράμε σε επισκέψεις σε χώρους συνάθροισης της κοινότητας, ψάχνουμε για βιβλιογραφικές πηγές και αναφορές και συνεργαζόμαστε με υπηρεσίες και οργανώσεις, οι οποίες μπορούν να μας βοηθήσουν στη συλλογή δεδομένων.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22</a:t>
            </a:fld>
            <a:endParaRPr lang="en-US"/>
          </a:p>
        </p:txBody>
      </p:sp>
    </p:spTree>
    <p:extLst>
      <p:ext uri="{BB962C8B-B14F-4D97-AF65-F5344CB8AC3E}">
        <p14:creationId xmlns:p14="http://schemas.microsoft.com/office/powerpoint/2010/main" val="3215521728"/>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πρώτο στάδιο έγκειται στη συλλογή και τη ταξινόμηση αρχειακού υλικού και δημογραφικών και ιστορικών στοιχείων της κοινότητας. Η δημογραφική μελέτη μπορεί να μας δώσει ενδιαφέρουσες πληροφορίες για τον πληθυσμό και την ανθρωπογεωγραφία του χώρου, το θρήσκευμα, τις οικογένειες, τα επαγγέλματα, τις ομάδες, τη κατανομή των ηλικιών, κ.α.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23</a:t>
            </a:fld>
            <a:endParaRPr lang="en-US"/>
          </a:p>
        </p:txBody>
      </p:sp>
    </p:spTree>
    <p:extLst>
      <p:ext uri="{BB962C8B-B14F-4D97-AF65-F5344CB8AC3E}">
        <p14:creationId xmlns:p14="http://schemas.microsoft.com/office/powerpoint/2010/main" val="4104199207"/>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Το δεύτερο στάδιο αφορά στη κοινοτική οργάνωση και τη συλλογική έκφραση του τοπικού.</a:t>
            </a:r>
          </a:p>
          <a:p>
            <a:pPr algn="just"/>
            <a:r>
              <a:rPr lang="el-GR" sz="1900" dirty="0" smtClean="0">
                <a:latin typeface="Arial" charset="0"/>
              </a:rPr>
              <a:t>Αντικείμενο έρευνας είναι η καταγραφή και η αξιολόγηση των κοινωνικών υπηρεσιών και οργανισμών, οι οποίοι λειτουργούν στη τοπική κοινωνία ή σε γειτονικές περιοχές και αποτελούν μια πηγή παροχής υπηρεσιών και πληροφοριών.</a:t>
            </a:r>
          </a:p>
          <a:p>
            <a:pPr algn="just"/>
            <a:r>
              <a:rPr lang="el-GR" sz="1900" dirty="0" smtClean="0">
                <a:latin typeface="Arial" charset="0"/>
              </a:rPr>
              <a:t>Στο πλαίσιο της έρευνας μπορεί να διερευνηθεί ο βαθμός πρόσβασης των πολιτών σε υπηρεσίες υγείας, εκπαίδευσης και κοινωνικής φροντίδας.</a:t>
            </a:r>
          </a:p>
          <a:p>
            <a:pPr algn="just"/>
            <a:r>
              <a:rPr lang="el-GR" sz="1900" dirty="0" smtClean="0">
                <a:latin typeface="Arial" charset="0"/>
              </a:rPr>
              <a:t>Ακόμη, μπορούν να καταγραφούν οι μορφές συλλογικής δράσης της τοπικής κοινωνίας σε ζητήματα κοινωνικού και πολιτισμικού ενδιαφέροντος. Για παράδειγμα, πολιτιστικοί και οικολογικοί σύλλογοι, ομάδες ενδοαφερόντων, πρωτοβουλίες νέων, εθελοντικές οργανώσεις και αθλητικά σωματεία.</a:t>
            </a:r>
          </a:p>
          <a:p>
            <a:pPr algn="just"/>
            <a:r>
              <a:rPr lang="el-GR" sz="1900" dirty="0" smtClean="0">
                <a:latin typeface="Arial" charset="0"/>
              </a:rPr>
              <a:t>Η μελέτη των οργανώσεων μπορεί να οδηγήσει σε χρήσιμα συμπεράσματα για τη κοινωνική δυναμική, τις δυνατότητες κα ιτις αδυναμίες του τοπικού.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24</a:t>
            </a:fld>
            <a:endParaRPr lang="en-US"/>
          </a:p>
        </p:txBody>
      </p:sp>
    </p:spTree>
    <p:extLst>
      <p:ext uri="{BB962C8B-B14F-4D97-AF65-F5344CB8AC3E}">
        <p14:creationId xmlns:p14="http://schemas.microsoft.com/office/powerpoint/2010/main" val="4030039799"/>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τρίτο στάδιο επικεντρώνεται στην οικονομία του χώρου και στη κατανομή των πόρων και των αγαθών της τοπικής κοινωνίας.</a:t>
            </a:r>
          </a:p>
          <a:p>
            <a:pPr algn="just"/>
            <a:r>
              <a:rPr lang="el-GR" sz="2000" dirty="0" smtClean="0">
                <a:latin typeface="Arial" charset="0"/>
              </a:rPr>
              <a:t>Σε αυτό το στάδιο μελετώνται οι οικονομικές λειτουργίες του τοπικού, το σύστημα παραγωγής, διανομής και κατανάλωσης, τα εισοδήματα και οι καταναλωτικές δαπάνες των νοικοκυριών, οι οικονομικές δραστηριότητες σε συνεργατική βάση (συνεταιρισμοί, αναπτυξιακές πρωτοβουλίες, κλπ.).</a:t>
            </a:r>
          </a:p>
          <a:p>
            <a:pPr algn="just"/>
            <a:r>
              <a:rPr lang="el-GR" sz="2000" dirty="0" smtClean="0">
                <a:latin typeface="Arial" charset="0"/>
              </a:rPr>
              <a:t>Με βάση τέτοια δεδομένα μπορούν να μελετηθούν φαινόμενα όπως η φτώχεια και οι οικονομικές ανισότητες στη τοπική κοινωνία, τα οποία είναι στο επίκεντρο του ενδιαφέροντος της κοινοτικής εργασίας, και να διερευνηθούν οι δυνατότητες ανάπτυξης παραγωγικών δραστηριοτήτων και δομών απασχόλησης για τη κάλυψη των αναγκών ευπαθών κοινωνικών ομάδων.</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25</a:t>
            </a:fld>
            <a:endParaRPr lang="en-US"/>
          </a:p>
        </p:txBody>
      </p:sp>
    </p:spTree>
    <p:extLst>
      <p:ext uri="{BB962C8B-B14F-4D97-AF65-F5344CB8AC3E}">
        <p14:creationId xmlns:p14="http://schemas.microsoft.com/office/powerpoint/2010/main" val="705092586"/>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τέταρτο στάδιο περιλαμβάνει τη καταγραφή ευάλωτων κοινωνικών ομάδων και ατόμων που χρήζουν κοινωνικής φροντίδας.</a:t>
            </a:r>
          </a:p>
          <a:p>
            <a:pPr algn="just"/>
            <a:r>
              <a:rPr lang="el-GR" sz="2000" dirty="0" smtClean="0">
                <a:latin typeface="Arial" charset="0"/>
              </a:rPr>
              <a:t>Η καταγραφή αυτών των ατόμων πραγματοποιείται με επιτόπια έρευνα με ερωτηματολόγια, τα οποία δίνονται στο σύνολο του πληθυσμού με τέτοιον τρόπο, ώστε αυτά τα άτομα ή τα νοικοκυριά να μην απομονώνονται και ο στιγματισμός τους να αποτρέπεται.</a:t>
            </a:r>
          </a:p>
          <a:p>
            <a:pPr algn="just"/>
            <a:r>
              <a:rPr lang="el-GR" sz="2000" dirty="0" smtClean="0">
                <a:latin typeface="Arial" charset="0"/>
              </a:rPr>
              <a:t>Απώτερος στόχος είναι η ανάπτυξη μιας πιο συστηματικής επικοινωνίας μαζί τους και η διερεύνηση τρόπων αντιμετώπισης των προβλημάτων τους.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26</a:t>
            </a:fld>
            <a:endParaRPr lang="en-US"/>
          </a:p>
        </p:txBody>
      </p:sp>
    </p:spTree>
    <p:extLst>
      <p:ext uri="{BB962C8B-B14F-4D97-AF65-F5344CB8AC3E}">
        <p14:creationId xmlns:p14="http://schemas.microsoft.com/office/powerpoint/2010/main" val="1842323961"/>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πέμπτο στάδιο σχετίζεται με τη διερεύνηση και την εκτίμηση των προβλημάτων και των αναγκών της τοπικής κοινωνίας, τους τρόπους και τις στρατηγικές απάντησής της στις συνθήκες του περιβάλλοντος.</a:t>
            </a:r>
          </a:p>
          <a:p>
            <a:pPr algn="just"/>
            <a:r>
              <a:rPr lang="el-GR" sz="2000" dirty="0" smtClean="0">
                <a:latin typeface="Arial" charset="0"/>
              </a:rPr>
              <a:t>Συνήθως αξιοποιούνται ερωτηματολόγια που απευθύνονται στο σύνολο ή σε ένα δείγμα νοικοκυριών της τοπικής κοινωνίας, με στόχο τη συλλογή δεδομένων σχετικών με τις στάσεις, τις αντιλήψεις και τις προσδοκίες των μελών της κοινότητας, τα δίκτυα των συνεργασιών και την εμπλοκή τους σε συλλογικές δράσεις, το βαθμό ικανοποίησής τους από τις υφιστάμενες υπηρεσίες, τις δραστηριότητες ελεύθερου χρόνου και τις κοινωνικές δραστηριότητες στη περιοχή.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27</a:t>
            </a:fld>
            <a:endParaRPr lang="en-US"/>
          </a:p>
        </p:txBody>
      </p:sp>
    </p:spTree>
    <p:extLst>
      <p:ext uri="{BB962C8B-B14F-4D97-AF65-F5344CB8AC3E}">
        <p14:creationId xmlns:p14="http://schemas.microsoft.com/office/powerpoint/2010/main" val="57083879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ΕΡΕΥΝΑ ΔΡΑΣΗΣ ΚΑΙ ΜΕΛΕΤΗ ΤΗΣ ΤΟΠΙΚΗΣ ΚΟΙΝΩΝΙΑΣ</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Το έκτο στάδιο έχει να κάνει με τη διείσδυση στο πολιτισμικό περιεχόμενο της κοινότητας.</a:t>
            </a:r>
          </a:p>
          <a:p>
            <a:pPr algn="just"/>
            <a:r>
              <a:rPr lang="el-GR" sz="2000" dirty="0" smtClean="0">
                <a:latin typeface="Arial" charset="0"/>
              </a:rPr>
              <a:t>Εστιάζεται στο αξιακό σύστημα, τον τρόπο σκέψης και ζωής και στα συμπεριφορικά πρότυπα της τοπικής κοινωνίας.</a:t>
            </a:r>
          </a:p>
          <a:p>
            <a:pPr algn="just"/>
            <a:r>
              <a:rPr lang="el-GR" sz="2000" dirty="0" smtClean="0">
                <a:latin typeface="Arial" charset="0"/>
              </a:rPr>
              <a:t>Μπορούμε να χρησιμοποιήσουμε ορισμένες μεθόδους ποιοτικής έρευνας, όπως η βιογραφική προσέγγιση, οι αφηγήσεις και ιστορίες ζωής, οι συνεντεύξεις βάθους και η συμμετοχική παρατήρηση.</a:t>
            </a:r>
          </a:p>
        </p:txBody>
      </p:sp>
      <p:sp>
        <p:nvSpPr>
          <p:cNvPr id="4" name="Slide Number Placeholder 3"/>
          <p:cNvSpPr>
            <a:spLocks noGrp="1"/>
          </p:cNvSpPr>
          <p:nvPr>
            <p:ph type="sldNum" sz="quarter" idx="12"/>
          </p:nvPr>
        </p:nvSpPr>
        <p:spPr/>
        <p:txBody>
          <a:bodyPr/>
          <a:lstStyle/>
          <a:p>
            <a:fld id="{6E2D2B3B-882E-40F3-A32F-6DD516915044}" type="slidenum">
              <a:rPr lang="en-US" smtClean="0"/>
              <a:pPr/>
              <a:t>28</a:t>
            </a:fld>
            <a:endParaRPr lang="en-US"/>
          </a:p>
        </p:txBody>
      </p:sp>
    </p:spTree>
    <p:extLst>
      <p:ext uri="{BB962C8B-B14F-4D97-AF65-F5344CB8AC3E}">
        <p14:creationId xmlns:p14="http://schemas.microsoft.com/office/powerpoint/2010/main" val="21131123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r>
              <a:rPr lang="el-GR" sz="3600" dirty="0" smtClean="0">
                <a:latin typeface="Arial" charset="0"/>
              </a:rPr>
              <a:t>ΣΤΑΔΙΑ ΚΟΙΝΟΤΙΚΗΣ ΜΕΛΕΤΗΣ</a:t>
            </a:r>
            <a:endParaRPr lang="en-GB" sz="3600" dirty="0">
              <a:latin typeface="Tahoma"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29</a:t>
            </a:fld>
            <a:endParaRPr lang="en-US"/>
          </a:p>
        </p:txBody>
      </p:sp>
      <p:pic>
        <p:nvPicPr>
          <p:cNvPr id="6"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1770806" y="-135731"/>
            <a:ext cx="4824412" cy="8064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35565440"/>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ΔΙΑΔΙΚΑΣΙΑ ΠΑΡΕΜΒΑΣΗΣ ΣΤΗ ΚΟΙΝΟΤΗΤΑ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dirty="0" smtClean="0">
                <a:latin typeface="Arial" charset="0"/>
              </a:rPr>
              <a:t>Αυτό όμως δεν μπορεί να σημαίνει και την άνευ όρου παρέμβαση του κοινωνικού λειτουργού.</a:t>
            </a:r>
          </a:p>
          <a:p>
            <a:pPr algn="just"/>
            <a:r>
              <a:rPr lang="el-GR" sz="2000" dirty="0" smtClean="0">
                <a:latin typeface="Arial" charset="0"/>
              </a:rPr>
              <a:t>Χρέος του είναι να ευαισθητοποιήσει και να πείσει τα μέλη της κοινότητας για την επικείμενη αλλαγή, έτσι ώστε η παρέμβαση να γίνει για τη συναίνεσή τους.</a:t>
            </a:r>
          </a:p>
          <a:p>
            <a:pPr algn="just"/>
            <a:r>
              <a:rPr lang="el-GR" sz="2000" dirty="0" smtClean="0">
                <a:latin typeface="Arial" charset="0"/>
              </a:rPr>
              <a:t>Επίσης ο κοινωνικός λειτουργός πρέπει να γνωρίζει ότι δεν λειτουργεί στη κοινότητα ως αυτόνομο πρόσωπο, αλλά συμμετέχει και συντονίζει τις παρεμβάσεις σε αυτή, ακολουθώντας τη γραμμή που έχει ο φορέας στον οποίο εργάζεται και υπερασπίζοντας τα συμφέροντα της κοινότητας και ιδιαίτερα των καταπιεσμένων ομάδων της.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3</a:t>
            </a:fld>
            <a:endParaRPr lang="en-US"/>
          </a:p>
        </p:txBody>
      </p:sp>
    </p:spTree>
    <p:extLst>
      <p:ext uri="{BB962C8B-B14F-4D97-AF65-F5344CB8AC3E}">
        <p14:creationId xmlns:p14="http://schemas.microsoft.com/office/powerpoint/2010/main" val="3067271197"/>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3"/>
          <p:cNvSpPr>
            <a:spLocks noChangeArrowheads="1"/>
          </p:cNvSpPr>
          <p:nvPr/>
        </p:nvSpPr>
        <p:spPr bwMode="auto">
          <a:xfrm>
            <a:off x="0" y="692150"/>
            <a:ext cx="6659563" cy="936625"/>
          </a:xfrm>
          <a:prstGeom prst="rect">
            <a:avLst/>
          </a:prstGeom>
          <a:solidFill>
            <a:schemeClr val="accent1"/>
          </a:solidFill>
          <a:ln w="9525">
            <a:solidFill>
              <a:schemeClr val="accent1"/>
            </a:solidFill>
            <a:miter lim="800000"/>
            <a:headEnd/>
            <a:tailEnd/>
          </a:ln>
        </p:spPr>
        <p:txBody>
          <a:bodyPr wrap="none" anchor="ctr"/>
          <a:lstStyle/>
          <a:p>
            <a:endParaRPr lang="el-GR"/>
          </a:p>
        </p:txBody>
      </p:sp>
      <p:sp>
        <p:nvSpPr>
          <p:cNvPr id="75779" name="Rectangle 6"/>
          <p:cNvSpPr>
            <a:spLocks noGrp="1" noChangeArrowheads="1"/>
          </p:cNvSpPr>
          <p:nvPr>
            <p:ph type="ctrTitle"/>
          </p:nvPr>
        </p:nvSpPr>
        <p:spPr>
          <a:xfrm>
            <a:off x="755650" y="3068638"/>
            <a:ext cx="4537075" cy="1512887"/>
          </a:xfrm>
          <a:noFill/>
        </p:spPr>
        <p:txBody>
          <a:bodyPr/>
          <a:lstStyle/>
          <a:p>
            <a:pPr algn="l" eaLnBrk="1" hangingPunct="1"/>
            <a:r>
              <a:rPr lang="el-GR" sz="5400" b="1" dirty="0">
                <a:solidFill>
                  <a:srgbClr val="0000FF"/>
                </a:solidFill>
                <a:cs typeface="Tahoma" charset="0"/>
              </a:rPr>
              <a:t>ΕΥΧΑΡΙΣΤΩ</a:t>
            </a:r>
          </a:p>
        </p:txBody>
      </p:sp>
      <p:pic>
        <p:nvPicPr>
          <p:cNvPr id="75780"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32363" y="1916113"/>
            <a:ext cx="3455987" cy="4681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fld id="{6E2D2B3B-882E-40F3-A32F-6DD516915044}" type="slidenum">
              <a:rPr lang="en-US" smtClean="0"/>
              <a:pPr/>
              <a:t>30</a:t>
            </a:fld>
            <a:endParaRPr lang="en-US" dirty="0"/>
          </a:p>
        </p:txBody>
      </p:sp>
    </p:spTree>
    <p:extLst>
      <p:ext uri="{BB962C8B-B14F-4D97-AF65-F5344CB8AC3E}">
        <p14:creationId xmlns:p14="http://schemas.microsoft.com/office/powerpoint/2010/main" val="425038124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ΔΙΑΔΙΚΑΣΙΑ ΠΑΡΕΜΒΑΣΗΣ ΣΤΗ ΚΟΙΝΟΤΗΤΑ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1900" dirty="0" smtClean="0">
                <a:latin typeface="Arial" charset="0"/>
              </a:rPr>
              <a:t>Η διαδικασία της παρέμβασης στη κοινότητα, αποτελείται από έξι στάδια.</a:t>
            </a:r>
          </a:p>
          <a:p>
            <a:pPr algn="just"/>
            <a:r>
              <a:rPr lang="el-GR" sz="1900" i="1" dirty="0" smtClean="0">
                <a:latin typeface="Arial" charset="0"/>
              </a:rPr>
              <a:t>Το πρώτο από τα στάδια </a:t>
            </a:r>
            <a:r>
              <a:rPr lang="el-GR" sz="1900" dirty="0" smtClean="0">
                <a:latin typeface="Arial" charset="0"/>
              </a:rPr>
              <a:t>που σημειώνει ο συγγραφέας είναι η </a:t>
            </a:r>
            <a:r>
              <a:rPr lang="el-GR" sz="1900" b="1" dirty="0" smtClean="0">
                <a:latin typeface="Arial" charset="0"/>
              </a:rPr>
              <a:t>προκαταρκτική σύμβαση συνεργασίας</a:t>
            </a:r>
            <a:r>
              <a:rPr lang="el-GR" sz="1900" dirty="0" smtClean="0">
                <a:latin typeface="Arial" charset="0"/>
              </a:rPr>
              <a:t>.</a:t>
            </a:r>
          </a:p>
          <a:p>
            <a:pPr algn="just"/>
            <a:r>
              <a:rPr lang="el-GR" sz="1900" dirty="0" smtClean="0">
                <a:latin typeface="Arial" charset="0"/>
              </a:rPr>
              <a:t>Σε αυτό το στάδιο ο κοινωνικός λειτουργός διερευνά ποιο είναι το πρόβλημα που παρουσιάζεται αν είναι αυτό που παρατηρούν και αιτιούνται γι αυτό και τα μέλη της κοινότητας και τα αίτιά του.</a:t>
            </a:r>
          </a:p>
          <a:p>
            <a:pPr algn="just"/>
            <a:r>
              <a:rPr lang="el-GR" sz="1900" dirty="0" smtClean="0">
                <a:latin typeface="Arial" charset="0"/>
              </a:rPr>
              <a:t>Σε αυτή τη φάση είναι απαραίτητο να διερευνηθεί και πόσο καιρό υπάρχει αυτό το πρόβλημα, ποιες ενέργειες ε΄χουν γίνει για να λυθεί και γιατί αυτές έχουν αποτύχει.</a:t>
            </a:r>
          </a:p>
          <a:p>
            <a:pPr algn="just"/>
            <a:r>
              <a:rPr lang="el-GR" sz="1900" dirty="0" smtClean="0">
                <a:latin typeface="Arial" charset="0"/>
              </a:rPr>
              <a:t>Κατόπιν, χρειάζεται να διερευνηθούν οι δυνατότητες συνεργασίας με τους εμπλεκόμενους φορείς και να εκτιμηθεί εάν υπάρχει ομάδες ή φορείς που αντιτίθενται στην επίλυση του κοινοτικού προβλήματος.</a:t>
            </a:r>
          </a:p>
          <a:p>
            <a:pPr algn="just"/>
            <a:r>
              <a:rPr lang="el-GR" sz="1900" dirty="0" smtClean="0">
                <a:latin typeface="Arial" charset="0"/>
              </a:rPr>
              <a:t>Μετά από αυτές τις ενέργειες επέρχεται και η ολοκλήρωση του σταδίου αυτού. </a:t>
            </a:r>
          </a:p>
        </p:txBody>
      </p:sp>
      <p:sp>
        <p:nvSpPr>
          <p:cNvPr id="4" name="Slide Number Placeholder 3"/>
          <p:cNvSpPr>
            <a:spLocks noGrp="1"/>
          </p:cNvSpPr>
          <p:nvPr>
            <p:ph type="sldNum" sz="quarter" idx="12"/>
          </p:nvPr>
        </p:nvSpPr>
        <p:spPr/>
        <p:txBody>
          <a:bodyPr/>
          <a:lstStyle/>
          <a:p>
            <a:fld id="{6E2D2B3B-882E-40F3-A32F-6DD516915044}" type="slidenum">
              <a:rPr lang="en-US" smtClean="0"/>
              <a:pPr/>
              <a:t>4</a:t>
            </a:fld>
            <a:endParaRPr lang="en-US"/>
          </a:p>
        </p:txBody>
      </p:sp>
    </p:spTree>
    <p:extLst>
      <p:ext uri="{BB962C8B-B14F-4D97-AF65-F5344CB8AC3E}">
        <p14:creationId xmlns:p14="http://schemas.microsoft.com/office/powerpoint/2010/main" val="38303716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ΔΙΑΔΙΚΑΣΙΑ ΠΑΡΕΜΒΑΣΗΣ ΣΤΗ ΚΟΙΝΟΤΗΤΑ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i="1" dirty="0" smtClean="0">
                <a:latin typeface="Arial" charset="0"/>
              </a:rPr>
              <a:t>Δεύτερο σε σειρά στάδιο </a:t>
            </a:r>
            <a:r>
              <a:rPr lang="el-GR" sz="2000" dirty="0" smtClean="0">
                <a:latin typeface="Arial" charset="0"/>
              </a:rPr>
              <a:t>έρχεται η </a:t>
            </a:r>
            <a:r>
              <a:rPr lang="el-GR" sz="2000" b="1" dirty="0" smtClean="0">
                <a:latin typeface="Arial" charset="0"/>
              </a:rPr>
              <a:t>μελέτη και εκτίμηση των ακάλυπτων αναγκών της κοινότητας</a:t>
            </a:r>
            <a:r>
              <a:rPr lang="el-GR" sz="2000" dirty="0" smtClean="0">
                <a:latin typeface="Arial" charset="0"/>
              </a:rPr>
              <a:t>.</a:t>
            </a:r>
          </a:p>
          <a:p>
            <a:pPr algn="just"/>
            <a:r>
              <a:rPr lang="el-GR" sz="2000" dirty="0" smtClean="0">
                <a:latin typeface="Arial" charset="0"/>
              </a:rPr>
              <a:t>Σε αυτό το στάδιο προσδιορίζονται από τον κοινωνικό λειτουργό, ο σκοπός και η διάρκεια της μελέτης, το οποίο και θα τον βοηθήσει να μάθει όσο το δυνατό περισσότερα στοιχεία για το πρόβλημα, τις ανάγκες και τις υπάρχουσες πηγές και πόρους που μπορούν να χρησιμοποιηθούν για την επίλυση του προβλήματος.</a:t>
            </a:r>
          </a:p>
          <a:p>
            <a:pPr algn="just"/>
            <a:r>
              <a:rPr lang="el-GR" sz="2000" dirty="0" smtClean="0">
                <a:latin typeface="Arial" charset="0"/>
              </a:rPr>
              <a:t>Στη συνέχεια του σταδίου αυτού, απαραίτητη θεωρείται η συλλογή στοιχείων και πληροφοριών προκειμένου να υπάρχει ολοκληρωμένη εικόνα της κοινότητας και του προβλήματος.</a:t>
            </a:r>
          </a:p>
          <a:p>
            <a:pPr algn="just"/>
            <a:r>
              <a:rPr lang="el-GR" sz="2000" dirty="0" smtClean="0">
                <a:latin typeface="Arial" charset="0"/>
              </a:rPr>
              <a:t>Τα στοιχεία και οι πληροφορίες αυτές αφορούν, την ιστορία της κοινότητας, το περιβάλλον και τον πληθυσμό της, τις οργανώσεις – φορείς συλλογικής δράσης αλλά και στοιχεία για τη δομή ισχύος και ηγεσίας της κοινότητας.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5</a:t>
            </a:fld>
            <a:endParaRPr lang="en-US"/>
          </a:p>
        </p:txBody>
      </p:sp>
    </p:spTree>
    <p:extLst>
      <p:ext uri="{BB962C8B-B14F-4D97-AF65-F5344CB8AC3E}">
        <p14:creationId xmlns:p14="http://schemas.microsoft.com/office/powerpoint/2010/main" val="3432342436"/>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ΔΙΑΔΙΚΑΣΙΑ ΠΑΡΕΜΒΑΣΗΣ ΣΤΗ ΚΟΙΝΟΤΗΤΑ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i="1" dirty="0" smtClean="0">
                <a:latin typeface="Arial" charset="0"/>
              </a:rPr>
              <a:t>Τρίτο στάδιο </a:t>
            </a:r>
            <a:r>
              <a:rPr lang="el-GR" sz="2000" dirty="0" smtClean="0">
                <a:latin typeface="Arial" charset="0"/>
              </a:rPr>
              <a:t>στη διαδικασία παρέμβασης είναι η </a:t>
            </a:r>
            <a:r>
              <a:rPr lang="el-GR" sz="2000" b="1" dirty="0" smtClean="0">
                <a:latin typeface="Arial" charset="0"/>
              </a:rPr>
              <a:t>συστηματική μέθοδος συλλογής/ανάλυσης στοιχείων</a:t>
            </a:r>
            <a:r>
              <a:rPr lang="el-GR" sz="2000" dirty="0" smtClean="0">
                <a:latin typeface="Arial" charset="0"/>
              </a:rPr>
              <a:t>, τα στοιχεία αυτά θα βοηθήσουν τον κοινωνικό λειτουργό να λάβει τις σωστές αποφάσεις, να αποφασίσει τι είδους παρέμβαση θα κάνει στη κοινότητα, πόσο χρόνο έχει στη διάθεσή του, ποια στοιχεία είναι άμεσα απαραίτητα και για ποιον σκοπό.</a:t>
            </a:r>
          </a:p>
          <a:p>
            <a:pPr algn="just"/>
            <a:r>
              <a:rPr lang="el-GR" sz="2000" dirty="0" smtClean="0">
                <a:latin typeface="Arial" charset="0"/>
              </a:rPr>
              <a:t>Οι τεχνικές συλλογής στοιχείων σε αυτό το στάδιο περιλαμβάνουν τη παρατήρηση, τις συναντήσεις και συνεντεύξεις με άτομα κλειδιά και τις ομαδικές συζητήσεις με εκπροσώπους φορέων.</a:t>
            </a:r>
          </a:p>
          <a:p>
            <a:pPr algn="just"/>
            <a:r>
              <a:rPr lang="el-GR" sz="2000" dirty="0" smtClean="0">
                <a:latin typeface="Arial" charset="0"/>
              </a:rPr>
              <a:t>Σε αυτό το στάδιο εμπεριέχεται και η διαδικασία σύνταξης έκθεσης με τα συμπεράσματα και τις προτάσεις για ανάληψη δράσης.</a:t>
            </a:r>
          </a:p>
        </p:txBody>
      </p:sp>
      <p:sp>
        <p:nvSpPr>
          <p:cNvPr id="4" name="Slide Number Placeholder 3"/>
          <p:cNvSpPr>
            <a:spLocks noGrp="1"/>
          </p:cNvSpPr>
          <p:nvPr>
            <p:ph type="sldNum" sz="quarter" idx="12"/>
          </p:nvPr>
        </p:nvSpPr>
        <p:spPr/>
        <p:txBody>
          <a:bodyPr/>
          <a:lstStyle/>
          <a:p>
            <a:fld id="{6E2D2B3B-882E-40F3-A32F-6DD516915044}" type="slidenum">
              <a:rPr lang="en-US" smtClean="0"/>
              <a:pPr/>
              <a:t>6</a:t>
            </a:fld>
            <a:endParaRPr lang="en-US"/>
          </a:p>
        </p:txBody>
      </p:sp>
    </p:spTree>
    <p:extLst>
      <p:ext uri="{BB962C8B-B14F-4D97-AF65-F5344CB8AC3E}">
        <p14:creationId xmlns:p14="http://schemas.microsoft.com/office/powerpoint/2010/main" val="1051698583"/>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ΔΙΑΔΙΚΑΣΙΑ ΠΑΡΕΜΒΑΣΗΣ ΣΤΗ ΚΟΙΝΟΤΗΤΑ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i="1" dirty="0" smtClean="0">
                <a:latin typeface="Arial" charset="0"/>
              </a:rPr>
              <a:t>Τέταρτο στάδιο </a:t>
            </a:r>
            <a:r>
              <a:rPr lang="el-GR" sz="2000" dirty="0" smtClean="0">
                <a:latin typeface="Arial" charset="0"/>
              </a:rPr>
              <a:t>της παρέμβασης είναι </a:t>
            </a:r>
            <a:r>
              <a:rPr lang="el-GR" sz="2000" b="1" dirty="0" smtClean="0">
                <a:latin typeface="Arial" charset="0"/>
              </a:rPr>
              <a:t>η διάγνωση κοινοτικών προβλημάτων και το σχέδιο δράσης</a:t>
            </a:r>
            <a:r>
              <a:rPr lang="el-GR" sz="2000" dirty="0" smtClean="0">
                <a:latin typeface="Arial" charset="0"/>
              </a:rPr>
              <a:t>.</a:t>
            </a:r>
          </a:p>
          <a:p>
            <a:pPr algn="just"/>
            <a:r>
              <a:rPr lang="el-GR" sz="2000" dirty="0" smtClean="0">
                <a:latin typeface="Arial" charset="0"/>
              </a:rPr>
              <a:t>Αφού ο κοινωνικός λειτουργός έχει μελετήσει όλα τα προηγούμενα στοιχεία που έχει συλλέξει για να ολοκληρωθεί η κριτική εξέταση του προβλήματος επιβάλλει μια συστηματική εξέταση και απαντήσεις σε τέσσερα επί μέρους σημεία:</a:t>
            </a:r>
          </a:p>
          <a:p>
            <a:pPr lvl="1" algn="just">
              <a:buFont typeface="Lucida Grande"/>
              <a:buChar char="-"/>
            </a:pPr>
            <a:r>
              <a:rPr lang="el-GR" dirty="0" smtClean="0">
                <a:latin typeface="Arial" charset="0"/>
              </a:rPr>
              <a:t>Πόσοι κάτοικοι άμεσα και έμμεσα επηρεάζονται δυσμενώς από τη διαιώνιση του προβλήματος.</a:t>
            </a:r>
          </a:p>
          <a:p>
            <a:pPr lvl="1" algn="just">
              <a:buFont typeface="Lucida Grande"/>
              <a:buChar char="-"/>
            </a:pPr>
            <a:r>
              <a:rPr lang="el-GR" dirty="0" smtClean="0">
                <a:latin typeface="Arial" charset="0"/>
              </a:rPr>
              <a:t>Με ποιους τρόπους και πόσο καθοριστικά επηρεάζεται η ζωή τους. </a:t>
            </a:r>
          </a:p>
          <a:p>
            <a:pPr lvl="1" algn="just">
              <a:buFont typeface="Lucida Grande"/>
              <a:buChar char="-"/>
            </a:pPr>
            <a:r>
              <a:rPr lang="el-GR" dirty="0" smtClean="0">
                <a:latin typeface="Arial" charset="0"/>
              </a:rPr>
              <a:t>Σε ποια γεωγραφική περιοχή της κοινότητας – δήμου εντοπίζεται το πρόβλημα.</a:t>
            </a:r>
          </a:p>
          <a:p>
            <a:pPr lvl="1" algn="just">
              <a:buFont typeface="Lucida Grande"/>
              <a:buChar char="-"/>
            </a:pPr>
            <a:r>
              <a:rPr lang="el-GR" dirty="0" smtClean="0">
                <a:latin typeface="Arial" charset="0"/>
              </a:rPr>
              <a:t>ποιες κατηγορίες – ομάδες του πληθυσμού ωφελούνται και ποιες βλάπτονται από προσπάθειες για την άμβλυνση είτε την εξάλειψη του προβλήματος (Σταθόπουλος, 2000).</a:t>
            </a:r>
          </a:p>
        </p:txBody>
      </p:sp>
      <p:sp>
        <p:nvSpPr>
          <p:cNvPr id="4" name="Slide Number Placeholder 3"/>
          <p:cNvSpPr>
            <a:spLocks noGrp="1"/>
          </p:cNvSpPr>
          <p:nvPr>
            <p:ph type="sldNum" sz="quarter" idx="12"/>
          </p:nvPr>
        </p:nvSpPr>
        <p:spPr/>
        <p:txBody>
          <a:bodyPr/>
          <a:lstStyle/>
          <a:p>
            <a:fld id="{6E2D2B3B-882E-40F3-A32F-6DD516915044}" type="slidenum">
              <a:rPr lang="en-US" smtClean="0"/>
              <a:pPr/>
              <a:t>7</a:t>
            </a:fld>
            <a:endParaRPr lang="en-US"/>
          </a:p>
        </p:txBody>
      </p:sp>
    </p:spTree>
    <p:extLst>
      <p:ext uri="{BB962C8B-B14F-4D97-AF65-F5344CB8AC3E}">
        <p14:creationId xmlns:p14="http://schemas.microsoft.com/office/powerpoint/2010/main" val="1157937352"/>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ΔΙΑΔΙΚΑΣΙΑ ΠΑΡΕΜΒΑΣΗΣ ΣΤΗ ΚΟΙΝΟΤΗΤΑ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i="1" dirty="0" smtClean="0">
                <a:latin typeface="Arial" charset="0"/>
              </a:rPr>
              <a:t>Πέμπτο στάδιο </a:t>
            </a:r>
            <a:r>
              <a:rPr lang="el-GR" sz="2000" dirty="0" smtClean="0">
                <a:latin typeface="Arial" charset="0"/>
              </a:rPr>
              <a:t>της παρέμβασης είναι </a:t>
            </a:r>
            <a:r>
              <a:rPr lang="el-GR" sz="2000" b="1" dirty="0" smtClean="0">
                <a:latin typeface="Arial" charset="0"/>
              </a:rPr>
              <a:t>η σύσταση και εδραίωση μιας «οργανωμένης ομάδας»</a:t>
            </a:r>
            <a:r>
              <a:rPr lang="el-GR" sz="2000" dirty="0" smtClean="0">
                <a:latin typeface="Arial" charset="0"/>
              </a:rPr>
              <a:t>.</a:t>
            </a:r>
          </a:p>
          <a:p>
            <a:pPr algn="just"/>
            <a:r>
              <a:rPr lang="el-GR" sz="2000" dirty="0" smtClean="0">
                <a:latin typeface="Arial" charset="0"/>
              </a:rPr>
              <a:t>Η οργανωμένη ομάδα αποτελείται από μια ευρύτερη δυνατή πλειοψηφία κατοίκων και οργανώσεων, οι οποίες ενδιαφέρονται να συμμετέχουν ενεργά στην επίλυση του προβλήματος και την αντιμετώπιση των όποιων κοινοτικών υποθέσεων.</a:t>
            </a: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8</a:t>
            </a:fld>
            <a:endParaRPr lang="en-US"/>
          </a:p>
        </p:txBody>
      </p:sp>
    </p:spTree>
    <p:extLst>
      <p:ext uri="{BB962C8B-B14F-4D97-AF65-F5344CB8AC3E}">
        <p14:creationId xmlns:p14="http://schemas.microsoft.com/office/powerpoint/2010/main" val="1710677171"/>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a:xfrm>
            <a:off x="357188" y="285750"/>
            <a:ext cx="7726949" cy="777875"/>
          </a:xfrm>
        </p:spPr>
        <p:txBody>
          <a:bodyPr/>
          <a:lstStyle/>
          <a:p>
            <a:pPr eaLnBrk="1" hangingPunct="1"/>
            <a:r>
              <a:rPr lang="el-GR" sz="3600" dirty="0" smtClean="0">
                <a:latin typeface="Arial" charset="0"/>
              </a:rPr>
              <a:t>Η ΔΙΑΔΙΚΑΣΙΑ ΠΑΡΕΜΒΑΣΗΣ ΣΤΗ ΚΟΙΝΟΤΗΤΑ</a:t>
            </a:r>
            <a:endParaRPr lang="en-GB" sz="3600" dirty="0">
              <a:latin typeface="Tahoma" charset="0"/>
            </a:endParaRPr>
          </a:p>
        </p:txBody>
      </p:sp>
      <p:sp>
        <p:nvSpPr>
          <p:cNvPr id="5" name="Content Placeholder 2"/>
          <p:cNvSpPr txBox="1">
            <a:spLocks/>
          </p:cNvSpPr>
          <p:nvPr/>
        </p:nvSpPr>
        <p:spPr>
          <a:xfrm>
            <a:off x="268396" y="1393904"/>
            <a:ext cx="7541122" cy="4651296"/>
          </a:xfrm>
          <a:prstGeom prst="rect">
            <a:avLst/>
          </a:prstGeom>
        </p:spPr>
        <p:txBody>
          <a:bodyPr vert="horz" lIns="91440" tIns="45720" rIns="91440" bIns="45720" rtlCol="0">
            <a:noAutofit/>
          </a:bodyPr>
          <a:lst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a:lstStyle>
          <a:p>
            <a:pPr algn="just"/>
            <a:r>
              <a:rPr lang="el-GR" sz="2000" i="1" dirty="0" smtClean="0">
                <a:latin typeface="Arial" charset="0"/>
              </a:rPr>
              <a:t>Το έκτο και τελευταίο στάδιο </a:t>
            </a:r>
            <a:r>
              <a:rPr lang="el-GR" sz="2000" dirty="0" smtClean="0">
                <a:latin typeface="Arial" charset="0"/>
              </a:rPr>
              <a:t>είναι </a:t>
            </a:r>
            <a:r>
              <a:rPr lang="el-GR" sz="2000" b="1" dirty="0" smtClean="0">
                <a:latin typeface="Arial" charset="0"/>
              </a:rPr>
              <a:t>ο τερματισμός διαδικασίας παρέμβασης στη κοινότητα</a:t>
            </a:r>
            <a:r>
              <a:rPr lang="el-GR" sz="2000" dirty="0" smtClean="0">
                <a:latin typeface="Arial" charset="0"/>
              </a:rPr>
              <a:t>.</a:t>
            </a:r>
          </a:p>
          <a:p>
            <a:pPr algn="just"/>
            <a:r>
              <a:rPr lang="el-GR" sz="2000" dirty="0" smtClean="0">
                <a:latin typeface="Arial" charset="0"/>
              </a:rPr>
              <a:t>Αφού λοιπόν έχει σταθεροποιηθεί και δομηθεί η λειτουργία της ομάδας και έχουν εκπληρωθεί οι σκοποί για τους οποίους έχει ιδρυθεί επόμενο βήμα είναι ή η διάλυσή της ή η επίλυση κάποιου άλλου κοινοτικού προβλήματος.</a:t>
            </a:r>
          </a:p>
          <a:p>
            <a:pPr algn="just"/>
            <a:r>
              <a:rPr lang="el-GR" sz="2000" dirty="0" smtClean="0">
                <a:latin typeface="Arial" charset="0"/>
              </a:rPr>
              <a:t>Υπάρχει λοιπόν, η δυνατότητα ανανέωσης της σύμβασης με τον επανακαθορισμό νέων τομέων δράσης στη κοινότητα.</a:t>
            </a:r>
          </a:p>
          <a:p>
            <a:pPr algn="just"/>
            <a:r>
              <a:rPr lang="el-GR" sz="2000" smtClean="0">
                <a:latin typeface="Arial" charset="0"/>
              </a:rPr>
              <a:t>Αυτό δεν σημαίνει ότι η παρουσία του κοινωνικού λειτουργού είναι απαραίτητη, ούτε πως όταν τελειώσει ένα συγκεκριμένο πρόγραμμα δεν μπορεί να ολοκληρωθεί η αποστολή της οργανωμένης ομάδας ή του ίδιου του κοινωνικού λειτουργού.</a:t>
            </a:r>
            <a:endParaRPr lang="el-GR" sz="2000" dirty="0" smtClean="0">
              <a:latin typeface="Arial" charset="0"/>
            </a:endParaRPr>
          </a:p>
          <a:p>
            <a:pPr algn="just"/>
            <a:endParaRPr lang="el-GR" dirty="0" smtClean="0">
              <a:latin typeface="Arial" charset="0"/>
            </a:endParaRPr>
          </a:p>
        </p:txBody>
      </p:sp>
      <p:sp>
        <p:nvSpPr>
          <p:cNvPr id="4" name="Slide Number Placeholder 3"/>
          <p:cNvSpPr>
            <a:spLocks noGrp="1"/>
          </p:cNvSpPr>
          <p:nvPr>
            <p:ph type="sldNum" sz="quarter" idx="12"/>
          </p:nvPr>
        </p:nvSpPr>
        <p:spPr/>
        <p:txBody>
          <a:bodyPr/>
          <a:lstStyle/>
          <a:p>
            <a:fld id="{6E2D2B3B-882E-40F3-A32F-6DD516915044}" type="slidenum">
              <a:rPr lang="en-US" smtClean="0"/>
              <a:pPr/>
              <a:t>9</a:t>
            </a:fld>
            <a:endParaRPr lang="en-US"/>
          </a:p>
        </p:txBody>
      </p:sp>
    </p:spTree>
    <p:extLst>
      <p:ext uri="{BB962C8B-B14F-4D97-AF65-F5344CB8AC3E}">
        <p14:creationId xmlns:p14="http://schemas.microsoft.com/office/powerpoint/2010/main" val="176664795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Adjacency.thmx</Template>
  <TotalTime>1685</TotalTime>
  <Words>2822</Words>
  <Application>Microsoft Macintosh PowerPoint</Application>
  <PresentationFormat>On-screen Show (4:3)</PresentationFormat>
  <Paragraphs>180</Paragraphs>
  <Slides>30</Slides>
  <Notes>28</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Adjacency</vt:lpstr>
      <vt:lpstr>ΕΡΕΥΝΑ ΚΑΙ ΜΕΘΟΔΟΛΟΓΙΑ ΚΟΙΝΟΤΙΚΩΝ ΠΑΡΕΜΒΑΣΕΩΝ</vt:lpstr>
      <vt:lpstr>Η ΔΙΑΔΙΚΑΣΙΑ ΠΑΡΕΜΒΑΣΗΣ ΣΤΗ ΚΟΙΝΟΤΗΤΑ</vt:lpstr>
      <vt:lpstr>Η ΔΙΑΔΙΚΑΣΙΑ ΠΑΡΕΜΒΑΣΗΣ ΣΤΗ ΚΟΙΝΟΤΗΤΑ</vt:lpstr>
      <vt:lpstr>Η ΔΙΑΔΙΚΑΣΙΑ ΠΑΡΕΜΒΑΣΗΣ ΣΤΗ ΚΟΙΝΟΤΗΤΑ</vt:lpstr>
      <vt:lpstr>Η ΔΙΑΔΙΚΑΣΙΑ ΠΑΡΕΜΒΑΣΗΣ ΣΤΗ ΚΟΙΝΟΤΗΤΑ</vt:lpstr>
      <vt:lpstr>Η ΔΙΑΔΙΚΑΣΙΑ ΠΑΡΕΜΒΑΣΗΣ ΣΤΗ ΚΟΙΝΟΤΗΤΑ</vt:lpstr>
      <vt:lpstr>Η ΔΙΑΔΙΚΑΣΙΑ ΠΑΡΕΜΒΑΣΗΣ ΣΤΗ ΚΟΙΝΟΤΗΤΑ</vt:lpstr>
      <vt:lpstr>Η ΔΙΑΔΙΚΑΣΙΑ ΠΑΡΕΜΒΑΣΗΣ ΣΤΗ ΚΟΙΝΟΤΗΤΑ</vt:lpstr>
      <vt:lpstr>Η ΔΙΑΔΙΚΑΣΙΑ ΠΑΡΕΜΒΑΣΗΣ ΣΤΗ ΚΟΙΝΟΤΗΤΑ</vt:lpstr>
      <vt:lpstr>ΕΝΝΟΙΟΛΟΓΙΚΟ ΚΑΙ ΜΕΘΟΔΟΛΟΓΙΚΟ ΠΛΑΙΣΙΟ ΕΚΤΙΜΗΣΗΣ ΑΝΑΓΚΩΝ</vt:lpstr>
      <vt:lpstr>ΕΝΝΟΙΟΛΟΓΙΚΟ ΚΑΙ ΜΕΘΟΔΟΛΟΓΙΚΟ ΠΛΑΙΣΙΟ ΕΚΤΙΜΗΣΗΣ ΑΝΑΓΚΩΝ</vt:lpstr>
      <vt:lpstr>ΕΝΝΟΙΟΛΟΓΙΚΟ ΚΑΙ ΜΕΘΟΔΟΛΟΓΙΚΟ ΠΛΑΙΣΙΟ ΕΚΤΙΜΗΣΗΣ ΑΝΑΓΚΩΝ</vt:lpstr>
      <vt:lpstr>ΕΝΝΟΙΟΛΟΓΙΚΟ ΚΑΙ ΜΕΘΟΔΟΛΟΓΙΚΟ ΠΛΑΙΣΙΟ ΕΚΤΙΜΗΣΗΣ ΑΝΑΓΚΩΝ</vt:lpstr>
      <vt:lpstr>ΕΝΝΟΙΟΛΟΓΙΚΟ ΚΑΙ ΜΕΘΟΔΟΛΟΓΙΚΟ ΠΛΑΙΣΙΟ ΕΚΤΙΜΗΣΗΣ ΑΝΑΓΚΩΝ</vt:lpstr>
      <vt:lpstr>ΕΝΝΟΙΟΛΟΓΙΚΟ ΚΑΙ ΜΕΘΟΔΟΛΟΓΙΚΟ ΠΛΑΙΣΙΟ ΕΚΤΙΜΗΣΗΣ ΑΝΑΓΚΩΝ</vt:lpstr>
      <vt:lpstr>Η ΑΝΑΓΚΑΙΟΤΗΤΑ ΤΗΣ ΕΚΤΙΜΗΣΗΣ ΑΝΑΓΚΩΝ ΣΤΗ ΚΟΙΝΟΤΗΤΑ</vt:lpstr>
      <vt:lpstr>Η ΑΝΑΓΚΑΙΟΤΗΤΑ ΤΗΣ ΕΚΤΙΜΗΣΗΣ ΑΝΑΓΚΩΝ ΣΤΗ ΚΟΙΝΟΤΗΤΑ</vt:lpstr>
      <vt:lpstr>Η ΑΝΑΓΚΑΙΟΤΗΤΑ ΤΗΣ ΕΚΤΙΜΗΣΗΣ ΑΝΑΓΚΩΝ ΣΤΗ ΚΟΙΝΟΤΗΤΑ</vt:lpstr>
      <vt:lpstr>Η ΑΝΑΓΚΑΙΟΤΗΤΑ ΤΗΣ ΕΚΤΙΜΗΣΗΣ ΑΝΑΓΚΩΝ ΣΤΗ ΚΟΙΝΟΤΗΤΑ</vt:lpstr>
      <vt:lpstr>ΕΡΕΥΝΑ ΔΡΑΣΗΣ ΚΑΙ ΜΕΛΕΤΗ ΤΗΣ ΤΟΠΙΚΗΣ ΚΟΙΝΩΝΙΑΣ</vt:lpstr>
      <vt:lpstr>ΕΡΕΥΝΑ ΔΡΑΣΗΣ ΚΑΙ ΜΕΛΕΤΗ ΤΗΣ ΤΟΠΙΚΗΣ ΚΟΙΝΩΝΙΑΣ</vt:lpstr>
      <vt:lpstr>ΕΡΕΥΝΑ ΔΡΑΣΗΣ ΚΑΙ ΜΕΛΕΤΗ ΤΗΣ ΤΟΠΙΚΗΣ ΚΟΙΝΩΝΙΑΣ</vt:lpstr>
      <vt:lpstr>ΕΡΕΥΝΑ ΔΡΑΣΗΣ ΚΑΙ ΜΕΛΕΤΗ ΤΗΣ ΤΟΠΙΚΗΣ ΚΟΙΝΩΝΙΑΣ</vt:lpstr>
      <vt:lpstr>ΕΡΕΥΝΑ ΔΡΑΣΗΣ ΚΑΙ ΜΕΛΕΤΗ ΤΗΣ ΤΟΠΙΚΗΣ ΚΟΙΝΩΝΙΑΣ</vt:lpstr>
      <vt:lpstr>ΕΡΕΥΝΑ ΔΡΑΣΗΣ ΚΑΙ ΜΕΛΕΤΗ ΤΗΣ ΤΟΠΙΚΗΣ ΚΟΙΝΩΝΙΑΣ</vt:lpstr>
      <vt:lpstr>ΕΡΕΥΝΑ ΔΡΑΣΗΣ ΚΑΙ ΜΕΛΕΤΗ ΤΗΣ ΤΟΠΙΚΗΣ ΚΟΙΝΩΝΙΑΣ</vt:lpstr>
      <vt:lpstr>ΕΡΕΥΝΑ ΔΡΑΣΗΣ ΚΑΙ ΜΕΛΕΤΗ ΤΗΣ ΤΟΠΙΚΗΣ ΚΟΙΝΩΝΙΑΣ</vt:lpstr>
      <vt:lpstr>ΕΡΕΥΝΑ ΔΡΑΣΗΣ ΚΑΙ ΜΕΛΕΤΗ ΤΗΣ ΤΟΠΙΚΗΣ ΚΟΙΝΩΝΙΑΣ</vt:lpstr>
      <vt:lpstr>ΣΤΑΔΙΑ ΚΟΙΝΟΤΙΚΗΣ ΜΕΛΕΤΗΣ</vt:lpstr>
      <vt:lpstr>ΕΥΧΑΡΙΣΤΩ</vt:lpstr>
    </vt:vector>
  </TitlesOfParts>
  <Company>aiatro@hotmail.com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ΠΟΙΟΤΙΚΗ ΕΡΕΥΝΑ</dc:title>
  <dc:creator>ARISTOMENIS IATROPOULOS</dc:creator>
  <cp:lastModifiedBy>ARISTOMENIS IATROPOULOS</cp:lastModifiedBy>
  <cp:revision>176</cp:revision>
  <dcterms:created xsi:type="dcterms:W3CDTF">2014-09-04T06:18:40Z</dcterms:created>
  <dcterms:modified xsi:type="dcterms:W3CDTF">2015-10-15T08:45:39Z</dcterms:modified>
</cp:coreProperties>
</file>