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546" r:id="rId3"/>
    <p:sldId id="547" r:id="rId4"/>
    <p:sldId id="548" r:id="rId5"/>
    <p:sldId id="549" r:id="rId6"/>
    <p:sldId id="260" r:id="rId7"/>
    <p:sldId id="264" r:id="rId8"/>
    <p:sldId id="463" r:id="rId9"/>
    <p:sldId id="297" r:id="rId10"/>
    <p:sldId id="298" r:id="rId11"/>
    <p:sldId id="309" r:id="rId12"/>
    <p:sldId id="312" r:id="rId13"/>
    <p:sldId id="313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6" r:id="rId23"/>
    <p:sldId id="327" r:id="rId24"/>
    <p:sldId id="340" r:id="rId25"/>
    <p:sldId id="341" r:id="rId26"/>
    <p:sldId id="342" r:id="rId27"/>
    <p:sldId id="343" r:id="rId28"/>
    <p:sldId id="345" r:id="rId29"/>
    <p:sldId id="347" r:id="rId30"/>
    <p:sldId id="348" r:id="rId31"/>
    <p:sldId id="349" r:id="rId32"/>
    <p:sldId id="350" r:id="rId33"/>
    <p:sldId id="352" r:id="rId34"/>
    <p:sldId id="354" r:id="rId35"/>
    <p:sldId id="357" r:id="rId36"/>
    <p:sldId id="359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2" r:id="rId46"/>
    <p:sldId id="374" r:id="rId47"/>
    <p:sldId id="375" r:id="rId48"/>
    <p:sldId id="376" r:id="rId49"/>
    <p:sldId id="377" r:id="rId50"/>
    <p:sldId id="378" r:id="rId51"/>
    <p:sldId id="379" r:id="rId52"/>
    <p:sldId id="464" r:id="rId53"/>
    <p:sldId id="465" r:id="rId54"/>
    <p:sldId id="466" r:id="rId55"/>
    <p:sldId id="467" r:id="rId56"/>
    <p:sldId id="469" r:id="rId57"/>
    <p:sldId id="470" r:id="rId58"/>
    <p:sldId id="471" r:id="rId59"/>
    <p:sldId id="472" r:id="rId60"/>
    <p:sldId id="473" r:id="rId61"/>
    <p:sldId id="475" r:id="rId62"/>
    <p:sldId id="476" r:id="rId63"/>
    <p:sldId id="477" r:id="rId64"/>
    <p:sldId id="478" r:id="rId65"/>
    <p:sldId id="479" r:id="rId66"/>
    <p:sldId id="480" r:id="rId67"/>
    <p:sldId id="481" r:id="rId68"/>
    <p:sldId id="484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4" r:id="rId77"/>
    <p:sldId id="500" r:id="rId78"/>
    <p:sldId id="501" r:id="rId79"/>
    <p:sldId id="502" r:id="rId80"/>
    <p:sldId id="503" r:id="rId81"/>
    <p:sldId id="550" r:id="rId82"/>
    <p:sldId id="551" r:id="rId83"/>
    <p:sldId id="552" r:id="rId84"/>
    <p:sldId id="553" r:id="rId85"/>
    <p:sldId id="554" r:id="rId86"/>
    <p:sldId id="555" r:id="rId87"/>
    <p:sldId id="556" r:id="rId88"/>
    <p:sldId id="557" r:id="rId89"/>
    <p:sldId id="558" r:id="rId90"/>
    <p:sldId id="559" r:id="rId91"/>
    <p:sldId id="560" r:id="rId92"/>
    <p:sldId id="561" r:id="rId93"/>
    <p:sldId id="562" r:id="rId94"/>
    <p:sldId id="504" r:id="rId95"/>
    <p:sldId id="505" r:id="rId96"/>
    <p:sldId id="506" r:id="rId97"/>
    <p:sldId id="507" r:id="rId98"/>
    <p:sldId id="508" r:id="rId99"/>
    <p:sldId id="509" r:id="rId100"/>
    <p:sldId id="510" r:id="rId101"/>
    <p:sldId id="511" r:id="rId102"/>
    <p:sldId id="512" r:id="rId103"/>
    <p:sldId id="513" r:id="rId104"/>
    <p:sldId id="514" r:id="rId105"/>
    <p:sldId id="515" r:id="rId106"/>
    <p:sldId id="516" r:id="rId107"/>
    <p:sldId id="517" r:id="rId108"/>
    <p:sldId id="518" r:id="rId109"/>
    <p:sldId id="519" r:id="rId110"/>
    <p:sldId id="520" r:id="rId111"/>
    <p:sldId id="521" r:id="rId112"/>
    <p:sldId id="522" r:id="rId1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19EC71-E340-4F6A-8AD9-F7196B88F849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1FE3A-39B3-4F14-A005-8C5524C7F02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44874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88018-AA40-4A69-BAAF-31A695C0434D}" type="slidenum">
              <a:rPr lang="en-US" altLang="el-GR" smtClean="0"/>
              <a:pPr>
                <a:spcBef>
                  <a:spcPct val="0"/>
                </a:spcBef>
              </a:pPr>
              <a:t>9</a:t>
            </a:fld>
            <a:endParaRPr lang="en-US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6272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5BCA15-FF9A-40C9-8F72-E3BDA1845229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106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30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1A3BB-1231-4A0F-BF23-FEC3E3C8ACE3}" type="slidenum">
              <a:rPr lang="en-US" altLang="el-GR" smtClean="0"/>
              <a:pPr>
                <a:spcBef>
                  <a:spcPct val="0"/>
                </a:spcBef>
              </a:pPr>
              <a:t>10</a:t>
            </a:fld>
            <a:endParaRPr lang="en-US" alt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03811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9A0940-CBAF-4550-97CF-3005CE755D37}" type="slidenum">
              <a:rPr lang="en-US" altLang="el-GR" smtClean="0"/>
              <a:pPr>
                <a:spcBef>
                  <a:spcPct val="0"/>
                </a:spcBef>
              </a:pPr>
              <a:t>35</a:t>
            </a:fld>
            <a:endParaRPr lang="en-US" altLang="el-G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FCE08-67A9-4C4C-BB65-1B6990FCD4C5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100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91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3D5113-72B7-4571-888B-14963D222291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101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01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B8BD3D-B220-4795-AA72-823B1FE1BF9A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102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11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82576-0419-43A4-9928-2918DB220380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103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30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0AD826-2DDC-446C-93C3-EF6E53334BF4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104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4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5240C4-38A2-427F-AFA6-7075FE01FDC9}" type="slidenum">
              <a:rPr lang="en-US" altLang="el-GR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105</a:t>
            </a:fld>
            <a:endParaRPr lang="en-US" altLang="el-GR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4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1FDA-9C81-44B4-905F-FDBF80403314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0ECD-3F09-4E32-92F5-1C8F06F9AAC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6102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E9FB-7B35-467A-91B0-323B413E2E33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EC45-A1AB-4816-B7D3-CC82FE62882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0249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98B4-956F-4844-A298-581CED090987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76E9-C254-460D-B631-33B6349A347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5062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/>
              <a:t>4-</a:t>
            </a:r>
            <a:fld id="{5894EE0C-3592-442C-92D2-F0CAC7B2479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052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44B-9A90-4B27-A91F-7B9960C58E36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8E5-AF5F-4FA8-B5F7-18CE8EF979A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422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80E4-8F60-490D-B698-DDC9DA75AB40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05C7-E042-4A2D-81F7-3F4D14C5CD3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7890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A678-369B-46D5-BD96-C4813C4304ED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EE04-B594-48A1-832D-A40B7264D0A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9200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006A-7AEF-44AD-B3CE-1166E9E862C3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57D6-C42D-4E13-B122-FC229A3653A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013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A141-254F-42E1-A6E1-66EC8820DDEB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34CA-4F5C-4C22-A534-F1F1FF09530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977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E844-6E03-4E06-8F13-11A1EAA09E9C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E1E1-0B6F-4201-914F-30A9DAB4753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2169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9537-D813-460F-B71D-383C30C3BADA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7866-D718-419D-B90A-74695B4C233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9055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23F0-CC59-49F2-AF56-82B19101D234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EC84-5A1F-45D9-A3B4-6E60E13D430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565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38601-9B8F-40C7-9496-294FBB7DA995}" type="datetimeFigureOut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76305C-CA69-4BBE-9580-F185ECF5C90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Προηγμέν</a:t>
            </a:r>
            <a:r>
              <a:rPr lang="el-GR" altLang="el-GR" dirty="0"/>
              <a:t>α</a:t>
            </a:r>
            <a:r>
              <a:rPr lang="el-GR" altLang="el-GR" dirty="0" smtClean="0"/>
              <a:t> Δίκτυα Επικοινωνιών</a:t>
            </a:r>
            <a:r>
              <a:rPr lang="en-US" altLang="el-GR" dirty="0" smtClean="0"/>
              <a:t>– </a:t>
            </a:r>
            <a:r>
              <a:rPr lang="en-US" altLang="el-GR" dirty="0" smtClean="0"/>
              <a:t>1o </a:t>
            </a:r>
            <a:r>
              <a:rPr lang="el-GR" altLang="el-GR" dirty="0" smtClean="0"/>
              <a:t>μέρος (Επίπεδο δικτύου – βασικά δρομολόγησης)</a:t>
            </a:r>
            <a:endParaRPr lang="en-US" altLang="el-G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Αντώνης </a:t>
            </a:r>
            <a:r>
              <a:rPr lang="el-GR" dirty="0" err="1" smtClean="0"/>
              <a:t>Μπόγρης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144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l-GR" smtClean="0"/>
              <a:t>Tier-1 ISP: e.g.,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65544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Times New Roman" panose="02020603050405020304" pitchFamily="18" charset="0"/>
              </a:endParaRPr>
            </a:p>
          </p:txBody>
        </p:sp>
        <p:sp>
          <p:nvSpPr>
            <p:cNvPr id="65545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46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47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65548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65620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21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22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5549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0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1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2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3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to/from customers</a:t>
              </a:r>
            </a:p>
          </p:txBody>
        </p:sp>
        <p:sp>
          <p:nvSpPr>
            <p:cNvPr id="65554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peering</a:t>
              </a:r>
            </a:p>
          </p:txBody>
        </p:sp>
        <p:sp>
          <p:nvSpPr>
            <p:cNvPr id="65555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 to/from backbone</a:t>
              </a:r>
            </a:p>
          </p:txBody>
        </p:sp>
        <p:sp>
          <p:nvSpPr>
            <p:cNvPr id="65556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Times New Roman" panose="02020603050405020304" pitchFamily="18" charset="0"/>
              </a:endParaRPr>
            </a:p>
          </p:txBody>
        </p:sp>
        <p:sp>
          <p:nvSpPr>
            <p:cNvPr id="65557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8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59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560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65561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65618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19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5562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65563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65616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17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5564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65565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65614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15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5566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65567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65568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6560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0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0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5609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612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613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610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11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5569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6559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9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0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5601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604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605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602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03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5570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655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5593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596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597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594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595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5571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655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5585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588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589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586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587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5572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655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5577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5580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581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578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579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5573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6554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5E0A6-B172-436B-BFAD-D8112531B244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Ας τα δούμε όλα μαζί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: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</a:b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Πως μπαίνει μία εγγραφή στον πίνακα προώθησης ενός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;</a:t>
            </a:r>
            <a:endParaRPr lang="en-US" i="1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772400" cy="3048000"/>
          </a:xfrm>
        </p:spPr>
        <p:txBody>
          <a:bodyPr/>
          <a:lstStyle/>
          <a:p>
            <a:r>
              <a:rPr lang="el-GR" altLang="el-GR" smtClean="0"/>
              <a:t>Η απάντηση είναι πολύπλοκη</a:t>
            </a:r>
            <a:r>
              <a:rPr lang="en-US" altLang="el-GR" smtClean="0"/>
              <a:t>!</a:t>
            </a:r>
          </a:p>
          <a:p>
            <a:endParaRPr lang="en-US" altLang="el-GR" smtClean="0"/>
          </a:p>
          <a:p>
            <a:r>
              <a:rPr lang="el-GR" altLang="el-GR" smtClean="0"/>
              <a:t>Είναι συνάρτηση της ιεραρχικής δρομολόγησης, </a:t>
            </a:r>
            <a:r>
              <a:rPr lang="en-US" altLang="el-GR" smtClean="0"/>
              <a:t>BGP </a:t>
            </a:r>
            <a:r>
              <a:rPr lang="el-GR" altLang="el-GR" smtClean="0"/>
              <a:t>και </a:t>
            </a:r>
            <a:r>
              <a:rPr lang="en-US" altLang="el-GR" smtClean="0"/>
              <a:t>OSPF</a:t>
            </a:r>
            <a:br>
              <a:rPr lang="en-US" altLang="el-GR" smtClean="0"/>
            </a:br>
            <a:endParaRPr lang="en-US" altLang="el-GR" smtClean="0"/>
          </a:p>
          <a:p>
            <a:r>
              <a:rPr lang="el-GR" altLang="el-GR" smtClean="0"/>
              <a:t>Δίνει μία ολοκληρωμένη εποπτεία του </a:t>
            </a:r>
            <a:r>
              <a:rPr lang="en-US" altLang="el-GR" smtClean="0"/>
              <a:t>BGP!</a:t>
            </a:r>
            <a:br>
              <a:rPr lang="en-US" altLang="el-GR" smtClean="0"/>
            </a:br>
            <a:endParaRPr lang="en-US" altLang="el-GR" smtClean="0"/>
          </a:p>
        </p:txBody>
      </p:sp>
      <p:sp>
        <p:nvSpPr>
          <p:cNvPr id="163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EA7324E2-A3E2-4C4D-B104-04E02DF9DA99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reeform 2"/>
          <p:cNvSpPr>
            <a:spLocks/>
          </p:cNvSpPr>
          <p:nvPr/>
        </p:nvSpPr>
        <p:spPr bwMode="auto">
          <a:xfrm>
            <a:off x="4116388" y="5043488"/>
            <a:ext cx="2847975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891" name="Freeform 3"/>
          <p:cNvSpPr>
            <a:spLocks/>
          </p:cNvSpPr>
          <p:nvPr/>
        </p:nvSpPr>
        <p:spPr bwMode="auto">
          <a:xfrm>
            <a:off x="2622550" y="4306888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613025" y="1981200"/>
            <a:ext cx="2317750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738438" y="2033588"/>
            <a:ext cx="2095500" cy="6048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4754563" y="5346700"/>
            <a:ext cx="542925" cy="2952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5895" name="Group 11"/>
          <p:cNvGrpSpPr>
            <a:grpSpLocks/>
          </p:cNvGrpSpPr>
          <p:nvPr/>
        </p:nvGrpSpPr>
        <p:grpSpPr bwMode="auto">
          <a:xfrm>
            <a:off x="4260850" y="5521325"/>
            <a:ext cx="501650" cy="233363"/>
            <a:chOff x="3600" y="219"/>
            <a:chExt cx="360" cy="175"/>
          </a:xfrm>
        </p:grpSpPr>
        <p:sp>
          <p:nvSpPr>
            <p:cNvPr id="166018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6019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020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021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602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602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602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29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3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602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6025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26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27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5896" name="Group 21"/>
          <p:cNvGrpSpPr>
            <a:grpSpLocks/>
          </p:cNvGrpSpPr>
          <p:nvPr/>
        </p:nvGrpSpPr>
        <p:grpSpPr bwMode="auto">
          <a:xfrm>
            <a:off x="4613275" y="6159500"/>
            <a:ext cx="501650" cy="233363"/>
            <a:chOff x="3600" y="219"/>
            <a:chExt cx="360" cy="175"/>
          </a:xfrm>
        </p:grpSpPr>
        <p:sp>
          <p:nvSpPr>
            <p:cNvPr id="166005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6006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007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008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6009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6010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6015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16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17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6011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6012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13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14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5897" name="Group 35"/>
          <p:cNvGrpSpPr>
            <a:grpSpLocks/>
          </p:cNvGrpSpPr>
          <p:nvPr/>
        </p:nvGrpSpPr>
        <p:grpSpPr bwMode="auto">
          <a:xfrm>
            <a:off x="5287963" y="5216525"/>
            <a:ext cx="501650" cy="233363"/>
            <a:chOff x="3600" y="219"/>
            <a:chExt cx="360" cy="175"/>
          </a:xfrm>
        </p:grpSpPr>
        <p:sp>
          <p:nvSpPr>
            <p:cNvPr id="165992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93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4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5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5996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5997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6002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03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04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8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999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00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01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5898" name="Group 49"/>
          <p:cNvGrpSpPr>
            <a:grpSpLocks/>
          </p:cNvGrpSpPr>
          <p:nvPr/>
        </p:nvGrpSpPr>
        <p:grpSpPr bwMode="auto">
          <a:xfrm>
            <a:off x="5210175" y="5881688"/>
            <a:ext cx="500063" cy="233362"/>
            <a:chOff x="3600" y="219"/>
            <a:chExt cx="360" cy="175"/>
          </a:xfrm>
        </p:grpSpPr>
        <p:sp>
          <p:nvSpPr>
            <p:cNvPr id="165979" name="Oval 50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80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81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82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5983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5984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989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0" name="Line 5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1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85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986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87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88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5899" name="Group 63"/>
          <p:cNvGrpSpPr>
            <a:grpSpLocks/>
          </p:cNvGrpSpPr>
          <p:nvPr/>
        </p:nvGrpSpPr>
        <p:grpSpPr bwMode="auto">
          <a:xfrm>
            <a:off x="5845175" y="6178550"/>
            <a:ext cx="501650" cy="233363"/>
            <a:chOff x="3600" y="219"/>
            <a:chExt cx="360" cy="175"/>
          </a:xfrm>
        </p:grpSpPr>
        <p:sp>
          <p:nvSpPr>
            <p:cNvPr id="165966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67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68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69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5970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5971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976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77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78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72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973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74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75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5900" name="Group 77"/>
          <p:cNvGrpSpPr>
            <a:grpSpLocks/>
          </p:cNvGrpSpPr>
          <p:nvPr/>
        </p:nvGrpSpPr>
        <p:grpSpPr bwMode="auto">
          <a:xfrm>
            <a:off x="6289675" y="5522913"/>
            <a:ext cx="501650" cy="233362"/>
            <a:chOff x="3600" y="219"/>
            <a:chExt cx="360" cy="175"/>
          </a:xfrm>
        </p:grpSpPr>
        <p:sp>
          <p:nvSpPr>
            <p:cNvPr id="165953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54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55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56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5957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65958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963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64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65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59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960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61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62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5901" name="Freeform 91"/>
          <p:cNvSpPr>
            <a:spLocks/>
          </p:cNvSpPr>
          <p:nvPr/>
        </p:nvSpPr>
        <p:spPr bwMode="auto">
          <a:xfrm>
            <a:off x="5795963" y="5340350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6 w 318"/>
              <a:gd name="T3" fmla="*/ 2147483646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2" name="Freeform 92"/>
          <p:cNvSpPr>
            <a:spLocks/>
          </p:cNvSpPr>
          <p:nvPr/>
        </p:nvSpPr>
        <p:spPr bwMode="auto">
          <a:xfrm>
            <a:off x="4730750" y="5732463"/>
            <a:ext cx="481013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3" name="Freeform 93"/>
          <p:cNvSpPr>
            <a:spLocks/>
          </p:cNvSpPr>
          <p:nvPr/>
        </p:nvSpPr>
        <p:spPr bwMode="auto">
          <a:xfrm>
            <a:off x="5678488" y="5708650"/>
            <a:ext cx="628650" cy="247650"/>
          </a:xfrm>
          <a:custGeom>
            <a:avLst/>
            <a:gdLst>
              <a:gd name="T0" fmla="*/ 0 w 378"/>
              <a:gd name="T1" fmla="*/ 2147483646 h 174"/>
              <a:gd name="T2" fmla="*/ 214748364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4" name="Freeform 94"/>
          <p:cNvSpPr>
            <a:spLocks/>
          </p:cNvSpPr>
          <p:nvPr/>
        </p:nvSpPr>
        <p:spPr bwMode="auto">
          <a:xfrm>
            <a:off x="6345238" y="5762625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5" name="Freeform 95"/>
          <p:cNvSpPr>
            <a:spLocks/>
          </p:cNvSpPr>
          <p:nvPr/>
        </p:nvSpPr>
        <p:spPr bwMode="auto">
          <a:xfrm>
            <a:off x="5110163" y="6296025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6" name="Freeform 96"/>
          <p:cNvSpPr>
            <a:spLocks/>
          </p:cNvSpPr>
          <p:nvPr/>
        </p:nvSpPr>
        <p:spPr bwMode="auto">
          <a:xfrm>
            <a:off x="4573588" y="5756275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07" name="Rectangle 97"/>
          <p:cNvSpPr>
            <a:spLocks noChangeArrowheads="1"/>
          </p:cNvSpPr>
          <p:nvPr/>
        </p:nvSpPr>
        <p:spPr bwMode="auto">
          <a:xfrm>
            <a:off x="2682875" y="5370513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908" name="Rectangle 98"/>
          <p:cNvSpPr>
            <a:spLocks noChangeArrowheads="1"/>
          </p:cNvSpPr>
          <p:nvPr/>
        </p:nvSpPr>
        <p:spPr bwMode="auto">
          <a:xfrm>
            <a:off x="2659063" y="5394325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909" name="Line 99"/>
          <p:cNvSpPr>
            <a:spLocks noChangeShapeType="1"/>
          </p:cNvSpPr>
          <p:nvPr/>
        </p:nvSpPr>
        <p:spPr bwMode="auto">
          <a:xfrm>
            <a:off x="3684588" y="55260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5910" name="Text Box 100"/>
          <p:cNvSpPr txBox="1">
            <a:spLocks noChangeArrowheads="1"/>
          </p:cNvSpPr>
          <p:nvPr/>
        </p:nvSpPr>
        <p:spPr bwMode="auto">
          <a:xfrm>
            <a:off x="4686300" y="5241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65911" name="Text Box 101"/>
          <p:cNvSpPr txBox="1">
            <a:spLocks noChangeArrowheads="1"/>
          </p:cNvSpPr>
          <p:nvPr/>
        </p:nvSpPr>
        <p:spPr bwMode="auto">
          <a:xfrm>
            <a:off x="4600575" y="56800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65912" name="Text Box 102"/>
          <p:cNvSpPr txBox="1">
            <a:spLocks noChangeArrowheads="1"/>
          </p:cNvSpPr>
          <p:nvPr/>
        </p:nvSpPr>
        <p:spPr bwMode="auto">
          <a:xfrm>
            <a:off x="4349750" y="57531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65913" name="Rectangle 104"/>
          <p:cNvSpPr>
            <a:spLocks noChangeArrowheads="1"/>
          </p:cNvSpPr>
          <p:nvPr/>
        </p:nvSpPr>
        <p:spPr bwMode="auto">
          <a:xfrm>
            <a:off x="3124200" y="5410200"/>
            <a:ext cx="590550" cy="227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914" name="Text Box 105"/>
          <p:cNvSpPr txBox="1">
            <a:spLocks noChangeArrowheads="1"/>
          </p:cNvSpPr>
          <p:nvPr/>
        </p:nvSpPr>
        <p:spPr bwMode="auto">
          <a:xfrm>
            <a:off x="3124200" y="5410200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Dest IP</a:t>
            </a:r>
          </a:p>
        </p:txBody>
      </p:sp>
      <p:sp>
        <p:nvSpPr>
          <p:cNvPr id="165915" name="Line 107"/>
          <p:cNvSpPr>
            <a:spLocks noChangeShapeType="1"/>
          </p:cNvSpPr>
          <p:nvPr/>
        </p:nvSpPr>
        <p:spPr bwMode="auto">
          <a:xfrm flipH="1">
            <a:off x="2906713" y="56562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" name="Text Box 108"/>
          <p:cNvSpPr txBox="1">
            <a:spLocks noChangeArrowheads="1"/>
          </p:cNvSpPr>
          <p:nvPr/>
        </p:nvSpPr>
        <p:spPr bwMode="auto">
          <a:xfrm>
            <a:off x="2867025" y="2190750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routing algorithms</a:t>
            </a:r>
          </a:p>
        </p:txBody>
      </p:sp>
      <p:sp>
        <p:nvSpPr>
          <p:cNvPr id="165917" name="Rectangle 109"/>
          <p:cNvSpPr>
            <a:spLocks noChangeArrowheads="1"/>
          </p:cNvSpPr>
          <p:nvPr/>
        </p:nvSpPr>
        <p:spPr bwMode="auto">
          <a:xfrm>
            <a:off x="2792413" y="2938463"/>
            <a:ext cx="2005012" cy="127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918" name="Text Box 110"/>
          <p:cNvSpPr txBox="1">
            <a:spLocks noChangeArrowheads="1"/>
          </p:cNvSpPr>
          <p:nvPr/>
        </p:nvSpPr>
        <p:spPr bwMode="auto">
          <a:xfrm>
            <a:off x="2873375" y="2890838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local forwarding table</a:t>
            </a:r>
          </a:p>
        </p:txBody>
      </p:sp>
      <p:sp>
        <p:nvSpPr>
          <p:cNvPr id="165919" name="Text Box 111"/>
          <p:cNvSpPr txBox="1">
            <a:spLocks noChangeArrowheads="1"/>
          </p:cNvSpPr>
          <p:nvPr/>
        </p:nvSpPr>
        <p:spPr bwMode="auto">
          <a:xfrm>
            <a:off x="2755900" y="3138488"/>
            <a:ext cx="121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prefix</a:t>
            </a:r>
          </a:p>
        </p:txBody>
      </p:sp>
      <p:sp>
        <p:nvSpPr>
          <p:cNvPr id="165920" name="Text Box 112"/>
          <p:cNvSpPr txBox="1">
            <a:spLocks noChangeArrowheads="1"/>
          </p:cNvSpPr>
          <p:nvPr/>
        </p:nvSpPr>
        <p:spPr bwMode="auto">
          <a:xfrm>
            <a:off x="3822700" y="3140075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output port</a:t>
            </a:r>
          </a:p>
        </p:txBody>
      </p:sp>
      <p:sp>
        <p:nvSpPr>
          <p:cNvPr id="165921" name="Line 113"/>
          <p:cNvSpPr>
            <a:spLocks noChangeShapeType="1"/>
          </p:cNvSpPr>
          <p:nvPr/>
        </p:nvSpPr>
        <p:spPr bwMode="auto">
          <a:xfrm>
            <a:off x="3921125" y="3151188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2" name="Text Box 114"/>
          <p:cNvSpPr txBox="1">
            <a:spLocks noChangeArrowheads="1"/>
          </p:cNvSpPr>
          <p:nvPr/>
        </p:nvSpPr>
        <p:spPr bwMode="auto">
          <a:xfrm>
            <a:off x="2852738" y="3422650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138.16.64/22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124.12/16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212/8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…………..</a:t>
            </a:r>
          </a:p>
        </p:txBody>
      </p:sp>
      <p:sp>
        <p:nvSpPr>
          <p:cNvPr id="165923" name="Text Box 115"/>
          <p:cNvSpPr txBox="1">
            <a:spLocks noChangeArrowheads="1"/>
          </p:cNvSpPr>
          <p:nvPr/>
        </p:nvSpPr>
        <p:spPr bwMode="auto">
          <a:xfrm>
            <a:off x="3902075" y="3422650"/>
            <a:ext cx="338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…</a:t>
            </a:r>
          </a:p>
        </p:txBody>
      </p:sp>
      <p:sp>
        <p:nvSpPr>
          <p:cNvPr id="165924" name="Line 116"/>
          <p:cNvSpPr>
            <a:spLocks noChangeShapeType="1"/>
          </p:cNvSpPr>
          <p:nvPr/>
        </p:nvSpPr>
        <p:spPr bwMode="auto">
          <a:xfrm>
            <a:off x="2792413" y="340836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5" name="Line 117"/>
          <p:cNvSpPr>
            <a:spLocks noChangeShapeType="1"/>
          </p:cNvSpPr>
          <p:nvPr/>
        </p:nvSpPr>
        <p:spPr bwMode="auto">
          <a:xfrm>
            <a:off x="2784475" y="31607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" name="AutoShape 118"/>
          <p:cNvSpPr>
            <a:spLocks noChangeArrowheads="1"/>
          </p:cNvSpPr>
          <p:nvPr/>
        </p:nvSpPr>
        <p:spPr bwMode="auto">
          <a:xfrm rot="5400000">
            <a:off x="3690938" y="2646363"/>
            <a:ext cx="241300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5927" name="Freeform 120"/>
          <p:cNvSpPr>
            <a:spLocks/>
          </p:cNvSpPr>
          <p:nvPr/>
        </p:nvSpPr>
        <p:spPr bwMode="auto">
          <a:xfrm>
            <a:off x="4141788" y="5578475"/>
            <a:ext cx="879475" cy="265113"/>
          </a:xfrm>
          <a:custGeom>
            <a:avLst/>
            <a:gdLst>
              <a:gd name="T0" fmla="*/ 0 w 554"/>
              <a:gd name="T1" fmla="*/ 2147483646 h 167"/>
              <a:gd name="T2" fmla="*/ 2147483646 w 554"/>
              <a:gd name="T3" fmla="*/ 2147483646 h 167"/>
              <a:gd name="T4" fmla="*/ 2147483646 w 554"/>
              <a:gd name="T5" fmla="*/ 2147483646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8" name="Freeform 121"/>
          <p:cNvSpPr>
            <a:spLocks/>
          </p:cNvSpPr>
          <p:nvPr/>
        </p:nvSpPr>
        <p:spPr bwMode="auto">
          <a:xfrm flipH="1">
            <a:off x="6477000" y="5153025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9" name="Freeform 122"/>
          <p:cNvSpPr>
            <a:spLocks/>
          </p:cNvSpPr>
          <p:nvPr/>
        </p:nvSpPr>
        <p:spPr bwMode="auto">
          <a:xfrm flipH="1">
            <a:off x="5465763" y="4868863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65930" name="Group 126"/>
          <p:cNvGrpSpPr>
            <a:grpSpLocks/>
          </p:cNvGrpSpPr>
          <p:nvPr/>
        </p:nvGrpSpPr>
        <p:grpSpPr bwMode="auto">
          <a:xfrm>
            <a:off x="5473700" y="4424363"/>
            <a:ext cx="550863" cy="452437"/>
            <a:chOff x="2886" y="1668"/>
            <a:chExt cx="347" cy="285"/>
          </a:xfrm>
        </p:grpSpPr>
        <p:sp>
          <p:nvSpPr>
            <p:cNvPr id="165946" name="Rectangle 12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7" name="Oval 12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8" name="Rectangle 12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9" name="Line 13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50" name="Line 13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51" name="Line 13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52" name="AutoShape 13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5931" name="Group 134"/>
          <p:cNvGrpSpPr>
            <a:grpSpLocks/>
          </p:cNvGrpSpPr>
          <p:nvPr/>
        </p:nvGrpSpPr>
        <p:grpSpPr bwMode="auto">
          <a:xfrm>
            <a:off x="6486525" y="4697413"/>
            <a:ext cx="550863" cy="452437"/>
            <a:chOff x="2886" y="1668"/>
            <a:chExt cx="347" cy="285"/>
          </a:xfrm>
        </p:grpSpPr>
        <p:sp>
          <p:nvSpPr>
            <p:cNvPr id="165939" name="Rectangle 13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0" name="Oval 13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1" name="Rectangle 13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942" name="Line 13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43" name="Line 13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44" name="Line 14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5945" name="AutoShape 14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Πως μπαίνει μία εγγραφή στον πίνακα προώθησης ενός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;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auto">
          <a:xfrm>
            <a:off x="2819400" y="3429000"/>
            <a:ext cx="16002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1524000" y="3048000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entry</a:t>
            </a:r>
          </a:p>
        </p:txBody>
      </p:sp>
      <p:cxnSp>
        <p:nvCxnSpPr>
          <p:cNvPr id="174" name="Straight Arrow Connector 173"/>
          <p:cNvCxnSpPr>
            <a:cxnSpLocks noChangeShapeType="1"/>
            <a:endCxn id="171" idx="2"/>
          </p:cNvCxnSpPr>
          <p:nvPr/>
        </p:nvCxnSpPr>
        <p:spPr bwMode="auto">
          <a:xfrm>
            <a:off x="2133600" y="3352800"/>
            <a:ext cx="685800" cy="228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TextBox 177"/>
          <p:cNvSpPr txBox="1"/>
          <p:nvPr/>
        </p:nvSpPr>
        <p:spPr>
          <a:xfrm>
            <a:off x="6248400" y="2438400"/>
            <a:ext cx="2549525" cy="12001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400" dirty="0">
                <a:solidFill>
                  <a:schemeClr val="accent4"/>
                </a:solidFill>
                <a:ea typeface="ＭＳ Ｐゴシック" pitchFamily="34" charset="-128"/>
              </a:rPr>
              <a:t>Υποθέτουμε ότι το </a:t>
            </a:r>
            <a:r>
              <a:rPr lang="en-US" sz="2400" dirty="0">
                <a:solidFill>
                  <a:schemeClr val="accent4"/>
                </a:solidFill>
                <a:ea typeface="ＭＳ Ｐゴシック" pitchFamily="34" charset="-128"/>
              </a:rPr>
              <a:t>prefix</a:t>
            </a:r>
            <a:r>
              <a:rPr lang="el-GR" sz="2400" dirty="0">
                <a:solidFill>
                  <a:schemeClr val="accent4"/>
                </a:solidFill>
                <a:ea typeface="ＭＳ Ｐゴシック" pitchFamily="34" charset="-128"/>
              </a:rPr>
              <a:t> είναι σε άλλο</a:t>
            </a:r>
            <a:r>
              <a:rPr lang="en-US" sz="2400" dirty="0">
                <a:solidFill>
                  <a:schemeClr val="accent4"/>
                </a:solidFill>
                <a:ea typeface="ＭＳ Ｐゴシック" pitchFamily="34" charset="-128"/>
              </a:rPr>
              <a:t> AS.</a:t>
            </a:r>
          </a:p>
        </p:txBody>
      </p:sp>
      <p:pic>
        <p:nvPicPr>
          <p:cNvPr id="165937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1A188FAE-F9D8-4427-93C6-C33F0A16E28B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/>
      <p:bldP spid="44" grpId="0" animBg="1"/>
      <p:bldP spid="171" grpId="0" animBg="1"/>
      <p:bldP spid="172" grpId="0"/>
      <p:bldP spid="17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7338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High-level overview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>
                <a:ea typeface="ＭＳ Ｐゴシック" charset="0"/>
              </a:rPr>
              <a:t>Ο </a:t>
            </a:r>
            <a:r>
              <a:rPr lang="en-US" dirty="0" smtClean="0">
                <a:ea typeface="ＭＳ Ｐゴシック" charset="0"/>
              </a:rPr>
              <a:t>Router </a:t>
            </a:r>
            <a:r>
              <a:rPr lang="el-GR" dirty="0" smtClean="0">
                <a:ea typeface="ＭＳ Ｐゴシック" charset="0"/>
              </a:rPr>
              <a:t>ενημερώνεται για το </a:t>
            </a:r>
            <a:r>
              <a:rPr lang="en-US" dirty="0" smtClean="0">
                <a:ea typeface="ＭＳ Ｐゴシック" charset="0"/>
              </a:rPr>
              <a:t>prefix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>
                <a:ea typeface="ＭＳ Ｐゴシック" charset="0"/>
              </a:rPr>
              <a:t>Ο </a:t>
            </a:r>
            <a:r>
              <a:rPr lang="en-US" dirty="0" smtClean="0">
                <a:ea typeface="ＭＳ Ｐゴシック" charset="0"/>
              </a:rPr>
              <a:t>Router </a:t>
            </a:r>
            <a:r>
              <a:rPr lang="el-GR" dirty="0" smtClean="0">
                <a:ea typeface="ＭＳ Ｐゴシック" charset="0"/>
              </a:rPr>
              <a:t>καθορίζει την </a:t>
            </a:r>
            <a:r>
              <a:rPr lang="en-US" dirty="0" smtClean="0">
                <a:ea typeface="ＭＳ Ｐゴシック" charset="0"/>
              </a:rPr>
              <a:t>output port </a:t>
            </a:r>
            <a:r>
              <a:rPr lang="el-GR" dirty="0" smtClean="0">
                <a:ea typeface="ＭＳ Ｐゴシック" charset="0"/>
              </a:rPr>
              <a:t>για το </a:t>
            </a:r>
            <a:r>
              <a:rPr lang="en-US" dirty="0" smtClean="0">
                <a:ea typeface="ＭＳ Ｐゴシック" charset="0"/>
              </a:rPr>
              <a:t>prefix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>
                <a:ea typeface="ＭＳ Ｐゴシック" charset="0"/>
              </a:rPr>
              <a:t>Ο </a:t>
            </a:r>
            <a:r>
              <a:rPr lang="en-US" dirty="0" smtClean="0">
                <a:ea typeface="ＭＳ Ｐゴシック" charset="0"/>
              </a:rPr>
              <a:t>Router </a:t>
            </a:r>
            <a:r>
              <a:rPr lang="el-GR" dirty="0" smtClean="0">
                <a:ea typeface="ＭＳ Ｐゴシック" charset="0"/>
              </a:rPr>
              <a:t>εισάγει το ζευγάρι </a:t>
            </a:r>
            <a:r>
              <a:rPr lang="en-US" dirty="0" smtClean="0">
                <a:ea typeface="ＭＳ Ｐゴシック" charset="0"/>
              </a:rPr>
              <a:t>prefix-port </a:t>
            </a:r>
            <a:r>
              <a:rPr lang="el-GR" dirty="0" smtClean="0">
                <a:ea typeface="ＭＳ Ｐゴシック" charset="0"/>
              </a:rPr>
              <a:t>στον πίνακα προώθησης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/>
          <a:p>
            <a:pPr eaLnBrk="1" hangingPunct="1">
              <a:defRPr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Πως μπαίνει μία εγγραφή στον πίνακα προώθησης ενός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;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40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45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2FDC839-C537-4D93-9C57-791514AC3BC6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Ο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 </a:t>
            </a:r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ενημερώνεται για το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prefix</a:t>
            </a:r>
            <a:endParaRPr lang="en-US" sz="40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9987" name="Freeform 2"/>
          <p:cNvSpPr>
            <a:spLocks/>
          </p:cNvSpPr>
          <p:nvPr/>
        </p:nvSpPr>
        <p:spPr bwMode="auto">
          <a:xfrm>
            <a:off x="7366000" y="1846263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9988" name="Freeform 5"/>
          <p:cNvSpPr>
            <a:spLocks/>
          </p:cNvSpPr>
          <p:nvPr/>
        </p:nvSpPr>
        <p:spPr bwMode="auto">
          <a:xfrm>
            <a:off x="5319713" y="2155825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9989" name="Freeform 6"/>
          <p:cNvSpPr>
            <a:spLocks/>
          </p:cNvSpPr>
          <p:nvPr/>
        </p:nvSpPr>
        <p:spPr bwMode="auto">
          <a:xfrm>
            <a:off x="1566863" y="1447800"/>
            <a:ext cx="1679575" cy="1411288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9990" name="Freeform 7"/>
          <p:cNvSpPr>
            <a:spLocks/>
          </p:cNvSpPr>
          <p:nvPr/>
        </p:nvSpPr>
        <p:spPr bwMode="auto">
          <a:xfrm>
            <a:off x="2197100" y="2192338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9991" name="Freeform 8"/>
          <p:cNvSpPr>
            <a:spLocks/>
          </p:cNvSpPr>
          <p:nvPr/>
        </p:nvSpPr>
        <p:spPr bwMode="auto">
          <a:xfrm>
            <a:off x="2889250" y="2298700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9992" name="Text Box 9"/>
          <p:cNvSpPr txBox="1">
            <a:spLocks noChangeArrowheads="1"/>
          </p:cNvSpPr>
          <p:nvPr/>
        </p:nvSpPr>
        <p:spPr bwMode="auto">
          <a:xfrm>
            <a:off x="2141538" y="2413000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993" name="Text Box 10"/>
          <p:cNvSpPr txBox="1">
            <a:spLocks noChangeArrowheads="1"/>
          </p:cNvSpPr>
          <p:nvPr/>
        </p:nvSpPr>
        <p:spPr bwMode="auto">
          <a:xfrm>
            <a:off x="5956300" y="30781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69994" name="Line 11"/>
          <p:cNvSpPr>
            <a:spLocks noChangeShapeType="1"/>
          </p:cNvSpPr>
          <p:nvPr/>
        </p:nvSpPr>
        <p:spPr bwMode="auto">
          <a:xfrm flipV="1">
            <a:off x="5835650" y="256698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9995" name="Line 12"/>
          <p:cNvSpPr>
            <a:spLocks noChangeShapeType="1"/>
          </p:cNvSpPr>
          <p:nvPr/>
        </p:nvSpPr>
        <p:spPr bwMode="auto">
          <a:xfrm flipH="1" flipV="1">
            <a:off x="2413000" y="1925638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9996" name="Line 13"/>
          <p:cNvSpPr>
            <a:spLocks noChangeShapeType="1"/>
          </p:cNvSpPr>
          <p:nvPr/>
        </p:nvSpPr>
        <p:spPr bwMode="auto">
          <a:xfrm flipH="1">
            <a:off x="1971675" y="1919288"/>
            <a:ext cx="147638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69997" name="Group 14"/>
          <p:cNvGrpSpPr>
            <a:grpSpLocks/>
          </p:cNvGrpSpPr>
          <p:nvPr/>
        </p:nvGrpSpPr>
        <p:grpSpPr bwMode="auto">
          <a:xfrm>
            <a:off x="1708150" y="2187575"/>
            <a:ext cx="501650" cy="396875"/>
            <a:chOff x="873" y="3243"/>
            <a:chExt cx="316" cy="250"/>
          </a:xfrm>
        </p:grpSpPr>
        <p:sp>
          <p:nvSpPr>
            <p:cNvPr id="170099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100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101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102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103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104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105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9998" name="Group 22"/>
          <p:cNvGrpSpPr>
            <a:grpSpLocks/>
          </p:cNvGrpSpPr>
          <p:nvPr/>
        </p:nvGrpSpPr>
        <p:grpSpPr bwMode="auto">
          <a:xfrm>
            <a:off x="1978025" y="1611313"/>
            <a:ext cx="501650" cy="396875"/>
            <a:chOff x="2016" y="1976"/>
            <a:chExt cx="316" cy="250"/>
          </a:xfrm>
        </p:grpSpPr>
        <p:sp>
          <p:nvSpPr>
            <p:cNvPr id="170091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92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93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94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95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0096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70097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98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69999" name="Group 31"/>
          <p:cNvGrpSpPr>
            <a:grpSpLocks/>
          </p:cNvGrpSpPr>
          <p:nvPr/>
        </p:nvGrpSpPr>
        <p:grpSpPr bwMode="auto">
          <a:xfrm>
            <a:off x="2555875" y="1985963"/>
            <a:ext cx="501650" cy="396875"/>
            <a:chOff x="1434" y="3104"/>
            <a:chExt cx="316" cy="250"/>
          </a:xfrm>
        </p:grpSpPr>
        <p:grpSp>
          <p:nvGrpSpPr>
            <p:cNvPr id="170083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70085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86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87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88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89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90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0084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0000" name="Group 40"/>
          <p:cNvGrpSpPr>
            <a:grpSpLocks/>
          </p:cNvGrpSpPr>
          <p:nvPr/>
        </p:nvGrpSpPr>
        <p:grpSpPr bwMode="auto">
          <a:xfrm>
            <a:off x="2584450" y="2511425"/>
            <a:ext cx="2660650" cy="1122363"/>
            <a:chOff x="1572" y="3293"/>
            <a:chExt cx="1676" cy="707"/>
          </a:xfrm>
        </p:grpSpPr>
        <p:sp>
          <p:nvSpPr>
            <p:cNvPr id="170040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41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42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0043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0044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0045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0046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0047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0048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70075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76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77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78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79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0080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7008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008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70049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70068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69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70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71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72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73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74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0050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70060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61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62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63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64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0065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70066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006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70051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70052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53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54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055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0056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0057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70058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005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70001" name="Group 84"/>
          <p:cNvGrpSpPr>
            <a:grpSpLocks/>
          </p:cNvGrpSpPr>
          <p:nvPr/>
        </p:nvGrpSpPr>
        <p:grpSpPr bwMode="auto">
          <a:xfrm>
            <a:off x="5503863" y="2608263"/>
            <a:ext cx="501650" cy="396875"/>
            <a:chOff x="3537" y="3473"/>
            <a:chExt cx="316" cy="250"/>
          </a:xfrm>
        </p:grpSpPr>
        <p:sp>
          <p:nvSpPr>
            <p:cNvPr id="170033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4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35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36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7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8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9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0002" name="Line 92"/>
          <p:cNvSpPr>
            <a:spLocks noChangeShapeType="1"/>
          </p:cNvSpPr>
          <p:nvPr/>
        </p:nvSpPr>
        <p:spPr bwMode="auto">
          <a:xfrm>
            <a:off x="6724650" y="252571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0003" name="Line 93"/>
          <p:cNvSpPr>
            <a:spLocks noChangeShapeType="1"/>
          </p:cNvSpPr>
          <p:nvPr/>
        </p:nvSpPr>
        <p:spPr bwMode="auto">
          <a:xfrm>
            <a:off x="6978650" y="299085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0004" name="Line 94"/>
          <p:cNvSpPr>
            <a:spLocks noChangeShapeType="1"/>
          </p:cNvSpPr>
          <p:nvPr/>
        </p:nvSpPr>
        <p:spPr bwMode="auto">
          <a:xfrm>
            <a:off x="6010275" y="2836863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0005" name="Line 95"/>
          <p:cNvSpPr>
            <a:spLocks noChangeShapeType="1"/>
          </p:cNvSpPr>
          <p:nvPr/>
        </p:nvSpPr>
        <p:spPr bwMode="auto">
          <a:xfrm>
            <a:off x="6619875" y="2635250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70006" name="Group 96"/>
          <p:cNvGrpSpPr>
            <a:grpSpLocks/>
          </p:cNvGrpSpPr>
          <p:nvPr/>
        </p:nvGrpSpPr>
        <p:grpSpPr bwMode="auto">
          <a:xfrm>
            <a:off x="6230938" y="2330450"/>
            <a:ext cx="501650" cy="396875"/>
            <a:chOff x="4320" y="1936"/>
            <a:chExt cx="316" cy="250"/>
          </a:xfrm>
        </p:grpSpPr>
        <p:sp>
          <p:nvSpPr>
            <p:cNvPr id="170026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27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28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29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0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1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32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0007" name="Group 104"/>
          <p:cNvGrpSpPr>
            <a:grpSpLocks/>
          </p:cNvGrpSpPr>
          <p:nvPr/>
        </p:nvGrpSpPr>
        <p:grpSpPr bwMode="auto">
          <a:xfrm>
            <a:off x="6494463" y="2786063"/>
            <a:ext cx="501650" cy="396875"/>
            <a:chOff x="4596" y="2158"/>
            <a:chExt cx="316" cy="250"/>
          </a:xfrm>
        </p:grpSpPr>
        <p:sp>
          <p:nvSpPr>
            <p:cNvPr id="170019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20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21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022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23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24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25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0008" name="Text Box 112"/>
          <p:cNvSpPr txBox="1">
            <a:spLocks noChangeArrowheads="1"/>
          </p:cNvSpPr>
          <p:nvPr/>
        </p:nvSpPr>
        <p:spPr bwMode="auto">
          <a:xfrm>
            <a:off x="7745413" y="2443163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70009" name="Freeform 113"/>
          <p:cNvSpPr>
            <a:spLocks/>
          </p:cNvSpPr>
          <p:nvPr/>
        </p:nvSpPr>
        <p:spPr bwMode="auto">
          <a:xfrm flipH="1">
            <a:off x="381000" y="2055813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0010" name="Text Box 114"/>
          <p:cNvSpPr txBox="1">
            <a:spLocks noChangeArrowheads="1"/>
          </p:cNvSpPr>
          <p:nvPr/>
        </p:nvSpPr>
        <p:spPr bwMode="auto">
          <a:xfrm>
            <a:off x="438150" y="2840038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70011" name="Line 115"/>
          <p:cNvSpPr>
            <a:spLocks noChangeShapeType="1"/>
          </p:cNvSpPr>
          <p:nvPr/>
        </p:nvSpPr>
        <p:spPr bwMode="auto">
          <a:xfrm flipH="1">
            <a:off x="1238250" y="2401888"/>
            <a:ext cx="46831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2978150" y="1941513"/>
            <a:ext cx="1303338" cy="657225"/>
            <a:chOff x="2171" y="2695"/>
            <a:chExt cx="821" cy="414"/>
          </a:xfrm>
        </p:grpSpPr>
        <p:sp>
          <p:nvSpPr>
            <p:cNvPr id="170017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018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BGP 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message</a:t>
              </a:r>
            </a:p>
          </p:txBody>
        </p:sp>
      </p:grpSp>
      <p:sp>
        <p:nvSpPr>
          <p:cNvPr id="170013" name="Freeform 120"/>
          <p:cNvSpPr>
            <a:spLocks/>
          </p:cNvSpPr>
          <p:nvPr/>
        </p:nvSpPr>
        <p:spPr bwMode="auto">
          <a:xfrm>
            <a:off x="5002213" y="2890838"/>
            <a:ext cx="523875" cy="261937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105"/>
          <p:cNvSpPr txBox="1">
            <a:spLocks noChangeArrowheads="1"/>
          </p:cNvSpPr>
          <p:nvPr/>
        </p:nvSpPr>
        <p:spPr bwMode="auto">
          <a:xfrm>
            <a:off x="685800" y="3962400"/>
            <a:ext cx="8077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Το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BGP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μήνυμα περιέχει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“routes” 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Το 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“route” </a:t>
            </a:r>
            <a:r>
              <a:rPr lang="el-GR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είναι ένα 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prefix </a:t>
            </a:r>
            <a:r>
              <a:rPr lang="el-GR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με 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attributes: AS-PATH, NEXT-HOP,…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Παράδειγμα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: route: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400">
                <a:solidFill>
                  <a:srgbClr val="22228B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Prefix:138.16.64/22 ;  AS-PATH:  AS3  AS131 ;  NEXT-HOP:  201.44.13.125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4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pic>
        <p:nvPicPr>
          <p:cNvPr id="170015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769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34A199FB-E809-4945-ACD4-705A97447488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Ο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μπορεί να λάβει πολλαπλά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routes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72035" name="Freeform 2"/>
          <p:cNvSpPr>
            <a:spLocks/>
          </p:cNvSpPr>
          <p:nvPr/>
        </p:nvSpPr>
        <p:spPr bwMode="auto">
          <a:xfrm>
            <a:off x="7366000" y="1846263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36" name="Freeform 5"/>
          <p:cNvSpPr>
            <a:spLocks/>
          </p:cNvSpPr>
          <p:nvPr/>
        </p:nvSpPr>
        <p:spPr bwMode="auto">
          <a:xfrm>
            <a:off x="5319713" y="2155825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37" name="Freeform 6"/>
          <p:cNvSpPr>
            <a:spLocks/>
          </p:cNvSpPr>
          <p:nvPr/>
        </p:nvSpPr>
        <p:spPr bwMode="auto">
          <a:xfrm>
            <a:off x="1566863" y="1447800"/>
            <a:ext cx="1679575" cy="1411288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38" name="Freeform 7"/>
          <p:cNvSpPr>
            <a:spLocks/>
          </p:cNvSpPr>
          <p:nvPr/>
        </p:nvSpPr>
        <p:spPr bwMode="auto">
          <a:xfrm>
            <a:off x="2197100" y="2192338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39" name="Freeform 8"/>
          <p:cNvSpPr>
            <a:spLocks/>
          </p:cNvSpPr>
          <p:nvPr/>
        </p:nvSpPr>
        <p:spPr bwMode="auto">
          <a:xfrm>
            <a:off x="2889250" y="2298700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40" name="Text Box 9"/>
          <p:cNvSpPr txBox="1">
            <a:spLocks noChangeArrowheads="1"/>
          </p:cNvSpPr>
          <p:nvPr/>
        </p:nvSpPr>
        <p:spPr bwMode="auto">
          <a:xfrm>
            <a:off x="2141538" y="2413000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2041" name="Text Box 10"/>
          <p:cNvSpPr txBox="1">
            <a:spLocks noChangeArrowheads="1"/>
          </p:cNvSpPr>
          <p:nvPr/>
        </p:nvSpPr>
        <p:spPr bwMode="auto">
          <a:xfrm>
            <a:off x="5956300" y="30781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72042" name="Line 11"/>
          <p:cNvSpPr>
            <a:spLocks noChangeShapeType="1"/>
          </p:cNvSpPr>
          <p:nvPr/>
        </p:nvSpPr>
        <p:spPr bwMode="auto">
          <a:xfrm flipV="1">
            <a:off x="5835650" y="256698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3" name="Line 12"/>
          <p:cNvSpPr>
            <a:spLocks noChangeShapeType="1"/>
          </p:cNvSpPr>
          <p:nvPr/>
        </p:nvSpPr>
        <p:spPr bwMode="auto">
          <a:xfrm flipH="1" flipV="1">
            <a:off x="2413000" y="1925638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4" name="Line 13"/>
          <p:cNvSpPr>
            <a:spLocks noChangeShapeType="1"/>
          </p:cNvSpPr>
          <p:nvPr/>
        </p:nvSpPr>
        <p:spPr bwMode="auto">
          <a:xfrm flipH="1">
            <a:off x="1971675" y="1919288"/>
            <a:ext cx="147638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72045" name="Group 14"/>
          <p:cNvGrpSpPr>
            <a:grpSpLocks/>
          </p:cNvGrpSpPr>
          <p:nvPr/>
        </p:nvGrpSpPr>
        <p:grpSpPr bwMode="auto">
          <a:xfrm>
            <a:off x="1708150" y="2187575"/>
            <a:ext cx="501650" cy="396875"/>
            <a:chOff x="873" y="3243"/>
            <a:chExt cx="316" cy="250"/>
          </a:xfrm>
        </p:grpSpPr>
        <p:sp>
          <p:nvSpPr>
            <p:cNvPr id="172149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50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151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152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53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54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55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2046" name="Group 22"/>
          <p:cNvGrpSpPr>
            <a:grpSpLocks/>
          </p:cNvGrpSpPr>
          <p:nvPr/>
        </p:nvGrpSpPr>
        <p:grpSpPr bwMode="auto">
          <a:xfrm>
            <a:off x="1978025" y="1611313"/>
            <a:ext cx="501650" cy="396875"/>
            <a:chOff x="2016" y="1976"/>
            <a:chExt cx="316" cy="250"/>
          </a:xfrm>
        </p:grpSpPr>
        <p:sp>
          <p:nvSpPr>
            <p:cNvPr id="172141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42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143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144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145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2146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72147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48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72047" name="Group 31"/>
          <p:cNvGrpSpPr>
            <a:grpSpLocks/>
          </p:cNvGrpSpPr>
          <p:nvPr/>
        </p:nvGrpSpPr>
        <p:grpSpPr bwMode="auto">
          <a:xfrm>
            <a:off x="2555875" y="1985963"/>
            <a:ext cx="501650" cy="396875"/>
            <a:chOff x="1434" y="3104"/>
            <a:chExt cx="316" cy="250"/>
          </a:xfrm>
        </p:grpSpPr>
        <p:grpSp>
          <p:nvGrpSpPr>
            <p:cNvPr id="172133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72135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36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37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38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39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40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2134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2048" name="Group 40"/>
          <p:cNvGrpSpPr>
            <a:grpSpLocks/>
          </p:cNvGrpSpPr>
          <p:nvPr/>
        </p:nvGrpSpPr>
        <p:grpSpPr bwMode="auto">
          <a:xfrm>
            <a:off x="2584450" y="2511425"/>
            <a:ext cx="2660650" cy="1122363"/>
            <a:chOff x="1572" y="3293"/>
            <a:chExt cx="1676" cy="707"/>
          </a:xfrm>
        </p:grpSpPr>
        <p:sp>
          <p:nvSpPr>
            <p:cNvPr id="172090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91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92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2093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2094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2095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2096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2097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2098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72125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26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27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28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29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2130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7213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213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72099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72118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19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20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21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22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23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24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2100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72110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11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12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13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14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2115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72116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211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72101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72102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03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04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105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2106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2107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72108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210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72049" name="Group 84"/>
          <p:cNvGrpSpPr>
            <a:grpSpLocks/>
          </p:cNvGrpSpPr>
          <p:nvPr/>
        </p:nvGrpSpPr>
        <p:grpSpPr bwMode="auto">
          <a:xfrm>
            <a:off x="5503863" y="2608263"/>
            <a:ext cx="501650" cy="396875"/>
            <a:chOff x="3537" y="3473"/>
            <a:chExt cx="316" cy="250"/>
          </a:xfrm>
        </p:grpSpPr>
        <p:sp>
          <p:nvSpPr>
            <p:cNvPr id="172083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4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85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86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7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8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9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2050" name="Line 92"/>
          <p:cNvSpPr>
            <a:spLocks noChangeShapeType="1"/>
          </p:cNvSpPr>
          <p:nvPr/>
        </p:nvSpPr>
        <p:spPr bwMode="auto">
          <a:xfrm>
            <a:off x="6724650" y="252571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2051" name="Line 93"/>
          <p:cNvSpPr>
            <a:spLocks noChangeShapeType="1"/>
          </p:cNvSpPr>
          <p:nvPr/>
        </p:nvSpPr>
        <p:spPr bwMode="auto">
          <a:xfrm>
            <a:off x="6978650" y="299085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2052" name="Line 94"/>
          <p:cNvSpPr>
            <a:spLocks noChangeShapeType="1"/>
          </p:cNvSpPr>
          <p:nvPr/>
        </p:nvSpPr>
        <p:spPr bwMode="auto">
          <a:xfrm>
            <a:off x="6010275" y="2836863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53" name="Line 95"/>
          <p:cNvSpPr>
            <a:spLocks noChangeShapeType="1"/>
          </p:cNvSpPr>
          <p:nvPr/>
        </p:nvSpPr>
        <p:spPr bwMode="auto">
          <a:xfrm>
            <a:off x="6619875" y="2635250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72054" name="Group 96"/>
          <p:cNvGrpSpPr>
            <a:grpSpLocks/>
          </p:cNvGrpSpPr>
          <p:nvPr/>
        </p:nvGrpSpPr>
        <p:grpSpPr bwMode="auto">
          <a:xfrm>
            <a:off x="6230938" y="2330450"/>
            <a:ext cx="501650" cy="396875"/>
            <a:chOff x="4320" y="1936"/>
            <a:chExt cx="316" cy="250"/>
          </a:xfrm>
        </p:grpSpPr>
        <p:sp>
          <p:nvSpPr>
            <p:cNvPr id="172076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77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78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79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0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1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82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2055" name="Group 104"/>
          <p:cNvGrpSpPr>
            <a:grpSpLocks/>
          </p:cNvGrpSpPr>
          <p:nvPr/>
        </p:nvGrpSpPr>
        <p:grpSpPr bwMode="auto">
          <a:xfrm>
            <a:off x="6494463" y="2786063"/>
            <a:ext cx="501650" cy="396875"/>
            <a:chOff x="4596" y="2158"/>
            <a:chExt cx="316" cy="250"/>
          </a:xfrm>
        </p:grpSpPr>
        <p:sp>
          <p:nvSpPr>
            <p:cNvPr id="172069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70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71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2072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73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74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75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72056" name="Text Box 112"/>
          <p:cNvSpPr txBox="1">
            <a:spLocks noChangeArrowheads="1"/>
          </p:cNvSpPr>
          <p:nvPr/>
        </p:nvSpPr>
        <p:spPr bwMode="auto">
          <a:xfrm>
            <a:off x="7745413" y="2443163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72057" name="Freeform 113"/>
          <p:cNvSpPr>
            <a:spLocks/>
          </p:cNvSpPr>
          <p:nvPr/>
        </p:nvSpPr>
        <p:spPr bwMode="auto">
          <a:xfrm flipH="1">
            <a:off x="381000" y="2055813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2058" name="Text Box 114"/>
          <p:cNvSpPr txBox="1">
            <a:spLocks noChangeArrowheads="1"/>
          </p:cNvSpPr>
          <p:nvPr/>
        </p:nvSpPr>
        <p:spPr bwMode="auto">
          <a:xfrm>
            <a:off x="438150" y="2840038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72059" name="Line 115"/>
          <p:cNvSpPr>
            <a:spLocks noChangeShapeType="1"/>
          </p:cNvSpPr>
          <p:nvPr/>
        </p:nvSpPr>
        <p:spPr bwMode="auto">
          <a:xfrm flipH="1">
            <a:off x="1238250" y="2401888"/>
            <a:ext cx="46831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2978150" y="1941513"/>
            <a:ext cx="1303338" cy="657225"/>
            <a:chOff x="2171" y="2695"/>
            <a:chExt cx="821" cy="414"/>
          </a:xfrm>
        </p:grpSpPr>
        <p:sp>
          <p:nvSpPr>
            <p:cNvPr id="172067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068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BGP 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message</a:t>
              </a:r>
            </a:p>
          </p:txBody>
        </p:sp>
      </p:grpSp>
      <p:sp>
        <p:nvSpPr>
          <p:cNvPr id="172061" name="Freeform 120"/>
          <p:cNvSpPr>
            <a:spLocks/>
          </p:cNvSpPr>
          <p:nvPr/>
        </p:nvSpPr>
        <p:spPr bwMode="auto">
          <a:xfrm>
            <a:off x="5002213" y="2890838"/>
            <a:ext cx="523875" cy="261937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" name="AutoShape 118"/>
          <p:cNvSpPr>
            <a:spLocks noChangeArrowheads="1"/>
          </p:cNvSpPr>
          <p:nvPr/>
        </p:nvSpPr>
        <p:spPr bwMode="auto">
          <a:xfrm rot="-1518107">
            <a:off x="4835525" y="2768600"/>
            <a:ext cx="768350" cy="276225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6" name="AutoShape 118"/>
          <p:cNvSpPr>
            <a:spLocks noChangeArrowheads="1"/>
          </p:cNvSpPr>
          <p:nvPr/>
        </p:nvSpPr>
        <p:spPr bwMode="auto">
          <a:xfrm rot="2212823">
            <a:off x="3905250" y="2668588"/>
            <a:ext cx="768350" cy="276225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" name="Rectangle 105"/>
          <p:cNvSpPr txBox="1">
            <a:spLocks noChangeArrowheads="1"/>
          </p:cNvSpPr>
          <p:nvPr/>
        </p:nvSpPr>
        <p:spPr bwMode="auto">
          <a:xfrm>
            <a:off x="457200" y="4191000"/>
            <a:ext cx="8001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Router </a:t>
            </a: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μπορεί να λάβει πολλαπλά 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routes </a:t>
            </a: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για το </a:t>
            </a:r>
            <a:r>
              <a:rPr lang="el-GR" altLang="el-GR" sz="2800" u="sng">
                <a:latin typeface="Gill Sans MT" panose="020B0502020104020203" pitchFamily="34" charset="0"/>
                <a:ea typeface="MS PGothic" panose="020B0600070205080204" pitchFamily="34" charset="-128"/>
              </a:rPr>
              <a:t>ίδιο</a:t>
            </a: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prefix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Arial" panose="020B0604020202020204" pitchFamily="34" charset="0"/>
                <a:ea typeface="MS PGothic" panose="020B0600070205080204" pitchFamily="34" charset="-128"/>
              </a:rPr>
              <a:t>Πρέπει να επιλέξει ένα </a:t>
            </a:r>
            <a:r>
              <a:rPr lang="en-US" altLang="el-GR" sz="2800">
                <a:latin typeface="Arial" panose="020B0604020202020204" pitchFamily="34" charset="0"/>
                <a:ea typeface="MS PGothic" panose="020B0600070205080204" pitchFamily="34" charset="-128"/>
              </a:rPr>
              <a:t>route</a:t>
            </a: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pic>
        <p:nvPicPr>
          <p:cNvPr id="172065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22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AD1CE1B8-0816-4146-BF70-4213D55E8084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 marL="346075" indent="-346075"/>
            <a:r>
              <a:rPr lang="el-GR" altLang="el-GR" smtClean="0"/>
              <a:t>Ο </a:t>
            </a:r>
            <a:r>
              <a:rPr lang="en-US" altLang="el-GR" smtClean="0"/>
              <a:t>Router </a:t>
            </a:r>
            <a:r>
              <a:rPr lang="el-GR" altLang="el-GR" smtClean="0"/>
              <a:t>επιλέγει το </a:t>
            </a:r>
            <a:r>
              <a:rPr lang="en-US" altLang="el-GR" smtClean="0"/>
              <a:t>route </a:t>
            </a:r>
            <a:r>
              <a:rPr lang="el-GR" altLang="el-GR" smtClean="0"/>
              <a:t>με βάση το συντομότερο </a:t>
            </a:r>
            <a:r>
              <a:rPr lang="en-US" altLang="el-GR" smtClean="0"/>
              <a:t>AS-PATH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Επιλογή του βέλτιστου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BGP route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για το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prefix</a:t>
            </a:r>
            <a:endParaRPr lang="en-US" sz="28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8194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460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Παράδειγμα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:</a:t>
            </a:r>
            <a:b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>
                <a:latin typeface="Arial" panose="020B0604020202020204" pitchFamily="34" charset="0"/>
                <a:ea typeface="MS PGothic" panose="020B0600070205080204" pitchFamily="34" charset="-128"/>
              </a:rPr>
              <a:t>AS2 AS17  to 138.16.64/22 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>
                <a:latin typeface="Arial" panose="020B0604020202020204" pitchFamily="34" charset="0"/>
                <a:ea typeface="MS PGothic" panose="020B0600070205080204" pitchFamily="34" charset="-128"/>
              </a:rPr>
              <a:t>AS3 AS131 AS201 to 138.16.64/22 </a:t>
            </a:r>
            <a:endParaRPr lang="en-US" altLang="el-GR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43000" y="3505200"/>
            <a:ext cx="4572000" cy="609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1200" y="2971800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select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2"/>
          </p:cNvCxnSpPr>
          <p:nvPr/>
        </p:nvCxnSpPr>
        <p:spPr bwMode="auto">
          <a:xfrm flipH="1">
            <a:off x="5638800" y="3433763"/>
            <a:ext cx="603250" cy="3000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088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239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BC0AFAB6-1984-4BBC-8D8C-20689F2A53E6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Βρες τη βέλτιστη εσωτερική διαδρομή στην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BGP route</a:t>
            </a:r>
            <a:endParaRPr lang="en-US" sz="28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4648200"/>
          </a:xfrm>
        </p:spPr>
        <p:txBody>
          <a:bodyPr/>
          <a:lstStyle/>
          <a:p>
            <a:r>
              <a:rPr lang="el-GR" altLang="el-GR" sz="2400" smtClean="0"/>
              <a:t>Κάνε χρήση του </a:t>
            </a:r>
            <a:r>
              <a:rPr lang="en-US" altLang="el-GR" sz="2400" smtClean="0"/>
              <a:t>NEXT-HOP attribute </a:t>
            </a:r>
            <a:r>
              <a:rPr lang="el-GR" altLang="el-GR" sz="2400" smtClean="0"/>
              <a:t>του επιλεγμένου </a:t>
            </a:r>
            <a:r>
              <a:rPr lang="en-US" altLang="el-GR" sz="2400" smtClean="0"/>
              <a:t>router</a:t>
            </a:r>
          </a:p>
          <a:p>
            <a:pPr lvl="1"/>
            <a:r>
              <a:rPr lang="en-US" altLang="el-GR" sz="2000" smtClean="0">
                <a:solidFill>
                  <a:srgbClr val="22228B"/>
                </a:solidFill>
              </a:rPr>
              <a:t>Route’s NEXT-HOP attribute </a:t>
            </a:r>
            <a:r>
              <a:rPr lang="el-GR" altLang="el-GR" sz="2000" smtClean="0">
                <a:solidFill>
                  <a:srgbClr val="22228B"/>
                </a:solidFill>
              </a:rPr>
              <a:t>είναι η </a:t>
            </a:r>
            <a:r>
              <a:rPr lang="en-US" altLang="el-GR" sz="2000" smtClean="0">
                <a:solidFill>
                  <a:srgbClr val="22228B"/>
                </a:solidFill>
              </a:rPr>
              <a:t>IP address </a:t>
            </a:r>
            <a:r>
              <a:rPr lang="el-GR" altLang="el-GR" sz="2000" smtClean="0">
                <a:solidFill>
                  <a:srgbClr val="22228B"/>
                </a:solidFill>
              </a:rPr>
              <a:t>του </a:t>
            </a:r>
            <a:r>
              <a:rPr lang="en-US" altLang="el-GR" sz="2000" smtClean="0">
                <a:solidFill>
                  <a:srgbClr val="22228B"/>
                </a:solidFill>
              </a:rPr>
              <a:t>router interface </a:t>
            </a:r>
            <a:r>
              <a:rPr lang="el-GR" altLang="el-GR" sz="2000" smtClean="0">
                <a:solidFill>
                  <a:srgbClr val="22228B"/>
                </a:solidFill>
              </a:rPr>
              <a:t>που εκκινεί το </a:t>
            </a:r>
            <a:r>
              <a:rPr lang="en-US" altLang="el-GR" sz="2000" smtClean="0">
                <a:solidFill>
                  <a:srgbClr val="22228B"/>
                </a:solidFill>
              </a:rPr>
              <a:t>AS PATH. 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Παράδειγμα</a:t>
            </a:r>
            <a:r>
              <a:rPr lang="en-US" altLang="el-GR" sz="2400" smtClean="0"/>
              <a:t>: </a:t>
            </a:r>
          </a:p>
          <a:p>
            <a:pPr lvl="1">
              <a:lnSpc>
                <a:spcPct val="90000"/>
              </a:lnSpc>
              <a:buSzPct val="65000"/>
              <a:buFont typeface="Wingdings" panose="05000000000000000000" pitchFamily="2" charset="2"/>
              <a:buChar char="v"/>
            </a:pPr>
            <a:r>
              <a:rPr lang="en-US" altLang="el-GR" sz="2000" smtClean="0">
                <a:solidFill>
                  <a:srgbClr val="22228B"/>
                </a:solidFill>
              </a:rPr>
              <a:t>AS-PATH:  AS2  AS17 ;  NEXT-HOP: 111.99.86.55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Ο </a:t>
            </a:r>
            <a:r>
              <a:rPr lang="en-US" altLang="el-GR" sz="2400" smtClean="0"/>
              <a:t>Router </a:t>
            </a:r>
            <a:r>
              <a:rPr lang="el-GR" altLang="el-GR" sz="2400" smtClean="0"/>
              <a:t>χρησιμοποιεί το </a:t>
            </a:r>
            <a:r>
              <a:rPr lang="en-US" altLang="el-GR" sz="2400" smtClean="0"/>
              <a:t>OSPF </a:t>
            </a:r>
            <a:r>
              <a:rPr lang="el-GR" altLang="el-GR" sz="2400" smtClean="0"/>
              <a:t>για να βρει το συντομότερο μονοπάτι από τον</a:t>
            </a:r>
            <a:r>
              <a:rPr lang="en-US" altLang="el-GR" sz="2400" smtClean="0"/>
              <a:t> 1c </a:t>
            </a:r>
            <a:r>
              <a:rPr lang="el-GR" altLang="el-GR" sz="2400" smtClean="0"/>
              <a:t>στον </a:t>
            </a:r>
            <a:r>
              <a:rPr lang="en-US" altLang="el-GR" sz="2400" smtClean="0"/>
              <a:t>111.99.86.55</a:t>
            </a:r>
          </a:p>
          <a:p>
            <a:endParaRPr lang="en-US" altLang="el-GR" sz="2400" smtClean="0"/>
          </a:p>
        </p:txBody>
      </p:sp>
      <p:grpSp>
        <p:nvGrpSpPr>
          <p:cNvPr id="176132" name="Group 5"/>
          <p:cNvGrpSpPr>
            <a:grpSpLocks/>
          </p:cNvGrpSpPr>
          <p:nvPr/>
        </p:nvGrpSpPr>
        <p:grpSpPr bwMode="auto">
          <a:xfrm>
            <a:off x="304800" y="4114800"/>
            <a:ext cx="8258175" cy="2366963"/>
            <a:chOff x="292100" y="4164013"/>
            <a:chExt cx="8258175" cy="2366962"/>
          </a:xfrm>
        </p:grpSpPr>
        <p:sp>
          <p:nvSpPr>
            <p:cNvPr id="176138" name="Freeform 5"/>
            <p:cNvSpPr>
              <a:spLocks/>
            </p:cNvSpPr>
            <p:nvPr/>
          </p:nvSpPr>
          <p:spPr bwMode="auto">
            <a:xfrm>
              <a:off x="7277100" y="456247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39" name="Freeform 6"/>
            <p:cNvSpPr>
              <a:spLocks/>
            </p:cNvSpPr>
            <p:nvPr/>
          </p:nvSpPr>
          <p:spPr bwMode="auto">
            <a:xfrm>
              <a:off x="5230813" y="4872038"/>
              <a:ext cx="1944687" cy="1292225"/>
            </a:xfrm>
            <a:custGeom>
              <a:avLst/>
              <a:gdLst>
                <a:gd name="T0" fmla="*/ 2147483646 w 1162"/>
                <a:gd name="T1" fmla="*/ 2147483646 h 543"/>
                <a:gd name="T2" fmla="*/ 2147483646 w 1162"/>
                <a:gd name="T3" fmla="*/ 2147483646 h 543"/>
                <a:gd name="T4" fmla="*/ 2147483646 w 1162"/>
                <a:gd name="T5" fmla="*/ 2147483646 h 543"/>
                <a:gd name="T6" fmla="*/ 2147483646 w 1162"/>
                <a:gd name="T7" fmla="*/ 2147483646 h 543"/>
                <a:gd name="T8" fmla="*/ 2147483646 w 1162"/>
                <a:gd name="T9" fmla="*/ 2147483646 h 543"/>
                <a:gd name="T10" fmla="*/ 2147483646 w 1162"/>
                <a:gd name="T11" fmla="*/ 2147483646 h 543"/>
                <a:gd name="T12" fmla="*/ 2147483646 w 1162"/>
                <a:gd name="T13" fmla="*/ 2147483646 h 543"/>
                <a:gd name="T14" fmla="*/ 2147483646 w 1162"/>
                <a:gd name="T15" fmla="*/ 2147483646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40" name="Freeform 7"/>
            <p:cNvSpPr>
              <a:spLocks/>
            </p:cNvSpPr>
            <p:nvPr/>
          </p:nvSpPr>
          <p:spPr bwMode="auto">
            <a:xfrm>
              <a:off x="1477963" y="4164013"/>
              <a:ext cx="1679575" cy="1411287"/>
            </a:xfrm>
            <a:custGeom>
              <a:avLst/>
              <a:gdLst>
                <a:gd name="T0" fmla="*/ 2147483646 w 1198"/>
                <a:gd name="T1" fmla="*/ 2147483646 h 451"/>
                <a:gd name="T2" fmla="*/ 2147483646 w 1198"/>
                <a:gd name="T3" fmla="*/ 2147483646 h 451"/>
                <a:gd name="T4" fmla="*/ 2147483646 w 1198"/>
                <a:gd name="T5" fmla="*/ 2147483646 h 451"/>
                <a:gd name="T6" fmla="*/ 2147483646 w 1198"/>
                <a:gd name="T7" fmla="*/ 2147483646 h 451"/>
                <a:gd name="T8" fmla="*/ 2147483646 w 1198"/>
                <a:gd name="T9" fmla="*/ 2147483646 h 451"/>
                <a:gd name="T10" fmla="*/ 2147483646 w 1198"/>
                <a:gd name="T11" fmla="*/ 2147483646 h 451"/>
                <a:gd name="T12" fmla="*/ 2147483646 w 1198"/>
                <a:gd name="T13" fmla="*/ 2147483646 h 451"/>
                <a:gd name="T14" fmla="*/ 2147483646 w 1198"/>
                <a:gd name="T15" fmla="*/ 2147483646 h 451"/>
                <a:gd name="T16" fmla="*/ 2147483646 w 1198"/>
                <a:gd name="T17" fmla="*/ 2147483646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41" name="Freeform 8"/>
            <p:cNvSpPr>
              <a:spLocks/>
            </p:cNvSpPr>
            <p:nvPr/>
          </p:nvSpPr>
          <p:spPr bwMode="auto">
            <a:xfrm>
              <a:off x="2108200" y="4908550"/>
              <a:ext cx="400050" cy="180975"/>
            </a:xfrm>
            <a:custGeom>
              <a:avLst/>
              <a:gdLst>
                <a:gd name="T0" fmla="*/ 0 w 252"/>
                <a:gd name="T1" fmla="*/ 2147483646 h 114"/>
                <a:gd name="T2" fmla="*/ 2147483646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42" name="Text Box 9"/>
            <p:cNvSpPr txBox="1">
              <a:spLocks noChangeArrowheads="1"/>
            </p:cNvSpPr>
            <p:nvPr/>
          </p:nvSpPr>
          <p:spPr bwMode="auto">
            <a:xfrm>
              <a:off x="2052638" y="5129213"/>
              <a:ext cx="6651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AS3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6143" name="Text Box 10"/>
            <p:cNvSpPr txBox="1">
              <a:spLocks noChangeArrowheads="1"/>
            </p:cNvSpPr>
            <p:nvPr/>
          </p:nvSpPr>
          <p:spPr bwMode="auto">
            <a:xfrm>
              <a:off x="5867400" y="5794375"/>
              <a:ext cx="615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AS2</a:t>
              </a:r>
            </a:p>
          </p:txBody>
        </p:sp>
        <p:sp>
          <p:nvSpPr>
            <p:cNvPr id="176144" name="Line 11"/>
            <p:cNvSpPr>
              <a:spLocks noChangeShapeType="1"/>
            </p:cNvSpPr>
            <p:nvPr/>
          </p:nvSpPr>
          <p:spPr bwMode="auto">
            <a:xfrm flipV="1">
              <a:off x="5746750" y="5283200"/>
              <a:ext cx="434975" cy="19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145" name="Line 12"/>
            <p:cNvSpPr>
              <a:spLocks noChangeShapeType="1"/>
            </p:cNvSpPr>
            <p:nvPr/>
          </p:nvSpPr>
          <p:spPr bwMode="auto">
            <a:xfrm flipH="1" flipV="1">
              <a:off x="2324100" y="4641850"/>
              <a:ext cx="24130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146" name="Line 13"/>
            <p:cNvSpPr>
              <a:spLocks noChangeShapeType="1"/>
            </p:cNvSpPr>
            <p:nvPr/>
          </p:nvSpPr>
          <p:spPr bwMode="auto">
            <a:xfrm flipH="1">
              <a:off x="1882775" y="4635500"/>
              <a:ext cx="147638" cy="376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6147" name="Group 14"/>
            <p:cNvGrpSpPr>
              <a:grpSpLocks/>
            </p:cNvGrpSpPr>
            <p:nvPr/>
          </p:nvGrpSpPr>
          <p:grpSpPr bwMode="auto">
            <a:xfrm>
              <a:off x="1619250" y="4903788"/>
              <a:ext cx="501650" cy="396875"/>
              <a:chOff x="873" y="3243"/>
              <a:chExt cx="316" cy="250"/>
            </a:xfrm>
          </p:grpSpPr>
          <p:sp>
            <p:nvSpPr>
              <p:cNvPr id="176244" name="Oval 15"/>
              <p:cNvSpPr>
                <a:spLocks noChangeArrowheads="1"/>
              </p:cNvSpPr>
              <p:nvPr/>
            </p:nvSpPr>
            <p:spPr bwMode="auto">
              <a:xfrm>
                <a:off x="876" y="336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45" name="Line 16"/>
              <p:cNvSpPr>
                <a:spLocks noChangeShapeType="1"/>
              </p:cNvSpPr>
              <p:nvPr/>
            </p:nvSpPr>
            <p:spPr bwMode="auto">
              <a:xfrm>
                <a:off x="876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246" name="Line 17"/>
              <p:cNvSpPr>
                <a:spLocks noChangeShapeType="1"/>
              </p:cNvSpPr>
              <p:nvPr/>
            </p:nvSpPr>
            <p:spPr bwMode="auto">
              <a:xfrm>
                <a:off x="1189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247" name="Rectangle 18"/>
              <p:cNvSpPr>
                <a:spLocks noChangeArrowheads="1"/>
              </p:cNvSpPr>
              <p:nvPr/>
            </p:nvSpPr>
            <p:spPr bwMode="auto">
              <a:xfrm>
                <a:off x="876" y="335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48" name="Oval 19"/>
              <p:cNvSpPr>
                <a:spLocks noChangeArrowheads="1"/>
              </p:cNvSpPr>
              <p:nvPr/>
            </p:nvSpPr>
            <p:spPr bwMode="auto">
              <a:xfrm>
                <a:off x="873" y="329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49" name="Rectangle 20"/>
              <p:cNvSpPr>
                <a:spLocks noChangeArrowheads="1"/>
              </p:cNvSpPr>
              <p:nvPr/>
            </p:nvSpPr>
            <p:spPr bwMode="auto">
              <a:xfrm>
                <a:off x="960" y="3308"/>
                <a:ext cx="141" cy="12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50" name="Text Box 21"/>
              <p:cNvSpPr txBox="1">
                <a:spLocks noChangeArrowheads="1"/>
              </p:cNvSpPr>
              <p:nvPr/>
            </p:nvSpPr>
            <p:spPr bwMode="auto">
              <a:xfrm>
                <a:off x="887" y="324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6148" name="Group 22"/>
            <p:cNvGrpSpPr>
              <a:grpSpLocks/>
            </p:cNvGrpSpPr>
            <p:nvPr/>
          </p:nvGrpSpPr>
          <p:grpSpPr bwMode="auto">
            <a:xfrm>
              <a:off x="1889125" y="4327525"/>
              <a:ext cx="501650" cy="396875"/>
              <a:chOff x="2016" y="1976"/>
              <a:chExt cx="316" cy="250"/>
            </a:xfrm>
          </p:grpSpPr>
          <p:sp>
            <p:nvSpPr>
              <p:cNvPr id="176236" name="Oval 23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37" name="Line 24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238" name="Line 25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239" name="Rectangle 26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240" name="Oval 27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6241" name="Group 28"/>
              <p:cNvGrpSpPr>
                <a:grpSpLocks/>
              </p:cNvGrpSpPr>
              <p:nvPr/>
            </p:nvGrpSpPr>
            <p:grpSpPr bwMode="auto">
              <a:xfrm>
                <a:off x="2032" y="1976"/>
                <a:ext cx="285" cy="250"/>
                <a:chOff x="2912" y="2425"/>
                <a:chExt cx="290" cy="250"/>
              </a:xfrm>
            </p:grpSpPr>
            <p:sp>
              <p:nvSpPr>
                <p:cNvPr id="176242" name="Rectangle 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4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76149" name="Group 31"/>
            <p:cNvGrpSpPr>
              <a:grpSpLocks/>
            </p:cNvGrpSpPr>
            <p:nvPr/>
          </p:nvGrpSpPr>
          <p:grpSpPr bwMode="auto">
            <a:xfrm>
              <a:off x="2466975" y="4702175"/>
              <a:ext cx="501650" cy="396875"/>
              <a:chOff x="1434" y="3104"/>
              <a:chExt cx="316" cy="250"/>
            </a:xfrm>
          </p:grpSpPr>
          <p:grpSp>
            <p:nvGrpSpPr>
              <p:cNvPr id="176228" name="Group 32"/>
              <p:cNvGrpSpPr>
                <a:grpSpLocks/>
              </p:cNvGrpSpPr>
              <p:nvPr/>
            </p:nvGrpSpPr>
            <p:grpSpPr bwMode="auto">
              <a:xfrm>
                <a:off x="1434" y="3163"/>
                <a:ext cx="316" cy="147"/>
                <a:chOff x="1434" y="3163"/>
                <a:chExt cx="316" cy="147"/>
              </a:xfrm>
            </p:grpSpPr>
            <p:sp>
              <p:nvSpPr>
                <p:cNvPr id="176230" name="Oval 33"/>
                <p:cNvSpPr>
                  <a:spLocks noChangeArrowheads="1"/>
                </p:cNvSpPr>
                <p:nvPr/>
              </p:nvSpPr>
              <p:spPr bwMode="auto">
                <a:xfrm>
                  <a:off x="1437" y="322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31" name="Line 34"/>
                <p:cNvSpPr>
                  <a:spLocks noChangeShapeType="1"/>
                </p:cNvSpPr>
                <p:nvPr/>
              </p:nvSpPr>
              <p:spPr bwMode="auto">
                <a:xfrm>
                  <a:off x="1437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32" name="Line 35"/>
                <p:cNvSpPr>
                  <a:spLocks noChangeShapeType="1"/>
                </p:cNvSpPr>
                <p:nvPr/>
              </p:nvSpPr>
              <p:spPr bwMode="auto">
                <a:xfrm>
                  <a:off x="1750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33" name="Rectangle 36"/>
                <p:cNvSpPr>
                  <a:spLocks noChangeArrowheads="1"/>
                </p:cNvSpPr>
                <p:nvPr/>
              </p:nvSpPr>
              <p:spPr bwMode="auto">
                <a:xfrm>
                  <a:off x="1437" y="322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34" name="Oval 37"/>
                <p:cNvSpPr>
                  <a:spLocks noChangeArrowheads="1"/>
                </p:cNvSpPr>
                <p:nvPr/>
              </p:nvSpPr>
              <p:spPr bwMode="auto">
                <a:xfrm>
                  <a:off x="1434" y="316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35" name="Rectangle 38"/>
                <p:cNvSpPr>
                  <a:spLocks noChangeArrowheads="1"/>
                </p:cNvSpPr>
                <p:nvPr/>
              </p:nvSpPr>
              <p:spPr bwMode="auto">
                <a:xfrm>
                  <a:off x="1521" y="3176"/>
                  <a:ext cx="142" cy="11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76229" name="Text Box 39"/>
              <p:cNvSpPr txBox="1">
                <a:spLocks noChangeArrowheads="1"/>
              </p:cNvSpPr>
              <p:nvPr/>
            </p:nvSpPr>
            <p:spPr bwMode="auto">
              <a:xfrm>
                <a:off x="1448" y="310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6150" name="Group 40"/>
            <p:cNvGrpSpPr>
              <a:grpSpLocks/>
            </p:cNvGrpSpPr>
            <p:nvPr/>
          </p:nvGrpSpPr>
          <p:grpSpPr bwMode="auto">
            <a:xfrm>
              <a:off x="2495550" y="5227638"/>
              <a:ext cx="2660650" cy="1122362"/>
              <a:chOff x="1572" y="3293"/>
              <a:chExt cx="1676" cy="707"/>
            </a:xfrm>
          </p:grpSpPr>
          <p:sp>
            <p:nvSpPr>
              <p:cNvPr id="176185" name="Freeform 41"/>
              <p:cNvSpPr>
                <a:spLocks/>
              </p:cNvSpPr>
              <p:nvPr/>
            </p:nvSpPr>
            <p:spPr bwMode="auto">
              <a:xfrm>
                <a:off x="1572" y="3293"/>
                <a:ext cx="1676" cy="707"/>
              </a:xfrm>
              <a:custGeom>
                <a:avLst/>
                <a:gdLst>
                  <a:gd name="T0" fmla="*/ 484 w 1583"/>
                  <a:gd name="T1" fmla="*/ 461 h 682"/>
                  <a:gd name="T2" fmla="*/ 1275 w 1583"/>
                  <a:gd name="T3" fmla="*/ 151 h 682"/>
                  <a:gd name="T4" fmla="*/ 2462 w 1583"/>
                  <a:gd name="T5" fmla="*/ 40 h 682"/>
                  <a:gd name="T6" fmla="*/ 3622 w 1583"/>
                  <a:gd name="T7" fmla="*/ 399 h 682"/>
                  <a:gd name="T8" fmla="*/ 4897 w 1583"/>
                  <a:gd name="T9" fmla="*/ 878 h 682"/>
                  <a:gd name="T10" fmla="*/ 3983 w 1583"/>
                  <a:gd name="T11" fmla="*/ 1320 h 682"/>
                  <a:gd name="T12" fmla="*/ 2160 w 1583"/>
                  <a:gd name="T13" fmla="*/ 1348 h 682"/>
                  <a:gd name="T14" fmla="*/ 280 w 1583"/>
                  <a:gd name="T15" fmla="*/ 1222 h 682"/>
                  <a:gd name="T16" fmla="*/ 484 w 1583"/>
                  <a:gd name="T17" fmla="*/ 461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86" name="Text Box 42"/>
              <p:cNvSpPr txBox="1">
                <a:spLocks noChangeArrowheads="1"/>
              </p:cNvSpPr>
              <p:nvPr/>
            </p:nvSpPr>
            <p:spPr bwMode="auto">
              <a:xfrm>
                <a:off x="1719" y="3724"/>
                <a:ext cx="4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AS1</a:t>
                </a:r>
                <a:endParaRPr lang="en-US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87" name="Line 43"/>
              <p:cNvSpPr>
                <a:spLocks noChangeShapeType="1"/>
              </p:cNvSpPr>
              <p:nvPr/>
            </p:nvSpPr>
            <p:spPr bwMode="auto">
              <a:xfrm flipH="1">
                <a:off x="2134" y="3469"/>
                <a:ext cx="93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88" name="Line 44"/>
              <p:cNvSpPr>
                <a:spLocks noChangeShapeType="1"/>
              </p:cNvSpPr>
              <p:nvPr/>
            </p:nvSpPr>
            <p:spPr bwMode="auto">
              <a:xfrm>
                <a:off x="2388" y="3491"/>
                <a:ext cx="3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89" name="Line 45"/>
              <p:cNvSpPr>
                <a:spLocks noChangeShapeType="1"/>
              </p:cNvSpPr>
              <p:nvPr/>
            </p:nvSpPr>
            <p:spPr bwMode="auto">
              <a:xfrm>
                <a:off x="2490" y="3461"/>
                <a:ext cx="313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90" name="Line 46"/>
              <p:cNvSpPr>
                <a:spLocks noChangeShapeType="1"/>
              </p:cNvSpPr>
              <p:nvPr/>
            </p:nvSpPr>
            <p:spPr bwMode="auto">
              <a:xfrm flipH="1">
                <a:off x="2566" y="3749"/>
                <a:ext cx="237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91" name="Line 47"/>
              <p:cNvSpPr>
                <a:spLocks noChangeShapeType="1"/>
              </p:cNvSpPr>
              <p:nvPr/>
            </p:nvSpPr>
            <p:spPr bwMode="auto">
              <a:xfrm flipH="1" flipV="1">
                <a:off x="2202" y="3638"/>
                <a:ext cx="568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92" name="Line 48"/>
              <p:cNvSpPr>
                <a:spLocks noChangeShapeType="1"/>
              </p:cNvSpPr>
              <p:nvPr/>
            </p:nvSpPr>
            <p:spPr bwMode="auto">
              <a:xfrm>
                <a:off x="2143" y="3689"/>
                <a:ext cx="127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6193" name="Group 49"/>
              <p:cNvGrpSpPr>
                <a:grpSpLocks/>
              </p:cNvGrpSpPr>
              <p:nvPr/>
            </p:nvGrpSpPr>
            <p:grpSpPr bwMode="auto">
              <a:xfrm>
                <a:off x="2202" y="3293"/>
                <a:ext cx="316" cy="250"/>
                <a:chOff x="2055" y="3447"/>
                <a:chExt cx="316" cy="250"/>
              </a:xfrm>
            </p:grpSpPr>
            <p:sp>
              <p:nvSpPr>
                <p:cNvPr id="176220" name="Oval 50"/>
                <p:cNvSpPr>
                  <a:spLocks noChangeArrowheads="1"/>
                </p:cNvSpPr>
                <p:nvPr/>
              </p:nvSpPr>
              <p:spPr bwMode="auto">
                <a:xfrm>
                  <a:off x="2058" y="357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21" name="Line 51"/>
                <p:cNvSpPr>
                  <a:spLocks noChangeShapeType="1"/>
                </p:cNvSpPr>
                <p:nvPr/>
              </p:nvSpPr>
              <p:spPr bwMode="auto">
                <a:xfrm>
                  <a:off x="2058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22" name="Line 52"/>
                <p:cNvSpPr>
                  <a:spLocks noChangeShapeType="1"/>
                </p:cNvSpPr>
                <p:nvPr/>
              </p:nvSpPr>
              <p:spPr bwMode="auto">
                <a:xfrm>
                  <a:off x="2371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23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8" y="356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24" name="Oval 54"/>
                <p:cNvSpPr>
                  <a:spLocks noChangeArrowheads="1"/>
                </p:cNvSpPr>
                <p:nvPr/>
              </p:nvSpPr>
              <p:spPr bwMode="auto">
                <a:xfrm>
                  <a:off x="2055" y="3505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6225" name="Group 55"/>
                <p:cNvGrpSpPr>
                  <a:grpSpLocks/>
                </p:cNvGrpSpPr>
                <p:nvPr/>
              </p:nvGrpSpPr>
              <p:grpSpPr bwMode="auto">
                <a:xfrm>
                  <a:off x="2072" y="3447"/>
                  <a:ext cx="285" cy="250"/>
                  <a:chOff x="2912" y="2425"/>
                  <a:chExt cx="292" cy="250"/>
                </a:xfrm>
              </p:grpSpPr>
              <p:sp>
                <p:nvSpPr>
                  <p:cNvPr id="17622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6227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" y="2425"/>
                    <a:ext cx="2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1c</a:t>
                    </a:r>
                  </a:p>
                </p:txBody>
              </p:sp>
            </p:grpSp>
          </p:grpSp>
          <p:grpSp>
            <p:nvGrpSpPr>
              <p:cNvPr id="176194" name="Group 97"/>
              <p:cNvGrpSpPr>
                <a:grpSpLocks/>
              </p:cNvGrpSpPr>
              <p:nvPr/>
            </p:nvGrpSpPr>
            <p:grpSpPr bwMode="auto">
              <a:xfrm>
                <a:off x="1896" y="3507"/>
                <a:ext cx="316" cy="250"/>
                <a:chOff x="1749" y="3661"/>
                <a:chExt cx="316" cy="250"/>
              </a:xfrm>
            </p:grpSpPr>
            <p:sp>
              <p:nvSpPr>
                <p:cNvPr id="176213" name="Oval 59"/>
                <p:cNvSpPr>
                  <a:spLocks noChangeArrowheads="1"/>
                </p:cNvSpPr>
                <p:nvPr/>
              </p:nvSpPr>
              <p:spPr bwMode="auto">
                <a:xfrm>
                  <a:off x="1752" y="378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14" name="Line 60"/>
                <p:cNvSpPr>
                  <a:spLocks noChangeShapeType="1"/>
                </p:cNvSpPr>
                <p:nvPr/>
              </p:nvSpPr>
              <p:spPr bwMode="auto">
                <a:xfrm>
                  <a:off x="1752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15" name="Line 61"/>
                <p:cNvSpPr>
                  <a:spLocks noChangeShapeType="1"/>
                </p:cNvSpPr>
                <p:nvPr/>
              </p:nvSpPr>
              <p:spPr bwMode="auto">
                <a:xfrm>
                  <a:off x="2065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16" name="Rectangle 62"/>
                <p:cNvSpPr>
                  <a:spLocks noChangeArrowheads="1"/>
                </p:cNvSpPr>
                <p:nvPr/>
              </p:nvSpPr>
              <p:spPr bwMode="auto">
                <a:xfrm>
                  <a:off x="1752" y="377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17" name="Oval 63"/>
                <p:cNvSpPr>
                  <a:spLocks noChangeArrowheads="1"/>
                </p:cNvSpPr>
                <p:nvPr/>
              </p:nvSpPr>
              <p:spPr bwMode="auto">
                <a:xfrm>
                  <a:off x="1749" y="371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18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4" y="3746"/>
                  <a:ext cx="142" cy="9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1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65" y="3661"/>
                  <a:ext cx="2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76195" name="Group 66"/>
              <p:cNvGrpSpPr>
                <a:grpSpLocks/>
              </p:cNvGrpSpPr>
              <p:nvPr/>
            </p:nvGrpSpPr>
            <p:grpSpPr bwMode="auto">
              <a:xfrm>
                <a:off x="2238" y="3689"/>
                <a:ext cx="316" cy="250"/>
                <a:chOff x="2091" y="3843"/>
                <a:chExt cx="316" cy="250"/>
              </a:xfrm>
            </p:grpSpPr>
            <p:sp>
              <p:nvSpPr>
                <p:cNvPr id="176205" name="Oval 67"/>
                <p:cNvSpPr>
                  <a:spLocks noChangeArrowheads="1"/>
                </p:cNvSpPr>
                <p:nvPr/>
              </p:nvSpPr>
              <p:spPr bwMode="auto">
                <a:xfrm>
                  <a:off x="2094" y="3967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06" name="Line 68"/>
                <p:cNvSpPr>
                  <a:spLocks noChangeShapeType="1"/>
                </p:cNvSpPr>
                <p:nvPr/>
              </p:nvSpPr>
              <p:spPr bwMode="auto">
                <a:xfrm>
                  <a:off x="2094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07" name="Line 69"/>
                <p:cNvSpPr>
                  <a:spLocks noChangeShapeType="1"/>
                </p:cNvSpPr>
                <p:nvPr/>
              </p:nvSpPr>
              <p:spPr bwMode="auto">
                <a:xfrm>
                  <a:off x="2407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0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94" y="3960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09" name="Oval 71"/>
                <p:cNvSpPr>
                  <a:spLocks noChangeArrowheads="1"/>
                </p:cNvSpPr>
                <p:nvPr/>
              </p:nvSpPr>
              <p:spPr bwMode="auto">
                <a:xfrm>
                  <a:off x="2091" y="3901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6210" name="Group 72"/>
                <p:cNvGrpSpPr>
                  <a:grpSpLocks/>
                </p:cNvGrpSpPr>
                <p:nvPr/>
              </p:nvGrpSpPr>
              <p:grpSpPr bwMode="auto">
                <a:xfrm>
                  <a:off x="2106" y="3843"/>
                  <a:ext cx="294" cy="250"/>
                  <a:chOff x="2910" y="2425"/>
                  <a:chExt cx="296" cy="250"/>
                </a:xfrm>
              </p:grpSpPr>
              <p:sp>
                <p:nvSpPr>
                  <p:cNvPr id="176211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621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0" y="2425"/>
                    <a:ext cx="29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1d</a:t>
                    </a:r>
                  </a:p>
                </p:txBody>
              </p:sp>
            </p:grpSp>
          </p:grpSp>
          <p:grpSp>
            <p:nvGrpSpPr>
              <p:cNvPr id="176196" name="Group 75"/>
              <p:cNvGrpSpPr>
                <a:grpSpLocks/>
              </p:cNvGrpSpPr>
              <p:nvPr/>
            </p:nvGrpSpPr>
            <p:grpSpPr bwMode="auto">
              <a:xfrm>
                <a:off x="2778" y="3573"/>
                <a:ext cx="316" cy="250"/>
                <a:chOff x="2016" y="1976"/>
                <a:chExt cx="316" cy="250"/>
              </a:xfrm>
            </p:grpSpPr>
            <p:sp>
              <p:nvSpPr>
                <p:cNvPr id="176197" name="Oval 76"/>
                <p:cNvSpPr>
                  <a:spLocks noChangeArrowheads="1"/>
                </p:cNvSpPr>
                <p:nvPr/>
              </p:nvSpPr>
              <p:spPr bwMode="auto">
                <a:xfrm>
                  <a:off x="2019" y="2102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198" name="Line 77"/>
                <p:cNvSpPr>
                  <a:spLocks noChangeShapeType="1"/>
                </p:cNvSpPr>
                <p:nvPr/>
              </p:nvSpPr>
              <p:spPr bwMode="auto">
                <a:xfrm>
                  <a:off x="2019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199" name="Line 78"/>
                <p:cNvSpPr>
                  <a:spLocks noChangeShapeType="1"/>
                </p:cNvSpPr>
                <p:nvPr/>
              </p:nvSpPr>
              <p:spPr bwMode="auto">
                <a:xfrm>
                  <a:off x="2332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6200" name="Rectangle 79"/>
                <p:cNvSpPr>
                  <a:spLocks noChangeArrowheads="1"/>
                </p:cNvSpPr>
                <p:nvPr/>
              </p:nvSpPr>
              <p:spPr bwMode="auto">
                <a:xfrm>
                  <a:off x="2019" y="2095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6201" name="Oval 80"/>
                <p:cNvSpPr>
                  <a:spLocks noChangeArrowheads="1"/>
                </p:cNvSpPr>
                <p:nvPr/>
              </p:nvSpPr>
              <p:spPr bwMode="auto">
                <a:xfrm>
                  <a:off x="2016" y="2036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6202" name="Group 81"/>
                <p:cNvGrpSpPr>
                  <a:grpSpLocks/>
                </p:cNvGrpSpPr>
                <p:nvPr/>
              </p:nvGrpSpPr>
              <p:grpSpPr bwMode="auto">
                <a:xfrm>
                  <a:off x="2029" y="1976"/>
                  <a:ext cx="294" cy="250"/>
                  <a:chOff x="2909" y="2425"/>
                  <a:chExt cx="299" cy="250"/>
                </a:xfrm>
              </p:grpSpPr>
              <p:sp>
                <p:nvSpPr>
                  <p:cNvPr id="17620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6204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9" y="2425"/>
                    <a:ext cx="29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1b</a:t>
                    </a:r>
                    <a:endParaRPr lang="en-US" altLang="el-GR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</p:grpSp>
        <p:grpSp>
          <p:nvGrpSpPr>
            <p:cNvPr id="176151" name="Group 84"/>
            <p:cNvGrpSpPr>
              <a:grpSpLocks/>
            </p:cNvGrpSpPr>
            <p:nvPr/>
          </p:nvGrpSpPr>
          <p:grpSpPr bwMode="auto">
            <a:xfrm>
              <a:off x="5414963" y="5324475"/>
              <a:ext cx="501650" cy="396875"/>
              <a:chOff x="3537" y="3473"/>
              <a:chExt cx="316" cy="250"/>
            </a:xfrm>
          </p:grpSpPr>
          <p:sp>
            <p:nvSpPr>
              <p:cNvPr id="176178" name="Oval 85"/>
              <p:cNvSpPr>
                <a:spLocks noChangeArrowheads="1"/>
              </p:cNvSpPr>
              <p:nvPr/>
            </p:nvSpPr>
            <p:spPr bwMode="auto">
              <a:xfrm>
                <a:off x="3540" y="359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9" name="Line 86"/>
              <p:cNvSpPr>
                <a:spLocks noChangeShapeType="1"/>
              </p:cNvSpPr>
              <p:nvPr/>
            </p:nvSpPr>
            <p:spPr bwMode="auto">
              <a:xfrm>
                <a:off x="3540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80" name="Line 87"/>
              <p:cNvSpPr>
                <a:spLocks noChangeShapeType="1"/>
              </p:cNvSpPr>
              <p:nvPr/>
            </p:nvSpPr>
            <p:spPr bwMode="auto">
              <a:xfrm>
                <a:off x="3853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81" name="Rectangle 88"/>
              <p:cNvSpPr>
                <a:spLocks noChangeArrowheads="1"/>
              </p:cNvSpPr>
              <p:nvPr/>
            </p:nvSpPr>
            <p:spPr bwMode="auto">
              <a:xfrm>
                <a:off x="3540" y="359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82" name="Oval 89"/>
              <p:cNvSpPr>
                <a:spLocks noChangeArrowheads="1"/>
              </p:cNvSpPr>
              <p:nvPr/>
            </p:nvSpPr>
            <p:spPr bwMode="auto">
              <a:xfrm>
                <a:off x="3537" y="353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83" name="Rectangle 90"/>
              <p:cNvSpPr>
                <a:spLocks noChangeArrowheads="1"/>
              </p:cNvSpPr>
              <p:nvPr/>
            </p:nvSpPr>
            <p:spPr bwMode="auto">
              <a:xfrm>
                <a:off x="3624" y="3545"/>
                <a:ext cx="141" cy="12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84" name="Text Box 91"/>
              <p:cNvSpPr txBox="1">
                <a:spLocks noChangeArrowheads="1"/>
              </p:cNvSpPr>
              <p:nvPr/>
            </p:nvSpPr>
            <p:spPr bwMode="auto">
              <a:xfrm>
                <a:off x="3551" y="347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6152" name="Line 92"/>
            <p:cNvSpPr>
              <a:spLocks noChangeShapeType="1"/>
            </p:cNvSpPr>
            <p:nvPr/>
          </p:nvSpPr>
          <p:spPr bwMode="auto">
            <a:xfrm>
              <a:off x="6635750" y="5241925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153" name="Line 93"/>
            <p:cNvSpPr>
              <a:spLocks noChangeShapeType="1"/>
            </p:cNvSpPr>
            <p:nvPr/>
          </p:nvSpPr>
          <p:spPr bwMode="auto">
            <a:xfrm>
              <a:off x="6889750" y="5707063"/>
              <a:ext cx="735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154" name="Line 94"/>
            <p:cNvSpPr>
              <a:spLocks noChangeShapeType="1"/>
            </p:cNvSpPr>
            <p:nvPr/>
          </p:nvSpPr>
          <p:spPr bwMode="auto">
            <a:xfrm>
              <a:off x="5921375" y="5553075"/>
              <a:ext cx="48895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55" name="Line 95"/>
            <p:cNvSpPr>
              <a:spLocks noChangeShapeType="1"/>
            </p:cNvSpPr>
            <p:nvPr/>
          </p:nvSpPr>
          <p:spPr bwMode="auto">
            <a:xfrm>
              <a:off x="6530975" y="5351463"/>
              <a:ext cx="68263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6156" name="Group 96"/>
            <p:cNvGrpSpPr>
              <a:grpSpLocks/>
            </p:cNvGrpSpPr>
            <p:nvPr/>
          </p:nvGrpSpPr>
          <p:grpSpPr bwMode="auto">
            <a:xfrm>
              <a:off x="6142038" y="5046663"/>
              <a:ext cx="501650" cy="396875"/>
              <a:chOff x="4320" y="1936"/>
              <a:chExt cx="316" cy="250"/>
            </a:xfrm>
          </p:grpSpPr>
          <p:sp>
            <p:nvSpPr>
              <p:cNvPr id="176171" name="Oval 97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2" name="Line 98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73" name="Line 99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74" name="Rectangle 100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5" name="Oval 101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6" name="Rectangle 102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7" name="Text Box 103"/>
              <p:cNvSpPr txBox="1">
                <a:spLocks noChangeArrowheads="1"/>
              </p:cNvSpPr>
              <p:nvPr/>
            </p:nvSpPr>
            <p:spPr bwMode="auto">
              <a:xfrm>
                <a:off x="4338" y="1936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6157" name="Group 104"/>
            <p:cNvGrpSpPr>
              <a:grpSpLocks/>
            </p:cNvGrpSpPr>
            <p:nvPr/>
          </p:nvGrpSpPr>
          <p:grpSpPr bwMode="auto">
            <a:xfrm>
              <a:off x="6405563" y="5502275"/>
              <a:ext cx="501650" cy="396875"/>
              <a:chOff x="4596" y="2158"/>
              <a:chExt cx="316" cy="250"/>
            </a:xfrm>
          </p:grpSpPr>
          <p:sp>
            <p:nvSpPr>
              <p:cNvPr id="176164" name="Oval 105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65" name="Line 106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66" name="Line 107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67" name="Rectangle 108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68" name="Oval 109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69" name="Rectangle 110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6170" name="Text Box 111"/>
              <p:cNvSpPr txBox="1">
                <a:spLocks noChangeArrowheads="1"/>
              </p:cNvSpPr>
              <p:nvPr/>
            </p:nvSpPr>
            <p:spPr bwMode="auto">
              <a:xfrm>
                <a:off x="4610" y="2158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6158" name="Text Box 112"/>
            <p:cNvSpPr txBox="1">
              <a:spLocks noChangeArrowheads="1"/>
            </p:cNvSpPr>
            <p:nvPr/>
          </p:nvSpPr>
          <p:spPr bwMode="auto">
            <a:xfrm>
              <a:off x="7656513" y="5159375"/>
              <a:ext cx="8937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6159" name="Freeform 113"/>
            <p:cNvSpPr>
              <a:spLocks/>
            </p:cNvSpPr>
            <p:nvPr/>
          </p:nvSpPr>
          <p:spPr bwMode="auto">
            <a:xfrm flipH="1">
              <a:off x="292100" y="477202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60" name="Text Box 114"/>
            <p:cNvSpPr txBox="1">
              <a:spLocks noChangeArrowheads="1"/>
            </p:cNvSpPr>
            <p:nvPr/>
          </p:nvSpPr>
          <p:spPr bwMode="auto">
            <a:xfrm>
              <a:off x="349250" y="5556250"/>
              <a:ext cx="893763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6161" name="Line 115"/>
            <p:cNvSpPr>
              <a:spLocks noChangeShapeType="1"/>
            </p:cNvSpPr>
            <p:nvPr/>
          </p:nvSpPr>
          <p:spPr bwMode="auto">
            <a:xfrm flipH="1">
              <a:off x="1149350" y="5118100"/>
              <a:ext cx="468313" cy="268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162" name="Freeform 116"/>
            <p:cNvSpPr>
              <a:spLocks/>
            </p:cNvSpPr>
            <p:nvPr/>
          </p:nvSpPr>
          <p:spPr bwMode="auto">
            <a:xfrm>
              <a:off x="4913313" y="5607050"/>
              <a:ext cx="523875" cy="261938"/>
            </a:xfrm>
            <a:custGeom>
              <a:avLst/>
              <a:gdLst>
                <a:gd name="T0" fmla="*/ 0 w 654"/>
                <a:gd name="T1" fmla="*/ 2147483646 h 420"/>
                <a:gd name="T2" fmla="*/ 2147483646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163" name="Freeform 117"/>
            <p:cNvSpPr>
              <a:spLocks/>
            </p:cNvSpPr>
            <p:nvPr/>
          </p:nvSpPr>
          <p:spPr bwMode="auto">
            <a:xfrm>
              <a:off x="2800350" y="5014913"/>
              <a:ext cx="704850" cy="409575"/>
            </a:xfrm>
            <a:custGeom>
              <a:avLst/>
              <a:gdLst>
                <a:gd name="T0" fmla="*/ 0 w 444"/>
                <a:gd name="T1" fmla="*/ 0 h 258"/>
                <a:gd name="T2" fmla="*/ 2147483646 w 444"/>
                <a:gd name="T3" fmla="*/ 2147483646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267200" y="48006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111.99.86.55</a:t>
            </a:r>
          </a:p>
        </p:txBody>
      </p:sp>
      <p:cxnSp>
        <p:nvCxnSpPr>
          <p:cNvPr id="122" name="Straight Arrow Connector 121"/>
          <p:cNvCxnSpPr>
            <a:cxnSpLocks noChangeShapeType="1"/>
          </p:cNvCxnSpPr>
          <p:nvPr/>
        </p:nvCxnSpPr>
        <p:spPr bwMode="auto">
          <a:xfrm>
            <a:off x="4953000" y="5181600"/>
            <a:ext cx="457200" cy="304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Freeform 125"/>
          <p:cNvSpPr>
            <a:spLocks/>
          </p:cNvSpPr>
          <p:nvPr/>
        </p:nvSpPr>
        <p:spPr bwMode="auto">
          <a:xfrm>
            <a:off x="4038600" y="5486400"/>
            <a:ext cx="1447800" cy="382588"/>
          </a:xfrm>
          <a:custGeom>
            <a:avLst/>
            <a:gdLst>
              <a:gd name="T0" fmla="*/ 0 w 1581664"/>
              <a:gd name="T1" fmla="*/ 0 h 459259"/>
              <a:gd name="T2" fmla="*/ 118066 w 1581664"/>
              <a:gd name="T3" fmla="*/ 26367 h 459259"/>
              <a:gd name="T4" fmla="*/ 327958 w 1581664"/>
              <a:gd name="T5" fmla="*/ 19975 h 459259"/>
              <a:gd name="T6" fmla="*/ 419787 w 1581664"/>
              <a:gd name="T7" fmla="*/ 4794 h 459259"/>
              <a:gd name="T8" fmla="*/ 0 60000 65536"/>
              <a:gd name="T9" fmla="*/ 0 60000 65536"/>
              <a:gd name="T10" fmla="*/ 0 60000 65536"/>
              <a:gd name="T11" fmla="*/ 0 60000 65536"/>
              <a:gd name="T12" fmla="*/ 0 w 1581664"/>
              <a:gd name="T13" fmla="*/ 0 h 459259"/>
              <a:gd name="T14" fmla="*/ 1581664 w 1581664"/>
              <a:gd name="T15" fmla="*/ 459259 h 459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1664" h="459259">
                <a:moveTo>
                  <a:pt x="0" y="0"/>
                </a:moveTo>
                <a:cubicBezTo>
                  <a:pt x="119448" y="178143"/>
                  <a:pt x="238897" y="356287"/>
                  <a:pt x="444843" y="407773"/>
                </a:cubicBezTo>
                <a:cubicBezTo>
                  <a:pt x="650789" y="459259"/>
                  <a:pt x="1046205" y="364525"/>
                  <a:pt x="1235675" y="308919"/>
                </a:cubicBezTo>
                <a:cubicBezTo>
                  <a:pt x="1425145" y="253314"/>
                  <a:pt x="1503404" y="163727"/>
                  <a:pt x="1581664" y="7414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76136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22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7B715C88-6D67-42BB-836E-E1187020AD6A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Ο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βρίσκει την πόρτα για τη διαδρομή</a:t>
            </a:r>
            <a:endParaRPr lang="en-US" sz="32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20574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ＭＳ Ｐゴシック" charset="0"/>
              </a:rPr>
              <a:t>Βρίσκει την πόρτα κατά μήκος του </a:t>
            </a:r>
            <a:r>
              <a:rPr lang="en-US" dirty="0" smtClean="0">
                <a:ea typeface="ＭＳ Ｐゴシック" charset="0"/>
              </a:rPr>
              <a:t>OSPF </a:t>
            </a:r>
            <a:r>
              <a:rPr lang="el-GR" dirty="0" smtClean="0">
                <a:ea typeface="ＭＳ Ｐゴシック" charset="0"/>
              </a:rPr>
              <a:t>συντομότερου μονοπατιού</a:t>
            </a: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l-GR" dirty="0" smtClean="0">
                <a:ea typeface="ＭＳ Ｐゴシック" charset="0"/>
              </a:rPr>
              <a:t>Προσθέτει το ζεύγος </a:t>
            </a:r>
            <a:r>
              <a:rPr lang="en-US" dirty="0" smtClean="0">
                <a:ea typeface="ＭＳ Ｐゴシック" charset="0"/>
              </a:rPr>
              <a:t>prefix-port </a:t>
            </a:r>
            <a:r>
              <a:rPr lang="el-GR" dirty="0" smtClean="0">
                <a:ea typeface="ＭＳ Ｐゴシック" charset="0"/>
              </a:rPr>
              <a:t>στον πίνακα προώθησης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(138.16.64/22 , port 4)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grpSp>
        <p:nvGrpSpPr>
          <p:cNvPr id="178180" name="Group 5"/>
          <p:cNvGrpSpPr>
            <a:grpSpLocks/>
          </p:cNvGrpSpPr>
          <p:nvPr/>
        </p:nvGrpSpPr>
        <p:grpSpPr bwMode="auto">
          <a:xfrm>
            <a:off x="304800" y="4114800"/>
            <a:ext cx="8258175" cy="2366963"/>
            <a:chOff x="292100" y="4164013"/>
            <a:chExt cx="8258175" cy="2366962"/>
          </a:xfrm>
        </p:grpSpPr>
        <p:sp>
          <p:nvSpPr>
            <p:cNvPr id="178190" name="Freeform 5"/>
            <p:cNvSpPr>
              <a:spLocks/>
            </p:cNvSpPr>
            <p:nvPr/>
          </p:nvSpPr>
          <p:spPr bwMode="auto">
            <a:xfrm>
              <a:off x="7277100" y="456247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191" name="Freeform 6"/>
            <p:cNvSpPr>
              <a:spLocks/>
            </p:cNvSpPr>
            <p:nvPr/>
          </p:nvSpPr>
          <p:spPr bwMode="auto">
            <a:xfrm>
              <a:off x="5230813" y="4872038"/>
              <a:ext cx="1944687" cy="1292225"/>
            </a:xfrm>
            <a:custGeom>
              <a:avLst/>
              <a:gdLst>
                <a:gd name="T0" fmla="*/ 2147483646 w 1162"/>
                <a:gd name="T1" fmla="*/ 2147483646 h 543"/>
                <a:gd name="T2" fmla="*/ 2147483646 w 1162"/>
                <a:gd name="T3" fmla="*/ 2147483646 h 543"/>
                <a:gd name="T4" fmla="*/ 2147483646 w 1162"/>
                <a:gd name="T5" fmla="*/ 2147483646 h 543"/>
                <a:gd name="T6" fmla="*/ 2147483646 w 1162"/>
                <a:gd name="T7" fmla="*/ 2147483646 h 543"/>
                <a:gd name="T8" fmla="*/ 2147483646 w 1162"/>
                <a:gd name="T9" fmla="*/ 2147483646 h 543"/>
                <a:gd name="T10" fmla="*/ 2147483646 w 1162"/>
                <a:gd name="T11" fmla="*/ 2147483646 h 543"/>
                <a:gd name="T12" fmla="*/ 2147483646 w 1162"/>
                <a:gd name="T13" fmla="*/ 2147483646 h 543"/>
                <a:gd name="T14" fmla="*/ 2147483646 w 1162"/>
                <a:gd name="T15" fmla="*/ 2147483646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192" name="Freeform 7"/>
            <p:cNvSpPr>
              <a:spLocks/>
            </p:cNvSpPr>
            <p:nvPr/>
          </p:nvSpPr>
          <p:spPr bwMode="auto">
            <a:xfrm>
              <a:off x="1477963" y="4164013"/>
              <a:ext cx="1679575" cy="1411287"/>
            </a:xfrm>
            <a:custGeom>
              <a:avLst/>
              <a:gdLst>
                <a:gd name="T0" fmla="*/ 2147483646 w 1198"/>
                <a:gd name="T1" fmla="*/ 2147483646 h 451"/>
                <a:gd name="T2" fmla="*/ 2147483646 w 1198"/>
                <a:gd name="T3" fmla="*/ 2147483646 h 451"/>
                <a:gd name="T4" fmla="*/ 2147483646 w 1198"/>
                <a:gd name="T5" fmla="*/ 2147483646 h 451"/>
                <a:gd name="T6" fmla="*/ 2147483646 w 1198"/>
                <a:gd name="T7" fmla="*/ 2147483646 h 451"/>
                <a:gd name="T8" fmla="*/ 2147483646 w 1198"/>
                <a:gd name="T9" fmla="*/ 2147483646 h 451"/>
                <a:gd name="T10" fmla="*/ 2147483646 w 1198"/>
                <a:gd name="T11" fmla="*/ 2147483646 h 451"/>
                <a:gd name="T12" fmla="*/ 2147483646 w 1198"/>
                <a:gd name="T13" fmla="*/ 2147483646 h 451"/>
                <a:gd name="T14" fmla="*/ 2147483646 w 1198"/>
                <a:gd name="T15" fmla="*/ 2147483646 h 451"/>
                <a:gd name="T16" fmla="*/ 2147483646 w 1198"/>
                <a:gd name="T17" fmla="*/ 2147483646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193" name="Freeform 8"/>
            <p:cNvSpPr>
              <a:spLocks/>
            </p:cNvSpPr>
            <p:nvPr/>
          </p:nvSpPr>
          <p:spPr bwMode="auto">
            <a:xfrm>
              <a:off x="2108200" y="4908550"/>
              <a:ext cx="400050" cy="180975"/>
            </a:xfrm>
            <a:custGeom>
              <a:avLst/>
              <a:gdLst>
                <a:gd name="T0" fmla="*/ 0 w 252"/>
                <a:gd name="T1" fmla="*/ 2147483646 h 114"/>
                <a:gd name="T2" fmla="*/ 2147483646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194" name="Text Box 9"/>
            <p:cNvSpPr txBox="1">
              <a:spLocks noChangeArrowheads="1"/>
            </p:cNvSpPr>
            <p:nvPr/>
          </p:nvSpPr>
          <p:spPr bwMode="auto">
            <a:xfrm>
              <a:off x="2052638" y="5129213"/>
              <a:ext cx="6651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AS3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8195" name="Text Box 10"/>
            <p:cNvSpPr txBox="1">
              <a:spLocks noChangeArrowheads="1"/>
            </p:cNvSpPr>
            <p:nvPr/>
          </p:nvSpPr>
          <p:spPr bwMode="auto">
            <a:xfrm>
              <a:off x="5867400" y="5794375"/>
              <a:ext cx="615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AS2</a:t>
              </a:r>
            </a:p>
          </p:txBody>
        </p:sp>
        <p:sp>
          <p:nvSpPr>
            <p:cNvPr id="178196" name="Line 11"/>
            <p:cNvSpPr>
              <a:spLocks noChangeShapeType="1"/>
            </p:cNvSpPr>
            <p:nvPr/>
          </p:nvSpPr>
          <p:spPr bwMode="auto">
            <a:xfrm flipV="1">
              <a:off x="5746750" y="5283200"/>
              <a:ext cx="434975" cy="19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8197" name="Line 12"/>
            <p:cNvSpPr>
              <a:spLocks noChangeShapeType="1"/>
            </p:cNvSpPr>
            <p:nvPr/>
          </p:nvSpPr>
          <p:spPr bwMode="auto">
            <a:xfrm flipH="1" flipV="1">
              <a:off x="2324100" y="4641850"/>
              <a:ext cx="24130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8198" name="Line 13"/>
            <p:cNvSpPr>
              <a:spLocks noChangeShapeType="1"/>
            </p:cNvSpPr>
            <p:nvPr/>
          </p:nvSpPr>
          <p:spPr bwMode="auto">
            <a:xfrm flipH="1">
              <a:off x="1882775" y="4635500"/>
              <a:ext cx="147638" cy="376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8199" name="Group 14"/>
            <p:cNvGrpSpPr>
              <a:grpSpLocks/>
            </p:cNvGrpSpPr>
            <p:nvPr/>
          </p:nvGrpSpPr>
          <p:grpSpPr bwMode="auto">
            <a:xfrm>
              <a:off x="1619250" y="4903788"/>
              <a:ext cx="501650" cy="396875"/>
              <a:chOff x="873" y="3243"/>
              <a:chExt cx="316" cy="250"/>
            </a:xfrm>
          </p:grpSpPr>
          <p:sp>
            <p:nvSpPr>
              <p:cNvPr id="178296" name="Oval 15"/>
              <p:cNvSpPr>
                <a:spLocks noChangeArrowheads="1"/>
              </p:cNvSpPr>
              <p:nvPr/>
            </p:nvSpPr>
            <p:spPr bwMode="auto">
              <a:xfrm>
                <a:off x="876" y="336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97" name="Line 16"/>
              <p:cNvSpPr>
                <a:spLocks noChangeShapeType="1"/>
              </p:cNvSpPr>
              <p:nvPr/>
            </p:nvSpPr>
            <p:spPr bwMode="auto">
              <a:xfrm>
                <a:off x="876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98" name="Line 17"/>
              <p:cNvSpPr>
                <a:spLocks noChangeShapeType="1"/>
              </p:cNvSpPr>
              <p:nvPr/>
            </p:nvSpPr>
            <p:spPr bwMode="auto">
              <a:xfrm>
                <a:off x="1189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99" name="Rectangle 18"/>
              <p:cNvSpPr>
                <a:spLocks noChangeArrowheads="1"/>
              </p:cNvSpPr>
              <p:nvPr/>
            </p:nvSpPr>
            <p:spPr bwMode="auto">
              <a:xfrm>
                <a:off x="876" y="335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300" name="Oval 19"/>
              <p:cNvSpPr>
                <a:spLocks noChangeArrowheads="1"/>
              </p:cNvSpPr>
              <p:nvPr/>
            </p:nvSpPr>
            <p:spPr bwMode="auto">
              <a:xfrm>
                <a:off x="873" y="329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301" name="Rectangle 20"/>
              <p:cNvSpPr>
                <a:spLocks noChangeArrowheads="1"/>
              </p:cNvSpPr>
              <p:nvPr/>
            </p:nvSpPr>
            <p:spPr bwMode="auto">
              <a:xfrm>
                <a:off x="960" y="3308"/>
                <a:ext cx="141" cy="12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302" name="Text Box 21"/>
              <p:cNvSpPr txBox="1">
                <a:spLocks noChangeArrowheads="1"/>
              </p:cNvSpPr>
              <p:nvPr/>
            </p:nvSpPr>
            <p:spPr bwMode="auto">
              <a:xfrm>
                <a:off x="887" y="324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8200" name="Group 22"/>
            <p:cNvGrpSpPr>
              <a:grpSpLocks/>
            </p:cNvGrpSpPr>
            <p:nvPr/>
          </p:nvGrpSpPr>
          <p:grpSpPr bwMode="auto">
            <a:xfrm>
              <a:off x="1889125" y="4327525"/>
              <a:ext cx="501650" cy="396875"/>
              <a:chOff x="2016" y="1976"/>
              <a:chExt cx="316" cy="250"/>
            </a:xfrm>
          </p:grpSpPr>
          <p:sp>
            <p:nvSpPr>
              <p:cNvPr id="178288" name="Oval 23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89" name="Line 24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90" name="Line 25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91" name="Rectangle 26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92" name="Oval 27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8293" name="Group 28"/>
              <p:cNvGrpSpPr>
                <a:grpSpLocks/>
              </p:cNvGrpSpPr>
              <p:nvPr/>
            </p:nvGrpSpPr>
            <p:grpSpPr bwMode="auto">
              <a:xfrm>
                <a:off x="2032" y="1976"/>
                <a:ext cx="285" cy="250"/>
                <a:chOff x="2912" y="2425"/>
                <a:chExt cx="290" cy="250"/>
              </a:xfrm>
            </p:grpSpPr>
            <p:sp>
              <p:nvSpPr>
                <p:cNvPr id="178294" name="Rectangle 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9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78201" name="Group 31"/>
            <p:cNvGrpSpPr>
              <a:grpSpLocks/>
            </p:cNvGrpSpPr>
            <p:nvPr/>
          </p:nvGrpSpPr>
          <p:grpSpPr bwMode="auto">
            <a:xfrm>
              <a:off x="2466975" y="4702175"/>
              <a:ext cx="501650" cy="396875"/>
              <a:chOff x="1434" y="3104"/>
              <a:chExt cx="316" cy="250"/>
            </a:xfrm>
          </p:grpSpPr>
          <p:grpSp>
            <p:nvGrpSpPr>
              <p:cNvPr id="178280" name="Group 32"/>
              <p:cNvGrpSpPr>
                <a:grpSpLocks/>
              </p:cNvGrpSpPr>
              <p:nvPr/>
            </p:nvGrpSpPr>
            <p:grpSpPr bwMode="auto">
              <a:xfrm>
                <a:off x="1434" y="3163"/>
                <a:ext cx="316" cy="147"/>
                <a:chOff x="1434" y="3163"/>
                <a:chExt cx="316" cy="147"/>
              </a:xfrm>
            </p:grpSpPr>
            <p:sp>
              <p:nvSpPr>
                <p:cNvPr id="178282" name="Oval 33"/>
                <p:cNvSpPr>
                  <a:spLocks noChangeArrowheads="1"/>
                </p:cNvSpPr>
                <p:nvPr/>
              </p:nvSpPr>
              <p:spPr bwMode="auto">
                <a:xfrm>
                  <a:off x="1437" y="322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83" name="Line 34"/>
                <p:cNvSpPr>
                  <a:spLocks noChangeShapeType="1"/>
                </p:cNvSpPr>
                <p:nvPr/>
              </p:nvSpPr>
              <p:spPr bwMode="auto">
                <a:xfrm>
                  <a:off x="1437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84" name="Line 35"/>
                <p:cNvSpPr>
                  <a:spLocks noChangeShapeType="1"/>
                </p:cNvSpPr>
                <p:nvPr/>
              </p:nvSpPr>
              <p:spPr bwMode="auto">
                <a:xfrm>
                  <a:off x="1750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85" name="Rectangle 36"/>
                <p:cNvSpPr>
                  <a:spLocks noChangeArrowheads="1"/>
                </p:cNvSpPr>
                <p:nvPr/>
              </p:nvSpPr>
              <p:spPr bwMode="auto">
                <a:xfrm>
                  <a:off x="1437" y="322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86" name="Oval 37"/>
                <p:cNvSpPr>
                  <a:spLocks noChangeArrowheads="1"/>
                </p:cNvSpPr>
                <p:nvPr/>
              </p:nvSpPr>
              <p:spPr bwMode="auto">
                <a:xfrm>
                  <a:off x="1434" y="316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87" name="Rectangle 38"/>
                <p:cNvSpPr>
                  <a:spLocks noChangeArrowheads="1"/>
                </p:cNvSpPr>
                <p:nvPr/>
              </p:nvSpPr>
              <p:spPr bwMode="auto">
                <a:xfrm>
                  <a:off x="1521" y="3176"/>
                  <a:ext cx="142" cy="11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78281" name="Text Box 39"/>
              <p:cNvSpPr txBox="1">
                <a:spLocks noChangeArrowheads="1"/>
              </p:cNvSpPr>
              <p:nvPr/>
            </p:nvSpPr>
            <p:spPr bwMode="auto">
              <a:xfrm>
                <a:off x="1448" y="310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8202" name="Group 40"/>
            <p:cNvGrpSpPr>
              <a:grpSpLocks/>
            </p:cNvGrpSpPr>
            <p:nvPr/>
          </p:nvGrpSpPr>
          <p:grpSpPr bwMode="auto">
            <a:xfrm>
              <a:off x="2495550" y="5227638"/>
              <a:ext cx="2660650" cy="1122362"/>
              <a:chOff x="1572" y="3293"/>
              <a:chExt cx="1676" cy="707"/>
            </a:xfrm>
          </p:grpSpPr>
          <p:sp>
            <p:nvSpPr>
              <p:cNvPr id="178237" name="Freeform 41"/>
              <p:cNvSpPr>
                <a:spLocks/>
              </p:cNvSpPr>
              <p:nvPr/>
            </p:nvSpPr>
            <p:spPr bwMode="auto">
              <a:xfrm>
                <a:off x="1572" y="3293"/>
                <a:ext cx="1676" cy="707"/>
              </a:xfrm>
              <a:custGeom>
                <a:avLst/>
                <a:gdLst>
                  <a:gd name="T0" fmla="*/ 484 w 1583"/>
                  <a:gd name="T1" fmla="*/ 461 h 682"/>
                  <a:gd name="T2" fmla="*/ 1275 w 1583"/>
                  <a:gd name="T3" fmla="*/ 151 h 682"/>
                  <a:gd name="T4" fmla="*/ 2462 w 1583"/>
                  <a:gd name="T5" fmla="*/ 40 h 682"/>
                  <a:gd name="T6" fmla="*/ 3622 w 1583"/>
                  <a:gd name="T7" fmla="*/ 399 h 682"/>
                  <a:gd name="T8" fmla="*/ 4897 w 1583"/>
                  <a:gd name="T9" fmla="*/ 878 h 682"/>
                  <a:gd name="T10" fmla="*/ 3983 w 1583"/>
                  <a:gd name="T11" fmla="*/ 1320 h 682"/>
                  <a:gd name="T12" fmla="*/ 2160 w 1583"/>
                  <a:gd name="T13" fmla="*/ 1348 h 682"/>
                  <a:gd name="T14" fmla="*/ 280 w 1583"/>
                  <a:gd name="T15" fmla="*/ 1222 h 682"/>
                  <a:gd name="T16" fmla="*/ 484 w 1583"/>
                  <a:gd name="T17" fmla="*/ 461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38" name="Text Box 42"/>
              <p:cNvSpPr txBox="1">
                <a:spLocks noChangeArrowheads="1"/>
              </p:cNvSpPr>
              <p:nvPr/>
            </p:nvSpPr>
            <p:spPr bwMode="auto">
              <a:xfrm>
                <a:off x="1719" y="3724"/>
                <a:ext cx="4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AS1</a:t>
                </a:r>
                <a:endParaRPr lang="en-US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39" name="Line 43"/>
              <p:cNvSpPr>
                <a:spLocks noChangeShapeType="1"/>
              </p:cNvSpPr>
              <p:nvPr/>
            </p:nvSpPr>
            <p:spPr bwMode="auto">
              <a:xfrm flipH="1">
                <a:off x="2134" y="3469"/>
                <a:ext cx="93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240" name="Line 44"/>
              <p:cNvSpPr>
                <a:spLocks noChangeShapeType="1"/>
              </p:cNvSpPr>
              <p:nvPr/>
            </p:nvSpPr>
            <p:spPr bwMode="auto">
              <a:xfrm>
                <a:off x="2388" y="3491"/>
                <a:ext cx="3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241" name="Line 45"/>
              <p:cNvSpPr>
                <a:spLocks noChangeShapeType="1"/>
              </p:cNvSpPr>
              <p:nvPr/>
            </p:nvSpPr>
            <p:spPr bwMode="auto">
              <a:xfrm>
                <a:off x="2490" y="3461"/>
                <a:ext cx="313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242" name="Line 46"/>
              <p:cNvSpPr>
                <a:spLocks noChangeShapeType="1"/>
              </p:cNvSpPr>
              <p:nvPr/>
            </p:nvSpPr>
            <p:spPr bwMode="auto">
              <a:xfrm flipH="1">
                <a:off x="2566" y="3749"/>
                <a:ext cx="237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243" name="Line 47"/>
              <p:cNvSpPr>
                <a:spLocks noChangeShapeType="1"/>
              </p:cNvSpPr>
              <p:nvPr/>
            </p:nvSpPr>
            <p:spPr bwMode="auto">
              <a:xfrm flipH="1" flipV="1">
                <a:off x="2202" y="3638"/>
                <a:ext cx="568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8244" name="Line 48"/>
              <p:cNvSpPr>
                <a:spLocks noChangeShapeType="1"/>
              </p:cNvSpPr>
              <p:nvPr/>
            </p:nvSpPr>
            <p:spPr bwMode="auto">
              <a:xfrm>
                <a:off x="2143" y="3689"/>
                <a:ext cx="127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8245" name="Group 49"/>
              <p:cNvGrpSpPr>
                <a:grpSpLocks/>
              </p:cNvGrpSpPr>
              <p:nvPr/>
            </p:nvGrpSpPr>
            <p:grpSpPr bwMode="auto">
              <a:xfrm>
                <a:off x="2202" y="3293"/>
                <a:ext cx="316" cy="250"/>
                <a:chOff x="2055" y="3447"/>
                <a:chExt cx="316" cy="250"/>
              </a:xfrm>
            </p:grpSpPr>
            <p:sp>
              <p:nvSpPr>
                <p:cNvPr id="178272" name="Oval 50"/>
                <p:cNvSpPr>
                  <a:spLocks noChangeArrowheads="1"/>
                </p:cNvSpPr>
                <p:nvPr/>
              </p:nvSpPr>
              <p:spPr bwMode="auto">
                <a:xfrm>
                  <a:off x="2058" y="357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73" name="Line 51"/>
                <p:cNvSpPr>
                  <a:spLocks noChangeShapeType="1"/>
                </p:cNvSpPr>
                <p:nvPr/>
              </p:nvSpPr>
              <p:spPr bwMode="auto">
                <a:xfrm>
                  <a:off x="2058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74" name="Line 52"/>
                <p:cNvSpPr>
                  <a:spLocks noChangeShapeType="1"/>
                </p:cNvSpPr>
                <p:nvPr/>
              </p:nvSpPr>
              <p:spPr bwMode="auto">
                <a:xfrm>
                  <a:off x="2371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75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8" y="356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76" name="Oval 54"/>
                <p:cNvSpPr>
                  <a:spLocks noChangeArrowheads="1"/>
                </p:cNvSpPr>
                <p:nvPr/>
              </p:nvSpPr>
              <p:spPr bwMode="auto">
                <a:xfrm>
                  <a:off x="2055" y="3505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8277" name="Group 55"/>
                <p:cNvGrpSpPr>
                  <a:grpSpLocks/>
                </p:cNvGrpSpPr>
                <p:nvPr/>
              </p:nvGrpSpPr>
              <p:grpSpPr bwMode="auto">
                <a:xfrm>
                  <a:off x="2072" y="3447"/>
                  <a:ext cx="285" cy="250"/>
                  <a:chOff x="2912" y="2425"/>
                  <a:chExt cx="292" cy="250"/>
                </a:xfrm>
              </p:grpSpPr>
              <p:sp>
                <p:nvSpPr>
                  <p:cNvPr id="17827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827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" y="2425"/>
                    <a:ext cx="2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1c</a:t>
                    </a:r>
                  </a:p>
                </p:txBody>
              </p:sp>
            </p:grpSp>
          </p:grpSp>
          <p:grpSp>
            <p:nvGrpSpPr>
              <p:cNvPr id="178246" name="Group 97"/>
              <p:cNvGrpSpPr>
                <a:grpSpLocks/>
              </p:cNvGrpSpPr>
              <p:nvPr/>
            </p:nvGrpSpPr>
            <p:grpSpPr bwMode="auto">
              <a:xfrm>
                <a:off x="1896" y="3507"/>
                <a:ext cx="316" cy="250"/>
                <a:chOff x="1749" y="3661"/>
                <a:chExt cx="316" cy="250"/>
              </a:xfrm>
            </p:grpSpPr>
            <p:sp>
              <p:nvSpPr>
                <p:cNvPr id="178265" name="Oval 59"/>
                <p:cNvSpPr>
                  <a:spLocks noChangeArrowheads="1"/>
                </p:cNvSpPr>
                <p:nvPr/>
              </p:nvSpPr>
              <p:spPr bwMode="auto">
                <a:xfrm>
                  <a:off x="1752" y="378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66" name="Line 60"/>
                <p:cNvSpPr>
                  <a:spLocks noChangeShapeType="1"/>
                </p:cNvSpPr>
                <p:nvPr/>
              </p:nvSpPr>
              <p:spPr bwMode="auto">
                <a:xfrm>
                  <a:off x="1752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67" name="Line 61"/>
                <p:cNvSpPr>
                  <a:spLocks noChangeShapeType="1"/>
                </p:cNvSpPr>
                <p:nvPr/>
              </p:nvSpPr>
              <p:spPr bwMode="auto">
                <a:xfrm>
                  <a:off x="2065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68" name="Rectangle 62"/>
                <p:cNvSpPr>
                  <a:spLocks noChangeArrowheads="1"/>
                </p:cNvSpPr>
                <p:nvPr/>
              </p:nvSpPr>
              <p:spPr bwMode="auto">
                <a:xfrm>
                  <a:off x="1752" y="377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69" name="Oval 63"/>
                <p:cNvSpPr>
                  <a:spLocks noChangeArrowheads="1"/>
                </p:cNvSpPr>
                <p:nvPr/>
              </p:nvSpPr>
              <p:spPr bwMode="auto">
                <a:xfrm>
                  <a:off x="1749" y="371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70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4" y="3746"/>
                  <a:ext cx="142" cy="9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7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65" y="3661"/>
                  <a:ext cx="2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78247" name="Group 66"/>
              <p:cNvGrpSpPr>
                <a:grpSpLocks/>
              </p:cNvGrpSpPr>
              <p:nvPr/>
            </p:nvGrpSpPr>
            <p:grpSpPr bwMode="auto">
              <a:xfrm>
                <a:off x="2238" y="3689"/>
                <a:ext cx="316" cy="250"/>
                <a:chOff x="2091" y="3843"/>
                <a:chExt cx="316" cy="250"/>
              </a:xfrm>
            </p:grpSpPr>
            <p:sp>
              <p:nvSpPr>
                <p:cNvPr id="178257" name="Oval 67"/>
                <p:cNvSpPr>
                  <a:spLocks noChangeArrowheads="1"/>
                </p:cNvSpPr>
                <p:nvPr/>
              </p:nvSpPr>
              <p:spPr bwMode="auto">
                <a:xfrm>
                  <a:off x="2094" y="3967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58" name="Line 68"/>
                <p:cNvSpPr>
                  <a:spLocks noChangeShapeType="1"/>
                </p:cNvSpPr>
                <p:nvPr/>
              </p:nvSpPr>
              <p:spPr bwMode="auto">
                <a:xfrm>
                  <a:off x="2094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59" name="Line 69"/>
                <p:cNvSpPr>
                  <a:spLocks noChangeShapeType="1"/>
                </p:cNvSpPr>
                <p:nvPr/>
              </p:nvSpPr>
              <p:spPr bwMode="auto">
                <a:xfrm>
                  <a:off x="2407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60" name="Rectangle 70"/>
                <p:cNvSpPr>
                  <a:spLocks noChangeArrowheads="1"/>
                </p:cNvSpPr>
                <p:nvPr/>
              </p:nvSpPr>
              <p:spPr bwMode="auto">
                <a:xfrm>
                  <a:off x="2094" y="3960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61" name="Oval 71"/>
                <p:cNvSpPr>
                  <a:spLocks noChangeArrowheads="1"/>
                </p:cNvSpPr>
                <p:nvPr/>
              </p:nvSpPr>
              <p:spPr bwMode="auto">
                <a:xfrm>
                  <a:off x="2091" y="3901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8262" name="Group 72"/>
                <p:cNvGrpSpPr>
                  <a:grpSpLocks/>
                </p:cNvGrpSpPr>
                <p:nvPr/>
              </p:nvGrpSpPr>
              <p:grpSpPr bwMode="auto">
                <a:xfrm>
                  <a:off x="2106" y="3843"/>
                  <a:ext cx="294" cy="250"/>
                  <a:chOff x="2910" y="2425"/>
                  <a:chExt cx="296" cy="250"/>
                </a:xfrm>
              </p:grpSpPr>
              <p:sp>
                <p:nvSpPr>
                  <p:cNvPr id="17826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8264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0" y="2425"/>
                    <a:ext cx="29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1d</a:t>
                    </a:r>
                  </a:p>
                </p:txBody>
              </p:sp>
            </p:grpSp>
          </p:grpSp>
          <p:grpSp>
            <p:nvGrpSpPr>
              <p:cNvPr id="178248" name="Group 75"/>
              <p:cNvGrpSpPr>
                <a:grpSpLocks/>
              </p:cNvGrpSpPr>
              <p:nvPr/>
            </p:nvGrpSpPr>
            <p:grpSpPr bwMode="auto">
              <a:xfrm>
                <a:off x="2778" y="3573"/>
                <a:ext cx="316" cy="250"/>
                <a:chOff x="2016" y="1976"/>
                <a:chExt cx="316" cy="250"/>
              </a:xfrm>
            </p:grpSpPr>
            <p:sp>
              <p:nvSpPr>
                <p:cNvPr id="178249" name="Oval 76"/>
                <p:cNvSpPr>
                  <a:spLocks noChangeArrowheads="1"/>
                </p:cNvSpPr>
                <p:nvPr/>
              </p:nvSpPr>
              <p:spPr bwMode="auto">
                <a:xfrm>
                  <a:off x="2019" y="2102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50" name="Line 77"/>
                <p:cNvSpPr>
                  <a:spLocks noChangeShapeType="1"/>
                </p:cNvSpPr>
                <p:nvPr/>
              </p:nvSpPr>
              <p:spPr bwMode="auto">
                <a:xfrm>
                  <a:off x="2019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51" name="Line 78"/>
                <p:cNvSpPr>
                  <a:spLocks noChangeShapeType="1"/>
                </p:cNvSpPr>
                <p:nvPr/>
              </p:nvSpPr>
              <p:spPr bwMode="auto">
                <a:xfrm>
                  <a:off x="2332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8252" name="Rectangle 79"/>
                <p:cNvSpPr>
                  <a:spLocks noChangeArrowheads="1"/>
                </p:cNvSpPr>
                <p:nvPr/>
              </p:nvSpPr>
              <p:spPr bwMode="auto">
                <a:xfrm>
                  <a:off x="2019" y="2095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8253" name="Oval 80"/>
                <p:cNvSpPr>
                  <a:spLocks noChangeArrowheads="1"/>
                </p:cNvSpPr>
                <p:nvPr/>
              </p:nvSpPr>
              <p:spPr bwMode="auto">
                <a:xfrm>
                  <a:off x="2016" y="2036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8254" name="Group 81"/>
                <p:cNvGrpSpPr>
                  <a:grpSpLocks/>
                </p:cNvGrpSpPr>
                <p:nvPr/>
              </p:nvGrpSpPr>
              <p:grpSpPr bwMode="auto">
                <a:xfrm>
                  <a:off x="2029" y="1976"/>
                  <a:ext cx="294" cy="250"/>
                  <a:chOff x="2909" y="2425"/>
                  <a:chExt cx="299" cy="250"/>
                </a:xfrm>
              </p:grpSpPr>
              <p:sp>
                <p:nvSpPr>
                  <p:cNvPr id="178255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8256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9" y="2425"/>
                    <a:ext cx="29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1b</a:t>
                    </a:r>
                    <a:endParaRPr lang="en-US" altLang="el-GR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</p:grpSp>
        <p:grpSp>
          <p:nvGrpSpPr>
            <p:cNvPr id="178203" name="Group 84"/>
            <p:cNvGrpSpPr>
              <a:grpSpLocks/>
            </p:cNvGrpSpPr>
            <p:nvPr/>
          </p:nvGrpSpPr>
          <p:grpSpPr bwMode="auto">
            <a:xfrm>
              <a:off x="5414963" y="5324475"/>
              <a:ext cx="501650" cy="396875"/>
              <a:chOff x="3537" y="3473"/>
              <a:chExt cx="316" cy="250"/>
            </a:xfrm>
          </p:grpSpPr>
          <p:sp>
            <p:nvSpPr>
              <p:cNvPr id="178230" name="Oval 85"/>
              <p:cNvSpPr>
                <a:spLocks noChangeArrowheads="1"/>
              </p:cNvSpPr>
              <p:nvPr/>
            </p:nvSpPr>
            <p:spPr bwMode="auto">
              <a:xfrm>
                <a:off x="3540" y="359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31" name="Line 86"/>
              <p:cNvSpPr>
                <a:spLocks noChangeShapeType="1"/>
              </p:cNvSpPr>
              <p:nvPr/>
            </p:nvSpPr>
            <p:spPr bwMode="auto">
              <a:xfrm>
                <a:off x="3540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32" name="Line 87"/>
              <p:cNvSpPr>
                <a:spLocks noChangeShapeType="1"/>
              </p:cNvSpPr>
              <p:nvPr/>
            </p:nvSpPr>
            <p:spPr bwMode="auto">
              <a:xfrm>
                <a:off x="3853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33" name="Rectangle 88"/>
              <p:cNvSpPr>
                <a:spLocks noChangeArrowheads="1"/>
              </p:cNvSpPr>
              <p:nvPr/>
            </p:nvSpPr>
            <p:spPr bwMode="auto">
              <a:xfrm>
                <a:off x="3540" y="359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34" name="Oval 89"/>
              <p:cNvSpPr>
                <a:spLocks noChangeArrowheads="1"/>
              </p:cNvSpPr>
              <p:nvPr/>
            </p:nvSpPr>
            <p:spPr bwMode="auto">
              <a:xfrm>
                <a:off x="3537" y="353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35" name="Rectangle 90"/>
              <p:cNvSpPr>
                <a:spLocks noChangeArrowheads="1"/>
              </p:cNvSpPr>
              <p:nvPr/>
            </p:nvSpPr>
            <p:spPr bwMode="auto">
              <a:xfrm>
                <a:off x="3624" y="3545"/>
                <a:ext cx="141" cy="12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36" name="Text Box 91"/>
              <p:cNvSpPr txBox="1">
                <a:spLocks noChangeArrowheads="1"/>
              </p:cNvSpPr>
              <p:nvPr/>
            </p:nvSpPr>
            <p:spPr bwMode="auto">
              <a:xfrm>
                <a:off x="3551" y="347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8204" name="Line 92"/>
            <p:cNvSpPr>
              <a:spLocks noChangeShapeType="1"/>
            </p:cNvSpPr>
            <p:nvPr/>
          </p:nvSpPr>
          <p:spPr bwMode="auto">
            <a:xfrm>
              <a:off x="6635750" y="5241925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8205" name="Line 93"/>
            <p:cNvSpPr>
              <a:spLocks noChangeShapeType="1"/>
            </p:cNvSpPr>
            <p:nvPr/>
          </p:nvSpPr>
          <p:spPr bwMode="auto">
            <a:xfrm>
              <a:off x="6889750" y="5707063"/>
              <a:ext cx="735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8206" name="Line 94"/>
            <p:cNvSpPr>
              <a:spLocks noChangeShapeType="1"/>
            </p:cNvSpPr>
            <p:nvPr/>
          </p:nvSpPr>
          <p:spPr bwMode="auto">
            <a:xfrm>
              <a:off x="5921375" y="5553075"/>
              <a:ext cx="48895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207" name="Line 95"/>
            <p:cNvSpPr>
              <a:spLocks noChangeShapeType="1"/>
            </p:cNvSpPr>
            <p:nvPr/>
          </p:nvSpPr>
          <p:spPr bwMode="auto">
            <a:xfrm>
              <a:off x="6530975" y="5351463"/>
              <a:ext cx="68263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8208" name="Group 96"/>
            <p:cNvGrpSpPr>
              <a:grpSpLocks/>
            </p:cNvGrpSpPr>
            <p:nvPr/>
          </p:nvGrpSpPr>
          <p:grpSpPr bwMode="auto">
            <a:xfrm>
              <a:off x="6142038" y="5046663"/>
              <a:ext cx="501650" cy="396875"/>
              <a:chOff x="4320" y="1936"/>
              <a:chExt cx="316" cy="250"/>
            </a:xfrm>
          </p:grpSpPr>
          <p:sp>
            <p:nvSpPr>
              <p:cNvPr id="178223" name="Oval 97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4" name="Line 98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25" name="Line 99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26" name="Rectangle 100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7" name="Oval 101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8" name="Rectangle 102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9" name="Text Box 103"/>
              <p:cNvSpPr txBox="1">
                <a:spLocks noChangeArrowheads="1"/>
              </p:cNvSpPr>
              <p:nvPr/>
            </p:nvSpPr>
            <p:spPr bwMode="auto">
              <a:xfrm>
                <a:off x="4338" y="1936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8209" name="Group 104"/>
            <p:cNvGrpSpPr>
              <a:grpSpLocks/>
            </p:cNvGrpSpPr>
            <p:nvPr/>
          </p:nvGrpSpPr>
          <p:grpSpPr bwMode="auto">
            <a:xfrm>
              <a:off x="6405563" y="5502275"/>
              <a:ext cx="501650" cy="396875"/>
              <a:chOff x="4596" y="2158"/>
              <a:chExt cx="316" cy="250"/>
            </a:xfrm>
          </p:grpSpPr>
          <p:sp>
            <p:nvSpPr>
              <p:cNvPr id="178216" name="Oval 105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17" name="Line 106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18" name="Line 107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8219" name="Rectangle 108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0" name="Oval 109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1" name="Rectangle 110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8222" name="Text Box 111"/>
              <p:cNvSpPr txBox="1">
                <a:spLocks noChangeArrowheads="1"/>
              </p:cNvSpPr>
              <p:nvPr/>
            </p:nvSpPr>
            <p:spPr bwMode="auto">
              <a:xfrm>
                <a:off x="4610" y="2158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8210" name="Text Box 112"/>
            <p:cNvSpPr txBox="1">
              <a:spLocks noChangeArrowheads="1"/>
            </p:cNvSpPr>
            <p:nvPr/>
          </p:nvSpPr>
          <p:spPr bwMode="auto">
            <a:xfrm>
              <a:off x="7656513" y="5159375"/>
              <a:ext cx="8937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8211" name="Freeform 113"/>
            <p:cNvSpPr>
              <a:spLocks/>
            </p:cNvSpPr>
            <p:nvPr/>
          </p:nvSpPr>
          <p:spPr bwMode="auto">
            <a:xfrm flipH="1">
              <a:off x="292100" y="477202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212" name="Text Box 114"/>
            <p:cNvSpPr txBox="1">
              <a:spLocks noChangeArrowheads="1"/>
            </p:cNvSpPr>
            <p:nvPr/>
          </p:nvSpPr>
          <p:spPr bwMode="auto">
            <a:xfrm>
              <a:off x="349250" y="5556250"/>
              <a:ext cx="893763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8213" name="Line 115"/>
            <p:cNvSpPr>
              <a:spLocks noChangeShapeType="1"/>
            </p:cNvSpPr>
            <p:nvPr/>
          </p:nvSpPr>
          <p:spPr bwMode="auto">
            <a:xfrm flipH="1">
              <a:off x="1149350" y="5118100"/>
              <a:ext cx="468313" cy="268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8214" name="Freeform 116"/>
            <p:cNvSpPr>
              <a:spLocks/>
            </p:cNvSpPr>
            <p:nvPr/>
          </p:nvSpPr>
          <p:spPr bwMode="auto">
            <a:xfrm>
              <a:off x="4913313" y="5607050"/>
              <a:ext cx="523875" cy="261938"/>
            </a:xfrm>
            <a:custGeom>
              <a:avLst/>
              <a:gdLst>
                <a:gd name="T0" fmla="*/ 0 w 654"/>
                <a:gd name="T1" fmla="*/ 2147483646 h 420"/>
                <a:gd name="T2" fmla="*/ 2147483646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8215" name="Freeform 117"/>
            <p:cNvSpPr>
              <a:spLocks/>
            </p:cNvSpPr>
            <p:nvPr/>
          </p:nvSpPr>
          <p:spPr bwMode="auto">
            <a:xfrm>
              <a:off x="2800350" y="5014913"/>
              <a:ext cx="704850" cy="409575"/>
            </a:xfrm>
            <a:custGeom>
              <a:avLst/>
              <a:gdLst>
                <a:gd name="T0" fmla="*/ 0 w 444"/>
                <a:gd name="T1" fmla="*/ 0 h 258"/>
                <a:gd name="T2" fmla="*/ 2147483646 w 444"/>
                <a:gd name="T3" fmla="*/ 2147483646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8181" name="Freeform 125"/>
          <p:cNvSpPr>
            <a:spLocks/>
          </p:cNvSpPr>
          <p:nvPr/>
        </p:nvSpPr>
        <p:spPr bwMode="auto">
          <a:xfrm>
            <a:off x="4038600" y="5486400"/>
            <a:ext cx="1447800" cy="382588"/>
          </a:xfrm>
          <a:custGeom>
            <a:avLst/>
            <a:gdLst>
              <a:gd name="T0" fmla="*/ 0 w 1581664"/>
              <a:gd name="T1" fmla="*/ 0 h 459259"/>
              <a:gd name="T2" fmla="*/ 118066 w 1581664"/>
              <a:gd name="T3" fmla="*/ 26367 h 459259"/>
              <a:gd name="T4" fmla="*/ 327958 w 1581664"/>
              <a:gd name="T5" fmla="*/ 19975 h 459259"/>
              <a:gd name="T6" fmla="*/ 419787 w 1581664"/>
              <a:gd name="T7" fmla="*/ 4794 h 459259"/>
              <a:gd name="T8" fmla="*/ 0 60000 65536"/>
              <a:gd name="T9" fmla="*/ 0 60000 65536"/>
              <a:gd name="T10" fmla="*/ 0 60000 65536"/>
              <a:gd name="T11" fmla="*/ 0 60000 65536"/>
              <a:gd name="T12" fmla="*/ 0 w 1581664"/>
              <a:gd name="T13" fmla="*/ 0 h 459259"/>
              <a:gd name="T14" fmla="*/ 1581664 w 1581664"/>
              <a:gd name="T15" fmla="*/ 459259 h 459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1664" h="459259">
                <a:moveTo>
                  <a:pt x="0" y="0"/>
                </a:moveTo>
                <a:cubicBezTo>
                  <a:pt x="119448" y="178143"/>
                  <a:pt x="238897" y="356287"/>
                  <a:pt x="444843" y="407773"/>
                </a:cubicBezTo>
                <a:cubicBezTo>
                  <a:pt x="650789" y="459259"/>
                  <a:pt x="1046205" y="364525"/>
                  <a:pt x="1235675" y="308919"/>
                </a:cubicBezTo>
                <a:cubicBezTo>
                  <a:pt x="1425145" y="253314"/>
                  <a:pt x="1503404" y="163727"/>
                  <a:pt x="1581664" y="7414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4572000" y="4191000"/>
            <a:ext cx="99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router</a:t>
            </a:r>
            <a:br>
              <a:rPr lang="en-US" altLang="el-GR" sz="24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el-GR" sz="24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port</a:t>
            </a:r>
          </a:p>
        </p:txBody>
      </p:sp>
      <p:cxnSp>
        <p:nvCxnSpPr>
          <p:cNvPr id="125" name="Straight Arrow Connector 124"/>
          <p:cNvCxnSpPr>
            <a:cxnSpLocks noChangeShapeType="1"/>
            <a:endCxn id="178188" idx="3"/>
          </p:cNvCxnSpPr>
          <p:nvPr/>
        </p:nvCxnSpPr>
        <p:spPr bwMode="auto">
          <a:xfrm flipH="1">
            <a:off x="4262438" y="5029200"/>
            <a:ext cx="461962" cy="3365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8184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31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TextBox 121"/>
          <p:cNvSpPr txBox="1">
            <a:spLocks noChangeArrowheads="1"/>
          </p:cNvSpPr>
          <p:nvPr/>
        </p:nvSpPr>
        <p:spPr bwMode="auto">
          <a:xfrm>
            <a:off x="3352800" y="5029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8186" name="TextBox 123"/>
          <p:cNvSpPr txBox="1">
            <a:spLocks noChangeArrowheads="1"/>
          </p:cNvSpPr>
          <p:nvPr/>
        </p:nvSpPr>
        <p:spPr bwMode="auto">
          <a:xfrm>
            <a:off x="3276600" y="5334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78187" name="TextBox 126"/>
          <p:cNvSpPr txBox="1">
            <a:spLocks noChangeArrowheads="1"/>
          </p:cNvSpPr>
          <p:nvPr/>
        </p:nvSpPr>
        <p:spPr bwMode="auto">
          <a:xfrm>
            <a:off x="3581400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78188" name="TextBox 127"/>
          <p:cNvSpPr txBox="1">
            <a:spLocks noChangeArrowheads="1"/>
          </p:cNvSpPr>
          <p:nvPr/>
        </p:nvSpPr>
        <p:spPr bwMode="auto">
          <a:xfrm>
            <a:off x="3962400" y="5181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781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C9C67F04-D06A-4317-A066-BC664A3598FC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mtClean="0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ea typeface="ＭＳ Ｐゴシック" charset="0"/>
              </a:rPr>
              <a:t>Υποθέστε ότι υπάρχουν πάνω από δύο βέλτιστες </a:t>
            </a:r>
            <a:r>
              <a:rPr lang="en-US" sz="2400" dirty="0" smtClean="0">
                <a:ea typeface="ＭＳ Ｐゴシック" charset="0"/>
              </a:rPr>
              <a:t>inter-routes.</a:t>
            </a:r>
          </a:p>
          <a:p>
            <a:pPr>
              <a:defRPr/>
            </a:pPr>
            <a:r>
              <a:rPr lang="el-GR" sz="2400" dirty="0" smtClean="0">
                <a:ea typeface="ＭＳ Ｐゴシック" charset="0"/>
              </a:rPr>
              <a:t>Τότε επιλέγεται η διαδρομή με τον εγγύτερο </a:t>
            </a:r>
            <a:r>
              <a:rPr lang="en-US" sz="2400" dirty="0" smtClean="0">
                <a:ea typeface="ＭＳ Ｐゴシック" charset="0"/>
              </a:rPr>
              <a:t>NEXT-HOP</a:t>
            </a:r>
          </a:p>
          <a:p>
            <a:pPr lvl="1">
              <a:defRPr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Χρησιμοποιείται το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OSPF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για να βρεθεί ποιο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gateway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είναι πιο κοντά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Ερώτηση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: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Από τον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 1c,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διαλέγουμε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AS3 AS131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ή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 AS2 AS17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;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 A: route AS3 AS201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αφού είναι πιο κοντά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</p:txBody>
      </p:sp>
      <p:grpSp>
        <p:nvGrpSpPr>
          <p:cNvPr id="179204" name="Group 40"/>
          <p:cNvGrpSpPr>
            <a:grpSpLocks/>
          </p:cNvGrpSpPr>
          <p:nvPr/>
        </p:nvGrpSpPr>
        <p:grpSpPr bwMode="auto">
          <a:xfrm>
            <a:off x="292100" y="4164013"/>
            <a:ext cx="8258175" cy="2366962"/>
            <a:chOff x="292100" y="4164013"/>
            <a:chExt cx="8258175" cy="2366962"/>
          </a:xfrm>
        </p:grpSpPr>
        <p:sp>
          <p:nvSpPr>
            <p:cNvPr id="179209" name="Freeform 5"/>
            <p:cNvSpPr>
              <a:spLocks/>
            </p:cNvSpPr>
            <p:nvPr/>
          </p:nvSpPr>
          <p:spPr bwMode="auto">
            <a:xfrm>
              <a:off x="7277100" y="456247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10" name="Freeform 6"/>
            <p:cNvSpPr>
              <a:spLocks/>
            </p:cNvSpPr>
            <p:nvPr/>
          </p:nvSpPr>
          <p:spPr bwMode="auto">
            <a:xfrm>
              <a:off x="5230813" y="4872038"/>
              <a:ext cx="1944687" cy="1292225"/>
            </a:xfrm>
            <a:custGeom>
              <a:avLst/>
              <a:gdLst>
                <a:gd name="T0" fmla="*/ 2147483646 w 1162"/>
                <a:gd name="T1" fmla="*/ 2147483646 h 543"/>
                <a:gd name="T2" fmla="*/ 2147483646 w 1162"/>
                <a:gd name="T3" fmla="*/ 2147483646 h 543"/>
                <a:gd name="T4" fmla="*/ 2147483646 w 1162"/>
                <a:gd name="T5" fmla="*/ 2147483646 h 543"/>
                <a:gd name="T6" fmla="*/ 2147483646 w 1162"/>
                <a:gd name="T7" fmla="*/ 2147483646 h 543"/>
                <a:gd name="T8" fmla="*/ 2147483646 w 1162"/>
                <a:gd name="T9" fmla="*/ 2147483646 h 543"/>
                <a:gd name="T10" fmla="*/ 2147483646 w 1162"/>
                <a:gd name="T11" fmla="*/ 2147483646 h 543"/>
                <a:gd name="T12" fmla="*/ 2147483646 w 1162"/>
                <a:gd name="T13" fmla="*/ 2147483646 h 543"/>
                <a:gd name="T14" fmla="*/ 2147483646 w 1162"/>
                <a:gd name="T15" fmla="*/ 2147483646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11" name="Freeform 7"/>
            <p:cNvSpPr>
              <a:spLocks/>
            </p:cNvSpPr>
            <p:nvPr/>
          </p:nvSpPr>
          <p:spPr bwMode="auto">
            <a:xfrm>
              <a:off x="1477963" y="4164013"/>
              <a:ext cx="1679575" cy="1411287"/>
            </a:xfrm>
            <a:custGeom>
              <a:avLst/>
              <a:gdLst>
                <a:gd name="T0" fmla="*/ 2147483646 w 1198"/>
                <a:gd name="T1" fmla="*/ 2147483646 h 451"/>
                <a:gd name="T2" fmla="*/ 2147483646 w 1198"/>
                <a:gd name="T3" fmla="*/ 2147483646 h 451"/>
                <a:gd name="T4" fmla="*/ 2147483646 w 1198"/>
                <a:gd name="T5" fmla="*/ 2147483646 h 451"/>
                <a:gd name="T6" fmla="*/ 2147483646 w 1198"/>
                <a:gd name="T7" fmla="*/ 2147483646 h 451"/>
                <a:gd name="T8" fmla="*/ 2147483646 w 1198"/>
                <a:gd name="T9" fmla="*/ 2147483646 h 451"/>
                <a:gd name="T10" fmla="*/ 2147483646 w 1198"/>
                <a:gd name="T11" fmla="*/ 2147483646 h 451"/>
                <a:gd name="T12" fmla="*/ 2147483646 w 1198"/>
                <a:gd name="T13" fmla="*/ 2147483646 h 451"/>
                <a:gd name="T14" fmla="*/ 2147483646 w 1198"/>
                <a:gd name="T15" fmla="*/ 2147483646 h 451"/>
                <a:gd name="T16" fmla="*/ 2147483646 w 1198"/>
                <a:gd name="T17" fmla="*/ 2147483646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12" name="Freeform 8"/>
            <p:cNvSpPr>
              <a:spLocks/>
            </p:cNvSpPr>
            <p:nvPr/>
          </p:nvSpPr>
          <p:spPr bwMode="auto">
            <a:xfrm>
              <a:off x="2108200" y="4908550"/>
              <a:ext cx="400050" cy="180975"/>
            </a:xfrm>
            <a:custGeom>
              <a:avLst/>
              <a:gdLst>
                <a:gd name="T0" fmla="*/ 0 w 252"/>
                <a:gd name="T1" fmla="*/ 2147483646 h 114"/>
                <a:gd name="T2" fmla="*/ 2147483646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13" name="Text Box 9"/>
            <p:cNvSpPr txBox="1">
              <a:spLocks noChangeArrowheads="1"/>
            </p:cNvSpPr>
            <p:nvPr/>
          </p:nvSpPr>
          <p:spPr bwMode="auto">
            <a:xfrm>
              <a:off x="2052638" y="5129213"/>
              <a:ext cx="6651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AS3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9214" name="Text Box 10"/>
            <p:cNvSpPr txBox="1">
              <a:spLocks noChangeArrowheads="1"/>
            </p:cNvSpPr>
            <p:nvPr/>
          </p:nvSpPr>
          <p:spPr bwMode="auto">
            <a:xfrm>
              <a:off x="5867400" y="5794375"/>
              <a:ext cx="615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AS2</a:t>
              </a:r>
            </a:p>
          </p:txBody>
        </p:sp>
        <p:sp>
          <p:nvSpPr>
            <p:cNvPr id="179215" name="Line 11"/>
            <p:cNvSpPr>
              <a:spLocks noChangeShapeType="1"/>
            </p:cNvSpPr>
            <p:nvPr/>
          </p:nvSpPr>
          <p:spPr bwMode="auto">
            <a:xfrm flipV="1">
              <a:off x="5746750" y="5283200"/>
              <a:ext cx="434975" cy="19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9216" name="Line 12"/>
            <p:cNvSpPr>
              <a:spLocks noChangeShapeType="1"/>
            </p:cNvSpPr>
            <p:nvPr/>
          </p:nvSpPr>
          <p:spPr bwMode="auto">
            <a:xfrm flipH="1" flipV="1">
              <a:off x="2324100" y="4641850"/>
              <a:ext cx="24130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9217" name="Line 13"/>
            <p:cNvSpPr>
              <a:spLocks noChangeShapeType="1"/>
            </p:cNvSpPr>
            <p:nvPr/>
          </p:nvSpPr>
          <p:spPr bwMode="auto">
            <a:xfrm flipH="1">
              <a:off x="1882775" y="4635500"/>
              <a:ext cx="147638" cy="376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9218" name="Group 14"/>
            <p:cNvGrpSpPr>
              <a:grpSpLocks/>
            </p:cNvGrpSpPr>
            <p:nvPr/>
          </p:nvGrpSpPr>
          <p:grpSpPr bwMode="auto">
            <a:xfrm>
              <a:off x="1619250" y="4903788"/>
              <a:ext cx="501650" cy="396875"/>
              <a:chOff x="873" y="3243"/>
              <a:chExt cx="316" cy="250"/>
            </a:xfrm>
          </p:grpSpPr>
          <p:sp>
            <p:nvSpPr>
              <p:cNvPr id="179315" name="Oval 15"/>
              <p:cNvSpPr>
                <a:spLocks noChangeArrowheads="1"/>
              </p:cNvSpPr>
              <p:nvPr/>
            </p:nvSpPr>
            <p:spPr bwMode="auto">
              <a:xfrm>
                <a:off x="876" y="336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16" name="Line 16"/>
              <p:cNvSpPr>
                <a:spLocks noChangeShapeType="1"/>
              </p:cNvSpPr>
              <p:nvPr/>
            </p:nvSpPr>
            <p:spPr bwMode="auto">
              <a:xfrm>
                <a:off x="876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317" name="Line 17"/>
              <p:cNvSpPr>
                <a:spLocks noChangeShapeType="1"/>
              </p:cNvSpPr>
              <p:nvPr/>
            </p:nvSpPr>
            <p:spPr bwMode="auto">
              <a:xfrm>
                <a:off x="1189" y="335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318" name="Rectangle 18"/>
              <p:cNvSpPr>
                <a:spLocks noChangeArrowheads="1"/>
              </p:cNvSpPr>
              <p:nvPr/>
            </p:nvSpPr>
            <p:spPr bwMode="auto">
              <a:xfrm>
                <a:off x="876" y="335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19" name="Oval 19"/>
              <p:cNvSpPr>
                <a:spLocks noChangeArrowheads="1"/>
              </p:cNvSpPr>
              <p:nvPr/>
            </p:nvSpPr>
            <p:spPr bwMode="auto">
              <a:xfrm>
                <a:off x="873" y="329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20" name="Rectangle 20"/>
              <p:cNvSpPr>
                <a:spLocks noChangeArrowheads="1"/>
              </p:cNvSpPr>
              <p:nvPr/>
            </p:nvSpPr>
            <p:spPr bwMode="auto">
              <a:xfrm>
                <a:off x="960" y="3308"/>
                <a:ext cx="141" cy="12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21" name="Text Box 21"/>
              <p:cNvSpPr txBox="1">
                <a:spLocks noChangeArrowheads="1"/>
              </p:cNvSpPr>
              <p:nvPr/>
            </p:nvSpPr>
            <p:spPr bwMode="auto">
              <a:xfrm>
                <a:off x="887" y="324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9219" name="Group 22"/>
            <p:cNvGrpSpPr>
              <a:grpSpLocks/>
            </p:cNvGrpSpPr>
            <p:nvPr/>
          </p:nvGrpSpPr>
          <p:grpSpPr bwMode="auto">
            <a:xfrm>
              <a:off x="1889125" y="4327525"/>
              <a:ext cx="501650" cy="396875"/>
              <a:chOff x="2016" y="1976"/>
              <a:chExt cx="316" cy="250"/>
            </a:xfrm>
          </p:grpSpPr>
          <p:sp>
            <p:nvSpPr>
              <p:cNvPr id="179307" name="Oval 23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08" name="Line 24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309" name="Line 25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310" name="Rectangle 26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311" name="Oval 27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79312" name="Group 28"/>
              <p:cNvGrpSpPr>
                <a:grpSpLocks/>
              </p:cNvGrpSpPr>
              <p:nvPr/>
            </p:nvGrpSpPr>
            <p:grpSpPr bwMode="auto">
              <a:xfrm>
                <a:off x="2032" y="1976"/>
                <a:ext cx="285" cy="250"/>
                <a:chOff x="2912" y="2425"/>
                <a:chExt cx="290" cy="250"/>
              </a:xfrm>
            </p:grpSpPr>
            <p:sp>
              <p:nvSpPr>
                <p:cNvPr id="179313" name="Rectangle 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3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79220" name="Group 31"/>
            <p:cNvGrpSpPr>
              <a:grpSpLocks/>
            </p:cNvGrpSpPr>
            <p:nvPr/>
          </p:nvGrpSpPr>
          <p:grpSpPr bwMode="auto">
            <a:xfrm>
              <a:off x="2466975" y="4702175"/>
              <a:ext cx="501650" cy="396875"/>
              <a:chOff x="1434" y="3104"/>
              <a:chExt cx="316" cy="250"/>
            </a:xfrm>
          </p:grpSpPr>
          <p:grpSp>
            <p:nvGrpSpPr>
              <p:cNvPr id="179299" name="Group 32"/>
              <p:cNvGrpSpPr>
                <a:grpSpLocks/>
              </p:cNvGrpSpPr>
              <p:nvPr/>
            </p:nvGrpSpPr>
            <p:grpSpPr bwMode="auto">
              <a:xfrm>
                <a:off x="1434" y="3163"/>
                <a:ext cx="316" cy="147"/>
                <a:chOff x="1434" y="3163"/>
                <a:chExt cx="316" cy="147"/>
              </a:xfrm>
            </p:grpSpPr>
            <p:sp>
              <p:nvSpPr>
                <p:cNvPr id="179301" name="Oval 33"/>
                <p:cNvSpPr>
                  <a:spLocks noChangeArrowheads="1"/>
                </p:cNvSpPr>
                <p:nvPr/>
              </p:nvSpPr>
              <p:spPr bwMode="auto">
                <a:xfrm>
                  <a:off x="1437" y="322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302" name="Line 34"/>
                <p:cNvSpPr>
                  <a:spLocks noChangeShapeType="1"/>
                </p:cNvSpPr>
                <p:nvPr/>
              </p:nvSpPr>
              <p:spPr bwMode="auto">
                <a:xfrm>
                  <a:off x="1437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303" name="Line 35"/>
                <p:cNvSpPr>
                  <a:spLocks noChangeShapeType="1"/>
                </p:cNvSpPr>
                <p:nvPr/>
              </p:nvSpPr>
              <p:spPr bwMode="auto">
                <a:xfrm>
                  <a:off x="1750" y="322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304" name="Rectangle 36"/>
                <p:cNvSpPr>
                  <a:spLocks noChangeArrowheads="1"/>
                </p:cNvSpPr>
                <p:nvPr/>
              </p:nvSpPr>
              <p:spPr bwMode="auto">
                <a:xfrm>
                  <a:off x="1437" y="322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305" name="Oval 37"/>
                <p:cNvSpPr>
                  <a:spLocks noChangeArrowheads="1"/>
                </p:cNvSpPr>
                <p:nvPr/>
              </p:nvSpPr>
              <p:spPr bwMode="auto">
                <a:xfrm>
                  <a:off x="1434" y="316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306" name="Rectangle 38"/>
                <p:cNvSpPr>
                  <a:spLocks noChangeArrowheads="1"/>
                </p:cNvSpPr>
                <p:nvPr/>
              </p:nvSpPr>
              <p:spPr bwMode="auto">
                <a:xfrm>
                  <a:off x="1521" y="3176"/>
                  <a:ext cx="142" cy="11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79300" name="Text Box 39"/>
              <p:cNvSpPr txBox="1">
                <a:spLocks noChangeArrowheads="1"/>
              </p:cNvSpPr>
              <p:nvPr/>
            </p:nvSpPr>
            <p:spPr bwMode="auto">
              <a:xfrm>
                <a:off x="1448" y="310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9221" name="Group 40"/>
            <p:cNvGrpSpPr>
              <a:grpSpLocks/>
            </p:cNvGrpSpPr>
            <p:nvPr/>
          </p:nvGrpSpPr>
          <p:grpSpPr bwMode="auto">
            <a:xfrm>
              <a:off x="2495550" y="5227638"/>
              <a:ext cx="2660650" cy="1122362"/>
              <a:chOff x="1572" y="3293"/>
              <a:chExt cx="1676" cy="707"/>
            </a:xfrm>
          </p:grpSpPr>
          <p:sp>
            <p:nvSpPr>
              <p:cNvPr id="179256" name="Freeform 41"/>
              <p:cNvSpPr>
                <a:spLocks/>
              </p:cNvSpPr>
              <p:nvPr/>
            </p:nvSpPr>
            <p:spPr bwMode="auto">
              <a:xfrm>
                <a:off x="1572" y="3293"/>
                <a:ext cx="1676" cy="707"/>
              </a:xfrm>
              <a:custGeom>
                <a:avLst/>
                <a:gdLst>
                  <a:gd name="T0" fmla="*/ 484 w 1583"/>
                  <a:gd name="T1" fmla="*/ 461 h 682"/>
                  <a:gd name="T2" fmla="*/ 1275 w 1583"/>
                  <a:gd name="T3" fmla="*/ 151 h 682"/>
                  <a:gd name="T4" fmla="*/ 2462 w 1583"/>
                  <a:gd name="T5" fmla="*/ 40 h 682"/>
                  <a:gd name="T6" fmla="*/ 3622 w 1583"/>
                  <a:gd name="T7" fmla="*/ 399 h 682"/>
                  <a:gd name="T8" fmla="*/ 4897 w 1583"/>
                  <a:gd name="T9" fmla="*/ 878 h 682"/>
                  <a:gd name="T10" fmla="*/ 3983 w 1583"/>
                  <a:gd name="T11" fmla="*/ 1320 h 682"/>
                  <a:gd name="T12" fmla="*/ 2160 w 1583"/>
                  <a:gd name="T13" fmla="*/ 1348 h 682"/>
                  <a:gd name="T14" fmla="*/ 280 w 1583"/>
                  <a:gd name="T15" fmla="*/ 1222 h 682"/>
                  <a:gd name="T16" fmla="*/ 484 w 1583"/>
                  <a:gd name="T17" fmla="*/ 461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57" name="Text Box 42"/>
              <p:cNvSpPr txBox="1">
                <a:spLocks noChangeArrowheads="1"/>
              </p:cNvSpPr>
              <p:nvPr/>
            </p:nvSpPr>
            <p:spPr bwMode="auto">
              <a:xfrm>
                <a:off x="1719" y="3724"/>
                <a:ext cx="4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AS1</a:t>
                </a:r>
                <a:endParaRPr lang="en-US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58" name="Line 43"/>
              <p:cNvSpPr>
                <a:spLocks noChangeShapeType="1"/>
              </p:cNvSpPr>
              <p:nvPr/>
            </p:nvSpPr>
            <p:spPr bwMode="auto">
              <a:xfrm flipH="1">
                <a:off x="2134" y="3469"/>
                <a:ext cx="93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9259" name="Line 44"/>
              <p:cNvSpPr>
                <a:spLocks noChangeShapeType="1"/>
              </p:cNvSpPr>
              <p:nvPr/>
            </p:nvSpPr>
            <p:spPr bwMode="auto">
              <a:xfrm>
                <a:off x="2388" y="3491"/>
                <a:ext cx="3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9260" name="Line 45"/>
              <p:cNvSpPr>
                <a:spLocks noChangeShapeType="1"/>
              </p:cNvSpPr>
              <p:nvPr/>
            </p:nvSpPr>
            <p:spPr bwMode="auto">
              <a:xfrm>
                <a:off x="2490" y="3461"/>
                <a:ext cx="313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9261" name="Line 46"/>
              <p:cNvSpPr>
                <a:spLocks noChangeShapeType="1"/>
              </p:cNvSpPr>
              <p:nvPr/>
            </p:nvSpPr>
            <p:spPr bwMode="auto">
              <a:xfrm flipH="1">
                <a:off x="2566" y="3749"/>
                <a:ext cx="237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9262" name="Line 47"/>
              <p:cNvSpPr>
                <a:spLocks noChangeShapeType="1"/>
              </p:cNvSpPr>
              <p:nvPr/>
            </p:nvSpPr>
            <p:spPr bwMode="auto">
              <a:xfrm flipH="1" flipV="1">
                <a:off x="2202" y="3638"/>
                <a:ext cx="568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9263" name="Line 48"/>
              <p:cNvSpPr>
                <a:spLocks noChangeShapeType="1"/>
              </p:cNvSpPr>
              <p:nvPr/>
            </p:nvSpPr>
            <p:spPr bwMode="auto">
              <a:xfrm>
                <a:off x="2143" y="3689"/>
                <a:ext cx="127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9264" name="Group 49"/>
              <p:cNvGrpSpPr>
                <a:grpSpLocks/>
              </p:cNvGrpSpPr>
              <p:nvPr/>
            </p:nvGrpSpPr>
            <p:grpSpPr bwMode="auto">
              <a:xfrm>
                <a:off x="2202" y="3293"/>
                <a:ext cx="316" cy="250"/>
                <a:chOff x="2055" y="3447"/>
                <a:chExt cx="316" cy="250"/>
              </a:xfrm>
            </p:grpSpPr>
            <p:sp>
              <p:nvSpPr>
                <p:cNvPr id="179291" name="Oval 50"/>
                <p:cNvSpPr>
                  <a:spLocks noChangeArrowheads="1"/>
                </p:cNvSpPr>
                <p:nvPr/>
              </p:nvSpPr>
              <p:spPr bwMode="auto">
                <a:xfrm>
                  <a:off x="2058" y="357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92" name="Line 51"/>
                <p:cNvSpPr>
                  <a:spLocks noChangeShapeType="1"/>
                </p:cNvSpPr>
                <p:nvPr/>
              </p:nvSpPr>
              <p:spPr bwMode="auto">
                <a:xfrm>
                  <a:off x="2058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93" name="Line 52"/>
                <p:cNvSpPr>
                  <a:spLocks noChangeShapeType="1"/>
                </p:cNvSpPr>
                <p:nvPr/>
              </p:nvSpPr>
              <p:spPr bwMode="auto">
                <a:xfrm>
                  <a:off x="2371" y="356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8" y="356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95" name="Oval 54"/>
                <p:cNvSpPr>
                  <a:spLocks noChangeArrowheads="1"/>
                </p:cNvSpPr>
                <p:nvPr/>
              </p:nvSpPr>
              <p:spPr bwMode="auto">
                <a:xfrm>
                  <a:off x="2055" y="3505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9296" name="Group 55"/>
                <p:cNvGrpSpPr>
                  <a:grpSpLocks/>
                </p:cNvGrpSpPr>
                <p:nvPr/>
              </p:nvGrpSpPr>
              <p:grpSpPr bwMode="auto">
                <a:xfrm>
                  <a:off x="2072" y="3447"/>
                  <a:ext cx="285" cy="250"/>
                  <a:chOff x="2912" y="2425"/>
                  <a:chExt cx="292" cy="250"/>
                </a:xfrm>
              </p:grpSpPr>
              <p:sp>
                <p:nvSpPr>
                  <p:cNvPr id="17929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9298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" y="2425"/>
                    <a:ext cx="2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1c</a:t>
                    </a:r>
                  </a:p>
                </p:txBody>
              </p:sp>
            </p:grpSp>
          </p:grpSp>
          <p:grpSp>
            <p:nvGrpSpPr>
              <p:cNvPr id="179265" name="Group 97"/>
              <p:cNvGrpSpPr>
                <a:grpSpLocks/>
              </p:cNvGrpSpPr>
              <p:nvPr/>
            </p:nvGrpSpPr>
            <p:grpSpPr bwMode="auto">
              <a:xfrm>
                <a:off x="1896" y="3507"/>
                <a:ext cx="316" cy="250"/>
                <a:chOff x="1749" y="3661"/>
                <a:chExt cx="316" cy="250"/>
              </a:xfrm>
            </p:grpSpPr>
            <p:sp>
              <p:nvSpPr>
                <p:cNvPr id="179284" name="Oval 59"/>
                <p:cNvSpPr>
                  <a:spLocks noChangeArrowheads="1"/>
                </p:cNvSpPr>
                <p:nvPr/>
              </p:nvSpPr>
              <p:spPr bwMode="auto">
                <a:xfrm>
                  <a:off x="1752" y="3781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85" name="Line 60"/>
                <p:cNvSpPr>
                  <a:spLocks noChangeShapeType="1"/>
                </p:cNvSpPr>
                <p:nvPr/>
              </p:nvSpPr>
              <p:spPr bwMode="auto">
                <a:xfrm>
                  <a:off x="1752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86" name="Line 61"/>
                <p:cNvSpPr>
                  <a:spLocks noChangeShapeType="1"/>
                </p:cNvSpPr>
                <p:nvPr/>
              </p:nvSpPr>
              <p:spPr bwMode="auto">
                <a:xfrm>
                  <a:off x="2065" y="377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87" name="Rectangle 62"/>
                <p:cNvSpPr>
                  <a:spLocks noChangeArrowheads="1"/>
                </p:cNvSpPr>
                <p:nvPr/>
              </p:nvSpPr>
              <p:spPr bwMode="auto">
                <a:xfrm>
                  <a:off x="1752" y="3774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88" name="Oval 63"/>
                <p:cNvSpPr>
                  <a:spLocks noChangeArrowheads="1"/>
                </p:cNvSpPr>
                <p:nvPr/>
              </p:nvSpPr>
              <p:spPr bwMode="auto">
                <a:xfrm>
                  <a:off x="1749" y="371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89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4" y="3746"/>
                  <a:ext cx="142" cy="9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9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65" y="3661"/>
                  <a:ext cx="2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79266" name="Group 66"/>
              <p:cNvGrpSpPr>
                <a:grpSpLocks/>
              </p:cNvGrpSpPr>
              <p:nvPr/>
            </p:nvGrpSpPr>
            <p:grpSpPr bwMode="auto">
              <a:xfrm>
                <a:off x="2238" y="3689"/>
                <a:ext cx="316" cy="250"/>
                <a:chOff x="2091" y="3843"/>
                <a:chExt cx="316" cy="250"/>
              </a:xfrm>
            </p:grpSpPr>
            <p:sp>
              <p:nvSpPr>
                <p:cNvPr id="179276" name="Oval 67"/>
                <p:cNvSpPr>
                  <a:spLocks noChangeArrowheads="1"/>
                </p:cNvSpPr>
                <p:nvPr/>
              </p:nvSpPr>
              <p:spPr bwMode="auto">
                <a:xfrm>
                  <a:off x="2094" y="3967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77" name="Line 68"/>
                <p:cNvSpPr>
                  <a:spLocks noChangeShapeType="1"/>
                </p:cNvSpPr>
                <p:nvPr/>
              </p:nvSpPr>
              <p:spPr bwMode="auto">
                <a:xfrm>
                  <a:off x="2094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78" name="Line 69"/>
                <p:cNvSpPr>
                  <a:spLocks noChangeShapeType="1"/>
                </p:cNvSpPr>
                <p:nvPr/>
              </p:nvSpPr>
              <p:spPr bwMode="auto">
                <a:xfrm>
                  <a:off x="2407" y="3960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79" name="Rectangle 70"/>
                <p:cNvSpPr>
                  <a:spLocks noChangeArrowheads="1"/>
                </p:cNvSpPr>
                <p:nvPr/>
              </p:nvSpPr>
              <p:spPr bwMode="auto">
                <a:xfrm>
                  <a:off x="2094" y="3960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80" name="Oval 71"/>
                <p:cNvSpPr>
                  <a:spLocks noChangeArrowheads="1"/>
                </p:cNvSpPr>
                <p:nvPr/>
              </p:nvSpPr>
              <p:spPr bwMode="auto">
                <a:xfrm>
                  <a:off x="2091" y="3901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9281" name="Group 72"/>
                <p:cNvGrpSpPr>
                  <a:grpSpLocks/>
                </p:cNvGrpSpPr>
                <p:nvPr/>
              </p:nvGrpSpPr>
              <p:grpSpPr bwMode="auto">
                <a:xfrm>
                  <a:off x="2106" y="3843"/>
                  <a:ext cx="294" cy="250"/>
                  <a:chOff x="2910" y="2425"/>
                  <a:chExt cx="296" cy="250"/>
                </a:xfrm>
              </p:grpSpPr>
              <p:sp>
                <p:nvSpPr>
                  <p:cNvPr id="17928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9283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0" y="2425"/>
                    <a:ext cx="29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1d</a:t>
                    </a:r>
                  </a:p>
                </p:txBody>
              </p:sp>
            </p:grpSp>
          </p:grpSp>
          <p:grpSp>
            <p:nvGrpSpPr>
              <p:cNvPr id="179267" name="Group 75"/>
              <p:cNvGrpSpPr>
                <a:grpSpLocks/>
              </p:cNvGrpSpPr>
              <p:nvPr/>
            </p:nvGrpSpPr>
            <p:grpSpPr bwMode="auto">
              <a:xfrm>
                <a:off x="2778" y="3573"/>
                <a:ext cx="316" cy="250"/>
                <a:chOff x="2016" y="1976"/>
                <a:chExt cx="316" cy="250"/>
              </a:xfrm>
            </p:grpSpPr>
            <p:sp>
              <p:nvSpPr>
                <p:cNvPr id="179268" name="Oval 76"/>
                <p:cNvSpPr>
                  <a:spLocks noChangeArrowheads="1"/>
                </p:cNvSpPr>
                <p:nvPr/>
              </p:nvSpPr>
              <p:spPr bwMode="auto">
                <a:xfrm>
                  <a:off x="2019" y="2102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69" name="Line 77"/>
                <p:cNvSpPr>
                  <a:spLocks noChangeShapeType="1"/>
                </p:cNvSpPr>
                <p:nvPr/>
              </p:nvSpPr>
              <p:spPr bwMode="auto">
                <a:xfrm>
                  <a:off x="2019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70" name="Line 78"/>
                <p:cNvSpPr>
                  <a:spLocks noChangeShapeType="1"/>
                </p:cNvSpPr>
                <p:nvPr/>
              </p:nvSpPr>
              <p:spPr bwMode="auto">
                <a:xfrm>
                  <a:off x="2332" y="2095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9271" name="Rectangle 79"/>
                <p:cNvSpPr>
                  <a:spLocks noChangeArrowheads="1"/>
                </p:cNvSpPr>
                <p:nvPr/>
              </p:nvSpPr>
              <p:spPr bwMode="auto">
                <a:xfrm>
                  <a:off x="2019" y="2095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79272" name="Oval 80"/>
                <p:cNvSpPr>
                  <a:spLocks noChangeArrowheads="1"/>
                </p:cNvSpPr>
                <p:nvPr/>
              </p:nvSpPr>
              <p:spPr bwMode="auto">
                <a:xfrm>
                  <a:off x="2016" y="2036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79273" name="Group 81"/>
                <p:cNvGrpSpPr>
                  <a:grpSpLocks/>
                </p:cNvGrpSpPr>
                <p:nvPr/>
              </p:nvGrpSpPr>
              <p:grpSpPr bwMode="auto">
                <a:xfrm>
                  <a:off x="2029" y="1976"/>
                  <a:ext cx="294" cy="250"/>
                  <a:chOff x="2909" y="2425"/>
                  <a:chExt cx="299" cy="250"/>
                </a:xfrm>
              </p:grpSpPr>
              <p:sp>
                <p:nvSpPr>
                  <p:cNvPr id="17927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79275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9" y="2425"/>
                    <a:ext cx="29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1b</a:t>
                    </a:r>
                    <a:endParaRPr lang="en-US" altLang="el-GR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</p:grpSp>
        <p:grpSp>
          <p:nvGrpSpPr>
            <p:cNvPr id="179222" name="Group 84"/>
            <p:cNvGrpSpPr>
              <a:grpSpLocks/>
            </p:cNvGrpSpPr>
            <p:nvPr/>
          </p:nvGrpSpPr>
          <p:grpSpPr bwMode="auto">
            <a:xfrm>
              <a:off x="5414963" y="5324475"/>
              <a:ext cx="501650" cy="396875"/>
              <a:chOff x="3537" y="3473"/>
              <a:chExt cx="316" cy="250"/>
            </a:xfrm>
          </p:grpSpPr>
          <p:sp>
            <p:nvSpPr>
              <p:cNvPr id="179249" name="Oval 85"/>
              <p:cNvSpPr>
                <a:spLocks noChangeArrowheads="1"/>
              </p:cNvSpPr>
              <p:nvPr/>
            </p:nvSpPr>
            <p:spPr bwMode="auto">
              <a:xfrm>
                <a:off x="3540" y="359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50" name="Line 86"/>
              <p:cNvSpPr>
                <a:spLocks noChangeShapeType="1"/>
              </p:cNvSpPr>
              <p:nvPr/>
            </p:nvSpPr>
            <p:spPr bwMode="auto">
              <a:xfrm>
                <a:off x="3540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51" name="Line 87"/>
              <p:cNvSpPr>
                <a:spLocks noChangeShapeType="1"/>
              </p:cNvSpPr>
              <p:nvPr/>
            </p:nvSpPr>
            <p:spPr bwMode="auto">
              <a:xfrm>
                <a:off x="3853" y="359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52" name="Rectangle 88"/>
              <p:cNvSpPr>
                <a:spLocks noChangeArrowheads="1"/>
              </p:cNvSpPr>
              <p:nvPr/>
            </p:nvSpPr>
            <p:spPr bwMode="auto">
              <a:xfrm>
                <a:off x="3540" y="359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53" name="Oval 89"/>
              <p:cNvSpPr>
                <a:spLocks noChangeArrowheads="1"/>
              </p:cNvSpPr>
              <p:nvPr/>
            </p:nvSpPr>
            <p:spPr bwMode="auto">
              <a:xfrm>
                <a:off x="3537" y="353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54" name="Rectangle 90"/>
              <p:cNvSpPr>
                <a:spLocks noChangeArrowheads="1"/>
              </p:cNvSpPr>
              <p:nvPr/>
            </p:nvSpPr>
            <p:spPr bwMode="auto">
              <a:xfrm>
                <a:off x="3624" y="3545"/>
                <a:ext cx="141" cy="12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55" name="Text Box 91"/>
              <p:cNvSpPr txBox="1">
                <a:spLocks noChangeArrowheads="1"/>
              </p:cNvSpPr>
              <p:nvPr/>
            </p:nvSpPr>
            <p:spPr bwMode="auto">
              <a:xfrm>
                <a:off x="3551" y="347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9223" name="Line 92"/>
            <p:cNvSpPr>
              <a:spLocks noChangeShapeType="1"/>
            </p:cNvSpPr>
            <p:nvPr/>
          </p:nvSpPr>
          <p:spPr bwMode="auto">
            <a:xfrm>
              <a:off x="6635750" y="5241925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9224" name="Line 93"/>
            <p:cNvSpPr>
              <a:spLocks noChangeShapeType="1"/>
            </p:cNvSpPr>
            <p:nvPr/>
          </p:nvSpPr>
          <p:spPr bwMode="auto">
            <a:xfrm>
              <a:off x="6889750" y="5707063"/>
              <a:ext cx="735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9225" name="Line 94"/>
            <p:cNvSpPr>
              <a:spLocks noChangeShapeType="1"/>
            </p:cNvSpPr>
            <p:nvPr/>
          </p:nvSpPr>
          <p:spPr bwMode="auto">
            <a:xfrm>
              <a:off x="5921375" y="5553075"/>
              <a:ext cx="48895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26" name="Line 95"/>
            <p:cNvSpPr>
              <a:spLocks noChangeShapeType="1"/>
            </p:cNvSpPr>
            <p:nvPr/>
          </p:nvSpPr>
          <p:spPr bwMode="auto">
            <a:xfrm>
              <a:off x="6530975" y="5351463"/>
              <a:ext cx="68263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9227" name="Group 96"/>
            <p:cNvGrpSpPr>
              <a:grpSpLocks/>
            </p:cNvGrpSpPr>
            <p:nvPr/>
          </p:nvGrpSpPr>
          <p:grpSpPr bwMode="auto">
            <a:xfrm>
              <a:off x="6142038" y="5046663"/>
              <a:ext cx="501650" cy="396875"/>
              <a:chOff x="4320" y="1936"/>
              <a:chExt cx="316" cy="250"/>
            </a:xfrm>
          </p:grpSpPr>
          <p:sp>
            <p:nvSpPr>
              <p:cNvPr id="179242" name="Oval 97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3" name="Line 98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44" name="Line 99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45" name="Rectangle 100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6" name="Oval 101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7" name="Rectangle 102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8" name="Text Box 103"/>
              <p:cNvSpPr txBox="1">
                <a:spLocks noChangeArrowheads="1"/>
              </p:cNvSpPr>
              <p:nvPr/>
            </p:nvSpPr>
            <p:spPr bwMode="auto">
              <a:xfrm>
                <a:off x="4338" y="1936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79228" name="Group 104"/>
            <p:cNvGrpSpPr>
              <a:grpSpLocks/>
            </p:cNvGrpSpPr>
            <p:nvPr/>
          </p:nvGrpSpPr>
          <p:grpSpPr bwMode="auto">
            <a:xfrm>
              <a:off x="6405563" y="5502275"/>
              <a:ext cx="501650" cy="396875"/>
              <a:chOff x="4596" y="2158"/>
              <a:chExt cx="316" cy="250"/>
            </a:xfrm>
          </p:grpSpPr>
          <p:sp>
            <p:nvSpPr>
              <p:cNvPr id="179235" name="Oval 105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36" name="Line 106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37" name="Line 107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9238" name="Rectangle 108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39" name="Oval 109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0" name="Rectangle 110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9241" name="Text Box 111"/>
              <p:cNvSpPr txBox="1">
                <a:spLocks noChangeArrowheads="1"/>
              </p:cNvSpPr>
              <p:nvPr/>
            </p:nvSpPr>
            <p:spPr bwMode="auto">
              <a:xfrm>
                <a:off x="4610" y="2158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9229" name="Text Box 112"/>
            <p:cNvSpPr txBox="1">
              <a:spLocks noChangeArrowheads="1"/>
            </p:cNvSpPr>
            <p:nvPr/>
          </p:nvSpPr>
          <p:spPr bwMode="auto">
            <a:xfrm>
              <a:off x="7656513" y="5159375"/>
              <a:ext cx="8937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9230" name="Freeform 113"/>
            <p:cNvSpPr>
              <a:spLocks/>
            </p:cNvSpPr>
            <p:nvPr/>
          </p:nvSpPr>
          <p:spPr bwMode="auto">
            <a:xfrm flipH="1">
              <a:off x="292100" y="4772025"/>
              <a:ext cx="1171575" cy="1758950"/>
            </a:xfrm>
            <a:custGeom>
              <a:avLst/>
              <a:gdLst>
                <a:gd name="T0" fmla="*/ 2147483646 w 738"/>
                <a:gd name="T1" fmla="*/ 2147483646 h 1108"/>
                <a:gd name="T2" fmla="*/ 2147483646 w 738"/>
                <a:gd name="T3" fmla="*/ 2147483646 h 1108"/>
                <a:gd name="T4" fmla="*/ 2147483646 w 738"/>
                <a:gd name="T5" fmla="*/ 2147483646 h 1108"/>
                <a:gd name="T6" fmla="*/ 2147483646 w 738"/>
                <a:gd name="T7" fmla="*/ 2147483646 h 1108"/>
                <a:gd name="T8" fmla="*/ 2147483646 w 738"/>
                <a:gd name="T9" fmla="*/ 2147483646 h 1108"/>
                <a:gd name="T10" fmla="*/ 2147483646 w 738"/>
                <a:gd name="T11" fmla="*/ 2147483646 h 1108"/>
                <a:gd name="T12" fmla="*/ 2147483646 w 738"/>
                <a:gd name="T13" fmla="*/ 2147483646 h 1108"/>
                <a:gd name="T14" fmla="*/ 2147483646 w 738"/>
                <a:gd name="T15" fmla="*/ 2147483646 h 1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1108"/>
                <a:gd name="T26" fmla="*/ 738 w 738"/>
                <a:gd name="T27" fmla="*/ 1108 h 1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1108">
                  <a:moveTo>
                    <a:pt x="32" y="394"/>
                  </a:moveTo>
                  <a:cubicBezTo>
                    <a:pt x="66" y="301"/>
                    <a:pt x="108" y="228"/>
                    <a:pt x="213" y="172"/>
                  </a:cubicBezTo>
                  <a:cubicBezTo>
                    <a:pt x="318" y="116"/>
                    <a:pt x="588" y="0"/>
                    <a:pt x="663" y="56"/>
                  </a:cubicBezTo>
                  <a:cubicBezTo>
                    <a:pt x="738" y="112"/>
                    <a:pt x="659" y="346"/>
                    <a:pt x="661" y="509"/>
                  </a:cubicBezTo>
                  <a:cubicBezTo>
                    <a:pt x="663" y="672"/>
                    <a:pt x="731" y="956"/>
                    <a:pt x="677" y="1032"/>
                  </a:cubicBezTo>
                  <a:cubicBezTo>
                    <a:pt x="623" y="1108"/>
                    <a:pt x="442" y="999"/>
                    <a:pt x="338" y="962"/>
                  </a:cubicBezTo>
                  <a:cubicBezTo>
                    <a:pt x="234" y="925"/>
                    <a:pt x="102" y="904"/>
                    <a:pt x="51" y="809"/>
                  </a:cubicBezTo>
                  <a:cubicBezTo>
                    <a:pt x="0" y="715"/>
                    <a:pt x="36" y="481"/>
                    <a:pt x="32" y="39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31" name="Text Box 114"/>
            <p:cNvSpPr txBox="1">
              <a:spLocks noChangeArrowheads="1"/>
            </p:cNvSpPr>
            <p:nvPr/>
          </p:nvSpPr>
          <p:spPr bwMode="auto">
            <a:xfrm>
              <a:off x="349250" y="5556250"/>
              <a:ext cx="893763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networks</a:t>
              </a:r>
            </a:p>
          </p:txBody>
        </p:sp>
        <p:sp>
          <p:nvSpPr>
            <p:cNvPr id="179232" name="Line 115"/>
            <p:cNvSpPr>
              <a:spLocks noChangeShapeType="1"/>
            </p:cNvSpPr>
            <p:nvPr/>
          </p:nvSpPr>
          <p:spPr bwMode="auto">
            <a:xfrm flipH="1">
              <a:off x="1149350" y="5118100"/>
              <a:ext cx="468313" cy="268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9233" name="Freeform 116"/>
            <p:cNvSpPr>
              <a:spLocks/>
            </p:cNvSpPr>
            <p:nvPr/>
          </p:nvSpPr>
          <p:spPr bwMode="auto">
            <a:xfrm>
              <a:off x="4913313" y="5607050"/>
              <a:ext cx="523875" cy="261938"/>
            </a:xfrm>
            <a:custGeom>
              <a:avLst/>
              <a:gdLst>
                <a:gd name="T0" fmla="*/ 0 w 654"/>
                <a:gd name="T1" fmla="*/ 2147483646 h 420"/>
                <a:gd name="T2" fmla="*/ 2147483646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9234" name="Freeform 117"/>
            <p:cNvSpPr>
              <a:spLocks/>
            </p:cNvSpPr>
            <p:nvPr/>
          </p:nvSpPr>
          <p:spPr bwMode="auto">
            <a:xfrm>
              <a:off x="2800350" y="5014913"/>
              <a:ext cx="704850" cy="409575"/>
            </a:xfrm>
            <a:custGeom>
              <a:avLst/>
              <a:gdLst>
                <a:gd name="T0" fmla="*/ 0 w 444"/>
                <a:gd name="T1" fmla="*/ 0 h 258"/>
                <a:gd name="T2" fmla="*/ 2147483646 w 444"/>
                <a:gd name="T3" fmla="*/ 2147483646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5" name="AutoShape 118"/>
          <p:cNvSpPr>
            <a:spLocks noChangeArrowheads="1"/>
          </p:cNvSpPr>
          <p:nvPr/>
        </p:nvSpPr>
        <p:spPr bwMode="auto">
          <a:xfrm rot="-9091425">
            <a:off x="2838450" y="5043488"/>
            <a:ext cx="768350" cy="276225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6" name="AutoShape 118"/>
          <p:cNvSpPr>
            <a:spLocks noChangeArrowheads="1"/>
          </p:cNvSpPr>
          <p:nvPr/>
        </p:nvSpPr>
        <p:spPr bwMode="auto">
          <a:xfrm rot="2212823">
            <a:off x="3968750" y="5461000"/>
            <a:ext cx="768350" cy="276225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79207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916F1CAD-FAA7-446E-9778-1AD29AE9E5CF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37338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l-GR" sz="2400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Σύνοψη</a:t>
            </a:r>
            <a:endParaRPr lang="en-US" sz="2400" u="sng" dirty="0" smtClean="0">
              <a:solidFill>
                <a:schemeClr val="accent6">
                  <a:lumMod val="75000"/>
                </a:schemeClr>
              </a:solidFill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charset="0"/>
              </a:rPr>
              <a:t>Ο </a:t>
            </a:r>
            <a:r>
              <a:rPr lang="en-US" sz="2400" dirty="0" smtClean="0">
                <a:ea typeface="ＭＳ Ｐゴシック" charset="0"/>
              </a:rPr>
              <a:t>Router </a:t>
            </a:r>
            <a:r>
              <a:rPr lang="el-GR" sz="2400" dirty="0" smtClean="0">
                <a:ea typeface="ＭＳ Ｐゴシック" charset="0"/>
              </a:rPr>
              <a:t>ενημερώνεται για το </a:t>
            </a:r>
            <a:r>
              <a:rPr lang="en-US" sz="2400" dirty="0" smtClean="0">
                <a:ea typeface="ＭＳ Ｐゴシック" charset="0"/>
              </a:rPr>
              <a:t>prefix</a:t>
            </a:r>
          </a:p>
          <a:p>
            <a:pPr marL="914400" lvl="1" indent="-514350">
              <a:defRPr/>
            </a:pP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μέσω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 BGP </a:t>
            </a: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διαφημίσεων διαδρομών από άλλους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routers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charset="0"/>
              </a:rPr>
              <a:t>Καθορισμός της πόρτας του </a:t>
            </a:r>
            <a:r>
              <a:rPr lang="en-US" sz="2400" dirty="0" smtClean="0">
                <a:ea typeface="ＭＳ Ｐゴシック" charset="0"/>
              </a:rPr>
              <a:t>router </a:t>
            </a:r>
            <a:r>
              <a:rPr lang="el-GR" sz="2400" dirty="0" smtClean="0">
                <a:ea typeface="ＭＳ Ｐゴシック" charset="0"/>
              </a:rPr>
              <a:t>για το </a:t>
            </a:r>
            <a:r>
              <a:rPr lang="en-US" sz="2400" dirty="0" smtClean="0">
                <a:ea typeface="ＭＳ Ｐゴシック" charset="0"/>
              </a:rPr>
              <a:t>prefix</a:t>
            </a:r>
          </a:p>
          <a:p>
            <a:pPr marL="914400" lvl="1" indent="-514350">
              <a:defRPr/>
            </a:pP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Χρήση του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BGP </a:t>
            </a: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για την επιλογή διαδρομής ώστε να βρεθεί η βέλτιστη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inter-AS route</a:t>
            </a:r>
          </a:p>
          <a:p>
            <a:pPr marL="914400" lvl="1" indent="-514350">
              <a:defRPr/>
            </a:pP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Χρήση του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OSPF </a:t>
            </a: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για να βρεθεί η βέλτιστη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intra-AS route  </a:t>
            </a: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που οδηγεί στη βέλτιστη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inter-AS route</a:t>
            </a:r>
          </a:p>
          <a:p>
            <a:pPr marL="914400" lvl="1" indent="-514350">
              <a:defRPr/>
            </a:pP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Ο </a:t>
            </a:r>
            <a:r>
              <a:rPr lang="en-US" sz="2000" dirty="0" smtClean="0">
                <a:solidFill>
                  <a:schemeClr val="accent6"/>
                </a:solidFill>
                <a:ea typeface="ＭＳ Ｐゴシック" charset="0"/>
              </a:rPr>
              <a:t>Router </a:t>
            </a:r>
            <a:r>
              <a:rPr lang="el-GR" sz="2000" dirty="0" err="1" smtClean="0">
                <a:solidFill>
                  <a:schemeClr val="accent6"/>
                </a:solidFill>
                <a:ea typeface="ＭＳ Ｐゴシック" charset="0"/>
              </a:rPr>
              <a:t>ταυτοποιεί</a:t>
            </a:r>
            <a:r>
              <a:rPr lang="el-GR" sz="2000" dirty="0" smtClean="0">
                <a:solidFill>
                  <a:schemeClr val="accent6"/>
                </a:solidFill>
                <a:ea typeface="ＭＳ Ｐゴシック" charset="0"/>
              </a:rPr>
              <a:t> την πόρτα για τη βέλτιστη διαδρομή</a:t>
            </a:r>
            <a:endParaRPr lang="en-US" sz="2000" dirty="0" smtClean="0">
              <a:solidFill>
                <a:schemeClr val="accent6"/>
              </a:solidFill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400" dirty="0" smtClean="0">
                <a:ea typeface="ＭＳ Ｐゴシック" charset="0"/>
              </a:rPr>
              <a:t>Εισαγωγή της εγγραφής </a:t>
            </a:r>
            <a:r>
              <a:rPr lang="en-US" sz="2400" dirty="0" smtClean="0">
                <a:ea typeface="ＭＳ Ｐゴシック" charset="0"/>
              </a:rPr>
              <a:t>prefix-port </a:t>
            </a:r>
            <a:r>
              <a:rPr lang="el-GR" sz="2400" dirty="0" smtClean="0">
                <a:ea typeface="ＭＳ Ｐゴシック" charset="0"/>
              </a:rPr>
              <a:t>στον πίνακα προώθησης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Πως μπαίνει μία εγγραφή στον πίνακα προώθησης ενός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Router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;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80228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5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C761FC0A-5C25-4C0D-A78C-D6D8C8E8C8F2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Επίπεδο δικτύου - εισαγωγικά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Στόχοι</a:t>
            </a: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Η κατανόηση των αρχών που αφορούν τις υπηρεσίες του επιπέδου δικτύου</a:t>
            </a:r>
            <a:r>
              <a:rPr lang="en-US" altLang="el-GR" smtClean="0">
                <a:ea typeface="MS PGothic" panose="020B0600070205080204" pitchFamily="34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Μοντέλα υπηρεσιών επιπέδου δικτύου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Προώθηση </a:t>
            </a:r>
            <a:r>
              <a:rPr lang="en-US" altLang="el-GR" smtClean="0">
                <a:ea typeface="MS PGothic" panose="020B0600070205080204" pitchFamily="34" charset="-128"/>
              </a:rPr>
              <a:t>vs </a:t>
            </a:r>
            <a:r>
              <a:rPr lang="el-GR" altLang="el-GR" smtClean="0">
                <a:ea typeface="MS PGothic" panose="020B0600070205080204" pitchFamily="34" charset="-128"/>
              </a:rPr>
              <a:t>δρομολόγησης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Πως λειτουργεί ένας δρομολογητής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Βασικές υλοποιήσεις στο διαδίκτυο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E3BEE-9409-42CD-9068-42F3FDFD700D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E8B4651-527F-468E-91CF-DB583209397E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81251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3600" smtClean="0">
                <a:ea typeface="MS PGothic" panose="020B0600070205080204" pitchFamily="34" charset="-128"/>
              </a:rPr>
              <a:t>BGP </a:t>
            </a:r>
            <a:r>
              <a:rPr lang="el-GR" altLang="el-GR" sz="3600" smtClean="0">
                <a:ea typeface="MS PGothic" panose="020B0600070205080204" pitchFamily="34" charset="-128"/>
              </a:rPr>
              <a:t>Πολιτικές Δρομολόγησης</a:t>
            </a:r>
            <a:endParaRPr lang="en-US" altLang="el-GR" sz="3600" smtClean="0">
              <a:ea typeface="MS PGothic" panose="020B0600070205080204" pitchFamily="34" charset="-128"/>
            </a:endParaRPr>
          </a:p>
        </p:txBody>
      </p:sp>
      <p:sp>
        <p:nvSpPr>
          <p:cNvPr id="181253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1255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A,B,C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είναι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2400" i="1" dirty="0" smtClean="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provider networks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X,W,Y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είναι πελάτες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(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των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provider networks)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/>
            </a:pP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X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έχει δύο </a:t>
            </a:r>
            <a:r>
              <a:rPr lang="el-GR" altLang="el-GR" sz="2400" dirty="0" err="1" smtClean="0">
                <a:latin typeface="Gill Sans MT" panose="020B0502020104020203" pitchFamily="34" charset="0"/>
                <a:ea typeface="MS PGothic" panose="020B0600070205080204" pitchFamily="34" charset="-128"/>
              </a:rPr>
              <a:t>παρόχους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(</a:t>
            </a:r>
            <a:r>
              <a:rPr lang="en-US" altLang="el-GR" sz="2400" i="1" dirty="0" smtClean="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dual-homed</a:t>
            </a:r>
            <a:r>
              <a:rPr lang="el-GR" altLang="el-GR" sz="2400" i="1" dirty="0" smtClean="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)</a:t>
            </a:r>
            <a:r>
              <a:rPr lang="en-US" altLang="el-GR" sz="2400" i="1" dirty="0" smtClean="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: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συνδέεται σε δύο δίκτυα</a:t>
            </a:r>
            <a:endParaRPr lang="en-US" altLang="el-GR" sz="2400" dirty="0" smtClean="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X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δεν θέλει να δρομολογήσει από το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μέσω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του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X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στο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C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..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 Έτσι 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X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δεν θα διαφημίσει στο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μία διαδρομή στο </a:t>
            </a:r>
            <a:r>
              <a:rPr lang="en-US" altLang="el-GR" sz="2400" dirty="0" smtClean="0">
                <a:latin typeface="Gill Sans MT" panose="020B0502020104020203" pitchFamily="34" charset="0"/>
                <a:ea typeface="MS PGothic" panose="020B0600070205080204" pitchFamily="34" charset="-128"/>
              </a:rPr>
              <a:t>C</a:t>
            </a:r>
          </a:p>
          <a:p>
            <a:pPr marL="0" indent="0"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Arial" panose="020B0604020202020204" pitchFamily="34" charset="0"/>
              <a:buNone/>
              <a:defRPr/>
            </a:pPr>
            <a:endParaRPr lang="en-US" altLang="el-GR" sz="2400" dirty="0" smtClean="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125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57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58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59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181260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</a:t>
              </a:r>
            </a:p>
          </p:txBody>
        </p:sp>
        <p:sp>
          <p:nvSpPr>
            <p:cNvPr id="181261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62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</a:p>
          </p:txBody>
        </p:sp>
        <p:sp>
          <p:nvSpPr>
            <p:cNvPr id="181263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64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65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</a:t>
              </a:r>
            </a:p>
          </p:txBody>
        </p:sp>
        <p:sp>
          <p:nvSpPr>
            <p:cNvPr id="181266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67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68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X</a:t>
              </a:r>
            </a:p>
          </p:txBody>
        </p:sp>
        <p:sp>
          <p:nvSpPr>
            <p:cNvPr id="181269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0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Y</a:t>
              </a:r>
            </a:p>
          </p:txBody>
        </p:sp>
        <p:sp>
          <p:nvSpPr>
            <p:cNvPr id="181271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2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3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4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5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6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7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8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79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legend</a:t>
              </a:r>
              <a:r>
                <a:rPr lang="en-US" altLang="el-GR" sz="1700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: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0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7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1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2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customer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3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network: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4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5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6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provider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7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8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network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89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1290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91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4529D6E-9854-48CC-BDC8-6DD8195FB72D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82275" name="Picture 4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033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3600" smtClean="0">
                <a:ea typeface="MS PGothic" panose="020B0600070205080204" pitchFamily="34" charset="-128"/>
              </a:rPr>
              <a:t>BGP </a:t>
            </a:r>
            <a:r>
              <a:rPr lang="el-GR" altLang="el-GR" sz="3600" smtClean="0">
                <a:ea typeface="MS PGothic" panose="020B0600070205080204" pitchFamily="34" charset="-128"/>
              </a:rPr>
              <a:t>πολιτικές δρομολόγησης</a:t>
            </a:r>
            <a:r>
              <a:rPr lang="en-US" altLang="el-GR" sz="3600" smtClean="0">
                <a:ea typeface="MS PGothic" panose="020B0600070205080204" pitchFamily="34" charset="-128"/>
              </a:rPr>
              <a:t>(2)</a:t>
            </a:r>
          </a:p>
        </p:txBody>
      </p:sp>
      <p:sp>
        <p:nvSpPr>
          <p:cNvPr id="182277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A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διαφημίζει το μονοπάτι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 AW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στο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διαφημίζει το μονοπάτι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BAW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στο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X </a:t>
            </a:r>
            <a:endParaRPr lang="en-US" altLang="el-GR" sz="2400">
              <a:solidFill>
                <a:srgbClr val="FF0000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Θα έπρεπε 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να διαφημίζει το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BAW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στο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C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;</a:t>
            </a: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Σε καμία περίπτωση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!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δεν έχει να 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l-GR" altLang="ja-JP" sz="2000">
                <a:latin typeface="Gill Sans MT" panose="020B0502020104020203" pitchFamily="34" charset="0"/>
              </a:rPr>
              <a:t>λαμβάνει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</a:t>
            </a:r>
            <a:r>
              <a:rPr lang="el-GR" altLang="ja-JP" sz="2000">
                <a:latin typeface="Gill Sans MT" panose="020B0502020104020203" pitchFamily="34" charset="0"/>
              </a:rPr>
              <a:t>για τη δρομολόγηση </a:t>
            </a:r>
            <a:r>
              <a:rPr lang="en-US" altLang="ja-JP" sz="2000">
                <a:latin typeface="Gill Sans MT" panose="020B0502020104020203" pitchFamily="34" charset="0"/>
              </a:rPr>
              <a:t>CBAW </a:t>
            </a:r>
            <a:r>
              <a:rPr lang="el-GR" altLang="ja-JP" sz="2000">
                <a:latin typeface="Gill Sans MT" panose="020B0502020104020203" pitchFamily="34" charset="0"/>
              </a:rPr>
              <a:t>αφού κανείς εκ των </a:t>
            </a:r>
            <a:r>
              <a:rPr lang="en-US" altLang="ja-JP" sz="2000">
                <a:latin typeface="Gill Sans MT" panose="020B0502020104020203" pitchFamily="34" charset="0"/>
              </a:rPr>
              <a:t>W </a:t>
            </a:r>
            <a:r>
              <a:rPr lang="el-GR" altLang="ja-JP" sz="2000">
                <a:latin typeface="Gill Sans MT" panose="020B0502020104020203" pitchFamily="34" charset="0"/>
              </a:rPr>
              <a:t>ή </a:t>
            </a:r>
            <a:r>
              <a:rPr lang="en-US" altLang="ja-JP" sz="2000">
                <a:latin typeface="Gill Sans MT" panose="020B0502020104020203" pitchFamily="34" charset="0"/>
              </a:rPr>
              <a:t>C </a:t>
            </a:r>
            <a:r>
              <a:rPr lang="el-GR" altLang="ja-JP" sz="2000">
                <a:latin typeface="Gill Sans MT" panose="020B0502020104020203" pitchFamily="34" charset="0"/>
              </a:rPr>
              <a:t>είναι πελάτες του</a:t>
            </a:r>
            <a:endParaRPr lang="en-US" altLang="ja-JP" sz="200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θέλει να αναγκάσει το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C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να δρομολογήσει στον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w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μέσω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A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Ο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B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θέλει να δρομολογεί </a:t>
            </a:r>
            <a:r>
              <a:rPr lang="el-GR" altLang="el-GR" sz="20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μόνο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από και προς τους πελάτες του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!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0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227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80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81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82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</a:p>
          </p:txBody>
        </p:sp>
        <p:sp>
          <p:nvSpPr>
            <p:cNvPr id="182283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</a:t>
              </a:r>
            </a:p>
          </p:txBody>
        </p:sp>
        <p:sp>
          <p:nvSpPr>
            <p:cNvPr id="182284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85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</a:p>
          </p:txBody>
        </p:sp>
        <p:sp>
          <p:nvSpPr>
            <p:cNvPr id="182286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287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88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</a:t>
              </a:r>
            </a:p>
          </p:txBody>
        </p:sp>
        <p:sp>
          <p:nvSpPr>
            <p:cNvPr id="182289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290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1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X</a:t>
              </a:r>
            </a:p>
          </p:txBody>
        </p:sp>
        <p:sp>
          <p:nvSpPr>
            <p:cNvPr id="182292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3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Y</a:t>
              </a:r>
            </a:p>
          </p:txBody>
        </p:sp>
        <p:sp>
          <p:nvSpPr>
            <p:cNvPr id="182294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5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6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7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8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299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300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301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2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legend</a:t>
              </a:r>
              <a:r>
                <a:rPr lang="en-US" altLang="el-GR" sz="1700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: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3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7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4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5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customer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6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network: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7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8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09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provider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10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11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network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12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2313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314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531D67F-4C18-40E1-A9E6-9F11A5681D52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>
                <a:ea typeface="MS PGothic" panose="020B0600070205080204" pitchFamily="34" charset="-128"/>
              </a:rPr>
              <a:t>Γιατί διαφορετικό </a:t>
            </a:r>
            <a:r>
              <a:rPr lang="en-US" altLang="el-GR" sz="3600" smtClean="0">
                <a:ea typeface="MS PGothic" panose="020B0600070205080204" pitchFamily="34" charset="-128"/>
              </a:rPr>
              <a:t> Intra-, Inter-AS routing</a:t>
            </a:r>
            <a:r>
              <a:rPr lang="el-GR" altLang="el-GR" sz="3600" smtClean="0">
                <a:ea typeface="MS PGothic" panose="020B0600070205080204" pitchFamily="34" charset="-128"/>
              </a:rPr>
              <a:t>;</a:t>
            </a:r>
            <a:r>
              <a:rPr lang="en-US" altLang="el-GR" sz="3600" smtClean="0">
                <a:ea typeface="MS PGothic" panose="020B0600070205080204" pitchFamily="34" charset="-128"/>
              </a:rPr>
              <a:t> </a:t>
            </a:r>
            <a:r>
              <a:rPr lang="en-US" altLang="el-GR" sz="4800" smtClean="0"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Πολιτικές</a:t>
            </a:r>
            <a:r>
              <a:rPr lang="en-US" altLang="el-GR" sz="2400" i="1" smtClean="0">
                <a:solidFill>
                  <a:srgbClr val="CC0000"/>
                </a:solidFill>
              </a:rPr>
              <a:t>:</a:t>
            </a:r>
            <a:r>
              <a:rPr lang="en-US" altLang="el-GR" sz="2400" smtClean="0"/>
              <a:t> </a:t>
            </a:r>
          </a:p>
          <a:p>
            <a:r>
              <a:rPr lang="en-US" altLang="el-GR" sz="2400" smtClean="0"/>
              <a:t>inter-AS: </a:t>
            </a:r>
            <a:r>
              <a:rPr lang="el-GR" altLang="el-GR" sz="2400" smtClean="0"/>
              <a:t>Ο </a:t>
            </a:r>
            <a:r>
              <a:rPr lang="en-US" altLang="el-GR" sz="2400" smtClean="0"/>
              <a:t>admin </a:t>
            </a:r>
            <a:r>
              <a:rPr lang="el-GR" altLang="el-GR" sz="2400" smtClean="0"/>
              <a:t>θέλει να ελέγχει πως η κίνησή του δρομολογείται</a:t>
            </a:r>
            <a:r>
              <a:rPr lang="en-US" altLang="el-GR" sz="2400" smtClean="0"/>
              <a:t>, </a:t>
            </a:r>
            <a:r>
              <a:rPr lang="el-GR" altLang="el-GR" sz="2400" smtClean="0"/>
              <a:t>ποιος δρομολογεί μέσω του δικού του δικτύου</a:t>
            </a:r>
            <a:r>
              <a:rPr lang="en-US" altLang="el-GR" sz="2400" smtClean="0"/>
              <a:t>. </a:t>
            </a:r>
          </a:p>
          <a:p>
            <a:r>
              <a:rPr lang="en-US" altLang="el-GR" sz="2400" smtClean="0"/>
              <a:t>intra-AS: </a:t>
            </a:r>
            <a:r>
              <a:rPr lang="el-GR" altLang="el-GR" sz="2400" smtClean="0"/>
              <a:t>Ένας </a:t>
            </a:r>
            <a:r>
              <a:rPr lang="en-US" altLang="el-GR" sz="2400" smtClean="0"/>
              <a:t>admin, </a:t>
            </a:r>
            <a:r>
              <a:rPr lang="el-GR" altLang="el-GR" sz="2400" smtClean="0"/>
              <a:t>έτσι δεν απαιτούνται πολιτικές αποφάσεις</a:t>
            </a:r>
            <a:endParaRPr lang="en-US" altLang="el-GR" sz="24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Κλίμακα</a:t>
            </a:r>
            <a:r>
              <a:rPr lang="en-US" altLang="el-GR" sz="2400" i="1" smtClean="0">
                <a:solidFill>
                  <a:srgbClr val="CC0000"/>
                </a:solidFill>
              </a:rPr>
              <a:t>:</a:t>
            </a:r>
          </a:p>
          <a:p>
            <a:r>
              <a:rPr lang="el-GR" altLang="el-GR" sz="2400" smtClean="0"/>
              <a:t>Η ιεραρχική δρομολόγηση εξοικονομεί μεγέθη πινάκων και μειώνει την πληροφορία των ενημερώσεων</a:t>
            </a:r>
            <a:endParaRPr lang="en-US" altLang="el-GR" sz="24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Επιδόσεις</a:t>
            </a:r>
            <a:r>
              <a:rPr lang="en-US" altLang="el-GR" sz="2400" i="1" smtClean="0">
                <a:solidFill>
                  <a:srgbClr val="CC0000"/>
                </a:solidFill>
              </a:rPr>
              <a:t>: </a:t>
            </a:r>
          </a:p>
          <a:p>
            <a:r>
              <a:rPr lang="en-US" altLang="el-GR" sz="2400" smtClean="0"/>
              <a:t>intra-AS: </a:t>
            </a:r>
            <a:r>
              <a:rPr lang="el-GR" altLang="el-GR" sz="2400" smtClean="0"/>
              <a:t>Εστιάζεται στις επιδόσεις</a:t>
            </a:r>
            <a:endParaRPr lang="en-US" altLang="el-GR" sz="2400" smtClean="0"/>
          </a:p>
          <a:p>
            <a:r>
              <a:rPr lang="en-US" altLang="el-GR" sz="2400" smtClean="0"/>
              <a:t>inter-AS: </a:t>
            </a:r>
            <a:r>
              <a:rPr lang="el-GR" altLang="el-GR" sz="2400" smtClean="0"/>
              <a:t>Η πολιτική μπορεί να κυριαρχεί των επιδόσεων</a:t>
            </a:r>
            <a:endParaRPr lang="en-US" altLang="el-GR" sz="2400" smtClean="0"/>
          </a:p>
        </p:txBody>
      </p:sp>
      <p:pic>
        <p:nvPicPr>
          <p:cNvPr id="18330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000" smtClean="0">
                <a:ea typeface="MS PGothic" panose="020B0600070205080204" pitchFamily="34" charset="-128"/>
              </a:rPr>
              <a:t>Δύο σημαντικές λειτουργίες του 3</a:t>
            </a:r>
            <a:r>
              <a:rPr lang="el-GR" altLang="el-GR" sz="3000" baseline="30000" smtClean="0">
                <a:ea typeface="MS PGothic" panose="020B0600070205080204" pitchFamily="34" charset="-128"/>
              </a:rPr>
              <a:t>ου</a:t>
            </a:r>
            <a:r>
              <a:rPr lang="el-GR" altLang="el-GR" sz="3000" smtClean="0">
                <a:ea typeface="MS PGothic" panose="020B0600070205080204" pitchFamily="34" charset="-128"/>
              </a:rPr>
              <a:t> επιπέδου</a:t>
            </a:r>
            <a:endParaRPr lang="en-US" altLang="el-GR" sz="3000" smtClean="0">
              <a:ea typeface="MS PGothic" panose="020B0600070205080204" pitchFamily="34" charset="-128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/>
          <a:lstStyle/>
          <a:p>
            <a:pPr eaLnBrk="1" hangingPunct="1"/>
            <a:r>
              <a:rPr lang="el-GR" altLang="el-GR" sz="2400" i="1" smtClean="0">
                <a:solidFill>
                  <a:srgbClr val="000099"/>
                </a:solidFill>
              </a:rPr>
              <a:t>Προώθηση</a:t>
            </a:r>
            <a:r>
              <a:rPr lang="en-US" altLang="el-GR" sz="2400" i="1" smtClean="0">
                <a:solidFill>
                  <a:srgbClr val="000099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Μετακίνηση των πακέτων από την είσοδο του </a:t>
            </a:r>
            <a:r>
              <a:rPr lang="en-US" altLang="el-GR" sz="2400" smtClean="0"/>
              <a:t>router </a:t>
            </a:r>
            <a:r>
              <a:rPr lang="el-GR" altLang="el-GR" sz="2400" smtClean="0"/>
              <a:t>στην κατάλληλη έξοδο</a:t>
            </a:r>
            <a:endParaRPr lang="en-US" altLang="ja-JP" sz="2400" smtClean="0"/>
          </a:p>
          <a:p>
            <a:pPr eaLnBrk="1" hangingPunct="1">
              <a:spcBef>
                <a:spcPct val="70000"/>
              </a:spcBef>
            </a:pPr>
            <a:r>
              <a:rPr lang="el-GR" altLang="el-GR" sz="2400" i="1" smtClean="0">
                <a:solidFill>
                  <a:srgbClr val="000099"/>
                </a:solidFill>
              </a:rPr>
              <a:t>Δρομολόγηση</a:t>
            </a:r>
            <a:r>
              <a:rPr lang="en-US" altLang="el-GR" sz="2400" i="1" smtClean="0">
                <a:solidFill>
                  <a:srgbClr val="000099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Ο καθορισμός της διαδρομής που θα ακολουθήσουν τα πακέτα από την πηγή στον προορισμό</a:t>
            </a:r>
            <a:endParaRPr lang="en-US" altLang="el-GR" sz="2400" smtClean="0"/>
          </a:p>
          <a:p>
            <a:pPr lvl="1" eaLnBrk="1" hangingPunct="1">
              <a:spcBef>
                <a:spcPct val="70000"/>
              </a:spcBef>
            </a:pPr>
            <a:r>
              <a:rPr lang="el-GR" altLang="el-GR" sz="2400" i="1" smtClean="0"/>
              <a:t>Αλγόριθμοι δρομολόγησης</a:t>
            </a:r>
            <a:endParaRPr lang="en-US" altLang="el-GR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smtClean="0"/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l-GR" sz="3200" i="1" dirty="0">
                <a:solidFill>
                  <a:srgbClr val="CC0000"/>
                </a:solidFill>
                <a:latin typeface="+mj-lt"/>
              </a:rPr>
              <a:t>Αναλογία</a:t>
            </a:r>
            <a:r>
              <a:rPr lang="en-US" sz="3200" i="1" dirty="0">
                <a:solidFill>
                  <a:srgbClr val="CC0000"/>
                </a:solidFill>
                <a:latin typeface="+mj-lt"/>
              </a:rPr>
              <a:t>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l-GR" sz="2800" i="1" dirty="0">
                <a:solidFill>
                  <a:srgbClr val="000099"/>
                </a:solidFill>
                <a:latin typeface="+mj-lt"/>
              </a:rPr>
              <a:t>δρομολόγηση</a:t>
            </a:r>
            <a:r>
              <a:rPr lang="en-US" sz="2800" i="1" dirty="0">
                <a:solidFill>
                  <a:srgbClr val="000099"/>
                </a:solidFill>
                <a:latin typeface="+mj-lt"/>
              </a:rPr>
              <a:t>: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διαδικασία σχεδιασμού του ταξιδιού από την πηγή στον προορισμό</a:t>
            </a:r>
            <a:endParaRPr lang="en-US" sz="2800" dirty="0">
              <a:latin typeface="+mj-lt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l-GR" sz="2800" i="1" dirty="0">
                <a:solidFill>
                  <a:srgbClr val="000099"/>
                </a:solidFill>
                <a:latin typeface="+mj-lt"/>
              </a:rPr>
              <a:t>προώθηση</a:t>
            </a:r>
            <a:r>
              <a:rPr lang="en-US" sz="2800" i="1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διαδικασία να βγεις από συγκεκριμένη έξοδο στην εθνική οδό</a:t>
            </a:r>
            <a:endParaRPr lang="en-US" sz="2800" dirty="0">
              <a:latin typeface="+mj-lt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60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AF6A81-FC24-4C9C-B896-7D10EB286E89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6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3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87053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54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55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56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57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87058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87203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204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205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206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207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208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21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14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15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209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21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11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12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87059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87190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91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92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93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94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195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2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01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202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196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19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9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9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87060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87177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78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79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80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81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182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18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88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89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183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18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8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8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87061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87164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6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6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6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6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16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17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7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7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170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17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7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7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87062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87151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52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53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54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55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156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16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62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63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15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15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5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6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87063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87138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39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40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141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42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87143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714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4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5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7144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714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4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14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87064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5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663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6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 h 174"/>
                <a:gd name="T2" fmla="*/ 133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7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162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8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66802 w 370"/>
                <a:gd name="T1" fmla="*/ 10237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69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70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71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72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073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1</a:t>
              </a:r>
            </a:p>
          </p:txBody>
        </p:sp>
        <p:sp>
          <p:nvSpPr>
            <p:cNvPr id="87074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</a:t>
              </a:r>
            </a:p>
          </p:txBody>
        </p:sp>
        <p:sp>
          <p:nvSpPr>
            <p:cNvPr id="87075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3</a:t>
              </a:r>
            </a:p>
          </p:txBody>
        </p:sp>
        <p:sp>
          <p:nvSpPr>
            <p:cNvPr id="87076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77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0111</a:t>
              </a:r>
            </a:p>
          </p:txBody>
        </p:sp>
        <p:sp>
          <p:nvSpPr>
            <p:cNvPr id="87078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value in arriving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altLang="el-GR" sz="1600"/>
            </a:p>
          </p:txBody>
        </p:sp>
        <p:sp>
          <p:nvSpPr>
            <p:cNvPr id="87079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80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routing algorithm</a:t>
              </a:r>
            </a:p>
          </p:txBody>
        </p:sp>
        <p:sp>
          <p:nvSpPr>
            <p:cNvPr id="87081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82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local forwarding table</a:t>
              </a:r>
            </a:p>
          </p:txBody>
        </p:sp>
        <p:sp>
          <p:nvSpPr>
            <p:cNvPr id="87083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header value</a:t>
              </a:r>
            </a:p>
          </p:txBody>
        </p:sp>
        <p:sp>
          <p:nvSpPr>
            <p:cNvPr id="87084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output link</a:t>
              </a:r>
            </a:p>
          </p:txBody>
        </p:sp>
        <p:sp>
          <p:nvSpPr>
            <p:cNvPr id="87085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86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0100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0101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0111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1001</a:t>
              </a:r>
            </a:p>
          </p:txBody>
        </p:sp>
        <p:sp>
          <p:nvSpPr>
            <p:cNvPr id="87087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1</a:t>
              </a:r>
            </a:p>
          </p:txBody>
        </p:sp>
        <p:sp>
          <p:nvSpPr>
            <p:cNvPr id="87088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89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0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87091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2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3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4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5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6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097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87098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713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3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3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3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3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3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3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87099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87124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25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26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27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28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29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30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87100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8711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1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1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2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2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2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2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87101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87110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11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12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13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14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15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16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8710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8710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0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0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8710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0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0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10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</p:grpSp>
      <p:sp>
        <p:nvSpPr>
          <p:cNvPr id="56326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8448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3600" dirty="0">
                <a:latin typeface="+mn-lt"/>
              </a:rPr>
              <a:t>Αλληλεπίδραση μεταξύ </a:t>
            </a:r>
            <a:r>
              <a:rPr lang="en-US" sz="3600" dirty="0">
                <a:latin typeface="+mn-lt"/>
              </a:rPr>
              <a:t>routing</a:t>
            </a:r>
            <a:r>
              <a:rPr lang="el-GR" sz="3600" dirty="0">
                <a:latin typeface="+mn-lt"/>
              </a:rPr>
              <a:t>, </a:t>
            </a:r>
            <a:r>
              <a:rPr lang="en-US" sz="3600" dirty="0">
                <a:latin typeface="+mn-lt"/>
              </a:rPr>
              <a:t>forwarding</a:t>
            </a:r>
          </a:p>
        </p:txBody>
      </p:sp>
      <p:grpSp>
        <p:nvGrpSpPr>
          <p:cNvPr id="26" name="Group 170"/>
          <p:cNvGrpSpPr>
            <a:grpSpLocks/>
          </p:cNvGrpSpPr>
          <p:nvPr/>
        </p:nvGrpSpPr>
        <p:grpSpPr bwMode="auto">
          <a:xfrm>
            <a:off x="4360863" y="1292225"/>
            <a:ext cx="4603750" cy="646113"/>
            <a:chOff x="2782" y="912"/>
            <a:chExt cx="2900" cy="407"/>
          </a:xfrm>
        </p:grpSpPr>
        <p:sp>
          <p:nvSpPr>
            <p:cNvPr id="87051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7052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1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CC0000"/>
                  </a:solidFill>
                </a:rPr>
                <a:t>Ο αλγόριθμος δρομολόγησης καθορίζει  το </a:t>
              </a:r>
              <a:r>
                <a:rPr lang="en-US" altLang="el-GR" sz="1800">
                  <a:solidFill>
                    <a:srgbClr val="CC0000"/>
                  </a:solidFill>
                </a:rPr>
                <a:t>end-end-path</a:t>
              </a: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4424363" y="1979613"/>
            <a:ext cx="4611687" cy="923925"/>
            <a:chOff x="2782" y="912"/>
            <a:chExt cx="2905" cy="582"/>
          </a:xfrm>
        </p:grpSpPr>
        <p:sp>
          <p:nvSpPr>
            <p:cNvPr id="87049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7050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215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CC0000"/>
                  </a:solidFill>
                </a:rPr>
                <a:t>Ο πίνακας προώθησης καθορίζει </a:t>
              </a:r>
              <a:endParaRPr lang="en-US" altLang="el-GR" sz="1800">
                <a:solidFill>
                  <a:srgbClr val="CC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CC0000"/>
                  </a:solidFill>
                </a:rPr>
                <a:t>την τοπική προώθηση σε αυτό το </a:t>
              </a:r>
              <a:r>
                <a:rPr lang="en-US" altLang="el-GR" sz="1800">
                  <a:solidFill>
                    <a:srgbClr val="CC0000"/>
                  </a:solidFill>
                </a:rPr>
                <a:t>router</a:t>
              </a:r>
            </a:p>
          </p:txBody>
        </p:sp>
      </p:grpSp>
      <p:sp>
        <p:nvSpPr>
          <p:cNvPr id="1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704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A7839-1726-464A-8ED2-FE6B50086078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pPr eaLnBrk="1" hangingPunct="1"/>
            <a:r>
              <a:rPr lang="el-GR" altLang="el-GR" sz="3200" smtClean="0"/>
              <a:t>Μοντέλα υπηρεσιών του επιπέδου δικτύου</a:t>
            </a:r>
            <a:endParaRPr lang="en-US" altLang="el-GR" sz="4800" smtClean="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Network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Architecture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Internet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ATM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ATM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ATM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ATM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best effort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CBR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VBR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ABR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UBR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Bandwidth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guaranteed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guaranteed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minimum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none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1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Loss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2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3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4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Congestion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feedback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 (inferred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via loss)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congestion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congestion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no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5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Guarantees ?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88076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77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8078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8079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8080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8081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8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395C1-C4C5-477F-9C3F-CB0E58AF63E3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>
                <a:ea typeface="MS PGothic" panose="020B0600070205080204" pitchFamily="34" charset="-128"/>
              </a:rPr>
              <a:t>Συνδεσμικές-ασυνδεσμικές υπηρεσίες</a:t>
            </a:r>
            <a:endParaRPr lang="en-US" altLang="el-GR" sz="4000" smtClean="0">
              <a:ea typeface="MS PGothic" panose="020B0600070205080204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l-GR" sz="2600" i="1" smtClean="0">
                <a:solidFill>
                  <a:srgbClr val="000099"/>
                </a:solidFill>
                <a:ea typeface="MS PGothic" panose="020B0600070205080204" pitchFamily="34" charset="-128"/>
              </a:rPr>
              <a:t>To datagram </a:t>
            </a:r>
            <a:r>
              <a:rPr lang="el-GR" altLang="el-GR" sz="2600" smtClean="0">
                <a:ea typeface="MS PGothic" panose="020B0600070205080204" pitchFamily="34" charset="-128"/>
              </a:rPr>
              <a:t>δίκτυο παρέχει </a:t>
            </a:r>
            <a:r>
              <a:rPr lang="en-US" altLang="el-GR" sz="2600" i="1" smtClean="0">
                <a:solidFill>
                  <a:srgbClr val="000099"/>
                </a:solidFill>
                <a:ea typeface="MS PGothic" panose="020B0600070205080204" pitchFamily="34" charset="-128"/>
              </a:rPr>
              <a:t>connectionless</a:t>
            </a:r>
            <a:r>
              <a:rPr lang="en-US" altLang="el-GR" sz="2600" smtClean="0"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υπηρεσίες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z="2600" i="1" smtClean="0">
                <a:solidFill>
                  <a:srgbClr val="000099"/>
                </a:solidFill>
                <a:ea typeface="MS PGothic" panose="020B0600070205080204" pitchFamily="34" charset="-128"/>
              </a:rPr>
              <a:t>Το </a:t>
            </a:r>
            <a:r>
              <a:rPr lang="en-US" altLang="el-GR" sz="2600" i="1" smtClean="0">
                <a:solidFill>
                  <a:srgbClr val="000099"/>
                </a:solidFill>
                <a:ea typeface="MS PGothic" panose="020B0600070205080204" pitchFamily="34" charset="-128"/>
              </a:rPr>
              <a:t>virtual-circuit</a:t>
            </a:r>
            <a:r>
              <a:rPr lang="en-US" altLang="el-GR" sz="2600" smtClean="0"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δίκτυο παρέχει </a:t>
            </a:r>
            <a:r>
              <a:rPr lang="en-US" altLang="el-GR" sz="2600" i="1" smtClean="0">
                <a:solidFill>
                  <a:srgbClr val="000099"/>
                </a:solidFill>
                <a:ea typeface="MS PGothic" panose="020B0600070205080204" pitchFamily="34" charset="-128"/>
              </a:rPr>
              <a:t>connection</a:t>
            </a:r>
            <a:r>
              <a:rPr lang="en-US" altLang="el-GR" sz="2600" smtClean="0"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υπηρεσίες στο επίπεδο του δικτύου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z="2600" smtClean="0">
                <a:ea typeface="MS PGothic" panose="020B0600070205080204" pitchFamily="34" charset="-128"/>
              </a:rPr>
              <a:t>Σε αναλογία με τις </a:t>
            </a:r>
            <a:r>
              <a:rPr lang="en-US" altLang="el-GR" sz="2600" smtClean="0">
                <a:ea typeface="MS PGothic" panose="020B0600070205080204" pitchFamily="34" charset="-128"/>
              </a:rPr>
              <a:t>TCP/UDP connection-oriented / connectionless </a:t>
            </a:r>
            <a:r>
              <a:rPr lang="el-GR" altLang="el-GR" sz="2600" smtClean="0">
                <a:ea typeface="MS PGothic" panose="020B0600070205080204" pitchFamily="34" charset="-128"/>
              </a:rPr>
              <a:t>υπηρεσίες δικτύου μεταφοράς</a:t>
            </a:r>
            <a:r>
              <a:rPr lang="en-US" altLang="el-GR" sz="2600" smtClean="0">
                <a:ea typeface="MS PGothic" panose="020B0600070205080204" pitchFamily="34" charset="-128"/>
              </a:rPr>
              <a:t>, </a:t>
            </a:r>
            <a:r>
              <a:rPr lang="el-GR" altLang="el-GR" sz="2600" smtClean="0">
                <a:ea typeface="MS PGothic" panose="020B0600070205080204" pitchFamily="34" charset="-128"/>
              </a:rPr>
              <a:t>αλλά</a:t>
            </a:r>
            <a:r>
              <a:rPr lang="en-US" altLang="el-GR" sz="2600" smtClean="0">
                <a:ea typeface="MS PGothic" panose="020B0600070205080204" pitchFamily="34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υπηρεσία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60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από </a:t>
            </a:r>
            <a:r>
              <a:rPr lang="en-US" altLang="el-GR" sz="2600" smtClean="0">
                <a:ea typeface="MS PGothic" panose="020B0600070205080204" pitchFamily="34" charset="-128"/>
              </a:rPr>
              <a:t>host </a:t>
            </a:r>
            <a:r>
              <a:rPr lang="el-GR" altLang="el-GR" sz="2600" smtClean="0">
                <a:ea typeface="MS PGothic" panose="020B0600070205080204" pitchFamily="34" charset="-128"/>
              </a:rPr>
              <a:t>σε </a:t>
            </a:r>
            <a:r>
              <a:rPr lang="en-US" altLang="el-GR" sz="2600" smtClean="0">
                <a:ea typeface="MS PGothic" panose="020B0600070205080204" pitchFamily="34" charset="-128"/>
              </a:rPr>
              <a:t>host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Καμία επιλογή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60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Το δίκτυο παρέχει τη μία ή την άλλη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Υλοποίηση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60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Στην καρδιά του δικτύου</a:t>
            </a:r>
            <a:endParaRPr lang="en-US" altLang="el-GR" sz="2600" smtClean="0">
              <a:ea typeface="MS PGothic" panose="020B0600070205080204" pitchFamily="34" charset="-128"/>
            </a:endParaRPr>
          </a:p>
        </p:txBody>
      </p:sp>
      <p:pic>
        <p:nvPicPr>
          <p:cNvPr id="8909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909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43F33-FDDB-4F84-A075-2E321554D3EB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651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l-GR" sz="3600" smtClean="0">
                <a:ea typeface="MS PGothic" panose="020B0600070205080204" pitchFamily="34" charset="-128"/>
              </a:rPr>
              <a:t>Virtual circuits</a:t>
            </a:r>
            <a:r>
              <a:rPr lang="el-GR" altLang="el-GR" sz="3600" smtClean="0">
                <a:ea typeface="MS PGothic" panose="020B0600070205080204" pitchFamily="34" charset="-128"/>
              </a:rPr>
              <a:t> – Εικονικά κυκλώματα</a:t>
            </a:r>
            <a:endParaRPr lang="en-US" altLang="el-GR" sz="3600" smtClean="0">
              <a:ea typeface="MS PGothic" panose="020B0600070205080204" pitchFamily="34" charset="-128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/>
          <a:lstStyle/>
          <a:p>
            <a:pPr eaLnBrk="1" hangingPunct="1"/>
            <a:r>
              <a:rPr lang="en-US" altLang="el-GR" sz="2400" smtClean="0"/>
              <a:t>call setup, </a:t>
            </a:r>
            <a:r>
              <a:rPr lang="el-GR" altLang="el-GR" sz="2400" smtClean="0"/>
              <a:t>λαμβάνει χώρα πριν τη ροή των δεδομένων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Κάθε πακέτο μεταφέρει ένα </a:t>
            </a:r>
            <a:r>
              <a:rPr lang="en-US" altLang="el-GR" sz="2400" smtClean="0"/>
              <a:t>VC identifier (</a:t>
            </a:r>
            <a:r>
              <a:rPr lang="el-GR" altLang="el-GR" sz="2400" smtClean="0"/>
              <a:t>όχι διευθύνσεις</a:t>
            </a:r>
            <a:r>
              <a:rPr lang="en-US" altLang="el-GR" sz="2400" smtClean="0"/>
              <a:t>)</a:t>
            </a:r>
          </a:p>
          <a:p>
            <a:pPr eaLnBrk="1" hangingPunct="1"/>
            <a:r>
              <a:rPr lang="el-GR" altLang="el-GR" sz="2400" i="1" smtClean="0"/>
              <a:t>Κάθε </a:t>
            </a:r>
            <a:r>
              <a:rPr lang="en-US" altLang="el-GR" sz="2400" smtClean="0"/>
              <a:t>router </a:t>
            </a:r>
            <a:r>
              <a:rPr lang="el-GR" altLang="el-GR" sz="2400" smtClean="0"/>
              <a:t>στο μονοπάτι διατηρεί την</a:t>
            </a:r>
            <a:r>
              <a:rPr lang="en-US" altLang="el-GR" sz="2400" smtClean="0"/>
              <a:t> </a:t>
            </a:r>
            <a:r>
              <a:rPr lang="ja-JP" altLang="en-US" sz="2400" smtClean="0"/>
              <a:t>“</a:t>
            </a:r>
            <a:r>
              <a:rPr lang="el-GR" altLang="ja-JP" sz="2400" smtClean="0"/>
              <a:t>κατάσταση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</a:t>
            </a:r>
            <a:r>
              <a:rPr lang="el-GR" altLang="ja-JP" sz="2400" smtClean="0"/>
              <a:t>για κάθε σύνδεση</a:t>
            </a:r>
            <a:endParaRPr lang="en-US" altLang="ja-JP" sz="2400" smtClean="0"/>
          </a:p>
          <a:p>
            <a:pPr eaLnBrk="1" hangingPunct="1"/>
            <a:r>
              <a:rPr lang="el-GR" altLang="el-GR" sz="2400" smtClean="0"/>
              <a:t>Οι πόροι της ζεύξης και  του </a:t>
            </a:r>
            <a:r>
              <a:rPr lang="en-US" altLang="el-GR" sz="2400" smtClean="0"/>
              <a:t>router (</a:t>
            </a:r>
            <a:r>
              <a:rPr lang="el-GR" altLang="el-GR" sz="2400" smtClean="0"/>
              <a:t>εύρος ζώνης, </a:t>
            </a:r>
            <a:r>
              <a:rPr lang="en-US" altLang="el-GR" sz="2400" smtClean="0"/>
              <a:t>buffers) </a:t>
            </a:r>
            <a:r>
              <a:rPr lang="el-GR" altLang="el-GR" sz="2400" smtClean="0"/>
              <a:t>θα </a:t>
            </a:r>
            <a:r>
              <a:rPr lang="el-GR" altLang="el-GR" sz="2400" i="1" smtClean="0"/>
              <a:t>διατεθούν στο</a:t>
            </a:r>
            <a:r>
              <a:rPr lang="en-US" altLang="el-GR" sz="2400" smtClean="0"/>
              <a:t> VC (</a:t>
            </a:r>
            <a:r>
              <a:rPr lang="el-GR" altLang="el-GR" sz="2400" smtClean="0"/>
              <a:t>αφιερωμένοι πόροι</a:t>
            </a:r>
            <a:r>
              <a:rPr lang="en-US" altLang="el-GR" sz="2400" smtClean="0"/>
              <a:t>= </a:t>
            </a:r>
            <a:r>
              <a:rPr lang="el-GR" altLang="el-GR" sz="2400" smtClean="0"/>
              <a:t>προβλέψιμη υπηρεσία</a:t>
            </a:r>
            <a:r>
              <a:rPr lang="en-US" altLang="el-GR" sz="2400" smtClean="0"/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l-GR" sz="2000" smtClean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367588" cy="182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2200" smtClean="0"/>
              <a:t>“</a:t>
            </a:r>
            <a:r>
              <a:rPr lang="el-GR" altLang="ja-JP" sz="2200" smtClean="0"/>
              <a:t>Το μονοπάτι από την πηγή στον προορισμό συμπεριφέρεται σαν ένα κύκλωμα τηλεφωνικό</a:t>
            </a:r>
            <a:r>
              <a:rPr lang="ja-JP" altLang="en-US" sz="2200" smtClean="0"/>
              <a:t>”</a:t>
            </a:r>
            <a:endParaRPr lang="en-US" altLang="ja-JP" sz="2200" smtClean="0"/>
          </a:p>
          <a:p>
            <a:pPr lvl="1" eaLnBrk="1" hangingPunct="1"/>
            <a:r>
              <a:rPr lang="el-GR" altLang="el-GR" sz="2200" smtClean="0"/>
              <a:t>Είναι προσανατολισμένο στις επιδόσεις (</a:t>
            </a:r>
            <a:r>
              <a:rPr lang="en-US" altLang="el-GR" sz="2200" smtClean="0"/>
              <a:t>performance wise)</a:t>
            </a:r>
          </a:p>
          <a:p>
            <a:pPr eaLnBrk="1" hangingPunct="1"/>
            <a:endParaRPr lang="en-US" altLang="el-GR" sz="2200" smtClean="0"/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90118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56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01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50F00-FC20-4D4A-80D9-428132115E25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Υλοποίηση </a:t>
            </a:r>
            <a:r>
              <a:rPr lang="en-US" altLang="el-GR" smtClean="0">
                <a:ea typeface="MS PGothic" panose="020B0600070205080204" pitchFamily="34" charset="-128"/>
              </a:rPr>
              <a:t>VC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Ένα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 VC </a:t>
            </a: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αποτελείται από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</a:p>
          <a:p>
            <a:pPr marL="914400" lvl="1" indent="-457200" eaLnBrk="1" hangingPunct="1">
              <a:buClr>
                <a:schemeClr val="tx1"/>
              </a:buClr>
              <a:buFont typeface="ZapfDingbats" pitchFamily="82" charset="2"/>
              <a:buAutoNum type="arabicPeriod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Το μονοπάτι</a:t>
            </a:r>
            <a:r>
              <a:rPr lang="en-US" altLang="el-GR" sz="2600" smtClean="0">
                <a:ea typeface="MS PGothic" panose="020B0600070205080204" pitchFamily="34" charset="-128"/>
              </a:rPr>
              <a:t> </a:t>
            </a:r>
            <a:r>
              <a:rPr lang="el-GR" altLang="el-GR" sz="2600" smtClean="0">
                <a:ea typeface="MS PGothic" panose="020B0600070205080204" pitchFamily="34" charset="-128"/>
              </a:rPr>
              <a:t>από την πηγή στον προορισμό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marL="914400" lvl="1" indent="-457200" eaLnBrk="1" hangingPunct="1">
              <a:buClr>
                <a:schemeClr val="tx1"/>
              </a:buClr>
              <a:buFont typeface="ZapfDingbats" pitchFamily="82" charset="2"/>
              <a:buAutoNum type="arabicPeriod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Τους αριθμούς </a:t>
            </a:r>
            <a:r>
              <a:rPr lang="en-US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VC</a:t>
            </a:r>
            <a:r>
              <a:rPr lang="en-US" altLang="el-GR" sz="2600" smtClean="0">
                <a:ea typeface="MS PGothic" panose="020B0600070205080204" pitchFamily="34" charset="-128"/>
              </a:rPr>
              <a:t>, </a:t>
            </a:r>
            <a:r>
              <a:rPr lang="el-GR" altLang="el-GR" sz="2600" smtClean="0">
                <a:ea typeface="MS PGothic" panose="020B0600070205080204" pitchFamily="34" charset="-128"/>
              </a:rPr>
              <a:t>ένας αριθμός για κάθε σύνδεση στο μονοπάτι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marL="914400" lvl="1" indent="-457200" eaLnBrk="1" hangingPunct="1">
              <a:buClr>
                <a:schemeClr val="tx1"/>
              </a:buClr>
              <a:buFont typeface="ZapfDingbats" pitchFamily="82" charset="2"/>
              <a:buAutoNum type="arabicPeriod"/>
            </a:pPr>
            <a:r>
              <a:rPr lang="el-GR" altLang="el-GR" sz="26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Τιμές στους πίνακες προώθησης </a:t>
            </a:r>
            <a:r>
              <a:rPr lang="el-GR" altLang="el-GR" sz="2600" smtClean="0">
                <a:ea typeface="MS PGothic" panose="020B0600070205080204" pitchFamily="34" charset="-128"/>
              </a:rPr>
              <a:t>στους δρομολογητές κατά μήκος του μονοπατιού</a:t>
            </a:r>
            <a:endParaRPr lang="en-US" altLang="el-GR" sz="2600" smtClean="0">
              <a:ea typeface="MS PGothic" panose="020B0600070205080204" pitchFamily="34" charset="-128"/>
            </a:endParaRPr>
          </a:p>
          <a:p>
            <a:pPr marL="533400" indent="-533400" eaLnBrk="1" hangingPunct="1">
              <a:buFont typeface="Wingdings" panose="05000000000000000000" pitchFamily="2" charset="2"/>
              <a:buChar char="v"/>
            </a:pPr>
            <a:r>
              <a:rPr lang="el-GR" altLang="el-GR" sz="2600" smtClean="0">
                <a:ea typeface="MS PGothic" panose="020B0600070205080204" pitchFamily="34" charset="-128"/>
              </a:rPr>
              <a:t>Το πακέτο που ανήκει στο </a:t>
            </a:r>
            <a:r>
              <a:rPr lang="en-US" altLang="el-GR" sz="2600" smtClean="0">
                <a:ea typeface="MS PGothic" panose="020B0600070205080204" pitchFamily="34" charset="-128"/>
              </a:rPr>
              <a:t>VC </a:t>
            </a:r>
            <a:r>
              <a:rPr lang="el-GR" altLang="el-GR" sz="2600" smtClean="0">
                <a:ea typeface="MS PGothic" panose="020B0600070205080204" pitchFamily="34" charset="-128"/>
              </a:rPr>
              <a:t>μεταφέρει το </a:t>
            </a:r>
            <a:r>
              <a:rPr lang="en-US" altLang="el-GR" sz="2600" smtClean="0">
                <a:ea typeface="MS PGothic" panose="020B0600070205080204" pitchFamily="34" charset="-128"/>
              </a:rPr>
              <a:t>VC </a:t>
            </a:r>
            <a:r>
              <a:rPr lang="el-GR" altLang="el-GR" sz="2600" smtClean="0">
                <a:ea typeface="MS PGothic" panose="020B0600070205080204" pitchFamily="34" charset="-128"/>
              </a:rPr>
              <a:t>αριθμό</a:t>
            </a:r>
            <a:r>
              <a:rPr lang="en-US" altLang="el-GR" sz="2600" smtClean="0">
                <a:ea typeface="MS PGothic" panose="020B0600070205080204" pitchFamily="34" charset="-128"/>
              </a:rPr>
              <a:t> (</a:t>
            </a:r>
            <a:r>
              <a:rPr lang="el-GR" altLang="el-GR" sz="2600" smtClean="0">
                <a:ea typeface="MS PGothic" panose="020B0600070205080204" pitchFamily="34" charset="-128"/>
              </a:rPr>
              <a:t>αντί της διεύθυνσης προορισμού</a:t>
            </a:r>
            <a:r>
              <a:rPr lang="en-US" altLang="el-GR" sz="2600" smtClean="0">
                <a:ea typeface="MS PGothic" panose="020B0600070205080204" pitchFamily="34" charset="-128"/>
              </a:rPr>
              <a:t>)</a:t>
            </a:r>
          </a:p>
          <a:p>
            <a:pPr marL="533400" indent="-533400" eaLnBrk="1" hangingPunct="1">
              <a:buFont typeface="Wingdings" panose="05000000000000000000" pitchFamily="2" charset="2"/>
              <a:buChar char="v"/>
            </a:pPr>
            <a:r>
              <a:rPr lang="el-GR" altLang="el-GR" sz="2600" smtClean="0">
                <a:ea typeface="MS PGothic" panose="020B0600070205080204" pitchFamily="34" charset="-128"/>
              </a:rPr>
              <a:t>Ο </a:t>
            </a:r>
            <a:r>
              <a:rPr lang="en-US" altLang="el-GR" sz="2600" smtClean="0">
                <a:ea typeface="MS PGothic" panose="020B0600070205080204" pitchFamily="34" charset="-128"/>
              </a:rPr>
              <a:t>VC </a:t>
            </a:r>
            <a:r>
              <a:rPr lang="el-GR" altLang="el-GR" sz="2600" smtClean="0">
                <a:ea typeface="MS PGothic" panose="020B0600070205080204" pitchFamily="34" charset="-128"/>
              </a:rPr>
              <a:t>αριθμός μπορεί να αλλάξει σε κάθε </a:t>
            </a:r>
            <a:r>
              <a:rPr lang="en-US" altLang="el-GR" sz="2600" smtClean="0">
                <a:ea typeface="MS PGothic" panose="020B0600070205080204" pitchFamily="34" charset="-128"/>
              </a:rPr>
              <a:t>link.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l-GR" sz="2600" smtClean="0">
                <a:ea typeface="MS PGothic" panose="020B0600070205080204" pitchFamily="34" charset="-128"/>
              </a:rPr>
              <a:t>O </a:t>
            </a:r>
            <a:r>
              <a:rPr lang="el-GR" altLang="el-GR" sz="2600" smtClean="0">
                <a:ea typeface="MS PGothic" panose="020B0600070205080204" pitchFamily="34" charset="-128"/>
              </a:rPr>
              <a:t>νέος</a:t>
            </a:r>
            <a:r>
              <a:rPr lang="en-US" altLang="el-GR" sz="2600" smtClean="0">
                <a:ea typeface="MS PGothic" panose="020B0600070205080204" pitchFamily="34" charset="-128"/>
              </a:rPr>
              <a:t> VC </a:t>
            </a:r>
            <a:r>
              <a:rPr lang="el-GR" altLang="el-GR" sz="2600" smtClean="0">
                <a:ea typeface="MS PGothic" panose="020B0600070205080204" pitchFamily="34" charset="-128"/>
              </a:rPr>
              <a:t>αριθμός προκύπτει στον πίνακα προώθησης</a:t>
            </a:r>
            <a:endParaRPr lang="en-US" altLang="el-GR" sz="2600" smtClean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11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26F27-0732-4873-8BEF-A0F47ECB8F10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en-US" altLang="el-GR" smtClean="0">
                <a:ea typeface="MS PGothic" panose="020B0600070205080204" pitchFamily="34" charset="-128"/>
              </a:rPr>
              <a:t>VC </a:t>
            </a:r>
            <a:r>
              <a:rPr lang="el-GR" altLang="el-GR" smtClean="0">
                <a:ea typeface="MS PGothic" panose="020B0600070205080204" pitchFamily="34" charset="-128"/>
              </a:rPr>
              <a:t>Πίνακας προώθησης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92164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2165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66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67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68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69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0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1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2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3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4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5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76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92177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92178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92179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</a:t>
            </a:r>
          </a:p>
        </p:txBody>
      </p:sp>
      <p:sp>
        <p:nvSpPr>
          <p:cNvPr id="92180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</a:t>
            </a:r>
          </a:p>
        </p:txBody>
      </p:sp>
      <p:sp>
        <p:nvSpPr>
          <p:cNvPr id="92181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3</a:t>
            </a:r>
          </a:p>
        </p:txBody>
      </p:sp>
      <p:sp>
        <p:nvSpPr>
          <p:cNvPr id="92182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92183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84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interface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number</a:t>
            </a:r>
          </a:p>
        </p:txBody>
      </p:sp>
      <p:sp>
        <p:nvSpPr>
          <p:cNvPr id="92185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86" name="Text Box 143"/>
          <p:cNvSpPr txBox="1">
            <a:spLocks noChangeArrowheads="1"/>
          </p:cNvSpPr>
          <p:nvPr/>
        </p:nvSpPr>
        <p:spPr bwMode="auto">
          <a:xfrm>
            <a:off x="684213" y="3284538"/>
            <a:ext cx="738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Incoming interface    Incoming VC #     </a:t>
            </a:r>
            <a:r>
              <a:rPr lang="el-GR" altLang="el-GR" sz="1800"/>
              <a:t>	     </a:t>
            </a:r>
            <a:r>
              <a:rPr lang="en-US" altLang="el-GR" sz="1800"/>
              <a:t>Outgoing interface    Outgoing VC #</a:t>
            </a:r>
          </a:p>
        </p:txBody>
      </p:sp>
      <p:sp>
        <p:nvSpPr>
          <p:cNvPr id="92187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88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89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190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5959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                          12                               3                          	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2                          63                               1                          	18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                   7                                2                          	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                          97                               3                           	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…                          …                                …                            …</a:t>
            </a:r>
          </a:p>
        </p:txBody>
      </p:sp>
      <p:sp>
        <p:nvSpPr>
          <p:cNvPr id="92191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2192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400" i="1">
                <a:solidFill>
                  <a:srgbClr val="CC0000"/>
                </a:solidFill>
                <a:latin typeface="Gill Sans MT" panose="020B0502020104020203" pitchFamily="34" charset="0"/>
              </a:rPr>
              <a:t>forwarding table in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400" i="1">
                <a:solidFill>
                  <a:srgbClr val="CC0000"/>
                </a:solidFill>
                <a:latin typeface="Gill Sans MT" panose="020B0502020104020203" pitchFamily="34" charset="0"/>
              </a:rPr>
              <a:t>northwest router:</a:t>
            </a:r>
          </a:p>
        </p:txBody>
      </p:sp>
      <p:sp>
        <p:nvSpPr>
          <p:cNvPr id="64547" name="Text Box 152"/>
          <p:cNvSpPr txBox="1">
            <a:spLocks noChangeArrowheads="1"/>
          </p:cNvSpPr>
          <p:nvPr/>
        </p:nvSpPr>
        <p:spPr bwMode="auto">
          <a:xfrm>
            <a:off x="539750" y="5589588"/>
            <a:ext cx="7561263" cy="95408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solidFill>
                  <a:srgbClr val="CC0000"/>
                </a:solidFill>
                <a:latin typeface="+mn-lt"/>
              </a:rPr>
              <a:t>VC routers </a:t>
            </a:r>
            <a:r>
              <a:rPr lang="el-GR" sz="2800" i="1" dirty="0">
                <a:solidFill>
                  <a:srgbClr val="CC0000"/>
                </a:solidFill>
                <a:latin typeface="+mn-lt"/>
              </a:rPr>
              <a:t>διατηρούν την πληροφορία της κατάστασης της δέσμης</a:t>
            </a:r>
            <a:endParaRPr lang="en-US" sz="2800" i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92194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92195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92237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8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2196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92235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6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2197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9222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2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2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230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33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234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31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32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198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9221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2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2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222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25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226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23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24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199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922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214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17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218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15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16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200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922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22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206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09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210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07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08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220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21540-5902-4E5D-81F2-11BF4E89B317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93307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93308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93317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318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93309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310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311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312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application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transport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chemeClr val="bg1"/>
                  </a:solidFill>
                </a:rPr>
                <a:t>network</a:t>
              </a:r>
              <a:endParaRPr lang="en-US" altLang="el-GR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data link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physical</a:t>
              </a:r>
            </a:p>
          </p:txBody>
        </p:sp>
        <p:sp>
          <p:nvSpPr>
            <p:cNvPr id="93313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314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315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316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93187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3188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93280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9329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0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0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302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3305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306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303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304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3281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9329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9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9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294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3297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298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295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96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3282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9328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8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8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286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3289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290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287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88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93189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93253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93272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73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74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275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93278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279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276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77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3254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93264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65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66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267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93270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271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268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69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3255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93256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57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58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3259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93262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263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3260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61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pic>
        <p:nvPicPr>
          <p:cNvPr id="93190" name="Picture 5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49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30188"/>
            <a:ext cx="7772400" cy="985837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Εικονικά κυκλώματα</a:t>
            </a:r>
            <a:r>
              <a:rPr lang="en-US" altLang="el-GR" sz="4000" smtClean="0"/>
              <a:t>: </a:t>
            </a:r>
            <a:r>
              <a:rPr lang="el-GR" altLang="el-GR" sz="4000" smtClean="0"/>
              <a:t>πρωτόκολλα</a:t>
            </a:r>
            <a:endParaRPr lang="en-US" altLang="el-GR" smtClean="0"/>
          </a:p>
        </p:txBody>
      </p:sp>
      <p:sp>
        <p:nvSpPr>
          <p:cNvPr id="931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/>
          <a:lstStyle/>
          <a:p>
            <a:pPr eaLnBrk="1" hangingPunct="1"/>
            <a:r>
              <a:rPr lang="en-US" altLang="el-GR" smtClean="0"/>
              <a:t>ATM, frame-relay, X.25</a:t>
            </a:r>
          </a:p>
          <a:p>
            <a:pPr eaLnBrk="1" hangingPunct="1"/>
            <a:r>
              <a:rPr lang="el-GR" altLang="el-GR" smtClean="0"/>
              <a:t>Δεν χρησιμοποιείται στο σημερινό </a:t>
            </a:r>
            <a:r>
              <a:rPr lang="en-US" altLang="ja-JP" smtClean="0"/>
              <a:t>Internet</a:t>
            </a:r>
            <a:endParaRPr lang="en-US" altLang="el-GR" smtClean="0"/>
          </a:p>
        </p:txBody>
      </p:sp>
      <p:sp>
        <p:nvSpPr>
          <p:cNvPr id="93193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4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6 h 166"/>
              <a:gd name="T2" fmla="*/ 2147483646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5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6 w 272"/>
              <a:gd name="T3" fmla="*/ 2147483646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6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7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6 h 148"/>
              <a:gd name="T2" fmla="*/ 2147483646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8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199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200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3201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Gill Sans MT" panose="020B0502020104020203" pitchFamily="34" charset="0"/>
              </a:rPr>
              <a:t>1. initiate call</a:t>
            </a:r>
            <a:endParaRPr lang="en-US" altLang="el-GR" sz="2400">
              <a:solidFill>
                <a:srgbClr val="CC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6 w 3342"/>
              <a:gd name="T3" fmla="*/ 2147483646 h 543"/>
              <a:gd name="T4" fmla="*/ 2147483646 w 3342"/>
              <a:gd name="T5" fmla="*/ 2147483646 h 543"/>
              <a:gd name="T6" fmla="*/ 2147483646 w 3342"/>
              <a:gd name="T7" fmla="*/ 2147483646 h 543"/>
              <a:gd name="T8" fmla="*/ 2147483646 w 3342"/>
              <a:gd name="T9" fmla="*/ 2147483646 h 543"/>
              <a:gd name="T10" fmla="*/ 2147483646 w 3342"/>
              <a:gd name="T11" fmla="*/ 2147483646 h 543"/>
              <a:gd name="T12" fmla="*/ 2147483646 w 3342"/>
              <a:gd name="T13" fmla="*/ 2147483646 h 543"/>
              <a:gd name="T14" fmla="*/ 2147483646 w 334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Gill Sans MT" panose="020B0502020104020203" pitchFamily="34" charset="0"/>
              </a:rPr>
              <a:t>2. incoming call</a:t>
            </a:r>
            <a:endParaRPr lang="en-US" altLang="el-GR" sz="2400">
              <a:solidFill>
                <a:srgbClr val="CC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Gill Sans MT" panose="020B0502020104020203" pitchFamily="34" charset="0"/>
              </a:rPr>
              <a:t>3. accept call</a:t>
            </a:r>
            <a:endParaRPr lang="en-US" altLang="el-GR" sz="2400">
              <a:solidFill>
                <a:srgbClr val="CC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6 h 708"/>
              <a:gd name="T2" fmla="*/ 0 w 3186"/>
              <a:gd name="T3" fmla="*/ 2147483646 h 708"/>
              <a:gd name="T4" fmla="*/ 2147483646 w 3186"/>
              <a:gd name="T5" fmla="*/ 2147483646 h 708"/>
              <a:gd name="T6" fmla="*/ 2147483646 w 3186"/>
              <a:gd name="T7" fmla="*/ 2147483646 h 708"/>
              <a:gd name="T8" fmla="*/ 2147483646 w 3186"/>
              <a:gd name="T9" fmla="*/ 2147483646 h 708"/>
              <a:gd name="T10" fmla="*/ 2147483646 w 3186"/>
              <a:gd name="T11" fmla="*/ 2147483646 h 708"/>
              <a:gd name="T12" fmla="*/ 2147483646 w 3186"/>
              <a:gd name="T13" fmla="*/ 2147483646 h 708"/>
              <a:gd name="T14" fmla="*/ 2147483646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Gill Sans MT" panose="020B0502020104020203" pitchFamily="34" charset="0"/>
              </a:rPr>
              <a:t>4. call connected</a:t>
            </a:r>
            <a:endParaRPr lang="en-US" altLang="el-GR" sz="2400">
              <a:solidFill>
                <a:srgbClr val="CC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Gill Sans MT" panose="020B0502020104020203" pitchFamily="34" charset="0"/>
              </a:rPr>
              <a:t>5. data flow begins</a:t>
            </a:r>
            <a:endParaRPr lang="en-US" altLang="el-GR" sz="24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Gill Sans MT" panose="020B0502020104020203" pitchFamily="34" charset="0"/>
              </a:rPr>
              <a:t>6. receive data</a:t>
            </a:r>
            <a:endParaRPr lang="en-US" altLang="el-GR" sz="24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6 h 846"/>
              <a:gd name="T2" fmla="*/ 0 w 3084"/>
              <a:gd name="T3" fmla="*/ 2147483646 h 846"/>
              <a:gd name="T4" fmla="*/ 2147483646 w 3084"/>
              <a:gd name="T5" fmla="*/ 2147483646 h 846"/>
              <a:gd name="T6" fmla="*/ 2147483646 w 3084"/>
              <a:gd name="T7" fmla="*/ 2147483646 h 846"/>
              <a:gd name="T8" fmla="*/ 2147483646 w 3084"/>
              <a:gd name="T9" fmla="*/ 2147483646 h 846"/>
              <a:gd name="T10" fmla="*/ 2147483646 w 3084"/>
              <a:gd name="T11" fmla="*/ 2147483646 h 846"/>
              <a:gd name="T12" fmla="*/ 2147483646 w 3084"/>
              <a:gd name="T13" fmla="*/ 2147483646 h 846"/>
              <a:gd name="T14" fmla="*/ 2147483646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3211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93241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242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243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244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3245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application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transport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chemeClr val="bg1"/>
                  </a:solidFill>
                </a:rPr>
                <a:t>network</a:t>
              </a:r>
              <a:endParaRPr lang="en-US" altLang="el-GR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data link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physical</a:t>
              </a:r>
            </a:p>
          </p:txBody>
        </p:sp>
        <p:sp>
          <p:nvSpPr>
            <p:cNvPr id="93246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247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248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3249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93250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93251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52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93212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932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3236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3239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40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3237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38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3213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9322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2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2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3228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3231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32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3229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30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3214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932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32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3220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3223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224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3221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22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32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FDD69-14B6-4CEB-99BF-FA2D19798FDE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l-GR" altLang="el-GR" sz="120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ΠΔΕ</a:t>
            </a:r>
            <a:endParaRPr lang="en-US" altLang="el-GR" sz="1200" dirty="0" smtClean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945B50-69EC-48FD-BDBC-58C71D5F2DF5}" type="slidenum">
              <a:rPr lang="en-US" altLang="el-GR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2</a:t>
            </a:fld>
            <a:endParaRPr lang="en-US" altLang="el-G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0484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027113"/>
            <a:ext cx="2255416" cy="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>
                <a:latin typeface="+mj-lt"/>
                <a:ea typeface="ＭＳ Ｐゴシック" charset="0"/>
                <a:cs typeface="+mj-cs"/>
              </a:rPr>
              <a:t>Στόχοι</a:t>
            </a:r>
            <a:endParaRPr lang="en-US" sz="4400" dirty="0"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600200"/>
            <a:ext cx="8064500" cy="464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l-GR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Στόχοι του μαθήματος</a:t>
            </a:r>
            <a:r>
              <a:rPr lang="en-US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:</a:t>
            </a:r>
            <a:r>
              <a:rPr lang="en-US" sz="3200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Wingdings" charset="0"/>
              <a:buChar char="v"/>
              <a:defRPr/>
            </a:pPr>
            <a:r>
              <a:rPr lang="el-GR" sz="3200" dirty="0">
                <a:latin typeface="+mn-lt"/>
                <a:ea typeface="ＭＳ Ｐゴシック" charset="0"/>
              </a:rPr>
              <a:t>Η κατανόηση των σύγχρονων εξελίξεων στις αρχιτεκτονικές σύγχρονων δικτύων</a:t>
            </a:r>
            <a:endParaRPr lang="en-US" sz="3200" dirty="0">
              <a:latin typeface="+mn-lt"/>
              <a:ea typeface="ＭＳ Ｐゴシック" charset="0"/>
            </a:endParaRPr>
          </a:p>
          <a:p>
            <a:pPr marL="742950" lvl="1" indent="-285750" fontAlgn="auto">
              <a:spcAft>
                <a:spcPts val="0"/>
              </a:spcAft>
              <a:buFont typeface="Wingdings" charset="0"/>
              <a:buChar char="§"/>
              <a:defRPr/>
            </a:pPr>
            <a:r>
              <a:rPr lang="el-GR" sz="2800" dirty="0">
                <a:latin typeface="+mn-lt"/>
                <a:ea typeface="ＭＳ Ｐゴシック" charset="0"/>
              </a:rPr>
              <a:t>Καταγραφή του </a:t>
            </a:r>
            <a:r>
              <a:rPr lang="en-US" sz="2800" dirty="0">
                <a:latin typeface="+mn-lt"/>
                <a:ea typeface="ＭＳ Ｐゴシック" charset="0"/>
              </a:rPr>
              <a:t>State of the art </a:t>
            </a:r>
            <a:r>
              <a:rPr lang="el-GR" sz="2800" dirty="0">
                <a:latin typeface="+mn-lt"/>
                <a:ea typeface="ＭＳ Ｐゴシック" charset="0"/>
              </a:rPr>
              <a:t>στα δίκτυα πρόσβασης, στα μητροπολιτικά, στα δίκτυα ευρείας περιοχής</a:t>
            </a:r>
            <a:r>
              <a:rPr lang="en-US" sz="2800" dirty="0">
                <a:latin typeface="+mn-lt"/>
                <a:ea typeface="ＭＳ Ｐゴシック" charset="0"/>
              </a:rPr>
              <a:t>, </a:t>
            </a:r>
            <a:r>
              <a:rPr lang="el-GR" sz="2800" dirty="0">
                <a:latin typeface="+mn-lt"/>
                <a:ea typeface="ＭＳ Ｐゴシック" charset="0"/>
              </a:rPr>
              <a:t>στα δίκτυα κέντρων δεδομένων</a:t>
            </a:r>
            <a:endParaRPr lang="en-US" sz="2800" dirty="0">
              <a:latin typeface="+mn-lt"/>
              <a:ea typeface="ＭＳ Ｐゴシック" charset="0"/>
            </a:endParaRPr>
          </a:p>
          <a:p>
            <a:pPr marL="742950" lvl="1" indent="-285750" fontAlgn="auto">
              <a:spcAft>
                <a:spcPts val="0"/>
              </a:spcAft>
              <a:buFont typeface="Wingdings" charset="0"/>
              <a:buChar char="§"/>
              <a:defRPr/>
            </a:pPr>
            <a:r>
              <a:rPr lang="el-GR" sz="2800" dirty="0">
                <a:latin typeface="+mn-lt"/>
                <a:ea typeface="ＭＳ Ｐゴシック" charset="0"/>
              </a:rPr>
              <a:t>Προβολή των τεχνολογιών που θα επικρατήσουν στο μέλλον με έμφαση στις τεχνολογίες που βασίζονται σε φωτονικές τεχνολογίες</a:t>
            </a:r>
            <a:endParaRPr lang="en-US" sz="28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buFont typeface="Wingdings" charset="0"/>
              <a:buChar char="v"/>
              <a:defRPr/>
            </a:pPr>
            <a:r>
              <a:rPr lang="el-GR" sz="3200" dirty="0">
                <a:latin typeface="+mn-lt"/>
                <a:ea typeface="ＭＳ Ｐゴシック" charset="0"/>
              </a:rPr>
              <a:t>Πρακτική εξάσκηση σε ό,τι αφορά τη σχεδίαση και μελέτη δικτύων με τη χρήση σύγχρονων εξομοιωτών (</a:t>
            </a:r>
            <a:r>
              <a:rPr lang="en-US" sz="3200" dirty="0">
                <a:latin typeface="+mn-lt"/>
                <a:ea typeface="ＭＳ Ｐゴシック" charset="0"/>
              </a:rPr>
              <a:t>GNS3</a:t>
            </a:r>
            <a:r>
              <a:rPr lang="el-GR" sz="3200" dirty="0">
                <a:latin typeface="+mn-lt"/>
                <a:ea typeface="ＭＳ Ｐゴシック" charset="0"/>
              </a:rPr>
              <a:t>, </a:t>
            </a:r>
            <a:r>
              <a:rPr lang="en-US" sz="3200" dirty="0">
                <a:latin typeface="+mn-lt"/>
                <a:ea typeface="ＭＳ Ｐゴシック" charset="0"/>
              </a:rPr>
              <a:t>NS3</a:t>
            </a:r>
            <a:r>
              <a:rPr lang="en-US" sz="3200" dirty="0" smtClean="0">
                <a:latin typeface="+mn-lt"/>
                <a:ea typeface="ＭＳ Ｐゴシック" charset="0"/>
              </a:rPr>
              <a:t>)</a:t>
            </a:r>
            <a:endParaRPr lang="el-GR" sz="320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3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9216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/>
          <a:lstStyle/>
          <a:p>
            <a:pPr algn="l" eaLnBrk="1" hangingPunct="1"/>
            <a:r>
              <a:rPr lang="en-US" altLang="el-GR" sz="4000" smtClean="0"/>
              <a:t>Datagram </a:t>
            </a:r>
            <a:r>
              <a:rPr lang="el-GR" altLang="el-GR" sz="4000" smtClean="0"/>
              <a:t>δίκτυα</a:t>
            </a:r>
            <a:endParaRPr lang="en-US" altLang="el-GR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pPr eaLnBrk="1" hangingPunct="1"/>
            <a:r>
              <a:rPr lang="el-GR" altLang="el-GR" smtClean="0"/>
              <a:t>Καμία εγκατάσταση κλήσης</a:t>
            </a:r>
            <a:endParaRPr lang="en-US" altLang="el-GR" smtClean="0"/>
          </a:p>
          <a:p>
            <a:pPr eaLnBrk="1" hangingPunct="1"/>
            <a:r>
              <a:rPr lang="en-US" altLang="el-GR" smtClean="0"/>
              <a:t>routers: </a:t>
            </a:r>
            <a:r>
              <a:rPr lang="el-GR" altLang="el-GR" smtClean="0"/>
              <a:t>καμία γνώση για τις </a:t>
            </a:r>
            <a:r>
              <a:rPr lang="en-US" altLang="el-GR" smtClean="0"/>
              <a:t>end-to-end </a:t>
            </a:r>
            <a:r>
              <a:rPr lang="el-GR" altLang="el-GR" smtClean="0"/>
              <a:t>συνδέσεις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Καμία έννοια </a:t>
            </a:r>
            <a:r>
              <a:rPr lang="ja-JP" altLang="en-US" smtClean="0"/>
              <a:t>“</a:t>
            </a:r>
            <a:r>
              <a:rPr lang="en-US" altLang="ja-JP" smtClean="0"/>
              <a:t>connection</a:t>
            </a:r>
            <a:r>
              <a:rPr lang="ja-JP" altLang="en-US" smtClean="0"/>
              <a:t>”</a:t>
            </a:r>
            <a:r>
              <a:rPr lang="el-GR" altLang="ja-JP" smtClean="0"/>
              <a:t> στο επίπεδο του δικτύου</a:t>
            </a:r>
            <a:endParaRPr lang="en-US" altLang="ja-JP" smtClean="0"/>
          </a:p>
          <a:p>
            <a:pPr eaLnBrk="1" hangingPunct="1"/>
            <a:r>
              <a:rPr lang="el-GR" altLang="el-GR" smtClean="0"/>
              <a:t>Τα πακέτα προωθούνται με βάση τη διεύθυνση του προορισμού</a:t>
            </a:r>
            <a:endParaRPr lang="en-US" altLang="el-GR" smtClean="0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1. send datagrams</a:t>
            </a:r>
            <a:endParaRPr lang="en-US" altLang="el-GR" sz="2400">
              <a:solidFill>
                <a:srgbClr val="CC0000"/>
              </a:solidFill>
            </a:endParaRPr>
          </a:p>
        </p:txBody>
      </p:sp>
      <p:grpSp>
        <p:nvGrpSpPr>
          <p:cNvPr id="94214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94321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94322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94331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332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94323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24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25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26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application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transport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chemeClr val="bg1"/>
                  </a:solidFill>
                </a:rPr>
                <a:t>network</a:t>
              </a:r>
              <a:endParaRPr lang="en-US" altLang="el-GR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data link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physical</a:t>
              </a:r>
            </a:p>
          </p:txBody>
        </p:sp>
        <p:sp>
          <p:nvSpPr>
            <p:cNvPr id="94327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28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29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30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4215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94309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10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11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12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4313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application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transport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solidFill>
                    <a:schemeClr val="bg1"/>
                  </a:solidFill>
                </a:rPr>
                <a:t>network</a:t>
              </a:r>
              <a:endParaRPr lang="en-US" altLang="el-GR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data link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/>
                <a:t>physical</a:t>
              </a:r>
            </a:p>
          </p:txBody>
        </p:sp>
        <p:sp>
          <p:nvSpPr>
            <p:cNvPr id="94314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15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16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94317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94318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94319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320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94216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217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94282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9430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04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4307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4308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4305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306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4283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9429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9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9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96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4299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4300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4297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298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4284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9428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8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8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88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4291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4292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4289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290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94218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19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6 h 166"/>
              <a:gd name="T2" fmla="*/ 2147483646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0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6 w 272"/>
              <a:gd name="T3" fmla="*/ 2147483646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1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2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6 h 148"/>
              <a:gd name="T2" fmla="*/ 2147483646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3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4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5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4226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227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942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4277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4280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281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4278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79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4228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942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4269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4272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273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4270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71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4229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942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42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4261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4264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4265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4262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63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4230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94234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94255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6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7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4235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94252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3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4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4236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9424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5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4237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94246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7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8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4238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94243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4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5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4239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94240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1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94242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2. receive datagrams</a:t>
            </a:r>
            <a:endParaRPr lang="en-US" altLang="el-GR" sz="2400">
              <a:solidFill>
                <a:srgbClr val="CC0000"/>
              </a:solidFill>
            </a:endParaRPr>
          </a:p>
        </p:txBody>
      </p:sp>
      <p:sp>
        <p:nvSpPr>
          <p:cNvPr id="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42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F8A3B-7034-4DF1-8EA8-FB0C0EA5243F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953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53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953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953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953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53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53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3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953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53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953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53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53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3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953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53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953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3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53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53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3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953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953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663 w 294"/>
                  <a:gd name="T3" fmla="*/ 3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1 h 500"/>
                  <a:gd name="T2" fmla="*/ 1627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66802 w 370"/>
                  <a:gd name="T1" fmla="*/ 1023747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3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 w 176"/>
                  <a:gd name="T1" fmla="*/ 1 h 412"/>
                  <a:gd name="T2" fmla="*/ 1 w 176"/>
                  <a:gd name="T3" fmla="*/ 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953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953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953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53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953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53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953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953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953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53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953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53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953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953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953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53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53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953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53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953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1</a:t>
              </a:r>
            </a:p>
          </p:txBody>
        </p:sp>
        <p:sp>
          <p:nvSpPr>
            <p:cNvPr id="953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</a:t>
              </a:r>
            </a:p>
          </p:txBody>
        </p:sp>
        <p:sp>
          <p:nvSpPr>
            <p:cNvPr id="953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3</a:t>
              </a:r>
            </a:p>
          </p:txBody>
        </p:sp>
      </p:grpSp>
      <p:pic>
        <p:nvPicPr>
          <p:cNvPr id="95235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7567613" cy="863600"/>
          </a:xfrm>
        </p:spPr>
        <p:txBody>
          <a:bodyPr/>
          <a:lstStyle/>
          <a:p>
            <a:pPr algn="l" eaLnBrk="1" hangingPunct="1"/>
            <a:r>
              <a:rPr lang="en-US" altLang="el-GR" sz="4000" smtClean="0">
                <a:ea typeface="MS PGothic" panose="020B0600070205080204" pitchFamily="34" charset="-128"/>
              </a:rPr>
              <a:t>Datagram </a:t>
            </a:r>
            <a:r>
              <a:rPr lang="el-GR" altLang="el-GR" sz="4000" smtClean="0">
                <a:ea typeface="MS PGothic" panose="020B0600070205080204" pitchFamily="34" charset="-128"/>
              </a:rPr>
              <a:t>πίνακας προώθησης</a:t>
            </a:r>
            <a:endParaRPr lang="en-US" altLang="el-GR" sz="4000" smtClean="0">
              <a:ea typeface="MS PGothic" panose="020B0600070205080204" pitchFamily="34" charset="-128"/>
            </a:endParaRPr>
          </a:p>
        </p:txBody>
      </p:sp>
      <p:sp>
        <p:nvSpPr>
          <p:cNvPr id="95237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38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39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40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41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42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5243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44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200"/>
          </a:p>
        </p:txBody>
      </p:sp>
      <p:sp>
        <p:nvSpPr>
          <p:cNvPr id="95245" name="Text Box 113"/>
          <p:cNvSpPr txBox="1">
            <a:spLocks noChangeArrowheads="1"/>
          </p:cNvSpPr>
          <p:nvPr/>
        </p:nvSpPr>
        <p:spPr bwMode="auto">
          <a:xfrm>
            <a:off x="1116013" y="3716338"/>
            <a:ext cx="248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IP destination address </a:t>
            </a:r>
            <a:r>
              <a:rPr lang="el-GR" altLang="el-GR" sz="1600"/>
              <a:t>στην επικεφαλίδα του αφικνούμενου πακέτου </a:t>
            </a:r>
            <a:endParaRPr lang="en-US" altLang="el-GR" sz="1600"/>
          </a:p>
        </p:txBody>
      </p:sp>
      <p:sp>
        <p:nvSpPr>
          <p:cNvPr id="95246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47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routing algorithm</a:t>
            </a:r>
          </a:p>
        </p:txBody>
      </p:sp>
      <p:sp>
        <p:nvSpPr>
          <p:cNvPr id="95248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49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local forwarding table</a:t>
            </a:r>
          </a:p>
        </p:txBody>
      </p:sp>
      <p:sp>
        <p:nvSpPr>
          <p:cNvPr id="95250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dest address</a:t>
            </a:r>
          </a:p>
        </p:txBody>
      </p:sp>
      <p:sp>
        <p:nvSpPr>
          <p:cNvPr id="95251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output  link</a:t>
            </a:r>
          </a:p>
        </p:txBody>
      </p:sp>
      <p:sp>
        <p:nvSpPr>
          <p:cNvPr id="95252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53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address-range 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address-range 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address-range 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address-range 4</a:t>
            </a:r>
          </a:p>
        </p:txBody>
      </p:sp>
      <p:sp>
        <p:nvSpPr>
          <p:cNvPr id="95254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1</a:t>
            </a:r>
          </a:p>
        </p:txBody>
      </p:sp>
      <p:sp>
        <p:nvSpPr>
          <p:cNvPr id="95255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56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57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5258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59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6 h 167"/>
              <a:gd name="T2" fmla="*/ 2147483646 w 554"/>
              <a:gd name="T3" fmla="*/ 2147483646 h 167"/>
              <a:gd name="T4" fmla="*/ 2147483646 w 554"/>
              <a:gd name="T5" fmla="*/ 2147483646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60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61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62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63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264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5265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953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3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3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3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95266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952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95267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952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95268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95282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83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84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85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86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87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88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95269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952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52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67625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2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en-US" sz="2000" dirty="0">
                  <a:solidFill>
                    <a:srgbClr val="000099"/>
                  </a:solidFill>
                  <a:latin typeface="+mn-lt"/>
                </a:rPr>
                <a:t>4 </a:t>
              </a:r>
              <a:r>
                <a:rPr lang="el-GR" sz="2000" dirty="0">
                  <a:solidFill>
                    <a:srgbClr val="000099"/>
                  </a:solidFill>
                  <a:latin typeface="+mn-lt"/>
                </a:rPr>
                <a:t>δις</a:t>
              </a:r>
              <a:r>
                <a:rPr lang="en-US" sz="2000" dirty="0">
                  <a:solidFill>
                    <a:srgbClr val="000099"/>
                  </a:solidFill>
                  <a:latin typeface="+mn-lt"/>
                </a:rPr>
                <a:t> IP addresses, </a:t>
              </a:r>
              <a:r>
                <a:rPr lang="el-GR" sz="2000" dirty="0">
                  <a:solidFill>
                    <a:srgbClr val="000099"/>
                  </a:solidFill>
                  <a:latin typeface="+mn-lt"/>
                </a:rPr>
                <a:t>κατηγοριοποίηση με βάση εύρος διευθύνσεων και όχι μοναδικές διευθύνσεις (</a:t>
              </a:r>
              <a:r>
                <a:rPr lang="en-US" sz="2000" dirty="0">
                  <a:solidFill>
                    <a:srgbClr val="000099"/>
                  </a:solidFill>
                  <a:latin typeface="+mn-lt"/>
                </a:rPr>
                <a:t>aggregation)</a:t>
              </a:r>
            </a:p>
          </p:txBody>
        </p:sp>
        <p:sp>
          <p:nvSpPr>
            <p:cNvPr id="95274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527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69114-2E2F-4081-A207-1DA8C999276F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6260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6261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62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5250"/>
            <a:ext cx="8964612" cy="909638"/>
          </a:xfrm>
        </p:spPr>
        <p:txBody>
          <a:bodyPr/>
          <a:lstStyle/>
          <a:p>
            <a:pPr eaLnBrk="1" hangingPunct="1"/>
            <a:r>
              <a:rPr lang="el-GR" altLang="el-GR" smtClean="0">
                <a:ea typeface="MS PGothic" panose="020B0600070205080204" pitchFamily="34" charset="-128"/>
              </a:rPr>
              <a:t>Ταίριασμα μεγαλύτερου προθέματος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96263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cs typeface="Times New Roman" panose="02020603050405020304" pitchFamily="18" charset="0"/>
              </a:rPr>
              <a:t>Destination Address Range                    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00010*** ********* </a:t>
            </a:r>
            <a:endParaRPr lang="en-US" altLang="el-GR" sz="2000"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00011000 *********</a:t>
            </a:r>
            <a:endParaRPr lang="en-US" altLang="el-GR" sz="2000"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00011*** *********</a:t>
            </a:r>
            <a:endParaRPr lang="en-US" altLang="el-GR" sz="200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cs typeface="Times New Roman" panose="02020603050405020304" pitchFamily="18" charset="0"/>
              </a:rPr>
              <a:t>otherwise  </a:t>
            </a:r>
            <a:r>
              <a:rPr lang="en-US" altLang="el-GR" sz="1800">
                <a:latin typeface="Times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DA: 11001000  00010111  00011000  10101010</a:t>
            </a:r>
            <a:r>
              <a:rPr lang="en-US" altLang="el-GR" sz="1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96266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DA: 11001000  00010111  00010110  10100001 </a:t>
            </a:r>
          </a:p>
        </p:txBody>
      </p:sp>
      <p:sp>
        <p:nvSpPr>
          <p:cNvPr id="96267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96268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96269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l-GR" sz="2800">
                <a:latin typeface="Gill Sans MT" panose="020B0502020104020203" pitchFamily="34" charset="0"/>
              </a:rPr>
              <a:t>when looking for forwarding table entry for given destination address, use </a:t>
            </a:r>
            <a:r>
              <a:rPr lang="en-US" altLang="el-GR" sz="2800" i="1">
                <a:solidFill>
                  <a:srgbClr val="000099"/>
                </a:solidFill>
                <a:latin typeface="Gill Sans MT" panose="020B0502020104020203" pitchFamily="34" charset="0"/>
              </a:rPr>
              <a:t>longest</a:t>
            </a:r>
            <a:r>
              <a:rPr lang="en-US" altLang="el-GR" sz="2800">
                <a:latin typeface="Gill Sans MT" panose="020B0502020104020203" pitchFamily="34" charset="0"/>
              </a:rPr>
              <a:t> address prefix that matches destination address.</a:t>
            </a:r>
          </a:p>
        </p:txBody>
      </p:sp>
      <p:sp>
        <p:nvSpPr>
          <p:cNvPr id="96270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</a:rPr>
              <a:t>longest prefix matching</a:t>
            </a:r>
          </a:p>
        </p:txBody>
      </p:sp>
      <p:sp>
        <p:nvSpPr>
          <p:cNvPr id="96271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6272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6273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6274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6275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6276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6277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Link interface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3</a:t>
            </a:r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5532438" y="6467475"/>
            <a:ext cx="2895600" cy="28733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rPr>
              <a:t>ΠΔΕ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96279" name="Slide Number Placeholder 5"/>
          <p:cNvSpPr txBox="1">
            <a:spLocks/>
          </p:cNvSpPr>
          <p:nvPr/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C493F0-BE18-4722-BE6E-0F3D3FFC2F11}" type="slidenum">
              <a:rPr lang="en-US" altLang="el-G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l-G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1143000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MS PGothic" panose="020B0600070205080204" pitchFamily="34" charset="-128"/>
              </a:rPr>
              <a:t>Datagram </a:t>
            </a:r>
            <a:r>
              <a:rPr lang="el-GR" altLang="el-GR" smtClean="0">
                <a:ea typeface="MS PGothic" panose="020B0600070205080204" pitchFamily="34" charset="-128"/>
              </a:rPr>
              <a:t>ή</a:t>
            </a:r>
            <a:r>
              <a:rPr lang="en-US" altLang="el-GR" smtClean="0">
                <a:ea typeface="MS PGothic" panose="020B0600070205080204" pitchFamily="34" charset="-128"/>
              </a:rPr>
              <a:t> VC </a:t>
            </a:r>
            <a:r>
              <a:rPr lang="el-GR" altLang="el-GR" smtClean="0">
                <a:ea typeface="MS PGothic" panose="020B0600070205080204" pitchFamily="34" charset="-128"/>
              </a:rPr>
              <a:t>δίκτυο</a:t>
            </a:r>
            <a:r>
              <a:rPr lang="en-US" altLang="el-GR" smtClean="0"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298575"/>
            <a:ext cx="4029075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sz="1800" i="1" smtClean="0">
                <a:solidFill>
                  <a:srgbClr val="CC0000"/>
                </a:solidFill>
              </a:rPr>
              <a:t>Internet (datagram)</a:t>
            </a:r>
          </a:p>
          <a:p>
            <a:pPr eaLnBrk="1" hangingPunct="1"/>
            <a:r>
              <a:rPr lang="el-GR" altLang="el-GR" sz="1800" smtClean="0"/>
              <a:t>Μεταφορά δεδομενων μεταξύ Η/Υ</a:t>
            </a:r>
            <a:endParaRPr lang="en-US" altLang="el-GR" sz="1800" smtClean="0"/>
          </a:p>
          <a:p>
            <a:pPr lvl="1" eaLnBrk="1" hangingPunct="1"/>
            <a:r>
              <a:rPr lang="ja-JP" altLang="en-US" sz="1800" smtClean="0"/>
              <a:t>“</a:t>
            </a:r>
            <a:r>
              <a:rPr lang="el-GR" altLang="ja-JP" sz="1800" smtClean="0"/>
              <a:t>ελαστική</a:t>
            </a:r>
            <a:r>
              <a:rPr lang="ja-JP" altLang="en-US" sz="1800" smtClean="0"/>
              <a:t>”</a:t>
            </a:r>
            <a:r>
              <a:rPr lang="en-US" altLang="ja-JP" sz="1800" smtClean="0"/>
              <a:t> </a:t>
            </a:r>
            <a:r>
              <a:rPr lang="el-GR" altLang="ja-JP" sz="1800" smtClean="0"/>
              <a:t>υπηρεσία</a:t>
            </a:r>
            <a:r>
              <a:rPr lang="en-US" altLang="ja-JP" sz="1800" smtClean="0"/>
              <a:t>, </a:t>
            </a:r>
            <a:r>
              <a:rPr lang="el-GR" altLang="ja-JP" sz="1800" smtClean="0"/>
              <a:t>όχι αυστηρές απαιτήσεις χρόνου</a:t>
            </a:r>
            <a:r>
              <a:rPr lang="en-US" altLang="ja-JP" sz="1800" smtClean="0"/>
              <a:t>. </a:t>
            </a:r>
          </a:p>
          <a:p>
            <a:pPr eaLnBrk="1" hangingPunct="1"/>
            <a:r>
              <a:rPr lang="el-GR" altLang="el-GR" sz="1800" smtClean="0"/>
              <a:t>Πολλαπλοί τύποι συνδέσεων</a:t>
            </a:r>
            <a:r>
              <a:rPr lang="en-US" altLang="el-GR" sz="1800" smtClean="0"/>
              <a:t> </a:t>
            </a:r>
          </a:p>
          <a:p>
            <a:pPr lvl="1" eaLnBrk="1" hangingPunct="1"/>
            <a:r>
              <a:rPr lang="el-GR" altLang="el-GR" sz="1800" smtClean="0"/>
              <a:t>Διαφορετικά χαρακτηριστικά</a:t>
            </a:r>
            <a:endParaRPr lang="en-US" altLang="el-GR" sz="1800" smtClean="0"/>
          </a:p>
          <a:p>
            <a:pPr lvl="1" eaLnBrk="1" hangingPunct="1"/>
            <a:r>
              <a:rPr lang="el-GR" altLang="el-GR" sz="1800" smtClean="0"/>
              <a:t>Δύσκολη η ομοιόμορφη</a:t>
            </a:r>
            <a:r>
              <a:rPr lang="en-US" altLang="el-GR" sz="1800" smtClean="0"/>
              <a:t> </a:t>
            </a:r>
            <a:r>
              <a:rPr lang="el-GR" altLang="el-GR" sz="1800" smtClean="0"/>
              <a:t>υπηρεσία</a:t>
            </a:r>
            <a:endParaRPr lang="en-US" altLang="el-GR" sz="1800" smtClean="0"/>
          </a:p>
          <a:p>
            <a:pPr eaLnBrk="1" hangingPunct="1"/>
            <a:r>
              <a:rPr lang="ja-JP" altLang="en-US" sz="1800" smtClean="0"/>
              <a:t>“</a:t>
            </a:r>
            <a:r>
              <a:rPr lang="el-GR" altLang="ja-JP" sz="1800" smtClean="0"/>
              <a:t>έξυπνα</a:t>
            </a:r>
            <a:r>
              <a:rPr lang="ja-JP" altLang="en-US" sz="1800" smtClean="0"/>
              <a:t>”</a:t>
            </a:r>
            <a:r>
              <a:rPr lang="en-US" altLang="ja-JP" sz="1800" smtClean="0"/>
              <a:t> </a:t>
            </a:r>
            <a:r>
              <a:rPr lang="el-GR" altLang="ja-JP" sz="1800" smtClean="0"/>
              <a:t>τερματικά συστήματα </a:t>
            </a:r>
            <a:r>
              <a:rPr lang="en-US" altLang="ja-JP" sz="1800" smtClean="0"/>
              <a:t>(computers)</a:t>
            </a:r>
          </a:p>
          <a:p>
            <a:pPr lvl="1" eaLnBrk="1" hangingPunct="1"/>
            <a:r>
              <a:rPr lang="el-GR" altLang="el-GR" sz="1800" smtClean="0"/>
              <a:t>Μπ</a:t>
            </a:r>
            <a:r>
              <a:rPr lang="en-US" altLang="el-GR" sz="1800" smtClean="0"/>
              <a:t>o</a:t>
            </a:r>
            <a:r>
              <a:rPr lang="el-GR" altLang="el-GR" sz="1800" smtClean="0"/>
              <a:t>ρούν να προσαρμοστούν, να ελέγξουν λάθη, κ.ο.κ.</a:t>
            </a:r>
            <a:endParaRPr lang="en-US" altLang="el-GR" sz="1800" smtClean="0"/>
          </a:p>
          <a:p>
            <a:pPr lvl="1" eaLnBrk="1" hangingPunct="1"/>
            <a:r>
              <a:rPr lang="el-GR" altLang="el-GR" sz="1800" b="1" i="1" smtClean="0">
                <a:solidFill>
                  <a:srgbClr val="CC0000"/>
                </a:solidFill>
              </a:rPr>
              <a:t>Απλό δίκτυο, η πολυπλοκότητα στα άκρα</a:t>
            </a:r>
            <a:endParaRPr lang="en-US" altLang="ja-JP" sz="1800" b="1" i="1" smtClean="0">
              <a:solidFill>
                <a:srgbClr val="CC0000"/>
              </a:solidFill>
            </a:endParaRPr>
          </a:p>
          <a:p>
            <a:pPr eaLnBrk="1" hangingPunct="1"/>
            <a:endParaRPr lang="en-US" altLang="el-GR" sz="1800" b="1" i="1" smtClean="0">
              <a:solidFill>
                <a:srgbClr val="CC0000"/>
              </a:solidFill>
            </a:endParaRPr>
          </a:p>
        </p:txBody>
      </p:sp>
      <p:sp>
        <p:nvSpPr>
          <p:cNvPr id="972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38100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i="1" smtClean="0">
                <a:solidFill>
                  <a:srgbClr val="CC0000"/>
                </a:solidFill>
              </a:rPr>
              <a:t>ATM (VC)</a:t>
            </a:r>
          </a:p>
          <a:p>
            <a:pPr eaLnBrk="1" hangingPunct="1">
              <a:lnSpc>
                <a:spcPct val="75000"/>
              </a:lnSpc>
            </a:pPr>
            <a:r>
              <a:rPr lang="el-GR" altLang="el-GR" sz="2400" smtClean="0"/>
              <a:t>Εξέλιξη της τηλεφωνίας</a:t>
            </a:r>
            <a:endParaRPr lang="en-US" altLang="el-GR" sz="2400" smtClean="0"/>
          </a:p>
          <a:p>
            <a:pPr eaLnBrk="1" hangingPunct="1">
              <a:lnSpc>
                <a:spcPct val="75000"/>
              </a:lnSpc>
            </a:pPr>
            <a:r>
              <a:rPr lang="el-GR" altLang="el-GR" sz="2400" smtClean="0"/>
              <a:t>Ομιλία</a:t>
            </a:r>
            <a:r>
              <a:rPr lang="en-US" altLang="el-GR" sz="2400" smtClean="0"/>
              <a:t>: </a:t>
            </a:r>
          </a:p>
          <a:p>
            <a:pPr lvl="1" eaLnBrk="1" hangingPunct="1">
              <a:lnSpc>
                <a:spcPct val="75000"/>
              </a:lnSpc>
            </a:pPr>
            <a:r>
              <a:rPr lang="el-GR" altLang="el-GR" sz="2000" smtClean="0"/>
              <a:t>Αυστηρές απαιτήσεις χρόνου </a:t>
            </a:r>
          </a:p>
          <a:p>
            <a:pPr lvl="1" eaLnBrk="1" hangingPunct="1">
              <a:lnSpc>
                <a:spcPct val="75000"/>
              </a:lnSpc>
            </a:pPr>
            <a:r>
              <a:rPr lang="el-GR" altLang="el-GR" sz="2000" smtClean="0"/>
              <a:t>αναγκαία η ποιότητα της υπηρεσίας</a:t>
            </a:r>
            <a:endParaRPr lang="en-US" altLang="el-GR" sz="2000" smtClean="0"/>
          </a:p>
          <a:p>
            <a:pPr eaLnBrk="1" hangingPunct="1">
              <a:lnSpc>
                <a:spcPct val="75000"/>
              </a:lnSpc>
            </a:pPr>
            <a:r>
              <a:rPr lang="ja-JP" altLang="en-US" sz="2400" smtClean="0"/>
              <a:t>“</a:t>
            </a:r>
            <a:r>
              <a:rPr lang="el-GR" altLang="ja-JP" sz="2400" smtClean="0"/>
              <a:t>χαζά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</a:t>
            </a:r>
            <a:r>
              <a:rPr lang="el-GR" altLang="ja-JP" sz="2400" smtClean="0"/>
              <a:t>τερματικά συστήματα</a:t>
            </a:r>
            <a:endParaRPr lang="en-US" altLang="ja-JP" sz="2400" smtClean="0"/>
          </a:p>
          <a:p>
            <a:pPr lvl="1" eaLnBrk="1" hangingPunct="1">
              <a:lnSpc>
                <a:spcPct val="75000"/>
              </a:lnSpc>
            </a:pPr>
            <a:r>
              <a:rPr lang="el-GR" altLang="el-GR" sz="2000" smtClean="0"/>
              <a:t>τηλέφωνα</a:t>
            </a:r>
            <a:endParaRPr lang="en-US" altLang="el-GR" sz="2000" smtClean="0"/>
          </a:p>
          <a:p>
            <a:pPr lvl="1" eaLnBrk="1" hangingPunct="1">
              <a:lnSpc>
                <a:spcPct val="75000"/>
              </a:lnSpc>
            </a:pPr>
            <a:r>
              <a:rPr lang="el-GR" altLang="el-GR" sz="2000" b="1" i="1" smtClean="0">
                <a:solidFill>
                  <a:srgbClr val="CC0000"/>
                </a:solidFill>
              </a:rPr>
              <a:t>Η πολυπλοκότητα στο δίκτυο</a:t>
            </a:r>
            <a:endParaRPr lang="en-US" altLang="el-GR" sz="2000" b="1" i="1" smtClean="0">
              <a:solidFill>
                <a:srgbClr val="CC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728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D1CEA-92C9-41DE-9DE9-F8CF62F60E8D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l-GR" sz="4000" smtClean="0"/>
              <a:t>To </a:t>
            </a:r>
            <a:r>
              <a:rPr lang="el-GR" altLang="el-GR" sz="4000" smtClean="0"/>
              <a:t>επίπεδο δικτύου στο </a:t>
            </a:r>
            <a:r>
              <a:rPr lang="en-US" altLang="el-GR" sz="4000" smtClean="0"/>
              <a:t>Internet</a:t>
            </a:r>
            <a:endParaRPr lang="en-US" altLang="el-GR" smtClean="0"/>
          </a:p>
        </p:txBody>
      </p:sp>
      <p:grpSp>
        <p:nvGrpSpPr>
          <p:cNvPr id="98309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98334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8335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8336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forwarding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table</a:t>
              </a:r>
            </a:p>
          </p:txBody>
        </p:sp>
        <p:sp>
          <p:nvSpPr>
            <p:cNvPr id="98337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38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39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40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41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42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831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 smtClean="0">
                <a:ea typeface="MS PGothic" panose="020B0600070205080204" pitchFamily="34" charset="-128"/>
              </a:rPr>
              <a:t>Λειτουργίες του </a:t>
            </a:r>
            <a:r>
              <a:rPr lang="en-US" altLang="el-GR" sz="2400" smtClean="0">
                <a:ea typeface="MS PGothic" panose="020B0600070205080204" pitchFamily="34" charset="-128"/>
              </a:rPr>
              <a:t>host, router </a:t>
            </a:r>
            <a:r>
              <a:rPr lang="el-GR" altLang="el-GR" sz="2400" smtClean="0">
                <a:ea typeface="MS PGothic" panose="020B0600070205080204" pitchFamily="34" charset="-128"/>
              </a:rPr>
              <a:t>στο επίπεδο δικτύου</a:t>
            </a:r>
            <a:r>
              <a:rPr lang="en-US" altLang="el-GR" sz="2400" smtClean="0">
                <a:ea typeface="MS PGothic" panose="020B0600070205080204" pitchFamily="34" charset="-128"/>
              </a:rPr>
              <a:t>:</a:t>
            </a:r>
          </a:p>
        </p:txBody>
      </p:sp>
      <p:sp>
        <p:nvSpPr>
          <p:cNvPr id="9831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1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13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14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15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20875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i="1">
                <a:solidFill>
                  <a:srgbClr val="CC0000"/>
                </a:solidFill>
                <a:latin typeface="Gill Sans MT" panose="020B0502020104020203" pitchFamily="34" charset="0"/>
              </a:rPr>
              <a:t>routing protocols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l-GR" altLang="el-GR" sz="1400"/>
              <a:t>Επιλογή μονοπατιού</a:t>
            </a:r>
            <a:endParaRPr lang="en-US" altLang="el-GR" sz="14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l-GR" sz="1400"/>
              <a:t> RIP, OSPF, BGP</a:t>
            </a:r>
          </a:p>
        </p:txBody>
      </p:sp>
      <p:sp>
        <p:nvSpPr>
          <p:cNvPr id="9831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6 w 396"/>
              <a:gd name="T3" fmla="*/ 2147483646 h 246"/>
              <a:gd name="T4" fmla="*/ 2147483646 w 396"/>
              <a:gd name="T5" fmla="*/ 2147483646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8317" name="Group 24"/>
          <p:cNvGrpSpPr>
            <a:grpSpLocks/>
          </p:cNvGrpSpPr>
          <p:nvPr/>
        </p:nvGrpSpPr>
        <p:grpSpPr bwMode="auto">
          <a:xfrm>
            <a:off x="5092700" y="2576513"/>
            <a:ext cx="3440113" cy="1181100"/>
            <a:chOff x="102" y="1272"/>
            <a:chExt cx="2167" cy="744"/>
          </a:xfrm>
        </p:grpSpPr>
        <p:sp>
          <p:nvSpPr>
            <p:cNvPr id="98331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8332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98333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215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i="1">
                  <a:solidFill>
                    <a:srgbClr val="CC0000"/>
                  </a:solidFill>
                  <a:latin typeface="Gill Sans MT" panose="020B0502020104020203" pitchFamily="34" charset="0"/>
                </a:rPr>
                <a:t>IP protocol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l-GR" sz="1600"/>
                <a:t> </a:t>
              </a:r>
              <a:r>
                <a:rPr lang="el-GR" altLang="el-GR" sz="1400"/>
                <a:t>συμβάσεις στη διευθυνσιοδότηση</a:t>
              </a:r>
              <a:endParaRPr lang="en-US" altLang="el-GR" sz="1400"/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l-GR" sz="1400"/>
                <a:t> </a:t>
              </a:r>
              <a:r>
                <a:rPr lang="el-GR" altLang="el-GR" sz="1400"/>
                <a:t>Μορφή των </a:t>
              </a:r>
              <a:r>
                <a:rPr lang="en-US" altLang="el-GR" sz="1400"/>
                <a:t>datagrams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l-GR" sz="1400"/>
                <a:t> </a:t>
              </a:r>
              <a:r>
                <a:rPr lang="el-GR" altLang="el-GR" sz="1400"/>
                <a:t>συμβάσεις στο χειρισμό των πακέτων</a:t>
              </a:r>
              <a:endParaRPr lang="en-US" altLang="el-GR" sz="1400"/>
            </a:p>
          </p:txBody>
        </p:sp>
      </p:grpSp>
      <p:sp>
        <p:nvSpPr>
          <p:cNvPr id="98318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19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98320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solidFill>
                  <a:srgbClr val="CC0000"/>
                </a:solidFill>
                <a:latin typeface="Gill Sans MT" panose="020B0502020104020203" pitchFamily="34" charset="0"/>
              </a:rPr>
              <a:t>ICMP protocol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l-GR" sz="1400"/>
              <a:t> </a:t>
            </a:r>
            <a:r>
              <a:rPr lang="el-GR" altLang="el-GR" sz="1400"/>
              <a:t>Αναφορά λαθών</a:t>
            </a:r>
            <a:endParaRPr lang="en-US" altLang="el-GR" sz="140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l-GR" sz="1400"/>
              <a:t> </a:t>
            </a:r>
            <a:r>
              <a:rPr lang="ja-JP" altLang="en-US" sz="1400"/>
              <a:t>“</a:t>
            </a:r>
            <a:r>
              <a:rPr lang="el-GR" altLang="ja-JP" sz="1400"/>
              <a:t>Σηματοδοσία</a:t>
            </a:r>
            <a:r>
              <a:rPr lang="ja-JP" altLang="en-US" sz="1400"/>
              <a:t>”</a:t>
            </a:r>
            <a:r>
              <a:rPr lang="el-GR" altLang="ja-JP" sz="1400"/>
              <a:t> στο </a:t>
            </a:r>
            <a:r>
              <a:rPr lang="en-US" altLang="ja-JP" sz="1400"/>
              <a:t>router</a:t>
            </a:r>
            <a:endParaRPr lang="en-US" altLang="el-GR" sz="1400"/>
          </a:p>
        </p:txBody>
      </p:sp>
      <p:sp>
        <p:nvSpPr>
          <p:cNvPr id="98321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22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2"/>
                </a:solidFill>
              </a:rPr>
              <a:t>transport layer: TCP, UDP</a:t>
            </a:r>
            <a:endParaRPr lang="en-US" altLang="el-GR" sz="1800"/>
          </a:p>
        </p:txBody>
      </p:sp>
      <p:sp>
        <p:nvSpPr>
          <p:cNvPr id="98323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2"/>
                </a:solidFill>
              </a:rPr>
              <a:t>link layer</a:t>
            </a:r>
            <a:endParaRPr lang="en-US" altLang="el-GR" sz="1800"/>
          </a:p>
        </p:txBody>
      </p:sp>
      <p:sp>
        <p:nvSpPr>
          <p:cNvPr id="98324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2"/>
                </a:solidFill>
              </a:rPr>
              <a:t>physical layer</a:t>
            </a:r>
            <a:endParaRPr lang="en-US" altLang="el-GR" sz="1800"/>
          </a:p>
        </p:txBody>
      </p:sp>
      <p:sp>
        <p:nvSpPr>
          <p:cNvPr id="98325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C0000"/>
                </a:solidFill>
              </a:rPr>
              <a:t>network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C0000"/>
                </a:solidFill>
              </a:rPr>
              <a:t>layer</a:t>
            </a:r>
            <a:endParaRPr lang="en-US" altLang="el-GR" sz="1800">
              <a:solidFill>
                <a:srgbClr val="CC0000"/>
              </a:solidFill>
            </a:endParaRPr>
          </a:p>
        </p:txBody>
      </p:sp>
      <p:sp>
        <p:nvSpPr>
          <p:cNvPr id="98326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8327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98328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83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CDCD11-3FE5-4D02-A4D8-FCEBCB40725B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99361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99362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99363" name="Text Box 6"/>
            <p:cNvSpPr txBox="1">
              <a:spLocks noChangeArrowheads="1"/>
            </p:cNvSpPr>
            <p:nvPr/>
          </p:nvSpPr>
          <p:spPr bwMode="auto">
            <a:xfrm>
              <a:off x="1981" y="973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ver</a:t>
              </a:r>
            </a:p>
          </p:txBody>
        </p:sp>
        <p:sp>
          <p:nvSpPr>
            <p:cNvPr id="99364" name="Text Box 7"/>
            <p:cNvSpPr txBox="1">
              <a:spLocks noChangeArrowheads="1"/>
            </p:cNvSpPr>
            <p:nvPr/>
          </p:nvSpPr>
          <p:spPr bwMode="auto">
            <a:xfrm>
              <a:off x="3579" y="1012"/>
              <a:ext cx="4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length</a:t>
              </a:r>
            </a:p>
          </p:txBody>
        </p:sp>
        <p:sp>
          <p:nvSpPr>
            <p:cNvPr id="99365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66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67" name="Text Box 10"/>
            <p:cNvSpPr txBox="1">
              <a:spLocks noChangeArrowheads="1"/>
            </p:cNvSpPr>
            <p:nvPr/>
          </p:nvSpPr>
          <p:spPr bwMode="auto">
            <a:xfrm>
              <a:off x="2979" y="607"/>
              <a:ext cx="4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32 bits</a:t>
              </a:r>
            </a:p>
          </p:txBody>
        </p:sp>
        <p:sp>
          <p:nvSpPr>
            <p:cNvPr id="99368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69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70" name="Text Box 13"/>
            <p:cNvSpPr txBox="1">
              <a:spLocks noChangeArrowheads="1"/>
            </p:cNvSpPr>
            <p:nvPr/>
          </p:nvSpPr>
          <p:spPr bwMode="auto">
            <a:xfrm>
              <a:off x="2832" y="2792"/>
              <a:ext cx="89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data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(variable length,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typically a TCP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or UDP segment)</a:t>
              </a:r>
            </a:p>
          </p:txBody>
        </p:sp>
        <p:sp>
          <p:nvSpPr>
            <p:cNvPr id="99371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16-bit identifier</a:t>
              </a:r>
            </a:p>
          </p:txBody>
        </p:sp>
        <p:sp>
          <p:nvSpPr>
            <p:cNvPr id="99372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73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74" name="Text Box 17"/>
            <p:cNvSpPr txBox="1">
              <a:spLocks noChangeArrowheads="1"/>
            </p:cNvSpPr>
            <p:nvPr/>
          </p:nvSpPr>
          <p:spPr bwMode="auto">
            <a:xfrm>
              <a:off x="3568" y="1549"/>
              <a:ext cx="59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header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 checksum</a:t>
              </a:r>
            </a:p>
          </p:txBody>
        </p:sp>
        <p:sp>
          <p:nvSpPr>
            <p:cNvPr id="99375" name="Text Box 18"/>
            <p:cNvSpPr txBox="1">
              <a:spLocks noChangeArrowheads="1"/>
            </p:cNvSpPr>
            <p:nvPr/>
          </p:nvSpPr>
          <p:spPr bwMode="auto">
            <a:xfrm>
              <a:off x="2057" y="1531"/>
              <a:ext cx="4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time 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live</a:t>
              </a:r>
            </a:p>
          </p:txBody>
        </p:sp>
        <p:sp>
          <p:nvSpPr>
            <p:cNvPr id="99376" name="Text Box 19"/>
            <p:cNvSpPr txBox="1">
              <a:spLocks noChangeArrowheads="1"/>
            </p:cNvSpPr>
            <p:nvPr/>
          </p:nvSpPr>
          <p:spPr bwMode="auto">
            <a:xfrm>
              <a:off x="2600" y="1959"/>
              <a:ext cx="12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32 bit source IP address</a:t>
              </a:r>
            </a:p>
          </p:txBody>
        </p:sp>
        <p:sp>
          <p:nvSpPr>
            <p:cNvPr id="99377" name="Text Box 31"/>
            <p:cNvSpPr txBox="1">
              <a:spLocks noChangeArrowheads="1"/>
            </p:cNvSpPr>
            <p:nvPr/>
          </p:nvSpPr>
          <p:spPr bwMode="auto">
            <a:xfrm>
              <a:off x="2273" y="907"/>
              <a:ext cx="3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head.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len</a:t>
              </a:r>
            </a:p>
          </p:txBody>
        </p:sp>
        <p:sp>
          <p:nvSpPr>
            <p:cNvPr id="99378" name="Text Box 32"/>
            <p:cNvSpPr txBox="1">
              <a:spLocks noChangeArrowheads="1"/>
            </p:cNvSpPr>
            <p:nvPr/>
          </p:nvSpPr>
          <p:spPr bwMode="auto">
            <a:xfrm>
              <a:off x="2711" y="901"/>
              <a:ext cx="4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type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service</a:t>
              </a:r>
            </a:p>
          </p:txBody>
        </p:sp>
        <p:sp>
          <p:nvSpPr>
            <p:cNvPr id="99379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0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1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2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flgs</a:t>
              </a:r>
            </a:p>
          </p:txBody>
        </p:sp>
        <p:sp>
          <p:nvSpPr>
            <p:cNvPr id="99383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4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fragment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 offset</a:t>
              </a:r>
            </a:p>
          </p:txBody>
        </p:sp>
        <p:sp>
          <p:nvSpPr>
            <p:cNvPr id="99385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6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7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88" name="Text Box 46"/>
            <p:cNvSpPr txBox="1">
              <a:spLocks noChangeArrowheads="1"/>
            </p:cNvSpPr>
            <p:nvPr/>
          </p:nvSpPr>
          <p:spPr bwMode="auto">
            <a:xfrm>
              <a:off x="2715" y="1525"/>
              <a:ext cx="3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upper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 layer</a:t>
              </a:r>
            </a:p>
          </p:txBody>
        </p:sp>
        <p:sp>
          <p:nvSpPr>
            <p:cNvPr id="99389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90" name="Text Box 49"/>
            <p:cNvSpPr txBox="1">
              <a:spLocks noChangeArrowheads="1"/>
            </p:cNvSpPr>
            <p:nvPr/>
          </p:nvSpPr>
          <p:spPr bwMode="auto">
            <a:xfrm>
              <a:off x="2517" y="2235"/>
              <a:ext cx="14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32 bit destination IP address</a:t>
              </a:r>
            </a:p>
          </p:txBody>
        </p:sp>
        <p:sp>
          <p:nvSpPr>
            <p:cNvPr id="99391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92" name="Text Box 51"/>
            <p:cNvSpPr txBox="1">
              <a:spLocks noChangeArrowheads="1"/>
            </p:cNvSpPr>
            <p:nvPr/>
          </p:nvSpPr>
          <p:spPr bwMode="auto">
            <a:xfrm>
              <a:off x="2800" y="2529"/>
              <a:ext cx="8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options (if any)</a:t>
              </a:r>
            </a:p>
          </p:txBody>
        </p:sp>
      </p:grp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Μορφή του </a:t>
            </a:r>
            <a:r>
              <a:rPr lang="en-US" altLang="el-GR" sz="4000" smtClean="0"/>
              <a:t>IP datagram</a:t>
            </a:r>
            <a:endParaRPr lang="en-US" altLang="el-GR" smtClean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030288" y="836613"/>
            <a:ext cx="2227262" cy="792162"/>
            <a:chOff x="657" y="541"/>
            <a:chExt cx="1403" cy="499"/>
          </a:xfrm>
        </p:grpSpPr>
        <p:sp>
          <p:nvSpPr>
            <p:cNvPr id="99359" name="Text Box 20"/>
            <p:cNvSpPr txBox="1">
              <a:spLocks noChangeArrowheads="1"/>
            </p:cNvSpPr>
            <p:nvPr/>
          </p:nvSpPr>
          <p:spPr bwMode="auto">
            <a:xfrm>
              <a:off x="657" y="541"/>
              <a:ext cx="11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Αριθμός έκδοσης</a:t>
              </a:r>
              <a:endParaRPr lang="en-US" altLang="el-GR" sz="1000"/>
            </a:p>
          </p:txBody>
        </p:sp>
        <p:sp>
          <p:nvSpPr>
            <p:cNvPr id="99360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303338" y="1406525"/>
            <a:ext cx="2371725" cy="646113"/>
            <a:chOff x="821" y="886"/>
            <a:chExt cx="1494" cy="407"/>
          </a:xfrm>
        </p:grpSpPr>
        <p:sp>
          <p:nvSpPr>
            <p:cNvPr id="99357" name="Text Box 21"/>
            <p:cNvSpPr txBox="1">
              <a:spLocks noChangeArrowheads="1"/>
            </p:cNvSpPr>
            <p:nvPr/>
          </p:nvSpPr>
          <p:spPr bwMode="auto">
            <a:xfrm>
              <a:off x="821" y="886"/>
              <a:ext cx="9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Μήκος </a:t>
              </a:r>
              <a:r>
                <a:rPr lang="en-US" altLang="el-GR" sz="1800"/>
                <a:t>header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 (bytes)</a:t>
              </a:r>
              <a:endParaRPr lang="en-US" altLang="el-GR" sz="1000"/>
            </a:p>
          </p:txBody>
        </p:sp>
        <p:sp>
          <p:nvSpPr>
            <p:cNvPr id="99358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5088" y="2732088"/>
            <a:ext cx="4286250" cy="1320800"/>
            <a:chOff x="41" y="1721"/>
            <a:chExt cx="2700" cy="832"/>
          </a:xfrm>
        </p:grpSpPr>
        <p:sp>
          <p:nvSpPr>
            <p:cNvPr id="99355" name="Text Box 27"/>
            <p:cNvSpPr txBox="1">
              <a:spLocks noChangeArrowheads="1"/>
            </p:cNvSpPr>
            <p:nvPr/>
          </p:nvSpPr>
          <p:spPr bwMode="auto">
            <a:xfrm>
              <a:off x="41" y="2320"/>
              <a:ext cx="18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Πρωτόκολλο πάνω επιπέδου</a:t>
              </a:r>
              <a:endParaRPr lang="en-US" altLang="el-GR" sz="1800"/>
            </a:p>
          </p:txBody>
        </p:sp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89162" cy="923925"/>
            <a:chOff x="4313" y="664"/>
            <a:chExt cx="1379" cy="582"/>
          </a:xfrm>
        </p:grpSpPr>
        <p:sp>
          <p:nvSpPr>
            <p:cNvPr id="99353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Συνολικό μήκος </a:t>
              </a:r>
              <a:r>
                <a:rPr lang="en-US" altLang="el-GR" sz="1800"/>
                <a:t>datagram (bytes)</a:t>
              </a:r>
            </a:p>
          </p:txBody>
        </p:sp>
        <p:sp>
          <p:nvSpPr>
            <p:cNvPr id="99354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004888" y="1760538"/>
            <a:ext cx="3317875" cy="568325"/>
            <a:chOff x="633" y="1109"/>
            <a:chExt cx="2090" cy="358"/>
          </a:xfrm>
        </p:grpSpPr>
        <p:sp>
          <p:nvSpPr>
            <p:cNvPr id="99351" name="Text Box 35"/>
            <p:cNvSpPr txBox="1">
              <a:spLocks noChangeArrowheads="1"/>
            </p:cNvSpPr>
            <p:nvPr/>
          </p:nvSpPr>
          <p:spPr bwMode="auto">
            <a:xfrm>
              <a:off x="633" y="1234"/>
              <a:ext cx="11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Τύπος δεδομένων</a:t>
              </a:r>
              <a:endParaRPr lang="en-US" altLang="el-GR" sz="1000"/>
            </a:p>
          </p:txBody>
        </p:sp>
        <p:sp>
          <p:nvSpPr>
            <p:cNvPr id="99352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989138"/>
            <a:ext cx="4192587" cy="915987"/>
            <a:chOff x="3119" y="1253"/>
            <a:chExt cx="2641" cy="577"/>
          </a:xfrm>
        </p:grpSpPr>
        <p:sp>
          <p:nvSpPr>
            <p:cNvPr id="99347" name="Text Box 25"/>
            <p:cNvSpPr txBox="1">
              <a:spLocks noChangeArrowheads="1"/>
            </p:cNvSpPr>
            <p:nvPr/>
          </p:nvSpPr>
          <p:spPr bwMode="auto">
            <a:xfrm>
              <a:off x="4724" y="1253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Για</a:t>
              </a:r>
              <a:endParaRPr lang="en-US" altLang="el-GR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fragmentation/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reassembly</a:t>
              </a:r>
            </a:p>
          </p:txBody>
        </p:sp>
        <p:sp>
          <p:nvSpPr>
            <p:cNvPr id="99348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49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50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0" y="2406650"/>
            <a:ext cx="3417888" cy="1200150"/>
            <a:chOff x="0" y="1516"/>
            <a:chExt cx="2153" cy="756"/>
          </a:xfrm>
        </p:grpSpPr>
        <p:sp>
          <p:nvSpPr>
            <p:cNvPr id="99345" name="Text Box 22"/>
            <p:cNvSpPr txBox="1">
              <a:spLocks noChangeArrowheads="1"/>
            </p:cNvSpPr>
            <p:nvPr/>
          </p:nvSpPr>
          <p:spPr bwMode="auto">
            <a:xfrm>
              <a:off x="0" y="1516"/>
              <a:ext cx="184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Μέγιστος αριθμός εναπομεινάντων  </a:t>
              </a:r>
              <a:r>
                <a:rPr lang="en-US" altLang="el-GR" sz="1800"/>
                <a:t>hops</a:t>
              </a:r>
              <a:r>
                <a:rPr lang="el-GR" altLang="el-GR" sz="1800"/>
                <a:t> </a:t>
              </a:r>
              <a:endParaRPr lang="en-US" altLang="el-GR" sz="180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(</a:t>
              </a:r>
              <a:r>
                <a:rPr lang="el-GR" altLang="el-GR" sz="1800"/>
                <a:t>μειώνεται σε κάθε</a:t>
              </a:r>
              <a:endParaRPr lang="en-US" altLang="el-GR" sz="180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router)</a:t>
              </a:r>
            </a:p>
          </p:txBody>
        </p:sp>
        <p:sp>
          <p:nvSpPr>
            <p:cNvPr id="99346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99343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e.g. timestamp,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record route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taken, specify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list of routers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to visit.</a:t>
              </a:r>
            </a:p>
          </p:txBody>
        </p:sp>
        <p:sp>
          <p:nvSpPr>
            <p:cNvPr id="99344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l-GR" altLang="el-GR" sz="2000" i="1">
                <a:solidFill>
                  <a:srgbClr val="CC0000"/>
                </a:solidFill>
              </a:rPr>
              <a:t>Πόσο </a:t>
            </a:r>
            <a:r>
              <a:rPr lang="en-US" altLang="el-GR" sz="2000" i="1">
                <a:solidFill>
                  <a:srgbClr val="CC0000"/>
                </a:solidFill>
              </a:rPr>
              <a:t>overhead?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000"/>
              <a:t>20 bytes </a:t>
            </a:r>
            <a:r>
              <a:rPr lang="el-GR" altLang="el-GR" sz="2000"/>
              <a:t>για</a:t>
            </a:r>
            <a:r>
              <a:rPr lang="en-US" altLang="el-GR" sz="2000"/>
              <a:t> TCP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000"/>
              <a:t>20 bytes </a:t>
            </a:r>
            <a:r>
              <a:rPr lang="el-GR" altLang="el-GR" sz="2000"/>
              <a:t>για </a:t>
            </a:r>
            <a:r>
              <a:rPr lang="en-US" altLang="el-GR" sz="2000"/>
              <a:t>IP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000"/>
              <a:t>= 40 bytes + app layer overhead</a:t>
            </a:r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9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42E63A-6F46-4A04-B1D3-C0DE37E83552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 eaLnBrk="1" hangingPunct="1"/>
            <a:r>
              <a:rPr lang="en-US" altLang="el-GR" smtClean="0"/>
              <a:t>IP fragmentation, reassembly</a:t>
            </a:r>
            <a:endParaRPr lang="en-US" altLang="el-GR" sz="48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pPr eaLnBrk="1" hangingPunct="1"/>
            <a:r>
              <a:rPr lang="el-GR" altLang="el-GR" sz="1800" smtClean="0"/>
              <a:t>Οι ζέυξεις του δικτύου έχουν </a:t>
            </a:r>
            <a:r>
              <a:rPr lang="en-US" altLang="el-GR" sz="1800" smtClean="0"/>
              <a:t>MTU (max.transfer size) – </a:t>
            </a:r>
            <a:r>
              <a:rPr lang="el-GR" altLang="el-GR" sz="1800" smtClean="0"/>
              <a:t>Μεγαλύτερο μέγεθος πλαισίου</a:t>
            </a:r>
            <a:endParaRPr lang="en-US" altLang="el-GR" sz="1800" smtClean="0"/>
          </a:p>
          <a:p>
            <a:pPr lvl="1" eaLnBrk="1" hangingPunct="1"/>
            <a:r>
              <a:rPr lang="el-GR" altLang="el-GR" sz="1800" smtClean="0"/>
              <a:t>Διαφορετικοί τύποι ζεύξεων </a:t>
            </a:r>
            <a:r>
              <a:rPr lang="en-US" altLang="el-GR" sz="1800" smtClean="0"/>
              <a:t>, </a:t>
            </a:r>
            <a:r>
              <a:rPr lang="el-GR" altLang="el-GR" sz="1800" smtClean="0"/>
              <a:t>διαφορετικά </a:t>
            </a:r>
            <a:r>
              <a:rPr lang="en-US" altLang="el-GR" sz="1800" smtClean="0"/>
              <a:t>MTUs </a:t>
            </a:r>
          </a:p>
          <a:p>
            <a:pPr eaLnBrk="1" hangingPunct="1"/>
            <a:r>
              <a:rPr lang="el-GR" altLang="el-GR" sz="1800" smtClean="0"/>
              <a:t>Μεγάλα</a:t>
            </a:r>
            <a:r>
              <a:rPr lang="en-US" altLang="el-GR" sz="1800" smtClean="0"/>
              <a:t> IP datagrams </a:t>
            </a:r>
            <a:r>
              <a:rPr lang="el-GR" altLang="el-GR" sz="1800" smtClean="0"/>
              <a:t>τεμαχίζονται </a:t>
            </a:r>
            <a:r>
              <a:rPr lang="en-US" altLang="el-GR" sz="1800" smtClean="0"/>
              <a:t>(</a:t>
            </a:r>
            <a:r>
              <a:rPr lang="ja-JP" altLang="en-US" sz="1800" smtClean="0"/>
              <a:t>“</a:t>
            </a:r>
            <a:r>
              <a:rPr lang="en-US" altLang="ja-JP" sz="1800" smtClean="0"/>
              <a:t>fragmented</a:t>
            </a:r>
            <a:r>
              <a:rPr lang="ja-JP" altLang="en-US" sz="1800" smtClean="0"/>
              <a:t>”</a:t>
            </a:r>
            <a:r>
              <a:rPr lang="en-US" altLang="ja-JP" sz="1800" smtClean="0"/>
              <a:t>) </a:t>
            </a:r>
            <a:r>
              <a:rPr lang="el-GR" altLang="ja-JP" sz="1800" smtClean="0"/>
              <a:t>στο δίκτυο</a:t>
            </a:r>
            <a:endParaRPr lang="en-US" altLang="ja-JP" sz="1800" smtClean="0"/>
          </a:p>
          <a:p>
            <a:pPr lvl="1" eaLnBrk="1" hangingPunct="1"/>
            <a:r>
              <a:rPr lang="el-GR" altLang="el-GR" sz="1800" smtClean="0"/>
              <a:t>Ένα </a:t>
            </a:r>
            <a:r>
              <a:rPr lang="en-US" altLang="el-GR" sz="1800" smtClean="0"/>
              <a:t>datagram </a:t>
            </a:r>
            <a:r>
              <a:rPr lang="el-GR" altLang="el-GR" sz="1800" smtClean="0"/>
              <a:t>μετατρέπεται σε πολλά </a:t>
            </a:r>
            <a:r>
              <a:rPr lang="en-US" altLang="el-GR" sz="1800" smtClean="0"/>
              <a:t>datagrams</a:t>
            </a:r>
          </a:p>
          <a:p>
            <a:pPr lvl="1" eaLnBrk="1" hangingPunct="1"/>
            <a:r>
              <a:rPr lang="el-GR" altLang="ja-JP" sz="1800" smtClean="0"/>
              <a:t>Επανασυναρμολογείται (</a:t>
            </a:r>
            <a:r>
              <a:rPr lang="ja-JP" altLang="en-US" sz="1800" smtClean="0"/>
              <a:t>“</a:t>
            </a:r>
            <a:r>
              <a:rPr lang="en-US" altLang="ja-JP" sz="1800" smtClean="0"/>
              <a:t>reassembled</a:t>
            </a:r>
            <a:r>
              <a:rPr lang="ja-JP" altLang="en-US" sz="1800" smtClean="0"/>
              <a:t>”</a:t>
            </a:r>
            <a:r>
              <a:rPr lang="el-GR" altLang="ja-JP" sz="1800" smtClean="0"/>
              <a:t>)</a:t>
            </a:r>
            <a:r>
              <a:rPr lang="en-US" altLang="ja-JP" sz="1800" smtClean="0"/>
              <a:t> </a:t>
            </a:r>
            <a:r>
              <a:rPr lang="el-GR" altLang="ja-JP" sz="1800" smtClean="0"/>
              <a:t>μόνο στον τελικό προορισμό</a:t>
            </a:r>
            <a:endParaRPr lang="en-US" altLang="ja-JP" sz="1800" smtClean="0"/>
          </a:p>
          <a:p>
            <a:pPr lvl="1" eaLnBrk="1" hangingPunct="1"/>
            <a:r>
              <a:rPr lang="el-GR" altLang="el-GR" sz="1800" smtClean="0"/>
              <a:t>Τα </a:t>
            </a:r>
            <a:r>
              <a:rPr lang="en-US" altLang="el-GR" sz="1800" smtClean="0"/>
              <a:t>IP header bits </a:t>
            </a:r>
            <a:r>
              <a:rPr lang="el-GR" altLang="el-GR" sz="1800" smtClean="0"/>
              <a:t>χρησιμοποιούνται για να προσδιορίσουν άλλα σχετιζόμενα τεμάχια (</a:t>
            </a:r>
            <a:r>
              <a:rPr lang="en-US" altLang="el-GR" sz="1800" smtClean="0"/>
              <a:t>fragments)</a:t>
            </a: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6 w 873"/>
              <a:gd name="T1" fmla="*/ 2147483646 h 940"/>
              <a:gd name="T2" fmla="*/ 2147483646 w 873"/>
              <a:gd name="T3" fmla="*/ 2147483646 h 940"/>
              <a:gd name="T4" fmla="*/ 2147483646 w 873"/>
              <a:gd name="T5" fmla="*/ 2147483646 h 940"/>
              <a:gd name="T6" fmla="*/ 2147483646 w 873"/>
              <a:gd name="T7" fmla="*/ 2147483646 h 940"/>
              <a:gd name="T8" fmla="*/ 2147483646 w 873"/>
              <a:gd name="T9" fmla="*/ 2147483646 h 940"/>
              <a:gd name="T10" fmla="*/ 2147483646 w 873"/>
              <a:gd name="T11" fmla="*/ 2147483646 h 940"/>
              <a:gd name="T12" fmla="*/ 2147483646 w 873"/>
              <a:gd name="T13" fmla="*/ 2147483646 h 940"/>
              <a:gd name="T14" fmla="*/ 2147483646 w 873"/>
              <a:gd name="T15" fmla="*/ 2147483646 h 940"/>
              <a:gd name="T16" fmla="*/ 2147483646 w 873"/>
              <a:gd name="T17" fmla="*/ 2147483646 h 940"/>
              <a:gd name="T18" fmla="*/ 2147483646 w 873"/>
              <a:gd name="T19" fmla="*/ 2147483646 h 940"/>
              <a:gd name="T20" fmla="*/ 2147483646 w 873"/>
              <a:gd name="T21" fmla="*/ 2147483646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58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59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0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1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2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3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4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5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6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036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100483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100485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86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00484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i="1">
                <a:solidFill>
                  <a:srgbClr val="CC0000"/>
                </a:solidFill>
              </a:rPr>
              <a:t>fragmentation:</a:t>
            </a:r>
            <a:r>
              <a:rPr lang="en-US" altLang="el-GR" sz="16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>
                <a:solidFill>
                  <a:srgbClr val="000099"/>
                </a:solidFill>
              </a:rPr>
              <a:t>in:</a:t>
            </a:r>
            <a:r>
              <a:rPr lang="en-US" altLang="el-GR" sz="1600"/>
              <a:t> one large datagram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>
                <a:solidFill>
                  <a:srgbClr val="000099"/>
                </a:solidFill>
              </a:rPr>
              <a:t>out:</a:t>
            </a:r>
            <a:r>
              <a:rPr lang="en-US" altLang="el-GR" sz="1600"/>
              <a:t> 3 smaller datagrams</a:t>
            </a:r>
            <a:endParaRPr lang="en-US" altLang="el-GR" sz="1800"/>
          </a:p>
        </p:txBody>
      </p:sp>
      <p:sp>
        <p:nvSpPr>
          <p:cNvPr id="100370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100471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100481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82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0472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100479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80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0473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100477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78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00474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75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76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100465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100467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1004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100470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</p:grpSp>
          <p:sp>
            <p:nvSpPr>
              <p:cNvPr id="100468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0466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</a:rPr>
                <a:t>reassembly</a:t>
              </a:r>
              <a:endParaRPr lang="en-US" altLang="el-GR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100373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4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100455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56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57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0458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100463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464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00459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…</a:t>
              </a:r>
            </a:p>
          </p:txBody>
        </p:sp>
        <p:grpSp>
          <p:nvGrpSpPr>
            <p:cNvPr id="100460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100461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462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00375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1004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450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53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54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451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52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0376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1004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442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45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46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443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44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0377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1004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434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37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38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435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36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0378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1004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426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29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30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427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28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100411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100421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22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0412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100419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20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0413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100417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0418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00414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15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416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0380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1004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4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406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09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10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407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08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0381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1003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3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03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0398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401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402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399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00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0382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100385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86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87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0388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100393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394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00389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…</a:t>
              </a:r>
            </a:p>
          </p:txBody>
        </p:sp>
        <p:grpSp>
          <p:nvGrpSpPr>
            <p:cNvPr id="100390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10039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39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03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E5AB44-ABF1-4393-98A1-88DCDF488C56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101432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1433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1434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=x</a:t>
              </a:r>
            </a:p>
          </p:txBody>
        </p:sp>
        <p:sp>
          <p:nvSpPr>
            <p:cNvPr id="101435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offset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=0</a:t>
              </a:r>
            </a:p>
          </p:txBody>
        </p:sp>
        <p:sp>
          <p:nvSpPr>
            <p:cNvPr id="101436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fragflag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=0</a:t>
              </a:r>
            </a:p>
          </p:txBody>
        </p:sp>
        <p:sp>
          <p:nvSpPr>
            <p:cNvPr id="101437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length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=4000</a:t>
              </a:r>
            </a:p>
          </p:txBody>
        </p:sp>
        <p:sp>
          <p:nvSpPr>
            <p:cNvPr id="101438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439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440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441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442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443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101389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101420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421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422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ID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=x</a:t>
                </a:r>
              </a:p>
            </p:txBody>
          </p:sp>
          <p:sp>
            <p:nvSpPr>
              <p:cNvPr id="101423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offset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=0</a:t>
                </a:r>
              </a:p>
            </p:txBody>
          </p:sp>
          <p:sp>
            <p:nvSpPr>
              <p:cNvPr id="101424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fragflag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</a:t>
                </a:r>
              </a:p>
            </p:txBody>
          </p:sp>
          <p:sp>
            <p:nvSpPr>
              <p:cNvPr id="101425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length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=1500</a:t>
                </a:r>
              </a:p>
            </p:txBody>
          </p:sp>
          <p:sp>
            <p:nvSpPr>
              <p:cNvPr id="101426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27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28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29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30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31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1390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101408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409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410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ID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=x</a:t>
                </a:r>
              </a:p>
            </p:txBody>
          </p:sp>
          <p:sp>
            <p:nvSpPr>
              <p:cNvPr id="101411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offset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=185</a:t>
                </a:r>
              </a:p>
            </p:txBody>
          </p:sp>
          <p:sp>
            <p:nvSpPr>
              <p:cNvPr id="101412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fragflag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</a:t>
                </a:r>
              </a:p>
            </p:txBody>
          </p:sp>
          <p:sp>
            <p:nvSpPr>
              <p:cNvPr id="101413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length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=1500</a:t>
                </a:r>
              </a:p>
            </p:txBody>
          </p:sp>
          <p:sp>
            <p:nvSpPr>
              <p:cNvPr id="101414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15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16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17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18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19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grpSp>
          <p:nvGrpSpPr>
            <p:cNvPr id="101391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101396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397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01398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ID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=x</a:t>
                </a:r>
              </a:p>
            </p:txBody>
          </p:sp>
          <p:sp>
            <p:nvSpPr>
              <p:cNvPr id="101399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offset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=370</a:t>
                </a:r>
              </a:p>
            </p:txBody>
          </p:sp>
          <p:sp>
            <p:nvSpPr>
              <p:cNvPr id="101400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fragflag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=0</a:t>
                </a:r>
              </a:p>
            </p:txBody>
          </p:sp>
          <p:sp>
            <p:nvSpPr>
              <p:cNvPr id="101401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length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=1040</a:t>
                </a:r>
              </a:p>
            </p:txBody>
          </p:sp>
          <p:sp>
            <p:nvSpPr>
              <p:cNvPr id="101402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03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04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05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06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407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01392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393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394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395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10138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l-GR" altLang="el-GR" sz="2800" i="1">
                <a:solidFill>
                  <a:srgbClr val="CC0000"/>
                </a:solidFill>
                <a:latin typeface="Gill Sans MT" panose="020B0502020104020203" pitchFamily="34" charset="0"/>
              </a:rPr>
              <a:t>Παράδειγμα</a:t>
            </a: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</a:rPr>
              <a:t>: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000">
                <a:latin typeface="Gill Sans MT" panose="020B0502020104020203" pitchFamily="34" charset="0"/>
              </a:rPr>
              <a:t>4000 byte datagram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000">
                <a:latin typeface="Gill Sans MT" panose="020B0502020104020203" pitchFamily="34" charset="0"/>
              </a:rPr>
              <a:t>MTU = 1500 bytes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l-GR" sz="2000">
              <a:latin typeface="Gill Sans MT" panose="020B0502020104020203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1480 bytes in </a:t>
            </a:r>
            <a:br>
              <a:rPr lang="en-US" altLang="el-GR" sz="1800"/>
            </a:br>
            <a:r>
              <a:rPr lang="en-US" altLang="el-GR" sz="180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offset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1480/8 </a:t>
            </a:r>
          </a:p>
        </p:txBody>
      </p:sp>
      <p:sp>
        <p:nvSpPr>
          <p:cNvPr id="10138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MS PGothic" panose="020B0600070205080204" pitchFamily="34" charset="-128"/>
              </a:rPr>
              <a:t>IP fragmentation, reassembly</a:t>
            </a:r>
          </a:p>
        </p:txBody>
      </p:sp>
      <p:pic>
        <p:nvPicPr>
          <p:cNvPr id="101384" name="Picture 6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1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DF594F-39CC-4780-AB47-5FA43754EE1E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3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6 w 10315"/>
              <a:gd name="T1" fmla="*/ 2147483646 h 10000"/>
              <a:gd name="T2" fmla="*/ 2147483646 w 10315"/>
              <a:gd name="T3" fmla="*/ 2147483646 h 10000"/>
              <a:gd name="T4" fmla="*/ 2147483646 w 10315"/>
              <a:gd name="T5" fmla="*/ 2147483646 h 10000"/>
              <a:gd name="T6" fmla="*/ 2147483646 w 10315"/>
              <a:gd name="T7" fmla="*/ 2147483646 h 10000"/>
              <a:gd name="T8" fmla="*/ 2147483646 w 10315"/>
              <a:gd name="T9" fmla="*/ 2147483646 h 10000"/>
              <a:gd name="T10" fmla="*/ 2147483646 w 10315"/>
              <a:gd name="T11" fmla="*/ 2147483646 h 10000"/>
              <a:gd name="T12" fmla="*/ 2147483646 w 10315"/>
              <a:gd name="T13" fmla="*/ 2147483646 h 10000"/>
              <a:gd name="T14" fmla="*/ 2147483646 w 10315"/>
              <a:gd name="T15" fmla="*/ 2147483646 h 10000"/>
              <a:gd name="T16" fmla="*/ 2147483646 w 10315"/>
              <a:gd name="T17" fmla="*/ 2147483646 h 10000"/>
              <a:gd name="T18" fmla="*/ 2147483646 w 10315"/>
              <a:gd name="T19" fmla="*/ 2147483646 h 10000"/>
              <a:gd name="T20" fmla="*/ 2147483646 w 10315"/>
              <a:gd name="T21" fmla="*/ 2147483646 h 10000"/>
              <a:gd name="T22" fmla="*/ 2147483646 w 10315"/>
              <a:gd name="T23" fmla="*/ 2147483646 h 10000"/>
              <a:gd name="T24" fmla="*/ 2147483646 w 10315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4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pPr algn="l" eaLnBrk="1" hangingPunct="1"/>
            <a:r>
              <a:rPr lang="en-US" altLang="el-GR" sz="4000" smtClean="0"/>
              <a:t>IP addressing: </a:t>
            </a:r>
            <a:r>
              <a:rPr lang="el-GR" altLang="el-GR" sz="4000" smtClean="0"/>
              <a:t>Εισαγωγή</a:t>
            </a:r>
            <a:endParaRPr lang="en-US" altLang="el-GR" smtClean="0"/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pPr eaLnBrk="1" hangingPunct="1"/>
            <a:r>
              <a:rPr lang="en-US" altLang="el-GR" i="1" smtClean="0">
                <a:solidFill>
                  <a:srgbClr val="CC0000"/>
                </a:solidFill>
              </a:rPr>
              <a:t>IP address:</a:t>
            </a:r>
            <a:r>
              <a:rPr lang="en-US" altLang="el-GR" sz="2400" smtClean="0"/>
              <a:t> 32-bit </a:t>
            </a:r>
            <a:r>
              <a:rPr lang="el-GR" altLang="el-GR" sz="2400" smtClean="0"/>
              <a:t>για την ταυτοποίηση </a:t>
            </a:r>
            <a:r>
              <a:rPr lang="en-US" altLang="el-GR" sz="2400" smtClean="0"/>
              <a:t>host, router</a:t>
            </a:r>
          </a:p>
          <a:p>
            <a:pPr eaLnBrk="1" hangingPunct="1"/>
            <a:r>
              <a:rPr lang="en-US" altLang="el-GR" i="1" smtClean="0">
                <a:solidFill>
                  <a:srgbClr val="CC0000"/>
                </a:solidFill>
              </a:rPr>
              <a:t>interface: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Σύνδεση μεταξύ </a:t>
            </a:r>
            <a:r>
              <a:rPr lang="en-US" altLang="el-GR" sz="2400" smtClean="0"/>
              <a:t>host/router </a:t>
            </a:r>
            <a:r>
              <a:rPr lang="el-GR" altLang="el-GR" sz="2400" smtClean="0"/>
              <a:t>και της φυσικής ζεύξης</a:t>
            </a:r>
            <a:endParaRPr lang="en-US" altLang="el-GR" sz="2400" smtClean="0"/>
          </a:p>
          <a:p>
            <a:pPr lvl="1" eaLnBrk="1" hangingPunct="1"/>
            <a:r>
              <a:rPr lang="el-GR" altLang="el-GR" sz="2000" smtClean="0"/>
              <a:t>Οι </a:t>
            </a:r>
            <a:r>
              <a:rPr lang="en-US" altLang="el-GR" sz="2000" smtClean="0"/>
              <a:t>router</a:t>
            </a:r>
            <a:r>
              <a:rPr lang="en-US" altLang="ja-JP" sz="2000" smtClean="0"/>
              <a:t>s </a:t>
            </a:r>
            <a:r>
              <a:rPr lang="el-GR" altLang="ja-JP" sz="2000" smtClean="0"/>
              <a:t>έχουν πολλαπλά </a:t>
            </a:r>
            <a:r>
              <a:rPr lang="en-US" altLang="ja-JP" sz="2000" smtClean="0"/>
              <a:t>interfaces</a:t>
            </a:r>
          </a:p>
          <a:p>
            <a:pPr lvl="1" eaLnBrk="1" hangingPunct="1"/>
            <a:r>
              <a:rPr lang="el-GR" altLang="el-GR" sz="2000" smtClean="0"/>
              <a:t>Οι </a:t>
            </a:r>
            <a:r>
              <a:rPr lang="en-US" altLang="el-GR" sz="2000" smtClean="0"/>
              <a:t>host </a:t>
            </a:r>
            <a:r>
              <a:rPr lang="el-GR" altLang="el-GR" sz="2000" smtClean="0"/>
              <a:t>έχουν μία ενεργή </a:t>
            </a:r>
            <a:r>
              <a:rPr lang="en-US" altLang="el-GR" sz="2000" smtClean="0"/>
              <a:t>interface (e.g., wired Ethernet, wireless 802.11)</a:t>
            </a:r>
          </a:p>
          <a:p>
            <a:pPr eaLnBrk="1" hangingPunct="1"/>
            <a:r>
              <a:rPr lang="en-US" altLang="el-GR" sz="2400" i="1" smtClean="0">
                <a:solidFill>
                  <a:srgbClr val="CC0000"/>
                </a:solidFill>
              </a:rPr>
              <a:t>one IP address associated with each interface</a:t>
            </a:r>
          </a:p>
        </p:txBody>
      </p:sp>
      <p:sp>
        <p:nvSpPr>
          <p:cNvPr id="102407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223.1.1.1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grpSp>
        <p:nvGrpSpPr>
          <p:cNvPr id="102408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10247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200"/>
            </a:p>
          </p:txBody>
        </p:sp>
        <p:sp>
          <p:nvSpPr>
            <p:cNvPr id="10247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223.1.1.2</a:t>
              </a:r>
              <a:endParaRPr lang="en-US" altLang="el-GR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102409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223.1.1.3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10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223.1.1.4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11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2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223.1.2.9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13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4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5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223.1.2.2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16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223.1.2.1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17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8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19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0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223.1.3.2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sp>
        <p:nvSpPr>
          <p:cNvPr id="102421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223.1.3.1</a:t>
            </a:r>
            <a:endParaRPr lang="en-US" altLang="el-GR" sz="1200">
              <a:latin typeface="Comic Sans MS" panose="030F0702030302020204" pitchFamily="66" charset="0"/>
            </a:endParaRPr>
          </a:p>
        </p:txBody>
      </p:sp>
      <p:grpSp>
        <p:nvGrpSpPr>
          <p:cNvPr id="102422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102469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200"/>
            </a:p>
          </p:txBody>
        </p:sp>
        <p:sp>
          <p:nvSpPr>
            <p:cNvPr id="102470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223.1.3.27</a:t>
              </a:r>
              <a:endParaRPr lang="en-US" altLang="el-GR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102423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223.1.1.1 = 11011111 00000001 00000001 00000001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2424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5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6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7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28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2429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2430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2431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grpSp>
        <p:nvGrpSpPr>
          <p:cNvPr id="102432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102467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8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3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102465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6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4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102463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4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5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102461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2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6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102459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0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7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102457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8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8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102455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6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2439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1024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200">
                <a:latin typeface="Times New Roman" panose="02020603050405020304" pitchFamily="18" charset="0"/>
              </a:endParaRPr>
            </a:p>
          </p:txBody>
        </p:sp>
        <p:sp>
          <p:nvSpPr>
            <p:cNvPr id="1024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200">
                <a:latin typeface="Times New Roman" panose="02020603050405020304" pitchFamily="18" charset="0"/>
              </a:endParaRPr>
            </a:p>
          </p:txBody>
        </p:sp>
        <p:sp>
          <p:nvSpPr>
            <p:cNvPr id="1024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200">
                <a:latin typeface="Times New Roman" panose="02020603050405020304" pitchFamily="18" charset="0"/>
              </a:endParaRPr>
            </a:p>
          </p:txBody>
        </p:sp>
        <p:grpSp>
          <p:nvGrpSpPr>
            <p:cNvPr id="102450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53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2454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2451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452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02440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1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42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43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44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244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54B64-7B3C-4B9F-920E-4017C651FC06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Υποδίκτυα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 eaLnBrk="1" hangingPunct="1"/>
            <a:r>
              <a:rPr lang="en-US" altLang="el-GR" sz="2200" smtClean="0">
                <a:solidFill>
                  <a:srgbClr val="000099"/>
                </a:solidFill>
              </a:rPr>
              <a:t>IP address:</a:t>
            </a:r>
            <a:r>
              <a:rPr lang="en-US" altLang="el-GR" sz="2200" smtClean="0"/>
              <a:t> </a:t>
            </a:r>
          </a:p>
          <a:p>
            <a:pPr marL="512763" lvl="1" indent="-163513" eaLnBrk="1" hangingPunct="1"/>
            <a:r>
              <a:rPr lang="en-US" altLang="el-GR" sz="2200" smtClean="0"/>
              <a:t>subnet part</a:t>
            </a:r>
            <a:r>
              <a:rPr lang="el-GR" altLang="el-GR" sz="2200" smtClean="0"/>
              <a:t>: Τα πρώτα </a:t>
            </a:r>
            <a:r>
              <a:rPr lang="en-US" altLang="el-GR" sz="2200" smtClean="0"/>
              <a:t>bits </a:t>
            </a:r>
            <a:r>
              <a:rPr lang="el-GR" altLang="el-GR" sz="2200" smtClean="0"/>
              <a:t>της </a:t>
            </a:r>
            <a:r>
              <a:rPr lang="en-US" altLang="el-GR" sz="2200" smtClean="0"/>
              <a:t>IP</a:t>
            </a:r>
          </a:p>
          <a:p>
            <a:pPr marL="512763" lvl="1" indent="-163513" eaLnBrk="1" hangingPunct="1"/>
            <a:r>
              <a:rPr lang="en-US" altLang="el-GR" sz="2200" smtClean="0"/>
              <a:t>host part – </a:t>
            </a:r>
            <a:r>
              <a:rPr lang="el-GR" altLang="el-GR" sz="2200" smtClean="0"/>
              <a:t>Τα τελευταία </a:t>
            </a:r>
            <a:r>
              <a:rPr lang="en-US" altLang="el-GR" sz="2200" smtClean="0"/>
              <a:t>bits </a:t>
            </a:r>
            <a:r>
              <a:rPr lang="el-GR" altLang="el-GR" sz="2200" smtClean="0"/>
              <a:t>της </a:t>
            </a:r>
            <a:r>
              <a:rPr lang="en-US" altLang="el-GR" sz="2200" smtClean="0"/>
              <a:t>IP</a:t>
            </a:r>
          </a:p>
          <a:p>
            <a:pPr marL="234950" indent="-234950" eaLnBrk="1" hangingPunct="1"/>
            <a:r>
              <a:rPr lang="el-GR" altLang="ja-JP" sz="2200" i="1" smtClean="0">
                <a:solidFill>
                  <a:srgbClr val="000099"/>
                </a:solidFill>
              </a:rPr>
              <a:t>Τι είναι το υποδίκτυο</a:t>
            </a:r>
            <a:r>
              <a:rPr lang="en-US" altLang="ja-JP" sz="2200" i="1" smtClean="0">
                <a:solidFill>
                  <a:srgbClr val="000099"/>
                </a:solidFill>
              </a:rPr>
              <a:t> ?</a:t>
            </a:r>
          </a:p>
          <a:p>
            <a:pPr marL="512763" lvl="1" indent="-163513" eaLnBrk="1" hangingPunct="1"/>
            <a:r>
              <a:rPr lang="en-US" altLang="el-GR" sz="2200" smtClean="0"/>
              <a:t>interfaces </a:t>
            </a:r>
            <a:r>
              <a:rPr lang="el-GR" altLang="el-GR" sz="2200" smtClean="0"/>
              <a:t>με την ίδια </a:t>
            </a:r>
            <a:r>
              <a:rPr lang="en-US" altLang="el-GR" sz="2200" smtClean="0"/>
              <a:t>subnet part </a:t>
            </a:r>
            <a:r>
              <a:rPr lang="el-GR" altLang="el-GR" sz="2200" smtClean="0"/>
              <a:t>της </a:t>
            </a:r>
            <a:r>
              <a:rPr lang="en-US" altLang="el-GR" sz="2200" smtClean="0"/>
              <a:t>IP address</a:t>
            </a:r>
          </a:p>
          <a:p>
            <a:pPr marL="512763" lvl="1" indent="-163513" eaLnBrk="1" hangingPunct="1"/>
            <a:r>
              <a:rPr lang="el-GR" altLang="el-GR" sz="2200" smtClean="0"/>
              <a:t>Μπορούν να επικοινωνήσουν </a:t>
            </a:r>
            <a:r>
              <a:rPr lang="el-GR" altLang="el-GR" sz="2200" i="1" smtClean="0">
                <a:solidFill>
                  <a:srgbClr val="CC0000"/>
                </a:solidFill>
              </a:rPr>
              <a:t>χωρίς την παρέμβαση του </a:t>
            </a:r>
            <a:r>
              <a:rPr lang="en-US" altLang="el-GR" sz="2200" i="1" smtClean="0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103428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network consisting of 3 subnets</a:t>
            </a:r>
          </a:p>
        </p:txBody>
      </p:sp>
      <p:pic>
        <p:nvPicPr>
          <p:cNvPr id="103429" name="Picture 5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3431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2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6 w 1201"/>
              <a:gd name="T1" fmla="*/ 2147483646 h 1234"/>
              <a:gd name="T2" fmla="*/ 2147483646 w 1201"/>
              <a:gd name="T3" fmla="*/ 2147483646 h 1234"/>
              <a:gd name="T4" fmla="*/ 2147483646 w 1201"/>
              <a:gd name="T5" fmla="*/ 2147483646 h 1234"/>
              <a:gd name="T6" fmla="*/ 2147483646 w 1201"/>
              <a:gd name="T7" fmla="*/ 2147483646 h 1234"/>
              <a:gd name="T8" fmla="*/ 2147483646 w 1201"/>
              <a:gd name="T9" fmla="*/ 2147483646 h 1234"/>
              <a:gd name="T10" fmla="*/ 2147483646 w 1201"/>
              <a:gd name="T11" fmla="*/ 2147483646 h 1234"/>
              <a:gd name="T12" fmla="*/ 2147483646 w 1201"/>
              <a:gd name="T13" fmla="*/ 2147483646 h 1234"/>
              <a:gd name="T14" fmla="*/ 2147483646 w 1201"/>
              <a:gd name="T15" fmla="*/ 2147483646 h 1234"/>
              <a:gd name="T16" fmla="*/ 2147483646 w 1201"/>
              <a:gd name="T17" fmla="*/ 2147483646 h 1234"/>
              <a:gd name="T18" fmla="*/ 2147483646 w 1201"/>
              <a:gd name="T19" fmla="*/ 2147483646 h 1234"/>
              <a:gd name="T20" fmla="*/ 2147483646 w 1201"/>
              <a:gd name="T21" fmla="*/ 2147483646 h 1234"/>
              <a:gd name="T22" fmla="*/ 2147483646 w 1201"/>
              <a:gd name="T23" fmla="*/ 2147483646 h 1234"/>
              <a:gd name="T24" fmla="*/ 2147483646 w 1201"/>
              <a:gd name="T25" fmla="*/ 2147483646 h 1234"/>
              <a:gd name="T26" fmla="*/ 2147483646 w 1201"/>
              <a:gd name="T27" fmla="*/ 2147483646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3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6 w 1286"/>
              <a:gd name="T1" fmla="*/ 2147483646 h 1247"/>
              <a:gd name="T2" fmla="*/ 2147483646 w 1286"/>
              <a:gd name="T3" fmla="*/ 2147483646 h 1247"/>
              <a:gd name="T4" fmla="*/ 2147483646 w 1286"/>
              <a:gd name="T5" fmla="*/ 2147483646 h 1247"/>
              <a:gd name="T6" fmla="*/ 2147483646 w 1286"/>
              <a:gd name="T7" fmla="*/ 2147483646 h 1247"/>
              <a:gd name="T8" fmla="*/ 2147483646 w 1286"/>
              <a:gd name="T9" fmla="*/ 2147483646 h 1247"/>
              <a:gd name="T10" fmla="*/ 2147483646 w 1286"/>
              <a:gd name="T11" fmla="*/ 2147483646 h 1247"/>
              <a:gd name="T12" fmla="*/ 2147483646 w 1286"/>
              <a:gd name="T13" fmla="*/ 2147483646 h 1247"/>
              <a:gd name="T14" fmla="*/ 2147483646 w 1286"/>
              <a:gd name="T15" fmla="*/ 2147483646 h 1247"/>
              <a:gd name="T16" fmla="*/ 2147483646 w 1286"/>
              <a:gd name="T17" fmla="*/ 2147483646 h 1247"/>
              <a:gd name="T18" fmla="*/ 2147483646 w 1286"/>
              <a:gd name="T19" fmla="*/ 2147483646 h 1247"/>
              <a:gd name="T20" fmla="*/ 2147483646 w 1286"/>
              <a:gd name="T21" fmla="*/ 2147483646 h 1247"/>
              <a:gd name="T22" fmla="*/ 2147483646 w 1286"/>
              <a:gd name="T23" fmla="*/ 2147483646 h 1247"/>
              <a:gd name="T24" fmla="*/ 2147483646 w 1286"/>
              <a:gd name="T25" fmla="*/ 2147483646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4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5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6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7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38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39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223.1.1.3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40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223.1.1.4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41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2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223.1.2.9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43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4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5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6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7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448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49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grpSp>
        <p:nvGrpSpPr>
          <p:cNvPr id="103450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10349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9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1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103489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90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2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103487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88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3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103485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86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4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103483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84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5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103481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82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6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103479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80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57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1034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34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34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74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3477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78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75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76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58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103469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103470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3459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3460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61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3462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3463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3464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223.1.3.27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65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3466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3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5F81A-2F30-4C65-ACD8-A243B2B53333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l-GR" altLang="el-GR" sz="120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ΠΔΕ</a:t>
            </a:r>
            <a:endParaRPr lang="en-US" altLang="el-GR" sz="1200" dirty="0" smtClean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C5A1E9-DDEC-4DD7-AE13-9D3FE9766FAE}" type="slidenum">
              <a:rPr lang="en-US" altLang="el-GR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3</a:t>
            </a:fld>
            <a:endParaRPr lang="en-US" altLang="el-GR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1508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2867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800" dirty="0">
                <a:latin typeface="+mj-lt"/>
                <a:ea typeface="ＭＳ Ｐゴシック" charset="0"/>
                <a:cs typeface="+mj-cs"/>
              </a:rPr>
              <a:t>Ύλη που αισιοδοξούμε να διδάξουμε</a:t>
            </a:r>
            <a:endParaRPr lang="en-US" sz="3800" dirty="0"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600200"/>
            <a:ext cx="8064500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l-GR" sz="3200" i="1" dirty="0" err="1">
                <a:solidFill>
                  <a:srgbClr val="CC0000"/>
                </a:solidFill>
                <a:latin typeface="+mn-lt"/>
                <a:ea typeface="ＭＳ Ｐゴシック" charset="0"/>
              </a:rPr>
              <a:t>Ευρυζωνικά</a:t>
            </a:r>
            <a:r>
              <a:rPr lang="el-GR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 δίκτυα </a:t>
            </a:r>
          </a:p>
          <a:p>
            <a:pPr marL="342900" indent="-342900" fontAlgn="auto">
              <a:spcAft>
                <a:spcPts val="0"/>
              </a:spcAft>
              <a:buFont typeface="Wingdings" charset="0"/>
              <a:buChar char="v"/>
              <a:defRPr/>
            </a:pPr>
            <a:r>
              <a:rPr lang="el-GR" sz="3200" dirty="0">
                <a:latin typeface="+mn-lt"/>
                <a:ea typeface="ＭＳ Ｐゴシック" charset="0"/>
              </a:rPr>
              <a:t>Δίνουμε έμφαση στις τεχνολογίες οπτικών δικτύων (</a:t>
            </a:r>
            <a:r>
              <a:rPr lang="en-US" sz="3200" dirty="0">
                <a:latin typeface="+mn-lt"/>
                <a:ea typeface="ＭＳ Ｐゴシック" charset="0"/>
              </a:rPr>
              <a:t>core, </a:t>
            </a:r>
            <a:r>
              <a:rPr lang="en-US" sz="3200" dirty="0" smtClean="0">
                <a:latin typeface="+mn-lt"/>
                <a:ea typeface="ＭＳ Ｐゴシック" charset="0"/>
              </a:rPr>
              <a:t>metro)</a:t>
            </a:r>
            <a:endParaRPr lang="el-GR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buFont typeface="Wingdings" charset="0"/>
              <a:buChar char="v"/>
              <a:defRPr/>
            </a:pPr>
            <a:r>
              <a:rPr lang="en-US" sz="3200" dirty="0">
                <a:latin typeface="+mn-lt"/>
                <a:ea typeface="ＭＳ Ｐゴシック" charset="0"/>
              </a:rPr>
              <a:t>Transport </a:t>
            </a:r>
            <a:r>
              <a:rPr lang="el-GR" sz="3200" dirty="0">
                <a:latin typeface="+mn-lt"/>
                <a:ea typeface="ＭＳ Ｐゴシック" charset="0"/>
              </a:rPr>
              <a:t>τεχνολογίες: </a:t>
            </a:r>
            <a:r>
              <a:rPr lang="en-US" sz="3200" dirty="0">
                <a:latin typeface="+mn-lt"/>
                <a:ea typeface="ＭＳ Ｐゴシック" charset="0"/>
              </a:rPr>
              <a:t>SONET, OTN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l-GR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Τεχνολογία </a:t>
            </a:r>
            <a:r>
              <a:rPr lang="en-US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MPLS</a:t>
            </a:r>
            <a:r>
              <a:rPr lang="el-GR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  <a:endParaRPr lang="en-US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3200" dirty="0">
                <a:latin typeface="+mn-lt"/>
                <a:ea typeface="ＭＳ Ｐゴシック" charset="0"/>
              </a:rPr>
              <a:t>Εμβάθυνση σε ζητήματα ποιότητας υπηρεσίας και </a:t>
            </a:r>
            <a:r>
              <a:rPr lang="en-US" sz="3200" dirty="0">
                <a:latin typeface="+mn-lt"/>
                <a:ea typeface="ＭＳ Ｐゴシック" charset="0"/>
              </a:rPr>
              <a:t>VPN (</a:t>
            </a:r>
            <a:r>
              <a:rPr lang="el-GR" sz="3200" dirty="0">
                <a:latin typeface="+mn-lt"/>
                <a:ea typeface="ＭＳ Ｐゴシック" charset="0"/>
              </a:rPr>
              <a:t>πρακτική εξάσκηση σε </a:t>
            </a:r>
            <a:r>
              <a:rPr lang="en-US" sz="3200" dirty="0">
                <a:latin typeface="+mn-lt"/>
                <a:ea typeface="ＭＳ Ｐゴシック" charset="0"/>
              </a:rPr>
              <a:t>GNS3)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l-GR" sz="32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Νέες τάσεις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latin typeface="+mn-lt"/>
                <a:ea typeface="ＭＳ Ｐゴシック" charset="0"/>
              </a:rPr>
              <a:t>Software Defined Networking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latin typeface="+mn-lt"/>
                <a:ea typeface="ＭＳ Ｐゴシック" charset="0"/>
              </a:rPr>
              <a:t>Data Center Networks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0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</p:txBody>
      </p:sp>
      <p:sp>
        <p:nvSpPr>
          <p:cNvPr id="104451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συνταγή</a:t>
            </a:r>
            <a:endParaRPr lang="en-US" altLang="el-GR" i="1" smtClean="0">
              <a:solidFill>
                <a:srgbClr val="CC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Για να καθορίσεις τα </a:t>
            </a:r>
            <a:r>
              <a:rPr lang="en-US" altLang="el-GR" smtClean="0">
                <a:ea typeface="MS PGothic" panose="020B0600070205080204" pitchFamily="34" charset="-128"/>
              </a:rPr>
              <a:t>subnets, </a:t>
            </a:r>
            <a:r>
              <a:rPr lang="el-GR" altLang="el-GR" smtClean="0">
                <a:ea typeface="MS PGothic" panose="020B0600070205080204" pitchFamily="34" charset="-128"/>
              </a:rPr>
              <a:t>αποσύνδεσε κάθε  </a:t>
            </a:r>
            <a:r>
              <a:rPr lang="en-US" altLang="el-GR" smtClean="0">
                <a:ea typeface="MS PGothic" panose="020B0600070205080204" pitchFamily="34" charset="-128"/>
              </a:rPr>
              <a:t>interface </a:t>
            </a:r>
            <a:r>
              <a:rPr lang="el-GR" altLang="el-GR" smtClean="0">
                <a:ea typeface="MS PGothic" panose="020B0600070205080204" pitchFamily="34" charset="-128"/>
              </a:rPr>
              <a:t>από το </a:t>
            </a:r>
            <a:r>
              <a:rPr lang="en-US" altLang="el-GR" smtClean="0">
                <a:ea typeface="MS PGothic" panose="020B0600070205080204" pitchFamily="34" charset="-128"/>
              </a:rPr>
              <a:t>host </a:t>
            </a:r>
            <a:r>
              <a:rPr lang="el-GR" altLang="el-GR" smtClean="0">
                <a:ea typeface="MS PGothic" panose="020B0600070205080204" pitchFamily="34" charset="-128"/>
              </a:rPr>
              <a:t>ή το </a:t>
            </a:r>
            <a:r>
              <a:rPr lang="en-US" altLang="el-GR" smtClean="0">
                <a:ea typeface="MS PGothic" panose="020B0600070205080204" pitchFamily="34" charset="-128"/>
              </a:rPr>
              <a:t>router, </a:t>
            </a:r>
            <a:r>
              <a:rPr lang="el-GR" altLang="el-GR" smtClean="0">
                <a:ea typeface="MS PGothic" panose="020B0600070205080204" pitchFamily="34" charset="-128"/>
              </a:rPr>
              <a:t>δημιουργώντας νησιά απομονωμένων δικτύων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Κάθε απομονωμένο δίκτυο είναι ένα υποδίκτυο </a:t>
            </a:r>
            <a:r>
              <a:rPr lang="en-US" altLang="el-GR" smtClean="0">
                <a:ea typeface="MS PGothic" panose="020B0600070205080204" pitchFamily="34" charset="-128"/>
              </a:rPr>
              <a:t> - </a:t>
            </a: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subnet</a:t>
            </a:r>
          </a:p>
        </p:txBody>
      </p:sp>
      <p:sp>
        <p:nvSpPr>
          <p:cNvPr id="104452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/>
              <a:t>subnet mask: /24</a:t>
            </a:r>
          </a:p>
        </p:txBody>
      </p:sp>
      <p:sp>
        <p:nvSpPr>
          <p:cNvPr id="104453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Υποδίκτυα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pic>
        <p:nvPicPr>
          <p:cNvPr id="104454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5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104461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104462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104463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104464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4465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6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7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8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1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223.1.1.1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72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223.1.1.3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73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223.1.1.4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74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223.1.2.9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75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6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7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8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9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223.1.3.2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80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223.1.3.1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grpSp>
          <p:nvGrpSpPr>
            <p:cNvPr id="104481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104520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21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2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104518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19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3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104516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17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4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104514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15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5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10451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1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6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104510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11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7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104508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509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04488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10450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503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04506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4507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4504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505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04489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104498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104499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4490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4491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223.1.1.2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92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4493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4494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04495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223.1.3.27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96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223.1.2.2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104497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223.1.2.1</a:t>
              </a:r>
              <a:endParaRPr lang="en-US" altLang="el-GR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104456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7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458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4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A4DDA7-4D10-4A45-A4C6-A1E8F74CB33C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6 w 799"/>
              <a:gd name="T1" fmla="*/ 2147483646 h 922"/>
              <a:gd name="T2" fmla="*/ 2147483646 w 799"/>
              <a:gd name="T3" fmla="*/ 2147483646 h 922"/>
              <a:gd name="T4" fmla="*/ 2147483646 w 799"/>
              <a:gd name="T5" fmla="*/ 2147483646 h 922"/>
              <a:gd name="T6" fmla="*/ 2147483646 w 799"/>
              <a:gd name="T7" fmla="*/ 2147483646 h 922"/>
              <a:gd name="T8" fmla="*/ 2147483646 w 799"/>
              <a:gd name="T9" fmla="*/ 2147483646 h 922"/>
              <a:gd name="T10" fmla="*/ 2147483646 w 799"/>
              <a:gd name="T11" fmla="*/ 0 h 922"/>
              <a:gd name="T12" fmla="*/ 2147483646 w 799"/>
              <a:gd name="T13" fmla="*/ 2147483646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5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6 w 1422"/>
              <a:gd name="T1" fmla="*/ 2147483646 h 206"/>
              <a:gd name="T2" fmla="*/ 2147483646 w 1422"/>
              <a:gd name="T3" fmla="*/ 2147483646 h 206"/>
              <a:gd name="T4" fmla="*/ 2147483646 w 1422"/>
              <a:gd name="T5" fmla="*/ 2147483646 h 206"/>
              <a:gd name="T6" fmla="*/ 2147483646 w 1422"/>
              <a:gd name="T7" fmla="*/ 2147483646 h 206"/>
              <a:gd name="T8" fmla="*/ 2147483646 w 1422"/>
              <a:gd name="T9" fmla="*/ 2147483646 h 206"/>
              <a:gd name="T10" fmla="*/ 2147483646 w 1422"/>
              <a:gd name="T11" fmla="*/ 2147483646 h 206"/>
              <a:gd name="T12" fmla="*/ 2147483646 w 1422"/>
              <a:gd name="T13" fmla="*/ 2147483646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6 w 730"/>
              <a:gd name="T1" fmla="*/ 2147483646 h 975"/>
              <a:gd name="T2" fmla="*/ 2147483646 w 730"/>
              <a:gd name="T3" fmla="*/ 2147483646 h 975"/>
              <a:gd name="T4" fmla="*/ 2147483646 w 730"/>
              <a:gd name="T5" fmla="*/ 2147483646 h 975"/>
              <a:gd name="T6" fmla="*/ 2147483646 w 730"/>
              <a:gd name="T7" fmla="*/ 2147483646 h 975"/>
              <a:gd name="T8" fmla="*/ 2147483646 w 730"/>
              <a:gd name="T9" fmla="*/ 2147483646 h 975"/>
              <a:gd name="T10" fmla="*/ 0 w 730"/>
              <a:gd name="T11" fmla="*/ 2147483646 h 975"/>
              <a:gd name="T12" fmla="*/ 2147483646 w 730"/>
              <a:gd name="T13" fmla="*/ 2147483646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7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Πόσα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105479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0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1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2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83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5484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223.1.1.3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85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223.1.1.4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86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7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8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89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90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91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92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5493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223.1.2.6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94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95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96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97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498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499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00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5501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223.1.3.27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02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503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223.1.1.2</a:t>
            </a:r>
            <a:endParaRPr lang="en-US" altLang="el-GR" sz="1600">
              <a:latin typeface="Comic Sans MS" panose="030F0702030302020204" pitchFamily="66" charset="0"/>
            </a:endParaRPr>
          </a:p>
        </p:txBody>
      </p:sp>
      <p:sp>
        <p:nvSpPr>
          <p:cNvPr id="105504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505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506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507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223.1.7.0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08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223.1.7.1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09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223.1.8.0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10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223.1.8.1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11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223.1.9.1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12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223.1.9.2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5513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Υποδίκτυα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pic>
        <p:nvPicPr>
          <p:cNvPr id="105514" name="Picture 9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15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1055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5560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63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564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5561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62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5516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1055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5552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55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556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5553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54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5517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1055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55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5544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47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5548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5545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46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5518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105539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40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19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105537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38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20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105535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36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21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105533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34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22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105531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32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23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105529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30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5524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105527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28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55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0F334-3DD1-4AF3-AA06-DBB91B03C08C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IP addressing: CIDR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CIDR:</a:t>
            </a:r>
            <a:r>
              <a:rPr lang="en-US" altLang="el-GR" smtClean="0">
                <a:ea typeface="MS PGothic" panose="020B0600070205080204" pitchFamily="34" charset="-128"/>
              </a:rPr>
              <a:t> 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C</a:t>
            </a:r>
            <a:r>
              <a:rPr lang="en-US" altLang="el-GR" smtClean="0">
                <a:ea typeface="MS PGothic" panose="020B0600070205080204" pitchFamily="34" charset="-128"/>
              </a:rPr>
              <a:t>lassless 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I</a:t>
            </a:r>
            <a:r>
              <a:rPr lang="en-US" altLang="el-GR" smtClean="0">
                <a:ea typeface="MS PGothic" panose="020B0600070205080204" pitchFamily="34" charset="-128"/>
              </a:rPr>
              <a:t>nter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D</a:t>
            </a:r>
            <a:r>
              <a:rPr lang="en-US" altLang="el-GR" smtClean="0">
                <a:ea typeface="MS PGothic" panose="020B0600070205080204" pitchFamily="34" charset="-128"/>
              </a:rPr>
              <a:t>omain 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R</a:t>
            </a:r>
            <a:r>
              <a:rPr lang="en-US" altLang="el-GR" smtClean="0">
                <a:ea typeface="MS PGothic" panose="020B0600070205080204" pitchFamily="34" charset="-128"/>
              </a:rPr>
              <a:t>outing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Το μέρος της διεύθυνσης που  υποδεικνύει το </a:t>
            </a:r>
            <a:r>
              <a:rPr lang="en-US" altLang="el-GR" smtClean="0">
                <a:ea typeface="MS PGothic" panose="020B0600070205080204" pitchFamily="34" charset="-128"/>
              </a:rPr>
              <a:t>subnet </a:t>
            </a:r>
            <a:r>
              <a:rPr lang="el-GR" altLang="el-GR" smtClean="0">
                <a:ea typeface="MS PGothic" panose="020B0600070205080204" pitchFamily="34" charset="-128"/>
              </a:rPr>
              <a:t>είναι αυθαίρετου μήκους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Μορφή διεύθυνσης</a:t>
            </a:r>
            <a:r>
              <a:rPr lang="en-US" altLang="el-GR" smtClean="0">
                <a:ea typeface="MS PGothic" panose="020B0600070205080204" pitchFamily="34" charset="-128"/>
              </a:rPr>
              <a:t>: </a:t>
            </a:r>
            <a:r>
              <a:rPr lang="en-US" altLang="el-GR" smtClean="0">
                <a:solidFill>
                  <a:srgbClr val="CC0000"/>
                </a:solidFill>
                <a:ea typeface="MS PGothic" panose="020B0600070205080204" pitchFamily="34" charset="-128"/>
              </a:rPr>
              <a:t>a.b.c.d/x</a:t>
            </a:r>
            <a:r>
              <a:rPr lang="en-US" altLang="el-GR" smtClean="0">
                <a:ea typeface="MS PGothic" panose="020B0600070205080204" pitchFamily="34" charset="-128"/>
              </a:rPr>
              <a:t>, </a:t>
            </a:r>
            <a:r>
              <a:rPr lang="el-GR" altLang="el-GR" smtClean="0">
                <a:ea typeface="MS PGothic" panose="020B0600070205080204" pitchFamily="34" charset="-128"/>
              </a:rPr>
              <a:t>όπου</a:t>
            </a:r>
            <a:r>
              <a:rPr lang="en-US" altLang="el-GR" smtClean="0">
                <a:ea typeface="MS PGothic" panose="020B0600070205080204" pitchFamily="34" charset="-128"/>
              </a:rPr>
              <a:t> x </a:t>
            </a:r>
            <a:r>
              <a:rPr lang="el-GR" altLang="el-GR" smtClean="0">
                <a:ea typeface="MS PGothic" panose="020B0600070205080204" pitchFamily="34" charset="-128"/>
              </a:rPr>
              <a:t>είναι ο </a:t>
            </a:r>
            <a:r>
              <a:rPr lang="en-US" altLang="el-GR" smtClean="0">
                <a:ea typeface="MS PGothic" panose="020B0600070205080204" pitchFamily="34" charset="-128"/>
              </a:rPr>
              <a:t># bits </a:t>
            </a:r>
            <a:r>
              <a:rPr lang="el-GR" altLang="el-GR" smtClean="0">
                <a:ea typeface="MS PGothic" panose="020B0600070205080204" pitchFamily="34" charset="-128"/>
              </a:rPr>
              <a:t>στο </a:t>
            </a:r>
            <a:r>
              <a:rPr lang="en-US" altLang="el-GR" smtClean="0">
                <a:ea typeface="MS PGothic" panose="020B0600070205080204" pitchFamily="34" charset="-128"/>
              </a:rPr>
              <a:t>subnet </a:t>
            </a:r>
            <a:r>
              <a:rPr lang="el-GR" altLang="el-GR" smtClean="0">
                <a:ea typeface="MS PGothic" panose="020B0600070205080204" pitchFamily="34" charset="-128"/>
              </a:rPr>
              <a:t>τμημα της διεύθυνσης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000099"/>
                </a:solidFill>
              </a:rPr>
              <a:t>11001000  00010111  0001000</a:t>
            </a:r>
            <a:r>
              <a:rPr lang="en-US" altLang="el-GR" sz="2400"/>
              <a:t>0  00000000</a:t>
            </a: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subnet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host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part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6505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6506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/>
              <a:t>200.23.16.0/23</a:t>
            </a:r>
            <a:endParaRPr lang="en-US" altLang="el-GR" sz="1800"/>
          </a:p>
        </p:txBody>
      </p:sp>
      <p:sp>
        <p:nvSpPr>
          <p:cNvPr id="106507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6508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6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8019C-7036-4928-95D9-F7FB45646848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pPr algn="l" eaLnBrk="1" hangingPunct="1"/>
            <a:r>
              <a:rPr lang="el-GR" altLang="el-GR" sz="3600" smtClean="0"/>
              <a:t>Ιεραρχικό </a:t>
            </a:r>
            <a:r>
              <a:rPr lang="en-US" altLang="el-GR" sz="3600" smtClean="0"/>
              <a:t>addressing: route aggregation</a:t>
            </a:r>
            <a:endParaRPr lang="en-US" altLang="el-GR" smtClean="0"/>
          </a:p>
        </p:txBody>
      </p:sp>
      <p:sp>
        <p:nvSpPr>
          <p:cNvPr id="107523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7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with addresses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beginning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200.23.16.0/20</a:t>
            </a:r>
            <a:r>
              <a:rPr lang="ja-JP" altLang="en-US" sz="1400"/>
              <a:t>”</a:t>
            </a:r>
            <a:endParaRPr lang="en-US" altLang="el-GR" sz="1400">
              <a:ea typeface="MS PGothic" panose="020B0600070205080204" pitchFamily="34" charset="-128"/>
            </a:endParaRPr>
          </a:p>
        </p:txBody>
      </p: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07565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566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200.23.16.0/23</a:t>
              </a:r>
              <a:endParaRPr lang="en-US" altLang="el-GR" sz="1800"/>
            </a:p>
          </p:txBody>
        </p:sp>
      </p:grpSp>
      <p:grpSp>
        <p:nvGrpSpPr>
          <p:cNvPr id="107530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07563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564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200.23.18.0/23</a:t>
              </a:r>
              <a:endParaRPr lang="en-US" altLang="el-GR" sz="1800"/>
            </a:p>
          </p:txBody>
        </p:sp>
      </p:grpSp>
      <p:grpSp>
        <p:nvGrpSpPr>
          <p:cNvPr id="107531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07561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562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200.23.30.0/23</a:t>
              </a:r>
              <a:endParaRPr lang="en-US" altLang="el-GR" sz="1800"/>
            </a:p>
          </p:txBody>
        </p:sp>
      </p:grpSp>
      <p:sp>
        <p:nvSpPr>
          <p:cNvPr id="10753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Fly-By-Night-ISP</a:t>
            </a:r>
            <a:endParaRPr lang="en-US" altLang="el-GR" sz="1800"/>
          </a:p>
        </p:txBody>
      </p:sp>
      <p:sp>
        <p:nvSpPr>
          <p:cNvPr id="107533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6 w 910"/>
              <a:gd name="T1" fmla="*/ 2147483646 h 1710"/>
              <a:gd name="T2" fmla="*/ 2147483646 w 910"/>
              <a:gd name="T3" fmla="*/ 2147483646 h 1710"/>
              <a:gd name="T4" fmla="*/ 2147483646 w 910"/>
              <a:gd name="T5" fmla="*/ 2147483646 h 1710"/>
              <a:gd name="T6" fmla="*/ 2147483646 w 910"/>
              <a:gd name="T7" fmla="*/ 2147483646 h 1710"/>
              <a:gd name="T8" fmla="*/ 2147483646 w 910"/>
              <a:gd name="T9" fmla="*/ 2147483646 h 1710"/>
              <a:gd name="T10" fmla="*/ 2147483646 w 910"/>
              <a:gd name="T11" fmla="*/ 2147483646 h 1710"/>
              <a:gd name="T12" fmla="*/ 2147483646 w 910"/>
              <a:gd name="T13" fmla="*/ 2147483646 h 1710"/>
              <a:gd name="T14" fmla="*/ 2147483646 w 910"/>
              <a:gd name="T15" fmla="*/ 2147483646 h 1710"/>
              <a:gd name="T16" fmla="*/ 2147483646 w 910"/>
              <a:gd name="T17" fmla="*/ 2147483646 h 1710"/>
              <a:gd name="T18" fmla="*/ 2147483646 w 910"/>
              <a:gd name="T19" fmla="*/ 2147483646 h 1710"/>
              <a:gd name="T20" fmla="*/ 2147483646 w 910"/>
              <a:gd name="T21" fmla="*/ 2147483646 h 1710"/>
              <a:gd name="T22" fmla="*/ 2147483646 w 910"/>
              <a:gd name="T23" fmla="*/ 2147483646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3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Organization 0</a:t>
            </a:r>
          </a:p>
        </p:txBody>
      </p:sp>
      <p:sp>
        <p:nvSpPr>
          <p:cNvPr id="10753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Organization 7</a:t>
            </a:r>
          </a:p>
        </p:txBody>
      </p:sp>
      <p:sp>
        <p:nvSpPr>
          <p:cNvPr id="10753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Internet</a:t>
            </a:r>
          </a:p>
        </p:txBody>
      </p:sp>
      <p:sp>
        <p:nvSpPr>
          <p:cNvPr id="10753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Organization 1</a:t>
            </a:r>
          </a:p>
        </p:txBody>
      </p:sp>
      <p:sp>
        <p:nvSpPr>
          <p:cNvPr id="10753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3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ISPs-R-Us</a:t>
            </a:r>
            <a:endParaRPr lang="en-US" altLang="el-GR" sz="1800"/>
          </a:p>
        </p:txBody>
      </p:sp>
      <p:sp>
        <p:nvSpPr>
          <p:cNvPr id="10754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4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4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4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54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with addresses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beginning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ea typeface="MS PGothic" panose="020B0600070205080204" pitchFamily="34" charset="-128"/>
              </a:rPr>
              <a:t>199.31.0.0/16</a:t>
            </a:r>
            <a:r>
              <a:rPr lang="ja-JP" altLang="en-US" sz="1400"/>
              <a:t>”</a:t>
            </a:r>
            <a:endParaRPr lang="en-US" altLang="el-GR" sz="1400">
              <a:ea typeface="MS PGothic" panose="020B0600070205080204" pitchFamily="34" charset="-128"/>
            </a:endParaRPr>
          </a:p>
        </p:txBody>
      </p:sp>
      <p:grpSp>
        <p:nvGrpSpPr>
          <p:cNvPr id="10754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07559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560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200.23.20.0/23</a:t>
              </a:r>
              <a:endParaRPr lang="en-US" altLang="el-GR" sz="1800"/>
            </a:p>
          </p:txBody>
        </p:sp>
      </p:grpSp>
      <p:sp>
        <p:nvSpPr>
          <p:cNvPr id="10754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Organization 2</a:t>
            </a:r>
          </a:p>
        </p:txBody>
      </p:sp>
      <p:grpSp>
        <p:nvGrpSpPr>
          <p:cNvPr id="107547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107556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</p:grpSp>
      <p:grpSp>
        <p:nvGrpSpPr>
          <p:cNvPr id="107548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107553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  <p:sp>
          <p:nvSpPr>
            <p:cNvPr id="107554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  <p:sp>
          <p:nvSpPr>
            <p:cNvPr id="107555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/>
                <a:t>.</a:t>
              </a:r>
              <a:endParaRPr lang="en-US" altLang="el-GR" sz="2000"/>
            </a:p>
          </p:txBody>
        </p:sp>
      </p:grpSp>
      <p:sp>
        <p:nvSpPr>
          <p:cNvPr id="788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326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 </a:t>
            </a:r>
            <a:r>
              <a:rPr lang="el-GR" sz="2400" dirty="0">
                <a:latin typeface="+mj-lt"/>
              </a:rPr>
              <a:t>ιεραρχική </a:t>
            </a:r>
            <a:r>
              <a:rPr lang="el-GR" sz="2400" dirty="0" err="1">
                <a:latin typeface="+mj-lt"/>
              </a:rPr>
              <a:t>διευθυνσιοδότηση</a:t>
            </a:r>
            <a:r>
              <a:rPr lang="el-GR" sz="2400" dirty="0">
                <a:latin typeface="+mj-lt"/>
              </a:rPr>
              <a:t> επιτρέπει την αποδοτική διαφήμιση της πληροφορίας δρομολόγησης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107550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755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6B4584-F358-442F-9254-9B5FD3919219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038225"/>
            <a:ext cx="68199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222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l-GR" sz="3600" smtClean="0"/>
              <a:t>IP addressing: </a:t>
            </a:r>
            <a:r>
              <a:rPr lang="el-GR" altLang="el-GR" sz="3600" smtClean="0"/>
              <a:t>Πως αγοράζεις εύρος </a:t>
            </a:r>
            <a:r>
              <a:rPr lang="en-US" altLang="el-GR" sz="3600" smtClean="0"/>
              <a:t>IPs?</a:t>
            </a:r>
            <a:endParaRPr lang="en-US" altLang="el-GR" smtClean="0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Q:</a:t>
            </a:r>
            <a:r>
              <a:rPr lang="en-US" altLang="el-GR" smtClean="0">
                <a:ea typeface="MS PGothic" panose="020B0600070205080204" pitchFamily="34" charset="-128"/>
              </a:rPr>
              <a:t> </a:t>
            </a:r>
            <a:r>
              <a:rPr lang="el-GR" altLang="el-GR" smtClean="0">
                <a:ea typeface="MS PGothic" panose="020B0600070205080204" pitchFamily="34" charset="-128"/>
              </a:rPr>
              <a:t>Πως ένας </a:t>
            </a:r>
            <a:r>
              <a:rPr lang="en-US" altLang="el-GR" smtClean="0">
                <a:ea typeface="MS PGothic" panose="020B0600070205080204" pitchFamily="34" charset="-128"/>
              </a:rPr>
              <a:t>ISP </a:t>
            </a:r>
            <a:r>
              <a:rPr lang="el-GR" altLang="el-GR" smtClean="0">
                <a:ea typeface="MS PGothic" panose="020B0600070205080204" pitchFamily="34" charset="-128"/>
              </a:rPr>
              <a:t>αγοράζει </a:t>
            </a:r>
            <a:r>
              <a:rPr lang="en-US" altLang="el-GR" smtClean="0">
                <a:ea typeface="MS PGothic" panose="020B0600070205080204" pitchFamily="34" charset="-128"/>
              </a:rPr>
              <a:t>block of addresses?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A:</a:t>
            </a:r>
            <a:r>
              <a:rPr lang="en-US" altLang="el-GR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ICANN</a:t>
            </a:r>
            <a:r>
              <a:rPr lang="en-US" altLang="el-GR" smtClean="0">
                <a:ea typeface="MS PGothic" panose="020B0600070205080204" pitchFamily="34" charset="-128"/>
              </a:rPr>
              <a:t>: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I</a:t>
            </a:r>
            <a:r>
              <a:rPr lang="en-US" altLang="el-GR" smtClean="0">
                <a:ea typeface="MS PGothic" panose="020B0600070205080204" pitchFamily="34" charset="-128"/>
              </a:rPr>
              <a:t>nternet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C</a:t>
            </a:r>
            <a:r>
              <a:rPr lang="en-US" altLang="el-GR" smtClean="0">
                <a:ea typeface="MS PGothic" panose="020B0600070205080204" pitchFamily="34" charset="-128"/>
              </a:rPr>
              <a:t>orporation for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A</a:t>
            </a:r>
            <a:r>
              <a:rPr lang="en-US" altLang="el-GR" smtClean="0">
                <a:ea typeface="MS PGothic" panose="020B0600070205080204" pitchFamily="34" charset="-128"/>
              </a:rPr>
              <a:t>ssigned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smtClean="0">
                <a:ea typeface="MS PGothic" panose="020B0600070205080204" pitchFamily="34" charset="-128"/>
              </a:rPr>
              <a:t>    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N</a:t>
            </a:r>
            <a:r>
              <a:rPr lang="en-US" altLang="el-GR" smtClean="0">
                <a:ea typeface="MS PGothic" panose="020B0600070205080204" pitchFamily="34" charset="-128"/>
              </a:rPr>
              <a:t>ames and </a:t>
            </a:r>
            <a:r>
              <a:rPr lang="en-US" altLang="el-GR" smtClean="0">
                <a:solidFill>
                  <a:srgbClr val="000099"/>
                </a:solidFill>
                <a:ea typeface="MS PGothic" panose="020B0600070205080204" pitchFamily="34" charset="-128"/>
              </a:rPr>
              <a:t>N</a:t>
            </a:r>
            <a:r>
              <a:rPr lang="en-US" altLang="el-GR" smtClean="0">
                <a:ea typeface="MS PGothic" panose="020B0600070205080204" pitchFamily="34" charset="-128"/>
              </a:rPr>
              <a:t>umbers http://www.icann.org/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Αναθέτει διευθύνσεις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διαχειρίζεται</a:t>
            </a:r>
            <a:r>
              <a:rPr lang="en-US" altLang="el-GR" smtClean="0">
                <a:ea typeface="MS PGothic" panose="020B0600070205080204" pitchFamily="34" charset="-128"/>
              </a:rPr>
              <a:t> DNS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Αναθέτει </a:t>
            </a:r>
            <a:r>
              <a:rPr lang="en-US" altLang="el-GR" smtClean="0">
                <a:ea typeface="MS PGothic" panose="020B0600070205080204" pitchFamily="34" charset="-128"/>
              </a:rPr>
              <a:t>domain names, </a:t>
            </a:r>
            <a:r>
              <a:rPr lang="el-GR" altLang="el-GR" smtClean="0">
                <a:ea typeface="MS PGothic" panose="020B0600070205080204" pitchFamily="34" charset="-128"/>
              </a:rPr>
              <a:t>επιλύει προβλήματα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67396-7FEB-4BF2-9C40-9BE349172E0C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 algn="l" eaLnBrk="1" hangingPunct="1"/>
            <a:r>
              <a:rPr lang="en-US" altLang="el-GR" sz="4000" smtClean="0">
                <a:ea typeface="MS PGothic" panose="020B0600070205080204" pitchFamily="34" charset="-128"/>
              </a:rPr>
              <a:t>DHCP- client-server </a:t>
            </a:r>
            <a:r>
              <a:rPr lang="el-GR" altLang="el-GR" sz="4000" smtClean="0">
                <a:ea typeface="MS PGothic" panose="020B0600070205080204" pitchFamily="34" charset="-128"/>
              </a:rPr>
              <a:t>Σενάριο</a:t>
            </a:r>
            <a:endParaRPr lang="en-US" altLang="el-GR" sz="4000" smtClean="0">
              <a:ea typeface="MS PGothic" panose="020B0600070205080204" pitchFamily="34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9572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l-GR" sz="1800">
              <a:latin typeface="Comic Sans MS" panose="030F0702030302020204" pitchFamily="66" charset="0"/>
            </a:endParaRPr>
          </a:p>
        </p:txBody>
      </p:sp>
      <p:sp>
        <p:nvSpPr>
          <p:cNvPr id="109573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/>
              <a:t>223.1.1.0/24</a:t>
            </a:r>
          </a:p>
        </p:txBody>
      </p:sp>
      <p:sp>
        <p:nvSpPr>
          <p:cNvPr id="109574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/>
              <a:t>223.1.2.0/24</a:t>
            </a:r>
          </a:p>
        </p:txBody>
      </p:sp>
      <p:sp>
        <p:nvSpPr>
          <p:cNvPr id="109575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/>
              <a:t>223.1.3.0/24</a:t>
            </a:r>
          </a:p>
        </p:txBody>
      </p:sp>
      <p:sp>
        <p:nvSpPr>
          <p:cNvPr id="109576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9577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8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6 w 1201"/>
              <a:gd name="T1" fmla="*/ 2147483646 h 1234"/>
              <a:gd name="T2" fmla="*/ 2147483646 w 1201"/>
              <a:gd name="T3" fmla="*/ 2147483646 h 1234"/>
              <a:gd name="T4" fmla="*/ 2147483646 w 1201"/>
              <a:gd name="T5" fmla="*/ 2147483646 h 1234"/>
              <a:gd name="T6" fmla="*/ 2147483646 w 1201"/>
              <a:gd name="T7" fmla="*/ 2147483646 h 1234"/>
              <a:gd name="T8" fmla="*/ 2147483646 w 1201"/>
              <a:gd name="T9" fmla="*/ 2147483646 h 1234"/>
              <a:gd name="T10" fmla="*/ 2147483646 w 1201"/>
              <a:gd name="T11" fmla="*/ 2147483646 h 1234"/>
              <a:gd name="T12" fmla="*/ 2147483646 w 1201"/>
              <a:gd name="T13" fmla="*/ 2147483646 h 1234"/>
              <a:gd name="T14" fmla="*/ 2147483646 w 1201"/>
              <a:gd name="T15" fmla="*/ 2147483646 h 1234"/>
              <a:gd name="T16" fmla="*/ 2147483646 w 1201"/>
              <a:gd name="T17" fmla="*/ 2147483646 h 1234"/>
              <a:gd name="T18" fmla="*/ 2147483646 w 1201"/>
              <a:gd name="T19" fmla="*/ 2147483646 h 1234"/>
              <a:gd name="T20" fmla="*/ 2147483646 w 1201"/>
              <a:gd name="T21" fmla="*/ 2147483646 h 1234"/>
              <a:gd name="T22" fmla="*/ 2147483646 w 1201"/>
              <a:gd name="T23" fmla="*/ 2147483646 h 1234"/>
              <a:gd name="T24" fmla="*/ 2147483646 w 1201"/>
              <a:gd name="T25" fmla="*/ 2147483646 h 1234"/>
              <a:gd name="T26" fmla="*/ 2147483646 w 1201"/>
              <a:gd name="T27" fmla="*/ 2147483646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79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6 w 1286"/>
              <a:gd name="T1" fmla="*/ 2147483646 h 1247"/>
              <a:gd name="T2" fmla="*/ 2147483646 w 1286"/>
              <a:gd name="T3" fmla="*/ 2147483646 h 1247"/>
              <a:gd name="T4" fmla="*/ 2147483646 w 1286"/>
              <a:gd name="T5" fmla="*/ 2147483646 h 1247"/>
              <a:gd name="T6" fmla="*/ 2147483646 w 1286"/>
              <a:gd name="T7" fmla="*/ 2147483646 h 1247"/>
              <a:gd name="T8" fmla="*/ 2147483646 w 1286"/>
              <a:gd name="T9" fmla="*/ 2147483646 h 1247"/>
              <a:gd name="T10" fmla="*/ 2147483646 w 1286"/>
              <a:gd name="T11" fmla="*/ 2147483646 h 1247"/>
              <a:gd name="T12" fmla="*/ 2147483646 w 1286"/>
              <a:gd name="T13" fmla="*/ 2147483646 h 1247"/>
              <a:gd name="T14" fmla="*/ 2147483646 w 1286"/>
              <a:gd name="T15" fmla="*/ 2147483646 h 1247"/>
              <a:gd name="T16" fmla="*/ 2147483646 w 1286"/>
              <a:gd name="T17" fmla="*/ 2147483646 h 1247"/>
              <a:gd name="T18" fmla="*/ 2147483646 w 1286"/>
              <a:gd name="T19" fmla="*/ 2147483646 h 1247"/>
              <a:gd name="T20" fmla="*/ 2147483646 w 1286"/>
              <a:gd name="T21" fmla="*/ 2147483646 h 1247"/>
              <a:gd name="T22" fmla="*/ 2147483646 w 1286"/>
              <a:gd name="T23" fmla="*/ 2147483646 h 1247"/>
              <a:gd name="T24" fmla="*/ 2147483646 w 1286"/>
              <a:gd name="T25" fmla="*/ 2147483646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0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1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2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3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4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223.1.1.1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585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223.1.1.3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586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223.1.1.4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587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88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223.1.2.9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589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90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91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92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93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9594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223.1.3.2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595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223.1.3.1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grpSp>
        <p:nvGrpSpPr>
          <p:cNvPr id="109596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109696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97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597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109694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95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598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109692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93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599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109690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91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600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109688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89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601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109686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87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602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109684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85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9603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10967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>
                <a:latin typeface="Times New Roman" panose="02020603050405020304" pitchFamily="18" charset="0"/>
              </a:endParaRPr>
            </a:p>
          </p:txBody>
        </p:sp>
        <p:sp>
          <p:nvSpPr>
            <p:cNvPr id="10967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400">
                <a:latin typeface="Times New Roman" panose="02020603050405020304" pitchFamily="18" charset="0"/>
              </a:endParaRPr>
            </a:p>
          </p:txBody>
        </p:sp>
        <p:sp>
          <p:nvSpPr>
            <p:cNvPr id="10967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>
                <a:latin typeface="Times New Roman" panose="02020603050405020304" pitchFamily="18" charset="0"/>
              </a:endParaRPr>
            </a:p>
          </p:txBody>
        </p:sp>
        <p:grpSp>
          <p:nvGrpSpPr>
            <p:cNvPr id="109679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9682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83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9680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81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9604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400"/>
          </a:p>
        </p:txBody>
      </p:sp>
      <p:sp>
        <p:nvSpPr>
          <p:cNvPr id="109605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223.1.1.2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606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400"/>
          </a:p>
        </p:txBody>
      </p:sp>
      <p:sp>
        <p:nvSpPr>
          <p:cNvPr id="109607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400"/>
          </a:p>
        </p:txBody>
      </p:sp>
      <p:sp>
        <p:nvSpPr>
          <p:cNvPr id="109608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223.1.3.27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609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223.1.2.2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610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223.1.2.1</a:t>
            </a:r>
            <a:endParaRPr lang="en-US" altLang="el-GR" sz="1400">
              <a:latin typeface="Comic Sans MS" panose="030F0702030302020204" pitchFamily="66" charset="0"/>
            </a:endParaRPr>
          </a:p>
        </p:txBody>
      </p:sp>
      <p:sp>
        <p:nvSpPr>
          <p:cNvPr id="109611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>
                <a:solidFill>
                  <a:srgbClr val="CC0000"/>
                </a:solidFill>
              </a:rPr>
              <a:t>DHCP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109612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/>
              <a:t>arriving </a:t>
            </a:r>
            <a:r>
              <a:rPr lang="en-US" altLang="el-GR" sz="2000" i="1">
                <a:solidFill>
                  <a:srgbClr val="CC0000"/>
                </a:solidFill>
              </a:rPr>
              <a:t>DHCP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>
                <a:solidFill>
                  <a:srgbClr val="CC0000"/>
                </a:solidFill>
              </a:rPr>
              <a:t>client</a:t>
            </a:r>
            <a:r>
              <a:rPr lang="en-US" altLang="el-GR" sz="2000" i="1"/>
              <a:t> needs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/>
              <a:t>address in this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000" i="1"/>
              <a:t>network</a:t>
            </a:r>
          </a:p>
        </p:txBody>
      </p:sp>
      <p:grpSp>
        <p:nvGrpSpPr>
          <p:cNvPr id="109613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109644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3 h 2742"/>
                <a:gd name="T4" fmla="*/ 2 w 354"/>
                <a:gd name="T5" fmla="*/ 19 h 2742"/>
                <a:gd name="T6" fmla="*/ 0 w 354"/>
                <a:gd name="T7" fmla="*/ 20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45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46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3 h 2537"/>
                <a:gd name="T4" fmla="*/ 2 w 211"/>
                <a:gd name="T5" fmla="*/ 1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47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3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48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grpSp>
          <p:nvGrpSpPr>
            <p:cNvPr id="109649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9674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  <p:sp>
            <p:nvSpPr>
              <p:cNvPr id="109675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</p:grpSp>
        <p:sp>
          <p:nvSpPr>
            <p:cNvPr id="109650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grpSp>
          <p:nvGrpSpPr>
            <p:cNvPr id="109651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967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  <p:sp>
            <p:nvSpPr>
              <p:cNvPr id="109673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</p:grpSp>
        <p:sp>
          <p:nvSpPr>
            <p:cNvPr id="109652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53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grpSp>
          <p:nvGrpSpPr>
            <p:cNvPr id="109654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9670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  <p:sp>
            <p:nvSpPr>
              <p:cNvPr id="109671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</p:grpSp>
        <p:sp>
          <p:nvSpPr>
            <p:cNvPr id="109655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2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9656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668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  <p:sp>
            <p:nvSpPr>
              <p:cNvPr id="109669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400"/>
              </a:p>
            </p:txBody>
          </p:sp>
        </p:grpSp>
        <p:sp>
          <p:nvSpPr>
            <p:cNvPr id="109657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58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2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59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3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60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61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3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662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63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64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65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400">
                <a:solidFill>
                  <a:srgbClr val="FF0000"/>
                </a:solidFill>
              </a:endParaRPr>
            </a:p>
          </p:txBody>
        </p:sp>
        <p:sp>
          <p:nvSpPr>
            <p:cNvPr id="109666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  <p:sp>
          <p:nvSpPr>
            <p:cNvPr id="109667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/>
            </a:p>
          </p:txBody>
        </p:sp>
      </p:grpSp>
      <p:grpSp>
        <p:nvGrpSpPr>
          <p:cNvPr id="109614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109620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109622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623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09624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625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26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27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28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29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0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09631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109638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9639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9640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9641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9642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9643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9632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3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4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5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6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9637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9621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9615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09616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09617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096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17D87-1947-4AAE-AE21-A21F990F3043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DHCP: </a:t>
            </a:r>
            <a:r>
              <a:rPr lang="el-GR" altLang="el-GR" smtClean="0">
                <a:ea typeface="MS PGothic" panose="020B0600070205080204" pitchFamily="34" charset="-128"/>
              </a:rPr>
              <a:t>άλλες λειτουργίες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l-GR" smtClean="0">
                <a:ea typeface="MS PGothic" panose="020B0600070205080204" pitchFamily="34" charset="-128"/>
              </a:rPr>
              <a:t>DHCP </a:t>
            </a:r>
            <a:r>
              <a:rPr lang="el-GR" altLang="el-GR" smtClean="0">
                <a:ea typeface="MS PGothic" panose="020B0600070205080204" pitchFamily="34" charset="-128"/>
              </a:rPr>
              <a:t>επιστέφει</a:t>
            </a:r>
            <a:r>
              <a:rPr lang="en-US" altLang="el-GR" smtClean="0">
                <a:ea typeface="MS PGothic" panose="020B0600070205080204" pitchFamily="34" charset="-128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IP address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Διεύθυνση του </a:t>
            </a:r>
            <a:r>
              <a:rPr lang="en-US" altLang="el-GR" smtClean="0">
                <a:ea typeface="MS PGothic" panose="020B0600070205080204" pitchFamily="34" charset="-128"/>
              </a:rPr>
              <a:t>first-hop router </a:t>
            </a:r>
            <a:r>
              <a:rPr lang="el-GR" altLang="el-GR" smtClean="0">
                <a:ea typeface="MS PGothic" panose="020B0600070205080204" pitchFamily="34" charset="-128"/>
              </a:rPr>
              <a:t>(</a:t>
            </a:r>
            <a:r>
              <a:rPr lang="en-US" altLang="el-GR" smtClean="0">
                <a:ea typeface="MS PGothic" panose="020B0600070205080204" pitchFamily="34" charset="-128"/>
              </a:rPr>
              <a:t>gateway)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Όνομα και </a:t>
            </a:r>
            <a:r>
              <a:rPr lang="en-US" altLang="el-GR" smtClean="0">
                <a:ea typeface="MS PGothic" panose="020B0600070205080204" pitchFamily="34" charset="-128"/>
              </a:rPr>
              <a:t>IP address </a:t>
            </a:r>
            <a:r>
              <a:rPr lang="el-GR" altLang="el-GR" smtClean="0">
                <a:ea typeface="MS PGothic" panose="020B0600070205080204" pitchFamily="34" charset="-128"/>
              </a:rPr>
              <a:t>του </a:t>
            </a:r>
            <a:r>
              <a:rPr lang="en-US" altLang="el-GR" smtClean="0">
                <a:ea typeface="MS PGothic" panose="020B0600070205080204" pitchFamily="34" charset="-128"/>
              </a:rPr>
              <a:t>DNS sever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Μάσκα υποδικτύου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pic>
        <p:nvPicPr>
          <p:cNvPr id="11162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16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66E4B-EDA5-4BD3-86ED-BF7D55B88977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NAT: network address translation</a:t>
            </a:r>
          </a:p>
        </p:txBody>
      </p:sp>
      <p:sp>
        <p:nvSpPr>
          <p:cNvPr id="112644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6 w 2425"/>
              <a:gd name="T1" fmla="*/ 2147483646 h 898"/>
              <a:gd name="T2" fmla="*/ 2147483646 w 2425"/>
              <a:gd name="T3" fmla="*/ 2147483646 h 898"/>
              <a:gd name="T4" fmla="*/ 2147483646 w 2425"/>
              <a:gd name="T5" fmla="*/ 2147483646 h 898"/>
              <a:gd name="T6" fmla="*/ 2147483646 w 2425"/>
              <a:gd name="T7" fmla="*/ 2147483646 h 898"/>
              <a:gd name="T8" fmla="*/ 2147483646 w 2425"/>
              <a:gd name="T9" fmla="*/ 2147483646 h 898"/>
              <a:gd name="T10" fmla="*/ 2147483646 w 2425"/>
              <a:gd name="T11" fmla="*/ 2147483646 h 898"/>
              <a:gd name="T12" fmla="*/ 2147483646 w 2425"/>
              <a:gd name="T13" fmla="*/ 2147483646 h 898"/>
              <a:gd name="T14" fmla="*/ 2147483646 w 2425"/>
              <a:gd name="T15" fmla="*/ 2147483646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2645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46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47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48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49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10.0.0.1</a:t>
            </a:r>
          </a:p>
        </p:txBody>
      </p:sp>
      <p:sp>
        <p:nvSpPr>
          <p:cNvPr id="112650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10.0.0.2</a:t>
            </a:r>
          </a:p>
        </p:txBody>
      </p:sp>
      <p:sp>
        <p:nvSpPr>
          <p:cNvPr id="112651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10.0.0.3</a:t>
            </a:r>
          </a:p>
        </p:txBody>
      </p:sp>
      <p:sp>
        <p:nvSpPr>
          <p:cNvPr id="112652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10.0.0.4</a:t>
            </a:r>
          </a:p>
        </p:txBody>
      </p:sp>
      <p:sp>
        <p:nvSpPr>
          <p:cNvPr id="112653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54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138.76.29.7</a:t>
            </a:r>
          </a:p>
        </p:txBody>
      </p:sp>
      <p:sp>
        <p:nvSpPr>
          <p:cNvPr id="112655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5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57" name="Text Box 81"/>
          <p:cNvSpPr txBox="1">
            <a:spLocks noChangeArrowheads="1"/>
          </p:cNvSpPr>
          <p:nvPr/>
        </p:nvSpPr>
        <p:spPr bwMode="auto">
          <a:xfrm>
            <a:off x="4778375" y="1674813"/>
            <a:ext cx="2155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Τοπικό δίκτυο</a:t>
            </a:r>
            <a:endParaRPr lang="en-US" altLang="el-G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(e.g., home network)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10.0.0/24</a:t>
            </a:r>
          </a:p>
        </p:txBody>
      </p:sp>
      <p:sp>
        <p:nvSpPr>
          <p:cNvPr id="112658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59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0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1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3" name="Text Box 88"/>
          <p:cNvSpPr txBox="1">
            <a:spLocks noChangeArrowheads="1"/>
          </p:cNvSpPr>
          <p:nvPr/>
        </p:nvSpPr>
        <p:spPr bwMode="auto">
          <a:xfrm>
            <a:off x="1660525" y="1662113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Internet</a:t>
            </a:r>
          </a:p>
        </p:txBody>
      </p:sp>
      <p:sp>
        <p:nvSpPr>
          <p:cNvPr id="90138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47021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l-GR" sz="2400" dirty="0">
                <a:latin typeface="+mn-lt"/>
              </a:rPr>
              <a:t>Τα </a:t>
            </a:r>
            <a:r>
              <a:rPr lang="en-US" sz="2400" dirty="0" err="1">
                <a:latin typeface="+mn-lt"/>
              </a:rPr>
              <a:t>datagrams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 </a:t>
            </a:r>
            <a:r>
              <a:rPr lang="en-US" sz="2400" dirty="0">
                <a:latin typeface="+mn-lt"/>
              </a:rPr>
              <a:t>source </a:t>
            </a:r>
            <a:r>
              <a:rPr lang="el-GR" sz="2400" dirty="0">
                <a:latin typeface="+mn-lt"/>
              </a:rPr>
              <a:t>ή</a:t>
            </a:r>
            <a:endParaRPr lang="en-US" sz="2400" dirty="0">
              <a:latin typeface="+mn-lt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 dirty="0">
                <a:latin typeface="+mn-lt"/>
              </a:rPr>
              <a:t>destination </a:t>
            </a:r>
            <a:r>
              <a:rPr lang="el-GR" sz="2400" dirty="0">
                <a:latin typeface="+mn-lt"/>
              </a:rPr>
              <a:t>σε αυτό το δίκτυο</a:t>
            </a:r>
            <a:endParaRPr lang="en-US" sz="2400" dirty="0">
              <a:latin typeface="+mn-lt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l-GR" sz="2400" dirty="0">
                <a:latin typeface="+mn-lt"/>
              </a:rPr>
              <a:t>έχουν </a:t>
            </a:r>
            <a:r>
              <a:rPr lang="en-US" sz="2400" dirty="0">
                <a:latin typeface="+mn-lt"/>
              </a:rPr>
              <a:t>10.0.0/24 address </a:t>
            </a:r>
            <a:r>
              <a:rPr lang="el-GR" sz="2400" dirty="0">
                <a:latin typeface="+mn-lt"/>
              </a:rPr>
              <a:t>για </a:t>
            </a:r>
            <a:endParaRPr lang="en-US" sz="2400" dirty="0">
              <a:latin typeface="+mn-lt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 dirty="0">
                <a:latin typeface="+mn-lt"/>
              </a:rPr>
              <a:t>source, destination (</a:t>
            </a:r>
            <a:r>
              <a:rPr lang="el-GR" sz="2400" dirty="0">
                <a:latin typeface="+mn-lt"/>
              </a:rPr>
              <a:t>όπως συνήθως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90139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l-GR" sz="2400" i="1" dirty="0">
                <a:solidFill>
                  <a:srgbClr val="CC0000"/>
                </a:solidFill>
                <a:latin typeface="+mn-lt"/>
              </a:rPr>
              <a:t>ΟΛΑ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τα </a:t>
            </a:r>
            <a:r>
              <a:rPr lang="en-US" sz="2400" dirty="0" err="1">
                <a:latin typeface="+mn-lt"/>
              </a:rPr>
              <a:t>datagrams</a:t>
            </a:r>
            <a:r>
              <a:rPr lang="en-US" sz="2400" dirty="0">
                <a:latin typeface="+mn-lt"/>
              </a:rPr>
              <a:t> </a:t>
            </a:r>
            <a:r>
              <a:rPr lang="el-GR" sz="2400" i="1" dirty="0">
                <a:solidFill>
                  <a:srgbClr val="CC0000"/>
                </a:solidFill>
                <a:latin typeface="+mn-lt"/>
              </a:rPr>
              <a:t>που αφήνουν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το τοπικό δίκτυο έχουν </a:t>
            </a:r>
            <a:r>
              <a:rPr lang="el-GR" sz="2400" i="1" dirty="0">
                <a:solidFill>
                  <a:srgbClr val="CC0000"/>
                </a:solidFill>
                <a:latin typeface="+mn-lt"/>
              </a:rPr>
              <a:t>την ίδια </a:t>
            </a:r>
            <a:r>
              <a:rPr lang="en-US" sz="2400" dirty="0">
                <a:latin typeface="+mn-lt"/>
              </a:rPr>
              <a:t>NAT IP address</a:t>
            </a:r>
            <a:r>
              <a:rPr lang="el-GR" sz="2400" dirty="0">
                <a:latin typeface="+mn-lt"/>
              </a:rPr>
              <a:t> μοναδικής πηγής</a:t>
            </a:r>
            <a:r>
              <a:rPr lang="en-US" sz="2400" dirty="0">
                <a:latin typeface="+mn-lt"/>
              </a:rPr>
              <a:t>: 138.76.29.7,</a:t>
            </a:r>
            <a:r>
              <a:rPr lang="el-GR" sz="2400" dirty="0">
                <a:latin typeface="+mn-lt"/>
              </a:rPr>
              <a:t>και διαφορετικά </a:t>
            </a:r>
            <a:r>
              <a:rPr lang="en-US" sz="2400" dirty="0">
                <a:latin typeface="+mn-lt"/>
              </a:rPr>
              <a:t>port numbers</a:t>
            </a:r>
          </a:p>
        </p:txBody>
      </p:sp>
      <p:pic>
        <p:nvPicPr>
          <p:cNvPr id="112666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7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8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12669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1268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268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268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2684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687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688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2685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2686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2670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12679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0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2671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12677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8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2672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12675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6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2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6B22CE-FECF-4163-A809-A2A875C733CC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Λόγοι ύπαρξης</a:t>
            </a:r>
            <a:r>
              <a:rPr lang="en-US" altLang="el-GR" sz="2400" i="1" smtClean="0">
                <a:solidFill>
                  <a:srgbClr val="CC0000"/>
                </a:solidFill>
              </a:rPr>
              <a:t>:</a:t>
            </a:r>
            <a:endParaRPr lang="en-US" altLang="el-GR" sz="2400" smtClean="0"/>
          </a:p>
          <a:p>
            <a:pPr lvl="1" eaLnBrk="1" hangingPunct="1"/>
            <a:r>
              <a:rPr lang="el-GR" altLang="el-GR" sz="2400" smtClean="0"/>
              <a:t>Δεν απαιτείται μεγάλο εύρος διευθύνσεων από τον </a:t>
            </a:r>
            <a:r>
              <a:rPr lang="en-US" altLang="el-GR" sz="2400" smtClean="0"/>
              <a:t>ISP: </a:t>
            </a:r>
            <a:r>
              <a:rPr lang="el-GR" altLang="el-GR" sz="2400" smtClean="0"/>
              <a:t>μόνο μία </a:t>
            </a:r>
            <a:r>
              <a:rPr lang="en-US" altLang="el-GR" sz="2400" smtClean="0"/>
              <a:t>IP </a:t>
            </a:r>
            <a:r>
              <a:rPr lang="el-GR" altLang="el-GR" sz="2400" smtClean="0"/>
              <a:t>για όλες τις συσκευές</a:t>
            </a:r>
            <a:endParaRPr lang="en-US" altLang="el-GR" sz="2400" smtClean="0"/>
          </a:p>
          <a:p>
            <a:pPr lvl="1" eaLnBrk="1" hangingPunct="1"/>
            <a:r>
              <a:rPr lang="el-GR" altLang="el-GR" sz="2400" smtClean="0"/>
              <a:t>Αλλάζουν οι εσωτερικές διευθύνσεις χωρίς να πρέπει να ειδοποιείται ο εξωτερικός κόσμος</a:t>
            </a:r>
            <a:endParaRPr lang="en-US" altLang="el-GR" sz="2400" smtClean="0"/>
          </a:p>
          <a:p>
            <a:pPr lvl="1" eaLnBrk="1" hangingPunct="1"/>
            <a:r>
              <a:rPr lang="el-GR" altLang="el-GR" sz="2400" smtClean="0"/>
              <a:t>Μπορούμε να αλλάξουμε τον </a:t>
            </a:r>
            <a:r>
              <a:rPr lang="en-US" altLang="el-GR" sz="2400" smtClean="0"/>
              <a:t>ISP </a:t>
            </a:r>
            <a:r>
              <a:rPr lang="el-GR" altLang="el-GR" sz="2400" smtClean="0"/>
              <a:t>χωρίς να χρειαστεί να αλλάξουμε τις εσωτερικές διευθύνσεις</a:t>
            </a:r>
            <a:endParaRPr lang="en-US" altLang="el-GR" sz="2400" smtClean="0"/>
          </a:p>
          <a:p>
            <a:pPr lvl="1" eaLnBrk="1" hangingPunct="1"/>
            <a:r>
              <a:rPr lang="el-GR" altLang="el-GR" sz="2400" smtClean="0"/>
              <a:t>Οι συσκευές στο εσωτερικό δίκτυο δεν μπορούν να ειδωθούν απόλυτα από τον εξωτερικό κόσμο </a:t>
            </a:r>
            <a:r>
              <a:rPr lang="en-US" altLang="el-GR" sz="2400" smtClean="0"/>
              <a:t>(</a:t>
            </a:r>
            <a:r>
              <a:rPr lang="el-GR" altLang="el-GR" sz="2400" smtClean="0"/>
              <a:t>αύξηση ασφάλειας</a:t>
            </a:r>
            <a:r>
              <a:rPr lang="en-US" altLang="el-GR" sz="2400" smtClean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smtClean="0"/>
          </a:p>
        </p:txBody>
      </p:sp>
      <p:sp>
        <p:nvSpPr>
          <p:cNvPr id="113667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MS PGothic" panose="020B0600070205080204" pitchFamily="34" charset="-128"/>
              </a:rPr>
              <a:t>NAT: network address translation</a:t>
            </a:r>
          </a:p>
        </p:txBody>
      </p:sp>
      <p:pic>
        <p:nvPicPr>
          <p:cNvPr id="113668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36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533B4-1201-4E40-9B40-338460B7FED8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400" smtClean="0">
                <a:solidFill>
                  <a:srgbClr val="FF0000"/>
                </a:solidFill>
              </a:rPr>
              <a:t>   </a:t>
            </a:r>
            <a:r>
              <a:rPr lang="el-GR" altLang="el-GR" sz="2400" i="1" smtClean="0">
                <a:solidFill>
                  <a:srgbClr val="CC0000"/>
                </a:solidFill>
              </a:rPr>
              <a:t>Υλοποίηση</a:t>
            </a:r>
            <a:r>
              <a:rPr lang="en-US" altLang="el-GR" sz="2400" smtClean="0">
                <a:solidFill>
                  <a:srgbClr val="CC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Ο </a:t>
            </a:r>
            <a:r>
              <a:rPr lang="en-US" altLang="el-GR" sz="2400" smtClean="0"/>
              <a:t>NAT router </a:t>
            </a:r>
            <a:r>
              <a:rPr lang="el-GR" altLang="el-GR" sz="2400" smtClean="0"/>
              <a:t>πρέπει</a:t>
            </a:r>
            <a:r>
              <a:rPr lang="en-US" altLang="el-GR" sz="2400" smtClean="0"/>
              <a:t>:</a:t>
            </a:r>
            <a:br>
              <a:rPr lang="en-US" altLang="el-GR" sz="2400" smtClean="0"/>
            </a:br>
            <a:endParaRPr lang="en-US" altLang="el-GR" sz="240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i="1" smtClean="0">
                <a:solidFill>
                  <a:srgbClr val="000099"/>
                </a:solidFill>
              </a:rPr>
              <a:t>εξερχόμενα</a:t>
            </a:r>
            <a:r>
              <a:rPr lang="en-US" altLang="el-GR" sz="2400" i="1" smtClean="0">
                <a:solidFill>
                  <a:srgbClr val="000099"/>
                </a:solidFill>
              </a:rPr>
              <a:t> datagrams:</a:t>
            </a:r>
            <a:r>
              <a:rPr lang="en-US" altLang="el-GR" sz="2400" smtClean="0">
                <a:solidFill>
                  <a:srgbClr val="000099"/>
                </a:solidFill>
              </a:rPr>
              <a:t> </a:t>
            </a:r>
            <a:r>
              <a:rPr lang="el-GR" altLang="el-GR" sz="2400" i="1" smtClean="0">
                <a:solidFill>
                  <a:srgbClr val="000099"/>
                </a:solidFill>
              </a:rPr>
              <a:t>Αντικατάσταση </a:t>
            </a:r>
            <a:r>
              <a:rPr lang="en-US" altLang="el-GR" sz="2400" smtClean="0"/>
              <a:t>(source IP address, port #) </a:t>
            </a:r>
            <a:r>
              <a:rPr lang="el-GR" altLang="el-GR" sz="2400" smtClean="0"/>
              <a:t>με </a:t>
            </a:r>
            <a:r>
              <a:rPr lang="en-US" altLang="el-GR" sz="2400" smtClean="0"/>
              <a:t>(NAT IP address, new port #)</a:t>
            </a:r>
            <a:r>
              <a:rPr lang="el-GR" altLang="el-GR" sz="2400" smtClean="0"/>
              <a:t> για κάθε </a:t>
            </a:r>
            <a:r>
              <a:rPr lang="en-US" altLang="el-GR" sz="2400" smtClean="0"/>
              <a:t>datagram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l-GR" smtClean="0"/>
              <a:t>. . . </a:t>
            </a:r>
            <a:r>
              <a:rPr lang="el-GR" altLang="el-GR" smtClean="0"/>
              <a:t>Οι απομακρυσμένοι </a:t>
            </a:r>
            <a:r>
              <a:rPr lang="en-US" altLang="el-GR" smtClean="0"/>
              <a:t>clients/servers </a:t>
            </a:r>
            <a:r>
              <a:rPr lang="el-GR" altLang="el-GR" smtClean="0"/>
              <a:t>θα απαντήσουν με </a:t>
            </a:r>
            <a:r>
              <a:rPr lang="en-US" altLang="el-GR" smtClean="0"/>
              <a:t>(NAT IP address, new port #) as destination addr</a:t>
            </a:r>
            <a:r>
              <a:rPr lang="en-US" altLang="el-GR" smtClean="0">
                <a:latin typeface="Gill Sans MT" panose="020B0502020104020203" pitchFamily="34" charset="0"/>
              </a:rPr>
              <a:t/>
            </a:r>
            <a:br>
              <a:rPr lang="en-US" altLang="el-GR" smtClean="0">
                <a:latin typeface="Gill Sans MT" panose="020B0502020104020203" pitchFamily="34" charset="0"/>
              </a:rPr>
            </a:br>
            <a:endParaRPr lang="en-US" altLang="el-GR" smtClean="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i="1" smtClean="0">
                <a:solidFill>
                  <a:srgbClr val="000099"/>
                </a:solidFill>
              </a:rPr>
              <a:t>Αντιστοίχιση </a:t>
            </a:r>
            <a:r>
              <a:rPr lang="en-US" altLang="el-GR" sz="2400" i="1" smtClean="0">
                <a:solidFill>
                  <a:srgbClr val="000099"/>
                </a:solidFill>
              </a:rPr>
              <a:t>(</a:t>
            </a:r>
            <a:r>
              <a:rPr lang="el-GR" altLang="el-GR" sz="2400" i="1" smtClean="0">
                <a:solidFill>
                  <a:srgbClr val="000099"/>
                </a:solidFill>
              </a:rPr>
              <a:t>στο </a:t>
            </a:r>
            <a:r>
              <a:rPr lang="en-US" altLang="el-GR" sz="2400" i="1" smtClean="0">
                <a:solidFill>
                  <a:srgbClr val="000099"/>
                </a:solidFill>
              </a:rPr>
              <a:t>NAT translation table)</a:t>
            </a:r>
            <a:r>
              <a:rPr lang="en-US" altLang="el-GR" sz="2400" i="1" smtClean="0">
                <a:solidFill>
                  <a:schemeClr val="accent2"/>
                </a:solidFill>
              </a:rPr>
              <a:t> </a:t>
            </a:r>
            <a:r>
              <a:rPr lang="el-GR" altLang="el-GR" sz="2400" smtClean="0"/>
              <a:t>κάθε </a:t>
            </a:r>
            <a:r>
              <a:rPr lang="en-US" altLang="el-GR" sz="2400" smtClean="0"/>
              <a:t>(source IP address, port #)  </a:t>
            </a:r>
            <a:r>
              <a:rPr lang="el-GR" altLang="el-GR" sz="2400" smtClean="0"/>
              <a:t>με </a:t>
            </a:r>
            <a:r>
              <a:rPr lang="en-US" altLang="el-GR" sz="2400" smtClean="0"/>
              <a:t>(NAT IP address, new port #) </a:t>
            </a:r>
            <a:r>
              <a:rPr lang="el-GR" altLang="el-GR" sz="2400" smtClean="0"/>
              <a:t>ζευγάρι</a:t>
            </a:r>
            <a:r>
              <a:rPr lang="en-US" altLang="el-GR" sz="2400" smtClean="0"/>
              <a:t/>
            </a:r>
            <a:br>
              <a:rPr lang="en-US" altLang="el-GR" sz="2400" smtClean="0"/>
            </a:br>
            <a:endParaRPr lang="en-US" altLang="el-GR" sz="240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2400" i="1" smtClean="0">
                <a:solidFill>
                  <a:srgbClr val="000099"/>
                </a:solidFill>
              </a:rPr>
              <a:t>Εισερχόμενα </a:t>
            </a:r>
            <a:r>
              <a:rPr lang="en-US" altLang="el-GR" sz="2400" i="1" smtClean="0">
                <a:solidFill>
                  <a:srgbClr val="000099"/>
                </a:solidFill>
              </a:rPr>
              <a:t>datagrams:</a:t>
            </a:r>
            <a:r>
              <a:rPr lang="en-US" altLang="el-GR" sz="2400" smtClean="0">
                <a:solidFill>
                  <a:srgbClr val="000099"/>
                </a:solidFill>
              </a:rPr>
              <a:t> </a:t>
            </a:r>
            <a:r>
              <a:rPr lang="el-GR" altLang="el-GR" sz="2400" i="1" smtClean="0">
                <a:solidFill>
                  <a:srgbClr val="000099"/>
                </a:solidFill>
              </a:rPr>
              <a:t>Αντικατάσταση</a:t>
            </a:r>
            <a:r>
              <a:rPr lang="en-US" altLang="el-GR" sz="2400" smtClean="0"/>
              <a:t> (NAT IP address, new port #) </a:t>
            </a:r>
            <a:r>
              <a:rPr lang="el-GR" altLang="el-GR" sz="2400" smtClean="0"/>
              <a:t>στα πεδία του παραλήπτη (</a:t>
            </a:r>
            <a:r>
              <a:rPr lang="en-US" altLang="el-GR" sz="2400" smtClean="0"/>
              <a:t>dest</a:t>
            </a:r>
            <a:r>
              <a:rPr lang="el-GR" altLang="el-GR" sz="2400" smtClean="0"/>
              <a:t>)</a:t>
            </a:r>
            <a:r>
              <a:rPr lang="en-US" altLang="el-GR" sz="2400" smtClean="0"/>
              <a:t> </a:t>
            </a:r>
            <a:r>
              <a:rPr lang="el-GR" altLang="el-GR" sz="2400" smtClean="0"/>
              <a:t>κάθε εισερχόμενου </a:t>
            </a:r>
            <a:r>
              <a:rPr lang="en-US" altLang="el-GR" sz="2400" smtClean="0"/>
              <a:t>datagram </a:t>
            </a:r>
            <a:r>
              <a:rPr lang="el-GR" altLang="el-GR" sz="2400" smtClean="0"/>
              <a:t>με τα αντίστοιχα </a:t>
            </a:r>
            <a:r>
              <a:rPr lang="en-US" altLang="el-GR" sz="2400" smtClean="0"/>
              <a:t>(source IP address, port #) </a:t>
            </a:r>
            <a:r>
              <a:rPr lang="el-GR" altLang="el-GR" sz="2400" smtClean="0"/>
              <a:t>που έχουν αποθηκευτεί στο </a:t>
            </a:r>
            <a:r>
              <a:rPr lang="en-US" altLang="el-GR" sz="2400" smtClean="0"/>
              <a:t>NAT table</a:t>
            </a:r>
          </a:p>
          <a:p>
            <a:pPr lvl="1" eaLnBrk="1" hangingPunct="1">
              <a:lnSpc>
                <a:spcPct val="80000"/>
              </a:lnSpc>
            </a:pPr>
            <a:endParaRPr lang="en-US" altLang="el-GR" sz="2400" smtClean="0"/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NAT: network address translation</a:t>
            </a:r>
          </a:p>
        </p:txBody>
      </p:sp>
      <p:pic>
        <p:nvPicPr>
          <p:cNvPr id="11469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FE3F7-0D1E-45F4-8A83-04B7F80981BB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l-GR" altLang="el-GR" sz="120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ΠΔΕ</a:t>
            </a:r>
            <a:endParaRPr lang="en-US" altLang="el-GR" sz="1200" dirty="0" smtClean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293139-CDDD-4AA5-93B4-48B7D7E5B015}" type="slidenum">
              <a:rPr lang="en-US" altLang="el-GR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4</a:t>
            </a:fld>
            <a:endParaRPr lang="en-US" altLang="el-GR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2532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2867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>
                <a:latin typeface="+mj-lt"/>
                <a:ea typeface="ＭＳ Ｐゴシック" charset="0"/>
                <a:cs typeface="+mj-cs"/>
              </a:rPr>
              <a:t>Αξιολόγηση και συγγράμματα</a:t>
            </a:r>
            <a:endParaRPr lang="en-US" sz="4400" dirty="0"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600200"/>
            <a:ext cx="80645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l-GR" sz="3200" dirty="0">
                <a:latin typeface="+mn-lt"/>
              </a:rPr>
              <a:t>Αξιολόγηση</a:t>
            </a: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l-GR" sz="3200" dirty="0">
              <a:latin typeface="+mn-lt"/>
            </a:endParaRP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sz="3200" dirty="0">
                <a:latin typeface="+mn-lt"/>
              </a:rPr>
              <a:t>80</a:t>
            </a:r>
            <a:r>
              <a:rPr lang="el-GR" sz="3200" dirty="0">
                <a:latin typeface="+mn-lt"/>
              </a:rPr>
              <a:t>%: Γραπτή εξέταση στο τέλος</a:t>
            </a: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sz="3200" dirty="0">
                <a:latin typeface="+mn-lt"/>
                <a:ea typeface="ＭＳ Ｐゴシック" charset="0"/>
              </a:rPr>
              <a:t>20</a:t>
            </a:r>
            <a:r>
              <a:rPr lang="el-GR" sz="3200" dirty="0">
                <a:latin typeface="+mn-lt"/>
                <a:ea typeface="ＭＳ Ｐゴシック" charset="0"/>
              </a:rPr>
              <a:t>%: Ασκήσεις που δίνονται κατά τη διάρκεια του </a:t>
            </a:r>
            <a:r>
              <a:rPr lang="el-GR" sz="3200" dirty="0" smtClean="0">
                <a:latin typeface="+mn-lt"/>
                <a:ea typeface="ＭＳ Ｐゴシック" charset="0"/>
              </a:rPr>
              <a:t>εξαμήνου</a:t>
            </a:r>
            <a:endParaRPr lang="en-US" sz="3200" dirty="0" smtClean="0">
              <a:latin typeface="+mn-lt"/>
              <a:ea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l-GR" sz="3200" dirty="0">
              <a:latin typeface="+mn-lt"/>
              <a:ea typeface="ＭＳ Ｐゴシック" charset="0"/>
            </a:endParaRP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l-GR" sz="3200" dirty="0">
              <a:latin typeface="+mn-lt"/>
              <a:ea typeface="ＭＳ Ｐゴシック" charset="0"/>
            </a:endParaRP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l-GR" sz="3200" dirty="0">
                <a:latin typeface="+mn-lt"/>
                <a:ea typeface="ＭＳ Ｐゴシック" charset="0"/>
              </a:rPr>
              <a:t>Συγγράμματα</a:t>
            </a: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+mn-lt"/>
                <a:ea typeface="ＭＳ Ｐゴシック" charset="0"/>
              </a:rPr>
              <a:t>Next slide</a:t>
            </a:r>
            <a:endParaRPr lang="el-GR" sz="3200" dirty="0">
              <a:latin typeface="+mn-lt"/>
              <a:ea typeface="ＭＳ Ｐゴシック" charset="0"/>
            </a:endParaRP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endParaRPr lang="el-GR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73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5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716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17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18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19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10.0.0.1</a:t>
            </a:r>
          </a:p>
        </p:txBody>
      </p:sp>
      <p:sp>
        <p:nvSpPr>
          <p:cNvPr id="115720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10.0.0.2</a:t>
            </a:r>
          </a:p>
        </p:txBody>
      </p:sp>
      <p:sp>
        <p:nvSpPr>
          <p:cNvPr id="115721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1581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1581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82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/>
                  <a:t>S: 10.0.0.1, 3345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/>
                  <a:t>D: 128.119.40.186, 80</a:t>
                </a:r>
              </a:p>
            </p:txBody>
          </p:sp>
          <p:grpSp>
            <p:nvGrpSpPr>
              <p:cNvPr id="11582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1582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82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82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1582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1582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82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82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1581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86635 h 264"/>
                <a:gd name="T2" fmla="*/ 1449618 w 417"/>
                <a:gd name="T3" fmla="*/ 286635 h 264"/>
                <a:gd name="T4" fmla="*/ 1449618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581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1581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81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15723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10.0.0.4</a:t>
            </a:r>
          </a:p>
        </p:txBody>
      </p:sp>
      <p:sp>
        <p:nvSpPr>
          <p:cNvPr id="115724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25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138.76.29.7</a:t>
            </a:r>
          </a:p>
        </p:txBody>
      </p:sp>
      <p:sp>
        <p:nvSpPr>
          <p:cNvPr id="115726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632075" cy="1389062"/>
            <a:chOff x="3944" y="989"/>
            <a:chExt cx="1658" cy="875"/>
          </a:xfrm>
        </p:grpSpPr>
        <p:sp>
          <p:nvSpPr>
            <p:cNvPr id="11581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481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rgbClr val="CC0000"/>
                  </a:solidFill>
                </a:rPr>
                <a:t>1:</a:t>
              </a:r>
              <a:r>
                <a:rPr lang="en-US" altLang="el-GR" sz="1800">
                  <a:solidFill>
                    <a:srgbClr val="FF0000"/>
                  </a:solidFill>
                </a:rPr>
                <a:t> </a:t>
              </a:r>
              <a:r>
                <a:rPr lang="en-US" altLang="el-GR" sz="1800">
                  <a:solidFill>
                    <a:srgbClr val="000099"/>
                  </a:solidFill>
                </a:rPr>
                <a:t>host 10.0.0.1 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000099"/>
                  </a:solidFill>
                </a:rPr>
                <a:t>Στέλνει </a:t>
              </a:r>
              <a:r>
                <a:rPr lang="en-US" altLang="el-GR" sz="1800">
                  <a:solidFill>
                    <a:srgbClr val="000099"/>
                  </a:solidFill>
                </a:rPr>
                <a:t>datagram </a:t>
              </a:r>
              <a:r>
                <a:rPr lang="el-GR" altLang="el-GR" sz="1800">
                  <a:solidFill>
                    <a:srgbClr val="000099"/>
                  </a:solidFill>
                </a:rPr>
                <a:t>στον</a:t>
              </a:r>
              <a:endParaRPr lang="en-US" altLang="el-GR" sz="1800">
                <a:solidFill>
                  <a:srgbClr val="000099"/>
                </a:solidFill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1581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15728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5729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15730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NAT translation table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WAN side addr        LAN side addr</a:t>
            </a:r>
          </a:p>
        </p:txBody>
      </p:sp>
      <p:sp>
        <p:nvSpPr>
          <p:cNvPr id="115731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32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33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1579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579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S: 128.119.40.186, 80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D: 10.0.0.1, 3345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200"/>
            </a:p>
          </p:txBody>
        </p:sp>
        <p:grpSp>
          <p:nvGrpSpPr>
            <p:cNvPr id="11580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1580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81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81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1580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1580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80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80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1580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580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1580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80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1578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1578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78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/>
                  <a:t>S: 138.76.29.7, 5001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/>
                  <a:t>D: 128.119.40.186, 80</a:t>
                </a:r>
              </a:p>
            </p:txBody>
          </p:sp>
          <p:grpSp>
            <p:nvGrpSpPr>
              <p:cNvPr id="11579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1579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79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79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1579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1579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79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579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1578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578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1578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78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1577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429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rgbClr val="CC0000"/>
                  </a:solidFill>
                </a:rPr>
                <a:t>2:</a:t>
              </a:r>
              <a:r>
                <a:rPr lang="en-US" altLang="el-GR" sz="1800">
                  <a:solidFill>
                    <a:srgbClr val="FF0000"/>
                  </a:solidFill>
                </a:rPr>
                <a:t> </a:t>
              </a:r>
              <a:r>
                <a:rPr lang="en-US" altLang="el-GR" sz="1800">
                  <a:solidFill>
                    <a:srgbClr val="000099"/>
                  </a:solidFill>
                </a:rPr>
                <a:t>NAT router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000099"/>
                  </a:solidFill>
                </a:rPr>
                <a:t>Αλλάζει τη</a:t>
              </a:r>
              <a:endParaRPr lang="en-US" altLang="el-GR" sz="1800">
                <a:solidFill>
                  <a:srgbClr val="000099"/>
                </a:solidFill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</a:rPr>
                <a:t>source addr </a:t>
              </a:r>
              <a:r>
                <a:rPr lang="el-GR" altLang="el-GR" sz="1800">
                  <a:solidFill>
                    <a:srgbClr val="000099"/>
                  </a:solidFill>
                </a:rPr>
                <a:t>από</a:t>
              </a:r>
              <a:endParaRPr lang="en-US" altLang="el-GR" sz="1800">
                <a:solidFill>
                  <a:srgbClr val="000099"/>
                </a:solidFill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</a:rPr>
                <a:t>10.0.0.1, 3345 </a:t>
              </a:r>
              <a:r>
                <a:rPr lang="el-GR" altLang="el-GR" sz="1800">
                  <a:solidFill>
                    <a:srgbClr val="000099"/>
                  </a:solidFill>
                </a:rPr>
                <a:t>σε</a:t>
              </a:r>
              <a:endParaRPr lang="en-US" altLang="el-GR" sz="1800">
                <a:solidFill>
                  <a:srgbClr val="000099"/>
                </a:solidFill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</a:rPr>
                <a:t>138.76.29.7, 5001,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1800">
                  <a:solidFill>
                    <a:srgbClr val="000099"/>
                  </a:solidFill>
                </a:rPr>
                <a:t>Ενημερώνοντας τον πίνακα</a:t>
              </a:r>
              <a:endParaRPr lang="en-US" altLang="el-GR" sz="1800">
                <a:solidFill>
                  <a:srgbClr val="000099"/>
                </a:solidFill>
              </a:endParaRPr>
            </a:p>
          </p:txBody>
        </p:sp>
        <p:sp>
          <p:nvSpPr>
            <p:cNvPr id="11578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578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578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1576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576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S: 128.119.40.186, 80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200"/>
                <a:t>D: 138.76.29.7, 5001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200"/>
            </a:p>
          </p:txBody>
        </p:sp>
        <p:grpSp>
          <p:nvGrpSpPr>
            <p:cNvPr id="11576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1577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77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77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1576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1577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77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577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1576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577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1577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577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19256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CC0000"/>
                </a:solidFill>
              </a:rPr>
              <a:t>3:</a:t>
            </a:r>
            <a:r>
              <a:rPr lang="en-US" altLang="el-GR" sz="1800">
                <a:solidFill>
                  <a:srgbClr val="FF0000"/>
                </a:solidFill>
              </a:rPr>
              <a:t> </a:t>
            </a:r>
            <a:r>
              <a:rPr lang="el-GR" altLang="el-GR" sz="1800">
                <a:solidFill>
                  <a:srgbClr val="000099"/>
                </a:solidFill>
              </a:rPr>
              <a:t>Η απάντηση </a:t>
            </a:r>
            <a:endParaRPr lang="en-US" altLang="el-GR" sz="1800">
              <a:solidFill>
                <a:srgbClr val="000099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 dest. address: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565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CC0000"/>
                </a:solidFill>
              </a:rPr>
              <a:t>4:</a:t>
            </a:r>
            <a:r>
              <a:rPr lang="en-US" altLang="el-GR" sz="1800">
                <a:solidFill>
                  <a:srgbClr val="FF0000"/>
                </a:solidFill>
              </a:rPr>
              <a:t> </a:t>
            </a:r>
            <a:r>
              <a:rPr lang="en-US" altLang="el-GR" sz="1800">
                <a:solidFill>
                  <a:srgbClr val="000099"/>
                </a:solidFill>
              </a:rPr>
              <a:t>NAT router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000099"/>
                </a:solidFill>
              </a:rPr>
              <a:t>Αλλάζει το</a:t>
            </a:r>
            <a:endParaRPr lang="en-US" altLang="el-GR" sz="1800">
              <a:solidFill>
                <a:srgbClr val="000099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dest addr </a:t>
            </a:r>
            <a:r>
              <a:rPr lang="el-GR" altLang="el-GR" sz="1800">
                <a:solidFill>
                  <a:srgbClr val="000099"/>
                </a:solidFill>
              </a:rPr>
              <a:t>από</a:t>
            </a:r>
            <a:endParaRPr lang="en-US" altLang="el-GR" sz="1800">
              <a:solidFill>
                <a:srgbClr val="000099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</a:rPr>
              <a:t>138.76.29.7, 5001 </a:t>
            </a:r>
            <a:r>
              <a:rPr lang="el-GR" altLang="el-GR" sz="1800">
                <a:solidFill>
                  <a:srgbClr val="000099"/>
                </a:solidFill>
              </a:rPr>
              <a:t>σε</a:t>
            </a:r>
            <a:r>
              <a:rPr lang="en-US" altLang="el-GR" sz="1800">
                <a:solidFill>
                  <a:srgbClr val="000099"/>
                </a:solidFill>
              </a:rPr>
              <a:t> 10.0.0.1, 3345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solidFill>
                <a:srgbClr val="000099"/>
              </a:solidFill>
            </a:endParaRPr>
          </a:p>
        </p:txBody>
      </p:sp>
      <p:sp>
        <p:nvSpPr>
          <p:cNvPr id="115741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5742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 algn="just" eaLnBrk="1" hangingPunct="1"/>
            <a:r>
              <a:rPr lang="en-US" altLang="el-GR" smtClean="0">
                <a:ea typeface="MS PGothic" panose="020B0600070205080204" pitchFamily="34" charset="-128"/>
              </a:rPr>
              <a:t>NAT: network address translation</a:t>
            </a:r>
          </a:p>
        </p:txBody>
      </p:sp>
      <p:pic>
        <p:nvPicPr>
          <p:cNvPr id="115743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44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157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57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57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576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576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576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576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576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5745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1575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5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5746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1575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5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5747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1575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5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15748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5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193331-B7C0-4484-B9F7-D44894292713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16-bit port-number field: </a:t>
            </a:r>
          </a:p>
          <a:p>
            <a:pPr lvl="1" eaLnBrk="1" hangingPunct="1"/>
            <a:r>
              <a:rPr lang="en-US" altLang="el-GR" smtClean="0"/>
              <a:t>60000 </a:t>
            </a:r>
            <a:r>
              <a:rPr lang="el-GR" altLang="el-GR" smtClean="0"/>
              <a:t>ταυτόχρονες συνδέσεις με μία </a:t>
            </a:r>
            <a:r>
              <a:rPr lang="en-US" altLang="el-GR" smtClean="0"/>
              <a:t>LAN-side </a:t>
            </a:r>
            <a:r>
              <a:rPr lang="el-GR" altLang="el-GR" smtClean="0"/>
              <a:t>διεύθυνση</a:t>
            </a:r>
            <a:r>
              <a:rPr lang="en-US" altLang="el-GR" smtClean="0"/>
              <a:t>!</a:t>
            </a:r>
          </a:p>
          <a:p>
            <a:pPr eaLnBrk="1" hangingPunct="1"/>
            <a:r>
              <a:rPr lang="el-GR" altLang="el-GR" smtClean="0"/>
              <a:t>Το </a:t>
            </a:r>
            <a:r>
              <a:rPr lang="en-US" altLang="el-GR" smtClean="0"/>
              <a:t>NAT </a:t>
            </a:r>
            <a:r>
              <a:rPr lang="el-GR" altLang="el-GR" smtClean="0"/>
              <a:t>έχει αντιφάσεις</a:t>
            </a:r>
            <a:r>
              <a:rPr lang="en-US" altLang="el-GR" smtClean="0"/>
              <a:t>:</a:t>
            </a:r>
          </a:p>
          <a:p>
            <a:pPr lvl="1" eaLnBrk="1" hangingPunct="1"/>
            <a:r>
              <a:rPr lang="el-GR" altLang="el-GR" smtClean="0"/>
              <a:t>Οι </a:t>
            </a:r>
            <a:r>
              <a:rPr lang="en-US" altLang="el-GR" smtClean="0"/>
              <a:t>routers </a:t>
            </a:r>
            <a:r>
              <a:rPr lang="el-GR" altLang="el-GR" smtClean="0"/>
              <a:t>θα έπρεπε να εργάζονται ως το </a:t>
            </a:r>
            <a:r>
              <a:rPr lang="en-US" altLang="el-GR" smtClean="0"/>
              <a:t>layer 3</a:t>
            </a:r>
          </a:p>
          <a:p>
            <a:pPr lvl="1" eaLnBrk="1" hangingPunct="1"/>
            <a:r>
              <a:rPr lang="el-GR" altLang="el-GR" smtClean="0"/>
              <a:t>Παραβιάζει την </a:t>
            </a:r>
            <a:r>
              <a:rPr lang="en-US" altLang="el-GR" smtClean="0"/>
              <a:t>end-to-end </a:t>
            </a:r>
            <a:r>
              <a:rPr lang="el-GR" altLang="el-GR" smtClean="0"/>
              <a:t>λογική</a:t>
            </a:r>
            <a:endParaRPr lang="en-US" altLang="el-GR" smtClean="0"/>
          </a:p>
          <a:p>
            <a:pPr lvl="2" eaLnBrk="1" hangingPunct="1"/>
            <a:r>
              <a:rPr lang="el-GR" altLang="el-GR" smtClean="0"/>
              <a:t>Οι ιδιότητες του </a:t>
            </a:r>
            <a:r>
              <a:rPr lang="en-US" altLang="el-GR" smtClean="0"/>
              <a:t>NAT </a:t>
            </a:r>
            <a:r>
              <a:rPr lang="el-GR" altLang="el-GR" smtClean="0"/>
              <a:t>πρέπει να ληφθούν υπόψη από τους </a:t>
            </a:r>
            <a:r>
              <a:rPr lang="en-US" altLang="el-GR" smtClean="0"/>
              <a:t>app designers, e.g., P2P </a:t>
            </a:r>
            <a:r>
              <a:rPr lang="el-GR" altLang="el-GR" smtClean="0"/>
              <a:t>εφαρμογές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Η έλλειψη διευθύνσεων θα πρέπει να λυθεί από τη χρήση του </a:t>
            </a:r>
            <a:r>
              <a:rPr lang="en-US" altLang="el-GR" smtClean="0"/>
              <a:t>IPv6</a:t>
            </a:r>
          </a:p>
        </p:txBody>
      </p:sp>
      <p:sp>
        <p:nvSpPr>
          <p:cNvPr id="11673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MS PGothic" panose="020B0600070205080204" pitchFamily="34" charset="-128"/>
              </a:rPr>
              <a:t>NAT: network address translation</a:t>
            </a:r>
          </a:p>
        </p:txBody>
      </p:sp>
      <p:pic>
        <p:nvPicPr>
          <p:cNvPr id="11674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4AD54-6296-4CCA-8BEA-D8E9D9BA166D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0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NAT</a:t>
            </a:r>
            <a:r>
              <a:rPr lang="el-GR" altLang="el-GR" smtClean="0">
                <a:ea typeface="MS PGothic" panose="020B0600070205080204" pitchFamily="34" charset="-128"/>
              </a:rPr>
              <a:t>: Πρόβλημα διέλευσης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0466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Ο </a:t>
            </a:r>
            <a:r>
              <a:rPr lang="en-US" altLang="el-GR" sz="2400" smtClean="0"/>
              <a:t>client </a:t>
            </a:r>
            <a:r>
              <a:rPr lang="el-GR" altLang="el-GR" sz="2400" smtClean="0"/>
              <a:t>θέλει να συνδεθεί στο </a:t>
            </a:r>
            <a:r>
              <a:rPr lang="en-US" altLang="el-GR" sz="2400" smtClean="0"/>
              <a:t>server </a:t>
            </a:r>
            <a:r>
              <a:rPr lang="el-GR" altLang="el-GR" sz="2400" smtClean="0"/>
              <a:t>με διεύθυνση </a:t>
            </a:r>
            <a:r>
              <a:rPr lang="en-US" altLang="el-GR" sz="2400" smtClean="0"/>
              <a:t>10.0.0.1</a:t>
            </a:r>
          </a:p>
          <a:p>
            <a:pPr lvl="1" eaLnBrk="1" hangingPunct="1"/>
            <a:r>
              <a:rPr lang="el-GR" altLang="el-GR" sz="2000" smtClean="0"/>
              <a:t>Η διέυθυνση του </a:t>
            </a:r>
            <a:r>
              <a:rPr lang="en-US" altLang="el-GR" sz="2000" smtClean="0"/>
              <a:t>server 10.0.0.1 </a:t>
            </a:r>
            <a:r>
              <a:rPr lang="el-GR" altLang="el-GR" sz="2000" smtClean="0"/>
              <a:t>είναι τοπική στο </a:t>
            </a:r>
            <a:r>
              <a:rPr lang="en-US" altLang="el-GR" sz="2000" smtClean="0"/>
              <a:t>LAN (</a:t>
            </a:r>
            <a:r>
              <a:rPr lang="el-GR" altLang="el-GR" sz="2000" smtClean="0"/>
              <a:t>Ο </a:t>
            </a:r>
            <a:r>
              <a:rPr lang="en-US" altLang="el-GR" sz="2000" smtClean="0"/>
              <a:t>client </a:t>
            </a:r>
            <a:r>
              <a:rPr lang="el-GR" altLang="el-GR" sz="2000" smtClean="0"/>
              <a:t>δεν μπορεί να τη χρησιμοποιήσει σαν </a:t>
            </a:r>
            <a:r>
              <a:rPr lang="en-US" altLang="ja-JP" sz="2000" smtClean="0"/>
              <a:t>destination addr)</a:t>
            </a:r>
          </a:p>
          <a:p>
            <a:pPr lvl="1" eaLnBrk="1" hangingPunct="1"/>
            <a:r>
              <a:rPr lang="el-GR" altLang="el-GR" sz="2000" smtClean="0"/>
              <a:t>Μόνο μία διεύθυνση είναι ορατή εξωτερικά </a:t>
            </a:r>
            <a:r>
              <a:rPr lang="en-US" altLang="el-GR" sz="2000" smtClean="0"/>
              <a:t>: 138.76.29.7</a:t>
            </a:r>
          </a:p>
          <a:p>
            <a:pPr eaLnBrk="1" hangingPunct="1"/>
            <a:r>
              <a:rPr lang="el-GR" altLang="el-GR" sz="2400" i="1" smtClean="0">
                <a:solidFill>
                  <a:srgbClr val="CC0000"/>
                </a:solidFill>
              </a:rPr>
              <a:t>Λύση </a:t>
            </a:r>
            <a:r>
              <a:rPr lang="en-US" altLang="el-GR" sz="2400" i="1" smtClean="0">
                <a:solidFill>
                  <a:srgbClr val="CC0000"/>
                </a:solidFill>
              </a:rPr>
              <a:t>1: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Στατική ρύθμιση του </a:t>
            </a:r>
            <a:r>
              <a:rPr lang="en-US" altLang="el-GR" sz="2400" smtClean="0"/>
              <a:t>NAT </a:t>
            </a:r>
            <a:r>
              <a:rPr lang="el-GR" altLang="el-GR" sz="2400" smtClean="0"/>
              <a:t>ώστε να προωθεί </a:t>
            </a:r>
            <a:r>
              <a:rPr lang="en-US" altLang="el-GR" sz="2400" smtClean="0"/>
              <a:t>incoming connection requests </a:t>
            </a:r>
            <a:r>
              <a:rPr lang="el-GR" altLang="el-GR" sz="2400" smtClean="0"/>
              <a:t>σε δεδομένη πόρτα στο </a:t>
            </a:r>
            <a:r>
              <a:rPr lang="en-US" altLang="el-GR" sz="2400" smtClean="0"/>
              <a:t>server</a:t>
            </a:r>
          </a:p>
          <a:p>
            <a:pPr lvl="1" eaLnBrk="1" hangingPunct="1"/>
            <a:r>
              <a:rPr lang="en-US" altLang="el-GR" sz="2000" smtClean="0"/>
              <a:t>e.g., (1</a:t>
            </a:r>
            <a:r>
              <a:rPr lang="el-GR" altLang="el-GR" sz="2000" smtClean="0"/>
              <a:t>38</a:t>
            </a:r>
            <a:r>
              <a:rPr lang="en-US" altLang="el-GR" sz="2000" smtClean="0"/>
              <a:t>.76.29.7, port 25000) </a:t>
            </a:r>
            <a:r>
              <a:rPr lang="el-GR" altLang="el-GR" sz="2000" smtClean="0"/>
              <a:t>πάντα προωθείται στο </a:t>
            </a:r>
            <a:r>
              <a:rPr lang="en-US" altLang="el-GR" sz="2000" smtClean="0"/>
              <a:t>10.0.0.1 port 25000</a:t>
            </a:r>
          </a:p>
        </p:txBody>
      </p:sp>
      <p:sp>
        <p:nvSpPr>
          <p:cNvPr id="117765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6 w 1056"/>
              <a:gd name="T1" fmla="*/ 2147483646 h 1567"/>
              <a:gd name="T2" fmla="*/ 2147483646 w 1056"/>
              <a:gd name="T3" fmla="*/ 2147483646 h 1567"/>
              <a:gd name="T4" fmla="*/ 2147483646 w 1056"/>
              <a:gd name="T5" fmla="*/ 2147483646 h 1567"/>
              <a:gd name="T6" fmla="*/ 2147483646 w 1056"/>
              <a:gd name="T7" fmla="*/ 2147483646 h 1567"/>
              <a:gd name="T8" fmla="*/ 2147483646 w 1056"/>
              <a:gd name="T9" fmla="*/ 2147483646 h 1567"/>
              <a:gd name="T10" fmla="*/ 2147483646 w 1056"/>
              <a:gd name="T11" fmla="*/ 2147483646 h 1567"/>
              <a:gd name="T12" fmla="*/ 2147483646 w 1056"/>
              <a:gd name="T13" fmla="*/ 2147483646 h 1567"/>
              <a:gd name="T14" fmla="*/ 2147483646 w 1056"/>
              <a:gd name="T15" fmla="*/ 2147483646 h 1567"/>
              <a:gd name="T16" fmla="*/ 2147483646 w 1056"/>
              <a:gd name="T17" fmla="*/ 2147483646 h 1567"/>
              <a:gd name="T18" fmla="*/ 2147483646 w 1056"/>
              <a:gd name="T19" fmla="*/ 2147483646 h 1567"/>
              <a:gd name="T20" fmla="*/ 2147483646 w 1056"/>
              <a:gd name="T21" fmla="*/ 2147483646 h 1567"/>
              <a:gd name="T22" fmla="*/ 2147483646 w 1056"/>
              <a:gd name="T23" fmla="*/ 2147483646 h 1567"/>
              <a:gd name="T24" fmla="*/ 2147483646 w 1056"/>
              <a:gd name="T25" fmla="*/ 2147483646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7766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767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768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10.0.0.1</a:t>
            </a:r>
          </a:p>
        </p:txBody>
      </p:sp>
      <p:sp>
        <p:nvSpPr>
          <p:cNvPr id="117769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10.0.0.4</a:t>
            </a:r>
          </a:p>
        </p:txBody>
      </p:sp>
      <p:sp>
        <p:nvSpPr>
          <p:cNvPr id="117770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771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772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NAT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117773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138.76.29.7</a:t>
            </a:r>
          </a:p>
        </p:txBody>
      </p:sp>
      <p:sp>
        <p:nvSpPr>
          <p:cNvPr id="11777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7775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client</a:t>
            </a:r>
          </a:p>
        </p:txBody>
      </p:sp>
      <p:sp>
        <p:nvSpPr>
          <p:cNvPr id="117776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17777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17778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11782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1782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1782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grpSp>
          <p:nvGrpSpPr>
            <p:cNvPr id="117828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7831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832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7829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830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7779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117823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4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7780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117821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2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7781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117819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17782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17783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117787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3 h 2742"/>
                <a:gd name="T4" fmla="*/ 2 w 354"/>
                <a:gd name="T5" fmla="*/ 19 h 2742"/>
                <a:gd name="T6" fmla="*/ 0 w 354"/>
                <a:gd name="T7" fmla="*/ 20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788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789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3 h 2537"/>
                <a:gd name="T4" fmla="*/ 2 w 211"/>
                <a:gd name="T5" fmla="*/ 1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790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3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791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7792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817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7818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7793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7794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7815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7816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7795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796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7797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7813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7814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7798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2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7799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7811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7812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7800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01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2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802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3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803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04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3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805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06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07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08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FF0000"/>
                </a:solidFill>
              </a:endParaRPr>
            </a:p>
          </p:txBody>
        </p:sp>
        <p:sp>
          <p:nvSpPr>
            <p:cNvPr id="117809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7810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117784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77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3F819-10C9-4ED2-B900-7F3A4327E5FE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NAT</a:t>
            </a:r>
            <a:r>
              <a:rPr lang="el-GR" altLang="el-GR" smtClean="0">
                <a:ea typeface="MS PGothic" panose="020B0600070205080204" pitchFamily="34" charset="-128"/>
              </a:rPr>
              <a:t>: Πρόβλημα διέλευσης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pPr eaLnBrk="1" hangingPunct="1"/>
            <a:r>
              <a:rPr lang="el-GR" altLang="el-GR" sz="2400" i="1" smtClean="0">
                <a:solidFill>
                  <a:srgbClr val="CC0000"/>
                </a:solidFill>
              </a:rPr>
              <a:t>Λύση</a:t>
            </a:r>
            <a:r>
              <a:rPr lang="en-US" altLang="el-GR" sz="2400" i="1" smtClean="0">
                <a:solidFill>
                  <a:srgbClr val="CC0000"/>
                </a:solidFill>
              </a:rPr>
              <a:t> 2:</a:t>
            </a:r>
            <a:r>
              <a:rPr lang="en-US" altLang="el-GR" sz="2400" smtClean="0"/>
              <a:t> Universal Plug and Play (UPnP) Internet Gateway Device (IGD) Protocol.  </a:t>
            </a:r>
            <a:r>
              <a:rPr lang="el-GR" altLang="el-GR" sz="2400" smtClean="0"/>
              <a:t>Επιτρέπει σε </a:t>
            </a:r>
            <a:r>
              <a:rPr lang="en-US" altLang="el-GR" sz="2400" smtClean="0"/>
              <a:t>NATed host </a:t>
            </a:r>
            <a:r>
              <a:rPr lang="el-GR" altLang="el-GR" sz="2400" smtClean="0"/>
              <a:t>να</a:t>
            </a:r>
            <a:r>
              <a:rPr lang="en-US" altLang="el-GR" sz="2400" smtClean="0"/>
              <a:t>:</a:t>
            </a:r>
          </a:p>
          <a:p>
            <a:pPr lvl="1"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l-GR" altLang="el-GR" sz="2400" smtClean="0"/>
              <a:t>Μαθαίνουν την </a:t>
            </a:r>
            <a:r>
              <a:rPr lang="en-US" altLang="el-GR" sz="2400" smtClean="0"/>
              <a:t>public IP address (138.76.29.7)</a:t>
            </a:r>
          </a:p>
          <a:p>
            <a:pPr lvl="1" eaLnBrk="1" hangingPunct="1">
              <a:spcBef>
                <a:spcPct val="0"/>
              </a:spcBef>
              <a:buSzPct val="65000"/>
              <a:buFont typeface="Wingdings" panose="05000000000000000000" pitchFamily="2" charset="2"/>
              <a:buChar char="v"/>
            </a:pPr>
            <a:r>
              <a:rPr lang="el-GR" altLang="el-GR" sz="2400" smtClean="0"/>
              <a:t>Προσθέτουν/αφαιρούν αντιστοιχίσεις θυρών </a:t>
            </a:r>
            <a:r>
              <a:rPr lang="en-US" altLang="el-GR" sz="2400" smtClean="0"/>
              <a:t>(</a:t>
            </a:r>
            <a:r>
              <a:rPr lang="el-GR" altLang="el-GR" sz="2400" smtClean="0"/>
              <a:t>με χρόνους μίσθωσης</a:t>
            </a:r>
            <a:r>
              <a:rPr lang="en-US" altLang="el-GR" sz="2400" smtClean="0"/>
              <a:t>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l-GR" sz="240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smtClean="0"/>
              <a:t>i.e., </a:t>
            </a:r>
            <a:r>
              <a:rPr lang="el-GR" altLang="el-GR" sz="2400" smtClean="0"/>
              <a:t>Αυτοματοποίηση της στατικής ρύθμισης </a:t>
            </a:r>
            <a:r>
              <a:rPr lang="en-US" altLang="el-GR" sz="2400" smtClean="0"/>
              <a:t>NAT </a:t>
            </a:r>
            <a:r>
              <a:rPr lang="el-GR" altLang="el-GR" sz="2400" smtClean="0"/>
              <a:t>θυρών</a:t>
            </a:r>
            <a:endParaRPr lang="en-US" altLang="el-GR" sz="2400" smtClean="0"/>
          </a:p>
        </p:txBody>
      </p:sp>
      <p:grpSp>
        <p:nvGrpSpPr>
          <p:cNvPr id="118788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118828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829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8830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10.0.0.1</a:t>
              </a:r>
            </a:p>
          </p:txBody>
        </p:sp>
        <p:sp>
          <p:nvSpPr>
            <p:cNvPr id="118831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NAT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118832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8833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11884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1884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1884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grpSp>
            <p:nvGrpSpPr>
              <p:cNvPr id="118846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8849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8850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18847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8848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8834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11884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4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18835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118839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40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18836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37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68 h 742"/>
                <a:gd name="T2" fmla="*/ 398 w 735"/>
                <a:gd name="T3" fmla="*/ 63 h 742"/>
                <a:gd name="T4" fmla="*/ 416 w 735"/>
                <a:gd name="T5" fmla="*/ 27 h 742"/>
                <a:gd name="T6" fmla="*/ 452 w 735"/>
                <a:gd name="T7" fmla="*/ 5 h 742"/>
                <a:gd name="T8" fmla="*/ 735 w 735"/>
                <a:gd name="T9" fmla="*/ 5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742"/>
                <a:gd name="T17" fmla="*/ 735 w 735"/>
                <a:gd name="T18" fmla="*/ 742 h 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8838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IGD</a:t>
              </a:r>
            </a:p>
          </p:txBody>
        </p:sp>
      </p:grpSp>
      <p:pic>
        <p:nvPicPr>
          <p:cNvPr id="118789" name="Picture 9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8791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18792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118796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3 h 2742"/>
                <a:gd name="T4" fmla="*/ 2 w 354"/>
                <a:gd name="T5" fmla="*/ 19 h 2742"/>
                <a:gd name="T6" fmla="*/ 0 w 354"/>
                <a:gd name="T7" fmla="*/ 20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797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798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3 h 2537"/>
                <a:gd name="T4" fmla="*/ 2 w 211"/>
                <a:gd name="T5" fmla="*/ 1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799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3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800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8801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826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8827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8802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8803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824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8825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8804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05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8806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822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8823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8807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2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8808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820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8821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8809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0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2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811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3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812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3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3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8814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5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6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7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FF0000"/>
                </a:solidFill>
              </a:endParaRPr>
            </a:p>
          </p:txBody>
        </p:sp>
        <p:sp>
          <p:nvSpPr>
            <p:cNvPr id="118818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8819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11879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8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FCA5A-39E3-4C53-BCCC-47AE72A10D09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NAT</a:t>
            </a:r>
            <a:r>
              <a:rPr lang="el-GR" altLang="el-GR" smtClean="0">
                <a:ea typeface="MS PGothic" panose="020B0600070205080204" pitchFamily="34" charset="-128"/>
              </a:rPr>
              <a:t>:</a:t>
            </a:r>
            <a:r>
              <a:rPr lang="en-US" altLang="el-GR" smtClean="0">
                <a:ea typeface="MS PGothic" panose="020B0600070205080204" pitchFamily="34" charset="-128"/>
              </a:rPr>
              <a:t> </a:t>
            </a:r>
            <a:r>
              <a:rPr lang="el-GR" altLang="el-GR" smtClean="0">
                <a:ea typeface="MS PGothic" panose="020B0600070205080204" pitchFamily="34" charset="-128"/>
              </a:rPr>
              <a:t>Πρόβλημα διέλευσης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pPr eaLnBrk="1" hangingPunct="1"/>
            <a:r>
              <a:rPr lang="en-US" altLang="el-GR" sz="2400" i="1" smtClean="0">
                <a:solidFill>
                  <a:srgbClr val="CC0000"/>
                </a:solidFill>
              </a:rPr>
              <a:t>solution 3: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Μετάδοση – </a:t>
            </a:r>
            <a:r>
              <a:rPr lang="en-US" altLang="el-GR" sz="2400" smtClean="0"/>
              <a:t>relaying (</a:t>
            </a:r>
            <a:r>
              <a:rPr lang="el-GR" altLang="el-GR" sz="2400" smtClean="0"/>
              <a:t>στο </a:t>
            </a:r>
            <a:r>
              <a:rPr lang="en-US" altLang="el-GR" sz="2400" smtClean="0"/>
              <a:t>Skype)</a:t>
            </a:r>
          </a:p>
          <a:p>
            <a:pPr lvl="1" eaLnBrk="1" hangingPunct="1"/>
            <a:r>
              <a:rPr lang="el-GR" altLang="el-GR" sz="2400" smtClean="0"/>
              <a:t>Ο </a:t>
            </a:r>
            <a:r>
              <a:rPr lang="en-US" altLang="el-GR" sz="2400" smtClean="0"/>
              <a:t>NATed client </a:t>
            </a:r>
            <a:r>
              <a:rPr lang="el-GR" altLang="el-GR" sz="2400" smtClean="0"/>
              <a:t>εγκαθιστά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σύνδεση στο </a:t>
            </a:r>
            <a:r>
              <a:rPr lang="en-US" altLang="el-GR" sz="2400" smtClean="0"/>
              <a:t>relay</a:t>
            </a:r>
          </a:p>
          <a:p>
            <a:pPr lvl="1" eaLnBrk="1" hangingPunct="1"/>
            <a:r>
              <a:rPr lang="en-US" altLang="el-GR" sz="2400" smtClean="0"/>
              <a:t>O </a:t>
            </a:r>
            <a:r>
              <a:rPr lang="el-GR" altLang="el-GR" sz="2400" smtClean="0"/>
              <a:t>εξωτερικός </a:t>
            </a:r>
            <a:r>
              <a:rPr lang="en-US" altLang="el-GR" sz="2400" smtClean="0"/>
              <a:t>client </a:t>
            </a:r>
            <a:r>
              <a:rPr lang="el-GR" altLang="el-GR" sz="2400" smtClean="0"/>
              <a:t>συνδέεται στο </a:t>
            </a:r>
            <a:r>
              <a:rPr lang="en-US" altLang="el-GR" sz="2400" smtClean="0"/>
              <a:t>relay</a:t>
            </a:r>
          </a:p>
          <a:p>
            <a:pPr lvl="1" eaLnBrk="1" hangingPunct="1"/>
            <a:r>
              <a:rPr lang="en-US" altLang="el-GR" sz="2400" smtClean="0"/>
              <a:t>O relay </a:t>
            </a:r>
            <a:r>
              <a:rPr lang="el-GR" altLang="el-GR" sz="2400" smtClean="0"/>
              <a:t>γεφυρώνει τα </a:t>
            </a:r>
            <a:r>
              <a:rPr lang="en-US" altLang="el-GR" sz="2400" smtClean="0"/>
              <a:t>packets </a:t>
            </a:r>
            <a:r>
              <a:rPr lang="el-GR" altLang="el-GR" sz="2400" smtClean="0"/>
              <a:t>μεταξύ των συνδέσεων</a:t>
            </a:r>
            <a:endParaRPr lang="en-US" altLang="el-GR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smtClean="0"/>
          </a:p>
        </p:txBody>
      </p:sp>
      <p:sp>
        <p:nvSpPr>
          <p:cNvPr id="119812" name="Text Box 16"/>
          <p:cNvSpPr txBox="1">
            <a:spLocks noChangeArrowheads="1"/>
          </p:cNvSpPr>
          <p:nvPr/>
        </p:nvSpPr>
        <p:spPr bwMode="auto">
          <a:xfrm>
            <a:off x="4879975" y="509587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138.76.29.7</a:t>
            </a:r>
          </a:p>
        </p:txBody>
      </p:sp>
      <p:sp>
        <p:nvSpPr>
          <p:cNvPr id="119813" name="Text Box 42"/>
          <p:cNvSpPr txBox="1">
            <a:spLocks noChangeArrowheads="1"/>
          </p:cNvSpPr>
          <p:nvPr/>
        </p:nvSpPr>
        <p:spPr bwMode="auto">
          <a:xfrm>
            <a:off x="260350" y="471805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client</a:t>
            </a:r>
          </a:p>
        </p:txBody>
      </p:sp>
      <p:sp>
        <p:nvSpPr>
          <p:cNvPr id="119814" name="Line 14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19815" name="Picture 46" descr="kw_skype_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57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62400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6 w 1597"/>
              <a:gd name="T1" fmla="*/ 2147483646 h 655"/>
              <a:gd name="T2" fmla="*/ 2147483646 w 1597"/>
              <a:gd name="T3" fmla="*/ 2147483646 h 655"/>
              <a:gd name="T4" fmla="*/ 2147483646 w 1597"/>
              <a:gd name="T5" fmla="*/ 2147483646 h 655"/>
              <a:gd name="T6" fmla="*/ 2147483646 w 1597"/>
              <a:gd name="T7" fmla="*/ 2147483646 h 655"/>
              <a:gd name="T8" fmla="*/ 0 w 1597"/>
              <a:gd name="T9" fmla="*/ 2147483646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076825" y="3429000"/>
            <a:ext cx="1946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5000"/>
              </a:lnSpc>
              <a:buFontTx/>
              <a:buAutoNum type="arabicPeriod"/>
              <a:defRPr/>
            </a:pPr>
            <a:r>
              <a:rPr lang="el-GR" dirty="0">
                <a:latin typeface="+mj-lt"/>
              </a:rPr>
              <a:t>Η σύνδεση στο </a:t>
            </a:r>
            <a:r>
              <a:rPr lang="en-US" dirty="0">
                <a:latin typeface="+mj-lt"/>
              </a:rPr>
              <a:t>relay </a:t>
            </a:r>
            <a:r>
              <a:rPr lang="el-GR" dirty="0">
                <a:latin typeface="+mj-lt"/>
              </a:rPr>
              <a:t>αρχικοποιείται από  το </a:t>
            </a:r>
            <a:r>
              <a:rPr lang="en-US" dirty="0" err="1">
                <a:latin typeface="+mj-lt"/>
              </a:rPr>
              <a:t>NATed</a:t>
            </a:r>
            <a:r>
              <a:rPr lang="en-US" dirty="0">
                <a:latin typeface="+mj-lt"/>
              </a:rPr>
              <a:t>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b="1" i="1" dirty="0">
                <a:solidFill>
                  <a:srgbClr val="CC0000"/>
                </a:solidFill>
                <a:latin typeface="+mj-lt"/>
              </a:rPr>
              <a:t>2.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Η σύνδεση στο </a:t>
            </a:r>
            <a:r>
              <a:rPr lang="en-US" dirty="0">
                <a:latin typeface="+mj-lt"/>
              </a:rPr>
              <a:t>relay </a:t>
            </a:r>
            <a:r>
              <a:rPr lang="el-GR" dirty="0">
                <a:latin typeface="+mj-lt"/>
              </a:rPr>
              <a:t>αρχικοποιείται από τον </a:t>
            </a:r>
            <a:r>
              <a:rPr lang="en-US" dirty="0">
                <a:latin typeface="+mj-lt"/>
              </a:rPr>
              <a:t>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84638"/>
            <a:ext cx="2798762" cy="511175"/>
          </a:xfrm>
          <a:custGeom>
            <a:avLst/>
            <a:gdLst>
              <a:gd name="T0" fmla="*/ 0 w 1763"/>
              <a:gd name="T1" fmla="*/ 2147483646 h 322"/>
              <a:gd name="T2" fmla="*/ 2147483646 w 1763"/>
              <a:gd name="T3" fmla="*/ 2147483646 h 322"/>
              <a:gd name="T4" fmla="*/ 2147483646 w 1763"/>
              <a:gd name="T5" fmla="*/ 2147483646 h 322"/>
              <a:gd name="T6" fmla="*/ 2147483646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6 h 265"/>
              <a:gd name="T2" fmla="*/ 2147483646 w 227"/>
              <a:gd name="T3" fmla="*/ 2147483646 h 265"/>
              <a:gd name="T4" fmla="*/ 2147483646 w 227"/>
              <a:gd name="T5" fmla="*/ 2147483646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b="1" i="1" dirty="0">
                <a:solidFill>
                  <a:srgbClr val="CC0000"/>
                </a:solidFill>
                <a:latin typeface="+mj-lt"/>
              </a:rPr>
              <a:t>3.</a:t>
            </a:r>
            <a:r>
              <a:rPr lang="en-US" dirty="0">
                <a:latin typeface="+mj-lt"/>
              </a:rPr>
              <a:t> To relaying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l-GR" dirty="0">
                <a:latin typeface="+mj-lt"/>
              </a:rPr>
              <a:t>Έχει εγκαθιδρυθεί</a:t>
            </a:r>
            <a:endParaRPr lang="en-US" dirty="0">
              <a:latin typeface="+mj-lt"/>
            </a:endParaRPr>
          </a:p>
        </p:txBody>
      </p:sp>
      <p:pic>
        <p:nvPicPr>
          <p:cNvPr id="119823" name="Picture 9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24" name="Group 157"/>
          <p:cNvGrpSpPr>
            <a:grpSpLocks/>
          </p:cNvGrpSpPr>
          <p:nvPr/>
        </p:nvGrpSpPr>
        <p:grpSpPr bwMode="auto">
          <a:xfrm>
            <a:off x="5921375" y="3781425"/>
            <a:ext cx="2711450" cy="2565400"/>
            <a:chOff x="3948" y="731"/>
            <a:chExt cx="1708" cy="1616"/>
          </a:xfrm>
        </p:grpSpPr>
        <p:sp>
          <p:nvSpPr>
            <p:cNvPr id="119863" name="Freeform 95"/>
            <p:cNvSpPr>
              <a:spLocks/>
            </p:cNvSpPr>
            <p:nvPr/>
          </p:nvSpPr>
          <p:spPr bwMode="auto">
            <a:xfrm>
              <a:off x="4433" y="874"/>
              <a:ext cx="1056" cy="1473"/>
            </a:xfrm>
            <a:custGeom>
              <a:avLst/>
              <a:gdLst>
                <a:gd name="T0" fmla="*/ 109 w 1056"/>
                <a:gd name="T1" fmla="*/ 582 h 1473"/>
                <a:gd name="T2" fmla="*/ 598 w 1056"/>
                <a:gd name="T3" fmla="*/ 553 h 1473"/>
                <a:gd name="T4" fmla="*/ 533 w 1056"/>
                <a:gd name="T5" fmla="*/ 520 h 1473"/>
                <a:gd name="T6" fmla="*/ 566 w 1056"/>
                <a:gd name="T7" fmla="*/ 75 h 1473"/>
                <a:gd name="T8" fmla="*/ 835 w 1056"/>
                <a:gd name="T9" fmla="*/ 67 h 1473"/>
                <a:gd name="T10" fmla="*/ 1025 w 1056"/>
                <a:gd name="T11" fmla="*/ 152 h 1473"/>
                <a:gd name="T12" fmla="*/ 987 w 1056"/>
                <a:gd name="T13" fmla="*/ 485 h 1473"/>
                <a:gd name="T14" fmla="*/ 1005 w 1056"/>
                <a:gd name="T15" fmla="*/ 781 h 1473"/>
                <a:gd name="T16" fmla="*/ 987 w 1056"/>
                <a:gd name="T17" fmla="*/ 1357 h 1473"/>
                <a:gd name="T18" fmla="*/ 592 w 1056"/>
                <a:gd name="T19" fmla="*/ 1384 h 1473"/>
                <a:gd name="T20" fmla="*/ 473 w 1056"/>
                <a:gd name="T21" fmla="*/ 825 h 1473"/>
                <a:gd name="T22" fmla="*/ 61 w 1056"/>
                <a:gd name="T23" fmla="*/ 744 h 1473"/>
                <a:gd name="T24" fmla="*/ 109 w 1056"/>
                <a:gd name="T25" fmla="*/ 582 h 1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473"/>
                <a:gd name="T41" fmla="*/ 1056 w 1056"/>
                <a:gd name="T42" fmla="*/ 1473 h 14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473">
                  <a:moveTo>
                    <a:pt x="109" y="582"/>
                  </a:moveTo>
                  <a:cubicBezTo>
                    <a:pt x="199" y="550"/>
                    <a:pt x="527" y="563"/>
                    <a:pt x="598" y="553"/>
                  </a:cubicBezTo>
                  <a:cubicBezTo>
                    <a:pt x="669" y="543"/>
                    <a:pt x="538" y="600"/>
                    <a:pt x="533" y="520"/>
                  </a:cubicBezTo>
                  <a:cubicBezTo>
                    <a:pt x="527" y="440"/>
                    <a:pt x="516" y="150"/>
                    <a:pt x="566" y="75"/>
                  </a:cubicBezTo>
                  <a:cubicBezTo>
                    <a:pt x="616" y="0"/>
                    <a:pt x="759" y="54"/>
                    <a:pt x="835" y="67"/>
                  </a:cubicBezTo>
                  <a:cubicBezTo>
                    <a:pt x="911" y="80"/>
                    <a:pt x="1000" y="82"/>
                    <a:pt x="1025" y="152"/>
                  </a:cubicBezTo>
                  <a:cubicBezTo>
                    <a:pt x="1050" y="222"/>
                    <a:pt x="990" y="380"/>
                    <a:pt x="987" y="485"/>
                  </a:cubicBezTo>
                  <a:cubicBezTo>
                    <a:pt x="984" y="590"/>
                    <a:pt x="1005" y="636"/>
                    <a:pt x="1005" y="781"/>
                  </a:cubicBezTo>
                  <a:cubicBezTo>
                    <a:pt x="1005" y="926"/>
                    <a:pt x="1056" y="1257"/>
                    <a:pt x="987" y="1357"/>
                  </a:cubicBezTo>
                  <a:cubicBezTo>
                    <a:pt x="918" y="1457"/>
                    <a:pt x="678" y="1473"/>
                    <a:pt x="592" y="1384"/>
                  </a:cubicBezTo>
                  <a:cubicBezTo>
                    <a:pt x="506" y="1295"/>
                    <a:pt x="562" y="932"/>
                    <a:pt x="473" y="825"/>
                  </a:cubicBezTo>
                  <a:cubicBezTo>
                    <a:pt x="384" y="718"/>
                    <a:pt x="122" y="784"/>
                    <a:pt x="61" y="744"/>
                  </a:cubicBezTo>
                  <a:cubicBezTo>
                    <a:pt x="0" y="704"/>
                    <a:pt x="26" y="616"/>
                    <a:pt x="109" y="58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864" name="Line 96"/>
            <p:cNvSpPr>
              <a:spLocks noChangeShapeType="1"/>
            </p:cNvSpPr>
            <p:nvPr/>
          </p:nvSpPr>
          <p:spPr bwMode="auto">
            <a:xfrm flipH="1">
              <a:off x="5005" y="1003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9865" name="Line 97"/>
            <p:cNvSpPr>
              <a:spLocks noChangeShapeType="1"/>
            </p:cNvSpPr>
            <p:nvPr/>
          </p:nvSpPr>
          <p:spPr bwMode="auto">
            <a:xfrm>
              <a:off x="5008" y="1000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9866" name="Line 98"/>
            <p:cNvSpPr>
              <a:spLocks noChangeShapeType="1"/>
            </p:cNvSpPr>
            <p:nvPr/>
          </p:nvSpPr>
          <p:spPr bwMode="auto">
            <a:xfrm flipV="1">
              <a:off x="5012" y="194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9867" name="Text Box 100"/>
            <p:cNvSpPr txBox="1">
              <a:spLocks noChangeArrowheads="1"/>
            </p:cNvSpPr>
            <p:nvPr/>
          </p:nvSpPr>
          <p:spPr bwMode="auto">
            <a:xfrm>
              <a:off x="4117" y="1591"/>
              <a:ext cx="49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NAT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119868" name="Line 101"/>
            <p:cNvSpPr>
              <a:spLocks noChangeShapeType="1"/>
            </p:cNvSpPr>
            <p:nvPr/>
          </p:nvSpPr>
          <p:spPr bwMode="auto">
            <a:xfrm>
              <a:off x="3948" y="1510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9869" name="Group 102"/>
            <p:cNvGrpSpPr>
              <a:grpSpLocks/>
            </p:cNvGrpSpPr>
            <p:nvPr/>
          </p:nvGrpSpPr>
          <p:grpSpPr bwMode="auto">
            <a:xfrm>
              <a:off x="4144" y="1372"/>
              <a:ext cx="370" cy="204"/>
              <a:chOff x="4396" y="1245"/>
              <a:chExt cx="672" cy="248"/>
            </a:xfrm>
          </p:grpSpPr>
          <p:sp>
            <p:nvSpPr>
              <p:cNvPr id="11988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1988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1988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grpSp>
            <p:nvGrpSpPr>
              <p:cNvPr id="119885" name="Group 10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9888" name="Freeform 1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9889" name="Freeform 1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19886" name="Line 109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9887" name="Line 11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9870" name="Group 111"/>
            <p:cNvGrpSpPr>
              <a:grpSpLocks/>
            </p:cNvGrpSpPr>
            <p:nvPr/>
          </p:nvGrpSpPr>
          <p:grpSpPr bwMode="auto">
            <a:xfrm flipH="1">
              <a:off x="5059" y="1347"/>
              <a:ext cx="404" cy="352"/>
              <a:chOff x="-44" y="1473"/>
              <a:chExt cx="981" cy="1105"/>
            </a:xfrm>
          </p:grpSpPr>
          <p:pic>
            <p:nvPicPr>
              <p:cNvPr id="119880" name="Picture 11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881" name="Freeform 11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19871" name="Group 114"/>
            <p:cNvGrpSpPr>
              <a:grpSpLocks/>
            </p:cNvGrpSpPr>
            <p:nvPr/>
          </p:nvGrpSpPr>
          <p:grpSpPr bwMode="auto">
            <a:xfrm flipH="1">
              <a:off x="5043" y="1828"/>
              <a:ext cx="404" cy="352"/>
              <a:chOff x="-44" y="1473"/>
              <a:chExt cx="981" cy="1105"/>
            </a:xfrm>
          </p:grpSpPr>
          <p:pic>
            <p:nvPicPr>
              <p:cNvPr id="119878" name="Picture 11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879" name="Freeform 11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19872" name="Line 117"/>
            <p:cNvSpPr>
              <a:spLocks noChangeShapeType="1"/>
            </p:cNvSpPr>
            <p:nvPr/>
          </p:nvSpPr>
          <p:spPr bwMode="auto">
            <a:xfrm>
              <a:off x="4510" y="1489"/>
              <a:ext cx="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19873" name="Group 153"/>
            <p:cNvGrpSpPr>
              <a:grpSpLocks/>
            </p:cNvGrpSpPr>
            <p:nvPr/>
          </p:nvGrpSpPr>
          <p:grpSpPr bwMode="auto">
            <a:xfrm flipH="1">
              <a:off x="5043" y="952"/>
              <a:ext cx="404" cy="352"/>
              <a:chOff x="-44" y="1473"/>
              <a:chExt cx="981" cy="1105"/>
            </a:xfrm>
          </p:grpSpPr>
          <p:pic>
            <p:nvPicPr>
              <p:cNvPr id="119876" name="Picture 1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877" name="Freeform 1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809087 w 356"/>
                  <a:gd name="T3" fmla="*/ 76637 h 368"/>
                  <a:gd name="T4" fmla="*/ 959808 w 356"/>
                  <a:gd name="T5" fmla="*/ 1596595 h 368"/>
                  <a:gd name="T6" fmla="*/ 211528 w 356"/>
                  <a:gd name="T7" fmla="*/ 199675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19874" name="Picture 156" descr="skype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869"/>
              <a:ext cx="51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75" name="Text Box 99"/>
            <p:cNvSpPr txBox="1">
              <a:spLocks noChangeArrowheads="1"/>
            </p:cNvSpPr>
            <p:nvPr/>
          </p:nvSpPr>
          <p:spPr bwMode="auto">
            <a:xfrm>
              <a:off x="5077" y="731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10.0.0.1</a:t>
              </a:r>
            </a:p>
          </p:txBody>
        </p:sp>
      </p:grpSp>
      <p:grpSp>
        <p:nvGrpSpPr>
          <p:cNvPr id="119825" name="Group 158"/>
          <p:cNvGrpSpPr>
            <a:grpSpLocks/>
          </p:cNvGrpSpPr>
          <p:nvPr/>
        </p:nvGrpSpPr>
        <p:grpSpPr bwMode="auto">
          <a:xfrm>
            <a:off x="3178175" y="3476625"/>
            <a:ext cx="388938" cy="569913"/>
            <a:chOff x="4140" y="429"/>
            <a:chExt cx="1425" cy="2396"/>
          </a:xfrm>
        </p:grpSpPr>
        <p:sp>
          <p:nvSpPr>
            <p:cNvPr id="119831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2 w 354"/>
                <a:gd name="T3" fmla="*/ 3 h 2742"/>
                <a:gd name="T4" fmla="*/ 2 w 354"/>
                <a:gd name="T5" fmla="*/ 19 h 2742"/>
                <a:gd name="T6" fmla="*/ 0 w 354"/>
                <a:gd name="T7" fmla="*/ 20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32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33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 w 211"/>
                <a:gd name="T3" fmla="*/ 3 h 2537"/>
                <a:gd name="T4" fmla="*/ 2 w 211"/>
                <a:gd name="T5" fmla="*/ 1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34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3 h 226"/>
                <a:gd name="T4" fmla="*/ 2 w 328"/>
                <a:gd name="T5" fmla="*/ 3 h 226"/>
                <a:gd name="T6" fmla="*/ 0 w 328"/>
                <a:gd name="T7" fmla="*/ 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35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9836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9861" name="AutoShape 165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9862" name="AutoShape 166"/>
              <p:cNvSpPr>
                <a:spLocks noChangeArrowheads="1"/>
              </p:cNvSpPr>
              <p:nvPr/>
            </p:nvSpPr>
            <p:spPr bwMode="auto">
              <a:xfrm>
                <a:off x="631" y="2588"/>
                <a:ext cx="697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9837" name="Rectangle 167"/>
            <p:cNvSpPr>
              <a:spLocks noChangeArrowheads="1"/>
            </p:cNvSpPr>
            <p:nvPr/>
          </p:nvSpPr>
          <p:spPr bwMode="auto">
            <a:xfrm>
              <a:off x="4221" y="101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9838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9859" name="AutoShape 169"/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9860" name="AutoShape 17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7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9839" name="Rectangle 171"/>
            <p:cNvSpPr>
              <a:spLocks noChangeArrowheads="1"/>
            </p:cNvSpPr>
            <p:nvPr/>
          </p:nvSpPr>
          <p:spPr bwMode="auto">
            <a:xfrm>
              <a:off x="4216" y="13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40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119841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9857" name="AutoShape 174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9858" name="AutoShape 175"/>
              <p:cNvSpPr>
                <a:spLocks noChangeArrowheads="1"/>
              </p:cNvSpPr>
              <p:nvPr/>
            </p:nvSpPr>
            <p:spPr bwMode="auto">
              <a:xfrm>
                <a:off x="626" y="2590"/>
                <a:ext cx="69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9842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 w 328"/>
                <a:gd name="T3" fmla="*/ 2 h 226"/>
                <a:gd name="T4" fmla="*/ 2 w 328"/>
                <a:gd name="T5" fmla="*/ 2 h 226"/>
                <a:gd name="T6" fmla="*/ 0 w 328"/>
                <a:gd name="T7" fmla="*/ 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9843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9855" name="AutoShape 178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19856" name="AutoShape 17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  <p:sp>
          <p:nvSpPr>
            <p:cNvPr id="119844" name="Rectangle 180"/>
            <p:cNvSpPr>
              <a:spLocks noChangeArrowheads="1"/>
            </p:cNvSpPr>
            <p:nvPr/>
          </p:nvSpPr>
          <p:spPr bwMode="auto">
            <a:xfrm>
              <a:off x="5251" y="429"/>
              <a:ext cx="70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45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 w 296"/>
                <a:gd name="T3" fmla="*/ 2 h 256"/>
                <a:gd name="T4" fmla="*/ 2 w 296"/>
                <a:gd name="T5" fmla="*/ 2 h 256"/>
                <a:gd name="T6" fmla="*/ 0 w 296"/>
                <a:gd name="T7" fmla="*/ 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46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 w 304"/>
                <a:gd name="T3" fmla="*/ 3 h 288"/>
                <a:gd name="T4" fmla="*/ 2 w 304"/>
                <a:gd name="T5" fmla="*/ 3 h 288"/>
                <a:gd name="T6" fmla="*/ 2 w 304"/>
                <a:gd name="T7" fmla="*/ 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47" name="Oval 183"/>
            <p:cNvSpPr>
              <a:spLocks noChangeArrowheads="1"/>
            </p:cNvSpPr>
            <p:nvPr/>
          </p:nvSpPr>
          <p:spPr bwMode="auto">
            <a:xfrm>
              <a:off x="5518" y="2611"/>
              <a:ext cx="47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48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 h 240"/>
                <a:gd name="T2" fmla="*/ 2 w 306"/>
                <a:gd name="T3" fmla="*/ 3 h 240"/>
                <a:gd name="T4" fmla="*/ 2 w 306"/>
                <a:gd name="T5" fmla="*/ 3 h 240"/>
                <a:gd name="T6" fmla="*/ 2 w 306"/>
                <a:gd name="T7" fmla="*/ 0 h 240"/>
                <a:gd name="T8" fmla="*/ 0 w 306"/>
                <a:gd name="T9" fmla="*/ 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849" name="AutoShape 185"/>
            <p:cNvSpPr>
              <a:spLocks noChangeArrowheads="1"/>
            </p:cNvSpPr>
            <p:nvPr/>
          </p:nvSpPr>
          <p:spPr bwMode="auto">
            <a:xfrm>
              <a:off x="4140" y="2678"/>
              <a:ext cx="1198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50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51" name="Oval 187"/>
            <p:cNvSpPr>
              <a:spLocks noChangeArrowheads="1"/>
            </p:cNvSpPr>
            <p:nvPr/>
          </p:nvSpPr>
          <p:spPr bwMode="auto">
            <a:xfrm>
              <a:off x="4309" y="2385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52" name="Oval 188"/>
            <p:cNvSpPr>
              <a:spLocks noChangeArrowheads="1"/>
            </p:cNvSpPr>
            <p:nvPr/>
          </p:nvSpPr>
          <p:spPr bwMode="auto">
            <a:xfrm>
              <a:off x="4483" y="2385"/>
              <a:ext cx="163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FF0000"/>
                </a:solidFill>
              </a:endParaRPr>
            </a:p>
          </p:txBody>
        </p:sp>
        <p:sp>
          <p:nvSpPr>
            <p:cNvPr id="119853" name="Oval 189"/>
            <p:cNvSpPr>
              <a:spLocks noChangeArrowheads="1"/>
            </p:cNvSpPr>
            <p:nvPr/>
          </p:nvSpPr>
          <p:spPr bwMode="auto">
            <a:xfrm>
              <a:off x="4663" y="2378"/>
              <a:ext cx="157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19854" name="Rectangle 190"/>
            <p:cNvSpPr>
              <a:spLocks noChangeArrowheads="1"/>
            </p:cNvSpPr>
            <p:nvPr/>
          </p:nvSpPr>
          <p:spPr bwMode="auto">
            <a:xfrm>
              <a:off x="5065" y="1837"/>
              <a:ext cx="81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119826" name="Group 191"/>
          <p:cNvGrpSpPr>
            <a:grpSpLocks/>
          </p:cNvGrpSpPr>
          <p:nvPr/>
        </p:nvGrpSpPr>
        <p:grpSpPr bwMode="auto">
          <a:xfrm>
            <a:off x="309563" y="4146550"/>
            <a:ext cx="631825" cy="671513"/>
            <a:chOff x="-44" y="1473"/>
            <a:chExt cx="981" cy="1105"/>
          </a:xfrm>
        </p:grpSpPr>
        <p:pic>
          <p:nvPicPr>
            <p:cNvPr id="119829" name="Picture 19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30" name="Freeform 19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809087 w 356"/>
                <a:gd name="T3" fmla="*/ 76637 h 368"/>
                <a:gd name="T4" fmla="*/ 959808 w 356"/>
                <a:gd name="T5" fmla="*/ 1596595 h 368"/>
                <a:gd name="T6" fmla="*/ 211528 w 356"/>
                <a:gd name="T7" fmla="*/ 199675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982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4AB8C-5A27-4F1C-AE98-F394888A1D67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pPr eaLnBrk="1" hangingPunct="1"/>
            <a:r>
              <a:rPr lang="en-US" altLang="el-GR" sz="3600" smtClean="0"/>
              <a:t>ICMP: internet control message protocol</a:t>
            </a:r>
            <a:endParaRPr lang="en-US" altLang="el-GR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3810000" cy="4648200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Χρησιμοποιείται από </a:t>
            </a:r>
            <a:r>
              <a:rPr lang="en-US" altLang="el-GR" sz="2400" smtClean="0"/>
              <a:t>hosts &amp; routers </a:t>
            </a:r>
            <a:r>
              <a:rPr lang="el-GR" altLang="el-GR" sz="2400" smtClean="0"/>
              <a:t>ώστε να</a:t>
            </a:r>
            <a:r>
              <a:rPr lang="en-US" altLang="el-GR" sz="2400" smtClean="0"/>
              <a:t> </a:t>
            </a:r>
            <a:r>
              <a:rPr lang="el-GR" altLang="el-GR" sz="2400" smtClean="0"/>
              <a:t>επικοινωνήσουν πληροφορίες του επιπέδου δικτύου</a:t>
            </a:r>
            <a:endParaRPr lang="en-US" altLang="el-GR" sz="2400" smtClean="0"/>
          </a:p>
          <a:p>
            <a:pPr lvl="1" eaLnBrk="1" hangingPunct="1"/>
            <a:r>
              <a:rPr lang="el-GR" altLang="el-GR" sz="2000" smtClean="0"/>
              <a:t>Αναφορά λαθών</a:t>
            </a:r>
            <a:r>
              <a:rPr lang="en-US" altLang="el-GR" sz="2000" smtClean="0"/>
              <a:t>: unreachable host, network, port, protocol</a:t>
            </a:r>
          </a:p>
          <a:p>
            <a:pPr lvl="1" eaLnBrk="1" hangingPunct="1"/>
            <a:r>
              <a:rPr lang="en-US" altLang="el-GR" sz="2000" smtClean="0"/>
              <a:t>echo request/reply (ping)</a:t>
            </a:r>
          </a:p>
          <a:p>
            <a:pPr eaLnBrk="1" hangingPunct="1"/>
            <a:r>
              <a:rPr lang="el-GR" altLang="el-GR" sz="2400" smtClean="0"/>
              <a:t>Επιπέδου δικτύου</a:t>
            </a:r>
            <a:r>
              <a:rPr lang="en-US" altLang="el-GR" sz="2400" smtClean="0"/>
              <a:t> </a:t>
            </a:r>
            <a:r>
              <a:rPr lang="ja-JP" altLang="en-US" sz="2400" smtClean="0"/>
              <a:t>“</a:t>
            </a:r>
            <a:r>
              <a:rPr lang="el-GR" altLang="ja-JP" sz="2400" smtClean="0"/>
              <a:t>πάνω από το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IP:</a:t>
            </a:r>
          </a:p>
          <a:p>
            <a:pPr lvl="1" eaLnBrk="1" hangingPunct="1"/>
            <a:r>
              <a:rPr lang="en-US" altLang="el-GR" sz="2000" smtClean="0"/>
              <a:t>ICMP msgs </a:t>
            </a:r>
            <a:r>
              <a:rPr lang="el-GR" altLang="el-GR" sz="2000" smtClean="0"/>
              <a:t>μεταφέρονται σε </a:t>
            </a:r>
            <a:r>
              <a:rPr lang="en-US" altLang="el-GR" sz="2000" smtClean="0"/>
              <a:t>IP datagrams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u="sng"/>
              <a:t>Type</a:t>
            </a:r>
            <a:r>
              <a:rPr lang="en-US" altLang="el-GR" sz="1800"/>
              <a:t>  </a:t>
            </a:r>
            <a:r>
              <a:rPr lang="en-US" altLang="el-GR" sz="1800" u="sng"/>
              <a:t>Code</a:t>
            </a:r>
            <a:r>
              <a:rPr lang="en-US" altLang="el-GR" sz="1800"/>
              <a:t>  </a:t>
            </a:r>
            <a:r>
              <a:rPr lang="en-US" altLang="el-GR" sz="1800" u="sng"/>
              <a:t>description</a:t>
            </a:r>
            <a:endParaRPr lang="en-US" altLang="el-G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0        0         echo reply (ping)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0         dest. network unreachable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1         dest host unreachable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2         dest protocol unreachable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3         dest port unreachable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6         dest network unknown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        7         dest host unknown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4        0         source quench (congestion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                     control - not used)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8        0         echo request (ping)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9        0         route advertisement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10      0         router discovery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11      0         TTL expired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12      0         bad IP header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pic>
        <p:nvPicPr>
          <p:cNvPr id="12083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083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1B463B-252F-4C27-A04E-1C6038511B96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IPv6: </a:t>
            </a:r>
            <a:r>
              <a:rPr lang="el-GR" altLang="el-GR" smtClean="0">
                <a:ea typeface="MS PGothic" panose="020B0600070205080204" pitchFamily="34" charset="-128"/>
              </a:rPr>
              <a:t>Λόγοι υιοθέτησης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pPr eaLnBrk="1" hangingPunct="1"/>
            <a:r>
              <a:rPr lang="el-GR" altLang="el-GR" i="1" smtClean="0">
                <a:solidFill>
                  <a:srgbClr val="CC0000"/>
                </a:solidFill>
              </a:rPr>
              <a:t>Κύριος λόγος</a:t>
            </a:r>
            <a:r>
              <a:rPr lang="en-US" altLang="el-GR" i="1" smtClean="0">
                <a:solidFill>
                  <a:srgbClr val="CC0000"/>
                </a:solidFill>
              </a:rPr>
              <a:t>:</a:t>
            </a:r>
            <a:r>
              <a:rPr lang="en-US" altLang="el-GR" i="1" smtClean="0"/>
              <a:t> </a:t>
            </a:r>
            <a:r>
              <a:rPr lang="el-GR" altLang="el-GR" i="1" smtClean="0"/>
              <a:t>Το </a:t>
            </a:r>
            <a:r>
              <a:rPr lang="en-US" altLang="el-GR" smtClean="0"/>
              <a:t>32-bit </a:t>
            </a:r>
            <a:r>
              <a:rPr lang="el-GR" altLang="el-GR" smtClean="0"/>
              <a:t>διάστημα διευθύνσεων</a:t>
            </a:r>
            <a:r>
              <a:rPr lang="en-US" altLang="el-GR" smtClean="0"/>
              <a:t> </a:t>
            </a:r>
            <a:r>
              <a:rPr lang="el-GR" altLang="el-GR" smtClean="0"/>
              <a:t>θα εξαντληθεί σύντομα</a:t>
            </a:r>
            <a:r>
              <a:rPr lang="en-US" altLang="el-GR" smtClean="0"/>
              <a:t>.  </a:t>
            </a:r>
          </a:p>
          <a:p>
            <a:pPr eaLnBrk="1" hangingPunct="1"/>
            <a:r>
              <a:rPr lang="el-GR" altLang="el-GR" smtClean="0"/>
              <a:t>Επιπλέον λόγοι</a:t>
            </a:r>
            <a:r>
              <a:rPr lang="en-US" altLang="el-GR" smtClean="0"/>
              <a:t>:</a:t>
            </a:r>
          </a:p>
          <a:p>
            <a:pPr lvl="1" eaLnBrk="1" hangingPunct="1"/>
            <a:r>
              <a:rPr lang="el-GR" altLang="el-GR" smtClean="0"/>
              <a:t>Η μορφή του </a:t>
            </a:r>
            <a:r>
              <a:rPr lang="en-US" altLang="el-GR" smtClean="0"/>
              <a:t>header </a:t>
            </a:r>
            <a:r>
              <a:rPr lang="el-GR" altLang="el-GR" smtClean="0"/>
              <a:t>επιτρέπει την επιτάχυνση των</a:t>
            </a:r>
            <a:r>
              <a:rPr lang="en-US" altLang="el-GR" smtClean="0"/>
              <a:t> processing/forwarding</a:t>
            </a:r>
          </a:p>
          <a:p>
            <a:pPr lvl="1" eaLnBrk="1" hangingPunct="1"/>
            <a:r>
              <a:rPr lang="el-GR" altLang="el-GR" smtClean="0"/>
              <a:t>Η αλλαγή του </a:t>
            </a:r>
            <a:r>
              <a:rPr lang="en-US" altLang="el-GR" smtClean="0"/>
              <a:t>header </a:t>
            </a:r>
            <a:r>
              <a:rPr lang="el-GR" altLang="el-GR" smtClean="0"/>
              <a:t>διευκολύνει το</a:t>
            </a:r>
            <a:r>
              <a:rPr lang="en-US" altLang="el-GR" smtClean="0"/>
              <a:t> QoS </a:t>
            </a:r>
          </a:p>
          <a:p>
            <a:pPr lvl="1" eaLnBrk="1" hangingPunct="1"/>
            <a:endParaRPr lang="en-US" altLang="el-GR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</a:rPr>
              <a:t>Μορφή του </a:t>
            </a:r>
            <a:r>
              <a:rPr lang="en-US" altLang="el-GR" i="1" smtClean="0">
                <a:solidFill>
                  <a:srgbClr val="CC0000"/>
                </a:solidFill>
              </a:rPr>
              <a:t>IPv6 datagram: </a:t>
            </a:r>
          </a:p>
          <a:p>
            <a:pPr lvl="1" eaLnBrk="1" hangingPunct="1"/>
            <a:r>
              <a:rPr lang="el-GR" altLang="el-GR" smtClean="0"/>
              <a:t>Σταθερού μήκους</a:t>
            </a:r>
            <a:r>
              <a:rPr lang="en-US" altLang="el-GR" smtClean="0"/>
              <a:t> 40 byte header</a:t>
            </a:r>
          </a:p>
          <a:p>
            <a:pPr lvl="1" eaLnBrk="1" hangingPunct="1"/>
            <a:r>
              <a:rPr lang="el-GR" altLang="el-GR" smtClean="0"/>
              <a:t>Δεν επιτρέπεται </a:t>
            </a:r>
            <a:r>
              <a:rPr lang="en-US" altLang="el-GR" smtClean="0"/>
              <a:t>fragmentation</a:t>
            </a:r>
            <a:endParaRPr lang="en-US" altLang="el-GR" i="1" smtClean="0"/>
          </a:p>
        </p:txBody>
      </p:sp>
      <p:pic>
        <p:nvPicPr>
          <p:cNvPr id="12186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18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5EAA0-9A02-4372-8626-D0347D9E0A7D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Μορφή του </a:t>
            </a:r>
            <a:r>
              <a:rPr lang="en-US" altLang="el-GR" smtClean="0">
                <a:ea typeface="MS PGothic" panose="020B0600070205080204" pitchFamily="34" charset="-128"/>
              </a:rPr>
              <a:t>IPv6 datagram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479425" y="1306513"/>
            <a:ext cx="8413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solidFill>
                  <a:srgbClr val="CC0000"/>
                </a:solidFill>
                <a:latin typeface="+mj-lt"/>
              </a:rPr>
              <a:t>priority:</a:t>
            </a:r>
            <a:r>
              <a:rPr lang="en-US" sz="2200" dirty="0">
                <a:latin typeface="+mj-lt"/>
              </a:rPr>
              <a:t>  </a:t>
            </a:r>
            <a:r>
              <a:rPr lang="el-GR" sz="2200" dirty="0">
                <a:latin typeface="+mj-lt"/>
              </a:rPr>
              <a:t>Καθορισμός προτεραιότητας μεταξύ των </a:t>
            </a:r>
            <a:r>
              <a:rPr lang="en-US" sz="2200" dirty="0" err="1">
                <a:latin typeface="+mj-lt"/>
              </a:rPr>
              <a:t>datagrams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μίας ροής</a:t>
            </a:r>
            <a:endParaRPr lang="en-US" sz="2200" dirty="0">
              <a:latin typeface="+mj-lt"/>
            </a:endParaRPr>
          </a:p>
          <a:p>
            <a:pPr eaLnBrk="1" hangingPunct="1">
              <a:defRPr/>
            </a:pPr>
            <a:r>
              <a:rPr lang="en-US" sz="2200" i="1" dirty="0">
                <a:solidFill>
                  <a:srgbClr val="CC0000"/>
                </a:solidFill>
                <a:latin typeface="+mj-lt"/>
              </a:rPr>
              <a:t>flow Label: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Καθορισμός των </a:t>
            </a:r>
            <a:r>
              <a:rPr lang="en-US" sz="2200" dirty="0" err="1">
                <a:latin typeface="+mj-lt"/>
              </a:rPr>
              <a:t>datagrams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που ανήκουν στην ίδια ροή</a:t>
            </a:r>
            <a:endParaRPr lang="en-US" altLang="ja-JP" sz="2200" dirty="0">
              <a:latin typeface="+mj-lt"/>
            </a:endParaRPr>
          </a:p>
          <a:p>
            <a:pPr eaLnBrk="1" hangingPunct="1">
              <a:defRPr/>
            </a:pPr>
            <a:r>
              <a:rPr lang="en-US" sz="2200" dirty="0">
                <a:latin typeface="+mj-lt"/>
              </a:rPr>
              <a:t>                    (</a:t>
            </a:r>
            <a:r>
              <a:rPr lang="el-GR" sz="2200" dirty="0">
                <a:latin typeface="+mj-lt"/>
              </a:rPr>
              <a:t>Η αρχή του </a:t>
            </a:r>
            <a:r>
              <a:rPr lang="ja-JP" altLang="en-US" sz="2200">
                <a:latin typeface="+mj-lt"/>
              </a:rPr>
              <a:t>“</a:t>
            </a:r>
            <a:r>
              <a:rPr lang="en-US" altLang="ja-JP" sz="2200" dirty="0">
                <a:latin typeface="+mj-lt"/>
              </a:rPr>
              <a:t>flow</a:t>
            </a:r>
            <a:r>
              <a:rPr lang="ja-JP" altLang="en-US" sz="2200">
                <a:latin typeface="+mj-lt"/>
              </a:rPr>
              <a:t>”</a:t>
            </a:r>
            <a:r>
              <a:rPr lang="en-US" altLang="ja-JP" sz="2200" dirty="0">
                <a:latin typeface="+mj-lt"/>
              </a:rPr>
              <a:t> </a:t>
            </a:r>
            <a:r>
              <a:rPr lang="el-GR" altLang="ja-JP" sz="2200" dirty="0">
                <a:latin typeface="+mj-lt"/>
              </a:rPr>
              <a:t>δεν είναι καλώς ορισμένη</a:t>
            </a:r>
            <a:r>
              <a:rPr lang="en-US" altLang="ja-JP" sz="2200" dirty="0">
                <a:latin typeface="+mj-lt"/>
              </a:rPr>
              <a:t>).</a:t>
            </a:r>
          </a:p>
          <a:p>
            <a:pPr eaLnBrk="1" hangingPunct="1">
              <a:defRPr/>
            </a:pPr>
            <a:r>
              <a:rPr lang="en-US" sz="2200" i="1" dirty="0">
                <a:solidFill>
                  <a:srgbClr val="CC0000"/>
                </a:solidFill>
                <a:latin typeface="+mj-lt"/>
              </a:rPr>
              <a:t>next header: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Καθορισμός του πρωτοκόλλου ανώτερου επιπέδου για δεδομένα.</a:t>
            </a:r>
            <a:endParaRPr lang="en-US" sz="2200" dirty="0">
              <a:latin typeface="+mj-lt"/>
            </a:endParaRPr>
          </a:p>
        </p:txBody>
      </p:sp>
      <p:sp>
        <p:nvSpPr>
          <p:cNvPr id="122886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22887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88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0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1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2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3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4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895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data</a:t>
            </a:r>
          </a:p>
        </p:txBody>
      </p:sp>
      <p:sp>
        <p:nvSpPr>
          <p:cNvPr id="122896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destination address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(128 bits)</a:t>
            </a:r>
          </a:p>
        </p:txBody>
      </p:sp>
      <p:sp>
        <p:nvSpPr>
          <p:cNvPr id="122897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source address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/>
              <a:t>(128 bits)</a:t>
            </a:r>
          </a:p>
        </p:txBody>
      </p:sp>
      <p:sp>
        <p:nvSpPr>
          <p:cNvPr id="122898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payload len</a:t>
            </a:r>
          </a:p>
        </p:txBody>
      </p:sp>
      <p:sp>
        <p:nvSpPr>
          <p:cNvPr id="122899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next hdr</a:t>
            </a:r>
          </a:p>
        </p:txBody>
      </p:sp>
      <p:sp>
        <p:nvSpPr>
          <p:cNvPr id="122900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hop limit</a:t>
            </a:r>
          </a:p>
        </p:txBody>
      </p:sp>
      <p:sp>
        <p:nvSpPr>
          <p:cNvPr id="122901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flow label</a:t>
            </a:r>
          </a:p>
        </p:txBody>
      </p:sp>
      <p:sp>
        <p:nvSpPr>
          <p:cNvPr id="122902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pri</a:t>
            </a:r>
          </a:p>
        </p:txBody>
      </p:sp>
      <p:sp>
        <p:nvSpPr>
          <p:cNvPr id="122903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ver</a:t>
            </a:r>
          </a:p>
        </p:txBody>
      </p:sp>
      <p:sp>
        <p:nvSpPr>
          <p:cNvPr id="122904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905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32 bits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290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C46591-70DE-4C04-A148-4D138C8BAD53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9"/>
            <a:ext cx="4895850" cy="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Διαφορές με το </a:t>
            </a:r>
            <a:r>
              <a:rPr lang="en-US" altLang="el-GR" smtClean="0">
                <a:ea typeface="MS PGothic" panose="020B0600070205080204" pitchFamily="34" charset="-128"/>
              </a:rPr>
              <a:t>IPv4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i="1" dirty="0" smtClean="0">
                <a:solidFill>
                  <a:srgbClr val="CC0000"/>
                </a:solidFill>
              </a:rPr>
              <a:t>checksum</a:t>
            </a:r>
            <a:r>
              <a:rPr lang="en-US" altLang="el-GR" dirty="0" smtClean="0">
                <a:solidFill>
                  <a:srgbClr val="CC0000"/>
                </a:solidFill>
              </a:rPr>
              <a:t>:</a:t>
            </a:r>
            <a:r>
              <a:rPr lang="en-US" altLang="el-GR" i="1" dirty="0" smtClean="0"/>
              <a:t> </a:t>
            </a:r>
            <a:r>
              <a:rPr lang="el-GR" altLang="el-GR" i="1" dirty="0" smtClean="0"/>
              <a:t>Εγκαταλείπεται ώστε να μειωθεί η επεξεργασία σε κάθε κόμβο</a:t>
            </a:r>
            <a:endParaRPr lang="en-US" altLang="el-GR" dirty="0" smtClean="0"/>
          </a:p>
          <a:p>
            <a:pPr eaLnBrk="1" hangingPunct="1"/>
            <a:r>
              <a:rPr lang="en-US" altLang="el-GR" i="1" dirty="0" smtClean="0">
                <a:solidFill>
                  <a:srgbClr val="CC0000"/>
                </a:solidFill>
              </a:rPr>
              <a:t>options: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Επιτρέπεται αλλά εκτός του </a:t>
            </a:r>
            <a:r>
              <a:rPr lang="en-US" altLang="el-GR" dirty="0" smtClean="0"/>
              <a:t>header, </a:t>
            </a:r>
            <a:r>
              <a:rPr lang="el-GR" altLang="el-GR" dirty="0" smtClean="0"/>
              <a:t>με τη χρήση του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Next Header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</a:t>
            </a:r>
            <a:r>
              <a:rPr lang="el-GR" altLang="ja-JP" dirty="0" smtClean="0"/>
              <a:t>πεδίου</a:t>
            </a:r>
            <a:endParaRPr lang="en-US" altLang="ja-JP" dirty="0" smtClean="0"/>
          </a:p>
          <a:p>
            <a:pPr eaLnBrk="1" hangingPunct="1"/>
            <a:r>
              <a:rPr lang="en-US" altLang="el-GR" i="1" dirty="0" smtClean="0">
                <a:solidFill>
                  <a:srgbClr val="CC0000"/>
                </a:solidFill>
              </a:rPr>
              <a:t>ICMPv6: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Νέα έκδοση του</a:t>
            </a:r>
            <a:r>
              <a:rPr lang="en-US" altLang="el-GR" dirty="0" smtClean="0"/>
              <a:t> ICMP</a:t>
            </a:r>
          </a:p>
          <a:p>
            <a:pPr lvl="1" eaLnBrk="1" hangingPunct="1"/>
            <a:r>
              <a:rPr lang="el-GR" altLang="el-GR" dirty="0" smtClean="0"/>
              <a:t>Επιπρόσθετοι τύποι μηνυμάτων</a:t>
            </a:r>
            <a:r>
              <a:rPr lang="en-US" altLang="el-GR" dirty="0" smtClean="0"/>
              <a:t>, e.g.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Packet Too Big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 eaLnBrk="1" hangingPunct="1"/>
            <a:r>
              <a:rPr lang="el-GR" altLang="el-GR" dirty="0" smtClean="0"/>
              <a:t>Λειτουργίες για </a:t>
            </a:r>
            <a:r>
              <a:rPr lang="en-US" altLang="el-GR" dirty="0" smtClean="0"/>
              <a:t>multicast group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16D6C-D9B0-40CF-A72B-5020529221FE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>
                <a:ea typeface="MS PGothic" panose="020B0600070205080204" pitchFamily="34" charset="-128"/>
              </a:rPr>
              <a:t>Μετάβαση από το</a:t>
            </a:r>
            <a:r>
              <a:rPr lang="en-US" altLang="el-GR" smtClean="0">
                <a:ea typeface="MS PGothic" panose="020B0600070205080204" pitchFamily="34" charset="-128"/>
              </a:rPr>
              <a:t> IPv4 </a:t>
            </a:r>
            <a:r>
              <a:rPr lang="el-GR" altLang="el-GR" smtClean="0">
                <a:ea typeface="MS PGothic" panose="020B0600070205080204" pitchFamily="34" charset="-128"/>
              </a:rPr>
              <a:t>στο</a:t>
            </a:r>
            <a:r>
              <a:rPr lang="en-US" altLang="el-GR" smtClean="0">
                <a:ea typeface="MS PGothic" panose="020B0600070205080204" pitchFamily="34" charset="-128"/>
              </a:rPr>
              <a:t> IPv6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l-GR" altLang="el-GR" sz="2600" smtClean="0"/>
              <a:t>Δεν είναι δυνατό να αναβαθμιστούν όλοι οι </a:t>
            </a:r>
            <a:r>
              <a:rPr lang="en-US" altLang="el-GR" sz="2600" smtClean="0"/>
              <a:t>routers </a:t>
            </a:r>
            <a:r>
              <a:rPr lang="el-GR" altLang="el-GR" sz="2600" smtClean="0"/>
              <a:t>αυτόματα</a:t>
            </a:r>
            <a:endParaRPr lang="en-US" altLang="el-GR" sz="2600" smtClean="0"/>
          </a:p>
          <a:p>
            <a:pPr lvl="1" eaLnBrk="1" hangingPunct="1">
              <a:lnSpc>
                <a:spcPct val="75000"/>
              </a:lnSpc>
            </a:pPr>
            <a:r>
              <a:rPr lang="el-GR" altLang="el-GR" sz="2600" smtClean="0"/>
              <a:t>Δεν έχουν καθοριστεί</a:t>
            </a:r>
            <a:r>
              <a:rPr lang="en-US" altLang="el-GR" sz="2600" smtClean="0"/>
              <a:t> </a:t>
            </a:r>
            <a:r>
              <a:rPr lang="ja-JP" altLang="en-US" sz="2600" smtClean="0"/>
              <a:t>“</a:t>
            </a:r>
            <a:r>
              <a:rPr lang="en-US" altLang="ja-JP" sz="2600" smtClean="0"/>
              <a:t>flag days</a:t>
            </a:r>
            <a:r>
              <a:rPr lang="ja-JP" altLang="en-US" sz="2600" smtClean="0"/>
              <a:t>”</a:t>
            </a:r>
            <a:endParaRPr lang="en-US" altLang="ja-JP" sz="2600" smtClean="0"/>
          </a:p>
          <a:p>
            <a:pPr lvl="1" eaLnBrk="1" hangingPunct="1">
              <a:lnSpc>
                <a:spcPct val="75000"/>
              </a:lnSpc>
            </a:pPr>
            <a:r>
              <a:rPr lang="el-GR" altLang="el-GR" sz="2600" smtClean="0"/>
              <a:t>Πως θα λειτουργήσει το δίκτυο με μίξη από </a:t>
            </a:r>
            <a:r>
              <a:rPr lang="en-US" altLang="el-GR" sz="2600" smtClean="0"/>
              <a:t>IPv4 </a:t>
            </a:r>
            <a:r>
              <a:rPr lang="el-GR" altLang="el-GR" sz="2600" smtClean="0"/>
              <a:t>και</a:t>
            </a:r>
            <a:r>
              <a:rPr lang="en-US" altLang="el-GR" sz="2600" smtClean="0"/>
              <a:t> IPv6 routers? </a:t>
            </a:r>
          </a:p>
          <a:p>
            <a:pPr eaLnBrk="1" hangingPunct="1"/>
            <a:r>
              <a:rPr lang="en-US" altLang="el-GR" sz="2600" i="1" smtClean="0">
                <a:solidFill>
                  <a:srgbClr val="CC0000"/>
                </a:solidFill>
              </a:rPr>
              <a:t>tunneling:</a:t>
            </a:r>
            <a:r>
              <a:rPr lang="en-US" altLang="el-GR" sz="2600" smtClean="0"/>
              <a:t> </a:t>
            </a:r>
            <a:r>
              <a:rPr lang="el-GR" altLang="el-GR" sz="2600" smtClean="0"/>
              <a:t>Το </a:t>
            </a:r>
            <a:r>
              <a:rPr lang="en-US" altLang="el-GR" sz="2600" smtClean="0"/>
              <a:t>IPv6 datagram </a:t>
            </a:r>
            <a:r>
              <a:rPr lang="el-GR" altLang="el-GR" sz="2600" smtClean="0"/>
              <a:t>μεταφέρεται σαν</a:t>
            </a:r>
            <a:r>
              <a:rPr lang="en-US" altLang="el-GR" sz="2600" smtClean="0"/>
              <a:t> </a:t>
            </a:r>
            <a:r>
              <a:rPr lang="en-US" altLang="el-GR" sz="2600" i="1" smtClean="0"/>
              <a:t>payload</a:t>
            </a:r>
            <a:r>
              <a:rPr lang="en-US" altLang="el-GR" sz="2600" smtClean="0"/>
              <a:t> in IPv4 datagram </a:t>
            </a:r>
            <a:r>
              <a:rPr lang="el-GR" altLang="el-GR" sz="2600" smtClean="0"/>
              <a:t>μεταξύ των</a:t>
            </a:r>
            <a:r>
              <a:rPr lang="en-US" altLang="el-GR" sz="2600" smtClean="0"/>
              <a:t> IPv4 routers</a:t>
            </a:r>
          </a:p>
        </p:txBody>
      </p:sp>
      <p:pic>
        <p:nvPicPr>
          <p:cNvPr id="12493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3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124968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24969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0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1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2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3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4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5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6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7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8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79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80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81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82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83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2493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IPv4 source, dest addr </a:t>
            </a:r>
          </a:p>
        </p:txBody>
      </p:sp>
      <p:sp>
        <p:nvSpPr>
          <p:cNvPr id="12493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/>
              <a:t>IPv4 header fields </a:t>
            </a:r>
          </a:p>
        </p:txBody>
      </p:sp>
      <p:sp>
        <p:nvSpPr>
          <p:cNvPr id="12493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493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493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493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IPv4 datagram</a:t>
            </a:r>
          </a:p>
        </p:txBody>
      </p:sp>
      <p:sp>
        <p:nvSpPr>
          <p:cNvPr id="12494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494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494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124966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IPv4 payload </a:t>
              </a:r>
            </a:p>
          </p:txBody>
        </p:sp>
        <p:sp>
          <p:nvSpPr>
            <p:cNvPr id="124967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124950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24951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2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3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4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5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6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7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8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59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UDP/TCP payload</a:t>
              </a:r>
            </a:p>
          </p:txBody>
        </p:sp>
        <p:sp>
          <p:nvSpPr>
            <p:cNvPr id="124960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IPv6 source dest addr</a:t>
              </a:r>
            </a:p>
          </p:txBody>
        </p:sp>
        <p:sp>
          <p:nvSpPr>
            <p:cNvPr id="124961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400"/>
                <a:t>IPv6 header fields</a:t>
              </a:r>
            </a:p>
          </p:txBody>
        </p:sp>
        <p:sp>
          <p:nvSpPr>
            <p:cNvPr id="124962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63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64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4965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494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A78FE-DEC1-4BCF-A50F-0A9AAFCC26E2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71475" y="715963"/>
            <a:ext cx="8772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4400">
                <a:solidFill>
                  <a:srgbClr val="000099"/>
                </a:solidFill>
                <a:latin typeface="Calibri" panose="020F0502020204030204" pitchFamily="34" charset="0"/>
              </a:rPr>
              <a:t>Προηγμένες Αρχιτεκτονικές Δικτύων</a:t>
            </a:r>
            <a:endParaRPr lang="en-US" altLang="el-GR" sz="440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l-GR" altLang="el-GR" sz="120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ΠΔΕ</a:t>
            </a:r>
            <a:endParaRPr lang="en-US" altLang="el-GR" sz="1200" dirty="0" smtClean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1B2877-A96A-4DF8-B725-591A234E9026}" type="slidenum">
              <a:rPr lang="en-US" altLang="el-GR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</a:t>
            </a:fld>
            <a:endParaRPr lang="en-US" altLang="el-GR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0788"/>
            <a:ext cx="23272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ecx.images-amazon.com/images/I/41dX1yWTfCL._SX383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470150"/>
            <a:ext cx="270668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6e_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90788"/>
            <a:ext cx="2465760" cy="296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Tunneling</a:t>
            </a:r>
          </a:p>
        </p:txBody>
      </p:sp>
      <p:sp>
        <p:nvSpPr>
          <p:cNvPr id="125956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68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Φυσική άποψη</a:t>
            </a:r>
            <a:r>
              <a:rPr lang="en-US" altLang="el-GR" sz="1800"/>
              <a:t>:</a:t>
            </a:r>
          </a:p>
        </p:txBody>
      </p:sp>
      <p:sp>
        <p:nvSpPr>
          <p:cNvPr id="125957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5958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25959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25960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260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60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60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6077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6080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81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6078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6079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5961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26051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A</a:t>
              </a:r>
            </a:p>
          </p:txBody>
        </p:sp>
        <p:sp>
          <p:nvSpPr>
            <p:cNvPr id="126052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B</a:t>
              </a:r>
            </a:p>
          </p:txBody>
        </p:sp>
        <p:sp>
          <p:nvSpPr>
            <p:cNvPr id="126053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6054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6055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grpSp>
          <p:nvGrpSpPr>
            <p:cNvPr id="126056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2606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6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6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6069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6072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73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6070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71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6057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2605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5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6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6061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6064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65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6062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63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25962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260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60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60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6046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6049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50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6047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6048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5963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26020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E</a:t>
              </a:r>
            </a:p>
          </p:txBody>
        </p:sp>
        <p:sp>
          <p:nvSpPr>
            <p:cNvPr id="126021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6022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6023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grpSp>
          <p:nvGrpSpPr>
            <p:cNvPr id="126024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2603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3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3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6038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6041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42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6039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40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6025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2602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2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2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6030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6033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34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6031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6032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6026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F</a:t>
              </a:r>
            </a:p>
          </p:txBody>
        </p:sp>
      </p:grpSp>
      <p:sp>
        <p:nvSpPr>
          <p:cNvPr id="125964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C</a:t>
            </a:r>
          </a:p>
        </p:txBody>
      </p:sp>
      <p:sp>
        <p:nvSpPr>
          <p:cNvPr id="125965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179388" y="1216025"/>
            <a:ext cx="7697787" cy="979488"/>
            <a:chOff x="113" y="766"/>
            <a:chExt cx="4849" cy="617"/>
          </a:xfrm>
        </p:grpSpPr>
        <p:sp>
          <p:nvSpPr>
            <p:cNvPr id="125969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25970" name="Text Box 75"/>
            <p:cNvSpPr txBox="1">
              <a:spLocks noChangeArrowheads="1"/>
            </p:cNvSpPr>
            <p:nvPr/>
          </p:nvSpPr>
          <p:spPr bwMode="auto">
            <a:xfrm>
              <a:off x="113" y="981"/>
              <a:ext cx="1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Λογική λειτουργία</a:t>
              </a:r>
              <a:r>
                <a:rPr lang="en-US" altLang="el-GR" sz="1800"/>
                <a:t>:</a:t>
              </a:r>
            </a:p>
          </p:txBody>
        </p:sp>
        <p:sp>
          <p:nvSpPr>
            <p:cNvPr id="125971" name="Text Box 244"/>
            <p:cNvSpPr txBox="1">
              <a:spLocks noChangeArrowheads="1"/>
            </p:cNvSpPr>
            <p:nvPr/>
          </p:nvSpPr>
          <p:spPr bwMode="auto">
            <a:xfrm>
              <a:off x="2507" y="766"/>
              <a:ext cx="143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</a:rPr>
                <a:t>IPv4 </a:t>
              </a:r>
              <a:r>
                <a:rPr lang="el-GR" altLang="el-GR" sz="1600" i="1">
                  <a:solidFill>
                    <a:srgbClr val="CC0000"/>
                  </a:solidFill>
                </a:rPr>
                <a:t>σήραγγα</a:t>
              </a:r>
              <a:endParaRPr lang="en-US" altLang="el-GR" sz="1600" i="1">
                <a:solidFill>
                  <a:srgbClr val="CC0000"/>
                </a:solidFill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1600" i="1">
                  <a:solidFill>
                    <a:srgbClr val="CC0000"/>
                  </a:solidFill>
                </a:rPr>
                <a:t>Που συνδέει</a:t>
              </a:r>
              <a:r>
                <a:rPr lang="en-US" altLang="el-GR" sz="1600" i="1">
                  <a:solidFill>
                    <a:srgbClr val="CC0000"/>
                  </a:solidFill>
                </a:rPr>
                <a:t> IPv6 routers</a:t>
              </a:r>
            </a:p>
          </p:txBody>
        </p:sp>
        <p:grpSp>
          <p:nvGrpSpPr>
            <p:cNvPr id="125972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25997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E</a:t>
                </a:r>
              </a:p>
            </p:txBody>
          </p:sp>
          <p:sp>
            <p:nvSpPr>
              <p:cNvPr id="125998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5999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sp>
            <p:nvSpPr>
              <p:cNvPr id="126000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grpSp>
            <p:nvGrpSpPr>
              <p:cNvPr id="126001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2601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0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01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6015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6018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6019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6016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17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6002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260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0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0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6007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6010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6011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6008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6009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6003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F</a:t>
                </a:r>
              </a:p>
            </p:txBody>
          </p:sp>
        </p:grpSp>
        <p:grpSp>
          <p:nvGrpSpPr>
            <p:cNvPr id="125973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25974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A</a:t>
                </a:r>
              </a:p>
            </p:txBody>
          </p:sp>
          <p:sp>
            <p:nvSpPr>
              <p:cNvPr id="125975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B</a:t>
                </a:r>
              </a:p>
            </p:txBody>
          </p:sp>
          <p:sp>
            <p:nvSpPr>
              <p:cNvPr id="125976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5977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sp>
            <p:nvSpPr>
              <p:cNvPr id="125978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grpSp>
            <p:nvGrpSpPr>
              <p:cNvPr id="125979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2598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59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599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5992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5995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5996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5993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5994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5980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2598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59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598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5984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5987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5988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5985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5986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1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59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2BFE86-5F08-4C2C-9F88-B3D94890F2A4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27134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27138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27139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flow: X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src: 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dest: F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40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40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data</a:t>
                </a:r>
              </a:p>
            </p:txBody>
          </p:sp>
        </p:grpSp>
        <p:sp>
          <p:nvSpPr>
            <p:cNvPr id="127135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136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A-to-B: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7137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27125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27129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127130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27132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127133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Flow: X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Src: A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Dest: F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l-GR" sz="140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l-GR" sz="140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data</a:t>
                  </a:r>
                </a:p>
              </p:txBody>
            </p:sp>
          </p:grpSp>
          <p:sp>
            <p:nvSpPr>
              <p:cNvPr id="127131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chemeClr val="bg1"/>
                    </a:solidFill>
                  </a:rPr>
                  <a:t>src:B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27126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127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B-to-C: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 inside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IPv4</a:t>
              </a:r>
            </a:p>
          </p:txBody>
        </p:sp>
        <p:sp>
          <p:nvSpPr>
            <p:cNvPr id="127128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27119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120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E-to-F: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7121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27122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27123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27124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flow: X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src: 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dest: F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40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l-GR" sz="140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27110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111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B-to-C: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 inside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IPv4</a:t>
              </a:r>
            </a:p>
          </p:txBody>
        </p:sp>
        <p:sp>
          <p:nvSpPr>
            <p:cNvPr id="127112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27113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27114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grpSp>
            <p:nvGrpSpPr>
              <p:cNvPr id="127115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27117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/>
                </a:p>
              </p:txBody>
            </p:sp>
            <p:sp>
              <p:nvSpPr>
                <p:cNvPr id="127118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Flow: X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Src: A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Dest: F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l-GR" sz="140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l-GR" sz="140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400"/>
                    <a:t>data</a:t>
                  </a:r>
                </a:p>
              </p:txBody>
            </p:sp>
          </p:grpSp>
          <p:sp>
            <p:nvSpPr>
              <p:cNvPr id="127116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chemeClr val="bg1"/>
                    </a:solidFill>
                  </a:rPr>
                  <a:t>src:B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26982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68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Φυσική άποψη</a:t>
            </a:r>
            <a:r>
              <a:rPr lang="en-US" altLang="el-GR" sz="1800"/>
              <a:t>:</a:t>
            </a:r>
          </a:p>
        </p:txBody>
      </p:sp>
      <p:sp>
        <p:nvSpPr>
          <p:cNvPr id="126983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26984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271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71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71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7105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7108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109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7106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7107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6985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27079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A</a:t>
              </a:r>
            </a:p>
          </p:txBody>
        </p:sp>
        <p:sp>
          <p:nvSpPr>
            <p:cNvPr id="127080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B</a:t>
              </a:r>
            </a:p>
          </p:txBody>
        </p:sp>
        <p:sp>
          <p:nvSpPr>
            <p:cNvPr id="127081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082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7083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grpSp>
          <p:nvGrpSpPr>
            <p:cNvPr id="127084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2709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9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9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7097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7100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101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7098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99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7085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2708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8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8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7089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7092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93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7090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91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26986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270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70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70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7074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7077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78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7075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7076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6987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27048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E</a:t>
              </a:r>
            </a:p>
          </p:txBody>
        </p:sp>
        <p:sp>
          <p:nvSpPr>
            <p:cNvPr id="127049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7050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sp>
          <p:nvSpPr>
            <p:cNvPr id="127051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IPv6</a:t>
              </a:r>
            </a:p>
          </p:txBody>
        </p:sp>
        <p:grpSp>
          <p:nvGrpSpPr>
            <p:cNvPr id="127052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2706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6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6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7066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7069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70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7067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68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7053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2705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5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5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27058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27061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62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7059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060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7054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F</a:t>
              </a:r>
            </a:p>
          </p:txBody>
        </p:sp>
      </p:grpSp>
      <p:sp>
        <p:nvSpPr>
          <p:cNvPr id="126988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C</a:t>
            </a:r>
          </a:p>
        </p:txBody>
      </p:sp>
      <p:sp>
        <p:nvSpPr>
          <p:cNvPr id="126989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D</a:t>
            </a:r>
          </a:p>
        </p:txBody>
      </p:sp>
      <p:grpSp>
        <p:nvGrpSpPr>
          <p:cNvPr id="126990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26997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26998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10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Λογική άποψη</a:t>
              </a:r>
              <a:r>
                <a:rPr lang="en-US" altLang="el-GR" sz="1800"/>
                <a:t>:</a:t>
              </a:r>
            </a:p>
          </p:txBody>
        </p:sp>
        <p:sp>
          <p:nvSpPr>
            <p:cNvPr id="126999" name="Text Box 299"/>
            <p:cNvSpPr txBox="1">
              <a:spLocks noChangeArrowheads="1"/>
            </p:cNvSpPr>
            <p:nvPr/>
          </p:nvSpPr>
          <p:spPr bwMode="auto">
            <a:xfrm>
              <a:off x="2507" y="766"/>
              <a:ext cx="1436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</a:rPr>
                <a:t>IPv4 </a:t>
              </a:r>
              <a:r>
                <a:rPr lang="el-GR" altLang="el-GR" sz="1600" i="1">
                  <a:solidFill>
                    <a:srgbClr val="CC0000"/>
                  </a:solidFill>
                </a:rPr>
                <a:t>σήραγγα</a:t>
              </a:r>
              <a:endParaRPr lang="en-US" altLang="el-GR" sz="1600" i="1">
                <a:solidFill>
                  <a:srgbClr val="CC0000"/>
                </a:solidFill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1600" i="1">
                  <a:solidFill>
                    <a:srgbClr val="CC0000"/>
                  </a:solidFill>
                </a:rPr>
                <a:t>Που συνδέει</a:t>
              </a:r>
              <a:r>
                <a:rPr lang="en-US" altLang="el-GR" sz="1600" i="1">
                  <a:solidFill>
                    <a:srgbClr val="CC0000"/>
                  </a:solidFill>
                </a:rPr>
                <a:t> IPv6 routers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l-GR" sz="1600" i="1">
                <a:solidFill>
                  <a:srgbClr val="CC0000"/>
                </a:solidFill>
              </a:endParaRPr>
            </a:p>
          </p:txBody>
        </p:sp>
        <p:grpSp>
          <p:nvGrpSpPr>
            <p:cNvPr id="127000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27025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E</a:t>
                </a:r>
              </a:p>
            </p:txBody>
          </p:sp>
          <p:sp>
            <p:nvSpPr>
              <p:cNvPr id="127026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7027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sp>
            <p:nvSpPr>
              <p:cNvPr id="127028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grpSp>
            <p:nvGrpSpPr>
              <p:cNvPr id="127029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2704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4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4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7043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7046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7047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7044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45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7030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2703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3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3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7035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7038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7039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7036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37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7031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F</a:t>
                </a:r>
              </a:p>
            </p:txBody>
          </p:sp>
        </p:grpSp>
        <p:grpSp>
          <p:nvGrpSpPr>
            <p:cNvPr id="127001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27002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A</a:t>
                </a:r>
              </a:p>
            </p:txBody>
          </p:sp>
          <p:sp>
            <p:nvSpPr>
              <p:cNvPr id="127003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B</a:t>
                </a:r>
              </a:p>
            </p:txBody>
          </p:sp>
          <p:sp>
            <p:nvSpPr>
              <p:cNvPr id="127004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7005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sp>
            <p:nvSpPr>
              <p:cNvPr id="127006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/>
                  <a:t>IPv6</a:t>
                </a:r>
              </a:p>
            </p:txBody>
          </p:sp>
          <p:grpSp>
            <p:nvGrpSpPr>
              <p:cNvPr id="127007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2701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1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1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7020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7023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7024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7021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22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7008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2700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1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01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7012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7015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7016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7013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7014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pic>
        <p:nvPicPr>
          <p:cNvPr id="126991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altLang="el-GR" smtClean="0">
                <a:ea typeface="MS PGothic" panose="020B0600070205080204" pitchFamily="34" charset="-128"/>
              </a:rPr>
              <a:t>Tunneling</a:t>
            </a:r>
          </a:p>
        </p:txBody>
      </p:sp>
      <p:sp>
        <p:nvSpPr>
          <p:cNvPr id="126993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26994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699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A2CF6-E896-4B70-B1BA-511A50688B2E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l-GR" smtClean="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ΠΔΕ- </a:t>
            </a:r>
            <a:fld id="{FA6B6C1E-8606-4552-B569-E1900C8D58C5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28004" name="Group 2"/>
          <p:cNvGrpSpPr>
            <a:grpSpLocks/>
          </p:cNvGrpSpPr>
          <p:nvPr/>
        </p:nvGrpSpPr>
        <p:grpSpPr bwMode="auto">
          <a:xfrm>
            <a:off x="3851275" y="4497388"/>
            <a:ext cx="2847975" cy="1481137"/>
            <a:chOff x="291" y="3093"/>
            <a:chExt cx="1794" cy="933"/>
          </a:xfrm>
        </p:grpSpPr>
        <p:grpSp>
          <p:nvGrpSpPr>
            <p:cNvPr id="128081" name="Group 3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28085" name="Freeform 4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28086" name="Group 5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28121" name="Group 6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28140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41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42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grpSp>
                <p:nvGrpSpPr>
                  <p:cNvPr id="12814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2814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14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12814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4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28122" name="Group 15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28132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33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34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grpSp>
                <p:nvGrpSpPr>
                  <p:cNvPr id="12813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281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1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12813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3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28123" name="Group 24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2812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2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2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2400">
                      <a:latin typeface="Times New Roman" panose="02020603050405020304" pitchFamily="18" charset="0"/>
                      <a:ea typeface="MS PGothic" panose="020B0600070205080204" pitchFamily="34" charset="-128"/>
                    </a:endParaRPr>
                  </a:p>
                </p:txBody>
              </p:sp>
              <p:grpSp>
                <p:nvGrpSpPr>
                  <p:cNvPr id="12812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2813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13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12812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28087" name="Freeform 33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88" name="Freeform 34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89" name="Freeform 35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537 w 294"/>
                  <a:gd name="T3" fmla="*/ 9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90" name="Freeform 36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91" name="Freeform 37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1 h 500"/>
                  <a:gd name="T2" fmla="*/ 826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92" name="Freeform 38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34197 w 370"/>
                  <a:gd name="T1" fmla="*/ 69432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93" name="Freeform 39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 w 176"/>
                  <a:gd name="T1" fmla="*/ 1 h 412"/>
                  <a:gd name="T2" fmla="*/ 1 w 176"/>
                  <a:gd name="T3" fmla="*/ 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28094" name="Group 40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2811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11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11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28116" name="Group 4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8119" name="Freeform 4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20" name="Freeform 4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8117" name="Line 47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8118" name="Line 4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8095" name="Group 49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2810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10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10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28108" name="Group 5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8111" name="Freeform 5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12" name="Freeform 5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8109" name="Line 56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8110" name="Line 5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28096" name="Group 58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2809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0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09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Times New Roman" panose="02020603050405020304" pitchFamily="18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28100" name="Group 6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8103" name="Freeform 6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8104" name="Freeform 6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28101" name="Line 65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8102" name="Line 6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28082" name="Text Box 67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28083" name="Text Box 68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28084" name="Text Box 69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</a:p>
          </p:txBody>
        </p:sp>
      </p:grpSp>
      <p:sp>
        <p:nvSpPr>
          <p:cNvPr id="128005" name="Freeform 72"/>
          <p:cNvSpPr>
            <a:spLocks/>
          </p:cNvSpPr>
          <p:nvPr/>
        </p:nvSpPr>
        <p:spPr bwMode="auto">
          <a:xfrm>
            <a:off x="2397125" y="374332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06" name="Rectangle 73"/>
          <p:cNvSpPr>
            <a:spLocks noChangeArrowheads="1"/>
          </p:cNvSpPr>
          <p:nvPr/>
        </p:nvSpPr>
        <p:spPr bwMode="auto">
          <a:xfrm>
            <a:off x="2176463" y="141763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07" name="Oval 74"/>
          <p:cNvSpPr>
            <a:spLocks noChangeArrowheads="1"/>
          </p:cNvSpPr>
          <p:nvPr/>
        </p:nvSpPr>
        <p:spPr bwMode="auto">
          <a:xfrm>
            <a:off x="2513013" y="147002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08" name="Rectangle 75"/>
          <p:cNvSpPr>
            <a:spLocks noChangeArrowheads="1"/>
          </p:cNvSpPr>
          <p:nvPr/>
        </p:nvSpPr>
        <p:spPr bwMode="auto">
          <a:xfrm>
            <a:off x="2457450" y="480695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09" name="Rectangle 76"/>
          <p:cNvSpPr>
            <a:spLocks noChangeArrowheads="1"/>
          </p:cNvSpPr>
          <p:nvPr/>
        </p:nvSpPr>
        <p:spPr bwMode="auto">
          <a:xfrm>
            <a:off x="2433638" y="483076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10" name="Line 77"/>
          <p:cNvSpPr>
            <a:spLocks noChangeShapeType="1"/>
          </p:cNvSpPr>
          <p:nvPr/>
        </p:nvSpPr>
        <p:spPr bwMode="auto">
          <a:xfrm>
            <a:off x="3459163" y="496252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011" name="Rectangle 78"/>
          <p:cNvSpPr>
            <a:spLocks noChangeArrowheads="1"/>
          </p:cNvSpPr>
          <p:nvPr/>
        </p:nvSpPr>
        <p:spPr bwMode="auto">
          <a:xfrm>
            <a:off x="3062288" y="483393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12" name="Text Box 79"/>
          <p:cNvSpPr txBox="1">
            <a:spLocks noChangeArrowheads="1"/>
          </p:cNvSpPr>
          <p:nvPr/>
        </p:nvSpPr>
        <p:spPr bwMode="auto">
          <a:xfrm>
            <a:off x="3014663" y="48069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13" name="Text Box 80"/>
          <p:cNvSpPr txBox="1">
            <a:spLocks noChangeArrowheads="1"/>
          </p:cNvSpPr>
          <p:nvPr/>
        </p:nvSpPr>
        <p:spPr bwMode="auto">
          <a:xfrm>
            <a:off x="1298575" y="4135438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IP destination address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arriving packet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header</a:t>
            </a:r>
            <a:endParaRPr lang="en-US" altLang="el-GR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14" name="Line 81"/>
          <p:cNvSpPr>
            <a:spLocks noChangeShapeType="1"/>
          </p:cNvSpPr>
          <p:nvPr/>
        </p:nvSpPr>
        <p:spPr bwMode="auto">
          <a:xfrm flipH="1">
            <a:off x="2681288" y="509270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15" name="Text Box 82"/>
          <p:cNvSpPr txBox="1">
            <a:spLocks noChangeArrowheads="1"/>
          </p:cNvSpPr>
          <p:nvPr/>
        </p:nvSpPr>
        <p:spPr bwMode="auto">
          <a:xfrm>
            <a:off x="2641600" y="162718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routing algorithm</a:t>
            </a:r>
          </a:p>
        </p:txBody>
      </p:sp>
      <p:sp>
        <p:nvSpPr>
          <p:cNvPr id="128016" name="Rectangle 83"/>
          <p:cNvSpPr>
            <a:spLocks noChangeArrowheads="1"/>
          </p:cNvSpPr>
          <p:nvPr/>
        </p:nvSpPr>
        <p:spPr bwMode="auto">
          <a:xfrm>
            <a:off x="2387600" y="236378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17" name="Text Box 84"/>
          <p:cNvSpPr txBox="1">
            <a:spLocks noChangeArrowheads="1"/>
          </p:cNvSpPr>
          <p:nvPr/>
        </p:nvSpPr>
        <p:spPr bwMode="auto">
          <a:xfrm>
            <a:off x="2503488" y="2327275"/>
            <a:ext cx="201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local forwarding table</a:t>
            </a:r>
          </a:p>
        </p:txBody>
      </p:sp>
      <p:sp>
        <p:nvSpPr>
          <p:cNvPr id="128018" name="Text Box 85"/>
          <p:cNvSpPr txBox="1">
            <a:spLocks noChangeArrowheads="1"/>
          </p:cNvSpPr>
          <p:nvPr/>
        </p:nvSpPr>
        <p:spPr bwMode="auto">
          <a:xfrm>
            <a:off x="2430463" y="257492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dest address</a:t>
            </a:r>
          </a:p>
        </p:txBody>
      </p:sp>
      <p:sp>
        <p:nvSpPr>
          <p:cNvPr id="128019" name="Text Box 86"/>
          <p:cNvSpPr txBox="1">
            <a:spLocks noChangeArrowheads="1"/>
          </p:cNvSpPr>
          <p:nvPr/>
        </p:nvSpPr>
        <p:spPr bwMode="auto">
          <a:xfrm>
            <a:off x="3619500" y="257651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output  link</a:t>
            </a:r>
          </a:p>
        </p:txBody>
      </p:sp>
      <p:sp>
        <p:nvSpPr>
          <p:cNvPr id="128020" name="Line 87"/>
          <p:cNvSpPr>
            <a:spLocks noChangeShapeType="1"/>
          </p:cNvSpPr>
          <p:nvPr/>
        </p:nvSpPr>
        <p:spPr bwMode="auto">
          <a:xfrm>
            <a:off x="3695700" y="258762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1" name="Text Box 88"/>
          <p:cNvSpPr txBox="1">
            <a:spLocks noChangeArrowheads="1"/>
          </p:cNvSpPr>
          <p:nvPr/>
        </p:nvSpPr>
        <p:spPr bwMode="auto">
          <a:xfrm>
            <a:off x="2417763" y="2859088"/>
            <a:ext cx="128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address-range 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address-range 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address-range 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address-range 4</a:t>
            </a:r>
          </a:p>
        </p:txBody>
      </p:sp>
      <p:sp>
        <p:nvSpPr>
          <p:cNvPr id="128022" name="Text Box 89"/>
          <p:cNvSpPr txBox="1">
            <a:spLocks noChangeArrowheads="1"/>
          </p:cNvSpPr>
          <p:nvPr/>
        </p:nvSpPr>
        <p:spPr bwMode="auto">
          <a:xfrm>
            <a:off x="3711575" y="2859088"/>
            <a:ext cx="26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28023" name="Line 90"/>
          <p:cNvSpPr>
            <a:spLocks noChangeShapeType="1"/>
          </p:cNvSpPr>
          <p:nvPr/>
        </p:nvSpPr>
        <p:spPr bwMode="auto">
          <a:xfrm>
            <a:off x="2409825" y="284003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4" name="Line 91"/>
          <p:cNvSpPr>
            <a:spLocks noChangeShapeType="1"/>
          </p:cNvSpPr>
          <p:nvPr/>
        </p:nvSpPr>
        <p:spPr bwMode="auto">
          <a:xfrm>
            <a:off x="2392363" y="259238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5" name="AutoShape 92"/>
          <p:cNvSpPr>
            <a:spLocks noChangeArrowheads="1"/>
          </p:cNvSpPr>
          <p:nvPr/>
        </p:nvSpPr>
        <p:spPr bwMode="auto">
          <a:xfrm rot="5400000">
            <a:off x="3466306" y="208200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8026" name="Line 93"/>
          <p:cNvSpPr>
            <a:spLocks noChangeShapeType="1"/>
          </p:cNvSpPr>
          <p:nvPr/>
        </p:nvSpPr>
        <p:spPr bwMode="auto">
          <a:xfrm>
            <a:off x="2843213" y="452437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7" name="Freeform 94"/>
          <p:cNvSpPr>
            <a:spLocks/>
          </p:cNvSpPr>
          <p:nvPr/>
        </p:nvSpPr>
        <p:spPr bwMode="auto">
          <a:xfrm>
            <a:off x="3916363" y="5014913"/>
            <a:ext cx="879475" cy="265112"/>
          </a:xfrm>
          <a:custGeom>
            <a:avLst/>
            <a:gdLst>
              <a:gd name="T0" fmla="*/ 0 w 554"/>
              <a:gd name="T1" fmla="*/ 2147483646 h 167"/>
              <a:gd name="T2" fmla="*/ 2147483646 w 554"/>
              <a:gd name="T3" fmla="*/ 2147483646 h 167"/>
              <a:gd name="T4" fmla="*/ 2147483646 w 554"/>
              <a:gd name="T5" fmla="*/ 2147483646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8" name="Freeform 95"/>
          <p:cNvSpPr>
            <a:spLocks/>
          </p:cNvSpPr>
          <p:nvPr/>
        </p:nvSpPr>
        <p:spPr bwMode="auto">
          <a:xfrm flipH="1">
            <a:off x="6249988" y="45783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29" name="Freeform 96"/>
          <p:cNvSpPr>
            <a:spLocks/>
          </p:cNvSpPr>
          <p:nvPr/>
        </p:nvSpPr>
        <p:spPr bwMode="auto">
          <a:xfrm flipH="1">
            <a:off x="5240338" y="43053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30" name="Freeform 97"/>
          <p:cNvSpPr>
            <a:spLocks/>
          </p:cNvSpPr>
          <p:nvPr/>
        </p:nvSpPr>
        <p:spPr bwMode="auto">
          <a:xfrm flipH="1" flipV="1">
            <a:off x="5908675" y="585152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31" name="Freeform 98"/>
          <p:cNvSpPr>
            <a:spLocks/>
          </p:cNvSpPr>
          <p:nvPr/>
        </p:nvSpPr>
        <p:spPr bwMode="auto">
          <a:xfrm flipH="1" flipV="1">
            <a:off x="4559300" y="583565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8032" name="Freeform 99"/>
          <p:cNvSpPr>
            <a:spLocks/>
          </p:cNvSpPr>
          <p:nvPr/>
        </p:nvSpPr>
        <p:spPr bwMode="auto">
          <a:xfrm flipH="1" flipV="1">
            <a:off x="5199063" y="554355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6 w 1443"/>
              <a:gd name="T3" fmla="*/ 2147483646 h 816"/>
              <a:gd name="T4" fmla="*/ 2147483646 w 1443"/>
              <a:gd name="T5" fmla="*/ 2147483646 h 816"/>
              <a:gd name="T6" fmla="*/ 2147483646 w 1443"/>
              <a:gd name="T7" fmla="*/ 2147483646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28033" name="Group 100"/>
          <p:cNvGrpSpPr>
            <a:grpSpLocks/>
          </p:cNvGrpSpPr>
          <p:nvPr/>
        </p:nvGrpSpPr>
        <p:grpSpPr bwMode="auto">
          <a:xfrm>
            <a:off x="5248275" y="3860800"/>
            <a:ext cx="550863" cy="452438"/>
            <a:chOff x="2886" y="1668"/>
            <a:chExt cx="347" cy="285"/>
          </a:xfrm>
        </p:grpSpPr>
        <p:sp>
          <p:nvSpPr>
            <p:cNvPr id="128074" name="Rectangle 10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75" name="Oval 10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76" name="Rectangle 10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77" name="Line 10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78" name="Line 10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79" name="Line 10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80" name="AutoShape 10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8034" name="Group 108"/>
          <p:cNvGrpSpPr>
            <a:grpSpLocks/>
          </p:cNvGrpSpPr>
          <p:nvPr/>
        </p:nvGrpSpPr>
        <p:grpSpPr bwMode="auto">
          <a:xfrm>
            <a:off x="6261100" y="4133850"/>
            <a:ext cx="550863" cy="452438"/>
            <a:chOff x="2886" y="1668"/>
            <a:chExt cx="347" cy="285"/>
          </a:xfrm>
        </p:grpSpPr>
        <p:sp>
          <p:nvSpPr>
            <p:cNvPr id="128067" name="Rectangle 10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68" name="Oval 11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69" name="Rectangle 11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70" name="Line 11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71" name="Line 11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72" name="Line 11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73" name="AutoShape 11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8035" name="Group 116"/>
          <p:cNvGrpSpPr>
            <a:grpSpLocks/>
          </p:cNvGrpSpPr>
          <p:nvPr/>
        </p:nvGrpSpPr>
        <p:grpSpPr bwMode="auto">
          <a:xfrm>
            <a:off x="5891213" y="6210300"/>
            <a:ext cx="550862" cy="452438"/>
            <a:chOff x="2886" y="1668"/>
            <a:chExt cx="347" cy="285"/>
          </a:xfrm>
        </p:grpSpPr>
        <p:sp>
          <p:nvSpPr>
            <p:cNvPr id="128060" name="Rectangle 11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61" name="Oval 11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62" name="Rectangle 11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63" name="Line 12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64" name="Line 12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65" name="Line 12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66" name="AutoShape 12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8036" name="Group 124"/>
          <p:cNvGrpSpPr>
            <a:grpSpLocks/>
          </p:cNvGrpSpPr>
          <p:nvPr/>
        </p:nvGrpSpPr>
        <p:grpSpPr bwMode="auto">
          <a:xfrm>
            <a:off x="5195888" y="5991225"/>
            <a:ext cx="550862" cy="452438"/>
            <a:chOff x="2886" y="1668"/>
            <a:chExt cx="347" cy="285"/>
          </a:xfrm>
        </p:grpSpPr>
        <p:sp>
          <p:nvSpPr>
            <p:cNvPr id="128053" name="Rectangle 12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54" name="Oval 12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55" name="Rectangle 12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56" name="Line 12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7" name="Line 12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8" name="Line 13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9" name="AutoShape 13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8037" name="Group 132"/>
          <p:cNvGrpSpPr>
            <a:grpSpLocks/>
          </p:cNvGrpSpPr>
          <p:nvPr/>
        </p:nvGrpSpPr>
        <p:grpSpPr bwMode="auto">
          <a:xfrm>
            <a:off x="4540250" y="6183313"/>
            <a:ext cx="550863" cy="452437"/>
            <a:chOff x="2886" y="1668"/>
            <a:chExt cx="347" cy="285"/>
          </a:xfrm>
        </p:grpSpPr>
        <p:sp>
          <p:nvSpPr>
            <p:cNvPr id="128046" name="Rectangle 13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47" name="Oval 13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48" name="Rectangle 13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049" name="Line 13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0" name="Line 13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1" name="Line 13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8052" name="AutoShape 13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28038" name="Rectangle 144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r>
              <a:rPr lang="el-GR" altLang="el-GR" sz="4000" smtClean="0">
                <a:ea typeface="MS PGothic" panose="020B0600070205080204" pitchFamily="34" charset="-128"/>
              </a:rPr>
              <a:t>Δρομολόγηση και προώθηση</a:t>
            </a:r>
            <a:endParaRPr lang="en-US" altLang="el-GR" sz="4000" smtClean="0">
              <a:ea typeface="MS PGothic" panose="020B0600070205080204" pitchFamily="34" charset="-128"/>
            </a:endParaRPr>
          </a:p>
        </p:txBody>
      </p:sp>
      <p:pic>
        <p:nvPicPr>
          <p:cNvPr id="128039" name="Picture 1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88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8"/>
          <p:cNvGrpSpPr>
            <a:grpSpLocks/>
          </p:cNvGrpSpPr>
          <p:nvPr/>
        </p:nvGrpSpPr>
        <p:grpSpPr bwMode="auto">
          <a:xfrm>
            <a:off x="4416425" y="1447800"/>
            <a:ext cx="4619625" cy="646113"/>
            <a:chOff x="2782" y="912"/>
            <a:chExt cx="3906" cy="497"/>
          </a:xfrm>
        </p:grpSpPr>
        <p:sp>
          <p:nvSpPr>
            <p:cNvPr id="128044" name="Line 146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8045" name="Text Box 147"/>
            <p:cNvSpPr txBox="1">
              <a:spLocks noChangeArrowheads="1"/>
            </p:cNvSpPr>
            <p:nvPr/>
          </p:nvSpPr>
          <p:spPr bwMode="auto">
            <a:xfrm>
              <a:off x="3532" y="912"/>
              <a:ext cx="315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routing algorithm</a:t>
              </a:r>
              <a:r>
                <a:rPr lang="el-GR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:</a:t>
              </a:r>
              <a:r>
                <a:rPr lang="en-US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l-GR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καθορίζει όλο το μονοπάτι</a:t>
              </a:r>
              <a:endPara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4479925" y="2135188"/>
            <a:ext cx="4340225" cy="923925"/>
            <a:chOff x="2782" y="912"/>
            <a:chExt cx="2734" cy="582"/>
          </a:xfrm>
        </p:grpSpPr>
        <p:sp>
          <p:nvSpPr>
            <p:cNvPr id="128042" name="Line 150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8043" name="Text Box 151"/>
            <p:cNvSpPr txBox="1">
              <a:spLocks noChangeArrowheads="1"/>
            </p:cNvSpPr>
            <p:nvPr/>
          </p:nvSpPr>
          <p:spPr bwMode="auto">
            <a:xfrm>
              <a:off x="3532" y="912"/>
              <a:ext cx="198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forwarding table</a:t>
              </a:r>
              <a:r>
                <a:rPr lang="el-GR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:</a:t>
              </a:r>
              <a:r>
                <a:rPr lang="en-US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l-GR" altLang="el-GR" sz="1800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καθορίζει που θα προωθηθεί το πακέτο</a:t>
              </a:r>
              <a:endPara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665EA9E-9FE8-48A5-98E3-FD1488AE0271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29027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28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9032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3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4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35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6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7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38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39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0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41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42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3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4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5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46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47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8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49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0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51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52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3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4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5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56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57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8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59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60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1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2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63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64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5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6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6 h 174"/>
                <a:gd name="T2" fmla="*/ 11921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7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8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69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70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71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72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9073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9099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100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u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29074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9097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098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29075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9095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096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</a:p>
            </p:txBody>
          </p:sp>
        </p:grpSp>
        <p:grpSp>
          <p:nvGrpSpPr>
            <p:cNvPr id="129076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9093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094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w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29077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9091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092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v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29078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9089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090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z</a:t>
                </a:r>
              </a:p>
            </p:txBody>
          </p:sp>
        </p:grpSp>
        <p:sp>
          <p:nvSpPr>
            <p:cNvPr id="129079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0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1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2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3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4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5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6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7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088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29029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945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graph: G = (N,E)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N =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σύνολο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δρομολογητών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= { u, v, w, x, y, z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E =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σύνολο ζεύξεων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={ (u,v), (u,x), (v,x), (v,w), (x,w), (x,y), (w,y), (w,z), (y,z) }</a:t>
            </a:r>
          </a:p>
        </p:txBody>
      </p:sp>
      <p:sp>
        <p:nvSpPr>
          <p:cNvPr id="129030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 algn="l"/>
            <a:r>
              <a:rPr lang="el-GR" altLang="el-GR" smtClean="0">
                <a:ea typeface="MS PGothic" panose="020B0600070205080204" pitchFamily="34" charset="-128"/>
              </a:rPr>
              <a:t>Αναπαράσταση Γράφου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29031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799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σημείωση</a:t>
            </a:r>
            <a:r>
              <a:rPr lang="en-US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Η αναπαράσταση γράφου είναι χρήσιμη και σε άλλα δικτυακά υποδείγματα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π.χ. 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P2P,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όπου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N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είναι το σύνολο των ομοτίμων και </a:t>
            </a:r>
            <a:r>
              <a:rPr lang="en-US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είναι το σύνολο των 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TCP </a:t>
            </a: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συνδέσεων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l-GR" smtClean="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1300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t>4-</a:t>
            </a:r>
            <a:fld id="{0A842B88-8846-433D-A988-208028F98E32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l-GR" sz="120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0052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 algn="l"/>
            <a:r>
              <a:rPr lang="el-GR" altLang="el-GR" smtClean="0">
                <a:ea typeface="MS PGothic" panose="020B0600070205080204" pitchFamily="34" charset="-128"/>
              </a:rPr>
              <a:t>Κόστος στο γράφο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grpSp>
        <p:nvGrpSpPr>
          <p:cNvPr id="130054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30058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59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60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61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62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63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64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65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66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67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68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69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0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1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72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73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4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5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6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77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78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79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0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1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82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83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4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5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6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87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88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89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090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1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2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6 h 174"/>
                <a:gd name="T2" fmla="*/ 11921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3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4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5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6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7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98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099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0125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26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u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0100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0123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24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0101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0121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22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</a:p>
            </p:txBody>
          </p:sp>
        </p:grpSp>
        <p:grpSp>
          <p:nvGrpSpPr>
            <p:cNvPr id="130102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0119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20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w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0103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0117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18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v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0104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0115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116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z</a:t>
                </a:r>
              </a:p>
            </p:txBody>
          </p:sp>
        </p:grpSp>
        <p:sp>
          <p:nvSpPr>
            <p:cNvPr id="130105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06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07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08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09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10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11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12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13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114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30055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6274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c(x,x</a:t>
            </a:r>
            <a:r>
              <a:rPr lang="ja-JP" altLang="en-US" sz="1800">
                <a:latin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</a:rPr>
              <a:t>) = </a:t>
            </a:r>
            <a:r>
              <a:rPr lang="el-GR" altLang="ja-JP" sz="1800">
                <a:latin typeface="Arial" panose="020B0604020202020204" pitchFamily="34" charset="0"/>
              </a:rPr>
              <a:t>κόστος της ζεύξης </a:t>
            </a:r>
            <a:r>
              <a:rPr lang="en-US" altLang="ja-JP" sz="1800">
                <a:latin typeface="Arial" panose="020B0604020202020204" pitchFamily="34" charset="0"/>
              </a:rPr>
              <a:t>(x,x</a:t>
            </a:r>
            <a:r>
              <a:rPr lang="ja-JP" altLang="en-US" sz="1800">
                <a:latin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      e.g., c(w,z)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Gill Sans MT" panose="020B0502020104020203" pitchFamily="34" charset="0"/>
                <a:ea typeface="MS PGothic" panose="020B0600070205080204" pitchFamily="34" charset="-128"/>
              </a:rPr>
              <a:t>Το κόστος θα μπορούσε να είναι πάντα 1 ή να σχετίζεται αντίστροφα με το εύρος ζώνης ή με τη συμφόρηση</a:t>
            </a:r>
            <a:endParaRPr lang="en-US" altLang="el-GR" sz="18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30056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756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Κόστος μονοπατιού 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(x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 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 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,…, 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p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) = c(x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) + c(x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) + … + c(x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p-1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,x</a:t>
            </a:r>
            <a:r>
              <a:rPr lang="en-US" altLang="el-GR" sz="1800" baseline="-25000">
                <a:latin typeface="Arial" panose="020B0604020202020204" pitchFamily="34" charset="0"/>
                <a:ea typeface="MS PGothic" panose="020B0600070205080204" pitchFamily="34" charset="-128"/>
              </a:rPr>
              <a:t>p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)  </a:t>
            </a:r>
          </a:p>
        </p:txBody>
      </p:sp>
      <p:sp>
        <p:nvSpPr>
          <p:cNvPr id="130057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8351837" cy="13239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Ερώτηση κλειδί</a:t>
            </a: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: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ποιο είναι το ελάχιστο κόστος μεταξύ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u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και 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z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;</a:t>
            </a: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Αλγόριθμος δρομολόγησης</a:t>
            </a: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: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Βρίσκει το μονοπάτι ελάχιστου κόστους</a:t>
            </a:r>
            <a:endParaRPr lang="en-US" altLang="el-GR" sz="24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31D1310-1497-4A6F-9613-B318CEE214FF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107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8610600" cy="1143000"/>
          </a:xfrm>
        </p:spPr>
        <p:txBody>
          <a:bodyPr/>
          <a:lstStyle/>
          <a:p>
            <a:r>
              <a:rPr lang="el-GR" altLang="el-GR" sz="4000" smtClean="0"/>
              <a:t>Ταξινόμηση αλγορίθμων δρομολόγησης</a:t>
            </a:r>
            <a:endParaRPr lang="en-US" altLang="el-GR" smtClean="0"/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sz="2000" i="1" smtClean="0">
                <a:solidFill>
                  <a:srgbClr val="CC0000"/>
                </a:solidFill>
              </a:rPr>
              <a:t>Q: </a:t>
            </a:r>
            <a:r>
              <a:rPr lang="el-GR" altLang="el-GR" sz="2000" i="1" smtClean="0">
                <a:solidFill>
                  <a:srgbClr val="CC0000"/>
                </a:solidFill>
              </a:rPr>
              <a:t>καθολική ή αποκεντρωμένη πληροφορία;</a:t>
            </a:r>
            <a:endParaRPr lang="en-US" altLang="el-GR" sz="2000" i="1" smtClean="0">
              <a:solidFill>
                <a:srgbClr val="CC0000"/>
              </a:solidFill>
            </a:endParaRP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l-GR" altLang="el-GR" sz="2000" i="1" smtClean="0">
                <a:solidFill>
                  <a:srgbClr val="CC0000"/>
                </a:solidFill>
              </a:rPr>
              <a:t>Καθολική (</a:t>
            </a:r>
            <a:r>
              <a:rPr lang="en-US" altLang="el-GR" sz="2000" i="1" smtClean="0">
                <a:solidFill>
                  <a:srgbClr val="CC0000"/>
                </a:solidFill>
              </a:rPr>
              <a:t>global</a:t>
            </a:r>
            <a:r>
              <a:rPr lang="el-GR" altLang="el-GR" sz="2000" i="1" smtClean="0">
                <a:solidFill>
                  <a:srgbClr val="CC0000"/>
                </a:solidFill>
              </a:rPr>
              <a:t>)</a:t>
            </a:r>
            <a:r>
              <a:rPr lang="en-US" altLang="el-GR" sz="2000" i="1" smtClean="0">
                <a:solidFill>
                  <a:srgbClr val="CC0000"/>
                </a:solidFill>
              </a:rPr>
              <a:t>:</a:t>
            </a:r>
          </a:p>
          <a:p>
            <a:r>
              <a:rPr lang="el-GR" altLang="el-GR" sz="2000" smtClean="0"/>
              <a:t>Όλοι οι δρομολογητές έχουν πλήρη γνώση κόστους ζεύξης για όλη την τοπολογία. </a:t>
            </a:r>
            <a:endParaRPr lang="en-US" altLang="el-GR" sz="2000" smtClean="0"/>
          </a:p>
          <a:p>
            <a:r>
              <a:rPr lang="ja-JP" altLang="en-US" sz="2000" smtClean="0">
                <a:solidFill>
                  <a:srgbClr val="000099"/>
                </a:solidFill>
              </a:rPr>
              <a:t>“</a:t>
            </a:r>
            <a:r>
              <a:rPr lang="en-US" altLang="ja-JP" sz="2000" smtClean="0">
                <a:solidFill>
                  <a:srgbClr val="000099"/>
                </a:solidFill>
              </a:rPr>
              <a:t>link state</a:t>
            </a:r>
            <a:r>
              <a:rPr lang="ja-JP" altLang="en-US" sz="2000" smtClean="0">
                <a:solidFill>
                  <a:srgbClr val="000099"/>
                </a:solidFill>
              </a:rPr>
              <a:t>”</a:t>
            </a:r>
            <a:r>
              <a:rPr lang="en-US" altLang="ja-JP" sz="2000" smtClean="0">
                <a:solidFill>
                  <a:srgbClr val="000099"/>
                </a:solidFill>
              </a:rPr>
              <a:t> </a:t>
            </a:r>
            <a:r>
              <a:rPr lang="el-GR" altLang="ja-JP" sz="2000" smtClean="0">
                <a:solidFill>
                  <a:srgbClr val="000099"/>
                </a:solidFill>
              </a:rPr>
              <a:t>αλγόριθμοι</a:t>
            </a:r>
            <a:endParaRPr lang="en-US" altLang="ja-JP" sz="200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000" i="1" smtClean="0">
                <a:solidFill>
                  <a:srgbClr val="CC0000"/>
                </a:solidFill>
              </a:rPr>
              <a:t>Αποκεντρωμένη (</a:t>
            </a:r>
            <a:r>
              <a:rPr lang="en-US" altLang="el-GR" sz="2000" i="1" smtClean="0">
                <a:solidFill>
                  <a:srgbClr val="CC0000"/>
                </a:solidFill>
              </a:rPr>
              <a:t>decentralized</a:t>
            </a:r>
            <a:r>
              <a:rPr lang="el-GR" altLang="el-GR" sz="2000" i="1" smtClean="0">
                <a:solidFill>
                  <a:srgbClr val="CC0000"/>
                </a:solidFill>
              </a:rPr>
              <a:t>)</a:t>
            </a:r>
            <a:r>
              <a:rPr lang="en-US" altLang="el-GR" sz="2000" i="1" smtClean="0">
                <a:solidFill>
                  <a:srgbClr val="CC0000"/>
                </a:solidFill>
              </a:rPr>
              <a:t>: </a:t>
            </a:r>
          </a:p>
          <a:p>
            <a:r>
              <a:rPr lang="el-GR" altLang="el-GR" sz="2000" smtClean="0"/>
              <a:t>Ο δρομολογητής γνωρίζει τους φυσικά συνδεδεμένους γείτονες</a:t>
            </a:r>
            <a:r>
              <a:rPr lang="en-US" altLang="el-GR" sz="2000" smtClean="0"/>
              <a:t>, </a:t>
            </a:r>
            <a:r>
              <a:rPr lang="el-GR" altLang="el-GR" sz="2000" smtClean="0"/>
              <a:t>και το κόστος των εν λόγω συνδέσεων.</a:t>
            </a:r>
            <a:endParaRPr lang="en-US" altLang="el-GR" sz="2000" smtClean="0"/>
          </a:p>
          <a:p>
            <a:r>
              <a:rPr lang="el-GR" altLang="el-GR" sz="2000" smtClean="0"/>
              <a:t>Επαναληπτική διαδικασία υπολογισμού, ανταλλαγής πληροφορίας με τους γείτονες</a:t>
            </a:r>
            <a:endParaRPr lang="en-US" altLang="el-GR" sz="2000" smtClean="0"/>
          </a:p>
          <a:p>
            <a:r>
              <a:rPr lang="ja-JP" altLang="en-US" sz="2000" smtClean="0">
                <a:solidFill>
                  <a:srgbClr val="000099"/>
                </a:solidFill>
              </a:rPr>
              <a:t>“</a:t>
            </a:r>
            <a:r>
              <a:rPr lang="en-US" altLang="ja-JP" sz="2000" smtClean="0">
                <a:solidFill>
                  <a:srgbClr val="000099"/>
                </a:solidFill>
              </a:rPr>
              <a:t>distance vector</a:t>
            </a:r>
            <a:r>
              <a:rPr lang="ja-JP" altLang="en-US" sz="2000" smtClean="0">
                <a:solidFill>
                  <a:srgbClr val="000099"/>
                </a:solidFill>
              </a:rPr>
              <a:t>”</a:t>
            </a:r>
            <a:r>
              <a:rPr lang="en-US" altLang="ja-JP" sz="2000" smtClean="0">
                <a:solidFill>
                  <a:srgbClr val="000099"/>
                </a:solidFill>
              </a:rPr>
              <a:t> </a:t>
            </a:r>
            <a:r>
              <a:rPr lang="el-GR" altLang="ja-JP" sz="2000" smtClean="0">
                <a:solidFill>
                  <a:srgbClr val="000099"/>
                </a:solidFill>
              </a:rPr>
              <a:t>αλγόριθμοι</a:t>
            </a:r>
            <a:endParaRPr lang="en-US" altLang="el-GR" sz="2000" smtClean="0">
              <a:solidFill>
                <a:srgbClr val="000099"/>
              </a:solidFill>
            </a:endParaRPr>
          </a:p>
        </p:txBody>
      </p:sp>
      <p:sp>
        <p:nvSpPr>
          <p:cNvPr id="131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Q: </a:t>
            </a:r>
            <a:r>
              <a:rPr lang="el-GR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Στατικοί ή δυναμικοί;</a:t>
            </a:r>
            <a:endParaRPr lang="en-US" altLang="el-GR" i="1" smtClean="0">
              <a:solidFill>
                <a:srgbClr val="CC0000"/>
              </a:solidFill>
              <a:ea typeface="MS PGothic" panose="020B0600070205080204" pitchFamily="34" charset="-128"/>
            </a:endParaRP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Στατικοί</a:t>
            </a:r>
            <a:r>
              <a:rPr lang="en-US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400" smtClean="0">
                <a:ea typeface="MS PGothic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Οι διαδρομές αλλάζουν αργά με το χρόνο</a:t>
            </a:r>
            <a:endParaRPr lang="en-US" altLang="el-GR" sz="240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Δυναμικοί</a:t>
            </a:r>
            <a:r>
              <a:rPr lang="en-US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Οι διαδρομές αλλάζουν πιο γρήγορα</a:t>
            </a:r>
            <a:endParaRPr lang="en-US" altLang="el-GR" sz="2400" smtClean="0"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Περιοδική ενημέρωση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mtClean="0">
                <a:ea typeface="MS PGothic" panose="020B0600070205080204" pitchFamily="34" charset="-128"/>
              </a:rPr>
              <a:t>Σε ανταπόκριση με τις αλλαγές των τιμών κόστους των ζεύξεων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9ED338CA-EA1D-4A03-BC67-2A5164C28A91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smtClean="0"/>
              <a:t>Link-State </a:t>
            </a:r>
            <a:r>
              <a:rPr lang="el-GR" altLang="el-GR" sz="4000" smtClean="0"/>
              <a:t>Αλγόριθμοι Δρομολόγησης</a:t>
            </a:r>
            <a:endParaRPr lang="en-US" altLang="el-GR" smtClean="0"/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000" i="1" smtClean="0">
                <a:solidFill>
                  <a:srgbClr val="CC0000"/>
                </a:solidFill>
              </a:rPr>
              <a:t>Αλγόριθμος </a:t>
            </a:r>
            <a:r>
              <a:rPr lang="en-US" altLang="el-GR" sz="2000" i="1" smtClean="0">
                <a:solidFill>
                  <a:srgbClr val="CC0000"/>
                </a:solidFill>
              </a:rPr>
              <a:t>Dijkstra</a:t>
            </a:r>
            <a:endParaRPr lang="el-GR" altLang="el-GR" sz="2000" i="1" smtClean="0">
              <a:solidFill>
                <a:srgbClr val="CC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1800" smtClean="0"/>
              <a:t>Τοπολογία δικτύου</a:t>
            </a:r>
            <a:r>
              <a:rPr lang="en-US" altLang="el-GR" sz="1800" smtClean="0"/>
              <a:t>, </a:t>
            </a:r>
            <a:r>
              <a:rPr lang="el-GR" altLang="el-GR" sz="1800" smtClean="0"/>
              <a:t>κόστη ζεύξεων γνωστά σε όλους τους κόμβους</a:t>
            </a:r>
            <a:endParaRPr lang="en-US" altLang="el-GR" sz="1800" smtClean="0"/>
          </a:p>
          <a:p>
            <a:pPr lvl="1"/>
            <a:r>
              <a:rPr lang="el-GR" altLang="el-GR" sz="1600" smtClean="0"/>
              <a:t>Υλοποιείται μέσω του </a:t>
            </a:r>
            <a:r>
              <a:rPr lang="ja-JP" altLang="en-US" sz="1600" smtClean="0"/>
              <a:t>“</a:t>
            </a:r>
            <a:r>
              <a:rPr lang="en-US" altLang="ja-JP" sz="1600" smtClean="0"/>
              <a:t>link state broadcast</a:t>
            </a:r>
            <a:r>
              <a:rPr lang="ja-JP" altLang="en-US" sz="1600" smtClean="0"/>
              <a:t>”</a:t>
            </a:r>
            <a:r>
              <a:rPr lang="en-US" altLang="ja-JP" sz="1600" smtClean="0"/>
              <a:t> </a:t>
            </a:r>
          </a:p>
          <a:p>
            <a:pPr lvl="1"/>
            <a:r>
              <a:rPr lang="el-GR" altLang="el-GR" sz="1600" smtClean="0"/>
              <a:t>Όλοι οι κόμβοι έχουν την ίδια πληροφορία</a:t>
            </a:r>
            <a:endParaRPr lang="en-US" altLang="el-GR" sz="1600" smtClean="0"/>
          </a:p>
          <a:p>
            <a:r>
              <a:rPr lang="el-GR" altLang="el-GR" sz="1800" smtClean="0"/>
              <a:t>Υπολογίζει μονοπάτια ελάχιστου κόστους από ένα κόμβο </a:t>
            </a:r>
            <a:r>
              <a:rPr lang="en-US" altLang="el-GR" sz="1800" smtClean="0"/>
              <a:t>(“</a:t>
            </a:r>
            <a:r>
              <a:rPr lang="en-US" altLang="ja-JP" sz="1800" smtClean="0"/>
              <a:t>source</a:t>
            </a:r>
            <a:r>
              <a:rPr lang="ja-JP" altLang="en-US" sz="1800" smtClean="0"/>
              <a:t>”</a:t>
            </a:r>
            <a:r>
              <a:rPr lang="en-US" altLang="ja-JP" sz="1800" smtClean="0"/>
              <a:t>)</a:t>
            </a:r>
            <a:r>
              <a:rPr lang="el-GR" altLang="ja-JP" sz="1800" smtClean="0"/>
              <a:t> σε όλους τους υπόλοιπους</a:t>
            </a:r>
            <a:endParaRPr lang="en-US" altLang="ja-JP" sz="1800" smtClean="0"/>
          </a:p>
          <a:p>
            <a:pPr lvl="1"/>
            <a:r>
              <a:rPr lang="el-GR" altLang="el-GR" sz="1600" smtClean="0"/>
              <a:t>Υπολογίζει τον πίνακα προώθησης (</a:t>
            </a:r>
            <a:r>
              <a:rPr lang="en-US" altLang="el-GR" sz="1600" i="1" smtClean="0">
                <a:solidFill>
                  <a:srgbClr val="000099"/>
                </a:solidFill>
              </a:rPr>
              <a:t>forwarding table</a:t>
            </a:r>
            <a:r>
              <a:rPr lang="el-GR" altLang="el-GR" sz="1600" i="1" smtClean="0">
                <a:solidFill>
                  <a:srgbClr val="000099"/>
                </a:solidFill>
              </a:rPr>
              <a:t>)</a:t>
            </a:r>
            <a:r>
              <a:rPr lang="en-US" altLang="el-GR" sz="1600" smtClean="0"/>
              <a:t> </a:t>
            </a:r>
            <a:r>
              <a:rPr lang="el-GR" altLang="el-GR" sz="1600" smtClean="0"/>
              <a:t>για αυτό τον κόμβο</a:t>
            </a:r>
            <a:endParaRPr lang="en-US" altLang="el-GR" sz="1600" smtClean="0"/>
          </a:p>
          <a:p>
            <a:r>
              <a:rPr lang="el-GR" altLang="el-GR" sz="1800" smtClean="0"/>
              <a:t>Επαναληπτική διαδικασία</a:t>
            </a:r>
            <a:r>
              <a:rPr lang="en-US" altLang="el-GR" sz="1800" smtClean="0"/>
              <a:t>: </a:t>
            </a:r>
            <a:r>
              <a:rPr lang="el-GR" altLang="el-GR" sz="1800" smtClean="0"/>
              <a:t>μετά από </a:t>
            </a:r>
            <a:r>
              <a:rPr lang="en-US" altLang="el-GR" sz="1800" smtClean="0"/>
              <a:t>k </a:t>
            </a:r>
            <a:r>
              <a:rPr lang="el-GR" altLang="el-GR" sz="1800" smtClean="0"/>
              <a:t>επαναλήψεις</a:t>
            </a:r>
            <a:r>
              <a:rPr lang="en-US" altLang="el-GR" sz="1800" smtClean="0"/>
              <a:t>, </a:t>
            </a:r>
            <a:r>
              <a:rPr lang="el-GR" altLang="el-GR" sz="1800" smtClean="0"/>
              <a:t>γνωρίζει τα μονοπάτια ελαχίστου κόστους σε  </a:t>
            </a:r>
            <a:r>
              <a:rPr lang="en-US" altLang="el-GR" sz="1800" smtClean="0"/>
              <a:t>k </a:t>
            </a:r>
            <a:r>
              <a:rPr lang="el-GR" altLang="el-GR" sz="1800" smtClean="0"/>
              <a:t>προορισμούς</a:t>
            </a:r>
            <a:endParaRPr lang="en-US" altLang="el-GR" sz="1800" smtClean="0"/>
          </a:p>
        </p:txBody>
      </p:sp>
      <p:sp>
        <p:nvSpPr>
          <p:cNvPr id="13210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</a:rPr>
              <a:t>Σημειογραφία</a:t>
            </a:r>
            <a:r>
              <a:rPr lang="en-US" altLang="el-GR" i="1" smtClean="0">
                <a:solidFill>
                  <a:srgbClr val="CC0000"/>
                </a:solidFill>
              </a:rPr>
              <a:t>:</a:t>
            </a:r>
          </a:p>
          <a:p>
            <a:pPr>
              <a:lnSpc>
                <a:spcPct val="75000"/>
              </a:lnSpc>
            </a:pP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</a:rPr>
              <a:t>c(x,y):</a:t>
            </a:r>
            <a:r>
              <a:rPr lang="en-US" altLang="el-GR" sz="2400" smtClean="0"/>
              <a:t> </a:t>
            </a:r>
            <a:r>
              <a:rPr lang="el-GR" altLang="el-GR" sz="2400" smtClean="0"/>
              <a:t>Κόστος ζεύξης από τον κόμβο </a:t>
            </a:r>
            <a:r>
              <a:rPr lang="en-US" altLang="el-GR" sz="2400" smtClean="0"/>
              <a:t>x </a:t>
            </a:r>
            <a:r>
              <a:rPr lang="el-GR" altLang="el-GR" sz="2400" smtClean="0"/>
              <a:t>στο </a:t>
            </a:r>
            <a:r>
              <a:rPr lang="en-US" altLang="el-GR" sz="2400" smtClean="0"/>
              <a:t>y;  = ∞ </a:t>
            </a:r>
            <a:r>
              <a:rPr lang="el-GR" altLang="el-GR" sz="2400" smtClean="0"/>
              <a:t>αν δεν είναι άμεσοι γείτονες</a:t>
            </a:r>
            <a:endParaRPr lang="en-US" altLang="el-GR" sz="2400" smtClean="0"/>
          </a:p>
          <a:p>
            <a:pPr>
              <a:lnSpc>
                <a:spcPct val="75000"/>
              </a:lnSpc>
            </a:pP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</a:rPr>
              <a:t>D(v):</a:t>
            </a:r>
            <a:r>
              <a:rPr lang="en-US" altLang="el-GR" sz="2400" smtClean="0"/>
              <a:t> </a:t>
            </a:r>
            <a:r>
              <a:rPr lang="el-GR" altLang="el-GR" sz="2400" smtClean="0"/>
              <a:t>τρέχουσα τιμή του κόστους του μονοπατιού από την πηγή στον προορισμό </a:t>
            </a:r>
            <a:r>
              <a:rPr lang="en-US" altLang="el-GR" sz="2400" smtClean="0"/>
              <a:t>v</a:t>
            </a:r>
          </a:p>
          <a:p>
            <a:pPr>
              <a:lnSpc>
                <a:spcPct val="75000"/>
              </a:lnSpc>
            </a:pP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</a:rPr>
              <a:t>p(v):</a:t>
            </a:r>
            <a:r>
              <a:rPr lang="en-US" altLang="el-GR" sz="2400" smtClean="0"/>
              <a:t> </a:t>
            </a:r>
            <a:r>
              <a:rPr lang="el-GR" altLang="el-GR" sz="2400" smtClean="0"/>
              <a:t>προηγούμενος κόμβος στο μονοπάτι από την πηγή στο </a:t>
            </a:r>
            <a:r>
              <a:rPr lang="en-US" altLang="el-GR" sz="2400" smtClean="0"/>
              <a:t>v</a:t>
            </a:r>
          </a:p>
          <a:p>
            <a:pPr>
              <a:lnSpc>
                <a:spcPct val="75000"/>
              </a:lnSpc>
            </a:pP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</a:rPr>
              <a:t>N</a:t>
            </a: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altLang="el-GR" smtClean="0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Το σύνολο των κόμβων των οποίων το μονοπάτι ελάχιστου κόστους είναι σίγουρα γνωστό</a:t>
            </a:r>
            <a:endParaRPr lang="en-US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3A951C4E-925D-42C1-841B-329774333CA4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312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4000" dirty="0" err="1" smtClean="0"/>
              <a:t>Dijsktra</a:t>
            </a:r>
            <a:r>
              <a:rPr lang="ja-JP" altLang="en-US" sz="4000" dirty="0" smtClean="0"/>
              <a:t>’</a:t>
            </a:r>
            <a:r>
              <a:rPr lang="en-US" altLang="ja-JP" sz="4000" dirty="0" smtClean="0"/>
              <a:t>s Algorithm</a:t>
            </a:r>
            <a:endParaRPr lang="en-US" altLang="el-GR" dirty="0" smtClean="0"/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  </a:t>
            </a:r>
            <a:r>
              <a:rPr lang="en-US" altLang="el-GR" sz="2000" b="1" i="1">
                <a:latin typeface="Arial" panose="020B0604020202020204" pitchFamily="34" charset="0"/>
                <a:ea typeface="MS PGothic" panose="020B0600070205080204" pitchFamily="34" charset="-128"/>
              </a:rPr>
              <a:t>Initialization: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2    N' = {u}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3    for all nodes 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4      if v adjacent to 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5          then D(v) = c(u,v)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6      else D(v) = ∞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8   </a:t>
            </a:r>
            <a:r>
              <a:rPr lang="en-US" altLang="el-GR" sz="2000" b="1" i="1">
                <a:latin typeface="Arial" panose="020B0604020202020204" pitchFamily="34" charset="0"/>
                <a:ea typeface="MS PGothic" panose="020B0600070205080204" pitchFamily="34" charset="-128"/>
              </a:rPr>
              <a:t>Loop</a:t>
            </a:r>
            <a:r>
              <a:rPr lang="en-US" altLang="el-GR" sz="2000" i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9     find w not in N' such that D(w) is a minimum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10    add w to N'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11    update D(v) for all v adjacent to w and not in N'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12       </a:t>
            </a:r>
            <a:r>
              <a:rPr lang="en-US" altLang="el-GR" sz="2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D(v) = min( D(v), D(w) + c(w,v) 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13    /* new cost to v is either old cost to v or known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14     shortest path cost to w plus cost from w to v */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15  </a:t>
            </a:r>
            <a:r>
              <a:rPr lang="en-US" altLang="el-GR" sz="2000" b="1" i="1">
                <a:latin typeface="Arial" panose="020B0604020202020204" pitchFamily="34" charset="0"/>
                <a:ea typeface="MS PGothic" panose="020B0600070205080204" pitchFamily="34" charset="-128"/>
              </a:rPr>
              <a:t>until all nodes in N'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33126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6 w 504"/>
              <a:gd name="T1" fmla="*/ 2147483646 h 1818"/>
              <a:gd name="T2" fmla="*/ 2147483646 w 504"/>
              <a:gd name="T3" fmla="*/ 2147483646 h 1818"/>
              <a:gd name="T4" fmla="*/ 2147483646 w 504"/>
              <a:gd name="T5" fmla="*/ 2147483646 h 1818"/>
              <a:gd name="T6" fmla="*/ 2147483646 w 504"/>
              <a:gd name="T7" fmla="*/ 2147483646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6AA04219-BCA2-42AC-BD98-0F39CDBB79A6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4147" name="Picture 13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48" name="Group 2"/>
          <p:cNvGrpSpPr>
            <a:grpSpLocks/>
          </p:cNvGrpSpPr>
          <p:nvPr/>
        </p:nvGrpSpPr>
        <p:grpSpPr bwMode="auto">
          <a:xfrm>
            <a:off x="4640263" y="3098800"/>
            <a:ext cx="4217987" cy="3759200"/>
            <a:chOff x="415" y="856"/>
            <a:chExt cx="2910" cy="2523"/>
          </a:xfrm>
        </p:grpSpPr>
        <p:grpSp>
          <p:nvGrpSpPr>
            <p:cNvPr id="134210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34272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3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74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75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6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7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8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w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4211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12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4213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34265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66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67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68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69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0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71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v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4214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34258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9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60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61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62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63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64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4215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34251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2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53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54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5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6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7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u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4216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17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18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19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20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21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22" name="Freeform 43"/>
            <p:cNvSpPr>
              <a:spLocks/>
            </p:cNvSpPr>
            <p:nvPr/>
          </p:nvSpPr>
          <p:spPr bwMode="auto">
            <a:xfrm>
              <a:off x="604" y="2227"/>
              <a:ext cx="857" cy="1152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" h="1152">
                  <a:moveTo>
                    <a:pt x="0" y="0"/>
                  </a:moveTo>
                  <a:cubicBezTo>
                    <a:pt x="95" y="191"/>
                    <a:pt x="365" y="1152"/>
                    <a:pt x="562" y="1152"/>
                  </a:cubicBezTo>
                  <a:cubicBezTo>
                    <a:pt x="759" y="1152"/>
                    <a:pt x="796" y="851"/>
                    <a:pt x="857" y="7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23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7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24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25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26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4227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34244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5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46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47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8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9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50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4228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8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4229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34237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38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39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40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1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2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243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z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4230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31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32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33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7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34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4235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4236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9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34149" name="Rectangle 72"/>
          <p:cNvSpPr>
            <a:spLocks noChangeArrowheads="1"/>
          </p:cNvSpPr>
          <p:nvPr/>
        </p:nvSpPr>
        <p:spPr bwMode="auto">
          <a:xfrm>
            <a:off x="487362" y="0"/>
            <a:ext cx="8020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4000" dirty="0" err="1">
                <a:solidFill>
                  <a:srgbClr val="000099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Dijkstra’</a:t>
            </a:r>
            <a:r>
              <a:rPr lang="en-US" altLang="ja-JP" sz="4000" dirty="0" err="1">
                <a:solidFill>
                  <a:srgbClr val="000099"/>
                </a:solidFill>
                <a:latin typeface="Gill Sans MT" panose="020B0502020104020203" pitchFamily="34" charset="0"/>
              </a:rPr>
              <a:t>s</a:t>
            </a:r>
            <a:r>
              <a:rPr lang="en-US" altLang="ja-JP" sz="4000" dirty="0">
                <a:solidFill>
                  <a:srgbClr val="000099"/>
                </a:solidFill>
                <a:latin typeface="Gill Sans MT" panose="020B0502020104020203" pitchFamily="34" charset="0"/>
              </a:rPr>
              <a:t> algorithm: </a:t>
            </a:r>
            <a:r>
              <a:rPr lang="el-GR" altLang="ja-JP" sz="400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παράδειγμα</a:t>
            </a:r>
            <a:endParaRPr lang="en-US" altLang="el-GR" sz="4400" dirty="0">
              <a:solidFill>
                <a:srgbClr val="000099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34150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Step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4151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N'</a:t>
            </a:r>
          </a:p>
        </p:txBody>
      </p:sp>
      <p:sp>
        <p:nvSpPr>
          <p:cNvPr id="134152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D(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p(v)</a:t>
            </a:r>
          </a:p>
        </p:txBody>
      </p:sp>
      <p:sp>
        <p:nvSpPr>
          <p:cNvPr id="134153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34154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34155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34156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34157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34158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134159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D(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p(w)</a:t>
            </a:r>
          </a:p>
        </p:txBody>
      </p:sp>
      <p:sp>
        <p:nvSpPr>
          <p:cNvPr id="134160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D(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p(x)</a:t>
            </a:r>
          </a:p>
        </p:txBody>
      </p:sp>
      <p:sp>
        <p:nvSpPr>
          <p:cNvPr id="134161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D(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p(y)</a:t>
            </a:r>
          </a:p>
        </p:txBody>
      </p:sp>
      <p:sp>
        <p:nvSpPr>
          <p:cNvPr id="134162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D(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p(z)</a:t>
            </a:r>
          </a:p>
        </p:txBody>
      </p:sp>
      <p:sp>
        <p:nvSpPr>
          <p:cNvPr id="134163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64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65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34166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67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68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69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4170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34205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Comic Sans MS" panose="030F0702030302020204" pitchFamily="66" charset="0"/>
                  <a:ea typeface="MS PGothic" panose="020B0600070205080204" pitchFamily="34" charset="-128"/>
                </a:rPr>
                <a:t>∞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06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Comic Sans MS" panose="030F0702030302020204" pitchFamily="66" charset="0"/>
                  <a:ea typeface="MS PGothic" panose="020B0600070205080204" pitchFamily="34" charset="-128"/>
                </a:rPr>
                <a:t>∞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07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7,u</a:t>
              </a:r>
            </a:p>
          </p:txBody>
        </p:sp>
        <p:sp>
          <p:nvSpPr>
            <p:cNvPr id="134208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3,u</a:t>
              </a:r>
            </a:p>
          </p:txBody>
        </p:sp>
        <p:sp>
          <p:nvSpPr>
            <p:cNvPr id="134209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34200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Comic Sans MS" panose="030F0702030302020204" pitchFamily="66" charset="0"/>
                  <a:ea typeface="MS PGothic" panose="020B0600070205080204" pitchFamily="34" charset="-128"/>
                </a:rPr>
                <a:t>∞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01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11</a:t>
              </a: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,w</a:t>
              </a:r>
              <a:r>
                <a:rPr lang="en-US" altLang="el-GR" sz="1800">
                  <a:latin typeface="Comic Sans MS" panose="030F0702030302020204" pitchFamily="66" charset="0"/>
                  <a:ea typeface="MS PGothic" panose="020B0600070205080204" pitchFamily="34" charset="-128"/>
                </a:rPr>
                <a:t>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02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6,w</a:t>
              </a:r>
            </a:p>
          </p:txBody>
        </p:sp>
        <p:sp>
          <p:nvSpPr>
            <p:cNvPr id="134203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204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34195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14</a:t>
              </a: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,x </a:t>
              </a:r>
            </a:p>
          </p:txBody>
        </p:sp>
        <p:sp>
          <p:nvSpPr>
            <p:cNvPr id="134196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11,</a:t>
              </a: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w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197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6,w</a:t>
              </a:r>
            </a:p>
          </p:txBody>
        </p:sp>
        <p:sp>
          <p:nvSpPr>
            <p:cNvPr id="134198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199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34193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14</a:t>
              </a: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,x </a:t>
              </a:r>
            </a:p>
          </p:txBody>
        </p:sp>
        <p:sp>
          <p:nvSpPr>
            <p:cNvPr id="134194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>
                  <a:latin typeface="Arial" panose="020B0604020202020204" pitchFamily="34" charset="0"/>
                  <a:ea typeface="MS PGothic" panose="020B0600070205080204" pitchFamily="34" charset="-128"/>
                </a:rPr>
                <a:t>10,</a:t>
              </a: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v </a:t>
              </a:r>
              <a:endParaRPr lang="en-US" altLang="el-GR" sz="20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latin typeface="Arial" panose="020B0604020202020204" pitchFamily="34" charset="0"/>
                <a:ea typeface="MS PGothic" panose="020B0600070205080204" pitchFamily="34" charset="-128"/>
              </a:rPr>
              <a:t>12</a:t>
            </a: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notes: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Κατασκευή του δέντρου με τα συντομότερα μονοπάτια ιχνηλατώντας τους προηγούμενους κόμβους</a:t>
            </a:r>
            <a:endParaRPr lang="en-US" altLang="el-GR" sz="20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Σύνδεσμοι μπορεί να υπάρχουν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(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και να κόβονται αυθαίρετα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uwxvyz</a:t>
            </a:r>
          </a:p>
        </p:txBody>
      </p:sp>
      <p:graphicFrame>
        <p:nvGraphicFramePr>
          <p:cNvPr id="135" name="Object 135"/>
          <p:cNvGraphicFramePr>
            <a:graphicFrameLocks noChangeAspect="1"/>
          </p:cNvGraphicFramePr>
          <p:nvPr/>
        </p:nvGraphicFramePr>
        <p:xfrm>
          <a:off x="5445125" y="1949450"/>
          <a:ext cx="3698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7" name="Equation" r:id="rId4" imgW="2374900" imgH="431800" progId="Equation.3">
                  <p:embed/>
                </p:oleObj>
              </mc:Choice>
              <mc:Fallback>
                <p:oleObj name="Equation" r:id="rId4" imgW="2374900" imgH="43180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1949450"/>
                        <a:ext cx="36988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381750"/>
            <a:ext cx="8921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19CCF5A2-9AC5-427B-A1A3-52992BD8CF15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5171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Rectangle 72"/>
          <p:cNvSpPr>
            <a:spLocks noChangeArrowheads="1"/>
          </p:cNvSpPr>
          <p:nvPr/>
        </p:nvSpPr>
        <p:spPr bwMode="auto">
          <a:xfrm>
            <a:off x="487362" y="0"/>
            <a:ext cx="81890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4000" dirty="0" err="1">
                <a:solidFill>
                  <a:srgbClr val="000099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Dijkstra’</a:t>
            </a:r>
            <a:r>
              <a:rPr lang="en-US" altLang="ja-JP" sz="4000" dirty="0" err="1">
                <a:solidFill>
                  <a:srgbClr val="000099"/>
                </a:solidFill>
                <a:latin typeface="Gill Sans MT" panose="020B0502020104020203" pitchFamily="34" charset="0"/>
              </a:rPr>
              <a:t>s</a:t>
            </a:r>
            <a:r>
              <a:rPr lang="en-US" altLang="ja-JP" sz="4000" dirty="0">
                <a:solidFill>
                  <a:srgbClr val="000099"/>
                </a:solidFill>
                <a:latin typeface="Gill Sans MT" panose="020B0502020104020203" pitchFamily="34" charset="0"/>
              </a:rPr>
              <a:t> algorithm: </a:t>
            </a:r>
            <a:r>
              <a:rPr lang="el-GR" altLang="ja-JP" sz="4000" dirty="0">
                <a:solidFill>
                  <a:srgbClr val="000099"/>
                </a:solidFill>
                <a:latin typeface="Gill Sans MT" panose="020B0502020104020203" pitchFamily="34" charset="0"/>
              </a:rPr>
              <a:t>παράδειγμα</a:t>
            </a:r>
            <a:endParaRPr lang="en-US" altLang="el-GR" sz="4400" dirty="0">
              <a:solidFill>
                <a:srgbClr val="000099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35173" name="Group 153"/>
          <p:cNvGrpSpPr>
            <a:grpSpLocks/>
          </p:cNvGrpSpPr>
          <p:nvPr/>
        </p:nvGrpSpPr>
        <p:grpSpPr bwMode="auto">
          <a:xfrm>
            <a:off x="957263" y="1492250"/>
            <a:ext cx="4217987" cy="3759200"/>
            <a:chOff x="1588144" y="1566562"/>
            <a:chExt cx="4217987" cy="3759200"/>
          </a:xfrm>
        </p:grpSpPr>
        <p:grpSp>
          <p:nvGrpSpPr>
            <p:cNvPr id="135190" name="Group 2"/>
            <p:cNvGrpSpPr>
              <a:grpSpLocks/>
            </p:cNvGrpSpPr>
            <p:nvPr/>
          </p:nvGrpSpPr>
          <p:grpSpPr bwMode="auto">
            <a:xfrm>
              <a:off x="1588144" y="1566562"/>
              <a:ext cx="4217987" cy="3759200"/>
              <a:chOff x="415" y="856"/>
              <a:chExt cx="2910" cy="2523"/>
            </a:xfrm>
          </p:grpSpPr>
          <p:grpSp>
            <p:nvGrpSpPr>
              <p:cNvPr id="135196" name="Group 3"/>
              <p:cNvGrpSpPr>
                <a:grpSpLocks/>
              </p:cNvGrpSpPr>
              <p:nvPr/>
            </p:nvGrpSpPr>
            <p:grpSpPr bwMode="auto">
              <a:xfrm>
                <a:off x="1290" y="1997"/>
                <a:ext cx="316" cy="267"/>
                <a:chOff x="1613" y="2011"/>
                <a:chExt cx="316" cy="267"/>
              </a:xfrm>
            </p:grpSpPr>
            <p:sp>
              <p:nvSpPr>
                <p:cNvPr id="135258" name="Oval 4"/>
                <p:cNvSpPr>
                  <a:spLocks noChangeArrowheads="1"/>
                </p:cNvSpPr>
                <p:nvPr/>
              </p:nvSpPr>
              <p:spPr bwMode="auto">
                <a:xfrm>
                  <a:off x="1616" y="2138"/>
                  <a:ext cx="311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9" name="Line 5"/>
                <p:cNvSpPr>
                  <a:spLocks noChangeShapeType="1"/>
                </p:cNvSpPr>
                <p:nvPr/>
              </p:nvSpPr>
              <p:spPr bwMode="auto">
                <a:xfrm>
                  <a:off x="1616" y="2129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60" name="Line 6"/>
                <p:cNvSpPr>
                  <a:spLocks noChangeShapeType="1"/>
                </p:cNvSpPr>
                <p:nvPr/>
              </p:nvSpPr>
              <p:spPr bwMode="auto">
                <a:xfrm>
                  <a:off x="1929" y="2129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61" name="Rectangle 7"/>
                <p:cNvSpPr>
                  <a:spLocks noChangeArrowheads="1"/>
                </p:cNvSpPr>
                <p:nvPr/>
              </p:nvSpPr>
              <p:spPr bwMode="auto">
                <a:xfrm>
                  <a:off x="1616" y="2129"/>
                  <a:ext cx="308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62" name="Oval 8"/>
                <p:cNvSpPr>
                  <a:spLocks noChangeArrowheads="1"/>
                </p:cNvSpPr>
                <p:nvPr/>
              </p:nvSpPr>
              <p:spPr bwMode="auto">
                <a:xfrm>
                  <a:off x="1613" y="2072"/>
                  <a:ext cx="311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63" name="Rectangle 9"/>
                <p:cNvSpPr>
                  <a:spLocks noChangeArrowheads="1"/>
                </p:cNvSpPr>
                <p:nvPr/>
              </p:nvSpPr>
              <p:spPr bwMode="auto">
                <a:xfrm>
                  <a:off x="1686" y="2100"/>
                  <a:ext cx="140" cy="105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6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633" y="2011"/>
                  <a:ext cx="254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w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35197" name="Text Box 11"/>
              <p:cNvSpPr txBox="1">
                <a:spLocks noChangeArrowheads="1"/>
              </p:cNvSpPr>
              <p:nvPr/>
            </p:nvSpPr>
            <p:spPr bwMode="auto">
              <a:xfrm>
                <a:off x="925" y="1959"/>
                <a:ext cx="21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3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198" name="Text Box 12"/>
              <p:cNvSpPr txBox="1">
                <a:spLocks noChangeArrowheads="1"/>
              </p:cNvSpPr>
              <p:nvPr/>
            </p:nvSpPr>
            <p:spPr bwMode="auto">
              <a:xfrm>
                <a:off x="1430" y="1478"/>
                <a:ext cx="21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4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5199" name="Group 13"/>
              <p:cNvGrpSpPr>
                <a:grpSpLocks/>
              </p:cNvGrpSpPr>
              <p:nvPr/>
            </p:nvGrpSpPr>
            <p:grpSpPr bwMode="auto">
              <a:xfrm>
                <a:off x="1299" y="2848"/>
                <a:ext cx="316" cy="266"/>
                <a:chOff x="1613" y="2011"/>
                <a:chExt cx="316" cy="266"/>
              </a:xfrm>
            </p:grpSpPr>
            <p:sp>
              <p:nvSpPr>
                <p:cNvPr id="135251" name="Oval 14"/>
                <p:cNvSpPr>
                  <a:spLocks noChangeArrowheads="1"/>
                </p:cNvSpPr>
                <p:nvPr/>
              </p:nvSpPr>
              <p:spPr bwMode="auto">
                <a:xfrm>
                  <a:off x="1616" y="213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2" name="Line 15"/>
                <p:cNvSpPr>
                  <a:spLocks noChangeShapeType="1"/>
                </p:cNvSpPr>
                <p:nvPr/>
              </p:nvSpPr>
              <p:spPr bwMode="auto">
                <a:xfrm>
                  <a:off x="1616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53" name="Line 16"/>
                <p:cNvSpPr>
                  <a:spLocks noChangeShapeType="1"/>
                </p:cNvSpPr>
                <p:nvPr/>
              </p:nvSpPr>
              <p:spPr bwMode="auto">
                <a:xfrm>
                  <a:off x="1929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54" name="Rectangle 17"/>
                <p:cNvSpPr>
                  <a:spLocks noChangeArrowheads="1"/>
                </p:cNvSpPr>
                <p:nvPr/>
              </p:nvSpPr>
              <p:spPr bwMode="auto">
                <a:xfrm>
                  <a:off x="1616" y="213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5" name="Oval 18"/>
                <p:cNvSpPr>
                  <a:spLocks noChangeArrowheads="1"/>
                </p:cNvSpPr>
                <p:nvPr/>
              </p:nvSpPr>
              <p:spPr bwMode="auto">
                <a:xfrm>
                  <a:off x="1613" y="207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6" name="Rectangle 19"/>
                <p:cNvSpPr>
                  <a:spLocks noChangeArrowheads="1"/>
                </p:cNvSpPr>
                <p:nvPr/>
              </p:nvSpPr>
              <p:spPr bwMode="auto">
                <a:xfrm>
                  <a:off x="1687" y="2100"/>
                  <a:ext cx="141" cy="105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52" y="2011"/>
                  <a:ext cx="215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v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35200" name="Group 21"/>
              <p:cNvGrpSpPr>
                <a:grpSpLocks/>
              </p:cNvGrpSpPr>
              <p:nvPr/>
            </p:nvGrpSpPr>
            <p:grpSpPr bwMode="auto">
              <a:xfrm>
                <a:off x="1295" y="856"/>
                <a:ext cx="316" cy="266"/>
                <a:chOff x="1613" y="2011"/>
                <a:chExt cx="316" cy="266"/>
              </a:xfrm>
            </p:grpSpPr>
            <p:sp>
              <p:nvSpPr>
                <p:cNvPr id="135244" name="Oval 22"/>
                <p:cNvSpPr>
                  <a:spLocks noChangeArrowheads="1"/>
                </p:cNvSpPr>
                <p:nvPr/>
              </p:nvSpPr>
              <p:spPr bwMode="auto">
                <a:xfrm>
                  <a:off x="1616" y="213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5" name="Line 23"/>
                <p:cNvSpPr>
                  <a:spLocks noChangeShapeType="1"/>
                </p:cNvSpPr>
                <p:nvPr/>
              </p:nvSpPr>
              <p:spPr bwMode="auto">
                <a:xfrm>
                  <a:off x="1616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46" name="Line 24"/>
                <p:cNvSpPr>
                  <a:spLocks noChangeShapeType="1"/>
                </p:cNvSpPr>
                <p:nvPr/>
              </p:nvSpPr>
              <p:spPr bwMode="auto">
                <a:xfrm>
                  <a:off x="1929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47" name="Rectangle 25"/>
                <p:cNvSpPr>
                  <a:spLocks noChangeArrowheads="1"/>
                </p:cNvSpPr>
                <p:nvPr/>
              </p:nvSpPr>
              <p:spPr bwMode="auto">
                <a:xfrm>
                  <a:off x="1616" y="213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8" name="Oval 26"/>
                <p:cNvSpPr>
                  <a:spLocks noChangeArrowheads="1"/>
                </p:cNvSpPr>
                <p:nvPr/>
              </p:nvSpPr>
              <p:spPr bwMode="auto">
                <a:xfrm>
                  <a:off x="1611" y="2072"/>
                  <a:ext cx="313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9" name="Rectangle 27"/>
                <p:cNvSpPr>
                  <a:spLocks noChangeArrowheads="1"/>
                </p:cNvSpPr>
                <p:nvPr/>
              </p:nvSpPr>
              <p:spPr bwMode="auto">
                <a:xfrm>
                  <a:off x="1687" y="2100"/>
                  <a:ext cx="141" cy="103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5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52" y="2011"/>
                  <a:ext cx="215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35201" name="Group 29"/>
              <p:cNvGrpSpPr>
                <a:grpSpLocks/>
              </p:cNvGrpSpPr>
              <p:nvPr/>
            </p:nvGrpSpPr>
            <p:grpSpPr bwMode="auto">
              <a:xfrm>
                <a:off x="415" y="2028"/>
                <a:ext cx="316" cy="267"/>
                <a:chOff x="1613" y="2011"/>
                <a:chExt cx="316" cy="267"/>
              </a:xfrm>
            </p:grpSpPr>
            <p:sp>
              <p:nvSpPr>
                <p:cNvPr id="135237" name="Oval 30"/>
                <p:cNvSpPr>
                  <a:spLocks noChangeArrowheads="1"/>
                </p:cNvSpPr>
                <p:nvPr/>
              </p:nvSpPr>
              <p:spPr bwMode="auto">
                <a:xfrm>
                  <a:off x="1616" y="2138"/>
                  <a:ext cx="313" cy="8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38" name="Line 31"/>
                <p:cNvSpPr>
                  <a:spLocks noChangeShapeType="1"/>
                </p:cNvSpPr>
                <p:nvPr/>
              </p:nvSpPr>
              <p:spPr bwMode="auto">
                <a:xfrm>
                  <a:off x="1616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39" name="Line 32"/>
                <p:cNvSpPr>
                  <a:spLocks noChangeShapeType="1"/>
                </p:cNvSpPr>
                <p:nvPr/>
              </p:nvSpPr>
              <p:spPr bwMode="auto">
                <a:xfrm>
                  <a:off x="1931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40" name="Rectangle 33"/>
                <p:cNvSpPr>
                  <a:spLocks noChangeArrowheads="1"/>
                </p:cNvSpPr>
                <p:nvPr/>
              </p:nvSpPr>
              <p:spPr bwMode="auto">
                <a:xfrm>
                  <a:off x="1616" y="213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1" name="Oval 34"/>
                <p:cNvSpPr>
                  <a:spLocks noChangeArrowheads="1"/>
                </p:cNvSpPr>
                <p:nvPr/>
              </p:nvSpPr>
              <p:spPr bwMode="auto">
                <a:xfrm>
                  <a:off x="1613" y="2072"/>
                  <a:ext cx="313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2" name="Rectangle 35"/>
                <p:cNvSpPr>
                  <a:spLocks noChangeArrowheads="1"/>
                </p:cNvSpPr>
                <p:nvPr/>
              </p:nvSpPr>
              <p:spPr bwMode="auto">
                <a:xfrm>
                  <a:off x="1687" y="2102"/>
                  <a:ext cx="141" cy="103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4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48" y="2011"/>
                  <a:ext cx="226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u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35202" name="Line 37"/>
              <p:cNvSpPr>
                <a:spLocks noChangeShapeType="1"/>
              </p:cNvSpPr>
              <p:nvPr/>
            </p:nvSpPr>
            <p:spPr bwMode="auto">
              <a:xfrm>
                <a:off x="738" y="2156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03" name="Line 38"/>
              <p:cNvSpPr>
                <a:spLocks noChangeShapeType="1"/>
              </p:cNvSpPr>
              <p:nvPr/>
            </p:nvSpPr>
            <p:spPr bwMode="auto">
              <a:xfrm>
                <a:off x="1440" y="1082"/>
                <a:ext cx="0" cy="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04" name="Line 39"/>
              <p:cNvSpPr>
                <a:spLocks noChangeShapeType="1"/>
              </p:cNvSpPr>
              <p:nvPr/>
            </p:nvSpPr>
            <p:spPr bwMode="auto">
              <a:xfrm flipH="1">
                <a:off x="614" y="1021"/>
                <a:ext cx="674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05" name="Text Box 40"/>
              <p:cNvSpPr txBox="1">
                <a:spLocks noChangeArrowheads="1"/>
              </p:cNvSpPr>
              <p:nvPr/>
            </p:nvSpPr>
            <p:spPr bwMode="auto">
              <a:xfrm>
                <a:off x="772" y="1368"/>
                <a:ext cx="215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5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06" name="Line 41"/>
              <p:cNvSpPr>
                <a:spLocks noChangeShapeType="1"/>
              </p:cNvSpPr>
              <p:nvPr/>
            </p:nvSpPr>
            <p:spPr bwMode="auto">
              <a:xfrm>
                <a:off x="1447" y="2206"/>
                <a:ext cx="9" cy="7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07" name="Text Box 42"/>
              <p:cNvSpPr txBox="1">
                <a:spLocks noChangeArrowheads="1"/>
              </p:cNvSpPr>
              <p:nvPr/>
            </p:nvSpPr>
            <p:spPr bwMode="auto">
              <a:xfrm>
                <a:off x="1454" y="2407"/>
                <a:ext cx="21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3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08" name="Freeform 43"/>
              <p:cNvSpPr>
                <a:spLocks/>
              </p:cNvSpPr>
              <p:nvPr/>
            </p:nvSpPr>
            <p:spPr bwMode="auto">
              <a:xfrm>
                <a:off x="604" y="2227"/>
                <a:ext cx="857" cy="1152"/>
              </a:xfrm>
              <a:custGeom>
                <a:avLst/>
                <a:gdLst>
                  <a:gd name="T0" fmla="*/ 0 w 857"/>
                  <a:gd name="T1" fmla="*/ 0 h 1152"/>
                  <a:gd name="T2" fmla="*/ 562 w 857"/>
                  <a:gd name="T3" fmla="*/ 1152 h 1152"/>
                  <a:gd name="T4" fmla="*/ 857 w 857"/>
                  <a:gd name="T5" fmla="*/ 772 h 1152"/>
                  <a:gd name="T6" fmla="*/ 0 60000 65536"/>
                  <a:gd name="T7" fmla="*/ 0 60000 65536"/>
                  <a:gd name="T8" fmla="*/ 0 60000 65536"/>
                  <a:gd name="T9" fmla="*/ 0 w 857"/>
                  <a:gd name="T10" fmla="*/ 0 h 1152"/>
                  <a:gd name="T11" fmla="*/ 857 w 857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7" h="1152">
                    <a:moveTo>
                      <a:pt x="0" y="0"/>
                    </a:moveTo>
                    <a:cubicBezTo>
                      <a:pt x="95" y="191"/>
                      <a:pt x="365" y="1152"/>
                      <a:pt x="562" y="1152"/>
                    </a:cubicBezTo>
                    <a:cubicBezTo>
                      <a:pt x="759" y="1152"/>
                      <a:pt x="796" y="851"/>
                      <a:pt x="857" y="7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09" name="Text Box 44"/>
              <p:cNvSpPr txBox="1">
                <a:spLocks noChangeArrowheads="1"/>
              </p:cNvSpPr>
              <p:nvPr/>
            </p:nvSpPr>
            <p:spPr bwMode="auto">
              <a:xfrm>
                <a:off x="768" y="2582"/>
                <a:ext cx="216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10" name="Line 45"/>
              <p:cNvSpPr>
                <a:spLocks noChangeShapeType="1"/>
              </p:cNvSpPr>
              <p:nvPr/>
            </p:nvSpPr>
            <p:spPr bwMode="auto">
              <a:xfrm flipH="1">
                <a:off x="1450" y="2158"/>
                <a:ext cx="998" cy="8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11" name="Text Box 46"/>
              <p:cNvSpPr txBox="1">
                <a:spLocks noChangeArrowheads="1"/>
              </p:cNvSpPr>
              <p:nvPr/>
            </p:nvSpPr>
            <p:spPr bwMode="auto">
              <a:xfrm>
                <a:off x="1896" y="2569"/>
                <a:ext cx="216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4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12" name="Freeform 47"/>
              <p:cNvSpPr>
                <a:spLocks/>
              </p:cNvSpPr>
              <p:nvPr/>
            </p:nvSpPr>
            <p:spPr bwMode="auto">
              <a:xfrm>
                <a:off x="1477" y="1946"/>
                <a:ext cx="991" cy="484"/>
              </a:xfrm>
              <a:custGeom>
                <a:avLst/>
                <a:gdLst>
                  <a:gd name="T0" fmla="*/ 0 w 991"/>
                  <a:gd name="T1" fmla="*/ 168 h 484"/>
                  <a:gd name="T2" fmla="*/ 204 w 991"/>
                  <a:gd name="T3" fmla="*/ 484 h 484"/>
                  <a:gd name="T4" fmla="*/ 302 w 991"/>
                  <a:gd name="T5" fmla="*/ 7 h 484"/>
                  <a:gd name="T6" fmla="*/ 379 w 991"/>
                  <a:gd name="T7" fmla="*/ 442 h 484"/>
                  <a:gd name="T8" fmla="*/ 534 w 991"/>
                  <a:gd name="T9" fmla="*/ 21 h 484"/>
                  <a:gd name="T10" fmla="*/ 611 w 991"/>
                  <a:gd name="T11" fmla="*/ 351 h 484"/>
                  <a:gd name="T12" fmla="*/ 660 w 991"/>
                  <a:gd name="T13" fmla="*/ 77 h 484"/>
                  <a:gd name="T14" fmla="*/ 991 w 991"/>
                  <a:gd name="T15" fmla="*/ 218 h 4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1"/>
                  <a:gd name="T25" fmla="*/ 0 h 484"/>
                  <a:gd name="T26" fmla="*/ 991 w 991"/>
                  <a:gd name="T27" fmla="*/ 484 h 4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1" h="484">
                    <a:moveTo>
                      <a:pt x="0" y="168"/>
                    </a:moveTo>
                    <a:cubicBezTo>
                      <a:pt x="0" y="168"/>
                      <a:pt x="145" y="484"/>
                      <a:pt x="204" y="484"/>
                    </a:cubicBezTo>
                    <a:cubicBezTo>
                      <a:pt x="263" y="484"/>
                      <a:pt x="253" y="6"/>
                      <a:pt x="302" y="7"/>
                    </a:cubicBezTo>
                    <a:cubicBezTo>
                      <a:pt x="331" y="0"/>
                      <a:pt x="313" y="444"/>
                      <a:pt x="379" y="442"/>
                    </a:cubicBezTo>
                    <a:cubicBezTo>
                      <a:pt x="418" y="444"/>
                      <a:pt x="475" y="24"/>
                      <a:pt x="534" y="21"/>
                    </a:cubicBezTo>
                    <a:cubicBezTo>
                      <a:pt x="573" y="6"/>
                      <a:pt x="575" y="360"/>
                      <a:pt x="611" y="351"/>
                    </a:cubicBezTo>
                    <a:cubicBezTo>
                      <a:pt x="647" y="342"/>
                      <a:pt x="577" y="80"/>
                      <a:pt x="660" y="77"/>
                    </a:cubicBezTo>
                    <a:cubicBezTo>
                      <a:pt x="743" y="74"/>
                      <a:pt x="922" y="189"/>
                      <a:pt x="991" y="2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35213" name="Group 48"/>
              <p:cNvGrpSpPr>
                <a:grpSpLocks/>
              </p:cNvGrpSpPr>
              <p:nvPr/>
            </p:nvGrpSpPr>
            <p:grpSpPr bwMode="auto">
              <a:xfrm>
                <a:off x="2332" y="2021"/>
                <a:ext cx="316" cy="266"/>
                <a:chOff x="1613" y="2011"/>
                <a:chExt cx="316" cy="266"/>
              </a:xfrm>
            </p:grpSpPr>
            <p:sp>
              <p:nvSpPr>
                <p:cNvPr id="135230" name="Oval 49"/>
                <p:cNvSpPr>
                  <a:spLocks noChangeArrowheads="1"/>
                </p:cNvSpPr>
                <p:nvPr/>
              </p:nvSpPr>
              <p:spPr bwMode="auto">
                <a:xfrm>
                  <a:off x="1616" y="2136"/>
                  <a:ext cx="313" cy="8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31" name="Line 50"/>
                <p:cNvSpPr>
                  <a:spLocks noChangeShapeType="1"/>
                </p:cNvSpPr>
                <p:nvPr/>
              </p:nvSpPr>
              <p:spPr bwMode="auto">
                <a:xfrm>
                  <a:off x="1616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32" name="Line 51"/>
                <p:cNvSpPr>
                  <a:spLocks noChangeShapeType="1"/>
                </p:cNvSpPr>
                <p:nvPr/>
              </p:nvSpPr>
              <p:spPr bwMode="auto">
                <a:xfrm>
                  <a:off x="1929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33" name="Rectangle 52"/>
                <p:cNvSpPr>
                  <a:spLocks noChangeArrowheads="1"/>
                </p:cNvSpPr>
                <p:nvPr/>
              </p:nvSpPr>
              <p:spPr bwMode="auto">
                <a:xfrm>
                  <a:off x="1616" y="213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34" name="Oval 53"/>
                <p:cNvSpPr>
                  <a:spLocks noChangeArrowheads="1"/>
                </p:cNvSpPr>
                <p:nvPr/>
              </p:nvSpPr>
              <p:spPr bwMode="auto">
                <a:xfrm>
                  <a:off x="1613" y="2070"/>
                  <a:ext cx="313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35" name="Rectangle 54"/>
                <p:cNvSpPr>
                  <a:spLocks noChangeArrowheads="1"/>
                </p:cNvSpPr>
                <p:nvPr/>
              </p:nvSpPr>
              <p:spPr bwMode="auto">
                <a:xfrm>
                  <a:off x="1687" y="2100"/>
                  <a:ext cx="141" cy="103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3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652" y="2011"/>
                  <a:ext cx="215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y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35214" name="Text Box 56"/>
              <p:cNvSpPr txBox="1">
                <a:spLocks noChangeArrowheads="1"/>
              </p:cNvSpPr>
              <p:nvPr/>
            </p:nvSpPr>
            <p:spPr bwMode="auto">
              <a:xfrm>
                <a:off x="1814" y="1721"/>
                <a:ext cx="216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8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5215" name="Group 57"/>
              <p:cNvGrpSpPr>
                <a:grpSpLocks/>
              </p:cNvGrpSpPr>
              <p:nvPr/>
            </p:nvGrpSpPr>
            <p:grpSpPr bwMode="auto">
              <a:xfrm>
                <a:off x="3009" y="2002"/>
                <a:ext cx="316" cy="266"/>
                <a:chOff x="1613" y="2011"/>
                <a:chExt cx="316" cy="266"/>
              </a:xfrm>
            </p:grpSpPr>
            <p:sp>
              <p:nvSpPr>
                <p:cNvPr id="135223" name="Oval 58"/>
                <p:cNvSpPr>
                  <a:spLocks noChangeArrowheads="1"/>
                </p:cNvSpPr>
                <p:nvPr/>
              </p:nvSpPr>
              <p:spPr bwMode="auto">
                <a:xfrm>
                  <a:off x="1616" y="213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24" name="Line 59"/>
                <p:cNvSpPr>
                  <a:spLocks noChangeShapeType="1"/>
                </p:cNvSpPr>
                <p:nvPr/>
              </p:nvSpPr>
              <p:spPr bwMode="auto">
                <a:xfrm>
                  <a:off x="1616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25" name="Line 60"/>
                <p:cNvSpPr>
                  <a:spLocks noChangeShapeType="1"/>
                </p:cNvSpPr>
                <p:nvPr/>
              </p:nvSpPr>
              <p:spPr bwMode="auto">
                <a:xfrm>
                  <a:off x="1929" y="213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226" name="Rectangle 61"/>
                <p:cNvSpPr>
                  <a:spLocks noChangeArrowheads="1"/>
                </p:cNvSpPr>
                <p:nvPr/>
              </p:nvSpPr>
              <p:spPr bwMode="auto">
                <a:xfrm>
                  <a:off x="1616" y="213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27" name="Oval 62"/>
                <p:cNvSpPr>
                  <a:spLocks noChangeArrowheads="1"/>
                </p:cNvSpPr>
                <p:nvPr/>
              </p:nvSpPr>
              <p:spPr bwMode="auto">
                <a:xfrm>
                  <a:off x="1611" y="207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28" name="Rectangle 63"/>
                <p:cNvSpPr>
                  <a:spLocks noChangeArrowheads="1"/>
                </p:cNvSpPr>
                <p:nvPr/>
              </p:nvSpPr>
              <p:spPr bwMode="auto">
                <a:xfrm>
                  <a:off x="1687" y="2100"/>
                  <a:ext cx="141" cy="105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522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653" y="2011"/>
                  <a:ext cx="215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z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35216" name="Line 65"/>
              <p:cNvSpPr>
                <a:spLocks noChangeShapeType="1"/>
              </p:cNvSpPr>
              <p:nvPr/>
            </p:nvSpPr>
            <p:spPr bwMode="auto">
              <a:xfrm>
                <a:off x="2640" y="2149"/>
                <a:ext cx="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17" name="Text Box 66"/>
              <p:cNvSpPr txBox="1">
                <a:spLocks noChangeArrowheads="1"/>
              </p:cNvSpPr>
              <p:nvPr/>
            </p:nvSpPr>
            <p:spPr bwMode="auto">
              <a:xfrm>
                <a:off x="2706" y="2149"/>
                <a:ext cx="215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18" name="Line 67"/>
              <p:cNvSpPr>
                <a:spLocks noChangeShapeType="1"/>
              </p:cNvSpPr>
              <p:nvPr/>
            </p:nvSpPr>
            <p:spPr bwMode="auto">
              <a:xfrm>
                <a:off x="1503" y="990"/>
                <a:ext cx="965" cy="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19" name="Text Box 68"/>
              <p:cNvSpPr txBox="1">
                <a:spLocks noChangeArrowheads="1"/>
              </p:cNvSpPr>
              <p:nvPr/>
            </p:nvSpPr>
            <p:spPr bwMode="auto">
              <a:xfrm>
                <a:off x="1919" y="1343"/>
                <a:ext cx="216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220" name="Freeform 69"/>
              <p:cNvSpPr>
                <a:spLocks/>
              </p:cNvSpPr>
              <p:nvPr/>
            </p:nvSpPr>
            <p:spPr bwMode="auto">
              <a:xfrm>
                <a:off x="1489" y="976"/>
                <a:ext cx="28" cy="14"/>
              </a:xfrm>
              <a:custGeom>
                <a:avLst/>
                <a:gdLst>
                  <a:gd name="T0" fmla="*/ 0 w 28"/>
                  <a:gd name="T1" fmla="*/ 14 h 14"/>
                  <a:gd name="T2" fmla="*/ 28 w 28"/>
                  <a:gd name="T3" fmla="*/ 0 h 14"/>
                  <a:gd name="T4" fmla="*/ 0 w 28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4"/>
                  <a:gd name="T11" fmla="*/ 28 w 28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4">
                    <a:moveTo>
                      <a:pt x="0" y="14"/>
                    </a:moveTo>
                    <a:cubicBezTo>
                      <a:pt x="9" y="9"/>
                      <a:pt x="28" y="0"/>
                      <a:pt x="28" y="0"/>
                    </a:cubicBezTo>
                    <a:cubicBezTo>
                      <a:pt x="28" y="0"/>
                      <a:pt x="9" y="9"/>
                      <a:pt x="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21" name="Freeform 70"/>
              <p:cNvSpPr>
                <a:spLocks/>
              </p:cNvSpPr>
              <p:nvPr/>
            </p:nvSpPr>
            <p:spPr bwMode="auto">
              <a:xfrm>
                <a:off x="1623" y="999"/>
                <a:ext cx="1510" cy="1052"/>
              </a:xfrm>
              <a:custGeom>
                <a:avLst/>
                <a:gdLst>
                  <a:gd name="T0" fmla="*/ 0 w 1510"/>
                  <a:gd name="T1" fmla="*/ 5 h 1052"/>
                  <a:gd name="T2" fmla="*/ 1102 w 1510"/>
                  <a:gd name="T3" fmla="*/ 174 h 1052"/>
                  <a:gd name="T4" fmla="*/ 1510 w 1510"/>
                  <a:gd name="T5" fmla="*/ 1052 h 1052"/>
                  <a:gd name="T6" fmla="*/ 0 60000 65536"/>
                  <a:gd name="T7" fmla="*/ 0 60000 65536"/>
                  <a:gd name="T8" fmla="*/ 0 60000 65536"/>
                  <a:gd name="T9" fmla="*/ 0 w 1510"/>
                  <a:gd name="T10" fmla="*/ 0 h 1052"/>
                  <a:gd name="T11" fmla="*/ 1510 w 1510"/>
                  <a:gd name="T12" fmla="*/ 1052 h 10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0" h="1052">
                    <a:moveTo>
                      <a:pt x="0" y="5"/>
                    </a:moveTo>
                    <a:cubicBezTo>
                      <a:pt x="184" y="33"/>
                      <a:pt x="851" y="0"/>
                      <a:pt x="1102" y="174"/>
                    </a:cubicBezTo>
                    <a:cubicBezTo>
                      <a:pt x="1353" y="348"/>
                      <a:pt x="1425" y="869"/>
                      <a:pt x="1510" y="10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222" name="Text Box 71"/>
              <p:cNvSpPr txBox="1">
                <a:spLocks noChangeArrowheads="1"/>
              </p:cNvSpPr>
              <p:nvPr/>
            </p:nvSpPr>
            <p:spPr bwMode="auto">
              <a:xfrm>
                <a:off x="2680" y="1008"/>
                <a:ext cx="21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9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5191" name="Line 126"/>
            <p:cNvSpPr>
              <a:spLocks noChangeShapeType="1"/>
            </p:cNvSpPr>
            <p:nvPr/>
          </p:nvSpPr>
          <p:spPr bwMode="auto">
            <a:xfrm>
              <a:off x="4846595" y="3451269"/>
              <a:ext cx="5905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92" name="Line 127"/>
            <p:cNvSpPr>
              <a:spLocks noChangeShapeType="1"/>
            </p:cNvSpPr>
            <p:nvPr/>
          </p:nvSpPr>
          <p:spPr bwMode="auto">
            <a:xfrm flipV="1">
              <a:off x="3183666" y="3537766"/>
              <a:ext cx="1463675" cy="1204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93" name="Line 128"/>
            <p:cNvSpPr>
              <a:spLocks noChangeShapeType="1"/>
            </p:cNvSpPr>
            <p:nvPr/>
          </p:nvSpPr>
          <p:spPr bwMode="auto">
            <a:xfrm>
              <a:off x="3137071" y="3577925"/>
              <a:ext cx="9525" cy="10477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94" name="Line 130"/>
            <p:cNvSpPr>
              <a:spLocks noChangeShapeType="1"/>
            </p:cNvSpPr>
            <p:nvPr/>
          </p:nvSpPr>
          <p:spPr bwMode="auto">
            <a:xfrm flipV="1">
              <a:off x="2067654" y="3454443"/>
              <a:ext cx="9445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95" name="Line 129"/>
            <p:cNvSpPr>
              <a:spLocks noChangeShapeType="1"/>
            </p:cNvSpPr>
            <p:nvPr/>
          </p:nvSpPr>
          <p:spPr bwMode="auto">
            <a:xfrm flipV="1">
              <a:off x="1891914" y="1844117"/>
              <a:ext cx="1012825" cy="162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35174" name="Group 58"/>
          <p:cNvGrpSpPr>
            <a:grpSpLocks/>
          </p:cNvGrpSpPr>
          <p:nvPr/>
        </p:nvGrpSpPr>
        <p:grpSpPr bwMode="auto">
          <a:xfrm>
            <a:off x="6037263" y="2444750"/>
            <a:ext cx="2319337" cy="2276475"/>
            <a:chOff x="259" y="2768"/>
            <a:chExt cx="1461" cy="1434"/>
          </a:xfrm>
        </p:grpSpPr>
        <p:sp>
          <p:nvSpPr>
            <p:cNvPr id="135176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77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5178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v</a:t>
              </a:r>
            </a:p>
          </p:txBody>
        </p:sp>
        <p:sp>
          <p:nvSpPr>
            <p:cNvPr id="135179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x</a:t>
              </a:r>
            </a:p>
          </p:txBody>
        </p:sp>
        <p:sp>
          <p:nvSpPr>
            <p:cNvPr id="135180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y</a:t>
              </a:r>
            </a:p>
          </p:txBody>
        </p:sp>
        <p:sp>
          <p:nvSpPr>
            <p:cNvPr id="135181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w</a:t>
              </a:r>
            </a:p>
          </p:txBody>
        </p:sp>
        <p:sp>
          <p:nvSpPr>
            <p:cNvPr id="135182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z</a:t>
              </a:r>
            </a:p>
          </p:txBody>
        </p:sp>
        <p:sp>
          <p:nvSpPr>
            <p:cNvPr id="135183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(u,w)</a:t>
              </a:r>
            </a:p>
          </p:txBody>
        </p:sp>
        <p:sp>
          <p:nvSpPr>
            <p:cNvPr id="135184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(u,x)</a:t>
              </a:r>
            </a:p>
          </p:txBody>
        </p:sp>
        <p:sp>
          <p:nvSpPr>
            <p:cNvPr id="135185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(u,w)</a:t>
              </a:r>
            </a:p>
          </p:txBody>
        </p:sp>
        <p:sp>
          <p:nvSpPr>
            <p:cNvPr id="135186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(u,w)</a:t>
              </a:r>
            </a:p>
          </p:txBody>
        </p:sp>
        <p:sp>
          <p:nvSpPr>
            <p:cNvPr id="135187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(u,w)</a:t>
              </a:r>
            </a:p>
          </p:txBody>
        </p:sp>
        <p:sp>
          <p:nvSpPr>
            <p:cNvPr id="135188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destination</a:t>
              </a:r>
            </a:p>
          </p:txBody>
        </p:sp>
        <p:sp>
          <p:nvSpPr>
            <p:cNvPr id="135189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link</a:t>
              </a:r>
            </a:p>
          </p:txBody>
        </p:sp>
      </p:grpSp>
      <p:sp>
        <p:nvSpPr>
          <p:cNvPr id="135175" name="Text Box 73"/>
          <p:cNvSpPr txBox="1">
            <a:spLocks noChangeArrowheads="1"/>
          </p:cNvSpPr>
          <p:nvPr/>
        </p:nvSpPr>
        <p:spPr bwMode="auto">
          <a:xfrm>
            <a:off x="5873750" y="1568450"/>
            <a:ext cx="252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i="1">
                <a:solidFill>
                  <a:srgbClr val="C0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resulting forwarding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i="1">
                <a:solidFill>
                  <a:srgbClr val="C0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table in 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EC223-E989-42B3-9BDD-1C28EF6CDAE9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  <p:pic>
        <p:nvPicPr>
          <p:cNvPr id="819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2867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>
                <a:latin typeface="+mj-lt"/>
                <a:ea typeface="ＭＳ Ｐゴシック" charset="0"/>
                <a:cs typeface="+mj-cs"/>
              </a:rPr>
              <a:t>Η </a:t>
            </a:r>
            <a:r>
              <a:rPr lang="el-GR" sz="4400">
                <a:latin typeface="+mj-lt"/>
                <a:ea typeface="ＭＳ Ｐゴシック" charset="0"/>
                <a:cs typeface="+mj-cs"/>
              </a:rPr>
              <a:t>μεγάλη εικόνα</a:t>
            </a:r>
            <a:endParaRPr lang="en-US" sz="4400" dirty="0"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600200"/>
            <a:ext cx="80645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3200" dirty="0">
                <a:latin typeface="+mn-lt"/>
                <a:cs typeface="+mn-cs"/>
              </a:rPr>
              <a:t>Πως μοιάζει το διαδίκτυο;</a:t>
            </a:r>
          </a:p>
          <a:p>
            <a:pPr marL="447675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0" y="2060575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DB45031-4177-48BC-99B1-57858D69125A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6195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pPr algn="l"/>
            <a:r>
              <a:rPr lang="en-US" altLang="el-GR" sz="4000" dirty="0" err="1" smtClean="0"/>
              <a:t>Dijkstra</a:t>
            </a:r>
            <a:r>
              <a:rPr lang="ja-JP" altLang="en-US" sz="4000" dirty="0" smtClean="0"/>
              <a:t>’</a:t>
            </a:r>
            <a:r>
              <a:rPr lang="en-US" altLang="ja-JP" sz="4000" dirty="0" smtClean="0"/>
              <a:t>s algorithm, </a:t>
            </a:r>
            <a:r>
              <a:rPr lang="el-GR" altLang="ja-JP" sz="4000" dirty="0" smtClean="0"/>
              <a:t>συζήτηση</a:t>
            </a:r>
            <a:endParaRPr lang="en-US" altLang="el-GR" dirty="0" smtClean="0"/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Πολυπλοκότητα αλγορίθμου</a:t>
            </a:r>
            <a:r>
              <a:rPr lang="en-US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40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n-US" altLang="el-GR" sz="2400" smtClean="0">
                <a:ea typeface="MS PGothic" panose="020B0600070205080204" pitchFamily="34" charset="-128"/>
              </a:rPr>
              <a:t>n </a:t>
            </a:r>
            <a:r>
              <a:rPr lang="el-GR" altLang="el-GR" sz="2400" smtClean="0">
                <a:ea typeface="MS PGothic" panose="020B0600070205080204" pitchFamily="34" charset="-128"/>
              </a:rPr>
              <a:t>κόμβοι</a:t>
            </a:r>
            <a:endParaRPr lang="en-US" altLang="el-GR" sz="2400" smtClean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altLang="el-GR" sz="2000" smtClean="0">
                <a:ea typeface="MS PGothic" panose="020B0600070205080204" pitchFamily="34" charset="-128"/>
              </a:rPr>
              <a:t>Κάθε επανάληψη</a:t>
            </a:r>
            <a:r>
              <a:rPr lang="en-US" altLang="el-GR" sz="2000" smtClean="0">
                <a:ea typeface="MS PGothic" panose="020B0600070205080204" pitchFamily="34" charset="-128"/>
              </a:rPr>
              <a:t>: </a:t>
            </a:r>
            <a:r>
              <a:rPr lang="el-GR" altLang="el-GR" sz="2000" smtClean="0">
                <a:ea typeface="MS PGothic" panose="020B0600070205080204" pitchFamily="34" charset="-128"/>
              </a:rPr>
              <a:t>πρέπει να ελεγχθούν όλοι οι κόμβοι </a:t>
            </a:r>
            <a:r>
              <a:rPr lang="en-US" altLang="el-GR" sz="2000" smtClean="0">
                <a:ea typeface="MS PGothic" panose="020B0600070205080204" pitchFamily="34" charset="-128"/>
              </a:rPr>
              <a:t>w</a:t>
            </a:r>
            <a:r>
              <a:rPr lang="el-GR" altLang="el-GR" sz="2000" smtClean="0">
                <a:ea typeface="MS PGothic" panose="020B0600070205080204" pitchFamily="34" charset="-128"/>
              </a:rPr>
              <a:t> που δεν ανήκουν στο σύνολο Ν</a:t>
            </a:r>
            <a:endParaRPr lang="en-US" altLang="el-GR" sz="2000" smtClean="0"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l-GR" sz="2000" smtClean="0">
                <a:ea typeface="MS PGothic" panose="020B0600070205080204" pitchFamily="34" charset="-128"/>
              </a:rPr>
              <a:t>n(n+1)/2 </a:t>
            </a:r>
            <a:r>
              <a:rPr lang="el-GR" altLang="el-GR" sz="2000" smtClean="0">
                <a:ea typeface="MS PGothic" panose="020B0600070205080204" pitchFamily="34" charset="-128"/>
              </a:rPr>
              <a:t>συγκρίσεις</a:t>
            </a:r>
            <a:r>
              <a:rPr lang="en-US" altLang="el-GR" sz="2000" smtClean="0">
                <a:ea typeface="MS PGothic" panose="020B0600070205080204" pitchFamily="34" charset="-128"/>
              </a:rPr>
              <a:t>: O(n</a:t>
            </a:r>
            <a:r>
              <a:rPr lang="en-US" altLang="el-GR" sz="2000" baseline="30000" smtClean="0">
                <a:ea typeface="MS PGothic" panose="020B0600070205080204" pitchFamily="34" charset="-128"/>
              </a:rPr>
              <a:t>2</a:t>
            </a:r>
            <a:r>
              <a:rPr lang="en-US" altLang="el-GR" sz="2000" smtClean="0">
                <a:ea typeface="MS PGothic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altLang="el-GR" sz="2000" smtClean="0">
                <a:ea typeface="MS PGothic" panose="020B0600070205080204" pitchFamily="34" charset="-128"/>
              </a:rPr>
              <a:t>Πιο αποδοτικές υλοποιήσεις είναι εφικτές</a:t>
            </a:r>
            <a:r>
              <a:rPr lang="en-US" altLang="el-GR" sz="2000" smtClean="0">
                <a:ea typeface="MS PGothic" panose="020B0600070205080204" pitchFamily="34" charset="-128"/>
              </a:rPr>
              <a:t>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Πιθανές ταλαντώσεις</a:t>
            </a:r>
            <a:r>
              <a:rPr lang="en-US" altLang="el-GR" sz="24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altLang="el-GR" sz="2000" smtClean="0">
                <a:ea typeface="MS PGothic" panose="020B0600070205080204" pitchFamily="34" charset="-128"/>
              </a:rPr>
              <a:t>Π.χ.</a:t>
            </a:r>
            <a:r>
              <a:rPr lang="en-US" altLang="el-GR" sz="2000" smtClean="0">
                <a:ea typeface="MS PGothic" panose="020B0600070205080204" pitchFamily="34" charset="-128"/>
              </a:rPr>
              <a:t>, </a:t>
            </a:r>
            <a:r>
              <a:rPr lang="el-GR" altLang="el-GR" sz="2000" smtClean="0">
                <a:ea typeface="MS PGothic" panose="020B0600070205080204" pitchFamily="34" charset="-128"/>
              </a:rPr>
              <a:t>το κόστος της ζεύξης αντιστοιχεί στο ποσό της μεταφερόμενης κίνησης</a:t>
            </a:r>
            <a:r>
              <a:rPr lang="en-US" altLang="el-GR" sz="2000" smtClean="0">
                <a:ea typeface="MS PGothic" panose="020B0600070205080204" pitchFamily="34" charset="-128"/>
              </a:rPr>
              <a:t>:</a:t>
            </a:r>
          </a:p>
        </p:txBody>
      </p:sp>
      <p:sp>
        <p:nvSpPr>
          <p:cNvPr id="136198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6 w 1242"/>
              <a:gd name="T1" fmla="*/ 2147483646 h 854"/>
              <a:gd name="T2" fmla="*/ 2147483646 w 1242"/>
              <a:gd name="T3" fmla="*/ 2147483646 h 854"/>
              <a:gd name="T4" fmla="*/ 2147483646 w 1242"/>
              <a:gd name="T5" fmla="*/ 2147483646 h 854"/>
              <a:gd name="T6" fmla="*/ 2147483646 w 1242"/>
              <a:gd name="T7" fmla="*/ 2147483646 h 854"/>
              <a:gd name="T8" fmla="*/ 2147483646 w 1242"/>
              <a:gd name="T9" fmla="*/ 2147483646 h 854"/>
              <a:gd name="T10" fmla="*/ 2147483646 w 1242"/>
              <a:gd name="T11" fmla="*/ 2147483646 h 854"/>
              <a:gd name="T12" fmla="*/ 2147483646 w 1242"/>
              <a:gd name="T13" fmla="*/ 2147483646 h 854"/>
              <a:gd name="T14" fmla="*/ 2147483646 w 1242"/>
              <a:gd name="T15" fmla="*/ 2147483646 h 854"/>
              <a:gd name="T16" fmla="*/ 2147483646 w 1242"/>
              <a:gd name="T17" fmla="*/ 2147483646 h 854"/>
              <a:gd name="T18" fmla="*/ 2147483646 w 1242"/>
              <a:gd name="T19" fmla="*/ 2147483646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199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6200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6420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421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422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423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424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6425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6426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27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36201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6412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413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414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415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416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6417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6418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19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D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36202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6403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6407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08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409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410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11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6404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6405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06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36203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6395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396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97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98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399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6400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6401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402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136204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36205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06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07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08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1+e</a:t>
            </a:r>
          </a:p>
        </p:txBody>
      </p:sp>
      <p:sp>
        <p:nvSpPr>
          <p:cNvPr id="136209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36210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36211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12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  <a:endParaRPr lang="en-US" altLang="el-GR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6213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14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el-GR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6215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16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el-GR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6217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18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19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36220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36221" name="Text Box 211"/>
          <p:cNvSpPr txBox="1">
            <a:spLocks noChangeArrowheads="1"/>
          </p:cNvSpPr>
          <p:nvPr/>
        </p:nvSpPr>
        <p:spPr bwMode="auto">
          <a:xfrm>
            <a:off x="898525" y="5824538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Αρχικά</a:t>
            </a:r>
            <a:endParaRPr lang="en-US" altLang="el-GR" sz="2400">
              <a:solidFill>
                <a:srgbClr val="00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6347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48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6349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6387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88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89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90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91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92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6393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9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350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6379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80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81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82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83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84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6385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8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D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351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6370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6374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75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376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37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78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36371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6372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7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352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6362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63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64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65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66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67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6368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6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36353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54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55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56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57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58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given these costs,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find new routing….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resulting in new costs</a:t>
              </a:r>
            </a:p>
          </p:txBody>
        </p:sp>
        <p:sp>
          <p:nvSpPr>
            <p:cNvPr id="136359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60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61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6223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6 h 522"/>
              <a:gd name="T2" fmla="*/ 2147483646 w 384"/>
              <a:gd name="T3" fmla="*/ 2147483646 h 522"/>
              <a:gd name="T4" fmla="*/ 2147483646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6224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6 w 752"/>
              <a:gd name="T1" fmla="*/ 2147483646 h 546"/>
              <a:gd name="T2" fmla="*/ 2147483646 w 752"/>
              <a:gd name="T3" fmla="*/ 2147483646 h 546"/>
              <a:gd name="T4" fmla="*/ 0 w 752"/>
              <a:gd name="T5" fmla="*/ 2147483646 h 546"/>
              <a:gd name="T6" fmla="*/ 2147483646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6341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2+e</a:t>
              </a:r>
            </a:p>
          </p:txBody>
        </p:sp>
        <p:sp>
          <p:nvSpPr>
            <p:cNvPr id="136342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343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344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345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1+e</a:t>
              </a:r>
            </a:p>
          </p:txBody>
        </p:sp>
        <p:sp>
          <p:nvSpPr>
            <p:cNvPr id="136346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6293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94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6295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6333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34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35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36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37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38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6339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40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96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6325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26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27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28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29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30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6331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32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D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97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6316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6320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21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322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323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24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36317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6318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19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98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6308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09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10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11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312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313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6314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315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36299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0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1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2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3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4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given these costs,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find new routing….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resulting in new costs</a:t>
              </a:r>
            </a:p>
          </p:txBody>
        </p:sp>
        <p:sp>
          <p:nvSpPr>
            <p:cNvPr id="136305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6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307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6 h 600"/>
              <a:gd name="T2" fmla="*/ 2147483646 w 744"/>
              <a:gd name="T3" fmla="*/ 2147483646 h 600"/>
              <a:gd name="T4" fmla="*/ 2147483646 w 744"/>
              <a:gd name="T5" fmla="*/ 2147483646 h 600"/>
              <a:gd name="T6" fmla="*/ 2147483646 w 744"/>
              <a:gd name="T7" fmla="*/ 2147483646 h 600"/>
              <a:gd name="T8" fmla="*/ 2147483646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8612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6287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288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2+e</a:t>
              </a:r>
            </a:p>
          </p:txBody>
        </p:sp>
        <p:sp>
          <p:nvSpPr>
            <p:cNvPr id="136289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1+e</a:t>
              </a:r>
            </a:p>
          </p:txBody>
        </p:sp>
        <p:sp>
          <p:nvSpPr>
            <p:cNvPr id="136290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36291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292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</p:grpSp>
      <p:grpSp>
        <p:nvGrpSpPr>
          <p:cNvPr id="8612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6239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40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6241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6279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80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81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82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83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284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62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86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42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6271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72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73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74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75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276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6277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78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D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43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6262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6266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67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268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269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70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36263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62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65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36244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6254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55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56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257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258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36259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6260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6261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36245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46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47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6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48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49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50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given these costs,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find new routing….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000099"/>
                  </a:solidFill>
                  <a:latin typeface="Gill Sans MT" panose="020B0502020104020203" pitchFamily="34" charset="0"/>
                  <a:ea typeface="MS PGothic" panose="020B0600070205080204" pitchFamily="34" charset="-128"/>
                </a:rPr>
                <a:t>resulting in new costs</a:t>
              </a:r>
            </a:p>
          </p:txBody>
        </p:sp>
        <p:sp>
          <p:nvSpPr>
            <p:cNvPr id="136251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52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6253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6 w 752"/>
              <a:gd name="T1" fmla="*/ 2147483646 h 546"/>
              <a:gd name="T2" fmla="*/ 2147483646 w 752"/>
              <a:gd name="T3" fmla="*/ 2147483646 h 546"/>
              <a:gd name="T4" fmla="*/ 0 w 752"/>
              <a:gd name="T5" fmla="*/ 2147483646 h 546"/>
              <a:gd name="T6" fmla="*/ 2147483646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721284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6233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2+e</a:t>
              </a:r>
            </a:p>
          </p:txBody>
        </p:sp>
        <p:sp>
          <p:nvSpPr>
            <p:cNvPr id="136234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235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236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136237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1+e</a:t>
              </a:r>
            </a:p>
          </p:txBody>
        </p:sp>
        <p:sp>
          <p:nvSpPr>
            <p:cNvPr id="136238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FBBF3300-73AD-489D-AA22-1FAE08CB32FB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721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 algn="l"/>
            <a:r>
              <a:rPr lang="el-GR" altLang="el-GR" dirty="0" smtClean="0">
                <a:ea typeface="MS PGothic" panose="020B0600070205080204" pitchFamily="34" charset="-128"/>
              </a:rPr>
              <a:t>Αλγόριθμος </a:t>
            </a:r>
            <a:r>
              <a:rPr lang="en-US" altLang="el-GR" dirty="0" smtClean="0">
                <a:ea typeface="MS PGothic" panose="020B0600070205080204" pitchFamily="34" charset="-128"/>
              </a:rPr>
              <a:t>Distance vector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sz="2800" i="1" smtClean="0">
                <a:solidFill>
                  <a:srgbClr val="CC0000"/>
                </a:solidFill>
              </a:rPr>
              <a:t>Bellman-Ford </a:t>
            </a:r>
            <a:r>
              <a:rPr lang="el-GR" altLang="el-GR" sz="2800" i="1" smtClean="0">
                <a:solidFill>
                  <a:srgbClr val="CC0000"/>
                </a:solidFill>
              </a:rPr>
              <a:t>εξίσωση</a:t>
            </a:r>
            <a:r>
              <a:rPr lang="en-US" altLang="el-GR" sz="2800" i="1" smtClean="0">
                <a:solidFill>
                  <a:srgbClr val="CC0000"/>
                </a:solidFill>
              </a:rPr>
              <a:t> (</a:t>
            </a:r>
            <a:r>
              <a:rPr lang="el-GR" altLang="el-GR" sz="2800" i="1" smtClean="0">
                <a:solidFill>
                  <a:srgbClr val="CC0000"/>
                </a:solidFill>
              </a:rPr>
              <a:t>δυναμικός προγραμματισμός</a:t>
            </a:r>
            <a:r>
              <a:rPr lang="en-US" altLang="el-GR" sz="2800" i="1" smtClean="0">
                <a:solidFill>
                  <a:srgbClr val="CC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l-GR" sz="28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 smtClean="0"/>
              <a:t>Έστω</a:t>
            </a:r>
            <a:endParaRPr lang="en-US" altLang="el-GR" sz="2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smtClean="0"/>
              <a:t>   d</a:t>
            </a:r>
            <a:r>
              <a:rPr lang="en-US" altLang="el-GR" sz="2800" baseline="-25000" smtClean="0"/>
              <a:t>x</a:t>
            </a:r>
            <a:r>
              <a:rPr lang="en-US" altLang="el-GR" sz="2800" smtClean="0"/>
              <a:t>(y) := </a:t>
            </a:r>
            <a:r>
              <a:rPr lang="el-GR" altLang="el-GR" sz="2800" smtClean="0"/>
              <a:t>μονοπάτι ελαχίστου κόστους από </a:t>
            </a:r>
            <a:r>
              <a:rPr lang="en-US" altLang="el-GR" sz="2800" smtClean="0"/>
              <a:t>x </a:t>
            </a:r>
            <a:r>
              <a:rPr lang="el-GR" altLang="el-GR" sz="2800" smtClean="0"/>
              <a:t>σε</a:t>
            </a:r>
            <a:r>
              <a:rPr lang="en-US" altLang="el-GR" sz="2800" smtClean="0"/>
              <a:t> y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 smtClean="0"/>
              <a:t>τότε</a:t>
            </a:r>
            <a:endParaRPr lang="en-US" altLang="el-GR" sz="2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smtClean="0">
                <a:solidFill>
                  <a:srgbClr val="CC0000"/>
                </a:solidFill>
              </a:rPr>
              <a:t>   d</a:t>
            </a:r>
            <a:r>
              <a:rPr lang="en-US" altLang="el-GR" sz="2800" baseline="-25000" smtClean="0">
                <a:solidFill>
                  <a:srgbClr val="CC0000"/>
                </a:solidFill>
              </a:rPr>
              <a:t>x</a:t>
            </a:r>
            <a:r>
              <a:rPr lang="en-US" altLang="el-GR" sz="2800" smtClean="0">
                <a:solidFill>
                  <a:srgbClr val="CC0000"/>
                </a:solidFill>
              </a:rPr>
              <a:t>(y) = </a:t>
            </a:r>
            <a:r>
              <a:rPr lang="en-US" altLang="el-GR" sz="2800" i="1" smtClean="0">
                <a:solidFill>
                  <a:srgbClr val="CC0000"/>
                </a:solidFill>
              </a:rPr>
              <a:t>min</a:t>
            </a:r>
            <a:r>
              <a:rPr lang="en-US" altLang="el-GR" sz="2800" smtClean="0">
                <a:solidFill>
                  <a:srgbClr val="CC0000"/>
                </a:solidFill>
              </a:rPr>
              <a:t> {c(x,v) + d</a:t>
            </a:r>
            <a:r>
              <a:rPr lang="en-US" altLang="el-GR" sz="2800" baseline="-25000" smtClean="0">
                <a:solidFill>
                  <a:srgbClr val="CC0000"/>
                </a:solidFill>
              </a:rPr>
              <a:t>v</a:t>
            </a:r>
            <a:r>
              <a:rPr lang="en-US" altLang="el-GR" sz="2800" smtClean="0">
                <a:solidFill>
                  <a:srgbClr val="CC0000"/>
                </a:solidFill>
              </a:rPr>
              <a:t>(y) 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smtClean="0"/>
              <a:t>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l-GR" sz="2800" smtClean="0"/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1968500" y="4502150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v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769396" y="5294313"/>
            <a:ext cx="284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Κόστος στο γείτονα </a:t>
            </a:r>
            <a:r>
              <a:rPr lang="en-US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v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5576" y="6009048"/>
            <a:ext cx="642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i="1" dirty="0">
                <a:latin typeface="Gill Sans MT" panose="020B0502020104020203" pitchFamily="34" charset="0"/>
                <a:ea typeface="MS PGothic" panose="020B0600070205080204" pitchFamily="34" charset="-128"/>
              </a:rPr>
              <a:t>min</a:t>
            </a:r>
            <a:r>
              <a:rPr lang="en-US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υπολογίζεται για όλους τους γείτονες</a:t>
            </a:r>
            <a:r>
              <a:rPr lang="en-US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 v </a:t>
            </a:r>
            <a:r>
              <a:rPr lang="el-GR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του </a:t>
            </a:r>
            <a:r>
              <a:rPr lang="en-US" altLang="el-GR" sz="2400" dirty="0">
                <a:latin typeface="Gill Sans MT" panose="020B0502020104020203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83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Κόστος από το γείτονα </a:t>
            </a:r>
            <a:r>
              <a:rPr lang="en-US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v </a:t>
            </a:r>
            <a:r>
              <a:rPr lang="el-GR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στον προορισμό </a:t>
            </a:r>
            <a:r>
              <a:rPr lang="en-US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722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E5583220-0C12-4F14-94D6-B519181B5A2B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824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 algn="l"/>
            <a:r>
              <a:rPr lang="en-US" altLang="el-GR" dirty="0" smtClean="0">
                <a:ea typeface="MS PGothic" panose="020B0600070205080204" pitchFamily="34" charset="-128"/>
              </a:rPr>
              <a:t>Bellman-Ford </a:t>
            </a:r>
            <a:r>
              <a:rPr lang="el-GR" altLang="el-GR" dirty="0" smtClean="0">
                <a:ea typeface="MS PGothic" panose="020B0600070205080204" pitchFamily="34" charset="-128"/>
              </a:rPr>
              <a:t>παράδειγμα</a:t>
            </a:r>
            <a:r>
              <a:rPr lang="en-US" altLang="el-GR" dirty="0" smtClean="0">
                <a:ea typeface="MS PGothic" panose="020B0600070205080204" pitchFamily="34" charset="-128"/>
              </a:rPr>
              <a:t> </a:t>
            </a:r>
          </a:p>
        </p:txBody>
      </p:sp>
      <p:grpSp>
        <p:nvGrpSpPr>
          <p:cNvPr id="13824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825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5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5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5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5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6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7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8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8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6 h 174"/>
                <a:gd name="T2" fmla="*/ 11921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829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831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1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u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829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831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1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829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831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1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</a:p>
            </p:txBody>
          </p:sp>
        </p:grpSp>
        <p:grpSp>
          <p:nvGrpSpPr>
            <p:cNvPr id="13829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831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1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w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829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830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1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v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3829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830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30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rPr>
                  <a:t>z</a:t>
                </a:r>
              </a:p>
            </p:txBody>
          </p:sp>
        </p:grpSp>
        <p:sp>
          <p:nvSpPr>
            <p:cNvPr id="13829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9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29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30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3824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475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προφανώς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, d</a:t>
            </a:r>
            <a:r>
              <a:rPr lang="en-US" altLang="el-GR" sz="2000" baseline="-25000">
                <a:latin typeface="Arial" panose="020B0604020202020204" pitchFamily="34" charset="0"/>
                <a:ea typeface="MS PGothic" panose="020B0600070205080204" pitchFamily="34" charset="-128"/>
              </a:rPr>
              <a:t>v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(z) = 5, d</a:t>
            </a:r>
            <a:r>
              <a:rPr lang="en-US" altLang="el-GR" sz="2000" baseline="-250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(z) = 3, d</a:t>
            </a:r>
            <a:r>
              <a:rPr lang="en-US" altLang="el-GR" sz="2000" baseline="-25000">
                <a:latin typeface="Arial" panose="020B0604020202020204" pitchFamily="34" charset="0"/>
                <a:ea typeface="MS PGothic" panose="020B0600070205080204" pitchFamily="34" charset="-128"/>
              </a:rPr>
              <a:t>w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(z) = 3</a:t>
            </a:r>
          </a:p>
        </p:txBody>
      </p:sp>
      <p:sp>
        <p:nvSpPr>
          <p:cNvPr id="13824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  <a:r>
              <a:rPr lang="en-US" altLang="el-GR" sz="2400" baseline="-25000"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(z) = min { c(u,v) + d</a:t>
            </a:r>
            <a:r>
              <a:rPr lang="en-US" altLang="el-GR" sz="2400" baseline="-25000">
                <a:latin typeface="Arial" panose="020B0604020202020204" pitchFamily="34" charset="0"/>
                <a:ea typeface="MS PGothic" panose="020B0600070205080204" pitchFamily="34" charset="-128"/>
              </a:rPr>
              <a:t>v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(z),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                    c(u,x) + d</a:t>
            </a:r>
            <a:r>
              <a:rPr lang="en-US" altLang="el-GR" sz="2400" baseline="-250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(z),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                    c(u,w) + d</a:t>
            </a:r>
            <a:r>
              <a:rPr lang="en-US" altLang="el-GR" sz="2400" baseline="-25000">
                <a:latin typeface="Arial" panose="020B0604020202020204" pitchFamily="34" charset="0"/>
                <a:ea typeface="MS PGothic" panose="020B0600070205080204" pitchFamily="34" charset="-128"/>
              </a:rPr>
              <a:t>w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(z)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         = min {2 + 5,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                    1 + 3,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                    5 + 3}  = 4</a:t>
            </a:r>
          </a:p>
        </p:txBody>
      </p:sp>
      <p:sp>
        <p:nvSpPr>
          <p:cNvPr id="138248" name="Text Box 75"/>
          <p:cNvSpPr txBox="1">
            <a:spLocks noChangeArrowheads="1"/>
          </p:cNvSpPr>
          <p:nvPr/>
        </p:nvSpPr>
        <p:spPr bwMode="auto">
          <a:xfrm>
            <a:off x="461963" y="5330825"/>
            <a:ext cx="78438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Ο κόμβος που επιτυγχάνει το ελάχιστο είναι ο επόμενος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Gill Sans MT" panose="020B0502020104020203" pitchFamily="34" charset="0"/>
                <a:ea typeface="MS PGothic" panose="020B0600070205080204" pitchFamily="34" charset="-128"/>
              </a:rPr>
              <a:t>κόμβος στο εγγύτερο μονοπάτι που χρησιμοποιείται στον πίνακα προώθησης</a:t>
            </a:r>
            <a:endParaRPr lang="en-US" altLang="el-GR" sz="2000" dirty="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3824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B-F </a:t>
            </a:r>
            <a:r>
              <a:rPr lang="el-GR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εξίσωση</a:t>
            </a:r>
            <a:r>
              <a:rPr lang="en-US" altLang="el-GR" sz="240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9AB6C14A-1595-4110-8237-673454E48410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3926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dirty="0" smtClean="0">
                <a:ea typeface="MS PGothic" panose="020B0600070205080204" pitchFamily="34" charset="-128"/>
              </a:rPr>
              <a:t>Distance vector </a:t>
            </a:r>
            <a:r>
              <a:rPr lang="el-GR" altLang="el-GR" dirty="0" smtClean="0">
                <a:ea typeface="MS PGothic" panose="020B0600070205080204" pitchFamily="34" charset="-128"/>
              </a:rPr>
              <a:t>αλγόριθμοι</a:t>
            </a:r>
            <a:endParaRPr lang="en-US" altLang="el-GR" dirty="0" smtClean="0">
              <a:ea typeface="MS PGothic" panose="020B0600070205080204" pitchFamily="34" charset="-128"/>
            </a:endParaRP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dirty="0" err="1" smtClean="0">
                <a:solidFill>
                  <a:srgbClr val="CC0000"/>
                </a:solidFill>
              </a:rPr>
              <a:t>D</a:t>
            </a:r>
            <a:r>
              <a:rPr lang="en-US" altLang="el-GR" baseline="-25000" dirty="0" err="1" smtClean="0">
                <a:solidFill>
                  <a:srgbClr val="CC0000"/>
                </a:solidFill>
              </a:rPr>
              <a:t>x</a:t>
            </a:r>
            <a:r>
              <a:rPr lang="en-US" altLang="el-GR" dirty="0" smtClean="0">
                <a:solidFill>
                  <a:srgbClr val="CC0000"/>
                </a:solidFill>
              </a:rPr>
              <a:t>(y)</a:t>
            </a:r>
            <a:r>
              <a:rPr lang="en-US" altLang="el-GR" dirty="0" smtClean="0"/>
              <a:t> = </a:t>
            </a:r>
            <a:r>
              <a:rPr lang="el-GR" altLang="el-GR" dirty="0" smtClean="0"/>
              <a:t>Εκτίμηση ελάχιστου κόστους από </a:t>
            </a:r>
            <a:r>
              <a:rPr lang="en-US" altLang="el-GR" dirty="0" smtClean="0"/>
              <a:t>x </a:t>
            </a:r>
            <a:r>
              <a:rPr lang="el-GR" altLang="el-GR" dirty="0" smtClean="0"/>
              <a:t>στον </a:t>
            </a:r>
            <a:r>
              <a:rPr lang="en-US" altLang="el-GR" dirty="0" smtClean="0"/>
              <a:t>y</a:t>
            </a:r>
          </a:p>
          <a:p>
            <a:pPr lvl="1"/>
            <a:r>
              <a:rPr lang="en-US" altLang="el-GR" dirty="0" smtClean="0"/>
              <a:t>x </a:t>
            </a:r>
            <a:r>
              <a:rPr lang="el-GR" altLang="el-GR" dirty="0" smtClean="0"/>
              <a:t>διατηρεί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 διάνυσμα απόστασης </a:t>
            </a:r>
            <a:r>
              <a:rPr lang="en-US" altLang="el-GR" b="1" dirty="0" err="1" smtClean="0">
                <a:solidFill>
                  <a:srgbClr val="CC0000"/>
                </a:solidFill>
              </a:rPr>
              <a:t>D</a:t>
            </a:r>
            <a:r>
              <a:rPr lang="en-US" altLang="el-GR" baseline="-25000" dirty="0" err="1" smtClean="0">
                <a:solidFill>
                  <a:srgbClr val="CC0000"/>
                </a:solidFill>
              </a:rPr>
              <a:t>x</a:t>
            </a:r>
            <a:r>
              <a:rPr lang="en-US" altLang="el-GR" dirty="0" smtClean="0">
                <a:solidFill>
                  <a:srgbClr val="CC0000"/>
                </a:solidFill>
              </a:rPr>
              <a:t> = [</a:t>
            </a:r>
            <a:r>
              <a:rPr lang="en-US" altLang="el-GR" dirty="0" err="1" smtClean="0">
                <a:solidFill>
                  <a:srgbClr val="CC0000"/>
                </a:solidFill>
              </a:rPr>
              <a:t>D</a:t>
            </a:r>
            <a:r>
              <a:rPr lang="en-US" altLang="el-GR" baseline="-25000" dirty="0" err="1" smtClean="0">
                <a:solidFill>
                  <a:srgbClr val="CC0000"/>
                </a:solidFill>
              </a:rPr>
              <a:t>x</a:t>
            </a:r>
            <a:r>
              <a:rPr lang="en-US" altLang="el-GR" dirty="0" smtClean="0">
                <a:solidFill>
                  <a:srgbClr val="CC0000"/>
                </a:solidFill>
              </a:rPr>
              <a:t>(y): y </a:t>
            </a:r>
            <a:r>
              <a:rPr lang="ru-RU" altLang="el-GR" dirty="0" smtClean="0">
                <a:solidFill>
                  <a:srgbClr val="CC0000"/>
                </a:solidFill>
              </a:rPr>
              <a:t>є</a:t>
            </a:r>
            <a:r>
              <a:rPr lang="en-US" altLang="el-GR" dirty="0" smtClean="0">
                <a:solidFill>
                  <a:srgbClr val="CC0000"/>
                </a:solidFill>
              </a:rPr>
              <a:t> N ]</a:t>
            </a:r>
          </a:p>
          <a:p>
            <a:r>
              <a:rPr lang="el-GR" altLang="el-GR" dirty="0" smtClean="0"/>
              <a:t>κόμβος</a:t>
            </a:r>
            <a:r>
              <a:rPr lang="en-US" altLang="el-GR" dirty="0" smtClean="0"/>
              <a:t> x:</a:t>
            </a:r>
          </a:p>
          <a:p>
            <a:pPr lvl="1"/>
            <a:r>
              <a:rPr lang="el-GR" altLang="el-GR" dirty="0" smtClean="0"/>
              <a:t>Γνωρίζει το κόστος σε κάθε γείτονα</a:t>
            </a:r>
            <a:r>
              <a:rPr lang="en-US" altLang="el-GR" dirty="0" smtClean="0"/>
              <a:t> v: </a:t>
            </a:r>
            <a:r>
              <a:rPr lang="en-US" altLang="el-GR" dirty="0" smtClean="0">
                <a:solidFill>
                  <a:srgbClr val="CC0000"/>
                </a:solidFill>
              </a:rPr>
              <a:t>c(</a:t>
            </a:r>
            <a:r>
              <a:rPr lang="en-US" altLang="el-GR" dirty="0" err="1" smtClean="0">
                <a:solidFill>
                  <a:srgbClr val="CC0000"/>
                </a:solidFill>
              </a:rPr>
              <a:t>x,v</a:t>
            </a:r>
            <a:r>
              <a:rPr lang="en-US" altLang="el-GR" dirty="0" smtClean="0">
                <a:solidFill>
                  <a:srgbClr val="CC0000"/>
                </a:solidFill>
              </a:rPr>
              <a:t>)</a:t>
            </a:r>
          </a:p>
          <a:p>
            <a:pPr lvl="1"/>
            <a:r>
              <a:rPr lang="el-GR" altLang="el-GR" dirty="0" smtClean="0"/>
              <a:t>Διατηρεί τα διανύσματα απόστασης των γειτόνων του</a:t>
            </a:r>
            <a:r>
              <a:rPr lang="en-US" altLang="ja-JP" dirty="0" smtClean="0"/>
              <a:t>. </a:t>
            </a:r>
            <a:r>
              <a:rPr lang="el-GR" altLang="ja-JP" dirty="0" smtClean="0"/>
              <a:t>Για κάθε γείτονα </a:t>
            </a:r>
            <a:r>
              <a:rPr lang="en-US" altLang="ja-JP" dirty="0" smtClean="0"/>
              <a:t>v, </a:t>
            </a:r>
            <a:r>
              <a:rPr lang="el-GR" altLang="ja-JP" dirty="0" smtClean="0"/>
              <a:t>ο </a:t>
            </a:r>
            <a:r>
              <a:rPr lang="en-US" altLang="ja-JP" dirty="0" smtClean="0"/>
              <a:t>x </a:t>
            </a:r>
            <a:r>
              <a:rPr lang="el-GR" altLang="ja-JP" dirty="0" smtClean="0"/>
              <a:t>διατηρεί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err="1" smtClean="0">
                <a:solidFill>
                  <a:srgbClr val="CC0000"/>
                </a:solidFill>
              </a:rPr>
              <a:t>D</a:t>
            </a:r>
            <a:r>
              <a:rPr lang="en-US" altLang="ja-JP" baseline="-25000" dirty="0" err="1" smtClean="0">
                <a:solidFill>
                  <a:srgbClr val="CC0000"/>
                </a:solidFill>
              </a:rPr>
              <a:t>v</a:t>
            </a:r>
            <a:r>
              <a:rPr lang="en-US" altLang="ja-JP" dirty="0" smtClean="0">
                <a:solidFill>
                  <a:srgbClr val="CC0000"/>
                </a:solidFill>
              </a:rPr>
              <a:t> = [</a:t>
            </a:r>
            <a:r>
              <a:rPr lang="en-US" altLang="ja-JP" dirty="0" err="1" smtClean="0">
                <a:solidFill>
                  <a:srgbClr val="CC0000"/>
                </a:solidFill>
              </a:rPr>
              <a:t>D</a:t>
            </a:r>
            <a:r>
              <a:rPr lang="en-US" altLang="ja-JP" baseline="-25000" dirty="0" err="1" smtClean="0">
                <a:solidFill>
                  <a:srgbClr val="CC0000"/>
                </a:solidFill>
              </a:rPr>
              <a:t>v</a:t>
            </a:r>
            <a:r>
              <a:rPr lang="en-US" altLang="ja-JP" dirty="0" smtClean="0">
                <a:solidFill>
                  <a:srgbClr val="CC0000"/>
                </a:solidFill>
              </a:rPr>
              <a:t>(y): y </a:t>
            </a:r>
            <a:r>
              <a:rPr lang="ru-RU" altLang="ja-JP" dirty="0" smtClean="0">
                <a:solidFill>
                  <a:srgbClr val="CC0000"/>
                </a:solidFill>
              </a:rPr>
              <a:t>є</a:t>
            </a:r>
            <a:r>
              <a:rPr lang="en-US" altLang="ja-JP" dirty="0" smtClean="0">
                <a:solidFill>
                  <a:srgbClr val="CC0000"/>
                </a:solidFill>
              </a:rPr>
              <a:t> N ]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00D5479D-23C2-4520-8041-239B281F3AF6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Κύρια ιδέα</a:t>
            </a:r>
            <a:r>
              <a:rPr lang="en-US" altLang="el-GR" sz="28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  <a:r>
              <a:rPr lang="en-US" altLang="el-GR" sz="2800" smtClean="0">
                <a:solidFill>
                  <a:srgbClr val="CC0000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800" smtClean="0">
                <a:ea typeface="MS PGothic" panose="020B0600070205080204" pitchFamily="34" charset="-128"/>
              </a:rPr>
              <a:t>Κατά διαστήματα κάθε κόμβος στέλνει το δικό του εκτιμώμενο διάνυσμα απόστασης στους γείτονές του.</a:t>
            </a:r>
            <a:endParaRPr lang="en-US" altLang="el-GR" sz="280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800" smtClean="0">
                <a:ea typeface="MS PGothic" panose="020B0600070205080204" pitchFamily="34" charset="-128"/>
              </a:rPr>
              <a:t>Όταν ο </a:t>
            </a:r>
            <a:r>
              <a:rPr lang="en-US" altLang="el-GR" sz="2800" smtClean="0">
                <a:ea typeface="MS PGothic" panose="020B0600070205080204" pitchFamily="34" charset="-128"/>
              </a:rPr>
              <a:t>x </a:t>
            </a:r>
            <a:r>
              <a:rPr lang="el-GR" altLang="el-GR" sz="2800" smtClean="0">
                <a:ea typeface="MS PGothic" panose="020B0600070205080204" pitchFamily="34" charset="-128"/>
              </a:rPr>
              <a:t>λαμβάνει νέα εκτίμηση του </a:t>
            </a:r>
            <a:r>
              <a:rPr lang="en-US" altLang="el-GR" sz="2800" smtClean="0">
                <a:ea typeface="MS PGothic" panose="020B0600070205080204" pitchFamily="34" charset="-128"/>
              </a:rPr>
              <a:t>DV </a:t>
            </a:r>
            <a:r>
              <a:rPr lang="el-GR" altLang="el-GR" sz="2800" smtClean="0">
                <a:ea typeface="MS PGothic" panose="020B0600070205080204" pitchFamily="34" charset="-128"/>
              </a:rPr>
              <a:t>από γείτονά του</a:t>
            </a:r>
            <a:r>
              <a:rPr lang="en-US" altLang="el-GR" sz="2800" smtClean="0">
                <a:ea typeface="MS PGothic" panose="020B0600070205080204" pitchFamily="34" charset="-128"/>
              </a:rPr>
              <a:t>, </a:t>
            </a:r>
            <a:r>
              <a:rPr lang="el-GR" altLang="el-GR" sz="2800" smtClean="0">
                <a:ea typeface="MS PGothic" panose="020B0600070205080204" pitchFamily="34" charset="-128"/>
              </a:rPr>
              <a:t>ενημερώνει το δικό του χρησιμοποιώντας την</a:t>
            </a:r>
            <a:r>
              <a:rPr lang="en-US" altLang="el-GR" sz="2800" smtClean="0">
                <a:ea typeface="MS PGothic" panose="020B0600070205080204" pitchFamily="34" charset="-128"/>
              </a:rPr>
              <a:t> B-F </a:t>
            </a:r>
            <a:r>
              <a:rPr lang="el-GR" altLang="el-GR" sz="2800" smtClean="0">
                <a:ea typeface="MS PGothic" panose="020B0600070205080204" pitchFamily="34" charset="-128"/>
              </a:rPr>
              <a:t>εξίσωση</a:t>
            </a:r>
            <a:r>
              <a:rPr lang="en-US" altLang="el-GR" sz="2800" smtClean="0">
                <a:ea typeface="MS PGothic" panose="020B0600070205080204" pitchFamily="34" charset="-128"/>
              </a:rPr>
              <a:t>: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69950" y="4897438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l-GR" sz="2800" i="1" baseline="-300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 ← min</a:t>
            </a:r>
            <a:r>
              <a:rPr lang="en-US" altLang="el-GR" sz="2800" i="1" baseline="-300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{c(x,v) + D</a:t>
            </a:r>
            <a:r>
              <a:rPr lang="en-US" altLang="el-GR" sz="2800" i="1" baseline="-300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(y)}  for each node y </a:t>
            </a: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Mincho" pitchFamily="49" charset="-128"/>
              </a:rPr>
              <a:t>∊</a:t>
            </a:r>
            <a:r>
              <a:rPr lang="en-US" altLang="el-GR" sz="2800" i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03238" y="5549900"/>
            <a:ext cx="7772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Υπό κανονικές συνθήκες το </a:t>
            </a:r>
            <a:r>
              <a:rPr lang="en-US" altLang="el-GR" sz="2800" i="1">
                <a:latin typeface="Gill Sans MT" panose="020B05020201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l-GR" sz="2800" i="1" baseline="-30000">
                <a:latin typeface="Gill Sans MT" panose="020B05020201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l-GR" sz="2800" i="1">
                <a:latin typeface="Gill Sans MT" panose="020B05020201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 </a:t>
            </a:r>
            <a:r>
              <a:rPr lang="el-GR" altLang="el-GR" sz="2800" i="1">
                <a:latin typeface="Gill Sans MT" panose="020B05020201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συγκλίνει στην πραγματική τιμή ελάχιστου κόστους 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d</a:t>
            </a:r>
            <a:r>
              <a:rPr lang="en-US" altLang="el-GR" sz="2800" baseline="-25000">
                <a:latin typeface="Gill Sans MT" panose="020B0502020104020203" pitchFamily="34" charset="0"/>
                <a:ea typeface="MS PGothic" panose="020B0600070205080204" pitchFamily="34" charset="-128"/>
              </a:rPr>
              <a:t>x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(y)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14029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dirty="0" smtClean="0">
                <a:ea typeface="MS PGothic" panose="020B0600070205080204" pitchFamily="34" charset="-128"/>
              </a:rPr>
              <a:t>Distance vector algorithm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ABE39DF-45C0-4C0F-8590-E9D9D4B59637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</a:rPr>
              <a:t>Επαναληπτική και ασύγχρονη</a:t>
            </a:r>
            <a:r>
              <a:rPr lang="en-US" altLang="el-GR" i="1" smtClean="0">
                <a:solidFill>
                  <a:srgbClr val="CC0000"/>
                </a:solidFill>
              </a:rPr>
              <a:t>:</a:t>
            </a:r>
            <a:r>
              <a:rPr lang="en-US" altLang="el-GR" smtClean="0">
                <a:solidFill>
                  <a:srgbClr val="FF0000"/>
                </a:solidFill>
              </a:rPr>
              <a:t> </a:t>
            </a:r>
            <a:r>
              <a:rPr lang="el-GR" altLang="el-GR" sz="2400" smtClean="0"/>
              <a:t>κάθε τοπική επανάληψη προκαλείται από</a:t>
            </a:r>
            <a:r>
              <a:rPr lang="en-US" altLang="el-GR" sz="2400" smtClean="0"/>
              <a:t>: </a:t>
            </a:r>
          </a:p>
          <a:p>
            <a:r>
              <a:rPr lang="el-GR" altLang="el-GR" sz="2400" smtClean="0"/>
              <a:t>Αλλαγή του κόστους σε τοπική ζεύξη</a:t>
            </a:r>
            <a:endParaRPr lang="en-US" altLang="el-GR" sz="2400" smtClean="0"/>
          </a:p>
          <a:p>
            <a:r>
              <a:rPr lang="en-US" altLang="el-GR" sz="2400" smtClean="0"/>
              <a:t>DV update message </a:t>
            </a:r>
            <a:r>
              <a:rPr lang="el-GR" altLang="el-GR" sz="2400" smtClean="0"/>
              <a:t>από γείτονα</a:t>
            </a:r>
            <a:endParaRPr lang="en-US" altLang="el-GR" sz="2400" smtClean="0"/>
          </a:p>
          <a:p>
            <a:pPr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</a:rPr>
              <a:t>Κατανεμημένη</a:t>
            </a:r>
            <a:r>
              <a:rPr lang="en-US" altLang="el-GR" i="1" smtClean="0">
                <a:solidFill>
                  <a:srgbClr val="CC0000"/>
                </a:solidFill>
              </a:rPr>
              <a:t>:</a:t>
            </a:r>
          </a:p>
          <a:p>
            <a:r>
              <a:rPr lang="el-GR" altLang="el-GR" sz="2400" smtClean="0"/>
              <a:t>Κάθε κόμβος ενημερώνει τους γείτονες </a:t>
            </a:r>
            <a:r>
              <a:rPr lang="el-GR" altLang="el-GR" sz="2400" i="1" smtClean="0"/>
              <a:t>μόνο όταν το </a:t>
            </a:r>
            <a:r>
              <a:rPr lang="en-US" altLang="el-GR" sz="2400" smtClean="0"/>
              <a:t>DV </a:t>
            </a:r>
            <a:r>
              <a:rPr lang="el-GR" altLang="el-GR" sz="2400" smtClean="0"/>
              <a:t>μεταβάλλεται</a:t>
            </a:r>
            <a:endParaRPr lang="en-US" altLang="el-GR" sz="2400" smtClean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l-GR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400" i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wait</a:t>
            </a:r>
            <a:r>
              <a:rPr lang="en-US" altLang="el-GR" sz="200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for (change in local link cost or msg from neighbor)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400" i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recompute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 estimates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l-GR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if DV to any dest has changed, </a:t>
            </a:r>
            <a:r>
              <a:rPr lang="en-US" altLang="el-GR" sz="2400" i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notify</a:t>
            </a: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 neighbors </a:t>
            </a:r>
            <a:endParaRPr lang="en-US" altLang="el-GR" sz="24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l-GR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131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6 w 978"/>
              <a:gd name="T1" fmla="*/ 2147483646 h 2256"/>
              <a:gd name="T2" fmla="*/ 2147483646 w 978"/>
              <a:gd name="T3" fmla="*/ 2147483646 h 2256"/>
              <a:gd name="T4" fmla="*/ 0 w 978"/>
              <a:gd name="T5" fmla="*/ 2147483646 h 2256"/>
              <a:gd name="T6" fmla="*/ 0 w 978"/>
              <a:gd name="T7" fmla="*/ 0 h 2256"/>
              <a:gd name="T8" fmla="*/ 2147483646 w 978"/>
              <a:gd name="T9" fmla="*/ 0 h 2256"/>
              <a:gd name="T10" fmla="*/ 2147483646 w 978"/>
              <a:gd name="T11" fmla="*/ 2147483646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649788" y="132715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Κάθε κόμβος</a:t>
            </a:r>
            <a:r>
              <a:rPr lang="en-US" altLang="el-GR" sz="28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:</a:t>
            </a:r>
          </a:p>
        </p:txBody>
      </p:sp>
      <p:pic>
        <p:nvPicPr>
          <p:cNvPr id="14132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2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MS PGothic" panose="020B0600070205080204" pitchFamily="34" charset="-128"/>
              </a:rPr>
              <a:t>Distance vector algorithm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AB9F7FAD-CC85-4806-9822-58EBD7CC0F94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0  2   7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4236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6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6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236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236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236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236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7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7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7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7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7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237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7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7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237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237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238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238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8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8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238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14238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238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4238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238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2   0   1</a:t>
            </a:r>
          </a:p>
        </p:txBody>
      </p:sp>
      <p:sp>
        <p:nvSpPr>
          <p:cNvPr id="14238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 ∞  ∞</a:t>
            </a:r>
          </a:p>
        </p:txBody>
      </p:sp>
      <p:sp>
        <p:nvSpPr>
          <p:cNvPr id="14239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2   0   1</a:t>
            </a:r>
          </a:p>
        </p:txBody>
      </p:sp>
      <p:sp>
        <p:nvSpPr>
          <p:cNvPr id="14239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7   1   0</a:t>
            </a:r>
          </a:p>
        </p:txBody>
      </p:sp>
      <p:sp>
        <p:nvSpPr>
          <p:cNvPr id="14239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239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time</a:t>
            </a:r>
          </a:p>
        </p:txBody>
      </p:sp>
      <p:grpSp>
        <p:nvGrpSpPr>
          <p:cNvPr id="14240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4241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241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4241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42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42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42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242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4244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4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4242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4244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4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244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244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4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4244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4244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44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4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4242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42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43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243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4243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3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243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243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243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4243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4243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43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y</a:t>
                    </a:r>
                    <a:endParaRPr lang="en-US" altLang="el-GR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</p:grpSp>
      </p:grpSp>
      <p:sp>
        <p:nvSpPr>
          <p:cNvPr id="14240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x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240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240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240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240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 = min{c(x,y) + 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(y), c(x,z) + 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z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(y)} </a:t>
            </a:r>
            <a:b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 = </a:t>
            </a: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min{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c(x,y) + </a:t>
            </a:r>
            <a:b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      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(z), c(x,z) + 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</a:t>
            </a: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}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</a:t>
            </a:r>
          </a:p>
        </p:txBody>
      </p:sp>
      <p:sp>
        <p:nvSpPr>
          <p:cNvPr id="14241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y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241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z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241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241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l-GR" smtClean="0">
                <a:latin typeface="Tahoma" panose="020B0604030504040204" pitchFamily="34" charset="0"/>
              </a:rPr>
              <a:t>Network Layer</a:t>
            </a: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822D2A9-436C-46D8-BAC2-032E6C461D2F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364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65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66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367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368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369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370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0  2   3</a:t>
            </a:r>
          </a:p>
        </p:txBody>
      </p:sp>
      <p:sp>
        <p:nvSpPr>
          <p:cNvPr id="143371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372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373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74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75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376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377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378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379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0  2   7</a:t>
            </a:r>
          </a:p>
        </p:txBody>
      </p:sp>
      <p:sp>
        <p:nvSpPr>
          <p:cNvPr id="143380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381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382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83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84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385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386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387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388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0  2   3</a:t>
            </a:r>
          </a:p>
        </p:txBody>
      </p:sp>
      <p:sp>
        <p:nvSpPr>
          <p:cNvPr id="143389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390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391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92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393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394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395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396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397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0  2   3</a:t>
            </a:r>
          </a:p>
        </p:txBody>
      </p:sp>
      <p:sp>
        <p:nvSpPr>
          <p:cNvPr id="143398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399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400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01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02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403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404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405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406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0  2   7</a:t>
            </a:r>
          </a:p>
        </p:txBody>
      </p:sp>
      <p:sp>
        <p:nvSpPr>
          <p:cNvPr id="143407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408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409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2  0   1</a:t>
            </a:r>
          </a:p>
        </p:txBody>
      </p:sp>
      <p:sp>
        <p:nvSpPr>
          <p:cNvPr id="143410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7   1   0</a:t>
            </a:r>
          </a:p>
        </p:txBody>
      </p:sp>
      <p:sp>
        <p:nvSpPr>
          <p:cNvPr id="143411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2  0   1</a:t>
            </a:r>
          </a:p>
        </p:txBody>
      </p:sp>
      <p:sp>
        <p:nvSpPr>
          <p:cNvPr id="143412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3  1   0</a:t>
            </a:r>
          </a:p>
        </p:txBody>
      </p:sp>
      <p:sp>
        <p:nvSpPr>
          <p:cNvPr id="143413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2   0   1</a:t>
            </a:r>
          </a:p>
        </p:txBody>
      </p:sp>
      <p:sp>
        <p:nvSpPr>
          <p:cNvPr id="143414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3  1   0</a:t>
            </a:r>
          </a:p>
        </p:txBody>
      </p:sp>
      <p:sp>
        <p:nvSpPr>
          <p:cNvPr id="143415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2  0   1</a:t>
            </a:r>
          </a:p>
        </p:txBody>
      </p:sp>
      <p:sp>
        <p:nvSpPr>
          <p:cNvPr id="143416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3  1   0</a:t>
            </a:r>
          </a:p>
        </p:txBody>
      </p:sp>
      <p:sp>
        <p:nvSpPr>
          <p:cNvPr id="143417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2  0   1</a:t>
            </a:r>
          </a:p>
        </p:txBody>
      </p:sp>
      <p:sp>
        <p:nvSpPr>
          <p:cNvPr id="143418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3  1   0</a:t>
            </a:r>
          </a:p>
        </p:txBody>
      </p:sp>
      <p:sp>
        <p:nvSpPr>
          <p:cNvPr id="143419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0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1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3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4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5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6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28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time</a:t>
            </a:r>
          </a:p>
        </p:txBody>
      </p:sp>
      <p:sp>
        <p:nvSpPr>
          <p:cNvPr id="143429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30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31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32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433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434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435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436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0  2   7</a:t>
            </a:r>
          </a:p>
        </p:txBody>
      </p:sp>
      <p:sp>
        <p:nvSpPr>
          <p:cNvPr id="143437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38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39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40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41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42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43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444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445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446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143447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48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49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450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451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452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453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43454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55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56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457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458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459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460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61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62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63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64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65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466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67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68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   y   z</a:t>
            </a:r>
          </a:p>
        </p:txBody>
      </p:sp>
      <p:sp>
        <p:nvSpPr>
          <p:cNvPr id="143469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3470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143471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</a:p>
        </p:txBody>
      </p:sp>
      <p:sp>
        <p:nvSpPr>
          <p:cNvPr id="143472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73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74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</p:txBody>
      </p:sp>
      <p:sp>
        <p:nvSpPr>
          <p:cNvPr id="143475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143476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3477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143478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479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2   0   1</a:t>
            </a:r>
          </a:p>
        </p:txBody>
      </p:sp>
      <p:sp>
        <p:nvSpPr>
          <p:cNvPr id="143480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∞ ∞  ∞</a:t>
            </a:r>
          </a:p>
        </p:txBody>
      </p:sp>
      <p:sp>
        <p:nvSpPr>
          <p:cNvPr id="143481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2   0   1</a:t>
            </a:r>
          </a:p>
        </p:txBody>
      </p:sp>
      <p:sp>
        <p:nvSpPr>
          <p:cNvPr id="143482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7   1   0</a:t>
            </a:r>
          </a:p>
        </p:txBody>
      </p:sp>
      <p:sp>
        <p:nvSpPr>
          <p:cNvPr id="143483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4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5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6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7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8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89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90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time</a:t>
            </a:r>
          </a:p>
        </p:txBody>
      </p:sp>
      <p:grpSp>
        <p:nvGrpSpPr>
          <p:cNvPr id="143491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43507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3508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43509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510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511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512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513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514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515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516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3517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4353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540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43518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43531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532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3533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3534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535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43536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43537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538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4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43519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520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521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3522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43523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524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3525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3526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3527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143528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43529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l-GR" altLang="el-GR" sz="18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530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l-GR" sz="2000">
                        <a:latin typeface="Arial" panose="020B0604020202020204" pitchFamily="34" charset="0"/>
                        <a:ea typeface="MS PGothic" panose="020B0600070205080204" pitchFamily="34" charset="-128"/>
                      </a:rPr>
                      <a:t>y</a:t>
                    </a:r>
                    <a:endParaRPr lang="en-US" altLang="el-GR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</p:grpSp>
      </p:grpSp>
      <p:sp>
        <p:nvSpPr>
          <p:cNvPr id="143492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x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3493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94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95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96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97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 = min{c(x,y) + 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(y), c(x,z) + D</a:t>
            </a:r>
            <a:r>
              <a:rPr lang="fr-FR" altLang="el-GR" sz="1800" baseline="-25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z</a:t>
            </a: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(y)} </a:t>
            </a:r>
            <a:b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fr-FR" altLang="el-GR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= min{2+0 , 7+1} = 2</a:t>
            </a:r>
          </a:p>
        </p:txBody>
      </p:sp>
      <p:sp>
        <p:nvSpPr>
          <p:cNvPr id="143498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499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 = </a:t>
            </a: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min{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c(x,y) + </a:t>
            </a:r>
            <a:b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      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(z), c(x,z) + D</a:t>
            </a:r>
            <a:r>
              <a:rPr lang="fr-FR" altLang="el-GR" sz="1800" i="1" baseline="-25000">
                <a:latin typeface="Arial" panose="020B0604020202020204" pitchFamily="34" charset="0"/>
                <a:ea typeface="MS PGothic" panose="020B0600070205080204" pitchFamily="34" charset="-128"/>
              </a:rPr>
              <a:t>z</a:t>
            </a:r>
            <a:r>
              <a:rPr lang="fr-FR" altLang="el-GR" sz="1800" i="1">
                <a:latin typeface="Arial" panose="020B0604020202020204" pitchFamily="34" charset="0"/>
                <a:ea typeface="MS PGothic" panose="020B0600070205080204" pitchFamily="34" charset="-128"/>
              </a:rPr>
              <a:t>(z)</a:t>
            </a: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}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= min{2+1 , 7+0} = 3</a:t>
            </a:r>
          </a:p>
        </p:txBody>
      </p:sp>
      <p:sp>
        <p:nvSpPr>
          <p:cNvPr id="143500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3501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43502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2 </a:t>
            </a:r>
          </a:p>
        </p:txBody>
      </p:sp>
      <p:sp>
        <p:nvSpPr>
          <p:cNvPr id="143503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y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3504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node z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table</a:t>
            </a:r>
          </a:p>
        </p:txBody>
      </p:sp>
      <p:sp>
        <p:nvSpPr>
          <p:cNvPr id="143505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cost to</a:t>
            </a:r>
          </a:p>
        </p:txBody>
      </p:sp>
      <p:sp>
        <p:nvSpPr>
          <p:cNvPr id="143506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>
                <a:latin typeface="Arial" panose="020B0604020202020204" pitchFamily="34" charset="0"/>
                <a:ea typeface="MS PGothic" panose="020B0600070205080204" pitchFamily="34" charset="-128"/>
              </a:rPr>
              <a:t>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B66A1D31-838B-4AF3-B46A-67987670C515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43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r>
              <a:rPr lang="el-GR" altLang="el-GR" sz="3600" smtClean="0">
                <a:ea typeface="MS PGothic" panose="020B0600070205080204" pitchFamily="34" charset="-128"/>
              </a:rPr>
              <a:t>Σύγκριση μεταξύ </a:t>
            </a:r>
            <a:r>
              <a:rPr lang="en-US" altLang="el-GR" sz="3600" smtClean="0">
                <a:ea typeface="MS PGothic" panose="020B0600070205080204" pitchFamily="34" charset="-128"/>
              </a:rPr>
              <a:t>LS </a:t>
            </a:r>
            <a:r>
              <a:rPr lang="el-GR" altLang="el-GR" sz="3600" smtClean="0">
                <a:ea typeface="MS PGothic" panose="020B0600070205080204" pitchFamily="34" charset="-128"/>
              </a:rPr>
              <a:t>και </a:t>
            </a:r>
            <a:r>
              <a:rPr lang="en-US" altLang="el-GR" sz="3600" smtClean="0">
                <a:ea typeface="MS PGothic" panose="020B0600070205080204" pitchFamily="34" charset="-128"/>
              </a:rPr>
              <a:t>DV </a:t>
            </a:r>
            <a:r>
              <a:rPr lang="el-GR" altLang="el-GR" sz="3600" smtClean="0">
                <a:ea typeface="MS PGothic" panose="020B0600070205080204" pitchFamily="34" charset="-128"/>
              </a:rPr>
              <a:t>αλγορίθμων</a:t>
            </a:r>
            <a:endParaRPr lang="en-US" altLang="el-GR" sz="3600" smtClean="0">
              <a:ea typeface="MS PGothic" panose="020B0600070205080204" pitchFamily="34" charset="-128"/>
            </a:endParaRP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Πολυπλοκότητα μηνύματος</a:t>
            </a:r>
            <a:endParaRPr lang="en-US" altLang="el-GR" sz="2400" i="1" smtClean="0">
              <a:solidFill>
                <a:srgbClr val="CC0000"/>
              </a:solidFill>
            </a:endParaRPr>
          </a:p>
          <a:p>
            <a:r>
              <a:rPr lang="en-US" altLang="el-GR" sz="1800" b="1" i="1" smtClean="0">
                <a:solidFill>
                  <a:srgbClr val="CC0000"/>
                </a:solidFill>
              </a:rPr>
              <a:t>LS:</a:t>
            </a:r>
            <a:r>
              <a:rPr lang="en-US" altLang="el-GR" sz="1800" smtClean="0"/>
              <a:t> </a:t>
            </a:r>
            <a:r>
              <a:rPr lang="el-GR" altLang="el-GR" sz="1800" smtClean="0"/>
              <a:t>με </a:t>
            </a:r>
            <a:r>
              <a:rPr lang="en-US" altLang="el-GR" sz="1800" smtClean="0"/>
              <a:t>n </a:t>
            </a:r>
            <a:r>
              <a:rPr lang="el-GR" altLang="el-GR" sz="1800" smtClean="0"/>
              <a:t>κόμβους</a:t>
            </a:r>
            <a:r>
              <a:rPr lang="en-US" altLang="el-GR" sz="1800" smtClean="0"/>
              <a:t>, E links, O(nE) msgs </a:t>
            </a:r>
            <a:r>
              <a:rPr lang="el-GR" altLang="el-GR" sz="1800" smtClean="0"/>
              <a:t>αποστέλλονται</a:t>
            </a:r>
            <a:endParaRPr lang="en-US" altLang="el-GR" sz="1800" smtClean="0"/>
          </a:p>
          <a:p>
            <a:r>
              <a:rPr lang="en-US" altLang="el-GR" sz="1800" b="1" i="1" smtClean="0">
                <a:solidFill>
                  <a:srgbClr val="CC0000"/>
                </a:solidFill>
              </a:rPr>
              <a:t>DV:</a:t>
            </a:r>
            <a:r>
              <a:rPr lang="en-US" altLang="el-GR" sz="1800" smtClean="0">
                <a:solidFill>
                  <a:srgbClr val="FF0000"/>
                </a:solidFill>
              </a:rPr>
              <a:t> </a:t>
            </a:r>
            <a:r>
              <a:rPr lang="el-GR" altLang="el-GR" sz="1800" smtClean="0"/>
              <a:t>ανταλλαγή μεταξύ γειτόνων</a:t>
            </a:r>
            <a:endParaRPr lang="en-US" altLang="el-GR" sz="1800" smtClean="0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Ταχύτητα σύγκλισης</a:t>
            </a:r>
            <a:endParaRPr lang="en-US" altLang="el-GR" sz="2400" i="1" smtClean="0">
              <a:solidFill>
                <a:srgbClr val="CC0000"/>
              </a:solidFill>
            </a:endParaRPr>
          </a:p>
          <a:p>
            <a:r>
              <a:rPr lang="en-US" altLang="el-GR" sz="1800" b="1" i="1" smtClean="0">
                <a:solidFill>
                  <a:srgbClr val="CC0000"/>
                </a:solidFill>
              </a:rPr>
              <a:t>LS:</a:t>
            </a:r>
            <a:r>
              <a:rPr lang="en-US" altLang="el-GR" sz="1800" smtClean="0"/>
              <a:t> O(n</a:t>
            </a:r>
            <a:r>
              <a:rPr lang="en-US" altLang="el-GR" sz="1800" b="1" baseline="30000" smtClean="0"/>
              <a:t>2</a:t>
            </a:r>
            <a:r>
              <a:rPr lang="en-US" altLang="el-GR" sz="1800" smtClean="0"/>
              <a:t>) algorithm </a:t>
            </a:r>
            <a:r>
              <a:rPr lang="el-GR" altLang="el-GR" sz="1800" smtClean="0"/>
              <a:t>απάιτεί </a:t>
            </a:r>
            <a:r>
              <a:rPr lang="en-US" altLang="el-GR" sz="1800" smtClean="0"/>
              <a:t>O(nE) msgs</a:t>
            </a:r>
          </a:p>
          <a:p>
            <a:pPr lvl="1"/>
            <a:r>
              <a:rPr lang="el-GR" altLang="el-GR" sz="1800" smtClean="0"/>
              <a:t>Πιθανές ταλαντώσεις</a:t>
            </a:r>
            <a:endParaRPr lang="en-US" altLang="el-GR" sz="1600" smtClean="0"/>
          </a:p>
          <a:p>
            <a:r>
              <a:rPr lang="en-US" altLang="el-GR" sz="1800" b="1" i="1" smtClean="0">
                <a:solidFill>
                  <a:srgbClr val="CC0000"/>
                </a:solidFill>
              </a:rPr>
              <a:t>DV:</a:t>
            </a:r>
            <a:r>
              <a:rPr lang="en-US" altLang="el-GR" sz="1800" smtClean="0"/>
              <a:t> </a:t>
            </a:r>
            <a:r>
              <a:rPr lang="el-GR" altLang="el-GR" sz="1800" smtClean="0"/>
              <a:t>Ο χρόνος σύγκλισης ποικίλει</a:t>
            </a:r>
            <a:endParaRPr lang="en-US" altLang="el-GR" sz="1800" smtClean="0"/>
          </a:p>
          <a:p>
            <a:pPr lvl="1"/>
            <a:r>
              <a:rPr lang="el-GR" altLang="el-GR" sz="1800" smtClean="0"/>
              <a:t>Βρόχοι δρομολόγησης</a:t>
            </a:r>
            <a:endParaRPr lang="en-US" altLang="el-GR" sz="1800" smtClean="0"/>
          </a:p>
          <a:p>
            <a:pPr lvl="1"/>
            <a:r>
              <a:rPr lang="el-GR" altLang="el-GR" sz="1800" smtClean="0"/>
              <a:t>Προβλήματα </a:t>
            </a:r>
            <a:r>
              <a:rPr lang="en-US" altLang="el-GR" sz="1800" smtClean="0"/>
              <a:t>count-to-infinity</a:t>
            </a:r>
            <a:endParaRPr lang="en-US" altLang="el-GR" sz="1600" smtClean="0"/>
          </a:p>
        </p:txBody>
      </p:sp>
      <p:sp>
        <p:nvSpPr>
          <p:cNvPr id="144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l-GR" sz="2000" i="1" smtClean="0">
                <a:solidFill>
                  <a:srgbClr val="CC0000"/>
                </a:solidFill>
              </a:rPr>
              <a:t>robustness:</a:t>
            </a:r>
            <a:r>
              <a:rPr lang="en-US" altLang="el-GR" sz="2000" smtClean="0"/>
              <a:t> </a:t>
            </a:r>
            <a:r>
              <a:rPr lang="el-GR" altLang="el-GR" sz="2000" smtClean="0"/>
              <a:t>τι συμβαίνει αν ο </a:t>
            </a:r>
            <a:r>
              <a:rPr lang="en-US" altLang="el-GR" sz="2000" smtClean="0"/>
              <a:t>router </a:t>
            </a:r>
            <a:r>
              <a:rPr lang="el-GR" altLang="el-GR" sz="2000" smtClean="0"/>
              <a:t>δεν λειτουργεί σωστά</a:t>
            </a:r>
            <a:r>
              <a:rPr lang="en-US" altLang="el-GR" sz="2000" smtClean="0"/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000" i="1" smtClean="0">
                <a:solidFill>
                  <a:srgbClr val="CC0000"/>
                </a:solidFill>
              </a:rPr>
              <a:t>LS:</a:t>
            </a:r>
            <a:r>
              <a:rPr lang="en-US" altLang="el-GR" sz="2000" smtClean="0"/>
              <a:t> </a:t>
            </a:r>
          </a:p>
          <a:p>
            <a:pPr lvl="1"/>
            <a:r>
              <a:rPr lang="el-GR" altLang="el-GR" sz="1800" smtClean="0"/>
              <a:t>Ο κόμβος μπορεί να διαφημίσει λανθασμένα </a:t>
            </a:r>
            <a:r>
              <a:rPr lang="en-US" altLang="el-GR" sz="1800" i="1" smtClean="0">
                <a:solidFill>
                  <a:srgbClr val="000099"/>
                </a:solidFill>
              </a:rPr>
              <a:t>link</a:t>
            </a:r>
            <a:r>
              <a:rPr lang="en-US" altLang="el-GR" sz="1800" smtClean="0"/>
              <a:t> cost</a:t>
            </a:r>
          </a:p>
          <a:p>
            <a:pPr lvl="1"/>
            <a:r>
              <a:rPr lang="el-GR" altLang="el-GR" sz="1800" smtClean="0"/>
              <a:t>Κάθε κόμβος υπολογίζει το δικό του πίνακα</a:t>
            </a:r>
            <a:endParaRPr lang="en-US" altLang="el-GR" sz="1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000" i="1" smtClean="0">
                <a:solidFill>
                  <a:srgbClr val="CC0000"/>
                </a:solidFill>
              </a:rPr>
              <a:t>DV:</a:t>
            </a:r>
          </a:p>
          <a:p>
            <a:pPr lvl="1"/>
            <a:r>
              <a:rPr lang="el-GR" altLang="el-GR" sz="1800" smtClean="0"/>
              <a:t>Ο </a:t>
            </a:r>
            <a:r>
              <a:rPr lang="en-US" altLang="el-GR" sz="1800" smtClean="0"/>
              <a:t>DV </a:t>
            </a:r>
            <a:r>
              <a:rPr lang="el-GR" altLang="el-GR" sz="1800" smtClean="0"/>
              <a:t>κόμβος μπορεί να διαφημίσει λανθασμένα </a:t>
            </a:r>
            <a:r>
              <a:rPr lang="en-US" altLang="el-GR" sz="1800" i="1" smtClean="0">
                <a:solidFill>
                  <a:srgbClr val="000099"/>
                </a:solidFill>
              </a:rPr>
              <a:t>path</a:t>
            </a:r>
            <a:r>
              <a:rPr lang="en-US" altLang="el-GR" sz="1800" smtClean="0"/>
              <a:t> costs</a:t>
            </a:r>
          </a:p>
          <a:p>
            <a:pPr lvl="1"/>
            <a:r>
              <a:rPr lang="el-GR" altLang="el-GR" sz="1800" smtClean="0"/>
              <a:t>Κάθε κόμβου ο πίνακας χρησιμοποιείται από τους υπόλοιπους</a:t>
            </a:r>
            <a:endParaRPr lang="en-US" altLang="ja-JP" sz="1800" smtClean="0"/>
          </a:p>
          <a:p>
            <a:pPr lvl="2"/>
            <a:r>
              <a:rPr lang="el-GR" altLang="el-GR" sz="1600" smtClean="0"/>
              <a:t>Το σφάλμα διαδίδεται στο δίκτυο</a:t>
            </a:r>
            <a:endParaRPr lang="en-US" altLang="el-G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34689A7D-74D2-42DB-B5D5-7BF794ABE0E4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5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6199188" cy="885825"/>
          </a:xfrm>
        </p:spPr>
        <p:txBody>
          <a:bodyPr/>
          <a:lstStyle/>
          <a:p>
            <a:pPr algn="l"/>
            <a:r>
              <a:rPr lang="el-GR" altLang="el-GR" sz="4000" dirty="0" smtClean="0"/>
              <a:t>Ιεραρχική δρομολόγηση</a:t>
            </a:r>
            <a:endParaRPr lang="en-US" altLang="el-GR" dirty="0" smtClean="0"/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400" i="1" smtClean="0">
                <a:solidFill>
                  <a:srgbClr val="CC0000"/>
                </a:solidFill>
              </a:rPr>
              <a:t>Κλίμακα</a:t>
            </a:r>
            <a:r>
              <a:rPr lang="en-US" altLang="el-GR" sz="2400" i="1" smtClean="0">
                <a:solidFill>
                  <a:srgbClr val="CC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με </a:t>
            </a:r>
            <a:r>
              <a:rPr lang="en-US" altLang="el-GR" sz="2400" smtClean="0"/>
              <a:t>600 </a:t>
            </a:r>
            <a:r>
              <a:rPr lang="el-GR" altLang="el-GR" sz="2400" smtClean="0"/>
              <a:t>εκατομμύρια προορισμούς</a:t>
            </a:r>
            <a:r>
              <a:rPr lang="en-US" altLang="el-GR" sz="2400" smtClean="0"/>
              <a:t>:</a:t>
            </a:r>
          </a:p>
          <a:p>
            <a:r>
              <a:rPr lang="el-GR" altLang="el-GR" sz="2000" smtClean="0"/>
              <a:t>Δεν είναι δυνατό να αποθηκεύονται όλοι οι </a:t>
            </a:r>
            <a:r>
              <a:rPr lang="en-US" altLang="ja-JP" sz="2000" smtClean="0"/>
              <a:t>dest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</a:t>
            </a:r>
            <a:r>
              <a:rPr lang="el-GR" altLang="ja-JP" sz="2000" smtClean="0"/>
              <a:t>στα</a:t>
            </a:r>
            <a:r>
              <a:rPr lang="en-US" altLang="ja-JP" sz="2000" smtClean="0"/>
              <a:t> routing tables!</a:t>
            </a:r>
          </a:p>
          <a:p>
            <a:r>
              <a:rPr lang="el-GR" altLang="el-GR" sz="2000" smtClean="0"/>
              <a:t>Το </a:t>
            </a:r>
            <a:r>
              <a:rPr lang="en-US" altLang="el-GR" sz="2000" smtClean="0"/>
              <a:t>routing table exchange </a:t>
            </a:r>
            <a:r>
              <a:rPr lang="el-GR" altLang="el-GR" sz="2000" smtClean="0"/>
              <a:t>θα έπνιγε τα </a:t>
            </a:r>
            <a:r>
              <a:rPr lang="en-US" altLang="el-GR" sz="2000" smtClean="0"/>
              <a:t>links!</a:t>
            </a:r>
            <a:r>
              <a:rPr lang="en-US" altLang="el-GR" sz="2400" smtClean="0"/>
              <a:t> </a:t>
            </a:r>
          </a:p>
          <a:p>
            <a:endParaRPr lang="en-US" altLang="el-GR" sz="2400" smtClean="0"/>
          </a:p>
          <a:p>
            <a:endParaRPr lang="en-US" altLang="el-GR" sz="2400" smtClean="0"/>
          </a:p>
        </p:txBody>
      </p:sp>
      <p:sp>
        <p:nvSpPr>
          <p:cNvPr id="1454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Διαχειριστική αυτονομία</a:t>
            </a:r>
            <a:endParaRPr lang="en-US" altLang="el-GR" i="1" smtClean="0">
              <a:solidFill>
                <a:srgbClr val="CC0000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l-GR" sz="2400" smtClean="0">
                <a:ea typeface="MS PGothic" panose="020B0600070205080204" pitchFamily="34" charset="-128"/>
              </a:rPr>
              <a:t>internet = </a:t>
            </a:r>
            <a:r>
              <a:rPr lang="el-GR" altLang="el-GR" sz="2400" smtClean="0">
                <a:ea typeface="MS PGothic" panose="020B0600070205080204" pitchFamily="34" charset="-128"/>
              </a:rPr>
              <a:t>Το δίκτυο των δικτύων</a:t>
            </a:r>
            <a:endParaRPr lang="en-US" altLang="el-GR" sz="240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Κάθε </a:t>
            </a:r>
            <a:r>
              <a:rPr lang="en-US" altLang="el-GR" sz="2400" smtClean="0">
                <a:ea typeface="MS PGothic" panose="020B0600070205080204" pitchFamily="34" charset="-128"/>
              </a:rPr>
              <a:t>admin </a:t>
            </a:r>
            <a:r>
              <a:rPr lang="el-GR" altLang="el-GR" sz="2400" smtClean="0">
                <a:ea typeface="MS PGothic" panose="020B0600070205080204" pitchFamily="34" charset="-128"/>
              </a:rPr>
              <a:t>θέλει να ελέγχει το </a:t>
            </a:r>
            <a:r>
              <a:rPr lang="en-US" altLang="el-GR" sz="2400" smtClean="0">
                <a:ea typeface="MS PGothic" panose="020B0600070205080204" pitchFamily="34" charset="-128"/>
              </a:rPr>
              <a:t>routing </a:t>
            </a:r>
            <a:r>
              <a:rPr lang="el-GR" altLang="el-GR" sz="2400" smtClean="0">
                <a:ea typeface="MS PGothic" panose="020B0600070205080204" pitchFamily="34" charset="-128"/>
              </a:rPr>
              <a:t>στο δικό του δίκτυο</a:t>
            </a:r>
            <a:endParaRPr lang="en-US" altLang="el-GR" sz="2400" smtClean="0">
              <a:ea typeface="MS PGothic" panose="020B0600070205080204" pitchFamily="34" charset="-128"/>
            </a:endParaRPr>
          </a:p>
        </p:txBody>
      </p:sp>
      <p:sp>
        <p:nvSpPr>
          <p:cNvPr id="145415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Τα δίκτυα δεν είναι ιδανικά</a:t>
            </a:r>
            <a:r>
              <a:rPr lang="en-US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Δεν είναι όλοι δρομολογητές όμοιοι</a:t>
            </a: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l-GR" altLang="el-GR" sz="2800">
                <a:latin typeface="Gill Sans MT" panose="020B0502020104020203" pitchFamily="34" charset="0"/>
                <a:ea typeface="MS PGothic" panose="020B0600070205080204" pitchFamily="34" charset="-128"/>
              </a:rPr>
              <a:t>Το δίκτυο δεν είναι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l-GR" altLang="ja-JP" sz="2800">
                <a:latin typeface="Gill Sans MT" panose="020B0502020104020203" pitchFamily="34" charset="0"/>
              </a:rPr>
              <a:t>επίπεδο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l-GR" sz="2800" i="1">
                <a:latin typeface="Gill Sans MT" panose="020B0502020104020203" pitchFamily="34" charset="0"/>
                <a:ea typeface="MS PGothic" panose="020B0600070205080204" pitchFamily="34" charset="-128"/>
              </a:rPr>
              <a:t>… </a:t>
            </a:r>
            <a:r>
              <a:rPr lang="el-GR" altLang="el-GR" sz="2800" i="1">
                <a:latin typeface="Gill Sans MT" panose="020B0502020104020203" pitchFamily="34" charset="0"/>
                <a:ea typeface="MS PGothic" panose="020B0600070205080204" pitchFamily="34" charset="-128"/>
              </a:rPr>
              <a:t>Συνεπώς</a:t>
            </a:r>
            <a:endParaRPr lang="en-US" altLang="el-GR" sz="2800"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69D6DE-49D7-4425-8CB3-549045D3326F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  <p:pic>
        <p:nvPicPr>
          <p:cNvPr id="922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2867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>
                <a:latin typeface="+mj-lt"/>
                <a:ea typeface="ＭＳ Ｐゴシック" charset="0"/>
                <a:cs typeface="+mj-cs"/>
              </a:rPr>
              <a:t>Η </a:t>
            </a:r>
            <a:r>
              <a:rPr lang="el-GR" sz="4400">
                <a:latin typeface="+mj-lt"/>
                <a:ea typeface="ＭＳ Ｐゴシック" charset="0"/>
                <a:cs typeface="+mj-cs"/>
              </a:rPr>
              <a:t>μεγάλη εικόνα</a:t>
            </a:r>
            <a:endParaRPr lang="en-US" sz="4400" dirty="0"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600200"/>
            <a:ext cx="8064500" cy="464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7675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3200" dirty="0">
                <a:latin typeface="+mn-lt"/>
                <a:cs typeface="+mn-cs"/>
              </a:rPr>
              <a:t>Ένας σύγχρονος μηχανικός δικτύων πρέπει να γνωρίζει</a:t>
            </a:r>
          </a:p>
          <a:p>
            <a:pPr marL="904875" lvl="1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2800" dirty="0">
                <a:latin typeface="+mn-lt"/>
                <a:cs typeface="+mn-cs"/>
              </a:rPr>
              <a:t>Βασικές τεχνολογίες φυσικού επιπέδου (οπτική μετάδοση, δίκτυα κινητών, </a:t>
            </a:r>
            <a:r>
              <a:rPr lang="en-US" sz="2800" dirty="0" err="1">
                <a:latin typeface="+mn-lt"/>
                <a:cs typeface="+mn-cs"/>
              </a:rPr>
              <a:t>xDSL</a:t>
            </a:r>
            <a:r>
              <a:rPr lang="en-US" sz="2800" dirty="0">
                <a:latin typeface="+mn-lt"/>
                <a:cs typeface="+mn-cs"/>
              </a:rPr>
              <a:t>)</a:t>
            </a:r>
          </a:p>
          <a:p>
            <a:pPr marL="904875" lvl="1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2800" dirty="0">
                <a:latin typeface="+mn-lt"/>
                <a:cs typeface="+mn-cs"/>
              </a:rPr>
              <a:t>Πως </a:t>
            </a:r>
            <a:r>
              <a:rPr lang="el-GR" sz="2800" dirty="0" err="1">
                <a:latin typeface="+mn-lt"/>
                <a:cs typeface="+mn-cs"/>
              </a:rPr>
              <a:t>διαλειτουργούν</a:t>
            </a:r>
            <a:r>
              <a:rPr lang="el-GR" sz="2800" dirty="0">
                <a:latin typeface="+mn-lt"/>
                <a:cs typeface="+mn-cs"/>
              </a:rPr>
              <a:t> τα διαφορετικά τμήματα του δικτύου</a:t>
            </a:r>
          </a:p>
          <a:p>
            <a:pPr marL="904875" lvl="1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2800" dirty="0">
                <a:latin typeface="+mn-lt"/>
                <a:cs typeface="+mn-cs"/>
              </a:rPr>
              <a:t>Ποιος ο ρόλος των διαφορετικών συσκευών που αναλαμβάνουν τη μεταγωγή/δρομολόγηση από το κομμάτι της πρόσβασης έως το δίκτυο κορμού.</a:t>
            </a:r>
          </a:p>
          <a:p>
            <a:pPr marL="904875" lvl="1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r>
              <a:rPr lang="el-GR" sz="2800" dirty="0">
                <a:latin typeface="+mn-lt"/>
                <a:cs typeface="+mn-cs"/>
              </a:rPr>
              <a:t>Πως επηρεάζονται οι τεχνολογίες των δικτύων από τις απαιτήσεις των εφαρμογών.</a:t>
            </a:r>
          </a:p>
          <a:p>
            <a:pPr marL="904875" lvl="1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endParaRPr lang="el-GR" sz="2800" dirty="0">
              <a:latin typeface="+mn-lt"/>
              <a:cs typeface="+mn-cs"/>
            </a:endParaRPr>
          </a:p>
          <a:p>
            <a:pPr marL="447675" indent="-447675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v"/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l-GR" sz="3200" i="1" dirty="0">
              <a:solidFill>
                <a:srgbClr val="CC0000"/>
              </a:solidFill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B135C592-26CE-4087-9CA6-933071516903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/>
          <a:lstStyle/>
          <a:p>
            <a:r>
              <a:rPr lang="en-US" altLang="el-GR" smtClean="0"/>
              <a:t> </a:t>
            </a:r>
            <a:r>
              <a:rPr lang="el-GR" altLang="el-GR" smtClean="0"/>
              <a:t>Συλλογή των δρομολογητών σε περιοχές</a:t>
            </a:r>
            <a:r>
              <a:rPr lang="en-US" altLang="el-GR" smtClean="0"/>
              <a:t>,</a:t>
            </a:r>
            <a:r>
              <a:rPr lang="en-US" altLang="el-GR" smtClean="0">
                <a:solidFill>
                  <a:srgbClr val="FF0000"/>
                </a:solidFill>
              </a:rPr>
              <a:t> </a:t>
            </a:r>
            <a:r>
              <a:rPr lang="ja-JP" altLang="en-US" smtClean="0">
                <a:solidFill>
                  <a:srgbClr val="CC0000"/>
                </a:solidFill>
              </a:rPr>
              <a:t>“</a:t>
            </a:r>
            <a:r>
              <a:rPr lang="en-US" altLang="ja-JP" smtClean="0">
                <a:solidFill>
                  <a:srgbClr val="CC0000"/>
                </a:solidFill>
              </a:rPr>
              <a:t>autonomous systems</a:t>
            </a:r>
            <a:r>
              <a:rPr lang="ja-JP" altLang="en-US" smtClean="0">
                <a:solidFill>
                  <a:srgbClr val="CC0000"/>
                </a:solidFill>
              </a:rPr>
              <a:t>”</a:t>
            </a:r>
            <a:r>
              <a:rPr lang="en-US" altLang="ja-JP" smtClean="0">
                <a:solidFill>
                  <a:srgbClr val="CC0000"/>
                </a:solidFill>
              </a:rPr>
              <a:t> (AS)</a:t>
            </a:r>
          </a:p>
          <a:p>
            <a:r>
              <a:rPr lang="el-GR" altLang="el-GR" smtClean="0"/>
              <a:t>Κάθε</a:t>
            </a:r>
            <a:r>
              <a:rPr lang="en-US" altLang="el-GR" smtClean="0"/>
              <a:t> AS </a:t>
            </a:r>
            <a:r>
              <a:rPr lang="el-GR" altLang="el-GR" smtClean="0"/>
              <a:t>σε ένα </a:t>
            </a:r>
            <a:r>
              <a:rPr lang="en-US" altLang="el-GR" smtClean="0"/>
              <a:t>ISP</a:t>
            </a:r>
          </a:p>
          <a:p>
            <a:pPr lvl="1"/>
            <a:r>
              <a:rPr lang="en-US" altLang="el-GR" smtClean="0"/>
              <a:t>ISP </a:t>
            </a:r>
            <a:r>
              <a:rPr lang="el-GR" altLang="el-GR" smtClean="0"/>
              <a:t>αποτελούνται από ένα ή περισσότερα </a:t>
            </a:r>
            <a:r>
              <a:rPr lang="en-US" altLang="el-GR" smtClean="0"/>
              <a:t>ASes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r>
              <a:rPr lang="el-GR" altLang="el-GR" sz="2400" smtClean="0"/>
              <a:t>Οι </a:t>
            </a:r>
            <a:r>
              <a:rPr lang="en-US" altLang="el-GR" sz="2400" smtClean="0"/>
              <a:t>routers </a:t>
            </a:r>
            <a:r>
              <a:rPr lang="el-GR" altLang="el-GR" sz="2400" smtClean="0"/>
              <a:t>στο ίδιο </a:t>
            </a:r>
            <a:r>
              <a:rPr lang="en-US" altLang="el-GR" sz="2400" smtClean="0"/>
              <a:t>AS </a:t>
            </a:r>
            <a:r>
              <a:rPr lang="el-GR" altLang="el-GR" sz="2400" smtClean="0"/>
              <a:t>τρέχουν το ίδιο </a:t>
            </a:r>
            <a:r>
              <a:rPr lang="en-US" altLang="el-GR" sz="2400" smtClean="0"/>
              <a:t>routing protocol</a:t>
            </a:r>
          </a:p>
          <a:p>
            <a:pPr lvl="1"/>
            <a:r>
              <a:rPr lang="ja-JP" altLang="en-US" sz="2000" smtClean="0">
                <a:solidFill>
                  <a:srgbClr val="CC0000"/>
                </a:solidFill>
              </a:rPr>
              <a:t>“</a:t>
            </a:r>
            <a:r>
              <a:rPr lang="en-US" altLang="ja-JP" sz="2000" smtClean="0">
                <a:solidFill>
                  <a:srgbClr val="CC0000"/>
                </a:solidFill>
              </a:rPr>
              <a:t>intra-AS</a:t>
            </a:r>
            <a:r>
              <a:rPr lang="ja-JP" altLang="en-US" sz="2000" smtClean="0">
                <a:solidFill>
                  <a:srgbClr val="CC0000"/>
                </a:solidFill>
              </a:rPr>
              <a:t>”</a:t>
            </a:r>
            <a:r>
              <a:rPr lang="en-US" altLang="ja-JP" sz="2000" smtClean="0">
                <a:solidFill>
                  <a:srgbClr val="CC0000"/>
                </a:solidFill>
              </a:rPr>
              <a:t> routing</a:t>
            </a:r>
            <a:r>
              <a:rPr lang="en-US" altLang="ja-JP" sz="2000" smtClean="0"/>
              <a:t> protocol</a:t>
            </a:r>
          </a:p>
          <a:p>
            <a:pPr lvl="1"/>
            <a:r>
              <a:rPr lang="en-US" altLang="el-GR" sz="2000" smtClean="0"/>
              <a:t>routers </a:t>
            </a:r>
            <a:r>
              <a:rPr lang="el-GR" altLang="el-GR" sz="2000" smtClean="0"/>
              <a:t>σε διαφορετικά </a:t>
            </a:r>
            <a:r>
              <a:rPr lang="en-US" altLang="el-GR" sz="2000" smtClean="0"/>
              <a:t>AS </a:t>
            </a:r>
            <a:r>
              <a:rPr lang="el-GR" altLang="el-GR" sz="2000" smtClean="0"/>
              <a:t>μπορούν να εκτελούν διαφορετικά </a:t>
            </a:r>
            <a:r>
              <a:rPr lang="en-US" altLang="el-GR" sz="2000" smtClean="0"/>
              <a:t>intra-AS protocols</a:t>
            </a:r>
            <a:endParaRPr lang="en-US" altLang="el-GR" sz="2000" i="1" smtClean="0">
              <a:solidFill>
                <a:srgbClr val="CC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400" i="1" smtClean="0">
                <a:solidFill>
                  <a:srgbClr val="CC0000"/>
                </a:solidFill>
              </a:rPr>
              <a:t>gateway router:</a:t>
            </a:r>
          </a:p>
          <a:p>
            <a:r>
              <a:rPr lang="el-GR" altLang="el-GR" sz="2000" smtClean="0"/>
              <a:t>Στην άκρη (</a:t>
            </a:r>
            <a:r>
              <a:rPr lang="ja-JP" altLang="en-US" sz="2000" smtClean="0"/>
              <a:t>“</a:t>
            </a:r>
            <a:r>
              <a:rPr lang="en-US" altLang="ja-JP" sz="2000" smtClean="0"/>
              <a:t>edge</a:t>
            </a:r>
            <a:r>
              <a:rPr lang="ja-JP" altLang="en-US" sz="2000" smtClean="0"/>
              <a:t>”</a:t>
            </a:r>
            <a:r>
              <a:rPr lang="el-GR" altLang="ja-JP" sz="2000" smtClean="0"/>
              <a:t>)</a:t>
            </a:r>
            <a:r>
              <a:rPr lang="en-US" altLang="ja-JP" sz="2000" smtClean="0"/>
              <a:t> </a:t>
            </a:r>
            <a:r>
              <a:rPr lang="el-GR" altLang="ja-JP" sz="2000" smtClean="0"/>
              <a:t>του δικού του Α</a:t>
            </a:r>
            <a:r>
              <a:rPr lang="en-US" altLang="ja-JP" sz="2000" smtClean="0"/>
              <a:t>S</a:t>
            </a:r>
          </a:p>
          <a:p>
            <a:r>
              <a:rPr lang="el-GR" altLang="el-GR" sz="2000" smtClean="0"/>
              <a:t>Συνδέεται με</a:t>
            </a:r>
            <a:r>
              <a:rPr lang="en-US" altLang="el-GR" sz="2000" smtClean="0"/>
              <a:t> router </a:t>
            </a:r>
            <a:r>
              <a:rPr lang="el-GR" altLang="el-GR" sz="2000" smtClean="0"/>
              <a:t>σε άλλο </a:t>
            </a:r>
            <a:r>
              <a:rPr lang="en-US" altLang="el-GR" sz="2000" smtClean="0"/>
              <a:t>AS</a:t>
            </a:r>
          </a:p>
        </p:txBody>
      </p:sp>
      <p:pic>
        <p:nvPicPr>
          <p:cNvPr id="14643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903288"/>
            <a:ext cx="5723929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6019800" cy="885825"/>
          </a:xfrm>
        </p:spPr>
        <p:txBody>
          <a:bodyPr/>
          <a:lstStyle/>
          <a:p>
            <a:r>
              <a:rPr lang="el-GR" altLang="el-GR" dirty="0" smtClean="0">
                <a:ea typeface="MS PGothic" panose="020B0600070205080204" pitchFamily="34" charset="-128"/>
              </a:rPr>
              <a:t>Ιεραρχική Δρομολόγηση</a:t>
            </a:r>
            <a:endParaRPr lang="en-US" altLang="el-GR" dirty="0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DFD9EC29-347B-4A67-8926-1A3988313E4C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7459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7463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38682 w 1162"/>
                <a:gd name="T1" fmla="*/ 53513168 h 543"/>
                <a:gd name="T2" fmla="*/ 253136 w 1162"/>
                <a:gd name="T3" fmla="*/ 4512550 h 543"/>
                <a:gd name="T4" fmla="*/ 646898 w 1162"/>
                <a:gd name="T5" fmla="*/ 25994831 h 543"/>
                <a:gd name="T6" fmla="*/ 787439 w 1162"/>
                <a:gd name="T7" fmla="*/ 78789883 h 543"/>
                <a:gd name="T8" fmla="*/ 721221 w 1162"/>
                <a:gd name="T9" fmla="*/ 148728601 h 543"/>
                <a:gd name="T10" fmla="*/ 403134 w 1162"/>
                <a:gd name="T11" fmla="*/ 178472003 h 543"/>
                <a:gd name="T12" fmla="*/ 60275 w 1162"/>
                <a:gd name="T13" fmla="*/ 144921605 h 543"/>
                <a:gd name="T14" fmla="*/ 38682 w 1162"/>
                <a:gd name="T15" fmla="*/ 53513168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64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223 w 1198"/>
                <a:gd name="T1" fmla="*/ 2051866580 h 451"/>
                <a:gd name="T2" fmla="*/ 456 w 1198"/>
                <a:gd name="T3" fmla="*/ 1007344912 h 451"/>
                <a:gd name="T4" fmla="*/ 1132 w 1198"/>
                <a:gd name="T5" fmla="*/ 553952171 h 451"/>
                <a:gd name="T6" fmla="*/ 2502 w 1198"/>
                <a:gd name="T7" fmla="*/ 281626335 h 451"/>
                <a:gd name="T8" fmla="*/ 2994 w 1198"/>
                <a:gd name="T9" fmla="*/ 2147483646 h 451"/>
                <a:gd name="T10" fmla="*/ 2250 w 1198"/>
                <a:gd name="T11" fmla="*/ 2147483646 h 451"/>
                <a:gd name="T12" fmla="*/ 776 w 1198"/>
                <a:gd name="T13" fmla="*/ 2147483646 h 451"/>
                <a:gd name="T14" fmla="*/ 91 w 1198"/>
                <a:gd name="T15" fmla="*/ 2147483646 h 451"/>
                <a:gd name="T16" fmla="*/ 223 w 1198"/>
                <a:gd name="T17" fmla="*/ 2051866580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65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7944 w 1583"/>
                <a:gd name="T1" fmla="*/ 4465 h 682"/>
                <a:gd name="T2" fmla="*/ 46876 w 1583"/>
                <a:gd name="T3" fmla="*/ 1477 h 682"/>
                <a:gd name="T4" fmla="*/ 90416 w 1583"/>
                <a:gd name="T5" fmla="*/ 395 h 682"/>
                <a:gd name="T6" fmla="*/ 133258 w 1583"/>
                <a:gd name="T7" fmla="*/ 3853 h 682"/>
                <a:gd name="T8" fmla="*/ 180123 w 1583"/>
                <a:gd name="T9" fmla="*/ 8510 h 682"/>
                <a:gd name="T10" fmla="*/ 146585 w 1583"/>
                <a:gd name="T11" fmla="*/ 12824 h 682"/>
                <a:gd name="T12" fmla="*/ 79507 w 1583"/>
                <a:gd name="T13" fmla="*/ 13070 h 682"/>
                <a:gd name="T14" fmla="*/ 10216 w 1583"/>
                <a:gd name="T15" fmla="*/ 11866 h 682"/>
                <a:gd name="T16" fmla="*/ 17944 w 1583"/>
                <a:gd name="T17" fmla="*/ 4465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66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67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68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69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0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1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2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3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4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75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76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77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7478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7581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82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1d</a:t>
                </a:r>
              </a:p>
            </p:txBody>
          </p:sp>
        </p:grpSp>
        <p:sp>
          <p:nvSpPr>
            <p:cNvPr id="147479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0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81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82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3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4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5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6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87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88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89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490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7491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7579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80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1c</a:t>
                </a:r>
              </a:p>
            </p:txBody>
          </p:sp>
        </p:grpSp>
        <p:sp>
          <p:nvSpPr>
            <p:cNvPr id="147492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3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4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6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7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8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2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03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4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5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06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08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09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AS3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0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1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latin typeface="Arial" panose="020B0604020202020204" pitchFamily="34" charset="0"/>
                  <a:ea typeface="MS PGothic" panose="020B0600070205080204" pitchFamily="34" charset="-128"/>
                </a:rPr>
                <a:t>AS2</a:t>
              </a:r>
            </a:p>
          </p:txBody>
        </p:sp>
        <p:sp>
          <p:nvSpPr>
            <p:cNvPr id="147512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3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14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15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6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7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518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1a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7519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7572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3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74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75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6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7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8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47520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7565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66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67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68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69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0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71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2b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47521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7557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58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9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60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61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7562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756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756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47522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3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7524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7555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56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000099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Intra-AS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000099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000099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algorithm</a:t>
                </a:r>
              </a:p>
            </p:txBody>
          </p:sp>
        </p:grpSp>
        <p:grpSp>
          <p:nvGrpSpPr>
            <p:cNvPr id="147525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7553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54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Inter-AS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2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algorithm</a:t>
                </a:r>
              </a:p>
            </p:txBody>
          </p:sp>
        </p:grpSp>
        <p:sp>
          <p:nvSpPr>
            <p:cNvPr id="147526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Forwarding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table</a:t>
              </a:r>
            </a:p>
          </p:txBody>
        </p:sp>
        <p:sp>
          <p:nvSpPr>
            <p:cNvPr id="147527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28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7529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7545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46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7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8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549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7550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75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755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3c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147530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1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2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3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4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5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6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7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8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39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40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41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42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43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7544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7460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 algn="l"/>
            <a:r>
              <a:rPr lang="el-GR" altLang="el-GR" smtClean="0">
                <a:ea typeface="MS PGothic" panose="020B0600070205080204" pitchFamily="34" charset="-128"/>
              </a:rPr>
              <a:t>Διασυνδεδεμένα</a:t>
            </a:r>
            <a:r>
              <a:rPr lang="en-US" altLang="el-GR" smtClean="0">
                <a:ea typeface="MS PGothic" panose="020B0600070205080204" pitchFamily="34" charset="-128"/>
              </a:rPr>
              <a:t> ASes</a:t>
            </a:r>
          </a:p>
        </p:txBody>
      </p:sp>
      <p:sp>
        <p:nvSpPr>
          <p:cNvPr id="147461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Ο πίνακας προώθησης διαμορφώνεται από </a:t>
            </a:r>
            <a:r>
              <a:rPr lang="en-US" altLang="el-GR" sz="2400" smtClean="0">
                <a:ea typeface="MS PGothic" panose="020B0600070205080204" pitchFamily="34" charset="-128"/>
              </a:rPr>
              <a:t>intra- </a:t>
            </a:r>
            <a:r>
              <a:rPr lang="el-GR" altLang="el-GR" sz="2400" smtClean="0">
                <a:ea typeface="MS PGothic" panose="020B0600070205080204" pitchFamily="34" charset="-128"/>
              </a:rPr>
              <a:t>και</a:t>
            </a:r>
            <a:r>
              <a:rPr lang="en-US" altLang="el-GR" sz="2400" smtClean="0">
                <a:ea typeface="MS PGothic" panose="020B0600070205080204" pitchFamily="34" charset="-128"/>
              </a:rPr>
              <a:t> inter-AS routing 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intra-AS </a:t>
            </a:r>
            <a:r>
              <a:rPr lang="el-GR" altLang="el-GR" smtClean="0">
                <a:ea typeface="MS PGothic" panose="020B0600070205080204" pitchFamily="34" charset="-128"/>
              </a:rPr>
              <a:t>για τους </a:t>
            </a:r>
            <a:r>
              <a:rPr lang="en-US" altLang="el-GR" smtClean="0">
                <a:ea typeface="MS PGothic" panose="020B0600070205080204" pitchFamily="34" charset="-128"/>
              </a:rPr>
              <a:t>internal dests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inter-AS &amp; intra-AS </a:t>
            </a:r>
            <a:r>
              <a:rPr lang="el-GR" altLang="el-GR" smtClean="0">
                <a:ea typeface="MS PGothic" panose="020B0600070205080204" pitchFamily="34" charset="-128"/>
              </a:rPr>
              <a:t>για τους </a:t>
            </a:r>
            <a:r>
              <a:rPr lang="en-US" altLang="el-GR" smtClean="0">
                <a:ea typeface="MS PGothic" panose="020B0600070205080204" pitchFamily="34" charset="-128"/>
              </a:rPr>
              <a:t>external dests </a:t>
            </a:r>
          </a:p>
        </p:txBody>
      </p:sp>
      <p:pic>
        <p:nvPicPr>
          <p:cNvPr id="147462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9CBA4B6-F5DA-4742-B7CB-2BCF0ADDFB83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 algn="l"/>
            <a:r>
              <a:rPr lang="en-US" altLang="el-GR" smtClean="0">
                <a:ea typeface="MS PGothic" panose="020B0600070205080204" pitchFamily="34" charset="-128"/>
              </a:rPr>
              <a:t>Inter-AS </a:t>
            </a:r>
            <a:r>
              <a:rPr lang="el-GR" altLang="el-GR" smtClean="0">
                <a:ea typeface="MS PGothic" panose="020B0600070205080204" pitchFamily="34" charset="-128"/>
              </a:rPr>
              <a:t>καθήκοντα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altLang="el-GR" sz="2000" smtClean="0">
                <a:ea typeface="MS PGothic" panose="020B0600070205080204" pitchFamily="34" charset="-128"/>
              </a:rPr>
              <a:t>Υποθέστε ότι ο </a:t>
            </a:r>
            <a:r>
              <a:rPr lang="en-US" altLang="el-GR" sz="2000" smtClean="0">
                <a:ea typeface="MS PGothic" panose="020B0600070205080204" pitchFamily="34" charset="-128"/>
              </a:rPr>
              <a:t>router </a:t>
            </a:r>
            <a:r>
              <a:rPr lang="el-GR" altLang="el-GR" sz="2000" smtClean="0">
                <a:ea typeface="MS PGothic" panose="020B0600070205080204" pitchFamily="34" charset="-128"/>
              </a:rPr>
              <a:t>στο </a:t>
            </a:r>
            <a:r>
              <a:rPr lang="en-US" altLang="el-GR" sz="2000" smtClean="0">
                <a:ea typeface="MS PGothic" panose="020B0600070205080204" pitchFamily="34" charset="-128"/>
              </a:rPr>
              <a:t>AS1 </a:t>
            </a:r>
            <a:r>
              <a:rPr lang="el-GR" altLang="el-GR" sz="2000" smtClean="0">
                <a:ea typeface="MS PGothic" panose="020B0600070205080204" pitchFamily="34" charset="-128"/>
              </a:rPr>
              <a:t>λαμβάνει </a:t>
            </a:r>
            <a:r>
              <a:rPr lang="en-US" altLang="el-GR" sz="2000" smtClean="0">
                <a:ea typeface="MS PGothic" panose="020B0600070205080204" pitchFamily="34" charset="-128"/>
              </a:rPr>
              <a:t>datagram </a:t>
            </a:r>
            <a:r>
              <a:rPr lang="el-GR" altLang="el-GR" sz="2000" smtClean="0">
                <a:ea typeface="MS PGothic" panose="020B0600070205080204" pitchFamily="34" charset="-128"/>
              </a:rPr>
              <a:t>που κατευθύνεται εκτός του </a:t>
            </a:r>
            <a:r>
              <a:rPr lang="en-US" altLang="el-GR" sz="2000" smtClean="0">
                <a:ea typeface="MS PGothic" panose="020B0600070205080204" pitchFamily="34" charset="-128"/>
              </a:rPr>
              <a:t>AS1: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smtClean="0">
                <a:ea typeface="MS PGothic" panose="020B0600070205080204" pitchFamily="34" charset="-128"/>
              </a:rPr>
              <a:t>Ο </a:t>
            </a:r>
            <a:r>
              <a:rPr lang="en-US" altLang="el-GR" sz="2000" smtClean="0">
                <a:ea typeface="MS PGothic" panose="020B0600070205080204" pitchFamily="34" charset="-128"/>
              </a:rPr>
              <a:t>router </a:t>
            </a:r>
            <a:r>
              <a:rPr lang="el-GR" altLang="el-GR" sz="2000" smtClean="0">
                <a:ea typeface="MS PGothic" panose="020B0600070205080204" pitchFamily="34" charset="-128"/>
              </a:rPr>
              <a:t>πρέπει να προωθήσει το πακέτο σε στον </a:t>
            </a:r>
            <a:r>
              <a:rPr lang="en-US" altLang="el-GR" sz="2000" smtClean="0">
                <a:ea typeface="MS PGothic" panose="020B0600070205080204" pitchFamily="34" charset="-128"/>
              </a:rPr>
              <a:t>gateway router, </a:t>
            </a:r>
            <a:r>
              <a:rPr lang="el-GR" altLang="el-GR" sz="2000" smtClean="0">
                <a:ea typeface="MS PGothic" panose="020B0600070205080204" pitchFamily="34" charset="-128"/>
              </a:rPr>
              <a:t>αλλά σε ποιον;</a:t>
            </a:r>
            <a:endParaRPr lang="en-US" altLang="el-GR" sz="2000" smtClean="0">
              <a:ea typeface="MS PGothic" panose="020B0600070205080204" pitchFamily="34" charset="-128"/>
            </a:endParaRPr>
          </a:p>
        </p:txBody>
      </p:sp>
      <p:sp>
        <p:nvSpPr>
          <p:cNvPr id="1484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el-GR" sz="2000" i="1" smtClean="0">
                <a:solidFill>
                  <a:srgbClr val="CC0000"/>
                </a:solidFill>
                <a:ea typeface="MS PGothic" panose="020B0600070205080204" pitchFamily="34" charset="-128"/>
              </a:rPr>
              <a:t>AS1 </a:t>
            </a:r>
            <a:r>
              <a:rPr lang="el-GR" altLang="el-GR" sz="2000" i="1" smtClean="0">
                <a:solidFill>
                  <a:srgbClr val="CC0000"/>
                </a:solidFill>
                <a:ea typeface="MS PGothic" panose="020B0600070205080204" pitchFamily="34" charset="-128"/>
              </a:rPr>
              <a:t>πρέπει</a:t>
            </a:r>
            <a:r>
              <a:rPr lang="en-US" altLang="el-GR" sz="2000" i="1" smtClean="0">
                <a:solidFill>
                  <a:srgbClr val="CC0000"/>
                </a:solidFill>
                <a:ea typeface="MS PGothic" panose="020B0600070205080204" pitchFamily="34" charset="-128"/>
              </a:rPr>
              <a:t>: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l-GR" altLang="el-GR" sz="2000" smtClean="0">
                <a:ea typeface="MS PGothic" panose="020B0600070205080204" pitchFamily="34" charset="-128"/>
              </a:rPr>
              <a:t>Να μάθει ποιοι προορισμοί είναι προσβάσιμοι από το </a:t>
            </a:r>
            <a:r>
              <a:rPr lang="en-US" altLang="el-GR" sz="2000" smtClean="0">
                <a:ea typeface="MS PGothic" panose="020B0600070205080204" pitchFamily="34" charset="-128"/>
              </a:rPr>
              <a:t>AS2</a:t>
            </a:r>
            <a:r>
              <a:rPr lang="el-GR" altLang="el-GR" sz="2000" smtClean="0">
                <a:ea typeface="MS PGothic" panose="020B0600070205080204" pitchFamily="34" charset="-128"/>
              </a:rPr>
              <a:t> και</a:t>
            </a:r>
            <a:r>
              <a:rPr lang="en-US" altLang="el-GR" sz="2000" smtClean="0">
                <a:ea typeface="MS PGothic" panose="020B0600070205080204" pitchFamily="34" charset="-128"/>
              </a:rPr>
              <a:t> </a:t>
            </a:r>
            <a:r>
              <a:rPr lang="el-GR" altLang="el-GR" sz="2000" smtClean="0">
                <a:ea typeface="MS PGothic" panose="020B0600070205080204" pitchFamily="34" charset="-128"/>
              </a:rPr>
              <a:t>ποιοι από το </a:t>
            </a:r>
            <a:r>
              <a:rPr lang="en-US" altLang="el-GR" sz="2000" smtClean="0">
                <a:ea typeface="MS PGothic" panose="020B0600070205080204" pitchFamily="34" charset="-128"/>
              </a:rPr>
              <a:t>AS3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l-GR" altLang="el-GR" sz="2000" smtClean="0">
                <a:ea typeface="MS PGothic" panose="020B0600070205080204" pitchFamily="34" charset="-128"/>
              </a:rPr>
              <a:t>Διαδίδει την πληροφορία προσβασιμότητας σε όλους τους </a:t>
            </a:r>
            <a:r>
              <a:rPr lang="en-US" altLang="el-GR" sz="2000" smtClean="0">
                <a:ea typeface="MS PGothic" panose="020B0600070205080204" pitchFamily="34" charset="-128"/>
              </a:rPr>
              <a:t>routers </a:t>
            </a:r>
            <a:r>
              <a:rPr lang="el-GR" altLang="el-GR" sz="2000" smtClean="0">
                <a:ea typeface="MS PGothic" panose="020B0600070205080204" pitchFamily="34" charset="-128"/>
              </a:rPr>
              <a:t>στο</a:t>
            </a:r>
            <a:r>
              <a:rPr lang="en-US" altLang="el-GR" sz="2000" smtClean="0">
                <a:ea typeface="MS PGothic" panose="020B0600070205080204" pitchFamily="34" charset="-128"/>
              </a:rPr>
              <a:t> AS1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l-GR" altLang="el-GR" sz="2000" i="1" smtClean="0">
                <a:solidFill>
                  <a:srgbClr val="CC0000"/>
                </a:solidFill>
                <a:ea typeface="MS PGothic" panose="020B0600070205080204" pitchFamily="34" charset="-128"/>
              </a:rPr>
              <a:t>Δουλειά του </a:t>
            </a:r>
            <a:r>
              <a:rPr lang="en-US" altLang="el-GR" sz="2000" i="1" smtClean="0">
                <a:solidFill>
                  <a:srgbClr val="CC0000"/>
                </a:solidFill>
                <a:ea typeface="MS PGothic" panose="020B0600070205080204" pitchFamily="34" charset="-128"/>
              </a:rPr>
              <a:t>inter-AS routing!</a:t>
            </a:r>
          </a:p>
        </p:txBody>
      </p:sp>
      <p:sp>
        <p:nvSpPr>
          <p:cNvPr id="148486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487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488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489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490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8491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48492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8493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8494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8495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8593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94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95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96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97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98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99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8496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8585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86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87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88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89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8590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8591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92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48497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8577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8579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80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1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2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83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84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8578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8498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8534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35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36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7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8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9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40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41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8542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8569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70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71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72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73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8574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85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857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48543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8562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63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4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5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66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67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68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48544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8554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55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6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7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58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8559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8560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856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48545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8546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47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8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9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550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8551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8552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855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48499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8527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28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29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30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31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32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33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8500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8501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8502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503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8504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8520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21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22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23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24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25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26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8505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8513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14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5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6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17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18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519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8506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48507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508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48509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8510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511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48512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31F9E95-ED01-4D44-BD64-35F33F56F7FD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212138" cy="1143000"/>
          </a:xfrm>
        </p:spPr>
        <p:txBody>
          <a:bodyPr/>
          <a:lstStyle/>
          <a:p>
            <a:pPr algn="l"/>
            <a:r>
              <a:rPr lang="el-GR" altLang="el-GR" sz="2400" dirty="0" smtClean="0">
                <a:ea typeface="MS PGothic" panose="020B0600070205080204" pitchFamily="34" charset="-128"/>
              </a:rPr>
              <a:t>Παράδειγμα</a:t>
            </a:r>
            <a:r>
              <a:rPr lang="en-US" altLang="el-GR" sz="2400" dirty="0" smtClean="0">
                <a:ea typeface="MS PGothic" panose="020B0600070205080204" pitchFamily="34" charset="-128"/>
              </a:rPr>
              <a:t>: </a:t>
            </a:r>
            <a:r>
              <a:rPr lang="el-GR" altLang="el-GR" sz="2400" dirty="0" smtClean="0">
                <a:ea typeface="MS PGothic" panose="020B0600070205080204" pitchFamily="34" charset="-128"/>
              </a:rPr>
              <a:t>ρύθμιση του </a:t>
            </a:r>
            <a:r>
              <a:rPr lang="en-US" altLang="el-GR" sz="2400" dirty="0" smtClean="0">
                <a:ea typeface="MS PGothic" panose="020B0600070205080204" pitchFamily="34" charset="-128"/>
              </a:rPr>
              <a:t>forwarding table </a:t>
            </a:r>
            <a:r>
              <a:rPr lang="el-GR" altLang="el-GR" sz="2400" dirty="0" smtClean="0">
                <a:ea typeface="MS PGothic" panose="020B0600070205080204" pitchFamily="34" charset="-128"/>
              </a:rPr>
              <a:t>στον </a:t>
            </a:r>
            <a:r>
              <a:rPr lang="en-US" altLang="el-GR" sz="2400" dirty="0" smtClean="0">
                <a:ea typeface="MS PGothic" panose="020B0600070205080204" pitchFamily="34" charset="-128"/>
              </a:rPr>
              <a:t>router 1d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249363"/>
            <a:ext cx="8505825" cy="3346450"/>
          </a:xfrm>
        </p:spPr>
        <p:txBody>
          <a:bodyPr/>
          <a:lstStyle/>
          <a:p>
            <a:r>
              <a:rPr lang="el-GR" altLang="el-GR" sz="2000" smtClean="0"/>
              <a:t>Υποθέτουμε ότι ο</a:t>
            </a:r>
            <a:r>
              <a:rPr lang="en-US" altLang="el-GR" sz="2000" smtClean="0"/>
              <a:t> AS1 </a:t>
            </a:r>
            <a:r>
              <a:rPr lang="el-GR" altLang="el-GR" sz="2000" smtClean="0"/>
              <a:t>μαθαίνει</a:t>
            </a:r>
            <a:r>
              <a:rPr lang="en-US" altLang="el-GR" sz="2000" smtClean="0"/>
              <a:t> (</a:t>
            </a:r>
            <a:r>
              <a:rPr lang="el-GR" altLang="el-GR" sz="2000" smtClean="0"/>
              <a:t>μέσω του </a:t>
            </a:r>
            <a:r>
              <a:rPr lang="en-US" altLang="el-GR" sz="2000" smtClean="0"/>
              <a:t>inter-AS protocol) </a:t>
            </a:r>
            <a:r>
              <a:rPr lang="el-GR" altLang="el-GR" sz="2000" smtClean="0"/>
              <a:t>ότι το </a:t>
            </a:r>
            <a:r>
              <a:rPr lang="en-US" altLang="el-GR" sz="2000" smtClean="0"/>
              <a:t>subnet </a:t>
            </a:r>
            <a:r>
              <a:rPr lang="en-US" altLang="el-GR" sz="2000" i="1" smtClean="0">
                <a:solidFill>
                  <a:srgbClr val="CC0000"/>
                </a:solidFill>
              </a:rPr>
              <a:t>x</a:t>
            </a:r>
            <a:r>
              <a:rPr lang="en-US" altLang="el-GR" sz="2000" smtClean="0"/>
              <a:t> </a:t>
            </a:r>
            <a:r>
              <a:rPr lang="el-GR" altLang="el-GR" sz="2000" smtClean="0"/>
              <a:t>είναι προσβάσιμο από τον </a:t>
            </a:r>
            <a:r>
              <a:rPr lang="en-US" altLang="el-GR" sz="2000" smtClean="0"/>
              <a:t>AS3 (gateway 1c), </a:t>
            </a:r>
            <a:r>
              <a:rPr lang="el-GR" altLang="el-GR" sz="2000" smtClean="0"/>
              <a:t>αλλά όχι από το </a:t>
            </a:r>
            <a:r>
              <a:rPr lang="en-US" altLang="el-GR" sz="2000" smtClean="0"/>
              <a:t>AS2</a:t>
            </a:r>
          </a:p>
          <a:p>
            <a:pPr lvl="1"/>
            <a:r>
              <a:rPr lang="el-GR" altLang="el-GR" sz="2400" smtClean="0"/>
              <a:t>Το </a:t>
            </a:r>
            <a:r>
              <a:rPr lang="en-US" altLang="el-GR" sz="2400" smtClean="0"/>
              <a:t>inter-AS protocol </a:t>
            </a:r>
            <a:r>
              <a:rPr lang="el-GR" altLang="el-GR" sz="2400" smtClean="0"/>
              <a:t>διαδίδει την προσβασιμότητα σε όλους τους εσωτερικούς </a:t>
            </a:r>
            <a:r>
              <a:rPr lang="en-US" altLang="el-GR" sz="2400" smtClean="0"/>
              <a:t>routers</a:t>
            </a:r>
          </a:p>
          <a:p>
            <a:r>
              <a:rPr lang="el-GR" altLang="el-GR" sz="2000" smtClean="0"/>
              <a:t>Ο </a:t>
            </a:r>
            <a:r>
              <a:rPr lang="en-US" altLang="el-GR" sz="2000" smtClean="0"/>
              <a:t>router 1d </a:t>
            </a:r>
            <a:r>
              <a:rPr lang="el-GR" altLang="el-GR" sz="2000" smtClean="0"/>
              <a:t>καθορίζει από το </a:t>
            </a:r>
            <a:r>
              <a:rPr lang="en-US" altLang="el-GR" sz="2000" smtClean="0"/>
              <a:t>intra-AS routing info </a:t>
            </a:r>
            <a:r>
              <a:rPr lang="el-GR" altLang="el-GR" sz="2000" smtClean="0"/>
              <a:t>ότι η διεπαφή </a:t>
            </a:r>
            <a:r>
              <a:rPr lang="en-US" altLang="el-GR" sz="2000" i="1" smtClean="0">
                <a:solidFill>
                  <a:srgbClr val="CC0000"/>
                </a:solidFill>
              </a:rPr>
              <a:t>I</a:t>
            </a:r>
            <a:r>
              <a:rPr lang="en-US" altLang="el-GR" sz="2000" smtClean="0"/>
              <a:t>  </a:t>
            </a:r>
            <a:r>
              <a:rPr lang="el-GR" altLang="el-GR" sz="2000" smtClean="0"/>
              <a:t>είναι στο μονοπάτι ελάχιστου κόστους προς τον </a:t>
            </a:r>
            <a:r>
              <a:rPr lang="en-US" altLang="el-GR" sz="2000" smtClean="0"/>
              <a:t>1c</a:t>
            </a:r>
          </a:p>
          <a:p>
            <a:pPr lvl="1"/>
            <a:r>
              <a:rPr lang="el-GR" altLang="el-GR" sz="2400" smtClean="0"/>
              <a:t>Εισάγει στον </a:t>
            </a:r>
            <a:r>
              <a:rPr lang="en-US" altLang="el-GR" sz="2400" smtClean="0"/>
              <a:t>forwarding table </a:t>
            </a:r>
            <a:r>
              <a:rPr lang="el-GR" altLang="el-GR" sz="2400" smtClean="0"/>
              <a:t>την εγγραφή</a:t>
            </a:r>
            <a:r>
              <a:rPr lang="en-US" altLang="el-GR" sz="2400" smtClean="0"/>
              <a:t> </a:t>
            </a:r>
            <a:r>
              <a:rPr lang="en-US" altLang="el-GR" sz="2400" i="1" smtClean="0">
                <a:solidFill>
                  <a:srgbClr val="CC0000"/>
                </a:solidFill>
              </a:rPr>
              <a:t>(x,I)</a:t>
            </a:r>
            <a:endParaRPr lang="en-US" altLang="el-GR" sz="2400" smtClean="0">
              <a:solidFill>
                <a:srgbClr val="CC0000"/>
              </a:solidFill>
            </a:endParaRPr>
          </a:p>
        </p:txBody>
      </p:sp>
      <p:sp>
        <p:nvSpPr>
          <p:cNvPr id="149509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10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11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12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13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9514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49515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9516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9517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9518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9620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21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622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623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24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25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26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9519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9612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13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614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615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616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9617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9618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619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49520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9604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9606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607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608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609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610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611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9605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9521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9561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62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63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9564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9565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9566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9567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9568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9569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9596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97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98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99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600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9601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9602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960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49570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9589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90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91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92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93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94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95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49571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9581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82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83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84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85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9586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9587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958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49572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9573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74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75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576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9577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49578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9579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4958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49522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9554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5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56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57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8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9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60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9523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9524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9525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26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9527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9547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48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49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50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1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2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53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9528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9540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41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42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9543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44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45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546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9529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49530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31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49532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9533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34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535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49536" name="Line 118"/>
          <p:cNvSpPr>
            <a:spLocks noChangeShapeType="1"/>
          </p:cNvSpPr>
          <p:nvPr/>
        </p:nvSpPr>
        <p:spPr bwMode="auto">
          <a:xfrm flipH="1">
            <a:off x="3857625" y="3690938"/>
            <a:ext cx="1316038" cy="221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49537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4400">
                <a:latin typeface="Arial" panose="020B0604020202020204" pitchFamily="34" charset="0"/>
                <a:ea typeface="MS PGothic" panose="020B0600070205080204" pitchFamily="34" charset="-128"/>
              </a:rPr>
              <a:t>…</a:t>
            </a:r>
          </a:p>
        </p:txBody>
      </p:sp>
      <p:sp>
        <p:nvSpPr>
          <p:cNvPr id="149538" name="Freeform 12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49539" name="Picture 121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7921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977EB19-64FC-47E0-BFBD-D85A3BE4F08D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44475"/>
            <a:ext cx="8764588" cy="954088"/>
          </a:xfrm>
        </p:spPr>
        <p:txBody>
          <a:bodyPr/>
          <a:lstStyle/>
          <a:p>
            <a:pPr algn="l"/>
            <a:r>
              <a:rPr lang="el-GR" altLang="el-GR" sz="3600" dirty="0" smtClean="0">
                <a:ea typeface="MS PGothic" panose="020B0600070205080204" pitchFamily="34" charset="-128"/>
              </a:rPr>
              <a:t>Παράδειγμα</a:t>
            </a:r>
            <a:r>
              <a:rPr lang="en-US" altLang="el-GR" sz="3600" dirty="0" smtClean="0">
                <a:ea typeface="MS PGothic" panose="020B0600070205080204" pitchFamily="34" charset="-128"/>
              </a:rPr>
              <a:t>: </a:t>
            </a:r>
            <a:r>
              <a:rPr lang="el-GR" altLang="el-GR" sz="3600" dirty="0" smtClean="0">
                <a:ea typeface="MS PGothic" panose="020B0600070205080204" pitchFamily="34" charset="-128"/>
              </a:rPr>
              <a:t>επιλογή μεταξύ πολλών </a:t>
            </a:r>
            <a:r>
              <a:rPr lang="en-US" altLang="el-GR" sz="3600" dirty="0" err="1" smtClean="0">
                <a:ea typeface="MS PGothic" panose="020B0600070205080204" pitchFamily="34" charset="-128"/>
              </a:rPr>
              <a:t>ASes</a:t>
            </a:r>
            <a:endParaRPr lang="en-US" altLang="el-GR" sz="3600" dirty="0" smtClean="0">
              <a:ea typeface="MS PGothic" panose="020B0600070205080204" pitchFamily="34" charset="-128"/>
            </a:endParaRP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6210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smtClean="0"/>
              <a:t>Υποθέτουμε ότι ο </a:t>
            </a:r>
            <a:r>
              <a:rPr lang="en-US" altLang="el-GR" sz="2400" smtClean="0"/>
              <a:t>AS1 </a:t>
            </a:r>
            <a:r>
              <a:rPr lang="el-GR" altLang="el-GR" sz="2400" smtClean="0"/>
              <a:t>μαθαίνει από το </a:t>
            </a:r>
            <a:r>
              <a:rPr lang="en-US" altLang="el-GR" sz="2400" smtClean="0"/>
              <a:t>inter-AS protocol </a:t>
            </a:r>
            <a:r>
              <a:rPr lang="el-GR" altLang="el-GR" sz="2400" smtClean="0"/>
              <a:t>ότι το </a:t>
            </a:r>
            <a:r>
              <a:rPr lang="en-US" altLang="el-GR" sz="2400" smtClean="0"/>
              <a:t>subnet </a:t>
            </a:r>
            <a:r>
              <a:rPr lang="en-US" altLang="el-GR" sz="2400" i="1" smtClean="0">
                <a:solidFill>
                  <a:srgbClr val="CC0000"/>
                </a:solidFill>
              </a:rPr>
              <a:t>x</a:t>
            </a:r>
            <a:r>
              <a:rPr lang="en-US" altLang="el-GR" sz="2400" smtClean="0"/>
              <a:t> </a:t>
            </a:r>
            <a:r>
              <a:rPr lang="el-GR" altLang="el-GR" sz="2400" smtClean="0"/>
              <a:t>είναι προσβάσιμο από το </a:t>
            </a:r>
            <a:r>
              <a:rPr lang="en-US" altLang="el-GR" sz="2400" smtClean="0"/>
              <a:t>AS3 </a:t>
            </a:r>
            <a:r>
              <a:rPr lang="el-GR" altLang="el-GR" sz="2400" i="1" smtClean="0"/>
              <a:t>και από το </a:t>
            </a:r>
            <a:r>
              <a:rPr lang="en-US" altLang="el-GR" sz="2400" smtClean="0"/>
              <a:t>AS2.</a:t>
            </a:r>
          </a:p>
          <a:p>
            <a:pPr>
              <a:lnSpc>
                <a:spcPct val="80000"/>
              </a:lnSpc>
            </a:pPr>
            <a:r>
              <a:rPr lang="el-GR" altLang="el-GR" sz="2400" smtClean="0"/>
              <a:t>Για τη διαμόρφωση του </a:t>
            </a:r>
            <a:r>
              <a:rPr lang="en-US" altLang="el-GR" sz="2400" smtClean="0"/>
              <a:t>forwarding table, </a:t>
            </a:r>
            <a:r>
              <a:rPr lang="el-GR" altLang="el-GR" sz="2400" smtClean="0"/>
              <a:t>ο </a:t>
            </a:r>
            <a:r>
              <a:rPr lang="en-US" altLang="el-GR" sz="2400" smtClean="0"/>
              <a:t>router 1d </a:t>
            </a:r>
            <a:r>
              <a:rPr lang="el-GR" altLang="el-GR" sz="2400" smtClean="0"/>
              <a:t>πρέπει να αποφασίσει μέσω ποιου </a:t>
            </a:r>
            <a:r>
              <a:rPr lang="en-US" altLang="el-GR" sz="2400" smtClean="0"/>
              <a:t>gateway </a:t>
            </a:r>
            <a:r>
              <a:rPr lang="el-GR" altLang="el-GR" sz="2400" smtClean="0"/>
              <a:t>θα προωθήσει τα πακέτα για τον </a:t>
            </a:r>
            <a:r>
              <a:rPr lang="en-US" altLang="el-GR" sz="2400" smtClean="0"/>
              <a:t>dest </a:t>
            </a:r>
            <a:r>
              <a:rPr lang="en-US" altLang="el-GR" sz="2400" smtClean="0">
                <a:solidFill>
                  <a:srgbClr val="CC0000"/>
                </a:solidFill>
              </a:rPr>
              <a:t>x </a:t>
            </a:r>
            <a:r>
              <a:rPr lang="en-US" altLang="el-GR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l-GR" altLang="el-GR" smtClean="0"/>
              <a:t>Αυτή είναι μία δουλειά και του </a:t>
            </a:r>
            <a:r>
              <a:rPr lang="en-US" altLang="el-GR" smtClean="0"/>
              <a:t>inter-AS routing protocol!</a:t>
            </a:r>
          </a:p>
          <a:p>
            <a:endParaRPr lang="en-US" altLang="el-GR" sz="2400" smtClean="0"/>
          </a:p>
        </p:txBody>
      </p:sp>
      <p:sp>
        <p:nvSpPr>
          <p:cNvPr id="150533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4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5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6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37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0538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50539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0540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0541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0542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50647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48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649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650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51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52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53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0543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50639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40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641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642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643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0644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50645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46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50544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50631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50633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34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35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36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37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38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50632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0545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50588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89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90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591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592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593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594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595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0596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50623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24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25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26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27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0628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5062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063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50597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50616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17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18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19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20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21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22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50598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50608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09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10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11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12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0613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50614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061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50599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50600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01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02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603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0604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0605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50606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060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50546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50581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82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83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84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85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86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87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0547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0548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0549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50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0551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50574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5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76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77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8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9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80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0552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50567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68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69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0570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1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2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573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0553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0554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55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0556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0557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58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59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150560" name="Text Box 118"/>
          <p:cNvSpPr txBox="1">
            <a:spLocks noChangeArrowheads="1"/>
          </p:cNvSpPr>
          <p:nvPr/>
        </p:nvSpPr>
        <p:spPr bwMode="auto">
          <a:xfrm rot="2261289">
            <a:off x="4338638" y="4397375"/>
            <a:ext cx="130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4400">
                <a:latin typeface="Arial" panose="020B0604020202020204" pitchFamily="34" charset="0"/>
                <a:ea typeface="MS PGothic" panose="020B0600070205080204" pitchFamily="34" charset="-128"/>
              </a:rPr>
              <a:t>……</a:t>
            </a:r>
          </a:p>
        </p:txBody>
      </p:sp>
      <p:sp>
        <p:nvSpPr>
          <p:cNvPr id="150561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4400">
                <a:latin typeface="Arial" panose="020B0604020202020204" pitchFamily="34" charset="0"/>
                <a:ea typeface="MS PGothic" panose="020B0600070205080204" pitchFamily="34" charset="-128"/>
              </a:rPr>
              <a:t>…</a:t>
            </a:r>
          </a:p>
        </p:txBody>
      </p:sp>
      <p:sp>
        <p:nvSpPr>
          <p:cNvPr id="150562" name="Line 120"/>
          <p:cNvSpPr>
            <a:spLocks noChangeShapeType="1"/>
          </p:cNvSpPr>
          <p:nvPr/>
        </p:nvSpPr>
        <p:spPr bwMode="auto">
          <a:xfrm flipV="1">
            <a:off x="3981450" y="6088063"/>
            <a:ext cx="423863" cy="146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0563" name="Freeform 121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564" name="Line 122"/>
          <p:cNvSpPr>
            <a:spLocks noChangeShapeType="1"/>
          </p:cNvSpPr>
          <p:nvPr/>
        </p:nvSpPr>
        <p:spPr bwMode="auto">
          <a:xfrm flipV="1">
            <a:off x="3989388" y="5603875"/>
            <a:ext cx="0" cy="593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0565" name="Text Box 123"/>
          <p:cNvSpPr txBox="1">
            <a:spLocks noChangeArrowheads="1"/>
          </p:cNvSpPr>
          <p:nvPr/>
        </p:nvSpPr>
        <p:spPr bwMode="auto">
          <a:xfrm>
            <a:off x="3789363" y="61436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?</a:t>
            </a:r>
          </a:p>
        </p:txBody>
      </p:sp>
      <p:pic>
        <p:nvPicPr>
          <p:cNvPr id="150566" name="Picture 1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499B60AE-6DAE-4D55-A285-4841490D41C6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113" y="4514850"/>
            <a:ext cx="1800225" cy="1417638"/>
            <a:chOff x="265113" y="4514850"/>
            <a:chExt cx="1800225" cy="1417638"/>
          </a:xfrm>
        </p:grpSpPr>
        <p:sp>
          <p:nvSpPr>
            <p:cNvPr id="151571" name="Rectangle 3"/>
            <p:cNvSpPr>
              <a:spLocks noChangeArrowheads="1"/>
            </p:cNvSpPr>
            <p:nvPr/>
          </p:nvSpPr>
          <p:spPr bwMode="auto">
            <a:xfrm>
              <a:off x="265113" y="4514850"/>
              <a:ext cx="1800225" cy="1417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572" name="Text Box 4"/>
            <p:cNvSpPr txBox="1">
              <a:spLocks noChangeArrowheads="1"/>
            </p:cNvSpPr>
            <p:nvPr/>
          </p:nvSpPr>
          <p:spPr bwMode="auto">
            <a:xfrm>
              <a:off x="523875" y="47180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573" name="Text Box 5"/>
            <p:cNvSpPr txBox="1">
              <a:spLocks noChangeArrowheads="1"/>
            </p:cNvSpPr>
            <p:nvPr/>
          </p:nvSpPr>
          <p:spPr bwMode="auto">
            <a:xfrm>
              <a:off x="282575" y="4660900"/>
              <a:ext cx="176053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learn from inter-AS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protocol that subnet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x </a:t>
              </a: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is reachable via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multiple gateways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65338" y="4538663"/>
            <a:ext cx="2271712" cy="1404937"/>
            <a:chOff x="2065338" y="4538663"/>
            <a:chExt cx="2272486" cy="1404938"/>
          </a:xfrm>
        </p:grpSpPr>
        <p:sp>
          <p:nvSpPr>
            <p:cNvPr id="151568" name="Rectangle 7"/>
            <p:cNvSpPr>
              <a:spLocks noChangeArrowheads="1"/>
            </p:cNvSpPr>
            <p:nvPr/>
          </p:nvSpPr>
          <p:spPr bwMode="auto">
            <a:xfrm>
              <a:off x="2370242" y="4538663"/>
              <a:ext cx="1800838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569" name="Text Box 9"/>
            <p:cNvSpPr txBox="1">
              <a:spLocks noChangeArrowheads="1"/>
            </p:cNvSpPr>
            <p:nvPr/>
          </p:nvSpPr>
          <p:spPr bwMode="auto">
            <a:xfrm>
              <a:off x="2227318" y="4541838"/>
              <a:ext cx="2110506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use routing info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from intra-AS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protocol to determine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costs of least-cost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paths to each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of the gateways</a:t>
              </a:r>
            </a:p>
          </p:txBody>
        </p:sp>
        <p:sp>
          <p:nvSpPr>
            <p:cNvPr id="151570" name="Line 12"/>
            <p:cNvSpPr>
              <a:spLocks noChangeShapeType="1"/>
            </p:cNvSpPr>
            <p:nvPr/>
          </p:nvSpPr>
          <p:spPr bwMode="auto">
            <a:xfrm flipV="1">
              <a:off x="2065338" y="5176838"/>
              <a:ext cx="295376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76713" y="4527550"/>
            <a:ext cx="2200275" cy="1403350"/>
            <a:chOff x="4176713" y="4527550"/>
            <a:chExt cx="2200275" cy="1403350"/>
          </a:xfrm>
        </p:grpSpPr>
        <p:sp>
          <p:nvSpPr>
            <p:cNvPr id="151565" name="Rectangle 6"/>
            <p:cNvSpPr>
              <a:spLocks noChangeArrowheads="1"/>
            </p:cNvSpPr>
            <p:nvPr/>
          </p:nvSpPr>
          <p:spPr bwMode="auto">
            <a:xfrm>
              <a:off x="4567238" y="4527550"/>
              <a:ext cx="1800225" cy="140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566" name="Text Box 10"/>
            <p:cNvSpPr txBox="1">
              <a:spLocks noChangeArrowheads="1"/>
            </p:cNvSpPr>
            <p:nvPr/>
          </p:nvSpPr>
          <p:spPr bwMode="auto">
            <a:xfrm>
              <a:off x="4576763" y="4662488"/>
              <a:ext cx="180022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hot potato routing: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choose the gateway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that has the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smallest least cost</a:t>
              </a:r>
            </a:p>
          </p:txBody>
        </p:sp>
        <p:sp>
          <p:nvSpPr>
            <p:cNvPr id="151567" name="Line 13"/>
            <p:cNvSpPr>
              <a:spLocks noChangeShapeType="1"/>
            </p:cNvSpPr>
            <p:nvPr/>
          </p:nvSpPr>
          <p:spPr bwMode="auto">
            <a:xfrm>
              <a:off x="4176713" y="5176838"/>
              <a:ext cx="379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70638" y="4508500"/>
            <a:ext cx="2282825" cy="1409700"/>
            <a:chOff x="6370638" y="4508500"/>
            <a:chExt cx="2283384" cy="1409701"/>
          </a:xfrm>
        </p:grpSpPr>
        <p:sp>
          <p:nvSpPr>
            <p:cNvPr id="151562" name="Rectangle 8"/>
            <p:cNvSpPr>
              <a:spLocks noChangeArrowheads="1"/>
            </p:cNvSpPr>
            <p:nvPr/>
          </p:nvSpPr>
          <p:spPr bwMode="auto">
            <a:xfrm>
              <a:off x="6762846" y="4513263"/>
              <a:ext cx="1800666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>
              <a:off x="6746967" y="4508500"/>
              <a:ext cx="1907055" cy="138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determine from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forwarding table the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interface</a:t>
              </a:r>
              <a:r>
                <a:rPr lang="en-US" altLang="el-GR" sz="14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I </a:t>
              </a: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that leads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to least-cost gateway.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Enter </a:t>
              </a:r>
              <a:r>
                <a:rPr lang="en-US" altLang="el-GR" sz="14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(x,I) </a:t>
              </a: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in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400">
                  <a:latin typeface="Arial" panose="020B0604020202020204" pitchFamily="34" charset="0"/>
                  <a:ea typeface="MS PGothic" panose="020B0600070205080204" pitchFamily="34" charset="-128"/>
                </a:rPr>
                <a:t>forwarding table</a:t>
              </a:r>
            </a:p>
          </p:txBody>
        </p:sp>
        <p:sp>
          <p:nvSpPr>
            <p:cNvPr id="151564" name="Line 14"/>
            <p:cNvSpPr>
              <a:spLocks noChangeShapeType="1"/>
            </p:cNvSpPr>
            <p:nvPr/>
          </p:nvSpPr>
          <p:spPr bwMode="auto">
            <a:xfrm>
              <a:off x="6370638" y="5203825"/>
              <a:ext cx="408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1559" name="Rectangle 15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64588" cy="1143000"/>
          </a:xfrm>
        </p:spPr>
        <p:txBody>
          <a:bodyPr/>
          <a:lstStyle/>
          <a:p>
            <a:pPr algn="l"/>
            <a:r>
              <a:rPr lang="el-GR" altLang="el-GR" sz="3600" dirty="0" smtClean="0">
                <a:ea typeface="MS PGothic" panose="020B0600070205080204" pitchFamily="34" charset="-128"/>
              </a:rPr>
              <a:t>Παράδειγμα</a:t>
            </a:r>
            <a:r>
              <a:rPr lang="en-US" altLang="el-GR" sz="3600" dirty="0" smtClean="0">
                <a:ea typeface="MS PGothic" panose="020B0600070205080204" pitchFamily="34" charset="-128"/>
              </a:rPr>
              <a:t>: </a:t>
            </a:r>
            <a:r>
              <a:rPr lang="el-GR" altLang="el-GR" sz="3600" dirty="0" smtClean="0">
                <a:ea typeface="MS PGothic" panose="020B0600070205080204" pitchFamily="34" charset="-128"/>
              </a:rPr>
              <a:t>επιλογή μεταξύ πολλών </a:t>
            </a:r>
            <a:r>
              <a:rPr lang="en-US" altLang="el-GR" sz="3600" dirty="0" err="1" smtClean="0">
                <a:ea typeface="MS PGothic" panose="020B0600070205080204" pitchFamily="34" charset="-128"/>
              </a:rPr>
              <a:t>ASes</a:t>
            </a:r>
            <a:endParaRPr lang="en-US" altLang="el-GR" sz="3600" dirty="0" smtClean="0">
              <a:ea typeface="MS PGothic" panose="020B0600070205080204" pitchFamily="34" charset="-128"/>
            </a:endParaRPr>
          </a:p>
        </p:txBody>
      </p:sp>
      <p:sp>
        <p:nvSpPr>
          <p:cNvPr id="15156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smtClean="0"/>
              <a:t>Υποθέτουμε ότι ο </a:t>
            </a:r>
            <a:r>
              <a:rPr lang="en-US" altLang="el-GR" sz="2400" smtClean="0"/>
              <a:t>AS1 </a:t>
            </a:r>
            <a:r>
              <a:rPr lang="el-GR" altLang="el-GR" sz="2400" smtClean="0"/>
              <a:t>μαθαίνει από το </a:t>
            </a:r>
            <a:r>
              <a:rPr lang="en-US" altLang="el-GR" sz="2400" smtClean="0"/>
              <a:t>inter-AS protocol </a:t>
            </a:r>
            <a:r>
              <a:rPr lang="el-GR" altLang="el-GR" sz="2400" smtClean="0"/>
              <a:t>ότι το </a:t>
            </a:r>
            <a:r>
              <a:rPr lang="en-US" altLang="el-GR" sz="2400" smtClean="0"/>
              <a:t>subnet </a:t>
            </a:r>
            <a:r>
              <a:rPr lang="en-US" altLang="el-GR" sz="2400" i="1" smtClean="0">
                <a:solidFill>
                  <a:srgbClr val="CC0000"/>
                </a:solidFill>
              </a:rPr>
              <a:t>x</a:t>
            </a:r>
            <a:r>
              <a:rPr lang="en-US" altLang="el-GR" sz="2400" smtClean="0"/>
              <a:t> </a:t>
            </a:r>
            <a:r>
              <a:rPr lang="el-GR" altLang="el-GR" sz="2400" smtClean="0"/>
              <a:t>είναι προσβάσιμο από το </a:t>
            </a:r>
            <a:r>
              <a:rPr lang="en-US" altLang="el-GR" sz="2400" smtClean="0"/>
              <a:t>AS3 </a:t>
            </a:r>
            <a:r>
              <a:rPr lang="el-GR" altLang="el-GR" sz="2400" i="1" smtClean="0"/>
              <a:t>και από το </a:t>
            </a:r>
            <a:r>
              <a:rPr lang="en-US" altLang="el-GR" sz="2400" smtClean="0"/>
              <a:t>AS2.</a:t>
            </a:r>
          </a:p>
          <a:p>
            <a:pPr>
              <a:lnSpc>
                <a:spcPct val="80000"/>
              </a:lnSpc>
            </a:pPr>
            <a:r>
              <a:rPr lang="el-GR" altLang="el-GR" sz="2400" smtClean="0"/>
              <a:t>Για τη διαμόρφωση του </a:t>
            </a:r>
            <a:r>
              <a:rPr lang="en-US" altLang="el-GR" sz="2400" smtClean="0"/>
              <a:t>forwarding table, </a:t>
            </a:r>
            <a:r>
              <a:rPr lang="el-GR" altLang="el-GR" sz="2400" smtClean="0"/>
              <a:t>ο </a:t>
            </a:r>
            <a:r>
              <a:rPr lang="en-US" altLang="el-GR" sz="2400" smtClean="0"/>
              <a:t>router 1d </a:t>
            </a:r>
            <a:r>
              <a:rPr lang="el-GR" altLang="el-GR" sz="2400" smtClean="0"/>
              <a:t>πρέπει να αποφασίσει μέσω ποιου </a:t>
            </a:r>
            <a:r>
              <a:rPr lang="en-US" altLang="el-GR" sz="2400" smtClean="0"/>
              <a:t>gateway </a:t>
            </a:r>
            <a:r>
              <a:rPr lang="el-GR" altLang="el-GR" sz="2400" smtClean="0"/>
              <a:t>θα προωθήσει τα πακέτα για τον </a:t>
            </a:r>
            <a:r>
              <a:rPr lang="en-US" altLang="el-GR" sz="2400" smtClean="0"/>
              <a:t>dest </a:t>
            </a:r>
            <a:r>
              <a:rPr lang="en-US" altLang="el-GR" sz="2400" smtClean="0">
                <a:solidFill>
                  <a:srgbClr val="CC0000"/>
                </a:solidFill>
              </a:rPr>
              <a:t>x </a:t>
            </a:r>
            <a:r>
              <a:rPr lang="en-US" altLang="el-GR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l-GR" smtClean="0"/>
              <a:t>this is also job of inter-AS routing protocol!</a:t>
            </a:r>
          </a:p>
          <a:p>
            <a:pPr>
              <a:lnSpc>
                <a:spcPct val="80000"/>
              </a:lnSpc>
            </a:pPr>
            <a:r>
              <a:rPr lang="en-US" altLang="el-GR" sz="2400" i="1" smtClean="0">
                <a:solidFill>
                  <a:srgbClr val="CC0000"/>
                </a:solidFill>
              </a:rPr>
              <a:t>hot potato routing: </a:t>
            </a:r>
            <a:r>
              <a:rPr lang="el-GR" altLang="el-GR" sz="2400" i="1" smtClean="0">
                <a:solidFill>
                  <a:srgbClr val="CC0000"/>
                </a:solidFill>
              </a:rPr>
              <a:t>αποστολή </a:t>
            </a:r>
            <a:r>
              <a:rPr lang="el-GR" altLang="el-GR" sz="2400" smtClean="0"/>
              <a:t>πακέτων προς τον κοντινότερο μεταξύ των δύο </a:t>
            </a:r>
            <a:r>
              <a:rPr lang="en-US" altLang="el-GR" sz="2400" smtClean="0"/>
              <a:t>routers.</a:t>
            </a:r>
          </a:p>
          <a:p>
            <a:pPr>
              <a:lnSpc>
                <a:spcPct val="80000"/>
              </a:lnSpc>
            </a:pPr>
            <a:endParaRPr lang="en-US" altLang="el-GR" sz="2400" smtClean="0"/>
          </a:p>
        </p:txBody>
      </p:sp>
      <p:pic>
        <p:nvPicPr>
          <p:cNvPr id="15156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604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3696E47A-4EAD-4241-BE48-0757F0540642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4000" smtClean="0">
                <a:ea typeface="MS PGothic" panose="020B0600070205080204" pitchFamily="34" charset="-128"/>
              </a:rPr>
              <a:t>Intra-AS Routing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Αλλιώς γνωστά ως </a:t>
            </a:r>
            <a:r>
              <a:rPr lang="en-US" altLang="el-GR" i="1" smtClean="0">
                <a:solidFill>
                  <a:srgbClr val="CC0000"/>
                </a:solidFill>
                <a:ea typeface="MS PGothic" panose="020B0600070205080204" pitchFamily="34" charset="-128"/>
              </a:rPr>
              <a:t>interior gateway protocols (IGP)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Τα πιο κοινά </a:t>
            </a:r>
            <a:r>
              <a:rPr lang="en-US" altLang="el-GR" smtClean="0">
                <a:ea typeface="MS PGothic" panose="020B0600070205080204" pitchFamily="34" charset="-128"/>
              </a:rPr>
              <a:t>intra-AS routing protocols: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RIP: Routing Information Protocol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OSPF: Open Shortest Path First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mtClean="0">
                <a:ea typeface="MS PGothic" panose="020B0600070205080204" pitchFamily="34" charset="-128"/>
              </a:rPr>
              <a:t>IGRP: Interior Gateway Routing Protocol (Cisco proprietary)</a:t>
            </a:r>
          </a:p>
        </p:txBody>
      </p:sp>
      <p:pic>
        <p:nvPicPr>
          <p:cNvPr id="15258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5B483CEF-BA59-4381-9BBB-C3293BBE7AC5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360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4000" smtClean="0">
                <a:ea typeface="MS PGothic" panose="020B0600070205080204" pitchFamily="34" charset="-128"/>
              </a:rPr>
              <a:t>OSPF (Open Shortest Path First)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sz="2400" smtClean="0"/>
              <a:t>“</a:t>
            </a:r>
            <a:r>
              <a:rPr lang="en-US" altLang="ja-JP" sz="2400" smtClean="0"/>
              <a:t>open</a:t>
            </a:r>
            <a:r>
              <a:rPr lang="ja-JP" altLang="en-US" sz="2400" smtClean="0"/>
              <a:t>”</a:t>
            </a:r>
            <a:r>
              <a:rPr lang="en-US" altLang="ja-JP" sz="2400" smtClean="0"/>
              <a:t>: </a:t>
            </a:r>
            <a:r>
              <a:rPr lang="el-GR" altLang="ja-JP" sz="2400" smtClean="0"/>
              <a:t>δημοσίως διαθέσιμο</a:t>
            </a:r>
            <a:endParaRPr lang="en-US" altLang="ja-JP" sz="2400" smtClean="0"/>
          </a:p>
          <a:p>
            <a:r>
              <a:rPr lang="el-GR" altLang="el-GR" sz="2400" smtClean="0"/>
              <a:t>Χρησιμοποιεί</a:t>
            </a:r>
            <a:r>
              <a:rPr lang="en-US" altLang="el-GR" sz="2400" smtClean="0"/>
              <a:t> link state algorithm </a:t>
            </a:r>
          </a:p>
          <a:p>
            <a:pPr lvl="1"/>
            <a:r>
              <a:rPr lang="en-US" altLang="el-GR" sz="2000" smtClean="0"/>
              <a:t>LS </a:t>
            </a:r>
            <a:r>
              <a:rPr lang="el-GR" altLang="el-GR" sz="2000" smtClean="0"/>
              <a:t>διάχυση πακέτων</a:t>
            </a:r>
            <a:endParaRPr lang="en-US" altLang="el-GR" sz="2000" smtClean="0"/>
          </a:p>
          <a:p>
            <a:pPr lvl="1"/>
            <a:r>
              <a:rPr lang="el-GR" altLang="el-GR" sz="2000" smtClean="0"/>
              <a:t>Ο χάρτης των τοπολογιών σε κάθε κόμβο</a:t>
            </a:r>
            <a:endParaRPr lang="en-US" altLang="el-GR" sz="2000" smtClean="0"/>
          </a:p>
          <a:p>
            <a:pPr lvl="1"/>
            <a:r>
              <a:rPr lang="el-GR" altLang="el-GR" sz="2000" smtClean="0"/>
              <a:t>Υπολογισμός διαδρομής: </a:t>
            </a:r>
            <a:r>
              <a:rPr lang="en-US" altLang="el-GR" sz="2000" smtClean="0"/>
              <a:t>Dijkstra’</a:t>
            </a:r>
            <a:r>
              <a:rPr lang="en-US" altLang="ja-JP" sz="2000" smtClean="0"/>
              <a:t>s algorithm</a:t>
            </a:r>
          </a:p>
          <a:p>
            <a:r>
              <a:rPr lang="el-GR" altLang="el-GR" sz="2400" smtClean="0"/>
              <a:t>Η </a:t>
            </a:r>
            <a:r>
              <a:rPr lang="en-US" altLang="el-GR" sz="2400" smtClean="0"/>
              <a:t>OSPF </a:t>
            </a:r>
            <a:r>
              <a:rPr lang="el-GR" altLang="el-GR" sz="2400" smtClean="0"/>
              <a:t>διαφήμιση περιέχει μία εγγραφή για κάθε γείτονα</a:t>
            </a:r>
            <a:endParaRPr lang="en-US" altLang="el-GR" sz="2400" smtClean="0"/>
          </a:p>
          <a:p>
            <a:r>
              <a:rPr lang="el-GR" altLang="el-GR" sz="2400" smtClean="0"/>
              <a:t>Οι διαφημίσεις πλημμυρίζουν (</a:t>
            </a:r>
            <a:r>
              <a:rPr lang="en-US" altLang="el-GR" sz="2400" smtClean="0"/>
              <a:t>flood) </a:t>
            </a:r>
            <a:r>
              <a:rPr lang="el-GR" altLang="el-GR" sz="2400" i="1" smtClean="0">
                <a:solidFill>
                  <a:srgbClr val="CC0000"/>
                </a:solidFill>
              </a:rPr>
              <a:t>όλο το</a:t>
            </a:r>
            <a:r>
              <a:rPr lang="en-US" altLang="el-GR" sz="2400" smtClean="0"/>
              <a:t> AS</a:t>
            </a:r>
          </a:p>
          <a:p>
            <a:pPr lvl="1"/>
            <a:r>
              <a:rPr lang="el-GR" altLang="el-GR" sz="2000" smtClean="0"/>
              <a:t>Μεταφέρονται με </a:t>
            </a:r>
            <a:r>
              <a:rPr lang="en-US" altLang="el-GR" sz="2000" smtClean="0"/>
              <a:t>OSPF messages </a:t>
            </a:r>
            <a:r>
              <a:rPr lang="el-GR" altLang="el-GR" sz="2000" smtClean="0"/>
              <a:t>πάνω σε </a:t>
            </a:r>
            <a:r>
              <a:rPr lang="en-US" altLang="el-GR" sz="2000" smtClean="0"/>
              <a:t>IP (</a:t>
            </a:r>
            <a:r>
              <a:rPr lang="el-GR" altLang="el-GR" sz="2000" smtClean="0"/>
              <a:t>αντί για </a:t>
            </a:r>
            <a:r>
              <a:rPr lang="en-US" altLang="el-GR" sz="2000" smtClean="0"/>
              <a:t>TCP </a:t>
            </a:r>
            <a:r>
              <a:rPr lang="el-GR" altLang="el-GR" sz="2000" smtClean="0"/>
              <a:t>ή </a:t>
            </a:r>
            <a:r>
              <a:rPr lang="en-US" altLang="el-GR" sz="2000" smtClean="0"/>
              <a:t>UDP)</a:t>
            </a:r>
          </a:p>
          <a:p>
            <a:r>
              <a:rPr lang="en-US" altLang="el-GR" sz="2400" i="1" smtClean="0">
                <a:solidFill>
                  <a:srgbClr val="CC0000"/>
                </a:solidFill>
              </a:rPr>
              <a:t>IS-IS routing</a:t>
            </a:r>
            <a:r>
              <a:rPr lang="en-US" altLang="el-GR" sz="2400" smtClean="0"/>
              <a:t> protocol: </a:t>
            </a:r>
            <a:r>
              <a:rPr lang="el-GR" altLang="el-GR" sz="2400" smtClean="0"/>
              <a:t>σχεδόν ταυτόσημο του </a:t>
            </a:r>
            <a:r>
              <a:rPr lang="en-US" altLang="el-GR" sz="2400" smtClean="0"/>
              <a:t>OSPF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BBB6AC19-2040-4801-9945-5D61673F4AC4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462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26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3600" smtClean="0"/>
              <a:t>OSPF </a:t>
            </a:r>
            <a:r>
              <a:rPr lang="ja-JP" altLang="en-US" sz="3600" smtClean="0"/>
              <a:t>“</a:t>
            </a:r>
            <a:r>
              <a:rPr lang="el-GR" altLang="ja-JP" sz="3600" smtClean="0"/>
              <a:t>προηγμένα</a:t>
            </a:r>
            <a:r>
              <a:rPr lang="ja-JP" altLang="en-US" sz="3600" smtClean="0"/>
              <a:t>”</a:t>
            </a:r>
            <a:r>
              <a:rPr lang="en-US" altLang="ja-JP" sz="3600" smtClean="0"/>
              <a:t> </a:t>
            </a:r>
            <a:r>
              <a:rPr lang="el-GR" altLang="ja-JP" sz="3600" smtClean="0"/>
              <a:t>χαρακτηριστικά</a:t>
            </a:r>
            <a:endParaRPr lang="en-US" altLang="el-GR" smtClean="0"/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altLang="el-GR" sz="2800" i="1" smtClean="0">
                <a:solidFill>
                  <a:srgbClr val="CC0000"/>
                </a:solidFill>
              </a:rPr>
              <a:t>security:</a:t>
            </a:r>
            <a:r>
              <a:rPr lang="en-US" altLang="el-GR" sz="2800" smtClean="0"/>
              <a:t> </a:t>
            </a:r>
            <a:r>
              <a:rPr lang="el-GR" altLang="el-GR" sz="2800" smtClean="0"/>
              <a:t>Όλα τα</a:t>
            </a:r>
            <a:r>
              <a:rPr lang="en-US" altLang="el-GR" sz="2800" smtClean="0"/>
              <a:t> OSPF messages </a:t>
            </a:r>
            <a:r>
              <a:rPr lang="el-GR" altLang="el-GR" sz="2800" smtClean="0"/>
              <a:t>αυθεντικοποιούνται </a:t>
            </a:r>
            <a:r>
              <a:rPr lang="en-US" altLang="el-GR" sz="2800" smtClean="0"/>
              <a:t>(</a:t>
            </a:r>
            <a:r>
              <a:rPr lang="el-GR" altLang="el-GR" sz="2800" smtClean="0"/>
              <a:t>για την αποφυγή κακόβουλων εισβολών</a:t>
            </a:r>
            <a:r>
              <a:rPr lang="en-US" altLang="el-GR" sz="2800" smtClean="0"/>
              <a:t>) </a:t>
            </a:r>
          </a:p>
          <a:p>
            <a:r>
              <a:rPr lang="el-GR" altLang="el-GR" sz="2800" smtClean="0">
                <a:solidFill>
                  <a:srgbClr val="CC0000"/>
                </a:solidFill>
              </a:rPr>
              <a:t>Πολλαπλά </a:t>
            </a:r>
            <a:r>
              <a:rPr lang="el-GR" altLang="el-GR" sz="2800" smtClean="0"/>
              <a:t>μονοπάτια </a:t>
            </a:r>
            <a:r>
              <a:rPr lang="el-GR" altLang="el-GR" sz="2800" smtClean="0">
                <a:solidFill>
                  <a:srgbClr val="CC0000"/>
                </a:solidFill>
              </a:rPr>
              <a:t>ίδιου κόστους</a:t>
            </a:r>
            <a:r>
              <a:rPr lang="en-US" altLang="el-GR" sz="2800" smtClean="0"/>
              <a:t> </a:t>
            </a:r>
            <a:r>
              <a:rPr lang="el-GR" altLang="el-GR" sz="2800" smtClean="0"/>
              <a:t>επιτρέπονται</a:t>
            </a:r>
            <a:endParaRPr lang="en-US" altLang="el-GR" sz="2800" smtClean="0"/>
          </a:p>
          <a:p>
            <a:r>
              <a:rPr lang="el-GR" altLang="el-GR" sz="2800" smtClean="0"/>
              <a:t>Για κάθε ζεύξη</a:t>
            </a:r>
            <a:r>
              <a:rPr lang="en-US" altLang="el-GR" sz="2800" smtClean="0"/>
              <a:t>, </a:t>
            </a:r>
            <a:r>
              <a:rPr lang="el-GR" altLang="el-GR" sz="2800" smtClean="0"/>
              <a:t>πολλαπλές μετρικές κόστους για διαφορετικό είδος υπηρεσίας (</a:t>
            </a:r>
            <a:r>
              <a:rPr lang="en-US" altLang="el-GR" sz="2800" smtClean="0"/>
              <a:t>type of service, </a:t>
            </a:r>
            <a:r>
              <a:rPr lang="en-US" altLang="el-GR" sz="2800" smtClean="0">
                <a:solidFill>
                  <a:srgbClr val="CC0000"/>
                </a:solidFill>
              </a:rPr>
              <a:t>TOS)</a:t>
            </a:r>
            <a:r>
              <a:rPr lang="en-US" altLang="el-GR" sz="2800" smtClean="0">
                <a:solidFill>
                  <a:srgbClr val="FF0000"/>
                </a:solidFill>
              </a:rPr>
              <a:t> </a:t>
            </a:r>
            <a:r>
              <a:rPr lang="en-US" altLang="el-GR" sz="2800" smtClean="0"/>
              <a:t>(</a:t>
            </a:r>
            <a:r>
              <a:rPr lang="el-GR" altLang="el-GR" sz="2800" smtClean="0"/>
              <a:t>π.χ. κόστος δορυφορικής ζεύξης =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low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</a:t>
            </a:r>
            <a:r>
              <a:rPr lang="el-GR" altLang="ja-JP" sz="2800" smtClean="0"/>
              <a:t>για </a:t>
            </a:r>
            <a:r>
              <a:rPr lang="en-US" altLang="ja-JP" sz="2800" smtClean="0"/>
              <a:t>best effort ToS; “high” </a:t>
            </a:r>
            <a:r>
              <a:rPr lang="el-GR" altLang="ja-JP" sz="2800" smtClean="0"/>
              <a:t>για πραγματικού χρόνου </a:t>
            </a:r>
            <a:r>
              <a:rPr lang="en-US" altLang="ja-JP" sz="2800" smtClean="0"/>
              <a:t>ToS)</a:t>
            </a:r>
          </a:p>
          <a:p>
            <a:r>
              <a:rPr lang="el-GR" altLang="el-GR" sz="2800" smtClean="0"/>
              <a:t>Ολοκληρωμένη </a:t>
            </a:r>
            <a:r>
              <a:rPr lang="en-US" altLang="el-GR" sz="2800" smtClean="0"/>
              <a:t>uni- and </a:t>
            </a:r>
            <a:r>
              <a:rPr lang="en-US" altLang="el-GR" sz="2800" smtClean="0">
                <a:solidFill>
                  <a:srgbClr val="CC0000"/>
                </a:solidFill>
              </a:rPr>
              <a:t>multicast</a:t>
            </a:r>
            <a:r>
              <a:rPr lang="en-US" altLang="el-GR" sz="2800" smtClean="0"/>
              <a:t> </a:t>
            </a:r>
            <a:r>
              <a:rPr lang="el-GR" altLang="el-GR" sz="2800" smtClean="0"/>
              <a:t>υποστήριξη</a:t>
            </a:r>
            <a:r>
              <a:rPr lang="en-US" altLang="el-GR" sz="2800" smtClean="0"/>
              <a:t>: </a:t>
            </a:r>
          </a:p>
          <a:p>
            <a:pPr lvl="1"/>
            <a:r>
              <a:rPr lang="en-US" altLang="el-GR" sz="2400" smtClean="0"/>
              <a:t>Multicast OSPF (MOSPF) </a:t>
            </a:r>
            <a:r>
              <a:rPr lang="el-GR" altLang="el-GR" sz="2400" smtClean="0"/>
              <a:t>χρησιμοποιεί την ίδια βάση δεδομένη για τις τοπολογίες με το </a:t>
            </a:r>
            <a:r>
              <a:rPr lang="en-US" altLang="el-GR" sz="2400" smtClean="0"/>
              <a:t>OSPF</a:t>
            </a:r>
          </a:p>
          <a:p>
            <a:r>
              <a:rPr lang="el-GR" altLang="el-GR" sz="2800" smtClean="0">
                <a:solidFill>
                  <a:srgbClr val="CC0000"/>
                </a:solidFill>
              </a:rPr>
              <a:t>Ιεραρχικό </a:t>
            </a:r>
            <a:r>
              <a:rPr lang="en-US" altLang="el-GR" sz="2800" smtClean="0"/>
              <a:t>OSPF </a:t>
            </a:r>
            <a:r>
              <a:rPr lang="el-GR" altLang="el-GR" sz="2800" smtClean="0"/>
              <a:t>στα μεγάλα </a:t>
            </a:r>
            <a:r>
              <a:rPr lang="en-US" altLang="el-GR" sz="2800" smtClean="0"/>
              <a:t>domains.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8164B0AE-A975-41CE-9075-3A094334C4A0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651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6 w 3786"/>
              <a:gd name="T1" fmla="*/ 2147483646 h 1390"/>
              <a:gd name="T2" fmla="*/ 2147483646 w 3786"/>
              <a:gd name="T3" fmla="*/ 2147483646 h 1390"/>
              <a:gd name="T4" fmla="*/ 2147483646 w 3786"/>
              <a:gd name="T5" fmla="*/ 2147483646 h 1390"/>
              <a:gd name="T6" fmla="*/ 2147483646 w 3786"/>
              <a:gd name="T7" fmla="*/ 2147483646 h 1390"/>
              <a:gd name="T8" fmla="*/ 2147483646 w 3786"/>
              <a:gd name="T9" fmla="*/ 2147483646 h 1390"/>
              <a:gd name="T10" fmla="*/ 2147483646 w 3786"/>
              <a:gd name="T11" fmla="*/ 2147483646 h 1390"/>
              <a:gd name="T12" fmla="*/ 2147483646 w 3786"/>
              <a:gd name="T13" fmla="*/ 2147483646 h 1390"/>
              <a:gd name="T14" fmla="*/ 2147483646 w 3786"/>
              <a:gd name="T15" fmla="*/ 2147483646 h 1390"/>
              <a:gd name="T16" fmla="*/ 2147483646 w 3786"/>
              <a:gd name="T17" fmla="*/ 2147483646 h 1390"/>
              <a:gd name="T18" fmla="*/ 2147483646 w 3786"/>
              <a:gd name="T19" fmla="*/ 2147483646 h 1390"/>
              <a:gd name="T20" fmla="*/ 2147483646 w 3786"/>
              <a:gd name="T21" fmla="*/ 2147483646 h 1390"/>
              <a:gd name="T22" fmla="*/ 2147483646 w 3786"/>
              <a:gd name="T23" fmla="*/ 2147483646 h 1390"/>
              <a:gd name="T24" fmla="*/ 2147483646 w 3786"/>
              <a:gd name="T25" fmla="*/ 2147483646 h 1390"/>
              <a:gd name="T26" fmla="*/ 2147483646 w 3786"/>
              <a:gd name="T27" fmla="*/ 2147483646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 algn="l"/>
            <a:r>
              <a:rPr lang="el-GR" altLang="el-GR" sz="4000" smtClean="0"/>
              <a:t>Ιεραρχικό</a:t>
            </a:r>
            <a:r>
              <a:rPr lang="en-US" altLang="el-GR" sz="4000" smtClean="0"/>
              <a:t> OSPF</a:t>
            </a:r>
            <a:endParaRPr lang="en-US" altLang="el-GR" smtClean="0"/>
          </a:p>
        </p:txBody>
      </p:sp>
      <p:sp>
        <p:nvSpPr>
          <p:cNvPr id="155653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4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5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6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7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8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59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0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1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2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3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4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5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6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7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8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69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6 w 1377"/>
              <a:gd name="T1" fmla="*/ 2147483646 h 1777"/>
              <a:gd name="T2" fmla="*/ 2147483646 w 1377"/>
              <a:gd name="T3" fmla="*/ 2147483646 h 1777"/>
              <a:gd name="T4" fmla="*/ 2147483646 w 1377"/>
              <a:gd name="T5" fmla="*/ 2147483646 h 1777"/>
              <a:gd name="T6" fmla="*/ 2147483646 w 1377"/>
              <a:gd name="T7" fmla="*/ 2147483646 h 1777"/>
              <a:gd name="T8" fmla="*/ 2147483646 w 1377"/>
              <a:gd name="T9" fmla="*/ 2147483646 h 1777"/>
              <a:gd name="T10" fmla="*/ 2147483646 w 1377"/>
              <a:gd name="T11" fmla="*/ 2147483646 h 1777"/>
              <a:gd name="T12" fmla="*/ 2147483646 w 1377"/>
              <a:gd name="T13" fmla="*/ 2147483646 h 1777"/>
              <a:gd name="T14" fmla="*/ 2147483646 w 1377"/>
              <a:gd name="T15" fmla="*/ 2147483646 h 1777"/>
              <a:gd name="T16" fmla="*/ 2147483646 w 1377"/>
              <a:gd name="T17" fmla="*/ 2147483646 h 1777"/>
              <a:gd name="T18" fmla="*/ 2147483646 w 1377"/>
              <a:gd name="T19" fmla="*/ 2147483646 h 1777"/>
              <a:gd name="T20" fmla="*/ 2147483646 w 1377"/>
              <a:gd name="T21" fmla="*/ 2147483646 h 1777"/>
              <a:gd name="T22" fmla="*/ 2147483646 w 1377"/>
              <a:gd name="T23" fmla="*/ 2147483646 h 1777"/>
              <a:gd name="T24" fmla="*/ 2147483646 w 1377"/>
              <a:gd name="T25" fmla="*/ 2147483646 h 1777"/>
              <a:gd name="T26" fmla="*/ 2147483646 w 1377"/>
              <a:gd name="T27" fmla="*/ 2147483646 h 1777"/>
              <a:gd name="T28" fmla="*/ 2147483646 w 1377"/>
              <a:gd name="T29" fmla="*/ 2147483646 h 1777"/>
              <a:gd name="T30" fmla="*/ 2147483646 w 1377"/>
              <a:gd name="T31" fmla="*/ 2147483646 h 1777"/>
              <a:gd name="T32" fmla="*/ 2147483646 w 1377"/>
              <a:gd name="T33" fmla="*/ 2147483646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70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6 w 1199"/>
              <a:gd name="T1" fmla="*/ 2147483646 h 1720"/>
              <a:gd name="T2" fmla="*/ 2147483646 w 1199"/>
              <a:gd name="T3" fmla="*/ 2147483646 h 1720"/>
              <a:gd name="T4" fmla="*/ 2147483646 w 1199"/>
              <a:gd name="T5" fmla="*/ 2147483646 h 1720"/>
              <a:gd name="T6" fmla="*/ 2147483646 w 1199"/>
              <a:gd name="T7" fmla="*/ 2147483646 h 1720"/>
              <a:gd name="T8" fmla="*/ 2147483646 w 1199"/>
              <a:gd name="T9" fmla="*/ 2147483646 h 1720"/>
              <a:gd name="T10" fmla="*/ 2147483646 w 1199"/>
              <a:gd name="T11" fmla="*/ 2147483646 h 1720"/>
              <a:gd name="T12" fmla="*/ 2147483646 w 1199"/>
              <a:gd name="T13" fmla="*/ 2147483646 h 1720"/>
              <a:gd name="T14" fmla="*/ 2147483646 w 1199"/>
              <a:gd name="T15" fmla="*/ 2147483646 h 1720"/>
              <a:gd name="T16" fmla="*/ 2147483646 w 1199"/>
              <a:gd name="T17" fmla="*/ 2147483646 h 1720"/>
              <a:gd name="T18" fmla="*/ 2147483646 w 1199"/>
              <a:gd name="T19" fmla="*/ 2147483646 h 1720"/>
              <a:gd name="T20" fmla="*/ 2147483646 w 1199"/>
              <a:gd name="T21" fmla="*/ 2147483646 h 1720"/>
              <a:gd name="T22" fmla="*/ 2147483646 w 1199"/>
              <a:gd name="T23" fmla="*/ 2147483646 h 1720"/>
              <a:gd name="T24" fmla="*/ 2147483646 w 1199"/>
              <a:gd name="T25" fmla="*/ 2147483646 h 1720"/>
              <a:gd name="T26" fmla="*/ 2147483646 w 1199"/>
              <a:gd name="T27" fmla="*/ 2147483646 h 1720"/>
              <a:gd name="T28" fmla="*/ 2147483646 w 1199"/>
              <a:gd name="T29" fmla="*/ 2147483646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71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6 w 1310"/>
              <a:gd name="T1" fmla="*/ 2147483646 h 1714"/>
              <a:gd name="T2" fmla="*/ 2147483646 w 1310"/>
              <a:gd name="T3" fmla="*/ 2147483646 h 1714"/>
              <a:gd name="T4" fmla="*/ 2147483646 w 1310"/>
              <a:gd name="T5" fmla="*/ 2147483646 h 1714"/>
              <a:gd name="T6" fmla="*/ 2147483646 w 1310"/>
              <a:gd name="T7" fmla="*/ 2147483646 h 1714"/>
              <a:gd name="T8" fmla="*/ 2147483646 w 1310"/>
              <a:gd name="T9" fmla="*/ 2147483646 h 1714"/>
              <a:gd name="T10" fmla="*/ 2147483646 w 1310"/>
              <a:gd name="T11" fmla="*/ 2147483646 h 1714"/>
              <a:gd name="T12" fmla="*/ 2147483646 w 1310"/>
              <a:gd name="T13" fmla="*/ 2147483646 h 1714"/>
              <a:gd name="T14" fmla="*/ 2147483646 w 1310"/>
              <a:gd name="T15" fmla="*/ 2147483646 h 1714"/>
              <a:gd name="T16" fmla="*/ 2147483646 w 1310"/>
              <a:gd name="T17" fmla="*/ 2147483646 h 1714"/>
              <a:gd name="T18" fmla="*/ 2147483646 w 1310"/>
              <a:gd name="T19" fmla="*/ 2147483646 h 1714"/>
              <a:gd name="T20" fmla="*/ 2147483646 w 1310"/>
              <a:gd name="T21" fmla="*/ 2147483646 h 1714"/>
              <a:gd name="T22" fmla="*/ 2147483646 w 1310"/>
              <a:gd name="T23" fmla="*/ 2147483646 h 1714"/>
              <a:gd name="T24" fmla="*/ 2147483646 w 1310"/>
              <a:gd name="T25" fmla="*/ 2147483646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72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boundary router</a:t>
            </a:r>
          </a:p>
        </p:txBody>
      </p:sp>
      <p:sp>
        <p:nvSpPr>
          <p:cNvPr id="155673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backbone router</a:t>
            </a:r>
          </a:p>
        </p:txBody>
      </p:sp>
      <p:sp>
        <p:nvSpPr>
          <p:cNvPr id="155674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area 1</a:t>
            </a:r>
          </a:p>
        </p:txBody>
      </p:sp>
      <p:sp>
        <p:nvSpPr>
          <p:cNvPr id="155675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area 2</a:t>
            </a:r>
          </a:p>
        </p:txBody>
      </p:sp>
      <p:sp>
        <p:nvSpPr>
          <p:cNvPr id="155676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area 3</a:t>
            </a:r>
          </a:p>
        </p:txBody>
      </p:sp>
      <p:sp>
        <p:nvSpPr>
          <p:cNvPr id="155677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backbone</a:t>
            </a:r>
          </a:p>
        </p:txBody>
      </p:sp>
      <p:sp>
        <p:nvSpPr>
          <p:cNvPr id="155678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area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border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routers</a:t>
            </a:r>
          </a:p>
        </p:txBody>
      </p:sp>
      <p:sp>
        <p:nvSpPr>
          <p:cNvPr id="155679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internal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routers</a:t>
            </a:r>
          </a:p>
        </p:txBody>
      </p:sp>
      <p:sp>
        <p:nvSpPr>
          <p:cNvPr id="155680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1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2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3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4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5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5686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55687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5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818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821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822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819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820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88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5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810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813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814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811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812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89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5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802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805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806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803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804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0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579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9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9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94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97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98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95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96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1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57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86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89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90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87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88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2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577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7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7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78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81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82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79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80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3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576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6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6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70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73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74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71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72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4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57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62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65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66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63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64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5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57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54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57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58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55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56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6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57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46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49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50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47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48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7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573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3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3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38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41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42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39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40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8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572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2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2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30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33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34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31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32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699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571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2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2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22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25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26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23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24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700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57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14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17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18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15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16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5701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57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57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5706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5709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710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55707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708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55702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4400" dirty="0">
                <a:solidFill>
                  <a:srgbClr val="000099"/>
                </a:solidFill>
                <a:latin typeface="Gill Sans MT" panose="020B0502020104020203" pitchFamily="34" charset="0"/>
              </a:rPr>
              <a:t>Chapter </a:t>
            </a:r>
            <a:r>
              <a:rPr lang="el-GR" altLang="el-GR" sz="440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4</a:t>
            </a:r>
            <a:r>
              <a:rPr lang="en-US" altLang="el-GR" sz="4800" dirty="0">
                <a:solidFill>
                  <a:srgbClr val="000099"/>
                </a:solidFill>
                <a:latin typeface="Gill Sans MT" panose="020B0502020104020203" pitchFamily="34" charset="0"/>
              </a:rPr>
              <a:t/>
            </a:r>
            <a:br>
              <a:rPr lang="en-US" altLang="el-GR" sz="4800" dirty="0">
                <a:solidFill>
                  <a:srgbClr val="000099"/>
                </a:solidFill>
                <a:latin typeface="Gill Sans MT" panose="020B0502020104020203" pitchFamily="34" charset="0"/>
              </a:rPr>
            </a:br>
            <a:r>
              <a:rPr lang="en-US" altLang="el-GR" sz="4400" dirty="0">
                <a:solidFill>
                  <a:srgbClr val="000099"/>
                </a:solidFill>
                <a:latin typeface="Gill Sans MT" panose="020B0502020104020203" pitchFamily="34" charset="0"/>
              </a:rPr>
              <a:t>Network Layer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2800" i="1">
                <a:solidFill>
                  <a:srgbClr val="008000"/>
                </a:solidFill>
                <a:latin typeface="Gill Sans MT" panose="020B0502020104020203" pitchFamily="34" charset="0"/>
              </a:rPr>
              <a:t>Computer Networking: A Top Down Approach </a:t>
            </a:r>
            <a:r>
              <a:rPr lang="en-US" altLang="el-GR" sz="2800">
                <a:solidFill>
                  <a:srgbClr val="008000"/>
                </a:solidFill>
                <a:latin typeface="Gill Sans MT" panose="020B0502020104020203" pitchFamily="34" charset="0"/>
              </a:rPr>
              <a:t/>
            </a:r>
            <a:br>
              <a:rPr lang="en-US" altLang="el-GR" sz="280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  <a:t>6</a:t>
            </a:r>
            <a:r>
              <a:rPr lang="en-US" altLang="el-GR" sz="2000" baseline="30000">
                <a:solidFill>
                  <a:srgbClr val="008000"/>
                </a:solidFill>
                <a:latin typeface="Gill Sans MT" panose="020B0502020104020203" pitchFamily="34" charset="0"/>
              </a:rPr>
              <a:t>th</a:t>
            </a:r>
            <a: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  <a:t> edition </a:t>
            </a:r>
            <a:b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  <a:t>Jim Kurose, Keith Ross</a:t>
            </a:r>
            <a:b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  <a:t>Addison-Wesley</a:t>
            </a:r>
            <a:b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l-GR" sz="2000">
                <a:solidFill>
                  <a:srgbClr val="008000"/>
                </a:solidFill>
                <a:latin typeface="Gill Sans MT" panose="020B0502020104020203" pitchFamily="34" charset="0"/>
              </a:rPr>
              <a:t>March 2012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A note on the use of these ppt slides: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l-GR" sz="140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l-GR" sz="140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l-GR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l-GR" sz="1200"/>
              <a:t>If you post any slides on a www site, that you note that they are adapted from (or perhaps identical to) our slides, and note our copyright of this material.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altLang="el-GR" sz="12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l-GR" sz="1200"/>
              <a:t>Thanks and enjoy!  JFK/KWR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l-GR" sz="12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200"/>
              <a:t>     All material copyright 1996-2012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200"/>
              <a:t>     J.F Kurose and K.W. Ross, All Rights Reserved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>
              <a:latin typeface="Tahoma" panose="020B060403050404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12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D41CA-6A2F-4480-BAB7-DF3884A61157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6040E10-783E-4EA0-A55F-F27E704F528C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l-GR" altLang="el-GR" sz="2400" i="1" smtClean="0">
                <a:solidFill>
                  <a:srgbClr val="CC0000"/>
                </a:solidFill>
              </a:rPr>
              <a:t>Δύο</a:t>
            </a:r>
            <a:r>
              <a:rPr lang="en-US" altLang="el-GR" sz="2400" i="1" smtClean="0">
                <a:solidFill>
                  <a:srgbClr val="CC0000"/>
                </a:solidFill>
              </a:rPr>
              <a:t>-</a:t>
            </a:r>
            <a:r>
              <a:rPr lang="el-GR" altLang="el-GR" sz="2400" i="1" smtClean="0">
                <a:solidFill>
                  <a:srgbClr val="CC0000"/>
                </a:solidFill>
              </a:rPr>
              <a:t>επίπεδα ιεραρχίας</a:t>
            </a:r>
            <a:r>
              <a:rPr lang="en-US" altLang="el-GR" sz="2400" i="1" smtClean="0">
                <a:solidFill>
                  <a:srgbClr val="CC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τοπική περιοχή</a:t>
            </a:r>
            <a:r>
              <a:rPr lang="en-US" altLang="el-GR" sz="2400" smtClean="0"/>
              <a:t>, </a:t>
            </a:r>
            <a:r>
              <a:rPr lang="el-GR" altLang="el-GR" sz="2400" smtClean="0"/>
              <a:t>δίκτυο κορμού</a:t>
            </a:r>
            <a:r>
              <a:rPr lang="en-US" altLang="el-GR" sz="2400" smtClean="0"/>
              <a:t>.</a:t>
            </a:r>
          </a:p>
          <a:p>
            <a:pPr lvl="1"/>
            <a:r>
              <a:rPr lang="en-US" altLang="el-GR" sz="2000" smtClean="0"/>
              <a:t>link-state </a:t>
            </a:r>
            <a:r>
              <a:rPr lang="el-GR" altLang="el-GR" sz="2000" smtClean="0"/>
              <a:t>διαφημίσεις μόνο στην περιοχή</a:t>
            </a:r>
            <a:endParaRPr lang="en-US" altLang="el-GR" sz="2000" smtClean="0"/>
          </a:p>
          <a:p>
            <a:pPr lvl="1"/>
            <a:r>
              <a:rPr lang="el-GR" altLang="el-GR" sz="2000" smtClean="0"/>
              <a:t>Κάθε κόμβος διαθέτει λεπτομερή τοπολογία της περιοχής</a:t>
            </a:r>
            <a:r>
              <a:rPr lang="en-US" altLang="el-GR" sz="2000" smtClean="0"/>
              <a:t>; </a:t>
            </a:r>
            <a:r>
              <a:rPr lang="el-GR" altLang="el-GR" sz="2000" smtClean="0"/>
              <a:t>Γνωρίζουν μόνο την κατεύθυνση </a:t>
            </a:r>
            <a:r>
              <a:rPr lang="en-US" altLang="el-GR" sz="2000" smtClean="0"/>
              <a:t>(shortest path) </a:t>
            </a:r>
            <a:r>
              <a:rPr lang="el-GR" altLang="el-GR" sz="2000" smtClean="0"/>
              <a:t>στα δίκτυα άλλων περιοχών</a:t>
            </a:r>
            <a:r>
              <a:rPr lang="en-US" altLang="el-GR" sz="2000" smtClean="0"/>
              <a:t>.</a:t>
            </a:r>
          </a:p>
          <a:p>
            <a:r>
              <a:rPr lang="en-US" altLang="el-GR" sz="2400" i="1" smtClean="0">
                <a:solidFill>
                  <a:srgbClr val="CC0000"/>
                </a:solidFill>
              </a:rPr>
              <a:t>area border routers:</a:t>
            </a:r>
            <a:r>
              <a:rPr lang="en-US" altLang="el-GR" sz="2400" b="1" smtClean="0">
                <a:solidFill>
                  <a:schemeClr val="accent2"/>
                </a:solidFill>
              </a:rPr>
              <a:t> </a:t>
            </a:r>
            <a:r>
              <a:rPr lang="ja-JP" altLang="en-US" sz="2400" smtClean="0"/>
              <a:t>“</a:t>
            </a:r>
            <a:r>
              <a:rPr lang="el-GR" altLang="ja-JP" sz="2400" smtClean="0"/>
              <a:t>συνοψίζουν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</a:t>
            </a:r>
            <a:r>
              <a:rPr lang="el-GR" altLang="ja-JP" sz="2400" smtClean="0"/>
              <a:t>τις αποστάσεις σε δίκτυα στην περιοχή τους</a:t>
            </a:r>
            <a:r>
              <a:rPr lang="en-US" altLang="ja-JP" sz="2400" smtClean="0"/>
              <a:t>, </a:t>
            </a:r>
            <a:r>
              <a:rPr lang="el-GR" altLang="ja-JP" sz="2400" smtClean="0"/>
              <a:t>διαφημίζουν την πληροφορία σε άλλους </a:t>
            </a:r>
            <a:r>
              <a:rPr lang="en-US" altLang="ja-JP" sz="2400" smtClean="0"/>
              <a:t>Area Border routers.</a:t>
            </a:r>
          </a:p>
          <a:p>
            <a:r>
              <a:rPr lang="en-US" altLang="el-GR" sz="2400" i="1" smtClean="0">
                <a:solidFill>
                  <a:srgbClr val="CC0000"/>
                </a:solidFill>
              </a:rPr>
              <a:t>backbone routers:</a:t>
            </a:r>
            <a:r>
              <a:rPr lang="en-US" altLang="el-GR" sz="2400" smtClean="0"/>
              <a:t> </a:t>
            </a:r>
            <a:r>
              <a:rPr lang="el-GR" altLang="el-GR" sz="2400" smtClean="0"/>
              <a:t>εκτελούν το </a:t>
            </a:r>
            <a:r>
              <a:rPr lang="en-US" altLang="el-GR" sz="2400" smtClean="0"/>
              <a:t>OSPF routing </a:t>
            </a:r>
            <a:r>
              <a:rPr lang="el-GR" altLang="el-GR" sz="2400" smtClean="0"/>
              <a:t>στο δίκτυο κορμού</a:t>
            </a:r>
            <a:r>
              <a:rPr lang="en-US" altLang="el-GR" sz="2400" smtClean="0"/>
              <a:t>.</a:t>
            </a:r>
          </a:p>
          <a:p>
            <a:r>
              <a:rPr lang="en-US" altLang="el-GR" sz="2400" i="1" smtClean="0">
                <a:solidFill>
                  <a:srgbClr val="CC0000"/>
                </a:solidFill>
              </a:rPr>
              <a:t>boundary routers: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συνδέονται σε άλλα </a:t>
            </a:r>
            <a:r>
              <a:rPr lang="en-US" altLang="el-GR" sz="2400" smtClean="0"/>
              <a:t>AS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s.</a:t>
            </a:r>
            <a:endParaRPr lang="en-US" altLang="ja-JP" sz="1800" smtClean="0"/>
          </a:p>
          <a:p>
            <a:endParaRPr lang="en-US" altLang="el-GR" sz="1800" smtClean="0"/>
          </a:p>
        </p:txBody>
      </p:sp>
      <p:sp>
        <p:nvSpPr>
          <p:cNvPr id="156676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 algn="l"/>
            <a:r>
              <a:rPr lang="el-GR" altLang="el-GR" smtClean="0">
                <a:ea typeface="MS PGothic" panose="020B0600070205080204" pitchFamily="34" charset="-128"/>
              </a:rPr>
              <a:t>Ιεραρχικό</a:t>
            </a:r>
            <a:r>
              <a:rPr lang="en-US" altLang="el-GR" smtClean="0">
                <a:ea typeface="MS PGothic" panose="020B0600070205080204" pitchFamily="34" charset="-128"/>
              </a:rPr>
              <a:t> OSPF</a:t>
            </a:r>
          </a:p>
        </p:txBody>
      </p:sp>
      <p:pic>
        <p:nvPicPr>
          <p:cNvPr id="15667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GB" sz="2000" dirty="0"/>
              <a:t>OSPF databases / </a:t>
            </a:r>
            <a:r>
              <a:rPr lang="en-GB" sz="2000" dirty="0" smtClean="0"/>
              <a:t>tables:</a:t>
            </a:r>
            <a:endParaRPr lang="el-GR" sz="2000" dirty="0"/>
          </a:p>
          <a:p>
            <a:pPr lvl="1"/>
            <a:r>
              <a:rPr lang="en-GB" sz="1600" dirty="0" smtClean="0"/>
              <a:t>OSPF </a:t>
            </a:r>
            <a:r>
              <a:rPr lang="en-GB" sz="1600" dirty="0"/>
              <a:t>adjacency database = </a:t>
            </a:r>
            <a:r>
              <a:rPr lang="en-GB" sz="1600" dirty="0" err="1"/>
              <a:t>Neighbor</a:t>
            </a:r>
            <a:r>
              <a:rPr lang="en-GB" sz="1600" dirty="0"/>
              <a:t> </a:t>
            </a:r>
            <a:r>
              <a:rPr lang="en-GB" sz="1600" dirty="0" smtClean="0"/>
              <a:t>table</a:t>
            </a:r>
            <a:r>
              <a:rPr lang="el-GR" sz="1600" dirty="0" smtClean="0"/>
              <a:t> (Πίνακας των γειτόνων)</a:t>
            </a:r>
            <a:endParaRPr lang="el-GR" sz="1600" dirty="0"/>
          </a:p>
          <a:p>
            <a:pPr lvl="1"/>
            <a:r>
              <a:rPr lang="en-GB" sz="1600" dirty="0" smtClean="0"/>
              <a:t>OSPF </a:t>
            </a:r>
            <a:r>
              <a:rPr lang="en-GB" sz="1600" dirty="0"/>
              <a:t>link-state database = Topology </a:t>
            </a:r>
            <a:r>
              <a:rPr lang="en-GB" sz="1600" dirty="0" smtClean="0"/>
              <a:t>table</a:t>
            </a:r>
            <a:r>
              <a:rPr lang="el-GR" sz="1600" dirty="0" smtClean="0"/>
              <a:t> (Πίνακας της τοπολογίας)</a:t>
            </a:r>
            <a:endParaRPr lang="el-GR" sz="1600" dirty="0"/>
          </a:p>
          <a:p>
            <a:pPr lvl="1"/>
            <a:r>
              <a:rPr lang="en-GB" sz="1600" dirty="0" smtClean="0"/>
              <a:t>OSPF </a:t>
            </a:r>
            <a:r>
              <a:rPr lang="en-GB" sz="1600" dirty="0"/>
              <a:t>forwarding database = Routing </a:t>
            </a:r>
            <a:r>
              <a:rPr lang="en-GB" sz="1600" dirty="0" smtClean="0"/>
              <a:t>table</a:t>
            </a:r>
            <a:r>
              <a:rPr lang="el-GR" sz="1600" dirty="0" smtClean="0"/>
              <a:t> (Πίνακας δρομολόγησης)</a:t>
            </a:r>
            <a:endParaRPr lang="el-GR" sz="1600" dirty="0"/>
          </a:p>
          <a:p>
            <a:r>
              <a:rPr lang="en-GB" sz="2000" dirty="0" smtClean="0"/>
              <a:t>Link-state </a:t>
            </a:r>
            <a:r>
              <a:rPr lang="en-GB" sz="2000" dirty="0"/>
              <a:t>advertisements (</a:t>
            </a:r>
            <a:r>
              <a:rPr lang="en-GB" sz="2000" dirty="0" smtClean="0"/>
              <a:t>LSAs)</a:t>
            </a:r>
            <a:endParaRPr lang="el-GR" sz="2000" dirty="0" smtClean="0"/>
          </a:p>
          <a:p>
            <a:r>
              <a:rPr lang="en-GB" sz="2000" dirty="0" smtClean="0"/>
              <a:t> Link-State </a:t>
            </a:r>
            <a:r>
              <a:rPr lang="en-GB" sz="2000" dirty="0"/>
              <a:t>Database (</a:t>
            </a:r>
            <a:r>
              <a:rPr lang="en-GB" sz="2000" dirty="0" smtClean="0"/>
              <a:t>LSDB)</a:t>
            </a:r>
            <a:endParaRPr lang="el-GR" sz="2000" dirty="0"/>
          </a:p>
          <a:p>
            <a:r>
              <a:rPr lang="en-GB" sz="2000" dirty="0" smtClean="0"/>
              <a:t>Shortest-Path </a:t>
            </a:r>
            <a:r>
              <a:rPr lang="en-GB" sz="2000" dirty="0"/>
              <a:t>First (SPF) Routing </a:t>
            </a:r>
            <a:r>
              <a:rPr lang="en-GB" sz="2000" dirty="0" smtClean="0"/>
              <a:t>Algorithm</a:t>
            </a:r>
            <a:r>
              <a:rPr lang="el-GR" sz="2000" dirty="0" smtClean="0"/>
              <a:t> (Αλγόριθμος εύρεσης του συντομότερου δρόμου)</a:t>
            </a:r>
            <a:endParaRPr lang="el-GR" sz="2000" dirty="0"/>
          </a:p>
          <a:p>
            <a:pPr lvl="1"/>
            <a:r>
              <a:rPr lang="en-GB" sz="1600" dirty="0" err="1" smtClean="0"/>
              <a:t>Dijkstra</a:t>
            </a:r>
            <a:r>
              <a:rPr lang="en-GB" sz="1600" dirty="0" smtClean="0"/>
              <a:t> algorithm</a:t>
            </a:r>
            <a:endParaRPr lang="el-GR" sz="1600" dirty="0"/>
          </a:p>
          <a:p>
            <a:r>
              <a:rPr lang="en-GB" sz="2000" dirty="0" smtClean="0"/>
              <a:t>SPF Tree</a:t>
            </a:r>
            <a:r>
              <a:rPr lang="el-GR" sz="2000" dirty="0" smtClean="0"/>
              <a:t> (Το δέντρο)</a:t>
            </a:r>
            <a:endParaRPr lang="el-GR" sz="2000" dirty="0"/>
          </a:p>
          <a:p>
            <a:r>
              <a:rPr lang="en-GB" sz="2000" dirty="0" smtClean="0"/>
              <a:t>OSPF Areas</a:t>
            </a:r>
            <a:r>
              <a:rPr lang="el-GR" sz="2000" dirty="0" smtClean="0"/>
              <a:t> (Περιοχές)</a:t>
            </a:r>
            <a:endParaRPr lang="el-GR" sz="2000" dirty="0"/>
          </a:p>
          <a:p>
            <a:pPr lvl="1"/>
            <a:r>
              <a:rPr lang="en-GB" sz="1600" dirty="0" smtClean="0"/>
              <a:t>Backbone </a:t>
            </a:r>
            <a:r>
              <a:rPr lang="en-GB" sz="1600" dirty="0"/>
              <a:t>(transit) and standard </a:t>
            </a:r>
            <a:r>
              <a:rPr lang="en-GB" sz="1600" dirty="0" smtClean="0"/>
              <a:t>areas.</a:t>
            </a:r>
            <a:endParaRPr lang="el-GR" sz="1600" dirty="0"/>
          </a:p>
          <a:p>
            <a:r>
              <a:rPr lang="el-GR" sz="2000" dirty="0"/>
              <a:t>Τ</a:t>
            </a:r>
            <a:r>
              <a:rPr lang="en-GB" sz="2000" dirty="0" err="1" smtClean="0"/>
              <a:t>ypes</a:t>
            </a:r>
            <a:r>
              <a:rPr lang="en-GB" sz="2000" dirty="0" smtClean="0"/>
              <a:t> </a:t>
            </a:r>
            <a:r>
              <a:rPr lang="en-GB" sz="2000" dirty="0"/>
              <a:t>of OSPF </a:t>
            </a:r>
            <a:r>
              <a:rPr lang="en-GB" sz="2000" dirty="0" smtClean="0"/>
              <a:t>routers:</a:t>
            </a:r>
            <a:endParaRPr lang="el-GR" sz="2000" dirty="0"/>
          </a:p>
          <a:p>
            <a:pPr lvl="1"/>
            <a:r>
              <a:rPr lang="el-GR" sz="1600" dirty="0"/>
              <a:t>Ι</a:t>
            </a:r>
            <a:r>
              <a:rPr lang="en-GB" sz="1600" dirty="0" err="1" smtClean="0"/>
              <a:t>nternal</a:t>
            </a:r>
            <a:r>
              <a:rPr lang="en-GB" sz="1600" dirty="0" smtClean="0"/>
              <a:t> </a:t>
            </a:r>
            <a:r>
              <a:rPr lang="en-GB" sz="1600" dirty="0"/>
              <a:t>router, backbone router, Area Border Router (ABR), Autonomous</a:t>
            </a:r>
            <a:br>
              <a:rPr lang="en-GB" sz="1600" dirty="0"/>
            </a:br>
            <a:r>
              <a:rPr lang="en-GB" sz="1600" dirty="0"/>
              <a:t>System Boundary Router (</a:t>
            </a:r>
            <a:r>
              <a:rPr lang="en-GB" sz="1600" dirty="0" smtClean="0"/>
              <a:t>ASBR)</a:t>
            </a:r>
            <a:endParaRPr lang="el-GR" sz="1600" dirty="0"/>
          </a:p>
          <a:p>
            <a:pPr lvl="1"/>
            <a:r>
              <a:rPr lang="en-GB" sz="1600" dirty="0" smtClean="0"/>
              <a:t>Designated </a:t>
            </a:r>
            <a:r>
              <a:rPr lang="en-GB" sz="1600" dirty="0"/>
              <a:t>Router (DR) and Backup Designated Router (BDR)</a:t>
            </a:r>
            <a:br>
              <a:rPr lang="en-GB" sz="1600" dirty="0"/>
            </a:br>
            <a:endParaRPr lang="en-US" altLang="el-GR" sz="1600" dirty="0" smtClean="0"/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ορολογία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3619252" cy="4008437"/>
          </a:xfrm>
        </p:spPr>
        <p:txBody>
          <a:bodyPr/>
          <a:lstStyle/>
          <a:p>
            <a:r>
              <a:rPr lang="el-GR" sz="2000" dirty="0" smtClean="0"/>
              <a:t>Όταν μία αλλαγή συμβαίνει στην τοπολογία, ο δρομολογητής που υπόκειται σε αυτή την αλλαγή δημιουργεί ένα </a:t>
            </a:r>
            <a:r>
              <a:rPr lang="en-US" sz="2000" dirty="0" smtClean="0"/>
              <a:t>link-state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advertisement (LSA</a:t>
            </a:r>
            <a:r>
              <a:rPr lang="en-US" sz="2000" dirty="0" smtClean="0"/>
              <a:t>) </a:t>
            </a:r>
            <a:r>
              <a:rPr lang="el-GR" sz="2000" dirty="0" smtClean="0"/>
              <a:t>που αφορά τη ζεύξη</a:t>
            </a:r>
            <a:endParaRPr lang="el-GR" sz="2000" dirty="0"/>
          </a:p>
          <a:p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n-US" sz="2000" dirty="0"/>
              <a:t>LSA </a:t>
            </a:r>
            <a:r>
              <a:rPr lang="el-GR" sz="2000" dirty="0" smtClean="0"/>
              <a:t>μήνυμα στέλνεται σε όλους τους γείτονες με τη χρήση </a:t>
            </a:r>
            <a:r>
              <a:rPr lang="en-US" sz="2000" dirty="0" smtClean="0"/>
              <a:t>224.0.0.5 </a:t>
            </a:r>
            <a:r>
              <a:rPr lang="el-GR" sz="2000" dirty="0" smtClean="0"/>
              <a:t>ή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224.0.0.6</a:t>
            </a:r>
            <a:r>
              <a:rPr lang="el-GR" sz="2000" dirty="0" smtClean="0"/>
              <a:t> (</a:t>
            </a:r>
            <a:r>
              <a:rPr lang="en-US" sz="2000" dirty="0" smtClean="0"/>
              <a:t>multicast </a:t>
            </a:r>
            <a:r>
              <a:rPr lang="el-GR" sz="2000" dirty="0" smtClean="0"/>
              <a:t>διευθύνσεις</a:t>
            </a:r>
            <a:r>
              <a:rPr lang="en-US" sz="2000" dirty="0" smtClean="0"/>
              <a:t>).</a:t>
            </a:r>
            <a:endParaRPr lang="el-GR" sz="2000" dirty="0"/>
          </a:p>
          <a:p>
            <a:r>
              <a:rPr lang="el-GR" sz="2000" dirty="0" smtClean="0"/>
              <a:t>Οι δρομολογητές που λαμβάνουν το </a:t>
            </a:r>
            <a:r>
              <a:rPr lang="en-US" sz="2000" dirty="0" smtClean="0"/>
              <a:t>LSA</a:t>
            </a:r>
            <a:r>
              <a:rPr lang="el-GR" sz="2000" dirty="0" smtClean="0"/>
              <a:t> μήνυμα το προωθούν αμέσως στους γειτονικούς δρομολογητές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l-GR" sz="1600" dirty="0" smtClean="0"/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LSA</a:t>
            </a: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334" y="631825"/>
            <a:ext cx="33432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7507684" cy="4008437"/>
          </a:xfrm>
        </p:spPr>
        <p:txBody>
          <a:bodyPr/>
          <a:lstStyle/>
          <a:p>
            <a:r>
              <a:rPr lang="el-GR" sz="2000" dirty="0" smtClean="0"/>
              <a:t>Για τη μείωση της κίνησης σε δίκτυα πολλαπλής πρόσβασης (π.χ. </a:t>
            </a:r>
            <a:r>
              <a:rPr lang="en-US" sz="2000" dirty="0" smtClean="0"/>
              <a:t>Ethernet</a:t>
            </a:r>
            <a:r>
              <a:rPr lang="el-GR" sz="2000" dirty="0" smtClean="0"/>
              <a:t>) το </a:t>
            </a:r>
            <a:r>
              <a:rPr lang="en-US" sz="2000" dirty="0" smtClean="0"/>
              <a:t>OSPF </a:t>
            </a:r>
            <a:r>
              <a:rPr lang="el-GR" sz="2000" dirty="0" smtClean="0"/>
              <a:t>επιλέγει</a:t>
            </a:r>
          </a:p>
          <a:p>
            <a:pPr lvl="1"/>
            <a:r>
              <a:rPr lang="el-GR" sz="1600" dirty="0" smtClean="0"/>
              <a:t>Ένα </a:t>
            </a:r>
            <a:r>
              <a:rPr lang="en-US" sz="1600" dirty="0" smtClean="0"/>
              <a:t>Designated </a:t>
            </a:r>
            <a:r>
              <a:rPr lang="en-US" sz="1600" dirty="0"/>
              <a:t>Router (</a:t>
            </a:r>
            <a:r>
              <a:rPr lang="en-US" sz="1600" dirty="0" smtClean="0"/>
              <a:t>DR)</a:t>
            </a:r>
            <a:endParaRPr lang="el-GR" sz="1600" dirty="0"/>
          </a:p>
          <a:p>
            <a:pPr lvl="1"/>
            <a:r>
              <a:rPr lang="el-GR" sz="1600" dirty="0" smtClean="0"/>
              <a:t>Ένα </a:t>
            </a:r>
            <a:r>
              <a:rPr lang="en-US" sz="1600" dirty="0" smtClean="0"/>
              <a:t>Backup </a:t>
            </a:r>
            <a:r>
              <a:rPr lang="en-US" sz="1600" dirty="0"/>
              <a:t>Designated Router (</a:t>
            </a:r>
            <a:r>
              <a:rPr lang="en-US" sz="1600" dirty="0" smtClean="0"/>
              <a:t>BDR)</a:t>
            </a:r>
            <a:endParaRPr lang="el-GR" sz="16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DR </a:t>
            </a:r>
            <a:r>
              <a:rPr lang="el-GR" sz="2000" dirty="0" smtClean="0"/>
              <a:t>είναι υπεύθυνος για την ενημέρωση όλων των υπόλοιπων </a:t>
            </a:r>
            <a:r>
              <a:rPr lang="en-US" sz="2000" dirty="0" smtClean="0"/>
              <a:t>OSPF routers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ονομάζονται </a:t>
            </a:r>
            <a:r>
              <a:rPr lang="en-US" sz="2000" dirty="0" smtClean="0"/>
              <a:t>DROTHERs</a:t>
            </a:r>
            <a:r>
              <a:rPr lang="en-US" sz="2000" dirty="0"/>
              <a:t>) </a:t>
            </a:r>
            <a:r>
              <a:rPr lang="el-GR" sz="2000" dirty="0" smtClean="0"/>
              <a:t>όταν μία αλλαγή λάβει χώρα στο δίκτυο πολλαπλής πρόσβασης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BDR </a:t>
            </a:r>
            <a:r>
              <a:rPr lang="el-GR" sz="2000" dirty="0" smtClean="0"/>
              <a:t>παρακολουθεί τον </a:t>
            </a:r>
            <a:r>
              <a:rPr lang="en-US" sz="2000" dirty="0" smtClean="0"/>
              <a:t>DR </a:t>
            </a:r>
            <a:r>
              <a:rPr lang="el-GR" sz="2000" dirty="0" smtClean="0"/>
              <a:t>και αναλαμβάνει όταν ο </a:t>
            </a:r>
            <a:r>
              <a:rPr lang="en-US" sz="2000" dirty="0" smtClean="0"/>
              <a:t>DR </a:t>
            </a:r>
            <a:r>
              <a:rPr lang="el-GR" sz="2000" dirty="0" smtClean="0"/>
              <a:t>είναι εκτός λειτουργίας ή έχει μία αποτυχία (</a:t>
            </a:r>
            <a:r>
              <a:rPr lang="en-US" sz="2000" dirty="0" smtClean="0"/>
              <a:t>fail).</a:t>
            </a:r>
            <a:endParaRPr lang="en-US" sz="2000" dirty="0"/>
          </a:p>
          <a:p>
            <a:r>
              <a:rPr lang="el-GR" sz="2000" dirty="0" smtClean="0"/>
              <a:t>Ένας δρομολογητής που συνδέεται σε δίκτυα πολλαπλής πρόσβασης μπορεί να είναι ένας</a:t>
            </a:r>
            <a:r>
              <a:rPr lang="el-GR" sz="2000" dirty="0"/>
              <a:t> </a:t>
            </a:r>
            <a:r>
              <a:rPr lang="en-US" sz="2000" dirty="0" smtClean="0"/>
              <a:t>DR </a:t>
            </a:r>
            <a:r>
              <a:rPr lang="el-GR" sz="2000" dirty="0" smtClean="0"/>
              <a:t>σε ένα τμήμα του δικτύου και ένα</a:t>
            </a:r>
            <a:r>
              <a:rPr lang="el-GR" sz="2000" dirty="0"/>
              <a:t>ς</a:t>
            </a:r>
            <a:r>
              <a:rPr lang="el-GR" sz="2000" dirty="0" smtClean="0"/>
              <a:t> </a:t>
            </a:r>
            <a:r>
              <a:rPr lang="en-US" sz="2000" dirty="0" smtClean="0"/>
              <a:t>DROTHER</a:t>
            </a:r>
            <a:r>
              <a:rPr lang="el-GR" sz="2000" dirty="0" smtClean="0"/>
              <a:t> δρομολογητής σε ένα άλλο τμήμα του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l-GR" sz="1600" dirty="0" smtClean="0"/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45733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Designated Router</a:t>
            </a: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7507684" cy="4008437"/>
          </a:xfrm>
        </p:spPr>
        <p:txBody>
          <a:bodyPr/>
          <a:lstStyle/>
          <a:p>
            <a:r>
              <a:rPr lang="el-GR" altLang="el-GR" sz="2000" dirty="0" smtClean="0"/>
              <a:t>Σχετίζεται με το κόστος της ζεύξης</a:t>
            </a:r>
          </a:p>
          <a:p>
            <a:r>
              <a:rPr lang="el-GR" altLang="el-GR" sz="2000" dirty="0" smtClean="0"/>
              <a:t>Το κόστος σχετίζεται με το </a:t>
            </a:r>
            <a:r>
              <a:rPr lang="en-US" altLang="el-GR" sz="2000" dirty="0" smtClean="0"/>
              <a:t>bandwidth. </a:t>
            </a:r>
            <a:r>
              <a:rPr lang="el-GR" altLang="el-GR" sz="2000" dirty="0" smtClean="0"/>
              <a:t>Είναι αντιστρόφως ανάλογο του εύρους ζώνης. </a:t>
            </a:r>
            <a:endParaRPr lang="en-US" altLang="el-GR" sz="1600" dirty="0" smtClean="0"/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45733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Υπολογισμός μετρικής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05087"/>
            <a:ext cx="1400175" cy="39338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672" y="2702718"/>
            <a:ext cx="48672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Τύποι δρομολογητών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97918"/>
            <a:ext cx="8102872" cy="4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πακέτο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35" y="2252662"/>
            <a:ext cx="6484038" cy="33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επικεφαλίδα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8" y="1312863"/>
            <a:ext cx="79629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 Τύποι πακέτων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Hello: </a:t>
            </a:r>
            <a:r>
              <a:rPr lang="el-GR" sz="2800" dirty="0" smtClean="0"/>
              <a:t>Ανακαλύπτει τους γείτονες και </a:t>
            </a:r>
            <a:r>
              <a:rPr lang="el-GR" sz="2800" dirty="0" err="1" smtClean="0"/>
              <a:t>οικοδομεί</a:t>
            </a:r>
            <a:r>
              <a:rPr lang="el-GR" sz="2800" dirty="0" smtClean="0"/>
              <a:t> σχέσεις γειτονίας (</a:t>
            </a:r>
            <a:r>
              <a:rPr lang="en-US" sz="2800" dirty="0" smtClean="0"/>
              <a:t>adjacencies)</a:t>
            </a:r>
          </a:p>
          <a:p>
            <a:r>
              <a:rPr lang="en-US" sz="2800" dirty="0" smtClean="0"/>
              <a:t>DBD: Database description. </a:t>
            </a:r>
            <a:r>
              <a:rPr lang="el-GR" sz="2800" dirty="0" smtClean="0"/>
              <a:t>Ελέγχει και επιδιώκει τον συγχρονισμό της βάσης μεταξύ των δρομολογητών</a:t>
            </a:r>
          </a:p>
          <a:p>
            <a:r>
              <a:rPr lang="en-US" sz="2800" dirty="0" smtClean="0"/>
              <a:t>LSR: Link-state request: </a:t>
            </a:r>
            <a:r>
              <a:rPr lang="el-GR" sz="2800" dirty="0" smtClean="0"/>
              <a:t>Απαιτεί συγκεκριμένες εγγραφές </a:t>
            </a:r>
            <a:r>
              <a:rPr lang="en-US" sz="2800" dirty="0" smtClean="0"/>
              <a:t>link-state </a:t>
            </a:r>
            <a:r>
              <a:rPr lang="el-GR" sz="2800" dirty="0" smtClean="0"/>
              <a:t>από άλλους δρομολογητές</a:t>
            </a:r>
          </a:p>
          <a:p>
            <a:r>
              <a:rPr lang="en-US" sz="2800" dirty="0" smtClean="0"/>
              <a:t>LSU: Link-state update: </a:t>
            </a:r>
            <a:r>
              <a:rPr lang="el-GR" sz="2800" dirty="0" smtClean="0"/>
              <a:t>Στέλνει αιτήματα για συγκεκριμένες εγγραφές </a:t>
            </a:r>
            <a:r>
              <a:rPr lang="en-US" sz="2800" dirty="0" smtClean="0"/>
              <a:t>link-state</a:t>
            </a:r>
          </a:p>
          <a:p>
            <a:r>
              <a:rPr lang="en-US" sz="2800" dirty="0" err="1" smtClean="0"/>
              <a:t>LSAck</a:t>
            </a:r>
            <a:r>
              <a:rPr lang="en-US" sz="2800" dirty="0" smtClean="0"/>
              <a:t>: Link-state acknowledgement: </a:t>
            </a:r>
            <a:r>
              <a:rPr lang="el-GR" sz="2800" dirty="0" smtClean="0"/>
              <a:t>Αναγνωρίζει άλλους τύπους πακέτων.</a:t>
            </a:r>
            <a:endParaRPr lang="en-US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107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μήνυμα 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28204"/>
            <a:ext cx="7289258" cy="44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Η δομή του </a:t>
            </a:r>
            <a:r>
              <a:rPr lang="en-US" sz="3600" dirty="0" smtClean="0"/>
              <a:t>Internet: </a:t>
            </a:r>
            <a:r>
              <a:rPr lang="el-GR" sz="3600" dirty="0" smtClean="0"/>
              <a:t>το δίκτυο των δικτύων</a:t>
            </a:r>
            <a:endParaRPr 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151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l-GR" altLang="el-GR" sz="2000" smtClean="0"/>
              <a:t>Στο κέντρο</a:t>
            </a:r>
            <a:r>
              <a:rPr lang="en-US" altLang="el-GR" sz="2000" smtClean="0"/>
              <a:t>: small # </a:t>
            </a:r>
            <a:r>
              <a:rPr lang="el-GR" altLang="el-GR" sz="2000" smtClean="0"/>
              <a:t>καλά διασυνδεδεμένων μεγάλων δικτύων</a:t>
            </a:r>
            <a:endParaRPr lang="en-US" altLang="el-GR" sz="2000" smtClean="0"/>
          </a:p>
          <a:p>
            <a:pPr lvl="1" eaLnBrk="1" hangingPunct="1">
              <a:lnSpc>
                <a:spcPct val="80000"/>
              </a:lnSpc>
            </a:pPr>
            <a:r>
              <a:rPr lang="ja-JP" altLang="en-US" sz="1700" smtClean="0">
                <a:solidFill>
                  <a:srgbClr val="CC0000"/>
                </a:solidFill>
              </a:rPr>
              <a:t>“</a:t>
            </a:r>
            <a:r>
              <a:rPr lang="en-US" altLang="ja-JP" sz="1700" smtClean="0">
                <a:solidFill>
                  <a:srgbClr val="CC0000"/>
                </a:solidFill>
              </a:rPr>
              <a:t>tier-1</a:t>
            </a:r>
            <a:r>
              <a:rPr lang="ja-JP" altLang="en-US" sz="1700" smtClean="0">
                <a:solidFill>
                  <a:srgbClr val="CC0000"/>
                </a:solidFill>
              </a:rPr>
              <a:t>”</a:t>
            </a:r>
            <a:r>
              <a:rPr lang="en-US" altLang="ja-JP" sz="1700" smtClean="0">
                <a:solidFill>
                  <a:srgbClr val="CC0000"/>
                </a:solidFill>
              </a:rPr>
              <a:t> </a:t>
            </a:r>
            <a:r>
              <a:rPr lang="el-GR" altLang="ja-JP" sz="1700" smtClean="0">
                <a:solidFill>
                  <a:srgbClr val="CC0000"/>
                </a:solidFill>
              </a:rPr>
              <a:t>εμπορικοί</a:t>
            </a:r>
            <a:r>
              <a:rPr lang="en-US" altLang="ja-JP" sz="1700" smtClean="0">
                <a:solidFill>
                  <a:srgbClr val="CC0000"/>
                </a:solidFill>
              </a:rPr>
              <a:t> ISPs</a:t>
            </a:r>
            <a:r>
              <a:rPr lang="en-US" altLang="ja-JP" sz="1700" smtClean="0">
                <a:solidFill>
                  <a:srgbClr val="FF0000"/>
                </a:solidFill>
              </a:rPr>
              <a:t> </a:t>
            </a:r>
            <a:r>
              <a:rPr lang="en-US" altLang="ja-JP" sz="1700" smtClean="0"/>
              <a:t>(e.g., Level 3, Sprint, AT&amp;T, NTT</a:t>
            </a:r>
            <a:r>
              <a:rPr lang="el-GR" altLang="ja-JP" sz="1700" smtClean="0"/>
              <a:t>, ΟΤΕ,</a:t>
            </a:r>
            <a:r>
              <a:rPr lang="en-US" altLang="ja-JP" sz="1700" smtClean="0"/>
              <a:t>DT), national &amp; international coverage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700" smtClean="0">
                <a:solidFill>
                  <a:srgbClr val="CC0000"/>
                </a:solidFill>
                <a:cs typeface="Arial" panose="020B0604020202020204" pitchFamily="34" charset="0"/>
              </a:rPr>
              <a:t>content provider network </a:t>
            </a:r>
            <a:r>
              <a:rPr lang="en-US" altLang="el-GR" sz="1700" smtClean="0">
                <a:cs typeface="Arial" panose="020B0604020202020204" pitchFamily="34" charset="0"/>
              </a:rPr>
              <a:t>(e.g, Google): </a:t>
            </a:r>
            <a:r>
              <a:rPr lang="el-GR" altLang="el-GR" sz="1700" smtClean="0">
                <a:cs typeface="Arial" panose="020B0604020202020204" pitchFamily="34" charset="0"/>
              </a:rPr>
              <a:t>ιδιωτικο δίκτυο που συνδέει τα κέντρα δεδομένων (</a:t>
            </a:r>
            <a:r>
              <a:rPr lang="en-US" altLang="el-GR" sz="1700" smtClean="0">
                <a:cs typeface="Arial" panose="020B0604020202020204" pitchFamily="34" charset="0"/>
              </a:rPr>
              <a:t>data centers</a:t>
            </a:r>
            <a:r>
              <a:rPr lang="el-GR" altLang="el-GR" sz="1700" smtClean="0">
                <a:cs typeface="Arial" panose="020B0604020202020204" pitchFamily="34" charset="0"/>
              </a:rPr>
              <a:t>)</a:t>
            </a:r>
            <a:r>
              <a:rPr lang="en-US" altLang="el-GR" sz="1700" smtClean="0">
                <a:cs typeface="Arial" panose="020B0604020202020204" pitchFamily="34" charset="0"/>
              </a:rPr>
              <a:t> </a:t>
            </a:r>
            <a:r>
              <a:rPr lang="el-GR" altLang="el-GR" sz="1700" smtClean="0">
                <a:cs typeface="Arial" panose="020B0604020202020204" pitchFamily="34" charset="0"/>
              </a:rPr>
              <a:t>στο διαδίκτυο</a:t>
            </a:r>
            <a:r>
              <a:rPr lang="en-US" altLang="el-GR" sz="1700" smtClean="0">
                <a:cs typeface="Arial" panose="020B0604020202020204" pitchFamily="34" charset="0"/>
              </a:rPr>
              <a:t>, </a:t>
            </a:r>
            <a:r>
              <a:rPr lang="el-GR" altLang="el-GR" sz="1700" smtClean="0">
                <a:cs typeface="Arial" panose="020B0604020202020204" pitchFamily="34" charset="0"/>
              </a:rPr>
              <a:t>συχνά παρακάμπτοντας </a:t>
            </a:r>
            <a:r>
              <a:rPr lang="en-US" altLang="el-GR" sz="1700" smtClean="0">
                <a:cs typeface="Arial" panose="020B0604020202020204" pitchFamily="34" charset="0"/>
              </a:rPr>
              <a:t>tier-1, </a:t>
            </a:r>
            <a:r>
              <a:rPr lang="el-GR" altLang="el-GR" sz="1700" smtClean="0">
                <a:cs typeface="Arial" panose="020B0604020202020204" pitchFamily="34" charset="0"/>
              </a:rPr>
              <a:t>τοπικούς </a:t>
            </a:r>
            <a:r>
              <a:rPr lang="en-US" altLang="el-GR" sz="1700" smtClean="0">
                <a:cs typeface="Arial" panose="020B0604020202020204" pitchFamily="34" charset="0"/>
              </a:rPr>
              <a:t>ISPs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700" smtClean="0">
              <a:cs typeface="Arial" panose="020B0604020202020204" pitchFamily="34" charset="0"/>
            </a:endParaRPr>
          </a:p>
        </p:txBody>
      </p:sp>
      <p:pic>
        <p:nvPicPr>
          <p:cNvPr id="63492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3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63496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497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498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499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500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501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502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503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access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/>
                <a:t>ISP</a:t>
              </a:r>
            </a:p>
          </p:txBody>
        </p:sp>
        <p:sp>
          <p:nvSpPr>
            <p:cNvPr id="63504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63505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63508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Tier 1 ISP</a:t>
              </a:r>
              <a:endParaRPr lang="en-US" altLang="el-GR" sz="1800"/>
            </a:p>
          </p:txBody>
        </p:sp>
        <p:sp>
          <p:nvSpPr>
            <p:cNvPr id="63509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Tier 1 ISP</a:t>
              </a:r>
              <a:endParaRPr lang="en-US" altLang="el-GR" sz="1800"/>
            </a:p>
          </p:txBody>
        </p:sp>
        <p:sp>
          <p:nvSpPr>
            <p:cNvPr id="63510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Google</a:t>
              </a:r>
              <a:endParaRPr lang="en-US" altLang="el-GR" sz="1800"/>
            </a:p>
          </p:txBody>
        </p:sp>
        <p:cxnSp>
          <p:nvCxnSpPr>
            <p:cNvPr id="84" name="Straight Connector 83"/>
            <p:cNvCxnSpPr>
              <a:endCxn id="63497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3504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3504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3505" idx="2"/>
              <a:endCxn id="63504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3505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3510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63508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ea typeface="MS PGothic" pitchFamily="34" charset="-128"/>
              </a:rPr>
              <a:t>ΠΔΕ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6349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24850" y="6462713"/>
            <a:ext cx="6762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68FF32-403D-4ED9-94C7-05477D32DA17}" type="slidenum">
              <a:rPr lang="en-US" altLang="el-G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l-GR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καταστάσεις 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3695" y="1410424"/>
            <a:ext cx="4603105" cy="4904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800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Όταν ένας </a:t>
            </a:r>
            <a:r>
              <a:rPr lang="en-US" dirty="0" smtClean="0"/>
              <a:t>OSPF router </a:t>
            </a:r>
            <a:r>
              <a:rPr lang="el-GR" dirty="0" smtClean="0"/>
              <a:t>συνδέεται αρχικά σε ένα δίκτυο προσπαθεί να δημιουργήσει δεσμούς γειτονίας (</a:t>
            </a:r>
            <a:r>
              <a:rPr lang="en-US" dirty="0" smtClean="0"/>
              <a:t>adjacencies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smtClean="0"/>
              <a:t>neighbors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Για να το πραγματοποιήσει μεταβαίνει στις καταστάσεις που φαίνονται δεξιά με τους 5 τύπους </a:t>
            </a:r>
            <a:r>
              <a:rPr lang="en-US" dirty="0" smtClean="0"/>
              <a:t>OSPF </a:t>
            </a:r>
            <a:r>
              <a:rPr lang="el-GR" dirty="0" smtClean="0"/>
              <a:t>πακέτων.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9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8537450" cy="1143000"/>
          </a:xfrm>
        </p:spPr>
        <p:txBody>
          <a:bodyPr/>
          <a:lstStyle/>
          <a:p>
            <a:pPr algn="l"/>
            <a:r>
              <a:rPr lang="el-GR" altLang="el-GR" dirty="0" smtClean="0">
                <a:ea typeface="ＭＳ Ｐゴシック" panose="020B0600070205080204" pitchFamily="34" charset="-128"/>
              </a:rPr>
              <a:t>Ανακάλυψη γειτόνων -  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hello packet</a:t>
            </a: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8019862" cy="2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39" y="1600200"/>
            <a:ext cx="7581648" cy="4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7313314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Συγχρονισμός βάσεων 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1" y="1543050"/>
            <a:ext cx="7289431" cy="45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-</a:t>
            </a:r>
            <a:fld id="{2AAE1895-3902-46BD-AAA4-80242A129C7C}" type="slidenum">
              <a:rPr lang="en-US" altLang="el-GR" sz="120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l-GR" sz="1200" dirty="0" smtClean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8259762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ＭＳ Ｐゴシック" panose="020B0600070205080204" pitchFamily="34" charset="-128"/>
              </a:rPr>
              <a:t>OSPF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–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Διαχειριστική απόσταση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25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76" y="1686507"/>
            <a:ext cx="7815724" cy="43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BA47B4CF-B276-4175-9276-522BDDC01D88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769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4000" smtClean="0"/>
              <a:t>Internet inter-AS routing: BGP</a:t>
            </a:r>
            <a:endParaRPr lang="en-US" altLang="el-GR" sz="3200" smtClean="0"/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altLang="el-GR" sz="2400" smtClean="0">
                <a:solidFill>
                  <a:srgbClr val="CC0000"/>
                </a:solidFill>
              </a:rPr>
              <a:t>BGP (Border Gateway Protocol):</a:t>
            </a:r>
            <a:r>
              <a:rPr lang="en-US" altLang="el-GR" sz="2400" smtClean="0"/>
              <a:t> </a:t>
            </a:r>
            <a:r>
              <a:rPr lang="el-GR" altLang="el-GR" sz="2400" i="1" smtClean="0"/>
              <a:t>το εκ των πραγμάτων </a:t>
            </a:r>
            <a:r>
              <a:rPr lang="en-US" altLang="el-GR" sz="2400" smtClean="0"/>
              <a:t>inter-domain routing protocol</a:t>
            </a:r>
          </a:p>
          <a:p>
            <a:pPr marL="800100" lvl="1" indent="-342900"/>
            <a:r>
              <a:rPr lang="ja-JP" altLang="en-US" sz="2000" smtClean="0"/>
              <a:t>“</a:t>
            </a:r>
            <a:r>
              <a:rPr lang="el-GR" altLang="ja-JP" sz="2000" smtClean="0"/>
              <a:t>Η συγκολλητική ουσία του </a:t>
            </a:r>
            <a:r>
              <a:rPr lang="en-US" altLang="ja-JP" sz="2000" smtClean="0"/>
              <a:t>Internet</a:t>
            </a:r>
            <a:r>
              <a:rPr lang="ja-JP" altLang="en-US" sz="2000" smtClean="0"/>
              <a:t>”</a:t>
            </a:r>
            <a:endParaRPr lang="en-US" altLang="ja-JP" sz="2000" smtClean="0"/>
          </a:p>
          <a:p>
            <a:pPr marL="381000" indent="-381000"/>
            <a:r>
              <a:rPr lang="en-US" altLang="el-GR" sz="2400" smtClean="0"/>
              <a:t>BGP </a:t>
            </a:r>
            <a:r>
              <a:rPr lang="el-GR" altLang="el-GR" sz="2400" smtClean="0"/>
              <a:t>παρέχει σε κάθε </a:t>
            </a:r>
            <a:r>
              <a:rPr lang="en-US" altLang="el-GR" sz="2400" smtClean="0"/>
              <a:t>AS </a:t>
            </a:r>
            <a:r>
              <a:rPr lang="el-GR" altLang="el-GR" sz="2400" smtClean="0"/>
              <a:t>ένα μέσο ώστε</a:t>
            </a:r>
            <a:r>
              <a:rPr lang="en-US" altLang="el-GR" sz="2400" smtClean="0"/>
              <a:t>:</a:t>
            </a:r>
          </a:p>
          <a:p>
            <a:pPr marL="800100" lvl="1" indent="-342900"/>
            <a:r>
              <a:rPr lang="el-GR" altLang="el-GR" sz="2000" smtClean="0"/>
              <a:t>Να αποκτήσει πληροφορία προσβασιμότητας στο </a:t>
            </a:r>
            <a:r>
              <a:rPr lang="en-US" altLang="el-GR" sz="2000" smtClean="0"/>
              <a:t>subnet </a:t>
            </a:r>
            <a:r>
              <a:rPr lang="el-GR" altLang="el-GR" sz="2000" smtClean="0"/>
              <a:t>από γειτονικά </a:t>
            </a:r>
            <a:r>
              <a:rPr lang="en-US" altLang="el-GR" sz="2000" smtClean="0"/>
              <a:t>AS’s: </a:t>
            </a:r>
            <a:r>
              <a:rPr lang="en-US" altLang="el-GR" sz="2000" smtClean="0">
                <a:solidFill>
                  <a:srgbClr val="CC0000"/>
                </a:solidFill>
              </a:rPr>
              <a:t>eBGP</a:t>
            </a:r>
            <a:endParaRPr lang="en-US" altLang="el-GR" sz="2000" smtClean="0"/>
          </a:p>
          <a:p>
            <a:pPr marL="800100" lvl="1" indent="-342900"/>
            <a:r>
              <a:rPr lang="el-GR" altLang="el-GR" sz="2000" smtClean="0"/>
              <a:t>Να διαδώσει την πληροφορία προσβασιμότητας σε όλους τους </a:t>
            </a:r>
            <a:r>
              <a:rPr lang="en-US" altLang="el-GR" sz="2000" smtClean="0"/>
              <a:t>AS-internal routers: </a:t>
            </a:r>
            <a:r>
              <a:rPr lang="en-US" altLang="el-GR" sz="2000" smtClean="0">
                <a:solidFill>
                  <a:srgbClr val="CC0000"/>
                </a:solidFill>
              </a:rPr>
              <a:t>iBGP</a:t>
            </a:r>
            <a:endParaRPr lang="en-US" altLang="el-GR" sz="2000" smtClean="0"/>
          </a:p>
          <a:p>
            <a:pPr marL="800100" lvl="1" indent="-342900"/>
            <a:r>
              <a:rPr lang="el-GR" altLang="el-GR" sz="2000" smtClean="0"/>
              <a:t>Να καθορίσει </a:t>
            </a:r>
            <a:r>
              <a:rPr lang="ja-JP" altLang="en-US" sz="2000" smtClean="0"/>
              <a:t>“</a:t>
            </a:r>
            <a:r>
              <a:rPr lang="el-GR" altLang="ja-JP" sz="2000" smtClean="0"/>
              <a:t>καλές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</a:t>
            </a:r>
            <a:r>
              <a:rPr lang="el-GR" altLang="ja-JP" sz="2000" smtClean="0"/>
              <a:t>διαδρομές σε άλλα δίκτυα με κριτήριο την πληροφορία προσβασιμότητας και συναφείς πολιτικές</a:t>
            </a:r>
            <a:r>
              <a:rPr lang="en-US" altLang="ja-JP" sz="2000" smtClean="0"/>
              <a:t>.</a:t>
            </a:r>
          </a:p>
          <a:p>
            <a:pPr marL="381000" indent="-381000"/>
            <a:r>
              <a:rPr lang="el-GR" altLang="el-GR" sz="2400" smtClean="0"/>
              <a:t>Επιτρέπει στο υποδίκτυο να διαφημίσει την ύπαρξή του στο υπόλοιπο διαδίκτυο</a:t>
            </a:r>
            <a:r>
              <a:rPr lang="en-US" altLang="el-GR" sz="2400" smtClean="0"/>
              <a:t>: </a:t>
            </a:r>
            <a:r>
              <a:rPr lang="ja-JP" altLang="en-US" sz="2400" i="1" smtClean="0">
                <a:solidFill>
                  <a:srgbClr val="000099"/>
                </a:solidFill>
              </a:rPr>
              <a:t>“</a:t>
            </a:r>
            <a:r>
              <a:rPr lang="en-US" altLang="ja-JP" sz="2400" i="1" smtClean="0">
                <a:solidFill>
                  <a:srgbClr val="000099"/>
                </a:solidFill>
              </a:rPr>
              <a:t>I am here</a:t>
            </a:r>
            <a:r>
              <a:rPr lang="ja-JP" altLang="en-US" sz="2400" i="1" smtClean="0">
                <a:solidFill>
                  <a:srgbClr val="000099"/>
                </a:solidFill>
              </a:rPr>
              <a:t>”</a:t>
            </a:r>
            <a:endParaRPr lang="en-US" altLang="el-GR" sz="2400" i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063BFF69-7E10-4452-93F8-E1ACFF3D07A1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8723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l"/>
            <a:r>
              <a:rPr lang="en-US" altLang="el-GR" smtClean="0">
                <a:ea typeface="MS PGothic" panose="020B0600070205080204" pitchFamily="34" charset="-128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879725"/>
            <a:ext cx="8505825" cy="2349500"/>
          </a:xfrm>
        </p:spPr>
        <p:txBody>
          <a:bodyPr/>
          <a:lstStyle/>
          <a:p>
            <a:r>
              <a:rPr lang="el-GR" altLang="el-GR" sz="2400" dirty="0" smtClean="0"/>
              <a:t>Όταν το</a:t>
            </a:r>
            <a:r>
              <a:rPr lang="en-US" altLang="el-GR" sz="2400" dirty="0" smtClean="0"/>
              <a:t> AS3 </a:t>
            </a:r>
            <a:r>
              <a:rPr lang="el-GR" altLang="el-GR" sz="2400" dirty="0" smtClean="0"/>
              <a:t>διαφημίζει ένα </a:t>
            </a:r>
            <a:r>
              <a:rPr lang="en-US" altLang="el-GR" sz="2400" dirty="0" smtClean="0"/>
              <a:t>prefix </a:t>
            </a:r>
            <a:r>
              <a:rPr lang="el-GR" altLang="el-GR" sz="2400" dirty="0" smtClean="0"/>
              <a:t>στο</a:t>
            </a:r>
            <a:r>
              <a:rPr lang="en-US" altLang="el-GR" sz="2400" dirty="0" smtClean="0"/>
              <a:t> AS1:</a:t>
            </a:r>
          </a:p>
          <a:p>
            <a:pPr lvl="1"/>
            <a:r>
              <a:rPr lang="el-GR" altLang="el-GR" sz="2000" dirty="0" smtClean="0"/>
              <a:t>Το </a:t>
            </a:r>
            <a:r>
              <a:rPr lang="en-US" altLang="el-GR" sz="2000" dirty="0" smtClean="0"/>
              <a:t>AS3 </a:t>
            </a:r>
            <a:r>
              <a:rPr lang="el-GR" altLang="el-GR" sz="2000" i="1" dirty="0" smtClean="0">
                <a:solidFill>
                  <a:srgbClr val="CC0000"/>
                </a:solidFill>
              </a:rPr>
              <a:t>υπόσχεται </a:t>
            </a:r>
            <a:r>
              <a:rPr lang="el-GR" altLang="el-GR" sz="2000" dirty="0" smtClean="0"/>
              <a:t>ότι θα προωθήσει </a:t>
            </a:r>
            <a:r>
              <a:rPr lang="en-US" altLang="el-GR" sz="2000" dirty="0" smtClean="0"/>
              <a:t>datagrams </a:t>
            </a:r>
            <a:r>
              <a:rPr lang="el-GR" altLang="el-GR" sz="2000" dirty="0" smtClean="0"/>
              <a:t>που έχουν αυτό το </a:t>
            </a:r>
            <a:r>
              <a:rPr lang="en-US" altLang="el-GR" sz="2000" dirty="0" smtClean="0"/>
              <a:t>prefix</a:t>
            </a:r>
          </a:p>
          <a:p>
            <a:pPr lvl="1"/>
            <a:r>
              <a:rPr lang="el-GR" altLang="el-GR" sz="2000" dirty="0" smtClean="0"/>
              <a:t>Το </a:t>
            </a:r>
            <a:r>
              <a:rPr lang="en-US" altLang="el-GR" sz="2000" dirty="0" smtClean="0"/>
              <a:t>AS3 </a:t>
            </a:r>
            <a:r>
              <a:rPr lang="el-GR" altLang="el-GR" sz="2000" dirty="0" smtClean="0"/>
              <a:t>μπορεί να συναθροίσει </a:t>
            </a:r>
            <a:r>
              <a:rPr lang="en-US" altLang="el-GR" sz="2000" dirty="0" smtClean="0"/>
              <a:t>prefixes </a:t>
            </a:r>
            <a:r>
              <a:rPr lang="el-GR" altLang="el-GR" sz="2000" dirty="0" smtClean="0"/>
              <a:t>κατά τη διαφήμιση</a:t>
            </a:r>
            <a:endParaRPr lang="en-US" altLang="el-GR" sz="2000" dirty="0" smtClean="0"/>
          </a:p>
          <a:p>
            <a:endParaRPr lang="en-US" altLang="el-GR" sz="2000" dirty="0" smtClean="0"/>
          </a:p>
        </p:txBody>
      </p:sp>
      <p:sp>
        <p:nvSpPr>
          <p:cNvPr id="158726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27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28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29" name="Freeform 8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30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8731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58732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8733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8734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8735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58836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37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38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39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40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41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42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8736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58828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29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30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31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832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8833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58834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35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3c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58737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58820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58822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23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24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25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26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27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58821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8738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58777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484 w 1583"/>
                <a:gd name="T1" fmla="*/ 461 h 682"/>
                <a:gd name="T2" fmla="*/ 1275 w 1583"/>
                <a:gd name="T3" fmla="*/ 151 h 682"/>
                <a:gd name="T4" fmla="*/ 2462 w 1583"/>
                <a:gd name="T5" fmla="*/ 40 h 682"/>
                <a:gd name="T6" fmla="*/ 3622 w 1583"/>
                <a:gd name="T7" fmla="*/ 399 h 682"/>
                <a:gd name="T8" fmla="*/ 4897 w 1583"/>
                <a:gd name="T9" fmla="*/ 878 h 682"/>
                <a:gd name="T10" fmla="*/ 3983 w 1583"/>
                <a:gd name="T11" fmla="*/ 1320 h 682"/>
                <a:gd name="T12" fmla="*/ 2160 w 1583"/>
                <a:gd name="T13" fmla="*/ 1348 h 682"/>
                <a:gd name="T14" fmla="*/ 280 w 1583"/>
                <a:gd name="T15" fmla="*/ 1222 h 682"/>
                <a:gd name="T16" fmla="*/ 484 w 1583"/>
                <a:gd name="T17" fmla="*/ 46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78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AS1</a:t>
              </a:r>
              <a:endParaRPr lang="en-US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79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780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781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782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783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784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8785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58812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13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14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15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16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8817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58818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881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1c</a:t>
                  </a:r>
                </a:p>
              </p:txBody>
            </p:sp>
          </p:grpSp>
        </p:grpSp>
        <p:grpSp>
          <p:nvGrpSpPr>
            <p:cNvPr id="158786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58805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06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07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08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09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10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11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1a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58787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58797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798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799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800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801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8802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5880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880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1d</a:t>
                  </a:r>
                </a:p>
              </p:txBody>
            </p:sp>
          </p:grpSp>
        </p:grpSp>
        <p:grpSp>
          <p:nvGrpSpPr>
            <p:cNvPr id="158788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58789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790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791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792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8793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8794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58795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18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8796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1b</a:t>
                  </a:r>
                  <a:endParaRPr lang="en-US" altLang="el-GR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158739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58770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71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72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73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74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75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76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8740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8741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8742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43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8744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58763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4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65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66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7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8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9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8745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58756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57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58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59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0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1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62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8746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8747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8748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8749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8750" name="Rectangle 116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l-GR" sz="240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BGP session:</a:t>
            </a:r>
            <a:r>
              <a:rPr lang="en-US" altLang="el-GR" sz="2400">
                <a:solidFill>
                  <a:srgbClr val="FF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Δύο</a:t>
            </a:r>
            <a:r>
              <a:rPr lang="en-US" altLang="el-GR" sz="2400">
                <a:latin typeface="Gill Sans MT" panose="020B0502020104020203" pitchFamily="34" charset="0"/>
                <a:ea typeface="MS PGothic" panose="020B0600070205080204" pitchFamily="34" charset="-128"/>
              </a:rPr>
              <a:t> BGP routers (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peers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r>
              <a:rPr lang="en-US" altLang="ja-JP" sz="2400">
                <a:latin typeface="Gill Sans MT" panose="020B0502020104020203" pitchFamily="34" charset="0"/>
              </a:rPr>
              <a:t>) </a:t>
            </a:r>
            <a:r>
              <a:rPr lang="el-GR" altLang="ja-JP" sz="2400">
                <a:latin typeface="Gill Sans MT" panose="020B0502020104020203" pitchFamily="34" charset="0"/>
              </a:rPr>
              <a:t>ανταλλάσσουν </a:t>
            </a:r>
            <a:r>
              <a:rPr lang="en-US" altLang="ja-JP" sz="2400">
                <a:latin typeface="Gill Sans MT" panose="020B0502020104020203" pitchFamily="34" charset="0"/>
              </a:rPr>
              <a:t>BGP </a:t>
            </a:r>
            <a:r>
              <a:rPr lang="el-GR" altLang="ja-JP" sz="2400">
                <a:latin typeface="Gill Sans MT" panose="020B0502020104020203" pitchFamily="34" charset="0"/>
              </a:rPr>
              <a:t>μηνύματα</a:t>
            </a:r>
            <a:r>
              <a:rPr lang="en-US" altLang="ja-JP" sz="2400">
                <a:latin typeface="Gill Sans MT" panose="020B0502020104020203" pitchFamily="34" charset="0"/>
              </a:rPr>
              <a:t>: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διαφημίζουν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n-US" altLang="el-GR" sz="2000" i="1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paths</a:t>
            </a:r>
            <a:r>
              <a:rPr lang="en-US" altLang="el-GR" sz="2000">
                <a:solidFill>
                  <a:srgbClr val="CC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σε διαφορετικά δίκτυα προορισμού με βάση το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prefix (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path vector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</a:t>
            </a:r>
            <a:r>
              <a:rPr lang="el-GR" altLang="ja-JP" sz="2000">
                <a:latin typeface="Gill Sans MT" panose="020B0502020104020203" pitchFamily="34" charset="0"/>
              </a:rPr>
              <a:t>πρωτόκολλο</a:t>
            </a:r>
            <a:r>
              <a:rPr lang="en-US" altLang="ja-JP" sz="2000">
                <a:latin typeface="Gill Sans MT" panose="020B0502020104020203" pitchFamily="34" charset="0"/>
              </a:rPr>
              <a:t>) </a:t>
            </a:r>
          </a:p>
          <a:p>
            <a:pPr lvl="1" eaLnBrk="1" hangingPunct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Ανταλλάσσονται πάνω από ημιμόνιμες </a:t>
            </a:r>
            <a:r>
              <a:rPr lang="en-US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TCP </a:t>
            </a:r>
            <a:r>
              <a:rPr lang="el-GR" altLang="el-GR" sz="2000">
                <a:latin typeface="Gill Sans MT" panose="020B0502020104020203" pitchFamily="34" charset="0"/>
                <a:ea typeface="MS PGothic" panose="020B0600070205080204" pitchFamily="34" charset="-128"/>
              </a:rPr>
              <a:t>συνδέσεις</a:t>
            </a:r>
            <a:endParaRPr lang="en-US" altLang="el-GR" sz="2000">
              <a:solidFill>
                <a:srgbClr val="FF0000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2889250" y="4657725"/>
            <a:ext cx="1303338" cy="657225"/>
            <a:chOff x="2171" y="2695"/>
            <a:chExt cx="821" cy="414"/>
          </a:xfrm>
        </p:grpSpPr>
        <p:sp>
          <p:nvSpPr>
            <p:cNvPr id="158754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755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BGP 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l-GR" sz="1600" i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message</a:t>
              </a:r>
            </a:p>
          </p:txBody>
        </p:sp>
      </p:grpSp>
      <p:sp>
        <p:nvSpPr>
          <p:cNvPr id="158752" name="Freeform 120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58753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2AB19FE7-045E-4DE1-AA5E-39474E902369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9747" name="Picture 1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667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49" name="Rectangle 3"/>
          <p:cNvSpPr>
            <a:spLocks noGrp="1" noChangeArrowheads="1"/>
          </p:cNvSpPr>
          <p:nvPr>
            <p:ph type="title"/>
          </p:nvPr>
        </p:nvSpPr>
        <p:spPr>
          <a:xfrm>
            <a:off x="265113" y="0"/>
            <a:ext cx="8040687" cy="1143000"/>
          </a:xfrm>
        </p:spPr>
        <p:txBody>
          <a:bodyPr/>
          <a:lstStyle/>
          <a:p>
            <a:pPr algn="l"/>
            <a:r>
              <a:rPr lang="en-US" altLang="el-GR" sz="2800" smtClean="0">
                <a:ea typeface="MS PGothic" panose="020B0600070205080204" pitchFamily="34" charset="-128"/>
              </a:rPr>
              <a:t>BGP basics: </a:t>
            </a:r>
            <a:r>
              <a:rPr lang="el-GR" altLang="el-GR" sz="2800" smtClean="0">
                <a:ea typeface="MS PGothic" panose="020B0600070205080204" pitchFamily="34" charset="-128"/>
              </a:rPr>
              <a:t>διανομή της πληροφορίας μονοπατιού</a:t>
            </a:r>
            <a:endParaRPr lang="en-US" altLang="el-GR" sz="2800" smtClean="0">
              <a:ea typeface="MS PGothic" panose="020B0600070205080204" pitchFamily="34" charset="-128"/>
            </a:endParaRPr>
          </a:p>
        </p:txBody>
      </p:sp>
      <p:sp>
        <p:nvSpPr>
          <p:cNvPr id="159750" name="Freeform 4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6 w 1162"/>
              <a:gd name="T1" fmla="*/ 2147483646 h 543"/>
              <a:gd name="T2" fmla="*/ 2147483646 w 1162"/>
              <a:gd name="T3" fmla="*/ 2147483646 h 543"/>
              <a:gd name="T4" fmla="*/ 2147483646 w 1162"/>
              <a:gd name="T5" fmla="*/ 2147483646 h 543"/>
              <a:gd name="T6" fmla="*/ 2147483646 w 1162"/>
              <a:gd name="T7" fmla="*/ 2147483646 h 543"/>
              <a:gd name="T8" fmla="*/ 2147483646 w 1162"/>
              <a:gd name="T9" fmla="*/ 2147483646 h 543"/>
              <a:gd name="T10" fmla="*/ 2147483646 w 1162"/>
              <a:gd name="T11" fmla="*/ 2147483646 h 543"/>
              <a:gd name="T12" fmla="*/ 2147483646 w 1162"/>
              <a:gd name="T13" fmla="*/ 2147483646 h 543"/>
              <a:gd name="T14" fmla="*/ 2147483646 w 1162"/>
              <a:gd name="T15" fmla="*/ 2147483646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51" name="Freeform 5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6 w 1198"/>
              <a:gd name="T1" fmla="*/ 2147483646 h 451"/>
              <a:gd name="T2" fmla="*/ 2147483646 w 1198"/>
              <a:gd name="T3" fmla="*/ 2147483646 h 451"/>
              <a:gd name="T4" fmla="*/ 2147483646 w 1198"/>
              <a:gd name="T5" fmla="*/ 2147483646 h 451"/>
              <a:gd name="T6" fmla="*/ 2147483646 w 1198"/>
              <a:gd name="T7" fmla="*/ 2147483646 h 451"/>
              <a:gd name="T8" fmla="*/ 2147483646 w 1198"/>
              <a:gd name="T9" fmla="*/ 2147483646 h 451"/>
              <a:gd name="T10" fmla="*/ 2147483646 w 1198"/>
              <a:gd name="T11" fmla="*/ 2147483646 h 451"/>
              <a:gd name="T12" fmla="*/ 2147483646 w 1198"/>
              <a:gd name="T13" fmla="*/ 2147483646 h 451"/>
              <a:gd name="T14" fmla="*/ 2147483646 w 1198"/>
              <a:gd name="T15" fmla="*/ 2147483646 h 451"/>
              <a:gd name="T16" fmla="*/ 2147483646 w 1198"/>
              <a:gd name="T17" fmla="*/ 2147483646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52" name="Freeform 6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6 h 114"/>
              <a:gd name="T2" fmla="*/ 2147483646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53" name="Text Box 7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AS3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9754" name="Text Box 8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latin typeface="Arial" panose="020B0604020202020204" pitchFamily="34" charset="0"/>
                <a:ea typeface="MS PGothic" panose="020B0600070205080204" pitchFamily="34" charset="-128"/>
              </a:rPr>
              <a:t>AS2</a:t>
            </a:r>
          </a:p>
        </p:txBody>
      </p:sp>
      <p:sp>
        <p:nvSpPr>
          <p:cNvPr id="159755" name="Line 9"/>
          <p:cNvSpPr>
            <a:spLocks noChangeShapeType="1"/>
          </p:cNvSpPr>
          <p:nvPr/>
        </p:nvSpPr>
        <p:spPr bwMode="auto">
          <a:xfrm flipV="1">
            <a:off x="5746750" y="527843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56" name="Line 10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57" name="Line 11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9758" name="Group 12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59850" name="Oval 13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51" name="Line 14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52" name="Line 15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53" name="Rectangle 16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54" name="Oval 17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55" name="Rectangle 18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56" name="Text Box 19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9759" name="Group 2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59842" name="Group 2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59844" name="Oval 2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45" name="Line 2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846" name="Line 2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9847" name="Rectangle 2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48" name="Oval 2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49" name="Rectangle 2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59843" name="Text Box 2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3a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9760" name="Freeform 29"/>
          <p:cNvSpPr>
            <a:spLocks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6 w 1583"/>
              <a:gd name="T1" fmla="*/ 2147483646 h 682"/>
              <a:gd name="T2" fmla="*/ 2147483646 w 1583"/>
              <a:gd name="T3" fmla="*/ 2147483646 h 682"/>
              <a:gd name="T4" fmla="*/ 2147483646 w 1583"/>
              <a:gd name="T5" fmla="*/ 2147483646 h 682"/>
              <a:gd name="T6" fmla="*/ 2147483646 w 1583"/>
              <a:gd name="T7" fmla="*/ 2147483646 h 682"/>
              <a:gd name="T8" fmla="*/ 2147483646 w 1583"/>
              <a:gd name="T9" fmla="*/ 2147483646 h 682"/>
              <a:gd name="T10" fmla="*/ 2147483646 w 1583"/>
              <a:gd name="T11" fmla="*/ 2147483646 h 682"/>
              <a:gd name="T12" fmla="*/ 2147483646 w 1583"/>
              <a:gd name="T13" fmla="*/ 2147483646 h 682"/>
              <a:gd name="T14" fmla="*/ 2147483646 w 1583"/>
              <a:gd name="T15" fmla="*/ 2147483646 h 682"/>
              <a:gd name="T16" fmla="*/ 2147483646 w 1583"/>
              <a:gd name="T17" fmla="*/ 2147483646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61" name="Text Box 30"/>
          <p:cNvSpPr txBox="1">
            <a:spLocks noChangeArrowheads="1"/>
          </p:cNvSpPr>
          <p:nvPr/>
        </p:nvSpPr>
        <p:spPr bwMode="auto">
          <a:xfrm>
            <a:off x="2728913" y="5911850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Arial" panose="020B0604020202020204" pitchFamily="34" charset="0"/>
                <a:ea typeface="MS PGothic" panose="020B0600070205080204" pitchFamily="34" charset="-128"/>
              </a:rPr>
              <a:t>AS1</a:t>
            </a:r>
            <a:endParaRPr lang="en-US" alt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9762" name="Line 31"/>
          <p:cNvSpPr>
            <a:spLocks noChangeShapeType="1"/>
          </p:cNvSpPr>
          <p:nvPr/>
        </p:nvSpPr>
        <p:spPr bwMode="auto">
          <a:xfrm flipH="1">
            <a:off x="3387725" y="5507038"/>
            <a:ext cx="147638" cy="161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3" name="Line 32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4" name="Line 33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5" name="Line 34"/>
          <p:cNvSpPr>
            <a:spLocks noChangeShapeType="1"/>
          </p:cNvSpPr>
          <p:nvPr/>
        </p:nvSpPr>
        <p:spPr bwMode="auto">
          <a:xfrm flipH="1">
            <a:off x="4054475" y="5951538"/>
            <a:ext cx="376238" cy="120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6" name="Line 35"/>
          <p:cNvSpPr>
            <a:spLocks noChangeShapeType="1"/>
          </p:cNvSpPr>
          <p:nvPr/>
        </p:nvSpPr>
        <p:spPr bwMode="auto">
          <a:xfrm flipH="1" flipV="1">
            <a:off x="3495675" y="5775325"/>
            <a:ext cx="901700" cy="80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7" name="Line 36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9768" name="Group 37"/>
          <p:cNvGrpSpPr>
            <a:grpSpLocks/>
          </p:cNvGrpSpPr>
          <p:nvPr/>
        </p:nvGrpSpPr>
        <p:grpSpPr bwMode="auto">
          <a:xfrm>
            <a:off x="3495675" y="5227638"/>
            <a:ext cx="501650" cy="396875"/>
            <a:chOff x="2055" y="3447"/>
            <a:chExt cx="316" cy="250"/>
          </a:xfrm>
        </p:grpSpPr>
        <p:sp>
          <p:nvSpPr>
            <p:cNvPr id="159834" name="Oval 38"/>
            <p:cNvSpPr>
              <a:spLocks noChangeArrowheads="1"/>
            </p:cNvSpPr>
            <p:nvPr/>
          </p:nvSpPr>
          <p:spPr bwMode="auto">
            <a:xfrm>
              <a:off x="2058" y="357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35" name="Line 39"/>
            <p:cNvSpPr>
              <a:spLocks noChangeShapeType="1"/>
            </p:cNvSpPr>
            <p:nvPr/>
          </p:nvSpPr>
          <p:spPr bwMode="auto">
            <a:xfrm>
              <a:off x="2058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6" name="Line 40"/>
            <p:cNvSpPr>
              <a:spLocks noChangeShapeType="1"/>
            </p:cNvSpPr>
            <p:nvPr/>
          </p:nvSpPr>
          <p:spPr bwMode="auto">
            <a:xfrm>
              <a:off x="2371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7" name="Rectangle 41"/>
            <p:cNvSpPr>
              <a:spLocks noChangeArrowheads="1"/>
            </p:cNvSpPr>
            <p:nvPr/>
          </p:nvSpPr>
          <p:spPr bwMode="auto">
            <a:xfrm>
              <a:off x="2058" y="356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38" name="Oval 42"/>
            <p:cNvSpPr>
              <a:spLocks noChangeArrowheads="1"/>
            </p:cNvSpPr>
            <p:nvPr/>
          </p:nvSpPr>
          <p:spPr bwMode="auto">
            <a:xfrm>
              <a:off x="2055" y="350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9839" name="Group 43"/>
            <p:cNvGrpSpPr>
              <a:grpSpLocks/>
            </p:cNvGrpSpPr>
            <p:nvPr/>
          </p:nvGrpSpPr>
          <p:grpSpPr bwMode="auto">
            <a:xfrm>
              <a:off x="2072" y="3447"/>
              <a:ext cx="285" cy="250"/>
              <a:chOff x="2912" y="2425"/>
              <a:chExt cx="292" cy="250"/>
            </a:xfrm>
          </p:grpSpPr>
          <p:sp>
            <p:nvSpPr>
              <p:cNvPr id="159840" name="Rectangle 4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41" name="Text Box 45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1c</a:t>
                </a:r>
              </a:p>
            </p:txBody>
          </p:sp>
        </p:grpSp>
      </p:grpSp>
      <p:grpSp>
        <p:nvGrpSpPr>
          <p:cNvPr id="159769" name="Group 46"/>
          <p:cNvGrpSpPr>
            <a:grpSpLocks/>
          </p:cNvGrpSpPr>
          <p:nvPr/>
        </p:nvGrpSpPr>
        <p:grpSpPr bwMode="auto">
          <a:xfrm>
            <a:off x="3009900" y="5567363"/>
            <a:ext cx="501650" cy="396875"/>
            <a:chOff x="1749" y="3661"/>
            <a:chExt cx="316" cy="250"/>
          </a:xfrm>
        </p:grpSpPr>
        <p:sp>
          <p:nvSpPr>
            <p:cNvPr id="159827" name="Oval 47"/>
            <p:cNvSpPr>
              <a:spLocks noChangeArrowheads="1"/>
            </p:cNvSpPr>
            <p:nvPr/>
          </p:nvSpPr>
          <p:spPr bwMode="auto">
            <a:xfrm>
              <a:off x="1752" y="378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28" name="Line 48"/>
            <p:cNvSpPr>
              <a:spLocks noChangeShapeType="1"/>
            </p:cNvSpPr>
            <p:nvPr/>
          </p:nvSpPr>
          <p:spPr bwMode="auto">
            <a:xfrm>
              <a:off x="1752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9" name="Line 49"/>
            <p:cNvSpPr>
              <a:spLocks noChangeShapeType="1"/>
            </p:cNvSpPr>
            <p:nvPr/>
          </p:nvSpPr>
          <p:spPr bwMode="auto">
            <a:xfrm>
              <a:off x="2065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0" name="Rectangle 50"/>
            <p:cNvSpPr>
              <a:spLocks noChangeArrowheads="1"/>
            </p:cNvSpPr>
            <p:nvPr/>
          </p:nvSpPr>
          <p:spPr bwMode="auto">
            <a:xfrm>
              <a:off x="1752" y="377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31" name="Oval 51"/>
            <p:cNvSpPr>
              <a:spLocks noChangeArrowheads="1"/>
            </p:cNvSpPr>
            <p:nvPr/>
          </p:nvSpPr>
          <p:spPr bwMode="auto">
            <a:xfrm>
              <a:off x="1749" y="37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32" name="Rectangle 52"/>
            <p:cNvSpPr>
              <a:spLocks noChangeArrowheads="1"/>
            </p:cNvSpPr>
            <p:nvPr/>
          </p:nvSpPr>
          <p:spPr bwMode="auto">
            <a:xfrm>
              <a:off x="1834" y="3746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33" name="Text Box 53"/>
            <p:cNvSpPr txBox="1">
              <a:spLocks noChangeArrowheads="1"/>
            </p:cNvSpPr>
            <p:nvPr/>
          </p:nvSpPr>
          <p:spPr bwMode="auto">
            <a:xfrm>
              <a:off x="1765" y="366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1a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9770" name="Group 54"/>
          <p:cNvGrpSpPr>
            <a:grpSpLocks/>
          </p:cNvGrpSpPr>
          <p:nvPr/>
        </p:nvGrpSpPr>
        <p:grpSpPr bwMode="auto">
          <a:xfrm>
            <a:off x="3552825" y="5856288"/>
            <a:ext cx="501650" cy="396875"/>
            <a:chOff x="2091" y="3843"/>
            <a:chExt cx="316" cy="250"/>
          </a:xfrm>
        </p:grpSpPr>
        <p:sp>
          <p:nvSpPr>
            <p:cNvPr id="159819" name="Oval 55"/>
            <p:cNvSpPr>
              <a:spLocks noChangeArrowheads="1"/>
            </p:cNvSpPr>
            <p:nvPr/>
          </p:nvSpPr>
          <p:spPr bwMode="auto">
            <a:xfrm>
              <a:off x="2094" y="396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20" name="Line 56"/>
            <p:cNvSpPr>
              <a:spLocks noChangeShapeType="1"/>
            </p:cNvSpPr>
            <p:nvPr/>
          </p:nvSpPr>
          <p:spPr bwMode="auto">
            <a:xfrm>
              <a:off x="2094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1" name="Line 57"/>
            <p:cNvSpPr>
              <a:spLocks noChangeShapeType="1"/>
            </p:cNvSpPr>
            <p:nvPr/>
          </p:nvSpPr>
          <p:spPr bwMode="auto">
            <a:xfrm>
              <a:off x="2407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2" name="Rectangle 58"/>
            <p:cNvSpPr>
              <a:spLocks noChangeArrowheads="1"/>
            </p:cNvSpPr>
            <p:nvPr/>
          </p:nvSpPr>
          <p:spPr bwMode="auto">
            <a:xfrm>
              <a:off x="2094" y="396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23" name="Oval 59"/>
            <p:cNvSpPr>
              <a:spLocks noChangeArrowheads="1"/>
            </p:cNvSpPr>
            <p:nvPr/>
          </p:nvSpPr>
          <p:spPr bwMode="auto">
            <a:xfrm>
              <a:off x="2091" y="390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9824" name="Group 60"/>
            <p:cNvGrpSpPr>
              <a:grpSpLocks/>
            </p:cNvGrpSpPr>
            <p:nvPr/>
          </p:nvGrpSpPr>
          <p:grpSpPr bwMode="auto">
            <a:xfrm>
              <a:off x="2106" y="3843"/>
              <a:ext cx="294" cy="250"/>
              <a:chOff x="2910" y="2425"/>
              <a:chExt cx="296" cy="250"/>
            </a:xfrm>
          </p:grpSpPr>
          <p:sp>
            <p:nvSpPr>
              <p:cNvPr id="159825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26" name="Text Box 62"/>
              <p:cNvSpPr txBox="1">
                <a:spLocks noChangeArrowheads="1"/>
              </p:cNvSpPr>
              <p:nvPr/>
            </p:nvSpPr>
            <p:spPr bwMode="auto">
              <a:xfrm>
                <a:off x="2910" y="2425"/>
                <a:ext cx="2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1d</a:t>
                </a:r>
              </a:p>
            </p:txBody>
          </p:sp>
        </p:grpSp>
      </p:grpSp>
      <p:grpSp>
        <p:nvGrpSpPr>
          <p:cNvPr id="159771" name="Group 63"/>
          <p:cNvGrpSpPr>
            <a:grpSpLocks/>
          </p:cNvGrpSpPr>
          <p:nvPr/>
        </p:nvGrpSpPr>
        <p:grpSpPr bwMode="auto">
          <a:xfrm>
            <a:off x="4410075" y="5672138"/>
            <a:ext cx="501650" cy="396875"/>
            <a:chOff x="2016" y="1976"/>
            <a:chExt cx="316" cy="250"/>
          </a:xfrm>
        </p:grpSpPr>
        <p:sp>
          <p:nvSpPr>
            <p:cNvPr id="159811" name="Oval 6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12" name="Line 6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13" name="Line 6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14" name="Rectangle 6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15" name="Oval 6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9816" name="Group 69"/>
            <p:cNvGrpSpPr>
              <a:grpSpLocks/>
            </p:cNvGrpSpPr>
            <p:nvPr/>
          </p:nvGrpSpPr>
          <p:grpSpPr bwMode="auto">
            <a:xfrm>
              <a:off x="2029" y="1976"/>
              <a:ext cx="294" cy="250"/>
              <a:chOff x="2909" y="2425"/>
              <a:chExt cx="299" cy="250"/>
            </a:xfrm>
          </p:grpSpPr>
          <p:sp>
            <p:nvSpPr>
              <p:cNvPr id="159817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9818" name="Text Box 71"/>
              <p:cNvSpPr txBox="1">
                <a:spLocks noChangeArrowheads="1"/>
              </p:cNvSpPr>
              <p:nvPr/>
            </p:nvSpPr>
            <p:spPr bwMode="auto">
              <a:xfrm>
                <a:off x="2909" y="2425"/>
                <a:ext cx="2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Arial" panose="020B0604020202020204" pitchFamily="34" charset="0"/>
                    <a:ea typeface="MS PGothic" panose="020B0600070205080204" pitchFamily="34" charset="-128"/>
                  </a:rPr>
                  <a:t>1b</a:t>
                </a:r>
                <a:endParaRPr lang="en-US" altLang="el-G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59772" name="Group 72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59804" name="Oval 73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5" name="Line 74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06" name="Line 75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07" name="Rectangle 76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8" name="Oval 77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9" name="Rectangle 78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10" name="Text Box 79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2a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9773" name="Line 80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9774" name="Line 81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9775" name="Line 82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76" name="Line 83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59777" name="Group 84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59797" name="Oval 85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798" name="Line 86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799" name="Line 87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00" name="Rectangle 88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1" name="Oval 89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2" name="Rectangle 90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803" name="Text Box 91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2c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9778" name="Group 92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59790" name="Oval 93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791" name="Line 94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792" name="Line 95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793" name="Rectangle 96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794" name="Oval 97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795" name="Rectangle 98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796" name="Text Box 99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>
                  <a:latin typeface="Arial" panose="020B0604020202020204" pitchFamily="34" charset="0"/>
                  <a:ea typeface="MS PGothic" panose="020B0600070205080204" pitchFamily="34" charset="-128"/>
                </a:rPr>
                <a:t>2b</a:t>
              </a:r>
              <a:endParaRPr lang="en-US" altLang="el-G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9779" name="Text Box 100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9780" name="Freeform 101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6 w 738"/>
              <a:gd name="T1" fmla="*/ 2147483646 h 1108"/>
              <a:gd name="T2" fmla="*/ 2147483646 w 738"/>
              <a:gd name="T3" fmla="*/ 2147483646 h 1108"/>
              <a:gd name="T4" fmla="*/ 2147483646 w 738"/>
              <a:gd name="T5" fmla="*/ 2147483646 h 1108"/>
              <a:gd name="T6" fmla="*/ 2147483646 w 738"/>
              <a:gd name="T7" fmla="*/ 2147483646 h 1108"/>
              <a:gd name="T8" fmla="*/ 2147483646 w 738"/>
              <a:gd name="T9" fmla="*/ 2147483646 h 1108"/>
              <a:gd name="T10" fmla="*/ 2147483646 w 738"/>
              <a:gd name="T11" fmla="*/ 2147483646 h 1108"/>
              <a:gd name="T12" fmla="*/ 2147483646 w 738"/>
              <a:gd name="T13" fmla="*/ 2147483646 h 1108"/>
              <a:gd name="T14" fmla="*/ 2147483646 w 738"/>
              <a:gd name="T15" fmla="*/ 2147483646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81" name="Text Box 102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networks</a:t>
            </a:r>
          </a:p>
        </p:txBody>
      </p:sp>
      <p:sp>
        <p:nvSpPr>
          <p:cNvPr id="159782" name="Line 103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9783" name="Freeform 104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6 h 420"/>
              <a:gd name="T2" fmla="*/ 2147483646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9784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7772400" cy="2370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Με τη χρήση</a:t>
            </a:r>
            <a:r>
              <a:rPr lang="en-US" altLang="el-GR" sz="2400" smtClean="0">
                <a:ea typeface="MS PGothic" panose="020B0600070205080204" pitchFamily="34" charset="-128"/>
              </a:rPr>
              <a:t> eBGP session </a:t>
            </a:r>
            <a:r>
              <a:rPr lang="el-GR" altLang="el-GR" sz="2400" smtClean="0">
                <a:ea typeface="MS PGothic" panose="020B0600070205080204" pitchFamily="34" charset="-128"/>
              </a:rPr>
              <a:t>μεταξύ των </a:t>
            </a:r>
            <a:r>
              <a:rPr lang="en-US" altLang="el-GR" sz="2400" smtClean="0">
                <a:ea typeface="MS PGothic" panose="020B0600070205080204" pitchFamily="34" charset="-128"/>
              </a:rPr>
              <a:t>3a </a:t>
            </a:r>
            <a:r>
              <a:rPr lang="el-GR" altLang="el-GR" sz="2400" smtClean="0">
                <a:ea typeface="MS PGothic" panose="020B0600070205080204" pitchFamily="34" charset="-128"/>
              </a:rPr>
              <a:t>και </a:t>
            </a:r>
            <a:r>
              <a:rPr lang="en-US" altLang="el-GR" sz="2400" smtClean="0">
                <a:ea typeface="MS PGothic" panose="020B0600070205080204" pitchFamily="34" charset="-128"/>
              </a:rPr>
              <a:t>1c, </a:t>
            </a:r>
            <a:r>
              <a:rPr lang="el-GR" altLang="el-GR" sz="2400" smtClean="0">
                <a:ea typeface="MS PGothic" panose="020B0600070205080204" pitchFamily="34" charset="-128"/>
              </a:rPr>
              <a:t>το </a:t>
            </a:r>
            <a:r>
              <a:rPr lang="en-US" altLang="el-GR" sz="2400" smtClean="0">
                <a:ea typeface="MS PGothic" panose="020B0600070205080204" pitchFamily="34" charset="-128"/>
              </a:rPr>
              <a:t>AS3 </a:t>
            </a:r>
            <a:r>
              <a:rPr lang="el-GR" altLang="el-GR" sz="2400" smtClean="0">
                <a:ea typeface="MS PGothic" panose="020B0600070205080204" pitchFamily="34" charset="-128"/>
              </a:rPr>
              <a:t>στέλνει την πληροφορία προσβασιμότητας του </a:t>
            </a:r>
            <a:r>
              <a:rPr lang="en-US" altLang="el-GR" sz="2400" smtClean="0">
                <a:ea typeface="MS PGothic" panose="020B0600070205080204" pitchFamily="34" charset="-128"/>
              </a:rPr>
              <a:t>prefix </a:t>
            </a:r>
            <a:r>
              <a:rPr lang="el-GR" altLang="el-GR" sz="2400" smtClean="0">
                <a:ea typeface="MS PGothic" panose="020B0600070205080204" pitchFamily="34" charset="-128"/>
              </a:rPr>
              <a:t>στο </a:t>
            </a:r>
            <a:r>
              <a:rPr lang="en-US" altLang="el-GR" sz="2400" smtClean="0">
                <a:ea typeface="MS PGothic" panose="020B0600070205080204" pitchFamily="34" charset="-128"/>
              </a:rPr>
              <a:t>AS1.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smtClean="0">
                <a:ea typeface="MS PGothic" panose="020B0600070205080204" pitchFamily="34" charset="-128"/>
              </a:rPr>
              <a:t>Ο </a:t>
            </a:r>
            <a:r>
              <a:rPr lang="en-US" altLang="el-GR" sz="2000" smtClean="0">
                <a:ea typeface="MS PGothic" panose="020B0600070205080204" pitchFamily="34" charset="-128"/>
              </a:rPr>
              <a:t>1c </a:t>
            </a:r>
            <a:r>
              <a:rPr lang="el-GR" altLang="el-GR" sz="2000" smtClean="0">
                <a:ea typeface="MS PGothic" panose="020B0600070205080204" pitchFamily="34" charset="-128"/>
              </a:rPr>
              <a:t>μπορεί τότε να χρησιμοποιήσει</a:t>
            </a:r>
            <a:r>
              <a:rPr lang="en-US" altLang="el-GR" sz="2000" smtClean="0">
                <a:ea typeface="MS PGothic" panose="020B0600070205080204" pitchFamily="34" charset="-128"/>
              </a:rPr>
              <a:t> iBGP </a:t>
            </a:r>
            <a:r>
              <a:rPr lang="el-GR" altLang="el-GR" sz="2000" smtClean="0">
                <a:ea typeface="MS PGothic" panose="020B0600070205080204" pitchFamily="34" charset="-128"/>
              </a:rPr>
              <a:t>για να διανείμει το νέο </a:t>
            </a:r>
            <a:r>
              <a:rPr lang="en-US" altLang="el-GR" sz="2000" smtClean="0">
                <a:ea typeface="MS PGothic" panose="020B0600070205080204" pitchFamily="34" charset="-128"/>
              </a:rPr>
              <a:t>prefix info </a:t>
            </a:r>
            <a:r>
              <a:rPr lang="el-GR" altLang="el-GR" sz="2000" smtClean="0">
                <a:ea typeface="MS PGothic" panose="020B0600070205080204" pitchFamily="34" charset="-128"/>
              </a:rPr>
              <a:t>σε όλους τους </a:t>
            </a:r>
            <a:r>
              <a:rPr lang="en-US" altLang="el-GR" sz="2000" smtClean="0">
                <a:ea typeface="MS PGothic" panose="020B0600070205080204" pitchFamily="34" charset="-128"/>
              </a:rPr>
              <a:t>routers </a:t>
            </a:r>
            <a:r>
              <a:rPr lang="el-GR" altLang="el-GR" sz="2000" smtClean="0">
                <a:ea typeface="MS PGothic" panose="020B0600070205080204" pitchFamily="34" charset="-128"/>
              </a:rPr>
              <a:t>του </a:t>
            </a:r>
            <a:r>
              <a:rPr lang="en-US" altLang="el-GR" sz="2000" smtClean="0">
                <a:ea typeface="MS PGothic" panose="020B0600070205080204" pitchFamily="34" charset="-128"/>
              </a:rPr>
              <a:t>AS1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smtClean="0">
                <a:ea typeface="MS PGothic" panose="020B0600070205080204" pitchFamily="34" charset="-128"/>
              </a:rPr>
              <a:t>Ο </a:t>
            </a:r>
            <a:r>
              <a:rPr lang="en-US" altLang="el-GR" sz="2000" smtClean="0">
                <a:ea typeface="MS PGothic" panose="020B0600070205080204" pitchFamily="34" charset="-128"/>
              </a:rPr>
              <a:t>1b </a:t>
            </a:r>
            <a:r>
              <a:rPr lang="el-GR" altLang="el-GR" sz="2000" smtClean="0">
                <a:ea typeface="MS PGothic" panose="020B0600070205080204" pitchFamily="34" charset="-128"/>
              </a:rPr>
              <a:t>μπορεί να ανα-διαφημίσει τη νέα πληροφορία προσβασιμότητας στο </a:t>
            </a:r>
            <a:r>
              <a:rPr lang="en-US" altLang="el-GR" sz="2000" smtClean="0">
                <a:ea typeface="MS PGothic" panose="020B0600070205080204" pitchFamily="34" charset="-128"/>
              </a:rPr>
              <a:t>AS2 </a:t>
            </a:r>
            <a:r>
              <a:rPr lang="el-GR" altLang="el-GR" sz="2000" smtClean="0">
                <a:ea typeface="MS PGothic" panose="020B0600070205080204" pitchFamily="34" charset="-128"/>
              </a:rPr>
              <a:t>πάνω από το </a:t>
            </a:r>
            <a:r>
              <a:rPr lang="en-US" altLang="el-GR" sz="2000" smtClean="0">
                <a:ea typeface="MS PGothic" panose="020B0600070205080204" pitchFamily="34" charset="-128"/>
              </a:rPr>
              <a:t>1b-2a eBGP session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altLang="el-GR" sz="2400" smtClean="0">
                <a:ea typeface="MS PGothic" panose="020B0600070205080204" pitchFamily="34" charset="-128"/>
              </a:rPr>
              <a:t>Όταν ένας </a:t>
            </a:r>
            <a:r>
              <a:rPr lang="en-US" altLang="el-GR" sz="2400" smtClean="0">
                <a:ea typeface="MS PGothic" panose="020B0600070205080204" pitchFamily="34" charset="-128"/>
              </a:rPr>
              <a:t>router </a:t>
            </a:r>
            <a:r>
              <a:rPr lang="el-GR" altLang="el-GR" sz="2400" smtClean="0">
                <a:ea typeface="MS PGothic" panose="020B0600070205080204" pitchFamily="34" charset="-128"/>
              </a:rPr>
              <a:t>μαθαίνει για ένα νέο </a:t>
            </a:r>
            <a:r>
              <a:rPr lang="en-US" altLang="el-GR" sz="2400" smtClean="0">
                <a:ea typeface="MS PGothic" panose="020B0600070205080204" pitchFamily="34" charset="-128"/>
              </a:rPr>
              <a:t>prefix, </a:t>
            </a:r>
            <a:r>
              <a:rPr lang="el-GR" altLang="el-GR" sz="2400" smtClean="0">
                <a:ea typeface="MS PGothic" panose="020B0600070205080204" pitchFamily="34" charset="-128"/>
              </a:rPr>
              <a:t>δημιουργεί μία εγγραφή για </a:t>
            </a:r>
            <a:r>
              <a:rPr lang="en-US" altLang="el-GR" sz="2400" smtClean="0">
                <a:ea typeface="MS PGothic" panose="020B0600070205080204" pitchFamily="34" charset="-128"/>
              </a:rPr>
              <a:t>prefix </a:t>
            </a:r>
            <a:r>
              <a:rPr lang="el-GR" altLang="el-GR" sz="2400" smtClean="0">
                <a:ea typeface="MS PGothic" panose="020B0600070205080204" pitchFamily="34" charset="-128"/>
              </a:rPr>
              <a:t>στον πίνακα προώθησης</a:t>
            </a:r>
            <a:r>
              <a:rPr lang="en-US" altLang="el-GR" sz="2400" smtClean="0"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159785" name="Line 106"/>
          <p:cNvSpPr>
            <a:spLocks noChangeShapeType="1"/>
          </p:cNvSpPr>
          <p:nvPr/>
        </p:nvSpPr>
        <p:spPr bwMode="auto">
          <a:xfrm>
            <a:off x="3322638" y="47259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86" name="Line 107"/>
          <p:cNvSpPr>
            <a:spLocks noChangeShapeType="1"/>
          </p:cNvSpPr>
          <p:nvPr/>
        </p:nvSpPr>
        <p:spPr bwMode="auto">
          <a:xfrm>
            <a:off x="3341688" y="50403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87" name="Text Box 108"/>
          <p:cNvSpPr txBox="1">
            <a:spLocks noChangeArrowheads="1"/>
          </p:cNvSpPr>
          <p:nvPr/>
        </p:nvSpPr>
        <p:spPr bwMode="auto">
          <a:xfrm>
            <a:off x="4171950" y="4508500"/>
            <a:ext cx="1309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eBGP session</a:t>
            </a:r>
          </a:p>
        </p:txBody>
      </p:sp>
      <p:sp>
        <p:nvSpPr>
          <p:cNvPr id="159788" name="Text Box 109"/>
          <p:cNvSpPr txBox="1">
            <a:spLocks noChangeArrowheads="1"/>
          </p:cNvSpPr>
          <p:nvPr/>
        </p:nvSpPr>
        <p:spPr bwMode="auto">
          <a:xfrm>
            <a:off x="4198938" y="4857750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>
                <a:latin typeface="Arial" panose="020B0604020202020204" pitchFamily="34" charset="0"/>
                <a:ea typeface="MS PGothic" panose="020B0600070205080204" pitchFamily="34" charset="-128"/>
              </a:rPr>
              <a:t>iBGP session</a:t>
            </a:r>
          </a:p>
        </p:txBody>
      </p:sp>
      <p:sp>
        <p:nvSpPr>
          <p:cNvPr id="159789" name="Freeform 11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6 w 444"/>
              <a:gd name="T3" fmla="*/ 2147483646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8C45D2B3-8E90-4E46-9BBA-8E58CEE09F03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 algn="l"/>
            <a:r>
              <a:rPr lang="en-US" altLang="el-GR" dirty="0" smtClean="0">
                <a:ea typeface="MS PGothic" panose="020B0600070205080204" pitchFamily="34" charset="-128"/>
              </a:rPr>
              <a:t>Path attributes </a:t>
            </a:r>
            <a:r>
              <a:rPr lang="el-GR" altLang="el-GR" dirty="0" smtClean="0">
                <a:ea typeface="MS PGothic" panose="020B0600070205080204" pitchFamily="34" charset="-128"/>
              </a:rPr>
              <a:t>-</a:t>
            </a:r>
            <a:r>
              <a:rPr lang="en-US" altLang="el-GR" dirty="0" smtClean="0">
                <a:ea typeface="MS PGothic" panose="020B0600070205080204" pitchFamily="34" charset="-128"/>
              </a:rPr>
              <a:t> BGP routes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l-GR" altLang="el-GR" sz="2400" dirty="0" smtClean="0"/>
              <a:t>Το διαφημιζόμενο </a:t>
            </a:r>
            <a:r>
              <a:rPr lang="en-US" altLang="el-GR" sz="2400" dirty="0" smtClean="0"/>
              <a:t>prefix </a:t>
            </a:r>
            <a:r>
              <a:rPr lang="el-GR" altLang="el-GR" sz="2400" dirty="0" smtClean="0"/>
              <a:t>περιλαμβάνει τα </a:t>
            </a:r>
            <a:r>
              <a:rPr lang="en-US" altLang="el-GR" sz="2400" dirty="0" smtClean="0"/>
              <a:t>BGP attributes </a:t>
            </a:r>
          </a:p>
          <a:p>
            <a:pPr lvl="1"/>
            <a:r>
              <a:rPr lang="en-US" altLang="el-GR" sz="2000" dirty="0" smtClean="0"/>
              <a:t>prefix + attributes =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route</a:t>
            </a:r>
            <a:r>
              <a:rPr lang="ja-JP" altLang="en-US" sz="2000" dirty="0" smtClean="0"/>
              <a:t>”</a:t>
            </a:r>
            <a:endParaRPr lang="en-US" altLang="ja-JP" sz="2000" dirty="0" smtClean="0"/>
          </a:p>
          <a:p>
            <a:r>
              <a:rPr lang="el-GR" altLang="el-GR" sz="2400" dirty="0" smtClean="0"/>
              <a:t>Δύο σημαντικά</a:t>
            </a:r>
            <a:r>
              <a:rPr lang="en-US" altLang="el-GR" sz="2400" dirty="0" smtClean="0"/>
              <a:t> attributes:</a:t>
            </a:r>
          </a:p>
          <a:p>
            <a:pPr lvl="1"/>
            <a:r>
              <a:rPr lang="en-US" altLang="el-GR" sz="2000" dirty="0" smtClean="0">
                <a:solidFill>
                  <a:srgbClr val="CC0000"/>
                </a:solidFill>
              </a:rPr>
              <a:t>AS-PATH: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περιλαμβάνει τα </a:t>
            </a:r>
            <a:r>
              <a:rPr lang="en-US" altLang="el-GR" sz="2000" dirty="0" smtClean="0"/>
              <a:t>ASs </a:t>
            </a:r>
            <a:r>
              <a:rPr lang="el-GR" altLang="el-GR" sz="2000" dirty="0" smtClean="0"/>
              <a:t>μέσω των οποίων η διαφήμιση του </a:t>
            </a:r>
            <a:r>
              <a:rPr lang="en-US" altLang="el-GR" sz="2000" dirty="0" smtClean="0"/>
              <a:t>prefix </a:t>
            </a:r>
            <a:r>
              <a:rPr lang="el-GR" altLang="el-GR" sz="2000" dirty="0" smtClean="0"/>
              <a:t>έχει περάσει</a:t>
            </a:r>
            <a:r>
              <a:rPr lang="en-US" altLang="el-GR" sz="2000" dirty="0" smtClean="0"/>
              <a:t>: e.g., AS 67, AS 17 </a:t>
            </a:r>
          </a:p>
          <a:p>
            <a:pPr lvl="1"/>
            <a:r>
              <a:rPr lang="en-US" altLang="el-GR" sz="2000" dirty="0" smtClean="0">
                <a:solidFill>
                  <a:srgbClr val="CC0000"/>
                </a:solidFill>
              </a:rPr>
              <a:t>NEXT-HOP: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Η </a:t>
            </a:r>
            <a:r>
              <a:rPr lang="en-US" altLang="el-GR" sz="2000" dirty="0" smtClean="0"/>
              <a:t>IP address </a:t>
            </a:r>
            <a:r>
              <a:rPr lang="el-GR" altLang="el-GR" sz="2000" dirty="0" smtClean="0"/>
              <a:t>της </a:t>
            </a:r>
            <a:r>
              <a:rPr lang="el-GR" altLang="el-GR" sz="2000" dirty="0" err="1" smtClean="0"/>
              <a:t>διεπαφής</a:t>
            </a:r>
            <a:r>
              <a:rPr lang="el-GR" altLang="el-GR" sz="2000" dirty="0" smtClean="0"/>
              <a:t> του δρομολογητή που εκκινεί το </a:t>
            </a:r>
            <a:r>
              <a:rPr lang="en-US" altLang="el-GR" sz="2000" dirty="0" smtClean="0"/>
              <a:t>AS PATH. </a:t>
            </a:r>
          </a:p>
          <a:p>
            <a:r>
              <a:rPr lang="el-GR" altLang="el-GR" sz="2400" dirty="0" smtClean="0"/>
              <a:t>Ο </a:t>
            </a:r>
            <a:r>
              <a:rPr lang="en-US" altLang="el-GR" sz="2400" dirty="0" smtClean="0"/>
              <a:t>gateway router </a:t>
            </a:r>
            <a:r>
              <a:rPr lang="el-GR" altLang="el-GR" sz="2400" dirty="0" smtClean="0"/>
              <a:t>που λαμβάνει διαφήμιση «</a:t>
            </a:r>
            <a:r>
              <a:rPr lang="en-US" altLang="el-GR" sz="2400" dirty="0" smtClean="0"/>
              <a:t>route advertisement</a:t>
            </a:r>
            <a:r>
              <a:rPr lang="el-GR" altLang="el-GR" sz="2400" dirty="0" smtClean="0"/>
              <a:t>»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χρησιμοποιεί </a:t>
            </a:r>
            <a:r>
              <a:rPr lang="en-US" altLang="el-GR" sz="2400" dirty="0" smtClean="0">
                <a:solidFill>
                  <a:srgbClr val="CC0000"/>
                </a:solidFill>
              </a:rPr>
              <a:t>import policy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για να δεχθεί ή αρνηθεί.</a:t>
            </a:r>
            <a:endParaRPr lang="en-US" altLang="el-GR" sz="2400" dirty="0" smtClean="0"/>
          </a:p>
          <a:p>
            <a:pPr lvl="1"/>
            <a:r>
              <a:rPr lang="el-GR" altLang="el-GR" sz="2000" dirty="0" smtClean="0"/>
              <a:t>Π.χ.</a:t>
            </a:r>
            <a:r>
              <a:rPr lang="en-US" altLang="el-GR" sz="2000" dirty="0" smtClean="0"/>
              <a:t>, never route through AS x</a:t>
            </a:r>
          </a:p>
          <a:p>
            <a:pPr lvl="1"/>
            <a:r>
              <a:rPr lang="en-US" altLang="el-GR" sz="2000" i="1" dirty="0" smtClean="0">
                <a:solidFill>
                  <a:srgbClr val="CC0000"/>
                </a:solidFill>
              </a:rPr>
              <a:t>policy-based</a:t>
            </a:r>
            <a:r>
              <a:rPr lang="en-US" altLang="el-GR" sz="2000" i="1" dirty="0" smtClean="0">
                <a:solidFill>
                  <a:srgbClr val="FF0000"/>
                </a:solidFill>
              </a:rPr>
              <a:t> </a:t>
            </a:r>
            <a:r>
              <a:rPr lang="en-US" altLang="el-GR" sz="2000" dirty="0" smtClean="0"/>
              <a:t>routing</a:t>
            </a:r>
          </a:p>
          <a:p>
            <a:pPr lvl="1"/>
            <a:endParaRPr lang="en-US" altLang="el-GR" sz="2000" dirty="0" smtClean="0"/>
          </a:p>
        </p:txBody>
      </p:sp>
      <p:pic>
        <p:nvPicPr>
          <p:cNvPr id="16077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F829F69F-A5BC-4843-BF37-3AAB016DA6C5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mtClean="0">
                <a:ea typeface="MS PGothic" panose="020B0600070205080204" pitchFamily="34" charset="-128"/>
              </a:rPr>
              <a:t>BGP </a:t>
            </a:r>
            <a:r>
              <a:rPr lang="el-GR" altLang="el-GR" smtClean="0">
                <a:ea typeface="MS PGothic" panose="020B0600070205080204" pitchFamily="34" charset="-128"/>
              </a:rPr>
              <a:t>επιλογή διαδρομής</a:t>
            </a:r>
            <a:endParaRPr lang="en-US" altLang="el-GR" smtClean="0">
              <a:ea typeface="MS PGothic" panose="020B0600070205080204" pitchFamily="34" charset="-128"/>
            </a:endParaRP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buFont typeface="Wingdings" panose="05000000000000000000" pitchFamily="2" charset="2"/>
              <a:buChar char="v"/>
            </a:pPr>
            <a:r>
              <a:rPr lang="el-GR" altLang="el-GR" smtClean="0">
                <a:ea typeface="MS PGothic" panose="020B0600070205080204" pitchFamily="34" charset="-128"/>
              </a:rPr>
              <a:t>Ο </a:t>
            </a:r>
            <a:r>
              <a:rPr lang="en-US" altLang="el-GR" smtClean="0">
                <a:ea typeface="MS PGothic" panose="020B0600070205080204" pitchFamily="34" charset="-128"/>
              </a:rPr>
              <a:t>router </a:t>
            </a:r>
            <a:r>
              <a:rPr lang="el-GR" altLang="el-GR" smtClean="0">
                <a:ea typeface="MS PGothic" panose="020B0600070205080204" pitchFamily="34" charset="-128"/>
              </a:rPr>
              <a:t>μπορεί να μάθει για περισσότερες από μία διαδρομές στον προορισμό </a:t>
            </a:r>
            <a:r>
              <a:rPr lang="en-US" altLang="el-GR" smtClean="0">
                <a:ea typeface="MS PGothic" panose="020B0600070205080204" pitchFamily="34" charset="-128"/>
              </a:rPr>
              <a:t>AS, </a:t>
            </a:r>
            <a:r>
              <a:rPr lang="el-GR" altLang="el-GR" smtClean="0">
                <a:ea typeface="MS PGothic" panose="020B0600070205080204" pitchFamily="34" charset="-128"/>
              </a:rPr>
              <a:t>επιλέγει με βάση </a:t>
            </a:r>
            <a:r>
              <a:rPr lang="en-US" altLang="el-GR" smtClean="0">
                <a:ea typeface="MS PGothic" panose="020B0600070205080204" pitchFamily="34" charset="-128"/>
              </a:rPr>
              <a:t>:</a:t>
            </a:r>
          </a:p>
          <a:p>
            <a:pPr marL="1084263" lvl="1" indent="-457200">
              <a:buFont typeface="ZapfDingbats" pitchFamily="82" charset="2"/>
              <a:buAutoNum type="arabicPeriod"/>
            </a:pPr>
            <a:r>
              <a:rPr lang="el-GR" altLang="el-GR" smtClean="0">
                <a:ea typeface="MS PGothic" panose="020B0600070205080204" pitchFamily="34" charset="-128"/>
              </a:rPr>
              <a:t>Τοπική τιμή προτίμησης</a:t>
            </a:r>
            <a:r>
              <a:rPr lang="en-US" altLang="el-GR" smtClean="0">
                <a:ea typeface="MS PGothic" panose="020B0600070205080204" pitchFamily="34" charset="-128"/>
              </a:rPr>
              <a:t>: </a:t>
            </a:r>
            <a:r>
              <a:rPr lang="el-GR" altLang="el-GR" smtClean="0">
                <a:ea typeface="MS PGothic" panose="020B0600070205080204" pitchFamily="34" charset="-128"/>
              </a:rPr>
              <a:t>πολιτική απόφαση</a:t>
            </a:r>
            <a:endParaRPr lang="en-US" altLang="el-GR" smtClean="0">
              <a:ea typeface="MS PGothic" panose="020B0600070205080204" pitchFamily="34" charset="-128"/>
            </a:endParaRPr>
          </a:p>
          <a:p>
            <a:pPr marL="1084263" lvl="1" indent="-457200">
              <a:buFont typeface="ZapfDingbats" pitchFamily="82" charset="2"/>
              <a:buAutoNum type="arabicPeriod"/>
            </a:pPr>
            <a:r>
              <a:rPr lang="el-GR" altLang="el-GR" smtClean="0">
                <a:ea typeface="MS PGothic" panose="020B0600070205080204" pitchFamily="34" charset="-128"/>
              </a:rPr>
              <a:t>κοντύτερο</a:t>
            </a:r>
            <a:r>
              <a:rPr lang="en-US" altLang="el-GR" smtClean="0">
                <a:ea typeface="MS PGothic" panose="020B0600070205080204" pitchFamily="34" charset="-128"/>
              </a:rPr>
              <a:t> AS-PATH </a:t>
            </a:r>
          </a:p>
          <a:p>
            <a:pPr marL="1084263" lvl="1" indent="-457200">
              <a:buFont typeface="ZapfDingbats" pitchFamily="82" charset="2"/>
              <a:buAutoNum type="arabicPeriod"/>
            </a:pPr>
            <a:r>
              <a:rPr lang="el-GR" altLang="el-GR" smtClean="0">
                <a:ea typeface="MS PGothic" panose="020B0600070205080204" pitchFamily="34" charset="-128"/>
              </a:rPr>
              <a:t>κοντινότερο</a:t>
            </a:r>
            <a:r>
              <a:rPr lang="en-US" altLang="el-GR" smtClean="0">
                <a:ea typeface="MS PGothic" panose="020B0600070205080204" pitchFamily="34" charset="-128"/>
              </a:rPr>
              <a:t> NEXT-HOP router: hot potato routing</a:t>
            </a:r>
          </a:p>
          <a:p>
            <a:pPr marL="1084263" lvl="1" indent="-457200">
              <a:buFont typeface="ZapfDingbats" pitchFamily="82" charset="2"/>
              <a:buAutoNum type="arabicPeriod"/>
            </a:pPr>
            <a:r>
              <a:rPr lang="el-GR" altLang="el-GR" smtClean="0">
                <a:ea typeface="MS PGothic" panose="020B0600070205080204" pitchFamily="34" charset="-128"/>
              </a:rPr>
              <a:t>Επιπλέον κριτήρια</a:t>
            </a:r>
            <a:r>
              <a:rPr lang="en-US" altLang="el-GR" smtClean="0"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16179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ΠΔΕ</a:t>
            </a:r>
            <a:r>
              <a:rPr lang="en-US" altLang="el-GR" sz="1200" dirty="0" smtClean="0">
                <a:latin typeface="Tahoma" panose="020B0604030504040204" pitchFamily="34" charset="0"/>
                <a:ea typeface="MS PGothic" panose="020B0600070205080204" pitchFamily="34" charset="-128"/>
              </a:rPr>
              <a:t>-</a:t>
            </a:r>
            <a:fld id="{32595A82-8365-47DE-A857-C936310E1871}" type="slidenum">
              <a:rPr lang="en-US" altLang="el-GR" sz="1200" smtClean="0"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l-GR" sz="1200" dirty="0" smtClean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l-GR" sz="4000" smtClean="0"/>
              <a:t>BGP messages</a:t>
            </a:r>
            <a:endParaRPr lang="en-US" altLang="el-GR" sz="3200" smtClean="0"/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68825"/>
          </a:xfrm>
        </p:spPr>
        <p:txBody>
          <a:bodyPr/>
          <a:lstStyle/>
          <a:p>
            <a:r>
              <a:rPr lang="en-US" altLang="el-GR" sz="2000" smtClean="0"/>
              <a:t>BGP messages </a:t>
            </a:r>
            <a:r>
              <a:rPr lang="el-GR" altLang="el-GR" sz="2000" smtClean="0"/>
              <a:t>ανταλλάσσονται μεταξύ των ομοτίμων πάνω σε </a:t>
            </a:r>
            <a:r>
              <a:rPr lang="en-US" altLang="el-GR" sz="2000" smtClean="0"/>
              <a:t>TCP </a:t>
            </a:r>
            <a:r>
              <a:rPr lang="el-GR" altLang="el-GR" sz="2000" smtClean="0"/>
              <a:t>σύνδεση</a:t>
            </a:r>
            <a:endParaRPr lang="en-US" altLang="el-GR" sz="2000" smtClean="0"/>
          </a:p>
          <a:p>
            <a:r>
              <a:rPr lang="en-US" altLang="el-GR" sz="2000" smtClean="0"/>
              <a:t>BGP messages:</a:t>
            </a:r>
          </a:p>
          <a:p>
            <a:pPr lvl="1"/>
            <a:r>
              <a:rPr lang="en-US" altLang="el-GR" sz="2400" smtClean="0">
                <a:solidFill>
                  <a:srgbClr val="CC0000"/>
                </a:solidFill>
              </a:rPr>
              <a:t>OPEN:</a:t>
            </a:r>
            <a:r>
              <a:rPr lang="en-US" altLang="el-GR" sz="2400" smtClean="0"/>
              <a:t> </a:t>
            </a:r>
            <a:r>
              <a:rPr lang="el-GR" altLang="el-GR" sz="2400" smtClean="0"/>
              <a:t>Ανοίγει </a:t>
            </a:r>
            <a:r>
              <a:rPr lang="en-US" altLang="el-GR" sz="2400" smtClean="0"/>
              <a:t>TCP </a:t>
            </a:r>
            <a:r>
              <a:rPr lang="el-GR" altLang="el-GR" sz="2400" smtClean="0"/>
              <a:t>σύνδεση στον ομότιμο και πιστοποιεί τον αποστολέα</a:t>
            </a:r>
            <a:endParaRPr lang="en-US" altLang="el-GR" sz="2400" smtClean="0"/>
          </a:p>
          <a:p>
            <a:pPr lvl="1"/>
            <a:r>
              <a:rPr lang="en-US" altLang="el-GR" sz="2400" smtClean="0">
                <a:solidFill>
                  <a:srgbClr val="CC0000"/>
                </a:solidFill>
              </a:rPr>
              <a:t>UPDATE:</a:t>
            </a:r>
            <a:r>
              <a:rPr lang="en-US" altLang="el-GR" sz="2400" smtClean="0">
                <a:solidFill>
                  <a:srgbClr val="FF0000"/>
                </a:solidFill>
              </a:rPr>
              <a:t> </a:t>
            </a:r>
            <a:r>
              <a:rPr lang="el-GR" altLang="el-GR" sz="2400" smtClean="0"/>
              <a:t>διαφημίζει νέο μονοπάτι </a:t>
            </a:r>
            <a:r>
              <a:rPr lang="en-US" altLang="el-GR" sz="2400" smtClean="0"/>
              <a:t>(</a:t>
            </a:r>
            <a:r>
              <a:rPr lang="el-GR" altLang="el-GR" sz="2400" smtClean="0"/>
              <a:t>ή αποσύρει το παλιό</a:t>
            </a:r>
            <a:r>
              <a:rPr lang="en-US" altLang="el-GR" sz="2400" smtClean="0"/>
              <a:t>)</a:t>
            </a:r>
          </a:p>
          <a:p>
            <a:pPr lvl="1"/>
            <a:r>
              <a:rPr lang="en-US" altLang="el-GR" sz="2400" smtClean="0">
                <a:solidFill>
                  <a:srgbClr val="CC0000"/>
                </a:solidFill>
              </a:rPr>
              <a:t>KEEPALIVE:</a:t>
            </a:r>
            <a:r>
              <a:rPr lang="en-US" altLang="el-GR" sz="2400" smtClean="0"/>
              <a:t> </a:t>
            </a:r>
            <a:r>
              <a:rPr lang="el-GR" altLang="el-GR" sz="2400" smtClean="0"/>
              <a:t>διατηρεί τη σύνδεση ζωντανή ακόμα και με απουσία </a:t>
            </a:r>
            <a:r>
              <a:rPr lang="en-US" altLang="el-GR" sz="2400" smtClean="0"/>
              <a:t>UPDATES; </a:t>
            </a:r>
          </a:p>
          <a:p>
            <a:pPr lvl="1"/>
            <a:r>
              <a:rPr lang="en-US" altLang="el-GR" sz="2400" smtClean="0">
                <a:solidFill>
                  <a:srgbClr val="CC0000"/>
                </a:solidFill>
              </a:rPr>
              <a:t>NOTIFICATION:</a:t>
            </a:r>
            <a:r>
              <a:rPr lang="en-US" altLang="el-GR" sz="2400" smtClean="0"/>
              <a:t> </a:t>
            </a:r>
            <a:r>
              <a:rPr lang="el-GR" altLang="el-GR" sz="2400" smtClean="0"/>
              <a:t>Αναφέρει σφάλματα σε προηγούμενο μήνυμα, χρησιμοποιείται για τον τερματισμό σύνδεσης</a:t>
            </a:r>
            <a:endParaRPr lang="en-US" altLang="el-GR" sz="2400" smtClean="0"/>
          </a:p>
        </p:txBody>
      </p:sp>
      <p:pic>
        <p:nvPicPr>
          <p:cNvPr id="16282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7437</Words>
  <Application>Microsoft Office PowerPoint</Application>
  <PresentationFormat>Προβολή στην οθόνη (4:3)</PresentationFormat>
  <Paragraphs>2114</Paragraphs>
  <Slides>112</Slides>
  <Notes>10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112</vt:i4>
      </vt:variant>
    </vt:vector>
  </HeadingPairs>
  <TitlesOfParts>
    <vt:vector size="127" baseType="lpstr">
      <vt:lpstr>MS Mincho</vt:lpstr>
      <vt:lpstr>MS PGothic</vt:lpstr>
      <vt:lpstr>MS PGothic</vt:lpstr>
      <vt:lpstr>Arial</vt:lpstr>
      <vt:lpstr>Calibri</vt:lpstr>
      <vt:lpstr>Comic Sans MS</vt:lpstr>
      <vt:lpstr>Courier New</vt:lpstr>
      <vt:lpstr>Gill Sans MT</vt:lpstr>
      <vt:lpstr>Tahoma</vt:lpstr>
      <vt:lpstr>Times</vt:lpstr>
      <vt:lpstr>Times New Roman</vt:lpstr>
      <vt:lpstr>Wingdings</vt:lpstr>
      <vt:lpstr>ZapfDingbats</vt:lpstr>
      <vt:lpstr>Office Theme</vt:lpstr>
      <vt:lpstr>Equation</vt:lpstr>
      <vt:lpstr>Προηγμένα Δίκτυα Επικοινωνιών– 1o μέρος (Επίπεδο δικτύου – βασικά δρομολόγησης)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δομή του Internet: το δίκτυο των δικτύων</vt:lpstr>
      <vt:lpstr>Tier-1 ISP: e.g., Sprint</vt:lpstr>
      <vt:lpstr>Επίπεδο δικτύου - εισαγωγικά</vt:lpstr>
      <vt:lpstr>Δύο σημαντικές λειτουργίες του 3ου επιπέδου</vt:lpstr>
      <vt:lpstr>Παρουσίαση του PowerPoint</vt:lpstr>
      <vt:lpstr>Μοντέλα υπηρεσιών του επιπέδου δικτύου</vt:lpstr>
      <vt:lpstr>Συνδεσμικές-ασυνδεσμικές υπηρεσίες</vt:lpstr>
      <vt:lpstr>Virtual circuits – Εικονικά κυκλώματα</vt:lpstr>
      <vt:lpstr>Υλοποίηση VC</vt:lpstr>
      <vt:lpstr>VC Πίνακας προώθησης</vt:lpstr>
      <vt:lpstr>Εικονικά κυκλώματα: πρωτόκολλα</vt:lpstr>
      <vt:lpstr>Datagram δίκτυα</vt:lpstr>
      <vt:lpstr>Datagram πίνακας προώθησης</vt:lpstr>
      <vt:lpstr>Ταίριασμα μεγαλύτερου προθέματος</vt:lpstr>
      <vt:lpstr>Datagram ή VC δίκτυο?</vt:lpstr>
      <vt:lpstr>To επίπεδο δικτύου στο Internet</vt:lpstr>
      <vt:lpstr>Μορφή του IP datagram</vt:lpstr>
      <vt:lpstr>IP fragmentation, reassembly</vt:lpstr>
      <vt:lpstr>IP fragmentation, reassembly</vt:lpstr>
      <vt:lpstr>IP addressing: Εισαγωγή</vt:lpstr>
      <vt:lpstr>Υποδίκτυα</vt:lpstr>
      <vt:lpstr>Υποδίκτυα</vt:lpstr>
      <vt:lpstr>Υποδίκτυα</vt:lpstr>
      <vt:lpstr>IP addressing: CIDR</vt:lpstr>
      <vt:lpstr>Ιεραρχικό addressing: route aggregation</vt:lpstr>
      <vt:lpstr>IP addressing: Πως αγοράζεις εύρος IPs?</vt:lpstr>
      <vt:lpstr>DHCP- client-server Σενάριο</vt:lpstr>
      <vt:lpstr>DHCP: άλλες λειτουργίες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Πρόβλημα διέλευσης</vt:lpstr>
      <vt:lpstr>NAT: Πρόβλημα διέλευσης</vt:lpstr>
      <vt:lpstr>NAT: Πρόβλημα διέλευσης</vt:lpstr>
      <vt:lpstr>ICMP: internet control message protocol</vt:lpstr>
      <vt:lpstr>IPv6: Λόγοι υιοθέτησης</vt:lpstr>
      <vt:lpstr>Μορφή του IPv6 datagram</vt:lpstr>
      <vt:lpstr>Διαφορές με το IPv4</vt:lpstr>
      <vt:lpstr>Μετάβαση από το IPv4 στο IPv6</vt:lpstr>
      <vt:lpstr>Tunneling</vt:lpstr>
      <vt:lpstr>Tunneling</vt:lpstr>
      <vt:lpstr>Δρομολόγηση και προώθηση</vt:lpstr>
      <vt:lpstr>Αναπαράσταση Γράφου</vt:lpstr>
      <vt:lpstr>Κόστος στο γράφο</vt:lpstr>
      <vt:lpstr>Ταξινόμηση αλγορίθμων δρομολόγησης</vt:lpstr>
      <vt:lpstr>Link-State Αλγόριθμοι Δρομολόγησης</vt:lpstr>
      <vt:lpstr>Dijsktra’s Algorithm</vt:lpstr>
      <vt:lpstr>Παρουσίαση του PowerPoint</vt:lpstr>
      <vt:lpstr>Παρουσίαση του PowerPoint</vt:lpstr>
      <vt:lpstr>Dijkstra’s algorithm, συζήτηση</vt:lpstr>
      <vt:lpstr>Αλγόριθμος Distance vector</vt:lpstr>
      <vt:lpstr>Bellman-Ford παράδειγμα </vt:lpstr>
      <vt:lpstr>Distance vector αλγόριθμοι</vt:lpstr>
      <vt:lpstr>Distance vector algorithm </vt:lpstr>
      <vt:lpstr>Distance vector algorithm </vt:lpstr>
      <vt:lpstr>Παρουσίαση του PowerPoint</vt:lpstr>
      <vt:lpstr>Παρουσίαση του PowerPoint</vt:lpstr>
      <vt:lpstr>Σύγκριση μεταξύ LS και DV αλγορίθμων</vt:lpstr>
      <vt:lpstr>Ιεραρχική δρομολόγηση</vt:lpstr>
      <vt:lpstr>Ιεραρχική Δρομολόγηση</vt:lpstr>
      <vt:lpstr>Διασυνδεδεμένα ASes</vt:lpstr>
      <vt:lpstr>Inter-AS καθήκοντα</vt:lpstr>
      <vt:lpstr>Παράδειγμα: ρύθμιση του forwarding table στον router 1d</vt:lpstr>
      <vt:lpstr>Παράδειγμα: επιλογή μεταξύ πολλών ASes</vt:lpstr>
      <vt:lpstr>Παράδειγμα: επιλογή μεταξύ πολλών ASes</vt:lpstr>
      <vt:lpstr>Intra-AS Routing</vt:lpstr>
      <vt:lpstr>OSPF (Open Shortest Path First)</vt:lpstr>
      <vt:lpstr>OSPF “προηγμένα” χαρακτηριστικά</vt:lpstr>
      <vt:lpstr>Ιεραρχικό OSPF</vt:lpstr>
      <vt:lpstr>Ιεραρχικό OSPF</vt:lpstr>
      <vt:lpstr>OSPF ορολογία</vt:lpstr>
      <vt:lpstr>OSPF – LSA</vt:lpstr>
      <vt:lpstr>OSPF – Designated Router</vt:lpstr>
      <vt:lpstr>OSPF – Υπολογισμός μετρικής</vt:lpstr>
      <vt:lpstr>OSPF – Τύποι δρομολογητών</vt:lpstr>
      <vt:lpstr>OSPF – πακέτο</vt:lpstr>
      <vt:lpstr>OSPF – επικεφαλίδα</vt:lpstr>
      <vt:lpstr>OSPF – Τύποι πακέτων</vt:lpstr>
      <vt:lpstr>OSPF – μήνυμα </vt:lpstr>
      <vt:lpstr>OSPF – καταστάσεις </vt:lpstr>
      <vt:lpstr>Ανακάλυψη γειτόνων -  hello packet</vt:lpstr>
      <vt:lpstr>OSPF – Συγχρονισμός βάσεων </vt:lpstr>
      <vt:lpstr>OSPF – Διαχειριστική απόσταση</vt:lpstr>
      <vt:lpstr>Internet inter-AS routing: BGP</vt:lpstr>
      <vt:lpstr>BGP basics</vt:lpstr>
      <vt:lpstr>BGP basics: διανομή της πληροφορίας μονοπατιού</vt:lpstr>
      <vt:lpstr>Path attributes - BGP routes</vt:lpstr>
      <vt:lpstr>BGP επιλογή διαδρομής</vt:lpstr>
      <vt:lpstr>BGP messages</vt:lpstr>
      <vt:lpstr>Ας τα δούμε όλα μαζί: Πως μπαίνει μία εγγραφή στον πίνακα προώθησης ενός Router;</vt:lpstr>
      <vt:lpstr>Πως μπαίνει μία εγγραφή στον πίνακα προώθησης ενός Router;</vt:lpstr>
      <vt:lpstr>Παρουσίαση του PowerPoint</vt:lpstr>
      <vt:lpstr>Ο Router ενημερώνεται για το prefix</vt:lpstr>
      <vt:lpstr>Ο Router μπορεί να λάβει πολλαπλά routes</vt:lpstr>
      <vt:lpstr>Επιλογή του βέλτιστου BGP route για το prefix</vt:lpstr>
      <vt:lpstr>Βρες τη βέλτιστη εσωτερική διαδρομή στην BGP route</vt:lpstr>
      <vt:lpstr>Ο Router βρίσκει την πόρτα για τη διαδρομή</vt:lpstr>
      <vt:lpstr>Hot Potato Routing</vt:lpstr>
      <vt:lpstr>Πως μπαίνει μία εγγραφή στον πίνακα προώθησης ενός Router;</vt:lpstr>
      <vt:lpstr>BGP Πολιτικές Δρομολόγησης</vt:lpstr>
      <vt:lpstr>BGP πολιτικές δρομολόγησης(2)</vt:lpstr>
      <vt:lpstr>Γιατί διαφορετικό  Intra-, Inter-AS routing;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Προηγμένες δικτυακές τεχνολογίες</dc:title>
  <dc:creator>Adonis</dc:creator>
  <cp:lastModifiedBy>Adonis</cp:lastModifiedBy>
  <cp:revision>170</cp:revision>
  <dcterms:created xsi:type="dcterms:W3CDTF">2014-10-06T09:57:57Z</dcterms:created>
  <dcterms:modified xsi:type="dcterms:W3CDTF">2018-10-15T15:12:37Z</dcterms:modified>
</cp:coreProperties>
</file>