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61" r:id="rId4"/>
    <p:sldId id="257" r:id="rId5"/>
    <p:sldId id="258" r:id="rId6"/>
    <p:sldId id="259" r:id="rId7"/>
    <p:sldId id="262" r:id="rId8"/>
    <p:sldId id="263" r:id="rId9"/>
    <p:sldId id="268" r:id="rId10"/>
    <p:sldId id="269" r:id="rId11"/>
    <p:sldId id="273" r:id="rId12"/>
    <p:sldId id="270" r:id="rId13"/>
    <p:sldId id="271" r:id="rId14"/>
    <p:sldId id="274" r:id="rId15"/>
    <p:sldId id="272" r:id="rId16"/>
    <p:sldId id="264" r:id="rId17"/>
    <p:sldId id="265" r:id="rId18"/>
    <p:sldId id="275" r:id="rId19"/>
    <p:sldId id="276" r:id="rId20"/>
    <p:sldId id="277" r:id="rId21"/>
    <p:sldId id="278" r:id="rId22"/>
    <p:sldId id="266" r:id="rId23"/>
    <p:sldId id="267" r:id="rId24"/>
    <p:sldId id="279" r:id="rId25"/>
    <p:sldId id="280" r:id="rId26"/>
    <p:sldId id="283" r:id="rId27"/>
    <p:sldId id="281" r:id="rId28"/>
    <p:sldId id="284" r:id="rId29"/>
    <p:sldId id="282" r:id="rId30"/>
    <p:sldId id="285" r:id="rId31"/>
    <p:sldId id="286"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159" autoAdjust="0"/>
    <p:restoredTop sz="94660"/>
  </p:normalViewPr>
  <p:slideViewPr>
    <p:cSldViewPr>
      <p:cViewPr varScale="1">
        <p:scale>
          <a:sx n="106" d="100"/>
          <a:sy n="106" d="100"/>
        </p:scale>
        <p:origin x="1848"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2E20FB2-46AC-4123-9D98-A0EF0317380C}" type="doc">
      <dgm:prSet loTypeId="urn:microsoft.com/office/officeart/2005/8/layout/vList3#1" loCatId="list" qsTypeId="urn:microsoft.com/office/officeart/2005/8/quickstyle/simple1" qsCatId="simple" csTypeId="urn:microsoft.com/office/officeart/2005/8/colors/accent1_2" csCatId="accent1" phldr="1"/>
      <dgm:spPr/>
    </dgm:pt>
    <dgm:pt modelId="{784A59DC-5040-480C-8067-3C852801C7EF}">
      <dgm:prSet phldrT="[Text]"/>
      <dgm:spPr/>
      <dgm:t>
        <a:bodyPr/>
        <a:lstStyle/>
        <a:p>
          <a:r>
            <a:rPr lang="el-GR" dirty="0" smtClean="0">
              <a:solidFill>
                <a:schemeClr val="tx1"/>
              </a:solidFill>
            </a:rPr>
            <a:t>Διαγνωστικά συστήματα (</a:t>
          </a:r>
          <a:r>
            <a:rPr lang="en-US" dirty="0" smtClean="0">
              <a:solidFill>
                <a:schemeClr val="tx1"/>
              </a:solidFill>
            </a:rPr>
            <a:t>diagnostic systems)</a:t>
          </a:r>
          <a:endParaRPr lang="el-GR" dirty="0">
            <a:solidFill>
              <a:schemeClr val="tx1"/>
            </a:solidFill>
          </a:endParaRPr>
        </a:p>
      </dgm:t>
    </dgm:pt>
    <dgm:pt modelId="{5AECDCF4-21B4-4E4A-8B21-539321FD6FB0}" type="parTrans" cxnId="{CDBCE024-B95D-4758-ADD9-E54A12310407}">
      <dgm:prSet/>
      <dgm:spPr/>
      <dgm:t>
        <a:bodyPr/>
        <a:lstStyle/>
        <a:p>
          <a:endParaRPr lang="el-GR"/>
        </a:p>
      </dgm:t>
    </dgm:pt>
    <dgm:pt modelId="{D44AFB48-2178-40A0-8FB7-18A13EBC3980}" type="sibTrans" cxnId="{CDBCE024-B95D-4758-ADD9-E54A12310407}">
      <dgm:prSet/>
      <dgm:spPr/>
      <dgm:t>
        <a:bodyPr/>
        <a:lstStyle/>
        <a:p>
          <a:endParaRPr lang="el-GR"/>
        </a:p>
      </dgm:t>
    </dgm:pt>
    <dgm:pt modelId="{BD7D74A7-BA77-427F-89FB-1896C286F910}">
      <dgm:prSet phldrT="[Text]"/>
      <dgm:spPr/>
      <dgm:t>
        <a:bodyPr/>
        <a:lstStyle/>
        <a:p>
          <a:r>
            <a:rPr lang="el-GR" dirty="0" smtClean="0">
              <a:solidFill>
                <a:schemeClr val="tx1"/>
              </a:solidFill>
            </a:rPr>
            <a:t>Θεραπευτικά συστήματα (</a:t>
          </a:r>
          <a:r>
            <a:rPr lang="en-US" dirty="0" err="1" smtClean="0">
              <a:solidFill>
                <a:schemeClr val="tx1"/>
              </a:solidFill>
            </a:rPr>
            <a:t>theurapeutic</a:t>
          </a:r>
          <a:r>
            <a:rPr lang="en-US" dirty="0" smtClean="0">
              <a:solidFill>
                <a:schemeClr val="tx1"/>
              </a:solidFill>
            </a:rPr>
            <a:t> systems)</a:t>
          </a:r>
          <a:endParaRPr lang="el-GR" dirty="0">
            <a:solidFill>
              <a:schemeClr val="tx1"/>
            </a:solidFill>
          </a:endParaRPr>
        </a:p>
      </dgm:t>
    </dgm:pt>
    <dgm:pt modelId="{FEB51BF4-CAF9-4029-B3EA-C4255DC76D94}" type="parTrans" cxnId="{46064AFB-430E-4A76-BF4F-2C597F3AA34C}">
      <dgm:prSet/>
      <dgm:spPr/>
      <dgm:t>
        <a:bodyPr/>
        <a:lstStyle/>
        <a:p>
          <a:endParaRPr lang="el-GR"/>
        </a:p>
      </dgm:t>
    </dgm:pt>
    <dgm:pt modelId="{16EE24F8-ED0B-417D-B76E-9822AFB7FEB8}" type="sibTrans" cxnId="{46064AFB-430E-4A76-BF4F-2C597F3AA34C}">
      <dgm:prSet/>
      <dgm:spPr/>
      <dgm:t>
        <a:bodyPr/>
        <a:lstStyle/>
        <a:p>
          <a:endParaRPr lang="el-GR"/>
        </a:p>
      </dgm:t>
    </dgm:pt>
    <dgm:pt modelId="{35D59300-EC9F-487C-9314-10A0CD0B514B}">
      <dgm:prSet phldrT="[Text]"/>
      <dgm:spPr/>
      <dgm:t>
        <a:bodyPr/>
        <a:lstStyle/>
        <a:p>
          <a:r>
            <a:rPr lang="el-GR" dirty="0" smtClean="0">
              <a:solidFill>
                <a:schemeClr val="tx1"/>
              </a:solidFill>
            </a:rPr>
            <a:t>Βοηθητικά συστήματα (</a:t>
          </a:r>
          <a:r>
            <a:rPr lang="en-US" dirty="0" smtClean="0">
              <a:solidFill>
                <a:schemeClr val="tx1"/>
              </a:solidFill>
            </a:rPr>
            <a:t>assistive or rehabilitative systems)</a:t>
          </a:r>
          <a:endParaRPr lang="el-GR" dirty="0">
            <a:solidFill>
              <a:schemeClr val="tx1"/>
            </a:solidFill>
          </a:endParaRPr>
        </a:p>
      </dgm:t>
    </dgm:pt>
    <dgm:pt modelId="{66F5052C-F62B-432D-AD4F-7ACBDD3B8118}" type="parTrans" cxnId="{E5D80E6B-E780-4669-8669-8613547DDD8A}">
      <dgm:prSet/>
      <dgm:spPr/>
      <dgm:t>
        <a:bodyPr/>
        <a:lstStyle/>
        <a:p>
          <a:endParaRPr lang="el-GR"/>
        </a:p>
      </dgm:t>
    </dgm:pt>
    <dgm:pt modelId="{02B2147C-0897-43BA-A9F0-2EAFF57A16B3}" type="sibTrans" cxnId="{E5D80E6B-E780-4669-8669-8613547DDD8A}">
      <dgm:prSet/>
      <dgm:spPr/>
      <dgm:t>
        <a:bodyPr/>
        <a:lstStyle/>
        <a:p>
          <a:endParaRPr lang="el-GR"/>
        </a:p>
      </dgm:t>
    </dgm:pt>
    <dgm:pt modelId="{87BD0565-05E4-49DC-90B1-977CA7214D95}" type="pres">
      <dgm:prSet presAssocID="{A2E20FB2-46AC-4123-9D98-A0EF0317380C}" presName="linearFlow" presStyleCnt="0">
        <dgm:presLayoutVars>
          <dgm:dir/>
          <dgm:resizeHandles val="exact"/>
        </dgm:presLayoutVars>
      </dgm:prSet>
      <dgm:spPr/>
    </dgm:pt>
    <dgm:pt modelId="{6C41F1EE-85D1-4DAC-9043-2124C243CA08}" type="pres">
      <dgm:prSet presAssocID="{784A59DC-5040-480C-8067-3C852801C7EF}" presName="composite" presStyleCnt="0"/>
      <dgm:spPr/>
    </dgm:pt>
    <dgm:pt modelId="{8A21A696-9982-418F-A3A5-D0277C2A0F0D}" type="pres">
      <dgm:prSet presAssocID="{784A59DC-5040-480C-8067-3C852801C7EF}" presName="imgShp" presStyleLbl="fgImgPlace1" presStyleIdx="0" presStyleCnt="3"/>
      <dgm:spPr/>
    </dgm:pt>
    <dgm:pt modelId="{029A9A4A-796D-4C70-8047-0EC9494EDAC3}" type="pres">
      <dgm:prSet presAssocID="{784A59DC-5040-480C-8067-3C852801C7EF}" presName="txShp" presStyleLbl="node1" presStyleIdx="0" presStyleCnt="3">
        <dgm:presLayoutVars>
          <dgm:bulletEnabled val="1"/>
        </dgm:presLayoutVars>
      </dgm:prSet>
      <dgm:spPr/>
      <dgm:t>
        <a:bodyPr/>
        <a:lstStyle/>
        <a:p>
          <a:endParaRPr lang="el-GR"/>
        </a:p>
      </dgm:t>
    </dgm:pt>
    <dgm:pt modelId="{36C6330A-22FE-4037-864A-C9E6D12FA7C5}" type="pres">
      <dgm:prSet presAssocID="{D44AFB48-2178-40A0-8FB7-18A13EBC3980}" presName="spacing" presStyleCnt="0"/>
      <dgm:spPr/>
    </dgm:pt>
    <dgm:pt modelId="{39A2D1BC-A914-4122-A6A2-19736EC0CAEC}" type="pres">
      <dgm:prSet presAssocID="{BD7D74A7-BA77-427F-89FB-1896C286F910}" presName="composite" presStyleCnt="0"/>
      <dgm:spPr/>
    </dgm:pt>
    <dgm:pt modelId="{833A128B-9F52-4BE1-8924-7BF0E8F03DCE}" type="pres">
      <dgm:prSet presAssocID="{BD7D74A7-BA77-427F-89FB-1896C286F910}" presName="imgShp" presStyleLbl="fgImgPlace1" presStyleIdx="1" presStyleCnt="3"/>
      <dgm:spPr/>
    </dgm:pt>
    <dgm:pt modelId="{2C102A52-E129-49B3-B1FA-10840E5AC54A}" type="pres">
      <dgm:prSet presAssocID="{BD7D74A7-BA77-427F-89FB-1896C286F910}" presName="txShp" presStyleLbl="node1" presStyleIdx="1" presStyleCnt="3">
        <dgm:presLayoutVars>
          <dgm:bulletEnabled val="1"/>
        </dgm:presLayoutVars>
      </dgm:prSet>
      <dgm:spPr/>
      <dgm:t>
        <a:bodyPr/>
        <a:lstStyle/>
        <a:p>
          <a:endParaRPr lang="el-GR"/>
        </a:p>
      </dgm:t>
    </dgm:pt>
    <dgm:pt modelId="{A63FA67F-A852-4C97-B7D9-ECB71E26015B}" type="pres">
      <dgm:prSet presAssocID="{16EE24F8-ED0B-417D-B76E-9822AFB7FEB8}" presName="spacing" presStyleCnt="0"/>
      <dgm:spPr/>
    </dgm:pt>
    <dgm:pt modelId="{A985A381-5DA9-421A-87A9-AB6C82FB7F98}" type="pres">
      <dgm:prSet presAssocID="{35D59300-EC9F-487C-9314-10A0CD0B514B}" presName="composite" presStyleCnt="0"/>
      <dgm:spPr/>
    </dgm:pt>
    <dgm:pt modelId="{F09FEF46-A5BB-46BA-BA42-1177D5FE311C}" type="pres">
      <dgm:prSet presAssocID="{35D59300-EC9F-487C-9314-10A0CD0B514B}" presName="imgShp" presStyleLbl="fgImgPlace1" presStyleIdx="2" presStyleCnt="3"/>
      <dgm:spPr/>
    </dgm:pt>
    <dgm:pt modelId="{18CFDDD2-5407-4959-898C-704132365DA9}" type="pres">
      <dgm:prSet presAssocID="{35D59300-EC9F-487C-9314-10A0CD0B514B}" presName="txShp" presStyleLbl="node1" presStyleIdx="2" presStyleCnt="3">
        <dgm:presLayoutVars>
          <dgm:bulletEnabled val="1"/>
        </dgm:presLayoutVars>
      </dgm:prSet>
      <dgm:spPr/>
      <dgm:t>
        <a:bodyPr/>
        <a:lstStyle/>
        <a:p>
          <a:endParaRPr lang="el-GR"/>
        </a:p>
      </dgm:t>
    </dgm:pt>
  </dgm:ptLst>
  <dgm:cxnLst>
    <dgm:cxn modelId="{CDBCE024-B95D-4758-ADD9-E54A12310407}" srcId="{A2E20FB2-46AC-4123-9D98-A0EF0317380C}" destId="{784A59DC-5040-480C-8067-3C852801C7EF}" srcOrd="0" destOrd="0" parTransId="{5AECDCF4-21B4-4E4A-8B21-539321FD6FB0}" sibTransId="{D44AFB48-2178-40A0-8FB7-18A13EBC3980}"/>
    <dgm:cxn modelId="{E3271963-A736-4A52-BFAC-2E5DC9992295}" type="presOf" srcId="{BD7D74A7-BA77-427F-89FB-1896C286F910}" destId="{2C102A52-E129-49B3-B1FA-10840E5AC54A}" srcOrd="0" destOrd="0" presId="urn:microsoft.com/office/officeart/2005/8/layout/vList3#1"/>
    <dgm:cxn modelId="{46064AFB-430E-4A76-BF4F-2C597F3AA34C}" srcId="{A2E20FB2-46AC-4123-9D98-A0EF0317380C}" destId="{BD7D74A7-BA77-427F-89FB-1896C286F910}" srcOrd="1" destOrd="0" parTransId="{FEB51BF4-CAF9-4029-B3EA-C4255DC76D94}" sibTransId="{16EE24F8-ED0B-417D-B76E-9822AFB7FEB8}"/>
    <dgm:cxn modelId="{E5D80E6B-E780-4669-8669-8613547DDD8A}" srcId="{A2E20FB2-46AC-4123-9D98-A0EF0317380C}" destId="{35D59300-EC9F-487C-9314-10A0CD0B514B}" srcOrd="2" destOrd="0" parTransId="{66F5052C-F62B-432D-AD4F-7ACBDD3B8118}" sibTransId="{02B2147C-0897-43BA-A9F0-2EAFF57A16B3}"/>
    <dgm:cxn modelId="{EE827BD9-1A9F-4559-B352-B63E05A9B849}" type="presOf" srcId="{35D59300-EC9F-487C-9314-10A0CD0B514B}" destId="{18CFDDD2-5407-4959-898C-704132365DA9}" srcOrd="0" destOrd="0" presId="urn:microsoft.com/office/officeart/2005/8/layout/vList3#1"/>
    <dgm:cxn modelId="{BE421F55-949F-4CE3-8922-D072D1978840}" type="presOf" srcId="{784A59DC-5040-480C-8067-3C852801C7EF}" destId="{029A9A4A-796D-4C70-8047-0EC9494EDAC3}" srcOrd="0" destOrd="0" presId="urn:microsoft.com/office/officeart/2005/8/layout/vList3#1"/>
    <dgm:cxn modelId="{CE65ACEA-A6FF-4F74-89F8-4BF33876E759}" type="presOf" srcId="{A2E20FB2-46AC-4123-9D98-A0EF0317380C}" destId="{87BD0565-05E4-49DC-90B1-977CA7214D95}" srcOrd="0" destOrd="0" presId="urn:microsoft.com/office/officeart/2005/8/layout/vList3#1"/>
    <dgm:cxn modelId="{D07CA430-4F30-41D3-B0A8-0D5658EB92ED}" type="presParOf" srcId="{87BD0565-05E4-49DC-90B1-977CA7214D95}" destId="{6C41F1EE-85D1-4DAC-9043-2124C243CA08}" srcOrd="0" destOrd="0" presId="urn:microsoft.com/office/officeart/2005/8/layout/vList3#1"/>
    <dgm:cxn modelId="{B4216D7B-4812-41CC-9BE3-52869BEB146B}" type="presParOf" srcId="{6C41F1EE-85D1-4DAC-9043-2124C243CA08}" destId="{8A21A696-9982-418F-A3A5-D0277C2A0F0D}" srcOrd="0" destOrd="0" presId="urn:microsoft.com/office/officeart/2005/8/layout/vList3#1"/>
    <dgm:cxn modelId="{F43A3B5B-20C3-4C62-9973-A0ADF3D56DF6}" type="presParOf" srcId="{6C41F1EE-85D1-4DAC-9043-2124C243CA08}" destId="{029A9A4A-796D-4C70-8047-0EC9494EDAC3}" srcOrd="1" destOrd="0" presId="urn:microsoft.com/office/officeart/2005/8/layout/vList3#1"/>
    <dgm:cxn modelId="{81E4C88F-4EF1-4117-8C70-297D6C62C3FB}" type="presParOf" srcId="{87BD0565-05E4-49DC-90B1-977CA7214D95}" destId="{36C6330A-22FE-4037-864A-C9E6D12FA7C5}" srcOrd="1" destOrd="0" presId="urn:microsoft.com/office/officeart/2005/8/layout/vList3#1"/>
    <dgm:cxn modelId="{75CD9603-CA9E-45FC-900D-E124691D3401}" type="presParOf" srcId="{87BD0565-05E4-49DC-90B1-977CA7214D95}" destId="{39A2D1BC-A914-4122-A6A2-19736EC0CAEC}" srcOrd="2" destOrd="0" presId="urn:microsoft.com/office/officeart/2005/8/layout/vList3#1"/>
    <dgm:cxn modelId="{70C7334B-301B-4F08-AB45-FCD6FC5DBA41}" type="presParOf" srcId="{39A2D1BC-A914-4122-A6A2-19736EC0CAEC}" destId="{833A128B-9F52-4BE1-8924-7BF0E8F03DCE}" srcOrd="0" destOrd="0" presId="urn:microsoft.com/office/officeart/2005/8/layout/vList3#1"/>
    <dgm:cxn modelId="{0B71D9FC-A9F3-4F70-A791-C2959728A0E7}" type="presParOf" srcId="{39A2D1BC-A914-4122-A6A2-19736EC0CAEC}" destId="{2C102A52-E129-49B3-B1FA-10840E5AC54A}" srcOrd="1" destOrd="0" presId="urn:microsoft.com/office/officeart/2005/8/layout/vList3#1"/>
    <dgm:cxn modelId="{E17B3E03-F5B1-4E7E-BA45-68A16BF303DE}" type="presParOf" srcId="{87BD0565-05E4-49DC-90B1-977CA7214D95}" destId="{A63FA67F-A852-4C97-B7D9-ECB71E26015B}" srcOrd="3" destOrd="0" presId="urn:microsoft.com/office/officeart/2005/8/layout/vList3#1"/>
    <dgm:cxn modelId="{7E0BA4CC-DD86-4405-91FD-2064613C633A}" type="presParOf" srcId="{87BD0565-05E4-49DC-90B1-977CA7214D95}" destId="{A985A381-5DA9-421A-87A9-AB6C82FB7F98}" srcOrd="4" destOrd="0" presId="urn:microsoft.com/office/officeart/2005/8/layout/vList3#1"/>
    <dgm:cxn modelId="{5439D12F-87FA-426B-BDFC-6CC67B77F8EB}" type="presParOf" srcId="{A985A381-5DA9-421A-87A9-AB6C82FB7F98}" destId="{F09FEF46-A5BB-46BA-BA42-1177D5FE311C}" srcOrd="0" destOrd="0" presId="urn:microsoft.com/office/officeart/2005/8/layout/vList3#1"/>
    <dgm:cxn modelId="{55AEF81B-DEB5-473E-BE46-CB44771D4D92}" type="presParOf" srcId="{A985A381-5DA9-421A-87A9-AB6C82FB7F98}" destId="{18CFDDD2-5407-4959-898C-704132365DA9}" srcOrd="1" destOrd="0" presId="urn:microsoft.com/office/officeart/2005/8/layout/vList3#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9A9A4A-796D-4C70-8047-0EC9494EDAC3}">
      <dsp:nvSpPr>
        <dsp:cNvPr id="0" name=""/>
        <dsp:cNvSpPr/>
      </dsp:nvSpPr>
      <dsp:spPr>
        <a:xfrm rot="10800000">
          <a:off x="1303273" y="1895"/>
          <a:ext cx="4053840" cy="1128772"/>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7757" tIns="87630" rIns="163576" bIns="87630" numCol="1" spcCol="1270" anchor="ctr" anchorCtr="0">
          <a:noAutofit/>
        </a:bodyPr>
        <a:lstStyle/>
        <a:p>
          <a:pPr lvl="0" algn="ctr" defTabSz="1022350">
            <a:lnSpc>
              <a:spcPct val="90000"/>
            </a:lnSpc>
            <a:spcBef>
              <a:spcPct val="0"/>
            </a:spcBef>
            <a:spcAft>
              <a:spcPct val="35000"/>
            </a:spcAft>
          </a:pPr>
          <a:r>
            <a:rPr lang="el-GR" sz="2300" kern="1200" dirty="0" smtClean="0">
              <a:solidFill>
                <a:schemeClr val="tx1"/>
              </a:solidFill>
            </a:rPr>
            <a:t>Διαγνωστικά συστήματα (</a:t>
          </a:r>
          <a:r>
            <a:rPr lang="en-US" sz="2300" kern="1200" dirty="0" smtClean="0">
              <a:solidFill>
                <a:schemeClr val="tx1"/>
              </a:solidFill>
            </a:rPr>
            <a:t>diagnostic systems)</a:t>
          </a:r>
          <a:endParaRPr lang="el-GR" sz="2300" kern="1200" dirty="0">
            <a:solidFill>
              <a:schemeClr val="tx1"/>
            </a:solidFill>
          </a:endParaRPr>
        </a:p>
      </dsp:txBody>
      <dsp:txXfrm rot="10800000">
        <a:off x="1585466" y="1895"/>
        <a:ext cx="3771647" cy="1128772"/>
      </dsp:txXfrm>
    </dsp:sp>
    <dsp:sp modelId="{8A21A696-9982-418F-A3A5-D0277C2A0F0D}">
      <dsp:nvSpPr>
        <dsp:cNvPr id="0" name=""/>
        <dsp:cNvSpPr/>
      </dsp:nvSpPr>
      <dsp:spPr>
        <a:xfrm>
          <a:off x="738886" y="1895"/>
          <a:ext cx="1128772" cy="1128772"/>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C102A52-E129-49B3-B1FA-10840E5AC54A}">
      <dsp:nvSpPr>
        <dsp:cNvPr id="0" name=""/>
        <dsp:cNvSpPr/>
      </dsp:nvSpPr>
      <dsp:spPr>
        <a:xfrm rot="10800000">
          <a:off x="1303273" y="1467613"/>
          <a:ext cx="4053840" cy="1128772"/>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7757" tIns="87630" rIns="163576" bIns="87630" numCol="1" spcCol="1270" anchor="ctr" anchorCtr="0">
          <a:noAutofit/>
        </a:bodyPr>
        <a:lstStyle/>
        <a:p>
          <a:pPr lvl="0" algn="ctr" defTabSz="1022350">
            <a:lnSpc>
              <a:spcPct val="90000"/>
            </a:lnSpc>
            <a:spcBef>
              <a:spcPct val="0"/>
            </a:spcBef>
            <a:spcAft>
              <a:spcPct val="35000"/>
            </a:spcAft>
          </a:pPr>
          <a:r>
            <a:rPr lang="el-GR" sz="2300" kern="1200" dirty="0" smtClean="0">
              <a:solidFill>
                <a:schemeClr val="tx1"/>
              </a:solidFill>
            </a:rPr>
            <a:t>Θεραπευτικά συστήματα (</a:t>
          </a:r>
          <a:r>
            <a:rPr lang="en-US" sz="2300" kern="1200" dirty="0" err="1" smtClean="0">
              <a:solidFill>
                <a:schemeClr val="tx1"/>
              </a:solidFill>
            </a:rPr>
            <a:t>theurapeutic</a:t>
          </a:r>
          <a:r>
            <a:rPr lang="en-US" sz="2300" kern="1200" dirty="0" smtClean="0">
              <a:solidFill>
                <a:schemeClr val="tx1"/>
              </a:solidFill>
            </a:rPr>
            <a:t> systems)</a:t>
          </a:r>
          <a:endParaRPr lang="el-GR" sz="2300" kern="1200" dirty="0">
            <a:solidFill>
              <a:schemeClr val="tx1"/>
            </a:solidFill>
          </a:endParaRPr>
        </a:p>
      </dsp:txBody>
      <dsp:txXfrm rot="10800000">
        <a:off x="1585466" y="1467613"/>
        <a:ext cx="3771647" cy="1128772"/>
      </dsp:txXfrm>
    </dsp:sp>
    <dsp:sp modelId="{833A128B-9F52-4BE1-8924-7BF0E8F03DCE}">
      <dsp:nvSpPr>
        <dsp:cNvPr id="0" name=""/>
        <dsp:cNvSpPr/>
      </dsp:nvSpPr>
      <dsp:spPr>
        <a:xfrm>
          <a:off x="738886" y="1467613"/>
          <a:ext cx="1128772" cy="1128772"/>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8CFDDD2-5407-4959-898C-704132365DA9}">
      <dsp:nvSpPr>
        <dsp:cNvPr id="0" name=""/>
        <dsp:cNvSpPr/>
      </dsp:nvSpPr>
      <dsp:spPr>
        <a:xfrm rot="10800000">
          <a:off x="1303273" y="2933332"/>
          <a:ext cx="4053840" cy="1128772"/>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7757" tIns="87630" rIns="163576" bIns="87630" numCol="1" spcCol="1270" anchor="ctr" anchorCtr="0">
          <a:noAutofit/>
        </a:bodyPr>
        <a:lstStyle/>
        <a:p>
          <a:pPr lvl="0" algn="ctr" defTabSz="1022350">
            <a:lnSpc>
              <a:spcPct val="90000"/>
            </a:lnSpc>
            <a:spcBef>
              <a:spcPct val="0"/>
            </a:spcBef>
            <a:spcAft>
              <a:spcPct val="35000"/>
            </a:spcAft>
          </a:pPr>
          <a:r>
            <a:rPr lang="el-GR" sz="2300" kern="1200" dirty="0" smtClean="0">
              <a:solidFill>
                <a:schemeClr val="tx1"/>
              </a:solidFill>
            </a:rPr>
            <a:t>Βοηθητικά συστήματα (</a:t>
          </a:r>
          <a:r>
            <a:rPr lang="en-US" sz="2300" kern="1200" dirty="0" smtClean="0">
              <a:solidFill>
                <a:schemeClr val="tx1"/>
              </a:solidFill>
            </a:rPr>
            <a:t>assistive or rehabilitative systems)</a:t>
          </a:r>
          <a:endParaRPr lang="el-GR" sz="2300" kern="1200" dirty="0">
            <a:solidFill>
              <a:schemeClr val="tx1"/>
            </a:solidFill>
          </a:endParaRPr>
        </a:p>
      </dsp:txBody>
      <dsp:txXfrm rot="10800000">
        <a:off x="1585466" y="2933332"/>
        <a:ext cx="3771647" cy="1128772"/>
      </dsp:txXfrm>
    </dsp:sp>
    <dsp:sp modelId="{F09FEF46-A5BB-46BA-BA42-1177D5FE311C}">
      <dsp:nvSpPr>
        <dsp:cNvPr id="0" name=""/>
        <dsp:cNvSpPr/>
      </dsp:nvSpPr>
      <dsp:spPr>
        <a:xfrm>
          <a:off x="738886" y="2933332"/>
          <a:ext cx="1128772" cy="1128772"/>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1">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1"/>
      </p:bgRef>
    </p:bg>
    <p:spTree>
      <p:nvGrpSpPr>
        <p:cNvPr id="1" name=""/>
        <p:cNvGrpSpPr/>
        <p:nvPr/>
      </p:nvGrpSpPr>
      <p:grpSpPr>
        <a:xfrm>
          <a:off x="0" y="0"/>
          <a:ext cx="0" cy="0"/>
          <a:chOff x="0" y="0"/>
          <a:chExt cx="0" cy="0"/>
        </a:xfrm>
      </p:grpSpPr>
      <p:sp>
        <p:nvSpPr>
          <p:cNvPr id="8" name="7 - Τίτλος"/>
          <p:cNvSpPr>
            <a:spLocks noGrp="1"/>
          </p:cNvSpPr>
          <p:nvPr>
            <p:ph type="ctrTitle"/>
          </p:nvPr>
        </p:nvSpPr>
        <p:spPr>
          <a:xfrm>
            <a:off x="2286000" y="3124200"/>
            <a:ext cx="6172200" cy="1894362"/>
          </a:xfrm>
        </p:spPr>
        <p:txBody>
          <a:bodyPr/>
          <a:lstStyle>
            <a:lvl1pPr>
              <a:defRPr b="1"/>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bwMode="auto">
          <a:xfrm rot="5400000">
            <a:off x="7764621" y="1174097"/>
            <a:ext cx="2286000" cy="381000"/>
          </a:xfrm>
        </p:spPr>
        <p:txBody>
          <a:bodyPr/>
          <a:lstStyle/>
          <a:p>
            <a:fld id="{7F0A7435-7A13-4B69-B993-4E789C24C551}" type="datetimeFigureOut">
              <a:rPr lang="en-US" smtClean="0"/>
              <a:pPr/>
              <a:t>11/1/2018</a:t>
            </a:fld>
            <a:endParaRPr lang="en-US"/>
          </a:p>
        </p:txBody>
      </p:sp>
      <p:sp>
        <p:nvSpPr>
          <p:cNvPr id="17" name="16 - Θέση υποσέλιδου"/>
          <p:cNvSpPr>
            <a:spLocks noGrp="1"/>
          </p:cNvSpPr>
          <p:nvPr>
            <p:ph type="ftr" sz="quarter" idx="11"/>
          </p:nvPr>
        </p:nvSpPr>
        <p:spPr bwMode="auto">
          <a:xfrm rot="5400000">
            <a:off x="7077269" y="4181669"/>
            <a:ext cx="3657600" cy="384048"/>
          </a:xfrm>
        </p:spPr>
        <p:txBody>
          <a:bodyPr/>
          <a:lstStyle/>
          <a:p>
            <a:endParaRPr lang="en-US"/>
          </a:p>
        </p:txBody>
      </p:sp>
      <p:sp>
        <p:nvSpPr>
          <p:cNvPr id="10" name="9 - Ορθογώνιο"/>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 Ορθογώνιο"/>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Ευθεία γραμμή σύνδεσης"/>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 Ευθεία γραμμή σύνδεσης"/>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 Ευθεία γραμμή σύνδεσης"/>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 Ευθεία γραμμή σύνδεσης"/>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 Ευθεία γραμμή σύνδεσης"/>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 Ευθεία γραμμή σύνδεσης"/>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 Ορθογώνιο"/>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 Έλλειψη"/>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Έλλειψη"/>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 Έλλειψη"/>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 Έλλειψη"/>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 Έλλειψη"/>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 Θέση αριθμού διαφάνειας"/>
          <p:cNvSpPr>
            <a:spLocks noGrp="1"/>
          </p:cNvSpPr>
          <p:nvPr>
            <p:ph type="sldNum" sz="quarter" idx="12"/>
          </p:nvPr>
        </p:nvSpPr>
        <p:spPr bwMode="auto">
          <a:xfrm>
            <a:off x="1325544" y="4928702"/>
            <a:ext cx="609600" cy="517524"/>
          </a:xfrm>
        </p:spPr>
        <p:txBody>
          <a:bodyPr/>
          <a:lstStyle/>
          <a:p>
            <a:fld id="{7208FB54-CDA1-4D00-B87D-238CC7A0F37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7F0A7435-7A13-4B69-B993-4E789C24C551}" type="datetimeFigureOut">
              <a:rPr lang="en-US" smtClean="0"/>
              <a:pPr/>
              <a:t>11/1/2018</a:t>
            </a:fld>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7208FB54-CDA1-4D00-B87D-238CC7A0F37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9"/>
            <a:ext cx="1676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7F0A7435-7A13-4B69-B993-4E789C24C551}" type="datetimeFigureOut">
              <a:rPr lang="en-US" smtClean="0"/>
              <a:pPr/>
              <a:t>11/1/2018</a:t>
            </a:fld>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7208FB54-CDA1-4D00-B87D-238CC7A0F37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8" name="7 - Θέση περιεχομένου"/>
          <p:cNvSpPr>
            <a:spLocks noGrp="1"/>
          </p:cNvSpPr>
          <p:nvPr>
            <p:ph sz="quarter" idx="1"/>
          </p:nvPr>
        </p:nvSpPr>
        <p:spPr>
          <a:xfrm>
            <a:off x="457200" y="1600200"/>
            <a:ext cx="7467600" cy="487375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4"/>
          </p:nvPr>
        </p:nvSpPr>
        <p:spPr/>
        <p:txBody>
          <a:bodyPr rtlCol="0"/>
          <a:lstStyle/>
          <a:p>
            <a:fld id="{7F0A7435-7A13-4B69-B993-4E789C24C551}" type="datetimeFigureOut">
              <a:rPr lang="en-US" smtClean="0"/>
              <a:pPr/>
              <a:t>11/1/2018</a:t>
            </a:fld>
            <a:endParaRPr lang="en-US"/>
          </a:p>
        </p:txBody>
      </p:sp>
      <p:sp>
        <p:nvSpPr>
          <p:cNvPr id="9" name="8 - Θέση αριθμού διαφάνειας"/>
          <p:cNvSpPr>
            <a:spLocks noGrp="1"/>
          </p:cNvSpPr>
          <p:nvPr>
            <p:ph type="sldNum" sz="quarter" idx="15"/>
          </p:nvPr>
        </p:nvSpPr>
        <p:spPr/>
        <p:txBody>
          <a:bodyPr rtlCol="0"/>
          <a:lstStyle/>
          <a:p>
            <a:fld id="{7208FB54-CDA1-4D00-B87D-238CC7A0F37F}" type="slidenum">
              <a:rPr lang="en-US" smtClean="0"/>
              <a:pPr/>
              <a:t>‹#›</a:t>
            </a:fld>
            <a:endParaRPr lang="en-US"/>
          </a:p>
        </p:txBody>
      </p:sp>
      <p:sp>
        <p:nvSpPr>
          <p:cNvPr id="10" name="9 - Θέση υποσέλιδου"/>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286000" y="2895600"/>
            <a:ext cx="6172200" cy="2053590"/>
          </a:xfrm>
        </p:spPr>
        <p:txBody>
          <a:bodyPr/>
          <a:lstStyle>
            <a:lvl1pPr algn="l">
              <a:buNone/>
              <a:defRPr sz="3000" b="1" cap="small"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bwMode="auto">
          <a:xfrm rot="5400000">
            <a:off x="7763256" y="1170432"/>
            <a:ext cx="2286000" cy="381000"/>
          </a:xfrm>
        </p:spPr>
        <p:txBody>
          <a:bodyPr/>
          <a:lstStyle/>
          <a:p>
            <a:fld id="{7F0A7435-7A13-4B69-B993-4E789C24C551}" type="datetimeFigureOut">
              <a:rPr lang="en-US" smtClean="0"/>
              <a:pPr/>
              <a:t>11/1/2018</a:t>
            </a:fld>
            <a:endParaRPr lang="en-US"/>
          </a:p>
        </p:txBody>
      </p:sp>
      <p:sp>
        <p:nvSpPr>
          <p:cNvPr id="5" name="4 - Θέση υποσέλιδου"/>
          <p:cNvSpPr>
            <a:spLocks noGrp="1"/>
          </p:cNvSpPr>
          <p:nvPr>
            <p:ph type="ftr" sz="quarter" idx="11"/>
          </p:nvPr>
        </p:nvSpPr>
        <p:spPr bwMode="auto">
          <a:xfrm rot="5400000">
            <a:off x="7077456" y="4178808"/>
            <a:ext cx="3657600" cy="384048"/>
          </a:xfrm>
        </p:spPr>
        <p:txBody>
          <a:bodyPr/>
          <a:lstStyle/>
          <a:p>
            <a:endParaRPr lang="en-US"/>
          </a:p>
        </p:txBody>
      </p:sp>
      <p:sp>
        <p:nvSpPr>
          <p:cNvPr id="9" name="8 - Ορθογώνιο"/>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Ευθεία γραμμή σύνδεσης"/>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 Ευθεία γραμμή σύνδεσης"/>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 Ευθεία γραμμή σύνδεσης"/>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 Ευθεία γραμμή σύνδεσης"/>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 Ευθεία γραμμή σύνδεσης"/>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 Ορθογώνιο"/>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 Έλλειψη"/>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 Έλλειψη"/>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 Έλλειψη"/>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Έλλειψη"/>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Έλλειψη"/>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 Ευθεία γραμμή σύνδεσης"/>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 Θέση αριθμού διαφάνειας"/>
          <p:cNvSpPr>
            <a:spLocks noGrp="1"/>
          </p:cNvSpPr>
          <p:nvPr>
            <p:ph type="sldNum" sz="quarter" idx="12"/>
          </p:nvPr>
        </p:nvSpPr>
        <p:spPr bwMode="auto">
          <a:xfrm>
            <a:off x="1340616" y="4928702"/>
            <a:ext cx="609600" cy="517524"/>
          </a:xfrm>
        </p:spPr>
        <p:txBody>
          <a:bodyPr/>
          <a:lstStyle/>
          <a:p>
            <a:fld id="{7208FB54-CDA1-4D00-B87D-238CC7A0F37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7F0A7435-7A13-4B69-B993-4E789C24C551}" type="datetimeFigureOut">
              <a:rPr lang="en-US" smtClean="0"/>
              <a:pPr/>
              <a:t>11/1/2018</a:t>
            </a:fld>
            <a:endParaRPr lang="en-US"/>
          </a:p>
        </p:txBody>
      </p:sp>
      <p:sp>
        <p:nvSpPr>
          <p:cNvPr id="6" name="5 - Θέση υποσέλιδου"/>
          <p:cNvSpPr>
            <a:spLocks noGrp="1"/>
          </p:cNvSpPr>
          <p:nvPr>
            <p:ph type="ftr" sz="quarter" idx="11"/>
          </p:nvPr>
        </p:nvSpPr>
        <p:spPr/>
        <p:txBody>
          <a:bodyPr/>
          <a:lstStyle/>
          <a:p>
            <a:endParaRPr lang="en-US"/>
          </a:p>
        </p:txBody>
      </p:sp>
      <p:sp>
        <p:nvSpPr>
          <p:cNvPr id="7" name="6 - Θέση αριθμού διαφάνειας"/>
          <p:cNvSpPr>
            <a:spLocks noGrp="1"/>
          </p:cNvSpPr>
          <p:nvPr>
            <p:ph type="sldNum" sz="quarter" idx="12"/>
          </p:nvPr>
        </p:nvSpPr>
        <p:spPr/>
        <p:txBody>
          <a:bodyPr/>
          <a:lstStyle/>
          <a:p>
            <a:fld id="{7208FB54-CDA1-4D00-B87D-238CC7A0F37F}" type="slidenum">
              <a:rPr lang="en-US" smtClean="0"/>
              <a:pPr/>
              <a:t>‹#›</a:t>
            </a:fld>
            <a:endParaRPr lang="en-US"/>
          </a:p>
        </p:txBody>
      </p:sp>
      <p:sp>
        <p:nvSpPr>
          <p:cNvPr id="9" name="8 - Θέση περιεχομένου"/>
          <p:cNvSpPr>
            <a:spLocks noGrp="1"/>
          </p:cNvSpPr>
          <p:nvPr>
            <p:ph sz="quarter" idx="1"/>
          </p:nvPr>
        </p:nvSpPr>
        <p:spPr>
          <a:xfrm>
            <a:off x="457200" y="1600200"/>
            <a:ext cx="36576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270248" y="1600200"/>
            <a:ext cx="36576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7543800" cy="1143000"/>
          </a:xfrm>
        </p:spPr>
        <p:txBody>
          <a:bodyPr anchor="b"/>
          <a:lstStyle>
            <a:lvl1pPr>
              <a:defRPr/>
            </a:lvl1pPr>
          </a:lstStyle>
          <a:p>
            <a:r>
              <a:rPr kumimoji="0" lang="el-GR" smtClean="0"/>
              <a:t>Kλικ για επεξεργασία του τίτλου</a:t>
            </a:r>
            <a:endParaRPr kumimoji="0" lang="en-US"/>
          </a:p>
        </p:txBody>
      </p:sp>
      <p:sp>
        <p:nvSpPr>
          <p:cNvPr id="7" name="6 - Θέση ημερομηνίας"/>
          <p:cNvSpPr>
            <a:spLocks noGrp="1"/>
          </p:cNvSpPr>
          <p:nvPr>
            <p:ph type="dt" sz="half" idx="10"/>
          </p:nvPr>
        </p:nvSpPr>
        <p:spPr/>
        <p:txBody>
          <a:bodyPr/>
          <a:lstStyle/>
          <a:p>
            <a:fld id="{7F0A7435-7A13-4B69-B993-4E789C24C551}" type="datetimeFigureOut">
              <a:rPr lang="en-US" smtClean="0"/>
              <a:pPr/>
              <a:t>11/1/2018</a:t>
            </a:fld>
            <a:endParaRPr lang="en-US"/>
          </a:p>
        </p:txBody>
      </p:sp>
      <p:sp>
        <p:nvSpPr>
          <p:cNvPr id="8" name="7 - Θέση υποσέλιδου"/>
          <p:cNvSpPr>
            <a:spLocks noGrp="1"/>
          </p:cNvSpPr>
          <p:nvPr>
            <p:ph type="ftr" sz="quarter" idx="11"/>
          </p:nvPr>
        </p:nvSpPr>
        <p:spPr/>
        <p:txBody>
          <a:bodyPr/>
          <a:lstStyle/>
          <a:p>
            <a:endParaRPr lang="en-US"/>
          </a:p>
        </p:txBody>
      </p:sp>
      <p:sp>
        <p:nvSpPr>
          <p:cNvPr id="9" name="8 - Θέση αριθμού διαφάνειας"/>
          <p:cNvSpPr>
            <a:spLocks noGrp="1"/>
          </p:cNvSpPr>
          <p:nvPr>
            <p:ph type="sldNum" sz="quarter" idx="12"/>
          </p:nvPr>
        </p:nvSpPr>
        <p:spPr/>
        <p:txBody>
          <a:bodyPr/>
          <a:lstStyle/>
          <a:p>
            <a:fld id="{7208FB54-CDA1-4D00-B87D-238CC7A0F37F}" type="slidenum">
              <a:rPr lang="en-US" smtClean="0"/>
              <a:pPr/>
              <a:t>‹#›</a:t>
            </a:fld>
            <a:endParaRPr lang="en-US"/>
          </a:p>
        </p:txBody>
      </p:sp>
      <p:sp>
        <p:nvSpPr>
          <p:cNvPr id="11" name="10 - Θέση περιεχομένου"/>
          <p:cNvSpPr>
            <a:spLocks noGrp="1"/>
          </p:cNvSpPr>
          <p:nvPr>
            <p:ph sz="quarter" idx="2"/>
          </p:nvPr>
        </p:nvSpPr>
        <p:spPr>
          <a:xfrm>
            <a:off x="457200" y="2362200"/>
            <a:ext cx="3657600" cy="3886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371975" y="2362200"/>
            <a:ext cx="3657600" cy="3886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11 - Θέση κειμένου"/>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
        <p:nvSpPr>
          <p:cNvPr id="14" name="13 - Θέση κειμένου"/>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6" name="5 - Θέση ημερομηνίας"/>
          <p:cNvSpPr>
            <a:spLocks noGrp="1"/>
          </p:cNvSpPr>
          <p:nvPr>
            <p:ph type="dt" sz="half" idx="10"/>
          </p:nvPr>
        </p:nvSpPr>
        <p:spPr/>
        <p:txBody>
          <a:bodyPr rtlCol="0"/>
          <a:lstStyle/>
          <a:p>
            <a:fld id="{7F0A7435-7A13-4B69-B993-4E789C24C551}" type="datetimeFigureOut">
              <a:rPr lang="en-US" smtClean="0"/>
              <a:pPr/>
              <a:t>11/1/2018</a:t>
            </a:fld>
            <a:endParaRPr lang="en-US"/>
          </a:p>
        </p:txBody>
      </p:sp>
      <p:sp>
        <p:nvSpPr>
          <p:cNvPr id="7" name="6 - Θέση αριθμού διαφάνειας"/>
          <p:cNvSpPr>
            <a:spLocks noGrp="1"/>
          </p:cNvSpPr>
          <p:nvPr>
            <p:ph type="sldNum" sz="quarter" idx="11"/>
          </p:nvPr>
        </p:nvSpPr>
        <p:spPr/>
        <p:txBody>
          <a:bodyPr rtlCol="0"/>
          <a:lstStyle/>
          <a:p>
            <a:fld id="{7208FB54-CDA1-4D00-B87D-238CC7A0F37F}" type="slidenum">
              <a:rPr lang="en-US" smtClean="0"/>
              <a:pPr/>
              <a:t>‹#›</a:t>
            </a:fld>
            <a:endParaRPr lang="en-US"/>
          </a:p>
        </p:txBody>
      </p:sp>
      <p:sp>
        <p:nvSpPr>
          <p:cNvPr id="8" name="7 - Θέση υποσέλιδου"/>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7F0A7435-7A13-4B69-B993-4E789C24C551}" type="datetimeFigureOut">
              <a:rPr lang="en-US" smtClean="0"/>
              <a:pPr/>
              <a:t>11/1/2018</a:t>
            </a:fld>
            <a:endParaRPr lang="en-US"/>
          </a:p>
        </p:txBody>
      </p:sp>
      <p:sp>
        <p:nvSpPr>
          <p:cNvPr id="3" name="2 - Θέση υποσέλιδου"/>
          <p:cNvSpPr>
            <a:spLocks noGrp="1"/>
          </p:cNvSpPr>
          <p:nvPr>
            <p:ph type="ftr" sz="quarter" idx="11"/>
          </p:nvPr>
        </p:nvSpPr>
        <p:spPr/>
        <p:txBody>
          <a:bodyPr/>
          <a:lstStyle/>
          <a:p>
            <a:endParaRPr lang="en-US"/>
          </a:p>
        </p:txBody>
      </p:sp>
      <p:sp>
        <p:nvSpPr>
          <p:cNvPr id="4" name="3 - Θέση αριθμού διαφάνειας"/>
          <p:cNvSpPr>
            <a:spLocks noGrp="1"/>
          </p:cNvSpPr>
          <p:nvPr>
            <p:ph type="sldNum" sz="quarter" idx="12"/>
          </p:nvPr>
        </p:nvSpPr>
        <p:spPr/>
        <p:txBody>
          <a:bodyPr/>
          <a:lstStyle/>
          <a:p>
            <a:fld id="{7208FB54-CDA1-4D00-B87D-238CC7A0F37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0" name="9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 Τίτλος"/>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8" name="7 - Ευθεία γραμμή σύνδεσης"/>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 Ευθεία γραμμή σύνδεσης"/>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 Ευθεία γραμμή σύνδεσης"/>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Ορθογώνιο"/>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 Θέση περιεχομένου"/>
          <p:cNvSpPr>
            <a:spLocks noGrp="1"/>
          </p:cNvSpPr>
          <p:nvPr>
            <p:ph sz="quarter" idx="1"/>
          </p:nvPr>
        </p:nvSpPr>
        <p:spPr>
          <a:xfrm>
            <a:off x="304800" y="274320"/>
            <a:ext cx="5638800" cy="6327648"/>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1" name="20 - Θέση ημερομηνίας"/>
          <p:cNvSpPr>
            <a:spLocks noGrp="1"/>
          </p:cNvSpPr>
          <p:nvPr>
            <p:ph type="dt" sz="half" idx="14"/>
          </p:nvPr>
        </p:nvSpPr>
        <p:spPr/>
        <p:txBody>
          <a:bodyPr rtlCol="0"/>
          <a:lstStyle/>
          <a:p>
            <a:fld id="{7F0A7435-7A13-4B69-B993-4E789C24C551}" type="datetimeFigureOut">
              <a:rPr lang="en-US" smtClean="0"/>
              <a:pPr/>
              <a:t>11/1/2018</a:t>
            </a:fld>
            <a:endParaRPr lang="en-US"/>
          </a:p>
        </p:txBody>
      </p:sp>
      <p:sp>
        <p:nvSpPr>
          <p:cNvPr id="22" name="21 - Θέση αριθμού διαφάνειας"/>
          <p:cNvSpPr>
            <a:spLocks noGrp="1"/>
          </p:cNvSpPr>
          <p:nvPr>
            <p:ph type="sldNum" sz="quarter" idx="15"/>
          </p:nvPr>
        </p:nvSpPr>
        <p:spPr/>
        <p:txBody>
          <a:bodyPr rtlCol="0"/>
          <a:lstStyle/>
          <a:p>
            <a:fld id="{7208FB54-CDA1-4D00-B87D-238CC7A0F37F}" type="slidenum">
              <a:rPr lang="en-US" smtClean="0"/>
              <a:pPr/>
              <a:t>‹#›</a:t>
            </a:fld>
            <a:endParaRPr lang="en-US"/>
          </a:p>
        </p:txBody>
      </p:sp>
      <p:sp>
        <p:nvSpPr>
          <p:cNvPr id="23" name="22 - Θέση υποσέλιδου"/>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8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 Τίτλος"/>
          <p:cNvSpPr>
            <a:spLocks noGrp="1"/>
          </p:cNvSpPr>
          <p:nvPr>
            <p:ph type="title"/>
          </p:nvPr>
        </p:nvSpPr>
        <p:spPr>
          <a:xfrm rot="5400000">
            <a:off x="3350133" y="3200400"/>
            <a:ext cx="6309360" cy="457200"/>
          </a:xfrm>
        </p:spPr>
        <p:txBody>
          <a:bodyPr anchor="b"/>
          <a:lstStyle>
            <a:lvl1pPr algn="l">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10" name="9 - Ευθεία γραμμή σύνδεσης"/>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 Ορθογώνιο"/>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 Ευθεία γραμμή σύνδεσης"/>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 Ευθεία γραμμή σύνδεσης"/>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 Θέση ημερομηνίας"/>
          <p:cNvSpPr>
            <a:spLocks noGrp="1"/>
          </p:cNvSpPr>
          <p:nvPr>
            <p:ph type="dt" sz="half" idx="10"/>
          </p:nvPr>
        </p:nvSpPr>
        <p:spPr/>
        <p:txBody>
          <a:bodyPr rtlCol="0"/>
          <a:lstStyle/>
          <a:p>
            <a:fld id="{7F0A7435-7A13-4B69-B993-4E789C24C551}" type="datetimeFigureOut">
              <a:rPr lang="en-US" smtClean="0"/>
              <a:pPr/>
              <a:t>11/1/2018</a:t>
            </a:fld>
            <a:endParaRPr lang="en-US"/>
          </a:p>
        </p:txBody>
      </p:sp>
      <p:sp>
        <p:nvSpPr>
          <p:cNvPr id="18" name="17 - Θέση αριθμού διαφάνειας"/>
          <p:cNvSpPr>
            <a:spLocks noGrp="1"/>
          </p:cNvSpPr>
          <p:nvPr>
            <p:ph type="sldNum" sz="quarter" idx="11"/>
          </p:nvPr>
        </p:nvSpPr>
        <p:spPr/>
        <p:txBody>
          <a:bodyPr rtlCol="0"/>
          <a:lstStyle/>
          <a:p>
            <a:fld id="{7208FB54-CDA1-4D00-B87D-238CC7A0F37F}" type="slidenum">
              <a:rPr lang="en-US" smtClean="0"/>
              <a:pPr/>
              <a:t>‹#›</a:t>
            </a:fld>
            <a:endParaRPr lang="en-US"/>
          </a:p>
        </p:txBody>
      </p:sp>
      <p:sp>
        <p:nvSpPr>
          <p:cNvPr id="21" name="20 - Θέση υποσέλιδου"/>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 Θέση τίτλου"/>
          <p:cNvSpPr>
            <a:spLocks noGrp="1"/>
          </p:cNvSpPr>
          <p:nvPr>
            <p:ph type="title"/>
          </p:nvPr>
        </p:nvSpPr>
        <p:spPr>
          <a:xfrm>
            <a:off x="457200" y="274638"/>
            <a:ext cx="7467600" cy="1143000"/>
          </a:xfrm>
          <a:prstGeom prst="rect">
            <a:avLst/>
          </a:prstGeom>
        </p:spPr>
        <p:txBody>
          <a:bodyPr vert="horz" anchor="b">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F0A7435-7A13-4B69-B993-4E789C24C551}" type="datetimeFigureOut">
              <a:rPr lang="en-US" smtClean="0"/>
              <a:pPr/>
              <a:t>11/1/2018</a:t>
            </a:fld>
            <a:endParaRPr lang="en-US"/>
          </a:p>
        </p:txBody>
      </p:sp>
      <p:sp>
        <p:nvSpPr>
          <p:cNvPr id="3" name="2 - Θέση υποσέλιδου"/>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6 - Ευθεία γραμμή σύνδεσης"/>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 Ευθεία γραμμή σύνδεσης"/>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 Ορθογώνιο"/>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Θέση αριθμού διαφάνειας"/>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208FB54-CDA1-4D00-B87D-238CC7A0F37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2252544" y="764704"/>
            <a:ext cx="6172200" cy="1894362"/>
          </a:xfrm>
        </p:spPr>
        <p:txBody>
          <a:bodyPr>
            <a:normAutofit/>
          </a:bodyPr>
          <a:lstStyle/>
          <a:p>
            <a:pPr algn="ctr"/>
            <a:r>
              <a:rPr lang="el-GR" sz="3200" dirty="0" smtClean="0"/>
              <a:t>ΒΙΟΙΑΤΡΙΚΑ ΣΥΣΤΗΜΑΤΑ</a:t>
            </a:r>
            <a:br>
              <a:rPr lang="el-GR" sz="3200" dirty="0" smtClean="0"/>
            </a:br>
            <a:r>
              <a:rPr lang="el-GR" sz="3200" dirty="0" smtClean="0"/>
              <a:t>ΠΡΑΓΜΑΤΙΚΟΥ ΧΡΟΝΟΥ</a:t>
            </a:r>
            <a:endParaRPr lang="en-US" sz="3200" dirty="0"/>
          </a:p>
        </p:txBody>
      </p:sp>
      <p:sp>
        <p:nvSpPr>
          <p:cNvPr id="3" name="2 - Υπότιτλος"/>
          <p:cNvSpPr>
            <a:spLocks noGrp="1"/>
          </p:cNvSpPr>
          <p:nvPr>
            <p:ph type="subTitle" idx="1"/>
          </p:nvPr>
        </p:nvSpPr>
        <p:spPr/>
        <p:txBody>
          <a:bodyPr>
            <a:normAutofit fontScale="92500" lnSpcReduction="10000"/>
          </a:bodyPr>
          <a:lstStyle/>
          <a:p>
            <a:r>
              <a:rPr lang="el-GR" dirty="0" smtClean="0"/>
              <a:t>Λέξεις κλειδιά:</a:t>
            </a:r>
            <a:endParaRPr lang="en-US" dirty="0" smtClean="0"/>
          </a:p>
          <a:p>
            <a:r>
              <a:rPr lang="en-US" dirty="0" smtClean="0"/>
              <a:t>real-time biomedical signal/image/video processing, real-time monitoring systems (including real-time ambulatory wearable systems), real-time decision support systems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b="1" dirty="0" smtClean="0">
                <a:solidFill>
                  <a:schemeClr val="accent1"/>
                </a:solidFill>
              </a:rPr>
              <a:t>Το σύστημα του </a:t>
            </a:r>
            <a:r>
              <a:rPr lang="el-GR" b="1" i="1" dirty="0" smtClean="0">
                <a:solidFill>
                  <a:schemeClr val="accent1"/>
                </a:solidFill>
              </a:rPr>
              <a:t>αξονικού τομογράφου (</a:t>
            </a:r>
            <a:r>
              <a:rPr lang="en-US" b="1" i="1" dirty="0" smtClean="0">
                <a:solidFill>
                  <a:schemeClr val="accent1"/>
                </a:solidFill>
              </a:rPr>
              <a:t>Computed Tomography</a:t>
            </a:r>
            <a:r>
              <a:rPr lang="el-GR" b="1" i="1" dirty="0" smtClean="0">
                <a:solidFill>
                  <a:schemeClr val="accent1"/>
                </a:solidFill>
              </a:rPr>
              <a:t>,</a:t>
            </a:r>
            <a:r>
              <a:rPr lang="en-US" b="1" i="1" dirty="0" smtClean="0">
                <a:solidFill>
                  <a:schemeClr val="accent1"/>
                </a:solidFill>
              </a:rPr>
              <a:t>CT</a:t>
            </a:r>
            <a:r>
              <a:rPr lang="el-GR" b="1" i="1" dirty="0" smtClean="0">
                <a:solidFill>
                  <a:schemeClr val="accent1"/>
                </a:solidFill>
              </a:rPr>
              <a:t>)</a:t>
            </a:r>
            <a:endParaRPr lang="en-US" b="1" dirty="0">
              <a:solidFill>
                <a:schemeClr val="accent1"/>
              </a:solidFill>
            </a:endParaRPr>
          </a:p>
        </p:txBody>
      </p:sp>
      <p:sp>
        <p:nvSpPr>
          <p:cNvPr id="3" name="2 - Θέση περιεχομένου"/>
          <p:cNvSpPr>
            <a:spLocks noGrp="1"/>
          </p:cNvSpPr>
          <p:nvPr>
            <p:ph sz="quarter" idx="1"/>
          </p:nvPr>
        </p:nvSpPr>
        <p:spPr/>
        <p:txBody>
          <a:bodyPr>
            <a:normAutofit fontScale="85000" lnSpcReduction="20000"/>
          </a:bodyPr>
          <a:lstStyle/>
          <a:p>
            <a:r>
              <a:rPr lang="el-GR" dirty="0" smtClean="0"/>
              <a:t>Υπάρχουν δύο βασικές μέθοδοι </a:t>
            </a:r>
            <a:r>
              <a:rPr lang="el-GR" dirty="0" err="1" smtClean="0"/>
              <a:t>τομογραφικής</a:t>
            </a:r>
            <a:r>
              <a:rPr lang="el-GR" dirty="0" smtClean="0"/>
              <a:t> απεικόνισης. Η </a:t>
            </a:r>
            <a:r>
              <a:rPr lang="el-GR" b="1" i="1" dirty="0" smtClean="0"/>
              <a:t>τομογραφία διέλευσης </a:t>
            </a:r>
            <a:r>
              <a:rPr lang="el-GR" dirty="0" smtClean="0"/>
              <a:t>(</a:t>
            </a:r>
            <a:r>
              <a:rPr lang="el-GR" i="1" dirty="0" err="1" smtClean="0"/>
              <a:t>transmission</a:t>
            </a:r>
            <a:r>
              <a:rPr lang="el-GR" i="1" dirty="0" smtClean="0"/>
              <a:t> </a:t>
            </a:r>
            <a:r>
              <a:rPr lang="el-GR" i="1" dirty="0" err="1" smtClean="0"/>
              <a:t>tomography</a:t>
            </a:r>
            <a:r>
              <a:rPr lang="el-GR" dirty="0" smtClean="0"/>
              <a:t>) (π.χ. CT) και η </a:t>
            </a:r>
            <a:r>
              <a:rPr lang="el-GR" b="1" i="1" dirty="0" smtClean="0"/>
              <a:t>τομογραφία εκπομπής</a:t>
            </a:r>
            <a:r>
              <a:rPr lang="el-GR" b="1" dirty="0" smtClean="0"/>
              <a:t> </a:t>
            </a:r>
            <a:r>
              <a:rPr lang="el-GR" dirty="0" smtClean="0"/>
              <a:t>(</a:t>
            </a:r>
            <a:r>
              <a:rPr lang="el-GR" i="1" dirty="0" err="1" smtClean="0"/>
              <a:t>emission</a:t>
            </a:r>
            <a:r>
              <a:rPr lang="el-GR" i="1" dirty="0" smtClean="0"/>
              <a:t> </a:t>
            </a:r>
            <a:r>
              <a:rPr lang="el-GR" i="1" dirty="0" err="1" smtClean="0"/>
              <a:t>tomography</a:t>
            </a:r>
            <a:r>
              <a:rPr lang="el-GR" dirty="0" smtClean="0"/>
              <a:t>) (π.χ. SPECT, PET).</a:t>
            </a:r>
          </a:p>
          <a:p>
            <a:pPr algn="just"/>
            <a:r>
              <a:rPr lang="el-GR" dirty="0" smtClean="0"/>
              <a:t>Στην πρώτη μέθοδο, η πηγή και το ανιχνευτικό σύστημα βρίσκονται σε </a:t>
            </a:r>
            <a:r>
              <a:rPr lang="el-GR" dirty="0" err="1" smtClean="0"/>
              <a:t>αντιδιαμετρική</a:t>
            </a:r>
            <a:r>
              <a:rPr lang="el-GR" dirty="0" smtClean="0"/>
              <a:t> θέση και περιστρέφονται γύρω από το υπό εξέταση αντικείμενο. Η αξονική τομογραφία είναι καθιερωμένη μέθοδος ιατρικής απεικόνισης, που προσφέρει υψηλής ποιότητας εγκάρσιες εικόνες των εσωτερικών δομών του σώματος. Βασίζεται σε ένα εξαιρετικά μεγάλο πλήθος (~ 500.000) μετρήσεων της διάδοσης των </a:t>
            </a:r>
            <a:r>
              <a:rPr lang="el-GR" dirty="0" err="1" smtClean="0"/>
              <a:t>ακτίνων</a:t>
            </a:r>
            <a:r>
              <a:rPr lang="el-GR" dirty="0" smtClean="0"/>
              <a:t> Χ δια του σώματος του εξεταζόμενου σε απολύτως καθορισμένη γεωμετρία. Με τη χρήση της αξονικής τομογραφίας  προσπαθούμε να λύσουμε το πρόβλημα της προβολής των δομών από διαφορετικά επίπεδα πάνω στο ίδιο επίπεδο, το επίπεδο του φιλμ και ταυτόχρονα λύνεται και το άλλο πρόβλημα της μη διάκρισης δομών με μικρή διαφορά στη μεταξύ τους αντίθεση.</a:t>
            </a:r>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sz="2700" b="1" dirty="0">
                <a:solidFill>
                  <a:schemeClr val="accent1"/>
                </a:solidFill>
              </a:rPr>
              <a:t>Το σύστημα του αξονικού τομογράφου (</a:t>
            </a:r>
            <a:r>
              <a:rPr lang="en-US" sz="2700" b="1" dirty="0">
                <a:solidFill>
                  <a:schemeClr val="accent1"/>
                </a:solidFill>
              </a:rPr>
              <a:t>Computed Tomography</a:t>
            </a:r>
            <a:r>
              <a:rPr lang="el-GR" sz="2700" b="1" dirty="0">
                <a:solidFill>
                  <a:schemeClr val="accent1"/>
                </a:solidFill>
              </a:rPr>
              <a:t>,</a:t>
            </a:r>
            <a:r>
              <a:rPr lang="en-US" sz="2700" b="1" dirty="0">
                <a:solidFill>
                  <a:schemeClr val="accent1"/>
                </a:solidFill>
              </a:rPr>
              <a:t>CT</a:t>
            </a:r>
            <a:r>
              <a:rPr lang="el-GR" sz="2700" b="1" dirty="0">
                <a:solidFill>
                  <a:schemeClr val="accent1"/>
                </a:solidFill>
              </a:rPr>
              <a:t>)</a:t>
            </a:r>
            <a:endParaRPr lang="en-US" sz="2700" b="1" dirty="0">
              <a:solidFill>
                <a:schemeClr val="accent1"/>
              </a:solidFill>
            </a:endParaRPr>
          </a:p>
        </p:txBody>
      </p:sp>
      <p:sp>
        <p:nvSpPr>
          <p:cNvPr id="3" name="2 - Θέση περιεχομένου"/>
          <p:cNvSpPr>
            <a:spLocks noGrp="1"/>
          </p:cNvSpPr>
          <p:nvPr>
            <p:ph sz="quarter" idx="1"/>
          </p:nvPr>
        </p:nvSpPr>
        <p:spPr/>
        <p:txBody>
          <a:bodyPr>
            <a:normAutofit fontScale="77500" lnSpcReduction="20000"/>
          </a:bodyPr>
          <a:lstStyle/>
          <a:p>
            <a:pPr algn="just"/>
            <a:r>
              <a:rPr lang="el-GR" dirty="0" smtClean="0"/>
              <a:t>Η </a:t>
            </a:r>
            <a:r>
              <a:rPr lang="el-GR" b="1" dirty="0" smtClean="0"/>
              <a:t>Τομογραφία Εκπομπής Ποζιτρονίων </a:t>
            </a:r>
            <a:r>
              <a:rPr lang="el-GR" dirty="0" smtClean="0"/>
              <a:t>είναι μια διαγνωστική τεχνική βασισμένη στον εντοπισμό ποζιτρονίων, τα οποία εκπέμπονται από ραδιενεργές ουσίες όταν αυτές εισάγονται στο ανθρώπινο σώμα. Αν και εμφανίστηκε την δεκαετία του 60, κέρδισε ευρεία κλινική εφαρμογή τα τελευταία χρόνια, ειδικά στον χώρο της Ογκολογίας. Ο συνδυασμός μάλιστα της ΡΕΤ- </a:t>
            </a:r>
            <a:r>
              <a:rPr lang="en-AU" dirty="0" smtClean="0"/>
              <a:t>C</a:t>
            </a:r>
            <a:r>
              <a:rPr lang="el-GR" dirty="0" smtClean="0"/>
              <a:t>Τ  απεικόνισης με το ίδιο απεικονιστικό σύστημα, βελτιώνει κατά πολύ τις δυνατότητες της  ΡΕΤ στην κλινική πράξη. Είναι η απεικονιστική μέθοδος της Πυρηνικής Ιατρικής η οποία καθιστά δυνατή την λήψη λειτουργικών εικόνων δηλωτικών της φυσιολογικής η παθολογικής λειτουργίας των διαφόρων οργάνων.</a:t>
            </a:r>
          </a:p>
          <a:p>
            <a:pPr algn="just"/>
            <a:r>
              <a:rPr lang="el-GR" dirty="0" smtClean="0"/>
              <a:t>Βασικό προτέρημα της τομογραφίας με </a:t>
            </a:r>
            <a:r>
              <a:rPr lang="el-GR" b="1" dirty="0" smtClean="0"/>
              <a:t>γ-</a:t>
            </a:r>
            <a:r>
              <a:rPr lang="en-AU" b="1" dirty="0" smtClean="0"/>
              <a:t>camera</a:t>
            </a:r>
            <a:r>
              <a:rPr lang="el-GR" b="1" dirty="0" smtClean="0"/>
              <a:t> </a:t>
            </a:r>
            <a:r>
              <a:rPr lang="el-GR" dirty="0" smtClean="0"/>
              <a:t>είναι ότι οι εικόνες της «περιέχονται» στο χώρο, δηλαδή έχουν την ιδιότητα και των τριών διαστάσεων. Με αποτελεσματική αφαίρεση δεδομένων από περιοχές γύρω από το αντικείμενο ενδιαφέροντος, βελτιώνεται η αντίθεση στην εικόνα. Έτσι, η τομογραφία καρδιάς παρέχει διαγνωστικές πληροφορίες λόγω της παρουσίασης δεδομένων και από τις τρεις διαστάσεις και λόγω της αυξημένης αντίθεσης της εικόνας.</a:t>
            </a:r>
            <a:endParaRPr lang="en-US" dirty="0" smtClean="0"/>
          </a:p>
          <a:p>
            <a:pPr algn="just"/>
            <a:endParaRPr lang="en-US" dirty="0" smtClean="0"/>
          </a:p>
          <a:p>
            <a:pPr algn="just"/>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b="1" dirty="0" smtClean="0">
                <a:solidFill>
                  <a:schemeClr val="accent1"/>
                </a:solidFill>
              </a:rPr>
              <a:t>Το σύστημα του </a:t>
            </a:r>
            <a:r>
              <a:rPr lang="el-GR" b="1" i="1" dirty="0" smtClean="0">
                <a:solidFill>
                  <a:schemeClr val="accent1"/>
                </a:solidFill>
              </a:rPr>
              <a:t>υπερηχογράφου (</a:t>
            </a:r>
            <a:r>
              <a:rPr lang="en-US" b="1" i="1" dirty="0" smtClean="0">
                <a:solidFill>
                  <a:schemeClr val="accent1"/>
                </a:solidFill>
              </a:rPr>
              <a:t>medical </a:t>
            </a:r>
            <a:r>
              <a:rPr lang="en-US" b="1" i="1" dirty="0" err="1" smtClean="0">
                <a:solidFill>
                  <a:schemeClr val="accent1"/>
                </a:solidFill>
              </a:rPr>
              <a:t>ultrasonographer</a:t>
            </a:r>
            <a:r>
              <a:rPr lang="el-GR" b="1" i="1" dirty="0" smtClean="0">
                <a:solidFill>
                  <a:schemeClr val="accent1"/>
                </a:solidFill>
              </a:rPr>
              <a:t>)</a:t>
            </a:r>
            <a:endParaRPr lang="en-US" b="1" dirty="0">
              <a:solidFill>
                <a:schemeClr val="accent1"/>
              </a:solidFill>
            </a:endParaRPr>
          </a:p>
        </p:txBody>
      </p:sp>
      <p:sp>
        <p:nvSpPr>
          <p:cNvPr id="3" name="2 - Θέση περιεχομένου"/>
          <p:cNvSpPr>
            <a:spLocks noGrp="1"/>
          </p:cNvSpPr>
          <p:nvPr>
            <p:ph sz="quarter" idx="1"/>
          </p:nvPr>
        </p:nvSpPr>
        <p:spPr/>
        <p:txBody>
          <a:bodyPr>
            <a:normAutofit fontScale="70000" lnSpcReduction="20000"/>
          </a:bodyPr>
          <a:lstStyle/>
          <a:p>
            <a:pPr algn="just"/>
            <a:r>
              <a:rPr lang="el-GR" dirty="0" smtClean="0"/>
              <a:t>Οι υπέρηχοι χρησιμοποιούνται για την απεικόνιση του ανθρώπινου σώματος εδώ και 50 χρόνια. Είναι μια από τις πιο ευρέως διαδεδομένες μεθόδους της διαγνωστικής ιατρικής. Η χρήση τους δεν είναι οικονομικώς απαγορευτική, ειδικά αν συγκριθεί με τη </a:t>
            </a:r>
            <a:r>
              <a:rPr lang="el-GR" b="1" i="1" dirty="0" smtClean="0"/>
              <a:t>μαγνητική </a:t>
            </a:r>
            <a:r>
              <a:rPr lang="el-GR" b="1" i="1" dirty="0" smtClean="0"/>
              <a:t>τομογραφία </a:t>
            </a:r>
            <a:r>
              <a:rPr lang="el-GR" i="1" dirty="0" smtClean="0"/>
              <a:t>(</a:t>
            </a:r>
            <a:r>
              <a:rPr lang="en-US" i="1" dirty="0" smtClean="0"/>
              <a:t>MRI</a:t>
            </a:r>
            <a:r>
              <a:rPr lang="el-GR" i="1" dirty="0" smtClean="0"/>
              <a:t>)</a:t>
            </a:r>
            <a:r>
              <a:rPr lang="el-GR" dirty="0" smtClean="0"/>
              <a:t> και την </a:t>
            </a:r>
            <a:r>
              <a:rPr lang="el-GR" b="1" i="1" dirty="0" smtClean="0"/>
              <a:t>αξονική </a:t>
            </a:r>
            <a:r>
              <a:rPr lang="el-GR" b="1" i="1" dirty="0" smtClean="0"/>
              <a:t>τομογραφία (</a:t>
            </a:r>
            <a:r>
              <a:rPr lang="en-US" i="1" dirty="0" smtClean="0"/>
              <a:t>CT</a:t>
            </a:r>
            <a:r>
              <a:rPr lang="el-GR" i="1" dirty="0" smtClean="0"/>
              <a:t>)</a:t>
            </a:r>
            <a:r>
              <a:rPr lang="el-GR" dirty="0" smtClean="0"/>
              <a:t>. Άλλωστε εξαιτίας του γεγονότος ότι χρησιμοποιείται μη </a:t>
            </a:r>
            <a:r>
              <a:rPr lang="el-GR" dirty="0" err="1" smtClean="0"/>
              <a:t>ιοντίζουσα</a:t>
            </a:r>
            <a:r>
              <a:rPr lang="el-GR" dirty="0" smtClean="0"/>
              <a:t> ακτινοβολία, η χρήση της οποίας μπορεί να έχει συνέπεια ακόμη και την εμφάνιση καρκίνου, το υπερηχογράφημα έχει χαρακτηριστεί «ασφαλής μέθοδος».</a:t>
            </a:r>
            <a:endParaRPr lang="en-US" dirty="0" smtClean="0"/>
          </a:p>
          <a:p>
            <a:pPr algn="just"/>
            <a:r>
              <a:rPr lang="el-GR" dirty="0" smtClean="0"/>
              <a:t>Οι υπέρηχοι χρησιμοποιούνται ως επί το πλείστον για:</a:t>
            </a:r>
            <a:endParaRPr lang="en-US" dirty="0" smtClean="0"/>
          </a:p>
          <a:p>
            <a:pPr marL="804863" lvl="0" indent="-273050" algn="just">
              <a:buFont typeface="Arial" pitchFamily="34" charset="0"/>
              <a:buChar char="•"/>
            </a:pPr>
            <a:r>
              <a:rPr lang="el-GR" dirty="0" smtClean="0"/>
              <a:t>Την πρόβλεψη της ημερομηνίας γέννησης</a:t>
            </a:r>
            <a:endParaRPr lang="en-US" dirty="0" smtClean="0"/>
          </a:p>
          <a:p>
            <a:pPr marL="804863" lvl="0" indent="-273050" algn="just">
              <a:buFont typeface="Arial" pitchFamily="34" charset="0"/>
              <a:buChar char="•"/>
            </a:pPr>
            <a:r>
              <a:rPr lang="el-GR" dirty="0" smtClean="0"/>
              <a:t>Διάγνωση του φύλου του παιδιού </a:t>
            </a:r>
            <a:endParaRPr lang="en-US" dirty="0" smtClean="0"/>
          </a:p>
          <a:p>
            <a:pPr marL="804863" lvl="0" indent="-273050" algn="just">
              <a:buFont typeface="Arial" pitchFamily="34" charset="0"/>
              <a:buChar char="•"/>
            </a:pPr>
            <a:r>
              <a:rPr lang="el-GR" dirty="0" smtClean="0"/>
              <a:t>Προσδιορισμό της θέσης του εμβρύου</a:t>
            </a:r>
            <a:endParaRPr lang="en-US" dirty="0" smtClean="0"/>
          </a:p>
          <a:p>
            <a:pPr marL="804863" lvl="0" indent="-273050" algn="just">
              <a:buFont typeface="Arial" pitchFamily="34" charset="0"/>
              <a:buChar char="•"/>
            </a:pPr>
            <a:r>
              <a:rPr lang="el-GR" dirty="0" smtClean="0"/>
              <a:t>Έλεγχο πολλαπλής εγκυμοσύνης</a:t>
            </a:r>
            <a:endParaRPr lang="en-US" dirty="0" smtClean="0"/>
          </a:p>
          <a:p>
            <a:pPr marL="804863" lvl="0" indent="-273050" algn="just">
              <a:buFont typeface="Arial" pitchFamily="34" charset="0"/>
              <a:buChar char="•"/>
            </a:pPr>
            <a:r>
              <a:rPr lang="el-GR" dirty="0" smtClean="0"/>
              <a:t>Έλεγχο σοβαρών φυσικών ανωμαλιών</a:t>
            </a:r>
            <a:endParaRPr lang="en-US" dirty="0" smtClean="0"/>
          </a:p>
          <a:p>
            <a:pPr marL="804863" lvl="0" indent="-273050" algn="just">
              <a:buFont typeface="Arial" pitchFamily="34" charset="0"/>
              <a:buChar char="•"/>
            </a:pPr>
            <a:r>
              <a:rPr lang="el-GR" dirty="0" smtClean="0"/>
              <a:t>Έλεγχο καρδιακών παθήσεων (</a:t>
            </a:r>
            <a:r>
              <a:rPr lang="el-GR" dirty="0" err="1" smtClean="0"/>
              <a:t>υπερηχοκαρδιογράφημα</a:t>
            </a:r>
            <a:r>
              <a:rPr lang="el-GR" dirty="0" smtClean="0"/>
              <a:t>)</a:t>
            </a:r>
            <a:endParaRPr lang="en-US" dirty="0" smtClean="0"/>
          </a:p>
          <a:p>
            <a:pPr marL="804863" lvl="0" indent="-273050" algn="just">
              <a:buFont typeface="Arial" pitchFamily="34" charset="0"/>
              <a:buChar char="•"/>
            </a:pPr>
            <a:r>
              <a:rPr lang="el-GR" dirty="0" smtClean="0"/>
              <a:t>Αντιμετώπιση εγκεφαλικών επεισοδίων</a:t>
            </a:r>
            <a:endParaRPr lang="en-US" dirty="0" smtClean="0"/>
          </a:p>
          <a:p>
            <a:pPr marL="804863" lvl="0" indent="-273050" algn="just">
              <a:buFont typeface="Arial" pitchFamily="34" charset="0"/>
              <a:buChar char="•"/>
            </a:pPr>
            <a:r>
              <a:rPr lang="el-GR" dirty="0" smtClean="0"/>
              <a:t>Διάγνωση – Αντιμετώπιση καρκίνου (π.χ. του μαστού)</a:t>
            </a:r>
            <a:endParaRPr lang="en-US" dirty="0" smtClean="0"/>
          </a:p>
          <a:p>
            <a:pPr marL="804863" lvl="0" indent="-273050" algn="just">
              <a:buFont typeface="Arial" pitchFamily="34" charset="0"/>
              <a:buChar char="•"/>
            </a:pPr>
            <a:r>
              <a:rPr lang="el-GR" dirty="0" smtClean="0"/>
              <a:t>Οφθαλμολογία (</a:t>
            </a:r>
            <a:r>
              <a:rPr lang="en-US" i="1" dirty="0" smtClean="0"/>
              <a:t>Doppler Ultrasound</a:t>
            </a:r>
            <a:r>
              <a:rPr lang="en-US" dirty="0" smtClean="0"/>
              <a:t>)</a:t>
            </a:r>
          </a:p>
          <a:p>
            <a:pPr algn="just"/>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b="1" dirty="0" smtClean="0">
                <a:solidFill>
                  <a:schemeClr val="accent1"/>
                </a:solidFill>
              </a:rPr>
              <a:t>Το σύστημα </a:t>
            </a:r>
            <a:r>
              <a:rPr lang="el-GR" b="1" dirty="0" err="1" smtClean="0">
                <a:solidFill>
                  <a:schemeClr val="accent1"/>
                </a:solidFill>
              </a:rPr>
              <a:t>τησ</a:t>
            </a:r>
            <a:r>
              <a:rPr lang="el-GR" b="1" dirty="0" smtClean="0">
                <a:solidFill>
                  <a:schemeClr val="accent1"/>
                </a:solidFill>
              </a:rPr>
              <a:t> </a:t>
            </a:r>
            <a:r>
              <a:rPr lang="el-GR" b="1" i="1" dirty="0" err="1" smtClean="0">
                <a:solidFill>
                  <a:schemeClr val="accent1"/>
                </a:solidFill>
              </a:rPr>
              <a:t>Μαγνητικήσ</a:t>
            </a:r>
            <a:r>
              <a:rPr lang="el-GR" b="1" i="1" dirty="0" smtClean="0">
                <a:solidFill>
                  <a:schemeClr val="accent1"/>
                </a:solidFill>
              </a:rPr>
              <a:t> </a:t>
            </a:r>
            <a:r>
              <a:rPr lang="el-GR" b="1" i="1" dirty="0" err="1" smtClean="0">
                <a:solidFill>
                  <a:schemeClr val="accent1"/>
                </a:solidFill>
              </a:rPr>
              <a:t>Τομογραφίασ</a:t>
            </a:r>
            <a:r>
              <a:rPr lang="el-GR" b="1" i="1" dirty="0" smtClean="0">
                <a:solidFill>
                  <a:schemeClr val="accent1"/>
                </a:solidFill>
              </a:rPr>
              <a:t> (</a:t>
            </a:r>
            <a:r>
              <a:rPr lang="en-US" b="1" i="1" dirty="0" smtClean="0">
                <a:solidFill>
                  <a:schemeClr val="accent1"/>
                </a:solidFill>
              </a:rPr>
              <a:t>Magnetic Resonance Imaging</a:t>
            </a:r>
            <a:r>
              <a:rPr lang="el-GR" b="1" i="1" dirty="0" smtClean="0">
                <a:solidFill>
                  <a:schemeClr val="accent1"/>
                </a:solidFill>
              </a:rPr>
              <a:t>, </a:t>
            </a:r>
            <a:r>
              <a:rPr lang="en-US" b="1" i="1" dirty="0" smtClean="0">
                <a:solidFill>
                  <a:schemeClr val="accent1"/>
                </a:solidFill>
              </a:rPr>
              <a:t>MRI</a:t>
            </a:r>
            <a:r>
              <a:rPr lang="el-GR" b="1" i="1" dirty="0" smtClean="0">
                <a:solidFill>
                  <a:schemeClr val="accent1"/>
                </a:solidFill>
              </a:rPr>
              <a:t>)</a:t>
            </a:r>
            <a:endParaRPr lang="en-US" b="1" dirty="0">
              <a:solidFill>
                <a:schemeClr val="accent1"/>
              </a:solidFill>
            </a:endParaRPr>
          </a:p>
        </p:txBody>
      </p:sp>
      <p:sp>
        <p:nvSpPr>
          <p:cNvPr id="3" name="2 - Θέση περιεχομένου"/>
          <p:cNvSpPr>
            <a:spLocks noGrp="1"/>
          </p:cNvSpPr>
          <p:nvPr>
            <p:ph sz="quarter" idx="1"/>
          </p:nvPr>
        </p:nvSpPr>
        <p:spPr/>
        <p:txBody>
          <a:bodyPr>
            <a:normAutofit fontScale="85000" lnSpcReduction="20000"/>
          </a:bodyPr>
          <a:lstStyle/>
          <a:p>
            <a:pPr algn="just"/>
            <a:r>
              <a:rPr lang="el-GR" dirty="0" smtClean="0"/>
              <a:t>Με τη μέθοδο της </a:t>
            </a:r>
            <a:r>
              <a:rPr lang="el-GR" b="1" dirty="0" smtClean="0"/>
              <a:t>Μαγνητικής Τομογραφίας </a:t>
            </a:r>
            <a:r>
              <a:rPr lang="el-GR" dirty="0" smtClean="0"/>
              <a:t>επιτυγχάνεται η αναπαράσταση και μελέτη της ανατομίας και λειτουργίας των διαφόρων οργάνων και των συστημάτων του σώματος, χωρίς ο ασθενής να λαμβάνει ακτινοβολία (ακτίνες Χ). Επιπλέον, οι διάφορες ειδικές τεχνικές που έχουν αναπτυχθεί σε συνδυασμό με τη δυνατότητα των μαγνητικών πεδίων να απεικονίζουν το ανθρώπινο σώμα σε οποιοδήποτε άξονα, έχουν επιφέρει ιλιγγιώδη ποιοτικά αποτελέσματα σε εξετάσεις εγκεφάλου, ορθοπεδικών περιστατικών, αγγειογραφίας, </a:t>
            </a:r>
            <a:r>
              <a:rPr lang="el-GR" dirty="0" err="1" smtClean="0"/>
              <a:t>χολοαγγειογραφίας</a:t>
            </a:r>
            <a:r>
              <a:rPr lang="el-GR" dirty="0" smtClean="0"/>
              <a:t>, </a:t>
            </a:r>
            <a:r>
              <a:rPr lang="el-GR" dirty="0" err="1" smtClean="0"/>
              <a:t>μυελογραφίας</a:t>
            </a:r>
            <a:r>
              <a:rPr lang="el-GR" dirty="0" smtClean="0"/>
              <a:t> </a:t>
            </a:r>
            <a:r>
              <a:rPr lang="el-GR" dirty="0" err="1" smtClean="0"/>
              <a:t>κ.λ.π</a:t>
            </a:r>
            <a:r>
              <a:rPr lang="el-GR" dirty="0" smtClean="0"/>
              <a:t>. Τέλος, με τα νέα συμπτώματα Μαγνητικής Τομογραφίας "ανοικτού τύπου", εξασφαλίζεται η φιλικότητα και άνεση του ασθενή, ενώ ο χρόνος της κλινικής εξέτασης ελαχιστοποιείται. Με τη Μαγνητική Τομογραφία καλύπτουμε ένα ευρύτατο φάσμα κλινικών εφαρμογών σε όλες τις εξεταζόμενες ανατομίες, προσφέροντας υψηλής ποιότητας απεικόνιση σε λογικούς χρόνους εξέτασης.</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b="1" dirty="0" smtClean="0">
                <a:solidFill>
                  <a:schemeClr val="accent1"/>
                </a:solidFill>
              </a:rPr>
              <a:t>Το σύστημα </a:t>
            </a:r>
            <a:r>
              <a:rPr lang="el-GR" b="1" dirty="0" err="1" smtClean="0">
                <a:solidFill>
                  <a:schemeClr val="accent1"/>
                </a:solidFill>
              </a:rPr>
              <a:t>τησ</a:t>
            </a:r>
            <a:r>
              <a:rPr lang="el-GR" b="1" dirty="0" smtClean="0">
                <a:solidFill>
                  <a:schemeClr val="accent1"/>
                </a:solidFill>
              </a:rPr>
              <a:t> </a:t>
            </a:r>
            <a:r>
              <a:rPr lang="el-GR" b="1" i="1" dirty="0" err="1" smtClean="0">
                <a:solidFill>
                  <a:schemeClr val="accent1"/>
                </a:solidFill>
              </a:rPr>
              <a:t>Μαγνητικήσ</a:t>
            </a:r>
            <a:r>
              <a:rPr lang="el-GR" b="1" i="1" dirty="0" smtClean="0">
                <a:solidFill>
                  <a:schemeClr val="accent1"/>
                </a:solidFill>
              </a:rPr>
              <a:t> </a:t>
            </a:r>
            <a:r>
              <a:rPr lang="el-GR" b="1" i="1" dirty="0" err="1" smtClean="0">
                <a:solidFill>
                  <a:schemeClr val="accent1"/>
                </a:solidFill>
              </a:rPr>
              <a:t>Τομογραφίασ</a:t>
            </a:r>
            <a:r>
              <a:rPr lang="el-GR" b="1" i="1" dirty="0" smtClean="0">
                <a:solidFill>
                  <a:schemeClr val="accent1"/>
                </a:solidFill>
              </a:rPr>
              <a:t> (</a:t>
            </a:r>
            <a:r>
              <a:rPr lang="en-US" b="1" i="1" dirty="0" smtClean="0">
                <a:solidFill>
                  <a:schemeClr val="accent1"/>
                </a:solidFill>
              </a:rPr>
              <a:t>Magnetic Resonance Imaging</a:t>
            </a:r>
            <a:r>
              <a:rPr lang="el-GR" b="1" i="1" dirty="0" smtClean="0">
                <a:solidFill>
                  <a:schemeClr val="accent1"/>
                </a:solidFill>
              </a:rPr>
              <a:t>, </a:t>
            </a:r>
            <a:r>
              <a:rPr lang="en-US" b="1" i="1" dirty="0" smtClean="0">
                <a:solidFill>
                  <a:schemeClr val="accent1"/>
                </a:solidFill>
              </a:rPr>
              <a:t>MRI</a:t>
            </a:r>
            <a:r>
              <a:rPr lang="el-GR" b="1" i="1" dirty="0" smtClean="0">
                <a:solidFill>
                  <a:schemeClr val="accent1"/>
                </a:solidFill>
              </a:rPr>
              <a:t>)</a:t>
            </a:r>
            <a:endParaRPr lang="en-US" b="1" dirty="0">
              <a:solidFill>
                <a:schemeClr val="accent1"/>
              </a:solidFill>
            </a:endParaRPr>
          </a:p>
        </p:txBody>
      </p:sp>
      <p:sp>
        <p:nvSpPr>
          <p:cNvPr id="3" name="2 - Θέση περιεχομένου"/>
          <p:cNvSpPr>
            <a:spLocks noGrp="1"/>
          </p:cNvSpPr>
          <p:nvPr>
            <p:ph sz="quarter" idx="1"/>
          </p:nvPr>
        </p:nvSpPr>
        <p:spPr/>
        <p:txBody>
          <a:bodyPr>
            <a:normAutofit fontScale="55000" lnSpcReduction="20000"/>
          </a:bodyPr>
          <a:lstStyle/>
          <a:p>
            <a:pPr algn="just"/>
            <a:r>
              <a:rPr lang="el-GR" sz="2900" dirty="0" smtClean="0"/>
              <a:t>Η </a:t>
            </a:r>
            <a:r>
              <a:rPr lang="el-GR" sz="2900" b="1" dirty="0" smtClean="0"/>
              <a:t>πυρηνική μαγνητική τομογραφία </a:t>
            </a:r>
            <a:r>
              <a:rPr lang="el-GR" sz="2900" dirty="0" smtClean="0"/>
              <a:t>(</a:t>
            </a:r>
            <a:r>
              <a:rPr lang="en-AU" sz="2900" dirty="0" smtClean="0"/>
              <a:t>MR</a:t>
            </a:r>
            <a:r>
              <a:rPr lang="el-GR" sz="2900" dirty="0" smtClean="0"/>
              <a:t>Ι) είναι μια μέθοδος απεικόνισης και διάγνωσης που μας παρέχει εικόνες μελών τού σώματος. Βασίζεται στην ικανότητα δέσμευσης των σημάτων που εκπέμπουν τα άτομα υδρογόνου που υπάρχουν στους ιστούς, ιδιαίτερα σ' εκείνους που είναι πλούσιοι σε νερό. Όταν βρεθούν μέσα σε μαγνητικό πεδίο επιτυγχάνεται η διέγερση των ατόμων υδρογόνου. Συνήθως ο προσανατολισμός των πυρήνων τού υδρογόνου στους ιστούς είναι τυχαίος. Στη μαγνητική τομογραφία ο ασθενής εκτίθεται σε ισχυρό μαγνητικό πεδίο (αντίστοιχο, αλλά χίλιες φορές μεγαλύτερο από το μαγνητικό πεδίο της Γης) ικανό να προσανατολίσει τους πυρήνες σε κανονική διάταξη με τη βοήθεια μιας ακολουθίας ηλεκτρομαγνητικών κυμάτων. Μετά τη διέγερση αυτή, τα άτομα επανέρχονται στην αρχική τους κατάσταση εκπέμποντας ακτινοβολία. Αυτή την ακτινοβολία συλλαμβάνουν ειδικοί δέκτες και τη στέλνουν υπό μορφή ηλεκτρικών ώσεων σ' έναν ηλεκτρονικό υπολογιστή. Εκεί γίνεται η επεξεργασία των σημάτων και η μετατροπή τους σε εικόνα. Οι ιστοί απεικονίζονται με διαφορετικό τρόπο, και όσο πιο ανοιχτό χρώμα έχουν τόσο μεγαλύτερη είναι η συγκέντρωσή τους σε νερό. </a:t>
            </a:r>
            <a:endParaRPr lang="el-GR" sz="2900" dirty="0" smtClean="0"/>
          </a:p>
          <a:p>
            <a:pPr algn="just"/>
            <a:endParaRPr lang="en-US" sz="2900" dirty="0" smtClean="0"/>
          </a:p>
          <a:p>
            <a:pPr algn="just"/>
            <a:r>
              <a:rPr lang="el-GR" sz="2900" dirty="0" smtClean="0"/>
              <a:t>Η μαγνητική τομογραφία ενδείκνυται λοιπόν στην αναπαραγωγή εικόνων από τένοντες, μυς ή σπλαχνικά όργανα. Η συσκευή που χρησιμοποιείται κατά την εξέταση είναι ένα τούνελ στο μέγεθος του ανθρώπου, ανοιχτό στα άκρα του, τα τοιχώματα του οποίου αποτελούνται από μαγνήτες που δημιουργούν ένα μόνιμο μαγνητικό πεδίο.</a:t>
            </a:r>
            <a:endParaRPr lang="en-US" sz="2900" dirty="0" smtClean="0"/>
          </a:p>
          <a:p>
            <a:pPr algn="just"/>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b="1" dirty="0" smtClean="0">
                <a:solidFill>
                  <a:schemeClr val="accent1"/>
                </a:solidFill>
              </a:rPr>
              <a:t>Το σύστημα </a:t>
            </a:r>
            <a:r>
              <a:rPr lang="el-GR" b="1" i="1" dirty="0" smtClean="0">
                <a:solidFill>
                  <a:schemeClr val="accent1"/>
                </a:solidFill>
              </a:rPr>
              <a:t>χάπι-κάμερα </a:t>
            </a:r>
            <a:r>
              <a:rPr lang="el-GR" b="1" i="1" dirty="0" smtClean="0">
                <a:solidFill>
                  <a:schemeClr val="accent1"/>
                </a:solidFill>
              </a:rPr>
              <a:t/>
            </a:r>
            <a:br>
              <a:rPr lang="el-GR" b="1" i="1" dirty="0" smtClean="0">
                <a:solidFill>
                  <a:schemeClr val="accent1"/>
                </a:solidFill>
              </a:rPr>
            </a:br>
            <a:r>
              <a:rPr lang="el-GR" b="1" i="1" dirty="0" smtClean="0">
                <a:solidFill>
                  <a:schemeClr val="accent1"/>
                </a:solidFill>
              </a:rPr>
              <a:t>(</a:t>
            </a:r>
            <a:r>
              <a:rPr lang="en-US" b="1" i="1" dirty="0" smtClean="0">
                <a:solidFill>
                  <a:schemeClr val="accent1"/>
                </a:solidFill>
              </a:rPr>
              <a:t>pill</a:t>
            </a:r>
            <a:r>
              <a:rPr lang="el-GR" b="1" i="1" dirty="0" smtClean="0">
                <a:solidFill>
                  <a:schemeClr val="accent1"/>
                </a:solidFill>
              </a:rPr>
              <a:t>-</a:t>
            </a:r>
            <a:r>
              <a:rPr lang="en-US" b="1" i="1" dirty="0" smtClean="0">
                <a:solidFill>
                  <a:schemeClr val="accent1"/>
                </a:solidFill>
              </a:rPr>
              <a:t>camera</a:t>
            </a:r>
            <a:r>
              <a:rPr lang="el-GR" b="1" i="1" dirty="0" smtClean="0">
                <a:solidFill>
                  <a:schemeClr val="accent1"/>
                </a:solidFill>
              </a:rPr>
              <a:t>)</a:t>
            </a:r>
            <a:endParaRPr lang="en-US" b="1" dirty="0">
              <a:solidFill>
                <a:schemeClr val="accent1"/>
              </a:solidFill>
            </a:endParaRPr>
          </a:p>
        </p:txBody>
      </p:sp>
      <p:sp>
        <p:nvSpPr>
          <p:cNvPr id="3" name="2 - Θέση περιεχομένου"/>
          <p:cNvSpPr>
            <a:spLocks noGrp="1"/>
          </p:cNvSpPr>
          <p:nvPr>
            <p:ph sz="quarter" idx="1"/>
          </p:nvPr>
        </p:nvSpPr>
        <p:spPr/>
        <p:txBody>
          <a:bodyPr/>
          <a:lstStyle/>
          <a:p>
            <a:pPr algn="just"/>
            <a:r>
              <a:rPr lang="el-GR" sz="1800" dirty="0" smtClean="0"/>
              <a:t>Το </a:t>
            </a:r>
            <a:r>
              <a:rPr lang="el-GR" sz="1800" b="1" dirty="0" smtClean="0"/>
              <a:t>χάπι-κάμερα</a:t>
            </a:r>
            <a:r>
              <a:rPr lang="el-GR" sz="1800" dirty="0" smtClean="0"/>
              <a:t> έχει δυο κάμερες στα άκρα του και το μέγεθος του είναι περίπου όσο μια </a:t>
            </a:r>
            <a:r>
              <a:rPr lang="el-GR" sz="1800" dirty="0" err="1" smtClean="0"/>
              <a:t>πολυβιταμίνη</a:t>
            </a:r>
            <a:r>
              <a:rPr lang="el-GR" sz="1800" dirty="0" smtClean="0"/>
              <a:t>. Ο συνδυασμός των δύο καμερών μπορεί να μας δώσει 14 φωτογραφίες το δευτερόλεπτο καθώς το χάπι ταξιδεύει στον οισοφάγο. Επιπλέον, η κάμερα στέλνει τις φωτογραφίες σε αισθητήρες οι οποίοι είναι τοποθετημένοι στο δέρμα του ασθενή, και αυτοί με την σειρά τους τις στέλνουν σε μια συσκευή καταγραφής (ηλεκτρονικό υπολογιστή ή σταθμό εργασίας).</a:t>
            </a:r>
          </a:p>
          <a:p>
            <a:pPr algn="just"/>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3347864" y="4293096"/>
            <a:ext cx="1905000" cy="1495425"/>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l-GR" b="1" dirty="0" smtClean="0">
                <a:solidFill>
                  <a:schemeClr val="accent1"/>
                </a:solidFill>
              </a:rPr>
              <a:t>θεραπευτικά βιοϊατρικά συστήματα πραγματικού χρόνου(</a:t>
            </a:r>
            <a:r>
              <a:rPr lang="en-US" b="1" dirty="0" smtClean="0">
                <a:solidFill>
                  <a:schemeClr val="accent1"/>
                </a:solidFill>
              </a:rPr>
              <a:t>therapeutic biomedical real time systems</a:t>
            </a:r>
            <a:r>
              <a:rPr lang="el-GR" b="1" dirty="0" smtClean="0">
                <a:solidFill>
                  <a:schemeClr val="accent1"/>
                </a:solidFill>
              </a:rPr>
              <a:t>)</a:t>
            </a:r>
            <a:endParaRPr lang="el-GR" b="1" dirty="0">
              <a:solidFill>
                <a:schemeClr val="accent1"/>
              </a:solidFill>
            </a:endParaRPr>
          </a:p>
        </p:txBody>
      </p:sp>
      <p:sp>
        <p:nvSpPr>
          <p:cNvPr id="3" name="Content Placeholder 2"/>
          <p:cNvSpPr>
            <a:spLocks noGrp="1"/>
          </p:cNvSpPr>
          <p:nvPr>
            <p:ph sz="quarter" idx="1"/>
          </p:nvPr>
        </p:nvSpPr>
        <p:spPr/>
        <p:txBody>
          <a:bodyPr>
            <a:normAutofit fontScale="85000" lnSpcReduction="10000"/>
          </a:bodyPr>
          <a:lstStyle/>
          <a:p>
            <a:pPr algn="just"/>
            <a:r>
              <a:rPr lang="el-GR" dirty="0" smtClean="0"/>
              <a:t>Τα </a:t>
            </a:r>
            <a:r>
              <a:rPr lang="el-GR" b="1" dirty="0" smtClean="0"/>
              <a:t>θεραπευτικά βιοϊατρικά συστήματα πραγματικού χρόνου </a:t>
            </a:r>
            <a:r>
              <a:rPr lang="el-GR" dirty="0" smtClean="0"/>
              <a:t>χρησιμοποιούνται προκειμένου να θεραπεύσουν ή να σταματήσουν την πρόοδο κάποιας ασθένειας χωρίς όμως να υπάρξει για τον ασθενή κάποιου είδους «αναπηρία» η οποία θα απαιτεί εντατική φροντίδα. </a:t>
            </a:r>
          </a:p>
          <a:p>
            <a:pPr algn="just"/>
            <a:r>
              <a:rPr lang="el-GR" dirty="0" smtClean="0"/>
              <a:t>Τυπικά θεραπευτικά βιοϊατρικά συστήματα πραγματικού χρόνου είναι οι σύγχρονες “προσθετικές” συσκευές οι οποίες αντικαθιστούν κάποιο ανθρώπινο μέλος το οποίο έχει χαθεί εξαιτίας ενός </a:t>
            </a:r>
            <a:r>
              <a:rPr lang="el-GR" dirty="0" smtClean="0"/>
              <a:t>ατυχήματος.</a:t>
            </a:r>
            <a:endParaRPr lang="el-GR" dirty="0" smtClean="0"/>
          </a:p>
          <a:p>
            <a:pPr algn="just"/>
            <a:r>
              <a:rPr lang="el-GR" dirty="0" smtClean="0"/>
              <a:t>Επιπλέον έχει αρχίσει να υποστηρίζεται ένας συνδυασμός των διαγνωστικών και των θεραπευτικών συσκευών πραγματικού χρόνου με αποτέλεσμα να προκύπτουν συσκευές όπως ο καρδιακός απινιδωτής (</a:t>
            </a:r>
            <a:r>
              <a:rPr lang="en-US" dirty="0" smtClean="0"/>
              <a:t>implanted </a:t>
            </a:r>
            <a:r>
              <a:rPr lang="en-US" dirty="0" err="1" smtClean="0"/>
              <a:t>cardioverter</a:t>
            </a:r>
            <a:r>
              <a:rPr lang="en-US" dirty="0" smtClean="0"/>
              <a:t> defibrillator</a:t>
            </a:r>
            <a:r>
              <a:rPr lang="el-GR" dirty="0" smtClean="0"/>
              <a:t>). Η συσκευή αυτή παρακολουθεί συνεχώς την καρδιακή λειτουργία και στέλνει έναν παλμό ρεύματος όταν συμβεί μια κοιλιακή μαρμαρυγή.</a:t>
            </a:r>
          </a:p>
          <a:p>
            <a:pPr algn="just"/>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b="1" dirty="0" smtClean="0">
                <a:solidFill>
                  <a:schemeClr val="accent1"/>
                </a:solidFill>
              </a:rPr>
              <a:t>θεραπευτικά </a:t>
            </a:r>
            <a:r>
              <a:rPr lang="el-GR" b="1" dirty="0" err="1" smtClean="0">
                <a:solidFill>
                  <a:schemeClr val="accent1"/>
                </a:solidFill>
              </a:rPr>
              <a:t>βιοϊατρικά</a:t>
            </a:r>
            <a:r>
              <a:rPr lang="el-GR" b="1" dirty="0" smtClean="0">
                <a:solidFill>
                  <a:schemeClr val="accent1"/>
                </a:solidFill>
              </a:rPr>
              <a:t> συστήματα πραγματικού χρόνου - </a:t>
            </a:r>
            <a:r>
              <a:rPr lang="el-GR" b="1" dirty="0" err="1" smtClean="0">
                <a:solidFill>
                  <a:schemeClr val="accent1"/>
                </a:solidFill>
              </a:rPr>
              <a:t>εφαρμογεσ</a:t>
            </a:r>
            <a:endParaRPr lang="el-GR" b="1" dirty="0">
              <a:solidFill>
                <a:schemeClr val="accent1"/>
              </a:solidFill>
            </a:endParaRPr>
          </a:p>
        </p:txBody>
      </p:sp>
      <p:sp>
        <p:nvSpPr>
          <p:cNvPr id="3" name="Content Placeholder 2"/>
          <p:cNvSpPr>
            <a:spLocks noGrp="1"/>
          </p:cNvSpPr>
          <p:nvPr>
            <p:ph sz="quarter" idx="1"/>
          </p:nvPr>
        </p:nvSpPr>
        <p:spPr>
          <a:xfrm>
            <a:off x="467544" y="1916832"/>
            <a:ext cx="7467600" cy="4277072"/>
          </a:xfrm>
        </p:spPr>
        <p:txBody>
          <a:bodyPr/>
          <a:lstStyle/>
          <a:p>
            <a:r>
              <a:rPr lang="el-GR" dirty="0" smtClean="0"/>
              <a:t>Καρδιακός βηματοδότης (</a:t>
            </a:r>
            <a:r>
              <a:rPr lang="en-US" dirty="0" smtClean="0"/>
              <a:t>cardiac pacemaker</a:t>
            </a:r>
            <a:r>
              <a:rPr lang="el-GR" dirty="0" smtClean="0"/>
              <a:t>)</a:t>
            </a:r>
          </a:p>
          <a:p>
            <a:r>
              <a:rPr lang="el-GR" dirty="0" smtClean="0"/>
              <a:t>Σύστημα προγραμματιζόμενης </a:t>
            </a:r>
            <a:r>
              <a:rPr lang="el-GR" dirty="0" smtClean="0"/>
              <a:t>και αυτοματοποιημένης </a:t>
            </a:r>
            <a:r>
              <a:rPr lang="el-GR" dirty="0" smtClean="0"/>
              <a:t>έγχυσης φαρμάκου (</a:t>
            </a:r>
            <a:r>
              <a:rPr lang="en-US" dirty="0" smtClean="0"/>
              <a:t>Programmable drug infusion pump</a:t>
            </a:r>
            <a:r>
              <a:rPr lang="el-GR" dirty="0" smtClean="0"/>
              <a:t>)</a:t>
            </a:r>
          </a:p>
          <a:p>
            <a:r>
              <a:rPr lang="el-GR" dirty="0" smtClean="0"/>
              <a:t> Βιονικό Χέρι (</a:t>
            </a:r>
            <a:r>
              <a:rPr lang="en-US" dirty="0" smtClean="0"/>
              <a:t>Bionic Arm</a:t>
            </a:r>
            <a:r>
              <a:rPr lang="el-GR" dirty="0" smtClean="0"/>
              <a:t>)</a:t>
            </a:r>
            <a:endParaRPr lang="en-US" dirty="0" smtClean="0"/>
          </a:p>
          <a:p>
            <a:r>
              <a:rPr lang="el-GR" dirty="0" smtClean="0"/>
              <a:t>Χειρουργικό Σύστημα (</a:t>
            </a:r>
            <a:r>
              <a:rPr lang="el-GR" dirty="0" err="1" smtClean="0"/>
              <a:t>da</a:t>
            </a:r>
            <a:r>
              <a:rPr lang="el-GR" dirty="0" smtClean="0"/>
              <a:t> </a:t>
            </a:r>
            <a:r>
              <a:rPr lang="el-GR" dirty="0" err="1" smtClean="0"/>
              <a:t>Vinci</a:t>
            </a:r>
            <a:r>
              <a:rPr lang="el-GR" dirty="0" smtClean="0"/>
              <a:t> </a:t>
            </a:r>
            <a:r>
              <a:rPr lang="el-GR" dirty="0" err="1" smtClean="0"/>
              <a:t>Surgical</a:t>
            </a:r>
            <a:r>
              <a:rPr lang="el-GR" dirty="0" smtClean="0"/>
              <a:t> </a:t>
            </a:r>
            <a:r>
              <a:rPr lang="el-GR" dirty="0" err="1" smtClean="0"/>
              <a:t>System</a:t>
            </a:r>
            <a:r>
              <a:rPr lang="el-GR" dirty="0" smtClean="0"/>
              <a:t>)</a:t>
            </a:r>
            <a:endParaRPr lang="en-US" dirty="0" smtClean="0"/>
          </a:p>
          <a:p>
            <a:endParaRPr lang="el-GR" dirty="0" smtClean="0"/>
          </a:p>
          <a:p>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b="1" dirty="0" smtClean="0">
                <a:solidFill>
                  <a:schemeClr val="accent1"/>
                </a:solidFill>
              </a:rPr>
              <a:t>Καρδιακόσ βηματοδότησ </a:t>
            </a:r>
            <a:r>
              <a:rPr lang="el-GR" b="1" dirty="0" smtClean="0">
                <a:solidFill>
                  <a:schemeClr val="accent1"/>
                </a:solidFill>
              </a:rPr>
              <a:t/>
            </a:r>
            <a:br>
              <a:rPr lang="el-GR" b="1" dirty="0" smtClean="0">
                <a:solidFill>
                  <a:schemeClr val="accent1"/>
                </a:solidFill>
              </a:rPr>
            </a:br>
            <a:r>
              <a:rPr lang="el-GR" b="1" dirty="0" smtClean="0">
                <a:solidFill>
                  <a:schemeClr val="accent1"/>
                </a:solidFill>
              </a:rPr>
              <a:t>(</a:t>
            </a:r>
            <a:r>
              <a:rPr lang="en-US" b="1" dirty="0" smtClean="0">
                <a:solidFill>
                  <a:schemeClr val="accent1"/>
                </a:solidFill>
              </a:rPr>
              <a:t>cardiac pacemaker</a:t>
            </a:r>
            <a:r>
              <a:rPr lang="el-GR" b="1" dirty="0" smtClean="0">
                <a:solidFill>
                  <a:schemeClr val="accent1"/>
                </a:solidFill>
              </a:rPr>
              <a:t>)</a:t>
            </a:r>
            <a:endParaRPr lang="en-US" b="1" dirty="0">
              <a:solidFill>
                <a:schemeClr val="accent1"/>
              </a:solidFill>
            </a:endParaRPr>
          </a:p>
        </p:txBody>
      </p:sp>
      <p:sp>
        <p:nvSpPr>
          <p:cNvPr id="3" name="2 - Θέση περιεχομένου"/>
          <p:cNvSpPr>
            <a:spLocks noGrp="1"/>
          </p:cNvSpPr>
          <p:nvPr>
            <p:ph sz="quarter" idx="1"/>
          </p:nvPr>
        </p:nvSpPr>
        <p:spPr/>
        <p:txBody>
          <a:bodyPr>
            <a:normAutofit fontScale="92500" lnSpcReduction="20000"/>
          </a:bodyPr>
          <a:lstStyle/>
          <a:p>
            <a:pPr algn="just"/>
            <a:r>
              <a:rPr lang="en-US" dirty="0" smtClean="0"/>
              <a:t>O</a:t>
            </a:r>
            <a:r>
              <a:rPr lang="el-GR" dirty="0" smtClean="0"/>
              <a:t> </a:t>
            </a:r>
            <a:r>
              <a:rPr lang="el-GR" b="1" dirty="0" smtClean="0"/>
              <a:t>καρδιακός </a:t>
            </a:r>
            <a:r>
              <a:rPr lang="el-GR" b="1" dirty="0" smtClean="0"/>
              <a:t>βηματοδότης</a:t>
            </a:r>
            <a:r>
              <a:rPr lang="el-GR" dirty="0" smtClean="0"/>
              <a:t>, </a:t>
            </a:r>
            <a:r>
              <a:rPr lang="el-GR" dirty="0" smtClean="0"/>
              <a:t>είναι μια ιατρική συσκευή η οποία, μέσα από ηλεκτρόδια, εκπέμπει ηλεκτρικά σήματα με σκοπό να ρυθμίσει την καρδιακή λειτουργία. Η ανάπτυξη του σε μικρές διαστάσεις οφείλεται στην δημιουργία της κρυσταλλολυχνίας.</a:t>
            </a:r>
            <a:endParaRPr lang="en-US" dirty="0" smtClean="0"/>
          </a:p>
          <a:p>
            <a:pPr algn="just"/>
            <a:r>
              <a:rPr lang="el-GR" dirty="0" smtClean="0"/>
              <a:t>Ο καρδιακός βηματοδότης αναπτύχθηκε για πρώτη φορά </a:t>
            </a:r>
            <a:r>
              <a:rPr lang="el-GR" dirty="0" smtClean="0"/>
              <a:t>από </a:t>
            </a:r>
            <a:r>
              <a:rPr lang="el-GR" dirty="0" smtClean="0"/>
              <a:t>τον </a:t>
            </a:r>
            <a:r>
              <a:rPr lang="en-US" dirty="0" smtClean="0"/>
              <a:t>Albert Hyman</a:t>
            </a:r>
            <a:r>
              <a:rPr lang="el-GR" dirty="0" smtClean="0"/>
              <a:t> το 1926 ως εξωτερική συσκευή. </a:t>
            </a:r>
            <a:r>
              <a:rPr lang="el-GR" dirty="0" smtClean="0"/>
              <a:t>Από </a:t>
            </a:r>
            <a:r>
              <a:rPr lang="el-GR" dirty="0" smtClean="0"/>
              <a:t>τότε αναπτύχθηκαν τρεις τύποι με τους οποίους ένας βηματοδότης μπορεί να εφαρμοστεί σε ασθενείς και οποίοι αναφέρονται παρακάτω:</a:t>
            </a:r>
          </a:p>
          <a:p>
            <a:pPr marL="723900" indent="-273050">
              <a:buFont typeface="Arial" pitchFamily="34" charset="0"/>
              <a:buChar char="•"/>
            </a:pPr>
            <a:r>
              <a:rPr lang="el-GR" i="1" dirty="0" err="1" smtClean="0"/>
              <a:t>Διαδερμικός</a:t>
            </a:r>
            <a:r>
              <a:rPr lang="el-GR" i="1" dirty="0" smtClean="0"/>
              <a:t> Βηματοδότης(</a:t>
            </a:r>
            <a:r>
              <a:rPr lang="en-US" i="1" dirty="0" smtClean="0"/>
              <a:t>Transcutaneous pacemaker</a:t>
            </a:r>
            <a:r>
              <a:rPr lang="el-GR" i="1" dirty="0" smtClean="0"/>
              <a:t>)</a:t>
            </a:r>
            <a:endParaRPr lang="en-US" b="1" dirty="0" smtClean="0"/>
          </a:p>
          <a:p>
            <a:pPr marL="723900" indent="-273050">
              <a:buFont typeface="Arial" pitchFamily="34" charset="0"/>
              <a:buChar char="•"/>
            </a:pPr>
            <a:r>
              <a:rPr lang="el-GR" i="1" dirty="0" smtClean="0"/>
              <a:t>Προσωρινά Εσωτερικός Βηματοδότης(</a:t>
            </a:r>
            <a:r>
              <a:rPr lang="en-US" i="1" dirty="0" smtClean="0"/>
              <a:t>Temporary Internal Pacemaker </a:t>
            </a:r>
            <a:r>
              <a:rPr lang="el-GR" i="1" dirty="0" smtClean="0"/>
              <a:t>ή </a:t>
            </a:r>
            <a:r>
              <a:rPr lang="en-US" i="1" dirty="0" err="1" smtClean="0"/>
              <a:t>Transvenous</a:t>
            </a:r>
            <a:r>
              <a:rPr lang="en-US" i="1" dirty="0" smtClean="0"/>
              <a:t> Pacemaker</a:t>
            </a:r>
            <a:r>
              <a:rPr lang="el-GR" i="1" dirty="0" smtClean="0"/>
              <a:t>) </a:t>
            </a:r>
            <a:endParaRPr lang="en-US" b="1" dirty="0" smtClean="0"/>
          </a:p>
          <a:p>
            <a:pPr marL="723900" indent="-273050">
              <a:buFont typeface="Arial" pitchFamily="34" charset="0"/>
              <a:buChar char="•"/>
            </a:pPr>
            <a:r>
              <a:rPr lang="el-GR" i="1" dirty="0" smtClean="0"/>
              <a:t>Μόνιμος Εσωτερικός Βηματοδότης(</a:t>
            </a:r>
            <a:r>
              <a:rPr lang="en-US" i="1" dirty="0" smtClean="0"/>
              <a:t>Permanent Pacemaker</a:t>
            </a:r>
            <a:r>
              <a:rPr lang="el-GR" i="1" dirty="0" smtClean="0"/>
              <a:t>) </a:t>
            </a:r>
            <a:endParaRPr lang="en-US" b="1"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b="1" dirty="0" smtClean="0">
                <a:solidFill>
                  <a:schemeClr val="accent1"/>
                </a:solidFill>
              </a:rPr>
              <a:t>Σύστημα </a:t>
            </a:r>
            <a:r>
              <a:rPr lang="el-GR" b="1" dirty="0" err="1" smtClean="0">
                <a:solidFill>
                  <a:schemeClr val="accent1"/>
                </a:solidFill>
              </a:rPr>
              <a:t>προγραμματιζόμενησ</a:t>
            </a:r>
            <a:r>
              <a:rPr lang="el-GR" b="1" dirty="0" smtClean="0">
                <a:solidFill>
                  <a:schemeClr val="accent1"/>
                </a:solidFill>
              </a:rPr>
              <a:t> και </a:t>
            </a:r>
            <a:r>
              <a:rPr lang="el-GR" b="1" dirty="0" err="1" smtClean="0">
                <a:solidFill>
                  <a:schemeClr val="accent1"/>
                </a:solidFill>
              </a:rPr>
              <a:t>αυτοματοποιημένησ</a:t>
            </a:r>
            <a:r>
              <a:rPr lang="el-GR" b="1" dirty="0" smtClean="0">
                <a:solidFill>
                  <a:schemeClr val="accent1"/>
                </a:solidFill>
              </a:rPr>
              <a:t> </a:t>
            </a:r>
            <a:r>
              <a:rPr lang="el-GR" b="1" dirty="0" err="1" smtClean="0">
                <a:solidFill>
                  <a:schemeClr val="accent1"/>
                </a:solidFill>
              </a:rPr>
              <a:t>έγχυσησ</a:t>
            </a:r>
            <a:r>
              <a:rPr lang="el-GR" b="1" dirty="0" smtClean="0">
                <a:solidFill>
                  <a:schemeClr val="accent1"/>
                </a:solidFill>
              </a:rPr>
              <a:t> φαρμάκου (</a:t>
            </a:r>
            <a:r>
              <a:rPr lang="en-US" b="1" dirty="0" smtClean="0">
                <a:solidFill>
                  <a:schemeClr val="accent1"/>
                </a:solidFill>
              </a:rPr>
              <a:t>Programmable drug infusion pump</a:t>
            </a:r>
            <a:r>
              <a:rPr lang="el-GR" b="1" dirty="0" smtClean="0">
                <a:solidFill>
                  <a:schemeClr val="accent1"/>
                </a:solidFill>
              </a:rPr>
              <a:t>)</a:t>
            </a:r>
            <a:endParaRPr lang="en-US" b="1" dirty="0">
              <a:solidFill>
                <a:schemeClr val="accent1"/>
              </a:solidFill>
            </a:endParaRPr>
          </a:p>
        </p:txBody>
      </p:sp>
      <p:sp>
        <p:nvSpPr>
          <p:cNvPr id="3" name="2 - Θέση περιεχομένου"/>
          <p:cNvSpPr>
            <a:spLocks noGrp="1"/>
          </p:cNvSpPr>
          <p:nvPr>
            <p:ph sz="quarter" idx="1"/>
          </p:nvPr>
        </p:nvSpPr>
        <p:spPr>
          <a:xfrm>
            <a:off x="457200" y="1600200"/>
            <a:ext cx="7467600" cy="2188840"/>
          </a:xfrm>
        </p:spPr>
        <p:txBody>
          <a:bodyPr>
            <a:normAutofit lnSpcReduction="10000"/>
          </a:bodyPr>
          <a:lstStyle/>
          <a:p>
            <a:pPr algn="just"/>
            <a:r>
              <a:rPr lang="el-GR" sz="2000" dirty="0" smtClean="0"/>
              <a:t>Η </a:t>
            </a:r>
            <a:r>
              <a:rPr lang="el-GR" sz="2000" b="1" dirty="0" smtClean="0"/>
              <a:t>προγραμματιζόμενη αντλία έγχυσης φαρμάκου </a:t>
            </a:r>
            <a:r>
              <a:rPr lang="el-GR" sz="2000" dirty="0" smtClean="0"/>
              <a:t>είναι μια ηλεκτρονική συσκευή η οποία χρησιμοποιείται για την έγχυση φαρμάκου σε ασθενείς. Το μεγάλο της πλεονέκτημα είναι ότι μπορεί να προγραμματιστεί από τον ιατρό ή την νοσοκόμα προκειμένου να χορηγεί τις κατάλληλες ποσότητες του φαρμάκου στις κατάλληλες χρονικές στιγμές</a:t>
            </a:r>
            <a:r>
              <a:rPr lang="el-GR" dirty="0" smtClean="0"/>
              <a:t>. </a:t>
            </a:r>
          </a:p>
        </p:txBody>
      </p:sp>
      <p:pic>
        <p:nvPicPr>
          <p:cNvPr id="2050" name="Picture 2" descr="10"/>
          <p:cNvPicPr>
            <a:picLocks noChangeAspect="1" noChangeArrowheads="1"/>
          </p:cNvPicPr>
          <p:nvPr/>
        </p:nvPicPr>
        <p:blipFill>
          <a:blip r:embed="rId2" cstate="print"/>
          <a:srcRect/>
          <a:stretch>
            <a:fillRect/>
          </a:stretch>
        </p:blipFill>
        <p:spPr bwMode="auto">
          <a:xfrm>
            <a:off x="1259632" y="4293096"/>
            <a:ext cx="2295525" cy="2000250"/>
          </a:xfrm>
          <a:prstGeom prst="rect">
            <a:avLst/>
          </a:prstGeom>
          <a:noFill/>
          <a:ln w="9525">
            <a:noFill/>
            <a:miter lim="800000"/>
            <a:headEnd/>
            <a:tailEnd/>
          </a:ln>
        </p:spPr>
      </p:pic>
      <p:pic>
        <p:nvPicPr>
          <p:cNvPr id="2051" name="Picture 3" descr="9"/>
          <p:cNvPicPr>
            <a:picLocks noChangeAspect="1" noChangeArrowheads="1"/>
          </p:cNvPicPr>
          <p:nvPr/>
        </p:nvPicPr>
        <p:blipFill>
          <a:blip r:embed="rId3" cstate="print"/>
          <a:srcRect/>
          <a:stretch>
            <a:fillRect/>
          </a:stretch>
        </p:blipFill>
        <p:spPr bwMode="auto">
          <a:xfrm>
            <a:off x="4644008" y="4163452"/>
            <a:ext cx="2114550" cy="20955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b="1" dirty="0" smtClean="0">
                <a:solidFill>
                  <a:srgbClr val="FF0000"/>
                </a:solidFill>
              </a:rPr>
              <a:t>Εισαγωγη</a:t>
            </a:r>
            <a:endParaRPr lang="el-GR" b="1" dirty="0">
              <a:solidFill>
                <a:srgbClr val="FF0000"/>
              </a:solidFill>
            </a:endParaRPr>
          </a:p>
        </p:txBody>
      </p:sp>
      <p:sp>
        <p:nvSpPr>
          <p:cNvPr id="3" name="Content Placeholder 2"/>
          <p:cNvSpPr>
            <a:spLocks noGrp="1"/>
          </p:cNvSpPr>
          <p:nvPr>
            <p:ph sz="quarter" idx="1"/>
          </p:nvPr>
        </p:nvSpPr>
        <p:spPr/>
        <p:txBody>
          <a:bodyPr>
            <a:normAutofit/>
          </a:bodyPr>
          <a:lstStyle/>
          <a:p>
            <a:pPr algn="just"/>
            <a:r>
              <a:rPr lang="el-GR" dirty="0" smtClean="0"/>
              <a:t>H Βιοϊατρική Τεχνολογία είναι η εφαρμογή των αρχών των θετικών επιστημών και των παραγώγων τους στην ανάλυση και την επίλυση προβλημάτων στούς τομείς της Ιατρικής και της Βιολογίας</a:t>
            </a:r>
            <a:r>
              <a:rPr lang="el-GR" dirty="0" smtClean="0"/>
              <a:t>.</a:t>
            </a:r>
          </a:p>
          <a:p>
            <a:pPr algn="just"/>
            <a:endParaRPr lang="el-GR" dirty="0" smtClean="0"/>
          </a:p>
          <a:p>
            <a:pPr algn="just"/>
            <a:r>
              <a:rPr lang="el-GR" dirty="0" smtClean="0"/>
              <a:t>Σε πολλούς τομείς της Υγείας όπως είναι η πρόληψη και η αντιμετώπιση των ασθενειών ή η αποκατάσταση ασθενών π.χ. με κινητικά προβλήματα η συμμετοχή της Βιοϊατρικής Τεχνολογίας σε συνδυασμό με Συστήματα Επεξεργασίας Πραγματικού Χρόνου είναι απαραίτητη. </a:t>
            </a:r>
          </a:p>
          <a:p>
            <a:pPr algn="just"/>
            <a:endParaRPr lang="el-G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b="1" dirty="0" smtClean="0">
                <a:solidFill>
                  <a:schemeClr val="accent1"/>
                </a:solidFill>
              </a:rPr>
              <a:t>Βιονικό Χέρι (</a:t>
            </a:r>
            <a:r>
              <a:rPr lang="en-US" b="1" dirty="0" smtClean="0">
                <a:solidFill>
                  <a:schemeClr val="accent1"/>
                </a:solidFill>
              </a:rPr>
              <a:t>Bionic Arm</a:t>
            </a:r>
            <a:r>
              <a:rPr lang="el-GR" b="1" dirty="0" smtClean="0">
                <a:solidFill>
                  <a:schemeClr val="accent1"/>
                </a:solidFill>
              </a:rPr>
              <a:t>)</a:t>
            </a:r>
            <a:endParaRPr lang="en-US" b="1" dirty="0">
              <a:solidFill>
                <a:schemeClr val="accent1"/>
              </a:solidFill>
            </a:endParaRPr>
          </a:p>
        </p:txBody>
      </p:sp>
      <p:sp>
        <p:nvSpPr>
          <p:cNvPr id="3" name="2 - Θέση περιεχομένου"/>
          <p:cNvSpPr>
            <a:spLocks noGrp="1"/>
          </p:cNvSpPr>
          <p:nvPr>
            <p:ph sz="quarter" idx="1"/>
          </p:nvPr>
        </p:nvSpPr>
        <p:spPr/>
        <p:txBody>
          <a:bodyPr>
            <a:normAutofit fontScale="92500" lnSpcReduction="20000"/>
          </a:bodyPr>
          <a:lstStyle/>
          <a:p>
            <a:pPr algn="just"/>
            <a:r>
              <a:rPr lang="el-GR" dirty="0" smtClean="0"/>
              <a:t>Τα </a:t>
            </a:r>
            <a:r>
              <a:rPr lang="el-GR" b="1" dirty="0" smtClean="0"/>
              <a:t>βιονικά μέλη </a:t>
            </a:r>
            <a:r>
              <a:rPr lang="el-GR" dirty="0" smtClean="0"/>
              <a:t>είναι πολύ σημαντικά για τους ανθρώπους εκείνους οι οποίοι έχουν χάσει κάποιο μέλος, συνήθως από κάποιο ατύχημα. Όμως ένα πρόβλημα με τα πρώτα βιονικά μέλη είναι ότι παρουσιάζουν χαμηλή λειτουργικότητα η οποία, όσον αφορά τα βιονικά μέλη, οφείλεται στα εξής: τα περισσότερα τεχνητά άκρα είναι τροφοδοτούμενα από </a:t>
            </a:r>
            <a:r>
              <a:rPr lang="el-GR" dirty="0" err="1" smtClean="0"/>
              <a:t>μυο</a:t>
            </a:r>
            <a:r>
              <a:rPr lang="el-GR" dirty="0" smtClean="0"/>
              <a:t>-ηλεκτρικά σήματα τα οποία ξεκινούν από ένα ζευγάρι μυών και καταλήγουν στο ακρωτηριασμένο άκρο. Αυτό όμως επιτρέπει μια ενιαία κίνηση την φορά, ως λειτουργία του τεχνητού άκρου, στην οποία ο καρπός και ο αγκώνας πρέπει να προσχηματιστούν διαδοχικά. Αυτή η μέθοδος είναι αργή, δεδομένου ότι η κανονική ανθρώπινη λειτουργία βραχιόνων περιλαμβάνει τη συντονισμένη μετακίνηση του χεριού, του καρπού και του αγκώνα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b="1" dirty="0" smtClean="0">
                <a:solidFill>
                  <a:schemeClr val="accent1"/>
                </a:solidFill>
              </a:rPr>
              <a:t>Χειρουργικό Σύστημα (</a:t>
            </a:r>
            <a:r>
              <a:rPr lang="el-GR" b="1" dirty="0" err="1" smtClean="0">
                <a:solidFill>
                  <a:schemeClr val="accent1"/>
                </a:solidFill>
              </a:rPr>
              <a:t>da</a:t>
            </a:r>
            <a:r>
              <a:rPr lang="el-GR" b="1" dirty="0" smtClean="0">
                <a:solidFill>
                  <a:schemeClr val="accent1"/>
                </a:solidFill>
              </a:rPr>
              <a:t> </a:t>
            </a:r>
            <a:r>
              <a:rPr lang="el-GR" b="1" dirty="0" err="1" smtClean="0">
                <a:solidFill>
                  <a:schemeClr val="accent1"/>
                </a:solidFill>
              </a:rPr>
              <a:t>Vinci</a:t>
            </a:r>
            <a:r>
              <a:rPr lang="el-GR" b="1" dirty="0" smtClean="0">
                <a:solidFill>
                  <a:schemeClr val="accent1"/>
                </a:solidFill>
              </a:rPr>
              <a:t> </a:t>
            </a:r>
            <a:r>
              <a:rPr lang="el-GR" b="1" dirty="0" err="1" smtClean="0">
                <a:solidFill>
                  <a:schemeClr val="accent1"/>
                </a:solidFill>
              </a:rPr>
              <a:t>Surgical</a:t>
            </a:r>
            <a:r>
              <a:rPr lang="el-GR" b="1" dirty="0" smtClean="0">
                <a:solidFill>
                  <a:schemeClr val="accent1"/>
                </a:solidFill>
              </a:rPr>
              <a:t> </a:t>
            </a:r>
            <a:r>
              <a:rPr lang="el-GR" b="1" dirty="0" err="1" smtClean="0">
                <a:solidFill>
                  <a:schemeClr val="accent1"/>
                </a:solidFill>
              </a:rPr>
              <a:t>System</a:t>
            </a:r>
            <a:r>
              <a:rPr lang="el-GR" b="1" dirty="0" smtClean="0">
                <a:solidFill>
                  <a:schemeClr val="accent1"/>
                </a:solidFill>
              </a:rPr>
              <a:t>)</a:t>
            </a:r>
            <a:endParaRPr lang="en-US" b="1" dirty="0">
              <a:solidFill>
                <a:schemeClr val="accent1"/>
              </a:solidFill>
            </a:endParaRPr>
          </a:p>
        </p:txBody>
      </p:sp>
      <p:sp>
        <p:nvSpPr>
          <p:cNvPr id="3" name="2 - Θέση περιεχομένου"/>
          <p:cNvSpPr>
            <a:spLocks noGrp="1"/>
          </p:cNvSpPr>
          <p:nvPr>
            <p:ph sz="quarter" idx="1"/>
          </p:nvPr>
        </p:nvSpPr>
        <p:spPr/>
        <p:txBody>
          <a:bodyPr>
            <a:normAutofit fontScale="92500"/>
          </a:bodyPr>
          <a:lstStyle/>
          <a:p>
            <a:pPr algn="just"/>
            <a:r>
              <a:rPr lang="el-GR" dirty="0" smtClean="0"/>
              <a:t>Το σύστημα αυτό είναι ένα χειρουργικό σύστημα πραγματικού χρόνου το οποίο βοηθάει τον ιατρό να χειρουργήσει τον ασθενή προσφέροντας του(του ιατρού) τις δυνατότητες της σύγχρονης τεχνολογίας. Το σύστημα αποτελείται από τα εξής: </a:t>
            </a:r>
            <a:r>
              <a:rPr lang="el-GR" i="1" dirty="0" smtClean="0"/>
              <a:t>την χειρουργική </a:t>
            </a:r>
            <a:r>
              <a:rPr lang="el-GR" i="1" dirty="0" smtClean="0"/>
              <a:t>κονσόλα (</a:t>
            </a:r>
            <a:r>
              <a:rPr lang="en-US" i="1" dirty="0" smtClean="0"/>
              <a:t>surgeon</a:t>
            </a:r>
            <a:r>
              <a:rPr lang="el-GR" i="1" dirty="0" smtClean="0"/>
              <a:t>’</a:t>
            </a:r>
            <a:r>
              <a:rPr lang="en-US" i="1" dirty="0" smtClean="0"/>
              <a:t>s console</a:t>
            </a:r>
            <a:r>
              <a:rPr lang="el-GR" i="1" dirty="0" smtClean="0"/>
              <a:t>)</a:t>
            </a:r>
            <a:r>
              <a:rPr lang="el-GR" dirty="0" smtClean="0"/>
              <a:t>, </a:t>
            </a:r>
            <a:r>
              <a:rPr lang="el-GR" i="1" dirty="0" smtClean="0"/>
              <a:t>το χειρουργικό «τραπέζι» στο οποίο τοποθετείται ο </a:t>
            </a:r>
            <a:r>
              <a:rPr lang="el-GR" i="1" dirty="0" smtClean="0"/>
              <a:t>ασθενής (</a:t>
            </a:r>
            <a:r>
              <a:rPr lang="en-US" i="1" dirty="0" smtClean="0"/>
              <a:t>patient</a:t>
            </a:r>
            <a:r>
              <a:rPr lang="el-GR" i="1" dirty="0" smtClean="0"/>
              <a:t>-</a:t>
            </a:r>
            <a:r>
              <a:rPr lang="en-US" i="1" dirty="0" smtClean="0"/>
              <a:t>side cart</a:t>
            </a:r>
            <a:r>
              <a:rPr lang="el-GR" i="1" dirty="0" smtClean="0"/>
              <a:t>)</a:t>
            </a:r>
            <a:r>
              <a:rPr lang="el-GR" dirty="0" smtClean="0"/>
              <a:t> και το οποίο περιέχει τέσσερα μηχανικά χέρια, ένα υψηλής απόδοσης </a:t>
            </a:r>
            <a:r>
              <a:rPr lang="el-GR" i="1" dirty="0" smtClean="0"/>
              <a:t>σύστημα παρακολούθησης (</a:t>
            </a:r>
            <a:r>
              <a:rPr lang="en-US" i="1" dirty="0" err="1" smtClean="0"/>
              <a:t>InSite</a:t>
            </a:r>
            <a:r>
              <a:rPr lang="en-US" i="1" dirty="0" smtClean="0"/>
              <a:t> Vision System</a:t>
            </a:r>
            <a:r>
              <a:rPr lang="el-GR" i="1" dirty="0" smtClean="0"/>
              <a:t>)</a:t>
            </a:r>
            <a:r>
              <a:rPr lang="el-GR" dirty="0" smtClean="0"/>
              <a:t>, και </a:t>
            </a:r>
            <a:r>
              <a:rPr lang="el-GR" i="1" dirty="0" smtClean="0"/>
              <a:t>χειρουργικά εργαλεία (</a:t>
            </a:r>
            <a:r>
              <a:rPr lang="en-US" i="1" dirty="0" err="1" smtClean="0"/>
              <a:t>EndoWrist</a:t>
            </a:r>
            <a:r>
              <a:rPr lang="en-US" i="1" dirty="0" smtClean="0"/>
              <a:t> Instruments</a:t>
            </a:r>
            <a:r>
              <a:rPr lang="el-GR" i="1" dirty="0" smtClean="0"/>
              <a:t>)</a:t>
            </a:r>
            <a:r>
              <a:rPr lang="el-GR" dirty="0" smtClean="0"/>
              <a:t> τα οποία συνδέονται στα μηχανικά χέρια και τα οποία κινούνται όπως ακριβώς και τα χέρια του χειρούργου ο οποίος βρίσκεται στην χειρουργική κονσόλα.</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b="1" dirty="0" smtClean="0">
                <a:solidFill>
                  <a:schemeClr val="accent1"/>
                </a:solidFill>
              </a:rPr>
              <a:t>βοηθητικά </a:t>
            </a:r>
            <a:r>
              <a:rPr lang="el-GR" b="1" dirty="0" err="1" smtClean="0">
                <a:solidFill>
                  <a:schemeClr val="accent1"/>
                </a:solidFill>
              </a:rPr>
              <a:t>βιοϊατρικά</a:t>
            </a:r>
            <a:r>
              <a:rPr lang="el-GR" b="1" dirty="0" smtClean="0">
                <a:solidFill>
                  <a:schemeClr val="accent1"/>
                </a:solidFill>
              </a:rPr>
              <a:t> συστήματα πραγματικού χρόνου (</a:t>
            </a:r>
            <a:r>
              <a:rPr lang="en-US" b="1" dirty="0" smtClean="0">
                <a:solidFill>
                  <a:schemeClr val="accent1"/>
                </a:solidFill>
              </a:rPr>
              <a:t>assistive biomedical real time systems</a:t>
            </a:r>
            <a:r>
              <a:rPr lang="el-GR" b="1" dirty="0" smtClean="0">
                <a:solidFill>
                  <a:schemeClr val="accent1"/>
                </a:solidFill>
              </a:rPr>
              <a:t>)</a:t>
            </a:r>
            <a:endParaRPr lang="en-US" b="1" dirty="0">
              <a:solidFill>
                <a:schemeClr val="accent1"/>
              </a:solidFill>
            </a:endParaRPr>
          </a:p>
        </p:txBody>
      </p:sp>
      <p:sp>
        <p:nvSpPr>
          <p:cNvPr id="3" name="2 - Θέση περιεχομένου"/>
          <p:cNvSpPr>
            <a:spLocks noGrp="1"/>
          </p:cNvSpPr>
          <p:nvPr>
            <p:ph sz="quarter" idx="1"/>
          </p:nvPr>
        </p:nvSpPr>
        <p:spPr/>
        <p:txBody>
          <a:bodyPr>
            <a:normAutofit fontScale="85000" lnSpcReduction="20000"/>
          </a:bodyPr>
          <a:lstStyle/>
          <a:p>
            <a:pPr algn="just"/>
            <a:r>
              <a:rPr lang="el-GR" dirty="0" smtClean="0"/>
              <a:t>Τα </a:t>
            </a:r>
            <a:r>
              <a:rPr lang="el-GR" b="1" dirty="0" smtClean="0"/>
              <a:t>βοηθητικά </a:t>
            </a:r>
            <a:r>
              <a:rPr lang="el-GR" b="1" dirty="0" err="1" smtClean="0"/>
              <a:t>βιοϊατρικά</a:t>
            </a:r>
            <a:r>
              <a:rPr lang="el-GR" b="1" dirty="0" smtClean="0"/>
              <a:t> συστήματα </a:t>
            </a:r>
            <a:r>
              <a:rPr lang="el-GR" dirty="0" smtClean="0"/>
              <a:t>(χωρίς να είναι συστήματα πραγματικού χρόνου) χρησιμοποιούνται όταν μια ασθένεια έχει θεραπευτεί ή έχει βρεθεί ένας τρόπος αντιμετώπισης της άλλα παραμένει στον ασθενή κάποιο ελάττωμα ή εκείνος χρειάζεται συνεχή παρακολούθηση. Τα βοηθητικά </a:t>
            </a:r>
            <a:r>
              <a:rPr lang="el-GR" dirty="0" err="1" smtClean="0"/>
              <a:t>βιοϊατρικά</a:t>
            </a:r>
            <a:r>
              <a:rPr lang="el-GR" dirty="0" smtClean="0"/>
              <a:t> συστήματα πραγματικού χρόνου προσπαθούν να προσφέρουν όλες τις δυνατότητες των βοηθητικών </a:t>
            </a:r>
            <a:r>
              <a:rPr lang="el-GR" dirty="0" err="1" smtClean="0"/>
              <a:t>βιοΐατρικών</a:t>
            </a:r>
            <a:r>
              <a:rPr lang="el-GR" dirty="0" smtClean="0"/>
              <a:t> συστημάτων διατηρώντας τις αρχές ενός συστήματος πραγματικού χρόνου, με σκοπό την προσφορά μιας καλύτερης ποιότητας ζωής στους ασθενείς και προσφέροντας τους ταυτόχρονα μια αίσθηση ανεξαρτησίας την οποία δεν είχαν πρωτύτερα.</a:t>
            </a:r>
            <a:endParaRPr lang="en-US" dirty="0" smtClean="0"/>
          </a:p>
          <a:p>
            <a:pPr algn="just"/>
            <a:r>
              <a:rPr lang="el-GR" dirty="0" smtClean="0"/>
              <a:t>Η αίσθηση ανεξαρτησίας, στις περισσότερες περιπτώσεις, οφείλεται στην μη παραμονή του ασθενή σε κάποια νοσοκομειακή μονάδα για παρακολούθηση της υγείας του, αφού με τα νέα συστήματα η διαδικασία αυτή μπορεί να πραγματοποιείται εκτός νοσοκομειακής μονάδας και τα δεδομένα να στέλνονται ασύρματα στο  νοσοκομείο ή ακόμα και στον ιατρό που παρακολουθεί  τον  ασθενή.</a:t>
            </a:r>
            <a:endParaRPr lang="en-US" dirty="0" smtClean="0"/>
          </a:p>
          <a:p>
            <a:pPr algn="just"/>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b="1" dirty="0" smtClean="0">
                <a:solidFill>
                  <a:schemeClr val="accent1"/>
                </a:solidFill>
              </a:rPr>
              <a:t>βοηθητικά </a:t>
            </a:r>
            <a:r>
              <a:rPr lang="el-GR" b="1" dirty="0" err="1" smtClean="0">
                <a:solidFill>
                  <a:schemeClr val="accent1"/>
                </a:solidFill>
              </a:rPr>
              <a:t>βιοϊατρικά</a:t>
            </a:r>
            <a:r>
              <a:rPr lang="el-GR" b="1" dirty="0" smtClean="0">
                <a:solidFill>
                  <a:schemeClr val="accent1"/>
                </a:solidFill>
              </a:rPr>
              <a:t> συστήματα πραγματικού χρόνου - </a:t>
            </a:r>
            <a:r>
              <a:rPr lang="el-GR" b="1" dirty="0" err="1" smtClean="0">
                <a:solidFill>
                  <a:schemeClr val="accent1"/>
                </a:solidFill>
              </a:rPr>
              <a:t>εφαρμογεσ</a:t>
            </a:r>
            <a:endParaRPr lang="en-US" b="1" dirty="0">
              <a:solidFill>
                <a:schemeClr val="accent1"/>
              </a:solidFill>
            </a:endParaRPr>
          </a:p>
        </p:txBody>
      </p:sp>
      <p:sp>
        <p:nvSpPr>
          <p:cNvPr id="3" name="2 - Θέση περιεχομένου"/>
          <p:cNvSpPr>
            <a:spLocks noGrp="1"/>
          </p:cNvSpPr>
          <p:nvPr>
            <p:ph sz="quarter" idx="1"/>
          </p:nvPr>
        </p:nvSpPr>
        <p:spPr/>
        <p:txBody>
          <a:bodyPr/>
          <a:lstStyle/>
          <a:p>
            <a:r>
              <a:rPr lang="el-GR" dirty="0" smtClean="0"/>
              <a:t>Σύστημα Παρακολούθησης </a:t>
            </a:r>
            <a:r>
              <a:rPr lang="en-US" dirty="0" smtClean="0"/>
              <a:t>K</a:t>
            </a:r>
            <a:r>
              <a:rPr lang="el-GR" dirty="0" err="1" smtClean="0"/>
              <a:t>αρδιάς</a:t>
            </a:r>
            <a:r>
              <a:rPr lang="el-GR" dirty="0" smtClean="0"/>
              <a:t>, Θερμοκρασίας, Υγρασίας Ανθρωπίνου Σώματος</a:t>
            </a:r>
          </a:p>
          <a:p>
            <a:r>
              <a:rPr lang="el-GR" dirty="0" smtClean="0"/>
              <a:t>Σύστημα Παρακολούθησης Επιπέδων Γλυκόζης και Αυτόματη Χορήγηση Ινσουλίνης (</a:t>
            </a:r>
            <a:r>
              <a:rPr lang="en-US" dirty="0" err="1" smtClean="0"/>
              <a:t>Minimed</a:t>
            </a:r>
            <a:r>
              <a:rPr lang="en-US" dirty="0" smtClean="0"/>
              <a:t> Paradigm Real Time Insulin Pump And Continuous Glucose Monitoring</a:t>
            </a:r>
            <a:r>
              <a:rPr lang="el-GR" dirty="0" smtClean="0"/>
              <a:t>)</a:t>
            </a:r>
          </a:p>
          <a:p>
            <a:r>
              <a:rPr lang="el-GR" dirty="0" smtClean="0"/>
              <a:t>Ακουστικό Βαρηκοΐας(</a:t>
            </a:r>
            <a:r>
              <a:rPr lang="en-US" dirty="0" smtClean="0"/>
              <a:t>Hearing Aid</a:t>
            </a:r>
            <a:r>
              <a:rPr lang="el-GR" dirty="0" smtClean="0"/>
              <a:t>)</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b="1" dirty="0" smtClean="0">
                <a:solidFill>
                  <a:schemeClr val="accent1"/>
                </a:solidFill>
              </a:rPr>
              <a:t>Σύστημα </a:t>
            </a:r>
            <a:r>
              <a:rPr lang="el-GR" b="1" dirty="0" err="1" smtClean="0">
                <a:solidFill>
                  <a:schemeClr val="accent1"/>
                </a:solidFill>
              </a:rPr>
              <a:t>Παρακολούθησησ</a:t>
            </a:r>
            <a:r>
              <a:rPr lang="el-GR" b="1" dirty="0" smtClean="0">
                <a:solidFill>
                  <a:schemeClr val="accent1"/>
                </a:solidFill>
              </a:rPr>
              <a:t> </a:t>
            </a:r>
            <a:r>
              <a:rPr lang="en-US" b="1" dirty="0" smtClean="0">
                <a:solidFill>
                  <a:schemeClr val="accent1"/>
                </a:solidFill>
              </a:rPr>
              <a:t>K</a:t>
            </a:r>
            <a:r>
              <a:rPr lang="el-GR" b="1" dirty="0" err="1" smtClean="0">
                <a:solidFill>
                  <a:schemeClr val="accent1"/>
                </a:solidFill>
              </a:rPr>
              <a:t>αρδιάσ</a:t>
            </a:r>
            <a:r>
              <a:rPr lang="el-GR" b="1" dirty="0" smtClean="0">
                <a:solidFill>
                  <a:schemeClr val="accent1"/>
                </a:solidFill>
              </a:rPr>
              <a:t>, </a:t>
            </a:r>
            <a:r>
              <a:rPr lang="el-GR" b="1" dirty="0" err="1" smtClean="0">
                <a:solidFill>
                  <a:schemeClr val="accent1"/>
                </a:solidFill>
              </a:rPr>
              <a:t>Θερμοκρασίασ</a:t>
            </a:r>
            <a:r>
              <a:rPr lang="el-GR" b="1" dirty="0" smtClean="0">
                <a:solidFill>
                  <a:schemeClr val="accent1"/>
                </a:solidFill>
              </a:rPr>
              <a:t>, </a:t>
            </a:r>
            <a:r>
              <a:rPr lang="el-GR" b="1" dirty="0" err="1" smtClean="0">
                <a:solidFill>
                  <a:schemeClr val="accent1"/>
                </a:solidFill>
              </a:rPr>
              <a:t>Υγρασίασ</a:t>
            </a:r>
            <a:r>
              <a:rPr lang="el-GR" b="1" dirty="0" smtClean="0">
                <a:solidFill>
                  <a:schemeClr val="accent1"/>
                </a:solidFill>
              </a:rPr>
              <a:t> Ανθρωπίνου </a:t>
            </a:r>
            <a:r>
              <a:rPr lang="el-GR" b="1" dirty="0" err="1" smtClean="0">
                <a:solidFill>
                  <a:schemeClr val="accent1"/>
                </a:solidFill>
              </a:rPr>
              <a:t>Σώματοσ</a:t>
            </a:r>
            <a:endParaRPr lang="en-US" b="1" dirty="0">
              <a:solidFill>
                <a:schemeClr val="accent1"/>
              </a:solidFill>
            </a:endParaRPr>
          </a:p>
        </p:txBody>
      </p:sp>
      <p:sp>
        <p:nvSpPr>
          <p:cNvPr id="3" name="2 - Θέση περιεχομένου"/>
          <p:cNvSpPr>
            <a:spLocks noGrp="1"/>
          </p:cNvSpPr>
          <p:nvPr>
            <p:ph sz="quarter" idx="1"/>
          </p:nvPr>
        </p:nvSpPr>
        <p:spPr/>
        <p:txBody>
          <a:bodyPr>
            <a:normAutofit fontScale="77500" lnSpcReduction="20000"/>
          </a:bodyPr>
          <a:lstStyle/>
          <a:p>
            <a:pPr algn="just"/>
            <a:r>
              <a:rPr lang="el-GR" dirty="0" smtClean="0"/>
              <a:t>Τα καρδιακά </a:t>
            </a:r>
            <a:r>
              <a:rPr lang="el-GR" dirty="0" err="1" smtClean="0"/>
              <a:t>νόσηματα</a:t>
            </a:r>
            <a:r>
              <a:rPr lang="el-GR" dirty="0" smtClean="0"/>
              <a:t> κατέχουν μια </a:t>
            </a:r>
            <a:r>
              <a:rPr lang="el-GR" dirty="0" err="1" smtClean="0"/>
              <a:t>απο</a:t>
            </a:r>
            <a:r>
              <a:rPr lang="el-GR" dirty="0" smtClean="0"/>
              <a:t> τις πιο υψηλές θέσεις στην κατηγορία των θανατηφόρων νοσημάτων. Σε πολλούς ανθρώπους τα καρδιογραφήματα που λαμβάνονται σε συγκεκριμένες χρονικές στιγμές αδυνατούν να δείξουν κάποιες συγκεκριμένες ευπάθειες. Το παρακάτω σύστημα πραγματικού χρόνου απευθύνεται κυρίως σε άτομα που έχουν παρουσιάσει κάποιο καρδιακό πρόβλημα και τα οποία απαιτούν συνεχή παρακολούθηση της καρδιακής λειτουργίας. </a:t>
            </a:r>
          </a:p>
          <a:p>
            <a:pPr algn="just"/>
            <a:r>
              <a:rPr lang="el-GR" dirty="0" smtClean="0"/>
              <a:t>Το σύστημα αυτό περιέχει εναν υπολογιστή</a:t>
            </a:r>
            <a:r>
              <a:rPr lang="el-GR" dirty="0" smtClean="0"/>
              <a:t>, μια </a:t>
            </a:r>
            <a:r>
              <a:rPr lang="el-GR" dirty="0" smtClean="0"/>
              <a:t>ηλεκτρονική πλακέτα και αισθητήρες. Ο υπολογιστής χρησιμοποιεί λειτουργικό σύστημα </a:t>
            </a:r>
            <a:r>
              <a:rPr lang="en-US" dirty="0" smtClean="0"/>
              <a:t>LINUX</a:t>
            </a:r>
            <a:r>
              <a:rPr lang="el-GR" dirty="0" smtClean="0"/>
              <a:t>. Οι αισθητήρες παρέχουν δεδομένα που αφορούν την θερμοκρασία και την υγρασία του σώματος του ασθενή. Επίσης παρέχουν και ηλεκτροκαρδιογράφημα (</a:t>
            </a:r>
            <a:r>
              <a:rPr lang="en-US" dirty="0" smtClean="0"/>
              <a:t>electrocardiogram</a:t>
            </a:r>
            <a:r>
              <a:rPr lang="el-GR" dirty="0" smtClean="0"/>
              <a:t>,</a:t>
            </a:r>
            <a:r>
              <a:rPr lang="en-US" dirty="0" smtClean="0"/>
              <a:t>ECG</a:t>
            </a:r>
            <a:r>
              <a:rPr lang="el-GR" dirty="0" smtClean="0"/>
              <a:t>). Επιπλέον υπάρχουν αποθηκευμένα δεδομένα με βάση τα οποία το παραπάνω σύστημα κάνει εκτίμηση για το ποια σήματα είναι ζωτικής σημασίας(για το ποια σήματα δηλ. παρουσιάζουν πρόβλημα). Η διαδικασία αυτή βασίζεται σε τεχνικές </a:t>
            </a:r>
            <a:r>
              <a:rPr lang="el-GR" i="1" dirty="0" smtClean="0"/>
              <a:t>ασαφούς λογικής (</a:t>
            </a:r>
            <a:r>
              <a:rPr lang="en-US" i="1" dirty="0" smtClean="0"/>
              <a:t>fuzzy logic</a:t>
            </a:r>
            <a:r>
              <a:rPr lang="el-GR" i="1" dirty="0" smtClean="0"/>
              <a:t>)</a:t>
            </a:r>
            <a:r>
              <a:rPr lang="el-GR" dirty="0" smtClean="0"/>
              <a:t> και μοντέλα </a:t>
            </a:r>
            <a:r>
              <a:rPr lang="el-GR" dirty="0" smtClean="0"/>
              <a:t>εκτίμησης.</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b="1" dirty="0" smtClean="0">
                <a:solidFill>
                  <a:schemeClr val="accent1"/>
                </a:solidFill>
              </a:rPr>
              <a:t>Σύστημα </a:t>
            </a:r>
            <a:r>
              <a:rPr lang="el-GR" b="1" dirty="0" err="1" smtClean="0">
                <a:solidFill>
                  <a:schemeClr val="accent1"/>
                </a:solidFill>
              </a:rPr>
              <a:t>Παρακολούθησησ</a:t>
            </a:r>
            <a:r>
              <a:rPr lang="el-GR" b="1" dirty="0" smtClean="0">
                <a:solidFill>
                  <a:schemeClr val="accent1"/>
                </a:solidFill>
              </a:rPr>
              <a:t> </a:t>
            </a:r>
            <a:r>
              <a:rPr lang="en-US" b="1" dirty="0" smtClean="0">
                <a:solidFill>
                  <a:schemeClr val="accent1"/>
                </a:solidFill>
              </a:rPr>
              <a:t>K</a:t>
            </a:r>
            <a:r>
              <a:rPr lang="el-GR" b="1" dirty="0" err="1" smtClean="0">
                <a:solidFill>
                  <a:schemeClr val="accent1"/>
                </a:solidFill>
              </a:rPr>
              <a:t>αρδιάσ</a:t>
            </a:r>
            <a:r>
              <a:rPr lang="el-GR" b="1" dirty="0" smtClean="0">
                <a:solidFill>
                  <a:schemeClr val="accent1"/>
                </a:solidFill>
              </a:rPr>
              <a:t>, </a:t>
            </a:r>
            <a:r>
              <a:rPr lang="el-GR" b="1" dirty="0" err="1" smtClean="0">
                <a:solidFill>
                  <a:schemeClr val="accent1"/>
                </a:solidFill>
              </a:rPr>
              <a:t>Θερμοκρασίασ</a:t>
            </a:r>
            <a:r>
              <a:rPr lang="el-GR" b="1" dirty="0" smtClean="0">
                <a:solidFill>
                  <a:schemeClr val="accent1"/>
                </a:solidFill>
              </a:rPr>
              <a:t>, </a:t>
            </a:r>
            <a:r>
              <a:rPr lang="el-GR" b="1" dirty="0" err="1" smtClean="0">
                <a:solidFill>
                  <a:schemeClr val="accent1"/>
                </a:solidFill>
              </a:rPr>
              <a:t>Υγρασίασ</a:t>
            </a:r>
            <a:r>
              <a:rPr lang="el-GR" b="1" dirty="0" smtClean="0">
                <a:solidFill>
                  <a:schemeClr val="accent1"/>
                </a:solidFill>
              </a:rPr>
              <a:t> Ανθρωπίνου </a:t>
            </a:r>
            <a:r>
              <a:rPr lang="el-GR" b="1" dirty="0" err="1" smtClean="0">
                <a:solidFill>
                  <a:schemeClr val="accent1"/>
                </a:solidFill>
              </a:rPr>
              <a:t>Σώματοσ</a:t>
            </a:r>
            <a:endParaRPr lang="en-US" b="1" dirty="0">
              <a:solidFill>
                <a:schemeClr val="accent1"/>
              </a:solidFill>
            </a:endParaRPr>
          </a:p>
        </p:txBody>
      </p:sp>
      <p:sp>
        <p:nvSpPr>
          <p:cNvPr id="3" name="2 - Θέση περιεχομένου"/>
          <p:cNvSpPr>
            <a:spLocks noGrp="1"/>
          </p:cNvSpPr>
          <p:nvPr>
            <p:ph sz="quarter" idx="1"/>
          </p:nvPr>
        </p:nvSpPr>
        <p:spPr/>
        <p:txBody>
          <a:bodyPr>
            <a:normAutofit fontScale="92500"/>
          </a:bodyPr>
          <a:lstStyle/>
          <a:p>
            <a:pPr algn="just"/>
            <a:r>
              <a:rPr lang="el-GR" dirty="0" smtClean="0"/>
              <a:t>Έπειτα τα δεδομένα στέλνονται ασύρματα σε έναν εξυπηρετητή (</a:t>
            </a:r>
            <a:r>
              <a:rPr lang="en-US" dirty="0" smtClean="0"/>
              <a:t>server</a:t>
            </a:r>
            <a:r>
              <a:rPr lang="el-GR" dirty="0" smtClean="0"/>
              <a:t>). </a:t>
            </a:r>
            <a:r>
              <a:rPr lang="en-US" dirty="0" smtClean="0"/>
              <a:t>O</a:t>
            </a:r>
            <a:r>
              <a:rPr lang="el-GR" dirty="0" smtClean="0"/>
              <a:t> εξυπηρετητής στη συγκεκριμένη υλοποίηση χρησιμοποιεί λειτουργικό σύστημα </a:t>
            </a:r>
            <a:r>
              <a:rPr lang="en-US" dirty="0" smtClean="0"/>
              <a:t>WINDOWS SERVER</a:t>
            </a:r>
            <a:r>
              <a:rPr lang="el-GR" dirty="0" smtClean="0"/>
              <a:t> 2000. Μέσω του εξυπηρετητή τα δεδομένα αποθηκεύονται σε μια βάση δεδομένων και επομένως είναι διαθέσιμα προκειμένου να τα επεξεργαστεί περαιτέρω ο θεράπων ιατρός του ασθενή.</a:t>
            </a:r>
            <a:endParaRPr lang="en-US" dirty="0" smtClean="0"/>
          </a:p>
          <a:p>
            <a:pPr algn="just"/>
            <a:r>
              <a:rPr lang="el-GR" dirty="0" smtClean="0"/>
              <a:t>Στην περίπτωση που ο ιατρός δεν είναι παρών την στιγμή της παραλαβής των δεδομένων το σύστημα στέλνει </a:t>
            </a:r>
            <a:r>
              <a:rPr lang="en-US" dirty="0" smtClean="0"/>
              <a:t>e</a:t>
            </a:r>
            <a:r>
              <a:rPr lang="el-GR" dirty="0" smtClean="0"/>
              <a:t>-</a:t>
            </a:r>
            <a:r>
              <a:rPr lang="en-US" dirty="0" smtClean="0"/>
              <a:t>mail</a:t>
            </a:r>
            <a:r>
              <a:rPr lang="el-GR" dirty="0" smtClean="0"/>
              <a:t> καθώς και ειδοποιήσεις σε κινητό τηλέφωνο με την χρήση γραπτών μηνυμάτων, προκειμένου ο ιατρός να μπορεί να είναι συνεχώς ενήμερος για την κατάσταση του ασθενή.</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b="1" dirty="0" smtClean="0">
                <a:solidFill>
                  <a:schemeClr val="accent1"/>
                </a:solidFill>
              </a:rPr>
              <a:t>Σύστημα </a:t>
            </a:r>
            <a:r>
              <a:rPr lang="el-GR" b="1" dirty="0" err="1" smtClean="0">
                <a:solidFill>
                  <a:schemeClr val="accent1"/>
                </a:solidFill>
              </a:rPr>
              <a:t>Παρακολούθησησ</a:t>
            </a:r>
            <a:r>
              <a:rPr lang="el-GR" b="1" dirty="0" smtClean="0">
                <a:solidFill>
                  <a:schemeClr val="accent1"/>
                </a:solidFill>
              </a:rPr>
              <a:t> </a:t>
            </a:r>
            <a:r>
              <a:rPr lang="en-US" b="1" dirty="0" smtClean="0">
                <a:solidFill>
                  <a:schemeClr val="accent1"/>
                </a:solidFill>
              </a:rPr>
              <a:t>K</a:t>
            </a:r>
            <a:r>
              <a:rPr lang="el-GR" b="1" dirty="0" err="1" smtClean="0">
                <a:solidFill>
                  <a:schemeClr val="accent1"/>
                </a:solidFill>
              </a:rPr>
              <a:t>αρδιάσ</a:t>
            </a:r>
            <a:r>
              <a:rPr lang="el-GR" b="1" dirty="0" smtClean="0">
                <a:solidFill>
                  <a:schemeClr val="accent1"/>
                </a:solidFill>
              </a:rPr>
              <a:t>, </a:t>
            </a:r>
            <a:r>
              <a:rPr lang="el-GR" b="1" dirty="0" err="1" smtClean="0">
                <a:solidFill>
                  <a:schemeClr val="accent1"/>
                </a:solidFill>
              </a:rPr>
              <a:t>Θερμοκρασίασ</a:t>
            </a:r>
            <a:r>
              <a:rPr lang="el-GR" b="1" dirty="0" smtClean="0">
                <a:solidFill>
                  <a:schemeClr val="accent1"/>
                </a:solidFill>
              </a:rPr>
              <a:t>, </a:t>
            </a:r>
            <a:r>
              <a:rPr lang="el-GR" b="1" dirty="0" err="1" smtClean="0">
                <a:solidFill>
                  <a:schemeClr val="accent1"/>
                </a:solidFill>
              </a:rPr>
              <a:t>Υγρασίασ</a:t>
            </a:r>
            <a:r>
              <a:rPr lang="el-GR" b="1" dirty="0" smtClean="0">
                <a:solidFill>
                  <a:schemeClr val="accent1"/>
                </a:solidFill>
              </a:rPr>
              <a:t> Ανθρωπίνου </a:t>
            </a:r>
            <a:r>
              <a:rPr lang="el-GR" b="1" dirty="0" err="1" smtClean="0">
                <a:solidFill>
                  <a:schemeClr val="accent1"/>
                </a:solidFill>
              </a:rPr>
              <a:t>Σώματοσ</a:t>
            </a:r>
            <a:endParaRPr lang="en-US" b="1" dirty="0">
              <a:solidFill>
                <a:schemeClr val="accent1"/>
              </a:solidFill>
            </a:endParaRPr>
          </a:p>
        </p:txBody>
      </p:sp>
      <p:pic>
        <p:nvPicPr>
          <p:cNvPr id="3074" name="Picture 2" descr="7"/>
          <p:cNvPicPr>
            <a:picLocks noChangeAspect="1" noChangeArrowheads="1"/>
          </p:cNvPicPr>
          <p:nvPr/>
        </p:nvPicPr>
        <p:blipFill>
          <a:blip r:embed="rId2" cstate="print"/>
          <a:srcRect/>
          <a:stretch>
            <a:fillRect/>
          </a:stretch>
        </p:blipFill>
        <p:spPr bwMode="auto">
          <a:xfrm>
            <a:off x="611560" y="1556792"/>
            <a:ext cx="7056784" cy="4794418"/>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932" y="260648"/>
            <a:ext cx="7467600" cy="1143000"/>
          </a:xfrm>
        </p:spPr>
        <p:txBody>
          <a:bodyPr>
            <a:noAutofit/>
          </a:bodyPr>
          <a:lstStyle/>
          <a:p>
            <a:pPr algn="ctr"/>
            <a:r>
              <a:rPr lang="el-GR" sz="2000" b="1" dirty="0" smtClean="0">
                <a:solidFill>
                  <a:schemeClr val="accent1"/>
                </a:solidFill>
              </a:rPr>
              <a:t>Σύστημα </a:t>
            </a:r>
            <a:r>
              <a:rPr lang="el-GR" sz="2000" b="1" dirty="0" smtClean="0">
                <a:solidFill>
                  <a:schemeClr val="accent1"/>
                </a:solidFill>
              </a:rPr>
              <a:t>ΠαρακολούθησηΣ </a:t>
            </a:r>
            <a:r>
              <a:rPr lang="el-GR" sz="2000" b="1" dirty="0" smtClean="0">
                <a:solidFill>
                  <a:schemeClr val="accent1"/>
                </a:solidFill>
              </a:rPr>
              <a:t>Επιπέδων Γλυκόζησ και Αυτόματη Χορήγηση Ινσουλίνησ (</a:t>
            </a:r>
            <a:r>
              <a:rPr lang="en-US" sz="2000" b="1" dirty="0" err="1" smtClean="0">
                <a:solidFill>
                  <a:schemeClr val="accent1"/>
                </a:solidFill>
              </a:rPr>
              <a:t>Minimed</a:t>
            </a:r>
            <a:r>
              <a:rPr lang="en-US" sz="2000" b="1" dirty="0" smtClean="0">
                <a:solidFill>
                  <a:schemeClr val="accent1"/>
                </a:solidFill>
              </a:rPr>
              <a:t> Paradigm Real Time Insulin Pump And Continuous Glucose Monitoring</a:t>
            </a:r>
            <a:r>
              <a:rPr lang="el-GR" sz="2000" b="1" dirty="0" smtClean="0">
                <a:solidFill>
                  <a:schemeClr val="accent1"/>
                </a:solidFill>
              </a:rPr>
              <a:t>)</a:t>
            </a:r>
            <a:endParaRPr lang="en-US" sz="2000" b="1" dirty="0">
              <a:solidFill>
                <a:schemeClr val="accent1"/>
              </a:solidFill>
            </a:endParaRPr>
          </a:p>
        </p:txBody>
      </p:sp>
      <p:sp>
        <p:nvSpPr>
          <p:cNvPr id="3" name="2 - Θέση περιεχομένου"/>
          <p:cNvSpPr>
            <a:spLocks noGrp="1"/>
          </p:cNvSpPr>
          <p:nvPr>
            <p:ph sz="quarter" idx="1"/>
          </p:nvPr>
        </p:nvSpPr>
        <p:spPr/>
        <p:txBody>
          <a:bodyPr>
            <a:normAutofit fontScale="70000" lnSpcReduction="20000"/>
          </a:bodyPr>
          <a:lstStyle/>
          <a:p>
            <a:pPr algn="just"/>
            <a:r>
              <a:rPr lang="el-GR" dirty="0" smtClean="0"/>
              <a:t>Πολλοί άνθρωποι στον πλανήτη μας πάσχουν από την ασθένεια του σακχαρώδη διαβήτη. Μάλιστα από την πλειοψηφία της ιατρικής κοινότητας η ασθένεια αυτή έχει χαρακτηριστεί ως η ασθένεια του σύγχρονου δυτικού τρόπου ζωής. Η ασθένεια αυτή απαιτεί την παρακολούθηση των επιπέδων γλυκόζης των ασθενών καθώς επίσης και την χορήγηση ινσουλίνης σε κατάλληλες χρονικές στιγμές(δηλ. όταν τα επίπεδα γλυκόζης είναι υψηλά). Μέχρι σήμερα είχε επικρατήσει η παρακολούθηση της συγκέντρωσης της γλυκόζης κατά τακτά χρονικά διαστήματα(περίπου δύο φορές την ημέρα) και η χορήγηση ινσουλίνης σε ενέσιμη μορφή. Παρόλα αυτά όμως δεν είναι δυνατόν να αποφευχθούν οι υπογλυκαιμίες των ασθενών με σακχαρώδη διαβήτη.</a:t>
            </a:r>
            <a:endParaRPr lang="en-US" dirty="0" smtClean="0"/>
          </a:p>
          <a:p>
            <a:pPr algn="just"/>
            <a:r>
              <a:rPr lang="el-GR" dirty="0" smtClean="0"/>
              <a:t>Επομένως είναι επιτακτική ανάγκη η παρακολούθηση των επιπέδων γλυκόζης καθ’ όλη την διάρκεια της ημέρας και χορήγηση ινσουλίνης μόνο όταν αυτό είναι απαραίτητο. Την ανάγκη αυτή των ασθενών ήρθε να καλύψει το συγκεκριμένο σύστημα.</a:t>
            </a:r>
            <a:endParaRPr lang="en-US" dirty="0" smtClean="0"/>
          </a:p>
          <a:p>
            <a:pPr algn="just"/>
            <a:r>
              <a:rPr lang="el-GR" dirty="0" smtClean="0"/>
              <a:t>Το σύστημα προσαρμόζεται στα ρούχα του ασθενή και εφαρμόζει τον αισθητήρα στο σώμα του. Ο αισθητήρας γλυκόζης τοποθετείται εξωτερικά στο στομάχι του ασθενή και παρακολουθεί συνεχώς την συγκέντρωση. Έπειτα στέλνει τα αποτελέσματα στο τμήμα που ασχολείται με την επεξεργασία των δεδομένων και εκείνο χορηγεί ινσουλίνη μέσω μιας αντλίας </a:t>
            </a:r>
            <a:r>
              <a:rPr lang="el-GR" dirty="0" smtClean="0"/>
              <a:t>ινσουλίνης (</a:t>
            </a:r>
            <a:r>
              <a:rPr lang="en-US" dirty="0" smtClean="0"/>
              <a:t>insulin pump</a:t>
            </a:r>
            <a:r>
              <a:rPr lang="el-GR" dirty="0" smtClean="0"/>
              <a:t>)  με την οποία είναι </a:t>
            </a:r>
            <a:r>
              <a:rPr lang="el-GR" dirty="0" smtClean="0"/>
              <a:t>συνδεδεμένο.</a:t>
            </a:r>
            <a:endParaRPr lang="en-US" dirty="0" smtClean="0"/>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noAutofit/>
          </a:bodyPr>
          <a:lstStyle/>
          <a:p>
            <a:pPr algn="ctr"/>
            <a:r>
              <a:rPr lang="el-GR" sz="2000" b="1" dirty="0" smtClean="0">
                <a:solidFill>
                  <a:schemeClr val="accent1"/>
                </a:solidFill>
              </a:rPr>
              <a:t>Σύστημα </a:t>
            </a:r>
            <a:r>
              <a:rPr lang="el-GR" sz="2000" b="1" dirty="0" smtClean="0">
                <a:solidFill>
                  <a:schemeClr val="accent1"/>
                </a:solidFill>
              </a:rPr>
              <a:t>ΠαρακολούθησηΣ </a:t>
            </a:r>
            <a:r>
              <a:rPr lang="el-GR" sz="2000" b="1" dirty="0" smtClean="0">
                <a:solidFill>
                  <a:schemeClr val="accent1"/>
                </a:solidFill>
              </a:rPr>
              <a:t>Επιπέδων Γλυκόζησ και Αυτόματη Χορήγηση Ινσουλίνησ (</a:t>
            </a:r>
            <a:r>
              <a:rPr lang="en-US" sz="2000" b="1" dirty="0" err="1" smtClean="0">
                <a:solidFill>
                  <a:schemeClr val="accent1"/>
                </a:solidFill>
              </a:rPr>
              <a:t>Minimed</a:t>
            </a:r>
            <a:r>
              <a:rPr lang="en-US" sz="2000" b="1" dirty="0" smtClean="0">
                <a:solidFill>
                  <a:schemeClr val="accent1"/>
                </a:solidFill>
              </a:rPr>
              <a:t> Paradigm Real Time Insulin Pump And Continuous Glucose Monitoring</a:t>
            </a:r>
            <a:r>
              <a:rPr lang="el-GR" sz="2000" b="1" dirty="0" smtClean="0">
                <a:solidFill>
                  <a:schemeClr val="accent1"/>
                </a:solidFill>
              </a:rPr>
              <a:t>)</a:t>
            </a:r>
            <a:endParaRPr lang="en-US" sz="2000" b="1" dirty="0">
              <a:solidFill>
                <a:schemeClr val="accent1"/>
              </a:solidFill>
            </a:endParaRPr>
          </a:p>
        </p:txBody>
      </p:sp>
      <p:pic>
        <p:nvPicPr>
          <p:cNvPr id="4098" name="Picture 2" descr="x22_pump_torso"/>
          <p:cNvPicPr>
            <a:picLocks noChangeAspect="1" noChangeArrowheads="1"/>
          </p:cNvPicPr>
          <p:nvPr/>
        </p:nvPicPr>
        <p:blipFill>
          <a:blip r:embed="rId2" cstate="print"/>
          <a:srcRect/>
          <a:stretch>
            <a:fillRect/>
          </a:stretch>
        </p:blipFill>
        <p:spPr bwMode="auto">
          <a:xfrm>
            <a:off x="539551" y="1772816"/>
            <a:ext cx="7429847" cy="3816424"/>
          </a:xfrm>
          <a:prstGeom prst="rect">
            <a:avLst/>
          </a:prstGeom>
          <a:noFill/>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b="1" dirty="0" smtClean="0">
                <a:solidFill>
                  <a:schemeClr val="accent1"/>
                </a:solidFill>
              </a:rPr>
              <a:t>Ακουστικό </a:t>
            </a:r>
            <a:r>
              <a:rPr lang="el-GR" b="1" dirty="0" smtClean="0">
                <a:solidFill>
                  <a:schemeClr val="accent1"/>
                </a:solidFill>
              </a:rPr>
              <a:t>Βαρηκοϊασ </a:t>
            </a:r>
            <a:r>
              <a:rPr lang="el-GR" b="1" dirty="0" smtClean="0">
                <a:solidFill>
                  <a:schemeClr val="accent1"/>
                </a:solidFill>
              </a:rPr>
              <a:t>(</a:t>
            </a:r>
            <a:r>
              <a:rPr lang="en-US" b="1" dirty="0" smtClean="0">
                <a:solidFill>
                  <a:schemeClr val="accent1"/>
                </a:solidFill>
              </a:rPr>
              <a:t>Hearing Aid</a:t>
            </a:r>
            <a:r>
              <a:rPr lang="el-GR" b="1" dirty="0" smtClean="0">
                <a:solidFill>
                  <a:schemeClr val="accent1"/>
                </a:solidFill>
              </a:rPr>
              <a:t>)</a:t>
            </a:r>
            <a:endParaRPr lang="en-US" b="1" dirty="0">
              <a:solidFill>
                <a:schemeClr val="accent1"/>
              </a:solidFill>
            </a:endParaRPr>
          </a:p>
        </p:txBody>
      </p:sp>
      <p:sp>
        <p:nvSpPr>
          <p:cNvPr id="3" name="2 - Θέση περιεχομένου"/>
          <p:cNvSpPr>
            <a:spLocks noGrp="1"/>
          </p:cNvSpPr>
          <p:nvPr>
            <p:ph sz="quarter" idx="1"/>
          </p:nvPr>
        </p:nvSpPr>
        <p:spPr/>
        <p:txBody>
          <a:bodyPr>
            <a:normAutofit fontScale="92500" lnSpcReduction="20000"/>
          </a:bodyPr>
          <a:lstStyle/>
          <a:p>
            <a:pPr algn="just"/>
            <a:r>
              <a:rPr lang="el-GR" dirty="0" smtClean="0"/>
              <a:t>Τα </a:t>
            </a:r>
            <a:r>
              <a:rPr lang="el-GR" b="1" dirty="0" smtClean="0"/>
              <a:t>ακουστικά </a:t>
            </a:r>
            <a:r>
              <a:rPr lang="el-GR" b="1" dirty="0" smtClean="0"/>
              <a:t>βαρηκ</a:t>
            </a:r>
            <a:r>
              <a:rPr lang="en-US" b="1" dirty="0" smtClean="0"/>
              <a:t>o</a:t>
            </a:r>
            <a:r>
              <a:rPr lang="el-GR" b="1" dirty="0" err="1" smtClean="0"/>
              <a:t>ΐας</a:t>
            </a:r>
            <a:r>
              <a:rPr lang="el-GR" b="1" dirty="0" smtClean="0"/>
              <a:t> </a:t>
            </a:r>
            <a:r>
              <a:rPr lang="el-GR" dirty="0" smtClean="0"/>
              <a:t>είναι ηλεκτρονικές συσκευές οι οποίες εφαρμόζονται στο ανθρώπινο αυτί και κατά κύριο λόγο ενισχύουν την ένταση  του λαμβανόμενου ηχητικού σήματος με σκοπό την καλύτερη μετάδοση του σήματος στο εσωτερικό του αυτιού. Τα κύρια μέρη ενός ηλεκτρονικού ακουστικού </a:t>
            </a:r>
            <a:r>
              <a:rPr lang="el-GR" dirty="0" err="1" smtClean="0"/>
              <a:t>βαρηκ</a:t>
            </a:r>
            <a:r>
              <a:rPr lang="en-US" dirty="0" smtClean="0"/>
              <a:t>o</a:t>
            </a:r>
            <a:r>
              <a:rPr lang="el-GR" dirty="0" err="1" smtClean="0"/>
              <a:t>ΐας</a:t>
            </a:r>
            <a:r>
              <a:rPr lang="el-GR" dirty="0" smtClean="0"/>
              <a:t> είναι ένα μικροσκοπικό μικρόφωνο και ένας ενισχυτής σήματος.</a:t>
            </a:r>
            <a:endParaRPr lang="en-US" dirty="0" smtClean="0"/>
          </a:p>
          <a:p>
            <a:pPr algn="just"/>
            <a:r>
              <a:rPr lang="el-GR" dirty="0" smtClean="0"/>
              <a:t>Σημαντικό ρόλο στην ανάπτυξη ακουστικών </a:t>
            </a:r>
            <a:r>
              <a:rPr lang="el-GR" dirty="0" err="1" smtClean="0"/>
              <a:t>βαρηκ</a:t>
            </a:r>
            <a:r>
              <a:rPr lang="en-US" dirty="0" smtClean="0"/>
              <a:t>o</a:t>
            </a:r>
            <a:r>
              <a:rPr lang="el-GR" dirty="0" err="1" smtClean="0"/>
              <a:t>ΐας</a:t>
            </a:r>
            <a:r>
              <a:rPr lang="el-GR" dirty="0" smtClean="0"/>
              <a:t> με μικρές διαστάσεις διαδραμάτισε η ανάπτυξη της κρυσταλλολυχνίας (</a:t>
            </a:r>
            <a:r>
              <a:rPr lang="en-US" dirty="0" smtClean="0"/>
              <a:t>transistor</a:t>
            </a:r>
            <a:r>
              <a:rPr lang="el-GR" dirty="0" smtClean="0"/>
              <a:t>) και των ολοκληρωμένων κυκλωμάτων. Εξαιτίας της αλματώδους ανάπτυξης της τεχνολογίας έχουν ενσωματωθεί στα ακουστικά </a:t>
            </a:r>
            <a:r>
              <a:rPr lang="el-GR" dirty="0" smtClean="0"/>
              <a:t>βαρηκ</a:t>
            </a:r>
            <a:r>
              <a:rPr lang="en-US" dirty="0" smtClean="0"/>
              <a:t>o</a:t>
            </a:r>
            <a:r>
              <a:rPr lang="el-GR" dirty="0" err="1" smtClean="0"/>
              <a:t>ΐας</a:t>
            </a:r>
            <a:r>
              <a:rPr lang="el-GR" dirty="0" smtClean="0"/>
              <a:t> δυνατότητες (π.χ. σύνδεση του ακουστικού με κινητό τηλέφωνο)  που τα καθιστούν μικρά και σύγχρονα συστήματα πραγματικού χρόνου.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b="1" dirty="0" smtClean="0">
                <a:solidFill>
                  <a:srgbClr val="FF0000"/>
                </a:solidFill>
              </a:rPr>
              <a:t>Γνωστικα αντικειμενα βιοιατρικησ τεχνολογιασ</a:t>
            </a:r>
            <a:endParaRPr lang="el-GR" b="1" dirty="0">
              <a:solidFill>
                <a:srgbClr val="FF0000"/>
              </a:solidFill>
            </a:endParaRPr>
          </a:p>
        </p:txBody>
      </p:sp>
      <p:sp>
        <p:nvSpPr>
          <p:cNvPr id="3" name="Content Placeholder 2"/>
          <p:cNvSpPr>
            <a:spLocks noGrp="1"/>
          </p:cNvSpPr>
          <p:nvPr>
            <p:ph sz="quarter" idx="1"/>
          </p:nvPr>
        </p:nvSpPr>
        <p:spPr/>
        <p:txBody>
          <a:bodyPr>
            <a:normAutofit fontScale="92500" lnSpcReduction="10000"/>
          </a:bodyPr>
          <a:lstStyle/>
          <a:p>
            <a:pPr lvl="0" algn="just"/>
            <a:r>
              <a:rPr lang="el-GR" b="1" dirty="0" smtClean="0"/>
              <a:t>Εμβιομηχανική </a:t>
            </a:r>
            <a:r>
              <a:rPr lang="el-GR" dirty="0" smtClean="0"/>
              <a:t>(εφαρμογή των αντιλήψεων και θεωριών του μηχανικού προκειμένου να προσομοιωθούν βασικά βιολογικά συστήματα</a:t>
            </a:r>
            <a:r>
              <a:rPr lang="en-US" dirty="0" smtClean="0"/>
              <a:t>)</a:t>
            </a:r>
            <a:endParaRPr lang="el-GR" dirty="0" smtClean="0"/>
          </a:p>
          <a:p>
            <a:pPr lvl="0" algn="just"/>
            <a:r>
              <a:rPr lang="el-GR" b="1" dirty="0" smtClean="0"/>
              <a:t>Ιατρική Τεχνολογία </a:t>
            </a:r>
            <a:r>
              <a:rPr lang="el-GR" dirty="0" smtClean="0"/>
              <a:t>(εφαρμογή τεχνολογιών για την ανάπτυξη νέων διαγνωστικών και θεραπευτικών μεθόδων, μηχανημάτων και συσκευών)</a:t>
            </a:r>
          </a:p>
          <a:p>
            <a:pPr lvl="0" algn="just"/>
            <a:r>
              <a:rPr lang="el-GR" b="1" dirty="0" smtClean="0"/>
              <a:t>Κλινική Μηχανική </a:t>
            </a:r>
            <a:r>
              <a:rPr lang="el-GR" dirty="0" smtClean="0"/>
              <a:t>(ανάπτυξη νέων τεχνικών καθώς και τη διαχείριση των τεχνικών που ήδη εφαρμόζονται για τη βελτίωση της παροχής υπηρεσιών υγείας σε νοσοκομεία , κλινικές και κέντρα υγείας),</a:t>
            </a:r>
            <a:r>
              <a:rPr lang="en-US" dirty="0" smtClean="0"/>
              <a:t> </a:t>
            </a:r>
            <a:r>
              <a:rPr lang="el-GR" dirty="0" smtClean="0"/>
              <a:t>παροχής υπηρεσιών υγείας</a:t>
            </a:r>
            <a:r>
              <a:rPr lang="en-US" dirty="0" smtClean="0"/>
              <a:t>.</a:t>
            </a:r>
            <a:r>
              <a:rPr lang="el-GR" dirty="0" smtClean="0"/>
              <a:t> </a:t>
            </a:r>
          </a:p>
          <a:p>
            <a:pPr lvl="0" algn="just"/>
            <a:r>
              <a:rPr lang="el-GR" b="1" dirty="0" smtClean="0"/>
              <a:t>Τεχνολογία Αποκατάστασης </a:t>
            </a:r>
            <a:r>
              <a:rPr lang="el-GR" dirty="0" smtClean="0"/>
              <a:t>(χρήση τεχνολογίας με σκοπό τη βελτίωση των συνθηκών ζωής ατόμων με ειδικές ανάγκες καθώς και την έρευνα στον τομές των τεχνητών οργάνων).</a:t>
            </a:r>
          </a:p>
          <a:p>
            <a:pPr algn="just">
              <a:buNone/>
            </a:pPr>
            <a:endParaRPr lang="el-GR"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b="1" dirty="0" err="1" smtClean="0">
                <a:solidFill>
                  <a:schemeClr val="accent1"/>
                </a:solidFill>
              </a:rPr>
              <a:t>Επιλογοσ</a:t>
            </a:r>
            <a:endParaRPr lang="en-US" b="1" dirty="0">
              <a:solidFill>
                <a:schemeClr val="accent1"/>
              </a:solidFill>
            </a:endParaRPr>
          </a:p>
        </p:txBody>
      </p:sp>
      <p:sp>
        <p:nvSpPr>
          <p:cNvPr id="3" name="2 - Θέση περιεχομένου"/>
          <p:cNvSpPr>
            <a:spLocks noGrp="1"/>
          </p:cNvSpPr>
          <p:nvPr>
            <p:ph sz="quarter" idx="1"/>
          </p:nvPr>
        </p:nvSpPr>
        <p:spPr/>
        <p:txBody>
          <a:bodyPr>
            <a:normAutofit/>
          </a:bodyPr>
          <a:lstStyle/>
          <a:p>
            <a:pPr algn="just"/>
            <a:r>
              <a:rPr lang="el-GR" dirty="0" smtClean="0"/>
              <a:t>Στα παραπάνω παρουσιάσαμε διάφορα </a:t>
            </a:r>
            <a:r>
              <a:rPr lang="el-GR" dirty="0" err="1" smtClean="0"/>
              <a:t>βιοϊατρικά</a:t>
            </a:r>
            <a:r>
              <a:rPr lang="el-GR" dirty="0" smtClean="0"/>
              <a:t> συστήματα πραγματικού χρόνου τα οποία εξυπηρετούν τους ασθενείς ή το ιατρικό προσωπικό. Τους ασθενείς τους εξυπηρετούν με το να τους «υποστηρίζουν» (βοηθητικά </a:t>
            </a:r>
            <a:r>
              <a:rPr lang="el-GR" dirty="0" err="1" smtClean="0"/>
              <a:t>βιοϊατρικά</a:t>
            </a:r>
            <a:r>
              <a:rPr lang="el-GR" dirty="0" smtClean="0"/>
              <a:t> συστήματα πραγματικού χρόνου) και με να τους θεραπεύουν (θεραπευτικά </a:t>
            </a:r>
            <a:r>
              <a:rPr lang="el-GR" dirty="0" err="1" smtClean="0"/>
              <a:t>βιοϊατρικά</a:t>
            </a:r>
            <a:r>
              <a:rPr lang="el-GR" dirty="0" smtClean="0"/>
              <a:t> συστήματα πραγματικού χρόνου). Τους ιατρούς τους εξυπηρετούν στο να πραγματοποιήσουν την διάγνωση (διαγνωστικά </a:t>
            </a:r>
            <a:r>
              <a:rPr lang="el-GR" dirty="0" err="1" smtClean="0"/>
              <a:t>βιοιατρικα</a:t>
            </a:r>
            <a:r>
              <a:rPr lang="el-GR" dirty="0" smtClean="0"/>
              <a:t> συστήματα πραγματικού χρόνου) και να εκτελέσουν / χορηγήσουν την θεραπεία (θεραπευτικά </a:t>
            </a:r>
            <a:r>
              <a:rPr lang="el-GR" dirty="0" err="1" smtClean="0"/>
              <a:t>βιοϊατρικά</a:t>
            </a:r>
            <a:r>
              <a:rPr lang="el-GR" dirty="0" smtClean="0"/>
              <a:t> συστήματα πραγματικού χρόνου).</a:t>
            </a:r>
            <a:endParaRPr lang="en-US" dirty="0" smtClean="0"/>
          </a:p>
          <a:p>
            <a:pPr algn="just"/>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b="1" dirty="0" err="1" smtClean="0">
                <a:solidFill>
                  <a:schemeClr val="accent1"/>
                </a:solidFill>
              </a:rPr>
              <a:t>Βιβλιογραφια</a:t>
            </a:r>
            <a:endParaRPr lang="en-US" b="1" dirty="0">
              <a:solidFill>
                <a:schemeClr val="accent1"/>
              </a:solidFill>
            </a:endParaRPr>
          </a:p>
        </p:txBody>
      </p:sp>
      <p:sp>
        <p:nvSpPr>
          <p:cNvPr id="3" name="2 - Θέση περιεχομένου"/>
          <p:cNvSpPr>
            <a:spLocks noGrp="1"/>
          </p:cNvSpPr>
          <p:nvPr>
            <p:ph sz="quarter" idx="1"/>
          </p:nvPr>
        </p:nvSpPr>
        <p:spPr/>
        <p:txBody>
          <a:bodyPr>
            <a:normAutofit fontScale="92500" lnSpcReduction="20000"/>
          </a:bodyPr>
          <a:lstStyle/>
          <a:p>
            <a:r>
              <a:rPr lang="el-GR" dirty="0" smtClean="0"/>
              <a:t>Μαρούλης Δ. (2007), «ΒΙΟΪΑΤΡΙΚΑ ΣΥΣΤΗΜΑΤΑ ΠΡΑΓΜΑΤΙΚΟΥ ΧΡΟΝΟΥ» , Αθήνα, Εθνικό και Καποδιστριακό Πανεπιστήμιο Αθηνών - Τμήμα Πληροφορικής και Τηλεπικοινωνιών</a:t>
            </a:r>
            <a:endParaRPr lang="en-US" dirty="0" smtClean="0"/>
          </a:p>
          <a:p>
            <a:r>
              <a:rPr lang="el-GR" dirty="0" smtClean="0"/>
              <a:t> Μαρούλης Δ. (2006), «ΒΙΟΪΑΤΡΙΚΑ ΣΥΣΤΗΜΑΤΑ ΠΡΑΓΜΑΤΙΚΟΥ ΧΡΟΝΟΥ» , Αθήνα, Εθνικό και Καποδιστριακό Πανεπιστήμιο Αθηνών - Τμήμα Πληροφορικής και Τηλεπικοινωνιών</a:t>
            </a:r>
            <a:endParaRPr lang="en-US" dirty="0" smtClean="0"/>
          </a:p>
          <a:p>
            <a:r>
              <a:rPr lang="el-GR" dirty="0" smtClean="0"/>
              <a:t>Μαυρίδης Χ. (2012), Διπλωματική εργασία με θέμα «ΙΚΤΥΑ ΠΛΕΓΜΑΤΟΣ “ </a:t>
            </a:r>
            <a:r>
              <a:rPr lang="en-US" dirty="0" smtClean="0"/>
              <a:t>MESH NETWORKS ” </a:t>
            </a:r>
            <a:r>
              <a:rPr lang="el-GR" dirty="0" smtClean="0"/>
              <a:t>ΣΕ ΕΦΑΡΜΟΓΕΣ ΤΗΛΕΪΑΤΡΙΚΗΣ», Αθήνα, Σχολή Ηλεκτρολόγων μηχανικών και μηχανικών υπολογιστών – Τομέας συστημάτων μετάδοσης πληροφορίας και υλικών</a:t>
            </a:r>
          </a:p>
          <a:p>
            <a:r>
              <a:rPr lang="el-GR" dirty="0" err="1" smtClean="0"/>
              <a:t>Σεφεριάδης</a:t>
            </a:r>
            <a:r>
              <a:rPr lang="el-GR" dirty="0" smtClean="0"/>
              <a:t> Β., «ΤΗΛΕΙΑΤΡΙΚΗ», Εκπαιδευτήρια Απόστολος Παύλος.</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b="1" dirty="0" smtClean="0">
                <a:solidFill>
                  <a:srgbClr val="FF0000"/>
                </a:solidFill>
              </a:rPr>
              <a:t>Ορισμοσ</a:t>
            </a:r>
            <a:endParaRPr lang="en-US" b="1" dirty="0">
              <a:solidFill>
                <a:srgbClr val="FF0000"/>
              </a:solidFill>
            </a:endParaRPr>
          </a:p>
        </p:txBody>
      </p:sp>
      <p:sp>
        <p:nvSpPr>
          <p:cNvPr id="3" name="2 - Θέση περιεχομένου"/>
          <p:cNvSpPr>
            <a:spLocks noGrp="1"/>
          </p:cNvSpPr>
          <p:nvPr>
            <p:ph sz="quarter" idx="1"/>
          </p:nvPr>
        </p:nvSpPr>
        <p:spPr/>
        <p:txBody>
          <a:bodyPr>
            <a:normAutofit fontScale="92500" lnSpcReduction="20000"/>
          </a:bodyPr>
          <a:lstStyle/>
          <a:p>
            <a:pPr algn="just"/>
            <a:r>
              <a:rPr lang="el-GR" dirty="0" smtClean="0"/>
              <a:t>Απο την αρχαιότητα ο άνθρωπος χρησιμοποίησε την ιατρική επιστήμη για κυρίως δύο λόγους</a:t>
            </a:r>
            <a:r>
              <a:rPr lang="el-GR" dirty="0" smtClean="0"/>
              <a:t>: τη </a:t>
            </a:r>
            <a:r>
              <a:rPr lang="el-GR" dirty="0" smtClean="0"/>
              <a:t>διάγνωση και την θεραπεία των διαφόρων ασθενειών που εμπόδιζαν την ανάπτυξη του και οι οποίες ορισμένες φορές επίφεραν θανατηφόρα αποτελέσματα. </a:t>
            </a:r>
            <a:endParaRPr lang="el-GR" dirty="0" smtClean="0"/>
          </a:p>
          <a:p>
            <a:pPr algn="just"/>
            <a:endParaRPr lang="en-US" dirty="0" smtClean="0"/>
          </a:p>
          <a:p>
            <a:pPr algn="just"/>
            <a:r>
              <a:rPr lang="el-GR" dirty="0" smtClean="0"/>
              <a:t>Με την εξέλιξη της τεχνολογίας κατάφερε να </a:t>
            </a:r>
            <a:r>
              <a:rPr lang="el-GR" dirty="0" smtClean="0"/>
              <a:t>δημιουργήσει </a:t>
            </a:r>
            <a:r>
              <a:rPr lang="el-GR" dirty="0" smtClean="0"/>
              <a:t>συστήματα τα οποία τον </a:t>
            </a:r>
            <a:r>
              <a:rPr lang="el-GR" dirty="0" smtClean="0"/>
              <a:t>βοηθούν </a:t>
            </a:r>
            <a:r>
              <a:rPr lang="el-GR" dirty="0" smtClean="0"/>
              <a:t>στους δύο στόχους που αναφέρονται παραπάνω. Τα συστήματα αυτά ονομάστηκαν </a:t>
            </a:r>
            <a:r>
              <a:rPr lang="el-GR" b="1" i="1" dirty="0" smtClean="0"/>
              <a:t>βιο-ιατρικά </a:t>
            </a:r>
            <a:r>
              <a:rPr lang="el-GR" b="1" i="1" dirty="0" smtClean="0"/>
              <a:t>συστήματα (</a:t>
            </a:r>
            <a:r>
              <a:rPr lang="en-US" b="1" i="1" dirty="0" smtClean="0"/>
              <a:t>biomedical systems</a:t>
            </a:r>
            <a:r>
              <a:rPr lang="el-GR" b="1" i="1" dirty="0" smtClean="0"/>
              <a:t>)</a:t>
            </a:r>
            <a:r>
              <a:rPr lang="en-US" b="1" dirty="0" smtClean="0"/>
              <a:t> </a:t>
            </a:r>
            <a:r>
              <a:rPr lang="el-GR" dirty="0" smtClean="0"/>
              <a:t>και στην περίπτωση που πληρώνται και οι προδιαγραφές </a:t>
            </a:r>
            <a:r>
              <a:rPr lang="el-GR" i="1" dirty="0" smtClean="0"/>
              <a:t>ενός συστήματος πραγματικού </a:t>
            </a:r>
            <a:r>
              <a:rPr lang="el-GR" i="1" dirty="0" smtClean="0"/>
              <a:t>χρόνου (</a:t>
            </a:r>
            <a:r>
              <a:rPr lang="en-US" i="1" dirty="0" smtClean="0"/>
              <a:t>real time system</a:t>
            </a:r>
            <a:r>
              <a:rPr lang="el-GR" i="1" dirty="0" smtClean="0"/>
              <a:t>)</a:t>
            </a:r>
            <a:r>
              <a:rPr lang="el-GR" dirty="0" smtClean="0"/>
              <a:t>,</a:t>
            </a:r>
            <a:r>
              <a:rPr lang="en-US" dirty="0" smtClean="0"/>
              <a:t> </a:t>
            </a:r>
            <a:r>
              <a:rPr lang="el-GR" dirty="0" smtClean="0"/>
              <a:t>δηλ. η εξαγωγή δεδομένων τα οποία είναι σωστά «λογικά» και «χρονικά</a:t>
            </a:r>
            <a:r>
              <a:rPr lang="el-GR" dirty="0" smtClean="0"/>
              <a:t>», ονόμαζονται </a:t>
            </a:r>
            <a:r>
              <a:rPr lang="el-GR" b="1" dirty="0" smtClean="0">
                <a:solidFill>
                  <a:srgbClr val="FF0000"/>
                </a:solidFill>
              </a:rPr>
              <a:t>βιο-ιατρικά συστήματα πραγματικού </a:t>
            </a:r>
            <a:r>
              <a:rPr lang="el-GR" b="1" dirty="0" smtClean="0">
                <a:solidFill>
                  <a:srgbClr val="FF0000"/>
                </a:solidFill>
              </a:rPr>
              <a:t>χρόνου (</a:t>
            </a:r>
            <a:r>
              <a:rPr lang="en-US" b="1" dirty="0" smtClean="0">
                <a:solidFill>
                  <a:srgbClr val="FF0000"/>
                </a:solidFill>
              </a:rPr>
              <a:t>biomedical real time systems</a:t>
            </a:r>
            <a:r>
              <a:rPr lang="el-GR" b="1" dirty="0" smtClean="0">
                <a:solidFill>
                  <a:srgbClr val="FF0000"/>
                </a:solidFill>
              </a:rPr>
              <a:t>)</a:t>
            </a:r>
            <a:r>
              <a:rPr lang="el-GR" dirty="0" smtClean="0"/>
              <a:t>.</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b="1" dirty="0" smtClean="0">
                <a:solidFill>
                  <a:srgbClr val="FF0000"/>
                </a:solidFill>
              </a:rPr>
              <a:t>Το μελλον των βιοιατρικων συστηματων πραγματικου χρονου</a:t>
            </a:r>
            <a:endParaRPr lang="el-GR" b="1" dirty="0">
              <a:solidFill>
                <a:srgbClr val="FF0000"/>
              </a:solidFill>
            </a:endParaRPr>
          </a:p>
        </p:txBody>
      </p:sp>
      <p:sp>
        <p:nvSpPr>
          <p:cNvPr id="3" name="Content Placeholder 2"/>
          <p:cNvSpPr>
            <a:spLocks noGrp="1"/>
          </p:cNvSpPr>
          <p:nvPr>
            <p:ph sz="quarter" idx="1"/>
          </p:nvPr>
        </p:nvSpPr>
        <p:spPr/>
        <p:txBody>
          <a:bodyPr>
            <a:normAutofit fontScale="70000" lnSpcReduction="20000"/>
          </a:bodyPr>
          <a:lstStyle/>
          <a:p>
            <a:pPr algn="just"/>
            <a:r>
              <a:rPr lang="el-GR" dirty="0" smtClean="0"/>
              <a:t>Έχουν γίνει αρκετά και θα γίνουν ακόμα περισσότερα όσον αφορά τον διαγνωστικό τομέα. Μάλιστα πρόσφατα κυκλοφόρησε ένα χάπι-μικροκάμερα το οποίο καταπίνεται απο τον ασθενή και καθώς ταξιδεύει στο σώμα του στέλνει δεδομένα(εικόνες) σε αισθητήρες οι οποίοι βρίσκονται στο σώμα του ασθενούς. Μένει όμως να πραγματοποιηθεί αρκετή δουλειά όσον αφορά τον θεραπευτικό τομέα. </a:t>
            </a:r>
            <a:endParaRPr lang="el-GR" dirty="0" smtClean="0"/>
          </a:p>
          <a:p>
            <a:pPr algn="just"/>
            <a:endParaRPr lang="el-GR" dirty="0" smtClean="0"/>
          </a:p>
          <a:p>
            <a:pPr algn="just"/>
            <a:r>
              <a:rPr lang="el-GR" dirty="0" smtClean="0"/>
              <a:t>Γίνεται αρκετή έρευνα όσον αφορά την δημιουργία συστημάτων με διαστάσεις μερικών νανομέτρων τα οποία θα εισάγονται στο σώμα των ασθενών που πάσχουν απο καρκίνο και θα μεταφέρουν αντιβιοτικά στα καρκινικά κύτταρα-στόχους με μεγάλη ακρίβεια. </a:t>
            </a:r>
            <a:endParaRPr lang="el-GR" dirty="0" smtClean="0"/>
          </a:p>
          <a:p>
            <a:pPr algn="just"/>
            <a:endParaRPr lang="el-GR" dirty="0" smtClean="0"/>
          </a:p>
          <a:p>
            <a:pPr algn="just"/>
            <a:r>
              <a:rPr lang="el-GR" dirty="0" smtClean="0"/>
              <a:t>Επιπλέον μεγάλο ρόλο αναμένεται να παίξουν και </a:t>
            </a:r>
            <a:r>
              <a:rPr lang="el-GR" i="1" dirty="0" smtClean="0"/>
              <a:t>συστήματα υποστήριξης αποφάσεων σε πραγματικό χρόνο</a:t>
            </a:r>
            <a:r>
              <a:rPr lang="en-US" i="1" dirty="0" smtClean="0"/>
              <a:t> </a:t>
            </a:r>
            <a:r>
              <a:rPr lang="el-GR" i="1" dirty="0" smtClean="0"/>
              <a:t>(</a:t>
            </a:r>
            <a:r>
              <a:rPr lang="en-US" i="1" dirty="0" smtClean="0"/>
              <a:t>real time support decision systems</a:t>
            </a:r>
            <a:r>
              <a:rPr lang="el-GR" i="1" dirty="0" smtClean="0"/>
              <a:t>,</a:t>
            </a:r>
            <a:r>
              <a:rPr lang="en-US" i="1" dirty="0" smtClean="0"/>
              <a:t> DSS</a:t>
            </a:r>
            <a:r>
              <a:rPr lang="el-GR" i="1" dirty="0" smtClean="0"/>
              <a:t>)</a:t>
            </a:r>
            <a:r>
              <a:rPr lang="el-GR" dirty="0" smtClean="0"/>
              <a:t> , τα οποία μπορούν να χρησιμοποιηθούν, είτε σε συνδυασμό με άλλα βιο-ιατρικά συστήματα πραγματικού χρόνου για την υποστήριξη της διάγνωσης κάποιας ασθένειας, είτε σε πιο ενεργούς ρόλους όπως την συνεχή πληροφόρηση του χειρουργού, με πληροφορίες που αφορούν τον ασθενή καθώς και προτάσεις για την δοσολογία ουσιών κατά την διάρκεια του χειρουργικής επέμβασης.</a:t>
            </a:r>
          </a:p>
          <a:p>
            <a:endParaRPr lang="el-G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585782"/>
            <a:ext cx="7467600" cy="1143000"/>
          </a:xfrm>
        </p:spPr>
        <p:txBody>
          <a:bodyPr>
            <a:normAutofit fontScale="90000"/>
          </a:bodyPr>
          <a:lstStyle/>
          <a:p>
            <a:pPr algn="ctr"/>
            <a:r>
              <a:rPr lang="el-GR" b="1" dirty="0" smtClean="0">
                <a:solidFill>
                  <a:srgbClr val="FF0000"/>
                </a:solidFill>
              </a:rPr>
              <a:t>Τυποι βιοιατρικων </a:t>
            </a:r>
            <a:r>
              <a:rPr lang="el-GR" b="1" dirty="0" smtClean="0">
                <a:solidFill>
                  <a:srgbClr val="FF0000"/>
                </a:solidFill>
              </a:rPr>
              <a:t>συστηματων   </a:t>
            </a:r>
            <a:br>
              <a:rPr lang="el-GR" b="1" dirty="0" smtClean="0">
                <a:solidFill>
                  <a:srgbClr val="FF0000"/>
                </a:solidFill>
              </a:rPr>
            </a:br>
            <a:r>
              <a:rPr lang="el-GR" b="1" dirty="0">
                <a:solidFill>
                  <a:srgbClr val="FF0000"/>
                </a:solidFill>
              </a:rPr>
              <a:t> </a:t>
            </a:r>
            <a:r>
              <a:rPr lang="el-GR" b="1" dirty="0" smtClean="0">
                <a:solidFill>
                  <a:srgbClr val="FF0000"/>
                </a:solidFill>
              </a:rPr>
              <a:t>            </a:t>
            </a:r>
            <a:r>
              <a:rPr lang="el-GR" b="1" dirty="0" smtClean="0">
                <a:solidFill>
                  <a:srgbClr val="FF0000"/>
                </a:solidFill>
              </a:rPr>
              <a:t>πραγματικου </a:t>
            </a:r>
            <a:r>
              <a:rPr lang="el-GR" b="1" dirty="0" smtClean="0">
                <a:solidFill>
                  <a:srgbClr val="FF0000"/>
                </a:solidFill>
              </a:rPr>
              <a:t>χρονου</a:t>
            </a:r>
            <a:r>
              <a:rPr lang="el-GR" dirty="0" smtClean="0"/>
              <a:t>			</a:t>
            </a:r>
            <a:endParaRPr lang="el-GR" dirty="0"/>
          </a:p>
        </p:txBody>
      </p:sp>
      <p:sp>
        <p:nvSpPr>
          <p:cNvPr id="3" name="Content Placeholder 2"/>
          <p:cNvSpPr>
            <a:spLocks noGrp="1"/>
          </p:cNvSpPr>
          <p:nvPr>
            <p:ph sz="quarter" idx="1"/>
          </p:nvPr>
        </p:nvSpPr>
        <p:spPr>
          <a:xfrm>
            <a:off x="539552" y="1628800"/>
            <a:ext cx="7467600" cy="4873752"/>
          </a:xfrm>
        </p:spPr>
        <p:txBody>
          <a:bodyPr/>
          <a:lstStyle/>
          <a:p>
            <a:endParaRPr lang="en-US" dirty="0" smtClean="0"/>
          </a:p>
          <a:p>
            <a:endParaRPr lang="en-US" dirty="0" smtClean="0"/>
          </a:p>
        </p:txBody>
      </p:sp>
      <p:graphicFrame>
        <p:nvGraphicFramePr>
          <p:cNvPr id="4" name="Diagram 3"/>
          <p:cNvGraphicFramePr/>
          <p:nvPr>
            <p:extLst>
              <p:ext uri="{D42A27DB-BD31-4B8C-83A1-F6EECF244321}">
                <p14:modId xmlns:p14="http://schemas.microsoft.com/office/powerpoint/2010/main" val="1169383205"/>
              </p:ext>
            </p:extLst>
          </p:nvPr>
        </p:nvGraphicFramePr>
        <p:xfrm>
          <a:off x="1571604" y="1857364"/>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467600" cy="1143000"/>
          </a:xfrm>
        </p:spPr>
        <p:txBody>
          <a:bodyPr>
            <a:noAutofit/>
          </a:bodyPr>
          <a:lstStyle/>
          <a:p>
            <a:pPr algn="ctr"/>
            <a:r>
              <a:rPr lang="el-GR" sz="2400" b="1" dirty="0" smtClean="0">
                <a:solidFill>
                  <a:schemeClr val="accent1"/>
                </a:solidFill>
              </a:rPr>
              <a:t>διαγνωστικΑ </a:t>
            </a:r>
            <a:r>
              <a:rPr lang="el-GR" sz="2400" b="1" dirty="0" smtClean="0">
                <a:solidFill>
                  <a:schemeClr val="accent1"/>
                </a:solidFill>
              </a:rPr>
              <a:t>βιοϊατρικά συστήματα πραγματικού </a:t>
            </a:r>
            <a:r>
              <a:rPr lang="el-GR" sz="2400" b="1" dirty="0" smtClean="0">
                <a:solidFill>
                  <a:schemeClr val="accent1"/>
                </a:solidFill>
              </a:rPr>
              <a:t>χρόνου</a:t>
            </a:r>
            <a:br>
              <a:rPr lang="el-GR" sz="2400" b="1" dirty="0" smtClean="0">
                <a:solidFill>
                  <a:schemeClr val="accent1"/>
                </a:solidFill>
              </a:rPr>
            </a:br>
            <a:r>
              <a:rPr lang="el-GR" sz="2400" b="1" dirty="0" smtClean="0">
                <a:solidFill>
                  <a:schemeClr val="accent1"/>
                </a:solidFill>
              </a:rPr>
              <a:t>(</a:t>
            </a:r>
            <a:r>
              <a:rPr lang="en-US" sz="2400" b="1" dirty="0" smtClean="0">
                <a:solidFill>
                  <a:schemeClr val="accent1"/>
                </a:solidFill>
              </a:rPr>
              <a:t>diagnostic biomedical real time systems</a:t>
            </a:r>
            <a:r>
              <a:rPr lang="el-GR" sz="2400" b="1" dirty="0" smtClean="0">
                <a:solidFill>
                  <a:schemeClr val="accent1"/>
                </a:solidFill>
              </a:rPr>
              <a:t>)</a:t>
            </a:r>
            <a:endParaRPr lang="el-GR" sz="2400" b="1" dirty="0">
              <a:solidFill>
                <a:schemeClr val="accent1"/>
              </a:solidFill>
            </a:endParaRPr>
          </a:p>
        </p:txBody>
      </p:sp>
      <p:sp>
        <p:nvSpPr>
          <p:cNvPr id="3" name="Content Placeholder 2"/>
          <p:cNvSpPr>
            <a:spLocks noGrp="1"/>
          </p:cNvSpPr>
          <p:nvPr>
            <p:ph sz="quarter" idx="1"/>
          </p:nvPr>
        </p:nvSpPr>
        <p:spPr>
          <a:xfrm>
            <a:off x="470211" y="1600200"/>
            <a:ext cx="7467600" cy="4873752"/>
          </a:xfrm>
        </p:spPr>
        <p:txBody>
          <a:bodyPr>
            <a:normAutofit fontScale="92500"/>
          </a:bodyPr>
          <a:lstStyle/>
          <a:p>
            <a:pPr algn="just"/>
            <a:r>
              <a:rPr lang="el-GR" dirty="0" smtClean="0"/>
              <a:t>Τα διαγνωστικά βιοϊατρικά συστήματα πραγματικού χρόνου χρησιμοποιούνται προκειμένου να πραγματοποιηθεί διάγνωση μιας ασθένειας, δηλαδή να μεταφερθεί πληροφορία απο τα όργανα του ασθενή στους ανθρώπινους αισθητήρες και πιο συγκεκριμένα στους αισθητήρες του ιατρού, προκειμένου εκείνος να λάβει γνώση της κατάστασης του ασθενή και να αποφασίσει για το είδος της ασθένειας.</a:t>
            </a:r>
          </a:p>
          <a:p>
            <a:pPr algn="just"/>
            <a:r>
              <a:rPr lang="el-GR" dirty="0" smtClean="0"/>
              <a:t>Τα διαγνωστικά βιοϊατρικά συστήματα πραγματικού χρόνου παρέχουν στους ιατρούς συνήθως  απλά σήματα (π.χ. καρδιογράφημα) ή ανακατασκευασμένα και επεξεργασμένα σήματα εικόνας</a:t>
            </a:r>
            <a:r>
              <a:rPr lang="en-US" dirty="0" smtClean="0"/>
              <a:t> </a:t>
            </a:r>
            <a:r>
              <a:rPr lang="el-GR" dirty="0" smtClean="0"/>
              <a:t>(π.χ. </a:t>
            </a:r>
            <a:r>
              <a:rPr lang="el-GR" i="1" dirty="0" smtClean="0"/>
              <a:t>τομογράφος εκπομπής ποζιτρονίων, </a:t>
            </a:r>
            <a:r>
              <a:rPr lang="en-US" i="1" dirty="0" smtClean="0"/>
              <a:t>positron </a:t>
            </a:r>
            <a:r>
              <a:rPr lang="en-US" i="1" dirty="0" err="1" smtClean="0"/>
              <a:t>emmition</a:t>
            </a:r>
            <a:r>
              <a:rPr lang="en-US" i="1" dirty="0" smtClean="0"/>
              <a:t> tomography</a:t>
            </a:r>
            <a:r>
              <a:rPr lang="el-GR" i="1" dirty="0" smtClean="0"/>
              <a:t>, </a:t>
            </a:r>
            <a:r>
              <a:rPr lang="en-US" i="1" dirty="0" smtClean="0"/>
              <a:t>PET</a:t>
            </a:r>
            <a:r>
              <a:rPr lang="el-GR" dirty="0" smtClean="0"/>
              <a:t>).</a:t>
            </a:r>
            <a:endParaRPr lang="el-G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b="1" dirty="0" smtClean="0">
                <a:solidFill>
                  <a:schemeClr val="accent1"/>
                </a:solidFill>
              </a:rPr>
              <a:t>διαγνωστικά βιοϊατρικά συστήματα πραγματικού χρόνου - </a:t>
            </a:r>
            <a:r>
              <a:rPr lang="el-GR" b="1" dirty="0" err="1" smtClean="0">
                <a:solidFill>
                  <a:schemeClr val="accent1"/>
                </a:solidFill>
              </a:rPr>
              <a:t>εφαρμογέσ</a:t>
            </a:r>
            <a:endParaRPr lang="el-GR" b="1" dirty="0">
              <a:solidFill>
                <a:schemeClr val="accent1"/>
              </a:solidFill>
            </a:endParaRPr>
          </a:p>
        </p:txBody>
      </p:sp>
      <p:sp>
        <p:nvSpPr>
          <p:cNvPr id="3" name="Content Placeholder 2"/>
          <p:cNvSpPr>
            <a:spLocks noGrp="1"/>
          </p:cNvSpPr>
          <p:nvPr>
            <p:ph sz="quarter" idx="1"/>
          </p:nvPr>
        </p:nvSpPr>
        <p:spPr>
          <a:xfrm>
            <a:off x="827584" y="2060848"/>
            <a:ext cx="7467600" cy="4873752"/>
          </a:xfrm>
        </p:spPr>
        <p:txBody>
          <a:bodyPr>
            <a:normAutofit/>
          </a:bodyPr>
          <a:lstStyle/>
          <a:p>
            <a:r>
              <a:rPr lang="el-GR" dirty="0" smtClean="0"/>
              <a:t>Το σύστημα </a:t>
            </a:r>
            <a:r>
              <a:rPr lang="el-GR" i="1" dirty="0" smtClean="0"/>
              <a:t>των ακτίνων Χ (Χ-</a:t>
            </a:r>
            <a:r>
              <a:rPr lang="en-US" i="1" dirty="0" smtClean="0"/>
              <a:t>rays</a:t>
            </a:r>
            <a:r>
              <a:rPr lang="el-GR" i="1" dirty="0" smtClean="0"/>
              <a:t>)</a:t>
            </a:r>
            <a:endParaRPr lang="el-GR" dirty="0" smtClean="0"/>
          </a:p>
          <a:p>
            <a:r>
              <a:rPr lang="el-GR" dirty="0" smtClean="0"/>
              <a:t>Το σύστημα του </a:t>
            </a:r>
            <a:r>
              <a:rPr lang="el-GR" i="1" dirty="0" smtClean="0"/>
              <a:t>αξονικού τομογράφου (</a:t>
            </a:r>
            <a:r>
              <a:rPr lang="en-US" i="1" dirty="0" smtClean="0"/>
              <a:t>Computed Tomography</a:t>
            </a:r>
            <a:r>
              <a:rPr lang="el-GR" i="1" dirty="0" smtClean="0"/>
              <a:t>,</a:t>
            </a:r>
            <a:r>
              <a:rPr lang="en-US" i="1" dirty="0" smtClean="0"/>
              <a:t>CT</a:t>
            </a:r>
            <a:r>
              <a:rPr lang="el-GR" i="1" dirty="0" smtClean="0"/>
              <a:t>)</a:t>
            </a:r>
          </a:p>
          <a:p>
            <a:r>
              <a:rPr lang="el-GR" dirty="0" smtClean="0"/>
              <a:t>Το σύστημα του </a:t>
            </a:r>
            <a:r>
              <a:rPr lang="el-GR" i="1" dirty="0" smtClean="0"/>
              <a:t>υπερηχογράφου (</a:t>
            </a:r>
            <a:r>
              <a:rPr lang="en-US" i="1" dirty="0" smtClean="0"/>
              <a:t>medical </a:t>
            </a:r>
            <a:r>
              <a:rPr lang="en-US" i="1" dirty="0" err="1" smtClean="0"/>
              <a:t>ultrasonographer</a:t>
            </a:r>
            <a:r>
              <a:rPr lang="el-GR" i="1" dirty="0" smtClean="0"/>
              <a:t>)</a:t>
            </a:r>
          </a:p>
          <a:p>
            <a:r>
              <a:rPr lang="el-GR" dirty="0" smtClean="0"/>
              <a:t>Το σύστημα της </a:t>
            </a:r>
            <a:r>
              <a:rPr lang="el-GR" i="1" dirty="0" smtClean="0"/>
              <a:t>Μαγνητικής Τομογραφίας (</a:t>
            </a:r>
            <a:r>
              <a:rPr lang="en-US" i="1" dirty="0" smtClean="0"/>
              <a:t>Magnetic Resonance Imaging</a:t>
            </a:r>
            <a:r>
              <a:rPr lang="el-GR" i="1" dirty="0" smtClean="0"/>
              <a:t>, </a:t>
            </a:r>
            <a:r>
              <a:rPr lang="en-US" i="1" dirty="0" smtClean="0"/>
              <a:t>MRI</a:t>
            </a:r>
            <a:r>
              <a:rPr lang="el-GR" i="1" dirty="0" smtClean="0"/>
              <a:t>)</a:t>
            </a:r>
          </a:p>
          <a:p>
            <a:r>
              <a:rPr lang="el-GR" dirty="0" smtClean="0"/>
              <a:t>Το σύστημα </a:t>
            </a:r>
            <a:r>
              <a:rPr lang="el-GR" i="1" dirty="0" smtClean="0"/>
              <a:t>χάπι-κάμερα (</a:t>
            </a:r>
            <a:r>
              <a:rPr lang="en-US" i="1" dirty="0" smtClean="0"/>
              <a:t>pill</a:t>
            </a:r>
            <a:r>
              <a:rPr lang="el-GR" i="1" dirty="0" smtClean="0"/>
              <a:t>-</a:t>
            </a:r>
            <a:r>
              <a:rPr lang="en-US" i="1" dirty="0" smtClean="0"/>
              <a:t>camera</a:t>
            </a:r>
            <a:r>
              <a:rPr lang="el-GR" i="1" dirty="0" smtClean="0"/>
              <a:t>)</a:t>
            </a:r>
          </a:p>
          <a:p>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b="1" dirty="0" smtClean="0">
                <a:solidFill>
                  <a:schemeClr val="accent1"/>
                </a:solidFill>
              </a:rPr>
              <a:t>Το σύστημα </a:t>
            </a:r>
            <a:r>
              <a:rPr lang="el-GR" b="1" i="1" dirty="0" smtClean="0">
                <a:solidFill>
                  <a:schemeClr val="accent1"/>
                </a:solidFill>
              </a:rPr>
              <a:t>των </a:t>
            </a:r>
            <a:r>
              <a:rPr lang="el-GR" b="1" i="1" dirty="0" err="1" smtClean="0">
                <a:solidFill>
                  <a:schemeClr val="accent1"/>
                </a:solidFill>
              </a:rPr>
              <a:t>ακτίνων</a:t>
            </a:r>
            <a:r>
              <a:rPr lang="el-GR" b="1" i="1" dirty="0" smtClean="0">
                <a:solidFill>
                  <a:schemeClr val="accent1"/>
                </a:solidFill>
              </a:rPr>
              <a:t> Χ (Χ-</a:t>
            </a:r>
            <a:r>
              <a:rPr lang="en-US" b="1" i="1" dirty="0" smtClean="0">
                <a:solidFill>
                  <a:schemeClr val="accent1"/>
                </a:solidFill>
              </a:rPr>
              <a:t>rays)</a:t>
            </a:r>
            <a:endParaRPr lang="en-US" b="1" dirty="0">
              <a:solidFill>
                <a:schemeClr val="accent1"/>
              </a:solidFill>
            </a:endParaRPr>
          </a:p>
        </p:txBody>
      </p:sp>
      <p:sp>
        <p:nvSpPr>
          <p:cNvPr id="3" name="2 - Θέση περιεχομένου"/>
          <p:cNvSpPr>
            <a:spLocks noGrp="1"/>
          </p:cNvSpPr>
          <p:nvPr>
            <p:ph sz="quarter" idx="1"/>
          </p:nvPr>
        </p:nvSpPr>
        <p:spPr/>
        <p:txBody>
          <a:bodyPr>
            <a:normAutofit fontScale="77500" lnSpcReduction="20000"/>
          </a:bodyPr>
          <a:lstStyle/>
          <a:p>
            <a:pPr algn="just"/>
            <a:r>
              <a:rPr lang="el-GR" dirty="0" smtClean="0"/>
              <a:t>Το σύστημα των </a:t>
            </a:r>
            <a:r>
              <a:rPr lang="el-GR" dirty="0" err="1" smtClean="0"/>
              <a:t>ακτίνων</a:t>
            </a:r>
            <a:r>
              <a:rPr lang="el-GR" dirty="0" smtClean="0"/>
              <a:t> Χ είναι από τα πιο βασικά συστήματα στην ιατρική επιστήμη και έδωσε την ώθηση για περαιτέρω ανάπτυξη συστημάτων βασισμένων στις ακτίνες Χ.</a:t>
            </a:r>
          </a:p>
          <a:p>
            <a:pPr algn="just"/>
            <a:r>
              <a:rPr lang="el-GR" dirty="0" smtClean="0"/>
              <a:t>Κατά την παραγωγή των </a:t>
            </a:r>
            <a:r>
              <a:rPr lang="el-GR" dirty="0" err="1" smtClean="0"/>
              <a:t>ακτίνων</a:t>
            </a:r>
            <a:r>
              <a:rPr lang="el-GR" dirty="0" smtClean="0"/>
              <a:t> Χ στην Ιατρική, ανάμεσα στον </a:t>
            </a:r>
            <a:r>
              <a:rPr lang="el-GR" dirty="0" err="1" smtClean="0"/>
              <a:t>εκπομπό</a:t>
            </a:r>
            <a:r>
              <a:rPr lang="el-GR" dirty="0" smtClean="0"/>
              <a:t> και το στόχο, τοποθετείται ένα λεπτό μεταλλικό φύλλο (φίλτρο), στο οποίο αποκόπτεται ένας αριθμός φωτονίων κυρίως χαμηλής ενέργειας με συνέπεια να ελαττώνεται η ένταση της δέσμης και να αυξάνεται η μέση Ενέργεια Ε. </a:t>
            </a:r>
            <a:endParaRPr lang="en-US" dirty="0" smtClean="0"/>
          </a:p>
          <a:p>
            <a:pPr algn="just"/>
            <a:r>
              <a:rPr lang="el-GR" dirty="0" smtClean="0"/>
              <a:t>Σκοπός της Διαγνωστικής Ακτινολογίας είναι ο σχηματισμός εικόνων της εσωτερικής ανατομικής δομής του ανθρωπίνου σώματος με τη χρήση των </a:t>
            </a:r>
            <a:r>
              <a:rPr lang="el-GR" dirty="0" err="1" smtClean="0"/>
              <a:t>ακτίνων</a:t>
            </a:r>
            <a:r>
              <a:rPr lang="el-GR" dirty="0" smtClean="0"/>
              <a:t> Χ . Η απεικόνιση των δομών βασίζεται σο φαινόμενο της απορρόφησης της ακτινοβολίας Χ από το ακτινοβολούμενο σώμα και της αποτύπωσής της σε ένα σύστημα αποτύπωσης εικόνας (φιλμ, ενισχυτής εικόνας, κλπ.).</a:t>
            </a:r>
            <a:endParaRPr lang="en-US" dirty="0" smtClean="0"/>
          </a:p>
          <a:p>
            <a:pPr algn="just"/>
            <a:r>
              <a:rPr lang="el-GR" dirty="0" smtClean="0"/>
              <a:t>Η λήψη της ακτινογραφικής εικόνας στηρίζεται στο ότι η δέσμη των </a:t>
            </a:r>
            <a:r>
              <a:rPr lang="el-GR" dirty="0" err="1" smtClean="0"/>
              <a:t>ακτίνων</a:t>
            </a:r>
            <a:r>
              <a:rPr lang="el-GR" dirty="0" smtClean="0"/>
              <a:t> Χ διέρχεται από το ανθρώπινο σώμα και εξασθενεί. Η εξασθένιση, όμως, είναι διαφορετική για τις διάφορες ανατομικές δομές οπότε αυτή η ανομοιογένεια καταγράφεται στο σύστημα σχηματισμού εικόνας.</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Προεξοχή">
  <a:themeElements>
    <a:clrScheme name="Προεξοχή">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Προεξοχή">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Προεξοχή">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324</TotalTime>
  <Words>3281</Words>
  <Application>Microsoft Office PowerPoint</Application>
  <PresentationFormat>On-screen Show (4:3)</PresentationFormat>
  <Paragraphs>116</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Century Schoolbook</vt:lpstr>
      <vt:lpstr>Wingdings</vt:lpstr>
      <vt:lpstr>Wingdings 2</vt:lpstr>
      <vt:lpstr>Προεξοχή</vt:lpstr>
      <vt:lpstr>ΒΙΟΙΑΤΡΙΚΑ ΣΥΣΤΗΜΑΤΑ ΠΡΑΓΜΑΤΙΚΟΥ ΧΡΟΝΟΥ</vt:lpstr>
      <vt:lpstr>Εισαγωγη</vt:lpstr>
      <vt:lpstr>Γνωστικα αντικειμενα βιοιατρικησ τεχνολογιασ</vt:lpstr>
      <vt:lpstr>Ορισμοσ</vt:lpstr>
      <vt:lpstr>Το μελλον των βιοιατρικων συστηματων πραγματικου χρονου</vt:lpstr>
      <vt:lpstr>Τυποι βιοιατρικων συστηματων                 πραγματικου χρονου   </vt:lpstr>
      <vt:lpstr>διαγνωστικΑ βιοϊατρικά συστήματα πραγματικού χρόνου (diagnostic biomedical real time systems)</vt:lpstr>
      <vt:lpstr>διαγνωστικά βιοϊατρικά συστήματα πραγματικού χρόνου - εφαρμογέσ</vt:lpstr>
      <vt:lpstr>Το σύστημα των ακτίνων Χ (Χ-rays)</vt:lpstr>
      <vt:lpstr>Το σύστημα του αξονικού τομογράφου (Computed Tomography,CT)</vt:lpstr>
      <vt:lpstr>Το σύστημα του αξονικού τομογράφου (Computed Tomography,CT)</vt:lpstr>
      <vt:lpstr>Το σύστημα του υπερηχογράφου (medical ultrasonographer)</vt:lpstr>
      <vt:lpstr>Το σύστημα τησ Μαγνητικήσ Τομογραφίασ (Magnetic Resonance Imaging, MRI)</vt:lpstr>
      <vt:lpstr>Το σύστημα τησ Μαγνητικήσ Τομογραφίασ (Magnetic Resonance Imaging, MRI)</vt:lpstr>
      <vt:lpstr>Το σύστημα χάπι-κάμερα  (pill-camera)</vt:lpstr>
      <vt:lpstr>θεραπευτικά βιοϊατρικά συστήματα πραγματικού χρόνου(therapeutic biomedical real time systems)</vt:lpstr>
      <vt:lpstr>θεραπευτικά βιοϊατρικά συστήματα πραγματικού χρόνου - εφαρμογεσ</vt:lpstr>
      <vt:lpstr>Καρδιακόσ βηματοδότησ  (cardiac pacemaker)</vt:lpstr>
      <vt:lpstr>Σύστημα προγραμματιζόμενησ και αυτοματοποιημένησ έγχυσησ φαρμάκου (Programmable drug infusion pump)</vt:lpstr>
      <vt:lpstr>Βιονικό Χέρι (Bionic Arm)</vt:lpstr>
      <vt:lpstr>Χειρουργικό Σύστημα (da Vinci Surgical System)</vt:lpstr>
      <vt:lpstr>βοηθητικά βιοϊατρικά συστήματα πραγματικού χρόνου (assistive biomedical real time systems)</vt:lpstr>
      <vt:lpstr>βοηθητικά βιοϊατρικά συστήματα πραγματικού χρόνου - εφαρμογεσ</vt:lpstr>
      <vt:lpstr>Σύστημα Παρακολούθησησ Kαρδιάσ, Θερμοκρασίασ, Υγρασίασ Ανθρωπίνου Σώματοσ</vt:lpstr>
      <vt:lpstr>Σύστημα Παρακολούθησησ Kαρδιάσ, Θερμοκρασίασ, Υγρασίασ Ανθρωπίνου Σώματοσ</vt:lpstr>
      <vt:lpstr>Σύστημα Παρακολούθησησ Kαρδιάσ, Θερμοκρασίασ, Υγρασίασ Ανθρωπίνου Σώματοσ</vt:lpstr>
      <vt:lpstr>Σύστημα ΠαρακολούθησηΣ Επιπέδων Γλυκόζησ και Αυτόματη Χορήγηση Ινσουλίνησ (Minimed Paradigm Real Time Insulin Pump And Continuous Glucose Monitoring)</vt:lpstr>
      <vt:lpstr>Σύστημα ΠαρακολούθησηΣ Επιπέδων Γλυκόζησ και Αυτόματη Χορήγηση Ινσουλίνησ (Minimed Paradigm Real Time Insulin Pump And Continuous Glucose Monitoring)</vt:lpstr>
      <vt:lpstr>Ακουστικό Βαρηκοϊασ (Hearing Aid)</vt:lpstr>
      <vt:lpstr>Επιλογοσ</vt:lpstr>
      <vt:lpstr>Βιβλιογραφια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Βιοϊατρικά συστήματα πραγματικού χρόνου</dc:title>
  <dc:creator>VELONI - FATOUROS</dc:creator>
  <cp:lastModifiedBy>aVeloni</cp:lastModifiedBy>
  <cp:revision>64</cp:revision>
  <dcterms:created xsi:type="dcterms:W3CDTF">2014-03-17T15:10:35Z</dcterms:created>
  <dcterms:modified xsi:type="dcterms:W3CDTF">2018-11-01T06:37:17Z</dcterms:modified>
</cp:coreProperties>
</file>