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51.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56"/>
  </p:notesMasterIdLst>
  <p:sldIdLst>
    <p:sldId id="257" r:id="rId2"/>
    <p:sldId id="256" r:id="rId3"/>
    <p:sldId id="267" r:id="rId4"/>
    <p:sldId id="264" r:id="rId5"/>
    <p:sldId id="265" r:id="rId6"/>
    <p:sldId id="266" r:id="rId7"/>
    <p:sldId id="268" r:id="rId8"/>
    <p:sldId id="270" r:id="rId9"/>
    <p:sldId id="258" r:id="rId10"/>
    <p:sldId id="259" r:id="rId11"/>
    <p:sldId id="307" r:id="rId12"/>
    <p:sldId id="260" r:id="rId13"/>
    <p:sldId id="274" r:id="rId14"/>
    <p:sldId id="324" r:id="rId15"/>
    <p:sldId id="325" r:id="rId16"/>
    <p:sldId id="302" r:id="rId17"/>
    <p:sldId id="276" r:id="rId18"/>
    <p:sldId id="310" r:id="rId19"/>
    <p:sldId id="300" r:id="rId20"/>
    <p:sldId id="299" r:id="rId21"/>
    <p:sldId id="311" r:id="rId22"/>
    <p:sldId id="298" r:id="rId23"/>
    <p:sldId id="313" r:id="rId24"/>
    <p:sldId id="315" r:id="rId25"/>
    <p:sldId id="297" r:id="rId26"/>
    <p:sldId id="314" r:id="rId27"/>
    <p:sldId id="296" r:id="rId28"/>
    <p:sldId id="295" r:id="rId29"/>
    <p:sldId id="317" r:id="rId30"/>
    <p:sldId id="301" r:id="rId31"/>
    <p:sldId id="316" r:id="rId32"/>
    <p:sldId id="303" r:id="rId33"/>
    <p:sldId id="271" r:id="rId34"/>
    <p:sldId id="292" r:id="rId35"/>
    <p:sldId id="293" r:id="rId36"/>
    <p:sldId id="327" r:id="rId37"/>
    <p:sldId id="326" r:id="rId38"/>
    <p:sldId id="272" r:id="rId39"/>
    <p:sldId id="328" r:id="rId40"/>
    <p:sldId id="294" r:id="rId41"/>
    <p:sldId id="261" r:id="rId42"/>
    <p:sldId id="263" r:id="rId43"/>
    <p:sldId id="318" r:id="rId44"/>
    <p:sldId id="329" r:id="rId45"/>
    <p:sldId id="319" r:id="rId46"/>
    <p:sldId id="330" r:id="rId47"/>
    <p:sldId id="321" r:id="rId48"/>
    <p:sldId id="331" r:id="rId49"/>
    <p:sldId id="320" r:id="rId50"/>
    <p:sldId id="332" r:id="rId51"/>
    <p:sldId id="322" r:id="rId52"/>
    <p:sldId id="333" r:id="rId53"/>
    <p:sldId id="262" r:id="rId54"/>
    <p:sldId id="323" r:id="rId55"/>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Γιώργος Λάμπρου" initials="ΓΛ" lastIdx="1" clrIdx="0">
    <p:extLst>
      <p:ext uri="{19B8F6BF-5375-455C-9EA6-DF929625EA0E}">
        <p15:presenceInfo xmlns:p15="http://schemas.microsoft.com/office/powerpoint/2012/main" userId="8a4a9631bb2aefb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1" autoAdjust="0"/>
    <p:restoredTop sz="94660"/>
  </p:normalViewPr>
  <p:slideViewPr>
    <p:cSldViewPr snapToGrid="0">
      <p:cViewPr>
        <p:scale>
          <a:sx n="90" d="100"/>
          <a:sy n="90" d="100"/>
        </p:scale>
        <p:origin x="66" y="576"/>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05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2-09T23:39:02.536" idx="1">
    <p:pos x="10" y="10"/>
    <p:text>a simple image host</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EF61CC9-EC07-4C14-A77F-DA798E370CF0}" type="datetimeFigureOut">
              <a:rPr lang="el-GR"/>
              <a:pPr>
                <a:defRPr/>
              </a:pPr>
              <a:t>14/12/2018</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noProof="0"/>
              <a:t>Επεξεργασία στυλ υποδείγματος κειμένου</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A569896-A4D4-42D8-97D6-EC4AEC7AC4C6}" type="slidenum">
              <a:rPr lang="el-GR" altLang="el-G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16387" name="Θέση αριθμού διαφάνειας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193066-D144-4F21-A9C3-050E89761A84}" type="slidenum">
              <a:rPr lang="el-GR" altLang="el-GR">
                <a:latin typeface="Calibri" panose="020F0502020204030204" pitchFamily="34" charset="0"/>
              </a:rPr>
              <a:pPr eaLnBrk="1" hangingPunct="1"/>
              <a:t>2</a:t>
            </a:fld>
            <a:endParaRPr lang="el-GR" altLang="el-GR">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A569896-A4D4-42D8-97D6-EC4AEC7AC4C6}" type="slidenum">
              <a:rPr lang="el-GR" altLang="el-GR" smtClean="0"/>
              <a:pPr/>
              <a:t>36</a:t>
            </a:fld>
            <a:endParaRPr lang="el-GR" altLang="el-GR"/>
          </a:p>
        </p:txBody>
      </p:sp>
    </p:spTree>
    <p:extLst>
      <p:ext uri="{BB962C8B-B14F-4D97-AF65-F5344CB8AC3E}">
        <p14:creationId xmlns:p14="http://schemas.microsoft.com/office/powerpoint/2010/main" val="394966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A569896-A4D4-42D8-97D6-EC4AEC7AC4C6}" type="slidenum">
              <a:rPr lang="el-GR" altLang="el-GR" smtClean="0"/>
              <a:pPr/>
              <a:t>37</a:t>
            </a:fld>
            <a:endParaRPr lang="el-GR" altLang="el-GR"/>
          </a:p>
        </p:txBody>
      </p:sp>
    </p:spTree>
    <p:extLst>
      <p:ext uri="{BB962C8B-B14F-4D97-AF65-F5344CB8AC3E}">
        <p14:creationId xmlns:p14="http://schemas.microsoft.com/office/powerpoint/2010/main" val="456258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53251" name="Θέση αριθμού διαφάνειας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503C49-5608-4A22-8123-263464ABADF3}" type="slidenum">
              <a:rPr lang="el-GR" altLang="el-GR">
                <a:latin typeface="Calibri" panose="020F0502020204030204" pitchFamily="34" charset="0"/>
              </a:rPr>
              <a:pPr eaLnBrk="1" hangingPunct="1"/>
              <a:t>53</a:t>
            </a:fld>
            <a:endParaRPr lang="el-GR" altLang="el-GR">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53251" name="Θέση αριθμού διαφάνειας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503C49-5608-4A22-8123-263464ABADF3}" type="slidenum">
              <a:rPr lang="el-GR" altLang="el-GR">
                <a:latin typeface="Calibri" panose="020F0502020204030204" pitchFamily="34" charset="0"/>
              </a:rPr>
              <a:pPr eaLnBrk="1" hangingPunct="1"/>
              <a:t>54</a:t>
            </a:fld>
            <a:endParaRPr lang="el-GR" altLang="el-GR">
              <a:latin typeface="Calibri" panose="020F0502020204030204" pitchFamily="34" charset="0"/>
            </a:endParaRPr>
          </a:p>
        </p:txBody>
      </p:sp>
    </p:spTree>
    <p:extLst>
      <p:ext uri="{BB962C8B-B14F-4D97-AF65-F5344CB8AC3E}">
        <p14:creationId xmlns:p14="http://schemas.microsoft.com/office/powerpoint/2010/main" val="2561077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5"/>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fld id="{A2D8E87A-7AF4-4B85-B2BC-CC5067CAE6E4}" type="datetimeFigureOut">
              <a:rPr lang="el-GR"/>
              <a:pPr>
                <a:defRPr/>
              </a:pPr>
              <a:t>14/12/2018</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AB0D9996-9D2D-48D6-8CC4-AA945FEF3D76}" type="slidenum">
              <a:rPr lang="el-GR" altLang="el-GR"/>
              <a:pPr/>
              <a:t>‹#›</a:t>
            </a:fld>
            <a:endParaRPr lang="el-GR" altLang="el-GR"/>
          </a:p>
        </p:txBody>
      </p:sp>
    </p:spTree>
    <p:extLst>
      <p:ext uri="{BB962C8B-B14F-4D97-AF65-F5344CB8AC3E}">
        <p14:creationId xmlns:p14="http://schemas.microsoft.com/office/powerpoint/2010/main" val="198517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fld id="{726DD480-FDA3-40FE-B52D-E8D6BFAD10EA}" type="datetimeFigureOut">
              <a:rPr lang="el-GR"/>
              <a:pPr>
                <a:defRPr/>
              </a:pPr>
              <a:t>14/12/2018</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39DA5140-D56F-45BF-AC34-5048BDBE6FF9}" type="slidenum">
              <a:rPr lang="el-GR" altLang="el-GR"/>
              <a:pPr/>
              <a:t>‹#›</a:t>
            </a:fld>
            <a:endParaRPr lang="el-GR" altLang="el-GR"/>
          </a:p>
        </p:txBody>
      </p:sp>
    </p:spTree>
    <p:extLst>
      <p:ext uri="{BB962C8B-B14F-4D97-AF65-F5344CB8AC3E}">
        <p14:creationId xmlns:p14="http://schemas.microsoft.com/office/powerpoint/2010/main" val="4124649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8"/>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8"/>
            <a:ext cx="80772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fld id="{20CF2607-D1B5-48F3-92ED-382E404DDF88}" type="datetimeFigureOut">
              <a:rPr lang="el-GR"/>
              <a:pPr>
                <a:defRPr/>
              </a:pPr>
              <a:t>14/12/2018</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E9161E9D-8BC5-4FCB-94E7-3E814CE3E088}" type="slidenum">
              <a:rPr lang="el-GR" altLang="el-GR"/>
              <a:pPr/>
              <a:t>‹#›</a:t>
            </a:fld>
            <a:endParaRPr lang="el-GR" altLang="el-GR"/>
          </a:p>
        </p:txBody>
      </p:sp>
    </p:spTree>
    <p:extLst>
      <p:ext uri="{BB962C8B-B14F-4D97-AF65-F5344CB8AC3E}">
        <p14:creationId xmlns:p14="http://schemas.microsoft.com/office/powerpoint/2010/main" val="230006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fld id="{3A5DF635-5AE1-4902-85D1-9BDA94EB66BD}" type="datetimeFigureOut">
              <a:rPr lang="el-GR"/>
              <a:pPr>
                <a:defRPr/>
              </a:pPr>
              <a:t>14/12/2018</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900B0F6C-08D7-41FF-87B7-E5D971CD6F96}" type="slidenum">
              <a:rPr lang="el-GR" altLang="el-GR"/>
              <a:pPr/>
              <a:t>‹#›</a:t>
            </a:fld>
            <a:endParaRPr lang="el-GR" altLang="el-GR"/>
          </a:p>
        </p:txBody>
      </p:sp>
    </p:spTree>
    <p:extLst>
      <p:ext uri="{BB962C8B-B14F-4D97-AF65-F5344CB8AC3E}">
        <p14:creationId xmlns:p14="http://schemas.microsoft.com/office/powerpoint/2010/main" val="207965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613" y="4406900"/>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fld id="{EFA5AB96-3278-4F58-A9C1-1FDB96466B9B}" type="datetimeFigureOut">
              <a:rPr lang="el-GR"/>
              <a:pPr>
                <a:defRPr/>
              </a:pPr>
              <a:t>14/12/2018</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52B4F457-4ADE-4390-94EC-4267A14D3A10}" type="slidenum">
              <a:rPr lang="el-GR" altLang="el-GR"/>
              <a:pPr/>
              <a:t>‹#›</a:t>
            </a:fld>
            <a:endParaRPr lang="el-GR" altLang="el-GR"/>
          </a:p>
        </p:txBody>
      </p:sp>
    </p:spTree>
    <p:extLst>
      <p:ext uri="{BB962C8B-B14F-4D97-AF65-F5344CB8AC3E}">
        <p14:creationId xmlns:p14="http://schemas.microsoft.com/office/powerpoint/2010/main" val="15002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fld id="{72531A10-4FE2-4386-86ED-038F379DCDB1}" type="datetimeFigureOut">
              <a:rPr lang="el-GR"/>
              <a:pPr>
                <a:defRPr/>
              </a:pPr>
              <a:t>14/12/2018</a:t>
            </a:fld>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613F8EB5-2CA2-4D2E-B24A-81EDD0D2F44D}" type="slidenum">
              <a:rPr lang="el-GR" altLang="el-GR"/>
              <a:pPr/>
              <a:t>‹#›</a:t>
            </a:fld>
            <a:endParaRPr lang="el-GR" altLang="el-GR"/>
          </a:p>
        </p:txBody>
      </p:sp>
    </p:spTree>
    <p:extLst>
      <p:ext uri="{BB962C8B-B14F-4D97-AF65-F5344CB8AC3E}">
        <p14:creationId xmlns:p14="http://schemas.microsoft.com/office/powerpoint/2010/main" val="417486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fld id="{A600A6F8-AA4F-4760-9394-A85AB4CBF13A}" type="datetimeFigureOut">
              <a:rPr lang="el-GR"/>
              <a:pPr>
                <a:defRPr/>
              </a:pPr>
              <a:t>14/12/2018</a:t>
            </a:fld>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fld id="{B5628855-EDAD-4ECD-89DF-76166BED75AA}" type="slidenum">
              <a:rPr lang="el-GR" altLang="el-GR"/>
              <a:pPr/>
              <a:t>‹#›</a:t>
            </a:fld>
            <a:endParaRPr lang="el-GR" altLang="el-GR"/>
          </a:p>
        </p:txBody>
      </p:sp>
    </p:spTree>
    <p:extLst>
      <p:ext uri="{BB962C8B-B14F-4D97-AF65-F5344CB8AC3E}">
        <p14:creationId xmlns:p14="http://schemas.microsoft.com/office/powerpoint/2010/main" val="13262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p:cNvSpPr>
            <a:spLocks noGrp="1" noChangeArrowheads="1"/>
          </p:cNvSpPr>
          <p:nvPr>
            <p:ph type="dt" sz="half" idx="10"/>
          </p:nvPr>
        </p:nvSpPr>
        <p:spPr>
          <a:ln/>
        </p:spPr>
        <p:txBody>
          <a:bodyPr/>
          <a:lstStyle>
            <a:lvl1pPr>
              <a:defRPr/>
            </a:lvl1pPr>
          </a:lstStyle>
          <a:p>
            <a:pPr>
              <a:defRPr/>
            </a:pPr>
            <a:fld id="{5B10876C-C5E2-4C35-9A0C-2AC3069268E3}" type="datetimeFigureOut">
              <a:rPr lang="el-GR"/>
              <a:pPr>
                <a:defRPr/>
              </a:pPr>
              <a:t>14/12/2018</a:t>
            </a:fld>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fld id="{78FD2D81-36A3-4A25-83BF-DF8B32F5F41E}" type="slidenum">
              <a:rPr lang="el-GR" altLang="el-GR"/>
              <a:pPr/>
              <a:t>‹#›</a:t>
            </a:fld>
            <a:endParaRPr lang="el-GR" altLang="el-GR"/>
          </a:p>
        </p:txBody>
      </p:sp>
    </p:spTree>
    <p:extLst>
      <p:ext uri="{BB962C8B-B14F-4D97-AF65-F5344CB8AC3E}">
        <p14:creationId xmlns:p14="http://schemas.microsoft.com/office/powerpoint/2010/main" val="162375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29FEC08-4DF5-4DCF-8F5B-125ADE854EE0}" type="datetimeFigureOut">
              <a:rPr lang="el-GR"/>
              <a:pPr>
                <a:defRPr/>
              </a:pPr>
              <a:t>14/12/2018</a:t>
            </a:fld>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fld id="{A9A18522-F97F-4475-A689-B5341671A5BA}" type="slidenum">
              <a:rPr lang="el-GR" altLang="el-GR"/>
              <a:pPr/>
              <a:t>‹#›</a:t>
            </a:fld>
            <a:endParaRPr lang="el-GR" altLang="el-GR"/>
          </a:p>
        </p:txBody>
      </p:sp>
    </p:spTree>
    <p:extLst>
      <p:ext uri="{BB962C8B-B14F-4D97-AF65-F5344CB8AC3E}">
        <p14:creationId xmlns:p14="http://schemas.microsoft.com/office/powerpoint/2010/main" val="45491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40116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fld id="{1506CD2F-5197-4C2D-B0DE-637F2D65E109}" type="datetimeFigureOut">
              <a:rPr lang="el-GR"/>
              <a:pPr>
                <a:defRPr/>
              </a:pPr>
              <a:t>14/12/2018</a:t>
            </a:fld>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59C01DF3-B18E-425D-9FA1-007CC721871D}" type="slidenum">
              <a:rPr lang="el-GR" altLang="el-GR"/>
              <a:pPr/>
              <a:t>‹#›</a:t>
            </a:fld>
            <a:endParaRPr lang="el-GR" altLang="el-GR"/>
          </a:p>
        </p:txBody>
      </p:sp>
    </p:spTree>
    <p:extLst>
      <p:ext uri="{BB962C8B-B14F-4D97-AF65-F5344CB8AC3E}">
        <p14:creationId xmlns:p14="http://schemas.microsoft.com/office/powerpoint/2010/main" val="363958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188"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fld id="{FE01FEC1-C58A-4725-B697-34100D7CA727}" type="datetimeFigureOut">
              <a:rPr lang="el-GR"/>
              <a:pPr>
                <a:defRPr/>
              </a:pPr>
              <a:t>14/12/2018</a:t>
            </a:fld>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CAE24647-853E-4433-BB97-BE2C4C4F59E7}" type="slidenum">
              <a:rPr lang="el-GR" altLang="el-GR"/>
              <a:pPr/>
              <a:t>‹#›</a:t>
            </a:fld>
            <a:endParaRPr lang="el-GR" altLang="el-GR"/>
          </a:p>
        </p:txBody>
      </p:sp>
    </p:spTree>
    <p:extLst>
      <p:ext uri="{BB962C8B-B14F-4D97-AF65-F5344CB8AC3E}">
        <p14:creationId xmlns:p14="http://schemas.microsoft.com/office/powerpoint/2010/main" val="3469907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Click to edit Master text styles</a:t>
            </a:r>
          </a:p>
          <a:p>
            <a:pPr lvl="1"/>
            <a:r>
              <a:rPr lang="el-GR" altLang="el-GR"/>
              <a:t>Second level</a:t>
            </a:r>
          </a:p>
          <a:p>
            <a:pPr lvl="2"/>
            <a:r>
              <a:rPr lang="el-GR" altLang="el-GR"/>
              <a:t>Third level</a:t>
            </a:r>
          </a:p>
          <a:p>
            <a:pPr lvl="3"/>
            <a:r>
              <a:rPr lang="el-GR" altLang="el-GR"/>
              <a:t>Fourth level</a:t>
            </a:r>
          </a:p>
          <a:p>
            <a:pPr lvl="4"/>
            <a:r>
              <a:rPr lang="el-GR" altLang="el-GR"/>
              <a:t>Fifth level</a:t>
            </a:r>
          </a:p>
        </p:txBody>
      </p:sp>
      <p:sp>
        <p:nvSpPr>
          <p:cNvPr id="778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fld id="{406C9E8B-EF61-4129-90ED-C35AABD2ED87}" type="datetimeFigureOut">
              <a:rPr lang="el-GR"/>
              <a:pPr>
                <a:defRPr/>
              </a:pPr>
              <a:t>14/12/2018</a:t>
            </a:fld>
            <a:endParaRPr lang="el-GR"/>
          </a:p>
        </p:txBody>
      </p:sp>
      <p:sp>
        <p:nvSpPr>
          <p:cNvPr id="778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l-GR"/>
          </a:p>
        </p:txBody>
      </p:sp>
      <p:sp>
        <p:nvSpPr>
          <p:cNvPr id="778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C5E940B-9F1C-447A-A142-F9234D74034E}" type="slidenum">
              <a:rPr lang="el-GR" altLang="el-GR"/>
              <a:pPr/>
              <a:t>‹#›</a:t>
            </a:fld>
            <a:endParaRPr lang="el-GR" altLang="el-G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42.png"/><Relationship Id="rId4" Type="http://schemas.openxmlformats.org/officeDocument/2006/relationships/image" Target="../media/image41.jp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jpg"/><Relationship Id="rId4" Type="http://schemas.openxmlformats.org/officeDocument/2006/relationships/image" Target="../media/image48.jpg"/></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jp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74.JPG"/><Relationship Id="rId3" Type="http://schemas.openxmlformats.org/officeDocument/2006/relationships/image" Target="../media/image2.jpeg"/><Relationship Id="rId7" Type="http://schemas.openxmlformats.org/officeDocument/2006/relationships/image" Target="../media/image7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Τίτλος 1"/>
          <p:cNvSpPr>
            <a:spLocks noGrp="1"/>
          </p:cNvSpPr>
          <p:nvPr>
            <p:ph type="title" idx="4294967295"/>
          </p:nvPr>
        </p:nvSpPr>
        <p:spPr/>
        <p:txBody>
          <a:bodyPr/>
          <a:lstStyle/>
          <a:p>
            <a:pPr eaLnBrk="1" hangingPunct="1"/>
            <a:r>
              <a:rPr lang="el-GR" altLang="el-GR" b="1" dirty="0">
                <a:latin typeface="Calibri Light" panose="020F0302020204030204" pitchFamily="34" charset="0"/>
                <a:cs typeface="Calibri Light" panose="020F0302020204030204" pitchFamily="34" charset="0"/>
              </a:rPr>
              <a:t>Σύνοψη των υπηρεσιών </a:t>
            </a:r>
            <a:r>
              <a:rPr lang="en-US" altLang="el-GR" b="1" dirty="0">
                <a:latin typeface="Calibri Light" panose="020F0302020204030204" pitchFamily="34" charset="0"/>
                <a:cs typeface="Calibri Light" panose="020F0302020204030204" pitchFamily="34" charset="0"/>
              </a:rPr>
              <a:t>AWS</a:t>
            </a:r>
            <a:endParaRPr lang="el-GR" altLang="el-GR" b="1" dirty="0">
              <a:latin typeface="Calibri Light" panose="020F0302020204030204" pitchFamily="34" charset="0"/>
              <a:cs typeface="Calibri Light" panose="020F0302020204030204" pitchFamily="34" charset="0"/>
            </a:endParaRPr>
          </a:p>
        </p:txBody>
      </p:sp>
      <p:pic>
        <p:nvPicPr>
          <p:cNvPr id="5" name="Θέση περιεχομένου 4"/>
          <p:cNvPicPr>
            <a:picLocks noGrp="1" noChangeAspect="1"/>
          </p:cNvPicPr>
          <p:nvPr>
            <p:ph idx="4294967295"/>
          </p:nvPr>
        </p:nvPicPr>
        <p:blipFill>
          <a:blip r:embed="rId3" cstate="print">
            <a:extLst/>
          </a:blip>
          <a:stretch>
            <a:fillRect/>
          </a:stretch>
        </p:blipFill>
        <p:spPr>
          <a:xfrm>
            <a:off x="1975485" y="1608808"/>
            <a:ext cx="8241030" cy="4607243"/>
          </a:xfrm>
          <a:solidFill>
            <a:schemeClr val="accent2">
              <a:tint val="50000"/>
              <a:satMod val="300000"/>
            </a:schemeClr>
          </a:solidFill>
          <a:ln/>
          <a:effectLst>
            <a:glow rad="63500">
              <a:schemeClr val="accent4">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l-GR" altLang="el-GR" b="1" dirty="0">
                <a:latin typeface="Calibri Light" panose="020F0302020204030204" pitchFamily="34" charset="0"/>
                <a:cs typeface="Calibri Light" panose="020F0302020204030204" pitchFamily="34" charset="0"/>
              </a:rPr>
              <a:t>Σύνοψη των υπηρεσιών </a:t>
            </a:r>
            <a:r>
              <a:rPr lang="en-US" altLang="el-GR" b="1" dirty="0">
                <a:latin typeface="Calibri Light" panose="020F0302020204030204" pitchFamily="34" charset="0"/>
                <a:cs typeface="Calibri Light" panose="020F0302020204030204" pitchFamily="34" charset="0"/>
              </a:rPr>
              <a:t>AWS</a:t>
            </a:r>
            <a:endParaRPr lang="el-GR" altLang="el-GR" b="1" dirty="0">
              <a:latin typeface="Calibri Light" panose="020F0302020204030204" pitchFamily="34" charset="0"/>
              <a:cs typeface="Calibri Light" panose="020F0302020204030204" pitchFamily="34" charset="0"/>
            </a:endParaRPr>
          </a:p>
        </p:txBody>
      </p:sp>
      <p:sp>
        <p:nvSpPr>
          <p:cNvPr id="12291" name="Rectangle 3"/>
          <p:cNvSpPr>
            <a:spLocks noGrp="1" noChangeArrowheads="1"/>
          </p:cNvSpPr>
          <p:nvPr>
            <p:ph type="body" idx="1"/>
          </p:nvPr>
        </p:nvSpPr>
        <p:spPr>
          <a:xfrm>
            <a:off x="609600" y="1600200"/>
            <a:ext cx="10972800" cy="4589463"/>
          </a:xfrm>
        </p:spPr>
        <p:txBody>
          <a:bodyPr/>
          <a:lstStyle/>
          <a:p>
            <a:pPr algn="just" eaLnBrk="1" hangingPunct="1">
              <a:buFont typeface="Wingdings" panose="05000000000000000000" pitchFamily="2" charset="2"/>
              <a:buChar char="§"/>
            </a:pPr>
            <a:endParaRPr lang="en-US" altLang="el-GR" sz="2400" dirty="0">
              <a:latin typeface="Calibri Light" panose="020F0302020204030204" pitchFamily="34" charset="0"/>
            </a:endParaRPr>
          </a:p>
          <a:p>
            <a:pPr algn="just" eaLnBrk="1" hangingPunct="1">
              <a:buFont typeface="Wingdings" panose="05000000000000000000" pitchFamily="2" charset="2"/>
              <a:buChar char="§"/>
            </a:pPr>
            <a:r>
              <a:rPr lang="el-GR" altLang="el-GR" sz="2400" dirty="0">
                <a:latin typeface="Calibri Light" panose="020F0302020204030204" pitchFamily="34" charset="0"/>
              </a:rPr>
              <a:t> Συνολικά παρέχονται αισίως </a:t>
            </a:r>
            <a:r>
              <a:rPr lang="el-GR" altLang="el-GR" sz="2400" b="1" dirty="0">
                <a:latin typeface="Calibri Light" panose="020F0302020204030204" pitchFamily="34" charset="0"/>
              </a:rPr>
              <a:t>170</a:t>
            </a:r>
            <a:r>
              <a:rPr lang="el-GR" altLang="el-GR" sz="2400" dirty="0">
                <a:latin typeface="Calibri Light" panose="020F0302020204030204" pitchFamily="34" charset="0"/>
              </a:rPr>
              <a:t> </a:t>
            </a:r>
            <a:r>
              <a:rPr lang="el-GR" altLang="el-GR" sz="2400" b="1" dirty="0">
                <a:latin typeface="Calibri Light" panose="020F0302020204030204" pitchFamily="34" charset="0"/>
              </a:rPr>
              <a:t>(!)</a:t>
            </a:r>
            <a:r>
              <a:rPr lang="el-GR" altLang="el-GR" sz="2400" dirty="0">
                <a:latin typeface="Calibri Light" panose="020F0302020204030204" pitchFamily="34" charset="0"/>
              </a:rPr>
              <a:t> υπηρεσίες</a:t>
            </a:r>
            <a:r>
              <a:rPr lang="en-US" altLang="el-GR" sz="2400" dirty="0">
                <a:latin typeface="Calibri Light" panose="020F0302020204030204" pitchFamily="34" charset="0"/>
              </a:rPr>
              <a:t> (services)</a:t>
            </a:r>
            <a:r>
              <a:rPr lang="el-GR" altLang="el-GR" sz="2400" dirty="0">
                <a:latin typeface="Calibri Light" panose="020F0302020204030204" pitchFamily="34" charset="0"/>
              </a:rPr>
              <a:t>.</a:t>
            </a:r>
          </a:p>
          <a:p>
            <a:pPr algn="just" eaLnBrk="1" hangingPunct="1">
              <a:buFont typeface="Wingdings" panose="05000000000000000000" pitchFamily="2" charset="2"/>
              <a:buChar char="§"/>
            </a:pPr>
            <a:r>
              <a:rPr lang="el-GR" altLang="el-GR" sz="2400" dirty="0">
                <a:latin typeface="Calibri Light" panose="020F0302020204030204" pitchFamily="34" charset="0"/>
              </a:rPr>
              <a:t> Συμπεριλαμβάνονται πεδία όπως: </a:t>
            </a:r>
            <a:r>
              <a:rPr lang="en-US" altLang="el-GR" sz="2400" b="1" dirty="0">
                <a:latin typeface="Calibri Light" panose="020F0302020204030204" pitchFamily="34" charset="0"/>
              </a:rPr>
              <a:t>Compute, Database, Storage, Analytics, Security, Development, Network, Management</a:t>
            </a:r>
            <a:r>
              <a:rPr lang="en-US" altLang="el-GR" sz="2400" dirty="0">
                <a:latin typeface="Calibri Light" panose="020F0302020204030204" pitchFamily="34" charset="0"/>
              </a:rPr>
              <a:t>, </a:t>
            </a:r>
            <a:r>
              <a:rPr lang="en-US" altLang="el-GR" sz="2400" b="1" dirty="0">
                <a:latin typeface="Calibri Light" panose="020F0302020204030204" pitchFamily="34" charset="0"/>
              </a:rPr>
              <a:t>Migration, Media, Business, </a:t>
            </a:r>
            <a:r>
              <a:rPr lang="el-GR" altLang="el-GR" sz="2400" dirty="0">
                <a:latin typeface="Calibri Light" panose="020F0302020204030204" pitchFamily="34" charset="0"/>
              </a:rPr>
              <a:t>κ.α.</a:t>
            </a:r>
            <a:endParaRPr lang="en-US" altLang="el-GR" sz="2400" dirty="0">
              <a:latin typeface="Calibri Light" panose="020F0302020204030204" pitchFamily="34" charset="0"/>
            </a:endParaRPr>
          </a:p>
          <a:p>
            <a:pPr algn="just" eaLnBrk="1" hangingPunct="1">
              <a:buFont typeface="Wingdings" panose="05000000000000000000" pitchFamily="2" charset="2"/>
              <a:buChar char="§"/>
            </a:pPr>
            <a:r>
              <a:rPr lang="en-US" altLang="el-GR" sz="2400" dirty="0">
                <a:latin typeface="Calibri Light" panose="020F0302020204030204" pitchFamily="34" charset="0"/>
              </a:rPr>
              <a:t> </a:t>
            </a:r>
            <a:r>
              <a:rPr lang="el-GR" altLang="el-GR" sz="2400" dirty="0">
                <a:latin typeface="Calibri Light" panose="020F0302020204030204" pitchFamily="34" charset="0"/>
              </a:rPr>
              <a:t>Τα πεδία του </a:t>
            </a:r>
            <a:r>
              <a:rPr lang="en-US" altLang="el-GR" sz="2400" b="1" dirty="0">
                <a:latin typeface="Calibri Light" panose="020F0302020204030204" pitchFamily="34" charset="0"/>
              </a:rPr>
              <a:t>Machine Learning, Internet of Things, Mobile</a:t>
            </a:r>
            <a:r>
              <a:rPr lang="el-GR" altLang="el-GR" sz="2400" dirty="0">
                <a:latin typeface="Calibri Light" panose="020F0302020204030204" pitchFamily="34" charset="0"/>
              </a:rPr>
              <a:t> παρουσιάζουν αυξανόμενο αριθμό υπηρεσιών, ακολουθώντας τις επιταγές τις αγοράς. </a:t>
            </a:r>
            <a:endParaRPr lang="en-US" altLang="el-GR" sz="2400" dirty="0">
              <a:latin typeface="Calibri Light" panose="020F0302020204030204" pitchFamily="34" charset="0"/>
            </a:endParaRPr>
          </a:p>
          <a:p>
            <a:pPr algn="just" eaLnBrk="1" hangingPunct="1">
              <a:buFont typeface="Wingdings" panose="05000000000000000000" pitchFamily="2" charset="2"/>
              <a:buChar char="§"/>
            </a:pPr>
            <a:r>
              <a:rPr lang="en-US" altLang="el-GR" sz="2400" dirty="0">
                <a:latin typeface="Calibri Light" panose="020F0302020204030204" pitchFamily="34" charset="0"/>
              </a:rPr>
              <a:t> </a:t>
            </a:r>
            <a:r>
              <a:rPr lang="el-GR" altLang="el-GR" sz="2400" dirty="0" err="1">
                <a:latin typeface="Calibri Light" panose="020F0302020204030204" pitchFamily="34" charset="0"/>
              </a:rPr>
              <a:t>Νεοεισερχόμενα</a:t>
            </a:r>
            <a:r>
              <a:rPr lang="el-GR" altLang="el-GR" sz="2400" dirty="0">
                <a:latin typeface="Calibri Light" panose="020F0302020204030204" pitchFamily="34" charset="0"/>
              </a:rPr>
              <a:t> πεδία κάνουν την εμφάνισή τους όπως </a:t>
            </a:r>
            <a:r>
              <a:rPr lang="en-US" altLang="el-GR" sz="2400" b="1" dirty="0">
                <a:latin typeface="Calibri Light" panose="020F0302020204030204" pitchFamily="34" charset="0"/>
              </a:rPr>
              <a:t>Satellite, Robotics, </a:t>
            </a:r>
            <a:r>
              <a:rPr lang="en-US" altLang="el-GR" sz="2400" b="1" dirty="0" err="1">
                <a:latin typeface="Calibri Light" panose="020F0302020204030204" pitchFamily="34" charset="0"/>
              </a:rPr>
              <a:t>Blockchain</a:t>
            </a:r>
            <a:r>
              <a:rPr lang="en-US" altLang="el-GR" sz="2400" b="1" dirty="0">
                <a:latin typeface="Calibri Light" panose="020F0302020204030204" pitchFamily="34" charset="0"/>
              </a:rPr>
              <a:t> </a:t>
            </a:r>
            <a:r>
              <a:rPr lang="el-GR" altLang="el-GR" sz="2400" b="1" dirty="0">
                <a:latin typeface="Calibri Light" panose="020F0302020204030204" pitchFamily="34" charset="0"/>
              </a:rPr>
              <a:t>και </a:t>
            </a:r>
            <a:r>
              <a:rPr lang="en-US" altLang="el-GR" sz="2400" b="1" dirty="0">
                <a:latin typeface="Calibri Light" panose="020F0302020204030204" pitchFamily="34" charset="0"/>
              </a:rPr>
              <a:t>Virtual Reality</a:t>
            </a:r>
            <a:r>
              <a:rPr lang="en-US" altLang="el-GR" sz="2400" dirty="0">
                <a:latin typeface="Calibri Light" panose="020F0302020204030204" pitchFamily="34" charset="0"/>
              </a:rPr>
              <a:t>.</a:t>
            </a:r>
          </a:p>
          <a:p>
            <a:pPr algn="just" eaLnBrk="1" hangingPunct="1">
              <a:buFont typeface="Wingdings" panose="05000000000000000000" pitchFamily="2" charset="2"/>
              <a:buChar char="§"/>
            </a:pPr>
            <a:r>
              <a:rPr lang="en-US" altLang="el-GR" sz="2400" dirty="0">
                <a:latin typeface="Calibri Light" panose="020F0302020204030204" pitchFamily="34" charset="0"/>
              </a:rPr>
              <a:t> </a:t>
            </a:r>
            <a:r>
              <a:rPr lang="el-GR" altLang="el-GR" sz="2400" dirty="0">
                <a:latin typeface="Calibri Light" panose="020F0302020204030204" pitchFamily="34" charset="0"/>
              </a:rPr>
              <a:t>Απευθύνονται τόσο σε εδραιωμένες βιομηχανικές επιχειρήσεις όσο και σε </a:t>
            </a:r>
            <a:r>
              <a:rPr lang="en-US" altLang="el-GR" sz="2400" dirty="0">
                <a:latin typeface="Calibri Light" panose="020F0302020204030204" pitchFamily="34" charset="0"/>
              </a:rPr>
              <a:t>start-up </a:t>
            </a:r>
            <a:r>
              <a:rPr lang="el-GR" altLang="el-GR" sz="2400" dirty="0">
                <a:latin typeface="Calibri Light" panose="020F0302020204030204" pitchFamily="34" charset="0"/>
              </a:rPr>
              <a:t>εταιρίες, κρατικούς αλλά και μη κερδοσκοπικούς οργανισμούς</a:t>
            </a:r>
            <a:r>
              <a:rPr lang="en-US" altLang="el-GR" sz="2400" dirty="0">
                <a:latin typeface="Calibri Light" panose="020F0302020204030204" pitchFamily="34" charset="0"/>
              </a:rPr>
              <a:t>.</a:t>
            </a:r>
            <a:endParaRPr lang="el-GR" altLang="el-GR" sz="2400" dirty="0">
              <a:latin typeface="Calibri Light" panose="020F03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Τίτλος 1"/>
          <p:cNvSpPr>
            <a:spLocks noGrp="1"/>
          </p:cNvSpPr>
          <p:nvPr>
            <p:ph type="title" idx="4294967295"/>
          </p:nvPr>
        </p:nvSpPr>
        <p:spPr/>
        <p:txBody>
          <a:bodyPr/>
          <a:lstStyle/>
          <a:p>
            <a:pPr eaLnBrk="1" hangingPunct="1"/>
            <a:r>
              <a:rPr lang="el-GR" altLang="el-GR" b="1" dirty="0">
                <a:latin typeface="Calibri Light" panose="020F0302020204030204" pitchFamily="34" charset="0"/>
                <a:cs typeface="Calibri Light" panose="020F0302020204030204" pitchFamily="34" charset="0"/>
              </a:rPr>
              <a:t>Δημοφιλείς υπηρεσίες του </a:t>
            </a:r>
            <a:r>
              <a:rPr lang="en-US" altLang="el-GR" b="1" dirty="0">
                <a:latin typeface="Calibri Light" panose="020F0302020204030204" pitchFamily="34" charset="0"/>
                <a:cs typeface="Calibri Light" panose="020F0302020204030204" pitchFamily="34" charset="0"/>
              </a:rPr>
              <a:t>AWS</a:t>
            </a:r>
            <a:endParaRPr lang="el-GR" altLang="el-GR" b="1" dirty="0">
              <a:latin typeface="Calibri Light" panose="020F0302020204030204" pitchFamily="34" charset="0"/>
              <a:cs typeface="Calibri Light" panose="020F0302020204030204" pitchFamily="34" charset="0"/>
            </a:endParaRPr>
          </a:p>
        </p:txBody>
      </p:sp>
      <p:pic>
        <p:nvPicPr>
          <p:cNvPr id="13315" name="Θέση περιεχομένου 3"/>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408238" y="1301750"/>
            <a:ext cx="6448425" cy="5314950"/>
          </a:xfrm>
        </p:spPr>
      </p:pic>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9649" y="0"/>
            <a:ext cx="7909324"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Τίτλος 1"/>
          <p:cNvSpPr>
            <a:spLocks noGrp="1"/>
          </p:cNvSpPr>
          <p:nvPr>
            <p:ph type="title" idx="4294967295"/>
          </p:nvPr>
        </p:nvSpPr>
        <p:spPr/>
        <p:txBody>
          <a:bodyPr/>
          <a:lstStyle/>
          <a:p>
            <a:pPr eaLnBrk="1" hangingPunct="1"/>
            <a:r>
              <a:rPr lang="en-US" altLang="el-GR" b="1" dirty="0">
                <a:latin typeface="Calibri Light" panose="020F0302020204030204" pitchFamily="34" charset="0"/>
                <a:cs typeface="Calibri Light" panose="020F0302020204030204" pitchFamily="34" charset="0"/>
              </a:rPr>
              <a:t>AWS</a:t>
            </a:r>
            <a:r>
              <a:rPr lang="el-GR" altLang="el-GR" b="1" dirty="0">
                <a:latin typeface="Calibri Light" panose="020F0302020204030204" pitchFamily="34" charset="0"/>
                <a:cs typeface="Calibri Light" panose="020F0302020204030204" pitchFamily="34" charset="0"/>
              </a:rPr>
              <a:t> </a:t>
            </a:r>
            <a:r>
              <a:rPr lang="en-US" altLang="el-GR" b="1" dirty="0">
                <a:latin typeface="Calibri Light" panose="020F0302020204030204" pitchFamily="34" charset="0"/>
                <a:cs typeface="Calibri Light" panose="020F0302020204030204" pitchFamily="34" charset="0"/>
              </a:rPr>
              <a:t>Management Console</a:t>
            </a:r>
            <a:endParaRPr lang="el-GR" altLang="el-GR" b="1"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idx="4294967295"/>
          </p:nvPr>
        </p:nvSpPr>
        <p:spPr/>
        <p:txBody>
          <a:bodyPr>
            <a:normAutofit fontScale="92500" lnSpcReduction="10000"/>
          </a:bodyPr>
          <a:lstStyle/>
          <a:p>
            <a:pPr marL="609600" indent="-609600" eaLnBrk="1" hangingPunct="1">
              <a:lnSpc>
                <a:spcPct val="120000"/>
              </a:lnSpc>
              <a:buFont typeface="Wingdings" pitchFamily="2" charset="2"/>
              <a:buChar char="§"/>
              <a:defRPr/>
            </a:pPr>
            <a:r>
              <a:rPr lang="en-US" sz="3000" dirty="0"/>
              <a:t> </a:t>
            </a:r>
            <a:r>
              <a:rPr lang="el-GR" sz="3100" b="1" dirty="0">
                <a:latin typeface="Calibri Light" panose="020F0302020204030204" pitchFamily="34" charset="0"/>
                <a:cs typeface="Calibri Light" panose="020F0302020204030204" pitchFamily="34" charset="0"/>
              </a:rPr>
              <a:t>Κονσόλα διαχείρισης AWS.</a:t>
            </a:r>
          </a:p>
          <a:p>
            <a:pPr marL="1009650" lvl="1" indent="-609600" eaLnBrk="1" hangingPunct="1">
              <a:lnSpc>
                <a:spcPct val="120000"/>
              </a:lnSpc>
              <a:buFont typeface="Wingdings" panose="05000000000000000000" pitchFamily="2" charset="2"/>
              <a:buChar char="Ø"/>
              <a:defRPr/>
            </a:pPr>
            <a:r>
              <a:rPr lang="el-GR" sz="2700" dirty="0">
                <a:latin typeface="Calibri Light" panose="020F0302020204030204" pitchFamily="34" charset="0"/>
                <a:cs typeface="Calibri Light" panose="020F0302020204030204" pitchFamily="34" charset="0"/>
              </a:rPr>
              <a:t> Διαχείριση του λογαριασμού </a:t>
            </a:r>
            <a:r>
              <a:rPr lang="en-US" sz="2700" dirty="0">
                <a:latin typeface="Calibri Light" panose="020F0302020204030204" pitchFamily="34" charset="0"/>
                <a:cs typeface="Calibri Light" panose="020F0302020204030204" pitchFamily="34" charset="0"/>
              </a:rPr>
              <a:t>AWS.</a:t>
            </a:r>
            <a:endParaRPr lang="el-GR" sz="2700" dirty="0">
              <a:latin typeface="Calibri Light" panose="020F0302020204030204" pitchFamily="34" charset="0"/>
              <a:cs typeface="Calibri Light" panose="020F0302020204030204" pitchFamily="34" charset="0"/>
            </a:endParaRPr>
          </a:p>
          <a:p>
            <a:pPr marL="1009650" lvl="1" indent="-609600" eaLnBrk="1" hangingPunct="1">
              <a:lnSpc>
                <a:spcPct val="120000"/>
              </a:lnSpc>
              <a:buFont typeface="Wingdings" panose="05000000000000000000" pitchFamily="2" charset="2"/>
              <a:buChar char="Ø"/>
              <a:defRPr/>
            </a:pPr>
            <a:r>
              <a:rPr lang="en-US" sz="2700" dirty="0">
                <a:latin typeface="Calibri Light" panose="020F0302020204030204" pitchFamily="34" charset="0"/>
                <a:cs typeface="Calibri Light" panose="020F0302020204030204" pitchFamily="34" charset="0"/>
              </a:rPr>
              <a:t> </a:t>
            </a:r>
            <a:r>
              <a:rPr lang="el-GR" sz="2700" dirty="0">
                <a:latin typeface="Calibri Light" panose="020F0302020204030204" pitchFamily="34" charset="0"/>
                <a:cs typeface="Calibri Light" panose="020F0302020204030204" pitchFamily="34" charset="0"/>
              </a:rPr>
              <a:t>Επιτρέπει στους χρήστες να έχουν πρόσβαση στις υπηρεσίες που παρέχονται από</a:t>
            </a:r>
            <a:r>
              <a:rPr lang="en-US" sz="2700" dirty="0">
                <a:latin typeface="Calibri Light" panose="020F0302020204030204" pitchFamily="34" charset="0"/>
                <a:cs typeface="Calibri Light" panose="020F0302020204030204" pitchFamily="34" charset="0"/>
              </a:rPr>
              <a:t> </a:t>
            </a:r>
            <a:r>
              <a:rPr lang="el-GR" sz="2700" dirty="0">
                <a:latin typeface="Calibri Light" panose="020F0302020204030204" pitchFamily="34" charset="0"/>
                <a:cs typeface="Calibri Light" panose="020F0302020204030204" pitchFamily="34" charset="0"/>
              </a:rPr>
              <a:t>AWS.</a:t>
            </a:r>
            <a:endParaRPr lang="en-US" sz="2700" dirty="0">
              <a:latin typeface="Calibri Light" panose="020F0302020204030204" pitchFamily="34" charset="0"/>
              <a:cs typeface="Calibri Light" panose="020F0302020204030204" pitchFamily="34" charset="0"/>
            </a:endParaRPr>
          </a:p>
          <a:p>
            <a:pPr marL="1009650" lvl="1" indent="-609600" eaLnBrk="1" hangingPunct="1">
              <a:lnSpc>
                <a:spcPct val="120000"/>
              </a:lnSpc>
              <a:buFont typeface="Wingdings" panose="05000000000000000000" pitchFamily="2" charset="2"/>
              <a:buChar char="Ø"/>
              <a:defRPr/>
            </a:pPr>
            <a:r>
              <a:rPr lang="en-US" sz="2700" dirty="0">
                <a:latin typeface="Calibri Light" panose="020F0302020204030204" pitchFamily="34" charset="0"/>
                <a:cs typeface="Calibri Light" panose="020F0302020204030204" pitchFamily="34" charset="0"/>
              </a:rPr>
              <a:t> </a:t>
            </a:r>
            <a:r>
              <a:rPr lang="el-GR" sz="2700" dirty="0">
                <a:latin typeface="Calibri Light" panose="020F0302020204030204" pitchFamily="34" charset="0"/>
                <a:cs typeface="Calibri Light" panose="020F0302020204030204" pitchFamily="34" charset="0"/>
              </a:rPr>
              <a:t>Ο ευκολότερος τρόπος για πρόσβαση σε όλες τις υπηρεσίες, αλλά χωρίς</a:t>
            </a:r>
            <a:r>
              <a:rPr lang="en-US" sz="2700" dirty="0">
                <a:latin typeface="Calibri Light" panose="020F0302020204030204" pitchFamily="34" charset="0"/>
                <a:cs typeface="Calibri Light" panose="020F0302020204030204" pitchFamily="34" charset="0"/>
              </a:rPr>
              <a:t> </a:t>
            </a:r>
            <a:r>
              <a:rPr lang="el-GR" sz="2700" dirty="0">
                <a:latin typeface="Calibri Light" panose="020F0302020204030204" pitchFamily="34" charset="0"/>
                <a:cs typeface="Calibri Light" panose="020F0302020204030204" pitchFamily="34" charset="0"/>
              </a:rPr>
              <a:t>να παρέχονται όλες οι δυνατές επιλογές.</a:t>
            </a:r>
          </a:p>
          <a:p>
            <a:pPr marL="1009650" lvl="1" indent="-609600" eaLnBrk="1" hangingPunct="1">
              <a:lnSpc>
                <a:spcPct val="120000"/>
              </a:lnSpc>
              <a:buFont typeface="Wingdings" panose="05000000000000000000" pitchFamily="2" charset="2"/>
              <a:buChar char="Ø"/>
              <a:defRPr/>
            </a:pPr>
            <a:r>
              <a:rPr lang="el-GR" sz="2700" dirty="0">
                <a:latin typeface="Calibri Light" panose="020F0302020204030204" pitchFamily="34" charset="0"/>
                <a:cs typeface="Calibri Light" panose="020F0302020204030204" pitchFamily="34" charset="0"/>
              </a:rPr>
              <a:t>Υποστηρίζει αιτήσεις REST</a:t>
            </a:r>
            <a:r>
              <a:rPr lang="en-US" sz="2700" dirty="0">
                <a:latin typeface="Calibri Light" panose="020F0302020204030204" pitchFamily="34" charset="0"/>
                <a:cs typeface="Calibri Light" panose="020F0302020204030204" pitchFamily="34" charset="0"/>
              </a:rPr>
              <a:t> </a:t>
            </a:r>
            <a:r>
              <a:rPr lang="el-GR" sz="2700" dirty="0">
                <a:latin typeface="Calibri Light" panose="020F0302020204030204" pitchFamily="34" charset="0"/>
                <a:cs typeface="Calibri Light" panose="020F0302020204030204" pitchFamily="34" charset="0"/>
              </a:rPr>
              <a:t>για έλεγχο των εφαρμογών.</a:t>
            </a:r>
            <a:r>
              <a:rPr lang="en-US" sz="2700" dirty="0">
                <a:latin typeface="Calibri Light" panose="020F0302020204030204" pitchFamily="34" charset="0"/>
                <a:cs typeface="Calibri Light" panose="020F0302020204030204" pitchFamily="34" charset="0"/>
              </a:rPr>
              <a:t> </a:t>
            </a:r>
          </a:p>
          <a:p>
            <a:pPr marL="1009650" lvl="1" indent="-609600" eaLnBrk="1" hangingPunct="1">
              <a:lnSpc>
                <a:spcPct val="120000"/>
              </a:lnSpc>
              <a:buFont typeface="Wingdings" panose="05000000000000000000" pitchFamily="2" charset="2"/>
              <a:buChar char="Ø"/>
              <a:defRPr/>
            </a:pPr>
            <a:r>
              <a:rPr lang="en-US" sz="2700" dirty="0">
                <a:latin typeface="Calibri Light" panose="020F0302020204030204" pitchFamily="34" charset="0"/>
                <a:cs typeface="Calibri Light" panose="020F0302020204030204" pitchFamily="34" charset="0"/>
              </a:rPr>
              <a:t> </a:t>
            </a:r>
            <a:r>
              <a:rPr lang="el-GR" sz="2700" dirty="0">
                <a:latin typeface="Calibri Light" panose="020F0302020204030204" pitchFamily="34" charset="0"/>
                <a:cs typeface="Calibri Light" panose="020F0302020204030204" pitchFamily="34" charset="0"/>
              </a:rPr>
              <a:t>Κατηγοριοποίηση των πόρων με ετικέτες (</a:t>
            </a:r>
            <a:r>
              <a:rPr lang="en-US" sz="2700" dirty="0">
                <a:latin typeface="Calibri Light" panose="020F0302020204030204" pitchFamily="34" charset="0"/>
                <a:cs typeface="Calibri Light" panose="020F0302020204030204" pitchFamily="34" charset="0"/>
              </a:rPr>
              <a:t>tags).</a:t>
            </a:r>
          </a:p>
          <a:p>
            <a:pPr marL="1009650" lvl="1" indent="-609600" eaLnBrk="1" hangingPunct="1">
              <a:lnSpc>
                <a:spcPct val="120000"/>
              </a:lnSpc>
              <a:buFont typeface="Wingdings" panose="05000000000000000000" pitchFamily="2" charset="2"/>
              <a:buChar char="Ø"/>
              <a:defRPr/>
            </a:pPr>
            <a:r>
              <a:rPr lang="en-US" sz="2700" dirty="0">
                <a:latin typeface="Calibri Light" panose="020F0302020204030204" pitchFamily="34" charset="0"/>
                <a:cs typeface="Calibri Light" panose="020F0302020204030204" pitchFamily="34" charset="0"/>
              </a:rPr>
              <a:t> </a:t>
            </a:r>
            <a:r>
              <a:rPr lang="el-GR" sz="2700" dirty="0">
                <a:latin typeface="Calibri Light" panose="020F0302020204030204" pitchFamily="34" charset="0"/>
                <a:cs typeface="Calibri Light" panose="020F0302020204030204" pitchFamily="34" charset="0"/>
              </a:rPr>
              <a:t>Διατίθεται και σε </a:t>
            </a:r>
            <a:r>
              <a:rPr lang="en-US" sz="2700" dirty="0">
                <a:latin typeface="Calibri Light" panose="020F0302020204030204" pitchFamily="34" charset="0"/>
                <a:cs typeface="Calibri Light" panose="020F0302020204030204" pitchFamily="34" charset="0"/>
              </a:rPr>
              <a:t>mobile app (</a:t>
            </a:r>
            <a:r>
              <a:rPr lang="en-US" sz="2700" dirty="0" err="1">
                <a:latin typeface="Calibri Light" panose="020F0302020204030204" pitchFamily="34" charset="0"/>
                <a:cs typeface="Calibri Light" panose="020F0302020204030204" pitchFamily="34" charset="0"/>
              </a:rPr>
              <a:t>google</a:t>
            </a:r>
            <a:r>
              <a:rPr lang="en-US" sz="2700" dirty="0">
                <a:latin typeface="Calibri Light" panose="020F0302020204030204" pitchFamily="34" charset="0"/>
                <a:cs typeface="Calibri Light" panose="020F0302020204030204" pitchFamily="34" charset="0"/>
              </a:rPr>
              <a:t> play, </a:t>
            </a:r>
            <a:r>
              <a:rPr lang="en-US" sz="2700" dirty="0" err="1">
                <a:latin typeface="Calibri Light" panose="020F0302020204030204" pitchFamily="34" charset="0"/>
                <a:cs typeface="Calibri Light" panose="020F0302020204030204" pitchFamily="34" charset="0"/>
              </a:rPr>
              <a:t>amazon</a:t>
            </a:r>
            <a:r>
              <a:rPr lang="en-US" sz="2700" dirty="0">
                <a:latin typeface="Calibri Light" panose="020F0302020204030204" pitchFamily="34" charset="0"/>
                <a:cs typeface="Calibri Light" panose="020F0302020204030204" pitchFamily="34" charset="0"/>
              </a:rPr>
              <a:t> app store).</a:t>
            </a:r>
            <a:endParaRPr lang="el-GR" sz="2700" dirty="0">
              <a:latin typeface="Calibri Light" panose="020F0302020204030204" pitchFamily="34" charset="0"/>
              <a:cs typeface="Calibri Light" panose="020F03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Τίτλος 1"/>
          <p:cNvSpPr>
            <a:spLocks noGrp="1"/>
          </p:cNvSpPr>
          <p:nvPr>
            <p:ph type="title" idx="4294967295"/>
          </p:nvPr>
        </p:nvSpPr>
        <p:spPr/>
        <p:txBody>
          <a:bodyPr/>
          <a:lstStyle/>
          <a:p>
            <a:pPr eaLnBrk="1" hangingPunct="1"/>
            <a:r>
              <a:rPr lang="en-US" altLang="el-GR" b="1" dirty="0">
                <a:latin typeface="Calibri Light" panose="020F0302020204030204" pitchFamily="34" charset="0"/>
                <a:cs typeface="Calibri Light" panose="020F0302020204030204" pitchFamily="34" charset="0"/>
              </a:rPr>
              <a:t>AWS</a:t>
            </a:r>
            <a:r>
              <a:rPr lang="el-GR" altLang="el-GR" b="1" dirty="0">
                <a:latin typeface="Calibri Light" panose="020F0302020204030204" pitchFamily="34" charset="0"/>
                <a:cs typeface="Calibri Light" panose="020F0302020204030204" pitchFamily="34" charset="0"/>
              </a:rPr>
              <a:t> </a:t>
            </a:r>
            <a:r>
              <a:rPr lang="en-US" altLang="el-GR" b="1" dirty="0">
                <a:latin typeface="Calibri Light" panose="020F0302020204030204" pitchFamily="34" charset="0"/>
                <a:cs typeface="Calibri Light" panose="020F0302020204030204" pitchFamily="34" charset="0"/>
              </a:rPr>
              <a:t> marketplace</a:t>
            </a:r>
            <a:endParaRPr lang="el-GR" altLang="el-GR" b="1"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idx="4294967295"/>
          </p:nvPr>
        </p:nvSpPr>
        <p:spPr/>
        <p:txBody>
          <a:bodyPr>
            <a:normAutofit/>
          </a:bodyPr>
          <a:lstStyle/>
          <a:p>
            <a:pPr marL="609600" indent="-609600" algn="just" eaLnBrk="1" hangingPunct="1">
              <a:buFont typeface="Wingdings" pitchFamily="2" charset="2"/>
              <a:buChar char="§"/>
              <a:defRPr/>
            </a:pPr>
            <a:r>
              <a:rPr lang="el-GR" sz="3000" dirty="0"/>
              <a:t> </a:t>
            </a:r>
            <a:r>
              <a:rPr lang="el-GR" sz="3000" dirty="0">
                <a:latin typeface="Calibri Light" panose="020F0302020204030204" pitchFamily="34" charset="0"/>
                <a:cs typeface="Calibri Light" panose="020F0302020204030204" pitchFamily="34" charset="0"/>
              </a:rPr>
              <a:t> </a:t>
            </a:r>
            <a:r>
              <a:rPr lang="en-US" sz="2400" dirty="0">
                <a:latin typeface="Calibri Light" panose="020F0302020204030204" pitchFamily="34" charset="0"/>
                <a:cs typeface="Calibri Light" panose="020F0302020204030204" pitchFamily="34" charset="0"/>
              </a:rPr>
              <a:t>Online Store </a:t>
            </a:r>
            <a:r>
              <a:rPr lang="el-GR" sz="2400" dirty="0">
                <a:latin typeface="Calibri Light" panose="020F0302020204030204" pitchFamily="34" charset="0"/>
                <a:cs typeface="Calibri Light" panose="020F0302020204030204" pitchFamily="34" charset="0"/>
              </a:rPr>
              <a:t>που περιλαμβάνει δεκάδες εφαρμογές (αρκετές δωρεάν) το οποίο απλοποιεί την διαδικασία προμήθειας για τους πελάτες που κοιτάζουν να βρουν, να αγοράσουν και να αρχίσουν άμεσα να χρησιμοποιούν λογισμικό και υπηρεσίες τρίτων που τρέχουν στο </a:t>
            </a:r>
            <a:r>
              <a:rPr lang="el-GR" sz="2400" dirty="0" err="1">
                <a:latin typeface="Calibri Light" panose="020F0302020204030204" pitchFamily="34" charset="0"/>
                <a:cs typeface="Calibri Light" panose="020F0302020204030204" pitchFamily="34" charset="0"/>
              </a:rPr>
              <a:t>Amazon</a:t>
            </a:r>
            <a:r>
              <a:rPr lang="el-GR" sz="2400" dirty="0">
                <a:latin typeface="Calibri Light" panose="020F0302020204030204" pitchFamily="34" charset="0"/>
                <a:cs typeface="Calibri Light" panose="020F0302020204030204" pitchFamily="34" charset="0"/>
              </a:rPr>
              <a:t> Web Services.</a:t>
            </a:r>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9402" y="3409970"/>
            <a:ext cx="405765" cy="3086100"/>
          </a:xfrm>
          <a:prstGeom prst="rect">
            <a:avLst/>
          </a:prstGeom>
        </p:spPr>
      </p:pic>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1095" y="3569989"/>
            <a:ext cx="405765" cy="2766060"/>
          </a:xfrm>
          <a:prstGeom prst="rect">
            <a:avLst/>
          </a:prstGeom>
        </p:spPr>
      </p:pic>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6102" y="3281382"/>
            <a:ext cx="422910" cy="3343275"/>
          </a:xfrm>
          <a:prstGeom prst="rect">
            <a:avLst/>
          </a:prstGeom>
        </p:spPr>
      </p:pic>
      <p:pic>
        <p:nvPicPr>
          <p:cNvPr id="6" name="Εικόνα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8258" y="3281386"/>
            <a:ext cx="1928813" cy="1928813"/>
          </a:xfrm>
          <a:prstGeom prst="rect">
            <a:avLst/>
          </a:prstGeom>
        </p:spPr>
      </p:pic>
    </p:spTree>
    <p:extLst>
      <p:ext uri="{BB962C8B-B14F-4D97-AF65-F5344CB8AC3E}">
        <p14:creationId xmlns:p14="http://schemas.microsoft.com/office/powerpoint/2010/main" val="951340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Τίτλος 1"/>
          <p:cNvSpPr>
            <a:spLocks noGrp="1"/>
          </p:cNvSpPr>
          <p:nvPr>
            <p:ph type="title" idx="4294967295"/>
          </p:nvPr>
        </p:nvSpPr>
        <p:spPr/>
        <p:txBody>
          <a:bodyPr/>
          <a:lstStyle/>
          <a:p>
            <a:pPr eaLnBrk="1" hangingPunct="1"/>
            <a:r>
              <a:rPr lang="en-US" altLang="el-GR" b="1" dirty="0">
                <a:latin typeface="Calibri Light" panose="020F0302020204030204" pitchFamily="34" charset="0"/>
                <a:cs typeface="Calibri Light" panose="020F0302020204030204" pitchFamily="34" charset="0"/>
              </a:rPr>
              <a:t>AWS</a:t>
            </a:r>
            <a:r>
              <a:rPr lang="el-GR" altLang="el-GR" b="1" dirty="0">
                <a:latin typeface="Calibri Light" panose="020F0302020204030204" pitchFamily="34" charset="0"/>
                <a:cs typeface="Calibri Light" panose="020F0302020204030204" pitchFamily="34" charset="0"/>
              </a:rPr>
              <a:t> </a:t>
            </a:r>
            <a:r>
              <a:rPr lang="en-US" altLang="el-GR" b="1" dirty="0">
                <a:latin typeface="Calibri Light" panose="020F0302020204030204" pitchFamily="34" charset="0"/>
                <a:cs typeface="Calibri Light" panose="020F0302020204030204" pitchFamily="34" charset="0"/>
              </a:rPr>
              <a:t> SDKs &amp; toolkits</a:t>
            </a:r>
            <a:endParaRPr lang="el-GR" altLang="el-GR" b="1"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idx="4294967295"/>
          </p:nvPr>
        </p:nvSpPr>
        <p:spPr/>
        <p:txBody>
          <a:bodyPr>
            <a:normAutofit/>
          </a:bodyPr>
          <a:lstStyle/>
          <a:p>
            <a:pPr eaLnBrk="1" hangingPunct="1">
              <a:lnSpc>
                <a:spcPct val="120000"/>
              </a:lnSpc>
              <a:buFont typeface="Wingdings" panose="05000000000000000000" pitchFamily="2" charset="2"/>
              <a:buChar char="§"/>
              <a:defRPr/>
            </a:pPr>
            <a:r>
              <a:rPr lang="el-GR" sz="2400" dirty="0">
                <a:latin typeface="Calibri Light" panose="020F0302020204030204" pitchFamily="34" charset="0"/>
                <a:cs typeface="Calibri Light" panose="020F0302020204030204" pitchFamily="34" charset="0"/>
              </a:rPr>
              <a:t>Παρέχονται </a:t>
            </a:r>
            <a:r>
              <a:rPr lang="en-US" sz="2400" dirty="0">
                <a:latin typeface="Calibri Light" panose="020F0302020204030204" pitchFamily="34" charset="0"/>
                <a:cs typeface="Calibri Light" panose="020F0302020204030204" pitchFamily="34" charset="0"/>
              </a:rPr>
              <a:t>SDKs (Software Development Kits) </a:t>
            </a:r>
            <a:r>
              <a:rPr lang="el-GR" sz="2400" dirty="0">
                <a:latin typeface="Calibri Light" panose="020F0302020204030204" pitchFamily="34" charset="0"/>
                <a:cs typeface="Calibri Light" panose="020F0302020204030204" pitchFamily="34" charset="0"/>
              </a:rPr>
              <a:t>και </a:t>
            </a:r>
            <a:r>
              <a:rPr lang="en-US" sz="2400" dirty="0">
                <a:latin typeface="Calibri Light" panose="020F0302020204030204" pitchFamily="34" charset="0"/>
                <a:cs typeface="Calibri Light" panose="020F0302020204030204" pitchFamily="34" charset="0"/>
              </a:rPr>
              <a:t>IDE (Integrated Development Environment) toolkits </a:t>
            </a:r>
            <a:r>
              <a:rPr lang="el-GR" sz="2400" dirty="0">
                <a:latin typeface="Calibri Light" panose="020F0302020204030204" pitchFamily="34" charset="0"/>
                <a:cs typeface="Calibri Light" panose="020F0302020204030204" pitchFamily="34" charset="0"/>
              </a:rPr>
              <a:t>για τις σημαντικότερες γλώσσες, εργαλεία και περιβάλλοντα προγραμματισμού</a:t>
            </a:r>
            <a:r>
              <a:rPr lang="en-US" sz="2400" dirty="0">
                <a:latin typeface="Calibri Light" panose="020F0302020204030204" pitchFamily="34" charset="0"/>
                <a:cs typeface="Calibri Light" panose="020F0302020204030204" pitchFamily="34" charset="0"/>
              </a:rPr>
              <a:t>, </a:t>
            </a:r>
            <a:r>
              <a:rPr lang="el-GR" sz="2400" dirty="0">
                <a:latin typeface="Calibri Light" panose="020F0302020204030204" pitchFamily="34" charset="0"/>
                <a:cs typeface="Calibri Light" panose="020F0302020204030204" pitchFamily="34" charset="0"/>
              </a:rPr>
              <a:t>όπως</a:t>
            </a:r>
            <a:r>
              <a:rPr lang="en-US" sz="2400" dirty="0">
                <a:latin typeface="Calibri Light" panose="020F0302020204030204" pitchFamily="34" charset="0"/>
                <a:cs typeface="Calibri Light" panose="020F0302020204030204" pitchFamily="34" charset="0"/>
              </a:rPr>
              <a:t> C++, Go, </a:t>
            </a:r>
            <a:r>
              <a:rPr lang="en-US" sz="2400" dirty="0" err="1">
                <a:latin typeface="Calibri Light" panose="020F0302020204030204" pitchFamily="34" charset="0"/>
                <a:cs typeface="Calibri Light" panose="020F0302020204030204" pitchFamily="34" charset="0"/>
              </a:rPr>
              <a:t>iOs</a:t>
            </a:r>
            <a:r>
              <a:rPr lang="en-US" sz="2400" dirty="0">
                <a:latin typeface="Calibri Light" panose="020F0302020204030204" pitchFamily="34" charset="0"/>
                <a:cs typeface="Calibri Light" panose="020F0302020204030204" pitchFamily="34" charset="0"/>
              </a:rPr>
              <a:t>, Visual Studio, </a:t>
            </a:r>
            <a:r>
              <a:rPr lang="el-GR" sz="2400" dirty="0">
                <a:latin typeface="Calibri Light" panose="020F0302020204030204" pitchFamily="34" charset="0"/>
                <a:cs typeface="Calibri Light" panose="020F0302020204030204" pitchFamily="34" charset="0"/>
              </a:rPr>
              <a:t>κ.α.</a:t>
            </a:r>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760" y="3087149"/>
            <a:ext cx="5679345" cy="3474628"/>
          </a:xfrm>
          <a:prstGeom prst="rect">
            <a:avLst/>
          </a:prstGeom>
        </p:spPr>
      </p:pic>
    </p:spTree>
    <p:extLst>
      <p:ext uri="{BB962C8B-B14F-4D97-AF65-F5344CB8AC3E}">
        <p14:creationId xmlns:p14="http://schemas.microsoft.com/office/powerpoint/2010/main" val="2606143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Τίτλος 1"/>
          <p:cNvSpPr>
            <a:spLocks noGrp="1"/>
          </p:cNvSpPr>
          <p:nvPr>
            <p:ph type="title" idx="4294967295"/>
          </p:nvPr>
        </p:nvSpPr>
        <p:spPr/>
        <p:txBody>
          <a:bodyPr/>
          <a:lstStyle/>
          <a:p>
            <a:pPr eaLnBrk="1" hangingPunct="1"/>
            <a:r>
              <a:rPr lang="el-GR" altLang="el-GR" b="1" dirty="0">
                <a:latin typeface="Calibri Light" panose="020F0302020204030204" pitchFamily="34" charset="0"/>
                <a:cs typeface="Calibri Light" panose="020F0302020204030204" pitchFamily="34" charset="0"/>
              </a:rPr>
              <a:t>Παραδείγματα </a:t>
            </a:r>
            <a:r>
              <a:rPr lang="en-US" altLang="el-GR" b="1" dirty="0">
                <a:latin typeface="Calibri Light" panose="020F0302020204030204" pitchFamily="34" charset="0"/>
                <a:cs typeface="Calibri Light" panose="020F0302020204030204" pitchFamily="34" charset="0"/>
              </a:rPr>
              <a:t>AWS services</a:t>
            </a:r>
            <a:endParaRPr lang="el-GR" altLang="el-GR" b="1" dirty="0">
              <a:latin typeface="Calibri Light" panose="020F0302020204030204" pitchFamily="34" charset="0"/>
              <a:cs typeface="Calibri Light" panose="020F0302020204030204" pitchFamily="34" charset="0"/>
            </a:endParaRPr>
          </a:p>
        </p:txBody>
      </p:sp>
      <p:sp>
        <p:nvSpPr>
          <p:cNvPr id="15363" name="Θέση περιεχομένου 2"/>
          <p:cNvSpPr>
            <a:spLocks noGrp="1"/>
          </p:cNvSpPr>
          <p:nvPr>
            <p:ph idx="4294967295"/>
          </p:nvPr>
        </p:nvSpPr>
        <p:spPr/>
        <p:txBody>
          <a:bodyPr/>
          <a:lstStyle/>
          <a:p>
            <a:pPr eaLnBrk="1" hangingPunct="1">
              <a:buFont typeface="Wingdings" panose="05000000000000000000" pitchFamily="2" charset="2"/>
              <a:buChar char="§"/>
            </a:pPr>
            <a:r>
              <a:rPr lang="el-GR" altLang="el-GR" dirty="0"/>
              <a:t> </a:t>
            </a:r>
            <a:r>
              <a:rPr lang="en-US" altLang="el-GR" b="1" dirty="0">
                <a:latin typeface="Calibri Light" panose="020F0302020204030204" pitchFamily="34" charset="0"/>
                <a:cs typeface="Calibri Light" panose="020F0302020204030204" pitchFamily="34" charset="0"/>
              </a:rPr>
              <a:t>Simple Storage Service (S3)</a:t>
            </a:r>
          </a:p>
          <a:p>
            <a:pPr lvl="1" eaLnBrk="1" hangingPunct="1">
              <a:buFont typeface="Wingdings" panose="05000000000000000000" pitchFamily="2" charset="2"/>
              <a:buChar char="Ø"/>
            </a:pPr>
            <a:r>
              <a:rPr lang="en-US" altLang="el-GR" dirty="0">
                <a:latin typeface="Calibri Light" panose="020F0302020204030204" pitchFamily="34" charset="0"/>
                <a:cs typeface="Calibri Light" panose="020F0302020204030204" pitchFamily="34" charset="0"/>
              </a:rPr>
              <a:t> </a:t>
            </a:r>
            <a:r>
              <a:rPr lang="el-GR" altLang="el-GR" dirty="0">
                <a:latin typeface="Calibri Light" panose="020F0302020204030204" pitchFamily="34" charset="0"/>
                <a:cs typeface="Calibri Light" panose="020F0302020204030204" pitchFamily="34" charset="0"/>
              </a:rPr>
              <a:t>Αποθήκευση</a:t>
            </a:r>
            <a:r>
              <a:rPr lang="en-US" altLang="el-GR" dirty="0">
                <a:latin typeface="Calibri Light" panose="020F0302020204030204" pitchFamily="34" charset="0"/>
                <a:cs typeface="Calibri Light" panose="020F0302020204030204" pitchFamily="34" charset="0"/>
              </a:rPr>
              <a:t> </a:t>
            </a:r>
            <a:r>
              <a:rPr lang="el-GR" altLang="el-GR" dirty="0">
                <a:latin typeface="Calibri Light" panose="020F0302020204030204" pitchFamily="34" charset="0"/>
                <a:cs typeface="Calibri Light" panose="020F0302020204030204" pitchFamily="34" charset="0"/>
              </a:rPr>
              <a:t>αντικειμένων</a:t>
            </a:r>
            <a:r>
              <a:rPr lang="en-US" altLang="el-GR" dirty="0">
                <a:latin typeface="Calibri Light" panose="020F0302020204030204" pitchFamily="34" charset="0"/>
                <a:cs typeface="Calibri Light" panose="020F0302020204030204" pitchFamily="34" charset="0"/>
              </a:rPr>
              <a:t>.</a:t>
            </a:r>
          </a:p>
          <a:p>
            <a:pPr eaLnBrk="1" hangingPunct="1">
              <a:buFont typeface="Wingdings" panose="05000000000000000000" pitchFamily="2" charset="2"/>
              <a:buChar char="§"/>
            </a:pPr>
            <a:r>
              <a:rPr lang="en-US" altLang="el-GR" dirty="0">
                <a:latin typeface="Calibri Light" panose="020F0302020204030204" pitchFamily="34" charset="0"/>
                <a:cs typeface="Calibri Light" panose="020F0302020204030204" pitchFamily="34" charset="0"/>
              </a:rPr>
              <a:t> </a:t>
            </a:r>
            <a:r>
              <a:rPr lang="en-US" altLang="el-GR" b="1" dirty="0">
                <a:latin typeface="Calibri Light" panose="020F0302020204030204" pitchFamily="34" charset="0"/>
                <a:cs typeface="Calibri Light" panose="020F0302020204030204" pitchFamily="34" charset="0"/>
              </a:rPr>
              <a:t>Elastic Block Storage (EBS)</a:t>
            </a:r>
          </a:p>
          <a:p>
            <a:pPr lvl="1" eaLnBrk="1" hangingPunct="1">
              <a:buFont typeface="Wingdings" panose="05000000000000000000" pitchFamily="2" charset="2"/>
              <a:buChar char="Ø"/>
            </a:pPr>
            <a:r>
              <a:rPr lang="en-US" altLang="el-GR" dirty="0">
                <a:latin typeface="Calibri Light" panose="020F0302020204030204" pitchFamily="34" charset="0"/>
                <a:cs typeface="Calibri Light" panose="020F0302020204030204" pitchFamily="34" charset="0"/>
              </a:rPr>
              <a:t> </a:t>
            </a:r>
            <a:r>
              <a:rPr lang="el-GR" altLang="el-GR" dirty="0">
                <a:latin typeface="Calibri Light" panose="020F0302020204030204" pitchFamily="34" charset="0"/>
                <a:cs typeface="Calibri Light" panose="020F0302020204030204" pitchFamily="34" charset="0"/>
              </a:rPr>
              <a:t>Αποθήκευση δεδομένων σε επίπεδο </a:t>
            </a:r>
            <a:r>
              <a:rPr lang="en-US" altLang="el-GR" dirty="0">
                <a:latin typeface="Calibri Light" panose="020F0302020204030204" pitchFamily="34" charset="0"/>
                <a:cs typeface="Calibri Light" panose="020F0302020204030204" pitchFamily="34" charset="0"/>
              </a:rPr>
              <a:t>block.</a:t>
            </a:r>
          </a:p>
          <a:p>
            <a:pPr eaLnBrk="1" hangingPunct="1">
              <a:buFont typeface="Wingdings" panose="05000000000000000000" pitchFamily="2" charset="2"/>
              <a:buChar char="§"/>
            </a:pPr>
            <a:r>
              <a:rPr lang="en-US" altLang="el-GR" dirty="0">
                <a:latin typeface="Calibri Light" panose="020F0302020204030204" pitchFamily="34" charset="0"/>
                <a:cs typeface="Calibri Light" panose="020F0302020204030204" pitchFamily="34" charset="0"/>
              </a:rPr>
              <a:t> </a:t>
            </a:r>
            <a:r>
              <a:rPr lang="en-US" altLang="el-GR" b="1" dirty="0" err="1">
                <a:latin typeface="Calibri Light" panose="020F0302020204030204" pitchFamily="34" charset="0"/>
                <a:cs typeface="Calibri Light" panose="020F0302020204030204" pitchFamily="34" charset="0"/>
              </a:rPr>
              <a:t>DynamoDB</a:t>
            </a:r>
            <a:endParaRPr lang="en-US" altLang="el-GR" b="1" dirty="0">
              <a:latin typeface="Calibri Light" panose="020F0302020204030204" pitchFamily="34" charset="0"/>
              <a:cs typeface="Calibri Light" panose="020F0302020204030204" pitchFamily="34" charset="0"/>
            </a:endParaRPr>
          </a:p>
          <a:p>
            <a:pPr lvl="1" eaLnBrk="1" hangingPunct="1">
              <a:buFont typeface="Wingdings" panose="05000000000000000000" pitchFamily="2" charset="2"/>
              <a:buChar char="Ø"/>
            </a:pPr>
            <a:r>
              <a:rPr lang="en-US" altLang="el-GR" dirty="0">
                <a:latin typeface="Calibri Light" panose="020F0302020204030204" pitchFamily="34" charset="0"/>
                <a:cs typeface="Calibri Light" panose="020F0302020204030204" pitchFamily="34" charset="0"/>
              </a:rPr>
              <a:t> </a:t>
            </a:r>
            <a:r>
              <a:rPr lang="el-GR" altLang="el-GR" dirty="0">
                <a:latin typeface="Calibri Light" panose="020F0302020204030204" pitchFamily="34" charset="0"/>
                <a:cs typeface="Calibri Light" panose="020F0302020204030204" pitchFamily="34" charset="0"/>
              </a:rPr>
              <a:t>Μη σχεσιακή Βάση Δεδομένων</a:t>
            </a:r>
            <a:r>
              <a:rPr lang="en-US" altLang="el-GR" dirty="0">
                <a:latin typeface="Calibri Light" panose="020F0302020204030204" pitchFamily="34" charset="0"/>
                <a:cs typeface="Calibri Light" panose="020F0302020204030204" pitchFamily="34" charset="0"/>
              </a:rPr>
              <a:t>.</a:t>
            </a:r>
          </a:p>
          <a:p>
            <a:pPr eaLnBrk="1" hangingPunct="1">
              <a:buFont typeface="Wingdings" panose="05000000000000000000" pitchFamily="2" charset="2"/>
              <a:buChar char="§"/>
            </a:pPr>
            <a:r>
              <a:rPr lang="en-US" altLang="el-GR" b="1" dirty="0">
                <a:latin typeface="Calibri Light" panose="020F0302020204030204" pitchFamily="34" charset="0"/>
                <a:cs typeface="Calibri Light" panose="020F0302020204030204" pitchFamily="34" charset="0"/>
              </a:rPr>
              <a:t>Simple Queue Service (SQS)</a:t>
            </a:r>
          </a:p>
          <a:p>
            <a:pPr lvl="1" eaLnBrk="1" hangingPunct="1">
              <a:buFont typeface="Wingdings" panose="05000000000000000000" pitchFamily="2" charset="2"/>
              <a:buChar char="Ø"/>
            </a:pPr>
            <a:r>
              <a:rPr lang="el-GR" altLang="el-GR" dirty="0">
                <a:latin typeface="Calibri Light" panose="020F0302020204030204" pitchFamily="34" charset="0"/>
                <a:cs typeface="Calibri Light" panose="020F0302020204030204" pitchFamily="34" charset="0"/>
              </a:rPr>
              <a:t> Επικοινωνία μέσω ουρών μηνυμάτων.</a:t>
            </a: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2742" y="2695131"/>
            <a:ext cx="650159" cy="650159"/>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8328" y="3788672"/>
            <a:ext cx="650159" cy="650159"/>
          </a:xfrm>
          <a:prstGeom prst="rect">
            <a:avLst/>
          </a:prstGeom>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3305" y="1628612"/>
            <a:ext cx="650159" cy="650159"/>
          </a:xfrm>
          <a:prstGeom prst="rect">
            <a:avLst/>
          </a:prstGeom>
        </p:spPr>
      </p:pic>
      <p:pic>
        <p:nvPicPr>
          <p:cNvPr id="8" name="Εικόνα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8790" y="4891608"/>
            <a:ext cx="650159" cy="65015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Τίτλος 1"/>
          <p:cNvSpPr>
            <a:spLocks noGrp="1"/>
          </p:cNvSpPr>
          <p:nvPr>
            <p:ph type="title" idx="4294967295"/>
          </p:nvPr>
        </p:nvSpPr>
        <p:spPr/>
        <p:txBody>
          <a:bodyPr/>
          <a:lstStyle/>
          <a:p>
            <a:pPr eaLnBrk="1" hangingPunct="1"/>
            <a:r>
              <a:rPr lang="el-GR" altLang="el-GR" b="1" dirty="0">
                <a:latin typeface="Calibri Light" panose="020F0302020204030204" pitchFamily="34" charset="0"/>
                <a:cs typeface="Calibri Light" panose="020F0302020204030204" pitchFamily="34" charset="0"/>
              </a:rPr>
              <a:t>Παραδείγματα </a:t>
            </a:r>
            <a:r>
              <a:rPr lang="en-US" altLang="el-GR" b="1" dirty="0">
                <a:latin typeface="Calibri Light" panose="020F0302020204030204" pitchFamily="34" charset="0"/>
                <a:cs typeface="Calibri Light" panose="020F0302020204030204" pitchFamily="34" charset="0"/>
              </a:rPr>
              <a:t>AWS services</a:t>
            </a:r>
            <a:endParaRPr lang="el-GR" altLang="el-GR" b="1"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idx="4294967295"/>
          </p:nvPr>
        </p:nvSpPr>
        <p:spPr/>
        <p:txBody>
          <a:bodyPr>
            <a:normAutofit lnSpcReduction="10000"/>
          </a:bodyPr>
          <a:lstStyle/>
          <a:p>
            <a:pPr eaLnBrk="1" hangingPunct="1">
              <a:buFont typeface="Wingdings" panose="05000000000000000000" pitchFamily="2" charset="2"/>
              <a:buChar char="§"/>
              <a:defRPr/>
            </a:pPr>
            <a:r>
              <a:rPr lang="en-US" dirty="0">
                <a:latin typeface="Calibri Light" panose="020F0302020204030204" pitchFamily="34" charset="0"/>
                <a:cs typeface="Calibri Light" panose="020F0302020204030204" pitchFamily="34" charset="0"/>
              </a:rPr>
              <a:t> </a:t>
            </a:r>
            <a:r>
              <a:rPr lang="en-US" b="1" dirty="0">
                <a:latin typeface="Calibri Light" panose="020F0302020204030204" pitchFamily="34" charset="0"/>
                <a:cs typeface="Calibri Light" panose="020F0302020204030204" pitchFamily="34" charset="0"/>
              </a:rPr>
              <a:t>Elastic Beanstalk</a:t>
            </a:r>
          </a:p>
          <a:p>
            <a:pPr lvl="1" eaLnBrk="1" hangingPunct="1">
              <a:buFont typeface="Wingdings" pitchFamily="2" charset="2"/>
              <a:buChar char="Ø"/>
              <a:defRPr/>
            </a:pPr>
            <a:r>
              <a:rPr lang="en-US" dirty="0"/>
              <a:t> </a:t>
            </a:r>
            <a:r>
              <a:rPr lang="el-GR" dirty="0">
                <a:latin typeface="Calibri Light" panose="020F0302020204030204" pitchFamily="34" charset="0"/>
                <a:cs typeface="Calibri Light" panose="020F0302020204030204" pitchFamily="34" charset="0"/>
              </a:rPr>
              <a:t>Ανάπτυξη εφαρμογών </a:t>
            </a:r>
            <a:r>
              <a:rPr lang="en-US" dirty="0">
                <a:latin typeface="Calibri Light" panose="020F0302020204030204" pitchFamily="34" charset="0"/>
                <a:cs typeface="Calibri Light" panose="020F0302020204030204" pitchFamily="34" charset="0"/>
              </a:rPr>
              <a:t>web</a:t>
            </a:r>
          </a:p>
          <a:p>
            <a:pPr eaLnBrk="1" hangingPunct="1">
              <a:buFont typeface="Wingdings" panose="05000000000000000000" pitchFamily="2" charset="2"/>
              <a:buChar char="§"/>
              <a:defRPr/>
            </a:pPr>
            <a:r>
              <a:rPr lang="el-GR" b="1" dirty="0">
                <a:latin typeface="Calibri Light" panose="020F0302020204030204" pitchFamily="34" charset="0"/>
                <a:cs typeface="Calibri Light" panose="020F0302020204030204" pitchFamily="34" charset="0"/>
              </a:rPr>
              <a:t> </a:t>
            </a:r>
            <a:r>
              <a:rPr lang="en-US" b="1" dirty="0">
                <a:latin typeface="Calibri Light" panose="020F0302020204030204" pitchFamily="34" charset="0"/>
                <a:cs typeface="Calibri Light" panose="020F0302020204030204" pitchFamily="34" charset="0"/>
              </a:rPr>
              <a:t>Cloud Watch</a:t>
            </a:r>
          </a:p>
          <a:p>
            <a:pPr lvl="1" eaLnBrk="1" hangingPunct="1">
              <a:buFont typeface="Wingdings" pitchFamily="2" charset="2"/>
              <a:buChar char="Ø"/>
              <a:defRPr/>
            </a:pPr>
            <a:r>
              <a:rPr lang="el-GR" dirty="0"/>
              <a:t> </a:t>
            </a:r>
            <a:r>
              <a:rPr lang="el-GR" dirty="0">
                <a:latin typeface="Calibri Light" panose="020F0302020204030204" pitchFamily="34" charset="0"/>
                <a:cs typeface="Calibri Light" panose="020F0302020204030204" pitchFamily="34" charset="0"/>
              </a:rPr>
              <a:t>Υποστηρίζει επίβλεψη της απόδοσης.</a:t>
            </a:r>
          </a:p>
          <a:p>
            <a:pPr eaLnBrk="1" hangingPunct="1">
              <a:buFont typeface="Wingdings" panose="05000000000000000000" pitchFamily="2" charset="2"/>
              <a:buChar char="§"/>
              <a:defRPr/>
            </a:pPr>
            <a:r>
              <a:rPr lang="el-GR" dirty="0">
                <a:latin typeface="Calibri Light" panose="020F0302020204030204" pitchFamily="34" charset="0"/>
                <a:cs typeface="Calibri Light" panose="020F0302020204030204" pitchFamily="34" charset="0"/>
              </a:rPr>
              <a:t> </a:t>
            </a:r>
            <a:r>
              <a:rPr lang="en-US" b="1" dirty="0">
                <a:latin typeface="Calibri Light" panose="020F0302020204030204" pitchFamily="34" charset="0"/>
                <a:cs typeface="Calibri Light" panose="020F0302020204030204" pitchFamily="34" charset="0"/>
              </a:rPr>
              <a:t>Auto Scaling</a:t>
            </a:r>
            <a:endParaRPr lang="el-GR" b="1" dirty="0">
              <a:latin typeface="Calibri Light" panose="020F0302020204030204" pitchFamily="34" charset="0"/>
              <a:cs typeface="Calibri Light" panose="020F0302020204030204" pitchFamily="34" charset="0"/>
            </a:endParaRPr>
          </a:p>
          <a:p>
            <a:pPr lvl="1" eaLnBrk="1" hangingPunct="1">
              <a:buFont typeface="Wingdings" pitchFamily="2" charset="2"/>
              <a:buChar char="Ø"/>
              <a:defRPr/>
            </a:pPr>
            <a:r>
              <a:rPr lang="en-US" dirty="0"/>
              <a:t> </a:t>
            </a:r>
            <a:r>
              <a:rPr lang="el-GR" dirty="0">
                <a:latin typeface="Calibri Light" panose="020F0302020204030204" pitchFamily="34" charset="0"/>
                <a:cs typeface="Calibri Light" panose="020F0302020204030204" pitchFamily="34" charset="0"/>
              </a:rPr>
              <a:t>Υποστηρίζει ελαστική διαχείριση των πόρων.</a:t>
            </a:r>
          </a:p>
          <a:p>
            <a:pPr eaLnBrk="1" hangingPunct="1">
              <a:buFont typeface="Wingdings" panose="05000000000000000000" pitchFamily="2" charset="2"/>
              <a:buChar char="§"/>
              <a:defRPr/>
            </a:pPr>
            <a:r>
              <a:rPr lang="en-US" b="1" dirty="0">
                <a:latin typeface="Calibri Light" panose="020F0302020204030204" pitchFamily="34" charset="0"/>
                <a:cs typeface="Calibri Light" panose="020F0302020204030204" pitchFamily="34" charset="0"/>
              </a:rPr>
              <a:t>Virtual Private Cloud (VPC) </a:t>
            </a:r>
          </a:p>
          <a:p>
            <a:pPr lvl="1" eaLnBrk="1" hangingPunct="1">
              <a:buFont typeface="Wingdings" pitchFamily="2" charset="2"/>
              <a:buChar char="Ø"/>
              <a:defRPr/>
            </a:pPr>
            <a:r>
              <a:rPr lang="en-US" dirty="0"/>
              <a:t> </a:t>
            </a:r>
            <a:r>
              <a:rPr lang="el-GR" dirty="0">
                <a:latin typeface="Calibri Light" panose="020F0302020204030204" pitchFamily="34" charset="0"/>
                <a:cs typeface="Calibri Light" panose="020F0302020204030204" pitchFamily="34" charset="0"/>
              </a:rPr>
              <a:t>Επιτρέπει την άμεση μετάβαση από ένα λειτουργικό ή πλατφόρμα σε ένα άλλο/άλλη(</a:t>
            </a:r>
            <a:r>
              <a:rPr lang="en-US" dirty="0">
                <a:latin typeface="Calibri Light" panose="020F0302020204030204" pitchFamily="34" charset="0"/>
                <a:cs typeface="Calibri Light" panose="020F0302020204030204" pitchFamily="34" charset="0"/>
              </a:rPr>
              <a:t>migration) </a:t>
            </a:r>
            <a:r>
              <a:rPr lang="el-GR" dirty="0">
                <a:latin typeface="Calibri Light" panose="020F0302020204030204" pitchFamily="34" charset="0"/>
                <a:cs typeface="Calibri Light" panose="020F0302020204030204" pitchFamily="34" charset="0"/>
              </a:rPr>
              <a:t>και παράλληλες</a:t>
            </a:r>
            <a:r>
              <a:rPr lang="en-US" dirty="0">
                <a:latin typeface="Calibri Light" panose="020F0302020204030204" pitchFamily="34" charset="0"/>
                <a:cs typeface="Calibri Light" panose="020F0302020204030204" pitchFamily="34" charset="0"/>
              </a:rPr>
              <a:t> </a:t>
            </a:r>
            <a:r>
              <a:rPr lang="el-GR" dirty="0">
                <a:latin typeface="Calibri Light" panose="020F0302020204030204" pitchFamily="34" charset="0"/>
                <a:cs typeface="Calibri Light" panose="020F0302020204030204" pitchFamily="34" charset="0"/>
              </a:rPr>
              <a:t>εφαρμογές.</a:t>
            </a:r>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313" y="1516812"/>
            <a:ext cx="650159" cy="650159"/>
          </a:xfrm>
          <a:prstGeom prst="rect">
            <a:avLst/>
          </a:prstGeom>
        </p:spPr>
      </p:pic>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2278" y="2563187"/>
            <a:ext cx="650159" cy="650159"/>
          </a:xfrm>
          <a:prstGeom prst="rect">
            <a:avLst/>
          </a:prstGeom>
        </p:spPr>
      </p:pic>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7154" y="3584945"/>
            <a:ext cx="650159" cy="650159"/>
          </a:xfrm>
          <a:prstGeom prst="rect">
            <a:avLst/>
          </a:prstGeom>
        </p:spPr>
      </p:pic>
      <p:pic>
        <p:nvPicPr>
          <p:cNvPr id="6" name="Εικόνα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0756" y="4531131"/>
            <a:ext cx="650159" cy="65015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7410" name="Τίτλος 1"/>
          <p:cNvSpPr>
            <a:spLocks noGrp="1"/>
          </p:cNvSpPr>
          <p:nvPr>
            <p:ph type="title" idx="4294967295"/>
          </p:nvPr>
        </p:nvSpPr>
        <p:spPr/>
        <p:txBody>
          <a:bodyPr/>
          <a:lstStyle/>
          <a:p>
            <a:pPr eaLnBrk="1" hangingPunct="1"/>
            <a:r>
              <a:rPr lang="en-US" altLang="el-GR" b="1" dirty="0">
                <a:latin typeface="Calibri Light" panose="020F0302020204030204" pitchFamily="34" charset="0"/>
                <a:cs typeface="Calibri Light" panose="020F0302020204030204" pitchFamily="34" charset="0"/>
              </a:rPr>
              <a:t>AWS Storage Services</a:t>
            </a:r>
            <a:endParaRPr lang="el-GR" altLang="el-GR" b="1" dirty="0">
              <a:latin typeface="Calibri Light" panose="020F0302020204030204" pitchFamily="34" charset="0"/>
              <a:cs typeface="Calibri Light" panose="020F0302020204030204" pitchFamily="34" charset="0"/>
            </a:endParaRPr>
          </a:p>
        </p:txBody>
      </p:sp>
      <p:pic>
        <p:nvPicPr>
          <p:cNvPr id="2" name="Θέση περιεχομένου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048000" y="1627227"/>
            <a:ext cx="6096000" cy="3429000"/>
          </a:xfrm>
        </p:spPr>
      </p:pic>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5056227"/>
            <a:ext cx="4572000" cy="1225296"/>
          </a:xfrm>
          <a:prstGeom prst="rect">
            <a:avLst/>
          </a:prstGeom>
        </p:spPr>
      </p:pic>
    </p:spTree>
    <p:extLst>
      <p:ext uri="{BB962C8B-B14F-4D97-AF65-F5344CB8AC3E}">
        <p14:creationId xmlns:p14="http://schemas.microsoft.com/office/powerpoint/2010/main" val="3940652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Τίτλος 1"/>
          <p:cNvSpPr>
            <a:spLocks noGrp="1"/>
          </p:cNvSpPr>
          <p:nvPr>
            <p:ph type="title" idx="4294967295"/>
          </p:nvPr>
        </p:nvSpPr>
        <p:spPr/>
        <p:txBody>
          <a:bodyPr/>
          <a:lstStyle/>
          <a:p>
            <a:pPr eaLnBrk="1" hangingPunct="1"/>
            <a:r>
              <a:rPr lang="en-US" altLang="el-GR" b="1" dirty="0">
                <a:latin typeface="Calibri Light" panose="020F0302020204030204" pitchFamily="34" charset="0"/>
                <a:cs typeface="Calibri Light" panose="020F0302020204030204" pitchFamily="34" charset="0"/>
              </a:rPr>
              <a:t>Simple Storage Service (S3)</a:t>
            </a:r>
            <a:endParaRPr lang="el-GR" altLang="el-GR" b="1"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idx="4294967295"/>
          </p:nvPr>
        </p:nvSpPr>
        <p:spPr/>
        <p:txBody>
          <a:bodyPr>
            <a:normAutofit/>
          </a:bodyPr>
          <a:lstStyle/>
          <a:p>
            <a:pPr eaLnBrk="1" hangingPunct="1">
              <a:buFont typeface="Wingdings" panose="05000000000000000000" pitchFamily="2" charset="2"/>
              <a:buChar char="§"/>
              <a:defRPr/>
            </a:pPr>
            <a:r>
              <a:rPr lang="el-GR" sz="2400" dirty="0"/>
              <a:t> </a:t>
            </a:r>
            <a:r>
              <a:rPr lang="el-GR" sz="2400" dirty="0">
                <a:latin typeface="Calibri Light" panose="020F0302020204030204" pitchFamily="34" charset="0"/>
                <a:cs typeface="Calibri Light" panose="020F0302020204030204" pitchFamily="34" charset="0"/>
              </a:rPr>
              <a:t>Υπηρεσία σχεδιασμένη για την αποθήκευση αντικειμένων (</a:t>
            </a:r>
            <a:r>
              <a:rPr lang="en-US" sz="2400" dirty="0">
                <a:latin typeface="Calibri Light" panose="020F0302020204030204" pitchFamily="34" charset="0"/>
                <a:cs typeface="Calibri Light" panose="020F0302020204030204" pitchFamily="34" charset="0"/>
              </a:rPr>
              <a:t>objects)</a:t>
            </a:r>
            <a:r>
              <a:rPr lang="el-GR" sz="2400" dirty="0">
                <a:latin typeface="Calibri Light" panose="020F0302020204030204" pitchFamily="34" charset="0"/>
                <a:cs typeface="Calibri Light" panose="020F0302020204030204" pitchFamily="34" charset="0"/>
              </a:rPr>
              <a:t>:</a:t>
            </a:r>
          </a:p>
          <a:p>
            <a:pPr lvl="1" eaLnBrk="1" hangingPunct="1">
              <a:buFont typeface="Wingdings" panose="05000000000000000000" pitchFamily="2" charset="2"/>
              <a:buChar char="Ø"/>
              <a:defRPr/>
            </a:pPr>
            <a:r>
              <a:rPr lang="el-GR" sz="2200" dirty="0">
                <a:latin typeface="Calibri Light" panose="020F0302020204030204" pitchFamily="34" charset="0"/>
                <a:cs typeface="Calibri Light" panose="020F0302020204030204" pitchFamily="34" charset="0"/>
              </a:rPr>
              <a:t> </a:t>
            </a:r>
            <a:r>
              <a:rPr lang="el-GR" sz="2000" dirty="0">
                <a:latin typeface="Calibri Light" panose="020F0302020204030204" pitchFamily="34" charset="0"/>
                <a:cs typeface="Calibri Light" panose="020F0302020204030204" pitchFamily="34" charset="0"/>
              </a:rPr>
              <a:t>Μία εφαρμογή μπορεί να χειριστεί έναν απεριόριστο αριθμό αντικειμένων ποικίλων μεγεθών από 1 </a:t>
            </a:r>
            <a:r>
              <a:rPr lang="el-GR" sz="2000" dirty="0" err="1">
                <a:latin typeface="Calibri Light" panose="020F0302020204030204" pitchFamily="34" charset="0"/>
                <a:cs typeface="Calibri Light" panose="020F0302020204030204" pitchFamily="34" charset="0"/>
              </a:rPr>
              <a:t>Byte</a:t>
            </a:r>
            <a:r>
              <a:rPr lang="el-GR" sz="2000" dirty="0">
                <a:latin typeface="Calibri Light" panose="020F0302020204030204" pitchFamily="34" charset="0"/>
                <a:cs typeface="Calibri Light" panose="020F0302020204030204" pitchFamily="34" charset="0"/>
              </a:rPr>
              <a:t> έως 5 TB.</a:t>
            </a:r>
          </a:p>
          <a:p>
            <a:pPr lvl="1" eaLnBrk="1" hangingPunct="1">
              <a:buFont typeface="Wingdings" panose="05000000000000000000" pitchFamily="2" charset="2"/>
              <a:buChar char="Ø"/>
              <a:defRPr/>
            </a:pPr>
            <a:r>
              <a:rPr lang="el-GR" sz="2000" dirty="0">
                <a:latin typeface="Calibri Light" panose="020F0302020204030204" pitchFamily="34" charset="0"/>
                <a:cs typeface="Calibri Light" panose="020F0302020204030204" pitchFamily="34" charset="0"/>
              </a:rPr>
              <a:t> Ένα αντικείμενο αποθηκεύεται σε έναν κάδο (</a:t>
            </a:r>
            <a:r>
              <a:rPr lang="el-GR" sz="2000" dirty="0" err="1">
                <a:latin typeface="Calibri Light" panose="020F0302020204030204" pitchFamily="34" charset="0"/>
                <a:cs typeface="Calibri Light" panose="020F0302020204030204" pitchFamily="34" charset="0"/>
              </a:rPr>
              <a:t>bucket</a:t>
            </a:r>
            <a:r>
              <a:rPr lang="el-GR" sz="2000" dirty="0">
                <a:latin typeface="Calibri Light" panose="020F0302020204030204" pitchFamily="34" charset="0"/>
                <a:cs typeface="Calibri Light" panose="020F0302020204030204" pitchFamily="34" charset="0"/>
              </a:rPr>
              <a:t>) κι ανακτάται μέσω ενός μοναδικού κλειδιού.</a:t>
            </a:r>
          </a:p>
          <a:p>
            <a:pPr lvl="1" eaLnBrk="1" hangingPunct="1">
              <a:buFont typeface="Wingdings" panose="05000000000000000000" pitchFamily="2" charset="2"/>
              <a:buChar char="Ø"/>
              <a:defRPr/>
            </a:pPr>
            <a:r>
              <a:rPr lang="el-GR" sz="2000" dirty="0">
                <a:latin typeface="Calibri Light" panose="020F0302020204030204" pitchFamily="34" charset="0"/>
                <a:cs typeface="Calibri Light" panose="020F0302020204030204" pitchFamily="34" charset="0"/>
              </a:rPr>
              <a:t> Ένας κάδος μπορεί να αποθηκευτεί σε μία Περιοχή που επιλέχθηκε από το χρήστη.</a:t>
            </a:r>
          </a:p>
          <a:p>
            <a:pPr lvl="1" eaLnBrk="1" hangingPunct="1">
              <a:buFont typeface="Wingdings" panose="05000000000000000000" pitchFamily="2" charset="2"/>
              <a:buChar char="Ø"/>
              <a:defRPr/>
            </a:pPr>
            <a:r>
              <a:rPr lang="el-GR" sz="2000" dirty="0">
                <a:latin typeface="Calibri Light" panose="020F0302020204030204" pitchFamily="34" charset="0"/>
                <a:cs typeface="Calibri Light" panose="020F0302020204030204" pitchFamily="34" charset="0"/>
              </a:rPr>
              <a:t> Υποστηρίζει ένα ελάχιστο σύνολο συναρτήσεων: εγγραφή, ανάγνωση και διαγραφή.</a:t>
            </a:r>
          </a:p>
          <a:p>
            <a:pPr lvl="1" eaLnBrk="1" hangingPunct="1">
              <a:buFont typeface="Wingdings" panose="05000000000000000000" pitchFamily="2" charset="2"/>
              <a:buChar char="Ø"/>
              <a:defRPr/>
            </a:pPr>
            <a:r>
              <a:rPr lang="el-GR" sz="2000" dirty="0">
                <a:latin typeface="Calibri Light" panose="020F0302020204030204" pitchFamily="34" charset="0"/>
                <a:cs typeface="Calibri Light" panose="020F0302020204030204" pitchFamily="34" charset="0"/>
              </a:rPr>
              <a:t> Δεν υποστηρίζει πρότυπα για αντιγραφή, μετονομασία ή μετακίνηση ενός αντικειμένου από έναν κάδο σε έναν άλλο.</a:t>
            </a:r>
            <a:endParaRPr lang="en-US" sz="2000" dirty="0">
              <a:latin typeface="Calibri Light" panose="020F0302020204030204" pitchFamily="34" charset="0"/>
              <a:cs typeface="Calibri Light" panose="020F0302020204030204" pitchFamily="34" charset="0"/>
            </a:endParaRPr>
          </a:p>
          <a:p>
            <a:pPr lvl="1" eaLnBrk="1" hangingPunct="1">
              <a:buFont typeface="Wingdings" panose="05000000000000000000" pitchFamily="2" charset="2"/>
              <a:buChar char="Ø"/>
              <a:defRPr/>
            </a:pPr>
            <a:r>
              <a:rPr lang="en-US" sz="2000" dirty="0">
                <a:latin typeface="Calibri Light" panose="020F0302020204030204" pitchFamily="34" charset="0"/>
                <a:cs typeface="Calibri Light" panose="020F0302020204030204" pitchFamily="34" charset="0"/>
              </a:rPr>
              <a:t> </a:t>
            </a:r>
            <a:r>
              <a:rPr lang="el-GR" sz="2000" dirty="0">
                <a:latin typeface="Calibri Light" panose="020F0302020204030204" pitchFamily="34" charset="0"/>
                <a:cs typeface="Calibri Light" panose="020F0302020204030204" pitchFamily="34" charset="0"/>
              </a:rPr>
              <a:t>Είναι ιδανικό και για αποθήκευση σημαντικών πληροφοριών για </a:t>
            </a:r>
            <a:r>
              <a:rPr lang="en-US" sz="2000" dirty="0">
                <a:latin typeface="Calibri Light" panose="020F0302020204030204" pitchFamily="34" charset="0"/>
                <a:cs typeface="Calibri Light" panose="020F0302020204030204" pitchFamily="34" charset="0"/>
              </a:rPr>
              <a:t>backup</a:t>
            </a:r>
            <a:r>
              <a:rPr lang="el-GR" sz="2000" dirty="0">
                <a:latin typeface="Calibri Light" panose="020F0302020204030204" pitchFamily="34" charset="0"/>
                <a:cs typeface="Calibri Light" panose="020F0302020204030204" pitchFamily="34" charset="0"/>
              </a:rPr>
              <a:t>, προσφέροντας επιπλέον ασφάλεια για τέτοια περίπτωση.</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Τίτλος 1"/>
          <p:cNvSpPr>
            <a:spLocks noGrp="1"/>
          </p:cNvSpPr>
          <p:nvPr>
            <p:ph type="ctrTitle" idx="4294967295"/>
          </p:nvPr>
        </p:nvSpPr>
        <p:spPr>
          <a:xfrm>
            <a:off x="1524000" y="1122363"/>
            <a:ext cx="9144000" cy="2387600"/>
          </a:xfrm>
        </p:spPr>
        <p:txBody>
          <a:bodyPr anchor="b"/>
          <a:lstStyle/>
          <a:p>
            <a:pPr eaLnBrk="1" hangingPunct="1"/>
            <a:r>
              <a:rPr lang="en-US" altLang="el-GR" sz="6000" b="1" dirty="0">
                <a:latin typeface="Calibri Light" panose="020F0302020204030204" pitchFamily="34" charset="0"/>
                <a:cs typeface="Calibri Light" panose="020F0302020204030204" pitchFamily="34" charset="0"/>
              </a:rPr>
              <a:t>Amazon Web Services</a:t>
            </a:r>
            <a:br>
              <a:rPr lang="en-US" altLang="el-GR" sz="6000" dirty="0">
                <a:latin typeface="Calibri Light" panose="020F0302020204030204" pitchFamily="34" charset="0"/>
                <a:cs typeface="Calibri Light" panose="020F0302020204030204" pitchFamily="34" charset="0"/>
              </a:rPr>
            </a:br>
            <a:r>
              <a:rPr lang="el-GR" altLang="el-GR" sz="4000" b="1" dirty="0">
                <a:latin typeface="Calibri Light" panose="020F0302020204030204" pitchFamily="34" charset="0"/>
                <a:cs typeface="Calibri Light" panose="020F0302020204030204" pitchFamily="34" charset="0"/>
              </a:rPr>
              <a:t>με έμφαση στο </a:t>
            </a:r>
            <a:r>
              <a:rPr lang="en-US" altLang="el-GR" sz="6000" b="1" dirty="0">
                <a:latin typeface="Calibri Light" panose="020F0302020204030204" pitchFamily="34" charset="0"/>
                <a:cs typeface="Calibri Light" panose="020F0302020204030204" pitchFamily="34" charset="0"/>
              </a:rPr>
              <a:t>EC2</a:t>
            </a:r>
            <a:endParaRPr lang="el-GR" altLang="el-GR" sz="6000" b="1" dirty="0">
              <a:latin typeface="Calibri Light" panose="020F0302020204030204" pitchFamily="34" charset="0"/>
              <a:cs typeface="Calibri Light" panose="020F0302020204030204" pitchFamily="34" charset="0"/>
            </a:endParaRPr>
          </a:p>
        </p:txBody>
      </p:sp>
      <p:sp>
        <p:nvSpPr>
          <p:cNvPr id="3" name="Υπότιτλος 2"/>
          <p:cNvSpPr>
            <a:spLocks noGrp="1"/>
          </p:cNvSpPr>
          <p:nvPr>
            <p:ph type="subTitle" idx="4294967295"/>
          </p:nvPr>
        </p:nvSpPr>
        <p:spPr>
          <a:xfrm>
            <a:off x="772998" y="3449637"/>
            <a:ext cx="10614581" cy="2568391"/>
          </a:xfrm>
        </p:spPr>
        <p:txBody>
          <a:bodyPr>
            <a:normAutofit/>
          </a:bodyPr>
          <a:lstStyle/>
          <a:p>
            <a:pPr marL="0" indent="0" algn="ctr" eaLnBrk="1" hangingPunct="1">
              <a:lnSpc>
                <a:spcPct val="80000"/>
              </a:lnSpc>
              <a:buFontTx/>
              <a:buNone/>
              <a:defRPr/>
            </a:pPr>
            <a:endParaRPr lang="el-GR" sz="2600" dirty="0"/>
          </a:p>
          <a:p>
            <a:pPr marL="0" indent="0" algn="ctr" eaLnBrk="1" hangingPunct="1">
              <a:lnSpc>
                <a:spcPct val="80000"/>
              </a:lnSpc>
              <a:buFontTx/>
              <a:buNone/>
              <a:defRPr/>
            </a:pPr>
            <a:endParaRPr lang="en-US" sz="2600" dirty="0"/>
          </a:p>
          <a:p>
            <a:pPr marL="0" indent="0" algn="ctr" eaLnBrk="1" hangingPunct="1">
              <a:lnSpc>
                <a:spcPct val="80000"/>
              </a:lnSpc>
              <a:buFontTx/>
              <a:buNone/>
              <a:defRPr/>
            </a:pPr>
            <a:endParaRPr lang="el-GR" sz="2600" dirty="0"/>
          </a:p>
          <a:p>
            <a:pPr marL="0" indent="0" algn="ctr" eaLnBrk="1" hangingPunct="1">
              <a:lnSpc>
                <a:spcPct val="80000"/>
              </a:lnSpc>
              <a:buFontTx/>
              <a:buNone/>
              <a:defRPr/>
            </a:pPr>
            <a:r>
              <a:rPr lang="el-GR" sz="2800" dirty="0">
                <a:latin typeface="Calibri Light" panose="020F0302020204030204" pitchFamily="34" charset="0"/>
                <a:cs typeface="Calibri Light" panose="020F0302020204030204" pitchFamily="34" charset="0"/>
              </a:rPr>
              <a:t>Εργασία για το μάθημα «Ειδικά θέματα Τεχνολογίας Λογισμικού»</a:t>
            </a:r>
          </a:p>
          <a:p>
            <a:pPr marL="0" indent="0" algn="ctr" eaLnBrk="1" hangingPunct="1">
              <a:lnSpc>
                <a:spcPct val="80000"/>
              </a:lnSpc>
              <a:buFontTx/>
              <a:buNone/>
              <a:defRPr/>
            </a:pPr>
            <a:r>
              <a:rPr lang="el-GR" sz="2800" dirty="0">
                <a:latin typeface="Calibri Light" panose="020F0302020204030204" pitchFamily="34" charset="0"/>
                <a:cs typeface="Calibri Light" panose="020F0302020204030204" pitchFamily="34" charset="0"/>
              </a:rPr>
              <a:t> Εισηγητής :  Γεώργιος</a:t>
            </a:r>
            <a:r>
              <a:rPr lang="en-US" sz="2800" dirty="0">
                <a:latin typeface="Calibri Light" panose="020F0302020204030204" pitchFamily="34" charset="0"/>
                <a:cs typeface="Calibri Light" panose="020F0302020204030204" pitchFamily="34" charset="0"/>
              </a:rPr>
              <a:t> </a:t>
            </a:r>
            <a:r>
              <a:rPr lang="el-GR" sz="2800" dirty="0">
                <a:latin typeface="Calibri Light" panose="020F0302020204030204" pitchFamily="34" charset="0"/>
                <a:cs typeface="Calibri Light" panose="020F0302020204030204" pitchFamily="34" charset="0"/>
              </a:rPr>
              <a:t>Λάμπρου</a:t>
            </a:r>
          </a:p>
          <a:p>
            <a:pPr marL="0" indent="0" algn="ctr" eaLnBrk="1" hangingPunct="1">
              <a:lnSpc>
                <a:spcPct val="80000"/>
              </a:lnSpc>
              <a:buFontTx/>
              <a:buNone/>
              <a:defRPr/>
            </a:pPr>
            <a:r>
              <a:rPr lang="el-GR" sz="2800" dirty="0">
                <a:latin typeface="Calibri Light" panose="020F0302020204030204" pitchFamily="34" charset="0"/>
                <a:cs typeface="Calibri Light" panose="020F0302020204030204" pitchFamily="34" charset="0"/>
              </a:rPr>
              <a:t>Καθηγητής :  Γεώργιος </a:t>
            </a:r>
            <a:r>
              <a:rPr lang="el-GR" sz="2800" dirty="0" err="1">
                <a:latin typeface="Calibri Light" panose="020F0302020204030204" pitchFamily="34" charset="0"/>
                <a:cs typeface="Calibri Light" panose="020F0302020204030204" pitchFamily="34" charset="0"/>
              </a:rPr>
              <a:t>Πρεζεράκος</a:t>
            </a:r>
            <a:endParaRPr lang="el-GR" sz="2800" dirty="0">
              <a:latin typeface="Calibri Light" panose="020F0302020204030204" pitchFamily="34" charset="0"/>
              <a:cs typeface="Calibri Light" panose="020F03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Τίτλος 1"/>
          <p:cNvSpPr>
            <a:spLocks noGrp="1"/>
          </p:cNvSpPr>
          <p:nvPr>
            <p:ph type="title" idx="4294967295"/>
          </p:nvPr>
        </p:nvSpPr>
        <p:spPr/>
        <p:txBody>
          <a:bodyPr/>
          <a:lstStyle/>
          <a:p>
            <a:pPr eaLnBrk="1" hangingPunct="1"/>
            <a:r>
              <a:rPr lang="en-US" altLang="el-GR" b="1" dirty="0">
                <a:latin typeface="Calibri Light" panose="020F0302020204030204" pitchFamily="34" charset="0"/>
                <a:cs typeface="Calibri Light" panose="020F0302020204030204" pitchFamily="34" charset="0"/>
              </a:rPr>
              <a:t>Simple Storage Service (S3)</a:t>
            </a:r>
            <a:endParaRPr lang="el-GR" altLang="el-GR" b="1" dirty="0">
              <a:latin typeface="Calibri Light" panose="020F0302020204030204" pitchFamily="34" charset="0"/>
              <a:cs typeface="Calibri Light" panose="020F0302020204030204" pitchFamily="34" charset="0"/>
            </a:endParaRPr>
          </a:p>
        </p:txBody>
      </p:sp>
      <p:sp>
        <p:nvSpPr>
          <p:cNvPr id="18435" name="Θέση περιεχομένου 2"/>
          <p:cNvSpPr>
            <a:spLocks noGrp="1"/>
          </p:cNvSpPr>
          <p:nvPr>
            <p:ph idx="4294967295"/>
          </p:nvPr>
        </p:nvSpPr>
        <p:spPr>
          <a:xfrm>
            <a:off x="838200" y="1825625"/>
            <a:ext cx="10515600" cy="4633913"/>
          </a:xfrm>
        </p:spPr>
        <p:txBody>
          <a:bodyPr/>
          <a:lstStyle/>
          <a:p>
            <a:pPr lvl="1" eaLnBrk="1" hangingPunct="1">
              <a:buFont typeface="Wingdings" panose="05000000000000000000" pitchFamily="2" charset="2"/>
              <a:buChar char="Ø"/>
            </a:pPr>
            <a:r>
              <a:rPr lang="el-GR" altLang="el-GR" sz="1400" dirty="0"/>
              <a:t> </a:t>
            </a:r>
            <a:r>
              <a:rPr lang="el-GR" altLang="el-GR" sz="2000" dirty="0">
                <a:latin typeface="Calibri Light" panose="020F0302020204030204" pitchFamily="34" charset="0"/>
                <a:cs typeface="Calibri Light" panose="020F0302020204030204" pitchFamily="34" charset="0"/>
              </a:rPr>
              <a:t>Τα ονόματα των αντικειμένων είναι «παγκόσμια» (</a:t>
            </a:r>
            <a:r>
              <a:rPr lang="el-GR" altLang="el-GR" sz="2000" dirty="0" err="1">
                <a:latin typeface="Calibri Light" panose="020F0302020204030204" pitchFamily="34" charset="0"/>
                <a:cs typeface="Calibri Light" panose="020F0302020204030204" pitchFamily="34" charset="0"/>
              </a:rPr>
              <a:t>global</a:t>
            </a:r>
            <a:r>
              <a:rPr lang="el-GR" altLang="el-GR" sz="2000" dirty="0">
                <a:latin typeface="Calibri Light" panose="020F0302020204030204" pitchFamily="34" charset="0"/>
                <a:cs typeface="Calibri Light" panose="020F0302020204030204" pitchFamily="34" charset="0"/>
              </a:rPr>
              <a:t>).</a:t>
            </a:r>
            <a:r>
              <a:rPr lang="en-US" altLang="el-GR" sz="2000" dirty="0">
                <a:latin typeface="Calibri Light" panose="020F0302020204030204" pitchFamily="34" charset="0"/>
                <a:cs typeface="Calibri Light" panose="020F0302020204030204" pitchFamily="34" charset="0"/>
              </a:rPr>
              <a:t> </a:t>
            </a:r>
            <a:r>
              <a:rPr lang="el-GR" altLang="el-GR" sz="2000" dirty="0">
                <a:latin typeface="Calibri Light" panose="020F0302020204030204" pitchFamily="34" charset="0"/>
                <a:cs typeface="Calibri Light" panose="020F0302020204030204" pitchFamily="34" charset="0"/>
              </a:rPr>
              <a:t>Το S3 διατηρεί για κάθε αντικείμενο:</a:t>
            </a:r>
          </a:p>
          <a:p>
            <a:pPr lvl="2" eaLnBrk="1" hangingPunct="1">
              <a:buFont typeface="Wingdings" panose="05000000000000000000" pitchFamily="2" charset="2"/>
              <a:buChar char="ü"/>
            </a:pPr>
            <a:r>
              <a:rPr lang="el-GR" altLang="el-GR" sz="1600" dirty="0">
                <a:latin typeface="Calibri Light" panose="020F0302020204030204" pitchFamily="34" charset="0"/>
                <a:cs typeface="Calibri Light" panose="020F0302020204030204" pitchFamily="34" charset="0"/>
              </a:rPr>
              <a:t> Το όνομα του.</a:t>
            </a:r>
          </a:p>
          <a:p>
            <a:pPr lvl="2" eaLnBrk="1" hangingPunct="1">
              <a:buFont typeface="Wingdings" panose="05000000000000000000" pitchFamily="2" charset="2"/>
              <a:buChar char="ü"/>
            </a:pPr>
            <a:r>
              <a:rPr lang="el-GR" altLang="el-GR" sz="1600" dirty="0">
                <a:latin typeface="Calibri Light" panose="020F0302020204030204" pitchFamily="34" charset="0"/>
                <a:cs typeface="Calibri Light" panose="020F0302020204030204" pitchFamily="34" charset="0"/>
              </a:rPr>
              <a:t> Τη χρονική στιγμή επεξεργασίας του.</a:t>
            </a:r>
          </a:p>
          <a:p>
            <a:pPr lvl="2" eaLnBrk="1" hangingPunct="1">
              <a:buFont typeface="Wingdings" panose="05000000000000000000" pitchFamily="2" charset="2"/>
              <a:buChar char="ü"/>
            </a:pPr>
            <a:r>
              <a:rPr lang="el-GR" altLang="el-GR" sz="1600" dirty="0">
                <a:latin typeface="Calibri Light" panose="020F0302020204030204" pitchFamily="34" charset="0"/>
                <a:cs typeface="Calibri Light" panose="020F0302020204030204" pitchFamily="34" charset="0"/>
              </a:rPr>
              <a:t> Μία λίστα για έλεγχο της πρόσβασης σε αυτό.</a:t>
            </a:r>
          </a:p>
          <a:p>
            <a:pPr lvl="2" eaLnBrk="1" hangingPunct="1">
              <a:buFont typeface="Wingdings" panose="05000000000000000000" pitchFamily="2" charset="2"/>
              <a:buChar char="ü"/>
            </a:pPr>
            <a:r>
              <a:rPr lang="el-GR" altLang="el-GR" sz="1600" dirty="0">
                <a:latin typeface="Calibri Light" panose="020F0302020204030204" pitchFamily="34" charset="0"/>
                <a:cs typeface="Calibri Light" panose="020F0302020204030204" pitchFamily="34" charset="0"/>
              </a:rPr>
              <a:t> Έως 4 KB από </a:t>
            </a:r>
            <a:r>
              <a:rPr lang="el-GR" altLang="el-GR" sz="1600" dirty="0" err="1">
                <a:latin typeface="Calibri Light" panose="020F0302020204030204" pitchFamily="34" charset="0"/>
                <a:cs typeface="Calibri Light" panose="020F0302020204030204" pitchFamily="34" charset="0"/>
              </a:rPr>
              <a:t>μεταδεδομένα</a:t>
            </a:r>
            <a:r>
              <a:rPr lang="el-GR" altLang="el-GR" sz="1600" dirty="0">
                <a:latin typeface="Calibri Light" panose="020F0302020204030204" pitchFamily="34" charset="0"/>
                <a:cs typeface="Calibri Light" panose="020F0302020204030204" pitchFamily="34" charset="0"/>
              </a:rPr>
              <a:t> </a:t>
            </a:r>
            <a:r>
              <a:rPr lang="en-US" altLang="el-GR" sz="1600" dirty="0">
                <a:latin typeface="Calibri Light" panose="020F0302020204030204" pitchFamily="34" charset="0"/>
                <a:cs typeface="Calibri Light" panose="020F0302020204030204" pitchFamily="34" charset="0"/>
              </a:rPr>
              <a:t>(metadata) </a:t>
            </a:r>
            <a:r>
              <a:rPr lang="el-GR" altLang="el-GR" sz="1600" dirty="0">
                <a:latin typeface="Calibri Light" panose="020F0302020204030204" pitchFamily="34" charset="0"/>
                <a:cs typeface="Calibri Light" panose="020F0302020204030204" pitchFamily="34" charset="0"/>
              </a:rPr>
              <a:t>που καθορίζονται από τον χρήστη.</a:t>
            </a:r>
          </a:p>
          <a:p>
            <a:pPr lvl="1" eaLnBrk="1" hangingPunct="1">
              <a:buFont typeface="Wingdings" panose="05000000000000000000" pitchFamily="2" charset="2"/>
              <a:buChar char="Ø"/>
            </a:pPr>
            <a:r>
              <a:rPr lang="el-GR" altLang="el-GR" sz="2000" dirty="0">
                <a:latin typeface="Calibri Light" panose="020F0302020204030204" pitchFamily="34" charset="0"/>
                <a:cs typeface="Calibri Light" panose="020F0302020204030204" pitchFamily="34" charset="0"/>
              </a:rPr>
              <a:t> Μηχανισμοί </a:t>
            </a:r>
            <a:r>
              <a:rPr lang="el-GR" altLang="el-GR" sz="2000" dirty="0" err="1">
                <a:latin typeface="Calibri Light" panose="020F0302020204030204" pitchFamily="34" charset="0"/>
                <a:cs typeface="Calibri Light" panose="020F0302020204030204" pitchFamily="34" charset="0"/>
              </a:rPr>
              <a:t>αυθεντικοποίησης</a:t>
            </a:r>
            <a:r>
              <a:rPr lang="el-GR" altLang="el-GR" sz="2000" dirty="0">
                <a:latin typeface="Calibri Light" panose="020F0302020204030204" pitchFamily="34" charset="0"/>
                <a:cs typeface="Calibri Light" panose="020F0302020204030204" pitchFamily="34" charset="0"/>
              </a:rPr>
              <a:t> για διασφάλιση της ασφάλειας των δεδομένων.</a:t>
            </a:r>
          </a:p>
          <a:p>
            <a:pPr lvl="1" eaLnBrk="1" hangingPunct="1">
              <a:buFont typeface="Wingdings" panose="05000000000000000000" pitchFamily="2" charset="2"/>
              <a:buChar char="Ø"/>
            </a:pPr>
            <a:r>
              <a:rPr lang="el-GR" altLang="el-GR" sz="1800" dirty="0">
                <a:latin typeface="Calibri Light" panose="020F0302020204030204" pitchFamily="34" charset="0"/>
                <a:cs typeface="Calibri Light" panose="020F0302020204030204" pitchFamily="34" charset="0"/>
              </a:rPr>
              <a:t> </a:t>
            </a:r>
            <a:r>
              <a:rPr lang="el-GR" altLang="el-GR" sz="2000" dirty="0">
                <a:latin typeface="Calibri Light" panose="020F0302020204030204" pitchFamily="34" charset="0"/>
                <a:cs typeface="Calibri Light" panose="020F0302020204030204" pitchFamily="34" charset="0"/>
              </a:rPr>
              <a:t>Τα αντικείμενα μπορούν να δημοσιοποιούνται (</a:t>
            </a:r>
            <a:r>
              <a:rPr lang="el-GR" altLang="el-GR" sz="2000" dirty="0" err="1">
                <a:latin typeface="Calibri Light" panose="020F0302020204030204" pitchFamily="34" charset="0"/>
                <a:cs typeface="Calibri Light" panose="020F0302020204030204" pitchFamily="34" charset="0"/>
              </a:rPr>
              <a:t>public</a:t>
            </a:r>
            <a:r>
              <a:rPr lang="el-GR" altLang="el-GR" sz="2000" dirty="0">
                <a:latin typeface="Calibri Light" panose="020F0302020204030204" pitchFamily="34" charset="0"/>
                <a:cs typeface="Calibri Light" panose="020F0302020204030204" pitchFamily="34" charset="0"/>
              </a:rPr>
              <a:t>) και δικαιώματα μπορούν να ανατεθούν σε άλλους χρήστες.</a:t>
            </a:r>
          </a:p>
          <a:p>
            <a:pPr lvl="1" eaLnBrk="1" hangingPunct="1">
              <a:buFont typeface="Wingdings" panose="05000000000000000000" pitchFamily="2" charset="2"/>
              <a:buChar char="Ø"/>
            </a:pPr>
            <a:r>
              <a:rPr lang="el-GR" altLang="el-GR" sz="1800" dirty="0">
                <a:latin typeface="Calibri Light" panose="020F0302020204030204" pitchFamily="34" charset="0"/>
                <a:cs typeface="Calibri Light" panose="020F0302020204030204" pitchFamily="34" charset="0"/>
              </a:rPr>
              <a:t> </a:t>
            </a:r>
            <a:r>
              <a:rPr lang="el-GR" altLang="el-GR" sz="2000" dirty="0">
                <a:latin typeface="Calibri Light" panose="020F0302020204030204" pitchFamily="34" charset="0"/>
                <a:cs typeface="Calibri Light" panose="020F0302020204030204" pitchFamily="34" charset="0"/>
              </a:rPr>
              <a:t>Το S3 υπολογίζει το MD5 (</a:t>
            </a:r>
            <a:r>
              <a:rPr lang="el-GR" altLang="el-GR" sz="2000" dirty="0" err="1">
                <a:latin typeface="Calibri Light" panose="020F0302020204030204" pitchFamily="34" charset="0"/>
                <a:cs typeface="Calibri Light" panose="020F0302020204030204" pitchFamily="34" charset="0"/>
              </a:rPr>
              <a:t>cryptographic</a:t>
            </a:r>
            <a:r>
              <a:rPr lang="el-GR" altLang="el-GR" sz="2000" dirty="0">
                <a:latin typeface="Calibri Light" panose="020F0302020204030204" pitchFamily="34" charset="0"/>
                <a:cs typeface="Calibri Light" panose="020F0302020204030204" pitchFamily="34" charset="0"/>
              </a:rPr>
              <a:t> </a:t>
            </a:r>
            <a:r>
              <a:rPr lang="el-GR" altLang="el-GR" sz="2000" dirty="0" err="1">
                <a:latin typeface="Calibri Light" panose="020F0302020204030204" pitchFamily="34" charset="0"/>
                <a:cs typeface="Calibri Light" panose="020F0302020204030204" pitchFamily="34" charset="0"/>
              </a:rPr>
              <a:t>hash</a:t>
            </a:r>
            <a:r>
              <a:rPr lang="el-GR" altLang="el-GR" sz="2000" dirty="0">
                <a:latin typeface="Calibri Light" panose="020F0302020204030204" pitchFamily="34" charset="0"/>
                <a:cs typeface="Calibri Light" panose="020F0302020204030204" pitchFamily="34" charset="0"/>
              </a:rPr>
              <a:t> </a:t>
            </a:r>
            <a:r>
              <a:rPr lang="el-GR" altLang="el-GR" sz="2000" dirty="0" err="1">
                <a:latin typeface="Calibri Light" panose="020F0302020204030204" pitchFamily="34" charset="0"/>
                <a:cs typeface="Calibri Light" panose="020F0302020204030204" pitchFamily="34" charset="0"/>
              </a:rPr>
              <a:t>function</a:t>
            </a:r>
            <a:r>
              <a:rPr lang="el-GR" altLang="el-GR" sz="2000" dirty="0">
                <a:latin typeface="Calibri Light" panose="020F0302020204030204" pitchFamily="34" charset="0"/>
                <a:cs typeface="Calibri Light" panose="020F0302020204030204" pitchFamily="34" charset="0"/>
              </a:rPr>
              <a:t>) για κάθε αντικείμενο που εγγράφεται και το επιστρέφει μέσω ενός πεδίου που ονομάζεται </a:t>
            </a:r>
            <a:r>
              <a:rPr lang="el-GR" altLang="el-GR" sz="2000" dirty="0" err="1">
                <a:latin typeface="Calibri Light" panose="020F0302020204030204" pitchFamily="34" charset="0"/>
                <a:cs typeface="Calibri Light" panose="020F0302020204030204" pitchFamily="34" charset="0"/>
              </a:rPr>
              <a:t>ETag</a:t>
            </a:r>
            <a:r>
              <a:rPr lang="el-GR" altLang="el-GR" sz="2000" dirty="0">
                <a:latin typeface="Calibri Light" panose="020F0302020204030204" pitchFamily="34" charset="0"/>
                <a:cs typeface="Calibri Light" panose="020F0302020204030204" pitchFamily="34" charset="0"/>
              </a:rPr>
              <a:t>.</a:t>
            </a:r>
          </a:p>
          <a:p>
            <a:pPr lvl="1" eaLnBrk="1" hangingPunct="1">
              <a:buFont typeface="Wingdings" panose="05000000000000000000" pitchFamily="2" charset="2"/>
              <a:buChar char="Ø"/>
            </a:pPr>
            <a:r>
              <a:rPr lang="el-GR" altLang="el-GR" sz="2000" dirty="0">
                <a:latin typeface="Calibri Light" panose="020F0302020204030204" pitchFamily="34" charset="0"/>
                <a:cs typeface="Calibri Light" panose="020F0302020204030204" pitchFamily="34" charset="0"/>
              </a:rPr>
              <a:t> Ένας χρήστης</a:t>
            </a:r>
            <a:r>
              <a:rPr lang="en-US" altLang="el-GR" sz="2000" dirty="0">
                <a:latin typeface="Calibri Light" panose="020F0302020204030204" pitchFamily="34" charset="0"/>
                <a:cs typeface="Calibri Light" panose="020F0302020204030204" pitchFamily="34" charset="0"/>
              </a:rPr>
              <a:t> (user)</a:t>
            </a:r>
            <a:r>
              <a:rPr lang="el-GR" altLang="el-GR" sz="2000" dirty="0">
                <a:latin typeface="Calibri Light" panose="020F0302020204030204" pitchFamily="34" charset="0"/>
                <a:cs typeface="Calibri Light" panose="020F0302020204030204" pitchFamily="34" charset="0"/>
              </a:rPr>
              <a:t> πρέπει να υπολογίσει το MD5 ενός αντικειμένου που αποθηκεύεται ή εγγράφεται και να το συγκρίνει με την τιμή του πεδίου </a:t>
            </a:r>
            <a:r>
              <a:rPr lang="el-GR" altLang="el-GR" sz="2000" dirty="0" err="1">
                <a:latin typeface="Calibri Light" panose="020F0302020204030204" pitchFamily="34" charset="0"/>
                <a:cs typeface="Calibri Light" panose="020F0302020204030204" pitchFamily="34" charset="0"/>
              </a:rPr>
              <a:t>Etag</a:t>
            </a:r>
            <a:r>
              <a:rPr lang="el-GR" altLang="el-GR" sz="2000" dirty="0">
                <a:latin typeface="Calibri Light" panose="020F0302020204030204" pitchFamily="34" charset="0"/>
                <a:cs typeface="Calibri Light" panose="020F0302020204030204" pitchFamily="34" charset="0"/>
              </a:rPr>
              <a:t>.</a:t>
            </a:r>
          </a:p>
          <a:p>
            <a:pPr lvl="2" eaLnBrk="1" hangingPunct="1">
              <a:buFont typeface="Wingdings" panose="05000000000000000000" pitchFamily="2" charset="2"/>
              <a:buChar char="ü"/>
            </a:pPr>
            <a:r>
              <a:rPr lang="el-GR" altLang="el-GR" sz="1600" dirty="0">
                <a:latin typeface="Calibri Light" panose="020F0302020204030204" pitchFamily="34" charset="0"/>
                <a:cs typeface="Calibri Light" panose="020F0302020204030204" pitchFamily="34" charset="0"/>
              </a:rPr>
              <a:t> Αν οι δύο τιμές δεν είναι ίδιες, το αντικείμενο καταστράφηκε κατά τη μεταφορά ή την αποθήκευσή του.</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8434" name="Τίτλος 1"/>
          <p:cNvSpPr>
            <a:spLocks noGrp="1"/>
          </p:cNvSpPr>
          <p:nvPr>
            <p:ph type="title" idx="4294967295"/>
          </p:nvPr>
        </p:nvSpPr>
        <p:spPr/>
        <p:txBody>
          <a:bodyPr/>
          <a:lstStyle/>
          <a:p>
            <a:pPr eaLnBrk="1" hangingPunct="1"/>
            <a:r>
              <a:rPr lang="en-US" altLang="el-GR" b="1" dirty="0">
                <a:latin typeface="Calibri Light" panose="020F0302020204030204" pitchFamily="34" charset="0"/>
                <a:cs typeface="Calibri Light" panose="020F0302020204030204" pitchFamily="34" charset="0"/>
              </a:rPr>
              <a:t>Simple Storage Service (S3)</a:t>
            </a:r>
            <a:endParaRPr lang="el-GR" altLang="el-GR" b="1" dirty="0">
              <a:latin typeface="Calibri Light" panose="020F0302020204030204" pitchFamily="34" charset="0"/>
              <a:cs typeface="Calibri Light" panose="020F0302020204030204" pitchFamily="34" charset="0"/>
            </a:endParaRPr>
          </a:p>
        </p:txBody>
      </p:sp>
      <p:pic>
        <p:nvPicPr>
          <p:cNvPr id="5" name="Θέση περιεχομένου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763641" y="1417638"/>
            <a:ext cx="3090863" cy="2286000"/>
          </a:xfr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7968" y="4353137"/>
            <a:ext cx="3562208" cy="1956654"/>
          </a:xfrm>
          <a:prstGeom prst="rect">
            <a:avLst/>
          </a:prstGeom>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451" y="1770836"/>
            <a:ext cx="4572009" cy="1371603"/>
          </a:xfrm>
          <a:prstGeom prst="rect">
            <a:avLst/>
          </a:prstGeom>
        </p:spPr>
      </p:pic>
      <p:pic>
        <p:nvPicPr>
          <p:cNvPr id="8" name="Εικόνα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449" y="3703636"/>
            <a:ext cx="4820928" cy="2095327"/>
          </a:xfrm>
          <a:prstGeom prst="rect">
            <a:avLst/>
          </a:prstGeom>
        </p:spPr>
      </p:pic>
    </p:spTree>
    <p:extLst>
      <p:ext uri="{BB962C8B-B14F-4D97-AF65-F5344CB8AC3E}">
        <p14:creationId xmlns:p14="http://schemas.microsoft.com/office/powerpoint/2010/main" val="456576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Τίτλος 1"/>
          <p:cNvSpPr>
            <a:spLocks noGrp="1"/>
          </p:cNvSpPr>
          <p:nvPr>
            <p:ph type="title" idx="4294967295"/>
          </p:nvPr>
        </p:nvSpPr>
        <p:spPr/>
        <p:txBody>
          <a:bodyPr/>
          <a:lstStyle/>
          <a:p>
            <a:pPr eaLnBrk="1" hangingPunct="1"/>
            <a:r>
              <a:rPr lang="en-US" altLang="el-GR" b="1" dirty="0">
                <a:latin typeface="Calibri Light" panose="020F0302020204030204" pitchFamily="34" charset="0"/>
                <a:cs typeface="Calibri Light" panose="020F0302020204030204" pitchFamily="34" charset="0"/>
              </a:rPr>
              <a:t>Elastic </a:t>
            </a:r>
            <a:r>
              <a:rPr lang="el-GR" altLang="el-GR" b="1" dirty="0" err="1">
                <a:latin typeface="Calibri Light" panose="020F0302020204030204" pitchFamily="34" charset="0"/>
                <a:cs typeface="Calibri Light" panose="020F0302020204030204" pitchFamily="34" charset="0"/>
              </a:rPr>
              <a:t>Block</a:t>
            </a:r>
            <a:r>
              <a:rPr lang="en-US" altLang="el-GR" b="1" dirty="0">
                <a:latin typeface="Calibri Light" panose="020F0302020204030204" pitchFamily="34" charset="0"/>
                <a:cs typeface="Calibri Light" panose="020F0302020204030204" pitchFamily="34" charset="0"/>
              </a:rPr>
              <a:t> Storage</a:t>
            </a:r>
            <a:r>
              <a:rPr lang="el-GR" altLang="el-GR" b="1" dirty="0">
                <a:latin typeface="Calibri Light" panose="020F0302020204030204" pitchFamily="34" charset="0"/>
                <a:cs typeface="Calibri Light" panose="020F0302020204030204" pitchFamily="34" charset="0"/>
              </a:rPr>
              <a:t> </a:t>
            </a:r>
            <a:r>
              <a:rPr lang="en-US" altLang="el-GR" b="1" dirty="0">
                <a:latin typeface="Calibri Light" panose="020F0302020204030204" pitchFamily="34" charset="0"/>
                <a:cs typeface="Calibri Light" panose="020F0302020204030204" pitchFamily="34" charset="0"/>
              </a:rPr>
              <a:t>(</a:t>
            </a:r>
            <a:r>
              <a:rPr lang="el-GR" altLang="el-GR" b="1" dirty="0">
                <a:latin typeface="Calibri Light" panose="020F0302020204030204" pitchFamily="34" charset="0"/>
                <a:cs typeface="Calibri Light" panose="020F0302020204030204" pitchFamily="34" charset="0"/>
              </a:rPr>
              <a:t>EBS</a:t>
            </a:r>
            <a:r>
              <a:rPr lang="en-US" altLang="el-GR" b="1" dirty="0">
                <a:latin typeface="Calibri Light" panose="020F0302020204030204" pitchFamily="34" charset="0"/>
                <a:cs typeface="Calibri Light" panose="020F0302020204030204" pitchFamily="34" charset="0"/>
              </a:rPr>
              <a:t>)</a:t>
            </a:r>
            <a:endParaRPr lang="el-GR" altLang="el-GR" b="1" dirty="0">
              <a:latin typeface="Calibri Light" panose="020F0302020204030204" pitchFamily="34" charset="0"/>
              <a:cs typeface="Calibri Light" panose="020F0302020204030204" pitchFamily="34" charset="0"/>
            </a:endParaRPr>
          </a:p>
        </p:txBody>
      </p:sp>
      <p:sp>
        <p:nvSpPr>
          <p:cNvPr id="19459" name="Θέση περιεχομένου 2"/>
          <p:cNvSpPr>
            <a:spLocks noGrp="1"/>
          </p:cNvSpPr>
          <p:nvPr>
            <p:ph idx="4294967295"/>
          </p:nvPr>
        </p:nvSpPr>
        <p:spPr>
          <a:xfrm>
            <a:off x="838200" y="1825625"/>
            <a:ext cx="10515600" cy="4716463"/>
          </a:xfrm>
        </p:spPr>
        <p:txBody>
          <a:bodyPr/>
          <a:lstStyle/>
          <a:p>
            <a:pPr eaLnBrk="1" hangingPunct="1">
              <a:buFont typeface="Wingdings" panose="05000000000000000000" pitchFamily="2" charset="2"/>
              <a:buChar char="§"/>
            </a:pPr>
            <a:r>
              <a:rPr lang="el-GR" altLang="el-GR" sz="2400" dirty="0"/>
              <a:t> </a:t>
            </a:r>
            <a:r>
              <a:rPr lang="el-GR" altLang="el-GR" sz="2400" dirty="0">
                <a:latin typeface="Calibri Light" panose="020F0302020204030204" pitchFamily="34" charset="0"/>
                <a:cs typeface="Calibri Light" panose="020F0302020204030204" pitchFamily="34" charset="0"/>
              </a:rPr>
              <a:t>Παρέχει ανθεκτικούς τομείς αποθήκευσης επιπέδου </a:t>
            </a:r>
            <a:r>
              <a:rPr lang="el-GR" altLang="el-GR" sz="2400" dirty="0" err="1">
                <a:latin typeface="Calibri Light" panose="020F0302020204030204" pitchFamily="34" charset="0"/>
                <a:cs typeface="Calibri Light" panose="020F0302020204030204" pitchFamily="34" charset="0"/>
              </a:rPr>
              <a:t>block</a:t>
            </a:r>
            <a:r>
              <a:rPr lang="el-GR" altLang="el-GR" sz="2400" dirty="0">
                <a:latin typeface="Calibri Light" panose="020F0302020204030204" pitchFamily="34" charset="0"/>
                <a:cs typeface="Calibri Light" panose="020F0302020204030204" pitchFamily="34" charset="0"/>
              </a:rPr>
              <a:t> για χρήση με EC2 </a:t>
            </a:r>
            <a:r>
              <a:rPr lang="el-GR" altLang="el-GR" sz="2400" dirty="0" err="1">
                <a:latin typeface="Calibri Light" panose="020F0302020204030204" pitchFamily="34" charset="0"/>
                <a:cs typeface="Calibri Light" panose="020F0302020204030204" pitchFamily="34" charset="0"/>
              </a:rPr>
              <a:t>instances</a:t>
            </a:r>
            <a:r>
              <a:rPr lang="el-GR" altLang="el-GR" sz="2400" dirty="0">
                <a:latin typeface="Calibri Light" panose="020F0302020204030204" pitchFamily="34" charset="0"/>
                <a:cs typeface="Calibri Light" panose="020F0302020204030204" pitchFamily="34" charset="0"/>
              </a:rPr>
              <a:t>.</a:t>
            </a:r>
          </a:p>
          <a:p>
            <a:pPr lvl="1" eaLnBrk="1" hangingPunct="1">
              <a:buFont typeface="Wingdings" panose="05000000000000000000" pitchFamily="2" charset="2"/>
              <a:buChar char="Ø"/>
            </a:pPr>
            <a:r>
              <a:rPr lang="el-GR" altLang="el-GR" sz="1600" dirty="0">
                <a:latin typeface="Calibri Light" panose="020F0302020204030204" pitchFamily="34" charset="0"/>
                <a:cs typeface="Calibri Light" panose="020F0302020204030204" pitchFamily="34" charset="0"/>
              </a:rPr>
              <a:t> </a:t>
            </a:r>
            <a:r>
              <a:rPr lang="el-GR" altLang="el-GR" sz="1800" dirty="0">
                <a:latin typeface="Calibri Light" panose="020F0302020204030204" pitchFamily="34" charset="0"/>
                <a:cs typeface="Calibri Light" panose="020F0302020204030204" pitchFamily="34" charset="0"/>
              </a:rPr>
              <a:t>Κατάλληλο για εφαρμογές βάσεων δεδομένων, αρχεία λειτουργικών συστημάτων κι εφαρμογές που χρησιμοποιούν συσκευές ακατέργαστων δεδομένων (</a:t>
            </a:r>
            <a:r>
              <a:rPr lang="el-GR" altLang="el-GR" sz="1800" dirty="0" err="1">
                <a:latin typeface="Calibri Light" panose="020F0302020204030204" pitchFamily="34" charset="0"/>
                <a:cs typeface="Calibri Light" panose="020F0302020204030204" pitchFamily="34" charset="0"/>
              </a:rPr>
              <a:t>raw</a:t>
            </a:r>
            <a:r>
              <a:rPr lang="el-GR" altLang="el-GR" sz="1800" dirty="0">
                <a:latin typeface="Calibri Light" panose="020F0302020204030204" pitchFamily="34" charset="0"/>
                <a:cs typeface="Calibri Light" panose="020F0302020204030204" pitchFamily="34" charset="0"/>
              </a:rPr>
              <a:t> </a:t>
            </a:r>
            <a:r>
              <a:rPr lang="el-GR" altLang="el-GR" sz="1800" dirty="0" err="1">
                <a:latin typeface="Calibri Light" panose="020F0302020204030204" pitchFamily="34" charset="0"/>
                <a:cs typeface="Calibri Light" panose="020F0302020204030204" pitchFamily="34" charset="0"/>
              </a:rPr>
              <a:t>data</a:t>
            </a:r>
            <a:r>
              <a:rPr lang="el-GR" altLang="el-GR" sz="1800" dirty="0">
                <a:latin typeface="Calibri Light" panose="020F0302020204030204" pitchFamily="34" charset="0"/>
                <a:cs typeface="Calibri Light" panose="020F0302020204030204" pitchFamily="34" charset="0"/>
              </a:rPr>
              <a:t> </a:t>
            </a:r>
            <a:r>
              <a:rPr lang="el-GR" altLang="el-GR" sz="1800" dirty="0" err="1">
                <a:latin typeface="Calibri Light" panose="020F0302020204030204" pitchFamily="34" charset="0"/>
                <a:cs typeface="Calibri Light" panose="020F0302020204030204" pitchFamily="34" charset="0"/>
              </a:rPr>
              <a:t>devices</a:t>
            </a:r>
            <a:r>
              <a:rPr lang="el-GR" altLang="el-GR" sz="1800" dirty="0">
                <a:latin typeface="Calibri Light" panose="020F0302020204030204" pitchFamily="34" charset="0"/>
                <a:cs typeface="Calibri Light" panose="020F0302020204030204" pitchFamily="34" charset="0"/>
              </a:rPr>
              <a:t>).</a:t>
            </a:r>
          </a:p>
          <a:p>
            <a:pPr lvl="1" eaLnBrk="1" hangingPunct="1">
              <a:buFont typeface="Wingdings" panose="05000000000000000000" pitchFamily="2" charset="2"/>
              <a:buChar char="Ø"/>
            </a:pPr>
            <a:r>
              <a:rPr lang="el-GR" altLang="el-GR" sz="1800" dirty="0">
                <a:latin typeface="Calibri Light" panose="020F0302020204030204" pitchFamily="34" charset="0"/>
                <a:cs typeface="Calibri Light" panose="020F0302020204030204" pitchFamily="34" charset="0"/>
              </a:rPr>
              <a:t> Ένας τομέας παρουσιάζεται σε μία εφαρμογή ως ένας ακατέργαστος, αδιαμόρφωτος κι αξιόπιστος φυσικός δίσκος.</a:t>
            </a:r>
          </a:p>
          <a:p>
            <a:pPr lvl="1" eaLnBrk="1" hangingPunct="1">
              <a:buFont typeface="Wingdings" panose="05000000000000000000" pitchFamily="2" charset="2"/>
              <a:buChar char="Ø"/>
            </a:pPr>
            <a:r>
              <a:rPr lang="el-GR" altLang="el-GR" sz="1800" dirty="0">
                <a:latin typeface="Calibri Light" panose="020F0302020204030204" pitchFamily="34" charset="0"/>
                <a:cs typeface="Calibri Light" panose="020F0302020204030204" pitchFamily="34" charset="0"/>
              </a:rPr>
              <a:t> Το μέγεθος του τομέα μπορεί να είναι από 1 GB έως 1 TB.</a:t>
            </a:r>
          </a:p>
          <a:p>
            <a:pPr lvl="1" eaLnBrk="1" hangingPunct="1">
              <a:buFont typeface="Wingdings" panose="05000000000000000000" pitchFamily="2" charset="2"/>
              <a:buChar char="Ø"/>
            </a:pPr>
            <a:r>
              <a:rPr lang="el-GR" altLang="el-GR" sz="1800" dirty="0">
                <a:latin typeface="Calibri Light" panose="020F0302020204030204" pitchFamily="34" charset="0"/>
                <a:cs typeface="Calibri Light" panose="020F0302020204030204" pitchFamily="34" charset="0"/>
              </a:rPr>
              <a:t> Ένα EC2 </a:t>
            </a:r>
            <a:r>
              <a:rPr lang="el-GR" altLang="el-GR" sz="1800" dirty="0" err="1">
                <a:latin typeface="Calibri Light" panose="020F0302020204030204" pitchFamily="34" charset="0"/>
                <a:cs typeface="Calibri Light" panose="020F0302020204030204" pitchFamily="34" charset="0"/>
              </a:rPr>
              <a:t>instance</a:t>
            </a:r>
            <a:r>
              <a:rPr lang="el-GR" altLang="el-GR" sz="1800" dirty="0">
                <a:latin typeface="Calibri Light" panose="020F0302020204030204" pitchFamily="34" charset="0"/>
                <a:cs typeface="Calibri Light" panose="020F0302020204030204" pitchFamily="34" charset="0"/>
              </a:rPr>
              <a:t> μπορεί να προσαρτήσει πολλαπλούς τομείς.</a:t>
            </a:r>
          </a:p>
          <a:p>
            <a:pPr lvl="2" eaLnBrk="1" hangingPunct="1">
              <a:buFont typeface="Wingdings" panose="05000000000000000000" pitchFamily="2" charset="2"/>
              <a:buChar char="ü"/>
            </a:pPr>
            <a:r>
              <a:rPr lang="el-GR" altLang="el-GR" sz="1800" dirty="0">
                <a:latin typeface="Calibri Light" panose="020F0302020204030204" pitchFamily="34" charset="0"/>
                <a:cs typeface="Calibri Light" panose="020F0302020204030204" pitchFamily="34" charset="0"/>
              </a:rPr>
              <a:t> </a:t>
            </a:r>
            <a:r>
              <a:rPr lang="el-GR" altLang="el-GR" sz="1600" dirty="0">
                <a:latin typeface="Calibri Light" panose="020F0302020204030204" pitchFamily="34" charset="0"/>
                <a:cs typeface="Calibri Light" panose="020F0302020204030204" pitchFamily="34" charset="0"/>
              </a:rPr>
              <a:t>Αλλά ένας τομέας δεν μπορεί να προσαρτηθεί σε πολλαπλά </a:t>
            </a:r>
            <a:r>
              <a:rPr lang="el-GR" altLang="el-GR" sz="1600" dirty="0" err="1">
                <a:latin typeface="Calibri Light" panose="020F0302020204030204" pitchFamily="34" charset="0"/>
                <a:cs typeface="Calibri Light" panose="020F0302020204030204" pitchFamily="34" charset="0"/>
              </a:rPr>
              <a:t>instances</a:t>
            </a:r>
            <a:r>
              <a:rPr lang="el-GR" altLang="el-GR" sz="1600" dirty="0">
                <a:latin typeface="Calibri Light" panose="020F0302020204030204" pitchFamily="34" charset="0"/>
                <a:cs typeface="Calibri Light" panose="020F0302020204030204" pitchFamily="34" charset="0"/>
              </a:rPr>
              <a:t>.</a:t>
            </a:r>
          </a:p>
          <a:p>
            <a:pPr lvl="1" eaLnBrk="1" hangingPunct="1">
              <a:buFont typeface="Wingdings" panose="05000000000000000000" pitchFamily="2" charset="2"/>
              <a:buChar char="Ø"/>
            </a:pPr>
            <a:r>
              <a:rPr lang="el-GR" altLang="el-GR" sz="1800" dirty="0">
                <a:latin typeface="Calibri Light" panose="020F0302020204030204" pitchFamily="34" charset="0"/>
                <a:cs typeface="Calibri Light" panose="020F0302020204030204" pitchFamily="34" charset="0"/>
              </a:rPr>
              <a:t> Το EBS υποστηρίζει τη δημιουργία στιγμιότυπων των τομέων που έχουν προσαρτηθεί σε ένα </a:t>
            </a:r>
            <a:r>
              <a:rPr lang="el-GR" altLang="el-GR" sz="1800" dirty="0" err="1">
                <a:latin typeface="Calibri Light" panose="020F0302020204030204" pitchFamily="34" charset="0"/>
                <a:cs typeface="Calibri Light" panose="020F0302020204030204" pitchFamily="34" charset="0"/>
              </a:rPr>
              <a:t>instance</a:t>
            </a:r>
            <a:r>
              <a:rPr lang="el-GR" altLang="el-GR" sz="1800" dirty="0">
                <a:latin typeface="Calibri Light" panose="020F0302020204030204" pitchFamily="34" charset="0"/>
                <a:cs typeface="Calibri Light" panose="020F0302020204030204" pitchFamily="34" charset="0"/>
              </a:rPr>
              <a:t>.</a:t>
            </a:r>
          </a:p>
          <a:p>
            <a:pPr lvl="2" eaLnBrk="1" hangingPunct="1">
              <a:buFont typeface="Wingdings" panose="05000000000000000000" pitchFamily="2" charset="2"/>
              <a:buChar char="ü"/>
            </a:pPr>
            <a:r>
              <a:rPr lang="el-GR" altLang="el-GR" sz="1800" dirty="0">
                <a:latin typeface="Calibri Light" panose="020F0302020204030204" pitchFamily="34" charset="0"/>
                <a:cs typeface="Calibri Light" panose="020F0302020204030204" pitchFamily="34" charset="0"/>
              </a:rPr>
              <a:t> </a:t>
            </a:r>
            <a:r>
              <a:rPr lang="el-GR" altLang="el-GR" sz="1600" dirty="0">
                <a:latin typeface="Calibri Light" panose="020F0302020204030204" pitchFamily="34" charset="0"/>
                <a:cs typeface="Calibri Light" panose="020F0302020204030204" pitchFamily="34" charset="0"/>
              </a:rPr>
              <a:t>Τα οποία μπορούν να χρησιμοποιηθούν για την επανεκκίνηση του </a:t>
            </a:r>
            <a:r>
              <a:rPr lang="el-GR" altLang="el-GR" sz="1600" dirty="0" err="1">
                <a:latin typeface="Calibri Light" panose="020F0302020204030204" pitchFamily="34" charset="0"/>
                <a:cs typeface="Calibri Light" panose="020F0302020204030204" pitchFamily="34" charset="0"/>
              </a:rPr>
              <a:t>instance</a:t>
            </a:r>
            <a:r>
              <a:rPr lang="el-GR" altLang="el-GR" sz="1600" dirty="0">
                <a:latin typeface="Calibri Light" panose="020F0302020204030204" pitchFamily="34" charset="0"/>
                <a:cs typeface="Calibri Light" panose="020F0302020204030204" pitchFamily="34" charset="0"/>
              </a:rPr>
              <a:t>, αν αυτό κριθεί απαραίτητο.</a:t>
            </a:r>
          </a:p>
          <a:p>
            <a:pPr lvl="1" eaLnBrk="1" hangingPunct="1">
              <a:buFont typeface="Wingdings" panose="05000000000000000000" pitchFamily="2" charset="2"/>
              <a:buChar char="Ø"/>
            </a:pPr>
            <a:r>
              <a:rPr lang="el-GR" altLang="el-GR" sz="1800" dirty="0">
                <a:latin typeface="Calibri Light" panose="020F0302020204030204" pitchFamily="34" charset="0"/>
                <a:cs typeface="Calibri Light" panose="020F0302020204030204" pitchFamily="34" charset="0"/>
              </a:rPr>
              <a:t> Οι τομείς ομαδοποιούνται όλοι μαζί στις Ζώνες Διαθεσιμότητας κι αντιγράφονται (</a:t>
            </a:r>
            <a:r>
              <a:rPr lang="el-GR" altLang="el-GR" sz="1800" dirty="0" err="1">
                <a:latin typeface="Calibri Light" panose="020F0302020204030204" pitchFamily="34" charset="0"/>
                <a:cs typeface="Calibri Light" panose="020F0302020204030204" pitchFamily="34" charset="0"/>
              </a:rPr>
              <a:t>replicated</a:t>
            </a:r>
            <a:r>
              <a:rPr lang="el-GR" altLang="el-GR" sz="1800" dirty="0">
                <a:latin typeface="Calibri Light" panose="020F0302020204030204" pitchFamily="34" charset="0"/>
                <a:cs typeface="Calibri Light" panose="020F0302020204030204" pitchFamily="34" charset="0"/>
              </a:rPr>
              <a:t>) αυτόματα σε κάθε ζώνη.</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Τίτλος 1"/>
          <p:cNvSpPr>
            <a:spLocks noGrp="1"/>
          </p:cNvSpPr>
          <p:nvPr>
            <p:ph type="title" idx="4294967295"/>
          </p:nvPr>
        </p:nvSpPr>
        <p:spPr/>
        <p:txBody>
          <a:bodyPr/>
          <a:lstStyle/>
          <a:p>
            <a:pPr eaLnBrk="1" hangingPunct="1"/>
            <a:r>
              <a:rPr lang="en-US" altLang="el-GR" b="1" dirty="0">
                <a:latin typeface="Calibri Light" panose="020F0302020204030204" pitchFamily="34" charset="0"/>
                <a:cs typeface="Calibri Light" panose="020F0302020204030204" pitchFamily="34" charset="0"/>
              </a:rPr>
              <a:t>Elastic </a:t>
            </a:r>
            <a:r>
              <a:rPr lang="el-GR" altLang="el-GR" b="1" dirty="0" err="1">
                <a:latin typeface="Calibri Light" panose="020F0302020204030204" pitchFamily="34" charset="0"/>
                <a:cs typeface="Calibri Light" panose="020F0302020204030204" pitchFamily="34" charset="0"/>
              </a:rPr>
              <a:t>Block</a:t>
            </a:r>
            <a:r>
              <a:rPr lang="en-US" altLang="el-GR" b="1" dirty="0">
                <a:latin typeface="Calibri Light" panose="020F0302020204030204" pitchFamily="34" charset="0"/>
                <a:cs typeface="Calibri Light" panose="020F0302020204030204" pitchFamily="34" charset="0"/>
              </a:rPr>
              <a:t> Storage</a:t>
            </a:r>
            <a:r>
              <a:rPr lang="el-GR" altLang="el-GR" b="1" dirty="0">
                <a:latin typeface="Calibri Light" panose="020F0302020204030204" pitchFamily="34" charset="0"/>
                <a:cs typeface="Calibri Light" panose="020F0302020204030204" pitchFamily="34" charset="0"/>
              </a:rPr>
              <a:t> </a:t>
            </a:r>
            <a:r>
              <a:rPr lang="en-US" altLang="el-GR" b="1" dirty="0">
                <a:latin typeface="Calibri Light" panose="020F0302020204030204" pitchFamily="34" charset="0"/>
                <a:cs typeface="Calibri Light" panose="020F0302020204030204" pitchFamily="34" charset="0"/>
              </a:rPr>
              <a:t>(</a:t>
            </a:r>
            <a:r>
              <a:rPr lang="el-GR" altLang="el-GR" b="1" dirty="0">
                <a:latin typeface="Calibri Light" panose="020F0302020204030204" pitchFamily="34" charset="0"/>
                <a:cs typeface="Calibri Light" panose="020F0302020204030204" pitchFamily="34" charset="0"/>
              </a:rPr>
              <a:t>EBS</a:t>
            </a:r>
            <a:r>
              <a:rPr lang="en-US" altLang="el-GR" b="1" dirty="0">
                <a:latin typeface="Calibri Light" panose="020F0302020204030204" pitchFamily="34" charset="0"/>
                <a:cs typeface="Calibri Light" panose="020F0302020204030204" pitchFamily="34" charset="0"/>
              </a:rPr>
              <a:t>)</a:t>
            </a:r>
            <a:endParaRPr lang="el-GR" altLang="el-GR" b="1" dirty="0">
              <a:latin typeface="Calibri Light" panose="020F0302020204030204" pitchFamily="34" charset="0"/>
              <a:cs typeface="Calibri Light" panose="020F0302020204030204" pitchFamily="34" charset="0"/>
            </a:endParaRPr>
          </a:p>
        </p:txBody>
      </p:sp>
      <p:pic>
        <p:nvPicPr>
          <p:cNvPr id="2" name="Θέση περιεχομένου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306768" y="1417638"/>
            <a:ext cx="3106103" cy="2123123"/>
          </a:xfrm>
        </p:spPr>
      </p:pic>
      <p:pic>
        <p:nvPicPr>
          <p:cNvPr id="3" name="Εικόνα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8118" y="1417638"/>
            <a:ext cx="2943225" cy="2424113"/>
          </a:xfrm>
          <a:prstGeom prst="rect">
            <a:avLst/>
          </a:prstGeom>
        </p:spPr>
      </p:pic>
      <p:pic>
        <p:nvPicPr>
          <p:cNvPr id="4" name="Εικόνα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6768" y="3966327"/>
            <a:ext cx="3429000" cy="2123123"/>
          </a:xfrm>
          <a:prstGeom prst="rect">
            <a:avLst/>
          </a:prstGeom>
        </p:spPr>
      </p:pic>
      <p:pic>
        <p:nvPicPr>
          <p:cNvPr id="5" name="Εικόνα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6646" y="4037765"/>
            <a:ext cx="3646170" cy="2051685"/>
          </a:xfrm>
          <a:prstGeom prst="rect">
            <a:avLst/>
          </a:prstGeom>
        </p:spPr>
      </p:pic>
      <p:pic>
        <p:nvPicPr>
          <p:cNvPr id="6" name="Εικόνα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92057" y="2762944"/>
            <a:ext cx="2314575" cy="1981200"/>
          </a:xfrm>
          <a:prstGeom prst="rect">
            <a:avLst/>
          </a:prstGeom>
        </p:spPr>
      </p:pic>
    </p:spTree>
    <p:extLst>
      <p:ext uri="{BB962C8B-B14F-4D97-AF65-F5344CB8AC3E}">
        <p14:creationId xmlns:p14="http://schemas.microsoft.com/office/powerpoint/2010/main" val="1588885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Τίτλος 1"/>
          <p:cNvSpPr>
            <a:spLocks noGrp="1"/>
          </p:cNvSpPr>
          <p:nvPr>
            <p:ph type="title" idx="4294967295"/>
          </p:nvPr>
        </p:nvSpPr>
        <p:spPr/>
        <p:txBody>
          <a:bodyPr/>
          <a:lstStyle/>
          <a:p>
            <a:pPr eaLnBrk="1" hangingPunct="1"/>
            <a:r>
              <a:rPr lang="en-US" altLang="el-GR" b="1" dirty="0">
                <a:latin typeface="Calibri Light" panose="020F0302020204030204" pitchFamily="34" charset="0"/>
                <a:cs typeface="Calibri Light" panose="020F0302020204030204" pitchFamily="34" charset="0"/>
              </a:rPr>
              <a:t>AWS Database Services</a:t>
            </a:r>
            <a:endParaRPr lang="el-GR" altLang="el-GR" b="1" dirty="0">
              <a:latin typeface="Calibri Light" panose="020F0302020204030204" pitchFamily="34" charset="0"/>
              <a:cs typeface="Calibri Light" panose="020F0302020204030204" pitchFamily="34" charset="0"/>
            </a:endParaRPr>
          </a:p>
        </p:txBody>
      </p:sp>
      <p:pic>
        <p:nvPicPr>
          <p:cNvPr id="2" name="Θέση περιεχομένου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09600" y="1434498"/>
            <a:ext cx="6076950" cy="3419475"/>
          </a:xfrm>
        </p:spPr>
      </p:pic>
      <p:pic>
        <p:nvPicPr>
          <p:cNvPr id="3" name="Εικόνα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9955" y="1947418"/>
            <a:ext cx="4253865" cy="2393633"/>
          </a:xfrm>
          <a:prstGeom prst="rect">
            <a:avLst/>
          </a:prstGeom>
        </p:spPr>
      </p:pic>
    </p:spTree>
    <p:extLst>
      <p:ext uri="{BB962C8B-B14F-4D97-AF65-F5344CB8AC3E}">
        <p14:creationId xmlns:p14="http://schemas.microsoft.com/office/powerpoint/2010/main" val="3743465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Τίτλος 1"/>
          <p:cNvSpPr>
            <a:spLocks noGrp="1"/>
          </p:cNvSpPr>
          <p:nvPr>
            <p:ph type="title" idx="4294967295"/>
          </p:nvPr>
        </p:nvSpPr>
        <p:spPr/>
        <p:txBody>
          <a:bodyPr/>
          <a:lstStyle/>
          <a:p>
            <a:pPr eaLnBrk="1" hangingPunct="1"/>
            <a:r>
              <a:rPr lang="en-US" altLang="el-GR" b="1" dirty="0" err="1">
                <a:latin typeface="Calibri Light" panose="020F0302020204030204" pitchFamily="34" charset="0"/>
                <a:cs typeface="Calibri Light" panose="020F0302020204030204" pitchFamily="34" charset="0"/>
              </a:rPr>
              <a:t>DynamoDB</a:t>
            </a:r>
            <a:endParaRPr lang="el-GR" altLang="el-GR" b="1" dirty="0">
              <a:latin typeface="Calibri Light" panose="020F0302020204030204" pitchFamily="34" charset="0"/>
              <a:cs typeface="Calibri Light" panose="020F0302020204030204" pitchFamily="34" charset="0"/>
            </a:endParaRPr>
          </a:p>
        </p:txBody>
      </p:sp>
      <p:sp>
        <p:nvSpPr>
          <p:cNvPr id="20483" name="Θέση περιεχομένου 2"/>
          <p:cNvSpPr>
            <a:spLocks noGrp="1"/>
          </p:cNvSpPr>
          <p:nvPr>
            <p:ph idx="4294967295"/>
          </p:nvPr>
        </p:nvSpPr>
        <p:spPr>
          <a:xfrm>
            <a:off x="838200" y="1825625"/>
            <a:ext cx="10515600" cy="4891088"/>
          </a:xfrm>
        </p:spPr>
        <p:txBody>
          <a:bodyPr/>
          <a:lstStyle/>
          <a:p>
            <a:pPr eaLnBrk="1" hangingPunct="1">
              <a:buFont typeface="Wingdings" panose="05000000000000000000" pitchFamily="2" charset="2"/>
              <a:buChar char="§"/>
            </a:pPr>
            <a:r>
              <a:rPr lang="el-GR" altLang="el-GR" sz="2400" dirty="0">
                <a:latin typeface="Calibri Light" panose="020F0302020204030204" pitchFamily="34" charset="0"/>
                <a:cs typeface="Calibri Light" panose="020F0302020204030204" pitchFamily="34" charset="0"/>
              </a:rPr>
              <a:t> Μη σχεσιακή (</a:t>
            </a:r>
            <a:r>
              <a:rPr lang="en-US" altLang="el-GR" sz="2400" dirty="0">
                <a:latin typeface="Calibri Light" panose="020F0302020204030204" pitchFamily="34" charset="0"/>
                <a:cs typeface="Calibri Light" panose="020F0302020204030204" pitchFamily="34" charset="0"/>
              </a:rPr>
              <a:t>No SQL) </a:t>
            </a:r>
            <a:r>
              <a:rPr lang="el-GR" altLang="el-GR" sz="2400" dirty="0">
                <a:latin typeface="Calibri Light" panose="020F0302020204030204" pitchFamily="34" charset="0"/>
                <a:cs typeface="Calibri Light" panose="020F0302020204030204" pitchFamily="34" charset="0"/>
              </a:rPr>
              <a:t>αποθήκευση δεδομένων</a:t>
            </a:r>
            <a:r>
              <a:rPr lang="en-US" altLang="el-GR" sz="2400" dirty="0">
                <a:latin typeface="Calibri Light" panose="020F0302020204030204" pitchFamily="34" charset="0"/>
                <a:cs typeface="Calibri Light" panose="020F0302020204030204" pitchFamily="34" charset="0"/>
              </a:rPr>
              <a:t>.</a:t>
            </a:r>
            <a:endParaRPr lang="el-GR" altLang="el-GR" sz="2400" dirty="0">
              <a:latin typeface="Calibri Light" panose="020F0302020204030204" pitchFamily="34" charset="0"/>
              <a:cs typeface="Calibri Light" panose="020F0302020204030204" pitchFamily="34" charset="0"/>
            </a:endParaRPr>
          </a:p>
          <a:p>
            <a:pPr lvl="1" eaLnBrk="1" hangingPunct="1">
              <a:buFont typeface="Wingdings" panose="05000000000000000000" pitchFamily="2" charset="2"/>
              <a:buChar char="Ø"/>
            </a:pPr>
            <a:r>
              <a:rPr lang="el-GR" altLang="el-GR" sz="2000" dirty="0">
                <a:latin typeface="Calibri Light" panose="020F0302020204030204" pitchFamily="34" charset="0"/>
                <a:cs typeface="Calibri Light" panose="020F0302020204030204" pitchFamily="34" charset="0"/>
              </a:rPr>
              <a:t> Υποστηρίζει λειτουργίες αποθήκευσης κι ανάκτησης που παραδοσιακά παρέχονται μόνο από σχεσιακές βάσεις δεδομένων.</a:t>
            </a:r>
          </a:p>
          <a:p>
            <a:pPr lvl="1" eaLnBrk="1" hangingPunct="1">
              <a:buFont typeface="Wingdings" panose="05000000000000000000" pitchFamily="2" charset="2"/>
              <a:buChar char="Ø"/>
            </a:pPr>
            <a:r>
              <a:rPr lang="en-US" altLang="el-GR" sz="2000" dirty="0">
                <a:latin typeface="Calibri Light" panose="020F0302020204030204" pitchFamily="34" charset="0"/>
                <a:cs typeface="Calibri Light" panose="020F0302020204030204" pitchFamily="34" charset="0"/>
              </a:rPr>
              <a:t> </a:t>
            </a:r>
            <a:r>
              <a:rPr lang="el-GR" altLang="el-GR" sz="2000" dirty="0">
                <a:latin typeface="Calibri Light" panose="020F0302020204030204" pitchFamily="34" charset="0"/>
                <a:cs typeface="Calibri Light" panose="020F0302020204030204" pitchFamily="34" charset="0"/>
              </a:rPr>
              <a:t>Υποστηρίζει </a:t>
            </a:r>
            <a:r>
              <a:rPr lang="en-US" altLang="el-GR" sz="2000" dirty="0">
                <a:latin typeface="Calibri Light" panose="020F0302020204030204" pitchFamily="34" charset="0"/>
                <a:cs typeface="Calibri Light" panose="020F0302020204030204" pitchFamily="34" charset="0"/>
              </a:rPr>
              <a:t>web </a:t>
            </a:r>
            <a:r>
              <a:rPr lang="el-GR" altLang="el-GR" sz="2000" dirty="0">
                <a:latin typeface="Calibri Light" panose="020F0302020204030204" pitchFamily="34" charset="0"/>
                <a:cs typeface="Calibri Light" panose="020F0302020204030204" pitchFamily="34" charset="0"/>
              </a:rPr>
              <a:t>εφαρμογές υψηλών επιδόσεων.</a:t>
            </a:r>
          </a:p>
          <a:p>
            <a:pPr lvl="1" eaLnBrk="1" hangingPunct="1">
              <a:buFont typeface="Wingdings" panose="05000000000000000000" pitchFamily="2" charset="2"/>
              <a:buChar char="Ø"/>
            </a:pPr>
            <a:r>
              <a:rPr lang="en-US" altLang="el-GR" sz="2000" dirty="0">
                <a:latin typeface="Calibri Light" panose="020F0302020204030204" pitchFamily="34" charset="0"/>
                <a:cs typeface="Calibri Light" panose="020F0302020204030204" pitchFamily="34" charset="0"/>
              </a:rPr>
              <a:t> </a:t>
            </a:r>
            <a:r>
              <a:rPr lang="el-GR" altLang="el-GR" sz="2000" dirty="0">
                <a:latin typeface="Calibri Light" panose="020F0302020204030204" pitchFamily="34" charset="0"/>
                <a:cs typeface="Calibri Light" panose="020F0302020204030204" pitchFamily="34" charset="0"/>
              </a:rPr>
              <a:t>Οι χρήστες μπορούν να αποθηκεύσουν και να ανακτήσουν δεδομένα μέσω αιτημάτων</a:t>
            </a:r>
            <a:r>
              <a:rPr lang="en-US" altLang="el-GR" sz="2000" dirty="0">
                <a:latin typeface="Calibri Light" panose="020F0302020204030204" pitchFamily="34" charset="0"/>
                <a:cs typeface="Calibri Light" panose="020F0302020204030204" pitchFamily="34" charset="0"/>
              </a:rPr>
              <a:t> </a:t>
            </a:r>
            <a:r>
              <a:rPr lang="el-GR" altLang="el-GR" sz="2000" dirty="0">
                <a:latin typeface="Calibri Light" panose="020F0302020204030204" pitchFamily="34" charset="0"/>
                <a:cs typeface="Calibri Light" panose="020F0302020204030204" pitchFamily="34" charset="0"/>
              </a:rPr>
              <a:t>Υπηρεσιών Ιστού (Web </a:t>
            </a:r>
            <a:r>
              <a:rPr lang="el-GR" altLang="el-GR" sz="2000" dirty="0" err="1">
                <a:latin typeface="Calibri Light" panose="020F0302020204030204" pitchFamily="34" charset="0"/>
                <a:cs typeface="Calibri Light" panose="020F0302020204030204" pitchFamily="34" charset="0"/>
              </a:rPr>
              <a:t>services</a:t>
            </a:r>
            <a:r>
              <a:rPr lang="el-GR" altLang="el-GR" sz="2000" dirty="0">
                <a:latin typeface="Calibri Light" panose="020F0302020204030204" pitchFamily="34" charset="0"/>
                <a:cs typeface="Calibri Light" panose="020F0302020204030204" pitchFamily="34" charset="0"/>
              </a:rPr>
              <a:t>).</a:t>
            </a:r>
          </a:p>
          <a:p>
            <a:pPr lvl="1" eaLnBrk="1" hangingPunct="1">
              <a:buFont typeface="Wingdings" panose="05000000000000000000" pitchFamily="2" charset="2"/>
              <a:buChar char="Ø"/>
            </a:pPr>
            <a:r>
              <a:rPr lang="en-US" altLang="el-GR" sz="2000" dirty="0">
                <a:latin typeface="Calibri Light" panose="020F0302020204030204" pitchFamily="34" charset="0"/>
                <a:cs typeface="Calibri Light" panose="020F0302020204030204" pitchFamily="34" charset="0"/>
              </a:rPr>
              <a:t> </a:t>
            </a:r>
            <a:r>
              <a:rPr lang="el-GR" altLang="el-GR" sz="2000" dirty="0">
                <a:latin typeface="Calibri Light" panose="020F0302020204030204" pitchFamily="34" charset="0"/>
                <a:cs typeface="Calibri Light" panose="020F0302020204030204" pitchFamily="34" charset="0"/>
              </a:rPr>
              <a:t>Δημιουργεί πολλαπλά και γεωγραφικά κατανεμημένα αντίγραφα για κάθε αντικείμενο δεδομένων.</a:t>
            </a:r>
          </a:p>
          <a:p>
            <a:pPr lvl="1" eaLnBrk="1" hangingPunct="1">
              <a:buFont typeface="Wingdings" panose="05000000000000000000" pitchFamily="2" charset="2"/>
              <a:buChar char="Ø"/>
            </a:pPr>
            <a:r>
              <a:rPr lang="en-US" altLang="el-GR" sz="2000" dirty="0">
                <a:latin typeface="Calibri Light" panose="020F0302020204030204" pitchFamily="34" charset="0"/>
                <a:cs typeface="Calibri Light" panose="020F0302020204030204" pitchFamily="34" charset="0"/>
              </a:rPr>
              <a:t> </a:t>
            </a:r>
            <a:r>
              <a:rPr lang="el-GR" altLang="el-GR" sz="2000" dirty="0">
                <a:latin typeface="Calibri Light" panose="020F0302020204030204" pitchFamily="34" charset="0"/>
                <a:cs typeface="Calibri Light" panose="020F0302020204030204" pitchFamily="34" charset="0"/>
              </a:rPr>
              <a:t>Διαχειρίζεται αυτόματα:</a:t>
            </a:r>
          </a:p>
          <a:p>
            <a:pPr lvl="2" eaLnBrk="1" hangingPunct="1">
              <a:buFont typeface="Wingdings" panose="05000000000000000000" pitchFamily="2" charset="2"/>
              <a:buChar char="ü"/>
            </a:pPr>
            <a:r>
              <a:rPr lang="en-US" altLang="el-GR" sz="1500" dirty="0">
                <a:latin typeface="Calibri Light" panose="020F0302020204030204" pitchFamily="34" charset="0"/>
                <a:cs typeface="Calibri Light" panose="020F0302020204030204" pitchFamily="34" charset="0"/>
              </a:rPr>
              <a:t> </a:t>
            </a:r>
            <a:r>
              <a:rPr lang="el-GR" altLang="el-GR" sz="1600" dirty="0">
                <a:latin typeface="Calibri Light" panose="020F0302020204030204" pitchFamily="34" charset="0"/>
                <a:cs typeface="Calibri Light" panose="020F0302020204030204" pitchFamily="34" charset="0"/>
              </a:rPr>
              <a:t>Την τροφοδότηση των υποδομών (</a:t>
            </a:r>
            <a:r>
              <a:rPr lang="el-GR" altLang="el-GR" sz="1600" dirty="0" err="1">
                <a:latin typeface="Calibri Light" panose="020F0302020204030204" pitchFamily="34" charset="0"/>
                <a:cs typeface="Calibri Light" panose="020F0302020204030204" pitchFamily="34" charset="0"/>
              </a:rPr>
              <a:t>infrastructure</a:t>
            </a:r>
            <a:r>
              <a:rPr lang="el-GR" altLang="el-GR" sz="1600" dirty="0">
                <a:latin typeface="Calibri Light" panose="020F0302020204030204" pitchFamily="34" charset="0"/>
                <a:cs typeface="Calibri Light" panose="020F0302020204030204" pitchFamily="34" charset="0"/>
              </a:rPr>
              <a:t> </a:t>
            </a:r>
            <a:r>
              <a:rPr lang="el-GR" altLang="el-GR" sz="1600" dirty="0" err="1">
                <a:latin typeface="Calibri Light" panose="020F0302020204030204" pitchFamily="34" charset="0"/>
                <a:cs typeface="Calibri Light" panose="020F0302020204030204" pitchFamily="34" charset="0"/>
              </a:rPr>
              <a:t>provisioning</a:t>
            </a:r>
            <a:r>
              <a:rPr lang="el-GR" altLang="el-GR" sz="1600" dirty="0">
                <a:latin typeface="Calibri Light" panose="020F0302020204030204" pitchFamily="34" charset="0"/>
                <a:cs typeface="Calibri Light" panose="020F0302020204030204" pitchFamily="34" charset="0"/>
              </a:rPr>
              <a:t>).</a:t>
            </a:r>
          </a:p>
          <a:p>
            <a:pPr lvl="2" eaLnBrk="1" hangingPunct="1">
              <a:buFont typeface="Wingdings" panose="05000000000000000000" pitchFamily="2" charset="2"/>
              <a:buChar char="ü"/>
            </a:pPr>
            <a:r>
              <a:rPr lang="en-US" altLang="el-GR" sz="1600" dirty="0">
                <a:latin typeface="Calibri Light" panose="020F0302020204030204" pitchFamily="34" charset="0"/>
                <a:cs typeface="Calibri Light" panose="020F0302020204030204" pitchFamily="34" charset="0"/>
              </a:rPr>
              <a:t> </a:t>
            </a:r>
            <a:r>
              <a:rPr lang="el-GR" altLang="el-GR" sz="1600" dirty="0">
                <a:latin typeface="Calibri Light" panose="020F0302020204030204" pitchFamily="34" charset="0"/>
                <a:cs typeface="Calibri Light" panose="020F0302020204030204" pitchFamily="34" charset="0"/>
              </a:rPr>
              <a:t>Τη συντήρηση του υλικού και του λογισμικού.</a:t>
            </a:r>
          </a:p>
          <a:p>
            <a:pPr lvl="2" eaLnBrk="1" hangingPunct="1">
              <a:buFont typeface="Wingdings" panose="05000000000000000000" pitchFamily="2" charset="2"/>
              <a:buChar char="ü"/>
            </a:pPr>
            <a:r>
              <a:rPr lang="en-US" altLang="el-GR" sz="1600" dirty="0">
                <a:latin typeface="Calibri Light" panose="020F0302020204030204" pitchFamily="34" charset="0"/>
                <a:cs typeface="Calibri Light" panose="020F0302020204030204" pitchFamily="34" charset="0"/>
              </a:rPr>
              <a:t> </a:t>
            </a:r>
            <a:r>
              <a:rPr lang="el-GR" altLang="el-GR" sz="1600" dirty="0">
                <a:latin typeface="Calibri Light" panose="020F0302020204030204" pitchFamily="34" charset="0"/>
                <a:cs typeface="Calibri Light" panose="020F0302020204030204" pitchFamily="34" charset="0"/>
              </a:rPr>
              <a:t>Την αντιγραφή και την ευρετηρίαση των δεδομένων.</a:t>
            </a:r>
          </a:p>
          <a:p>
            <a:pPr lvl="2" eaLnBrk="1" hangingPunct="1">
              <a:buFont typeface="Wingdings" panose="05000000000000000000" pitchFamily="2" charset="2"/>
              <a:buChar char="ü"/>
            </a:pPr>
            <a:r>
              <a:rPr lang="en-US" altLang="el-GR" sz="1600" dirty="0">
                <a:latin typeface="Calibri Light" panose="020F0302020204030204" pitchFamily="34" charset="0"/>
                <a:cs typeface="Calibri Light" panose="020F0302020204030204" pitchFamily="34" charset="0"/>
              </a:rPr>
              <a:t> </a:t>
            </a:r>
            <a:r>
              <a:rPr lang="el-GR" altLang="el-GR" sz="1600" dirty="0">
                <a:latin typeface="Calibri Light" panose="020F0302020204030204" pitchFamily="34" charset="0"/>
                <a:cs typeface="Calibri Light" panose="020F0302020204030204" pitchFamily="34" charset="0"/>
              </a:rPr>
              <a:t>Τη βελτίωση της απόδοσης.</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Τίτλος 1"/>
          <p:cNvSpPr>
            <a:spLocks noGrp="1"/>
          </p:cNvSpPr>
          <p:nvPr>
            <p:ph type="title" idx="4294967295"/>
          </p:nvPr>
        </p:nvSpPr>
        <p:spPr/>
        <p:txBody>
          <a:bodyPr/>
          <a:lstStyle/>
          <a:p>
            <a:pPr eaLnBrk="1" hangingPunct="1"/>
            <a:r>
              <a:rPr lang="en-US" altLang="el-GR" b="1" dirty="0" err="1">
                <a:latin typeface="Calibri Light" panose="020F0302020204030204" pitchFamily="34" charset="0"/>
                <a:cs typeface="Calibri Light" panose="020F0302020204030204" pitchFamily="34" charset="0"/>
              </a:rPr>
              <a:t>DynamoDB</a:t>
            </a:r>
            <a:endParaRPr lang="el-GR" altLang="el-GR" b="1" dirty="0">
              <a:latin typeface="Calibri Light" panose="020F0302020204030204" pitchFamily="34" charset="0"/>
              <a:cs typeface="Calibri Light" panose="020F0302020204030204" pitchFamily="34" charset="0"/>
            </a:endParaRPr>
          </a:p>
        </p:txBody>
      </p:sp>
      <p:pic>
        <p:nvPicPr>
          <p:cNvPr id="2" name="Θέση περιεχομένου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694268" y="3811270"/>
            <a:ext cx="3932053" cy="2606128"/>
          </a:xfrm>
        </p:spPr>
      </p:pic>
      <p:pic>
        <p:nvPicPr>
          <p:cNvPr id="3" name="Εικόνα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3145" y="2126778"/>
            <a:ext cx="5469255" cy="3077528"/>
          </a:xfrm>
          <a:prstGeom prst="rect">
            <a:avLst/>
          </a:prstGeom>
        </p:spPr>
      </p:pic>
      <p:pic>
        <p:nvPicPr>
          <p:cNvPr id="4" name="Εικόνα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1192" y="1417638"/>
            <a:ext cx="3885129" cy="2364862"/>
          </a:xfrm>
          <a:prstGeom prst="rect">
            <a:avLst/>
          </a:prstGeom>
        </p:spPr>
      </p:pic>
    </p:spTree>
    <p:extLst>
      <p:ext uri="{BB962C8B-B14F-4D97-AF65-F5344CB8AC3E}">
        <p14:creationId xmlns:p14="http://schemas.microsoft.com/office/powerpoint/2010/main" val="3312028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Τίτλος 1"/>
          <p:cNvSpPr>
            <a:spLocks noGrp="1"/>
          </p:cNvSpPr>
          <p:nvPr>
            <p:ph type="title" idx="4294967295"/>
          </p:nvPr>
        </p:nvSpPr>
        <p:spPr/>
        <p:txBody>
          <a:bodyPr/>
          <a:lstStyle/>
          <a:p>
            <a:pPr eaLnBrk="1" hangingPunct="1"/>
            <a:r>
              <a:rPr lang="en-US" altLang="el-GR" b="1" dirty="0">
                <a:latin typeface="Calibri Light" panose="020F0302020204030204" pitchFamily="34" charset="0"/>
                <a:cs typeface="Calibri Light" panose="020F0302020204030204" pitchFamily="34" charset="0"/>
              </a:rPr>
              <a:t>Simple Queue Service (SQS)</a:t>
            </a:r>
            <a:endParaRPr lang="el-GR" altLang="el-GR" b="1"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idx="4294967295"/>
          </p:nvPr>
        </p:nvSpPr>
        <p:spPr>
          <a:xfrm>
            <a:off x="838200" y="1825625"/>
            <a:ext cx="10515600" cy="4738688"/>
          </a:xfrm>
        </p:spPr>
        <p:txBody>
          <a:bodyPr>
            <a:normAutofit/>
          </a:bodyPr>
          <a:lstStyle/>
          <a:p>
            <a:pPr eaLnBrk="1" hangingPunct="1">
              <a:buFont typeface="Wingdings" pitchFamily="2" charset="2"/>
              <a:buChar char="§"/>
              <a:defRPr/>
            </a:pPr>
            <a:r>
              <a:rPr lang="en-US" sz="2600" dirty="0">
                <a:latin typeface="Calibri Light" panose="020F0302020204030204" pitchFamily="34" charset="0"/>
                <a:cs typeface="Calibri Light" panose="020F0302020204030204" pitchFamily="34" charset="0"/>
              </a:rPr>
              <a:t> </a:t>
            </a:r>
            <a:r>
              <a:rPr lang="el-GR" sz="2400" dirty="0">
                <a:latin typeface="Calibri Light" panose="020F0302020204030204" pitchFamily="34" charset="0"/>
                <a:cs typeface="Calibri Light" panose="020F0302020204030204" pitchFamily="34" charset="0"/>
              </a:rPr>
              <a:t>Ουρές φιλοξενούμενων μηνυμάτων </a:t>
            </a:r>
            <a:r>
              <a:rPr lang="el-GR" sz="2400" dirty="0" err="1">
                <a:latin typeface="Calibri Light" panose="020F0302020204030204" pitchFamily="34" charset="0"/>
                <a:cs typeface="Calibri Light" panose="020F0302020204030204" pitchFamily="34" charset="0"/>
              </a:rPr>
              <a:t>προσπελαύνονται</a:t>
            </a:r>
            <a:r>
              <a:rPr lang="el-GR" sz="2400" dirty="0">
                <a:latin typeface="Calibri Light" panose="020F0302020204030204" pitchFamily="34" charset="0"/>
                <a:cs typeface="Calibri Light" panose="020F0302020204030204" pitchFamily="34" charset="0"/>
              </a:rPr>
              <a:t> μέσω απλών SOAP και </a:t>
            </a:r>
            <a:r>
              <a:rPr lang="el-GR" sz="2400" dirty="0" err="1">
                <a:latin typeface="Calibri Light" panose="020F0302020204030204" pitchFamily="34" charset="0"/>
                <a:cs typeface="Calibri Light" panose="020F0302020204030204" pitchFamily="34" charset="0"/>
              </a:rPr>
              <a:t>Query</a:t>
            </a:r>
            <a:r>
              <a:rPr lang="en-US" sz="2400" dirty="0">
                <a:latin typeface="Calibri Light" panose="020F0302020204030204" pitchFamily="34" charset="0"/>
                <a:cs typeface="Calibri Light" panose="020F0302020204030204" pitchFamily="34" charset="0"/>
              </a:rPr>
              <a:t> </a:t>
            </a:r>
            <a:r>
              <a:rPr lang="el-GR" sz="2400" dirty="0" err="1">
                <a:latin typeface="Calibri Light" panose="020F0302020204030204" pitchFamily="34" charset="0"/>
                <a:cs typeface="Calibri Light" panose="020F0302020204030204" pitchFamily="34" charset="0"/>
              </a:rPr>
              <a:t>διεπαφών</a:t>
            </a:r>
            <a:r>
              <a:rPr lang="el-GR" sz="2400" dirty="0">
                <a:latin typeface="Calibri Light" panose="020F0302020204030204" pitchFamily="34" charset="0"/>
                <a:cs typeface="Calibri Light" panose="020F0302020204030204" pitchFamily="34" charset="0"/>
              </a:rPr>
              <a:t>.</a:t>
            </a:r>
          </a:p>
          <a:p>
            <a:pPr lvl="1" eaLnBrk="1" hangingPunct="1">
              <a:buFont typeface="Wingdings" panose="05000000000000000000" pitchFamily="2" charset="2"/>
              <a:buChar char="Ø"/>
              <a:defRPr/>
            </a:pPr>
            <a:r>
              <a:rPr lang="en-US" sz="2200" dirty="0">
                <a:latin typeface="Calibri Light" panose="020F0302020204030204" pitchFamily="34" charset="0"/>
                <a:cs typeface="Calibri Light" panose="020F0302020204030204" pitchFamily="34" charset="0"/>
              </a:rPr>
              <a:t> </a:t>
            </a:r>
            <a:r>
              <a:rPr lang="el-GR" sz="2000" dirty="0">
                <a:latin typeface="Calibri Light" panose="020F0302020204030204" pitchFamily="34" charset="0"/>
                <a:cs typeface="Calibri Light" panose="020F0302020204030204" pitchFamily="34" charset="0"/>
              </a:rPr>
              <a:t>Υποστηρίζει αυτοματοποιημένες ροές εργασίας.</a:t>
            </a:r>
          </a:p>
          <a:p>
            <a:pPr lvl="1" eaLnBrk="1" hangingPunct="1">
              <a:buFont typeface="Wingdings" panose="05000000000000000000" pitchFamily="2" charset="2"/>
              <a:buChar char="Ø"/>
              <a:defRPr/>
            </a:pPr>
            <a:r>
              <a:rPr lang="en-US" sz="2000" dirty="0">
                <a:latin typeface="Calibri Light" panose="020F0302020204030204" pitchFamily="34" charset="0"/>
                <a:cs typeface="Calibri Light" panose="020F0302020204030204" pitchFamily="34" charset="0"/>
              </a:rPr>
              <a:t> </a:t>
            </a:r>
            <a:r>
              <a:rPr lang="el-GR" sz="2000" dirty="0">
                <a:latin typeface="Calibri Light" panose="020F0302020204030204" pitchFamily="34" charset="0"/>
                <a:cs typeface="Calibri Light" panose="020F0302020204030204" pitchFamily="34" charset="0"/>
              </a:rPr>
              <a:t>EC2 </a:t>
            </a:r>
            <a:r>
              <a:rPr lang="el-GR" sz="2000" dirty="0" err="1">
                <a:latin typeface="Calibri Light" panose="020F0302020204030204" pitchFamily="34" charset="0"/>
                <a:cs typeface="Calibri Light" panose="020F0302020204030204" pitchFamily="34" charset="0"/>
              </a:rPr>
              <a:t>instances</a:t>
            </a:r>
            <a:r>
              <a:rPr lang="el-GR" sz="2000" dirty="0">
                <a:latin typeface="Calibri Light" panose="020F0302020204030204" pitchFamily="34" charset="0"/>
                <a:cs typeface="Calibri Light" panose="020F0302020204030204" pitchFamily="34" charset="0"/>
              </a:rPr>
              <a:t> μπορούν να συντονιστούν </a:t>
            </a:r>
            <a:r>
              <a:rPr lang="el-GR" sz="2000" dirty="0" err="1">
                <a:latin typeface="Calibri Light" panose="020F0302020204030204" pitchFamily="34" charset="0"/>
                <a:cs typeface="Calibri Light" panose="020F0302020204030204" pitchFamily="34" charset="0"/>
              </a:rPr>
              <a:t>ανταλλάσοντας</a:t>
            </a:r>
            <a:r>
              <a:rPr lang="el-GR" sz="2000" dirty="0">
                <a:latin typeface="Calibri Light" panose="020F0302020204030204" pitchFamily="34" charset="0"/>
                <a:cs typeface="Calibri Light" panose="020F0302020204030204" pitchFamily="34" charset="0"/>
              </a:rPr>
              <a:t> μηνύματα SQS.</a:t>
            </a:r>
          </a:p>
          <a:p>
            <a:pPr lvl="1" eaLnBrk="1" hangingPunct="1">
              <a:buFont typeface="Wingdings" panose="05000000000000000000" pitchFamily="2" charset="2"/>
              <a:buChar char="Ø"/>
              <a:defRPr/>
            </a:pPr>
            <a:r>
              <a:rPr lang="en-US" sz="2000" dirty="0">
                <a:latin typeface="Calibri Light" panose="020F0302020204030204" pitchFamily="34" charset="0"/>
                <a:cs typeface="Calibri Light" panose="020F0302020204030204" pitchFamily="34" charset="0"/>
              </a:rPr>
              <a:t> </a:t>
            </a:r>
            <a:r>
              <a:rPr lang="el-GR" sz="2000" dirty="0">
                <a:latin typeface="Calibri Light" panose="020F0302020204030204" pitchFamily="34" charset="0"/>
                <a:cs typeface="Calibri Light" panose="020F0302020204030204" pitchFamily="34" charset="0"/>
              </a:rPr>
              <a:t>Εφαρμογές που χρησιμοποιούν SQS μπορούν να εκτελούνται ανεξάρτητα κι ασύγχρονα.</a:t>
            </a:r>
          </a:p>
          <a:p>
            <a:pPr lvl="1" eaLnBrk="1" hangingPunct="1">
              <a:buFont typeface="Wingdings" panose="05000000000000000000" pitchFamily="2" charset="2"/>
              <a:buChar char="Ø"/>
              <a:defRPr/>
            </a:pPr>
            <a:r>
              <a:rPr lang="en-US" sz="2000" dirty="0">
                <a:latin typeface="Calibri Light" panose="020F0302020204030204" pitchFamily="34" charset="0"/>
                <a:cs typeface="Calibri Light" panose="020F0302020204030204" pitchFamily="34" charset="0"/>
              </a:rPr>
              <a:t> </a:t>
            </a:r>
            <a:r>
              <a:rPr lang="el-GR" sz="2000" dirty="0">
                <a:latin typeface="Calibri Light" panose="020F0302020204030204" pitchFamily="34" charset="0"/>
                <a:cs typeface="Calibri Light" panose="020F0302020204030204" pitchFamily="34" charset="0"/>
              </a:rPr>
              <a:t>Δεν είναι απαραίτητο να είναι υλοποιημένες με τις ίδιες τεχνολογίες.</a:t>
            </a:r>
          </a:p>
          <a:p>
            <a:pPr lvl="1" eaLnBrk="1" hangingPunct="1">
              <a:buFont typeface="Wingdings" panose="05000000000000000000" pitchFamily="2" charset="2"/>
              <a:buChar char="Ø"/>
              <a:defRPr/>
            </a:pPr>
            <a:r>
              <a:rPr lang="en-US" sz="2000" dirty="0">
                <a:latin typeface="Calibri Light" panose="020F0302020204030204" pitchFamily="34" charset="0"/>
                <a:cs typeface="Calibri Light" panose="020F0302020204030204" pitchFamily="34" charset="0"/>
              </a:rPr>
              <a:t> </a:t>
            </a:r>
            <a:r>
              <a:rPr lang="el-GR" sz="2000" dirty="0">
                <a:latin typeface="Calibri Light" panose="020F0302020204030204" pitchFamily="34" charset="0"/>
                <a:cs typeface="Calibri Light" panose="020F0302020204030204" pitchFamily="34" charset="0"/>
              </a:rPr>
              <a:t>Ένα </a:t>
            </a:r>
            <a:r>
              <a:rPr lang="el-GR" sz="2000" dirty="0" err="1">
                <a:latin typeface="Calibri Light" panose="020F0302020204030204" pitchFamily="34" charset="0"/>
                <a:cs typeface="Calibri Light" panose="020F0302020204030204" pitchFamily="34" charset="0"/>
              </a:rPr>
              <a:t>ληφθέν</a:t>
            </a:r>
            <a:r>
              <a:rPr lang="el-GR" sz="2000" dirty="0">
                <a:latin typeface="Calibri Light" panose="020F0302020204030204" pitchFamily="34" charset="0"/>
                <a:cs typeface="Calibri Light" panose="020F0302020204030204" pitchFamily="34" charset="0"/>
              </a:rPr>
              <a:t> μήνυμα «κλειδώνεται» κατά τη διάρκεια της επεξεργασίας του.</a:t>
            </a:r>
          </a:p>
          <a:p>
            <a:pPr lvl="2" eaLnBrk="1" hangingPunct="1">
              <a:buFont typeface="Wingdings" panose="05000000000000000000" pitchFamily="2" charset="2"/>
              <a:buChar char="ü"/>
              <a:defRPr/>
            </a:pPr>
            <a:r>
              <a:rPr lang="en-US" sz="2000" dirty="0">
                <a:latin typeface="Calibri Light" panose="020F0302020204030204" pitchFamily="34" charset="0"/>
                <a:cs typeface="Calibri Light" panose="020F0302020204030204" pitchFamily="34" charset="0"/>
              </a:rPr>
              <a:t> </a:t>
            </a:r>
            <a:r>
              <a:rPr lang="el-GR" sz="2000" dirty="0">
                <a:latin typeface="Calibri Light" panose="020F0302020204030204" pitchFamily="34" charset="0"/>
                <a:cs typeface="Calibri Light" panose="020F0302020204030204" pitchFamily="34" charset="0"/>
              </a:rPr>
              <a:t>Αν η επεξεργασία αποτύχει, το κλείδωμα λήγει και το μήνυμα είναι και πάλι διαθέσιμο.</a:t>
            </a:r>
          </a:p>
          <a:p>
            <a:pPr lvl="1" eaLnBrk="1" hangingPunct="1">
              <a:buFont typeface="Wingdings" panose="05000000000000000000" pitchFamily="2" charset="2"/>
              <a:buChar char="Ø"/>
              <a:defRPr/>
            </a:pPr>
            <a:r>
              <a:rPr lang="en-US" sz="2000" dirty="0">
                <a:latin typeface="Calibri Light" panose="020F0302020204030204" pitchFamily="34" charset="0"/>
                <a:cs typeface="Calibri Light" panose="020F0302020204030204" pitchFamily="34" charset="0"/>
              </a:rPr>
              <a:t> </a:t>
            </a:r>
            <a:r>
              <a:rPr lang="el-GR" sz="2000" dirty="0">
                <a:latin typeface="Calibri Light" panose="020F0302020204030204" pitchFamily="34" charset="0"/>
                <a:cs typeface="Calibri Light" panose="020F0302020204030204" pitchFamily="34" charset="0"/>
              </a:rPr>
              <a:t>Η ανταλλαγή των ουρών ενδέχεται να περιορίζεται από τις διευθύνσεις IP κι από την ώρα</a:t>
            </a:r>
            <a:r>
              <a:rPr lang="en-US" sz="2000" dirty="0">
                <a:latin typeface="Calibri Light" panose="020F0302020204030204" pitchFamily="34" charset="0"/>
                <a:cs typeface="Calibri Light" panose="020F0302020204030204" pitchFamily="34" charset="0"/>
              </a:rPr>
              <a:t> </a:t>
            </a:r>
            <a:r>
              <a:rPr lang="el-GR" sz="2000" dirty="0">
                <a:latin typeface="Calibri Light" panose="020F0302020204030204" pitchFamily="34" charset="0"/>
                <a:cs typeface="Calibri Light" panose="020F0302020204030204" pitchFamily="34" charset="0"/>
              </a:rPr>
              <a:t>της ημέρας</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Τίτλος 1"/>
          <p:cNvSpPr>
            <a:spLocks noGrp="1"/>
          </p:cNvSpPr>
          <p:nvPr>
            <p:ph type="title" idx="4294967295"/>
          </p:nvPr>
        </p:nvSpPr>
        <p:spPr/>
        <p:txBody>
          <a:bodyPr/>
          <a:lstStyle/>
          <a:p>
            <a:pPr eaLnBrk="1" hangingPunct="1"/>
            <a:r>
              <a:rPr lang="en-US" altLang="el-GR" b="1" dirty="0">
                <a:latin typeface="Calibri Light" panose="020F0302020204030204" pitchFamily="34" charset="0"/>
                <a:cs typeface="Calibri Light" panose="020F0302020204030204" pitchFamily="34" charset="0"/>
              </a:rPr>
              <a:t>Cloud Watch</a:t>
            </a:r>
            <a:endParaRPr lang="el-GR" altLang="el-GR" b="1"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idx="4294967295"/>
          </p:nvPr>
        </p:nvSpPr>
        <p:spPr>
          <a:xfrm>
            <a:off x="838199" y="1825625"/>
            <a:ext cx="10602433" cy="4965700"/>
          </a:xfrm>
        </p:spPr>
        <p:txBody>
          <a:bodyPr>
            <a:normAutofit fontScale="92500" lnSpcReduction="10000"/>
          </a:bodyPr>
          <a:lstStyle/>
          <a:p>
            <a:pPr algn="just" eaLnBrk="1" hangingPunct="1">
              <a:lnSpc>
                <a:spcPct val="110000"/>
              </a:lnSpc>
              <a:buFont typeface="Wingdings" pitchFamily="2" charset="2"/>
              <a:buChar char="§"/>
              <a:defRPr/>
            </a:pPr>
            <a:r>
              <a:rPr lang="en-US" sz="2400" dirty="0"/>
              <a:t> </a:t>
            </a:r>
            <a:r>
              <a:rPr lang="el-GR" sz="2600" dirty="0">
                <a:latin typeface="Calibri Light" panose="020F0302020204030204" pitchFamily="34" charset="0"/>
                <a:cs typeface="Calibri Light" panose="020F0302020204030204" pitchFamily="34" charset="0"/>
              </a:rPr>
              <a:t>Η επίβλεψη της υποδομής χρησιμοποιείται από τους προγραμματιστές εφαρμογών, τους χρήστες και τους διαχειριστές του</a:t>
            </a:r>
            <a:r>
              <a:rPr lang="en-US" sz="2600" dirty="0">
                <a:latin typeface="Calibri Light" panose="020F0302020204030204" pitchFamily="34" charset="0"/>
                <a:cs typeface="Calibri Light" panose="020F0302020204030204" pitchFamily="34" charset="0"/>
              </a:rPr>
              <a:t> </a:t>
            </a:r>
            <a:r>
              <a:rPr lang="el-GR" sz="2600" dirty="0">
                <a:latin typeface="Calibri Light" panose="020F0302020204030204" pitchFamily="34" charset="0"/>
                <a:cs typeface="Calibri Light" panose="020F0302020204030204" pitchFamily="34" charset="0"/>
              </a:rPr>
              <a:t>συστήματος.</a:t>
            </a:r>
          </a:p>
          <a:p>
            <a:pPr lvl="1" eaLnBrk="1" hangingPunct="1">
              <a:lnSpc>
                <a:spcPct val="110000"/>
              </a:lnSpc>
              <a:buFont typeface="Wingdings" panose="05000000000000000000" pitchFamily="2" charset="2"/>
              <a:buChar char="Ø"/>
              <a:defRPr/>
            </a:pPr>
            <a:r>
              <a:rPr lang="en-US" sz="2000" dirty="0">
                <a:latin typeface="Calibri Light" panose="020F0302020204030204" pitchFamily="34" charset="0"/>
                <a:cs typeface="Calibri Light" panose="020F0302020204030204" pitchFamily="34" charset="0"/>
              </a:rPr>
              <a:t> </a:t>
            </a:r>
            <a:r>
              <a:rPr lang="el-GR" sz="2000" dirty="0">
                <a:latin typeface="Calibri Light" panose="020F0302020204030204" pitchFamily="34" charset="0"/>
                <a:cs typeface="Calibri Light" panose="020F0302020204030204" pitchFamily="34" charset="0"/>
              </a:rPr>
              <a:t>Για την ανίχνευση και τη συλλογή μετρικών που είναι σημαντικές για την βελτιστοποίηση της απόδοσης των εφαρμογών και</a:t>
            </a:r>
            <a:r>
              <a:rPr lang="en-US" sz="2000" dirty="0">
                <a:latin typeface="Calibri Light" panose="020F0302020204030204" pitchFamily="34" charset="0"/>
                <a:cs typeface="Calibri Light" panose="020F0302020204030204" pitchFamily="34" charset="0"/>
              </a:rPr>
              <a:t> </a:t>
            </a:r>
            <a:r>
              <a:rPr lang="el-GR" sz="2000" dirty="0">
                <a:latin typeface="Calibri Light" panose="020F0302020204030204" pitchFamily="34" charset="0"/>
                <a:cs typeface="Calibri Light" panose="020F0302020204030204" pitchFamily="34" charset="0"/>
              </a:rPr>
              <a:t>την αποτελεσματικότερη εκμετάλλευση των πόρων.</a:t>
            </a:r>
            <a:endParaRPr lang="en-US" sz="2000" dirty="0">
              <a:latin typeface="Calibri Light" panose="020F0302020204030204" pitchFamily="34" charset="0"/>
              <a:cs typeface="Calibri Light" panose="020F0302020204030204" pitchFamily="34" charset="0"/>
            </a:endParaRPr>
          </a:p>
          <a:p>
            <a:pPr lvl="1" eaLnBrk="1" hangingPunct="1">
              <a:lnSpc>
                <a:spcPct val="110000"/>
              </a:lnSpc>
              <a:buFont typeface="Wingdings" panose="05000000000000000000" pitchFamily="2" charset="2"/>
              <a:buChar char="Ø"/>
              <a:defRPr/>
            </a:pPr>
            <a:r>
              <a:rPr lang="en-US" sz="2000" dirty="0">
                <a:latin typeface="Calibri Light" panose="020F0302020204030204" pitchFamily="34" charset="0"/>
                <a:cs typeface="Calibri Light" panose="020F0302020204030204" pitchFamily="34" charset="0"/>
              </a:rPr>
              <a:t> </a:t>
            </a:r>
            <a:r>
              <a:rPr lang="el-GR" sz="2000" dirty="0">
                <a:latin typeface="Calibri Light" panose="020F0302020204030204" pitchFamily="34" charset="0"/>
                <a:cs typeface="Calibri Light" panose="020F0302020204030204" pitchFamily="34" charset="0"/>
              </a:rPr>
              <a:t> Οι παρακολουθούμενοι πόροι στέλνουν πακέτα πληροφοριών για την λειτουργία τους (</a:t>
            </a:r>
            <a:r>
              <a:rPr lang="en-US" sz="2000" dirty="0">
                <a:latin typeface="Calibri Light" panose="020F0302020204030204" pitchFamily="34" charset="0"/>
                <a:cs typeface="Calibri Light" panose="020F0302020204030204" pitchFamily="34" charset="0"/>
              </a:rPr>
              <a:t>logs)</a:t>
            </a:r>
            <a:r>
              <a:rPr lang="el-GR" sz="2000" dirty="0">
                <a:latin typeface="Calibri Light" panose="020F0302020204030204" pitchFamily="34" charset="0"/>
                <a:cs typeface="Calibri Light" panose="020F0302020204030204" pitchFamily="34" charset="0"/>
              </a:rPr>
              <a:t>, που εφοδιάζουν τις μετρικές (</a:t>
            </a:r>
            <a:r>
              <a:rPr lang="en-US" sz="2000" dirty="0">
                <a:latin typeface="Calibri Light" panose="020F0302020204030204" pitchFamily="34" charset="0"/>
                <a:cs typeface="Calibri Light" panose="020F0302020204030204" pitchFamily="34" charset="0"/>
              </a:rPr>
              <a:t>metrics) </a:t>
            </a:r>
            <a:r>
              <a:rPr lang="el-GR" sz="2000" dirty="0">
                <a:latin typeface="Calibri Light" panose="020F0302020204030204" pitchFamily="34" charset="0"/>
                <a:cs typeface="Calibri Light" panose="020F0302020204030204" pitchFamily="34" charset="0"/>
              </a:rPr>
              <a:t>της υπηρεσίας.</a:t>
            </a:r>
          </a:p>
          <a:p>
            <a:pPr lvl="1" eaLnBrk="1" hangingPunct="1">
              <a:lnSpc>
                <a:spcPct val="110000"/>
              </a:lnSpc>
              <a:buFont typeface="Wingdings" panose="05000000000000000000" pitchFamily="2" charset="2"/>
              <a:buChar char="Ø"/>
              <a:defRPr/>
            </a:pPr>
            <a:r>
              <a:rPr lang="en-US" sz="2000" dirty="0">
                <a:latin typeface="Calibri Light" panose="020F0302020204030204" pitchFamily="34" charset="0"/>
                <a:cs typeface="Calibri Light" panose="020F0302020204030204" pitchFamily="34" charset="0"/>
              </a:rPr>
              <a:t> </a:t>
            </a:r>
            <a:r>
              <a:rPr lang="el-GR" sz="2000" dirty="0">
                <a:latin typeface="Calibri Light" panose="020F0302020204030204" pitchFamily="34" charset="0"/>
                <a:cs typeface="Calibri Light" panose="020F0302020204030204" pitchFamily="34" charset="0"/>
              </a:rPr>
              <a:t> Ένας χρήστης μπορεί να επιβλέπει </a:t>
            </a:r>
            <a:r>
              <a:rPr lang="en-US" sz="2000" dirty="0">
                <a:latin typeface="Calibri Light" panose="020F0302020204030204" pitchFamily="34" charset="0"/>
                <a:cs typeface="Calibri Light" panose="020F0302020204030204" pitchFamily="34" charset="0"/>
              </a:rPr>
              <a:t> 8 </a:t>
            </a:r>
            <a:r>
              <a:rPr lang="el-GR" sz="2000" dirty="0">
                <a:latin typeface="Calibri Light" panose="020F0302020204030204" pitchFamily="34" charset="0"/>
                <a:cs typeface="Calibri Light" panose="020F0302020204030204" pitchFamily="34" charset="0"/>
              </a:rPr>
              <a:t>προεπιλεγμένες μετρικές και να εμφανίζει γραφήματα και στατιστικά</a:t>
            </a:r>
            <a:r>
              <a:rPr lang="en-US" sz="2000" dirty="0">
                <a:latin typeface="Calibri Light" panose="020F0302020204030204" pitchFamily="34" charset="0"/>
                <a:cs typeface="Calibri Light" panose="020F0302020204030204" pitchFamily="34" charset="0"/>
              </a:rPr>
              <a:t> </a:t>
            </a:r>
            <a:r>
              <a:rPr lang="el-GR" sz="2000" dirty="0">
                <a:latin typeface="Calibri Light" panose="020F0302020204030204" pitchFamily="34" charset="0"/>
                <a:cs typeface="Calibri Light" panose="020F0302020204030204" pitchFamily="34" charset="0"/>
              </a:rPr>
              <a:t>στοιχεία για αυτές. Επίσης να ορίσει συναγερμούς (</a:t>
            </a:r>
            <a:r>
              <a:rPr lang="en-US" sz="2000" dirty="0">
                <a:latin typeface="Calibri Light" panose="020F0302020204030204" pitchFamily="34" charset="0"/>
                <a:cs typeface="Calibri Light" panose="020F0302020204030204" pitchFamily="34" charset="0"/>
              </a:rPr>
              <a:t>alarms), </a:t>
            </a:r>
            <a:r>
              <a:rPr lang="el-GR" sz="2000" dirty="0">
                <a:latin typeface="Calibri Light" panose="020F0302020204030204" pitchFamily="34" charset="0"/>
                <a:cs typeface="Calibri Light" panose="020F0302020204030204" pitchFamily="34" charset="0"/>
              </a:rPr>
              <a:t>και γεγονότα (</a:t>
            </a:r>
            <a:r>
              <a:rPr lang="en-US" sz="2000" dirty="0">
                <a:latin typeface="Calibri Light" panose="020F0302020204030204" pitchFamily="34" charset="0"/>
                <a:cs typeface="Calibri Light" panose="020F0302020204030204" pitchFamily="34" charset="0"/>
              </a:rPr>
              <a:t>events) </a:t>
            </a:r>
            <a:r>
              <a:rPr lang="el-GR" sz="2000" dirty="0">
                <a:latin typeface="Calibri Light" panose="020F0302020204030204" pitchFamily="34" charset="0"/>
                <a:cs typeface="Calibri Light" panose="020F0302020204030204" pitchFamily="34" charset="0"/>
              </a:rPr>
              <a:t>που ενεργοποιούνται αυτόματα με την αλλαγή κάποιων μετρικών.</a:t>
            </a:r>
          </a:p>
          <a:p>
            <a:pPr lvl="1" eaLnBrk="1" hangingPunct="1">
              <a:lnSpc>
                <a:spcPct val="110000"/>
              </a:lnSpc>
              <a:buFont typeface="Wingdings" panose="05000000000000000000" pitchFamily="2" charset="2"/>
              <a:buChar char="Ø"/>
              <a:defRPr/>
            </a:pPr>
            <a:r>
              <a:rPr lang="el-GR" sz="2000" dirty="0">
                <a:latin typeface="Calibri Light" panose="020F0302020204030204" pitchFamily="34" charset="0"/>
                <a:cs typeface="Calibri Light" panose="020F0302020204030204" pitchFamily="34" charset="0"/>
              </a:rPr>
              <a:t>Όταν εκτελείται ένα </a:t>
            </a:r>
            <a:r>
              <a:rPr lang="el-GR" sz="2000" dirty="0" err="1">
                <a:latin typeface="Calibri Light" panose="020F0302020204030204" pitchFamily="34" charset="0"/>
                <a:cs typeface="Calibri Light" panose="020F0302020204030204" pitchFamily="34" charset="0"/>
              </a:rPr>
              <a:t>Amazon</a:t>
            </a:r>
            <a:r>
              <a:rPr lang="el-GR" sz="2000" dirty="0">
                <a:latin typeface="Calibri Light" panose="020F0302020204030204" pitchFamily="34" charset="0"/>
                <a:cs typeface="Calibri Light" panose="020F0302020204030204" pitchFamily="34" charset="0"/>
              </a:rPr>
              <a:t> </a:t>
            </a:r>
            <a:r>
              <a:rPr lang="el-GR" sz="2000" dirty="0" err="1">
                <a:latin typeface="Calibri Light" panose="020F0302020204030204" pitchFamily="34" charset="0"/>
                <a:cs typeface="Calibri Light" panose="020F0302020204030204" pitchFamily="34" charset="0"/>
              </a:rPr>
              <a:t>Machine</a:t>
            </a:r>
            <a:r>
              <a:rPr lang="el-GR" sz="2000" dirty="0">
                <a:latin typeface="Calibri Light" panose="020F0302020204030204" pitchFamily="34" charset="0"/>
                <a:cs typeface="Calibri Light" panose="020F0302020204030204" pitchFamily="34" charset="0"/>
              </a:rPr>
              <a:t> </a:t>
            </a:r>
            <a:r>
              <a:rPr lang="el-GR" sz="2000" dirty="0" err="1">
                <a:latin typeface="Calibri Light" panose="020F0302020204030204" pitchFamily="34" charset="0"/>
                <a:cs typeface="Calibri Light" panose="020F0302020204030204" pitchFamily="34" charset="0"/>
              </a:rPr>
              <a:t>Image</a:t>
            </a:r>
            <a:r>
              <a:rPr lang="el-GR" sz="2000" dirty="0">
                <a:latin typeface="Calibri Light" panose="020F0302020204030204" pitchFamily="34" charset="0"/>
                <a:cs typeface="Calibri Light" panose="020F0302020204030204" pitchFamily="34" charset="0"/>
              </a:rPr>
              <a:t> (AMI), ο χρήστης μπορεί να εκκινήσει το </a:t>
            </a:r>
            <a:r>
              <a:rPr lang="el-GR" sz="2000" dirty="0" err="1">
                <a:latin typeface="Calibri Light" panose="020F0302020204030204" pitchFamily="34" charset="0"/>
                <a:cs typeface="Calibri Light" panose="020F0302020204030204" pitchFamily="34" charset="0"/>
              </a:rPr>
              <a:t>CloudWatch</a:t>
            </a:r>
            <a:r>
              <a:rPr lang="el-GR" sz="2000" dirty="0">
                <a:latin typeface="Calibri Light" panose="020F0302020204030204" pitchFamily="34" charset="0"/>
                <a:cs typeface="Calibri Light" panose="020F0302020204030204" pitchFamily="34" charset="0"/>
              </a:rPr>
              <a:t> και να καθορίσει τον</a:t>
            </a:r>
            <a:r>
              <a:rPr lang="en-US" sz="2000" dirty="0">
                <a:latin typeface="Calibri Light" panose="020F0302020204030204" pitchFamily="34" charset="0"/>
                <a:cs typeface="Calibri Light" panose="020F0302020204030204" pitchFamily="34" charset="0"/>
              </a:rPr>
              <a:t> </a:t>
            </a:r>
            <a:r>
              <a:rPr lang="el-GR" sz="2000" dirty="0">
                <a:latin typeface="Calibri Light" panose="020F0302020204030204" pitchFamily="34" charset="0"/>
                <a:cs typeface="Calibri Light" panose="020F0302020204030204" pitchFamily="34" charset="0"/>
              </a:rPr>
              <a:t>τύπο της επίβλεψης:</a:t>
            </a:r>
          </a:p>
          <a:p>
            <a:pPr lvl="2" eaLnBrk="1" hangingPunct="1">
              <a:lnSpc>
                <a:spcPct val="110000"/>
              </a:lnSpc>
              <a:buFont typeface="Wingdings" panose="05000000000000000000" pitchFamily="2" charset="2"/>
              <a:buChar char="Ø"/>
              <a:defRPr/>
            </a:pPr>
            <a:r>
              <a:rPr lang="en-US" sz="16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Βασική επίβλεψη. </a:t>
            </a:r>
          </a:p>
          <a:p>
            <a:pPr lvl="3" eaLnBrk="1" hangingPunct="1">
              <a:lnSpc>
                <a:spcPct val="110000"/>
              </a:lnSpc>
              <a:buFont typeface="Arial" panose="020B0604020202020204" pitchFamily="34" charset="0"/>
              <a:buChar char="•"/>
              <a:defRPr/>
            </a:pPr>
            <a:r>
              <a:rPr lang="el-GR" sz="1600" dirty="0">
                <a:latin typeface="Calibri Light" panose="020F0302020204030204" pitchFamily="34" charset="0"/>
                <a:cs typeface="Calibri Light" panose="020F0302020204030204" pitchFamily="34" charset="0"/>
              </a:rPr>
              <a:t>Παρέχεται δωρεάν. Συλλέγει δεδομένα κάθε πέντε λεπτά για έως κι επτά μετρικές.</a:t>
            </a:r>
          </a:p>
          <a:p>
            <a:pPr lvl="2" eaLnBrk="1" hangingPunct="1">
              <a:lnSpc>
                <a:spcPct val="110000"/>
              </a:lnSpc>
              <a:buFont typeface="Wingdings" panose="05000000000000000000" pitchFamily="2" charset="2"/>
              <a:buChar char="Ø"/>
              <a:defRPr/>
            </a:pPr>
            <a:r>
              <a:rPr lang="el-GR" sz="1800" dirty="0">
                <a:latin typeface="Calibri Light" panose="020F0302020204030204" pitchFamily="34" charset="0"/>
                <a:cs typeface="Calibri Light" panose="020F0302020204030204" pitchFamily="34" charset="0"/>
              </a:rPr>
              <a:t> Αναλυτική επίβλεψη.</a:t>
            </a:r>
          </a:p>
          <a:p>
            <a:pPr lvl="3" eaLnBrk="1" hangingPunct="1">
              <a:lnSpc>
                <a:spcPct val="110000"/>
              </a:lnSpc>
              <a:buFont typeface="Arial" panose="020B0604020202020204" pitchFamily="34" charset="0"/>
              <a:buChar char="•"/>
              <a:defRPr/>
            </a:pPr>
            <a:r>
              <a:rPr lang="en-US" sz="1600" dirty="0">
                <a:latin typeface="Calibri Light" panose="020F0302020204030204" pitchFamily="34" charset="0"/>
                <a:cs typeface="Calibri Light" panose="020F0302020204030204" pitchFamily="34" charset="0"/>
              </a:rPr>
              <a:t> </a:t>
            </a:r>
            <a:r>
              <a:rPr lang="el-GR" sz="1600" dirty="0">
                <a:latin typeface="Calibri Light" panose="020F0302020204030204" pitchFamily="34" charset="0"/>
                <a:cs typeface="Calibri Light" panose="020F0302020204030204" pitchFamily="34" charset="0"/>
              </a:rPr>
              <a:t>Υπόκειται σε χρέωση. Συλλέγει δεδομένα κάθε ένα λεπτό.</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Τίτλος 1"/>
          <p:cNvSpPr>
            <a:spLocks noGrp="1"/>
          </p:cNvSpPr>
          <p:nvPr>
            <p:ph type="title" idx="4294967295"/>
          </p:nvPr>
        </p:nvSpPr>
        <p:spPr/>
        <p:txBody>
          <a:bodyPr/>
          <a:lstStyle/>
          <a:p>
            <a:pPr eaLnBrk="1" hangingPunct="1"/>
            <a:r>
              <a:rPr lang="en-US" altLang="el-GR" b="1" dirty="0">
                <a:latin typeface="Calibri Light" panose="020F0302020204030204" pitchFamily="34" charset="0"/>
                <a:cs typeface="Calibri Light" panose="020F0302020204030204" pitchFamily="34" charset="0"/>
              </a:rPr>
              <a:t>Cloud Watch</a:t>
            </a:r>
            <a:endParaRPr lang="el-GR" altLang="el-GR" b="1" dirty="0">
              <a:latin typeface="Calibri Light" panose="020F0302020204030204" pitchFamily="34" charset="0"/>
              <a:cs typeface="Calibri Light" panose="020F0302020204030204" pitchFamily="34" charset="0"/>
            </a:endParaRPr>
          </a:p>
        </p:txBody>
      </p:sp>
      <p:pic>
        <p:nvPicPr>
          <p:cNvPr id="2" name="Θέση περιεχομένου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860898" y="4761112"/>
            <a:ext cx="3383280" cy="1611630"/>
          </a:xfr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7633" y="1417638"/>
            <a:ext cx="5484444" cy="3160000"/>
          </a:xfrm>
          <a:prstGeom prst="rect">
            <a:avLst/>
          </a:prstGeom>
        </p:spPr>
      </p:pic>
      <p:pic>
        <p:nvPicPr>
          <p:cNvPr id="6" name="Εικόνα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4172268"/>
            <a:ext cx="5778530" cy="2200474"/>
          </a:xfrm>
          <a:prstGeom prst="rect">
            <a:avLst/>
          </a:prstGeom>
        </p:spPr>
      </p:pic>
      <p:pic>
        <p:nvPicPr>
          <p:cNvPr id="7" name="Εικόνα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495" y="1417638"/>
            <a:ext cx="5680710" cy="2622734"/>
          </a:xfrm>
          <a:prstGeom prst="rect">
            <a:avLst/>
          </a:prstGeom>
        </p:spPr>
      </p:pic>
    </p:spTree>
    <p:extLst>
      <p:ext uri="{BB962C8B-B14F-4D97-AF65-F5344CB8AC3E}">
        <p14:creationId xmlns:p14="http://schemas.microsoft.com/office/powerpoint/2010/main" val="4022668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Τίτλος 1"/>
          <p:cNvSpPr>
            <a:spLocks noGrp="1"/>
          </p:cNvSpPr>
          <p:nvPr>
            <p:ph type="title" idx="4294967295"/>
          </p:nvPr>
        </p:nvSpPr>
        <p:spPr/>
        <p:txBody>
          <a:bodyPr/>
          <a:lstStyle/>
          <a:p>
            <a:pPr eaLnBrk="1" hangingPunct="1"/>
            <a:r>
              <a:rPr lang="el-GR" altLang="el-GR" b="1" dirty="0">
                <a:latin typeface="Calibri Light" panose="020F0302020204030204" pitchFamily="34" charset="0"/>
                <a:cs typeface="Calibri Light" panose="020F0302020204030204" pitchFamily="34" charset="0"/>
              </a:rPr>
              <a:t>Το υπολογιστικό νέφος (</a:t>
            </a:r>
            <a:r>
              <a:rPr lang="en-US" altLang="el-GR" b="1" dirty="0">
                <a:latin typeface="Calibri Light" panose="020F0302020204030204" pitchFamily="34" charset="0"/>
                <a:cs typeface="Calibri Light" panose="020F0302020204030204" pitchFamily="34" charset="0"/>
              </a:rPr>
              <a:t>Cloud Computing)</a:t>
            </a:r>
            <a:endParaRPr lang="el-GR" altLang="el-GR" b="1"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idx="4294967295"/>
          </p:nvPr>
        </p:nvSpPr>
        <p:spPr>
          <a:xfrm>
            <a:off x="838200" y="1406524"/>
            <a:ext cx="10515600" cy="5277079"/>
          </a:xfrm>
        </p:spPr>
        <p:txBody>
          <a:bodyPr>
            <a:normAutofit fontScale="92500" lnSpcReduction="10000"/>
          </a:bodyPr>
          <a:lstStyle/>
          <a:p>
            <a:pPr algn="just" eaLnBrk="1" hangingPunct="1">
              <a:lnSpc>
                <a:spcPct val="70000"/>
              </a:lnSpc>
              <a:defRPr/>
            </a:pPr>
            <a:endParaRPr lang="el-GR" sz="1700" dirty="0"/>
          </a:p>
          <a:p>
            <a:pPr algn="just" eaLnBrk="1" hangingPunct="1">
              <a:lnSpc>
                <a:spcPct val="70000"/>
              </a:lnSpc>
              <a:defRPr/>
            </a:pPr>
            <a:endParaRPr lang="el-GR" sz="1700" dirty="0"/>
          </a:p>
          <a:p>
            <a:pPr algn="just" eaLnBrk="1" hangingPunct="1">
              <a:lnSpc>
                <a:spcPct val="70000"/>
              </a:lnSpc>
              <a:defRPr/>
            </a:pPr>
            <a:endParaRPr lang="el-GR" sz="1700" dirty="0"/>
          </a:p>
          <a:p>
            <a:pPr algn="just" eaLnBrk="1" hangingPunct="1">
              <a:lnSpc>
                <a:spcPct val="70000"/>
              </a:lnSpc>
              <a:defRPr/>
            </a:pPr>
            <a:endParaRPr lang="el-GR" sz="1700" dirty="0"/>
          </a:p>
          <a:p>
            <a:pPr algn="just" eaLnBrk="1" hangingPunct="1">
              <a:lnSpc>
                <a:spcPct val="70000"/>
              </a:lnSpc>
              <a:defRPr/>
            </a:pPr>
            <a:endParaRPr lang="el-GR" sz="1700" dirty="0"/>
          </a:p>
          <a:p>
            <a:pPr algn="just" eaLnBrk="1" hangingPunct="1">
              <a:lnSpc>
                <a:spcPct val="70000"/>
              </a:lnSpc>
              <a:defRPr/>
            </a:pPr>
            <a:endParaRPr lang="el-GR" sz="1700" dirty="0"/>
          </a:p>
          <a:p>
            <a:pPr algn="just" eaLnBrk="1" hangingPunct="1">
              <a:lnSpc>
                <a:spcPct val="70000"/>
              </a:lnSpc>
              <a:defRPr/>
            </a:pPr>
            <a:endParaRPr lang="el-GR" sz="1700" dirty="0"/>
          </a:p>
          <a:p>
            <a:pPr algn="just" eaLnBrk="1" hangingPunct="1">
              <a:lnSpc>
                <a:spcPct val="70000"/>
              </a:lnSpc>
              <a:buFontTx/>
              <a:buNone/>
              <a:defRPr/>
            </a:pPr>
            <a:r>
              <a:rPr lang="en-US" sz="1700" dirty="0"/>
              <a:t> </a:t>
            </a:r>
            <a:endParaRPr lang="el-GR" sz="1700" dirty="0"/>
          </a:p>
          <a:p>
            <a:pPr algn="just" eaLnBrk="1" hangingPunct="1">
              <a:lnSpc>
                <a:spcPct val="70000"/>
              </a:lnSpc>
              <a:defRPr/>
            </a:pPr>
            <a:endParaRPr lang="el-GR" sz="1600" dirty="0"/>
          </a:p>
          <a:p>
            <a:pPr algn="just" eaLnBrk="1" hangingPunct="1">
              <a:lnSpc>
                <a:spcPct val="70000"/>
              </a:lnSpc>
              <a:defRPr/>
            </a:pPr>
            <a:endParaRPr lang="el-GR" sz="1600" dirty="0"/>
          </a:p>
          <a:p>
            <a:pPr algn="just" eaLnBrk="1" hangingPunct="1">
              <a:lnSpc>
                <a:spcPct val="70000"/>
              </a:lnSpc>
              <a:buFontTx/>
              <a:buNone/>
              <a:defRPr/>
            </a:pPr>
            <a:endParaRPr lang="el-GR" sz="2800" dirty="0"/>
          </a:p>
          <a:p>
            <a:pPr algn="just" eaLnBrk="1" hangingPunct="1">
              <a:lnSpc>
                <a:spcPct val="70000"/>
              </a:lnSpc>
              <a:defRPr/>
            </a:pPr>
            <a:endParaRPr lang="el-GR" sz="2800" dirty="0"/>
          </a:p>
          <a:p>
            <a:pPr algn="just" eaLnBrk="1" hangingPunct="1">
              <a:lnSpc>
                <a:spcPct val="70000"/>
              </a:lnSpc>
              <a:defRPr/>
            </a:pPr>
            <a:endParaRPr lang="el-GR" sz="2800" dirty="0"/>
          </a:p>
          <a:p>
            <a:pPr algn="just" eaLnBrk="1" hangingPunct="1">
              <a:lnSpc>
                <a:spcPct val="70000"/>
              </a:lnSpc>
              <a:defRPr/>
            </a:pPr>
            <a:endParaRPr lang="el-GR" sz="2800" dirty="0"/>
          </a:p>
          <a:p>
            <a:pPr algn="just" eaLnBrk="1" hangingPunct="1">
              <a:lnSpc>
                <a:spcPct val="110000"/>
              </a:lnSpc>
              <a:buFont typeface="Wingdings" panose="05000000000000000000" pitchFamily="2" charset="2"/>
              <a:buChar char="§"/>
              <a:defRPr/>
            </a:pPr>
            <a:endParaRPr lang="en-US" sz="2200" dirty="0">
              <a:latin typeface="Calibri Light" panose="020F0302020204030204" pitchFamily="34" charset="0"/>
              <a:cs typeface="Calibri Light" panose="020F0302020204030204" pitchFamily="34" charset="0"/>
            </a:endParaRPr>
          </a:p>
          <a:p>
            <a:pPr algn="just" eaLnBrk="1" hangingPunct="1">
              <a:lnSpc>
                <a:spcPct val="120000"/>
              </a:lnSpc>
              <a:buFont typeface="Wingdings" panose="05000000000000000000" pitchFamily="2" charset="2"/>
              <a:buChar char="§"/>
              <a:defRPr/>
            </a:pPr>
            <a:r>
              <a:rPr lang="en-US" sz="2200" dirty="0">
                <a:latin typeface="Calibri Light" panose="020F0302020204030204" pitchFamily="34" charset="0"/>
                <a:cs typeface="Calibri Light" panose="020F0302020204030204" pitchFamily="34" charset="0"/>
              </a:rPr>
              <a:t> </a:t>
            </a:r>
            <a:r>
              <a:rPr lang="el-GR" sz="2200" dirty="0">
                <a:latin typeface="Calibri Light" panose="020F0302020204030204" pitchFamily="34" charset="0"/>
                <a:cs typeface="Calibri Light" panose="020F0302020204030204" pitchFamily="34" charset="0"/>
              </a:rPr>
              <a:t>Ως υπολογιστικό νέφος ορίζουμε την παροχή της πληροφορικής ως υπηρεσία, όπου μας παρέχεται η πρόσβαση διαδικτυακά σε ένα κοινόχρηστο σύνολο </a:t>
            </a:r>
            <a:r>
              <a:rPr lang="el-GR" sz="2200" dirty="0" err="1">
                <a:latin typeface="Calibri Light" panose="020F0302020204030204" pitchFamily="34" charset="0"/>
                <a:cs typeface="Calibri Light" panose="020F0302020204030204" pitchFamily="34" charset="0"/>
              </a:rPr>
              <a:t>παραμετροποιήσιμων</a:t>
            </a:r>
            <a:r>
              <a:rPr lang="el-GR" sz="2200" dirty="0">
                <a:latin typeface="Calibri Light" panose="020F0302020204030204" pitchFamily="34" charset="0"/>
                <a:cs typeface="Calibri Light" panose="020F0302020204030204" pitchFamily="34" charset="0"/>
              </a:rPr>
              <a:t> υπολογιστικών πόρων (π.χ. διακομιστές, αποθηκευτικοί χώροι, εφαρμογές, υπηρεσίες). </a:t>
            </a:r>
            <a:endParaRPr lang="en-US" sz="2200" dirty="0">
              <a:latin typeface="Calibri Light" panose="020F0302020204030204" pitchFamily="34" charset="0"/>
              <a:cs typeface="Calibri Light" panose="020F0302020204030204" pitchFamily="34" charset="0"/>
            </a:endParaRPr>
          </a:p>
          <a:p>
            <a:pPr marL="0" indent="0" algn="just" eaLnBrk="1" hangingPunct="1">
              <a:lnSpc>
                <a:spcPct val="120000"/>
              </a:lnSpc>
              <a:buNone/>
              <a:defRPr/>
            </a:pPr>
            <a:r>
              <a:rPr lang="en-US" sz="2200" dirty="0">
                <a:latin typeface="Calibri Light" panose="020F0302020204030204" pitchFamily="34" charset="0"/>
                <a:cs typeface="Calibri Light" panose="020F0302020204030204" pitchFamily="34" charset="0"/>
              </a:rPr>
              <a:t>        </a:t>
            </a:r>
            <a:r>
              <a:rPr lang="el-GR" sz="2200" dirty="0">
                <a:latin typeface="Calibri Light" panose="020F0302020204030204" pitchFamily="34" charset="0"/>
                <a:cs typeface="Calibri Light" panose="020F0302020204030204" pitchFamily="34" charset="0"/>
              </a:rPr>
              <a:t>Αποτελεί</a:t>
            </a:r>
            <a:r>
              <a:rPr lang="en-US" sz="2200" dirty="0">
                <a:latin typeface="Calibri Light" panose="020F0302020204030204" pitchFamily="34" charset="0"/>
                <a:cs typeface="Calibri Light" panose="020F0302020204030204" pitchFamily="34" charset="0"/>
              </a:rPr>
              <a:t> </a:t>
            </a:r>
            <a:r>
              <a:rPr lang="el-GR" sz="2200" dirty="0">
                <a:latin typeface="Calibri Light" panose="020F0302020204030204" pitchFamily="34" charset="0"/>
                <a:cs typeface="Calibri Light" panose="020F0302020204030204" pitchFamily="34" charset="0"/>
              </a:rPr>
              <a:t>την σύγχρονη τεχνολογική τάση στον τομέα της Πληροφορικής</a:t>
            </a:r>
            <a:r>
              <a:rPr lang="el-GR" sz="2800" dirty="0">
                <a:latin typeface="Calibri Light" panose="020F0302020204030204" pitchFamily="34" charset="0"/>
                <a:cs typeface="Calibri Light" panose="020F0302020204030204" pitchFamily="34" charset="0"/>
              </a:rPr>
              <a:t>.</a:t>
            </a:r>
            <a:r>
              <a:rPr lang="el-GR" dirty="0">
                <a:latin typeface="Calibri Light" panose="020F0302020204030204" pitchFamily="34" charset="0"/>
                <a:cs typeface="Calibri Light" panose="020F0302020204030204" pitchFamily="34" charset="0"/>
              </a:rPr>
              <a:t> </a:t>
            </a:r>
          </a:p>
        </p:txBody>
      </p:sp>
      <p:pic>
        <p:nvPicPr>
          <p:cNvPr id="4100" name="Εικόνα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86225" y="1430338"/>
            <a:ext cx="4000500"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Τίτλος 1"/>
          <p:cNvSpPr>
            <a:spLocks noGrp="1"/>
          </p:cNvSpPr>
          <p:nvPr>
            <p:ph type="title" idx="4294967295"/>
          </p:nvPr>
        </p:nvSpPr>
        <p:spPr/>
        <p:txBody>
          <a:bodyPr/>
          <a:lstStyle/>
          <a:p>
            <a:pPr eaLnBrk="1" hangingPunct="1"/>
            <a:r>
              <a:rPr lang="en-US" altLang="el-GR" b="1" dirty="0">
                <a:latin typeface="Calibri Light" panose="020F0302020204030204" pitchFamily="34" charset="0"/>
                <a:cs typeface="Calibri Light" panose="020F0302020204030204" pitchFamily="34" charset="0"/>
              </a:rPr>
              <a:t>Elastic Beanstalk</a:t>
            </a:r>
            <a:endParaRPr lang="el-GR" altLang="el-GR" b="1"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idx="4294967295"/>
          </p:nvPr>
        </p:nvSpPr>
        <p:spPr>
          <a:xfrm>
            <a:off x="838200" y="1825624"/>
            <a:ext cx="10515600" cy="4848553"/>
          </a:xfrm>
        </p:spPr>
        <p:txBody>
          <a:bodyPr>
            <a:normAutofit lnSpcReduction="10000"/>
          </a:bodyPr>
          <a:lstStyle/>
          <a:p>
            <a:pPr algn="just" eaLnBrk="1" hangingPunct="1">
              <a:buFont typeface="Wingdings" pitchFamily="2" charset="2"/>
              <a:buChar char="§"/>
              <a:defRPr/>
            </a:pPr>
            <a:r>
              <a:rPr lang="el-GR" sz="2400" dirty="0">
                <a:latin typeface="Calibri Light" panose="020F0302020204030204" pitchFamily="34" charset="0"/>
                <a:cs typeface="Calibri Light" panose="020F0302020204030204" pitchFamily="34" charset="0"/>
              </a:rPr>
              <a:t> Χειρίζεται αυτόματα την ανάπτυξη</a:t>
            </a:r>
            <a:r>
              <a:rPr lang="en-US" sz="2400" dirty="0">
                <a:latin typeface="Calibri Light" panose="020F0302020204030204" pitchFamily="34" charset="0"/>
                <a:cs typeface="Calibri Light" panose="020F0302020204030204" pitchFamily="34" charset="0"/>
              </a:rPr>
              <a:t> (deployment)</a:t>
            </a:r>
            <a:r>
              <a:rPr lang="el-GR" sz="2400" dirty="0">
                <a:latin typeface="Calibri Light" panose="020F0302020204030204" pitchFamily="34" charset="0"/>
                <a:cs typeface="Calibri Light" panose="020F0302020204030204" pitchFamily="34" charset="0"/>
              </a:rPr>
              <a:t>, την τροφοδοσία της χωρητικότητας (</a:t>
            </a:r>
            <a:r>
              <a:rPr lang="el-GR" sz="2400" dirty="0" err="1">
                <a:latin typeface="Calibri Light" panose="020F0302020204030204" pitchFamily="34" charset="0"/>
                <a:cs typeface="Calibri Light" panose="020F0302020204030204" pitchFamily="34" charset="0"/>
              </a:rPr>
              <a:t>capacity</a:t>
            </a:r>
            <a:r>
              <a:rPr lang="en-US" sz="2400" dirty="0">
                <a:latin typeface="Calibri Light" panose="020F0302020204030204" pitchFamily="34" charset="0"/>
                <a:cs typeface="Calibri Light" panose="020F0302020204030204" pitchFamily="34" charset="0"/>
              </a:rPr>
              <a:t> </a:t>
            </a:r>
            <a:r>
              <a:rPr lang="el-GR" sz="2400" dirty="0" err="1">
                <a:latin typeface="Calibri Light" panose="020F0302020204030204" pitchFamily="34" charset="0"/>
                <a:cs typeface="Calibri Light" panose="020F0302020204030204" pitchFamily="34" charset="0"/>
              </a:rPr>
              <a:t>provisioning</a:t>
            </a:r>
            <a:r>
              <a:rPr lang="el-GR" sz="2400" dirty="0">
                <a:latin typeface="Calibri Light" panose="020F0302020204030204" pitchFamily="34" charset="0"/>
                <a:cs typeface="Calibri Light" panose="020F0302020204030204" pitchFamily="34" charset="0"/>
              </a:rPr>
              <a:t>), την κατανομή του φόρτου εργασίας</a:t>
            </a:r>
            <a:r>
              <a:rPr lang="en-US" sz="2400" dirty="0">
                <a:latin typeface="Calibri Light" panose="020F0302020204030204" pitchFamily="34" charset="0"/>
                <a:cs typeface="Calibri Light" panose="020F0302020204030204" pitchFamily="34" charset="0"/>
              </a:rPr>
              <a:t> (load balancing)</a:t>
            </a:r>
            <a:r>
              <a:rPr lang="el-GR" sz="2400" dirty="0">
                <a:latin typeface="Calibri Light" panose="020F0302020204030204" pitchFamily="34" charset="0"/>
                <a:cs typeface="Calibri Light" panose="020F0302020204030204" pitchFamily="34" charset="0"/>
              </a:rPr>
              <a:t>, την αυτόματη κλιμάκωση</a:t>
            </a:r>
            <a:r>
              <a:rPr lang="en-US" sz="2400" dirty="0">
                <a:latin typeface="Calibri Light" panose="020F0302020204030204" pitchFamily="34" charset="0"/>
                <a:cs typeface="Calibri Light" panose="020F0302020204030204" pitchFamily="34" charset="0"/>
              </a:rPr>
              <a:t> (auto scaling)</a:t>
            </a:r>
            <a:r>
              <a:rPr lang="el-GR" sz="2400" dirty="0">
                <a:latin typeface="Calibri Light" panose="020F0302020204030204" pitchFamily="34" charset="0"/>
                <a:cs typeface="Calibri Light" panose="020F0302020204030204" pitchFamily="34" charset="0"/>
              </a:rPr>
              <a:t> καθώς και</a:t>
            </a:r>
            <a:r>
              <a:rPr lang="en-US" sz="2400" dirty="0">
                <a:latin typeface="Calibri Light" panose="020F0302020204030204" pitchFamily="34" charset="0"/>
                <a:cs typeface="Calibri Light" panose="020F0302020204030204" pitchFamily="34" charset="0"/>
              </a:rPr>
              <a:t> </a:t>
            </a:r>
            <a:r>
              <a:rPr lang="el-GR" sz="2400" dirty="0">
                <a:latin typeface="Calibri Light" panose="020F0302020204030204" pitchFamily="34" charset="0"/>
                <a:cs typeface="Calibri Light" panose="020F0302020204030204" pitchFamily="34" charset="0"/>
              </a:rPr>
              <a:t>λειτουργίες επίβλεψης </a:t>
            </a:r>
            <a:r>
              <a:rPr lang="en-US" sz="2400" dirty="0">
                <a:latin typeface="Calibri Light" panose="020F0302020204030204" pitchFamily="34" charset="0"/>
                <a:cs typeface="Calibri Light" panose="020F0302020204030204" pitchFamily="34" charset="0"/>
              </a:rPr>
              <a:t>(health monitoring) </a:t>
            </a:r>
            <a:r>
              <a:rPr lang="el-GR" sz="2400" dirty="0">
                <a:latin typeface="Calibri Light" panose="020F0302020204030204" pitchFamily="34" charset="0"/>
                <a:cs typeface="Calibri Light" panose="020F0302020204030204" pitchFamily="34" charset="0"/>
              </a:rPr>
              <a:t>μίας εφαρμογής.</a:t>
            </a:r>
          </a:p>
          <a:p>
            <a:pPr lvl="1" eaLnBrk="1" hangingPunct="1">
              <a:buFont typeface="Wingdings" panose="05000000000000000000" pitchFamily="2" charset="2"/>
              <a:buChar char="Ø"/>
              <a:defRPr/>
            </a:pPr>
            <a:r>
              <a:rPr lang="en-US" sz="2200" dirty="0">
                <a:latin typeface="Calibri Light" panose="020F0302020204030204" pitchFamily="34" charset="0"/>
                <a:cs typeface="Calibri Light" panose="020F0302020204030204" pitchFamily="34" charset="0"/>
              </a:rPr>
              <a:t> </a:t>
            </a:r>
            <a:r>
              <a:rPr lang="el-GR" sz="2000" dirty="0" err="1">
                <a:latin typeface="Calibri Light" panose="020F0302020204030204" pitchFamily="34" charset="0"/>
                <a:cs typeface="Calibri Light" panose="020F0302020204030204" pitchFamily="34" charset="0"/>
              </a:rPr>
              <a:t>Αλληλεπιδρά</a:t>
            </a:r>
            <a:r>
              <a:rPr lang="el-GR" sz="2000" dirty="0">
                <a:latin typeface="Calibri Light" panose="020F0302020204030204" pitchFamily="34" charset="0"/>
                <a:cs typeface="Calibri Light" panose="020F0302020204030204" pitchFamily="34" charset="0"/>
              </a:rPr>
              <a:t> με άλλες υπηρεσίες συμπεριλαμβανομένων των EC2, S3, SNS, </a:t>
            </a:r>
            <a:r>
              <a:rPr lang="el-GR" sz="2000" dirty="0" err="1">
                <a:latin typeface="Calibri Light" panose="020F0302020204030204" pitchFamily="34" charset="0"/>
                <a:cs typeface="Calibri Light" panose="020F0302020204030204" pitchFamily="34" charset="0"/>
              </a:rPr>
              <a:t>Elastic</a:t>
            </a:r>
            <a:r>
              <a:rPr lang="el-GR" sz="2000" dirty="0">
                <a:latin typeface="Calibri Light" panose="020F0302020204030204" pitchFamily="34" charset="0"/>
                <a:cs typeface="Calibri Light" panose="020F0302020204030204" pitchFamily="34" charset="0"/>
              </a:rPr>
              <a:t> </a:t>
            </a:r>
            <a:r>
              <a:rPr lang="el-GR" sz="2000" dirty="0" err="1">
                <a:latin typeface="Calibri Light" panose="020F0302020204030204" pitchFamily="34" charset="0"/>
                <a:cs typeface="Calibri Light" panose="020F0302020204030204" pitchFamily="34" charset="0"/>
              </a:rPr>
              <a:t>Load</a:t>
            </a:r>
            <a:r>
              <a:rPr lang="en-US" sz="2000" dirty="0">
                <a:latin typeface="Calibri Light" panose="020F0302020204030204" pitchFamily="34" charset="0"/>
                <a:cs typeface="Calibri Light" panose="020F0302020204030204" pitchFamily="34" charset="0"/>
              </a:rPr>
              <a:t> </a:t>
            </a:r>
            <a:r>
              <a:rPr lang="el-GR" sz="2000" dirty="0" err="1">
                <a:latin typeface="Calibri Light" panose="020F0302020204030204" pitchFamily="34" charset="0"/>
                <a:cs typeface="Calibri Light" panose="020F0302020204030204" pitchFamily="34" charset="0"/>
              </a:rPr>
              <a:t>Balance</a:t>
            </a:r>
            <a:r>
              <a:rPr lang="el-GR" sz="2000" dirty="0">
                <a:latin typeface="Calibri Light" panose="020F0302020204030204" pitchFamily="34" charset="0"/>
                <a:cs typeface="Calibri Light" panose="020F0302020204030204" pitchFamily="34" charset="0"/>
              </a:rPr>
              <a:t> και </a:t>
            </a:r>
            <a:r>
              <a:rPr lang="el-GR" sz="2000" dirty="0" err="1">
                <a:latin typeface="Calibri Light" panose="020F0302020204030204" pitchFamily="34" charset="0"/>
                <a:cs typeface="Calibri Light" panose="020F0302020204030204" pitchFamily="34" charset="0"/>
              </a:rPr>
              <a:t>AutoScaling</a:t>
            </a:r>
            <a:r>
              <a:rPr lang="el-GR" sz="2000" dirty="0">
                <a:latin typeface="Calibri Light" panose="020F0302020204030204" pitchFamily="34" charset="0"/>
                <a:cs typeface="Calibri Light" panose="020F0302020204030204" pitchFamily="34" charset="0"/>
              </a:rPr>
              <a:t>.</a:t>
            </a:r>
          </a:p>
          <a:p>
            <a:pPr lvl="1" eaLnBrk="1" hangingPunct="1">
              <a:buFont typeface="Wingdings" panose="05000000000000000000" pitchFamily="2" charset="2"/>
              <a:buChar char="Ø"/>
              <a:defRPr/>
            </a:pPr>
            <a:r>
              <a:rPr lang="en-US" sz="2000" dirty="0">
                <a:latin typeface="Calibri Light" panose="020F0302020204030204" pitchFamily="34" charset="0"/>
                <a:cs typeface="Calibri Light" panose="020F0302020204030204" pitchFamily="34" charset="0"/>
              </a:rPr>
              <a:t> </a:t>
            </a:r>
            <a:r>
              <a:rPr lang="el-GR" sz="2000" dirty="0">
                <a:latin typeface="Calibri Light" panose="020F0302020204030204" pitchFamily="34" charset="0"/>
                <a:cs typeface="Calibri Light" panose="020F0302020204030204" pitchFamily="34" charset="0"/>
              </a:rPr>
              <a:t>Οι λειτουργίες διαχείρισης που παρέχει:</a:t>
            </a:r>
          </a:p>
          <a:p>
            <a:pPr lvl="2" eaLnBrk="1" hangingPunct="1">
              <a:buFont typeface="Wingdings" panose="05000000000000000000" pitchFamily="2" charset="2"/>
              <a:buChar char="ü"/>
              <a:defRPr/>
            </a:pPr>
            <a:r>
              <a:rPr lang="en-US" sz="1400" dirty="0">
                <a:latin typeface="Calibri Light" panose="020F0302020204030204" pitchFamily="34" charset="0"/>
                <a:cs typeface="Calibri Light" panose="020F0302020204030204" pitchFamily="34" charset="0"/>
              </a:rPr>
              <a:t> </a:t>
            </a:r>
            <a:r>
              <a:rPr lang="el-GR" sz="1600" dirty="0">
                <a:latin typeface="Calibri Light" panose="020F0302020204030204" pitchFamily="34" charset="0"/>
                <a:cs typeface="Calibri Light" panose="020F0302020204030204" pitchFamily="34" charset="0"/>
              </a:rPr>
              <a:t>Ανάπτυξη μιας νέας έκδοσης μίας εφαρμογής ή επαναφορά σε μία</a:t>
            </a:r>
            <a:r>
              <a:rPr lang="en-US" sz="1600" dirty="0">
                <a:latin typeface="Calibri Light" panose="020F0302020204030204" pitchFamily="34" charset="0"/>
                <a:cs typeface="Calibri Light" panose="020F0302020204030204" pitchFamily="34" charset="0"/>
              </a:rPr>
              <a:t> </a:t>
            </a:r>
            <a:r>
              <a:rPr lang="el-GR" sz="1600" dirty="0">
                <a:latin typeface="Calibri Light" panose="020F0302020204030204" pitchFamily="34" charset="0"/>
                <a:cs typeface="Calibri Light" panose="020F0302020204030204" pitchFamily="34" charset="0"/>
              </a:rPr>
              <a:t>προηγούμενη έκδοση.</a:t>
            </a:r>
          </a:p>
          <a:p>
            <a:pPr lvl="2" eaLnBrk="1" hangingPunct="1">
              <a:buFont typeface="Wingdings" panose="05000000000000000000" pitchFamily="2" charset="2"/>
              <a:buChar char="ü"/>
              <a:defRPr/>
            </a:pPr>
            <a:r>
              <a:rPr lang="el-GR" sz="1600" dirty="0">
                <a:latin typeface="Calibri Light" panose="020F0302020204030204" pitchFamily="34" charset="0"/>
                <a:cs typeface="Calibri Light" panose="020F0302020204030204" pitchFamily="34" charset="0"/>
              </a:rPr>
              <a:t> Πρόσβαση στα αποτελέσματα που προκύπτουν από την υπηρεσία επίβλεψης </a:t>
            </a:r>
            <a:r>
              <a:rPr lang="el-GR" sz="1600" dirty="0" err="1">
                <a:latin typeface="Calibri Light" panose="020F0302020204030204" pitchFamily="34" charset="0"/>
                <a:cs typeface="Calibri Light" panose="020F0302020204030204" pitchFamily="34" charset="0"/>
              </a:rPr>
              <a:t>CloudWatch</a:t>
            </a:r>
            <a:r>
              <a:rPr lang="el-GR" sz="1600" dirty="0">
                <a:latin typeface="Calibri Light" panose="020F0302020204030204" pitchFamily="34" charset="0"/>
                <a:cs typeface="Calibri Light" panose="020F0302020204030204" pitchFamily="34" charset="0"/>
              </a:rPr>
              <a:t>.</a:t>
            </a:r>
          </a:p>
          <a:p>
            <a:pPr lvl="2" eaLnBrk="1" hangingPunct="1">
              <a:buFont typeface="Wingdings" panose="05000000000000000000" pitchFamily="2" charset="2"/>
              <a:buChar char="ü"/>
              <a:defRPr/>
            </a:pPr>
            <a:r>
              <a:rPr lang="el-GR" sz="1600" dirty="0">
                <a:latin typeface="Calibri Light" panose="020F0302020204030204" pitchFamily="34" charset="0"/>
                <a:cs typeface="Calibri Light" panose="020F0302020204030204" pitchFamily="34" charset="0"/>
              </a:rPr>
              <a:t> Ειδοποιήσεις μέσω email όταν αλλάζει η κατάσταση μίας εφαρμογής ή όταν προστίθενται ή αφαιρούνται </a:t>
            </a:r>
            <a:r>
              <a:rPr lang="el-GR" sz="1600" dirty="0" err="1">
                <a:latin typeface="Calibri Light" panose="020F0302020204030204" pitchFamily="34" charset="0"/>
                <a:cs typeface="Calibri Light" panose="020F0302020204030204" pitchFamily="34" charset="0"/>
              </a:rPr>
              <a:t>servers</a:t>
            </a:r>
            <a:r>
              <a:rPr lang="el-GR" sz="1600" dirty="0">
                <a:latin typeface="Calibri Light" panose="020F0302020204030204" pitchFamily="34" charset="0"/>
                <a:cs typeface="Calibri Light" panose="020F0302020204030204" pitchFamily="34" charset="0"/>
              </a:rPr>
              <a:t> εφαρμογών.</a:t>
            </a:r>
          </a:p>
          <a:p>
            <a:pPr lvl="2" eaLnBrk="1" hangingPunct="1">
              <a:buFont typeface="Wingdings" panose="05000000000000000000" pitchFamily="2" charset="2"/>
              <a:buChar char="ü"/>
              <a:defRPr/>
            </a:pPr>
            <a:r>
              <a:rPr lang="el-GR" sz="1600" dirty="0">
                <a:latin typeface="Calibri Light" panose="020F0302020204030204" pitchFamily="34" charset="0"/>
                <a:cs typeface="Calibri Light" panose="020F0302020204030204" pitchFamily="34" charset="0"/>
              </a:rPr>
              <a:t> Πρόσβαση στα αρχείο καταγραφής (</a:t>
            </a:r>
            <a:r>
              <a:rPr lang="el-GR" sz="1600" dirty="0" err="1">
                <a:latin typeface="Calibri Light" panose="020F0302020204030204" pitchFamily="34" charset="0"/>
                <a:cs typeface="Calibri Light" panose="020F0302020204030204" pitchFamily="34" charset="0"/>
              </a:rPr>
              <a:t>log</a:t>
            </a:r>
            <a:r>
              <a:rPr lang="el-GR" sz="1600" dirty="0">
                <a:latin typeface="Calibri Light" panose="020F0302020204030204" pitchFamily="34" charset="0"/>
                <a:cs typeface="Calibri Light" panose="020F0302020204030204" pitchFamily="34" charset="0"/>
              </a:rPr>
              <a:t> </a:t>
            </a:r>
            <a:r>
              <a:rPr lang="el-GR" sz="1600" dirty="0" err="1">
                <a:latin typeface="Calibri Light" panose="020F0302020204030204" pitchFamily="34" charset="0"/>
                <a:cs typeface="Calibri Light" panose="020F0302020204030204" pitchFamily="34" charset="0"/>
              </a:rPr>
              <a:t>files</a:t>
            </a:r>
            <a:r>
              <a:rPr lang="el-GR" sz="1600" dirty="0">
                <a:latin typeface="Calibri Light" panose="020F0302020204030204" pitchFamily="34" charset="0"/>
                <a:cs typeface="Calibri Light" panose="020F0302020204030204" pitchFamily="34" charset="0"/>
              </a:rPr>
              <a:t>) του </a:t>
            </a:r>
            <a:r>
              <a:rPr lang="el-GR" sz="1600" dirty="0" err="1">
                <a:latin typeface="Calibri Light" panose="020F0302020204030204" pitchFamily="34" charset="0"/>
                <a:cs typeface="Calibri Light" panose="020F0302020204030204" pitchFamily="34" charset="0"/>
              </a:rPr>
              <a:t>server</a:t>
            </a:r>
            <a:r>
              <a:rPr lang="el-GR" sz="1600" dirty="0">
                <a:latin typeface="Calibri Light" panose="020F0302020204030204" pitchFamily="34" charset="0"/>
                <a:cs typeface="Calibri Light" panose="020F0302020204030204" pitchFamily="34" charset="0"/>
              </a:rPr>
              <a:t> χωρίς να απαιτείται η σύνδεση (</a:t>
            </a:r>
            <a:r>
              <a:rPr lang="el-GR" sz="1600" dirty="0" err="1">
                <a:latin typeface="Calibri Light" panose="020F0302020204030204" pitchFamily="34" charset="0"/>
                <a:cs typeface="Calibri Light" panose="020F0302020204030204" pitchFamily="34" charset="0"/>
              </a:rPr>
              <a:t>login</a:t>
            </a:r>
            <a:r>
              <a:rPr lang="el-GR" sz="1600" dirty="0">
                <a:latin typeface="Calibri Light" panose="020F0302020204030204" pitchFamily="34" charset="0"/>
                <a:cs typeface="Calibri Light" panose="020F0302020204030204" pitchFamily="34" charset="0"/>
              </a:rPr>
              <a:t>) στους </a:t>
            </a:r>
            <a:r>
              <a:rPr lang="el-GR" sz="1600" dirty="0" err="1">
                <a:latin typeface="Calibri Light" panose="020F0302020204030204" pitchFamily="34" charset="0"/>
                <a:cs typeface="Calibri Light" panose="020F0302020204030204" pitchFamily="34" charset="0"/>
              </a:rPr>
              <a:t>servers</a:t>
            </a:r>
            <a:r>
              <a:rPr lang="el-GR" sz="1600" dirty="0">
                <a:latin typeface="Calibri Light" panose="020F0302020204030204" pitchFamily="34" charset="0"/>
                <a:cs typeface="Calibri Light" panose="020F0302020204030204" pitchFamily="34" charset="0"/>
              </a:rPr>
              <a:t> εφαρμογών.</a:t>
            </a:r>
          </a:p>
          <a:p>
            <a:pPr lvl="2" eaLnBrk="1" hangingPunct="1">
              <a:buFont typeface="Wingdings" panose="05000000000000000000" pitchFamily="2" charset="2"/>
              <a:buChar char="ü"/>
              <a:defRPr/>
            </a:pPr>
            <a:r>
              <a:rPr lang="el-GR" sz="1600" dirty="0">
                <a:latin typeface="Calibri Light" panose="020F0302020204030204" pitchFamily="34" charset="0"/>
                <a:cs typeface="Calibri Light" panose="020F0302020204030204" pitchFamily="34" charset="0"/>
              </a:rPr>
              <a:t> Η υπηρεσία είναι διαθέσιμη για τα περιβάλλοντα ανάπτυξης:  </a:t>
            </a:r>
            <a:r>
              <a:rPr lang="en-US" sz="1600" dirty="0">
                <a:latin typeface="Calibri Light" panose="020F0302020204030204" pitchFamily="34" charset="0"/>
                <a:cs typeface="Calibri Light" panose="020F0302020204030204" pitchFamily="34" charset="0"/>
              </a:rPr>
              <a:t>Java, .NET, PHP, Node.js, Python, Ruby, Go, </a:t>
            </a:r>
            <a:r>
              <a:rPr lang="el-GR" sz="1600" dirty="0">
                <a:latin typeface="Calibri Light" panose="020F0302020204030204" pitchFamily="34" charset="0"/>
                <a:cs typeface="Calibri Light" panose="020F0302020204030204" pitchFamily="34" charset="0"/>
              </a:rPr>
              <a:t>και </a:t>
            </a:r>
            <a:r>
              <a:rPr lang="en-US" sz="1600" dirty="0">
                <a:latin typeface="Calibri Light" panose="020F0302020204030204" pitchFamily="34" charset="0"/>
                <a:cs typeface="Calibri Light" panose="020F0302020204030204" pitchFamily="34" charset="0"/>
              </a:rPr>
              <a:t>Docker</a:t>
            </a:r>
            <a:endParaRPr lang="el-GR" sz="1600" dirty="0">
              <a:latin typeface="Calibri Light" panose="020F0302020204030204" pitchFamily="34" charset="0"/>
              <a:cs typeface="Calibri Light" panose="020F0302020204030204" pitchFamily="34" charset="0"/>
            </a:endParaRPr>
          </a:p>
          <a:p>
            <a:pPr lvl="2" eaLnBrk="1" hangingPunct="1">
              <a:buFont typeface="Wingdings" panose="05000000000000000000" pitchFamily="2" charset="2"/>
              <a:buChar char="ü"/>
              <a:defRPr/>
            </a:pPr>
            <a:r>
              <a:rPr lang="el-GR" sz="1600" dirty="0">
                <a:latin typeface="Calibri Light" panose="020F0302020204030204" pitchFamily="34" charset="0"/>
                <a:cs typeface="Calibri Light" panose="020F0302020204030204" pitchFamily="34" charset="0"/>
              </a:rPr>
              <a:t> </a:t>
            </a:r>
            <a:r>
              <a:rPr lang="el-GR" sz="1600" dirty="0" err="1">
                <a:latin typeface="Calibri Light" panose="020F0302020204030204" pitchFamily="34" charset="0"/>
                <a:cs typeface="Calibri Light" panose="020F0302020204030204" pitchFamily="34" charset="0"/>
              </a:rPr>
              <a:t>Υποστηρίξη</a:t>
            </a:r>
            <a:r>
              <a:rPr lang="el-GR" sz="1600" dirty="0">
                <a:latin typeface="Calibri Light" panose="020F0302020204030204" pitchFamily="34" charset="0"/>
                <a:cs typeface="Calibri Light" panose="020F0302020204030204" pitchFamily="34" charset="0"/>
              </a:rPr>
              <a:t> των </a:t>
            </a:r>
            <a:r>
              <a:rPr lang="en-US" sz="1600" dirty="0">
                <a:latin typeface="Calibri Light" panose="020F0302020204030204" pitchFamily="34" charset="0"/>
                <a:cs typeface="Calibri Light" panose="020F0302020204030204" pitchFamily="34" charset="0"/>
              </a:rPr>
              <a:t>servers</a:t>
            </a:r>
            <a:r>
              <a:rPr lang="el-GR" sz="1600" dirty="0">
                <a:latin typeface="Calibri Light" panose="020F0302020204030204" pitchFamily="34" charset="0"/>
                <a:cs typeface="Calibri Light" panose="020F0302020204030204" pitchFamily="34" charset="0"/>
              </a:rPr>
              <a:t> : </a:t>
            </a:r>
            <a:r>
              <a:rPr lang="en-US" sz="1600" dirty="0">
                <a:latin typeface="Calibri Light" panose="020F0302020204030204" pitchFamily="34" charset="0"/>
                <a:cs typeface="Calibri Light" panose="020F0302020204030204" pitchFamily="34" charset="0"/>
              </a:rPr>
              <a:t> </a:t>
            </a:r>
            <a:r>
              <a:rPr lang="el-GR" sz="1600" dirty="0">
                <a:latin typeface="Calibri Light" panose="020F0302020204030204" pitchFamily="34" charset="0"/>
                <a:cs typeface="Calibri Light" panose="020F0302020204030204" pitchFamily="34" charset="0"/>
              </a:rPr>
              <a:t>Α</a:t>
            </a:r>
            <a:r>
              <a:rPr lang="en-US" sz="1600" dirty="0" err="1">
                <a:latin typeface="Calibri Light" panose="020F0302020204030204" pitchFamily="34" charset="0"/>
                <a:cs typeface="Calibri Light" panose="020F0302020204030204" pitchFamily="34" charset="0"/>
              </a:rPr>
              <a:t>pache</a:t>
            </a:r>
            <a:r>
              <a:rPr lang="en-US" sz="1600" dirty="0">
                <a:latin typeface="Calibri Light" panose="020F0302020204030204" pitchFamily="34" charset="0"/>
                <a:cs typeface="Calibri Light" panose="020F0302020204030204" pitchFamily="34" charset="0"/>
              </a:rPr>
              <a:t>, Nginx, Passenger, </a:t>
            </a:r>
            <a:r>
              <a:rPr lang="el-GR" sz="1600" dirty="0">
                <a:latin typeface="Calibri Light" panose="020F0302020204030204" pitchFamily="34" charset="0"/>
                <a:cs typeface="Calibri Light" panose="020F0302020204030204" pitchFamily="34" charset="0"/>
              </a:rPr>
              <a:t>και</a:t>
            </a:r>
            <a:r>
              <a:rPr lang="en-US" sz="1600" dirty="0">
                <a:latin typeface="Calibri Light" panose="020F0302020204030204" pitchFamily="34" charset="0"/>
                <a:cs typeface="Calibri Light" panose="020F0302020204030204" pitchFamily="34" charset="0"/>
              </a:rPr>
              <a:t> IIS.</a:t>
            </a:r>
            <a:endParaRPr lang="el-GR" sz="1600" dirty="0">
              <a:latin typeface="Calibri Light" panose="020F0302020204030204" pitchFamily="34" charset="0"/>
              <a:cs typeface="Calibri Light" panose="020F03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Τίτλος 1"/>
          <p:cNvSpPr>
            <a:spLocks noGrp="1"/>
          </p:cNvSpPr>
          <p:nvPr>
            <p:ph type="title" idx="4294967295"/>
          </p:nvPr>
        </p:nvSpPr>
        <p:spPr/>
        <p:txBody>
          <a:bodyPr/>
          <a:lstStyle/>
          <a:p>
            <a:pPr eaLnBrk="1" hangingPunct="1"/>
            <a:r>
              <a:rPr lang="en-US" altLang="el-GR" b="1" dirty="0">
                <a:latin typeface="Calibri Light" panose="020F0302020204030204" pitchFamily="34" charset="0"/>
                <a:cs typeface="Calibri Light" panose="020F0302020204030204" pitchFamily="34" charset="0"/>
              </a:rPr>
              <a:t>Elastic Beanstalk</a:t>
            </a:r>
            <a:endParaRPr lang="el-GR" altLang="el-GR" b="1" dirty="0">
              <a:latin typeface="Calibri Light" panose="020F0302020204030204" pitchFamily="34" charset="0"/>
              <a:cs typeface="Calibri Light" panose="020F0302020204030204" pitchFamily="34" charset="0"/>
            </a:endParaRPr>
          </a:p>
        </p:txBody>
      </p:sp>
      <p:pic>
        <p:nvPicPr>
          <p:cNvPr id="2" name="Θέση περιεχομένου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64845" y="5092894"/>
            <a:ext cx="4909185" cy="1257300"/>
          </a:xfrm>
        </p:spPr>
      </p:pic>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845" y="1213464"/>
            <a:ext cx="4853940" cy="3640455"/>
          </a:xfrm>
          <a:prstGeom prst="rect">
            <a:avLst/>
          </a:prstGeom>
        </p:spPr>
      </p:pic>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1417638"/>
            <a:ext cx="4876800" cy="2743200"/>
          </a:xfrm>
          <a:prstGeom prst="rect">
            <a:avLst/>
          </a:prstGeom>
        </p:spPr>
      </p:pic>
      <p:pic>
        <p:nvPicPr>
          <p:cNvPr id="6" name="Εικόνα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5600" y="4236454"/>
            <a:ext cx="3423763" cy="2040540"/>
          </a:xfrm>
          <a:prstGeom prst="rect">
            <a:avLst/>
          </a:prstGeom>
        </p:spPr>
      </p:pic>
    </p:spTree>
    <p:extLst>
      <p:ext uri="{BB962C8B-B14F-4D97-AF65-F5344CB8AC3E}">
        <p14:creationId xmlns:p14="http://schemas.microsoft.com/office/powerpoint/2010/main" val="3179112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l-GR" b="1" dirty="0">
                <a:latin typeface="Calibri Light" panose="020F0302020204030204" pitchFamily="34" charset="0"/>
                <a:cs typeface="Calibri Light" panose="020F0302020204030204" pitchFamily="34" charset="0"/>
              </a:rPr>
              <a:t>Elastic Compute Cloud (EC2)</a:t>
            </a:r>
            <a:endParaRPr lang="el-GR" altLang="el-GR" b="1" dirty="0">
              <a:latin typeface="Calibri Light" panose="020F0302020204030204" pitchFamily="34" charset="0"/>
              <a:cs typeface="Calibri Light" panose="020F0302020204030204" pitchFamily="34" charset="0"/>
            </a:endParaRPr>
          </a:p>
        </p:txBody>
      </p:sp>
      <p:sp>
        <p:nvSpPr>
          <p:cNvPr id="24579" name="Rectangle 3"/>
          <p:cNvSpPr>
            <a:spLocks noGrp="1" noChangeArrowheads="1"/>
          </p:cNvSpPr>
          <p:nvPr>
            <p:ph type="body" idx="1"/>
          </p:nvPr>
        </p:nvSpPr>
        <p:spPr/>
        <p:txBody>
          <a:bodyPr/>
          <a:lstStyle/>
          <a:p>
            <a:pPr eaLnBrk="1" hangingPunct="1">
              <a:buFontTx/>
              <a:buNone/>
            </a:pPr>
            <a:endParaRPr lang="el-GR" altLang="el-GR" sz="2800" dirty="0"/>
          </a:p>
          <a:p>
            <a:pPr eaLnBrk="1" hangingPunct="1">
              <a:buFont typeface="Wingdings" panose="05000000000000000000" pitchFamily="2" charset="2"/>
              <a:buChar char="§"/>
            </a:pPr>
            <a:r>
              <a:rPr lang="en-US" altLang="el-GR" sz="2800" dirty="0"/>
              <a:t> </a:t>
            </a:r>
            <a:r>
              <a:rPr lang="el-GR" altLang="el-GR" sz="2800" dirty="0">
                <a:latin typeface="Calibri Light" panose="020F0302020204030204" pitchFamily="34" charset="0"/>
                <a:cs typeface="Calibri Light" panose="020F0302020204030204" pitchFamily="34" charset="0"/>
              </a:rPr>
              <a:t>Παρέχει κλιμακωτή (</a:t>
            </a:r>
            <a:r>
              <a:rPr lang="el-GR" altLang="el-GR" sz="2800" dirty="0" err="1">
                <a:latin typeface="Calibri Light" panose="020F0302020204030204" pitchFamily="34" charset="0"/>
                <a:cs typeface="Calibri Light" panose="020F0302020204030204" pitchFamily="34" charset="0"/>
              </a:rPr>
              <a:t>scalable</a:t>
            </a:r>
            <a:r>
              <a:rPr lang="el-GR" altLang="el-GR" sz="2800" dirty="0">
                <a:latin typeface="Calibri Light" panose="020F0302020204030204" pitchFamily="34" charset="0"/>
                <a:cs typeface="Calibri Light" panose="020F0302020204030204" pitchFamily="34" charset="0"/>
              </a:rPr>
              <a:t>) υπολογιστική ικανότητα (</a:t>
            </a:r>
            <a:r>
              <a:rPr lang="el-GR" altLang="el-GR" sz="2800" dirty="0" err="1">
                <a:latin typeface="Calibri Light" panose="020F0302020204030204" pitchFamily="34" charset="0"/>
                <a:cs typeface="Calibri Light" panose="020F0302020204030204" pitchFamily="34" charset="0"/>
              </a:rPr>
              <a:t>computing</a:t>
            </a:r>
            <a:r>
              <a:rPr lang="el-GR" altLang="el-GR" sz="2800" dirty="0">
                <a:latin typeface="Calibri Light" panose="020F0302020204030204" pitchFamily="34" charset="0"/>
                <a:cs typeface="Calibri Light" panose="020F0302020204030204" pitchFamily="34" charset="0"/>
              </a:rPr>
              <a:t> </a:t>
            </a:r>
            <a:r>
              <a:rPr lang="el-GR" altLang="el-GR" sz="2800" dirty="0" err="1">
                <a:latin typeface="Calibri Light" panose="020F0302020204030204" pitchFamily="34" charset="0"/>
                <a:cs typeface="Calibri Light" panose="020F0302020204030204" pitchFamily="34" charset="0"/>
              </a:rPr>
              <a:t>capacity</a:t>
            </a:r>
            <a:r>
              <a:rPr lang="el-GR" altLang="el-GR" sz="2800" dirty="0">
                <a:latin typeface="Calibri Light" panose="020F0302020204030204" pitchFamily="34" charset="0"/>
                <a:cs typeface="Calibri Light" panose="020F0302020204030204" pitchFamily="34" charset="0"/>
              </a:rPr>
              <a:t>) στο AWS </a:t>
            </a:r>
            <a:r>
              <a:rPr lang="el-GR" altLang="el-GR" sz="2800" dirty="0" err="1">
                <a:latin typeface="Calibri Light" panose="020F0302020204030204" pitchFamily="34" charset="0"/>
                <a:cs typeface="Calibri Light" panose="020F0302020204030204" pitchFamily="34" charset="0"/>
              </a:rPr>
              <a:t>cloud</a:t>
            </a:r>
            <a:r>
              <a:rPr lang="el-GR" altLang="el-GR" sz="2800" dirty="0">
                <a:latin typeface="Calibri Light" panose="020F0302020204030204" pitchFamily="34" charset="0"/>
                <a:cs typeface="Calibri Light" panose="020F0302020204030204" pitchFamily="34" charset="0"/>
              </a:rPr>
              <a:t>. </a:t>
            </a:r>
          </a:p>
          <a:p>
            <a:pPr eaLnBrk="1" hangingPunct="1">
              <a:buFont typeface="Wingdings" panose="05000000000000000000" pitchFamily="2" charset="2"/>
              <a:buChar char="§"/>
            </a:pPr>
            <a:endParaRPr lang="el-GR" altLang="el-GR" sz="2800" dirty="0">
              <a:latin typeface="Calibri Light" panose="020F0302020204030204" pitchFamily="34" charset="0"/>
              <a:cs typeface="Calibri Light" panose="020F0302020204030204" pitchFamily="34" charset="0"/>
            </a:endParaRPr>
          </a:p>
          <a:p>
            <a:pPr eaLnBrk="1" hangingPunct="1">
              <a:buFont typeface="Wingdings" panose="05000000000000000000" pitchFamily="2" charset="2"/>
              <a:buChar char="§"/>
            </a:pPr>
            <a:r>
              <a:rPr lang="en-US" altLang="el-GR" sz="2800" dirty="0">
                <a:latin typeface="Calibri Light" panose="020F0302020204030204" pitchFamily="34" charset="0"/>
                <a:cs typeface="Calibri Light" panose="020F0302020204030204" pitchFamily="34" charset="0"/>
              </a:rPr>
              <a:t> </a:t>
            </a:r>
            <a:r>
              <a:rPr lang="el-GR" altLang="el-GR" sz="2800" dirty="0" err="1">
                <a:latin typeface="Calibri Light" panose="020F0302020204030204" pitchFamily="34" charset="0"/>
                <a:cs typeface="Calibri Light" panose="020F0302020204030204" pitchFamily="34" charset="0"/>
              </a:rPr>
              <a:t>Eπιτρέπει</a:t>
            </a:r>
            <a:r>
              <a:rPr lang="el-GR" altLang="el-GR" sz="2800" dirty="0">
                <a:latin typeface="Calibri Light" panose="020F0302020204030204" pitchFamily="34" charset="0"/>
                <a:cs typeface="Calibri Light" panose="020F0302020204030204" pitchFamily="34" charset="0"/>
              </a:rPr>
              <a:t> στο χρήστη :</a:t>
            </a:r>
          </a:p>
          <a:p>
            <a:pPr eaLnBrk="1" hangingPunct="1"/>
            <a:endParaRPr lang="el-GR" altLang="el-GR" sz="2800" dirty="0">
              <a:latin typeface="Calibri Light" panose="020F0302020204030204" pitchFamily="34" charset="0"/>
              <a:cs typeface="Calibri Light" panose="020F0302020204030204" pitchFamily="34" charset="0"/>
            </a:endParaRPr>
          </a:p>
          <a:p>
            <a:pPr lvl="1" eaLnBrk="1" hangingPunct="1">
              <a:buFont typeface="Wingdings" panose="05000000000000000000" pitchFamily="2" charset="2"/>
              <a:buChar char="Ø"/>
            </a:pPr>
            <a:r>
              <a:rPr lang="en-US" altLang="el-GR" sz="2400" dirty="0">
                <a:latin typeface="Calibri Light" panose="020F0302020204030204" pitchFamily="34" charset="0"/>
                <a:cs typeface="Calibri Light" panose="020F0302020204030204" pitchFamily="34" charset="0"/>
              </a:rPr>
              <a:t> </a:t>
            </a:r>
            <a:r>
              <a:rPr lang="el-GR" altLang="el-GR" sz="2400" dirty="0">
                <a:latin typeface="Calibri Light" panose="020F0302020204030204" pitchFamily="34" charset="0"/>
                <a:cs typeface="Calibri Light" panose="020F0302020204030204" pitchFamily="34" charset="0"/>
              </a:rPr>
              <a:t>να δημιουργήσει </a:t>
            </a:r>
            <a:r>
              <a:rPr lang="el-GR" altLang="el-GR" sz="2400" dirty="0" err="1">
                <a:latin typeface="Calibri Light" panose="020F0302020204030204" pitchFamily="34" charset="0"/>
                <a:cs typeface="Calibri Light" panose="020F0302020204030204" pitchFamily="34" charset="0"/>
              </a:rPr>
              <a:t>Virtual</a:t>
            </a:r>
            <a:r>
              <a:rPr lang="el-GR" altLang="el-GR" sz="2400" dirty="0">
                <a:latin typeface="Calibri Light" panose="020F0302020204030204" pitchFamily="34" charset="0"/>
                <a:cs typeface="Calibri Light" panose="020F0302020204030204" pitchFamily="34" charset="0"/>
              </a:rPr>
              <a:t> </a:t>
            </a:r>
            <a:r>
              <a:rPr lang="el-GR" altLang="el-GR" sz="2400" dirty="0" err="1">
                <a:latin typeface="Calibri Light" panose="020F0302020204030204" pitchFamily="34" charset="0"/>
                <a:cs typeface="Calibri Light" panose="020F0302020204030204" pitchFamily="34" charset="0"/>
              </a:rPr>
              <a:t>computing</a:t>
            </a:r>
            <a:r>
              <a:rPr lang="el-GR" altLang="el-GR" sz="2400" dirty="0">
                <a:latin typeface="Calibri Light" panose="020F0302020204030204" pitchFamily="34" charset="0"/>
                <a:cs typeface="Calibri Light" panose="020F0302020204030204" pitchFamily="34" charset="0"/>
              </a:rPr>
              <a:t> </a:t>
            </a:r>
            <a:r>
              <a:rPr lang="el-GR" altLang="el-GR" sz="2400" dirty="0" err="1">
                <a:latin typeface="Calibri Light" panose="020F0302020204030204" pitchFamily="34" charset="0"/>
                <a:cs typeface="Calibri Light" panose="020F0302020204030204" pitchFamily="34" charset="0"/>
              </a:rPr>
              <a:t>environments</a:t>
            </a:r>
            <a:r>
              <a:rPr lang="el-GR" altLang="el-GR" sz="2400" dirty="0">
                <a:latin typeface="Calibri Light" panose="020F0302020204030204" pitchFamily="34" charset="0"/>
                <a:cs typeface="Calibri Light" panose="020F0302020204030204" pitchFamily="34" charset="0"/>
              </a:rPr>
              <a:t>, γνωστά ως </a:t>
            </a:r>
            <a:r>
              <a:rPr lang="el-GR" altLang="el-GR" sz="2400" i="1" u="sng" dirty="0" err="1">
                <a:latin typeface="Calibri Light" panose="020F0302020204030204" pitchFamily="34" charset="0"/>
                <a:cs typeface="Calibri Light" panose="020F0302020204030204" pitchFamily="34" charset="0"/>
              </a:rPr>
              <a:t>instances</a:t>
            </a:r>
            <a:r>
              <a:rPr lang="el-GR" altLang="el-GR" sz="2400" i="1" dirty="0">
                <a:latin typeface="Calibri Light" panose="020F0302020204030204" pitchFamily="34" charset="0"/>
                <a:cs typeface="Calibri Light" panose="020F0302020204030204" pitchFamily="34" charset="0"/>
              </a:rPr>
              <a:t> </a:t>
            </a:r>
            <a:endParaRPr lang="el-GR" altLang="el-GR" sz="2400" dirty="0">
              <a:latin typeface="Calibri Light" panose="020F0302020204030204" pitchFamily="34" charset="0"/>
              <a:cs typeface="Calibri Light" panose="020F0302020204030204" pitchFamily="34" charset="0"/>
            </a:endParaRPr>
          </a:p>
          <a:p>
            <a:pPr lvl="1" eaLnBrk="1" hangingPunct="1">
              <a:buFont typeface="Wingdings" panose="05000000000000000000" pitchFamily="2" charset="2"/>
              <a:buChar char="Ø"/>
            </a:pPr>
            <a:endParaRPr lang="el-GR" altLang="el-GR" sz="2400" dirty="0">
              <a:latin typeface="Calibri Light" panose="020F0302020204030204" pitchFamily="34" charset="0"/>
              <a:cs typeface="Calibri Light" panose="020F0302020204030204" pitchFamily="34" charset="0"/>
            </a:endParaRPr>
          </a:p>
          <a:p>
            <a:pPr lvl="1" eaLnBrk="1" hangingPunct="1">
              <a:buFont typeface="Wingdings" panose="05000000000000000000" pitchFamily="2" charset="2"/>
              <a:buChar char="Ø"/>
            </a:pPr>
            <a:r>
              <a:rPr lang="en-US" altLang="el-GR" sz="2400" dirty="0">
                <a:latin typeface="Calibri Light" panose="020F0302020204030204" pitchFamily="34" charset="0"/>
                <a:cs typeface="Calibri Light" panose="020F0302020204030204" pitchFamily="34" charset="0"/>
              </a:rPr>
              <a:t> </a:t>
            </a:r>
            <a:r>
              <a:rPr lang="el-GR" altLang="el-GR" sz="2400" dirty="0">
                <a:latin typeface="Calibri Light" panose="020F0302020204030204" pitchFamily="34" charset="0"/>
                <a:cs typeface="Calibri Light" panose="020F0302020204030204" pitchFamily="34" charset="0"/>
              </a:rPr>
              <a:t>να εκτελέσει μία ποικιλία λειτουργικών συστημάτων. </a:t>
            </a:r>
          </a:p>
          <a:p>
            <a:pPr eaLnBrk="1" hangingPunct="1"/>
            <a:endParaRPr lang="el-GR" altLang="el-GR"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Τίτλος 1"/>
          <p:cNvSpPr>
            <a:spLocks noGrp="1"/>
          </p:cNvSpPr>
          <p:nvPr>
            <p:ph type="title" idx="4294967295"/>
          </p:nvPr>
        </p:nvSpPr>
        <p:spPr/>
        <p:txBody>
          <a:bodyPr/>
          <a:lstStyle/>
          <a:p>
            <a:pPr eaLnBrk="1" hangingPunct="1"/>
            <a:r>
              <a:rPr lang="en-US" altLang="el-GR" b="1" dirty="0">
                <a:latin typeface="Calibri Light" panose="020F0302020204030204" pitchFamily="34" charset="0"/>
                <a:cs typeface="Calibri Light" panose="020F0302020204030204" pitchFamily="34" charset="0"/>
              </a:rPr>
              <a:t>Elastic Compute Cloud (EC2)</a:t>
            </a:r>
            <a:endParaRPr lang="el-GR" altLang="el-GR" b="1" dirty="0">
              <a:latin typeface="Calibri Light" panose="020F0302020204030204" pitchFamily="34" charset="0"/>
              <a:cs typeface="Calibri Light" panose="020F0302020204030204" pitchFamily="34" charset="0"/>
            </a:endParaRPr>
          </a:p>
        </p:txBody>
      </p:sp>
      <p:sp>
        <p:nvSpPr>
          <p:cNvPr id="28675" name="Θέση περιεχομένου 2"/>
          <p:cNvSpPr>
            <a:spLocks noGrp="1"/>
          </p:cNvSpPr>
          <p:nvPr>
            <p:ph idx="4294967295"/>
          </p:nvPr>
        </p:nvSpPr>
        <p:spPr/>
        <p:txBody>
          <a:bodyPr/>
          <a:lstStyle/>
          <a:p>
            <a:pPr eaLnBrk="1" hangingPunct="1">
              <a:buFont typeface="Wingdings" panose="05000000000000000000" pitchFamily="2" charset="2"/>
              <a:buChar char="§"/>
            </a:pPr>
            <a:r>
              <a:rPr lang="el-GR" altLang="el-GR" sz="2400" dirty="0">
                <a:latin typeface="Calibri Light" panose="020F0302020204030204" pitchFamily="34" charset="0"/>
                <a:cs typeface="Calibri Light" panose="020F0302020204030204" pitchFamily="34" charset="0"/>
              </a:rPr>
              <a:t> Ένα </a:t>
            </a:r>
            <a:r>
              <a:rPr lang="el-GR" altLang="el-GR" sz="2400" dirty="0" err="1">
                <a:latin typeface="Calibri Light" panose="020F0302020204030204" pitchFamily="34" charset="0"/>
                <a:cs typeface="Calibri Light" panose="020F0302020204030204" pitchFamily="34" charset="0"/>
              </a:rPr>
              <a:t>instance</a:t>
            </a:r>
            <a:r>
              <a:rPr lang="el-GR" altLang="el-GR" sz="2400" dirty="0">
                <a:latin typeface="Calibri Light" panose="020F0302020204030204" pitchFamily="34" charset="0"/>
                <a:cs typeface="Calibri Light" panose="020F0302020204030204" pitchFamily="34" charset="0"/>
              </a:rPr>
              <a:t> είναι ένας εικονικός </a:t>
            </a:r>
            <a:r>
              <a:rPr lang="el-GR" altLang="el-GR" sz="2400" dirty="0" err="1">
                <a:latin typeface="Calibri Light" panose="020F0302020204030204" pitchFamily="34" charset="0"/>
                <a:cs typeface="Calibri Light" panose="020F0302020204030204" pitchFamily="34" charset="0"/>
              </a:rPr>
              <a:t>server</a:t>
            </a:r>
            <a:r>
              <a:rPr lang="el-GR" altLang="el-GR" sz="2400" dirty="0">
                <a:latin typeface="Calibri Light" panose="020F0302020204030204" pitchFamily="34" charset="0"/>
                <a:cs typeface="Calibri Light" panose="020F0302020204030204" pitchFamily="34" charset="0"/>
              </a:rPr>
              <a:t> με ένα καλά καθορισμένο σύνολο</a:t>
            </a:r>
            <a:r>
              <a:rPr lang="en-US" altLang="el-GR" sz="2400" dirty="0">
                <a:latin typeface="Calibri Light" panose="020F0302020204030204" pitchFamily="34" charset="0"/>
                <a:cs typeface="Calibri Light" panose="020F0302020204030204" pitchFamily="34" charset="0"/>
              </a:rPr>
              <a:t> </a:t>
            </a:r>
            <a:r>
              <a:rPr lang="el-GR" altLang="el-GR" sz="2400" dirty="0">
                <a:latin typeface="Calibri Light" panose="020F0302020204030204" pitchFamily="34" charset="0"/>
                <a:cs typeface="Calibri Light" panose="020F0302020204030204" pitchFamily="34" charset="0"/>
              </a:rPr>
              <a:t>πόρων όπως:</a:t>
            </a:r>
          </a:p>
          <a:p>
            <a:pPr lvl="1" indent="-342900" eaLnBrk="1" hangingPunct="1">
              <a:buFont typeface="Wingdings" panose="05000000000000000000" pitchFamily="2" charset="2"/>
              <a:buChar char="Ø"/>
            </a:pPr>
            <a:r>
              <a:rPr lang="el-GR" altLang="el-GR" sz="2000" dirty="0">
                <a:latin typeface="Calibri Light" panose="020F0302020204030204" pitchFamily="34" charset="0"/>
                <a:cs typeface="Calibri Light" panose="020F0302020204030204" pitchFamily="34" charset="0"/>
              </a:rPr>
              <a:t> Επεξεργαστές.</a:t>
            </a:r>
          </a:p>
          <a:p>
            <a:pPr lvl="1" indent="-342900" eaLnBrk="1" hangingPunct="1">
              <a:buFont typeface="Wingdings" panose="05000000000000000000" pitchFamily="2" charset="2"/>
              <a:buChar char="Ø"/>
            </a:pPr>
            <a:r>
              <a:rPr lang="el-GR" altLang="el-GR" sz="2000" dirty="0">
                <a:latin typeface="Calibri Light" panose="020F0302020204030204" pitchFamily="34" charset="0"/>
                <a:cs typeface="Calibri Light" panose="020F0302020204030204" pitchFamily="34" charset="0"/>
              </a:rPr>
              <a:t> Κύρια μνήμη.</a:t>
            </a:r>
          </a:p>
          <a:p>
            <a:pPr lvl="1" indent="-342900" eaLnBrk="1" hangingPunct="1">
              <a:buFont typeface="Wingdings" panose="05000000000000000000" pitchFamily="2" charset="2"/>
              <a:buChar char="Ø"/>
            </a:pPr>
            <a:r>
              <a:rPr lang="el-GR" altLang="el-GR" sz="2000" dirty="0">
                <a:latin typeface="Calibri Light" panose="020F0302020204030204" pitchFamily="34" charset="0"/>
                <a:cs typeface="Calibri Light" panose="020F0302020204030204" pitchFamily="34" charset="0"/>
              </a:rPr>
              <a:t> Δευτερεύων χώρος αποθήκευσης.</a:t>
            </a:r>
          </a:p>
          <a:p>
            <a:pPr lvl="1" indent="-342900" eaLnBrk="1" hangingPunct="1">
              <a:buFont typeface="Wingdings" panose="05000000000000000000" pitchFamily="2" charset="2"/>
              <a:buChar char="Ø"/>
            </a:pPr>
            <a:r>
              <a:rPr lang="el-GR" altLang="el-GR" sz="2000" dirty="0">
                <a:latin typeface="Calibri Light" panose="020F0302020204030204" pitchFamily="34" charset="0"/>
                <a:cs typeface="Calibri Light" panose="020F0302020204030204" pitchFamily="34" charset="0"/>
              </a:rPr>
              <a:t> Επικοινωνία και εύρος ζώνης για λειτουργίες εισόδου/εξόδου.</a:t>
            </a:r>
          </a:p>
          <a:p>
            <a:pPr marL="0" indent="0" eaLnBrk="1" hangingPunct="1">
              <a:buFontTx/>
              <a:buNone/>
            </a:pPr>
            <a:endParaRPr lang="el-GR" altLang="el-GR" sz="2400" dirty="0">
              <a:latin typeface="Calibri Light" panose="020F0302020204030204" pitchFamily="34" charset="0"/>
              <a:cs typeface="Calibri Light" panose="020F0302020204030204" pitchFamily="34" charset="0"/>
            </a:endParaRPr>
          </a:p>
          <a:p>
            <a:pPr eaLnBrk="1" hangingPunct="1">
              <a:buFont typeface="Wingdings" panose="05000000000000000000" pitchFamily="2" charset="2"/>
              <a:buChar char="§"/>
            </a:pPr>
            <a:r>
              <a:rPr lang="el-GR" altLang="el-GR" sz="2400" dirty="0">
                <a:latin typeface="Calibri Light" panose="020F0302020204030204" pitchFamily="34" charset="0"/>
                <a:cs typeface="Calibri Light" panose="020F0302020204030204" pitchFamily="34" charset="0"/>
              </a:rPr>
              <a:t> Ο χρήστης επιλέγει:</a:t>
            </a:r>
          </a:p>
          <a:p>
            <a:pPr lvl="1" indent="-342900" eaLnBrk="1" hangingPunct="1">
              <a:buFont typeface="Wingdings" panose="05000000000000000000" pitchFamily="2" charset="2"/>
              <a:buChar char="Ø"/>
            </a:pPr>
            <a:r>
              <a:rPr lang="el-GR" altLang="el-GR" sz="2000" dirty="0">
                <a:latin typeface="Calibri Light" panose="020F0302020204030204" pitchFamily="34" charset="0"/>
                <a:cs typeface="Calibri Light" panose="020F0302020204030204" pitchFamily="34" charset="0"/>
              </a:rPr>
              <a:t> Την περιοχή και τη ζώνη διαθεσιμότητας όπου ο εικονικός </a:t>
            </a:r>
            <a:r>
              <a:rPr lang="el-GR" altLang="el-GR" sz="2000" dirty="0" err="1">
                <a:latin typeface="Calibri Light" panose="020F0302020204030204" pitchFamily="34" charset="0"/>
                <a:cs typeface="Calibri Light" panose="020F0302020204030204" pitchFamily="34" charset="0"/>
              </a:rPr>
              <a:t>server</a:t>
            </a:r>
            <a:r>
              <a:rPr lang="el-GR" altLang="el-GR" sz="2000" dirty="0">
                <a:latin typeface="Calibri Light" panose="020F0302020204030204" pitchFamily="34" charset="0"/>
                <a:cs typeface="Calibri Light" panose="020F0302020204030204" pitchFamily="34" charset="0"/>
              </a:rPr>
              <a:t> πρέπει να τοποθετηθεί.</a:t>
            </a:r>
          </a:p>
          <a:p>
            <a:pPr lvl="1" indent="-342900" eaLnBrk="1" hangingPunct="1">
              <a:buFont typeface="Wingdings" panose="05000000000000000000" pitchFamily="2" charset="2"/>
              <a:buChar char="Ø"/>
            </a:pPr>
            <a:r>
              <a:rPr lang="el-GR" altLang="el-GR" sz="2000" dirty="0">
                <a:latin typeface="Calibri Light" panose="020F0302020204030204" pitchFamily="34" charset="0"/>
                <a:cs typeface="Calibri Light" panose="020F0302020204030204" pitchFamily="34" charset="0"/>
              </a:rPr>
              <a:t> Έναν τύπο </a:t>
            </a:r>
            <a:r>
              <a:rPr lang="el-GR" altLang="el-GR" sz="2000" dirty="0" err="1">
                <a:latin typeface="Calibri Light" panose="020F0302020204030204" pitchFamily="34" charset="0"/>
                <a:cs typeface="Calibri Light" panose="020F0302020204030204" pitchFamily="34" charset="0"/>
              </a:rPr>
              <a:t>instance</a:t>
            </a:r>
            <a:r>
              <a:rPr lang="el-GR" altLang="el-GR" sz="2000" dirty="0">
                <a:latin typeface="Calibri Light" panose="020F0302020204030204" pitchFamily="34" charset="0"/>
                <a:cs typeface="Calibri Light" panose="020F0302020204030204" pitchFamily="34" charset="0"/>
              </a:rPr>
              <a:t> από ένα περιορισμένο σύνολο τύπων </a:t>
            </a:r>
            <a:r>
              <a:rPr lang="el-GR" altLang="el-GR" sz="2000" dirty="0" err="1">
                <a:latin typeface="Calibri Light" panose="020F0302020204030204" pitchFamily="34" charset="0"/>
                <a:cs typeface="Calibri Light" panose="020F0302020204030204" pitchFamily="34" charset="0"/>
              </a:rPr>
              <a:t>instances</a:t>
            </a:r>
            <a:r>
              <a:rPr lang="el-GR" altLang="el-GR" sz="2000" dirty="0">
                <a:latin typeface="Calibri Light" panose="020F0302020204030204" pitchFamily="34" charset="0"/>
                <a:cs typeface="Calibri Light" panose="020F0302020204030204" pitchFamily="34" charset="0"/>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Τίτλος 1"/>
          <p:cNvSpPr>
            <a:spLocks noGrp="1"/>
          </p:cNvSpPr>
          <p:nvPr>
            <p:ph type="title" idx="4294967295"/>
          </p:nvPr>
        </p:nvSpPr>
        <p:spPr/>
        <p:txBody>
          <a:bodyPr/>
          <a:lstStyle/>
          <a:p>
            <a:pPr eaLnBrk="1" hangingPunct="1"/>
            <a:r>
              <a:rPr lang="en-US" altLang="el-GR" b="1" dirty="0">
                <a:latin typeface="Calibri Light" panose="020F0302020204030204" pitchFamily="34" charset="0"/>
                <a:cs typeface="Calibri Light" panose="020F0302020204030204" pitchFamily="34" charset="0"/>
              </a:rPr>
              <a:t>Elastic Compute Cloud (EC2)</a:t>
            </a:r>
            <a:endParaRPr lang="el-GR" altLang="el-GR" b="1" dirty="0">
              <a:latin typeface="Calibri Light" panose="020F0302020204030204" pitchFamily="34" charset="0"/>
              <a:cs typeface="Calibri Light" panose="020F0302020204030204" pitchFamily="34" charset="0"/>
            </a:endParaRPr>
          </a:p>
        </p:txBody>
      </p:sp>
      <p:sp>
        <p:nvSpPr>
          <p:cNvPr id="29699" name="Θέση περιεχομένου 2"/>
          <p:cNvSpPr>
            <a:spLocks noGrp="1"/>
          </p:cNvSpPr>
          <p:nvPr>
            <p:ph idx="4294967295"/>
          </p:nvPr>
        </p:nvSpPr>
        <p:spPr/>
        <p:txBody>
          <a:bodyPr/>
          <a:lstStyle/>
          <a:p>
            <a:pPr eaLnBrk="1" hangingPunct="1">
              <a:buFont typeface="Wingdings" panose="05000000000000000000" pitchFamily="2" charset="2"/>
              <a:buChar char="§"/>
            </a:pPr>
            <a:r>
              <a:rPr lang="en-US" altLang="el-GR" sz="2400" dirty="0"/>
              <a:t> </a:t>
            </a:r>
            <a:r>
              <a:rPr lang="el-GR" altLang="el-GR" sz="2400" dirty="0">
                <a:latin typeface="Calibri Light" panose="020F0302020204030204" pitchFamily="34" charset="0"/>
                <a:cs typeface="Calibri Light" panose="020F0302020204030204" pitchFamily="34" charset="0"/>
              </a:rPr>
              <a:t>Υπηρεσία για εκτέλεση διαφορετικών </a:t>
            </a:r>
            <a:r>
              <a:rPr lang="el-GR" altLang="el-GR" sz="2400" dirty="0" err="1">
                <a:latin typeface="Calibri Light" panose="020F0302020204030204" pitchFamily="34" charset="0"/>
                <a:cs typeface="Calibri Light" panose="020F0302020204030204" pitchFamily="34" charset="0"/>
              </a:rPr>
              <a:t>instances</a:t>
            </a:r>
            <a:r>
              <a:rPr lang="el-GR" altLang="el-GR" sz="2400" dirty="0">
                <a:latin typeface="Calibri Light" panose="020F0302020204030204" pitchFamily="34" charset="0"/>
                <a:cs typeface="Calibri Light" panose="020F0302020204030204" pitchFamily="34" charset="0"/>
              </a:rPr>
              <a:t> μίας εφαρμογής πάνω από διαφορετικά λειτουργικά συστήματα:</a:t>
            </a:r>
          </a:p>
          <a:p>
            <a:pPr lvl="1" eaLnBrk="1" hangingPunct="1">
              <a:buFont typeface="Wingdings" panose="05000000000000000000" pitchFamily="2" charset="2"/>
              <a:buChar char="Ø"/>
            </a:pPr>
            <a:r>
              <a:rPr lang="el-GR" altLang="el-GR" sz="2000" dirty="0">
                <a:latin typeface="Calibri Light" panose="020F0302020204030204" pitchFamily="34" charset="0"/>
                <a:cs typeface="Calibri Light" panose="020F0302020204030204" pitchFamily="34" charset="0"/>
              </a:rPr>
              <a:t> Διανομές </a:t>
            </a:r>
            <a:r>
              <a:rPr lang="el-GR" altLang="el-GR" sz="2000" dirty="0" err="1">
                <a:latin typeface="Calibri Light" panose="020F0302020204030204" pitchFamily="34" charset="0"/>
                <a:cs typeface="Calibri Light" panose="020F0302020204030204" pitchFamily="34" charset="0"/>
              </a:rPr>
              <a:t>Linux</a:t>
            </a:r>
            <a:r>
              <a:rPr lang="el-GR" altLang="el-GR" sz="2000" dirty="0">
                <a:latin typeface="Calibri Light" panose="020F0302020204030204" pitchFamily="34" charset="0"/>
                <a:cs typeface="Calibri Light" panose="020F0302020204030204" pitchFamily="34" charset="0"/>
              </a:rPr>
              <a:t>/</a:t>
            </a:r>
            <a:r>
              <a:rPr lang="en-US" altLang="el-GR" sz="2000" dirty="0">
                <a:latin typeface="Calibri Light" panose="020F0302020204030204" pitchFamily="34" charset="0"/>
                <a:cs typeface="Calibri Light" panose="020F0302020204030204" pitchFamily="34" charset="0"/>
              </a:rPr>
              <a:t>Unix</a:t>
            </a:r>
            <a:r>
              <a:rPr lang="el-GR" altLang="el-GR" sz="2000" dirty="0">
                <a:latin typeface="Calibri Light" panose="020F0302020204030204" pitchFamily="34" charset="0"/>
                <a:cs typeface="Calibri Light" panose="020F0302020204030204" pitchFamily="34" charset="0"/>
              </a:rPr>
              <a:t> (</a:t>
            </a:r>
            <a:r>
              <a:rPr lang="en-US" altLang="el-GR" sz="2000" dirty="0">
                <a:latin typeface="Calibri Light" panose="020F0302020204030204" pitchFamily="34" charset="0"/>
                <a:cs typeface="Calibri Light" panose="020F0302020204030204" pitchFamily="34" charset="0"/>
              </a:rPr>
              <a:t>Amazon, SUSE, </a:t>
            </a:r>
            <a:r>
              <a:rPr lang="en-US" altLang="el-GR" sz="2000" dirty="0" err="1">
                <a:latin typeface="Calibri Light" panose="020F0302020204030204" pitchFamily="34" charset="0"/>
                <a:cs typeface="Calibri Light" panose="020F0302020204030204" pitchFamily="34" charset="0"/>
              </a:rPr>
              <a:t>Debian</a:t>
            </a:r>
            <a:r>
              <a:rPr lang="en-US" altLang="el-GR" sz="2000" dirty="0">
                <a:latin typeface="Calibri Light" panose="020F0302020204030204" pitchFamily="34" charset="0"/>
                <a:cs typeface="Calibri Light" panose="020F0302020204030204" pitchFamily="34" charset="0"/>
              </a:rPr>
              <a:t>, Red Hat, Ubuntu, </a:t>
            </a:r>
            <a:r>
              <a:rPr lang="en-US" altLang="el-GR" sz="2000" dirty="0" err="1">
                <a:latin typeface="Calibri Light" panose="020F0302020204030204" pitchFamily="34" charset="0"/>
                <a:cs typeface="Calibri Light" panose="020F0302020204030204" pitchFamily="34" charset="0"/>
              </a:rPr>
              <a:t>CentOs</a:t>
            </a:r>
            <a:r>
              <a:rPr lang="en-US" altLang="el-GR" sz="2000" dirty="0">
                <a:latin typeface="Calibri Light" panose="020F0302020204030204" pitchFamily="34" charset="0"/>
                <a:cs typeface="Calibri Light" panose="020F0302020204030204" pitchFamily="34" charset="0"/>
              </a:rPr>
              <a:t> </a:t>
            </a:r>
            <a:r>
              <a:rPr lang="el-GR" altLang="el-GR" sz="2000" dirty="0">
                <a:latin typeface="Calibri Light" panose="020F0302020204030204" pitchFamily="34" charset="0"/>
                <a:cs typeface="Calibri Light" panose="020F0302020204030204" pitchFamily="34" charset="0"/>
              </a:rPr>
              <a:t>κ.α.)</a:t>
            </a:r>
          </a:p>
          <a:p>
            <a:pPr lvl="1" eaLnBrk="1" hangingPunct="1">
              <a:buFont typeface="Wingdings" panose="05000000000000000000" pitchFamily="2" charset="2"/>
              <a:buChar char="Ø"/>
            </a:pPr>
            <a:r>
              <a:rPr lang="el-GR" altLang="el-GR" sz="2000" dirty="0">
                <a:latin typeface="Calibri Light" panose="020F0302020204030204" pitchFamily="34" charset="0"/>
                <a:cs typeface="Calibri Light" panose="020F0302020204030204" pitchFamily="34" charset="0"/>
              </a:rPr>
              <a:t> Microsoft Windows Server 2003 έως 2016.</a:t>
            </a:r>
          </a:p>
          <a:p>
            <a:pPr eaLnBrk="1" hangingPunct="1">
              <a:buClr>
                <a:schemeClr val="tx1"/>
              </a:buClr>
              <a:buFont typeface="Wingdings" panose="05000000000000000000" pitchFamily="2" charset="2"/>
              <a:buChar char="§"/>
            </a:pPr>
            <a:r>
              <a:rPr lang="el-GR" altLang="el-GR" sz="2400" dirty="0">
                <a:latin typeface="Calibri Light" panose="020F0302020204030204" pitchFamily="34" charset="0"/>
                <a:cs typeface="Calibri Light" panose="020F0302020204030204" pitchFamily="34" charset="0"/>
              </a:rPr>
              <a:t> Ένας χρήστης μπορεί να:</a:t>
            </a:r>
          </a:p>
          <a:p>
            <a:pPr lvl="1" eaLnBrk="1" hangingPunct="1">
              <a:buFont typeface="Wingdings" panose="05000000000000000000" pitchFamily="2" charset="2"/>
              <a:buChar char="Ø"/>
            </a:pPr>
            <a:r>
              <a:rPr lang="el-GR" altLang="el-GR" sz="2000" dirty="0">
                <a:latin typeface="Calibri Light" panose="020F0302020204030204" pitchFamily="34" charset="0"/>
                <a:cs typeface="Calibri Light" panose="020F0302020204030204" pitchFamily="34" charset="0"/>
              </a:rPr>
              <a:t> Φορτώσει ένα EC2 </a:t>
            </a:r>
            <a:r>
              <a:rPr lang="el-GR" altLang="el-GR" sz="2000" dirty="0" err="1">
                <a:latin typeface="Calibri Light" panose="020F0302020204030204" pitchFamily="34" charset="0"/>
                <a:cs typeface="Calibri Light" panose="020F0302020204030204" pitchFamily="34" charset="0"/>
              </a:rPr>
              <a:t>instance</a:t>
            </a:r>
            <a:r>
              <a:rPr lang="el-GR" altLang="el-GR" sz="2000" dirty="0">
                <a:latin typeface="Calibri Light" panose="020F0302020204030204" pitchFamily="34" charset="0"/>
                <a:cs typeface="Calibri Light" panose="020F0302020204030204" pitchFamily="34" charset="0"/>
              </a:rPr>
              <a:t> με ένα προσαρμοσμένο περιβάλλον εφαρμογής.</a:t>
            </a:r>
          </a:p>
          <a:p>
            <a:pPr lvl="1" eaLnBrk="1" hangingPunct="1">
              <a:buFont typeface="Wingdings" panose="05000000000000000000" pitchFamily="2" charset="2"/>
              <a:buChar char="Ø"/>
            </a:pPr>
            <a:r>
              <a:rPr lang="el-GR" altLang="el-GR" sz="2000" dirty="0">
                <a:latin typeface="Calibri Light" panose="020F0302020204030204" pitchFamily="34" charset="0"/>
                <a:cs typeface="Calibri Light" panose="020F0302020204030204" pitchFamily="34" charset="0"/>
              </a:rPr>
              <a:t> Διαχειριστεί τα δικαιώματα πρόσβασης στο δίκτυο.</a:t>
            </a:r>
          </a:p>
          <a:p>
            <a:pPr lvl="1" eaLnBrk="1" hangingPunct="1">
              <a:buFont typeface="Wingdings" panose="05000000000000000000" pitchFamily="2" charset="2"/>
              <a:buChar char="Ø"/>
            </a:pPr>
            <a:r>
              <a:rPr lang="el-GR" altLang="el-GR" sz="2000" dirty="0">
                <a:latin typeface="Calibri Light" panose="020F0302020204030204" pitchFamily="34" charset="0"/>
                <a:cs typeface="Calibri Light" panose="020F0302020204030204" pitchFamily="34" charset="0"/>
              </a:rPr>
              <a:t> Εκτελέσει μια εικόνα (ΑΜΙ</a:t>
            </a:r>
            <a:r>
              <a:rPr lang="en-US" altLang="el-GR" sz="2000" dirty="0">
                <a:latin typeface="Calibri Light" panose="020F0302020204030204" pitchFamily="34" charset="0"/>
                <a:cs typeface="Calibri Light" panose="020F0302020204030204" pitchFamily="34" charset="0"/>
              </a:rPr>
              <a:t>) </a:t>
            </a:r>
            <a:r>
              <a:rPr lang="el-GR" altLang="el-GR" sz="2000" dirty="0">
                <a:latin typeface="Calibri Light" panose="020F0302020204030204" pitchFamily="34" charset="0"/>
                <a:cs typeface="Calibri Light" panose="020F0302020204030204" pitchFamily="34" charset="0"/>
              </a:rPr>
              <a:t>χρησιμοποιώντας λίγα ή πολλά συστήματα ανάλογα με τις απαιτήσεις.</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Τίτλος 1"/>
          <p:cNvSpPr>
            <a:spLocks noGrp="1"/>
          </p:cNvSpPr>
          <p:nvPr>
            <p:ph type="title" idx="4294967295"/>
          </p:nvPr>
        </p:nvSpPr>
        <p:spPr/>
        <p:txBody>
          <a:bodyPr/>
          <a:lstStyle/>
          <a:p>
            <a:pPr eaLnBrk="1" hangingPunct="1"/>
            <a:r>
              <a:rPr lang="en-US" altLang="el-GR" b="1" dirty="0">
                <a:latin typeface="Calibri Light" panose="020F0302020204030204" pitchFamily="34" charset="0"/>
                <a:cs typeface="Calibri Light" panose="020F0302020204030204" pitchFamily="34" charset="0"/>
              </a:rPr>
              <a:t>Elastic Compute Cloud (EC2)</a:t>
            </a:r>
            <a:endParaRPr lang="el-GR" altLang="el-GR" b="1"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idx="4294967295"/>
          </p:nvPr>
        </p:nvSpPr>
        <p:spPr/>
        <p:txBody>
          <a:bodyPr>
            <a:normAutofit fontScale="77500" lnSpcReduction="20000"/>
          </a:bodyPr>
          <a:lstStyle/>
          <a:p>
            <a:pPr eaLnBrk="1" hangingPunct="1">
              <a:lnSpc>
                <a:spcPct val="110000"/>
              </a:lnSpc>
              <a:buFont typeface="Wingdings" pitchFamily="2" charset="2"/>
              <a:buChar char="§"/>
              <a:defRPr/>
            </a:pPr>
            <a:r>
              <a:rPr lang="el-GR" sz="3000" dirty="0"/>
              <a:t> </a:t>
            </a:r>
            <a:r>
              <a:rPr lang="el-GR" sz="3000" dirty="0">
                <a:latin typeface="Calibri Light" panose="020F0302020204030204" pitchFamily="34" charset="0"/>
                <a:cs typeface="Calibri Light" panose="020F0302020204030204" pitchFamily="34" charset="0"/>
              </a:rPr>
              <a:t>Συμπερίληψη </a:t>
            </a:r>
            <a:r>
              <a:rPr lang="el-GR" sz="3000" dirty="0" err="1">
                <a:latin typeface="Calibri Light" panose="020F0302020204030204" pitchFamily="34" charset="0"/>
                <a:cs typeface="Calibri Light" panose="020F0302020204030204" pitchFamily="34" charset="0"/>
              </a:rPr>
              <a:t>virtual</a:t>
            </a:r>
            <a:r>
              <a:rPr lang="el-GR" sz="3000" dirty="0">
                <a:latin typeface="Calibri Light" panose="020F0302020204030204" pitchFamily="34" charset="0"/>
                <a:cs typeface="Calibri Light" panose="020F0302020204030204" pitchFamily="34" charset="0"/>
              </a:rPr>
              <a:t> </a:t>
            </a:r>
            <a:r>
              <a:rPr lang="el-GR" sz="3000" dirty="0" err="1">
                <a:latin typeface="Calibri Light" panose="020F0302020204030204" pitchFamily="34" charset="0"/>
                <a:cs typeface="Calibri Light" panose="020F0302020204030204" pitchFamily="34" charset="0"/>
              </a:rPr>
              <a:t>machine</a:t>
            </a:r>
            <a:r>
              <a:rPr lang="el-GR" sz="3000" dirty="0">
                <a:latin typeface="Calibri Light" panose="020F0302020204030204" pitchFamily="34" charset="0"/>
                <a:cs typeface="Calibri Light" panose="020F0302020204030204" pitchFamily="34" charset="0"/>
              </a:rPr>
              <a:t> (VM) εικόνων από το περιβάλλον χρήστη σε ένα </a:t>
            </a:r>
            <a:r>
              <a:rPr lang="el-GR" sz="3000" dirty="0" err="1">
                <a:latin typeface="Calibri Light" panose="020F0302020204030204" pitchFamily="34" charset="0"/>
                <a:cs typeface="Calibri Light" panose="020F0302020204030204" pitchFamily="34" charset="0"/>
              </a:rPr>
              <a:t>instance</a:t>
            </a:r>
            <a:r>
              <a:rPr lang="el-GR" sz="3000" dirty="0">
                <a:latin typeface="Calibri Light" panose="020F0302020204030204" pitchFamily="34" charset="0"/>
                <a:cs typeface="Calibri Light" panose="020F0302020204030204" pitchFamily="34" charset="0"/>
              </a:rPr>
              <a:t> μέσω VM </a:t>
            </a:r>
            <a:r>
              <a:rPr lang="el-GR" sz="3000" dirty="0" err="1">
                <a:latin typeface="Calibri Light" panose="020F0302020204030204" pitchFamily="34" charset="0"/>
                <a:cs typeface="Calibri Light" panose="020F0302020204030204" pitchFamily="34" charset="0"/>
              </a:rPr>
              <a:t>import</a:t>
            </a:r>
            <a:r>
              <a:rPr lang="el-GR" sz="3000" dirty="0">
                <a:latin typeface="Calibri Light" panose="020F0302020204030204" pitchFamily="34" charset="0"/>
                <a:cs typeface="Calibri Light" panose="020F0302020204030204" pitchFamily="34" charset="0"/>
              </a:rPr>
              <a:t>.</a:t>
            </a:r>
          </a:p>
          <a:p>
            <a:pPr eaLnBrk="1" hangingPunct="1">
              <a:lnSpc>
                <a:spcPct val="110000"/>
              </a:lnSpc>
              <a:buFont typeface="Wingdings" pitchFamily="2" charset="2"/>
              <a:buChar char="§"/>
              <a:defRPr/>
            </a:pPr>
            <a:r>
              <a:rPr lang="el-GR" sz="3000" dirty="0">
                <a:latin typeface="Calibri Light" panose="020F0302020204030204" pitchFamily="34" charset="0"/>
                <a:cs typeface="Calibri Light" panose="020F0302020204030204" pitchFamily="34" charset="0"/>
              </a:rPr>
              <a:t> Οι EC2 </a:t>
            </a:r>
            <a:r>
              <a:rPr lang="el-GR" sz="3000" dirty="0" err="1">
                <a:latin typeface="Calibri Light" panose="020F0302020204030204" pitchFamily="34" charset="0"/>
                <a:cs typeface="Calibri Light" panose="020F0302020204030204" pitchFamily="34" charset="0"/>
              </a:rPr>
              <a:t>instances</a:t>
            </a:r>
            <a:r>
              <a:rPr lang="el-GR" sz="3000" dirty="0">
                <a:latin typeface="Calibri Light" panose="020F0302020204030204" pitchFamily="34" charset="0"/>
                <a:cs typeface="Calibri Light" panose="020F0302020204030204" pitchFamily="34" charset="0"/>
              </a:rPr>
              <a:t> εκκινούν από ένα AMI (</a:t>
            </a:r>
            <a:r>
              <a:rPr lang="el-GR" sz="3000" dirty="0" err="1">
                <a:latin typeface="Calibri Light" panose="020F0302020204030204" pitchFamily="34" charset="0"/>
                <a:cs typeface="Calibri Light" panose="020F0302020204030204" pitchFamily="34" charset="0"/>
              </a:rPr>
              <a:t>Amazon</a:t>
            </a:r>
            <a:r>
              <a:rPr lang="el-GR" sz="3000" dirty="0">
                <a:latin typeface="Calibri Light" panose="020F0302020204030204" pitchFamily="34" charset="0"/>
                <a:cs typeface="Calibri Light" panose="020F0302020204030204" pitchFamily="34" charset="0"/>
              </a:rPr>
              <a:t> </a:t>
            </a:r>
            <a:r>
              <a:rPr lang="el-GR" sz="3000" dirty="0" err="1">
                <a:latin typeface="Calibri Light" panose="020F0302020204030204" pitchFamily="34" charset="0"/>
                <a:cs typeface="Calibri Light" panose="020F0302020204030204" pitchFamily="34" charset="0"/>
              </a:rPr>
              <a:t>Machine</a:t>
            </a:r>
            <a:r>
              <a:rPr lang="el-GR" sz="3000" dirty="0">
                <a:latin typeface="Calibri Light" panose="020F0302020204030204" pitchFamily="34" charset="0"/>
                <a:cs typeface="Calibri Light" panose="020F0302020204030204" pitchFamily="34" charset="0"/>
              </a:rPr>
              <a:t> </a:t>
            </a:r>
            <a:r>
              <a:rPr lang="el-GR" sz="3000" dirty="0" err="1">
                <a:latin typeface="Calibri Light" panose="020F0302020204030204" pitchFamily="34" charset="0"/>
                <a:cs typeface="Calibri Light" panose="020F0302020204030204" pitchFamily="34" charset="0"/>
              </a:rPr>
              <a:t>Image</a:t>
            </a:r>
            <a:r>
              <a:rPr lang="el-GR" sz="3000" dirty="0">
                <a:latin typeface="Calibri Light" panose="020F0302020204030204" pitchFamily="34" charset="0"/>
                <a:cs typeface="Calibri Light" panose="020F0302020204030204" pitchFamily="34" charset="0"/>
              </a:rPr>
              <a:t>) το οποίο είναι ψηφιακά υπογεγραμμένο κι αποθηκευμένο σε S3.</a:t>
            </a:r>
          </a:p>
          <a:p>
            <a:pPr eaLnBrk="1" hangingPunct="1">
              <a:lnSpc>
                <a:spcPct val="110000"/>
              </a:lnSpc>
              <a:buFont typeface="Wingdings" pitchFamily="2" charset="2"/>
              <a:buChar char="§"/>
              <a:defRPr/>
            </a:pPr>
            <a:r>
              <a:rPr lang="el-GR" sz="3000" dirty="0">
                <a:latin typeface="Calibri Light" panose="020F0302020204030204" pitchFamily="34" charset="0"/>
                <a:cs typeface="Calibri Light" panose="020F0302020204030204" pitchFamily="34" charset="0"/>
              </a:rPr>
              <a:t> Οι χρήστες μπορούν να:</a:t>
            </a:r>
          </a:p>
          <a:p>
            <a:pPr lvl="1" eaLnBrk="1" hangingPunct="1">
              <a:lnSpc>
                <a:spcPct val="110000"/>
              </a:lnSpc>
              <a:buFont typeface="Wingdings" pitchFamily="2" charset="2"/>
              <a:buChar char="Ø"/>
              <a:defRPr/>
            </a:pPr>
            <a:r>
              <a:rPr lang="el-GR" sz="2600" dirty="0">
                <a:latin typeface="Calibri Light" panose="020F0302020204030204" pitchFamily="34" charset="0"/>
                <a:cs typeface="Calibri Light" panose="020F0302020204030204" pitchFamily="34" charset="0"/>
              </a:rPr>
              <a:t> Προσπελάσουν εικόνες που παρέχονται από την </a:t>
            </a:r>
            <a:r>
              <a:rPr lang="el-GR" sz="2600" dirty="0" err="1">
                <a:latin typeface="Calibri Light" panose="020F0302020204030204" pitchFamily="34" charset="0"/>
                <a:cs typeface="Calibri Light" panose="020F0302020204030204" pitchFamily="34" charset="0"/>
              </a:rPr>
              <a:t>Amazon</a:t>
            </a:r>
            <a:r>
              <a:rPr lang="el-GR" sz="2600" dirty="0">
                <a:latin typeface="Calibri Light" panose="020F0302020204030204" pitchFamily="34" charset="0"/>
                <a:cs typeface="Calibri Light" panose="020F0302020204030204" pitchFamily="34" charset="0"/>
              </a:rPr>
              <a:t>.</a:t>
            </a:r>
          </a:p>
          <a:p>
            <a:pPr lvl="1" eaLnBrk="1" hangingPunct="1">
              <a:lnSpc>
                <a:spcPct val="110000"/>
              </a:lnSpc>
              <a:buFont typeface="Wingdings" pitchFamily="2" charset="2"/>
              <a:buChar char="Ø"/>
              <a:defRPr/>
            </a:pPr>
            <a:r>
              <a:rPr lang="el-GR" sz="2600" dirty="0">
                <a:latin typeface="Calibri Light" panose="020F0302020204030204" pitchFamily="34" charset="0"/>
                <a:cs typeface="Calibri Light" panose="020F0302020204030204" pitchFamily="34" charset="0"/>
              </a:rPr>
              <a:t> </a:t>
            </a:r>
            <a:r>
              <a:rPr lang="el-GR" sz="2600" dirty="0" err="1">
                <a:latin typeface="Calibri Light" panose="020F0302020204030204" pitchFamily="34" charset="0"/>
                <a:cs typeface="Calibri Light" panose="020F0302020204030204" pitchFamily="34" charset="0"/>
              </a:rPr>
              <a:t>Παραμετροποιήσουν</a:t>
            </a:r>
            <a:r>
              <a:rPr lang="el-GR" sz="2600" dirty="0">
                <a:latin typeface="Calibri Light" panose="020F0302020204030204" pitchFamily="34" charset="0"/>
                <a:cs typeface="Calibri Light" panose="020F0302020204030204" pitchFamily="34" charset="0"/>
              </a:rPr>
              <a:t> μία εικόνα (ΑΜΙ) και να την αποθηκεύσουν σε ένα S3.</a:t>
            </a:r>
          </a:p>
          <a:p>
            <a:pPr eaLnBrk="1" hangingPunct="1">
              <a:lnSpc>
                <a:spcPct val="110000"/>
              </a:lnSpc>
              <a:buFont typeface="Wingdings" pitchFamily="2" charset="2"/>
              <a:buChar char="§"/>
              <a:defRPr/>
            </a:pPr>
            <a:r>
              <a:rPr lang="el-GR" sz="3000" dirty="0">
                <a:latin typeface="Calibri Light" panose="020F0302020204030204" pitchFamily="34" charset="0"/>
                <a:cs typeface="Calibri Light" panose="020F0302020204030204" pitchFamily="34" charset="0"/>
              </a:rPr>
              <a:t> Ένα EC2 </a:t>
            </a:r>
            <a:r>
              <a:rPr lang="el-GR" sz="3000" dirty="0" err="1">
                <a:latin typeface="Calibri Light" panose="020F0302020204030204" pitchFamily="34" charset="0"/>
                <a:cs typeface="Calibri Light" panose="020F0302020204030204" pitchFamily="34" charset="0"/>
              </a:rPr>
              <a:t>instance</a:t>
            </a:r>
            <a:r>
              <a:rPr lang="el-GR" sz="3000" dirty="0">
                <a:latin typeface="Calibri Light" panose="020F0302020204030204" pitchFamily="34" charset="0"/>
                <a:cs typeface="Calibri Light" panose="020F0302020204030204" pitchFamily="34" charset="0"/>
              </a:rPr>
              <a:t> παρέχει:</a:t>
            </a:r>
          </a:p>
          <a:p>
            <a:pPr lvl="1" eaLnBrk="1" hangingPunct="1">
              <a:lnSpc>
                <a:spcPct val="110000"/>
              </a:lnSpc>
              <a:buFont typeface="Wingdings" pitchFamily="2" charset="2"/>
              <a:buChar char="Ø"/>
              <a:defRPr/>
            </a:pPr>
            <a:r>
              <a:rPr lang="el-GR" sz="2600" dirty="0">
                <a:latin typeface="Calibri Light" panose="020F0302020204030204" pitchFamily="34" charset="0"/>
                <a:cs typeface="Calibri Light" panose="020F0302020204030204" pitchFamily="34" charset="0"/>
              </a:rPr>
              <a:t> VC (</a:t>
            </a:r>
            <a:r>
              <a:rPr lang="el-GR" sz="2600" dirty="0" err="1">
                <a:latin typeface="Calibri Light" panose="020F0302020204030204" pitchFamily="34" charset="0"/>
                <a:cs typeface="Calibri Light" panose="020F0302020204030204" pitchFamily="34" charset="0"/>
              </a:rPr>
              <a:t>Virtual</a:t>
            </a:r>
            <a:r>
              <a:rPr lang="el-GR" sz="2600" dirty="0">
                <a:latin typeface="Calibri Light" panose="020F0302020204030204" pitchFamily="34" charset="0"/>
                <a:cs typeface="Calibri Light" panose="020F0302020204030204" pitchFamily="34" charset="0"/>
              </a:rPr>
              <a:t> </a:t>
            </a:r>
            <a:r>
              <a:rPr lang="el-GR" sz="2600" dirty="0" err="1">
                <a:latin typeface="Calibri Light" panose="020F0302020204030204" pitchFamily="34" charset="0"/>
                <a:cs typeface="Calibri Light" panose="020F0302020204030204" pitchFamily="34" charset="0"/>
              </a:rPr>
              <a:t>Computers</a:t>
            </a:r>
            <a:r>
              <a:rPr lang="el-GR" sz="2600" dirty="0">
                <a:latin typeface="Calibri Light" panose="020F0302020204030204" pitchFamily="34" charset="0"/>
                <a:cs typeface="Calibri Light" panose="020F0302020204030204" pitchFamily="34" charset="0"/>
              </a:rPr>
              <a:t>). Εικονικά συστήματα όπου εκτελείται το </a:t>
            </a:r>
            <a:r>
              <a:rPr lang="el-GR" sz="2600" dirty="0" err="1">
                <a:latin typeface="Calibri Light" panose="020F0302020204030204" pitchFamily="34" charset="0"/>
                <a:cs typeface="Calibri Light" panose="020F0302020204030204" pitchFamily="34" charset="0"/>
              </a:rPr>
              <a:t>instance</a:t>
            </a:r>
            <a:r>
              <a:rPr lang="el-GR" sz="2600" dirty="0">
                <a:latin typeface="Calibri Light" panose="020F0302020204030204" pitchFamily="34" charset="0"/>
                <a:cs typeface="Calibri Light" panose="020F0302020204030204" pitchFamily="34" charset="0"/>
              </a:rPr>
              <a:t>.</a:t>
            </a:r>
          </a:p>
          <a:p>
            <a:pPr lvl="1" eaLnBrk="1" hangingPunct="1">
              <a:lnSpc>
                <a:spcPct val="110000"/>
              </a:lnSpc>
              <a:buFont typeface="Wingdings" pitchFamily="2" charset="2"/>
              <a:buChar char="Ø"/>
              <a:defRPr/>
            </a:pPr>
            <a:r>
              <a:rPr lang="el-GR" sz="2600" dirty="0">
                <a:latin typeface="Calibri Light" panose="020F0302020204030204" pitchFamily="34" charset="0"/>
                <a:cs typeface="Calibri Light" panose="020F0302020204030204" pitchFamily="34" charset="0"/>
              </a:rPr>
              <a:t> CU (</a:t>
            </a:r>
            <a:r>
              <a:rPr lang="el-GR" sz="2600" dirty="0" err="1">
                <a:latin typeface="Calibri Light" panose="020F0302020204030204" pitchFamily="34" charset="0"/>
                <a:cs typeface="Calibri Light" panose="020F0302020204030204" pitchFamily="34" charset="0"/>
              </a:rPr>
              <a:t>Compute</a:t>
            </a:r>
            <a:r>
              <a:rPr lang="el-GR" sz="2600" dirty="0">
                <a:latin typeface="Calibri Light" panose="020F0302020204030204" pitchFamily="34" charset="0"/>
                <a:cs typeface="Calibri Light" panose="020F0302020204030204" pitchFamily="34" charset="0"/>
              </a:rPr>
              <a:t> </a:t>
            </a:r>
            <a:r>
              <a:rPr lang="el-GR" sz="2600" dirty="0" err="1">
                <a:latin typeface="Calibri Light" panose="020F0302020204030204" pitchFamily="34" charset="0"/>
                <a:cs typeface="Calibri Light" panose="020F0302020204030204" pitchFamily="34" charset="0"/>
              </a:rPr>
              <a:t>Units</a:t>
            </a:r>
            <a:r>
              <a:rPr lang="el-GR" sz="2600" dirty="0">
                <a:latin typeface="Calibri Light" panose="020F0302020204030204" pitchFamily="34" charset="0"/>
                <a:cs typeface="Calibri Light" panose="020F0302020204030204" pitchFamily="34" charset="0"/>
              </a:rPr>
              <a:t>). Μέτρηση της υπολογιστική ισχύς του κάθε συστήματος.</a:t>
            </a:r>
          </a:p>
          <a:p>
            <a:pPr lvl="1" eaLnBrk="1" hangingPunct="1">
              <a:lnSpc>
                <a:spcPct val="110000"/>
              </a:lnSpc>
              <a:buFont typeface="Wingdings" pitchFamily="2" charset="2"/>
              <a:buChar char="Ø"/>
              <a:defRPr/>
            </a:pPr>
            <a:r>
              <a:rPr lang="el-GR" sz="2600" dirty="0">
                <a:latin typeface="Calibri Light" panose="020F0302020204030204" pitchFamily="34" charset="0"/>
                <a:cs typeface="Calibri Light" panose="020F0302020204030204" pitchFamily="34" charset="0"/>
              </a:rPr>
              <a:t> Μνήμη </a:t>
            </a:r>
            <a:r>
              <a:rPr lang="en-US" sz="2600" dirty="0">
                <a:latin typeface="Calibri Light" panose="020F0302020204030204" pitchFamily="34" charset="0"/>
                <a:cs typeface="Calibri Light" panose="020F0302020204030204" pitchFamily="34" charset="0"/>
              </a:rPr>
              <a:t>RAM</a:t>
            </a:r>
            <a:r>
              <a:rPr lang="el-GR" sz="2600" dirty="0">
                <a:latin typeface="Calibri Light" panose="020F0302020204030204" pitchFamily="34" charset="0"/>
                <a:cs typeface="Calibri Light" panose="020F0302020204030204" pitchFamily="34" charset="0"/>
              </a:rPr>
              <a:t>.</a:t>
            </a:r>
          </a:p>
          <a:p>
            <a:pPr lvl="1" eaLnBrk="1" hangingPunct="1">
              <a:lnSpc>
                <a:spcPct val="110000"/>
              </a:lnSpc>
              <a:buFont typeface="Wingdings" pitchFamily="2" charset="2"/>
              <a:buChar char="Ø"/>
              <a:defRPr/>
            </a:pPr>
            <a:r>
              <a:rPr lang="el-GR" sz="2600" dirty="0">
                <a:latin typeface="Calibri Light" panose="020F0302020204030204" pitchFamily="34" charset="0"/>
                <a:cs typeface="Calibri Light" panose="020F0302020204030204" pitchFamily="34" charset="0"/>
              </a:rPr>
              <a:t> Δυνατότητες εισόδου/εξόδου</a:t>
            </a:r>
            <a:r>
              <a:rPr lang="en-US" sz="2600" dirty="0">
                <a:latin typeface="Calibri Light" panose="020F0302020204030204" pitchFamily="34" charset="0"/>
                <a:cs typeface="Calibri Light" panose="020F0302020204030204" pitchFamily="34" charset="0"/>
              </a:rPr>
              <a:t> (I/O Ports)</a:t>
            </a:r>
            <a:endParaRPr lang="el-GR" sz="2600" dirty="0">
              <a:latin typeface="Calibri Light" panose="020F0302020204030204" pitchFamily="34" charset="0"/>
              <a:cs typeface="Calibri Light" panose="020F03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Τίτλος 1"/>
          <p:cNvSpPr>
            <a:spLocks noGrp="1"/>
          </p:cNvSpPr>
          <p:nvPr>
            <p:ph type="title" idx="4294967295"/>
          </p:nvPr>
        </p:nvSpPr>
        <p:spPr/>
        <p:txBody>
          <a:bodyPr/>
          <a:lstStyle/>
          <a:p>
            <a:pPr eaLnBrk="1" hangingPunct="1"/>
            <a:r>
              <a:rPr lang="en-US" altLang="el-GR" b="1" dirty="0">
                <a:latin typeface="Calibri Light" panose="020F0302020204030204" pitchFamily="34" charset="0"/>
                <a:cs typeface="Calibri Light" panose="020F0302020204030204" pitchFamily="34" charset="0"/>
              </a:rPr>
              <a:t>Elastic Compute Cloud (EC2)</a:t>
            </a:r>
            <a:endParaRPr lang="el-GR" altLang="el-GR" b="1" dirty="0">
              <a:latin typeface="Calibri Light" panose="020F0302020204030204" pitchFamily="34" charset="0"/>
              <a:cs typeface="Calibri Light" panose="020F0302020204030204" pitchFamily="34" charset="0"/>
            </a:endParaRPr>
          </a:p>
        </p:txBody>
      </p:sp>
      <p:sp>
        <p:nvSpPr>
          <p:cNvPr id="25603" name="Θέση περιεχομένου 2"/>
          <p:cNvSpPr>
            <a:spLocks noGrp="1"/>
          </p:cNvSpPr>
          <p:nvPr>
            <p:ph idx="4294967295"/>
          </p:nvPr>
        </p:nvSpPr>
        <p:spPr>
          <a:xfrm>
            <a:off x="609600" y="1600200"/>
            <a:ext cx="10972800" cy="5092831"/>
          </a:xfrm>
        </p:spPr>
        <p:txBody>
          <a:bodyPr/>
          <a:lstStyle/>
          <a:p>
            <a:pPr eaLnBrk="1" hangingPunct="1">
              <a:buFont typeface="Wingdings" panose="05000000000000000000" pitchFamily="2" charset="2"/>
              <a:buChar char="§"/>
            </a:pPr>
            <a:r>
              <a:rPr lang="en-US" altLang="el-GR" sz="2400" dirty="0">
                <a:latin typeface="Calibri Light" panose="020F0302020204030204" pitchFamily="34" charset="0"/>
                <a:cs typeface="Calibri Light" panose="020F0302020204030204" pitchFamily="34" charset="0"/>
              </a:rPr>
              <a:t>Amazon EC2 χαρα</a:t>
            </a:r>
            <a:r>
              <a:rPr lang="en-US" altLang="el-GR" sz="2400" dirty="0" err="1">
                <a:latin typeface="Calibri Light" panose="020F0302020204030204" pitchFamily="34" charset="0"/>
                <a:cs typeface="Calibri Light" panose="020F0302020204030204" pitchFamily="34" charset="0"/>
              </a:rPr>
              <a:t>κτηριστικά</a:t>
            </a:r>
            <a:r>
              <a:rPr lang="en-US" altLang="el-GR" sz="2400" dirty="0">
                <a:latin typeface="Calibri Light" panose="020F0302020204030204" pitchFamily="34" charset="0"/>
                <a:cs typeface="Calibri Light" panose="020F0302020204030204" pitchFamily="34" charset="0"/>
              </a:rPr>
              <a:t>:</a:t>
            </a:r>
          </a:p>
          <a:p>
            <a:pPr lvl="1" algn="just" eaLnBrk="1" hangingPunct="1">
              <a:buFont typeface="Wingdings" panose="05000000000000000000" pitchFamily="2" charset="2"/>
              <a:buChar char="Ø"/>
            </a:pPr>
            <a:r>
              <a:rPr lang="el-GR" altLang="el-GR" sz="2000" dirty="0">
                <a:latin typeface="Calibri Light" panose="020F0302020204030204" pitchFamily="34" charset="0"/>
                <a:cs typeface="Calibri Light" panose="020F0302020204030204" pitchFamily="34" charset="0"/>
              </a:rPr>
              <a:t>Προκαθορισμένα πρότυπα </a:t>
            </a:r>
            <a:r>
              <a:rPr lang="en-US" altLang="el-GR" sz="2000" dirty="0">
                <a:latin typeface="Calibri Light" panose="020F0302020204030204" pitchFamily="34" charset="0"/>
                <a:cs typeface="Calibri Light" panose="020F0302020204030204" pitchFamily="34" charset="0"/>
              </a:rPr>
              <a:t>(templates) </a:t>
            </a:r>
            <a:r>
              <a:rPr lang="el-GR" altLang="el-GR" sz="2000" dirty="0">
                <a:latin typeface="Calibri Light" panose="020F0302020204030204" pitchFamily="34" charset="0"/>
                <a:cs typeface="Calibri Light" panose="020F0302020204030204" pitchFamily="34" charset="0"/>
              </a:rPr>
              <a:t>για τα </a:t>
            </a:r>
            <a:r>
              <a:rPr lang="en-US" altLang="el-GR" sz="2000" dirty="0">
                <a:latin typeface="Calibri Light" panose="020F0302020204030204" pitchFamily="34" charset="0"/>
                <a:cs typeface="Calibri Light" panose="020F0302020204030204" pitchFamily="34" charset="0"/>
              </a:rPr>
              <a:t>Instances</a:t>
            </a:r>
            <a:r>
              <a:rPr lang="el-GR" altLang="el-GR" sz="2000" dirty="0">
                <a:latin typeface="Calibri Light" panose="020F0302020204030204" pitchFamily="34" charset="0"/>
                <a:cs typeface="Calibri Light" panose="020F0302020204030204" pitchFamily="34" charset="0"/>
              </a:rPr>
              <a:t>, γνωστά ως </a:t>
            </a:r>
            <a:r>
              <a:rPr lang="el-GR" altLang="el-GR" sz="2000" dirty="0" err="1">
                <a:latin typeface="Calibri Light" panose="020F0302020204030204" pitchFamily="34" charset="0"/>
                <a:cs typeface="Calibri Light" panose="020F0302020204030204" pitchFamily="34" charset="0"/>
              </a:rPr>
              <a:t>Amazon</a:t>
            </a:r>
            <a:r>
              <a:rPr lang="el-GR" altLang="el-GR" sz="2000" dirty="0">
                <a:latin typeface="Calibri Light" panose="020F0302020204030204" pitchFamily="34" charset="0"/>
                <a:cs typeface="Calibri Light" panose="020F0302020204030204" pitchFamily="34" charset="0"/>
              </a:rPr>
              <a:t> </a:t>
            </a:r>
            <a:r>
              <a:rPr lang="el-GR" altLang="el-GR" sz="2000" dirty="0" err="1">
                <a:latin typeface="Calibri Light" panose="020F0302020204030204" pitchFamily="34" charset="0"/>
                <a:cs typeface="Calibri Light" panose="020F0302020204030204" pitchFamily="34" charset="0"/>
              </a:rPr>
              <a:t>Machine</a:t>
            </a:r>
            <a:r>
              <a:rPr lang="el-GR" altLang="el-GR" sz="2000" dirty="0">
                <a:latin typeface="Calibri Light" panose="020F0302020204030204" pitchFamily="34" charset="0"/>
                <a:cs typeface="Calibri Light" panose="020F0302020204030204" pitchFamily="34" charset="0"/>
              </a:rPr>
              <a:t> </a:t>
            </a:r>
            <a:r>
              <a:rPr lang="el-GR" altLang="el-GR" sz="2000" dirty="0" err="1">
                <a:latin typeface="Calibri Light" panose="020F0302020204030204" pitchFamily="34" charset="0"/>
                <a:cs typeface="Calibri Light" panose="020F0302020204030204" pitchFamily="34" charset="0"/>
              </a:rPr>
              <a:t>Images</a:t>
            </a:r>
            <a:r>
              <a:rPr lang="el-GR" altLang="el-GR" sz="2000" dirty="0">
                <a:latin typeface="Calibri Light" panose="020F0302020204030204" pitchFamily="34" charset="0"/>
                <a:cs typeface="Calibri Light" panose="020F0302020204030204" pitchFamily="34" charset="0"/>
              </a:rPr>
              <a:t> (AMI), που συμπεριλαμβάνουν όλα όσα χρειάζεστε για το διακομιστή σας (μαζί με το λειτουργικό σύστημα και το πρόσθετο λογισμικό)</a:t>
            </a:r>
          </a:p>
          <a:p>
            <a:pPr lvl="1" algn="just" eaLnBrk="1" hangingPunct="1">
              <a:buFont typeface="Wingdings" panose="05000000000000000000" pitchFamily="2" charset="2"/>
              <a:buChar char="Ø"/>
            </a:pPr>
            <a:r>
              <a:rPr lang="el-GR" altLang="el-GR" sz="2000" dirty="0">
                <a:latin typeface="Calibri Light" panose="020F0302020204030204" pitchFamily="34" charset="0"/>
                <a:cs typeface="Calibri Light" panose="020F0302020204030204" pitchFamily="34" charset="0"/>
              </a:rPr>
              <a:t>Διάφορες διαμορφώσεις χωρητικότητας CPU, μνήμης, αποθήκευσης και δικτύωσης για τα </a:t>
            </a:r>
            <a:r>
              <a:rPr lang="en-US" altLang="el-GR" sz="2000" dirty="0">
                <a:latin typeface="Calibri Light" panose="020F0302020204030204" pitchFamily="34" charset="0"/>
                <a:cs typeface="Calibri Light" panose="020F0302020204030204" pitchFamily="34" charset="0"/>
              </a:rPr>
              <a:t>Instances, </a:t>
            </a:r>
            <a:r>
              <a:rPr lang="el-GR" altLang="el-GR" sz="2000" dirty="0">
                <a:latin typeface="Calibri Light" panose="020F0302020204030204" pitchFamily="34" charset="0"/>
                <a:cs typeface="Calibri Light" panose="020F0302020204030204" pitchFamily="34" charset="0"/>
              </a:rPr>
              <a:t>γνωστές ως </a:t>
            </a:r>
            <a:r>
              <a:rPr lang="en-US" altLang="el-GR" sz="2000" dirty="0">
                <a:latin typeface="Calibri Light" panose="020F0302020204030204" pitchFamily="34" charset="0"/>
                <a:cs typeface="Calibri Light" panose="020F0302020204030204" pitchFamily="34" charset="0"/>
              </a:rPr>
              <a:t>Instances Types.</a:t>
            </a:r>
            <a:endParaRPr lang="el-GR" altLang="el-GR" sz="2000" dirty="0">
              <a:latin typeface="Calibri Light" panose="020F0302020204030204" pitchFamily="34" charset="0"/>
              <a:cs typeface="Calibri Light" panose="020F0302020204030204" pitchFamily="34" charset="0"/>
            </a:endParaRPr>
          </a:p>
          <a:p>
            <a:pPr lvl="1" algn="just" eaLnBrk="1" hangingPunct="1">
              <a:buFont typeface="Wingdings" panose="05000000000000000000" pitchFamily="2" charset="2"/>
              <a:buChar char="Ø"/>
            </a:pPr>
            <a:r>
              <a:rPr lang="el-GR" altLang="el-GR" sz="2000" dirty="0">
                <a:latin typeface="Calibri Light" panose="020F0302020204030204" pitchFamily="34" charset="0"/>
                <a:cs typeface="Calibri Light" panose="020F0302020204030204" pitchFamily="34" charset="0"/>
              </a:rPr>
              <a:t>Ασφαλείς πληροφορίες σύνδεσης για τα </a:t>
            </a:r>
            <a:r>
              <a:rPr lang="en-US" altLang="el-GR" sz="2000" dirty="0">
                <a:latin typeface="Calibri Light" panose="020F0302020204030204" pitchFamily="34" charset="0"/>
                <a:cs typeface="Calibri Light" panose="020F0302020204030204" pitchFamily="34" charset="0"/>
              </a:rPr>
              <a:t> Instances </a:t>
            </a:r>
            <a:r>
              <a:rPr lang="el-GR" altLang="el-GR" sz="2000" dirty="0">
                <a:latin typeface="Calibri Light" panose="020F0302020204030204" pitchFamily="34" charset="0"/>
                <a:cs typeface="Calibri Light" panose="020F0302020204030204" pitchFamily="34" charset="0"/>
              </a:rPr>
              <a:t>χρησιμοποιώντας ζεύγη κλειδιών (το AWS αποθηκεύει το δημόσιο κλειδί και εσείς αποθηκεύετε το ιδιωτικό κλειδί σε ασφαλές μέρος)</a:t>
            </a:r>
          </a:p>
          <a:p>
            <a:pPr lvl="1" algn="just" eaLnBrk="1" hangingPunct="1">
              <a:buFont typeface="Wingdings" panose="05000000000000000000" pitchFamily="2" charset="2"/>
              <a:buChar char="Ø"/>
            </a:pPr>
            <a:r>
              <a:rPr lang="el-GR" altLang="el-GR" sz="2000" dirty="0">
                <a:latin typeface="Calibri Light" panose="020F0302020204030204" pitchFamily="34" charset="0"/>
                <a:cs typeface="Calibri Light" panose="020F0302020204030204" pitchFamily="34" charset="0"/>
              </a:rPr>
              <a:t>Τόμοι για προσωρινά δεδομένα που διαγράφονται όταν σταματάτε ή τερματίζετε το </a:t>
            </a:r>
            <a:r>
              <a:rPr lang="en-US" altLang="el-GR" sz="2000" dirty="0">
                <a:latin typeface="Calibri Light" panose="020F0302020204030204" pitchFamily="34" charset="0"/>
                <a:cs typeface="Calibri Light" panose="020F0302020204030204" pitchFamily="34" charset="0"/>
              </a:rPr>
              <a:t>Instance</a:t>
            </a:r>
            <a:r>
              <a:rPr lang="el-GR" altLang="el-GR" sz="2000" dirty="0">
                <a:latin typeface="Calibri Light" panose="020F0302020204030204" pitchFamily="34" charset="0"/>
                <a:cs typeface="Calibri Light" panose="020F0302020204030204" pitchFamily="34" charset="0"/>
              </a:rPr>
              <a:t> γνωστά ως</a:t>
            </a:r>
            <a:r>
              <a:rPr lang="en-US" altLang="el-GR" sz="2000" dirty="0">
                <a:latin typeface="Calibri Light" panose="020F0302020204030204" pitchFamily="34" charset="0"/>
                <a:cs typeface="Calibri Light" panose="020F0302020204030204" pitchFamily="34" charset="0"/>
              </a:rPr>
              <a:t> instance store volumes.</a:t>
            </a:r>
          </a:p>
        </p:txBody>
      </p:sp>
    </p:spTree>
    <p:extLst>
      <p:ext uri="{BB962C8B-B14F-4D97-AF65-F5344CB8AC3E}">
        <p14:creationId xmlns:p14="http://schemas.microsoft.com/office/powerpoint/2010/main" val="2582643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6" name="Τίτλος 1"/>
          <p:cNvSpPr>
            <a:spLocks noGrp="1"/>
          </p:cNvSpPr>
          <p:nvPr>
            <p:ph type="title" idx="4294967295"/>
          </p:nvPr>
        </p:nvSpPr>
        <p:spPr/>
        <p:txBody>
          <a:bodyPr/>
          <a:lstStyle/>
          <a:p>
            <a:pPr eaLnBrk="1" hangingPunct="1"/>
            <a:r>
              <a:rPr lang="en-US" altLang="el-GR" b="1" dirty="0">
                <a:latin typeface="Calibri Light" panose="020F0302020204030204" pitchFamily="34" charset="0"/>
                <a:cs typeface="Calibri Light" panose="020F0302020204030204" pitchFamily="34" charset="0"/>
              </a:rPr>
              <a:t>Elastic Compute Cloud (EC2)</a:t>
            </a:r>
            <a:endParaRPr lang="el-GR" altLang="el-GR" b="1" dirty="0">
              <a:latin typeface="Calibri Light" panose="020F0302020204030204" pitchFamily="34" charset="0"/>
              <a:cs typeface="Calibri Light" panose="020F0302020204030204" pitchFamily="34" charset="0"/>
            </a:endParaRPr>
          </a:p>
        </p:txBody>
      </p:sp>
      <p:sp>
        <p:nvSpPr>
          <p:cNvPr id="26627" name="Θέση περιεχομένου 2"/>
          <p:cNvSpPr>
            <a:spLocks noGrp="1"/>
          </p:cNvSpPr>
          <p:nvPr>
            <p:ph idx="4294967295"/>
          </p:nvPr>
        </p:nvSpPr>
        <p:spPr>
          <a:xfrm>
            <a:off x="609600" y="1600200"/>
            <a:ext cx="10972800" cy="5111685"/>
          </a:xfrm>
        </p:spPr>
        <p:txBody>
          <a:bodyPr/>
          <a:lstStyle/>
          <a:p>
            <a:pPr eaLnBrk="1" hangingPunct="1">
              <a:buFont typeface="Wingdings" panose="05000000000000000000" pitchFamily="2" charset="2"/>
              <a:buChar char="§"/>
            </a:pPr>
            <a:r>
              <a:rPr lang="el-GR" altLang="el-GR" sz="2400" dirty="0">
                <a:latin typeface="Calibri Light" panose="020F0302020204030204" pitchFamily="34" charset="0"/>
                <a:cs typeface="Calibri Light" panose="020F0302020204030204" pitchFamily="34" charset="0"/>
              </a:rPr>
              <a:t> </a:t>
            </a:r>
            <a:r>
              <a:rPr lang="en-US" altLang="el-GR" sz="2400" dirty="0">
                <a:latin typeface="Calibri Light" panose="020F0302020204030204" pitchFamily="34" charset="0"/>
                <a:cs typeface="Calibri Light" panose="020F0302020204030204" pitchFamily="34" charset="0"/>
              </a:rPr>
              <a:t>Amazon EC2 χαρα</a:t>
            </a:r>
            <a:r>
              <a:rPr lang="en-US" altLang="el-GR" sz="2400" dirty="0" err="1">
                <a:latin typeface="Calibri Light" panose="020F0302020204030204" pitchFamily="34" charset="0"/>
                <a:cs typeface="Calibri Light" panose="020F0302020204030204" pitchFamily="34" charset="0"/>
              </a:rPr>
              <a:t>κτ</a:t>
            </a:r>
            <a:r>
              <a:rPr lang="el-GR" altLang="el-GR" sz="2400" dirty="0">
                <a:latin typeface="Calibri Light" panose="020F0302020204030204" pitchFamily="34" charset="0"/>
                <a:cs typeface="Calibri Light" panose="020F0302020204030204" pitchFamily="34" charset="0"/>
              </a:rPr>
              <a:t>η</a:t>
            </a:r>
            <a:r>
              <a:rPr lang="en-US" altLang="el-GR" sz="2400" dirty="0">
                <a:latin typeface="Calibri Light" panose="020F0302020204030204" pitchFamily="34" charset="0"/>
                <a:cs typeface="Calibri Light" panose="020F0302020204030204" pitchFamily="34" charset="0"/>
              </a:rPr>
              <a:t>ρ</a:t>
            </a:r>
            <a:r>
              <a:rPr lang="el-GR" altLang="el-GR" sz="2400" dirty="0">
                <a:latin typeface="Calibri Light" panose="020F0302020204030204" pitchFamily="34" charset="0"/>
                <a:cs typeface="Calibri Light" panose="020F0302020204030204" pitchFamily="34" charset="0"/>
              </a:rPr>
              <a:t>ι</a:t>
            </a:r>
            <a:r>
              <a:rPr lang="en-US" altLang="el-GR" sz="2400" dirty="0" err="1">
                <a:latin typeface="Calibri Light" panose="020F0302020204030204" pitchFamily="34" charset="0"/>
                <a:cs typeface="Calibri Light" panose="020F0302020204030204" pitchFamily="34" charset="0"/>
              </a:rPr>
              <a:t>στικά</a:t>
            </a:r>
            <a:r>
              <a:rPr lang="en-US" altLang="el-GR" sz="2400" dirty="0">
                <a:latin typeface="Calibri Light" panose="020F0302020204030204" pitchFamily="34" charset="0"/>
                <a:cs typeface="Calibri Light" panose="020F0302020204030204" pitchFamily="34" charset="0"/>
              </a:rPr>
              <a:t>:</a:t>
            </a:r>
          </a:p>
          <a:p>
            <a:pPr lvl="1" eaLnBrk="1" hangingPunct="1">
              <a:buFont typeface="Wingdings" panose="05000000000000000000" pitchFamily="2" charset="2"/>
              <a:buChar char="Ø"/>
            </a:pPr>
            <a:r>
              <a:rPr lang="el-GR" altLang="el-GR" sz="2000" dirty="0">
                <a:latin typeface="Calibri Light" panose="020F0302020204030204" pitchFamily="34" charset="0"/>
                <a:cs typeface="Calibri Light" panose="020F0302020204030204" pitchFamily="34" charset="0"/>
              </a:rPr>
              <a:t>Πολλαπλές φυσικές τοποθεσίες για τα </a:t>
            </a:r>
            <a:r>
              <a:rPr lang="en-US" altLang="el-GR" sz="2000" dirty="0">
                <a:latin typeface="Calibri Light" panose="020F0302020204030204" pitchFamily="34" charset="0"/>
                <a:cs typeface="Calibri Light" panose="020F0302020204030204" pitchFamily="34" charset="0"/>
              </a:rPr>
              <a:t>Instances </a:t>
            </a:r>
            <a:r>
              <a:rPr lang="el-GR" altLang="el-GR" sz="2000" dirty="0">
                <a:latin typeface="Calibri Light" panose="020F0302020204030204" pitchFamily="34" charset="0"/>
                <a:cs typeface="Calibri Light" panose="020F0302020204030204" pitchFamily="34" charset="0"/>
              </a:rPr>
              <a:t>και τα</a:t>
            </a:r>
            <a:r>
              <a:rPr lang="en-US" altLang="el-GR" sz="2000" dirty="0">
                <a:latin typeface="Calibri Light" panose="020F0302020204030204" pitchFamily="34" charset="0"/>
                <a:cs typeface="Calibri Light" panose="020F0302020204030204" pitchFamily="34" charset="0"/>
              </a:rPr>
              <a:t>EBS Volumes, </a:t>
            </a:r>
            <a:r>
              <a:rPr lang="el-GR" altLang="el-GR" sz="2000" dirty="0">
                <a:latin typeface="Calibri Light" panose="020F0302020204030204" pitchFamily="34" charset="0"/>
                <a:cs typeface="Calibri Light" panose="020F0302020204030204" pitchFamily="34" charset="0"/>
              </a:rPr>
              <a:t>γνωστές σαν </a:t>
            </a:r>
            <a:r>
              <a:rPr lang="en-US" altLang="el-GR" sz="2000" dirty="0">
                <a:latin typeface="Calibri Light" panose="020F0302020204030204" pitchFamily="34" charset="0"/>
                <a:cs typeface="Calibri Light" panose="020F0302020204030204" pitchFamily="34" charset="0"/>
              </a:rPr>
              <a:t>regions </a:t>
            </a:r>
            <a:r>
              <a:rPr lang="el-GR" altLang="el-GR" sz="2000" dirty="0">
                <a:latin typeface="Calibri Light" panose="020F0302020204030204" pitchFamily="34" charset="0"/>
                <a:cs typeface="Calibri Light" panose="020F0302020204030204" pitchFamily="34" charset="0"/>
              </a:rPr>
              <a:t>και </a:t>
            </a:r>
            <a:r>
              <a:rPr lang="en-US" altLang="el-GR" sz="2000" dirty="0">
                <a:latin typeface="Calibri Light" panose="020F0302020204030204" pitchFamily="34" charset="0"/>
                <a:cs typeface="Calibri Light" panose="020F0302020204030204" pitchFamily="34" charset="0"/>
              </a:rPr>
              <a:t>availability zones.</a:t>
            </a:r>
            <a:endParaRPr lang="el-GR" altLang="el-GR" sz="2000" dirty="0">
              <a:latin typeface="Calibri Light" panose="020F0302020204030204" pitchFamily="34" charset="0"/>
              <a:cs typeface="Calibri Light" panose="020F0302020204030204" pitchFamily="34" charset="0"/>
            </a:endParaRPr>
          </a:p>
          <a:p>
            <a:pPr lvl="1" eaLnBrk="1" hangingPunct="1">
              <a:buFont typeface="Wingdings" panose="05000000000000000000" pitchFamily="2" charset="2"/>
              <a:buChar char="Ø"/>
            </a:pPr>
            <a:r>
              <a:rPr lang="el-GR" altLang="el-GR" sz="2000" dirty="0">
                <a:latin typeface="Calibri Light" panose="020F0302020204030204" pitchFamily="34" charset="0"/>
                <a:cs typeface="Calibri Light" panose="020F0302020204030204" pitchFamily="34" charset="0"/>
              </a:rPr>
              <a:t>Το </a:t>
            </a:r>
            <a:r>
              <a:rPr lang="en-US" altLang="el-GR" sz="2000" dirty="0">
                <a:latin typeface="Calibri Light" panose="020F0302020204030204" pitchFamily="34" charset="0"/>
                <a:cs typeface="Calibri Light" panose="020F0302020204030204" pitchFamily="34" charset="0"/>
              </a:rPr>
              <a:t>firewall </a:t>
            </a:r>
            <a:r>
              <a:rPr lang="el-GR" altLang="el-GR" sz="2000" dirty="0">
                <a:latin typeface="Calibri Light" panose="020F0302020204030204" pitchFamily="34" charset="0"/>
                <a:cs typeface="Calibri Light" panose="020F0302020204030204" pitchFamily="34" charset="0"/>
              </a:rPr>
              <a:t>καθορίζει τα πρωτόκολλα, τα </a:t>
            </a:r>
            <a:r>
              <a:rPr lang="en-US" altLang="el-GR" sz="2000" dirty="0">
                <a:latin typeface="Calibri Light" panose="020F0302020204030204" pitchFamily="34" charset="0"/>
                <a:cs typeface="Calibri Light" panose="020F0302020204030204" pitchFamily="34" charset="0"/>
              </a:rPr>
              <a:t>ports, </a:t>
            </a:r>
            <a:r>
              <a:rPr lang="el-GR" altLang="el-GR" sz="2000" dirty="0">
                <a:latin typeface="Calibri Light" panose="020F0302020204030204" pitchFamily="34" charset="0"/>
                <a:cs typeface="Calibri Light" panose="020F0302020204030204" pitchFamily="34" charset="0"/>
              </a:rPr>
              <a:t>και το εύρος των </a:t>
            </a:r>
            <a:r>
              <a:rPr lang="en-US" altLang="el-GR" sz="2000" dirty="0">
                <a:latin typeface="Calibri Light" panose="020F0302020204030204" pitchFamily="34" charset="0"/>
                <a:cs typeface="Calibri Light" panose="020F0302020204030204" pitchFamily="34" charset="0"/>
              </a:rPr>
              <a:t>IP </a:t>
            </a:r>
            <a:r>
              <a:rPr lang="el-GR" altLang="el-GR" sz="2000" dirty="0">
                <a:latin typeface="Calibri Light" panose="020F0302020204030204" pitchFamily="34" charset="0"/>
                <a:cs typeface="Calibri Light" panose="020F0302020204030204" pitchFamily="34" charset="0"/>
              </a:rPr>
              <a:t>που μπορούν να επικοινωνήσουν με τα </a:t>
            </a:r>
            <a:r>
              <a:rPr lang="en-US" altLang="el-GR" sz="2000" dirty="0">
                <a:latin typeface="Calibri Light" panose="020F0302020204030204" pitchFamily="34" charset="0"/>
                <a:cs typeface="Calibri Light" panose="020F0302020204030204" pitchFamily="34" charset="0"/>
              </a:rPr>
              <a:t>instances </a:t>
            </a:r>
            <a:r>
              <a:rPr lang="el-GR" altLang="el-GR" sz="2000" dirty="0">
                <a:latin typeface="Calibri Light" panose="020F0302020204030204" pitchFamily="34" charset="0"/>
                <a:cs typeface="Calibri Light" panose="020F0302020204030204" pitchFamily="34" charset="0"/>
              </a:rPr>
              <a:t>μέσω των </a:t>
            </a:r>
            <a:r>
              <a:rPr lang="en-US" altLang="el-GR" sz="2000" dirty="0">
                <a:latin typeface="Calibri Light" panose="020F0302020204030204" pitchFamily="34" charset="0"/>
                <a:cs typeface="Calibri Light" panose="020F0302020204030204" pitchFamily="34" charset="0"/>
              </a:rPr>
              <a:t>security groups</a:t>
            </a:r>
            <a:r>
              <a:rPr lang="el-GR" altLang="el-GR" sz="2000" dirty="0">
                <a:latin typeface="Calibri Light" panose="020F0302020204030204" pitchFamily="34" charset="0"/>
                <a:cs typeface="Calibri Light" panose="020F0302020204030204" pitchFamily="34" charset="0"/>
              </a:rPr>
              <a:t>.</a:t>
            </a:r>
            <a:endParaRPr lang="en-US" altLang="el-GR" sz="2000" dirty="0">
              <a:latin typeface="Calibri Light" panose="020F0302020204030204" pitchFamily="34" charset="0"/>
              <a:cs typeface="Calibri Light" panose="020F0302020204030204" pitchFamily="34" charset="0"/>
            </a:endParaRPr>
          </a:p>
          <a:p>
            <a:pPr lvl="1" eaLnBrk="1" hangingPunct="1">
              <a:buFont typeface="Wingdings" panose="05000000000000000000" pitchFamily="2" charset="2"/>
              <a:buChar char="Ø"/>
            </a:pPr>
            <a:r>
              <a:rPr lang="el-GR" altLang="el-GR" sz="2000" dirty="0">
                <a:latin typeface="Calibri Light" panose="020F0302020204030204" pitchFamily="34" charset="0"/>
                <a:cs typeface="Calibri Light" panose="020F0302020204030204" pitchFamily="34" charset="0"/>
              </a:rPr>
              <a:t>Στατικές</a:t>
            </a:r>
            <a:r>
              <a:rPr lang="en-US" altLang="el-GR" sz="2000" dirty="0">
                <a:latin typeface="Calibri Light" panose="020F0302020204030204" pitchFamily="34" charset="0"/>
                <a:cs typeface="Calibri Light" panose="020F0302020204030204" pitchFamily="34" charset="0"/>
              </a:rPr>
              <a:t> IPv4 addresses </a:t>
            </a:r>
            <a:r>
              <a:rPr lang="el-GR" altLang="el-GR" sz="2000" dirty="0">
                <a:latin typeface="Calibri Light" panose="020F0302020204030204" pitchFamily="34" charset="0"/>
                <a:cs typeface="Calibri Light" panose="020F0302020204030204" pitchFamily="34" charset="0"/>
              </a:rPr>
              <a:t>γνωστές ως</a:t>
            </a:r>
            <a:r>
              <a:rPr lang="en-US" altLang="el-GR" sz="2000" dirty="0">
                <a:latin typeface="Calibri Light" panose="020F0302020204030204" pitchFamily="34" charset="0"/>
                <a:cs typeface="Calibri Light" panose="020F0302020204030204" pitchFamily="34" charset="0"/>
              </a:rPr>
              <a:t> Elastic IP</a:t>
            </a:r>
            <a:r>
              <a:rPr lang="el-GR" altLang="el-GR" sz="2000" dirty="0">
                <a:latin typeface="Calibri Light" panose="020F0302020204030204" pitchFamily="34" charset="0"/>
                <a:cs typeface="Calibri Light" panose="020F0302020204030204" pitchFamily="34" charset="0"/>
              </a:rPr>
              <a:t> </a:t>
            </a:r>
            <a:r>
              <a:rPr lang="en-US" altLang="el-GR" sz="2000" dirty="0">
                <a:latin typeface="Calibri Light" panose="020F0302020204030204" pitchFamily="34" charset="0"/>
                <a:cs typeface="Calibri Light" panose="020F0302020204030204" pitchFamily="34" charset="0"/>
              </a:rPr>
              <a:t>addresses</a:t>
            </a:r>
            <a:r>
              <a:rPr lang="el-GR" altLang="el-GR" sz="2000" dirty="0">
                <a:latin typeface="Calibri Light" panose="020F0302020204030204" pitchFamily="34" charset="0"/>
                <a:cs typeface="Calibri Light" panose="020F0302020204030204" pitchFamily="34" charset="0"/>
              </a:rPr>
              <a:t>.</a:t>
            </a:r>
            <a:endParaRPr lang="en-US" altLang="el-GR" sz="2000" dirty="0">
              <a:latin typeface="Calibri Light" panose="020F0302020204030204" pitchFamily="34" charset="0"/>
              <a:cs typeface="Calibri Light" panose="020F0302020204030204" pitchFamily="34" charset="0"/>
            </a:endParaRPr>
          </a:p>
          <a:p>
            <a:pPr lvl="1" eaLnBrk="1" hangingPunct="1">
              <a:buFont typeface="Wingdings" panose="05000000000000000000" pitchFamily="2" charset="2"/>
              <a:buChar char="Ø"/>
            </a:pPr>
            <a:r>
              <a:rPr lang="el-GR" altLang="el-GR" sz="2000" dirty="0" err="1">
                <a:latin typeface="Calibri Light" panose="020F0302020204030204" pitchFamily="34" charset="0"/>
                <a:cs typeface="Calibri Light" panose="020F0302020204030204" pitchFamily="34" charset="0"/>
              </a:rPr>
              <a:t>Μεταδεδομένα</a:t>
            </a:r>
            <a:r>
              <a:rPr lang="el-GR" altLang="el-GR" sz="2000" dirty="0">
                <a:latin typeface="Calibri Light" panose="020F0302020204030204" pitchFamily="34" charset="0"/>
                <a:cs typeface="Calibri Light" panose="020F0302020204030204" pitchFamily="34" charset="0"/>
              </a:rPr>
              <a:t> (</a:t>
            </a:r>
            <a:r>
              <a:rPr lang="en-US" altLang="el-GR" sz="2000" dirty="0">
                <a:latin typeface="Calibri Light" panose="020F0302020204030204" pitchFamily="34" charset="0"/>
                <a:cs typeface="Calibri Light" panose="020F0302020204030204" pitchFamily="34" charset="0"/>
              </a:rPr>
              <a:t>Metadata</a:t>
            </a:r>
            <a:r>
              <a:rPr lang="el-GR" altLang="el-GR" sz="2000" dirty="0">
                <a:latin typeface="Calibri Light" panose="020F0302020204030204" pitchFamily="34" charset="0"/>
                <a:cs typeface="Calibri Light" panose="020F0302020204030204" pitchFamily="34" charset="0"/>
              </a:rPr>
              <a:t>)</a:t>
            </a:r>
            <a:r>
              <a:rPr lang="en-US" altLang="el-GR" sz="2000" dirty="0">
                <a:latin typeface="Calibri Light" panose="020F0302020204030204" pitchFamily="34" charset="0"/>
                <a:cs typeface="Calibri Light" panose="020F0302020204030204" pitchFamily="34" charset="0"/>
              </a:rPr>
              <a:t>,</a:t>
            </a:r>
            <a:r>
              <a:rPr lang="el-GR" altLang="el-GR" sz="2000" dirty="0">
                <a:latin typeface="Calibri Light" panose="020F0302020204030204" pitchFamily="34" charset="0"/>
                <a:cs typeface="Calibri Light" panose="020F0302020204030204" pitchFamily="34" charset="0"/>
              </a:rPr>
              <a:t>γνωστά σαν</a:t>
            </a:r>
            <a:r>
              <a:rPr lang="en-US" altLang="el-GR" sz="2000" dirty="0">
                <a:latin typeface="Calibri Light" panose="020F0302020204030204" pitchFamily="34" charset="0"/>
                <a:cs typeface="Calibri Light" panose="020F0302020204030204" pitchFamily="34" charset="0"/>
              </a:rPr>
              <a:t> tags, </a:t>
            </a:r>
            <a:r>
              <a:rPr lang="el-GR" altLang="el-GR" sz="2000" dirty="0">
                <a:latin typeface="Calibri Light" panose="020F0302020204030204" pitchFamily="34" charset="0"/>
                <a:cs typeface="Calibri Light" panose="020F0302020204030204" pitchFamily="34" charset="0"/>
              </a:rPr>
              <a:t>τα οποία μπορούν να αναθέτουν στους </a:t>
            </a:r>
            <a:r>
              <a:rPr lang="en-US" altLang="el-GR" sz="2000" dirty="0">
                <a:latin typeface="Calibri Light" panose="020F0302020204030204" pitchFamily="34" charset="0"/>
                <a:cs typeface="Calibri Light" panose="020F0302020204030204" pitchFamily="34" charset="0"/>
              </a:rPr>
              <a:t>EC2 </a:t>
            </a:r>
            <a:r>
              <a:rPr lang="el-GR" altLang="el-GR" sz="2000" dirty="0">
                <a:latin typeface="Calibri Light" panose="020F0302020204030204" pitchFamily="34" charset="0"/>
                <a:cs typeface="Calibri Light" panose="020F0302020204030204" pitchFamily="34" charset="0"/>
              </a:rPr>
              <a:t>πόρους.</a:t>
            </a:r>
            <a:endParaRPr lang="en-US" altLang="el-GR" sz="2000" dirty="0">
              <a:latin typeface="Calibri Light" panose="020F0302020204030204" pitchFamily="34" charset="0"/>
              <a:cs typeface="Calibri Light" panose="020F0302020204030204" pitchFamily="34" charset="0"/>
            </a:endParaRPr>
          </a:p>
          <a:p>
            <a:pPr lvl="1" eaLnBrk="1" hangingPunct="1">
              <a:buFont typeface="Wingdings" panose="05000000000000000000" pitchFamily="2" charset="2"/>
              <a:buChar char="Ø"/>
            </a:pPr>
            <a:r>
              <a:rPr lang="el-GR" altLang="el-GR" sz="2000" dirty="0">
                <a:latin typeface="Calibri Light" panose="020F0302020204030204" pitchFamily="34" charset="0"/>
                <a:cs typeface="Calibri Light" panose="020F0302020204030204" pitchFamily="34" charset="0"/>
              </a:rPr>
              <a:t>Εικονικά Δίκτυα (</a:t>
            </a:r>
            <a:r>
              <a:rPr lang="en-US" altLang="el-GR" sz="2000" dirty="0">
                <a:latin typeface="Calibri Light" panose="020F0302020204030204" pitchFamily="34" charset="0"/>
                <a:cs typeface="Calibri Light" panose="020F0302020204030204" pitchFamily="34" charset="0"/>
              </a:rPr>
              <a:t>Virtual networks</a:t>
            </a:r>
            <a:r>
              <a:rPr lang="el-GR" altLang="el-GR" sz="2000" dirty="0">
                <a:latin typeface="Calibri Light" panose="020F0302020204030204" pitchFamily="34" charset="0"/>
                <a:cs typeface="Calibri Light" panose="020F0302020204030204" pitchFamily="34" charset="0"/>
              </a:rPr>
              <a:t>)</a:t>
            </a:r>
            <a:r>
              <a:rPr lang="en-US" altLang="el-GR" sz="2000" dirty="0">
                <a:latin typeface="Calibri Light" panose="020F0302020204030204" pitchFamily="34" charset="0"/>
                <a:cs typeface="Calibri Light" panose="020F0302020204030204" pitchFamily="34" charset="0"/>
              </a:rPr>
              <a:t> </a:t>
            </a:r>
            <a:r>
              <a:rPr lang="el-GR" altLang="el-GR" sz="2000" dirty="0">
                <a:latin typeface="Calibri Light" panose="020F0302020204030204" pitchFamily="34" charset="0"/>
                <a:cs typeface="Calibri Light" panose="020F0302020204030204" pitchFamily="34" charset="0"/>
              </a:rPr>
              <a:t>που είναι λογικά απομονωμένα από το υπόλοιπο </a:t>
            </a:r>
            <a:r>
              <a:rPr lang="en-US" altLang="el-GR" sz="2000" dirty="0">
                <a:latin typeface="Calibri Light" panose="020F0302020204030204" pitchFamily="34" charset="0"/>
                <a:cs typeface="Calibri Light" panose="020F0302020204030204" pitchFamily="34" charset="0"/>
              </a:rPr>
              <a:t>AWS cloud,</a:t>
            </a:r>
            <a:r>
              <a:rPr lang="el-GR" altLang="el-GR" sz="2000" dirty="0">
                <a:latin typeface="Calibri Light" panose="020F0302020204030204" pitchFamily="34" charset="0"/>
                <a:cs typeface="Calibri Light" panose="020F0302020204030204" pitchFamily="34" charset="0"/>
              </a:rPr>
              <a:t> τα οποία μπορούν να συνδεθούν σε ιδιωτικά δίκτυα</a:t>
            </a:r>
            <a:r>
              <a:rPr lang="en-US" altLang="el-GR" sz="2000" dirty="0">
                <a:latin typeface="Calibri Light" panose="020F0302020204030204" pitchFamily="34" charset="0"/>
                <a:cs typeface="Calibri Light" panose="020F0302020204030204" pitchFamily="34" charset="0"/>
              </a:rPr>
              <a:t>, </a:t>
            </a:r>
            <a:r>
              <a:rPr lang="el-GR" altLang="el-GR" sz="2000" dirty="0">
                <a:latin typeface="Calibri Light" panose="020F0302020204030204" pitchFamily="34" charset="0"/>
                <a:cs typeface="Calibri Light" panose="020F0302020204030204" pitchFamily="34" charset="0"/>
              </a:rPr>
              <a:t>γνωστά σαν</a:t>
            </a:r>
            <a:r>
              <a:rPr lang="en-US" altLang="el-GR" sz="2000" dirty="0">
                <a:latin typeface="Calibri Light" panose="020F0302020204030204" pitchFamily="34" charset="0"/>
                <a:cs typeface="Calibri Light" panose="020F0302020204030204" pitchFamily="34" charset="0"/>
              </a:rPr>
              <a:t> virtual private clouds (VPCs)</a:t>
            </a:r>
            <a:r>
              <a:rPr lang="el-GR" altLang="el-GR" sz="2000" dirty="0">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2382658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Τίτλος 1"/>
          <p:cNvSpPr>
            <a:spLocks noGrp="1"/>
          </p:cNvSpPr>
          <p:nvPr>
            <p:ph type="title" idx="4294967295"/>
          </p:nvPr>
        </p:nvSpPr>
        <p:spPr/>
        <p:txBody>
          <a:bodyPr/>
          <a:lstStyle/>
          <a:p>
            <a:pPr eaLnBrk="1" hangingPunct="1"/>
            <a:r>
              <a:rPr lang="el-GR" altLang="el-GR" b="1" dirty="0" err="1">
                <a:latin typeface="Calibri Light" panose="020F0302020204030204" pitchFamily="34" charset="0"/>
                <a:cs typeface="Calibri Light" panose="020F0302020204030204" pitchFamily="34" charset="0"/>
              </a:rPr>
              <a:t>Διευθυνσιοδότηση</a:t>
            </a:r>
            <a:r>
              <a:rPr lang="el-GR" altLang="el-GR" b="1" dirty="0">
                <a:latin typeface="Calibri Light" panose="020F0302020204030204" pitchFamily="34" charset="0"/>
                <a:cs typeface="Calibri Light" panose="020F0302020204030204" pitchFamily="34" charset="0"/>
              </a:rPr>
              <a:t> </a:t>
            </a:r>
            <a:r>
              <a:rPr lang="en-US" altLang="el-GR" b="1" dirty="0">
                <a:latin typeface="Calibri Light" panose="020F0302020204030204" pitchFamily="34" charset="0"/>
                <a:cs typeface="Calibri Light" panose="020F0302020204030204" pitchFamily="34" charset="0"/>
              </a:rPr>
              <a:t>instance - EC2</a:t>
            </a:r>
            <a:endParaRPr lang="el-GR" altLang="el-GR" b="1" dirty="0">
              <a:latin typeface="Calibri Light" panose="020F0302020204030204" pitchFamily="34" charset="0"/>
              <a:cs typeface="Calibri Light" panose="020F0302020204030204" pitchFamily="34" charset="0"/>
            </a:endParaRPr>
          </a:p>
        </p:txBody>
      </p:sp>
      <p:sp>
        <p:nvSpPr>
          <p:cNvPr id="31747" name="Θέση περιεχομένου 2"/>
          <p:cNvSpPr>
            <a:spLocks noGrp="1"/>
          </p:cNvSpPr>
          <p:nvPr>
            <p:ph idx="4294967295"/>
          </p:nvPr>
        </p:nvSpPr>
        <p:spPr/>
        <p:txBody>
          <a:bodyPr/>
          <a:lstStyle/>
          <a:p>
            <a:pPr eaLnBrk="1" hangingPunct="1">
              <a:buFont typeface="Wingdings" panose="05000000000000000000" pitchFamily="2" charset="2"/>
              <a:buChar char="§"/>
            </a:pPr>
            <a:r>
              <a:rPr lang="en-US" altLang="el-GR" sz="2400" dirty="0"/>
              <a:t> </a:t>
            </a:r>
            <a:r>
              <a:rPr lang="el-GR" altLang="el-GR" sz="2000" dirty="0">
                <a:latin typeface="Calibri Light" panose="020F0302020204030204" pitchFamily="34" charset="0"/>
                <a:cs typeface="Calibri Light" panose="020F0302020204030204" pitchFamily="34" charset="0"/>
              </a:rPr>
              <a:t>Όταν εκτελείται ένα </a:t>
            </a:r>
            <a:r>
              <a:rPr lang="el-GR" altLang="el-GR" sz="2000" dirty="0" err="1">
                <a:latin typeface="Calibri Light" panose="020F0302020204030204" pitchFamily="34" charset="0"/>
                <a:cs typeface="Calibri Light" panose="020F0302020204030204" pitchFamily="34" charset="0"/>
              </a:rPr>
              <a:t>instance</a:t>
            </a:r>
            <a:r>
              <a:rPr lang="el-GR" altLang="el-GR" sz="2000" dirty="0">
                <a:latin typeface="Calibri Light" panose="020F0302020204030204" pitchFamily="34" charset="0"/>
                <a:cs typeface="Calibri Light" panose="020F0302020204030204" pitchFamily="34" charset="0"/>
              </a:rPr>
              <a:t>, αποδίδονται DNS ονόματα (</a:t>
            </a:r>
            <a:r>
              <a:rPr lang="en-US" altLang="el-GR" sz="2000" dirty="0">
                <a:latin typeface="Calibri Light" panose="020F0302020204030204" pitchFamily="34" charset="0"/>
                <a:cs typeface="Calibri Light" panose="020F0302020204030204" pitchFamily="34" charset="0"/>
              </a:rPr>
              <a:t>DNS hostnames)</a:t>
            </a:r>
            <a:r>
              <a:rPr lang="el-GR" altLang="el-GR" sz="2000" dirty="0">
                <a:latin typeface="Calibri Light" panose="020F0302020204030204" pitchFamily="34" charset="0"/>
                <a:cs typeface="Calibri Light" panose="020F0302020204030204" pitchFamily="34" charset="0"/>
              </a:rPr>
              <a:t> </a:t>
            </a:r>
            <a:r>
              <a:rPr lang="en-US" altLang="el-GR" sz="2000" dirty="0">
                <a:latin typeface="Calibri Light" panose="020F0302020204030204" pitchFamily="34" charset="0"/>
                <a:cs typeface="Calibri Light" panose="020F0302020204030204" pitchFamily="34" charset="0"/>
              </a:rPr>
              <a:t>. </a:t>
            </a:r>
            <a:r>
              <a:rPr lang="el-GR" altLang="el-GR" sz="2000" dirty="0">
                <a:latin typeface="Calibri Light" panose="020F0302020204030204" pitchFamily="34" charset="0"/>
                <a:cs typeface="Calibri Light" panose="020F0302020204030204" pitchFamily="34" charset="0"/>
              </a:rPr>
              <a:t>Αυτά τα ονόματα αντιστοιχούν στις </a:t>
            </a:r>
            <a:r>
              <a:rPr lang="en-US" altLang="el-GR" sz="2000" dirty="0">
                <a:latin typeface="Calibri Light" panose="020F0302020204030204" pitchFamily="34" charset="0"/>
                <a:cs typeface="Calibri Light" panose="020F0302020204030204" pitchFamily="34" charset="0"/>
              </a:rPr>
              <a:t>IP</a:t>
            </a:r>
            <a:r>
              <a:rPr lang="el-GR" altLang="el-GR" sz="2000" dirty="0">
                <a:latin typeface="Calibri Light" panose="020F0302020204030204" pitchFamily="34" charset="0"/>
                <a:cs typeface="Calibri Light" panose="020F0302020204030204" pitchFamily="34" charset="0"/>
              </a:rPr>
              <a:t> διευθύνσεις των στοιχείων του δικτύου οι οποίες μπορεί να είναι:</a:t>
            </a:r>
          </a:p>
          <a:p>
            <a:pPr lvl="1" eaLnBrk="1" hangingPunct="1">
              <a:buFont typeface="Wingdings" panose="05000000000000000000" pitchFamily="2" charset="2"/>
              <a:buChar char="Ø"/>
            </a:pPr>
            <a:r>
              <a:rPr lang="en-US" altLang="el-GR" sz="1800" dirty="0">
                <a:latin typeface="Calibri Light" panose="020F0302020204030204" pitchFamily="34" charset="0"/>
                <a:cs typeface="Calibri Light" panose="020F0302020204030204" pitchFamily="34" charset="0"/>
              </a:rPr>
              <a:t> </a:t>
            </a:r>
            <a:r>
              <a:rPr lang="el-GR" altLang="el-GR" sz="1800" dirty="0">
                <a:latin typeface="Calibri Light" panose="020F0302020204030204" pitchFamily="34" charset="0"/>
                <a:cs typeface="Calibri Light" panose="020F0302020204030204" pitchFamily="34" charset="0"/>
              </a:rPr>
              <a:t>Μία ιδιωτική διεύθυνση</a:t>
            </a:r>
            <a:r>
              <a:rPr lang="en-US" altLang="el-GR" sz="1800" dirty="0">
                <a:latin typeface="Calibri Light" panose="020F0302020204030204" pitchFamily="34" charset="0"/>
                <a:cs typeface="Calibri Light" panose="020F0302020204030204" pitchFamily="34" charset="0"/>
              </a:rPr>
              <a:t> (private)</a:t>
            </a:r>
            <a:r>
              <a:rPr lang="el-GR" altLang="el-GR" sz="1800" dirty="0">
                <a:latin typeface="Calibri Light" panose="020F0302020204030204" pitchFamily="34" charset="0"/>
                <a:cs typeface="Calibri Light" panose="020F0302020204030204" pitchFamily="34" charset="0"/>
              </a:rPr>
              <a:t> IP — Για εσωτερική επικοινωνία εντός του EC2 δικτύου επικοινωνίας.</a:t>
            </a:r>
            <a:endParaRPr lang="en-US" altLang="el-GR" sz="1800" dirty="0">
              <a:latin typeface="Calibri Light" panose="020F0302020204030204" pitchFamily="34" charset="0"/>
              <a:cs typeface="Calibri Light" panose="020F0302020204030204" pitchFamily="34" charset="0"/>
            </a:endParaRPr>
          </a:p>
          <a:p>
            <a:pPr lvl="1" eaLnBrk="1" hangingPunct="1">
              <a:buFont typeface="Wingdings" panose="05000000000000000000" pitchFamily="2" charset="2"/>
              <a:buChar char="Ø"/>
            </a:pPr>
            <a:r>
              <a:rPr lang="en-US" altLang="el-GR" sz="1800" dirty="0">
                <a:latin typeface="Calibri Light" panose="020F0302020204030204" pitchFamily="34" charset="0"/>
                <a:cs typeface="Calibri Light" panose="020F0302020204030204" pitchFamily="34" charset="0"/>
              </a:rPr>
              <a:t> </a:t>
            </a:r>
            <a:r>
              <a:rPr lang="el-GR" altLang="el-GR" sz="1800" dirty="0">
                <a:latin typeface="Calibri Light" panose="020F0302020204030204" pitchFamily="34" charset="0"/>
                <a:cs typeface="Calibri Light" panose="020F0302020204030204" pitchFamily="34" charset="0"/>
              </a:rPr>
              <a:t>Μία δημόσια διεύθυνση</a:t>
            </a:r>
            <a:r>
              <a:rPr lang="en-US" altLang="el-GR" sz="1800" dirty="0">
                <a:latin typeface="Calibri Light" panose="020F0302020204030204" pitchFamily="34" charset="0"/>
                <a:cs typeface="Calibri Light" panose="020F0302020204030204" pitchFamily="34" charset="0"/>
              </a:rPr>
              <a:t> (public)</a:t>
            </a:r>
            <a:r>
              <a:rPr lang="el-GR" altLang="el-GR" sz="1800" dirty="0">
                <a:latin typeface="Calibri Light" panose="020F0302020204030204" pitchFamily="34" charset="0"/>
                <a:cs typeface="Calibri Light" panose="020F0302020204030204" pitchFamily="34" charset="0"/>
              </a:rPr>
              <a:t> IP — Για επικοινωνία έξω από το εσωτερικό δίκτυο της </a:t>
            </a:r>
            <a:r>
              <a:rPr lang="el-GR" altLang="el-GR" sz="1800" dirty="0" err="1">
                <a:latin typeface="Calibri Light" panose="020F0302020204030204" pitchFamily="34" charset="0"/>
                <a:cs typeface="Calibri Light" panose="020F0302020204030204" pitchFamily="34" charset="0"/>
              </a:rPr>
              <a:t>Amazon</a:t>
            </a:r>
            <a:r>
              <a:rPr lang="el-GR" altLang="el-GR" sz="1800" dirty="0">
                <a:latin typeface="Calibri Light" panose="020F0302020204030204" pitchFamily="34" charset="0"/>
                <a:cs typeface="Calibri Light" panose="020F0302020204030204" pitchFamily="34" charset="0"/>
              </a:rPr>
              <a:t>, όπως π.χ. Για</a:t>
            </a:r>
            <a:r>
              <a:rPr lang="en-US" altLang="el-GR" sz="1800" dirty="0">
                <a:latin typeface="Calibri Light" panose="020F0302020204030204" pitchFamily="34" charset="0"/>
                <a:cs typeface="Calibri Light" panose="020F0302020204030204" pitchFamily="34" charset="0"/>
              </a:rPr>
              <a:t> </a:t>
            </a:r>
            <a:r>
              <a:rPr lang="el-GR" altLang="el-GR" sz="1800" dirty="0">
                <a:latin typeface="Calibri Light" panose="020F0302020204030204" pitchFamily="34" charset="0"/>
                <a:cs typeface="Calibri Light" panose="020F0302020204030204" pitchFamily="34" charset="0"/>
              </a:rPr>
              <a:t>επικοινωνία με τον χρήστη που εκτέλεσε το </a:t>
            </a:r>
            <a:r>
              <a:rPr lang="el-GR" altLang="el-GR" sz="1800" dirty="0" err="1">
                <a:latin typeface="Calibri Light" panose="020F0302020204030204" pitchFamily="34" charset="0"/>
                <a:cs typeface="Calibri Light" panose="020F0302020204030204" pitchFamily="34" charset="0"/>
              </a:rPr>
              <a:t>instance</a:t>
            </a:r>
            <a:r>
              <a:rPr lang="el-GR" altLang="el-GR" sz="1800" dirty="0">
                <a:latin typeface="Calibri Light" panose="020F0302020204030204" pitchFamily="34" charset="0"/>
                <a:cs typeface="Calibri Light" panose="020F0302020204030204" pitchFamily="34" charset="0"/>
              </a:rPr>
              <a:t>.</a:t>
            </a:r>
            <a:endParaRPr lang="en-US" altLang="el-GR" sz="1800" dirty="0">
              <a:latin typeface="Calibri Light" panose="020F0302020204030204" pitchFamily="34" charset="0"/>
              <a:cs typeface="Calibri Light" panose="020F0302020204030204" pitchFamily="34" charset="0"/>
            </a:endParaRPr>
          </a:p>
          <a:p>
            <a:pPr eaLnBrk="1" hangingPunct="1">
              <a:buFont typeface="Wingdings" panose="05000000000000000000" pitchFamily="2" charset="2"/>
              <a:buChar char="§"/>
            </a:pPr>
            <a:r>
              <a:rPr lang="el-GR" altLang="el-GR" sz="2000" dirty="0">
                <a:latin typeface="Calibri Light" panose="020F0302020204030204" pitchFamily="34" charset="0"/>
                <a:cs typeface="Calibri Light" panose="020F0302020204030204" pitchFamily="34" charset="0"/>
              </a:rPr>
              <a:t>Η δημόσια διεύθυνση IP ισχύει </a:t>
            </a:r>
            <a:r>
              <a:rPr lang="el-GR" altLang="el-GR" sz="2000" dirty="0" err="1">
                <a:latin typeface="Calibri Light" panose="020F0302020204030204" pitchFamily="34" charset="0"/>
                <a:cs typeface="Calibri Light" panose="020F0302020204030204" pitchFamily="34" charset="0"/>
              </a:rPr>
              <a:t>καθ’όλη</a:t>
            </a:r>
            <a:r>
              <a:rPr lang="el-GR" altLang="el-GR" sz="2000" dirty="0">
                <a:latin typeface="Calibri Light" panose="020F0302020204030204" pitchFamily="34" charset="0"/>
                <a:cs typeface="Calibri Light" panose="020F0302020204030204" pitchFamily="34" charset="0"/>
              </a:rPr>
              <a:t> τη διάρκεια ζωής του </a:t>
            </a:r>
            <a:r>
              <a:rPr lang="el-GR" altLang="el-GR" sz="2000" dirty="0" err="1">
                <a:latin typeface="Calibri Light" panose="020F0302020204030204" pitchFamily="34" charset="0"/>
                <a:cs typeface="Calibri Light" panose="020F0302020204030204" pitchFamily="34" charset="0"/>
              </a:rPr>
              <a:t>instance</a:t>
            </a:r>
            <a:r>
              <a:rPr lang="el-GR" altLang="el-GR" sz="2000" dirty="0">
                <a:latin typeface="Calibri Light" panose="020F0302020204030204" pitchFamily="34" charset="0"/>
                <a:cs typeface="Calibri Light" panose="020F0302020204030204" pitchFamily="34" charset="0"/>
              </a:rPr>
              <a:t>.</a:t>
            </a:r>
          </a:p>
          <a:p>
            <a:pPr eaLnBrk="1" hangingPunct="1">
              <a:buFont typeface="Wingdings" panose="05000000000000000000" pitchFamily="2" charset="2"/>
              <a:buChar char="§"/>
            </a:pPr>
            <a:r>
              <a:rPr lang="el-GR" altLang="el-GR" sz="2000" dirty="0">
                <a:latin typeface="Calibri Light" panose="020F0302020204030204" pitchFamily="34" charset="0"/>
                <a:cs typeface="Calibri Light" panose="020F0302020204030204" pitchFamily="34" charset="0"/>
              </a:rPr>
              <a:t>Ο </a:t>
            </a:r>
            <a:r>
              <a:rPr lang="el-GR" altLang="el-GR" sz="2000" dirty="0" err="1">
                <a:latin typeface="Calibri Light" panose="020F0302020204030204" pitchFamily="34" charset="0"/>
                <a:cs typeface="Calibri Light" panose="020F0302020204030204" pitchFamily="34" charset="0"/>
              </a:rPr>
              <a:t>Network</a:t>
            </a:r>
            <a:r>
              <a:rPr lang="el-GR" altLang="el-GR" sz="2000" dirty="0">
                <a:latin typeface="Calibri Light" panose="020F0302020204030204" pitchFamily="34" charset="0"/>
                <a:cs typeface="Calibri Light" panose="020F0302020204030204" pitchFamily="34" charset="0"/>
              </a:rPr>
              <a:t> </a:t>
            </a:r>
            <a:r>
              <a:rPr lang="el-GR" altLang="el-GR" sz="2000" dirty="0" err="1">
                <a:latin typeface="Calibri Light" panose="020F0302020204030204" pitchFamily="34" charset="0"/>
                <a:cs typeface="Calibri Light" panose="020F0302020204030204" pitchFamily="34" charset="0"/>
              </a:rPr>
              <a:t>Address</a:t>
            </a:r>
            <a:r>
              <a:rPr lang="el-GR" altLang="el-GR" sz="2000" dirty="0">
                <a:latin typeface="Calibri Light" panose="020F0302020204030204" pitchFamily="34" charset="0"/>
                <a:cs typeface="Calibri Light" panose="020F0302020204030204" pitchFamily="34" charset="0"/>
              </a:rPr>
              <a:t> </a:t>
            </a:r>
            <a:r>
              <a:rPr lang="el-GR" altLang="el-GR" sz="2000" dirty="0" err="1">
                <a:latin typeface="Calibri Light" panose="020F0302020204030204" pitchFamily="34" charset="0"/>
                <a:cs typeface="Calibri Light" panose="020F0302020204030204" pitchFamily="34" charset="0"/>
              </a:rPr>
              <a:t>Translation</a:t>
            </a:r>
            <a:r>
              <a:rPr lang="el-GR" altLang="el-GR" sz="2000" dirty="0">
                <a:latin typeface="Calibri Light" panose="020F0302020204030204" pitchFamily="34" charset="0"/>
                <a:cs typeface="Calibri Light" panose="020F0302020204030204" pitchFamily="34" charset="0"/>
              </a:rPr>
              <a:t> (NAT) αναλαμβάνει να καθορίσει την κίνηση μεταξύ των εξωτερικών και εσωτερικών</a:t>
            </a:r>
            <a:r>
              <a:rPr lang="en-US" altLang="el-GR" sz="2000" dirty="0">
                <a:latin typeface="Calibri Light" panose="020F0302020204030204" pitchFamily="34" charset="0"/>
                <a:cs typeface="Calibri Light" panose="020F0302020204030204" pitchFamily="34" charset="0"/>
              </a:rPr>
              <a:t> </a:t>
            </a:r>
            <a:r>
              <a:rPr lang="el-GR" altLang="el-GR" sz="2000" dirty="0">
                <a:latin typeface="Calibri Light" panose="020F0302020204030204" pitchFamily="34" charset="0"/>
                <a:cs typeface="Calibri Light" panose="020F0302020204030204" pitchFamily="34" charset="0"/>
              </a:rPr>
              <a:t>διευθύνσεων (</a:t>
            </a:r>
            <a:r>
              <a:rPr lang="en-US" altLang="el-GR" sz="2000" dirty="0">
                <a:latin typeface="Calibri Light" panose="020F0302020204030204" pitchFamily="34" charset="0"/>
                <a:cs typeface="Calibri Light" panose="020F0302020204030204" pitchFamily="34" charset="0"/>
              </a:rPr>
              <a:t>addresses)</a:t>
            </a:r>
            <a:r>
              <a:rPr lang="el-GR" altLang="el-GR" sz="2000" dirty="0">
                <a:latin typeface="Calibri Light" panose="020F0302020204030204" pitchFamily="34" charset="0"/>
                <a:cs typeface="Calibri Light" panose="020F0302020204030204" pitchFamily="34" charset="0"/>
              </a:rPr>
              <a:t>.</a:t>
            </a:r>
          </a:p>
          <a:p>
            <a:pPr algn="just" eaLnBrk="1" hangingPunct="1">
              <a:buFont typeface="Wingdings" panose="05000000000000000000" pitchFamily="2" charset="2"/>
              <a:buChar char="§"/>
            </a:pPr>
            <a:r>
              <a:rPr lang="el-GR" altLang="el-GR" sz="2000" dirty="0">
                <a:latin typeface="Calibri Light" panose="020F0302020204030204" pitchFamily="34" charset="0"/>
                <a:cs typeface="Calibri Light" panose="020F0302020204030204" pitchFamily="34" charset="0"/>
              </a:rPr>
              <a:t>Ένα </a:t>
            </a:r>
            <a:r>
              <a:rPr lang="el-GR" altLang="el-GR" sz="2000" dirty="0" err="1">
                <a:latin typeface="Calibri Light" panose="020F0302020204030204" pitchFamily="34" charset="0"/>
                <a:cs typeface="Calibri Light" panose="020F0302020204030204" pitchFamily="34" charset="0"/>
              </a:rPr>
              <a:t>instance</a:t>
            </a:r>
            <a:r>
              <a:rPr lang="el-GR" altLang="el-GR" sz="2000" dirty="0">
                <a:latin typeface="Calibri Light" panose="020F0302020204030204" pitchFamily="34" charset="0"/>
                <a:cs typeface="Calibri Light" panose="020F0302020204030204" pitchFamily="34" charset="0"/>
              </a:rPr>
              <a:t> μπορεί να αιτηθεί για μία </a:t>
            </a:r>
            <a:r>
              <a:rPr lang="el-GR" altLang="el-GR" sz="2000" u="sng" dirty="0">
                <a:latin typeface="Calibri Light" panose="020F0302020204030204" pitchFamily="34" charset="0"/>
                <a:cs typeface="Calibri Light" panose="020F0302020204030204" pitchFamily="34" charset="0"/>
              </a:rPr>
              <a:t>ελαστική</a:t>
            </a:r>
            <a:r>
              <a:rPr lang="el-GR" altLang="el-GR" sz="2000" dirty="0">
                <a:latin typeface="Calibri Light" panose="020F0302020204030204" pitchFamily="34" charset="0"/>
                <a:cs typeface="Calibri Light" panose="020F0302020204030204" pitchFamily="34" charset="0"/>
              </a:rPr>
              <a:t> διεύθυνση IP, αντί για μία</a:t>
            </a:r>
            <a:r>
              <a:rPr lang="en-US" altLang="el-GR" sz="2000" dirty="0">
                <a:latin typeface="Calibri Light" panose="020F0302020204030204" pitchFamily="34" charset="0"/>
                <a:cs typeface="Calibri Light" panose="020F0302020204030204" pitchFamily="34" charset="0"/>
              </a:rPr>
              <a:t> </a:t>
            </a:r>
            <a:r>
              <a:rPr lang="el-GR" altLang="el-GR" sz="2000" dirty="0">
                <a:latin typeface="Calibri Light" panose="020F0302020204030204" pitchFamily="34" charset="0"/>
                <a:cs typeface="Calibri Light" panose="020F0302020204030204" pitchFamily="34" charset="0"/>
              </a:rPr>
              <a:t>κοινή δημόσια διεύθυνση IP.</a:t>
            </a:r>
            <a:r>
              <a:rPr lang="en-US" altLang="el-GR" sz="2000" dirty="0">
                <a:latin typeface="Calibri Light" panose="020F0302020204030204" pitchFamily="34" charset="0"/>
                <a:cs typeface="Calibri Light" panose="020F0302020204030204" pitchFamily="34" charset="0"/>
              </a:rPr>
              <a:t> </a:t>
            </a:r>
            <a:r>
              <a:rPr lang="el-GR" altLang="el-GR" sz="2000" dirty="0">
                <a:latin typeface="Calibri Light" panose="020F0302020204030204" pitchFamily="34" charset="0"/>
                <a:cs typeface="Calibri Light" panose="020F0302020204030204" pitchFamily="34" charset="0"/>
              </a:rPr>
              <a:t>Αυτή είναι μία στατική IP που ανατίθεται σε ένα </a:t>
            </a:r>
            <a:r>
              <a:rPr lang="el-GR" altLang="el-GR" sz="2000" dirty="0" err="1">
                <a:latin typeface="Calibri Light" panose="020F0302020204030204" pitchFamily="34" charset="0"/>
                <a:cs typeface="Calibri Light" panose="020F0302020204030204" pitchFamily="34" charset="0"/>
              </a:rPr>
              <a:t>instance</a:t>
            </a:r>
            <a:r>
              <a:rPr lang="el-GR" altLang="el-GR" sz="2000" dirty="0">
                <a:latin typeface="Calibri Light" panose="020F0302020204030204" pitchFamily="34" charset="0"/>
                <a:cs typeface="Calibri Light" panose="020F0302020204030204" pitchFamily="34" charset="0"/>
              </a:rPr>
              <a:t> από το σύνολο των διαθέσιμων </a:t>
            </a:r>
            <a:r>
              <a:rPr lang="el-GR" altLang="el-GR" sz="2000" dirty="0" err="1">
                <a:latin typeface="Calibri Light" panose="020F0302020204030204" pitchFamily="34" charset="0"/>
                <a:cs typeface="Calibri Light" panose="020F0302020204030204" pitchFamily="34" charset="0"/>
              </a:rPr>
              <a:t>IPs</a:t>
            </a:r>
            <a:r>
              <a:rPr lang="el-GR" altLang="el-GR" sz="2000" dirty="0">
                <a:latin typeface="Calibri Light" panose="020F0302020204030204" pitchFamily="34" charset="0"/>
                <a:cs typeface="Calibri Light" panose="020F0302020204030204" pitchFamily="34" charset="0"/>
              </a:rPr>
              <a:t> που μπορεί να δώσει η ζώνη διαθεσιμότητας.</a:t>
            </a:r>
          </a:p>
          <a:p>
            <a:pPr algn="just" eaLnBrk="1" hangingPunct="1">
              <a:buFont typeface="Wingdings" panose="05000000000000000000" pitchFamily="2" charset="2"/>
              <a:buChar char="§"/>
            </a:pPr>
            <a:r>
              <a:rPr lang="el-GR" altLang="el-GR" sz="2000" dirty="0">
                <a:latin typeface="Calibri Light" panose="020F0302020204030204" pitchFamily="34" charset="0"/>
                <a:cs typeface="Calibri Light" panose="020F0302020204030204" pitchFamily="34" charset="0"/>
              </a:rPr>
              <a:t>Μία ελαστική διεύθυνση IP δεν αποδεσμεύεται αυτόματα όταν το </a:t>
            </a:r>
            <a:r>
              <a:rPr lang="el-GR" altLang="el-GR" sz="2000" dirty="0" err="1">
                <a:latin typeface="Calibri Light" panose="020F0302020204030204" pitchFamily="34" charset="0"/>
                <a:cs typeface="Calibri Light" panose="020F0302020204030204" pitchFamily="34" charset="0"/>
              </a:rPr>
              <a:t>instance</a:t>
            </a:r>
            <a:r>
              <a:rPr lang="el-GR" altLang="el-GR" sz="2000" dirty="0">
                <a:latin typeface="Calibri Light" panose="020F0302020204030204" pitchFamily="34" charset="0"/>
                <a:cs typeface="Calibri Light" panose="020F0302020204030204" pitchFamily="34" charset="0"/>
              </a:rPr>
              <a:t> σταματήσει ή τερματιστεί. Πρέπει να αποδεσμευτεί όταν δεν είναι πλέον απαραίτητη.</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Τίτλος 1"/>
          <p:cNvSpPr>
            <a:spLocks noGrp="1"/>
          </p:cNvSpPr>
          <p:nvPr>
            <p:ph type="title" idx="4294967295"/>
          </p:nvPr>
        </p:nvSpPr>
        <p:spPr/>
        <p:txBody>
          <a:bodyPr/>
          <a:lstStyle/>
          <a:p>
            <a:pPr eaLnBrk="1" hangingPunct="1"/>
            <a:r>
              <a:rPr lang="en-US" altLang="el-GR" b="1" dirty="0">
                <a:latin typeface="Calibri Light" panose="020F0302020204030204" pitchFamily="34" charset="0"/>
                <a:cs typeface="Calibri Light" panose="020F0302020204030204" pitchFamily="34" charset="0"/>
              </a:rPr>
              <a:t>Elastic Compute Cloud (EC2)</a:t>
            </a:r>
            <a:endParaRPr lang="el-GR" altLang="el-GR" b="1" dirty="0">
              <a:latin typeface="Calibri Light" panose="020F0302020204030204" pitchFamily="34" charset="0"/>
              <a:cs typeface="Calibri Light" panose="020F0302020204030204" pitchFamily="34" charset="0"/>
            </a:endParaRPr>
          </a:p>
        </p:txBody>
      </p:sp>
      <p:pic>
        <p:nvPicPr>
          <p:cNvPr id="2" name="Θέση περιεχομένου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92430" y="3340756"/>
            <a:ext cx="4389120" cy="3192780"/>
          </a:xfrm>
        </p:spPr>
      </p:pic>
      <p:pic>
        <p:nvPicPr>
          <p:cNvPr id="3" name="Εικόνα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090" y="4447561"/>
            <a:ext cx="2575919" cy="2118656"/>
          </a:xfrm>
          <a:prstGeom prst="rect">
            <a:avLst/>
          </a:prstGeom>
        </p:spPr>
      </p:pic>
      <p:pic>
        <p:nvPicPr>
          <p:cNvPr id="4" name="Εικόνα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3871" y="1350116"/>
            <a:ext cx="5127308" cy="2880360"/>
          </a:xfrm>
          <a:prstGeom prst="rect">
            <a:avLst/>
          </a:prstGeom>
        </p:spPr>
      </p:pic>
      <p:pic>
        <p:nvPicPr>
          <p:cNvPr id="6" name="Εικόνα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13070" y="1698646"/>
            <a:ext cx="2357438" cy="4171950"/>
          </a:xfrm>
          <a:prstGeom prst="rect">
            <a:avLst/>
          </a:prstGeom>
        </p:spPr>
      </p:pic>
    </p:spTree>
    <p:extLst>
      <p:ext uri="{BB962C8B-B14F-4D97-AF65-F5344CB8AC3E}">
        <p14:creationId xmlns:p14="http://schemas.microsoft.com/office/powerpoint/2010/main" val="3186745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idx="4294967295"/>
          </p:nvPr>
        </p:nvSpPr>
        <p:spPr/>
        <p:txBody>
          <a:bodyPr>
            <a:normAutofit fontScale="90000"/>
          </a:bodyPr>
          <a:lstStyle/>
          <a:p>
            <a:pPr eaLnBrk="1" hangingPunct="1">
              <a:defRPr/>
            </a:pPr>
            <a:br>
              <a:rPr lang="el-GR" sz="4000" dirty="0"/>
            </a:br>
            <a:br>
              <a:rPr lang="el-GR" sz="4000" dirty="0"/>
            </a:br>
            <a:r>
              <a:rPr lang="el-GR" sz="4900" b="1" dirty="0">
                <a:latin typeface="Calibri Light" panose="020F0302020204030204" pitchFamily="34" charset="0"/>
                <a:cs typeface="Calibri Light" panose="020F0302020204030204" pitchFamily="34" charset="0"/>
              </a:rPr>
              <a:t>Μοντέλα παροχής υπηρεσιών </a:t>
            </a:r>
            <a:r>
              <a:rPr lang="el-GR" sz="4900" b="1" dirty="0" err="1">
                <a:latin typeface="Calibri Light" panose="020F0302020204030204" pitchFamily="34" charset="0"/>
                <a:cs typeface="Calibri Light" panose="020F0302020204030204" pitchFamily="34" charset="0"/>
              </a:rPr>
              <a:t>Cloud</a:t>
            </a:r>
            <a:br>
              <a:rPr lang="el-GR" sz="4000" dirty="0"/>
            </a:br>
            <a:br>
              <a:rPr lang="en-US" sz="4000" dirty="0"/>
            </a:br>
            <a:endParaRPr lang="el-GR" sz="4000" dirty="0"/>
          </a:p>
        </p:txBody>
      </p:sp>
      <p:sp>
        <p:nvSpPr>
          <p:cNvPr id="5123" name="Θέση περιεχομένου 2"/>
          <p:cNvSpPr>
            <a:spLocks noGrp="1"/>
          </p:cNvSpPr>
          <p:nvPr>
            <p:ph idx="4294967295"/>
          </p:nvPr>
        </p:nvSpPr>
        <p:spPr>
          <a:xfrm>
            <a:off x="609600" y="1600200"/>
            <a:ext cx="10972800" cy="4945063"/>
          </a:xfrm>
        </p:spPr>
        <p:txBody>
          <a:bodyPr/>
          <a:lstStyle/>
          <a:p>
            <a:pPr eaLnBrk="1" hangingPunct="1">
              <a:buFont typeface="Wingdings" panose="05000000000000000000" pitchFamily="2" charset="2"/>
              <a:buChar char="§"/>
            </a:pPr>
            <a:r>
              <a:rPr lang="el-GR" altLang="el-GR" sz="2400" b="1" dirty="0">
                <a:latin typeface="Calibri Light" panose="020F0302020204030204" pitchFamily="34" charset="0"/>
                <a:cs typeface="Calibri Light" panose="020F0302020204030204" pitchFamily="34" charset="0"/>
              </a:rPr>
              <a:t>Λογισμικό ως Υπηρεσία (</a:t>
            </a:r>
            <a:r>
              <a:rPr lang="en-US" altLang="el-GR" sz="2400" b="1" dirty="0">
                <a:latin typeface="Calibri Light" panose="020F0302020204030204" pitchFamily="34" charset="0"/>
                <a:cs typeface="Calibri Light" panose="020F0302020204030204" pitchFamily="34" charset="0"/>
              </a:rPr>
              <a:t>Software as a Service - SaaS)</a:t>
            </a:r>
            <a:endParaRPr lang="el-GR" altLang="el-GR" sz="2400" b="1" dirty="0">
              <a:latin typeface="Calibri Light" panose="020F0302020204030204" pitchFamily="34" charset="0"/>
              <a:cs typeface="Calibri Light" panose="020F0302020204030204" pitchFamily="34" charset="0"/>
            </a:endParaRPr>
          </a:p>
          <a:p>
            <a:pPr lvl="1" algn="just" eaLnBrk="1" hangingPunct="1">
              <a:buFont typeface="Wingdings" panose="05000000000000000000" pitchFamily="2" charset="2"/>
              <a:buChar char="Ø"/>
            </a:pPr>
            <a:r>
              <a:rPr lang="el-GR" altLang="el-GR" sz="1800" dirty="0">
                <a:latin typeface="Calibri Light" panose="020F0302020204030204" pitchFamily="34" charset="0"/>
                <a:cs typeface="Calibri Light" panose="020F0302020204030204" pitchFamily="34" charset="0"/>
              </a:rPr>
              <a:t> Πρόσβαση σε εφαρμογές που φιλοξενούνται σε υποδομές</a:t>
            </a:r>
            <a:r>
              <a:rPr lang="en-US" altLang="el-GR" sz="1800" dirty="0">
                <a:latin typeface="Calibri Light" panose="020F0302020204030204" pitchFamily="34" charset="0"/>
                <a:cs typeface="Calibri Light" panose="020F0302020204030204" pitchFamily="34" charset="0"/>
              </a:rPr>
              <a:t> Cloud</a:t>
            </a:r>
            <a:r>
              <a:rPr lang="el-GR" altLang="el-GR" sz="1800" dirty="0">
                <a:latin typeface="Calibri Light" panose="020F0302020204030204" pitchFamily="34" charset="0"/>
                <a:cs typeface="Calibri Light" panose="020F0302020204030204" pitchFamily="34" charset="0"/>
              </a:rPr>
              <a:t>, μέσω του διαδικτύου ως υπηρεσίες (π.χ.</a:t>
            </a:r>
            <a:r>
              <a:rPr lang="en-US" altLang="el-GR" sz="1800" dirty="0">
                <a:latin typeface="Calibri Light" panose="020F0302020204030204" pitchFamily="34" charset="0"/>
                <a:cs typeface="Calibri Light" panose="020F0302020204030204" pitchFamily="34" charset="0"/>
              </a:rPr>
              <a:t> </a:t>
            </a:r>
            <a:r>
              <a:rPr lang="en-US" altLang="el-GR" sz="1800" b="1" dirty="0">
                <a:latin typeface="Calibri Light" panose="020F0302020204030204" pitchFamily="34" charset="0"/>
                <a:cs typeface="Calibri Light" panose="020F0302020204030204" pitchFamily="34" charset="0"/>
              </a:rPr>
              <a:t>Gmail</a:t>
            </a:r>
            <a:r>
              <a:rPr lang="el-GR" altLang="el-GR" sz="1800" b="1" dirty="0">
                <a:latin typeface="Calibri Light" panose="020F0302020204030204" pitchFamily="34" charset="0"/>
                <a:cs typeface="Calibri Light" panose="020F0302020204030204" pitchFamily="34" charset="0"/>
              </a:rPr>
              <a:t>,</a:t>
            </a:r>
            <a:r>
              <a:rPr lang="en-US" altLang="el-GR" sz="1800" b="1" dirty="0">
                <a:latin typeface="Calibri Light" panose="020F0302020204030204" pitchFamily="34" charset="0"/>
                <a:cs typeface="Calibri Light" panose="020F0302020204030204" pitchFamily="34" charset="0"/>
              </a:rPr>
              <a:t> </a:t>
            </a:r>
            <a:r>
              <a:rPr lang="el-GR" altLang="el-GR" sz="1800" b="1" dirty="0" err="1">
                <a:latin typeface="Calibri Light" panose="020F0302020204030204" pitchFamily="34" charset="0"/>
                <a:cs typeface="Calibri Light" panose="020F0302020204030204" pitchFamily="34" charset="0"/>
              </a:rPr>
              <a:t>Dropbox</a:t>
            </a:r>
            <a:r>
              <a:rPr lang="el-GR" altLang="el-GR" sz="1800" b="1" dirty="0">
                <a:latin typeface="Calibri Light" panose="020F0302020204030204" pitchFamily="34" charset="0"/>
                <a:cs typeface="Calibri Light" panose="020F0302020204030204" pitchFamily="34" charset="0"/>
              </a:rPr>
              <a:t>, </a:t>
            </a:r>
            <a:r>
              <a:rPr lang="en-US" altLang="el-GR" sz="1800" b="1" dirty="0">
                <a:latin typeface="Calibri Light" panose="020F0302020204030204" pitchFamily="34" charset="0"/>
                <a:cs typeface="Calibri Light" panose="020F0302020204030204" pitchFamily="34" charset="0"/>
              </a:rPr>
              <a:t>Office365, Twitter, </a:t>
            </a:r>
            <a:r>
              <a:rPr lang="el-GR" altLang="el-GR" sz="1800" dirty="0">
                <a:latin typeface="Calibri Light" panose="020F0302020204030204" pitchFamily="34" charset="0"/>
                <a:cs typeface="Calibri Light" panose="020F0302020204030204" pitchFamily="34" charset="0"/>
              </a:rPr>
              <a:t>κ.α.</a:t>
            </a:r>
            <a:r>
              <a:rPr lang="en-US" altLang="el-GR" sz="1800" dirty="0">
                <a:latin typeface="Calibri Light" panose="020F0302020204030204" pitchFamily="34" charset="0"/>
                <a:cs typeface="Calibri Light" panose="020F0302020204030204" pitchFamily="34" charset="0"/>
              </a:rPr>
              <a:t>)</a:t>
            </a:r>
            <a:r>
              <a:rPr lang="el-GR" altLang="el-GR" sz="1800" dirty="0">
                <a:latin typeface="Calibri Light" panose="020F0302020204030204" pitchFamily="34" charset="0"/>
                <a:cs typeface="Calibri Light" panose="020F0302020204030204" pitchFamily="34" charset="0"/>
              </a:rPr>
              <a:t>. Προσελκύει παγκοσμίως τους περισσότερους χρήστες. Η υποστήριξη και οι ενημερώσεις παρέχονται από τον προμηθευτή. Η πληρωμής της υπηρεσίας γίνεται συνήθως μέσω μιας συνδρομής. Κατά κανόνα δεν</a:t>
            </a:r>
            <a:r>
              <a:rPr lang="en-US" altLang="el-GR" sz="1800" dirty="0">
                <a:latin typeface="Calibri Light" panose="020F0302020204030204" pitchFamily="34" charset="0"/>
                <a:cs typeface="Calibri Light" panose="020F0302020204030204" pitchFamily="34" charset="0"/>
              </a:rPr>
              <a:t> </a:t>
            </a:r>
            <a:r>
              <a:rPr lang="el-GR" altLang="el-GR" sz="1800" dirty="0">
                <a:latin typeface="Calibri Light" panose="020F0302020204030204" pitchFamily="34" charset="0"/>
                <a:cs typeface="Calibri Light" panose="020F0302020204030204" pitchFamily="34" charset="0"/>
              </a:rPr>
              <a:t>δεσμεύονται πόροι στον υπολογιστή του χρήστη, όπως αποθηκευτικός χώρος, καθώς η πρόσβαση γίνεται μέσω ενός </a:t>
            </a:r>
            <a:r>
              <a:rPr lang="el-GR" altLang="el-GR" sz="1800" dirty="0" err="1">
                <a:latin typeface="Calibri Light" panose="020F0302020204030204" pitchFamily="34" charset="0"/>
                <a:cs typeface="Calibri Light" panose="020F0302020204030204" pitchFamily="34" charset="0"/>
              </a:rPr>
              <a:t>browser</a:t>
            </a:r>
            <a:r>
              <a:rPr lang="el-GR" altLang="el-GR" sz="1800" dirty="0">
                <a:latin typeface="Calibri Light" panose="020F0302020204030204" pitchFamily="34" charset="0"/>
                <a:cs typeface="Calibri Light" panose="020F0302020204030204" pitchFamily="34" charset="0"/>
              </a:rPr>
              <a:t> χωρίς την εγκατάσταση επιπλέον λογισμικού, παράλληλα όμως η υπηρεσία μπορεί να παρέχεται και ως </a:t>
            </a:r>
            <a:r>
              <a:rPr lang="en-US" altLang="el-GR" sz="1800" dirty="0">
                <a:latin typeface="Calibri Light" panose="020F0302020204030204" pitchFamily="34" charset="0"/>
                <a:cs typeface="Calibri Light" panose="020F0302020204030204" pitchFamily="34" charset="0"/>
              </a:rPr>
              <a:t>mobile app.</a:t>
            </a:r>
          </a:p>
          <a:p>
            <a:pPr marL="457200" lvl="1" indent="0" algn="just" eaLnBrk="1" hangingPunct="1">
              <a:buNone/>
            </a:pPr>
            <a:endParaRPr lang="el-GR" altLang="el-GR" sz="1800" dirty="0">
              <a:latin typeface="Calibri Light" panose="020F0302020204030204" pitchFamily="34" charset="0"/>
              <a:cs typeface="Calibri Light" panose="020F0302020204030204" pitchFamily="34" charset="0"/>
            </a:endParaRPr>
          </a:p>
          <a:p>
            <a:pPr algn="just" eaLnBrk="1" hangingPunct="1">
              <a:buFont typeface="Wingdings" panose="05000000000000000000" pitchFamily="2" charset="2"/>
              <a:buChar char="§"/>
            </a:pPr>
            <a:r>
              <a:rPr lang="el-GR" altLang="el-GR" sz="2400" b="1" dirty="0">
                <a:latin typeface="Calibri Light" panose="020F0302020204030204" pitchFamily="34" charset="0"/>
                <a:cs typeface="Calibri Light" panose="020F0302020204030204" pitchFamily="34" charset="0"/>
              </a:rPr>
              <a:t>Πλατφόρμα ως Υπηρεσία (</a:t>
            </a:r>
            <a:r>
              <a:rPr lang="en-US" altLang="el-GR" sz="2400" b="1" dirty="0">
                <a:latin typeface="Calibri Light" panose="020F0302020204030204" pitchFamily="34" charset="0"/>
                <a:cs typeface="Calibri Light" panose="020F0302020204030204" pitchFamily="34" charset="0"/>
              </a:rPr>
              <a:t>Platform as a Service - PaaS)</a:t>
            </a:r>
            <a:endParaRPr lang="el-GR" altLang="el-GR" sz="2400" b="1" dirty="0">
              <a:latin typeface="Calibri Light" panose="020F0302020204030204" pitchFamily="34" charset="0"/>
              <a:cs typeface="Calibri Light" panose="020F0302020204030204" pitchFamily="34" charset="0"/>
            </a:endParaRPr>
          </a:p>
          <a:p>
            <a:pPr lvl="1" algn="just" eaLnBrk="1" hangingPunct="1">
              <a:buFont typeface="Wingdings" panose="05000000000000000000" pitchFamily="2" charset="2"/>
              <a:buChar char="Ø"/>
            </a:pPr>
            <a:r>
              <a:rPr lang="en-US" altLang="el-GR" sz="1800" dirty="0">
                <a:latin typeface="Calibri Light" panose="020F0302020204030204" pitchFamily="34" charset="0"/>
                <a:cs typeface="Calibri Light" panose="020F0302020204030204" pitchFamily="34" charset="0"/>
              </a:rPr>
              <a:t> </a:t>
            </a:r>
            <a:r>
              <a:rPr lang="el-GR" altLang="el-GR" sz="1800" dirty="0">
                <a:latin typeface="Calibri Light" panose="020F0302020204030204" pitchFamily="34" charset="0"/>
                <a:cs typeface="Calibri Light" panose="020F0302020204030204" pitchFamily="34" charset="0"/>
              </a:rPr>
              <a:t>Παρέχει τις κατάλληλες υπηρεσίες και εργαλεία (γλώσσες προγραμματισμού, βιβλιοθήκες, </a:t>
            </a:r>
            <a:r>
              <a:rPr lang="el-GR" altLang="el-GR" sz="1800" dirty="0" err="1">
                <a:latin typeface="Calibri Light" panose="020F0302020204030204" pitchFamily="34" charset="0"/>
                <a:cs typeface="Calibri Light" panose="020F0302020204030204" pitchFamily="34" charset="0"/>
              </a:rPr>
              <a:t>κ.λ.π</a:t>
            </a:r>
            <a:r>
              <a:rPr lang="el-GR" altLang="el-GR" sz="1800" dirty="0">
                <a:latin typeface="Calibri Light" panose="020F0302020204030204" pitchFamily="34" charset="0"/>
                <a:cs typeface="Calibri Light" panose="020F0302020204030204" pitchFamily="34" charset="0"/>
              </a:rPr>
              <a:t>.) προκειμένου κάποιος να μπορέσει να αναπτύξει / δοκιμάσει / διαθέσει / συντηρήσει εφαρμογές, μέσα σε ένα ενιαίο περιβάλλον πλατφόρμας, το οποίο προσφέρει ελαστικότητα και ευελιξία. Ο χρήστης δεν χρειάζεται να ανησυχεί για την συντήρηση των λογισμικών και</a:t>
            </a:r>
            <a:r>
              <a:rPr lang="en-US" altLang="el-GR" sz="1800" dirty="0">
                <a:latin typeface="Calibri Light" panose="020F0302020204030204" pitchFamily="34" charset="0"/>
                <a:cs typeface="Calibri Light" panose="020F0302020204030204" pitchFamily="34" charset="0"/>
              </a:rPr>
              <a:t> </a:t>
            </a:r>
            <a:r>
              <a:rPr lang="el-GR" altLang="el-GR" sz="1800" dirty="0">
                <a:latin typeface="Calibri Light" panose="020F0302020204030204" pitchFamily="34" charset="0"/>
                <a:cs typeface="Calibri Light" panose="020F0302020204030204" pitchFamily="34" charset="0"/>
              </a:rPr>
              <a:t>της πλατφόρμας, καθώς ο </a:t>
            </a:r>
            <a:r>
              <a:rPr lang="el-GR" altLang="el-GR" sz="1800" dirty="0" err="1">
                <a:latin typeface="Calibri Light" panose="020F0302020204030204" pitchFamily="34" charset="0"/>
                <a:cs typeface="Calibri Light" panose="020F0302020204030204" pitchFamily="34" charset="0"/>
              </a:rPr>
              <a:t>πάροχος</a:t>
            </a:r>
            <a:r>
              <a:rPr lang="el-GR" altLang="el-GR" sz="1800" dirty="0">
                <a:latin typeface="Calibri Light" panose="020F0302020204030204" pitchFamily="34" charset="0"/>
                <a:cs typeface="Calibri Light" panose="020F0302020204030204" pitchFamily="34" charset="0"/>
              </a:rPr>
              <a:t> είναι αποκλειστικά υπεύθυνος. Είναι ένας πιο εύκολος τρόπος για να δημιουργηθεί νέο λογισμικό. </a:t>
            </a:r>
            <a:r>
              <a:rPr lang="en-US" altLang="el-GR" sz="1800" dirty="0">
                <a:latin typeface="Calibri Light" panose="020F0302020204030204" pitchFamily="34" charset="0"/>
                <a:cs typeface="Calibri Light" panose="020F0302020204030204" pitchFamily="34" charset="0"/>
              </a:rPr>
              <a:t>T</a:t>
            </a:r>
            <a:r>
              <a:rPr lang="el-GR" altLang="el-GR" sz="1800" dirty="0" err="1">
                <a:latin typeface="Calibri Light" panose="020F0302020204030204" pitchFamily="34" charset="0"/>
                <a:cs typeface="Calibri Light" panose="020F0302020204030204" pitchFamily="34" charset="0"/>
              </a:rPr>
              <a:t>έτοιες</a:t>
            </a:r>
            <a:r>
              <a:rPr lang="el-GR" altLang="el-GR" sz="1800" dirty="0">
                <a:latin typeface="Calibri Light" panose="020F0302020204030204" pitchFamily="34" charset="0"/>
                <a:cs typeface="Calibri Light" panose="020F0302020204030204" pitchFamily="34" charset="0"/>
              </a:rPr>
              <a:t> πλατφόρμες είναι : </a:t>
            </a:r>
            <a:r>
              <a:rPr lang="en-US" altLang="el-GR" sz="1800" b="1" dirty="0">
                <a:latin typeface="Calibri Light" panose="020F0302020204030204" pitchFamily="34" charset="0"/>
                <a:cs typeface="Calibri Light" panose="020F0302020204030204" pitchFamily="34" charset="0"/>
              </a:rPr>
              <a:t>Google App Engine, Azure, </a:t>
            </a:r>
            <a:r>
              <a:rPr lang="en-US" altLang="el-GR" sz="1800" b="1" dirty="0" err="1">
                <a:latin typeface="Calibri Light" panose="020F0302020204030204" pitchFamily="34" charset="0"/>
                <a:cs typeface="Calibri Light" panose="020F0302020204030204" pitchFamily="34" charset="0"/>
              </a:rPr>
              <a:t>Heroku</a:t>
            </a:r>
            <a:r>
              <a:rPr lang="en-US" altLang="el-GR" sz="1800" b="1" dirty="0">
                <a:latin typeface="Calibri Light" panose="020F0302020204030204" pitchFamily="34" charset="0"/>
                <a:cs typeface="Calibri Light" panose="020F0302020204030204" pitchFamily="34" charset="0"/>
              </a:rPr>
              <a:t>, </a:t>
            </a:r>
            <a:r>
              <a:rPr lang="en-US" altLang="el-GR" sz="1800" b="1" dirty="0" err="1">
                <a:latin typeface="Calibri Light" panose="020F0302020204030204" pitchFamily="34" charset="0"/>
                <a:cs typeface="Calibri Light" panose="020F0302020204030204" pitchFamily="34" charset="0"/>
              </a:rPr>
              <a:t>Openshift</a:t>
            </a:r>
            <a:r>
              <a:rPr lang="en-US" altLang="el-GR" sz="1800" b="1" dirty="0">
                <a:latin typeface="Calibri Light" panose="020F0302020204030204" pitchFamily="34" charset="0"/>
                <a:cs typeface="Calibri Light" panose="020F0302020204030204" pitchFamily="34" charset="0"/>
              </a:rPr>
              <a:t>, Engine Yard</a:t>
            </a:r>
            <a:r>
              <a:rPr lang="en-US" altLang="el-GR" sz="1800" dirty="0">
                <a:latin typeface="Calibri Light" panose="020F0302020204030204" pitchFamily="34" charset="0"/>
                <a:cs typeface="Calibri Light" panose="020F0302020204030204" pitchFamily="34" charset="0"/>
              </a:rPr>
              <a:t>,</a:t>
            </a:r>
            <a:r>
              <a:rPr lang="el-GR" altLang="el-GR" sz="1800" dirty="0">
                <a:latin typeface="Calibri Light" panose="020F0302020204030204" pitchFamily="34" charset="0"/>
                <a:cs typeface="Calibri Light" panose="020F0302020204030204" pitchFamily="34" charset="0"/>
              </a:rPr>
              <a:t> κ.α.</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Τίτλος 1"/>
          <p:cNvSpPr>
            <a:spLocks noGrp="1"/>
          </p:cNvSpPr>
          <p:nvPr>
            <p:ph type="title" idx="4294967295"/>
          </p:nvPr>
        </p:nvSpPr>
        <p:spPr/>
        <p:txBody>
          <a:bodyPr/>
          <a:lstStyle/>
          <a:p>
            <a:pPr eaLnBrk="1" hangingPunct="1"/>
            <a:r>
              <a:rPr lang="en-US" altLang="el-GR" b="1" dirty="0">
                <a:latin typeface="Calibri Light" panose="020F0302020204030204" pitchFamily="34" charset="0"/>
                <a:cs typeface="Calibri Light" panose="020F0302020204030204" pitchFamily="34" charset="0"/>
              </a:rPr>
              <a:t>Instances - EC2</a:t>
            </a:r>
            <a:endParaRPr lang="el-GR" altLang="el-GR" b="1"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idx="4294967295"/>
          </p:nvPr>
        </p:nvSpPr>
        <p:spPr>
          <a:xfrm>
            <a:off x="609600" y="1600200"/>
            <a:ext cx="10972800" cy="4932575"/>
          </a:xfrm>
        </p:spPr>
        <p:txBody>
          <a:bodyPr>
            <a:normAutofit/>
          </a:bodyPr>
          <a:lstStyle/>
          <a:p>
            <a:pPr eaLnBrk="1" hangingPunct="1">
              <a:lnSpc>
                <a:spcPct val="110000"/>
              </a:lnSpc>
              <a:buFont typeface="Wingdings" panose="05000000000000000000" pitchFamily="2" charset="2"/>
              <a:buChar char="§"/>
              <a:defRPr/>
            </a:pPr>
            <a:r>
              <a:rPr lang="el-GR" sz="3000" dirty="0"/>
              <a:t> </a:t>
            </a:r>
            <a:r>
              <a:rPr lang="el-GR" sz="2600" dirty="0">
                <a:latin typeface="Calibri Light" panose="020F0302020204030204" pitchFamily="34" charset="0"/>
                <a:cs typeface="Calibri Light" panose="020F0302020204030204" pitchFamily="34" charset="0"/>
              </a:rPr>
              <a:t>Τύποι </a:t>
            </a:r>
            <a:r>
              <a:rPr lang="en-US" sz="2600" dirty="0">
                <a:latin typeface="Calibri Light" panose="020F0302020204030204" pitchFamily="34" charset="0"/>
                <a:cs typeface="Calibri Light" panose="020F0302020204030204" pitchFamily="34" charset="0"/>
              </a:rPr>
              <a:t>instances:</a:t>
            </a:r>
            <a:endParaRPr lang="el-GR" sz="2600" dirty="0">
              <a:latin typeface="Calibri Light" panose="020F0302020204030204" pitchFamily="34" charset="0"/>
              <a:cs typeface="Calibri Light" panose="020F0302020204030204" pitchFamily="34" charset="0"/>
            </a:endParaRPr>
          </a:p>
          <a:p>
            <a:pPr lvl="1" eaLnBrk="1" hangingPunct="1">
              <a:lnSpc>
                <a:spcPct val="110000"/>
              </a:lnSpc>
              <a:buFont typeface="Wingdings" pitchFamily="2" charset="2"/>
              <a:buChar char="Ø"/>
              <a:defRPr/>
            </a:pPr>
            <a:r>
              <a:rPr lang="el-GR" sz="2200" dirty="0">
                <a:latin typeface="Calibri Light" panose="020F0302020204030204" pitchFamily="34" charset="0"/>
                <a:cs typeface="Calibri Light" panose="020F0302020204030204" pitchFamily="34" charset="0"/>
              </a:rPr>
              <a:t> </a:t>
            </a:r>
            <a:r>
              <a:rPr lang="en-US" sz="2200" dirty="0">
                <a:latin typeface="Calibri Light" panose="020F0302020204030204" pitchFamily="34" charset="0"/>
                <a:cs typeface="Calibri Light" panose="020F0302020204030204" pitchFamily="34" charset="0"/>
              </a:rPr>
              <a:t>General Purpose (</a:t>
            </a:r>
            <a:r>
              <a:rPr lang="el-GR" sz="2200" dirty="0">
                <a:latin typeface="Calibri Light" panose="020F0302020204030204" pitchFamily="34" charset="0"/>
                <a:cs typeface="Calibri Light" panose="020F0302020204030204" pitchFamily="34" charset="0"/>
              </a:rPr>
              <a:t>γενικού σκοπού</a:t>
            </a:r>
            <a:r>
              <a:rPr lang="en-US" sz="2200" dirty="0">
                <a:latin typeface="Calibri Light" panose="020F0302020204030204" pitchFamily="34" charset="0"/>
                <a:cs typeface="Calibri Light" panose="020F0302020204030204" pitchFamily="34" charset="0"/>
              </a:rPr>
              <a:t>)</a:t>
            </a:r>
            <a:endParaRPr lang="el-GR" sz="2200" dirty="0">
              <a:latin typeface="Calibri Light" panose="020F0302020204030204" pitchFamily="34" charset="0"/>
              <a:cs typeface="Calibri Light" panose="020F0302020204030204" pitchFamily="34" charset="0"/>
            </a:endParaRPr>
          </a:p>
          <a:p>
            <a:pPr lvl="2" eaLnBrk="1" hangingPunct="1">
              <a:lnSpc>
                <a:spcPct val="110000"/>
              </a:lnSpc>
              <a:buClr>
                <a:schemeClr val="tx1"/>
              </a:buClr>
              <a:buFont typeface="Wingdings" pitchFamily="2" charset="2"/>
              <a:buChar char="ü"/>
              <a:defRPr/>
            </a:pPr>
            <a:r>
              <a:rPr lang="el-GR" sz="1800" dirty="0">
                <a:latin typeface="Calibri Light" panose="020F0302020204030204" pitchFamily="34" charset="0"/>
                <a:cs typeface="Calibri Light" panose="020F0302020204030204" pitchFamily="34" charset="0"/>
              </a:rPr>
              <a:t> Προσαρμοσμένα </a:t>
            </a:r>
            <a:r>
              <a:rPr lang="en-US" sz="1800" dirty="0">
                <a:latin typeface="Calibri Light" panose="020F0302020204030204" pitchFamily="34" charset="0"/>
                <a:cs typeface="Calibri Light" panose="020F0302020204030204" pitchFamily="34" charset="0"/>
              </a:rPr>
              <a:t>Graviton</a:t>
            </a:r>
            <a:r>
              <a:rPr lang="el-GR" sz="1800" dirty="0">
                <a:latin typeface="Calibri Light" panose="020F0302020204030204" pitchFamily="34" charset="0"/>
                <a:cs typeface="Calibri Light" panose="020F0302020204030204" pitchFamily="34" charset="0"/>
              </a:rPr>
              <a:t> </a:t>
            </a:r>
            <a:r>
              <a:rPr lang="en-US" sz="1800" dirty="0">
                <a:latin typeface="Calibri Light" panose="020F0302020204030204" pitchFamily="34" charset="0"/>
                <a:cs typeface="Calibri Light" panose="020F0302020204030204" pitchFamily="34" charset="0"/>
              </a:rPr>
              <a:t>CPU </a:t>
            </a:r>
            <a:r>
              <a:rPr lang="el-GR" sz="1800" dirty="0">
                <a:latin typeface="Calibri Light" panose="020F0302020204030204" pitchFamily="34" charset="0"/>
                <a:cs typeface="Calibri Light" panose="020F0302020204030204" pitchFamily="34" charset="0"/>
              </a:rPr>
              <a:t>με</a:t>
            </a: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64-bit </a:t>
            </a:r>
            <a:r>
              <a:rPr lang="el-GR" sz="1800" dirty="0" err="1">
                <a:latin typeface="Calibri Light" panose="020F0302020204030204" pitchFamily="34" charset="0"/>
                <a:cs typeface="Calibri Light" panose="020F0302020204030204" pitchFamily="34" charset="0"/>
              </a:rPr>
              <a:t>Arm</a:t>
            </a:r>
            <a:r>
              <a:rPr lang="el-GR" sz="1800" dirty="0">
                <a:latin typeface="Calibri Light" panose="020F0302020204030204" pitchFamily="34" charset="0"/>
                <a:cs typeface="Calibri Light" panose="020F0302020204030204" pitchFamily="34" charset="0"/>
              </a:rPr>
              <a:t> </a:t>
            </a:r>
            <a:r>
              <a:rPr lang="el-GR" sz="1800" dirty="0" err="1">
                <a:latin typeface="Calibri Light" panose="020F0302020204030204" pitchFamily="34" charset="0"/>
                <a:cs typeface="Calibri Light" panose="020F0302020204030204" pitchFamily="34" charset="0"/>
              </a:rPr>
              <a:t>Neoverse</a:t>
            </a:r>
            <a:r>
              <a:rPr lang="el-GR" sz="1800" dirty="0">
                <a:latin typeface="Calibri Light" panose="020F0302020204030204" pitchFamily="34" charset="0"/>
                <a:cs typeface="Calibri Light" panose="020F0302020204030204" pitchFamily="34" charset="0"/>
              </a:rPr>
              <a:t> </a:t>
            </a:r>
            <a:r>
              <a:rPr lang="en-US" sz="1800" dirty="0">
                <a:latin typeface="Calibri Light" panose="020F0302020204030204" pitchFamily="34" charset="0"/>
                <a:cs typeface="Calibri Light" panose="020F0302020204030204" pitchFamily="34" charset="0"/>
              </a:rPr>
              <a:t>cores</a:t>
            </a:r>
            <a:endParaRPr lang="el-GR" sz="1800" dirty="0">
              <a:latin typeface="Calibri Light" panose="020F0302020204030204" pitchFamily="34" charset="0"/>
              <a:cs typeface="Calibri Light" panose="020F0302020204030204" pitchFamily="34" charset="0"/>
            </a:endParaRPr>
          </a:p>
          <a:p>
            <a:pPr lvl="1" eaLnBrk="1" hangingPunct="1">
              <a:lnSpc>
                <a:spcPct val="110000"/>
              </a:lnSpc>
              <a:buFont typeface="Wingdings" pitchFamily="2" charset="2"/>
              <a:buChar char="Ø"/>
              <a:defRPr/>
            </a:pPr>
            <a:r>
              <a:rPr lang="el-GR" sz="2400" dirty="0">
                <a:latin typeface="Calibri Light" panose="020F0302020204030204" pitchFamily="34" charset="0"/>
                <a:cs typeface="Calibri Light" panose="020F0302020204030204" pitchFamily="34" charset="0"/>
              </a:rPr>
              <a:t> </a:t>
            </a:r>
            <a:r>
              <a:rPr lang="en-US" sz="2200" dirty="0">
                <a:latin typeface="Calibri Light" panose="020F0302020204030204" pitchFamily="34" charset="0"/>
                <a:cs typeface="Calibri Light" panose="020F0302020204030204" pitchFamily="34" charset="0"/>
              </a:rPr>
              <a:t>Compute optimized (</a:t>
            </a:r>
            <a:r>
              <a:rPr lang="el-GR" sz="2200" dirty="0">
                <a:latin typeface="Calibri Light" panose="020F0302020204030204" pitchFamily="34" charset="0"/>
                <a:cs typeface="Calibri Light" panose="020F0302020204030204" pitchFamily="34" charset="0"/>
              </a:rPr>
              <a:t>βέλτιστης υπολογιστικής ισχύς)</a:t>
            </a:r>
            <a:endParaRPr lang="en-US" sz="2200" dirty="0">
              <a:latin typeface="Calibri Light" panose="020F0302020204030204" pitchFamily="34" charset="0"/>
              <a:cs typeface="Calibri Light" panose="020F0302020204030204" pitchFamily="34" charset="0"/>
            </a:endParaRPr>
          </a:p>
          <a:p>
            <a:pPr lvl="2" eaLnBrk="1" hangingPunct="1">
              <a:lnSpc>
                <a:spcPct val="110000"/>
              </a:lnSpc>
              <a:buClr>
                <a:schemeClr val="tx1"/>
              </a:buClr>
              <a:buFont typeface="Wingdings" pitchFamily="2" charset="2"/>
              <a:buChar char="ü"/>
              <a:defRPr/>
            </a:pP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3.0 </a:t>
            </a:r>
            <a:r>
              <a:rPr lang="el-GR" sz="1800" dirty="0" err="1">
                <a:latin typeface="Calibri Light" panose="020F0302020204030204" pitchFamily="34" charset="0"/>
                <a:cs typeface="Calibri Light" panose="020F0302020204030204" pitchFamily="34" charset="0"/>
              </a:rPr>
              <a:t>GHz</a:t>
            </a:r>
            <a:r>
              <a:rPr lang="el-GR" sz="1800" dirty="0">
                <a:latin typeface="Calibri Light" panose="020F0302020204030204" pitchFamily="34" charset="0"/>
                <a:cs typeface="Calibri Light" panose="020F0302020204030204" pitchFamily="34" charset="0"/>
              </a:rPr>
              <a:t> </a:t>
            </a:r>
            <a:r>
              <a:rPr lang="el-GR" sz="1800" dirty="0" err="1">
                <a:latin typeface="Calibri Light" panose="020F0302020204030204" pitchFamily="34" charset="0"/>
                <a:cs typeface="Calibri Light" panose="020F0302020204030204" pitchFamily="34" charset="0"/>
              </a:rPr>
              <a:t>Intel</a:t>
            </a:r>
            <a:r>
              <a:rPr lang="el-GR" sz="1800" dirty="0">
                <a:latin typeface="Calibri Light" panose="020F0302020204030204" pitchFamily="34" charset="0"/>
                <a:cs typeface="Calibri Light" panose="020F0302020204030204" pitchFamily="34" charset="0"/>
              </a:rPr>
              <a:t> </a:t>
            </a:r>
            <a:r>
              <a:rPr lang="el-GR" sz="1800" dirty="0" err="1">
                <a:latin typeface="Calibri Light" panose="020F0302020204030204" pitchFamily="34" charset="0"/>
                <a:cs typeface="Calibri Light" panose="020F0302020204030204" pitchFamily="34" charset="0"/>
              </a:rPr>
              <a:t>Xeon</a:t>
            </a:r>
            <a:r>
              <a:rPr lang="el-GR" sz="1800" dirty="0">
                <a:latin typeface="Calibri Light" panose="020F0302020204030204" pitchFamily="34" charset="0"/>
                <a:cs typeface="Calibri Light" panose="020F0302020204030204" pitchFamily="34" charset="0"/>
              </a:rPr>
              <a:t> </a:t>
            </a:r>
            <a:r>
              <a:rPr lang="el-GR" sz="1800" dirty="0" err="1">
                <a:latin typeface="Calibri Light" panose="020F0302020204030204" pitchFamily="34" charset="0"/>
                <a:cs typeface="Calibri Light" panose="020F0302020204030204" pitchFamily="34" charset="0"/>
              </a:rPr>
              <a:t>Platinum</a:t>
            </a:r>
            <a:r>
              <a:rPr lang="el-GR" sz="1800" dirty="0">
                <a:latin typeface="Calibri Light" panose="020F0302020204030204" pitchFamily="34" charset="0"/>
                <a:cs typeface="Calibri Light" panose="020F0302020204030204" pitchFamily="34" charset="0"/>
              </a:rPr>
              <a:t> </a:t>
            </a:r>
            <a:r>
              <a:rPr lang="en-US" sz="1800" dirty="0">
                <a:latin typeface="Calibri Light" panose="020F0302020204030204" pitchFamily="34" charset="0"/>
                <a:cs typeface="Calibri Light" panose="020F0302020204030204" pitchFamily="34" charset="0"/>
              </a:rPr>
              <a:t>CPU </a:t>
            </a:r>
            <a:r>
              <a:rPr lang="el-GR" sz="1800" dirty="0">
                <a:latin typeface="Calibri Light" panose="020F0302020204030204" pitchFamily="34" charset="0"/>
                <a:cs typeface="Calibri Light" panose="020F0302020204030204" pitchFamily="34" charset="0"/>
              </a:rPr>
              <a:t>με AVX-512 </a:t>
            </a:r>
            <a:r>
              <a:rPr lang="el-GR" sz="1800" dirty="0" err="1">
                <a:latin typeface="Calibri Light" panose="020F0302020204030204" pitchFamily="34" charset="0"/>
                <a:cs typeface="Calibri Light" panose="020F0302020204030204" pitchFamily="34" charset="0"/>
              </a:rPr>
              <a:t>instruction</a:t>
            </a:r>
            <a:r>
              <a:rPr lang="el-GR" sz="1800" dirty="0">
                <a:latin typeface="Calibri Light" panose="020F0302020204030204" pitchFamily="34" charset="0"/>
                <a:cs typeface="Calibri Light" panose="020F0302020204030204" pitchFamily="34" charset="0"/>
              </a:rPr>
              <a:t> </a:t>
            </a:r>
            <a:r>
              <a:rPr lang="el-GR" sz="1800" dirty="0" err="1">
                <a:latin typeface="Calibri Light" panose="020F0302020204030204" pitchFamily="34" charset="0"/>
                <a:cs typeface="Calibri Light" panose="020F0302020204030204" pitchFamily="34" charset="0"/>
              </a:rPr>
              <a:t>set</a:t>
            </a:r>
            <a:r>
              <a:rPr lang="el-GR" sz="1800" dirty="0">
                <a:latin typeface="Calibri Light" panose="020F0302020204030204" pitchFamily="34" charset="0"/>
                <a:cs typeface="Calibri Light" panose="020F0302020204030204" pitchFamily="34" charset="0"/>
              </a:rPr>
              <a:t> </a:t>
            </a:r>
            <a:endParaRPr lang="en-US" sz="1800" dirty="0">
              <a:latin typeface="Calibri Light" panose="020F0302020204030204" pitchFamily="34" charset="0"/>
              <a:cs typeface="Calibri Light" panose="020F0302020204030204" pitchFamily="34" charset="0"/>
            </a:endParaRPr>
          </a:p>
          <a:p>
            <a:pPr lvl="1" eaLnBrk="1" hangingPunct="1">
              <a:lnSpc>
                <a:spcPct val="110000"/>
              </a:lnSpc>
              <a:buFont typeface="Wingdings" pitchFamily="2" charset="2"/>
              <a:buChar char="Ø"/>
              <a:defRPr/>
            </a:pPr>
            <a:r>
              <a:rPr lang="en-US" sz="2600" dirty="0">
                <a:latin typeface="Calibri Light" panose="020F0302020204030204" pitchFamily="34" charset="0"/>
                <a:cs typeface="Calibri Light" panose="020F0302020204030204" pitchFamily="34" charset="0"/>
              </a:rPr>
              <a:t> </a:t>
            </a:r>
            <a:r>
              <a:rPr lang="en-US" sz="2200" dirty="0">
                <a:latin typeface="Calibri Light" panose="020F0302020204030204" pitchFamily="34" charset="0"/>
                <a:cs typeface="Calibri Light" panose="020F0302020204030204" pitchFamily="34" charset="0"/>
              </a:rPr>
              <a:t>Memory optimized</a:t>
            </a:r>
            <a:r>
              <a:rPr lang="el-GR" sz="2200" dirty="0">
                <a:latin typeface="Calibri Light" panose="020F0302020204030204" pitchFamily="34" charset="0"/>
                <a:cs typeface="Calibri Light" panose="020F0302020204030204" pitchFamily="34" charset="0"/>
              </a:rPr>
              <a:t> (βέλτιστης μνήμης)</a:t>
            </a:r>
          </a:p>
          <a:p>
            <a:pPr lvl="2" eaLnBrk="1" hangingPunct="1">
              <a:lnSpc>
                <a:spcPct val="110000"/>
              </a:lnSpc>
              <a:buClr>
                <a:schemeClr val="tx1"/>
              </a:buClr>
              <a:buFont typeface="Wingdings" pitchFamily="2" charset="2"/>
              <a:buChar char="ü"/>
              <a:defRPr/>
            </a:pP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Έως 768</a:t>
            </a:r>
            <a:r>
              <a:rPr lang="en-US" sz="1800" dirty="0" err="1">
                <a:latin typeface="Calibri Light" panose="020F0302020204030204" pitchFamily="34" charset="0"/>
                <a:cs typeface="Calibri Light" panose="020F0302020204030204" pitchFamily="34" charset="0"/>
              </a:rPr>
              <a:t>gb</a:t>
            </a:r>
            <a:r>
              <a:rPr lang="en-US" sz="1800" dirty="0">
                <a:latin typeface="Calibri Light" panose="020F0302020204030204" pitchFamily="34" charset="0"/>
                <a:cs typeface="Calibri Light" panose="020F0302020204030204" pitchFamily="34" charset="0"/>
              </a:rPr>
              <a:t> RAM</a:t>
            </a:r>
          </a:p>
          <a:p>
            <a:pPr lvl="1" eaLnBrk="1" hangingPunct="1">
              <a:lnSpc>
                <a:spcPct val="110000"/>
              </a:lnSpc>
              <a:buFont typeface="Wingdings" pitchFamily="2" charset="2"/>
              <a:buChar char="Ø"/>
              <a:defRPr/>
            </a:pPr>
            <a:r>
              <a:rPr lang="en-US" sz="2200" dirty="0">
                <a:latin typeface="Calibri Light" panose="020F0302020204030204" pitchFamily="34" charset="0"/>
                <a:cs typeface="Calibri Light" panose="020F0302020204030204" pitchFamily="34" charset="0"/>
              </a:rPr>
              <a:t> Storage optimized</a:t>
            </a:r>
            <a:r>
              <a:rPr lang="el-GR" sz="2200" dirty="0">
                <a:latin typeface="Calibri Light" panose="020F0302020204030204" pitchFamily="34" charset="0"/>
                <a:cs typeface="Calibri Light" panose="020F0302020204030204" pitchFamily="34" charset="0"/>
              </a:rPr>
              <a:t> (βέλτιστου αποθηκευτικού χώρου)</a:t>
            </a:r>
            <a:endParaRPr lang="en-US" sz="2200" dirty="0">
              <a:latin typeface="Calibri Light" panose="020F0302020204030204" pitchFamily="34" charset="0"/>
              <a:cs typeface="Calibri Light" panose="020F0302020204030204" pitchFamily="34" charset="0"/>
            </a:endParaRPr>
          </a:p>
          <a:p>
            <a:pPr lvl="2" eaLnBrk="1" hangingPunct="1">
              <a:lnSpc>
                <a:spcPct val="110000"/>
              </a:lnSpc>
              <a:buClr>
                <a:schemeClr val="tx1"/>
              </a:buClr>
              <a:buFont typeface="Wingdings" pitchFamily="2" charset="2"/>
              <a:buChar char="ü"/>
              <a:defRPr/>
            </a:pP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Έως 16</a:t>
            </a:r>
            <a:r>
              <a:rPr lang="en-US" sz="1800" dirty="0" err="1">
                <a:latin typeface="Calibri Light" panose="020F0302020204030204" pitchFamily="34" charset="0"/>
                <a:cs typeface="Calibri Light" panose="020F0302020204030204" pitchFamily="34" charset="0"/>
              </a:rPr>
              <a:t>tb</a:t>
            </a:r>
            <a:r>
              <a:rPr lang="en-US" sz="1800" dirty="0">
                <a:latin typeface="Calibri Light" panose="020F0302020204030204" pitchFamily="34" charset="0"/>
                <a:cs typeface="Calibri Light" panose="020F0302020204030204" pitchFamily="34" charset="0"/>
              </a:rPr>
              <a:t> HDD</a:t>
            </a:r>
          </a:p>
          <a:p>
            <a:pPr eaLnBrk="1" hangingPunct="1">
              <a:lnSpc>
                <a:spcPct val="110000"/>
              </a:lnSpc>
              <a:buFont typeface="Wingdings" panose="05000000000000000000" pitchFamily="2" charset="2"/>
              <a:buChar char="§"/>
              <a:defRPr/>
            </a:pPr>
            <a:r>
              <a:rPr lang="en-US" sz="3000" dirty="0">
                <a:latin typeface="Calibri Light" panose="020F0302020204030204" pitchFamily="34" charset="0"/>
                <a:cs typeface="Calibri Light" panose="020F0302020204030204" pitchFamily="34" charset="0"/>
              </a:rPr>
              <a:t> </a:t>
            </a:r>
            <a:r>
              <a:rPr lang="el-GR" sz="2600" dirty="0">
                <a:latin typeface="Calibri Light" panose="020F0302020204030204" pitchFamily="34" charset="0"/>
                <a:cs typeface="Calibri Light" panose="020F0302020204030204" pitchFamily="34" charset="0"/>
              </a:rPr>
              <a:t>Μεγέθη </a:t>
            </a:r>
            <a:r>
              <a:rPr lang="en-US" sz="2600" dirty="0">
                <a:latin typeface="Calibri Light" panose="020F0302020204030204" pitchFamily="34" charset="0"/>
                <a:cs typeface="Calibri Light" panose="020F0302020204030204" pitchFamily="34" charset="0"/>
              </a:rPr>
              <a:t>Instances:</a:t>
            </a:r>
          </a:p>
          <a:p>
            <a:pPr lvl="1" eaLnBrk="1" hangingPunct="1">
              <a:lnSpc>
                <a:spcPct val="110000"/>
              </a:lnSpc>
              <a:buFont typeface="Wingdings" pitchFamily="2" charset="2"/>
              <a:buChar char="Ø"/>
              <a:defRPr/>
            </a:pPr>
            <a:r>
              <a:rPr lang="el-GR" sz="2200" dirty="0">
                <a:latin typeface="Calibri Light" panose="020F0302020204030204" pitchFamily="34" charset="0"/>
                <a:cs typeface="Calibri Light" panose="020F0302020204030204" pitchFamily="34" charset="0"/>
              </a:rPr>
              <a:t> </a:t>
            </a:r>
            <a:r>
              <a:rPr lang="en-US" sz="2200" dirty="0" err="1">
                <a:latin typeface="Calibri Light" panose="020F0302020204030204" pitchFamily="34" charset="0"/>
                <a:cs typeface="Calibri Light" panose="020F0302020204030204" pitchFamily="34" charset="0"/>
              </a:rPr>
              <a:t>Nano</a:t>
            </a:r>
            <a:r>
              <a:rPr lang="en-US" sz="2200" dirty="0">
                <a:latin typeface="Calibri Light" panose="020F0302020204030204" pitchFamily="34" charset="0"/>
                <a:cs typeface="Calibri Light" panose="020F0302020204030204" pitchFamily="34" charset="0"/>
              </a:rPr>
              <a:t>, Micro, Small, Large (1x-12x), </a:t>
            </a:r>
            <a:r>
              <a:rPr lang="en-US" sz="2200" dirty="0" err="1">
                <a:latin typeface="Calibri Light" panose="020F0302020204030204" pitchFamily="34" charset="0"/>
                <a:cs typeface="Calibri Light" panose="020F0302020204030204" pitchFamily="34" charset="0"/>
              </a:rPr>
              <a:t>XLarge</a:t>
            </a:r>
            <a:r>
              <a:rPr lang="en-US" sz="2200" dirty="0">
                <a:latin typeface="Calibri Light" panose="020F0302020204030204" pitchFamily="34" charset="0"/>
                <a:cs typeface="Calibri Light" panose="020F0302020204030204" pitchFamily="34" charset="0"/>
              </a:rPr>
              <a:t>(1x-32x), Metal(high memory)</a:t>
            </a:r>
            <a:endParaRPr lang="el-GR" sz="2200" dirty="0">
              <a:latin typeface="Calibri Light" panose="020F0302020204030204" pitchFamily="34" charset="0"/>
              <a:cs typeface="Calibri Light" panose="020F030202020403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Τίτλος 1"/>
          <p:cNvSpPr>
            <a:spLocks noGrp="1"/>
          </p:cNvSpPr>
          <p:nvPr>
            <p:ph type="title" idx="4294967295"/>
          </p:nvPr>
        </p:nvSpPr>
        <p:spPr/>
        <p:txBody>
          <a:bodyPr/>
          <a:lstStyle/>
          <a:p>
            <a:pPr eaLnBrk="1" hangingPunct="1"/>
            <a:r>
              <a:rPr lang="el-GR" altLang="el-GR" b="1" dirty="0">
                <a:latin typeface="Calibri Light" panose="020F0302020204030204" pitchFamily="34" charset="0"/>
                <a:cs typeface="Calibri Light" panose="020F0302020204030204" pitchFamily="34" charset="0"/>
              </a:rPr>
              <a:t>Τιμολόγηση</a:t>
            </a:r>
            <a:r>
              <a:rPr lang="en-US" altLang="el-GR" b="1" dirty="0">
                <a:latin typeface="Calibri Light" panose="020F0302020204030204" pitchFamily="34" charset="0"/>
                <a:cs typeface="Calibri Light" panose="020F0302020204030204" pitchFamily="34" charset="0"/>
              </a:rPr>
              <a:t> - EC2</a:t>
            </a:r>
            <a:endParaRPr lang="el-GR" altLang="el-GR" b="1"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idx="4294967295"/>
          </p:nvPr>
        </p:nvSpPr>
        <p:spPr>
          <a:xfrm>
            <a:off x="609600" y="1600199"/>
            <a:ext cx="10972800" cy="5092831"/>
          </a:xfrm>
        </p:spPr>
        <p:txBody>
          <a:bodyPr>
            <a:normAutofit fontScale="85000" lnSpcReduction="20000"/>
          </a:bodyPr>
          <a:lstStyle/>
          <a:p>
            <a:pPr marL="0" indent="0" eaLnBrk="1" hangingPunct="1">
              <a:lnSpc>
                <a:spcPct val="110000"/>
              </a:lnSpc>
              <a:buFont typeface="Wingdings" pitchFamily="2" charset="2"/>
              <a:buChar char="§"/>
              <a:defRPr/>
            </a:pPr>
            <a:r>
              <a:rPr lang="el-GR" sz="3000" dirty="0"/>
              <a:t>  </a:t>
            </a:r>
            <a:r>
              <a:rPr lang="el-GR" sz="2800" dirty="0">
                <a:latin typeface="Calibri Light" panose="020F0302020204030204" pitchFamily="34" charset="0"/>
                <a:cs typeface="Calibri Light" panose="020F0302020204030204" pitchFamily="34" charset="0"/>
              </a:rPr>
              <a:t>Παρέχονται 4 τρόποι πληρωμής των </a:t>
            </a:r>
            <a:r>
              <a:rPr lang="en-US" sz="2800" dirty="0">
                <a:latin typeface="Calibri Light" panose="020F0302020204030204" pitchFamily="34" charset="0"/>
                <a:cs typeface="Calibri Light" panose="020F0302020204030204" pitchFamily="34" charset="0"/>
              </a:rPr>
              <a:t>EC2 instances :</a:t>
            </a:r>
          </a:p>
          <a:p>
            <a:pPr marL="400050" lvl="1" indent="0" eaLnBrk="1" hangingPunct="1">
              <a:lnSpc>
                <a:spcPct val="110000"/>
              </a:lnSpc>
              <a:buFont typeface="Wingdings" pitchFamily="2" charset="2"/>
              <a:buChar char="Ø"/>
              <a:defRPr/>
            </a:pPr>
            <a:r>
              <a:rPr lang="el-GR" sz="2600" dirty="0">
                <a:latin typeface="Calibri Light" panose="020F0302020204030204" pitchFamily="34" charset="0"/>
                <a:cs typeface="Calibri Light" panose="020F0302020204030204" pitchFamily="34" charset="0"/>
              </a:rPr>
              <a:t>  </a:t>
            </a:r>
            <a:r>
              <a:rPr lang="en-US" sz="2300" b="1" dirty="0">
                <a:latin typeface="Calibri Light" panose="020F0302020204030204" pitchFamily="34" charset="0"/>
                <a:cs typeface="Calibri Light" panose="020F0302020204030204" pitchFamily="34" charset="0"/>
              </a:rPr>
              <a:t>On Demand Instances</a:t>
            </a:r>
            <a:r>
              <a:rPr lang="en-US" sz="2300" dirty="0">
                <a:latin typeface="Calibri Light" panose="020F0302020204030204" pitchFamily="34" charset="0"/>
                <a:cs typeface="Calibri Light" panose="020F0302020204030204" pitchFamily="34" charset="0"/>
              </a:rPr>
              <a:t> – </a:t>
            </a:r>
            <a:r>
              <a:rPr lang="el-GR" sz="2300" dirty="0">
                <a:latin typeface="Calibri Light" panose="020F0302020204030204" pitchFamily="34" charset="0"/>
                <a:cs typeface="Calibri Light" panose="020F0302020204030204" pitchFamily="34" charset="0"/>
              </a:rPr>
              <a:t>Χρέωση ανά δευτερόλεπτο ή ανά ώρα</a:t>
            </a:r>
            <a:r>
              <a:rPr lang="en-US" sz="2300" dirty="0">
                <a:latin typeface="Calibri Light" panose="020F0302020204030204" pitchFamily="34" charset="0"/>
                <a:cs typeface="Calibri Light" panose="020F0302020204030204" pitchFamily="34" charset="0"/>
              </a:rPr>
              <a:t>. </a:t>
            </a:r>
            <a:r>
              <a:rPr lang="el-GR" sz="2300" dirty="0">
                <a:latin typeface="Calibri Light" panose="020F0302020204030204" pitchFamily="34" charset="0"/>
                <a:cs typeface="Calibri Light" panose="020F0302020204030204" pitchFamily="34" charset="0"/>
              </a:rPr>
              <a:t>Συστήνεται για εφαρμογές υπό δοκιμή ή με απροσδιόριστο φόρτο εργασίας, χωρίς χρονική δέσμευση.</a:t>
            </a:r>
            <a:endParaRPr lang="en-US" sz="2300" dirty="0">
              <a:latin typeface="Calibri Light" panose="020F0302020204030204" pitchFamily="34" charset="0"/>
              <a:cs typeface="Calibri Light" panose="020F0302020204030204" pitchFamily="34" charset="0"/>
            </a:endParaRPr>
          </a:p>
          <a:p>
            <a:pPr marL="400050" lvl="1" indent="0" eaLnBrk="1" hangingPunct="1">
              <a:lnSpc>
                <a:spcPct val="110000"/>
              </a:lnSpc>
              <a:buFont typeface="Wingdings" pitchFamily="2" charset="2"/>
              <a:buChar char="Ø"/>
              <a:defRPr/>
            </a:pPr>
            <a:r>
              <a:rPr lang="el-GR" sz="2600" dirty="0">
                <a:latin typeface="Calibri Light" panose="020F0302020204030204" pitchFamily="34" charset="0"/>
                <a:cs typeface="Calibri Light" panose="020F0302020204030204" pitchFamily="34" charset="0"/>
              </a:rPr>
              <a:t>  </a:t>
            </a:r>
            <a:r>
              <a:rPr lang="en-US" sz="2400" b="1" dirty="0">
                <a:latin typeface="Calibri Light" panose="020F0302020204030204" pitchFamily="34" charset="0"/>
                <a:cs typeface="Calibri Light" panose="020F0302020204030204" pitchFamily="34" charset="0"/>
              </a:rPr>
              <a:t>Spot Instances</a:t>
            </a:r>
            <a:r>
              <a:rPr lang="en-US" sz="2400" dirty="0">
                <a:latin typeface="Calibri Light" panose="020F0302020204030204" pitchFamily="34" charset="0"/>
                <a:cs typeface="Calibri Light" panose="020F0302020204030204" pitchFamily="34" charset="0"/>
              </a:rPr>
              <a:t> – </a:t>
            </a:r>
            <a:r>
              <a:rPr lang="el-GR" sz="2400" dirty="0">
                <a:latin typeface="Calibri Light" panose="020F0302020204030204" pitchFamily="34" charset="0"/>
                <a:cs typeface="Calibri Light" panose="020F0302020204030204" pitchFamily="34" charset="0"/>
              </a:rPr>
              <a:t>Συστήνεται για ευέλικτες εφαρμογές, που μπορούν να διακοπούν, με πολύ χαμηλή χρέωση.</a:t>
            </a:r>
            <a:endParaRPr lang="en-US" sz="2400" dirty="0">
              <a:latin typeface="Calibri Light" panose="020F0302020204030204" pitchFamily="34" charset="0"/>
              <a:cs typeface="Calibri Light" panose="020F0302020204030204" pitchFamily="34" charset="0"/>
            </a:endParaRPr>
          </a:p>
          <a:p>
            <a:pPr marL="400050" lvl="1" indent="0" eaLnBrk="1" hangingPunct="1">
              <a:lnSpc>
                <a:spcPct val="110000"/>
              </a:lnSpc>
              <a:buFont typeface="Wingdings" pitchFamily="2" charset="2"/>
              <a:buChar char="Ø"/>
              <a:defRPr/>
            </a:pPr>
            <a:r>
              <a:rPr lang="el-GR" sz="2600" dirty="0">
                <a:latin typeface="Calibri Light" panose="020F0302020204030204" pitchFamily="34" charset="0"/>
                <a:cs typeface="Calibri Light" panose="020F0302020204030204" pitchFamily="34" charset="0"/>
              </a:rPr>
              <a:t>  </a:t>
            </a:r>
            <a:r>
              <a:rPr lang="en-US" sz="2400" b="1" dirty="0">
                <a:latin typeface="Calibri Light" panose="020F0302020204030204" pitchFamily="34" charset="0"/>
                <a:cs typeface="Calibri Light" panose="020F0302020204030204" pitchFamily="34" charset="0"/>
              </a:rPr>
              <a:t>Reserved Instances</a:t>
            </a:r>
            <a:r>
              <a:rPr lang="en-US" sz="2400" dirty="0">
                <a:latin typeface="Calibri Light" panose="020F0302020204030204" pitchFamily="34" charset="0"/>
                <a:cs typeface="Calibri Light" panose="020F0302020204030204" pitchFamily="34" charset="0"/>
              </a:rPr>
              <a:t> –</a:t>
            </a:r>
            <a:r>
              <a:rPr lang="el-GR" sz="2400" dirty="0">
                <a:latin typeface="Calibri Light" panose="020F0302020204030204" pitchFamily="34" charset="0"/>
                <a:cs typeface="Calibri Light" panose="020F0302020204030204" pitchFamily="34" charset="0"/>
              </a:rPr>
              <a:t>  Για εφαρμογές συνεχούς χρήσης που ίσως χρειαστούν επιπλέον πόρους, με</a:t>
            </a:r>
            <a:r>
              <a:rPr lang="en-US" sz="2400" dirty="0">
                <a:latin typeface="Calibri Light" panose="020F0302020204030204" pitchFamily="34" charset="0"/>
                <a:cs typeface="Calibri Light" panose="020F0302020204030204" pitchFamily="34" charset="0"/>
              </a:rPr>
              <a:t> </a:t>
            </a:r>
            <a:r>
              <a:rPr lang="el-GR" sz="2400" dirty="0">
                <a:latin typeface="Calibri Light" panose="020F0302020204030204" pitchFamily="34" charset="0"/>
                <a:cs typeface="Calibri Light" panose="020F0302020204030204" pitchFamily="34" charset="0"/>
              </a:rPr>
              <a:t>μεσαία χρέωση.</a:t>
            </a:r>
            <a:endParaRPr lang="en-US" sz="2400" dirty="0">
              <a:latin typeface="Calibri Light" panose="020F0302020204030204" pitchFamily="34" charset="0"/>
              <a:cs typeface="Calibri Light" panose="020F0302020204030204" pitchFamily="34" charset="0"/>
            </a:endParaRPr>
          </a:p>
          <a:p>
            <a:pPr marL="400050" lvl="1" indent="0" eaLnBrk="1" hangingPunct="1">
              <a:lnSpc>
                <a:spcPct val="110000"/>
              </a:lnSpc>
              <a:buFont typeface="Wingdings" pitchFamily="2" charset="2"/>
              <a:buChar char="Ø"/>
              <a:defRPr/>
            </a:pPr>
            <a:r>
              <a:rPr lang="el-GR" sz="2400" dirty="0">
                <a:latin typeface="Calibri Light" panose="020F0302020204030204" pitchFamily="34" charset="0"/>
                <a:cs typeface="Calibri Light" panose="020F0302020204030204" pitchFamily="34" charset="0"/>
              </a:rPr>
              <a:t>  </a:t>
            </a:r>
            <a:r>
              <a:rPr lang="en-US" sz="2400" b="1" dirty="0">
                <a:latin typeface="Calibri Light" panose="020F0302020204030204" pitchFamily="34" charset="0"/>
                <a:cs typeface="Calibri Light" panose="020F0302020204030204" pitchFamily="34" charset="0"/>
              </a:rPr>
              <a:t>Dedicated Hosts</a:t>
            </a:r>
            <a:r>
              <a:rPr lang="en-US" sz="2400" dirty="0">
                <a:latin typeface="Calibri Light" panose="020F0302020204030204" pitchFamily="34" charset="0"/>
                <a:cs typeface="Calibri Light" panose="020F0302020204030204" pitchFamily="34" charset="0"/>
              </a:rPr>
              <a:t> –</a:t>
            </a:r>
            <a:r>
              <a:rPr lang="el-GR" sz="2400" dirty="0">
                <a:latin typeface="Calibri Light" panose="020F0302020204030204" pitchFamily="34" charset="0"/>
                <a:cs typeface="Calibri Light" panose="020F0302020204030204" pitchFamily="34" charset="0"/>
              </a:rPr>
              <a:t> Για σταθερούς αποκλειστικής χρήσης </a:t>
            </a:r>
            <a:r>
              <a:rPr lang="en-US" sz="2400" dirty="0">
                <a:latin typeface="Calibri Light" panose="020F0302020204030204" pitchFamily="34" charset="0"/>
                <a:cs typeface="Calibri Light" panose="020F0302020204030204" pitchFamily="34" charset="0"/>
              </a:rPr>
              <a:t>servers.</a:t>
            </a:r>
            <a:endParaRPr lang="el-GR" sz="2400" dirty="0">
              <a:latin typeface="Calibri Light" panose="020F0302020204030204" pitchFamily="34" charset="0"/>
              <a:cs typeface="Calibri Light" panose="020F0302020204030204" pitchFamily="34" charset="0"/>
            </a:endParaRPr>
          </a:p>
          <a:p>
            <a:pPr marL="0" indent="0" eaLnBrk="1" hangingPunct="1">
              <a:lnSpc>
                <a:spcPct val="110000"/>
              </a:lnSpc>
              <a:buFont typeface="Wingdings" pitchFamily="2" charset="2"/>
              <a:buChar char="§"/>
              <a:defRPr/>
            </a:pPr>
            <a:r>
              <a:rPr lang="el-GR" sz="3100" dirty="0">
                <a:latin typeface="Calibri Light" panose="020F0302020204030204" pitchFamily="34" charset="0"/>
                <a:cs typeface="Calibri Light" panose="020F0302020204030204" pitchFamily="34" charset="0"/>
              </a:rPr>
              <a:t>  </a:t>
            </a:r>
            <a:r>
              <a:rPr lang="el-GR" sz="2800" dirty="0">
                <a:latin typeface="Calibri Light" panose="020F0302020204030204" pitchFamily="34" charset="0"/>
                <a:cs typeface="Calibri Light" panose="020F0302020204030204" pitchFamily="34" charset="0"/>
              </a:rPr>
              <a:t>Χρέωση ανά δευτερόλεπτο ή ανά ώρα</a:t>
            </a:r>
          </a:p>
          <a:p>
            <a:pPr marL="0" indent="0" eaLnBrk="1" hangingPunct="1">
              <a:lnSpc>
                <a:spcPct val="110000"/>
              </a:lnSpc>
              <a:buFont typeface="Wingdings" pitchFamily="2" charset="2"/>
              <a:buChar char="§"/>
              <a:defRPr/>
            </a:pPr>
            <a:r>
              <a:rPr lang="el-GR" sz="3100" dirty="0">
                <a:latin typeface="Calibri Light" panose="020F0302020204030204" pitchFamily="34" charset="0"/>
                <a:cs typeface="Calibri Light" panose="020F0302020204030204" pitchFamily="34" charset="0"/>
              </a:rPr>
              <a:t>  </a:t>
            </a:r>
            <a:r>
              <a:rPr lang="el-GR" sz="2800" dirty="0">
                <a:latin typeface="Calibri Light" panose="020F0302020204030204" pitchFamily="34" charset="0"/>
                <a:cs typeface="Calibri Light" panose="020F0302020204030204" pitchFamily="34" charset="0"/>
              </a:rPr>
              <a:t>Πληθώρα επιλογών διαμόρφωσης των </a:t>
            </a:r>
            <a:r>
              <a:rPr lang="en-US" sz="2800" dirty="0">
                <a:latin typeface="Calibri Light" panose="020F0302020204030204" pitchFamily="34" charset="0"/>
                <a:cs typeface="Calibri Light" panose="020F0302020204030204" pitchFamily="34" charset="0"/>
              </a:rPr>
              <a:t>instances </a:t>
            </a:r>
            <a:r>
              <a:rPr lang="el-GR" sz="2800" dirty="0">
                <a:latin typeface="Calibri Light" panose="020F0302020204030204" pitchFamily="34" charset="0"/>
                <a:cs typeface="Calibri Light" panose="020F0302020204030204" pitchFamily="34" charset="0"/>
              </a:rPr>
              <a:t>ανάλογα με τα χαρακτηριστικά του </a:t>
            </a:r>
            <a:r>
              <a:rPr lang="en-US" sz="2800" dirty="0">
                <a:latin typeface="Calibri Light" panose="020F0302020204030204" pitchFamily="34" charset="0"/>
                <a:cs typeface="Calibri Light" panose="020F0302020204030204" pitchFamily="34" charset="0"/>
              </a:rPr>
              <a:t>hardware </a:t>
            </a:r>
            <a:r>
              <a:rPr lang="el-GR" sz="2800" dirty="0">
                <a:latin typeface="Calibri Light" panose="020F0302020204030204" pitchFamily="34" charset="0"/>
                <a:cs typeface="Calibri Light" panose="020F0302020204030204" pitchFamily="34" charset="0"/>
              </a:rPr>
              <a:t>και </a:t>
            </a:r>
            <a:r>
              <a:rPr lang="en-US" sz="2800" dirty="0">
                <a:latin typeface="Calibri Light" panose="020F0302020204030204" pitchFamily="34" charset="0"/>
                <a:cs typeface="Calibri Light" panose="020F0302020204030204" pitchFamily="34" charset="0"/>
              </a:rPr>
              <a:t>software </a:t>
            </a:r>
            <a:r>
              <a:rPr lang="el-GR" sz="2800" dirty="0">
                <a:latin typeface="Calibri Light" panose="020F0302020204030204" pitchFamily="34" charset="0"/>
                <a:cs typeface="Calibri Light" panose="020F0302020204030204" pitchFamily="34" charset="0"/>
              </a:rPr>
              <a:t>που θα χρησιμοποιηθεί :</a:t>
            </a:r>
          </a:p>
          <a:p>
            <a:pPr marL="400050" lvl="1" indent="0" eaLnBrk="1" hangingPunct="1">
              <a:lnSpc>
                <a:spcPct val="110000"/>
              </a:lnSpc>
              <a:buFont typeface="Wingdings" pitchFamily="2" charset="2"/>
              <a:buChar char="Ø"/>
              <a:defRPr/>
            </a:pPr>
            <a:r>
              <a:rPr lang="el-GR" sz="2600" dirty="0">
                <a:latin typeface="Calibri Light" panose="020F0302020204030204" pitchFamily="34" charset="0"/>
                <a:cs typeface="Calibri Light" panose="020F0302020204030204" pitchFamily="34" charset="0"/>
              </a:rPr>
              <a:t>  </a:t>
            </a:r>
            <a:r>
              <a:rPr lang="el-GR" sz="2400" dirty="0">
                <a:latin typeface="Calibri Light" panose="020F0302020204030204" pitchFamily="34" charset="0"/>
                <a:cs typeface="Calibri Light" panose="020F0302020204030204" pitchFamily="34" charset="0"/>
              </a:rPr>
              <a:t>Λειτουργικό σύστημα, βάση δεδομένων του </a:t>
            </a:r>
            <a:r>
              <a:rPr lang="en-US" sz="2400" dirty="0">
                <a:latin typeface="Calibri Light" panose="020F0302020204030204" pitchFamily="34" charset="0"/>
                <a:cs typeface="Calibri Light" panose="020F0302020204030204" pitchFamily="34" charset="0"/>
              </a:rPr>
              <a:t>server, </a:t>
            </a:r>
            <a:r>
              <a:rPr lang="el-GR" sz="2400" dirty="0">
                <a:latin typeface="Calibri Light" panose="020F0302020204030204" pitchFamily="34" charset="0"/>
                <a:cs typeface="Calibri Light" panose="020F0302020204030204" pitchFamily="34" charset="0"/>
              </a:rPr>
              <a:t>αριθμός επεξεργαστών, ποσότητα μνήμης, τύπος σκληρών δίσκων, κάρτα γραφικών, εύρος δικτύου, όγκος μεταφερόμενων δεδομένων,</a:t>
            </a:r>
            <a:r>
              <a:rPr lang="en-US" sz="2400" dirty="0">
                <a:latin typeface="Calibri Light" panose="020F0302020204030204" pitchFamily="34" charset="0"/>
                <a:cs typeface="Calibri Light" panose="020F0302020204030204" pitchFamily="34" charset="0"/>
              </a:rPr>
              <a:t> </a:t>
            </a:r>
            <a:r>
              <a:rPr lang="el-GR" sz="2400" dirty="0">
                <a:latin typeface="Calibri Light" panose="020F0302020204030204" pitchFamily="34" charset="0"/>
                <a:cs typeface="Calibri Light" panose="020F0302020204030204" pitchFamily="34" charset="0"/>
              </a:rPr>
              <a:t>πλήθος διευθύνσεων </a:t>
            </a:r>
            <a:r>
              <a:rPr lang="en-US" sz="2400" dirty="0">
                <a:latin typeface="Calibri Light" panose="020F0302020204030204" pitchFamily="34" charset="0"/>
                <a:cs typeface="Calibri Light" panose="020F0302020204030204" pitchFamily="34" charset="0"/>
              </a:rPr>
              <a:t>IP</a:t>
            </a:r>
            <a:r>
              <a:rPr lang="el-GR" sz="2400" dirty="0">
                <a:latin typeface="Calibri Light" panose="020F0302020204030204" pitchFamily="34" charset="0"/>
                <a:cs typeface="Calibri Light" panose="020F0302020204030204" pitchFamily="34" charset="0"/>
              </a:rPr>
              <a:t>, κ.α.</a:t>
            </a:r>
            <a:endParaRPr lang="en-US" sz="2400" dirty="0">
              <a:latin typeface="Calibri Light" panose="020F0302020204030204" pitchFamily="34" charset="0"/>
              <a:cs typeface="Calibri Light" panose="020F0302020204030204" pitchFamily="34" charset="0"/>
            </a:endParaRPr>
          </a:p>
          <a:p>
            <a:pPr marL="400050" lvl="1" indent="0" eaLnBrk="1" hangingPunct="1">
              <a:lnSpc>
                <a:spcPct val="80000"/>
              </a:lnSpc>
              <a:buFont typeface="Wingdings" pitchFamily="2" charset="2"/>
              <a:buChar char="Ø"/>
              <a:defRPr/>
            </a:pPr>
            <a:endParaRPr lang="el-GR" sz="2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Τίτλος 1"/>
          <p:cNvSpPr>
            <a:spLocks noGrp="1"/>
          </p:cNvSpPr>
          <p:nvPr>
            <p:ph type="title" idx="4294967295"/>
          </p:nvPr>
        </p:nvSpPr>
        <p:spPr/>
        <p:txBody>
          <a:bodyPr/>
          <a:lstStyle/>
          <a:p>
            <a:pPr eaLnBrk="1" hangingPunct="1"/>
            <a:r>
              <a:rPr lang="el-GR" altLang="el-GR" b="1" dirty="0">
                <a:latin typeface="Calibri Light" panose="020F0302020204030204" pitchFamily="34" charset="0"/>
                <a:cs typeface="Calibri Light" panose="020F0302020204030204" pitchFamily="34" charset="0"/>
              </a:rPr>
              <a:t>Τιμολόγηση - </a:t>
            </a:r>
            <a:r>
              <a:rPr lang="en-US" altLang="el-GR" b="1" dirty="0">
                <a:latin typeface="Calibri Light" panose="020F0302020204030204" pitchFamily="34" charset="0"/>
                <a:cs typeface="Calibri Light" panose="020F0302020204030204" pitchFamily="34" charset="0"/>
              </a:rPr>
              <a:t>EC2</a:t>
            </a:r>
            <a:endParaRPr lang="el-GR" altLang="el-GR" b="1" dirty="0">
              <a:latin typeface="Calibri Light" panose="020F0302020204030204" pitchFamily="34" charset="0"/>
              <a:cs typeface="Calibri Light" panose="020F0302020204030204" pitchFamily="34" charset="0"/>
            </a:endParaRPr>
          </a:p>
        </p:txBody>
      </p:sp>
      <p:pic>
        <p:nvPicPr>
          <p:cNvPr id="33795" name="Θέση περιεχομένου 3"/>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838200" y="1528763"/>
            <a:ext cx="4867275" cy="4783137"/>
          </a:xfrm>
        </p:spPr>
      </p:pic>
      <p:pic>
        <p:nvPicPr>
          <p:cNvPr id="33796" name="3 - Εικόνα" descr="EC2-Instance-Pricing-Model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80163" y="1549400"/>
            <a:ext cx="38100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4 - Εικόνα" descr="spot-savings-char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26213" y="4114800"/>
            <a:ext cx="3233737"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0"/>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Τίτλος 1"/>
          <p:cNvSpPr>
            <a:spLocks noGrp="1"/>
          </p:cNvSpPr>
          <p:nvPr>
            <p:ph type="title" idx="4294967295"/>
          </p:nvPr>
        </p:nvSpPr>
        <p:spPr/>
        <p:txBody>
          <a:bodyPr/>
          <a:lstStyle/>
          <a:p>
            <a:pPr eaLnBrk="1" hangingPunct="1"/>
            <a:br>
              <a:rPr lang="en-US" altLang="el-GR" b="1" dirty="0">
                <a:latin typeface="Calibri Light" panose="020F0302020204030204" pitchFamily="34" charset="0"/>
                <a:cs typeface="Calibri Light" panose="020F0302020204030204" pitchFamily="34" charset="0"/>
              </a:rPr>
            </a:br>
            <a:r>
              <a:rPr lang="el-GR" altLang="el-GR" b="1" dirty="0">
                <a:latin typeface="Calibri Light" panose="020F0302020204030204" pitchFamily="34" charset="0"/>
                <a:cs typeface="Calibri Light" panose="020F0302020204030204" pitchFamily="34" charset="0"/>
              </a:rPr>
              <a:t>Παράδειγμα Χρήσης</a:t>
            </a:r>
            <a:r>
              <a:rPr lang="en-US" altLang="el-GR" b="1" dirty="0">
                <a:latin typeface="Calibri Light" panose="020F0302020204030204" pitchFamily="34" charset="0"/>
                <a:cs typeface="Calibri Light" panose="020F0302020204030204" pitchFamily="34" charset="0"/>
              </a:rPr>
              <a:t> - EC2</a:t>
            </a:r>
            <a:br>
              <a:rPr lang="en-US" altLang="el-GR" b="1" dirty="0">
                <a:latin typeface="Calibri Light" panose="020F0302020204030204" pitchFamily="34" charset="0"/>
                <a:cs typeface="Calibri Light" panose="020F0302020204030204" pitchFamily="34" charset="0"/>
              </a:rPr>
            </a:br>
            <a:r>
              <a:rPr lang="el-GR" altLang="el-GR" sz="2400" b="1" dirty="0">
                <a:latin typeface="Calibri Light" panose="020F0302020204030204" pitchFamily="34" charset="0"/>
                <a:cs typeface="Calibri Light" panose="020F0302020204030204" pitchFamily="34" charset="0"/>
              </a:rPr>
              <a:t>Εκκίνηση μιας εικονικής μηχανής (</a:t>
            </a:r>
            <a:r>
              <a:rPr lang="el-GR" altLang="el-GR" sz="2400" b="1" dirty="0" err="1">
                <a:latin typeface="Calibri Light" panose="020F0302020204030204" pitchFamily="34" charset="0"/>
                <a:cs typeface="Calibri Light" panose="020F0302020204030204" pitchFamily="34" charset="0"/>
              </a:rPr>
              <a:t>virtual</a:t>
            </a:r>
            <a:r>
              <a:rPr lang="el-GR" altLang="el-GR" sz="2400" b="1" dirty="0">
                <a:latin typeface="Calibri Light" panose="020F0302020204030204" pitchFamily="34" charset="0"/>
                <a:cs typeface="Calibri Light" panose="020F0302020204030204" pitchFamily="34" charset="0"/>
              </a:rPr>
              <a:t> </a:t>
            </a:r>
            <a:r>
              <a:rPr lang="el-GR" altLang="el-GR" sz="2400" b="1" dirty="0" err="1">
                <a:latin typeface="Calibri Light" panose="020F0302020204030204" pitchFamily="34" charset="0"/>
                <a:cs typeface="Calibri Light" panose="020F0302020204030204" pitchFamily="34" charset="0"/>
              </a:rPr>
              <a:t>machine</a:t>
            </a:r>
            <a:r>
              <a:rPr lang="el-GR" altLang="el-GR" sz="2400" b="1" dirty="0">
                <a:latin typeface="Calibri Light" panose="020F0302020204030204" pitchFamily="34" charset="0"/>
                <a:cs typeface="Calibri Light" panose="020F0302020204030204" pitchFamily="34" charset="0"/>
              </a:rPr>
              <a:t>) Windows</a:t>
            </a:r>
            <a:br>
              <a:rPr lang="el-GR" altLang="el-GR" b="1" dirty="0">
                <a:latin typeface="Calibri Light" panose="020F0302020204030204" pitchFamily="34" charset="0"/>
                <a:cs typeface="Calibri Light" panose="020F0302020204030204" pitchFamily="34" charset="0"/>
              </a:rPr>
            </a:br>
            <a:endParaRPr lang="el-GR" altLang="el-GR" b="1"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idx="4294967295"/>
          </p:nvPr>
        </p:nvSpPr>
        <p:spPr>
          <a:xfrm>
            <a:off x="609600" y="1600199"/>
            <a:ext cx="10972800" cy="5092831"/>
          </a:xfrm>
        </p:spPr>
        <p:txBody>
          <a:bodyPr>
            <a:normAutofit/>
          </a:bodyPr>
          <a:lstStyle/>
          <a:p>
            <a:pPr marL="685800" lvl="1" algn="just" eaLnBrk="1" hangingPunct="1">
              <a:lnSpc>
                <a:spcPct val="80000"/>
              </a:lnSpc>
              <a:buFont typeface="Wingdings" panose="05000000000000000000" pitchFamily="2" charset="2"/>
              <a:buChar char="Ø"/>
              <a:defRPr/>
            </a:pPr>
            <a:r>
              <a:rPr lang="en-US" sz="2400" b="1"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Από το </a:t>
            </a:r>
            <a:r>
              <a:rPr lang="en-US" sz="1800" b="1" dirty="0">
                <a:latin typeface="Calibri Light" panose="020F0302020204030204" pitchFamily="34" charset="0"/>
                <a:cs typeface="Calibri Light" panose="020F0302020204030204" pitchFamily="34" charset="0"/>
              </a:rPr>
              <a:t>management console</a:t>
            </a: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από την κατηγορία </a:t>
            </a:r>
            <a:r>
              <a:rPr lang="en-US" sz="1800" b="1" dirty="0">
                <a:latin typeface="Calibri Light" panose="020F0302020204030204" pitchFamily="34" charset="0"/>
                <a:cs typeface="Calibri Light" panose="020F0302020204030204" pitchFamily="34" charset="0"/>
              </a:rPr>
              <a:t>Compute</a:t>
            </a: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επιλέγουμε το </a:t>
            </a:r>
            <a:r>
              <a:rPr lang="en-US" sz="1800" b="1" dirty="0">
                <a:latin typeface="Calibri Light" panose="020F0302020204030204" pitchFamily="34" charset="0"/>
                <a:cs typeface="Calibri Light" panose="020F0302020204030204" pitchFamily="34" charset="0"/>
              </a:rPr>
              <a:t>EC2. </a:t>
            </a:r>
            <a:r>
              <a:rPr lang="el-GR" sz="1800" dirty="0">
                <a:latin typeface="Calibri Light" panose="020F0302020204030204" pitchFamily="34" charset="0"/>
                <a:cs typeface="Calibri Light" panose="020F0302020204030204" pitchFamily="34" charset="0"/>
              </a:rPr>
              <a:t>Ύστερα από το </a:t>
            </a:r>
            <a:r>
              <a:rPr lang="en-US" sz="1800" dirty="0">
                <a:latin typeface="Calibri Light" panose="020F0302020204030204" pitchFamily="34" charset="0"/>
                <a:cs typeface="Calibri Light" panose="020F0302020204030204" pitchFamily="34" charset="0"/>
              </a:rPr>
              <a:t>dashboard </a:t>
            </a:r>
            <a:r>
              <a:rPr lang="el-GR" sz="1800" dirty="0">
                <a:latin typeface="Calibri Light" panose="020F0302020204030204" pitchFamily="34" charset="0"/>
                <a:cs typeface="Calibri Light" panose="020F0302020204030204" pitchFamily="34" charset="0"/>
              </a:rPr>
              <a:t>του </a:t>
            </a:r>
            <a:r>
              <a:rPr lang="en-US" sz="1800" dirty="0">
                <a:latin typeface="Calibri Light" panose="020F0302020204030204" pitchFamily="34" charset="0"/>
                <a:cs typeface="Calibri Light" panose="020F0302020204030204" pitchFamily="34" charset="0"/>
              </a:rPr>
              <a:t>EC2 </a:t>
            </a:r>
            <a:r>
              <a:rPr lang="el-GR" sz="1800" dirty="0">
                <a:latin typeface="Calibri Light" panose="020F0302020204030204" pitchFamily="34" charset="0"/>
                <a:cs typeface="Calibri Light" panose="020F0302020204030204" pitchFamily="34" charset="0"/>
              </a:rPr>
              <a:t>πατάμε </a:t>
            </a:r>
            <a:r>
              <a:rPr lang="en-US" sz="1800" b="1" dirty="0">
                <a:latin typeface="Calibri Light" panose="020F0302020204030204" pitchFamily="34" charset="0"/>
                <a:cs typeface="Calibri Light" panose="020F0302020204030204" pitchFamily="34" charset="0"/>
              </a:rPr>
              <a:t>Launch Instance</a:t>
            </a:r>
            <a:r>
              <a:rPr lang="en-US" sz="1800" dirty="0">
                <a:latin typeface="Calibri Light" panose="020F0302020204030204" pitchFamily="34" charset="0"/>
                <a:cs typeface="Calibri Light" panose="020F0302020204030204" pitchFamily="34" charset="0"/>
              </a:rPr>
              <a:t> &gt;&gt;&gt;</a:t>
            </a:r>
            <a:endParaRPr lang="el-GR" sz="1800" dirty="0">
              <a:latin typeface="Calibri Light" panose="020F0302020204030204" pitchFamily="34" charset="0"/>
              <a:cs typeface="Calibri Light" panose="020F0302020204030204" pitchFamily="34" charset="0"/>
            </a:endParaRPr>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06" y="2523920"/>
            <a:ext cx="3787583" cy="3245387"/>
          </a:xfrm>
          <a:prstGeom prst="rect">
            <a:avLst/>
          </a:prstGeom>
        </p:spPr>
      </p:pic>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5616" y="2308860"/>
            <a:ext cx="6172244" cy="4297680"/>
          </a:xfrm>
          <a:prstGeom prst="rect">
            <a:avLst/>
          </a:prstGeom>
        </p:spPr>
      </p:pic>
    </p:spTree>
    <p:extLst>
      <p:ext uri="{BB962C8B-B14F-4D97-AF65-F5344CB8AC3E}">
        <p14:creationId xmlns:p14="http://schemas.microsoft.com/office/powerpoint/2010/main" val="1406272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Τίτλος 1"/>
          <p:cNvSpPr>
            <a:spLocks noGrp="1"/>
          </p:cNvSpPr>
          <p:nvPr>
            <p:ph type="title" idx="4294967295"/>
          </p:nvPr>
        </p:nvSpPr>
        <p:spPr/>
        <p:txBody>
          <a:bodyPr/>
          <a:lstStyle/>
          <a:p>
            <a:pPr eaLnBrk="1" hangingPunct="1"/>
            <a:br>
              <a:rPr lang="en-US" altLang="el-GR" b="1" dirty="0">
                <a:latin typeface="Calibri Light" panose="020F0302020204030204" pitchFamily="34" charset="0"/>
                <a:cs typeface="Calibri Light" panose="020F0302020204030204" pitchFamily="34" charset="0"/>
              </a:rPr>
            </a:br>
            <a:r>
              <a:rPr lang="el-GR" altLang="el-GR" b="1" dirty="0">
                <a:latin typeface="Calibri Light" panose="020F0302020204030204" pitchFamily="34" charset="0"/>
                <a:cs typeface="Calibri Light" panose="020F0302020204030204" pitchFamily="34" charset="0"/>
              </a:rPr>
              <a:t>Παράδειγμα Χρήσης</a:t>
            </a:r>
            <a:r>
              <a:rPr lang="en-US" altLang="el-GR" b="1" dirty="0">
                <a:latin typeface="Calibri Light" panose="020F0302020204030204" pitchFamily="34" charset="0"/>
                <a:cs typeface="Calibri Light" panose="020F0302020204030204" pitchFamily="34" charset="0"/>
              </a:rPr>
              <a:t> - EC2</a:t>
            </a:r>
            <a:br>
              <a:rPr lang="en-US" altLang="el-GR" b="1" dirty="0">
                <a:latin typeface="Calibri Light" panose="020F0302020204030204" pitchFamily="34" charset="0"/>
                <a:cs typeface="Calibri Light" panose="020F0302020204030204" pitchFamily="34" charset="0"/>
              </a:rPr>
            </a:br>
            <a:r>
              <a:rPr lang="el-GR" altLang="el-GR" sz="2400" b="1" dirty="0">
                <a:latin typeface="Calibri Light" panose="020F0302020204030204" pitchFamily="34" charset="0"/>
                <a:cs typeface="Calibri Light" panose="020F0302020204030204" pitchFamily="34" charset="0"/>
              </a:rPr>
              <a:t>Εκκίνηση μιας εικονικής μηχανής (</a:t>
            </a:r>
            <a:r>
              <a:rPr lang="el-GR" altLang="el-GR" sz="2400" b="1" dirty="0" err="1">
                <a:latin typeface="Calibri Light" panose="020F0302020204030204" pitchFamily="34" charset="0"/>
                <a:cs typeface="Calibri Light" panose="020F0302020204030204" pitchFamily="34" charset="0"/>
              </a:rPr>
              <a:t>virtual</a:t>
            </a:r>
            <a:r>
              <a:rPr lang="el-GR" altLang="el-GR" sz="2400" b="1" dirty="0">
                <a:latin typeface="Calibri Light" panose="020F0302020204030204" pitchFamily="34" charset="0"/>
                <a:cs typeface="Calibri Light" panose="020F0302020204030204" pitchFamily="34" charset="0"/>
              </a:rPr>
              <a:t> </a:t>
            </a:r>
            <a:r>
              <a:rPr lang="el-GR" altLang="el-GR" sz="2400" b="1" dirty="0" err="1">
                <a:latin typeface="Calibri Light" panose="020F0302020204030204" pitchFamily="34" charset="0"/>
                <a:cs typeface="Calibri Light" panose="020F0302020204030204" pitchFamily="34" charset="0"/>
              </a:rPr>
              <a:t>machine</a:t>
            </a:r>
            <a:r>
              <a:rPr lang="el-GR" altLang="el-GR" sz="2400" b="1" dirty="0">
                <a:latin typeface="Calibri Light" panose="020F0302020204030204" pitchFamily="34" charset="0"/>
                <a:cs typeface="Calibri Light" panose="020F0302020204030204" pitchFamily="34" charset="0"/>
              </a:rPr>
              <a:t>) Windows</a:t>
            </a:r>
            <a:br>
              <a:rPr lang="el-GR" altLang="el-GR" b="1" dirty="0">
                <a:latin typeface="Calibri Light" panose="020F0302020204030204" pitchFamily="34" charset="0"/>
                <a:cs typeface="Calibri Light" panose="020F0302020204030204" pitchFamily="34" charset="0"/>
              </a:rPr>
            </a:br>
            <a:endParaRPr lang="el-GR" altLang="el-GR" b="1"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idx="4294967295"/>
          </p:nvPr>
        </p:nvSpPr>
        <p:spPr>
          <a:xfrm>
            <a:off x="609600" y="1600199"/>
            <a:ext cx="10972800" cy="5092831"/>
          </a:xfrm>
        </p:spPr>
        <p:txBody>
          <a:bodyPr>
            <a:normAutofit/>
          </a:bodyPr>
          <a:lstStyle/>
          <a:p>
            <a:pPr marL="685800" lvl="1" algn="just" eaLnBrk="1" hangingPunct="1">
              <a:lnSpc>
                <a:spcPct val="80000"/>
              </a:lnSpc>
              <a:buFont typeface="Wingdings" panose="05000000000000000000" pitchFamily="2" charset="2"/>
              <a:buChar char="Ø"/>
              <a:defRPr/>
            </a:pPr>
            <a:r>
              <a:rPr lang="el-GR" sz="1800" dirty="0">
                <a:latin typeface="Calibri Light" panose="020F0302020204030204" pitchFamily="34" charset="0"/>
                <a:cs typeface="Calibri Light" panose="020F0302020204030204" pitchFamily="34" charset="0"/>
              </a:rPr>
              <a:t>&gt;&gt;&gt; και στην επόμενη καρτέλα επιλέγουμε το </a:t>
            </a:r>
            <a:r>
              <a:rPr lang="en-US" sz="1800" b="1" dirty="0">
                <a:latin typeface="Calibri Light" panose="020F0302020204030204" pitchFamily="34" charset="0"/>
                <a:cs typeface="Calibri Light" panose="020F0302020204030204" pitchFamily="34" charset="0"/>
              </a:rPr>
              <a:t>Amazon Machine Image (AMI)</a:t>
            </a:r>
            <a:r>
              <a:rPr lang="el-GR" sz="1800" b="1"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που επιθυμούμε. Στην περίπτωσή μας το κατάλληλο είναι το </a:t>
            </a:r>
            <a:r>
              <a:rPr lang="pt-BR" sz="1800" b="1" dirty="0">
                <a:latin typeface="Calibri Light" panose="020F0302020204030204" pitchFamily="34" charset="0"/>
                <a:cs typeface="Calibri Light" panose="020F0302020204030204" pitchFamily="34" charset="0"/>
              </a:rPr>
              <a:t>Microsoft Windows Server 2012 R2 Base</a:t>
            </a:r>
            <a:r>
              <a:rPr lang="el-GR" sz="1800" dirty="0">
                <a:latin typeface="Calibri Light" panose="020F0302020204030204" pitchFamily="34" charset="0"/>
                <a:cs typeface="Calibri Light" panose="020F0302020204030204" pitchFamily="34" charset="0"/>
              </a:rPr>
              <a:t>.</a:t>
            </a: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6660" y="2273596"/>
            <a:ext cx="9058940" cy="4295645"/>
          </a:xfrm>
          <a:prstGeom prst="rect">
            <a:avLst/>
          </a:prstGeom>
        </p:spPr>
      </p:pic>
    </p:spTree>
    <p:extLst>
      <p:ext uri="{BB962C8B-B14F-4D97-AF65-F5344CB8AC3E}">
        <p14:creationId xmlns:p14="http://schemas.microsoft.com/office/powerpoint/2010/main" val="4118486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Τίτλος 1"/>
          <p:cNvSpPr>
            <a:spLocks noGrp="1"/>
          </p:cNvSpPr>
          <p:nvPr>
            <p:ph type="title" idx="4294967295"/>
          </p:nvPr>
        </p:nvSpPr>
        <p:spPr/>
        <p:txBody>
          <a:bodyPr/>
          <a:lstStyle/>
          <a:p>
            <a:pPr eaLnBrk="1" hangingPunct="1"/>
            <a:br>
              <a:rPr lang="en-US" altLang="el-GR" b="1" dirty="0">
                <a:latin typeface="Calibri Light" panose="020F0302020204030204" pitchFamily="34" charset="0"/>
                <a:cs typeface="Calibri Light" panose="020F0302020204030204" pitchFamily="34" charset="0"/>
              </a:rPr>
            </a:br>
            <a:r>
              <a:rPr lang="el-GR" altLang="el-GR" b="1" dirty="0">
                <a:latin typeface="Calibri Light" panose="020F0302020204030204" pitchFamily="34" charset="0"/>
                <a:cs typeface="Calibri Light" panose="020F0302020204030204" pitchFamily="34" charset="0"/>
              </a:rPr>
              <a:t>Παράδειγμα Χρήσης</a:t>
            </a:r>
            <a:r>
              <a:rPr lang="en-US" altLang="el-GR" b="1" dirty="0">
                <a:latin typeface="Calibri Light" panose="020F0302020204030204" pitchFamily="34" charset="0"/>
                <a:cs typeface="Calibri Light" panose="020F0302020204030204" pitchFamily="34" charset="0"/>
              </a:rPr>
              <a:t> - EC2</a:t>
            </a:r>
            <a:br>
              <a:rPr lang="en-US" altLang="el-GR" b="1" dirty="0">
                <a:latin typeface="Calibri Light" panose="020F0302020204030204" pitchFamily="34" charset="0"/>
                <a:cs typeface="Calibri Light" panose="020F0302020204030204" pitchFamily="34" charset="0"/>
              </a:rPr>
            </a:br>
            <a:r>
              <a:rPr lang="el-GR" altLang="el-GR" sz="2400" b="1" dirty="0">
                <a:latin typeface="Calibri Light" panose="020F0302020204030204" pitchFamily="34" charset="0"/>
                <a:cs typeface="Calibri Light" panose="020F0302020204030204" pitchFamily="34" charset="0"/>
              </a:rPr>
              <a:t>Εκκίνηση μιας εικονικής μηχανής (</a:t>
            </a:r>
            <a:r>
              <a:rPr lang="el-GR" altLang="el-GR" sz="2400" b="1" dirty="0" err="1">
                <a:latin typeface="Calibri Light" panose="020F0302020204030204" pitchFamily="34" charset="0"/>
                <a:cs typeface="Calibri Light" panose="020F0302020204030204" pitchFamily="34" charset="0"/>
              </a:rPr>
              <a:t>virtual</a:t>
            </a:r>
            <a:r>
              <a:rPr lang="el-GR" altLang="el-GR" sz="2400" b="1" dirty="0">
                <a:latin typeface="Calibri Light" panose="020F0302020204030204" pitchFamily="34" charset="0"/>
                <a:cs typeface="Calibri Light" panose="020F0302020204030204" pitchFamily="34" charset="0"/>
              </a:rPr>
              <a:t> </a:t>
            </a:r>
            <a:r>
              <a:rPr lang="el-GR" altLang="el-GR" sz="2400" b="1" dirty="0" err="1">
                <a:latin typeface="Calibri Light" panose="020F0302020204030204" pitchFamily="34" charset="0"/>
                <a:cs typeface="Calibri Light" panose="020F0302020204030204" pitchFamily="34" charset="0"/>
              </a:rPr>
              <a:t>machine</a:t>
            </a:r>
            <a:r>
              <a:rPr lang="el-GR" altLang="el-GR" sz="2400" b="1" dirty="0">
                <a:latin typeface="Calibri Light" panose="020F0302020204030204" pitchFamily="34" charset="0"/>
                <a:cs typeface="Calibri Light" panose="020F0302020204030204" pitchFamily="34" charset="0"/>
              </a:rPr>
              <a:t>) Windows</a:t>
            </a:r>
            <a:br>
              <a:rPr lang="el-GR" altLang="el-GR" b="1" dirty="0">
                <a:latin typeface="Calibri Light" panose="020F0302020204030204" pitchFamily="34" charset="0"/>
                <a:cs typeface="Calibri Light" panose="020F0302020204030204" pitchFamily="34" charset="0"/>
              </a:rPr>
            </a:br>
            <a:endParaRPr lang="el-GR" altLang="el-GR" b="1"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idx="4294967295"/>
          </p:nvPr>
        </p:nvSpPr>
        <p:spPr>
          <a:xfrm>
            <a:off x="609600" y="1600199"/>
            <a:ext cx="10972800" cy="5092831"/>
          </a:xfrm>
        </p:spPr>
        <p:txBody>
          <a:bodyPr>
            <a:normAutofit/>
          </a:bodyPr>
          <a:lstStyle/>
          <a:p>
            <a:pPr marL="685800" lvl="1" algn="just" eaLnBrk="1" hangingPunct="1">
              <a:lnSpc>
                <a:spcPct val="80000"/>
              </a:lnSpc>
              <a:buFont typeface="Wingdings" panose="05000000000000000000" pitchFamily="2" charset="2"/>
              <a:buChar char="Ø"/>
              <a:defRPr/>
            </a:pPr>
            <a:r>
              <a:rPr lang="el-GR" sz="1800" dirty="0">
                <a:latin typeface="Calibri Light" panose="020F0302020204030204" pitchFamily="34" charset="0"/>
                <a:cs typeface="Calibri Light" panose="020F0302020204030204" pitchFamily="34" charset="0"/>
              </a:rPr>
              <a:t> Τώρα θα επιλέξουμε ένα </a:t>
            </a:r>
            <a:r>
              <a:rPr lang="en-US" sz="1800" b="1" dirty="0">
                <a:latin typeface="Calibri Light" panose="020F0302020204030204" pitchFamily="34" charset="0"/>
                <a:cs typeface="Calibri Light" panose="020F0302020204030204" pitchFamily="34" charset="0"/>
              </a:rPr>
              <a:t>EC2</a:t>
            </a:r>
            <a:r>
              <a:rPr lang="en-US" sz="1800" dirty="0">
                <a:latin typeface="Calibri Light" panose="020F0302020204030204" pitchFamily="34" charset="0"/>
                <a:cs typeface="Calibri Light" panose="020F0302020204030204" pitchFamily="34" charset="0"/>
              </a:rPr>
              <a:t> </a:t>
            </a:r>
            <a:r>
              <a:rPr lang="en-US" sz="1800" b="1" dirty="0">
                <a:latin typeface="Calibri Light" panose="020F0302020204030204" pitchFamily="34" charset="0"/>
                <a:cs typeface="Calibri Light" panose="020F0302020204030204" pitchFamily="34" charset="0"/>
              </a:rPr>
              <a:t>Instance Type</a:t>
            </a: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Στην περίπτωσή μας το </a:t>
            </a:r>
            <a:r>
              <a:rPr lang="en-US" sz="1800" b="1" dirty="0">
                <a:latin typeface="Calibri Light" panose="020F0302020204030204" pitchFamily="34" charset="0"/>
                <a:cs typeface="Calibri Light" panose="020F0302020204030204" pitchFamily="34" charset="0"/>
              </a:rPr>
              <a:t>t2.micro</a:t>
            </a:r>
            <a:r>
              <a:rPr lang="el-GR" sz="1800" b="1"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είναι αρκετό. Συνεχίζουμε πατώντας</a:t>
            </a:r>
            <a:r>
              <a:rPr lang="en-US" sz="1800" dirty="0">
                <a:latin typeface="Calibri Light" panose="020F0302020204030204" pitchFamily="34" charset="0"/>
                <a:cs typeface="Calibri Light" panose="020F0302020204030204" pitchFamily="34" charset="0"/>
              </a:rPr>
              <a:t> </a:t>
            </a:r>
            <a:r>
              <a:rPr lang="en-US" sz="1800" b="1" dirty="0">
                <a:latin typeface="Calibri Light" panose="020F0302020204030204" pitchFamily="34" charset="0"/>
                <a:cs typeface="Calibri Light" panose="020F0302020204030204" pitchFamily="34" charset="0"/>
              </a:rPr>
              <a:t>Review and Launch</a:t>
            </a:r>
            <a:r>
              <a:rPr lang="en-US" sz="1800" dirty="0">
                <a:latin typeface="Calibri Light" panose="020F0302020204030204" pitchFamily="34" charset="0"/>
                <a:cs typeface="Calibri Light" panose="020F0302020204030204" pitchFamily="34" charset="0"/>
              </a:rPr>
              <a:t>. </a:t>
            </a:r>
          </a:p>
          <a:p>
            <a:pPr marL="400050" lvl="1" indent="0" eaLnBrk="1" hangingPunct="1">
              <a:lnSpc>
                <a:spcPct val="80000"/>
              </a:lnSpc>
              <a:buNone/>
              <a:defRPr/>
            </a:pPr>
            <a:endParaRPr lang="en-US" sz="1800" dirty="0">
              <a:latin typeface="Calibri Light" panose="020F0302020204030204" pitchFamily="34" charset="0"/>
              <a:cs typeface="Calibri Light" panose="020F0302020204030204" pitchFamily="34" charset="0"/>
            </a:endParaRPr>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6660" y="2395919"/>
            <a:ext cx="9037675" cy="4015514"/>
          </a:xfrm>
          <a:prstGeom prst="rect">
            <a:avLst/>
          </a:prstGeom>
        </p:spPr>
      </p:pic>
    </p:spTree>
    <p:extLst>
      <p:ext uri="{BB962C8B-B14F-4D97-AF65-F5344CB8AC3E}">
        <p14:creationId xmlns:p14="http://schemas.microsoft.com/office/powerpoint/2010/main" val="594354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Τίτλος 1"/>
          <p:cNvSpPr>
            <a:spLocks noGrp="1"/>
          </p:cNvSpPr>
          <p:nvPr>
            <p:ph type="title" idx="4294967295"/>
          </p:nvPr>
        </p:nvSpPr>
        <p:spPr/>
        <p:txBody>
          <a:bodyPr/>
          <a:lstStyle/>
          <a:p>
            <a:pPr eaLnBrk="1" hangingPunct="1"/>
            <a:br>
              <a:rPr lang="en-US" altLang="el-GR" b="1" dirty="0">
                <a:latin typeface="Calibri Light" panose="020F0302020204030204" pitchFamily="34" charset="0"/>
                <a:cs typeface="Calibri Light" panose="020F0302020204030204" pitchFamily="34" charset="0"/>
              </a:rPr>
            </a:br>
            <a:r>
              <a:rPr lang="el-GR" altLang="el-GR" b="1" dirty="0">
                <a:latin typeface="Calibri Light" panose="020F0302020204030204" pitchFamily="34" charset="0"/>
                <a:cs typeface="Calibri Light" panose="020F0302020204030204" pitchFamily="34" charset="0"/>
              </a:rPr>
              <a:t>Παράδειγμα Χρήσης</a:t>
            </a:r>
            <a:r>
              <a:rPr lang="en-US" altLang="el-GR" b="1" dirty="0">
                <a:latin typeface="Calibri Light" panose="020F0302020204030204" pitchFamily="34" charset="0"/>
                <a:cs typeface="Calibri Light" panose="020F0302020204030204" pitchFamily="34" charset="0"/>
              </a:rPr>
              <a:t> - EC2</a:t>
            </a:r>
            <a:br>
              <a:rPr lang="en-US" altLang="el-GR" b="1" dirty="0">
                <a:latin typeface="Calibri Light" panose="020F0302020204030204" pitchFamily="34" charset="0"/>
                <a:cs typeface="Calibri Light" panose="020F0302020204030204" pitchFamily="34" charset="0"/>
              </a:rPr>
            </a:br>
            <a:r>
              <a:rPr lang="el-GR" altLang="el-GR" sz="2400" b="1" dirty="0">
                <a:latin typeface="Calibri Light" panose="020F0302020204030204" pitchFamily="34" charset="0"/>
                <a:cs typeface="Calibri Light" panose="020F0302020204030204" pitchFamily="34" charset="0"/>
              </a:rPr>
              <a:t>Εκκίνηση μιας εικονικής μηχανής (</a:t>
            </a:r>
            <a:r>
              <a:rPr lang="el-GR" altLang="el-GR" sz="2400" b="1" dirty="0" err="1">
                <a:latin typeface="Calibri Light" panose="020F0302020204030204" pitchFamily="34" charset="0"/>
                <a:cs typeface="Calibri Light" panose="020F0302020204030204" pitchFamily="34" charset="0"/>
              </a:rPr>
              <a:t>virtual</a:t>
            </a:r>
            <a:r>
              <a:rPr lang="el-GR" altLang="el-GR" sz="2400" b="1" dirty="0">
                <a:latin typeface="Calibri Light" panose="020F0302020204030204" pitchFamily="34" charset="0"/>
                <a:cs typeface="Calibri Light" panose="020F0302020204030204" pitchFamily="34" charset="0"/>
              </a:rPr>
              <a:t> </a:t>
            </a:r>
            <a:r>
              <a:rPr lang="el-GR" altLang="el-GR" sz="2400" b="1" dirty="0" err="1">
                <a:latin typeface="Calibri Light" panose="020F0302020204030204" pitchFamily="34" charset="0"/>
                <a:cs typeface="Calibri Light" panose="020F0302020204030204" pitchFamily="34" charset="0"/>
              </a:rPr>
              <a:t>machine</a:t>
            </a:r>
            <a:r>
              <a:rPr lang="el-GR" altLang="el-GR" sz="2400" b="1" dirty="0">
                <a:latin typeface="Calibri Light" panose="020F0302020204030204" pitchFamily="34" charset="0"/>
                <a:cs typeface="Calibri Light" panose="020F0302020204030204" pitchFamily="34" charset="0"/>
              </a:rPr>
              <a:t>) Windows</a:t>
            </a:r>
            <a:br>
              <a:rPr lang="el-GR" altLang="el-GR" b="1" dirty="0">
                <a:latin typeface="Calibri Light" panose="020F0302020204030204" pitchFamily="34" charset="0"/>
                <a:cs typeface="Calibri Light" panose="020F0302020204030204" pitchFamily="34" charset="0"/>
              </a:rPr>
            </a:br>
            <a:endParaRPr lang="el-GR" altLang="el-GR" b="1"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idx="4294967295"/>
          </p:nvPr>
        </p:nvSpPr>
        <p:spPr>
          <a:xfrm>
            <a:off x="609600" y="1600199"/>
            <a:ext cx="10972800" cy="5092831"/>
          </a:xfrm>
        </p:spPr>
        <p:txBody>
          <a:bodyPr>
            <a:normAutofit/>
          </a:bodyPr>
          <a:lstStyle/>
          <a:p>
            <a:pPr marL="685800" lvl="1" algn="just" eaLnBrk="1" hangingPunct="1">
              <a:lnSpc>
                <a:spcPct val="80000"/>
              </a:lnSpc>
              <a:buFont typeface="Wingdings" panose="05000000000000000000" pitchFamily="2" charset="2"/>
              <a:buChar char="Ø"/>
              <a:defRPr/>
            </a:pP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Στην επόμενη καρτέλα μπορούμε να επιθεωρήσουμε τα στοιχεία του </a:t>
            </a:r>
            <a:r>
              <a:rPr lang="en-US" sz="1800" dirty="0">
                <a:latin typeface="Calibri Light" panose="020F0302020204030204" pitchFamily="34" charset="0"/>
                <a:cs typeface="Calibri Light" panose="020F0302020204030204" pitchFamily="34" charset="0"/>
              </a:rPr>
              <a:t>Instance, </a:t>
            </a:r>
            <a:r>
              <a:rPr lang="el-GR" sz="1800" dirty="0">
                <a:latin typeface="Calibri Light" panose="020F0302020204030204" pitchFamily="34" charset="0"/>
                <a:cs typeface="Calibri Light" panose="020F0302020204030204" pitchFamily="34" charset="0"/>
              </a:rPr>
              <a:t>όπως </a:t>
            </a:r>
            <a:r>
              <a:rPr lang="en-US" sz="1800" dirty="0">
                <a:latin typeface="Calibri Light" panose="020F0302020204030204" pitchFamily="34" charset="0"/>
                <a:cs typeface="Calibri Light" panose="020F0302020204030204" pitchFamily="34" charset="0"/>
              </a:rPr>
              <a:t>Type, AMI details, Security Groups, Storage </a:t>
            </a:r>
            <a:r>
              <a:rPr lang="el-GR" sz="1800" dirty="0">
                <a:latin typeface="Calibri Light" panose="020F0302020204030204" pitchFamily="34" charset="0"/>
                <a:cs typeface="Calibri Light" panose="020F0302020204030204" pitchFamily="34" charset="0"/>
              </a:rPr>
              <a:t>και </a:t>
            </a:r>
            <a:r>
              <a:rPr lang="en-US" sz="1800" dirty="0">
                <a:latin typeface="Calibri Light" panose="020F0302020204030204" pitchFamily="34" charset="0"/>
                <a:cs typeface="Calibri Light" panose="020F0302020204030204" pitchFamily="34" charset="0"/>
              </a:rPr>
              <a:t>Tags. </a:t>
            </a:r>
            <a:r>
              <a:rPr lang="el-GR" sz="1800" dirty="0">
                <a:latin typeface="Calibri Light" panose="020F0302020204030204" pitchFamily="34" charset="0"/>
                <a:cs typeface="Calibri Light" panose="020F0302020204030204" pitchFamily="34" charset="0"/>
              </a:rPr>
              <a:t>Τα αφήνουμε </a:t>
            </a:r>
            <a:r>
              <a:rPr lang="en-US" sz="1800" dirty="0">
                <a:latin typeface="Calibri Light" panose="020F0302020204030204" pitchFamily="34" charset="0"/>
                <a:cs typeface="Calibri Light" panose="020F0302020204030204" pitchFamily="34" charset="0"/>
              </a:rPr>
              <a:t>default </a:t>
            </a:r>
            <a:r>
              <a:rPr lang="el-GR" sz="1800" dirty="0">
                <a:latin typeface="Calibri Light" panose="020F0302020204030204" pitchFamily="34" charset="0"/>
                <a:cs typeface="Calibri Light" panose="020F0302020204030204" pitchFamily="34" charset="0"/>
              </a:rPr>
              <a:t>και πατάμε </a:t>
            </a:r>
            <a:r>
              <a:rPr lang="en-US" sz="1800" b="1" dirty="0">
                <a:latin typeface="Calibri Light" panose="020F0302020204030204" pitchFamily="34" charset="0"/>
                <a:cs typeface="Calibri Light" panose="020F0302020204030204" pitchFamily="34" charset="0"/>
              </a:rPr>
              <a:t>Launch</a:t>
            </a:r>
            <a:r>
              <a:rPr lang="en-US" sz="1800" dirty="0">
                <a:latin typeface="Calibri Light" panose="020F0302020204030204" pitchFamily="34" charset="0"/>
                <a:cs typeface="Calibri Light" panose="020F0302020204030204" pitchFamily="34" charset="0"/>
              </a:rPr>
              <a:t>.</a:t>
            </a:r>
          </a:p>
          <a:p>
            <a:pPr marL="400050" lvl="1" indent="0" eaLnBrk="1" hangingPunct="1">
              <a:lnSpc>
                <a:spcPct val="80000"/>
              </a:lnSpc>
              <a:buNone/>
              <a:defRPr/>
            </a:pPr>
            <a:endParaRPr lang="en-US" sz="1800" dirty="0">
              <a:latin typeface="Calibri Light" panose="020F0302020204030204" pitchFamily="34" charset="0"/>
              <a:cs typeface="Calibri Light" panose="020F0302020204030204" pitchFamily="34" charset="0"/>
            </a:endParaRPr>
          </a:p>
          <a:p>
            <a:pPr marL="400050" lvl="1" indent="0" eaLnBrk="1" hangingPunct="1">
              <a:lnSpc>
                <a:spcPct val="80000"/>
              </a:lnSpc>
              <a:buNone/>
              <a:defRPr/>
            </a:pPr>
            <a:endParaRPr lang="en-US" sz="1800" dirty="0">
              <a:latin typeface="Calibri Light" panose="020F0302020204030204" pitchFamily="34" charset="0"/>
              <a:cs typeface="Calibri Light" panose="020F0302020204030204" pitchFamily="34" charset="0"/>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6660" y="2395918"/>
            <a:ext cx="9069573" cy="4111207"/>
          </a:xfrm>
          <a:prstGeom prst="rect">
            <a:avLst/>
          </a:prstGeom>
        </p:spPr>
      </p:pic>
    </p:spTree>
    <p:extLst>
      <p:ext uri="{BB962C8B-B14F-4D97-AF65-F5344CB8AC3E}">
        <p14:creationId xmlns:p14="http://schemas.microsoft.com/office/powerpoint/2010/main" val="2190820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Τίτλος 1"/>
          <p:cNvSpPr>
            <a:spLocks noGrp="1"/>
          </p:cNvSpPr>
          <p:nvPr>
            <p:ph type="title" idx="4294967295"/>
          </p:nvPr>
        </p:nvSpPr>
        <p:spPr/>
        <p:txBody>
          <a:bodyPr/>
          <a:lstStyle/>
          <a:p>
            <a:pPr eaLnBrk="1" hangingPunct="1"/>
            <a:br>
              <a:rPr lang="en-US" altLang="el-GR" b="1" dirty="0">
                <a:latin typeface="Calibri Light" panose="020F0302020204030204" pitchFamily="34" charset="0"/>
                <a:cs typeface="Calibri Light" panose="020F0302020204030204" pitchFamily="34" charset="0"/>
              </a:rPr>
            </a:br>
            <a:r>
              <a:rPr lang="el-GR" altLang="el-GR" b="1" dirty="0">
                <a:latin typeface="Calibri Light" panose="020F0302020204030204" pitchFamily="34" charset="0"/>
                <a:cs typeface="Calibri Light" panose="020F0302020204030204" pitchFamily="34" charset="0"/>
              </a:rPr>
              <a:t>Παράδειγμα Χρήσης</a:t>
            </a:r>
            <a:r>
              <a:rPr lang="en-US" altLang="el-GR" b="1" dirty="0">
                <a:latin typeface="Calibri Light" panose="020F0302020204030204" pitchFamily="34" charset="0"/>
                <a:cs typeface="Calibri Light" panose="020F0302020204030204" pitchFamily="34" charset="0"/>
              </a:rPr>
              <a:t> - EC2</a:t>
            </a:r>
            <a:br>
              <a:rPr lang="en-US" altLang="el-GR" b="1" dirty="0">
                <a:latin typeface="Calibri Light" panose="020F0302020204030204" pitchFamily="34" charset="0"/>
                <a:cs typeface="Calibri Light" panose="020F0302020204030204" pitchFamily="34" charset="0"/>
              </a:rPr>
            </a:br>
            <a:r>
              <a:rPr lang="el-GR" altLang="el-GR" sz="2400" b="1" dirty="0">
                <a:latin typeface="Calibri Light" panose="020F0302020204030204" pitchFamily="34" charset="0"/>
                <a:cs typeface="Calibri Light" panose="020F0302020204030204" pitchFamily="34" charset="0"/>
              </a:rPr>
              <a:t>Εκκίνηση μιας εικονικής μηχανής (</a:t>
            </a:r>
            <a:r>
              <a:rPr lang="el-GR" altLang="el-GR" sz="2400" b="1" dirty="0" err="1">
                <a:latin typeface="Calibri Light" panose="020F0302020204030204" pitchFamily="34" charset="0"/>
                <a:cs typeface="Calibri Light" panose="020F0302020204030204" pitchFamily="34" charset="0"/>
              </a:rPr>
              <a:t>virtual</a:t>
            </a:r>
            <a:r>
              <a:rPr lang="el-GR" altLang="el-GR" sz="2400" b="1" dirty="0">
                <a:latin typeface="Calibri Light" panose="020F0302020204030204" pitchFamily="34" charset="0"/>
                <a:cs typeface="Calibri Light" panose="020F0302020204030204" pitchFamily="34" charset="0"/>
              </a:rPr>
              <a:t> </a:t>
            </a:r>
            <a:r>
              <a:rPr lang="el-GR" altLang="el-GR" sz="2400" b="1" dirty="0" err="1">
                <a:latin typeface="Calibri Light" panose="020F0302020204030204" pitchFamily="34" charset="0"/>
                <a:cs typeface="Calibri Light" panose="020F0302020204030204" pitchFamily="34" charset="0"/>
              </a:rPr>
              <a:t>machine</a:t>
            </a:r>
            <a:r>
              <a:rPr lang="el-GR" altLang="el-GR" sz="2400" b="1" dirty="0">
                <a:latin typeface="Calibri Light" panose="020F0302020204030204" pitchFamily="34" charset="0"/>
                <a:cs typeface="Calibri Light" panose="020F0302020204030204" pitchFamily="34" charset="0"/>
              </a:rPr>
              <a:t>) Windows</a:t>
            </a:r>
            <a:br>
              <a:rPr lang="el-GR" altLang="el-GR" b="1" dirty="0">
                <a:latin typeface="Calibri Light" panose="020F0302020204030204" pitchFamily="34" charset="0"/>
                <a:cs typeface="Calibri Light" panose="020F0302020204030204" pitchFamily="34" charset="0"/>
              </a:rPr>
            </a:br>
            <a:endParaRPr lang="el-GR" altLang="el-GR" b="1"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idx="4294967295"/>
          </p:nvPr>
        </p:nvSpPr>
        <p:spPr>
          <a:xfrm>
            <a:off x="609600" y="1600199"/>
            <a:ext cx="10972800" cy="5092831"/>
          </a:xfrm>
        </p:spPr>
        <p:txBody>
          <a:bodyPr>
            <a:normAutofit/>
          </a:bodyPr>
          <a:lstStyle/>
          <a:p>
            <a:pPr marL="685800" lvl="1" algn="just" eaLnBrk="1" hangingPunct="1">
              <a:lnSpc>
                <a:spcPct val="80000"/>
              </a:lnSpc>
              <a:buFont typeface="Wingdings" panose="05000000000000000000" pitchFamily="2" charset="2"/>
              <a:buChar char="Ø"/>
              <a:defRPr/>
            </a:pPr>
            <a:r>
              <a:rPr lang="en-US" sz="2400" b="1"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Για να συνδεόμαστε στο </a:t>
            </a:r>
            <a:r>
              <a:rPr lang="en-US" sz="1800" dirty="0">
                <a:latin typeface="Calibri Light" panose="020F0302020204030204" pitchFamily="34" charset="0"/>
                <a:cs typeface="Calibri Light" panose="020F0302020204030204" pitchFamily="34" charset="0"/>
              </a:rPr>
              <a:t>Instance </a:t>
            </a:r>
            <a:r>
              <a:rPr lang="el-GR" sz="1800" dirty="0">
                <a:latin typeface="Calibri Light" panose="020F0302020204030204" pitchFamily="34" charset="0"/>
                <a:cs typeface="Calibri Light" panose="020F0302020204030204" pitchFamily="34" charset="0"/>
              </a:rPr>
              <a:t>θα χρειαστούμε ένα </a:t>
            </a:r>
            <a:r>
              <a:rPr lang="el-GR" sz="1800" b="1" dirty="0">
                <a:latin typeface="Calibri Light" panose="020F0302020204030204" pitchFamily="34" charset="0"/>
                <a:cs typeface="Calibri Light" panose="020F0302020204030204" pitchFamily="34" charset="0"/>
              </a:rPr>
              <a:t>κλειδί (</a:t>
            </a:r>
            <a:r>
              <a:rPr lang="en-US" sz="1800" b="1" dirty="0">
                <a:latin typeface="Calibri Light" panose="020F0302020204030204" pitchFamily="34" charset="0"/>
                <a:cs typeface="Calibri Light" panose="020F0302020204030204" pitchFamily="34" charset="0"/>
              </a:rPr>
              <a:t>key pair)</a:t>
            </a: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Στο</a:t>
            </a:r>
            <a:r>
              <a:rPr lang="en-US" sz="1800" dirty="0">
                <a:latin typeface="Calibri Light" panose="020F0302020204030204" pitchFamily="34" charset="0"/>
                <a:cs typeface="Calibri Light" panose="020F0302020204030204" pitchFamily="34" charset="0"/>
              </a:rPr>
              <a:t> popup </a:t>
            </a:r>
            <a:r>
              <a:rPr lang="el-GR" sz="1800" dirty="0">
                <a:latin typeface="Calibri Light" panose="020F0302020204030204" pitchFamily="34" charset="0"/>
                <a:cs typeface="Calibri Light" panose="020F0302020204030204" pitchFamily="34" charset="0"/>
              </a:rPr>
              <a:t>πατάμε </a:t>
            </a:r>
            <a:r>
              <a:rPr lang="en-US" sz="1800" b="1" dirty="0">
                <a:latin typeface="Calibri Light" panose="020F0302020204030204" pitchFamily="34" charset="0"/>
                <a:cs typeface="Calibri Light" panose="020F0302020204030204" pitchFamily="34" charset="0"/>
              </a:rPr>
              <a:t>Create a new key pair</a:t>
            </a:r>
            <a:r>
              <a:rPr lang="el-GR" sz="1800" dirty="0">
                <a:latin typeface="Calibri Light" panose="020F0302020204030204" pitchFamily="34" charset="0"/>
                <a:cs typeface="Calibri Light" panose="020F0302020204030204" pitchFamily="34" charset="0"/>
              </a:rPr>
              <a:t> και του δίνουμε όνομα</a:t>
            </a: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Ύστερα πατάμε </a:t>
            </a:r>
            <a:r>
              <a:rPr lang="en-US" sz="1800" b="1" dirty="0">
                <a:latin typeface="Calibri Light" panose="020F0302020204030204" pitchFamily="34" charset="0"/>
                <a:cs typeface="Calibri Light" panose="020F0302020204030204" pitchFamily="34" charset="0"/>
              </a:rPr>
              <a:t>Download Key Pair</a:t>
            </a:r>
            <a:r>
              <a:rPr lang="el-GR" sz="1800" dirty="0">
                <a:latin typeface="Calibri Light" panose="020F0302020204030204" pitchFamily="34" charset="0"/>
                <a:cs typeface="Calibri Light" panose="020F0302020204030204" pitchFamily="34" charset="0"/>
              </a:rPr>
              <a:t> και αποθηκεύουμε το </a:t>
            </a:r>
            <a:r>
              <a:rPr lang="el-GR" sz="1800" b="1" dirty="0">
                <a:latin typeface="Calibri Light" panose="020F0302020204030204" pitchFamily="34" charset="0"/>
                <a:cs typeface="Calibri Light" panose="020F0302020204030204" pitchFamily="34" charset="0"/>
              </a:rPr>
              <a:t>*.</a:t>
            </a:r>
            <a:r>
              <a:rPr lang="en-US" sz="1800" b="1" dirty="0" err="1">
                <a:latin typeface="Calibri Light" panose="020F0302020204030204" pitchFamily="34" charset="0"/>
                <a:cs typeface="Calibri Light" panose="020F0302020204030204" pitchFamily="34" charset="0"/>
              </a:rPr>
              <a:t>pem</a:t>
            </a:r>
            <a:r>
              <a:rPr lang="en-US" sz="1800" b="1"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αρχείο που θα κατέβει σε</a:t>
            </a: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ασφαλές μέρος</a:t>
            </a:r>
            <a:r>
              <a:rPr lang="en-US" sz="1800" dirty="0">
                <a:latin typeface="Calibri Light" panose="020F0302020204030204" pitchFamily="34" charset="0"/>
                <a:cs typeface="Calibri Light" panose="020F0302020204030204" pitchFamily="34" charset="0"/>
              </a:rPr>
              <a:t>.</a:t>
            </a:r>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656" y="2691687"/>
            <a:ext cx="8335925" cy="3879233"/>
          </a:xfrm>
          <a:prstGeom prst="rect">
            <a:avLst/>
          </a:prstGeom>
        </p:spPr>
      </p:pic>
    </p:spTree>
    <p:extLst>
      <p:ext uri="{BB962C8B-B14F-4D97-AF65-F5344CB8AC3E}">
        <p14:creationId xmlns:p14="http://schemas.microsoft.com/office/powerpoint/2010/main" val="2202772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Τίτλος 1"/>
          <p:cNvSpPr>
            <a:spLocks noGrp="1"/>
          </p:cNvSpPr>
          <p:nvPr>
            <p:ph type="title" idx="4294967295"/>
          </p:nvPr>
        </p:nvSpPr>
        <p:spPr/>
        <p:txBody>
          <a:bodyPr/>
          <a:lstStyle/>
          <a:p>
            <a:pPr eaLnBrk="1" hangingPunct="1"/>
            <a:br>
              <a:rPr lang="en-US" altLang="el-GR" b="1" dirty="0">
                <a:latin typeface="Calibri Light" panose="020F0302020204030204" pitchFamily="34" charset="0"/>
                <a:cs typeface="Calibri Light" panose="020F0302020204030204" pitchFamily="34" charset="0"/>
              </a:rPr>
            </a:br>
            <a:r>
              <a:rPr lang="el-GR" altLang="el-GR" b="1" dirty="0">
                <a:latin typeface="Calibri Light" panose="020F0302020204030204" pitchFamily="34" charset="0"/>
                <a:cs typeface="Calibri Light" panose="020F0302020204030204" pitchFamily="34" charset="0"/>
              </a:rPr>
              <a:t>Παράδειγμα Χρήσης</a:t>
            </a:r>
            <a:r>
              <a:rPr lang="en-US" altLang="el-GR" b="1" dirty="0">
                <a:latin typeface="Calibri Light" panose="020F0302020204030204" pitchFamily="34" charset="0"/>
                <a:cs typeface="Calibri Light" panose="020F0302020204030204" pitchFamily="34" charset="0"/>
              </a:rPr>
              <a:t> - EC2</a:t>
            </a:r>
            <a:br>
              <a:rPr lang="en-US" altLang="el-GR" b="1" dirty="0">
                <a:latin typeface="Calibri Light" panose="020F0302020204030204" pitchFamily="34" charset="0"/>
                <a:cs typeface="Calibri Light" panose="020F0302020204030204" pitchFamily="34" charset="0"/>
              </a:rPr>
            </a:br>
            <a:r>
              <a:rPr lang="el-GR" altLang="el-GR" sz="2400" b="1" dirty="0">
                <a:latin typeface="Calibri Light" panose="020F0302020204030204" pitchFamily="34" charset="0"/>
                <a:cs typeface="Calibri Light" panose="020F0302020204030204" pitchFamily="34" charset="0"/>
              </a:rPr>
              <a:t>Εκκίνηση μιας εικονικής μηχανής (</a:t>
            </a:r>
            <a:r>
              <a:rPr lang="el-GR" altLang="el-GR" sz="2400" b="1" dirty="0" err="1">
                <a:latin typeface="Calibri Light" panose="020F0302020204030204" pitchFamily="34" charset="0"/>
                <a:cs typeface="Calibri Light" panose="020F0302020204030204" pitchFamily="34" charset="0"/>
              </a:rPr>
              <a:t>virtual</a:t>
            </a:r>
            <a:r>
              <a:rPr lang="el-GR" altLang="el-GR" sz="2400" b="1" dirty="0">
                <a:latin typeface="Calibri Light" panose="020F0302020204030204" pitchFamily="34" charset="0"/>
                <a:cs typeface="Calibri Light" panose="020F0302020204030204" pitchFamily="34" charset="0"/>
              </a:rPr>
              <a:t> </a:t>
            </a:r>
            <a:r>
              <a:rPr lang="el-GR" altLang="el-GR" sz="2400" b="1" dirty="0" err="1">
                <a:latin typeface="Calibri Light" panose="020F0302020204030204" pitchFamily="34" charset="0"/>
                <a:cs typeface="Calibri Light" panose="020F0302020204030204" pitchFamily="34" charset="0"/>
              </a:rPr>
              <a:t>machine</a:t>
            </a:r>
            <a:r>
              <a:rPr lang="el-GR" altLang="el-GR" sz="2400" b="1" dirty="0">
                <a:latin typeface="Calibri Light" panose="020F0302020204030204" pitchFamily="34" charset="0"/>
                <a:cs typeface="Calibri Light" panose="020F0302020204030204" pitchFamily="34" charset="0"/>
              </a:rPr>
              <a:t>) Windows</a:t>
            </a:r>
            <a:br>
              <a:rPr lang="el-GR" altLang="el-GR" b="1" dirty="0">
                <a:latin typeface="Calibri Light" panose="020F0302020204030204" pitchFamily="34" charset="0"/>
                <a:cs typeface="Calibri Light" panose="020F0302020204030204" pitchFamily="34" charset="0"/>
              </a:rPr>
            </a:br>
            <a:endParaRPr lang="el-GR" altLang="el-GR" b="1"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idx="4294967295"/>
          </p:nvPr>
        </p:nvSpPr>
        <p:spPr>
          <a:xfrm>
            <a:off x="609600" y="1600199"/>
            <a:ext cx="10972800" cy="5092831"/>
          </a:xfrm>
        </p:spPr>
        <p:txBody>
          <a:bodyPr>
            <a:normAutofit/>
          </a:bodyPr>
          <a:lstStyle/>
          <a:p>
            <a:pPr marL="685800" lvl="1" algn="just" eaLnBrk="1" hangingPunct="1">
              <a:lnSpc>
                <a:spcPct val="80000"/>
              </a:lnSpc>
              <a:buFont typeface="Wingdings" panose="05000000000000000000" pitchFamily="2" charset="2"/>
              <a:buChar char="Ø"/>
              <a:defRPr/>
            </a:pP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Πατάμε </a:t>
            </a:r>
            <a:r>
              <a:rPr lang="en-US" sz="1800" b="1" dirty="0">
                <a:latin typeface="Calibri Light" panose="020F0302020204030204" pitchFamily="34" charset="0"/>
                <a:cs typeface="Calibri Light" panose="020F0302020204030204" pitchFamily="34" charset="0"/>
              </a:rPr>
              <a:t>Launch Instance</a:t>
            </a: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και μετά </a:t>
            </a:r>
            <a:r>
              <a:rPr lang="en-US" sz="1800" b="1" dirty="0">
                <a:latin typeface="Calibri Light" panose="020F0302020204030204" pitchFamily="34" charset="0"/>
                <a:cs typeface="Calibri Light" panose="020F0302020204030204" pitchFamily="34" charset="0"/>
              </a:rPr>
              <a:t>View Instance</a:t>
            </a: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για να δούμε το </a:t>
            </a:r>
            <a:r>
              <a:rPr lang="en-US" sz="1800" dirty="0">
                <a:latin typeface="Calibri Light" panose="020F0302020204030204" pitchFamily="34" charset="0"/>
                <a:cs typeface="Calibri Light" panose="020F0302020204030204" pitchFamily="34" charset="0"/>
              </a:rPr>
              <a:t>status </a:t>
            </a:r>
            <a:r>
              <a:rPr lang="el-GR" sz="1800" dirty="0">
                <a:latin typeface="Calibri Light" panose="020F0302020204030204" pitchFamily="34" charset="0"/>
                <a:cs typeface="Calibri Light" panose="020F0302020204030204" pitchFamily="34" charset="0"/>
              </a:rPr>
              <a:t>του.</a:t>
            </a: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Εφόσον είναι στην κατάσταση </a:t>
            </a:r>
            <a:r>
              <a:rPr lang="el-GR" sz="1800" b="1" dirty="0" err="1">
                <a:latin typeface="Calibri Light" panose="020F0302020204030204" pitchFamily="34" charset="0"/>
                <a:cs typeface="Calibri Light" panose="020F0302020204030204" pitchFamily="34" charset="0"/>
              </a:rPr>
              <a:t>running</a:t>
            </a:r>
            <a:r>
              <a:rPr lang="el-GR" sz="1800" dirty="0">
                <a:latin typeface="Calibri Light" panose="020F0302020204030204" pitchFamily="34" charset="0"/>
                <a:cs typeface="Calibri Light" panose="020F0302020204030204" pitchFamily="34" charset="0"/>
              </a:rPr>
              <a:t> το επιλέγουμε και πατάμε </a:t>
            </a:r>
            <a:r>
              <a:rPr lang="en-US" sz="1800" b="1" dirty="0" err="1">
                <a:latin typeface="Calibri Light" panose="020F0302020204030204" pitchFamily="34" charset="0"/>
                <a:cs typeface="Calibri Light" panose="020F0302020204030204" pitchFamily="34" charset="0"/>
              </a:rPr>
              <a:t>C</a:t>
            </a:r>
            <a:r>
              <a:rPr lang="el-GR" sz="1800" b="1" dirty="0" err="1">
                <a:latin typeface="Calibri Light" panose="020F0302020204030204" pitchFamily="34" charset="0"/>
                <a:cs typeface="Calibri Light" panose="020F0302020204030204" pitchFamily="34" charset="0"/>
              </a:rPr>
              <a:t>onnect</a:t>
            </a:r>
            <a:r>
              <a:rPr lang="el-GR" sz="1800" dirty="0">
                <a:latin typeface="Calibri Light" panose="020F0302020204030204" pitchFamily="34" charset="0"/>
                <a:cs typeface="Calibri Light" panose="020F0302020204030204" pitchFamily="34" charset="0"/>
              </a:rPr>
              <a:t>.</a:t>
            </a:r>
            <a:endParaRPr lang="en-US" sz="1800" dirty="0">
              <a:latin typeface="Calibri Light" panose="020F0302020204030204" pitchFamily="34" charset="0"/>
              <a:cs typeface="Calibri Light" panose="020F0302020204030204" pitchFamily="34" charset="0"/>
            </a:endParaRPr>
          </a:p>
          <a:p>
            <a:pPr marL="400050" lvl="1" indent="0" eaLnBrk="1" hangingPunct="1">
              <a:lnSpc>
                <a:spcPct val="80000"/>
              </a:lnSpc>
              <a:buNone/>
              <a:defRPr/>
            </a:pPr>
            <a:endParaRPr lang="en-US" sz="1800" dirty="0">
              <a:latin typeface="Calibri Light" panose="020F0302020204030204" pitchFamily="34" charset="0"/>
              <a:cs typeface="Calibri Light" panose="020F0302020204030204" pitchFamily="34" charset="0"/>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986" y="2360428"/>
            <a:ext cx="8995144" cy="4136065"/>
          </a:xfrm>
          <a:prstGeom prst="rect">
            <a:avLst/>
          </a:prstGeom>
        </p:spPr>
      </p:pic>
    </p:spTree>
    <p:extLst>
      <p:ext uri="{BB962C8B-B14F-4D97-AF65-F5344CB8AC3E}">
        <p14:creationId xmlns:p14="http://schemas.microsoft.com/office/powerpoint/2010/main" val="20119907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Τίτλος 1"/>
          <p:cNvSpPr>
            <a:spLocks noGrp="1"/>
          </p:cNvSpPr>
          <p:nvPr>
            <p:ph type="title" idx="4294967295"/>
          </p:nvPr>
        </p:nvSpPr>
        <p:spPr/>
        <p:txBody>
          <a:bodyPr/>
          <a:lstStyle/>
          <a:p>
            <a:pPr eaLnBrk="1" hangingPunct="1"/>
            <a:br>
              <a:rPr lang="en-US" altLang="el-GR" b="1" dirty="0">
                <a:latin typeface="Calibri Light" panose="020F0302020204030204" pitchFamily="34" charset="0"/>
                <a:cs typeface="Calibri Light" panose="020F0302020204030204" pitchFamily="34" charset="0"/>
              </a:rPr>
            </a:br>
            <a:r>
              <a:rPr lang="el-GR" altLang="el-GR" b="1" dirty="0">
                <a:latin typeface="Calibri Light" panose="020F0302020204030204" pitchFamily="34" charset="0"/>
                <a:cs typeface="Calibri Light" panose="020F0302020204030204" pitchFamily="34" charset="0"/>
              </a:rPr>
              <a:t>Παράδειγμα Χρήσης</a:t>
            </a:r>
            <a:r>
              <a:rPr lang="en-US" altLang="el-GR" b="1" dirty="0">
                <a:latin typeface="Calibri Light" panose="020F0302020204030204" pitchFamily="34" charset="0"/>
                <a:cs typeface="Calibri Light" panose="020F0302020204030204" pitchFamily="34" charset="0"/>
              </a:rPr>
              <a:t> - EC2</a:t>
            </a:r>
            <a:br>
              <a:rPr lang="en-US" altLang="el-GR" b="1" dirty="0">
                <a:latin typeface="Calibri Light" panose="020F0302020204030204" pitchFamily="34" charset="0"/>
                <a:cs typeface="Calibri Light" panose="020F0302020204030204" pitchFamily="34" charset="0"/>
              </a:rPr>
            </a:br>
            <a:r>
              <a:rPr lang="el-GR" altLang="el-GR" sz="2400" b="1" dirty="0">
                <a:latin typeface="Calibri Light" panose="020F0302020204030204" pitchFamily="34" charset="0"/>
                <a:cs typeface="Calibri Light" panose="020F0302020204030204" pitchFamily="34" charset="0"/>
              </a:rPr>
              <a:t>Εκκίνηση μιας εικονικής μηχανής (</a:t>
            </a:r>
            <a:r>
              <a:rPr lang="el-GR" altLang="el-GR" sz="2400" b="1" dirty="0" err="1">
                <a:latin typeface="Calibri Light" panose="020F0302020204030204" pitchFamily="34" charset="0"/>
                <a:cs typeface="Calibri Light" panose="020F0302020204030204" pitchFamily="34" charset="0"/>
              </a:rPr>
              <a:t>virtual</a:t>
            </a:r>
            <a:r>
              <a:rPr lang="el-GR" altLang="el-GR" sz="2400" b="1" dirty="0">
                <a:latin typeface="Calibri Light" panose="020F0302020204030204" pitchFamily="34" charset="0"/>
                <a:cs typeface="Calibri Light" panose="020F0302020204030204" pitchFamily="34" charset="0"/>
              </a:rPr>
              <a:t> </a:t>
            </a:r>
            <a:r>
              <a:rPr lang="el-GR" altLang="el-GR" sz="2400" b="1" dirty="0" err="1">
                <a:latin typeface="Calibri Light" panose="020F0302020204030204" pitchFamily="34" charset="0"/>
                <a:cs typeface="Calibri Light" panose="020F0302020204030204" pitchFamily="34" charset="0"/>
              </a:rPr>
              <a:t>machine</a:t>
            </a:r>
            <a:r>
              <a:rPr lang="el-GR" altLang="el-GR" sz="2400" b="1" dirty="0">
                <a:latin typeface="Calibri Light" panose="020F0302020204030204" pitchFamily="34" charset="0"/>
                <a:cs typeface="Calibri Light" panose="020F0302020204030204" pitchFamily="34" charset="0"/>
              </a:rPr>
              <a:t>) Windows</a:t>
            </a:r>
            <a:br>
              <a:rPr lang="el-GR" altLang="el-GR" b="1" dirty="0">
                <a:latin typeface="Calibri Light" panose="020F0302020204030204" pitchFamily="34" charset="0"/>
                <a:cs typeface="Calibri Light" panose="020F0302020204030204" pitchFamily="34" charset="0"/>
              </a:rPr>
            </a:br>
            <a:endParaRPr lang="el-GR" altLang="el-GR" b="1"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idx="4294967295"/>
          </p:nvPr>
        </p:nvSpPr>
        <p:spPr>
          <a:xfrm>
            <a:off x="609600" y="1600199"/>
            <a:ext cx="10972800" cy="5092831"/>
          </a:xfrm>
        </p:spPr>
        <p:txBody>
          <a:bodyPr>
            <a:normAutofit/>
          </a:bodyPr>
          <a:lstStyle/>
          <a:p>
            <a:pPr marL="685800" lvl="1" algn="just" eaLnBrk="1" hangingPunct="1">
              <a:lnSpc>
                <a:spcPct val="80000"/>
              </a:lnSpc>
              <a:buFont typeface="Wingdings" panose="05000000000000000000" pitchFamily="2" charset="2"/>
              <a:buChar char="Ø"/>
              <a:defRPr/>
            </a:pPr>
            <a:r>
              <a:rPr lang="en-US" sz="1800" b="1"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Θα χρειαστούμε επίσης ένα </a:t>
            </a:r>
            <a:r>
              <a:rPr lang="en-US" sz="1800" b="1" dirty="0">
                <a:latin typeface="Calibri Light" panose="020F0302020204030204" pitchFamily="34" charset="0"/>
                <a:cs typeface="Calibri Light" panose="020F0302020204030204" pitchFamily="34" charset="0"/>
              </a:rPr>
              <a:t>username</a:t>
            </a: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και ένα </a:t>
            </a:r>
            <a:r>
              <a:rPr lang="en-US" sz="1800" b="1" dirty="0">
                <a:latin typeface="Calibri Light" panose="020F0302020204030204" pitchFamily="34" charset="0"/>
                <a:cs typeface="Calibri Light" panose="020F0302020204030204" pitchFamily="34" charset="0"/>
              </a:rPr>
              <a:t>password</a:t>
            </a:r>
            <a:r>
              <a:rPr lang="en-US" sz="1800" dirty="0">
                <a:latin typeface="Calibri Light" panose="020F0302020204030204" pitchFamily="34" charset="0"/>
                <a:cs typeface="Calibri Light" panose="020F0302020204030204" pitchFamily="34" charset="0"/>
              </a:rPr>
              <a:t>.</a:t>
            </a:r>
            <a:r>
              <a:rPr lang="el-GR" sz="1800" dirty="0">
                <a:latin typeface="Calibri Light" panose="020F0302020204030204" pitchFamily="34" charset="0"/>
                <a:cs typeface="Calibri Light" panose="020F0302020204030204" pitchFamily="34" charset="0"/>
              </a:rPr>
              <a:t> Όπου </a:t>
            </a:r>
            <a:r>
              <a:rPr lang="en-US" sz="1800" dirty="0">
                <a:latin typeface="Calibri Light" panose="020F0302020204030204" pitchFamily="34" charset="0"/>
                <a:cs typeface="Calibri Light" panose="020F0302020204030204" pitchFamily="34" charset="0"/>
              </a:rPr>
              <a:t>username </a:t>
            </a:r>
            <a:r>
              <a:rPr lang="el-GR" sz="1800" dirty="0">
                <a:latin typeface="Calibri Light" panose="020F0302020204030204" pitchFamily="34" charset="0"/>
                <a:cs typeface="Calibri Light" panose="020F0302020204030204" pitchFamily="34" charset="0"/>
              </a:rPr>
              <a:t>είναι το </a:t>
            </a:r>
            <a:r>
              <a:rPr lang="en-US" sz="1800" dirty="0">
                <a:latin typeface="Calibri Light" panose="020F0302020204030204" pitchFamily="34" charset="0"/>
                <a:cs typeface="Calibri Light" panose="020F0302020204030204" pitchFamily="34" charset="0"/>
              </a:rPr>
              <a:t>Administrator.</a:t>
            </a:r>
            <a:r>
              <a:rPr lang="el-GR" sz="1800" dirty="0">
                <a:latin typeface="Calibri Light" panose="020F0302020204030204" pitchFamily="34" charset="0"/>
                <a:cs typeface="Calibri Light" panose="020F0302020204030204" pitchFamily="34" charset="0"/>
              </a:rPr>
              <a:t> Για το </a:t>
            </a:r>
            <a:r>
              <a:rPr lang="en-US" sz="1800" dirty="0">
                <a:latin typeface="Calibri Light" panose="020F0302020204030204" pitchFamily="34" charset="0"/>
                <a:cs typeface="Calibri Light" panose="020F0302020204030204" pitchFamily="34" charset="0"/>
              </a:rPr>
              <a:t>password </a:t>
            </a:r>
            <a:r>
              <a:rPr lang="el-GR" sz="1800" dirty="0">
                <a:latin typeface="Calibri Light" panose="020F0302020204030204" pitchFamily="34" charset="0"/>
                <a:cs typeface="Calibri Light" panose="020F0302020204030204" pitchFamily="34" charset="0"/>
              </a:rPr>
              <a:t>θα πατήσουμε </a:t>
            </a:r>
            <a:r>
              <a:rPr lang="en-US" sz="1800" dirty="0">
                <a:latin typeface="Calibri Light" panose="020F0302020204030204" pitchFamily="34" charset="0"/>
                <a:cs typeface="Calibri Light" panose="020F0302020204030204" pitchFamily="34" charset="0"/>
              </a:rPr>
              <a:t>Get password </a:t>
            </a:r>
            <a:r>
              <a:rPr lang="el-GR" sz="1800" dirty="0">
                <a:latin typeface="Calibri Light" panose="020F0302020204030204" pitchFamily="34" charset="0"/>
                <a:cs typeface="Calibri Light" panose="020F0302020204030204" pitchFamily="34" charset="0"/>
              </a:rPr>
              <a:t>και ύστερα με το </a:t>
            </a:r>
            <a:r>
              <a:rPr lang="en-US" sz="1800" b="1" dirty="0">
                <a:latin typeface="Calibri Light" panose="020F0302020204030204" pitchFamily="34" charset="0"/>
                <a:cs typeface="Calibri Light" panose="020F0302020204030204" pitchFamily="34" charset="0"/>
              </a:rPr>
              <a:t>Choose file</a:t>
            </a:r>
            <a:r>
              <a:rPr lang="el-GR" sz="1800" dirty="0">
                <a:latin typeface="Calibri Light" panose="020F0302020204030204" pitchFamily="34" charset="0"/>
                <a:cs typeface="Calibri Light" panose="020F0302020204030204" pitchFamily="34" charset="0"/>
              </a:rPr>
              <a:t> θα εντοπίσουμε το αποθηκευμένο αρχείο </a:t>
            </a:r>
            <a:r>
              <a:rPr lang="en-US" sz="1800" dirty="0">
                <a:latin typeface="Calibri Light" panose="020F0302020204030204" pitchFamily="34" charset="0"/>
                <a:cs typeface="Calibri Light" panose="020F0302020204030204" pitchFamily="34" charset="0"/>
              </a:rPr>
              <a:t>*.</a:t>
            </a:r>
            <a:r>
              <a:rPr lang="en-US" sz="1800" dirty="0" err="1">
                <a:latin typeface="Calibri Light" panose="020F0302020204030204" pitchFamily="34" charset="0"/>
                <a:cs typeface="Calibri Light" panose="020F0302020204030204" pitchFamily="34" charset="0"/>
              </a:rPr>
              <a:t>pem</a:t>
            </a: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από πριν</a:t>
            </a:r>
            <a:r>
              <a:rPr lang="en-US" sz="1800" dirty="0">
                <a:latin typeface="Calibri Light" panose="020F0302020204030204" pitchFamily="34" charset="0"/>
                <a:cs typeface="Calibri Light" panose="020F0302020204030204" pitchFamily="34" charset="0"/>
              </a:rPr>
              <a:t> &gt;&gt;&gt;</a:t>
            </a:r>
            <a:endParaRPr lang="en-US" sz="1800" b="1" dirty="0">
              <a:latin typeface="Calibri Light" panose="020F0302020204030204" pitchFamily="34" charset="0"/>
              <a:cs typeface="Calibri Light" panose="020F0302020204030204" pitchFamily="34" charset="0"/>
            </a:endParaRPr>
          </a:p>
        </p:txBody>
      </p:sp>
      <p:pic>
        <p:nvPicPr>
          <p:cNvPr id="9" name="Εικόνα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336" y="2606802"/>
            <a:ext cx="4566309" cy="3262369"/>
          </a:xfrm>
          <a:prstGeom prst="rect">
            <a:avLst/>
          </a:prstGeom>
        </p:spPr>
      </p:pic>
      <p:pic>
        <p:nvPicPr>
          <p:cNvPr id="10" name="Εικόνα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6938" y="2606802"/>
            <a:ext cx="4570169" cy="3262369"/>
          </a:xfrm>
          <a:prstGeom prst="rect">
            <a:avLst/>
          </a:prstGeom>
        </p:spPr>
      </p:pic>
    </p:spTree>
    <p:extLst>
      <p:ext uri="{BB962C8B-B14F-4D97-AF65-F5344CB8AC3E}">
        <p14:creationId xmlns:p14="http://schemas.microsoft.com/office/powerpoint/2010/main" val="902237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Τίτλος 1"/>
          <p:cNvSpPr>
            <a:spLocks noGrp="1"/>
          </p:cNvSpPr>
          <p:nvPr>
            <p:ph type="title" idx="4294967295"/>
          </p:nvPr>
        </p:nvSpPr>
        <p:spPr/>
        <p:txBody>
          <a:bodyPr/>
          <a:lstStyle/>
          <a:p>
            <a:pPr eaLnBrk="1" hangingPunct="1"/>
            <a:r>
              <a:rPr lang="el-GR" altLang="el-GR" b="1" dirty="0">
                <a:solidFill>
                  <a:srgbClr val="000000"/>
                </a:solidFill>
                <a:latin typeface="Calibri Light" panose="020F0302020204030204" pitchFamily="34" charset="0"/>
                <a:cs typeface="Calibri Light" panose="020F0302020204030204" pitchFamily="34" charset="0"/>
              </a:rPr>
              <a:t>Μοντέλα παροχής υπηρεσιών </a:t>
            </a:r>
            <a:r>
              <a:rPr lang="el-GR" altLang="el-GR" b="1" dirty="0" err="1">
                <a:solidFill>
                  <a:srgbClr val="000000"/>
                </a:solidFill>
                <a:latin typeface="Calibri Light" panose="020F0302020204030204" pitchFamily="34" charset="0"/>
                <a:cs typeface="Calibri Light" panose="020F0302020204030204" pitchFamily="34" charset="0"/>
              </a:rPr>
              <a:t>Cloud</a:t>
            </a:r>
            <a:endParaRPr lang="el-GR" altLang="el-GR" dirty="0">
              <a:latin typeface="Calibri Light" panose="020F0302020204030204" pitchFamily="34" charset="0"/>
              <a:cs typeface="Calibri Light" panose="020F0302020204030204" pitchFamily="34" charset="0"/>
            </a:endParaRPr>
          </a:p>
        </p:txBody>
      </p:sp>
      <p:sp>
        <p:nvSpPr>
          <p:cNvPr id="6147" name="Θέση περιεχομένου 2"/>
          <p:cNvSpPr>
            <a:spLocks noGrp="1"/>
          </p:cNvSpPr>
          <p:nvPr>
            <p:ph idx="4294967295"/>
          </p:nvPr>
        </p:nvSpPr>
        <p:spPr/>
        <p:txBody>
          <a:bodyPr/>
          <a:lstStyle/>
          <a:p>
            <a:pPr eaLnBrk="1" hangingPunct="1">
              <a:buFont typeface="Wingdings" panose="05000000000000000000" pitchFamily="2" charset="2"/>
              <a:buChar char="§"/>
            </a:pPr>
            <a:r>
              <a:rPr lang="el-GR" altLang="el-GR" sz="2400" b="1" dirty="0">
                <a:solidFill>
                  <a:srgbClr val="000000"/>
                </a:solidFill>
                <a:latin typeface="Calibri Light" panose="020F0302020204030204" pitchFamily="34" charset="0"/>
                <a:cs typeface="Calibri Light" panose="020F0302020204030204" pitchFamily="34" charset="0"/>
              </a:rPr>
              <a:t>Υποδομή ως Υπηρεσία (</a:t>
            </a:r>
            <a:r>
              <a:rPr lang="en-US" altLang="el-GR" sz="2400" b="1" dirty="0">
                <a:solidFill>
                  <a:srgbClr val="000000"/>
                </a:solidFill>
                <a:latin typeface="Calibri Light" panose="020F0302020204030204" pitchFamily="34" charset="0"/>
                <a:cs typeface="Calibri Light" panose="020F0302020204030204" pitchFamily="34" charset="0"/>
              </a:rPr>
              <a:t>Infrastructure as a Service - IaaS)</a:t>
            </a:r>
            <a:endParaRPr lang="el-GR" altLang="el-GR" sz="2400" b="1" dirty="0">
              <a:solidFill>
                <a:srgbClr val="000000"/>
              </a:solidFill>
              <a:latin typeface="Calibri Light" panose="020F0302020204030204" pitchFamily="34" charset="0"/>
              <a:cs typeface="Calibri Light" panose="020F0302020204030204" pitchFamily="34" charset="0"/>
            </a:endParaRPr>
          </a:p>
          <a:p>
            <a:pPr lvl="1" algn="just" eaLnBrk="1" hangingPunct="1">
              <a:buFont typeface="Wingdings" panose="05000000000000000000" pitchFamily="2" charset="2"/>
              <a:buChar char="Ø"/>
            </a:pPr>
            <a:r>
              <a:rPr lang="en-US" altLang="el-GR" sz="2000" dirty="0">
                <a:solidFill>
                  <a:srgbClr val="000000"/>
                </a:solidFill>
              </a:rPr>
              <a:t> </a:t>
            </a:r>
            <a:r>
              <a:rPr lang="el-GR" altLang="el-GR" sz="1800" dirty="0">
                <a:solidFill>
                  <a:srgbClr val="000000"/>
                </a:solidFill>
                <a:latin typeface="Calibri Light" panose="020F0302020204030204" pitchFamily="34" charset="0"/>
                <a:cs typeface="Calibri Light" panose="020F0302020204030204" pitchFamily="34" charset="0"/>
              </a:rPr>
              <a:t>Η παροχή υπολογιστικών και δικτυακών πόρων μέσω εικονικών μηχανών. Η εταιρεία ή ο ιδιώτης μπορεί να υπενοικιάσει υποδομή ανάλογα με τις απαιτήσεις εκείνης της χρονικής στιγμής με λογική, όπως και στο </a:t>
            </a:r>
            <a:r>
              <a:rPr lang="el-GR" altLang="el-GR" sz="1800" dirty="0" err="1">
                <a:solidFill>
                  <a:srgbClr val="000000"/>
                </a:solidFill>
                <a:latin typeface="Calibri Light" panose="020F0302020204030204" pitchFamily="34" charset="0"/>
                <a:cs typeface="Calibri Light" panose="020F0302020204030204" pitchFamily="34" charset="0"/>
              </a:rPr>
              <a:t>PaaS</a:t>
            </a:r>
            <a:r>
              <a:rPr lang="el-GR" altLang="el-GR" sz="1800" dirty="0">
                <a:solidFill>
                  <a:srgbClr val="000000"/>
                </a:solidFill>
                <a:latin typeface="Calibri Light" panose="020F0302020204030204" pitchFamily="34" charset="0"/>
                <a:cs typeface="Calibri Light" panose="020F0302020204030204" pitchFamily="34" charset="0"/>
              </a:rPr>
              <a:t>, αντί να προβεί στην αγορά εξοπλισμού (υπολογιστικού, δικτυακού, </a:t>
            </a:r>
            <a:r>
              <a:rPr lang="el-GR" altLang="el-GR" sz="1800" dirty="0" err="1">
                <a:solidFill>
                  <a:srgbClr val="000000"/>
                </a:solidFill>
                <a:latin typeface="Calibri Light" panose="020F0302020204030204" pitchFamily="34" charset="0"/>
                <a:cs typeface="Calibri Light" panose="020F0302020204030204" pitchFamily="34" charset="0"/>
              </a:rPr>
              <a:t>κ.λ.π</a:t>
            </a:r>
            <a:r>
              <a:rPr lang="el-GR" altLang="el-GR" sz="1800" dirty="0">
                <a:solidFill>
                  <a:srgbClr val="000000"/>
                </a:solidFill>
                <a:latin typeface="Calibri Light" panose="020F0302020204030204" pitchFamily="34" charset="0"/>
                <a:cs typeface="Calibri Light" panose="020F0302020204030204" pitchFamily="34" charset="0"/>
              </a:rPr>
              <a:t>.), το ενοικιάζει για όσο αυτό του είναι χρήσιμο. Παραδείγματα τέτοιων υποδομών είναι τα </a:t>
            </a:r>
            <a:r>
              <a:rPr lang="en-US" altLang="el-GR" sz="1800" b="1" dirty="0">
                <a:solidFill>
                  <a:srgbClr val="000000"/>
                </a:solidFill>
                <a:latin typeface="Calibri Light" panose="020F0302020204030204" pitchFamily="34" charset="0"/>
                <a:cs typeface="Calibri Light" panose="020F0302020204030204" pitchFamily="34" charset="0"/>
              </a:rPr>
              <a:t>Amazon Web Services (AWS)</a:t>
            </a:r>
            <a:r>
              <a:rPr lang="el-GR" altLang="el-GR" sz="1800" dirty="0">
                <a:solidFill>
                  <a:srgbClr val="000000"/>
                </a:solidFill>
                <a:latin typeface="Calibri Light" panose="020F0302020204030204" pitchFamily="34" charset="0"/>
                <a:cs typeface="Calibri Light" panose="020F0302020204030204" pitchFamily="34" charset="0"/>
              </a:rPr>
              <a:t>, </a:t>
            </a:r>
            <a:r>
              <a:rPr lang="en-US" altLang="el-GR" sz="1800" b="1" dirty="0">
                <a:solidFill>
                  <a:srgbClr val="000000"/>
                </a:solidFill>
                <a:latin typeface="Calibri Light" panose="020F0302020204030204" pitchFamily="34" charset="0"/>
                <a:cs typeface="Calibri Light" panose="020F0302020204030204" pitchFamily="34" charset="0"/>
              </a:rPr>
              <a:t>Windows Azure</a:t>
            </a:r>
            <a:r>
              <a:rPr lang="en-US" altLang="el-GR" sz="1800" dirty="0">
                <a:solidFill>
                  <a:srgbClr val="000000"/>
                </a:solidFill>
                <a:latin typeface="Calibri Light" panose="020F0302020204030204" pitchFamily="34" charset="0"/>
                <a:cs typeface="Calibri Light" panose="020F0302020204030204" pitchFamily="34" charset="0"/>
              </a:rPr>
              <a:t>, </a:t>
            </a:r>
            <a:r>
              <a:rPr lang="en-US" altLang="el-GR" sz="1800" b="1" dirty="0">
                <a:solidFill>
                  <a:srgbClr val="000000"/>
                </a:solidFill>
                <a:latin typeface="Calibri Light" panose="020F0302020204030204" pitchFamily="34" charset="0"/>
                <a:cs typeface="Calibri Light" panose="020F0302020204030204" pitchFamily="34" charset="0"/>
              </a:rPr>
              <a:t>Google Cloud</a:t>
            </a:r>
            <a:r>
              <a:rPr lang="en-US" altLang="el-GR" sz="1800" dirty="0">
                <a:solidFill>
                  <a:srgbClr val="000000"/>
                </a:solidFill>
                <a:latin typeface="Calibri Light" panose="020F0302020204030204" pitchFamily="34" charset="0"/>
                <a:cs typeface="Calibri Light" panose="020F0302020204030204" pitchFamily="34" charset="0"/>
              </a:rPr>
              <a:t>, </a:t>
            </a:r>
            <a:r>
              <a:rPr lang="el-GR" altLang="el-GR" sz="1800" dirty="0">
                <a:solidFill>
                  <a:srgbClr val="000000"/>
                </a:solidFill>
                <a:latin typeface="Calibri Light" panose="020F0302020204030204" pitchFamily="34" charset="0"/>
                <a:cs typeface="Calibri Light" panose="020F0302020204030204" pitchFamily="34" charset="0"/>
              </a:rPr>
              <a:t>κ.α.</a:t>
            </a:r>
          </a:p>
          <a:p>
            <a:pPr eaLnBrk="1" hangingPunct="1"/>
            <a:endParaRPr lang="el-GR" altLang="el-GR" dirty="0"/>
          </a:p>
        </p:txBody>
      </p:sp>
      <p:pic>
        <p:nvPicPr>
          <p:cNvPr id="6148" name="Εικόνα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8802" y="3497033"/>
            <a:ext cx="6974396" cy="299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Τίτλος 1"/>
          <p:cNvSpPr>
            <a:spLocks noGrp="1"/>
          </p:cNvSpPr>
          <p:nvPr>
            <p:ph type="title" idx="4294967295"/>
          </p:nvPr>
        </p:nvSpPr>
        <p:spPr/>
        <p:txBody>
          <a:bodyPr/>
          <a:lstStyle/>
          <a:p>
            <a:pPr eaLnBrk="1" hangingPunct="1"/>
            <a:br>
              <a:rPr lang="en-US" altLang="el-GR" b="1" dirty="0">
                <a:latin typeface="Calibri Light" panose="020F0302020204030204" pitchFamily="34" charset="0"/>
                <a:cs typeface="Calibri Light" panose="020F0302020204030204" pitchFamily="34" charset="0"/>
              </a:rPr>
            </a:br>
            <a:r>
              <a:rPr lang="el-GR" altLang="el-GR" b="1" dirty="0">
                <a:latin typeface="Calibri Light" panose="020F0302020204030204" pitchFamily="34" charset="0"/>
                <a:cs typeface="Calibri Light" panose="020F0302020204030204" pitchFamily="34" charset="0"/>
              </a:rPr>
              <a:t>Παράδειγμα Χρήσης</a:t>
            </a:r>
            <a:r>
              <a:rPr lang="en-US" altLang="el-GR" b="1" dirty="0">
                <a:latin typeface="Calibri Light" panose="020F0302020204030204" pitchFamily="34" charset="0"/>
                <a:cs typeface="Calibri Light" panose="020F0302020204030204" pitchFamily="34" charset="0"/>
              </a:rPr>
              <a:t> - EC2</a:t>
            </a:r>
            <a:br>
              <a:rPr lang="en-US" altLang="el-GR" b="1" dirty="0">
                <a:latin typeface="Calibri Light" panose="020F0302020204030204" pitchFamily="34" charset="0"/>
                <a:cs typeface="Calibri Light" panose="020F0302020204030204" pitchFamily="34" charset="0"/>
              </a:rPr>
            </a:br>
            <a:r>
              <a:rPr lang="el-GR" altLang="el-GR" sz="2400" b="1" dirty="0">
                <a:latin typeface="Calibri Light" panose="020F0302020204030204" pitchFamily="34" charset="0"/>
                <a:cs typeface="Calibri Light" panose="020F0302020204030204" pitchFamily="34" charset="0"/>
              </a:rPr>
              <a:t>Εκκίνηση μιας εικονικής μηχανής (</a:t>
            </a:r>
            <a:r>
              <a:rPr lang="el-GR" altLang="el-GR" sz="2400" b="1" dirty="0" err="1">
                <a:latin typeface="Calibri Light" panose="020F0302020204030204" pitchFamily="34" charset="0"/>
                <a:cs typeface="Calibri Light" panose="020F0302020204030204" pitchFamily="34" charset="0"/>
              </a:rPr>
              <a:t>virtual</a:t>
            </a:r>
            <a:r>
              <a:rPr lang="el-GR" altLang="el-GR" sz="2400" b="1" dirty="0">
                <a:latin typeface="Calibri Light" panose="020F0302020204030204" pitchFamily="34" charset="0"/>
                <a:cs typeface="Calibri Light" panose="020F0302020204030204" pitchFamily="34" charset="0"/>
              </a:rPr>
              <a:t> </a:t>
            </a:r>
            <a:r>
              <a:rPr lang="el-GR" altLang="el-GR" sz="2400" b="1" dirty="0" err="1">
                <a:latin typeface="Calibri Light" panose="020F0302020204030204" pitchFamily="34" charset="0"/>
                <a:cs typeface="Calibri Light" panose="020F0302020204030204" pitchFamily="34" charset="0"/>
              </a:rPr>
              <a:t>machine</a:t>
            </a:r>
            <a:r>
              <a:rPr lang="el-GR" altLang="el-GR" sz="2400" b="1" dirty="0">
                <a:latin typeface="Calibri Light" panose="020F0302020204030204" pitchFamily="34" charset="0"/>
                <a:cs typeface="Calibri Light" panose="020F0302020204030204" pitchFamily="34" charset="0"/>
              </a:rPr>
              <a:t>) Windows</a:t>
            </a:r>
            <a:br>
              <a:rPr lang="el-GR" altLang="el-GR" b="1" dirty="0">
                <a:latin typeface="Calibri Light" panose="020F0302020204030204" pitchFamily="34" charset="0"/>
                <a:cs typeface="Calibri Light" panose="020F0302020204030204" pitchFamily="34" charset="0"/>
              </a:rPr>
            </a:br>
            <a:endParaRPr lang="el-GR" altLang="el-GR" b="1"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idx="4294967295"/>
          </p:nvPr>
        </p:nvSpPr>
        <p:spPr>
          <a:xfrm>
            <a:off x="609600" y="1600199"/>
            <a:ext cx="10972800" cy="5092831"/>
          </a:xfrm>
        </p:spPr>
        <p:txBody>
          <a:bodyPr>
            <a:normAutofit/>
          </a:bodyPr>
          <a:lstStyle/>
          <a:p>
            <a:pPr marL="685800" lvl="1" algn="just" eaLnBrk="1" hangingPunct="1">
              <a:lnSpc>
                <a:spcPct val="80000"/>
              </a:lnSpc>
              <a:buFont typeface="Wingdings" panose="05000000000000000000" pitchFamily="2" charset="2"/>
              <a:buChar char="Ø"/>
              <a:defRPr/>
            </a:pPr>
            <a:r>
              <a:rPr lang="en-US" sz="1800" dirty="0">
                <a:latin typeface="Calibri Light" panose="020F0302020204030204" pitchFamily="34" charset="0"/>
                <a:cs typeface="Calibri Light" panose="020F0302020204030204" pitchFamily="34" charset="0"/>
              </a:rPr>
              <a:t>&gt;&gt;&gt; </a:t>
            </a:r>
            <a:r>
              <a:rPr lang="el-GR" sz="1800" dirty="0">
                <a:latin typeface="Calibri Light" panose="020F0302020204030204" pitchFamily="34" charset="0"/>
                <a:cs typeface="Calibri Light" panose="020F0302020204030204" pitchFamily="34" charset="0"/>
              </a:rPr>
              <a:t>και</a:t>
            </a: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στη συνέχεια πατάμε </a:t>
            </a:r>
            <a:r>
              <a:rPr lang="en-US" sz="1800" b="1" dirty="0">
                <a:latin typeface="Calibri Light" panose="020F0302020204030204" pitchFamily="34" charset="0"/>
                <a:cs typeface="Calibri Light" panose="020F0302020204030204" pitchFamily="34" charset="0"/>
              </a:rPr>
              <a:t>Decrypt Password</a:t>
            </a:r>
            <a:r>
              <a:rPr lang="en-US" sz="1800" dirty="0">
                <a:latin typeface="Calibri Light" panose="020F0302020204030204" pitchFamily="34" charset="0"/>
                <a:cs typeface="Calibri Light" panose="020F0302020204030204" pitchFamily="34" charset="0"/>
              </a:rPr>
              <a:t>.</a:t>
            </a:r>
            <a:r>
              <a:rPr lang="el-GR" sz="1800" dirty="0">
                <a:latin typeface="Calibri Light" panose="020F0302020204030204" pitchFamily="34" charset="0"/>
                <a:cs typeface="Calibri Light" panose="020F0302020204030204" pitchFamily="34" charset="0"/>
              </a:rPr>
              <a:t> Φυλάσσουμε το </a:t>
            </a:r>
            <a:r>
              <a:rPr lang="en-US" sz="1800" dirty="0">
                <a:latin typeface="Calibri Light" panose="020F0302020204030204" pitchFamily="34" charset="0"/>
                <a:cs typeface="Calibri Light" panose="020F0302020204030204" pitchFamily="34" charset="0"/>
              </a:rPr>
              <a:t>password </a:t>
            </a:r>
            <a:r>
              <a:rPr lang="el-GR" sz="1800" dirty="0">
                <a:latin typeface="Calibri Light" panose="020F0302020204030204" pitchFamily="34" charset="0"/>
                <a:cs typeface="Calibri Light" panose="020F0302020204030204" pitchFamily="34" charset="0"/>
              </a:rPr>
              <a:t>δημιουργήθηκε και τέλος πατάμε </a:t>
            </a:r>
            <a:r>
              <a:rPr lang="en-US" sz="1800" b="1" dirty="0">
                <a:latin typeface="Calibri Light" panose="020F0302020204030204" pitchFamily="34" charset="0"/>
                <a:cs typeface="Calibri Light" panose="020F0302020204030204" pitchFamily="34" charset="0"/>
              </a:rPr>
              <a:t>Download Remote Desktop File</a:t>
            </a:r>
            <a:r>
              <a:rPr lang="el-GR" sz="1800" b="1" dirty="0">
                <a:latin typeface="Calibri Light" panose="020F0302020204030204" pitchFamily="34" charset="0"/>
                <a:cs typeface="Calibri Light" panose="020F0302020204030204" pitchFamily="34" charset="0"/>
              </a:rPr>
              <a:t>.</a:t>
            </a:r>
            <a:endParaRPr lang="en-US" sz="1800" b="1" dirty="0">
              <a:latin typeface="Calibri Light" panose="020F0302020204030204" pitchFamily="34" charset="0"/>
              <a:cs typeface="Calibri Light" panose="020F0302020204030204" pitchFamily="34" charset="0"/>
            </a:endParaRPr>
          </a:p>
        </p:txBody>
      </p:sp>
      <p:pic>
        <p:nvPicPr>
          <p:cNvPr id="11" name="Εικόνα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2326" y="2395952"/>
            <a:ext cx="4657061" cy="3501324"/>
          </a:xfrm>
          <a:prstGeom prst="rect">
            <a:avLst/>
          </a:prstGeom>
        </p:spPr>
      </p:pic>
      <p:pic>
        <p:nvPicPr>
          <p:cNvPr id="12" name="Εικόνα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433" y="2395952"/>
            <a:ext cx="4657060" cy="3501324"/>
          </a:xfrm>
          <a:prstGeom prst="rect">
            <a:avLst/>
          </a:prstGeom>
        </p:spPr>
      </p:pic>
    </p:spTree>
    <p:extLst>
      <p:ext uri="{BB962C8B-B14F-4D97-AF65-F5344CB8AC3E}">
        <p14:creationId xmlns:p14="http://schemas.microsoft.com/office/powerpoint/2010/main" val="26726346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Τίτλος 1"/>
          <p:cNvSpPr>
            <a:spLocks noGrp="1"/>
          </p:cNvSpPr>
          <p:nvPr>
            <p:ph type="title" idx="4294967295"/>
          </p:nvPr>
        </p:nvSpPr>
        <p:spPr/>
        <p:txBody>
          <a:bodyPr/>
          <a:lstStyle/>
          <a:p>
            <a:pPr eaLnBrk="1" hangingPunct="1"/>
            <a:br>
              <a:rPr lang="en-US" altLang="el-GR" b="1" dirty="0">
                <a:latin typeface="Calibri Light" panose="020F0302020204030204" pitchFamily="34" charset="0"/>
                <a:cs typeface="Calibri Light" panose="020F0302020204030204" pitchFamily="34" charset="0"/>
              </a:rPr>
            </a:br>
            <a:r>
              <a:rPr lang="el-GR" altLang="el-GR" b="1" dirty="0">
                <a:latin typeface="Calibri Light" panose="020F0302020204030204" pitchFamily="34" charset="0"/>
                <a:cs typeface="Calibri Light" panose="020F0302020204030204" pitchFamily="34" charset="0"/>
              </a:rPr>
              <a:t>Παράδειγμα Χρήσης</a:t>
            </a:r>
            <a:r>
              <a:rPr lang="en-US" altLang="el-GR" b="1" dirty="0">
                <a:latin typeface="Calibri Light" panose="020F0302020204030204" pitchFamily="34" charset="0"/>
                <a:cs typeface="Calibri Light" panose="020F0302020204030204" pitchFamily="34" charset="0"/>
              </a:rPr>
              <a:t> - EC2</a:t>
            </a:r>
            <a:br>
              <a:rPr lang="en-US" altLang="el-GR" b="1" dirty="0">
                <a:latin typeface="Calibri Light" panose="020F0302020204030204" pitchFamily="34" charset="0"/>
                <a:cs typeface="Calibri Light" panose="020F0302020204030204" pitchFamily="34" charset="0"/>
              </a:rPr>
            </a:br>
            <a:r>
              <a:rPr lang="el-GR" altLang="el-GR" sz="2400" b="1" dirty="0">
                <a:latin typeface="Calibri Light" panose="020F0302020204030204" pitchFamily="34" charset="0"/>
                <a:cs typeface="Calibri Light" panose="020F0302020204030204" pitchFamily="34" charset="0"/>
              </a:rPr>
              <a:t>Εκκίνηση μιας εικονικής μηχανής (</a:t>
            </a:r>
            <a:r>
              <a:rPr lang="el-GR" altLang="el-GR" sz="2400" b="1" dirty="0" err="1">
                <a:latin typeface="Calibri Light" panose="020F0302020204030204" pitchFamily="34" charset="0"/>
                <a:cs typeface="Calibri Light" panose="020F0302020204030204" pitchFamily="34" charset="0"/>
              </a:rPr>
              <a:t>virtual</a:t>
            </a:r>
            <a:r>
              <a:rPr lang="el-GR" altLang="el-GR" sz="2400" b="1" dirty="0">
                <a:latin typeface="Calibri Light" panose="020F0302020204030204" pitchFamily="34" charset="0"/>
                <a:cs typeface="Calibri Light" panose="020F0302020204030204" pitchFamily="34" charset="0"/>
              </a:rPr>
              <a:t> </a:t>
            </a:r>
            <a:r>
              <a:rPr lang="el-GR" altLang="el-GR" sz="2400" b="1" dirty="0" err="1">
                <a:latin typeface="Calibri Light" panose="020F0302020204030204" pitchFamily="34" charset="0"/>
                <a:cs typeface="Calibri Light" panose="020F0302020204030204" pitchFamily="34" charset="0"/>
              </a:rPr>
              <a:t>machine</a:t>
            </a:r>
            <a:r>
              <a:rPr lang="el-GR" altLang="el-GR" sz="2400" b="1" dirty="0">
                <a:latin typeface="Calibri Light" panose="020F0302020204030204" pitchFamily="34" charset="0"/>
                <a:cs typeface="Calibri Light" panose="020F0302020204030204" pitchFamily="34" charset="0"/>
              </a:rPr>
              <a:t>) Windows</a:t>
            </a:r>
            <a:br>
              <a:rPr lang="el-GR" altLang="el-GR" b="1" dirty="0">
                <a:latin typeface="Calibri Light" panose="020F0302020204030204" pitchFamily="34" charset="0"/>
                <a:cs typeface="Calibri Light" panose="020F0302020204030204" pitchFamily="34" charset="0"/>
              </a:rPr>
            </a:br>
            <a:endParaRPr lang="el-GR" altLang="el-GR" b="1"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idx="4294967295"/>
          </p:nvPr>
        </p:nvSpPr>
        <p:spPr>
          <a:xfrm>
            <a:off x="609600" y="1600199"/>
            <a:ext cx="10972800" cy="5092831"/>
          </a:xfrm>
        </p:spPr>
        <p:txBody>
          <a:bodyPr>
            <a:normAutofit/>
          </a:bodyPr>
          <a:lstStyle/>
          <a:p>
            <a:pPr marL="685800" lvl="1" algn="just" eaLnBrk="1" hangingPunct="1">
              <a:lnSpc>
                <a:spcPct val="80000"/>
              </a:lnSpc>
              <a:buFont typeface="Wingdings" panose="05000000000000000000" pitchFamily="2" charset="2"/>
              <a:buChar char="Ø"/>
              <a:defRPr/>
            </a:pPr>
            <a:r>
              <a:rPr lang="en-US" sz="1800" b="1"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Συνδεόμαστε τώρα στην </a:t>
            </a:r>
            <a:r>
              <a:rPr lang="en-US" sz="1800" dirty="0">
                <a:latin typeface="Calibri Light" panose="020F0302020204030204" pitchFamily="34" charset="0"/>
                <a:cs typeface="Calibri Light" panose="020F0302020204030204" pitchFamily="34" charset="0"/>
              </a:rPr>
              <a:t>virtual machine </a:t>
            </a:r>
            <a:r>
              <a:rPr lang="el-GR" sz="1800" dirty="0">
                <a:latin typeface="Calibri Light" panose="020F0302020204030204" pitchFamily="34" charset="0"/>
                <a:cs typeface="Calibri Light" panose="020F0302020204030204" pitchFamily="34" charset="0"/>
              </a:rPr>
              <a:t>με τα </a:t>
            </a:r>
            <a:r>
              <a:rPr lang="en-US" sz="1800" dirty="0">
                <a:latin typeface="Calibri Light" panose="020F0302020204030204" pitchFamily="34" charset="0"/>
                <a:cs typeface="Calibri Light" panose="020F0302020204030204" pitchFamily="34" charset="0"/>
              </a:rPr>
              <a:t>username </a:t>
            </a:r>
            <a:r>
              <a:rPr lang="el-GR" sz="1800" dirty="0">
                <a:latin typeface="Calibri Light" panose="020F0302020204030204" pitchFamily="34" charset="0"/>
                <a:cs typeface="Calibri Light" panose="020F0302020204030204" pitchFamily="34" charset="0"/>
              </a:rPr>
              <a:t>και </a:t>
            </a:r>
            <a:r>
              <a:rPr lang="en-US" sz="1800" dirty="0">
                <a:latin typeface="Calibri Light" panose="020F0302020204030204" pitchFamily="34" charset="0"/>
                <a:cs typeface="Calibri Light" panose="020F0302020204030204" pitchFamily="34" charset="0"/>
              </a:rPr>
              <a:t>password </a:t>
            </a:r>
            <a:r>
              <a:rPr lang="el-GR" sz="1800" dirty="0">
                <a:latin typeface="Calibri Light" panose="020F0302020204030204" pitchFamily="34" charset="0"/>
                <a:cs typeface="Calibri Light" panose="020F0302020204030204" pitchFamily="34" charset="0"/>
              </a:rPr>
              <a:t>που αποκτήσαμε.</a:t>
            </a:r>
            <a:r>
              <a:rPr lang="el-GR" sz="1800" b="1" dirty="0">
                <a:latin typeface="Calibri Light" panose="020F0302020204030204" pitchFamily="34" charset="0"/>
                <a:cs typeface="Calibri Light" panose="020F0302020204030204" pitchFamily="34" charset="0"/>
              </a:rPr>
              <a:t> </a:t>
            </a:r>
            <a:endParaRPr lang="el-GR" sz="1800" dirty="0">
              <a:latin typeface="Calibri Light" panose="020F0302020204030204" pitchFamily="34" charset="0"/>
              <a:cs typeface="Calibri Light" panose="020F0302020204030204" pitchFamily="34" charset="0"/>
            </a:endParaRPr>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722" y="2105247"/>
            <a:ext cx="8846288" cy="4338083"/>
          </a:xfrm>
          <a:prstGeom prst="rect">
            <a:avLst/>
          </a:prstGeom>
        </p:spPr>
      </p:pic>
    </p:spTree>
    <p:extLst>
      <p:ext uri="{BB962C8B-B14F-4D97-AF65-F5344CB8AC3E}">
        <p14:creationId xmlns:p14="http://schemas.microsoft.com/office/powerpoint/2010/main" val="31914330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Τίτλος 1"/>
          <p:cNvSpPr>
            <a:spLocks noGrp="1"/>
          </p:cNvSpPr>
          <p:nvPr>
            <p:ph type="title" idx="4294967295"/>
          </p:nvPr>
        </p:nvSpPr>
        <p:spPr/>
        <p:txBody>
          <a:bodyPr/>
          <a:lstStyle/>
          <a:p>
            <a:pPr eaLnBrk="1" hangingPunct="1"/>
            <a:br>
              <a:rPr lang="en-US" altLang="el-GR" b="1" dirty="0">
                <a:latin typeface="Calibri Light" panose="020F0302020204030204" pitchFamily="34" charset="0"/>
                <a:cs typeface="Calibri Light" panose="020F0302020204030204" pitchFamily="34" charset="0"/>
              </a:rPr>
            </a:br>
            <a:r>
              <a:rPr lang="el-GR" altLang="el-GR" b="1" dirty="0">
                <a:latin typeface="Calibri Light" panose="020F0302020204030204" pitchFamily="34" charset="0"/>
                <a:cs typeface="Calibri Light" panose="020F0302020204030204" pitchFamily="34" charset="0"/>
              </a:rPr>
              <a:t>Παράδειγμα Χρήσης</a:t>
            </a:r>
            <a:r>
              <a:rPr lang="en-US" altLang="el-GR" b="1" dirty="0">
                <a:latin typeface="Calibri Light" panose="020F0302020204030204" pitchFamily="34" charset="0"/>
                <a:cs typeface="Calibri Light" panose="020F0302020204030204" pitchFamily="34" charset="0"/>
              </a:rPr>
              <a:t> - EC2</a:t>
            </a:r>
            <a:br>
              <a:rPr lang="en-US" altLang="el-GR" b="1" dirty="0">
                <a:latin typeface="Calibri Light" panose="020F0302020204030204" pitchFamily="34" charset="0"/>
                <a:cs typeface="Calibri Light" panose="020F0302020204030204" pitchFamily="34" charset="0"/>
              </a:rPr>
            </a:br>
            <a:r>
              <a:rPr lang="el-GR" altLang="el-GR" sz="2400" b="1" dirty="0">
                <a:latin typeface="Calibri Light" panose="020F0302020204030204" pitchFamily="34" charset="0"/>
                <a:cs typeface="Calibri Light" panose="020F0302020204030204" pitchFamily="34" charset="0"/>
              </a:rPr>
              <a:t>Εκκίνηση μιας εικονικής μηχανής (</a:t>
            </a:r>
            <a:r>
              <a:rPr lang="el-GR" altLang="el-GR" sz="2400" b="1" dirty="0" err="1">
                <a:latin typeface="Calibri Light" panose="020F0302020204030204" pitchFamily="34" charset="0"/>
                <a:cs typeface="Calibri Light" panose="020F0302020204030204" pitchFamily="34" charset="0"/>
              </a:rPr>
              <a:t>virtual</a:t>
            </a:r>
            <a:r>
              <a:rPr lang="el-GR" altLang="el-GR" sz="2400" b="1" dirty="0">
                <a:latin typeface="Calibri Light" panose="020F0302020204030204" pitchFamily="34" charset="0"/>
                <a:cs typeface="Calibri Light" panose="020F0302020204030204" pitchFamily="34" charset="0"/>
              </a:rPr>
              <a:t> </a:t>
            </a:r>
            <a:r>
              <a:rPr lang="el-GR" altLang="el-GR" sz="2400" b="1" dirty="0" err="1">
                <a:latin typeface="Calibri Light" panose="020F0302020204030204" pitchFamily="34" charset="0"/>
                <a:cs typeface="Calibri Light" panose="020F0302020204030204" pitchFamily="34" charset="0"/>
              </a:rPr>
              <a:t>machine</a:t>
            </a:r>
            <a:r>
              <a:rPr lang="el-GR" altLang="el-GR" sz="2400" b="1" dirty="0">
                <a:latin typeface="Calibri Light" panose="020F0302020204030204" pitchFamily="34" charset="0"/>
                <a:cs typeface="Calibri Light" panose="020F0302020204030204" pitchFamily="34" charset="0"/>
              </a:rPr>
              <a:t>) Windows</a:t>
            </a:r>
            <a:br>
              <a:rPr lang="el-GR" altLang="el-GR" b="1" dirty="0">
                <a:latin typeface="Calibri Light" panose="020F0302020204030204" pitchFamily="34" charset="0"/>
                <a:cs typeface="Calibri Light" panose="020F0302020204030204" pitchFamily="34" charset="0"/>
              </a:rPr>
            </a:br>
            <a:endParaRPr lang="el-GR" altLang="el-GR" b="1"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idx="4294967295"/>
          </p:nvPr>
        </p:nvSpPr>
        <p:spPr>
          <a:xfrm>
            <a:off x="609600" y="1600199"/>
            <a:ext cx="10972800" cy="5092831"/>
          </a:xfrm>
        </p:spPr>
        <p:txBody>
          <a:bodyPr>
            <a:normAutofit/>
          </a:bodyPr>
          <a:lstStyle/>
          <a:p>
            <a:pPr marL="685800" lvl="1" algn="just" eaLnBrk="1" hangingPunct="1">
              <a:lnSpc>
                <a:spcPct val="80000"/>
              </a:lnSpc>
              <a:buFont typeface="Wingdings" panose="05000000000000000000" pitchFamily="2" charset="2"/>
              <a:buChar char="Ø"/>
              <a:defRPr/>
            </a:pPr>
            <a:r>
              <a:rPr lang="el-GR" sz="1800" dirty="0">
                <a:latin typeface="Calibri Light" panose="020F0302020204030204" pitchFamily="34" charset="0"/>
                <a:cs typeface="Calibri Light" panose="020F0302020204030204" pitchFamily="34" charset="0"/>
              </a:rPr>
              <a:t>Αν επιθυμούμε να τερματίσουμε το </a:t>
            </a:r>
            <a:r>
              <a:rPr lang="en-US" sz="1800" dirty="0">
                <a:latin typeface="Calibri Light" panose="020F0302020204030204" pitchFamily="34" charset="0"/>
                <a:cs typeface="Calibri Light" panose="020F0302020204030204" pitchFamily="34" charset="0"/>
              </a:rPr>
              <a:t>Windows Server VM</a:t>
            </a:r>
            <a:r>
              <a:rPr lang="el-GR" sz="1800" dirty="0">
                <a:latin typeface="Calibri Light" panose="020F0302020204030204" pitchFamily="34" charset="0"/>
                <a:cs typeface="Calibri Light" panose="020F0302020204030204" pitchFamily="34" charset="0"/>
              </a:rPr>
              <a:t> μπορούμε να το κάνουμε εύκολα από την </a:t>
            </a:r>
            <a:r>
              <a:rPr lang="en-US" sz="1800" b="1" dirty="0">
                <a:latin typeface="Calibri Light" panose="020F0302020204030204" pitchFamily="34" charset="0"/>
                <a:cs typeface="Calibri Light" panose="020F0302020204030204" pitchFamily="34" charset="0"/>
              </a:rPr>
              <a:t>EC2 console</a:t>
            </a: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Το επιλέγουμε, πατάμε </a:t>
            </a:r>
            <a:r>
              <a:rPr lang="en-US" sz="1800" b="1" dirty="0">
                <a:latin typeface="Calibri Light" panose="020F0302020204030204" pitchFamily="34" charset="0"/>
                <a:cs typeface="Calibri Light" panose="020F0302020204030204" pitchFamily="34" charset="0"/>
              </a:rPr>
              <a:t>Actions</a:t>
            </a: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και τέλος το </a:t>
            </a:r>
            <a:r>
              <a:rPr lang="en-US" sz="1800" b="1" dirty="0">
                <a:latin typeface="Calibri Light" panose="020F0302020204030204" pitchFamily="34" charset="0"/>
                <a:cs typeface="Calibri Light" panose="020F0302020204030204" pitchFamily="34" charset="0"/>
              </a:rPr>
              <a:t>Terminate </a:t>
            </a:r>
            <a:r>
              <a:rPr lang="el-GR" sz="1800" dirty="0">
                <a:latin typeface="Calibri Light" panose="020F0302020204030204" pitchFamily="34" charset="0"/>
                <a:cs typeface="Calibri Light" panose="020F0302020204030204" pitchFamily="34" charset="0"/>
              </a:rPr>
              <a:t>και</a:t>
            </a:r>
            <a:r>
              <a:rPr lang="en-US" sz="1800" dirty="0">
                <a:latin typeface="Calibri Light" panose="020F0302020204030204" pitchFamily="34" charset="0"/>
                <a:cs typeface="Calibri Light" panose="020F0302020204030204" pitchFamily="34" charset="0"/>
              </a:rPr>
              <a:t> </a:t>
            </a:r>
            <a:r>
              <a:rPr lang="en-US" sz="1800" b="1" dirty="0">
                <a:latin typeface="Calibri Light" panose="020F0302020204030204" pitchFamily="34" charset="0"/>
                <a:cs typeface="Calibri Light" panose="020F0302020204030204" pitchFamily="34" charset="0"/>
              </a:rPr>
              <a:t>Yes, Terminate</a:t>
            </a: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Συνίσταται να τερματίζουμε τα </a:t>
            </a:r>
            <a:r>
              <a:rPr lang="en-US" sz="1800" dirty="0">
                <a:latin typeface="Calibri Light" panose="020F0302020204030204" pitchFamily="34" charset="0"/>
                <a:cs typeface="Calibri Light" panose="020F0302020204030204" pitchFamily="34" charset="0"/>
              </a:rPr>
              <a:t>Instances </a:t>
            </a:r>
            <a:r>
              <a:rPr lang="el-GR" sz="1800" dirty="0">
                <a:latin typeface="Calibri Light" panose="020F0302020204030204" pitchFamily="34" charset="0"/>
                <a:cs typeface="Calibri Light" panose="020F0302020204030204" pitchFamily="34" charset="0"/>
              </a:rPr>
              <a:t>όταν δεν τα χρησιμοποιούμε, για να αποφύγουμε τυχόν ανεπιθύμητες χρεώσεις.</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250" y="2594345"/>
            <a:ext cx="8920717" cy="3965944"/>
          </a:xfrm>
          <a:prstGeom prst="rect">
            <a:avLst/>
          </a:prstGeom>
        </p:spPr>
      </p:pic>
    </p:spTree>
    <p:extLst>
      <p:ext uri="{BB962C8B-B14F-4D97-AF65-F5344CB8AC3E}">
        <p14:creationId xmlns:p14="http://schemas.microsoft.com/office/powerpoint/2010/main" val="429055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8" name="Τίτλος 1"/>
          <p:cNvSpPr>
            <a:spLocks noGrp="1"/>
          </p:cNvSpPr>
          <p:nvPr>
            <p:ph type="title" idx="4294967295"/>
          </p:nvPr>
        </p:nvSpPr>
        <p:spPr/>
        <p:txBody>
          <a:bodyPr/>
          <a:lstStyle/>
          <a:p>
            <a:pPr eaLnBrk="1" hangingPunct="1"/>
            <a:r>
              <a:rPr lang="el-GR" altLang="el-GR" b="1" dirty="0">
                <a:latin typeface="Calibri Light" panose="020F0302020204030204" pitchFamily="34" charset="0"/>
                <a:cs typeface="Calibri Light" panose="020F0302020204030204" pitchFamily="34" charset="0"/>
              </a:rPr>
              <a:t>Δωρεάν δοκιμή του </a:t>
            </a:r>
            <a:r>
              <a:rPr lang="en-US" altLang="el-GR" b="1" dirty="0">
                <a:latin typeface="Calibri Light" panose="020F0302020204030204" pitchFamily="34" charset="0"/>
                <a:cs typeface="Calibri Light" panose="020F0302020204030204" pitchFamily="34" charset="0"/>
              </a:rPr>
              <a:t>AWS</a:t>
            </a:r>
            <a:endParaRPr lang="el-GR" altLang="el-GR" b="1" dirty="0">
              <a:latin typeface="Calibri Light" panose="020F0302020204030204" pitchFamily="34" charset="0"/>
              <a:cs typeface="Calibri Light" panose="020F0302020204030204" pitchFamily="34" charset="0"/>
            </a:endParaRPr>
          </a:p>
        </p:txBody>
      </p:sp>
      <p:sp>
        <p:nvSpPr>
          <p:cNvPr id="34819" name="Θέση περιεχομένου 2"/>
          <p:cNvSpPr>
            <a:spLocks noGrp="1"/>
          </p:cNvSpPr>
          <p:nvPr>
            <p:ph idx="4294967295"/>
          </p:nvPr>
        </p:nvSpPr>
        <p:spPr/>
        <p:txBody>
          <a:bodyPr/>
          <a:lstStyle/>
          <a:p>
            <a:pPr eaLnBrk="1" hangingPunct="1">
              <a:buFont typeface="Wingdings" panose="05000000000000000000" pitchFamily="2" charset="2"/>
              <a:buChar char="§"/>
            </a:pPr>
            <a:r>
              <a:rPr lang="el-GR" altLang="el-GR" sz="2400" dirty="0">
                <a:latin typeface="Calibri Light" panose="020F0302020204030204" pitchFamily="34" charset="0"/>
                <a:cs typeface="Calibri Light" panose="020F0302020204030204" pitchFamily="34" charset="0"/>
              </a:rPr>
              <a:t>Υπηρεσίες δωρεάν για 1 χρόνο</a:t>
            </a:r>
          </a:p>
          <a:p>
            <a:pPr eaLnBrk="1" hangingPunct="1">
              <a:buFont typeface="Wingdings" panose="05000000000000000000" pitchFamily="2" charset="2"/>
              <a:buChar char="§"/>
            </a:pPr>
            <a:r>
              <a:rPr lang="el-GR" altLang="el-GR" sz="2400" dirty="0">
                <a:latin typeface="Calibri Light" panose="020F0302020204030204" pitchFamily="34" charset="0"/>
                <a:cs typeface="Calibri Light" panose="020F0302020204030204" pitchFamily="34" charset="0"/>
              </a:rPr>
              <a:t>Υπηρεσίες για δοκιμαστική περίοδο</a:t>
            </a:r>
          </a:p>
          <a:p>
            <a:pPr eaLnBrk="1" hangingPunct="1">
              <a:buFont typeface="Wingdings" panose="05000000000000000000" pitchFamily="2" charset="2"/>
              <a:buChar char="§"/>
            </a:pPr>
            <a:r>
              <a:rPr lang="el-GR" altLang="el-GR" sz="2400" dirty="0">
                <a:latin typeface="Calibri Light" panose="020F0302020204030204" pitchFamily="34" charset="0"/>
                <a:cs typeface="Calibri Light" panose="020F0302020204030204" pitchFamily="34" charset="0"/>
              </a:rPr>
              <a:t>Υπηρεσίες πάντα δωρεάν *</a:t>
            </a:r>
          </a:p>
          <a:p>
            <a:pPr marL="0" indent="0" eaLnBrk="1" hangingPunct="1">
              <a:buNone/>
            </a:pPr>
            <a:r>
              <a:rPr lang="el-GR" altLang="el-GR" sz="2400" dirty="0">
                <a:latin typeface="Calibri Light" panose="020F0302020204030204" pitchFamily="34" charset="0"/>
                <a:cs typeface="Calibri Light" panose="020F0302020204030204" pitchFamily="34" charset="0"/>
              </a:rPr>
              <a:t>     </a:t>
            </a:r>
            <a:r>
              <a:rPr lang="el-GR" altLang="el-GR" sz="2000" dirty="0">
                <a:latin typeface="Calibri Light" panose="020F0302020204030204" pitchFamily="34" charset="0"/>
                <a:cs typeface="Calibri Light" panose="020F0302020204030204" pitchFamily="34" charset="0"/>
              </a:rPr>
              <a:t>(* συνήθως με περιορισμούς)</a:t>
            </a:r>
          </a:p>
          <a:p>
            <a:pPr eaLnBrk="1" hangingPunct="1">
              <a:buFont typeface="Wingdings" panose="05000000000000000000" pitchFamily="2" charset="2"/>
              <a:buChar char="§"/>
            </a:pPr>
            <a:endParaRPr lang="en-US" altLang="el-GR" sz="2400" dirty="0">
              <a:latin typeface="Calibri Light" panose="020F0302020204030204" pitchFamily="34" charset="0"/>
              <a:cs typeface="Calibri Light" panose="020F0302020204030204" pitchFamily="34" charset="0"/>
            </a:endParaRPr>
          </a:p>
          <a:p>
            <a:pPr eaLnBrk="1" hangingPunct="1">
              <a:buFont typeface="Wingdings" panose="05000000000000000000" pitchFamily="2" charset="2"/>
              <a:buChar char="§"/>
            </a:pPr>
            <a:endParaRPr lang="en-US" altLang="el-GR" sz="2400" dirty="0">
              <a:latin typeface="Calibri Light" panose="020F0302020204030204" pitchFamily="34" charset="0"/>
              <a:cs typeface="Calibri Light" panose="020F0302020204030204" pitchFamily="34" charset="0"/>
            </a:endParaRPr>
          </a:p>
          <a:p>
            <a:pPr eaLnBrk="1" hangingPunct="1"/>
            <a:endParaRPr lang="en-US" altLang="el-GR" dirty="0"/>
          </a:p>
          <a:p>
            <a:pPr eaLnBrk="1" hangingPunct="1"/>
            <a:endParaRPr lang="el-GR" altLang="el-GR" dirty="0"/>
          </a:p>
          <a:p>
            <a:pPr eaLnBrk="1" hangingPunct="1">
              <a:buFontTx/>
              <a:buNone/>
            </a:pPr>
            <a:endParaRPr lang="el-GR" altLang="el-GR" dirty="0"/>
          </a:p>
          <a:p>
            <a:pPr eaLnBrk="1" hangingPunct="1">
              <a:buFontTx/>
              <a:buNone/>
            </a:pPr>
            <a:endParaRPr lang="el-GR" altLang="el-GR" dirty="0"/>
          </a:p>
        </p:txBody>
      </p:sp>
      <p:pic>
        <p:nvPicPr>
          <p:cNvPr id="34820" name="Εικόνα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13" y="3849688"/>
            <a:ext cx="304165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Εικόνα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29894" y="3948113"/>
            <a:ext cx="3024187"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Εικόνα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71173" y="1600200"/>
            <a:ext cx="2986087"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Εικόνα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05713" y="4200525"/>
            <a:ext cx="298767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57260" y="1852613"/>
            <a:ext cx="3025140" cy="20955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Τέλος Παρουσίασης</a:t>
            </a:r>
          </a:p>
        </p:txBody>
      </p:sp>
      <p:sp>
        <p:nvSpPr>
          <p:cNvPr id="34819" name="Θέση περιεχομένου 2"/>
          <p:cNvSpPr>
            <a:spLocks noGrp="1"/>
          </p:cNvSpPr>
          <p:nvPr>
            <p:ph idx="1"/>
          </p:nvPr>
        </p:nvSpPr>
        <p:spPr/>
        <p:txBody>
          <a:bodyPr/>
          <a:lstStyle/>
          <a:p>
            <a:pPr marL="0" indent="0" algn="ctr" eaLnBrk="1" hangingPunct="1">
              <a:buNone/>
            </a:pPr>
            <a:endParaRPr lang="el-GR" altLang="el-GR" sz="2400" dirty="0">
              <a:latin typeface="Calibri Light" panose="020F0302020204030204" pitchFamily="34" charset="0"/>
              <a:cs typeface="Calibri Light" panose="020F0302020204030204" pitchFamily="34" charset="0"/>
            </a:endParaRPr>
          </a:p>
          <a:p>
            <a:pPr marL="0" indent="0" algn="ctr" eaLnBrk="1" hangingPunct="1">
              <a:buNone/>
            </a:pPr>
            <a:endParaRPr lang="el-GR" altLang="el-GR" sz="2400" dirty="0">
              <a:latin typeface="Calibri Light" panose="020F0302020204030204" pitchFamily="34" charset="0"/>
              <a:cs typeface="Calibri Light" panose="020F0302020204030204" pitchFamily="34" charset="0"/>
            </a:endParaRPr>
          </a:p>
          <a:p>
            <a:pPr marL="0" indent="0" algn="ctr" eaLnBrk="1" hangingPunct="1">
              <a:buNone/>
            </a:pPr>
            <a:endParaRPr lang="el-GR" altLang="el-GR" sz="2400" dirty="0">
              <a:latin typeface="Calibri Light" panose="020F0302020204030204" pitchFamily="34" charset="0"/>
              <a:cs typeface="Calibri Light" panose="020F0302020204030204" pitchFamily="34" charset="0"/>
            </a:endParaRPr>
          </a:p>
          <a:p>
            <a:pPr marL="0" indent="0" algn="ctr" eaLnBrk="1" hangingPunct="1">
              <a:buNone/>
            </a:pPr>
            <a:endParaRPr lang="el-GR" altLang="el-GR" sz="2400" dirty="0">
              <a:latin typeface="Calibri Light" panose="020F0302020204030204" pitchFamily="34" charset="0"/>
              <a:cs typeface="Calibri Light" panose="020F0302020204030204" pitchFamily="34" charset="0"/>
            </a:endParaRPr>
          </a:p>
          <a:p>
            <a:pPr marL="0" indent="0" algn="ctr" eaLnBrk="1" hangingPunct="1">
              <a:buNone/>
            </a:pPr>
            <a:endParaRPr lang="el-GR" altLang="el-GR" sz="2400" dirty="0">
              <a:latin typeface="Calibri Light" panose="020F0302020204030204" pitchFamily="34" charset="0"/>
              <a:cs typeface="Calibri Light" panose="020F0302020204030204" pitchFamily="34" charset="0"/>
            </a:endParaRPr>
          </a:p>
          <a:p>
            <a:pPr marL="0" indent="0" algn="ctr" eaLnBrk="1" hangingPunct="1">
              <a:buNone/>
            </a:pPr>
            <a:endParaRPr lang="el-GR" altLang="el-GR" sz="2400" dirty="0">
              <a:latin typeface="Calibri Light" panose="020F0302020204030204" pitchFamily="34" charset="0"/>
              <a:cs typeface="Calibri Light" panose="020F0302020204030204" pitchFamily="34" charset="0"/>
            </a:endParaRPr>
          </a:p>
          <a:p>
            <a:pPr marL="0" indent="0" algn="ctr" eaLnBrk="1" hangingPunct="1">
              <a:buNone/>
            </a:pPr>
            <a:endParaRPr lang="el-GR" altLang="el-GR" sz="2400" dirty="0">
              <a:latin typeface="Calibri Light" panose="020F0302020204030204" pitchFamily="34" charset="0"/>
              <a:cs typeface="Calibri Light" panose="020F0302020204030204" pitchFamily="34" charset="0"/>
            </a:endParaRPr>
          </a:p>
          <a:p>
            <a:pPr marL="0" indent="0" algn="ctr" eaLnBrk="1" hangingPunct="1">
              <a:buNone/>
            </a:pPr>
            <a:endParaRPr lang="el-GR" altLang="el-GR" sz="2400" dirty="0">
              <a:latin typeface="Calibri Light" panose="020F0302020204030204" pitchFamily="34" charset="0"/>
              <a:cs typeface="Calibri Light" panose="020F0302020204030204" pitchFamily="34" charset="0"/>
            </a:endParaRPr>
          </a:p>
          <a:p>
            <a:pPr marL="0" indent="0" algn="ctr" eaLnBrk="1" hangingPunct="1">
              <a:buNone/>
            </a:pPr>
            <a:r>
              <a:rPr lang="el-GR" altLang="el-GR" i="1" dirty="0">
                <a:latin typeface="Calibri Light" panose="020F0302020204030204" pitchFamily="34" charset="0"/>
                <a:cs typeface="Calibri Light" panose="020F0302020204030204" pitchFamily="34" charset="0"/>
              </a:rPr>
              <a:t>Ευχαριστώ για την προσοχή σας</a:t>
            </a:r>
            <a:endParaRPr lang="en-US" altLang="el-GR" i="1" dirty="0">
              <a:latin typeface="Calibri Light" panose="020F0302020204030204" pitchFamily="34" charset="0"/>
              <a:cs typeface="Calibri Light" panose="020F0302020204030204" pitchFamily="34" charset="0"/>
            </a:endParaRPr>
          </a:p>
          <a:p>
            <a:pPr eaLnBrk="1" hangingPunct="1">
              <a:buFont typeface="Wingdings" panose="05000000000000000000" pitchFamily="2" charset="2"/>
              <a:buChar char="§"/>
            </a:pPr>
            <a:endParaRPr lang="en-US" altLang="el-GR" sz="2400" dirty="0">
              <a:latin typeface="Calibri Light" panose="020F0302020204030204" pitchFamily="34" charset="0"/>
              <a:cs typeface="Calibri Light" panose="020F0302020204030204" pitchFamily="34" charset="0"/>
            </a:endParaRPr>
          </a:p>
          <a:p>
            <a:pPr eaLnBrk="1" hangingPunct="1"/>
            <a:endParaRPr lang="en-US" altLang="el-GR" dirty="0"/>
          </a:p>
          <a:p>
            <a:pPr eaLnBrk="1" hangingPunct="1"/>
            <a:endParaRPr lang="el-GR" altLang="el-GR" dirty="0"/>
          </a:p>
          <a:p>
            <a:pPr eaLnBrk="1" hangingPunct="1">
              <a:buFontTx/>
              <a:buNone/>
            </a:pPr>
            <a:endParaRPr lang="el-GR" altLang="el-GR" dirty="0"/>
          </a:p>
          <a:p>
            <a:pPr eaLnBrk="1" hangingPunct="1">
              <a:buFontTx/>
              <a:buNone/>
            </a:pPr>
            <a:endParaRPr lang="el-GR" altLang="el-GR" dirty="0"/>
          </a:p>
        </p:txBody>
      </p:sp>
      <p:pic>
        <p:nvPicPr>
          <p:cNvPr id="3" name="Εικόνα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1600200"/>
            <a:ext cx="6858000" cy="3600450"/>
          </a:xfrm>
          <a:prstGeom prst="rect">
            <a:avLst/>
          </a:prstGeom>
        </p:spPr>
      </p:pic>
    </p:spTree>
    <p:extLst>
      <p:ext uri="{BB962C8B-B14F-4D97-AF65-F5344CB8AC3E}">
        <p14:creationId xmlns:p14="http://schemas.microsoft.com/office/powerpoint/2010/main" val="901771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Τίτλος 1"/>
          <p:cNvSpPr>
            <a:spLocks noGrp="1"/>
          </p:cNvSpPr>
          <p:nvPr>
            <p:ph type="title" idx="4294967295"/>
          </p:nvPr>
        </p:nvSpPr>
        <p:spPr/>
        <p:txBody>
          <a:bodyPr/>
          <a:lstStyle/>
          <a:p>
            <a:pPr eaLnBrk="1" hangingPunct="1"/>
            <a:r>
              <a:rPr lang="el-GR" altLang="el-GR" b="1" dirty="0">
                <a:latin typeface="Calibri Light" panose="020F0302020204030204" pitchFamily="34" charset="0"/>
                <a:cs typeface="Calibri Light" panose="020F0302020204030204" pitchFamily="34" charset="0"/>
              </a:rPr>
              <a:t>Μοντέλα παροχής υπηρεσιών </a:t>
            </a:r>
            <a:r>
              <a:rPr lang="el-GR" altLang="el-GR" b="1" dirty="0" err="1">
                <a:latin typeface="Calibri Light" panose="020F0302020204030204" pitchFamily="34" charset="0"/>
                <a:cs typeface="Calibri Light" panose="020F0302020204030204" pitchFamily="34" charset="0"/>
              </a:rPr>
              <a:t>Cloud</a:t>
            </a:r>
            <a:endParaRPr lang="el-GR" altLang="el-GR" b="1" dirty="0">
              <a:latin typeface="Calibri Light" panose="020F0302020204030204" pitchFamily="34" charset="0"/>
              <a:cs typeface="Calibri Light" panose="020F0302020204030204" pitchFamily="34" charset="0"/>
            </a:endParaRPr>
          </a:p>
        </p:txBody>
      </p:sp>
      <p:sp>
        <p:nvSpPr>
          <p:cNvPr id="7171" name="Θέση περιεχομένου 2"/>
          <p:cNvSpPr>
            <a:spLocks noGrp="1"/>
          </p:cNvSpPr>
          <p:nvPr>
            <p:ph idx="4294967295"/>
          </p:nvPr>
        </p:nvSpPr>
        <p:spPr/>
        <p:txBody>
          <a:bodyPr/>
          <a:lstStyle/>
          <a:p>
            <a:pPr algn="just" eaLnBrk="1" hangingPunct="1">
              <a:buFont typeface="Wingdings" panose="05000000000000000000" pitchFamily="2" charset="2"/>
              <a:buChar char="§"/>
            </a:pPr>
            <a:r>
              <a:rPr lang="el-GR" altLang="el-GR" sz="2400" dirty="0">
                <a:latin typeface="Calibri Light" panose="020F0302020204030204" pitchFamily="34" charset="0"/>
                <a:cs typeface="Calibri Light" panose="020F0302020204030204" pitchFamily="34" charset="0"/>
              </a:rPr>
              <a:t> Οι τρείς μεγάλες εταιρίες παροχής υποδομών νέφους </a:t>
            </a:r>
            <a:r>
              <a:rPr lang="en-US" altLang="el-GR" sz="2400" dirty="0">
                <a:latin typeface="Calibri Light" panose="020F0302020204030204" pitchFamily="34" charset="0"/>
                <a:cs typeface="Calibri Light" panose="020F0302020204030204" pitchFamily="34" charset="0"/>
              </a:rPr>
              <a:t>Amazon, Microsoft, Google, </a:t>
            </a:r>
            <a:r>
              <a:rPr lang="el-GR" altLang="el-GR" sz="2400" dirty="0">
                <a:latin typeface="Calibri Light" panose="020F0302020204030204" pitchFamily="34" charset="0"/>
                <a:cs typeface="Calibri Light" panose="020F0302020204030204" pitchFamily="34" charset="0"/>
              </a:rPr>
              <a:t>προσανατολίζονται τώρα στην ενοποίηση των μοντέλων </a:t>
            </a:r>
            <a:r>
              <a:rPr lang="en-US" altLang="el-GR" sz="2400" dirty="0">
                <a:latin typeface="Calibri Light" panose="020F0302020204030204" pitchFamily="34" charset="0"/>
                <a:cs typeface="Calibri Light" panose="020F0302020204030204" pitchFamily="34" charset="0"/>
              </a:rPr>
              <a:t>SaaS – PaaS – IaaS </a:t>
            </a:r>
            <a:r>
              <a:rPr lang="el-GR" altLang="el-GR" sz="2400" dirty="0">
                <a:latin typeface="Calibri Light" panose="020F0302020204030204" pitchFamily="34" charset="0"/>
                <a:cs typeface="Calibri Light" panose="020F0302020204030204" pitchFamily="34" charset="0"/>
              </a:rPr>
              <a:t>σε ένα συνολικό πακέτο υπηρεσιών.</a:t>
            </a:r>
          </a:p>
          <a:p>
            <a:pPr algn="just" eaLnBrk="1" hangingPunct="1">
              <a:buFontTx/>
              <a:buNone/>
            </a:pPr>
            <a:endParaRPr lang="en-US" altLang="el-GR" sz="2400" dirty="0"/>
          </a:p>
          <a:p>
            <a:pPr algn="just" eaLnBrk="1" hangingPunct="1">
              <a:buFont typeface="Wingdings" panose="05000000000000000000" pitchFamily="2" charset="2"/>
              <a:buChar char="§"/>
            </a:pPr>
            <a:r>
              <a:rPr lang="el-GR" altLang="el-GR" sz="2400" dirty="0">
                <a:latin typeface="Calibri Light" panose="020F0302020204030204" pitchFamily="34" charset="0"/>
                <a:cs typeface="Calibri Light" panose="020F0302020204030204" pitchFamily="34" charset="0"/>
              </a:rPr>
              <a:t> Ξεκίνησαν ως ηγέτες σε</a:t>
            </a:r>
            <a:r>
              <a:rPr lang="en-US" altLang="el-GR" sz="2400" dirty="0">
                <a:latin typeface="Calibri Light" panose="020F0302020204030204" pitchFamily="34" charset="0"/>
                <a:cs typeface="Calibri Light" panose="020F0302020204030204" pitchFamily="34" charset="0"/>
              </a:rPr>
              <a:t> </a:t>
            </a:r>
            <a:r>
              <a:rPr lang="el-GR" altLang="el-GR" sz="2400" dirty="0">
                <a:latin typeface="Calibri Light" panose="020F0302020204030204" pitchFamily="34" charset="0"/>
                <a:cs typeface="Calibri Light" panose="020F0302020204030204" pitchFamily="34" charset="0"/>
              </a:rPr>
              <a:t>διαφορετικό</a:t>
            </a:r>
            <a:endParaRPr lang="en-US" altLang="el-GR" sz="2400" dirty="0">
              <a:latin typeface="Calibri Light" panose="020F0302020204030204" pitchFamily="34" charset="0"/>
              <a:cs typeface="Calibri Light" panose="020F0302020204030204" pitchFamily="34" charset="0"/>
            </a:endParaRPr>
          </a:p>
          <a:p>
            <a:pPr marL="0" indent="0" algn="just" eaLnBrk="1" hangingPunct="1">
              <a:buNone/>
            </a:pPr>
            <a:r>
              <a:rPr lang="el-GR" altLang="el-GR" sz="2400" dirty="0">
                <a:latin typeface="Calibri Light" panose="020F0302020204030204" pitchFamily="34" charset="0"/>
                <a:cs typeface="Calibri Light" panose="020F0302020204030204" pitchFamily="34" charset="0"/>
              </a:rPr>
              <a:t>    τομέα η κάθε μία:</a:t>
            </a:r>
            <a:endParaRPr lang="en-US" altLang="el-GR" sz="2400" dirty="0">
              <a:latin typeface="Calibri Light" panose="020F0302020204030204" pitchFamily="34" charset="0"/>
              <a:cs typeface="Calibri Light" panose="020F0302020204030204" pitchFamily="34" charset="0"/>
            </a:endParaRPr>
          </a:p>
          <a:p>
            <a:pPr lvl="1" algn="just" eaLnBrk="1" hangingPunct="1">
              <a:buFont typeface="Wingdings" panose="05000000000000000000" pitchFamily="2" charset="2"/>
              <a:buChar char="Ø"/>
            </a:pPr>
            <a:r>
              <a:rPr lang="en-US" altLang="el-GR" sz="2000" dirty="0">
                <a:latin typeface="Calibri Light" panose="020F0302020204030204" pitchFamily="34" charset="0"/>
                <a:cs typeface="Calibri Light" panose="020F0302020204030204" pitchFamily="34" charset="0"/>
              </a:rPr>
              <a:t>Google</a:t>
            </a:r>
            <a:r>
              <a:rPr lang="el-GR" altLang="el-GR" sz="2000" dirty="0">
                <a:latin typeface="Calibri Light" panose="020F0302020204030204" pitchFamily="34" charset="0"/>
                <a:cs typeface="Calibri Light" panose="020F0302020204030204" pitchFamily="34" charset="0"/>
              </a:rPr>
              <a:t> </a:t>
            </a:r>
            <a:r>
              <a:rPr lang="en-US" altLang="el-GR" sz="2000" dirty="0">
                <a:latin typeface="Calibri Light" panose="020F0302020204030204" pitchFamily="34" charset="0"/>
                <a:cs typeface="Calibri Light" panose="020F0302020204030204" pitchFamily="34" charset="0"/>
              </a:rPr>
              <a:t>(G Suite) </a:t>
            </a:r>
            <a:r>
              <a:rPr lang="el-GR" altLang="el-GR" sz="2000" dirty="0">
                <a:latin typeface="Calibri Light" panose="020F0302020204030204" pitchFamily="34" charset="0"/>
                <a:cs typeface="Calibri Light" panose="020F0302020204030204" pitchFamily="34" charset="0"/>
              </a:rPr>
              <a:t>-&gt; έμφαση στο</a:t>
            </a:r>
            <a:r>
              <a:rPr lang="en-US" altLang="el-GR" sz="2000" dirty="0">
                <a:latin typeface="Calibri Light" panose="020F0302020204030204" pitchFamily="34" charset="0"/>
                <a:cs typeface="Calibri Light" panose="020F0302020204030204" pitchFamily="34" charset="0"/>
              </a:rPr>
              <a:t> SaaS</a:t>
            </a:r>
          </a:p>
          <a:p>
            <a:pPr lvl="1" algn="just" eaLnBrk="1" hangingPunct="1">
              <a:buFont typeface="Wingdings" panose="05000000000000000000" pitchFamily="2" charset="2"/>
              <a:buChar char="Ø"/>
            </a:pPr>
            <a:r>
              <a:rPr lang="en-US" altLang="el-GR" sz="2000" dirty="0">
                <a:latin typeface="Calibri Light" panose="020F0302020204030204" pitchFamily="34" charset="0"/>
                <a:cs typeface="Calibri Light" panose="020F0302020204030204" pitchFamily="34" charset="0"/>
              </a:rPr>
              <a:t>Microsoft</a:t>
            </a:r>
            <a:r>
              <a:rPr lang="el-GR" altLang="el-GR" sz="2000" dirty="0">
                <a:latin typeface="Calibri Light" panose="020F0302020204030204" pitchFamily="34" charset="0"/>
                <a:cs typeface="Calibri Light" panose="020F0302020204030204" pitchFamily="34" charset="0"/>
              </a:rPr>
              <a:t> </a:t>
            </a:r>
            <a:r>
              <a:rPr lang="en-US" altLang="el-GR" sz="2000" dirty="0">
                <a:latin typeface="Calibri Light" panose="020F0302020204030204" pitchFamily="34" charset="0"/>
                <a:cs typeface="Calibri Light" panose="020F0302020204030204" pitchFamily="34" charset="0"/>
              </a:rPr>
              <a:t>(Azure) </a:t>
            </a:r>
            <a:r>
              <a:rPr lang="el-GR" altLang="el-GR" sz="2000" dirty="0">
                <a:latin typeface="Calibri Light" panose="020F0302020204030204" pitchFamily="34" charset="0"/>
                <a:cs typeface="Calibri Light" panose="020F0302020204030204" pitchFamily="34" charset="0"/>
              </a:rPr>
              <a:t>-&gt;</a:t>
            </a:r>
            <a:r>
              <a:rPr lang="en-US" altLang="el-GR" sz="2000" dirty="0">
                <a:latin typeface="Calibri Light" panose="020F0302020204030204" pitchFamily="34" charset="0"/>
                <a:cs typeface="Calibri Light" panose="020F0302020204030204" pitchFamily="34" charset="0"/>
              </a:rPr>
              <a:t> </a:t>
            </a:r>
            <a:r>
              <a:rPr lang="el-GR" altLang="el-GR" sz="2000" dirty="0">
                <a:latin typeface="Calibri Light" panose="020F0302020204030204" pitchFamily="34" charset="0"/>
                <a:cs typeface="Calibri Light" panose="020F0302020204030204" pitchFamily="34" charset="0"/>
              </a:rPr>
              <a:t>έμφαση στο </a:t>
            </a:r>
            <a:r>
              <a:rPr lang="en-US" altLang="el-GR" sz="2000" dirty="0">
                <a:latin typeface="Calibri Light" panose="020F0302020204030204" pitchFamily="34" charset="0"/>
                <a:cs typeface="Calibri Light" panose="020F0302020204030204" pitchFamily="34" charset="0"/>
              </a:rPr>
              <a:t>PaaS</a:t>
            </a:r>
          </a:p>
          <a:p>
            <a:pPr lvl="1" algn="just" eaLnBrk="1" hangingPunct="1">
              <a:buFont typeface="Wingdings" panose="05000000000000000000" pitchFamily="2" charset="2"/>
              <a:buChar char="Ø"/>
            </a:pPr>
            <a:r>
              <a:rPr lang="en-US" altLang="el-GR" sz="2000" dirty="0">
                <a:latin typeface="Calibri Light" panose="020F0302020204030204" pitchFamily="34" charset="0"/>
                <a:cs typeface="Calibri Light" panose="020F0302020204030204" pitchFamily="34" charset="0"/>
              </a:rPr>
              <a:t>Amazon</a:t>
            </a:r>
            <a:r>
              <a:rPr lang="el-GR" altLang="el-GR" sz="2000" dirty="0">
                <a:latin typeface="Calibri Light" panose="020F0302020204030204" pitchFamily="34" charset="0"/>
                <a:cs typeface="Calibri Light" panose="020F0302020204030204" pitchFamily="34" charset="0"/>
              </a:rPr>
              <a:t> </a:t>
            </a:r>
            <a:r>
              <a:rPr lang="en-US" altLang="el-GR" sz="2000" dirty="0">
                <a:latin typeface="Calibri Light" panose="020F0302020204030204" pitchFamily="34" charset="0"/>
                <a:cs typeface="Calibri Light" panose="020F0302020204030204" pitchFamily="34" charset="0"/>
              </a:rPr>
              <a:t>(AWS) </a:t>
            </a:r>
            <a:r>
              <a:rPr lang="el-GR" altLang="el-GR" sz="2000" dirty="0">
                <a:latin typeface="Calibri Light" panose="020F0302020204030204" pitchFamily="34" charset="0"/>
                <a:cs typeface="Calibri Light" panose="020F0302020204030204" pitchFamily="34" charset="0"/>
              </a:rPr>
              <a:t>-&gt;</a:t>
            </a:r>
            <a:r>
              <a:rPr lang="en-US" altLang="el-GR" sz="2000" dirty="0">
                <a:latin typeface="Calibri Light" panose="020F0302020204030204" pitchFamily="34" charset="0"/>
                <a:cs typeface="Calibri Light" panose="020F0302020204030204" pitchFamily="34" charset="0"/>
              </a:rPr>
              <a:t> </a:t>
            </a:r>
            <a:r>
              <a:rPr lang="el-GR" altLang="el-GR" sz="2000" dirty="0">
                <a:latin typeface="Calibri Light" panose="020F0302020204030204" pitchFamily="34" charset="0"/>
                <a:cs typeface="Calibri Light" panose="020F0302020204030204" pitchFamily="34" charset="0"/>
              </a:rPr>
              <a:t>έμφαση στο </a:t>
            </a:r>
            <a:r>
              <a:rPr lang="en-US" altLang="el-GR" sz="2000" dirty="0">
                <a:latin typeface="Calibri Light" panose="020F0302020204030204" pitchFamily="34" charset="0"/>
                <a:cs typeface="Calibri Light" panose="020F0302020204030204" pitchFamily="34" charset="0"/>
              </a:rPr>
              <a:t>IaaS</a:t>
            </a:r>
            <a:endParaRPr lang="el-GR" altLang="el-GR" sz="2000" dirty="0">
              <a:latin typeface="Calibri Light" panose="020F0302020204030204" pitchFamily="34" charset="0"/>
              <a:cs typeface="Calibri Light" panose="020F0302020204030204" pitchFamily="34" charset="0"/>
            </a:endParaRPr>
          </a:p>
        </p:txBody>
      </p:sp>
      <p:pic>
        <p:nvPicPr>
          <p:cNvPr id="7172" name="Εικόνα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360614"/>
            <a:ext cx="4876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Τίτλος 1"/>
          <p:cNvSpPr>
            <a:spLocks noGrp="1"/>
          </p:cNvSpPr>
          <p:nvPr>
            <p:ph type="title" idx="4294967295"/>
          </p:nvPr>
        </p:nvSpPr>
        <p:spPr/>
        <p:txBody>
          <a:bodyPr/>
          <a:lstStyle/>
          <a:p>
            <a:pPr eaLnBrk="1" hangingPunct="1"/>
            <a:r>
              <a:rPr lang="en-US" altLang="el-GR" b="1" dirty="0">
                <a:latin typeface="Calibri Light" panose="020F0302020204030204" pitchFamily="34" charset="0"/>
                <a:cs typeface="Calibri Light" panose="020F0302020204030204" pitchFamily="34" charset="0"/>
              </a:rPr>
              <a:t>Amazon Web Services (AWS)</a:t>
            </a:r>
            <a:endParaRPr lang="el-GR" altLang="el-GR" b="1" dirty="0">
              <a:latin typeface="Calibri Light" panose="020F0302020204030204" pitchFamily="34" charset="0"/>
              <a:cs typeface="Calibri Light" panose="020F0302020204030204" pitchFamily="34" charset="0"/>
            </a:endParaRPr>
          </a:p>
        </p:txBody>
      </p:sp>
      <p:sp>
        <p:nvSpPr>
          <p:cNvPr id="3" name="Θέση περιεχομένου 2"/>
          <p:cNvSpPr>
            <a:spLocks noGrp="1"/>
          </p:cNvSpPr>
          <p:nvPr>
            <p:ph idx="4294967295"/>
          </p:nvPr>
        </p:nvSpPr>
        <p:spPr>
          <a:xfrm>
            <a:off x="838200" y="1512888"/>
            <a:ext cx="10515600" cy="5262562"/>
          </a:xfrm>
        </p:spPr>
        <p:txBody>
          <a:bodyPr>
            <a:normAutofit/>
          </a:bodyPr>
          <a:lstStyle/>
          <a:p>
            <a:pPr eaLnBrk="1" hangingPunct="1">
              <a:buFont typeface="Wingdings" panose="05000000000000000000" pitchFamily="2" charset="2"/>
              <a:buChar char="§"/>
              <a:defRPr/>
            </a:pPr>
            <a:r>
              <a:rPr lang="el-GR" sz="1800" dirty="0">
                <a:latin typeface="Calibri Light" panose="020F0302020204030204" pitchFamily="34" charset="0"/>
                <a:cs typeface="Calibri Light" panose="020F0302020204030204" pitchFamily="34" charset="0"/>
              </a:rPr>
              <a:t> </a:t>
            </a:r>
            <a:r>
              <a:rPr lang="el-GR" sz="2400" b="1" dirty="0">
                <a:latin typeface="Calibri Light" panose="020F0302020204030204" pitchFamily="34" charset="0"/>
                <a:cs typeface="Calibri Light" panose="020F0302020204030204" pitchFamily="34" charset="0"/>
              </a:rPr>
              <a:t>AWS -&gt; </a:t>
            </a:r>
            <a:r>
              <a:rPr lang="el-GR" sz="2400" b="1" dirty="0" err="1">
                <a:latin typeface="Calibri Light" panose="020F0302020204030204" pitchFamily="34" charset="0"/>
                <a:cs typeface="Calibri Light" panose="020F0302020204030204" pitchFamily="34" charset="0"/>
              </a:rPr>
              <a:t>laaS</a:t>
            </a:r>
            <a:r>
              <a:rPr lang="el-GR" sz="2400" b="1" dirty="0">
                <a:latin typeface="Calibri Light" panose="020F0302020204030204" pitchFamily="34" charset="0"/>
                <a:cs typeface="Calibri Light" panose="020F0302020204030204" pitchFamily="34" charset="0"/>
              </a:rPr>
              <a:t>.  Υπηρεσίες υπολογιστικού νέφους :</a:t>
            </a:r>
          </a:p>
          <a:p>
            <a:pPr lvl="1" eaLnBrk="1" hangingPunct="1">
              <a:buFont typeface="Wingdings" panose="05000000000000000000" pitchFamily="2" charset="2"/>
              <a:buChar char="Ø"/>
              <a:defRPr/>
            </a:pP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Παρουσιάστηκαν το 2006.  Εταιρείες σε πάνω από 200 χώρες χρησιμοποιούν AWS το 2018.</a:t>
            </a:r>
          </a:p>
          <a:p>
            <a:pPr lvl="1" eaLnBrk="1" hangingPunct="1">
              <a:buFont typeface="Wingdings" panose="05000000000000000000" pitchFamily="2" charset="2"/>
              <a:buChar char="Ø"/>
              <a:defRPr/>
            </a:pP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Η υποδομή αποτελείται από υπολογιστικούς </a:t>
            </a:r>
            <a:r>
              <a:rPr lang="el-GR" sz="1800" dirty="0" err="1">
                <a:latin typeface="Calibri Light" panose="020F0302020204030204" pitchFamily="34" charset="0"/>
                <a:cs typeface="Calibri Light" panose="020F0302020204030204" pitchFamily="34" charset="0"/>
              </a:rPr>
              <a:t>servers</a:t>
            </a:r>
            <a:r>
              <a:rPr lang="el-GR" sz="1800" dirty="0">
                <a:latin typeface="Calibri Light" panose="020F0302020204030204" pitchFamily="34" charset="0"/>
                <a:cs typeface="Calibri Light" panose="020F0302020204030204" pitchFamily="34" charset="0"/>
              </a:rPr>
              <a:t> και </a:t>
            </a:r>
            <a:r>
              <a:rPr lang="el-GR" sz="1800" dirty="0" err="1">
                <a:latin typeface="Calibri Light" panose="020F0302020204030204" pitchFamily="34" charset="0"/>
                <a:cs typeface="Calibri Light" panose="020F0302020204030204" pitchFamily="34" charset="0"/>
              </a:rPr>
              <a:t>server</a:t>
            </a:r>
            <a:r>
              <a:rPr lang="el-GR" sz="1800" dirty="0">
                <a:latin typeface="Calibri Light" panose="020F0302020204030204" pitchFamily="34" charset="0"/>
                <a:cs typeface="Calibri Light" panose="020F0302020204030204" pitchFamily="34" charset="0"/>
              </a:rPr>
              <a:t> αποθήκευσης, διασυνδεδεμένους μέσω δικτύων υψηλών ταχυτήτων υποστηρίζοντας ένα σύνολο υπηρεσιών.</a:t>
            </a:r>
          </a:p>
          <a:p>
            <a:pPr marL="0" indent="0" eaLnBrk="1" hangingPunct="1">
              <a:defRPr/>
            </a:pPr>
            <a:endParaRPr lang="el-GR" sz="2000" dirty="0"/>
          </a:p>
          <a:p>
            <a:pPr eaLnBrk="1" hangingPunct="1">
              <a:buFont typeface="Wingdings" panose="05000000000000000000" pitchFamily="2" charset="2"/>
              <a:buChar char="§"/>
              <a:defRPr/>
            </a:pPr>
            <a:r>
              <a:rPr lang="el-GR" sz="2000" b="1" dirty="0">
                <a:latin typeface="Calibri Light" panose="020F0302020204030204" pitchFamily="34" charset="0"/>
                <a:cs typeface="Calibri Light" panose="020F0302020204030204" pitchFamily="34" charset="0"/>
              </a:rPr>
              <a:t> </a:t>
            </a:r>
            <a:r>
              <a:rPr lang="el-GR" sz="2400" b="1" dirty="0">
                <a:latin typeface="Calibri Light" panose="020F0302020204030204" pitchFamily="34" charset="0"/>
                <a:cs typeface="Calibri Light" panose="020F0302020204030204" pitchFamily="34" charset="0"/>
              </a:rPr>
              <a:t>Ένας προγραμματιστής εφαρμογών :</a:t>
            </a:r>
          </a:p>
          <a:p>
            <a:pPr lvl="1" eaLnBrk="1" hangingPunct="1">
              <a:buFont typeface="Wingdings" panose="05000000000000000000" pitchFamily="2" charset="2"/>
              <a:buChar char="Ø"/>
              <a:defRPr/>
            </a:pP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Εγκαθιστά εφαρμογές στην πλατφόρμα της επιλογής του. Διαχειρίζεται πόρους που διατίθενται από την </a:t>
            </a:r>
            <a:r>
              <a:rPr lang="el-GR" sz="1800" dirty="0" err="1">
                <a:latin typeface="Calibri Light" panose="020F0302020204030204" pitchFamily="34" charset="0"/>
                <a:cs typeface="Calibri Light" panose="020F0302020204030204" pitchFamily="34" charset="0"/>
              </a:rPr>
              <a:t>Amazon</a:t>
            </a:r>
            <a:r>
              <a:rPr lang="el-GR" sz="1800" dirty="0">
                <a:latin typeface="Calibri Light" panose="020F0302020204030204" pitchFamily="34" charset="0"/>
                <a:cs typeface="Calibri Light" panose="020F0302020204030204" pitchFamily="34" charset="0"/>
              </a:rPr>
              <a:t>.</a:t>
            </a:r>
          </a:p>
          <a:p>
            <a:pPr lvl="1" eaLnBrk="1" hangingPunct="1">
              <a:buFont typeface="Wingdings" panose="05000000000000000000" pitchFamily="2" charset="2"/>
              <a:buChar char="Ø"/>
              <a:defRPr/>
            </a:pP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Η </a:t>
            </a:r>
            <a:r>
              <a:rPr lang="el-GR" sz="1800" dirty="0" err="1">
                <a:latin typeface="Calibri Light" panose="020F0302020204030204" pitchFamily="34" charset="0"/>
                <a:cs typeface="Calibri Light" panose="020F0302020204030204" pitchFamily="34" charset="0"/>
              </a:rPr>
              <a:t>Amazon</a:t>
            </a:r>
            <a:r>
              <a:rPr lang="el-GR" sz="1800" dirty="0">
                <a:latin typeface="Calibri Light" panose="020F0302020204030204" pitchFamily="34" charset="0"/>
                <a:cs typeface="Calibri Light" panose="020F0302020204030204" pitchFamily="34" charset="0"/>
              </a:rPr>
              <a:t> παρέχει υπηρεσίες νέφους μέσω ενός δικτύου από </a:t>
            </a:r>
            <a:r>
              <a:rPr lang="el-GR" sz="1800" dirty="0" err="1">
                <a:latin typeface="Calibri Light" panose="020F0302020204030204" pitchFamily="34" charset="0"/>
                <a:cs typeface="Calibri Light" panose="020F0302020204030204" pitchFamily="34" charset="0"/>
              </a:rPr>
              <a:t>data</a:t>
            </a:r>
            <a:r>
              <a:rPr lang="el-GR" sz="1800" dirty="0">
                <a:latin typeface="Calibri Light" panose="020F0302020204030204" pitchFamily="34" charset="0"/>
                <a:cs typeface="Calibri Light" panose="020F0302020204030204" pitchFamily="34" charset="0"/>
              </a:rPr>
              <a:t> </a:t>
            </a:r>
            <a:r>
              <a:rPr lang="el-GR" sz="1800" dirty="0" err="1">
                <a:latin typeface="Calibri Light" panose="020F0302020204030204" pitchFamily="34" charset="0"/>
                <a:cs typeface="Calibri Light" panose="020F0302020204030204" pitchFamily="34" charset="0"/>
              </a:rPr>
              <a:t>centers</a:t>
            </a:r>
            <a:r>
              <a:rPr lang="el-GR" sz="1800" dirty="0">
                <a:latin typeface="Calibri Light" panose="020F0302020204030204" pitchFamily="34" charset="0"/>
                <a:cs typeface="Calibri Light" panose="020F0302020204030204" pitchFamily="34" charset="0"/>
              </a:rPr>
              <a:t> τοποθετημένων σε πολλές ηπείρους.</a:t>
            </a:r>
          </a:p>
          <a:p>
            <a:pPr lvl="1" eaLnBrk="1" hangingPunct="1">
              <a:buFont typeface="Wingdings" panose="05000000000000000000" pitchFamily="2" charset="2"/>
              <a:buChar char="Ø"/>
              <a:defRPr/>
            </a:pP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Σε κάθε περιοχή </a:t>
            </a:r>
            <a:r>
              <a:rPr lang="en-US" sz="1800" dirty="0">
                <a:latin typeface="Calibri Light" panose="020F0302020204030204" pitchFamily="34" charset="0"/>
                <a:cs typeface="Calibri Light" panose="020F0302020204030204" pitchFamily="34" charset="0"/>
              </a:rPr>
              <a:t>(Region) </a:t>
            </a:r>
            <a:r>
              <a:rPr lang="el-GR" sz="1800" dirty="0">
                <a:latin typeface="Calibri Light" panose="020F0302020204030204" pitchFamily="34" charset="0"/>
                <a:cs typeface="Calibri Light" panose="020F0302020204030204" pitchFamily="34" charset="0"/>
              </a:rPr>
              <a:t>υπάρχουν πολλές ζώνες διαθεσιμότητας </a:t>
            </a:r>
            <a:r>
              <a:rPr lang="en-US" sz="1800" dirty="0">
                <a:latin typeface="Calibri Light" panose="020F0302020204030204" pitchFamily="34" charset="0"/>
                <a:cs typeface="Calibri Light" panose="020F0302020204030204" pitchFamily="34" charset="0"/>
              </a:rPr>
              <a:t>(Availability Zones) </a:t>
            </a:r>
            <a:r>
              <a:rPr lang="el-GR" sz="1800" dirty="0">
                <a:latin typeface="Calibri Light" panose="020F0302020204030204" pitchFamily="34" charset="0"/>
                <a:cs typeface="Calibri Light" panose="020F0302020204030204" pitchFamily="34" charset="0"/>
              </a:rPr>
              <a:t>διασυνδεδεμένες μεταξύ τους.</a:t>
            </a:r>
          </a:p>
          <a:p>
            <a:pPr lvl="1" eaLnBrk="1" hangingPunct="1">
              <a:buFont typeface="Wingdings" panose="05000000000000000000" pitchFamily="2" charset="2"/>
              <a:buChar char="Ø"/>
              <a:defRPr/>
            </a:pP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Μία ζώνη διαθεσιμότητας είναι ένα κέντρο δεδομένων αποτελούμενο από έναν μεγάλο αριθμό από </a:t>
            </a:r>
            <a:r>
              <a:rPr lang="el-GR" sz="1800" dirty="0" err="1">
                <a:latin typeface="Calibri Light" panose="020F0302020204030204" pitchFamily="34" charset="0"/>
                <a:cs typeface="Calibri Light" panose="020F0302020204030204" pitchFamily="34" charset="0"/>
              </a:rPr>
              <a:t>servers</a:t>
            </a:r>
            <a:r>
              <a:rPr lang="el-GR" sz="1800" dirty="0">
                <a:latin typeface="Calibri Light" panose="020F0302020204030204" pitchFamily="34" charset="0"/>
                <a:cs typeface="Calibri Light" panose="020F0302020204030204" pitchFamily="34" charset="0"/>
              </a:rPr>
              <a:t>.</a:t>
            </a:r>
          </a:p>
          <a:p>
            <a:pPr lvl="1" eaLnBrk="1" hangingPunct="1">
              <a:buFont typeface="Wingdings" panose="05000000000000000000" pitchFamily="2" charset="2"/>
              <a:buChar char="Ø"/>
              <a:defRPr/>
            </a:pPr>
            <a:r>
              <a:rPr lang="en-US" sz="1800" dirty="0">
                <a:latin typeface="Calibri Light" panose="020F0302020204030204" pitchFamily="34" charset="0"/>
                <a:cs typeface="Calibri Light" panose="020F0302020204030204" pitchFamily="34" charset="0"/>
              </a:rPr>
              <a:t> </a:t>
            </a:r>
            <a:r>
              <a:rPr lang="el-GR" sz="1800" dirty="0">
                <a:latin typeface="Calibri Light" panose="020F0302020204030204" pitchFamily="34" charset="0"/>
                <a:cs typeface="Calibri Light" panose="020F0302020204030204" pitchFamily="34" charset="0"/>
              </a:rPr>
              <a:t>Οι περιοχές δεν διαμοιράζουν πόρους και επικοινωνούν μέσω του Διαδικτύου.</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Τίτλος 1"/>
          <p:cNvSpPr>
            <a:spLocks noGrp="1"/>
          </p:cNvSpPr>
          <p:nvPr>
            <p:ph type="title" idx="4294967295"/>
          </p:nvPr>
        </p:nvSpPr>
        <p:spPr/>
        <p:txBody>
          <a:bodyPr/>
          <a:lstStyle/>
          <a:p>
            <a:pPr eaLnBrk="1" hangingPunct="1"/>
            <a:r>
              <a:rPr lang="el-GR" altLang="el-GR" b="1" dirty="0">
                <a:solidFill>
                  <a:srgbClr val="000000"/>
                </a:solidFill>
                <a:latin typeface="Calibri Light" panose="020F0302020204030204" pitchFamily="34" charset="0"/>
                <a:cs typeface="Calibri Light" panose="020F0302020204030204" pitchFamily="34" charset="0"/>
              </a:rPr>
              <a:t>Η παγκόσμια υποδομή του </a:t>
            </a:r>
            <a:r>
              <a:rPr lang="en-US" altLang="el-GR" b="1" dirty="0">
                <a:solidFill>
                  <a:srgbClr val="000000"/>
                </a:solidFill>
                <a:latin typeface="Calibri Light" panose="020F0302020204030204" pitchFamily="34" charset="0"/>
                <a:cs typeface="Calibri Light" panose="020F0302020204030204" pitchFamily="34" charset="0"/>
              </a:rPr>
              <a:t>AWS</a:t>
            </a:r>
            <a:endParaRPr lang="el-GR" altLang="el-GR" dirty="0">
              <a:latin typeface="Calibri Light" panose="020F0302020204030204" pitchFamily="34" charset="0"/>
              <a:cs typeface="Calibri Light" panose="020F0302020204030204" pitchFamily="34" charset="0"/>
            </a:endParaRPr>
          </a:p>
        </p:txBody>
      </p:sp>
      <p:sp>
        <p:nvSpPr>
          <p:cNvPr id="9219" name="Θέση περιεχομένου 2"/>
          <p:cNvSpPr>
            <a:spLocks noGrp="1"/>
          </p:cNvSpPr>
          <p:nvPr>
            <p:ph idx="4294967295"/>
          </p:nvPr>
        </p:nvSpPr>
        <p:spPr/>
        <p:txBody>
          <a:bodyPr/>
          <a:lstStyle/>
          <a:p>
            <a:pPr algn="just" eaLnBrk="1" hangingPunct="1">
              <a:buFont typeface="Wingdings" panose="05000000000000000000" pitchFamily="2" charset="2"/>
              <a:buChar char="§"/>
            </a:pPr>
            <a:r>
              <a:rPr lang="en-US" altLang="el-GR" sz="2000" dirty="0">
                <a:latin typeface="Calibri Light" panose="020F0302020204030204" pitchFamily="34" charset="0"/>
                <a:cs typeface="Calibri Light" panose="020F0302020204030204" pitchFamily="34" charset="0"/>
              </a:rPr>
              <a:t> </a:t>
            </a:r>
            <a:r>
              <a:rPr lang="el-GR" altLang="el-GR" sz="2000" dirty="0">
                <a:latin typeface="Calibri Light" panose="020F0302020204030204" pitchFamily="34" charset="0"/>
                <a:cs typeface="Calibri Light" panose="020F0302020204030204" pitchFamily="34" charset="0"/>
              </a:rPr>
              <a:t>Το AWS </a:t>
            </a:r>
            <a:r>
              <a:rPr lang="el-GR" altLang="el-GR" sz="2000" dirty="0" err="1">
                <a:latin typeface="Calibri Light" panose="020F0302020204030204" pitchFamily="34" charset="0"/>
                <a:cs typeface="Calibri Light" panose="020F0302020204030204" pitchFamily="34" charset="0"/>
              </a:rPr>
              <a:t>Cloud</a:t>
            </a:r>
            <a:r>
              <a:rPr lang="el-GR" altLang="el-GR" sz="2000" dirty="0">
                <a:latin typeface="Calibri Light" panose="020F0302020204030204" pitchFamily="34" charset="0"/>
                <a:cs typeface="Calibri Light" panose="020F0302020204030204" pitchFamily="34" charset="0"/>
              </a:rPr>
              <a:t> καλύπτει 57 ζώνες διαθεσιμότητας σε 19 γεωγραφικές περιοχές σε όλο τον κόσμο.</a:t>
            </a:r>
            <a:endParaRPr lang="en-US" altLang="el-GR" sz="2000" dirty="0">
              <a:latin typeface="Calibri Light" panose="020F0302020204030204" pitchFamily="34" charset="0"/>
              <a:cs typeface="Calibri Light" panose="020F0302020204030204" pitchFamily="34" charset="0"/>
            </a:endParaRPr>
          </a:p>
          <a:p>
            <a:pPr algn="just" eaLnBrk="1" hangingPunct="1">
              <a:buFont typeface="Wingdings" panose="05000000000000000000" pitchFamily="2" charset="2"/>
              <a:buChar char="§"/>
            </a:pPr>
            <a:r>
              <a:rPr lang="en-US" altLang="el-GR" sz="2000" dirty="0">
                <a:latin typeface="Calibri Light" panose="020F0302020204030204" pitchFamily="34" charset="0"/>
                <a:cs typeface="Calibri Light" panose="020F0302020204030204" pitchFamily="34" charset="0"/>
              </a:rPr>
              <a:t> </a:t>
            </a:r>
            <a:r>
              <a:rPr lang="el-GR" altLang="el-GR" sz="2000" dirty="0">
                <a:latin typeface="Calibri Light" panose="020F0302020204030204" pitchFamily="34" charset="0"/>
                <a:cs typeface="Calibri Light" panose="020F0302020204030204" pitchFamily="34" charset="0"/>
              </a:rPr>
              <a:t>Η αυτονομία στην λειτουργία των </a:t>
            </a:r>
            <a:r>
              <a:rPr lang="en-US" altLang="el-GR" sz="2000" dirty="0">
                <a:latin typeface="Calibri Light" panose="020F0302020204030204" pitchFamily="34" charset="0"/>
                <a:cs typeface="Calibri Light" panose="020F0302020204030204" pitchFamily="34" charset="0"/>
              </a:rPr>
              <a:t>regions </a:t>
            </a:r>
            <a:r>
              <a:rPr lang="el-GR" altLang="el-GR" sz="2000" dirty="0">
                <a:latin typeface="Calibri Light" panose="020F0302020204030204" pitchFamily="34" charset="0"/>
                <a:cs typeface="Calibri Light" panose="020F0302020204030204" pitchFamily="34" charset="0"/>
              </a:rPr>
              <a:t>έχει ως στόχο την μεγαλύτερη ασφάλεια και την μικρότερη καθυστέρηση (</a:t>
            </a:r>
            <a:r>
              <a:rPr lang="en-US" altLang="el-GR" sz="2000" dirty="0">
                <a:latin typeface="Calibri Light" panose="020F0302020204030204" pitchFamily="34" charset="0"/>
                <a:cs typeface="Calibri Light" panose="020F0302020204030204" pitchFamily="34" charset="0"/>
              </a:rPr>
              <a:t>low latency)</a:t>
            </a:r>
            <a:r>
              <a:rPr lang="el-GR" altLang="el-GR" sz="2000" dirty="0">
                <a:latin typeface="Calibri Light" panose="020F0302020204030204" pitchFamily="34" charset="0"/>
                <a:cs typeface="Calibri Light" panose="020F0302020204030204" pitchFamily="34" charset="0"/>
              </a:rPr>
              <a:t> στην ταχύτητα απόκρισης του δικτύου.</a:t>
            </a:r>
          </a:p>
        </p:txBody>
      </p:sp>
      <p:pic>
        <p:nvPicPr>
          <p:cNvPr id="9220" name="Εικόνα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13113"/>
            <a:ext cx="5116513"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Εικόνα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4038" y="2933700"/>
            <a:ext cx="5719762"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Τίτλος 1"/>
          <p:cNvSpPr>
            <a:spLocks noGrp="1"/>
          </p:cNvSpPr>
          <p:nvPr>
            <p:ph type="title" idx="4294967295"/>
          </p:nvPr>
        </p:nvSpPr>
        <p:spPr/>
        <p:txBody>
          <a:bodyPr/>
          <a:lstStyle/>
          <a:p>
            <a:pPr eaLnBrk="1" hangingPunct="1"/>
            <a:r>
              <a:rPr lang="el-GR" altLang="el-GR" b="1" dirty="0">
                <a:latin typeface="Calibri Light" panose="020F0302020204030204" pitchFamily="34" charset="0"/>
                <a:cs typeface="Calibri Light" panose="020F0302020204030204" pitchFamily="34" charset="0"/>
              </a:rPr>
              <a:t>Οι ανταγωνιστές του </a:t>
            </a:r>
            <a:r>
              <a:rPr lang="en-US" altLang="el-GR" b="1" dirty="0">
                <a:latin typeface="Calibri Light" panose="020F0302020204030204" pitchFamily="34" charset="0"/>
                <a:cs typeface="Calibri Light" panose="020F0302020204030204" pitchFamily="34" charset="0"/>
              </a:rPr>
              <a:t>AWS</a:t>
            </a:r>
            <a:endParaRPr lang="el-GR" altLang="el-GR" b="1" dirty="0">
              <a:latin typeface="Calibri Light" panose="020F0302020204030204" pitchFamily="34" charset="0"/>
              <a:cs typeface="Calibri Light" panose="020F0302020204030204" pitchFamily="34" charset="0"/>
            </a:endParaRPr>
          </a:p>
        </p:txBody>
      </p:sp>
      <p:sp>
        <p:nvSpPr>
          <p:cNvPr id="10243" name="Θέση περιεχομένου 2"/>
          <p:cNvSpPr>
            <a:spLocks noGrp="1"/>
          </p:cNvSpPr>
          <p:nvPr>
            <p:ph idx="4294967295"/>
          </p:nvPr>
        </p:nvSpPr>
        <p:spPr/>
        <p:txBody>
          <a:bodyPr/>
          <a:lstStyle/>
          <a:p>
            <a:pPr eaLnBrk="1" hangingPunct="1">
              <a:lnSpc>
                <a:spcPct val="80000"/>
              </a:lnSpc>
              <a:buFont typeface="Wingdings" panose="05000000000000000000" pitchFamily="2" charset="2"/>
              <a:buChar char="§"/>
            </a:pPr>
            <a:r>
              <a:rPr lang="en-US" altLang="el-GR" sz="2400" dirty="0">
                <a:latin typeface="Calibri Light" panose="020F0302020204030204" pitchFamily="34" charset="0"/>
                <a:cs typeface="Calibri Light" panose="020F0302020204030204" pitchFamily="34" charset="0"/>
              </a:rPr>
              <a:t> </a:t>
            </a:r>
            <a:r>
              <a:rPr lang="el-GR" altLang="el-GR" sz="2400" dirty="0">
                <a:latin typeface="Calibri Light" panose="020F0302020204030204" pitchFamily="34" charset="0"/>
                <a:cs typeface="Calibri Light" panose="020F0302020204030204" pitchFamily="34" charset="0"/>
              </a:rPr>
              <a:t>Μεγαλύτεροι ανταγωνιστές :</a:t>
            </a:r>
          </a:p>
          <a:p>
            <a:pPr lvl="1" eaLnBrk="1" hangingPunct="1">
              <a:lnSpc>
                <a:spcPct val="80000"/>
              </a:lnSpc>
              <a:buFont typeface="Wingdings" panose="05000000000000000000" pitchFamily="2" charset="2"/>
              <a:buChar char="Ø"/>
            </a:pPr>
            <a:r>
              <a:rPr lang="en-US" altLang="el-GR" sz="2400" dirty="0"/>
              <a:t> Microsoft Azure</a:t>
            </a:r>
          </a:p>
          <a:p>
            <a:pPr lvl="1" eaLnBrk="1" hangingPunct="1">
              <a:lnSpc>
                <a:spcPct val="80000"/>
              </a:lnSpc>
              <a:buFont typeface="Wingdings" panose="05000000000000000000" pitchFamily="2" charset="2"/>
              <a:buChar char="Ø"/>
            </a:pPr>
            <a:r>
              <a:rPr lang="en-US" altLang="el-GR" sz="2400" dirty="0"/>
              <a:t> Google Cloud Platform</a:t>
            </a:r>
          </a:p>
          <a:p>
            <a:pPr eaLnBrk="1" hangingPunct="1">
              <a:lnSpc>
                <a:spcPct val="80000"/>
              </a:lnSpc>
              <a:buFontTx/>
              <a:buNone/>
            </a:pPr>
            <a:endParaRPr lang="en-US" altLang="el-GR" sz="2400" dirty="0"/>
          </a:p>
          <a:p>
            <a:pPr eaLnBrk="1" hangingPunct="1">
              <a:lnSpc>
                <a:spcPct val="80000"/>
              </a:lnSpc>
              <a:buFont typeface="Wingdings" panose="05000000000000000000" pitchFamily="2" charset="2"/>
              <a:buChar char="§"/>
            </a:pPr>
            <a:r>
              <a:rPr lang="en-US" altLang="el-GR" sz="2400" dirty="0">
                <a:latin typeface="Calibri Light" panose="020F0302020204030204" pitchFamily="34" charset="0"/>
                <a:cs typeface="Calibri Light" panose="020F0302020204030204" pitchFamily="34" charset="0"/>
              </a:rPr>
              <a:t> </a:t>
            </a:r>
            <a:r>
              <a:rPr lang="el-GR" altLang="el-GR" sz="2400" dirty="0">
                <a:latin typeface="Calibri Light" panose="020F0302020204030204" pitchFamily="34" charset="0"/>
                <a:cs typeface="Calibri Light" panose="020F0302020204030204" pitchFamily="34" charset="0"/>
              </a:rPr>
              <a:t>Μικρότεροι ανταγωνιστές :</a:t>
            </a:r>
          </a:p>
          <a:p>
            <a:pPr lvl="1" eaLnBrk="1" hangingPunct="1">
              <a:lnSpc>
                <a:spcPct val="80000"/>
              </a:lnSpc>
              <a:buFont typeface="Wingdings" panose="05000000000000000000" pitchFamily="2" charset="2"/>
              <a:buChar char="Ø"/>
            </a:pPr>
            <a:r>
              <a:rPr lang="en-US" altLang="el-GR" sz="2400" dirty="0"/>
              <a:t> </a:t>
            </a:r>
            <a:r>
              <a:rPr lang="en-US" altLang="el-GR" sz="2400" dirty="0" err="1"/>
              <a:t>DigitalOcean</a:t>
            </a:r>
            <a:endParaRPr lang="en-US" altLang="el-GR" sz="2400" dirty="0"/>
          </a:p>
          <a:p>
            <a:pPr lvl="1" eaLnBrk="1" hangingPunct="1">
              <a:lnSpc>
                <a:spcPct val="80000"/>
              </a:lnSpc>
              <a:buFont typeface="Wingdings" panose="05000000000000000000" pitchFamily="2" charset="2"/>
              <a:buChar char="Ø"/>
            </a:pPr>
            <a:r>
              <a:rPr lang="en-US" altLang="el-GR" sz="2400" dirty="0"/>
              <a:t> </a:t>
            </a:r>
            <a:r>
              <a:rPr lang="en-US" altLang="el-GR" sz="2400" dirty="0" err="1"/>
              <a:t>Linode</a:t>
            </a:r>
            <a:endParaRPr lang="en-US" altLang="el-GR" sz="2400" dirty="0"/>
          </a:p>
          <a:p>
            <a:pPr lvl="1" eaLnBrk="1" hangingPunct="1">
              <a:lnSpc>
                <a:spcPct val="80000"/>
              </a:lnSpc>
              <a:buFont typeface="Wingdings" panose="05000000000000000000" pitchFamily="2" charset="2"/>
              <a:buChar char="Ø"/>
            </a:pPr>
            <a:r>
              <a:rPr lang="en-US" altLang="el-GR" sz="2400" dirty="0"/>
              <a:t> </a:t>
            </a:r>
            <a:r>
              <a:rPr lang="en-US" altLang="el-GR" sz="2400" dirty="0" err="1"/>
              <a:t>Vultr</a:t>
            </a:r>
            <a:endParaRPr lang="en-US" altLang="el-GR" sz="2400" dirty="0"/>
          </a:p>
          <a:p>
            <a:pPr lvl="1" eaLnBrk="1" hangingPunct="1">
              <a:lnSpc>
                <a:spcPct val="80000"/>
              </a:lnSpc>
              <a:buFont typeface="Wingdings" panose="05000000000000000000" pitchFamily="2" charset="2"/>
              <a:buChar char="Ø"/>
            </a:pPr>
            <a:r>
              <a:rPr lang="en-US" altLang="el-GR" sz="2400" dirty="0"/>
              <a:t> Alibaba Cloud</a:t>
            </a:r>
          </a:p>
          <a:p>
            <a:pPr lvl="1" eaLnBrk="1" hangingPunct="1">
              <a:lnSpc>
                <a:spcPct val="80000"/>
              </a:lnSpc>
              <a:buFont typeface="Wingdings" panose="05000000000000000000" pitchFamily="2" charset="2"/>
              <a:buChar char="Ø"/>
            </a:pPr>
            <a:r>
              <a:rPr lang="en-US" altLang="el-GR" sz="2400" dirty="0"/>
              <a:t> Oracle Cloud</a:t>
            </a:r>
          </a:p>
          <a:p>
            <a:pPr lvl="1" eaLnBrk="1" hangingPunct="1">
              <a:lnSpc>
                <a:spcPct val="80000"/>
              </a:lnSpc>
              <a:buFont typeface="Wingdings" panose="05000000000000000000" pitchFamily="2" charset="2"/>
              <a:buChar char="Ø"/>
            </a:pPr>
            <a:r>
              <a:rPr lang="en-US" altLang="el-GR" sz="2400" dirty="0"/>
              <a:t> Rackspace </a:t>
            </a:r>
          </a:p>
          <a:p>
            <a:pPr lvl="1" eaLnBrk="1" hangingPunct="1">
              <a:lnSpc>
                <a:spcPct val="80000"/>
              </a:lnSpc>
              <a:buFont typeface="Wingdings" panose="05000000000000000000" pitchFamily="2" charset="2"/>
              <a:buChar char="Ø"/>
            </a:pPr>
            <a:r>
              <a:rPr lang="en-US" altLang="el-GR" sz="2400" dirty="0"/>
              <a:t> IBM </a:t>
            </a:r>
            <a:r>
              <a:rPr lang="el-GR" altLang="el-GR" sz="2400" dirty="0"/>
              <a:t>, κ.α.</a:t>
            </a:r>
          </a:p>
          <a:p>
            <a:pPr lvl="1" eaLnBrk="1" hangingPunct="1">
              <a:lnSpc>
                <a:spcPct val="80000"/>
              </a:lnSpc>
              <a:buFontTx/>
              <a:buChar char="-"/>
            </a:pPr>
            <a:endParaRPr lang="en-US" altLang="el-GR" sz="2400" dirty="0"/>
          </a:p>
        </p:txBody>
      </p:sp>
      <p:pic>
        <p:nvPicPr>
          <p:cNvPr id="10244" name="Εικόνα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328863"/>
            <a:ext cx="5943600"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2557</TotalTime>
  <Words>3393</Words>
  <Application>Microsoft Office PowerPoint</Application>
  <PresentationFormat>Ευρεία οθόνη</PresentationFormat>
  <Paragraphs>313</Paragraphs>
  <Slides>54</Slides>
  <Notes>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54</vt:i4>
      </vt:variant>
    </vt:vector>
  </HeadingPairs>
  <TitlesOfParts>
    <vt:vector size="59" baseType="lpstr">
      <vt:lpstr>Arial</vt:lpstr>
      <vt:lpstr>Calibri</vt:lpstr>
      <vt:lpstr>Calibri Light</vt:lpstr>
      <vt:lpstr>Wingdings</vt:lpstr>
      <vt:lpstr>Default Design</vt:lpstr>
      <vt:lpstr>Παρουσίαση του PowerPoint</vt:lpstr>
      <vt:lpstr>Amazon Web Services με έμφαση στο EC2</vt:lpstr>
      <vt:lpstr>Το υπολογιστικό νέφος (Cloud Computing)</vt:lpstr>
      <vt:lpstr>  Μοντέλα παροχής υπηρεσιών Cloud  </vt:lpstr>
      <vt:lpstr>Μοντέλα παροχής υπηρεσιών Cloud</vt:lpstr>
      <vt:lpstr>Μοντέλα παροχής υπηρεσιών Cloud</vt:lpstr>
      <vt:lpstr>Amazon Web Services (AWS)</vt:lpstr>
      <vt:lpstr>Η παγκόσμια υποδομή του AWS</vt:lpstr>
      <vt:lpstr>Οι ανταγωνιστές του AWS</vt:lpstr>
      <vt:lpstr>Σύνοψη των υπηρεσιών AWS</vt:lpstr>
      <vt:lpstr>Σύνοψη των υπηρεσιών AWS</vt:lpstr>
      <vt:lpstr>Δημοφιλείς υπηρεσίες του AWS</vt:lpstr>
      <vt:lpstr>AWS Management Console</vt:lpstr>
      <vt:lpstr>AWS  marketplace</vt:lpstr>
      <vt:lpstr>AWS  SDKs &amp; toolkits</vt:lpstr>
      <vt:lpstr>Παραδείγματα AWS services</vt:lpstr>
      <vt:lpstr>Παραδείγματα AWS services</vt:lpstr>
      <vt:lpstr>AWS Storage Services</vt:lpstr>
      <vt:lpstr>Simple Storage Service (S3)</vt:lpstr>
      <vt:lpstr>Simple Storage Service (S3)</vt:lpstr>
      <vt:lpstr>Simple Storage Service (S3)</vt:lpstr>
      <vt:lpstr>Elastic Block Storage (EBS)</vt:lpstr>
      <vt:lpstr>Elastic Block Storage (EBS)</vt:lpstr>
      <vt:lpstr>AWS Database Services</vt:lpstr>
      <vt:lpstr>DynamoDB</vt:lpstr>
      <vt:lpstr>DynamoDB</vt:lpstr>
      <vt:lpstr>Simple Queue Service (SQS)</vt:lpstr>
      <vt:lpstr>Cloud Watch</vt:lpstr>
      <vt:lpstr>Cloud Watch</vt:lpstr>
      <vt:lpstr>Elastic Beanstalk</vt:lpstr>
      <vt:lpstr>Elastic Beanstalk</vt:lpstr>
      <vt:lpstr>Elastic Compute Cloud (EC2)</vt:lpstr>
      <vt:lpstr>Elastic Compute Cloud (EC2)</vt:lpstr>
      <vt:lpstr>Elastic Compute Cloud (EC2)</vt:lpstr>
      <vt:lpstr>Elastic Compute Cloud (EC2)</vt:lpstr>
      <vt:lpstr>Elastic Compute Cloud (EC2)</vt:lpstr>
      <vt:lpstr>Elastic Compute Cloud (EC2)</vt:lpstr>
      <vt:lpstr>Διευθυνσιοδότηση instance - EC2</vt:lpstr>
      <vt:lpstr>Elastic Compute Cloud (EC2)</vt:lpstr>
      <vt:lpstr>Instances - EC2</vt:lpstr>
      <vt:lpstr>Τιμολόγηση - EC2</vt:lpstr>
      <vt:lpstr>Τιμολόγηση - EC2</vt:lpstr>
      <vt:lpstr> Παράδειγμα Χρήσης - EC2 Εκκίνηση μιας εικονικής μηχανής (virtual machine) Windows </vt:lpstr>
      <vt:lpstr> Παράδειγμα Χρήσης - EC2 Εκκίνηση μιας εικονικής μηχανής (virtual machine) Windows </vt:lpstr>
      <vt:lpstr> Παράδειγμα Χρήσης - EC2 Εκκίνηση μιας εικονικής μηχανής (virtual machine) Windows </vt:lpstr>
      <vt:lpstr> Παράδειγμα Χρήσης - EC2 Εκκίνηση μιας εικονικής μηχανής (virtual machine) Windows </vt:lpstr>
      <vt:lpstr> Παράδειγμα Χρήσης - EC2 Εκκίνηση μιας εικονικής μηχανής (virtual machine) Windows </vt:lpstr>
      <vt:lpstr> Παράδειγμα Χρήσης - EC2 Εκκίνηση μιας εικονικής μηχανής (virtual machine) Windows </vt:lpstr>
      <vt:lpstr> Παράδειγμα Χρήσης - EC2 Εκκίνηση μιας εικονικής μηχανής (virtual machine) Windows </vt:lpstr>
      <vt:lpstr> Παράδειγμα Χρήσης - EC2 Εκκίνηση μιας εικονικής μηχανής (virtual machine) Windows </vt:lpstr>
      <vt:lpstr> Παράδειγμα Χρήσης - EC2 Εκκίνηση μιας εικονικής μηχανής (virtual machine) Windows </vt:lpstr>
      <vt:lpstr> Παράδειγμα Χρήσης - EC2 Εκκίνηση μιας εικονικής μηχανής (virtual machine) Windows </vt:lpstr>
      <vt:lpstr>Δωρεάν δοκιμή του AWS</vt:lpstr>
      <vt:lpstr>Τέλος Παρουσίασης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Amazon Web Services με έμφαση στο EC2</dc:title>
  <dc:creator>Γιώργος Λάμπρου</dc:creator>
  <cp:lastModifiedBy>Γιώργος Λάμπρου</cp:lastModifiedBy>
  <cp:revision>312</cp:revision>
  <dcterms:created xsi:type="dcterms:W3CDTF">2018-12-02T16:47:05Z</dcterms:created>
  <dcterms:modified xsi:type="dcterms:W3CDTF">2018-12-14T16:16:04Z</dcterms:modified>
</cp:coreProperties>
</file>