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theme/themeOverride32.xml" ContentType="application/vnd.openxmlformats-officedocument.themeOverride+xml"/>
  <Override PartName="/ppt/notesSlides/notesSlide32.xml" ContentType="application/vnd.openxmlformats-officedocument.presentationml.notesSlide+xml"/>
  <Override PartName="/ppt/theme/themeOverride33.xml" ContentType="application/vnd.openxmlformats-officedocument.themeOverride+xml"/>
  <Override PartName="/ppt/notesSlides/notesSlide33.xml" ContentType="application/vnd.openxmlformats-officedocument.presentationml.notesSlide+xml"/>
  <Override PartName="/ppt/theme/themeOverride34.xml" ContentType="application/vnd.openxmlformats-officedocument.themeOverride+xml"/>
  <Override PartName="/ppt/notesSlides/notesSlide34.xml" ContentType="application/vnd.openxmlformats-officedocument.presentationml.notesSlide+xml"/>
  <Override PartName="/ppt/theme/themeOverride35.xml" ContentType="application/vnd.openxmlformats-officedocument.themeOverride+xml"/>
  <Override PartName="/ppt/notesSlides/notesSlide35.xml" ContentType="application/vnd.openxmlformats-officedocument.presentationml.notesSlide+xml"/>
  <Override PartName="/ppt/theme/themeOverride36.xml" ContentType="application/vnd.openxmlformats-officedocument.themeOverride+xml"/>
  <Override PartName="/ppt/notesSlides/notesSlide36.xml" ContentType="application/vnd.openxmlformats-officedocument.presentationml.notesSlide+xml"/>
  <Override PartName="/ppt/theme/themeOverride37.xml" ContentType="application/vnd.openxmlformats-officedocument.themeOverride+xml"/>
  <Override PartName="/ppt/notesSlides/notesSlide37.xml" ContentType="application/vnd.openxmlformats-officedocument.presentationml.notesSlide+xml"/>
  <Override PartName="/ppt/theme/themeOverride38.xml" ContentType="application/vnd.openxmlformats-officedocument.themeOverride+xml"/>
  <Override PartName="/ppt/notesSlides/notesSlide38.xml" ContentType="application/vnd.openxmlformats-officedocument.presentationml.notesSlide+xml"/>
  <Override PartName="/ppt/theme/themeOverride39.xml" ContentType="application/vnd.openxmlformats-officedocument.themeOverride+xml"/>
  <Override PartName="/ppt/notesSlides/notesSlide39.xml" ContentType="application/vnd.openxmlformats-officedocument.presentationml.notesSlide+xml"/>
  <Override PartName="/ppt/theme/themeOverride40.xml" ContentType="application/vnd.openxmlformats-officedocument.themeOverride+xml"/>
  <Override PartName="/ppt/notesSlides/notesSlide40.xml" ContentType="application/vnd.openxmlformats-officedocument.presentationml.notesSlide+xml"/>
  <Override PartName="/ppt/theme/themeOverride41.xml" ContentType="application/vnd.openxmlformats-officedocument.themeOverride+xml"/>
  <Override PartName="/ppt/notesSlides/notesSlide41.xml" ContentType="application/vnd.openxmlformats-officedocument.presentationml.notesSlide+xml"/>
  <Override PartName="/ppt/theme/themeOverride42.xml" ContentType="application/vnd.openxmlformats-officedocument.themeOverride+xml"/>
  <Override PartName="/ppt/notesSlides/notesSlide42.xml" ContentType="application/vnd.openxmlformats-officedocument.presentationml.notesSlide+xml"/>
  <Override PartName="/ppt/theme/themeOverride43.xml" ContentType="application/vnd.openxmlformats-officedocument.themeOverride+xml"/>
  <Override PartName="/ppt/notesSlides/notesSlide43.xml" ContentType="application/vnd.openxmlformats-officedocument.presentationml.notesSlide+xml"/>
  <Override PartName="/ppt/theme/themeOverride44.xml" ContentType="application/vnd.openxmlformats-officedocument.themeOverride+xml"/>
  <Override PartName="/ppt/notesSlides/notesSlide44.xml" ContentType="application/vnd.openxmlformats-officedocument.presentationml.notesSlide+xml"/>
  <Override PartName="/ppt/theme/themeOverride45.xml" ContentType="application/vnd.openxmlformats-officedocument.themeOverride+xml"/>
  <Override PartName="/ppt/notesSlides/notesSlide45.xml" ContentType="application/vnd.openxmlformats-officedocument.presentationml.notesSlide+xml"/>
  <Override PartName="/ppt/theme/themeOverride46.xml" ContentType="application/vnd.openxmlformats-officedocument.themeOverride+xml"/>
  <Override PartName="/ppt/notesSlides/notesSlide46.xml" ContentType="application/vnd.openxmlformats-officedocument.presentationml.notesSlide+xml"/>
  <Override PartName="/ppt/theme/themeOverride47.xml" ContentType="application/vnd.openxmlformats-officedocument.themeOverride+xml"/>
  <Override PartName="/ppt/notesSlides/notesSlide47.xml" ContentType="application/vnd.openxmlformats-officedocument.presentationml.notesSlide+xml"/>
  <Override PartName="/ppt/theme/themeOverride48.xml" ContentType="application/vnd.openxmlformats-officedocument.themeOverride+xml"/>
  <Override PartName="/ppt/notesSlides/notesSlide48.xml" ContentType="application/vnd.openxmlformats-officedocument.presentationml.notesSlide+xml"/>
  <Override PartName="/ppt/theme/themeOverride49.xml" ContentType="application/vnd.openxmlformats-officedocument.themeOverride+xml"/>
  <Override PartName="/ppt/notesSlides/notesSlide49.xml" ContentType="application/vnd.openxmlformats-officedocument.presentationml.notesSlide+xml"/>
  <Override PartName="/ppt/theme/themeOverride50.xml" ContentType="application/vnd.openxmlformats-officedocument.themeOverride+xml"/>
  <Override PartName="/ppt/notesSlides/notesSlide50.xml" ContentType="application/vnd.openxmlformats-officedocument.presentationml.notesSlide+xml"/>
  <Override PartName="/ppt/theme/themeOverride51.xml" ContentType="application/vnd.openxmlformats-officedocument.themeOverride+xml"/>
  <Override PartName="/ppt/notesSlides/notesSlide51.xml" ContentType="application/vnd.openxmlformats-officedocument.presentationml.notesSlide+xml"/>
  <Override PartName="/ppt/theme/themeOverride52.xml" ContentType="application/vnd.openxmlformats-officedocument.themeOverride+xml"/>
  <Override PartName="/ppt/notesSlides/notesSlide52.xml" ContentType="application/vnd.openxmlformats-officedocument.presentationml.notesSlide+xml"/>
  <Override PartName="/ppt/theme/themeOverride53.xml" ContentType="application/vnd.openxmlformats-officedocument.themeOverride+xml"/>
  <Override PartName="/ppt/notesSlides/notesSlide53.xml" ContentType="application/vnd.openxmlformats-officedocument.presentationml.notesSlide+xml"/>
  <Override PartName="/ppt/theme/themeOverride54.xml" ContentType="application/vnd.openxmlformats-officedocument.themeOverride+xml"/>
  <Override PartName="/ppt/notesSlides/notesSlide54.xml" ContentType="application/vnd.openxmlformats-officedocument.presentationml.notesSlide+xml"/>
  <Override PartName="/ppt/theme/themeOverride55.xml" ContentType="application/vnd.openxmlformats-officedocument.themeOverride+xml"/>
  <Override PartName="/ppt/notesSlides/notesSlide55.xml" ContentType="application/vnd.openxmlformats-officedocument.presentationml.notesSlide+xml"/>
  <Override PartName="/ppt/theme/themeOverride56.xml" ContentType="application/vnd.openxmlformats-officedocument.themeOverride+xml"/>
  <Override PartName="/ppt/notesSlides/notesSlide56.xml" ContentType="application/vnd.openxmlformats-officedocument.presentationml.notesSlide+xml"/>
  <Override PartName="/ppt/theme/themeOverride57.xml" ContentType="application/vnd.openxmlformats-officedocument.themeOverride+xml"/>
  <Override PartName="/ppt/notesSlides/notesSlide57.xml" ContentType="application/vnd.openxmlformats-officedocument.presentationml.notesSlide+xml"/>
  <Override PartName="/ppt/theme/themeOverride58.xml" ContentType="application/vnd.openxmlformats-officedocument.themeOverride+xml"/>
  <Override PartName="/ppt/notesSlides/notesSlide58.xml" ContentType="application/vnd.openxmlformats-officedocument.presentationml.notesSlide+xml"/>
  <Override PartName="/ppt/theme/themeOverride59.xml" ContentType="application/vnd.openxmlformats-officedocument.themeOverride+xml"/>
  <Override PartName="/ppt/notesSlides/notesSlide59.xml" ContentType="application/vnd.openxmlformats-officedocument.presentationml.notesSlide+xml"/>
  <Override PartName="/ppt/theme/themeOverride60.xml" ContentType="application/vnd.openxmlformats-officedocument.themeOverride+xml"/>
  <Override PartName="/ppt/notesSlides/notesSlide60.xml" ContentType="application/vnd.openxmlformats-officedocument.presentationml.notesSlide+xml"/>
  <Override PartName="/ppt/theme/themeOverride61.xml" ContentType="application/vnd.openxmlformats-officedocument.themeOverride+xml"/>
  <Override PartName="/ppt/notesSlides/notesSlide61.xml" ContentType="application/vnd.openxmlformats-officedocument.presentationml.notesSlide+xml"/>
  <Override PartName="/ppt/theme/themeOverride62.xml" ContentType="application/vnd.openxmlformats-officedocument.themeOverride+xml"/>
  <Override PartName="/ppt/notesSlides/notesSlide62.xml" ContentType="application/vnd.openxmlformats-officedocument.presentationml.notesSlide+xml"/>
  <Override PartName="/ppt/theme/themeOverride63.xml" ContentType="application/vnd.openxmlformats-officedocument.themeOverride+xml"/>
  <Override PartName="/ppt/notesSlides/notesSlide63.xml" ContentType="application/vnd.openxmlformats-officedocument.presentationml.notesSlide+xml"/>
  <Override PartName="/ppt/theme/themeOverride64.xml" ContentType="application/vnd.openxmlformats-officedocument.themeOverride+xml"/>
  <Override PartName="/ppt/notesSlides/notesSlide64.xml" ContentType="application/vnd.openxmlformats-officedocument.presentationml.notesSlide+xml"/>
  <Override PartName="/ppt/theme/themeOverride65.xml" ContentType="application/vnd.openxmlformats-officedocument.themeOverride+xml"/>
  <Override PartName="/ppt/notesSlides/notesSlide65.xml" ContentType="application/vnd.openxmlformats-officedocument.presentationml.notesSlide+xml"/>
  <Override PartName="/ppt/theme/themeOverride66.xml" ContentType="application/vnd.openxmlformats-officedocument.themeOverride+xml"/>
  <Override PartName="/ppt/notesSlides/notesSlide66.xml" ContentType="application/vnd.openxmlformats-officedocument.presentationml.notesSlide+xml"/>
  <Override PartName="/ppt/theme/themeOverride67.xml" ContentType="application/vnd.openxmlformats-officedocument.themeOverride+xml"/>
  <Override PartName="/ppt/notesSlides/notesSlide67.xml" ContentType="application/vnd.openxmlformats-officedocument.presentationml.notesSlide+xml"/>
  <Override PartName="/ppt/theme/themeOverride68.xml" ContentType="application/vnd.openxmlformats-officedocument.themeOverride+xml"/>
  <Override PartName="/ppt/notesSlides/notesSlide68.xml" ContentType="application/vnd.openxmlformats-officedocument.presentationml.notesSlide+xml"/>
  <Override PartName="/ppt/theme/themeOverride69.xml" ContentType="application/vnd.openxmlformats-officedocument.themeOverride+xml"/>
  <Override PartName="/ppt/notesSlides/notesSlide69.xml" ContentType="application/vnd.openxmlformats-officedocument.presentationml.notesSlide+xml"/>
  <Override PartName="/ppt/theme/themeOverride70.xml" ContentType="application/vnd.openxmlformats-officedocument.themeOverr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7" r:id="rId2"/>
    <p:sldId id="312" r:id="rId3"/>
    <p:sldId id="261" r:id="rId4"/>
    <p:sldId id="262" r:id="rId5"/>
    <p:sldId id="333" r:id="rId6"/>
    <p:sldId id="318" r:id="rId7"/>
    <p:sldId id="263" r:id="rId8"/>
    <p:sldId id="317" r:id="rId9"/>
    <p:sldId id="264" r:id="rId10"/>
    <p:sldId id="265" r:id="rId11"/>
    <p:sldId id="332" r:id="rId12"/>
    <p:sldId id="319" r:id="rId13"/>
    <p:sldId id="320" r:id="rId14"/>
    <p:sldId id="321" r:id="rId15"/>
    <p:sldId id="322" r:id="rId16"/>
    <p:sldId id="323" r:id="rId17"/>
    <p:sldId id="267"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8" r:id="rId32"/>
    <p:sldId id="289" r:id="rId33"/>
    <p:sldId id="290" r:id="rId34"/>
    <p:sldId id="283" r:id="rId35"/>
    <p:sldId id="284" r:id="rId36"/>
    <p:sldId id="311" r:id="rId37"/>
    <p:sldId id="316" r:id="rId38"/>
    <p:sldId id="285" r:id="rId39"/>
    <p:sldId id="286" r:id="rId40"/>
    <p:sldId id="330" r:id="rId41"/>
    <p:sldId id="331" r:id="rId42"/>
    <p:sldId id="334" r:id="rId43"/>
    <p:sldId id="335" r:id="rId44"/>
    <p:sldId id="336" r:id="rId45"/>
    <p:sldId id="287" r:id="rId46"/>
    <p:sldId id="291" r:id="rId47"/>
    <p:sldId id="292" r:id="rId48"/>
    <p:sldId id="293" r:id="rId49"/>
    <p:sldId id="294" r:id="rId50"/>
    <p:sldId id="295" r:id="rId51"/>
    <p:sldId id="324" r:id="rId52"/>
    <p:sldId id="296" r:id="rId53"/>
    <p:sldId id="297" r:id="rId54"/>
    <p:sldId id="298" r:id="rId55"/>
    <p:sldId id="300" r:id="rId56"/>
    <p:sldId id="301" r:id="rId57"/>
    <p:sldId id="302" r:id="rId58"/>
    <p:sldId id="313" r:id="rId59"/>
    <p:sldId id="303" r:id="rId60"/>
    <p:sldId id="304" r:id="rId61"/>
    <p:sldId id="307" r:id="rId62"/>
    <p:sldId id="314" r:id="rId63"/>
    <p:sldId id="308" r:id="rId64"/>
    <p:sldId id="315" r:id="rId65"/>
    <p:sldId id="325" r:id="rId66"/>
    <p:sldId id="326" r:id="rId67"/>
    <p:sldId id="327" r:id="rId68"/>
    <p:sldId id="328" r:id="rId69"/>
    <p:sldId id="329" r:id="rId70"/>
    <p:sldId id="306" r:id="rId7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9A1833-6DD2-4C9A-9640-A4B13FC225F7}">
          <p14:sldIdLst>
            <p14:sldId id="257"/>
            <p14:sldId id="312"/>
            <p14:sldId id="261"/>
            <p14:sldId id="262"/>
            <p14:sldId id="333"/>
            <p14:sldId id="318"/>
            <p14:sldId id="263"/>
            <p14:sldId id="317"/>
            <p14:sldId id="264"/>
            <p14:sldId id="265"/>
            <p14:sldId id="332"/>
            <p14:sldId id="319"/>
            <p14:sldId id="320"/>
            <p14:sldId id="321"/>
            <p14:sldId id="322"/>
            <p14:sldId id="323"/>
            <p14:sldId id="267"/>
            <p14:sldId id="269"/>
            <p14:sldId id="270"/>
            <p14:sldId id="271"/>
            <p14:sldId id="272"/>
            <p14:sldId id="273"/>
            <p14:sldId id="274"/>
            <p14:sldId id="275"/>
            <p14:sldId id="276"/>
            <p14:sldId id="277"/>
            <p14:sldId id="278"/>
            <p14:sldId id="279"/>
            <p14:sldId id="280"/>
            <p14:sldId id="281"/>
            <p14:sldId id="288"/>
            <p14:sldId id="289"/>
            <p14:sldId id="290"/>
            <p14:sldId id="283"/>
            <p14:sldId id="284"/>
            <p14:sldId id="311"/>
            <p14:sldId id="316"/>
            <p14:sldId id="285"/>
            <p14:sldId id="286"/>
            <p14:sldId id="330"/>
            <p14:sldId id="331"/>
            <p14:sldId id="334"/>
            <p14:sldId id="335"/>
            <p14:sldId id="336"/>
            <p14:sldId id="287"/>
            <p14:sldId id="291"/>
            <p14:sldId id="292"/>
            <p14:sldId id="293"/>
            <p14:sldId id="294"/>
            <p14:sldId id="295"/>
            <p14:sldId id="324"/>
            <p14:sldId id="296"/>
            <p14:sldId id="297"/>
            <p14:sldId id="298"/>
            <p14:sldId id="300"/>
            <p14:sldId id="301"/>
            <p14:sldId id="302"/>
            <p14:sldId id="313"/>
            <p14:sldId id="303"/>
            <p14:sldId id="304"/>
            <p14:sldId id="307"/>
            <p14:sldId id="314"/>
            <p14:sldId id="308"/>
            <p14:sldId id="315"/>
            <p14:sldId id="325"/>
            <p14:sldId id="326"/>
            <p14:sldId id="327"/>
            <p14:sldId id="328"/>
            <p14:sldId id="329"/>
            <p14:sldId id="3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82265" autoAdjust="0"/>
  </p:normalViewPr>
  <p:slideViewPr>
    <p:cSldViewPr>
      <p:cViewPr varScale="1">
        <p:scale>
          <a:sx n="44" d="100"/>
          <a:sy n="44" d="100"/>
        </p:scale>
        <p:origin x="754"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F443F-51A5-441C-B686-F3A5BC2EE7EE}" type="datetimeFigureOut">
              <a:rPr lang="el-GR" smtClean="0"/>
              <a:t>11/1/2019</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47899-4A76-455B-8714-5EEF2C05CBD7}" type="slidenum">
              <a:rPr lang="el-GR" smtClean="0"/>
              <a:t>‹#›</a:t>
            </a:fld>
            <a:endParaRPr lang="el-GR"/>
          </a:p>
        </p:txBody>
      </p:sp>
    </p:spTree>
    <p:extLst>
      <p:ext uri="{BB962C8B-B14F-4D97-AF65-F5344CB8AC3E}">
        <p14:creationId xmlns:p14="http://schemas.microsoft.com/office/powerpoint/2010/main" val="303633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ocs.microsoft.com/en-us/azure/role-based-access-control/built-in-rol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portal.azure.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zure.microsoft.com/en-us/pricing/calculator/"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cs.microsoft.com/en-us/azure/service-fabric/"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ocs.microsoft.com/en-us/azure/virtual-machine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azure.microsoft.com/en-us/pricing/details/sql-database/single/"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docs.microsoft.com/en-us/azure/sql-database/sql-database-firewall-configure"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docs.microsoft.com/en-us/azure/storage/"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docs.microsoft.com/en-us/azure/storage/common/storage-redundancy"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docs.microsoft.com/en-us/azure/storage/common/storage-security-guid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docs.microsoft.com/en-us/azure/migrate/migrate-overview"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docs.microsoft.com/en-us/azure/active-directory/"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azure.microsoft.com/en-us/pricing/details/active-directory/"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docs.microsoft.com/en-us/powershell/azure/new-azureps-module-az?view=azurermps-6.12.0"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docs.microsoft.com/en-us/azure/traffic-manager/"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n-US" sz="1000" dirty="0"/>
              <a:t>T</a:t>
            </a:r>
            <a:r>
              <a:rPr lang="el-GR" sz="1000" dirty="0"/>
              <a:t>ο υβριδικό σύννεφο παρέχει στις επιχειρήσεις μεγαλύτερη ευελιξία και περισσότερες επιλογές ανάπτυξης.</a:t>
            </a:r>
            <a:endParaRPr lang="en-US" sz="1000" dirty="0"/>
          </a:p>
          <a:p>
            <a:pPr marL="171450" indent="-171450">
              <a:buFontTx/>
              <a:buChar char="-"/>
            </a:pPr>
            <a:r>
              <a:rPr lang="el-GR" sz="1000" dirty="0"/>
              <a:t>Ο όρος υβριδικό σύννεφο αναφέρεται σε ένα συνδυασμό δημόσιων κέντρων δεδομένων cloud και εσωτερικών χώρων, προκειμένου να δημιουργηθεί ένα ολοκληρωμένο περιβάλλον πληροφορικής που καλύπτει και τα δύο. Ορισμένες οργανώσεις χρησιμοποιούν υβριδικό σύννεφο ως διαδρομή για τη μετεγκατάσταση ολόκληρου του κέντρου δεδομένων στο σύννεφο. Άλλοι οργανισμοί χρησιμοποιούν υπηρεσίες cloud για να επεκτείνουν την υπάρχουσα υποδομή τους στην εγκατάσταση</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sz="1000" dirty="0"/>
              <a:t>.</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000" dirty="0"/>
              <a:t>To Azure</a:t>
            </a:r>
            <a:r>
              <a:rPr lang="el-GR" sz="1000" dirty="0"/>
              <a:t> χρησιμοποιεί την </a:t>
            </a:r>
            <a:r>
              <a:rPr lang="en-US" sz="1000" dirty="0"/>
              <a:t>Virtualization</a:t>
            </a:r>
            <a:r>
              <a:rPr lang="el-GR" sz="1000" dirty="0"/>
              <a:t> (Εικονοικοποίηση)</a:t>
            </a:r>
            <a:r>
              <a:rPr lang="en-US" sz="1000" dirty="0"/>
              <a:t> </a:t>
            </a:r>
            <a:r>
              <a:rPr lang="el-GR" sz="1000" dirty="0"/>
              <a:t>τεχνολογία</a:t>
            </a:r>
            <a:r>
              <a:rPr lang="en-US" sz="1000" baseline="0" dirty="0"/>
              <a:t> </a:t>
            </a:r>
            <a:r>
              <a:rPr lang="el-GR" sz="1000" baseline="0" dirty="0"/>
              <a:t>για την υλοποίηση του. </a:t>
            </a:r>
          </a:p>
          <a:p>
            <a:r>
              <a:rPr lang="el-GR" sz="1000" baseline="0" dirty="0"/>
              <a:t>Αύτη η τεχνολογία διαχωρίζει την στενη σχέση που υπάρχει μεταξύ του υλικού του υπολογιστή και του λειτουργικού συστήματος, παρέχοντας ένα </a:t>
            </a:r>
            <a:r>
              <a:rPr lang="en-US" sz="1000" baseline="0" dirty="0"/>
              <a:t>abstraction layer </a:t>
            </a:r>
            <a:r>
              <a:rPr lang="el-GR" sz="1000" baseline="0" dirty="0"/>
              <a:t>μεταξύ τους τον Η</a:t>
            </a:r>
            <a:r>
              <a:rPr lang="en-US" sz="1000" baseline="0" dirty="0" err="1"/>
              <a:t>ypervisor</a:t>
            </a:r>
            <a:r>
              <a:rPr lang="el-GR" sz="1000" baseline="0" dirty="0"/>
              <a:t>.</a:t>
            </a:r>
            <a:endParaRPr lang="en-US" sz="1000" baseline="0" dirty="0"/>
          </a:p>
          <a:p>
            <a:endParaRPr lang="en-US" sz="100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000" dirty="0"/>
              <a:t>O </a:t>
            </a:r>
            <a:r>
              <a:rPr lang="el-GR" sz="1000" dirty="0"/>
              <a:t>Ηypervisor εξομοιώνει όλες τις λειτουργίες ενός πραγματικού υπολογιστή και του επεξεργαστή του σε μια </a:t>
            </a:r>
            <a:r>
              <a:rPr lang="en-US" sz="1000" dirty="0"/>
              <a:t>Virtual machine (</a:t>
            </a:r>
            <a:r>
              <a:rPr lang="el-GR" sz="1000" dirty="0"/>
              <a:t>εικονική μηχανή</a:t>
            </a:r>
            <a:r>
              <a:rPr lang="en-US" sz="1000" dirty="0"/>
              <a:t>)</a:t>
            </a:r>
            <a:r>
              <a:rPr lang="el-GR" sz="1000" dirty="0"/>
              <a:t>.</a:t>
            </a:r>
          </a:p>
          <a:p>
            <a:r>
              <a:rPr lang="el-GR" sz="1000" dirty="0"/>
              <a:t>Έτσι μπορεί να τρέχει πολλαπλά </a:t>
            </a:r>
            <a:r>
              <a:rPr lang="en-US" sz="1000" dirty="0"/>
              <a:t>VM</a:t>
            </a:r>
            <a:r>
              <a:rPr lang="el-GR" sz="1000" dirty="0"/>
              <a:t> βελτιστοποιώντας έτσι τη χρήση του υλικού</a:t>
            </a:r>
            <a:r>
              <a:rPr lang="en-US" sz="1000" dirty="0"/>
              <a:t> </a:t>
            </a:r>
            <a:r>
              <a:rPr lang="el-GR" sz="1000" dirty="0"/>
              <a:t>του</a:t>
            </a:r>
            <a:r>
              <a:rPr lang="el-GR" sz="1000" baseline="0" dirty="0"/>
              <a:t> υπολογιστή</a:t>
            </a:r>
            <a:r>
              <a:rPr lang="el-GR" sz="1000" dirty="0"/>
              <a:t>.</a:t>
            </a:r>
            <a:r>
              <a:rPr lang="el-GR" sz="1000" baseline="0" dirty="0"/>
              <a:t> Το κάθε </a:t>
            </a:r>
            <a:r>
              <a:rPr lang="en-US" sz="1000" baseline="0" dirty="0"/>
              <a:t>VM </a:t>
            </a:r>
            <a:r>
              <a:rPr lang="el-GR" sz="1000" baseline="0" dirty="0"/>
              <a:t>μπορεί να τρέχει ακόμα και διαφορετικά λειτουργικά συστήματα όπως </a:t>
            </a:r>
            <a:r>
              <a:rPr lang="en-US" sz="1000" baseline="0" dirty="0"/>
              <a:t>Linux </a:t>
            </a:r>
            <a:r>
              <a:rPr lang="el-GR" sz="1000" baseline="0" dirty="0"/>
              <a:t>και </a:t>
            </a:r>
            <a:r>
              <a:rPr lang="en-US" sz="1000" baseline="0" dirty="0"/>
              <a:t>Windows.</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sz="1000" dirty="0"/>
              <a:t>Το</a:t>
            </a:r>
            <a:r>
              <a:rPr lang="el-GR" sz="1000" baseline="0" dirty="0"/>
              <a:t> </a:t>
            </a:r>
            <a:r>
              <a:rPr lang="en-US" sz="1000" baseline="0" dirty="0"/>
              <a:t>Azure </a:t>
            </a:r>
            <a:r>
              <a:rPr lang="el-GR" sz="1000" baseline="0" dirty="0"/>
              <a:t>παιρνει αυτή την τεχνολογία </a:t>
            </a:r>
            <a:r>
              <a:rPr lang="en-US" sz="1000" baseline="0" dirty="0"/>
              <a:t>virtualization </a:t>
            </a:r>
            <a:r>
              <a:rPr lang="el-GR" sz="1000" baseline="0" dirty="0"/>
              <a:t>και την </a:t>
            </a:r>
            <a:r>
              <a:rPr lang="el-GR" sz="1000" dirty="0"/>
              <a:t>επαναλαμβάνει σε τεράστια κλίμακα</a:t>
            </a:r>
            <a:r>
              <a:rPr lang="en-US" sz="1000" baseline="0" dirty="0"/>
              <a:t> </a:t>
            </a:r>
            <a:r>
              <a:rPr lang="el-GR" sz="1000" dirty="0"/>
              <a:t>στα</a:t>
            </a:r>
            <a:r>
              <a:rPr lang="el-GR" sz="1000" baseline="0" dirty="0"/>
              <a:t> </a:t>
            </a:r>
            <a:r>
              <a:rPr lang="el-GR" sz="1000" dirty="0"/>
              <a:t>κέντρα δεδομένων της Microsoft σε ολόκληρο τον κόσμο.</a:t>
            </a:r>
          </a:p>
          <a:p>
            <a:pPr marL="171450" indent="-171450">
              <a:buFontTx/>
              <a:buChar char="-"/>
            </a:pPr>
            <a:r>
              <a:rPr lang="el-GR" sz="1000" dirty="0"/>
              <a:t>Κάθε κέντρο δεδομένων έχει μίνι </a:t>
            </a:r>
            <a:r>
              <a:rPr lang="en-US" sz="1000" dirty="0"/>
              <a:t>racks</a:t>
            </a:r>
            <a:r>
              <a:rPr lang="el-GR" sz="1000" dirty="0"/>
              <a:t> γεμάτα με </a:t>
            </a:r>
            <a:r>
              <a:rPr lang="en-US" sz="1000" dirty="0"/>
              <a:t>servers,</a:t>
            </a:r>
            <a:r>
              <a:rPr lang="en-US" sz="1000" baseline="0" dirty="0"/>
              <a:t> </a:t>
            </a:r>
            <a:r>
              <a:rPr lang="el-GR" sz="1000" dirty="0"/>
              <a:t>και κάθε </a:t>
            </a:r>
            <a:r>
              <a:rPr lang="en-US" sz="1000" dirty="0"/>
              <a:t>server</a:t>
            </a:r>
            <a:r>
              <a:rPr lang="el-GR" sz="1000" dirty="0"/>
              <a:t> περιλαμβάνει ένα hypervisor για την εκτέλεση πολλαπλών </a:t>
            </a:r>
            <a:r>
              <a:rPr lang="en-US" sz="1000" dirty="0"/>
              <a:t>virtual machine</a:t>
            </a:r>
            <a:r>
              <a:rPr lang="el-GR" sz="1000" dirty="0"/>
              <a:t>.</a:t>
            </a:r>
          </a:p>
          <a:p>
            <a:pPr marL="171450" indent="-171450">
              <a:buFontTx/>
              <a:buChar char="-"/>
            </a:pPr>
            <a:r>
              <a:rPr lang="el-GR" sz="1000" dirty="0"/>
              <a:t>Ένας </a:t>
            </a:r>
            <a:r>
              <a:rPr lang="en-US" sz="1000" dirty="0"/>
              <a:t>switch</a:t>
            </a:r>
            <a:r>
              <a:rPr lang="el-GR" sz="1000" dirty="0"/>
              <a:t> δικτύου παρέχει συνδεσιμότητα σε όλους αυτούς τους </a:t>
            </a:r>
            <a:r>
              <a:rPr lang="en-US" sz="1000" dirty="0"/>
              <a:t>servers</a:t>
            </a:r>
            <a:r>
              <a:rPr lang="el-GR" sz="1000" dirty="0"/>
              <a:t>.</a:t>
            </a:r>
            <a:endParaRPr lang="en-US" sz="1000" dirty="0"/>
          </a:p>
          <a:p>
            <a:pPr marL="171450" indent="-171450">
              <a:buFontTx/>
              <a:buChar char="-"/>
            </a:pPr>
            <a:r>
              <a:rPr lang="el-GR" sz="1000" dirty="0"/>
              <a:t>Ένας </a:t>
            </a:r>
            <a:r>
              <a:rPr lang="en-US" sz="1000" dirty="0"/>
              <a:t>server</a:t>
            </a:r>
            <a:r>
              <a:rPr lang="el-GR" sz="1000" dirty="0"/>
              <a:t> σε κάθε rack τρέχει ένα ειδικό κομμάτι του λογισμικού που ονομάζεται Fabric Controller.</a:t>
            </a:r>
          </a:p>
          <a:p>
            <a:pPr marL="171450" indent="-171450">
              <a:buFontTx/>
              <a:buChar char="-"/>
            </a:pPr>
            <a:r>
              <a:rPr lang="el-GR" sz="1000" dirty="0"/>
              <a:t>Κάθε Fabric Controller συνδέεται με ένα άλλο ειδικό λογισμικό γνωστό ως </a:t>
            </a:r>
            <a:r>
              <a:rPr lang="en-US" sz="1000" dirty="0"/>
              <a:t>Orchestrator</a:t>
            </a:r>
            <a:endParaRPr lang="el-GR" sz="10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000" dirty="0"/>
              <a:t>Ο </a:t>
            </a:r>
            <a:r>
              <a:rPr lang="en-US" sz="1000" dirty="0"/>
              <a:t>Orchestrator</a:t>
            </a:r>
            <a:r>
              <a:rPr lang="el-GR" sz="1000" dirty="0"/>
              <a:t> είναι υπεύθυνος για τη διαχείριση όλων όσων συμβαίνουν στο Azure,</a:t>
            </a:r>
            <a:br>
              <a:rPr lang="el-GR" sz="1000" dirty="0"/>
            </a:br>
            <a:r>
              <a:rPr lang="el-GR" sz="1000" dirty="0"/>
              <a:t>συμπεριλαμβανομένης της ανταπόκρισης στα αιτήματα των χρηστών. </a:t>
            </a:r>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sz="1000" dirty="0"/>
              <a:t>Έτσι, όταν ένας χρήστης υποβάλλει αίτημα για τη δημιουργία ενός </a:t>
            </a:r>
            <a:r>
              <a:rPr lang="en-US" sz="1000" dirty="0"/>
              <a:t>VM</a:t>
            </a:r>
            <a:r>
              <a:rPr lang="el-GR" sz="1000" dirty="0"/>
              <a:t>,</a:t>
            </a:r>
            <a:r>
              <a:rPr lang="en-US" sz="1000" baseline="0" dirty="0"/>
              <a:t> </a:t>
            </a:r>
            <a:r>
              <a:rPr lang="el-GR" sz="1000" dirty="0"/>
              <a:t>ο </a:t>
            </a:r>
            <a:r>
              <a:rPr lang="en-US" sz="1000" dirty="0"/>
              <a:t>Orchestrator </a:t>
            </a:r>
            <a:r>
              <a:rPr lang="el-GR" sz="1000" dirty="0"/>
              <a:t>πακετάρει ό, τι χρειάζεται, επιλέγει το καλύτερο rack server,</a:t>
            </a:r>
            <a:r>
              <a:rPr lang="el-GR" sz="1000" baseline="0" dirty="0"/>
              <a:t> </a:t>
            </a:r>
            <a:r>
              <a:rPr lang="el-GR" sz="1000" dirty="0"/>
              <a:t>και στη συνέχεια στέλνει το πακέτο και το αίτημα στον </a:t>
            </a:r>
            <a:r>
              <a:rPr lang="en-US" sz="1000" dirty="0"/>
              <a:t>Fabric Controller</a:t>
            </a:r>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000" dirty="0"/>
              <a:t>Μόλις ο </a:t>
            </a:r>
            <a:r>
              <a:rPr lang="en-US" sz="1000" dirty="0"/>
              <a:t>Fabric Controller</a:t>
            </a:r>
            <a:r>
              <a:rPr lang="el-GR" sz="1000" dirty="0"/>
              <a:t> έχει δημιουργήσει το </a:t>
            </a:r>
            <a:r>
              <a:rPr lang="en-US" sz="1000" dirty="0"/>
              <a:t>VM</a:t>
            </a:r>
            <a:r>
              <a:rPr lang="el-GR" sz="1000" dirty="0"/>
              <a:t>, ο χρήστης μπορεί να συνδεθεί με αυτό.</a:t>
            </a:r>
            <a:endParaRPr lang="en-US" sz="10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000" dirty="0"/>
              <a:t>Με αυτό τον τρόπο</a:t>
            </a:r>
            <a:r>
              <a:rPr lang="el-GR" sz="1000" baseline="0" dirty="0"/>
              <a:t> τ</a:t>
            </a:r>
            <a:r>
              <a:rPr lang="el-GR" sz="1000" dirty="0"/>
              <a:t>ο Azure διευκολύνει τους προγραμματιστές και τους διαχειριστές πληροφορικής να είναι ευέλικτοι</a:t>
            </a:r>
            <a:r>
              <a:rPr lang="el-GR" sz="1000" baseline="0" dirty="0"/>
              <a:t> </a:t>
            </a:r>
            <a:r>
              <a:rPr lang="el-GR" sz="1000" dirty="0"/>
              <a:t>όταν χτίζουν, αναπτύσσουν και διαχειρίζονται τις εφαρμογές και τις υπηρεσίες τους.</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000" dirty="0"/>
              <a:t>Η κατασκευή ενός </a:t>
            </a:r>
            <a:r>
              <a:rPr lang="en-US" sz="1000" dirty="0"/>
              <a:t>VM </a:t>
            </a:r>
            <a:r>
              <a:rPr lang="el-GR" sz="1000" dirty="0"/>
              <a:t>είναι μονο η αρχη καθώς οι χρήστες μπορούν να ενσωματώσουν μια πλειάδα από υπηρεσίες που παρέχονται στο </a:t>
            </a:r>
            <a:r>
              <a:rPr lang="en-US" sz="1000" dirty="0"/>
              <a:t>Azure</a:t>
            </a:r>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sz="1000" dirty="0"/>
              <a:t>Η </a:t>
            </a:r>
            <a:r>
              <a:rPr lang="en-US" sz="1000" dirty="0"/>
              <a:t>Service Level Agreement  </a:t>
            </a:r>
            <a:r>
              <a:rPr lang="el-GR" sz="1000" dirty="0"/>
              <a:t>(SLA) περιγράφει τις δεσμεύσεις της Microsoft για uptime και συνδεσιμότητα</a:t>
            </a:r>
            <a:endParaRPr lang="en-US" sz="1000" dirty="0"/>
          </a:p>
          <a:p>
            <a:pPr marL="171450" indent="-171450">
              <a:buFontTx/>
              <a:buChar char="-"/>
            </a:pPr>
            <a:r>
              <a:rPr lang="en-US" sz="1000" dirty="0"/>
              <a:t>BPOS Business Productivity Online Services</a:t>
            </a:r>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sz="1000" dirty="0"/>
              <a:t>Αυτές οι περιοχές είναι γνωστές ως Azure περιοχές και τοποθετούνται σε απόσταση τουλάχιστον 300miles ή 480km μεταξύ τους σε περίπτωση που υπάρξει μια φυσική καταστροφή που θα επηρεάσει περισσότερες από μία περιοχή κάθε φορά</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Το 2015, η Microsoft παρουσίασε</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το μοντέλο ανάπτυξης του Resource Manager ως μια σύγχρονη, πιο λειτουργική αντικατάσταση για το</a:t>
            </a:r>
            <a:r>
              <a:rPr lang="en-US" sz="1200" kern="1200" dirty="0">
                <a:solidFill>
                  <a:schemeClr val="tx1"/>
                </a:solidFill>
                <a:effectLst/>
                <a:latin typeface="+mn-lt"/>
                <a:ea typeface="+mn-ea"/>
                <a:cs typeface="+mn-cs"/>
              </a:rPr>
              <a:t> (Azure Service Manager)</a:t>
            </a:r>
            <a:r>
              <a:rPr lang="el-GR" sz="1200" kern="1200" dirty="0">
                <a:solidFill>
                  <a:schemeClr val="tx1"/>
                </a:solidFill>
                <a:effectLst/>
                <a:latin typeface="+mn-lt"/>
                <a:ea typeface="+mn-ea"/>
                <a:cs typeface="+mn-cs"/>
              </a:rPr>
              <a:t> ASM.</a:t>
            </a:r>
          </a:p>
          <a:p>
            <a:r>
              <a:rPr lang="el-GR" sz="1200" kern="1200" dirty="0">
                <a:solidFill>
                  <a:schemeClr val="tx1"/>
                </a:solidFill>
                <a:effectLst/>
                <a:latin typeface="+mn-lt"/>
                <a:ea typeface="+mn-ea"/>
                <a:cs typeface="+mn-cs"/>
              </a:rPr>
              <a:t>Το μοντέλο του Διαχειριστή πόρων Resource Manager </a:t>
            </a:r>
            <a:r>
              <a:rPr lang="en-US"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συνιστάται για όλα τα νέα φορτία Azure. </a:t>
            </a:r>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Αυτά τα μοντέλα ανάπτυξης αναφέρονται συχνά ως </a:t>
            </a:r>
            <a:r>
              <a:rPr lang="el-GR" sz="1200" i="1" kern="1200" dirty="0">
                <a:solidFill>
                  <a:schemeClr val="tx1"/>
                </a:solidFill>
                <a:effectLst/>
                <a:latin typeface="+mn-lt"/>
                <a:ea typeface="+mn-ea"/>
                <a:cs typeface="+mn-cs"/>
              </a:rPr>
              <a:t>control planes</a:t>
            </a:r>
            <a:r>
              <a:rPr lang="el-GR" sz="1200" kern="1200" dirty="0">
                <a:solidFill>
                  <a:schemeClr val="tx1"/>
                </a:solidFill>
                <a:effectLst/>
                <a:latin typeface="+mn-lt"/>
                <a:ea typeface="+mn-ea"/>
                <a:cs typeface="+mn-cs"/>
              </a:rPr>
              <a:t> επειδή χρησιμοποιούνται για</a:t>
            </a:r>
            <a:r>
              <a:rPr lang="en-US"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υπηρεσίες ελέγχου και όχι μόνο για την ανάπτυξή τους</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REST (Representational State Transfer)</a:t>
            </a:r>
            <a:r>
              <a:rPr lang="el-GR" sz="1200" kern="1200" dirty="0">
                <a:solidFill>
                  <a:schemeClr val="tx1"/>
                </a:solidFill>
                <a:effectLst/>
                <a:latin typeface="+mn-lt"/>
                <a:ea typeface="+mn-ea"/>
                <a:cs typeface="+mn-cs"/>
              </a:rPr>
              <a:t> Το Azure είναι χτισμένο σε ένα σύνολο API REST που υποστηρίζουν το UI του Azure portal.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Τα περισσότερα από αυτά τα API REST υποστηρίζονται επίσης για να σας επιτρέπουν να προγραμματίζετε και να διαχειρίζεστε προγραμματιστικά τους πόρους και τις εφαρμογές Azure από οποιαδήποτε συσκευή με δυνατότητα Internet</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t>ADFS (Active Directory Federation Services)</a:t>
            </a:r>
            <a:r>
              <a:rPr lang="el-GR" sz="1000" dirty="0"/>
              <a:t> Το ADFS παρέχει απλοποιημένες δυνατότητες ενοποίησης ταυτότητας ταυτότητας και ενιαίας σύνδεσης (SSO)</a:t>
            </a:r>
            <a:endParaRPr lang="en-US" sz="10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t>AAD  (Azure Active Directory ) </a:t>
            </a:r>
            <a:r>
              <a:rPr lang="el-GR" sz="1000" dirty="0"/>
              <a:t>υπηρεσία ταυτότητας και υπηρεσία πρόσβασης που βασίζονται στο cloud της Microsoft. Το Azure AD βοηθά τους υπαλλήλους σας να συνδεθούν και να αποκτήσουν πρόσβαση </a:t>
            </a:r>
            <a:r>
              <a:rPr lang="el-GR" sz="1000"/>
              <a:t>σε πόρους</a:t>
            </a:r>
            <a:endParaRPr lang="en-US" sz="1000" b="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200" kern="1200" dirty="0">
                <a:solidFill>
                  <a:schemeClr val="tx1"/>
                </a:solidFill>
                <a:effectLst/>
                <a:latin typeface="+mn-lt"/>
                <a:ea typeface="+mn-ea"/>
                <a:cs typeface="+mn-cs"/>
              </a:rPr>
              <a:t>Ένα πρότυπο Azure Resource Manager είναι ένα αρχείο JavaScript Notation Object (JSON) που ορίζει έναν ή περισσότερους πόρους για ανάπτυξη σε μια ομάδα πόρων. Καθορίζει επίσης τις εξαρτήσεις μεταξύ των αναπτυγμένων πόρων</a:t>
            </a:r>
          </a:p>
          <a:p>
            <a:pPr marL="0" indent="0">
              <a:buFontTx/>
              <a:buNone/>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sz="1000" dirty="0"/>
              <a:t>Μπορείτε να δημιουργήσετε αναθέσεις ρόλων χρησιμοποιώντας την πύλη Azure, Azure CLI, Azure PowerShell, SDK Azure ή API REST. Μπορείτε να έχετε έως και 2000 αναθέσεις ρόλων σε κάθε συνδρομή</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hlinkClick r:id="rId3"/>
              </a:rPr>
              <a:t>https://docs.microsoft.com/en-us/azure/role-based-access-control/built-in-roles</a:t>
            </a:r>
            <a:r>
              <a:rPr lang="en-US" sz="1000" dirty="0">
                <a:solidFill>
                  <a:schemeClr val="bg1"/>
                </a:solidFill>
              </a:rPr>
              <a:t> Link</a:t>
            </a:r>
            <a:r>
              <a:rPr lang="en-US" sz="1000" baseline="0" dirty="0">
                <a:solidFill>
                  <a:schemeClr val="bg1"/>
                </a:solidFill>
              </a:rPr>
              <a:t> </a:t>
            </a:r>
            <a:r>
              <a:rPr lang="el-GR" sz="1000" baseline="0" dirty="0">
                <a:solidFill>
                  <a:schemeClr val="bg1"/>
                </a:solidFill>
              </a:rPr>
              <a:t>του </a:t>
            </a:r>
            <a:r>
              <a:rPr lang="en-US" sz="1000" baseline="0" dirty="0">
                <a:solidFill>
                  <a:schemeClr val="bg1"/>
                </a:solidFill>
              </a:rPr>
              <a:t>documentation </a:t>
            </a:r>
            <a:r>
              <a:rPr lang="el-GR" sz="1000" dirty="0"/>
              <a:t>για το σύνολο της</a:t>
            </a:r>
            <a:r>
              <a:rPr lang="el-GR" sz="1000" baseline="0" dirty="0"/>
              <a:t> </a:t>
            </a:r>
            <a:r>
              <a:rPr lang="el-GR" sz="1000" dirty="0"/>
              <a:t>λίστας των ρόλων και των ενεργειών τους . </a:t>
            </a:r>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000" dirty="0">
                <a:solidFill>
                  <a:schemeClr val="bg1"/>
                </a:solidFill>
                <a:latin typeface="Calibri Light" panose="020F0302020204030204" pitchFamily="34" charset="0"/>
                <a:cs typeface="Calibri Light" panose="020F0302020204030204" pitchFamily="34" charset="0"/>
              </a:rPr>
              <a:t>Η πύλη Azure βρίσκεται στη διεύθυνση </a:t>
            </a:r>
            <a:r>
              <a:rPr lang="el-GR" sz="1000" dirty="0">
                <a:solidFill>
                  <a:srgbClr val="FFFF00"/>
                </a:solidFill>
                <a:latin typeface="Calibri Light" panose="020F0302020204030204" pitchFamily="34" charset="0"/>
                <a:cs typeface="Calibri Light" panose="020F0302020204030204" pitchFamily="34" charset="0"/>
                <a:hlinkClick r:id="rId3"/>
              </a:rPr>
              <a:t>https://portal.azure.com</a:t>
            </a:r>
            <a:endParaRPr lang="en-US" sz="1000" dirty="0">
              <a:solidFill>
                <a:srgbClr val="FFFF00"/>
              </a:solidFill>
              <a:latin typeface="Calibri Light" panose="020F0302020204030204" pitchFamily="34" charset="0"/>
              <a:cs typeface="Calibri Light" panose="020F0302020204030204" pitchFamily="34" charset="0"/>
            </a:endParaRPr>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r>
              <a:rPr lang="el-GR" sz="1200" kern="1200" dirty="0">
                <a:solidFill>
                  <a:schemeClr val="tx1"/>
                </a:solidFill>
                <a:effectLst/>
                <a:latin typeface="+mn-lt"/>
                <a:ea typeface="+mn-ea"/>
                <a:cs typeface="+mn-cs"/>
              </a:rPr>
              <a:t>Επίσης, αν κάνουμε κλικ πάνω στο λογαριασμό, υπάρχουν οι επιλογές "settings" και "customize" με τα οποία μπορούμε να τροποποιήσουμε την εμφάνιση του Portal</a:t>
            </a:r>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Το πρώτο πράγμα που θα δείτε στην πύλη Azure είναι ενα </a:t>
            </a:r>
            <a:r>
              <a:rPr lang="en-US" sz="1200" kern="1200" dirty="0">
                <a:solidFill>
                  <a:schemeClr val="tx1"/>
                </a:solidFill>
                <a:effectLst/>
                <a:latin typeface="+mn-lt"/>
                <a:ea typeface="+mn-ea"/>
                <a:cs typeface="+mn-cs"/>
              </a:rPr>
              <a:t>dashboard </a:t>
            </a:r>
            <a:r>
              <a:rPr lang="el-GR" sz="1200" kern="1200" dirty="0">
                <a:solidFill>
                  <a:schemeClr val="tx1"/>
                </a:solidFill>
                <a:effectLst/>
                <a:latin typeface="+mn-lt"/>
                <a:ea typeface="+mn-ea"/>
                <a:cs typeface="+mn-cs"/>
              </a:rPr>
              <a:t>μπορούμε να δημιουργήσουμε και να προσαρμόσουμε </a:t>
            </a:r>
            <a:r>
              <a:rPr lang="en-US" sz="1200" kern="1200" dirty="0">
                <a:solidFill>
                  <a:schemeClr val="tx1"/>
                </a:solidFill>
                <a:effectLst/>
                <a:latin typeface="+mn-lt"/>
                <a:ea typeface="+mn-ea"/>
                <a:cs typeface="+mn-cs"/>
              </a:rPr>
              <a:t>dashboards </a:t>
            </a:r>
            <a:r>
              <a:rPr lang="el-GR" sz="1200" kern="1200" dirty="0">
                <a:solidFill>
                  <a:schemeClr val="tx1"/>
                </a:solidFill>
                <a:effectLst/>
                <a:latin typeface="+mn-lt"/>
                <a:ea typeface="+mn-ea"/>
                <a:cs typeface="+mn-cs"/>
              </a:rPr>
              <a:t>και να τα μοιρασουμε σε μέλη της ομάδας </a:t>
            </a:r>
          </a:p>
          <a:p>
            <a:r>
              <a:rPr lang="el-GR" sz="1200" kern="1200" dirty="0">
                <a:solidFill>
                  <a:schemeClr val="tx1"/>
                </a:solidFill>
                <a:effectLst/>
                <a:latin typeface="+mn-lt"/>
                <a:ea typeface="+mn-ea"/>
                <a:cs typeface="+mn-cs"/>
              </a:rPr>
              <a:t>Η στήλη στα αριστερά ονομάζεται </a:t>
            </a:r>
            <a:r>
              <a:rPr lang="en-US" sz="1200" kern="1200" dirty="0">
                <a:solidFill>
                  <a:schemeClr val="tx1"/>
                </a:solidFill>
                <a:effectLst/>
                <a:latin typeface="+mn-lt"/>
                <a:ea typeface="+mn-ea"/>
                <a:cs typeface="+mn-cs"/>
              </a:rPr>
              <a:t>hub</a:t>
            </a:r>
            <a:r>
              <a:rPr lang="el-GR" sz="1200" kern="1200" baseline="0" dirty="0">
                <a:solidFill>
                  <a:schemeClr val="tx1"/>
                </a:solidFill>
                <a:effectLst/>
                <a:latin typeface="+mn-lt"/>
                <a:ea typeface="+mn-ea"/>
                <a:cs typeface="+mn-cs"/>
              </a:rPr>
              <a:t> και</a:t>
            </a:r>
            <a:r>
              <a:rPr lang="el-GR" sz="1200" kern="1200" dirty="0">
                <a:solidFill>
                  <a:schemeClr val="tx1"/>
                </a:solidFill>
                <a:effectLst/>
                <a:latin typeface="+mn-lt"/>
                <a:ea typeface="+mn-ea"/>
                <a:cs typeface="+mn-cs"/>
              </a:rPr>
              <a:t> σας δείχνει ένα βασικό σύνολο επιλογών</a:t>
            </a:r>
            <a:endParaRPr lang="en-US" sz="1200" kern="1200" dirty="0">
              <a:solidFill>
                <a:schemeClr val="tx1"/>
              </a:solidFill>
              <a:effectLst/>
              <a:latin typeface="+mn-lt"/>
              <a:ea typeface="+mn-ea"/>
              <a:cs typeface="+mn-cs"/>
            </a:endParaRPr>
          </a:p>
          <a:p>
            <a:r>
              <a:rPr lang="el-GR" dirty="0">
                <a:effectLst/>
              </a:rPr>
              <a:t>Σε ό,τι αφορά την αρχική σελίδα, όπως και στα Windows 8 &amp; 10, τα </a:t>
            </a:r>
            <a:r>
              <a:rPr lang="en-US" dirty="0">
                <a:effectLst/>
              </a:rPr>
              <a:t>tiles</a:t>
            </a:r>
            <a:r>
              <a:rPr lang="el-GR" dirty="0">
                <a:effectLst/>
              </a:rPr>
              <a:t> μπορούν να αλλάζουν μέγεθος, θέση, ή και να διαγραφούν/προστεθούν</a:t>
            </a:r>
            <a:endParaRPr lang="el-GR" sz="1200" kern="1200" dirty="0">
              <a:solidFill>
                <a:schemeClr val="tx1"/>
              </a:solidFill>
              <a:effectLst/>
              <a:latin typeface="+mn-lt"/>
              <a:ea typeface="+mn-ea"/>
              <a:cs typeface="+mn-cs"/>
            </a:endParaRPr>
          </a:p>
          <a:p>
            <a:pPr marL="0" indent="0">
              <a:buFontTx/>
              <a:buNone/>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sz="1000" dirty="0">
                <a:latin typeface="Calibri Light" panose="020F0302020204030204" pitchFamily="34" charset="0"/>
                <a:cs typeface="Calibri Light" panose="020F0302020204030204" pitchFamily="34" charset="0"/>
              </a:rPr>
              <a:t>Service Health </a:t>
            </a:r>
            <a:r>
              <a:rPr lang="el-GR" sz="1000" dirty="0">
                <a:solidFill>
                  <a:schemeClr val="bg1"/>
                </a:solidFill>
                <a:latin typeface="Calibri Light" panose="020F0302020204030204" pitchFamily="34" charset="0"/>
                <a:cs typeface="Calibri Light" panose="020F0302020204030204" pitchFamily="34" charset="0"/>
              </a:rPr>
              <a:t>άν κάνετε κλικ σε αυτό, θα εμφανιστεί μια λίστα με τις περιοχές και μπορείτε να επιλέξετε μία για να λάβετε πιο λεπτομερείς πληροφορίες.</a:t>
            </a:r>
          </a:p>
          <a:p>
            <a:r>
              <a:rPr lang="el-GR" sz="1200" dirty="0">
                <a:solidFill>
                  <a:schemeClr val="bg1"/>
                </a:solidFill>
                <a:latin typeface="Calibri Light" panose="020F0302020204030204" pitchFamily="34" charset="0"/>
                <a:cs typeface="Calibri Light" panose="020F0302020204030204" pitchFamily="34" charset="0"/>
              </a:rPr>
              <a:t>Subscriptions</a:t>
            </a:r>
            <a:r>
              <a:rPr lang="en-US" sz="1200" dirty="0">
                <a:solidFill>
                  <a:schemeClr val="bg1"/>
                </a:solidFill>
                <a:latin typeface="Calibri Light" panose="020F0302020204030204" pitchFamily="34" charset="0"/>
                <a:cs typeface="Calibri Light" panose="020F0302020204030204" pitchFamily="34" charset="0"/>
              </a:rPr>
              <a:t> </a:t>
            </a:r>
            <a:r>
              <a:rPr lang="el-GR" sz="1200" kern="1200" dirty="0">
                <a:solidFill>
                  <a:schemeClr val="tx1"/>
                </a:solidFill>
                <a:effectLst/>
                <a:latin typeface="+mn-lt"/>
                <a:ea typeface="+mn-ea"/>
                <a:cs typeface="+mn-cs"/>
              </a:rPr>
              <a:t>Μπορείτε να επιλέξετε μια συνδρομή και να δείτε τα στοιχεία χρέωσης για τον τρέχοντα μήνα</a:t>
            </a:r>
            <a:endParaRPr lang="en-US" sz="1200" kern="1200" dirty="0">
              <a:solidFill>
                <a:schemeClr val="tx1"/>
              </a:solidFill>
              <a:effectLst/>
              <a:latin typeface="+mn-lt"/>
              <a:ea typeface="+mn-ea"/>
              <a:cs typeface="+mn-cs"/>
            </a:endParaRPr>
          </a:p>
          <a:p>
            <a:r>
              <a:rPr lang="el-GR" dirty="0"/>
              <a:t>Η τιμολόγηση της υποδομής σας Azure μπορεί να εκτιμηθεί χρησιμοποιώντας τον υπολογισμό τιμολόγησης που βρίσκεται στη διεύθυνση </a:t>
            </a:r>
            <a:r>
              <a:rPr lang="en-US" sz="1200" dirty="0">
                <a:solidFill>
                  <a:schemeClr val="bg1"/>
                </a:solidFill>
                <a:latin typeface="Calibri Light" panose="020F0302020204030204" pitchFamily="34" charset="0"/>
                <a:cs typeface="Calibri Light" panose="020F0302020204030204" pitchFamily="34" charset="0"/>
                <a:hlinkClick r:id="rId3"/>
              </a:rPr>
              <a:t>https://azure.microsoft.com/en-us/pricing/calculator/</a:t>
            </a:r>
            <a:endParaRPr lang="en-US" sz="1200" dirty="0">
              <a:solidFill>
                <a:schemeClr val="bg1"/>
              </a:solidFill>
              <a:latin typeface="Calibri Light" panose="020F0302020204030204" pitchFamily="34" charset="0"/>
              <a:cs typeface="Calibri Light" panose="020F03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Calibri Light" panose="020F0302020204030204" pitchFamily="34" charset="0"/>
                <a:cs typeface="Calibri Light" panose="020F0302020204030204" pitchFamily="34" charset="0"/>
              </a:rPr>
              <a:t>Help + Support </a:t>
            </a:r>
            <a:r>
              <a:rPr lang="el-GR" sz="1200" kern="1200" dirty="0">
                <a:solidFill>
                  <a:schemeClr val="tx1"/>
                </a:solidFill>
                <a:effectLst/>
                <a:latin typeface="+mn-lt"/>
                <a:ea typeface="+mn-ea"/>
                <a:cs typeface="+mn-cs"/>
              </a:rPr>
              <a:t>Επίσης παρέχει συνδέσεις με τα φόρουμ MSDN και StackOverflow, όπου μπορείτε να δημοσιεύσετε ερωτήσεις.</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a:p>
            <a:pPr marL="0" indent="0">
              <a:buFontTx/>
              <a:buNone/>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j-lt"/>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a:t>Κάθε εφαρμογή τρέχει στη δική της υπηρεσία εφαρμογών</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O</a:t>
            </a:r>
            <a:r>
              <a:rPr lang="el-GR" sz="1000" dirty="0"/>
              <a:t>ρισμένα από τα κριτήρια που μπορείτε να ορίσετε κατά τη δημιουργία ενός </a:t>
            </a:r>
            <a:r>
              <a:rPr lang="en-US" sz="1000" dirty="0"/>
              <a:t>app service plan</a:t>
            </a:r>
            <a:r>
              <a:rPr lang="en-US" sz="1000" baseline="0" dirty="0"/>
              <a:t> (</a:t>
            </a:r>
            <a:r>
              <a:rPr lang="el-GR" sz="1200" kern="1200" dirty="0">
                <a:solidFill>
                  <a:schemeClr val="tx1"/>
                </a:solidFill>
                <a:effectLst/>
                <a:latin typeface="+mn-lt"/>
                <a:ea typeface="+mn-ea"/>
                <a:cs typeface="+mn-cs"/>
              </a:rPr>
              <a:t>Location</a:t>
            </a:r>
            <a:r>
              <a:rPr lang="en-US" sz="1200" kern="1200" dirty="0">
                <a:solidFill>
                  <a:schemeClr val="tx1"/>
                </a:solidFill>
                <a:effectLst/>
                <a:latin typeface="+mn-lt"/>
                <a:ea typeface="+mn-ea"/>
                <a:cs typeface="+mn-cs"/>
              </a:rPr>
              <a:t> , </a:t>
            </a:r>
            <a:r>
              <a:rPr lang="el-GR" sz="1200" kern="1200" dirty="0">
                <a:solidFill>
                  <a:schemeClr val="tx1"/>
                </a:solidFill>
                <a:effectLst/>
                <a:latin typeface="+mn-lt"/>
                <a:ea typeface="+mn-ea"/>
                <a:cs typeface="+mn-cs"/>
              </a:rPr>
              <a:t>Instance count </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Pricing tier</a:t>
            </a:r>
            <a:r>
              <a:rPr lang="en-US" sz="1200" kern="1200" dirty="0">
                <a:solidFill>
                  <a:schemeClr val="tx1"/>
                </a:solidFill>
                <a:effectLst/>
                <a:latin typeface="+mn-lt"/>
                <a:ea typeface="+mn-ea"/>
                <a:cs typeface="+mn-cs"/>
              </a:rPr>
              <a:t> , </a:t>
            </a:r>
            <a:r>
              <a:rPr lang="el-GR" sz="1200" kern="1200" dirty="0">
                <a:solidFill>
                  <a:schemeClr val="tx1"/>
                </a:solidFill>
                <a:effectLst/>
                <a:latin typeface="+mn-lt"/>
                <a:ea typeface="+mn-ea"/>
                <a:cs typeface="+mn-cs"/>
              </a:rPr>
              <a:t>Number of cores or instance size </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Amount of memory</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Amount of storage </a:t>
            </a:r>
            <a:r>
              <a:rPr lang="en-US" sz="1200" kern="1200" dirty="0">
                <a:solidFill>
                  <a:schemeClr val="tx1"/>
                </a:solidFill>
                <a:effectLst/>
                <a:latin typeface="+mn-lt"/>
                <a:ea typeface="+mn-ea"/>
                <a:cs typeface="+mn-cs"/>
              </a:rPr>
              <a:t>,</a:t>
            </a:r>
            <a:r>
              <a:rPr lang="el-GR" sz="1200" kern="1200" dirty="0">
                <a:solidFill>
                  <a:schemeClr val="tx1"/>
                </a:solidFill>
                <a:effectLst/>
                <a:latin typeface="+mn-lt"/>
                <a:ea typeface="+mn-ea"/>
                <a:cs typeface="+mn-cs"/>
              </a:rPr>
              <a:t> Maximum number of instances</a:t>
            </a:r>
            <a:r>
              <a:rPr lang="en-US" sz="1200" kern="1200" dirty="0">
                <a:solidFill>
                  <a:schemeClr val="tx1"/>
                </a:solidFill>
                <a:effectLst/>
                <a:latin typeface="+mn-lt"/>
                <a:ea typeface="+mn-ea"/>
                <a:cs typeface="+mn-cs"/>
              </a:rPr>
              <a:t> , </a:t>
            </a:r>
            <a:r>
              <a:rPr lang="el-GR" sz="1200" kern="1200" dirty="0">
                <a:solidFill>
                  <a:schemeClr val="tx1"/>
                </a:solidFill>
                <a:effectLst/>
                <a:latin typeface="+mn-lt"/>
                <a:ea typeface="+mn-ea"/>
                <a:cs typeface="+mn-cs"/>
              </a:rPr>
              <a:t>Autoscaling options </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κ.α</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a:p>
            <a:pPr marL="0" indent="0">
              <a:buFontTx/>
              <a:buNone/>
            </a:pPr>
            <a:r>
              <a:rPr lang="en-US" sz="1000" dirty="0"/>
              <a:t> </a:t>
            </a:r>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dirty="0"/>
              <a:t>Προσφέρει αυτόματ</a:t>
            </a:r>
            <a:r>
              <a:rPr lang="en-US" dirty="0"/>
              <a:t>o</a:t>
            </a:r>
            <a:r>
              <a:rPr lang="en-US" baseline="0" dirty="0"/>
              <a:t> scaling</a:t>
            </a:r>
            <a:r>
              <a:rPr lang="el-GR" dirty="0"/>
              <a:t> και υψηλή διαθεσιμότητα, υποστηρίζει τα Windows και το Linux και επιτρέπει αυτοματοποιημένες υλοποιήσεις από το GitHub, το Azure DevOps ή οποιοδήποτε Git repo</a:t>
            </a:r>
            <a:endParaRPr lang="en-US" sz="1200" b="1" kern="1200" dirty="0">
              <a:solidFill>
                <a:schemeClr val="tx1"/>
              </a:solidFill>
              <a:effectLst/>
              <a:latin typeface="+mn-lt"/>
              <a:ea typeface="+mn-ea"/>
              <a:cs typeface="+mn-cs"/>
            </a:endParaRPr>
          </a:p>
          <a:p>
            <a:r>
              <a:rPr lang="el-GR" sz="1200" b="1" kern="1200" dirty="0">
                <a:solidFill>
                  <a:schemeClr val="tx1"/>
                </a:solidFill>
                <a:effectLst/>
                <a:latin typeface="+mn-lt"/>
                <a:ea typeface="+mn-ea"/>
                <a:cs typeface="+mn-cs"/>
              </a:rPr>
              <a:t>Web Apps </a:t>
            </a:r>
            <a:r>
              <a:rPr lang="el-GR" sz="1200" kern="1200" dirty="0">
                <a:solidFill>
                  <a:schemeClr val="tx1"/>
                </a:solidFill>
                <a:effectLst/>
                <a:latin typeface="+mn-lt"/>
                <a:ea typeface="+mn-ea"/>
                <a:cs typeface="+mn-cs"/>
              </a:rPr>
              <a:t>	Web App, Web App + SQL, WordPress, and Umbraco CMS κλπ</a:t>
            </a:r>
          </a:p>
          <a:p>
            <a:r>
              <a:rPr lang="el-GR" sz="1200" b="1" kern="1200" dirty="0">
                <a:solidFill>
                  <a:schemeClr val="tx1"/>
                </a:solidFill>
                <a:effectLst/>
                <a:latin typeface="+mn-lt"/>
                <a:ea typeface="+mn-ea"/>
                <a:cs typeface="+mn-cs"/>
              </a:rPr>
              <a:t>Blogs + CMSs </a:t>
            </a:r>
            <a:r>
              <a:rPr lang="el-GR" sz="1200" kern="1200" dirty="0">
                <a:solidFill>
                  <a:schemeClr val="tx1"/>
                </a:solidFill>
                <a:effectLst/>
                <a:latin typeface="+mn-lt"/>
                <a:ea typeface="+mn-ea"/>
                <a:cs typeface="+mn-cs"/>
              </a:rPr>
              <a:t>Joomla!, Drupal, DNN, Orchard CMS, Umbraco CMS, and MonoX </a:t>
            </a:r>
          </a:p>
          <a:p>
            <a:r>
              <a:rPr lang="el-GR" sz="1200" b="1" kern="1200" dirty="0">
                <a:solidFill>
                  <a:schemeClr val="tx1"/>
                </a:solidFill>
                <a:effectLst/>
                <a:latin typeface="+mn-lt"/>
                <a:ea typeface="+mn-ea"/>
                <a:cs typeface="+mn-cs"/>
              </a:rPr>
              <a:t>Starter Web Apps </a:t>
            </a:r>
            <a:r>
              <a:rPr lang="el-GR" sz="1200" kern="1200" dirty="0">
                <a:solidFill>
                  <a:schemeClr val="tx1"/>
                </a:solidFill>
                <a:effectLst/>
                <a:latin typeface="+mn-lt"/>
                <a:ea typeface="+mn-ea"/>
                <a:cs typeface="+mn-cs"/>
              </a:rPr>
              <a:t>ASP.NET, HTML5, Node.js, PHP, Apache Tomcat κλπ</a:t>
            </a:r>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sz="1000" dirty="0"/>
              <a:t>Οι </a:t>
            </a:r>
            <a:r>
              <a:rPr lang="el-GR" sz="1000" b="1" dirty="0"/>
              <a:t>Logic</a:t>
            </a:r>
            <a:r>
              <a:rPr lang="en-US" sz="1000" b="1" dirty="0"/>
              <a:t> Apps</a:t>
            </a:r>
            <a:r>
              <a:rPr lang="el-GR" sz="1000" b="1" dirty="0"/>
              <a:t> </a:t>
            </a:r>
            <a:r>
              <a:rPr lang="el-GR" sz="1000" dirty="0"/>
              <a:t>απλοποιούν τον σχεδιασμό και την ανάπτυξη επεκτάσιμων λύσεων για την ενοποίηση εφαρμογών, την ενσωμάτωση δεδομένων, την ολοκλήρωση του συστήματος, την ενοποίηση των εφαρμογών των επιχειρήσεων (EAI) και την επικοινωνία μεταξύ επιχειρήσεων (B2B) είτε στο σύννεφο, είτε στις εγκαταστάσεις είτε και στις δύο.</a:t>
            </a:r>
          </a:p>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a:solidFill>
                  <a:schemeClr val="bg1"/>
                </a:solidFill>
                <a:latin typeface="Calibri Light" panose="020F0302020204030204" pitchFamily="34" charset="0"/>
                <a:cs typeface="Calibri Light" panose="020F0302020204030204" pitchFamily="34" charset="0"/>
              </a:rPr>
              <a:t>   </a:t>
            </a:r>
            <a:r>
              <a:rPr lang="en-US" sz="1000" b="1" dirty="0">
                <a:solidFill>
                  <a:schemeClr val="bg1"/>
                </a:solidFill>
                <a:latin typeface="Calibri Light" panose="020F0302020204030204" pitchFamily="34" charset="0"/>
                <a:cs typeface="Calibri Light" panose="020F0302020204030204" pitchFamily="34" charset="0"/>
              </a:rPr>
              <a:t>API</a:t>
            </a:r>
            <a:r>
              <a:rPr lang="en-US" sz="1000" b="1" baseline="0" dirty="0">
                <a:solidFill>
                  <a:schemeClr val="bg1"/>
                </a:solidFill>
                <a:latin typeface="Calibri Light" panose="020F0302020204030204" pitchFamily="34" charset="0"/>
                <a:cs typeface="Calibri Light" panose="020F0302020204030204" pitchFamily="34" charset="0"/>
              </a:rPr>
              <a:t> Apps </a:t>
            </a:r>
            <a:r>
              <a:rPr lang="el-GR" sz="1000" baseline="0" dirty="0">
                <a:solidFill>
                  <a:schemeClr val="bg1"/>
                </a:solidFill>
                <a:latin typeface="Calibri Light" panose="020F0302020204030204" pitchFamily="34" charset="0"/>
                <a:cs typeface="Calibri Light" panose="020F0302020204030204" pitchFamily="34" charset="0"/>
              </a:rPr>
              <a:t>μ</a:t>
            </a:r>
            <a:r>
              <a:rPr lang="el-GR" sz="1000" dirty="0">
                <a:solidFill>
                  <a:schemeClr val="bg1"/>
                </a:solidFill>
                <a:latin typeface="Calibri Light" panose="020F0302020204030204" pitchFamily="34" charset="0"/>
                <a:cs typeface="Calibri Light" panose="020F0302020204030204" pitchFamily="34" charset="0"/>
              </a:rPr>
              <a:t>ε το swagger οι προγραμματιστές API μπορούν να δημιουργήσουν τεκμηρίωση χρησιμοποιώντας </a:t>
            </a:r>
            <a:r>
              <a:rPr lang="en-US" sz="1000" dirty="0">
                <a:solidFill>
                  <a:schemeClr val="bg1"/>
                </a:solidFill>
                <a:latin typeface="Calibri Light" panose="020F0302020204030204" pitchFamily="34" charset="0"/>
                <a:cs typeface="Calibri Light" panose="020F0302020204030204" pitchFamily="34" charset="0"/>
              </a:rPr>
              <a:t>metadata</a:t>
            </a:r>
          </a:p>
          <a:p>
            <a:pPr marL="0" indent="0">
              <a:buFontTx/>
              <a:buNone/>
            </a:pPr>
            <a:r>
              <a:rPr kumimoji="0" lang="el-GR" altLang="el-GR" sz="10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r>
              <a:rPr kumimoji="0" lang="el-GR" altLang="el-GR" sz="10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r>
              <a:rPr kumimoji="0" lang="en-US" altLang="el-GR" sz="10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Functions </a:t>
            </a:r>
            <a:r>
              <a:rPr kumimoji="0" lang="el-GR" altLang="el-GR" sz="10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μπορείτε να γράψετε μόνο τον κωδικό που χρειάζεστε για το πρόβλημα στο χέρι, χωρίς να ανησυχείτε για μια ολόκληρη εφαρμογή ή την υποδομή για να την εκτελέσετε </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r>
              <a:rPr lang="en-US" sz="1000" u="none" kern="1200" dirty="0">
                <a:solidFill>
                  <a:schemeClr val="tx1"/>
                </a:solidFill>
                <a:effectLst/>
                <a:latin typeface="+mn-lt"/>
                <a:ea typeface="+mn-ea"/>
                <a:cs typeface="+mn-cs"/>
              </a:rPr>
              <a:t>Fabric</a:t>
            </a:r>
            <a:r>
              <a:rPr lang="en-US" sz="1000" u="none" kern="1200" baseline="0" dirty="0">
                <a:solidFill>
                  <a:schemeClr val="tx1"/>
                </a:solidFill>
                <a:effectLst/>
                <a:latin typeface="+mn-lt"/>
                <a:ea typeface="+mn-ea"/>
                <a:cs typeface="+mn-cs"/>
              </a:rPr>
              <a:t> Controller Documentation </a:t>
            </a:r>
            <a:r>
              <a:rPr lang="en-US" sz="1200" u="sng" kern="1200" dirty="0">
                <a:solidFill>
                  <a:schemeClr val="tx1"/>
                </a:solidFill>
                <a:effectLst/>
                <a:latin typeface="+mn-lt"/>
                <a:ea typeface="+mn-ea"/>
                <a:cs typeface="+mn-cs"/>
                <a:hlinkClick r:id="rId3"/>
              </a:rPr>
              <a:t>https://docs.microsoft.com/en-us/azure/service-fabric/</a:t>
            </a:r>
            <a:endParaRPr lang="en-US" sz="1200" u="sng" kern="1200" dirty="0">
              <a:solidFill>
                <a:schemeClr val="tx1"/>
              </a:solidFill>
              <a:effectLst/>
              <a:latin typeface="+mn-lt"/>
              <a:ea typeface="+mn-ea"/>
              <a:cs typeface="+mn-cs"/>
            </a:endParaRPr>
          </a:p>
          <a:p>
            <a:pPr marL="0" indent="0">
              <a:buFontTx/>
              <a:buNone/>
            </a:pPr>
            <a:r>
              <a:rPr lang="en-US" sz="1200" dirty="0">
                <a:solidFill>
                  <a:schemeClr val="bg1"/>
                </a:solidFill>
                <a:latin typeface="Calibri Light" panose="020F0302020204030204" pitchFamily="34" charset="0"/>
                <a:cs typeface="Calibri Light" panose="020F0302020204030204" pitchFamily="34" charset="0"/>
              </a:rPr>
              <a:t>-</a:t>
            </a:r>
            <a:r>
              <a:rPr lang="el-GR" sz="1200" dirty="0">
                <a:solidFill>
                  <a:schemeClr val="bg1"/>
                </a:solidFill>
                <a:latin typeface="Calibri Light" panose="020F0302020204030204" pitchFamily="34" charset="0"/>
                <a:cs typeface="Calibri Light" panose="020F0302020204030204" pitchFamily="34" charset="0"/>
              </a:rPr>
              <a:t>Το αρχείο διαμόρφωσης είναι ένα αρχείο XML που εξηγεί τα διάφορα </a:t>
            </a:r>
            <a:r>
              <a:rPr lang="en-US" sz="1200" dirty="0">
                <a:solidFill>
                  <a:schemeClr val="bg1"/>
                </a:solidFill>
                <a:latin typeface="Calibri Light" panose="020F0302020204030204" pitchFamily="34" charset="0"/>
                <a:cs typeface="Calibri Light" panose="020F0302020204030204" pitchFamily="34" charset="0"/>
              </a:rPr>
              <a:t>instances</a:t>
            </a:r>
            <a:r>
              <a:rPr lang="el-GR" sz="1200" dirty="0">
                <a:solidFill>
                  <a:schemeClr val="bg1"/>
                </a:solidFill>
                <a:latin typeface="Calibri Light" panose="020F0302020204030204" pitchFamily="34" charset="0"/>
                <a:cs typeface="Calibri Light" panose="020F0302020204030204" pitchFamily="34" charset="0"/>
              </a:rPr>
              <a:t> της εφαρμογής, τον αριθμό των εικονικών μηχανών που θα δημιουργηθούν για την εφαρμογή κ.λπ.</a:t>
            </a:r>
            <a:endParaRPr lang="en-US"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endParaRPr lang="en-US"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sz="1000" dirty="0"/>
              <a:t>Με τα Azure VMs, οι πελάτες είναι υπεύθυνοι για τη διαχείριση του λειτουργικού συστήματος επισκεπτών και του λογισμικού που είναι εγκατεστημένο στα VM, συμπεριλαμβανομένης της εγκατάστασης και της ασφάλειας των VM. Το Azure είναι υπεύθυνο για το υποκείμενο hardware, τον hypervisor και το περιβάλλον του κέντρου δεδομένων, όπως η δύναμη, η ψύξη, η ασφάλεια φυσικής πρόσβασης και η αποκατάσταση μετά από καταστροφή</a:t>
            </a:r>
          </a:p>
          <a:p>
            <a:pPr marL="171450" indent="-171450">
              <a:buFontTx/>
              <a:buChar char="-"/>
            </a:pPr>
            <a:r>
              <a:rPr lang="el-GR" sz="1000" dirty="0"/>
              <a:t>Οι πελάτες Azure VM δεν χρειάζεται πλέον να αντικαθιστούν και να ενημερώνουν το υλικό. Οι πελάτες Azure VM έχουν πρόσβαση στο πιο πρόσφατο υλικό και χρειάζεται να γνωρίζουν μόνο τον αριθμό των πυρήνων επεξεργαστών, την ποσότητα μνήμης και τον τύπο αποθήκευσης</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dirty="0"/>
              <a:t>Με το μοντέλο </a:t>
            </a:r>
            <a:r>
              <a:rPr lang="el-GR" b="1" dirty="0"/>
              <a:t>Resource Manager, </a:t>
            </a:r>
            <a:r>
              <a:rPr lang="el-GR" dirty="0"/>
              <a:t>έχετε σαφή και λεπτομερή έλεγχο σε όλες σχεδόν τις πτυχές του Azure VM. Θα προσθέσετε ρητά στοιχεία όπως μια κάρτα διασύνδεσης δικτύου (NIC), δημόσια διεύθυνση IP, δίσκους δεδομένων, εξισορρόπηση φορτίου και πολλά άλλα</a:t>
            </a:r>
          </a:p>
          <a:p>
            <a:pPr marL="171450" indent="-171450">
              <a:buFontTx/>
              <a:buChar char="-"/>
            </a:pPr>
            <a:r>
              <a:rPr lang="el-GR" sz="1000" dirty="0"/>
              <a:t>Το </a:t>
            </a:r>
            <a:r>
              <a:rPr lang="en-US" sz="1000" b="1" dirty="0"/>
              <a:t>Classic</a:t>
            </a:r>
            <a:r>
              <a:rPr lang="en-US" sz="1000" b="1" baseline="0" dirty="0"/>
              <a:t> Management model </a:t>
            </a:r>
            <a:r>
              <a:rPr lang="el-GR" sz="1000" dirty="0"/>
              <a:t>παρέχει πολλά βασικά χαρακτηριστικά, όπως</a:t>
            </a:r>
            <a:r>
              <a:rPr lang="en-US" sz="1000" dirty="0"/>
              <a:t> </a:t>
            </a:r>
            <a:r>
              <a:rPr lang="el-GR" sz="1000" dirty="0"/>
              <a:t>ένα </a:t>
            </a:r>
            <a:r>
              <a:rPr lang="en-US" sz="1000" dirty="0"/>
              <a:t>endpoint</a:t>
            </a:r>
            <a:r>
              <a:rPr lang="el-GR" sz="1000" dirty="0"/>
              <a:t> DNS, συνδεσιμότητα δικτύου (συμπεριλαμβανομένου του δημόσιου διαδικτύου, εάν είναι επιθυμητό), ασφάλεια και μια μονάδα διαχείρισης. Παρόλο που έχετε αυτά τα πράγματα δωρεάν - επειδή κληρονομούνται από το μοντέλο υπηρεσιών σύννεφων - έχετε περιορισμένο έλεγχο πάνω τους</a:t>
            </a:r>
            <a:r>
              <a:rPr lang="en-US" sz="1000" dirty="0"/>
              <a:t>. </a:t>
            </a:r>
          </a:p>
          <a:p>
            <a:pPr marL="171450" indent="-171450">
              <a:buFontTx/>
              <a:buChar char="-"/>
            </a:pPr>
            <a:r>
              <a:rPr lang="en-US" sz="1000" dirty="0"/>
              <a:t>E</a:t>
            </a:r>
            <a:r>
              <a:rPr lang="el-GR" sz="1000" dirty="0"/>
              <a:t>ξαιρεί επίσης τη χρήση των πρόσθετων χαρακτηριστικών προστιθέμενης αξίας που διατίθενται μέσω του Azure Resource Manager (ετικέτες, αρχεία προτύπων κλπ.).</a:t>
            </a:r>
            <a:endParaRPr lang="en-US" sz="1000" dirty="0"/>
          </a:p>
          <a:p>
            <a:pPr marL="171450" indent="-171450">
              <a:buFontTx/>
              <a:buChar char="-"/>
            </a:pPr>
            <a:r>
              <a:rPr lang="en-US" sz="1000" b="1" dirty="0"/>
              <a:t>Image</a:t>
            </a:r>
            <a:r>
              <a:rPr lang="en-US" sz="1000" dirty="0"/>
              <a:t> </a:t>
            </a:r>
            <a:r>
              <a:rPr lang="el-GR" sz="1000" dirty="0"/>
              <a:t>Ένα VHD που είναι ένα πρότυπο για το δημιουργία ενός νέου Azure VM. Ως πρότυπο, δεν διαθέτει ρυθμίσεις, όπως όνομα μηχανήματος, διαχειριστή χρήστη κ.ο.κ.</a:t>
            </a:r>
            <a:endParaRPr lang="en-US" sz="1000" dirty="0"/>
          </a:p>
          <a:p>
            <a:pPr marL="171450" indent="-171450">
              <a:buFontTx/>
              <a:buChar char="-"/>
            </a:pPr>
            <a:r>
              <a:rPr lang="en-US" sz="1000" b="1" dirty="0"/>
              <a:t>Disk</a:t>
            </a:r>
            <a:r>
              <a:rPr lang="en-US" sz="1000" dirty="0"/>
              <a:t> </a:t>
            </a:r>
            <a:r>
              <a:rPr lang="el-GR" sz="1000" dirty="0"/>
              <a:t>Ένας πιθανώς bootable VHD που μπορεί να είναι που χρησιμοποιείται ως τοποθετημένος δίσκος για ένα VM. Υπάρχουν δύο τύποι δίσκων: ένας δίσκος OS και ένας δίσκος δεδομένων.</a:t>
            </a:r>
            <a:endParaRPr lang="en-US" sz="1000" dirty="0"/>
          </a:p>
          <a:p>
            <a:pPr marL="171450" indent="-171450">
              <a:buFontTx/>
              <a:buChar char="-"/>
            </a:pPr>
            <a:endParaRPr lang="en-US" sz="1000" dirty="0"/>
          </a:p>
          <a:p>
            <a:pPr marL="171450" indent="-171450">
              <a:buFontTx/>
              <a:buChar char="-"/>
            </a:pPr>
            <a:r>
              <a:rPr lang="el-GR" sz="1000" dirty="0"/>
              <a:t>Τα αρχεία δίσκου (αρχεία .vhd) μπορούν να υποστηριχθούν από λογαριασμούς Standard ή Premium Storage στο Azure. Το Azure Premium Storage χρησιμοποιεί δίσκους στερεάς κατάστασης (SSD) για να επιτρέψει υψηλή απόδοση και χαμηλή λανθάνουσα κατάσταση για VM που εκτελούν φόρτους εργασίας εντάσεως I / O. Η τυπική αποθήκευση είναι διαθέσιμη για όλα τα μεγέθη VM, ενώ η αποθήκευση Premium είναι διαθέσιμη μόνο για DS, DSv2, F και VMs της σειράς GS</a:t>
            </a:r>
            <a:endParaRPr lang="en-US" sz="100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sz="1000" dirty="0"/>
              <a:t>Επιτρέπουν στο χρήστη να ανταποκριθεί στις αλλαγές κατόπιν ζήτησης και να επανεκκινήσει γρήγορα σε περίπτωση</a:t>
            </a:r>
            <a:r>
              <a:rPr lang="en-US" sz="1000" baseline="0" dirty="0"/>
              <a:t> </a:t>
            </a:r>
            <a:r>
              <a:rPr lang="el-GR" sz="1000" baseline="0" dirty="0"/>
              <a:t>κρασαρίσματος</a:t>
            </a:r>
            <a:r>
              <a:rPr lang="el-GR" sz="1000" dirty="0"/>
              <a:t> ή διακοπής υλικού</a:t>
            </a:r>
          </a:p>
          <a:p>
            <a:pPr marL="171450" indent="-171450">
              <a:buFontTx/>
              <a:buChar char="-"/>
            </a:pPr>
            <a:r>
              <a:rPr lang="el-GR" sz="1000" dirty="0"/>
              <a:t>Δεδομένου ότι τα ίδια τα </a:t>
            </a:r>
            <a:r>
              <a:rPr lang="en-US" sz="1000" dirty="0"/>
              <a:t>container</a:t>
            </a:r>
            <a:r>
              <a:rPr lang="el-GR" sz="1000" dirty="0"/>
              <a:t> είναι ασφαλισμένα και απομονωμένα, δεν χρειάζεστε απαραιτήτως χωριστά VM για ξεχωριστό φόρτο εργασίας.</a:t>
            </a:r>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000" dirty="0"/>
              <a:t>Ένα</a:t>
            </a:r>
            <a:r>
              <a:rPr lang="el-GR" sz="1000" baseline="0" dirty="0"/>
              <a:t> πλεονέκτημα αυτής της αρχιτεκτονικής είναι ότι οι </a:t>
            </a:r>
            <a:r>
              <a:rPr lang="en-US" sz="1000" baseline="0" dirty="0"/>
              <a:t>developers </a:t>
            </a:r>
            <a:r>
              <a:rPr lang="el-GR" sz="1000" baseline="0" dirty="0"/>
              <a:t>του </a:t>
            </a:r>
            <a:r>
              <a:rPr lang="en-US" sz="1000" baseline="0" dirty="0"/>
              <a:t>Azure</a:t>
            </a:r>
            <a:r>
              <a:rPr lang="el-GR" sz="1000" baseline="0" dirty="0"/>
              <a:t> μπορούν να αναβαθμίσουν ένα επίπεδο χωρίς να επηρεαστούν τα άλλα επίπεδα.</a:t>
            </a:r>
            <a:r>
              <a:rPr lang="en-US" sz="1000" baseline="0" dirty="0"/>
              <a:t> </a:t>
            </a:r>
            <a:endParaRPr lang="en-US" sz="100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sz="1000" dirty="0"/>
              <a:t>Π.χ. Όταν</a:t>
            </a:r>
            <a:r>
              <a:rPr lang="el-GR" sz="1000" baseline="0" dirty="0"/>
              <a:t> ο χρήστης πατήσει το κουμπί για για να κάνει την παραγγελία του:</a:t>
            </a:r>
          </a:p>
          <a:p>
            <a:pPr marL="171450" indent="-171450">
              <a:buFont typeface="Arial" pitchFamily="34" charset="0"/>
              <a:buChar char="•"/>
            </a:pPr>
            <a:r>
              <a:rPr lang="el-GR" sz="1000" baseline="0" dirty="0"/>
              <a:t> το αίτημα στέλνεται στο </a:t>
            </a:r>
            <a:r>
              <a:rPr lang="en-US" sz="1000" baseline="0" dirty="0"/>
              <a:t>web tier </a:t>
            </a:r>
            <a:r>
              <a:rPr lang="el-GR" sz="1000" baseline="0" dirty="0"/>
              <a:t>μαζί με την διεύθυνση και τα στοιχεία πληρωμής του χρήστη. </a:t>
            </a:r>
          </a:p>
          <a:p>
            <a:pPr marL="171450" indent="-171450">
              <a:buFont typeface="Arial" pitchFamily="34" charset="0"/>
              <a:buChar char="•"/>
            </a:pPr>
            <a:r>
              <a:rPr lang="el-GR" sz="1000" baseline="0" dirty="0"/>
              <a:t>Το </a:t>
            </a:r>
            <a:r>
              <a:rPr lang="en-US" sz="1000" baseline="0" dirty="0"/>
              <a:t>web tier </a:t>
            </a:r>
            <a:r>
              <a:rPr lang="el-GR" sz="1000" baseline="0" dirty="0"/>
              <a:t>περνάει την πληροφορία στο </a:t>
            </a:r>
            <a:r>
              <a:rPr lang="en-US" sz="1000" baseline="0" dirty="0"/>
              <a:t>application tier </a:t>
            </a:r>
            <a:r>
              <a:rPr lang="el-GR" sz="1000" baseline="0" dirty="0"/>
              <a:t>το οποίο ελέγχει τα την εγκυρότητα των στοιχείων πληρωμής και το απόθεμα των προιόντων που παραγγέλθηκαν</a:t>
            </a:r>
            <a:endParaRPr lang="en-US" sz="1000" baseline="0" dirty="0"/>
          </a:p>
          <a:p>
            <a:pPr marL="171450" indent="-171450">
              <a:buFont typeface="Arial" pitchFamily="34" charset="0"/>
              <a:buChar char="•"/>
            </a:pPr>
            <a:r>
              <a:rPr lang="en-US" sz="1000" baseline="0" dirty="0"/>
              <a:t>To application tier </a:t>
            </a:r>
            <a:r>
              <a:rPr lang="el-GR" sz="1000" baseline="0" dirty="0"/>
              <a:t>αποθηκεύει στη συνέχεια την παραγγελία στο </a:t>
            </a:r>
            <a:r>
              <a:rPr lang="en-US" sz="1000" baseline="0" dirty="0"/>
              <a:t>data tier </a:t>
            </a:r>
            <a:r>
              <a:rPr lang="el-GR" sz="1000" baseline="0" dirty="0"/>
              <a:t>έτσι ώστε αργοτερα να πάει προς εκπλήρωση</a:t>
            </a:r>
            <a:endParaRPr lang="en-US" sz="1000"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00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sz="1000" dirty="0"/>
              <a:t>Ένα υποδίκτυο είναι μια σειρά διευθύνσεων IP μέσα σε ένα εικονικό δίκτυο. Ένα VM πρέπει να τοποθετηθεί σε ένα υποδίκτυο εντός του VNET</a:t>
            </a:r>
            <a:endParaRPr lang="en-US" sz="1000" dirty="0"/>
          </a:p>
          <a:p>
            <a:pPr marL="171450" indent="-171450">
              <a:buFontTx/>
              <a:buChar char="-"/>
            </a:pPr>
            <a:r>
              <a:rPr lang="el-GR" sz="1000" dirty="0"/>
              <a:t>Μια διεύθυνση IP μπορεί επίσης να είναι δημόσιο ή ιδιωτικό. Οι δημόσιες διευθύνσεις IP επιτρέπουν την επικοινωνία μέσω του Διαδικτύου με το VM</a:t>
            </a:r>
            <a:endParaRPr lang="en-US" sz="1000" dirty="0"/>
          </a:p>
          <a:p>
            <a:pPr marL="171450" indent="-171450">
              <a:buFontTx/>
              <a:buChar char="-"/>
            </a:pPr>
            <a:r>
              <a:rPr lang="en-US" sz="1000" dirty="0"/>
              <a:t>External </a:t>
            </a:r>
            <a:r>
              <a:rPr lang="el-GR" sz="1000" dirty="0"/>
              <a:t>χρησιμοποιείται για να</a:t>
            </a:r>
            <a:r>
              <a:rPr lang="el-GR" sz="1000" baseline="0" dirty="0"/>
              <a:t> </a:t>
            </a:r>
            <a:r>
              <a:rPr lang="el-GR" sz="1000" dirty="0"/>
              <a:t>εκθέτουμε πολλαπλά VM στο Διαδίκτυο </a:t>
            </a:r>
            <a:endParaRPr lang="en-US" sz="1000" dirty="0"/>
          </a:p>
          <a:p>
            <a:pPr marL="171450" indent="-171450">
              <a:buFontTx/>
              <a:buChar char="-"/>
            </a:pPr>
            <a:r>
              <a:rPr lang="en-US" sz="1000" dirty="0"/>
              <a:t>Internal </a:t>
            </a:r>
            <a:r>
              <a:rPr lang="en-US" sz="1000" baseline="0" dirty="0"/>
              <a:t> </a:t>
            </a:r>
            <a:r>
              <a:rPr lang="el-GR" sz="1000" dirty="0"/>
              <a:t>χρησιμοποιείται για εκθέτουμε πολλαπλά VM σε άλλα VM στο ίδιο VNET</a:t>
            </a:r>
          </a:p>
          <a:p>
            <a:pPr marL="171450" indent="-171450">
              <a:buFontTx/>
              <a:buChar char="-"/>
            </a:pPr>
            <a:r>
              <a:rPr lang="el-GR" sz="1000" dirty="0"/>
              <a:t>Ένα NSG επιτρέπει να δημιουργήσετε κανόνες που ελέγχουν (εγκρίνουν ή απορρίπτουν) την εισερχόμενη και εξερχόμενη κυκλοφορία δικτύου σε κάρτες διασύνδεσης δικτύου (NIC) ενός VM ή υποδίκτυων</a:t>
            </a:r>
            <a:endParaRPr lang="en-US" sz="1000" dirty="0"/>
          </a:p>
          <a:p>
            <a:pPr marL="171450" indent="-171450">
              <a:buFontTx/>
              <a:buChar char="-"/>
            </a:pPr>
            <a:endParaRPr lang="en-US" sz="1000" dirty="0"/>
          </a:p>
          <a:p>
            <a:pPr marL="171450" indent="-171450">
              <a:buFontTx/>
              <a:buChar char="-"/>
            </a:pPr>
            <a:r>
              <a:rPr lang="el-GR" sz="1000" dirty="0"/>
              <a:t>Το </a:t>
            </a:r>
            <a:r>
              <a:rPr lang="en-US" sz="1000" dirty="0"/>
              <a:t>documentation</a:t>
            </a:r>
            <a:r>
              <a:rPr lang="en-US" sz="1000" baseline="0" dirty="0"/>
              <a:t> </a:t>
            </a:r>
            <a:r>
              <a:rPr lang="el-GR" sz="1000" baseline="0" dirty="0"/>
              <a:t>για την δημιουργία </a:t>
            </a:r>
            <a:r>
              <a:rPr lang="en-US" sz="1000" baseline="0" dirty="0"/>
              <a:t>VM Windows </a:t>
            </a:r>
            <a:r>
              <a:rPr lang="el-GR" sz="1000" baseline="0" dirty="0"/>
              <a:t>και </a:t>
            </a:r>
            <a:r>
              <a:rPr lang="en-US" sz="1000" baseline="0" dirty="0"/>
              <a:t>Linux </a:t>
            </a:r>
            <a:r>
              <a:rPr lang="en-US" sz="1000" dirty="0">
                <a:solidFill>
                  <a:schemeClr val="bg1"/>
                </a:solidFill>
                <a:latin typeface="Calibri Light" panose="020F0302020204030204" pitchFamily="34" charset="0"/>
                <a:cs typeface="Calibri Light" panose="020F0302020204030204" pitchFamily="34" charset="0"/>
                <a:hlinkClick r:id="rId3"/>
              </a:rPr>
              <a:t>https://docs.microsoft.com/en-us/azure/virtual-machines/</a:t>
            </a:r>
            <a:endParaRPr lang="el-GR" sz="1000" dirty="0">
              <a:solidFill>
                <a:schemeClr val="bg1"/>
              </a:solidFill>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sz="1000" dirty="0"/>
              <a:t>Η πλατφόρμα Microsoft Azure διευκολύνει την εκτέλεση ευρέος φάσματος δημοφιλών βάσεων δεδομένων - δεν χρειάζεται να εκτελείτε SQL Database ή Microsoft SQL Server. </a:t>
            </a:r>
            <a:r>
              <a:rPr lang="en-US" sz="1000" dirty="0"/>
              <a:t>M</a:t>
            </a:r>
            <a:r>
              <a:rPr lang="el-GR" sz="1000" dirty="0"/>
              <a:t>πορείτε να εκτελέσετε το λογισμικό της επιλογής σας σε ένα Azure VM, συμπεριλαμβανομένης της πλατφόρμας βάσης δεδομένων που επιθυμείτε</a:t>
            </a:r>
            <a:endParaRPr lang="en-US" sz="1000" dirty="0"/>
          </a:p>
          <a:p>
            <a:pPr marL="171450" indent="-171450">
              <a:buFontTx/>
              <a:buChar char="-"/>
            </a:pPr>
            <a:r>
              <a:rPr lang="el-GR" sz="1000" dirty="0"/>
              <a:t>Εάν ένα σύστημα διαχείρισης σχεσιακής βάσης δεδομένων (RDBMS) δεν είναι αυτό που ακολουθείτε, μια άλλη</a:t>
            </a:r>
            <a:r>
              <a:rPr lang="el-GR" sz="1000" baseline="0" dirty="0"/>
              <a:t> </a:t>
            </a:r>
            <a:r>
              <a:rPr lang="el-GR" sz="1000" dirty="0"/>
              <a:t>επιλογή είναι μια υπηρεσία NoSQL όπως το DocumentDB ή το Azure Table storage.</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baseline="0" dirty="0"/>
              <a:t>Pricing </a:t>
            </a:r>
            <a:r>
              <a:rPr lang="el-GR" sz="1000" baseline="0" dirty="0"/>
              <a:t>για </a:t>
            </a:r>
            <a:r>
              <a:rPr lang="en-US" sz="1000" baseline="0" dirty="0"/>
              <a:t>Single Database  </a:t>
            </a:r>
            <a:r>
              <a:rPr lang="en-US" sz="1000" u="sng" kern="1200" dirty="0">
                <a:solidFill>
                  <a:schemeClr val="tx1"/>
                </a:solidFill>
                <a:effectLst/>
                <a:latin typeface="+mn-lt"/>
                <a:ea typeface="+mn-ea"/>
                <a:cs typeface="+mn-cs"/>
                <a:hlinkClick r:id="rId3"/>
              </a:rPr>
              <a:t>https://azure.microsoft.com/en-us/pricing/details/sql-database/single/</a:t>
            </a:r>
            <a:r>
              <a:rPr lang="el-GR" sz="800" dirty="0"/>
              <a:t>για να προσδιορίσετε τη βαθμίδα υπηρεσίας, τον αριθμό των DTU και την ποσότητα αποθήκευσης Οι βαθμίδες υπηρεσίας που βασίζονται σε DTU διαφοροποιούνται ανάλογα με μια σειρά υπολογιστικών μεγεθών με ένα σταθερό ποσό συμπεριλαμβανόμενης αποθήκευσης, μια σταθερή περίοδο διατήρησης για αντίγραφα ασφαλείας και μια σταθερή τιμή</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800" u="none"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000" dirty="0">
                <a:solidFill>
                  <a:schemeClr val="bg1"/>
                </a:solidFill>
                <a:latin typeface="Calibri Light" panose="020F0302020204030204" pitchFamily="34" charset="0"/>
                <a:cs typeface="Calibri Light" panose="020F0302020204030204" pitchFamily="34" charset="0"/>
              </a:rPr>
              <a:t>Η βάση δεδομένων SQL προεπιλογίζεται με ρυθμίσεις τείχους προστασίας που αποκλείουν ρητά την πρόσβαση από οποιαδήποτε διεύθυνση IP, ακόμη και αυτές που προέρχονται από το Azure</a:t>
            </a:r>
            <a:endParaRPr lang="en-US" sz="1000" dirty="0">
              <a:solidFill>
                <a:schemeClr val="bg1"/>
              </a:solidFill>
              <a:latin typeface="Calibri Light" panose="020F0302020204030204" pitchFamily="34" charset="0"/>
              <a:cs typeface="Calibri Light" panose="020F03020202040302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000" dirty="0"/>
              <a:t>Η βάση δεδομένων SQL παρέχει υψηλή διαθεσιμότητα στην περίπτωση </a:t>
            </a:r>
            <a:r>
              <a:rPr lang="en-US" sz="1000" dirty="0"/>
              <a:t>failures</a:t>
            </a:r>
            <a:r>
              <a:rPr lang="en-US" sz="1000" baseline="0" dirty="0"/>
              <a:t> </a:t>
            </a:r>
            <a:r>
              <a:rPr lang="el-GR" sz="1000" dirty="0"/>
              <a:t>διατηρώντας αντίγραφα των δεδομένων σε φυσικά χωριστούς κόμβους. Τρεις κόμβοι βάσης δεδομένων, ή αντίγραφα, εκτελούνται πάντα</a:t>
            </a:r>
            <a:r>
              <a:rPr lang="en-US" sz="1000" dirty="0"/>
              <a:t>.</a:t>
            </a:r>
            <a:endParaRPr lang="el-GR" sz="1000" dirty="0">
              <a:solidFill>
                <a:schemeClr val="bg1"/>
              </a:solidFill>
              <a:latin typeface="Calibri Light" panose="020F0302020204030204" pitchFamily="34" charset="0"/>
              <a:cs typeface="Calibri Light" panose="020F03020202040302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dirty="0"/>
              <a:t>Configure</a:t>
            </a:r>
            <a:r>
              <a:rPr lang="en-US" sz="1000" baseline="0" dirty="0"/>
              <a:t> </a:t>
            </a:r>
            <a:r>
              <a:rPr lang="en-US" sz="1000" b="0" dirty="0"/>
              <a:t>Azure SQL Database and SQL Data Warehouse firewall rules </a:t>
            </a:r>
            <a:r>
              <a:rPr lang="en-US" sz="1200" u="sng" kern="1200" dirty="0">
                <a:solidFill>
                  <a:schemeClr val="tx1"/>
                </a:solidFill>
                <a:effectLst/>
                <a:latin typeface="+mn-lt"/>
                <a:ea typeface="+mn-ea"/>
                <a:cs typeface="+mn-cs"/>
                <a:hlinkClick r:id="rId3"/>
              </a:rPr>
              <a:t>https://docs.microsoft.com/en-us/azure/sql-database/sql-database-firewall-configure</a:t>
            </a:r>
            <a:endParaRPr lang="el-GR"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000" b="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Documentation</a:t>
            </a:r>
            <a:r>
              <a:rPr lang="en-US" sz="1200" u="none" kern="1200" baseline="0" dirty="0">
                <a:solidFill>
                  <a:schemeClr val="tx1"/>
                </a:solidFill>
                <a:effectLst/>
                <a:latin typeface="+mn-lt"/>
                <a:ea typeface="+mn-ea"/>
                <a:cs typeface="+mn-cs"/>
              </a:rPr>
              <a:t> </a:t>
            </a:r>
            <a:r>
              <a:rPr lang="el-GR" sz="1200" u="none" kern="1200" baseline="0" dirty="0">
                <a:solidFill>
                  <a:schemeClr val="tx1"/>
                </a:solidFill>
                <a:effectLst/>
                <a:latin typeface="+mn-lt"/>
                <a:ea typeface="+mn-ea"/>
                <a:cs typeface="+mn-cs"/>
              </a:rPr>
              <a:t>για Αποθήκευση </a:t>
            </a:r>
            <a:r>
              <a:rPr lang="en-US" sz="1200" u="sng" kern="1200" dirty="0">
                <a:solidFill>
                  <a:schemeClr val="tx1"/>
                </a:solidFill>
                <a:effectLst/>
                <a:latin typeface="+mn-lt"/>
                <a:ea typeface="+mn-ea"/>
                <a:cs typeface="+mn-cs"/>
                <a:hlinkClick r:id="rId3"/>
              </a:rPr>
              <a:t>https://docs.microsoft.com/en-us/azure/storage/</a:t>
            </a:r>
            <a:endParaRPr lang="en-US"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a:t>Χρησιμοποιήστε την υπηρεσία Blob για την αποθήκευση μεγάλων ποσοτήτων μη δομημένων δεδομένων που μπορούν να αποκτήσουν πρόσβαση από οπουδήποτε στον κόσμο μέσω HTTP ή HTTPS. Ένα ενιαίο blob μπορεί να είναι εκατοντάδες gigabytes σε μέγεθος και ένας μόνο λογαριασμός αποθήκευσης μπορεί να περιέχει έως και 100TB blobs. Οι συνήθεις χρήσεις του χώρου αποθήκευσης Blob περιλαμβάνουν: Την αποθήκευση εικόνων ή εγγράφων απευθείας σε ένα πρόγραμμα περιήγησης, την αποθήκευση αρχείων για κατανεμημένη πρόσβαση, τη ροή βίντεο και ήχου, την εκτέλεση ασφαλούς δημιουργίας αντιγράφων ασφαλείας και ανάκτησης μετά από καταστροφή, αποθήκευση δεδομένων για ανάλυση από μια υπηρεσία εσωτερικής εγκατάστασης ή από το Windows Azure</a:t>
            </a: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a:t>Χρησιμοποιήστε την Azure Queue Storage για να δημιουργήσετε ευέλικτες εφαρμογές και ξεχωριστές λειτουργίες για μεγαλύτερη ανθεκτικότητα σε μεγάλα φορτία εργασίας. Όταν σχεδιάζετε εφαρμογές κλίμακας, τα εξαρτήματα της εφαρμογής μπορούν να αποσυνδεθούν, έτσι ώστε να μπορούν να κλιμακωθούν ανεξάρτητα. Η αποθήκευση αυτή σας παρέχει ασύγχρονη ουρά μηνυμάτων για την επικοινωνία μεταξύ των στοιχείων της εφαρμογής, ανεξάρτητα από το αν εκτελούνται στο σύννεφο, στην επιφάνεια εργασίας, στο σπίτι ή σε κινητές συσκευές</a:t>
            </a:r>
          </a:p>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a:t>Η υπηρεσία Azure Queue χρησιμοποιείται για την αποθήκευση και την ανάκτηση μηνυμάτων. Τα μηνύματα ουράς μπορεί να έχουν μέγεθος έως και 64 KB και μια ουρά μπορεί να περιέχει εκατομμύρια των μηνυμάτων - μέχρι το μέγιστο μέγεθος ενός λογαριασμού αποθήκευσης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000" dirty="0"/>
          </a:p>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a:t>Tables είναι μια βάση δεδομένων NoSQL που είναι ιδανική για την αποθήκευση δομημένων, μη σχεσιακών δεδομένων. Οι κοινές χρήσεις της υπηρεσίας Πίνακας περιλαμβάνουν: Αποθήκευση TB δομημένων δεδομένων ικανών να εξυπηρετούν εφαρμογές κλίμακας ιστού ή αποθήκευση συνόλων δεδομένων που δεν απαιτούν πλήρες σχεσιακό DB.</a:t>
            </a: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a:t>Η αποθήκευση </a:t>
            </a:r>
            <a:r>
              <a:rPr lang="en-US" sz="1000" dirty="0"/>
              <a:t>file</a:t>
            </a:r>
            <a:r>
              <a:rPr lang="el-GR" sz="1000" dirty="0"/>
              <a:t> προσφέρει κοινόχρηστο χώρο αποθήκευσης για εφαρμογές παλαιού τύπου χρησιμοποιώντας το πρότυπο πρωτόκολλο SMB. Οι εικονικές μηχανές Azure και οι υπηρεσίες cloud μπορούν να μοιράζονται δεδομένα αρχείων μεταξύ των συστατικών στοιχείων της εφαρμογής μέσω ενσωματωμένων κοινόχρηστων εφαρμογών και οι εφαρμογές on-premise μπορούν να έχουν πρόσβαση στα δεδομένα αρχείου σε μια κοινή χρήση μέσω του API REST.</a:t>
            </a: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1000" dirty="0"/>
          </a:p>
          <a:p>
            <a:pPr marL="0" indent="0">
              <a:buFontTx/>
              <a:buNone/>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sz="1000" dirty="0"/>
              <a:t>Π.χ.</a:t>
            </a:r>
            <a:r>
              <a:rPr lang="el-GR" sz="1000" baseline="0" dirty="0"/>
              <a:t> Ο χρήστης έχει τη δυνατότητα μέσω του </a:t>
            </a:r>
            <a:r>
              <a:rPr lang="en-US" sz="1000" baseline="0" dirty="0"/>
              <a:t>Azure portal </a:t>
            </a:r>
            <a:r>
              <a:rPr lang="el-GR" sz="1000" baseline="0" dirty="0"/>
              <a:t>να δημιουργήσει ένα </a:t>
            </a:r>
            <a:r>
              <a:rPr lang="en-US" sz="1000" baseline="0" dirty="0"/>
              <a:t>virtual machine</a:t>
            </a:r>
            <a:r>
              <a:rPr lang="el-GR" sz="1000" baseline="0" dirty="0"/>
              <a:t>. Μπορεί εύκολα να επιλέξει τις ιδιότητες του όπως: τον επεξεργαστή, την μνήμη τον αποθηκευτικό χώρο, το λειτουργικό σύστημα το προεγκατεστημένο λογισμικό και επίσης την δικτυακή διαμόρφωση και την τοποθεσία του </a:t>
            </a:r>
            <a:r>
              <a:rPr lang="en-US" sz="1000" baseline="0" dirty="0"/>
              <a:t>virtual machine</a:t>
            </a:r>
            <a:r>
              <a:rPr lang="el-GR" sz="1000" baseline="0" dirty="0"/>
              <a:t>. Ο χρήστης στη συνέχεια μπορεί αν θέσει σε λειτουργία το </a:t>
            </a:r>
            <a:r>
              <a:rPr lang="en-US" sz="1000" baseline="0" dirty="0"/>
              <a:t>VM </a:t>
            </a:r>
            <a:r>
              <a:rPr lang="el-GR" sz="1000" baseline="0" dirty="0"/>
              <a:t>και μέσα σε λίγα λεπτα να έχει προσβαση σε αυτο.</a:t>
            </a:r>
          </a:p>
          <a:p>
            <a:r>
              <a:rPr lang="el-GR" sz="1000" baseline="0" dirty="0"/>
              <a:t>Με την παραδοσιακή μέθοδο η διαδικασία της υλοποίησης ενός αντιστοιχου μηχανήματος σε φυσική μορφη μπορει να διαρκούσε ακόμα και εβδομάδες (συνυπολογίζοντας και την διαδικασια της αγοράς του υλικου και λογισμικού).</a:t>
            </a:r>
            <a:endParaRPr lang="en-US" sz="1000" dirty="0"/>
          </a:p>
          <a:p>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sz="1000" dirty="0"/>
              <a:t>Ενδέχεται να ακούσετε τους όρους "thin provisioning" και "thick" provisioning όταν ρυθμίζετε το Azure Storage. Οι "thin provisioning" αφορούν την κατανομή του χώρου δυναμικά, όπως απαιτείται. ενώ το</a:t>
            </a:r>
            <a:r>
              <a:rPr lang="el-GR" sz="1000" baseline="0" dirty="0"/>
              <a:t> </a:t>
            </a:r>
            <a:r>
              <a:rPr lang="el-GR" sz="1000" dirty="0"/>
              <a:t>"thi</a:t>
            </a:r>
            <a:r>
              <a:rPr lang="en-US" sz="1000" dirty="0" err="1"/>
              <a:t>ck</a:t>
            </a:r>
            <a:r>
              <a:rPr lang="el-GR" sz="1000" dirty="0"/>
              <a:t> provisioning" διαθέτοντας ένα ορισμένο ποσό προκαθορισμένου χώρου, όπως ένας σταθερός όγκος, ανεξάρτητα από την τρέχουσα ζήτηση. Η "thi</a:t>
            </a:r>
            <a:r>
              <a:rPr lang="en-US" sz="1000" dirty="0" err="1"/>
              <a:t>ck</a:t>
            </a:r>
            <a:r>
              <a:rPr lang="el-GR" sz="1000" dirty="0"/>
              <a:t> provisioning"  παραχωρεί αμέσως χώρο και θεωρείται ότι καταναλώνεται και επιβαρύνεται άμεσα</a:t>
            </a:r>
            <a:r>
              <a:rPr lang="en-US" sz="1000" dirty="0"/>
              <a:t>.</a:t>
            </a:r>
          </a:p>
          <a:p>
            <a:pPr marL="171450" indent="-171450">
              <a:buFontTx/>
              <a:buChar char="-"/>
            </a:pPr>
            <a:r>
              <a:rPr lang="el-GR" sz="1000" dirty="0"/>
              <a:t>Το μεγαλύτερο πλεονέκτημα του Azure Storage είναι η δυνατότητα κλιμάκωσης ή μείωσης σε δευτερόλεπτα και η πληρωμή μόνο για αυτό που χρησιμοποιείται. Επειδή η Azure έχει το πλεονέκτημα των οικονομιών κλίμακας κατά την αγορά σκληρών δίσκων, οι αποταμιεύσεις μεταφέρονται στους πελάτες.</a:t>
            </a:r>
            <a:endParaRPr lang="en-US" sz="1000" dirty="0"/>
          </a:p>
          <a:p>
            <a:pPr marL="171450" indent="-171450">
              <a:buFontTx/>
              <a:buChar char="-"/>
            </a:pPr>
            <a:endParaRPr lang="en-US" sz="100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sz="1000" dirty="0"/>
              <a:t>Στην</a:t>
            </a:r>
            <a:r>
              <a:rPr lang="el-GR" sz="1000" baseline="0" dirty="0"/>
              <a:t> παραπάνω εικόνα βλέπουμε τις διαφορές μεταξύ τής επιλογής να έχει μια εταιρια τις υπηρεσίες αποθήκευσης τοπικά στα μηχανήματα και τους </a:t>
            </a:r>
            <a:r>
              <a:rPr lang="en-US" sz="1000" baseline="0" dirty="0"/>
              <a:t>servers </a:t>
            </a:r>
            <a:r>
              <a:rPr lang="el-GR" sz="1000" baseline="0" dirty="0"/>
              <a:t>της, ή να χρησιμοποιήσει τις </a:t>
            </a:r>
            <a:r>
              <a:rPr lang="en-US" sz="1000" dirty="0"/>
              <a:t>Azure Storage</a:t>
            </a:r>
            <a:r>
              <a:rPr lang="el-GR" sz="1000" dirty="0"/>
              <a:t> υπηρεσίες. </a:t>
            </a:r>
          </a:p>
          <a:p>
            <a:endParaRPr lang="el-GR" sz="1000" dirty="0"/>
          </a:p>
          <a:p>
            <a:r>
              <a:rPr lang="en-US" sz="1000" b="0" dirty="0"/>
              <a:t>Cost effectiveness</a:t>
            </a:r>
            <a:endParaRPr lang="el-GR" sz="1000" b="0" dirty="0"/>
          </a:p>
          <a:p>
            <a:r>
              <a:rPr lang="en-US" sz="1000" dirty="0"/>
              <a:t>Reliability</a:t>
            </a:r>
            <a:endParaRPr lang="el-GR" sz="1000" dirty="0"/>
          </a:p>
          <a:p>
            <a:r>
              <a:rPr lang="en-US" sz="1000" b="0" dirty="0"/>
              <a:t>Storage types</a:t>
            </a:r>
            <a:endParaRPr lang="el-GR" sz="1000" b="0" dirty="0"/>
          </a:p>
          <a:p>
            <a:r>
              <a:rPr lang="en-US" sz="1000" b="0" dirty="0"/>
              <a:t>Agility</a:t>
            </a:r>
          </a:p>
          <a:p>
            <a:pPr marL="171450" indent="-171450">
              <a:buFontTx/>
              <a:buChar char="-"/>
            </a:pPr>
            <a:endParaRPr lang="en-US" sz="100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sz="1000" dirty="0"/>
              <a:t>Μια υπηρεσία SAS μεταβιβάζει την πρόσβαση σε έναν πόρο μόνο σε μία από τις υπηρεσίες αποθήκευσης: την υπηρεσία Blob, Queue, Table ή File</a:t>
            </a:r>
          </a:p>
          <a:p>
            <a:pPr marL="171450" indent="-171450">
              <a:buFontTx/>
              <a:buChar char="-"/>
            </a:pPr>
            <a:r>
              <a:rPr lang="el-GR" sz="1000" dirty="0"/>
              <a:t>Ένας λογαριασμός SAS μεταβιβάζει πρόσβαση σε πόρους σε μία ή περισσότερες από τις υπηρεσίες αποθήκευσης. Μπορείτε να μεταβιβάσετε την πρόσβαση σε λειτουργίες σε επίπεδο υπηρεσιών που δεν είναι διαθέσιμες με μια υπηρεσία SAS. Μπορείτε επίσης να μεταβιβάσετε την πρόσβαση σε λειτουργίες ανάγνωσης, εγγραφής και διαγραφής σε </a:t>
            </a:r>
            <a:r>
              <a:rPr lang="en-US" sz="1000" dirty="0"/>
              <a:t>Containers</a:t>
            </a:r>
            <a:r>
              <a:rPr lang="en-US" sz="1000" baseline="0" dirty="0"/>
              <a:t> Tables Queues </a:t>
            </a:r>
            <a:r>
              <a:rPr lang="el-GR" sz="1000" dirty="0"/>
              <a:t>και κοινόχρηστα αρχεία που δεν επιτρέπονται με μια υπηρεσία SAS.</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sz="10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u="sng" kern="1200" dirty="0">
                <a:solidFill>
                  <a:schemeClr val="tx1"/>
                </a:solidFill>
                <a:effectLst/>
                <a:latin typeface="+mn-lt"/>
                <a:ea typeface="+mn-ea"/>
                <a:cs typeface="+mn-cs"/>
                <a:hlinkClick r:id="rId3"/>
              </a:rPr>
              <a:t>https://docs.microsoft.com/en-us/azure/storage/common/storage-redundancy</a:t>
            </a:r>
            <a:endParaRPr lang="el-GR" sz="1200" kern="1200" dirty="0">
              <a:solidFill>
                <a:schemeClr val="tx1"/>
              </a:solidFill>
              <a:effectLst/>
              <a:latin typeface="+mn-lt"/>
              <a:ea typeface="+mn-ea"/>
              <a:cs typeface="+mn-cs"/>
            </a:endParaRPr>
          </a:p>
          <a:p>
            <a:pPr marL="171450" indent="-171450">
              <a:buFontTx/>
              <a:buChar char="-"/>
            </a:pPr>
            <a:endParaRPr lang="en-US" sz="1000" dirty="0"/>
          </a:p>
          <a:p>
            <a:pPr marL="171450" indent="-171450">
              <a:buFontTx/>
              <a:buChar char="-"/>
            </a:pPr>
            <a:r>
              <a:rPr lang="el-GR" sz="1000" dirty="0"/>
              <a:t>Η τοπική πλεονάζουσα αποθήκευση</a:t>
            </a:r>
            <a:r>
              <a:rPr lang="en-US" sz="1000" dirty="0"/>
              <a:t> (LRS)</a:t>
            </a:r>
            <a:r>
              <a:rPr lang="el-GR" sz="1000" dirty="0"/>
              <a:t> διατηρεί τρία αντίγραφα των δεδομένων σας. Το LRS αναπαράγεται τρεις φορές μέσα σε ένα μόνο κέντρο δεδομένων σε μία περιοχή. Το LRS προστατεύει τα δεδομένα σας από τυχόν αποτυχίες υλικού, αλλά όχι από την αποτυχία ενός συγκεκριμένου κέντρου δεδομένων. Το LRS προσφέρεται με έκπτωση. Για μέγιστη ανθεκτικότητα, η Microsoft συνιστά να χρησιμοποιείτε </a:t>
            </a:r>
            <a:r>
              <a:rPr lang="en-US" sz="1000" dirty="0"/>
              <a:t>Geo-redundant</a:t>
            </a:r>
            <a:r>
              <a:rPr lang="el-GR" sz="1000" dirty="0"/>
              <a:t> αποθηκευτικό χώρο</a:t>
            </a:r>
            <a:endParaRPr lang="en-US" sz="1000" dirty="0"/>
          </a:p>
          <a:p>
            <a:pPr marL="0" indent="0">
              <a:buFontTx/>
              <a:buNone/>
            </a:pPr>
            <a:endParaRPr lang="en-US" sz="1000" dirty="0"/>
          </a:p>
          <a:p>
            <a:pPr marL="171450" indent="-171450">
              <a:buFontTx/>
              <a:buChar char="-"/>
            </a:pPr>
            <a:r>
              <a:rPr lang="el-GR" sz="1000" dirty="0"/>
              <a:t>Γεω-πλεονάζουσα αποθήκευση (GRS). Η GRS διατηρεί έξι αντίγραφα των δεδομένων σας. Με το GRS, τα δεδομένα σας αναπαράγονται τρεις φορές στην πρωτεύουσα περιοχή και αντιγράφονται επίσης τρεις φορές σε δευτερεύουσα περιοχή εκατοντάδες μίλια μακριά από την πρωτεύουσα περιοχή, παρέχοντας το υψηλότερο επίπεδο αντοχής.. Το GRS διασφαλίζει ότι τα δεδομένα σας είναι ανθεκτικά σε δύο ξεχωριστές περιοχές</a:t>
            </a:r>
            <a:endParaRPr lang="en-US" sz="1000" dirty="0"/>
          </a:p>
          <a:p>
            <a:pPr marL="171450" indent="-171450">
              <a:buFontTx/>
              <a:buChar char="-"/>
            </a:pPr>
            <a:endParaRPr lang="en-US" sz="1000" dirty="0"/>
          </a:p>
          <a:p>
            <a:pPr marL="171450" indent="-171450">
              <a:buFontTx/>
              <a:buChar char="-"/>
            </a:pPr>
            <a:r>
              <a:rPr lang="el-GR" sz="1000" dirty="0"/>
              <a:t>Εφεδρική αποθήκευση ζώνης (ZRS). Η εφεδρική αποθήκευση ζώνης διατηρεί τρία αντίγραφα των δεδομένων σας. Το ZRS αναπαράγεται τρεις φορές σε δύο έως τρεις εγκαταστάσεις, είτε σε μία μόνο περιοχή είτε σε δύο περιοχές, παρέχοντας μεγαλύτερη αντοχή από την LRS. Το ZRS διασφαλίζει ότι τα δεδομένα σας είναι ανθεκτικά σε μια συγκεκριμένη περιοχή</a:t>
            </a:r>
            <a:endParaRPr lang="en-US" sz="1000" dirty="0"/>
          </a:p>
          <a:p>
            <a:pPr marL="171450" indent="-171450">
              <a:buFontTx/>
              <a:buChar char="-"/>
            </a:pPr>
            <a:endParaRPr lang="en-US" sz="1000" dirty="0"/>
          </a:p>
          <a:p>
            <a:pPr marL="171450" indent="-171450">
              <a:buFontTx/>
              <a:buChar char="-"/>
            </a:pPr>
            <a:r>
              <a:rPr lang="el-GR" sz="1000" dirty="0"/>
              <a:t>Πρόσβαση ανάγνωσης με γεω-απομακρυσμένη αποθήκευση (RA-GRS). </a:t>
            </a:r>
            <a:r>
              <a:rPr lang="en-US" sz="1000" dirty="0"/>
              <a:t>H</a:t>
            </a:r>
            <a:r>
              <a:rPr lang="en-US" sz="1000" baseline="0" dirty="0"/>
              <a:t> RA-GRS </a:t>
            </a:r>
            <a:r>
              <a:rPr lang="el-GR" sz="1000" dirty="0"/>
              <a:t>επαναλαμβάνει τα δεδομένα σας σε δευτερεύουσα γεωγραφική θέση και παρέχει επίσης πρόσβαση ανάγνωσης στα δεδομένα σας στη δευτερεύουσα τοποθεσία. Η γεωγραφική αποθήκευση πρόσβασης ανάγνωσης σάς επιτρέπει να έχετε πρόσβαση στα δεδομένα σας είτε από την πρωτεύουσα είτε από τη δευτερεύουσα τοποθεσία, σε περίπτωση που μια τοποθεσία δεν είναι διαθέσιμη. Το geo-redundant storage Readaccess είναι η προεπιλεγμένη επιλογή για τον λογαριασμό σας αποθήκευσης</a:t>
            </a:r>
            <a:endParaRPr lang="en-US" sz="1000" dirty="0"/>
          </a:p>
          <a:p>
            <a:pPr marL="171450" indent="-171450">
              <a:buFontTx/>
              <a:buChar char="-"/>
            </a:pPr>
            <a:endParaRPr lang="en-US" sz="100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l-GR" sz="1000" dirty="0"/>
              <a:t>OS και</a:t>
            </a:r>
            <a:r>
              <a:rPr lang="en-US" sz="1000" dirty="0"/>
              <a:t> </a:t>
            </a:r>
            <a:r>
              <a:rPr lang="el-GR" sz="1000" dirty="0"/>
              <a:t>δίσκοι δεδομένων που χρησιμοποιούνται από τις εικονικές μηχανές Azure μπορούν να κρυπτογραφηθούν χρησιμοποιώντας Azure Disk Encryption.</a:t>
            </a:r>
          </a:p>
          <a:p>
            <a:pPr marL="171450" indent="-171450">
              <a:buFontTx/>
              <a:buChar char="-"/>
            </a:pPr>
            <a:r>
              <a:rPr lang="el-GR" sz="1000" dirty="0"/>
              <a:t>Η εξουσιοδοτημένη πρόσβαση στα αντικείμενα δεδομένων στο Azure Storage μπορεί να γίνει με τη χρήση υπογραφών κοινής πρόσβασης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u="sng" kern="1200" dirty="0">
                <a:solidFill>
                  <a:schemeClr val="tx1"/>
                </a:solidFill>
                <a:effectLst/>
                <a:latin typeface="+mn-lt"/>
                <a:ea typeface="+mn-ea"/>
                <a:cs typeface="+mn-cs"/>
                <a:hlinkClick r:id="rId3"/>
              </a:rPr>
              <a:t>https://docs.microsoft.com/en-us/azure/storage/common/storage-security-guide</a:t>
            </a:r>
            <a:endParaRPr lang="el-GR" sz="1200" kern="1200" dirty="0">
              <a:solidFill>
                <a:schemeClr val="tx1"/>
              </a:solidFill>
              <a:effectLst/>
              <a:latin typeface="+mn-lt"/>
              <a:ea typeface="+mn-ea"/>
              <a:cs typeface="+mn-cs"/>
            </a:endParaRPr>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u="sng" kern="1200" dirty="0">
                <a:solidFill>
                  <a:schemeClr val="tx1"/>
                </a:solidFill>
                <a:effectLst/>
                <a:latin typeface="+mn-lt"/>
                <a:ea typeface="+mn-ea"/>
                <a:cs typeface="+mn-cs"/>
                <a:hlinkClick r:id="rId3"/>
              </a:rPr>
              <a:t>https://docs.microsoft.com/en-us/azure/migrate/migrate-overview</a:t>
            </a:r>
            <a:endParaRPr lang="el-GR" sz="1200" kern="1200" dirty="0">
              <a:solidFill>
                <a:schemeClr val="tx1"/>
              </a:solidFill>
              <a:effectLst/>
              <a:latin typeface="+mn-lt"/>
              <a:ea typeface="+mn-ea"/>
              <a:cs typeface="+mn-cs"/>
            </a:endParaRPr>
          </a:p>
          <a:p>
            <a:pPr marL="171450" indent="-171450">
              <a:buFontTx/>
              <a:buChar char="-"/>
            </a:pPr>
            <a:endParaRPr lang="en-US" sz="1000" dirty="0"/>
          </a:p>
          <a:p>
            <a:pPr marL="171450" indent="-171450">
              <a:buFontTx/>
              <a:buChar char="-"/>
            </a:pPr>
            <a:r>
              <a:rPr lang="el-GR" sz="1000" dirty="0"/>
              <a:t>Δημιουργείτε ένα έργο Azure Migrate. </a:t>
            </a:r>
            <a:endParaRPr lang="en-US" sz="1000" dirty="0"/>
          </a:p>
          <a:p>
            <a:pPr marL="171450" indent="-171450">
              <a:buFontTx/>
              <a:buChar char="-"/>
            </a:pPr>
            <a:r>
              <a:rPr lang="el-GR" sz="1000" dirty="0"/>
              <a:t>Το Azure Migrate χρησιμοποιεί ένα VM εσωτερικού χώρου που ονομάζεται συσκευή συλλογής, για να ανακαλύψετε πληροφορίες σχετικά με τις μηχανές σας. Για να δημιουργήσετε τη συσκευή, κάνετε λήψη ενός αρχείου εγκατάστασης στη μορφή Open Virtualization Appliance (.ova) και εισάγετε το ως VM στον vCenter Server σας. </a:t>
            </a:r>
            <a:endParaRPr lang="en-US" sz="1000" dirty="0"/>
          </a:p>
          <a:p>
            <a:pPr marL="171450" indent="-171450">
              <a:buFontTx/>
              <a:buChar char="-"/>
            </a:pPr>
            <a:r>
              <a:rPr lang="el-GR" sz="1000" dirty="0"/>
              <a:t>Συνδέεστε στο VM από τον διακομιστή vCenter και καθορίζετε έναν καινούριο κωδικό πρόσβασης κατά τη σύνδεση. </a:t>
            </a:r>
            <a:endParaRPr lang="en-US" sz="1000" dirty="0"/>
          </a:p>
          <a:p>
            <a:pPr marL="171450" indent="-171450">
              <a:buFontTx/>
              <a:buChar char="-"/>
            </a:pPr>
            <a:r>
              <a:rPr lang="el-GR" sz="1000" dirty="0"/>
              <a:t>Εκτελείτε τον συλλέκτη στο VM για να ξεκινήσει η ανακάλυψη. </a:t>
            </a:r>
            <a:endParaRPr lang="en-US" sz="1000" dirty="0"/>
          </a:p>
          <a:p>
            <a:pPr marL="171450" indent="-171450">
              <a:buFontTx/>
              <a:buChar char="-"/>
            </a:pPr>
            <a:r>
              <a:rPr lang="el-GR" sz="1000" dirty="0"/>
              <a:t>Ο συλλέκτης συλλέγει </a:t>
            </a:r>
            <a:r>
              <a:rPr lang="en-US" sz="1000" dirty="0"/>
              <a:t>metadata</a:t>
            </a:r>
            <a:r>
              <a:rPr lang="en-US" sz="1000" baseline="0" dirty="0"/>
              <a:t> </a:t>
            </a:r>
            <a:r>
              <a:rPr lang="el-GR" sz="1000" dirty="0"/>
              <a:t>VM χρησιμοποιώντας τα cmdlet VMware PowerCLI. Η Discovery δεν εγκαθιστά τίποτα στους VMware hosts ή VMs. Τα συλλεγέντα μεταδεδομένα περιλαμβάνουν πληροφορίες VM (πυρήνες, μνήμη, δίσκοι, μεγέθη δίσκων και προσαρμογείς δικτύου). Συλλέγει επίσης δεδομένα απόδοσης για VM, συμπεριλαμβανομένης της χρήσης CPU και μνήμης, του δίσκου IOPS, της διακίνησης δίσκων (MBps) και της εξόδου δικτύου (MBps). </a:t>
            </a:r>
            <a:endParaRPr lang="en-US" sz="1000" dirty="0"/>
          </a:p>
          <a:p>
            <a:pPr marL="171450" indent="-171450">
              <a:buFontTx/>
              <a:buChar char="-"/>
            </a:pPr>
            <a:r>
              <a:rPr lang="el-GR" sz="1000" dirty="0"/>
              <a:t>Τα μεταδεδομένα ωθούνται στο έργο Azure Migrate. Μπορείτε να το δείτε στην πύλη Azure. </a:t>
            </a:r>
            <a:endParaRPr lang="en-US" sz="1000" dirty="0"/>
          </a:p>
          <a:p>
            <a:pPr marL="171450" indent="-171450">
              <a:buFontTx/>
              <a:buChar char="-"/>
            </a:pPr>
            <a:r>
              <a:rPr lang="el-GR" sz="1000" dirty="0"/>
              <a:t>Για τους σκοπούς της αξιολόγησης, συλλέγετε τα VM που έχουν ανακαλυφθεί σε ομάδες. Για παράδειγμα, μπορείτε να ομαδοποιήσετε VM που εκτελούν την ίδια εφαρμογή. Για πιο ακριβή ομαδοποίηση, μπορείτε να χρησιμοποιήσετε την απεικόνιση εξάρτησης για να δείτε εξαρτήσεις ενός συγκεκριμένου μηχανήματος ή για όλα τα μηχανήματα μιας ομάδας και να βελτιώσετε την ομάδα. </a:t>
            </a:r>
            <a:endParaRPr lang="en-US" sz="1000" dirty="0"/>
          </a:p>
          <a:p>
            <a:pPr marL="171450" indent="-171450">
              <a:buFontTx/>
              <a:buChar char="-"/>
            </a:pPr>
            <a:r>
              <a:rPr lang="el-GR" sz="1000" dirty="0"/>
              <a:t>Αφού οριστεί μια ομάδα, δημιουργείτε μια αξιολόγηση για αυτήν.</a:t>
            </a:r>
            <a:endParaRPr lang="en-US" sz="1000" dirty="0"/>
          </a:p>
          <a:p>
            <a:pPr marL="171450" indent="-171450">
              <a:buFontTx/>
              <a:buChar char="-"/>
            </a:pPr>
            <a:r>
              <a:rPr lang="el-GR" sz="1000" dirty="0"/>
              <a:t>Μετά την ολοκλήρωση της αξιολόγησης, μπορείτε να την δείτε στην </a:t>
            </a:r>
            <a:r>
              <a:rPr lang="en-US" sz="1000" dirty="0"/>
              <a:t>Azure</a:t>
            </a:r>
            <a:r>
              <a:rPr lang="en-US" sz="1000" baseline="0" dirty="0"/>
              <a:t> Portal</a:t>
            </a:r>
            <a:r>
              <a:rPr lang="el-GR" sz="1000" dirty="0"/>
              <a:t> ή να την κατεβάσετε σε μορφή Excel</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Documentation Azure Active Directory</a:t>
            </a:r>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r>
              <a:rPr lang="el-GR" sz="1200" u="sng" kern="1200" dirty="0">
                <a:solidFill>
                  <a:schemeClr val="tx1"/>
                </a:solidFill>
                <a:effectLst/>
                <a:latin typeface="+mn-lt"/>
                <a:ea typeface="+mn-ea"/>
                <a:cs typeface="+mn-cs"/>
                <a:hlinkClick r:id="rId3"/>
              </a:rPr>
              <a:t>https://docs.microsoft.com/en-us/azure/active-directory/</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n-US" sz="1000" b="1" dirty="0"/>
              <a:t>Basic</a:t>
            </a:r>
            <a:r>
              <a:rPr lang="en-US" sz="1000" dirty="0"/>
              <a:t> </a:t>
            </a:r>
            <a:r>
              <a:rPr lang="el-GR" sz="1000" dirty="0"/>
              <a:t>Προβλέπεται για τους εργαζόμενους με συγκεκριμένες ανάγκες σε cloud-first, αυτή η έκδοση παρέχει πρόσβαση σε εφαρμογές cloud-centric και αυτοδιαχειριζόμενες λύσεις διαχείρισης ταυτότητας</a:t>
            </a:r>
            <a:endParaRPr lang="en-US" sz="1000" dirty="0"/>
          </a:p>
          <a:p>
            <a:pPr marL="171450" indent="-171450">
              <a:buFontTx/>
              <a:buChar char="-"/>
            </a:pPr>
            <a:r>
              <a:rPr lang="en-US" sz="1000" b="1" dirty="0"/>
              <a:t>P1 </a:t>
            </a:r>
            <a:r>
              <a:rPr lang="el-GR" sz="1000" b="0" dirty="0"/>
              <a:t>Π</a:t>
            </a:r>
            <a:r>
              <a:rPr lang="el-GR" sz="1000" dirty="0"/>
              <a:t>ροσθέτει δυνατότητες διαχείρισης ταυτότητας σε επίπεδο εταιρικού επιπέδου και επιτρέπει στους υβριδικούς χρήστες να έχουν απρόσκοπτη πρόσβαση στις εγκαταστάσεις και τις δυνατότητες του cloud</a:t>
            </a:r>
            <a:endParaRPr lang="en-US" sz="1000" b="1"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b="1" dirty="0"/>
              <a:t>P2</a:t>
            </a:r>
            <a:r>
              <a:rPr lang="el-GR" sz="1000" b="1" dirty="0"/>
              <a:t> </a:t>
            </a:r>
            <a:r>
              <a:rPr lang="el-GR" sz="1000" dirty="0"/>
              <a:t>Σχεδιασμένο για προηγμένη προστασία για τους χρήστες και τους διαχειριστές σας, αυτή η νέα προσφορά περιλαμβάνει όλες τις δυνατότητες του Azure AD Premium P1 καθώς και την Προστασία ταυτότητας και την Προνομιούχο</a:t>
            </a:r>
            <a:r>
              <a:rPr lang="el-GR" sz="1000" baseline="0" dirty="0"/>
              <a:t> </a:t>
            </a:r>
            <a:r>
              <a:rPr lang="el-GR" sz="1000" dirty="0"/>
              <a:t>Διαχείρηση ταυτότητας</a:t>
            </a:r>
            <a:endParaRPr lang="en-US" sz="1000" dirty="0"/>
          </a:p>
          <a:p>
            <a:pPr marL="0" marR="0" indent="0" algn="l" defTabSz="914400" rtl="0" eaLnBrk="1" fontAlgn="auto" latinLnBrk="0" hangingPunct="1">
              <a:lnSpc>
                <a:spcPct val="100000"/>
              </a:lnSpc>
              <a:spcBef>
                <a:spcPts val="0"/>
              </a:spcBef>
              <a:spcAft>
                <a:spcPts val="0"/>
              </a:spcAft>
              <a:buClrTx/>
              <a:buSzTx/>
              <a:buFontTx/>
              <a:buNone/>
              <a:tabLst/>
              <a:defRPr/>
            </a:pPr>
            <a:endParaRPr lang="el-GR" sz="10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000" b="0" dirty="0"/>
              <a:t>Azure</a:t>
            </a:r>
            <a:r>
              <a:rPr lang="en-US" sz="1000" b="0" baseline="0" dirty="0"/>
              <a:t> Active Directory Pricing </a:t>
            </a:r>
            <a:endParaRPr lang="el-GR" sz="1000" b="0" dirty="0"/>
          </a:p>
          <a:p>
            <a:r>
              <a:rPr lang="el-GR" sz="1200" u="sng" kern="1200" dirty="0">
                <a:solidFill>
                  <a:schemeClr val="tx1"/>
                </a:solidFill>
                <a:effectLst/>
                <a:latin typeface="+mn-lt"/>
                <a:ea typeface="+mn-ea"/>
                <a:cs typeface="+mn-cs"/>
                <a:hlinkClick r:id="rId3"/>
              </a:rPr>
              <a:t>https://azure.microsoft.com/en-us/pricing/details/active-directory/</a:t>
            </a:r>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000" b="1"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000" b="1"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n-US" sz="1000" dirty="0"/>
              <a:t>PowerShell Documentation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200" u="sng" kern="1200" dirty="0">
                <a:solidFill>
                  <a:schemeClr val="tx1"/>
                </a:solidFill>
                <a:effectLst/>
                <a:latin typeface="+mn-lt"/>
                <a:ea typeface="+mn-ea"/>
                <a:cs typeface="+mn-cs"/>
                <a:hlinkClick r:id="rId3"/>
              </a:rPr>
              <a:t>https://docs.microsoft.com/en-us/powershell/azure/new-azureps-module-az?view=azurermps-6.12.0</a:t>
            </a:r>
            <a:endParaRPr lang="el-GR" sz="1200" kern="1200" dirty="0">
              <a:solidFill>
                <a:schemeClr val="tx1"/>
              </a:solidFill>
              <a:effectLst/>
              <a:latin typeface="+mn-lt"/>
              <a:ea typeface="+mn-ea"/>
              <a:cs typeface="+mn-cs"/>
            </a:endParaRPr>
          </a:p>
          <a:p>
            <a:pPr marL="171450" indent="-171450">
              <a:buFontTx/>
              <a:buChar char="-"/>
            </a:pPr>
            <a:endParaRPr lang="en-US" sz="1000" dirty="0"/>
          </a:p>
          <a:p>
            <a:pPr marL="171450" indent="-171450">
              <a:buFontTx/>
              <a:buChar char="-"/>
            </a:pPr>
            <a:r>
              <a:rPr lang="el-GR" sz="1000" dirty="0"/>
              <a:t>Μπορείτε να το χρησιμοποιήσετε στο πρόγραμμα περιήγησής σας με το Azure Cloud Shell ή μπορείτε να το εγκαταστήσετε στο τοπικό σας μηχάνημα και να το χρησιμοποιήσετε σε οποιαδήποτε συνεδρία PowerShell</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 </a:t>
            </a:r>
            <a:r>
              <a:rPr lang="el-GR" sz="1000" dirty="0">
                <a:solidFill>
                  <a:schemeClr val="bg1"/>
                </a:solidFill>
                <a:latin typeface="Calibri Light" panose="020F0302020204030204" pitchFamily="34" charset="0"/>
                <a:cs typeface="Calibri Light" panose="020F0302020204030204" pitchFamily="34" charset="0"/>
              </a:rPr>
              <a:t>Επίσης υπάρχουν διάφορες άλλες υποκατηγορίες, όπως: αποθηκευτικός χώρος ως υπηρεσία (</a:t>
            </a:r>
            <a:r>
              <a:rPr lang="el-GR" sz="1000" b="1" dirty="0">
                <a:solidFill>
                  <a:schemeClr val="bg1"/>
                </a:solidFill>
                <a:latin typeface="Calibri Light" panose="020F0302020204030204" pitchFamily="34" charset="0"/>
                <a:cs typeface="Calibri Light" panose="020F0302020204030204" pitchFamily="34" charset="0"/>
              </a:rPr>
              <a:t>StaaS</a:t>
            </a:r>
            <a:r>
              <a:rPr lang="el-GR" sz="1000" dirty="0">
                <a:solidFill>
                  <a:schemeClr val="bg1"/>
                </a:solidFill>
                <a:latin typeface="Calibri Light" panose="020F0302020204030204" pitchFamily="34" charset="0"/>
                <a:cs typeface="Calibri Light" panose="020F0302020204030204" pitchFamily="34" charset="0"/>
              </a:rPr>
              <a:t>), εξοπλισμός ως υπηρεσία (</a:t>
            </a:r>
            <a:r>
              <a:rPr lang="en-US" sz="1000" b="1" dirty="0">
                <a:solidFill>
                  <a:schemeClr val="bg1"/>
                </a:solidFill>
                <a:latin typeface="Calibri Light" panose="020F0302020204030204" pitchFamily="34" charset="0"/>
                <a:cs typeface="Calibri Light" panose="020F0302020204030204" pitchFamily="34" charset="0"/>
              </a:rPr>
              <a:t>I</a:t>
            </a:r>
            <a:r>
              <a:rPr lang="el-GR" sz="1000" b="1" dirty="0">
                <a:solidFill>
                  <a:schemeClr val="bg1"/>
                </a:solidFill>
                <a:latin typeface="Calibri Light" panose="020F0302020204030204" pitchFamily="34" charset="0"/>
                <a:cs typeface="Calibri Light" panose="020F0302020204030204" pitchFamily="34" charset="0"/>
              </a:rPr>
              <a:t>aaS</a:t>
            </a:r>
            <a:r>
              <a:rPr lang="el-GR" sz="1000" dirty="0">
                <a:solidFill>
                  <a:schemeClr val="bg1"/>
                </a:solidFill>
                <a:latin typeface="Calibri Light" panose="020F0302020204030204" pitchFamily="34" charset="0"/>
                <a:cs typeface="Calibri Light" panose="020F0302020204030204" pitchFamily="34" charset="0"/>
              </a:rPr>
              <a:t>), βάση δεδομένων ως υπηρεσία (</a:t>
            </a:r>
            <a:r>
              <a:rPr lang="el-GR" sz="1000" b="1" dirty="0">
                <a:solidFill>
                  <a:schemeClr val="bg1"/>
                </a:solidFill>
                <a:latin typeface="Calibri Light" panose="020F0302020204030204" pitchFamily="34" charset="0"/>
                <a:cs typeface="Calibri Light" panose="020F0302020204030204" pitchFamily="34" charset="0"/>
              </a:rPr>
              <a:t>DaaS</a:t>
            </a:r>
            <a:r>
              <a:rPr lang="el-GR" sz="1000" dirty="0">
                <a:solidFill>
                  <a:schemeClr val="bg1"/>
                </a:solidFill>
                <a:latin typeface="Calibri Light" panose="020F0302020204030204" pitchFamily="34" charset="0"/>
                <a:cs typeface="Calibri Light" panose="020F0302020204030204" pitchFamily="34" charset="0"/>
              </a:rPr>
              <a:t>) κα.</a:t>
            </a:r>
          </a:p>
          <a:p>
            <a:r>
              <a:rPr lang="el-GR" sz="1000" dirty="0"/>
              <a:t>Ένα πρόσφατο εξειδικευμένο </a:t>
            </a:r>
            <a:r>
              <a:rPr lang="el-GR" sz="1000" b="1" dirty="0"/>
              <a:t>PaaS</a:t>
            </a:r>
            <a:r>
              <a:rPr lang="el-GR" sz="1000" dirty="0"/>
              <a:t> είναι το </a:t>
            </a:r>
            <a:r>
              <a:rPr lang="el-GR" sz="1000" b="1" dirty="0"/>
              <a:t>Blockchain</a:t>
            </a:r>
            <a:r>
              <a:rPr lang="el-GR" sz="1000" dirty="0"/>
              <a:t> as a Service (BaaS), που ορισμένοι προμηθευτές όπως το IBM Bluemix και η Oracle Cloud Platform έχουν ήδη συμπεριλάβει στην προσφορά PaaS</a:t>
            </a:r>
          </a:p>
          <a:p>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n-US" sz="1000" dirty="0"/>
              <a:t>Traffic</a:t>
            </a:r>
            <a:r>
              <a:rPr lang="en-US" sz="1000" baseline="0" dirty="0"/>
              <a:t> Manager Documentation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200" u="sng" kern="1200" dirty="0">
                <a:solidFill>
                  <a:schemeClr val="tx1"/>
                </a:solidFill>
                <a:effectLst/>
                <a:latin typeface="+mn-lt"/>
                <a:ea typeface="+mn-ea"/>
                <a:cs typeface="+mn-cs"/>
                <a:hlinkClick r:id="rId3"/>
              </a:rPr>
              <a:t>https://docs.microsoft.com/en-us/azure/traffic-manager/</a:t>
            </a:r>
            <a:endParaRPr lang="el-GR" sz="1200" kern="1200" dirty="0">
              <a:solidFill>
                <a:schemeClr val="tx1"/>
              </a:solidFill>
              <a:effectLst/>
              <a:latin typeface="+mn-lt"/>
              <a:ea typeface="+mn-ea"/>
              <a:cs typeface="+mn-cs"/>
            </a:endParaRPr>
          </a:p>
          <a:p>
            <a:pPr marL="171450" indent="-171450">
              <a:buFontTx/>
              <a:buChar char="-"/>
            </a:pPr>
            <a:endParaRPr lang="en-US" sz="1000" baseline="0" dirty="0"/>
          </a:p>
          <a:p>
            <a:pPr marL="171450" indent="-171450">
              <a:buFontTx/>
              <a:buChar char="-"/>
            </a:pPr>
            <a:endParaRPr lang="el-GR" sz="1000" dirty="0"/>
          </a:p>
          <a:p>
            <a:pPr marL="171450" indent="-171450">
              <a:buFontTx/>
              <a:buChar char="-"/>
            </a:pPr>
            <a:r>
              <a:rPr lang="el-GR" sz="1000" dirty="0"/>
              <a:t>υψηλή διαθεσιμότητα για τις κρίσιμες εφαρμογές σας, παρακολουθώντας τα </a:t>
            </a:r>
            <a:r>
              <a:rPr lang="en-US" sz="1000" dirty="0"/>
              <a:t>endpoint</a:t>
            </a:r>
            <a:r>
              <a:rPr lang="en-US" sz="1000" baseline="0" dirty="0"/>
              <a:t> </a:t>
            </a:r>
            <a:r>
              <a:rPr lang="el-GR" sz="1000" dirty="0"/>
              <a:t>σας και παρέχοντας αυτόματη αναδιάρθρωση όταν ένα τελικό σημείο πέσει </a:t>
            </a:r>
          </a:p>
          <a:p>
            <a:pPr marL="171450" indent="-171450">
              <a:buFontTx/>
              <a:buChar char="-"/>
            </a:pPr>
            <a:r>
              <a:rPr lang="el-GR" sz="1000" dirty="0"/>
              <a:t>βελτιώνει την απόκριση των εφαρμογών κατευθύνοντας την κυκλοφορία στο τελικό σημείο με τη χαμηλότερη καθυστέρηση του δικτύου για τον πελάτη</a:t>
            </a:r>
          </a:p>
          <a:p>
            <a:pPr marL="171450" indent="-171450">
              <a:buFontTx/>
              <a:buChar char="-"/>
            </a:pPr>
            <a:r>
              <a:rPr lang="el-GR" sz="1000" dirty="0"/>
              <a:t>Κατευθύνει την κυκλοφορία σε εναλλακτικά σημεία κατά τη διάρκεια της συντήρησης</a:t>
            </a:r>
          </a:p>
          <a:p>
            <a:pPr marL="171450" indent="-171450">
              <a:buFontTx/>
              <a:buChar char="-"/>
            </a:pPr>
            <a:r>
              <a:rPr lang="el-GR" sz="1000" dirty="0"/>
              <a:t>Υποστηρίζει </a:t>
            </a:r>
            <a:r>
              <a:rPr lang="en-US" sz="1000" dirty="0"/>
              <a:t>non-Azure endpoints</a:t>
            </a:r>
            <a:r>
              <a:rPr lang="el-GR" sz="1000" dirty="0"/>
              <a:t> επιτρέποντάς του να χρησιμοποιηθεί με υβριδικές εφαρμογές, συμπεριλαμβανομένων και των </a:t>
            </a:r>
            <a:r>
              <a:rPr lang="en-US" sz="1000" dirty="0"/>
              <a:t>"burst-to-cloud," "migrate-to-cloud," and "failover-to-cloud</a:t>
            </a:r>
            <a:r>
              <a:rPr lang="el-GR" sz="1000" dirty="0"/>
              <a:t>’’ σεναρίων</a:t>
            </a: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sz="1000" dirty="0"/>
          </a:p>
          <a:p>
            <a:pPr marL="171450" indent="-171450">
              <a:buFontTx/>
              <a:buChar char="-"/>
            </a:pPr>
            <a:endParaRPr lang="en-US" sz="1000" dirty="0"/>
          </a:p>
          <a:p>
            <a:pPr marL="171450" indent="-171450">
              <a:buFontTx/>
              <a:buChar char="-"/>
            </a:pPr>
            <a:r>
              <a:rPr lang="en-US" sz="1000" dirty="0"/>
              <a:t>To </a:t>
            </a:r>
            <a:r>
              <a:rPr lang="el-GR" sz="1000" dirty="0"/>
              <a:t>open source project, Docker, είναι μία από τις κορυφαίες πλατφόρμες διαχείρισης </a:t>
            </a:r>
            <a:r>
              <a:rPr lang="en-US" sz="1000" dirty="0"/>
              <a:t>container</a:t>
            </a:r>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a:t>Είναι μια στρατηγική που χρησιμοποιεί μια σειρά μηχανισμών για να επιβραδύνει την πρόοδο μιας επίθεσης που αποσκοπεί στην απόκτηση μη εξουσιοδοτημένης πρόσβασης σε πληροφορίες</a:t>
            </a:r>
            <a:r>
              <a:rPr lang="en-US" sz="10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a:t>Αυτή η προσέγγιση απομακρύνει την εξάρτηση από κάθε στρώμα προστασίας και δρα για να επιβραδύνει μια επίθεση και να ενεργοποιήσει συναγερμό, έτσι ώστε να υπάρξει</a:t>
            </a:r>
            <a:r>
              <a:rPr lang="el-GR" sz="1000" baseline="0" dirty="0"/>
              <a:t> αντίδραση</a:t>
            </a:r>
            <a:r>
              <a:rPr lang="el-GR" sz="1000" dirty="0"/>
              <a:t> είτε αυτόματα είτε χειροκίνητα. </a:t>
            </a:r>
            <a:endParaRPr lang="en-US" sz="100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pitchFamily="34" charset="0"/>
              <a:buNone/>
            </a:pPr>
            <a:r>
              <a:rPr lang="en-US" sz="1000" b="1" dirty="0"/>
              <a:t>Data</a:t>
            </a:r>
          </a:p>
          <a:p>
            <a:pPr marL="0" indent="0">
              <a:buFont typeface="Arial" pitchFamily="34" charset="0"/>
              <a:buNone/>
            </a:pPr>
            <a:r>
              <a:rPr lang="el-GR" sz="1000" dirty="0"/>
              <a:t>Είναι ευθύνη των ατόμων που αποθηκεύουν και ελέγχουν την πρόσβαση στα δεδομένα, ώστε να διασφαλίζεται ότι είναι σωστά ασφαλισμένα</a:t>
            </a:r>
            <a:endParaRPr lang="en-US" sz="1000" dirty="0"/>
          </a:p>
          <a:p>
            <a:pPr marL="0" indent="0">
              <a:buFont typeface="Arial" pitchFamily="34" charset="0"/>
              <a:buNone/>
            </a:pPr>
            <a:r>
              <a:rPr lang="en-US" sz="1000" b="1" dirty="0"/>
              <a:t>Application</a:t>
            </a:r>
          </a:p>
          <a:p>
            <a:pPr marL="0" indent="0">
              <a:buFont typeface="Arial" pitchFamily="34" charset="0"/>
              <a:buNone/>
            </a:pPr>
            <a:r>
              <a:rPr lang="el-GR" sz="1000" dirty="0"/>
              <a:t>Η ενσωμάτωση της ασφάλειας στον κύκλο ζωής της ανάπτυξης εφαρμογών θα βοηθήσει στη μείωση του αριθμού των </a:t>
            </a:r>
            <a:r>
              <a:rPr lang="en-US" sz="1000" dirty="0"/>
              <a:t>vulnerabilities</a:t>
            </a:r>
            <a:r>
              <a:rPr lang="en-US" sz="1000" baseline="0" dirty="0"/>
              <a:t> </a:t>
            </a:r>
            <a:r>
              <a:rPr lang="el-GR" sz="1000" dirty="0"/>
              <a:t>που εισάγονται στον κώδικα</a:t>
            </a:r>
            <a:endParaRPr lang="en-US" sz="1000" dirty="0"/>
          </a:p>
          <a:p>
            <a:pPr marL="0" indent="0">
              <a:buFont typeface="Arial" pitchFamily="34" charset="0"/>
              <a:buNone/>
            </a:pPr>
            <a:r>
              <a:rPr lang="en-US" sz="1000" b="1" dirty="0"/>
              <a:t>Compute</a:t>
            </a:r>
          </a:p>
          <a:p>
            <a:pPr marL="0" indent="0">
              <a:buFont typeface="Arial" pitchFamily="34" charset="0"/>
              <a:buNone/>
            </a:pPr>
            <a:r>
              <a:rPr lang="en-US" sz="1000" dirty="0"/>
              <a:t>T</a:t>
            </a:r>
            <a:r>
              <a:rPr lang="el-GR" sz="1000" dirty="0"/>
              <a:t>α κακόβουλα προγράμματα, τα μη προστατευμένα συστήματα και τα συστήματα που δεν προστατεύονται σωστά ανοίγουν το υπολογιστικό περιβάλλον σε επιθέσεις. Η εστίαση σε αυτό το επίπεδο είναι να βεβαιωθεί ότι οι υπολογιστικοί πόροι είναι ασφαλείς και ότι έχουν τους κατάλληλους ελέγχους για να ελαχιστοποιήθούν τα ζητήματα ασφάλειας.</a:t>
            </a:r>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pitchFamily="34" charset="0"/>
              <a:buNone/>
            </a:pPr>
            <a:r>
              <a:rPr lang="en-US" sz="1000" b="1" dirty="0"/>
              <a:t>Networking</a:t>
            </a:r>
          </a:p>
          <a:p>
            <a:pPr marL="0" indent="0">
              <a:buFont typeface="Arial" pitchFamily="34" charset="0"/>
              <a:buNone/>
            </a:pPr>
            <a:r>
              <a:rPr lang="el-GR" sz="1000" dirty="0"/>
              <a:t>Σε αυτό το επίπεδο, </a:t>
            </a:r>
            <a:r>
              <a:rPr lang="en-US" sz="1000" dirty="0"/>
              <a:t>o </a:t>
            </a:r>
            <a:r>
              <a:rPr lang="el-GR" sz="1000" dirty="0"/>
              <a:t>στόχος</a:t>
            </a:r>
            <a:r>
              <a:rPr lang="el-GR" sz="1000" baseline="0" dirty="0"/>
              <a:t> </a:t>
            </a:r>
            <a:r>
              <a:rPr lang="el-GR" sz="1000" dirty="0"/>
              <a:t>είναι στον περιορισμό της σύνδεσης δικτύου σε όλους τους πόρους έτσι ώστε να επιτρέπεται μόνο ό, τι απαιτείται.</a:t>
            </a:r>
            <a:endParaRPr lang="en-US" sz="1000" b="1" dirty="0"/>
          </a:p>
          <a:p>
            <a:pPr marL="0" indent="0">
              <a:buFont typeface="Arial" pitchFamily="34" charset="0"/>
              <a:buNone/>
            </a:pPr>
            <a:endParaRPr lang="en-US" sz="1000" b="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000" b="1" dirty="0"/>
              <a:t>Perimeter</a:t>
            </a:r>
          </a:p>
          <a:p>
            <a:r>
              <a:rPr lang="el-GR" sz="1000" b="0" dirty="0"/>
              <a:t>Στην περίμετρο του δικτύου, ο</a:t>
            </a:r>
            <a:r>
              <a:rPr lang="el-GR" sz="1000" b="0" baseline="0" dirty="0"/>
              <a:t> στόχος είναι η </a:t>
            </a:r>
            <a:r>
              <a:rPr lang="el-GR" sz="1000" b="0" dirty="0"/>
              <a:t>προστασία από δικτυακές επιθέσεις στους υπολογιστικούς πόρους. Ο εντοπισμός αυτών των επιθέσεων, η εξάλειψη των επιπτώσεών τους και η προειδοποίησή όταν συμβαίνουν είναι σημαντικοί τρόποι για να διατηρήσούν το δίκτυό ασφαλές.</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Identity and access</a:t>
            </a:r>
            <a:endParaRPr lang="el-GR" sz="1000" b="1" dirty="0"/>
          </a:p>
          <a:p>
            <a:pPr marL="0" marR="0" indent="0" algn="l" defTabSz="914400" rtl="0" eaLnBrk="1" fontAlgn="auto" latinLnBrk="0" hangingPunct="1">
              <a:lnSpc>
                <a:spcPct val="100000"/>
              </a:lnSpc>
              <a:spcBef>
                <a:spcPts val="0"/>
              </a:spcBef>
              <a:spcAft>
                <a:spcPts val="0"/>
              </a:spcAft>
              <a:buClrTx/>
              <a:buSzTx/>
              <a:buFontTx/>
              <a:buNone/>
              <a:tabLst/>
              <a:defRPr/>
            </a:pPr>
            <a:r>
              <a:rPr lang="el-GR" sz="1000" b="0" dirty="0"/>
              <a:t>Το </a:t>
            </a:r>
            <a:r>
              <a:rPr lang="en-US" sz="1000" dirty="0"/>
              <a:t>Identity and access</a:t>
            </a:r>
            <a:r>
              <a:rPr lang="el-GR" sz="1000" baseline="0" dirty="0"/>
              <a:t> επίπεδο </a:t>
            </a:r>
            <a:r>
              <a:rPr lang="el-GR" sz="1000" b="0" dirty="0"/>
              <a:t>αφορά την εξασφάλιση της ταυτότητας, η πρόσβαση παρέχεται μόνο όταν χρειάζεται και οι αλλαγές καταγράφονται.</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Physical security</a:t>
            </a:r>
            <a:endParaRPr lang="el-GR" sz="1000" b="1" dirty="0"/>
          </a:p>
          <a:p>
            <a:pPr marL="0" marR="0" indent="0" algn="l" defTabSz="914400" rtl="0" eaLnBrk="1" fontAlgn="auto" latinLnBrk="0" hangingPunct="1">
              <a:lnSpc>
                <a:spcPct val="100000"/>
              </a:lnSpc>
              <a:spcBef>
                <a:spcPts val="0"/>
              </a:spcBef>
              <a:spcAft>
                <a:spcPts val="0"/>
              </a:spcAft>
              <a:buClrTx/>
              <a:buSzTx/>
              <a:buFontTx/>
              <a:buNone/>
              <a:tabLst/>
              <a:defRPr/>
            </a:pPr>
            <a:r>
              <a:rPr lang="el-GR" sz="1000" b="0" dirty="0"/>
              <a:t>Στο </a:t>
            </a:r>
            <a:r>
              <a:rPr lang="en-US" sz="1000" b="0" dirty="0"/>
              <a:t>Physical security</a:t>
            </a:r>
            <a:r>
              <a:rPr lang="el-GR" sz="1000" b="0" baseline="0" dirty="0"/>
              <a:t> επίπεδο</a:t>
            </a:r>
            <a:r>
              <a:rPr lang="el-GR" sz="1000" b="0" dirty="0"/>
              <a:t>, η πρόθεση είναι να παρέχονται φυσικές διασφαλίσεις κατά της πρόσβασης στα υπολογιστικά συστήματα. Αυτό εξασφαλίζει ότι δεν είναι δυνατή η παράκαμψη άλλων στρωμάτων και ότι η απώλεια ή η κλοπή αντιμετωπίζεται κατάλληλα</a:t>
            </a:r>
          </a:p>
          <a:p>
            <a:pPr marL="0" indent="0">
              <a:buFont typeface="Arial" pitchFamily="34" charset="0"/>
              <a:buNone/>
            </a:pPr>
            <a:endParaRPr lang="en-US" sz="1000" b="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000" b="1" dirty="0"/>
              <a:t>IaaS</a:t>
            </a:r>
          </a:p>
          <a:p>
            <a:r>
              <a:rPr lang="el-GR" sz="1000" dirty="0"/>
              <a:t>Με το IaaS, ο χ</a:t>
            </a:r>
            <a:r>
              <a:rPr lang="el-GR" sz="1000" baseline="0" dirty="0"/>
              <a:t>ρήστης </a:t>
            </a:r>
            <a:r>
              <a:rPr lang="el-GR" sz="1000" dirty="0"/>
              <a:t>χρησιμοποιεί την υπηρεσία χαμηλότερου επιπέδου και δημιουργεί στο Azure </a:t>
            </a:r>
            <a:r>
              <a:rPr lang="en-US" sz="1000" dirty="0"/>
              <a:t>virtual</a:t>
            </a:r>
            <a:r>
              <a:rPr lang="en-US" sz="1000" baseline="0" dirty="0"/>
              <a:t> machines</a:t>
            </a:r>
            <a:r>
              <a:rPr lang="el-GR" sz="1000" dirty="0"/>
              <a:t> (VM) και εικονικά δίκτυα. Σε αυτό το επίπεδο, ο χρήστης εξακολουθεί</a:t>
            </a:r>
            <a:r>
              <a:rPr lang="el-GR" sz="1000" baseline="0" dirty="0"/>
              <a:t> </a:t>
            </a:r>
            <a:r>
              <a:rPr lang="el-GR" sz="1000" dirty="0"/>
              <a:t>να είναι υπεύθυνος για τις  ενημερώσεις και την ασφάλεια τ</a:t>
            </a:r>
            <a:r>
              <a:rPr lang="en-US" sz="1000" dirty="0"/>
              <a:t>o</a:t>
            </a:r>
            <a:r>
              <a:rPr lang="el-GR" sz="1000" dirty="0"/>
              <a:t>υ λειτουργικού</a:t>
            </a:r>
            <a:r>
              <a:rPr lang="el-GR" sz="1000" baseline="0" dirty="0"/>
              <a:t> συστήματος</a:t>
            </a:r>
            <a:r>
              <a:rPr lang="el-GR" sz="1000" dirty="0"/>
              <a:t> και του λογισμικού, καθώς και για να ρυθμίζει το δίκτυο</a:t>
            </a:r>
            <a:r>
              <a:rPr lang="el-GR" sz="1000" baseline="0" dirty="0"/>
              <a:t> </a:t>
            </a:r>
            <a:r>
              <a:rPr lang="el-GR" sz="1000" dirty="0"/>
              <a:t>ώστε να είναι ασφαλές</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PaaS</a:t>
            </a:r>
            <a:endParaRPr lang="el-GR" sz="1000" b="1" dirty="0"/>
          </a:p>
          <a:p>
            <a:r>
              <a:rPr lang="el-GR" sz="1000" dirty="0"/>
              <a:t>Με αυτή την επιλογή το </a:t>
            </a:r>
            <a:r>
              <a:rPr lang="en-US" sz="1000" dirty="0"/>
              <a:t>Azure</a:t>
            </a:r>
            <a:r>
              <a:rPr lang="en-US" sz="1000" baseline="0" dirty="0"/>
              <a:t> </a:t>
            </a:r>
            <a:r>
              <a:rPr lang="el-GR" sz="1000" baseline="0" dirty="0"/>
              <a:t>είναι υπεύθυνο για τις ενημερώσεις ασφαλείας για το λειτουργικό σύστημα και το πιο βασικό λογισμικό όπως συστήματα διαχείρισης βάσεων δεδομένων. Επίσης μπορουν να ενσματωθούν με το </a:t>
            </a:r>
            <a:r>
              <a:rPr lang="en-US" sz="1000" baseline="0" dirty="0"/>
              <a:t>Azure Active Directory </a:t>
            </a:r>
            <a:r>
              <a:rPr lang="el-GR" sz="1000" baseline="0" dirty="0"/>
              <a:t>για ελεγχο της πρόσβασης.</a:t>
            </a:r>
          </a:p>
          <a:p>
            <a:r>
              <a:rPr lang="en-US" sz="1000" b="1" baseline="0" dirty="0"/>
              <a:t>SaaS</a:t>
            </a:r>
            <a:endParaRPr lang="el-GR" sz="1000" b="1" baseline="0" dirty="0"/>
          </a:p>
          <a:p>
            <a:r>
              <a:rPr lang="el-GR" sz="1000" baseline="0" dirty="0"/>
              <a:t>Εδώ σχεδόν τα πάντα αναθέτονται στο </a:t>
            </a:r>
            <a:r>
              <a:rPr lang="en-US" sz="1000" baseline="0" dirty="0"/>
              <a:t>Azure</a:t>
            </a:r>
            <a:r>
              <a:rPr lang="el-GR" sz="1000" baseline="0" dirty="0"/>
              <a:t>. Το </a:t>
            </a:r>
            <a:r>
              <a:rPr lang="en-US" sz="1000" baseline="0" dirty="0"/>
              <a:t>SaaS </a:t>
            </a:r>
            <a:r>
              <a:rPr lang="el-GR" sz="1000" baseline="0" dirty="0"/>
              <a:t>είναι λογισμικό που τρέχει σε </a:t>
            </a:r>
            <a:r>
              <a:rPr lang="en-US" sz="1000" baseline="0" dirty="0"/>
              <a:t>internet</a:t>
            </a:r>
            <a:r>
              <a:rPr lang="el-GR" sz="1000" baseline="0" dirty="0"/>
              <a:t> υποδομή</a:t>
            </a:r>
            <a:r>
              <a:rPr lang="en-US" sz="1000" baseline="0" dirty="0"/>
              <a:t>. </a:t>
            </a:r>
            <a:r>
              <a:rPr lang="el-GR" sz="1000" baseline="0" dirty="0"/>
              <a:t>Ο κώδικας ελέγχεται από τον προμηθευτή αλλά ρυθμίζεται ε΄τσι ώστε να χρησιμοποιέιται από τον πελάτη. Ένα τέτοιο παράδειγμα είναι το </a:t>
            </a:r>
            <a:r>
              <a:rPr lang="en-US" sz="1000" baseline="0" dirty="0"/>
              <a:t>Office 365</a:t>
            </a:r>
            <a:endParaRPr lang="en-US" sz="1000" dirty="0"/>
          </a:p>
          <a:p>
            <a:pPr marL="0" indent="0">
              <a:buFont typeface="Arial" pitchFamily="34" charset="0"/>
              <a:buNone/>
            </a:pPr>
            <a:endParaRPr lang="en-US" sz="1000" b="0" dirty="0"/>
          </a:p>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000" dirty="0"/>
              <a:t>Σε ένα δημόσιο σύννεφο, όλο το υλικό, το λογισμικό και άλλη υποστηρικτική υποδομή ανήκει και την διαχειρίζεται ο πάροχος. Μπορείτε να αποκτήσετε πρόσβαση σε αυτές τις υπηρεσίες και να διαχειριστείτε το λογαριασμό σας χρησιμοποιώντας ένα πρόγραμμα περιήγησης ιστού.</a:t>
            </a:r>
            <a:endParaRPr lang="en-US" sz="100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l-GR" sz="1000" dirty="0"/>
              <a:t>Ορισμένες εταιρείες πληρώνουν επίσης τρίτους παρόχους υπηρεσιών για να φιλοξενήσουν το ιδιωτικό σύννεφο τους. Ένα ιδιωτικό σύννεφο είναι εκείνο στο οποίο οι υπηρεσίες και η υποδομή διατηρούνται σε ένα ιδιωτικό δίκτυο.</a:t>
            </a:r>
            <a:endParaRPr lang="en-US" sz="1000"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l-GR" sz="1000" dirty="0"/>
          </a:p>
          <a:p>
            <a:endParaRPr lang="en-US" sz="1000"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98593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9436" y="2234114"/>
            <a:ext cx="6281777" cy="1359196"/>
          </a:xfrm>
        </p:spPr>
        <p:txBody>
          <a:bodyPr anchor="ctr" anchorCtr="0">
            <a:noAutofit/>
          </a:bodyPr>
          <a:lstStyle>
            <a:lvl1pPr>
              <a:lnSpc>
                <a:spcPct val="90000"/>
              </a:lnSpc>
              <a:defRPr sz="6600" baseline="0">
                <a:solidFill>
                  <a:schemeClr val="bg1">
                    <a:alpha val="99000"/>
                  </a:schemeClr>
                </a:solidFill>
                <a:latin typeface="Segoe UI Light" pitchFamily="34" charset="0"/>
              </a:defRPr>
            </a:lvl1pPr>
          </a:lstStyle>
          <a:p>
            <a:r>
              <a:rPr lang="en-US" dirty="0"/>
              <a:t>Title Here</a:t>
            </a:r>
          </a:p>
        </p:txBody>
      </p:sp>
      <p:sp>
        <p:nvSpPr>
          <p:cNvPr id="7" name="Text Placeholder 6"/>
          <p:cNvSpPr>
            <a:spLocks noGrp="1"/>
          </p:cNvSpPr>
          <p:nvPr>
            <p:ph type="body" sz="quarter" idx="11" hasCustomPrompt="1"/>
          </p:nvPr>
        </p:nvSpPr>
        <p:spPr>
          <a:xfrm>
            <a:off x="389437" y="4612342"/>
            <a:ext cx="4091815" cy="1144929"/>
          </a:xfrm>
        </p:spPr>
        <p:txBody>
          <a:bodyPr/>
          <a:lstStyle>
            <a:lvl1pPr marL="0" indent="0">
              <a:buFont typeface="Arial" pitchFamily="34" charset="0"/>
              <a:buNone/>
              <a:defRPr sz="2400">
                <a:solidFill>
                  <a:schemeClr val="bg1">
                    <a:alpha val="98000"/>
                  </a:schemeClr>
                </a:solidFill>
                <a:latin typeface="+mj-lt"/>
              </a:defRPr>
            </a:lvl1pPr>
            <a:lvl2pPr marL="460375" indent="0">
              <a:buFont typeface="Arial" pitchFamily="34" charset="0"/>
              <a:buNone/>
              <a:defRPr/>
            </a:lvl2pPr>
            <a:lvl3pPr marL="855663" indent="0">
              <a:buFont typeface="Arial" pitchFamily="34" charset="0"/>
              <a:buNone/>
              <a:defRPr/>
            </a:lvl3pPr>
            <a:lvl4pPr marL="1258888" indent="0">
              <a:buFont typeface="Arial" pitchFamily="34" charset="0"/>
              <a:buNone/>
              <a:defRPr/>
            </a:lvl4pPr>
            <a:lvl5pPr marL="1604963" indent="0">
              <a:buFont typeface="Arial" pitchFamily="34" charset="0"/>
              <a:buNone/>
              <a:defRPr/>
            </a:lvl5pPr>
          </a:lstStyle>
          <a:p>
            <a:pPr lvl="0"/>
            <a:r>
              <a:rPr lang="en-US" dirty="0"/>
              <a:t>Name</a:t>
            </a:r>
          </a:p>
          <a:p>
            <a:pPr lvl="0"/>
            <a:r>
              <a:rPr lang="en-US" dirty="0"/>
              <a:t>Title</a:t>
            </a:r>
          </a:p>
          <a:p>
            <a:pPr lvl="0"/>
            <a:r>
              <a:rPr lang="en-US" dirty="0"/>
              <a:t>Microsoft Corporation</a:t>
            </a:r>
          </a:p>
        </p:txBody>
      </p:sp>
    </p:spTree>
    <p:extLst>
      <p:ext uri="{BB962C8B-B14F-4D97-AF65-F5344CB8AC3E}">
        <p14:creationId xmlns:p14="http://schemas.microsoft.com/office/powerpoint/2010/main" val="207196541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7"/>
          <p:cNvSpPr txBox="1"/>
          <p:nvPr userDrawn="1"/>
        </p:nvSpPr>
        <p:spPr bwMode="white">
          <a:xfrm>
            <a:off x="2886538" y="6566925"/>
            <a:ext cx="3370923"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spc="147" dirty="0">
                <a:gradFill>
                  <a:gsLst>
                    <a:gs pos="0">
                      <a:srgbClr val="292929">
                        <a:alpha val="50000"/>
                      </a:srgbClr>
                    </a:gs>
                    <a:gs pos="86000">
                      <a:srgbClr val="292929">
                        <a:alpha val="50000"/>
                      </a:srgbClr>
                    </a:gs>
                  </a:gsLst>
                  <a:lin ang="5400000" scaled="0"/>
                </a:gradFill>
                <a:latin typeface="Segoe UI Light" pitchFamily="34" charset="0"/>
              </a:rPr>
              <a:t>MICROSOFT CONFIDENTIAL – INTERNAL ONLY</a:t>
            </a:r>
          </a:p>
        </p:txBody>
      </p:sp>
    </p:spTree>
    <p:extLst>
      <p:ext uri="{BB962C8B-B14F-4D97-AF65-F5344CB8AC3E}">
        <p14:creationId xmlns:p14="http://schemas.microsoft.com/office/powerpoint/2010/main" val="36584496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3" name="TextBox 7"/>
          <p:cNvSpPr txBox="1"/>
          <p:nvPr userDrawn="1"/>
        </p:nvSpPr>
        <p:spPr bwMode="white">
          <a:xfrm>
            <a:off x="3578777" y="6543555"/>
            <a:ext cx="1986442" cy="205121"/>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333" b="1" spc="147" dirty="0">
                <a:gradFill>
                  <a:gsLst>
                    <a:gs pos="0">
                      <a:srgbClr val="FFFFFF">
                        <a:alpha val="50000"/>
                      </a:srgbClr>
                    </a:gs>
                    <a:gs pos="86000">
                      <a:srgbClr val="FFFFFF">
                        <a:alpha val="50000"/>
                      </a:srgbClr>
                    </a:gs>
                  </a:gsLst>
                  <a:lin ang="5400000" scaled="0"/>
                </a:gradFill>
                <a:latin typeface="Segoe Semibold" pitchFamily="34" charset="0"/>
              </a:rPr>
              <a:t>NDA CONFIDENTIAL</a:t>
            </a:r>
          </a:p>
        </p:txBody>
      </p:sp>
    </p:spTree>
    <p:extLst>
      <p:ext uri="{BB962C8B-B14F-4D97-AF65-F5344CB8AC3E}">
        <p14:creationId xmlns:p14="http://schemas.microsoft.com/office/powerpoint/2010/main" val="248349339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14350" y="6412447"/>
            <a:ext cx="3086100" cy="228600"/>
          </a:xfrm>
          <a:prstGeom prst="rect">
            <a:avLst/>
          </a:prstGeom>
        </p:spPr>
        <p:txBody>
          <a:bodyPr/>
          <a:lstStyle/>
          <a:p>
            <a:pPr defTabSz="1218987"/>
            <a:endParaRPr lang="en-US" sz="2400" dirty="0">
              <a:solidFill>
                <a:srgbClr val="292929"/>
              </a:solidFill>
            </a:endParaRPr>
          </a:p>
        </p:txBody>
      </p:sp>
      <p:sp>
        <p:nvSpPr>
          <p:cNvPr id="5" name="Footer Placeholder 4"/>
          <p:cNvSpPr>
            <a:spLocks noGrp="1"/>
          </p:cNvSpPr>
          <p:nvPr>
            <p:ph type="ftr" sz="quarter" idx="11"/>
          </p:nvPr>
        </p:nvSpPr>
        <p:spPr>
          <a:xfrm>
            <a:off x="514350" y="6554697"/>
            <a:ext cx="3771900" cy="228600"/>
          </a:xfrm>
          <a:prstGeom prst="rect">
            <a:avLst/>
          </a:prstGeom>
        </p:spPr>
        <p:txBody>
          <a:bodyPr/>
          <a:lstStyle/>
          <a:p>
            <a:pPr defTabSz="1218987"/>
            <a:endParaRPr lang="en-US" sz="2400" dirty="0">
              <a:solidFill>
                <a:srgbClr val="292929"/>
              </a:solidFill>
            </a:endParaRPr>
          </a:p>
        </p:txBody>
      </p:sp>
      <p:sp>
        <p:nvSpPr>
          <p:cNvPr id="6" name="Slide Number Placeholder 5"/>
          <p:cNvSpPr>
            <a:spLocks noGrp="1"/>
          </p:cNvSpPr>
          <p:nvPr>
            <p:ph type="sldNum" sz="quarter" idx="12"/>
          </p:nvPr>
        </p:nvSpPr>
        <p:spPr>
          <a:xfrm>
            <a:off x="6572945" y="5876414"/>
            <a:ext cx="2194560" cy="1397039"/>
          </a:xfrm>
          <a:prstGeom prst="rect">
            <a:avLst/>
          </a:prstGeom>
        </p:spPr>
        <p:txBody>
          <a:bodyPr/>
          <a:lstStyle/>
          <a:p>
            <a:pPr defTabSz="1218987"/>
            <a:fld id="{4FAB73BC-B049-4115-A692-8D63A059BFB8}" type="slidenum">
              <a:rPr lang="en-US" sz="2400">
                <a:solidFill>
                  <a:srgbClr val="292929"/>
                </a:solidFill>
              </a:rPr>
              <a:pPr defTabSz="1218987"/>
              <a:t>‹#›</a:t>
            </a:fld>
            <a:endParaRPr lang="en-US" sz="2400" dirty="0">
              <a:solidFill>
                <a:srgbClr val="292929"/>
              </a:solidFill>
            </a:endParaRPr>
          </a:p>
        </p:txBody>
      </p:sp>
    </p:spTree>
    <p:extLst>
      <p:ext uri="{BB962C8B-B14F-4D97-AF65-F5344CB8AC3E}">
        <p14:creationId xmlns:p14="http://schemas.microsoft.com/office/powerpoint/2010/main" val="394685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llouts - JB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4"/>
          <p:cNvSpPr>
            <a:spLocks noGrp="1"/>
          </p:cNvSpPr>
          <p:nvPr>
            <p:ph type="body" sz="quarter" idx="10"/>
          </p:nvPr>
        </p:nvSpPr>
        <p:spPr>
          <a:xfrm>
            <a:off x="3849700" y="3271520"/>
            <a:ext cx="4667989" cy="1500411"/>
          </a:xfrm>
        </p:spPr>
        <p:txBody>
          <a:bodyPr/>
          <a:lstStyle>
            <a:lvl1pPr marL="3175" indent="0">
              <a:spcBef>
                <a:spcPts val="0"/>
              </a:spcBef>
              <a:spcAft>
                <a:spcPts val="900"/>
              </a:spcAft>
              <a:buSzPct val="80000"/>
              <a:buFont typeface="Arial" pitchFamily="34" charset="0"/>
              <a:buNone/>
              <a:defRPr sz="4000" spc="-100" baseline="0">
                <a:solidFill>
                  <a:schemeClr val="bg1"/>
                </a:solidFill>
                <a:latin typeface="Segoe UI Light" pitchFamily="34" charset="0"/>
              </a:defRPr>
            </a:lvl1pPr>
            <a:lvl2pPr marL="3175" indent="0">
              <a:spcBef>
                <a:spcPts val="0"/>
              </a:spcBef>
              <a:buSzPct val="80000"/>
              <a:buFont typeface="Arial" pitchFamily="34" charset="0"/>
              <a:buNone/>
              <a:defRPr sz="2000" spc="-50" baseline="0">
                <a:solidFill>
                  <a:schemeClr val="bg1"/>
                </a:solidFill>
              </a:defRPr>
            </a:lvl2pPr>
            <a:lvl3pPr marL="1258888" indent="-40322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3"/>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p>
          <a:p>
            <a:pPr lvl="1"/>
            <a:r>
              <a:rPr lang="en-US" dirty="0"/>
              <a:t>Second level</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Tree>
    <p:extLst>
      <p:ext uri="{BB962C8B-B14F-4D97-AF65-F5344CB8AC3E}">
        <p14:creationId xmlns:p14="http://schemas.microsoft.com/office/powerpoint/2010/main" val="2637349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xit" presetSubtype="0" fill="hold" nodeType="withEffect">
                                  <p:stCondLst>
                                    <p:cond delay="2500"/>
                                  </p:stCondLst>
                                  <p:childTnLst>
                                    <p:animEffect transition="out" filter="fade">
                                      <p:cBhvr>
                                        <p:cTn id="9" dur="1750"/>
                                        <p:tgtEl>
                                          <p:spTgt spid="3"/>
                                        </p:tgtEl>
                                      </p:cBhvr>
                                    </p:animEffect>
                                    <p:set>
                                      <p:cBhvr>
                                        <p:cTn id="10" dur="1" fill="hold">
                                          <p:stCondLst>
                                            <p:cond delay="1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gram Blank - JBS">
    <p:spTree>
      <p:nvGrpSpPr>
        <p:cNvPr id="1" name=""/>
        <p:cNvGrpSpPr/>
        <p:nvPr/>
      </p:nvGrpSpPr>
      <p:grpSpPr>
        <a:xfrm>
          <a:off x="0" y="0"/>
          <a:ext cx="0" cy="0"/>
          <a:chOff x="0" y="0"/>
          <a:chExt cx="0" cy="0"/>
        </a:xfrm>
      </p:grpSpPr>
      <p:sp>
        <p:nvSpPr>
          <p:cNvPr id="8" name="Rectangle 7"/>
          <p:cNvSpPr/>
          <p:nvPr userDrawn="1"/>
        </p:nvSpPr>
        <p:spPr bwMode="auto">
          <a:xfrm>
            <a:off x="0" y="0"/>
            <a:ext cx="9161958"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Tree>
    <p:extLst>
      <p:ext uri="{BB962C8B-B14F-4D97-AF65-F5344CB8AC3E}">
        <p14:creationId xmlns:p14="http://schemas.microsoft.com/office/powerpoint/2010/main" val="1952355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Slide - JB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Tree>
    <p:extLst>
      <p:ext uri="{BB962C8B-B14F-4D97-AF65-F5344CB8AC3E}">
        <p14:creationId xmlns:p14="http://schemas.microsoft.com/office/powerpoint/2010/main" val="4495462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402777"/>
            <a:ext cx="8363938" cy="747897"/>
          </a:xfrm>
        </p:spPr>
        <p:txBody>
          <a:bodyPr/>
          <a:lstStyle>
            <a:lvl1pPr>
              <a:defRPr sz="540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389436" y="1370526"/>
            <a:ext cx="8363938" cy="946413"/>
          </a:xfrm>
        </p:spPr>
        <p:txBody>
          <a:bodyPr/>
          <a:lstStyle>
            <a:lvl1pPr marL="3175" indent="0">
              <a:spcBef>
                <a:spcPts val="0"/>
              </a:spcBef>
              <a:spcAft>
                <a:spcPts val="900"/>
              </a:spcAft>
              <a:buSzPct val="80000"/>
              <a:buFont typeface="Arial" pitchFamily="34" charset="0"/>
              <a:buNone/>
              <a:defRPr sz="4000" spc="-100" baseline="0">
                <a:solidFill>
                  <a:schemeClr val="bg1"/>
                </a:solidFill>
                <a:latin typeface="Segoe UI Light" pitchFamily="34" charset="0"/>
              </a:defRPr>
            </a:lvl1pPr>
            <a:lvl2pPr marL="3175" indent="0">
              <a:spcBef>
                <a:spcPts val="0"/>
              </a:spcBef>
              <a:buSzPct val="80000"/>
              <a:buFont typeface="Arial" pitchFamily="34" charset="0"/>
              <a:buNone/>
              <a:defRPr sz="2000" spc="-50" baseline="0">
                <a:solidFill>
                  <a:schemeClr val="bg1"/>
                </a:soli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p>
          <a:p>
            <a:pPr lvl="1"/>
            <a:r>
              <a:rPr lang="en-US" dirty="0"/>
              <a:t>Second level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9272" y="6433851"/>
            <a:ext cx="897513" cy="138112"/>
          </a:xfrm>
          <a:prstGeom prst="rect">
            <a:avLst/>
          </a:prstGeom>
        </p:spPr>
      </p:pic>
      <p:sp>
        <p:nvSpPr>
          <p:cNvPr id="8" name="Rectangle 7"/>
          <p:cNvSpPr/>
          <p:nvPr userDrawn="1"/>
        </p:nvSpPr>
        <p:spPr bwMode="auto">
          <a:xfrm>
            <a:off x="0" y="1"/>
            <a:ext cx="9144000"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49222"/>
          <a:stretch/>
        </p:blipFill>
        <p:spPr>
          <a:xfrm rot="10800000">
            <a:off x="8519058" y="-8278"/>
            <a:ext cx="634666" cy="83469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7601739" y="-8277"/>
            <a:ext cx="1249882" cy="834699"/>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6684419" y="-8277"/>
            <a:ext cx="1249882" cy="834699"/>
          </a:xfrm>
          <a:prstGeom prst="rect">
            <a:avLst/>
          </a:prstGeom>
        </p:spPr>
      </p:pic>
    </p:spTree>
    <p:extLst>
      <p:ext uri="{BB962C8B-B14F-4D97-AF65-F5344CB8AC3E}">
        <p14:creationId xmlns:p14="http://schemas.microsoft.com/office/powerpoint/2010/main" val="42105486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 Background -JB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12" name="Rectangle 11"/>
          <p:cNvSpPr/>
          <p:nvPr userDrawn="1"/>
        </p:nvSpPr>
        <p:spPr bwMode="auto">
          <a:xfrm>
            <a:off x="1690793" y="2455231"/>
            <a:ext cx="7453207" cy="2104837"/>
          </a:xfrm>
          <a:prstGeom prst="rect">
            <a:avLst/>
          </a:prstGeom>
          <a:solidFill>
            <a:srgbClr val="00AEE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6600" dirty="0">
              <a:gradFill>
                <a:gsLst>
                  <a:gs pos="0">
                    <a:srgbClr val="FFFFFF"/>
                  </a:gs>
                  <a:gs pos="100000">
                    <a:srgbClr val="FFFFFF"/>
                  </a:gs>
                </a:gsLst>
                <a:lin ang="5400000" scaled="0"/>
              </a:gradFill>
              <a:latin typeface="メイリオ" pitchFamily="50" charset="-128"/>
              <a:ea typeface="メイリオ" pitchFamily="50" charset="-128"/>
            </a:endParaRPr>
          </a:p>
        </p:txBody>
      </p:sp>
      <p:grpSp>
        <p:nvGrpSpPr>
          <p:cNvPr id="13" name="Group 12"/>
          <p:cNvGrpSpPr/>
          <p:nvPr userDrawn="1"/>
        </p:nvGrpSpPr>
        <p:grpSpPr>
          <a:xfrm>
            <a:off x="0" y="2455231"/>
            <a:ext cx="1690793" cy="2104837"/>
            <a:chOff x="-1" y="2455231"/>
            <a:chExt cx="2253803" cy="2104837"/>
          </a:xfrm>
        </p:grpSpPr>
        <p:sp>
          <p:nvSpPr>
            <p:cNvPr id="17" name="Rectangle 16"/>
            <p:cNvSpPr/>
            <p:nvPr/>
          </p:nvSpPr>
          <p:spPr bwMode="auto">
            <a:xfrm>
              <a:off x="-1" y="2455231"/>
              <a:ext cx="2253803" cy="2104837"/>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182880" numCol="1" rtlCol="0" anchor="b" anchorCtr="0" compatLnSpc="1">
              <a:prstTxWarp prst="textNoShape">
                <a:avLst/>
              </a:prstTxWarp>
            </a:bodyPr>
            <a:lstStyle/>
            <a:p>
              <a:pPr algn="ctr" defTabSz="914099" fontAlgn="base">
                <a:spcBef>
                  <a:spcPct val="0"/>
                </a:spcBef>
                <a:spcAft>
                  <a:spcPct val="0"/>
                </a:spcAft>
              </a:pPr>
              <a:r>
                <a:rPr lang="en-US" sz="2200" dirty="0">
                  <a:gradFill>
                    <a:gsLst>
                      <a:gs pos="0">
                        <a:srgbClr val="FFFFFF"/>
                      </a:gs>
                      <a:gs pos="100000">
                        <a:srgbClr val="FFFFFF"/>
                      </a:gs>
                    </a:gsLst>
                    <a:lin ang="5400000" scaled="0"/>
                  </a:gradFill>
                </a:rPr>
                <a:t>demo</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988" y="2847133"/>
              <a:ext cx="1140731" cy="1140731"/>
            </a:xfrm>
            <a:prstGeom prst="rect">
              <a:avLst/>
            </a:prstGeom>
          </p:spPr>
        </p:pic>
      </p:grpSp>
    </p:spTree>
    <p:extLst>
      <p:ext uri="{BB962C8B-B14F-4D97-AF65-F5344CB8AC3E}">
        <p14:creationId xmlns:p14="http://schemas.microsoft.com/office/powerpoint/2010/main" val="2538247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childTnLst>
                                </p:cTn>
                              </p:par>
                              <p:par>
                                <p:cTn id="8" presetID="2" presetClass="entr" presetSubtype="8"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16" presetClass="entr" presetSubtype="42" fill="hold" grpId="0" nodeType="withEffect">
                                  <p:stCondLst>
                                    <p:cond delay="1750"/>
                                  </p:stCondLst>
                                  <p:childTnLst>
                                    <p:set>
                                      <p:cBhvr>
                                        <p:cTn id="13" dur="1" fill="hold">
                                          <p:stCondLst>
                                            <p:cond delay="0"/>
                                          </p:stCondLst>
                                        </p:cTn>
                                        <p:tgtEl>
                                          <p:spTgt spid="12"/>
                                        </p:tgtEl>
                                        <p:attrNameLst>
                                          <p:attrName>style.visibility</p:attrName>
                                        </p:attrNameLst>
                                      </p:cBhvr>
                                      <p:to>
                                        <p:strVal val="visible"/>
                                      </p:to>
                                    </p:set>
                                    <p:animEffect transition="in" filter="barn(outHorizontal)">
                                      <p:cBhvr>
                                        <p:cTn id="14" dur="750"/>
                                        <p:tgtEl>
                                          <p:spTgt spid="12"/>
                                        </p:tgtEl>
                                      </p:cBhvr>
                                    </p:animEffect>
                                  </p:childTnLst>
                                </p:cTn>
                              </p:par>
                              <p:par>
                                <p:cTn id="15" presetID="10" presetClass="exit" presetSubtype="0" fill="hold" grpId="1" nodeType="withEffect">
                                  <p:stCondLst>
                                    <p:cond delay="250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randing">
    <p:spTree>
      <p:nvGrpSpPr>
        <p:cNvPr id="1" name=""/>
        <p:cNvGrpSpPr/>
        <p:nvPr/>
      </p:nvGrpSpPr>
      <p:grpSpPr>
        <a:xfrm>
          <a:off x="0" y="0"/>
          <a:ext cx="0" cy="0"/>
          <a:chOff x="0" y="0"/>
          <a:chExt cx="0" cy="0"/>
        </a:xfrm>
      </p:grpSpPr>
      <p:sp>
        <p:nvSpPr>
          <p:cNvPr id="4" name="Rectangle 3"/>
          <p:cNvSpPr/>
          <p:nvPr userDrawn="1"/>
        </p:nvSpPr>
        <p:spPr bwMode="auto">
          <a:xfrm>
            <a:off x="0" y="0"/>
            <a:ext cx="9161958" cy="6858000"/>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black">
          <a:xfrm>
            <a:off x="3241725" y="3140274"/>
            <a:ext cx="2660550" cy="577452"/>
          </a:xfrm>
          <a:prstGeom prst="rect">
            <a:avLst/>
          </a:prstGeom>
          <a:noFill/>
          <a:ln>
            <a:noFill/>
          </a:ln>
        </p:spPr>
      </p:pic>
      <p:sp>
        <p:nvSpPr>
          <p:cNvPr id="3" name="Text Box 3"/>
          <p:cNvSpPr txBox="1">
            <a:spLocks noChangeArrowheads="1"/>
          </p:cNvSpPr>
          <p:nvPr userDrawn="1"/>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FFFFFF">
                    <a:alpha val="99000"/>
                  </a:srgbClr>
                </a:solidFill>
                <a:cs typeface="Arial" charset="0"/>
              </a:rPr>
              <a:t>© 2011 Microsoft 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424173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15" name="Hexagon 14"/>
          <p:cNvSpPr/>
          <p:nvPr userDrawn="1"/>
        </p:nvSpPr>
        <p:spPr bwMode="auto">
          <a:xfrm rot="19780699">
            <a:off x="2139004" y="1058871"/>
            <a:ext cx="1817990" cy="2089099"/>
          </a:xfrm>
          <a:prstGeom prst="hexagon">
            <a:avLst>
              <a:gd name="adj" fmla="val 28905"/>
              <a:gd name="vf" fmla="val 115470"/>
            </a:avLst>
          </a:prstGeom>
          <a:solidFill>
            <a:srgbClr val="00AEEF">
              <a:alpha val="20000"/>
            </a:srgbClr>
          </a:solidFill>
          <a:ln>
            <a:noFill/>
            <a:headEnd type="none" w="med" len="med"/>
            <a:tailEnd type="none" w="med" len="med"/>
          </a:ln>
          <a:effectLst>
            <a:softEdge rad="3175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6" name="Hexagon 15"/>
          <p:cNvSpPr/>
          <p:nvPr userDrawn="1"/>
        </p:nvSpPr>
        <p:spPr bwMode="auto">
          <a:xfrm rot="19780699">
            <a:off x="1289451" y="3260115"/>
            <a:ext cx="2263261" cy="2742701"/>
          </a:xfrm>
          <a:prstGeom prst="hexagon">
            <a:avLst>
              <a:gd name="adj" fmla="val 28905"/>
              <a:gd name="vf" fmla="val 115470"/>
            </a:avLst>
          </a:prstGeom>
          <a:solidFill>
            <a:srgbClr val="FF8A0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7" name="Hexagon 16"/>
          <p:cNvSpPr/>
          <p:nvPr userDrawn="1"/>
        </p:nvSpPr>
        <p:spPr bwMode="auto">
          <a:xfrm rot="19780699">
            <a:off x="512210" y="1413760"/>
            <a:ext cx="825315" cy="948391"/>
          </a:xfrm>
          <a:prstGeom prst="hexagon">
            <a:avLst>
              <a:gd name="adj" fmla="val 28905"/>
              <a:gd name="vf" fmla="val 115470"/>
            </a:avLst>
          </a:prstGeom>
          <a:solidFill>
            <a:srgbClr val="ED1E79">
              <a:alpha val="3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8" name="Hexagon 17"/>
          <p:cNvSpPr/>
          <p:nvPr userDrawn="1"/>
        </p:nvSpPr>
        <p:spPr bwMode="auto">
          <a:xfrm rot="19780699">
            <a:off x="3590695" y="1481185"/>
            <a:ext cx="2553017" cy="2933738"/>
          </a:xfrm>
          <a:prstGeom prst="hexagon">
            <a:avLst>
              <a:gd name="adj" fmla="val 28905"/>
              <a:gd name="vf" fmla="val 115470"/>
            </a:avLst>
          </a:prstGeom>
          <a:solidFill>
            <a:srgbClr val="92D050">
              <a:alpha val="10196"/>
            </a:srgbClr>
          </a:solidFill>
          <a:ln>
            <a:noFill/>
            <a:headEnd type="none" w="med" len="med"/>
            <a:tailEnd type="none" w="med" len="med"/>
          </a:ln>
          <a:effectLst>
            <a:softEdge rad="127000"/>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Rectangle 5"/>
          <p:cNvSpPr/>
          <p:nvPr userDrawn="1"/>
        </p:nvSpPr>
        <p:spPr bwMode="auto">
          <a:xfrm>
            <a:off x="0" y="1"/>
            <a:ext cx="9144000" cy="4571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2"/>
          <a:stretch/>
        </p:blipFill>
        <p:spPr>
          <a:xfrm rot="10800000">
            <a:off x="8519058" y="-8278"/>
            <a:ext cx="634666" cy="834699"/>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7601739" y="-8277"/>
            <a:ext cx="1249882" cy="834699"/>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6684419" y="-8277"/>
            <a:ext cx="1249882" cy="834699"/>
          </a:xfrm>
          <a:prstGeom prst="rect">
            <a:avLst/>
          </a:prstGeom>
        </p:spPr>
      </p:pic>
    </p:spTree>
    <p:extLst>
      <p:ext uri="{BB962C8B-B14F-4D97-AF65-F5344CB8AC3E}">
        <p14:creationId xmlns:p14="http://schemas.microsoft.com/office/powerpoint/2010/main" val="969893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4" presetClass="path" presetSubtype="0" accel="50000" decel="50000" fill="hold" grpId="2" nodeType="withEffect">
                                  <p:stCondLst>
                                    <p:cond delay="0"/>
                                  </p:stCondLst>
                                  <p:childTnLst>
                                    <p:animMotion origin="layout" path="M -3.4193E-6 -3.05273E-7 L -3.4193E-6 -0.14662 " pathEditMode="relative" rAng="0" ptsTypes="AA">
                                      <p:cBhvr>
                                        <p:cTn id="9" dur="2000" fill="hold"/>
                                        <p:tgtEl>
                                          <p:spTgt spid="18"/>
                                        </p:tgtEl>
                                        <p:attrNameLst>
                                          <p:attrName>ppt_x</p:attrName>
                                          <p:attrName>ppt_y</p:attrName>
                                        </p:attrNameLst>
                                      </p:cBhvr>
                                      <p:rCtr x="0" y="-7331"/>
                                    </p:animMotion>
                                  </p:childTnLst>
                                </p:cTn>
                              </p:par>
                              <p:par>
                                <p:cTn id="10" presetID="10" presetClass="exit" presetSubtype="0" fill="hold" grpId="1" nodeType="withEffect">
                                  <p:stCondLst>
                                    <p:cond delay="150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64" presetClass="path" presetSubtype="0" accel="50000" decel="50000" fill="hold" grpId="2" nodeType="withEffect">
                                  <p:stCondLst>
                                    <p:cond delay="250"/>
                                  </p:stCondLst>
                                  <p:childTnLst>
                                    <p:animMotion origin="layout" path="M 1.43025E-6 -3.18224E-6 L 1.43025E-6 -0.10083 " pathEditMode="relative" rAng="0" ptsTypes="AA">
                                      <p:cBhvr>
                                        <p:cTn id="17" dur="2500" fill="hold"/>
                                        <p:tgtEl>
                                          <p:spTgt spid="15"/>
                                        </p:tgtEl>
                                        <p:attrNameLst>
                                          <p:attrName>ppt_x</p:attrName>
                                          <p:attrName>ppt_y</p:attrName>
                                        </p:attrNameLst>
                                      </p:cBhvr>
                                      <p:rCtr x="0" y="-5042"/>
                                    </p:animMotion>
                                  </p:childTnLst>
                                </p:cTn>
                              </p:par>
                              <p:par>
                                <p:cTn id="18" presetID="10" presetClass="exit" presetSubtype="0" fill="hold" grpId="1" nodeType="withEffect">
                                  <p:stCondLst>
                                    <p:cond delay="2000"/>
                                  </p:stCondLst>
                                  <p:childTnLst>
                                    <p:animEffect transition="out" filter="fade">
                                      <p:cBhvr>
                                        <p:cTn id="19" dur="750"/>
                                        <p:tgtEl>
                                          <p:spTgt spid="15"/>
                                        </p:tgtEl>
                                      </p:cBhvr>
                                    </p:animEffect>
                                    <p:set>
                                      <p:cBhvr>
                                        <p:cTn id="20" dur="1" fill="hold">
                                          <p:stCondLst>
                                            <p:cond delay="749"/>
                                          </p:stCondLst>
                                        </p:cTn>
                                        <p:tgtEl>
                                          <p:spTgt spid="15"/>
                                        </p:tgtEl>
                                        <p:attrNameLst>
                                          <p:attrName>style.visibility</p:attrName>
                                        </p:attrNameLst>
                                      </p:cBhvr>
                                      <p:to>
                                        <p:strVal val="hidden"/>
                                      </p:to>
                                    </p:set>
                                  </p:childTnLst>
                                </p:cTn>
                              </p:par>
                              <p:par>
                                <p:cTn id="21" presetID="10" presetClass="entr" presetSubtype="0"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64" presetClass="path" presetSubtype="0" accel="50000" decel="50000" fill="hold" grpId="2" nodeType="withEffect">
                                  <p:stCondLst>
                                    <p:cond delay="500"/>
                                  </p:stCondLst>
                                  <p:childTnLst>
                                    <p:animMotion origin="layout" path="M 3.61209E-6 -8.23312E-7 L 3.61209E-6 -0.12488 " pathEditMode="relative" rAng="0" ptsTypes="AA">
                                      <p:cBhvr>
                                        <p:cTn id="25" dur="1500" fill="hold"/>
                                        <p:tgtEl>
                                          <p:spTgt spid="17"/>
                                        </p:tgtEl>
                                        <p:attrNameLst>
                                          <p:attrName>ppt_x</p:attrName>
                                          <p:attrName>ppt_y</p:attrName>
                                        </p:attrNameLst>
                                      </p:cBhvr>
                                      <p:rCtr x="0" y="-6244"/>
                                    </p:animMotion>
                                  </p:childTnLst>
                                </p:cTn>
                              </p:par>
                              <p:par>
                                <p:cTn id="26" presetID="10" presetClass="exit" presetSubtype="0" fill="hold" grpId="1" nodeType="withEffect">
                                  <p:stCondLst>
                                    <p:cond delay="1500"/>
                                  </p:stCondLst>
                                  <p:childTnLst>
                                    <p:animEffect transition="out" filter="fad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par>
                                <p:cTn id="32" presetID="64" presetClass="path" presetSubtype="0" accel="50000" decel="50000" fill="hold" grpId="2" nodeType="withEffect">
                                  <p:stCondLst>
                                    <p:cond delay="500"/>
                                  </p:stCondLst>
                                  <p:childTnLst>
                                    <p:animMotion origin="layout" path="M -2.22222E-6 -2.0629E-6 L -2.22222E-6 -0.29972 " pathEditMode="relative" rAng="0" ptsTypes="AA">
                                      <p:cBhvr>
                                        <p:cTn id="33" dur="2000" fill="hold"/>
                                        <p:tgtEl>
                                          <p:spTgt spid="16"/>
                                        </p:tgtEl>
                                        <p:attrNameLst>
                                          <p:attrName>ppt_x</p:attrName>
                                          <p:attrName>ppt_y</p:attrName>
                                        </p:attrNameLst>
                                      </p:cBhvr>
                                      <p:rCtr x="0" y="-14986"/>
                                    </p:animMotion>
                                  </p:childTnLst>
                                </p:cTn>
                              </p:par>
                              <p:par>
                                <p:cTn id="34" presetID="10" presetClass="exit" presetSubtype="0" fill="hold" grpId="1" nodeType="withEffect">
                                  <p:stCondLst>
                                    <p:cond delay="200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allouts - JB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639" y="515071"/>
            <a:ext cx="7838735" cy="747897"/>
          </a:xfrm>
        </p:spPr>
        <p:txBody>
          <a:bodyPr/>
          <a:lstStyle>
            <a:lvl1pPr>
              <a:defRPr sz="540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914639" y="1895903"/>
            <a:ext cx="7838735" cy="946413"/>
          </a:xfrm>
        </p:spPr>
        <p:txBody>
          <a:bodyPr/>
          <a:lstStyle>
            <a:lvl1pPr marL="3175" indent="0">
              <a:spcBef>
                <a:spcPts val="0"/>
              </a:spcBef>
              <a:spcAft>
                <a:spcPts val="900"/>
              </a:spcAft>
              <a:buSzPct val="80000"/>
              <a:buFont typeface="Arial" pitchFamily="34" charset="0"/>
              <a:buNone/>
              <a:defRPr sz="4000" spc="-100" baseline="0">
                <a:solidFill>
                  <a:schemeClr val="bg1"/>
                </a:solidFill>
                <a:latin typeface="Segoe UI Light" pitchFamily="34" charset="0"/>
              </a:defRPr>
            </a:lvl1pPr>
            <a:lvl2pPr marL="3175" indent="0">
              <a:spcBef>
                <a:spcPts val="0"/>
              </a:spcBef>
              <a:buSzPct val="80000"/>
              <a:buFont typeface="Arial" pitchFamily="34" charset="0"/>
              <a:buNone/>
              <a:defRPr sz="2000" spc="-50" baseline="0">
                <a:solidFill>
                  <a:schemeClr val="bg1"/>
                </a:soli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dirty="0"/>
              <a:t>Click to edit Master text styles</a:t>
            </a:r>
          </a:p>
          <a:p>
            <a:pPr lvl="1"/>
            <a:r>
              <a:rPr lang="en-US" dirty="0"/>
              <a:t>Second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6" name="Footer Placeholder 2"/>
          <p:cNvSpPr txBox="1">
            <a:spLocks/>
          </p:cNvSpPr>
          <p:nvPr userDrawn="1"/>
        </p:nvSpPr>
        <p:spPr>
          <a:xfrm>
            <a:off x="786654" y="6441942"/>
            <a:ext cx="3474389" cy="173219"/>
          </a:xfrm>
          <a:prstGeom prst="rect">
            <a:avLst/>
          </a:prstGeom>
        </p:spPr>
        <p:txBody>
          <a:bodyPr vert="horz" lIns="119461" tIns="59730" rIns="119461" bIns="59730" rtlCol="0" anchor="ctr"/>
          <a:lstStyle>
            <a:defPPr>
              <a:defRPr lang="en-US"/>
            </a:defPPr>
            <a:lvl1pPr marL="0" algn="r" defTabSz="914400" rtl="0" eaLnBrk="1" latinLnBrk="0" hangingPunct="1">
              <a:defRPr sz="8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76" dirty="0">
                <a:solidFill>
                  <a:srgbClr val="0071BC">
                    <a:lumMod val="20000"/>
                    <a:lumOff val="80000"/>
                  </a:srgbClr>
                </a:solidFill>
                <a:latin typeface="Segoe UI"/>
              </a:rPr>
              <a:t>MICROSOFT CONFIDENTIAL –  SUBJECT TO NDA </a:t>
            </a:r>
          </a:p>
        </p:txBody>
      </p:sp>
      <p:sp>
        <p:nvSpPr>
          <p:cNvPr id="7" name="Rectangle 6"/>
          <p:cNvSpPr/>
          <p:nvPr userDrawn="1"/>
        </p:nvSpPr>
        <p:spPr bwMode="auto">
          <a:xfrm rot="16200000">
            <a:off x="-3204015" y="3204014"/>
            <a:ext cx="6858001" cy="44997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761387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extLst>
              <a:ext uri="{BEBA8EAE-BF5A-486C-A8C5-ECC9F3942E4B}">
                <a14:imgProps xmlns:a14="http://schemas.microsoft.com/office/drawing/2010/main">
                  <a14:imgLayer r:embed="rId1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494600"/>
            <a:ext cx="8363938" cy="7478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389436" y="1713801"/>
            <a:ext cx="8363937" cy="2979277"/>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5363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bg1"/>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92D050"/>
        </a:buClr>
        <a:buSzPct val="120000"/>
        <a:buFont typeface="Arial" pitchFamily="34" charset="0"/>
        <a:buChar char="•"/>
        <a:defRPr sz="4400" kern="1200">
          <a:solidFill>
            <a:schemeClr val="bg1"/>
          </a:solidFill>
          <a:latin typeface="+mn-lt"/>
          <a:ea typeface="+mn-ea"/>
          <a:cs typeface="+mn-cs"/>
        </a:defRPr>
      </a:lvl1pPr>
      <a:lvl2pPr marL="855663" indent="-395288" algn="l" defTabSz="914363" rtl="0" eaLnBrk="1" latinLnBrk="0" hangingPunct="1">
        <a:lnSpc>
          <a:spcPct val="90000"/>
        </a:lnSpc>
        <a:spcBef>
          <a:spcPct val="20000"/>
        </a:spcBef>
        <a:buClr>
          <a:srgbClr val="92D050"/>
        </a:buClr>
        <a:buSzPct val="120000"/>
        <a:buFont typeface="Arial" pitchFamily="34" charset="0"/>
        <a:buChar char="•"/>
        <a:defRPr sz="4000" kern="1200">
          <a:solidFill>
            <a:schemeClr val="bg1"/>
          </a:solidFill>
          <a:latin typeface="+mn-lt"/>
          <a:ea typeface="+mn-ea"/>
          <a:cs typeface="+mn-cs"/>
        </a:defRPr>
      </a:lvl2pPr>
      <a:lvl3pPr marL="1258888" indent="-403225" algn="l" defTabSz="914363" rtl="0" eaLnBrk="1" latinLnBrk="0" hangingPunct="1">
        <a:lnSpc>
          <a:spcPct val="90000"/>
        </a:lnSpc>
        <a:spcBef>
          <a:spcPct val="20000"/>
        </a:spcBef>
        <a:buClr>
          <a:srgbClr val="92D050"/>
        </a:buClr>
        <a:buSzPct val="120000"/>
        <a:buFont typeface="Arial" pitchFamily="34" charset="0"/>
        <a:buChar char="•"/>
        <a:defRPr sz="36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Clr>
          <a:srgbClr val="92D050"/>
        </a:buClr>
        <a:buSzPct val="120000"/>
        <a:buFont typeface="Arial" pitchFamily="34" charset="0"/>
        <a:buChar char="•"/>
        <a:defRPr sz="32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Clr>
          <a:srgbClr val="92D050"/>
        </a:buClr>
        <a:buSzPct val="120000"/>
        <a:buFont typeface="Arial" pitchFamily="34" charset="0"/>
        <a:buChar char="•"/>
        <a:defRPr sz="32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hemeOverride" Target="../theme/themeOverride1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hemeOverride" Target="../theme/themeOverride1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notesSlide" Target="../notesSlides/notesSlide18.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8.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19.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hemeOverride" Target="../theme/themeOverride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0.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2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2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hemeOverride" Target="../theme/themeOverride2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hemeOverride" Target="../theme/themeOverride2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hemeOverride" Target="../theme/themeOverride2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2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7.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2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 Id="rId9"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28.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hemeOverride" Target="../theme/themeOverride29.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hemeOverride" Target="../theme/themeOverride30.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hemeOverride" Target="../theme/themeOverride3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hemeOverride" Target="../theme/themeOverride3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24.jpg"/><Relationship Id="rId2" Type="http://schemas.openxmlformats.org/officeDocument/2006/relationships/slideLayout" Target="../slideLayouts/slideLayout1.xml"/><Relationship Id="rId1" Type="http://schemas.openxmlformats.org/officeDocument/2006/relationships/themeOverride" Target="../theme/themeOverride3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hemeOverride" Target="../theme/themeOverride3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hemeOverride" Target="../theme/themeOverride3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5.jpg"/><Relationship Id="rId2" Type="http://schemas.openxmlformats.org/officeDocument/2006/relationships/slideLayout" Target="../slideLayouts/slideLayout1.xml"/><Relationship Id="rId1" Type="http://schemas.openxmlformats.org/officeDocument/2006/relationships/themeOverride" Target="../theme/themeOverride3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hemeOverride" Target="../theme/themeOverride38.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hemeOverride" Target="../theme/themeOverride39.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hemeOverride" Target="../theme/themeOverride40.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hemeOverride" Target="../theme/themeOverride4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hemeOverride" Target="../theme/themeOverride4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hemeOverride" Target="../theme/themeOverride4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hemeOverride" Target="../theme/themeOverride4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4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hemeOverride" Target="../theme/themeOverride4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hemeOverride" Target="../theme/themeOverride4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hemeOverride" Target="../theme/themeOverride48.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hemeOverride" Target="../theme/themeOverride49.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31.jpg"/><Relationship Id="rId2" Type="http://schemas.openxmlformats.org/officeDocument/2006/relationships/slideLayout" Target="../slideLayouts/slideLayout1.xml"/><Relationship Id="rId1" Type="http://schemas.openxmlformats.org/officeDocument/2006/relationships/themeOverride" Target="../theme/themeOverride50.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32.png"/><Relationship Id="rId2" Type="http://schemas.openxmlformats.org/officeDocument/2006/relationships/slideLayout" Target="../slideLayouts/slideLayout1.xml"/><Relationship Id="rId1" Type="http://schemas.openxmlformats.org/officeDocument/2006/relationships/themeOverride" Target="../theme/themeOverride5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hemeOverride" Target="../theme/themeOverride5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hemeOverride" Target="../theme/themeOverride5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hemeOverride" Target="../theme/themeOverride5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hemeOverride" Target="../theme/themeOverride5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hemeOverride" Target="../theme/themeOverride5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hemeOverride" Target="../theme/themeOverride5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hemeOverride" Target="../theme/themeOverride58.xml"/><Relationship Id="rId5" Type="http://schemas.openxmlformats.org/officeDocument/2006/relationships/image" Target="../media/image35.jpg"/><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notesSlide" Target="../notesSlides/notesSlide59.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59.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hemeOverride" Target="../theme/themeOverride60.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hemeOverride" Target="../theme/themeOverride6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hemeOverride" Target="../theme/themeOverride6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hemeOverride" Target="../theme/themeOverride6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hemeOverride" Target="../theme/themeOverride64.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hemeOverride" Target="../theme/themeOverride65.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themeOverride" Target="../theme/themeOverride6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themeOverride" Target="../theme/themeOverride6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hemeOverride" Target="../theme/themeOverride68.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hemeOverride" Target="../theme/themeOverride69.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themeOverride" Target="../theme/themeOverride70.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09334" y="1260518"/>
            <a:ext cx="8193605" cy="1878252"/>
          </a:xfrm>
        </p:spPr>
        <p:txBody>
          <a:bodyPr/>
          <a:lstStyle/>
          <a:p>
            <a:pPr algn="ctr"/>
            <a:r>
              <a:rPr lang="en-US" sz="4000" b="1" cap="all" dirty="0">
                <a:latin typeface="Calibri" panose="020F0502020204030204" pitchFamily="34" charset="0"/>
                <a:cs typeface="Calibri" panose="020F0502020204030204" pitchFamily="34" charset="0"/>
              </a:rPr>
              <a:t>Microsoft azure</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Tree>
    <p:extLst>
      <p:ext uri="{BB962C8B-B14F-4D97-AF65-F5344CB8AC3E}">
        <p14:creationId xmlns:p14="http://schemas.microsoft.com/office/powerpoint/2010/main" val="3970154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323528" y="404664"/>
            <a:ext cx="8424936" cy="2585323"/>
          </a:xfrm>
          <a:prstGeom prst="rect">
            <a:avLst/>
          </a:prstGeom>
          <a:noFill/>
        </p:spPr>
        <p:txBody>
          <a:bodyPr wrap="square" lIns="0" tIns="0" rIns="0" bIns="0" rtlCol="0">
            <a:spAutoFit/>
          </a:bodyPr>
          <a:lstStyle/>
          <a:p>
            <a:r>
              <a:rPr lang="el-GR" sz="2400" dirty="0">
                <a:solidFill>
                  <a:schemeClr val="bg1"/>
                </a:solidFill>
                <a:latin typeface="Calibri Light" panose="020F0302020204030204" pitchFamily="34" charset="0"/>
                <a:cs typeface="Calibri Light" panose="020F0302020204030204" pitchFamily="34" charset="0"/>
              </a:rPr>
              <a:t>Hybrid cloud (Υβριδικό σύννεφο)</a:t>
            </a:r>
            <a:endParaRPr lang="en-US" sz="2400" dirty="0">
              <a:solidFill>
                <a:schemeClr val="bg1"/>
              </a:solidFill>
              <a:latin typeface="Calibri Light" panose="020F0302020204030204" pitchFamily="34" charset="0"/>
              <a:cs typeface="Calibri Light" panose="020F0302020204030204" pitchFamily="34" charset="0"/>
            </a:endParaRPr>
          </a:p>
          <a:p>
            <a:endParaRPr lang="el-GR" sz="2400" b="1"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Τα υβριδικά σύννεφα συνδυάζουν δημόσια και ιδιωτικά σύννεφα, που συνδέονται μεταξύ τους με τεχνολογία που επιτρέπει την κοινή χρήση δεδομένων και εφαρμογών μεταξύ τους. Επιτρέποντας στα δεδομένα και τις εφαρμογές να μετακινούνται μεταξύ ιδιωτικών και δημόσιων σύννεφων</a:t>
            </a:r>
            <a:r>
              <a:rPr lang="en-US" sz="2400" dirty="0">
                <a:solidFill>
                  <a:schemeClr val="bg1"/>
                </a:solidFill>
                <a:latin typeface="Calibri Light" panose="020F0302020204030204" pitchFamily="34" charset="0"/>
                <a:cs typeface="Calibri Light" panose="020F0302020204030204" pitchFamily="34" charset="0"/>
              </a:rPr>
              <a:t>.</a:t>
            </a:r>
            <a:endParaRPr lang="el-GR" sz="2400" dirty="0">
              <a:solidFill>
                <a:schemeClr val="bg1"/>
              </a:solidFill>
              <a:latin typeface="Calibri Light" panose="020F0302020204030204" pitchFamily="34" charset="0"/>
              <a:cs typeface="Calibri Light" panose="020F0302020204030204" pitchFamily="34"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7744" y="3068960"/>
            <a:ext cx="4743450" cy="2667000"/>
          </a:xfrm>
          <a:prstGeom prst="rect">
            <a:avLst/>
          </a:prstGeom>
        </p:spPr>
      </p:pic>
    </p:spTree>
    <p:extLst>
      <p:ext uri="{BB962C8B-B14F-4D97-AF65-F5344CB8AC3E}">
        <p14:creationId xmlns:p14="http://schemas.microsoft.com/office/powerpoint/2010/main" val="28137683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323528" y="404664"/>
            <a:ext cx="8424936" cy="430887"/>
          </a:xfrm>
          <a:prstGeom prst="rect">
            <a:avLst/>
          </a:prstGeom>
          <a:noFill/>
        </p:spPr>
        <p:txBody>
          <a:bodyPr wrap="square" lIns="0" tIns="0" rIns="0" bIns="0" rtlCol="0">
            <a:spAutoFit/>
          </a:bodyPr>
          <a:lstStyle/>
          <a:p>
            <a:pPr algn="ctr"/>
            <a:r>
              <a:rPr lang="el-GR" sz="2800" b="1" dirty="0">
                <a:solidFill>
                  <a:schemeClr val="bg1"/>
                </a:solidFill>
                <a:latin typeface="Calibri Light" panose="020F0302020204030204" pitchFamily="34" charset="0"/>
                <a:cs typeface="Calibri Light" panose="020F0302020204030204" pitchFamily="34" charset="0"/>
              </a:rPr>
              <a:t>Τι είναι το </a:t>
            </a:r>
            <a:r>
              <a:rPr lang="en-US" sz="2800" b="1" dirty="0">
                <a:solidFill>
                  <a:schemeClr val="bg1"/>
                </a:solidFill>
                <a:latin typeface="Calibri Light" panose="020F0302020204030204" pitchFamily="34" charset="0"/>
                <a:cs typeface="Calibri Light" panose="020F0302020204030204" pitchFamily="34" charset="0"/>
              </a:rPr>
              <a:t>Windows Azure</a:t>
            </a:r>
            <a:endParaRPr lang="el-GR" sz="2800" b="1" dirty="0">
              <a:solidFill>
                <a:schemeClr val="bg1"/>
              </a:solidFill>
              <a:latin typeface="Calibri Light" panose="020F0302020204030204" pitchFamily="34" charset="0"/>
              <a:cs typeface="Calibri Light" panose="020F0302020204030204" pitchFamily="34" charset="0"/>
            </a:endParaRPr>
          </a:p>
        </p:txBody>
      </p:sp>
      <p:sp>
        <p:nvSpPr>
          <p:cNvPr id="2" name="Rectangle 1"/>
          <p:cNvSpPr/>
          <p:nvPr/>
        </p:nvSpPr>
        <p:spPr>
          <a:xfrm>
            <a:off x="251520" y="1443841"/>
            <a:ext cx="8640960" cy="3416320"/>
          </a:xfrm>
          <a:prstGeom prst="rect">
            <a:avLst/>
          </a:prstGeom>
        </p:spPr>
        <p:txBody>
          <a:bodyPr wrap="square">
            <a:spAutoFit/>
          </a:bodyPr>
          <a:lstStyle/>
          <a:p>
            <a:r>
              <a:rPr lang="el-GR" sz="2400" dirty="0">
                <a:solidFill>
                  <a:schemeClr val="bg1"/>
                </a:solidFill>
                <a:latin typeface="Calibri Light" panose="020F0302020204030204" pitchFamily="34" charset="0"/>
                <a:cs typeface="Calibri Light" panose="020F0302020204030204" pitchFamily="34" charset="0"/>
              </a:rPr>
              <a:t>Το </a:t>
            </a:r>
            <a:r>
              <a:rPr lang="en-US" sz="2400" dirty="0">
                <a:solidFill>
                  <a:schemeClr val="bg1"/>
                </a:solidFill>
                <a:latin typeface="Calibri Light" panose="020F0302020204030204" pitchFamily="34" charset="0"/>
                <a:cs typeface="Calibri Light" panose="020F0302020204030204" pitchFamily="34" charset="0"/>
              </a:rPr>
              <a:t>Azure </a:t>
            </a:r>
            <a:r>
              <a:rPr lang="el-GR" sz="2400" dirty="0">
                <a:solidFill>
                  <a:schemeClr val="bg1"/>
                </a:solidFill>
                <a:latin typeface="Calibri Light" panose="020F0302020204030204" pitchFamily="34" charset="0"/>
                <a:cs typeface="Calibri Light" panose="020F0302020204030204" pitchFamily="34" charset="0"/>
              </a:rPr>
              <a:t>είναι μια ανοικτή και ευέλικτη πλατφόρμα υπολογιστικού νέφους</a:t>
            </a:r>
            <a:r>
              <a:rPr lang="en-US" sz="2400" dirty="0">
                <a:solidFill>
                  <a:schemeClr val="bg1"/>
                </a:solidFill>
                <a:latin typeface="Calibri Light" panose="020F0302020204030204" pitchFamily="34" charset="0"/>
                <a:cs typeface="Calibri Light" panose="020F0302020204030204" pitchFamily="34" charset="0"/>
              </a:rPr>
              <a:t> (cloud computing)</a:t>
            </a:r>
            <a:r>
              <a:rPr lang="el-GR" sz="2400" dirty="0">
                <a:solidFill>
                  <a:schemeClr val="bg1"/>
                </a:solidFill>
                <a:latin typeface="Calibri Light" panose="020F0302020204030204" pitchFamily="34" charset="0"/>
                <a:cs typeface="Calibri Light" panose="020F0302020204030204" pitchFamily="34" charset="0"/>
              </a:rPr>
              <a:t> που επιτρέπει στο χρήστη σε σχετικα σύντομο χρονικά διάστημα να δημιουργήσει, αναπτύξει και διαχειριστεί εφαρμογές σε ένα παγκόσμιο δίκτυο κέντρων δεδομένων που διαχειρίζεται η Microsoft. </a:t>
            </a:r>
          </a:p>
          <a:p>
            <a:r>
              <a:rPr lang="el-GR" sz="2400" dirty="0">
                <a:solidFill>
                  <a:schemeClr val="bg1"/>
                </a:solidFill>
                <a:latin typeface="Calibri Light" panose="020F0302020204030204" pitchFamily="34" charset="0"/>
                <a:cs typeface="Calibri Light" panose="020F0302020204030204" pitchFamily="34" charset="0"/>
              </a:rPr>
              <a:t>Ο χρήστης μπορεί να δημιουργήσει εφαρμογές χρησιμοποιώντας οποιαδήποτε γλώσσα, εργαλείο ή πλαίσιο</a:t>
            </a:r>
          </a:p>
          <a:p>
            <a:r>
              <a:rPr lang="el-GR" sz="2400" dirty="0">
                <a:solidFill>
                  <a:schemeClr val="bg1"/>
                </a:solidFill>
                <a:latin typeface="Calibri Light" panose="020F0302020204030204" pitchFamily="34" charset="0"/>
                <a:cs typeface="Calibri Light" panose="020F0302020204030204" pitchFamily="34" charset="0"/>
              </a:rPr>
              <a:t>Επίσης ο χρήστης μπορεί να ενσωματώσει τις δημόσιες εφαρμογές cloud με το υπάρχον πληροφοριακό σύστημά του.</a:t>
            </a:r>
            <a:endParaRPr lang="en-US"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1725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Rectangle 1"/>
          <p:cNvSpPr/>
          <p:nvPr/>
        </p:nvSpPr>
        <p:spPr>
          <a:xfrm>
            <a:off x="1547664" y="476672"/>
            <a:ext cx="5616624" cy="523220"/>
          </a:xfrm>
          <a:prstGeom prst="rect">
            <a:avLst/>
          </a:prstGeom>
        </p:spPr>
        <p:txBody>
          <a:bodyPr wrap="square">
            <a:spAutoFit/>
          </a:bodyPr>
          <a:lstStyle/>
          <a:p>
            <a:pPr algn="ctr"/>
            <a:r>
              <a:rPr lang="el-GR" sz="2800" b="1" dirty="0">
                <a:solidFill>
                  <a:schemeClr val="bg1"/>
                </a:solidFill>
                <a:latin typeface="Calibri Light" panose="020F0302020204030204" pitchFamily="34" charset="0"/>
                <a:cs typeface="Calibri Light" panose="020F0302020204030204" pitchFamily="34" charset="0"/>
              </a:rPr>
              <a:t>Πως λειτουργεί</a:t>
            </a:r>
            <a:r>
              <a:rPr lang="en-US" sz="2800" b="1" dirty="0">
                <a:solidFill>
                  <a:schemeClr val="bg1"/>
                </a:solidFill>
                <a:latin typeface="Calibri Light" panose="020F0302020204030204" pitchFamily="34" charset="0"/>
                <a:cs typeface="Calibri Light" panose="020F0302020204030204" pitchFamily="34" charset="0"/>
              </a:rPr>
              <a:t> </a:t>
            </a:r>
            <a:r>
              <a:rPr lang="el-GR" sz="2800" b="1" dirty="0">
                <a:solidFill>
                  <a:schemeClr val="bg1"/>
                </a:solidFill>
                <a:latin typeface="Calibri Light" panose="020F0302020204030204" pitchFamily="34" charset="0"/>
                <a:cs typeface="Calibri Light" panose="020F0302020204030204" pitchFamily="34" charset="0"/>
              </a:rPr>
              <a:t>το </a:t>
            </a:r>
            <a:r>
              <a:rPr lang="en-US" sz="2800" b="1" dirty="0">
                <a:solidFill>
                  <a:schemeClr val="bg1"/>
                </a:solidFill>
                <a:latin typeface="Calibri Light" panose="020F0302020204030204" pitchFamily="34" charset="0"/>
                <a:cs typeface="Calibri Light" panose="020F0302020204030204" pitchFamily="34" charset="0"/>
              </a:rPr>
              <a:t>Azure</a:t>
            </a:r>
            <a:endParaRPr lang="el-GR" sz="2800" b="1" dirty="0">
              <a:solidFill>
                <a:schemeClr val="bg1"/>
              </a:solidFill>
              <a:latin typeface="Calibri Light" panose="020F0302020204030204" pitchFamily="34" charset="0"/>
              <a:cs typeface="Calibri Light" panose="020F0302020204030204" pitchFamily="34" charset="0"/>
            </a:endParaRPr>
          </a:p>
        </p:txBody>
      </p:sp>
      <p:pic>
        <p:nvPicPr>
          <p:cNvPr id="8"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600" y="1268760"/>
            <a:ext cx="7229331" cy="4525963"/>
          </a:xfrm>
          <a:prstGeom prst="rect">
            <a:avLst/>
          </a:prstGeom>
        </p:spPr>
      </p:pic>
    </p:spTree>
    <p:extLst>
      <p:ext uri="{BB962C8B-B14F-4D97-AF65-F5344CB8AC3E}">
        <p14:creationId xmlns:p14="http://schemas.microsoft.com/office/powerpoint/2010/main" val="4104549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323528" y="404664"/>
            <a:ext cx="8424936" cy="369332"/>
          </a:xfrm>
          <a:prstGeom prst="rect">
            <a:avLst/>
          </a:prstGeom>
          <a:noFill/>
        </p:spPr>
        <p:txBody>
          <a:bodyPr wrap="square" lIns="0" tIns="0" rIns="0" bIns="0" rtlCol="0">
            <a:spAutoFit/>
          </a:bodyPr>
          <a:lstStyle/>
          <a:p>
            <a:endParaRPr lang="el-GR" sz="2400" dirty="0">
              <a:solidFill>
                <a:schemeClr val="bg1"/>
              </a:solidFill>
              <a:latin typeface="Calibri Light" panose="020F0302020204030204" pitchFamily="34" charset="0"/>
              <a:cs typeface="Calibri Light" panose="020F0302020204030204" pitchFamily="34" charset="0"/>
            </a:endParaRPr>
          </a:p>
        </p:txBody>
      </p:sp>
      <p:pic>
        <p:nvPicPr>
          <p:cNvPr id="5"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592" y="1268760"/>
            <a:ext cx="7423629" cy="4525963"/>
          </a:xfrm>
          <a:prstGeom prst="rect">
            <a:avLst/>
          </a:prstGeom>
        </p:spPr>
      </p:pic>
      <p:sp>
        <p:nvSpPr>
          <p:cNvPr id="2" name="Rectangle 1"/>
          <p:cNvSpPr/>
          <p:nvPr/>
        </p:nvSpPr>
        <p:spPr>
          <a:xfrm>
            <a:off x="2555776" y="404664"/>
            <a:ext cx="3669018" cy="523220"/>
          </a:xfrm>
          <a:prstGeom prst="rect">
            <a:avLst/>
          </a:prstGeom>
        </p:spPr>
        <p:txBody>
          <a:bodyPr wrap="none">
            <a:spAutoFit/>
          </a:bodyPr>
          <a:lstStyle/>
          <a:p>
            <a:pPr algn="ctr"/>
            <a:r>
              <a:rPr lang="el-GR" sz="2800" b="1" dirty="0">
                <a:solidFill>
                  <a:schemeClr val="bg1"/>
                </a:solidFill>
                <a:latin typeface="Calibri Light" panose="020F0302020204030204" pitchFamily="34" charset="0"/>
                <a:cs typeface="Calibri Light" panose="020F0302020204030204" pitchFamily="34" charset="0"/>
              </a:rPr>
              <a:t>Πως λειτουργεί</a:t>
            </a:r>
            <a:r>
              <a:rPr lang="en-US" sz="2800" b="1" dirty="0">
                <a:solidFill>
                  <a:schemeClr val="bg1"/>
                </a:solidFill>
                <a:latin typeface="Calibri Light" panose="020F0302020204030204" pitchFamily="34" charset="0"/>
                <a:cs typeface="Calibri Light" panose="020F0302020204030204" pitchFamily="34" charset="0"/>
              </a:rPr>
              <a:t> </a:t>
            </a:r>
            <a:r>
              <a:rPr lang="el-GR" sz="2800" b="1" dirty="0">
                <a:solidFill>
                  <a:schemeClr val="bg1"/>
                </a:solidFill>
                <a:latin typeface="Calibri Light" panose="020F0302020204030204" pitchFamily="34" charset="0"/>
                <a:cs typeface="Calibri Light" panose="020F0302020204030204" pitchFamily="34" charset="0"/>
              </a:rPr>
              <a:t>το </a:t>
            </a:r>
            <a:r>
              <a:rPr lang="en-US" sz="2800" b="1" dirty="0">
                <a:solidFill>
                  <a:schemeClr val="bg1"/>
                </a:solidFill>
                <a:latin typeface="Calibri Light" panose="020F0302020204030204" pitchFamily="34" charset="0"/>
                <a:cs typeface="Calibri Light" panose="020F0302020204030204" pitchFamily="34" charset="0"/>
              </a:rPr>
              <a:t>Azure</a:t>
            </a:r>
            <a:endParaRPr lang="el-GR" sz="2800"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13323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323528" y="404664"/>
            <a:ext cx="8424936" cy="369332"/>
          </a:xfrm>
          <a:prstGeom prst="rect">
            <a:avLst/>
          </a:prstGeom>
          <a:noFill/>
        </p:spPr>
        <p:txBody>
          <a:bodyPr wrap="square" lIns="0" tIns="0" rIns="0" bIns="0" rtlCol="0">
            <a:spAutoFit/>
          </a:bodyPr>
          <a:lstStyle/>
          <a:p>
            <a:endParaRPr lang="el-GR" sz="2400" dirty="0">
              <a:solidFill>
                <a:schemeClr val="bg1"/>
              </a:solidFill>
              <a:latin typeface="Calibri Light" panose="020F0302020204030204" pitchFamily="34" charset="0"/>
              <a:cs typeface="Calibri Light" panose="020F0302020204030204" pitchFamily="34" charset="0"/>
            </a:endParaRPr>
          </a:p>
        </p:txBody>
      </p:sp>
      <p:sp>
        <p:nvSpPr>
          <p:cNvPr id="2" name="Rectangle 1"/>
          <p:cNvSpPr/>
          <p:nvPr/>
        </p:nvSpPr>
        <p:spPr>
          <a:xfrm>
            <a:off x="2555776" y="404664"/>
            <a:ext cx="3669018" cy="523220"/>
          </a:xfrm>
          <a:prstGeom prst="rect">
            <a:avLst/>
          </a:prstGeom>
        </p:spPr>
        <p:txBody>
          <a:bodyPr wrap="none">
            <a:spAutoFit/>
          </a:bodyPr>
          <a:lstStyle/>
          <a:p>
            <a:pPr algn="ctr"/>
            <a:r>
              <a:rPr lang="el-GR" sz="2800" b="1" dirty="0">
                <a:solidFill>
                  <a:schemeClr val="bg1"/>
                </a:solidFill>
                <a:latin typeface="Calibri Light" panose="020F0302020204030204" pitchFamily="34" charset="0"/>
                <a:cs typeface="Calibri Light" panose="020F0302020204030204" pitchFamily="34" charset="0"/>
              </a:rPr>
              <a:t>Πως λειτουργεί</a:t>
            </a:r>
            <a:r>
              <a:rPr lang="en-US" sz="2800" b="1" dirty="0">
                <a:solidFill>
                  <a:schemeClr val="bg1"/>
                </a:solidFill>
                <a:latin typeface="Calibri Light" panose="020F0302020204030204" pitchFamily="34" charset="0"/>
                <a:cs typeface="Calibri Light" panose="020F0302020204030204" pitchFamily="34" charset="0"/>
              </a:rPr>
              <a:t> </a:t>
            </a:r>
            <a:r>
              <a:rPr lang="el-GR" sz="2800" b="1" dirty="0">
                <a:solidFill>
                  <a:schemeClr val="bg1"/>
                </a:solidFill>
                <a:latin typeface="Calibri Light" panose="020F0302020204030204" pitchFamily="34" charset="0"/>
                <a:cs typeface="Calibri Light" panose="020F0302020204030204" pitchFamily="34" charset="0"/>
              </a:rPr>
              <a:t>το </a:t>
            </a:r>
            <a:r>
              <a:rPr lang="en-US" sz="2800" b="1" dirty="0">
                <a:solidFill>
                  <a:schemeClr val="bg1"/>
                </a:solidFill>
                <a:latin typeface="Calibri Light" panose="020F0302020204030204" pitchFamily="34" charset="0"/>
                <a:cs typeface="Calibri Light" panose="020F0302020204030204" pitchFamily="34" charset="0"/>
              </a:rPr>
              <a:t>Azure</a:t>
            </a:r>
            <a:endParaRPr lang="el-GR" sz="2800" b="1" dirty="0">
              <a:solidFill>
                <a:schemeClr val="bg1"/>
              </a:solidFill>
              <a:latin typeface="Calibri Light" panose="020F0302020204030204" pitchFamily="34" charset="0"/>
              <a:cs typeface="Calibri Light" panose="020F0302020204030204" pitchFamily="34" charset="0"/>
            </a:endParaRPr>
          </a:p>
        </p:txBody>
      </p:sp>
      <p:pic>
        <p:nvPicPr>
          <p:cNvPr id="7"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616" y="1268760"/>
            <a:ext cx="6878038" cy="4525963"/>
          </a:xfrm>
          <a:prstGeom prst="rect">
            <a:avLst/>
          </a:prstGeom>
        </p:spPr>
      </p:pic>
    </p:spTree>
    <p:extLst>
      <p:ext uri="{BB962C8B-B14F-4D97-AF65-F5344CB8AC3E}">
        <p14:creationId xmlns:p14="http://schemas.microsoft.com/office/powerpoint/2010/main" val="669608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323528" y="404664"/>
            <a:ext cx="8424936" cy="369332"/>
          </a:xfrm>
          <a:prstGeom prst="rect">
            <a:avLst/>
          </a:prstGeom>
          <a:noFill/>
        </p:spPr>
        <p:txBody>
          <a:bodyPr wrap="square" lIns="0" tIns="0" rIns="0" bIns="0" rtlCol="0">
            <a:spAutoFit/>
          </a:bodyPr>
          <a:lstStyle/>
          <a:p>
            <a:endParaRPr lang="el-GR" sz="2400" dirty="0">
              <a:solidFill>
                <a:schemeClr val="bg1"/>
              </a:solidFill>
              <a:latin typeface="Calibri Light" panose="020F0302020204030204" pitchFamily="34" charset="0"/>
              <a:cs typeface="Calibri Light" panose="020F0302020204030204" pitchFamily="34" charset="0"/>
            </a:endParaRPr>
          </a:p>
        </p:txBody>
      </p:sp>
      <p:sp>
        <p:nvSpPr>
          <p:cNvPr id="2" name="Rectangle 1"/>
          <p:cNvSpPr/>
          <p:nvPr/>
        </p:nvSpPr>
        <p:spPr>
          <a:xfrm>
            <a:off x="2555776" y="404664"/>
            <a:ext cx="3669018" cy="523220"/>
          </a:xfrm>
          <a:prstGeom prst="rect">
            <a:avLst/>
          </a:prstGeom>
        </p:spPr>
        <p:txBody>
          <a:bodyPr wrap="none">
            <a:spAutoFit/>
          </a:bodyPr>
          <a:lstStyle/>
          <a:p>
            <a:pPr algn="ctr"/>
            <a:r>
              <a:rPr lang="el-GR" sz="2800" b="1" dirty="0">
                <a:solidFill>
                  <a:schemeClr val="bg1"/>
                </a:solidFill>
                <a:latin typeface="Calibri Light" panose="020F0302020204030204" pitchFamily="34" charset="0"/>
                <a:cs typeface="Calibri Light" panose="020F0302020204030204" pitchFamily="34" charset="0"/>
              </a:rPr>
              <a:t>Πως λειτουργεί</a:t>
            </a:r>
            <a:r>
              <a:rPr lang="en-US" sz="2800" b="1" dirty="0">
                <a:solidFill>
                  <a:schemeClr val="bg1"/>
                </a:solidFill>
                <a:latin typeface="Calibri Light" panose="020F0302020204030204" pitchFamily="34" charset="0"/>
                <a:cs typeface="Calibri Light" panose="020F0302020204030204" pitchFamily="34" charset="0"/>
              </a:rPr>
              <a:t> </a:t>
            </a:r>
            <a:r>
              <a:rPr lang="el-GR" sz="2800" b="1" dirty="0">
                <a:solidFill>
                  <a:schemeClr val="bg1"/>
                </a:solidFill>
                <a:latin typeface="Calibri Light" panose="020F0302020204030204" pitchFamily="34" charset="0"/>
                <a:cs typeface="Calibri Light" panose="020F0302020204030204" pitchFamily="34" charset="0"/>
              </a:rPr>
              <a:t>το </a:t>
            </a:r>
            <a:r>
              <a:rPr lang="en-US" sz="2800" b="1" dirty="0">
                <a:solidFill>
                  <a:schemeClr val="bg1"/>
                </a:solidFill>
                <a:latin typeface="Calibri Light" panose="020F0302020204030204" pitchFamily="34" charset="0"/>
                <a:cs typeface="Calibri Light" panose="020F0302020204030204" pitchFamily="34" charset="0"/>
              </a:rPr>
              <a:t>Azure</a:t>
            </a:r>
            <a:endParaRPr lang="el-GR" sz="2800" b="1" dirty="0">
              <a:solidFill>
                <a:schemeClr val="bg1"/>
              </a:solidFill>
              <a:latin typeface="Calibri Light" panose="020F0302020204030204" pitchFamily="34" charset="0"/>
              <a:cs typeface="Calibri Light" panose="020F0302020204030204" pitchFamily="34" charset="0"/>
            </a:endParaRPr>
          </a:p>
        </p:txBody>
      </p:sp>
      <p:pic>
        <p:nvPicPr>
          <p:cNvPr id="8"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616" y="1196752"/>
            <a:ext cx="6798514" cy="4597971"/>
          </a:xfrm>
          <a:prstGeom prst="rect">
            <a:avLst/>
          </a:prstGeom>
        </p:spPr>
      </p:pic>
    </p:spTree>
    <p:extLst>
      <p:ext uri="{BB962C8B-B14F-4D97-AF65-F5344CB8AC3E}">
        <p14:creationId xmlns:p14="http://schemas.microsoft.com/office/powerpoint/2010/main" val="589676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323528" y="404664"/>
            <a:ext cx="8424936" cy="369332"/>
          </a:xfrm>
          <a:prstGeom prst="rect">
            <a:avLst/>
          </a:prstGeom>
          <a:noFill/>
        </p:spPr>
        <p:txBody>
          <a:bodyPr wrap="square" lIns="0" tIns="0" rIns="0" bIns="0" rtlCol="0">
            <a:spAutoFit/>
          </a:bodyPr>
          <a:lstStyle/>
          <a:p>
            <a:endParaRPr lang="el-GR" sz="2400" dirty="0">
              <a:solidFill>
                <a:schemeClr val="bg1"/>
              </a:solidFill>
              <a:latin typeface="Calibri Light" panose="020F0302020204030204" pitchFamily="34" charset="0"/>
              <a:cs typeface="Calibri Light" panose="020F0302020204030204" pitchFamily="34" charset="0"/>
            </a:endParaRPr>
          </a:p>
        </p:txBody>
      </p:sp>
      <p:sp>
        <p:nvSpPr>
          <p:cNvPr id="2" name="Rectangle 1"/>
          <p:cNvSpPr/>
          <p:nvPr/>
        </p:nvSpPr>
        <p:spPr>
          <a:xfrm>
            <a:off x="2555776" y="404664"/>
            <a:ext cx="3669018" cy="523220"/>
          </a:xfrm>
          <a:prstGeom prst="rect">
            <a:avLst/>
          </a:prstGeom>
        </p:spPr>
        <p:txBody>
          <a:bodyPr wrap="none">
            <a:spAutoFit/>
          </a:bodyPr>
          <a:lstStyle/>
          <a:p>
            <a:pPr algn="ctr"/>
            <a:r>
              <a:rPr lang="el-GR" sz="2800" b="1" dirty="0">
                <a:solidFill>
                  <a:schemeClr val="bg1"/>
                </a:solidFill>
                <a:latin typeface="Calibri Light" panose="020F0302020204030204" pitchFamily="34" charset="0"/>
                <a:cs typeface="Calibri Light" panose="020F0302020204030204" pitchFamily="34" charset="0"/>
              </a:rPr>
              <a:t>Πως λειτουργεί</a:t>
            </a:r>
            <a:r>
              <a:rPr lang="en-US" sz="2800" b="1" dirty="0">
                <a:solidFill>
                  <a:schemeClr val="bg1"/>
                </a:solidFill>
                <a:latin typeface="Calibri Light" panose="020F0302020204030204" pitchFamily="34" charset="0"/>
                <a:cs typeface="Calibri Light" panose="020F0302020204030204" pitchFamily="34" charset="0"/>
              </a:rPr>
              <a:t> </a:t>
            </a:r>
            <a:r>
              <a:rPr lang="el-GR" sz="2800" b="1" dirty="0">
                <a:solidFill>
                  <a:schemeClr val="bg1"/>
                </a:solidFill>
                <a:latin typeface="Calibri Light" panose="020F0302020204030204" pitchFamily="34" charset="0"/>
                <a:cs typeface="Calibri Light" panose="020F0302020204030204" pitchFamily="34" charset="0"/>
              </a:rPr>
              <a:t>το </a:t>
            </a:r>
            <a:r>
              <a:rPr lang="en-US" sz="2800" b="1" dirty="0">
                <a:solidFill>
                  <a:schemeClr val="bg1"/>
                </a:solidFill>
                <a:latin typeface="Calibri Light" panose="020F0302020204030204" pitchFamily="34" charset="0"/>
                <a:cs typeface="Calibri Light" panose="020F0302020204030204" pitchFamily="34" charset="0"/>
              </a:rPr>
              <a:t>Azure</a:t>
            </a:r>
            <a:endParaRPr lang="el-GR" sz="2800" b="1" dirty="0">
              <a:solidFill>
                <a:schemeClr val="bg1"/>
              </a:solidFill>
              <a:latin typeface="Calibri Light" panose="020F0302020204030204" pitchFamily="34" charset="0"/>
              <a:cs typeface="Calibri Light" panose="020F0302020204030204" pitchFamily="34" charset="0"/>
            </a:endParaRPr>
          </a:p>
        </p:txBody>
      </p:sp>
      <p:pic>
        <p:nvPicPr>
          <p:cNvPr id="7"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584" y="1268760"/>
            <a:ext cx="7344816" cy="4320480"/>
          </a:xfrm>
          <a:prstGeom prst="rect">
            <a:avLst/>
          </a:prstGeom>
        </p:spPr>
      </p:pic>
    </p:spTree>
    <p:extLst>
      <p:ext uri="{BB962C8B-B14F-4D97-AF65-F5344CB8AC3E}">
        <p14:creationId xmlns:p14="http://schemas.microsoft.com/office/powerpoint/2010/main" val="1392520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251520" y="404664"/>
            <a:ext cx="8712968" cy="3939540"/>
          </a:xfrm>
          <a:prstGeom prst="rect">
            <a:avLst/>
          </a:prstGeom>
          <a:noFill/>
        </p:spPr>
        <p:txBody>
          <a:bodyPr wrap="square" lIns="0" tIns="0" rIns="0" bIns="0" rtlCol="0">
            <a:spAutoFit/>
          </a:bodyPr>
          <a:lstStyle/>
          <a:p>
            <a:pPr algn="ctr"/>
            <a:r>
              <a:rPr lang="en-US" sz="2800" b="1" dirty="0">
                <a:solidFill>
                  <a:schemeClr val="bg1"/>
                </a:solidFill>
                <a:latin typeface="Calibri Light" panose="020F0302020204030204" pitchFamily="34" charset="0"/>
                <a:cs typeface="Calibri Light" panose="020F0302020204030204" pitchFamily="34" charset="0"/>
              </a:rPr>
              <a:t>Datacenters </a:t>
            </a:r>
          </a:p>
          <a:p>
            <a:pPr algn="ctr"/>
            <a:endParaRPr lang="en-US" sz="3200" b="1"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Η Microsoft χρειάστηκε να δημιουργήσει κέντρα δεδομένων για να φιλοξενήσει τις προσφορές προϊόντων BPOS και Office Suite 365. </a:t>
            </a:r>
          </a:p>
          <a:p>
            <a:r>
              <a:rPr lang="el-GR" sz="2400" dirty="0">
                <a:solidFill>
                  <a:schemeClr val="bg1"/>
                </a:solidFill>
                <a:latin typeface="Calibri Light" panose="020F0302020204030204" pitchFamily="34" charset="0"/>
                <a:cs typeface="Calibri Light" panose="020F0302020204030204" pitchFamily="34" charset="0"/>
              </a:rPr>
              <a:t>Η υποδομή του datacenter παρέχεται και διαχειρίζεται</a:t>
            </a:r>
            <a:r>
              <a:rPr lang="el-GR" sz="2400" dirty="0">
                <a:solidFill>
                  <a:schemeClr val="bg1"/>
                </a:solidFill>
                <a:effectLst/>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από μια ειδική ομάδα της Microsoft γνωστή ως Global </a:t>
            </a:r>
            <a:r>
              <a:rPr lang="en-US" sz="2400" dirty="0">
                <a:solidFill>
                  <a:schemeClr val="bg1"/>
                </a:solidFill>
                <a:latin typeface="Calibri Light" panose="020F0302020204030204" pitchFamily="34" charset="0"/>
                <a:cs typeface="Calibri Light" panose="020F0302020204030204" pitchFamily="34" charset="0"/>
              </a:rPr>
              <a:t>Foundation</a:t>
            </a:r>
            <a:r>
              <a:rPr lang="el-GR" sz="2400" dirty="0">
                <a:solidFill>
                  <a:schemeClr val="bg1"/>
                </a:solidFill>
                <a:latin typeface="Calibri Light" panose="020F0302020204030204" pitchFamily="34" charset="0"/>
                <a:cs typeface="Calibri Light" panose="020F0302020204030204" pitchFamily="34" charset="0"/>
              </a:rPr>
              <a:t> Services (GFS). </a:t>
            </a:r>
          </a:p>
          <a:p>
            <a:r>
              <a:rPr lang="el-GR" sz="2400" dirty="0">
                <a:solidFill>
                  <a:schemeClr val="bg1"/>
                </a:solidFill>
                <a:latin typeface="Calibri Light" panose="020F0302020204030204" pitchFamily="34" charset="0"/>
                <a:cs typeface="Calibri Light" panose="020F0302020204030204" pitchFamily="34" charset="0"/>
              </a:rPr>
              <a:t>Η επένδυση της Microsoft στο GFS είναι πέρα ​​από τα μέσα πολλών οργανισμών.</a:t>
            </a:r>
            <a:endParaRPr lang="en-US"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Ως αποτέλεσμα, ακόμη και οι μικρές επιχειρήσεις μπορούν τώρα να απολαμβάνουν SLA και επιδόσεις σε επίπεδο επιχείρησης</a:t>
            </a:r>
          </a:p>
        </p:txBody>
      </p:sp>
    </p:spTree>
    <p:extLst>
      <p:ext uri="{BB962C8B-B14F-4D97-AF65-F5344CB8AC3E}">
        <p14:creationId xmlns:p14="http://schemas.microsoft.com/office/powerpoint/2010/main" val="849321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539552" y="476672"/>
            <a:ext cx="8280920" cy="1071062"/>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Η Microsoft έχει αναπτύξει Azure datacenters σε περισσότερες από </a:t>
            </a:r>
            <a:r>
              <a:rPr lang="en-US" sz="2400" dirty="0">
                <a:solidFill>
                  <a:schemeClr val="bg1"/>
                </a:solidFill>
                <a:latin typeface="Calibri Light" panose="020F0302020204030204" pitchFamily="34" charset="0"/>
                <a:cs typeface="Calibri Light" panose="020F0302020204030204" pitchFamily="34" charset="0"/>
              </a:rPr>
              <a:t>54</a:t>
            </a:r>
            <a:r>
              <a:rPr lang="el-GR" sz="2400" dirty="0">
                <a:solidFill>
                  <a:schemeClr val="bg1"/>
                </a:solidFill>
                <a:latin typeface="Calibri Light" panose="020F0302020204030204" pitchFamily="34" charset="0"/>
                <a:cs typeface="Calibri Light" panose="020F0302020204030204" pitchFamily="34" charset="0"/>
              </a:rPr>
              <a:t> περιοχές σε όλο τον κόσμο </a:t>
            </a:r>
          </a:p>
          <a:p>
            <a:pPr marL="460375" indent="-460375">
              <a:lnSpc>
                <a:spcPct val="90000"/>
              </a:lnSpc>
              <a:spcBef>
                <a:spcPct val="20000"/>
              </a:spcBef>
              <a:buSzPct val="80000"/>
              <a:buBlip>
                <a:blip r:embed="rId7"/>
              </a:buBlip>
            </a:pPr>
            <a:endParaRPr lang="el-GR" sz="2400" dirty="0">
              <a:solidFill>
                <a:schemeClr val="bg1"/>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536" y="1556792"/>
            <a:ext cx="8388424" cy="4599652"/>
          </a:xfrm>
          <a:prstGeom prst="rect">
            <a:avLst/>
          </a:prstGeom>
        </p:spPr>
      </p:pic>
    </p:spTree>
    <p:extLst>
      <p:ext uri="{BB962C8B-B14F-4D97-AF65-F5344CB8AC3E}">
        <p14:creationId xmlns:p14="http://schemas.microsoft.com/office/powerpoint/2010/main" val="2480020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323528" y="332656"/>
            <a:ext cx="8424936" cy="6217087"/>
          </a:xfrm>
          <a:prstGeom prst="rect">
            <a:avLst/>
          </a:prstGeom>
          <a:noFill/>
        </p:spPr>
        <p:txBody>
          <a:bodyPr wrap="square" lIns="0" tIns="0" rIns="0" bIns="0" rtlCol="0">
            <a:spAutoFit/>
          </a:bodyPr>
          <a:lstStyle/>
          <a:p>
            <a:pPr algn="ctr">
              <a:lnSpc>
                <a:spcPct val="90000"/>
              </a:lnSpc>
              <a:spcBef>
                <a:spcPct val="20000"/>
              </a:spcBef>
              <a:buSzPct val="80000"/>
            </a:pPr>
            <a:r>
              <a:rPr lang="el-GR" sz="2800" b="1" dirty="0">
                <a:solidFill>
                  <a:schemeClr val="bg1"/>
                </a:solidFill>
                <a:latin typeface="Calibri Light" panose="020F0302020204030204" pitchFamily="34" charset="0"/>
                <a:cs typeface="Calibri Light" panose="020F0302020204030204" pitchFamily="34" charset="0"/>
              </a:rPr>
              <a:t>Επισκόπηση των υπηρεσιών Microsoft Azure</a:t>
            </a:r>
          </a:p>
          <a:p>
            <a:pPr>
              <a:lnSpc>
                <a:spcPct val="90000"/>
              </a:lnSpc>
              <a:spcBef>
                <a:spcPct val="20000"/>
              </a:spcBef>
              <a:buSzPct val="80000"/>
            </a:pPr>
            <a:endParaRPr lang="el-GR"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Το Azure προσφέρει πολλές υπηρεσίες στην πλατφόρμα του cloud computing. Αυτές οι υπηρεσίες περιλαμβάνουν τα ακόλουθα</a:t>
            </a:r>
          </a:p>
          <a:p>
            <a:pPr>
              <a:lnSpc>
                <a:spcPct val="90000"/>
              </a:lnSpc>
              <a:spcBef>
                <a:spcPct val="20000"/>
              </a:spcBef>
              <a:buSzPct val="80000"/>
            </a:pPr>
            <a:endParaRPr lang="el-GR" sz="2400" dirty="0">
              <a:solidFill>
                <a:schemeClr val="bg1"/>
              </a:solidFill>
              <a:latin typeface="Calibri Light" panose="020F0302020204030204" pitchFamily="34" charset="0"/>
              <a:cs typeface="Calibri Light" panose="020F0302020204030204" pitchFamily="34" charset="0"/>
            </a:endParaRPr>
          </a:p>
          <a:p>
            <a:r>
              <a:rPr lang="el-GR" sz="2800" b="1" dirty="0">
                <a:solidFill>
                  <a:schemeClr val="bg1"/>
                </a:solidFill>
                <a:latin typeface="Calibri Light" panose="020F0302020204030204" pitchFamily="34" charset="0"/>
                <a:cs typeface="Calibri Light" panose="020F0302020204030204" pitchFamily="34" charset="0"/>
              </a:rPr>
              <a:t>Υπολογιστικές υπηρεσίες </a:t>
            </a:r>
          </a:p>
          <a:p>
            <a:endParaRPr lang="el-GR"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Virtual Machines - τόσο Linux όσο και Windows</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Υπηρεσίες εφαρμογών (εφαρμογές ιστού, εφαρμογές για κινητά, εφαρμογές λογικής, εφαρμογές API και λειτουργικές εφαρμογές)</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Batch (για εργασίες μεγάλης κλίμακας παράλληλης και παρτίδας)</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RemoteApp</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Service Fabric</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Υπηρεσία Azure Container</a:t>
            </a:r>
          </a:p>
          <a:p>
            <a:pPr marL="460375" indent="-460375">
              <a:lnSpc>
                <a:spcPct val="90000"/>
              </a:lnSpc>
              <a:spcBef>
                <a:spcPct val="20000"/>
              </a:spcBef>
              <a:buSzPct val="80000"/>
              <a:buFont typeface="Arial" panose="020B0604020202020204" pitchFamily="34" charset="0"/>
              <a:buChar char="•"/>
            </a:pPr>
            <a:endParaRPr lang="el-GR"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510429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79512" y="188640"/>
            <a:ext cx="8363938" cy="1274195"/>
          </a:xfrm>
        </p:spPr>
        <p:txBody>
          <a:bodyPr/>
          <a:lstStyle/>
          <a:p>
            <a:r>
              <a:rPr lang="el-GR" sz="2800" b="1" dirty="0">
                <a:latin typeface="Calibri Light" panose="020F0302020204030204" pitchFamily="34" charset="0"/>
                <a:cs typeface="Calibri Light" panose="020F0302020204030204" pitchFamily="34" charset="0"/>
              </a:rPr>
              <a:t>Περιεχόμενα</a:t>
            </a:r>
            <a:br>
              <a:rPr lang="el-GR" sz="3200" b="1" dirty="0">
                <a:latin typeface="Calibri Light" panose="020F0302020204030204" pitchFamily="34" charset="0"/>
                <a:cs typeface="Calibri Light" panose="020F0302020204030204" pitchFamily="34" charset="0"/>
              </a:rPr>
            </a:br>
            <a:br>
              <a:rPr lang="el-GR" sz="3200" b="1" dirty="0">
                <a:latin typeface="Calibri Light" panose="020F0302020204030204" pitchFamily="34" charset="0"/>
                <a:cs typeface="Calibri Light" panose="020F0302020204030204" pitchFamily="34" charset="0"/>
              </a:rPr>
            </a:br>
            <a:endParaRPr lang="el-GR" sz="3200" b="1" dirty="0">
              <a:latin typeface="Calibri Light" panose="020F0302020204030204" pitchFamily="34" charset="0"/>
              <a:cs typeface="Calibri Light" panose="020F0302020204030204" pitchFamily="34" charset="0"/>
            </a:endParaRPr>
          </a:p>
        </p:txBody>
      </p:sp>
      <p:sp>
        <p:nvSpPr>
          <p:cNvPr id="7" name="TextBox 6"/>
          <p:cNvSpPr txBox="1"/>
          <p:nvPr/>
        </p:nvSpPr>
        <p:spPr>
          <a:xfrm>
            <a:off x="251520" y="620688"/>
            <a:ext cx="3528392" cy="5853910"/>
          </a:xfrm>
          <a:prstGeom prst="rect">
            <a:avLst/>
          </a:prstGeom>
          <a:noFill/>
        </p:spPr>
        <p:txBody>
          <a:bodyPr wrap="square" lIns="0" tIns="0" rIns="0" bIns="0" rtlCol="0">
            <a:spAutoFit/>
          </a:bodyPr>
          <a:lstStyle/>
          <a:p>
            <a:pPr>
              <a:lnSpc>
                <a:spcPct val="90000"/>
              </a:lnSpc>
              <a:spcBef>
                <a:spcPct val="20000"/>
              </a:spcBef>
              <a:buSzPct val="80000"/>
            </a:pPr>
            <a:r>
              <a:rPr lang="el-GR" sz="2000" b="1" dirty="0">
                <a:solidFill>
                  <a:schemeClr val="bg1"/>
                </a:solidFill>
                <a:latin typeface="Calibri Light" panose="020F0302020204030204" pitchFamily="34" charset="0"/>
                <a:cs typeface="Calibri Light" panose="020F0302020204030204" pitchFamily="34" charset="0"/>
              </a:rPr>
              <a:t>- Εισαγωγή</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Υπολογιστικό Νέφος </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Μοντέλα υπηρεσιών</a:t>
            </a: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T</a:t>
            </a:r>
            <a:r>
              <a:rPr lang="el-GR" sz="2000" dirty="0">
                <a:solidFill>
                  <a:schemeClr val="bg1"/>
                </a:solidFill>
                <a:latin typeface="Calibri Light" panose="020F0302020204030204" pitchFamily="34" charset="0"/>
                <a:cs typeface="Calibri Light" panose="020F0302020204030204" pitchFamily="34" charset="0"/>
              </a:rPr>
              <a:t>ύποι ανάπτυξης του cloud</a:t>
            </a:r>
          </a:p>
          <a:p>
            <a:pPr>
              <a:lnSpc>
                <a:spcPct val="90000"/>
              </a:lnSpc>
              <a:spcBef>
                <a:spcPct val="20000"/>
              </a:spcBef>
              <a:buSzPct val="80000"/>
            </a:pPr>
            <a:r>
              <a:rPr lang="el-GR" sz="2000" b="1" dirty="0">
                <a:solidFill>
                  <a:schemeClr val="bg1"/>
                </a:solidFill>
                <a:latin typeface="Calibri Light" panose="020F0302020204030204" pitchFamily="34" charset="0"/>
                <a:cs typeface="Calibri Light" panose="020F0302020204030204" pitchFamily="34" charset="0"/>
              </a:rPr>
              <a:t>- </a:t>
            </a:r>
            <a:r>
              <a:rPr lang="en-US" sz="2000" b="1" dirty="0">
                <a:solidFill>
                  <a:schemeClr val="bg1"/>
                </a:solidFill>
                <a:latin typeface="Calibri Light" panose="020F0302020204030204" pitchFamily="34" charset="0"/>
                <a:cs typeface="Calibri Light" panose="020F0302020204030204" pitchFamily="34" charset="0"/>
              </a:rPr>
              <a:t>Microsoft</a:t>
            </a:r>
            <a:r>
              <a:rPr lang="el-GR" sz="2000" b="1" dirty="0">
                <a:solidFill>
                  <a:schemeClr val="bg1"/>
                </a:solidFill>
                <a:latin typeface="Calibri Light" panose="020F0302020204030204" pitchFamily="34" charset="0"/>
                <a:cs typeface="Calibri Light" panose="020F0302020204030204" pitchFamily="34" charset="0"/>
              </a:rPr>
              <a:t> </a:t>
            </a:r>
            <a:r>
              <a:rPr lang="en-US" sz="2000" b="1" dirty="0">
                <a:solidFill>
                  <a:schemeClr val="bg1"/>
                </a:solidFill>
                <a:latin typeface="Calibri Light" panose="020F0302020204030204" pitchFamily="34" charset="0"/>
                <a:cs typeface="Calibri Light" panose="020F0302020204030204" pitchFamily="34" charset="0"/>
              </a:rPr>
              <a:t> Azure </a:t>
            </a:r>
            <a:endParaRPr lang="el-GR" sz="2000" b="1"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Datacenters </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Υπολογιστικές υπηρεσίες</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Υπηρεσίες δεδομένων</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Υπηρεσίες εφαρμογών</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Υπηρεσίες δικτύου</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Azure Resource Manager </a:t>
            </a:r>
            <a:endParaRPr lang="el-GR" sz="2000" dirty="0">
              <a:gradFill>
                <a:gsLst>
                  <a:gs pos="0">
                    <a:srgbClr val="292929">
                      <a:lumMod val="90000"/>
                      <a:lumOff val="10000"/>
                    </a:srgbClr>
                  </a:gs>
                  <a:gs pos="86000">
                    <a:srgbClr val="292929">
                      <a:lumMod val="90000"/>
                      <a:lumOff val="10000"/>
                    </a:srgbClr>
                  </a:gs>
                </a:gsLst>
                <a:lin ang="5400000" scaled="0"/>
              </a:gradFill>
            </a:endParaRP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Resources</a:t>
            </a:r>
            <a:endParaRPr lang="el-GR" sz="20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Resource groups</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Resource </a:t>
            </a:r>
            <a:r>
              <a:rPr lang="en-US" sz="2000" dirty="0">
                <a:solidFill>
                  <a:schemeClr val="bg1"/>
                </a:solidFill>
                <a:latin typeface="Calibri Light" panose="020F0302020204030204" pitchFamily="34" charset="0"/>
                <a:cs typeface="Calibri Light" panose="020F0302020204030204" pitchFamily="34" charset="0"/>
              </a:rPr>
              <a:t> </a:t>
            </a:r>
            <a:r>
              <a:rPr lang="el-GR" sz="2000" dirty="0">
                <a:solidFill>
                  <a:schemeClr val="bg1"/>
                </a:solidFill>
                <a:latin typeface="Calibri Light" panose="020F0302020204030204" pitchFamily="34" charset="0"/>
                <a:cs typeface="Calibri Light" panose="020F0302020204030204" pitchFamily="34" charset="0"/>
              </a:rPr>
              <a:t>Manager </a:t>
            </a:r>
            <a:r>
              <a:rPr lang="en-US" sz="2000" dirty="0">
                <a:solidFill>
                  <a:schemeClr val="bg1"/>
                </a:solidFill>
                <a:latin typeface="Calibri Light" panose="020F0302020204030204" pitchFamily="34" charset="0"/>
                <a:cs typeface="Calibri Light" panose="020F0302020204030204" pitchFamily="34" charset="0"/>
              </a:rPr>
              <a:t> </a:t>
            </a:r>
            <a:r>
              <a:rPr lang="el-GR" sz="2000" dirty="0">
                <a:solidFill>
                  <a:schemeClr val="bg1"/>
                </a:solidFill>
                <a:latin typeface="Calibri Light" panose="020F0302020204030204" pitchFamily="34" charset="0"/>
                <a:cs typeface="Calibri Light" panose="020F0302020204030204" pitchFamily="34" charset="0"/>
              </a:rPr>
              <a:t>templates</a:t>
            </a:r>
            <a:endParaRPr lang="en-US" sz="20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Role-Based Access Control</a:t>
            </a: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Built in Roles</a:t>
            </a:r>
          </a:p>
          <a:p>
            <a:pPr>
              <a:lnSpc>
                <a:spcPct val="90000"/>
              </a:lnSpc>
              <a:spcBef>
                <a:spcPct val="20000"/>
              </a:spcBef>
              <a:buSzPct val="80000"/>
            </a:pPr>
            <a:endParaRPr lang="el-GR" sz="2400" dirty="0">
              <a:solidFill>
                <a:schemeClr val="bg1"/>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10" name="TextBox 9"/>
          <p:cNvSpPr txBox="1"/>
          <p:nvPr/>
        </p:nvSpPr>
        <p:spPr>
          <a:xfrm>
            <a:off x="3563888" y="116633"/>
            <a:ext cx="3384376" cy="6647974"/>
          </a:xfrm>
          <a:prstGeom prst="rect">
            <a:avLst/>
          </a:prstGeom>
          <a:noFill/>
        </p:spPr>
        <p:txBody>
          <a:bodyPr wrap="square" lIns="0" tIns="0" rIns="0" bIns="0" rtlCol="0">
            <a:spAutoFit/>
          </a:bodyPr>
          <a:lstStyle/>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Azure Portal</a:t>
            </a: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App Service and App Service plans</a:t>
            </a: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Fabric  Controller</a:t>
            </a:r>
            <a:endParaRPr lang="el-GR" sz="20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Azure Virtual Machines </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Azure Virtual Network</a:t>
            </a:r>
            <a:endParaRPr lang="en-US" sz="20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Databases</a:t>
            </a:r>
          </a:p>
          <a:p>
            <a:pPr>
              <a:lnSpc>
                <a:spcPct val="90000"/>
              </a:lnSpc>
              <a:spcBef>
                <a:spcPct val="20000"/>
              </a:spcBef>
              <a:buSzPct val="80000"/>
            </a:pPr>
            <a:r>
              <a:rPr lang="en-US" altLang="el-GR" sz="2000" dirty="0">
                <a:solidFill>
                  <a:schemeClr val="bg1"/>
                </a:solidFill>
                <a:latin typeface="Calibri Light" panose="020F0302020204030204" pitchFamily="34" charset="0"/>
                <a:cs typeface="Calibri Light" panose="020F0302020204030204" pitchFamily="34" charset="0"/>
              </a:rPr>
              <a:t>Storage</a:t>
            </a:r>
            <a:endParaRPr lang="el-GR" sz="20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Storage Security</a:t>
            </a:r>
            <a:endParaRPr lang="el-GR" sz="20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Azure Migration </a:t>
            </a:r>
            <a:endParaRPr lang="el-GR" sz="20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Azure Active Directory </a:t>
            </a:r>
            <a:endParaRPr lang="el-GR" sz="20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Azure PowerShell</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Azure </a:t>
            </a:r>
            <a:r>
              <a:rPr lang="en-US" sz="2000" dirty="0">
                <a:solidFill>
                  <a:schemeClr val="bg1"/>
                </a:solidFill>
                <a:latin typeface="Calibri Light" panose="020F0302020204030204" pitchFamily="34" charset="0"/>
                <a:cs typeface="Calibri Light" panose="020F0302020204030204" pitchFamily="34" charset="0"/>
              </a:rPr>
              <a:t>Traffic Manager</a:t>
            </a:r>
            <a:r>
              <a:rPr lang="el-GR" sz="2000" dirty="0">
                <a:latin typeface="Calibri Light" panose="020F0302020204030204" pitchFamily="34" charset="0"/>
                <a:cs typeface="Calibri Light" panose="020F0302020204030204" pitchFamily="34" charset="0"/>
              </a:rPr>
              <a:t>. </a:t>
            </a:r>
            <a:endParaRPr lang="el-GR" sz="2000" dirty="0">
              <a:gradFill>
                <a:gsLst>
                  <a:gs pos="0">
                    <a:srgbClr val="292929">
                      <a:lumMod val="90000"/>
                      <a:lumOff val="10000"/>
                    </a:srgbClr>
                  </a:gs>
                  <a:gs pos="86000">
                    <a:srgbClr val="292929">
                      <a:lumMod val="90000"/>
                      <a:lumOff val="10000"/>
                    </a:srgbClr>
                  </a:gs>
                </a:gsLst>
                <a:lin ang="5400000" scaled="0"/>
              </a:gra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000" b="1" dirty="0">
                <a:solidFill>
                  <a:schemeClr val="bg1"/>
                </a:solidFill>
                <a:latin typeface="Calibri Light" panose="020F0302020204030204" pitchFamily="34" charset="0"/>
                <a:cs typeface="Calibri Light" panose="020F0302020204030204" pitchFamily="34" charset="0"/>
              </a:rPr>
              <a:t>- Επιλεον Υπηρεσίες </a:t>
            </a:r>
            <a:r>
              <a:rPr lang="en-US" sz="2000" b="1" dirty="0">
                <a:solidFill>
                  <a:schemeClr val="bg1"/>
                </a:solidFill>
                <a:latin typeface="Calibri Light" panose="020F0302020204030204" pitchFamily="34" charset="0"/>
                <a:cs typeface="Calibri Light" panose="020F0302020204030204" pitchFamily="34" charset="0"/>
              </a:rPr>
              <a:t>Azure</a:t>
            </a:r>
            <a:endParaRPr lang="el-GR" sz="2000" b="1"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Cloud  Services</a:t>
            </a: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Azure Container Services</a:t>
            </a: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DocumentDB</a:t>
            </a: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Azure Redis Cache</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Azure HDInsight </a:t>
            </a:r>
          </a:p>
          <a:p>
            <a:pPr>
              <a:lnSpc>
                <a:spcPct val="90000"/>
              </a:lnSpc>
              <a:spcBef>
                <a:spcPct val="20000"/>
              </a:spcBef>
              <a:buSzPct val="80000"/>
            </a:pPr>
            <a:endParaRPr lang="el-GR" sz="2000" dirty="0">
              <a:solidFill>
                <a:schemeClr val="bg1"/>
              </a:solidFill>
              <a:latin typeface="Calibri Light" panose="020F0302020204030204" pitchFamily="34" charset="0"/>
              <a:cs typeface="Calibri Light" panose="020F0302020204030204" pitchFamily="34" charset="0"/>
            </a:endParaRPr>
          </a:p>
        </p:txBody>
      </p:sp>
      <p:sp>
        <p:nvSpPr>
          <p:cNvPr id="2" name="TextBox 1"/>
          <p:cNvSpPr txBox="1"/>
          <p:nvPr/>
        </p:nvSpPr>
        <p:spPr>
          <a:xfrm>
            <a:off x="6660232" y="116632"/>
            <a:ext cx="2376264" cy="2462213"/>
          </a:xfrm>
          <a:prstGeom prst="rect">
            <a:avLst/>
          </a:prstGeom>
          <a:noFill/>
        </p:spPr>
        <p:txBody>
          <a:bodyPr wrap="square" lIns="0" tIns="0" rIns="0" bIns="0" rtlCol="0">
            <a:spAutoFit/>
          </a:bodyPr>
          <a:lstStyle/>
          <a:p>
            <a:r>
              <a:rPr lang="el-GR" sz="2000" dirty="0">
                <a:solidFill>
                  <a:schemeClr val="bg1"/>
                </a:solidFill>
                <a:latin typeface="Calibri Light" panose="020F0302020204030204" pitchFamily="34" charset="0"/>
                <a:cs typeface="Calibri Light" panose="020F0302020204030204" pitchFamily="34" charset="0"/>
              </a:rPr>
              <a:t> Azure Search </a:t>
            </a:r>
            <a:endParaRPr lang="en-US" sz="2000" dirty="0">
              <a:solidFill>
                <a:schemeClr val="bg1"/>
              </a:solidFill>
              <a:latin typeface="Calibri Light" panose="020F0302020204030204" pitchFamily="34" charset="0"/>
              <a:cs typeface="Calibri Light" panose="020F0302020204030204" pitchFamily="34" charset="0"/>
            </a:endParaRPr>
          </a:p>
          <a:p>
            <a:r>
              <a:rPr lang="en-US" sz="2000" dirty="0">
                <a:solidFill>
                  <a:schemeClr val="bg1"/>
                </a:solidFill>
                <a:latin typeface="Calibri Light" panose="020F0302020204030204" pitchFamily="34" charset="0"/>
                <a:cs typeface="Calibri Light" panose="020F0302020204030204" pitchFamily="34" charset="0"/>
              </a:rPr>
              <a:t> </a:t>
            </a:r>
            <a:r>
              <a:rPr lang="el-GR" sz="2000" dirty="0">
                <a:solidFill>
                  <a:schemeClr val="bg1"/>
                </a:solidFill>
                <a:latin typeface="Calibri Light" panose="020F0302020204030204" pitchFamily="34" charset="0"/>
                <a:cs typeface="Calibri Light" panose="020F0302020204030204" pitchFamily="34" charset="0"/>
              </a:rPr>
              <a:t>Azure Service Bus</a:t>
            </a:r>
            <a:endParaRPr lang="en-US" sz="2000" dirty="0">
              <a:solidFill>
                <a:schemeClr val="bg1"/>
              </a:solidFill>
              <a:latin typeface="Calibri Light" panose="020F0302020204030204" pitchFamily="34" charset="0"/>
              <a:cs typeface="Calibri Light" panose="020F0302020204030204" pitchFamily="34" charset="0"/>
            </a:endParaRPr>
          </a:p>
          <a:p>
            <a:r>
              <a:rPr lang="el-GR" sz="2000" dirty="0">
                <a:solidFill>
                  <a:schemeClr val="bg1"/>
                </a:solidFill>
                <a:latin typeface="Calibri Light" panose="020F0302020204030204" pitchFamily="34" charset="0"/>
                <a:cs typeface="Calibri Light" panose="020F0302020204030204" pitchFamily="34" charset="0"/>
              </a:rPr>
              <a:t> Azure Event Hubs </a:t>
            </a:r>
          </a:p>
          <a:p>
            <a:r>
              <a:rPr lang="el-GR" sz="2000" dirty="0">
                <a:solidFill>
                  <a:schemeClr val="bg1"/>
                </a:solidFill>
                <a:latin typeface="Calibri Light" panose="020F0302020204030204" pitchFamily="34" charset="0"/>
                <a:cs typeface="Calibri Light" panose="020F0302020204030204" pitchFamily="34" charset="0"/>
              </a:rPr>
              <a:t> Notification Hubs </a:t>
            </a:r>
          </a:p>
          <a:p>
            <a:r>
              <a:rPr lang="en-US" sz="2000" dirty="0">
                <a:solidFill>
                  <a:schemeClr val="bg1"/>
                </a:solidFill>
                <a:latin typeface="Calibri Light" panose="020F0302020204030204" pitchFamily="34" charset="0"/>
                <a:cs typeface="Calibri Light" panose="020F0302020204030204" pitchFamily="34" charset="0"/>
              </a:rPr>
              <a:t> </a:t>
            </a:r>
            <a:r>
              <a:rPr lang="el-GR" sz="2000" dirty="0">
                <a:solidFill>
                  <a:schemeClr val="bg1"/>
                </a:solidFill>
                <a:latin typeface="Calibri Light" panose="020F0302020204030204" pitchFamily="34" charset="0"/>
                <a:cs typeface="Calibri Light" panose="020F0302020204030204" pitchFamily="34" charset="0"/>
              </a:rPr>
              <a:t>Media Services </a:t>
            </a:r>
          </a:p>
          <a:p>
            <a:r>
              <a:rPr lang="en-US" sz="2000" dirty="0"/>
              <a:t> </a:t>
            </a:r>
            <a:r>
              <a:rPr lang="el-GR" sz="2000" dirty="0">
                <a:solidFill>
                  <a:schemeClr val="bg1"/>
                </a:solidFill>
                <a:latin typeface="Calibri Light" panose="020F0302020204030204" pitchFamily="34" charset="0"/>
                <a:cs typeface="Calibri Light" panose="020F0302020204030204" pitchFamily="34" charset="0"/>
              </a:rPr>
              <a:t>Azure Backup </a:t>
            </a:r>
          </a:p>
          <a:p>
            <a:r>
              <a:rPr lang="en-US" sz="2000" dirty="0">
                <a:solidFill>
                  <a:schemeClr val="bg1"/>
                </a:solidFill>
                <a:latin typeface="Calibri Light" panose="020F0302020204030204" pitchFamily="34" charset="0"/>
                <a:cs typeface="Calibri Light" panose="020F0302020204030204" pitchFamily="34" charset="0"/>
              </a:rPr>
              <a:t> </a:t>
            </a:r>
            <a:r>
              <a:rPr lang="el-GR" sz="2000" dirty="0">
                <a:solidFill>
                  <a:schemeClr val="bg1"/>
                </a:solidFill>
                <a:latin typeface="Calibri Light" panose="020F0302020204030204" pitchFamily="34" charset="0"/>
                <a:cs typeface="Calibri Light" panose="020F0302020204030204" pitchFamily="34" charset="0"/>
              </a:rPr>
              <a:t>Site Recovery </a:t>
            </a:r>
          </a:p>
          <a:p>
            <a:r>
              <a:rPr lang="en-US" sz="2000" dirty="0">
                <a:solidFill>
                  <a:schemeClr val="bg1"/>
                </a:solidFill>
                <a:latin typeface="Calibri Light" panose="020F0302020204030204" pitchFamily="34" charset="0"/>
                <a:cs typeface="Calibri Light" panose="020F0302020204030204" pitchFamily="34" charset="0"/>
              </a:rPr>
              <a:t> </a:t>
            </a:r>
            <a:r>
              <a:rPr lang="el-GR" sz="2000" dirty="0">
                <a:solidFill>
                  <a:schemeClr val="bg1"/>
                </a:solidFill>
                <a:latin typeface="Calibri Light" panose="020F0302020204030204" pitchFamily="34" charset="0"/>
                <a:cs typeface="Calibri Light" panose="020F0302020204030204" pitchFamily="34" charset="0"/>
              </a:rPr>
              <a:t>Key Vault</a:t>
            </a:r>
          </a:p>
        </p:txBody>
      </p:sp>
    </p:spTree>
    <p:extLst>
      <p:ext uri="{BB962C8B-B14F-4D97-AF65-F5344CB8AC3E}">
        <p14:creationId xmlns:p14="http://schemas.microsoft.com/office/powerpoint/2010/main" val="1301932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395536" y="332656"/>
            <a:ext cx="8352928" cy="3496342"/>
          </a:xfrm>
          <a:prstGeom prst="rect">
            <a:avLst/>
          </a:prstGeom>
          <a:noFill/>
        </p:spPr>
        <p:txBody>
          <a:bodyPr wrap="square" lIns="0" tIns="0" rIns="0" bIns="0" rtlCol="0">
            <a:spAutoFit/>
          </a:bodyPr>
          <a:lstStyle/>
          <a:p>
            <a:pPr marL="460375" indent="-460375">
              <a:lnSpc>
                <a:spcPct val="90000"/>
              </a:lnSpc>
              <a:spcBef>
                <a:spcPct val="20000"/>
              </a:spcBef>
              <a:buSzPct val="80000"/>
              <a:buBlip>
                <a:blip r:embed="rId7"/>
              </a:buBlip>
            </a:pPr>
            <a:endParaRPr lang="el-GR"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800" b="1" dirty="0">
                <a:solidFill>
                  <a:schemeClr val="bg1"/>
                </a:solidFill>
                <a:latin typeface="Calibri Light" panose="020F0302020204030204" pitchFamily="34" charset="0"/>
                <a:cs typeface="Calibri Light" panose="020F0302020204030204" pitchFamily="34" charset="0"/>
              </a:rPr>
              <a:t>Υπηρεσίες δεδομένων</a:t>
            </a:r>
          </a:p>
          <a:p>
            <a:pPr marL="460375" indent="-460375">
              <a:lnSpc>
                <a:spcPct val="90000"/>
              </a:lnSpc>
              <a:spcBef>
                <a:spcPct val="20000"/>
              </a:spcBef>
              <a:buSzPct val="80000"/>
              <a:buBlip>
                <a:blip r:embed="rId7"/>
              </a:buBlip>
            </a:pPr>
            <a:endParaRPr lang="el-GR"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αποθήκευση (περιλαμβάνει τις υπηρεσίες Azure Blob, Queue, Table και File)</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SQL Database</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DocumentDB</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Microsoft Azure StorSimple</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Redis Cache</a:t>
            </a:r>
          </a:p>
        </p:txBody>
      </p:sp>
    </p:spTree>
    <p:extLst>
      <p:ext uri="{BB962C8B-B14F-4D97-AF65-F5344CB8AC3E}">
        <p14:creationId xmlns:p14="http://schemas.microsoft.com/office/powerpoint/2010/main" val="3518815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611560" y="476672"/>
            <a:ext cx="8136904" cy="2708434"/>
          </a:xfrm>
          <a:prstGeom prst="rect">
            <a:avLst/>
          </a:prstGeom>
          <a:noFill/>
        </p:spPr>
        <p:txBody>
          <a:bodyPr wrap="square" lIns="0" tIns="0" rIns="0" bIns="0" rtlCol="0">
            <a:spAutoFit/>
          </a:bodyPr>
          <a:lstStyle/>
          <a:p>
            <a:r>
              <a:rPr lang="el-GR" sz="2800" b="1" dirty="0">
                <a:solidFill>
                  <a:schemeClr val="bg1"/>
                </a:solidFill>
                <a:latin typeface="Calibri Light" panose="020F0302020204030204" pitchFamily="34" charset="0"/>
                <a:cs typeface="Calibri Light" panose="020F0302020204030204" pitchFamily="34" charset="0"/>
              </a:rPr>
              <a:t>Υπηρεσίες εφαρμογών</a:t>
            </a:r>
          </a:p>
          <a:p>
            <a:endParaRPr lang="el-GR"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Active Directory (Azure AD)</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Bus Bus για τη σύνδεση κατανεμημένων συστημάτων</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HDInsight για την επεξεργασία μεγάλων δεδομένων</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Scheduler</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Media Services</a:t>
            </a:r>
          </a:p>
        </p:txBody>
      </p:sp>
    </p:spTree>
    <p:extLst>
      <p:ext uri="{BB962C8B-B14F-4D97-AF65-F5344CB8AC3E}">
        <p14:creationId xmlns:p14="http://schemas.microsoft.com/office/powerpoint/2010/main" val="1371985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611560" y="476672"/>
            <a:ext cx="8064896" cy="3077766"/>
          </a:xfrm>
          <a:prstGeom prst="rect">
            <a:avLst/>
          </a:prstGeom>
          <a:noFill/>
        </p:spPr>
        <p:txBody>
          <a:bodyPr wrap="square" lIns="0" tIns="0" rIns="0" bIns="0" rtlCol="0">
            <a:spAutoFit/>
          </a:bodyPr>
          <a:lstStyle/>
          <a:p>
            <a:r>
              <a:rPr lang="el-GR" sz="2800" b="1" dirty="0">
                <a:solidFill>
                  <a:schemeClr val="bg1"/>
                </a:solidFill>
                <a:latin typeface="Calibri Light" panose="020F0302020204030204" pitchFamily="34" charset="0"/>
                <a:cs typeface="Calibri Light" panose="020F0302020204030204" pitchFamily="34" charset="0"/>
              </a:rPr>
              <a:t>Υπηρεσίες δικτύου</a:t>
            </a:r>
          </a:p>
          <a:p>
            <a:endParaRPr lang="el-GR"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Virtual Network</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ExpressRoute</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Azure-provided DNS </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Traffic Manager</a:t>
            </a:r>
          </a:p>
          <a:p>
            <a:r>
              <a:rPr lang="el-GR" sz="2400" dirty="0">
                <a:solidFill>
                  <a:schemeClr val="bg1"/>
                </a:solidFill>
                <a:latin typeface="Calibri Light" panose="020F0302020204030204" pitchFamily="34" charset="0"/>
                <a:cs typeface="Calibri Light" panose="020F0302020204030204" pitchFamily="34" charset="0"/>
                <a:sym typeface="Symbol"/>
              </a:rPr>
              <a:t></a:t>
            </a:r>
            <a:r>
              <a:rPr lang="el-GR" sz="2400" dirty="0">
                <a:solidFill>
                  <a:schemeClr val="bg1"/>
                </a:solidFill>
                <a:latin typeface="Calibri Light" panose="020F0302020204030204" pitchFamily="34" charset="0"/>
                <a:cs typeface="Calibri Light" panose="020F0302020204030204" pitchFamily="34" charset="0"/>
              </a:rPr>
              <a:t> Azure Content Delivery Network</a:t>
            </a:r>
          </a:p>
          <a:p>
            <a:endParaRPr lang="el-GR"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11474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395536" y="980728"/>
            <a:ext cx="8280920" cy="2474524"/>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Το Azure Resource Manager είναι η νέα μεθοδολογία για την ανάπτυξη πόρων</a:t>
            </a:r>
            <a:r>
              <a:rPr lang="en-US" sz="2400" dirty="0">
                <a:solidFill>
                  <a:schemeClr val="bg1"/>
                </a:solidFill>
                <a:latin typeface="Calibri Light" panose="020F0302020204030204" pitchFamily="34" charset="0"/>
                <a:cs typeface="Calibri Light" panose="020F0302020204030204" pitchFamily="34" charset="0"/>
              </a:rPr>
              <a:t>.</a:t>
            </a:r>
            <a:r>
              <a:rPr lang="el-GR" sz="2400" dirty="0"/>
              <a:t> </a:t>
            </a:r>
            <a:endParaRPr lang="en-US" sz="2400" dirty="0"/>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Ο Azure Resource Manager μπορεί να χειριστεί αυτά τα καθήκοντα ως μια ομάδα, και όχι μεμονωμένα, σε μία μόνο λειτουργία. Αυτό βελτιώνει τις δυνατότητες αυτοματοποίησης και μπορεί να καταστήσει τα Azure αναπτύγματα γρηγορότερα και ευκολότερα</a:t>
            </a:r>
          </a:p>
          <a:p>
            <a:pPr>
              <a:lnSpc>
                <a:spcPct val="90000"/>
              </a:lnSpc>
              <a:spcBef>
                <a:spcPct val="20000"/>
              </a:spcBef>
              <a:buSzPct val="80000"/>
            </a:pPr>
            <a:endParaRPr lang="el-GR" sz="2400" dirty="0">
              <a:solidFill>
                <a:schemeClr val="bg1"/>
              </a:solidFill>
              <a:latin typeface="Calibri Light" panose="020F0302020204030204" pitchFamily="34" charset="0"/>
              <a:cs typeface="Calibri Light" panose="020F0302020204030204" pitchFamily="34" charset="0"/>
            </a:endParaRPr>
          </a:p>
        </p:txBody>
      </p:sp>
      <p:sp>
        <p:nvSpPr>
          <p:cNvPr id="3" name="TextBox 2"/>
          <p:cNvSpPr txBox="1"/>
          <p:nvPr/>
        </p:nvSpPr>
        <p:spPr>
          <a:xfrm>
            <a:off x="1691680" y="260648"/>
            <a:ext cx="5184576" cy="387798"/>
          </a:xfrm>
          <a:prstGeom prst="rect">
            <a:avLst/>
          </a:prstGeom>
          <a:noFill/>
        </p:spPr>
        <p:txBody>
          <a:bodyPr wrap="square" lIns="0" tIns="0" rIns="0" bIns="0" rtlCol="0">
            <a:spAutoFit/>
          </a:bodyPr>
          <a:lstStyle/>
          <a:p>
            <a:pPr algn="ctr">
              <a:lnSpc>
                <a:spcPct val="90000"/>
              </a:lnSpc>
              <a:spcBef>
                <a:spcPct val="20000"/>
              </a:spcBef>
              <a:buSzPct val="80000"/>
            </a:pPr>
            <a:r>
              <a:rPr lang="el-GR" sz="2800" b="1" dirty="0">
                <a:solidFill>
                  <a:schemeClr val="bg1"/>
                </a:solidFill>
                <a:latin typeface="Calibri Light" panose="020F0302020204030204" pitchFamily="34" charset="0"/>
                <a:cs typeface="Calibri Light" panose="020F0302020204030204" pitchFamily="34" charset="0"/>
              </a:rPr>
              <a:t>Azure Resource Manager </a:t>
            </a:r>
            <a:endParaRPr lang="el-GR" sz="2800" b="1" dirty="0">
              <a:gradFill>
                <a:gsLst>
                  <a:gs pos="0">
                    <a:srgbClr val="292929">
                      <a:lumMod val="90000"/>
                      <a:lumOff val="10000"/>
                    </a:srgbClr>
                  </a:gs>
                  <a:gs pos="86000">
                    <a:srgbClr val="292929">
                      <a:lumMod val="90000"/>
                      <a:lumOff val="10000"/>
                    </a:srgbClr>
                  </a:gs>
                </a:gsLst>
                <a:lin ang="5400000" scaled="0"/>
              </a:gradFill>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5696" y="3212976"/>
            <a:ext cx="5184576" cy="3142651"/>
          </a:xfrm>
          <a:prstGeom prst="rect">
            <a:avLst/>
          </a:prstGeom>
        </p:spPr>
      </p:pic>
    </p:spTree>
    <p:extLst>
      <p:ext uri="{BB962C8B-B14F-4D97-AF65-F5344CB8AC3E}">
        <p14:creationId xmlns:p14="http://schemas.microsoft.com/office/powerpoint/2010/main" val="3759948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395536" y="1196752"/>
            <a:ext cx="8352928" cy="4924425"/>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Οι πόροι Azure είναι ατομικές υπηρεσίες υπολογιστών, δικτύωσης, δεδομένων ή φιλοξενίας εφαρμογών που έχουν αναπτυχθεί σε συνδρομή Azure. Μερικοί κοινοί πόροι είναι εικονικές μηχανές, λογαριασμοί αποθήκευσης ή βάσεις δεδομένων SQL. </a:t>
            </a: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Οι υπηρεσίες Azure συχνά αποτελούνται από αρκετούς σχετικούς πόρους Azure</a:t>
            </a:r>
            <a:r>
              <a:rPr lang="en-US" sz="2400" dirty="0">
                <a:solidFill>
                  <a:schemeClr val="bg1"/>
                </a:solidFill>
                <a:latin typeface="Calibri Light" panose="020F0302020204030204" pitchFamily="34" charset="0"/>
                <a:cs typeface="Calibri Light" panose="020F0302020204030204" pitchFamily="34" charset="0"/>
              </a:rPr>
              <a:t>.</a:t>
            </a:r>
            <a:endParaRPr lang="el-GR"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endParaRPr lang="el-GR"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endParaRPr lang="el-GR" sz="2400" dirty="0">
              <a:solidFill>
                <a:schemeClr val="bg1"/>
              </a:solidFill>
              <a:latin typeface="Calibri Light" panose="020F0302020204030204" pitchFamily="34" charset="0"/>
              <a:cs typeface="Calibri Light" panose="020F0302020204030204" pitchFamily="34" charset="0"/>
            </a:endParaRPr>
          </a:p>
          <a:p>
            <a:pPr algn="ct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Παράδειγμα </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Μια εικονική μηχανή Azure μπορεί να περιλαμβάνει ένα VM, έναν αποθηκευτικό λογαριασμό, έναν προσαρμογέα δικτύου και μια δημόσια διεύθυνση IP. </a:t>
            </a:r>
          </a:p>
          <a:p>
            <a:pPr>
              <a:lnSpc>
                <a:spcPct val="90000"/>
              </a:lnSpc>
              <a:spcBef>
                <a:spcPct val="20000"/>
              </a:spcBef>
              <a:buSzPct val="80000"/>
            </a:pPr>
            <a:r>
              <a:rPr lang="el-GR" sz="2000" dirty="0">
                <a:solidFill>
                  <a:schemeClr val="bg1"/>
                </a:solidFill>
                <a:latin typeface="Calibri Light" panose="020F0302020204030204" pitchFamily="34" charset="0"/>
                <a:cs typeface="Calibri Light" panose="020F0302020204030204" pitchFamily="34" charset="0"/>
              </a:rPr>
              <a:t>Όλα αυτά είναι μεμονωμένοι πόροι και κάθε πόρος μπορεί να δημιουργηθεί, να διαχειριστεί και να διαγραφεί μεμονωμένα ή ως ομάδα</a:t>
            </a:r>
            <a:endParaRPr lang="en-US" sz="2000" dirty="0">
              <a:solidFill>
                <a:schemeClr val="bg1"/>
              </a:solidFill>
              <a:latin typeface="Calibri Light" panose="020F0302020204030204" pitchFamily="34" charset="0"/>
              <a:cs typeface="Calibri Light" panose="020F0302020204030204" pitchFamily="34" charset="0"/>
            </a:endParaRPr>
          </a:p>
          <a:p>
            <a:pPr algn="ctr">
              <a:lnSpc>
                <a:spcPct val="90000"/>
              </a:lnSpc>
              <a:spcBef>
                <a:spcPct val="20000"/>
              </a:spcBef>
              <a:buSzPct val="80000"/>
            </a:pPr>
            <a:endParaRPr lang="el-GR" sz="2400" dirty="0">
              <a:solidFill>
                <a:schemeClr val="bg1"/>
              </a:solidFill>
              <a:latin typeface="Calibri Light" panose="020F0302020204030204" pitchFamily="34" charset="0"/>
              <a:cs typeface="Calibri Light" panose="020F0302020204030204" pitchFamily="34" charset="0"/>
            </a:endParaRPr>
          </a:p>
        </p:txBody>
      </p:sp>
      <p:sp>
        <p:nvSpPr>
          <p:cNvPr id="4" name="TextBox 3"/>
          <p:cNvSpPr txBox="1"/>
          <p:nvPr/>
        </p:nvSpPr>
        <p:spPr>
          <a:xfrm>
            <a:off x="1835696" y="332656"/>
            <a:ext cx="5328592" cy="387798"/>
          </a:xfrm>
          <a:prstGeom prst="rect">
            <a:avLst/>
          </a:prstGeom>
          <a:noFill/>
        </p:spPr>
        <p:txBody>
          <a:bodyPr wrap="square" lIns="0" tIns="0" rIns="0" bIns="0" rtlCol="0">
            <a:spAutoFit/>
          </a:bodyPr>
          <a:lstStyle/>
          <a:p>
            <a:pPr algn="ctr">
              <a:lnSpc>
                <a:spcPct val="90000"/>
              </a:lnSpc>
              <a:spcBef>
                <a:spcPct val="20000"/>
              </a:spcBef>
              <a:buSzPct val="80000"/>
            </a:pPr>
            <a:r>
              <a:rPr lang="en-US" sz="2800" b="1" dirty="0">
                <a:solidFill>
                  <a:schemeClr val="bg1"/>
                </a:solidFill>
                <a:latin typeface="Calibri Light" panose="020F0302020204030204" pitchFamily="34" charset="0"/>
                <a:cs typeface="Calibri Light" panose="020F0302020204030204" pitchFamily="34" charset="0"/>
              </a:rPr>
              <a:t>Resources (</a:t>
            </a:r>
            <a:r>
              <a:rPr lang="el-GR" sz="2800" b="1" dirty="0">
                <a:solidFill>
                  <a:schemeClr val="bg1"/>
                </a:solidFill>
                <a:latin typeface="Calibri Light" panose="020F0302020204030204" pitchFamily="34" charset="0"/>
                <a:cs typeface="Calibri Light" panose="020F0302020204030204" pitchFamily="34" charset="0"/>
              </a:rPr>
              <a:t>Πόροι)</a:t>
            </a:r>
          </a:p>
        </p:txBody>
      </p:sp>
    </p:spTree>
    <p:extLst>
      <p:ext uri="{BB962C8B-B14F-4D97-AF65-F5344CB8AC3E}">
        <p14:creationId xmlns:p14="http://schemas.microsoft.com/office/powerpoint/2010/main" val="3090917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899592" y="404664"/>
            <a:ext cx="6840760" cy="430887"/>
          </a:xfrm>
          <a:prstGeom prst="rect">
            <a:avLst/>
          </a:prstGeom>
          <a:noFill/>
        </p:spPr>
        <p:txBody>
          <a:bodyPr wrap="square" lIns="0" tIns="0" rIns="0" bIns="0" rtlCol="0">
            <a:spAutoFit/>
          </a:bodyPr>
          <a:lstStyle/>
          <a:p>
            <a:pPr algn="ctr"/>
            <a:r>
              <a:rPr lang="el-GR" sz="2800" b="1" dirty="0">
                <a:solidFill>
                  <a:schemeClr val="bg1"/>
                </a:solidFill>
                <a:latin typeface="Calibri Light" panose="020F0302020204030204" pitchFamily="34" charset="0"/>
                <a:cs typeface="Calibri Light" panose="020F0302020204030204" pitchFamily="34" charset="0"/>
              </a:rPr>
              <a:t>Resource groups</a:t>
            </a:r>
            <a:r>
              <a:rPr lang="en-US" sz="2800" b="1" dirty="0">
                <a:solidFill>
                  <a:schemeClr val="bg1"/>
                </a:solidFill>
                <a:latin typeface="Calibri Light" panose="020F0302020204030204" pitchFamily="34" charset="0"/>
                <a:cs typeface="Calibri Light" panose="020F0302020204030204" pitchFamily="34" charset="0"/>
              </a:rPr>
              <a:t> (</a:t>
            </a:r>
            <a:r>
              <a:rPr lang="el-GR" sz="2800" b="1" dirty="0">
                <a:solidFill>
                  <a:schemeClr val="bg1"/>
                </a:solidFill>
                <a:latin typeface="Calibri Light" panose="020F0302020204030204" pitchFamily="34" charset="0"/>
                <a:cs typeface="Calibri Light" panose="020F0302020204030204" pitchFamily="34" charset="0"/>
              </a:rPr>
              <a:t>Ομάδες Πόρων)</a:t>
            </a:r>
          </a:p>
        </p:txBody>
      </p:sp>
      <p:sp>
        <p:nvSpPr>
          <p:cNvPr id="3" name="TextBox 2"/>
          <p:cNvSpPr txBox="1"/>
          <p:nvPr/>
        </p:nvSpPr>
        <p:spPr>
          <a:xfrm>
            <a:off x="395536" y="1340768"/>
            <a:ext cx="8352928" cy="1477328"/>
          </a:xfrm>
          <a:prstGeom prst="rect">
            <a:avLst/>
          </a:prstGeom>
          <a:noFill/>
        </p:spPr>
        <p:txBody>
          <a:bodyPr wrap="square" lIns="0" tIns="0" rIns="0" bIns="0" rtlCol="0">
            <a:spAutoFit/>
          </a:bodyPr>
          <a:lstStyle/>
          <a:p>
            <a:r>
              <a:rPr lang="el-GR" sz="2400" dirty="0">
                <a:solidFill>
                  <a:schemeClr val="bg1"/>
                </a:solidFill>
                <a:latin typeface="Calibri Light" panose="020F0302020204030204" pitchFamily="34" charset="0"/>
                <a:cs typeface="Calibri Light" panose="020F0302020204030204" pitchFamily="34" charset="0"/>
              </a:rPr>
              <a:t>Μια ομάδα πόρων Azure είναι ένα </a:t>
            </a:r>
            <a:r>
              <a:rPr lang="en-US" sz="2400" dirty="0">
                <a:solidFill>
                  <a:schemeClr val="bg1"/>
                </a:solidFill>
                <a:latin typeface="Calibri Light" panose="020F0302020204030204" pitchFamily="34" charset="0"/>
                <a:cs typeface="Calibri Light" panose="020F0302020204030204" pitchFamily="34" charset="0"/>
              </a:rPr>
              <a:t>container </a:t>
            </a:r>
            <a:r>
              <a:rPr lang="el-GR" sz="2400" dirty="0">
                <a:solidFill>
                  <a:schemeClr val="bg1"/>
                </a:solidFill>
                <a:latin typeface="Calibri Light" panose="020F0302020204030204" pitchFamily="34" charset="0"/>
                <a:cs typeface="Calibri Light" panose="020F0302020204030204" pitchFamily="34" charset="0"/>
              </a:rPr>
              <a:t> που διαθέτει σχετικούς πόρους για μια Azure λύση. Η ομάδα πόρων μπορεί να περιλαμβάνει όλους τους πόρους για τη λύση ή μόνο τους πόρους που θέλετε να διαχειριστείτε ως ομάδα</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8" y="2996952"/>
            <a:ext cx="7632848" cy="3081475"/>
          </a:xfrm>
          <a:prstGeom prst="rect">
            <a:avLst/>
          </a:prstGeom>
        </p:spPr>
      </p:pic>
    </p:spTree>
    <p:extLst>
      <p:ext uri="{BB962C8B-B14F-4D97-AF65-F5344CB8AC3E}">
        <p14:creationId xmlns:p14="http://schemas.microsoft.com/office/powerpoint/2010/main" val="1263878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323528" y="404664"/>
            <a:ext cx="8424936" cy="3644075"/>
          </a:xfrm>
          <a:prstGeom prst="rect">
            <a:avLst/>
          </a:prstGeom>
          <a:noFill/>
        </p:spPr>
        <p:txBody>
          <a:bodyPr wrap="square" lIns="0" tIns="0" rIns="0" bIns="0" rtlCol="0">
            <a:spAutoFit/>
          </a:bodyPr>
          <a:lstStyle/>
          <a:p>
            <a:pPr algn="ctr">
              <a:lnSpc>
                <a:spcPct val="90000"/>
              </a:lnSpc>
              <a:spcBef>
                <a:spcPct val="20000"/>
              </a:spcBef>
              <a:buSzPct val="80000"/>
            </a:pPr>
            <a:r>
              <a:rPr lang="el-GR" sz="2800" b="1" dirty="0">
                <a:solidFill>
                  <a:schemeClr val="bg1"/>
                </a:solidFill>
                <a:latin typeface="Calibri Light" panose="020F0302020204030204" pitchFamily="34" charset="0"/>
                <a:cs typeface="Calibri Light" panose="020F0302020204030204" pitchFamily="34" charset="0"/>
              </a:rPr>
              <a:t>Resource </a:t>
            </a:r>
            <a:r>
              <a:rPr lang="en-US" sz="2800" b="1" dirty="0">
                <a:solidFill>
                  <a:schemeClr val="bg1"/>
                </a:solidFill>
                <a:latin typeface="Calibri Light" panose="020F0302020204030204" pitchFamily="34" charset="0"/>
                <a:cs typeface="Calibri Light" panose="020F0302020204030204" pitchFamily="34" charset="0"/>
              </a:rPr>
              <a:t> </a:t>
            </a:r>
            <a:r>
              <a:rPr lang="el-GR" sz="2800" b="1" dirty="0">
                <a:solidFill>
                  <a:schemeClr val="bg1"/>
                </a:solidFill>
                <a:latin typeface="Calibri Light" panose="020F0302020204030204" pitchFamily="34" charset="0"/>
                <a:cs typeface="Calibri Light" panose="020F0302020204030204" pitchFamily="34" charset="0"/>
              </a:rPr>
              <a:t>Manager </a:t>
            </a:r>
            <a:r>
              <a:rPr lang="en-US" sz="2800" b="1" dirty="0">
                <a:solidFill>
                  <a:schemeClr val="bg1"/>
                </a:solidFill>
                <a:latin typeface="Calibri Light" panose="020F0302020204030204" pitchFamily="34" charset="0"/>
                <a:cs typeface="Calibri Light" panose="020F0302020204030204" pitchFamily="34" charset="0"/>
              </a:rPr>
              <a:t> </a:t>
            </a:r>
            <a:r>
              <a:rPr lang="el-GR" sz="2800" b="1" dirty="0">
                <a:solidFill>
                  <a:schemeClr val="bg1"/>
                </a:solidFill>
                <a:latin typeface="Calibri Light" panose="020F0302020204030204" pitchFamily="34" charset="0"/>
                <a:cs typeface="Calibri Light" panose="020F0302020204030204" pitchFamily="34" charset="0"/>
              </a:rPr>
              <a:t>templates</a:t>
            </a:r>
            <a:endParaRPr lang="en-US" sz="2800" b="1" dirty="0">
              <a:solidFill>
                <a:schemeClr val="bg1"/>
              </a:solidFill>
              <a:latin typeface="Calibri Light" panose="020F0302020204030204" pitchFamily="34" charset="0"/>
              <a:cs typeface="Calibri Light" panose="020F0302020204030204" pitchFamily="34" charset="0"/>
            </a:endParaRPr>
          </a:p>
          <a:p>
            <a:pPr algn="ctr">
              <a:lnSpc>
                <a:spcPct val="90000"/>
              </a:lnSpc>
              <a:spcBef>
                <a:spcPct val="20000"/>
              </a:spcBef>
              <a:buSzPct val="80000"/>
            </a:pPr>
            <a:endParaRPr lang="en-US" sz="3200" b="1"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Τα πρότυπα διαχείρισης πόρων καθορίζουν την ανάπτυξη και τη διαμόρφωση της εφαρμογής σας. </a:t>
            </a: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Χρησιμοποιούνται για την ανάπτυξη μιας εφαρμογής και όλων των συστατικών πόρων της επανειλημμένα</a:t>
            </a:r>
            <a:r>
              <a:rPr lang="en-US" sz="2400" dirty="0">
                <a:solidFill>
                  <a:schemeClr val="bg1"/>
                </a:solidFill>
                <a:latin typeface="Calibri Light" panose="020F0302020204030204" pitchFamily="34" charset="0"/>
                <a:cs typeface="Calibri Light" panose="020F0302020204030204" pitchFamily="34" charset="0"/>
              </a:rPr>
              <a:t> </a:t>
            </a:r>
            <a:r>
              <a:rPr lang="en-US" sz="3200" dirty="0">
                <a:solidFill>
                  <a:schemeClr val="bg1"/>
                </a:solidFill>
              </a:rPr>
              <a:t>. </a:t>
            </a: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Μπορείτε να διαιρέσετε τις αναπτύξεις σε ένα σύνολο από πρότυπα και να δημιουργήσετε ένα πρότυπο master που συνδέσεις σε όλα τα απαιτούμενα πρότυπα.</a:t>
            </a:r>
            <a:endParaRPr lang="el-GR" sz="2400"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15345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323528" y="404664"/>
            <a:ext cx="8496944" cy="3533275"/>
          </a:xfrm>
          <a:prstGeom prst="rect">
            <a:avLst/>
          </a:prstGeom>
          <a:noFill/>
        </p:spPr>
        <p:txBody>
          <a:bodyPr wrap="square" lIns="0" tIns="0" rIns="0" bIns="0" rtlCol="0">
            <a:spAutoFit/>
          </a:bodyPr>
          <a:lstStyle/>
          <a:p>
            <a:pPr algn="ctr">
              <a:lnSpc>
                <a:spcPct val="90000"/>
              </a:lnSpc>
              <a:spcBef>
                <a:spcPct val="20000"/>
              </a:spcBef>
              <a:buSzPct val="80000"/>
            </a:pPr>
            <a:r>
              <a:rPr lang="el-GR" sz="2800" b="1" dirty="0">
                <a:solidFill>
                  <a:schemeClr val="bg1"/>
                </a:solidFill>
                <a:latin typeface="Calibri Light" panose="020F0302020204030204" pitchFamily="34" charset="0"/>
                <a:cs typeface="Calibri Light" panose="020F0302020204030204" pitchFamily="34" charset="0"/>
              </a:rPr>
              <a:t>Role-Based Access Control (RBAC)</a:t>
            </a:r>
          </a:p>
          <a:p>
            <a:pPr>
              <a:lnSpc>
                <a:spcPct val="90000"/>
              </a:lnSpc>
              <a:spcBef>
                <a:spcPct val="20000"/>
              </a:spcBef>
              <a:buSzPct val="80000"/>
            </a:pP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Ο έλεγχος πρόσβασης βάσει ρόλων (RBAC) είναι ένα σύστημα που παρέχει λεπτομερή διαχείριση πρόσβασης πόρων σε Azure. </a:t>
            </a: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Χρησιμοποιώντας το RBAC, μπορείτε να διαχωρίσετε τα καθήκοντα μέσα στην ομάδα σας και να χορηγήσετε μόνο το ποσό της πρόσβασης στους χρήστες που χρειάζονται για να εκτελέσουν τις δουλειές τους.</a:t>
            </a:r>
          </a:p>
          <a:p>
            <a:pPr marL="460375" indent="-460375">
              <a:lnSpc>
                <a:spcPct val="90000"/>
              </a:lnSpc>
              <a:spcBef>
                <a:spcPct val="20000"/>
              </a:spcBef>
              <a:buSzPct val="80000"/>
              <a:buBlip>
                <a:blip r:embed="rId7"/>
              </a:buBlip>
            </a:pPr>
            <a:endParaRPr lang="el-GR" sz="3200" dirty="0">
              <a:gradFill>
                <a:gsLst>
                  <a:gs pos="0">
                    <a:srgbClr val="292929">
                      <a:lumMod val="90000"/>
                      <a:lumOff val="10000"/>
                    </a:srgbClr>
                  </a:gs>
                  <a:gs pos="86000">
                    <a:srgbClr val="292929">
                      <a:lumMod val="90000"/>
                      <a:lumOff val="10000"/>
                    </a:srgbClr>
                  </a:gs>
                </a:gsLst>
                <a:lin ang="5400000" scaled="0"/>
              </a:gradFill>
            </a:endParaRPr>
          </a:p>
        </p:txBody>
      </p:sp>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tretch>
            <a:fillRect/>
          </a:stretch>
        </p:blipFill>
        <p:spPr>
          <a:xfrm>
            <a:off x="2483768" y="3429000"/>
            <a:ext cx="3744416" cy="2780229"/>
          </a:xfrm>
          <a:prstGeom prst="rect">
            <a:avLst/>
          </a:prstGeom>
        </p:spPr>
      </p:pic>
    </p:spTree>
    <p:extLst>
      <p:ext uri="{BB962C8B-B14F-4D97-AF65-F5344CB8AC3E}">
        <p14:creationId xmlns:p14="http://schemas.microsoft.com/office/powerpoint/2010/main" val="1114799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323528" y="332656"/>
            <a:ext cx="8424936" cy="6894195"/>
          </a:xfrm>
          <a:prstGeom prst="rect">
            <a:avLst/>
          </a:prstGeom>
          <a:noFill/>
        </p:spPr>
        <p:txBody>
          <a:bodyPr wrap="square" lIns="0" tIns="0" rIns="0" bIns="0" rtlCol="0">
            <a:spAutoFit/>
          </a:bodyPr>
          <a:lstStyle/>
          <a:p>
            <a:pPr algn="ctr"/>
            <a:r>
              <a:rPr lang="en-US" sz="2800" b="1" dirty="0">
                <a:solidFill>
                  <a:schemeClr val="bg1"/>
                </a:solidFill>
                <a:latin typeface="Calibri Light" panose="020F0302020204030204" pitchFamily="34" charset="0"/>
                <a:cs typeface="Calibri Light" panose="020F0302020204030204" pitchFamily="34" charset="0"/>
              </a:rPr>
              <a:t>Built in Roles</a:t>
            </a:r>
          </a:p>
          <a:p>
            <a:pPr algn="ctr"/>
            <a:endParaRPr lang="en-US" sz="3200" b="1"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Το Azure RBAC έχει τρεις βασικούς κανόνες που ισχύουν για όλους τους τύπους ρόλων</a:t>
            </a:r>
            <a:endParaRPr lang="en-US" sz="2400" dirty="0">
              <a:solidFill>
                <a:schemeClr val="bg1"/>
              </a:solidFill>
              <a:latin typeface="Calibri Light" panose="020F0302020204030204" pitchFamily="34" charset="0"/>
              <a:cs typeface="Calibri Light" panose="020F0302020204030204" pitchFamily="34" charset="0"/>
            </a:endParaRPr>
          </a:p>
          <a:p>
            <a:endParaRPr lang="en-US" sz="2400" dirty="0">
              <a:solidFill>
                <a:schemeClr val="bg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Owner</a:t>
            </a:r>
            <a:endParaRPr lang="el-GR"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Σας επιτρέπει να διαχειριστείτε τα πάντα, συμπεριλαμβανομένης της πρόσβασης σε πόρους</a:t>
            </a:r>
            <a:r>
              <a:rPr lang="el-GR" sz="2400" dirty="0"/>
              <a:t>.</a:t>
            </a:r>
            <a:endParaRPr lang="en-US" sz="2400" dirty="0"/>
          </a:p>
          <a:p>
            <a:endParaRPr lang="en-US" sz="2400" dirty="0"/>
          </a:p>
          <a:p>
            <a:pPr marL="342900" indent="-342900">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Contributor</a:t>
            </a:r>
          </a:p>
          <a:p>
            <a:r>
              <a:rPr lang="el-GR" sz="2400" dirty="0">
                <a:solidFill>
                  <a:schemeClr val="bg1"/>
                </a:solidFill>
                <a:latin typeface="Calibri Light" panose="020F0302020204030204" pitchFamily="34" charset="0"/>
                <a:cs typeface="Calibri Light" panose="020F0302020204030204" pitchFamily="34" charset="0"/>
              </a:rPr>
              <a:t>Σας επιτρέπει να διαχειριστείτε τα πάντα εκτός από την πρόσβαση σε πόρους</a:t>
            </a:r>
            <a:endParaRPr lang="en-US" sz="2400" dirty="0">
              <a:solidFill>
                <a:schemeClr val="bg1"/>
              </a:solidFill>
              <a:latin typeface="Calibri Light" panose="020F0302020204030204" pitchFamily="34" charset="0"/>
              <a:cs typeface="Calibri Light" panose="020F0302020204030204" pitchFamily="34" charset="0"/>
            </a:endParaRPr>
          </a:p>
          <a:p>
            <a:endParaRPr lang="en-US" sz="2400" dirty="0">
              <a:solidFill>
                <a:schemeClr val="bg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Reader</a:t>
            </a:r>
          </a:p>
          <a:p>
            <a:r>
              <a:rPr lang="el-GR" sz="2400" dirty="0">
                <a:solidFill>
                  <a:schemeClr val="bg1"/>
                </a:solidFill>
                <a:latin typeface="Calibri Light" panose="020F0302020204030204" pitchFamily="34" charset="0"/>
                <a:cs typeface="Calibri Light" panose="020F0302020204030204" pitchFamily="34" charset="0"/>
              </a:rPr>
              <a:t>Σας επιτρέπει να βλέπετε τα πάντα, αλλά να μην κάνετε αλλαγές.</a:t>
            </a:r>
          </a:p>
          <a:p>
            <a:endParaRPr lang="el-GR" sz="2400" dirty="0">
              <a:solidFill>
                <a:schemeClr val="bg1"/>
              </a:solidFill>
              <a:latin typeface="Calibri Light" panose="020F0302020204030204" pitchFamily="34" charset="0"/>
              <a:cs typeface="Calibri Light" panose="020F0302020204030204" pitchFamily="34" charset="0"/>
            </a:endParaRPr>
          </a:p>
          <a:p>
            <a:endParaRPr lang="en-US" sz="2400" b="1" dirty="0">
              <a:solidFill>
                <a:schemeClr val="bg1"/>
              </a:solidFill>
              <a:latin typeface="Calibri Light" panose="020F0302020204030204" pitchFamily="34" charset="0"/>
              <a:cs typeface="Calibri Light" panose="020F0302020204030204" pitchFamily="34" charset="0"/>
            </a:endParaRPr>
          </a:p>
          <a:p>
            <a:endParaRPr lang="en-US" sz="2400"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978206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323528" y="476672"/>
            <a:ext cx="8496944" cy="5047536"/>
          </a:xfrm>
          <a:prstGeom prst="rect">
            <a:avLst/>
          </a:prstGeom>
          <a:noFill/>
        </p:spPr>
        <p:txBody>
          <a:bodyPr wrap="square" lIns="0" tIns="0" rIns="0" bIns="0" rtlCol="0">
            <a:spAutoFit/>
          </a:bodyPr>
          <a:lstStyle/>
          <a:p>
            <a:pPr algn="ctr">
              <a:lnSpc>
                <a:spcPct val="90000"/>
              </a:lnSpc>
              <a:spcBef>
                <a:spcPct val="20000"/>
              </a:spcBef>
              <a:buSzPct val="80000"/>
            </a:pPr>
            <a:r>
              <a:rPr lang="en-US" sz="2800" b="1" dirty="0">
                <a:solidFill>
                  <a:schemeClr val="bg1"/>
                </a:solidFill>
                <a:latin typeface="Calibri Light" panose="020F0302020204030204" pitchFamily="34" charset="0"/>
                <a:cs typeface="Calibri Light" panose="020F0302020204030204" pitchFamily="34" charset="0"/>
              </a:rPr>
              <a:t>Azure Portal</a:t>
            </a:r>
          </a:p>
          <a:p>
            <a:pPr algn="ctr">
              <a:lnSpc>
                <a:spcPct val="90000"/>
              </a:lnSpc>
              <a:spcBef>
                <a:spcPct val="20000"/>
              </a:spcBef>
              <a:buSzPct val="80000"/>
            </a:pPr>
            <a:endParaRPr lang="en-US" sz="3200" b="1"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Η πύλη Azure είναι μια διαδικτυακή εφαρμογή που μπορεί να χρησιμοποιηθεί για τη δημιουργία, τη διαχείριση και την κατάργηση των Azure πόρων και υπηρεσιών. </a:t>
            </a: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endParaRPr lang="en-US"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Αυτός είναι ο κεντρικός σας κόμβος</a:t>
            </a:r>
            <a:r>
              <a:rPr lang="en-US" sz="2400" dirty="0">
                <a:solidFill>
                  <a:schemeClr val="bg1"/>
                </a:solidFill>
                <a:latin typeface="Calibri Light" panose="020F0302020204030204" pitchFamily="34" charset="0"/>
                <a:cs typeface="Calibri Light" panose="020F0302020204030204" pitchFamily="34" charset="0"/>
              </a:rPr>
              <a:t> (hub)</a:t>
            </a:r>
            <a:r>
              <a:rPr lang="el-GR" sz="2400" dirty="0">
                <a:solidFill>
                  <a:schemeClr val="bg1"/>
                </a:solidFill>
                <a:latin typeface="Calibri Light" panose="020F0302020204030204" pitchFamily="34" charset="0"/>
                <a:cs typeface="Calibri Light" panose="020F0302020204030204" pitchFamily="34" charset="0"/>
              </a:rPr>
              <a:t> Azure όπου κάνετε</a:t>
            </a:r>
          </a:p>
          <a:p>
            <a:r>
              <a:rPr lang="el-GR" sz="2400" dirty="0">
                <a:solidFill>
                  <a:schemeClr val="bg1"/>
                </a:solidFill>
                <a:latin typeface="Calibri Light" panose="020F0302020204030204" pitchFamily="34" charset="0"/>
                <a:cs typeface="Calibri Light" panose="020F0302020204030204" pitchFamily="34" charset="0"/>
              </a:rPr>
              <a:t>όλα όσα θέλετε </a:t>
            </a:r>
            <a:r>
              <a:rPr lang="en-US" sz="2400" dirty="0" err="1">
                <a:solidFill>
                  <a:schemeClr val="bg1"/>
                </a:solidFill>
                <a:latin typeface="Calibri Light" panose="020F0302020204030204" pitchFamily="34" charset="0"/>
                <a:cs typeface="Calibri Light" panose="020F0302020204030204" pitchFamily="34" charset="0"/>
              </a:rPr>
              <a:t>με</a:t>
            </a:r>
            <a:r>
              <a:rPr lang="en-US" sz="2400" dirty="0">
                <a:solidFill>
                  <a:schemeClr val="bg1"/>
                </a:solidFill>
                <a:latin typeface="Calibri Light" panose="020F0302020204030204" pitchFamily="34" charset="0"/>
                <a:cs typeface="Calibri Light" panose="020F0302020204030204" pitchFamily="34" charset="0"/>
              </a:rPr>
              <a:t> </a:t>
            </a:r>
            <a:r>
              <a:rPr lang="en-US" sz="2400" dirty="0" err="1">
                <a:solidFill>
                  <a:schemeClr val="bg1"/>
                </a:solidFill>
                <a:latin typeface="Calibri Light" panose="020F0302020204030204" pitchFamily="34" charset="0"/>
                <a:cs typeface="Calibri Light" panose="020F0302020204030204" pitchFamily="34" charset="0"/>
              </a:rPr>
              <a:t>το</a:t>
            </a:r>
            <a:r>
              <a:rPr lang="en-US" sz="2400" dirty="0">
                <a:solidFill>
                  <a:schemeClr val="bg1"/>
                </a:solidFill>
                <a:latin typeface="Calibri Light" panose="020F0302020204030204" pitchFamily="34" charset="0"/>
                <a:cs typeface="Calibri Light" panose="020F0302020204030204" pitchFamily="34" charset="0"/>
              </a:rPr>
              <a:t> Azure</a:t>
            </a:r>
          </a:p>
          <a:p>
            <a:endParaRPr lang="en-US" sz="2400" dirty="0">
              <a:solidFill>
                <a:schemeClr val="bg1"/>
              </a:solidFill>
              <a:latin typeface="Calibri Light" panose="020F0302020204030204" pitchFamily="34" charset="0"/>
              <a:cs typeface="Calibri Light" panose="020F0302020204030204" pitchFamily="34" charset="0"/>
            </a:endParaRPr>
          </a:p>
          <a:p>
            <a:r>
              <a:rPr lang="en-US" sz="2400" dirty="0">
                <a:solidFill>
                  <a:schemeClr val="bg1"/>
                </a:solidFill>
                <a:latin typeface="Calibri Light" panose="020F0302020204030204" pitchFamily="34" charset="0"/>
                <a:cs typeface="Calibri Light" panose="020F0302020204030204" pitchFamily="34" charset="0"/>
              </a:rPr>
              <a:t>T</a:t>
            </a:r>
            <a:r>
              <a:rPr lang="el-GR" sz="2400" dirty="0">
                <a:solidFill>
                  <a:schemeClr val="bg1"/>
                </a:solidFill>
                <a:latin typeface="Calibri Light" panose="020F0302020204030204" pitchFamily="34" charset="0"/>
                <a:cs typeface="Calibri Light" panose="020F0302020204030204" pitchFamily="34" charset="0"/>
              </a:rPr>
              <a:t>α περισσότερα πράγματα που μπορείτε να κάνετε στην πύλη Azure μπορείτε και</a:t>
            </a:r>
            <a:r>
              <a:rPr lang="en-US" sz="2400"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μέσω του Azure API, της γραμμής εντολών Azure</a:t>
            </a:r>
            <a:r>
              <a:rPr lang="en-US" sz="2400"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(CLI) και Azure PowerShell</a:t>
            </a:r>
          </a:p>
          <a:p>
            <a:endParaRPr lang="el-GR"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490383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5" name="TextBox 4"/>
          <p:cNvSpPr txBox="1"/>
          <p:nvPr/>
        </p:nvSpPr>
        <p:spPr>
          <a:xfrm>
            <a:off x="323528" y="1268760"/>
            <a:ext cx="8424936" cy="2683812"/>
          </a:xfrm>
          <a:prstGeom prst="rect">
            <a:avLst/>
          </a:prstGeom>
          <a:noFill/>
        </p:spPr>
        <p:txBody>
          <a:bodyPr wrap="square" lIns="0" tIns="0" rIns="0" bIns="0" rtlCol="0">
            <a:spAutoFit/>
          </a:bodyPr>
          <a:lstStyle/>
          <a:p>
            <a:pPr>
              <a:lnSpc>
                <a:spcPct val="90000"/>
              </a:lnSpc>
              <a:spcBef>
                <a:spcPct val="20000"/>
              </a:spcBef>
              <a:buSzPct val="80000"/>
            </a:pPr>
            <a:r>
              <a:rPr lang="el-GR" sz="2400" b="1" dirty="0">
                <a:solidFill>
                  <a:schemeClr val="bg1"/>
                </a:solidFill>
                <a:latin typeface="Calibri Light" panose="020F0302020204030204" pitchFamily="34" charset="0"/>
                <a:cs typeface="Calibri Light" panose="020F0302020204030204" pitchFamily="34" charset="0"/>
              </a:rPr>
              <a:t>Υπολογιστικό Νέφος </a:t>
            </a:r>
            <a:endParaRPr lang="en-US" sz="2400" b="1"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n-US" sz="2400" dirty="0">
                <a:solidFill>
                  <a:schemeClr val="bg1"/>
                </a:solidFill>
                <a:latin typeface="Calibri Light" panose="020F0302020204030204" pitchFamily="34" charset="0"/>
                <a:cs typeface="Calibri Light" panose="020F0302020204030204" pitchFamily="34" charset="0"/>
              </a:rPr>
              <a:t>O</a:t>
            </a:r>
            <a:r>
              <a:rPr lang="el-GR" sz="2400" dirty="0">
                <a:solidFill>
                  <a:schemeClr val="bg1"/>
                </a:solidFill>
                <a:latin typeface="Calibri Light" panose="020F0302020204030204" pitchFamily="34" charset="0"/>
                <a:cs typeface="Calibri Light" panose="020F0302020204030204" pitchFamily="34" charset="0"/>
              </a:rPr>
              <a:t>νομάζεται η  κατ' αίτηση διαδικτυακή κεντρική διάθεση υπολογιστικών πόρων (όπως δίκτυο, εξυπηρετητές, εφαρμογές και υπηρεσίες) με υψηλή ευελιξία, ελάχιστη προσπάθεια από τον χρήστη  και υψηλή αυτοματοποίηση</a:t>
            </a:r>
            <a:r>
              <a:rPr lang="en-US" sz="2400" dirty="0">
                <a:solidFill>
                  <a:schemeClr val="bg1"/>
                </a:solidFill>
                <a:latin typeface="Calibri Light" panose="020F0302020204030204" pitchFamily="34" charset="0"/>
                <a:cs typeface="Calibri Light" panose="020F0302020204030204" pitchFamily="34" charset="0"/>
              </a:rPr>
              <a:t>.</a:t>
            </a:r>
            <a:endParaRPr lang="el-GR" sz="2400" dirty="0">
              <a:solidFill>
                <a:schemeClr val="bg1"/>
              </a:solidFill>
              <a:latin typeface="Calibri Light" panose="020F0302020204030204" pitchFamily="34" charset="0"/>
              <a:cs typeface="Calibri Light" panose="020F0302020204030204" pitchFamily="34" charset="0"/>
            </a:endParaRPr>
          </a:p>
          <a:p>
            <a:pPr marL="460375" indent="-460375">
              <a:lnSpc>
                <a:spcPct val="90000"/>
              </a:lnSpc>
              <a:spcBef>
                <a:spcPct val="20000"/>
              </a:spcBef>
              <a:buSzPct val="80000"/>
              <a:buBlip>
                <a:blip r:embed="rId6"/>
              </a:buBlip>
            </a:pPr>
            <a:endParaRPr lang="el-GR" sz="3200" dirty="0">
              <a:gradFill>
                <a:gsLst>
                  <a:gs pos="0">
                    <a:srgbClr val="292929">
                      <a:lumMod val="90000"/>
                      <a:lumOff val="10000"/>
                    </a:srgbClr>
                  </a:gs>
                  <a:gs pos="86000">
                    <a:srgbClr val="292929">
                      <a:lumMod val="90000"/>
                      <a:lumOff val="10000"/>
                    </a:srgbClr>
                  </a:gs>
                </a:gsLst>
                <a:lin ang="5400000" scaled="0"/>
              </a:gradFill>
            </a:endParaRPr>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1475656" y="4149080"/>
            <a:ext cx="7416824" cy="553998"/>
          </a:xfrm>
          <a:prstGeom prst="rect">
            <a:avLst/>
          </a:prstGeom>
          <a:noFill/>
        </p:spPr>
        <p:txBody>
          <a:bodyPr wrap="square" lIns="0" tIns="0" rIns="0" bIns="0" rtlCol="0">
            <a:spAutoFit/>
          </a:bodyPr>
          <a:lstStyle/>
          <a:p>
            <a:pPr>
              <a:lnSpc>
                <a:spcPct val="90000"/>
              </a:lnSpc>
              <a:spcBef>
                <a:spcPct val="20000"/>
              </a:spcBef>
              <a:buSzPct val="80000"/>
            </a:pPr>
            <a:r>
              <a:rPr lang="el-GR" sz="2000" i="1" dirty="0">
                <a:solidFill>
                  <a:schemeClr val="bg1"/>
                </a:solidFill>
                <a:latin typeface="Calibri Light" panose="020F0302020204030204" pitchFamily="34" charset="0"/>
                <a:cs typeface="Calibri Light" panose="020F0302020204030204" pitchFamily="34" charset="0"/>
              </a:rPr>
              <a:t>Ορισμός </a:t>
            </a:r>
            <a:r>
              <a:rPr lang="en-US" sz="2000" i="1" dirty="0">
                <a:solidFill>
                  <a:schemeClr val="bg1"/>
                </a:solidFill>
                <a:latin typeface="Calibri Light" panose="020F0302020204030204" pitchFamily="34" charset="0"/>
                <a:cs typeface="Calibri Light" panose="020F0302020204030204" pitchFamily="34" charset="0"/>
              </a:rPr>
              <a:t>Cloud </a:t>
            </a:r>
            <a:r>
              <a:rPr lang="el-GR" sz="2000" i="1" dirty="0">
                <a:solidFill>
                  <a:schemeClr val="bg1"/>
                </a:solidFill>
                <a:latin typeface="Calibri Light" panose="020F0302020204030204" pitchFamily="34" charset="0"/>
                <a:cs typeface="Calibri Light" panose="020F0302020204030204" pitchFamily="34" charset="0"/>
              </a:rPr>
              <a:t>σύμφωνα με </a:t>
            </a:r>
            <a:r>
              <a:rPr lang="en-US" sz="2000" i="1" dirty="0">
                <a:solidFill>
                  <a:schemeClr val="bg1"/>
                </a:solidFill>
                <a:latin typeface="Calibri Light" panose="020F0302020204030204" pitchFamily="34" charset="0"/>
                <a:cs typeface="Calibri Light" panose="020F0302020204030204" pitchFamily="34" charset="0"/>
              </a:rPr>
              <a:t>NIST ( National Institute of Standards and Technology ) </a:t>
            </a:r>
            <a:endParaRPr lang="el-GR" sz="20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99607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251520" y="188640"/>
            <a:ext cx="8712968" cy="1329595"/>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Με το που εισέλθουμε στο Portal εμφανίζονται με τη μορφή tiles οι βασικές υπηρεσίες του Azure καθώς και οι ενεργές υπηρεσίες</a:t>
            </a:r>
            <a:r>
              <a:rPr lang="en-US" sz="2400" dirty="0">
                <a:solidFill>
                  <a:schemeClr val="bg1"/>
                </a:solidFill>
                <a:latin typeface="Calibri Light" panose="020F0302020204030204" pitchFamily="34" charset="0"/>
                <a:cs typeface="Calibri Light" panose="020F0302020204030204" pitchFamily="34" charset="0"/>
              </a:rPr>
              <a:t> . </a:t>
            </a:r>
            <a:r>
              <a:rPr lang="el-GR" sz="2400" dirty="0">
                <a:solidFill>
                  <a:schemeClr val="bg1"/>
                </a:solidFill>
                <a:latin typeface="Calibri Light" panose="020F0302020204030204" pitchFamily="34" charset="0"/>
                <a:cs typeface="Calibri Light" panose="020F0302020204030204" pitchFamily="34" charset="0"/>
              </a:rPr>
              <a:t>Αριστερά βρίσκεται το μενού, ενώ στα δεξιά βρίσκονται τα στοιχεία του λογαριασμού με τον οποίο έχουμε συνδεθεί. </a:t>
            </a:r>
            <a:endParaRPr lang="en-US" sz="2400" dirty="0">
              <a:solidFill>
                <a:schemeClr val="bg1"/>
              </a:solidFill>
              <a:latin typeface="Calibri Light" panose="020F0302020204030204" pitchFamily="34" charset="0"/>
              <a:cs typeface="Calibri Light" panose="020F0302020204030204" pitchFamily="34" charset="0"/>
            </a:endParaRPr>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t="-245" r="14464"/>
          <a:stretch/>
        </p:blipFill>
        <p:spPr>
          <a:xfrm>
            <a:off x="395536" y="1844824"/>
            <a:ext cx="8208913" cy="4343524"/>
          </a:xfrm>
          <a:prstGeom prst="rect">
            <a:avLst/>
          </a:prstGeom>
        </p:spPr>
      </p:pic>
    </p:spTree>
    <p:extLst>
      <p:ext uri="{BB962C8B-B14F-4D97-AF65-F5344CB8AC3E}">
        <p14:creationId xmlns:p14="http://schemas.microsoft.com/office/powerpoint/2010/main" val="3483095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t="-245" r="14464"/>
          <a:stretch/>
        </p:blipFill>
        <p:spPr>
          <a:xfrm>
            <a:off x="251520" y="404664"/>
            <a:ext cx="5688632" cy="3009985"/>
          </a:xfrm>
          <a:prstGeom prst="rect">
            <a:avLst/>
          </a:prstGeom>
        </p:spPr>
      </p:pic>
      <p:sp>
        <p:nvSpPr>
          <p:cNvPr id="4" name="TextBox 3"/>
          <p:cNvSpPr txBox="1"/>
          <p:nvPr/>
        </p:nvSpPr>
        <p:spPr>
          <a:xfrm>
            <a:off x="251520" y="3429000"/>
            <a:ext cx="8784976" cy="2585323"/>
          </a:xfrm>
          <a:prstGeom prst="rect">
            <a:avLst/>
          </a:prstGeom>
          <a:noFill/>
        </p:spPr>
        <p:txBody>
          <a:bodyPr wrap="square" lIns="0" tIns="0" rIns="0" bIns="0" rtlCol="0">
            <a:spAutoFit/>
          </a:bodyPr>
          <a:lstStyle/>
          <a:p>
            <a:r>
              <a:rPr lang="el-GR" sz="2400" dirty="0">
                <a:solidFill>
                  <a:schemeClr val="bg1"/>
                </a:solidFill>
                <a:latin typeface="Calibri Light" panose="020F0302020204030204" pitchFamily="34" charset="0"/>
                <a:cs typeface="Calibri Light" panose="020F0302020204030204" pitchFamily="34" charset="0"/>
              </a:rPr>
              <a:t>Service Health Αυτό δείχνει την κατάσταση στα </a:t>
            </a:r>
            <a:r>
              <a:rPr lang="en-US" sz="2400" dirty="0">
                <a:solidFill>
                  <a:schemeClr val="bg1"/>
                </a:solidFill>
                <a:latin typeface="Calibri Light" panose="020F0302020204030204" pitchFamily="34" charset="0"/>
                <a:cs typeface="Calibri Light" panose="020F0302020204030204" pitchFamily="34" charset="0"/>
              </a:rPr>
              <a:t>datacenter </a:t>
            </a:r>
            <a:r>
              <a:rPr lang="el-GR" sz="2400" dirty="0">
                <a:solidFill>
                  <a:schemeClr val="bg1"/>
                </a:solidFill>
                <a:latin typeface="Calibri Light" panose="020F0302020204030204" pitchFamily="34" charset="0"/>
                <a:cs typeface="Calibri Light" panose="020F0302020204030204" pitchFamily="34" charset="0"/>
              </a:rPr>
              <a:t>σε όλο το κόσμο. </a:t>
            </a:r>
            <a:endParaRPr lang="en-US"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Marketplace μπορείτε να αναζητήσετε και να προσθέσετε πόρους</a:t>
            </a:r>
            <a:endParaRPr lang="en-US"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Subscriptions</a:t>
            </a:r>
            <a:r>
              <a:rPr lang="en-US" sz="2400"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δείχνει τις συνδρομές</a:t>
            </a:r>
            <a:r>
              <a:rPr lang="en-US" sz="2400"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που μπορεί να διαχειριστεί ο λογαριασμός που χρησιμοποιείτε</a:t>
            </a:r>
            <a:endParaRPr lang="en-US" sz="2400" dirty="0">
              <a:solidFill>
                <a:schemeClr val="bg1"/>
              </a:solidFill>
              <a:latin typeface="Calibri Light" panose="020F0302020204030204" pitchFamily="34" charset="0"/>
              <a:cs typeface="Calibri Light" panose="020F0302020204030204" pitchFamily="34" charset="0"/>
            </a:endParaRPr>
          </a:p>
          <a:p>
            <a:r>
              <a:rPr lang="en-US" sz="2400" dirty="0">
                <a:solidFill>
                  <a:schemeClr val="bg1"/>
                </a:solidFill>
                <a:latin typeface="Calibri Light" panose="020F0302020204030204" pitchFamily="34" charset="0"/>
                <a:cs typeface="Calibri Light" panose="020F0302020204030204" pitchFamily="34" charset="0"/>
              </a:rPr>
              <a:t>Help + Support </a:t>
            </a:r>
            <a:r>
              <a:rPr lang="el-GR" sz="2400" dirty="0">
                <a:solidFill>
                  <a:schemeClr val="bg1"/>
                </a:solidFill>
                <a:latin typeface="Calibri Light" panose="020F0302020204030204" pitchFamily="34" charset="0"/>
                <a:cs typeface="Calibri Light" panose="020F0302020204030204" pitchFamily="34" charset="0"/>
              </a:rPr>
              <a:t>Με αυτό μπορείτε να υποβάλετε νέα αίτηση υποστήριξης και να διαχειριστείτε τα αιτήματα που έχετε βάλει</a:t>
            </a:r>
            <a:endParaRPr lang="en-US"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28795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10" name="TextBox 9"/>
          <p:cNvSpPr txBox="1"/>
          <p:nvPr/>
        </p:nvSpPr>
        <p:spPr>
          <a:xfrm>
            <a:off x="395536" y="332656"/>
            <a:ext cx="8496944" cy="5712333"/>
          </a:xfrm>
          <a:prstGeom prst="rect">
            <a:avLst/>
          </a:prstGeom>
          <a:noFill/>
        </p:spPr>
        <p:txBody>
          <a:bodyPr wrap="square" lIns="0" tIns="0" rIns="0" bIns="0" rtlCol="0">
            <a:spAutoFit/>
          </a:bodyPr>
          <a:lstStyle/>
          <a:p>
            <a:pPr>
              <a:defRPr/>
            </a:pPr>
            <a:r>
              <a:rPr lang="el-GR" sz="2400" dirty="0">
                <a:solidFill>
                  <a:schemeClr val="bg1"/>
                </a:solidFill>
                <a:latin typeface="Calibri Light" panose="020F0302020204030204" pitchFamily="34" charset="0"/>
                <a:cs typeface="Calibri Light" panose="020F0302020204030204" pitchFamily="34" charset="0"/>
              </a:rPr>
              <a:t>Η επιλογή [ </a:t>
            </a:r>
            <a:r>
              <a:rPr lang="el-GR" sz="2400" b="1" dirty="0">
                <a:solidFill>
                  <a:schemeClr val="bg1"/>
                </a:solidFill>
                <a:latin typeface="Calibri Light" panose="020F0302020204030204" pitchFamily="34" charset="0"/>
                <a:cs typeface="Calibri Light" panose="020F0302020204030204" pitchFamily="34" charset="0"/>
              </a:rPr>
              <a:t>NOTIFICATIONS </a:t>
            </a:r>
            <a:r>
              <a:rPr lang="el-GR" sz="2400" dirty="0">
                <a:solidFill>
                  <a:schemeClr val="bg1"/>
                </a:solidFill>
                <a:latin typeface="Calibri Light" panose="020F0302020204030204" pitchFamily="34" charset="0"/>
                <a:cs typeface="Calibri Light" panose="020F0302020204030204" pitchFamily="34" charset="0"/>
              </a:rPr>
              <a:t>] προβάλει όλες τις ειδοποιήσεις που προκύπτουν από τις ενεργές υπηρεσίες του Azure ή του λογαριασμού μας</a:t>
            </a:r>
            <a:endParaRPr lang="en-US" sz="2400" dirty="0">
              <a:solidFill>
                <a:schemeClr val="bg1"/>
              </a:solidFill>
              <a:latin typeface="Calibri Light" panose="020F0302020204030204" pitchFamily="34" charset="0"/>
              <a:cs typeface="Calibri Light" panose="020F0302020204030204" pitchFamily="34" charset="0"/>
            </a:endParaRPr>
          </a:p>
          <a:p>
            <a:pPr>
              <a:defRPr/>
            </a:pPr>
            <a:endParaRPr lang="el-GR" sz="2400" dirty="0">
              <a:solidFill>
                <a:schemeClr val="bg1"/>
              </a:solidFill>
              <a:latin typeface="Calibri Light" panose="020F0302020204030204" pitchFamily="34" charset="0"/>
              <a:cs typeface="Calibri Light" panose="020F0302020204030204" pitchFamily="34" charset="0"/>
            </a:endParaRPr>
          </a:p>
          <a:p>
            <a:pPr>
              <a:defRPr/>
            </a:pPr>
            <a:r>
              <a:rPr lang="el-GR" sz="2400" dirty="0">
                <a:solidFill>
                  <a:schemeClr val="bg1"/>
                </a:solidFill>
                <a:latin typeface="Calibri Light" panose="020F0302020204030204" pitchFamily="34" charset="0"/>
                <a:cs typeface="Calibri Light" panose="020F0302020204030204" pitchFamily="34" charset="0"/>
              </a:rPr>
              <a:t>Στο μενού [ </a:t>
            </a:r>
            <a:r>
              <a:rPr lang="el-GR" sz="2400" b="1" dirty="0">
                <a:solidFill>
                  <a:schemeClr val="bg1"/>
                </a:solidFill>
                <a:latin typeface="Calibri Light" panose="020F0302020204030204" pitchFamily="34" charset="0"/>
                <a:cs typeface="Calibri Light" panose="020F0302020204030204" pitchFamily="34" charset="0"/>
              </a:rPr>
              <a:t>BROWSE</a:t>
            </a:r>
            <a:r>
              <a:rPr lang="el-GR" sz="2400" dirty="0">
                <a:solidFill>
                  <a:schemeClr val="bg1"/>
                </a:solidFill>
                <a:latin typeface="Calibri Light" panose="020F0302020204030204" pitchFamily="34" charset="0"/>
                <a:cs typeface="Calibri Light" panose="020F0302020204030204" pitchFamily="34" charset="0"/>
              </a:rPr>
              <a:t> ] μπορούμε να βρούμε πρόσφατα</a:t>
            </a:r>
            <a:r>
              <a:rPr lang="en-US" sz="2400"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χρησιμοποιημένες/ενεργές υπηρεσίες, και πλήθος άλλων</a:t>
            </a:r>
            <a:r>
              <a:rPr lang="en-US" sz="2400"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διαθέσιμων</a:t>
            </a:r>
            <a:endParaRPr lang="en-US" sz="2400" dirty="0">
              <a:solidFill>
                <a:schemeClr val="bg1"/>
              </a:solidFill>
              <a:latin typeface="Calibri Light" panose="020F0302020204030204" pitchFamily="34" charset="0"/>
              <a:cs typeface="Calibri Light" panose="020F0302020204030204" pitchFamily="34" charset="0"/>
            </a:endParaRPr>
          </a:p>
          <a:p>
            <a:pPr>
              <a:defRPr/>
            </a:pPr>
            <a:endParaRPr lang="en-US" sz="2400" dirty="0">
              <a:solidFill>
                <a:schemeClr val="bg1"/>
              </a:solidFill>
              <a:latin typeface="Calibri Light" panose="020F0302020204030204" pitchFamily="34" charset="0"/>
              <a:cs typeface="Calibri Light" panose="020F0302020204030204" pitchFamily="34" charset="0"/>
            </a:endParaRPr>
          </a:p>
          <a:p>
            <a:pPr>
              <a:defRPr/>
            </a:pPr>
            <a:r>
              <a:rPr lang="el-GR" sz="2400" dirty="0">
                <a:solidFill>
                  <a:schemeClr val="bg1"/>
                </a:solidFill>
                <a:latin typeface="Calibri Light" panose="020F0302020204030204" pitchFamily="34" charset="0"/>
                <a:cs typeface="Calibri Light" panose="020F0302020204030204" pitchFamily="34" charset="0"/>
              </a:rPr>
              <a:t>Στην καρτέλα [ </a:t>
            </a:r>
            <a:r>
              <a:rPr lang="el-GR" sz="2400" b="1" dirty="0">
                <a:solidFill>
                  <a:schemeClr val="bg1"/>
                </a:solidFill>
                <a:latin typeface="Calibri Light" panose="020F0302020204030204" pitchFamily="34" charset="0"/>
                <a:cs typeface="Calibri Light" panose="020F0302020204030204" pitchFamily="34" charset="0"/>
              </a:rPr>
              <a:t>ACTIVE</a:t>
            </a:r>
            <a:r>
              <a:rPr lang="el-GR" sz="2400" dirty="0">
                <a:solidFill>
                  <a:schemeClr val="bg1"/>
                </a:solidFill>
                <a:latin typeface="Calibri Light" panose="020F0302020204030204" pitchFamily="34" charset="0"/>
                <a:cs typeface="Calibri Light" panose="020F0302020204030204" pitchFamily="34" charset="0"/>
              </a:rPr>
              <a:t> ] βλέπουμε όλες τις ενεργές υπηρεσίες</a:t>
            </a:r>
          </a:p>
          <a:p>
            <a:r>
              <a:rPr lang="el-GR" sz="2400" dirty="0">
                <a:solidFill>
                  <a:schemeClr val="bg1"/>
                </a:solidFill>
                <a:latin typeface="Calibri Light" panose="020F0302020204030204" pitchFamily="34" charset="0"/>
                <a:cs typeface="Calibri Light" panose="020F0302020204030204" pitchFamily="34" charset="0"/>
              </a:rPr>
              <a:t>Στο μενού [ </a:t>
            </a:r>
            <a:r>
              <a:rPr lang="el-GR" sz="2400" b="1" dirty="0">
                <a:solidFill>
                  <a:schemeClr val="bg1"/>
                </a:solidFill>
                <a:latin typeface="Calibri Light" panose="020F0302020204030204" pitchFamily="34" charset="0"/>
                <a:cs typeface="Calibri Light" panose="020F0302020204030204" pitchFamily="34" charset="0"/>
              </a:rPr>
              <a:t>BILLING</a:t>
            </a:r>
            <a:r>
              <a:rPr lang="el-GR" sz="2400" dirty="0">
                <a:solidFill>
                  <a:schemeClr val="bg1"/>
                </a:solidFill>
                <a:latin typeface="Calibri Light" panose="020F0302020204030204" pitchFamily="34" charset="0"/>
                <a:cs typeface="Calibri Light" panose="020F0302020204030204" pitchFamily="34" charset="0"/>
              </a:rPr>
              <a:t> ] βλέπουμε τις τρέχουσες χρεώσεις για το λογαριασμό μας</a:t>
            </a:r>
            <a:endParaRPr lang="en-US" sz="2400" dirty="0">
              <a:solidFill>
                <a:schemeClr val="bg1"/>
              </a:solidFill>
              <a:latin typeface="Calibri Light" panose="020F0302020204030204" pitchFamily="34" charset="0"/>
              <a:cs typeface="Calibri Light" panose="020F0302020204030204" pitchFamily="34" charset="0"/>
            </a:endParaRPr>
          </a:p>
          <a:p>
            <a:endParaRPr lang="en-US"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Από το μενού [ </a:t>
            </a:r>
            <a:r>
              <a:rPr lang="el-GR" sz="2400" b="1" dirty="0">
                <a:solidFill>
                  <a:schemeClr val="bg1"/>
                </a:solidFill>
                <a:latin typeface="Calibri Light" panose="020F0302020204030204" pitchFamily="34" charset="0"/>
                <a:cs typeface="Calibri Light" panose="020F0302020204030204" pitchFamily="34" charset="0"/>
              </a:rPr>
              <a:t>SUPPORT</a:t>
            </a:r>
            <a:r>
              <a:rPr lang="el-GR" sz="2400" dirty="0">
                <a:solidFill>
                  <a:schemeClr val="bg1"/>
                </a:solidFill>
                <a:latin typeface="Calibri Light" panose="020F0302020204030204" pitchFamily="34" charset="0"/>
                <a:cs typeface="Calibri Light" panose="020F0302020204030204" pitchFamily="34" charset="0"/>
              </a:rPr>
              <a:t> ] μπορούμε να βρούμε διάφορα θέματα από FAQs, τεχνική υποστήριξη, οδηγίες, κλπ</a:t>
            </a:r>
            <a:endParaRPr lang="en-US" sz="2400" dirty="0">
              <a:solidFill>
                <a:schemeClr val="bg1"/>
              </a:solidFill>
              <a:latin typeface="Calibri Light" panose="020F0302020204030204" pitchFamily="34" charset="0"/>
              <a:cs typeface="Calibri Light" panose="020F0302020204030204" pitchFamily="34" charset="0"/>
            </a:endParaRPr>
          </a:p>
          <a:p>
            <a:pPr marL="460375" indent="-460375">
              <a:lnSpc>
                <a:spcPct val="90000"/>
              </a:lnSpc>
              <a:spcBef>
                <a:spcPct val="20000"/>
              </a:spcBef>
              <a:buSzPct val="80000"/>
              <a:buBlip>
                <a:blip r:embed="rId7"/>
              </a:buBlip>
            </a:pPr>
            <a:endParaRPr lang="el-GR" sz="3200" dirty="0">
              <a:gradFill>
                <a:gsLst>
                  <a:gs pos="0">
                    <a:srgbClr val="292929">
                      <a:lumMod val="90000"/>
                      <a:lumOff val="10000"/>
                    </a:srgbClr>
                  </a:gs>
                  <a:gs pos="86000">
                    <a:srgbClr val="292929">
                      <a:lumMod val="90000"/>
                      <a:lumOff val="10000"/>
                    </a:srgbClr>
                  </a:gs>
                </a:gsLst>
                <a:lin ang="5400000" scaled="0"/>
              </a:gradFill>
            </a:endParaRPr>
          </a:p>
        </p:txBody>
      </p:sp>
    </p:spTree>
    <p:extLst>
      <p:ext uri="{BB962C8B-B14F-4D97-AF65-F5344CB8AC3E}">
        <p14:creationId xmlns:p14="http://schemas.microsoft.com/office/powerpoint/2010/main" val="3282161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251520" y="332656"/>
            <a:ext cx="8640960" cy="5638467"/>
          </a:xfrm>
          <a:prstGeom prst="rect">
            <a:avLst/>
          </a:prstGeom>
          <a:noFill/>
        </p:spPr>
        <p:txBody>
          <a:bodyPr wrap="square" lIns="0" tIns="0" rIns="0" bIns="0" rtlCol="0">
            <a:spAutoFit/>
          </a:bodyPr>
          <a:lstStyle/>
          <a:p>
            <a:pPr algn="ctr">
              <a:lnSpc>
                <a:spcPct val="90000"/>
              </a:lnSpc>
              <a:spcBef>
                <a:spcPct val="20000"/>
              </a:spcBef>
              <a:buSzPct val="80000"/>
            </a:pPr>
            <a:r>
              <a:rPr lang="en-US" sz="2800" b="1" dirty="0">
                <a:solidFill>
                  <a:schemeClr val="bg1"/>
                </a:solidFill>
                <a:latin typeface="Calibri Light" panose="020F0302020204030204" pitchFamily="34" charset="0"/>
                <a:cs typeface="Calibri Light" panose="020F0302020204030204" pitchFamily="34" charset="0"/>
              </a:rPr>
              <a:t>App Service and App Service plans</a:t>
            </a:r>
          </a:p>
          <a:p>
            <a:pPr algn="ctr">
              <a:lnSpc>
                <a:spcPct val="90000"/>
              </a:lnSpc>
              <a:spcBef>
                <a:spcPct val="20000"/>
              </a:spcBef>
              <a:buSzPct val="80000"/>
            </a:pPr>
            <a:endParaRPr lang="en-US" sz="3200" b="1"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Η </a:t>
            </a:r>
            <a:r>
              <a:rPr lang="en-US" sz="2400" dirty="0">
                <a:solidFill>
                  <a:schemeClr val="bg1"/>
                </a:solidFill>
                <a:latin typeface="Calibri Light" panose="020F0302020204030204" pitchFamily="34" charset="0"/>
                <a:cs typeface="Calibri Light" panose="020F0302020204030204" pitchFamily="34" charset="0"/>
              </a:rPr>
              <a:t>App Service</a:t>
            </a:r>
            <a:r>
              <a:rPr lang="el-GR" sz="2400" dirty="0">
                <a:solidFill>
                  <a:schemeClr val="bg1"/>
                </a:solidFill>
                <a:latin typeface="Calibri Light" panose="020F0302020204030204" pitchFamily="34" charset="0"/>
                <a:cs typeface="Calibri Light" panose="020F0302020204030204" pitchFamily="34" charset="0"/>
              </a:rPr>
              <a:t> είναι μια υπηρεσία που φιλοξενεί ένα από τα πέντε είδη εφαρμογών</a:t>
            </a:r>
            <a:r>
              <a:rPr lang="en-US" sz="2400" dirty="0">
                <a:solidFill>
                  <a:schemeClr val="bg1"/>
                </a:solidFill>
                <a:latin typeface="Calibri Light" panose="020F0302020204030204" pitchFamily="34" charset="0"/>
                <a:cs typeface="Calibri Light" panose="020F0302020204030204" pitchFamily="34" charset="0"/>
              </a:rPr>
              <a:t> :</a:t>
            </a:r>
          </a:p>
          <a:p>
            <a:pPr>
              <a:lnSpc>
                <a:spcPct val="90000"/>
              </a:lnSpc>
              <a:spcBef>
                <a:spcPct val="20000"/>
              </a:spcBef>
              <a:buSzPct val="80000"/>
            </a:pPr>
            <a:endParaRPr lang="el-GR" sz="2400" dirty="0">
              <a:solidFill>
                <a:schemeClr val="bg1"/>
              </a:solidFill>
              <a:latin typeface="Calibri Light" panose="020F0302020204030204" pitchFamily="34" charset="0"/>
              <a:cs typeface="Calibri Light" panose="020F0302020204030204" pitchFamily="34" charset="0"/>
            </a:endParaRPr>
          </a:p>
          <a:p>
            <a:pPr marL="342900" indent="-342900">
              <a:lnSpc>
                <a:spcPct val="90000"/>
              </a:lnSpc>
              <a:spcBef>
                <a:spcPct val="20000"/>
              </a:spcBef>
              <a:buSzPct val="800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Web Apps</a:t>
            </a:r>
          </a:p>
          <a:p>
            <a:pPr marL="342900" indent="-342900">
              <a:lnSpc>
                <a:spcPct val="90000"/>
              </a:lnSpc>
              <a:spcBef>
                <a:spcPct val="20000"/>
              </a:spcBef>
              <a:buSzPct val="800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Mobile Apps</a:t>
            </a:r>
          </a:p>
          <a:p>
            <a:pPr marL="342900" indent="-342900">
              <a:lnSpc>
                <a:spcPct val="90000"/>
              </a:lnSpc>
              <a:spcBef>
                <a:spcPct val="20000"/>
              </a:spcBef>
              <a:buSzPct val="800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Logic Apps</a:t>
            </a:r>
          </a:p>
          <a:p>
            <a:pPr marL="342900" indent="-342900">
              <a:lnSpc>
                <a:spcPct val="90000"/>
              </a:lnSpc>
              <a:spcBef>
                <a:spcPct val="20000"/>
              </a:spcBef>
              <a:buSzPct val="800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API Apps</a:t>
            </a:r>
          </a:p>
          <a:p>
            <a:pPr marL="342900" indent="-342900">
              <a:lnSpc>
                <a:spcPct val="90000"/>
              </a:lnSpc>
              <a:spcBef>
                <a:spcPct val="20000"/>
              </a:spcBef>
              <a:buSzPct val="800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Function Apps</a:t>
            </a:r>
          </a:p>
          <a:p>
            <a:pPr marL="342900" indent="-342900">
              <a:lnSpc>
                <a:spcPct val="90000"/>
              </a:lnSpc>
              <a:spcBef>
                <a:spcPct val="20000"/>
              </a:spcBef>
              <a:buSzPct val="80000"/>
              <a:buFont typeface="Arial" panose="020B0604020202020204" pitchFamily="34" charset="0"/>
              <a:buChar char="•"/>
            </a:pP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n-US" sz="2400" dirty="0">
                <a:solidFill>
                  <a:schemeClr val="bg1"/>
                </a:solidFill>
                <a:latin typeface="Calibri Light" panose="020F0302020204030204" pitchFamily="34" charset="0"/>
                <a:cs typeface="Calibri Light" panose="020F0302020204030204" pitchFamily="34" charset="0"/>
              </a:rPr>
              <a:t>To App Service Plan </a:t>
            </a:r>
            <a:r>
              <a:rPr lang="el-GR" sz="2400" dirty="0">
                <a:solidFill>
                  <a:schemeClr val="bg1"/>
                </a:solidFill>
                <a:latin typeface="Calibri Light" panose="020F0302020204030204" pitchFamily="34" charset="0"/>
                <a:cs typeface="Calibri Light" panose="020F0302020204030204" pitchFamily="34" charset="0"/>
              </a:rPr>
              <a:t>ορίζει την ικανότητα και τους πόρους που πρέπει να μοιράζονται μεταξύ μιας ή περισσότερων υπηρεσιών εφαρμογών που έχουν εκχωρηθεί σε αυτό το σχέδιο</a:t>
            </a:r>
            <a:endParaRPr lang="el-GR" sz="2400"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68271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6" y="332656"/>
            <a:ext cx="7452320" cy="4027945"/>
          </a:xfrm>
          <a:prstGeom prst="rect">
            <a:avLst/>
          </a:prstGeom>
        </p:spPr>
      </p:pic>
      <p:sp>
        <p:nvSpPr>
          <p:cNvPr id="4" name="TextBox 3"/>
          <p:cNvSpPr txBox="1"/>
          <p:nvPr/>
        </p:nvSpPr>
        <p:spPr>
          <a:xfrm>
            <a:off x="395536" y="4509120"/>
            <a:ext cx="8280920" cy="332399"/>
          </a:xfrm>
          <a:prstGeom prst="rect">
            <a:avLst/>
          </a:prstGeom>
          <a:noFill/>
        </p:spPr>
        <p:txBody>
          <a:bodyPr wrap="square" lIns="0" tIns="0" rIns="0" bIns="0" rtlCol="0">
            <a:spAutoFit/>
          </a:bodyPr>
          <a:lstStyle/>
          <a:p>
            <a:pPr>
              <a:lnSpc>
                <a:spcPct val="90000"/>
              </a:lnSpc>
              <a:spcBef>
                <a:spcPct val="20000"/>
              </a:spcBef>
              <a:buSzPct val="80000"/>
            </a:pPr>
            <a:r>
              <a:rPr lang="en-US" sz="2400" dirty="0">
                <a:solidFill>
                  <a:schemeClr val="bg1"/>
                </a:solidFill>
                <a:latin typeface="Calibri Light" panose="020F0302020204030204" pitchFamily="34" charset="0"/>
                <a:cs typeface="Calibri Light" panose="020F0302020204030204" pitchFamily="34" charset="0"/>
              </a:rPr>
              <a:t> </a:t>
            </a:r>
            <a:endParaRPr lang="el-GR" sz="2400" dirty="0">
              <a:solidFill>
                <a:schemeClr val="bg1"/>
              </a:solidFill>
              <a:latin typeface="Calibri Light" panose="020F0302020204030204" pitchFamily="34" charset="0"/>
              <a:cs typeface="Calibri Light" panose="020F0302020204030204" pitchFamily="34" charset="0"/>
            </a:endParaRPr>
          </a:p>
        </p:txBody>
      </p:sp>
      <p:sp>
        <p:nvSpPr>
          <p:cNvPr id="7" name="Rectangle 2"/>
          <p:cNvSpPr>
            <a:spLocks noChangeArrowheads="1"/>
          </p:cNvSpPr>
          <p:nvPr/>
        </p:nvSpPr>
        <p:spPr bwMode="auto">
          <a:xfrm>
            <a:off x="107505" y="4765793"/>
            <a:ext cx="87849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Το Web Apps επιτρέπει να δημιουργείτε και να φιλοξενείτε </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εφαρμογές ιστού στη γλώσσα προγραμματισμού της επιλογής </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σας χωρίς να διαχειρίζεστε υποδομές </a:t>
            </a:r>
          </a:p>
        </p:txBody>
      </p:sp>
    </p:spTree>
    <p:extLst>
      <p:ext uri="{BB962C8B-B14F-4D97-AF65-F5344CB8AC3E}">
        <p14:creationId xmlns:p14="http://schemas.microsoft.com/office/powerpoint/2010/main" val="27303927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Rectangle 1"/>
          <p:cNvSpPr>
            <a:spLocks noChangeArrowheads="1"/>
          </p:cNvSpPr>
          <p:nvPr/>
        </p:nvSpPr>
        <p:spPr bwMode="auto">
          <a:xfrm>
            <a:off x="251520" y="260648"/>
            <a:ext cx="829053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l-GR" sz="2400" b="1" dirty="0">
                <a:solidFill>
                  <a:schemeClr val="bg1"/>
                </a:solidFill>
                <a:latin typeface="Calibri Light" panose="020F0302020204030204" pitchFamily="34" charset="0"/>
                <a:cs typeface="Calibri Light" panose="020F0302020204030204" pitchFamily="34" charset="0"/>
              </a:rPr>
              <a:t>Mobile Apps</a:t>
            </a:r>
            <a:r>
              <a:rPr lang="el-GR" altLang="el-GR" sz="2400" b="1" dirty="0">
                <a:solidFill>
                  <a:schemeClr val="bg1"/>
                </a:solidFill>
                <a:latin typeface="Calibri Light" panose="020F0302020204030204" pitchFamily="34" charset="0"/>
                <a:cs typeface="Calibri Light" panose="020F0302020204030204" pitchFamily="34" charset="0"/>
              </a:rPr>
              <a:t> </a:t>
            </a:r>
            <a:r>
              <a:rPr lang="el-GR" altLang="el-GR" sz="2400" dirty="0">
                <a:solidFill>
                  <a:schemeClr val="bg1"/>
                </a:solidFill>
                <a:latin typeface="Calibri Light" panose="020F0302020204030204" pitchFamily="34" charset="0"/>
                <a:cs typeface="Calibri Light" panose="020F0302020204030204" pitchFamily="34" charset="0"/>
              </a:rPr>
              <a:t>δ</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ημιουργ</a:t>
            </a:r>
            <a:r>
              <a:rPr lang="el-GR" altLang="el-GR" sz="2400" dirty="0">
                <a:solidFill>
                  <a:schemeClr val="bg1"/>
                </a:solidFill>
                <a:latin typeface="Calibri Light" panose="020F0302020204030204" pitchFamily="34" charset="0"/>
                <a:cs typeface="Calibri Light" panose="020F0302020204030204" pitchFamily="34" charset="0"/>
              </a:rPr>
              <a:t>εί</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εφαρμογές iOS, Android ή Windows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ή εφαρμογές </a:t>
            </a:r>
            <a:r>
              <a:rPr lang="en-US" altLang="el-GR" sz="2400" dirty="0">
                <a:solidFill>
                  <a:schemeClr val="bg1"/>
                </a:solidFill>
                <a:latin typeface="Calibri Light" panose="020F0302020204030204" pitchFamily="34" charset="0"/>
                <a:cs typeface="Calibri Light" panose="020F0302020204030204" pitchFamily="34" charset="0"/>
              </a:rPr>
              <a:t>c</a:t>
            </a: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ross platform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που χρησιμοποιούν το </a:t>
            </a:r>
            <a:r>
              <a:rPr lang="en-US" altLang="el-GR" sz="2400" dirty="0">
                <a:solidFill>
                  <a:schemeClr val="bg1"/>
                </a:solidFill>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Xamarin ή το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Cordova </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
        <p:nvSpPr>
          <p:cNvPr id="4" name="TextBox 3"/>
          <p:cNvSpPr txBox="1"/>
          <p:nvPr/>
        </p:nvSpPr>
        <p:spPr>
          <a:xfrm>
            <a:off x="251520" y="3501008"/>
            <a:ext cx="8424936" cy="997196"/>
          </a:xfrm>
          <a:prstGeom prst="rect">
            <a:avLst/>
          </a:prstGeom>
          <a:noFill/>
        </p:spPr>
        <p:txBody>
          <a:bodyPr wrap="square" lIns="0" tIns="0" rIns="0" bIns="0" rtlCol="0">
            <a:spAutoFit/>
          </a:bodyPr>
          <a:lstStyle/>
          <a:p>
            <a:pPr>
              <a:lnSpc>
                <a:spcPct val="90000"/>
              </a:lnSpc>
              <a:spcBef>
                <a:spcPct val="20000"/>
              </a:spcBef>
              <a:buSzPct val="80000"/>
            </a:pPr>
            <a:r>
              <a:rPr lang="en-US" sz="2400" b="1" dirty="0">
                <a:solidFill>
                  <a:schemeClr val="bg1"/>
                </a:solidFill>
                <a:latin typeface="Calibri Light" panose="020F0302020204030204" pitchFamily="34" charset="0"/>
                <a:cs typeface="Calibri Light" panose="020F0302020204030204" pitchFamily="34" charset="0"/>
              </a:rPr>
              <a:t>API Apps </a:t>
            </a:r>
            <a:r>
              <a:rPr lang="el-GR" sz="2400" dirty="0">
                <a:solidFill>
                  <a:schemeClr val="bg1"/>
                </a:solidFill>
                <a:latin typeface="Calibri Light" panose="020F0302020204030204" pitchFamily="34" charset="0"/>
                <a:cs typeface="Calibri Light" panose="020F0302020204030204" pitchFamily="34" charset="0"/>
              </a:rPr>
              <a:t>κανει και τεκμηρίωση εφαρμογών ιστού. Μπορούν επίσης να χρησιμοποιηθούν για σενάρια ενσωμάτωσης για τη αξιοποίηση των ροών εργασίας χρησιμοποιώντας Azure Logic Apps</a:t>
            </a:r>
          </a:p>
        </p:txBody>
      </p:sp>
      <p:sp>
        <p:nvSpPr>
          <p:cNvPr id="9" name="TextBox 8"/>
          <p:cNvSpPr txBox="1"/>
          <p:nvPr/>
        </p:nvSpPr>
        <p:spPr>
          <a:xfrm>
            <a:off x="251520" y="1700808"/>
            <a:ext cx="8712968" cy="1329595"/>
          </a:xfrm>
          <a:prstGeom prst="rect">
            <a:avLst/>
          </a:prstGeom>
          <a:noFill/>
        </p:spPr>
        <p:txBody>
          <a:bodyPr wrap="square" lIns="0" tIns="0" rIns="0" bIns="0" rtlCol="0">
            <a:spAutoFit/>
          </a:bodyPr>
          <a:lstStyle/>
          <a:p>
            <a:pPr>
              <a:lnSpc>
                <a:spcPct val="90000"/>
              </a:lnSpc>
              <a:spcBef>
                <a:spcPct val="20000"/>
              </a:spcBef>
              <a:buSzPct val="80000"/>
            </a:pPr>
            <a:r>
              <a:rPr lang="el-GR" sz="2400" b="1" dirty="0">
                <a:solidFill>
                  <a:schemeClr val="bg1"/>
                </a:solidFill>
                <a:latin typeface="Calibri Light" panose="020F0302020204030204" pitchFamily="34" charset="0"/>
                <a:cs typeface="Calibri Light" panose="020F0302020204030204" pitchFamily="34" charset="0"/>
              </a:rPr>
              <a:t>Logic Apps </a:t>
            </a:r>
            <a:r>
              <a:rPr lang="el-GR" sz="2400" dirty="0">
                <a:solidFill>
                  <a:schemeClr val="bg1"/>
                </a:solidFill>
                <a:latin typeface="Calibri Light" panose="020F0302020204030204" pitchFamily="34" charset="0"/>
                <a:cs typeface="Calibri Light" panose="020F0302020204030204" pitchFamily="34" charset="0"/>
              </a:rPr>
              <a:t>αυτοματοποιεί και να ενοποιεί εργασίες, επιχειρηματικές διαδικασίες και ροές εργασίας όταν χρειάζεται να ενσωματώσετε εφαρμογές, δεδομένα, συστήματα και υπηρεσίες σε επιχειρήσεις ή οργανισμούς</a:t>
            </a:r>
          </a:p>
        </p:txBody>
      </p:sp>
      <p:sp>
        <p:nvSpPr>
          <p:cNvPr id="11" name="Rectangle 4"/>
          <p:cNvSpPr>
            <a:spLocks noChangeArrowheads="1"/>
          </p:cNvSpPr>
          <p:nvPr/>
        </p:nvSpPr>
        <p:spPr bwMode="auto">
          <a:xfrm>
            <a:off x="251520" y="4797152"/>
            <a:ext cx="871296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l-GR" sz="2400" b="1" dirty="0">
                <a:solidFill>
                  <a:schemeClr val="bg1"/>
                </a:solidFill>
                <a:latin typeface="Calibri Light" panose="020F0302020204030204" pitchFamily="34" charset="0"/>
                <a:cs typeface="Calibri Light" panose="020F0302020204030204" pitchFamily="34" charset="0"/>
              </a:rPr>
              <a:t>Functions</a:t>
            </a:r>
            <a:r>
              <a:rPr lang="en-US" altLang="el-GR" sz="2400" dirty="0">
                <a:solidFill>
                  <a:schemeClr val="bg1"/>
                </a:solidFill>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είναι για την εύκολη εκτέλεση μικρών</a:t>
            </a:r>
            <a:r>
              <a:rPr kumimoji="0" lang="en-US" altLang="el-GR" sz="2400" b="0" i="0" u="none" strike="noStrike" cap="none" normalizeH="0" dirty="0">
                <a:ln>
                  <a:noFill/>
                </a:ln>
                <a:solidFill>
                  <a:schemeClr val="bg1"/>
                </a:solidFill>
                <a:effectLst/>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κομματιών κώδικα ή "λειτουργιών" στο σύννεφο. </a:t>
            </a:r>
            <a:r>
              <a:rPr lang="en-US" altLang="el-GR" sz="2400" dirty="0">
                <a:solidFill>
                  <a:schemeClr val="bg1"/>
                </a:solidFill>
                <a:latin typeface="Calibri Light" panose="020F0302020204030204" pitchFamily="34" charset="0"/>
                <a:cs typeface="Calibri Light" panose="020F0302020204030204" pitchFamily="34" charset="0"/>
              </a:rPr>
              <a:t> </a:t>
            </a:r>
            <a:endPar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15203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395536" y="188640"/>
            <a:ext cx="8424936" cy="387798"/>
          </a:xfrm>
          <a:prstGeom prst="rect">
            <a:avLst/>
          </a:prstGeom>
          <a:noFill/>
        </p:spPr>
        <p:txBody>
          <a:bodyPr wrap="square" lIns="0" tIns="0" rIns="0" bIns="0" rtlCol="0">
            <a:spAutoFit/>
          </a:bodyPr>
          <a:lstStyle/>
          <a:p>
            <a:pPr algn="ctr">
              <a:lnSpc>
                <a:spcPct val="90000"/>
              </a:lnSpc>
              <a:spcBef>
                <a:spcPct val="20000"/>
              </a:spcBef>
              <a:buSzPct val="80000"/>
            </a:pPr>
            <a:r>
              <a:rPr lang="en-US" sz="2800" b="1" dirty="0">
                <a:solidFill>
                  <a:schemeClr val="bg1"/>
                </a:solidFill>
                <a:latin typeface="Calibri Light" panose="020F0302020204030204" pitchFamily="34" charset="0"/>
                <a:cs typeface="Calibri Light" panose="020F0302020204030204" pitchFamily="34" charset="0"/>
              </a:rPr>
              <a:t>Fabric  Controller</a:t>
            </a:r>
            <a:endParaRPr lang="el-GR" sz="2800" b="1" dirty="0">
              <a:solidFill>
                <a:schemeClr val="bg1"/>
              </a:solidFill>
              <a:latin typeface="Calibri Light" panose="020F0302020204030204" pitchFamily="34" charset="0"/>
              <a:cs typeface="Calibri Light" panose="020F0302020204030204" pitchFamily="34" charset="0"/>
            </a:endParaRPr>
          </a:p>
        </p:txBody>
      </p:sp>
      <p:sp>
        <p:nvSpPr>
          <p:cNvPr id="5" name="TextBox 4"/>
          <p:cNvSpPr txBox="1"/>
          <p:nvPr/>
        </p:nvSpPr>
        <p:spPr>
          <a:xfrm>
            <a:off x="179512" y="548680"/>
            <a:ext cx="8712968" cy="5761577"/>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Ο Fabric</a:t>
            </a:r>
            <a:r>
              <a:rPr lang="en-US" sz="2400" dirty="0">
                <a:solidFill>
                  <a:schemeClr val="bg1"/>
                </a:solidFill>
                <a:latin typeface="Calibri Light" panose="020F0302020204030204" pitchFamily="34" charset="0"/>
                <a:cs typeface="Calibri Light" panose="020F0302020204030204" pitchFamily="34" charset="0"/>
              </a:rPr>
              <a:t> Controller</a:t>
            </a:r>
            <a:r>
              <a:rPr lang="el-GR" sz="2400" dirty="0">
                <a:solidFill>
                  <a:schemeClr val="bg1"/>
                </a:solidFill>
                <a:latin typeface="Calibri Light" panose="020F0302020204030204" pitchFamily="34" charset="0"/>
                <a:cs typeface="Calibri Light" panose="020F0302020204030204" pitchFamily="34" charset="0"/>
              </a:rPr>
              <a:t>  είναι μια εφαρμογή που αναπαράγεται μεταξύ της ομάδας μηχανών. </a:t>
            </a: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Η ομάδα αυτών των μηχανών ονομάζεται </a:t>
            </a:r>
            <a:r>
              <a:rPr lang="en-US" sz="2400" dirty="0">
                <a:solidFill>
                  <a:schemeClr val="bg1"/>
                </a:solidFill>
                <a:latin typeface="Calibri Light" panose="020F0302020204030204" pitchFamily="34" charset="0"/>
                <a:cs typeface="Calibri Light" panose="020F0302020204030204" pitchFamily="34" charset="0"/>
              </a:rPr>
              <a:t>cluster</a:t>
            </a:r>
            <a:r>
              <a:rPr lang="el-GR" sz="2400" dirty="0">
                <a:solidFill>
                  <a:schemeClr val="bg1"/>
                </a:solidFill>
                <a:latin typeface="Calibri Light" panose="020F0302020204030204" pitchFamily="34" charset="0"/>
                <a:cs typeface="Calibri Light" panose="020F0302020204030204" pitchFamily="34" charset="0"/>
              </a:rPr>
              <a:t>. Κάθε ομάδα ελέγχεται και ανήκει σε</a:t>
            </a:r>
            <a:r>
              <a:rPr lang="en-US" sz="2400"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ένα </a:t>
            </a:r>
            <a:r>
              <a:rPr lang="en-US" sz="2400" dirty="0">
                <a:solidFill>
                  <a:schemeClr val="bg1"/>
                </a:solidFill>
                <a:latin typeface="Calibri Light" panose="020F0302020204030204" pitchFamily="34" charset="0"/>
                <a:cs typeface="Calibri Light" panose="020F0302020204030204" pitchFamily="34" charset="0"/>
              </a:rPr>
              <a:t>fabric controller</a:t>
            </a:r>
            <a:r>
              <a:rPr lang="el-GR" sz="2400" dirty="0">
                <a:solidFill>
                  <a:schemeClr val="bg1"/>
                </a:solidFill>
                <a:latin typeface="Calibri Light" panose="020F0302020204030204" pitchFamily="34" charset="0"/>
                <a:cs typeface="Calibri Light" panose="020F0302020204030204" pitchFamily="34" charset="0"/>
              </a:rPr>
              <a:t>.</a:t>
            </a:r>
            <a:r>
              <a:rPr lang="en-US" sz="2400"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 Διαχειρίζεται τα πάντα μέσα σε αυτά τα μηχανήματα, για παράδειγμα, </a:t>
            </a:r>
            <a:r>
              <a:rPr lang="en-US" sz="2400" dirty="0">
                <a:solidFill>
                  <a:schemeClr val="bg1"/>
                </a:solidFill>
                <a:latin typeface="Calibri Light" panose="020F0302020204030204" pitchFamily="34" charset="0"/>
                <a:cs typeface="Calibri Light" panose="020F0302020204030204" pitchFamily="34" charset="0"/>
              </a:rPr>
              <a:t>load balancers </a:t>
            </a:r>
            <a:r>
              <a:rPr lang="el-GR" sz="2400" dirty="0">
                <a:solidFill>
                  <a:schemeClr val="bg1"/>
                </a:solidFill>
                <a:latin typeface="Calibri Light" panose="020F0302020204030204" pitchFamily="34" charset="0"/>
                <a:cs typeface="Calibri Light" panose="020F0302020204030204" pitchFamily="34" charset="0"/>
              </a:rPr>
              <a:t>, </a:t>
            </a:r>
            <a:r>
              <a:rPr lang="en-US" sz="2400" dirty="0">
                <a:solidFill>
                  <a:schemeClr val="bg1"/>
                </a:solidFill>
                <a:latin typeface="Calibri Light" panose="020F0302020204030204" pitchFamily="34" charset="0"/>
                <a:cs typeface="Calibri Light" panose="020F0302020204030204" pitchFamily="34" charset="0"/>
              </a:rPr>
              <a:t>switches </a:t>
            </a:r>
            <a:r>
              <a:rPr lang="el-GR" sz="2400" dirty="0">
                <a:solidFill>
                  <a:schemeClr val="bg1"/>
                </a:solidFill>
                <a:latin typeface="Calibri Light" panose="020F0302020204030204" pitchFamily="34" charset="0"/>
                <a:cs typeface="Calibri Light" panose="020F0302020204030204" pitchFamily="34" charset="0"/>
              </a:rPr>
              <a:t> κ.λπ. </a:t>
            </a: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Κάθε μηχανή έχει ένα </a:t>
            </a:r>
            <a:r>
              <a:rPr lang="en-US" sz="2400" dirty="0">
                <a:solidFill>
                  <a:schemeClr val="bg1"/>
                </a:solidFill>
                <a:latin typeface="Calibri Light" panose="020F0302020204030204" pitchFamily="34" charset="0"/>
                <a:cs typeface="Calibri Light" panose="020F0302020204030204" pitchFamily="34" charset="0"/>
              </a:rPr>
              <a:t>fabric agent </a:t>
            </a:r>
            <a:r>
              <a:rPr lang="el-GR" sz="2400" dirty="0">
                <a:solidFill>
                  <a:schemeClr val="bg1"/>
                </a:solidFill>
                <a:latin typeface="Calibri Light" panose="020F0302020204030204" pitchFamily="34" charset="0"/>
                <a:cs typeface="Calibri Light" panose="020F0302020204030204" pitchFamily="34" charset="0"/>
              </a:rPr>
              <a:t>που τρέχει μέσα και ο</a:t>
            </a:r>
            <a:r>
              <a:rPr lang="en-US" sz="2400" dirty="0">
                <a:solidFill>
                  <a:schemeClr val="bg1"/>
                </a:solidFill>
                <a:latin typeface="Calibri Light" panose="020F0302020204030204" pitchFamily="34" charset="0"/>
                <a:cs typeface="Calibri Light" panose="020F0302020204030204" pitchFamily="34" charset="0"/>
              </a:rPr>
              <a:t> fabric controller</a:t>
            </a:r>
            <a:r>
              <a:rPr lang="el-GR" sz="2400" dirty="0">
                <a:solidFill>
                  <a:schemeClr val="bg1"/>
                </a:solidFill>
                <a:latin typeface="Calibri Light" panose="020F0302020204030204" pitchFamily="34" charset="0"/>
                <a:cs typeface="Calibri Light" panose="020F0302020204030204" pitchFamily="34" charset="0"/>
              </a:rPr>
              <a:t> μπορεί να επικοινωνεί με καθένα . </a:t>
            </a: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Ο Azure Fabric Controller αποφασίζει πού θα εκτελούνται οι νέες εφαρμογές και επίσης επιλέγει τον φυσικό διακομιστή έτσι ώστε το υλικό να αξιοποιηθεί κατά τον καλύτερο δυνατό τρόπο. Αυτό επιτυγχάνεται χρησιμοποιώντας τις πληροφορίες </a:t>
            </a:r>
            <a:r>
              <a:rPr lang="en-US" sz="2400" dirty="0">
                <a:solidFill>
                  <a:schemeClr val="bg1"/>
                </a:solidFill>
                <a:latin typeface="Calibri Light" panose="020F0302020204030204" pitchFamily="34" charset="0"/>
                <a:cs typeface="Calibri Light" panose="020F0302020204030204" pitchFamily="34" charset="0"/>
              </a:rPr>
              <a:t>configuration</a:t>
            </a:r>
            <a:r>
              <a:rPr lang="el-GR" sz="2400" dirty="0">
                <a:solidFill>
                  <a:schemeClr val="bg1"/>
                </a:solidFill>
                <a:latin typeface="Calibri Light" panose="020F0302020204030204" pitchFamily="34" charset="0"/>
                <a:cs typeface="Calibri Light" panose="020F0302020204030204" pitchFamily="34" charset="0"/>
              </a:rPr>
              <a:t> που φορτώνονται με κάθε εφαρμογή του Windows Azure</a:t>
            </a:r>
            <a:r>
              <a:rPr lang="en-US" sz="2400" dirty="0">
                <a:solidFill>
                  <a:schemeClr val="bg1"/>
                </a:solidFill>
                <a:latin typeface="Calibri Light" panose="020F0302020204030204" pitchFamily="34" charset="0"/>
                <a:cs typeface="Calibri Light" panose="020F0302020204030204" pitchFamily="34" charset="0"/>
              </a:rPr>
              <a:t>.</a:t>
            </a:r>
            <a:endParaRPr lang="el-GR"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endParaRPr lang="el-GR"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54889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5736" y="3717032"/>
            <a:ext cx="4437311" cy="2459327"/>
          </a:xfrm>
          <a:prstGeom prst="rect">
            <a:avLst/>
          </a:prstGeom>
        </p:spPr>
      </p:pic>
      <p:sp>
        <p:nvSpPr>
          <p:cNvPr id="4" name="TextBox 3"/>
          <p:cNvSpPr txBox="1"/>
          <p:nvPr/>
        </p:nvSpPr>
        <p:spPr>
          <a:xfrm>
            <a:off x="323528" y="620688"/>
            <a:ext cx="8496944" cy="2659190"/>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Είναι ευθύνη του </a:t>
            </a:r>
            <a:r>
              <a:rPr lang="en-US" sz="2400" dirty="0">
                <a:solidFill>
                  <a:schemeClr val="bg1"/>
                </a:solidFill>
                <a:latin typeface="Calibri Light" panose="020F0302020204030204" pitchFamily="34" charset="0"/>
                <a:cs typeface="Calibri Light" panose="020F0302020204030204" pitchFamily="34" charset="0"/>
              </a:rPr>
              <a:t>fabric controller </a:t>
            </a:r>
            <a:r>
              <a:rPr lang="el-GR" sz="2400" dirty="0">
                <a:solidFill>
                  <a:schemeClr val="bg1"/>
                </a:solidFill>
                <a:latin typeface="Calibri Light" panose="020F0302020204030204" pitchFamily="34" charset="0"/>
                <a:cs typeface="Calibri Light" panose="020F0302020204030204" pitchFamily="34" charset="0"/>
              </a:rPr>
              <a:t>να παρακολουθεί τις εφαρμογές που εκτελούνται,. Ο Azure Fabric </a:t>
            </a:r>
            <a:r>
              <a:rPr lang="en-US" sz="2400" dirty="0">
                <a:solidFill>
                  <a:schemeClr val="bg1"/>
                </a:solidFill>
                <a:latin typeface="Calibri Light" panose="020F0302020204030204" pitchFamily="34" charset="0"/>
                <a:cs typeface="Calibri Light" panose="020F0302020204030204" pitchFamily="34" charset="0"/>
              </a:rPr>
              <a:t>Controller </a:t>
            </a:r>
            <a:r>
              <a:rPr lang="el-GR" sz="2400" dirty="0">
                <a:solidFill>
                  <a:schemeClr val="bg1"/>
                </a:solidFill>
                <a:latin typeface="Calibri Light" panose="020F0302020204030204" pitchFamily="34" charset="0"/>
                <a:cs typeface="Calibri Light" panose="020F0302020204030204" pitchFamily="34" charset="0"/>
              </a:rPr>
              <a:t>διαχειρίζεται επίσης το λειτουργικό σύστημα σε κάθε </a:t>
            </a:r>
            <a:r>
              <a:rPr lang="en-US" sz="2400" dirty="0">
                <a:solidFill>
                  <a:schemeClr val="bg1"/>
                </a:solidFill>
                <a:latin typeface="Calibri Light" panose="020F0302020204030204" pitchFamily="34" charset="0"/>
                <a:cs typeface="Calibri Light" panose="020F0302020204030204" pitchFamily="34" charset="0"/>
              </a:rPr>
              <a:t>instance</a:t>
            </a:r>
            <a:r>
              <a:rPr lang="el-GR" sz="2400" dirty="0">
                <a:solidFill>
                  <a:schemeClr val="bg1"/>
                </a:solidFill>
                <a:latin typeface="Calibri Light" panose="020F0302020204030204" pitchFamily="34" charset="0"/>
                <a:cs typeface="Calibri Light" panose="020F0302020204030204" pitchFamily="34" charset="0"/>
              </a:rPr>
              <a:t> για ρόλους Web και Worker όπου περιλαμβάνει OS</a:t>
            </a:r>
            <a:r>
              <a:rPr lang="en-US" sz="2400" dirty="0">
                <a:solidFill>
                  <a:schemeClr val="bg1"/>
                </a:solidFill>
                <a:latin typeface="Calibri Light" panose="020F0302020204030204" pitchFamily="34" charset="0"/>
                <a:cs typeface="Calibri Light" panose="020F0302020204030204" pitchFamily="34" charset="0"/>
              </a:rPr>
              <a:t> Patch </a:t>
            </a:r>
            <a:r>
              <a:rPr lang="el-GR" sz="2400" dirty="0">
                <a:solidFill>
                  <a:schemeClr val="bg1"/>
                </a:solidFill>
                <a:latin typeface="Calibri Light" panose="020F0302020204030204" pitchFamily="34" charset="0"/>
                <a:cs typeface="Calibri Light" panose="020F0302020204030204" pitchFamily="34" charset="0"/>
              </a:rPr>
              <a:t>ενημερώσεις , ενημερώσεις συστήματος και ενημερώσεις λογισμικού. Αυτό επιτρέπει στους προγραμματιστές να εστιάζουν αποκλειστικά στη δημιουργία εφαρμογών και να μην ανησυχούν για τη διαχείριση της πλατφόρμας.</a:t>
            </a:r>
          </a:p>
        </p:txBody>
      </p:sp>
    </p:spTree>
    <p:extLst>
      <p:ext uri="{BB962C8B-B14F-4D97-AF65-F5344CB8AC3E}">
        <p14:creationId xmlns:p14="http://schemas.microsoft.com/office/powerpoint/2010/main" val="24938107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467544" y="260648"/>
            <a:ext cx="8424936" cy="430887"/>
          </a:xfrm>
          <a:prstGeom prst="rect">
            <a:avLst/>
          </a:prstGeom>
          <a:noFill/>
        </p:spPr>
        <p:txBody>
          <a:bodyPr wrap="square" lIns="0" tIns="0" rIns="0" bIns="0" rtlCol="0">
            <a:spAutoFit/>
          </a:bodyPr>
          <a:lstStyle/>
          <a:p>
            <a:pPr algn="ctr"/>
            <a:r>
              <a:rPr lang="el-GR" sz="2800" b="1" dirty="0">
                <a:solidFill>
                  <a:schemeClr val="bg1"/>
                </a:solidFill>
                <a:latin typeface="Calibri Light" panose="020F0302020204030204" pitchFamily="34" charset="0"/>
                <a:cs typeface="Calibri Light" panose="020F0302020204030204" pitchFamily="34" charset="0"/>
              </a:rPr>
              <a:t>Azure Virtual Machines </a:t>
            </a:r>
          </a:p>
        </p:txBody>
      </p:sp>
      <p:sp>
        <p:nvSpPr>
          <p:cNvPr id="3" name="TextBox 2"/>
          <p:cNvSpPr txBox="1"/>
          <p:nvPr/>
        </p:nvSpPr>
        <p:spPr>
          <a:xfrm>
            <a:off x="251520" y="908720"/>
            <a:ext cx="8640960" cy="664797"/>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Οι Azure Virtual Machines είναι ένα από τα κεντρικά χαρακτηριστικά των δυνατοτήτων του IaaS, μαζί με τα Azure Virtual Networks</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1975" y="1743319"/>
            <a:ext cx="6408712" cy="4258857"/>
          </a:xfrm>
          <a:prstGeom prst="rect">
            <a:avLst/>
          </a:prstGeom>
        </p:spPr>
      </p:pic>
    </p:spTree>
    <p:extLst>
      <p:ext uri="{BB962C8B-B14F-4D97-AF65-F5344CB8AC3E}">
        <p14:creationId xmlns:p14="http://schemas.microsoft.com/office/powerpoint/2010/main" val="116575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251520" y="476672"/>
            <a:ext cx="8640960" cy="387798"/>
          </a:xfrm>
          <a:prstGeom prst="rect">
            <a:avLst/>
          </a:prstGeom>
          <a:noFill/>
        </p:spPr>
        <p:txBody>
          <a:bodyPr wrap="square" lIns="0" tIns="0" rIns="0" bIns="0" rtlCol="0">
            <a:spAutoFit/>
          </a:bodyPr>
          <a:lstStyle/>
          <a:p>
            <a:pPr>
              <a:lnSpc>
                <a:spcPct val="90000"/>
              </a:lnSpc>
              <a:spcBef>
                <a:spcPct val="20000"/>
              </a:spcBef>
              <a:buSzPct val="80000"/>
            </a:pPr>
            <a:r>
              <a:rPr lang="el-GR" sz="2800" b="1" dirty="0">
                <a:solidFill>
                  <a:schemeClr val="bg1"/>
                </a:solidFill>
                <a:latin typeface="Calibri Light" panose="020F0302020204030204" pitchFamily="34" charset="0"/>
                <a:cs typeface="Calibri Light" panose="020F0302020204030204" pitchFamily="34" charset="0"/>
              </a:rPr>
              <a:t>Virtual machine models </a:t>
            </a:r>
          </a:p>
        </p:txBody>
      </p:sp>
      <p:sp>
        <p:nvSpPr>
          <p:cNvPr id="4" name="TextBox 3"/>
          <p:cNvSpPr txBox="1"/>
          <p:nvPr/>
        </p:nvSpPr>
        <p:spPr>
          <a:xfrm>
            <a:off x="251520" y="1124744"/>
            <a:ext cx="6480720" cy="738664"/>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Azure Resource Manager model </a:t>
            </a: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Classic/Azure Service Management model </a:t>
            </a:r>
          </a:p>
        </p:txBody>
      </p:sp>
      <p:sp>
        <p:nvSpPr>
          <p:cNvPr id="7" name="Rectangle 1"/>
          <p:cNvSpPr>
            <a:spLocks noChangeArrowheads="1"/>
          </p:cNvSpPr>
          <p:nvPr/>
        </p:nvSpPr>
        <p:spPr bwMode="auto">
          <a:xfrm>
            <a:off x="251520" y="2924944"/>
            <a:ext cx="871296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Τα Azure VMs χρησιμοποιούν συνημμένα VHD για την παροχή ανθεκτικής αποθήκευσης. </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Υπάρχουν δύο τύποι VHD που χρησιμοποιούνται σε Azure Virtual Machines </a:t>
            </a: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a:t>
            </a:r>
            <a:endPar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
        <p:nvSpPr>
          <p:cNvPr id="8" name="TextBox 7"/>
          <p:cNvSpPr txBox="1"/>
          <p:nvPr/>
        </p:nvSpPr>
        <p:spPr>
          <a:xfrm>
            <a:off x="251520" y="2420888"/>
            <a:ext cx="8568952" cy="387798"/>
          </a:xfrm>
          <a:prstGeom prst="rect">
            <a:avLst/>
          </a:prstGeom>
          <a:noFill/>
        </p:spPr>
        <p:txBody>
          <a:bodyPr wrap="square" lIns="0" tIns="0" rIns="0" bIns="0" rtlCol="0">
            <a:spAutoFit/>
          </a:bodyPr>
          <a:lstStyle/>
          <a:p>
            <a:pPr>
              <a:lnSpc>
                <a:spcPct val="90000"/>
              </a:lnSpc>
              <a:spcBef>
                <a:spcPct val="20000"/>
              </a:spcBef>
              <a:buSzPct val="80000"/>
            </a:pPr>
            <a:r>
              <a:rPr lang="en-US" sz="2800" b="1" dirty="0">
                <a:solidFill>
                  <a:schemeClr val="bg1"/>
                </a:solidFill>
                <a:latin typeface="Calibri Light" panose="020F0302020204030204" pitchFamily="34" charset="0"/>
                <a:cs typeface="Calibri Light" panose="020F0302020204030204" pitchFamily="34" charset="0"/>
              </a:rPr>
              <a:t>Virtual machine components </a:t>
            </a:r>
            <a:endParaRPr lang="el-GR" sz="2800" b="1" dirty="0">
              <a:solidFill>
                <a:schemeClr val="bg1"/>
              </a:solidFill>
              <a:latin typeface="Calibri Light" panose="020F0302020204030204" pitchFamily="34" charset="0"/>
              <a:cs typeface="Calibri Light" panose="020F0302020204030204" pitchFamily="34" charset="0"/>
            </a:endParaRPr>
          </a:p>
        </p:txBody>
      </p:sp>
      <p:sp>
        <p:nvSpPr>
          <p:cNvPr id="9" name="TextBox 8"/>
          <p:cNvSpPr txBox="1"/>
          <p:nvPr/>
        </p:nvSpPr>
        <p:spPr>
          <a:xfrm>
            <a:off x="251520" y="4653136"/>
            <a:ext cx="8640960" cy="1144929"/>
          </a:xfrm>
          <a:prstGeom prst="rect">
            <a:avLst/>
          </a:prstGeom>
          <a:noFill/>
        </p:spPr>
        <p:txBody>
          <a:bodyPr wrap="square" lIns="0" tIns="0" rIns="0" bIns="0" rtlCol="0">
            <a:spAutoFit/>
          </a:bodyPr>
          <a:lstStyle/>
          <a:p>
            <a:pPr marL="342900" indent="-342900">
              <a:lnSpc>
                <a:spcPct val="90000"/>
              </a:lnSpc>
              <a:spcBef>
                <a:spcPct val="20000"/>
              </a:spcBef>
              <a:buSzPct val="80000"/>
              <a:buFont typeface="Wingdings" panose="05000000000000000000" pitchFamily="2" charset="2"/>
              <a:buChar char="§"/>
            </a:pPr>
            <a:r>
              <a:rPr lang="en-US" sz="2400" dirty="0">
                <a:solidFill>
                  <a:schemeClr val="bg1"/>
                </a:solidFill>
                <a:latin typeface="Calibri Light" panose="020F0302020204030204" pitchFamily="34" charset="0"/>
                <a:cs typeface="Calibri Light" panose="020F0302020204030204" pitchFamily="34" charset="0"/>
              </a:rPr>
              <a:t>Image</a:t>
            </a:r>
          </a:p>
          <a:p>
            <a:pPr marL="342900" indent="-342900">
              <a:lnSpc>
                <a:spcPct val="90000"/>
              </a:lnSpc>
              <a:spcBef>
                <a:spcPct val="20000"/>
              </a:spcBef>
              <a:buSzPct val="80000"/>
              <a:buFont typeface="Wingdings" panose="05000000000000000000" pitchFamily="2" charset="2"/>
              <a:buChar char="§"/>
            </a:pPr>
            <a:r>
              <a:rPr lang="en-US" sz="2400" dirty="0">
                <a:solidFill>
                  <a:schemeClr val="bg1"/>
                </a:solidFill>
                <a:latin typeface="Calibri Light" panose="020F0302020204030204" pitchFamily="34" charset="0"/>
                <a:cs typeface="Calibri Light" panose="020F0302020204030204" pitchFamily="34" charset="0"/>
              </a:rPr>
              <a:t>Disk</a:t>
            </a:r>
          </a:p>
          <a:p>
            <a:pPr marL="342900" indent="-342900">
              <a:lnSpc>
                <a:spcPct val="90000"/>
              </a:lnSpc>
              <a:spcBef>
                <a:spcPct val="20000"/>
              </a:spcBef>
              <a:buSzPct val="80000"/>
              <a:buFont typeface="Wingdings" panose="05000000000000000000" pitchFamily="2" charset="2"/>
              <a:buChar char="§"/>
            </a:pPr>
            <a:endParaRPr lang="el-GR"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73247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323528" y="548680"/>
            <a:ext cx="8424936" cy="1661993"/>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Το υπολογιστικό νέφος (cloud computing) είναι η διάθεση υπολογιστικών πόρων μέσω διαδικτύου (π.χ. servers, apps κλπ), από κεντρικά συστήματα που βρίσκονται απομακρυσμένα από τον τελικό χρήστη, τα οποία τον εξυπηρετούν αυτοματοποιώντας διαδικασίες, παρέχοντας ευκολίες και ευελιξία σύνδεσης</a:t>
            </a:r>
          </a:p>
        </p:txBody>
      </p:sp>
      <p:pic>
        <p:nvPicPr>
          <p:cNvPr id="7" name="Picture 6"/>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a:off x="2123728" y="2780928"/>
            <a:ext cx="5002355" cy="3384376"/>
          </a:xfrm>
          <a:prstGeom prst="rect">
            <a:avLst/>
          </a:prstGeom>
        </p:spPr>
      </p:pic>
    </p:spTree>
    <p:extLst>
      <p:ext uri="{BB962C8B-B14F-4D97-AF65-F5344CB8AC3E}">
        <p14:creationId xmlns:p14="http://schemas.microsoft.com/office/powerpoint/2010/main" val="2496863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Rectangle 1"/>
          <p:cNvSpPr/>
          <p:nvPr/>
        </p:nvSpPr>
        <p:spPr>
          <a:xfrm>
            <a:off x="179512" y="620688"/>
            <a:ext cx="8856984" cy="4524315"/>
          </a:xfrm>
          <a:prstGeom prst="rect">
            <a:avLst/>
          </a:prstGeom>
        </p:spPr>
        <p:txBody>
          <a:bodyPr wrap="square">
            <a:spAutoFit/>
          </a:bodyPr>
          <a:lstStyle/>
          <a:p>
            <a:r>
              <a:rPr lang="en-US" sz="2400" b="1" dirty="0">
                <a:solidFill>
                  <a:schemeClr val="bg1"/>
                </a:solidFill>
                <a:latin typeface="Calibri Light" panose="020F0302020204030204" pitchFamily="34" charset="0"/>
                <a:cs typeface="Calibri Light" panose="020F0302020204030204" pitchFamily="34" charset="0"/>
              </a:rPr>
              <a:t>Containers</a:t>
            </a:r>
            <a:endParaRPr lang="el-GR" sz="2400" b="1" dirty="0">
              <a:solidFill>
                <a:schemeClr val="bg1"/>
              </a:solidFill>
              <a:latin typeface="Calibri Light" panose="020F0302020204030204" pitchFamily="34" charset="0"/>
              <a:cs typeface="Calibri Light" panose="020F0302020204030204" pitchFamily="34" charset="0"/>
            </a:endParaRPr>
          </a:p>
          <a:p>
            <a:pPr lvl="1"/>
            <a:r>
              <a:rPr lang="el-GR" sz="2400" dirty="0">
                <a:solidFill>
                  <a:schemeClr val="bg1"/>
                </a:solidFill>
                <a:latin typeface="Calibri Light" panose="020F0302020204030204" pitchFamily="34" charset="0"/>
                <a:cs typeface="Calibri Light" panose="020F0302020204030204" pitchFamily="34" charset="0"/>
              </a:rPr>
              <a:t>Τα </a:t>
            </a:r>
            <a:r>
              <a:rPr lang="en-US" sz="2400" dirty="0">
                <a:solidFill>
                  <a:schemeClr val="bg1"/>
                </a:solidFill>
                <a:latin typeface="Calibri Light" panose="020F0302020204030204" pitchFamily="34" charset="0"/>
                <a:cs typeface="Calibri Light" panose="020F0302020204030204" pitchFamily="34" charset="0"/>
              </a:rPr>
              <a:t>container</a:t>
            </a:r>
            <a:r>
              <a:rPr lang="el-GR" sz="2400" dirty="0">
                <a:solidFill>
                  <a:schemeClr val="bg1"/>
                </a:solidFill>
                <a:latin typeface="Calibri Light" panose="020F0302020204030204" pitchFamily="34" charset="0"/>
                <a:cs typeface="Calibri Light" panose="020F0302020204030204" pitchFamily="34" charset="0"/>
              </a:rPr>
              <a:t> είναι ένα </a:t>
            </a:r>
            <a:r>
              <a:rPr lang="en-US" sz="2400" dirty="0">
                <a:solidFill>
                  <a:schemeClr val="bg1"/>
                </a:solidFill>
                <a:latin typeface="Calibri Light" panose="020F0302020204030204" pitchFamily="34" charset="0"/>
                <a:cs typeface="Calibri Light" panose="020F0302020204030204" pitchFamily="34" charset="0"/>
              </a:rPr>
              <a:t>virtualization </a:t>
            </a:r>
            <a:r>
              <a:rPr lang="el-GR" sz="2400" dirty="0">
                <a:solidFill>
                  <a:schemeClr val="bg1"/>
                </a:solidFill>
                <a:latin typeface="Calibri Light" panose="020F0302020204030204" pitchFamily="34" charset="0"/>
                <a:cs typeface="Calibri Light" panose="020F0302020204030204" pitchFamily="34" charset="0"/>
              </a:rPr>
              <a:t>περιβάλλον αλλά, σε αντίθεση με ένα </a:t>
            </a:r>
            <a:r>
              <a:rPr lang="en-US" sz="2400" dirty="0">
                <a:solidFill>
                  <a:schemeClr val="bg1"/>
                </a:solidFill>
                <a:latin typeface="Calibri Light" panose="020F0302020204030204" pitchFamily="34" charset="0"/>
                <a:cs typeface="Calibri Light" panose="020F0302020204030204" pitchFamily="34" charset="0"/>
              </a:rPr>
              <a:t>virtual machine</a:t>
            </a:r>
            <a:r>
              <a:rPr lang="el-GR" sz="2400" dirty="0">
                <a:solidFill>
                  <a:schemeClr val="bg1"/>
                </a:solidFill>
                <a:latin typeface="Calibri Light" panose="020F0302020204030204" pitchFamily="34" charset="0"/>
                <a:cs typeface="Calibri Light" panose="020F0302020204030204" pitchFamily="34" charset="0"/>
              </a:rPr>
              <a:t>, δεν περιλαμβάνουν ένα λειτουργικό σύστημα</a:t>
            </a:r>
            <a:r>
              <a:rPr lang="en-US" sz="2400"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αναφέρονται στο λειτουργικό σύστημα του </a:t>
            </a:r>
            <a:r>
              <a:rPr lang="en-US" sz="2400" dirty="0">
                <a:solidFill>
                  <a:schemeClr val="bg1"/>
                </a:solidFill>
                <a:latin typeface="Calibri Light" panose="020F0302020204030204" pitchFamily="34" charset="0"/>
                <a:cs typeface="Calibri Light" panose="020F0302020204030204" pitchFamily="34" charset="0"/>
              </a:rPr>
              <a:t>host</a:t>
            </a:r>
            <a:r>
              <a:rPr lang="el-GR" sz="2400" dirty="0">
                <a:solidFill>
                  <a:schemeClr val="bg1"/>
                </a:solidFill>
                <a:latin typeface="Calibri Light" panose="020F0302020204030204" pitchFamily="34" charset="0"/>
                <a:cs typeface="Calibri Light" panose="020F0302020204030204" pitchFamily="34" charset="0"/>
              </a:rPr>
              <a:t> που τρέχει το </a:t>
            </a:r>
            <a:r>
              <a:rPr lang="en-US" sz="2400" dirty="0">
                <a:solidFill>
                  <a:schemeClr val="bg1"/>
                </a:solidFill>
                <a:latin typeface="Calibri Light" panose="020F0302020204030204" pitchFamily="34" charset="0"/>
                <a:cs typeface="Calibri Light" panose="020F0302020204030204" pitchFamily="34" charset="0"/>
              </a:rPr>
              <a:t>container</a:t>
            </a:r>
          </a:p>
          <a:p>
            <a:pPr lvl="1"/>
            <a:r>
              <a:rPr lang="el-GR" sz="2400" dirty="0">
                <a:solidFill>
                  <a:schemeClr val="bg1"/>
                </a:solidFill>
                <a:latin typeface="Calibri Light" panose="020F0302020204030204" pitchFamily="34" charset="0"/>
                <a:cs typeface="Calibri Light" panose="020F0302020204030204" pitchFamily="34" charset="0"/>
              </a:rPr>
              <a:t>Τα </a:t>
            </a:r>
            <a:r>
              <a:rPr lang="en-US" sz="2400" dirty="0">
                <a:solidFill>
                  <a:schemeClr val="bg1"/>
                </a:solidFill>
                <a:latin typeface="Calibri Light" panose="020F0302020204030204" pitchFamily="34" charset="0"/>
                <a:cs typeface="Calibri Light" panose="020F0302020204030204" pitchFamily="34" charset="0"/>
              </a:rPr>
              <a:t>containers</a:t>
            </a:r>
            <a:r>
              <a:rPr lang="el-GR" sz="2400" dirty="0">
                <a:solidFill>
                  <a:schemeClr val="bg1"/>
                </a:solidFill>
                <a:latin typeface="Calibri Light" panose="020F0302020204030204" pitchFamily="34" charset="0"/>
                <a:cs typeface="Calibri Light" panose="020F0302020204030204" pitchFamily="34" charset="0"/>
              </a:rPr>
              <a:t> περιέχουν συνήθως μια εφαρμογή που γράφει ο χρήστης, μαζί με τις βιβλιοθήκες που απαιτούνται για την εκτέλεση της εφαρμογής στον </a:t>
            </a:r>
            <a:r>
              <a:rPr lang="en-US" sz="2400" dirty="0">
                <a:solidFill>
                  <a:schemeClr val="bg1"/>
                </a:solidFill>
                <a:latin typeface="Calibri Light" panose="020F0302020204030204" pitchFamily="34" charset="0"/>
                <a:cs typeface="Calibri Light" panose="020F0302020204030204" pitchFamily="34" charset="0"/>
              </a:rPr>
              <a:t>kernel (</a:t>
            </a:r>
            <a:r>
              <a:rPr lang="el-GR" sz="2400" dirty="0">
                <a:solidFill>
                  <a:schemeClr val="bg1"/>
                </a:solidFill>
                <a:latin typeface="Calibri Light" panose="020F0302020204030204" pitchFamily="34" charset="0"/>
                <a:cs typeface="Calibri Light" panose="020F0302020204030204" pitchFamily="34" charset="0"/>
              </a:rPr>
              <a:t>πυρήνα) του </a:t>
            </a:r>
            <a:r>
              <a:rPr lang="en-US" sz="2400" dirty="0">
                <a:solidFill>
                  <a:schemeClr val="bg1"/>
                </a:solidFill>
                <a:latin typeface="Calibri Light" panose="020F0302020204030204" pitchFamily="34" charset="0"/>
                <a:cs typeface="Calibri Light" panose="020F0302020204030204" pitchFamily="34" charset="0"/>
              </a:rPr>
              <a:t>host </a:t>
            </a:r>
            <a:r>
              <a:rPr lang="el-GR" sz="2400" dirty="0">
                <a:solidFill>
                  <a:schemeClr val="bg1"/>
                </a:solidFill>
                <a:latin typeface="Calibri Light" panose="020F0302020204030204" pitchFamily="34" charset="0"/>
                <a:cs typeface="Calibri Light" panose="020F0302020204030204" pitchFamily="34" charset="0"/>
              </a:rPr>
              <a:t>υπολογιστή</a:t>
            </a:r>
            <a:endParaRPr lang="en-US" sz="2400" dirty="0">
              <a:solidFill>
                <a:schemeClr val="bg1"/>
              </a:solidFill>
              <a:latin typeface="Calibri Light" panose="020F0302020204030204" pitchFamily="34" charset="0"/>
              <a:cs typeface="Calibri Light" panose="020F0302020204030204" pitchFamily="34" charset="0"/>
            </a:endParaRPr>
          </a:p>
          <a:p>
            <a:pPr lvl="1"/>
            <a:r>
              <a:rPr lang="el-GR" sz="2400" dirty="0">
                <a:solidFill>
                  <a:schemeClr val="bg1"/>
                </a:solidFill>
                <a:latin typeface="Calibri Light" panose="020F0302020204030204" pitchFamily="34" charset="0"/>
                <a:cs typeface="Calibri Light" panose="020F0302020204030204" pitchFamily="34" charset="0"/>
              </a:rPr>
              <a:t>Τα </a:t>
            </a:r>
            <a:r>
              <a:rPr lang="en-US" sz="2400" dirty="0">
                <a:solidFill>
                  <a:schemeClr val="bg1"/>
                </a:solidFill>
                <a:latin typeface="Calibri Light" panose="020F0302020204030204" pitchFamily="34" charset="0"/>
                <a:cs typeface="Calibri Light" panose="020F0302020204030204" pitchFamily="34" charset="0"/>
              </a:rPr>
              <a:t>container</a:t>
            </a:r>
            <a:r>
              <a:rPr lang="el-GR" sz="2400" dirty="0">
                <a:solidFill>
                  <a:schemeClr val="bg1"/>
                </a:solidFill>
                <a:latin typeface="Calibri Light" panose="020F0302020204030204" pitchFamily="34" charset="0"/>
                <a:cs typeface="Calibri Light" panose="020F0302020204030204" pitchFamily="34" charset="0"/>
              </a:rPr>
              <a:t> προορίζονται να είναι ελαφριά στους πόρους και έχουν σχεδιαστεί για να δημιουργούνται, να επεκτείνωνται και να σταματούν δυναμικά.</a:t>
            </a:r>
          </a:p>
        </p:txBody>
      </p:sp>
    </p:spTree>
    <p:extLst>
      <p:ext uri="{BB962C8B-B14F-4D97-AF65-F5344CB8AC3E}">
        <p14:creationId xmlns:p14="http://schemas.microsoft.com/office/powerpoint/2010/main" val="3849594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Rectangle 2"/>
          <p:cNvSpPr/>
          <p:nvPr/>
        </p:nvSpPr>
        <p:spPr>
          <a:xfrm>
            <a:off x="179512" y="188640"/>
            <a:ext cx="8640960" cy="2677656"/>
          </a:xfrm>
          <a:prstGeom prst="rect">
            <a:avLst/>
          </a:prstGeom>
        </p:spPr>
        <p:txBody>
          <a:bodyPr wrap="square">
            <a:spAutoFit/>
          </a:bodyPr>
          <a:lstStyle/>
          <a:p>
            <a:pPr lvl="1"/>
            <a:r>
              <a:rPr lang="el-GR" sz="2400" dirty="0">
                <a:solidFill>
                  <a:schemeClr val="bg1"/>
                </a:solidFill>
                <a:latin typeface="Calibri Light" panose="020F0302020204030204" pitchFamily="34" charset="0"/>
                <a:cs typeface="Calibri Light" panose="020F0302020204030204" pitchFamily="34" charset="0"/>
              </a:rPr>
              <a:t>Ένα επιπλέον πλεονέκτημα της χρήσης </a:t>
            </a:r>
            <a:r>
              <a:rPr lang="en-US" sz="2400" dirty="0">
                <a:solidFill>
                  <a:schemeClr val="bg1"/>
                </a:solidFill>
                <a:latin typeface="Calibri Light" panose="020F0302020204030204" pitchFamily="34" charset="0"/>
                <a:cs typeface="Calibri Light" panose="020F0302020204030204" pitchFamily="34" charset="0"/>
              </a:rPr>
              <a:t>container</a:t>
            </a:r>
            <a:r>
              <a:rPr lang="el-GR" sz="2400" dirty="0">
                <a:solidFill>
                  <a:schemeClr val="bg1"/>
                </a:solidFill>
                <a:latin typeface="Calibri Light" panose="020F0302020204030204" pitchFamily="34" charset="0"/>
                <a:cs typeface="Calibri Light" panose="020F0302020204030204" pitchFamily="34" charset="0"/>
              </a:rPr>
              <a:t> είναι η δυνατότητα εκτέλεσης πολλαπλών απομονωμένων εφαρμογών σε μια εικονική μηχανή.</a:t>
            </a:r>
            <a:endParaRPr lang="en-US" sz="2400" dirty="0">
              <a:solidFill>
                <a:schemeClr val="bg1"/>
              </a:solidFill>
              <a:latin typeface="Calibri Light" panose="020F0302020204030204" pitchFamily="34" charset="0"/>
              <a:cs typeface="Calibri Light" panose="020F0302020204030204" pitchFamily="34" charset="0"/>
            </a:endParaRPr>
          </a:p>
          <a:p>
            <a:pPr lvl="1"/>
            <a:r>
              <a:rPr lang="el-GR" sz="2400" dirty="0">
                <a:solidFill>
                  <a:schemeClr val="bg1"/>
                </a:solidFill>
                <a:latin typeface="Calibri Light" panose="020F0302020204030204" pitchFamily="34" charset="0"/>
                <a:cs typeface="Calibri Light" panose="020F0302020204030204" pitchFamily="34" charset="0"/>
              </a:rPr>
              <a:t>Το Azure υποστηρίζει </a:t>
            </a:r>
            <a:r>
              <a:rPr lang="en-US" sz="2400" dirty="0">
                <a:solidFill>
                  <a:schemeClr val="bg1"/>
                </a:solidFill>
                <a:latin typeface="Calibri Light" panose="020F0302020204030204" pitchFamily="34" charset="0"/>
                <a:cs typeface="Calibri Light" panose="020F0302020204030204" pitchFamily="34" charset="0"/>
              </a:rPr>
              <a:t>container</a:t>
            </a:r>
            <a:r>
              <a:rPr lang="el-GR" sz="2400" dirty="0">
                <a:solidFill>
                  <a:schemeClr val="bg1"/>
                </a:solidFill>
                <a:latin typeface="Calibri Light" panose="020F0302020204030204" pitchFamily="34" charset="0"/>
                <a:cs typeface="Calibri Light" panose="020F0302020204030204" pitchFamily="34" charset="0"/>
              </a:rPr>
              <a:t> Docker και διάφορους τρόπους για τη διαχείριση αυτών των </a:t>
            </a:r>
            <a:r>
              <a:rPr lang="en-US" sz="2400" dirty="0">
                <a:solidFill>
                  <a:schemeClr val="bg1"/>
                </a:solidFill>
                <a:latin typeface="Calibri Light" panose="020F0302020204030204" pitchFamily="34" charset="0"/>
                <a:cs typeface="Calibri Light" panose="020F0302020204030204" pitchFamily="34" charset="0"/>
              </a:rPr>
              <a:t>container</a:t>
            </a:r>
          </a:p>
          <a:p>
            <a:pPr lvl="1"/>
            <a:r>
              <a:rPr lang="el-GR" sz="2400" dirty="0">
                <a:solidFill>
                  <a:schemeClr val="bg1"/>
                </a:solidFill>
                <a:latin typeface="Calibri Light" panose="020F0302020204030204" pitchFamily="34" charset="0"/>
                <a:cs typeface="Calibri Light" panose="020F0302020204030204" pitchFamily="34" charset="0"/>
              </a:rPr>
              <a:t>Τα </a:t>
            </a:r>
            <a:r>
              <a:rPr lang="en-US" sz="2400" dirty="0">
                <a:solidFill>
                  <a:schemeClr val="bg1"/>
                </a:solidFill>
                <a:latin typeface="Calibri Light" panose="020F0302020204030204" pitchFamily="34" charset="0"/>
                <a:cs typeface="Calibri Light" panose="020F0302020204030204" pitchFamily="34" charset="0"/>
              </a:rPr>
              <a:t>container</a:t>
            </a:r>
            <a:r>
              <a:rPr lang="el-GR" sz="2400" dirty="0">
                <a:solidFill>
                  <a:schemeClr val="bg1"/>
                </a:solidFill>
                <a:latin typeface="Calibri Light" panose="020F0302020204030204" pitchFamily="34" charset="0"/>
                <a:cs typeface="Calibri Light" panose="020F0302020204030204" pitchFamily="34" charset="0"/>
              </a:rPr>
              <a:t> μπορούν να διαχειρίζονται με μη αυτόματο τρόπο ή με υπηρεσίες Azure όπως η υπηρεσία Azure Kubernetes</a:t>
            </a:r>
          </a:p>
        </p:txBody>
      </p:sp>
      <p:sp>
        <p:nvSpPr>
          <p:cNvPr id="4" name="Rectangle 3"/>
          <p:cNvSpPr/>
          <p:nvPr/>
        </p:nvSpPr>
        <p:spPr>
          <a:xfrm>
            <a:off x="323528" y="3140968"/>
            <a:ext cx="5688632" cy="1754326"/>
          </a:xfrm>
          <a:prstGeom prst="rect">
            <a:avLst/>
          </a:prstGeom>
        </p:spPr>
        <p:txBody>
          <a:bodyPr wrap="square">
            <a:spAutoFit/>
          </a:bodyPr>
          <a:lstStyle/>
          <a:p>
            <a:r>
              <a:rPr lang="en-US" dirty="0">
                <a:solidFill>
                  <a:schemeClr val="bg1"/>
                </a:solidFill>
                <a:latin typeface="Calibri Light" panose="020F0302020204030204" pitchFamily="34" charset="0"/>
                <a:cs typeface="Calibri Light" panose="020F0302020204030204" pitchFamily="34" charset="0"/>
              </a:rPr>
              <a:t>H </a:t>
            </a:r>
            <a:r>
              <a:rPr lang="el-GR" dirty="0">
                <a:solidFill>
                  <a:schemeClr val="bg1"/>
                </a:solidFill>
                <a:latin typeface="Calibri Light" panose="020F0302020204030204" pitchFamily="34" charset="0"/>
                <a:cs typeface="Calibri Light" panose="020F0302020204030204" pitchFamily="34" charset="0"/>
              </a:rPr>
              <a:t>εικόνα δείχνει μια σύγκριση μεταξύ εφαρμογών που εκτελούνται απευθείας σε VM και εφαρμογών που εκτελούνται μέσα σε </a:t>
            </a:r>
            <a:r>
              <a:rPr lang="en-US" dirty="0">
                <a:solidFill>
                  <a:schemeClr val="bg1"/>
                </a:solidFill>
                <a:latin typeface="Calibri Light" panose="020F0302020204030204" pitchFamily="34" charset="0"/>
                <a:cs typeface="Calibri Light" panose="020F0302020204030204" pitchFamily="34" charset="0"/>
              </a:rPr>
              <a:t>container</a:t>
            </a:r>
            <a:r>
              <a:rPr lang="el-GR" dirty="0">
                <a:solidFill>
                  <a:schemeClr val="bg1"/>
                </a:solidFill>
                <a:latin typeface="Calibri Light" panose="020F0302020204030204" pitchFamily="34" charset="0"/>
                <a:cs typeface="Calibri Light" panose="020F0302020204030204" pitchFamily="34" charset="0"/>
              </a:rPr>
              <a:t> σε VM.</a:t>
            </a:r>
          </a:p>
          <a:p>
            <a:endParaRPr lang="el-GR" dirty="0">
              <a:solidFill>
                <a:schemeClr val="bg1"/>
              </a:solidFill>
              <a:latin typeface="Calibri Light" panose="020F0302020204030204" pitchFamily="34" charset="0"/>
              <a:cs typeface="Calibri Light" panose="020F0302020204030204" pitchFamily="34" charset="0"/>
            </a:endParaRPr>
          </a:p>
          <a:p>
            <a:r>
              <a:rPr lang="el-GR" dirty="0">
                <a:solidFill>
                  <a:schemeClr val="bg1"/>
                </a:solidFill>
                <a:latin typeface="Calibri Light" panose="020F0302020204030204" pitchFamily="34" charset="0"/>
                <a:cs typeface="Calibri Light" panose="020F0302020204030204" pitchFamily="34" charset="0"/>
              </a:rPr>
              <a:t>Ένα παράδειγμα που δείχνει πώς το λειτουργικό σύστημα είναι μέρος του </a:t>
            </a:r>
            <a:r>
              <a:rPr lang="en-US" dirty="0">
                <a:solidFill>
                  <a:schemeClr val="bg1"/>
                </a:solidFill>
                <a:latin typeface="Calibri Light" panose="020F0302020204030204" pitchFamily="34" charset="0"/>
                <a:cs typeface="Calibri Light" panose="020F0302020204030204" pitchFamily="34" charset="0"/>
              </a:rPr>
              <a:t>virtual machine</a:t>
            </a:r>
            <a:r>
              <a:rPr lang="el-GR" dirty="0">
                <a:solidFill>
                  <a:schemeClr val="bg1"/>
                </a:solidFill>
                <a:latin typeface="Calibri Light" panose="020F0302020204030204" pitchFamily="34" charset="0"/>
                <a:cs typeface="Calibri Light" panose="020F0302020204030204" pitchFamily="34" charset="0"/>
              </a:rPr>
              <a:t> και όχι μέρος του </a:t>
            </a:r>
            <a:r>
              <a:rPr lang="en-US" dirty="0">
                <a:solidFill>
                  <a:schemeClr val="bg1"/>
                </a:solidFill>
                <a:latin typeface="Calibri Light" panose="020F0302020204030204" pitchFamily="34" charset="0"/>
                <a:cs typeface="Calibri Light" panose="020F0302020204030204" pitchFamily="34" charset="0"/>
              </a:rPr>
              <a:t>container</a:t>
            </a: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2924944"/>
            <a:ext cx="2880320" cy="29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950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Rectangle 1"/>
          <p:cNvSpPr/>
          <p:nvPr/>
        </p:nvSpPr>
        <p:spPr>
          <a:xfrm>
            <a:off x="2771800" y="116632"/>
            <a:ext cx="4019947" cy="523220"/>
          </a:xfrm>
          <a:prstGeom prst="rect">
            <a:avLst/>
          </a:prstGeom>
        </p:spPr>
        <p:txBody>
          <a:bodyPr wrap="none">
            <a:spAutoFit/>
          </a:bodyPr>
          <a:lstStyle/>
          <a:p>
            <a:r>
              <a:rPr lang="en-US" sz="2800" b="1" dirty="0">
                <a:solidFill>
                  <a:schemeClr val="bg1"/>
                </a:solidFill>
                <a:latin typeface="Calibri Light" panose="020F0302020204030204" pitchFamily="34" charset="0"/>
                <a:cs typeface="Calibri Light" panose="020F0302020204030204" pitchFamily="34" charset="0"/>
              </a:rPr>
              <a:t>Azure Networking</a:t>
            </a:r>
            <a:r>
              <a:rPr lang="el-GR" sz="2800" b="1" dirty="0">
                <a:solidFill>
                  <a:schemeClr val="bg1"/>
                </a:solidFill>
                <a:latin typeface="Calibri Light" panose="020F0302020204030204" pitchFamily="34" charset="0"/>
                <a:cs typeface="Calibri Light" panose="020F0302020204030204" pitchFamily="34" charset="0"/>
              </a:rPr>
              <a:t> </a:t>
            </a:r>
            <a:r>
              <a:rPr lang="en-US" sz="2800" b="1" dirty="0">
                <a:solidFill>
                  <a:schemeClr val="bg1"/>
                </a:solidFill>
                <a:latin typeface="Calibri Light" panose="020F0302020204030204" pitchFamily="34" charset="0"/>
                <a:cs typeface="Calibri Light" panose="020F0302020204030204" pitchFamily="34" charset="0"/>
              </a:rPr>
              <a:t>Services</a:t>
            </a:r>
            <a:endParaRPr lang="el-GR" sz="2800" b="1" dirty="0">
              <a:solidFill>
                <a:schemeClr val="bg1"/>
              </a:solidFill>
              <a:latin typeface="Calibri Light" panose="020F0302020204030204" pitchFamily="34" charset="0"/>
              <a:cs typeface="Calibri Light" panose="020F0302020204030204" pitchFamily="34" charset="0"/>
            </a:endParaRPr>
          </a:p>
        </p:txBody>
      </p:sp>
      <p:sp>
        <p:nvSpPr>
          <p:cNvPr id="5" name="Rectangle 4"/>
          <p:cNvSpPr/>
          <p:nvPr/>
        </p:nvSpPr>
        <p:spPr>
          <a:xfrm>
            <a:off x="251520" y="620688"/>
            <a:ext cx="8640960" cy="6001643"/>
          </a:xfrm>
          <a:prstGeom prst="rect">
            <a:avLst/>
          </a:prstGeom>
        </p:spPr>
        <p:txBody>
          <a:bodyPr wrap="square">
            <a:spAutoFit/>
          </a:bodyPr>
          <a:lstStyle/>
          <a:p>
            <a:r>
              <a:rPr lang="el-GR" sz="2400" dirty="0">
                <a:solidFill>
                  <a:schemeClr val="bg1"/>
                </a:solidFill>
                <a:latin typeface="Calibri Light" panose="020F0302020204030204" pitchFamily="34" charset="0"/>
                <a:cs typeface="Calibri Light" panose="020F0302020204030204" pitchFamily="34" charset="0"/>
              </a:rPr>
              <a:t>Τα μεγάλα πληροφοριακά συστήματα των επιχειρήσεων αποτελούνται συχνά από πολλαπλές διασυνδεδεμένες εφαρμογές και υπηρεσίες που λειτουργούν απο κοινού</a:t>
            </a:r>
          </a:p>
          <a:p>
            <a:r>
              <a:rPr lang="el-GR" sz="2400" dirty="0">
                <a:solidFill>
                  <a:schemeClr val="bg1"/>
                </a:solidFill>
                <a:latin typeface="Calibri Light" panose="020F0302020204030204" pitchFamily="34" charset="0"/>
                <a:cs typeface="Calibri Light" panose="020F0302020204030204" pitchFamily="34" charset="0"/>
              </a:rPr>
              <a:t>Π.χ. ένα σύστημα web front-end που εμφανίζει το απόθεμα και επιτρέπει στους πελάτες να δημιουργούν μια παραγγελία μπορεί να επικοινωνεί  με μια ποικιλία </a:t>
            </a:r>
            <a:r>
              <a:rPr lang="en-US" sz="2400" dirty="0">
                <a:solidFill>
                  <a:schemeClr val="bg1"/>
                </a:solidFill>
                <a:latin typeface="Calibri Light" panose="020F0302020204030204" pitchFamily="34" charset="0"/>
                <a:cs typeface="Calibri Light" panose="020F0302020204030204" pitchFamily="34" charset="0"/>
              </a:rPr>
              <a:t>web services:</a:t>
            </a:r>
          </a:p>
          <a:p>
            <a:pPr lvl="1"/>
            <a:r>
              <a:rPr lang="el-GR" sz="2400" dirty="0">
                <a:solidFill>
                  <a:schemeClr val="bg1"/>
                </a:solidFill>
                <a:latin typeface="Calibri Light" panose="020F0302020204030204" pitchFamily="34" charset="0"/>
                <a:cs typeface="Calibri Light" panose="020F0302020204030204" pitchFamily="34" charset="0"/>
              </a:rPr>
              <a:t>Καταγραφή αποθεματικού</a:t>
            </a:r>
          </a:p>
          <a:p>
            <a:pPr lvl="1"/>
            <a:r>
              <a:rPr lang="el-GR" sz="2400" dirty="0">
                <a:solidFill>
                  <a:schemeClr val="bg1"/>
                </a:solidFill>
                <a:latin typeface="Calibri Light" panose="020F0302020204030204" pitchFamily="34" charset="0"/>
                <a:cs typeface="Calibri Light" panose="020F0302020204030204" pitchFamily="34" charset="0"/>
              </a:rPr>
              <a:t>Διαχείριση προφιλ χρηστών</a:t>
            </a:r>
          </a:p>
          <a:p>
            <a:pPr lvl="1"/>
            <a:r>
              <a:rPr lang="el-GR" sz="2400" dirty="0">
                <a:solidFill>
                  <a:schemeClr val="bg1"/>
                </a:solidFill>
                <a:latin typeface="Calibri Light" panose="020F0302020204030204" pitchFamily="34" charset="0"/>
                <a:cs typeface="Calibri Light" panose="020F0302020204030204" pitchFamily="34" charset="0"/>
              </a:rPr>
              <a:t>Επξεργασία πιστωτικών καρτών</a:t>
            </a:r>
          </a:p>
          <a:p>
            <a:pPr lvl="1"/>
            <a:r>
              <a:rPr lang="el-GR" sz="2400" dirty="0">
                <a:solidFill>
                  <a:schemeClr val="bg1"/>
                </a:solidFill>
                <a:latin typeface="Calibri Light" panose="020F0302020204030204" pitchFamily="34" charset="0"/>
                <a:cs typeface="Calibri Light" panose="020F0302020204030204" pitchFamily="34" charset="0"/>
              </a:rPr>
              <a:t>Έλεγχος για την διαδικασία εκπλήρωσης των ήδη επεξεργασμένων παραγγελιών</a:t>
            </a:r>
          </a:p>
          <a:p>
            <a:r>
              <a:rPr lang="el-GR" sz="2400" dirty="0">
                <a:solidFill>
                  <a:schemeClr val="bg1"/>
                </a:solidFill>
                <a:latin typeface="Calibri Light" panose="020F0302020204030204" pitchFamily="34" charset="0"/>
                <a:cs typeface="Calibri Light" panose="020F0302020204030204" pitchFamily="34" charset="0"/>
              </a:rPr>
              <a:t>Υπάρχουν διάφορες στρατηγικές και πρότυπα που χρησιμοποιούνται έτσι ώστε αυτά τα πολύπλοκα συστήματα να είναι πιο εύκολο να σχεδιάστουν, να χτιστούν, να διαχειριστούν και να διατηρήσουν</a:t>
            </a:r>
            <a:r>
              <a:rPr lang="en-US" sz="2400"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Μια απο αυτές είναι η </a:t>
            </a:r>
            <a:r>
              <a:rPr lang="en-US" sz="2400" b="1" i="1" dirty="0">
                <a:solidFill>
                  <a:schemeClr val="bg1"/>
                </a:solidFill>
                <a:latin typeface="Calibri Light" panose="020F0302020204030204" pitchFamily="34" charset="0"/>
                <a:cs typeface="Calibri Light" panose="020F0302020204030204" pitchFamily="34" charset="0"/>
              </a:rPr>
              <a:t>loosely coupled </a:t>
            </a:r>
            <a:r>
              <a:rPr lang="el-GR" sz="2400" dirty="0">
                <a:solidFill>
                  <a:schemeClr val="bg1"/>
                </a:solidFill>
                <a:latin typeface="Calibri Light" panose="020F0302020204030204" pitchFamily="34" charset="0"/>
                <a:cs typeface="Calibri Light" panose="020F0302020204030204" pitchFamily="34" charset="0"/>
              </a:rPr>
              <a:t>αρχιτεκτονική.</a:t>
            </a:r>
            <a:endParaRPr lang="en-US"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47735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Rectangle 2"/>
          <p:cNvSpPr/>
          <p:nvPr/>
        </p:nvSpPr>
        <p:spPr>
          <a:xfrm>
            <a:off x="251520" y="476672"/>
            <a:ext cx="8640960" cy="3785652"/>
          </a:xfrm>
          <a:prstGeom prst="rect">
            <a:avLst/>
          </a:prstGeom>
        </p:spPr>
        <p:txBody>
          <a:bodyPr wrap="square">
            <a:spAutoFit/>
          </a:bodyPr>
          <a:lstStyle/>
          <a:p>
            <a:r>
              <a:rPr lang="el-GR" sz="2400" dirty="0">
                <a:solidFill>
                  <a:schemeClr val="bg1"/>
                </a:solidFill>
                <a:latin typeface="Calibri Light" panose="020F0302020204030204" pitchFamily="34" charset="0"/>
                <a:cs typeface="Calibri Light" panose="020F0302020204030204" pitchFamily="34" charset="0"/>
              </a:rPr>
              <a:t>Μία μέθοδος </a:t>
            </a:r>
            <a:r>
              <a:rPr lang="en-US" sz="2400" dirty="0">
                <a:solidFill>
                  <a:schemeClr val="bg1"/>
                </a:solidFill>
                <a:latin typeface="Calibri Light" panose="020F0302020204030204" pitchFamily="34" charset="0"/>
                <a:cs typeface="Calibri Light" panose="020F0302020204030204" pitchFamily="34" charset="0"/>
              </a:rPr>
              <a:t>loosely coupled</a:t>
            </a:r>
            <a:r>
              <a:rPr lang="el-GR" sz="2400" dirty="0">
                <a:solidFill>
                  <a:schemeClr val="bg1"/>
                </a:solidFill>
                <a:latin typeface="Calibri Light" panose="020F0302020204030204" pitchFamily="34" charset="0"/>
                <a:cs typeface="Calibri Light" panose="020F0302020204030204" pitchFamily="34" charset="0"/>
              </a:rPr>
              <a:t> αρχιτεκτονής είναι η </a:t>
            </a:r>
            <a:r>
              <a:rPr lang="en-US" sz="2400" dirty="0">
                <a:solidFill>
                  <a:schemeClr val="bg1"/>
                </a:solidFill>
                <a:latin typeface="Calibri Light" panose="020F0302020204030204" pitchFamily="34" charset="0"/>
                <a:cs typeface="Calibri Light" panose="020F0302020204030204" pitchFamily="34" charset="0"/>
              </a:rPr>
              <a:t>N-tier</a:t>
            </a:r>
            <a:r>
              <a:rPr lang="el-GR" sz="2400" dirty="0">
                <a:solidFill>
                  <a:schemeClr val="bg1"/>
                </a:solidFill>
                <a:latin typeface="Calibri Light" panose="020F0302020204030204" pitchFamily="34" charset="0"/>
                <a:cs typeface="Calibri Light" panose="020F0302020204030204" pitchFamily="34" charset="0"/>
              </a:rPr>
              <a:t> </a:t>
            </a:r>
            <a:endParaRPr lang="en-US" sz="2400" dirty="0">
              <a:solidFill>
                <a:schemeClr val="bg1"/>
              </a:solidFill>
              <a:latin typeface="Calibri Light" panose="020F0302020204030204" pitchFamily="34" charset="0"/>
              <a:cs typeface="Calibri Light" panose="020F0302020204030204" pitchFamily="34" charset="0"/>
            </a:endParaRPr>
          </a:p>
          <a:p>
            <a:pPr lvl="1"/>
            <a:r>
              <a:rPr lang="el-GR" sz="2400" dirty="0">
                <a:solidFill>
                  <a:schemeClr val="bg1"/>
                </a:solidFill>
                <a:latin typeface="Calibri Light" panose="020F0302020204030204" pitchFamily="34" charset="0"/>
                <a:cs typeface="Calibri Light" panose="020F0302020204030204" pitchFamily="34" charset="0"/>
              </a:rPr>
              <a:t>Η αρχιτεκτονική N-tier χωρίζει μια εφαρμογή σε δύο ή περισσότερα λογικα επίπεδα</a:t>
            </a:r>
            <a:r>
              <a:rPr lang="en-US" sz="2400" dirty="0">
                <a:solidFill>
                  <a:schemeClr val="bg1"/>
                </a:solidFill>
                <a:latin typeface="Calibri Light" panose="020F0302020204030204" pitchFamily="34" charset="0"/>
                <a:cs typeface="Calibri Light" panose="020F0302020204030204" pitchFamily="34" charset="0"/>
              </a:rPr>
              <a:t> N</a:t>
            </a:r>
            <a:endParaRPr lang="el-GR" sz="2400" dirty="0">
              <a:solidFill>
                <a:schemeClr val="bg1"/>
              </a:solidFill>
              <a:latin typeface="Calibri Light" panose="020F0302020204030204" pitchFamily="34" charset="0"/>
              <a:cs typeface="Calibri Light" panose="020F0302020204030204" pitchFamily="34" charset="0"/>
            </a:endParaRPr>
          </a:p>
          <a:p>
            <a:pPr lvl="1"/>
            <a:r>
              <a:rPr lang="el-GR" sz="2400" dirty="0">
                <a:solidFill>
                  <a:schemeClr val="bg1"/>
                </a:solidFill>
                <a:latin typeface="Calibri Light" panose="020F0302020204030204" pitchFamily="34" charset="0"/>
                <a:cs typeface="Calibri Light" panose="020F0302020204030204" pitchFamily="34" charset="0"/>
              </a:rPr>
              <a:t>Αρχιτεκτονικά, ένα ανώτερο επίπεδο μπορεί να έχει πρόσβαση σε υπηρεσίες από ένα κατώτερο, αλλά μια χαμηλότερη βαθμίδα δεν πρέπει ποτέ να έχει πρόσβαση σε υψηλότερη βαθμίδα.</a:t>
            </a:r>
          </a:p>
          <a:p>
            <a:pPr lvl="1"/>
            <a:r>
              <a:rPr lang="el-GR" sz="2400" dirty="0">
                <a:solidFill>
                  <a:schemeClr val="bg1"/>
                </a:solidFill>
                <a:latin typeface="Calibri Light" panose="020F0302020204030204" pitchFamily="34" charset="0"/>
                <a:cs typeface="Calibri Light" panose="020F0302020204030204" pitchFamily="34" charset="0"/>
              </a:rPr>
              <a:t>Χρησιμοποιώντας μια κλιμακωτή αρχιτεκτονική απλοποιείται η συντήρηση</a:t>
            </a:r>
          </a:p>
          <a:p>
            <a:pPr lvl="1"/>
            <a:r>
              <a:rPr lang="el-GR" sz="2400" dirty="0">
                <a:solidFill>
                  <a:schemeClr val="bg1"/>
                </a:solidFill>
                <a:latin typeface="Calibri Light" panose="020F0302020204030204" pitchFamily="34" charset="0"/>
                <a:cs typeface="Calibri Light" panose="020F0302020204030204" pitchFamily="34" charset="0"/>
              </a:rPr>
              <a:t>Τα επίπεδα μπορούν να ενημερωθούν ή να αντικατασταθούν ανεξάρτητα και να εισαχθούν νέα επιπεδα εάν χρειάζεται.</a:t>
            </a:r>
            <a:endParaRPr lang="en-US"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649460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Rectangle 1"/>
          <p:cNvSpPr/>
          <p:nvPr/>
        </p:nvSpPr>
        <p:spPr>
          <a:xfrm>
            <a:off x="1547664" y="548680"/>
            <a:ext cx="4019947" cy="523220"/>
          </a:xfrm>
          <a:prstGeom prst="rect">
            <a:avLst/>
          </a:prstGeom>
        </p:spPr>
        <p:txBody>
          <a:bodyPr wrap="none">
            <a:spAutoFit/>
          </a:bodyPr>
          <a:lstStyle/>
          <a:p>
            <a:r>
              <a:rPr lang="en-US" sz="2800" b="1" dirty="0">
                <a:solidFill>
                  <a:schemeClr val="bg1"/>
                </a:solidFill>
                <a:latin typeface="Calibri Light" panose="020F0302020204030204" pitchFamily="34" charset="0"/>
                <a:cs typeface="Calibri Light" panose="020F0302020204030204" pitchFamily="34" charset="0"/>
              </a:rPr>
              <a:t>Azure Networking Services</a:t>
            </a:r>
            <a:endParaRPr lang="el-GR" sz="2800" b="1" dirty="0">
              <a:solidFill>
                <a:schemeClr val="bg1"/>
              </a:solidFill>
              <a:latin typeface="Calibri Light" panose="020F0302020204030204" pitchFamily="34" charset="0"/>
              <a:cs typeface="Calibri Light" panose="020F0302020204030204" pitchFamily="34" charset="0"/>
            </a:endParaRPr>
          </a:p>
        </p:txBody>
      </p:sp>
      <p:sp>
        <p:nvSpPr>
          <p:cNvPr id="4" name="Rectangle 3"/>
          <p:cNvSpPr/>
          <p:nvPr/>
        </p:nvSpPr>
        <p:spPr>
          <a:xfrm>
            <a:off x="323528" y="1196752"/>
            <a:ext cx="4572000" cy="4062651"/>
          </a:xfrm>
          <a:prstGeom prst="rect">
            <a:avLst/>
          </a:prstGeom>
        </p:spPr>
        <p:txBody>
          <a:bodyPr>
            <a:spAutoFit/>
          </a:bodyPr>
          <a:lstStyle/>
          <a:p>
            <a:r>
              <a:rPr lang="el-GR" sz="2000" dirty="0">
                <a:solidFill>
                  <a:schemeClr val="bg1"/>
                </a:solidFill>
                <a:latin typeface="Calibri Light" panose="020F0302020204030204" pitchFamily="34" charset="0"/>
                <a:cs typeface="Calibri Light" panose="020F0302020204030204" pitchFamily="34" charset="0"/>
              </a:rPr>
              <a:t>Ένα παράδειγμα </a:t>
            </a:r>
            <a:r>
              <a:rPr lang="en-US" sz="2000" dirty="0">
                <a:solidFill>
                  <a:schemeClr val="bg1"/>
                </a:solidFill>
                <a:latin typeface="Calibri Light" panose="020F0302020204030204" pitchFamily="34" charset="0"/>
                <a:cs typeface="Calibri Light" panose="020F0302020204030204" pitchFamily="34" charset="0"/>
              </a:rPr>
              <a:t>three-tier </a:t>
            </a:r>
            <a:r>
              <a:rPr lang="el-GR" sz="2000" dirty="0">
                <a:solidFill>
                  <a:schemeClr val="bg1"/>
                </a:solidFill>
                <a:latin typeface="Calibri Light" panose="020F0302020204030204" pitchFamily="34" charset="0"/>
                <a:cs typeface="Calibri Light" panose="020F0302020204030204" pitchFamily="34" charset="0"/>
              </a:rPr>
              <a:t>αρχιτεκτονικής για εφαρμογή ηλεκτρονικού εμπορίου θα έχει τα εξής 3 επίπεδα:</a:t>
            </a:r>
          </a:p>
          <a:p>
            <a:pPr marL="285750" indent="-285750">
              <a:buFont typeface="Arial" pitchFamily="34" charset="0"/>
              <a:buChar char="•"/>
            </a:pPr>
            <a:r>
              <a:rPr lang="el-GR" sz="2000" dirty="0">
                <a:solidFill>
                  <a:schemeClr val="bg1"/>
                </a:solidFill>
                <a:latin typeface="Calibri Light" panose="020F0302020204030204" pitchFamily="34" charset="0"/>
                <a:cs typeface="Calibri Light" panose="020F0302020204030204" pitchFamily="34" charset="0"/>
              </a:rPr>
              <a:t> Το </a:t>
            </a:r>
            <a:r>
              <a:rPr lang="en-US" sz="2000" b="1" dirty="0">
                <a:solidFill>
                  <a:schemeClr val="bg1"/>
                </a:solidFill>
                <a:latin typeface="Calibri Light" panose="020F0302020204030204" pitchFamily="34" charset="0"/>
                <a:cs typeface="Calibri Light" panose="020F0302020204030204" pitchFamily="34" charset="0"/>
              </a:rPr>
              <a:t>web tier</a:t>
            </a:r>
            <a:r>
              <a:rPr lang="el-GR" sz="2000" b="1" dirty="0">
                <a:solidFill>
                  <a:schemeClr val="bg1"/>
                </a:solidFill>
                <a:latin typeface="Calibri Light" panose="020F0302020204030204" pitchFamily="34" charset="0"/>
                <a:cs typeface="Calibri Light" panose="020F0302020204030204" pitchFamily="34" charset="0"/>
              </a:rPr>
              <a:t> </a:t>
            </a:r>
            <a:r>
              <a:rPr lang="el-GR" sz="2000" dirty="0">
                <a:solidFill>
                  <a:schemeClr val="bg1"/>
                </a:solidFill>
                <a:latin typeface="Calibri Light" panose="020F0302020204030204" pitchFamily="34" charset="0"/>
                <a:cs typeface="Calibri Light" panose="020F0302020204030204" pitchFamily="34" charset="0"/>
              </a:rPr>
              <a:t>που περιλαμβάνει το </a:t>
            </a:r>
            <a:r>
              <a:rPr lang="en-US" sz="2000" dirty="0">
                <a:solidFill>
                  <a:schemeClr val="bg1"/>
                </a:solidFill>
                <a:latin typeface="Calibri Light" panose="020F0302020204030204" pitchFamily="34" charset="0"/>
                <a:cs typeface="Calibri Light" panose="020F0302020204030204" pitchFamily="34" charset="0"/>
              </a:rPr>
              <a:t>web interface </a:t>
            </a:r>
            <a:r>
              <a:rPr lang="el-GR" sz="2000" dirty="0">
                <a:solidFill>
                  <a:schemeClr val="bg1"/>
                </a:solidFill>
                <a:latin typeface="Calibri Light" panose="020F0302020204030204" pitchFamily="34" charset="0"/>
                <a:cs typeface="Calibri Light" panose="020F0302020204030204" pitchFamily="34" charset="0"/>
              </a:rPr>
              <a:t>στους χρήστες μέσω του </a:t>
            </a:r>
            <a:r>
              <a:rPr lang="en-US" sz="2000" dirty="0">
                <a:solidFill>
                  <a:schemeClr val="bg1"/>
                </a:solidFill>
                <a:latin typeface="Calibri Light" panose="020F0302020204030204" pitchFamily="34" charset="0"/>
                <a:cs typeface="Calibri Light" panose="020F0302020204030204" pitchFamily="34" charset="0"/>
              </a:rPr>
              <a:t>browser</a:t>
            </a:r>
          </a:p>
          <a:p>
            <a:pPr marL="285750" indent="-285750">
              <a:buFont typeface="Arial" pitchFamily="34" charset="0"/>
              <a:buChar char="•"/>
            </a:pPr>
            <a:r>
              <a:rPr lang="en-US" sz="2000" dirty="0">
                <a:solidFill>
                  <a:schemeClr val="bg1"/>
                </a:solidFill>
                <a:latin typeface="Calibri Light" panose="020F0302020204030204" pitchFamily="34" charset="0"/>
                <a:cs typeface="Calibri Light" panose="020F0302020204030204" pitchFamily="34" charset="0"/>
              </a:rPr>
              <a:t>To </a:t>
            </a:r>
            <a:r>
              <a:rPr lang="en-US" sz="2000" b="1" dirty="0">
                <a:solidFill>
                  <a:schemeClr val="bg1"/>
                </a:solidFill>
                <a:latin typeface="Calibri Light" panose="020F0302020204030204" pitchFamily="34" charset="0"/>
                <a:cs typeface="Calibri Light" panose="020F0302020204030204" pitchFamily="34" charset="0"/>
              </a:rPr>
              <a:t>application tier </a:t>
            </a:r>
            <a:r>
              <a:rPr lang="el-GR" sz="2000" dirty="0">
                <a:solidFill>
                  <a:schemeClr val="bg1"/>
                </a:solidFill>
                <a:latin typeface="Calibri Light" panose="020F0302020204030204" pitchFamily="34" charset="0"/>
                <a:cs typeface="Calibri Light" panose="020F0302020204030204" pitchFamily="34" charset="0"/>
              </a:rPr>
              <a:t>που περιλαμβάνει την  επιχειρησιάκη λογική (</a:t>
            </a:r>
            <a:r>
              <a:rPr lang="en-US" sz="2000" dirty="0">
                <a:solidFill>
                  <a:schemeClr val="bg1"/>
                </a:solidFill>
                <a:latin typeface="Calibri Light" panose="020F0302020204030204" pitchFamily="34" charset="0"/>
                <a:cs typeface="Calibri Light" panose="020F0302020204030204" pitchFamily="34" charset="0"/>
              </a:rPr>
              <a:t>business logic)</a:t>
            </a:r>
            <a:r>
              <a:rPr lang="el-GR" sz="2000" dirty="0">
                <a:solidFill>
                  <a:schemeClr val="bg1"/>
                </a:solidFill>
                <a:latin typeface="Calibri Light" panose="020F0302020204030204" pitchFamily="34" charset="0"/>
                <a:cs typeface="Calibri Light" panose="020F0302020204030204" pitchFamily="34" charset="0"/>
              </a:rPr>
              <a:t> της επιχείρησης</a:t>
            </a:r>
          </a:p>
          <a:p>
            <a:pPr marL="285750" indent="-285750">
              <a:buFont typeface="Arial" pitchFamily="34" charset="0"/>
              <a:buChar char="•"/>
            </a:pPr>
            <a:r>
              <a:rPr lang="el-GR" sz="2000" dirty="0">
                <a:solidFill>
                  <a:schemeClr val="bg1"/>
                </a:solidFill>
                <a:latin typeface="Calibri Light" panose="020F0302020204030204" pitchFamily="34" charset="0"/>
                <a:cs typeface="Calibri Light" panose="020F0302020204030204" pitchFamily="34" charset="0"/>
              </a:rPr>
              <a:t>Το </a:t>
            </a:r>
            <a:r>
              <a:rPr lang="en-US" sz="2000" b="1" dirty="0">
                <a:solidFill>
                  <a:schemeClr val="bg1"/>
                </a:solidFill>
                <a:latin typeface="Calibri Light" panose="020F0302020204030204" pitchFamily="34" charset="0"/>
                <a:cs typeface="Calibri Light" panose="020F0302020204030204" pitchFamily="34" charset="0"/>
              </a:rPr>
              <a:t>data tier </a:t>
            </a:r>
            <a:r>
              <a:rPr lang="el-GR" sz="2000" dirty="0">
                <a:solidFill>
                  <a:schemeClr val="bg1"/>
                </a:solidFill>
                <a:latin typeface="Calibri Light" panose="020F0302020204030204" pitchFamily="34" charset="0"/>
                <a:cs typeface="Calibri Light" panose="020F0302020204030204" pitchFamily="34" charset="0"/>
              </a:rPr>
              <a:t>που περιλαμβάνει τις βάσεις δεδομένων και αλλους αποθηκευτικούς χώρους</a:t>
            </a:r>
          </a:p>
          <a:p>
            <a:pPr marL="285750" indent="-285750">
              <a:buFont typeface="Arial" pitchFamily="34" charset="0"/>
              <a:buChar char="•"/>
            </a:pPr>
            <a:endParaRPr lang="en-US" dirty="0"/>
          </a:p>
        </p:txBody>
      </p:sp>
      <p:pic>
        <p:nvPicPr>
          <p:cNvPr id="7" name="Content Placeholder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4088" y="1196752"/>
            <a:ext cx="1619250" cy="4457700"/>
          </a:xfrm>
          <a:prstGeom prst="rect">
            <a:avLst/>
          </a:prstGeom>
        </p:spPr>
      </p:pic>
    </p:spTree>
    <p:extLst>
      <p:ext uri="{BB962C8B-B14F-4D97-AF65-F5344CB8AC3E}">
        <p14:creationId xmlns:p14="http://schemas.microsoft.com/office/powerpoint/2010/main" val="599801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323528" y="260648"/>
            <a:ext cx="8640960" cy="4376583"/>
          </a:xfrm>
          <a:prstGeom prst="rect">
            <a:avLst/>
          </a:prstGeom>
          <a:noFill/>
        </p:spPr>
        <p:txBody>
          <a:bodyPr wrap="square" lIns="0" tIns="0" rIns="0" bIns="0" rtlCol="0">
            <a:spAutoFit/>
          </a:bodyPr>
          <a:lstStyle/>
          <a:p>
            <a:pPr algn="ctr">
              <a:lnSpc>
                <a:spcPct val="90000"/>
              </a:lnSpc>
              <a:spcBef>
                <a:spcPct val="20000"/>
              </a:spcBef>
              <a:buSzPct val="80000"/>
            </a:pPr>
            <a:r>
              <a:rPr lang="el-GR" sz="2800" b="1" dirty="0">
                <a:solidFill>
                  <a:schemeClr val="bg1"/>
                </a:solidFill>
                <a:latin typeface="Calibri Light" panose="020F0302020204030204" pitchFamily="34" charset="0"/>
                <a:cs typeface="Calibri Light" panose="020F0302020204030204" pitchFamily="34" charset="0"/>
              </a:rPr>
              <a:t>Azure Virtual Network</a:t>
            </a:r>
            <a:endParaRPr lang="en-US" sz="2800" b="1" dirty="0">
              <a:solidFill>
                <a:schemeClr val="bg1"/>
              </a:solidFill>
              <a:latin typeface="Calibri Light" panose="020F0302020204030204" pitchFamily="34" charset="0"/>
              <a:cs typeface="Calibri Light" panose="020F0302020204030204" pitchFamily="34" charset="0"/>
            </a:endParaRPr>
          </a:p>
          <a:p>
            <a:pPr marL="460375" indent="-460375">
              <a:lnSpc>
                <a:spcPct val="90000"/>
              </a:lnSpc>
              <a:spcBef>
                <a:spcPct val="20000"/>
              </a:spcBef>
              <a:buSzPct val="80000"/>
              <a:buBlip>
                <a:blip r:embed="rId7"/>
              </a:buBlip>
            </a:pP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Το Azure Virtual Network (συχνά αναφέρεται ως VNET). Το Azure Virtual Network παρέχει πολλά παρόμοια χαρακτηριστικά, όπως</a:t>
            </a:r>
            <a:r>
              <a:rPr lang="en-US" sz="2400" dirty="0">
                <a:solidFill>
                  <a:schemeClr val="bg1"/>
                </a:solidFill>
                <a:latin typeface="Calibri Light" panose="020F0302020204030204" pitchFamily="34" charset="0"/>
                <a:cs typeface="Calibri Light" panose="020F0302020204030204" pitchFamily="34" charset="0"/>
              </a:rPr>
              <a:t> :</a:t>
            </a:r>
          </a:p>
          <a:p>
            <a:pPr marL="460375" indent="-460375">
              <a:lnSpc>
                <a:spcPct val="90000"/>
              </a:lnSpc>
              <a:spcBef>
                <a:spcPct val="20000"/>
              </a:spcBef>
              <a:buSzPct val="80000"/>
              <a:buBlip>
                <a:blip r:embed="rId7"/>
              </a:buBlip>
            </a:pPr>
            <a:endParaRPr lang="en-US" sz="2400" dirty="0">
              <a:solidFill>
                <a:schemeClr val="bg1"/>
              </a:solidFill>
              <a:latin typeface="Calibri Light" panose="020F0302020204030204" pitchFamily="34" charset="0"/>
              <a:cs typeface="Calibri Light" panose="020F0302020204030204" pitchFamily="34" charset="0"/>
            </a:endParaRPr>
          </a:p>
          <a:p>
            <a:pPr marL="342900" indent="-342900">
              <a:lnSpc>
                <a:spcPct val="90000"/>
              </a:lnSpc>
              <a:spcBef>
                <a:spcPct val="20000"/>
              </a:spcBef>
              <a:buSzPct val="80000"/>
              <a:buFont typeface="Wingdings" panose="05000000000000000000" pitchFamily="2" charset="2"/>
              <a:buChar char="§"/>
            </a:pPr>
            <a:r>
              <a:rPr lang="el-GR" sz="2400" dirty="0">
                <a:solidFill>
                  <a:schemeClr val="bg1"/>
                </a:solidFill>
              </a:rPr>
              <a:t>Subnet</a:t>
            </a:r>
            <a:endParaRPr lang="en-US" sz="2400" dirty="0">
              <a:solidFill>
                <a:schemeClr val="bg1"/>
              </a:solidFill>
            </a:endParaRPr>
          </a:p>
          <a:p>
            <a:pPr marL="342900" indent="-342900">
              <a:lnSpc>
                <a:spcPct val="90000"/>
              </a:lnSpc>
              <a:spcBef>
                <a:spcPct val="20000"/>
              </a:spcBef>
              <a:buSzPct val="80000"/>
              <a:buFont typeface="Wingdings" panose="05000000000000000000" pitchFamily="2" charset="2"/>
              <a:buChar char="§"/>
            </a:pPr>
            <a:r>
              <a:rPr lang="el-GR" sz="2400" dirty="0">
                <a:solidFill>
                  <a:schemeClr val="bg1"/>
                </a:solidFill>
              </a:rPr>
              <a:t>IP address</a:t>
            </a:r>
            <a:endParaRPr lang="en-US" sz="2400" dirty="0">
              <a:solidFill>
                <a:schemeClr val="bg1"/>
              </a:solidFill>
            </a:endParaRPr>
          </a:p>
          <a:p>
            <a:pPr marL="342900" indent="-342900">
              <a:lnSpc>
                <a:spcPct val="90000"/>
              </a:lnSpc>
              <a:spcBef>
                <a:spcPct val="20000"/>
              </a:spcBef>
              <a:buSzPct val="80000"/>
              <a:buFont typeface="Wingdings" panose="05000000000000000000" pitchFamily="2" charset="2"/>
              <a:buChar char="§"/>
            </a:pPr>
            <a:r>
              <a:rPr lang="el-GR" sz="2400" dirty="0">
                <a:solidFill>
                  <a:schemeClr val="bg1"/>
                </a:solidFill>
              </a:rPr>
              <a:t>Load balance</a:t>
            </a:r>
            <a:r>
              <a:rPr lang="en-US" sz="2400" dirty="0">
                <a:solidFill>
                  <a:schemeClr val="bg1"/>
                </a:solidFill>
              </a:rPr>
              <a:t>r</a:t>
            </a:r>
          </a:p>
          <a:p>
            <a:pPr>
              <a:lnSpc>
                <a:spcPct val="90000"/>
              </a:lnSpc>
              <a:spcBef>
                <a:spcPct val="20000"/>
              </a:spcBef>
              <a:buSzPct val="80000"/>
            </a:pPr>
            <a:r>
              <a:rPr lang="en-US" sz="2400" dirty="0">
                <a:solidFill>
                  <a:schemeClr val="bg1"/>
                </a:solidFill>
              </a:rPr>
              <a:t>       </a:t>
            </a:r>
            <a:r>
              <a:rPr lang="el-GR" sz="2400" dirty="0">
                <a:solidFill>
                  <a:schemeClr val="bg1"/>
                </a:solidFill>
              </a:rPr>
              <a:t>External load balancer</a:t>
            </a:r>
            <a:endParaRPr lang="en-US" sz="2400" dirty="0">
              <a:solidFill>
                <a:schemeClr val="bg1"/>
              </a:solidFill>
            </a:endParaRPr>
          </a:p>
          <a:p>
            <a:pPr>
              <a:lnSpc>
                <a:spcPct val="90000"/>
              </a:lnSpc>
              <a:spcBef>
                <a:spcPct val="20000"/>
              </a:spcBef>
              <a:buSzPct val="80000"/>
            </a:pPr>
            <a:r>
              <a:rPr lang="en-US" sz="2400" dirty="0">
                <a:solidFill>
                  <a:schemeClr val="bg1"/>
                </a:solidFill>
              </a:rPr>
              <a:t>       </a:t>
            </a:r>
            <a:r>
              <a:rPr lang="el-GR" sz="2400" dirty="0">
                <a:solidFill>
                  <a:schemeClr val="bg1"/>
                </a:solidFill>
              </a:rPr>
              <a:t>Internal load balancer</a:t>
            </a:r>
            <a:endParaRPr lang="en-US" sz="2400" dirty="0">
              <a:solidFill>
                <a:schemeClr val="bg1"/>
              </a:solidFill>
            </a:endParaRPr>
          </a:p>
          <a:p>
            <a:pPr marL="342900" indent="-342900">
              <a:lnSpc>
                <a:spcPct val="90000"/>
              </a:lnSpc>
              <a:spcBef>
                <a:spcPct val="20000"/>
              </a:spcBef>
              <a:buSzPct val="80000"/>
              <a:buFont typeface="Wingdings" panose="05000000000000000000" pitchFamily="2" charset="2"/>
              <a:buChar char="§"/>
            </a:pPr>
            <a:r>
              <a:rPr lang="el-GR" sz="2400" dirty="0">
                <a:solidFill>
                  <a:schemeClr val="bg1"/>
                </a:solidFill>
              </a:rPr>
              <a:t>Network security group</a:t>
            </a:r>
            <a:endParaRPr lang="en-US" sz="2400" dirty="0">
              <a:solidFill>
                <a:schemeClr val="bg1"/>
              </a:solidFill>
            </a:endParaRPr>
          </a:p>
        </p:txBody>
      </p:sp>
    </p:spTree>
    <p:extLst>
      <p:ext uri="{BB962C8B-B14F-4D97-AF65-F5344CB8AC3E}">
        <p14:creationId xmlns:p14="http://schemas.microsoft.com/office/powerpoint/2010/main" val="24933755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251520" y="404664"/>
            <a:ext cx="8712968" cy="4124206"/>
          </a:xfrm>
          <a:prstGeom prst="rect">
            <a:avLst/>
          </a:prstGeom>
          <a:noFill/>
        </p:spPr>
        <p:txBody>
          <a:bodyPr wrap="square" lIns="0" tIns="0" rIns="0" bIns="0" rtlCol="0">
            <a:spAutoFit/>
          </a:bodyPr>
          <a:lstStyle/>
          <a:p>
            <a:pPr algn="ctr"/>
            <a:r>
              <a:rPr lang="en-US" sz="2800" b="1" dirty="0">
                <a:solidFill>
                  <a:schemeClr val="bg1"/>
                </a:solidFill>
                <a:latin typeface="Calibri Light" panose="020F0302020204030204" pitchFamily="34" charset="0"/>
                <a:cs typeface="Calibri Light" panose="020F0302020204030204" pitchFamily="34" charset="0"/>
              </a:rPr>
              <a:t>Databases</a:t>
            </a:r>
          </a:p>
          <a:p>
            <a:endParaRPr lang="en-US"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Η βάση δεδομένων Microsoft Azure SQL (πρώην SQL Azure, SQL Server Data Services, SQL Services και Windows Azure SQL Database) είναι μια βάση δεδομένων cloud managed (SaaS) που παρέχεται ως μέρος της Microsoft Azure</a:t>
            </a:r>
            <a:endParaRPr lang="en-US" sz="2400" dirty="0">
              <a:solidFill>
                <a:schemeClr val="bg1"/>
              </a:solidFill>
              <a:latin typeface="Calibri Light" panose="020F0302020204030204" pitchFamily="34" charset="0"/>
              <a:cs typeface="Calibri Light" panose="020F0302020204030204" pitchFamily="34" charset="0"/>
            </a:endParaRPr>
          </a:p>
          <a:p>
            <a:endParaRPr lang="en-US"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Μια βάση δεδομένων Azure SQL δημιουργείτε με ένα καθορισμένο σύνολο υπολογιστικών πόρων και πόρων αποθήκευσης. Η βάση δεδομένων δημιουργείται μέσα σε μια ομάδα πόρων Azure και σε έναν λογικό διακομιστή Azure SQL Database.</a:t>
            </a:r>
          </a:p>
        </p:txBody>
      </p:sp>
    </p:spTree>
    <p:extLst>
      <p:ext uri="{BB962C8B-B14F-4D97-AF65-F5344CB8AC3E}">
        <p14:creationId xmlns:p14="http://schemas.microsoft.com/office/powerpoint/2010/main" val="2439249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600" y="620688"/>
            <a:ext cx="7093367" cy="4608512"/>
          </a:xfrm>
          <a:prstGeom prst="rect">
            <a:avLst/>
          </a:prstGeom>
        </p:spPr>
      </p:pic>
    </p:spTree>
    <p:extLst>
      <p:ext uri="{BB962C8B-B14F-4D97-AF65-F5344CB8AC3E}">
        <p14:creationId xmlns:p14="http://schemas.microsoft.com/office/powerpoint/2010/main" val="3500261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395536" y="548680"/>
            <a:ext cx="8568952" cy="997196"/>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Προτού μπορέσετε να συνδεθείτε με τη βάση δεδομένων SQL από οποιοδήποτε εργαλείο, συμπεριλαμβανομένου του SQL Server Management Studio, θα χρειαστεί να προσαρμόσετε ένα </a:t>
            </a:r>
            <a:r>
              <a:rPr lang="en-US" sz="2400" dirty="0">
                <a:solidFill>
                  <a:schemeClr val="bg1"/>
                </a:solidFill>
                <a:latin typeface="Calibri Light" panose="020F0302020204030204" pitchFamily="34" charset="0"/>
                <a:cs typeface="Calibri Light" panose="020F0302020204030204" pitchFamily="34" charset="0"/>
              </a:rPr>
              <a:t>firewall</a:t>
            </a:r>
            <a:r>
              <a:rPr lang="el-GR" sz="2400" dirty="0">
                <a:solidFill>
                  <a:schemeClr val="bg1"/>
                </a:solidFill>
                <a:latin typeface="Calibri Light" panose="020F0302020204030204" pitchFamily="34" charset="0"/>
                <a:cs typeface="Calibri Light" panose="020F0302020204030204" pitchFamily="34" charset="0"/>
              </a:rPr>
              <a:t>. </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068" y="2038278"/>
            <a:ext cx="8045863" cy="2781443"/>
          </a:xfrm>
          <a:prstGeom prst="rect">
            <a:avLst/>
          </a:prstGeom>
        </p:spPr>
      </p:pic>
    </p:spTree>
    <p:extLst>
      <p:ext uri="{BB962C8B-B14F-4D97-AF65-F5344CB8AC3E}">
        <p14:creationId xmlns:p14="http://schemas.microsoft.com/office/powerpoint/2010/main" val="1289521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Rectangle 1"/>
          <p:cNvSpPr>
            <a:spLocks noChangeArrowheads="1"/>
          </p:cNvSpPr>
          <p:nvPr/>
        </p:nvSpPr>
        <p:spPr bwMode="auto">
          <a:xfrm>
            <a:off x="287016" y="0"/>
            <a:ext cx="8856984"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l-GR" altLang="el-GR" sz="2800" b="1" dirty="0">
                <a:solidFill>
                  <a:schemeClr val="bg1"/>
                </a:solidFill>
                <a:latin typeface="Calibri Light" panose="020F0302020204030204" pitchFamily="34" charset="0"/>
                <a:cs typeface="Calibri Light" panose="020F0302020204030204" pitchFamily="34" charset="0"/>
              </a:rPr>
              <a:t>Αποθήκευση ( </a:t>
            </a:r>
            <a:r>
              <a:rPr lang="en-US" altLang="el-GR" sz="2800" b="1" dirty="0">
                <a:solidFill>
                  <a:schemeClr val="bg1"/>
                </a:solidFill>
                <a:latin typeface="Calibri Light" panose="020F0302020204030204" pitchFamily="34" charset="0"/>
                <a:cs typeface="Calibri Light" panose="020F0302020204030204" pitchFamily="34" charset="0"/>
              </a:rPr>
              <a:t>Storage )</a:t>
            </a:r>
            <a:endParaRPr kumimoji="0" lang="en-US" altLang="el-GR" sz="28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l-GR" sz="2400" dirty="0">
              <a:solidFill>
                <a:schemeClr val="bg1"/>
              </a:solidFill>
              <a:latin typeface="Calibri Light" panose="020F0302020204030204" pitchFamily="34" charset="0"/>
              <a:cs typeface="Calibri Light" panose="020F0302020204030204" pitchFamily="34" charset="0"/>
            </a:endParaRPr>
          </a:p>
          <a:p>
            <a:pPr fontAlgn="base">
              <a:spcBef>
                <a:spcPct val="0"/>
              </a:spcBef>
              <a:spcAft>
                <a:spcPct val="0"/>
              </a:spcAf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Το Azure Storage είναι μια υπηρεσία </a:t>
            </a:r>
            <a:r>
              <a:rPr lang="el-GR" altLang="el-GR" sz="2400" dirty="0">
                <a:solidFill>
                  <a:schemeClr val="bg1"/>
                </a:solidFill>
                <a:latin typeface="Calibri Light" panose="020F0302020204030204" pitchFamily="34" charset="0"/>
                <a:cs typeface="Calibri Light" panose="020F0302020204030204" pitchFamily="34" charset="0"/>
              </a:rPr>
              <a:t>που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παρέχει αποθηκευτικό χώρο στο</a:t>
            </a:r>
            <a:r>
              <a:rPr lang="el-GR" altLang="el-GR" sz="2400" dirty="0">
                <a:solidFill>
                  <a:schemeClr val="bg1"/>
                </a:solidFill>
                <a:latin typeface="Calibri Light" panose="020F0302020204030204" pitchFamily="34" charset="0"/>
                <a:cs typeface="Calibri Light" panose="020F0302020204030204" pitchFamily="34" charset="0"/>
              </a:rPr>
              <a:t> </a:t>
            </a: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cloud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r>
              <a:rPr lang="el-GR" altLang="el-GR" sz="2400" dirty="0">
                <a:solidFill>
                  <a:schemeClr val="bg1"/>
                </a:solidFill>
                <a:latin typeface="Calibri Light" panose="020F0302020204030204" pitchFamily="34" charset="0"/>
                <a:cs typeface="Calibri Light" panose="020F0302020204030204" pitchFamily="34" charset="0"/>
              </a:rPr>
              <a:t>και </a:t>
            </a:r>
            <a:r>
              <a:rPr lang="el-GR" sz="2400" dirty="0">
                <a:solidFill>
                  <a:schemeClr val="bg1"/>
                </a:solidFill>
                <a:latin typeface="Calibri Light" panose="020F0302020204030204" pitchFamily="34" charset="0"/>
                <a:cs typeface="Calibri Light" panose="020F0302020204030204" pitchFamily="34" charset="0"/>
              </a:rPr>
              <a:t>περιλαμβάνει αυτές τις υπηρεσίες δεδομένων:</a:t>
            </a:r>
          </a:p>
          <a:p>
            <a:pPr fontAlgn="base">
              <a:spcBef>
                <a:spcPct val="0"/>
              </a:spcBef>
              <a:spcAft>
                <a:spcPct val="0"/>
              </a:spcAft>
            </a:pPr>
            <a:endParaRPr lang="el-GR" sz="2400" dirty="0"/>
          </a:p>
          <a:p>
            <a:pPr marL="342900" indent="-342900" fontAlgn="base">
              <a:spcBef>
                <a:spcPct val="0"/>
              </a:spcBef>
              <a:spcAft>
                <a:spcPct val="0"/>
              </a:spcAft>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Azure Blobs: Ένα μαζικά κλιμακωτό χώρο αποθήκευσης για κείμενο και δυαδικά δεδομένα</a:t>
            </a:r>
          </a:p>
          <a:p>
            <a:pPr marL="342900" indent="-342900" fontAlgn="base">
              <a:spcBef>
                <a:spcPct val="0"/>
              </a:spcBef>
              <a:spcAft>
                <a:spcPct val="0"/>
              </a:spcAft>
              <a:buFont typeface="Arial" panose="020B0604020202020204" pitchFamily="34" charset="0"/>
              <a:buChar char="•"/>
            </a:pPr>
            <a:endParaRPr lang="el-GR" sz="2400" dirty="0">
              <a:solidFill>
                <a:schemeClr val="bg1"/>
              </a:solidFill>
              <a:latin typeface="Calibri Light" panose="020F0302020204030204" pitchFamily="34" charset="0"/>
              <a:cs typeface="Calibri Light" panose="020F0302020204030204" pitchFamily="34" charset="0"/>
            </a:endParaRPr>
          </a:p>
          <a:p>
            <a:pPr marL="342900" indent="-342900" fontAlgn="base">
              <a:spcBef>
                <a:spcPct val="0"/>
              </a:spcBef>
              <a:spcAft>
                <a:spcPct val="0"/>
              </a:spcAft>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Azure Files: Κοινόχρηστα αρχεία για διαμοιρασμούς στο cloud</a:t>
            </a:r>
          </a:p>
          <a:p>
            <a:pPr fontAlgn="base">
              <a:spcBef>
                <a:spcPct val="0"/>
              </a:spcBef>
              <a:spcAft>
                <a:spcPct val="0"/>
              </a:spcAft>
            </a:pPr>
            <a:endParaRPr lang="el-GR" sz="2400" dirty="0">
              <a:solidFill>
                <a:schemeClr val="bg1"/>
              </a:solidFill>
              <a:latin typeface="Calibri Light" panose="020F0302020204030204" pitchFamily="34" charset="0"/>
              <a:cs typeface="Calibri Light" panose="020F0302020204030204" pitchFamily="34" charset="0"/>
            </a:endParaRPr>
          </a:p>
          <a:p>
            <a:pPr marL="342900" indent="-342900" fontAlgn="base">
              <a:spcBef>
                <a:spcPct val="0"/>
              </a:spcBef>
              <a:spcAft>
                <a:spcPct val="0"/>
              </a:spcAft>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Azure Queues: Χώρος ανταλλαγής μηνυμάτων για αξιόπιστη ανταλλαγή μηνυμάτων μεταξύ των συστατικών στοιχείων της εφαρμογή</a:t>
            </a:r>
          </a:p>
          <a:p>
            <a:pPr marL="342900" indent="-342900" fontAlgn="base">
              <a:spcBef>
                <a:spcPct val="0"/>
              </a:spcBef>
              <a:spcAft>
                <a:spcPct val="0"/>
              </a:spcAft>
              <a:buFont typeface="Arial" panose="020B0604020202020204" pitchFamily="34" charset="0"/>
              <a:buChar char="•"/>
            </a:pPr>
            <a:endPar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342900" indent="-342900" fontAlgn="base">
              <a:spcBef>
                <a:spcPct val="0"/>
              </a:spcBef>
              <a:spcAft>
                <a:spcPct val="0"/>
              </a:spcAft>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Azure Tables: Χώρος NoSQL για αποθήκευση δομημένων δεδομένων χωρίς σχήματα</a:t>
            </a:r>
            <a:endPar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23685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TextBox 2"/>
          <p:cNvSpPr txBox="1"/>
          <p:nvPr/>
        </p:nvSpPr>
        <p:spPr>
          <a:xfrm>
            <a:off x="251520" y="908720"/>
            <a:ext cx="8424936" cy="4801314"/>
          </a:xfrm>
          <a:prstGeom prst="rect">
            <a:avLst/>
          </a:prstGeom>
          <a:noFill/>
        </p:spPr>
        <p:txBody>
          <a:bodyPr wrap="square" lIns="0" tIns="0" rIns="0" bIns="0" rtlCol="0">
            <a:spAutoFit/>
          </a:bodyPr>
          <a:lstStyle/>
          <a:p>
            <a:r>
              <a:rPr lang="en-US" sz="2400" dirty="0">
                <a:solidFill>
                  <a:schemeClr val="bg1"/>
                </a:solidFill>
                <a:latin typeface="Calibri Light" panose="020F0302020204030204" pitchFamily="34" charset="0"/>
                <a:cs typeface="Calibri Light" panose="020F0302020204030204" pitchFamily="34" charset="0"/>
              </a:rPr>
              <a:t>H </a:t>
            </a:r>
            <a:r>
              <a:rPr lang="el-GR" sz="2400" dirty="0">
                <a:solidFill>
                  <a:schemeClr val="bg1"/>
                </a:solidFill>
                <a:latin typeface="Calibri Light" panose="020F0302020204030204" pitchFamily="34" charset="0"/>
                <a:cs typeface="Calibri Light" panose="020F0302020204030204" pitchFamily="34" charset="0"/>
              </a:rPr>
              <a:t>τεχνολογία υπολογιστικου νέφους παρέχει μία εναλακτική πρόταση για την διάθεση υπολογιστικών πόρων </a:t>
            </a:r>
          </a:p>
          <a:p>
            <a:r>
              <a:rPr lang="el-GR" sz="2400" dirty="0">
                <a:solidFill>
                  <a:schemeClr val="bg1"/>
                </a:solidFill>
                <a:latin typeface="Calibri Light" panose="020F0302020204030204" pitchFamily="34" charset="0"/>
                <a:cs typeface="Calibri Light" panose="020F0302020204030204" pitchFamily="34" charset="0"/>
              </a:rPr>
              <a:t>Στην παραδοσιακή μέθοδο οι υπολογιστικοί πόροι/</a:t>
            </a:r>
            <a:r>
              <a:rPr lang="en-US" sz="2400" dirty="0">
                <a:solidFill>
                  <a:schemeClr val="bg1"/>
                </a:solidFill>
                <a:latin typeface="Calibri Light" panose="020F0302020204030204" pitchFamily="34" charset="0"/>
                <a:cs typeface="Calibri Light" panose="020F0302020204030204" pitchFamily="34" charset="0"/>
              </a:rPr>
              <a:t> datacenter</a:t>
            </a:r>
            <a:r>
              <a:rPr lang="el-GR" sz="2400" dirty="0">
                <a:solidFill>
                  <a:schemeClr val="bg1"/>
                </a:solidFill>
                <a:latin typeface="Calibri Light" panose="020F0302020204030204" pitchFamily="34" charset="0"/>
                <a:cs typeface="Calibri Light" panose="020F0302020204030204" pitchFamily="34" charset="0"/>
              </a:rPr>
              <a:t> είναι ιδιόκτητοι και η υποδομή βρίσκεται τοπικά στο περιβάλλον της επιχείρησης</a:t>
            </a:r>
          </a:p>
          <a:p>
            <a:r>
              <a:rPr lang="el-GR" sz="2400" dirty="0">
                <a:solidFill>
                  <a:schemeClr val="bg1"/>
                </a:solidFill>
                <a:latin typeface="Calibri Light" panose="020F0302020204030204" pitchFamily="34" charset="0"/>
                <a:cs typeface="Calibri Light" panose="020F0302020204030204" pitchFamily="34" charset="0"/>
              </a:rPr>
              <a:t>Στην περίπτωση του δημόσιου υπολογιστικού νέφους (</a:t>
            </a:r>
            <a:r>
              <a:rPr lang="en-US" sz="2400" dirty="0">
                <a:solidFill>
                  <a:schemeClr val="bg1"/>
                </a:solidFill>
                <a:latin typeface="Calibri Light" panose="020F0302020204030204" pitchFamily="34" charset="0"/>
                <a:cs typeface="Calibri Light" panose="020F0302020204030204" pitchFamily="34" charset="0"/>
              </a:rPr>
              <a:t>public cloud)</a:t>
            </a:r>
            <a:r>
              <a:rPr lang="el-GR" sz="2400" dirty="0">
                <a:solidFill>
                  <a:schemeClr val="bg1"/>
                </a:solidFill>
                <a:latin typeface="Calibri Light" panose="020F0302020204030204" pitchFamily="34" charset="0"/>
                <a:cs typeface="Calibri Light" panose="020F0302020204030204" pitchFamily="34" charset="0"/>
              </a:rPr>
              <a:t> ο πάροχος της υπηρεσίας είναι υπεύθυνος για την αγορα και συντήρηση του υλικοτεχνικού εξοπλισμου και του λογισμικού</a:t>
            </a:r>
          </a:p>
          <a:p>
            <a:r>
              <a:rPr lang="el-GR" sz="2400" dirty="0">
                <a:solidFill>
                  <a:schemeClr val="bg1"/>
                </a:solidFill>
                <a:latin typeface="Calibri Light" panose="020F0302020204030204" pitchFamily="34" charset="0"/>
                <a:cs typeface="Calibri Light" panose="020F0302020204030204" pitchFamily="34" charset="0"/>
              </a:rPr>
              <a:t>Ο πελάτης/επιχείρηση νοικιάζει τους πόρους που χρειάζεται αναλόγως τις αναγκες που έχει</a:t>
            </a:r>
          </a:p>
          <a:p>
            <a:r>
              <a:rPr lang="el-GR" sz="2400" dirty="0">
                <a:solidFill>
                  <a:schemeClr val="bg1"/>
                </a:solidFill>
                <a:latin typeface="Calibri Light" panose="020F0302020204030204" pitchFamily="34" charset="0"/>
                <a:cs typeface="Calibri Light" panose="020F0302020204030204" pitchFamily="34" charset="0"/>
              </a:rPr>
              <a:t>Τα περιβάλοντα </a:t>
            </a:r>
            <a:r>
              <a:rPr lang="en-US" sz="2400" dirty="0">
                <a:solidFill>
                  <a:schemeClr val="bg1"/>
                </a:solidFill>
                <a:latin typeface="Calibri Light" panose="020F0302020204030204" pitchFamily="34" charset="0"/>
                <a:cs typeface="Calibri Light" panose="020F0302020204030204" pitchFamily="34" charset="0"/>
              </a:rPr>
              <a:t>cloud </a:t>
            </a:r>
            <a:r>
              <a:rPr lang="el-GR" sz="2400" dirty="0">
                <a:solidFill>
                  <a:schemeClr val="bg1"/>
                </a:solidFill>
                <a:latin typeface="Calibri Light" panose="020F0302020204030204" pitchFamily="34" charset="0"/>
                <a:cs typeface="Calibri Light" panose="020F0302020204030204" pitchFamily="34" charset="0"/>
              </a:rPr>
              <a:t>παρέχουν στον χρήστη ένα </a:t>
            </a:r>
            <a:r>
              <a:rPr lang="en-US" sz="2400" dirty="0">
                <a:solidFill>
                  <a:schemeClr val="bg1"/>
                </a:solidFill>
                <a:latin typeface="Calibri Light" panose="020F0302020204030204" pitchFamily="34" charset="0"/>
                <a:cs typeface="Calibri Light" panose="020F0302020204030204" pitchFamily="34" charset="0"/>
              </a:rPr>
              <a:t>online portal </a:t>
            </a:r>
            <a:r>
              <a:rPr lang="el-GR" sz="2400" dirty="0">
                <a:solidFill>
                  <a:schemeClr val="bg1"/>
                </a:solidFill>
                <a:latin typeface="Calibri Light" panose="020F0302020204030204" pitchFamily="34" charset="0"/>
                <a:cs typeface="Calibri Light" panose="020F0302020204030204" pitchFamily="34" charset="0"/>
              </a:rPr>
              <a:t>όπου μπορεί ευκολα και γρήγορα να διαχειριστεί τους υπολογιστικούς του πόρους.</a:t>
            </a:r>
          </a:p>
        </p:txBody>
      </p:sp>
      <p:sp>
        <p:nvSpPr>
          <p:cNvPr id="2" name="Rectangle 1"/>
          <p:cNvSpPr/>
          <p:nvPr/>
        </p:nvSpPr>
        <p:spPr>
          <a:xfrm>
            <a:off x="2195736" y="188640"/>
            <a:ext cx="5165197" cy="523220"/>
          </a:xfrm>
          <a:prstGeom prst="rect">
            <a:avLst/>
          </a:prstGeom>
        </p:spPr>
        <p:txBody>
          <a:bodyPr wrap="none">
            <a:spAutoFit/>
          </a:bodyPr>
          <a:lstStyle/>
          <a:p>
            <a:r>
              <a:rPr lang="el-GR" sz="2800" b="1" dirty="0">
                <a:solidFill>
                  <a:schemeClr val="bg1"/>
                </a:solidFill>
                <a:latin typeface="Calibri Light" panose="020F0302020204030204" pitchFamily="34" charset="0"/>
                <a:cs typeface="Calibri Light" panose="020F0302020204030204" pitchFamily="34" charset="0"/>
              </a:rPr>
              <a:t>Περιγραφή υπολογιστικού νέφους</a:t>
            </a:r>
          </a:p>
        </p:txBody>
      </p:sp>
    </p:spTree>
    <p:extLst>
      <p:ext uri="{BB962C8B-B14F-4D97-AF65-F5344CB8AC3E}">
        <p14:creationId xmlns:p14="http://schemas.microsoft.com/office/powerpoint/2010/main" val="3407292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4" name="TextBox 3"/>
          <p:cNvSpPr txBox="1"/>
          <p:nvPr/>
        </p:nvSpPr>
        <p:spPr>
          <a:xfrm>
            <a:off x="323528" y="3356992"/>
            <a:ext cx="8424936" cy="2474524"/>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Σχέσεις μεταξύ των πόρων αποθήκευσης Azure σε έναν λογαριασμό αποθήκευσης</a:t>
            </a:r>
            <a:r>
              <a:rPr lang="en-US" sz="2400" dirty="0">
                <a:solidFill>
                  <a:schemeClr val="bg1"/>
                </a:solidFill>
                <a:latin typeface="Calibri Light" panose="020F0302020204030204" pitchFamily="34" charset="0"/>
                <a:cs typeface="Calibri Light" panose="020F0302020204030204" pitchFamily="34" charset="0"/>
              </a:rPr>
              <a:t>.</a:t>
            </a:r>
            <a:r>
              <a:rPr lang="el-GR" sz="2400" dirty="0"/>
              <a:t> </a:t>
            </a:r>
            <a:endParaRPr lang="en-US" sz="2400" dirty="0"/>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Τα </a:t>
            </a:r>
            <a:r>
              <a:rPr lang="en-US" sz="2400" dirty="0">
                <a:solidFill>
                  <a:schemeClr val="bg1"/>
                </a:solidFill>
                <a:latin typeface="Calibri Light" panose="020F0302020204030204" pitchFamily="34" charset="0"/>
                <a:cs typeface="Calibri Light" panose="020F0302020204030204" pitchFamily="34" charset="0"/>
              </a:rPr>
              <a:t>endpoints </a:t>
            </a:r>
            <a:r>
              <a:rPr lang="el-GR" sz="2400" dirty="0">
                <a:solidFill>
                  <a:schemeClr val="bg1"/>
                </a:solidFill>
                <a:latin typeface="Calibri Light" panose="020F0302020204030204" pitchFamily="34" charset="0"/>
                <a:cs typeface="Calibri Light" panose="020F0302020204030204" pitchFamily="34" charset="0"/>
              </a:rPr>
              <a:t>για κάθε λογαριασμό αποθήκευσης είναι ορατά στον πίνακα εργαλείων αποθήκευσης στην πύλη διαχείρισης Azure μετά τη δημιουργία του λογαριασμού.</a:t>
            </a: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n-US" sz="2400" dirty="0">
                <a:solidFill>
                  <a:schemeClr val="bg1"/>
                </a:solidFill>
                <a:latin typeface="Calibri Light" panose="020F0302020204030204" pitchFamily="34" charset="0"/>
                <a:cs typeface="Calibri Light" panose="020F0302020204030204" pitchFamily="34" charset="0"/>
              </a:rPr>
              <a:t>T</a:t>
            </a:r>
            <a:r>
              <a:rPr lang="el-GR" sz="2400" dirty="0">
                <a:solidFill>
                  <a:schemeClr val="bg1"/>
                </a:solidFill>
                <a:latin typeface="Calibri Light" panose="020F0302020204030204" pitchFamily="34" charset="0"/>
                <a:cs typeface="Calibri Light" panose="020F0302020204030204" pitchFamily="34" charset="0"/>
              </a:rPr>
              <a:t>α </a:t>
            </a:r>
            <a:r>
              <a:rPr lang="en-US" sz="2400" dirty="0">
                <a:solidFill>
                  <a:schemeClr val="bg1"/>
                </a:solidFill>
                <a:latin typeface="Calibri Light" panose="020F0302020204030204" pitchFamily="34" charset="0"/>
                <a:cs typeface="Calibri Light" panose="020F0302020204030204" pitchFamily="34" charset="0"/>
              </a:rPr>
              <a:t>default </a:t>
            </a:r>
            <a:r>
              <a:rPr lang="el-GR" sz="2400" dirty="0">
                <a:solidFill>
                  <a:schemeClr val="bg1"/>
                </a:solidFill>
                <a:latin typeface="Calibri Light" panose="020F0302020204030204" pitchFamily="34" charset="0"/>
                <a:cs typeface="Calibri Light" panose="020F0302020204030204" pitchFamily="34" charset="0"/>
              </a:rPr>
              <a:t>είναι αν πχ το </a:t>
            </a:r>
            <a:r>
              <a:rPr lang="en-US" sz="2400" dirty="0">
                <a:solidFill>
                  <a:schemeClr val="bg1"/>
                </a:solidFill>
                <a:latin typeface="Calibri Light" panose="020F0302020204030204" pitchFamily="34" charset="0"/>
                <a:cs typeface="Calibri Light" panose="020F0302020204030204" pitchFamily="34" charset="0"/>
              </a:rPr>
              <a:t>storage account name </a:t>
            </a:r>
            <a:r>
              <a:rPr lang="el-GR" sz="2400" dirty="0">
                <a:solidFill>
                  <a:schemeClr val="bg1"/>
                </a:solidFill>
                <a:latin typeface="Calibri Light" panose="020F0302020204030204" pitchFamily="34" charset="0"/>
                <a:cs typeface="Calibri Light" panose="020F0302020204030204" pitchFamily="34" charset="0"/>
              </a:rPr>
              <a:t>είναι </a:t>
            </a:r>
            <a:r>
              <a:rPr lang="en-US" sz="2400" dirty="0">
                <a:solidFill>
                  <a:schemeClr val="bg1"/>
                </a:solidFill>
                <a:latin typeface="Calibri Light" panose="020F0302020204030204" pitchFamily="34" charset="0"/>
                <a:cs typeface="Calibri Light" panose="020F0302020204030204" pitchFamily="34" charset="0"/>
              </a:rPr>
              <a:t>user10 </a:t>
            </a:r>
            <a:r>
              <a:rPr lang="el-GR" sz="2400" dirty="0">
                <a:solidFill>
                  <a:schemeClr val="bg1"/>
                </a:solidFill>
                <a:latin typeface="Calibri Light" panose="020F0302020204030204" pitchFamily="34" charset="0"/>
                <a:cs typeface="Calibri Light" panose="020F0302020204030204" pitchFamily="34" charset="0"/>
              </a:rPr>
              <a:t> </a:t>
            </a:r>
            <a:r>
              <a:rPr lang="en-US" sz="2400" dirty="0">
                <a:solidFill>
                  <a:schemeClr val="bg1"/>
                </a:solidFill>
                <a:latin typeface="Calibri Light" panose="020F0302020204030204" pitchFamily="34" charset="0"/>
                <a:cs typeface="Calibri Light" panose="020F0302020204030204" pitchFamily="34" charset="0"/>
              </a:rPr>
              <a:t>https://user10.blob.core.windows.net/</a:t>
            </a:r>
            <a:endParaRPr lang="el-GR" sz="2400" dirty="0">
              <a:solidFill>
                <a:schemeClr val="bg1"/>
              </a:solidFill>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7664" y="404664"/>
            <a:ext cx="5811441" cy="2664296"/>
          </a:xfrm>
          <a:prstGeom prst="rect">
            <a:avLst/>
          </a:prstGeom>
        </p:spPr>
      </p:pic>
    </p:spTree>
    <p:extLst>
      <p:ext uri="{BB962C8B-B14F-4D97-AF65-F5344CB8AC3E}">
        <p14:creationId xmlns:p14="http://schemas.microsoft.com/office/powerpoint/2010/main" val="3564825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Rectangle 1"/>
          <p:cNvSpPr/>
          <p:nvPr/>
        </p:nvSpPr>
        <p:spPr>
          <a:xfrm>
            <a:off x="2218110" y="548680"/>
            <a:ext cx="5252785" cy="523220"/>
          </a:xfrm>
          <a:prstGeom prst="rect">
            <a:avLst/>
          </a:prstGeom>
        </p:spPr>
        <p:txBody>
          <a:bodyPr wrap="none">
            <a:spAutoFit/>
          </a:bodyPr>
          <a:lstStyle/>
          <a:p>
            <a:pPr algn="ctr"/>
            <a:r>
              <a:rPr lang="en-US" sz="2800" b="1" dirty="0">
                <a:solidFill>
                  <a:schemeClr val="bg1"/>
                </a:solidFill>
                <a:latin typeface="Calibri Light" panose="020F0302020204030204" pitchFamily="34" charset="0"/>
                <a:cs typeface="Calibri Light" panose="020F0302020204030204" pitchFamily="34" charset="0"/>
              </a:rPr>
              <a:t>Azure Storage</a:t>
            </a:r>
            <a:r>
              <a:rPr lang="el-GR" sz="2800" b="1" dirty="0">
                <a:solidFill>
                  <a:schemeClr val="bg1"/>
                </a:solidFill>
                <a:latin typeface="Calibri Light" panose="020F0302020204030204" pitchFamily="34" charset="0"/>
                <a:cs typeface="Calibri Light" panose="020F0302020204030204" pitchFamily="34" charset="0"/>
              </a:rPr>
              <a:t> </a:t>
            </a:r>
            <a:r>
              <a:rPr lang="en-US" sz="2800" b="1" dirty="0">
                <a:solidFill>
                  <a:schemeClr val="bg1"/>
                </a:solidFill>
                <a:latin typeface="Calibri Light" panose="020F0302020204030204" pitchFamily="34" charset="0"/>
                <a:cs typeface="Calibri Light" panose="020F0302020204030204" pitchFamily="34" charset="0"/>
              </a:rPr>
              <a:t>Services</a:t>
            </a:r>
            <a:r>
              <a:rPr lang="el-GR" sz="2800" b="1" dirty="0">
                <a:solidFill>
                  <a:schemeClr val="bg1"/>
                </a:solidFill>
                <a:latin typeface="Calibri Light" panose="020F0302020204030204" pitchFamily="34" charset="0"/>
                <a:cs typeface="Calibri Light" panose="020F0302020204030204" pitchFamily="34" charset="0"/>
              </a:rPr>
              <a:t> </a:t>
            </a:r>
            <a:r>
              <a:rPr lang="en-US" sz="2800" b="1" dirty="0">
                <a:solidFill>
                  <a:schemeClr val="bg1"/>
                </a:solidFill>
                <a:latin typeface="Calibri Light" panose="020F0302020204030204" pitchFamily="34" charset="0"/>
                <a:cs typeface="Calibri Light" panose="020F0302020204030204" pitchFamily="34" charset="0"/>
              </a:rPr>
              <a:t>Comparison</a:t>
            </a:r>
            <a:endParaRPr lang="el-GR" sz="2800" b="1" dirty="0">
              <a:solidFill>
                <a:schemeClr val="bg1"/>
              </a:solidFill>
              <a:latin typeface="Calibri Light" panose="020F0302020204030204" pitchFamily="34" charset="0"/>
              <a:cs typeface="Calibri Light" panose="020F0302020204030204" pitchFamily="34" charset="0"/>
            </a:endParaRPr>
          </a:p>
        </p:txBody>
      </p:sp>
      <p:pic>
        <p:nvPicPr>
          <p:cNvPr id="7"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672" y="1268760"/>
            <a:ext cx="6408712" cy="3888432"/>
          </a:xfrm>
          <a:prstGeom prst="rect">
            <a:avLst/>
          </a:prstGeom>
        </p:spPr>
      </p:pic>
    </p:spTree>
    <p:extLst>
      <p:ext uri="{BB962C8B-B14F-4D97-AF65-F5344CB8AC3E}">
        <p14:creationId xmlns:p14="http://schemas.microsoft.com/office/powerpoint/2010/main" val="2133582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539552" y="404664"/>
            <a:ext cx="8352928" cy="5558445"/>
          </a:xfrm>
          <a:prstGeom prst="rect">
            <a:avLst/>
          </a:prstGeom>
          <a:noFill/>
        </p:spPr>
        <p:txBody>
          <a:bodyPr wrap="square" lIns="0" tIns="0" rIns="0" bIns="0" rtlCol="0">
            <a:spAutoFit/>
          </a:bodyPr>
          <a:lstStyle/>
          <a:p>
            <a:pPr algn="ctr">
              <a:lnSpc>
                <a:spcPct val="90000"/>
              </a:lnSpc>
              <a:spcBef>
                <a:spcPct val="20000"/>
              </a:spcBef>
              <a:buSzPct val="80000"/>
            </a:pPr>
            <a:r>
              <a:rPr lang="el-GR" sz="2800" b="1" dirty="0">
                <a:solidFill>
                  <a:schemeClr val="bg1"/>
                </a:solidFill>
                <a:latin typeface="Calibri Light" panose="020F0302020204030204" pitchFamily="34" charset="0"/>
                <a:cs typeface="Calibri Light" panose="020F0302020204030204" pitchFamily="34" charset="0"/>
              </a:rPr>
              <a:t>Πρόσβαση σε πόρους Blob, Table, Queue και File</a:t>
            </a:r>
            <a:endParaRPr lang="en-US" sz="2800" b="1"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Από προεπιλογή, μόνο ο κάτοχος του λογαριασμού αποθήκευσης μπορεί να έχει πρόσβαση σε πόρους του λογαριασμού αποθήκευσης. Για την ασφάλεια των δεδομένων σας, κάθε αίτημα που γίνεται κατά πόρων πρέπει να επικυρωθεί. </a:t>
            </a: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Ο έλεγχος ταυτότητας βασίζεται σε ένα μοντέλο κοινόχρηστου κλειδιού</a:t>
            </a:r>
            <a:r>
              <a:rPr lang="en-US" sz="2400" dirty="0">
                <a:solidFill>
                  <a:schemeClr val="bg1"/>
                </a:solidFill>
                <a:latin typeface="Calibri Light" panose="020F0302020204030204" pitchFamily="34" charset="0"/>
                <a:cs typeface="Calibri Light" panose="020F0302020204030204" pitchFamily="34" charset="0"/>
              </a:rPr>
              <a:t>.</a:t>
            </a:r>
          </a:p>
          <a:p>
            <a:pPr>
              <a:lnSpc>
                <a:spcPct val="90000"/>
              </a:lnSpc>
              <a:spcBef>
                <a:spcPct val="20000"/>
              </a:spcBef>
              <a:buSzPct val="80000"/>
            </a:pPr>
            <a:endParaRPr lang="en-US" sz="2400" b="1"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Αν χρειάζεται να επιτρέψετε στους χρήστες την ελεγχόμενη πρόσβαση στους πόρους αποθήκευσης, τότε μπορείτε να δημιουργήσετε μια υπογραφή κοινόχρηστης πρόσβασης (SAS) .</a:t>
            </a:r>
          </a:p>
          <a:p>
            <a:pPr>
              <a:lnSpc>
                <a:spcPct val="90000"/>
              </a:lnSpc>
              <a:spcBef>
                <a:spcPct val="20000"/>
              </a:spcBef>
              <a:buSzPct val="80000"/>
            </a:pPr>
            <a:endParaRPr lang="el-GR" sz="2400" b="1"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Το Azure Storage υποστηρίζει δύο είδη υπογραφών κοινής πρόσβασης: υπηρεσία SAS και λογαριασμό SAS</a:t>
            </a:r>
            <a:endParaRPr lang="el-GR" sz="2400" b="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152543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251520" y="188640"/>
            <a:ext cx="8640960" cy="6734151"/>
          </a:xfrm>
          <a:prstGeom prst="rect">
            <a:avLst/>
          </a:prstGeom>
          <a:noFill/>
        </p:spPr>
        <p:txBody>
          <a:bodyPr wrap="square" lIns="0" tIns="0" rIns="0" bIns="0" rtlCol="0">
            <a:spAutoFit/>
          </a:bodyPr>
          <a:lstStyle/>
          <a:p>
            <a:pPr algn="ctr">
              <a:lnSpc>
                <a:spcPct val="90000"/>
              </a:lnSpc>
              <a:spcBef>
                <a:spcPct val="20000"/>
              </a:spcBef>
              <a:buSzPct val="80000"/>
            </a:pPr>
            <a:r>
              <a:rPr lang="el-GR" sz="2800" b="1" dirty="0">
                <a:solidFill>
                  <a:schemeClr val="bg1"/>
                </a:solidFill>
                <a:latin typeface="Calibri Light" panose="020F0302020204030204" pitchFamily="34" charset="0"/>
                <a:cs typeface="Calibri Light" panose="020F0302020204030204" pitchFamily="34" charset="0"/>
              </a:rPr>
              <a:t>Αντιγραφή για ανθεκτικότητα και υψηλή διαθεσιμότητα</a:t>
            </a:r>
            <a:endParaRPr lang="en-US" sz="2800" b="1" dirty="0">
              <a:solidFill>
                <a:schemeClr val="bg1"/>
              </a:solidFill>
              <a:latin typeface="Calibri Light" panose="020F0302020204030204" pitchFamily="34" charset="0"/>
              <a:cs typeface="Calibri Light" panose="020F0302020204030204" pitchFamily="34" charset="0"/>
            </a:endParaRPr>
          </a:p>
          <a:p>
            <a:pPr algn="ctr">
              <a:lnSpc>
                <a:spcPct val="90000"/>
              </a:lnSpc>
              <a:spcBef>
                <a:spcPct val="20000"/>
              </a:spcBef>
              <a:buSzPct val="80000"/>
            </a:pPr>
            <a:endParaRPr lang="en-US" sz="28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Η αναπαραγωγή προστατεύει τα δεδομένα σας και διατηρεί την εφαρμογή σας up-time σε περίπτωση παροδικών υλικών βλαβών. </a:t>
            </a: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Αν τα δεδομένα σας αναπαραχθούν σε ένα δεύτερο κέντρο δεδομένων, αυτό προστατεύει επίσης τα δεδομένα σας από καταστροφική αποτυχία στην κύρια τοποθεσία.</a:t>
            </a: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 Η αναπαραγωγή διασφαλίζει ότι ο λογαριασμός αποθήκευσής σας ικανοποιεί τη "Συμφωνία επιπέδου υπηρεσιών (SLA) για αποθήκευση" ακόμη και σε περίπτωση βλαβών</a:t>
            </a:r>
            <a:r>
              <a:rPr lang="el-GR" sz="2400" dirty="0"/>
              <a:t> </a:t>
            </a:r>
            <a:endParaRPr lang="en-US" sz="2400" dirty="0"/>
          </a:p>
          <a:p>
            <a:r>
              <a:rPr lang="el-GR" sz="2400" dirty="0">
                <a:solidFill>
                  <a:schemeClr val="bg1"/>
                </a:solidFill>
                <a:latin typeface="Calibri Light" panose="020F0302020204030204" pitchFamily="34" charset="0"/>
                <a:cs typeface="Calibri Light" panose="020F0302020204030204" pitchFamily="34" charset="0"/>
              </a:rPr>
              <a:t>Οι τυπικοί λογαριασμοί αποθήκευσης διατίθενται με τέσσερις τύπους πλεονασμάτων</a:t>
            </a:r>
            <a:r>
              <a:rPr lang="el-GR" sz="2400" dirty="0"/>
              <a:t>:</a:t>
            </a:r>
            <a:r>
              <a:rPr lang="en-US" sz="2400" dirty="0"/>
              <a:t> </a:t>
            </a:r>
          </a:p>
          <a:p>
            <a:endParaRPr lang="en-US" sz="2400" dirty="0"/>
          </a:p>
          <a:p>
            <a:pPr marL="342900"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Locally redundant (LRS) </a:t>
            </a:r>
          </a:p>
          <a:p>
            <a:pPr marL="342900"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Geo-redundant (GRS) </a:t>
            </a:r>
          </a:p>
          <a:p>
            <a:pPr marL="342900"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Zone redundant (SRS) </a:t>
            </a:r>
          </a:p>
          <a:p>
            <a:pPr marL="342900" indent="-342900">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Read access geo-redundant (RA-GRS)</a:t>
            </a:r>
          </a:p>
          <a:p>
            <a:pPr>
              <a:lnSpc>
                <a:spcPct val="90000"/>
              </a:lnSpc>
              <a:spcBef>
                <a:spcPct val="20000"/>
              </a:spcBef>
              <a:buSzPct val="80000"/>
            </a:pPr>
            <a:endParaRPr lang="el-GR"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22298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971600" y="332656"/>
            <a:ext cx="7776864" cy="443198"/>
          </a:xfrm>
          <a:prstGeom prst="rect">
            <a:avLst/>
          </a:prstGeom>
          <a:noFill/>
        </p:spPr>
        <p:txBody>
          <a:bodyPr wrap="square" lIns="0" tIns="0" rIns="0" bIns="0" rtlCol="0">
            <a:spAutoFit/>
          </a:bodyPr>
          <a:lstStyle/>
          <a:p>
            <a:pPr algn="ctr">
              <a:lnSpc>
                <a:spcPct val="90000"/>
              </a:lnSpc>
              <a:spcBef>
                <a:spcPct val="20000"/>
              </a:spcBef>
              <a:buSzPct val="80000"/>
            </a:pPr>
            <a:r>
              <a:rPr lang="en-US" sz="3200" b="1" dirty="0">
                <a:solidFill>
                  <a:schemeClr val="bg1"/>
                </a:solidFill>
                <a:latin typeface="Calibri Light" panose="020F0302020204030204" pitchFamily="34" charset="0"/>
                <a:cs typeface="Calibri Light" panose="020F0302020204030204" pitchFamily="34" charset="0"/>
              </a:rPr>
              <a:t>Storage Security (</a:t>
            </a:r>
            <a:r>
              <a:rPr lang="el-GR" sz="3200" b="1" dirty="0">
                <a:solidFill>
                  <a:schemeClr val="bg1"/>
                </a:solidFill>
                <a:latin typeface="Calibri Light" panose="020F0302020204030204" pitchFamily="34" charset="0"/>
                <a:cs typeface="Calibri Light" panose="020F0302020204030204" pitchFamily="34" charset="0"/>
              </a:rPr>
              <a:t>Ασφάλεια Αποθήκευσης)</a:t>
            </a:r>
          </a:p>
        </p:txBody>
      </p:sp>
      <p:sp>
        <p:nvSpPr>
          <p:cNvPr id="3" name="TextBox 2"/>
          <p:cNvSpPr txBox="1"/>
          <p:nvPr/>
        </p:nvSpPr>
        <p:spPr>
          <a:xfrm>
            <a:off x="395536" y="1124744"/>
            <a:ext cx="8352928" cy="3841052"/>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Μπορείτε να εξασφαλίσετε τον λογαριασμό αποθήκευσης χρησιμοποιώντας </a:t>
            </a:r>
            <a:endParaRPr lang="en-US" sz="2400" dirty="0">
              <a:solidFill>
                <a:schemeClr val="bg1"/>
              </a:solidFill>
              <a:latin typeface="Calibri Light" panose="020F0302020204030204" pitchFamily="34" charset="0"/>
              <a:cs typeface="Calibri Light" panose="020F0302020204030204" pitchFamily="34" charset="0"/>
            </a:endParaRPr>
          </a:p>
          <a:p>
            <a:pPr marL="342900" indent="-342900">
              <a:lnSpc>
                <a:spcPct val="90000"/>
              </a:lnSpc>
              <a:spcBef>
                <a:spcPct val="20000"/>
              </a:spcBef>
              <a:buSzPct val="80000"/>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Έλεγχο πρόσβασης βάσει ρόλων (RBAC)</a:t>
            </a:r>
            <a:endParaRPr lang="en-US" sz="2400" dirty="0">
              <a:solidFill>
                <a:schemeClr val="bg1"/>
              </a:solidFill>
              <a:latin typeface="Calibri Light" panose="020F0302020204030204" pitchFamily="34" charset="0"/>
              <a:cs typeface="Calibri Light" panose="020F0302020204030204" pitchFamily="34" charset="0"/>
            </a:endParaRPr>
          </a:p>
          <a:p>
            <a:pPr marL="342900" indent="-342900">
              <a:lnSpc>
                <a:spcPct val="90000"/>
              </a:lnSpc>
              <a:spcBef>
                <a:spcPct val="20000"/>
              </a:spcBef>
              <a:buSzPct val="80000"/>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Active Directory της Microsoft Azure (Azure AD</a:t>
            </a: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 Μπορείτε να χρησιμοποιήσετε την κρυπτογράφηση από την πλευρά του πελάτη </a:t>
            </a:r>
            <a:endParaRPr lang="en-US" sz="2400" dirty="0">
              <a:solidFill>
                <a:schemeClr val="bg1"/>
              </a:solidFill>
              <a:latin typeface="Calibri Light" panose="020F0302020204030204" pitchFamily="34" charset="0"/>
              <a:cs typeface="Calibri Light" panose="020F0302020204030204" pitchFamily="34" charset="0"/>
            </a:endParaRPr>
          </a:p>
          <a:p>
            <a:pPr marL="342900" indent="-342900">
              <a:lnSpc>
                <a:spcPct val="90000"/>
              </a:lnSpc>
              <a:spcBef>
                <a:spcPct val="20000"/>
              </a:spcBef>
              <a:buSzPct val="80000"/>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HTTPS </a:t>
            </a:r>
            <a:endParaRPr lang="en-US" sz="2400" dirty="0">
              <a:solidFill>
                <a:schemeClr val="bg1"/>
              </a:solidFill>
              <a:latin typeface="Calibri Light" panose="020F0302020204030204" pitchFamily="34" charset="0"/>
              <a:cs typeface="Calibri Light" panose="020F0302020204030204" pitchFamily="34" charset="0"/>
            </a:endParaRPr>
          </a:p>
          <a:p>
            <a:pPr marL="342900" indent="-342900">
              <a:lnSpc>
                <a:spcPct val="90000"/>
              </a:lnSpc>
              <a:spcBef>
                <a:spcPct val="20000"/>
              </a:spcBef>
              <a:buSzPct val="80000"/>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SMB 3.0 </a:t>
            </a: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για να εξασφαλίσετε τα δεδομένα σας κατά τη μεταφορά.</a:t>
            </a:r>
          </a:p>
        </p:txBody>
      </p:sp>
    </p:spTree>
    <p:extLst>
      <p:ext uri="{BB962C8B-B14F-4D97-AF65-F5344CB8AC3E}">
        <p14:creationId xmlns:p14="http://schemas.microsoft.com/office/powerpoint/2010/main" val="3776404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Rectangle 1"/>
          <p:cNvSpPr>
            <a:spLocks noChangeArrowheads="1"/>
          </p:cNvSpPr>
          <p:nvPr/>
        </p:nvSpPr>
        <p:spPr bwMode="auto">
          <a:xfrm>
            <a:off x="179512" y="764704"/>
            <a:ext cx="885698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l-GR" sz="2400" dirty="0">
                <a:solidFill>
                  <a:schemeClr val="bg1"/>
                </a:solidFill>
                <a:latin typeface="Calibri Light" panose="020F0302020204030204" pitchFamily="34" charset="0"/>
                <a:cs typeface="Calibri Light" panose="020F0302020204030204" pitchFamily="34" charset="0"/>
              </a:rPr>
              <a:t>To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Azure Migrate αξιολογεί τους φόρτους εργασίας των εγκαταστάσεων για μετανάστευση στο Azure</a:t>
            </a:r>
            <a:r>
              <a:rPr kumimoji="0" lang="el-GR" altLang="el-GR" sz="2400" b="0" i="0" u="none" strike="noStrike" cap="none" normalizeH="0" dirty="0">
                <a:ln>
                  <a:noFill/>
                </a:ln>
                <a:solidFill>
                  <a:schemeClr val="bg1"/>
                </a:solidFill>
                <a:effectLst/>
                <a:latin typeface="Calibri Light" panose="020F0302020204030204" pitchFamily="34" charset="0"/>
                <a:cs typeface="Calibri Light" panose="020F0302020204030204" pitchFamily="34" charset="0"/>
              </a:rPr>
              <a:t> ,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αξιολογεί τη μεταναστευτική καταλληλότητα των μηχανημάτων εντός της εγκατάστασης</a:t>
            </a:r>
            <a:r>
              <a:rPr kumimoji="0" lang="el-GR" altLang="el-GR" sz="2400" b="0" i="0" u="none" strike="noStrike" cap="none" normalizeH="0" dirty="0">
                <a:ln>
                  <a:noFill/>
                </a:ln>
                <a:solidFill>
                  <a:schemeClr val="bg1"/>
                </a:solidFill>
                <a:effectLst/>
                <a:latin typeface="Calibri Light" panose="020F0302020204030204" pitchFamily="34" charset="0"/>
                <a:cs typeface="Calibri Light" panose="020F0302020204030204" pitchFamily="34" charset="0"/>
              </a:rPr>
              <a:t> και</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εκτελεί τον προσδιορισμό μεγέθους με βάση την απόδοση και παρέχει εκτιμήσεις κόστους.</a:t>
            </a:r>
            <a:r>
              <a:rPr lang="el-GR" sz="2400" dirty="0"/>
              <a:t> </a:t>
            </a:r>
          </a:p>
          <a:p>
            <a:pPr lvl="0" fontAlgn="base">
              <a:spcBef>
                <a:spcPct val="0"/>
              </a:spcBef>
              <a:spcAft>
                <a:spcPct val="0"/>
              </a:spcAft>
            </a:pPr>
            <a:r>
              <a:rPr lang="el-GR" sz="2400" dirty="0">
                <a:solidFill>
                  <a:schemeClr val="bg1"/>
                </a:solidFill>
                <a:latin typeface="Calibri Light" panose="020F0302020204030204" pitchFamily="34" charset="0"/>
                <a:cs typeface="Calibri Light" panose="020F0302020204030204" pitchFamily="34" charset="0"/>
              </a:rPr>
              <a:t>Μετά την αξιολόγηση, μπορείτε να χρησιμοποιήσετε υπηρεσίες όπως Azure Site Recovery και Azure Database Migration Service, για τη μετεγκατάσταση των μηχανημάτων σε Azure.</a:t>
            </a:r>
            <a:endPar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
        <p:nvSpPr>
          <p:cNvPr id="4" name="TextBox 3"/>
          <p:cNvSpPr txBox="1"/>
          <p:nvPr/>
        </p:nvSpPr>
        <p:spPr>
          <a:xfrm>
            <a:off x="899592" y="188640"/>
            <a:ext cx="7632848" cy="387798"/>
          </a:xfrm>
          <a:prstGeom prst="rect">
            <a:avLst/>
          </a:prstGeom>
          <a:noFill/>
        </p:spPr>
        <p:txBody>
          <a:bodyPr wrap="square" lIns="0" tIns="0" rIns="0" bIns="0" rtlCol="0">
            <a:spAutoFit/>
          </a:bodyPr>
          <a:lstStyle/>
          <a:p>
            <a:pPr algn="ctr">
              <a:lnSpc>
                <a:spcPct val="90000"/>
              </a:lnSpc>
              <a:spcBef>
                <a:spcPct val="20000"/>
              </a:spcBef>
              <a:buSzPct val="80000"/>
            </a:pPr>
            <a:r>
              <a:rPr lang="en-US" sz="2800" b="1" dirty="0">
                <a:solidFill>
                  <a:schemeClr val="bg1"/>
                </a:solidFill>
                <a:latin typeface="Calibri Light" panose="020F0302020204030204" pitchFamily="34" charset="0"/>
                <a:cs typeface="Calibri Light" panose="020F0302020204030204" pitchFamily="34" charset="0"/>
              </a:rPr>
              <a:t>Azure Migration </a:t>
            </a:r>
            <a:endParaRPr lang="el-GR" sz="2800" b="1" dirty="0">
              <a:solidFill>
                <a:schemeClr val="bg1"/>
              </a:solidFill>
              <a:latin typeface="Calibri Light" panose="020F0302020204030204" pitchFamily="34" charset="0"/>
              <a:cs typeface="Calibri Light" panose="020F0302020204030204"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3728" y="3933056"/>
            <a:ext cx="5112568" cy="2417690"/>
          </a:xfrm>
          <a:prstGeom prst="rect">
            <a:avLst/>
          </a:prstGeom>
        </p:spPr>
      </p:pic>
    </p:spTree>
    <p:extLst>
      <p:ext uri="{BB962C8B-B14F-4D97-AF65-F5344CB8AC3E}">
        <p14:creationId xmlns:p14="http://schemas.microsoft.com/office/powerpoint/2010/main" val="2426227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323528" y="116632"/>
            <a:ext cx="8640960" cy="387798"/>
          </a:xfrm>
          <a:prstGeom prst="rect">
            <a:avLst/>
          </a:prstGeom>
          <a:noFill/>
        </p:spPr>
        <p:txBody>
          <a:bodyPr wrap="square" lIns="0" tIns="0" rIns="0" bIns="0" rtlCol="0">
            <a:spAutoFit/>
          </a:bodyPr>
          <a:lstStyle/>
          <a:p>
            <a:pPr algn="ctr">
              <a:lnSpc>
                <a:spcPct val="90000"/>
              </a:lnSpc>
              <a:spcBef>
                <a:spcPct val="20000"/>
              </a:spcBef>
              <a:buSzPct val="80000"/>
            </a:pPr>
            <a:r>
              <a:rPr lang="en-US" sz="2800" b="1" dirty="0">
                <a:solidFill>
                  <a:schemeClr val="bg1"/>
                </a:solidFill>
                <a:latin typeface="Calibri Light" panose="020F0302020204030204" pitchFamily="34" charset="0"/>
                <a:cs typeface="Calibri Light" panose="020F0302020204030204" pitchFamily="34" charset="0"/>
              </a:rPr>
              <a:t>Azure Active Directory </a:t>
            </a:r>
            <a:endParaRPr lang="el-GR" sz="2800" b="1" dirty="0">
              <a:solidFill>
                <a:schemeClr val="bg1"/>
              </a:solidFill>
              <a:latin typeface="Calibri Light" panose="020F0302020204030204" pitchFamily="34" charset="0"/>
              <a:cs typeface="Calibri Light" panose="020F0302020204030204" pitchFamily="34" charset="0"/>
            </a:endParaRPr>
          </a:p>
        </p:txBody>
      </p:sp>
      <p:sp>
        <p:nvSpPr>
          <p:cNvPr id="4" name="Rectangle 1"/>
          <p:cNvSpPr>
            <a:spLocks noChangeArrowheads="1"/>
          </p:cNvSpPr>
          <p:nvPr/>
        </p:nvSpPr>
        <p:spPr bwMode="auto">
          <a:xfrm>
            <a:off x="107504" y="548680"/>
            <a:ext cx="885698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Το Azure Active Directory (Azure AD) είναι </a:t>
            </a: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o multi</a:t>
            </a:r>
            <a:r>
              <a:rPr lang="en-US" altLang="el-GR" sz="2400" dirty="0">
                <a:solidFill>
                  <a:schemeClr val="bg1"/>
                </a:solidFill>
                <a:latin typeface="Calibri Light" panose="020F0302020204030204" pitchFamily="34" charset="0"/>
                <a:cs typeface="Calibri Light" panose="020F0302020204030204" pitchFamily="34" charset="0"/>
              </a:rPr>
              <a:t>-</a:t>
            </a:r>
            <a:r>
              <a:rPr kumimoji="0" lang="en-US" altLang="el-GR" sz="2400" b="0" i="0" u="none" strike="noStrike" cap="none" normalizeH="0" dirty="0">
                <a:ln>
                  <a:noFill/>
                </a:ln>
                <a:solidFill>
                  <a:schemeClr val="bg1"/>
                </a:solidFill>
                <a:effectLst/>
                <a:latin typeface="Calibri Light" panose="020F0302020204030204" pitchFamily="34" charset="0"/>
                <a:cs typeface="Calibri Light" panose="020F0302020204030204" pitchFamily="34" charset="0"/>
              </a:rPr>
              <a:t>tenant</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κατάλογος</a:t>
            </a:r>
            <a:r>
              <a:rPr lang="en-US" altLang="el-GR" sz="2400" dirty="0">
                <a:solidFill>
                  <a:schemeClr val="bg1"/>
                </a:solidFill>
                <a:latin typeface="Calibri Light" panose="020F0302020204030204" pitchFamily="34" charset="0"/>
                <a:cs typeface="Calibri Light" panose="020F0302020204030204" pitchFamily="34" charset="0"/>
              </a:rPr>
              <a:t> </a:t>
            </a:r>
            <a:r>
              <a:rPr lang="el-GR" altLang="el-GR" sz="2400" dirty="0">
                <a:solidFill>
                  <a:schemeClr val="bg1"/>
                </a:solidFill>
                <a:latin typeface="Calibri Light" panose="020F0302020204030204" pitchFamily="34" charset="0"/>
                <a:cs typeface="Calibri Light" panose="020F0302020204030204" pitchFamily="34" charset="0"/>
              </a:rPr>
              <a:t>της </a:t>
            </a:r>
            <a:r>
              <a:rPr lang="en-US" altLang="el-GR" sz="2400" dirty="0">
                <a:solidFill>
                  <a:schemeClr val="bg1"/>
                </a:solidFill>
                <a:latin typeface="Calibri Light" panose="020F0302020204030204" pitchFamily="34" charset="0"/>
                <a:cs typeface="Calibri Light" panose="020F0302020204030204" pitchFamily="34" charset="0"/>
              </a:rPr>
              <a:t>Microsoft</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που βασίζεται </a:t>
            </a: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cloud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και η</a:t>
            </a:r>
            <a:r>
              <a:rPr lang="en-US" altLang="el-GR" sz="2400" dirty="0">
                <a:solidFill>
                  <a:schemeClr val="bg1"/>
                </a:solidFill>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υπηρεσία διαχείρισης ταυτότητας. </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To</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Azure AD συνδυάζει βασικές υπηρεσίες καταλόγου, διαχείριση πρόσβασης εφαρμογών και προστασία ταυτότητας , προσφέροντας μια πλατφόρμα βασισμένη σε πρότυπα που βοηθά τους προγραμματιστές να παρέχουν έλεγχο πρόσβασης στις εφαρμογές τους, βάσει κεντρικών πολιτικών και κανόνων </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632" y="3645024"/>
            <a:ext cx="6336704" cy="2658756"/>
          </a:xfrm>
          <a:prstGeom prst="rect">
            <a:avLst/>
          </a:prstGeom>
        </p:spPr>
      </p:pic>
    </p:spTree>
    <p:extLst>
      <p:ext uri="{BB962C8B-B14F-4D97-AF65-F5344CB8AC3E}">
        <p14:creationId xmlns:p14="http://schemas.microsoft.com/office/powerpoint/2010/main" val="32366478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Rectangle 1"/>
          <p:cNvSpPr>
            <a:spLocks noChangeArrowheads="1"/>
          </p:cNvSpPr>
          <p:nvPr/>
        </p:nvSpPr>
        <p:spPr bwMode="auto">
          <a:xfrm>
            <a:off x="107504" y="332656"/>
            <a:ext cx="889248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Όλες οι επιχειρηματικές υπηρεσίες της Microsoft Online βασίζονται στην Azure AD για σύνδεση και άλλες ανάγκες ταυτότητας. </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Εάν εγγραφείτε σε οποιαδήποτε υπηρεσία Microsoft Online Business (για παράδειγμα, Office 365 ή Microsoft Azure), λαμβάνετε αυτόματα Azure AD</a:t>
            </a:r>
            <a:r>
              <a:rPr lang="en-US" altLang="el-GR" sz="2400" dirty="0">
                <a:solidFill>
                  <a:schemeClr val="bg1"/>
                </a:solidFill>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με πρόσβαση σε όλες τις δωρεάν λειτουργίες </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l-GR" sz="2400" b="1" dirty="0">
                <a:solidFill>
                  <a:schemeClr val="bg1"/>
                </a:solidFill>
                <a:latin typeface="Calibri Light" panose="020F0302020204030204" pitchFamily="34" charset="0"/>
                <a:cs typeface="Calibri Light" panose="020F0302020204030204" pitchFamily="34" charset="0"/>
              </a:rPr>
              <a:t> Editions</a:t>
            </a:r>
            <a:endParaRPr lang="el-GR" altLang="el-GR" sz="2400" b="1" dirty="0">
              <a:solidFill>
                <a:schemeClr val="bg1"/>
              </a:solidFill>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l-GR" sz="2400" b="1" dirty="0">
              <a:solidFill>
                <a:schemeClr val="bg1"/>
              </a:solidFill>
              <a:latin typeface="Calibri Light" panose="020F0302020204030204" pitchFamily="34" charset="0"/>
              <a:cs typeface="Calibri Light" panose="020F0302020204030204" pitchFamily="34" charset="0"/>
            </a:endParaRPr>
          </a:p>
          <a:p>
            <a:pPr marL="342900" lvl="0" indent="-342900" fontAlgn="base">
              <a:spcBef>
                <a:spcPct val="0"/>
              </a:spcBef>
              <a:spcAft>
                <a:spcPct val="0"/>
              </a:spcAft>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Azure Active Directory Basic</a:t>
            </a:r>
          </a:p>
          <a:p>
            <a:pPr marL="342900" lvl="0" indent="-342900" fontAlgn="base">
              <a:spcBef>
                <a:spcPct val="0"/>
              </a:spcBef>
              <a:spcAft>
                <a:spcPct val="0"/>
              </a:spcAft>
              <a:buFont typeface="Arial" panose="020B0604020202020204" pitchFamily="34" charset="0"/>
              <a:buChar char="•"/>
            </a:pPr>
            <a:endParaRPr kumimoji="0" lang="en-US" altLang="el-GR" sz="240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342900" lvl="0" indent="-342900" fontAlgn="base">
              <a:spcBef>
                <a:spcPct val="0"/>
              </a:spcBef>
              <a:spcAft>
                <a:spcPct val="0"/>
              </a:spcAft>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Azure Active Directory Premium P1</a:t>
            </a:r>
          </a:p>
          <a:p>
            <a:pPr marL="342900" lvl="0" indent="-342900" fontAlgn="base">
              <a:spcBef>
                <a:spcPct val="0"/>
              </a:spcBef>
              <a:spcAft>
                <a:spcPct val="0"/>
              </a:spcAft>
              <a:buFont typeface="Arial" panose="020B0604020202020204" pitchFamily="34" charset="0"/>
              <a:buChar char="•"/>
            </a:pPr>
            <a:endParaRPr kumimoji="0" lang="en-US" altLang="el-GR" sz="240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342900" lvl="0" indent="-342900" fontAlgn="base">
              <a:spcBef>
                <a:spcPct val="0"/>
              </a:spcBef>
              <a:spcAft>
                <a:spcPct val="0"/>
              </a:spcAft>
              <a:buFont typeface="Arial" panose="020B0604020202020204" pitchFamily="34" charset="0"/>
              <a:buChar char="•"/>
            </a:pPr>
            <a:r>
              <a:rPr lang="en-US" sz="2400" dirty="0">
                <a:solidFill>
                  <a:schemeClr val="bg1"/>
                </a:solidFill>
                <a:latin typeface="Calibri Light" panose="020F0302020204030204" pitchFamily="34" charset="0"/>
                <a:cs typeface="Calibri Light" panose="020F0302020204030204" pitchFamily="34" charset="0"/>
              </a:rPr>
              <a:t>Azure Active Directory Premium P2</a:t>
            </a:r>
            <a:endParaRPr kumimoji="0" lang="el-GR" altLang="el-GR" sz="240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0000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467544" y="260648"/>
            <a:ext cx="8424936" cy="387798"/>
          </a:xfrm>
          <a:prstGeom prst="rect">
            <a:avLst/>
          </a:prstGeom>
          <a:noFill/>
        </p:spPr>
        <p:txBody>
          <a:bodyPr wrap="square" lIns="0" tIns="0" rIns="0" bIns="0" rtlCol="0">
            <a:spAutoFit/>
          </a:bodyPr>
          <a:lstStyle/>
          <a:p>
            <a:pPr algn="ctr">
              <a:lnSpc>
                <a:spcPct val="90000"/>
              </a:lnSpc>
              <a:spcBef>
                <a:spcPct val="20000"/>
              </a:spcBef>
              <a:buSzPct val="80000"/>
            </a:pPr>
            <a:r>
              <a:rPr lang="en-US" sz="2800" b="1" dirty="0">
                <a:solidFill>
                  <a:schemeClr val="bg1"/>
                </a:solidFill>
                <a:latin typeface="Calibri Light" panose="020F0302020204030204" pitchFamily="34" charset="0"/>
                <a:cs typeface="Calibri Light" panose="020F0302020204030204" pitchFamily="34" charset="0"/>
              </a:rPr>
              <a:t>Azure Active Directory Features</a:t>
            </a:r>
            <a:endParaRPr lang="el-GR" sz="2800" b="1" dirty="0">
              <a:solidFill>
                <a:schemeClr val="bg1"/>
              </a:solidFill>
              <a:latin typeface="Calibri Light" panose="020F0302020204030204" pitchFamily="34" charset="0"/>
              <a:cs typeface="Calibri Light" panose="020F030202020403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857469"/>
            <a:ext cx="8747881" cy="5019803"/>
          </a:xfrm>
          <a:prstGeom prst="rect">
            <a:avLst/>
          </a:prstGeom>
        </p:spPr>
      </p:pic>
    </p:spTree>
    <p:extLst>
      <p:ext uri="{BB962C8B-B14F-4D97-AF65-F5344CB8AC3E}">
        <p14:creationId xmlns:p14="http://schemas.microsoft.com/office/powerpoint/2010/main" val="564265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Rectangle 1"/>
          <p:cNvSpPr>
            <a:spLocks noChangeArrowheads="1"/>
          </p:cNvSpPr>
          <p:nvPr/>
        </p:nvSpPr>
        <p:spPr bwMode="auto">
          <a:xfrm>
            <a:off x="395536" y="836712"/>
            <a:ext cx="856895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Το PowerShell είναι ένα </a:t>
            </a: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interface</a:t>
            </a:r>
            <a:r>
              <a:rPr kumimoji="0" lang="en-US" altLang="el-GR" sz="2400" b="0" i="0" u="none" strike="noStrike" cap="none" normalizeH="0" dirty="0">
                <a:ln>
                  <a:noFill/>
                </a:ln>
                <a:solidFill>
                  <a:schemeClr val="bg1"/>
                </a:solidFill>
                <a:effectLst/>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που επιτρέπει στον χρήστη να αυτοματοποιήσει και να διαχειριστεί τις υπηρεσίες Azure. </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Πρόκειται για ένα εργαλείο γραμμής εντολών που χρησιμοποιεί </a:t>
            </a: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scripts</a:t>
            </a:r>
            <a:r>
              <a:rPr kumimoji="0" lang="en-US" altLang="el-GR" sz="2400" b="0" i="0" u="none" strike="noStrike" cap="none" normalizeH="0" dirty="0">
                <a:ln>
                  <a:noFill/>
                </a:ln>
                <a:solidFill>
                  <a:schemeClr val="bg1"/>
                </a:solidFill>
                <a:effectLst/>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ή τα cmdlet για εκτέλεση εργασιών όπως η δημιουργία και διαχείριση λογαριασμών αποθήκευσης ή εικονικών μηχανών που μπορούν εύκολα να γίνουν χρησιμοποιώντας προκαθορισμένες εντολές </a:t>
            </a: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a:t>
            </a:r>
          </a:p>
        </p:txBody>
      </p:sp>
      <p:sp>
        <p:nvSpPr>
          <p:cNvPr id="4" name="TextBox 3"/>
          <p:cNvSpPr txBox="1"/>
          <p:nvPr/>
        </p:nvSpPr>
        <p:spPr>
          <a:xfrm>
            <a:off x="1115616" y="116632"/>
            <a:ext cx="6696744" cy="929485"/>
          </a:xfrm>
          <a:prstGeom prst="rect">
            <a:avLst/>
          </a:prstGeom>
          <a:noFill/>
        </p:spPr>
        <p:txBody>
          <a:bodyPr wrap="square" lIns="0" tIns="0" rIns="0" bIns="0" rtlCol="0">
            <a:spAutoFit/>
          </a:bodyPr>
          <a:lstStyle/>
          <a:p>
            <a:pPr algn="ctr">
              <a:lnSpc>
                <a:spcPct val="90000"/>
              </a:lnSpc>
              <a:spcBef>
                <a:spcPct val="20000"/>
              </a:spcBef>
              <a:buSzPct val="80000"/>
            </a:pPr>
            <a:r>
              <a:rPr lang="en-US" sz="2800" b="1" dirty="0">
                <a:solidFill>
                  <a:schemeClr val="bg1"/>
                </a:solidFill>
                <a:latin typeface="Calibri Light" panose="020F0302020204030204" pitchFamily="34" charset="0"/>
                <a:cs typeface="Calibri Light" panose="020F0302020204030204" pitchFamily="34" charset="0"/>
              </a:rPr>
              <a:t>Azure PowerShell</a:t>
            </a:r>
          </a:p>
          <a:p>
            <a:pPr marL="460375" indent="-460375">
              <a:lnSpc>
                <a:spcPct val="90000"/>
              </a:lnSpc>
              <a:spcBef>
                <a:spcPct val="20000"/>
              </a:spcBef>
              <a:buSzPct val="80000"/>
              <a:buBlip>
                <a:blip r:embed="rId7"/>
              </a:buBlip>
            </a:pPr>
            <a:endParaRPr lang="el-GR" sz="3200" dirty="0">
              <a:gradFill>
                <a:gsLst>
                  <a:gs pos="0">
                    <a:srgbClr val="292929">
                      <a:lumMod val="90000"/>
                      <a:lumOff val="10000"/>
                    </a:srgbClr>
                  </a:gs>
                  <a:gs pos="86000">
                    <a:srgbClr val="292929">
                      <a:lumMod val="90000"/>
                      <a:lumOff val="10000"/>
                    </a:srgbClr>
                  </a:gs>
                </a:gsLst>
                <a:lin ang="5400000" scaled="0"/>
              </a:gradFill>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3645024"/>
            <a:ext cx="8156415" cy="2520280"/>
          </a:xfrm>
          <a:prstGeom prst="rect">
            <a:avLst/>
          </a:prstGeom>
        </p:spPr>
      </p:pic>
    </p:spTree>
    <p:extLst>
      <p:ext uri="{BB962C8B-B14F-4D97-AF65-F5344CB8AC3E}">
        <p14:creationId xmlns:p14="http://schemas.microsoft.com/office/powerpoint/2010/main" val="8774589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5" name="TextBox 4"/>
          <p:cNvSpPr txBox="1"/>
          <p:nvPr/>
        </p:nvSpPr>
        <p:spPr>
          <a:xfrm>
            <a:off x="323528" y="404664"/>
            <a:ext cx="7344816" cy="430887"/>
          </a:xfrm>
          <a:prstGeom prst="rect">
            <a:avLst/>
          </a:prstGeom>
          <a:noFill/>
        </p:spPr>
        <p:txBody>
          <a:bodyPr wrap="square" lIns="0" tIns="0" rIns="0" bIns="0" rtlCol="0">
            <a:spAutoFit/>
          </a:bodyPr>
          <a:lstStyle/>
          <a:p>
            <a:pPr algn="ctr"/>
            <a:r>
              <a:rPr lang="el-GR" sz="2800" b="1" dirty="0">
                <a:solidFill>
                  <a:schemeClr val="bg1"/>
                </a:solidFill>
                <a:latin typeface="Calibri Light" panose="020F0302020204030204" pitchFamily="34" charset="0"/>
                <a:cs typeface="Calibri Light" panose="020F0302020204030204" pitchFamily="34" charset="0"/>
              </a:rPr>
              <a:t>Μοντέλα </a:t>
            </a:r>
            <a:r>
              <a:rPr lang="en-US" sz="2800" b="1" dirty="0">
                <a:solidFill>
                  <a:schemeClr val="bg1"/>
                </a:solidFill>
                <a:latin typeface="Calibri Light" panose="020F0302020204030204" pitchFamily="34" charset="0"/>
                <a:cs typeface="Calibri Light" panose="020F0302020204030204" pitchFamily="34" charset="0"/>
              </a:rPr>
              <a:t> </a:t>
            </a:r>
            <a:r>
              <a:rPr lang="el-GR" sz="2800" b="1" dirty="0">
                <a:solidFill>
                  <a:schemeClr val="bg1"/>
                </a:solidFill>
                <a:latin typeface="Calibri Light" panose="020F0302020204030204" pitchFamily="34" charset="0"/>
                <a:cs typeface="Calibri Light" panose="020F0302020204030204" pitchFamily="34" charset="0"/>
              </a:rPr>
              <a:t>υπηρεσιών</a:t>
            </a:r>
            <a:r>
              <a:rPr lang="en-US" sz="2800" b="1" dirty="0">
                <a:solidFill>
                  <a:schemeClr val="bg1"/>
                </a:solidFill>
                <a:latin typeface="Calibri Light" panose="020F0302020204030204" pitchFamily="34" charset="0"/>
                <a:cs typeface="Calibri Light" panose="020F0302020204030204" pitchFamily="34" charset="0"/>
              </a:rPr>
              <a:t>  </a:t>
            </a:r>
            <a:r>
              <a:rPr lang="el-GR" sz="2800" b="1" dirty="0">
                <a:solidFill>
                  <a:schemeClr val="bg1"/>
                </a:solidFill>
                <a:latin typeface="Calibri Light" panose="020F0302020204030204" pitchFamily="34" charset="0"/>
                <a:cs typeface="Calibri Light" panose="020F0302020204030204" pitchFamily="34" charset="0"/>
              </a:rPr>
              <a:t>υπολογιστικού νέφους </a:t>
            </a:r>
          </a:p>
        </p:txBody>
      </p:sp>
      <p:sp>
        <p:nvSpPr>
          <p:cNvPr id="9" name="TextBox 8"/>
          <p:cNvSpPr txBox="1"/>
          <p:nvPr/>
        </p:nvSpPr>
        <p:spPr>
          <a:xfrm>
            <a:off x="323528" y="908720"/>
            <a:ext cx="8424936" cy="3693319"/>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Οι περισσότερες υπηρεσίες cloud computing εμπίπτουν στις εξής τρεις ευρείες κατηγορίες: την υποδομή ως υπηρεσία (</a:t>
            </a:r>
            <a:r>
              <a:rPr lang="el-GR" sz="2400" b="1" dirty="0">
                <a:solidFill>
                  <a:schemeClr val="bg1"/>
                </a:solidFill>
                <a:latin typeface="Calibri Light" panose="020F0302020204030204" pitchFamily="34" charset="0"/>
                <a:cs typeface="Calibri Light" panose="020F0302020204030204" pitchFamily="34" charset="0"/>
              </a:rPr>
              <a:t>IaaS</a:t>
            </a:r>
            <a:r>
              <a:rPr lang="el-GR" sz="2400" dirty="0">
                <a:solidFill>
                  <a:schemeClr val="bg1"/>
                </a:solidFill>
                <a:latin typeface="Calibri Light" panose="020F0302020204030204" pitchFamily="34" charset="0"/>
                <a:cs typeface="Calibri Light" panose="020F0302020204030204" pitchFamily="34" charset="0"/>
              </a:rPr>
              <a:t>), την πλατφόρμα ως υπηρεσία (</a:t>
            </a:r>
            <a:r>
              <a:rPr lang="el-GR" sz="2400" b="1" dirty="0">
                <a:solidFill>
                  <a:schemeClr val="bg1"/>
                </a:solidFill>
                <a:latin typeface="Calibri Light" panose="020F0302020204030204" pitchFamily="34" charset="0"/>
                <a:cs typeface="Calibri Light" panose="020F0302020204030204" pitchFamily="34" charset="0"/>
              </a:rPr>
              <a:t>PaaS</a:t>
            </a:r>
            <a:r>
              <a:rPr lang="el-GR" sz="2400" dirty="0">
                <a:solidFill>
                  <a:schemeClr val="bg1"/>
                </a:solidFill>
                <a:latin typeface="Calibri Light" panose="020F0302020204030204" pitchFamily="34" charset="0"/>
                <a:cs typeface="Calibri Light" panose="020F0302020204030204" pitchFamily="34" charset="0"/>
              </a:rPr>
              <a:t>) και το λογισμικό ως υπηρεσία (</a:t>
            </a:r>
            <a:r>
              <a:rPr lang="el-GR" sz="2400" b="1" dirty="0">
                <a:solidFill>
                  <a:schemeClr val="bg1"/>
                </a:solidFill>
                <a:latin typeface="Calibri Light" panose="020F0302020204030204" pitchFamily="34" charset="0"/>
                <a:cs typeface="Calibri Light" panose="020F0302020204030204" pitchFamily="34" charset="0"/>
              </a:rPr>
              <a:t>Saas</a:t>
            </a:r>
            <a:r>
              <a:rPr lang="el-GR" sz="2400" dirty="0">
                <a:solidFill>
                  <a:schemeClr val="bg1"/>
                </a:solidFill>
                <a:latin typeface="Calibri Light" panose="020F0302020204030204" pitchFamily="34" charset="0"/>
                <a:cs typeface="Calibri Light" panose="020F0302020204030204" pitchFamily="34" charset="0"/>
              </a:rPr>
              <a:t>). Αυτές ονομάζονται μερικές φορές “</a:t>
            </a:r>
            <a:r>
              <a:rPr lang="el-GR" sz="2400" b="1" dirty="0">
                <a:solidFill>
                  <a:schemeClr val="bg1"/>
                </a:solidFill>
                <a:latin typeface="Calibri Light" panose="020F0302020204030204" pitchFamily="34" charset="0"/>
                <a:cs typeface="Calibri Light" panose="020F0302020204030204" pitchFamily="34" charset="0"/>
              </a:rPr>
              <a:t>η στοίβα υπολογιστικού νέφους</a:t>
            </a:r>
            <a:r>
              <a:rPr lang="el-GR" sz="2400" dirty="0">
                <a:solidFill>
                  <a:schemeClr val="bg1"/>
                </a:solidFill>
                <a:latin typeface="Calibri Light" panose="020F0302020204030204" pitchFamily="34" charset="0"/>
                <a:cs typeface="Calibri Light" panose="020F0302020204030204" pitchFamily="34" charset="0"/>
              </a:rPr>
              <a:t>“, επειδή χτίζονται το ένα πάνω στο άλλο.</a:t>
            </a:r>
            <a:r>
              <a:rPr lang="el-GR" sz="2400" dirty="0"/>
              <a:t> </a:t>
            </a:r>
            <a:endParaRPr lang="en-US" sz="2400" dirty="0"/>
          </a:p>
          <a:p>
            <a:pPr marL="460375" indent="-460375">
              <a:lnSpc>
                <a:spcPct val="90000"/>
              </a:lnSpc>
              <a:spcBef>
                <a:spcPct val="20000"/>
              </a:spcBef>
              <a:buSzPct val="80000"/>
              <a:buBlip>
                <a:blip r:embed="rId7"/>
              </a:buBlip>
            </a:pPr>
            <a:endParaRPr lang="el-GR" sz="2400" dirty="0"/>
          </a:p>
          <a:p>
            <a:pPr marL="460375" indent="-460375">
              <a:lnSpc>
                <a:spcPct val="90000"/>
              </a:lnSpc>
              <a:spcBef>
                <a:spcPct val="20000"/>
              </a:spcBef>
              <a:buSzPct val="80000"/>
              <a:buBlip>
                <a:blip r:embed="rId7"/>
              </a:buBlip>
            </a:pPr>
            <a:endParaRPr lang="el-GR" sz="2400" dirty="0"/>
          </a:p>
          <a:p>
            <a:pPr marL="460375" indent="-460375">
              <a:lnSpc>
                <a:spcPct val="90000"/>
              </a:lnSpc>
              <a:spcBef>
                <a:spcPct val="20000"/>
              </a:spcBef>
              <a:buSzPct val="80000"/>
              <a:buBlip>
                <a:blip r:embed="rId7"/>
              </a:buBlip>
            </a:pPr>
            <a:endParaRPr lang="el-GR" sz="2400" dirty="0"/>
          </a:p>
          <a:p>
            <a:pPr marL="460375" indent="-460375">
              <a:lnSpc>
                <a:spcPct val="90000"/>
              </a:lnSpc>
              <a:spcBef>
                <a:spcPct val="20000"/>
              </a:spcBef>
              <a:buSzPct val="80000"/>
              <a:buBlip>
                <a:blip r:embed="rId7"/>
              </a:buBlip>
            </a:pPr>
            <a:endParaRPr lang="el-GR" sz="2400" dirty="0"/>
          </a:p>
          <a:p>
            <a:pPr marL="460375" indent="-460375">
              <a:lnSpc>
                <a:spcPct val="90000"/>
              </a:lnSpc>
              <a:spcBef>
                <a:spcPct val="20000"/>
              </a:spcBef>
              <a:buSzPct val="80000"/>
              <a:buBlip>
                <a:blip r:embed="rId7"/>
              </a:buBlip>
            </a:pPr>
            <a:endParaRPr lang="el-GR" sz="2400" dirty="0"/>
          </a:p>
        </p:txBody>
      </p:sp>
      <p:pic>
        <p:nvPicPr>
          <p:cNvPr id="7" name="Content Placeholder 3"/>
          <p:cNvPicPr/>
          <p:nvPr/>
        </p:nvPicPr>
        <p:blipFill>
          <a:blip r:embed="rId8">
            <a:extLst>
              <a:ext uri="{28A0092B-C50C-407E-A947-70E740481C1C}">
                <a14:useLocalDpi xmlns:a14="http://schemas.microsoft.com/office/drawing/2010/main" val="0"/>
              </a:ext>
            </a:extLst>
          </a:blip>
          <a:stretch>
            <a:fillRect/>
          </a:stretch>
        </p:blipFill>
        <p:spPr>
          <a:xfrm>
            <a:off x="1763688" y="2708920"/>
            <a:ext cx="5274310" cy="3396615"/>
          </a:xfrm>
          <a:prstGeom prst="rect">
            <a:avLst/>
          </a:prstGeom>
        </p:spPr>
      </p:pic>
    </p:spTree>
    <p:extLst>
      <p:ext uri="{BB962C8B-B14F-4D97-AF65-F5344CB8AC3E}">
        <p14:creationId xmlns:p14="http://schemas.microsoft.com/office/powerpoint/2010/main" val="1052427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467544" y="188640"/>
            <a:ext cx="8208912" cy="443198"/>
          </a:xfrm>
          <a:prstGeom prst="rect">
            <a:avLst/>
          </a:prstGeom>
          <a:noFill/>
        </p:spPr>
        <p:txBody>
          <a:bodyPr wrap="square" lIns="0" tIns="0" rIns="0" bIns="0" rtlCol="0">
            <a:spAutoFit/>
          </a:bodyPr>
          <a:lstStyle/>
          <a:p>
            <a:pPr algn="ctr">
              <a:lnSpc>
                <a:spcPct val="90000"/>
              </a:lnSpc>
              <a:spcBef>
                <a:spcPct val="20000"/>
              </a:spcBef>
              <a:buSzPct val="80000"/>
            </a:pPr>
            <a:r>
              <a:rPr lang="el-GR" sz="2800" b="1" dirty="0">
                <a:solidFill>
                  <a:schemeClr val="bg1"/>
                </a:solidFill>
                <a:latin typeface="Calibri Light" panose="020F0302020204030204" pitchFamily="34" charset="0"/>
                <a:cs typeface="Calibri Light" panose="020F0302020204030204" pitchFamily="34" charset="0"/>
              </a:rPr>
              <a:t>Azure </a:t>
            </a:r>
            <a:r>
              <a:rPr lang="en-US" sz="2800" b="1" dirty="0">
                <a:solidFill>
                  <a:schemeClr val="bg1"/>
                </a:solidFill>
                <a:latin typeface="Calibri Light" panose="020F0302020204030204" pitchFamily="34" charset="0"/>
                <a:cs typeface="Calibri Light" panose="020F0302020204030204" pitchFamily="34" charset="0"/>
              </a:rPr>
              <a:t>Traffic Manager</a:t>
            </a:r>
            <a:r>
              <a:rPr lang="el-GR" sz="3200" dirty="0">
                <a:latin typeface="Calibri Light" panose="020F0302020204030204" pitchFamily="34" charset="0"/>
                <a:cs typeface="Calibri Light" panose="020F0302020204030204" pitchFamily="34" charset="0"/>
              </a:rPr>
              <a:t>. </a:t>
            </a:r>
            <a:endParaRPr lang="el-GR" sz="3200" dirty="0">
              <a:gradFill>
                <a:gsLst>
                  <a:gs pos="0">
                    <a:srgbClr val="292929">
                      <a:lumMod val="90000"/>
                      <a:lumOff val="10000"/>
                    </a:srgbClr>
                  </a:gs>
                  <a:gs pos="86000">
                    <a:srgbClr val="292929">
                      <a:lumMod val="90000"/>
                      <a:lumOff val="10000"/>
                    </a:srgbClr>
                  </a:gs>
                </a:gsLst>
                <a:lin ang="5400000" scaled="0"/>
              </a:gradFill>
              <a:latin typeface="Calibri Light" panose="020F0302020204030204" pitchFamily="34" charset="0"/>
              <a:cs typeface="Calibri Light" panose="020F0302020204030204" pitchFamily="34" charset="0"/>
            </a:endParaRPr>
          </a:p>
        </p:txBody>
      </p:sp>
      <p:sp>
        <p:nvSpPr>
          <p:cNvPr id="3" name="TextBox 2"/>
          <p:cNvSpPr txBox="1"/>
          <p:nvPr/>
        </p:nvSpPr>
        <p:spPr>
          <a:xfrm>
            <a:off x="251520" y="836712"/>
            <a:ext cx="8640960" cy="5244513"/>
          </a:xfrm>
          <a:prstGeom prst="rect">
            <a:avLst/>
          </a:prstGeom>
          <a:noFill/>
        </p:spPr>
        <p:txBody>
          <a:bodyPr wrap="square" lIns="0" tIns="0" rIns="0" bIns="0" rtlCol="0">
            <a:spAutoFit/>
          </a:bodyPr>
          <a:lstStyle/>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Το Azure </a:t>
            </a:r>
            <a:r>
              <a:rPr lang="en-US" sz="2400" dirty="0">
                <a:solidFill>
                  <a:schemeClr val="bg1"/>
                </a:solidFill>
                <a:latin typeface="Calibri Light" panose="020F0302020204030204" pitchFamily="34" charset="0"/>
                <a:cs typeface="Calibri Light" panose="020F0302020204030204" pitchFamily="34" charset="0"/>
              </a:rPr>
              <a:t>Traffic Manager</a:t>
            </a:r>
            <a:r>
              <a:rPr lang="el-GR" sz="2400" dirty="0">
                <a:solidFill>
                  <a:schemeClr val="bg1"/>
                </a:solidFill>
                <a:latin typeface="Calibri Light" panose="020F0302020204030204" pitchFamily="34" charset="0"/>
                <a:cs typeface="Calibri Light" panose="020F0302020204030204" pitchFamily="34" charset="0"/>
              </a:rPr>
              <a:t> είναι η υπηρεσία αυτή που εξισορροπεί το φορτίο κίνησης των υπηρεσιών που φιλοξενούνται στο Azure.</a:t>
            </a: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 Η πολιτική δρομολόγησης ορίζεται από τον πελάτη και η επισκεψιμότητα στις υπηρεσίες που φιλοξενούνται στο Azure διοχετεύεται σύμφωνα με τις καθορισμένες πολιτικές. </a:t>
            </a: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Ο διαχειριστής επισκεψιμότητας είναι μια υπηρεσία που βασίζεται στο DNS</a:t>
            </a:r>
            <a:r>
              <a:rPr lang="en-US" sz="2400"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Οι ακόλουθες λειτουργίες περιλαμβάνονται στον </a:t>
            </a:r>
            <a:r>
              <a:rPr lang="en-US" sz="2400" dirty="0">
                <a:solidFill>
                  <a:schemeClr val="bg1"/>
                </a:solidFill>
                <a:latin typeface="Calibri Light" panose="020F0302020204030204" pitchFamily="34" charset="0"/>
                <a:cs typeface="Calibri Light" panose="020F0302020204030204" pitchFamily="34" charset="0"/>
              </a:rPr>
              <a:t>traffic manager</a:t>
            </a:r>
          </a:p>
          <a:p>
            <a:pPr>
              <a:lnSpc>
                <a:spcPct val="90000"/>
              </a:lnSpc>
              <a:spcBef>
                <a:spcPct val="20000"/>
              </a:spcBef>
              <a:buSzPct val="80000"/>
            </a:pPr>
            <a:endParaRPr lang="el-GR" sz="2400" dirty="0">
              <a:solidFill>
                <a:schemeClr val="bg1"/>
              </a:solidFill>
              <a:latin typeface="Calibri Light" panose="020F0302020204030204" pitchFamily="34" charset="0"/>
              <a:cs typeface="Calibri Light" panose="020F0302020204030204" pitchFamily="34" charset="0"/>
            </a:endParaRPr>
          </a:p>
          <a:p>
            <a:pPr marL="342900" indent="-342900">
              <a:lnSpc>
                <a:spcPct val="90000"/>
              </a:lnSpc>
              <a:spcBef>
                <a:spcPct val="20000"/>
              </a:spcBef>
              <a:buSzPct val="80000"/>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Αυξήση της διαθεσιμότητα εφαρμογών</a:t>
            </a:r>
          </a:p>
          <a:p>
            <a:pPr marL="342900" indent="-342900">
              <a:lnSpc>
                <a:spcPct val="90000"/>
              </a:lnSpc>
              <a:spcBef>
                <a:spcPct val="20000"/>
              </a:spcBef>
              <a:buSzPct val="80000"/>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Βελτιώση στην απόδοση εφαρμογών</a:t>
            </a:r>
          </a:p>
          <a:p>
            <a:pPr marL="342900" indent="-342900">
              <a:lnSpc>
                <a:spcPct val="90000"/>
              </a:lnSpc>
              <a:spcBef>
                <a:spcPct val="20000"/>
              </a:spcBef>
              <a:buSzPct val="80000"/>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Εκτελέση συντήρησης της υπηρεσίας χωρίς διακοπή λειτουργίας</a:t>
            </a:r>
            <a:endParaRPr lang="en-US" sz="2400" dirty="0">
              <a:solidFill>
                <a:schemeClr val="bg1"/>
              </a:solidFill>
              <a:latin typeface="Calibri Light" panose="020F0302020204030204" pitchFamily="34" charset="0"/>
              <a:cs typeface="Calibri Light" panose="020F0302020204030204" pitchFamily="34" charset="0"/>
            </a:endParaRPr>
          </a:p>
          <a:p>
            <a:pPr marL="342900" indent="-342900">
              <a:lnSpc>
                <a:spcPct val="90000"/>
              </a:lnSpc>
              <a:spcBef>
                <a:spcPct val="20000"/>
              </a:spcBef>
              <a:buSzPct val="80000"/>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Συνδυασμός υβριδικών εφαρμογών</a:t>
            </a:r>
            <a:endParaRPr lang="en-US" sz="2400" dirty="0">
              <a:solidFill>
                <a:schemeClr val="bg1"/>
              </a:solidFill>
              <a:latin typeface="Calibri Light" panose="020F0302020204030204" pitchFamily="34" charset="0"/>
              <a:cs typeface="Calibri Light" panose="020F0302020204030204" pitchFamily="34" charset="0"/>
            </a:endParaRPr>
          </a:p>
          <a:p>
            <a:pPr marL="342900" indent="-342900">
              <a:lnSpc>
                <a:spcPct val="90000"/>
              </a:lnSpc>
              <a:spcBef>
                <a:spcPct val="20000"/>
              </a:spcBef>
              <a:buSzPct val="80000"/>
              <a:buFont typeface="Arial" panose="020B0604020202020204" pitchFamily="34" charset="0"/>
              <a:buChar char="•"/>
            </a:pPr>
            <a:r>
              <a:rPr lang="el-GR" sz="2400" dirty="0">
                <a:solidFill>
                  <a:schemeClr val="bg1"/>
                </a:solidFill>
                <a:latin typeface="Calibri Light" panose="020F0302020204030204" pitchFamily="34" charset="0"/>
                <a:cs typeface="Calibri Light" panose="020F0302020204030204" pitchFamily="34" charset="0"/>
              </a:rPr>
              <a:t>Διανομή επισκεψιμότητας για πολύπλοκες υλοποιήσεις</a:t>
            </a:r>
          </a:p>
        </p:txBody>
      </p:sp>
    </p:spTree>
    <p:extLst>
      <p:ext uri="{BB962C8B-B14F-4D97-AF65-F5344CB8AC3E}">
        <p14:creationId xmlns:p14="http://schemas.microsoft.com/office/powerpoint/2010/main" val="29497727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611560" y="116632"/>
            <a:ext cx="8208912" cy="387798"/>
          </a:xfrm>
          <a:prstGeom prst="rect">
            <a:avLst/>
          </a:prstGeom>
          <a:noFill/>
        </p:spPr>
        <p:txBody>
          <a:bodyPr wrap="square" lIns="0" tIns="0" rIns="0" bIns="0" rtlCol="0">
            <a:spAutoFit/>
          </a:bodyPr>
          <a:lstStyle/>
          <a:p>
            <a:pPr algn="ctr">
              <a:lnSpc>
                <a:spcPct val="90000"/>
              </a:lnSpc>
              <a:spcBef>
                <a:spcPct val="20000"/>
              </a:spcBef>
              <a:buSzPct val="80000"/>
            </a:pPr>
            <a:r>
              <a:rPr lang="el-GR" sz="2800" b="1" dirty="0">
                <a:solidFill>
                  <a:schemeClr val="bg1"/>
                </a:solidFill>
                <a:latin typeface="Calibri Light" panose="020F0302020204030204" pitchFamily="34" charset="0"/>
                <a:cs typeface="Calibri Light" panose="020F0302020204030204" pitchFamily="34" charset="0"/>
              </a:rPr>
              <a:t>Επιπλέον υπηρεσίες Azure</a:t>
            </a:r>
          </a:p>
        </p:txBody>
      </p:sp>
      <p:sp>
        <p:nvSpPr>
          <p:cNvPr id="4" name="Rectangle 1"/>
          <p:cNvSpPr>
            <a:spLocks noChangeArrowheads="1"/>
          </p:cNvSpPr>
          <p:nvPr/>
        </p:nvSpPr>
        <p:spPr bwMode="auto">
          <a:xfrm>
            <a:off x="251520" y="498399"/>
            <a:ext cx="8784976"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buFont typeface="Arial" panose="020B0604020202020204" pitchFamily="34" charset="0"/>
              <a:buChar char="•"/>
            </a:pPr>
            <a:r>
              <a:rPr kumimoji="0" lang="el-GR" altLang="el-GR" sz="24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Cloud Services </a:t>
            </a:r>
            <a:r>
              <a:rPr kumimoji="0" lang="en-US" altLang="el-GR" sz="24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είναι μια πλατφόρμα ως υπηρεσία (PaaS), η οποία </a:t>
            </a:r>
            <a:r>
              <a:rPr lang="el-GR" sz="2400" dirty="0">
                <a:solidFill>
                  <a:schemeClr val="bg1"/>
                </a:solidFill>
                <a:latin typeface="Calibri Light" panose="020F0302020204030204" pitchFamily="34" charset="0"/>
                <a:cs typeface="Calibri Light" panose="020F0302020204030204" pitchFamily="34" charset="0"/>
              </a:rPr>
              <a:t>αναπτυσεί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τις εφαρμογές σε </a:t>
            </a: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instances</a:t>
            </a:r>
            <a:r>
              <a:rPr kumimoji="0" lang="en-US" altLang="el-GR" sz="2400" b="0" i="0" u="none" strike="noStrike" cap="none" normalizeH="0" dirty="0">
                <a:ln>
                  <a:noFill/>
                </a:ln>
                <a:solidFill>
                  <a:schemeClr val="bg1"/>
                </a:solidFill>
                <a:effectLst/>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(διαχειριζόμενες </a:t>
            </a: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VM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τύπων διακομιστών που αναφέρονται ως ρόλοι διαδικτύου και ρόλοι εργαζομένων </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lvl="0" fontAlgn="base">
              <a:spcBef>
                <a:spcPct val="0"/>
              </a:spcBef>
              <a:spcAft>
                <a:spcPct val="0"/>
              </a:spcAft>
            </a:pP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342900" indent="-342900" fontAlgn="base">
              <a:spcBef>
                <a:spcPct val="0"/>
              </a:spcBef>
              <a:spcAft>
                <a:spcPct val="0"/>
              </a:spcAft>
              <a:buFont typeface="Arial" panose="020B0604020202020204" pitchFamily="34" charset="0"/>
              <a:buChar char="•"/>
            </a:pPr>
            <a:r>
              <a:rPr lang="en-US" sz="2400" b="1" dirty="0">
                <a:solidFill>
                  <a:schemeClr val="bg1"/>
                </a:solidFill>
                <a:latin typeface="Calibri Light" panose="020F0302020204030204" pitchFamily="34" charset="0"/>
                <a:cs typeface="Calibri Light" panose="020F0302020204030204" pitchFamily="34" charset="0"/>
              </a:rPr>
              <a:t>Azure Container Service  </a:t>
            </a:r>
            <a:r>
              <a:rPr lang="el-GR" sz="2400" dirty="0">
                <a:solidFill>
                  <a:schemeClr val="bg1"/>
                </a:solidFill>
                <a:latin typeface="Calibri Light" panose="020F0302020204030204" pitchFamily="34" charset="0"/>
                <a:cs typeface="Calibri Light" panose="020F0302020204030204" pitchFamily="34" charset="0"/>
              </a:rPr>
              <a:t>Πολλαπλά </a:t>
            </a:r>
            <a:r>
              <a:rPr lang="en-US" sz="2400" dirty="0">
                <a:solidFill>
                  <a:schemeClr val="bg1"/>
                </a:solidFill>
                <a:latin typeface="Calibri Light" panose="020F0302020204030204" pitchFamily="34" charset="0"/>
                <a:cs typeface="Calibri Light" panose="020F0302020204030204" pitchFamily="34" charset="0"/>
              </a:rPr>
              <a:t>container</a:t>
            </a:r>
            <a:r>
              <a:rPr lang="el-GR" sz="2400" dirty="0">
                <a:solidFill>
                  <a:schemeClr val="bg1"/>
                </a:solidFill>
                <a:latin typeface="Calibri Light" panose="020F0302020204030204" pitchFamily="34" charset="0"/>
                <a:cs typeface="Calibri Light" panose="020F0302020204030204" pitchFamily="34" charset="0"/>
              </a:rPr>
              <a:t> μπορούν να διαμένουν σε ένα μόνο μηχάνημα και τα </a:t>
            </a:r>
            <a:r>
              <a:rPr lang="en-US" sz="2400" dirty="0">
                <a:solidFill>
                  <a:schemeClr val="bg1"/>
                </a:solidFill>
                <a:latin typeface="Calibri Light" panose="020F0302020204030204" pitchFamily="34" charset="0"/>
                <a:cs typeface="Calibri Light" panose="020F0302020204030204" pitchFamily="34" charset="0"/>
              </a:rPr>
              <a:t>container</a:t>
            </a:r>
            <a:r>
              <a:rPr lang="el-GR" sz="2400" dirty="0">
                <a:solidFill>
                  <a:schemeClr val="bg1"/>
                </a:solidFill>
                <a:latin typeface="Calibri Light" panose="020F0302020204030204" pitchFamily="34" charset="0"/>
                <a:cs typeface="Calibri Light" panose="020F0302020204030204" pitchFamily="34" charset="0"/>
              </a:rPr>
              <a:t> μπορούν να μετακινούνται μεταξύ διαφόρων μηχανών</a:t>
            </a:r>
            <a:endParaRPr lang="en-US" sz="2400" dirty="0">
              <a:solidFill>
                <a:schemeClr val="bg1"/>
              </a:solidFill>
              <a:latin typeface="Calibri Light" panose="020F0302020204030204" pitchFamily="34" charset="0"/>
              <a:cs typeface="Calibri Light" panose="020F0302020204030204" pitchFamily="34" charset="0"/>
            </a:endParaRPr>
          </a:p>
          <a:p>
            <a:pPr fontAlgn="base">
              <a:spcBef>
                <a:spcPct val="0"/>
              </a:spcBef>
              <a:spcAft>
                <a:spcPct val="0"/>
              </a:spcAft>
            </a:pPr>
            <a:endParaRPr lang="en-US" sz="2400" dirty="0">
              <a:solidFill>
                <a:schemeClr val="bg1"/>
              </a:solidFill>
              <a:latin typeface="Calibri Light" panose="020F0302020204030204" pitchFamily="34" charset="0"/>
              <a:cs typeface="Calibri Light" panose="020F0302020204030204" pitchFamily="34" charset="0"/>
            </a:endParaRPr>
          </a:p>
          <a:p>
            <a:pPr marL="342900" indent="-342900" fontAlgn="base">
              <a:spcBef>
                <a:spcPct val="0"/>
              </a:spcBef>
              <a:spcAft>
                <a:spcPct val="0"/>
              </a:spcAft>
              <a:buFont typeface="Arial" panose="020B0604020202020204" pitchFamily="34" charset="0"/>
              <a:buChar char="•"/>
            </a:pPr>
            <a:r>
              <a:rPr lang="el-GR" sz="2400" b="1" dirty="0">
                <a:solidFill>
                  <a:schemeClr val="bg1"/>
                </a:solidFill>
                <a:latin typeface="Calibri Light" panose="020F0302020204030204" pitchFamily="34" charset="0"/>
                <a:cs typeface="Calibri Light" panose="020F0302020204030204" pitchFamily="34" charset="0"/>
              </a:rPr>
              <a:t>DocumentDB</a:t>
            </a:r>
            <a:r>
              <a:rPr lang="el-GR" sz="2400" dirty="0">
                <a:solidFill>
                  <a:schemeClr val="bg1"/>
                </a:solidFill>
                <a:latin typeface="Calibri Light" panose="020F0302020204030204" pitchFamily="34" charset="0"/>
                <a:cs typeface="Calibri Light" panose="020F0302020204030204" pitchFamily="34" charset="0"/>
              </a:rPr>
              <a:t> είναι μια βάση δεδομένων πλήρους διαχειρίσεως εγγράφων ως υπηρεσία που σχεδιάστηκε για να χειρίζεται μεγάλα ποσά δεδομένων χωρίς καθορισμένο</a:t>
            </a:r>
            <a:r>
              <a:rPr lang="en-US" sz="2400" dirty="0">
                <a:solidFill>
                  <a:schemeClr val="bg1"/>
                </a:solidFill>
                <a:latin typeface="Calibri Light" panose="020F0302020204030204" pitchFamily="34" charset="0"/>
                <a:cs typeface="Calibri Light" panose="020F0302020204030204" pitchFamily="34" charset="0"/>
              </a:rPr>
              <a:t> schema</a:t>
            </a:r>
          </a:p>
          <a:p>
            <a:pPr fontAlgn="base">
              <a:spcBef>
                <a:spcPct val="0"/>
              </a:spcBef>
              <a:spcAft>
                <a:spcPct val="0"/>
              </a:spcAft>
            </a:pPr>
            <a:endParaRPr lang="en-US" sz="2400" dirty="0">
              <a:solidFill>
                <a:schemeClr val="bg1"/>
              </a:solidFill>
              <a:latin typeface="Calibri Light" panose="020F0302020204030204" pitchFamily="34" charset="0"/>
              <a:cs typeface="Calibri Light" panose="020F0302020204030204" pitchFamily="34" charset="0"/>
            </a:endParaRPr>
          </a:p>
          <a:p>
            <a:pPr marL="342900" indent="-342900" fontAlgn="base">
              <a:spcBef>
                <a:spcPct val="0"/>
              </a:spcBef>
              <a:spcAft>
                <a:spcPct val="0"/>
              </a:spcAft>
              <a:buFont typeface="Arial" panose="020B0604020202020204" pitchFamily="34" charset="0"/>
              <a:buChar char="•"/>
            </a:pPr>
            <a:r>
              <a:rPr lang="el-GR" sz="2400" b="1" dirty="0">
                <a:solidFill>
                  <a:schemeClr val="bg1"/>
                </a:solidFill>
                <a:latin typeface="Calibri Light" panose="020F0302020204030204" pitchFamily="34" charset="0"/>
                <a:cs typeface="Calibri Light" panose="020F0302020204030204" pitchFamily="34" charset="0"/>
              </a:rPr>
              <a:t>Azure Redis Cache </a:t>
            </a:r>
            <a:r>
              <a:rPr lang="el-GR" sz="2400" dirty="0">
                <a:solidFill>
                  <a:schemeClr val="bg1"/>
                </a:solidFill>
                <a:latin typeface="Calibri Light" panose="020F0302020204030204" pitchFamily="34" charset="0"/>
                <a:cs typeface="Calibri Light" panose="020F0302020204030204" pitchFamily="34" charset="0"/>
              </a:rPr>
              <a:t>είναι ένα κατάστημα δομών δεδομένων ανοιχτού κώδικα, που χρησιμοποιείται συχνά ως προσωρινή μνήμη, βάση δεδομένων ή μεσίτης μηνυμάτων</a:t>
            </a:r>
            <a:endParaRPr lang="en-US" sz="2400" b="1" dirty="0">
              <a:solidFill>
                <a:schemeClr val="bg1"/>
              </a:solidFill>
              <a:latin typeface="Calibri Light" panose="020F0302020204030204" pitchFamily="34" charset="0"/>
              <a:cs typeface="Calibri Light" panose="020F0302020204030204" pitchFamily="34" charset="0"/>
            </a:endParaRPr>
          </a:p>
          <a:p>
            <a:pPr lvl="0" fontAlgn="base">
              <a:spcBef>
                <a:spcPct val="0"/>
              </a:spcBef>
              <a:spcAft>
                <a:spcPct val="0"/>
              </a:spcAft>
            </a:pPr>
            <a:endPar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52485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Rectangle 1"/>
          <p:cNvSpPr>
            <a:spLocks noChangeArrowheads="1"/>
          </p:cNvSpPr>
          <p:nvPr/>
        </p:nvSpPr>
        <p:spPr bwMode="auto">
          <a:xfrm>
            <a:off x="251520" y="332656"/>
            <a:ext cx="871296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Azure HDInsight </a:t>
            </a:r>
            <a:r>
              <a:rPr kumimoji="0" lang="en-US" altLang="el-GR" sz="24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είναι μια πλήρως διαχειριζόμενη υπηρεσία Apache Hadoop, χρησιμοποιώντας τη διανομή Hadoop της </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Hortonworks Data Platform (HDP)</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l-GR" sz="2400" dirty="0">
              <a:solidFill>
                <a:schemeClr val="bg1"/>
              </a:solidFill>
              <a:latin typeface="Calibri Light" panose="020F0302020204030204" pitchFamily="34" charset="0"/>
              <a:cs typeface="Calibri Light" panose="020F0302020204030204" pitchFamily="34" charset="0"/>
            </a:endParaRPr>
          </a:p>
          <a:p>
            <a:pPr lvl="0" fontAlgn="base">
              <a:spcBef>
                <a:spcPct val="0"/>
              </a:spcBef>
              <a:spcAft>
                <a:spcPct val="0"/>
              </a:spcAft>
            </a:pPr>
            <a:r>
              <a:rPr lang="el-GR" sz="2400" b="1" dirty="0">
                <a:solidFill>
                  <a:schemeClr val="bg1"/>
                </a:solidFill>
                <a:latin typeface="Calibri Light" panose="020F0302020204030204" pitchFamily="34" charset="0"/>
                <a:cs typeface="Calibri Light" panose="020F0302020204030204" pitchFamily="34" charset="0"/>
              </a:rPr>
              <a:t>Azure</a:t>
            </a:r>
            <a:r>
              <a:rPr lang="en-US" sz="2400" b="1" dirty="0">
                <a:solidFill>
                  <a:schemeClr val="bg1"/>
                </a:solidFill>
                <a:latin typeface="Calibri Light" panose="020F0302020204030204" pitchFamily="34" charset="0"/>
                <a:cs typeface="Calibri Light" panose="020F0302020204030204" pitchFamily="34" charset="0"/>
              </a:rPr>
              <a:t> Search</a:t>
            </a:r>
            <a:r>
              <a:rPr lang="el-GR" sz="2400" b="1"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είναι μια αναζήτηση ως λύση παροχής υπηρεσιών. Συμπληρώνεται την υπηρεσία με τα δεδομένα σας και στη συνέχεια προσθέτεται δυνατότητες αναζήτησης στις εφαρμογές ιστού ή κινητής τηλεφωνίας που καλούν την υπηρεσία να αναζητεί αυτά τα δεδομένα</a:t>
            </a:r>
            <a:endParaRPr lang="en-US" altLang="el-GR" sz="2400" dirty="0">
              <a:solidFill>
                <a:schemeClr val="bg1"/>
              </a:solidFill>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p>
          <a:p>
            <a:pPr lvl="0" fontAlgn="base">
              <a:spcBef>
                <a:spcPct val="0"/>
              </a:spcBef>
              <a:spcAft>
                <a:spcPct val="0"/>
              </a:spcAft>
            </a:pPr>
            <a:r>
              <a:rPr lang="el-GR" sz="2400" b="1" dirty="0">
                <a:solidFill>
                  <a:schemeClr val="bg1"/>
                </a:solidFill>
                <a:latin typeface="Calibri Light" panose="020F0302020204030204" pitchFamily="34" charset="0"/>
                <a:cs typeface="Calibri Light" panose="020F0302020204030204" pitchFamily="34" charset="0"/>
              </a:rPr>
              <a:t>Azure Service Bus  </a:t>
            </a:r>
            <a:r>
              <a:rPr lang="el-GR" sz="2400" dirty="0">
                <a:solidFill>
                  <a:schemeClr val="bg1"/>
                </a:solidFill>
                <a:latin typeface="Calibri Light" panose="020F0302020204030204" pitchFamily="34" charset="0"/>
                <a:cs typeface="Calibri Light" panose="020F0302020204030204" pitchFamily="34" charset="0"/>
              </a:rPr>
              <a:t>είναι μια διαχειριζόμενη υπηρεσία για την κατασκευή αξιόπιστων και συνδεδεμένων εφαρμογών (είτε στο εσωτερικό είτε στο </a:t>
            </a:r>
            <a:r>
              <a:rPr lang="en-US" sz="2400" dirty="0">
                <a:solidFill>
                  <a:schemeClr val="bg1"/>
                </a:solidFill>
                <a:latin typeface="Calibri Light" panose="020F0302020204030204" pitchFamily="34" charset="0"/>
                <a:cs typeface="Calibri Light" panose="020F0302020204030204" pitchFamily="34" charset="0"/>
              </a:rPr>
              <a:t>cloud </a:t>
            </a:r>
            <a:r>
              <a:rPr lang="el-GR" sz="2400" dirty="0">
                <a:solidFill>
                  <a:schemeClr val="bg1"/>
                </a:solidFill>
                <a:latin typeface="Calibri Light" panose="020F0302020204030204" pitchFamily="34" charset="0"/>
                <a:cs typeface="Calibri Light" panose="020F0302020204030204" pitchFamily="34" charset="0"/>
              </a:rPr>
              <a:t>)</a:t>
            </a:r>
            <a:endPar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35618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Rectangle 1"/>
          <p:cNvSpPr>
            <a:spLocks noChangeArrowheads="1"/>
          </p:cNvSpPr>
          <p:nvPr/>
        </p:nvSpPr>
        <p:spPr bwMode="auto">
          <a:xfrm>
            <a:off x="179512" y="476672"/>
            <a:ext cx="878497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Azure Event Hubs </a:t>
            </a:r>
            <a:r>
              <a:rPr kumimoji="0" lang="en-US" altLang="el-GR" sz="24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είναι μια εξαιρετικά κλιμακούμενη υπηρεσία διαχείρισης που μπορεί να καταγράψει εκατομμύρια γεγονότα ανά δευτερόλεπτο, επιτρέποντάς σας να συλλαμβάνετε, να</a:t>
            </a:r>
            <a:r>
              <a:rPr kumimoji="0" lang="en-US" altLang="el-GR" sz="2400" b="0" i="0" u="none" strike="noStrike" cap="none" normalizeH="0" dirty="0">
                <a:ln>
                  <a:noFill/>
                </a:ln>
                <a:solidFill>
                  <a:schemeClr val="bg1"/>
                </a:solidFill>
                <a:effectLst/>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επεξεργάζεστε και να αναλύετε τεράστια ποσά δεδομένων που προέρχονται από συνδεδεμένες συσκευές ή </a:t>
            </a: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apps</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l-GR" sz="2400" dirty="0">
              <a:solidFill>
                <a:schemeClr val="bg1"/>
              </a:solidFill>
              <a:latin typeface="Calibri Light" panose="020F0302020204030204" pitchFamily="34" charset="0"/>
              <a:cs typeface="Calibri Light" panose="020F0302020204030204" pitchFamily="34" charset="0"/>
            </a:endParaRPr>
          </a:p>
          <a:p>
            <a:pPr lvl="0" fontAlgn="base">
              <a:spcBef>
                <a:spcPct val="0"/>
              </a:spcBef>
              <a:spcAft>
                <a:spcPct val="0"/>
              </a:spcAft>
            </a:pPr>
            <a:r>
              <a:rPr lang="en-US" sz="2400" b="1" dirty="0">
                <a:solidFill>
                  <a:schemeClr val="bg1"/>
                </a:solidFill>
                <a:latin typeface="Calibri Light" panose="020F0302020204030204" pitchFamily="34" charset="0"/>
                <a:cs typeface="Calibri Light" panose="020F0302020204030204" pitchFamily="34" charset="0"/>
              </a:rPr>
              <a:t>Azure Notification Hubs  </a:t>
            </a:r>
            <a:r>
              <a:rPr lang="el-GR" sz="2400" dirty="0">
                <a:solidFill>
                  <a:schemeClr val="bg1"/>
                </a:solidFill>
                <a:latin typeface="Calibri Light" panose="020F0302020204030204" pitchFamily="34" charset="0"/>
                <a:cs typeface="Calibri Light" panose="020F0302020204030204" pitchFamily="34" charset="0"/>
              </a:rPr>
              <a:t>σας επιτρέπουν να στέλνετε ειδοποιήσεις push σε κινητές συσκευές από οποιοδήποτε backend, είτε στο cloud είτε στο χώρο</a:t>
            </a:r>
            <a:endParaRPr lang="en-US" sz="2400" dirty="0">
              <a:solidFill>
                <a:schemeClr val="bg1"/>
              </a:solidFill>
              <a:latin typeface="Calibri Light" panose="020F0302020204030204" pitchFamily="34" charset="0"/>
              <a:cs typeface="Calibri Light" panose="020F0302020204030204" pitchFamily="34" charset="0"/>
            </a:endParaRPr>
          </a:p>
          <a:p>
            <a:pPr lvl="0" fontAlgn="base">
              <a:spcBef>
                <a:spcPct val="0"/>
              </a:spcBef>
              <a:spcAft>
                <a:spcPct val="0"/>
              </a:spcAft>
            </a:pP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lvl="0" fontAlgn="base">
              <a:spcBef>
                <a:spcPct val="0"/>
              </a:spcBef>
              <a:spcAft>
                <a:spcPct val="0"/>
              </a:spcAft>
            </a:pPr>
            <a:r>
              <a:rPr lang="el-GR" sz="2400" b="1" dirty="0">
                <a:solidFill>
                  <a:schemeClr val="bg1"/>
                </a:solidFill>
                <a:latin typeface="Calibri Light" panose="020F0302020204030204" pitchFamily="34" charset="0"/>
                <a:cs typeface="Calibri Light" panose="020F0302020204030204" pitchFamily="34" charset="0"/>
              </a:rPr>
              <a:t>Azure Media Services </a:t>
            </a:r>
            <a:r>
              <a:rPr lang="el-GR" sz="2400" dirty="0">
                <a:solidFill>
                  <a:schemeClr val="bg1"/>
                </a:solidFill>
                <a:latin typeface="Calibri Light" panose="020F0302020204030204" pitchFamily="34" charset="0"/>
                <a:cs typeface="Calibri Light" panose="020F0302020204030204" pitchFamily="34" charset="0"/>
              </a:rPr>
              <a:t>σάς δίνει τη δυνατότητα να παρέχετε περιεχόμενο ήχου ή βίντεο που μπορεί να καταναλωθεί κατ'απαίτηση ή </a:t>
            </a:r>
            <a:r>
              <a:rPr lang="en-US" sz="2400" dirty="0">
                <a:solidFill>
                  <a:schemeClr val="bg1"/>
                </a:solidFill>
                <a:latin typeface="Calibri Light" panose="020F0302020204030204" pitchFamily="34" charset="0"/>
                <a:cs typeface="Calibri Light" panose="020F0302020204030204" pitchFamily="34" charset="0"/>
              </a:rPr>
              <a:t>live stream</a:t>
            </a:r>
          </a:p>
          <a:p>
            <a:pPr lvl="0" fontAlgn="base">
              <a:spcBef>
                <a:spcPct val="0"/>
              </a:spcBef>
              <a:spcAft>
                <a:spcPct val="0"/>
              </a:spcAft>
            </a:pP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449513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Rectangle 1"/>
          <p:cNvSpPr>
            <a:spLocks noChangeArrowheads="1"/>
          </p:cNvSpPr>
          <p:nvPr/>
        </p:nvSpPr>
        <p:spPr bwMode="auto">
          <a:xfrm>
            <a:off x="251520" y="260648"/>
            <a:ext cx="878497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1"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Azure Backup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είναι ένα αντίγραφο ασφαλείας ως προσφορά υπηρεσιών που παρέχει προστασία για φυσικά ή εικονικά μηχανήματα, ανεξάρτητα από</a:t>
            </a:r>
            <a:r>
              <a:rPr lang="en-US" altLang="el-GR" sz="2400" dirty="0">
                <a:solidFill>
                  <a:schemeClr val="bg1"/>
                </a:solidFill>
                <a:latin typeface="Calibri Light" panose="020F0302020204030204" pitchFamily="34" charset="0"/>
                <a:cs typeface="Calibri Light" panose="020F0302020204030204" pitchFamily="34" charset="0"/>
              </a:rPr>
              <a:t> </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το πού κατοικούν - στο χώρο ή στο </a:t>
            </a:r>
            <a:r>
              <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cloud</a:t>
            </a:r>
            <a:r>
              <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rPr>
              <a:t> </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l-GR" sz="2400" dirty="0">
              <a:solidFill>
                <a:schemeClr val="bg1"/>
              </a:solidFill>
              <a:latin typeface="Calibri Light" panose="020F0302020204030204" pitchFamily="34" charset="0"/>
              <a:cs typeface="Calibri Light" panose="020F0302020204030204" pitchFamily="34" charset="0"/>
            </a:endParaRPr>
          </a:p>
          <a:p>
            <a:pPr lvl="0" fontAlgn="base">
              <a:spcBef>
                <a:spcPct val="0"/>
              </a:spcBef>
              <a:spcAft>
                <a:spcPct val="0"/>
              </a:spcAft>
            </a:pPr>
            <a:r>
              <a:rPr lang="el-GR" sz="2400" b="1" dirty="0">
                <a:solidFill>
                  <a:schemeClr val="bg1"/>
                </a:solidFill>
                <a:latin typeface="Calibri Light" panose="020F0302020204030204" pitchFamily="34" charset="0"/>
                <a:cs typeface="Calibri Light" panose="020F0302020204030204" pitchFamily="34" charset="0"/>
              </a:rPr>
              <a:t>Azure Recovery Site (ASR) </a:t>
            </a:r>
            <a:r>
              <a:rPr lang="el-GR" sz="2400" dirty="0">
                <a:solidFill>
                  <a:schemeClr val="bg1"/>
                </a:solidFill>
                <a:latin typeface="Calibri Light" panose="020F0302020204030204" pitchFamily="34" charset="0"/>
                <a:cs typeface="Calibri Light" panose="020F0302020204030204" pitchFamily="34" charset="0"/>
              </a:rPr>
              <a:t>παρέχει μια αποκατάσταση καταστροφών ως λύση εξυπηρέτησης για Hyper-V, VMware και φυσικούς διακομιστές, χρησιμοποιώντας είτε το Azure είτε το δευτερεύον κέντρου δεδομένων σας ως το site ανάκτησης</a:t>
            </a:r>
            <a:endParaRPr kumimoji="0" lang="en-US"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l-GR" sz="2400" dirty="0">
              <a:solidFill>
                <a:schemeClr val="bg1"/>
              </a:solidFill>
              <a:latin typeface="Calibri Light" panose="020F0302020204030204" pitchFamily="34" charset="0"/>
              <a:cs typeface="Calibri Light" panose="020F0302020204030204" pitchFamily="34" charset="0"/>
            </a:endParaRPr>
          </a:p>
          <a:p>
            <a:pPr lvl="0" fontAlgn="base">
              <a:spcBef>
                <a:spcPct val="0"/>
              </a:spcBef>
              <a:spcAft>
                <a:spcPct val="0"/>
              </a:spcAft>
            </a:pPr>
            <a:r>
              <a:rPr lang="el-GR" sz="2400" b="1" dirty="0">
                <a:solidFill>
                  <a:schemeClr val="bg1"/>
                </a:solidFill>
                <a:latin typeface="Calibri Light" panose="020F0302020204030204" pitchFamily="34" charset="0"/>
                <a:cs typeface="Calibri Light" panose="020F0302020204030204" pitchFamily="34" charset="0"/>
              </a:rPr>
              <a:t>Azure Key Vault </a:t>
            </a:r>
            <a:r>
              <a:rPr lang="en-US" sz="2400" b="1" dirty="0">
                <a:solidFill>
                  <a:schemeClr val="bg1"/>
                </a:solidFill>
                <a:latin typeface="Calibri Light" panose="020F0302020204030204" pitchFamily="34" charset="0"/>
                <a:cs typeface="Calibri Light" panose="020F0302020204030204" pitchFamily="34" charset="0"/>
              </a:rPr>
              <a:t> </a:t>
            </a:r>
            <a:r>
              <a:rPr lang="el-GR" sz="2400" dirty="0">
                <a:solidFill>
                  <a:schemeClr val="bg1"/>
                </a:solidFill>
                <a:latin typeface="Calibri Light" panose="020F0302020204030204" pitchFamily="34" charset="0"/>
                <a:cs typeface="Calibri Light" panose="020F0302020204030204" pitchFamily="34" charset="0"/>
              </a:rPr>
              <a:t>χρησιμοποιείται για τη διασφάλιση κρυπτογραφικών κλειδιών και μυστικών σε μονάδες ασφάλειας υλικού (HSM) και επιτρέπει στις εφαρμογές και τις υπηρεσίες Azure να τις χρησιμοποιούν</a:t>
            </a:r>
            <a:endParaRPr kumimoji="0" lang="el-GR" altLang="el-GR" sz="2400" b="0" i="0" u="none" strike="noStrike" cap="none" normalizeH="0" baseline="0" dirty="0">
              <a:ln>
                <a:noFill/>
              </a:ln>
              <a:solidFill>
                <a:schemeClr val="bg1"/>
              </a:solidFill>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39367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Rectangle 1"/>
          <p:cNvSpPr/>
          <p:nvPr/>
        </p:nvSpPr>
        <p:spPr>
          <a:xfrm>
            <a:off x="2843808" y="548680"/>
            <a:ext cx="3120791" cy="523220"/>
          </a:xfrm>
          <a:prstGeom prst="rect">
            <a:avLst/>
          </a:prstGeom>
        </p:spPr>
        <p:txBody>
          <a:bodyPr wrap="none">
            <a:spAutoFit/>
          </a:bodyPr>
          <a:lstStyle/>
          <a:p>
            <a:r>
              <a:rPr lang="el-GR" sz="2800" b="1" dirty="0">
                <a:solidFill>
                  <a:schemeClr val="bg1"/>
                </a:solidFill>
                <a:latin typeface="Calibri Light" panose="020F0302020204030204" pitchFamily="34" charset="0"/>
                <a:cs typeface="Calibri Light" panose="020F0302020204030204" pitchFamily="34" charset="0"/>
              </a:rPr>
              <a:t>Ασφάλεια στο </a:t>
            </a:r>
            <a:r>
              <a:rPr lang="en-US" sz="2800" b="1" dirty="0">
                <a:solidFill>
                  <a:schemeClr val="bg1"/>
                </a:solidFill>
                <a:latin typeface="Calibri Light" panose="020F0302020204030204" pitchFamily="34" charset="0"/>
                <a:cs typeface="Calibri Light" panose="020F0302020204030204" pitchFamily="34" charset="0"/>
              </a:rPr>
              <a:t>Azure</a:t>
            </a:r>
            <a:endParaRPr lang="el-GR" sz="2800" b="1" dirty="0">
              <a:solidFill>
                <a:schemeClr val="bg1"/>
              </a:solidFill>
              <a:latin typeface="Calibri Light" panose="020F0302020204030204" pitchFamily="34" charset="0"/>
              <a:cs typeface="Calibri Light" panose="020F0302020204030204" pitchFamily="34" charset="0"/>
            </a:endParaRPr>
          </a:p>
        </p:txBody>
      </p:sp>
      <p:sp>
        <p:nvSpPr>
          <p:cNvPr id="4" name="Rectangle 3"/>
          <p:cNvSpPr/>
          <p:nvPr/>
        </p:nvSpPr>
        <p:spPr>
          <a:xfrm>
            <a:off x="251520" y="1305342"/>
            <a:ext cx="6480720" cy="4893647"/>
          </a:xfrm>
          <a:prstGeom prst="rect">
            <a:avLst/>
          </a:prstGeom>
        </p:spPr>
        <p:txBody>
          <a:bodyPr wrap="square">
            <a:spAutoFit/>
          </a:bodyPr>
          <a:lstStyle/>
          <a:p>
            <a:pPr marL="342900" indent="-342900">
              <a:buFont typeface="Arial" pitchFamily="34" charset="0"/>
              <a:buChar char="•"/>
            </a:pPr>
            <a:r>
              <a:rPr lang="en-US" sz="2400" dirty="0">
                <a:solidFill>
                  <a:schemeClr val="bg1"/>
                </a:solidFill>
                <a:latin typeface="Calibri Light" panose="020F0302020204030204" pitchFamily="34" charset="0"/>
                <a:cs typeface="Calibri Light" panose="020F0302020204030204" pitchFamily="34" charset="0"/>
              </a:rPr>
              <a:t>To Azure </a:t>
            </a:r>
            <a:r>
              <a:rPr lang="el-GR" sz="2400" dirty="0">
                <a:solidFill>
                  <a:schemeClr val="bg1"/>
                </a:solidFill>
                <a:latin typeface="Calibri Light" panose="020F0302020204030204" pitchFamily="34" charset="0"/>
                <a:cs typeface="Calibri Light" panose="020F0302020204030204" pitchFamily="34" charset="0"/>
              </a:rPr>
              <a:t>υιοθετεί μία πολυεπίπεδη προσέγγιση ασφαλείας</a:t>
            </a:r>
          </a:p>
          <a:p>
            <a:pPr marL="342900" indent="-342900">
              <a:buFont typeface="Arial" pitchFamily="34" charset="0"/>
              <a:buChar char="•"/>
            </a:pPr>
            <a:r>
              <a:rPr lang="el-GR" sz="2400" dirty="0">
                <a:solidFill>
                  <a:schemeClr val="bg1"/>
                </a:solidFill>
                <a:latin typeface="Calibri Light" panose="020F0302020204030204" pitchFamily="34" charset="0"/>
                <a:cs typeface="Calibri Light" panose="020F0302020204030204" pitchFamily="34" charset="0"/>
              </a:rPr>
              <a:t>Κάθε στρώμα παρέχει προστασία έτσι ώστε εάν παραβιάζεται ένα στρώμα, υπάρχει ήδη ένα επόμενο στρώμα για να αποφευχθεί η περαιτέρω παραβίαση</a:t>
            </a:r>
          </a:p>
          <a:p>
            <a:pPr marL="342900" indent="-342900">
              <a:buFont typeface="Arial" pitchFamily="34" charset="0"/>
              <a:buChar char="•"/>
            </a:pPr>
            <a:r>
              <a:rPr lang="el-GR" sz="2400" dirty="0">
                <a:solidFill>
                  <a:schemeClr val="bg1"/>
                </a:solidFill>
                <a:latin typeface="Calibri Light" panose="020F0302020204030204" pitchFamily="34" charset="0"/>
                <a:cs typeface="Calibri Light" panose="020F0302020204030204" pitchFamily="34" charset="0"/>
              </a:rPr>
              <a:t>Εφαρμόζεται τόσο στα </a:t>
            </a:r>
            <a:r>
              <a:rPr lang="en-US" sz="2400" dirty="0">
                <a:solidFill>
                  <a:schemeClr val="bg1"/>
                </a:solidFill>
                <a:latin typeface="Calibri Light" panose="020F0302020204030204" pitchFamily="34" charset="0"/>
                <a:cs typeface="Calibri Light" panose="020F0302020204030204" pitchFamily="34" charset="0"/>
              </a:rPr>
              <a:t>data centers</a:t>
            </a:r>
            <a:r>
              <a:rPr lang="el-GR" sz="2400" dirty="0">
                <a:solidFill>
                  <a:schemeClr val="bg1"/>
                </a:solidFill>
                <a:latin typeface="Calibri Light" panose="020F0302020204030204" pitchFamily="34" charset="0"/>
                <a:cs typeface="Calibri Light" panose="020F0302020204030204" pitchFamily="34" charset="0"/>
              </a:rPr>
              <a:t> όσο και στις υπηρεσίες Azure</a:t>
            </a:r>
            <a:endParaRPr lang="en-US" sz="2400" dirty="0">
              <a:solidFill>
                <a:schemeClr val="bg1"/>
              </a:solidFill>
              <a:latin typeface="Calibri Light" panose="020F0302020204030204" pitchFamily="34" charset="0"/>
              <a:cs typeface="Calibri Light" panose="020F0302020204030204" pitchFamily="34" charset="0"/>
            </a:endParaRPr>
          </a:p>
          <a:p>
            <a:pPr marL="342900" indent="-342900">
              <a:buFont typeface="Arial" pitchFamily="34" charset="0"/>
              <a:buChar char="•"/>
            </a:pPr>
            <a:r>
              <a:rPr lang="en-US" sz="2400" dirty="0">
                <a:solidFill>
                  <a:schemeClr val="bg1"/>
                </a:solidFill>
                <a:latin typeface="Calibri Light" panose="020F0302020204030204" pitchFamily="34" charset="0"/>
                <a:cs typeface="Calibri Light" panose="020F0302020204030204" pitchFamily="34" charset="0"/>
              </a:rPr>
              <a:t>M</a:t>
            </a:r>
            <a:r>
              <a:rPr lang="el-GR" sz="2400" dirty="0">
                <a:solidFill>
                  <a:schemeClr val="bg1"/>
                </a:solidFill>
                <a:latin typeface="Calibri Light" panose="020F0302020204030204" pitchFamily="34" charset="0"/>
                <a:cs typeface="Calibri Light" panose="020F0302020204030204" pitchFamily="34" charset="0"/>
              </a:rPr>
              <a:t>πορεί να απεικονιστεί ως ένα σύνολο ομόκεντρων δακτυλίων, με τα δεδομένα να ασφαλίζονται στο κέντρο</a:t>
            </a:r>
            <a:endParaRPr lang="en-US" sz="2400" dirty="0">
              <a:solidFill>
                <a:schemeClr val="bg1"/>
              </a:solidFill>
              <a:latin typeface="Calibri Light" panose="020F0302020204030204" pitchFamily="34" charset="0"/>
              <a:cs typeface="Calibri Light" panose="020F0302020204030204" pitchFamily="34" charset="0"/>
            </a:endParaRPr>
          </a:p>
          <a:p>
            <a:pPr marL="342900" indent="-342900">
              <a:buFont typeface="Arial" pitchFamily="34" charset="0"/>
              <a:buChar char="•"/>
            </a:pPr>
            <a:r>
              <a:rPr lang="el-GR" sz="2400" dirty="0">
                <a:solidFill>
                  <a:schemeClr val="bg1"/>
                </a:solidFill>
                <a:latin typeface="Calibri Light" panose="020F0302020204030204" pitchFamily="34" charset="0"/>
                <a:cs typeface="Calibri Light" panose="020F0302020204030204" pitchFamily="34" charset="0"/>
              </a:rPr>
              <a:t>Κάθε δακτύλιος προσθέτει ένα πρόσθετο επίπεδο ασφάλειας γύρω από τα δεδομένα</a:t>
            </a:r>
            <a:r>
              <a:rPr lang="el-GR" sz="2400" dirty="0">
                <a:latin typeface="Calibri Light" panose="020F0302020204030204" pitchFamily="34" charset="0"/>
                <a:cs typeface="Calibri Light" panose="020F0302020204030204" pitchFamily="34" charset="0"/>
              </a:rPr>
              <a:t>.</a:t>
            </a:r>
            <a:endParaRPr lang="en-US" sz="2400" dirty="0">
              <a:latin typeface="Calibri Light" panose="020F0302020204030204" pitchFamily="34" charset="0"/>
              <a:cs typeface="Calibri Light" panose="020F0302020204030204" pitchFamily="34" charset="0"/>
            </a:endParaRPr>
          </a:p>
        </p:txBody>
      </p:sp>
      <p:pic>
        <p:nvPicPr>
          <p:cNvPr id="7"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6256" y="2636912"/>
            <a:ext cx="2000250" cy="1819275"/>
          </a:xfrm>
          <a:prstGeom prst="rect">
            <a:avLst/>
          </a:prstGeom>
        </p:spPr>
      </p:pic>
    </p:spTree>
    <p:extLst>
      <p:ext uri="{BB962C8B-B14F-4D97-AF65-F5344CB8AC3E}">
        <p14:creationId xmlns:p14="http://schemas.microsoft.com/office/powerpoint/2010/main" val="45574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Rectangle 1"/>
          <p:cNvSpPr/>
          <p:nvPr/>
        </p:nvSpPr>
        <p:spPr>
          <a:xfrm>
            <a:off x="251520" y="260648"/>
            <a:ext cx="8640960" cy="5632311"/>
          </a:xfrm>
          <a:prstGeom prst="rect">
            <a:avLst/>
          </a:prstGeom>
        </p:spPr>
        <p:txBody>
          <a:bodyPr wrap="square">
            <a:spAutoFit/>
          </a:bodyPr>
          <a:lstStyle/>
          <a:p>
            <a:r>
              <a:rPr lang="en-US" sz="2400" dirty="0">
                <a:solidFill>
                  <a:schemeClr val="bg1"/>
                </a:solidFill>
                <a:latin typeface="Calibri Light" panose="020F0302020204030204" pitchFamily="34" charset="0"/>
                <a:cs typeface="Calibri Light" panose="020F0302020204030204" pitchFamily="34" charset="0"/>
              </a:rPr>
              <a:t>Data</a:t>
            </a:r>
          </a:p>
          <a:p>
            <a:pPr lvl="1"/>
            <a:r>
              <a:rPr lang="el-GR" sz="2400" dirty="0">
                <a:solidFill>
                  <a:schemeClr val="bg1"/>
                </a:solidFill>
                <a:latin typeface="Calibri Light" panose="020F0302020204030204" pitchFamily="34" charset="0"/>
                <a:cs typeface="Calibri Light" panose="020F0302020204030204" pitchFamily="34" charset="0"/>
              </a:rPr>
              <a:t>Οι επιτιθέμενοι αναζητούν δεδομένα σε: βάσεις δεδομένων, </a:t>
            </a:r>
            <a:r>
              <a:rPr lang="en-US" sz="2400" dirty="0">
                <a:solidFill>
                  <a:schemeClr val="bg1"/>
                </a:solidFill>
                <a:latin typeface="Calibri Light" panose="020F0302020204030204" pitchFamily="34" charset="0"/>
                <a:cs typeface="Calibri Light" panose="020F0302020204030204" pitchFamily="34" charset="0"/>
              </a:rPr>
              <a:t>virtual machines, SaaS applications, cloud storage</a:t>
            </a:r>
          </a:p>
          <a:p>
            <a:r>
              <a:rPr lang="en-US" sz="2400" dirty="0">
                <a:solidFill>
                  <a:schemeClr val="bg1"/>
                </a:solidFill>
                <a:latin typeface="Calibri Light" panose="020F0302020204030204" pitchFamily="34" charset="0"/>
                <a:cs typeface="Calibri Light" panose="020F0302020204030204" pitchFamily="34" charset="0"/>
              </a:rPr>
              <a:t>Application</a:t>
            </a:r>
            <a:endParaRPr lang="el-GR" sz="2400" dirty="0">
              <a:solidFill>
                <a:schemeClr val="bg1"/>
              </a:solidFill>
              <a:latin typeface="Calibri Light" panose="020F0302020204030204" pitchFamily="34" charset="0"/>
              <a:cs typeface="Calibri Light" panose="020F0302020204030204" pitchFamily="34" charset="0"/>
            </a:endParaRPr>
          </a:p>
          <a:p>
            <a:pPr lvl="1"/>
            <a:r>
              <a:rPr lang="el-GR" sz="2400" dirty="0">
                <a:solidFill>
                  <a:schemeClr val="bg1"/>
                </a:solidFill>
                <a:latin typeface="Calibri Light" panose="020F0302020204030204" pitchFamily="34" charset="0"/>
                <a:cs typeface="Calibri Light" panose="020F0302020204030204" pitchFamily="34" charset="0"/>
              </a:rPr>
              <a:t>Οι εφαρμογές θα πρέπει να είναι ασφαλείς και χωρίς </a:t>
            </a:r>
            <a:r>
              <a:rPr lang="en-US" sz="2400" dirty="0">
                <a:solidFill>
                  <a:schemeClr val="bg1"/>
                </a:solidFill>
                <a:latin typeface="Calibri Light" panose="020F0302020204030204" pitchFamily="34" charset="0"/>
                <a:cs typeface="Calibri Light" panose="020F0302020204030204" pitchFamily="34" charset="0"/>
              </a:rPr>
              <a:t>vulnerabilities. </a:t>
            </a:r>
            <a:endParaRPr lang="el-GR" sz="2400" dirty="0">
              <a:solidFill>
                <a:schemeClr val="bg1"/>
              </a:solidFill>
              <a:latin typeface="Calibri Light" panose="020F0302020204030204" pitchFamily="34" charset="0"/>
              <a:cs typeface="Calibri Light" panose="020F0302020204030204" pitchFamily="34" charset="0"/>
            </a:endParaRPr>
          </a:p>
          <a:p>
            <a:pPr lvl="1"/>
            <a:r>
              <a:rPr lang="el-GR" sz="2400" dirty="0">
                <a:solidFill>
                  <a:schemeClr val="bg1"/>
                </a:solidFill>
                <a:latin typeface="Calibri Light" panose="020F0302020204030204" pitchFamily="34" charset="0"/>
                <a:cs typeface="Calibri Light" panose="020F0302020204030204" pitchFamily="34" charset="0"/>
              </a:rPr>
              <a:t>Τα ευαισθητα δεδομένα θα πρέπι να αποθηκεύονται σε ασφαλή μέσα αποθήκευσης</a:t>
            </a:r>
          </a:p>
          <a:p>
            <a:pPr lvl="1"/>
            <a:r>
              <a:rPr lang="el-GR" sz="2400" dirty="0">
                <a:solidFill>
                  <a:schemeClr val="bg1"/>
                </a:solidFill>
                <a:latin typeface="Calibri Light" panose="020F0302020204030204" pitchFamily="34" charset="0"/>
                <a:cs typeface="Calibri Light" panose="020F0302020204030204" pitchFamily="34" charset="0"/>
              </a:rPr>
              <a:t>Η ασφάλεια θα πρέπει να είναι σχεδιαστική απαίτηση για όλες τις εφαρμογές</a:t>
            </a:r>
            <a:endParaRPr lang="en-US" sz="2400" dirty="0">
              <a:solidFill>
                <a:schemeClr val="bg1"/>
              </a:solidFill>
              <a:latin typeface="Calibri Light" panose="020F0302020204030204" pitchFamily="34" charset="0"/>
              <a:cs typeface="Calibri Light" panose="020F0302020204030204" pitchFamily="34" charset="0"/>
            </a:endParaRPr>
          </a:p>
          <a:p>
            <a:r>
              <a:rPr lang="en-US" sz="2400" dirty="0">
                <a:solidFill>
                  <a:schemeClr val="bg1"/>
                </a:solidFill>
                <a:latin typeface="Calibri Light" panose="020F0302020204030204" pitchFamily="34" charset="0"/>
                <a:cs typeface="Calibri Light" panose="020F0302020204030204" pitchFamily="34" charset="0"/>
              </a:rPr>
              <a:t>Compute</a:t>
            </a:r>
          </a:p>
          <a:p>
            <a:pPr lvl="1"/>
            <a:r>
              <a:rPr lang="el-GR" sz="2400" dirty="0">
                <a:solidFill>
                  <a:schemeClr val="bg1"/>
                </a:solidFill>
                <a:latin typeface="Calibri Light" panose="020F0302020204030204" pitchFamily="34" charset="0"/>
                <a:cs typeface="Calibri Light" panose="020F0302020204030204" pitchFamily="34" charset="0"/>
              </a:rPr>
              <a:t>Ασφαλής πρόσβαση στα </a:t>
            </a:r>
            <a:r>
              <a:rPr lang="en-US" sz="2400" dirty="0">
                <a:solidFill>
                  <a:schemeClr val="bg1"/>
                </a:solidFill>
                <a:latin typeface="Calibri Light" panose="020F0302020204030204" pitchFamily="34" charset="0"/>
                <a:cs typeface="Calibri Light" panose="020F0302020204030204" pitchFamily="34" charset="0"/>
              </a:rPr>
              <a:t>virtual machines</a:t>
            </a:r>
          </a:p>
          <a:p>
            <a:pPr lvl="1"/>
            <a:r>
              <a:rPr lang="el-GR" sz="2400" dirty="0">
                <a:solidFill>
                  <a:schemeClr val="bg1"/>
                </a:solidFill>
                <a:latin typeface="Calibri Light" panose="020F0302020204030204" pitchFamily="34" charset="0"/>
                <a:cs typeface="Calibri Light" panose="020F0302020204030204" pitchFamily="34" charset="0"/>
              </a:rPr>
              <a:t>Εφαρμογή </a:t>
            </a:r>
            <a:r>
              <a:rPr lang="en-US" sz="2400" dirty="0">
                <a:solidFill>
                  <a:schemeClr val="bg1"/>
                </a:solidFill>
                <a:latin typeface="Calibri Light" panose="020F0302020204030204" pitchFamily="34" charset="0"/>
                <a:cs typeface="Calibri Light" panose="020F0302020204030204" pitchFamily="34" charset="0"/>
              </a:rPr>
              <a:t>endpoint </a:t>
            </a:r>
            <a:r>
              <a:rPr lang="el-GR" sz="2400" dirty="0">
                <a:solidFill>
                  <a:schemeClr val="bg1"/>
                </a:solidFill>
                <a:latin typeface="Calibri Light" panose="020F0302020204030204" pitchFamily="34" charset="0"/>
                <a:cs typeface="Calibri Light" panose="020F0302020204030204" pitchFamily="34" charset="0"/>
              </a:rPr>
              <a:t>ασφάλειας και ενημέρωση των συστημάτων με τα τελευταία </a:t>
            </a:r>
            <a:r>
              <a:rPr lang="en-US" sz="2400" dirty="0">
                <a:solidFill>
                  <a:schemeClr val="bg1"/>
                </a:solidFill>
                <a:latin typeface="Calibri Light" panose="020F0302020204030204" pitchFamily="34" charset="0"/>
                <a:cs typeface="Calibri Light" panose="020F0302020204030204" pitchFamily="34" charset="0"/>
              </a:rPr>
              <a:t>patches</a:t>
            </a:r>
            <a:endParaRPr lang="el-GR" sz="2400" dirty="0">
              <a:solidFill>
                <a:schemeClr val="bg1"/>
              </a:solidFill>
              <a:latin typeface="Calibri Light" panose="020F0302020204030204" pitchFamily="34" charset="0"/>
              <a:cs typeface="Calibri Light" panose="020F0302020204030204" pitchFamily="34" charset="0"/>
            </a:endParaRPr>
          </a:p>
          <a:p>
            <a:pPr lvl="1"/>
            <a:endParaRPr lang="el-GR"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04790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Rectangle 2"/>
          <p:cNvSpPr/>
          <p:nvPr/>
        </p:nvSpPr>
        <p:spPr>
          <a:xfrm>
            <a:off x="251520" y="188640"/>
            <a:ext cx="8568952" cy="2308324"/>
          </a:xfrm>
          <a:prstGeom prst="rect">
            <a:avLst/>
          </a:prstGeom>
        </p:spPr>
        <p:txBody>
          <a:bodyPr wrap="square">
            <a:spAutoFit/>
          </a:bodyPr>
          <a:lstStyle/>
          <a:p>
            <a:r>
              <a:rPr lang="en-US" sz="2400" dirty="0">
                <a:solidFill>
                  <a:schemeClr val="bg1"/>
                </a:solidFill>
                <a:latin typeface="Calibri Light" panose="020F0302020204030204" pitchFamily="34" charset="0"/>
                <a:cs typeface="Calibri Light" panose="020F0302020204030204" pitchFamily="34" charset="0"/>
              </a:rPr>
              <a:t>Networking</a:t>
            </a:r>
          </a:p>
          <a:p>
            <a:pPr lvl="1"/>
            <a:r>
              <a:rPr lang="el-GR" sz="2400" dirty="0">
                <a:solidFill>
                  <a:schemeClr val="bg1"/>
                </a:solidFill>
                <a:latin typeface="Calibri Light" panose="020F0302020204030204" pitchFamily="34" charset="0"/>
                <a:cs typeface="Calibri Light" panose="020F0302020204030204" pitchFamily="34" charset="0"/>
              </a:rPr>
              <a:t>Περιορισμός της επικοινωνίας μεταξύ πόρων</a:t>
            </a:r>
          </a:p>
          <a:p>
            <a:pPr lvl="1"/>
            <a:r>
              <a:rPr lang="en-US" sz="2400" dirty="0">
                <a:solidFill>
                  <a:schemeClr val="bg1"/>
                </a:solidFill>
                <a:latin typeface="Calibri Light" panose="020F0302020204030204" pitchFamily="34" charset="0"/>
                <a:cs typeface="Calibri Light" panose="020F0302020204030204" pitchFamily="34" charset="0"/>
              </a:rPr>
              <a:t>Deny by default</a:t>
            </a:r>
          </a:p>
          <a:p>
            <a:pPr lvl="1"/>
            <a:r>
              <a:rPr lang="el-GR" sz="2400" dirty="0">
                <a:solidFill>
                  <a:schemeClr val="bg1"/>
                </a:solidFill>
                <a:latin typeface="Calibri Light" panose="020F0302020204030204" pitchFamily="34" charset="0"/>
                <a:cs typeface="Calibri Light" panose="020F0302020204030204" pitchFamily="34" charset="0"/>
              </a:rPr>
              <a:t>Περιορισμός της της εισερχόμενης ιντερνετικής κινησης και μείωση της εξερχόμενης, όταν είναι δυνατόν</a:t>
            </a:r>
          </a:p>
          <a:p>
            <a:pPr lvl="1"/>
            <a:r>
              <a:rPr lang="el-GR" sz="2400" dirty="0">
                <a:solidFill>
                  <a:schemeClr val="bg1"/>
                </a:solidFill>
                <a:latin typeface="Calibri Light" panose="020F0302020204030204" pitchFamily="34" charset="0"/>
                <a:cs typeface="Calibri Light" panose="020F0302020204030204" pitchFamily="34" charset="0"/>
              </a:rPr>
              <a:t>Εφαρμογή ασφαλών συνδέσεων στα εσωτερικά δίκτυα </a:t>
            </a:r>
            <a:endParaRPr lang="en-US"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489197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Rectangle 1"/>
          <p:cNvSpPr/>
          <p:nvPr/>
        </p:nvSpPr>
        <p:spPr>
          <a:xfrm>
            <a:off x="179512" y="474345"/>
            <a:ext cx="8712968" cy="5262979"/>
          </a:xfrm>
          <a:prstGeom prst="rect">
            <a:avLst/>
          </a:prstGeom>
        </p:spPr>
        <p:txBody>
          <a:bodyPr wrap="square">
            <a:spAutoFit/>
          </a:bodyPr>
          <a:lstStyle/>
          <a:p>
            <a:r>
              <a:rPr lang="en-US" sz="2400" dirty="0">
                <a:solidFill>
                  <a:schemeClr val="bg1"/>
                </a:solidFill>
                <a:latin typeface="Calibri Light" panose="020F0302020204030204" pitchFamily="34" charset="0"/>
                <a:cs typeface="Calibri Light" panose="020F0302020204030204" pitchFamily="34" charset="0"/>
              </a:rPr>
              <a:t>Perimeter</a:t>
            </a:r>
          </a:p>
          <a:p>
            <a:pPr lvl="1"/>
            <a:r>
              <a:rPr lang="el-GR" sz="2400" dirty="0">
                <a:solidFill>
                  <a:schemeClr val="bg1"/>
                </a:solidFill>
                <a:latin typeface="Calibri Light" panose="020F0302020204030204" pitchFamily="34" charset="0"/>
                <a:cs typeface="Calibri Light" panose="020F0302020204030204" pitchFamily="34" charset="0"/>
              </a:rPr>
              <a:t>χρήση </a:t>
            </a:r>
            <a:r>
              <a:rPr lang="en-US" sz="2400" dirty="0">
                <a:solidFill>
                  <a:schemeClr val="bg1"/>
                </a:solidFill>
                <a:latin typeface="Calibri Light" panose="020F0302020204030204" pitchFamily="34" charset="0"/>
                <a:cs typeface="Calibri Light" panose="020F0302020204030204" pitchFamily="34" charset="0"/>
              </a:rPr>
              <a:t>denial of service (DDoS)</a:t>
            </a:r>
            <a:r>
              <a:rPr lang="el-GR" sz="2400" dirty="0">
                <a:solidFill>
                  <a:schemeClr val="bg1"/>
                </a:solidFill>
                <a:latin typeface="Calibri Light" panose="020F0302020204030204" pitchFamily="34" charset="0"/>
                <a:cs typeface="Calibri Light" panose="020F0302020204030204" pitchFamily="34" charset="0"/>
              </a:rPr>
              <a:t> προστασίας για να φιλτράρονται επιθέσεις μεγάλης κλίμακας προτού προκαλέσουν </a:t>
            </a:r>
            <a:r>
              <a:rPr lang="en-US" sz="2400" dirty="0">
                <a:solidFill>
                  <a:schemeClr val="bg1"/>
                </a:solidFill>
                <a:latin typeface="Calibri Light" panose="020F0302020204030204" pitchFamily="34" charset="0"/>
                <a:cs typeface="Calibri Light" panose="020F0302020204030204" pitchFamily="34" charset="0"/>
              </a:rPr>
              <a:t>(DDoS)</a:t>
            </a:r>
            <a:r>
              <a:rPr lang="el-GR" sz="2400" dirty="0">
                <a:solidFill>
                  <a:schemeClr val="bg1"/>
                </a:solidFill>
                <a:latin typeface="Calibri Light" panose="020F0302020204030204" pitchFamily="34" charset="0"/>
                <a:cs typeface="Calibri Light" panose="020F0302020204030204" pitchFamily="34" charset="0"/>
              </a:rPr>
              <a:t> στους τελικούς χρήστες</a:t>
            </a:r>
          </a:p>
          <a:p>
            <a:pPr lvl="1"/>
            <a:r>
              <a:rPr lang="el-GR" sz="2400" dirty="0">
                <a:solidFill>
                  <a:schemeClr val="bg1"/>
                </a:solidFill>
                <a:latin typeface="Calibri Light" panose="020F0302020204030204" pitchFamily="34" charset="0"/>
                <a:cs typeface="Calibri Light" panose="020F0302020204030204" pitchFamily="34" charset="0"/>
              </a:rPr>
              <a:t>Χρησιμοποίηση </a:t>
            </a:r>
            <a:r>
              <a:rPr lang="en-US" sz="2400" dirty="0">
                <a:solidFill>
                  <a:schemeClr val="bg1"/>
                </a:solidFill>
                <a:latin typeface="Calibri Light" panose="020F0302020204030204" pitchFamily="34" charset="0"/>
                <a:cs typeface="Calibri Light" panose="020F0302020204030204" pitchFamily="34" charset="0"/>
              </a:rPr>
              <a:t>perimeter firewalls</a:t>
            </a:r>
            <a:r>
              <a:rPr lang="el-GR" sz="2400" dirty="0">
                <a:solidFill>
                  <a:schemeClr val="bg1"/>
                </a:solidFill>
                <a:latin typeface="Calibri Light" panose="020F0302020204030204" pitchFamily="34" charset="0"/>
                <a:cs typeface="Calibri Light" panose="020F0302020204030204" pitchFamily="34" charset="0"/>
              </a:rPr>
              <a:t> για τον εντοπισμό κακόβουλων επιθέσεων κατά του δικτύου</a:t>
            </a:r>
          </a:p>
          <a:p>
            <a:r>
              <a:rPr lang="en-US" sz="2400" dirty="0">
                <a:solidFill>
                  <a:schemeClr val="bg1"/>
                </a:solidFill>
                <a:latin typeface="Calibri Light" panose="020F0302020204030204" pitchFamily="34" charset="0"/>
                <a:cs typeface="Calibri Light" panose="020F0302020204030204" pitchFamily="34" charset="0"/>
              </a:rPr>
              <a:t>Identity and access</a:t>
            </a:r>
            <a:endParaRPr lang="el-GR" sz="2400" dirty="0">
              <a:solidFill>
                <a:schemeClr val="bg1"/>
              </a:solidFill>
              <a:latin typeface="Calibri Light" panose="020F0302020204030204" pitchFamily="34" charset="0"/>
              <a:cs typeface="Calibri Light" panose="020F0302020204030204" pitchFamily="34" charset="0"/>
            </a:endParaRPr>
          </a:p>
          <a:p>
            <a:pPr lvl="1"/>
            <a:r>
              <a:rPr lang="el-GR" sz="2400" dirty="0">
                <a:solidFill>
                  <a:schemeClr val="bg1"/>
                </a:solidFill>
                <a:latin typeface="Calibri Light" panose="020F0302020204030204" pitchFamily="34" charset="0"/>
                <a:cs typeface="Calibri Light" panose="020F0302020204030204" pitchFamily="34" charset="0"/>
              </a:rPr>
              <a:t> Έλεγχος πρόσβασης στην υποδομή και έλεγχος αλλαγών.</a:t>
            </a:r>
          </a:p>
          <a:p>
            <a:pPr lvl="1"/>
            <a:r>
              <a:rPr lang="el-GR" sz="2400" dirty="0">
                <a:solidFill>
                  <a:schemeClr val="bg1"/>
                </a:solidFill>
                <a:latin typeface="Calibri Light" panose="020F0302020204030204" pitchFamily="34" charset="0"/>
                <a:cs typeface="Calibri Light" panose="020F0302020204030204" pitchFamily="34" charset="0"/>
              </a:rPr>
              <a:t>Χρήση </a:t>
            </a:r>
            <a:r>
              <a:rPr lang="en-US" sz="2400" dirty="0">
                <a:solidFill>
                  <a:schemeClr val="bg1"/>
                </a:solidFill>
                <a:latin typeface="Calibri Light" panose="020F0302020204030204" pitchFamily="34" charset="0"/>
                <a:cs typeface="Calibri Light" panose="020F0302020204030204" pitchFamily="34" charset="0"/>
              </a:rPr>
              <a:t>single sign-on </a:t>
            </a:r>
            <a:r>
              <a:rPr lang="el-GR" sz="2400" dirty="0">
                <a:solidFill>
                  <a:schemeClr val="bg1"/>
                </a:solidFill>
                <a:latin typeface="Calibri Light" panose="020F0302020204030204" pitchFamily="34" charset="0"/>
                <a:cs typeface="Calibri Light" panose="020F0302020204030204" pitchFamily="34" charset="0"/>
              </a:rPr>
              <a:t>και</a:t>
            </a:r>
            <a:r>
              <a:rPr lang="en-US" sz="2400" dirty="0">
                <a:solidFill>
                  <a:schemeClr val="bg1"/>
                </a:solidFill>
                <a:latin typeface="Calibri Light" panose="020F0302020204030204" pitchFamily="34" charset="0"/>
                <a:cs typeface="Calibri Light" panose="020F0302020204030204" pitchFamily="34" charset="0"/>
              </a:rPr>
              <a:t> multi-factor authentication.</a:t>
            </a:r>
            <a:endParaRPr lang="el-GR" sz="2400" dirty="0">
              <a:solidFill>
                <a:schemeClr val="bg1"/>
              </a:solidFill>
              <a:latin typeface="Calibri Light" panose="020F0302020204030204" pitchFamily="34" charset="0"/>
              <a:cs typeface="Calibri Light" panose="020F0302020204030204" pitchFamily="34" charset="0"/>
            </a:endParaRPr>
          </a:p>
          <a:p>
            <a:pPr lvl="1"/>
            <a:r>
              <a:rPr lang="el-GR" sz="2400" dirty="0">
                <a:solidFill>
                  <a:schemeClr val="bg1"/>
                </a:solidFill>
                <a:latin typeface="Calibri Light" panose="020F0302020204030204" pitchFamily="34" charset="0"/>
                <a:cs typeface="Calibri Light" panose="020F0302020204030204" pitchFamily="34" charset="0"/>
              </a:rPr>
              <a:t>Έλεγχος </a:t>
            </a:r>
            <a:r>
              <a:rPr lang="en-US" sz="2400" dirty="0">
                <a:solidFill>
                  <a:schemeClr val="bg1"/>
                </a:solidFill>
                <a:latin typeface="Calibri Light" panose="020F0302020204030204" pitchFamily="34" charset="0"/>
                <a:cs typeface="Calibri Light" panose="020F0302020204030204" pitchFamily="34" charset="0"/>
              </a:rPr>
              <a:t>events </a:t>
            </a:r>
            <a:r>
              <a:rPr lang="el-GR" sz="2400" dirty="0">
                <a:solidFill>
                  <a:schemeClr val="bg1"/>
                </a:solidFill>
                <a:latin typeface="Calibri Light" panose="020F0302020204030204" pitchFamily="34" charset="0"/>
                <a:cs typeface="Calibri Light" panose="020F0302020204030204" pitchFamily="34" charset="0"/>
              </a:rPr>
              <a:t>και αλλαγών</a:t>
            </a:r>
          </a:p>
          <a:p>
            <a:r>
              <a:rPr lang="en-US" sz="2400" dirty="0">
                <a:solidFill>
                  <a:schemeClr val="bg1"/>
                </a:solidFill>
                <a:latin typeface="Calibri Light" panose="020F0302020204030204" pitchFamily="34" charset="0"/>
                <a:cs typeface="Calibri Light" panose="020F0302020204030204" pitchFamily="34" charset="0"/>
              </a:rPr>
              <a:t>Physical security</a:t>
            </a:r>
            <a:endParaRPr lang="el-GR" sz="2400" dirty="0">
              <a:solidFill>
                <a:schemeClr val="bg1"/>
              </a:solidFill>
              <a:latin typeface="Calibri Light" panose="020F0302020204030204" pitchFamily="34" charset="0"/>
              <a:cs typeface="Calibri Light" panose="020F0302020204030204" pitchFamily="34" charset="0"/>
            </a:endParaRPr>
          </a:p>
          <a:p>
            <a:pPr lvl="1"/>
            <a:r>
              <a:rPr lang="el-GR" sz="2400" dirty="0">
                <a:solidFill>
                  <a:schemeClr val="bg1"/>
                </a:solidFill>
                <a:latin typeface="Calibri Light" panose="020F0302020204030204" pitchFamily="34" charset="0"/>
                <a:cs typeface="Calibri Light" panose="020F0302020204030204" pitchFamily="34" charset="0"/>
              </a:rPr>
              <a:t>Η φυσική ασφάλεια του κτιρίου και ο έλεγχος της πρόσβασης στο υπολογιστικό υλικό στο κέντρο δεδομένων είναι η πρώτη γραμμή άμυνας</a:t>
            </a:r>
          </a:p>
        </p:txBody>
      </p:sp>
    </p:spTree>
    <p:extLst>
      <p:ext uri="{BB962C8B-B14F-4D97-AF65-F5344CB8AC3E}">
        <p14:creationId xmlns:p14="http://schemas.microsoft.com/office/powerpoint/2010/main" val="14502885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3" name="Rectangle 2"/>
          <p:cNvSpPr/>
          <p:nvPr/>
        </p:nvSpPr>
        <p:spPr>
          <a:xfrm>
            <a:off x="251520" y="476672"/>
            <a:ext cx="6606480" cy="3046988"/>
          </a:xfrm>
          <a:prstGeom prst="rect">
            <a:avLst/>
          </a:prstGeom>
        </p:spPr>
        <p:txBody>
          <a:bodyPr wrap="square">
            <a:spAutoFit/>
          </a:bodyPr>
          <a:lstStyle/>
          <a:p>
            <a:r>
              <a:rPr lang="el-GR" sz="2400" dirty="0">
                <a:solidFill>
                  <a:schemeClr val="bg1"/>
                </a:solidFill>
                <a:latin typeface="Calibri Light" panose="020F0302020204030204" pitchFamily="34" charset="0"/>
                <a:cs typeface="Calibri Light" panose="020F0302020204030204" pitchFamily="34" charset="0"/>
              </a:rPr>
              <a:t>Στο σχήμα φαίνεται συγκεντρωτικα και συγκριτικά ποιός είναι υπεύθυνος για την ασφάλεια του κάθε συστήματος αναλόγως την επιλογή τύπου υπολογιστικής υποδομής: </a:t>
            </a:r>
          </a:p>
          <a:p>
            <a:pPr marL="342900" indent="-342900">
              <a:buFont typeface="Arial" pitchFamily="34" charset="0"/>
              <a:buChar char="•"/>
            </a:pPr>
            <a:r>
              <a:rPr lang="en-US" sz="2400" dirty="0">
                <a:solidFill>
                  <a:schemeClr val="bg1"/>
                </a:solidFill>
                <a:latin typeface="Calibri Light" panose="020F0302020204030204" pitchFamily="34" charset="0"/>
                <a:cs typeface="Calibri Light" panose="020F0302020204030204" pitchFamily="34" charset="0"/>
              </a:rPr>
              <a:t>On premises</a:t>
            </a:r>
          </a:p>
          <a:p>
            <a:pPr marL="342900" indent="-342900">
              <a:buFont typeface="Arial" pitchFamily="34" charset="0"/>
              <a:buChar char="•"/>
            </a:pPr>
            <a:r>
              <a:rPr lang="en-US" sz="2400" dirty="0">
                <a:solidFill>
                  <a:schemeClr val="bg1"/>
                </a:solidFill>
                <a:latin typeface="Calibri Light" panose="020F0302020204030204" pitchFamily="34" charset="0"/>
                <a:cs typeface="Calibri Light" panose="020F0302020204030204" pitchFamily="34" charset="0"/>
              </a:rPr>
              <a:t>IaaS</a:t>
            </a:r>
          </a:p>
          <a:p>
            <a:pPr marL="342900" indent="-342900">
              <a:buFont typeface="Arial" pitchFamily="34" charset="0"/>
              <a:buChar char="•"/>
            </a:pPr>
            <a:r>
              <a:rPr lang="en-US" sz="2400" dirty="0">
                <a:solidFill>
                  <a:schemeClr val="bg1"/>
                </a:solidFill>
                <a:latin typeface="Calibri Light" panose="020F0302020204030204" pitchFamily="34" charset="0"/>
                <a:cs typeface="Calibri Light" panose="020F0302020204030204" pitchFamily="34" charset="0"/>
              </a:rPr>
              <a:t>PaaS</a:t>
            </a:r>
          </a:p>
          <a:p>
            <a:pPr marL="342900" indent="-342900">
              <a:buFont typeface="Arial" pitchFamily="34" charset="0"/>
              <a:buChar char="•"/>
            </a:pPr>
            <a:r>
              <a:rPr lang="en-US" sz="2400" dirty="0">
                <a:solidFill>
                  <a:schemeClr val="bg1"/>
                </a:solidFill>
                <a:latin typeface="Calibri Light" panose="020F0302020204030204" pitchFamily="34" charset="0"/>
                <a:cs typeface="Calibri Light" panose="020F0302020204030204" pitchFamily="34" charset="0"/>
              </a:rPr>
              <a:t>SaaS</a:t>
            </a:r>
          </a:p>
        </p:txBody>
      </p:sp>
      <p:pic>
        <p:nvPicPr>
          <p:cNvPr id="5"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2204864"/>
            <a:ext cx="3209925" cy="4010025"/>
          </a:xfrm>
          <a:prstGeom prst="rect">
            <a:avLst/>
          </a:prstGeom>
        </p:spPr>
      </p:pic>
    </p:spTree>
    <p:extLst>
      <p:ext uri="{BB962C8B-B14F-4D97-AF65-F5344CB8AC3E}">
        <p14:creationId xmlns:p14="http://schemas.microsoft.com/office/powerpoint/2010/main" val="27450232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9" name="TextBox 8"/>
          <p:cNvSpPr txBox="1"/>
          <p:nvPr/>
        </p:nvSpPr>
        <p:spPr>
          <a:xfrm>
            <a:off x="323528" y="836712"/>
            <a:ext cx="8568952" cy="7201972"/>
          </a:xfrm>
          <a:prstGeom prst="rect">
            <a:avLst/>
          </a:prstGeom>
          <a:noFill/>
        </p:spPr>
        <p:txBody>
          <a:bodyPr wrap="square" lIns="0" tIns="0" rIns="0" bIns="0" rtlCol="0">
            <a:spAutoFit/>
          </a:bodyPr>
          <a:lstStyle/>
          <a:p>
            <a:r>
              <a:rPr lang="en-US" sz="2400" b="1" dirty="0">
                <a:solidFill>
                  <a:schemeClr val="bg1"/>
                </a:solidFill>
                <a:latin typeface="Calibri Light" panose="020F0302020204030204" pitchFamily="34" charset="0"/>
                <a:cs typeface="Calibri Light" panose="020F0302020204030204" pitchFamily="34" charset="0"/>
              </a:rPr>
              <a:t>Infrastructure as a service (IaaS) – </a:t>
            </a:r>
            <a:r>
              <a:rPr lang="el-GR" sz="2400" b="1" dirty="0">
                <a:solidFill>
                  <a:schemeClr val="bg1"/>
                </a:solidFill>
                <a:latin typeface="Calibri Light" panose="020F0302020204030204" pitchFamily="34" charset="0"/>
                <a:cs typeface="Calibri Light" panose="020F0302020204030204" pitchFamily="34" charset="0"/>
              </a:rPr>
              <a:t>Υποδομή ως υπηρεσία</a:t>
            </a:r>
          </a:p>
          <a:p>
            <a:pPr lvl="1"/>
            <a:r>
              <a:rPr lang="el-GR" sz="2400" dirty="0">
                <a:solidFill>
                  <a:schemeClr val="bg1"/>
                </a:solidFill>
                <a:latin typeface="Calibri Light" panose="020F0302020204030204" pitchFamily="34" charset="0"/>
                <a:cs typeface="Calibri Light" panose="020F0302020204030204" pitchFamily="34" charset="0"/>
              </a:rPr>
              <a:t>Ο πελάτης ενοικιάζει και πληρώνει ανάλογα με τη χρήση τις πληροφοριακές υποδομές: </a:t>
            </a:r>
            <a:r>
              <a:rPr lang="en-US" sz="2400" dirty="0">
                <a:solidFill>
                  <a:schemeClr val="bg1"/>
                </a:solidFill>
                <a:latin typeface="Calibri Light" panose="020F0302020204030204" pitchFamily="34" charset="0"/>
                <a:cs typeface="Calibri Light" panose="020F0302020204030204" pitchFamily="34" charset="0"/>
              </a:rPr>
              <a:t>servers, virtual machines, </a:t>
            </a:r>
            <a:r>
              <a:rPr lang="el-GR" sz="2400" dirty="0">
                <a:solidFill>
                  <a:schemeClr val="bg1"/>
                </a:solidFill>
                <a:latin typeface="Calibri Light" panose="020F0302020204030204" pitchFamily="34" charset="0"/>
                <a:cs typeface="Calibri Light" panose="020F0302020204030204" pitchFamily="34" charset="0"/>
              </a:rPr>
              <a:t>χώρο αποθήκευσης, δίκτυα, λειτουργικά συστήματα</a:t>
            </a:r>
            <a:endParaRPr lang="en-US" sz="2400" dirty="0">
              <a:solidFill>
                <a:schemeClr val="bg1"/>
              </a:solidFill>
              <a:latin typeface="Calibri Light" panose="020F0302020204030204" pitchFamily="34" charset="0"/>
              <a:cs typeface="Calibri Light" panose="020F0302020204030204" pitchFamily="34" charset="0"/>
            </a:endParaRPr>
          </a:p>
          <a:p>
            <a:pPr lvl="1"/>
            <a:endParaRPr lang="en-US" sz="2400" dirty="0">
              <a:solidFill>
                <a:schemeClr val="bg1"/>
              </a:solidFill>
              <a:latin typeface="Calibri Light" panose="020F0302020204030204" pitchFamily="34" charset="0"/>
              <a:cs typeface="Calibri Light" panose="020F0302020204030204" pitchFamily="34" charset="0"/>
            </a:endParaRPr>
          </a:p>
          <a:p>
            <a:r>
              <a:rPr lang="en-US" sz="2400" b="1" dirty="0">
                <a:solidFill>
                  <a:schemeClr val="bg1"/>
                </a:solidFill>
                <a:latin typeface="Calibri Light" panose="020F0302020204030204" pitchFamily="34" charset="0"/>
                <a:cs typeface="Calibri Light" panose="020F0302020204030204" pitchFamily="34" charset="0"/>
              </a:rPr>
              <a:t>Platform as a service (PaaS)</a:t>
            </a:r>
            <a:r>
              <a:rPr lang="el-GR" sz="2400" b="1" dirty="0">
                <a:solidFill>
                  <a:schemeClr val="bg1"/>
                </a:solidFill>
                <a:latin typeface="Calibri Light" panose="020F0302020204030204" pitchFamily="34" charset="0"/>
                <a:cs typeface="Calibri Light" panose="020F0302020204030204" pitchFamily="34" charset="0"/>
              </a:rPr>
              <a:t> – Πλατφόρμα ως υπηρεσία</a:t>
            </a:r>
          </a:p>
          <a:p>
            <a:pPr lvl="1"/>
            <a:r>
              <a:rPr lang="el-GR" sz="2400" dirty="0">
                <a:solidFill>
                  <a:schemeClr val="bg1"/>
                </a:solidFill>
                <a:latin typeface="Calibri Light" panose="020F0302020204030204" pitchFamily="34" charset="0"/>
                <a:cs typeface="Calibri Light" panose="020F0302020204030204" pitchFamily="34" charset="0"/>
              </a:rPr>
              <a:t>Υπηρεσίες </a:t>
            </a:r>
            <a:r>
              <a:rPr lang="en-US" sz="2400" dirty="0">
                <a:solidFill>
                  <a:schemeClr val="bg1"/>
                </a:solidFill>
                <a:latin typeface="Calibri Light" panose="020F0302020204030204" pitchFamily="34" charset="0"/>
                <a:cs typeface="Calibri Light" panose="020F0302020204030204" pitchFamily="34" charset="0"/>
              </a:rPr>
              <a:t>cloud </a:t>
            </a:r>
            <a:r>
              <a:rPr lang="el-GR" sz="2400" dirty="0">
                <a:solidFill>
                  <a:schemeClr val="bg1"/>
                </a:solidFill>
                <a:latin typeface="Calibri Light" panose="020F0302020204030204" pitchFamily="34" charset="0"/>
                <a:cs typeface="Calibri Light" panose="020F0302020204030204" pitchFamily="34" charset="0"/>
              </a:rPr>
              <a:t>που προσφέρουν κατ΄ απαίτηση περιβάλοντα για ανάπτυξη, δοκιμή, πράδοση και διαχείρ</a:t>
            </a:r>
            <a:r>
              <a:rPr lang="en-US" sz="2400" dirty="0" err="1">
                <a:solidFill>
                  <a:schemeClr val="bg1"/>
                </a:solidFill>
                <a:latin typeface="Calibri Light" panose="020F0302020204030204" pitchFamily="34" charset="0"/>
                <a:cs typeface="Calibri Light" panose="020F0302020204030204" pitchFamily="34" charset="0"/>
              </a:rPr>
              <a:t>i</a:t>
            </a:r>
            <a:r>
              <a:rPr lang="el-GR" sz="2400" dirty="0">
                <a:solidFill>
                  <a:schemeClr val="bg1"/>
                </a:solidFill>
                <a:latin typeface="Calibri Light" panose="020F0302020204030204" pitchFamily="34" charset="0"/>
                <a:cs typeface="Calibri Light" panose="020F0302020204030204" pitchFamily="34" charset="0"/>
              </a:rPr>
              <a:t>ση εφαρμογών λογισμικού</a:t>
            </a:r>
            <a:endParaRPr lang="en-US" sz="2400" dirty="0">
              <a:solidFill>
                <a:schemeClr val="bg1"/>
              </a:solidFill>
              <a:latin typeface="Calibri Light" panose="020F0302020204030204" pitchFamily="34" charset="0"/>
              <a:cs typeface="Calibri Light" panose="020F0302020204030204" pitchFamily="34" charset="0"/>
            </a:endParaRPr>
          </a:p>
          <a:p>
            <a:pPr lvl="1"/>
            <a:endParaRPr lang="en-US" sz="2400" dirty="0">
              <a:solidFill>
                <a:schemeClr val="bg1"/>
              </a:solidFill>
              <a:latin typeface="Calibri Light" panose="020F0302020204030204" pitchFamily="34" charset="0"/>
              <a:cs typeface="Calibri Light" panose="020F0302020204030204" pitchFamily="34" charset="0"/>
            </a:endParaRPr>
          </a:p>
          <a:p>
            <a:r>
              <a:rPr lang="en-US" sz="2400" b="1" dirty="0">
                <a:solidFill>
                  <a:schemeClr val="bg1"/>
                </a:solidFill>
                <a:latin typeface="Calibri Light" panose="020F0302020204030204" pitchFamily="34" charset="0"/>
                <a:cs typeface="Calibri Light" panose="020F0302020204030204" pitchFamily="34" charset="0"/>
              </a:rPr>
              <a:t>Software as a service (SaaS)</a:t>
            </a:r>
            <a:r>
              <a:rPr lang="el-GR" sz="2400" b="1" dirty="0">
                <a:solidFill>
                  <a:schemeClr val="bg1"/>
                </a:solidFill>
                <a:latin typeface="Calibri Light" panose="020F0302020204030204" pitchFamily="34" charset="0"/>
                <a:cs typeface="Calibri Light" panose="020F0302020204030204" pitchFamily="34" charset="0"/>
              </a:rPr>
              <a:t> – Λογισμικό ως υπηρεσία</a:t>
            </a:r>
          </a:p>
          <a:p>
            <a:pPr lvl="1"/>
            <a:r>
              <a:rPr lang="el-GR" sz="2400" dirty="0">
                <a:solidFill>
                  <a:schemeClr val="bg1"/>
                </a:solidFill>
                <a:latin typeface="Calibri Light" panose="020F0302020204030204" pitchFamily="34" charset="0"/>
                <a:cs typeface="Calibri Light" panose="020F0302020204030204" pitchFamily="34" charset="0"/>
              </a:rPr>
              <a:t>Υπηρεσίες </a:t>
            </a:r>
            <a:r>
              <a:rPr lang="en-US" sz="2400" dirty="0">
                <a:solidFill>
                  <a:schemeClr val="bg1"/>
                </a:solidFill>
                <a:latin typeface="Calibri Light" panose="020F0302020204030204" pitchFamily="34" charset="0"/>
                <a:cs typeface="Calibri Light" panose="020F0302020204030204" pitchFamily="34" charset="0"/>
              </a:rPr>
              <a:t>cloud </a:t>
            </a:r>
            <a:r>
              <a:rPr lang="el-GR" sz="2400" dirty="0">
                <a:solidFill>
                  <a:schemeClr val="bg1"/>
                </a:solidFill>
                <a:latin typeface="Calibri Light" panose="020F0302020204030204" pitchFamily="34" charset="0"/>
                <a:cs typeface="Calibri Light" panose="020F0302020204030204" pitchFamily="34" charset="0"/>
              </a:rPr>
              <a:t>που προσφέρουν εφαρμογές λογισμικού κατ’ απαίτηση μέσω του δικτυόυ συνήθως με ένα μοντέλο συνδρομής. </a:t>
            </a:r>
          </a:p>
          <a:p>
            <a:pPr marL="460375" indent="-460375">
              <a:lnSpc>
                <a:spcPct val="90000"/>
              </a:lnSpc>
              <a:spcBef>
                <a:spcPct val="20000"/>
              </a:spcBef>
              <a:buSzPct val="80000"/>
              <a:buBlip>
                <a:blip r:embed="rId7"/>
              </a:buBlip>
            </a:pPr>
            <a:endParaRPr lang="el-GR" sz="2400" dirty="0"/>
          </a:p>
          <a:p>
            <a:pPr marL="460375" indent="-460375">
              <a:lnSpc>
                <a:spcPct val="90000"/>
              </a:lnSpc>
              <a:spcBef>
                <a:spcPct val="20000"/>
              </a:spcBef>
              <a:buSzPct val="80000"/>
              <a:buBlip>
                <a:blip r:embed="rId7"/>
              </a:buBlip>
            </a:pPr>
            <a:endParaRPr lang="el-GR" sz="2400" dirty="0"/>
          </a:p>
          <a:p>
            <a:pPr marL="460375" indent="-460375">
              <a:lnSpc>
                <a:spcPct val="90000"/>
              </a:lnSpc>
              <a:spcBef>
                <a:spcPct val="20000"/>
              </a:spcBef>
              <a:buSzPct val="80000"/>
              <a:buBlip>
                <a:blip r:embed="rId7"/>
              </a:buBlip>
            </a:pPr>
            <a:endParaRPr lang="el-GR" sz="2400" dirty="0"/>
          </a:p>
          <a:p>
            <a:pPr marL="460375" indent="-460375">
              <a:lnSpc>
                <a:spcPct val="90000"/>
              </a:lnSpc>
              <a:spcBef>
                <a:spcPct val="20000"/>
              </a:spcBef>
              <a:buSzPct val="80000"/>
              <a:buBlip>
                <a:blip r:embed="rId7"/>
              </a:buBlip>
            </a:pPr>
            <a:endParaRPr lang="el-GR" sz="2400" dirty="0"/>
          </a:p>
          <a:p>
            <a:pPr marL="460375" indent="-460375">
              <a:lnSpc>
                <a:spcPct val="90000"/>
              </a:lnSpc>
              <a:spcBef>
                <a:spcPct val="20000"/>
              </a:spcBef>
              <a:buSzPct val="80000"/>
              <a:buBlip>
                <a:blip r:embed="rId7"/>
              </a:buBlip>
            </a:pPr>
            <a:endParaRPr lang="el-GR" sz="2400" dirty="0"/>
          </a:p>
        </p:txBody>
      </p:sp>
    </p:spTree>
    <p:extLst>
      <p:ext uri="{BB962C8B-B14F-4D97-AF65-F5344CB8AC3E}">
        <p14:creationId xmlns:p14="http://schemas.microsoft.com/office/powerpoint/2010/main" val="435130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2" name="TextBox 1"/>
          <p:cNvSpPr txBox="1"/>
          <p:nvPr/>
        </p:nvSpPr>
        <p:spPr>
          <a:xfrm>
            <a:off x="539552" y="260648"/>
            <a:ext cx="8352928" cy="4887492"/>
          </a:xfrm>
          <a:prstGeom prst="rect">
            <a:avLst/>
          </a:prstGeom>
          <a:noFill/>
        </p:spPr>
        <p:txBody>
          <a:bodyPr wrap="square" lIns="0" tIns="0" rIns="0" bIns="0" rtlCol="0">
            <a:spAutoFit/>
          </a:bodyPr>
          <a:lstStyle/>
          <a:p>
            <a:pPr algn="ctr">
              <a:lnSpc>
                <a:spcPct val="90000"/>
              </a:lnSpc>
              <a:spcBef>
                <a:spcPct val="20000"/>
              </a:spcBef>
              <a:buSzPct val="80000"/>
            </a:pPr>
            <a:r>
              <a:rPr lang="el-GR" sz="2800" b="1" dirty="0">
                <a:solidFill>
                  <a:schemeClr val="bg1"/>
                </a:solidFill>
                <a:latin typeface="Calibri Light" panose="020F0302020204030204" pitchFamily="34" charset="0"/>
                <a:cs typeface="Calibri Light" panose="020F0302020204030204" pitchFamily="34" charset="0"/>
              </a:rPr>
              <a:t>Βιβλιογραφία – </a:t>
            </a:r>
            <a:r>
              <a:rPr lang="en-US" sz="2800" b="1" dirty="0">
                <a:solidFill>
                  <a:schemeClr val="bg1"/>
                </a:solidFill>
                <a:latin typeface="Calibri Light" panose="020F0302020204030204" pitchFamily="34" charset="0"/>
                <a:cs typeface="Calibri Light" panose="020F0302020204030204" pitchFamily="34" charset="0"/>
              </a:rPr>
              <a:t>Sources </a:t>
            </a:r>
          </a:p>
          <a:p>
            <a:pPr algn="ctr">
              <a:lnSpc>
                <a:spcPct val="90000"/>
              </a:lnSpc>
              <a:spcBef>
                <a:spcPct val="20000"/>
              </a:spcBef>
              <a:buSzPct val="80000"/>
            </a:pP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n-US" sz="2400" dirty="0">
                <a:solidFill>
                  <a:schemeClr val="bg1"/>
                </a:solidFill>
                <a:latin typeface="Calibri Light" panose="020F0302020204030204" pitchFamily="34" charset="0"/>
                <a:cs typeface="Calibri Light" panose="020F0302020204030204" pitchFamily="34" charset="0"/>
              </a:rPr>
              <a:t>Microsoft Azure Essentials Fundamentals of Azure 2nd edition</a:t>
            </a:r>
          </a:p>
          <a:p>
            <a:pPr>
              <a:lnSpc>
                <a:spcPct val="90000"/>
              </a:lnSpc>
              <a:spcBef>
                <a:spcPct val="20000"/>
              </a:spcBef>
              <a:buSzPct val="80000"/>
            </a:pPr>
            <a:r>
              <a:rPr lang="en-US" sz="2000" dirty="0">
                <a:solidFill>
                  <a:schemeClr val="bg1"/>
                </a:solidFill>
                <a:latin typeface="Calibri Light" panose="020F0302020204030204" pitchFamily="34" charset="0"/>
                <a:cs typeface="Calibri Light" panose="020F0302020204030204" pitchFamily="34" charset="0"/>
              </a:rPr>
              <a:t>Microsoft Press </a:t>
            </a:r>
            <a:r>
              <a:rPr lang="el-GR" sz="2000" dirty="0">
                <a:solidFill>
                  <a:schemeClr val="bg1"/>
                </a:solidFill>
                <a:latin typeface="Calibri Light" panose="020F0302020204030204" pitchFamily="34" charset="0"/>
                <a:cs typeface="Calibri Light" panose="020F0302020204030204" pitchFamily="34" charset="0"/>
              </a:rPr>
              <a:t>Copyright © </a:t>
            </a:r>
            <a:r>
              <a:rPr lang="en-US" sz="2000" dirty="0">
                <a:solidFill>
                  <a:schemeClr val="bg1"/>
                </a:solidFill>
                <a:latin typeface="Calibri Light" panose="020F0302020204030204" pitchFamily="34" charset="0"/>
                <a:cs typeface="Calibri Light" panose="020F0302020204030204" pitchFamily="34" charset="0"/>
              </a:rPr>
              <a:t>2016</a:t>
            </a:r>
          </a:p>
          <a:p>
            <a:pPr>
              <a:lnSpc>
                <a:spcPct val="90000"/>
              </a:lnSpc>
              <a:spcBef>
                <a:spcPct val="20000"/>
              </a:spcBef>
              <a:buSzPct val="80000"/>
            </a:pPr>
            <a:endParaRPr lang="en-US"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Microsoft Azure: Planning, Deploying, and Managing Your Data Center in the Cloud</a:t>
            </a:r>
          </a:p>
          <a:p>
            <a:r>
              <a:rPr lang="el-GR" sz="2000" dirty="0">
                <a:solidFill>
                  <a:schemeClr val="bg1"/>
                </a:solidFill>
                <a:latin typeface="Calibri Light" panose="020F0302020204030204" pitchFamily="34" charset="0"/>
                <a:cs typeface="Calibri Light" panose="020F0302020204030204" pitchFamily="34" charset="0"/>
              </a:rPr>
              <a:t>Copyright © 2015 by Marshall Copeland, Julian Soh, Anthony Puca, Mike Manning, and David Gollob</a:t>
            </a:r>
          </a:p>
          <a:p>
            <a:pPr>
              <a:lnSpc>
                <a:spcPct val="90000"/>
              </a:lnSpc>
              <a:spcBef>
                <a:spcPct val="20000"/>
              </a:spcBef>
              <a:buSzPct val="80000"/>
            </a:pP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n-US" sz="2400" dirty="0">
                <a:solidFill>
                  <a:schemeClr val="bg1"/>
                </a:solidFill>
                <a:latin typeface="Calibri Light" panose="020F0302020204030204" pitchFamily="34" charset="0"/>
                <a:cs typeface="Calibri Light" panose="020F0302020204030204" pitchFamily="34" charset="0"/>
              </a:rPr>
              <a:t>https://azure.microsoft.com/en-us/</a:t>
            </a:r>
          </a:p>
          <a:p>
            <a:r>
              <a:rPr lang="en-US" sz="2400" dirty="0">
                <a:solidFill>
                  <a:schemeClr val="bg1"/>
                </a:solidFill>
                <a:latin typeface="Calibri Light" panose="020F0302020204030204" pitchFamily="34" charset="0"/>
                <a:cs typeface="Calibri Light" panose="020F0302020204030204" pitchFamily="34" charset="0"/>
              </a:rPr>
              <a:t>https://www.youtube.com/user/MSCloudOS/</a:t>
            </a:r>
          </a:p>
          <a:p>
            <a:pPr>
              <a:lnSpc>
                <a:spcPct val="90000"/>
              </a:lnSpc>
              <a:spcBef>
                <a:spcPct val="20000"/>
              </a:spcBef>
              <a:buSzPct val="80000"/>
            </a:pPr>
            <a:r>
              <a:rPr lang="en-US" sz="2400" dirty="0">
                <a:solidFill>
                  <a:schemeClr val="bg1"/>
                </a:solidFill>
                <a:latin typeface="Calibri Light" panose="020F0302020204030204" pitchFamily="34" charset="0"/>
                <a:cs typeface="Calibri Light" panose="020F0302020204030204" pitchFamily="34" charset="0"/>
              </a:rPr>
              <a:t>https://www.youtube.com/user/windowsazure</a:t>
            </a:r>
            <a:endParaRPr lang="el-GR"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97692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9" name="TextBox 8"/>
          <p:cNvSpPr txBox="1"/>
          <p:nvPr/>
        </p:nvSpPr>
        <p:spPr>
          <a:xfrm>
            <a:off x="323528" y="908720"/>
            <a:ext cx="8424936" cy="1957459"/>
          </a:xfrm>
          <a:prstGeom prst="rect">
            <a:avLst/>
          </a:prstGeom>
          <a:noFill/>
        </p:spPr>
        <p:txBody>
          <a:bodyPr wrap="square" lIns="0" tIns="0" rIns="0" bIns="0" rtlCol="0">
            <a:spAutoFit/>
          </a:bodyPr>
          <a:lstStyle/>
          <a:p>
            <a:pPr marL="460375" indent="-460375">
              <a:lnSpc>
                <a:spcPct val="90000"/>
              </a:lnSpc>
              <a:spcBef>
                <a:spcPct val="20000"/>
              </a:spcBef>
              <a:buSzPct val="80000"/>
              <a:buBlip>
                <a:blip r:embed="rId7"/>
              </a:buBlip>
            </a:pPr>
            <a:endParaRPr lang="el-GR" sz="2400" dirty="0"/>
          </a:p>
          <a:p>
            <a:pPr marL="460375" indent="-460375">
              <a:lnSpc>
                <a:spcPct val="90000"/>
              </a:lnSpc>
              <a:spcBef>
                <a:spcPct val="20000"/>
              </a:spcBef>
              <a:buSzPct val="80000"/>
              <a:buBlip>
                <a:blip r:embed="rId7"/>
              </a:buBlip>
            </a:pPr>
            <a:endParaRPr lang="el-GR" sz="2400" dirty="0"/>
          </a:p>
          <a:p>
            <a:pPr marL="460375" indent="-460375">
              <a:lnSpc>
                <a:spcPct val="90000"/>
              </a:lnSpc>
              <a:spcBef>
                <a:spcPct val="20000"/>
              </a:spcBef>
              <a:buSzPct val="80000"/>
              <a:buBlip>
                <a:blip r:embed="rId7"/>
              </a:buBlip>
            </a:pPr>
            <a:endParaRPr lang="el-GR" sz="2400" dirty="0"/>
          </a:p>
          <a:p>
            <a:pPr marL="460375" indent="-460375">
              <a:lnSpc>
                <a:spcPct val="90000"/>
              </a:lnSpc>
              <a:spcBef>
                <a:spcPct val="20000"/>
              </a:spcBef>
              <a:buSzPct val="80000"/>
              <a:buBlip>
                <a:blip r:embed="rId7"/>
              </a:buBlip>
            </a:pPr>
            <a:endParaRPr lang="el-GR" sz="2400" dirty="0"/>
          </a:p>
          <a:p>
            <a:pPr marL="460375" indent="-460375">
              <a:lnSpc>
                <a:spcPct val="90000"/>
              </a:lnSpc>
              <a:spcBef>
                <a:spcPct val="20000"/>
              </a:spcBef>
              <a:buSzPct val="80000"/>
              <a:buBlip>
                <a:blip r:embed="rId7"/>
              </a:buBlip>
            </a:pPr>
            <a:endParaRPr lang="el-GR" sz="2400" dirty="0"/>
          </a:p>
        </p:txBody>
      </p:sp>
      <p:sp>
        <p:nvSpPr>
          <p:cNvPr id="2" name="TextBox 1"/>
          <p:cNvSpPr txBox="1"/>
          <p:nvPr/>
        </p:nvSpPr>
        <p:spPr>
          <a:xfrm>
            <a:off x="179512" y="260648"/>
            <a:ext cx="8712968" cy="1034129"/>
          </a:xfrm>
          <a:prstGeom prst="rect">
            <a:avLst/>
          </a:prstGeom>
          <a:noFill/>
        </p:spPr>
        <p:txBody>
          <a:bodyPr wrap="square" lIns="0" tIns="0" rIns="0" bIns="0" rtlCol="0">
            <a:spAutoFit/>
          </a:bodyPr>
          <a:lstStyle/>
          <a:p>
            <a:pPr algn="ctr"/>
            <a:r>
              <a:rPr lang="en-US" sz="3200" dirty="0"/>
              <a:t> </a:t>
            </a:r>
            <a:r>
              <a:rPr lang="el-GR" sz="2800" dirty="0">
                <a:solidFill>
                  <a:schemeClr val="bg1"/>
                </a:solidFill>
              </a:rPr>
              <a:t>Μοντέλα υπηρεσιών υπολογιστικού νέφους</a:t>
            </a:r>
          </a:p>
          <a:p>
            <a:pPr marL="460375" indent="-460375">
              <a:lnSpc>
                <a:spcPct val="90000"/>
              </a:lnSpc>
              <a:spcBef>
                <a:spcPct val="20000"/>
              </a:spcBef>
              <a:buSzPct val="80000"/>
              <a:buBlip>
                <a:blip r:embed="rId7"/>
              </a:buBlip>
            </a:pPr>
            <a:endParaRPr lang="el-GR" sz="3200" dirty="0">
              <a:gradFill>
                <a:gsLst>
                  <a:gs pos="0">
                    <a:srgbClr val="292929">
                      <a:lumMod val="90000"/>
                      <a:lumOff val="10000"/>
                    </a:srgbClr>
                  </a:gs>
                  <a:gs pos="86000">
                    <a:srgbClr val="292929">
                      <a:lumMod val="90000"/>
                      <a:lumOff val="10000"/>
                    </a:srgbClr>
                  </a:gs>
                </a:gsLst>
                <a:lin ang="5400000" scaled="0"/>
              </a:gradFill>
            </a:endParaRPr>
          </a:p>
        </p:txBody>
      </p:sp>
      <p:pic>
        <p:nvPicPr>
          <p:cNvPr id="10" name="Content Placeholder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552" y="1268760"/>
            <a:ext cx="8229600" cy="2773017"/>
          </a:xfrm>
          <a:prstGeom prst="rect">
            <a:avLst/>
          </a:prstGeom>
        </p:spPr>
      </p:pic>
    </p:spTree>
    <p:extLst>
      <p:ext uri="{BB962C8B-B14F-4D97-AF65-F5344CB8AC3E}">
        <p14:creationId xmlns:p14="http://schemas.microsoft.com/office/powerpoint/2010/main" val="2745661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BEBA8EAE-BF5A-486C-A8C5-ECC9F3942E4B}">
                <a14:imgProps xmlns:a14="http://schemas.microsoft.com/office/drawing/2010/main">
                  <a14:imgLayer r:embed="rId5">
                    <a14:imgEffect>
                      <a14:brightnessContrast bright="-45000" contrast="500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27482" y="6311789"/>
            <a:ext cx="1214559" cy="388399"/>
          </a:xfrm>
          <a:prstGeom prst="rect">
            <a:avLst/>
          </a:prstGeom>
        </p:spPr>
      </p:pic>
      <p:sp>
        <p:nvSpPr>
          <p:cNvPr id="5" name="TextBox 4"/>
          <p:cNvSpPr txBox="1"/>
          <p:nvPr/>
        </p:nvSpPr>
        <p:spPr>
          <a:xfrm>
            <a:off x="323528" y="404664"/>
            <a:ext cx="8496944" cy="430887"/>
          </a:xfrm>
          <a:prstGeom prst="rect">
            <a:avLst/>
          </a:prstGeom>
          <a:noFill/>
        </p:spPr>
        <p:txBody>
          <a:bodyPr wrap="square" lIns="0" tIns="0" rIns="0" bIns="0" rtlCol="0">
            <a:spAutoFit/>
          </a:bodyPr>
          <a:lstStyle/>
          <a:p>
            <a:r>
              <a:rPr lang="en-US" sz="2800" b="1" dirty="0">
                <a:solidFill>
                  <a:schemeClr val="bg1"/>
                </a:solidFill>
                <a:latin typeface="Calibri Light" panose="020F0302020204030204" pitchFamily="34" charset="0"/>
                <a:cs typeface="Calibri Light" panose="020F0302020204030204" pitchFamily="34" charset="0"/>
              </a:rPr>
              <a:t>T</a:t>
            </a:r>
            <a:r>
              <a:rPr lang="el-GR" sz="2800" b="1" dirty="0">
                <a:solidFill>
                  <a:schemeClr val="bg1"/>
                </a:solidFill>
                <a:latin typeface="Calibri Light" panose="020F0302020204030204" pitchFamily="34" charset="0"/>
                <a:cs typeface="Calibri Light" panose="020F0302020204030204" pitchFamily="34" charset="0"/>
              </a:rPr>
              <a:t>ύποι ανάπτυξης </a:t>
            </a:r>
            <a:r>
              <a:rPr lang="en-US" sz="2800" b="1" dirty="0">
                <a:solidFill>
                  <a:schemeClr val="bg1"/>
                </a:solidFill>
                <a:latin typeface="Calibri Light" panose="020F0302020204030204" pitchFamily="34" charset="0"/>
                <a:cs typeface="Calibri Light" panose="020F0302020204030204" pitchFamily="34" charset="0"/>
              </a:rPr>
              <a:t> </a:t>
            </a:r>
            <a:r>
              <a:rPr lang="el-GR" sz="2800" b="1" dirty="0">
                <a:solidFill>
                  <a:schemeClr val="bg1"/>
                </a:solidFill>
                <a:latin typeface="Calibri Light" panose="020F0302020204030204" pitchFamily="34" charset="0"/>
                <a:cs typeface="Calibri Light" panose="020F0302020204030204" pitchFamily="34" charset="0"/>
              </a:rPr>
              <a:t>του cloud: δημόσιο, ιδιωτικό, υβριδικό</a:t>
            </a:r>
          </a:p>
        </p:txBody>
      </p:sp>
      <p:sp>
        <p:nvSpPr>
          <p:cNvPr id="2" name="TextBox 1"/>
          <p:cNvSpPr txBox="1"/>
          <p:nvPr/>
        </p:nvSpPr>
        <p:spPr>
          <a:xfrm>
            <a:off x="323528" y="1196752"/>
            <a:ext cx="8424936" cy="2215991"/>
          </a:xfrm>
          <a:prstGeom prst="rect">
            <a:avLst/>
          </a:prstGeom>
          <a:noFill/>
        </p:spPr>
        <p:txBody>
          <a:bodyPr wrap="square" lIns="0" tIns="0" rIns="0" bIns="0" rtlCol="0">
            <a:spAutoFit/>
          </a:bodyPr>
          <a:lstStyle/>
          <a:p>
            <a:r>
              <a:rPr lang="el-GR" sz="2400" dirty="0">
                <a:solidFill>
                  <a:schemeClr val="bg1"/>
                </a:solidFill>
                <a:latin typeface="Calibri Light" panose="020F0302020204030204" pitchFamily="34" charset="0"/>
                <a:cs typeface="Calibri Light" panose="020F0302020204030204" pitchFamily="34" charset="0"/>
              </a:rPr>
              <a:t>Public cloud (Δημόσιο σύννεφο)</a:t>
            </a:r>
            <a:endParaRPr lang="en-US" sz="2400" dirty="0">
              <a:solidFill>
                <a:schemeClr val="bg1"/>
              </a:solidFill>
              <a:latin typeface="Calibri Light" panose="020F0302020204030204" pitchFamily="34" charset="0"/>
              <a:cs typeface="Calibri Light" panose="020F0302020204030204" pitchFamily="34" charset="0"/>
            </a:endParaRPr>
          </a:p>
          <a:p>
            <a:endParaRPr lang="el-GR"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Τα δημόσια σύννεφα ανήκουν και λειτουργούν από έναν παροχέα υπηρεσιών cloud, ο οποίος παρέχει τους υπολογιστικούς πόρους του, όπως διακομιστές και αποθήκευση μέσω του Διαδικτύου. </a:t>
            </a:r>
            <a:endParaRPr lang="en-US" sz="2400" dirty="0">
              <a:solidFill>
                <a:schemeClr val="bg1"/>
              </a:solidFill>
              <a:latin typeface="Calibri Light" panose="020F0302020204030204" pitchFamily="34" charset="0"/>
              <a:cs typeface="Calibri Light" panose="020F0302020204030204" pitchFamily="34" charset="0"/>
            </a:endParaRPr>
          </a:p>
          <a:p>
            <a:r>
              <a:rPr lang="el-GR" sz="2400" dirty="0">
                <a:solidFill>
                  <a:schemeClr val="bg1"/>
                </a:solidFill>
                <a:latin typeface="Calibri Light" panose="020F0302020204030204" pitchFamily="34" charset="0"/>
                <a:cs typeface="Calibri Light" panose="020F0302020204030204" pitchFamily="34" charset="0"/>
              </a:rPr>
              <a:t>Η Microsoft Azure είναι ένα παράδειγμα ενός δημόσιου σύννεφου. </a:t>
            </a:r>
          </a:p>
        </p:txBody>
      </p:sp>
      <p:sp>
        <p:nvSpPr>
          <p:cNvPr id="3" name="TextBox 2"/>
          <p:cNvSpPr txBox="1"/>
          <p:nvPr/>
        </p:nvSpPr>
        <p:spPr>
          <a:xfrm>
            <a:off x="323528" y="3573016"/>
            <a:ext cx="8496944" cy="2142125"/>
          </a:xfrm>
          <a:prstGeom prst="rect">
            <a:avLst/>
          </a:prstGeom>
          <a:noFill/>
        </p:spPr>
        <p:txBody>
          <a:bodyPr wrap="square" lIns="0" tIns="0" rIns="0" bIns="0" rtlCol="0">
            <a:spAutoFit/>
          </a:bodyPr>
          <a:lstStyle/>
          <a:p>
            <a:pPr>
              <a:lnSpc>
                <a:spcPct val="90000"/>
              </a:lnSpc>
              <a:spcBef>
                <a:spcPct val="20000"/>
              </a:spcBef>
              <a:buSzPct val="80000"/>
            </a:pPr>
            <a:r>
              <a:rPr lang="en-US" sz="2400" dirty="0">
                <a:solidFill>
                  <a:schemeClr val="bg1"/>
                </a:solidFill>
                <a:latin typeface="Calibri Light" panose="020F0302020204030204" pitchFamily="34" charset="0"/>
                <a:cs typeface="Calibri Light" panose="020F0302020204030204" pitchFamily="34" charset="0"/>
              </a:rPr>
              <a:t>Private cloud (</a:t>
            </a:r>
            <a:r>
              <a:rPr lang="el-GR" sz="2400" dirty="0">
                <a:solidFill>
                  <a:schemeClr val="bg1"/>
                </a:solidFill>
                <a:latin typeface="Calibri Light" panose="020F0302020204030204" pitchFamily="34" charset="0"/>
                <a:cs typeface="Calibri Light" panose="020F0302020204030204" pitchFamily="34" charset="0"/>
              </a:rPr>
              <a:t>Ιδιωτικό σύννεφο)</a:t>
            </a:r>
            <a:endParaRPr lang="en-US"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endParaRPr lang="el-GR" sz="2400" dirty="0">
              <a:solidFill>
                <a:schemeClr val="bg1"/>
              </a:solidFill>
              <a:latin typeface="Calibri Light" panose="020F0302020204030204" pitchFamily="34" charset="0"/>
              <a:cs typeface="Calibri Light" panose="020F0302020204030204" pitchFamily="34" charset="0"/>
            </a:endParaRPr>
          </a:p>
          <a:p>
            <a:pPr>
              <a:lnSpc>
                <a:spcPct val="90000"/>
              </a:lnSpc>
              <a:spcBef>
                <a:spcPct val="20000"/>
              </a:spcBef>
              <a:buSzPct val="80000"/>
            </a:pPr>
            <a:r>
              <a:rPr lang="el-GR" sz="2400" dirty="0">
                <a:solidFill>
                  <a:schemeClr val="bg1"/>
                </a:solidFill>
                <a:latin typeface="Calibri Light" panose="020F0302020204030204" pitchFamily="34" charset="0"/>
                <a:cs typeface="Calibri Light" panose="020F0302020204030204" pitchFamily="34" charset="0"/>
              </a:rPr>
              <a:t>Ένα ιδιωτικό σύννεφο αναφέρεται σε πόρους υπολογιστικού νέφους, που χρησιμοποιούνται αποκλειστικά από μια επιχείρηση ή έναν οργανισμό. Ένα ιδιωτικό σύννεφο μπορεί να βρίσκεται φυσικά στο datacenter της επιχείρησης</a:t>
            </a:r>
            <a:r>
              <a:rPr lang="en-US" sz="2400" dirty="0">
                <a:solidFill>
                  <a:schemeClr val="bg1"/>
                </a:solidFill>
                <a:latin typeface="Calibri Light" panose="020F0302020204030204" pitchFamily="34" charset="0"/>
                <a:cs typeface="Calibri Light" panose="020F0302020204030204" pitchFamily="34" charset="0"/>
              </a:rPr>
              <a:t>.</a:t>
            </a:r>
            <a:endParaRPr lang="el-GR" sz="24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903813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S1444_Windows Azure Template 16x9_r08a">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10.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11.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12.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13.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14.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15.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16.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17.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18.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19.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2.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20.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21.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22.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23.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24.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25.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26.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27.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28.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29.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3.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30.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31.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32.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33.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34.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35.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36.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37.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38.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39.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4.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40.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41.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42.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43.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44.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45.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46.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47.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48.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49.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5.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50.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51.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52.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53.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54.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55.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56.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57.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58.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59.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6.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60.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61.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62.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63.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64.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65.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66.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67.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68.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69.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7.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70.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8.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ppt/theme/themeOverride9.xml><?xml version="1.0" encoding="utf-8"?>
<a:themeOverride xmlns:a="http://schemas.openxmlformats.org/drawingml/2006/main">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themeOverride>
</file>

<file path=docProps/app.xml><?xml version="1.0" encoding="utf-8"?>
<Properties xmlns="http://schemas.openxmlformats.org/officeDocument/2006/extended-properties" xmlns:vt="http://schemas.openxmlformats.org/officeDocument/2006/docPropsVTypes">
  <Template/>
  <TotalTime>1637</TotalTime>
  <Words>8139</Words>
  <Application>Microsoft Office PowerPoint</Application>
  <PresentationFormat>On-screen Show (4:3)</PresentationFormat>
  <Paragraphs>667</Paragraphs>
  <Slides>70</Slides>
  <Notes>70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メイリオ</vt:lpstr>
      <vt:lpstr>Arial</vt:lpstr>
      <vt:lpstr>Calibri</vt:lpstr>
      <vt:lpstr>Calibri Light</vt:lpstr>
      <vt:lpstr>Segoe Semibold</vt:lpstr>
      <vt:lpstr>Segoe UI</vt:lpstr>
      <vt:lpstr>Segoe UI Light</vt:lpstr>
      <vt:lpstr>Symbol</vt:lpstr>
      <vt:lpstr>Wingdings</vt:lpstr>
      <vt:lpstr>MS1444_Windows Azure Template 16x9_r08a</vt:lpstr>
      <vt:lpstr>Microsoft azure</vt:lpstr>
      <vt:lpstr>Περιεχόμενα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windows azure</dc:title>
  <dc:creator>Theodor Stathis</dc:creator>
  <cp:lastModifiedBy>george</cp:lastModifiedBy>
  <cp:revision>184</cp:revision>
  <dcterms:created xsi:type="dcterms:W3CDTF">2018-11-04T13:02:30Z</dcterms:created>
  <dcterms:modified xsi:type="dcterms:W3CDTF">2019-01-11T08:26:07Z</dcterms:modified>
</cp:coreProperties>
</file>