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3"/>
  </p:sldMasterIdLst>
  <p:notesMasterIdLst>
    <p:notesMasterId r:id="rId61"/>
  </p:notesMasterIdLst>
  <p:sldIdLst>
    <p:sldId id="258" r:id="rId4"/>
    <p:sldId id="1202" r:id="rId5"/>
    <p:sldId id="259" r:id="rId6"/>
    <p:sldId id="1203" r:id="rId7"/>
    <p:sldId id="289" r:id="rId8"/>
    <p:sldId id="343" r:id="rId9"/>
    <p:sldId id="339" r:id="rId10"/>
    <p:sldId id="344" r:id="rId11"/>
    <p:sldId id="346" r:id="rId12"/>
    <p:sldId id="347" r:id="rId13"/>
    <p:sldId id="348" r:id="rId14"/>
    <p:sldId id="337" r:id="rId15"/>
    <p:sldId id="261" r:id="rId16"/>
    <p:sldId id="262" r:id="rId17"/>
    <p:sldId id="263" r:id="rId18"/>
    <p:sldId id="264" r:id="rId19"/>
    <p:sldId id="265" r:id="rId20"/>
    <p:sldId id="290" r:id="rId21"/>
    <p:sldId id="291" r:id="rId22"/>
    <p:sldId id="292" r:id="rId23"/>
    <p:sldId id="293" r:id="rId24"/>
    <p:sldId id="342" r:id="rId25"/>
    <p:sldId id="294" r:id="rId26"/>
    <p:sldId id="295" r:id="rId27"/>
    <p:sldId id="296" r:id="rId28"/>
    <p:sldId id="297" r:id="rId29"/>
    <p:sldId id="298" r:id="rId30"/>
    <p:sldId id="345" r:id="rId31"/>
    <p:sldId id="341" r:id="rId32"/>
    <p:sldId id="300" r:id="rId33"/>
    <p:sldId id="301" r:id="rId34"/>
    <p:sldId id="302" r:id="rId35"/>
    <p:sldId id="303" r:id="rId36"/>
    <p:sldId id="304" r:id="rId37"/>
    <p:sldId id="305" r:id="rId38"/>
    <p:sldId id="1013" r:id="rId39"/>
    <p:sldId id="1014" r:id="rId40"/>
    <p:sldId id="1114" r:id="rId41"/>
    <p:sldId id="1182" r:id="rId42"/>
    <p:sldId id="1201" r:id="rId43"/>
    <p:sldId id="306" r:id="rId44"/>
    <p:sldId id="307" r:id="rId45"/>
    <p:sldId id="308" r:id="rId46"/>
    <p:sldId id="309" r:id="rId47"/>
    <p:sldId id="310" r:id="rId48"/>
    <p:sldId id="311" r:id="rId49"/>
    <p:sldId id="312" r:id="rId50"/>
    <p:sldId id="313" r:id="rId51"/>
    <p:sldId id="329" r:id="rId52"/>
    <p:sldId id="314" r:id="rId53"/>
    <p:sldId id="315" r:id="rId54"/>
    <p:sldId id="316" r:id="rId55"/>
    <p:sldId id="323" r:id="rId56"/>
    <p:sldId id="328" r:id="rId57"/>
    <p:sldId id="317" r:id="rId58"/>
    <p:sldId id="318" r:id="rId59"/>
    <p:sldId id="319"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1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172" autoAdjust="0"/>
  </p:normalViewPr>
  <p:slideViewPr>
    <p:cSldViewPr>
      <p:cViewPr varScale="1">
        <p:scale>
          <a:sx n="83" d="100"/>
          <a:sy n="83" d="100"/>
        </p:scale>
        <p:origin x="1450" y="48"/>
      </p:cViewPr>
      <p:guideLst>
        <p:guide orient="horz" pos="2160"/>
        <p:guide pos="2880"/>
      </p:guideLst>
    </p:cSldViewPr>
  </p:slideViewPr>
  <p:outlineViewPr>
    <p:cViewPr>
      <p:scale>
        <a:sx n="33" d="100"/>
        <a:sy n="33" d="100"/>
      </p:scale>
      <p:origin x="0" y="-8966"/>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ADB0F-6993-42BD-B76A-D0AEB6682B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0130DB9-30E8-473E-B005-9BC6A863ACA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3B55DAD-F69A-45F6-8EA5-7A12D0DC5E3C}" type="datetimeFigureOut">
              <a:rPr lang="en-US"/>
              <a:pPr>
                <a:defRPr/>
              </a:pPr>
              <a:t>11/2/2018</a:t>
            </a:fld>
            <a:endParaRPr lang="en-GB"/>
          </a:p>
        </p:txBody>
      </p:sp>
      <p:sp>
        <p:nvSpPr>
          <p:cNvPr id="4" name="Slide Image Placeholder 3">
            <a:extLst>
              <a:ext uri="{FF2B5EF4-FFF2-40B4-BE49-F238E27FC236}">
                <a16:creationId xmlns:a16="http://schemas.microsoft.com/office/drawing/2014/main" id="{58E35C3F-8629-44EA-A209-B36E6F1CD42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DA0498B-02A5-420D-AE03-9239CA4741C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A1D5609-F8F9-4993-9F49-5695296765C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31A6CCB6-D1D5-4ACB-B6FD-5BAAC7A3DAF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D893AE0-E4FF-47B6-A678-73A49A23740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013FC2C-E367-46F8-80CA-1F03AD3C0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BC4A112-D87A-4F73-AC81-210A56CE7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pPr>
            <a:endParaRPr lang="en-GB" altLang="en-US"/>
          </a:p>
        </p:txBody>
      </p:sp>
      <p:sp>
        <p:nvSpPr>
          <p:cNvPr id="11268" name="Slide Number Placeholder 3">
            <a:extLst>
              <a:ext uri="{FF2B5EF4-FFF2-40B4-BE49-F238E27FC236}">
                <a16:creationId xmlns:a16="http://schemas.microsoft.com/office/drawing/2014/main" id="{15E36ECE-5E9F-4ADD-8EA7-551BEAD335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21B27B-2298-476F-863F-BBB318AE83EC}" type="slidenum">
              <a:rPr lang="en-GB" altLang="en-US" smtClean="0"/>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194A179-CC9B-42B7-83CB-3C9F7803B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4634CE0-8A5D-4BF6-B154-E4113368F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a:extLst>
              <a:ext uri="{FF2B5EF4-FFF2-40B4-BE49-F238E27FC236}">
                <a16:creationId xmlns:a16="http://schemas.microsoft.com/office/drawing/2014/main" id="{EADB1DB1-558A-4F68-AB77-374206E91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770832-6D7F-4F3C-BB21-6E4D5C7334E5}" type="slidenum">
              <a:rPr lang="en-GB" altLang="en-US" smtClean="0"/>
              <a:pPr>
                <a:spcBef>
                  <a:spcPct val="0"/>
                </a:spcBef>
              </a:pPr>
              <a:t>15</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EE279C8-D9F1-4BA6-ACC9-94AAF7DEAD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CE6006C-5AC6-4591-AC48-B2E2DAF2EC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Aims to move the project from the top right to be bottom left by taking ‘small bites’</a:t>
            </a:r>
          </a:p>
        </p:txBody>
      </p:sp>
      <p:sp>
        <p:nvSpPr>
          <p:cNvPr id="30724" name="Slide Number Placeholder 3">
            <a:extLst>
              <a:ext uri="{FF2B5EF4-FFF2-40B4-BE49-F238E27FC236}">
                <a16:creationId xmlns:a16="http://schemas.microsoft.com/office/drawing/2014/main" id="{1E4E0EF7-3BE1-48CB-8C6C-95FB9C6AEB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2BE9D8-E3DD-4227-AF63-104B7AF4CAAE}" type="slidenum">
              <a:rPr lang="en-GB" altLang="en-US" smtClean="0"/>
              <a:pPr>
                <a:spcBef>
                  <a:spcPct val="0"/>
                </a:spcBef>
              </a:pPr>
              <a:t>16</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F20875B-417C-4153-8B9C-CD8AA3E11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76EE339-FD3B-482E-B70A-748A60475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Scrum in a single slide</a:t>
            </a:r>
          </a:p>
        </p:txBody>
      </p:sp>
      <p:sp>
        <p:nvSpPr>
          <p:cNvPr id="32772" name="Slide Number Placeholder 3">
            <a:extLst>
              <a:ext uri="{FF2B5EF4-FFF2-40B4-BE49-F238E27FC236}">
                <a16:creationId xmlns:a16="http://schemas.microsoft.com/office/drawing/2014/main" id="{1996A546-864D-470C-90AA-E7E56D9A0E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B57F97-F78F-4BEC-A545-C3ADB9630E32}" type="slidenum">
              <a:rPr lang="en-GB" altLang="en-US" smtClean="0"/>
              <a:pPr>
                <a:spcBef>
                  <a:spcPct val="0"/>
                </a:spcBef>
              </a:pPr>
              <a:t>17</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E6E01E1-A5CD-4509-BF61-0D57D49545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BF0DAD-7572-4FEC-93FE-61ACA5069D03}" type="slidenum">
              <a:rPr lang="en-US" altLang="en-US" smtClean="0"/>
              <a:pPr>
                <a:spcBef>
                  <a:spcPct val="0"/>
                </a:spcBef>
              </a:pPr>
              <a:t>18</a:t>
            </a:fld>
            <a:endParaRPr lang="en-US" altLang="en-US"/>
          </a:p>
        </p:txBody>
      </p:sp>
      <p:sp>
        <p:nvSpPr>
          <p:cNvPr id="34819" name="Rectangle 2">
            <a:extLst>
              <a:ext uri="{FF2B5EF4-FFF2-40B4-BE49-F238E27FC236}">
                <a16:creationId xmlns:a16="http://schemas.microsoft.com/office/drawing/2014/main" id="{7C1DE03D-68C3-410E-8797-4BF9F632C4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C82F09D4-BA77-4710-861A-89110F8E9E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E90157B-0FD4-48F8-ACB6-CFE79C6C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5DD859-ABB4-4A16-8DB5-C44E3DDDD997}" type="slidenum">
              <a:rPr lang="en-US" altLang="en-US" smtClean="0"/>
              <a:pPr>
                <a:spcBef>
                  <a:spcPct val="0"/>
                </a:spcBef>
              </a:pPr>
              <a:t>19</a:t>
            </a:fld>
            <a:endParaRPr lang="en-US" altLang="en-US"/>
          </a:p>
        </p:txBody>
      </p:sp>
      <p:sp>
        <p:nvSpPr>
          <p:cNvPr id="36867" name="Rectangle 2">
            <a:extLst>
              <a:ext uri="{FF2B5EF4-FFF2-40B4-BE49-F238E27FC236}">
                <a16:creationId xmlns:a16="http://schemas.microsoft.com/office/drawing/2014/main" id="{00FCAA91-FE82-4035-B7FB-C3B20AA03E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F01EF205-9669-4A61-A019-B62A9377B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8C98D33-E668-4CFF-9C14-4D8044B55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111FD2-4463-4BAA-8FAA-D503CB7EB2AA}" type="slidenum">
              <a:rPr lang="en-US" altLang="en-US" smtClean="0"/>
              <a:pPr>
                <a:spcBef>
                  <a:spcPct val="0"/>
                </a:spcBef>
              </a:pPr>
              <a:t>20</a:t>
            </a:fld>
            <a:endParaRPr lang="en-US" altLang="en-US"/>
          </a:p>
        </p:txBody>
      </p:sp>
      <p:sp>
        <p:nvSpPr>
          <p:cNvPr id="38915" name="Rectangle 2">
            <a:extLst>
              <a:ext uri="{FF2B5EF4-FFF2-40B4-BE49-F238E27FC236}">
                <a16:creationId xmlns:a16="http://schemas.microsoft.com/office/drawing/2014/main" id="{4D33EEE4-E247-421C-B814-20C8C5AB48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8777191A-5FF6-4DAD-BD1C-62771C12CA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D3C08E3-7926-4689-B551-0AC010B756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52D0BB-1220-4621-AA61-F2B4E7F28328}" type="slidenum">
              <a:rPr lang="en-US" altLang="en-US" smtClean="0"/>
              <a:pPr>
                <a:spcBef>
                  <a:spcPct val="0"/>
                </a:spcBef>
              </a:pPr>
              <a:t>21</a:t>
            </a:fld>
            <a:endParaRPr lang="en-US" altLang="en-US"/>
          </a:p>
        </p:txBody>
      </p:sp>
      <p:sp>
        <p:nvSpPr>
          <p:cNvPr id="40963" name="Rectangle 2">
            <a:extLst>
              <a:ext uri="{FF2B5EF4-FFF2-40B4-BE49-F238E27FC236}">
                <a16:creationId xmlns:a16="http://schemas.microsoft.com/office/drawing/2014/main" id="{55CA8BF4-A67D-4956-ACEE-DB80B877FA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80620FE4-4EC8-4827-956E-69BF9A3CF3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409282B-534F-49A9-9338-8224C77B96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F4BFFA-4F78-4DA7-91A1-AB0D7D0820DC}" type="slidenum">
              <a:rPr lang="en-US" altLang="en-US" smtClean="0"/>
              <a:pPr>
                <a:spcBef>
                  <a:spcPct val="0"/>
                </a:spcBef>
              </a:pPr>
              <a:t>23</a:t>
            </a:fld>
            <a:endParaRPr lang="en-US" altLang="en-US"/>
          </a:p>
        </p:txBody>
      </p:sp>
      <p:sp>
        <p:nvSpPr>
          <p:cNvPr id="44035" name="Rectangle 2">
            <a:extLst>
              <a:ext uri="{FF2B5EF4-FFF2-40B4-BE49-F238E27FC236}">
                <a16:creationId xmlns:a16="http://schemas.microsoft.com/office/drawing/2014/main" id="{90E88888-67F3-4FC0-9BBE-54B5ABA212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240794DC-646E-4DF9-B4AE-EA0CCA3A4A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BBB718C-D39F-4BE3-9212-1221C5C2C5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288716-8BD1-4D9B-B8EA-2D1525CAAEC0}" type="slidenum">
              <a:rPr lang="en-US" altLang="en-US" smtClean="0"/>
              <a:pPr>
                <a:spcBef>
                  <a:spcPct val="0"/>
                </a:spcBef>
              </a:pPr>
              <a:t>24</a:t>
            </a:fld>
            <a:endParaRPr lang="en-US" altLang="en-US"/>
          </a:p>
        </p:txBody>
      </p:sp>
      <p:sp>
        <p:nvSpPr>
          <p:cNvPr id="46083" name="Rectangle 2">
            <a:extLst>
              <a:ext uri="{FF2B5EF4-FFF2-40B4-BE49-F238E27FC236}">
                <a16:creationId xmlns:a16="http://schemas.microsoft.com/office/drawing/2014/main" id="{DFADFE82-F7CA-44E3-B62A-F8A0998AD1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B1C92BF6-D34F-4751-879D-931C5091D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4BCBB3B-CD5C-40D3-8625-93BBB36088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5C13F2-85FF-4D85-9F35-125FB6FE9CDB}" type="slidenum">
              <a:rPr lang="en-US" altLang="en-US" smtClean="0"/>
              <a:pPr>
                <a:spcBef>
                  <a:spcPct val="0"/>
                </a:spcBef>
              </a:pPr>
              <a:t>25</a:t>
            </a:fld>
            <a:endParaRPr lang="en-US" altLang="en-US"/>
          </a:p>
        </p:txBody>
      </p:sp>
      <p:sp>
        <p:nvSpPr>
          <p:cNvPr id="48131" name="Rectangle 2">
            <a:extLst>
              <a:ext uri="{FF2B5EF4-FFF2-40B4-BE49-F238E27FC236}">
                <a16:creationId xmlns:a16="http://schemas.microsoft.com/office/drawing/2014/main" id="{B356C48E-3474-4EEC-84A1-05A280EAF1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DF49AD34-B794-4D0E-9F53-03A5730E70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67D0C91-877A-48C4-97B6-7AAE2A472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ADBF20A-19C5-4831-A815-12ADC1125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AB422320-5EEF-49A2-8DBF-2EC956FC13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8B4041-BD7B-497F-9309-2AE27EF0E874}" type="slidenum">
              <a:rPr lang="en-GB" altLang="en-US" smtClean="0"/>
              <a:pPr>
                <a:spcBef>
                  <a:spcPct val="0"/>
                </a:spcBef>
              </a:pPr>
              <a:t>3</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A5B9D9A-C74A-4CCF-8BFC-C8CEE08A68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017B6F-AC53-4F45-BAE1-380429754630}" type="slidenum">
              <a:rPr lang="en-US" altLang="en-US" smtClean="0"/>
              <a:pPr>
                <a:spcBef>
                  <a:spcPct val="0"/>
                </a:spcBef>
              </a:pPr>
              <a:t>26</a:t>
            </a:fld>
            <a:endParaRPr lang="en-US" altLang="en-US"/>
          </a:p>
        </p:txBody>
      </p:sp>
      <p:sp>
        <p:nvSpPr>
          <p:cNvPr id="50179" name="Rectangle 2">
            <a:extLst>
              <a:ext uri="{FF2B5EF4-FFF2-40B4-BE49-F238E27FC236}">
                <a16:creationId xmlns:a16="http://schemas.microsoft.com/office/drawing/2014/main" id="{04C6DE97-27EC-417D-948C-0C15583EC9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4F754725-A06A-4E8F-9C34-F456DB3E4E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D172174-95B8-445D-845B-89ECE1B713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5E54B9-C376-484E-80A5-D689031CC167}" type="slidenum">
              <a:rPr lang="en-US" altLang="en-US" smtClean="0"/>
              <a:pPr>
                <a:spcBef>
                  <a:spcPct val="0"/>
                </a:spcBef>
              </a:pPr>
              <a:t>27</a:t>
            </a:fld>
            <a:endParaRPr lang="en-US" altLang="en-US"/>
          </a:p>
        </p:txBody>
      </p:sp>
      <p:sp>
        <p:nvSpPr>
          <p:cNvPr id="52227" name="Rectangle 2">
            <a:extLst>
              <a:ext uri="{FF2B5EF4-FFF2-40B4-BE49-F238E27FC236}">
                <a16:creationId xmlns:a16="http://schemas.microsoft.com/office/drawing/2014/main" id="{DBA2B89D-033E-4CC7-910D-74B4CBE33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57D53B4A-ED71-421C-AD98-3CD9311A3B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B175C9B-70AA-4061-A605-1FF0CD7AA8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A96770-CB2B-4E42-9862-2FA413449772}" type="slidenum">
              <a:rPr lang="en-US" altLang="en-US" smtClean="0"/>
              <a:pPr>
                <a:spcBef>
                  <a:spcPct val="0"/>
                </a:spcBef>
              </a:pPr>
              <a:t>28</a:t>
            </a:fld>
            <a:endParaRPr lang="en-US" altLang="en-US"/>
          </a:p>
        </p:txBody>
      </p:sp>
      <p:sp>
        <p:nvSpPr>
          <p:cNvPr id="54275" name="Rectangle 2">
            <a:extLst>
              <a:ext uri="{FF2B5EF4-FFF2-40B4-BE49-F238E27FC236}">
                <a16:creationId xmlns:a16="http://schemas.microsoft.com/office/drawing/2014/main" id="{E9FEA61A-2C12-4567-9C5A-0D0808A42B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818B96F3-1EAF-4200-9093-CC159198F6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7AD9A37-67B4-4EAC-A80A-CB54F2859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042411-8634-4425-AC95-7E77AE0A68E3}" type="slidenum">
              <a:rPr lang="en-US" altLang="en-US" smtClean="0"/>
              <a:pPr>
                <a:spcBef>
                  <a:spcPct val="0"/>
                </a:spcBef>
              </a:pPr>
              <a:t>29</a:t>
            </a:fld>
            <a:endParaRPr lang="en-US" altLang="en-US"/>
          </a:p>
        </p:txBody>
      </p:sp>
      <p:sp>
        <p:nvSpPr>
          <p:cNvPr id="56323" name="Rectangle 2">
            <a:extLst>
              <a:ext uri="{FF2B5EF4-FFF2-40B4-BE49-F238E27FC236}">
                <a16:creationId xmlns:a16="http://schemas.microsoft.com/office/drawing/2014/main" id="{1C57E189-B219-4B33-8D6F-10405ED8E1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A2341251-CE2F-454D-869F-E05737FB6B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F43665D-37F4-48A9-8ACD-33F3DF4E2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F2EC30-A6A4-48D0-8136-3E135AD3D539}" type="slidenum">
              <a:rPr lang="en-US" altLang="en-US" smtClean="0"/>
              <a:pPr>
                <a:spcBef>
                  <a:spcPct val="0"/>
                </a:spcBef>
              </a:pPr>
              <a:t>30</a:t>
            </a:fld>
            <a:endParaRPr lang="en-US" altLang="en-US"/>
          </a:p>
        </p:txBody>
      </p:sp>
      <p:sp>
        <p:nvSpPr>
          <p:cNvPr id="58371" name="Rectangle 2">
            <a:extLst>
              <a:ext uri="{FF2B5EF4-FFF2-40B4-BE49-F238E27FC236}">
                <a16:creationId xmlns:a16="http://schemas.microsoft.com/office/drawing/2014/main" id="{A3025D30-C4DD-4DD5-87F0-8CE855B921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BAC33429-3CCB-4A9A-B980-603970C78F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C0C2FE8A-509C-4748-B1C4-59020F4BE7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54E0AC-7373-4E3B-84FA-355F8C02BF74}" type="slidenum">
              <a:rPr lang="en-US" altLang="en-US" smtClean="0"/>
              <a:pPr>
                <a:spcBef>
                  <a:spcPct val="0"/>
                </a:spcBef>
              </a:pPr>
              <a:t>31</a:t>
            </a:fld>
            <a:endParaRPr lang="en-US" altLang="en-US"/>
          </a:p>
        </p:txBody>
      </p:sp>
      <p:sp>
        <p:nvSpPr>
          <p:cNvPr id="60419" name="Rectangle 2">
            <a:extLst>
              <a:ext uri="{FF2B5EF4-FFF2-40B4-BE49-F238E27FC236}">
                <a16:creationId xmlns:a16="http://schemas.microsoft.com/office/drawing/2014/main" id="{3CE9BDC1-B98F-4F1A-A2E7-211171AE8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CE19EBD2-AB99-4AC4-9AA6-19A31853A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Fines for people who are late – the fine can be money i.e. to buy cakes for end of sprint, or some penalty such as sing a song, wear a silly hat. Whatever works best for the team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B07BCEB-0493-418B-BF66-0081BE9A7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997B3B-482A-491D-9028-6676FA935CAA}" type="slidenum">
              <a:rPr lang="en-US" altLang="en-US" smtClean="0"/>
              <a:pPr>
                <a:spcBef>
                  <a:spcPct val="0"/>
                </a:spcBef>
              </a:pPr>
              <a:t>32</a:t>
            </a:fld>
            <a:endParaRPr lang="en-US" altLang="en-US"/>
          </a:p>
        </p:txBody>
      </p:sp>
      <p:sp>
        <p:nvSpPr>
          <p:cNvPr id="62467" name="Rectangle 2">
            <a:extLst>
              <a:ext uri="{FF2B5EF4-FFF2-40B4-BE49-F238E27FC236}">
                <a16:creationId xmlns:a16="http://schemas.microsoft.com/office/drawing/2014/main" id="{BB40D63C-D26D-4332-883C-35F10EF400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832EF58B-6141-4F89-A4F3-90A7B8338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989A04A-56C3-4829-AAD7-89EB7134E0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5BA49-E42B-431B-B4A7-156F8F24F94C}" type="slidenum">
              <a:rPr lang="en-US" altLang="en-US" smtClean="0"/>
              <a:pPr>
                <a:spcBef>
                  <a:spcPct val="0"/>
                </a:spcBef>
              </a:pPr>
              <a:t>33</a:t>
            </a:fld>
            <a:endParaRPr lang="en-US" altLang="en-US"/>
          </a:p>
        </p:txBody>
      </p:sp>
      <p:sp>
        <p:nvSpPr>
          <p:cNvPr id="64515" name="Rectangle 2">
            <a:extLst>
              <a:ext uri="{FF2B5EF4-FFF2-40B4-BE49-F238E27FC236}">
                <a16:creationId xmlns:a16="http://schemas.microsoft.com/office/drawing/2014/main" id="{66588819-E412-41EF-B929-C647CE37B8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FBA74A53-A2F8-45EE-832E-616247600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05F4BA8-D926-43CD-8467-62986C1EC4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61748F-EC68-462C-A0F7-F7A342F38575}" type="slidenum">
              <a:rPr lang="en-US" altLang="en-US" smtClean="0"/>
              <a:pPr>
                <a:spcBef>
                  <a:spcPct val="0"/>
                </a:spcBef>
              </a:pPr>
              <a:t>34</a:t>
            </a:fld>
            <a:endParaRPr lang="en-US" altLang="en-US"/>
          </a:p>
        </p:txBody>
      </p:sp>
      <p:sp>
        <p:nvSpPr>
          <p:cNvPr id="66563" name="Rectangle 2">
            <a:extLst>
              <a:ext uri="{FF2B5EF4-FFF2-40B4-BE49-F238E27FC236}">
                <a16:creationId xmlns:a16="http://schemas.microsoft.com/office/drawing/2014/main" id="{2E063FC8-529D-4EC8-B21B-F699976FC7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9F2B5ED2-E3B2-4CA0-B294-275DCEF626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F9D7244-AF7B-47D7-96DB-914145C4AC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7C7AAC-E769-4E62-BB22-645AED910D13}" type="slidenum">
              <a:rPr lang="en-US" altLang="en-US" smtClean="0"/>
              <a:pPr>
                <a:spcBef>
                  <a:spcPct val="0"/>
                </a:spcBef>
              </a:pPr>
              <a:t>35</a:t>
            </a:fld>
            <a:endParaRPr lang="en-US" altLang="en-US"/>
          </a:p>
        </p:txBody>
      </p:sp>
      <p:sp>
        <p:nvSpPr>
          <p:cNvPr id="68611" name="Rectangle 2">
            <a:extLst>
              <a:ext uri="{FF2B5EF4-FFF2-40B4-BE49-F238E27FC236}">
                <a16:creationId xmlns:a16="http://schemas.microsoft.com/office/drawing/2014/main" id="{6791EA3D-B1E2-4D2E-983A-8A1C37643C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4782330A-485B-445B-9289-D36E66787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Interesting idea to do this before the project starts as a hypothetical planning projects to see what people think could be problems.</a:t>
            </a:r>
          </a:p>
          <a:p>
            <a:pPr eaLnBrk="1" hangingPunct="1">
              <a:spcBef>
                <a:spcPct val="0"/>
              </a:spcBef>
            </a:pPr>
            <a:r>
              <a:rPr lang="en-US" altLang="en-US"/>
              <a:t>See Clarke Ching’s blog for some thought’s on this http://www.clarkeching.com/2007/10/project-tip-con.html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67D0C91-877A-48C4-97B6-7AAE2A472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ADBF20A-19C5-4831-A815-12ADC1125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AB422320-5EEF-49A2-8DBF-2EC956FC13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8B4041-BD7B-497F-9309-2AE27EF0E874}" type="slidenum">
              <a:rPr lang="en-GB" altLang="en-US" smtClean="0"/>
              <a:pPr>
                <a:spcBef>
                  <a:spcPct val="0"/>
                </a:spcBef>
              </a:pPr>
              <a:t>4</a:t>
            </a:fld>
            <a:endParaRPr lang="en-GB" altLang="en-US"/>
          </a:p>
        </p:txBody>
      </p:sp>
    </p:spTree>
    <p:extLst>
      <p:ext uri="{BB962C8B-B14F-4D97-AF65-F5344CB8AC3E}">
        <p14:creationId xmlns:p14="http://schemas.microsoft.com/office/powerpoint/2010/main" val="735897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E6E6E19-7E78-48BB-8F6E-E24BECE2EC63}" type="slidenum">
              <a:rPr lang="en-US"/>
              <a:pPr/>
              <a:t>36</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8F36BA8-0E2C-49EA-A563-3B5097CEFBAF}" type="slidenum">
              <a:rPr lang="en-US"/>
              <a:pPr/>
              <a:t>39</a:t>
            </a:fld>
            <a:endParaRPr lang="en-US"/>
          </a:p>
        </p:txBody>
      </p:sp>
      <p:sp>
        <p:nvSpPr>
          <p:cNvPr id="81922" name="Rectangle 2"/>
          <p:cNvSpPr>
            <a:spLocks noGrp="1" noRot="1" noChangeAspect="1" noChangeArrowheads="1" noTextEdit="1"/>
          </p:cNvSpPr>
          <p:nvPr>
            <p:ph type="sldImg"/>
          </p:nvPr>
        </p:nvSpPr>
        <p:spPr>
          <a:xfrm>
            <a:off x="1262063" y="722313"/>
            <a:ext cx="4792662" cy="3595687"/>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68F36BA8-0E2C-49EA-A563-3B5097CEFBAF}" type="slidenum">
              <a:rPr lang="en-US"/>
              <a:pPr/>
              <a:t>40</a:t>
            </a:fld>
            <a:endParaRPr lang="en-US"/>
          </a:p>
        </p:txBody>
      </p:sp>
      <p:sp>
        <p:nvSpPr>
          <p:cNvPr id="81922" name="Rectangle 2"/>
          <p:cNvSpPr>
            <a:spLocks noGrp="1" noRot="1" noChangeAspect="1" noChangeArrowheads="1" noTextEdit="1"/>
          </p:cNvSpPr>
          <p:nvPr>
            <p:ph type="sldImg"/>
          </p:nvPr>
        </p:nvSpPr>
        <p:spPr>
          <a:xfrm>
            <a:off x="1262063" y="722313"/>
            <a:ext cx="4792662" cy="3595687"/>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F5F3B78-77F8-4D27-8694-16F8961544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836943-0B41-40DD-AC0E-D62BB2E67DE6}" type="slidenum">
              <a:rPr lang="en-US" altLang="en-US" smtClean="0"/>
              <a:pPr>
                <a:spcBef>
                  <a:spcPct val="0"/>
                </a:spcBef>
              </a:pPr>
              <a:t>41</a:t>
            </a:fld>
            <a:endParaRPr lang="en-US" altLang="en-US"/>
          </a:p>
        </p:txBody>
      </p:sp>
      <p:sp>
        <p:nvSpPr>
          <p:cNvPr id="70659" name="Rectangle 2">
            <a:extLst>
              <a:ext uri="{FF2B5EF4-FFF2-40B4-BE49-F238E27FC236}">
                <a16:creationId xmlns:a16="http://schemas.microsoft.com/office/drawing/2014/main" id="{B581AC2B-6421-4962-91D6-9E90DE0AE2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2B3E63FF-5E5B-468B-A554-804FA5B764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A9AC9AF-7CA5-43C0-9E47-0866311389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608AB3-2167-493F-B1D9-20EF02323660}" type="slidenum">
              <a:rPr lang="en-US" altLang="en-US" smtClean="0"/>
              <a:pPr>
                <a:spcBef>
                  <a:spcPct val="0"/>
                </a:spcBef>
              </a:pPr>
              <a:t>42</a:t>
            </a:fld>
            <a:endParaRPr lang="en-US" altLang="en-US"/>
          </a:p>
        </p:txBody>
      </p:sp>
      <p:sp>
        <p:nvSpPr>
          <p:cNvPr id="72707" name="Rectangle 2">
            <a:extLst>
              <a:ext uri="{FF2B5EF4-FFF2-40B4-BE49-F238E27FC236}">
                <a16:creationId xmlns:a16="http://schemas.microsoft.com/office/drawing/2014/main" id="{B1B77D97-1E11-4C44-9444-3D9777AEAD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4F25B771-FF74-467B-8DC0-F472AFC674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315D8B9-9284-4637-9813-20ABE30BB4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D10BAE-20B4-4AE5-9CDD-00247D891A0B}" type="slidenum">
              <a:rPr lang="en-US" altLang="en-US" smtClean="0"/>
              <a:pPr>
                <a:spcBef>
                  <a:spcPct val="0"/>
                </a:spcBef>
              </a:pPr>
              <a:t>43</a:t>
            </a:fld>
            <a:endParaRPr lang="en-US" altLang="en-US"/>
          </a:p>
        </p:txBody>
      </p:sp>
      <p:sp>
        <p:nvSpPr>
          <p:cNvPr id="74755" name="Rectangle 2">
            <a:extLst>
              <a:ext uri="{FF2B5EF4-FFF2-40B4-BE49-F238E27FC236}">
                <a16:creationId xmlns:a16="http://schemas.microsoft.com/office/drawing/2014/main" id="{6302323C-2CFB-4EE5-896A-0AEBDECE51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347B08F5-681B-47BB-9B12-EB989E974F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estimates are in story points, these give a relative estimate between the items, not a fixed one in hours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2AED355-8889-460E-93FC-E1904FC69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F23567-43D7-49E5-B835-BF673506A4F9}" type="slidenum">
              <a:rPr lang="en-US" altLang="en-US" smtClean="0"/>
              <a:pPr>
                <a:spcBef>
                  <a:spcPct val="0"/>
                </a:spcBef>
              </a:pPr>
              <a:t>44</a:t>
            </a:fld>
            <a:endParaRPr lang="en-US" altLang="en-US"/>
          </a:p>
        </p:txBody>
      </p:sp>
      <p:sp>
        <p:nvSpPr>
          <p:cNvPr id="76803" name="Rectangle 2">
            <a:extLst>
              <a:ext uri="{FF2B5EF4-FFF2-40B4-BE49-F238E27FC236}">
                <a16:creationId xmlns:a16="http://schemas.microsoft.com/office/drawing/2014/main" id="{D78E0D3E-579A-485B-A9D5-3928867CC8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E5BBD7B9-FEBA-4DC4-B227-58A4A8313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6F45203-8E9B-4240-A824-207B23CFE1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86B6D-1823-4796-9275-69730C9D5574}" type="slidenum">
              <a:rPr lang="en-US" altLang="en-US" smtClean="0"/>
              <a:pPr>
                <a:spcBef>
                  <a:spcPct val="0"/>
                </a:spcBef>
              </a:pPr>
              <a:t>45</a:t>
            </a:fld>
            <a:endParaRPr lang="en-US" altLang="en-US"/>
          </a:p>
        </p:txBody>
      </p:sp>
      <p:sp>
        <p:nvSpPr>
          <p:cNvPr id="78851" name="Rectangle 2">
            <a:extLst>
              <a:ext uri="{FF2B5EF4-FFF2-40B4-BE49-F238E27FC236}">
                <a16:creationId xmlns:a16="http://schemas.microsoft.com/office/drawing/2014/main" id="{5E22CA27-DE0D-4367-84CF-07DEC7FE9C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35CBC163-94D5-4357-AC4E-32862820B9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0B55620-CAED-4C7D-9FCF-F0754DDAE1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D94659-C6EC-4C06-9E17-E14977914F15}" type="slidenum">
              <a:rPr lang="en-US" altLang="en-US" smtClean="0"/>
              <a:pPr>
                <a:spcBef>
                  <a:spcPct val="0"/>
                </a:spcBef>
              </a:pPr>
              <a:t>46</a:t>
            </a:fld>
            <a:endParaRPr lang="en-US" altLang="en-US"/>
          </a:p>
        </p:txBody>
      </p:sp>
      <p:sp>
        <p:nvSpPr>
          <p:cNvPr id="80899" name="Rectangle 2">
            <a:extLst>
              <a:ext uri="{FF2B5EF4-FFF2-40B4-BE49-F238E27FC236}">
                <a16:creationId xmlns:a16="http://schemas.microsoft.com/office/drawing/2014/main" id="{2837CB3D-D9F5-4056-A7EB-CEFFFFC2E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DCB64E97-A3A0-4CD6-A402-C45FFEFF5B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can see how the sprint backlog goes down over the sprint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4291C61-E8B1-459C-9626-D3AEB33D90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21DF0A-3AA6-4C59-B34F-43464F3FCC3C}" type="slidenum">
              <a:rPr lang="en-US" altLang="en-US" smtClean="0"/>
              <a:pPr>
                <a:spcBef>
                  <a:spcPct val="0"/>
                </a:spcBef>
              </a:pPr>
              <a:t>47</a:t>
            </a:fld>
            <a:endParaRPr lang="en-US" altLang="en-US"/>
          </a:p>
        </p:txBody>
      </p:sp>
      <p:sp>
        <p:nvSpPr>
          <p:cNvPr id="82947" name="Rectangle 2">
            <a:extLst>
              <a:ext uri="{FF2B5EF4-FFF2-40B4-BE49-F238E27FC236}">
                <a16:creationId xmlns:a16="http://schemas.microsoft.com/office/drawing/2014/main" id="{5DA7A962-5CB3-4D52-A2EE-B912A1822F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C3C86919-5338-4637-9141-83E3911499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daily estimates are used to plot the sprint burndown, the work remaining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6E57CC2-71D8-4B04-98EC-43799D4141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979A61-A21D-4FDC-B19F-928E331BAC27}" type="slidenum">
              <a:rPr lang="en-US" altLang="en-US" smtClean="0"/>
              <a:pPr>
                <a:spcBef>
                  <a:spcPct val="0"/>
                </a:spcBef>
              </a:pPr>
              <a:t>5</a:t>
            </a:fld>
            <a:endParaRPr lang="en-US" altLang="en-US"/>
          </a:p>
        </p:txBody>
      </p:sp>
      <p:sp>
        <p:nvSpPr>
          <p:cNvPr id="15363" name="Rectangle 1026">
            <a:extLst>
              <a:ext uri="{FF2B5EF4-FFF2-40B4-BE49-F238E27FC236}">
                <a16:creationId xmlns:a16="http://schemas.microsoft.com/office/drawing/2014/main" id="{59A30C39-4801-46DF-8748-96F86430A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1027">
            <a:extLst>
              <a:ext uri="{FF2B5EF4-FFF2-40B4-BE49-F238E27FC236}">
                <a16:creationId xmlns:a16="http://schemas.microsoft.com/office/drawing/2014/main" id="{3A311822-A730-4511-A577-8325A26AF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2B6B82D-7A0E-44A6-A955-9DF7A1C394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7E3ED8-14E9-4228-ACF4-38F25A09D5BA}" type="slidenum">
              <a:rPr lang="en-US" altLang="en-US" smtClean="0"/>
              <a:pPr>
                <a:spcBef>
                  <a:spcPct val="0"/>
                </a:spcBef>
              </a:pPr>
              <a:t>48</a:t>
            </a:fld>
            <a:endParaRPr lang="en-US" altLang="en-US"/>
          </a:p>
        </p:txBody>
      </p:sp>
      <p:sp>
        <p:nvSpPr>
          <p:cNvPr id="84995" name="Rectangle 2">
            <a:extLst>
              <a:ext uri="{FF2B5EF4-FFF2-40B4-BE49-F238E27FC236}">
                <a16:creationId xmlns:a16="http://schemas.microsoft.com/office/drawing/2014/main" id="{A298B7BA-70BA-47FA-A4AD-F4E4E8B2E19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a:extLst>
              <a:ext uri="{FF2B5EF4-FFF2-40B4-BE49-F238E27FC236}">
                <a16:creationId xmlns:a16="http://schemas.microsoft.com/office/drawing/2014/main" id="{2C856D67-5B4E-4D3E-A8AE-AC0BBDF652E3}"/>
              </a:ext>
            </a:extLst>
          </p:cNvPr>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D6EA901-732C-4F60-B868-8E5F8C937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6663BCD1-1DCE-48AF-A682-9428F377C5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a:extLst>
              <a:ext uri="{FF2B5EF4-FFF2-40B4-BE49-F238E27FC236}">
                <a16:creationId xmlns:a16="http://schemas.microsoft.com/office/drawing/2014/main" id="{996153BB-CB45-40CD-A9BD-DD77BD248A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1C6A55-1FC1-4AD4-96B3-2F434755629C}" type="slidenum">
              <a:rPr lang="en-GB" altLang="en-US" smtClean="0"/>
              <a:pPr>
                <a:spcBef>
                  <a:spcPct val="0"/>
                </a:spcBef>
              </a:pPr>
              <a:t>49</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09B5032-AF53-4012-9FC5-CF8AE8A36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AEE232-FF24-4665-878D-3F685082FF3E}" type="slidenum">
              <a:rPr lang="en-US" altLang="en-US" smtClean="0"/>
              <a:pPr>
                <a:spcBef>
                  <a:spcPct val="0"/>
                </a:spcBef>
              </a:pPr>
              <a:t>50</a:t>
            </a:fld>
            <a:endParaRPr lang="en-US" altLang="en-US"/>
          </a:p>
        </p:txBody>
      </p:sp>
      <p:sp>
        <p:nvSpPr>
          <p:cNvPr id="89091" name="Rectangle 2">
            <a:extLst>
              <a:ext uri="{FF2B5EF4-FFF2-40B4-BE49-F238E27FC236}">
                <a16:creationId xmlns:a16="http://schemas.microsoft.com/office/drawing/2014/main" id="{C63B27E9-B3E1-49D4-9311-ED0200C871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16D79CCD-EC86-46C3-B4CB-BE1018FA85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BC290E8-91D2-41A0-A650-42906CD0D2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555ECE-7A3F-4669-9340-18E23B1C04B7}" type="slidenum">
              <a:rPr lang="en-US" altLang="en-US" smtClean="0"/>
              <a:pPr>
                <a:spcBef>
                  <a:spcPct val="0"/>
                </a:spcBef>
              </a:pPr>
              <a:t>51</a:t>
            </a:fld>
            <a:endParaRPr lang="en-US" altLang="en-US"/>
          </a:p>
        </p:txBody>
      </p:sp>
      <p:sp>
        <p:nvSpPr>
          <p:cNvPr id="91139" name="Rectangle 2">
            <a:extLst>
              <a:ext uri="{FF2B5EF4-FFF2-40B4-BE49-F238E27FC236}">
                <a16:creationId xmlns:a16="http://schemas.microsoft.com/office/drawing/2014/main" id="{0C106BEF-F5A8-49C4-8FF5-55ACF1E0D2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D5A242EB-9A52-4E83-B204-7CB39C8AE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person sent to the scrum of scrums is the most appropriate – this is not always the scrum master </a:t>
            </a:r>
          </a:p>
          <a:p>
            <a:pPr eaLnBrk="1" hangingPunct="1">
              <a:spcBef>
                <a:spcPct val="0"/>
              </a:spcBef>
            </a:pPr>
            <a:r>
              <a:rPr lang="en-US" altLang="en-US"/>
              <a:t>e.g. if a teams was doing DB design the DBA might be a better choice. This choice could alter over time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C6F60DCB-86A9-4A9B-907C-995FC9C48A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1F3369-7737-4738-AE50-72A8362277BA}" type="slidenum">
              <a:rPr lang="en-US" altLang="en-US" smtClean="0"/>
              <a:pPr>
                <a:spcBef>
                  <a:spcPct val="0"/>
                </a:spcBef>
              </a:pPr>
              <a:t>52</a:t>
            </a:fld>
            <a:endParaRPr lang="en-US" altLang="en-US"/>
          </a:p>
        </p:txBody>
      </p:sp>
      <p:sp>
        <p:nvSpPr>
          <p:cNvPr id="93187" name="Rectangle 2">
            <a:extLst>
              <a:ext uri="{FF2B5EF4-FFF2-40B4-BE49-F238E27FC236}">
                <a16:creationId xmlns:a16="http://schemas.microsoft.com/office/drawing/2014/main" id="{DCC744A0-2FBD-4EE1-B8B0-9E7AED27D4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8C9C1840-2875-4DAA-BB1B-5561B6130D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scrum of scrums process can be repeated to further grow a project.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BC8CA7C-7B05-42E0-9A83-8DFDC37EF0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43BFA4AE-6E0A-4CEB-AF2F-017D03E98A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As with Extreme Programming the product backlog and sprint backlog can be managed on paper cards, most other things add complexity</a:t>
            </a:r>
          </a:p>
          <a:p>
            <a:pPr eaLnBrk="1" hangingPunct="1">
              <a:spcBef>
                <a:spcPct val="0"/>
              </a:spcBef>
            </a:pPr>
            <a:endParaRPr lang="en-GB" altLang="en-US"/>
          </a:p>
          <a:p>
            <a:pPr eaLnBrk="1" hangingPunct="1">
              <a:spcBef>
                <a:spcPct val="0"/>
              </a:spcBef>
            </a:pPr>
            <a:r>
              <a:rPr lang="en-GB" altLang="en-US"/>
              <a:t>These can be displayed in a notice board or whiteboard with a manual burn down chart.</a:t>
            </a:r>
          </a:p>
          <a:p>
            <a:pPr eaLnBrk="1" hangingPunct="1">
              <a:spcBef>
                <a:spcPct val="0"/>
              </a:spcBef>
            </a:pPr>
            <a:endParaRPr lang="en-GB" altLang="en-US"/>
          </a:p>
        </p:txBody>
      </p:sp>
      <p:sp>
        <p:nvSpPr>
          <p:cNvPr id="95236" name="Slide Number Placeholder 3">
            <a:extLst>
              <a:ext uri="{FF2B5EF4-FFF2-40B4-BE49-F238E27FC236}">
                <a16:creationId xmlns:a16="http://schemas.microsoft.com/office/drawing/2014/main" id="{D97A2DFA-64F1-4B00-8BEF-522968FB65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8BE876-FDF8-4A6D-8806-E771278C00E5}" type="slidenum">
              <a:rPr lang="en-GB" altLang="en-US" smtClean="0"/>
              <a:pPr>
                <a:spcBef>
                  <a:spcPct val="0"/>
                </a:spcBef>
              </a:pPr>
              <a:t>53</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94B8CC4-7CD4-45AE-88E7-E0F9781994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5B3116-63B5-41E0-B571-9DF9D28E8A2E}" type="slidenum">
              <a:rPr lang="en-US" altLang="en-US" smtClean="0"/>
              <a:pPr>
                <a:spcBef>
                  <a:spcPct val="0"/>
                </a:spcBef>
              </a:pPr>
              <a:t>54</a:t>
            </a:fld>
            <a:endParaRPr lang="en-US" altLang="en-US"/>
          </a:p>
        </p:txBody>
      </p:sp>
      <p:sp>
        <p:nvSpPr>
          <p:cNvPr id="97283" name="Rectangle 1026">
            <a:extLst>
              <a:ext uri="{FF2B5EF4-FFF2-40B4-BE49-F238E27FC236}">
                <a16:creationId xmlns:a16="http://schemas.microsoft.com/office/drawing/2014/main" id="{1751679A-4473-41BF-BC59-D9F10D7BC0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1027">
            <a:extLst>
              <a:ext uri="{FF2B5EF4-FFF2-40B4-BE49-F238E27FC236}">
                <a16:creationId xmlns:a16="http://schemas.microsoft.com/office/drawing/2014/main" id="{339BD678-7367-4D18-BC64-50DFB38B76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D5AC9B3-896F-4B9A-B26E-854ABA0F07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467047-9130-4FBE-BC46-EDF5B4520D03}" type="slidenum">
              <a:rPr lang="en-US" altLang="en-US" smtClean="0"/>
              <a:pPr>
                <a:spcBef>
                  <a:spcPct val="0"/>
                </a:spcBef>
              </a:pPr>
              <a:t>55</a:t>
            </a:fld>
            <a:endParaRPr lang="en-US" altLang="en-US"/>
          </a:p>
        </p:txBody>
      </p:sp>
      <p:sp>
        <p:nvSpPr>
          <p:cNvPr id="99331" name="Rectangle 2">
            <a:extLst>
              <a:ext uri="{FF2B5EF4-FFF2-40B4-BE49-F238E27FC236}">
                <a16:creationId xmlns:a16="http://schemas.microsoft.com/office/drawing/2014/main" id="{9BD16CE7-7660-49DA-9D31-DF7AAD519A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45AF91FF-7DA9-4AE5-A485-DCA960E976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15EB6054-89FD-4B67-A213-94AC7FBE9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359293-806D-452E-899F-455D74E511EC}" type="slidenum">
              <a:rPr lang="en-US" altLang="en-US" smtClean="0"/>
              <a:pPr>
                <a:spcBef>
                  <a:spcPct val="0"/>
                </a:spcBef>
              </a:pPr>
              <a:t>56</a:t>
            </a:fld>
            <a:endParaRPr lang="en-US" altLang="en-US"/>
          </a:p>
        </p:txBody>
      </p:sp>
      <p:sp>
        <p:nvSpPr>
          <p:cNvPr id="101379" name="Rectangle 2">
            <a:extLst>
              <a:ext uri="{FF2B5EF4-FFF2-40B4-BE49-F238E27FC236}">
                <a16:creationId xmlns:a16="http://schemas.microsoft.com/office/drawing/2014/main" id="{CCB2BB63-8DA0-4D99-8AF4-19AD2C4B85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a:extLst>
              <a:ext uri="{FF2B5EF4-FFF2-40B4-BE49-F238E27FC236}">
                <a16:creationId xmlns:a16="http://schemas.microsoft.com/office/drawing/2014/main" id="{26B23A30-352B-4503-909C-B2257B7AB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9441541-1651-4B0A-8FD3-6AAB62DE34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46316C-7B56-4149-8E94-D42DF6B3BF04}" type="slidenum">
              <a:rPr lang="en-US" altLang="en-US" smtClean="0"/>
              <a:pPr>
                <a:spcBef>
                  <a:spcPct val="0"/>
                </a:spcBef>
              </a:pPr>
              <a:t>57</a:t>
            </a:fld>
            <a:endParaRPr lang="en-US" altLang="en-US"/>
          </a:p>
        </p:txBody>
      </p:sp>
      <p:sp>
        <p:nvSpPr>
          <p:cNvPr id="103427" name="Rectangle 2">
            <a:extLst>
              <a:ext uri="{FF2B5EF4-FFF2-40B4-BE49-F238E27FC236}">
                <a16:creationId xmlns:a16="http://schemas.microsoft.com/office/drawing/2014/main" id="{3712AB68-38B5-4E94-926F-32076E58D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a:extLst>
              <a:ext uri="{FF2B5EF4-FFF2-40B4-BE49-F238E27FC236}">
                <a16:creationId xmlns:a16="http://schemas.microsoft.com/office/drawing/2014/main" id="{D54D6827-C040-4549-89DE-081E5093C4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450"/>
              </a:spcBef>
            </a:pPr>
            <a:r>
              <a:rPr lang="en-US" altLang="en-US">
                <a:ea typeface="Gill Sans"/>
                <a:cs typeface="Gill Sans"/>
              </a:rPr>
              <a:t>Based on Presentation by: Mike Cohn</a:t>
            </a:r>
          </a:p>
          <a:p>
            <a:pPr eaLnBrk="1" hangingPunct="1">
              <a:spcBef>
                <a:spcPts val="450"/>
              </a:spcBef>
            </a:pPr>
            <a:r>
              <a:rPr lang="en-US" altLang="en-US">
                <a:ea typeface="Gill Sans"/>
                <a:cs typeface="Gill Sans"/>
              </a:rPr>
              <a:t>mike@mountaingoatsoftware.com</a:t>
            </a:r>
          </a:p>
          <a:p>
            <a:pPr eaLnBrk="1" hangingPunct="1">
              <a:spcBef>
                <a:spcPts val="450"/>
              </a:spcBef>
            </a:pPr>
            <a:r>
              <a:rPr lang="en-US" altLang="en-US">
                <a:ea typeface="Gill Sans"/>
                <a:cs typeface="Gill Sans"/>
              </a:rPr>
              <a:t>www.mountaingoatsoftware.com</a:t>
            </a:r>
          </a:p>
          <a:p>
            <a:pPr eaLnBrk="1" hangingPunct="1">
              <a:spcBef>
                <a:spcPts val="450"/>
              </a:spcBef>
            </a:pPr>
            <a:r>
              <a:rPr lang="en-US" altLang="en-US">
                <a:ea typeface="Gill Sans"/>
                <a:cs typeface="Gill Sans"/>
              </a:rPr>
              <a:t>(720) 890-6110 (office)</a:t>
            </a:r>
          </a:p>
          <a:p>
            <a:pPr eaLnBrk="1" hangingPunct="1">
              <a:spcBef>
                <a:spcPts val="450"/>
              </a:spcBef>
            </a:pPr>
            <a:endParaRPr lang="en-US" altLang="en-US">
              <a:ea typeface="Gill Sans"/>
              <a:cs typeface="Gill Sans"/>
            </a:endParaRPr>
          </a:p>
          <a:p>
            <a:pPr eaLnBrk="1" hangingPunct="1">
              <a:spcBef>
                <a:spcPts val="450"/>
              </a:spcBef>
            </a:pPr>
            <a:r>
              <a:rPr lang="en-US" altLang="en-US"/>
              <a:t>Amended and the cartoon characters added by Black Marble Ltd</a:t>
            </a:r>
          </a:p>
          <a:p>
            <a:pPr eaLnBrk="1" hangingPunct="1">
              <a:spcBef>
                <a:spcPts val="450"/>
              </a:spcBef>
            </a:pPr>
            <a:r>
              <a:rPr lang="en-US" altLang="en-US"/>
              <a:t>richard@blackmarble.co.uk</a:t>
            </a:r>
          </a:p>
          <a:p>
            <a:pPr eaLnBrk="1" hangingPunct="1">
              <a:spcBef>
                <a:spcPts val="450"/>
              </a:spcBef>
            </a:pPr>
            <a:r>
              <a:rPr lang="en-US" altLang="en-US"/>
              <a:t>www.blackmarble.co.uk</a:t>
            </a:r>
          </a:p>
          <a:p>
            <a:pPr eaLnBrk="1" hangingPunct="1">
              <a:spcBef>
                <a:spcPts val="450"/>
              </a:spcBef>
            </a:pPr>
            <a:r>
              <a:rPr lang="en-US" altLang="en-US"/>
              <a:t>+44 1274 841305</a:t>
            </a:r>
            <a:endParaRPr lang="en-GB" altLang="en-US"/>
          </a:p>
          <a:p>
            <a:pPr eaLnBrk="1" hangingPunct="1">
              <a:spcBef>
                <a:spcPts val="450"/>
              </a:spcBef>
            </a:pPr>
            <a:endParaRPr lang="en-US" altLang="en-US">
              <a:ea typeface="Gill Sans"/>
              <a:cs typeface="Gill Sans"/>
            </a:endParaRPr>
          </a:p>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464B123-351D-4D27-83E6-73DB000FB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52082FC-E141-4BFE-A0FE-EF9FA76C9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AC1597D3-092B-480A-B5A2-8FAE12F27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849AB7-1C21-47CF-91AE-3B8A2A3C123E}" type="slidenum">
              <a:rPr lang="en-GB" altLang="en-US" smtClean="0"/>
              <a:pPr>
                <a:spcBef>
                  <a:spcPct val="0"/>
                </a:spcBef>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8C0F4A0-AD51-485D-A039-A0A368F527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FD12BBF-1D1C-4390-81B6-811615352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51F50612-C2BE-4B0F-B94A-9814EE352B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061751-78E1-4750-999E-0D12946A8A04}" type="slidenum">
              <a:rPr lang="en-GB" altLang="en-US" smtClean="0"/>
              <a:pPr>
                <a:spcBef>
                  <a:spcPct val="0"/>
                </a:spcBef>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2C108E6-6CA0-461A-AF5E-B782486D5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B1CA40B-57EC-4E5D-85F6-865506AAF0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FE2ECFF3-6AD7-476C-907B-EC9C84453B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EEAB2E-AA14-446F-95C4-0C16B1264625}" type="slidenum">
              <a:rPr lang="en-GB" altLang="en-US" smtClean="0"/>
              <a:pPr>
                <a:spcBef>
                  <a:spcPct val="0"/>
                </a:spcBef>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EE7CC8B-F468-4D95-A26C-BBB2902117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BE7F82-DF52-4746-8E8C-7AAD3B18D9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4EEDE5F1-AF21-4C83-91DF-814284FC96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05BEDF-446F-4857-9C49-D259A6045EB7}" type="slidenum">
              <a:rPr lang="en-GB" altLang="en-US" smtClean="0"/>
              <a:pPr>
                <a:spcBef>
                  <a:spcPct val="0"/>
                </a:spcBef>
              </a:pPr>
              <a:t>12</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152BD14-BE65-4CC7-B722-41FC84ED72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41135A3-A6B6-4F57-AFB1-134DF7B3C4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There are no type of project Scum cannot be applied to</a:t>
            </a:r>
          </a:p>
        </p:txBody>
      </p:sp>
      <p:sp>
        <p:nvSpPr>
          <p:cNvPr id="26628" name="Slide Number Placeholder 3">
            <a:extLst>
              <a:ext uri="{FF2B5EF4-FFF2-40B4-BE49-F238E27FC236}">
                <a16:creationId xmlns:a16="http://schemas.microsoft.com/office/drawing/2014/main" id="{63F37DC6-BD75-49DE-ACD7-FF5488B38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BCE6BD-422B-48D8-9949-D6B14DEA6BBA}" type="slidenum">
              <a:rPr lang="en-GB" altLang="en-US" smtClean="0"/>
              <a:pPr>
                <a:spcBef>
                  <a:spcPct val="0"/>
                </a:spcBef>
              </a:pPr>
              <a:t>14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43AF-E75A-444F-9999-C4E2E5E2E11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l-GR"/>
          </a:p>
        </p:txBody>
      </p:sp>
      <p:sp>
        <p:nvSpPr>
          <p:cNvPr id="3" name="Subtitle 2">
            <a:extLst>
              <a:ext uri="{FF2B5EF4-FFF2-40B4-BE49-F238E27FC236}">
                <a16:creationId xmlns:a16="http://schemas.microsoft.com/office/drawing/2014/main" id="{9DC8947E-9C30-4954-BAA8-30388FAEED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AEF3A820-B5DD-41A6-A37C-363EE903FD6A}"/>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5" name="Footer Placeholder 4">
            <a:extLst>
              <a:ext uri="{FF2B5EF4-FFF2-40B4-BE49-F238E27FC236}">
                <a16:creationId xmlns:a16="http://schemas.microsoft.com/office/drawing/2014/main" id="{6E2EE0D1-9E27-4686-B093-93E2C83CCBDC}"/>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C5C17521-FEDC-464C-A109-FBB49667F8A3}"/>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314834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9C8A-0D0E-40BF-A156-DE83ED3DC13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D73564E-9AD7-46F6-BA00-CFD0BDA103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22EA99C-6B5B-41A8-8807-8159B6F446DA}"/>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5" name="Footer Placeholder 4">
            <a:extLst>
              <a:ext uri="{FF2B5EF4-FFF2-40B4-BE49-F238E27FC236}">
                <a16:creationId xmlns:a16="http://schemas.microsoft.com/office/drawing/2014/main" id="{02CAD4A1-E383-48CA-9E39-BD0851EBFD27}"/>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12F166D0-7CB3-46DE-AA4F-80A1AF38FAA5}"/>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314180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DC665-0743-4A3F-80CF-F28D75EAE5B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0A52424-3F1E-4923-8515-914AC3D4F73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3394A6D-24E6-4FB7-A362-86C35251BD2F}"/>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5" name="Footer Placeholder 4">
            <a:extLst>
              <a:ext uri="{FF2B5EF4-FFF2-40B4-BE49-F238E27FC236}">
                <a16:creationId xmlns:a16="http://schemas.microsoft.com/office/drawing/2014/main" id="{69FF0864-AEAA-477D-834A-E2EACEAAB22C}"/>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17793843-0BBF-4CB3-A0E5-489A2F9902F5}"/>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403716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lvl1pPr>
              <a:defRPr sz="4400">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914400" y="1600200"/>
            <a:ext cx="3810000" cy="4530725"/>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80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0BCD-B072-4692-B2C8-BFCDC486F7C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C658A1C-80AB-476D-B26F-04815CBEA9D4}"/>
              </a:ext>
            </a:extLst>
          </p:cNvPr>
          <p:cNvSpPr>
            <a:spLocks noGrp="1"/>
          </p:cNvSpPr>
          <p:nvPr>
            <p:ph idx="1"/>
          </p:nvPr>
        </p:nvSpPr>
        <p:spPr/>
        <p:txBody>
          <a:bodyPr/>
          <a:lstStyle>
            <a:lvl1pPr marL="171450" indent="-171450">
              <a:lnSpc>
                <a:spcPct val="150000"/>
              </a:lnSpc>
              <a:buFont typeface="Wingdings" panose="05000000000000000000" pitchFamily="2" charset="2"/>
              <a:buChar char="§"/>
              <a:defRPr/>
            </a:lvl1pPr>
            <a:lvl2pPr marL="514350" indent="-171450">
              <a:lnSpc>
                <a:spcPct val="150000"/>
              </a:lnSpc>
              <a:buFont typeface="Wingdings" panose="05000000000000000000" pitchFamily="2" charset="2"/>
              <a:buChar char="§"/>
              <a:defRPr/>
            </a:lvl2pPr>
            <a:lvl3pPr marL="857250" indent="-171450">
              <a:lnSpc>
                <a:spcPct val="150000"/>
              </a:lnSpc>
              <a:buFont typeface="Wingdings" panose="05000000000000000000" pitchFamily="2" charset="2"/>
              <a:buChar char="§"/>
              <a:defRPr/>
            </a:lvl3pPr>
            <a:lvl4pPr marL="1200150" indent="-171450">
              <a:lnSpc>
                <a:spcPct val="150000"/>
              </a:lnSpc>
              <a:buFont typeface="Wingdings" panose="05000000000000000000" pitchFamily="2" charset="2"/>
              <a:buChar char="§"/>
              <a:defRPr/>
            </a:lvl4pPr>
            <a:lvl5pPr marL="1543050" indent="-171450">
              <a:lnSpc>
                <a:spcPct val="150000"/>
              </a:lnSpc>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a:extLst>
              <a:ext uri="{FF2B5EF4-FFF2-40B4-BE49-F238E27FC236}">
                <a16:creationId xmlns:a16="http://schemas.microsoft.com/office/drawing/2014/main" id="{0AFFD128-982E-4B5A-9C10-11A101190860}"/>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5" name="Footer Placeholder 4">
            <a:extLst>
              <a:ext uri="{FF2B5EF4-FFF2-40B4-BE49-F238E27FC236}">
                <a16:creationId xmlns:a16="http://schemas.microsoft.com/office/drawing/2014/main" id="{FBA4F6C6-841D-4E69-A0DB-CC64BC17649C}"/>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43B837B2-7BE5-46E4-A644-2C2D940C6FC7}"/>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240702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F8CA-41CC-41AA-B2F8-D32709E68D9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D120467F-AA43-4DE5-A824-B617CB5821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3A51C0-D529-4309-A99F-BE5EACA7ADAA}"/>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5" name="Footer Placeholder 4">
            <a:extLst>
              <a:ext uri="{FF2B5EF4-FFF2-40B4-BE49-F238E27FC236}">
                <a16:creationId xmlns:a16="http://schemas.microsoft.com/office/drawing/2014/main" id="{E90A088C-7A28-41F6-8B9E-EA6C426180F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C361FA00-85CD-4A88-8F6B-6F5BCC570FE3}"/>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20109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4306-C66B-4742-91F0-439AEBA29C4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48AF0BA6-AEB7-4FF1-8F71-46E93F279D8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81C7AB9-2329-4927-A914-2FB537011F7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58F6164-AE0E-43AF-98F8-B89CD704BA1C}"/>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6" name="Footer Placeholder 5">
            <a:extLst>
              <a:ext uri="{FF2B5EF4-FFF2-40B4-BE49-F238E27FC236}">
                <a16:creationId xmlns:a16="http://schemas.microsoft.com/office/drawing/2014/main" id="{04DE4044-255E-40FF-8986-BAB3194C0B10}"/>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AD1B1163-0591-4B76-8D35-BC2D82067E97}"/>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105364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3267-5679-4706-949F-E929A59A87EC}"/>
              </a:ext>
            </a:extLst>
          </p:cNvPr>
          <p:cNvSpPr>
            <a:spLocks noGrp="1"/>
          </p:cNvSpPr>
          <p:nvPr>
            <p:ph type="title"/>
          </p:nvPr>
        </p:nvSpPr>
        <p:spPr>
          <a:xfrm>
            <a:off x="629841" y="365126"/>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0DEE246E-C1F2-432E-AE5D-C8612FE84BC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9633649-3747-456D-B704-D5E09296B63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4F1D8BA9-D499-4E18-86BD-619545A34C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1C4D6B2-637A-4D3E-A4B7-A0A364B1E95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ADF4D90C-D89A-4E76-8C71-66FA17577E2D}"/>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8" name="Footer Placeholder 7">
            <a:extLst>
              <a:ext uri="{FF2B5EF4-FFF2-40B4-BE49-F238E27FC236}">
                <a16:creationId xmlns:a16="http://schemas.microsoft.com/office/drawing/2014/main" id="{936AB131-E2A3-44EE-8CAE-BC1F4C467B5C}"/>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62DC06CD-7474-4184-8FAA-59CBB77E0449}"/>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270972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2FD2-A7EF-4D54-AA81-346A0A2323AF}"/>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32B86063-57E4-48F4-8EBC-DF359BDBBB6D}"/>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4" name="Footer Placeholder 3">
            <a:extLst>
              <a:ext uri="{FF2B5EF4-FFF2-40B4-BE49-F238E27FC236}">
                <a16:creationId xmlns:a16="http://schemas.microsoft.com/office/drawing/2014/main" id="{E9F77D1E-083C-4F41-B0C0-00B5F0E70D15}"/>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A5C5AB01-7333-4F1A-86E6-B4F0DEA4A126}"/>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266622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CAEC4-0142-4051-870E-49BF3D718A2A}"/>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3" name="Footer Placeholder 2">
            <a:extLst>
              <a:ext uri="{FF2B5EF4-FFF2-40B4-BE49-F238E27FC236}">
                <a16:creationId xmlns:a16="http://schemas.microsoft.com/office/drawing/2014/main" id="{302141F0-9285-4FF0-B57B-304702149069}"/>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4DE24189-BB49-486C-B980-7772DEFE30A2}"/>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137401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D1FC-BA58-475E-BDB6-52D11C1A31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AD02163A-B0E4-447B-B135-58E4A4E0981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DA59223D-5F53-4E4A-898C-1D3272CE45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AA2DB14-004C-4F08-8147-639463D37B2A}"/>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6" name="Footer Placeholder 5">
            <a:extLst>
              <a:ext uri="{FF2B5EF4-FFF2-40B4-BE49-F238E27FC236}">
                <a16:creationId xmlns:a16="http://schemas.microsoft.com/office/drawing/2014/main" id="{8301055A-0EB6-4135-ACD9-0645C18F133F}"/>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92309CB9-D952-4756-8F9C-5A54B66C091B}"/>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291753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B26F-6FDE-4C2B-8D3E-1F4ED7BDF5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1FE01B33-C3AC-4ED1-A6F2-0A174C91FD8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Text Placeholder 3">
            <a:extLst>
              <a:ext uri="{FF2B5EF4-FFF2-40B4-BE49-F238E27FC236}">
                <a16:creationId xmlns:a16="http://schemas.microsoft.com/office/drawing/2014/main" id="{2E3CD14D-7B84-473E-BFF4-D745E98445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B76150B-5F01-4644-B652-A49EC905ED7D}"/>
              </a:ext>
            </a:extLst>
          </p:cNvPr>
          <p:cNvSpPr>
            <a:spLocks noGrp="1"/>
          </p:cNvSpPr>
          <p:nvPr>
            <p:ph type="dt" sz="half" idx="10"/>
          </p:nvPr>
        </p:nvSpPr>
        <p:spPr/>
        <p:txBody>
          <a:bodyPr/>
          <a:lstStyle/>
          <a:p>
            <a:pPr>
              <a:defRPr/>
            </a:pPr>
            <a:fld id="{63E13F29-1AE3-4F21-84EF-ACA29D65087D}" type="datetimeFigureOut">
              <a:rPr lang="en-US" smtClean="0"/>
              <a:pPr>
                <a:defRPr/>
              </a:pPr>
              <a:t>11/2/2018</a:t>
            </a:fld>
            <a:endParaRPr lang="en-GB"/>
          </a:p>
        </p:txBody>
      </p:sp>
      <p:sp>
        <p:nvSpPr>
          <p:cNvPr id="6" name="Footer Placeholder 5">
            <a:extLst>
              <a:ext uri="{FF2B5EF4-FFF2-40B4-BE49-F238E27FC236}">
                <a16:creationId xmlns:a16="http://schemas.microsoft.com/office/drawing/2014/main" id="{56F791F4-4BC9-4AB5-8B50-99318025C1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F7972-ADF7-4F05-85FA-A3CF4491A3B9}"/>
              </a:ext>
            </a:extLst>
          </p:cNvPr>
          <p:cNvSpPr>
            <a:spLocks noGrp="1"/>
          </p:cNvSpPr>
          <p:nvPr>
            <p:ph type="sldNum" sz="quarter" idx="12"/>
          </p:nvPr>
        </p:nvSpPr>
        <p:spPr/>
        <p:txBody>
          <a:body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319400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AA440-6867-41D5-8D82-FDA49C8D96F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04D84C1-FB8E-4DAE-A860-C2228B49BA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D333577-EDD8-4238-87DA-061433D0E46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3E13F29-1AE3-4F21-84EF-ACA29D65087D}" type="datetimeFigureOut">
              <a:rPr lang="en-US" smtClean="0"/>
              <a:pPr>
                <a:defRPr/>
              </a:pPr>
              <a:t>11/2/2018</a:t>
            </a:fld>
            <a:endParaRPr lang="en-GB"/>
          </a:p>
        </p:txBody>
      </p:sp>
      <p:sp>
        <p:nvSpPr>
          <p:cNvPr id="5" name="Footer Placeholder 4">
            <a:extLst>
              <a:ext uri="{FF2B5EF4-FFF2-40B4-BE49-F238E27FC236}">
                <a16:creationId xmlns:a16="http://schemas.microsoft.com/office/drawing/2014/main" id="{02BFB924-814C-42A6-B771-928F64FE85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E0953452-33B3-4691-A18F-1500C1B577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580CA3B-8E66-4B67-ACBE-E56B77889B0D}" type="slidenum">
              <a:rPr lang="en-GB" altLang="en-US" smtClean="0"/>
              <a:pPr>
                <a:defRPr/>
              </a:pPr>
              <a:t>‹#›</a:t>
            </a:fld>
            <a:endParaRPr lang="en-GB" altLang="en-US"/>
          </a:p>
        </p:txBody>
      </p:sp>
    </p:spTree>
    <p:extLst>
      <p:ext uri="{BB962C8B-B14F-4D97-AF65-F5344CB8AC3E}">
        <p14:creationId xmlns:p14="http://schemas.microsoft.com/office/powerpoint/2010/main" val="322381740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3.png"/><Relationship Id="rId18" Type="http://schemas.openxmlformats.org/officeDocument/2006/relationships/image" Target="../media/image37.png"/><Relationship Id="rId3" Type="http://schemas.openxmlformats.org/officeDocument/2006/relationships/image" Target="../media/image26.png"/><Relationship Id="rId7" Type="http://schemas.openxmlformats.org/officeDocument/2006/relationships/image" Target="../media/image16.png"/><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notesSlide" Target="../notesSlides/notesSlide43.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13.png"/><Relationship Id="rId10" Type="http://schemas.openxmlformats.org/officeDocument/2006/relationships/image" Target="../media/image15.png"/><Relationship Id="rId19" Type="http://schemas.openxmlformats.org/officeDocument/2006/relationships/image" Target="../media/image38.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34.png"/></Relationships>
</file>

<file path=ppt/slides/_rels/slide5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44.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362" name="Rectangle 2">
            <a:extLst>
              <a:ext uri="{FF2B5EF4-FFF2-40B4-BE49-F238E27FC236}">
                <a16:creationId xmlns:a16="http://schemas.microsoft.com/office/drawing/2014/main" id="{6D5522EC-F4E6-49AA-AFE5-5450DCC91420}"/>
              </a:ext>
            </a:extLst>
          </p:cNvPr>
          <p:cNvSpPr>
            <a:spLocks noGrp="1" noChangeArrowheads="1"/>
          </p:cNvSpPr>
          <p:nvPr>
            <p:ph type="ctrTitle"/>
          </p:nvPr>
        </p:nvSpPr>
        <p:spPr>
          <a:xfrm>
            <a:off x="480059" y="2053641"/>
            <a:ext cx="2751871" cy="2760098"/>
          </a:xfrm>
        </p:spPr>
        <p:txBody>
          <a:bodyPr vert="horz" lIns="91440" tIns="45720" rIns="91440" bIns="45720" rtlCol="0" anchor="ctr">
            <a:normAutofit/>
          </a:bodyPr>
          <a:lstStyle/>
          <a:p>
            <a:pPr algn="l" defTabSz="914400" fontAlgn="auto">
              <a:spcAft>
                <a:spcPts val="0"/>
              </a:spcAft>
              <a:defRPr/>
            </a:pPr>
            <a:r>
              <a:rPr lang="en-US" altLang="en-US" sz="2400" kern="1200">
                <a:solidFill>
                  <a:srgbClr val="FFFFFF"/>
                </a:solidFill>
                <a:latin typeface="+mj-lt"/>
                <a:ea typeface="+mj-ea"/>
                <a:cs typeface="+mj-cs"/>
              </a:rPr>
              <a:t>Εισαγωγή στις ευέλικτες μεθοδολογίες ανάπτυξης λογισμικού</a:t>
            </a:r>
            <a:br>
              <a:rPr lang="en-US" altLang="en-US" sz="2400" kern="1200">
                <a:solidFill>
                  <a:srgbClr val="FFFFFF"/>
                </a:solidFill>
                <a:latin typeface="+mj-lt"/>
                <a:ea typeface="+mj-ea"/>
                <a:cs typeface="+mj-cs"/>
              </a:rPr>
            </a:br>
            <a:r>
              <a:rPr lang="en-US" altLang="en-US" sz="2400" kern="1200">
                <a:solidFill>
                  <a:srgbClr val="FFFFFF"/>
                </a:solidFill>
                <a:latin typeface="+mj-lt"/>
                <a:ea typeface="+mj-ea"/>
                <a:cs typeface="+mj-cs"/>
              </a:rPr>
              <a:t>(Agile Software Development) - SCRUM</a:t>
            </a:r>
          </a:p>
        </p:txBody>
      </p:sp>
      <p:sp>
        <p:nvSpPr>
          <p:cNvPr id="2" name="Subtitle 1">
            <a:extLst>
              <a:ext uri="{FF2B5EF4-FFF2-40B4-BE49-F238E27FC236}">
                <a16:creationId xmlns:a16="http://schemas.microsoft.com/office/drawing/2014/main" id="{396B1DFA-5C4F-4747-BB28-85059A9EA12B}"/>
              </a:ext>
            </a:extLst>
          </p:cNvPr>
          <p:cNvSpPr>
            <a:spLocks noGrp="1"/>
          </p:cNvSpPr>
          <p:nvPr>
            <p:ph type="subTitle" idx="1"/>
          </p:nvPr>
        </p:nvSpPr>
        <p:spPr>
          <a:xfrm>
            <a:off x="4567930" y="801866"/>
            <a:ext cx="3979563" cy="5230634"/>
          </a:xfrm>
        </p:spPr>
        <p:txBody>
          <a:bodyPr vert="horz" lIns="91440" tIns="45720" rIns="91440" bIns="45720" rtlCol="0" anchor="ctr">
            <a:normAutofit/>
          </a:bodyPr>
          <a:lstStyle/>
          <a:p>
            <a:pPr defTabSz="914400"/>
            <a:r>
              <a:rPr lang="en-US" altLang="en-US" sz="2100" dirty="0" err="1">
                <a:solidFill>
                  <a:srgbClr val="000000"/>
                </a:solidFill>
              </a:rPr>
              <a:t>Αλέξ</a:t>
            </a:r>
            <a:r>
              <a:rPr lang="en-US" altLang="en-US" sz="2100" dirty="0">
                <a:solidFill>
                  <a:srgbClr val="000000"/>
                </a:solidFill>
              </a:rPr>
              <a:t>ανδρος Χατζηγεωργίου</a:t>
            </a:r>
          </a:p>
          <a:p>
            <a:pPr defTabSz="914400"/>
            <a:r>
              <a:rPr lang="en-US" altLang="en-US" sz="2100" dirty="0" err="1">
                <a:solidFill>
                  <a:srgbClr val="000000"/>
                </a:solidFill>
              </a:rPr>
              <a:t>Πρόγρ</a:t>
            </a:r>
            <a:r>
              <a:rPr lang="en-US" altLang="en-US" sz="2100" dirty="0">
                <a:solidFill>
                  <a:srgbClr val="000000"/>
                </a:solidFill>
              </a:rPr>
              <a:t>αμμα Μεταπτυχιακών Σπουδών</a:t>
            </a:r>
          </a:p>
          <a:p>
            <a:pPr defTabSz="914400"/>
            <a:r>
              <a:rPr lang="en-US" altLang="en-US" sz="2100" dirty="0" err="1">
                <a:solidFill>
                  <a:srgbClr val="000000"/>
                </a:solidFill>
              </a:rPr>
              <a:t>Τμήμ</a:t>
            </a:r>
            <a:r>
              <a:rPr lang="en-US" altLang="en-US" sz="2100" dirty="0">
                <a:solidFill>
                  <a:srgbClr val="000000"/>
                </a:solidFill>
              </a:rPr>
              <a:t>α Εφαρμοσμένης Πληροφορικής</a:t>
            </a:r>
          </a:p>
          <a:p>
            <a:pPr defTabSz="914400"/>
            <a:r>
              <a:rPr lang="en-US" altLang="en-US" sz="2100" dirty="0">
                <a:solidFill>
                  <a:srgbClr val="000000"/>
                </a:solidFill>
              </a:rPr>
              <a:t>(π</a:t>
            </a:r>
            <a:r>
              <a:rPr lang="en-US" altLang="en-US" sz="2100" dirty="0" err="1">
                <a:solidFill>
                  <a:srgbClr val="000000"/>
                </a:solidFill>
              </a:rPr>
              <a:t>ροσ</a:t>
            </a:r>
            <a:r>
              <a:rPr lang="en-US" altLang="en-US" sz="2100" dirty="0">
                <a:solidFill>
                  <a:srgbClr val="000000"/>
                </a:solidFill>
              </a:rPr>
              <a:t>αρμογή για το ΠΜΣ </a:t>
            </a:r>
            <a:r>
              <a:rPr lang="el-GR" altLang="en-US" sz="2100" dirty="0">
                <a:solidFill>
                  <a:srgbClr val="000000"/>
                </a:solidFill>
              </a:rPr>
              <a:t>του ΠΑΔΑ</a:t>
            </a:r>
            <a:r>
              <a:rPr lang="en-US" altLang="en-US" sz="2100" dirty="0">
                <a:solidFill>
                  <a:srgbClr val="000000"/>
                </a:solidFill>
              </a:rPr>
              <a:t>: Γ. Ν. </a:t>
            </a:r>
            <a:r>
              <a:rPr lang="en-US" altLang="en-US" sz="2100" dirty="0" err="1">
                <a:solidFill>
                  <a:srgbClr val="000000"/>
                </a:solidFill>
              </a:rPr>
              <a:t>Πρεζεράκος</a:t>
            </a:r>
            <a:r>
              <a:rPr lang="en-US" altLang="en-US" sz="2100" dirty="0">
                <a:solidFill>
                  <a:srgbClr val="000000"/>
                </a:solidFill>
              </a:rPr>
              <a:t>)</a:t>
            </a:r>
          </a:p>
          <a:p>
            <a:pPr indent="-228600" algn="l" defTabSz="914400">
              <a:buFont typeface="Arial" panose="020B0604020202020204" pitchFamily="34" charset="0"/>
              <a:buChar char="•"/>
            </a:pPr>
            <a:endParaRPr lang="en-US" sz="2100" dirty="0">
              <a:solidFill>
                <a:srgbClr val="000000"/>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06CB1-0EE2-4920-82FA-5872F45BF0C4}"/>
              </a:ext>
            </a:extLst>
          </p:cNvPr>
          <p:cNvSpPr>
            <a:spLocks noGrp="1"/>
          </p:cNvSpPr>
          <p:nvPr>
            <p:ph type="title"/>
          </p:nvPr>
        </p:nvSpPr>
        <p:spPr>
          <a:xfrm>
            <a:off x="628650" y="963877"/>
            <a:ext cx="2620771" cy="4930246"/>
          </a:xfrm>
        </p:spPr>
        <p:txBody>
          <a:bodyPr>
            <a:normAutofit/>
          </a:bodyPr>
          <a:lstStyle/>
          <a:p>
            <a:pPr algn="r"/>
            <a:r>
              <a:rPr lang="el-GR">
                <a:solidFill>
                  <a:schemeClr val="accent1"/>
                </a:solidFill>
              </a:rPr>
              <a:t>Μα είναι τόσο καλή μεθοδολογία; (2/2)</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5024C0-60BE-43D8-A3C3-5A57D621025C}"/>
              </a:ext>
            </a:extLst>
          </p:cNvPr>
          <p:cNvSpPr>
            <a:spLocks noGrp="1"/>
          </p:cNvSpPr>
          <p:nvPr>
            <p:ph idx="1"/>
          </p:nvPr>
        </p:nvSpPr>
        <p:spPr>
          <a:xfrm>
            <a:off x="3732023" y="963877"/>
            <a:ext cx="4783327" cy="4930246"/>
          </a:xfrm>
        </p:spPr>
        <p:txBody>
          <a:bodyPr anchor="ctr">
            <a:normAutofit fontScale="85000" lnSpcReduction="10000"/>
          </a:bodyPr>
          <a:lstStyle/>
          <a:p>
            <a:pPr>
              <a:lnSpc>
                <a:spcPct val="150000"/>
              </a:lnSpc>
              <a:buFont typeface="Wingdings" panose="05000000000000000000" pitchFamily="2" charset="2"/>
              <a:buChar char="§"/>
            </a:pPr>
            <a:r>
              <a:rPr lang="el-GR" dirty="0"/>
              <a:t>Μπορεί να αποδειχθεί ανεπαρκής</a:t>
            </a:r>
          </a:p>
          <a:p>
            <a:pPr lvl="1">
              <a:lnSpc>
                <a:spcPct val="150000"/>
              </a:lnSpc>
              <a:buFont typeface="Wingdings" panose="05000000000000000000" pitchFamily="2" charset="2"/>
              <a:buChar char="ü"/>
            </a:pPr>
            <a:r>
              <a:rPr lang="el-GR" sz="2100" dirty="0"/>
              <a:t>Πολλές αλλαγές στις απαιτήσεις οδηγούν στο γράψιμο των ίδιων τμημάτων κώδικα ξανά και ξανά</a:t>
            </a:r>
          </a:p>
          <a:p>
            <a:pPr>
              <a:lnSpc>
                <a:spcPct val="150000"/>
              </a:lnSpc>
              <a:buFont typeface="Wingdings" panose="05000000000000000000" pitchFamily="2" charset="2"/>
              <a:buChar char="§"/>
            </a:pPr>
            <a:r>
              <a:rPr lang="el-GR" dirty="0"/>
              <a:t>Δεν μπορεί να χρησιμοποιηθεί για ρεαλιστικές προβλέψεις χρόνου / κόστους κλπ.</a:t>
            </a:r>
          </a:p>
          <a:p>
            <a:pPr>
              <a:lnSpc>
                <a:spcPct val="150000"/>
              </a:lnSpc>
              <a:buFont typeface="Wingdings" panose="05000000000000000000" pitchFamily="2" charset="2"/>
              <a:buChar char="§"/>
            </a:pPr>
            <a:r>
              <a:rPr lang="el-GR" dirty="0"/>
              <a:t>Ο συνδυασμός απουσίας τεκμηρίωσης και συχνών αλλαγών αυξάνει τον κίνδυνο </a:t>
            </a:r>
            <a:r>
              <a:rPr lang="el-GR" dirty="0" err="1"/>
              <a:t>scope</a:t>
            </a:r>
            <a:r>
              <a:rPr lang="el-GR" dirty="0"/>
              <a:t> </a:t>
            </a:r>
            <a:r>
              <a:rPr lang="el-GR" dirty="0" err="1"/>
              <a:t>creep</a:t>
            </a:r>
            <a:endParaRPr lang="el-GR" dirty="0"/>
          </a:p>
          <a:p>
            <a:pPr>
              <a:lnSpc>
                <a:spcPct val="150000"/>
              </a:lnSpc>
              <a:buFont typeface="Wingdings" panose="05000000000000000000" pitchFamily="2" charset="2"/>
              <a:buChar char="§"/>
            </a:pPr>
            <a:r>
              <a:rPr lang="el-GR" dirty="0"/>
              <a:t>Οι μη λειτουργικές προδιαγραφές δεν αντιμετωπίζονται αποτελεσματικά</a:t>
            </a:r>
          </a:p>
          <a:p>
            <a:pPr>
              <a:lnSpc>
                <a:spcPct val="150000"/>
              </a:lnSpc>
            </a:pPr>
            <a:endParaRPr lang="el-GR" dirty="0"/>
          </a:p>
        </p:txBody>
      </p:sp>
    </p:spTree>
    <p:extLst>
      <p:ext uri="{BB962C8B-B14F-4D97-AF65-F5344CB8AC3E}">
        <p14:creationId xmlns:p14="http://schemas.microsoft.com/office/powerpoint/2010/main" val="234208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7E28C1-F39E-41FA-BD12-D9FD620C80F5}"/>
              </a:ext>
            </a:extLst>
          </p:cNvPr>
          <p:cNvSpPr>
            <a:spLocks noGrp="1"/>
          </p:cNvSpPr>
          <p:nvPr>
            <p:ph type="title"/>
          </p:nvPr>
        </p:nvSpPr>
        <p:spPr>
          <a:xfrm>
            <a:off x="628650" y="1412488"/>
            <a:ext cx="2174391" cy="4363844"/>
          </a:xfrm>
        </p:spPr>
        <p:txBody>
          <a:bodyPr anchor="t">
            <a:normAutofit/>
          </a:bodyPr>
          <a:lstStyle/>
          <a:p>
            <a:r>
              <a:rPr lang="el-GR" sz="3500">
                <a:solidFill>
                  <a:srgbClr val="FFFFFF"/>
                </a:solidFill>
              </a:rPr>
              <a:t>Ίσως η αλήθεια είναι κάπου στη μέση</a:t>
            </a:r>
          </a:p>
        </p:txBody>
      </p:sp>
      <p:sp>
        <p:nvSpPr>
          <p:cNvPr id="4" name="Content Placeholder 3">
            <a:extLst>
              <a:ext uri="{FF2B5EF4-FFF2-40B4-BE49-F238E27FC236}">
                <a16:creationId xmlns:a16="http://schemas.microsoft.com/office/drawing/2014/main" id="{FB0C9285-159D-40FB-BFCE-CE72BD8B400B}"/>
              </a:ext>
            </a:extLst>
          </p:cNvPr>
          <p:cNvSpPr>
            <a:spLocks noGrp="1"/>
          </p:cNvSpPr>
          <p:nvPr>
            <p:ph sz="half" idx="1"/>
          </p:nvPr>
        </p:nvSpPr>
        <p:spPr>
          <a:xfrm>
            <a:off x="3285641" y="1412489"/>
            <a:ext cx="2570462" cy="4363844"/>
          </a:xfrm>
        </p:spPr>
        <p:txBody>
          <a:bodyPr>
            <a:normAutofit/>
          </a:bodyPr>
          <a:lstStyle/>
          <a:p>
            <a:pPr marL="0" indent="0">
              <a:buNone/>
            </a:pPr>
            <a:r>
              <a:rPr lang="en-US" altLang="el-GR" sz="1700" b="1" dirty="0">
                <a:effectLst>
                  <a:outerShdw blurRad="38100" dist="38100" dir="2700000" algn="tl">
                    <a:srgbClr val="000000">
                      <a:alpha val="43137"/>
                    </a:srgbClr>
                  </a:outerShdw>
                </a:effectLst>
              </a:rPr>
              <a:t>SCRUM</a:t>
            </a:r>
          </a:p>
          <a:p>
            <a:pPr>
              <a:buFont typeface="Wingdings" panose="05000000000000000000" pitchFamily="2" charset="2"/>
              <a:buChar char="§"/>
            </a:pPr>
            <a:r>
              <a:rPr lang="el-GR" altLang="el-GR" sz="1700" dirty="0"/>
              <a:t>Όχι τόσο κρίσιμο έργο </a:t>
            </a:r>
          </a:p>
          <a:p>
            <a:pPr>
              <a:buFont typeface="Wingdings" panose="05000000000000000000" pitchFamily="2" charset="2"/>
              <a:buChar char="§"/>
            </a:pPr>
            <a:r>
              <a:rPr lang="el-GR" altLang="el-GR" sz="1700" dirty="0"/>
              <a:t>Έμπειροι προγραμματιστές</a:t>
            </a:r>
          </a:p>
          <a:p>
            <a:pPr>
              <a:buFont typeface="Wingdings" panose="05000000000000000000" pitchFamily="2" charset="2"/>
              <a:buChar char="§"/>
            </a:pPr>
            <a:r>
              <a:rPr lang="el-GR" altLang="el-GR" sz="1700" dirty="0"/>
              <a:t>Συχνή αλλαγή απαιτήσεων</a:t>
            </a:r>
          </a:p>
          <a:p>
            <a:pPr>
              <a:buFont typeface="Wingdings" panose="05000000000000000000" pitchFamily="2" charset="2"/>
              <a:buChar char="§"/>
            </a:pPr>
            <a:r>
              <a:rPr lang="el-GR" altLang="el-GR" sz="1700" dirty="0"/>
              <a:t>Μικρός αριθμός προγραμματιστών</a:t>
            </a:r>
          </a:p>
          <a:p>
            <a:pPr>
              <a:buFont typeface="Wingdings" panose="05000000000000000000" pitchFamily="2" charset="2"/>
              <a:buChar char="§"/>
            </a:pPr>
            <a:r>
              <a:rPr lang="el-GR" altLang="el-GR" sz="1700" dirty="0"/>
              <a:t>Χαλαρή οργανωτική δομή</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BA8E79B-EBC5-4D7F-947E-2E0BF42DEC4D}"/>
              </a:ext>
            </a:extLst>
          </p:cNvPr>
          <p:cNvSpPr>
            <a:spLocks noGrp="1"/>
          </p:cNvSpPr>
          <p:nvPr>
            <p:ph sz="half" idx="2"/>
          </p:nvPr>
        </p:nvSpPr>
        <p:spPr>
          <a:xfrm>
            <a:off x="6338703" y="1412489"/>
            <a:ext cx="2398275" cy="4363844"/>
          </a:xfrm>
        </p:spPr>
        <p:txBody>
          <a:bodyPr>
            <a:normAutofit/>
          </a:bodyPr>
          <a:lstStyle/>
          <a:p>
            <a:pPr marL="0" indent="0">
              <a:buNone/>
            </a:pPr>
            <a:r>
              <a:rPr lang="en-US" altLang="el-GR" sz="1700" b="1" dirty="0">
                <a:effectLst>
                  <a:outerShdw blurRad="38100" dist="38100" dir="2700000" algn="tl">
                    <a:srgbClr val="000000">
                      <a:alpha val="43137"/>
                    </a:srgbClr>
                  </a:outerShdw>
                </a:effectLst>
              </a:rPr>
              <a:t>No SCRUM</a:t>
            </a:r>
          </a:p>
          <a:p>
            <a:pPr>
              <a:buFont typeface="Wingdings" panose="05000000000000000000" pitchFamily="2" charset="2"/>
              <a:buChar char="§"/>
            </a:pPr>
            <a:r>
              <a:rPr lang="el-GR" altLang="el-GR" sz="1700" dirty="0"/>
              <a:t>Κρίσιμο έργο</a:t>
            </a:r>
          </a:p>
          <a:p>
            <a:pPr>
              <a:buFont typeface="Wingdings" panose="05000000000000000000" pitchFamily="2" charset="2"/>
              <a:buChar char="§"/>
            </a:pPr>
            <a:r>
              <a:rPr lang="el-GR" altLang="el-GR" sz="1700" dirty="0"/>
              <a:t>Άπειροι προγραμματιστές</a:t>
            </a:r>
          </a:p>
          <a:p>
            <a:pPr>
              <a:buFont typeface="Wingdings" panose="05000000000000000000" pitchFamily="2" charset="2"/>
              <a:buChar char="§"/>
            </a:pPr>
            <a:r>
              <a:rPr lang="el-GR" altLang="el-GR" sz="1700" dirty="0"/>
              <a:t>Σπανιότερη αλλαγή απαιτήσεων</a:t>
            </a:r>
          </a:p>
          <a:p>
            <a:pPr>
              <a:buFont typeface="Wingdings" panose="05000000000000000000" pitchFamily="2" charset="2"/>
              <a:buChar char="§"/>
            </a:pPr>
            <a:r>
              <a:rPr lang="el-GR" altLang="el-GR" sz="1700" dirty="0"/>
              <a:t>Πλήθος προγραμματιστών</a:t>
            </a:r>
          </a:p>
          <a:p>
            <a:pPr>
              <a:buFont typeface="Wingdings" panose="05000000000000000000" pitchFamily="2" charset="2"/>
              <a:buChar char="§"/>
            </a:pPr>
            <a:r>
              <a:rPr lang="el-GR" altLang="el-GR" sz="1700" dirty="0"/>
              <a:t>Αυστηρή οργανωτική κουλτούρα</a:t>
            </a:r>
          </a:p>
        </p:txBody>
      </p:sp>
    </p:spTree>
    <p:extLst>
      <p:ext uri="{BB962C8B-B14F-4D97-AF65-F5344CB8AC3E}">
        <p14:creationId xmlns:p14="http://schemas.microsoft.com/office/powerpoint/2010/main" val="13018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3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Rectangle 2">
            <a:extLst>
              <a:ext uri="{FF2B5EF4-FFF2-40B4-BE49-F238E27FC236}">
                <a16:creationId xmlns:a16="http://schemas.microsoft.com/office/drawing/2014/main" id="{CBF26820-0C22-4571-A6CD-51AD12E8FB7A}"/>
              </a:ext>
            </a:extLst>
          </p:cNvPr>
          <p:cNvSpPr>
            <a:spLocks noGrp="1" noChangeArrowheads="1"/>
          </p:cNvSpPr>
          <p:nvPr>
            <p:ph type="title"/>
          </p:nvPr>
        </p:nvSpPr>
        <p:spPr>
          <a:xfrm>
            <a:off x="393192" y="4767072"/>
            <a:ext cx="4945641" cy="1625210"/>
          </a:xfrm>
        </p:spPr>
        <p:txBody>
          <a:bodyPr vert="horz" lIns="91440" tIns="45720" rIns="91440" bIns="45720" rtlCol="0" anchor="ctr">
            <a:normAutofit/>
          </a:bodyPr>
          <a:lstStyle/>
          <a:p>
            <a:pPr algn="r" defTabSz="914400" fontAlgn="auto">
              <a:spcAft>
                <a:spcPts val="0"/>
              </a:spcAft>
              <a:defRPr/>
            </a:pPr>
            <a:r>
              <a:rPr lang="en-US" altLang="en-US">
                <a:solidFill>
                  <a:srgbClr val="FFFFFF"/>
                </a:solidFill>
                <a:latin typeface="+mj-lt"/>
              </a:rPr>
              <a:t>Origins of Scrum</a:t>
            </a:r>
          </a:p>
        </p:txBody>
      </p:sp>
      <p:pic>
        <p:nvPicPr>
          <p:cNvPr id="22532" name="Picture 4" descr="A picture containing person, grass, sport, athletic game&#10;&#10;Description generated with very high confidence">
            <a:extLst>
              <a:ext uri="{FF2B5EF4-FFF2-40B4-BE49-F238E27FC236}">
                <a16:creationId xmlns:a16="http://schemas.microsoft.com/office/drawing/2014/main" id="{3F44534C-E30A-4939-9128-0D1A07000D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6" r="13392" b="-3"/>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1" name="Rectangle 3">
            <a:extLst>
              <a:ext uri="{FF2B5EF4-FFF2-40B4-BE49-F238E27FC236}">
                <a16:creationId xmlns:a16="http://schemas.microsoft.com/office/drawing/2014/main" id="{4D6D781B-85AA-457E-BD8B-83F6E3AAD721}"/>
              </a:ext>
            </a:extLst>
          </p:cNvPr>
          <p:cNvSpPr>
            <a:spLocks noGrp="1" noChangeArrowheads="1"/>
          </p:cNvSpPr>
          <p:nvPr>
            <p:ph type="body" sz="half" idx="1"/>
          </p:nvPr>
        </p:nvSpPr>
        <p:spPr>
          <a:xfrm>
            <a:off x="6021989" y="917725"/>
            <a:ext cx="2568554" cy="4852362"/>
          </a:xfrm>
        </p:spPr>
        <p:txBody>
          <a:bodyPr vert="horz" lIns="91440" tIns="45720" rIns="91440" bIns="45720" rtlCol="0" anchor="ctr">
            <a:normAutofit/>
          </a:bodyPr>
          <a:lstStyle/>
          <a:p>
            <a:pPr defTabSz="914400">
              <a:buFont typeface="Wingdings" panose="05000000000000000000" pitchFamily="2" charset="2"/>
              <a:buChar char="§"/>
            </a:pPr>
            <a:r>
              <a:rPr lang="en-US" altLang="en-US" sz="1700" dirty="0">
                <a:solidFill>
                  <a:srgbClr val="FFFFFF"/>
                </a:solidFill>
                <a:latin typeface="+mn-lt"/>
              </a:rPr>
              <a:t>Ο </a:t>
            </a:r>
            <a:r>
              <a:rPr lang="en-US" altLang="en-US" sz="1700" dirty="0" err="1">
                <a:solidFill>
                  <a:srgbClr val="FFFFFF"/>
                </a:solidFill>
                <a:latin typeface="+mn-lt"/>
              </a:rPr>
              <a:t>όρος</a:t>
            </a:r>
            <a:r>
              <a:rPr lang="en-US" altLang="en-US" sz="1700" dirty="0">
                <a:solidFill>
                  <a:srgbClr val="FFFFFF"/>
                </a:solidFill>
                <a:latin typeface="+mn-lt"/>
              </a:rPr>
              <a:t> π</a:t>
            </a:r>
            <a:r>
              <a:rPr lang="en-US" altLang="en-US" sz="1700" dirty="0" err="1">
                <a:solidFill>
                  <a:srgbClr val="FFFFFF"/>
                </a:solidFill>
                <a:latin typeface="+mn-lt"/>
              </a:rPr>
              <a:t>ροέρχετ</a:t>
            </a:r>
            <a:r>
              <a:rPr lang="en-US" altLang="en-US" sz="1700" dirty="0">
                <a:solidFill>
                  <a:srgbClr val="FFFFFF"/>
                </a:solidFill>
                <a:latin typeface="+mn-lt"/>
              </a:rPr>
              <a:t>αι από το Rugby</a:t>
            </a:r>
          </a:p>
          <a:p>
            <a:pPr defTabSz="914400">
              <a:buFont typeface="Wingdings" panose="05000000000000000000" pitchFamily="2" charset="2"/>
              <a:buChar char="§"/>
            </a:pPr>
            <a:r>
              <a:rPr lang="en-US" altLang="en-US" sz="1700" i="1" dirty="0">
                <a:solidFill>
                  <a:srgbClr val="FFFFFF"/>
                </a:solidFill>
                <a:latin typeface="+mn-lt"/>
              </a:rPr>
              <a:t>Wicked Problems, Righteous Solutions</a:t>
            </a:r>
            <a:r>
              <a:rPr lang="en-US" altLang="en-US" sz="1700" dirty="0">
                <a:solidFill>
                  <a:srgbClr val="FFFFFF"/>
                </a:solidFill>
                <a:latin typeface="+mn-lt"/>
              </a:rPr>
              <a:t> by </a:t>
            </a:r>
            <a:r>
              <a:rPr lang="en-US" altLang="en-US" sz="1700" dirty="0" err="1">
                <a:solidFill>
                  <a:srgbClr val="FFFFFF"/>
                </a:solidFill>
                <a:latin typeface="+mn-lt"/>
              </a:rPr>
              <a:t>DeGrace</a:t>
            </a:r>
            <a:r>
              <a:rPr lang="en-US" altLang="en-US" sz="1700" dirty="0">
                <a:solidFill>
                  <a:srgbClr val="FFFFFF"/>
                </a:solidFill>
                <a:latin typeface="+mn-lt"/>
              </a:rPr>
              <a:t> and Stahl, 1990.</a:t>
            </a:r>
            <a:endParaRPr lang="el-GR" altLang="en-US" sz="1700" dirty="0">
              <a:solidFill>
                <a:srgbClr val="FFFFFF"/>
              </a:solidFill>
              <a:latin typeface="+mn-lt"/>
            </a:endParaRPr>
          </a:p>
          <a:p>
            <a:pPr lvl="1" defTabSz="914400">
              <a:buFont typeface="Wingdings" panose="05000000000000000000" pitchFamily="2" charset="2"/>
              <a:buChar char="§"/>
            </a:pPr>
            <a:r>
              <a:rPr lang="en-US" altLang="en-US" sz="1400" dirty="0" err="1">
                <a:solidFill>
                  <a:srgbClr val="FFFFFF"/>
                </a:solidFill>
                <a:latin typeface="+mn-lt"/>
              </a:rPr>
              <a:t>Πρώτη</a:t>
            </a:r>
            <a:r>
              <a:rPr lang="en-US" altLang="en-US" sz="1400" dirty="0">
                <a:solidFill>
                  <a:srgbClr val="FFFFFF"/>
                </a:solidFill>
                <a:latin typeface="+mn-lt"/>
              </a:rPr>
              <a:t> ανα</a:t>
            </a:r>
            <a:r>
              <a:rPr lang="en-US" altLang="en-US" sz="1400" dirty="0" err="1">
                <a:solidFill>
                  <a:srgbClr val="FFFFFF"/>
                </a:solidFill>
                <a:latin typeface="+mn-lt"/>
              </a:rPr>
              <a:t>φορά</a:t>
            </a:r>
            <a:r>
              <a:rPr lang="en-US" altLang="en-US" sz="1400" dirty="0">
                <a:solidFill>
                  <a:srgbClr val="FFFFFF"/>
                </a:solidFill>
                <a:latin typeface="+mn-lt"/>
              </a:rPr>
              <a:t> </a:t>
            </a:r>
            <a:r>
              <a:rPr lang="en-US" altLang="en-US" sz="1400" dirty="0" err="1">
                <a:solidFill>
                  <a:srgbClr val="FFFFFF"/>
                </a:solidFill>
                <a:latin typeface="+mn-lt"/>
              </a:rPr>
              <a:t>της</a:t>
            </a:r>
            <a:r>
              <a:rPr lang="en-US" altLang="en-US" sz="1400" dirty="0">
                <a:solidFill>
                  <a:srgbClr val="FFFFFF"/>
                </a:solidFill>
                <a:latin typeface="+mn-lt"/>
              </a:rPr>
              <a:t> Scrum </a:t>
            </a:r>
            <a:r>
              <a:rPr lang="en-US" altLang="en-US" sz="1400" dirty="0" err="1">
                <a:solidFill>
                  <a:srgbClr val="FFFFFF"/>
                </a:solidFill>
                <a:latin typeface="+mn-lt"/>
              </a:rPr>
              <a:t>σε</a:t>
            </a:r>
            <a:r>
              <a:rPr lang="en-US" altLang="en-US" sz="1400" dirty="0">
                <a:solidFill>
                  <a:srgbClr val="FFFFFF"/>
                </a:solidFill>
                <a:latin typeface="+mn-lt"/>
              </a:rPr>
              <a:t> πλα</a:t>
            </a:r>
            <a:r>
              <a:rPr lang="en-US" altLang="en-US" sz="1400" dirty="0" err="1">
                <a:solidFill>
                  <a:srgbClr val="FFFFFF"/>
                </a:solidFill>
                <a:latin typeface="+mn-lt"/>
              </a:rPr>
              <a:t>ίσιο</a:t>
            </a:r>
            <a:r>
              <a:rPr lang="en-US" altLang="en-US" sz="1400" dirty="0">
                <a:solidFill>
                  <a:srgbClr val="FFFFFF"/>
                </a:solidFill>
                <a:latin typeface="+mn-lt"/>
              </a:rPr>
              <a:t> </a:t>
            </a:r>
            <a:r>
              <a:rPr lang="en-US" altLang="en-US" sz="1400" dirty="0" err="1">
                <a:solidFill>
                  <a:srgbClr val="FFFFFF"/>
                </a:solidFill>
                <a:latin typeface="+mn-lt"/>
              </a:rPr>
              <a:t>λογισμικού</a:t>
            </a:r>
            <a:endParaRPr lang="en-US" altLang="en-US" sz="1400" dirty="0">
              <a:solidFill>
                <a:srgbClr val="FFFFFF"/>
              </a:solidFill>
              <a:latin typeface="+mn-l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0FCF784D-C1BE-41B9-A0A5-D959940DA951}"/>
              </a:ext>
            </a:extLst>
          </p:cNvPr>
          <p:cNvSpPr>
            <a:spLocks noGrp="1" noChangeArrowheads="1"/>
          </p:cNvSpPr>
          <p:nvPr>
            <p:ph type="title"/>
          </p:nvPr>
        </p:nvSpPr>
        <p:spPr>
          <a:xfrm>
            <a:off x="628650" y="963877"/>
            <a:ext cx="2620771" cy="4930246"/>
          </a:xfrm>
        </p:spPr>
        <p:txBody>
          <a:bodyPr>
            <a:normAutofit/>
          </a:bodyPr>
          <a:lstStyle/>
          <a:p>
            <a:pPr algn="r" fontAlgn="auto">
              <a:spcAft>
                <a:spcPts val="0"/>
              </a:spcAft>
              <a:defRPr/>
            </a:pPr>
            <a:r>
              <a:rPr lang="en-US" altLang="en-US" sz="2600">
                <a:solidFill>
                  <a:schemeClr val="accent1"/>
                </a:solidFill>
              </a:rPr>
              <a:t>H </a:t>
            </a:r>
            <a:r>
              <a:rPr lang="el-GR" altLang="en-US" sz="2600">
                <a:solidFill>
                  <a:schemeClr val="accent1"/>
                </a:solidFill>
              </a:rPr>
              <a:t>μεθοδολογία </a:t>
            </a:r>
            <a:r>
              <a:rPr lang="en-US" altLang="en-US" sz="2600">
                <a:solidFill>
                  <a:schemeClr val="accent1"/>
                </a:solidFill>
              </a:rPr>
              <a:t>Scrum </a:t>
            </a:r>
            <a:r>
              <a:rPr lang="el-GR" altLang="en-US" sz="2600">
                <a:solidFill>
                  <a:schemeClr val="accent1"/>
                </a:solidFill>
              </a:rPr>
              <a:t>έχει χρησιμοποιηθεί</a:t>
            </a:r>
            <a:r>
              <a:rPr lang="en-US" altLang="en-US" sz="2600">
                <a:solidFill>
                  <a:schemeClr val="accent1"/>
                </a:solidFill>
              </a:rPr>
              <a:t>…</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579" name="Rectangle 3">
            <a:extLst>
              <a:ext uri="{FF2B5EF4-FFF2-40B4-BE49-F238E27FC236}">
                <a16:creationId xmlns:a16="http://schemas.microsoft.com/office/drawing/2014/main" id="{7D1056C0-C147-446D-9310-9B4F3D4756DD}"/>
              </a:ext>
            </a:extLst>
          </p:cNvPr>
          <p:cNvSpPr>
            <a:spLocks noGrp="1" noChangeArrowheads="1"/>
          </p:cNvSpPr>
          <p:nvPr>
            <p:ph idx="1"/>
          </p:nvPr>
        </p:nvSpPr>
        <p:spPr>
          <a:xfrm>
            <a:off x="3732023" y="963877"/>
            <a:ext cx="4783327" cy="4930246"/>
          </a:xfrm>
        </p:spPr>
        <p:txBody>
          <a:bodyPr anchor="ctr">
            <a:normAutofit/>
          </a:bodyPr>
          <a:lstStyle/>
          <a:p>
            <a:r>
              <a:rPr lang="en-US" altLang="en-US" dirty="0"/>
              <a:t>Independent Software Vendors (ISVs)</a:t>
            </a:r>
            <a:endParaRPr lang="en-US" altLang="en-US"/>
          </a:p>
          <a:p>
            <a:r>
              <a:rPr lang="en-US" altLang="en-US" dirty="0"/>
              <a:t>Fortune 100 companies</a:t>
            </a:r>
            <a:endParaRPr lang="en-US" altLang="en-US"/>
          </a:p>
          <a:p>
            <a:r>
              <a:rPr lang="en-US" altLang="en-US" dirty="0"/>
              <a:t>Small startups</a:t>
            </a:r>
            <a:endParaRPr lang="en-US" altLang="en-US"/>
          </a:p>
          <a:p>
            <a:r>
              <a:rPr lang="en-US" altLang="en-US" dirty="0"/>
              <a:t>Internal development</a:t>
            </a:r>
            <a:endParaRPr lang="en-US" altLang="en-US"/>
          </a:p>
          <a:p>
            <a:r>
              <a:rPr lang="en-US" altLang="en-US" dirty="0"/>
              <a:t>Contract development</a:t>
            </a:r>
            <a:endParaRPr lang="en-US" alt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0D8BA4B-C38B-4951-A304-9E5C5BC6D562}"/>
              </a:ext>
            </a:extLst>
          </p:cNvPr>
          <p:cNvSpPr>
            <a:spLocks noGrp="1" noChangeArrowheads="1"/>
          </p:cNvSpPr>
          <p:nvPr>
            <p:ph type="title"/>
          </p:nvPr>
        </p:nvSpPr>
        <p:spPr/>
        <p:txBody>
          <a:bodyPr/>
          <a:lstStyle/>
          <a:p>
            <a:pPr fontAlgn="auto">
              <a:spcAft>
                <a:spcPts val="0"/>
              </a:spcAft>
              <a:defRPr/>
            </a:pPr>
            <a:r>
              <a:rPr lang="el-GR" altLang="en-US" dirty="0">
                <a:solidFill>
                  <a:schemeClr val="tx1">
                    <a:lumMod val="75000"/>
                    <a:lumOff val="25000"/>
                  </a:schemeClr>
                </a:solidFill>
              </a:rPr>
              <a:t>Η </a:t>
            </a:r>
            <a:r>
              <a:rPr lang="en-US" altLang="en-US" dirty="0">
                <a:solidFill>
                  <a:schemeClr val="tx1">
                    <a:lumMod val="75000"/>
                    <a:lumOff val="25000"/>
                  </a:schemeClr>
                </a:solidFill>
              </a:rPr>
              <a:t>Scrum </a:t>
            </a:r>
            <a:r>
              <a:rPr lang="el-GR" altLang="en-US" dirty="0">
                <a:solidFill>
                  <a:schemeClr val="tx1">
                    <a:lumMod val="75000"/>
                    <a:lumOff val="25000"/>
                  </a:schemeClr>
                </a:solidFill>
              </a:rPr>
              <a:t>έχει χρησιμοποιηθεί για</a:t>
            </a:r>
            <a:r>
              <a:rPr lang="en-US" altLang="en-US" dirty="0">
                <a:solidFill>
                  <a:schemeClr val="tx1">
                    <a:lumMod val="75000"/>
                    <a:lumOff val="25000"/>
                  </a:schemeClr>
                </a:solidFill>
              </a:rPr>
              <a:t>…</a:t>
            </a:r>
          </a:p>
        </p:txBody>
      </p:sp>
      <p:sp>
        <p:nvSpPr>
          <p:cNvPr id="25603" name="Rectangle 2">
            <a:extLst>
              <a:ext uri="{FF2B5EF4-FFF2-40B4-BE49-F238E27FC236}">
                <a16:creationId xmlns:a16="http://schemas.microsoft.com/office/drawing/2014/main" id="{4F62A7EE-C6FC-452D-9583-CBF62F2E4658}"/>
              </a:ext>
            </a:extLst>
          </p:cNvPr>
          <p:cNvSpPr txBox="1">
            <a:spLocks noChangeArrowheads="1"/>
          </p:cNvSpPr>
          <p:nvPr/>
        </p:nvSpPr>
        <p:spPr bwMode="auto">
          <a:xfrm>
            <a:off x="430213" y="1989138"/>
            <a:ext cx="41433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985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20000"/>
              </a:spcBef>
            </a:pPr>
            <a:r>
              <a:rPr lang="en-US" altLang="en-US" sz="1400" dirty="0">
                <a:latin typeface="Century Gothic" panose="020B0502020202020204" pitchFamily="34" charset="0"/>
              </a:rPr>
              <a:t>Commercial software</a:t>
            </a:r>
          </a:p>
          <a:p>
            <a:pPr eaLnBrk="1" hangingPunct="1">
              <a:lnSpc>
                <a:spcPct val="150000"/>
              </a:lnSpc>
              <a:spcBef>
                <a:spcPts val="1300"/>
              </a:spcBef>
            </a:pPr>
            <a:r>
              <a:rPr lang="en-US" altLang="en-US" sz="1400" dirty="0">
                <a:latin typeface="Century Gothic" panose="020B0502020202020204" pitchFamily="34" charset="0"/>
              </a:rPr>
              <a:t>In-house development</a:t>
            </a:r>
          </a:p>
          <a:p>
            <a:pPr eaLnBrk="1" hangingPunct="1">
              <a:lnSpc>
                <a:spcPct val="150000"/>
              </a:lnSpc>
              <a:spcBef>
                <a:spcPts val="1300"/>
              </a:spcBef>
            </a:pPr>
            <a:r>
              <a:rPr lang="en-US" altLang="en-US" sz="1400" dirty="0">
                <a:latin typeface="Century Gothic" panose="020B0502020202020204" pitchFamily="34" charset="0"/>
              </a:rPr>
              <a:t>Contract development</a:t>
            </a:r>
          </a:p>
          <a:p>
            <a:pPr eaLnBrk="1" hangingPunct="1">
              <a:lnSpc>
                <a:spcPct val="150000"/>
              </a:lnSpc>
              <a:spcBef>
                <a:spcPts val="1300"/>
              </a:spcBef>
            </a:pPr>
            <a:r>
              <a:rPr lang="en-US" altLang="en-US" sz="1400" dirty="0">
                <a:latin typeface="Century Gothic" panose="020B0502020202020204" pitchFamily="34" charset="0"/>
              </a:rPr>
              <a:t>Fixed-price projects</a:t>
            </a:r>
          </a:p>
          <a:p>
            <a:pPr eaLnBrk="1" hangingPunct="1">
              <a:lnSpc>
                <a:spcPct val="150000"/>
              </a:lnSpc>
              <a:spcBef>
                <a:spcPts val="1300"/>
              </a:spcBef>
            </a:pPr>
            <a:r>
              <a:rPr lang="en-US" altLang="en-US" sz="1400" dirty="0">
                <a:latin typeface="Century Gothic" panose="020B0502020202020204" pitchFamily="34" charset="0"/>
              </a:rPr>
              <a:t>Financial applications</a:t>
            </a:r>
          </a:p>
          <a:p>
            <a:pPr eaLnBrk="1" hangingPunct="1">
              <a:lnSpc>
                <a:spcPct val="150000"/>
              </a:lnSpc>
              <a:spcBef>
                <a:spcPts val="1300"/>
              </a:spcBef>
            </a:pPr>
            <a:r>
              <a:rPr lang="en-US" altLang="en-US" sz="1400" dirty="0">
                <a:latin typeface="Century Gothic" panose="020B0502020202020204" pitchFamily="34" charset="0"/>
              </a:rPr>
              <a:t>ISO 9001-certified applications</a:t>
            </a:r>
          </a:p>
          <a:p>
            <a:pPr eaLnBrk="1" hangingPunct="1">
              <a:lnSpc>
                <a:spcPct val="150000"/>
              </a:lnSpc>
              <a:spcBef>
                <a:spcPts val="1300"/>
              </a:spcBef>
            </a:pPr>
            <a:r>
              <a:rPr lang="en-US" altLang="en-US" sz="1400" dirty="0">
                <a:latin typeface="Century Gothic" panose="020B0502020202020204" pitchFamily="34" charset="0"/>
              </a:rPr>
              <a:t>Embedded systems</a:t>
            </a:r>
          </a:p>
          <a:p>
            <a:pPr eaLnBrk="1" hangingPunct="1">
              <a:lnSpc>
                <a:spcPct val="150000"/>
              </a:lnSpc>
              <a:spcBef>
                <a:spcPts val="1300"/>
              </a:spcBef>
            </a:pPr>
            <a:r>
              <a:rPr lang="en-US" altLang="en-US" sz="1400" dirty="0">
                <a:latin typeface="Century Gothic" panose="020B0502020202020204" pitchFamily="34" charset="0"/>
              </a:rPr>
              <a:t>24x7 systems with 99.999% uptime requirements</a:t>
            </a:r>
          </a:p>
          <a:p>
            <a:pPr eaLnBrk="1" hangingPunct="1">
              <a:lnSpc>
                <a:spcPct val="150000"/>
              </a:lnSpc>
              <a:spcBef>
                <a:spcPts val="1300"/>
              </a:spcBef>
            </a:pPr>
            <a:r>
              <a:rPr lang="en-US" altLang="en-US" sz="1400" dirty="0">
                <a:latin typeface="Century Gothic" panose="020B0502020202020204" pitchFamily="34" charset="0"/>
              </a:rPr>
              <a:t>The Joint Strike Fighter</a:t>
            </a:r>
          </a:p>
        </p:txBody>
      </p:sp>
      <p:sp>
        <p:nvSpPr>
          <p:cNvPr id="25604" name="Rectangle 3">
            <a:extLst>
              <a:ext uri="{FF2B5EF4-FFF2-40B4-BE49-F238E27FC236}">
                <a16:creationId xmlns:a16="http://schemas.microsoft.com/office/drawing/2014/main" id="{50B07A6B-1A18-45BC-951D-C18DC5D84BD6}"/>
              </a:ext>
            </a:extLst>
          </p:cNvPr>
          <p:cNvSpPr>
            <a:spLocks/>
          </p:cNvSpPr>
          <p:nvPr/>
        </p:nvSpPr>
        <p:spPr bwMode="auto">
          <a:xfrm>
            <a:off x="4859338" y="1989138"/>
            <a:ext cx="407193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0988" indent="-2809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Video game development</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FDA-approved, life-critical systems</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Satellite-control software</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Websites</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Handheld software</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Mobile phones</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Network switching applications</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ISV applications</a:t>
            </a:r>
          </a:p>
          <a:p>
            <a:pPr eaLnBrk="1" hangingPunct="1">
              <a:lnSpc>
                <a:spcPct val="150000"/>
              </a:lnSpc>
              <a:spcBef>
                <a:spcPts val="1300"/>
              </a:spcBef>
              <a:buClr>
                <a:srgbClr val="5F7BAE"/>
              </a:buClr>
              <a:buSzPct val="150000"/>
            </a:pPr>
            <a:r>
              <a:rPr lang="en-US" altLang="en-US" sz="1400" dirty="0">
                <a:latin typeface="Century Gothic" panose="020B0502020202020204" pitchFamily="34" charset="0"/>
                <a:ea typeface="Gill Sans"/>
                <a:cs typeface="Gill Sans"/>
              </a:rPr>
              <a:t>Some of the largest applications in use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C0CDA65-5ED2-4543-AA47-B40E6047A076}"/>
              </a:ext>
            </a:extLst>
          </p:cNvPr>
          <p:cNvSpPr>
            <a:spLocks noGrp="1" noChangeArrowheads="1"/>
          </p:cNvSpPr>
          <p:nvPr>
            <p:ph type="title"/>
          </p:nvPr>
        </p:nvSpPr>
        <p:spPr/>
        <p:txBody>
          <a:bodyPr/>
          <a:lstStyle/>
          <a:p>
            <a:pPr fontAlgn="auto">
              <a:spcAft>
                <a:spcPts val="0"/>
              </a:spcAft>
              <a:defRPr/>
            </a:pPr>
            <a:r>
              <a:rPr lang="el-GR" altLang="en-US">
                <a:solidFill>
                  <a:schemeClr val="tx1">
                    <a:lumMod val="75000"/>
                    <a:lumOff val="25000"/>
                  </a:schemeClr>
                </a:solidFill>
              </a:rPr>
              <a:t>Χαρακτηριστικά</a:t>
            </a:r>
            <a:endParaRPr lang="en-US" altLang="en-US">
              <a:solidFill>
                <a:schemeClr val="tx1">
                  <a:lumMod val="75000"/>
                  <a:lumOff val="25000"/>
                </a:schemeClr>
              </a:solidFill>
            </a:endParaRPr>
          </a:p>
        </p:txBody>
      </p:sp>
      <p:sp>
        <p:nvSpPr>
          <p:cNvPr id="27651" name="Rectangle 3">
            <a:extLst>
              <a:ext uri="{FF2B5EF4-FFF2-40B4-BE49-F238E27FC236}">
                <a16:creationId xmlns:a16="http://schemas.microsoft.com/office/drawing/2014/main" id="{ACB895BE-EE71-4529-BC95-C6686109320F}"/>
              </a:ext>
            </a:extLst>
          </p:cNvPr>
          <p:cNvSpPr>
            <a:spLocks noGrp="1" noChangeArrowheads="1"/>
          </p:cNvSpPr>
          <p:nvPr>
            <p:ph idx="1"/>
          </p:nvPr>
        </p:nvSpPr>
        <p:spPr>
          <a:xfrm>
            <a:off x="900113" y="1844675"/>
            <a:ext cx="7686675" cy="4525963"/>
          </a:xfrm>
        </p:spPr>
        <p:txBody>
          <a:bodyPr/>
          <a:lstStyle/>
          <a:p>
            <a:pPr>
              <a:lnSpc>
                <a:spcPct val="150000"/>
              </a:lnSpc>
              <a:spcAft>
                <a:spcPct val="0"/>
              </a:spcAft>
              <a:buFont typeface="Wingdings" panose="05000000000000000000" pitchFamily="2" charset="2"/>
              <a:buChar char="§"/>
            </a:pPr>
            <a:r>
              <a:rPr lang="en-US" altLang="el-GR" dirty="0"/>
              <a:t>Self-organizing teams</a:t>
            </a:r>
            <a:r>
              <a:rPr lang="el-GR" altLang="el-GR" dirty="0"/>
              <a:t> (Αυτό-</a:t>
            </a:r>
            <a:r>
              <a:rPr lang="el-GR" altLang="el-GR" dirty="0" err="1"/>
              <a:t>διοργανούμενες</a:t>
            </a:r>
            <a:r>
              <a:rPr lang="el-GR" altLang="el-GR" dirty="0"/>
              <a:t> ομάδες)</a:t>
            </a:r>
            <a:endParaRPr lang="en-US" altLang="el-GR" dirty="0"/>
          </a:p>
          <a:p>
            <a:pPr>
              <a:lnSpc>
                <a:spcPct val="150000"/>
              </a:lnSpc>
              <a:spcAft>
                <a:spcPct val="0"/>
              </a:spcAft>
              <a:buFont typeface="Wingdings" panose="05000000000000000000" pitchFamily="2" charset="2"/>
              <a:buChar char="§"/>
            </a:pPr>
            <a:r>
              <a:rPr lang="el-GR" altLang="el-GR" dirty="0"/>
              <a:t>Παραγωγή λογισμικού σε μια ακολουθία από επαναλήψεις </a:t>
            </a:r>
            <a:r>
              <a:rPr lang="en-US" altLang="el-GR" dirty="0"/>
              <a:t>(Sprints) </a:t>
            </a:r>
            <a:r>
              <a:rPr lang="el-GR" altLang="el-GR" dirty="0"/>
              <a:t>διάρκειας 2 έως 4 εβδομάδων</a:t>
            </a:r>
            <a:endParaRPr lang="en-US" altLang="el-GR" dirty="0"/>
          </a:p>
          <a:p>
            <a:pPr>
              <a:lnSpc>
                <a:spcPct val="150000"/>
              </a:lnSpc>
              <a:spcAft>
                <a:spcPct val="0"/>
              </a:spcAft>
              <a:buFont typeface="Wingdings" panose="05000000000000000000" pitchFamily="2" charset="2"/>
              <a:buChar char="§"/>
            </a:pPr>
            <a:r>
              <a:rPr lang="el-GR" altLang="el-GR" dirty="0"/>
              <a:t>Οι απαιτήσεις καταγράφονται ως μια λίστα στοιχείων σε ένα </a:t>
            </a:r>
            <a:r>
              <a:rPr lang="en-US" altLang="el-GR" dirty="0"/>
              <a:t>“product backlog”</a:t>
            </a:r>
          </a:p>
          <a:p>
            <a:pPr>
              <a:lnSpc>
                <a:spcPct val="150000"/>
              </a:lnSpc>
              <a:spcAft>
                <a:spcPct val="0"/>
              </a:spcAft>
              <a:buFont typeface="Wingdings" panose="05000000000000000000" pitchFamily="2" charset="2"/>
              <a:buChar char="§"/>
            </a:pPr>
            <a:r>
              <a:rPr lang="el-GR" altLang="el-GR" dirty="0"/>
              <a:t>Δεν προδιαγράφονται συγκεκριμένες πρακτικές ανάπτυξης</a:t>
            </a:r>
            <a:endParaRPr lang="en-US" altLang="el-GR"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698" name="Group 1059">
            <a:extLst>
              <a:ext uri="{FF2B5EF4-FFF2-40B4-BE49-F238E27FC236}">
                <a16:creationId xmlns:a16="http://schemas.microsoft.com/office/drawing/2014/main" id="{B36767E4-6581-4582-A184-DE810F4234F0}"/>
              </a:ext>
            </a:extLst>
          </p:cNvPr>
          <p:cNvGrpSpPr>
            <a:grpSpLocks/>
          </p:cNvGrpSpPr>
          <p:nvPr/>
        </p:nvGrpSpPr>
        <p:grpSpPr bwMode="auto">
          <a:xfrm>
            <a:off x="339725" y="333375"/>
            <a:ext cx="8358188" cy="7000875"/>
            <a:chOff x="854" y="1407"/>
            <a:chExt cx="3034" cy="2636"/>
          </a:xfrm>
        </p:grpSpPr>
        <p:sp>
          <p:nvSpPr>
            <p:cNvPr id="29701" name="Oval 1040">
              <a:extLst>
                <a:ext uri="{FF2B5EF4-FFF2-40B4-BE49-F238E27FC236}">
                  <a16:creationId xmlns:a16="http://schemas.microsoft.com/office/drawing/2014/main" id="{CD0ED211-1BB1-4C03-8BC7-E053A82A3ECF}"/>
                </a:ext>
              </a:extLst>
            </p:cNvPr>
            <p:cNvSpPr>
              <a:spLocks noChangeArrowheads="1"/>
            </p:cNvSpPr>
            <p:nvPr/>
          </p:nvSpPr>
          <p:spPr bwMode="auto">
            <a:xfrm>
              <a:off x="901" y="2486"/>
              <a:ext cx="1537" cy="1536"/>
            </a:xfrm>
            <a:prstGeom prst="ellipse">
              <a:avLst/>
            </a:prstGeom>
            <a:solidFill>
              <a:srgbClr val="99CCFF"/>
            </a:solidFill>
            <a:ln w="31750" algn="ctr">
              <a:solidFill>
                <a:srgbClr val="006CD8"/>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p:nvSpPr>
            <p:cNvPr id="29702" name="Oval 1036">
              <a:extLst>
                <a:ext uri="{FF2B5EF4-FFF2-40B4-BE49-F238E27FC236}">
                  <a16:creationId xmlns:a16="http://schemas.microsoft.com/office/drawing/2014/main" id="{232E4EB1-19FB-4514-956E-6F5D8F9AC3E3}"/>
                </a:ext>
              </a:extLst>
            </p:cNvPr>
            <p:cNvSpPr>
              <a:spLocks noChangeArrowheads="1"/>
            </p:cNvSpPr>
            <p:nvPr/>
          </p:nvSpPr>
          <p:spPr bwMode="auto">
            <a:xfrm>
              <a:off x="1040" y="2726"/>
              <a:ext cx="1152" cy="1152"/>
            </a:xfrm>
            <a:prstGeom prst="ellipse">
              <a:avLst/>
            </a:prstGeom>
            <a:solidFill>
              <a:srgbClr val="CCFFFF"/>
            </a:solidFill>
            <a:ln w="31750" algn="ctr">
              <a:solidFill>
                <a:srgbClr val="336666"/>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useBgFill="1">
          <p:nvSpPr>
            <p:cNvPr id="29703" name="Rectangle 1037">
              <a:extLst>
                <a:ext uri="{FF2B5EF4-FFF2-40B4-BE49-F238E27FC236}">
                  <a16:creationId xmlns:a16="http://schemas.microsoft.com/office/drawing/2014/main" id="{8EEF0D5A-5AFA-4C80-9F6E-6F74B1441248}"/>
                </a:ext>
              </a:extLst>
            </p:cNvPr>
            <p:cNvSpPr>
              <a:spLocks noChangeArrowheads="1"/>
            </p:cNvSpPr>
            <p:nvPr/>
          </p:nvSpPr>
          <p:spPr bwMode="auto">
            <a:xfrm>
              <a:off x="854" y="3236"/>
              <a:ext cx="1632" cy="807"/>
            </a:xfrm>
            <a:prstGeom prst="rect">
              <a:avLst/>
            </a:prstGeom>
            <a:ln>
              <a:noFill/>
            </a:ln>
            <a:extLst>
              <a:ext uri="{91240B29-F687-4F45-9708-019B960494DF}">
                <a14:hiddenLine xmlns:a14="http://schemas.microsoft.com/office/drawing/2010/main" w="3175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useBgFill="1">
          <p:nvSpPr>
            <p:cNvPr id="29704" name="Rectangle 1038">
              <a:extLst>
                <a:ext uri="{FF2B5EF4-FFF2-40B4-BE49-F238E27FC236}">
                  <a16:creationId xmlns:a16="http://schemas.microsoft.com/office/drawing/2014/main" id="{9E1F995C-AA9E-4FCF-B42F-4D11B29FB0FA}"/>
                </a:ext>
              </a:extLst>
            </p:cNvPr>
            <p:cNvSpPr>
              <a:spLocks noChangeArrowheads="1"/>
            </p:cNvSpPr>
            <p:nvPr/>
          </p:nvSpPr>
          <p:spPr bwMode="auto">
            <a:xfrm>
              <a:off x="854" y="2342"/>
              <a:ext cx="750" cy="996"/>
            </a:xfrm>
            <a:prstGeom prst="rect">
              <a:avLst/>
            </a:prstGeom>
            <a:ln>
              <a:noFill/>
            </a:ln>
            <a:extLst>
              <a:ext uri="{91240B29-F687-4F45-9708-019B960494DF}">
                <a14:hiddenLine xmlns:a14="http://schemas.microsoft.com/office/drawing/2010/main" w="3175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p:nvSpPr>
            <p:cNvPr id="29705" name="Line 1041">
              <a:extLst>
                <a:ext uri="{FF2B5EF4-FFF2-40B4-BE49-F238E27FC236}">
                  <a16:creationId xmlns:a16="http://schemas.microsoft.com/office/drawing/2014/main" id="{AAF2E0EB-B1F0-4856-BAA6-BAC72523557A}"/>
                </a:ext>
              </a:extLst>
            </p:cNvPr>
            <p:cNvSpPr>
              <a:spLocks noChangeShapeType="1"/>
            </p:cNvSpPr>
            <p:nvPr/>
          </p:nvSpPr>
          <p:spPr bwMode="auto">
            <a:xfrm flipH="1" flipV="1">
              <a:off x="1584" y="1810"/>
              <a:ext cx="10" cy="144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6" name="Line 1042">
              <a:extLst>
                <a:ext uri="{FF2B5EF4-FFF2-40B4-BE49-F238E27FC236}">
                  <a16:creationId xmlns:a16="http://schemas.microsoft.com/office/drawing/2014/main" id="{C60F5C97-1713-42D0-991E-7EC299051798}"/>
                </a:ext>
              </a:extLst>
            </p:cNvPr>
            <p:cNvSpPr>
              <a:spLocks noChangeShapeType="1"/>
            </p:cNvSpPr>
            <p:nvPr/>
          </p:nvSpPr>
          <p:spPr bwMode="auto">
            <a:xfrm>
              <a:off x="1584" y="3236"/>
              <a:ext cx="144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9707" name="Text Box 1043">
              <a:extLst>
                <a:ext uri="{FF2B5EF4-FFF2-40B4-BE49-F238E27FC236}">
                  <a16:creationId xmlns:a16="http://schemas.microsoft.com/office/drawing/2014/main" id="{1F3637D4-0B74-4EE8-A05D-6CBFB8F952BA}"/>
                </a:ext>
              </a:extLst>
            </p:cNvPr>
            <p:cNvSpPr txBox="1">
              <a:spLocks noChangeArrowheads="1"/>
            </p:cNvSpPr>
            <p:nvPr/>
          </p:nvSpPr>
          <p:spPr bwMode="auto">
            <a:xfrm>
              <a:off x="1658" y="2967"/>
              <a:ext cx="52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2"/>
                  </a:solidFill>
                  <a:latin typeface="Calibri" panose="020F0502020204030204" pitchFamily="34" charset="0"/>
                </a:rPr>
                <a:t>Simple</a:t>
              </a:r>
            </a:p>
          </p:txBody>
        </p:sp>
        <p:sp>
          <p:nvSpPr>
            <p:cNvPr id="29708" name="Text Box 1044">
              <a:extLst>
                <a:ext uri="{FF2B5EF4-FFF2-40B4-BE49-F238E27FC236}">
                  <a16:creationId xmlns:a16="http://schemas.microsoft.com/office/drawing/2014/main" id="{A565E969-6B49-407A-AA9A-CF10267BBBA3}"/>
                </a:ext>
              </a:extLst>
            </p:cNvPr>
            <p:cNvSpPr txBox="1">
              <a:spLocks noChangeArrowheads="1"/>
            </p:cNvSpPr>
            <p:nvPr/>
          </p:nvSpPr>
          <p:spPr bwMode="auto">
            <a:xfrm rot="2643430">
              <a:off x="1814" y="2845"/>
              <a:ext cx="7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2"/>
                  </a:solidFill>
                  <a:latin typeface="Calibri" panose="020F0502020204030204" pitchFamily="34" charset="0"/>
                </a:rPr>
                <a:t>Complicated</a:t>
              </a:r>
            </a:p>
          </p:txBody>
        </p:sp>
        <p:sp>
          <p:nvSpPr>
            <p:cNvPr id="29709" name="Oval 1045">
              <a:extLst>
                <a:ext uri="{FF2B5EF4-FFF2-40B4-BE49-F238E27FC236}">
                  <a16:creationId xmlns:a16="http://schemas.microsoft.com/office/drawing/2014/main" id="{DAB7E2DD-57FF-4540-ACEB-A9805E6345D8}"/>
                </a:ext>
              </a:extLst>
            </p:cNvPr>
            <p:cNvSpPr>
              <a:spLocks noChangeArrowheads="1"/>
            </p:cNvSpPr>
            <p:nvPr/>
          </p:nvSpPr>
          <p:spPr bwMode="auto">
            <a:xfrm>
              <a:off x="2448" y="1452"/>
              <a:ext cx="1152" cy="1152"/>
            </a:xfrm>
            <a:prstGeom prst="ellipse">
              <a:avLst/>
            </a:prstGeom>
            <a:solidFill>
              <a:srgbClr val="00CCFF"/>
            </a:solidFill>
            <a:ln w="31750" algn="ctr">
              <a:solidFill>
                <a:srgbClr val="006CD8"/>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useBgFill="1">
          <p:nvSpPr>
            <p:cNvPr id="29710" name="Rectangle 1046">
              <a:extLst>
                <a:ext uri="{FF2B5EF4-FFF2-40B4-BE49-F238E27FC236}">
                  <a16:creationId xmlns:a16="http://schemas.microsoft.com/office/drawing/2014/main" id="{3489999F-9E32-408D-8858-D0BDD65ADFE7}"/>
                </a:ext>
              </a:extLst>
            </p:cNvPr>
            <p:cNvSpPr>
              <a:spLocks noChangeArrowheads="1"/>
            </p:cNvSpPr>
            <p:nvPr/>
          </p:nvSpPr>
          <p:spPr bwMode="auto">
            <a:xfrm>
              <a:off x="2256" y="1407"/>
              <a:ext cx="1632" cy="501"/>
            </a:xfrm>
            <a:prstGeom prst="rect">
              <a:avLst/>
            </a:prstGeom>
            <a:ln>
              <a:noFill/>
            </a:ln>
            <a:extLst>
              <a:ext uri="{91240B29-F687-4F45-9708-019B960494DF}">
                <a14:hiddenLine xmlns:a14="http://schemas.microsoft.com/office/drawing/2010/main" w="3175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useBgFill="1">
          <p:nvSpPr>
            <p:cNvPr id="29711" name="Rectangle 1047">
              <a:extLst>
                <a:ext uri="{FF2B5EF4-FFF2-40B4-BE49-F238E27FC236}">
                  <a16:creationId xmlns:a16="http://schemas.microsoft.com/office/drawing/2014/main" id="{40B01454-330A-4C9E-9517-3ABEA1B20D43}"/>
                </a:ext>
              </a:extLst>
            </p:cNvPr>
            <p:cNvSpPr>
              <a:spLocks noChangeArrowheads="1"/>
            </p:cNvSpPr>
            <p:nvPr/>
          </p:nvSpPr>
          <p:spPr bwMode="auto">
            <a:xfrm>
              <a:off x="3024" y="1872"/>
              <a:ext cx="864" cy="852"/>
            </a:xfrm>
            <a:prstGeom prst="rect">
              <a:avLst/>
            </a:prstGeom>
            <a:ln>
              <a:noFill/>
            </a:ln>
            <a:extLst>
              <a:ext uri="{91240B29-F687-4F45-9708-019B960494DF}">
                <a14:hiddenLine xmlns:a14="http://schemas.microsoft.com/office/drawing/2010/main" w="3175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a:latin typeface="Calibri" panose="020F0502020204030204" pitchFamily="34" charset="0"/>
              </a:endParaRPr>
            </a:p>
          </p:txBody>
        </p:sp>
        <p:sp>
          <p:nvSpPr>
            <p:cNvPr id="29712" name="Text Box 1049">
              <a:extLst>
                <a:ext uri="{FF2B5EF4-FFF2-40B4-BE49-F238E27FC236}">
                  <a16:creationId xmlns:a16="http://schemas.microsoft.com/office/drawing/2014/main" id="{172E98DE-014F-4144-9BF2-B315146DFD0B}"/>
                </a:ext>
              </a:extLst>
            </p:cNvPr>
            <p:cNvSpPr txBox="1">
              <a:spLocks noChangeArrowheads="1"/>
            </p:cNvSpPr>
            <p:nvPr/>
          </p:nvSpPr>
          <p:spPr bwMode="auto">
            <a:xfrm>
              <a:off x="2617" y="2106"/>
              <a:ext cx="5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Anarchy</a:t>
              </a:r>
            </a:p>
          </p:txBody>
        </p:sp>
        <p:sp>
          <p:nvSpPr>
            <p:cNvPr id="29713" name="Text Box 1050">
              <a:extLst>
                <a:ext uri="{FF2B5EF4-FFF2-40B4-BE49-F238E27FC236}">
                  <a16:creationId xmlns:a16="http://schemas.microsoft.com/office/drawing/2014/main" id="{E3DA3EB4-F832-415B-A9F1-F56A87C40165}"/>
                </a:ext>
              </a:extLst>
            </p:cNvPr>
            <p:cNvSpPr txBox="1">
              <a:spLocks noChangeArrowheads="1"/>
            </p:cNvSpPr>
            <p:nvPr/>
          </p:nvSpPr>
          <p:spPr bwMode="auto">
            <a:xfrm>
              <a:off x="2202" y="2456"/>
              <a:ext cx="62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Complex</a:t>
              </a:r>
            </a:p>
          </p:txBody>
        </p:sp>
        <p:sp>
          <p:nvSpPr>
            <p:cNvPr id="29714" name="Text Box 1051">
              <a:extLst>
                <a:ext uri="{FF2B5EF4-FFF2-40B4-BE49-F238E27FC236}">
                  <a16:creationId xmlns:a16="http://schemas.microsoft.com/office/drawing/2014/main" id="{888C843D-818A-4AF0-AB95-570FE2D77539}"/>
                </a:ext>
              </a:extLst>
            </p:cNvPr>
            <p:cNvSpPr txBox="1">
              <a:spLocks noChangeArrowheads="1"/>
            </p:cNvSpPr>
            <p:nvPr/>
          </p:nvSpPr>
          <p:spPr bwMode="auto">
            <a:xfrm>
              <a:off x="1536" y="3288"/>
              <a:ext cx="57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Close to</a:t>
              </a:r>
            </a:p>
            <a:p>
              <a:pPr eaLnBrk="1" hangingPunct="1"/>
              <a:r>
                <a:rPr lang="en-US" altLang="en-US" sz="1600" b="1">
                  <a:latin typeface="Calibri" panose="020F0502020204030204" pitchFamily="34" charset="0"/>
                </a:rPr>
                <a:t>Certainty</a:t>
              </a:r>
            </a:p>
          </p:txBody>
        </p:sp>
        <p:sp>
          <p:nvSpPr>
            <p:cNvPr id="29715" name="Text Box 1052">
              <a:extLst>
                <a:ext uri="{FF2B5EF4-FFF2-40B4-BE49-F238E27FC236}">
                  <a16:creationId xmlns:a16="http://schemas.microsoft.com/office/drawing/2014/main" id="{9644A315-0922-4A31-BC3D-48DB833BD465}"/>
                </a:ext>
              </a:extLst>
            </p:cNvPr>
            <p:cNvSpPr txBox="1">
              <a:spLocks noChangeArrowheads="1"/>
            </p:cNvSpPr>
            <p:nvPr/>
          </p:nvSpPr>
          <p:spPr bwMode="auto">
            <a:xfrm>
              <a:off x="2640" y="3284"/>
              <a:ext cx="57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a:latin typeface="Calibri" panose="020F0502020204030204" pitchFamily="34" charset="0"/>
                </a:rPr>
                <a:t>Far from</a:t>
              </a:r>
            </a:p>
            <a:p>
              <a:pPr eaLnBrk="1" hangingPunct="1"/>
              <a:r>
                <a:rPr lang="en-US" altLang="en-US" sz="1600" b="1">
                  <a:latin typeface="Calibri" panose="020F0502020204030204" pitchFamily="34" charset="0"/>
                </a:rPr>
                <a:t>Certainty</a:t>
              </a:r>
            </a:p>
          </p:txBody>
        </p:sp>
        <p:sp>
          <p:nvSpPr>
            <p:cNvPr id="29716" name="Text Box 1054">
              <a:extLst>
                <a:ext uri="{FF2B5EF4-FFF2-40B4-BE49-F238E27FC236}">
                  <a16:creationId xmlns:a16="http://schemas.microsoft.com/office/drawing/2014/main" id="{1EB3B299-0B6D-4AC2-AAD9-38D3C7AB763D}"/>
                </a:ext>
              </a:extLst>
            </p:cNvPr>
            <p:cNvSpPr txBox="1">
              <a:spLocks noChangeArrowheads="1"/>
            </p:cNvSpPr>
            <p:nvPr/>
          </p:nvSpPr>
          <p:spPr bwMode="auto">
            <a:xfrm>
              <a:off x="2036" y="3276"/>
              <a:ext cx="99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Calibri" panose="020F0502020204030204" pitchFamily="34" charset="0"/>
                </a:rPr>
                <a:t>Technology</a:t>
              </a:r>
            </a:p>
          </p:txBody>
        </p:sp>
        <p:sp>
          <p:nvSpPr>
            <p:cNvPr id="29717" name="Text Box 1055">
              <a:extLst>
                <a:ext uri="{FF2B5EF4-FFF2-40B4-BE49-F238E27FC236}">
                  <a16:creationId xmlns:a16="http://schemas.microsoft.com/office/drawing/2014/main" id="{E4189517-C3BE-400D-B3E1-AC55B3B36989}"/>
                </a:ext>
              </a:extLst>
            </p:cNvPr>
            <p:cNvSpPr txBox="1">
              <a:spLocks noChangeArrowheads="1"/>
            </p:cNvSpPr>
            <p:nvPr/>
          </p:nvSpPr>
          <p:spPr bwMode="auto">
            <a:xfrm>
              <a:off x="1008" y="3072"/>
              <a:ext cx="57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b="1">
                  <a:latin typeface="Calibri" panose="020F0502020204030204" pitchFamily="34" charset="0"/>
                </a:rPr>
                <a:t>Close to</a:t>
              </a:r>
            </a:p>
            <a:p>
              <a:pPr algn="r" eaLnBrk="1" hangingPunct="1"/>
              <a:r>
                <a:rPr lang="en-US" altLang="en-US" sz="1600" b="1">
                  <a:latin typeface="Calibri" panose="020F0502020204030204" pitchFamily="34" charset="0"/>
                </a:rPr>
                <a:t>Agreement</a:t>
              </a:r>
            </a:p>
          </p:txBody>
        </p:sp>
        <p:sp>
          <p:nvSpPr>
            <p:cNvPr id="29718" name="Text Box 1056">
              <a:extLst>
                <a:ext uri="{FF2B5EF4-FFF2-40B4-BE49-F238E27FC236}">
                  <a16:creationId xmlns:a16="http://schemas.microsoft.com/office/drawing/2014/main" id="{56C5D26F-F7CB-4A81-AF21-4D58868FA988}"/>
                </a:ext>
              </a:extLst>
            </p:cNvPr>
            <p:cNvSpPr txBox="1">
              <a:spLocks noChangeArrowheads="1"/>
            </p:cNvSpPr>
            <p:nvPr/>
          </p:nvSpPr>
          <p:spPr bwMode="auto">
            <a:xfrm>
              <a:off x="1008" y="1848"/>
              <a:ext cx="57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a:latin typeface="Calibri" panose="020F0502020204030204" pitchFamily="34" charset="0"/>
                </a:rPr>
                <a:t>Far from</a:t>
              </a:r>
            </a:p>
            <a:p>
              <a:pPr algn="r" eaLnBrk="1" hangingPunct="1"/>
              <a:r>
                <a:rPr lang="en-US" altLang="en-US" sz="1600">
                  <a:latin typeface="Calibri" panose="020F0502020204030204" pitchFamily="34" charset="0"/>
                </a:rPr>
                <a:t>Agreement</a:t>
              </a:r>
            </a:p>
          </p:txBody>
        </p:sp>
        <p:sp>
          <p:nvSpPr>
            <p:cNvPr id="29719" name="Text Box 1058">
              <a:extLst>
                <a:ext uri="{FF2B5EF4-FFF2-40B4-BE49-F238E27FC236}">
                  <a16:creationId xmlns:a16="http://schemas.microsoft.com/office/drawing/2014/main" id="{72DCD579-EA56-4B27-B22A-DB64A9D88166}"/>
                </a:ext>
              </a:extLst>
            </p:cNvPr>
            <p:cNvSpPr txBox="1">
              <a:spLocks noChangeArrowheads="1"/>
            </p:cNvSpPr>
            <p:nvPr/>
          </p:nvSpPr>
          <p:spPr bwMode="auto">
            <a:xfrm rot="-5400000">
              <a:off x="988" y="2187"/>
              <a:ext cx="103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latin typeface="Calibri" panose="020F0502020204030204" pitchFamily="34" charset="0"/>
                </a:rPr>
                <a:t>Requirements</a:t>
              </a:r>
            </a:p>
          </p:txBody>
        </p:sp>
      </p:grpSp>
      <p:sp>
        <p:nvSpPr>
          <p:cNvPr id="29699" name="Text Box 6">
            <a:extLst>
              <a:ext uri="{FF2B5EF4-FFF2-40B4-BE49-F238E27FC236}">
                <a16:creationId xmlns:a16="http://schemas.microsoft.com/office/drawing/2014/main" id="{0081FF00-BE16-4268-A938-6D40B9B1A163}"/>
              </a:ext>
            </a:extLst>
          </p:cNvPr>
          <p:cNvSpPr txBox="1">
            <a:spLocks noChangeArrowheads="1"/>
          </p:cNvSpPr>
          <p:nvPr/>
        </p:nvSpPr>
        <p:spPr bwMode="auto">
          <a:xfrm>
            <a:off x="6553200" y="5638800"/>
            <a:ext cx="2362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latin typeface="Calibri" panose="020F0502020204030204" pitchFamily="34" charset="0"/>
              </a:rPr>
              <a:t>Source: </a:t>
            </a:r>
            <a:r>
              <a:rPr lang="en-US" altLang="en-US" sz="900" i="1">
                <a:latin typeface="Calibri" panose="020F0502020204030204" pitchFamily="34" charset="0"/>
              </a:rPr>
              <a:t>Strategic Management and Organizational Dynamics </a:t>
            </a:r>
            <a:r>
              <a:rPr lang="en-US" altLang="en-US" sz="900">
                <a:latin typeface="Calibri" panose="020F0502020204030204" pitchFamily="34" charset="0"/>
              </a:rPr>
              <a:t>by Ralph Stacey</a:t>
            </a:r>
            <a:r>
              <a:rPr lang="en-US" altLang="en-US" sz="900" i="1">
                <a:latin typeface="Calibri" panose="020F0502020204030204" pitchFamily="34" charset="0"/>
              </a:rPr>
              <a:t> </a:t>
            </a:r>
            <a:r>
              <a:rPr lang="en-US" altLang="en-US" sz="900">
                <a:latin typeface="Calibri" panose="020F0502020204030204" pitchFamily="34" charset="0"/>
              </a:rPr>
              <a:t>in </a:t>
            </a:r>
            <a:r>
              <a:rPr lang="en-US" altLang="en-US" sz="900" i="1">
                <a:latin typeface="Calibri" panose="020F0502020204030204" pitchFamily="34" charset="0"/>
              </a:rPr>
              <a:t>Agile Software Development with Scrum </a:t>
            </a:r>
            <a:r>
              <a:rPr lang="en-US" altLang="en-US" sz="900">
                <a:latin typeface="Calibri" panose="020F0502020204030204" pitchFamily="34" charset="0"/>
              </a:rPr>
              <a:t>by Ken Schwaber and Mike Beedle.</a:t>
            </a:r>
          </a:p>
        </p:txBody>
      </p:sp>
      <p:sp>
        <p:nvSpPr>
          <p:cNvPr id="30724" name="Rectangle 1026">
            <a:extLst>
              <a:ext uri="{FF2B5EF4-FFF2-40B4-BE49-F238E27FC236}">
                <a16:creationId xmlns:a16="http://schemas.microsoft.com/office/drawing/2014/main" id="{11C697F4-6027-42CA-AE3F-ADFD9A1D5622}"/>
              </a:ext>
            </a:extLst>
          </p:cNvPr>
          <p:cNvSpPr>
            <a:spLocks noGrp="1" noChangeArrowheads="1"/>
          </p:cNvSpPr>
          <p:nvPr>
            <p:ph type="title"/>
          </p:nvPr>
        </p:nvSpPr>
        <p:spPr>
          <a:xfrm>
            <a:off x="357188" y="74613"/>
            <a:ext cx="8229600" cy="1143000"/>
          </a:xfrm>
        </p:spPr>
        <p:txBody>
          <a:bodyPr>
            <a:normAutofit/>
          </a:bodyPr>
          <a:lstStyle/>
          <a:p>
            <a:pPr fontAlgn="auto">
              <a:spcAft>
                <a:spcPts val="0"/>
              </a:spcAft>
              <a:defRPr/>
            </a:pPr>
            <a:r>
              <a:rPr lang="el-GR" altLang="en-US">
                <a:solidFill>
                  <a:schemeClr val="tx1">
                    <a:lumMod val="75000"/>
                    <a:lumOff val="25000"/>
                  </a:schemeClr>
                </a:solidFill>
              </a:rPr>
              <a:t>Επίπεδο «θορύβου» στο </a:t>
            </a:r>
            <a:r>
              <a:rPr lang="en-US" altLang="en-US">
                <a:solidFill>
                  <a:schemeClr val="tx1">
                    <a:lumMod val="75000"/>
                    <a:lumOff val="25000"/>
                  </a:schemeClr>
                </a:solidFill>
              </a:rPr>
              <a:t>project</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4" name="Rectangle 6">
            <a:extLst>
              <a:ext uri="{FF2B5EF4-FFF2-40B4-BE49-F238E27FC236}">
                <a16:creationId xmlns:a16="http://schemas.microsoft.com/office/drawing/2014/main" id="{8034C7D0-34DD-490B-9FE8-4709B7B32257}"/>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Scrum Process Overview</a:t>
            </a:r>
          </a:p>
        </p:txBody>
      </p:sp>
      <p:pic>
        <p:nvPicPr>
          <p:cNvPr id="31747" name="Εικόνα 26">
            <a:extLst>
              <a:ext uri="{FF2B5EF4-FFF2-40B4-BE49-F238E27FC236}">
                <a16:creationId xmlns:a16="http://schemas.microsoft.com/office/drawing/2014/main" id="{45142529-C446-489F-A871-49F55C3470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81327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F8E413EA-65DA-4ADA-9E4B-7E7742F23C2F}"/>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Sprints</a:t>
            </a:r>
          </a:p>
        </p:txBody>
      </p:sp>
      <p:sp>
        <p:nvSpPr>
          <p:cNvPr id="2" name="Content Placeholder 1">
            <a:extLst>
              <a:ext uri="{FF2B5EF4-FFF2-40B4-BE49-F238E27FC236}">
                <a16:creationId xmlns:a16="http://schemas.microsoft.com/office/drawing/2014/main" id="{0A703A66-0081-43B2-A554-FA254A2346AB}"/>
              </a:ext>
            </a:extLst>
          </p:cNvPr>
          <p:cNvSpPr>
            <a:spLocks noGrp="1"/>
          </p:cNvSpPr>
          <p:nvPr>
            <p:ph idx="1"/>
          </p:nvPr>
        </p:nvSpPr>
        <p:spPr/>
        <p:txBody>
          <a:bodyPr/>
          <a:lstStyle/>
          <a:p>
            <a:r>
              <a:rPr lang="el-GR" dirty="0"/>
              <a:t>Τα έργα </a:t>
            </a:r>
            <a:r>
              <a:rPr lang="el-GR" dirty="0" err="1"/>
              <a:t>Scrum</a:t>
            </a:r>
            <a:r>
              <a:rPr lang="el-GR" dirty="0"/>
              <a:t> προχωρούν σε μια ακολουθία από “</a:t>
            </a:r>
            <a:r>
              <a:rPr lang="el-GR" dirty="0" err="1"/>
              <a:t>sprints</a:t>
            </a:r>
            <a:r>
              <a:rPr lang="el-GR" dirty="0"/>
              <a:t>”</a:t>
            </a:r>
          </a:p>
          <a:p>
            <a:r>
              <a:rPr lang="el-GR" dirty="0"/>
              <a:t>Τυπική διάρκεια 2–4 εβδομάδες ή το πολύ ένας ημερολογιακός μήνας</a:t>
            </a:r>
          </a:p>
          <a:p>
            <a:r>
              <a:rPr lang="el-GR" dirty="0"/>
              <a:t>Σταθερή διάρκεια οδηγεί σε καλύτερο ρυθμό</a:t>
            </a:r>
          </a:p>
          <a:p>
            <a:r>
              <a:rPr lang="el-GR" dirty="0"/>
              <a:t>Σε ένα </a:t>
            </a:r>
            <a:r>
              <a:rPr lang="el-GR" dirty="0" err="1"/>
              <a:t>sprint</a:t>
            </a:r>
            <a:r>
              <a:rPr lang="el-GR" dirty="0"/>
              <a:t> το προϊόν σχεδιάζεται, υλοποιείται και ελέγχεται</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EA9EE05D-C47F-4884-A633-E780671D1F79}"/>
              </a:ext>
            </a:extLst>
          </p:cNvPr>
          <p:cNvSpPr>
            <a:spLocks noGrp="1" noChangeArrowheads="1"/>
          </p:cNvSpPr>
          <p:nvPr>
            <p:ph type="title"/>
          </p:nvPr>
        </p:nvSpPr>
        <p:spPr>
          <a:xfrm>
            <a:off x="307975" y="285750"/>
            <a:ext cx="8515350" cy="1292225"/>
          </a:xfrm>
        </p:spPr>
        <p:txBody>
          <a:bodyPr anchor="t"/>
          <a:lstStyle/>
          <a:p>
            <a:pPr fontAlgn="auto">
              <a:lnSpc>
                <a:spcPct val="70000"/>
              </a:lnSpc>
              <a:spcAft>
                <a:spcPts val="0"/>
              </a:spcAft>
              <a:defRPr/>
            </a:pPr>
            <a:r>
              <a:rPr lang="el-GR" altLang="en-US">
                <a:solidFill>
                  <a:schemeClr val="tx1">
                    <a:lumMod val="75000"/>
                    <a:lumOff val="25000"/>
                  </a:schemeClr>
                </a:solidFill>
              </a:rPr>
              <a:t>Ακολουθιακή</a:t>
            </a:r>
            <a:r>
              <a:rPr lang="en-US" altLang="en-US">
                <a:solidFill>
                  <a:schemeClr val="tx1">
                    <a:lumMod val="75000"/>
                    <a:lumOff val="25000"/>
                  </a:schemeClr>
                </a:solidFill>
              </a:rPr>
              <a:t> vs. </a:t>
            </a:r>
            <a:r>
              <a:rPr lang="el-GR" altLang="en-US">
                <a:solidFill>
                  <a:schemeClr val="tx1">
                    <a:lumMod val="75000"/>
                    <a:lumOff val="25000"/>
                  </a:schemeClr>
                </a:solidFill>
              </a:rPr>
              <a:t>επικαλυπτόμενη</a:t>
            </a:r>
            <a:r>
              <a:rPr lang="en-US" altLang="en-US">
                <a:solidFill>
                  <a:schemeClr val="tx1">
                    <a:lumMod val="75000"/>
                    <a:lumOff val="25000"/>
                  </a:schemeClr>
                </a:solidFill>
              </a:rPr>
              <a:t> </a:t>
            </a:r>
            <a:r>
              <a:rPr lang="el-GR" altLang="en-US">
                <a:solidFill>
                  <a:schemeClr val="tx1">
                    <a:lumMod val="75000"/>
                    <a:lumOff val="25000"/>
                  </a:schemeClr>
                </a:solidFill>
              </a:rPr>
              <a:t>ανάπτυξη</a:t>
            </a:r>
            <a:endParaRPr lang="en-US" altLang="en-US">
              <a:solidFill>
                <a:schemeClr val="tx1">
                  <a:lumMod val="75000"/>
                  <a:lumOff val="25000"/>
                </a:schemeClr>
              </a:solidFill>
            </a:endParaRPr>
          </a:p>
        </p:txBody>
      </p:sp>
      <p:pic>
        <p:nvPicPr>
          <p:cNvPr id="19458" name="Picture 2">
            <a:extLst>
              <a:ext uri="{FF2B5EF4-FFF2-40B4-BE49-F238E27FC236}">
                <a16:creationId xmlns:a16="http://schemas.microsoft.com/office/drawing/2014/main" id="{3F857E8D-1B4C-46E3-AB2A-EFC2AD505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4949825"/>
            <a:ext cx="56292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3">
            <a:extLst>
              <a:ext uri="{FF2B5EF4-FFF2-40B4-BE49-F238E27FC236}">
                <a16:creationId xmlns:a16="http://schemas.microsoft.com/office/drawing/2014/main" id="{CFFA0395-8435-487E-BF98-ED9AC4697870}"/>
              </a:ext>
            </a:extLst>
          </p:cNvPr>
          <p:cNvSpPr>
            <a:spLocks noChangeShapeType="1"/>
          </p:cNvSpPr>
          <p:nvPr/>
        </p:nvSpPr>
        <p:spPr bwMode="auto">
          <a:xfrm>
            <a:off x="1371600" y="2571750"/>
            <a:ext cx="6583363"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19460" name="Line 4">
            <a:extLst>
              <a:ext uri="{FF2B5EF4-FFF2-40B4-BE49-F238E27FC236}">
                <a16:creationId xmlns:a16="http://schemas.microsoft.com/office/drawing/2014/main" id="{ADC729CE-89FF-4E2E-BBBA-FF5C1A2A0E25}"/>
              </a:ext>
            </a:extLst>
          </p:cNvPr>
          <p:cNvSpPr>
            <a:spLocks noChangeShapeType="1"/>
          </p:cNvSpPr>
          <p:nvPr/>
        </p:nvSpPr>
        <p:spPr bwMode="auto">
          <a:xfrm>
            <a:off x="1393825" y="5794375"/>
            <a:ext cx="658495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35846" name="Rectangle 5">
            <a:extLst>
              <a:ext uri="{FF2B5EF4-FFF2-40B4-BE49-F238E27FC236}">
                <a16:creationId xmlns:a16="http://schemas.microsoft.com/office/drawing/2014/main" id="{68BD0A7F-0B20-4168-B215-03BB770B79FA}"/>
              </a:ext>
            </a:extLst>
          </p:cNvPr>
          <p:cNvSpPr>
            <a:spLocks/>
          </p:cNvSpPr>
          <p:nvPr/>
        </p:nvSpPr>
        <p:spPr bwMode="auto">
          <a:xfrm>
            <a:off x="4214813" y="6143625"/>
            <a:ext cx="45370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00">
                <a:latin typeface="Calibri" panose="020F0502020204030204" pitchFamily="34" charset="0"/>
                <a:ea typeface="Gill Sans"/>
                <a:cs typeface="Gill Sans"/>
              </a:rPr>
              <a:t>Source: “The New New Product Development Game” by Takeuchi and Nonaka. </a:t>
            </a:r>
            <a:r>
              <a:rPr lang="en-US" altLang="en-US" sz="1300" i="1">
                <a:latin typeface="Calibri" panose="020F0502020204030204" pitchFamily="34" charset="0"/>
                <a:ea typeface="Gill Sans"/>
                <a:cs typeface="Gill Sans"/>
              </a:rPr>
              <a:t>Harvard Business Review,</a:t>
            </a:r>
            <a:r>
              <a:rPr lang="en-US" altLang="en-US" sz="1300">
                <a:latin typeface="Calibri" panose="020F0502020204030204" pitchFamily="34" charset="0"/>
                <a:ea typeface="Gill Sans"/>
                <a:cs typeface="Gill Sans"/>
              </a:rPr>
              <a:t> January 1986.</a:t>
            </a:r>
          </a:p>
        </p:txBody>
      </p:sp>
      <p:sp>
        <p:nvSpPr>
          <p:cNvPr id="19462" name="AutoShape 6">
            <a:extLst>
              <a:ext uri="{FF2B5EF4-FFF2-40B4-BE49-F238E27FC236}">
                <a16:creationId xmlns:a16="http://schemas.microsoft.com/office/drawing/2014/main" id="{3EAB19C0-8225-47AE-8580-88EF11FCE6AE}"/>
              </a:ext>
            </a:extLst>
          </p:cNvPr>
          <p:cNvSpPr>
            <a:spLocks/>
          </p:cNvSpPr>
          <p:nvPr/>
        </p:nvSpPr>
        <p:spPr bwMode="auto">
          <a:xfrm>
            <a:off x="1165225" y="2846388"/>
            <a:ext cx="3727450" cy="1108075"/>
          </a:xfrm>
          <a:prstGeom prst="roundRect">
            <a:avLst>
              <a:gd name="adj" fmla="val 24741"/>
            </a:avLst>
          </a:prstGeom>
          <a:blipFill dpi="0" rotWithShape="0">
            <a:blip r:embed="rId4"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9463" name="AutoShape 7">
            <a:extLst>
              <a:ext uri="{FF2B5EF4-FFF2-40B4-BE49-F238E27FC236}">
                <a16:creationId xmlns:a16="http://schemas.microsoft.com/office/drawing/2014/main" id="{2DB764D1-F032-4BAE-B235-3BCA38FB8265}"/>
              </a:ext>
            </a:extLst>
          </p:cNvPr>
          <p:cNvSpPr>
            <a:spLocks/>
          </p:cNvSpPr>
          <p:nvPr/>
        </p:nvSpPr>
        <p:spPr bwMode="auto">
          <a:xfrm>
            <a:off x="4503738" y="3668713"/>
            <a:ext cx="3725862" cy="1109662"/>
          </a:xfrm>
          <a:prstGeom prst="roundRect">
            <a:avLst>
              <a:gd name="adj" fmla="val 24741"/>
            </a:avLst>
          </a:prstGeom>
          <a:blipFill dpi="0" rotWithShape="0">
            <a:blip r:embed="rId5" cstate="print"/>
            <a:srcRect/>
            <a:tile tx="0" ty="0" sx="100000" sy="100000" flip="none" algn="tl"/>
          </a:blipFill>
          <a:ln w="25400">
            <a:solidFill>
              <a:srgbClr val="00531C"/>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9464" name="Rectangle 8">
            <a:extLst>
              <a:ext uri="{FF2B5EF4-FFF2-40B4-BE49-F238E27FC236}">
                <a16:creationId xmlns:a16="http://schemas.microsoft.com/office/drawing/2014/main" id="{77870D18-9874-4BEC-91A1-7B3452449645}"/>
              </a:ext>
            </a:extLst>
          </p:cNvPr>
          <p:cNvSpPr>
            <a:spLocks/>
          </p:cNvSpPr>
          <p:nvPr/>
        </p:nvSpPr>
        <p:spPr bwMode="auto">
          <a:xfrm>
            <a:off x="1279525" y="2960688"/>
            <a:ext cx="348615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a:solidFill>
                  <a:srgbClr val="FFFFFF"/>
                </a:solidFill>
                <a:latin typeface="Calibri" panose="020F0502020204030204" pitchFamily="34" charset="0"/>
                <a:ea typeface="Gill Sans"/>
                <a:cs typeface="Gill Sans"/>
              </a:rPr>
              <a:t>Rather than doing all of one thing at a time...</a:t>
            </a:r>
          </a:p>
        </p:txBody>
      </p:sp>
      <p:sp>
        <p:nvSpPr>
          <p:cNvPr id="19465" name="Rectangle 9">
            <a:extLst>
              <a:ext uri="{FF2B5EF4-FFF2-40B4-BE49-F238E27FC236}">
                <a16:creationId xmlns:a16="http://schemas.microsoft.com/office/drawing/2014/main" id="{F8E3FE0C-4617-4188-AA03-A8B3F1E25454}"/>
              </a:ext>
            </a:extLst>
          </p:cNvPr>
          <p:cNvSpPr>
            <a:spLocks/>
          </p:cNvSpPr>
          <p:nvPr/>
        </p:nvSpPr>
        <p:spPr bwMode="auto">
          <a:xfrm>
            <a:off x="4549775" y="3783013"/>
            <a:ext cx="3622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a:solidFill>
                  <a:srgbClr val="FFFFFF"/>
                </a:solidFill>
                <a:latin typeface="Calibri" panose="020F0502020204030204" pitchFamily="34" charset="0"/>
                <a:ea typeface="Gill Sans"/>
                <a:cs typeface="Gill Sans"/>
              </a:rPr>
              <a:t>...Scrum teams do a little of everything all the time</a:t>
            </a:r>
          </a:p>
        </p:txBody>
      </p:sp>
      <p:sp>
        <p:nvSpPr>
          <p:cNvPr id="35851" name="Rectangle 10">
            <a:extLst>
              <a:ext uri="{FF2B5EF4-FFF2-40B4-BE49-F238E27FC236}">
                <a16:creationId xmlns:a16="http://schemas.microsoft.com/office/drawing/2014/main" id="{A9D94E85-8F2B-4C24-83BC-D0D708469C4B}"/>
              </a:ext>
            </a:extLst>
          </p:cNvPr>
          <p:cNvSpPr>
            <a:spLocks/>
          </p:cNvSpPr>
          <p:nvPr/>
        </p:nvSpPr>
        <p:spPr bwMode="auto">
          <a:xfrm>
            <a:off x="663575" y="1760538"/>
            <a:ext cx="1771650" cy="536575"/>
          </a:xfrm>
          <a:prstGeom prst="rect">
            <a:avLst/>
          </a:prstGeom>
          <a:solidFill>
            <a:srgbClr val="FDA1D6"/>
          </a:solidFill>
          <a:ln w="25400">
            <a:solidFill>
              <a:schemeClr val="tx1"/>
            </a:solidFill>
            <a:miter lim="800000"/>
            <a:headEnd/>
            <a:tailEnd/>
          </a:ln>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FFFFFF"/>
                </a:solidFill>
                <a:latin typeface="Calibri" panose="020F0502020204030204" pitchFamily="34" charset="0"/>
                <a:ea typeface="Gill Sans"/>
                <a:cs typeface="Gill Sans"/>
              </a:rPr>
              <a:t>Requirements</a:t>
            </a:r>
          </a:p>
        </p:txBody>
      </p:sp>
      <p:sp>
        <p:nvSpPr>
          <p:cNvPr id="35852" name="Rectangle 11">
            <a:extLst>
              <a:ext uri="{FF2B5EF4-FFF2-40B4-BE49-F238E27FC236}">
                <a16:creationId xmlns:a16="http://schemas.microsoft.com/office/drawing/2014/main" id="{716437E3-7C5F-4CA9-9612-57DF65B904EF}"/>
              </a:ext>
            </a:extLst>
          </p:cNvPr>
          <p:cNvSpPr>
            <a:spLocks/>
          </p:cNvSpPr>
          <p:nvPr/>
        </p:nvSpPr>
        <p:spPr bwMode="auto">
          <a:xfrm>
            <a:off x="2606675" y="1760538"/>
            <a:ext cx="1771650" cy="536575"/>
          </a:xfrm>
          <a:prstGeom prst="rect">
            <a:avLst/>
          </a:prstGeom>
          <a:solidFill>
            <a:srgbClr val="01FF01"/>
          </a:solidFill>
          <a:ln w="25400">
            <a:solidFill>
              <a:schemeClr val="tx1"/>
            </a:solidFill>
            <a:miter lim="800000"/>
            <a:headEnd/>
            <a:tailEnd/>
          </a:ln>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FFFFFF"/>
                </a:solidFill>
                <a:latin typeface="Calibri" panose="020F0502020204030204" pitchFamily="34" charset="0"/>
                <a:ea typeface="Gill Sans"/>
                <a:cs typeface="Gill Sans"/>
              </a:rPr>
              <a:t>Design</a:t>
            </a:r>
          </a:p>
        </p:txBody>
      </p:sp>
      <p:sp>
        <p:nvSpPr>
          <p:cNvPr id="35853" name="Rectangle 12">
            <a:extLst>
              <a:ext uri="{FF2B5EF4-FFF2-40B4-BE49-F238E27FC236}">
                <a16:creationId xmlns:a16="http://schemas.microsoft.com/office/drawing/2014/main" id="{180DAAEF-AE0F-477C-A710-C4D4DA3FCC29}"/>
              </a:ext>
            </a:extLst>
          </p:cNvPr>
          <p:cNvSpPr>
            <a:spLocks/>
          </p:cNvSpPr>
          <p:nvPr/>
        </p:nvSpPr>
        <p:spPr bwMode="auto">
          <a:xfrm>
            <a:off x="4549775" y="1760538"/>
            <a:ext cx="1771650" cy="536575"/>
          </a:xfrm>
          <a:prstGeom prst="rect">
            <a:avLst/>
          </a:prstGeom>
          <a:solidFill>
            <a:srgbClr val="00CCFF"/>
          </a:solidFill>
          <a:ln w="25400">
            <a:solidFill>
              <a:schemeClr val="tx1"/>
            </a:solidFill>
            <a:miter lim="800000"/>
            <a:headEnd/>
            <a:tailEnd/>
          </a:ln>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FFFFFF"/>
                </a:solidFill>
                <a:latin typeface="Calibri" panose="020F0502020204030204" pitchFamily="34" charset="0"/>
                <a:ea typeface="Gill Sans"/>
                <a:cs typeface="Gill Sans"/>
              </a:rPr>
              <a:t>Code</a:t>
            </a:r>
          </a:p>
        </p:txBody>
      </p:sp>
      <p:sp>
        <p:nvSpPr>
          <p:cNvPr id="35854" name="Rectangle 13">
            <a:extLst>
              <a:ext uri="{FF2B5EF4-FFF2-40B4-BE49-F238E27FC236}">
                <a16:creationId xmlns:a16="http://schemas.microsoft.com/office/drawing/2014/main" id="{4A943BA4-229F-4CF3-B6FF-FDB567BBCE06}"/>
              </a:ext>
            </a:extLst>
          </p:cNvPr>
          <p:cNvSpPr>
            <a:spLocks/>
          </p:cNvSpPr>
          <p:nvPr/>
        </p:nvSpPr>
        <p:spPr bwMode="auto">
          <a:xfrm>
            <a:off x="6492875" y="1760538"/>
            <a:ext cx="1771650" cy="536575"/>
          </a:xfrm>
          <a:prstGeom prst="rect">
            <a:avLst/>
          </a:prstGeom>
          <a:solidFill>
            <a:srgbClr val="3366FF"/>
          </a:solidFill>
          <a:ln w="25400">
            <a:solidFill>
              <a:schemeClr val="tx1"/>
            </a:solidFill>
            <a:miter lim="800000"/>
            <a:headEnd/>
            <a:tailEnd/>
          </a:ln>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a:solidFill>
                  <a:srgbClr val="FFFFFF"/>
                </a:solidFill>
                <a:latin typeface="Calibri" panose="020F0502020204030204" pitchFamily="34" charset="0"/>
                <a:ea typeface="Gill Sans"/>
                <a:cs typeface="Gill Sans"/>
              </a:rPr>
              <a:t>Test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additive="base">
                                        <p:cTn id="11" dur="500" fill="hold"/>
                                        <p:tgtEl>
                                          <p:spTgt spid="19460"/>
                                        </p:tgtEl>
                                        <p:attrNameLst>
                                          <p:attrName>ppt_x</p:attrName>
                                        </p:attrNameLst>
                                      </p:cBhvr>
                                      <p:tavLst>
                                        <p:tav tm="0">
                                          <p:val>
                                            <p:strVal val="#ppt_x"/>
                                          </p:val>
                                        </p:tav>
                                        <p:tav tm="100000">
                                          <p:val>
                                            <p:strVal val="#ppt_x"/>
                                          </p:val>
                                        </p:tav>
                                      </p:tavLst>
                                    </p:anim>
                                    <p:anim calcmode="lin" valueType="num">
                                      <p:cBhvr additive="base">
                                        <p:cTn id="12" dur="500" fill="hold"/>
                                        <p:tgtEl>
                                          <p:spTgt spid="194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462"/>
                                        </p:tgtEl>
                                        <p:attrNameLst>
                                          <p:attrName>style.visibility</p:attrName>
                                        </p:attrNameLst>
                                      </p:cBhvr>
                                      <p:to>
                                        <p:strVal val="visible"/>
                                      </p:to>
                                    </p:set>
                                    <p:anim calcmode="lin" valueType="num">
                                      <p:cBhvr additive="base">
                                        <p:cTn id="15" dur="500" fill="hold"/>
                                        <p:tgtEl>
                                          <p:spTgt spid="19462"/>
                                        </p:tgtEl>
                                        <p:attrNameLst>
                                          <p:attrName>ppt_x</p:attrName>
                                        </p:attrNameLst>
                                      </p:cBhvr>
                                      <p:tavLst>
                                        <p:tav tm="0">
                                          <p:val>
                                            <p:strVal val="#ppt_x"/>
                                          </p:val>
                                        </p:tav>
                                        <p:tav tm="100000">
                                          <p:val>
                                            <p:strVal val="#ppt_x"/>
                                          </p:val>
                                        </p:tav>
                                      </p:tavLst>
                                    </p:anim>
                                    <p:anim calcmode="lin" valueType="num">
                                      <p:cBhvr additive="base">
                                        <p:cTn id="16" dur="500" fill="hold"/>
                                        <p:tgtEl>
                                          <p:spTgt spid="194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463"/>
                                        </p:tgtEl>
                                        <p:attrNameLst>
                                          <p:attrName>style.visibility</p:attrName>
                                        </p:attrNameLst>
                                      </p:cBhvr>
                                      <p:to>
                                        <p:strVal val="visible"/>
                                      </p:to>
                                    </p:set>
                                    <p:anim calcmode="lin" valueType="num">
                                      <p:cBhvr additive="base">
                                        <p:cTn id="19" dur="500" fill="hold"/>
                                        <p:tgtEl>
                                          <p:spTgt spid="19463"/>
                                        </p:tgtEl>
                                        <p:attrNameLst>
                                          <p:attrName>ppt_x</p:attrName>
                                        </p:attrNameLst>
                                      </p:cBhvr>
                                      <p:tavLst>
                                        <p:tav tm="0">
                                          <p:val>
                                            <p:strVal val="#ppt_x"/>
                                          </p:val>
                                        </p:tav>
                                        <p:tav tm="100000">
                                          <p:val>
                                            <p:strVal val="#ppt_x"/>
                                          </p:val>
                                        </p:tav>
                                      </p:tavLst>
                                    </p:anim>
                                    <p:anim calcmode="lin" valueType="num">
                                      <p:cBhvr additive="base">
                                        <p:cTn id="20" dur="500" fill="hold"/>
                                        <p:tgtEl>
                                          <p:spTgt spid="194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464"/>
                                        </p:tgtEl>
                                        <p:attrNameLst>
                                          <p:attrName>style.visibility</p:attrName>
                                        </p:attrNameLst>
                                      </p:cBhvr>
                                      <p:to>
                                        <p:strVal val="visible"/>
                                      </p:to>
                                    </p:set>
                                    <p:anim calcmode="lin" valueType="num">
                                      <p:cBhvr additive="base">
                                        <p:cTn id="23" dur="500" fill="hold"/>
                                        <p:tgtEl>
                                          <p:spTgt spid="19464"/>
                                        </p:tgtEl>
                                        <p:attrNameLst>
                                          <p:attrName>ppt_x</p:attrName>
                                        </p:attrNameLst>
                                      </p:cBhvr>
                                      <p:tavLst>
                                        <p:tav tm="0">
                                          <p:val>
                                            <p:strVal val="#ppt_x"/>
                                          </p:val>
                                        </p:tav>
                                        <p:tav tm="100000">
                                          <p:val>
                                            <p:strVal val="#ppt_x"/>
                                          </p:val>
                                        </p:tav>
                                      </p:tavLst>
                                    </p:anim>
                                    <p:anim calcmode="lin" valueType="num">
                                      <p:cBhvr additive="base">
                                        <p:cTn id="24" dur="500" fill="hold"/>
                                        <p:tgtEl>
                                          <p:spTgt spid="194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465"/>
                                        </p:tgtEl>
                                        <p:attrNameLst>
                                          <p:attrName>style.visibility</p:attrName>
                                        </p:attrNameLst>
                                      </p:cBhvr>
                                      <p:to>
                                        <p:strVal val="visible"/>
                                      </p:to>
                                    </p:set>
                                    <p:anim calcmode="lin" valueType="num">
                                      <p:cBhvr additive="base">
                                        <p:cTn id="27" dur="500" fill="hold"/>
                                        <p:tgtEl>
                                          <p:spTgt spid="19465"/>
                                        </p:tgtEl>
                                        <p:attrNameLst>
                                          <p:attrName>ppt_x</p:attrName>
                                        </p:attrNameLst>
                                      </p:cBhvr>
                                      <p:tavLst>
                                        <p:tav tm="0">
                                          <p:val>
                                            <p:strVal val="#ppt_x"/>
                                          </p:val>
                                        </p:tav>
                                        <p:tav tm="100000">
                                          <p:val>
                                            <p:strVal val="#ppt_x"/>
                                          </p:val>
                                        </p:tav>
                                      </p:tavLst>
                                    </p:anim>
                                    <p:anim calcmode="lin" valueType="num">
                                      <p:cBhvr additive="base">
                                        <p:cTn id="28"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3" grpId="0" animBg="1"/>
      <p:bldP spid="19464" grpId="0"/>
      <p:bldP spid="194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A53AE-FB96-48BD-B64D-3C02FCB8D9C7}"/>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References</a:t>
            </a:r>
            <a:endParaRPr lang="el-GR">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424405-EA53-4CC8-B370-732384297399}"/>
              </a:ext>
            </a:extLst>
          </p:cNvPr>
          <p:cNvSpPr>
            <a:spLocks noGrp="1"/>
          </p:cNvSpPr>
          <p:nvPr>
            <p:ph idx="1"/>
          </p:nvPr>
        </p:nvSpPr>
        <p:spPr>
          <a:xfrm>
            <a:off x="3732023" y="963877"/>
            <a:ext cx="4783327" cy="4930246"/>
          </a:xfrm>
        </p:spPr>
        <p:txBody>
          <a:bodyPr anchor="ctr">
            <a:normAutofit/>
          </a:bodyPr>
          <a:lstStyle/>
          <a:p>
            <a:pPr>
              <a:buFont typeface="Wingdings" panose="05000000000000000000" pitchFamily="2" charset="2"/>
              <a:buChar char="§"/>
            </a:pPr>
            <a:r>
              <a:rPr lang="en-US" dirty="0"/>
              <a:t>“Redistributable Scrum Introduction Stack from the Scrum Alliance”, adapted from blackmarble.co.uk</a:t>
            </a:r>
          </a:p>
          <a:p>
            <a:pPr>
              <a:buFont typeface="Wingdings" panose="05000000000000000000" pitchFamily="2" charset="2"/>
              <a:buChar char="§"/>
            </a:pPr>
            <a:r>
              <a:rPr lang="en-US" dirty="0"/>
              <a:t>Pollyanna </a:t>
            </a:r>
            <a:r>
              <a:rPr lang="en-US" dirty="0" err="1"/>
              <a:t>Pixton</a:t>
            </a:r>
            <a:r>
              <a:rPr lang="en-US" dirty="0"/>
              <a:t>, “Agile Project Management”</a:t>
            </a:r>
          </a:p>
          <a:p>
            <a:pPr>
              <a:buFont typeface="Wingdings" panose="05000000000000000000" pitchFamily="2" charset="2"/>
              <a:buChar char="§"/>
            </a:pPr>
            <a:r>
              <a:rPr lang="en-US" dirty="0"/>
              <a:t>Kenneth S. Rubin, “Essential Scrum”</a:t>
            </a:r>
          </a:p>
          <a:p>
            <a:endParaRPr lang="el-GR" dirty="0"/>
          </a:p>
        </p:txBody>
      </p:sp>
    </p:spTree>
    <p:extLst>
      <p:ext uri="{BB962C8B-B14F-4D97-AF65-F5344CB8AC3E}">
        <p14:creationId xmlns:p14="http://schemas.microsoft.com/office/powerpoint/2010/main" val="208063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A3C0DA3C-C463-4BC4-95D0-D6E878779A9D}"/>
              </a:ext>
            </a:extLst>
          </p:cNvPr>
          <p:cNvSpPr>
            <a:spLocks noGrp="1" noChangeArrowheads="1"/>
          </p:cNvSpPr>
          <p:nvPr>
            <p:ph type="title"/>
          </p:nvPr>
        </p:nvSpPr>
        <p:spPr>
          <a:xfrm>
            <a:off x="395288" y="142875"/>
            <a:ext cx="8350250" cy="1450975"/>
          </a:xfrm>
        </p:spPr>
        <p:txBody>
          <a:bodyPr/>
          <a:lstStyle/>
          <a:p>
            <a:pPr fontAlgn="auto">
              <a:spcAft>
                <a:spcPts val="0"/>
              </a:spcAft>
              <a:defRPr/>
            </a:pPr>
            <a:r>
              <a:rPr lang="el-GR" altLang="en-US" sz="4000" dirty="0">
                <a:solidFill>
                  <a:schemeClr val="tx1">
                    <a:lumMod val="75000"/>
                    <a:lumOff val="25000"/>
                  </a:schemeClr>
                </a:solidFill>
              </a:rPr>
              <a:t>Όχι αλλαγές κατά τη διάρκεια ενός </a:t>
            </a:r>
            <a:r>
              <a:rPr lang="en-US" altLang="en-US" sz="4000" dirty="0">
                <a:solidFill>
                  <a:schemeClr val="tx1">
                    <a:lumMod val="75000"/>
                    <a:lumOff val="25000"/>
                  </a:schemeClr>
                </a:solidFill>
              </a:rPr>
              <a:t>Sprint</a:t>
            </a:r>
          </a:p>
        </p:txBody>
      </p:sp>
      <p:sp>
        <p:nvSpPr>
          <p:cNvPr id="38915" name="Rectangle 2">
            <a:extLst>
              <a:ext uri="{FF2B5EF4-FFF2-40B4-BE49-F238E27FC236}">
                <a16:creationId xmlns:a16="http://schemas.microsoft.com/office/drawing/2014/main" id="{DF817509-1FFF-426C-AB25-8B6A5F1BBBC2}"/>
              </a:ext>
            </a:extLst>
          </p:cNvPr>
          <p:cNvSpPr>
            <a:spLocks noGrp="1" noChangeArrowheads="1"/>
          </p:cNvSpPr>
          <p:nvPr>
            <p:ph idx="1"/>
          </p:nvPr>
        </p:nvSpPr>
        <p:spPr>
          <a:xfrm>
            <a:off x="307975" y="4868863"/>
            <a:ext cx="8515350" cy="1143000"/>
          </a:xfrm>
        </p:spPr>
        <p:txBody>
          <a:bodyPr rtlCol="0">
            <a:normAutofit fontScale="70000" lnSpcReduction="20000"/>
          </a:bodyPr>
          <a:lstStyle/>
          <a:p>
            <a:pPr marL="628650" indent="-91440" algn="ctr" fontAlgn="auto">
              <a:buFont typeface="Arial" panose="020B0604020202020204" pitchFamily="34" charset="0"/>
              <a:buNone/>
              <a:defRPr/>
            </a:pPr>
            <a:r>
              <a:rPr lang="en-US" altLang="en-US" sz="2400" dirty="0">
                <a:solidFill>
                  <a:schemeClr val="tx1">
                    <a:lumMod val="75000"/>
                    <a:lumOff val="25000"/>
                  </a:schemeClr>
                </a:solidFill>
              </a:rPr>
              <a:t>H </a:t>
            </a:r>
            <a:r>
              <a:rPr lang="el-GR" altLang="en-US" sz="2400" dirty="0">
                <a:solidFill>
                  <a:schemeClr val="tx1">
                    <a:lumMod val="75000"/>
                    <a:lumOff val="25000"/>
                  </a:schemeClr>
                </a:solidFill>
              </a:rPr>
              <a:t>διάρκεια των </a:t>
            </a:r>
            <a:r>
              <a:rPr lang="en-US" altLang="en-US" sz="2400" dirty="0">
                <a:solidFill>
                  <a:schemeClr val="tx1">
                    <a:lumMod val="75000"/>
                    <a:lumOff val="25000"/>
                  </a:schemeClr>
                </a:solidFill>
              </a:rPr>
              <a:t>sprint </a:t>
            </a:r>
            <a:r>
              <a:rPr lang="el-GR" altLang="en-US" sz="2400" dirty="0">
                <a:solidFill>
                  <a:schemeClr val="tx1">
                    <a:lumMod val="75000"/>
                    <a:lumOff val="25000"/>
                  </a:schemeClr>
                </a:solidFill>
              </a:rPr>
              <a:t>καθορίζεται με βάση το χρονικό διάστημα κατά το οποίο μπορεί κάποιος να εξασφαλίσει ότι δεν θα προκύψει ανάγκη για εισαγωγή αλλαγών</a:t>
            </a:r>
            <a:endParaRPr lang="en-US" altLang="en-US" sz="2400" dirty="0">
              <a:solidFill>
                <a:schemeClr val="tx1">
                  <a:lumMod val="75000"/>
                  <a:lumOff val="25000"/>
                </a:schemeClr>
              </a:solidFill>
            </a:endParaRPr>
          </a:p>
        </p:txBody>
      </p:sp>
      <p:grpSp>
        <p:nvGrpSpPr>
          <p:cNvPr id="37892" name="Group 4">
            <a:extLst>
              <a:ext uri="{FF2B5EF4-FFF2-40B4-BE49-F238E27FC236}">
                <a16:creationId xmlns:a16="http://schemas.microsoft.com/office/drawing/2014/main" id="{3DC02481-FDE0-45C7-9E88-660E4490F9D9}"/>
              </a:ext>
            </a:extLst>
          </p:cNvPr>
          <p:cNvGrpSpPr>
            <a:grpSpLocks/>
          </p:cNvGrpSpPr>
          <p:nvPr/>
        </p:nvGrpSpPr>
        <p:grpSpPr bwMode="auto">
          <a:xfrm>
            <a:off x="2514600" y="1693863"/>
            <a:ext cx="3578225" cy="2754312"/>
            <a:chOff x="0" y="0"/>
            <a:chExt cx="2504" cy="1927"/>
          </a:xfrm>
        </p:grpSpPr>
        <p:pic>
          <p:nvPicPr>
            <p:cNvPr id="37898" name="Picture 5">
              <a:extLst>
                <a:ext uri="{FF2B5EF4-FFF2-40B4-BE49-F238E27FC236}">
                  <a16:creationId xmlns:a16="http://schemas.microsoft.com/office/drawing/2014/main" id="{6A7C0059-2B1C-46CF-9BA6-8E916D59DB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04" cy="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6">
              <a:extLst>
                <a:ext uri="{FF2B5EF4-FFF2-40B4-BE49-F238E27FC236}">
                  <a16:creationId xmlns:a16="http://schemas.microsoft.com/office/drawing/2014/main" id="{5D4B590C-5212-45A8-AC67-7323D38974E2}"/>
                </a:ext>
              </a:extLst>
            </p:cNvPr>
            <p:cNvSpPr>
              <a:spLocks/>
            </p:cNvSpPr>
            <p:nvPr/>
          </p:nvSpPr>
          <p:spPr bwMode="auto">
            <a:xfrm>
              <a:off x="224" y="254"/>
              <a:ext cx="2056" cy="1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37893" name="Group 7">
            <a:extLst>
              <a:ext uri="{FF2B5EF4-FFF2-40B4-BE49-F238E27FC236}">
                <a16:creationId xmlns:a16="http://schemas.microsoft.com/office/drawing/2014/main" id="{2853EB4D-AAF9-4167-BC33-B44CD54BC03C}"/>
              </a:ext>
            </a:extLst>
          </p:cNvPr>
          <p:cNvGrpSpPr>
            <a:grpSpLocks/>
          </p:cNvGrpSpPr>
          <p:nvPr/>
        </p:nvGrpSpPr>
        <p:grpSpPr bwMode="auto">
          <a:xfrm>
            <a:off x="3379788" y="2092325"/>
            <a:ext cx="1855787" cy="1954213"/>
            <a:chOff x="0" y="0"/>
            <a:chExt cx="1298" cy="1368"/>
          </a:xfrm>
        </p:grpSpPr>
        <p:pic>
          <p:nvPicPr>
            <p:cNvPr id="37896" name="Picture 8">
              <a:extLst>
                <a:ext uri="{FF2B5EF4-FFF2-40B4-BE49-F238E27FC236}">
                  <a16:creationId xmlns:a16="http://schemas.microsoft.com/office/drawing/2014/main" id="{112B6FD6-BF17-43C0-808E-A4F2D1B66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9"/>
              <a:ext cx="1298"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a:extLst>
                <a:ext uri="{FF2B5EF4-FFF2-40B4-BE49-F238E27FC236}">
                  <a16:creationId xmlns:a16="http://schemas.microsoft.com/office/drawing/2014/main" id="{46E3DA5F-AA35-4609-98AE-D70CDB9BB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 y="0"/>
              <a:ext cx="623"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AutoShape 16">
            <a:extLst>
              <a:ext uri="{FF2B5EF4-FFF2-40B4-BE49-F238E27FC236}">
                <a16:creationId xmlns:a16="http://schemas.microsoft.com/office/drawing/2014/main" id="{DB4878D2-F59D-4891-9682-4E8579661BCB}"/>
              </a:ext>
            </a:extLst>
          </p:cNvPr>
          <p:cNvSpPr>
            <a:spLocks noChangeArrowheads="1"/>
          </p:cNvSpPr>
          <p:nvPr/>
        </p:nvSpPr>
        <p:spPr bwMode="auto">
          <a:xfrm>
            <a:off x="215900" y="2559050"/>
            <a:ext cx="2155825" cy="1009650"/>
          </a:xfrm>
          <a:prstGeom prst="lightningBolt">
            <a:avLst/>
          </a:prstGeom>
          <a:solidFill>
            <a:srgbClr val="99CCFF"/>
          </a:solidFill>
          <a:ln w="9525">
            <a:solidFill>
              <a:srgbClr val="006CD8"/>
            </a:solidFill>
            <a:miter lim="800000"/>
            <a:headEnd/>
            <a:tailEnd/>
          </a:ln>
        </p:spPr>
        <p:txBody>
          <a:bodyPr wrap="none" lIns="82296" tIns="41148" rIns="82296" bIns="4114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n-US" sz="3200">
              <a:latin typeface="Tahoma" panose="020B0604030504040204" pitchFamily="34" charset="0"/>
            </a:endParaRPr>
          </a:p>
        </p:txBody>
      </p:sp>
      <p:sp>
        <p:nvSpPr>
          <p:cNvPr id="37895" name="TextBox 10">
            <a:extLst>
              <a:ext uri="{FF2B5EF4-FFF2-40B4-BE49-F238E27FC236}">
                <a16:creationId xmlns:a16="http://schemas.microsoft.com/office/drawing/2014/main" id="{08F619AC-CD83-4B02-90A3-6E7D2DCF4B69}"/>
              </a:ext>
            </a:extLst>
          </p:cNvPr>
          <p:cNvSpPr txBox="1">
            <a:spLocks noChangeArrowheads="1"/>
          </p:cNvSpPr>
          <p:nvPr/>
        </p:nvSpPr>
        <p:spPr bwMode="auto">
          <a:xfrm>
            <a:off x="180975" y="1897063"/>
            <a:ext cx="1943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a:latin typeface="Century Gothic" panose="020B0502020202020204" pitchFamily="34" charset="0"/>
              </a:rPr>
              <a:t>Change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FA551FFD-570E-41DC-AE5A-4627B42A9305}"/>
              </a:ext>
            </a:extLst>
          </p:cNvPr>
          <p:cNvGrpSpPr>
            <a:grpSpLocks/>
          </p:cNvGrpSpPr>
          <p:nvPr/>
        </p:nvGrpSpPr>
        <p:grpSpPr bwMode="auto">
          <a:xfrm>
            <a:off x="642938" y="1143000"/>
            <a:ext cx="3725862" cy="1839913"/>
            <a:chOff x="0" y="0"/>
            <a:chExt cx="2608" cy="1288"/>
          </a:xfrm>
        </p:grpSpPr>
        <p:sp>
          <p:nvSpPr>
            <p:cNvPr id="21507" name="AutoShape 3">
              <a:extLst>
                <a:ext uri="{FF2B5EF4-FFF2-40B4-BE49-F238E27FC236}">
                  <a16:creationId xmlns:a16="http://schemas.microsoft.com/office/drawing/2014/main" id="{FC9582DC-3D6E-4EE1-BA8F-A3EDA53BA98A}"/>
                </a:ext>
              </a:extLst>
            </p:cNvPr>
            <p:cNvSpPr>
              <a:spLocks/>
            </p:cNvSpPr>
            <p:nvPr/>
          </p:nvSpPr>
          <p:spPr bwMode="auto">
            <a:xfrm>
              <a:off x="8" y="0"/>
              <a:ext cx="2600" cy="1288"/>
            </a:xfrm>
            <a:prstGeom prst="roundRect">
              <a:avLst>
                <a:gd name="adj" fmla="val 14903"/>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39958" name="Rectangle 4">
              <a:extLst>
                <a:ext uri="{FF2B5EF4-FFF2-40B4-BE49-F238E27FC236}">
                  <a16:creationId xmlns:a16="http://schemas.microsoft.com/office/drawing/2014/main" id="{2011C669-0A29-4854-AE26-329A017C672A}"/>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Product owner</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ScrumMaster</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Team</a:t>
              </a:r>
            </a:p>
          </p:txBody>
        </p:sp>
        <p:sp>
          <p:nvSpPr>
            <p:cNvPr id="39959" name="Rectangle 5">
              <a:extLst>
                <a:ext uri="{FF2B5EF4-FFF2-40B4-BE49-F238E27FC236}">
                  <a16:creationId xmlns:a16="http://schemas.microsoft.com/office/drawing/2014/main" id="{15CFBAE6-C905-4A99-9618-C3C6A0BA6DF1}"/>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60" name="AutoShape 6">
              <a:extLst>
                <a:ext uri="{FF2B5EF4-FFF2-40B4-BE49-F238E27FC236}">
                  <a16:creationId xmlns:a16="http://schemas.microsoft.com/office/drawing/2014/main" id="{128D905E-80BF-41FE-B5B4-7140EBE9E1E4}"/>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39961" name="AutoShape 7">
              <a:extLst>
                <a:ext uri="{FF2B5EF4-FFF2-40B4-BE49-F238E27FC236}">
                  <a16:creationId xmlns:a16="http://schemas.microsoft.com/office/drawing/2014/main" id="{08424B7D-C330-49F9-B3F0-496F5AF47B0C}"/>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39962" name="Rectangle 8">
              <a:extLst>
                <a:ext uri="{FF2B5EF4-FFF2-40B4-BE49-F238E27FC236}">
                  <a16:creationId xmlns:a16="http://schemas.microsoft.com/office/drawing/2014/main" id="{C717490B-FC32-4C1D-BC9E-CD03B7C685FB}"/>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63" name="Rectangle 9">
              <a:extLst>
                <a:ext uri="{FF2B5EF4-FFF2-40B4-BE49-F238E27FC236}">
                  <a16:creationId xmlns:a16="http://schemas.microsoft.com/office/drawing/2014/main" id="{123C10F2-A512-4AFE-A1DB-A847464C4B8A}"/>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64" name="Rectangle 10">
              <a:extLst>
                <a:ext uri="{FF2B5EF4-FFF2-40B4-BE49-F238E27FC236}">
                  <a16:creationId xmlns:a16="http://schemas.microsoft.com/office/drawing/2014/main" id="{F39029C3-90DD-4AE3-BC4F-9B159A5DCC1B}"/>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Roles</a:t>
              </a:r>
            </a:p>
          </p:txBody>
        </p:sp>
      </p:grpSp>
      <p:grpSp>
        <p:nvGrpSpPr>
          <p:cNvPr id="39939" name="Group 11">
            <a:extLst>
              <a:ext uri="{FF2B5EF4-FFF2-40B4-BE49-F238E27FC236}">
                <a16:creationId xmlns:a16="http://schemas.microsoft.com/office/drawing/2014/main" id="{E7C70180-F425-45A2-9F50-C675600B078C}"/>
              </a:ext>
            </a:extLst>
          </p:cNvPr>
          <p:cNvGrpSpPr>
            <a:grpSpLocks/>
          </p:cNvGrpSpPr>
          <p:nvPr/>
        </p:nvGrpSpPr>
        <p:grpSpPr bwMode="auto">
          <a:xfrm>
            <a:off x="2846388" y="2422525"/>
            <a:ext cx="3725862" cy="2274888"/>
            <a:chOff x="0" y="0"/>
            <a:chExt cx="2608" cy="1592"/>
          </a:xfrm>
        </p:grpSpPr>
        <p:sp>
          <p:nvSpPr>
            <p:cNvPr id="21516" name="AutoShape 12">
              <a:extLst>
                <a:ext uri="{FF2B5EF4-FFF2-40B4-BE49-F238E27FC236}">
                  <a16:creationId xmlns:a16="http://schemas.microsoft.com/office/drawing/2014/main" id="{C91D4BE7-373E-4B3B-A20F-60C8D63ECAD8}"/>
                </a:ext>
              </a:extLst>
            </p:cNvPr>
            <p:cNvSpPr>
              <a:spLocks/>
            </p:cNvSpPr>
            <p:nvPr/>
          </p:nvSpPr>
          <p:spPr bwMode="auto">
            <a:xfrm>
              <a:off x="8" y="0"/>
              <a:ext cx="2600" cy="1592"/>
            </a:xfrm>
            <a:prstGeom prst="roundRect">
              <a:avLst>
                <a:gd name="adj" fmla="val 12060"/>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39950" name="Rectangle 13">
              <a:extLst>
                <a:ext uri="{FF2B5EF4-FFF2-40B4-BE49-F238E27FC236}">
                  <a16:creationId xmlns:a16="http://schemas.microsoft.com/office/drawing/2014/main" id="{D1C3F8A7-9A19-4122-8693-A7D5C2870C09}"/>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planning</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review</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retrospective</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Daily scrum meeting</a:t>
              </a:r>
            </a:p>
          </p:txBody>
        </p:sp>
        <p:sp>
          <p:nvSpPr>
            <p:cNvPr id="39951" name="Rectangle 14">
              <a:extLst>
                <a:ext uri="{FF2B5EF4-FFF2-40B4-BE49-F238E27FC236}">
                  <a16:creationId xmlns:a16="http://schemas.microsoft.com/office/drawing/2014/main" id="{7FDF9E89-23D8-4F42-9BA3-AC43E81371D1}"/>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52" name="AutoShape 15">
              <a:extLst>
                <a:ext uri="{FF2B5EF4-FFF2-40B4-BE49-F238E27FC236}">
                  <a16:creationId xmlns:a16="http://schemas.microsoft.com/office/drawing/2014/main" id="{4EEC2399-2010-41E1-8088-64985B7DB6B1}"/>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39953" name="AutoShape 16">
              <a:extLst>
                <a:ext uri="{FF2B5EF4-FFF2-40B4-BE49-F238E27FC236}">
                  <a16:creationId xmlns:a16="http://schemas.microsoft.com/office/drawing/2014/main" id="{8CD45C77-EB59-42FB-A345-76D434452EF6}"/>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39954" name="Rectangle 17">
              <a:extLst>
                <a:ext uri="{FF2B5EF4-FFF2-40B4-BE49-F238E27FC236}">
                  <a16:creationId xmlns:a16="http://schemas.microsoft.com/office/drawing/2014/main" id="{D11AF901-AD9F-44CE-BB3B-AB5021817B4E}"/>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55" name="Rectangle 18">
              <a:extLst>
                <a:ext uri="{FF2B5EF4-FFF2-40B4-BE49-F238E27FC236}">
                  <a16:creationId xmlns:a16="http://schemas.microsoft.com/office/drawing/2014/main" id="{93BC0585-292A-4749-B111-F1C3ABC7E4E7}"/>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56" name="Rectangle 19">
              <a:extLst>
                <a:ext uri="{FF2B5EF4-FFF2-40B4-BE49-F238E27FC236}">
                  <a16:creationId xmlns:a16="http://schemas.microsoft.com/office/drawing/2014/main" id="{1DC31184-A9BF-4523-B33A-0475DF1BF92E}"/>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Ceremonies</a:t>
              </a:r>
            </a:p>
          </p:txBody>
        </p:sp>
      </p:grpSp>
      <p:grpSp>
        <p:nvGrpSpPr>
          <p:cNvPr id="39940" name="Group 20">
            <a:extLst>
              <a:ext uri="{FF2B5EF4-FFF2-40B4-BE49-F238E27FC236}">
                <a16:creationId xmlns:a16="http://schemas.microsoft.com/office/drawing/2014/main" id="{854DDF22-516C-49D7-8629-34911BFE861A}"/>
              </a:ext>
            </a:extLst>
          </p:cNvPr>
          <p:cNvGrpSpPr>
            <a:grpSpLocks/>
          </p:cNvGrpSpPr>
          <p:nvPr/>
        </p:nvGrpSpPr>
        <p:grpSpPr bwMode="auto">
          <a:xfrm>
            <a:off x="4594225" y="4594225"/>
            <a:ext cx="3727450" cy="1841500"/>
            <a:chOff x="0" y="0"/>
            <a:chExt cx="2608" cy="1288"/>
          </a:xfrm>
        </p:grpSpPr>
        <p:sp>
          <p:nvSpPr>
            <p:cNvPr id="21525" name="AutoShape 21">
              <a:extLst>
                <a:ext uri="{FF2B5EF4-FFF2-40B4-BE49-F238E27FC236}">
                  <a16:creationId xmlns:a16="http://schemas.microsoft.com/office/drawing/2014/main" id="{E898040B-A01A-4023-8E14-C5DC0E6BD2C1}"/>
                </a:ext>
              </a:extLst>
            </p:cNvPr>
            <p:cNvSpPr>
              <a:spLocks/>
            </p:cNvSpPr>
            <p:nvPr/>
          </p:nvSpPr>
          <p:spPr bwMode="auto">
            <a:xfrm>
              <a:off x="8" y="0"/>
              <a:ext cx="2600" cy="1288"/>
            </a:xfrm>
            <a:prstGeom prst="roundRect">
              <a:avLst>
                <a:gd name="adj" fmla="val 14903"/>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39942" name="Rectangle 22">
              <a:extLst>
                <a:ext uri="{FF2B5EF4-FFF2-40B4-BE49-F238E27FC236}">
                  <a16:creationId xmlns:a16="http://schemas.microsoft.com/office/drawing/2014/main" id="{3970920D-704A-4E7D-B329-28F07217D697}"/>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Product backlog</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backlog</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Burndown charts</a:t>
              </a:r>
            </a:p>
          </p:txBody>
        </p:sp>
        <p:sp>
          <p:nvSpPr>
            <p:cNvPr id="39943" name="Rectangle 23">
              <a:extLst>
                <a:ext uri="{FF2B5EF4-FFF2-40B4-BE49-F238E27FC236}">
                  <a16:creationId xmlns:a16="http://schemas.microsoft.com/office/drawing/2014/main" id="{841EEA41-D78F-43E3-949C-9B29868ECBBE}"/>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44" name="AutoShape 24">
              <a:extLst>
                <a:ext uri="{FF2B5EF4-FFF2-40B4-BE49-F238E27FC236}">
                  <a16:creationId xmlns:a16="http://schemas.microsoft.com/office/drawing/2014/main" id="{B38FBD66-5E07-47E7-AD2E-5CDBD8D3598C}"/>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39945" name="AutoShape 25">
              <a:extLst>
                <a:ext uri="{FF2B5EF4-FFF2-40B4-BE49-F238E27FC236}">
                  <a16:creationId xmlns:a16="http://schemas.microsoft.com/office/drawing/2014/main" id="{4FC2C9EF-BF80-4609-A7E1-21E0567EFCC7}"/>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39946" name="Rectangle 26">
              <a:extLst>
                <a:ext uri="{FF2B5EF4-FFF2-40B4-BE49-F238E27FC236}">
                  <a16:creationId xmlns:a16="http://schemas.microsoft.com/office/drawing/2014/main" id="{B793D665-BFE1-4AA1-A493-9C5F93598064}"/>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47" name="Rectangle 27">
              <a:extLst>
                <a:ext uri="{FF2B5EF4-FFF2-40B4-BE49-F238E27FC236}">
                  <a16:creationId xmlns:a16="http://schemas.microsoft.com/office/drawing/2014/main" id="{F8CD60F3-2C55-402A-A833-B9739193B391}"/>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39948" name="Rectangle 28">
              <a:extLst>
                <a:ext uri="{FF2B5EF4-FFF2-40B4-BE49-F238E27FC236}">
                  <a16:creationId xmlns:a16="http://schemas.microsoft.com/office/drawing/2014/main" id="{086EB9A9-5896-4BC8-869A-BC07D888B6C1}"/>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Artifacts</a:t>
              </a:r>
            </a:p>
          </p:txBody>
        </p:sp>
      </p:gr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5FE47-E6A1-4B8E-871F-C7A7AF98B180}"/>
              </a:ext>
            </a:extLst>
          </p:cNvPr>
          <p:cNvSpPr>
            <a:spLocks noGrp="1"/>
          </p:cNvSpPr>
          <p:nvPr>
            <p:ph type="title"/>
          </p:nvPr>
        </p:nvSpPr>
        <p:spPr/>
        <p:txBody>
          <a:bodyPr/>
          <a:lstStyle/>
          <a:p>
            <a:pPr fontAlgn="auto">
              <a:spcAft>
                <a:spcPts val="0"/>
              </a:spcAft>
              <a:defRPr/>
            </a:pPr>
            <a:r>
              <a:rPr lang="en-US" altLang="en-US" dirty="0">
                <a:solidFill>
                  <a:schemeClr val="tx1">
                    <a:lumMod val="75000"/>
                    <a:lumOff val="25000"/>
                  </a:schemeClr>
                </a:solidFill>
              </a:rPr>
              <a:t>Scrum framework</a:t>
            </a:r>
            <a:endParaRPr lang="en-US" dirty="0">
              <a:solidFill>
                <a:schemeClr val="tx1">
                  <a:lumMod val="75000"/>
                  <a:lumOff val="25000"/>
                </a:schemeClr>
              </a:solidFill>
            </a:endParaRPr>
          </a:p>
        </p:txBody>
      </p:sp>
      <p:pic>
        <p:nvPicPr>
          <p:cNvPr id="41987" name="Εικόνα 3">
            <a:extLst>
              <a:ext uri="{FF2B5EF4-FFF2-40B4-BE49-F238E27FC236}">
                <a16:creationId xmlns:a16="http://schemas.microsoft.com/office/drawing/2014/main" id="{A72A6C57-1B52-4690-A5AB-AEA53F3DAA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81327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6">
            <a:extLst>
              <a:ext uri="{FF2B5EF4-FFF2-40B4-BE49-F238E27FC236}">
                <a16:creationId xmlns:a16="http://schemas.microsoft.com/office/drawing/2014/main" id="{A0472071-5EF3-4DEA-87B9-332E8BFB8BA5}"/>
              </a:ext>
            </a:extLst>
          </p:cNvPr>
          <p:cNvSpPr txBox="1">
            <a:spLocks noChangeArrowheads="1"/>
          </p:cNvSpPr>
          <p:nvPr/>
        </p:nvSpPr>
        <p:spPr bwMode="auto">
          <a:xfrm>
            <a:off x="6875463" y="5800725"/>
            <a:ext cx="2160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i="1">
                <a:latin typeface="Calibri" panose="020F0502020204030204" pitchFamily="34" charset="0"/>
              </a:rPr>
              <a:t>Source: “ESSENTIAL SCRUM - A PRACTICAL GUIDE TO THE MOST POPULAR</a:t>
            </a:r>
          </a:p>
          <a:p>
            <a:pPr eaLnBrk="1" hangingPunct="1"/>
            <a:r>
              <a:rPr lang="en-US" altLang="en-US" sz="900" i="1">
                <a:latin typeface="Calibri" panose="020F0502020204030204" pitchFamily="34" charset="0"/>
              </a:rPr>
              <a:t>AGILE PROCESS”, KENNETH S. RUBIN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06F19ADB-126C-49AD-A7B7-374A71D7CAAD}"/>
              </a:ext>
            </a:extLst>
          </p:cNvPr>
          <p:cNvGrpSpPr>
            <a:grpSpLocks/>
          </p:cNvGrpSpPr>
          <p:nvPr/>
        </p:nvGrpSpPr>
        <p:grpSpPr bwMode="auto">
          <a:xfrm>
            <a:off x="2846388" y="2422525"/>
            <a:ext cx="3725862" cy="2274888"/>
            <a:chOff x="0" y="0"/>
            <a:chExt cx="2608" cy="1592"/>
          </a:xfrm>
        </p:grpSpPr>
        <p:sp>
          <p:nvSpPr>
            <p:cNvPr id="22531" name="AutoShape 3">
              <a:extLst>
                <a:ext uri="{FF2B5EF4-FFF2-40B4-BE49-F238E27FC236}">
                  <a16:creationId xmlns:a16="http://schemas.microsoft.com/office/drawing/2014/main" id="{B0BF00E4-F82E-433F-8B17-362CA0FA729E}"/>
                </a:ext>
              </a:extLst>
            </p:cNvPr>
            <p:cNvSpPr>
              <a:spLocks/>
            </p:cNvSpPr>
            <p:nvPr/>
          </p:nvSpPr>
          <p:spPr bwMode="auto">
            <a:xfrm>
              <a:off x="8" y="0"/>
              <a:ext cx="2600" cy="1592"/>
            </a:xfrm>
            <a:prstGeom prst="roundRect">
              <a:avLst>
                <a:gd name="adj" fmla="val 12060"/>
              </a:avLst>
            </a:prstGeom>
            <a:solidFill>
              <a:srgbClr val="E6E6E6"/>
            </a:solidFill>
            <a:ln w="25400">
              <a:solidFill>
                <a:srgbClr val="B3B3B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43029" name="Rectangle 4">
              <a:extLst>
                <a:ext uri="{FF2B5EF4-FFF2-40B4-BE49-F238E27FC236}">
                  <a16:creationId xmlns:a16="http://schemas.microsoft.com/office/drawing/2014/main" id="{4A885090-2F49-4060-AAE1-4982CDC05435}"/>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planning</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review</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retrospective</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Daily scrum meeting</a:t>
              </a:r>
            </a:p>
          </p:txBody>
        </p:sp>
        <p:sp>
          <p:nvSpPr>
            <p:cNvPr id="43030" name="Rectangle 5">
              <a:extLst>
                <a:ext uri="{FF2B5EF4-FFF2-40B4-BE49-F238E27FC236}">
                  <a16:creationId xmlns:a16="http://schemas.microsoft.com/office/drawing/2014/main" id="{BC7A934D-2FEA-48F5-9E45-8D64495D2D39}"/>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31" name="AutoShape 6">
              <a:extLst>
                <a:ext uri="{FF2B5EF4-FFF2-40B4-BE49-F238E27FC236}">
                  <a16:creationId xmlns:a16="http://schemas.microsoft.com/office/drawing/2014/main" id="{CFB370AF-15BC-4D70-84AA-DC4ED1F3E224}"/>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43032" name="AutoShape 7">
              <a:extLst>
                <a:ext uri="{FF2B5EF4-FFF2-40B4-BE49-F238E27FC236}">
                  <a16:creationId xmlns:a16="http://schemas.microsoft.com/office/drawing/2014/main" id="{E3AE1B99-5E1E-4F39-8DAB-A38A97C67B45}"/>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43033" name="Rectangle 8">
              <a:extLst>
                <a:ext uri="{FF2B5EF4-FFF2-40B4-BE49-F238E27FC236}">
                  <a16:creationId xmlns:a16="http://schemas.microsoft.com/office/drawing/2014/main" id="{C0D405EB-83D7-4F45-8A11-6E3D21E5227F}"/>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34" name="Rectangle 9">
              <a:extLst>
                <a:ext uri="{FF2B5EF4-FFF2-40B4-BE49-F238E27FC236}">
                  <a16:creationId xmlns:a16="http://schemas.microsoft.com/office/drawing/2014/main" id="{6E1E47DE-CA26-4CEF-9019-96B405AC2027}"/>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35" name="Rectangle 10">
              <a:extLst>
                <a:ext uri="{FF2B5EF4-FFF2-40B4-BE49-F238E27FC236}">
                  <a16:creationId xmlns:a16="http://schemas.microsoft.com/office/drawing/2014/main" id="{756523DE-CB90-430A-89CE-5CDC599A1CF0}"/>
                </a:ext>
              </a:extLst>
            </p:cNvPr>
            <p:cNvSpPr>
              <a:spLocks/>
            </p:cNvSpPr>
            <p:nvPr/>
          </p:nvSpPr>
          <p:spPr bwMode="auto">
            <a:xfrm>
              <a:off x="104" y="8"/>
              <a:ext cx="1336" cy="35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Ceremonies</a:t>
              </a:r>
            </a:p>
          </p:txBody>
        </p:sp>
      </p:grpSp>
      <p:sp>
        <p:nvSpPr>
          <p:cNvPr id="22539" name="AutoShape 11">
            <a:extLst>
              <a:ext uri="{FF2B5EF4-FFF2-40B4-BE49-F238E27FC236}">
                <a16:creationId xmlns:a16="http://schemas.microsoft.com/office/drawing/2014/main" id="{EAF75B19-3DD2-4D36-AF68-51B62E517956}"/>
              </a:ext>
            </a:extLst>
          </p:cNvPr>
          <p:cNvSpPr>
            <a:spLocks/>
          </p:cNvSpPr>
          <p:nvPr/>
        </p:nvSpPr>
        <p:spPr bwMode="auto">
          <a:xfrm>
            <a:off x="4606925" y="4594225"/>
            <a:ext cx="3714750" cy="1841500"/>
          </a:xfrm>
          <a:prstGeom prst="roundRect">
            <a:avLst>
              <a:gd name="adj" fmla="val 14903"/>
            </a:avLst>
          </a:prstGeom>
          <a:solidFill>
            <a:srgbClr val="E6E6E6"/>
          </a:solidFill>
          <a:ln w="25400">
            <a:solidFill>
              <a:srgbClr val="B3B3B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43012" name="Rectangle 12">
            <a:extLst>
              <a:ext uri="{FF2B5EF4-FFF2-40B4-BE49-F238E27FC236}">
                <a16:creationId xmlns:a16="http://schemas.microsoft.com/office/drawing/2014/main" id="{0A7A8A53-397C-48DF-A70A-95D1ED4DD34C}"/>
              </a:ext>
            </a:extLst>
          </p:cNvPr>
          <p:cNvSpPr>
            <a:spLocks/>
          </p:cNvSpPr>
          <p:nvPr/>
        </p:nvSpPr>
        <p:spPr bwMode="auto">
          <a:xfrm>
            <a:off x="4732338" y="5154613"/>
            <a:ext cx="33940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Product backlog</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backlog</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Burndown charts</a:t>
            </a:r>
          </a:p>
        </p:txBody>
      </p:sp>
      <p:sp>
        <p:nvSpPr>
          <p:cNvPr id="43013" name="Rectangle 13">
            <a:extLst>
              <a:ext uri="{FF2B5EF4-FFF2-40B4-BE49-F238E27FC236}">
                <a16:creationId xmlns:a16="http://schemas.microsoft.com/office/drawing/2014/main" id="{8BF2B9E1-9E2C-4764-80AB-312332400527}"/>
              </a:ext>
            </a:extLst>
          </p:cNvPr>
          <p:cNvSpPr>
            <a:spLocks/>
          </p:cNvSpPr>
          <p:nvPr/>
        </p:nvSpPr>
        <p:spPr bwMode="auto">
          <a:xfrm>
            <a:off x="5029200" y="4594225"/>
            <a:ext cx="1714500" cy="538163"/>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14" name="AutoShape 14">
            <a:extLst>
              <a:ext uri="{FF2B5EF4-FFF2-40B4-BE49-F238E27FC236}">
                <a16:creationId xmlns:a16="http://schemas.microsoft.com/office/drawing/2014/main" id="{7C800300-FFE4-49A4-B2D8-8E7D05E2410D}"/>
              </a:ext>
            </a:extLst>
          </p:cNvPr>
          <p:cNvSpPr>
            <a:spLocks/>
          </p:cNvSpPr>
          <p:nvPr/>
        </p:nvSpPr>
        <p:spPr bwMode="auto">
          <a:xfrm rot="10800000">
            <a:off x="6640513" y="4721225"/>
            <a:ext cx="446087" cy="411163"/>
          </a:xfrm>
          <a:custGeom>
            <a:avLst/>
            <a:gdLst>
              <a:gd name="T0" fmla="*/ 2147483646 w 21600"/>
              <a:gd name="T1" fmla="*/ 2147483646 h 21600"/>
              <a:gd name="T2" fmla="*/ 1085653972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43015" name="AutoShape 15">
            <a:extLst>
              <a:ext uri="{FF2B5EF4-FFF2-40B4-BE49-F238E27FC236}">
                <a16:creationId xmlns:a16="http://schemas.microsoft.com/office/drawing/2014/main" id="{0DB45181-2B80-4EE9-B747-3FC9CCB1D3BC}"/>
              </a:ext>
            </a:extLst>
          </p:cNvPr>
          <p:cNvSpPr>
            <a:spLocks/>
          </p:cNvSpPr>
          <p:nvPr/>
        </p:nvSpPr>
        <p:spPr bwMode="auto">
          <a:xfrm>
            <a:off x="4594225" y="4594225"/>
            <a:ext cx="446088" cy="412750"/>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43016" name="Rectangle 16">
            <a:extLst>
              <a:ext uri="{FF2B5EF4-FFF2-40B4-BE49-F238E27FC236}">
                <a16:creationId xmlns:a16="http://schemas.microsoft.com/office/drawing/2014/main" id="{D150E61B-E10F-4181-91F0-02A2120CB606}"/>
              </a:ext>
            </a:extLst>
          </p:cNvPr>
          <p:cNvSpPr>
            <a:spLocks/>
          </p:cNvSpPr>
          <p:nvPr/>
        </p:nvSpPr>
        <p:spPr bwMode="auto">
          <a:xfrm>
            <a:off x="4594225" y="4903788"/>
            <a:ext cx="560388" cy="22860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17" name="Rectangle 17">
            <a:extLst>
              <a:ext uri="{FF2B5EF4-FFF2-40B4-BE49-F238E27FC236}">
                <a16:creationId xmlns:a16="http://schemas.microsoft.com/office/drawing/2014/main" id="{8E77E4F1-1C5B-4F33-A557-A0259EE5893C}"/>
              </a:ext>
            </a:extLst>
          </p:cNvPr>
          <p:cNvSpPr>
            <a:spLocks/>
          </p:cNvSpPr>
          <p:nvPr/>
        </p:nvSpPr>
        <p:spPr bwMode="auto">
          <a:xfrm>
            <a:off x="6526213" y="4594225"/>
            <a:ext cx="560387" cy="22860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18" name="Rectangle 18">
            <a:extLst>
              <a:ext uri="{FF2B5EF4-FFF2-40B4-BE49-F238E27FC236}">
                <a16:creationId xmlns:a16="http://schemas.microsoft.com/office/drawing/2014/main" id="{FA3A0675-675B-4F6A-BA1C-6C11D1847151}"/>
              </a:ext>
            </a:extLst>
          </p:cNvPr>
          <p:cNvSpPr>
            <a:spLocks/>
          </p:cNvSpPr>
          <p:nvPr/>
        </p:nvSpPr>
        <p:spPr bwMode="auto">
          <a:xfrm>
            <a:off x="4743450" y="4606925"/>
            <a:ext cx="19081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Artifacts</a:t>
            </a:r>
          </a:p>
        </p:txBody>
      </p:sp>
      <p:grpSp>
        <p:nvGrpSpPr>
          <p:cNvPr id="43019" name="Group 19">
            <a:extLst>
              <a:ext uri="{FF2B5EF4-FFF2-40B4-BE49-F238E27FC236}">
                <a16:creationId xmlns:a16="http://schemas.microsoft.com/office/drawing/2014/main" id="{801B8E5F-590E-4CCB-92BA-B0C62F137AD8}"/>
              </a:ext>
            </a:extLst>
          </p:cNvPr>
          <p:cNvGrpSpPr>
            <a:grpSpLocks/>
          </p:cNvGrpSpPr>
          <p:nvPr/>
        </p:nvGrpSpPr>
        <p:grpSpPr bwMode="auto">
          <a:xfrm>
            <a:off x="642938" y="1143000"/>
            <a:ext cx="3725862" cy="1839913"/>
            <a:chOff x="0" y="0"/>
            <a:chExt cx="2608" cy="1288"/>
          </a:xfrm>
        </p:grpSpPr>
        <p:sp>
          <p:nvSpPr>
            <p:cNvPr id="22548" name="AutoShape 20">
              <a:extLst>
                <a:ext uri="{FF2B5EF4-FFF2-40B4-BE49-F238E27FC236}">
                  <a16:creationId xmlns:a16="http://schemas.microsoft.com/office/drawing/2014/main" id="{DA447ACA-129B-4D8D-B55C-21771D86F49D}"/>
                </a:ext>
              </a:extLst>
            </p:cNvPr>
            <p:cNvSpPr>
              <a:spLocks/>
            </p:cNvSpPr>
            <p:nvPr/>
          </p:nvSpPr>
          <p:spPr bwMode="auto">
            <a:xfrm>
              <a:off x="8" y="0"/>
              <a:ext cx="2600" cy="1288"/>
            </a:xfrm>
            <a:prstGeom prst="roundRect">
              <a:avLst>
                <a:gd name="adj" fmla="val 14903"/>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43021" name="Rectangle 21">
              <a:extLst>
                <a:ext uri="{FF2B5EF4-FFF2-40B4-BE49-F238E27FC236}">
                  <a16:creationId xmlns:a16="http://schemas.microsoft.com/office/drawing/2014/main" id="{593C5C87-B252-42E7-8F66-455D5F1ED1DA}"/>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Product owner</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ScrumMaster</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Team</a:t>
              </a:r>
            </a:p>
          </p:txBody>
        </p:sp>
        <p:sp>
          <p:nvSpPr>
            <p:cNvPr id="43022" name="Rectangle 22">
              <a:extLst>
                <a:ext uri="{FF2B5EF4-FFF2-40B4-BE49-F238E27FC236}">
                  <a16:creationId xmlns:a16="http://schemas.microsoft.com/office/drawing/2014/main" id="{4B4C9D40-6E06-4C20-AB04-2015D915F12D}"/>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23" name="AutoShape 23">
              <a:extLst>
                <a:ext uri="{FF2B5EF4-FFF2-40B4-BE49-F238E27FC236}">
                  <a16:creationId xmlns:a16="http://schemas.microsoft.com/office/drawing/2014/main" id="{CBA11463-DEF0-4708-9D4A-ED2440D20A4E}"/>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43024" name="AutoShape 24">
              <a:extLst>
                <a:ext uri="{FF2B5EF4-FFF2-40B4-BE49-F238E27FC236}">
                  <a16:creationId xmlns:a16="http://schemas.microsoft.com/office/drawing/2014/main" id="{676F445B-9A6E-4417-A754-8D0DDAFB7C59}"/>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43025" name="Rectangle 25">
              <a:extLst>
                <a:ext uri="{FF2B5EF4-FFF2-40B4-BE49-F238E27FC236}">
                  <a16:creationId xmlns:a16="http://schemas.microsoft.com/office/drawing/2014/main" id="{B8A69DE6-DEE2-49F8-944B-C178B33515CE}"/>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26" name="Rectangle 26">
              <a:extLst>
                <a:ext uri="{FF2B5EF4-FFF2-40B4-BE49-F238E27FC236}">
                  <a16:creationId xmlns:a16="http://schemas.microsoft.com/office/drawing/2014/main" id="{EEB59805-0461-4A5E-9868-C4E128101D89}"/>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43027" name="Rectangle 27">
              <a:extLst>
                <a:ext uri="{FF2B5EF4-FFF2-40B4-BE49-F238E27FC236}">
                  <a16:creationId xmlns:a16="http://schemas.microsoft.com/office/drawing/2014/main" id="{C64B0B84-4989-4766-8375-F928320DAB35}"/>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Roles</a:t>
              </a:r>
            </a:p>
          </p:txBody>
        </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F632CFAE-6AA2-4206-AC7A-23C04CB4A06A}"/>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Product owner</a:t>
            </a:r>
          </a:p>
        </p:txBody>
      </p:sp>
      <p:sp>
        <p:nvSpPr>
          <p:cNvPr id="2" name="Content Placeholder 1">
            <a:extLst>
              <a:ext uri="{FF2B5EF4-FFF2-40B4-BE49-F238E27FC236}">
                <a16:creationId xmlns:a16="http://schemas.microsoft.com/office/drawing/2014/main" id="{46633EAF-B545-46CD-93B2-4CE8C8F391FE}"/>
              </a:ext>
            </a:extLst>
          </p:cNvPr>
          <p:cNvSpPr>
            <a:spLocks noGrp="1"/>
          </p:cNvSpPr>
          <p:nvPr>
            <p:ph idx="1"/>
          </p:nvPr>
        </p:nvSpPr>
        <p:spPr/>
        <p:txBody>
          <a:bodyPr>
            <a:normAutofit lnSpcReduction="10000"/>
          </a:bodyPr>
          <a:lstStyle/>
          <a:p>
            <a:r>
              <a:rPr lang="el-GR" dirty="0"/>
              <a:t>Καθορίζει τις λειτουργίες του προϊόντος</a:t>
            </a:r>
          </a:p>
          <a:p>
            <a:r>
              <a:rPr lang="el-GR" dirty="0"/>
              <a:t>Καθορίζει το χρόνο ολοκλήρωσης (</a:t>
            </a:r>
            <a:r>
              <a:rPr lang="el-GR" dirty="0" err="1"/>
              <a:t>release</a:t>
            </a:r>
            <a:r>
              <a:rPr lang="el-GR" dirty="0"/>
              <a:t> </a:t>
            </a:r>
            <a:r>
              <a:rPr lang="el-GR" dirty="0" err="1"/>
              <a:t>date</a:t>
            </a:r>
            <a:r>
              <a:rPr lang="el-GR" dirty="0"/>
              <a:t>) </a:t>
            </a:r>
          </a:p>
          <a:p>
            <a:r>
              <a:rPr lang="el-GR" dirty="0"/>
              <a:t>Είναι υπεύθυνος για την κερδοφορία του προϊόντος (ROI)</a:t>
            </a:r>
          </a:p>
          <a:p>
            <a:r>
              <a:rPr lang="el-GR" dirty="0"/>
              <a:t>Θέτει προτεραιότητες στις λειτουργίες με βάση την αξία τους για τον πελάτη</a:t>
            </a:r>
          </a:p>
          <a:p>
            <a:r>
              <a:rPr lang="el-GR" dirty="0"/>
              <a:t>Καθορίζει τις λειτουργίες και τις προτεραιότητες σε κάθε επανάληψη   </a:t>
            </a:r>
          </a:p>
          <a:p>
            <a:r>
              <a:rPr lang="el-GR" dirty="0"/>
              <a:t>Αποδέχεται ή απορρίπτει τα αποτελέσματα της εργασίας</a:t>
            </a:r>
          </a:p>
        </p:txBody>
      </p:sp>
      <p:pic>
        <p:nvPicPr>
          <p:cNvPr id="45060" name="Picture 1" descr="C:\Users\fez\AppData\Local\Microsoft\Windows\Temporary Internet Files\Content.Outlook\Y3FCARZF\product_ownerDDD (2).png">
            <a:extLst>
              <a:ext uri="{FF2B5EF4-FFF2-40B4-BE49-F238E27FC236}">
                <a16:creationId xmlns:a16="http://schemas.microsoft.com/office/drawing/2014/main" id="{F6D25DC0-6639-41BF-9539-0D8F18814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214313"/>
            <a:ext cx="1643063"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C76CA763-CC5E-4870-9E8D-6F75F846AE49}"/>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The ScrumMaster</a:t>
            </a:r>
          </a:p>
        </p:txBody>
      </p:sp>
      <p:sp>
        <p:nvSpPr>
          <p:cNvPr id="2" name="Content Placeholder 1">
            <a:extLst>
              <a:ext uri="{FF2B5EF4-FFF2-40B4-BE49-F238E27FC236}">
                <a16:creationId xmlns:a16="http://schemas.microsoft.com/office/drawing/2014/main" id="{3BFFCD44-E5D3-4F1D-B549-14DBE525769B}"/>
              </a:ext>
            </a:extLst>
          </p:cNvPr>
          <p:cNvSpPr>
            <a:spLocks noGrp="1"/>
          </p:cNvSpPr>
          <p:nvPr>
            <p:ph idx="1"/>
          </p:nvPr>
        </p:nvSpPr>
        <p:spPr/>
        <p:txBody>
          <a:bodyPr/>
          <a:lstStyle/>
          <a:p>
            <a:r>
              <a:rPr lang="el-GR" dirty="0"/>
              <a:t>Είναι ο αντιπρόσωπος του </a:t>
            </a:r>
            <a:r>
              <a:rPr lang="el-GR" dirty="0" err="1"/>
              <a:t>management</a:t>
            </a:r>
            <a:r>
              <a:rPr lang="el-GR" dirty="0"/>
              <a:t> στο </a:t>
            </a:r>
            <a:r>
              <a:rPr lang="el-GR" dirty="0" err="1"/>
              <a:t>project</a:t>
            </a:r>
            <a:endParaRPr lang="el-GR" dirty="0"/>
          </a:p>
          <a:p>
            <a:r>
              <a:rPr lang="el-GR" dirty="0"/>
              <a:t>Υπεύθυνος για την τήρηση των αρχών και πρακτικών της </a:t>
            </a:r>
            <a:r>
              <a:rPr lang="el-GR" dirty="0" err="1"/>
              <a:t>Scrum</a:t>
            </a:r>
            <a:endParaRPr lang="el-GR" dirty="0"/>
          </a:p>
          <a:p>
            <a:r>
              <a:rPr lang="el-GR" dirty="0"/>
              <a:t>Απομακρύνει εμπόδια – επιλύει οργανωτικά προβλήματα </a:t>
            </a:r>
          </a:p>
          <a:p>
            <a:r>
              <a:rPr lang="el-GR" dirty="0"/>
              <a:t>Εξασφαλίζει ότι η ομάδα είναι παραγωγική</a:t>
            </a:r>
          </a:p>
          <a:p>
            <a:r>
              <a:rPr lang="el-GR" dirty="0"/>
              <a:t>Εξασφαλίζει τη συνεργασία μεταξύ όλων των ρόλων</a:t>
            </a:r>
          </a:p>
          <a:p>
            <a:r>
              <a:rPr lang="el-GR" dirty="0"/>
              <a:t>Προστατεύει την ομάδα από εξωτερικές «οχλήσεις»</a:t>
            </a:r>
          </a:p>
        </p:txBody>
      </p:sp>
      <p:pic>
        <p:nvPicPr>
          <p:cNvPr id="47108" name="Picture 1" descr="C:\Users\fez\AppData\Local\Microsoft\Windows\Temporary Internet Files\Content.Outlook\Y3FCARZF\scrum_master02.png">
            <a:extLst>
              <a:ext uri="{FF2B5EF4-FFF2-40B4-BE49-F238E27FC236}">
                <a16:creationId xmlns:a16="http://schemas.microsoft.com/office/drawing/2014/main" id="{5E49799F-625A-4A57-B7C7-F7059F00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214313"/>
            <a:ext cx="13716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FD73077F-96EE-45F6-90DC-706C473514F6}"/>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The team</a:t>
            </a:r>
          </a:p>
        </p:txBody>
      </p:sp>
      <p:sp>
        <p:nvSpPr>
          <p:cNvPr id="2" name="Content Placeholder 1">
            <a:extLst>
              <a:ext uri="{FF2B5EF4-FFF2-40B4-BE49-F238E27FC236}">
                <a16:creationId xmlns:a16="http://schemas.microsoft.com/office/drawing/2014/main" id="{D90B36D8-C58C-477D-B0A0-F80BC134D85C}"/>
              </a:ext>
            </a:extLst>
          </p:cNvPr>
          <p:cNvSpPr>
            <a:spLocks noGrp="1"/>
          </p:cNvSpPr>
          <p:nvPr>
            <p:ph idx="1"/>
          </p:nvPr>
        </p:nvSpPr>
        <p:spPr/>
        <p:txBody>
          <a:bodyPr>
            <a:normAutofit/>
          </a:bodyPr>
          <a:lstStyle/>
          <a:p>
            <a:r>
              <a:rPr lang="el-GR" dirty="0"/>
              <a:t>Συνήθως 5-9 άτομα</a:t>
            </a:r>
          </a:p>
          <a:p>
            <a:r>
              <a:rPr lang="el-GR" dirty="0"/>
              <a:t>Δια-λειτουργική: </a:t>
            </a:r>
            <a:r>
              <a:rPr lang="el-GR" dirty="0" err="1"/>
              <a:t>Programmers</a:t>
            </a:r>
            <a:r>
              <a:rPr lang="el-GR" dirty="0"/>
              <a:t>, </a:t>
            </a:r>
            <a:r>
              <a:rPr lang="el-GR" dirty="0" err="1"/>
              <a:t>testers</a:t>
            </a:r>
            <a:r>
              <a:rPr lang="el-GR" dirty="0"/>
              <a:t>, UI </a:t>
            </a:r>
            <a:r>
              <a:rPr lang="el-GR" dirty="0" err="1"/>
              <a:t>designers</a:t>
            </a:r>
            <a:r>
              <a:rPr lang="el-GR" dirty="0"/>
              <a:t>, </a:t>
            </a:r>
            <a:r>
              <a:rPr lang="el-GR" dirty="0" err="1"/>
              <a:t>etc</a:t>
            </a:r>
            <a:r>
              <a:rPr lang="el-GR" dirty="0"/>
              <a:t>.</a:t>
            </a:r>
          </a:p>
          <a:p>
            <a:r>
              <a:rPr lang="el-GR" dirty="0"/>
              <a:t>Τα μέλη πρέπει να απασχολούνται </a:t>
            </a:r>
            <a:r>
              <a:rPr lang="el-GR" dirty="0" err="1"/>
              <a:t>full-time</a:t>
            </a:r>
            <a:endParaRPr lang="el-GR" dirty="0"/>
          </a:p>
          <a:p>
            <a:pPr lvl="1"/>
            <a:r>
              <a:rPr lang="el-GR" dirty="0"/>
              <a:t>Με λίγες εξαιρέσεις (</a:t>
            </a:r>
            <a:r>
              <a:rPr lang="el-GR" dirty="0" err="1"/>
              <a:t>e.g</a:t>
            </a:r>
            <a:r>
              <a:rPr lang="el-GR" dirty="0"/>
              <a:t>., </a:t>
            </a:r>
            <a:r>
              <a:rPr lang="el-GR" dirty="0" err="1"/>
              <a:t>database</a:t>
            </a:r>
            <a:r>
              <a:rPr lang="el-GR" dirty="0"/>
              <a:t> </a:t>
            </a:r>
            <a:r>
              <a:rPr lang="el-GR" dirty="0" err="1"/>
              <a:t>administrator</a:t>
            </a:r>
            <a:r>
              <a:rPr lang="el-GR" dirty="0"/>
              <a:t>)</a:t>
            </a:r>
          </a:p>
          <a:p>
            <a:r>
              <a:rPr lang="el-GR" dirty="0"/>
              <a:t>Οι ομάδες είναι </a:t>
            </a:r>
            <a:r>
              <a:rPr lang="el-GR" dirty="0" err="1"/>
              <a:t>αυτοοργανωμένες</a:t>
            </a:r>
            <a:endParaRPr lang="el-GR" dirty="0"/>
          </a:p>
          <a:p>
            <a:pPr lvl="1"/>
            <a:r>
              <a:rPr lang="el-GR" dirty="0"/>
              <a:t>Χωρίς τίτλους</a:t>
            </a:r>
          </a:p>
          <a:p>
            <a:r>
              <a:rPr lang="el-GR" dirty="0"/>
              <a:t>Τα μέλη της ομάδας μπορούν να αλλάζουν μόνο μεταξύ </a:t>
            </a:r>
            <a:r>
              <a:rPr lang="el-GR" dirty="0" err="1"/>
              <a:t>sprints</a:t>
            </a:r>
            <a:endParaRPr lang="el-GR" dirty="0"/>
          </a:p>
          <a:p>
            <a:endParaRPr lang="el-GR" dirty="0"/>
          </a:p>
        </p:txBody>
      </p:sp>
      <p:pic>
        <p:nvPicPr>
          <p:cNvPr id="49156" name="Picture 2" descr="C:\Users\fez\Desktop\team\gt_01.png">
            <a:extLst>
              <a:ext uri="{FF2B5EF4-FFF2-40B4-BE49-F238E27FC236}">
                <a16:creationId xmlns:a16="http://schemas.microsoft.com/office/drawing/2014/main" id="{D54B6470-7A3D-4830-9197-088DA5F45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214313"/>
            <a:ext cx="163353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 descr="C:\Users\fez\Desktop\team\rt_02.png">
            <a:extLst>
              <a:ext uri="{FF2B5EF4-FFF2-40B4-BE49-F238E27FC236}">
                <a16:creationId xmlns:a16="http://schemas.microsoft.com/office/drawing/2014/main" id="{345EAFF8-C0FD-4190-9203-2A1919F16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214313"/>
            <a:ext cx="12938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C:\Users\fez\Desktop\team\rt_06.png">
            <a:extLst>
              <a:ext uri="{FF2B5EF4-FFF2-40B4-BE49-F238E27FC236}">
                <a16:creationId xmlns:a16="http://schemas.microsoft.com/office/drawing/2014/main" id="{6B64C902-27FE-4A82-A8DE-DDA835812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214313"/>
            <a:ext cx="141128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5" descr="C:\Users\fez\Desktop\team\gt_03.png">
            <a:extLst>
              <a:ext uri="{FF2B5EF4-FFF2-40B4-BE49-F238E27FC236}">
                <a16:creationId xmlns:a16="http://schemas.microsoft.com/office/drawing/2014/main" id="{3F99F62E-AE70-4DD0-AB8D-D6A725DFC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63" y="714375"/>
            <a:ext cx="12938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 descr="C:\Users\fez\Desktop\team\bt_05.png">
            <a:extLst>
              <a:ext uri="{FF2B5EF4-FFF2-40B4-BE49-F238E27FC236}">
                <a16:creationId xmlns:a16="http://schemas.microsoft.com/office/drawing/2014/main" id="{6D3BDD72-2C18-4136-BF51-F34311544F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714375"/>
            <a:ext cx="18129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02" name="Group 1">
            <a:extLst>
              <a:ext uri="{FF2B5EF4-FFF2-40B4-BE49-F238E27FC236}">
                <a16:creationId xmlns:a16="http://schemas.microsoft.com/office/drawing/2014/main" id="{D769ABE8-8AE0-44D8-B999-8977A909F707}"/>
              </a:ext>
            </a:extLst>
          </p:cNvPr>
          <p:cNvGrpSpPr>
            <a:grpSpLocks/>
          </p:cNvGrpSpPr>
          <p:nvPr/>
        </p:nvGrpSpPr>
        <p:grpSpPr bwMode="auto">
          <a:xfrm>
            <a:off x="650875" y="1160463"/>
            <a:ext cx="3727450" cy="1839912"/>
            <a:chOff x="0" y="0"/>
            <a:chExt cx="2608" cy="1288"/>
          </a:xfrm>
        </p:grpSpPr>
        <p:sp>
          <p:nvSpPr>
            <p:cNvPr id="2" name="AutoShape 2">
              <a:extLst>
                <a:ext uri="{FF2B5EF4-FFF2-40B4-BE49-F238E27FC236}">
                  <a16:creationId xmlns:a16="http://schemas.microsoft.com/office/drawing/2014/main" id="{A1A0A7F3-22D0-4802-81BE-2514417D7339}"/>
                </a:ext>
              </a:extLst>
            </p:cNvPr>
            <p:cNvSpPr>
              <a:spLocks/>
            </p:cNvSpPr>
            <p:nvPr/>
          </p:nvSpPr>
          <p:spPr bwMode="auto">
            <a:xfrm>
              <a:off x="8" y="0"/>
              <a:ext cx="2600" cy="1288"/>
            </a:xfrm>
            <a:prstGeom prst="roundRect">
              <a:avLst>
                <a:gd name="adj" fmla="val 14903"/>
              </a:avLst>
            </a:prstGeom>
            <a:solidFill>
              <a:srgbClr val="E6E6E6"/>
            </a:solidFill>
            <a:ln w="25400">
              <a:solidFill>
                <a:srgbClr val="B3B3B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51222" name="Rectangle 3">
              <a:extLst>
                <a:ext uri="{FF2B5EF4-FFF2-40B4-BE49-F238E27FC236}">
                  <a16:creationId xmlns:a16="http://schemas.microsoft.com/office/drawing/2014/main" id="{E439EF18-7227-4F53-BAE6-C0FDB5106284}"/>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Product owner</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ScrumMaster</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Team</a:t>
              </a:r>
            </a:p>
          </p:txBody>
        </p:sp>
        <p:sp>
          <p:nvSpPr>
            <p:cNvPr id="51223" name="Rectangle 4">
              <a:extLst>
                <a:ext uri="{FF2B5EF4-FFF2-40B4-BE49-F238E27FC236}">
                  <a16:creationId xmlns:a16="http://schemas.microsoft.com/office/drawing/2014/main" id="{FEF1D1B5-0511-49C9-B6CA-2FB168F10832}"/>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24" name="AutoShape 5">
              <a:extLst>
                <a:ext uri="{FF2B5EF4-FFF2-40B4-BE49-F238E27FC236}">
                  <a16:creationId xmlns:a16="http://schemas.microsoft.com/office/drawing/2014/main" id="{D06626C8-9B7E-45B6-9D86-1704B1D46638}"/>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51225" name="AutoShape 6">
              <a:extLst>
                <a:ext uri="{FF2B5EF4-FFF2-40B4-BE49-F238E27FC236}">
                  <a16:creationId xmlns:a16="http://schemas.microsoft.com/office/drawing/2014/main" id="{5DB1F21F-BCFA-4284-B3F4-4A76BBF70CA6}"/>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51226" name="Rectangle 7">
              <a:extLst>
                <a:ext uri="{FF2B5EF4-FFF2-40B4-BE49-F238E27FC236}">
                  <a16:creationId xmlns:a16="http://schemas.microsoft.com/office/drawing/2014/main" id="{BE0FAAD8-FCB8-414D-977F-E87D2B6F241D}"/>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27" name="Rectangle 8">
              <a:extLst>
                <a:ext uri="{FF2B5EF4-FFF2-40B4-BE49-F238E27FC236}">
                  <a16:creationId xmlns:a16="http://schemas.microsoft.com/office/drawing/2014/main" id="{AFAA13FF-D0AC-41D2-A123-E3B582BC0C02}"/>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28" name="Rectangle 9">
              <a:extLst>
                <a:ext uri="{FF2B5EF4-FFF2-40B4-BE49-F238E27FC236}">
                  <a16:creationId xmlns:a16="http://schemas.microsoft.com/office/drawing/2014/main" id="{393FC8C4-0833-42CC-8869-F83075045087}"/>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Roles</a:t>
              </a:r>
            </a:p>
          </p:txBody>
        </p:sp>
      </p:grpSp>
      <p:grpSp>
        <p:nvGrpSpPr>
          <p:cNvPr id="51203" name="Group 11">
            <a:extLst>
              <a:ext uri="{FF2B5EF4-FFF2-40B4-BE49-F238E27FC236}">
                <a16:creationId xmlns:a16="http://schemas.microsoft.com/office/drawing/2014/main" id="{42AB7CDC-650A-471E-9D23-73B77233A568}"/>
              </a:ext>
            </a:extLst>
          </p:cNvPr>
          <p:cNvGrpSpPr>
            <a:grpSpLocks/>
          </p:cNvGrpSpPr>
          <p:nvPr/>
        </p:nvGrpSpPr>
        <p:grpSpPr bwMode="auto">
          <a:xfrm>
            <a:off x="4594225" y="4594225"/>
            <a:ext cx="3727450" cy="1841500"/>
            <a:chOff x="0" y="0"/>
            <a:chExt cx="2608" cy="1288"/>
          </a:xfrm>
        </p:grpSpPr>
        <p:sp>
          <p:nvSpPr>
            <p:cNvPr id="3" name="AutoShape 12">
              <a:extLst>
                <a:ext uri="{FF2B5EF4-FFF2-40B4-BE49-F238E27FC236}">
                  <a16:creationId xmlns:a16="http://schemas.microsoft.com/office/drawing/2014/main" id="{9451EF1E-6E8A-40CE-86BE-EE918938E32D}"/>
                </a:ext>
              </a:extLst>
            </p:cNvPr>
            <p:cNvSpPr>
              <a:spLocks/>
            </p:cNvSpPr>
            <p:nvPr/>
          </p:nvSpPr>
          <p:spPr bwMode="auto">
            <a:xfrm>
              <a:off x="8" y="0"/>
              <a:ext cx="2600" cy="1288"/>
            </a:xfrm>
            <a:prstGeom prst="roundRect">
              <a:avLst>
                <a:gd name="adj" fmla="val 14903"/>
              </a:avLst>
            </a:prstGeom>
            <a:solidFill>
              <a:srgbClr val="E6E6E6"/>
            </a:solidFill>
            <a:ln w="25400">
              <a:solidFill>
                <a:srgbClr val="B3B3B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51214" name="Rectangle 13">
              <a:extLst>
                <a:ext uri="{FF2B5EF4-FFF2-40B4-BE49-F238E27FC236}">
                  <a16:creationId xmlns:a16="http://schemas.microsoft.com/office/drawing/2014/main" id="{2E627DC4-D424-4A23-A442-7580FDCAED74}"/>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Product backlog</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backlog</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Burndown charts</a:t>
              </a:r>
            </a:p>
          </p:txBody>
        </p:sp>
        <p:sp>
          <p:nvSpPr>
            <p:cNvPr id="51215" name="Rectangle 14">
              <a:extLst>
                <a:ext uri="{FF2B5EF4-FFF2-40B4-BE49-F238E27FC236}">
                  <a16:creationId xmlns:a16="http://schemas.microsoft.com/office/drawing/2014/main" id="{415F1036-FB70-4D6A-BDA6-D02A9EAE7C89}"/>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16" name="AutoShape 15">
              <a:extLst>
                <a:ext uri="{FF2B5EF4-FFF2-40B4-BE49-F238E27FC236}">
                  <a16:creationId xmlns:a16="http://schemas.microsoft.com/office/drawing/2014/main" id="{05A4D501-C07E-4567-A4AE-9CF191B58E61}"/>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51217" name="AutoShape 16">
              <a:extLst>
                <a:ext uri="{FF2B5EF4-FFF2-40B4-BE49-F238E27FC236}">
                  <a16:creationId xmlns:a16="http://schemas.microsoft.com/office/drawing/2014/main" id="{4E03AF67-8237-4491-AC44-3D5A9C4B2E61}"/>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51218" name="Rectangle 17">
              <a:extLst>
                <a:ext uri="{FF2B5EF4-FFF2-40B4-BE49-F238E27FC236}">
                  <a16:creationId xmlns:a16="http://schemas.microsoft.com/office/drawing/2014/main" id="{7CA60F33-FCEF-4970-AB72-E53432363D6D}"/>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19" name="Rectangle 18">
              <a:extLst>
                <a:ext uri="{FF2B5EF4-FFF2-40B4-BE49-F238E27FC236}">
                  <a16:creationId xmlns:a16="http://schemas.microsoft.com/office/drawing/2014/main" id="{10ED856A-2333-43DD-98D5-7C6B39D47262}"/>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20" name="Rectangle 19">
              <a:extLst>
                <a:ext uri="{FF2B5EF4-FFF2-40B4-BE49-F238E27FC236}">
                  <a16:creationId xmlns:a16="http://schemas.microsoft.com/office/drawing/2014/main" id="{5214873A-6F9E-42E8-8CF0-2EFFE0968D94}"/>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Artifacts</a:t>
              </a:r>
            </a:p>
          </p:txBody>
        </p:sp>
      </p:grpSp>
      <p:grpSp>
        <p:nvGrpSpPr>
          <p:cNvPr id="51204" name="Group 20">
            <a:extLst>
              <a:ext uri="{FF2B5EF4-FFF2-40B4-BE49-F238E27FC236}">
                <a16:creationId xmlns:a16="http://schemas.microsoft.com/office/drawing/2014/main" id="{073D733C-DAD6-4FAD-9546-AAAEF82B9A17}"/>
              </a:ext>
            </a:extLst>
          </p:cNvPr>
          <p:cNvGrpSpPr>
            <a:grpSpLocks/>
          </p:cNvGrpSpPr>
          <p:nvPr/>
        </p:nvGrpSpPr>
        <p:grpSpPr bwMode="auto">
          <a:xfrm>
            <a:off x="2960688" y="2536825"/>
            <a:ext cx="3725862" cy="2274888"/>
            <a:chOff x="0" y="0"/>
            <a:chExt cx="2608" cy="1592"/>
          </a:xfrm>
        </p:grpSpPr>
        <p:sp>
          <p:nvSpPr>
            <p:cNvPr id="26645" name="AutoShape 21">
              <a:extLst>
                <a:ext uri="{FF2B5EF4-FFF2-40B4-BE49-F238E27FC236}">
                  <a16:creationId xmlns:a16="http://schemas.microsoft.com/office/drawing/2014/main" id="{7FED088E-2D9D-4C45-8594-10D793964DA9}"/>
                </a:ext>
              </a:extLst>
            </p:cNvPr>
            <p:cNvSpPr>
              <a:spLocks/>
            </p:cNvSpPr>
            <p:nvPr/>
          </p:nvSpPr>
          <p:spPr bwMode="auto">
            <a:xfrm>
              <a:off x="8" y="0"/>
              <a:ext cx="2600" cy="1592"/>
            </a:xfrm>
            <a:prstGeom prst="roundRect">
              <a:avLst>
                <a:gd name="adj" fmla="val 12060"/>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51206" name="Rectangle 22">
              <a:extLst>
                <a:ext uri="{FF2B5EF4-FFF2-40B4-BE49-F238E27FC236}">
                  <a16:creationId xmlns:a16="http://schemas.microsoft.com/office/drawing/2014/main" id="{50D839B8-6010-47B8-BED7-A4F03A2EDA7F}"/>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planning</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review</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retrospective</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Daily scrum meeting</a:t>
              </a:r>
            </a:p>
          </p:txBody>
        </p:sp>
        <p:sp>
          <p:nvSpPr>
            <p:cNvPr id="51207" name="Rectangle 23">
              <a:extLst>
                <a:ext uri="{FF2B5EF4-FFF2-40B4-BE49-F238E27FC236}">
                  <a16:creationId xmlns:a16="http://schemas.microsoft.com/office/drawing/2014/main" id="{27101802-FEF6-4166-909F-81C4279E0A7F}"/>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08" name="AutoShape 24">
              <a:extLst>
                <a:ext uri="{FF2B5EF4-FFF2-40B4-BE49-F238E27FC236}">
                  <a16:creationId xmlns:a16="http://schemas.microsoft.com/office/drawing/2014/main" id="{12AA8183-FD37-42A9-9D54-4D5213A10E14}"/>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51209" name="AutoShape 25">
              <a:extLst>
                <a:ext uri="{FF2B5EF4-FFF2-40B4-BE49-F238E27FC236}">
                  <a16:creationId xmlns:a16="http://schemas.microsoft.com/office/drawing/2014/main" id="{194433CB-BD2F-4FC7-97FA-0ECB53D264BA}"/>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51210" name="Rectangle 26">
              <a:extLst>
                <a:ext uri="{FF2B5EF4-FFF2-40B4-BE49-F238E27FC236}">
                  <a16:creationId xmlns:a16="http://schemas.microsoft.com/office/drawing/2014/main" id="{C6E0967B-CB81-4900-9CE3-D2C7706D066A}"/>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11" name="Rectangle 27">
              <a:extLst>
                <a:ext uri="{FF2B5EF4-FFF2-40B4-BE49-F238E27FC236}">
                  <a16:creationId xmlns:a16="http://schemas.microsoft.com/office/drawing/2014/main" id="{2CB85D2F-CD19-4C0C-B436-3D67137F1816}"/>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1212" name="Rectangle 28">
              <a:extLst>
                <a:ext uri="{FF2B5EF4-FFF2-40B4-BE49-F238E27FC236}">
                  <a16:creationId xmlns:a16="http://schemas.microsoft.com/office/drawing/2014/main" id="{C3D503BA-67E6-4B80-992C-415F00A72087}"/>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Ceremonies</a:t>
              </a:r>
            </a:p>
          </p:txBody>
        </p:sp>
      </p:gr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832202EC-124F-4514-AF3B-4C18094A7B81}"/>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Sprint planning</a:t>
            </a:r>
          </a:p>
        </p:txBody>
      </p:sp>
      <p:sp>
        <p:nvSpPr>
          <p:cNvPr id="2" name="Content Placeholder 1">
            <a:extLst>
              <a:ext uri="{FF2B5EF4-FFF2-40B4-BE49-F238E27FC236}">
                <a16:creationId xmlns:a16="http://schemas.microsoft.com/office/drawing/2014/main" id="{8A54472D-354B-4CEE-881D-AC60C766D0FB}"/>
              </a:ext>
            </a:extLst>
          </p:cNvPr>
          <p:cNvSpPr>
            <a:spLocks noGrp="1"/>
          </p:cNvSpPr>
          <p:nvPr>
            <p:ph idx="1"/>
          </p:nvPr>
        </p:nvSpPr>
        <p:spPr>
          <a:xfrm>
            <a:off x="628650" y="1844824"/>
            <a:ext cx="7886700" cy="4351338"/>
          </a:xfrm>
        </p:spPr>
        <p:txBody>
          <a:bodyPr>
            <a:normAutofit/>
          </a:bodyPr>
          <a:lstStyle/>
          <a:p>
            <a:r>
              <a:rPr lang="el-GR" dirty="0"/>
              <a:t>Πότε: Πριν ξεκινήσει το επόμενο </a:t>
            </a:r>
            <a:r>
              <a:rPr lang="en-US" dirty="0"/>
              <a:t>sprint</a:t>
            </a:r>
            <a:endParaRPr lang="el-GR" dirty="0"/>
          </a:p>
          <a:p>
            <a:r>
              <a:rPr lang="el-GR" dirty="0"/>
              <a:t>Διάρκεια: </a:t>
            </a:r>
            <a:r>
              <a:rPr lang="fr-FR" dirty="0"/>
              <a:t>8 </a:t>
            </a:r>
            <a:r>
              <a:rPr lang="el-GR" dirty="0"/>
              <a:t>ώρες </a:t>
            </a:r>
            <a:r>
              <a:rPr lang="fr-FR" dirty="0"/>
              <a:t>max </a:t>
            </a:r>
            <a:r>
              <a:rPr lang="el-GR" dirty="0"/>
              <a:t>για </a:t>
            </a:r>
            <a:r>
              <a:rPr lang="fr-FR" dirty="0"/>
              <a:t>sprints </a:t>
            </a:r>
            <a:r>
              <a:rPr lang="el-GR" dirty="0"/>
              <a:t>του ενός μήνα</a:t>
            </a:r>
            <a:endParaRPr lang="en-US" dirty="0"/>
          </a:p>
          <a:p>
            <a:r>
              <a:rPr lang="el-GR" dirty="0"/>
              <a:t>Συμμετέχουν: Όλοι (</a:t>
            </a:r>
            <a:r>
              <a:rPr lang="en-US" dirty="0"/>
              <a:t>PM, SM, scrum team)</a:t>
            </a:r>
            <a:endParaRPr lang="el-GR" dirty="0"/>
          </a:p>
          <a:p>
            <a:r>
              <a:rPr lang="en-US" dirty="0"/>
              <a:t>O Product Owner </a:t>
            </a:r>
            <a:r>
              <a:rPr lang="el-GR" dirty="0"/>
              <a:t>εισηγείται ποια στοιχεία του </a:t>
            </a:r>
            <a:r>
              <a:rPr lang="en-US" dirty="0"/>
              <a:t>backlog </a:t>
            </a:r>
            <a:r>
              <a:rPr lang="el-GR" dirty="0"/>
              <a:t>θα ήθελε να ολοκληρωθούν </a:t>
            </a:r>
          </a:p>
          <a:p>
            <a:pPr lvl="1"/>
            <a:r>
              <a:rPr lang="el-GR" dirty="0"/>
              <a:t>Συνήθως στοιχεία που θα διαρκέσουν για 2 </a:t>
            </a:r>
            <a:r>
              <a:rPr lang="en-US" dirty="0"/>
              <a:t>sprints</a:t>
            </a:r>
            <a:endParaRPr lang="el-GR" dirty="0"/>
          </a:p>
          <a:p>
            <a:pPr lvl="1"/>
            <a:r>
              <a:rPr lang="en-US" dirty="0"/>
              <a:t>Sprint Goal</a:t>
            </a:r>
            <a:endParaRPr lang="fr-FR" dirty="0"/>
          </a:p>
          <a:p>
            <a:r>
              <a:rPr lang="el-GR" dirty="0"/>
              <a:t>Η ομάδα δεσμεύεται αναφορικά με το τι μπορεί να ολοκληρώσει</a:t>
            </a:r>
          </a:p>
        </p:txBody>
      </p:sp>
      <p:sp>
        <p:nvSpPr>
          <p:cNvPr id="53252" name="Line 3">
            <a:extLst>
              <a:ext uri="{FF2B5EF4-FFF2-40B4-BE49-F238E27FC236}">
                <a16:creationId xmlns:a16="http://schemas.microsoft.com/office/drawing/2014/main" id="{1E32350D-95A6-483C-84A9-55D9B3AFDF74}"/>
              </a:ext>
            </a:extLst>
          </p:cNvPr>
          <p:cNvSpPr>
            <a:spLocks noChangeShapeType="1"/>
          </p:cNvSpPr>
          <p:nvPr/>
        </p:nvSpPr>
        <p:spPr bwMode="auto">
          <a:xfrm flipH="1">
            <a:off x="3779912" y="6381328"/>
            <a:ext cx="576263"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02390CFC-3181-4995-9522-42BFF825A47F}"/>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Sprint planning</a:t>
            </a:r>
          </a:p>
        </p:txBody>
      </p:sp>
      <p:sp>
        <p:nvSpPr>
          <p:cNvPr id="55299" name="Rectangle 2">
            <a:extLst>
              <a:ext uri="{FF2B5EF4-FFF2-40B4-BE49-F238E27FC236}">
                <a16:creationId xmlns:a16="http://schemas.microsoft.com/office/drawing/2014/main" id="{D6A3CC15-88A0-4A6C-A09A-55572227E4FF}"/>
              </a:ext>
            </a:extLst>
          </p:cNvPr>
          <p:cNvSpPr>
            <a:spLocks noGrp="1" noChangeArrowheads="1"/>
          </p:cNvSpPr>
          <p:nvPr>
            <p:ph idx="1"/>
          </p:nvPr>
        </p:nvSpPr>
        <p:spPr/>
        <p:txBody>
          <a:bodyPr/>
          <a:lstStyle/>
          <a:p>
            <a:pPr marL="628650">
              <a:spcBef>
                <a:spcPts val="1263"/>
              </a:spcBef>
              <a:spcAft>
                <a:spcPct val="0"/>
              </a:spcAft>
            </a:pPr>
            <a:r>
              <a:rPr lang="el-GR" altLang="el-GR" sz="2400"/>
              <a:t>Δημιουργία </a:t>
            </a:r>
            <a:r>
              <a:rPr lang="en-US" altLang="el-GR" sz="2400"/>
              <a:t>Sprint backlog</a:t>
            </a:r>
          </a:p>
          <a:p>
            <a:pPr marL="936625" lvl="1">
              <a:spcBef>
                <a:spcPts val="1263"/>
              </a:spcBef>
              <a:spcAft>
                <a:spcPct val="0"/>
              </a:spcAft>
            </a:pPr>
            <a:r>
              <a:rPr lang="en-US" altLang="el-GR" sz="2000"/>
              <a:t>User Stories </a:t>
            </a:r>
            <a:r>
              <a:rPr lang="el-GR" altLang="el-GR" sz="2000"/>
              <a:t>αναλύονται σε </a:t>
            </a:r>
            <a:r>
              <a:rPr lang="en-US" altLang="el-GR" sz="2000"/>
              <a:t>Tasks </a:t>
            </a:r>
            <a:r>
              <a:rPr lang="el-GR" altLang="el-GR" sz="2000"/>
              <a:t>και εκτιμάται η διάρκειά τους σε ώρες</a:t>
            </a:r>
            <a:r>
              <a:rPr lang="en-US" altLang="el-GR" sz="2000"/>
              <a:t> (1-16 hours) =&gt; </a:t>
            </a:r>
            <a:r>
              <a:rPr lang="el-GR" altLang="el-GR" sz="2000"/>
              <a:t>ΌΧΙ ΠΑΝΤΟΤΕ</a:t>
            </a:r>
            <a:endParaRPr lang="en-US" altLang="el-GR" sz="2000"/>
          </a:p>
          <a:p>
            <a:pPr marL="936625" lvl="1">
              <a:spcBef>
                <a:spcPts val="1263"/>
              </a:spcBef>
              <a:spcAft>
                <a:spcPct val="0"/>
              </a:spcAft>
            </a:pPr>
            <a:r>
              <a:rPr lang="el-GR" altLang="el-GR" sz="2000"/>
              <a:t>Διαδικασία που πραγματοποιείται συνεργατικά από ολόκληρη την ομάδα, όχι μόνο από τον </a:t>
            </a:r>
            <a:r>
              <a:rPr lang="en-US" altLang="el-GR" sz="2000"/>
              <a:t>ScrumMaster</a:t>
            </a:r>
          </a:p>
        </p:txBody>
      </p:sp>
      <p:sp>
        <p:nvSpPr>
          <p:cNvPr id="55300" name="Line 3">
            <a:extLst>
              <a:ext uri="{FF2B5EF4-FFF2-40B4-BE49-F238E27FC236}">
                <a16:creationId xmlns:a16="http://schemas.microsoft.com/office/drawing/2014/main" id="{0FC6AAB8-5F4B-45B0-9409-D5CE939570E0}"/>
              </a:ext>
            </a:extLst>
          </p:cNvPr>
          <p:cNvSpPr>
            <a:spLocks noChangeShapeType="1"/>
          </p:cNvSpPr>
          <p:nvPr/>
        </p:nvSpPr>
        <p:spPr bwMode="auto">
          <a:xfrm flipH="1">
            <a:off x="4194175" y="5337175"/>
            <a:ext cx="576263"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41B5F4-CD71-4225-9CE4-59CB89188DB1}"/>
              </a:ext>
            </a:extLst>
          </p:cNvPr>
          <p:cNvSpPr>
            <a:spLocks noGrp="1" noChangeArrowheads="1"/>
          </p:cNvSpPr>
          <p:nvPr>
            <p:ph type="title"/>
          </p:nvPr>
        </p:nvSpPr>
        <p:spPr/>
        <p:txBody>
          <a:bodyPr/>
          <a:lstStyle/>
          <a:p>
            <a:pPr fontAlgn="auto">
              <a:spcAft>
                <a:spcPts val="0"/>
              </a:spcAft>
              <a:defRPr/>
            </a:pPr>
            <a:r>
              <a:rPr lang="el-GR" altLang="en-US" dirty="0">
                <a:solidFill>
                  <a:schemeClr val="tx1">
                    <a:lumMod val="75000"/>
                    <a:lumOff val="25000"/>
                  </a:schemeClr>
                </a:solidFill>
              </a:rPr>
              <a:t>Ευέλικτες Μέθοδοι</a:t>
            </a:r>
            <a:endParaRPr lang="en-US" altLang="en-US" dirty="0">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320133D1-919B-4452-B4A5-019EEEFCF020}"/>
              </a:ext>
            </a:extLst>
          </p:cNvPr>
          <p:cNvSpPr>
            <a:spLocks noGrp="1"/>
          </p:cNvSpPr>
          <p:nvPr>
            <p:ph idx="1"/>
          </p:nvPr>
        </p:nvSpPr>
        <p:spPr/>
        <p:txBody>
          <a:bodyPr>
            <a:normAutofit/>
          </a:bodyPr>
          <a:lstStyle/>
          <a:p>
            <a:pPr algn="just">
              <a:buFont typeface="Wingdings" panose="05000000000000000000" pitchFamily="2" charset="2"/>
              <a:buChar char="§"/>
            </a:pPr>
            <a:r>
              <a:rPr lang="el-GR" altLang="en-US" dirty="0">
                <a:solidFill>
                  <a:srgbClr val="FFC000"/>
                </a:solidFill>
              </a:rPr>
              <a:t>Ευελιξία (</a:t>
            </a:r>
            <a:r>
              <a:rPr lang="el-GR" altLang="en-US" dirty="0" err="1">
                <a:solidFill>
                  <a:srgbClr val="FFC000"/>
                </a:solidFill>
              </a:rPr>
              <a:t>agility</a:t>
            </a:r>
            <a:r>
              <a:rPr lang="el-GR" altLang="en-US" dirty="0">
                <a:solidFill>
                  <a:srgbClr val="FFC000"/>
                </a:solidFill>
              </a:rPr>
              <a:t>) </a:t>
            </a:r>
            <a:r>
              <a:rPr lang="el-GR" altLang="en-US" dirty="0"/>
              <a:t>είναι η ικανότητα της προσαρμογής και επαναπροσδιορισμού ενός αναπτυσσόμενου και συνεχώς εξελισσόμενου συστήματος, στην περίπτωση που εμφανίζονται αλλαγές στις αρχικές θεωρήσεις και παραδοχές. Οι οργανισμοί, που χρησιμοποιούν ευέλικτες μεθόδους, βλέπουν την αλλαγή σαν ευκαιρία βελτίωσης και προόδου και όχι σαν απειλή</a:t>
            </a:r>
            <a:endParaRPr lang="en-US" altLang="en-US" dirty="0"/>
          </a:p>
        </p:txBody>
      </p:sp>
      <p:sp>
        <p:nvSpPr>
          <p:cNvPr id="12292" name="TextBox 5">
            <a:extLst>
              <a:ext uri="{FF2B5EF4-FFF2-40B4-BE49-F238E27FC236}">
                <a16:creationId xmlns:a16="http://schemas.microsoft.com/office/drawing/2014/main" id="{27C15D37-F41A-4186-9FC3-DD5779916947}"/>
              </a:ext>
            </a:extLst>
          </p:cNvPr>
          <p:cNvSpPr txBox="1">
            <a:spLocks noChangeArrowheads="1"/>
          </p:cNvSpPr>
          <p:nvPr/>
        </p:nvSpPr>
        <p:spPr bwMode="auto">
          <a:xfrm>
            <a:off x="4391025" y="6396038"/>
            <a:ext cx="4752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t>Πηγή: Π. Σφέτσος, </a:t>
            </a:r>
            <a:r>
              <a:rPr lang="en-US" altLang="en-US" sz="1200"/>
              <a:t>http://aetos.it.teithe.gr/~sfetsos/Agile%20Methods1.html</a:t>
            </a:r>
            <a:endParaRPr lang="el-GR" altLang="en-US" sz="120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4093F15E-F6EB-455C-A842-195DA8129B5E}"/>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Sprint planning</a:t>
            </a:r>
          </a:p>
        </p:txBody>
      </p:sp>
      <p:sp>
        <p:nvSpPr>
          <p:cNvPr id="57347" name="Line 3">
            <a:extLst>
              <a:ext uri="{FF2B5EF4-FFF2-40B4-BE49-F238E27FC236}">
                <a16:creationId xmlns:a16="http://schemas.microsoft.com/office/drawing/2014/main" id="{C1BB99C9-C23F-4E68-9D42-A2479CE01B36}"/>
              </a:ext>
            </a:extLst>
          </p:cNvPr>
          <p:cNvSpPr>
            <a:spLocks noChangeShapeType="1"/>
          </p:cNvSpPr>
          <p:nvPr/>
        </p:nvSpPr>
        <p:spPr bwMode="auto">
          <a:xfrm flipH="1">
            <a:off x="4194175" y="5337175"/>
            <a:ext cx="576263"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3" name="Rectangle 4">
            <a:extLst>
              <a:ext uri="{FF2B5EF4-FFF2-40B4-BE49-F238E27FC236}">
                <a16:creationId xmlns:a16="http://schemas.microsoft.com/office/drawing/2014/main" id="{897F1F7E-C437-4DBD-9B12-01AE9C0D82A4}"/>
              </a:ext>
            </a:extLst>
          </p:cNvPr>
          <p:cNvSpPr>
            <a:spLocks/>
          </p:cNvSpPr>
          <p:nvPr/>
        </p:nvSpPr>
        <p:spPr bwMode="auto">
          <a:xfrm>
            <a:off x="490538" y="2541588"/>
            <a:ext cx="3663950" cy="1992312"/>
          </a:xfrm>
          <a:prstGeom prst="rect">
            <a:avLst/>
          </a:prstGeom>
          <a:solidFill>
            <a:schemeClr val="accent3"/>
          </a:solidFill>
          <a:ln w="9525">
            <a:noFill/>
            <a:miter lim="800000"/>
            <a:headEnd/>
            <a:tailEnd/>
          </a:ln>
          <a:effectLst>
            <a:outerShdw dist="101599" dir="3119987" algn="ctr" rotWithShape="0">
              <a:schemeClr val="bg2"/>
            </a:outerShdw>
          </a:effectLst>
        </p:spPr>
        <p:txBody>
          <a:bodyPr lIns="137160" tIns="137160" rIns="137160" bIns="137160"/>
          <a:lstStyle/>
          <a:p>
            <a:pPr eaLnBrk="1" fontAlgn="auto" hangingPunct="1">
              <a:lnSpc>
                <a:spcPct val="90000"/>
              </a:lnSpc>
              <a:spcBef>
                <a:spcPts val="0"/>
              </a:spcBef>
              <a:spcAft>
                <a:spcPts val="0"/>
              </a:spcAft>
              <a:tabLst>
                <a:tab pos="411480" algn="l"/>
              </a:tabLst>
              <a:defRPr/>
            </a:pPr>
            <a:r>
              <a:rPr lang="en-US" sz="2800" dirty="0">
                <a:solidFill>
                  <a:srgbClr val="0070C0"/>
                </a:solidFill>
                <a:latin typeface="Comic Sans MS" pitchFamily="80" charset="0"/>
                <a:ea typeface="Comic Sans MS" pitchFamily="80" charset="0"/>
                <a:cs typeface="Comic Sans MS" pitchFamily="80" charset="0"/>
                <a:sym typeface="Comic Sans MS" pitchFamily="80" charset="0"/>
              </a:rPr>
              <a:t>As a</a:t>
            </a:r>
            <a:r>
              <a:rPr lang="en-US" sz="2000" dirty="0">
                <a:latin typeface="Comic Sans MS" pitchFamily="80" charset="0"/>
                <a:ea typeface="Comic Sans MS" pitchFamily="80" charset="0"/>
                <a:cs typeface="Comic Sans MS" pitchFamily="80" charset="0"/>
                <a:sym typeface="Comic Sans MS" pitchFamily="80" charset="0"/>
              </a:rPr>
              <a:t> vacation planner</a:t>
            </a:r>
            <a:r>
              <a:rPr lang="en-US" sz="2800" dirty="0">
                <a:latin typeface="Comic Sans MS" pitchFamily="80" charset="0"/>
                <a:ea typeface="Comic Sans MS" pitchFamily="80" charset="0"/>
                <a:cs typeface="Comic Sans MS" pitchFamily="80" charset="0"/>
                <a:sym typeface="Comic Sans MS" pitchFamily="80" charset="0"/>
              </a:rPr>
              <a:t>, </a:t>
            </a:r>
            <a:r>
              <a:rPr lang="en-US" sz="2800" dirty="0">
                <a:solidFill>
                  <a:srgbClr val="0070C0"/>
                </a:solidFill>
                <a:latin typeface="Comic Sans MS" pitchFamily="80" charset="0"/>
                <a:ea typeface="Comic Sans MS" pitchFamily="80" charset="0"/>
                <a:cs typeface="Comic Sans MS" pitchFamily="80" charset="0"/>
                <a:sym typeface="Comic Sans MS" pitchFamily="80" charset="0"/>
              </a:rPr>
              <a:t>I want to </a:t>
            </a:r>
            <a:r>
              <a:rPr lang="en-US" sz="2000" dirty="0">
                <a:latin typeface="Comic Sans MS" pitchFamily="80" charset="0"/>
                <a:ea typeface="Comic Sans MS" pitchFamily="80" charset="0"/>
                <a:cs typeface="Comic Sans MS" pitchFamily="80" charset="0"/>
                <a:sym typeface="Comic Sans MS" pitchFamily="80" charset="0"/>
              </a:rPr>
              <a:t>see photos of the hotels </a:t>
            </a:r>
            <a:r>
              <a:rPr lang="en-US" sz="2800" dirty="0">
                <a:solidFill>
                  <a:srgbClr val="0070C0"/>
                </a:solidFill>
                <a:latin typeface="Comic Sans MS" pitchFamily="80" charset="0"/>
                <a:ea typeface="Comic Sans MS" pitchFamily="80" charset="0"/>
                <a:cs typeface="Comic Sans MS" pitchFamily="80" charset="0"/>
                <a:sym typeface="Comic Sans MS" pitchFamily="80" charset="0"/>
              </a:rPr>
              <a:t>so I can</a:t>
            </a:r>
            <a:r>
              <a:rPr lang="en-US" sz="2000" dirty="0">
                <a:latin typeface="Comic Sans MS" pitchFamily="80" charset="0"/>
                <a:ea typeface="Comic Sans MS" pitchFamily="80" charset="0"/>
                <a:cs typeface="Comic Sans MS" pitchFamily="80" charset="0"/>
                <a:sym typeface="Comic Sans MS" pitchFamily="80" charset="0"/>
              </a:rPr>
              <a:t> have a better idea of facilities</a:t>
            </a:r>
          </a:p>
          <a:p>
            <a:pPr eaLnBrk="1" fontAlgn="auto" hangingPunct="1">
              <a:lnSpc>
                <a:spcPct val="90000"/>
              </a:lnSpc>
              <a:spcBef>
                <a:spcPts val="0"/>
              </a:spcBef>
              <a:spcAft>
                <a:spcPts val="0"/>
              </a:spcAft>
              <a:tabLst>
                <a:tab pos="411480" algn="l"/>
              </a:tabLst>
              <a:defRPr/>
            </a:pPr>
            <a:endParaRPr lang="en-US" sz="1000" dirty="0">
              <a:latin typeface="Comic Sans MS" pitchFamily="80" charset="0"/>
              <a:ea typeface="Comic Sans MS" pitchFamily="80" charset="0"/>
              <a:cs typeface="Comic Sans MS" pitchFamily="80" charset="0"/>
              <a:sym typeface="Comic Sans MS" pitchFamily="80" charset="0"/>
            </a:endParaRPr>
          </a:p>
          <a:p>
            <a:pPr eaLnBrk="1" fontAlgn="auto" hangingPunct="1">
              <a:lnSpc>
                <a:spcPct val="90000"/>
              </a:lnSpc>
              <a:spcBef>
                <a:spcPts val="0"/>
              </a:spcBef>
              <a:spcAft>
                <a:spcPts val="0"/>
              </a:spcAft>
              <a:tabLst>
                <a:tab pos="411480" algn="l"/>
              </a:tabLst>
              <a:defRPr/>
            </a:pPr>
            <a:r>
              <a:rPr lang="en-US" sz="1600" dirty="0">
                <a:latin typeface="Comic Sans MS" pitchFamily="80" charset="0"/>
                <a:ea typeface="Comic Sans MS" pitchFamily="80" charset="0"/>
                <a:cs typeface="Comic Sans MS" pitchFamily="80" charset="0"/>
                <a:sym typeface="Comic Sans MS" pitchFamily="80" charset="0"/>
              </a:rPr>
              <a:t>Priority 4 [10 Story Points]</a:t>
            </a:r>
          </a:p>
          <a:p>
            <a:pPr eaLnBrk="1" fontAlgn="auto" hangingPunct="1">
              <a:lnSpc>
                <a:spcPct val="90000"/>
              </a:lnSpc>
              <a:spcBef>
                <a:spcPts val="0"/>
              </a:spcBef>
              <a:spcAft>
                <a:spcPts val="0"/>
              </a:spcAft>
              <a:tabLst>
                <a:tab pos="411480" algn="l"/>
              </a:tabLst>
              <a:defRPr/>
            </a:pPr>
            <a:endParaRPr lang="en-US" dirty="0">
              <a:latin typeface="Comic Sans MS" pitchFamily="80" charset="0"/>
              <a:ea typeface="Comic Sans MS" pitchFamily="80" charset="0"/>
              <a:cs typeface="Comic Sans MS" pitchFamily="80" charset="0"/>
              <a:sym typeface="Comic Sans MS" pitchFamily="80" charset="0"/>
            </a:endParaRPr>
          </a:p>
        </p:txBody>
      </p:sp>
      <p:grpSp>
        <p:nvGrpSpPr>
          <p:cNvPr id="57349" name="Group 5">
            <a:extLst>
              <a:ext uri="{FF2B5EF4-FFF2-40B4-BE49-F238E27FC236}">
                <a16:creationId xmlns:a16="http://schemas.microsoft.com/office/drawing/2014/main" id="{0B532F75-9552-4D8A-B86F-42E67CA4FA6A}"/>
              </a:ext>
            </a:extLst>
          </p:cNvPr>
          <p:cNvGrpSpPr>
            <a:grpSpLocks/>
          </p:cNvGrpSpPr>
          <p:nvPr/>
        </p:nvGrpSpPr>
        <p:grpSpPr bwMode="auto">
          <a:xfrm>
            <a:off x="4773613" y="2541588"/>
            <a:ext cx="4068762" cy="2057400"/>
            <a:chOff x="0" y="0"/>
            <a:chExt cx="2848" cy="1440"/>
          </a:xfrm>
        </p:grpSpPr>
        <p:sp>
          <p:nvSpPr>
            <p:cNvPr id="4" name="AutoShape 6">
              <a:extLst>
                <a:ext uri="{FF2B5EF4-FFF2-40B4-BE49-F238E27FC236}">
                  <a16:creationId xmlns:a16="http://schemas.microsoft.com/office/drawing/2014/main" id="{E3D44AD2-668E-4FAE-8DEB-F1A31F750871}"/>
                </a:ext>
              </a:extLst>
            </p:cNvPr>
            <p:cNvSpPr>
              <a:spLocks/>
            </p:cNvSpPr>
            <p:nvPr/>
          </p:nvSpPr>
          <p:spPr bwMode="auto">
            <a:xfrm>
              <a:off x="0" y="0"/>
              <a:ext cx="2848" cy="1440"/>
            </a:xfrm>
            <a:prstGeom prst="roundRect">
              <a:avLst>
                <a:gd name="adj" fmla="val 13333"/>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57352" name="Rectangle 7">
              <a:extLst>
                <a:ext uri="{FF2B5EF4-FFF2-40B4-BE49-F238E27FC236}">
                  <a16:creationId xmlns:a16="http://schemas.microsoft.com/office/drawing/2014/main" id="{37BF5CD9-EC8E-4E00-B463-E129871F8505}"/>
                </a:ext>
              </a:extLst>
            </p:cNvPr>
            <p:cNvSpPr>
              <a:spLocks/>
            </p:cNvSpPr>
            <p:nvPr/>
          </p:nvSpPr>
          <p:spPr bwMode="auto">
            <a:xfrm>
              <a:off x="40" y="48"/>
              <a:ext cx="27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FFFF"/>
                  </a:solidFill>
                  <a:latin typeface="Calibri" panose="020F0502020204030204" pitchFamily="34" charset="0"/>
                  <a:ea typeface="Gill Sans"/>
                  <a:cs typeface="Gill Sans"/>
                </a:rPr>
                <a:t>Code the middle tier (8 hours)</a:t>
              </a:r>
            </a:p>
            <a:p>
              <a:pPr eaLnBrk="1" hangingPunct="1"/>
              <a:r>
                <a:rPr lang="en-US" altLang="en-US" sz="2000">
                  <a:solidFill>
                    <a:srgbClr val="FFFFFF"/>
                  </a:solidFill>
                  <a:latin typeface="Calibri" panose="020F0502020204030204" pitchFamily="34" charset="0"/>
                  <a:ea typeface="Gill Sans"/>
                  <a:cs typeface="Gill Sans"/>
                </a:rPr>
                <a:t>Code the user interface (4)</a:t>
              </a:r>
            </a:p>
            <a:p>
              <a:pPr eaLnBrk="1" hangingPunct="1"/>
              <a:r>
                <a:rPr lang="en-US" altLang="en-US" sz="2000">
                  <a:solidFill>
                    <a:srgbClr val="FFFFFF"/>
                  </a:solidFill>
                  <a:latin typeface="Calibri" panose="020F0502020204030204" pitchFamily="34" charset="0"/>
                  <a:ea typeface="Gill Sans"/>
                  <a:cs typeface="Gill Sans"/>
                </a:rPr>
                <a:t>Write test fixtures (4)</a:t>
              </a:r>
            </a:p>
          </p:txBody>
        </p:sp>
      </p:grpSp>
      <p:sp>
        <p:nvSpPr>
          <p:cNvPr id="57350" name="TextBox 5">
            <a:extLst>
              <a:ext uri="{FF2B5EF4-FFF2-40B4-BE49-F238E27FC236}">
                <a16:creationId xmlns:a16="http://schemas.microsoft.com/office/drawing/2014/main" id="{BA405BF0-6957-471F-A4B8-4324A37142C2}"/>
              </a:ext>
            </a:extLst>
          </p:cNvPr>
          <p:cNvSpPr txBox="1">
            <a:spLocks noChangeArrowheads="1"/>
          </p:cNvSpPr>
          <p:nvPr/>
        </p:nvSpPr>
        <p:spPr bwMode="auto">
          <a:xfrm>
            <a:off x="2411413" y="5732463"/>
            <a:ext cx="4551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a:t>Ή με χρήση </a:t>
            </a:r>
            <a:r>
              <a:rPr lang="en-US" altLang="el-GR"/>
              <a:t>story points (planning poker </a:t>
            </a:r>
            <a:r>
              <a:rPr lang="en-US" altLang="el-GR">
                <a:sym typeface="Wingdings" panose="05000000000000000000" pitchFamily="2" charset="2"/>
              </a:rPr>
              <a:t></a:t>
            </a:r>
            <a:endParaRPr lang="en-US" altLang="el-G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0C552F6-53AA-41AD-B2F8-668CD621F351}"/>
              </a:ext>
            </a:extLst>
          </p:cNvPr>
          <p:cNvPicPr>
            <a:picLocks noChangeAspect="1" noChangeArrowheads="1"/>
          </p:cNvPicPr>
          <p:nvPr/>
        </p:nvPicPr>
        <p:blipFill>
          <a:blip r:embed="rId3"/>
          <a:srcRect/>
          <a:stretch>
            <a:fillRect/>
          </a:stretch>
        </p:blipFill>
        <p:spPr bwMode="auto">
          <a:xfrm>
            <a:off x="5004048" y="1412776"/>
            <a:ext cx="3714750" cy="2782887"/>
          </a:xfrm>
          <a:prstGeom prst="rect">
            <a:avLst/>
          </a:prstGeom>
          <a:ln>
            <a:noFill/>
          </a:ln>
          <a:effectLst>
            <a:outerShdw blurRad="292100" dist="139700" dir="2700000" algn="tl" rotWithShape="0">
              <a:srgbClr val="333333">
                <a:alpha val="65000"/>
              </a:srgbClr>
            </a:outerShdw>
          </a:effectLst>
        </p:spPr>
      </p:pic>
      <p:sp>
        <p:nvSpPr>
          <p:cNvPr id="55298" name="Rectangle 1">
            <a:extLst>
              <a:ext uri="{FF2B5EF4-FFF2-40B4-BE49-F238E27FC236}">
                <a16:creationId xmlns:a16="http://schemas.microsoft.com/office/drawing/2014/main" id="{B9625B74-356D-40DA-BC55-B2B8B9DF5B29}"/>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The daily scrum</a:t>
            </a:r>
          </a:p>
        </p:txBody>
      </p:sp>
      <p:sp>
        <p:nvSpPr>
          <p:cNvPr id="3" name="Content Placeholder 2">
            <a:extLst>
              <a:ext uri="{FF2B5EF4-FFF2-40B4-BE49-F238E27FC236}">
                <a16:creationId xmlns:a16="http://schemas.microsoft.com/office/drawing/2014/main" id="{8815357D-ABB6-43FD-99E0-AA1F037A9D35}"/>
              </a:ext>
            </a:extLst>
          </p:cNvPr>
          <p:cNvSpPr>
            <a:spLocks noGrp="1"/>
          </p:cNvSpPr>
          <p:nvPr>
            <p:ph idx="1"/>
          </p:nvPr>
        </p:nvSpPr>
        <p:spPr/>
        <p:txBody>
          <a:bodyPr>
            <a:normAutofit/>
          </a:bodyPr>
          <a:lstStyle/>
          <a:p>
            <a:r>
              <a:rPr lang="el-GR" dirty="0"/>
              <a:t>Ημερήσια</a:t>
            </a:r>
          </a:p>
          <a:p>
            <a:r>
              <a:rPr lang="el-GR" dirty="0"/>
              <a:t>15-</a:t>
            </a:r>
            <a:r>
              <a:rPr lang="fr-FR" dirty="0"/>
              <a:t>minutes</a:t>
            </a:r>
          </a:p>
          <a:p>
            <a:r>
              <a:rPr lang="fr-FR" dirty="0"/>
              <a:t>Stand-up</a:t>
            </a:r>
          </a:p>
          <a:p>
            <a:r>
              <a:rPr lang="fr-FR" dirty="0"/>
              <a:t>Not for </a:t>
            </a:r>
            <a:r>
              <a:rPr lang="fr-FR" dirty="0" err="1"/>
              <a:t>problem</a:t>
            </a:r>
            <a:r>
              <a:rPr lang="fr-FR" dirty="0"/>
              <a:t> </a:t>
            </a:r>
            <a:r>
              <a:rPr lang="fr-FR" dirty="0" err="1"/>
              <a:t>solving</a:t>
            </a:r>
            <a:endParaRPr lang="fr-FR" dirty="0"/>
          </a:p>
          <a:p>
            <a:r>
              <a:rPr lang="el-GR" dirty="0"/>
              <a:t>Μπορεί να παρευρεθεί οποιοσδήποτε</a:t>
            </a:r>
          </a:p>
          <a:p>
            <a:r>
              <a:rPr lang="el-GR" dirty="0"/>
              <a:t>Συμμετέχουν ενεργά (λαμβάνουν το λόγο) </a:t>
            </a:r>
            <a:r>
              <a:rPr lang="fr-FR" dirty="0"/>
              <a:t>team </a:t>
            </a:r>
            <a:r>
              <a:rPr lang="fr-FR" dirty="0" err="1"/>
              <a:t>members</a:t>
            </a:r>
            <a:r>
              <a:rPr lang="fr-FR" dirty="0"/>
              <a:t>, </a:t>
            </a:r>
            <a:r>
              <a:rPr lang="fr-FR" dirty="0" err="1"/>
              <a:t>ScrumMaster</a:t>
            </a:r>
            <a:r>
              <a:rPr lang="fr-FR" dirty="0"/>
              <a:t>, </a:t>
            </a:r>
            <a:r>
              <a:rPr lang="fr-FR" dirty="0" err="1"/>
              <a:t>product</a:t>
            </a:r>
            <a:r>
              <a:rPr lang="fr-FR" dirty="0"/>
              <a:t> </a:t>
            </a:r>
            <a:r>
              <a:rPr lang="fr-FR" dirty="0" err="1"/>
              <a:t>owner</a:t>
            </a:r>
            <a:endParaRPr lang="fr-FR" dirty="0"/>
          </a:p>
          <a:p>
            <a:endParaRPr lang="el-GR" dirty="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750923F4-C235-4F3B-B335-85B2CCEBBDD7}"/>
              </a:ext>
            </a:extLst>
          </p:cNvPr>
          <p:cNvSpPr>
            <a:spLocks noGrp="1" noChangeArrowheads="1"/>
          </p:cNvSpPr>
          <p:nvPr>
            <p:ph type="title"/>
          </p:nvPr>
        </p:nvSpPr>
        <p:spPr/>
        <p:txBody>
          <a:bodyPr>
            <a:normAutofit/>
          </a:bodyPr>
          <a:lstStyle/>
          <a:p>
            <a:pPr fontAlgn="auto">
              <a:spcAft>
                <a:spcPts val="0"/>
              </a:spcAft>
              <a:defRPr/>
            </a:pPr>
            <a:r>
              <a:rPr lang="en-US" altLang="en-US" sz="4900">
                <a:solidFill>
                  <a:schemeClr val="tx1">
                    <a:lumMod val="75000"/>
                    <a:lumOff val="25000"/>
                  </a:schemeClr>
                </a:solidFill>
              </a:rPr>
              <a:t>Everyone answers 3 questions</a:t>
            </a:r>
          </a:p>
        </p:txBody>
      </p:sp>
      <p:sp>
        <p:nvSpPr>
          <p:cNvPr id="61443" name="Rectangle 2">
            <a:extLst>
              <a:ext uri="{FF2B5EF4-FFF2-40B4-BE49-F238E27FC236}">
                <a16:creationId xmlns:a16="http://schemas.microsoft.com/office/drawing/2014/main" id="{7451AC4E-4AA4-4CB5-8EF5-07FBCE2B596A}"/>
              </a:ext>
            </a:extLst>
          </p:cNvPr>
          <p:cNvSpPr>
            <a:spLocks noGrp="1" noChangeArrowheads="1"/>
          </p:cNvSpPr>
          <p:nvPr>
            <p:ph idx="1"/>
          </p:nvPr>
        </p:nvSpPr>
        <p:spPr>
          <a:xfrm>
            <a:off x="1571625" y="5500688"/>
            <a:ext cx="7572375" cy="1028700"/>
          </a:xfrm>
        </p:spPr>
        <p:txBody>
          <a:bodyPr/>
          <a:lstStyle/>
          <a:p>
            <a:pPr marL="628650">
              <a:lnSpc>
                <a:spcPct val="70000"/>
              </a:lnSpc>
              <a:buFont typeface="Arial" panose="020B0604020202020204" pitchFamily="34" charset="0"/>
              <a:buNone/>
            </a:pPr>
            <a:r>
              <a:rPr lang="en-US" altLang="en-US"/>
              <a:t>These are </a:t>
            </a:r>
            <a:r>
              <a:rPr lang="en-US" altLang="en-US" i="1">
                <a:solidFill>
                  <a:srgbClr val="FF0000"/>
                </a:solidFill>
              </a:rPr>
              <a:t>not</a:t>
            </a:r>
            <a:r>
              <a:rPr lang="en-US" altLang="en-US"/>
              <a:t> status for the ScrumMaster</a:t>
            </a:r>
          </a:p>
          <a:p>
            <a:pPr marL="936625" lvl="1">
              <a:lnSpc>
                <a:spcPct val="70000"/>
              </a:lnSpc>
            </a:pPr>
            <a:r>
              <a:rPr lang="en-US" altLang="en-US"/>
              <a:t>They are commitments in front of peers</a:t>
            </a:r>
          </a:p>
        </p:txBody>
      </p:sp>
      <p:grpSp>
        <p:nvGrpSpPr>
          <p:cNvPr id="61444" name="Group 3">
            <a:extLst>
              <a:ext uri="{FF2B5EF4-FFF2-40B4-BE49-F238E27FC236}">
                <a16:creationId xmlns:a16="http://schemas.microsoft.com/office/drawing/2014/main" id="{46699CC9-D634-4AF9-BD99-852B96B2624F}"/>
              </a:ext>
            </a:extLst>
          </p:cNvPr>
          <p:cNvGrpSpPr>
            <a:grpSpLocks/>
          </p:cNvGrpSpPr>
          <p:nvPr/>
        </p:nvGrpSpPr>
        <p:grpSpPr bwMode="auto">
          <a:xfrm>
            <a:off x="1508125" y="1220788"/>
            <a:ext cx="6184900" cy="1371600"/>
            <a:chOff x="0" y="0"/>
            <a:chExt cx="4328" cy="960"/>
          </a:xfrm>
        </p:grpSpPr>
        <p:sp>
          <p:nvSpPr>
            <p:cNvPr id="61455" name="AutoShape 4">
              <a:extLst>
                <a:ext uri="{FF2B5EF4-FFF2-40B4-BE49-F238E27FC236}">
                  <a16:creationId xmlns:a16="http://schemas.microsoft.com/office/drawing/2014/main" id="{22F8B905-3C90-4BEE-BD72-0D332D898A1B}"/>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dist="63500" dir="2700000" algn="ctr" rotWithShape="0">
                <a:schemeClr val="bg2">
                  <a:alpha val="29999"/>
                </a:schemeClr>
              </a:outerShdw>
            </a:effectLst>
          </p:spPr>
          <p:txBody>
            <a:bodyPr lIns="0" tIns="0" rIns="0" bIns="0" anchor="ctr"/>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FFFFFF"/>
                  </a:solidFill>
                  <a:sym typeface="Arial" panose="020B0604020202020204" pitchFamily="34" charset="0"/>
                </a:rPr>
                <a:t>What did you do yesterday?</a:t>
              </a:r>
            </a:p>
          </p:txBody>
        </p:sp>
        <p:grpSp>
          <p:nvGrpSpPr>
            <p:cNvPr id="61456" name="Group 5">
              <a:extLst>
                <a:ext uri="{FF2B5EF4-FFF2-40B4-BE49-F238E27FC236}">
                  <a16:creationId xmlns:a16="http://schemas.microsoft.com/office/drawing/2014/main" id="{A5825381-19DF-4876-8F91-08177EEE8F90}"/>
                </a:ext>
              </a:extLst>
            </p:cNvPr>
            <p:cNvGrpSpPr>
              <a:grpSpLocks/>
            </p:cNvGrpSpPr>
            <p:nvPr/>
          </p:nvGrpSpPr>
          <p:grpSpPr bwMode="auto">
            <a:xfrm>
              <a:off x="3728" y="0"/>
              <a:ext cx="600" cy="600"/>
              <a:chOff x="0" y="0"/>
              <a:chExt cx="600" cy="600"/>
            </a:xfrm>
          </p:grpSpPr>
          <p:pic>
            <p:nvPicPr>
              <p:cNvPr id="61457" name="Picture 6">
                <a:extLst>
                  <a:ext uri="{FF2B5EF4-FFF2-40B4-BE49-F238E27FC236}">
                    <a16:creationId xmlns:a16="http://schemas.microsoft.com/office/drawing/2014/main" id="{528FF753-6C4C-4802-82AB-999200CFD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58" name="Rectangle 7">
                <a:extLst>
                  <a:ext uri="{FF2B5EF4-FFF2-40B4-BE49-F238E27FC236}">
                    <a16:creationId xmlns:a16="http://schemas.microsoft.com/office/drawing/2014/main" id="{53F4AE06-851E-431C-A368-535BC1694D4C}"/>
                  </a:ext>
                </a:extLst>
              </p:cNvPr>
              <p:cNvSpPr>
                <a:spLocks/>
              </p:cNvSpPr>
              <p:nvPr/>
            </p:nvSpPr>
            <p:spPr bwMode="auto">
              <a:xfrm>
                <a:off x="123" y="40"/>
                <a:ext cx="332" cy="528"/>
              </a:xfrm>
              <a:prstGeom prst="rect">
                <a:avLst/>
              </a:prstGeom>
              <a:noFill/>
              <a:ln>
                <a:noFill/>
              </a:ln>
              <a:effectLst>
                <a:outerShdw dist="25399" dir="135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a:solidFill>
                      <a:srgbClr val="FFFFFF"/>
                    </a:solidFill>
                    <a:latin typeface="Arial Rounded MT Bold" panose="020F0704030504030204" pitchFamily="34" charset="0"/>
                    <a:sym typeface="Arial Rounded MT Bold" panose="020F0704030504030204" pitchFamily="34" charset="0"/>
                  </a:rPr>
                  <a:t>1</a:t>
                </a:r>
              </a:p>
            </p:txBody>
          </p:sp>
        </p:grpSp>
      </p:grpSp>
      <p:grpSp>
        <p:nvGrpSpPr>
          <p:cNvPr id="61445" name="Group 8">
            <a:extLst>
              <a:ext uri="{FF2B5EF4-FFF2-40B4-BE49-F238E27FC236}">
                <a16:creationId xmlns:a16="http://schemas.microsoft.com/office/drawing/2014/main" id="{B8D7D6C8-F1C1-4D32-A77C-6D21BC14A0CC}"/>
              </a:ext>
            </a:extLst>
          </p:cNvPr>
          <p:cNvGrpSpPr>
            <a:grpSpLocks/>
          </p:cNvGrpSpPr>
          <p:nvPr/>
        </p:nvGrpSpPr>
        <p:grpSpPr bwMode="auto">
          <a:xfrm>
            <a:off x="1508125" y="2603500"/>
            <a:ext cx="6184900" cy="1371600"/>
            <a:chOff x="0" y="0"/>
            <a:chExt cx="4328" cy="960"/>
          </a:xfrm>
        </p:grpSpPr>
        <p:sp>
          <p:nvSpPr>
            <p:cNvPr id="61451" name="AutoShape 9">
              <a:extLst>
                <a:ext uri="{FF2B5EF4-FFF2-40B4-BE49-F238E27FC236}">
                  <a16:creationId xmlns:a16="http://schemas.microsoft.com/office/drawing/2014/main" id="{778FC421-18A3-453F-BE37-CD9A34471671}"/>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dist="63500" dir="2700000" algn="ctr" rotWithShape="0">
                <a:schemeClr val="bg2">
                  <a:alpha val="29999"/>
                </a:schemeClr>
              </a:outerShdw>
            </a:effectLst>
          </p:spPr>
          <p:txBody>
            <a:bodyPr lIns="0" tIns="0" rIns="0" bIns="0" anchor="ctr"/>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FFFFFF"/>
                  </a:solidFill>
                  <a:sym typeface="Arial" panose="020B0604020202020204" pitchFamily="34" charset="0"/>
                </a:rPr>
                <a:t>What will you do today?</a:t>
              </a:r>
            </a:p>
          </p:txBody>
        </p:sp>
        <p:grpSp>
          <p:nvGrpSpPr>
            <p:cNvPr id="61452" name="Group 10">
              <a:extLst>
                <a:ext uri="{FF2B5EF4-FFF2-40B4-BE49-F238E27FC236}">
                  <a16:creationId xmlns:a16="http://schemas.microsoft.com/office/drawing/2014/main" id="{8E1D154E-AF87-462C-8166-ED27FD41633C}"/>
                </a:ext>
              </a:extLst>
            </p:cNvPr>
            <p:cNvGrpSpPr>
              <a:grpSpLocks/>
            </p:cNvGrpSpPr>
            <p:nvPr/>
          </p:nvGrpSpPr>
          <p:grpSpPr bwMode="auto">
            <a:xfrm>
              <a:off x="3728" y="0"/>
              <a:ext cx="600" cy="600"/>
              <a:chOff x="0" y="0"/>
              <a:chExt cx="600" cy="600"/>
            </a:xfrm>
          </p:grpSpPr>
          <p:pic>
            <p:nvPicPr>
              <p:cNvPr id="61453" name="Picture 11">
                <a:extLst>
                  <a:ext uri="{FF2B5EF4-FFF2-40B4-BE49-F238E27FC236}">
                    <a16:creationId xmlns:a16="http://schemas.microsoft.com/office/drawing/2014/main" id="{835C999A-4C56-4338-B86D-AF48486FD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54" name="Rectangle 12">
                <a:extLst>
                  <a:ext uri="{FF2B5EF4-FFF2-40B4-BE49-F238E27FC236}">
                    <a16:creationId xmlns:a16="http://schemas.microsoft.com/office/drawing/2014/main" id="{441DEBDD-E445-4F76-A4CD-0A1C5822D432}"/>
                  </a:ext>
                </a:extLst>
              </p:cNvPr>
              <p:cNvSpPr>
                <a:spLocks/>
              </p:cNvSpPr>
              <p:nvPr/>
            </p:nvSpPr>
            <p:spPr bwMode="auto">
              <a:xfrm>
                <a:off x="123" y="40"/>
                <a:ext cx="332" cy="528"/>
              </a:xfrm>
              <a:prstGeom prst="rect">
                <a:avLst/>
              </a:prstGeom>
              <a:noFill/>
              <a:ln>
                <a:noFill/>
              </a:ln>
              <a:effectLst>
                <a:outerShdw dist="25399" dir="135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a:solidFill>
                      <a:srgbClr val="FFFFFF"/>
                    </a:solidFill>
                    <a:latin typeface="Arial Rounded MT Bold" panose="020F0704030504030204" pitchFamily="34" charset="0"/>
                    <a:sym typeface="Arial Rounded MT Bold" panose="020F0704030504030204" pitchFamily="34" charset="0"/>
                  </a:rPr>
                  <a:t>2</a:t>
                </a:r>
              </a:p>
            </p:txBody>
          </p:sp>
        </p:grpSp>
      </p:grpSp>
      <p:grpSp>
        <p:nvGrpSpPr>
          <p:cNvPr id="61446" name="Group 13">
            <a:extLst>
              <a:ext uri="{FF2B5EF4-FFF2-40B4-BE49-F238E27FC236}">
                <a16:creationId xmlns:a16="http://schemas.microsoft.com/office/drawing/2014/main" id="{7B4F6DF1-B9A1-4B85-81E3-BF6D9C4B723D}"/>
              </a:ext>
            </a:extLst>
          </p:cNvPr>
          <p:cNvGrpSpPr>
            <a:grpSpLocks/>
          </p:cNvGrpSpPr>
          <p:nvPr/>
        </p:nvGrpSpPr>
        <p:grpSpPr bwMode="auto">
          <a:xfrm>
            <a:off x="1508125" y="3986213"/>
            <a:ext cx="6184900" cy="1371600"/>
            <a:chOff x="0" y="0"/>
            <a:chExt cx="4328" cy="960"/>
          </a:xfrm>
        </p:grpSpPr>
        <p:sp>
          <p:nvSpPr>
            <p:cNvPr id="61447" name="AutoShape 14">
              <a:extLst>
                <a:ext uri="{FF2B5EF4-FFF2-40B4-BE49-F238E27FC236}">
                  <a16:creationId xmlns:a16="http://schemas.microsoft.com/office/drawing/2014/main" id="{8BB9BBA2-E3A3-4D65-A75B-9D447FCB3832}"/>
                </a:ext>
              </a:extLst>
            </p:cNvPr>
            <p:cNvSpPr>
              <a:spLocks/>
            </p:cNvSpPr>
            <p:nvPr/>
          </p:nvSpPr>
          <p:spPr bwMode="auto">
            <a:xfrm>
              <a:off x="0" y="312"/>
              <a:ext cx="4264" cy="648"/>
            </a:xfrm>
            <a:prstGeom prst="roundRect">
              <a:avLst>
                <a:gd name="adj" fmla="val 29630"/>
              </a:avLst>
            </a:prstGeom>
            <a:blipFill dpi="0" rotWithShape="0">
              <a:blip r:embed="rId3"/>
              <a:srcRect/>
              <a:tile tx="0" ty="0" sx="100000" sy="100000" flip="none" algn="tl"/>
            </a:blipFill>
            <a:ln w="25400">
              <a:solidFill>
                <a:srgbClr val="00531C"/>
              </a:solidFill>
              <a:round/>
              <a:headEnd/>
              <a:tailEnd/>
            </a:ln>
            <a:effectLst>
              <a:outerShdw dist="63500" dir="2700000" algn="ctr" rotWithShape="0">
                <a:schemeClr val="bg2">
                  <a:alpha val="29999"/>
                </a:schemeClr>
              </a:outerShdw>
            </a:effectLst>
          </p:spPr>
          <p:txBody>
            <a:bodyPr lIns="0" tIns="0" rIns="0" bIns="0" anchor="ctr"/>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rgbClr val="FFFFFF"/>
                  </a:solidFill>
                  <a:sym typeface="Arial" panose="020B0604020202020204" pitchFamily="34" charset="0"/>
                </a:rPr>
                <a:t>Is anything in your way?</a:t>
              </a:r>
            </a:p>
          </p:txBody>
        </p:sp>
        <p:grpSp>
          <p:nvGrpSpPr>
            <p:cNvPr id="61448" name="Group 15">
              <a:extLst>
                <a:ext uri="{FF2B5EF4-FFF2-40B4-BE49-F238E27FC236}">
                  <a16:creationId xmlns:a16="http://schemas.microsoft.com/office/drawing/2014/main" id="{2A031BD0-0829-436C-BECA-4727E1DBABF3}"/>
                </a:ext>
              </a:extLst>
            </p:cNvPr>
            <p:cNvGrpSpPr>
              <a:grpSpLocks/>
            </p:cNvGrpSpPr>
            <p:nvPr/>
          </p:nvGrpSpPr>
          <p:grpSpPr bwMode="auto">
            <a:xfrm>
              <a:off x="3728" y="0"/>
              <a:ext cx="600" cy="600"/>
              <a:chOff x="0" y="0"/>
              <a:chExt cx="600" cy="600"/>
            </a:xfrm>
          </p:grpSpPr>
          <p:pic>
            <p:nvPicPr>
              <p:cNvPr id="61449" name="Picture 16">
                <a:extLst>
                  <a:ext uri="{FF2B5EF4-FFF2-40B4-BE49-F238E27FC236}">
                    <a16:creationId xmlns:a16="http://schemas.microsoft.com/office/drawing/2014/main" id="{8C42961D-8130-418B-9AEA-230EF2CA0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0" cy="600"/>
              </a:xfrm>
              <a:prstGeom prst="rect">
                <a:avLst/>
              </a:prstGeom>
              <a:noFill/>
              <a:ln>
                <a:noFill/>
              </a:ln>
              <a:effectLst>
                <a:outerShdw dist="101600" dir="2700000" algn="ctr"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1450" name="Rectangle 17">
                <a:extLst>
                  <a:ext uri="{FF2B5EF4-FFF2-40B4-BE49-F238E27FC236}">
                    <a16:creationId xmlns:a16="http://schemas.microsoft.com/office/drawing/2014/main" id="{B65D38A7-44DE-4198-A4C4-A47F1C78C156}"/>
                  </a:ext>
                </a:extLst>
              </p:cNvPr>
              <p:cNvSpPr>
                <a:spLocks/>
              </p:cNvSpPr>
              <p:nvPr/>
            </p:nvSpPr>
            <p:spPr bwMode="auto">
              <a:xfrm>
                <a:off x="123" y="40"/>
                <a:ext cx="332" cy="528"/>
              </a:xfrm>
              <a:prstGeom prst="rect">
                <a:avLst/>
              </a:prstGeom>
              <a:noFill/>
              <a:ln>
                <a:noFill/>
              </a:ln>
              <a:effectLst>
                <a:outerShdw dist="25399" dir="135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4500">
                    <a:solidFill>
                      <a:srgbClr val="FFFFFF"/>
                    </a:solidFill>
                    <a:latin typeface="Arial Rounded MT Bold" panose="020F0704030504030204" pitchFamily="34" charset="0"/>
                    <a:sym typeface="Arial Rounded MT Bold" panose="020F0704030504030204" pitchFamily="34" charset="0"/>
                  </a:rPr>
                  <a:t>3</a:t>
                </a:r>
              </a:p>
            </p:txBody>
          </p:sp>
        </p:grpSp>
      </p:gr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25397EE3-B7B5-4100-86D0-FB6F91AD04C9}"/>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The sprint review</a:t>
            </a:r>
          </a:p>
        </p:txBody>
      </p:sp>
      <p:sp>
        <p:nvSpPr>
          <p:cNvPr id="63491" name="Rectangle 2">
            <a:extLst>
              <a:ext uri="{FF2B5EF4-FFF2-40B4-BE49-F238E27FC236}">
                <a16:creationId xmlns:a16="http://schemas.microsoft.com/office/drawing/2014/main" id="{B51A44FF-7E75-41DA-93E4-D6A755175B2B}"/>
              </a:ext>
            </a:extLst>
          </p:cNvPr>
          <p:cNvSpPr>
            <a:spLocks noGrp="1" noChangeArrowheads="1"/>
          </p:cNvSpPr>
          <p:nvPr>
            <p:ph idx="1"/>
          </p:nvPr>
        </p:nvSpPr>
        <p:spPr/>
        <p:txBody>
          <a:bodyPr>
            <a:normAutofit lnSpcReduction="10000"/>
          </a:bodyPr>
          <a:lstStyle/>
          <a:p>
            <a:pPr marL="628650">
              <a:lnSpc>
                <a:spcPct val="160000"/>
              </a:lnSpc>
              <a:spcAft>
                <a:spcPct val="0"/>
              </a:spcAft>
            </a:pPr>
            <a:r>
              <a:rPr lang="el-GR" altLang="el-GR" sz="1800" dirty="0"/>
              <a:t>Η ομάδα παρουσιάζει τι επετεύχθη κατά τη διάρκεια του </a:t>
            </a:r>
            <a:r>
              <a:rPr lang="en-US" altLang="el-GR" sz="1800" dirty="0"/>
              <a:t>sprint. </a:t>
            </a:r>
          </a:p>
          <a:p>
            <a:pPr marL="628650">
              <a:lnSpc>
                <a:spcPct val="160000"/>
              </a:lnSpc>
              <a:spcAft>
                <a:spcPct val="0"/>
              </a:spcAft>
            </a:pPr>
            <a:r>
              <a:rPr lang="el-GR" altLang="el-GR" sz="1800" dirty="0"/>
              <a:t>Συνήθως έχει τη μορφή επίδειξης (</a:t>
            </a:r>
            <a:r>
              <a:rPr lang="en-US" altLang="el-GR" sz="1800" dirty="0"/>
              <a:t>demo</a:t>
            </a:r>
            <a:r>
              <a:rPr lang="el-GR" altLang="el-GR" sz="1800" dirty="0"/>
              <a:t>) των νέων λειτουργιών</a:t>
            </a:r>
            <a:endParaRPr lang="en-US" altLang="el-GR" sz="1800" dirty="0"/>
          </a:p>
          <a:p>
            <a:pPr marL="920750" lvl="1">
              <a:lnSpc>
                <a:spcPct val="160000"/>
              </a:lnSpc>
              <a:spcBef>
                <a:spcPts val="1350"/>
              </a:spcBef>
              <a:spcAft>
                <a:spcPct val="0"/>
              </a:spcAft>
            </a:pPr>
            <a:r>
              <a:rPr lang="en-US" altLang="el-GR" sz="1600" b="1" dirty="0">
                <a:effectLst>
                  <a:outerShdw blurRad="38100" dist="38100" dir="2700000" algn="tl">
                    <a:srgbClr val="000000">
                      <a:alpha val="43137"/>
                    </a:srgbClr>
                  </a:outerShdw>
                </a:effectLst>
              </a:rPr>
              <a:t>Only DONE features !!!!!</a:t>
            </a:r>
          </a:p>
          <a:p>
            <a:pPr marL="936625" lvl="1">
              <a:lnSpc>
                <a:spcPct val="160000"/>
              </a:lnSpc>
              <a:spcBef>
                <a:spcPts val="1350"/>
              </a:spcBef>
              <a:spcAft>
                <a:spcPct val="0"/>
              </a:spcAft>
            </a:pPr>
            <a:r>
              <a:rPr lang="en-US" altLang="el-GR" sz="1600" dirty="0"/>
              <a:t>No slides</a:t>
            </a:r>
          </a:p>
          <a:p>
            <a:pPr marL="628650">
              <a:lnSpc>
                <a:spcPct val="160000"/>
              </a:lnSpc>
              <a:spcBef>
                <a:spcPts val="1350"/>
              </a:spcBef>
              <a:spcAft>
                <a:spcPct val="0"/>
              </a:spcAft>
            </a:pPr>
            <a:r>
              <a:rPr lang="el-GR" altLang="el-GR" sz="1800" dirty="0"/>
              <a:t>Συμμετέχει όλη η ομάδα</a:t>
            </a:r>
            <a:r>
              <a:rPr lang="en-US" altLang="el-GR" sz="1800" dirty="0"/>
              <a:t> </a:t>
            </a:r>
            <a:r>
              <a:rPr lang="el-GR" altLang="el-GR" sz="1800" dirty="0"/>
              <a:t>αλλά και</a:t>
            </a:r>
          </a:p>
          <a:p>
            <a:pPr marL="971550" lvl="1">
              <a:lnSpc>
                <a:spcPct val="160000"/>
              </a:lnSpc>
              <a:spcBef>
                <a:spcPts val="1350"/>
              </a:spcBef>
              <a:spcAft>
                <a:spcPct val="0"/>
              </a:spcAft>
            </a:pPr>
            <a:r>
              <a:rPr lang="en-US" altLang="el-GR" sz="1500" dirty="0"/>
              <a:t>Managers</a:t>
            </a:r>
          </a:p>
          <a:p>
            <a:pPr marL="971550" lvl="1">
              <a:lnSpc>
                <a:spcPct val="160000"/>
              </a:lnSpc>
              <a:spcBef>
                <a:spcPts val="1350"/>
              </a:spcBef>
              <a:spcAft>
                <a:spcPct val="0"/>
              </a:spcAft>
            </a:pPr>
            <a:r>
              <a:rPr lang="el-GR" altLang="el-GR" sz="1500" dirty="0"/>
              <a:t>Πωλητές</a:t>
            </a:r>
          </a:p>
          <a:p>
            <a:pPr marL="971550" lvl="1">
              <a:lnSpc>
                <a:spcPct val="160000"/>
              </a:lnSpc>
              <a:spcBef>
                <a:spcPts val="1350"/>
              </a:spcBef>
              <a:spcAft>
                <a:spcPct val="0"/>
              </a:spcAft>
            </a:pPr>
            <a:r>
              <a:rPr lang="el-GR" altLang="el-GR" sz="1500" dirty="0"/>
              <a:t>Πελάτης κλπ.</a:t>
            </a:r>
            <a:endParaRPr lang="en-US" altLang="el-GR" sz="1500" dirty="0"/>
          </a:p>
        </p:txBody>
      </p:sp>
      <p:pic>
        <p:nvPicPr>
          <p:cNvPr id="31747" name="Picture 3">
            <a:extLst>
              <a:ext uri="{FF2B5EF4-FFF2-40B4-BE49-F238E27FC236}">
                <a16:creationId xmlns:a16="http://schemas.microsoft.com/office/drawing/2014/main" id="{67D20E38-A4B0-4052-9017-54AA6241C85F}"/>
              </a:ext>
            </a:extLst>
          </p:cNvPr>
          <p:cNvPicPr>
            <a:picLocks noChangeAspect="1" noChangeArrowheads="1"/>
          </p:cNvPicPr>
          <p:nvPr/>
        </p:nvPicPr>
        <p:blipFill>
          <a:blip r:embed="rId3"/>
          <a:srcRect/>
          <a:stretch>
            <a:fillRect/>
          </a:stretch>
        </p:blipFill>
        <p:spPr bwMode="auto">
          <a:xfrm>
            <a:off x="5796136" y="4077072"/>
            <a:ext cx="2508250" cy="1674813"/>
          </a:xfrm>
          <a:prstGeom prst="rect">
            <a:avLst/>
          </a:prstGeom>
          <a:ln>
            <a:noFill/>
          </a:ln>
          <a:effectLst>
            <a:outerShdw blurRad="292100" dist="139700" dir="2700000" algn="tl" rotWithShape="0">
              <a:srgbClr val="333333">
                <a:alpha val="65000"/>
              </a:srgbClr>
            </a:outerShdw>
          </a:effectLst>
        </p:spPr>
      </p:pic>
      <p:pic>
        <p:nvPicPr>
          <p:cNvPr id="31748" name="Picture 4">
            <a:extLst>
              <a:ext uri="{FF2B5EF4-FFF2-40B4-BE49-F238E27FC236}">
                <a16:creationId xmlns:a16="http://schemas.microsoft.com/office/drawing/2014/main" id="{93B22FE1-D97C-4DF5-9FB7-24AC811BB3E3}"/>
              </a:ext>
            </a:extLst>
          </p:cNvPr>
          <p:cNvPicPr>
            <a:picLocks noChangeAspect="1" noChangeArrowheads="1"/>
          </p:cNvPicPr>
          <p:nvPr/>
        </p:nvPicPr>
        <p:blipFill>
          <a:blip r:embed="rId4"/>
          <a:srcRect/>
          <a:stretch>
            <a:fillRect/>
          </a:stretch>
        </p:blipFill>
        <p:spPr bwMode="auto">
          <a:xfrm>
            <a:off x="4938713" y="2831351"/>
            <a:ext cx="2508250" cy="16748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1F6ED02B-E8C3-431B-BDDF-1FB88C95A785}"/>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Sprint retrospective (skip)</a:t>
            </a:r>
          </a:p>
        </p:txBody>
      </p:sp>
      <p:sp>
        <p:nvSpPr>
          <p:cNvPr id="65539" name="Rectangle 2">
            <a:extLst>
              <a:ext uri="{FF2B5EF4-FFF2-40B4-BE49-F238E27FC236}">
                <a16:creationId xmlns:a16="http://schemas.microsoft.com/office/drawing/2014/main" id="{DF87C18F-01FB-4481-9B71-0E11DA3D8A18}"/>
              </a:ext>
            </a:extLst>
          </p:cNvPr>
          <p:cNvSpPr>
            <a:spLocks noGrp="1" noChangeArrowheads="1"/>
          </p:cNvSpPr>
          <p:nvPr>
            <p:ph idx="1"/>
          </p:nvPr>
        </p:nvSpPr>
        <p:spPr/>
        <p:txBody>
          <a:bodyPr>
            <a:normAutofit/>
          </a:bodyPr>
          <a:lstStyle/>
          <a:p>
            <a:pPr marL="628650"/>
            <a:r>
              <a:rPr lang="en-US" altLang="en-US" sz="1800" dirty="0"/>
              <a:t>Periodically take a look at what is and is not working</a:t>
            </a:r>
          </a:p>
          <a:p>
            <a:pPr marL="628650">
              <a:spcBef>
                <a:spcPts val="1175"/>
              </a:spcBef>
            </a:pPr>
            <a:r>
              <a:rPr lang="en-US" altLang="en-US" sz="1800" dirty="0"/>
              <a:t>Typically 15–30 minutes</a:t>
            </a:r>
          </a:p>
          <a:p>
            <a:pPr marL="628650">
              <a:spcBef>
                <a:spcPts val="1175"/>
              </a:spcBef>
            </a:pPr>
            <a:r>
              <a:rPr lang="en-US" altLang="en-US" sz="1800" dirty="0"/>
              <a:t>Done after every sprint</a:t>
            </a:r>
          </a:p>
          <a:p>
            <a:pPr marL="628650">
              <a:spcBef>
                <a:spcPts val="1175"/>
              </a:spcBef>
            </a:pPr>
            <a:r>
              <a:rPr lang="en-US" altLang="en-US" sz="1800" dirty="0"/>
              <a:t>Whole team participates</a:t>
            </a:r>
          </a:p>
          <a:p>
            <a:pPr marL="936625" lvl="1">
              <a:spcBef>
                <a:spcPts val="1175"/>
              </a:spcBef>
            </a:pPr>
            <a:r>
              <a:rPr lang="en-US" altLang="en-US" sz="1600" dirty="0"/>
              <a:t>Scrum Master</a:t>
            </a:r>
          </a:p>
          <a:p>
            <a:pPr marL="936625" lvl="1">
              <a:spcBef>
                <a:spcPts val="1175"/>
              </a:spcBef>
            </a:pPr>
            <a:r>
              <a:rPr lang="en-US" altLang="en-US" sz="1600" dirty="0"/>
              <a:t>Product owner</a:t>
            </a:r>
          </a:p>
          <a:p>
            <a:pPr marL="936625" lvl="1">
              <a:spcBef>
                <a:spcPts val="1175"/>
              </a:spcBef>
            </a:pPr>
            <a:r>
              <a:rPr lang="en-US" altLang="en-US" sz="1600" dirty="0"/>
              <a:t>Team</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DC0699A8-FBF9-440B-9850-A768B8D9A824}"/>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Start / Stop / Continue</a:t>
            </a:r>
          </a:p>
        </p:txBody>
      </p:sp>
      <p:sp>
        <p:nvSpPr>
          <p:cNvPr id="67587" name="Rectangle 2">
            <a:extLst>
              <a:ext uri="{FF2B5EF4-FFF2-40B4-BE49-F238E27FC236}">
                <a16:creationId xmlns:a16="http://schemas.microsoft.com/office/drawing/2014/main" id="{0F8075C0-2874-4A95-8E08-F23A8CEDAC3C}"/>
              </a:ext>
            </a:extLst>
          </p:cNvPr>
          <p:cNvSpPr>
            <a:spLocks noGrp="1" noChangeArrowheads="1"/>
          </p:cNvSpPr>
          <p:nvPr>
            <p:ph idx="1"/>
          </p:nvPr>
        </p:nvSpPr>
        <p:spPr>
          <a:xfrm>
            <a:off x="307975" y="1439863"/>
            <a:ext cx="8515350" cy="1257300"/>
          </a:xfrm>
        </p:spPr>
        <p:txBody>
          <a:bodyPr/>
          <a:lstStyle/>
          <a:p>
            <a:pPr marL="628650"/>
            <a:r>
              <a:rPr lang="en-US" altLang="en-US"/>
              <a:t>Whole team gathers and discusses what they’d like to:</a:t>
            </a:r>
          </a:p>
        </p:txBody>
      </p:sp>
      <p:sp>
        <p:nvSpPr>
          <p:cNvPr id="2" name="AutoShape 3">
            <a:extLst>
              <a:ext uri="{FF2B5EF4-FFF2-40B4-BE49-F238E27FC236}">
                <a16:creationId xmlns:a16="http://schemas.microsoft.com/office/drawing/2014/main" id="{CF438D6F-A041-4BE8-A66D-EFA9D6EA2B26}"/>
              </a:ext>
            </a:extLst>
          </p:cNvPr>
          <p:cNvSpPr>
            <a:spLocks/>
          </p:cNvSpPr>
          <p:nvPr/>
        </p:nvSpPr>
        <p:spPr bwMode="auto">
          <a:xfrm>
            <a:off x="1349375" y="2536825"/>
            <a:ext cx="3440113" cy="881063"/>
          </a:xfrm>
          <a:prstGeom prst="roundRect">
            <a:avLst>
              <a:gd name="adj" fmla="val 31167"/>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600" dirty="0">
                <a:solidFill>
                  <a:srgbClr val="FFFFFF"/>
                </a:solidFill>
                <a:latin typeface="+mn-lt"/>
                <a:ea typeface="Gill Sans" pitchFamily="80" charset="0"/>
                <a:cs typeface="Gill Sans" pitchFamily="80" charset="0"/>
              </a:rPr>
              <a:t>Start doing</a:t>
            </a:r>
            <a:endParaRPr lang="en-US" sz="3200" dirty="0">
              <a:solidFill>
                <a:srgbClr val="FFFFFF"/>
              </a:solidFill>
              <a:effectLst>
                <a:outerShdw blurRad="38100" dist="38100" dir="2700000" algn="tl">
                  <a:srgbClr val="C0C0C0"/>
                </a:outerShdw>
              </a:effectLst>
              <a:latin typeface="+mn-lt"/>
              <a:ea typeface="Gill Sans" pitchFamily="80" charset="0"/>
              <a:cs typeface="Gill Sans" pitchFamily="80" charset="0"/>
            </a:endParaRPr>
          </a:p>
        </p:txBody>
      </p:sp>
      <p:sp>
        <p:nvSpPr>
          <p:cNvPr id="33796" name="AutoShape 4">
            <a:extLst>
              <a:ext uri="{FF2B5EF4-FFF2-40B4-BE49-F238E27FC236}">
                <a16:creationId xmlns:a16="http://schemas.microsoft.com/office/drawing/2014/main" id="{47F34333-5033-41D6-9FAB-9E416787BCCC}"/>
              </a:ext>
            </a:extLst>
          </p:cNvPr>
          <p:cNvSpPr>
            <a:spLocks/>
          </p:cNvSpPr>
          <p:nvPr/>
        </p:nvSpPr>
        <p:spPr bwMode="auto">
          <a:xfrm>
            <a:off x="2846388" y="3646488"/>
            <a:ext cx="3440112" cy="879475"/>
          </a:xfrm>
          <a:prstGeom prst="roundRect">
            <a:avLst>
              <a:gd name="adj" fmla="val 31167"/>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600" dirty="0">
                <a:solidFill>
                  <a:srgbClr val="FFFFFF"/>
                </a:solidFill>
                <a:latin typeface="+mn-lt"/>
                <a:ea typeface="Gill Sans" pitchFamily="80" charset="0"/>
                <a:cs typeface="Gill Sans" pitchFamily="80" charset="0"/>
              </a:rPr>
              <a:t>Stop doing</a:t>
            </a:r>
          </a:p>
        </p:txBody>
      </p:sp>
      <p:sp>
        <p:nvSpPr>
          <p:cNvPr id="33797" name="AutoShape 5">
            <a:extLst>
              <a:ext uri="{FF2B5EF4-FFF2-40B4-BE49-F238E27FC236}">
                <a16:creationId xmlns:a16="http://schemas.microsoft.com/office/drawing/2014/main" id="{4B64AA06-6047-4F1C-B408-DEA7DE4121BE}"/>
              </a:ext>
            </a:extLst>
          </p:cNvPr>
          <p:cNvSpPr>
            <a:spLocks/>
          </p:cNvSpPr>
          <p:nvPr/>
        </p:nvSpPr>
        <p:spPr bwMode="auto">
          <a:xfrm>
            <a:off x="4343400" y="4754563"/>
            <a:ext cx="3440113" cy="881062"/>
          </a:xfrm>
          <a:prstGeom prst="roundRect">
            <a:avLst>
              <a:gd name="adj" fmla="val 31167"/>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600" dirty="0">
                <a:solidFill>
                  <a:srgbClr val="FFFFFF"/>
                </a:solidFill>
                <a:latin typeface="+mn-lt"/>
                <a:ea typeface="Gill Sans" pitchFamily="80" charset="0"/>
                <a:cs typeface="Gill Sans" pitchFamily="80" charset="0"/>
              </a:rPr>
              <a:t>Continue doing</a:t>
            </a:r>
            <a:endParaRPr lang="en-US" sz="3200" dirty="0">
              <a:solidFill>
                <a:srgbClr val="FFFFFF"/>
              </a:solidFill>
              <a:effectLst>
                <a:outerShdw blurRad="38100" dist="38100" dir="2700000" algn="tl">
                  <a:srgbClr val="C0C0C0"/>
                </a:outerShdw>
              </a:effectLst>
              <a:latin typeface="+mn-lt"/>
              <a:ea typeface="Gill Sans" pitchFamily="80" charset="0"/>
              <a:cs typeface="Gill Sans" pitchFamily="80" charset="0"/>
            </a:endParaRPr>
          </a:p>
        </p:txBody>
      </p:sp>
      <p:grpSp>
        <p:nvGrpSpPr>
          <p:cNvPr id="67591" name="Group 6">
            <a:extLst>
              <a:ext uri="{FF2B5EF4-FFF2-40B4-BE49-F238E27FC236}">
                <a16:creationId xmlns:a16="http://schemas.microsoft.com/office/drawing/2014/main" id="{C4F9BAE7-4A09-4735-9EFD-4E0FE51D388D}"/>
              </a:ext>
            </a:extLst>
          </p:cNvPr>
          <p:cNvGrpSpPr>
            <a:grpSpLocks/>
          </p:cNvGrpSpPr>
          <p:nvPr/>
        </p:nvGrpSpPr>
        <p:grpSpPr bwMode="auto">
          <a:xfrm>
            <a:off x="642938" y="4678363"/>
            <a:ext cx="2789237" cy="2108200"/>
            <a:chOff x="0" y="0"/>
            <a:chExt cx="1951" cy="1476"/>
          </a:xfrm>
        </p:grpSpPr>
        <p:pic>
          <p:nvPicPr>
            <p:cNvPr id="67592" name="Picture 7">
              <a:extLst>
                <a:ext uri="{FF2B5EF4-FFF2-40B4-BE49-F238E27FC236}">
                  <a16:creationId xmlns:a16="http://schemas.microsoft.com/office/drawing/2014/main" id="{D6D7FB58-850F-4A9D-AC52-281B35AD0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51"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7593" name="Rectangle 8">
              <a:extLst>
                <a:ext uri="{FF2B5EF4-FFF2-40B4-BE49-F238E27FC236}">
                  <a16:creationId xmlns:a16="http://schemas.microsoft.com/office/drawing/2014/main" id="{CD0E1303-FF81-4ACD-BC43-764C4B94C8E6}"/>
                </a:ext>
              </a:extLst>
            </p:cNvPr>
            <p:cNvSpPr>
              <a:spLocks/>
            </p:cNvSpPr>
            <p:nvPr/>
          </p:nvSpPr>
          <p:spPr bwMode="auto">
            <a:xfrm>
              <a:off x="102" y="144"/>
              <a:ext cx="157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en-US" altLang="en-US" sz="2300">
                  <a:solidFill>
                    <a:srgbClr val="FF0000"/>
                  </a:solidFill>
                  <a:latin typeface="Comic Sans MS" panose="030F0702030302020204" pitchFamily="66" charset="0"/>
                  <a:sym typeface="Comic Sans MS" panose="030F0702030302020204" pitchFamily="66" charset="0"/>
                </a:rPr>
                <a:t>This is just one of many ways to do a sprint retrospective.</a:t>
              </a:r>
            </a:p>
          </p:txBody>
        </p:sp>
      </p:gr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2"/>
          <p:cNvSpPr>
            <a:spLocks noGrp="1" noChangeArrowheads="1"/>
          </p:cNvSpPr>
          <p:nvPr>
            <p:ph type="title"/>
          </p:nvPr>
        </p:nvSpPr>
        <p:spPr/>
        <p:txBody>
          <a:bodyPr>
            <a:normAutofit/>
          </a:bodyPr>
          <a:lstStyle/>
          <a:p>
            <a:pPr eaLnBrk="1" fontAlgn="auto" hangingPunct="1">
              <a:spcAft>
                <a:spcPts val="0"/>
              </a:spcAft>
              <a:defRPr/>
            </a:pPr>
            <a:r>
              <a:rPr lang="en-US" dirty="0"/>
              <a:t>How do </a:t>
            </a:r>
            <a:r>
              <a:rPr lang="en-US" u="sng" dirty="0"/>
              <a:t>you</a:t>
            </a:r>
            <a:r>
              <a:rPr lang="en-US" dirty="0"/>
              <a:t> know when you’re “done”?</a:t>
            </a:r>
          </a:p>
        </p:txBody>
      </p:sp>
      <p:pic>
        <p:nvPicPr>
          <p:cNvPr id="164866" name="Picture 3"/>
          <p:cNvPicPr>
            <a:picLocks noChangeAspect="1" noChangeArrowheads="1"/>
          </p:cNvPicPr>
          <p:nvPr/>
        </p:nvPicPr>
        <p:blipFill>
          <a:blip r:embed="rId3" cstate="email"/>
          <a:srcRect/>
          <a:stretch>
            <a:fillRect/>
          </a:stretch>
        </p:blipFill>
        <p:spPr bwMode="auto">
          <a:xfrm>
            <a:off x="2286000" y="2133600"/>
            <a:ext cx="4195762" cy="3454400"/>
          </a:xfrm>
          <a:prstGeom prst="rect">
            <a:avLst/>
          </a:prstGeom>
          <a:noFill/>
          <a:ln w="12700">
            <a:noFill/>
            <a:miter lim="800000"/>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2"/>
          <p:cNvSpPr>
            <a:spLocks noGrp="1" noChangeArrowheads="1"/>
          </p:cNvSpPr>
          <p:nvPr>
            <p:ph type="title"/>
          </p:nvPr>
        </p:nvSpPr>
        <p:spPr/>
        <p:txBody>
          <a:bodyPr>
            <a:normAutofit/>
          </a:bodyPr>
          <a:lstStyle/>
          <a:p>
            <a:pPr eaLnBrk="1" fontAlgn="auto" hangingPunct="1">
              <a:spcAft>
                <a:spcPts val="0"/>
              </a:spcAft>
              <a:defRPr/>
            </a:pPr>
            <a:r>
              <a:rPr lang="en-US" dirty="0"/>
              <a:t>Team Defines “Done” </a:t>
            </a:r>
          </a:p>
        </p:txBody>
      </p:sp>
      <p:sp>
        <p:nvSpPr>
          <p:cNvPr id="4" name="Content Placeholder 3">
            <a:extLst>
              <a:ext uri="{FF2B5EF4-FFF2-40B4-BE49-F238E27FC236}">
                <a16:creationId xmlns:a16="http://schemas.microsoft.com/office/drawing/2014/main" id="{A9E2E96E-69F6-404E-B363-3A9E7E35B259}"/>
              </a:ext>
            </a:extLst>
          </p:cNvPr>
          <p:cNvSpPr>
            <a:spLocks noGrp="1"/>
          </p:cNvSpPr>
          <p:nvPr>
            <p:ph idx="1"/>
          </p:nvPr>
        </p:nvSpPr>
        <p:spPr/>
        <p:txBody>
          <a:bodyPr/>
          <a:lstStyle/>
          <a:p>
            <a:pPr marL="0" indent="0">
              <a:buNone/>
            </a:pPr>
            <a:r>
              <a:rPr lang="en-US" b="1" dirty="0">
                <a:effectLst>
                  <a:outerShdw blurRad="38100" dist="38100" dir="2700000" algn="tl">
                    <a:srgbClr val="000000">
                      <a:alpha val="43137"/>
                    </a:srgbClr>
                  </a:outerShdw>
                </a:effectLst>
              </a:rPr>
              <a:t>Consider: </a:t>
            </a:r>
          </a:p>
          <a:p>
            <a:r>
              <a:rPr lang="en-US" dirty="0"/>
              <a:t>No showstoppers</a:t>
            </a:r>
          </a:p>
          <a:p>
            <a:r>
              <a:rPr lang="en-US" dirty="0"/>
              <a:t>All errors that the team has not agreed to are removed</a:t>
            </a:r>
          </a:p>
          <a:p>
            <a:r>
              <a:rPr lang="en-US" dirty="0"/>
              <a:t>Code is unit tested, function tested, system tested, performance tested, tested end-to-end</a:t>
            </a:r>
          </a:p>
          <a:p>
            <a:r>
              <a:rPr lang="en-US" dirty="0"/>
              <a:t>A meaningful stakeholder review has been conducted</a:t>
            </a:r>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ED5EB-B824-4032-A632-E5F8EDDE67DF}"/>
              </a:ext>
            </a:extLst>
          </p:cNvPr>
          <p:cNvSpPr>
            <a:spLocks noGrp="1"/>
          </p:cNvSpPr>
          <p:nvPr>
            <p:ph type="title"/>
          </p:nvPr>
        </p:nvSpPr>
        <p:spPr/>
        <p:txBody>
          <a:bodyPr/>
          <a:lstStyle/>
          <a:p>
            <a:r>
              <a:rPr lang="en-US" dirty="0"/>
              <a:t>Can this really be done? </a:t>
            </a:r>
            <a:endParaRPr lang="el-GR" dirty="0"/>
          </a:p>
        </p:txBody>
      </p:sp>
      <p:sp>
        <p:nvSpPr>
          <p:cNvPr id="5" name="Content Placeholder 4">
            <a:extLst>
              <a:ext uri="{FF2B5EF4-FFF2-40B4-BE49-F238E27FC236}">
                <a16:creationId xmlns:a16="http://schemas.microsoft.com/office/drawing/2014/main" id="{E062B4DC-4D1F-4343-A323-5206F9365F7B}"/>
              </a:ext>
            </a:extLst>
          </p:cNvPr>
          <p:cNvSpPr>
            <a:spLocks noGrp="1"/>
          </p:cNvSpPr>
          <p:nvPr>
            <p:ph idx="1"/>
          </p:nvPr>
        </p:nvSpPr>
        <p:spPr/>
        <p:txBody>
          <a:bodyPr>
            <a:normAutofit/>
          </a:bodyPr>
          <a:lstStyle/>
          <a:p>
            <a:pPr marL="0" indent="0">
              <a:buNone/>
            </a:pPr>
            <a:r>
              <a:rPr lang="en-US" sz="1800" b="1" dirty="0">
                <a:effectLst>
                  <a:outerShdw blurRad="38100" dist="38100" dir="2700000" algn="tl">
                    <a:srgbClr val="000000">
                      <a:alpha val="43137"/>
                    </a:srgbClr>
                  </a:outerShdw>
                </a:effectLst>
              </a:rPr>
              <a:t>This puts a high premium on:</a:t>
            </a:r>
          </a:p>
          <a:p>
            <a:r>
              <a:rPr lang="en-US" sz="1800" dirty="0"/>
              <a:t>Valuable, maintained, nested automation</a:t>
            </a:r>
          </a:p>
          <a:p>
            <a:r>
              <a:rPr lang="en-US" sz="1800" dirty="0"/>
              <a:t> Appropriate coverage (e.g. 80%)</a:t>
            </a:r>
          </a:p>
          <a:p>
            <a:r>
              <a:rPr lang="en-US" sz="1800" dirty="0"/>
              <a:t> True test-driven development</a:t>
            </a:r>
          </a:p>
          <a:p>
            <a:r>
              <a:rPr lang="en-US" sz="1800" dirty="0"/>
              <a:t> Avoiding technical debt</a:t>
            </a:r>
          </a:p>
          <a:p>
            <a:r>
              <a:rPr lang="en-US" sz="1800" dirty="0"/>
              <a:t> Continuous integration</a:t>
            </a:r>
          </a:p>
          <a:p>
            <a:r>
              <a:rPr lang="en-US" sz="1800" dirty="0"/>
              <a:t> Really understanding what quality looks like</a:t>
            </a:r>
          </a:p>
          <a:p>
            <a:endParaRPr lang="el-GR"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dirty="0"/>
              <a:t>Example</a:t>
            </a:r>
          </a:p>
        </p:txBody>
      </p:sp>
      <p:sp>
        <p:nvSpPr>
          <p:cNvPr id="10" name="Content Placeholder 9"/>
          <p:cNvSpPr>
            <a:spLocks noGrp="1"/>
          </p:cNvSpPr>
          <p:nvPr>
            <p:ph idx="1"/>
          </p:nvPr>
        </p:nvSpPr>
        <p:spPr/>
        <p:txBody>
          <a:bodyPr>
            <a:normAutofit/>
          </a:bodyPr>
          <a:lstStyle/>
          <a:p>
            <a:pPr eaLnBrk="1" fontAlgn="auto" hangingPunct="1">
              <a:spcAft>
                <a:spcPts val="0"/>
              </a:spcAft>
              <a:buClr>
                <a:schemeClr val="accent3"/>
              </a:buClr>
              <a:buFont typeface="Wingdings 2"/>
              <a:buNone/>
              <a:defRPr/>
            </a:pPr>
            <a:endParaRPr lang="en-US" dirty="0"/>
          </a:p>
          <a:p>
            <a:pPr eaLnBrk="1" fontAlgn="auto" hangingPunct="1">
              <a:spcAft>
                <a:spcPts val="0"/>
              </a:spcAft>
              <a:buClr>
                <a:schemeClr val="accent3"/>
              </a:buClr>
              <a:buFont typeface="Wingdings 2"/>
              <a:buNone/>
              <a:defRPr/>
            </a:pPr>
            <a:r>
              <a:rPr lang="en-US" dirty="0"/>
              <a:t>Jeff Sutherland (co-creator of Scrum), said while @ </a:t>
            </a:r>
            <a:r>
              <a:rPr lang="en-US" dirty="0" err="1"/>
              <a:t>PatientKeeper</a:t>
            </a:r>
            <a:r>
              <a:rPr lang="en-US" dirty="0"/>
              <a:t>: </a:t>
            </a:r>
          </a:p>
          <a:p>
            <a:pPr eaLnBrk="1" fontAlgn="auto" hangingPunct="1">
              <a:spcAft>
                <a:spcPts val="0"/>
              </a:spcAft>
              <a:buClr>
                <a:schemeClr val="accent3"/>
              </a:buClr>
              <a:buFont typeface="Wingdings 2"/>
              <a:buNone/>
              <a:defRPr/>
            </a:pPr>
            <a:r>
              <a:rPr lang="en-US" sz="4000" dirty="0">
                <a:solidFill>
                  <a:schemeClr val="tx1"/>
                </a:solidFill>
              </a:rPr>
              <a:t>“It took us four years to get </a:t>
            </a:r>
            <a:r>
              <a:rPr lang="en-US" sz="4000" i="1" dirty="0">
                <a:solidFill>
                  <a:schemeClr val="tx1"/>
                </a:solidFill>
              </a:rPr>
              <a:t>done, done, done, done</a:t>
            </a:r>
            <a:r>
              <a:rPr lang="en-US" sz="4000" dirty="0">
                <a:solidFill>
                  <a:schemeClr val="tx1"/>
                </a:solidFill>
              </a:rPr>
              <a:t>.”</a:t>
            </a:r>
          </a:p>
          <a:p>
            <a:pPr eaLnBrk="1" fontAlgn="auto" hangingPunct="1">
              <a:spcAft>
                <a:spcPts val="0"/>
              </a:spcAft>
              <a:buClr>
                <a:schemeClr val="accent3"/>
              </a:buClr>
              <a:buFont typeface="Wingdings 2"/>
              <a:buNone/>
              <a:defRPr/>
            </a:pPr>
            <a:br>
              <a:rPr lang="en-US" dirty="0"/>
            </a:br>
            <a:r>
              <a:rPr lang="en-US" dirty="0" err="1"/>
              <a:t>Patientkeeper</a:t>
            </a:r>
            <a:r>
              <a:rPr lang="en-US" dirty="0"/>
              <a:t> provides safety critical patient management software</a:t>
            </a:r>
          </a:p>
          <a:p>
            <a:pPr eaLnBrk="1" fontAlgn="auto" hangingPunct="1">
              <a:spcAft>
                <a:spcPts val="0"/>
              </a:spcAft>
              <a:buClr>
                <a:schemeClr val="accent3"/>
              </a:buClr>
              <a:buFont typeface="Wingdings 2"/>
              <a:buNone/>
              <a:defRPr/>
            </a:pPr>
            <a:endParaRPr lang="en-GB" dirty="0"/>
          </a:p>
        </p:txBody>
      </p:sp>
      <p:pic>
        <p:nvPicPr>
          <p:cNvPr id="5" name="Picture 5"/>
          <p:cNvPicPr>
            <a:picLocks noChangeAspect="1" noChangeArrowheads="1"/>
          </p:cNvPicPr>
          <p:nvPr/>
        </p:nvPicPr>
        <p:blipFill>
          <a:blip r:embed="rId3" cstate="email"/>
          <a:srcRect/>
          <a:stretch>
            <a:fillRect/>
          </a:stretch>
        </p:blipFill>
        <p:spPr bwMode="auto">
          <a:xfrm>
            <a:off x="4932040" y="764704"/>
            <a:ext cx="3276600" cy="838200"/>
          </a:xfrm>
          <a:prstGeom prst="rect">
            <a:avLst/>
          </a:prstGeom>
          <a:noFill/>
          <a:ln w="19050">
            <a:noFill/>
            <a:miter lim="800000"/>
            <a:headEnd/>
            <a:tailEnd/>
          </a:ln>
        </p:spPr>
      </p:pic>
    </p:spTree>
  </p:cSld>
  <p:clrMapOvr>
    <a:masterClrMapping/>
  </p:clrMapOvr>
  <p:transition advTm="16544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41B5F4-CD71-4225-9CE4-59CB89188DB1}"/>
              </a:ext>
            </a:extLst>
          </p:cNvPr>
          <p:cNvSpPr>
            <a:spLocks noGrp="1" noChangeArrowheads="1"/>
          </p:cNvSpPr>
          <p:nvPr>
            <p:ph type="title"/>
          </p:nvPr>
        </p:nvSpPr>
        <p:spPr/>
        <p:txBody>
          <a:bodyPr/>
          <a:lstStyle/>
          <a:p>
            <a:pPr fontAlgn="auto">
              <a:spcAft>
                <a:spcPts val="0"/>
              </a:spcAft>
              <a:defRPr/>
            </a:pPr>
            <a:r>
              <a:rPr lang="el-GR" altLang="en-US" dirty="0">
                <a:solidFill>
                  <a:schemeClr val="tx1">
                    <a:lumMod val="75000"/>
                    <a:lumOff val="25000"/>
                  </a:schemeClr>
                </a:solidFill>
              </a:rPr>
              <a:t>Ευέλικτες Μέθοδοι</a:t>
            </a:r>
            <a:endParaRPr lang="en-US" altLang="en-US" dirty="0">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320133D1-919B-4452-B4A5-019EEEFCF020}"/>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l-GR" altLang="en-US" dirty="0"/>
              <a:t>Οι ευέλικτες μέθοδοι είναι:</a:t>
            </a:r>
            <a:endParaRPr lang="en-US" altLang="en-US" dirty="0"/>
          </a:p>
          <a:p>
            <a:pPr lvl="1">
              <a:buFont typeface="Wingdings" panose="05000000000000000000" pitchFamily="2" charset="2"/>
              <a:buChar char="§"/>
            </a:pPr>
            <a:r>
              <a:rPr lang="el-GR" altLang="en-US" dirty="0">
                <a:solidFill>
                  <a:srgbClr val="FFC000"/>
                </a:solidFill>
              </a:rPr>
              <a:t>Επαναληπτικές (</a:t>
            </a:r>
            <a:r>
              <a:rPr lang="el-GR" altLang="en-US" dirty="0" err="1">
                <a:solidFill>
                  <a:srgbClr val="FFC000"/>
                </a:solidFill>
              </a:rPr>
              <a:t>iterative</a:t>
            </a:r>
            <a:r>
              <a:rPr lang="el-GR" altLang="en-US" dirty="0">
                <a:solidFill>
                  <a:srgbClr val="FFC000"/>
                </a:solidFill>
              </a:rPr>
              <a:t>): </a:t>
            </a:r>
            <a:r>
              <a:rPr lang="el-GR" altLang="en-US" dirty="0"/>
              <a:t>Αρχικά παραδίδεται ένα πλήρες σύστημα και στη συνέχεια γίνονται αλλαγές στη λειτουργία κάθε υποσυστήματος σε κάθε νέα έκδοση.</a:t>
            </a:r>
            <a:endParaRPr lang="en-US" altLang="en-US" dirty="0"/>
          </a:p>
          <a:p>
            <a:pPr lvl="1">
              <a:buFont typeface="Wingdings" panose="05000000000000000000" pitchFamily="2" charset="2"/>
              <a:buChar char="§"/>
            </a:pPr>
            <a:r>
              <a:rPr lang="el-GR" altLang="en-US" dirty="0">
                <a:solidFill>
                  <a:srgbClr val="FFC000"/>
                </a:solidFill>
              </a:rPr>
              <a:t>Αυξητικές (</a:t>
            </a:r>
            <a:r>
              <a:rPr lang="el-GR" altLang="en-US" dirty="0" err="1">
                <a:solidFill>
                  <a:srgbClr val="FFC000"/>
                </a:solidFill>
              </a:rPr>
              <a:t>incremental</a:t>
            </a:r>
            <a:r>
              <a:rPr lang="el-GR" altLang="en-US" dirty="0">
                <a:solidFill>
                  <a:srgbClr val="FFC000"/>
                </a:solidFill>
              </a:rPr>
              <a:t>): </a:t>
            </a:r>
            <a:r>
              <a:rPr lang="el-GR" altLang="en-US" dirty="0"/>
              <a:t>Το σύστημα, όπως ορίζεται στις απαιτήσεις, χωρίζεται σε υποσυστήματα με βάση τη λειτουργία τους. Νέες λειτουργίες προστίθενται σε κάθε νέα έκδοση.</a:t>
            </a:r>
            <a:endParaRPr lang="en-US" altLang="en-US" dirty="0"/>
          </a:p>
          <a:p>
            <a:pPr lvl="1">
              <a:buFont typeface="Wingdings" panose="05000000000000000000" pitchFamily="2" charset="2"/>
              <a:buChar char="§"/>
            </a:pPr>
            <a:r>
              <a:rPr lang="el-GR" altLang="en-US" dirty="0" err="1">
                <a:solidFill>
                  <a:srgbClr val="FFC000"/>
                </a:solidFill>
              </a:rPr>
              <a:t>Αυτο-διοργανούμενες</a:t>
            </a:r>
            <a:r>
              <a:rPr lang="el-GR" altLang="en-US" dirty="0">
                <a:solidFill>
                  <a:srgbClr val="FFC000"/>
                </a:solidFill>
              </a:rPr>
              <a:t> (</a:t>
            </a:r>
            <a:r>
              <a:rPr lang="el-GR" altLang="en-US" dirty="0" err="1">
                <a:solidFill>
                  <a:srgbClr val="FFC000"/>
                </a:solidFill>
              </a:rPr>
              <a:t>self-organizing</a:t>
            </a:r>
            <a:r>
              <a:rPr lang="el-GR" altLang="en-US" dirty="0">
                <a:solidFill>
                  <a:srgbClr val="FFC000"/>
                </a:solidFill>
              </a:rPr>
              <a:t>): </a:t>
            </a:r>
            <a:r>
              <a:rPr lang="el-GR" altLang="en-US" dirty="0"/>
              <a:t>Η ομάδα έχει την αυτονομία να οργανώνεται έτσι, ώστε να επιτύχει την βέλτιστη ολοκλήρωση των υποσυστημάτων με τον καλύτερο δυνατό τρόπο.</a:t>
            </a:r>
            <a:endParaRPr lang="en-US" altLang="en-US" dirty="0"/>
          </a:p>
          <a:p>
            <a:pPr lvl="1">
              <a:buFont typeface="Wingdings" panose="05000000000000000000" pitchFamily="2" charset="2"/>
              <a:buChar char="§"/>
            </a:pPr>
            <a:r>
              <a:rPr lang="el-GR" altLang="en-US" dirty="0" err="1">
                <a:solidFill>
                  <a:srgbClr val="FFC000"/>
                </a:solidFill>
              </a:rPr>
              <a:t>Προκύπτουσες</a:t>
            </a:r>
            <a:r>
              <a:rPr lang="el-GR" altLang="en-US" dirty="0">
                <a:solidFill>
                  <a:srgbClr val="FFC000"/>
                </a:solidFill>
              </a:rPr>
              <a:t> (</a:t>
            </a:r>
            <a:r>
              <a:rPr lang="el-GR" altLang="en-US" dirty="0" err="1">
                <a:solidFill>
                  <a:srgbClr val="FFC000"/>
                </a:solidFill>
              </a:rPr>
              <a:t>emergent</a:t>
            </a:r>
            <a:r>
              <a:rPr lang="el-GR" altLang="en-US" dirty="0">
                <a:solidFill>
                  <a:srgbClr val="FFC000"/>
                </a:solidFill>
              </a:rPr>
              <a:t>): </a:t>
            </a:r>
            <a:r>
              <a:rPr lang="el-GR" altLang="en-US" dirty="0"/>
              <a:t>Οι απαιτήσεις και η τεχνολογία, που θα χρησιμοποιηθεί, προκύπτουν κατά τη διάρκεια του κύκλου ανάπτυξης.</a:t>
            </a:r>
            <a:endParaRPr lang="en-US" altLang="en-US" dirty="0"/>
          </a:p>
        </p:txBody>
      </p:sp>
      <p:sp>
        <p:nvSpPr>
          <p:cNvPr id="12292" name="TextBox 5">
            <a:extLst>
              <a:ext uri="{FF2B5EF4-FFF2-40B4-BE49-F238E27FC236}">
                <a16:creationId xmlns:a16="http://schemas.microsoft.com/office/drawing/2014/main" id="{27C15D37-F41A-4186-9FC3-DD5779916947}"/>
              </a:ext>
            </a:extLst>
          </p:cNvPr>
          <p:cNvSpPr txBox="1">
            <a:spLocks noChangeArrowheads="1"/>
          </p:cNvSpPr>
          <p:nvPr/>
        </p:nvSpPr>
        <p:spPr bwMode="auto">
          <a:xfrm>
            <a:off x="4391025" y="6396038"/>
            <a:ext cx="4752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a:t>Πηγή: Π. Σφέτσος, </a:t>
            </a:r>
            <a:r>
              <a:rPr lang="en-US" altLang="en-US" sz="1200"/>
              <a:t>http://aetos.it.teithe.gr/~sfetsos/Agile%20Methods1.html</a:t>
            </a:r>
            <a:endParaRPr lang="el-GR" altLang="en-US" sz="1200"/>
          </a:p>
        </p:txBody>
      </p:sp>
    </p:spTree>
    <p:extLst>
      <p:ext uri="{BB962C8B-B14F-4D97-AF65-F5344CB8AC3E}">
        <p14:creationId xmlns:p14="http://schemas.microsoft.com/office/powerpoint/2010/main" val="419550336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dirty="0"/>
              <a:t>Example</a:t>
            </a:r>
          </a:p>
        </p:txBody>
      </p:sp>
      <p:sp>
        <p:nvSpPr>
          <p:cNvPr id="2" name="Content Placeholder 1">
            <a:extLst>
              <a:ext uri="{FF2B5EF4-FFF2-40B4-BE49-F238E27FC236}">
                <a16:creationId xmlns:a16="http://schemas.microsoft.com/office/drawing/2014/main" id="{0F5263C7-24E0-42C5-96B3-6AF31A7E6AF4}"/>
              </a:ext>
            </a:extLst>
          </p:cNvPr>
          <p:cNvSpPr>
            <a:spLocks noGrp="1"/>
          </p:cNvSpPr>
          <p:nvPr>
            <p:ph idx="1"/>
          </p:nvPr>
        </p:nvSpPr>
        <p:spPr/>
        <p:txBody>
          <a:bodyPr/>
          <a:lstStyle/>
          <a:p>
            <a:r>
              <a:rPr lang="en-US" dirty="0"/>
              <a:t>What does “Done”, “Done”, “Done” ”, “Done” mean?</a:t>
            </a:r>
          </a:p>
          <a:p>
            <a:pPr lvl="1"/>
            <a:r>
              <a:rPr lang="en-US" dirty="0"/>
              <a:t>It is fully developed</a:t>
            </a:r>
          </a:p>
          <a:p>
            <a:pPr lvl="1"/>
            <a:r>
              <a:rPr lang="en-US" dirty="0"/>
              <a:t>It is fully tested</a:t>
            </a:r>
          </a:p>
          <a:p>
            <a:pPr lvl="1"/>
            <a:r>
              <a:rPr lang="en-US" dirty="0"/>
              <a:t>It has no Severity 1s or 2s</a:t>
            </a:r>
          </a:p>
          <a:p>
            <a:pPr lvl="1"/>
            <a:r>
              <a:rPr lang="en-US" dirty="0"/>
              <a:t>It has been deployed before a release in a client environment </a:t>
            </a:r>
          </a:p>
        </p:txBody>
      </p:sp>
      <p:pic>
        <p:nvPicPr>
          <p:cNvPr id="6" name="Picture 5"/>
          <p:cNvPicPr>
            <a:picLocks noChangeAspect="1" noChangeArrowheads="1"/>
          </p:cNvPicPr>
          <p:nvPr/>
        </p:nvPicPr>
        <p:blipFill>
          <a:blip r:embed="rId3" cstate="email"/>
          <a:srcRect/>
          <a:stretch>
            <a:fillRect/>
          </a:stretch>
        </p:blipFill>
        <p:spPr bwMode="auto">
          <a:xfrm>
            <a:off x="4427984" y="608807"/>
            <a:ext cx="3276600" cy="838200"/>
          </a:xfrm>
          <a:prstGeom prst="rect">
            <a:avLst/>
          </a:prstGeom>
          <a:noFill/>
          <a:ln w="19050">
            <a:noFill/>
            <a:miter lim="800000"/>
            <a:headEnd/>
            <a:tailEnd/>
          </a:ln>
        </p:spPr>
      </p:pic>
    </p:spTree>
  </p:cSld>
  <p:clrMapOvr>
    <a:masterClrMapping/>
  </p:clrMapOvr>
  <p:transition advTm="165440"/>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634" name="Group 1">
            <a:extLst>
              <a:ext uri="{FF2B5EF4-FFF2-40B4-BE49-F238E27FC236}">
                <a16:creationId xmlns:a16="http://schemas.microsoft.com/office/drawing/2014/main" id="{06F3707B-60C9-4407-82A7-3F2BCED34D7A}"/>
              </a:ext>
            </a:extLst>
          </p:cNvPr>
          <p:cNvGrpSpPr>
            <a:grpSpLocks/>
          </p:cNvGrpSpPr>
          <p:nvPr/>
        </p:nvGrpSpPr>
        <p:grpSpPr bwMode="auto">
          <a:xfrm>
            <a:off x="650875" y="1143000"/>
            <a:ext cx="3727450" cy="1839913"/>
            <a:chOff x="0" y="0"/>
            <a:chExt cx="2608" cy="1288"/>
          </a:xfrm>
        </p:grpSpPr>
        <p:sp>
          <p:nvSpPr>
            <p:cNvPr id="2" name="AutoShape 2">
              <a:extLst>
                <a:ext uri="{FF2B5EF4-FFF2-40B4-BE49-F238E27FC236}">
                  <a16:creationId xmlns:a16="http://schemas.microsoft.com/office/drawing/2014/main" id="{26C35C5C-874B-4750-8429-BDCD2641FEFE}"/>
                </a:ext>
              </a:extLst>
            </p:cNvPr>
            <p:cNvSpPr>
              <a:spLocks/>
            </p:cNvSpPr>
            <p:nvPr/>
          </p:nvSpPr>
          <p:spPr bwMode="auto">
            <a:xfrm>
              <a:off x="8" y="0"/>
              <a:ext cx="2600" cy="1288"/>
            </a:xfrm>
            <a:prstGeom prst="roundRect">
              <a:avLst>
                <a:gd name="adj" fmla="val 14903"/>
              </a:avLst>
            </a:prstGeom>
            <a:solidFill>
              <a:srgbClr val="E6E6E6"/>
            </a:solidFill>
            <a:ln w="25400">
              <a:solidFill>
                <a:srgbClr val="B3B3B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69654" name="Rectangle 3">
              <a:extLst>
                <a:ext uri="{FF2B5EF4-FFF2-40B4-BE49-F238E27FC236}">
                  <a16:creationId xmlns:a16="http://schemas.microsoft.com/office/drawing/2014/main" id="{DB8FF5A8-DFF4-457D-941A-4F5C064BD0FC}"/>
                </a:ext>
              </a:extLst>
            </p:cNvPr>
            <p:cNvSpPr>
              <a:spLocks/>
            </p:cNvSpPr>
            <p:nvPr/>
          </p:nvSpPr>
          <p:spPr bwMode="auto">
            <a:xfrm>
              <a:off x="96" y="392"/>
              <a:ext cx="176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Product owner</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ScrumMaster</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Team</a:t>
              </a:r>
            </a:p>
          </p:txBody>
        </p:sp>
        <p:sp>
          <p:nvSpPr>
            <p:cNvPr id="69655" name="Rectangle 4">
              <a:extLst>
                <a:ext uri="{FF2B5EF4-FFF2-40B4-BE49-F238E27FC236}">
                  <a16:creationId xmlns:a16="http://schemas.microsoft.com/office/drawing/2014/main" id="{CE570413-C961-4124-8980-09EF82F94F78}"/>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56" name="AutoShape 5">
              <a:extLst>
                <a:ext uri="{FF2B5EF4-FFF2-40B4-BE49-F238E27FC236}">
                  <a16:creationId xmlns:a16="http://schemas.microsoft.com/office/drawing/2014/main" id="{055A8D15-DF8C-4768-821D-35E9560B94BA}"/>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69657" name="AutoShape 6">
              <a:extLst>
                <a:ext uri="{FF2B5EF4-FFF2-40B4-BE49-F238E27FC236}">
                  <a16:creationId xmlns:a16="http://schemas.microsoft.com/office/drawing/2014/main" id="{8B48941A-04DB-4886-9BFD-CF63355B4899}"/>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69658" name="Rectangle 7">
              <a:extLst>
                <a:ext uri="{FF2B5EF4-FFF2-40B4-BE49-F238E27FC236}">
                  <a16:creationId xmlns:a16="http://schemas.microsoft.com/office/drawing/2014/main" id="{35FF2848-17F6-44D2-B127-AC7959EFF1BC}"/>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59" name="Rectangle 8">
              <a:extLst>
                <a:ext uri="{FF2B5EF4-FFF2-40B4-BE49-F238E27FC236}">
                  <a16:creationId xmlns:a16="http://schemas.microsoft.com/office/drawing/2014/main" id="{AD555C44-369D-4CE7-AE41-35F2027DC1C8}"/>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60" name="Rectangle 9">
              <a:extLst>
                <a:ext uri="{FF2B5EF4-FFF2-40B4-BE49-F238E27FC236}">
                  <a16:creationId xmlns:a16="http://schemas.microsoft.com/office/drawing/2014/main" id="{3CEA3CDE-4F2F-4CBB-8991-02440A10F204}"/>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Roles</a:t>
              </a:r>
            </a:p>
          </p:txBody>
        </p:sp>
      </p:grpSp>
      <p:grpSp>
        <p:nvGrpSpPr>
          <p:cNvPr id="69635" name="Group 11">
            <a:extLst>
              <a:ext uri="{FF2B5EF4-FFF2-40B4-BE49-F238E27FC236}">
                <a16:creationId xmlns:a16="http://schemas.microsoft.com/office/drawing/2014/main" id="{2F89D44A-695D-4A2D-A1F6-AFDCED5ECCFC}"/>
              </a:ext>
            </a:extLst>
          </p:cNvPr>
          <p:cNvGrpSpPr>
            <a:grpSpLocks/>
          </p:cNvGrpSpPr>
          <p:nvPr/>
        </p:nvGrpSpPr>
        <p:grpSpPr bwMode="auto">
          <a:xfrm>
            <a:off x="2846388" y="2422525"/>
            <a:ext cx="3725862" cy="2274888"/>
            <a:chOff x="0" y="0"/>
            <a:chExt cx="2608" cy="1592"/>
          </a:xfrm>
        </p:grpSpPr>
        <p:sp>
          <p:nvSpPr>
            <p:cNvPr id="3" name="AutoShape 12">
              <a:extLst>
                <a:ext uri="{FF2B5EF4-FFF2-40B4-BE49-F238E27FC236}">
                  <a16:creationId xmlns:a16="http://schemas.microsoft.com/office/drawing/2014/main" id="{F829684B-2144-4D0B-85DA-FEE857D34C7C}"/>
                </a:ext>
              </a:extLst>
            </p:cNvPr>
            <p:cNvSpPr>
              <a:spLocks/>
            </p:cNvSpPr>
            <p:nvPr/>
          </p:nvSpPr>
          <p:spPr bwMode="auto">
            <a:xfrm>
              <a:off x="8" y="0"/>
              <a:ext cx="2600" cy="1592"/>
            </a:xfrm>
            <a:prstGeom prst="roundRect">
              <a:avLst>
                <a:gd name="adj" fmla="val 12060"/>
              </a:avLst>
            </a:prstGeom>
            <a:solidFill>
              <a:srgbClr val="E6E6E6"/>
            </a:solidFill>
            <a:ln w="25400">
              <a:solidFill>
                <a:srgbClr val="B3B3B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69646" name="Rectangle 13">
              <a:extLst>
                <a:ext uri="{FF2B5EF4-FFF2-40B4-BE49-F238E27FC236}">
                  <a16:creationId xmlns:a16="http://schemas.microsoft.com/office/drawing/2014/main" id="{ADB63FF2-F252-4185-9CEC-0FFB36D8550A}"/>
                </a:ext>
              </a:extLst>
            </p:cNvPr>
            <p:cNvSpPr>
              <a:spLocks/>
            </p:cNvSpPr>
            <p:nvPr/>
          </p:nvSpPr>
          <p:spPr bwMode="auto">
            <a:xfrm>
              <a:off x="96" y="392"/>
              <a:ext cx="2320"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planning</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review</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Sprint retrospective</a:t>
              </a:r>
            </a:p>
            <a:p>
              <a:pPr eaLnBrk="1" hangingPunct="1">
                <a:buClr>
                  <a:srgbClr val="B3B3B3"/>
                </a:buClr>
                <a:buSzPct val="125000"/>
                <a:buFont typeface="Lucida Grande"/>
                <a:buChar char="•"/>
              </a:pPr>
              <a:r>
                <a:rPr lang="en-US" altLang="en-US" sz="2500">
                  <a:solidFill>
                    <a:srgbClr val="B3B3B3"/>
                  </a:solidFill>
                  <a:latin typeface="Calibri" panose="020F0502020204030204" pitchFamily="34" charset="0"/>
                  <a:ea typeface="Gill Sans"/>
                  <a:cs typeface="Gill Sans"/>
                </a:rPr>
                <a:t>Daily scrum meeting</a:t>
              </a:r>
            </a:p>
          </p:txBody>
        </p:sp>
        <p:sp>
          <p:nvSpPr>
            <p:cNvPr id="69647" name="Rectangle 14">
              <a:extLst>
                <a:ext uri="{FF2B5EF4-FFF2-40B4-BE49-F238E27FC236}">
                  <a16:creationId xmlns:a16="http://schemas.microsoft.com/office/drawing/2014/main" id="{6C9F1C88-A0B9-438F-9230-3FF24AD4EA63}"/>
                </a:ext>
              </a:extLst>
            </p:cNvPr>
            <p:cNvSpPr>
              <a:spLocks/>
            </p:cNvSpPr>
            <p:nvPr/>
          </p:nvSpPr>
          <p:spPr bwMode="auto">
            <a:xfrm>
              <a:off x="304" y="0"/>
              <a:ext cx="1200" cy="376"/>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48" name="AutoShape 15">
              <a:extLst>
                <a:ext uri="{FF2B5EF4-FFF2-40B4-BE49-F238E27FC236}">
                  <a16:creationId xmlns:a16="http://schemas.microsoft.com/office/drawing/2014/main" id="{22AB2068-4244-4AF4-AF6C-EC57EAE26D73}"/>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69649" name="AutoShape 16">
              <a:extLst>
                <a:ext uri="{FF2B5EF4-FFF2-40B4-BE49-F238E27FC236}">
                  <a16:creationId xmlns:a16="http://schemas.microsoft.com/office/drawing/2014/main" id="{97EAFBE2-1D87-4F59-A26E-0F59DE3E0E03}"/>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69650" name="Rectangle 17">
              <a:extLst>
                <a:ext uri="{FF2B5EF4-FFF2-40B4-BE49-F238E27FC236}">
                  <a16:creationId xmlns:a16="http://schemas.microsoft.com/office/drawing/2014/main" id="{3275090B-1B20-4AB6-A565-3354B9DF0C4A}"/>
                </a:ext>
              </a:extLst>
            </p:cNvPr>
            <p:cNvSpPr>
              <a:spLocks/>
            </p:cNvSpPr>
            <p:nvPr/>
          </p:nvSpPr>
          <p:spPr bwMode="auto">
            <a:xfrm>
              <a:off x="0" y="216"/>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51" name="Rectangle 18">
              <a:extLst>
                <a:ext uri="{FF2B5EF4-FFF2-40B4-BE49-F238E27FC236}">
                  <a16:creationId xmlns:a16="http://schemas.microsoft.com/office/drawing/2014/main" id="{71147910-6CB0-4985-B53B-34049EF91272}"/>
                </a:ext>
              </a:extLst>
            </p:cNvPr>
            <p:cNvSpPr>
              <a:spLocks/>
            </p:cNvSpPr>
            <p:nvPr/>
          </p:nvSpPr>
          <p:spPr bwMode="auto">
            <a:xfrm>
              <a:off x="1352" y="0"/>
              <a:ext cx="392" cy="160"/>
            </a:xfrm>
            <a:prstGeom prst="rect">
              <a:avLst/>
            </a:prstGeom>
            <a:solidFill>
              <a:srgbClr val="B3B3B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52" name="Rectangle 19">
              <a:extLst>
                <a:ext uri="{FF2B5EF4-FFF2-40B4-BE49-F238E27FC236}">
                  <a16:creationId xmlns:a16="http://schemas.microsoft.com/office/drawing/2014/main" id="{EA4640B6-FB10-4FC6-BBF8-1D5203ADE5EA}"/>
                </a:ext>
              </a:extLst>
            </p:cNvPr>
            <p:cNvSpPr>
              <a:spLocks/>
            </p:cNvSpPr>
            <p:nvPr/>
          </p:nvSpPr>
          <p:spPr bwMode="auto">
            <a:xfrm>
              <a:off x="104" y="8"/>
              <a:ext cx="1336" cy="35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Ceremonies</a:t>
              </a:r>
            </a:p>
          </p:txBody>
        </p:sp>
      </p:grpSp>
      <p:grpSp>
        <p:nvGrpSpPr>
          <p:cNvPr id="69636" name="Group 20">
            <a:extLst>
              <a:ext uri="{FF2B5EF4-FFF2-40B4-BE49-F238E27FC236}">
                <a16:creationId xmlns:a16="http://schemas.microsoft.com/office/drawing/2014/main" id="{59B21D6F-E71C-4AB4-A581-A5993CC2086B}"/>
              </a:ext>
            </a:extLst>
          </p:cNvPr>
          <p:cNvGrpSpPr>
            <a:grpSpLocks/>
          </p:cNvGrpSpPr>
          <p:nvPr/>
        </p:nvGrpSpPr>
        <p:grpSpPr bwMode="auto">
          <a:xfrm>
            <a:off x="4594225" y="4594225"/>
            <a:ext cx="3727450" cy="1841500"/>
            <a:chOff x="0" y="0"/>
            <a:chExt cx="2608" cy="1288"/>
          </a:xfrm>
        </p:grpSpPr>
        <p:sp>
          <p:nvSpPr>
            <p:cNvPr id="34837" name="AutoShape 21">
              <a:extLst>
                <a:ext uri="{FF2B5EF4-FFF2-40B4-BE49-F238E27FC236}">
                  <a16:creationId xmlns:a16="http://schemas.microsoft.com/office/drawing/2014/main" id="{489BBCB9-C7D5-4BCF-98DB-E8651C516406}"/>
                </a:ext>
              </a:extLst>
            </p:cNvPr>
            <p:cNvSpPr>
              <a:spLocks/>
            </p:cNvSpPr>
            <p:nvPr/>
          </p:nvSpPr>
          <p:spPr bwMode="auto">
            <a:xfrm>
              <a:off x="8" y="0"/>
              <a:ext cx="2600" cy="1288"/>
            </a:xfrm>
            <a:prstGeom prst="roundRect">
              <a:avLst>
                <a:gd name="adj" fmla="val 14903"/>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69638" name="Rectangle 22">
              <a:extLst>
                <a:ext uri="{FF2B5EF4-FFF2-40B4-BE49-F238E27FC236}">
                  <a16:creationId xmlns:a16="http://schemas.microsoft.com/office/drawing/2014/main" id="{628B475E-C4CF-4FB2-9E99-5091355D44C1}"/>
                </a:ext>
              </a:extLst>
            </p:cNvPr>
            <p:cNvSpPr>
              <a:spLocks/>
            </p:cNvSpPr>
            <p:nvPr/>
          </p:nvSpPr>
          <p:spPr bwMode="auto">
            <a:xfrm>
              <a:off x="96" y="392"/>
              <a:ext cx="2376"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Product backlog</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Sprint backlog</a:t>
              </a:r>
            </a:p>
            <a:p>
              <a:pPr eaLnBrk="1" hangingPunct="1">
                <a:buClr>
                  <a:srgbClr val="FFFFFF"/>
                </a:buClr>
                <a:buSzPct val="125000"/>
                <a:buFont typeface="Gill Sans"/>
                <a:buChar char="•"/>
              </a:pPr>
              <a:r>
                <a:rPr lang="en-US" altLang="en-US" sz="2500">
                  <a:solidFill>
                    <a:srgbClr val="FFFFFF"/>
                  </a:solidFill>
                  <a:latin typeface="Calibri" panose="020F0502020204030204" pitchFamily="34" charset="0"/>
                  <a:ea typeface="Gill Sans"/>
                  <a:cs typeface="Gill Sans"/>
                </a:rPr>
                <a:t>Burndown charts</a:t>
              </a:r>
            </a:p>
          </p:txBody>
        </p:sp>
        <p:sp>
          <p:nvSpPr>
            <p:cNvPr id="69639" name="Rectangle 23">
              <a:extLst>
                <a:ext uri="{FF2B5EF4-FFF2-40B4-BE49-F238E27FC236}">
                  <a16:creationId xmlns:a16="http://schemas.microsoft.com/office/drawing/2014/main" id="{EAA276CA-3BC4-4863-A875-C68B21A22CC9}"/>
                </a:ext>
              </a:extLst>
            </p:cNvPr>
            <p:cNvSpPr>
              <a:spLocks/>
            </p:cNvSpPr>
            <p:nvPr/>
          </p:nvSpPr>
          <p:spPr bwMode="auto">
            <a:xfrm>
              <a:off x="304" y="0"/>
              <a:ext cx="1200" cy="376"/>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40" name="AutoShape 24">
              <a:extLst>
                <a:ext uri="{FF2B5EF4-FFF2-40B4-BE49-F238E27FC236}">
                  <a16:creationId xmlns:a16="http://schemas.microsoft.com/office/drawing/2014/main" id="{5DF43CBB-9E8D-4236-9A32-A042D2EB40E4}"/>
                </a:ext>
              </a:extLst>
            </p:cNvPr>
            <p:cNvSpPr>
              <a:spLocks/>
            </p:cNvSpPr>
            <p:nvPr/>
          </p:nvSpPr>
          <p:spPr bwMode="auto">
            <a:xfrm rot="10800000">
              <a:off x="1432" y="88"/>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69641" name="AutoShape 25">
              <a:extLst>
                <a:ext uri="{FF2B5EF4-FFF2-40B4-BE49-F238E27FC236}">
                  <a16:creationId xmlns:a16="http://schemas.microsoft.com/office/drawing/2014/main" id="{05E84F84-542E-4D8B-9F79-5365AB900CD0}"/>
                </a:ext>
              </a:extLst>
            </p:cNvPr>
            <p:cNvSpPr>
              <a:spLocks/>
            </p:cNvSpPr>
            <p:nvPr/>
          </p:nvSpPr>
          <p:spPr bwMode="auto">
            <a:xfrm>
              <a:off x="0" y="0"/>
              <a:ext cx="312"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l-GR"/>
            </a:p>
          </p:txBody>
        </p:sp>
        <p:sp>
          <p:nvSpPr>
            <p:cNvPr id="69642" name="Rectangle 26">
              <a:extLst>
                <a:ext uri="{FF2B5EF4-FFF2-40B4-BE49-F238E27FC236}">
                  <a16:creationId xmlns:a16="http://schemas.microsoft.com/office/drawing/2014/main" id="{DB871A16-5583-437F-8615-1165FEBB44CC}"/>
                </a:ext>
              </a:extLst>
            </p:cNvPr>
            <p:cNvSpPr>
              <a:spLocks/>
            </p:cNvSpPr>
            <p:nvPr/>
          </p:nvSpPr>
          <p:spPr bwMode="auto">
            <a:xfrm>
              <a:off x="0" y="216"/>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43" name="Rectangle 27">
              <a:extLst>
                <a:ext uri="{FF2B5EF4-FFF2-40B4-BE49-F238E27FC236}">
                  <a16:creationId xmlns:a16="http://schemas.microsoft.com/office/drawing/2014/main" id="{10DA9675-F8CF-4CC8-BC93-11516D6C94EC}"/>
                </a:ext>
              </a:extLst>
            </p:cNvPr>
            <p:cNvSpPr>
              <a:spLocks/>
            </p:cNvSpPr>
            <p:nvPr/>
          </p:nvSpPr>
          <p:spPr bwMode="auto">
            <a:xfrm>
              <a:off x="1352" y="0"/>
              <a:ext cx="392" cy="160"/>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69644" name="Rectangle 28">
              <a:extLst>
                <a:ext uri="{FF2B5EF4-FFF2-40B4-BE49-F238E27FC236}">
                  <a16:creationId xmlns:a16="http://schemas.microsoft.com/office/drawing/2014/main" id="{2159F7FE-91A1-4EC2-A096-403671594359}"/>
                </a:ext>
              </a:extLst>
            </p:cNvPr>
            <p:cNvSpPr>
              <a:spLocks/>
            </p:cNvSpPr>
            <p:nvPr/>
          </p:nvSpPr>
          <p:spPr bwMode="auto">
            <a:xfrm>
              <a:off x="104" y="8"/>
              <a:ext cx="13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FFFFFF"/>
                  </a:solidFill>
                  <a:latin typeface="Calibri" panose="020F0502020204030204" pitchFamily="34" charset="0"/>
                  <a:ea typeface="Gill Sans"/>
                  <a:cs typeface="Gill Sans"/>
                </a:rPr>
                <a:t>Artifacts</a:t>
              </a:r>
            </a:p>
          </p:txBody>
        </p:sp>
      </p:gr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7D09E780-4F42-4426-9552-A01C62686290}"/>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Product backlog</a:t>
            </a:r>
          </a:p>
        </p:txBody>
      </p:sp>
      <p:sp>
        <p:nvSpPr>
          <p:cNvPr id="67587" name="Rectangle 2">
            <a:extLst>
              <a:ext uri="{FF2B5EF4-FFF2-40B4-BE49-F238E27FC236}">
                <a16:creationId xmlns:a16="http://schemas.microsoft.com/office/drawing/2014/main" id="{97371358-82FC-485D-802F-085FA3CE96AC}"/>
              </a:ext>
            </a:extLst>
          </p:cNvPr>
          <p:cNvSpPr>
            <a:spLocks noGrp="1" noChangeArrowheads="1"/>
          </p:cNvSpPr>
          <p:nvPr>
            <p:ph idx="1"/>
          </p:nvPr>
        </p:nvSpPr>
        <p:spPr>
          <a:xfrm>
            <a:off x="4035425" y="1565275"/>
            <a:ext cx="4937125" cy="4767263"/>
          </a:xfrm>
        </p:spPr>
        <p:txBody>
          <a:bodyPr rtlCol="0">
            <a:normAutofit fontScale="85000" lnSpcReduction="10000"/>
          </a:bodyPr>
          <a:lstStyle/>
          <a:p>
            <a:pPr marL="493713" indent="-265113" fontAlgn="auto">
              <a:tabLst>
                <a:tab pos="1068388" algn="l"/>
              </a:tabLst>
              <a:defRPr/>
            </a:pPr>
            <a:r>
              <a:rPr lang="el-GR" altLang="en-US" sz="2700" b="1" dirty="0">
                <a:solidFill>
                  <a:schemeClr val="tx1">
                    <a:lumMod val="75000"/>
                    <a:lumOff val="25000"/>
                  </a:schemeClr>
                </a:solidFill>
              </a:rPr>
              <a:t>Απαιτήσεις</a:t>
            </a:r>
            <a:endParaRPr lang="en-US" altLang="en-US" sz="2700" b="1" dirty="0">
              <a:solidFill>
                <a:schemeClr val="tx1">
                  <a:lumMod val="75000"/>
                  <a:lumOff val="25000"/>
                </a:schemeClr>
              </a:solidFill>
            </a:endParaRPr>
          </a:p>
          <a:p>
            <a:pPr marL="493713" indent="-265113" fontAlgn="auto">
              <a:spcBef>
                <a:spcPts val="1263"/>
              </a:spcBef>
              <a:tabLst>
                <a:tab pos="1068388" algn="l"/>
              </a:tabLst>
              <a:defRPr/>
            </a:pPr>
            <a:r>
              <a:rPr lang="el-GR" altLang="en-US" sz="2700" dirty="0">
                <a:solidFill>
                  <a:schemeClr val="tx1">
                    <a:lumMod val="75000"/>
                    <a:lumOff val="25000"/>
                  </a:schemeClr>
                </a:solidFill>
              </a:rPr>
              <a:t>Εκφράζονται έτσι ώστε κάθε στοιχείο να είναι χρήσιμο στους χρήστες ή πελάτες του προϊόντος</a:t>
            </a:r>
            <a:endParaRPr lang="en-US" altLang="en-US" sz="2700" dirty="0">
              <a:solidFill>
                <a:schemeClr val="tx1">
                  <a:lumMod val="75000"/>
                  <a:lumOff val="25000"/>
                </a:schemeClr>
              </a:solidFill>
            </a:endParaRPr>
          </a:p>
          <a:p>
            <a:pPr marL="493713" indent="-265113" fontAlgn="auto">
              <a:spcBef>
                <a:spcPts val="1263"/>
              </a:spcBef>
              <a:tabLst>
                <a:tab pos="1068388" algn="l"/>
              </a:tabLst>
              <a:defRPr/>
            </a:pPr>
            <a:r>
              <a:rPr lang="el-GR" altLang="en-US" sz="2700" dirty="0">
                <a:solidFill>
                  <a:schemeClr val="tx1">
                    <a:lumMod val="75000"/>
                    <a:lumOff val="25000"/>
                  </a:schemeClr>
                </a:solidFill>
              </a:rPr>
              <a:t>Προτεραιότητες τίθενται από </a:t>
            </a:r>
            <a:r>
              <a:rPr lang="en-US" altLang="en-US" sz="2700" dirty="0">
                <a:solidFill>
                  <a:schemeClr val="tx1">
                    <a:lumMod val="75000"/>
                    <a:lumOff val="25000"/>
                  </a:schemeClr>
                </a:solidFill>
              </a:rPr>
              <a:t>product owner</a:t>
            </a:r>
          </a:p>
          <a:p>
            <a:pPr marL="493713" indent="-265113" fontAlgn="auto">
              <a:spcBef>
                <a:spcPts val="1263"/>
              </a:spcBef>
              <a:tabLst>
                <a:tab pos="1068388" algn="l"/>
              </a:tabLst>
              <a:defRPr/>
            </a:pPr>
            <a:r>
              <a:rPr lang="el-GR" altLang="en-US" sz="2700" dirty="0">
                <a:solidFill>
                  <a:schemeClr val="tx1">
                    <a:lumMod val="75000"/>
                    <a:lumOff val="25000"/>
                  </a:schemeClr>
                </a:solidFill>
              </a:rPr>
              <a:t>Επανακαθορισμός προτεραιοτήτων στην εκκίνηση κάθε </a:t>
            </a:r>
            <a:r>
              <a:rPr lang="en-US" altLang="en-US" sz="2700" dirty="0">
                <a:solidFill>
                  <a:schemeClr val="tx1">
                    <a:lumMod val="75000"/>
                    <a:lumOff val="25000"/>
                  </a:schemeClr>
                </a:solidFill>
              </a:rPr>
              <a:t>sprint</a:t>
            </a:r>
          </a:p>
        </p:txBody>
      </p:sp>
      <p:pic>
        <p:nvPicPr>
          <p:cNvPr id="71684" name="Picture 3">
            <a:extLst>
              <a:ext uri="{FF2B5EF4-FFF2-40B4-BE49-F238E27FC236}">
                <a16:creationId xmlns:a16="http://schemas.microsoft.com/office/drawing/2014/main" id="{EF52AC3E-CEF6-40AE-A48A-D64D8F245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989263"/>
            <a:ext cx="4046537"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4FC5E8C1-B0B1-4B67-AD4A-CDCD294449F2}"/>
              </a:ext>
            </a:extLst>
          </p:cNvPr>
          <p:cNvSpPr>
            <a:spLocks/>
          </p:cNvSpPr>
          <p:nvPr/>
        </p:nvSpPr>
        <p:spPr bwMode="auto">
          <a:xfrm>
            <a:off x="1428750" y="5349875"/>
            <a:ext cx="2525713" cy="914400"/>
          </a:xfrm>
          <a:prstGeom prst="rect">
            <a:avLst/>
          </a:prstGeom>
          <a:blipFill dpi="0" rotWithShape="0">
            <a:blip r:embed="rId4" cstate="print"/>
            <a:srcRect/>
            <a:tile tx="0" ty="0" sx="100000" sy="100000" flip="none" algn="tl"/>
          </a:blipFill>
          <a:ln w="25400">
            <a:solidFill>
              <a:srgbClr val="003C83"/>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800" dirty="0">
                <a:solidFill>
                  <a:srgbClr val="FFFFFF"/>
                </a:solidFill>
                <a:latin typeface="+mn-lt"/>
                <a:ea typeface="Gill Sans" pitchFamily="80" charset="0"/>
                <a:cs typeface="Gill Sans" pitchFamily="80" charset="0"/>
              </a:rPr>
              <a:t>This is the product backlog</a:t>
            </a:r>
          </a:p>
        </p:txBody>
      </p:sp>
      <p:sp>
        <p:nvSpPr>
          <p:cNvPr id="71686" name="Line 5">
            <a:extLst>
              <a:ext uri="{FF2B5EF4-FFF2-40B4-BE49-F238E27FC236}">
                <a16:creationId xmlns:a16="http://schemas.microsoft.com/office/drawing/2014/main" id="{5CB216EB-89C6-432E-8177-7E18E56E4474}"/>
              </a:ext>
            </a:extLst>
          </p:cNvPr>
          <p:cNvSpPr>
            <a:spLocks noChangeShapeType="1"/>
          </p:cNvSpPr>
          <p:nvPr/>
        </p:nvSpPr>
        <p:spPr bwMode="auto">
          <a:xfrm>
            <a:off x="982663" y="4137025"/>
            <a:ext cx="387350" cy="1371600"/>
          </a:xfrm>
          <a:prstGeom prst="line">
            <a:avLst/>
          </a:prstGeom>
          <a:noFill/>
          <a:ln w="38100">
            <a:solidFill>
              <a:srgbClr val="033F7F"/>
            </a:solidFill>
            <a:round/>
            <a:headEnd type="stealth" w="med" len="me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CF88FD3E-9321-41D3-82F6-AE335AF09AD6}"/>
              </a:ext>
            </a:extLst>
          </p:cNvPr>
          <p:cNvSpPr>
            <a:spLocks noGrp="1" noChangeArrowheads="1"/>
          </p:cNvSpPr>
          <p:nvPr>
            <p:ph type="title"/>
          </p:nvPr>
        </p:nvSpPr>
        <p:spPr/>
        <p:txBody>
          <a:bodyPr>
            <a:normAutofit/>
          </a:bodyPr>
          <a:lstStyle/>
          <a:p>
            <a:pPr fontAlgn="auto">
              <a:spcAft>
                <a:spcPts val="0"/>
              </a:spcAft>
              <a:defRPr/>
            </a:pPr>
            <a:r>
              <a:rPr lang="en-US" altLang="en-US" sz="4400" dirty="0">
                <a:solidFill>
                  <a:schemeClr val="tx1">
                    <a:lumMod val="75000"/>
                    <a:lumOff val="25000"/>
                  </a:schemeClr>
                </a:solidFill>
              </a:rPr>
              <a:t>A sample product backlog</a:t>
            </a:r>
          </a:p>
        </p:txBody>
      </p:sp>
      <p:graphicFrame>
        <p:nvGraphicFramePr>
          <p:cNvPr id="2" name="Group 2">
            <a:extLst>
              <a:ext uri="{FF2B5EF4-FFF2-40B4-BE49-F238E27FC236}">
                <a16:creationId xmlns:a16="http://schemas.microsoft.com/office/drawing/2014/main" id="{48533C00-47E7-48A5-9FFF-E40D37495BE6}"/>
              </a:ext>
            </a:extLst>
          </p:cNvPr>
          <p:cNvGraphicFramePr>
            <a:graphicFrameLocks noGrp="1"/>
          </p:cNvGraphicFramePr>
          <p:nvPr/>
        </p:nvGraphicFramePr>
        <p:xfrm>
          <a:off x="708025" y="1774825"/>
          <a:ext cx="7793038" cy="5038726"/>
        </p:xfrm>
        <a:graphic>
          <a:graphicData uri="http://schemas.openxmlformats.org/drawingml/2006/table">
            <a:tbl>
              <a:tblPr/>
              <a:tblGrid>
                <a:gridCol w="1005899">
                  <a:extLst>
                    <a:ext uri="{9D8B030D-6E8A-4147-A177-3AD203B41FA5}">
                      <a16:colId xmlns:a16="http://schemas.microsoft.com/office/drawing/2014/main" val="20000"/>
                    </a:ext>
                  </a:extLst>
                </a:gridCol>
                <a:gridCol w="5501156">
                  <a:extLst>
                    <a:ext uri="{9D8B030D-6E8A-4147-A177-3AD203B41FA5}">
                      <a16:colId xmlns:a16="http://schemas.microsoft.com/office/drawing/2014/main" val="20001"/>
                    </a:ext>
                  </a:extLst>
                </a:gridCol>
                <a:gridCol w="1285983">
                  <a:extLst>
                    <a:ext uri="{9D8B030D-6E8A-4147-A177-3AD203B41FA5}">
                      <a16:colId xmlns:a16="http://schemas.microsoft.com/office/drawing/2014/main" val="20002"/>
                    </a:ext>
                  </a:extLst>
                </a:gridCol>
              </a:tblGrid>
              <a:tr h="982999">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1066800" algn="l"/>
                        </a:tabLst>
                      </a:pPr>
                      <a:r>
                        <a:rPr kumimoji="0" lang="en-US" sz="2000" b="0" i="0" u="none" strike="noStrike" cap="none" normalizeH="0" baseline="0" dirty="0">
                          <a:ln>
                            <a:noFill/>
                          </a:ln>
                          <a:solidFill>
                            <a:srgbClr val="FFFFFF"/>
                          </a:solidFill>
                          <a:effectLst/>
                          <a:latin typeface="Gill Sans" pitchFamily="80" charset="0"/>
                          <a:ea typeface="ヒラギノ角ゴ Pro W3" pitchFamily="80" charset="-128"/>
                          <a:sym typeface="Gill Sans" pitchFamily="80" charset="0"/>
                        </a:rPr>
                        <a:t>Priority</a:t>
                      </a:r>
                    </a:p>
                  </a:txBody>
                  <a:tcPr marL="34293" marR="34293" marT="34291" marB="34291"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1066800" algn="l"/>
                        </a:tabLst>
                      </a:pPr>
                      <a:r>
                        <a:rPr kumimoji="0" lang="en-US" sz="2000" b="0" i="0" u="none" strike="noStrike" cap="none" normalizeH="0" baseline="0" dirty="0">
                          <a:ln>
                            <a:noFill/>
                          </a:ln>
                          <a:solidFill>
                            <a:srgbClr val="FFFFFF"/>
                          </a:solidFill>
                          <a:effectLst/>
                          <a:latin typeface="Gill Sans" pitchFamily="80" charset="0"/>
                          <a:ea typeface="ヒラギノ角ゴ Pro W3" pitchFamily="80" charset="-128"/>
                          <a:sym typeface="Gill Sans" pitchFamily="80" charset="0"/>
                        </a:rPr>
                        <a:t>Backlog item</a:t>
                      </a:r>
                    </a:p>
                  </a:txBody>
                  <a:tcPr marL="34293" marR="34293" marT="34291" marB="34291"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1066800" algn="l"/>
                        </a:tabLst>
                      </a:pPr>
                      <a:r>
                        <a:rPr kumimoji="0" lang="en-US" sz="2000" b="0" i="0" u="none" strike="noStrike" cap="none" normalizeH="0" baseline="0" dirty="0">
                          <a:ln>
                            <a:noFill/>
                          </a:ln>
                          <a:solidFill>
                            <a:srgbClr val="FFFFFF"/>
                          </a:solidFill>
                          <a:effectLst/>
                          <a:latin typeface="Gill Sans" pitchFamily="80" charset="0"/>
                          <a:ea typeface="ヒラギノ角ゴ Pro W3" pitchFamily="80" charset="-128"/>
                          <a:sym typeface="Gill Sans" pitchFamily="80" charset="0"/>
                        </a:rPr>
                        <a:t>Story Point Estimate</a:t>
                      </a:r>
                    </a:p>
                  </a:txBody>
                  <a:tcPr marL="34293" marR="34293" marT="34291" marB="34291" anchor="ctr" horzOverflow="overflow">
                    <a:lnL w="25400" cap="flat" cmpd="sng" algn="ctr">
                      <a:solidFill>
                        <a:srgbClr val="003C83"/>
                      </a:solidFill>
                      <a:prstDash val="solid"/>
                      <a:round/>
                      <a:headEnd type="none" w="med" len="med"/>
                      <a:tailEnd type="none" w="med" len="med"/>
                    </a:lnL>
                    <a:lnR w="25400" cap="flat" cmpd="sng" algn="ctr">
                      <a:solidFill>
                        <a:srgbClr val="003C83"/>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3C83"/>
                      </a:solidFill>
                      <a:prstDash val="solid"/>
                      <a:round/>
                      <a:headEnd type="none" w="med" len="med"/>
                      <a:tailEnd type="none" w="med" len="med"/>
                    </a:lnB>
                    <a:lnTlToBr>
                      <a:noFill/>
                    </a:lnTlToBr>
                    <a:lnBlToTr>
                      <a:noFill/>
                    </a:lnBlToTr>
                    <a:solidFill>
                      <a:srgbClr val="3C88DC"/>
                    </a:solidFill>
                  </a:tcPr>
                </a:tc>
                <a:extLst>
                  <a:ext uri="{0D108BD9-81ED-4DB2-BD59-A6C34878D82A}">
                    <a16:rowId xmlns:a16="http://schemas.microsoft.com/office/drawing/2014/main" val="10000"/>
                  </a:ext>
                </a:extLst>
              </a:tr>
              <a:tr h="521504">
                <a:tc>
                  <a:txBody>
                    <a:bodyPr/>
                    <a:lstStyle/>
                    <a:p>
                      <a:pPr marL="11430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1</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Allow a guest to make a reservation</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3</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3C83"/>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836692">
                <a:tc>
                  <a:txBody>
                    <a:bodyPr/>
                    <a:lstStyle/>
                    <a:p>
                      <a:pPr marL="11430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2</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As a guest, I want to cancel a reservation.</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5</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851551">
                <a:tc>
                  <a:txBody>
                    <a:bodyPr/>
                    <a:lstStyle/>
                    <a:p>
                      <a:pPr marL="11430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3</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As a guest, I want to change the dates of a reservation.</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3</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r h="851551">
                <a:tc>
                  <a:txBody>
                    <a:bodyPr/>
                    <a:lstStyle/>
                    <a:p>
                      <a:pPr marL="11430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4</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As a hotel employee, I can run RevPAR reports (revenue-per-available-room)</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8</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4"/>
                  </a:ext>
                </a:extLst>
              </a:tr>
              <a:tr h="514360">
                <a:tc>
                  <a:txBody>
                    <a:bodyPr/>
                    <a:lstStyle/>
                    <a:p>
                      <a:pPr marL="11430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5</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Improve exception handling</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8</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5"/>
                  </a:ext>
                </a:extLst>
              </a:tr>
              <a:tr h="480069">
                <a:tc>
                  <a:txBody>
                    <a:bodyPr/>
                    <a:lstStyle/>
                    <a:p>
                      <a:pPr marL="11430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6</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114300" marR="0" lvl="0" indent="0" algn="l"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a:ln>
                            <a:noFill/>
                          </a:ln>
                          <a:solidFill>
                            <a:schemeClr val="tx1"/>
                          </a:solidFill>
                          <a:effectLst/>
                          <a:latin typeface="Gill Sans" pitchFamily="80" charset="0"/>
                          <a:ea typeface="ヒラギノ角ゴ Pro W3" pitchFamily="80" charset="-128"/>
                          <a:sym typeface="Gill Sans" pitchFamily="80" charset="0"/>
                        </a:rPr>
                        <a:t>...</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rgbClr val="5F7BAE"/>
                        </a:buClr>
                        <a:buSzPct val="150000"/>
                        <a:buFont typeface="Lucida Grande" pitchFamily="80" charset="0"/>
                        <a:buNone/>
                        <a:tabLst>
                          <a:tab pos="914400" algn="l"/>
                        </a:tabLst>
                      </a:pPr>
                      <a:r>
                        <a:rPr kumimoji="0" lang="en-US" sz="1800" b="0" i="0" u="none" strike="noStrike" cap="none" normalizeH="0" baseline="0" dirty="0">
                          <a:ln>
                            <a:noFill/>
                          </a:ln>
                          <a:solidFill>
                            <a:schemeClr val="tx1"/>
                          </a:solidFill>
                          <a:effectLst/>
                          <a:latin typeface="Gill Sans" pitchFamily="80" charset="0"/>
                          <a:ea typeface="ヒラギノ角ゴ Pro W3" pitchFamily="80" charset="-128"/>
                          <a:sym typeface="Gill Sans" pitchFamily="80" charset="0"/>
                        </a:rPr>
                        <a:t>30</a:t>
                      </a:r>
                    </a:p>
                  </a:txBody>
                  <a:tcPr marL="34293" marR="34293" marT="34291" marB="34291"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6"/>
                  </a:ext>
                </a:extLst>
              </a:tr>
            </a:tbl>
          </a:graphicData>
        </a:graphic>
      </p:graphicFrame>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8218EC18-DECE-4D6D-9638-AF74ED4312BC}"/>
              </a:ext>
            </a:extLst>
          </p:cNvPr>
          <p:cNvSpPr>
            <a:spLocks noGrp="1" noChangeArrowheads="1"/>
          </p:cNvSpPr>
          <p:nvPr>
            <p:ph type="title"/>
          </p:nvPr>
        </p:nvSpPr>
        <p:spPr/>
        <p:txBody>
          <a:bodyPr/>
          <a:lstStyle/>
          <a:p>
            <a:pPr fontAlgn="auto">
              <a:spcAft>
                <a:spcPts val="0"/>
              </a:spcAft>
              <a:defRPr/>
            </a:pPr>
            <a:r>
              <a:rPr lang="en-US" altLang="en-US" dirty="0">
                <a:solidFill>
                  <a:schemeClr val="tx1">
                    <a:lumMod val="75000"/>
                    <a:lumOff val="25000"/>
                  </a:schemeClr>
                </a:solidFill>
              </a:rPr>
              <a:t>The sprint goal</a:t>
            </a:r>
          </a:p>
        </p:txBody>
      </p:sp>
      <p:sp>
        <p:nvSpPr>
          <p:cNvPr id="75779" name="Rectangle 2">
            <a:extLst>
              <a:ext uri="{FF2B5EF4-FFF2-40B4-BE49-F238E27FC236}">
                <a16:creationId xmlns:a16="http://schemas.microsoft.com/office/drawing/2014/main" id="{DEE4ABC7-03B8-4E0A-9E2D-6EAA64976D96}"/>
              </a:ext>
            </a:extLst>
          </p:cNvPr>
          <p:cNvSpPr>
            <a:spLocks noGrp="1" noChangeArrowheads="1"/>
          </p:cNvSpPr>
          <p:nvPr>
            <p:ph idx="4294967295"/>
          </p:nvPr>
        </p:nvSpPr>
        <p:spPr>
          <a:xfrm>
            <a:off x="0" y="1728788"/>
            <a:ext cx="8515350" cy="1131887"/>
          </a:xfrm>
        </p:spPr>
        <p:txBody>
          <a:bodyPr/>
          <a:lstStyle/>
          <a:p>
            <a:pPr marL="628650" algn="ctr">
              <a:buFont typeface="Arial" panose="020B0604020202020204" pitchFamily="34" charset="0"/>
              <a:buNone/>
            </a:pPr>
            <a:r>
              <a:rPr lang="el-GR" altLang="en-US">
                <a:latin typeface="Century Gothic" panose="020B0502020202020204" pitchFamily="34" charset="0"/>
              </a:rPr>
              <a:t>Μια φράση που συνοψίζει σε τι θα εστιαστεί η εργασία κατά τη διάρκεια του </a:t>
            </a:r>
            <a:r>
              <a:rPr lang="en-US" altLang="en-US">
                <a:latin typeface="Century Gothic" panose="020B0502020202020204" pitchFamily="34" charset="0"/>
              </a:rPr>
              <a:t>sprint </a:t>
            </a:r>
          </a:p>
        </p:txBody>
      </p:sp>
      <p:sp>
        <p:nvSpPr>
          <p:cNvPr id="2" name="AutoShape 3">
            <a:extLst>
              <a:ext uri="{FF2B5EF4-FFF2-40B4-BE49-F238E27FC236}">
                <a16:creationId xmlns:a16="http://schemas.microsoft.com/office/drawing/2014/main" id="{36E55796-BAB0-4E53-B513-4B94E95B67E6}"/>
              </a:ext>
            </a:extLst>
          </p:cNvPr>
          <p:cNvSpPr>
            <a:spLocks/>
          </p:cNvSpPr>
          <p:nvPr/>
        </p:nvSpPr>
        <p:spPr bwMode="auto">
          <a:xfrm>
            <a:off x="307975" y="3371850"/>
            <a:ext cx="4413250" cy="1749425"/>
          </a:xfrm>
          <a:prstGeom prst="roundRect">
            <a:avLst>
              <a:gd name="adj" fmla="val 15685"/>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75781" name="Rectangle 4">
            <a:extLst>
              <a:ext uri="{FF2B5EF4-FFF2-40B4-BE49-F238E27FC236}">
                <a16:creationId xmlns:a16="http://schemas.microsoft.com/office/drawing/2014/main" id="{A7447EB9-DBC8-42FD-A928-C2C8A44CB77C}"/>
              </a:ext>
            </a:extLst>
          </p:cNvPr>
          <p:cNvSpPr>
            <a:spLocks/>
          </p:cNvSpPr>
          <p:nvPr/>
        </p:nvSpPr>
        <p:spPr bwMode="auto">
          <a:xfrm>
            <a:off x="742950" y="3371850"/>
            <a:ext cx="2343150" cy="411163"/>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75782" name="AutoShape 5">
            <a:extLst>
              <a:ext uri="{FF2B5EF4-FFF2-40B4-BE49-F238E27FC236}">
                <a16:creationId xmlns:a16="http://schemas.microsoft.com/office/drawing/2014/main" id="{90099448-FCDB-4546-953F-3B5E7BB0DEDC}"/>
              </a:ext>
            </a:extLst>
          </p:cNvPr>
          <p:cNvSpPr>
            <a:spLocks/>
          </p:cNvSpPr>
          <p:nvPr/>
        </p:nvSpPr>
        <p:spPr bwMode="auto">
          <a:xfrm rot="10800000">
            <a:off x="2994025" y="3371850"/>
            <a:ext cx="446088" cy="411163"/>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75783" name="AutoShape 6">
            <a:extLst>
              <a:ext uri="{FF2B5EF4-FFF2-40B4-BE49-F238E27FC236}">
                <a16:creationId xmlns:a16="http://schemas.microsoft.com/office/drawing/2014/main" id="{5669FC30-ECF1-4B31-AFC9-582F3B807AAF}"/>
              </a:ext>
            </a:extLst>
          </p:cNvPr>
          <p:cNvSpPr>
            <a:spLocks/>
          </p:cNvSpPr>
          <p:nvPr/>
        </p:nvSpPr>
        <p:spPr bwMode="auto">
          <a:xfrm>
            <a:off x="307975" y="3371850"/>
            <a:ext cx="446088" cy="411163"/>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75784" name="Rectangle 7">
            <a:extLst>
              <a:ext uri="{FF2B5EF4-FFF2-40B4-BE49-F238E27FC236}">
                <a16:creationId xmlns:a16="http://schemas.microsoft.com/office/drawing/2014/main" id="{94F1B5A0-89D3-48A6-B346-8EC4A344E1ED}"/>
              </a:ext>
            </a:extLst>
          </p:cNvPr>
          <p:cNvSpPr>
            <a:spLocks/>
          </p:cNvSpPr>
          <p:nvPr/>
        </p:nvSpPr>
        <p:spPr bwMode="auto">
          <a:xfrm>
            <a:off x="457200" y="3336925"/>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solidFill>
                  <a:srgbClr val="FFFFFF"/>
                </a:solidFill>
                <a:latin typeface="Calibri" panose="020F0502020204030204" pitchFamily="34" charset="0"/>
                <a:ea typeface="Gill Sans"/>
                <a:cs typeface="Gill Sans"/>
              </a:rPr>
              <a:t>Database Application</a:t>
            </a:r>
          </a:p>
        </p:txBody>
      </p:sp>
      <p:sp>
        <p:nvSpPr>
          <p:cNvPr id="3" name="AutoShape 8">
            <a:extLst>
              <a:ext uri="{FF2B5EF4-FFF2-40B4-BE49-F238E27FC236}">
                <a16:creationId xmlns:a16="http://schemas.microsoft.com/office/drawing/2014/main" id="{D3236CF2-15A4-4D70-9D21-632294060CDB}"/>
              </a:ext>
            </a:extLst>
          </p:cNvPr>
          <p:cNvSpPr>
            <a:spLocks/>
          </p:cNvSpPr>
          <p:nvPr/>
        </p:nvSpPr>
        <p:spPr bwMode="auto">
          <a:xfrm>
            <a:off x="4365625" y="4572000"/>
            <a:ext cx="4413250" cy="1749425"/>
          </a:xfrm>
          <a:prstGeom prst="roundRect">
            <a:avLst>
              <a:gd name="adj" fmla="val 15685"/>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75786" name="Rectangle 9">
            <a:extLst>
              <a:ext uri="{FF2B5EF4-FFF2-40B4-BE49-F238E27FC236}">
                <a16:creationId xmlns:a16="http://schemas.microsoft.com/office/drawing/2014/main" id="{DC0F0F2A-1712-4E73-BF90-2F3AD06EDFCE}"/>
              </a:ext>
            </a:extLst>
          </p:cNvPr>
          <p:cNvSpPr>
            <a:spLocks/>
          </p:cNvSpPr>
          <p:nvPr/>
        </p:nvSpPr>
        <p:spPr bwMode="auto">
          <a:xfrm>
            <a:off x="4800600" y="4572000"/>
            <a:ext cx="2343150" cy="411163"/>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75787" name="AutoShape 10">
            <a:extLst>
              <a:ext uri="{FF2B5EF4-FFF2-40B4-BE49-F238E27FC236}">
                <a16:creationId xmlns:a16="http://schemas.microsoft.com/office/drawing/2014/main" id="{2C38E148-FEB8-40F6-8444-EB648525FBD6}"/>
              </a:ext>
            </a:extLst>
          </p:cNvPr>
          <p:cNvSpPr>
            <a:spLocks/>
          </p:cNvSpPr>
          <p:nvPr/>
        </p:nvSpPr>
        <p:spPr bwMode="auto">
          <a:xfrm rot="10800000">
            <a:off x="7051675" y="4572000"/>
            <a:ext cx="446088" cy="411163"/>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75788" name="AutoShape 11">
            <a:extLst>
              <a:ext uri="{FF2B5EF4-FFF2-40B4-BE49-F238E27FC236}">
                <a16:creationId xmlns:a16="http://schemas.microsoft.com/office/drawing/2014/main" id="{F09AB425-EAF7-4DFE-A0C1-12878165BD09}"/>
              </a:ext>
            </a:extLst>
          </p:cNvPr>
          <p:cNvSpPr>
            <a:spLocks/>
          </p:cNvSpPr>
          <p:nvPr/>
        </p:nvSpPr>
        <p:spPr bwMode="auto">
          <a:xfrm>
            <a:off x="4365625" y="4572000"/>
            <a:ext cx="446088" cy="411163"/>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75789" name="Rectangle 12">
            <a:extLst>
              <a:ext uri="{FF2B5EF4-FFF2-40B4-BE49-F238E27FC236}">
                <a16:creationId xmlns:a16="http://schemas.microsoft.com/office/drawing/2014/main" id="{F0307F23-E700-421E-B61B-C5B3C958449C}"/>
              </a:ext>
            </a:extLst>
          </p:cNvPr>
          <p:cNvSpPr>
            <a:spLocks/>
          </p:cNvSpPr>
          <p:nvPr/>
        </p:nvSpPr>
        <p:spPr bwMode="auto">
          <a:xfrm>
            <a:off x="4514850" y="4537075"/>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solidFill>
                  <a:srgbClr val="FFFFFF"/>
                </a:solidFill>
                <a:latin typeface="Calibri" panose="020F0502020204030204" pitchFamily="34" charset="0"/>
                <a:ea typeface="Gill Sans"/>
                <a:cs typeface="Gill Sans"/>
              </a:rPr>
              <a:t>Financial services</a:t>
            </a:r>
          </a:p>
        </p:txBody>
      </p:sp>
      <p:sp>
        <p:nvSpPr>
          <p:cNvPr id="4" name="AutoShape 13">
            <a:extLst>
              <a:ext uri="{FF2B5EF4-FFF2-40B4-BE49-F238E27FC236}">
                <a16:creationId xmlns:a16="http://schemas.microsoft.com/office/drawing/2014/main" id="{B93FDEE0-CFE3-45C2-B1F1-5CFDA75CEF5B}"/>
              </a:ext>
            </a:extLst>
          </p:cNvPr>
          <p:cNvSpPr>
            <a:spLocks/>
          </p:cNvSpPr>
          <p:nvPr/>
        </p:nvSpPr>
        <p:spPr bwMode="auto">
          <a:xfrm>
            <a:off x="4365625" y="2503488"/>
            <a:ext cx="4413250" cy="1382712"/>
          </a:xfrm>
          <a:prstGeom prst="roundRect">
            <a:avLst>
              <a:gd name="adj" fmla="val 19833"/>
            </a:avLst>
          </a:prstGeom>
          <a:blipFill dpi="0" rotWithShape="0">
            <a:blip r:embed="rId3" cstate="print"/>
            <a:srcRect/>
            <a:tile tx="0" ty="0" sx="100000" sy="100000" flip="none" algn="tl"/>
          </a:blipFill>
          <a:ln w="25400">
            <a:solidFill>
              <a:srgbClr val="003C8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75791" name="Rectangle 14">
            <a:extLst>
              <a:ext uri="{FF2B5EF4-FFF2-40B4-BE49-F238E27FC236}">
                <a16:creationId xmlns:a16="http://schemas.microsoft.com/office/drawing/2014/main" id="{90EDE54A-7F24-40C8-9489-0A6BE25E5EFD}"/>
              </a:ext>
            </a:extLst>
          </p:cNvPr>
          <p:cNvSpPr>
            <a:spLocks/>
          </p:cNvSpPr>
          <p:nvPr/>
        </p:nvSpPr>
        <p:spPr bwMode="auto">
          <a:xfrm>
            <a:off x="4800600" y="2503488"/>
            <a:ext cx="2343150" cy="411162"/>
          </a:xfrm>
          <a:prstGeom prst="rect">
            <a:avLst/>
          </a:pr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75792" name="AutoShape 15">
            <a:extLst>
              <a:ext uri="{FF2B5EF4-FFF2-40B4-BE49-F238E27FC236}">
                <a16:creationId xmlns:a16="http://schemas.microsoft.com/office/drawing/2014/main" id="{7DFC4AC2-4D47-4960-A05F-2F0076773043}"/>
              </a:ext>
            </a:extLst>
          </p:cNvPr>
          <p:cNvSpPr>
            <a:spLocks/>
          </p:cNvSpPr>
          <p:nvPr/>
        </p:nvSpPr>
        <p:spPr bwMode="auto">
          <a:xfrm rot="10800000">
            <a:off x="7051675" y="2503488"/>
            <a:ext cx="446088" cy="411162"/>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75793" name="AutoShape 16">
            <a:extLst>
              <a:ext uri="{FF2B5EF4-FFF2-40B4-BE49-F238E27FC236}">
                <a16:creationId xmlns:a16="http://schemas.microsoft.com/office/drawing/2014/main" id="{541A7631-6303-4013-87B9-494CB558361E}"/>
              </a:ext>
            </a:extLst>
          </p:cNvPr>
          <p:cNvSpPr>
            <a:spLocks/>
          </p:cNvSpPr>
          <p:nvPr/>
        </p:nvSpPr>
        <p:spPr bwMode="auto">
          <a:xfrm>
            <a:off x="4365625" y="2503488"/>
            <a:ext cx="446088" cy="411162"/>
          </a:xfrm>
          <a:custGeom>
            <a:avLst/>
            <a:gdLst>
              <a:gd name="T0" fmla="*/ 2147483646 w 21600"/>
              <a:gd name="T1" fmla="*/ 2147483646 h 21600"/>
              <a:gd name="T2" fmla="*/ 1085660970 w 21600"/>
              <a:gd name="T3" fmla="*/ 2147483646 h 21600"/>
              <a:gd name="T4" fmla="*/ 0 w 21600"/>
              <a:gd name="T5" fmla="*/ 2147483646 h 21600"/>
              <a:gd name="T6" fmla="*/ 2147483646 w 21600"/>
              <a:gd name="T7" fmla="*/ 2147483646 h 21600"/>
              <a:gd name="T8" fmla="*/ 2147483646 w 21600"/>
              <a:gd name="T9" fmla="*/ 0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rgbClr val="003C8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lstStyle/>
          <a:p>
            <a:endParaRPr lang="el-GR"/>
          </a:p>
        </p:txBody>
      </p:sp>
      <p:sp>
        <p:nvSpPr>
          <p:cNvPr id="75794" name="Rectangle 17">
            <a:extLst>
              <a:ext uri="{FF2B5EF4-FFF2-40B4-BE49-F238E27FC236}">
                <a16:creationId xmlns:a16="http://schemas.microsoft.com/office/drawing/2014/main" id="{A37966F6-1900-4105-B872-7B29DEB60038}"/>
              </a:ext>
            </a:extLst>
          </p:cNvPr>
          <p:cNvSpPr>
            <a:spLocks/>
          </p:cNvSpPr>
          <p:nvPr/>
        </p:nvSpPr>
        <p:spPr bwMode="auto">
          <a:xfrm>
            <a:off x="4514850" y="2468563"/>
            <a:ext cx="283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solidFill>
                  <a:srgbClr val="FFFFFF"/>
                </a:solidFill>
                <a:latin typeface="Calibri" panose="020F0502020204030204" pitchFamily="34" charset="0"/>
                <a:ea typeface="Gill Sans"/>
                <a:cs typeface="Gill Sans"/>
              </a:rPr>
              <a:t>Life Sciences</a:t>
            </a:r>
          </a:p>
        </p:txBody>
      </p:sp>
      <p:sp>
        <p:nvSpPr>
          <p:cNvPr id="75795" name="Rectangle 18">
            <a:extLst>
              <a:ext uri="{FF2B5EF4-FFF2-40B4-BE49-F238E27FC236}">
                <a16:creationId xmlns:a16="http://schemas.microsoft.com/office/drawing/2014/main" id="{CB5EBD2E-FD5D-407C-993F-5A57C353B69B}"/>
              </a:ext>
            </a:extLst>
          </p:cNvPr>
          <p:cNvSpPr>
            <a:spLocks/>
          </p:cNvSpPr>
          <p:nvPr/>
        </p:nvSpPr>
        <p:spPr bwMode="auto">
          <a:xfrm>
            <a:off x="4492625" y="2925763"/>
            <a:ext cx="41941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FFFFFF"/>
                </a:solidFill>
                <a:latin typeface="Calibri" panose="020F0502020204030204" pitchFamily="34" charset="0"/>
                <a:ea typeface="Gill Sans"/>
                <a:cs typeface="Gill Sans"/>
              </a:rPr>
              <a:t>Support features necessary for population genetics studies.</a:t>
            </a:r>
          </a:p>
        </p:txBody>
      </p:sp>
      <p:sp>
        <p:nvSpPr>
          <p:cNvPr id="75796" name="Rectangle 19">
            <a:extLst>
              <a:ext uri="{FF2B5EF4-FFF2-40B4-BE49-F238E27FC236}">
                <a16:creationId xmlns:a16="http://schemas.microsoft.com/office/drawing/2014/main" id="{13257724-2155-4032-A77D-859DE8E50439}"/>
              </a:ext>
            </a:extLst>
          </p:cNvPr>
          <p:cNvSpPr>
            <a:spLocks/>
          </p:cNvSpPr>
          <p:nvPr/>
        </p:nvSpPr>
        <p:spPr bwMode="auto">
          <a:xfrm>
            <a:off x="4492625" y="5029200"/>
            <a:ext cx="41941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FFFFFF"/>
                </a:solidFill>
                <a:latin typeface="Calibri" panose="020F0502020204030204" pitchFamily="34" charset="0"/>
                <a:ea typeface="Gill Sans"/>
                <a:cs typeface="Gill Sans"/>
              </a:rPr>
              <a:t>Support more technical indicators than company ABC with real-time, streaming data.</a:t>
            </a:r>
          </a:p>
        </p:txBody>
      </p:sp>
      <p:sp>
        <p:nvSpPr>
          <p:cNvPr id="75797" name="Rectangle 20">
            <a:extLst>
              <a:ext uri="{FF2B5EF4-FFF2-40B4-BE49-F238E27FC236}">
                <a16:creationId xmlns:a16="http://schemas.microsoft.com/office/drawing/2014/main" id="{22090719-8050-44BF-9262-19E606B17CBC}"/>
              </a:ext>
            </a:extLst>
          </p:cNvPr>
          <p:cNvSpPr>
            <a:spLocks/>
          </p:cNvSpPr>
          <p:nvPr/>
        </p:nvSpPr>
        <p:spPr bwMode="auto">
          <a:xfrm>
            <a:off x="411163" y="3840163"/>
            <a:ext cx="41957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tabLst>
                <a:tab pos="958850" algn="l"/>
              </a:tabLst>
              <a:defRPr>
                <a:solidFill>
                  <a:schemeClr val="tx1"/>
                </a:solidFill>
                <a:latin typeface="Arial" panose="020B0604020202020204" pitchFamily="34" charset="0"/>
                <a:cs typeface="Arial" panose="020B0604020202020204" pitchFamily="34" charset="0"/>
              </a:defRPr>
            </a:lvl1pPr>
            <a:lvl2pPr marL="742950" indent="-285750">
              <a:tabLst>
                <a:tab pos="958850" algn="l"/>
              </a:tabLst>
              <a:defRPr>
                <a:solidFill>
                  <a:schemeClr val="tx1"/>
                </a:solidFill>
                <a:latin typeface="Arial" panose="020B0604020202020204" pitchFamily="34" charset="0"/>
                <a:cs typeface="Arial" panose="020B0604020202020204" pitchFamily="34" charset="0"/>
              </a:defRPr>
            </a:lvl2pPr>
            <a:lvl3pPr marL="1143000" indent="-228600">
              <a:tabLst>
                <a:tab pos="958850" algn="l"/>
              </a:tabLst>
              <a:defRPr>
                <a:solidFill>
                  <a:schemeClr val="tx1"/>
                </a:solidFill>
                <a:latin typeface="Arial" panose="020B0604020202020204" pitchFamily="34" charset="0"/>
                <a:cs typeface="Arial" panose="020B0604020202020204" pitchFamily="34" charset="0"/>
              </a:defRPr>
            </a:lvl3pPr>
            <a:lvl4pPr marL="1600200" indent="-228600">
              <a:tabLst>
                <a:tab pos="958850" algn="l"/>
              </a:tabLst>
              <a:defRPr>
                <a:solidFill>
                  <a:schemeClr val="tx1"/>
                </a:solidFill>
                <a:latin typeface="Arial" panose="020B0604020202020204" pitchFamily="34" charset="0"/>
                <a:cs typeface="Arial" panose="020B0604020202020204" pitchFamily="34" charset="0"/>
              </a:defRPr>
            </a:lvl4pPr>
            <a:lvl5pPr marL="2057400" indent="-228600">
              <a:tabLst>
                <a:tab pos="9588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885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2500">
                <a:solidFill>
                  <a:srgbClr val="FFFFFF"/>
                </a:solidFill>
                <a:latin typeface="Calibri" panose="020F0502020204030204" pitchFamily="34" charset="0"/>
                <a:ea typeface="Gill Sans"/>
                <a:cs typeface="Gill Sans"/>
              </a:rPr>
              <a:t>Make the application run on SQL Server in addition to Oracle.</a:t>
            </a: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CDE356-3BC3-45DF-92AB-992D7AACE2EA}"/>
              </a:ext>
            </a:extLst>
          </p:cNvPr>
          <p:cNvSpPr>
            <a:spLocks noGrp="1"/>
          </p:cNvSpPr>
          <p:nvPr>
            <p:ph type="title"/>
          </p:nvPr>
        </p:nvSpPr>
        <p:spPr/>
        <p:txBody>
          <a:bodyPr/>
          <a:lstStyle/>
          <a:p>
            <a:r>
              <a:rPr lang="en-US" dirty="0"/>
              <a:t>Sprint organization</a:t>
            </a:r>
            <a:endParaRPr lang="el-GR" dirty="0"/>
          </a:p>
        </p:txBody>
      </p:sp>
      <p:sp>
        <p:nvSpPr>
          <p:cNvPr id="6" name="Content Placeholder 5">
            <a:extLst>
              <a:ext uri="{FF2B5EF4-FFF2-40B4-BE49-F238E27FC236}">
                <a16:creationId xmlns:a16="http://schemas.microsoft.com/office/drawing/2014/main" id="{33782477-FCFB-454B-B102-7FE99B1D4078}"/>
              </a:ext>
            </a:extLst>
          </p:cNvPr>
          <p:cNvSpPr>
            <a:spLocks noGrp="1"/>
          </p:cNvSpPr>
          <p:nvPr>
            <p:ph idx="1"/>
          </p:nvPr>
        </p:nvSpPr>
        <p:spPr/>
        <p:txBody>
          <a:bodyPr>
            <a:normAutofit/>
          </a:bodyPr>
          <a:lstStyle/>
          <a:p>
            <a:r>
              <a:rPr lang="el-GR" dirty="0"/>
              <a:t>Τα μέλη της ομάδας δηλώνουν ενδιαφέρον επιλέγοντας οι ίδιοι την εργασία τους</a:t>
            </a:r>
          </a:p>
          <a:p>
            <a:r>
              <a:rPr lang="el-GR" dirty="0"/>
              <a:t>Η εργασία δεν ανατίθεται</a:t>
            </a:r>
          </a:p>
          <a:p>
            <a:r>
              <a:rPr lang="el-GR" dirty="0"/>
              <a:t>Η εκτίμηση της υπολειπόμενης εργασίας </a:t>
            </a:r>
            <a:r>
              <a:rPr lang="el-GR" dirty="0" err="1"/>
              <a:t>Estimated</a:t>
            </a:r>
            <a:r>
              <a:rPr lang="el-GR" dirty="0"/>
              <a:t> (</a:t>
            </a:r>
            <a:r>
              <a:rPr lang="el-GR" dirty="0" err="1"/>
              <a:t>remaining</a:t>
            </a:r>
            <a:r>
              <a:rPr lang="el-GR" dirty="0"/>
              <a:t> </a:t>
            </a:r>
            <a:r>
              <a:rPr lang="el-GR" dirty="0" err="1"/>
              <a:t>work</a:t>
            </a:r>
            <a:r>
              <a:rPr lang="el-GR" dirty="0"/>
              <a:t>) ανανεώνεται καθημερινά</a:t>
            </a:r>
          </a:p>
          <a:p>
            <a:r>
              <a:rPr lang="el-GR" dirty="0"/>
              <a:t>Κάθε μέλος της ομάδας μπορεί να τροποποιήσει το </a:t>
            </a:r>
            <a:r>
              <a:rPr lang="el-GR" dirty="0" err="1"/>
              <a:t>sprint</a:t>
            </a:r>
            <a:r>
              <a:rPr lang="el-GR" dirty="0"/>
              <a:t> </a:t>
            </a:r>
            <a:r>
              <a:rPr lang="el-GR" dirty="0" err="1"/>
              <a:t>backlog</a:t>
            </a:r>
            <a:endParaRPr lang="el-GR" dirty="0"/>
          </a:p>
          <a:p>
            <a:r>
              <a:rPr lang="el-GR" dirty="0"/>
              <a:t>Αν τμήμα της εργασίας είναι ασαφές, δηλώνεται ως στοιχείο του </a:t>
            </a:r>
            <a:r>
              <a:rPr lang="el-GR" dirty="0" err="1"/>
              <a:t>sprint</a:t>
            </a:r>
            <a:r>
              <a:rPr lang="el-GR" dirty="0"/>
              <a:t> </a:t>
            </a:r>
            <a:r>
              <a:rPr lang="el-GR" dirty="0" err="1"/>
              <a:t>backlog</a:t>
            </a:r>
            <a:r>
              <a:rPr lang="el-GR" dirty="0"/>
              <a:t> με μεγαλύτερη διάρκεια και διασπάται στη συνέχεια</a:t>
            </a:r>
          </a:p>
          <a:p>
            <a:endParaRPr lang="el-GR"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432A101E-FB51-44C5-8F15-25BECB59E7BD}"/>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A sprint backlog</a:t>
            </a:r>
          </a:p>
        </p:txBody>
      </p:sp>
      <p:sp>
        <p:nvSpPr>
          <p:cNvPr id="7" name="Rectangle 2">
            <a:extLst>
              <a:ext uri="{FF2B5EF4-FFF2-40B4-BE49-F238E27FC236}">
                <a16:creationId xmlns:a16="http://schemas.microsoft.com/office/drawing/2014/main" id="{19FD1456-00D1-412B-B044-B9E844A767C4}"/>
              </a:ext>
            </a:extLst>
          </p:cNvPr>
          <p:cNvSpPr>
            <a:spLocks/>
          </p:cNvSpPr>
          <p:nvPr/>
        </p:nvSpPr>
        <p:spPr bwMode="auto">
          <a:xfrm>
            <a:off x="628650" y="2133600"/>
            <a:ext cx="3314700" cy="525463"/>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000" dirty="0">
                <a:solidFill>
                  <a:srgbClr val="FFFFFF"/>
                </a:solidFill>
                <a:latin typeface="+mn-lt"/>
                <a:ea typeface="Gill Sans" pitchFamily="80" charset="0"/>
                <a:cs typeface="Gill Sans" pitchFamily="80" charset="0"/>
              </a:rPr>
              <a:t>Tasks</a:t>
            </a:r>
          </a:p>
        </p:txBody>
      </p:sp>
      <p:sp>
        <p:nvSpPr>
          <p:cNvPr id="39939" name="Rectangle 3">
            <a:extLst>
              <a:ext uri="{FF2B5EF4-FFF2-40B4-BE49-F238E27FC236}">
                <a16:creationId xmlns:a16="http://schemas.microsoft.com/office/drawing/2014/main" id="{D7D8FC9A-E233-44B0-B994-54F801F3F4EE}"/>
              </a:ext>
            </a:extLst>
          </p:cNvPr>
          <p:cNvSpPr>
            <a:spLocks/>
          </p:cNvSpPr>
          <p:nvPr/>
        </p:nvSpPr>
        <p:spPr bwMode="auto">
          <a:xfrm>
            <a:off x="628650" y="2659063"/>
            <a:ext cx="3314700" cy="527050"/>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500" dirty="0">
                <a:latin typeface="+mn-lt"/>
                <a:ea typeface="Gill Sans" pitchFamily="80" charset="0"/>
                <a:cs typeface="Gill Sans" pitchFamily="80" charset="0"/>
              </a:rPr>
              <a:t>Code the user interface</a:t>
            </a:r>
          </a:p>
        </p:txBody>
      </p:sp>
      <p:sp>
        <p:nvSpPr>
          <p:cNvPr id="39940" name="Rectangle 4">
            <a:extLst>
              <a:ext uri="{FF2B5EF4-FFF2-40B4-BE49-F238E27FC236}">
                <a16:creationId xmlns:a16="http://schemas.microsoft.com/office/drawing/2014/main" id="{63923C18-FA0C-4EB5-8D00-42F08A077B63}"/>
              </a:ext>
            </a:extLst>
          </p:cNvPr>
          <p:cNvSpPr>
            <a:spLocks/>
          </p:cNvSpPr>
          <p:nvPr/>
        </p:nvSpPr>
        <p:spPr bwMode="auto">
          <a:xfrm>
            <a:off x="628650" y="3186113"/>
            <a:ext cx="3314700" cy="525462"/>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500" dirty="0">
                <a:latin typeface="+mn-lt"/>
                <a:ea typeface="Gill Sans" pitchFamily="80" charset="0"/>
                <a:cs typeface="Gill Sans" pitchFamily="80" charset="0"/>
              </a:rPr>
              <a:t>Code the middle tier</a:t>
            </a:r>
          </a:p>
        </p:txBody>
      </p:sp>
      <p:sp>
        <p:nvSpPr>
          <p:cNvPr id="39941" name="Rectangle 5">
            <a:extLst>
              <a:ext uri="{FF2B5EF4-FFF2-40B4-BE49-F238E27FC236}">
                <a16:creationId xmlns:a16="http://schemas.microsoft.com/office/drawing/2014/main" id="{C14E3F05-095F-4FAE-BE1F-35B55D29230B}"/>
              </a:ext>
            </a:extLst>
          </p:cNvPr>
          <p:cNvSpPr>
            <a:spLocks/>
          </p:cNvSpPr>
          <p:nvPr/>
        </p:nvSpPr>
        <p:spPr bwMode="auto">
          <a:xfrm>
            <a:off x="628650" y="3711575"/>
            <a:ext cx="3314700" cy="525463"/>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500" dirty="0">
                <a:latin typeface="+mn-lt"/>
                <a:ea typeface="Gill Sans" pitchFamily="80" charset="0"/>
                <a:cs typeface="Gill Sans" pitchFamily="80" charset="0"/>
              </a:rPr>
              <a:t>Test the middle tier</a:t>
            </a:r>
          </a:p>
        </p:txBody>
      </p:sp>
      <p:sp>
        <p:nvSpPr>
          <p:cNvPr id="39942" name="Rectangle 6">
            <a:extLst>
              <a:ext uri="{FF2B5EF4-FFF2-40B4-BE49-F238E27FC236}">
                <a16:creationId xmlns:a16="http://schemas.microsoft.com/office/drawing/2014/main" id="{29B06F26-6DB0-4105-A09F-A9C9E2FEF74B}"/>
              </a:ext>
            </a:extLst>
          </p:cNvPr>
          <p:cNvSpPr>
            <a:spLocks/>
          </p:cNvSpPr>
          <p:nvPr/>
        </p:nvSpPr>
        <p:spPr bwMode="auto">
          <a:xfrm>
            <a:off x="628650" y="4237038"/>
            <a:ext cx="3314700" cy="525462"/>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500" dirty="0">
                <a:latin typeface="+mn-lt"/>
                <a:ea typeface="Gill Sans" pitchFamily="80" charset="0"/>
                <a:cs typeface="Gill Sans" pitchFamily="80" charset="0"/>
              </a:rPr>
              <a:t>Write online help</a:t>
            </a:r>
          </a:p>
        </p:txBody>
      </p:sp>
      <p:sp>
        <p:nvSpPr>
          <p:cNvPr id="39943" name="Rectangle 7">
            <a:extLst>
              <a:ext uri="{FF2B5EF4-FFF2-40B4-BE49-F238E27FC236}">
                <a16:creationId xmlns:a16="http://schemas.microsoft.com/office/drawing/2014/main" id="{12D0CF84-68B1-46CD-9FD6-0C5D46360CBF}"/>
              </a:ext>
            </a:extLst>
          </p:cNvPr>
          <p:cNvSpPr>
            <a:spLocks/>
          </p:cNvSpPr>
          <p:nvPr/>
        </p:nvSpPr>
        <p:spPr bwMode="auto">
          <a:xfrm>
            <a:off x="628650" y="4762500"/>
            <a:ext cx="3314700" cy="525463"/>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500" dirty="0">
                <a:latin typeface="+mn-lt"/>
                <a:ea typeface="Gill Sans" pitchFamily="80" charset="0"/>
                <a:cs typeface="Gill Sans" pitchFamily="80" charset="0"/>
              </a:rPr>
              <a:t>Write the </a:t>
            </a:r>
            <a:r>
              <a:rPr lang="en-US" sz="2500" dirty="0" err="1">
                <a:latin typeface="+mn-lt"/>
                <a:ea typeface="Gill Sans" pitchFamily="80" charset="0"/>
                <a:cs typeface="Gill Sans" pitchFamily="80" charset="0"/>
              </a:rPr>
              <a:t>foo</a:t>
            </a:r>
            <a:r>
              <a:rPr lang="en-US" sz="2500" dirty="0">
                <a:latin typeface="+mn-lt"/>
                <a:ea typeface="Gill Sans" pitchFamily="80" charset="0"/>
                <a:cs typeface="Gill Sans" pitchFamily="80" charset="0"/>
              </a:rPr>
              <a:t> class</a:t>
            </a:r>
          </a:p>
        </p:txBody>
      </p:sp>
      <p:sp>
        <p:nvSpPr>
          <p:cNvPr id="39944" name="Rectangle 8">
            <a:extLst>
              <a:ext uri="{FF2B5EF4-FFF2-40B4-BE49-F238E27FC236}">
                <a16:creationId xmlns:a16="http://schemas.microsoft.com/office/drawing/2014/main" id="{0F19121F-7098-4DFD-A5B1-8ED41DC52C19}"/>
              </a:ext>
            </a:extLst>
          </p:cNvPr>
          <p:cNvSpPr>
            <a:spLocks/>
          </p:cNvSpPr>
          <p:nvPr/>
        </p:nvSpPr>
        <p:spPr bwMode="auto">
          <a:xfrm>
            <a:off x="3943350" y="2133600"/>
            <a:ext cx="914400" cy="525463"/>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000" dirty="0">
                <a:solidFill>
                  <a:srgbClr val="FFFFFF"/>
                </a:solidFill>
                <a:latin typeface="+mn-lt"/>
                <a:ea typeface="Gill Sans" pitchFamily="80" charset="0"/>
                <a:cs typeface="Gill Sans" pitchFamily="80" charset="0"/>
              </a:rPr>
              <a:t>Mon</a:t>
            </a:r>
          </a:p>
        </p:txBody>
      </p:sp>
      <p:grpSp>
        <p:nvGrpSpPr>
          <p:cNvPr id="2" name="Group 9">
            <a:extLst>
              <a:ext uri="{FF2B5EF4-FFF2-40B4-BE49-F238E27FC236}">
                <a16:creationId xmlns:a16="http://schemas.microsoft.com/office/drawing/2014/main" id="{C4443E01-C4A5-48A3-95B7-033F6DD5B94A}"/>
              </a:ext>
            </a:extLst>
          </p:cNvPr>
          <p:cNvGrpSpPr>
            <a:grpSpLocks/>
          </p:cNvGrpSpPr>
          <p:nvPr/>
        </p:nvGrpSpPr>
        <p:grpSpPr bwMode="auto">
          <a:xfrm>
            <a:off x="3943350" y="2658953"/>
            <a:ext cx="914400" cy="2628900"/>
            <a:chOff x="0" y="0"/>
            <a:chExt cx="640" cy="1840"/>
          </a:xfrm>
          <a:solidFill>
            <a:schemeClr val="accent3"/>
          </a:solidFill>
        </p:grpSpPr>
        <p:sp>
          <p:nvSpPr>
            <p:cNvPr id="39946" name="Rectangle 10">
              <a:extLst>
                <a:ext uri="{FF2B5EF4-FFF2-40B4-BE49-F238E27FC236}">
                  <a16:creationId xmlns:a16="http://schemas.microsoft.com/office/drawing/2014/main" id="{FE0A820C-6AA9-47EB-985E-09AE9AEE43DE}"/>
                </a:ext>
              </a:extLst>
            </p:cNvPr>
            <p:cNvSpPr>
              <a:spLocks/>
            </p:cNvSpPr>
            <p:nvPr/>
          </p:nvSpPr>
          <p:spPr bwMode="auto">
            <a:xfrm>
              <a:off x="0" y="0"/>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47" name="Rectangle 11">
              <a:extLst>
                <a:ext uri="{FF2B5EF4-FFF2-40B4-BE49-F238E27FC236}">
                  <a16:creationId xmlns:a16="http://schemas.microsoft.com/office/drawing/2014/main" id="{80D1FBFA-83A5-4835-97C3-7FCB2E1C0560}"/>
                </a:ext>
              </a:extLst>
            </p:cNvPr>
            <p:cNvSpPr>
              <a:spLocks/>
            </p:cNvSpPr>
            <p:nvPr/>
          </p:nvSpPr>
          <p:spPr bwMode="auto">
            <a:xfrm>
              <a:off x="0" y="368"/>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16</a:t>
              </a:r>
            </a:p>
          </p:txBody>
        </p:sp>
        <p:sp>
          <p:nvSpPr>
            <p:cNvPr id="39948" name="Rectangle 12">
              <a:extLst>
                <a:ext uri="{FF2B5EF4-FFF2-40B4-BE49-F238E27FC236}">
                  <a16:creationId xmlns:a16="http://schemas.microsoft.com/office/drawing/2014/main" id="{5C6C6CA4-A86B-4901-A95C-26A232934340}"/>
                </a:ext>
              </a:extLst>
            </p:cNvPr>
            <p:cNvSpPr>
              <a:spLocks/>
            </p:cNvSpPr>
            <p:nvPr/>
          </p:nvSpPr>
          <p:spPr bwMode="auto">
            <a:xfrm>
              <a:off x="0" y="736"/>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49" name="Rectangle 13">
              <a:extLst>
                <a:ext uri="{FF2B5EF4-FFF2-40B4-BE49-F238E27FC236}">
                  <a16:creationId xmlns:a16="http://schemas.microsoft.com/office/drawing/2014/main" id="{607972AD-2A97-4809-8994-895CB57A0CEE}"/>
                </a:ext>
              </a:extLst>
            </p:cNvPr>
            <p:cNvSpPr>
              <a:spLocks/>
            </p:cNvSpPr>
            <p:nvPr/>
          </p:nvSpPr>
          <p:spPr bwMode="auto">
            <a:xfrm>
              <a:off x="0" y="1104"/>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12</a:t>
              </a:r>
            </a:p>
          </p:txBody>
        </p:sp>
        <p:sp>
          <p:nvSpPr>
            <p:cNvPr id="39950" name="Rectangle 14">
              <a:extLst>
                <a:ext uri="{FF2B5EF4-FFF2-40B4-BE49-F238E27FC236}">
                  <a16:creationId xmlns:a16="http://schemas.microsoft.com/office/drawing/2014/main" id="{BD806A4C-47A6-48FD-BA4A-32990E4E4956}"/>
                </a:ext>
              </a:extLst>
            </p:cNvPr>
            <p:cNvSpPr>
              <a:spLocks/>
            </p:cNvSpPr>
            <p:nvPr/>
          </p:nvSpPr>
          <p:spPr bwMode="auto">
            <a:xfrm>
              <a:off x="0" y="1472"/>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grpSp>
      <p:sp>
        <p:nvSpPr>
          <p:cNvPr id="39951" name="Rectangle 15">
            <a:extLst>
              <a:ext uri="{FF2B5EF4-FFF2-40B4-BE49-F238E27FC236}">
                <a16:creationId xmlns:a16="http://schemas.microsoft.com/office/drawing/2014/main" id="{393E5A6E-875E-4711-B7F4-C20164951781}"/>
              </a:ext>
            </a:extLst>
          </p:cNvPr>
          <p:cNvSpPr>
            <a:spLocks/>
          </p:cNvSpPr>
          <p:nvPr/>
        </p:nvSpPr>
        <p:spPr bwMode="auto">
          <a:xfrm>
            <a:off x="4857750" y="2133600"/>
            <a:ext cx="914400" cy="525463"/>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000" dirty="0">
                <a:solidFill>
                  <a:srgbClr val="FFFFFF"/>
                </a:solidFill>
                <a:latin typeface="+mn-lt"/>
                <a:ea typeface="Gill Sans" pitchFamily="80" charset="0"/>
                <a:cs typeface="Gill Sans" pitchFamily="80" charset="0"/>
              </a:rPr>
              <a:t>Tues</a:t>
            </a:r>
          </a:p>
        </p:txBody>
      </p:sp>
      <p:grpSp>
        <p:nvGrpSpPr>
          <p:cNvPr id="3" name="Group 16">
            <a:extLst>
              <a:ext uri="{FF2B5EF4-FFF2-40B4-BE49-F238E27FC236}">
                <a16:creationId xmlns:a16="http://schemas.microsoft.com/office/drawing/2014/main" id="{9414FD37-8DCD-407B-B41B-2D6968CBACF2}"/>
              </a:ext>
            </a:extLst>
          </p:cNvPr>
          <p:cNvGrpSpPr>
            <a:grpSpLocks/>
          </p:cNvGrpSpPr>
          <p:nvPr/>
        </p:nvGrpSpPr>
        <p:grpSpPr bwMode="auto">
          <a:xfrm>
            <a:off x="4857750" y="2658953"/>
            <a:ext cx="914400" cy="2628900"/>
            <a:chOff x="0" y="0"/>
            <a:chExt cx="640" cy="1840"/>
          </a:xfrm>
          <a:solidFill>
            <a:schemeClr val="accent3"/>
          </a:solidFill>
        </p:grpSpPr>
        <p:sp>
          <p:nvSpPr>
            <p:cNvPr id="39953" name="Rectangle 17">
              <a:extLst>
                <a:ext uri="{FF2B5EF4-FFF2-40B4-BE49-F238E27FC236}">
                  <a16:creationId xmlns:a16="http://schemas.microsoft.com/office/drawing/2014/main" id="{D93D2143-3FD0-4B0D-8C7B-8D0F2F797414}"/>
                </a:ext>
              </a:extLst>
            </p:cNvPr>
            <p:cNvSpPr>
              <a:spLocks/>
            </p:cNvSpPr>
            <p:nvPr/>
          </p:nvSpPr>
          <p:spPr bwMode="auto">
            <a:xfrm>
              <a:off x="0" y="0"/>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4</a:t>
              </a:r>
            </a:p>
          </p:txBody>
        </p:sp>
        <p:sp>
          <p:nvSpPr>
            <p:cNvPr id="39954" name="Rectangle 18">
              <a:extLst>
                <a:ext uri="{FF2B5EF4-FFF2-40B4-BE49-F238E27FC236}">
                  <a16:creationId xmlns:a16="http://schemas.microsoft.com/office/drawing/2014/main" id="{2DFD7B65-5CD2-4F23-87C2-80D0F824C2D9}"/>
                </a:ext>
              </a:extLst>
            </p:cNvPr>
            <p:cNvSpPr>
              <a:spLocks/>
            </p:cNvSpPr>
            <p:nvPr/>
          </p:nvSpPr>
          <p:spPr bwMode="auto">
            <a:xfrm>
              <a:off x="0" y="368"/>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12</a:t>
              </a:r>
            </a:p>
          </p:txBody>
        </p:sp>
        <p:sp>
          <p:nvSpPr>
            <p:cNvPr id="39955" name="Rectangle 19">
              <a:extLst>
                <a:ext uri="{FF2B5EF4-FFF2-40B4-BE49-F238E27FC236}">
                  <a16:creationId xmlns:a16="http://schemas.microsoft.com/office/drawing/2014/main" id="{703B01C6-A72B-4190-B42C-84A473CAE06B}"/>
                </a:ext>
              </a:extLst>
            </p:cNvPr>
            <p:cNvSpPr>
              <a:spLocks/>
            </p:cNvSpPr>
            <p:nvPr/>
          </p:nvSpPr>
          <p:spPr bwMode="auto">
            <a:xfrm>
              <a:off x="0" y="736"/>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16</a:t>
              </a:r>
            </a:p>
          </p:txBody>
        </p:sp>
        <p:sp>
          <p:nvSpPr>
            <p:cNvPr id="39956" name="Rectangle 20">
              <a:extLst>
                <a:ext uri="{FF2B5EF4-FFF2-40B4-BE49-F238E27FC236}">
                  <a16:creationId xmlns:a16="http://schemas.microsoft.com/office/drawing/2014/main" id="{F4154261-DD53-4A6F-88F2-83608F708D51}"/>
                </a:ext>
              </a:extLst>
            </p:cNvPr>
            <p:cNvSpPr>
              <a:spLocks/>
            </p:cNvSpPr>
            <p:nvPr/>
          </p:nvSpPr>
          <p:spPr bwMode="auto">
            <a:xfrm>
              <a:off x="0" y="1104"/>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57" name="Rectangle 21">
              <a:extLst>
                <a:ext uri="{FF2B5EF4-FFF2-40B4-BE49-F238E27FC236}">
                  <a16:creationId xmlns:a16="http://schemas.microsoft.com/office/drawing/2014/main" id="{A1DB1847-4894-4851-AFAE-CF1B0F8DE3FD}"/>
                </a:ext>
              </a:extLst>
            </p:cNvPr>
            <p:cNvSpPr>
              <a:spLocks/>
            </p:cNvSpPr>
            <p:nvPr/>
          </p:nvSpPr>
          <p:spPr bwMode="auto">
            <a:xfrm>
              <a:off x="0" y="1472"/>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grpSp>
      <p:sp>
        <p:nvSpPr>
          <p:cNvPr id="39958" name="Rectangle 22">
            <a:extLst>
              <a:ext uri="{FF2B5EF4-FFF2-40B4-BE49-F238E27FC236}">
                <a16:creationId xmlns:a16="http://schemas.microsoft.com/office/drawing/2014/main" id="{A299A9E0-3566-4CAC-82EF-7CA295DBEEEB}"/>
              </a:ext>
            </a:extLst>
          </p:cNvPr>
          <p:cNvSpPr>
            <a:spLocks/>
          </p:cNvSpPr>
          <p:nvPr/>
        </p:nvSpPr>
        <p:spPr bwMode="auto">
          <a:xfrm>
            <a:off x="5772150" y="2133600"/>
            <a:ext cx="914400" cy="525463"/>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000" dirty="0">
                <a:solidFill>
                  <a:srgbClr val="FFFFFF"/>
                </a:solidFill>
                <a:latin typeface="+mn-lt"/>
                <a:ea typeface="Gill Sans" pitchFamily="80" charset="0"/>
                <a:cs typeface="Gill Sans" pitchFamily="80" charset="0"/>
              </a:rPr>
              <a:t>Wed</a:t>
            </a:r>
          </a:p>
        </p:txBody>
      </p:sp>
      <p:sp>
        <p:nvSpPr>
          <p:cNvPr id="39959" name="Rectangle 23">
            <a:extLst>
              <a:ext uri="{FF2B5EF4-FFF2-40B4-BE49-F238E27FC236}">
                <a16:creationId xmlns:a16="http://schemas.microsoft.com/office/drawing/2014/main" id="{57FC75D6-B02C-48D7-BB44-792ED3CCE65B}"/>
              </a:ext>
            </a:extLst>
          </p:cNvPr>
          <p:cNvSpPr>
            <a:spLocks/>
          </p:cNvSpPr>
          <p:nvPr/>
        </p:nvSpPr>
        <p:spPr bwMode="auto">
          <a:xfrm>
            <a:off x="6686550" y="2133600"/>
            <a:ext cx="914400" cy="525463"/>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000" dirty="0" err="1">
                <a:solidFill>
                  <a:srgbClr val="FFFFFF"/>
                </a:solidFill>
                <a:latin typeface="+mn-lt"/>
                <a:ea typeface="Gill Sans" pitchFamily="80" charset="0"/>
                <a:cs typeface="Gill Sans" pitchFamily="80" charset="0"/>
              </a:rPr>
              <a:t>Thur</a:t>
            </a:r>
            <a:endParaRPr lang="en-US" sz="3000" dirty="0">
              <a:solidFill>
                <a:srgbClr val="FFFFFF"/>
              </a:solidFill>
              <a:latin typeface="+mn-lt"/>
              <a:ea typeface="Gill Sans" pitchFamily="80" charset="0"/>
              <a:cs typeface="Gill Sans" pitchFamily="80" charset="0"/>
            </a:endParaRPr>
          </a:p>
        </p:txBody>
      </p:sp>
      <p:grpSp>
        <p:nvGrpSpPr>
          <p:cNvPr id="4" name="Group 24">
            <a:extLst>
              <a:ext uri="{FF2B5EF4-FFF2-40B4-BE49-F238E27FC236}">
                <a16:creationId xmlns:a16="http://schemas.microsoft.com/office/drawing/2014/main" id="{F87417B1-B0CE-4A3F-8677-CFE6E5FDFEEB}"/>
              </a:ext>
            </a:extLst>
          </p:cNvPr>
          <p:cNvGrpSpPr>
            <a:grpSpLocks/>
          </p:cNvGrpSpPr>
          <p:nvPr/>
        </p:nvGrpSpPr>
        <p:grpSpPr bwMode="auto">
          <a:xfrm>
            <a:off x="6686550" y="2658953"/>
            <a:ext cx="914400" cy="3154680"/>
            <a:chOff x="0" y="0"/>
            <a:chExt cx="640" cy="2208"/>
          </a:xfrm>
          <a:solidFill>
            <a:schemeClr val="accent3"/>
          </a:solidFill>
        </p:grpSpPr>
        <p:sp>
          <p:nvSpPr>
            <p:cNvPr id="39961" name="Rectangle 25">
              <a:extLst>
                <a:ext uri="{FF2B5EF4-FFF2-40B4-BE49-F238E27FC236}">
                  <a16:creationId xmlns:a16="http://schemas.microsoft.com/office/drawing/2014/main" id="{2FF5D366-1537-498F-9D44-D3AC14B71C5D}"/>
                </a:ext>
              </a:extLst>
            </p:cNvPr>
            <p:cNvSpPr>
              <a:spLocks/>
            </p:cNvSpPr>
            <p:nvPr/>
          </p:nvSpPr>
          <p:spPr bwMode="auto">
            <a:xfrm>
              <a:off x="0" y="0"/>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62" name="Rectangle 26">
              <a:extLst>
                <a:ext uri="{FF2B5EF4-FFF2-40B4-BE49-F238E27FC236}">
                  <a16:creationId xmlns:a16="http://schemas.microsoft.com/office/drawing/2014/main" id="{A5C433C1-4586-4AA0-8108-90E14D194A1D}"/>
                </a:ext>
              </a:extLst>
            </p:cNvPr>
            <p:cNvSpPr>
              <a:spLocks/>
            </p:cNvSpPr>
            <p:nvPr/>
          </p:nvSpPr>
          <p:spPr bwMode="auto">
            <a:xfrm>
              <a:off x="0" y="368"/>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4</a:t>
              </a:r>
            </a:p>
          </p:txBody>
        </p:sp>
        <p:sp>
          <p:nvSpPr>
            <p:cNvPr id="39963" name="Rectangle 27">
              <a:extLst>
                <a:ext uri="{FF2B5EF4-FFF2-40B4-BE49-F238E27FC236}">
                  <a16:creationId xmlns:a16="http://schemas.microsoft.com/office/drawing/2014/main" id="{1D180F70-8D14-4BFB-AC21-814771A16F62}"/>
                </a:ext>
              </a:extLst>
            </p:cNvPr>
            <p:cNvSpPr>
              <a:spLocks/>
            </p:cNvSpPr>
            <p:nvPr/>
          </p:nvSpPr>
          <p:spPr bwMode="auto">
            <a:xfrm>
              <a:off x="0" y="736"/>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11</a:t>
              </a:r>
            </a:p>
          </p:txBody>
        </p:sp>
        <p:sp>
          <p:nvSpPr>
            <p:cNvPr id="39964" name="Rectangle 28">
              <a:extLst>
                <a:ext uri="{FF2B5EF4-FFF2-40B4-BE49-F238E27FC236}">
                  <a16:creationId xmlns:a16="http://schemas.microsoft.com/office/drawing/2014/main" id="{2ACF03E6-53BC-42A4-BD91-72F04CB61917}"/>
                </a:ext>
              </a:extLst>
            </p:cNvPr>
            <p:cNvSpPr>
              <a:spLocks/>
            </p:cNvSpPr>
            <p:nvPr/>
          </p:nvSpPr>
          <p:spPr bwMode="auto">
            <a:xfrm>
              <a:off x="0" y="1104"/>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65" name="Rectangle 29">
              <a:extLst>
                <a:ext uri="{FF2B5EF4-FFF2-40B4-BE49-F238E27FC236}">
                  <a16:creationId xmlns:a16="http://schemas.microsoft.com/office/drawing/2014/main" id="{557B484F-6C88-4780-92C3-FBEF211022E6}"/>
                </a:ext>
              </a:extLst>
            </p:cNvPr>
            <p:cNvSpPr>
              <a:spLocks/>
            </p:cNvSpPr>
            <p:nvPr/>
          </p:nvSpPr>
          <p:spPr bwMode="auto">
            <a:xfrm>
              <a:off x="0" y="1472"/>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66" name="Rectangle 30">
              <a:extLst>
                <a:ext uri="{FF2B5EF4-FFF2-40B4-BE49-F238E27FC236}">
                  <a16:creationId xmlns:a16="http://schemas.microsoft.com/office/drawing/2014/main" id="{97CACE07-0DAB-4860-AB23-81AF7E252513}"/>
                </a:ext>
              </a:extLst>
            </p:cNvPr>
            <p:cNvSpPr>
              <a:spLocks/>
            </p:cNvSpPr>
            <p:nvPr/>
          </p:nvSpPr>
          <p:spPr bwMode="auto">
            <a:xfrm>
              <a:off x="0" y="1840"/>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4</a:t>
              </a:r>
            </a:p>
          </p:txBody>
        </p:sp>
      </p:grpSp>
      <p:sp>
        <p:nvSpPr>
          <p:cNvPr id="39967" name="Rectangle 31">
            <a:extLst>
              <a:ext uri="{FF2B5EF4-FFF2-40B4-BE49-F238E27FC236}">
                <a16:creationId xmlns:a16="http://schemas.microsoft.com/office/drawing/2014/main" id="{E3604D1A-35C0-4E5F-9D02-80EE17DDAC07}"/>
              </a:ext>
            </a:extLst>
          </p:cNvPr>
          <p:cNvSpPr>
            <a:spLocks/>
          </p:cNvSpPr>
          <p:nvPr/>
        </p:nvSpPr>
        <p:spPr bwMode="auto">
          <a:xfrm>
            <a:off x="7600950" y="2133600"/>
            <a:ext cx="914400" cy="525463"/>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3000" dirty="0">
                <a:solidFill>
                  <a:srgbClr val="FFFFFF"/>
                </a:solidFill>
                <a:latin typeface="+mn-lt"/>
                <a:ea typeface="Gill Sans" pitchFamily="80" charset="0"/>
                <a:cs typeface="Gill Sans" pitchFamily="80" charset="0"/>
              </a:rPr>
              <a:t>Fri</a:t>
            </a:r>
          </a:p>
        </p:txBody>
      </p:sp>
      <p:grpSp>
        <p:nvGrpSpPr>
          <p:cNvPr id="5" name="Group 32">
            <a:extLst>
              <a:ext uri="{FF2B5EF4-FFF2-40B4-BE49-F238E27FC236}">
                <a16:creationId xmlns:a16="http://schemas.microsoft.com/office/drawing/2014/main" id="{2C0C145C-474F-41E9-A27B-F2E47A5ACDB3}"/>
              </a:ext>
            </a:extLst>
          </p:cNvPr>
          <p:cNvGrpSpPr>
            <a:grpSpLocks/>
          </p:cNvGrpSpPr>
          <p:nvPr/>
        </p:nvGrpSpPr>
        <p:grpSpPr bwMode="auto">
          <a:xfrm>
            <a:off x="7600950" y="2658953"/>
            <a:ext cx="914400" cy="3154680"/>
            <a:chOff x="0" y="0"/>
            <a:chExt cx="640" cy="2208"/>
          </a:xfrm>
          <a:solidFill>
            <a:schemeClr val="accent3"/>
          </a:solidFill>
        </p:grpSpPr>
        <p:sp>
          <p:nvSpPr>
            <p:cNvPr id="39969" name="Rectangle 33">
              <a:extLst>
                <a:ext uri="{FF2B5EF4-FFF2-40B4-BE49-F238E27FC236}">
                  <a16:creationId xmlns:a16="http://schemas.microsoft.com/office/drawing/2014/main" id="{A2EC62C1-E1CE-4CB9-A5FB-1A001E8833E8}"/>
                </a:ext>
              </a:extLst>
            </p:cNvPr>
            <p:cNvSpPr>
              <a:spLocks/>
            </p:cNvSpPr>
            <p:nvPr/>
          </p:nvSpPr>
          <p:spPr bwMode="auto">
            <a:xfrm>
              <a:off x="0" y="0"/>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70" name="Rectangle 34">
              <a:extLst>
                <a:ext uri="{FF2B5EF4-FFF2-40B4-BE49-F238E27FC236}">
                  <a16:creationId xmlns:a16="http://schemas.microsoft.com/office/drawing/2014/main" id="{96F39158-AF21-42A0-9F92-6BD263837662}"/>
                </a:ext>
              </a:extLst>
            </p:cNvPr>
            <p:cNvSpPr>
              <a:spLocks/>
            </p:cNvSpPr>
            <p:nvPr/>
          </p:nvSpPr>
          <p:spPr bwMode="auto">
            <a:xfrm>
              <a:off x="0" y="368"/>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71" name="Rectangle 35">
              <a:extLst>
                <a:ext uri="{FF2B5EF4-FFF2-40B4-BE49-F238E27FC236}">
                  <a16:creationId xmlns:a16="http://schemas.microsoft.com/office/drawing/2014/main" id="{718195E8-0F4F-4836-AD9C-6A662BFF8783}"/>
                </a:ext>
              </a:extLst>
            </p:cNvPr>
            <p:cNvSpPr>
              <a:spLocks/>
            </p:cNvSpPr>
            <p:nvPr/>
          </p:nvSpPr>
          <p:spPr bwMode="auto">
            <a:xfrm>
              <a:off x="0" y="736"/>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72" name="Rectangle 36">
              <a:extLst>
                <a:ext uri="{FF2B5EF4-FFF2-40B4-BE49-F238E27FC236}">
                  <a16:creationId xmlns:a16="http://schemas.microsoft.com/office/drawing/2014/main" id="{01325250-DAC2-49FF-848A-EAC4048E96BE}"/>
                </a:ext>
              </a:extLst>
            </p:cNvPr>
            <p:cNvSpPr>
              <a:spLocks/>
            </p:cNvSpPr>
            <p:nvPr/>
          </p:nvSpPr>
          <p:spPr bwMode="auto">
            <a:xfrm>
              <a:off x="0" y="1104"/>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73" name="Rectangle 37">
              <a:extLst>
                <a:ext uri="{FF2B5EF4-FFF2-40B4-BE49-F238E27FC236}">
                  <a16:creationId xmlns:a16="http://schemas.microsoft.com/office/drawing/2014/main" id="{8E9B3B7F-05F2-4B61-BE1D-BFDE50B676C9}"/>
                </a:ext>
              </a:extLst>
            </p:cNvPr>
            <p:cNvSpPr>
              <a:spLocks/>
            </p:cNvSpPr>
            <p:nvPr/>
          </p:nvSpPr>
          <p:spPr bwMode="auto">
            <a:xfrm>
              <a:off x="0" y="1472"/>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74" name="Rectangle 38">
              <a:extLst>
                <a:ext uri="{FF2B5EF4-FFF2-40B4-BE49-F238E27FC236}">
                  <a16:creationId xmlns:a16="http://schemas.microsoft.com/office/drawing/2014/main" id="{055B3713-4876-48E4-9316-48BCE7986808}"/>
                </a:ext>
              </a:extLst>
            </p:cNvPr>
            <p:cNvSpPr>
              <a:spLocks/>
            </p:cNvSpPr>
            <p:nvPr/>
          </p:nvSpPr>
          <p:spPr bwMode="auto">
            <a:xfrm>
              <a:off x="0" y="1840"/>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6" name="Group 39">
            <a:extLst>
              <a:ext uri="{FF2B5EF4-FFF2-40B4-BE49-F238E27FC236}">
                <a16:creationId xmlns:a16="http://schemas.microsoft.com/office/drawing/2014/main" id="{72F38C16-21D6-4BEA-A87A-BE78D31CF056}"/>
              </a:ext>
            </a:extLst>
          </p:cNvPr>
          <p:cNvGrpSpPr>
            <a:grpSpLocks/>
          </p:cNvGrpSpPr>
          <p:nvPr/>
        </p:nvGrpSpPr>
        <p:grpSpPr bwMode="auto">
          <a:xfrm>
            <a:off x="628650" y="2658953"/>
            <a:ext cx="6057900" cy="3154680"/>
            <a:chOff x="0" y="0"/>
            <a:chExt cx="4240" cy="2208"/>
          </a:xfrm>
          <a:solidFill>
            <a:schemeClr val="accent3"/>
          </a:solidFill>
        </p:grpSpPr>
        <p:sp>
          <p:nvSpPr>
            <p:cNvPr id="39976" name="Rectangle 40">
              <a:extLst>
                <a:ext uri="{FF2B5EF4-FFF2-40B4-BE49-F238E27FC236}">
                  <a16:creationId xmlns:a16="http://schemas.microsoft.com/office/drawing/2014/main" id="{6D9C583E-C22D-4125-A2E9-F7E2FE2EB06E}"/>
                </a:ext>
              </a:extLst>
            </p:cNvPr>
            <p:cNvSpPr>
              <a:spLocks/>
            </p:cNvSpPr>
            <p:nvPr/>
          </p:nvSpPr>
          <p:spPr bwMode="auto">
            <a:xfrm>
              <a:off x="0" y="1840"/>
              <a:ext cx="2320" cy="368"/>
            </a:xfrm>
            <a:prstGeom prst="rect">
              <a:avLst/>
            </a:prstGeom>
            <a:grpFill/>
            <a:ln w="25400">
              <a:solidFill>
                <a:schemeClr val="tx1"/>
              </a:solidFill>
              <a:miter lim="800000"/>
              <a:headEnd/>
              <a:tailEnd/>
            </a:ln>
          </p:spPr>
          <p:txBody>
            <a:bodyPr lIns="63500" tIns="63500" rIns="63500" bIns="63500" anchor="ctr"/>
            <a:lstStyle/>
            <a:p>
              <a:pPr eaLnBrk="1" fontAlgn="auto" hangingPunct="1">
                <a:spcBef>
                  <a:spcPts val="0"/>
                </a:spcBef>
                <a:spcAft>
                  <a:spcPts val="0"/>
                </a:spcAft>
                <a:defRPr/>
              </a:pPr>
              <a:r>
                <a:rPr lang="en-US" sz="2500" dirty="0">
                  <a:latin typeface="+mn-lt"/>
                  <a:ea typeface="Gill Sans" pitchFamily="80" charset="0"/>
                  <a:cs typeface="Gill Sans" pitchFamily="80" charset="0"/>
                </a:rPr>
                <a:t>Add error logging</a:t>
              </a:r>
            </a:p>
          </p:txBody>
        </p:sp>
        <p:sp>
          <p:nvSpPr>
            <p:cNvPr id="39977" name="Rectangle 41">
              <a:extLst>
                <a:ext uri="{FF2B5EF4-FFF2-40B4-BE49-F238E27FC236}">
                  <a16:creationId xmlns:a16="http://schemas.microsoft.com/office/drawing/2014/main" id="{52A4D9FC-35D9-4E49-B053-6CECAF118852}"/>
                </a:ext>
              </a:extLst>
            </p:cNvPr>
            <p:cNvSpPr>
              <a:spLocks/>
            </p:cNvSpPr>
            <p:nvPr/>
          </p:nvSpPr>
          <p:spPr bwMode="auto">
            <a:xfrm>
              <a:off x="2320" y="1840"/>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78" name="Rectangle 42">
              <a:extLst>
                <a:ext uri="{FF2B5EF4-FFF2-40B4-BE49-F238E27FC236}">
                  <a16:creationId xmlns:a16="http://schemas.microsoft.com/office/drawing/2014/main" id="{4F303CF3-09D2-491E-9427-8529822A738B}"/>
                </a:ext>
              </a:extLst>
            </p:cNvPr>
            <p:cNvSpPr>
              <a:spLocks/>
            </p:cNvSpPr>
            <p:nvPr/>
          </p:nvSpPr>
          <p:spPr bwMode="auto">
            <a:xfrm>
              <a:off x="2960" y="1840"/>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79" name="Rectangle 43">
              <a:extLst>
                <a:ext uri="{FF2B5EF4-FFF2-40B4-BE49-F238E27FC236}">
                  <a16:creationId xmlns:a16="http://schemas.microsoft.com/office/drawing/2014/main" id="{23416795-8E43-400B-9C06-DA5F48235E79}"/>
                </a:ext>
              </a:extLst>
            </p:cNvPr>
            <p:cNvSpPr>
              <a:spLocks/>
            </p:cNvSpPr>
            <p:nvPr/>
          </p:nvSpPr>
          <p:spPr bwMode="auto">
            <a:xfrm>
              <a:off x="3600" y="0"/>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80" name="Rectangle 44">
              <a:extLst>
                <a:ext uri="{FF2B5EF4-FFF2-40B4-BE49-F238E27FC236}">
                  <a16:creationId xmlns:a16="http://schemas.microsoft.com/office/drawing/2014/main" id="{4D9A2EBC-5C60-4763-A2F4-7EF10A0DEFB6}"/>
                </a:ext>
              </a:extLst>
            </p:cNvPr>
            <p:cNvSpPr>
              <a:spLocks/>
            </p:cNvSpPr>
            <p:nvPr/>
          </p:nvSpPr>
          <p:spPr bwMode="auto">
            <a:xfrm>
              <a:off x="3600" y="368"/>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10</a:t>
              </a:r>
            </a:p>
          </p:txBody>
        </p:sp>
        <p:sp>
          <p:nvSpPr>
            <p:cNvPr id="39981" name="Rectangle 45">
              <a:extLst>
                <a:ext uri="{FF2B5EF4-FFF2-40B4-BE49-F238E27FC236}">
                  <a16:creationId xmlns:a16="http://schemas.microsoft.com/office/drawing/2014/main" id="{74577B2B-572F-4877-A4A9-E5A1364A1A8D}"/>
                </a:ext>
              </a:extLst>
            </p:cNvPr>
            <p:cNvSpPr>
              <a:spLocks/>
            </p:cNvSpPr>
            <p:nvPr/>
          </p:nvSpPr>
          <p:spPr bwMode="auto">
            <a:xfrm>
              <a:off x="3600" y="736"/>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16</a:t>
              </a:r>
            </a:p>
          </p:txBody>
        </p:sp>
        <p:sp>
          <p:nvSpPr>
            <p:cNvPr id="39982" name="Rectangle 46">
              <a:extLst>
                <a:ext uri="{FF2B5EF4-FFF2-40B4-BE49-F238E27FC236}">
                  <a16:creationId xmlns:a16="http://schemas.microsoft.com/office/drawing/2014/main" id="{DB8C3D88-00AD-456F-A655-1DEC52C95337}"/>
                </a:ext>
              </a:extLst>
            </p:cNvPr>
            <p:cNvSpPr>
              <a:spLocks/>
            </p:cNvSpPr>
            <p:nvPr/>
          </p:nvSpPr>
          <p:spPr bwMode="auto">
            <a:xfrm>
              <a:off x="3600" y="1104"/>
              <a:ext cx="640" cy="368"/>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39983" name="Rectangle 47">
              <a:extLst>
                <a:ext uri="{FF2B5EF4-FFF2-40B4-BE49-F238E27FC236}">
                  <a16:creationId xmlns:a16="http://schemas.microsoft.com/office/drawing/2014/main" id="{4851F1F0-6DF2-4A93-BAF0-8EC325B1AB6A}"/>
                </a:ext>
              </a:extLst>
            </p:cNvPr>
            <p:cNvSpPr>
              <a:spLocks/>
            </p:cNvSpPr>
            <p:nvPr/>
          </p:nvSpPr>
          <p:spPr bwMode="auto">
            <a:xfrm>
              <a:off x="3600" y="1472"/>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sp>
          <p:nvSpPr>
            <p:cNvPr id="39984" name="Rectangle 48">
              <a:extLst>
                <a:ext uri="{FF2B5EF4-FFF2-40B4-BE49-F238E27FC236}">
                  <a16:creationId xmlns:a16="http://schemas.microsoft.com/office/drawing/2014/main" id="{704AA8A6-9EEC-4D96-B574-26923EFB89B8}"/>
                </a:ext>
              </a:extLst>
            </p:cNvPr>
            <p:cNvSpPr>
              <a:spLocks/>
            </p:cNvSpPr>
            <p:nvPr/>
          </p:nvSpPr>
          <p:spPr bwMode="auto">
            <a:xfrm>
              <a:off x="3600" y="1840"/>
              <a:ext cx="640" cy="368"/>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500" dirty="0">
                  <a:latin typeface="+mn-lt"/>
                  <a:ea typeface="Gill Sans" pitchFamily="80" charset="0"/>
                  <a:cs typeface="Gill Sans" pitchFamily="80" charset="0"/>
                </a:rPr>
                <a:t>8</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2">
            <a:extLst>
              <a:ext uri="{FF2B5EF4-FFF2-40B4-BE49-F238E27FC236}">
                <a16:creationId xmlns:a16="http://schemas.microsoft.com/office/drawing/2014/main" id="{BBA6C9C4-A0EA-465C-AE10-29AF97E9BD3F}"/>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A sprint burndown chart</a:t>
            </a:r>
          </a:p>
        </p:txBody>
      </p:sp>
      <p:graphicFrame>
        <p:nvGraphicFramePr>
          <p:cNvPr id="81923" name="Object 2">
            <a:extLst>
              <a:ext uri="{FF2B5EF4-FFF2-40B4-BE49-F238E27FC236}">
                <a16:creationId xmlns:a16="http://schemas.microsoft.com/office/drawing/2014/main" id="{C52BB3F2-CD0B-4750-A652-EEAE51123925}"/>
              </a:ext>
            </a:extLst>
          </p:cNvPr>
          <p:cNvGraphicFramePr>
            <a:graphicFrameLocks/>
          </p:cNvGraphicFramePr>
          <p:nvPr/>
        </p:nvGraphicFramePr>
        <p:xfrm>
          <a:off x="971550" y="1844675"/>
          <a:ext cx="6529388" cy="4181475"/>
        </p:xfrm>
        <a:graphic>
          <a:graphicData uri="http://schemas.openxmlformats.org/presentationml/2006/ole">
            <mc:AlternateContent xmlns:mc="http://schemas.openxmlformats.org/markup-compatibility/2006">
              <mc:Choice xmlns:v="urn:schemas-microsoft-com:vml" Requires="v">
                <p:oleObj spid="_x0000_s81943" name="Chart" r:id="rId4" imgW="0" imgH="0" progId="MSGraph.Chart.8">
                  <p:embed/>
                </p:oleObj>
              </mc:Choice>
              <mc:Fallback>
                <p:oleObj name="Chart" r:id="rId4" imgW="0" imgH="0" progId="MSGraph.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44675"/>
                        <a:ext cx="65293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4" name="Rectangle 4">
            <a:extLst>
              <a:ext uri="{FF2B5EF4-FFF2-40B4-BE49-F238E27FC236}">
                <a16:creationId xmlns:a16="http://schemas.microsoft.com/office/drawing/2014/main" id="{FC5A121E-CD46-434F-8680-5AF521D406E3}"/>
              </a:ext>
            </a:extLst>
          </p:cNvPr>
          <p:cNvSpPr>
            <a:spLocks/>
          </p:cNvSpPr>
          <p:nvPr/>
        </p:nvSpPr>
        <p:spPr bwMode="auto">
          <a:xfrm rot="-5400000">
            <a:off x="-1319212" y="3101975"/>
            <a:ext cx="375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solidFill>
                  <a:schemeClr val="bg1"/>
                </a:solidFill>
                <a:latin typeface="Calibri" panose="020F0502020204030204" pitchFamily="34" charset="0"/>
                <a:ea typeface="Gill Sans"/>
                <a:cs typeface="Gill Sans"/>
              </a:rPr>
              <a:t>          Hours</a:t>
            </a: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F233925-C44B-4E79-AC7A-4E14B069C5D6}"/>
              </a:ext>
            </a:extLst>
          </p:cNvPr>
          <p:cNvSpPr>
            <a:spLocks/>
          </p:cNvSpPr>
          <p:nvPr/>
        </p:nvSpPr>
        <p:spPr bwMode="auto">
          <a:xfrm>
            <a:off x="1143000" y="2892425"/>
            <a:ext cx="6869113" cy="3633788"/>
          </a:xfrm>
          <a:prstGeom prst="rect">
            <a:avLst/>
          </a:prstGeom>
          <a:solidFill>
            <a:schemeClr val="accent3"/>
          </a:solidFill>
          <a:ln w="9525">
            <a:solidFill>
              <a:srgbClr val="8E8E8E"/>
            </a:solidFill>
            <a:miter lim="800000"/>
            <a:headEnd/>
            <a:tailEnd/>
          </a:ln>
          <a:effectLst>
            <a:outerShdw dist="50800" dir="21480060" algn="ctr" rotWithShape="0">
              <a:schemeClr val="bg2">
                <a:alpha val="3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83971" name="Rectangle 3">
            <a:extLst>
              <a:ext uri="{FF2B5EF4-FFF2-40B4-BE49-F238E27FC236}">
                <a16:creationId xmlns:a16="http://schemas.microsoft.com/office/drawing/2014/main" id="{B309730C-E2D0-4489-93CD-A248517AC1B0}"/>
              </a:ext>
            </a:extLst>
          </p:cNvPr>
          <p:cNvSpPr>
            <a:spLocks/>
          </p:cNvSpPr>
          <p:nvPr/>
        </p:nvSpPr>
        <p:spPr bwMode="auto">
          <a:xfrm rot="-5400000">
            <a:off x="208757" y="4383881"/>
            <a:ext cx="2560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latin typeface="Calibri" panose="020F0502020204030204" pitchFamily="34" charset="0"/>
                <a:ea typeface="Gill Sans"/>
                <a:cs typeface="Gill Sans"/>
              </a:rPr>
              <a:t>Hours</a:t>
            </a:r>
          </a:p>
        </p:txBody>
      </p:sp>
      <p:sp>
        <p:nvSpPr>
          <p:cNvPr id="83972" name="Line 4">
            <a:extLst>
              <a:ext uri="{FF2B5EF4-FFF2-40B4-BE49-F238E27FC236}">
                <a16:creationId xmlns:a16="http://schemas.microsoft.com/office/drawing/2014/main" id="{2B6645AD-4864-40D3-9DDA-4697E6451EA8}"/>
              </a:ext>
            </a:extLst>
          </p:cNvPr>
          <p:cNvSpPr>
            <a:spLocks noChangeShapeType="1"/>
          </p:cNvSpPr>
          <p:nvPr/>
        </p:nvSpPr>
        <p:spPr bwMode="auto">
          <a:xfrm>
            <a:off x="2106613" y="5280025"/>
            <a:ext cx="5394325"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83973" name="Line 5">
            <a:extLst>
              <a:ext uri="{FF2B5EF4-FFF2-40B4-BE49-F238E27FC236}">
                <a16:creationId xmlns:a16="http://schemas.microsoft.com/office/drawing/2014/main" id="{D1B5D855-2AB9-404E-AB59-D8ED537FE599}"/>
              </a:ext>
            </a:extLst>
          </p:cNvPr>
          <p:cNvSpPr>
            <a:spLocks noChangeShapeType="1"/>
          </p:cNvSpPr>
          <p:nvPr/>
        </p:nvSpPr>
        <p:spPr bwMode="auto">
          <a:xfrm>
            <a:off x="2106613" y="3806825"/>
            <a:ext cx="5394325"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83974" name="Line 6">
            <a:extLst>
              <a:ext uri="{FF2B5EF4-FFF2-40B4-BE49-F238E27FC236}">
                <a16:creationId xmlns:a16="http://schemas.microsoft.com/office/drawing/2014/main" id="{19E94991-8F76-4682-BFAD-940B079E8817}"/>
              </a:ext>
            </a:extLst>
          </p:cNvPr>
          <p:cNvSpPr>
            <a:spLocks noChangeShapeType="1"/>
          </p:cNvSpPr>
          <p:nvPr/>
        </p:nvSpPr>
        <p:spPr bwMode="auto">
          <a:xfrm>
            <a:off x="2106613" y="4297363"/>
            <a:ext cx="5394325"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83975" name="Line 7">
            <a:extLst>
              <a:ext uri="{FF2B5EF4-FFF2-40B4-BE49-F238E27FC236}">
                <a16:creationId xmlns:a16="http://schemas.microsoft.com/office/drawing/2014/main" id="{9B21947C-9806-4324-BEC5-8F4D04D43B63}"/>
              </a:ext>
            </a:extLst>
          </p:cNvPr>
          <p:cNvSpPr>
            <a:spLocks noChangeShapeType="1"/>
          </p:cNvSpPr>
          <p:nvPr/>
        </p:nvSpPr>
        <p:spPr bwMode="auto">
          <a:xfrm>
            <a:off x="2106613" y="4789488"/>
            <a:ext cx="5394325"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83976" name="Line 8">
            <a:extLst>
              <a:ext uri="{FF2B5EF4-FFF2-40B4-BE49-F238E27FC236}">
                <a16:creationId xmlns:a16="http://schemas.microsoft.com/office/drawing/2014/main" id="{009A3EA1-625F-4881-B93D-9D02485EA58E}"/>
              </a:ext>
            </a:extLst>
          </p:cNvPr>
          <p:cNvSpPr>
            <a:spLocks noChangeShapeType="1"/>
          </p:cNvSpPr>
          <p:nvPr/>
        </p:nvSpPr>
        <p:spPr bwMode="auto">
          <a:xfrm>
            <a:off x="2106613" y="5772150"/>
            <a:ext cx="5394325"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83977" name="Rectangle 9">
            <a:extLst>
              <a:ext uri="{FF2B5EF4-FFF2-40B4-BE49-F238E27FC236}">
                <a16:creationId xmlns:a16="http://schemas.microsoft.com/office/drawing/2014/main" id="{741ACACB-E960-4336-BF1C-27D3496CC7E5}"/>
              </a:ext>
            </a:extLst>
          </p:cNvPr>
          <p:cNvSpPr>
            <a:spLocks/>
          </p:cNvSpPr>
          <p:nvPr/>
        </p:nvSpPr>
        <p:spPr bwMode="auto">
          <a:xfrm>
            <a:off x="1568450" y="3617913"/>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100">
                <a:latin typeface="Calibri" panose="020F0502020204030204" pitchFamily="34" charset="0"/>
                <a:ea typeface="Gill Sans"/>
                <a:cs typeface="Gill Sans"/>
              </a:rPr>
              <a:t>40</a:t>
            </a:r>
          </a:p>
        </p:txBody>
      </p:sp>
      <p:sp>
        <p:nvSpPr>
          <p:cNvPr id="83978" name="Rectangle 10">
            <a:extLst>
              <a:ext uri="{FF2B5EF4-FFF2-40B4-BE49-F238E27FC236}">
                <a16:creationId xmlns:a16="http://schemas.microsoft.com/office/drawing/2014/main" id="{3846857A-BE3F-481D-9D97-FF13DC2A44F5}"/>
              </a:ext>
            </a:extLst>
          </p:cNvPr>
          <p:cNvSpPr>
            <a:spLocks/>
          </p:cNvSpPr>
          <p:nvPr/>
        </p:nvSpPr>
        <p:spPr bwMode="auto">
          <a:xfrm>
            <a:off x="1568450" y="4108450"/>
            <a:ext cx="492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100">
                <a:latin typeface="Calibri" panose="020F0502020204030204" pitchFamily="34" charset="0"/>
                <a:ea typeface="Gill Sans"/>
                <a:cs typeface="Gill Sans"/>
              </a:rPr>
              <a:t>30</a:t>
            </a:r>
          </a:p>
        </p:txBody>
      </p:sp>
      <p:sp>
        <p:nvSpPr>
          <p:cNvPr id="83979" name="Rectangle 11">
            <a:extLst>
              <a:ext uri="{FF2B5EF4-FFF2-40B4-BE49-F238E27FC236}">
                <a16:creationId xmlns:a16="http://schemas.microsoft.com/office/drawing/2014/main" id="{7C169FA2-0D21-44D4-949F-EF276F756A49}"/>
              </a:ext>
            </a:extLst>
          </p:cNvPr>
          <p:cNvSpPr>
            <a:spLocks/>
          </p:cNvSpPr>
          <p:nvPr/>
        </p:nvSpPr>
        <p:spPr bwMode="auto">
          <a:xfrm>
            <a:off x="1568450" y="4600575"/>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100">
                <a:latin typeface="Calibri" panose="020F0502020204030204" pitchFamily="34" charset="0"/>
                <a:ea typeface="Gill Sans"/>
                <a:cs typeface="Gill Sans"/>
              </a:rPr>
              <a:t>20</a:t>
            </a:r>
          </a:p>
        </p:txBody>
      </p:sp>
      <p:sp>
        <p:nvSpPr>
          <p:cNvPr id="83980" name="Rectangle 12">
            <a:extLst>
              <a:ext uri="{FF2B5EF4-FFF2-40B4-BE49-F238E27FC236}">
                <a16:creationId xmlns:a16="http://schemas.microsoft.com/office/drawing/2014/main" id="{C51035B2-19A1-40D1-8822-B26D9338175C}"/>
              </a:ext>
            </a:extLst>
          </p:cNvPr>
          <p:cNvSpPr>
            <a:spLocks/>
          </p:cNvSpPr>
          <p:nvPr/>
        </p:nvSpPr>
        <p:spPr bwMode="auto">
          <a:xfrm>
            <a:off x="1568450" y="5092700"/>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100">
                <a:latin typeface="Calibri" panose="020F0502020204030204" pitchFamily="34" charset="0"/>
                <a:ea typeface="Gill Sans"/>
                <a:cs typeface="Gill Sans"/>
              </a:rPr>
              <a:t>10</a:t>
            </a:r>
          </a:p>
        </p:txBody>
      </p:sp>
      <p:sp>
        <p:nvSpPr>
          <p:cNvPr id="83981" name="Rectangle 13">
            <a:extLst>
              <a:ext uri="{FF2B5EF4-FFF2-40B4-BE49-F238E27FC236}">
                <a16:creationId xmlns:a16="http://schemas.microsoft.com/office/drawing/2014/main" id="{A38EFD62-E7F5-43E9-A31B-C870DE3C9E66}"/>
              </a:ext>
            </a:extLst>
          </p:cNvPr>
          <p:cNvSpPr>
            <a:spLocks/>
          </p:cNvSpPr>
          <p:nvPr/>
        </p:nvSpPr>
        <p:spPr bwMode="auto">
          <a:xfrm>
            <a:off x="1568450" y="5561013"/>
            <a:ext cx="492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100">
                <a:latin typeface="Calibri" panose="020F0502020204030204" pitchFamily="34" charset="0"/>
                <a:ea typeface="Gill Sans"/>
                <a:cs typeface="Gill Sans"/>
              </a:rPr>
              <a:t>0</a:t>
            </a:r>
          </a:p>
        </p:txBody>
      </p:sp>
      <p:sp>
        <p:nvSpPr>
          <p:cNvPr id="83982" name="Rectangle 14">
            <a:extLst>
              <a:ext uri="{FF2B5EF4-FFF2-40B4-BE49-F238E27FC236}">
                <a16:creationId xmlns:a16="http://schemas.microsoft.com/office/drawing/2014/main" id="{C149886C-4F37-4185-BDCE-FDB6C3E1E1D0}"/>
              </a:ext>
            </a:extLst>
          </p:cNvPr>
          <p:cNvSpPr>
            <a:spLocks/>
          </p:cNvSpPr>
          <p:nvPr/>
        </p:nvSpPr>
        <p:spPr bwMode="auto">
          <a:xfrm>
            <a:off x="220821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latin typeface="Calibri" panose="020F0502020204030204" pitchFamily="34" charset="0"/>
                <a:ea typeface="Gill Sans"/>
                <a:cs typeface="Gill Sans"/>
              </a:rPr>
              <a:t>Mon</a:t>
            </a:r>
          </a:p>
        </p:txBody>
      </p:sp>
      <p:sp>
        <p:nvSpPr>
          <p:cNvPr id="83983" name="Rectangle 15">
            <a:extLst>
              <a:ext uri="{FF2B5EF4-FFF2-40B4-BE49-F238E27FC236}">
                <a16:creationId xmlns:a16="http://schemas.microsoft.com/office/drawing/2014/main" id="{8CE8FFB9-3D3E-4C0A-998A-88C351ED1A15}"/>
              </a:ext>
            </a:extLst>
          </p:cNvPr>
          <p:cNvSpPr>
            <a:spLocks/>
          </p:cNvSpPr>
          <p:nvPr/>
        </p:nvSpPr>
        <p:spPr bwMode="auto">
          <a:xfrm>
            <a:off x="329406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latin typeface="Calibri" panose="020F0502020204030204" pitchFamily="34" charset="0"/>
                <a:ea typeface="Gill Sans"/>
                <a:cs typeface="Gill Sans"/>
              </a:rPr>
              <a:t>Tue</a:t>
            </a:r>
          </a:p>
        </p:txBody>
      </p:sp>
      <p:sp>
        <p:nvSpPr>
          <p:cNvPr id="83984" name="Rectangle 16">
            <a:extLst>
              <a:ext uri="{FF2B5EF4-FFF2-40B4-BE49-F238E27FC236}">
                <a16:creationId xmlns:a16="http://schemas.microsoft.com/office/drawing/2014/main" id="{AAD3B15A-4470-416C-AA81-92C69524ADBE}"/>
              </a:ext>
            </a:extLst>
          </p:cNvPr>
          <p:cNvSpPr>
            <a:spLocks/>
          </p:cNvSpPr>
          <p:nvPr/>
        </p:nvSpPr>
        <p:spPr bwMode="auto">
          <a:xfrm>
            <a:off x="437991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latin typeface="Calibri" panose="020F0502020204030204" pitchFamily="34" charset="0"/>
                <a:ea typeface="Gill Sans"/>
                <a:cs typeface="Gill Sans"/>
              </a:rPr>
              <a:t>Wed</a:t>
            </a:r>
          </a:p>
        </p:txBody>
      </p:sp>
      <p:sp>
        <p:nvSpPr>
          <p:cNvPr id="83985" name="Rectangle 17">
            <a:extLst>
              <a:ext uri="{FF2B5EF4-FFF2-40B4-BE49-F238E27FC236}">
                <a16:creationId xmlns:a16="http://schemas.microsoft.com/office/drawing/2014/main" id="{62034FAF-7F16-4043-9CF8-6C12AC48AD53}"/>
              </a:ext>
            </a:extLst>
          </p:cNvPr>
          <p:cNvSpPr>
            <a:spLocks/>
          </p:cNvSpPr>
          <p:nvPr/>
        </p:nvSpPr>
        <p:spPr bwMode="auto">
          <a:xfrm>
            <a:off x="546576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latin typeface="Calibri" panose="020F0502020204030204" pitchFamily="34" charset="0"/>
                <a:ea typeface="Gill Sans"/>
                <a:cs typeface="Gill Sans"/>
              </a:rPr>
              <a:t>Thu</a:t>
            </a:r>
          </a:p>
        </p:txBody>
      </p:sp>
      <p:sp>
        <p:nvSpPr>
          <p:cNvPr id="83986" name="Rectangle 18">
            <a:extLst>
              <a:ext uri="{FF2B5EF4-FFF2-40B4-BE49-F238E27FC236}">
                <a16:creationId xmlns:a16="http://schemas.microsoft.com/office/drawing/2014/main" id="{667A8FF0-B88C-4ADF-A6D2-E9C12D3B114F}"/>
              </a:ext>
            </a:extLst>
          </p:cNvPr>
          <p:cNvSpPr>
            <a:spLocks/>
          </p:cNvSpPr>
          <p:nvPr/>
        </p:nvSpPr>
        <p:spPr bwMode="auto">
          <a:xfrm>
            <a:off x="6551613" y="5721350"/>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latin typeface="Calibri" panose="020F0502020204030204" pitchFamily="34" charset="0"/>
                <a:ea typeface="Gill Sans"/>
                <a:cs typeface="Gill Sans"/>
              </a:rPr>
              <a:t>Fri</a:t>
            </a:r>
          </a:p>
        </p:txBody>
      </p:sp>
      <p:sp>
        <p:nvSpPr>
          <p:cNvPr id="101395" name="Rectangle 19">
            <a:extLst>
              <a:ext uri="{FF2B5EF4-FFF2-40B4-BE49-F238E27FC236}">
                <a16:creationId xmlns:a16="http://schemas.microsoft.com/office/drawing/2014/main" id="{242FC78F-6C14-475E-95B1-96BF10EC875C}"/>
              </a:ext>
            </a:extLst>
          </p:cNvPr>
          <p:cNvSpPr>
            <a:spLocks/>
          </p:cNvSpPr>
          <p:nvPr/>
        </p:nvSpPr>
        <p:spPr bwMode="auto">
          <a:xfrm>
            <a:off x="628650" y="206375"/>
            <a:ext cx="3314700" cy="444500"/>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2800" dirty="0">
                <a:solidFill>
                  <a:srgbClr val="FFFFFF"/>
                </a:solidFill>
                <a:latin typeface="+mn-lt"/>
                <a:ea typeface="Gill Sans" pitchFamily="80" charset="0"/>
                <a:cs typeface="Gill Sans" pitchFamily="80" charset="0"/>
              </a:rPr>
              <a:t>Tasks</a:t>
            </a:r>
          </a:p>
        </p:txBody>
      </p:sp>
      <p:sp>
        <p:nvSpPr>
          <p:cNvPr id="101396" name="Rectangle 20">
            <a:extLst>
              <a:ext uri="{FF2B5EF4-FFF2-40B4-BE49-F238E27FC236}">
                <a16:creationId xmlns:a16="http://schemas.microsoft.com/office/drawing/2014/main" id="{24DB51C4-5217-4C08-8096-6BA75A9A25FC}"/>
              </a:ext>
            </a:extLst>
          </p:cNvPr>
          <p:cNvSpPr>
            <a:spLocks/>
          </p:cNvSpPr>
          <p:nvPr/>
        </p:nvSpPr>
        <p:spPr bwMode="auto">
          <a:xfrm>
            <a:off x="628650" y="650875"/>
            <a:ext cx="3314700" cy="446088"/>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300" dirty="0">
                <a:latin typeface="+mn-lt"/>
                <a:ea typeface="Gill Sans" pitchFamily="80" charset="0"/>
                <a:cs typeface="Gill Sans" pitchFamily="80" charset="0"/>
              </a:rPr>
              <a:t>Code the user interface</a:t>
            </a:r>
          </a:p>
        </p:txBody>
      </p:sp>
      <p:sp>
        <p:nvSpPr>
          <p:cNvPr id="101397" name="Rectangle 21">
            <a:extLst>
              <a:ext uri="{FF2B5EF4-FFF2-40B4-BE49-F238E27FC236}">
                <a16:creationId xmlns:a16="http://schemas.microsoft.com/office/drawing/2014/main" id="{277E48C3-E655-4C33-A4F5-49820FEA08A2}"/>
              </a:ext>
            </a:extLst>
          </p:cNvPr>
          <p:cNvSpPr>
            <a:spLocks/>
          </p:cNvSpPr>
          <p:nvPr/>
        </p:nvSpPr>
        <p:spPr bwMode="auto">
          <a:xfrm>
            <a:off x="628650" y="1096963"/>
            <a:ext cx="3314700" cy="446087"/>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300" dirty="0">
                <a:latin typeface="+mn-lt"/>
                <a:ea typeface="Gill Sans" pitchFamily="80" charset="0"/>
                <a:cs typeface="Gill Sans" pitchFamily="80" charset="0"/>
              </a:rPr>
              <a:t>Code the middle tier</a:t>
            </a:r>
          </a:p>
        </p:txBody>
      </p:sp>
      <p:sp>
        <p:nvSpPr>
          <p:cNvPr id="101398" name="Rectangle 22">
            <a:extLst>
              <a:ext uri="{FF2B5EF4-FFF2-40B4-BE49-F238E27FC236}">
                <a16:creationId xmlns:a16="http://schemas.microsoft.com/office/drawing/2014/main" id="{AAF59758-4A4E-4324-AE26-B94B52B8B2D9}"/>
              </a:ext>
            </a:extLst>
          </p:cNvPr>
          <p:cNvSpPr>
            <a:spLocks/>
          </p:cNvSpPr>
          <p:nvPr/>
        </p:nvSpPr>
        <p:spPr bwMode="auto">
          <a:xfrm>
            <a:off x="628650" y="1543050"/>
            <a:ext cx="3314700" cy="446088"/>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300" dirty="0">
                <a:latin typeface="+mn-lt"/>
                <a:ea typeface="Gill Sans" pitchFamily="80" charset="0"/>
                <a:cs typeface="Gill Sans" pitchFamily="80" charset="0"/>
              </a:rPr>
              <a:t>Test the middle tier</a:t>
            </a:r>
          </a:p>
        </p:txBody>
      </p:sp>
      <p:sp>
        <p:nvSpPr>
          <p:cNvPr id="101399" name="Rectangle 23">
            <a:extLst>
              <a:ext uri="{FF2B5EF4-FFF2-40B4-BE49-F238E27FC236}">
                <a16:creationId xmlns:a16="http://schemas.microsoft.com/office/drawing/2014/main" id="{8FEA95BF-0F00-4404-B795-FE6099F76347}"/>
              </a:ext>
            </a:extLst>
          </p:cNvPr>
          <p:cNvSpPr>
            <a:spLocks/>
          </p:cNvSpPr>
          <p:nvPr/>
        </p:nvSpPr>
        <p:spPr bwMode="auto">
          <a:xfrm>
            <a:off x="628650" y="1989138"/>
            <a:ext cx="3314700" cy="446087"/>
          </a:xfrm>
          <a:prstGeom prst="rect">
            <a:avLst/>
          </a:prstGeom>
          <a:solidFill>
            <a:schemeClr val="accent3"/>
          </a:solidFill>
          <a:ln w="25400">
            <a:solidFill>
              <a:schemeClr val="tx1"/>
            </a:solidFill>
            <a:miter lim="800000"/>
            <a:headEnd/>
            <a:tailEnd/>
          </a:ln>
        </p:spPr>
        <p:txBody>
          <a:bodyPr lIns="57150" tIns="57150" rIns="57150" bIns="57150" anchor="ctr"/>
          <a:lstStyle/>
          <a:p>
            <a:pPr eaLnBrk="1" fontAlgn="auto" hangingPunct="1">
              <a:spcBef>
                <a:spcPts val="0"/>
              </a:spcBef>
              <a:spcAft>
                <a:spcPts val="0"/>
              </a:spcAft>
              <a:defRPr/>
            </a:pPr>
            <a:r>
              <a:rPr lang="en-US" sz="2300" dirty="0">
                <a:latin typeface="+mn-lt"/>
                <a:ea typeface="Gill Sans" pitchFamily="80" charset="0"/>
                <a:cs typeface="Gill Sans" pitchFamily="80" charset="0"/>
              </a:rPr>
              <a:t>Write online help</a:t>
            </a:r>
          </a:p>
        </p:txBody>
      </p:sp>
      <p:sp>
        <p:nvSpPr>
          <p:cNvPr id="101400" name="Rectangle 24">
            <a:extLst>
              <a:ext uri="{FF2B5EF4-FFF2-40B4-BE49-F238E27FC236}">
                <a16:creationId xmlns:a16="http://schemas.microsoft.com/office/drawing/2014/main" id="{264AEC14-BD20-425B-A614-41245C49ECAB}"/>
              </a:ext>
            </a:extLst>
          </p:cNvPr>
          <p:cNvSpPr>
            <a:spLocks/>
          </p:cNvSpPr>
          <p:nvPr/>
        </p:nvSpPr>
        <p:spPr bwMode="auto">
          <a:xfrm>
            <a:off x="3943350" y="206375"/>
            <a:ext cx="914400" cy="444500"/>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2800" dirty="0">
                <a:solidFill>
                  <a:srgbClr val="FFFFFF"/>
                </a:solidFill>
                <a:latin typeface="+mn-lt"/>
                <a:ea typeface="Gill Sans" pitchFamily="80" charset="0"/>
                <a:cs typeface="Gill Sans" pitchFamily="80" charset="0"/>
              </a:rPr>
              <a:t>Mon</a:t>
            </a:r>
          </a:p>
        </p:txBody>
      </p:sp>
      <p:sp>
        <p:nvSpPr>
          <p:cNvPr id="101401" name="Rectangle 25">
            <a:extLst>
              <a:ext uri="{FF2B5EF4-FFF2-40B4-BE49-F238E27FC236}">
                <a16:creationId xmlns:a16="http://schemas.microsoft.com/office/drawing/2014/main" id="{13EA5B0E-C401-41CF-9460-82736798B1D4}"/>
              </a:ext>
            </a:extLst>
          </p:cNvPr>
          <p:cNvSpPr>
            <a:spLocks/>
          </p:cNvSpPr>
          <p:nvPr/>
        </p:nvSpPr>
        <p:spPr bwMode="auto">
          <a:xfrm>
            <a:off x="3943350" y="650875"/>
            <a:ext cx="914400" cy="446088"/>
          </a:xfrm>
          <a:prstGeom prst="rect">
            <a:avLst/>
          </a:prstGeom>
          <a:solidFill>
            <a:schemeClr val="accent3"/>
          </a:solidFill>
          <a:ln w="25400">
            <a:solidFill>
              <a:schemeClr val="tx1"/>
            </a:solidFill>
            <a:miter lim="800000"/>
            <a:headEnd/>
            <a:tailEnd/>
          </a:ln>
        </p:spPr>
        <p:txBody>
          <a:bodyPr lIns="57150" tIns="57150" rIns="182761" bIns="5715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8</a:t>
            </a:r>
          </a:p>
        </p:txBody>
      </p:sp>
      <p:sp>
        <p:nvSpPr>
          <p:cNvPr id="101402" name="Rectangle 26">
            <a:extLst>
              <a:ext uri="{FF2B5EF4-FFF2-40B4-BE49-F238E27FC236}">
                <a16:creationId xmlns:a16="http://schemas.microsoft.com/office/drawing/2014/main" id="{4CE70057-588F-4E2D-A4EA-69A8A0C705B4}"/>
              </a:ext>
            </a:extLst>
          </p:cNvPr>
          <p:cNvSpPr>
            <a:spLocks/>
          </p:cNvSpPr>
          <p:nvPr/>
        </p:nvSpPr>
        <p:spPr bwMode="auto">
          <a:xfrm>
            <a:off x="3943350" y="1096963"/>
            <a:ext cx="914400" cy="446087"/>
          </a:xfrm>
          <a:prstGeom prst="rect">
            <a:avLst/>
          </a:prstGeom>
          <a:solidFill>
            <a:schemeClr val="accent3"/>
          </a:solidFill>
          <a:ln w="25400">
            <a:solidFill>
              <a:schemeClr val="tx1"/>
            </a:solidFill>
            <a:miter lim="800000"/>
            <a:headEnd/>
            <a:tailEnd/>
          </a:ln>
        </p:spPr>
        <p:txBody>
          <a:bodyPr lIns="57150" tIns="57150" rIns="182761" bIns="5715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16</a:t>
            </a:r>
          </a:p>
        </p:txBody>
      </p:sp>
      <p:sp>
        <p:nvSpPr>
          <p:cNvPr id="101403" name="Rectangle 27">
            <a:extLst>
              <a:ext uri="{FF2B5EF4-FFF2-40B4-BE49-F238E27FC236}">
                <a16:creationId xmlns:a16="http://schemas.microsoft.com/office/drawing/2014/main" id="{91EFD351-B7AA-4DF4-8610-15C9665EFE14}"/>
              </a:ext>
            </a:extLst>
          </p:cNvPr>
          <p:cNvSpPr>
            <a:spLocks/>
          </p:cNvSpPr>
          <p:nvPr/>
        </p:nvSpPr>
        <p:spPr bwMode="auto">
          <a:xfrm>
            <a:off x="3943350" y="1543050"/>
            <a:ext cx="914400" cy="446088"/>
          </a:xfrm>
          <a:prstGeom prst="rect">
            <a:avLst/>
          </a:prstGeom>
          <a:solidFill>
            <a:schemeClr val="accent3"/>
          </a:solidFill>
          <a:ln w="25400">
            <a:solidFill>
              <a:schemeClr val="tx1"/>
            </a:solidFill>
            <a:miter lim="800000"/>
            <a:headEnd/>
            <a:tailEnd/>
          </a:ln>
        </p:spPr>
        <p:txBody>
          <a:bodyPr lIns="57150" tIns="57150" rIns="182761" bIns="5715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8</a:t>
            </a:r>
          </a:p>
        </p:txBody>
      </p:sp>
      <p:sp>
        <p:nvSpPr>
          <p:cNvPr id="101404" name="Rectangle 28">
            <a:extLst>
              <a:ext uri="{FF2B5EF4-FFF2-40B4-BE49-F238E27FC236}">
                <a16:creationId xmlns:a16="http://schemas.microsoft.com/office/drawing/2014/main" id="{F7423853-24A9-4769-8EC6-544FD7E6667E}"/>
              </a:ext>
            </a:extLst>
          </p:cNvPr>
          <p:cNvSpPr>
            <a:spLocks/>
          </p:cNvSpPr>
          <p:nvPr/>
        </p:nvSpPr>
        <p:spPr bwMode="auto">
          <a:xfrm>
            <a:off x="3943350" y="1989138"/>
            <a:ext cx="914400" cy="446087"/>
          </a:xfrm>
          <a:prstGeom prst="rect">
            <a:avLst/>
          </a:prstGeom>
          <a:solidFill>
            <a:schemeClr val="accent3"/>
          </a:solidFill>
          <a:ln w="25400">
            <a:solidFill>
              <a:schemeClr val="tx1"/>
            </a:solidFill>
            <a:miter lim="800000"/>
            <a:headEnd/>
            <a:tailEnd/>
          </a:ln>
        </p:spPr>
        <p:txBody>
          <a:bodyPr lIns="57150" tIns="57150" rIns="182761" bIns="5715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12</a:t>
            </a:r>
          </a:p>
        </p:txBody>
      </p:sp>
      <p:sp>
        <p:nvSpPr>
          <p:cNvPr id="101405" name="Rectangle 29">
            <a:extLst>
              <a:ext uri="{FF2B5EF4-FFF2-40B4-BE49-F238E27FC236}">
                <a16:creationId xmlns:a16="http://schemas.microsoft.com/office/drawing/2014/main" id="{509EC457-18DE-4878-B115-3BB6BCF8B70E}"/>
              </a:ext>
            </a:extLst>
          </p:cNvPr>
          <p:cNvSpPr>
            <a:spLocks/>
          </p:cNvSpPr>
          <p:nvPr/>
        </p:nvSpPr>
        <p:spPr bwMode="auto">
          <a:xfrm>
            <a:off x="4857750" y="206375"/>
            <a:ext cx="914400" cy="444500"/>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2800" dirty="0">
                <a:solidFill>
                  <a:srgbClr val="FFFFFF"/>
                </a:solidFill>
                <a:latin typeface="+mn-lt"/>
                <a:ea typeface="Gill Sans" pitchFamily="80" charset="0"/>
                <a:cs typeface="Gill Sans" pitchFamily="80" charset="0"/>
              </a:rPr>
              <a:t>Tues</a:t>
            </a:r>
          </a:p>
        </p:txBody>
      </p:sp>
      <p:sp>
        <p:nvSpPr>
          <p:cNvPr id="101406" name="Rectangle 30">
            <a:extLst>
              <a:ext uri="{FF2B5EF4-FFF2-40B4-BE49-F238E27FC236}">
                <a16:creationId xmlns:a16="http://schemas.microsoft.com/office/drawing/2014/main" id="{ADE69B5C-97F1-4CF5-9D52-C0BEA8712FC3}"/>
              </a:ext>
            </a:extLst>
          </p:cNvPr>
          <p:cNvSpPr>
            <a:spLocks/>
          </p:cNvSpPr>
          <p:nvPr/>
        </p:nvSpPr>
        <p:spPr bwMode="auto">
          <a:xfrm>
            <a:off x="5772150" y="206375"/>
            <a:ext cx="914400" cy="444500"/>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2800" dirty="0">
                <a:solidFill>
                  <a:srgbClr val="FFFFFF"/>
                </a:solidFill>
                <a:latin typeface="+mn-lt"/>
                <a:ea typeface="Gill Sans" pitchFamily="80" charset="0"/>
                <a:cs typeface="Gill Sans" pitchFamily="80" charset="0"/>
              </a:rPr>
              <a:t>Wed</a:t>
            </a:r>
          </a:p>
        </p:txBody>
      </p:sp>
      <p:sp>
        <p:nvSpPr>
          <p:cNvPr id="101407" name="Rectangle 31">
            <a:extLst>
              <a:ext uri="{FF2B5EF4-FFF2-40B4-BE49-F238E27FC236}">
                <a16:creationId xmlns:a16="http://schemas.microsoft.com/office/drawing/2014/main" id="{4A40C358-E1D1-4968-8A90-BB3D31DB2C13}"/>
              </a:ext>
            </a:extLst>
          </p:cNvPr>
          <p:cNvSpPr>
            <a:spLocks/>
          </p:cNvSpPr>
          <p:nvPr/>
        </p:nvSpPr>
        <p:spPr bwMode="auto">
          <a:xfrm>
            <a:off x="6686550" y="206375"/>
            <a:ext cx="914400" cy="444500"/>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2800" dirty="0" err="1">
                <a:solidFill>
                  <a:srgbClr val="FFFFFF"/>
                </a:solidFill>
                <a:latin typeface="+mn-lt"/>
                <a:ea typeface="Gill Sans" pitchFamily="80" charset="0"/>
                <a:cs typeface="Gill Sans" pitchFamily="80" charset="0"/>
              </a:rPr>
              <a:t>Thur</a:t>
            </a:r>
            <a:endParaRPr lang="en-US" sz="2800" dirty="0">
              <a:solidFill>
                <a:srgbClr val="FFFFFF"/>
              </a:solidFill>
              <a:latin typeface="+mn-lt"/>
              <a:ea typeface="Gill Sans" pitchFamily="80" charset="0"/>
              <a:cs typeface="Gill Sans" pitchFamily="80" charset="0"/>
            </a:endParaRPr>
          </a:p>
        </p:txBody>
      </p:sp>
      <p:sp>
        <p:nvSpPr>
          <p:cNvPr id="101408" name="Rectangle 32">
            <a:extLst>
              <a:ext uri="{FF2B5EF4-FFF2-40B4-BE49-F238E27FC236}">
                <a16:creationId xmlns:a16="http://schemas.microsoft.com/office/drawing/2014/main" id="{414ECB00-6C48-4A24-81D1-BF1AC30984D6}"/>
              </a:ext>
            </a:extLst>
          </p:cNvPr>
          <p:cNvSpPr>
            <a:spLocks/>
          </p:cNvSpPr>
          <p:nvPr/>
        </p:nvSpPr>
        <p:spPr bwMode="auto">
          <a:xfrm>
            <a:off x="7600950" y="206375"/>
            <a:ext cx="914400" cy="444500"/>
          </a:xfrm>
          <a:prstGeom prst="rect">
            <a:avLst/>
          </a:prstGeom>
          <a:solidFill>
            <a:srgbClr val="3C88DC"/>
          </a:solidFill>
          <a:ln w="25400">
            <a:solidFill>
              <a:schemeClr val="tx1"/>
            </a:solidFill>
            <a:miter lim="800000"/>
            <a:headEnd/>
            <a:tailEnd/>
          </a:ln>
          <a:effectLst>
            <a:outerShdw dist="63500" dir="2700000" algn="ctr" rotWithShape="0">
              <a:schemeClr val="bg2">
                <a:alpha val="29999"/>
              </a:schemeClr>
            </a:outerShdw>
          </a:effectLst>
        </p:spPr>
        <p:txBody>
          <a:bodyPr lIns="0" tIns="0" rIns="0" bIns="0" anchor="ctr"/>
          <a:lstStyle/>
          <a:p>
            <a:pPr eaLnBrk="1" fontAlgn="auto" hangingPunct="1">
              <a:spcBef>
                <a:spcPts val="0"/>
              </a:spcBef>
              <a:spcAft>
                <a:spcPts val="0"/>
              </a:spcAft>
              <a:tabLst>
                <a:tab pos="960120" algn="l"/>
              </a:tabLst>
              <a:defRPr/>
            </a:pPr>
            <a:r>
              <a:rPr lang="en-US" sz="2800" dirty="0">
                <a:solidFill>
                  <a:srgbClr val="FFFFFF"/>
                </a:solidFill>
                <a:latin typeface="+mn-lt"/>
                <a:ea typeface="Gill Sans" pitchFamily="80" charset="0"/>
                <a:cs typeface="Gill Sans" pitchFamily="80" charset="0"/>
              </a:rPr>
              <a:t>Fri</a:t>
            </a:r>
          </a:p>
        </p:txBody>
      </p:sp>
      <p:sp>
        <p:nvSpPr>
          <p:cNvPr id="84001" name="Line 33">
            <a:extLst>
              <a:ext uri="{FF2B5EF4-FFF2-40B4-BE49-F238E27FC236}">
                <a16:creationId xmlns:a16="http://schemas.microsoft.com/office/drawing/2014/main" id="{831EC622-EFCE-4D5D-BD6C-25FCDF5C119A}"/>
              </a:ext>
            </a:extLst>
          </p:cNvPr>
          <p:cNvSpPr>
            <a:spLocks noChangeShapeType="1"/>
          </p:cNvSpPr>
          <p:nvPr/>
        </p:nvSpPr>
        <p:spPr bwMode="auto">
          <a:xfrm>
            <a:off x="2106613" y="3314700"/>
            <a:ext cx="5394325" cy="0"/>
          </a:xfrm>
          <a:prstGeom prst="line">
            <a:avLst/>
          </a:prstGeom>
          <a:noFill/>
          <a:ln w="25400">
            <a:solidFill>
              <a:srgbClr val="577AB1">
                <a:alpha val="50195"/>
              </a:srgbClr>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101410" name="Line 34">
            <a:extLst>
              <a:ext uri="{FF2B5EF4-FFF2-40B4-BE49-F238E27FC236}">
                <a16:creationId xmlns:a16="http://schemas.microsoft.com/office/drawing/2014/main" id="{01CEAAFD-8820-4574-9023-6ACB6A7CCB77}"/>
              </a:ext>
            </a:extLst>
          </p:cNvPr>
          <p:cNvSpPr>
            <a:spLocks noChangeShapeType="1"/>
          </p:cNvSpPr>
          <p:nvPr/>
        </p:nvSpPr>
        <p:spPr bwMode="auto">
          <a:xfrm>
            <a:off x="2533650" y="3543300"/>
            <a:ext cx="1042988" cy="70802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101411" name="Oval 35">
            <a:extLst>
              <a:ext uri="{FF2B5EF4-FFF2-40B4-BE49-F238E27FC236}">
                <a16:creationId xmlns:a16="http://schemas.microsoft.com/office/drawing/2014/main" id="{3E3D3FC2-99FE-4EC9-A380-4C4054CF3D74}"/>
              </a:ext>
            </a:extLst>
          </p:cNvPr>
          <p:cNvSpPr>
            <a:spLocks/>
          </p:cNvSpPr>
          <p:nvPr/>
        </p:nvSpPr>
        <p:spPr bwMode="auto">
          <a:xfrm>
            <a:off x="2368550" y="3394075"/>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2" name="Oval 36">
            <a:extLst>
              <a:ext uri="{FF2B5EF4-FFF2-40B4-BE49-F238E27FC236}">
                <a16:creationId xmlns:a16="http://schemas.microsoft.com/office/drawing/2014/main" id="{BAA37F34-1679-42F3-8EFD-168D87DBF182}"/>
              </a:ext>
            </a:extLst>
          </p:cNvPr>
          <p:cNvSpPr>
            <a:spLocks/>
          </p:cNvSpPr>
          <p:nvPr/>
        </p:nvSpPr>
        <p:spPr bwMode="auto">
          <a:xfrm>
            <a:off x="4197350" y="2525713"/>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3" name="Oval 37">
            <a:extLst>
              <a:ext uri="{FF2B5EF4-FFF2-40B4-BE49-F238E27FC236}">
                <a16:creationId xmlns:a16="http://schemas.microsoft.com/office/drawing/2014/main" id="{9A845A91-394C-4002-8F3F-F2EDB52F0BD8}"/>
              </a:ext>
            </a:extLst>
          </p:cNvPr>
          <p:cNvSpPr>
            <a:spLocks/>
          </p:cNvSpPr>
          <p:nvPr/>
        </p:nvSpPr>
        <p:spPr bwMode="auto">
          <a:xfrm>
            <a:off x="5111750" y="2525713"/>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4" name="Oval 38">
            <a:extLst>
              <a:ext uri="{FF2B5EF4-FFF2-40B4-BE49-F238E27FC236}">
                <a16:creationId xmlns:a16="http://schemas.microsoft.com/office/drawing/2014/main" id="{68F690A8-2184-4A1D-A4D7-DE7166EB36FA}"/>
              </a:ext>
            </a:extLst>
          </p:cNvPr>
          <p:cNvSpPr>
            <a:spLocks/>
          </p:cNvSpPr>
          <p:nvPr/>
        </p:nvSpPr>
        <p:spPr bwMode="auto">
          <a:xfrm>
            <a:off x="6026150" y="2525713"/>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5" name="Oval 39">
            <a:extLst>
              <a:ext uri="{FF2B5EF4-FFF2-40B4-BE49-F238E27FC236}">
                <a16:creationId xmlns:a16="http://schemas.microsoft.com/office/drawing/2014/main" id="{7219DB0B-FCBC-40EE-BEE2-679AE7CDC220}"/>
              </a:ext>
            </a:extLst>
          </p:cNvPr>
          <p:cNvSpPr>
            <a:spLocks/>
          </p:cNvSpPr>
          <p:nvPr/>
        </p:nvSpPr>
        <p:spPr bwMode="auto">
          <a:xfrm>
            <a:off x="6940550" y="2525713"/>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6" name="Oval 40">
            <a:extLst>
              <a:ext uri="{FF2B5EF4-FFF2-40B4-BE49-F238E27FC236}">
                <a16:creationId xmlns:a16="http://schemas.microsoft.com/office/drawing/2014/main" id="{314FCE23-4742-43FA-923D-1AC87744177A}"/>
              </a:ext>
            </a:extLst>
          </p:cNvPr>
          <p:cNvSpPr>
            <a:spLocks/>
          </p:cNvSpPr>
          <p:nvPr/>
        </p:nvSpPr>
        <p:spPr bwMode="auto">
          <a:xfrm>
            <a:off x="7854950" y="2525713"/>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7" name="Line 41">
            <a:extLst>
              <a:ext uri="{FF2B5EF4-FFF2-40B4-BE49-F238E27FC236}">
                <a16:creationId xmlns:a16="http://schemas.microsoft.com/office/drawing/2014/main" id="{F0B7660E-82E6-472A-95B1-487453AD80F6}"/>
              </a:ext>
            </a:extLst>
          </p:cNvPr>
          <p:cNvSpPr>
            <a:spLocks noChangeShapeType="1"/>
          </p:cNvSpPr>
          <p:nvPr/>
        </p:nvSpPr>
        <p:spPr bwMode="auto">
          <a:xfrm rot="10800000" flipH="1">
            <a:off x="3584575" y="4124325"/>
            <a:ext cx="1101725" cy="134938"/>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101418" name="Oval 42">
            <a:extLst>
              <a:ext uri="{FF2B5EF4-FFF2-40B4-BE49-F238E27FC236}">
                <a16:creationId xmlns:a16="http://schemas.microsoft.com/office/drawing/2014/main" id="{EC846C1F-C66F-44F8-A1E4-72C988388CF8}"/>
              </a:ext>
            </a:extLst>
          </p:cNvPr>
          <p:cNvSpPr>
            <a:spLocks/>
          </p:cNvSpPr>
          <p:nvPr/>
        </p:nvSpPr>
        <p:spPr bwMode="auto">
          <a:xfrm>
            <a:off x="3443288" y="4114800"/>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19" name="Line 43">
            <a:extLst>
              <a:ext uri="{FF2B5EF4-FFF2-40B4-BE49-F238E27FC236}">
                <a16:creationId xmlns:a16="http://schemas.microsoft.com/office/drawing/2014/main" id="{8F03E8EB-A85D-41F8-B95F-67B5D2C200A1}"/>
              </a:ext>
            </a:extLst>
          </p:cNvPr>
          <p:cNvSpPr>
            <a:spLocks noChangeShapeType="1"/>
          </p:cNvSpPr>
          <p:nvPr/>
        </p:nvSpPr>
        <p:spPr bwMode="auto">
          <a:xfrm>
            <a:off x="4668838" y="4141788"/>
            <a:ext cx="1120775" cy="79057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101420" name="Oval 44">
            <a:extLst>
              <a:ext uri="{FF2B5EF4-FFF2-40B4-BE49-F238E27FC236}">
                <a16:creationId xmlns:a16="http://schemas.microsoft.com/office/drawing/2014/main" id="{EDD874CE-F7EE-4A17-8902-1ACC9D3D94F1}"/>
              </a:ext>
            </a:extLst>
          </p:cNvPr>
          <p:cNvSpPr>
            <a:spLocks/>
          </p:cNvSpPr>
          <p:nvPr/>
        </p:nvSpPr>
        <p:spPr bwMode="auto">
          <a:xfrm>
            <a:off x="4540250" y="4000500"/>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21" name="Line 45">
            <a:extLst>
              <a:ext uri="{FF2B5EF4-FFF2-40B4-BE49-F238E27FC236}">
                <a16:creationId xmlns:a16="http://schemas.microsoft.com/office/drawing/2014/main" id="{E468A747-D906-4380-883D-167C31BBA403}"/>
              </a:ext>
            </a:extLst>
          </p:cNvPr>
          <p:cNvSpPr>
            <a:spLocks noChangeShapeType="1"/>
          </p:cNvSpPr>
          <p:nvPr/>
        </p:nvSpPr>
        <p:spPr bwMode="auto">
          <a:xfrm>
            <a:off x="5764213" y="4914900"/>
            <a:ext cx="1100137" cy="485775"/>
          </a:xfrm>
          <a:prstGeom prst="line">
            <a:avLst/>
          </a:prstGeom>
          <a:noFill/>
          <a:ln w="38100">
            <a:solidFill>
              <a:srgbClr val="023E7F"/>
            </a:solidFill>
            <a:round/>
            <a:headEnd/>
            <a:tailEnd/>
          </a:ln>
          <a:extLst>
            <a:ext uri="{909E8E84-426E-40DD-AFC4-6F175D3DCCD1}">
              <a14:hiddenFill xmlns:a14="http://schemas.microsoft.com/office/drawing/2010/main">
                <a:noFill/>
              </a14:hiddenFill>
            </a:ext>
          </a:extLst>
        </p:spPr>
        <p:txBody>
          <a:bodyPr lIns="82296" tIns="41148" rIns="82296" bIns="41148"/>
          <a:lstStyle/>
          <a:p>
            <a:endParaRPr lang="el-GR"/>
          </a:p>
        </p:txBody>
      </p:sp>
      <p:sp>
        <p:nvSpPr>
          <p:cNvPr id="101422" name="Oval 46">
            <a:extLst>
              <a:ext uri="{FF2B5EF4-FFF2-40B4-BE49-F238E27FC236}">
                <a16:creationId xmlns:a16="http://schemas.microsoft.com/office/drawing/2014/main" id="{3E0BB9B0-33CF-4D63-9491-6A4DA0946905}"/>
              </a:ext>
            </a:extLst>
          </p:cNvPr>
          <p:cNvSpPr>
            <a:spLocks/>
          </p:cNvSpPr>
          <p:nvPr/>
        </p:nvSpPr>
        <p:spPr bwMode="auto">
          <a:xfrm>
            <a:off x="6711950" y="5257800"/>
            <a:ext cx="263525" cy="263525"/>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101423" name="Oval 47">
            <a:extLst>
              <a:ext uri="{FF2B5EF4-FFF2-40B4-BE49-F238E27FC236}">
                <a16:creationId xmlns:a16="http://schemas.microsoft.com/office/drawing/2014/main" id="{01FF615F-F1EE-4526-8884-A641B3191571}"/>
              </a:ext>
            </a:extLst>
          </p:cNvPr>
          <p:cNvSpPr>
            <a:spLocks/>
          </p:cNvSpPr>
          <p:nvPr/>
        </p:nvSpPr>
        <p:spPr bwMode="auto">
          <a:xfrm>
            <a:off x="5626100" y="4778375"/>
            <a:ext cx="263525" cy="261938"/>
          </a:xfrm>
          <a:prstGeom prst="ellipse">
            <a:avLst/>
          </a:prstGeom>
          <a:solidFill>
            <a:srgbClr val="0887E2"/>
          </a:solidFill>
          <a:ln w="25400">
            <a:solidFill>
              <a:srgbClr val="023E7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grpSp>
        <p:nvGrpSpPr>
          <p:cNvPr id="2" name="Group 48">
            <a:extLst>
              <a:ext uri="{FF2B5EF4-FFF2-40B4-BE49-F238E27FC236}">
                <a16:creationId xmlns:a16="http://schemas.microsoft.com/office/drawing/2014/main" id="{555491A8-CF44-4B3B-BA1D-109208B8E309}"/>
              </a:ext>
            </a:extLst>
          </p:cNvPr>
          <p:cNvGrpSpPr>
            <a:grpSpLocks/>
          </p:cNvGrpSpPr>
          <p:nvPr/>
        </p:nvGrpSpPr>
        <p:grpSpPr bwMode="auto">
          <a:xfrm>
            <a:off x="5772150" y="651510"/>
            <a:ext cx="914400" cy="1783080"/>
            <a:chOff x="0" y="0"/>
            <a:chExt cx="640" cy="1248"/>
          </a:xfrm>
          <a:solidFill>
            <a:schemeClr val="accent3"/>
          </a:solidFill>
        </p:grpSpPr>
        <p:sp>
          <p:nvSpPr>
            <p:cNvPr id="101425" name="Rectangle 49">
              <a:extLst>
                <a:ext uri="{FF2B5EF4-FFF2-40B4-BE49-F238E27FC236}">
                  <a16:creationId xmlns:a16="http://schemas.microsoft.com/office/drawing/2014/main" id="{CAC1DC75-0118-4072-BBDE-EF0DF489823D}"/>
                </a:ext>
              </a:extLst>
            </p:cNvPr>
            <p:cNvSpPr>
              <a:spLocks/>
            </p:cNvSpPr>
            <p:nvPr/>
          </p:nvSpPr>
          <p:spPr bwMode="auto">
            <a:xfrm>
              <a:off x="0" y="0"/>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26" name="Rectangle 50">
              <a:extLst>
                <a:ext uri="{FF2B5EF4-FFF2-40B4-BE49-F238E27FC236}">
                  <a16:creationId xmlns:a16="http://schemas.microsoft.com/office/drawing/2014/main" id="{DE0B9BED-AC61-4540-BBB8-85D38C591151}"/>
                </a:ext>
              </a:extLst>
            </p:cNvPr>
            <p:cNvSpPr>
              <a:spLocks/>
            </p:cNvSpPr>
            <p:nvPr/>
          </p:nvSpPr>
          <p:spPr bwMode="auto">
            <a:xfrm>
              <a:off x="0" y="312"/>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27" name="Rectangle 51">
              <a:extLst>
                <a:ext uri="{FF2B5EF4-FFF2-40B4-BE49-F238E27FC236}">
                  <a16:creationId xmlns:a16="http://schemas.microsoft.com/office/drawing/2014/main" id="{A338C58B-EEFE-46F0-8634-6E330C0037D3}"/>
                </a:ext>
              </a:extLst>
            </p:cNvPr>
            <p:cNvSpPr>
              <a:spLocks/>
            </p:cNvSpPr>
            <p:nvPr/>
          </p:nvSpPr>
          <p:spPr bwMode="auto">
            <a:xfrm>
              <a:off x="0" y="624"/>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28" name="Rectangle 52">
              <a:extLst>
                <a:ext uri="{FF2B5EF4-FFF2-40B4-BE49-F238E27FC236}">
                  <a16:creationId xmlns:a16="http://schemas.microsoft.com/office/drawing/2014/main" id="{FB41ADC2-6C8A-4649-9F13-0A9BC6666860}"/>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3" name="Group 53">
            <a:extLst>
              <a:ext uri="{FF2B5EF4-FFF2-40B4-BE49-F238E27FC236}">
                <a16:creationId xmlns:a16="http://schemas.microsoft.com/office/drawing/2014/main" id="{B5AC0C53-C3E2-4500-85AB-62887CE43E84}"/>
              </a:ext>
            </a:extLst>
          </p:cNvPr>
          <p:cNvGrpSpPr>
            <a:grpSpLocks/>
          </p:cNvGrpSpPr>
          <p:nvPr/>
        </p:nvGrpSpPr>
        <p:grpSpPr bwMode="auto">
          <a:xfrm>
            <a:off x="4857750" y="651510"/>
            <a:ext cx="914400" cy="1783080"/>
            <a:chOff x="0" y="0"/>
            <a:chExt cx="640" cy="1248"/>
          </a:xfrm>
          <a:solidFill>
            <a:schemeClr val="accent3"/>
          </a:solidFill>
        </p:grpSpPr>
        <p:sp>
          <p:nvSpPr>
            <p:cNvPr id="101430" name="Rectangle 54">
              <a:extLst>
                <a:ext uri="{FF2B5EF4-FFF2-40B4-BE49-F238E27FC236}">
                  <a16:creationId xmlns:a16="http://schemas.microsoft.com/office/drawing/2014/main" id="{6168C0CF-4F5B-4C53-AD34-CFE3BEC7A1F0}"/>
                </a:ext>
              </a:extLst>
            </p:cNvPr>
            <p:cNvSpPr>
              <a:spLocks/>
            </p:cNvSpPr>
            <p:nvPr/>
          </p:nvSpPr>
          <p:spPr bwMode="auto">
            <a:xfrm>
              <a:off x="0" y="0"/>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31" name="Rectangle 55">
              <a:extLst>
                <a:ext uri="{FF2B5EF4-FFF2-40B4-BE49-F238E27FC236}">
                  <a16:creationId xmlns:a16="http://schemas.microsoft.com/office/drawing/2014/main" id="{A7F4F342-785C-40F2-9359-8BCFDD3C0EEE}"/>
                </a:ext>
              </a:extLst>
            </p:cNvPr>
            <p:cNvSpPr>
              <a:spLocks/>
            </p:cNvSpPr>
            <p:nvPr/>
          </p:nvSpPr>
          <p:spPr bwMode="auto">
            <a:xfrm>
              <a:off x="0" y="312"/>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32" name="Rectangle 56">
              <a:extLst>
                <a:ext uri="{FF2B5EF4-FFF2-40B4-BE49-F238E27FC236}">
                  <a16:creationId xmlns:a16="http://schemas.microsoft.com/office/drawing/2014/main" id="{22D7B72A-A0A6-4F38-B9D1-792028FFA461}"/>
                </a:ext>
              </a:extLst>
            </p:cNvPr>
            <p:cNvSpPr>
              <a:spLocks/>
            </p:cNvSpPr>
            <p:nvPr/>
          </p:nvSpPr>
          <p:spPr bwMode="auto">
            <a:xfrm>
              <a:off x="0" y="624"/>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33" name="Rectangle 57">
              <a:extLst>
                <a:ext uri="{FF2B5EF4-FFF2-40B4-BE49-F238E27FC236}">
                  <a16:creationId xmlns:a16="http://schemas.microsoft.com/office/drawing/2014/main" id="{56FBCD28-04AA-4FC2-AFA1-FE1323CF428B}"/>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4" name="Group 58">
            <a:extLst>
              <a:ext uri="{FF2B5EF4-FFF2-40B4-BE49-F238E27FC236}">
                <a16:creationId xmlns:a16="http://schemas.microsoft.com/office/drawing/2014/main" id="{031D9E19-B59D-480B-9D22-D4C11943AAC8}"/>
              </a:ext>
            </a:extLst>
          </p:cNvPr>
          <p:cNvGrpSpPr>
            <a:grpSpLocks/>
          </p:cNvGrpSpPr>
          <p:nvPr/>
        </p:nvGrpSpPr>
        <p:grpSpPr bwMode="auto">
          <a:xfrm>
            <a:off x="7600950" y="651510"/>
            <a:ext cx="914400" cy="1783080"/>
            <a:chOff x="0" y="0"/>
            <a:chExt cx="640" cy="1248"/>
          </a:xfrm>
          <a:solidFill>
            <a:schemeClr val="accent3"/>
          </a:solidFill>
        </p:grpSpPr>
        <p:sp>
          <p:nvSpPr>
            <p:cNvPr id="101435" name="Rectangle 59">
              <a:extLst>
                <a:ext uri="{FF2B5EF4-FFF2-40B4-BE49-F238E27FC236}">
                  <a16:creationId xmlns:a16="http://schemas.microsoft.com/office/drawing/2014/main" id="{8FB5ED8F-52AC-4511-9CED-3B6F604734C5}"/>
                </a:ext>
              </a:extLst>
            </p:cNvPr>
            <p:cNvSpPr>
              <a:spLocks/>
            </p:cNvSpPr>
            <p:nvPr/>
          </p:nvSpPr>
          <p:spPr bwMode="auto">
            <a:xfrm>
              <a:off x="0" y="0"/>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36" name="Rectangle 60">
              <a:extLst>
                <a:ext uri="{FF2B5EF4-FFF2-40B4-BE49-F238E27FC236}">
                  <a16:creationId xmlns:a16="http://schemas.microsoft.com/office/drawing/2014/main" id="{C5FF84FF-BC00-40A3-A40C-2EA430E4495B}"/>
                </a:ext>
              </a:extLst>
            </p:cNvPr>
            <p:cNvSpPr>
              <a:spLocks/>
            </p:cNvSpPr>
            <p:nvPr/>
          </p:nvSpPr>
          <p:spPr bwMode="auto">
            <a:xfrm>
              <a:off x="0" y="312"/>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37" name="Rectangle 61">
              <a:extLst>
                <a:ext uri="{FF2B5EF4-FFF2-40B4-BE49-F238E27FC236}">
                  <a16:creationId xmlns:a16="http://schemas.microsoft.com/office/drawing/2014/main" id="{C5006779-A362-470D-BD73-F9CF346197AC}"/>
                </a:ext>
              </a:extLst>
            </p:cNvPr>
            <p:cNvSpPr>
              <a:spLocks/>
            </p:cNvSpPr>
            <p:nvPr/>
          </p:nvSpPr>
          <p:spPr bwMode="auto">
            <a:xfrm>
              <a:off x="0" y="624"/>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38" name="Rectangle 62">
              <a:extLst>
                <a:ext uri="{FF2B5EF4-FFF2-40B4-BE49-F238E27FC236}">
                  <a16:creationId xmlns:a16="http://schemas.microsoft.com/office/drawing/2014/main" id="{1F73463F-C298-4EC1-9B33-5FD0B2645D2F}"/>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5" name="Group 63">
            <a:extLst>
              <a:ext uri="{FF2B5EF4-FFF2-40B4-BE49-F238E27FC236}">
                <a16:creationId xmlns:a16="http://schemas.microsoft.com/office/drawing/2014/main" id="{C8E9F4A0-F772-4914-9E1F-850A39F5D3F3}"/>
              </a:ext>
            </a:extLst>
          </p:cNvPr>
          <p:cNvGrpSpPr>
            <a:grpSpLocks/>
          </p:cNvGrpSpPr>
          <p:nvPr/>
        </p:nvGrpSpPr>
        <p:grpSpPr bwMode="auto">
          <a:xfrm>
            <a:off x="6686550" y="651510"/>
            <a:ext cx="914400" cy="1783080"/>
            <a:chOff x="0" y="0"/>
            <a:chExt cx="640" cy="1248"/>
          </a:xfrm>
          <a:solidFill>
            <a:schemeClr val="accent3"/>
          </a:solidFill>
        </p:grpSpPr>
        <p:sp>
          <p:nvSpPr>
            <p:cNvPr id="101440" name="Rectangle 64">
              <a:extLst>
                <a:ext uri="{FF2B5EF4-FFF2-40B4-BE49-F238E27FC236}">
                  <a16:creationId xmlns:a16="http://schemas.microsoft.com/office/drawing/2014/main" id="{0D4FA520-9090-4DC3-B9BF-5CC011C58595}"/>
                </a:ext>
              </a:extLst>
            </p:cNvPr>
            <p:cNvSpPr>
              <a:spLocks/>
            </p:cNvSpPr>
            <p:nvPr/>
          </p:nvSpPr>
          <p:spPr bwMode="auto">
            <a:xfrm>
              <a:off x="0" y="0"/>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41" name="Rectangle 65">
              <a:extLst>
                <a:ext uri="{FF2B5EF4-FFF2-40B4-BE49-F238E27FC236}">
                  <a16:creationId xmlns:a16="http://schemas.microsoft.com/office/drawing/2014/main" id="{7E43B77F-4F98-4007-9442-54758EEE81A9}"/>
                </a:ext>
              </a:extLst>
            </p:cNvPr>
            <p:cNvSpPr>
              <a:spLocks/>
            </p:cNvSpPr>
            <p:nvPr/>
          </p:nvSpPr>
          <p:spPr bwMode="auto">
            <a:xfrm>
              <a:off x="0" y="312"/>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42" name="Rectangle 66">
              <a:extLst>
                <a:ext uri="{FF2B5EF4-FFF2-40B4-BE49-F238E27FC236}">
                  <a16:creationId xmlns:a16="http://schemas.microsoft.com/office/drawing/2014/main" id="{12170E10-E721-4A20-8D8B-6A0EFAE40E87}"/>
                </a:ext>
              </a:extLst>
            </p:cNvPr>
            <p:cNvSpPr>
              <a:spLocks/>
            </p:cNvSpPr>
            <p:nvPr/>
          </p:nvSpPr>
          <p:spPr bwMode="auto">
            <a:xfrm>
              <a:off x="0" y="624"/>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43" name="Rectangle 67">
              <a:extLst>
                <a:ext uri="{FF2B5EF4-FFF2-40B4-BE49-F238E27FC236}">
                  <a16:creationId xmlns:a16="http://schemas.microsoft.com/office/drawing/2014/main" id="{7801FD55-1E77-4D2A-BEF9-047D42128166}"/>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6" name="Group 68">
            <a:extLst>
              <a:ext uri="{FF2B5EF4-FFF2-40B4-BE49-F238E27FC236}">
                <a16:creationId xmlns:a16="http://schemas.microsoft.com/office/drawing/2014/main" id="{4FF3BB5E-E9BF-485C-9B5D-4C662F4B707A}"/>
              </a:ext>
            </a:extLst>
          </p:cNvPr>
          <p:cNvGrpSpPr>
            <a:grpSpLocks/>
          </p:cNvGrpSpPr>
          <p:nvPr/>
        </p:nvGrpSpPr>
        <p:grpSpPr bwMode="auto">
          <a:xfrm>
            <a:off x="4857750" y="651510"/>
            <a:ext cx="914400" cy="1783080"/>
            <a:chOff x="0" y="0"/>
            <a:chExt cx="640" cy="1248"/>
          </a:xfrm>
          <a:solidFill>
            <a:schemeClr val="accent3"/>
          </a:solidFill>
        </p:grpSpPr>
        <p:sp>
          <p:nvSpPr>
            <p:cNvPr id="101445" name="Rectangle 69">
              <a:extLst>
                <a:ext uri="{FF2B5EF4-FFF2-40B4-BE49-F238E27FC236}">
                  <a16:creationId xmlns:a16="http://schemas.microsoft.com/office/drawing/2014/main" id="{848A35EE-5067-451B-B953-B7A0C739C691}"/>
                </a:ext>
              </a:extLst>
            </p:cNvPr>
            <p:cNvSpPr>
              <a:spLocks/>
            </p:cNvSpPr>
            <p:nvPr/>
          </p:nvSpPr>
          <p:spPr bwMode="auto">
            <a:xfrm>
              <a:off x="0" y="0"/>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4</a:t>
              </a:r>
            </a:p>
          </p:txBody>
        </p:sp>
        <p:sp>
          <p:nvSpPr>
            <p:cNvPr id="101446" name="Rectangle 70">
              <a:extLst>
                <a:ext uri="{FF2B5EF4-FFF2-40B4-BE49-F238E27FC236}">
                  <a16:creationId xmlns:a16="http://schemas.microsoft.com/office/drawing/2014/main" id="{947855CB-34EB-4E4A-8EA2-0F5C5C315B26}"/>
                </a:ext>
              </a:extLst>
            </p:cNvPr>
            <p:cNvSpPr>
              <a:spLocks/>
            </p:cNvSpPr>
            <p:nvPr/>
          </p:nvSpPr>
          <p:spPr bwMode="auto">
            <a:xfrm>
              <a:off x="0" y="312"/>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12</a:t>
              </a:r>
            </a:p>
          </p:txBody>
        </p:sp>
        <p:sp>
          <p:nvSpPr>
            <p:cNvPr id="101447" name="Rectangle 71">
              <a:extLst>
                <a:ext uri="{FF2B5EF4-FFF2-40B4-BE49-F238E27FC236}">
                  <a16:creationId xmlns:a16="http://schemas.microsoft.com/office/drawing/2014/main" id="{036B9B33-0854-405B-B300-553AEFC3BA95}"/>
                </a:ext>
              </a:extLst>
            </p:cNvPr>
            <p:cNvSpPr>
              <a:spLocks/>
            </p:cNvSpPr>
            <p:nvPr/>
          </p:nvSpPr>
          <p:spPr bwMode="auto">
            <a:xfrm>
              <a:off x="0" y="624"/>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16</a:t>
              </a:r>
            </a:p>
          </p:txBody>
        </p:sp>
        <p:sp>
          <p:nvSpPr>
            <p:cNvPr id="101448" name="Rectangle 72">
              <a:extLst>
                <a:ext uri="{FF2B5EF4-FFF2-40B4-BE49-F238E27FC236}">
                  <a16:creationId xmlns:a16="http://schemas.microsoft.com/office/drawing/2014/main" id="{1DD1BE63-D5EF-49BB-A6FF-1D0A2060E702}"/>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7" name="Group 73">
            <a:extLst>
              <a:ext uri="{FF2B5EF4-FFF2-40B4-BE49-F238E27FC236}">
                <a16:creationId xmlns:a16="http://schemas.microsoft.com/office/drawing/2014/main" id="{CE32394B-5012-4A33-A00F-3D5DAAB9E6AC}"/>
              </a:ext>
            </a:extLst>
          </p:cNvPr>
          <p:cNvGrpSpPr>
            <a:grpSpLocks/>
          </p:cNvGrpSpPr>
          <p:nvPr/>
        </p:nvGrpSpPr>
        <p:grpSpPr bwMode="auto">
          <a:xfrm>
            <a:off x="6686550" y="651510"/>
            <a:ext cx="914400" cy="1783080"/>
            <a:chOff x="0" y="0"/>
            <a:chExt cx="640" cy="1248"/>
          </a:xfrm>
          <a:solidFill>
            <a:schemeClr val="accent3"/>
          </a:solidFill>
        </p:grpSpPr>
        <p:sp>
          <p:nvSpPr>
            <p:cNvPr id="101450" name="Rectangle 74">
              <a:extLst>
                <a:ext uri="{FF2B5EF4-FFF2-40B4-BE49-F238E27FC236}">
                  <a16:creationId xmlns:a16="http://schemas.microsoft.com/office/drawing/2014/main" id="{FC295871-DFAE-451B-A551-7CFAE5D16607}"/>
                </a:ext>
              </a:extLst>
            </p:cNvPr>
            <p:cNvSpPr>
              <a:spLocks/>
            </p:cNvSpPr>
            <p:nvPr/>
          </p:nvSpPr>
          <p:spPr bwMode="auto">
            <a:xfrm>
              <a:off x="0" y="0"/>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51" name="Rectangle 75">
              <a:extLst>
                <a:ext uri="{FF2B5EF4-FFF2-40B4-BE49-F238E27FC236}">
                  <a16:creationId xmlns:a16="http://schemas.microsoft.com/office/drawing/2014/main" id="{74A2EE51-2418-411D-BCC2-2737440C82C8}"/>
                </a:ext>
              </a:extLst>
            </p:cNvPr>
            <p:cNvSpPr>
              <a:spLocks/>
            </p:cNvSpPr>
            <p:nvPr/>
          </p:nvSpPr>
          <p:spPr bwMode="auto">
            <a:xfrm>
              <a:off x="0" y="312"/>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7</a:t>
              </a:r>
            </a:p>
          </p:txBody>
        </p:sp>
        <p:sp>
          <p:nvSpPr>
            <p:cNvPr id="101452" name="Rectangle 76">
              <a:extLst>
                <a:ext uri="{FF2B5EF4-FFF2-40B4-BE49-F238E27FC236}">
                  <a16:creationId xmlns:a16="http://schemas.microsoft.com/office/drawing/2014/main" id="{1976CF8A-CE86-4451-94D6-4790788FF115}"/>
                </a:ext>
              </a:extLst>
            </p:cNvPr>
            <p:cNvSpPr>
              <a:spLocks/>
            </p:cNvSpPr>
            <p:nvPr/>
          </p:nvSpPr>
          <p:spPr bwMode="auto">
            <a:xfrm>
              <a:off x="0" y="624"/>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11</a:t>
              </a:r>
            </a:p>
          </p:txBody>
        </p:sp>
        <p:sp>
          <p:nvSpPr>
            <p:cNvPr id="101453" name="Rectangle 77">
              <a:extLst>
                <a:ext uri="{FF2B5EF4-FFF2-40B4-BE49-F238E27FC236}">
                  <a16:creationId xmlns:a16="http://schemas.microsoft.com/office/drawing/2014/main" id="{358BAC9F-09C2-4EFB-A26E-EDFB55D3B191}"/>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8" name="Group 78">
            <a:extLst>
              <a:ext uri="{FF2B5EF4-FFF2-40B4-BE49-F238E27FC236}">
                <a16:creationId xmlns:a16="http://schemas.microsoft.com/office/drawing/2014/main" id="{C6F61456-9858-48C9-9603-0DE74434B2AD}"/>
              </a:ext>
            </a:extLst>
          </p:cNvPr>
          <p:cNvGrpSpPr>
            <a:grpSpLocks/>
          </p:cNvGrpSpPr>
          <p:nvPr/>
        </p:nvGrpSpPr>
        <p:grpSpPr bwMode="auto">
          <a:xfrm>
            <a:off x="5772150" y="651510"/>
            <a:ext cx="914400" cy="1783080"/>
            <a:chOff x="0" y="0"/>
            <a:chExt cx="640" cy="1248"/>
          </a:xfrm>
          <a:solidFill>
            <a:schemeClr val="accent3"/>
          </a:solidFill>
        </p:grpSpPr>
        <p:sp>
          <p:nvSpPr>
            <p:cNvPr id="101455" name="Rectangle 79">
              <a:extLst>
                <a:ext uri="{FF2B5EF4-FFF2-40B4-BE49-F238E27FC236}">
                  <a16:creationId xmlns:a16="http://schemas.microsoft.com/office/drawing/2014/main" id="{AB962601-688A-43C3-AC74-561D876E1A33}"/>
                </a:ext>
              </a:extLst>
            </p:cNvPr>
            <p:cNvSpPr>
              <a:spLocks/>
            </p:cNvSpPr>
            <p:nvPr/>
          </p:nvSpPr>
          <p:spPr bwMode="auto">
            <a:xfrm>
              <a:off x="0" y="0"/>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8</a:t>
              </a:r>
            </a:p>
          </p:txBody>
        </p:sp>
        <p:sp>
          <p:nvSpPr>
            <p:cNvPr id="101456" name="Rectangle 80">
              <a:extLst>
                <a:ext uri="{FF2B5EF4-FFF2-40B4-BE49-F238E27FC236}">
                  <a16:creationId xmlns:a16="http://schemas.microsoft.com/office/drawing/2014/main" id="{CE33D0EB-4AA8-4038-B0D9-1B3B5D2179FA}"/>
                </a:ext>
              </a:extLst>
            </p:cNvPr>
            <p:cNvSpPr>
              <a:spLocks/>
            </p:cNvSpPr>
            <p:nvPr/>
          </p:nvSpPr>
          <p:spPr bwMode="auto">
            <a:xfrm>
              <a:off x="0" y="312"/>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10</a:t>
              </a:r>
            </a:p>
          </p:txBody>
        </p:sp>
        <p:sp>
          <p:nvSpPr>
            <p:cNvPr id="101457" name="Rectangle 81">
              <a:extLst>
                <a:ext uri="{FF2B5EF4-FFF2-40B4-BE49-F238E27FC236}">
                  <a16:creationId xmlns:a16="http://schemas.microsoft.com/office/drawing/2014/main" id="{9BAEC6F3-A45E-40F3-8D2B-4C857162404E}"/>
                </a:ext>
              </a:extLst>
            </p:cNvPr>
            <p:cNvSpPr>
              <a:spLocks/>
            </p:cNvSpPr>
            <p:nvPr/>
          </p:nvSpPr>
          <p:spPr bwMode="auto">
            <a:xfrm>
              <a:off x="0" y="624"/>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16</a:t>
              </a:r>
            </a:p>
          </p:txBody>
        </p:sp>
        <p:sp>
          <p:nvSpPr>
            <p:cNvPr id="101458" name="Rectangle 82">
              <a:extLst>
                <a:ext uri="{FF2B5EF4-FFF2-40B4-BE49-F238E27FC236}">
                  <a16:creationId xmlns:a16="http://schemas.microsoft.com/office/drawing/2014/main" id="{461BE280-6C3F-4CFC-98C0-31EC05736012}"/>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grpSp>
        <p:nvGrpSpPr>
          <p:cNvPr id="9" name="Group 83">
            <a:extLst>
              <a:ext uri="{FF2B5EF4-FFF2-40B4-BE49-F238E27FC236}">
                <a16:creationId xmlns:a16="http://schemas.microsoft.com/office/drawing/2014/main" id="{2517DF9D-3BB4-4A9D-A3F8-28FCA23125C4}"/>
              </a:ext>
            </a:extLst>
          </p:cNvPr>
          <p:cNvGrpSpPr>
            <a:grpSpLocks/>
          </p:cNvGrpSpPr>
          <p:nvPr/>
        </p:nvGrpSpPr>
        <p:grpSpPr bwMode="auto">
          <a:xfrm>
            <a:off x="7600950" y="651510"/>
            <a:ext cx="914400" cy="1783080"/>
            <a:chOff x="0" y="0"/>
            <a:chExt cx="640" cy="1248"/>
          </a:xfrm>
          <a:solidFill>
            <a:schemeClr val="accent3"/>
          </a:solidFill>
        </p:grpSpPr>
        <p:sp>
          <p:nvSpPr>
            <p:cNvPr id="101460" name="Rectangle 84">
              <a:extLst>
                <a:ext uri="{FF2B5EF4-FFF2-40B4-BE49-F238E27FC236}">
                  <a16:creationId xmlns:a16="http://schemas.microsoft.com/office/drawing/2014/main" id="{9D0CC537-55D5-4169-B2B9-4372B695B110}"/>
                </a:ext>
              </a:extLst>
            </p:cNvPr>
            <p:cNvSpPr>
              <a:spLocks/>
            </p:cNvSpPr>
            <p:nvPr/>
          </p:nvSpPr>
          <p:spPr bwMode="auto">
            <a:xfrm>
              <a:off x="0" y="0"/>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61" name="Rectangle 85">
              <a:extLst>
                <a:ext uri="{FF2B5EF4-FFF2-40B4-BE49-F238E27FC236}">
                  <a16:creationId xmlns:a16="http://schemas.microsoft.com/office/drawing/2014/main" id="{28B30B3F-F425-431C-8383-C35758172F72}"/>
                </a:ext>
              </a:extLst>
            </p:cNvPr>
            <p:cNvSpPr>
              <a:spLocks/>
            </p:cNvSpPr>
            <p:nvPr/>
          </p:nvSpPr>
          <p:spPr bwMode="auto">
            <a:xfrm>
              <a:off x="0" y="312"/>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101462" name="Rectangle 86">
              <a:extLst>
                <a:ext uri="{FF2B5EF4-FFF2-40B4-BE49-F238E27FC236}">
                  <a16:creationId xmlns:a16="http://schemas.microsoft.com/office/drawing/2014/main" id="{5D713069-0AB6-4CDC-9499-84F6B4D69C23}"/>
                </a:ext>
              </a:extLst>
            </p:cNvPr>
            <p:cNvSpPr>
              <a:spLocks/>
            </p:cNvSpPr>
            <p:nvPr/>
          </p:nvSpPr>
          <p:spPr bwMode="auto">
            <a:xfrm>
              <a:off x="0" y="624"/>
              <a:ext cx="640" cy="312"/>
            </a:xfrm>
            <a:prstGeom prst="rect">
              <a:avLst/>
            </a:prstGeom>
            <a:grpFill/>
            <a:ln w="25400">
              <a:solidFill>
                <a:schemeClr val="tx1"/>
              </a:solidFill>
              <a:miter lim="800000"/>
              <a:headEnd/>
              <a:tailEnd/>
            </a:ln>
          </p:spPr>
          <p:txBody>
            <a:bodyPr lIns="63500" tIns="63500" rIns="203068" bIns="63500" anchor="ctr"/>
            <a:lstStyle/>
            <a:p>
              <a:pPr algn="r" eaLnBrk="1" fontAlgn="auto" hangingPunct="1">
                <a:spcBef>
                  <a:spcPts val="0"/>
                </a:spcBef>
                <a:spcAft>
                  <a:spcPts val="0"/>
                </a:spcAft>
                <a:defRPr/>
              </a:pPr>
              <a:r>
                <a:rPr lang="en-US" sz="2300" dirty="0">
                  <a:latin typeface="+mn-lt"/>
                  <a:ea typeface="Gill Sans" pitchFamily="80" charset="0"/>
                  <a:cs typeface="Gill Sans" pitchFamily="80" charset="0"/>
                </a:rPr>
                <a:t>8</a:t>
              </a:r>
            </a:p>
          </p:txBody>
        </p:sp>
        <p:sp>
          <p:nvSpPr>
            <p:cNvPr id="101463" name="Rectangle 87">
              <a:extLst>
                <a:ext uri="{FF2B5EF4-FFF2-40B4-BE49-F238E27FC236}">
                  <a16:creationId xmlns:a16="http://schemas.microsoft.com/office/drawing/2014/main" id="{ED0F5049-7119-4F6D-A3A3-FD8CBEF76CCE}"/>
                </a:ext>
              </a:extLst>
            </p:cNvPr>
            <p:cNvSpPr>
              <a:spLocks/>
            </p:cNvSpPr>
            <p:nvPr/>
          </p:nvSpPr>
          <p:spPr bwMode="auto">
            <a:xfrm>
              <a:off x="0" y="936"/>
              <a:ext cx="640" cy="312"/>
            </a:xfrm>
            <a:prstGeom prst="rect">
              <a:avLst/>
            </a:prstGeom>
            <a:grpFill/>
            <a:ln w="25400">
              <a:solidFill>
                <a:schemeClr val="tx1"/>
              </a:solidFill>
              <a:miter lim="800000"/>
              <a:headEnd/>
              <a:tailEnd/>
            </a:ln>
          </p:spPr>
          <p:txBody>
            <a:bodyPr/>
            <a:lstStyle/>
            <a:p>
              <a:pPr eaLnBrk="1" fontAlgn="auto" hangingPunct="1">
                <a:spcBef>
                  <a:spcPts val="0"/>
                </a:spcBef>
                <a:spcAft>
                  <a:spcPts val="0"/>
                </a:spcAft>
                <a:defRPr/>
              </a:pPr>
              <a:endParaRPr lang="en-GB">
                <a:latin typeface="+mn-lt"/>
                <a:cs typeface="+mn-cs"/>
              </a:endParaRPr>
            </a:p>
          </p:txBody>
        </p:sp>
      </p:grpSp>
      <p:sp>
        <p:nvSpPr>
          <p:cNvPr id="84024" name="Rectangle 88">
            <a:extLst>
              <a:ext uri="{FF2B5EF4-FFF2-40B4-BE49-F238E27FC236}">
                <a16:creationId xmlns:a16="http://schemas.microsoft.com/office/drawing/2014/main" id="{33C77D89-F0A1-4717-8EED-DA66D35F72BF}"/>
              </a:ext>
            </a:extLst>
          </p:cNvPr>
          <p:cNvSpPr>
            <a:spLocks/>
          </p:cNvSpPr>
          <p:nvPr/>
        </p:nvSpPr>
        <p:spPr bwMode="auto">
          <a:xfrm>
            <a:off x="1568450" y="3125788"/>
            <a:ext cx="49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100">
                <a:latin typeface="Calibri" panose="020F0502020204030204" pitchFamily="34" charset="0"/>
                <a:ea typeface="Gill Sans"/>
                <a:cs typeface="Gill Sans"/>
              </a:rPr>
              <a:t>50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xit" presetSubtype="0" fill="hold" grpId="1" nodeType="clickEffect">
                                  <p:stCondLst>
                                    <p:cond delay="0"/>
                                  </p:stCondLst>
                                  <p:childTnLst>
                                    <p:animEffect transition="out" filter="fade">
                                      <p:cBhvr>
                                        <p:cTn id="10" dur="500"/>
                                        <p:tgtEl>
                                          <p:spTgt spid="101412"/>
                                        </p:tgtEl>
                                      </p:cBhvr>
                                    </p:animEffect>
                                    <p:set>
                                      <p:cBhvr>
                                        <p:cTn id="11" dur="1" fill="hold">
                                          <p:stCondLst>
                                            <p:cond delay="499"/>
                                          </p:stCondLst>
                                        </p:cTn>
                                        <p:tgtEl>
                                          <p:spTgt spid="101412"/>
                                        </p:tgtEl>
                                        <p:attrNameLst>
                                          <p:attrName>style.visibility</p:attrName>
                                        </p:attrNameLst>
                                      </p:cBhvr>
                                      <p:to>
                                        <p:strVal val="hidden"/>
                                      </p:to>
                                    </p:set>
                                  </p:childTnLst>
                                </p:cTn>
                              </p:par>
                            </p:childTnLst>
                          </p:cTn>
                        </p:par>
                        <p:par>
                          <p:cTn id="12" fill="hold" nodeType="afterGroup">
                            <p:stCondLst>
                              <p:cond delay="500"/>
                            </p:stCondLst>
                            <p:childTnLst>
                              <p:par>
                                <p:cTn id="13" presetID="10" presetClass="entr" presetSubtype="0" fill="hold" grpId="0" nodeType="afterEffect">
                                  <p:stCondLst>
                                    <p:cond delay="500"/>
                                  </p:stCondLst>
                                  <p:childTnLst>
                                    <p:set>
                                      <p:cBhvr>
                                        <p:cTn id="14" dur="1" fill="hold">
                                          <p:stCondLst>
                                            <p:cond delay="0"/>
                                          </p:stCondLst>
                                        </p:cTn>
                                        <p:tgtEl>
                                          <p:spTgt spid="101411"/>
                                        </p:tgtEl>
                                        <p:attrNameLst>
                                          <p:attrName>style.visibility</p:attrName>
                                        </p:attrNameLst>
                                      </p:cBhvr>
                                      <p:to>
                                        <p:strVal val="visible"/>
                                      </p:to>
                                    </p:set>
                                    <p:animEffect transition="in" filter="fade">
                                      <p:cBhvr>
                                        <p:cTn id="15" dur="500"/>
                                        <p:tgtEl>
                                          <p:spTgt spid="101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141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500"/>
                                        <p:tgtEl>
                                          <p:spTgt spid="101413"/>
                                        </p:tgtEl>
                                      </p:cBhvr>
                                    </p:animEffect>
                                    <p:set>
                                      <p:cBhvr>
                                        <p:cTn id="28" dur="1" fill="hold">
                                          <p:stCondLst>
                                            <p:cond delay="499"/>
                                          </p:stCondLst>
                                        </p:cTn>
                                        <p:tgtEl>
                                          <p:spTgt spid="101413"/>
                                        </p:tgtEl>
                                        <p:attrNameLst>
                                          <p:attrName>style.visibility</p:attrName>
                                        </p:attrNameLst>
                                      </p:cBhvr>
                                      <p:to>
                                        <p:strVal val="hidden"/>
                                      </p:to>
                                    </p:set>
                                  </p:childTnLst>
                                </p:cTn>
                              </p:par>
                            </p:childTnLst>
                          </p:cTn>
                        </p:par>
                        <p:par>
                          <p:cTn id="29" fill="hold" nodeType="afterGroup">
                            <p:stCondLst>
                              <p:cond delay="500"/>
                            </p:stCondLst>
                            <p:childTnLst>
                              <p:par>
                                <p:cTn id="30" presetID="10" presetClass="entr" presetSubtype="0" fill="hold" grpId="0" nodeType="afterEffect">
                                  <p:stCondLst>
                                    <p:cond delay="500"/>
                                  </p:stCondLst>
                                  <p:childTnLst>
                                    <p:set>
                                      <p:cBhvr>
                                        <p:cTn id="31" dur="1" fill="hold">
                                          <p:stCondLst>
                                            <p:cond delay="0"/>
                                          </p:stCondLst>
                                        </p:cTn>
                                        <p:tgtEl>
                                          <p:spTgt spid="101418"/>
                                        </p:tgtEl>
                                        <p:attrNameLst>
                                          <p:attrName>style.visibility</p:attrName>
                                        </p:attrNameLst>
                                      </p:cBhvr>
                                      <p:to>
                                        <p:strVal val="visible"/>
                                      </p:to>
                                    </p:set>
                                    <p:animEffect transition="in" filter="fade">
                                      <p:cBhvr>
                                        <p:cTn id="32" dur="500"/>
                                        <p:tgtEl>
                                          <p:spTgt spid="101418"/>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101410"/>
                                        </p:tgtEl>
                                        <p:attrNameLst>
                                          <p:attrName>style.visibility</p:attrName>
                                        </p:attrNameLst>
                                      </p:cBhvr>
                                      <p:to>
                                        <p:strVal val="visible"/>
                                      </p:to>
                                    </p:set>
                                    <p:animEffect transition="in" filter="fade">
                                      <p:cBhvr>
                                        <p:cTn id="36" dur="500"/>
                                        <p:tgtEl>
                                          <p:spTgt spid="1014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8"/>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1000"/>
                                  </p:stCondLst>
                                  <p:childTnLst>
                                    <p:set>
                                      <p:cBhvr>
                                        <p:cTn id="43" dur="1" fill="hold">
                                          <p:stCondLst>
                                            <p:cond delay="499"/>
                                          </p:stCondLst>
                                        </p:cTn>
                                        <p:tgtEl>
                                          <p:spTgt spid="101414"/>
                                        </p:tgtEl>
                                        <p:attrNameLst>
                                          <p:attrName>style.visibility</p:attrName>
                                        </p:attrNameLst>
                                      </p:cBhvr>
                                      <p:to>
                                        <p:strVal val="visible"/>
                                      </p:to>
                                    </p:set>
                                  </p:childTnLst>
                                </p:cTn>
                              </p:par>
                            </p:childTnLst>
                          </p:cTn>
                        </p:par>
                        <p:par>
                          <p:cTn id="44" fill="hold" nodeType="afterGroup">
                            <p:stCondLst>
                              <p:cond delay="2000"/>
                            </p:stCondLst>
                            <p:childTnLst>
                              <p:par>
                                <p:cTn id="45" presetID="10" presetClass="exit" presetSubtype="0" fill="hold" grpId="1" nodeType="afterEffect">
                                  <p:stCondLst>
                                    <p:cond delay="1000"/>
                                  </p:stCondLst>
                                  <p:childTnLst>
                                    <p:animEffect transition="out" filter="fade">
                                      <p:cBhvr>
                                        <p:cTn id="46" dur="500"/>
                                        <p:tgtEl>
                                          <p:spTgt spid="101414"/>
                                        </p:tgtEl>
                                      </p:cBhvr>
                                    </p:animEffect>
                                    <p:set>
                                      <p:cBhvr>
                                        <p:cTn id="47" dur="1" fill="hold">
                                          <p:stCondLst>
                                            <p:cond delay="499"/>
                                          </p:stCondLst>
                                        </p:cTn>
                                        <p:tgtEl>
                                          <p:spTgt spid="101414"/>
                                        </p:tgtEl>
                                        <p:attrNameLst>
                                          <p:attrName>style.visibility</p:attrName>
                                        </p:attrNameLst>
                                      </p:cBhvr>
                                      <p:to>
                                        <p:strVal val="hidden"/>
                                      </p:to>
                                    </p:set>
                                  </p:childTnLst>
                                </p:cTn>
                              </p:par>
                            </p:childTnLst>
                          </p:cTn>
                        </p:par>
                        <p:par>
                          <p:cTn id="48" fill="hold" nodeType="afterGroup">
                            <p:stCondLst>
                              <p:cond delay="3500"/>
                            </p:stCondLst>
                            <p:childTnLst>
                              <p:par>
                                <p:cTn id="49" presetID="10" presetClass="entr" presetSubtype="0" fill="hold" grpId="0" nodeType="afterEffect">
                                  <p:stCondLst>
                                    <p:cond delay="500"/>
                                  </p:stCondLst>
                                  <p:childTnLst>
                                    <p:set>
                                      <p:cBhvr>
                                        <p:cTn id="50" dur="1" fill="hold">
                                          <p:stCondLst>
                                            <p:cond delay="0"/>
                                          </p:stCondLst>
                                        </p:cTn>
                                        <p:tgtEl>
                                          <p:spTgt spid="101420"/>
                                        </p:tgtEl>
                                        <p:attrNameLst>
                                          <p:attrName>style.visibility</p:attrName>
                                        </p:attrNameLst>
                                      </p:cBhvr>
                                      <p:to>
                                        <p:strVal val="visible"/>
                                      </p:to>
                                    </p:set>
                                    <p:animEffect transition="in" filter="fade">
                                      <p:cBhvr>
                                        <p:cTn id="51" dur="500"/>
                                        <p:tgtEl>
                                          <p:spTgt spid="101420"/>
                                        </p:tgtEl>
                                      </p:cBhvr>
                                    </p:animEffect>
                                  </p:childTnLst>
                                </p:cTn>
                              </p:par>
                            </p:childTnLst>
                          </p:cTn>
                        </p:par>
                        <p:par>
                          <p:cTn id="52" fill="hold" nodeType="afterGroup">
                            <p:stCondLst>
                              <p:cond delay="4500"/>
                            </p:stCondLst>
                            <p:childTnLst>
                              <p:par>
                                <p:cTn id="53" presetID="10" presetClass="entr" presetSubtype="0" fill="hold" nodeType="afterEffect">
                                  <p:stCondLst>
                                    <p:cond delay="0"/>
                                  </p:stCondLst>
                                  <p:childTnLst>
                                    <p:set>
                                      <p:cBhvr>
                                        <p:cTn id="54" dur="1" fill="hold">
                                          <p:stCondLst>
                                            <p:cond delay="0"/>
                                          </p:stCondLst>
                                        </p:cTn>
                                        <p:tgtEl>
                                          <p:spTgt spid="101417"/>
                                        </p:tgtEl>
                                        <p:attrNameLst>
                                          <p:attrName>style.visibility</p:attrName>
                                        </p:attrNameLst>
                                      </p:cBhvr>
                                      <p:to>
                                        <p:strVal val="visible"/>
                                      </p:to>
                                    </p:set>
                                    <p:animEffect transition="in" filter="fade">
                                      <p:cBhvr>
                                        <p:cTn id="55" dur="500"/>
                                        <p:tgtEl>
                                          <p:spTgt spid="101417"/>
                                        </p:tgtEl>
                                      </p:cBhvr>
                                    </p:animEffect>
                                  </p:childTnLst>
                                </p:cTn>
                              </p:par>
                            </p:childTnLst>
                          </p:cTn>
                        </p:par>
                        <p:par>
                          <p:cTn id="56" fill="hold" nodeType="afterGroup">
                            <p:stCondLst>
                              <p:cond delay="5000"/>
                            </p:stCondLst>
                            <p:childTnLst>
                              <p:par>
                                <p:cTn id="57" presetID="1" presetClass="entr" presetSubtype="0" fill="hold" nodeType="afterEffect">
                                  <p:stCondLst>
                                    <p:cond delay="0"/>
                                  </p:stCondLst>
                                  <p:childTnLst>
                                    <p:set>
                                      <p:cBhvr>
                                        <p:cTn id="58" dur="1" fill="hold">
                                          <p:stCondLst>
                                            <p:cond delay="499"/>
                                          </p:stCondLst>
                                        </p:cTn>
                                        <p:tgtEl>
                                          <p:spTgt spid="7"/>
                                        </p:tgtEl>
                                        <p:attrNameLst>
                                          <p:attrName>style.visibility</p:attrName>
                                        </p:attrNameLst>
                                      </p:cBhvr>
                                      <p:to>
                                        <p:strVal val="visible"/>
                                      </p:to>
                                    </p:set>
                                  </p:childTnLst>
                                </p:cTn>
                              </p:par>
                            </p:childTnLst>
                          </p:cTn>
                        </p:par>
                        <p:par>
                          <p:cTn id="59" fill="hold" nodeType="afterGroup">
                            <p:stCondLst>
                              <p:cond delay="5500"/>
                            </p:stCondLst>
                            <p:childTnLst>
                              <p:par>
                                <p:cTn id="60" presetID="1" presetClass="entr" presetSubtype="0" fill="hold" grpId="0" nodeType="afterEffect">
                                  <p:stCondLst>
                                    <p:cond delay="0"/>
                                  </p:stCondLst>
                                  <p:childTnLst>
                                    <p:set>
                                      <p:cBhvr>
                                        <p:cTn id="61" dur="1" fill="hold">
                                          <p:stCondLst>
                                            <p:cond delay="499"/>
                                          </p:stCondLst>
                                        </p:cTn>
                                        <p:tgtEl>
                                          <p:spTgt spid="101415"/>
                                        </p:tgtEl>
                                        <p:attrNameLst>
                                          <p:attrName>style.visibility</p:attrName>
                                        </p:attrNameLst>
                                      </p:cBhvr>
                                      <p:to>
                                        <p:strVal val="visible"/>
                                      </p:to>
                                    </p:set>
                                  </p:childTnLst>
                                </p:cTn>
                              </p:par>
                            </p:childTnLst>
                          </p:cTn>
                        </p:par>
                        <p:par>
                          <p:cTn id="62" fill="hold" nodeType="afterGroup">
                            <p:stCondLst>
                              <p:cond delay="6000"/>
                            </p:stCondLst>
                            <p:childTnLst>
                              <p:par>
                                <p:cTn id="63" presetID="10" presetClass="exit" presetSubtype="0" fill="hold" grpId="1" nodeType="afterEffect">
                                  <p:stCondLst>
                                    <p:cond delay="0"/>
                                  </p:stCondLst>
                                  <p:childTnLst>
                                    <p:animEffect transition="out" filter="fade">
                                      <p:cBhvr>
                                        <p:cTn id="64" dur="500"/>
                                        <p:tgtEl>
                                          <p:spTgt spid="101415"/>
                                        </p:tgtEl>
                                      </p:cBhvr>
                                    </p:animEffect>
                                    <p:set>
                                      <p:cBhvr>
                                        <p:cTn id="65" dur="1" fill="hold">
                                          <p:stCondLst>
                                            <p:cond delay="499"/>
                                          </p:stCondLst>
                                        </p:cTn>
                                        <p:tgtEl>
                                          <p:spTgt spid="101415"/>
                                        </p:tgtEl>
                                        <p:attrNameLst>
                                          <p:attrName>style.visibility</p:attrName>
                                        </p:attrNameLst>
                                      </p:cBhvr>
                                      <p:to>
                                        <p:strVal val="hidden"/>
                                      </p:to>
                                    </p:set>
                                  </p:childTnLst>
                                </p:cTn>
                              </p:par>
                            </p:childTnLst>
                          </p:cTn>
                        </p:par>
                        <p:par>
                          <p:cTn id="66" fill="hold" nodeType="afterGroup">
                            <p:stCondLst>
                              <p:cond delay="6500"/>
                            </p:stCondLst>
                            <p:childTnLst>
                              <p:par>
                                <p:cTn id="67" presetID="10" presetClass="entr" presetSubtype="0" fill="hold" grpId="0" nodeType="afterEffect">
                                  <p:stCondLst>
                                    <p:cond delay="500"/>
                                  </p:stCondLst>
                                  <p:childTnLst>
                                    <p:set>
                                      <p:cBhvr>
                                        <p:cTn id="68" dur="1" fill="hold">
                                          <p:stCondLst>
                                            <p:cond delay="0"/>
                                          </p:stCondLst>
                                        </p:cTn>
                                        <p:tgtEl>
                                          <p:spTgt spid="101423"/>
                                        </p:tgtEl>
                                        <p:attrNameLst>
                                          <p:attrName>style.visibility</p:attrName>
                                        </p:attrNameLst>
                                      </p:cBhvr>
                                      <p:to>
                                        <p:strVal val="visible"/>
                                      </p:to>
                                    </p:set>
                                    <p:animEffect transition="in" filter="fade">
                                      <p:cBhvr>
                                        <p:cTn id="69" dur="500"/>
                                        <p:tgtEl>
                                          <p:spTgt spid="101423"/>
                                        </p:tgtEl>
                                      </p:cBhvr>
                                    </p:animEffect>
                                  </p:childTnLst>
                                </p:cTn>
                              </p:par>
                            </p:childTnLst>
                          </p:cTn>
                        </p:par>
                        <p:par>
                          <p:cTn id="70" fill="hold" nodeType="afterGroup">
                            <p:stCondLst>
                              <p:cond delay="7500"/>
                            </p:stCondLst>
                            <p:childTnLst>
                              <p:par>
                                <p:cTn id="71" presetID="10" presetClass="entr" presetSubtype="0" fill="hold" nodeType="afterEffect">
                                  <p:stCondLst>
                                    <p:cond delay="0"/>
                                  </p:stCondLst>
                                  <p:childTnLst>
                                    <p:set>
                                      <p:cBhvr>
                                        <p:cTn id="72" dur="1" fill="hold">
                                          <p:stCondLst>
                                            <p:cond delay="0"/>
                                          </p:stCondLst>
                                        </p:cTn>
                                        <p:tgtEl>
                                          <p:spTgt spid="101419"/>
                                        </p:tgtEl>
                                        <p:attrNameLst>
                                          <p:attrName>style.visibility</p:attrName>
                                        </p:attrNameLst>
                                      </p:cBhvr>
                                      <p:to>
                                        <p:strVal val="visible"/>
                                      </p:to>
                                    </p:set>
                                    <p:animEffect transition="in" filter="fade">
                                      <p:cBhvr>
                                        <p:cTn id="73" dur="500"/>
                                        <p:tgtEl>
                                          <p:spTgt spid="101419"/>
                                        </p:tgtEl>
                                      </p:cBhvr>
                                    </p:animEffect>
                                  </p:childTnLst>
                                </p:cTn>
                              </p:par>
                            </p:childTnLst>
                          </p:cTn>
                        </p:par>
                        <p:par>
                          <p:cTn id="74" fill="hold" nodeType="afterGroup">
                            <p:stCondLst>
                              <p:cond delay="8000"/>
                            </p:stCondLst>
                            <p:childTnLst>
                              <p:par>
                                <p:cTn id="75" presetID="1" presetClass="entr" presetSubtype="0" fill="hold" nodeType="afterEffect">
                                  <p:stCondLst>
                                    <p:cond delay="0"/>
                                  </p:stCondLst>
                                  <p:childTnLst>
                                    <p:set>
                                      <p:cBhvr>
                                        <p:cTn id="76" dur="1" fill="hold">
                                          <p:stCondLst>
                                            <p:cond delay="499"/>
                                          </p:stCondLst>
                                        </p:cTn>
                                        <p:tgtEl>
                                          <p:spTgt spid="9"/>
                                        </p:tgtEl>
                                        <p:attrNameLst>
                                          <p:attrName>style.visibility</p:attrName>
                                        </p:attrNameLst>
                                      </p:cBhvr>
                                      <p:to>
                                        <p:strVal val="visible"/>
                                      </p:to>
                                    </p:set>
                                  </p:childTnLst>
                                </p:cTn>
                              </p:par>
                            </p:childTnLst>
                          </p:cTn>
                        </p:par>
                        <p:par>
                          <p:cTn id="77" fill="hold" nodeType="afterGroup">
                            <p:stCondLst>
                              <p:cond delay="8500"/>
                            </p:stCondLst>
                            <p:childTnLst>
                              <p:par>
                                <p:cTn id="78" presetID="1" presetClass="entr" presetSubtype="0" fill="hold" grpId="0" nodeType="afterEffect">
                                  <p:stCondLst>
                                    <p:cond delay="0"/>
                                  </p:stCondLst>
                                  <p:childTnLst>
                                    <p:set>
                                      <p:cBhvr>
                                        <p:cTn id="79" dur="1" fill="hold">
                                          <p:stCondLst>
                                            <p:cond delay="499"/>
                                          </p:stCondLst>
                                        </p:cTn>
                                        <p:tgtEl>
                                          <p:spTgt spid="101416"/>
                                        </p:tgtEl>
                                        <p:attrNameLst>
                                          <p:attrName>style.visibility</p:attrName>
                                        </p:attrNameLst>
                                      </p:cBhvr>
                                      <p:to>
                                        <p:strVal val="visible"/>
                                      </p:to>
                                    </p:set>
                                  </p:childTnLst>
                                </p:cTn>
                              </p:par>
                            </p:childTnLst>
                          </p:cTn>
                        </p:par>
                        <p:par>
                          <p:cTn id="80" fill="hold" nodeType="afterGroup">
                            <p:stCondLst>
                              <p:cond delay="9000"/>
                            </p:stCondLst>
                            <p:childTnLst>
                              <p:par>
                                <p:cTn id="81" presetID="10" presetClass="exit" presetSubtype="0" fill="hold" grpId="1" nodeType="afterEffect">
                                  <p:stCondLst>
                                    <p:cond delay="0"/>
                                  </p:stCondLst>
                                  <p:childTnLst>
                                    <p:animEffect transition="out" filter="fade">
                                      <p:cBhvr>
                                        <p:cTn id="82" dur="500"/>
                                        <p:tgtEl>
                                          <p:spTgt spid="101416"/>
                                        </p:tgtEl>
                                      </p:cBhvr>
                                    </p:animEffect>
                                    <p:set>
                                      <p:cBhvr>
                                        <p:cTn id="83" dur="1" fill="hold">
                                          <p:stCondLst>
                                            <p:cond delay="499"/>
                                          </p:stCondLst>
                                        </p:cTn>
                                        <p:tgtEl>
                                          <p:spTgt spid="101416"/>
                                        </p:tgtEl>
                                        <p:attrNameLst>
                                          <p:attrName>style.visibility</p:attrName>
                                        </p:attrNameLst>
                                      </p:cBhvr>
                                      <p:to>
                                        <p:strVal val="hidden"/>
                                      </p:to>
                                    </p:set>
                                  </p:childTnLst>
                                </p:cTn>
                              </p:par>
                            </p:childTnLst>
                          </p:cTn>
                        </p:par>
                        <p:par>
                          <p:cTn id="84" fill="hold" nodeType="afterGroup">
                            <p:stCondLst>
                              <p:cond delay="9500"/>
                            </p:stCondLst>
                            <p:childTnLst>
                              <p:par>
                                <p:cTn id="85" presetID="10" presetClass="entr" presetSubtype="0" fill="hold" grpId="0" nodeType="afterEffect">
                                  <p:stCondLst>
                                    <p:cond delay="500"/>
                                  </p:stCondLst>
                                  <p:childTnLst>
                                    <p:set>
                                      <p:cBhvr>
                                        <p:cTn id="86" dur="1" fill="hold">
                                          <p:stCondLst>
                                            <p:cond delay="0"/>
                                          </p:stCondLst>
                                        </p:cTn>
                                        <p:tgtEl>
                                          <p:spTgt spid="101422"/>
                                        </p:tgtEl>
                                        <p:attrNameLst>
                                          <p:attrName>style.visibility</p:attrName>
                                        </p:attrNameLst>
                                      </p:cBhvr>
                                      <p:to>
                                        <p:strVal val="visible"/>
                                      </p:to>
                                    </p:set>
                                    <p:animEffect transition="in" filter="fade">
                                      <p:cBhvr>
                                        <p:cTn id="87" dur="500"/>
                                        <p:tgtEl>
                                          <p:spTgt spid="101422"/>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01421"/>
                                        </p:tgtEl>
                                        <p:attrNameLst>
                                          <p:attrName>style.visibility</p:attrName>
                                        </p:attrNameLst>
                                      </p:cBhvr>
                                      <p:to>
                                        <p:strVal val="visible"/>
                                      </p:to>
                                    </p:set>
                                    <p:animEffect transition="in" filter="fade">
                                      <p:cBhvr>
                                        <p:cTn id="91" dur="500"/>
                                        <p:tgtEl>
                                          <p:spTgt spid="10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11" grpId="0" animBg="1"/>
      <p:bldP spid="101412" grpId="0" animBg="1"/>
      <p:bldP spid="101412" grpId="1" animBg="1"/>
      <p:bldP spid="101413" grpId="0" animBg="1"/>
      <p:bldP spid="101413" grpId="1" animBg="1"/>
      <p:bldP spid="101414" grpId="0" animBg="1"/>
      <p:bldP spid="101414" grpId="1" animBg="1"/>
      <p:bldP spid="101415" grpId="0" animBg="1"/>
      <p:bldP spid="101415" grpId="1" animBg="1"/>
      <p:bldP spid="101416" grpId="0" animBg="1"/>
      <p:bldP spid="101416" grpId="1" animBg="1"/>
      <p:bldP spid="101418" grpId="0" animBg="1"/>
      <p:bldP spid="101420" grpId="0" animBg="1"/>
      <p:bldP spid="101422" grpId="0" animBg="1"/>
      <p:bldP spid="10142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0E2B0CE-00EB-44D5-BC8F-38C6587F79FE}"/>
              </a:ext>
            </a:extLst>
          </p:cNvPr>
          <p:cNvSpPr>
            <a:spLocks noGrp="1"/>
          </p:cNvSpPr>
          <p:nvPr>
            <p:ph type="title"/>
          </p:nvPr>
        </p:nvSpPr>
        <p:spPr/>
        <p:txBody>
          <a:bodyPr/>
          <a:lstStyle/>
          <a:p>
            <a:pPr fontAlgn="auto">
              <a:spcAft>
                <a:spcPts val="0"/>
              </a:spcAft>
              <a:defRPr/>
            </a:pPr>
            <a:r>
              <a:rPr lang="en-GB" altLang="en-US">
                <a:solidFill>
                  <a:schemeClr val="tx1">
                    <a:lumMod val="75000"/>
                    <a:lumOff val="25000"/>
                  </a:schemeClr>
                </a:solidFill>
              </a:rPr>
              <a:t>Team Velocity</a:t>
            </a:r>
          </a:p>
        </p:txBody>
      </p:sp>
      <p:sp>
        <p:nvSpPr>
          <p:cNvPr id="3" name="Content Placeholder 2">
            <a:extLst>
              <a:ext uri="{FF2B5EF4-FFF2-40B4-BE49-F238E27FC236}">
                <a16:creationId xmlns:a16="http://schemas.microsoft.com/office/drawing/2014/main" id="{0720DAF9-EA19-4F09-92C6-6FE7CB72BE2A}"/>
              </a:ext>
            </a:extLst>
          </p:cNvPr>
          <p:cNvSpPr>
            <a:spLocks noGrp="1"/>
          </p:cNvSpPr>
          <p:nvPr>
            <p:ph idx="1"/>
          </p:nvPr>
        </p:nvSpPr>
        <p:spPr/>
        <p:txBody>
          <a:bodyPr rtlCol="0">
            <a:normAutofit fontScale="85000" lnSpcReduction="20000"/>
          </a:bodyPr>
          <a:lstStyle/>
          <a:p>
            <a:pPr>
              <a:lnSpc>
                <a:spcPct val="170000"/>
              </a:lnSpc>
              <a:defRPr/>
            </a:pPr>
            <a:r>
              <a:rPr lang="el-GR" altLang="en-US" sz="2400" dirty="0">
                <a:solidFill>
                  <a:schemeClr val="tx1">
                    <a:lumMod val="75000"/>
                    <a:lumOff val="25000"/>
                  </a:schemeClr>
                </a:solidFill>
              </a:rPr>
              <a:t>Μετά την πάροδο ενός αριθμού από </a:t>
            </a:r>
            <a:r>
              <a:rPr lang="el-GR" altLang="en-US" sz="2400" dirty="0" err="1">
                <a:solidFill>
                  <a:schemeClr val="tx1">
                    <a:lumMod val="75000"/>
                    <a:lumOff val="25000"/>
                  </a:schemeClr>
                </a:solidFill>
              </a:rPr>
              <a:t>sprints</a:t>
            </a:r>
            <a:r>
              <a:rPr lang="el-GR" altLang="en-US" sz="2400" dirty="0">
                <a:solidFill>
                  <a:schemeClr val="tx1">
                    <a:lumMod val="75000"/>
                    <a:lumOff val="25000"/>
                  </a:schemeClr>
                </a:solidFill>
              </a:rPr>
              <a:t> θα είναι εμφανές πόσα </a:t>
            </a:r>
            <a:r>
              <a:rPr lang="el-GR" altLang="en-US" sz="2400" dirty="0" err="1">
                <a:solidFill>
                  <a:schemeClr val="tx1">
                    <a:lumMod val="75000"/>
                    <a:lumOff val="25000"/>
                  </a:schemeClr>
                </a:solidFill>
              </a:rPr>
              <a:t>story</a:t>
            </a:r>
            <a:r>
              <a:rPr lang="el-GR" altLang="en-US" sz="2400" dirty="0">
                <a:solidFill>
                  <a:schemeClr val="tx1">
                    <a:lumMod val="75000"/>
                    <a:lumOff val="25000"/>
                  </a:schemeClr>
                </a:solidFill>
              </a:rPr>
              <a:t> </a:t>
            </a:r>
            <a:r>
              <a:rPr lang="el-GR" altLang="en-US" sz="2400" dirty="0" err="1">
                <a:solidFill>
                  <a:schemeClr val="tx1">
                    <a:lumMod val="75000"/>
                    <a:lumOff val="25000"/>
                  </a:schemeClr>
                </a:solidFill>
              </a:rPr>
              <a:t>points</a:t>
            </a:r>
            <a:r>
              <a:rPr lang="el-GR" altLang="en-US" sz="2400" dirty="0">
                <a:solidFill>
                  <a:schemeClr val="tx1">
                    <a:lumMod val="75000"/>
                    <a:lumOff val="25000"/>
                  </a:schemeClr>
                </a:solidFill>
              </a:rPr>
              <a:t> μπορεί να ολοκληρώσει η ομάδα σε συγκεκριμένο χρόνο – the </a:t>
            </a:r>
            <a:r>
              <a:rPr lang="el-GR" altLang="en-US" sz="2400" dirty="0" err="1">
                <a:solidFill>
                  <a:schemeClr val="tx1">
                    <a:lumMod val="75000"/>
                    <a:lumOff val="25000"/>
                  </a:schemeClr>
                </a:solidFill>
              </a:rPr>
              <a:t>velocity</a:t>
            </a:r>
            <a:endParaRPr lang="el-GR" altLang="en-US" sz="2400" dirty="0">
              <a:solidFill>
                <a:schemeClr val="tx1">
                  <a:lumMod val="75000"/>
                  <a:lumOff val="25000"/>
                </a:schemeClr>
              </a:solidFill>
            </a:endParaRPr>
          </a:p>
          <a:p>
            <a:pPr>
              <a:lnSpc>
                <a:spcPct val="170000"/>
              </a:lnSpc>
              <a:defRPr/>
            </a:pPr>
            <a:r>
              <a:rPr lang="el-GR" altLang="en-US" sz="2400" dirty="0">
                <a:solidFill>
                  <a:schemeClr val="tx1">
                    <a:lumMod val="75000"/>
                    <a:lumOff val="25000"/>
                  </a:schemeClr>
                </a:solidFill>
              </a:rPr>
              <a:t>Η εκτίμηση της ταχύτητας επιτρέπει την πρόβλεψη του χρόνου παράδοσης βάσει του αριθμού των </a:t>
            </a:r>
            <a:r>
              <a:rPr lang="el-GR" altLang="en-US" sz="2400" dirty="0" err="1">
                <a:solidFill>
                  <a:schemeClr val="tx1">
                    <a:lumMod val="75000"/>
                    <a:lumOff val="25000"/>
                  </a:schemeClr>
                </a:solidFill>
              </a:rPr>
              <a:t>story</a:t>
            </a:r>
            <a:r>
              <a:rPr lang="el-GR" altLang="en-US" sz="2400" dirty="0">
                <a:solidFill>
                  <a:schemeClr val="tx1">
                    <a:lumMod val="75000"/>
                    <a:lumOff val="25000"/>
                  </a:schemeClr>
                </a:solidFill>
              </a:rPr>
              <a:t> </a:t>
            </a:r>
            <a:r>
              <a:rPr lang="el-GR" altLang="en-US" sz="2400" dirty="0" err="1">
                <a:solidFill>
                  <a:schemeClr val="tx1">
                    <a:lumMod val="75000"/>
                    <a:lumOff val="25000"/>
                  </a:schemeClr>
                </a:solidFill>
              </a:rPr>
              <a:t>points</a:t>
            </a:r>
            <a:endParaRPr lang="el-GR" altLang="en-US" sz="2400" dirty="0">
              <a:solidFill>
                <a:schemeClr val="tx1">
                  <a:lumMod val="75000"/>
                  <a:lumOff val="25000"/>
                </a:schemeClr>
              </a:solidFill>
            </a:endParaRPr>
          </a:p>
          <a:p>
            <a:pPr marL="0" indent="0" fontAlgn="auto">
              <a:lnSpc>
                <a:spcPct val="170000"/>
              </a:lnSpc>
              <a:buNone/>
              <a:defRPr/>
            </a:pPr>
            <a:endParaRPr lang="el-GR" altLang="en-US" sz="2400" dirty="0">
              <a:solidFill>
                <a:schemeClr val="tx1">
                  <a:lumMod val="75000"/>
                  <a:lumOff val="25000"/>
                </a:schemeClr>
              </a:solidFill>
            </a:endParaRPr>
          </a:p>
          <a:p>
            <a:pPr marL="0" indent="0" fontAlgn="auto">
              <a:lnSpc>
                <a:spcPct val="170000"/>
              </a:lnSpc>
              <a:buNone/>
              <a:defRPr/>
            </a:pPr>
            <a:r>
              <a:rPr lang="el-GR" altLang="en-US" sz="2400" b="1" dirty="0">
                <a:solidFill>
                  <a:schemeClr val="tx1">
                    <a:lumMod val="75000"/>
                    <a:lumOff val="25000"/>
                  </a:schemeClr>
                </a:solidFill>
                <a:effectLst>
                  <a:outerShdw blurRad="38100" dist="38100" dir="2700000" algn="tl">
                    <a:srgbClr val="000000">
                      <a:alpha val="43137"/>
                    </a:srgbClr>
                  </a:outerShdw>
                </a:effectLst>
              </a:rPr>
              <a:t>REMEMBER</a:t>
            </a:r>
            <a:r>
              <a:rPr lang="en-US" altLang="en-US" sz="2400" dirty="0">
                <a:solidFill>
                  <a:schemeClr val="tx1">
                    <a:lumMod val="75000"/>
                    <a:lumOff val="25000"/>
                  </a:schemeClr>
                </a:solidFill>
              </a:rPr>
              <a:t>:</a:t>
            </a:r>
          </a:p>
          <a:p>
            <a:pPr marL="0" indent="0" fontAlgn="auto">
              <a:lnSpc>
                <a:spcPct val="170000"/>
              </a:lnSpc>
              <a:buNone/>
              <a:defRPr/>
            </a:pPr>
            <a:r>
              <a:rPr lang="en-US" altLang="en-US" sz="2400" dirty="0">
                <a:solidFill>
                  <a:schemeClr val="tx1">
                    <a:lumMod val="75000"/>
                    <a:lumOff val="25000"/>
                  </a:schemeClr>
                </a:solidFill>
              </a:rPr>
              <a:t>	</a:t>
            </a:r>
            <a:r>
              <a:rPr lang="el-GR" altLang="en-US" sz="2400" dirty="0">
                <a:solidFill>
                  <a:schemeClr val="tx1">
                    <a:lumMod val="75000"/>
                    <a:lumOff val="25000"/>
                  </a:schemeClr>
                </a:solidFill>
              </a:rPr>
              <a:t>το </a:t>
            </a:r>
            <a:r>
              <a:rPr lang="el-GR" altLang="en-US" sz="2400" dirty="0" err="1">
                <a:solidFill>
                  <a:schemeClr val="tx1">
                    <a:lumMod val="75000"/>
                    <a:lumOff val="25000"/>
                  </a:schemeClr>
                </a:solidFill>
              </a:rPr>
              <a:t>story</a:t>
            </a:r>
            <a:r>
              <a:rPr lang="el-GR" altLang="en-US" sz="2400" dirty="0">
                <a:solidFill>
                  <a:schemeClr val="tx1">
                    <a:lumMod val="75000"/>
                    <a:lumOff val="25000"/>
                  </a:schemeClr>
                </a:solidFill>
              </a:rPr>
              <a:t> </a:t>
            </a:r>
            <a:r>
              <a:rPr lang="el-GR" altLang="en-US" sz="2400" dirty="0" err="1">
                <a:solidFill>
                  <a:schemeClr val="tx1">
                    <a:lumMod val="75000"/>
                    <a:lumOff val="25000"/>
                  </a:schemeClr>
                </a:solidFill>
              </a:rPr>
              <a:t>point</a:t>
            </a:r>
            <a:r>
              <a:rPr lang="el-GR" altLang="en-US" sz="2400" dirty="0">
                <a:solidFill>
                  <a:schemeClr val="tx1">
                    <a:lumMod val="75000"/>
                    <a:lumOff val="25000"/>
                  </a:schemeClr>
                </a:solidFill>
              </a:rPr>
              <a:t> μιας ομάδας δεν είναι το ίδιο με αυτό άλλης ομάδας</a:t>
            </a:r>
          </a:p>
          <a:p>
            <a:pPr marL="0" indent="0" fontAlgn="auto">
              <a:lnSpc>
                <a:spcPct val="170000"/>
              </a:lnSpc>
              <a:buNone/>
              <a:defRPr/>
            </a:pPr>
            <a:endParaRPr lang="en-GB" altLang="en-US" sz="2400" dirty="0">
              <a:solidFill>
                <a:schemeClr val="tx1">
                  <a:lumMod val="75000"/>
                  <a:lumOff val="2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1EDDD40D-BD6B-4AEE-B874-FE261F5FC83F}"/>
              </a:ext>
            </a:extLst>
          </p:cNvPr>
          <p:cNvSpPr>
            <a:spLocks noGrp="1" noChangeArrowheads="1"/>
          </p:cNvSpPr>
          <p:nvPr>
            <p:ph type="title"/>
          </p:nvPr>
        </p:nvSpPr>
        <p:spPr>
          <a:xfrm>
            <a:off x="307975" y="357188"/>
            <a:ext cx="8515350" cy="1357312"/>
          </a:xfrm>
        </p:spPr>
        <p:txBody>
          <a:bodyPr anchor="t"/>
          <a:lstStyle/>
          <a:p>
            <a:pPr fontAlgn="auto">
              <a:lnSpc>
                <a:spcPct val="70000"/>
              </a:lnSpc>
              <a:spcAft>
                <a:spcPts val="0"/>
              </a:spcAft>
              <a:defRPr/>
            </a:pPr>
            <a:r>
              <a:rPr lang="el-GR" altLang="en-US">
                <a:solidFill>
                  <a:schemeClr val="tx1">
                    <a:lumMod val="75000"/>
                    <a:lumOff val="25000"/>
                  </a:schemeClr>
                </a:solidFill>
              </a:rPr>
              <a:t>Βασικές Αξίες Ευέλικτων Μεθόδων</a:t>
            </a:r>
            <a:endParaRPr lang="en-US" altLang="en-US">
              <a:solidFill>
                <a:schemeClr val="tx1">
                  <a:lumMod val="75000"/>
                  <a:lumOff val="25000"/>
                </a:schemeClr>
              </a:solidFill>
            </a:endParaRPr>
          </a:p>
        </p:txBody>
      </p:sp>
      <p:grpSp>
        <p:nvGrpSpPr>
          <p:cNvPr id="14339" name="Group 2">
            <a:extLst>
              <a:ext uri="{FF2B5EF4-FFF2-40B4-BE49-F238E27FC236}">
                <a16:creationId xmlns:a16="http://schemas.microsoft.com/office/drawing/2014/main" id="{E84C7AD3-6EDA-4A61-9468-78CF19DE0AE7}"/>
              </a:ext>
            </a:extLst>
          </p:cNvPr>
          <p:cNvGrpSpPr>
            <a:grpSpLocks/>
          </p:cNvGrpSpPr>
          <p:nvPr/>
        </p:nvGrpSpPr>
        <p:grpSpPr bwMode="auto">
          <a:xfrm>
            <a:off x="446088" y="1760538"/>
            <a:ext cx="8047037" cy="846137"/>
            <a:chOff x="0" y="0"/>
            <a:chExt cx="5632" cy="592"/>
          </a:xfrm>
        </p:grpSpPr>
        <p:sp>
          <p:nvSpPr>
            <p:cNvPr id="2" name="Rectangle 3">
              <a:extLst>
                <a:ext uri="{FF2B5EF4-FFF2-40B4-BE49-F238E27FC236}">
                  <a16:creationId xmlns:a16="http://schemas.microsoft.com/office/drawing/2014/main" id="{EAF35C68-ACDA-49EF-9FCC-63D917F82A04}"/>
                </a:ext>
              </a:extLst>
            </p:cNvPr>
            <p:cNvSpPr>
              <a:spLocks/>
            </p:cNvSpPr>
            <p:nvPr/>
          </p:nvSpPr>
          <p:spPr bwMode="auto">
            <a:xfrm>
              <a:off x="3312" y="0"/>
              <a:ext cx="2320" cy="592"/>
            </a:xfrm>
            <a:prstGeom prst="rect">
              <a:avLst/>
            </a:prstGeom>
            <a:blipFill dpi="0" rotWithShape="0">
              <a:blip r:embed="rId3" cstate="print"/>
              <a:srcRect/>
              <a:tile tx="0" ty="0" sx="100000" sy="100000" flip="none" algn="tl"/>
            </a:blipFill>
            <a:ln w="25400">
              <a:solidFill>
                <a:srgbClr val="00531C"/>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Process and tools</a:t>
              </a:r>
            </a:p>
          </p:txBody>
        </p:sp>
        <p:sp>
          <p:nvSpPr>
            <p:cNvPr id="14340" name="Rectangle 4">
              <a:extLst>
                <a:ext uri="{FF2B5EF4-FFF2-40B4-BE49-F238E27FC236}">
                  <a16:creationId xmlns:a16="http://schemas.microsoft.com/office/drawing/2014/main" id="{B108AC45-5654-484A-BE07-E37DC51229CD}"/>
                </a:ext>
              </a:extLst>
            </p:cNvPr>
            <p:cNvSpPr>
              <a:spLocks/>
            </p:cNvSpPr>
            <p:nvPr/>
          </p:nvSpPr>
          <p:spPr bwMode="auto">
            <a:xfrm>
              <a:off x="0" y="0"/>
              <a:ext cx="2320" cy="592"/>
            </a:xfrm>
            <a:prstGeom prst="rect">
              <a:avLst/>
            </a:prstGeom>
            <a:blipFill dpi="0" rotWithShape="0">
              <a:blip r:embed="rId4" cstate="print"/>
              <a:srcRect/>
              <a:tile tx="0" ty="0" sx="100000" sy="100000" flip="none" algn="tl"/>
            </a:blipFill>
            <a:ln w="25400">
              <a:solidFill>
                <a:srgbClr val="003C83"/>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Individuals and interactions</a:t>
              </a:r>
            </a:p>
          </p:txBody>
        </p:sp>
        <p:sp>
          <p:nvSpPr>
            <p:cNvPr id="14355" name="Rectangle 5">
              <a:extLst>
                <a:ext uri="{FF2B5EF4-FFF2-40B4-BE49-F238E27FC236}">
                  <a16:creationId xmlns:a16="http://schemas.microsoft.com/office/drawing/2014/main" id="{E5248619-C805-47B5-85F5-7636B5686774}"/>
                </a:ext>
              </a:extLst>
            </p:cNvPr>
            <p:cNvSpPr>
              <a:spLocks/>
            </p:cNvSpPr>
            <p:nvPr/>
          </p:nvSpPr>
          <p:spPr bwMode="auto">
            <a:xfrm>
              <a:off x="2548" y="184"/>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latin typeface="Calibri" panose="020F0502020204030204" pitchFamily="34" charset="0"/>
                  <a:ea typeface="Gill Sans"/>
                  <a:cs typeface="Gill Sans"/>
                </a:rPr>
                <a:t>over</a:t>
              </a:r>
            </a:p>
          </p:txBody>
        </p:sp>
      </p:grpSp>
      <p:grpSp>
        <p:nvGrpSpPr>
          <p:cNvPr id="4" name="Group 6">
            <a:extLst>
              <a:ext uri="{FF2B5EF4-FFF2-40B4-BE49-F238E27FC236}">
                <a16:creationId xmlns:a16="http://schemas.microsoft.com/office/drawing/2014/main" id="{0172BA85-AA18-49C7-AB2B-238C48369397}"/>
              </a:ext>
            </a:extLst>
          </p:cNvPr>
          <p:cNvGrpSpPr>
            <a:grpSpLocks/>
          </p:cNvGrpSpPr>
          <p:nvPr/>
        </p:nvGrpSpPr>
        <p:grpSpPr bwMode="auto">
          <a:xfrm>
            <a:off x="468313" y="5018088"/>
            <a:ext cx="8024812" cy="846137"/>
            <a:chOff x="0" y="0"/>
            <a:chExt cx="5616" cy="592"/>
          </a:xfrm>
        </p:grpSpPr>
        <p:sp>
          <p:nvSpPr>
            <p:cNvPr id="14343" name="Rectangle 7">
              <a:extLst>
                <a:ext uri="{FF2B5EF4-FFF2-40B4-BE49-F238E27FC236}">
                  <a16:creationId xmlns:a16="http://schemas.microsoft.com/office/drawing/2014/main" id="{4B17827A-A985-4F2A-8C5E-4480C90BFF1B}"/>
                </a:ext>
              </a:extLst>
            </p:cNvPr>
            <p:cNvSpPr>
              <a:spLocks/>
            </p:cNvSpPr>
            <p:nvPr/>
          </p:nvSpPr>
          <p:spPr bwMode="auto">
            <a:xfrm>
              <a:off x="3296" y="0"/>
              <a:ext cx="2320" cy="592"/>
            </a:xfrm>
            <a:prstGeom prst="rect">
              <a:avLst/>
            </a:prstGeom>
            <a:blipFill dpi="0" rotWithShape="0">
              <a:blip r:embed="rId3" cstate="print"/>
              <a:srcRect/>
              <a:tile tx="0" ty="0" sx="100000" sy="100000" flip="none" algn="tl"/>
            </a:blipFill>
            <a:ln w="25400">
              <a:solidFill>
                <a:srgbClr val="00531C"/>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Following a plan</a:t>
              </a:r>
            </a:p>
          </p:txBody>
        </p:sp>
        <p:sp>
          <p:nvSpPr>
            <p:cNvPr id="14344" name="Rectangle 8">
              <a:extLst>
                <a:ext uri="{FF2B5EF4-FFF2-40B4-BE49-F238E27FC236}">
                  <a16:creationId xmlns:a16="http://schemas.microsoft.com/office/drawing/2014/main" id="{D52163DB-4868-42CB-8B7C-42417B2D3ADF}"/>
                </a:ext>
              </a:extLst>
            </p:cNvPr>
            <p:cNvSpPr>
              <a:spLocks/>
            </p:cNvSpPr>
            <p:nvPr/>
          </p:nvSpPr>
          <p:spPr bwMode="auto">
            <a:xfrm>
              <a:off x="0" y="0"/>
              <a:ext cx="2320" cy="592"/>
            </a:xfrm>
            <a:prstGeom prst="rect">
              <a:avLst/>
            </a:prstGeom>
            <a:blipFill dpi="0" rotWithShape="0">
              <a:blip r:embed="rId4" cstate="print"/>
              <a:srcRect/>
              <a:tile tx="0" ty="0" sx="100000" sy="100000" flip="none" algn="tl"/>
            </a:blipFill>
            <a:ln w="25400">
              <a:solidFill>
                <a:srgbClr val="003C83"/>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Responding to change</a:t>
              </a:r>
            </a:p>
          </p:txBody>
        </p:sp>
        <p:sp>
          <p:nvSpPr>
            <p:cNvPr id="3" name="Rectangle 9">
              <a:extLst>
                <a:ext uri="{FF2B5EF4-FFF2-40B4-BE49-F238E27FC236}">
                  <a16:creationId xmlns:a16="http://schemas.microsoft.com/office/drawing/2014/main" id="{3022EB10-A66A-4803-8989-326598C2DB95}"/>
                </a:ext>
              </a:extLst>
            </p:cNvPr>
            <p:cNvSpPr>
              <a:spLocks/>
            </p:cNvSpPr>
            <p:nvPr/>
          </p:nvSpPr>
          <p:spPr bwMode="auto">
            <a:xfrm>
              <a:off x="2614" y="181"/>
              <a:ext cx="35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latin typeface="Calibri" panose="020F0502020204030204" pitchFamily="34" charset="0"/>
                  <a:ea typeface="Gill Sans"/>
                  <a:cs typeface="Gill Sans"/>
                </a:rPr>
                <a:t>over</a:t>
              </a:r>
            </a:p>
          </p:txBody>
        </p:sp>
      </p:grpSp>
      <p:sp>
        <p:nvSpPr>
          <p:cNvPr id="14341" name="Rectangle 10">
            <a:extLst>
              <a:ext uri="{FF2B5EF4-FFF2-40B4-BE49-F238E27FC236}">
                <a16:creationId xmlns:a16="http://schemas.microsoft.com/office/drawing/2014/main" id="{2F87FDF3-B674-49DB-AB1E-3DCF3BB26B57}"/>
              </a:ext>
            </a:extLst>
          </p:cNvPr>
          <p:cNvSpPr>
            <a:spLocks/>
          </p:cNvSpPr>
          <p:nvPr/>
        </p:nvSpPr>
        <p:spPr bwMode="auto">
          <a:xfrm>
            <a:off x="214313" y="6286500"/>
            <a:ext cx="4079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a:latin typeface="Calibri" panose="020F0502020204030204" pitchFamily="34" charset="0"/>
                <a:ea typeface="Gill Sans"/>
                <a:cs typeface="Gill Sans"/>
              </a:rPr>
              <a:t>Source: www.agilemanifesto.org</a:t>
            </a:r>
          </a:p>
        </p:txBody>
      </p:sp>
      <p:grpSp>
        <p:nvGrpSpPr>
          <p:cNvPr id="5" name="Group 11">
            <a:extLst>
              <a:ext uri="{FF2B5EF4-FFF2-40B4-BE49-F238E27FC236}">
                <a16:creationId xmlns:a16="http://schemas.microsoft.com/office/drawing/2014/main" id="{58247D01-FCD8-4FED-AF7D-07C73BD3C677}"/>
              </a:ext>
            </a:extLst>
          </p:cNvPr>
          <p:cNvGrpSpPr>
            <a:grpSpLocks/>
          </p:cNvGrpSpPr>
          <p:nvPr/>
        </p:nvGrpSpPr>
        <p:grpSpPr bwMode="auto">
          <a:xfrm>
            <a:off x="457200" y="2846388"/>
            <a:ext cx="8035925" cy="846137"/>
            <a:chOff x="0" y="0"/>
            <a:chExt cx="5624" cy="592"/>
          </a:xfrm>
        </p:grpSpPr>
        <p:sp>
          <p:nvSpPr>
            <p:cNvPr id="14348" name="Rectangle 12">
              <a:extLst>
                <a:ext uri="{FF2B5EF4-FFF2-40B4-BE49-F238E27FC236}">
                  <a16:creationId xmlns:a16="http://schemas.microsoft.com/office/drawing/2014/main" id="{3C2E5381-413D-49D4-B16C-32C236F92C16}"/>
                </a:ext>
              </a:extLst>
            </p:cNvPr>
            <p:cNvSpPr>
              <a:spLocks/>
            </p:cNvSpPr>
            <p:nvPr/>
          </p:nvSpPr>
          <p:spPr bwMode="auto">
            <a:xfrm>
              <a:off x="3304" y="0"/>
              <a:ext cx="2320" cy="592"/>
            </a:xfrm>
            <a:prstGeom prst="rect">
              <a:avLst/>
            </a:prstGeom>
            <a:blipFill dpi="0" rotWithShape="0">
              <a:blip r:embed="rId3" cstate="print"/>
              <a:srcRect/>
              <a:tile tx="0" ty="0" sx="100000" sy="100000" flip="none" algn="tl"/>
            </a:blipFill>
            <a:ln w="25400">
              <a:solidFill>
                <a:srgbClr val="00531C"/>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Comprehensive documentation</a:t>
              </a:r>
            </a:p>
          </p:txBody>
        </p:sp>
        <p:sp>
          <p:nvSpPr>
            <p:cNvPr id="14349" name="Rectangle 13">
              <a:extLst>
                <a:ext uri="{FF2B5EF4-FFF2-40B4-BE49-F238E27FC236}">
                  <a16:creationId xmlns:a16="http://schemas.microsoft.com/office/drawing/2014/main" id="{382B0395-FFFD-4159-8873-180F3987C559}"/>
                </a:ext>
              </a:extLst>
            </p:cNvPr>
            <p:cNvSpPr>
              <a:spLocks/>
            </p:cNvSpPr>
            <p:nvPr/>
          </p:nvSpPr>
          <p:spPr bwMode="auto">
            <a:xfrm>
              <a:off x="0" y="0"/>
              <a:ext cx="2320" cy="592"/>
            </a:xfrm>
            <a:prstGeom prst="rect">
              <a:avLst/>
            </a:prstGeom>
            <a:blipFill dpi="0" rotWithShape="0">
              <a:blip r:embed="rId4" cstate="print"/>
              <a:srcRect/>
              <a:tile tx="0" ty="0" sx="100000" sy="100000" flip="none" algn="tl"/>
            </a:blipFill>
            <a:ln w="25400">
              <a:solidFill>
                <a:srgbClr val="003C83"/>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Working software</a:t>
              </a:r>
            </a:p>
          </p:txBody>
        </p:sp>
        <p:sp>
          <p:nvSpPr>
            <p:cNvPr id="7" name="Rectangle 14">
              <a:extLst>
                <a:ext uri="{FF2B5EF4-FFF2-40B4-BE49-F238E27FC236}">
                  <a16:creationId xmlns:a16="http://schemas.microsoft.com/office/drawing/2014/main" id="{5F1F8CBF-7298-4BAB-8210-12651746CA77}"/>
                </a:ext>
              </a:extLst>
            </p:cNvPr>
            <p:cNvSpPr>
              <a:spLocks/>
            </p:cNvSpPr>
            <p:nvPr/>
          </p:nvSpPr>
          <p:spPr bwMode="auto">
            <a:xfrm>
              <a:off x="2540" y="184"/>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latin typeface="Calibri" panose="020F0502020204030204" pitchFamily="34" charset="0"/>
                  <a:ea typeface="Gill Sans"/>
                  <a:cs typeface="Gill Sans"/>
                </a:rPr>
                <a:t>over</a:t>
              </a:r>
            </a:p>
          </p:txBody>
        </p:sp>
      </p:grpSp>
      <p:grpSp>
        <p:nvGrpSpPr>
          <p:cNvPr id="6" name="Group 15">
            <a:extLst>
              <a:ext uri="{FF2B5EF4-FFF2-40B4-BE49-F238E27FC236}">
                <a16:creationId xmlns:a16="http://schemas.microsoft.com/office/drawing/2014/main" id="{D0D07BA6-7438-436B-901B-5D2F013B35BB}"/>
              </a:ext>
            </a:extLst>
          </p:cNvPr>
          <p:cNvGrpSpPr>
            <a:grpSpLocks/>
          </p:cNvGrpSpPr>
          <p:nvPr/>
        </p:nvGrpSpPr>
        <p:grpSpPr bwMode="auto">
          <a:xfrm>
            <a:off x="457200" y="3932238"/>
            <a:ext cx="8035925" cy="846137"/>
            <a:chOff x="0" y="0"/>
            <a:chExt cx="5624" cy="592"/>
          </a:xfrm>
        </p:grpSpPr>
        <p:sp>
          <p:nvSpPr>
            <p:cNvPr id="14352" name="Rectangle 16">
              <a:extLst>
                <a:ext uri="{FF2B5EF4-FFF2-40B4-BE49-F238E27FC236}">
                  <a16:creationId xmlns:a16="http://schemas.microsoft.com/office/drawing/2014/main" id="{FDE158B4-EB70-45AE-BA90-E7A3176E559D}"/>
                </a:ext>
              </a:extLst>
            </p:cNvPr>
            <p:cNvSpPr>
              <a:spLocks/>
            </p:cNvSpPr>
            <p:nvPr/>
          </p:nvSpPr>
          <p:spPr bwMode="auto">
            <a:xfrm>
              <a:off x="3304" y="0"/>
              <a:ext cx="2320" cy="592"/>
            </a:xfrm>
            <a:prstGeom prst="rect">
              <a:avLst/>
            </a:prstGeom>
            <a:blipFill dpi="0" rotWithShape="0">
              <a:blip r:embed="rId3" cstate="print"/>
              <a:srcRect/>
              <a:tile tx="0" ty="0" sx="100000" sy="100000" flip="none" algn="tl"/>
            </a:blipFill>
            <a:ln w="25400">
              <a:solidFill>
                <a:srgbClr val="00531C"/>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Contract negotiation</a:t>
              </a:r>
            </a:p>
          </p:txBody>
        </p:sp>
        <p:sp>
          <p:nvSpPr>
            <p:cNvPr id="14353" name="Rectangle 17">
              <a:extLst>
                <a:ext uri="{FF2B5EF4-FFF2-40B4-BE49-F238E27FC236}">
                  <a16:creationId xmlns:a16="http://schemas.microsoft.com/office/drawing/2014/main" id="{3E748A40-31C6-428C-A729-B2A0F56228F0}"/>
                </a:ext>
              </a:extLst>
            </p:cNvPr>
            <p:cNvSpPr>
              <a:spLocks/>
            </p:cNvSpPr>
            <p:nvPr/>
          </p:nvSpPr>
          <p:spPr bwMode="auto">
            <a:xfrm>
              <a:off x="0" y="0"/>
              <a:ext cx="2320" cy="592"/>
            </a:xfrm>
            <a:prstGeom prst="rect">
              <a:avLst/>
            </a:prstGeom>
            <a:blipFill dpi="0" rotWithShape="0">
              <a:blip r:embed="rId4" cstate="print"/>
              <a:srcRect/>
              <a:tile tx="0" ty="0" sx="100000" sy="100000" flip="none" algn="tl"/>
            </a:blipFill>
            <a:ln w="25400">
              <a:solidFill>
                <a:srgbClr val="003C83"/>
              </a:solidFill>
              <a:miter lim="800000"/>
              <a:headEnd/>
              <a:tailEnd/>
            </a:ln>
            <a:effectLst>
              <a:outerShdw dist="63500" dir="2700000" algn="ctr" rotWithShape="0">
                <a:schemeClr val="bg2">
                  <a:alpha val="29999"/>
                </a:schemeClr>
              </a:outerShdw>
            </a:effectLst>
          </p:spPr>
          <p:txBody>
            <a:bodyPr lIns="0" tIns="0" rIns="0" bIns="0" anchor="ctr"/>
            <a:lstStyle/>
            <a:p>
              <a:pPr algn="ctr" eaLnBrk="1" fontAlgn="auto" hangingPunct="1">
                <a:spcBef>
                  <a:spcPts val="0"/>
                </a:spcBef>
                <a:spcAft>
                  <a:spcPts val="0"/>
                </a:spcAft>
                <a:tabLst>
                  <a:tab pos="960120" algn="l"/>
                </a:tabLst>
                <a:defRPr/>
              </a:pPr>
              <a:r>
                <a:rPr lang="en-US" sz="2700" dirty="0">
                  <a:solidFill>
                    <a:srgbClr val="FFFFFF"/>
                  </a:solidFill>
                  <a:latin typeface="+mn-lt"/>
                  <a:ea typeface="Gill Sans" pitchFamily="80" charset="0"/>
                  <a:cs typeface="Gill Sans" pitchFamily="80" charset="0"/>
                </a:rPr>
                <a:t>Customer collaboration</a:t>
              </a:r>
            </a:p>
          </p:txBody>
        </p:sp>
        <p:sp>
          <p:nvSpPr>
            <p:cNvPr id="14346" name="Rectangle 18">
              <a:extLst>
                <a:ext uri="{FF2B5EF4-FFF2-40B4-BE49-F238E27FC236}">
                  <a16:creationId xmlns:a16="http://schemas.microsoft.com/office/drawing/2014/main" id="{30C14C48-A6AE-4C58-870B-514AB728A15E}"/>
                </a:ext>
              </a:extLst>
            </p:cNvPr>
            <p:cNvSpPr>
              <a:spLocks/>
            </p:cNvSpPr>
            <p:nvPr/>
          </p:nvSpPr>
          <p:spPr bwMode="auto">
            <a:xfrm>
              <a:off x="2540" y="184"/>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latin typeface="Calibri" panose="020F0502020204030204" pitchFamily="34" charset="0"/>
                  <a:ea typeface="Gill Sans"/>
                  <a:cs typeface="Gill Sans"/>
                </a:rPr>
                <a:t>over</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B7E521AA-2DCF-4A4C-854C-B41303F97AC2}"/>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Scalability</a:t>
            </a:r>
          </a:p>
        </p:txBody>
      </p:sp>
      <p:sp>
        <p:nvSpPr>
          <p:cNvPr id="3" name="Content Placeholder 2">
            <a:extLst>
              <a:ext uri="{FF2B5EF4-FFF2-40B4-BE49-F238E27FC236}">
                <a16:creationId xmlns:a16="http://schemas.microsoft.com/office/drawing/2014/main" id="{B215B80D-845C-49EB-9256-15DE7F54E83D}"/>
              </a:ext>
            </a:extLst>
          </p:cNvPr>
          <p:cNvSpPr>
            <a:spLocks noGrp="1"/>
          </p:cNvSpPr>
          <p:nvPr>
            <p:ph idx="1"/>
          </p:nvPr>
        </p:nvSpPr>
        <p:spPr/>
        <p:txBody>
          <a:bodyPr>
            <a:normAutofit lnSpcReduction="10000"/>
          </a:bodyPr>
          <a:lstStyle/>
          <a:p>
            <a:r>
              <a:rPr lang="el-GR" dirty="0"/>
              <a:t>Τυπικό μέγεθος ομάδας: 7 ± 2 </a:t>
            </a:r>
            <a:r>
              <a:rPr lang="el-GR" dirty="0" err="1"/>
              <a:t>people</a:t>
            </a:r>
            <a:endParaRPr lang="el-GR" dirty="0"/>
          </a:p>
          <a:p>
            <a:r>
              <a:rPr lang="el-GR" dirty="0"/>
              <a:t>Η κλιμάκωση επιτυγχάνεται με ομάδα από ομάδες</a:t>
            </a:r>
          </a:p>
          <a:p>
            <a:r>
              <a:rPr lang="el-GR" dirty="0"/>
              <a:t>Παράγοντες που επηρεάζουν </a:t>
            </a:r>
          </a:p>
          <a:p>
            <a:r>
              <a:rPr lang="el-GR" dirty="0"/>
              <a:t>Είδος της εφαρμογής</a:t>
            </a:r>
          </a:p>
          <a:p>
            <a:r>
              <a:rPr lang="el-GR" dirty="0"/>
              <a:t>Μέγεθος ομάδας</a:t>
            </a:r>
          </a:p>
          <a:p>
            <a:r>
              <a:rPr lang="el-GR" dirty="0"/>
              <a:t>Διασπορά ομάδας</a:t>
            </a:r>
          </a:p>
          <a:p>
            <a:r>
              <a:rPr lang="el-GR" dirty="0"/>
              <a:t>Διάρκεια του </a:t>
            </a:r>
            <a:r>
              <a:rPr lang="el-GR" dirty="0" err="1"/>
              <a:t>project</a:t>
            </a:r>
            <a:endParaRPr lang="el-GR" dirty="0"/>
          </a:p>
          <a:p>
            <a:r>
              <a:rPr lang="el-GR" dirty="0"/>
              <a:t>Η μεθοδολογία </a:t>
            </a:r>
            <a:r>
              <a:rPr lang="el-GR" dirty="0" err="1"/>
              <a:t>Scrum</a:t>
            </a:r>
            <a:r>
              <a:rPr lang="el-GR" dirty="0"/>
              <a:t> έχει χρησιμοποιηθεί σε έργα με 500+ μέλη</a:t>
            </a: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AutoShape 1">
            <a:extLst>
              <a:ext uri="{FF2B5EF4-FFF2-40B4-BE49-F238E27FC236}">
                <a16:creationId xmlns:a16="http://schemas.microsoft.com/office/drawing/2014/main" id="{16701760-0497-43D4-8CE8-48359E3F3982}"/>
              </a:ext>
            </a:extLst>
          </p:cNvPr>
          <p:cNvSpPr>
            <a:spLocks/>
          </p:cNvSpPr>
          <p:nvPr/>
        </p:nvSpPr>
        <p:spPr bwMode="auto">
          <a:xfrm>
            <a:off x="149225" y="3497263"/>
            <a:ext cx="2857500" cy="2538412"/>
          </a:xfrm>
          <a:prstGeom prst="roundRect">
            <a:avLst>
              <a:gd name="adj" fmla="val 6755"/>
            </a:avLst>
          </a:prstGeom>
          <a:solidFill>
            <a:schemeClr val="accent1"/>
          </a:solidFill>
          <a:ln w="25400">
            <a:solidFill>
              <a:srgbClr val="003C8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86019" name="Rectangle 2">
            <a:extLst>
              <a:ext uri="{FF2B5EF4-FFF2-40B4-BE49-F238E27FC236}">
                <a16:creationId xmlns:a16="http://schemas.microsoft.com/office/drawing/2014/main" id="{B535314A-09AD-495B-8594-6F8A292576B4}"/>
              </a:ext>
            </a:extLst>
          </p:cNvPr>
          <p:cNvSpPr>
            <a:spLocks noGrp="1" noChangeArrowheads="1"/>
          </p:cNvSpPr>
          <p:nvPr>
            <p:ph type="title"/>
          </p:nvPr>
        </p:nvSpPr>
        <p:spPr>
          <a:xfrm>
            <a:off x="307975" y="428625"/>
            <a:ext cx="8515350" cy="1320800"/>
          </a:xfrm>
        </p:spPr>
        <p:txBody>
          <a:bodyPr anchor="t"/>
          <a:lstStyle/>
          <a:p>
            <a:pPr fontAlgn="auto">
              <a:lnSpc>
                <a:spcPct val="80000"/>
              </a:lnSpc>
              <a:spcAft>
                <a:spcPts val="0"/>
              </a:spcAft>
              <a:defRPr/>
            </a:pPr>
            <a:r>
              <a:rPr lang="en-US" altLang="en-US">
                <a:solidFill>
                  <a:schemeClr val="tx1">
                    <a:lumMod val="75000"/>
                    <a:lumOff val="25000"/>
                  </a:schemeClr>
                </a:solidFill>
              </a:rPr>
              <a:t>Scaling through the Scrum of scrums</a:t>
            </a:r>
          </a:p>
        </p:txBody>
      </p:sp>
      <p:sp>
        <p:nvSpPr>
          <p:cNvPr id="3" name="AutoShape 3">
            <a:extLst>
              <a:ext uri="{FF2B5EF4-FFF2-40B4-BE49-F238E27FC236}">
                <a16:creationId xmlns:a16="http://schemas.microsoft.com/office/drawing/2014/main" id="{5C487DF6-F4C9-45EE-887B-DD95874064C7}"/>
              </a:ext>
            </a:extLst>
          </p:cNvPr>
          <p:cNvSpPr>
            <a:spLocks/>
          </p:cNvSpPr>
          <p:nvPr/>
        </p:nvSpPr>
        <p:spPr bwMode="auto">
          <a:xfrm>
            <a:off x="3143250" y="3497263"/>
            <a:ext cx="2857500" cy="2538412"/>
          </a:xfrm>
          <a:prstGeom prst="roundRect">
            <a:avLst>
              <a:gd name="adj" fmla="val 6755"/>
            </a:avLst>
          </a:prstGeom>
          <a:solidFill>
            <a:schemeClr val="accent1"/>
          </a:solidFill>
          <a:ln w="25400">
            <a:solidFill>
              <a:srgbClr val="00531C"/>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44036" name="AutoShape 4">
            <a:extLst>
              <a:ext uri="{FF2B5EF4-FFF2-40B4-BE49-F238E27FC236}">
                <a16:creationId xmlns:a16="http://schemas.microsoft.com/office/drawing/2014/main" id="{D699DB14-A49D-4876-B7FA-E4C8823D655B}"/>
              </a:ext>
            </a:extLst>
          </p:cNvPr>
          <p:cNvSpPr>
            <a:spLocks/>
          </p:cNvSpPr>
          <p:nvPr/>
        </p:nvSpPr>
        <p:spPr bwMode="auto">
          <a:xfrm>
            <a:off x="6103938" y="3497263"/>
            <a:ext cx="2857500" cy="2538412"/>
          </a:xfrm>
          <a:prstGeom prst="roundRect">
            <a:avLst>
              <a:gd name="adj" fmla="val 6755"/>
            </a:avLst>
          </a:prstGeom>
          <a:solidFill>
            <a:schemeClr val="accent1"/>
          </a:solidFill>
          <a:ln w="25400">
            <a:solidFill>
              <a:srgbClr val="FD402F"/>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a:latin typeface="+mn-lt"/>
              <a:cs typeface="+mn-cs"/>
            </a:endParaRPr>
          </a:p>
        </p:txBody>
      </p:sp>
      <p:pic>
        <p:nvPicPr>
          <p:cNvPr id="90118" name="Picture 2" descr="C:\Users\fez\Desktop\team\bt_06.png">
            <a:extLst>
              <a:ext uri="{FF2B5EF4-FFF2-40B4-BE49-F238E27FC236}">
                <a16:creationId xmlns:a16="http://schemas.microsoft.com/office/drawing/2014/main" id="{30633FB8-4EBC-4B8A-92D9-75039648E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786188"/>
            <a:ext cx="5683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3" descr="C:\Users\fez\Desktop\team\bt_01.png">
            <a:extLst>
              <a:ext uri="{FF2B5EF4-FFF2-40B4-BE49-F238E27FC236}">
                <a16:creationId xmlns:a16="http://schemas.microsoft.com/office/drawing/2014/main" id="{DF8DAEF0-A493-4541-980F-4195ABF47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786188"/>
            <a:ext cx="6588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5" descr="C:\Users\fez\Desktop\team\bt_03.png">
            <a:extLst>
              <a:ext uri="{FF2B5EF4-FFF2-40B4-BE49-F238E27FC236}">
                <a16:creationId xmlns:a16="http://schemas.microsoft.com/office/drawing/2014/main" id="{E354E06B-4863-45E3-8A20-CA120E3D7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5" y="5000625"/>
            <a:ext cx="482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6" descr="C:\Users\fez\Desktop\team\bt_04.png">
            <a:extLst>
              <a:ext uri="{FF2B5EF4-FFF2-40B4-BE49-F238E27FC236}">
                <a16:creationId xmlns:a16="http://schemas.microsoft.com/office/drawing/2014/main" id="{E91A0243-9049-48B2-8405-0B834222D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5000625"/>
            <a:ext cx="5238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7" descr="C:\Users\fez\Desktop\team\bt_05.png">
            <a:extLst>
              <a:ext uri="{FF2B5EF4-FFF2-40B4-BE49-F238E27FC236}">
                <a16:creationId xmlns:a16="http://schemas.microsoft.com/office/drawing/2014/main" id="{39DA928C-83B7-436B-932E-D6E301EADA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3786188"/>
            <a:ext cx="7302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8" descr="C:\Users\fez\Desktop\team\scrum_master02.png">
            <a:extLst>
              <a:ext uri="{FF2B5EF4-FFF2-40B4-BE49-F238E27FC236}">
                <a16:creationId xmlns:a16="http://schemas.microsoft.com/office/drawing/2014/main" id="{28265720-341F-4E87-84EA-E993824EDD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450" y="3849688"/>
            <a:ext cx="574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9" descr="C:\Users\fez\Desktop\team\gt_02.png">
            <a:extLst>
              <a:ext uri="{FF2B5EF4-FFF2-40B4-BE49-F238E27FC236}">
                <a16:creationId xmlns:a16="http://schemas.microsoft.com/office/drawing/2014/main" id="{857F4565-2961-4550-B9B4-491354E439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6313" y="4992688"/>
            <a:ext cx="5270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10" descr="C:\Users\fez\Desktop\team\gt_03.png">
            <a:extLst>
              <a:ext uri="{FF2B5EF4-FFF2-40B4-BE49-F238E27FC236}">
                <a16:creationId xmlns:a16="http://schemas.microsoft.com/office/drawing/2014/main" id="{3FA10C4B-FE24-483D-A34F-042E5838CC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6375" y="3849688"/>
            <a:ext cx="5270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6" name="Picture 11" descr="C:\Users\fez\Desktop\team\gt_04.png">
            <a:extLst>
              <a:ext uri="{FF2B5EF4-FFF2-40B4-BE49-F238E27FC236}">
                <a16:creationId xmlns:a16="http://schemas.microsoft.com/office/drawing/2014/main" id="{636F4750-5936-4269-8479-E9B374AD29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0438" y="3849688"/>
            <a:ext cx="530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12" descr="C:\Users\fez\Desktop\team\gt_06.png">
            <a:extLst>
              <a:ext uri="{FF2B5EF4-FFF2-40B4-BE49-F238E27FC236}">
                <a16:creationId xmlns:a16="http://schemas.microsoft.com/office/drawing/2014/main" id="{BF64D1A8-AF02-44E6-9B5D-10B9F75E9A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92688"/>
            <a:ext cx="574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8" name="Picture 13" descr="C:\Users\fez\Desktop\team\rt_05.png">
            <a:extLst>
              <a:ext uri="{FF2B5EF4-FFF2-40B4-BE49-F238E27FC236}">
                <a16:creationId xmlns:a16="http://schemas.microsoft.com/office/drawing/2014/main" id="{1F916E67-D1F2-49FB-9B5F-99BC2D3A11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5825" y="3778250"/>
            <a:ext cx="75723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14" descr="C:\Users\fez\Desktop\team\rt_01.png">
            <a:extLst>
              <a:ext uri="{FF2B5EF4-FFF2-40B4-BE49-F238E27FC236}">
                <a16:creationId xmlns:a16="http://schemas.microsoft.com/office/drawing/2014/main" id="{A2BE7988-EF85-4E35-8D7A-5788860517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2225" y="4921250"/>
            <a:ext cx="6810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0" name="Picture 15" descr="C:\Users\fez\Desktop\team\rt_02.png">
            <a:extLst>
              <a:ext uri="{FF2B5EF4-FFF2-40B4-BE49-F238E27FC236}">
                <a16:creationId xmlns:a16="http://schemas.microsoft.com/office/drawing/2014/main" id="{3A361D06-55AC-4995-AEB9-82D7DB1B5F6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45463" y="3778250"/>
            <a:ext cx="5397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16" descr="C:\Users\fez\Desktop\team\rt_03.png">
            <a:extLst>
              <a:ext uri="{FF2B5EF4-FFF2-40B4-BE49-F238E27FC236}">
                <a16:creationId xmlns:a16="http://schemas.microsoft.com/office/drawing/2014/main" id="{E635B6D6-4184-4844-B679-F07287DCC6A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58063" y="4921250"/>
            <a:ext cx="5222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2" name="Picture 17" descr="C:\Users\fez\Desktop\team\rt_04.png">
            <a:extLst>
              <a:ext uri="{FF2B5EF4-FFF2-40B4-BE49-F238E27FC236}">
                <a16:creationId xmlns:a16="http://schemas.microsoft.com/office/drawing/2014/main" id="{3B55E310-46A6-413D-B11A-A9BC6A3011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16675" y="3849688"/>
            <a:ext cx="542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3" name="Picture 18" descr="C:\Users\fez\Desktop\team\scrum_master02r.png">
            <a:extLst>
              <a:ext uri="{FF2B5EF4-FFF2-40B4-BE49-F238E27FC236}">
                <a16:creationId xmlns:a16="http://schemas.microsoft.com/office/drawing/2014/main" id="{A153E5A8-E9C6-4C5E-A81F-B656B8BE0A3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18488" y="4921250"/>
            <a:ext cx="5667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2">
            <a:extLst>
              <a:ext uri="{FF2B5EF4-FFF2-40B4-BE49-F238E27FC236}">
                <a16:creationId xmlns:a16="http://schemas.microsoft.com/office/drawing/2014/main" id="{BF05C5EA-FEFE-411D-99C1-D0CE6C2D538A}"/>
              </a:ext>
            </a:extLst>
          </p:cNvPr>
          <p:cNvGrpSpPr>
            <a:grpSpLocks/>
          </p:cNvGrpSpPr>
          <p:nvPr/>
        </p:nvGrpSpPr>
        <p:grpSpPr bwMode="auto">
          <a:xfrm>
            <a:off x="2643188" y="1714500"/>
            <a:ext cx="4000500" cy="1325563"/>
            <a:chOff x="2643174" y="1714488"/>
            <a:chExt cx="4000500" cy="1325880"/>
          </a:xfrm>
        </p:grpSpPr>
        <p:sp>
          <p:nvSpPr>
            <p:cNvPr id="44060" name="AutoShape 28">
              <a:extLst>
                <a:ext uri="{FF2B5EF4-FFF2-40B4-BE49-F238E27FC236}">
                  <a16:creationId xmlns:a16="http://schemas.microsoft.com/office/drawing/2014/main" id="{3F6462DF-E80A-40D2-95D6-79717B2E4098}"/>
                </a:ext>
              </a:extLst>
            </p:cNvPr>
            <p:cNvSpPr>
              <a:spLocks/>
            </p:cNvSpPr>
            <p:nvPr/>
          </p:nvSpPr>
          <p:spPr bwMode="auto">
            <a:xfrm>
              <a:off x="2643174" y="1714488"/>
              <a:ext cx="4000500" cy="1325880"/>
            </a:xfrm>
            <a:prstGeom prst="roundRect">
              <a:avLst>
                <a:gd name="adj" fmla="val 20685"/>
              </a:avLst>
            </a:prstGeom>
            <a:solidFill>
              <a:schemeClr val="accent1"/>
            </a:solidFill>
            <a:ln w="25400">
              <a:solidFill>
                <a:schemeClr val="tx1"/>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pic>
          <p:nvPicPr>
            <p:cNvPr id="90137" name="Picture 3" descr="C:\Users\fez\Desktop\team\bt_01.png">
              <a:extLst>
                <a:ext uri="{FF2B5EF4-FFF2-40B4-BE49-F238E27FC236}">
                  <a16:creationId xmlns:a16="http://schemas.microsoft.com/office/drawing/2014/main" id="{6AEC04AD-A918-4521-88B5-915D85D7A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2000240"/>
              <a:ext cx="658097" cy="75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8" name="Picture 12" descr="C:\Users\fez\Desktop\team\gt_06.png">
              <a:extLst>
                <a:ext uri="{FF2B5EF4-FFF2-40B4-BE49-F238E27FC236}">
                  <a16:creationId xmlns:a16="http://schemas.microsoft.com/office/drawing/2014/main" id="{A71A0F21-AD4D-4C6F-8CD5-EA32234FA2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248" y="1995759"/>
              <a:ext cx="577853" cy="79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9" name="Picture 16" descr="C:\Users\fez\Desktop\team\rt_03.png">
              <a:extLst>
                <a:ext uri="{FF2B5EF4-FFF2-40B4-BE49-F238E27FC236}">
                  <a16:creationId xmlns:a16="http://schemas.microsoft.com/office/drawing/2014/main" id="{A1A16DA6-5C60-4992-BACC-2DA9A95D0E2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0694" y="1995759"/>
              <a:ext cx="524845"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0135" name="Picture 19" descr="C:\Users\fez\Desktop\team\scrum_master02b.png">
            <a:extLst>
              <a:ext uri="{FF2B5EF4-FFF2-40B4-BE49-F238E27FC236}">
                <a16:creationId xmlns:a16="http://schemas.microsoft.com/office/drawing/2014/main" id="{1F8E25EC-BEEF-4612-902D-2F841426C15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43125" y="5000625"/>
            <a:ext cx="5667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D21E4A28-32A7-4F3B-9176-E4A2B85D96A5}"/>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Scrum of scrums of scrums</a:t>
            </a:r>
          </a:p>
        </p:txBody>
      </p:sp>
      <p:grpSp>
        <p:nvGrpSpPr>
          <p:cNvPr id="92163" name="Group 2">
            <a:extLst>
              <a:ext uri="{FF2B5EF4-FFF2-40B4-BE49-F238E27FC236}">
                <a16:creationId xmlns:a16="http://schemas.microsoft.com/office/drawing/2014/main" id="{16A19EE2-FC6B-4A3F-96E5-251095346FA9}"/>
              </a:ext>
            </a:extLst>
          </p:cNvPr>
          <p:cNvGrpSpPr>
            <a:grpSpLocks/>
          </p:cNvGrpSpPr>
          <p:nvPr/>
        </p:nvGrpSpPr>
        <p:grpSpPr bwMode="auto">
          <a:xfrm>
            <a:off x="365125" y="3806825"/>
            <a:ext cx="8332788" cy="2547938"/>
            <a:chOff x="0" y="0"/>
            <a:chExt cx="5832" cy="1784"/>
          </a:xfrm>
        </p:grpSpPr>
        <p:grpSp>
          <p:nvGrpSpPr>
            <p:cNvPr id="92249" name="Group 3">
              <a:extLst>
                <a:ext uri="{FF2B5EF4-FFF2-40B4-BE49-F238E27FC236}">
                  <a16:creationId xmlns:a16="http://schemas.microsoft.com/office/drawing/2014/main" id="{0570D2F0-55D8-4DBE-A442-A8AA4FC52EC6}"/>
                </a:ext>
              </a:extLst>
            </p:cNvPr>
            <p:cNvGrpSpPr>
              <a:grpSpLocks/>
            </p:cNvGrpSpPr>
            <p:nvPr/>
          </p:nvGrpSpPr>
          <p:grpSpPr bwMode="auto">
            <a:xfrm>
              <a:off x="0" y="0"/>
              <a:ext cx="1800" cy="1704"/>
              <a:chOff x="0" y="0"/>
              <a:chExt cx="1800" cy="1704"/>
            </a:xfrm>
          </p:grpSpPr>
          <p:grpSp>
            <p:nvGrpSpPr>
              <p:cNvPr id="92262" name="Group 4">
                <a:extLst>
                  <a:ext uri="{FF2B5EF4-FFF2-40B4-BE49-F238E27FC236}">
                    <a16:creationId xmlns:a16="http://schemas.microsoft.com/office/drawing/2014/main" id="{FC431EEE-AC92-4C99-8492-26FB6146CEE5}"/>
                  </a:ext>
                </a:extLst>
              </p:cNvPr>
              <p:cNvGrpSpPr>
                <a:grpSpLocks/>
              </p:cNvGrpSpPr>
              <p:nvPr/>
            </p:nvGrpSpPr>
            <p:grpSpPr bwMode="auto">
              <a:xfrm>
                <a:off x="936" y="0"/>
                <a:ext cx="864" cy="1704"/>
                <a:chOff x="0" y="0"/>
                <a:chExt cx="864" cy="1704"/>
              </a:xfrm>
            </p:grpSpPr>
            <p:sp>
              <p:nvSpPr>
                <p:cNvPr id="2" name="AutoShape 5">
                  <a:extLst>
                    <a:ext uri="{FF2B5EF4-FFF2-40B4-BE49-F238E27FC236}">
                      <a16:creationId xmlns:a16="http://schemas.microsoft.com/office/drawing/2014/main" id="{D4C8ADF0-E67D-4FF5-91A7-482D4638EF74}"/>
                    </a:ext>
                  </a:extLst>
                </p:cNvPr>
                <p:cNvSpPr>
                  <a:spLocks/>
                </p:cNvSpPr>
                <p:nvPr/>
              </p:nvSpPr>
              <p:spPr bwMode="auto">
                <a:xfrm>
                  <a:off x="0" y="888"/>
                  <a:ext cx="864" cy="816"/>
                </a:xfrm>
                <a:prstGeom prst="roundRect">
                  <a:avLst>
                    <a:gd name="adj" fmla="val 14704"/>
                  </a:avLst>
                </a:prstGeom>
                <a:solidFill>
                  <a:schemeClr val="accent1"/>
                </a:solid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3" name="AutoShape 13">
                  <a:extLst>
                    <a:ext uri="{FF2B5EF4-FFF2-40B4-BE49-F238E27FC236}">
                      <a16:creationId xmlns:a16="http://schemas.microsoft.com/office/drawing/2014/main" id="{323C351B-1020-4310-B53E-762CEFEBA605}"/>
                    </a:ext>
                  </a:extLst>
                </p:cNvPr>
                <p:cNvSpPr>
                  <a:spLocks/>
                </p:cNvSpPr>
                <p:nvPr/>
              </p:nvSpPr>
              <p:spPr bwMode="auto">
                <a:xfrm>
                  <a:off x="0" y="0"/>
                  <a:ext cx="864" cy="816"/>
                </a:xfrm>
                <a:prstGeom prst="roundRect">
                  <a:avLst>
                    <a:gd name="adj" fmla="val 14704"/>
                  </a:avLst>
                </a:prstGeom>
                <a:solidFill>
                  <a:schemeClr val="accent1"/>
                </a:solid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grpSp>
            <p:nvGrpSpPr>
              <p:cNvPr id="92263" name="Group 23">
                <a:extLst>
                  <a:ext uri="{FF2B5EF4-FFF2-40B4-BE49-F238E27FC236}">
                    <a16:creationId xmlns:a16="http://schemas.microsoft.com/office/drawing/2014/main" id="{0CF4B57C-A339-42C3-B30D-9D3AAD7EAB91}"/>
                  </a:ext>
                </a:extLst>
              </p:cNvPr>
              <p:cNvGrpSpPr>
                <a:grpSpLocks/>
              </p:cNvGrpSpPr>
              <p:nvPr/>
            </p:nvGrpSpPr>
            <p:grpSpPr bwMode="auto">
              <a:xfrm>
                <a:off x="0" y="0"/>
                <a:ext cx="864" cy="1704"/>
                <a:chOff x="0" y="0"/>
                <a:chExt cx="864" cy="1704"/>
              </a:xfrm>
            </p:grpSpPr>
            <p:sp>
              <p:nvSpPr>
                <p:cNvPr id="4" name="AutoShape 24">
                  <a:extLst>
                    <a:ext uri="{FF2B5EF4-FFF2-40B4-BE49-F238E27FC236}">
                      <a16:creationId xmlns:a16="http://schemas.microsoft.com/office/drawing/2014/main" id="{B135AF22-12A0-42E6-9CA7-87566B17C076}"/>
                    </a:ext>
                  </a:extLst>
                </p:cNvPr>
                <p:cNvSpPr>
                  <a:spLocks/>
                </p:cNvSpPr>
                <p:nvPr/>
              </p:nvSpPr>
              <p:spPr bwMode="auto">
                <a:xfrm>
                  <a:off x="0" y="0"/>
                  <a:ext cx="864" cy="816"/>
                </a:xfrm>
                <a:prstGeom prst="roundRect">
                  <a:avLst>
                    <a:gd name="adj" fmla="val 14704"/>
                  </a:avLst>
                </a:prstGeom>
                <a:solidFill>
                  <a:schemeClr val="accent1"/>
                </a:solid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5" name="AutoShape 25">
                  <a:extLst>
                    <a:ext uri="{FF2B5EF4-FFF2-40B4-BE49-F238E27FC236}">
                      <a16:creationId xmlns:a16="http://schemas.microsoft.com/office/drawing/2014/main" id="{E7E65A61-7DB4-40F1-945A-5EA8DBB4A810}"/>
                    </a:ext>
                  </a:extLst>
                </p:cNvPr>
                <p:cNvSpPr>
                  <a:spLocks/>
                </p:cNvSpPr>
                <p:nvPr/>
              </p:nvSpPr>
              <p:spPr bwMode="auto">
                <a:xfrm>
                  <a:off x="0" y="888"/>
                  <a:ext cx="864" cy="816"/>
                </a:xfrm>
                <a:prstGeom prst="roundRect">
                  <a:avLst>
                    <a:gd name="adj" fmla="val 14704"/>
                  </a:avLst>
                </a:prstGeom>
                <a:solidFill>
                  <a:schemeClr val="accent1"/>
                </a:solid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grpSp>
        <p:grpSp>
          <p:nvGrpSpPr>
            <p:cNvPr id="92250" name="Group 45">
              <a:extLst>
                <a:ext uri="{FF2B5EF4-FFF2-40B4-BE49-F238E27FC236}">
                  <a16:creationId xmlns:a16="http://schemas.microsoft.com/office/drawing/2014/main" id="{2EB84A10-E1C1-4234-B050-5B52EDA7C29A}"/>
                </a:ext>
              </a:extLst>
            </p:cNvPr>
            <p:cNvGrpSpPr>
              <a:grpSpLocks/>
            </p:cNvGrpSpPr>
            <p:nvPr/>
          </p:nvGrpSpPr>
          <p:grpSpPr bwMode="auto">
            <a:xfrm>
              <a:off x="2016" y="0"/>
              <a:ext cx="1800" cy="1704"/>
              <a:chOff x="0" y="0"/>
              <a:chExt cx="1800" cy="1704"/>
            </a:xfrm>
          </p:grpSpPr>
          <p:grpSp>
            <p:nvGrpSpPr>
              <p:cNvPr id="92258" name="Group 46">
                <a:extLst>
                  <a:ext uri="{FF2B5EF4-FFF2-40B4-BE49-F238E27FC236}">
                    <a16:creationId xmlns:a16="http://schemas.microsoft.com/office/drawing/2014/main" id="{A473AFB4-1CDE-41A3-B4D8-98B636C48FC8}"/>
                  </a:ext>
                </a:extLst>
              </p:cNvPr>
              <p:cNvGrpSpPr>
                <a:grpSpLocks/>
              </p:cNvGrpSpPr>
              <p:nvPr/>
            </p:nvGrpSpPr>
            <p:grpSpPr bwMode="auto">
              <a:xfrm>
                <a:off x="0" y="0"/>
                <a:ext cx="864" cy="1704"/>
                <a:chOff x="0" y="0"/>
                <a:chExt cx="864" cy="1704"/>
              </a:xfrm>
            </p:grpSpPr>
            <p:sp>
              <p:nvSpPr>
                <p:cNvPr id="6" name="AutoShape 47">
                  <a:extLst>
                    <a:ext uri="{FF2B5EF4-FFF2-40B4-BE49-F238E27FC236}">
                      <a16:creationId xmlns:a16="http://schemas.microsoft.com/office/drawing/2014/main" id="{EA8CF7D4-5D82-4979-B558-5F4CA135BA7A}"/>
                    </a:ext>
                  </a:extLst>
                </p:cNvPr>
                <p:cNvSpPr>
                  <a:spLocks/>
                </p:cNvSpPr>
                <p:nvPr/>
              </p:nvSpPr>
              <p:spPr bwMode="auto">
                <a:xfrm>
                  <a:off x="-6" y="888"/>
                  <a:ext cx="864" cy="816"/>
                </a:xfrm>
                <a:prstGeom prst="roundRect">
                  <a:avLst>
                    <a:gd name="adj" fmla="val 14704"/>
                  </a:avLst>
                </a:prstGeom>
                <a:solidFill>
                  <a:schemeClr val="accent1"/>
                </a:solidFill>
                <a:ln w="25400">
                  <a:solidFill>
                    <a:srgbClr val="910000"/>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7" name="AutoShape 56">
                  <a:extLst>
                    <a:ext uri="{FF2B5EF4-FFF2-40B4-BE49-F238E27FC236}">
                      <a16:creationId xmlns:a16="http://schemas.microsoft.com/office/drawing/2014/main" id="{2E48C026-43CC-4F3A-84C2-470A743185E8}"/>
                    </a:ext>
                  </a:extLst>
                </p:cNvPr>
                <p:cNvSpPr>
                  <a:spLocks/>
                </p:cNvSpPr>
                <p:nvPr/>
              </p:nvSpPr>
              <p:spPr bwMode="auto">
                <a:xfrm>
                  <a:off x="-6" y="0"/>
                  <a:ext cx="864" cy="816"/>
                </a:xfrm>
                <a:prstGeom prst="roundRect">
                  <a:avLst>
                    <a:gd name="adj" fmla="val 14704"/>
                  </a:avLst>
                </a:prstGeom>
                <a:solidFill>
                  <a:schemeClr val="accent1"/>
                </a:solidFill>
                <a:ln w="25400">
                  <a:solidFill>
                    <a:srgbClr val="910000"/>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sp>
            <p:nvSpPr>
              <p:cNvPr id="8" name="AutoShape 64">
                <a:extLst>
                  <a:ext uri="{FF2B5EF4-FFF2-40B4-BE49-F238E27FC236}">
                    <a16:creationId xmlns:a16="http://schemas.microsoft.com/office/drawing/2014/main" id="{FCC2FF87-383F-4800-8235-4D22DDDEE7D8}"/>
                  </a:ext>
                </a:extLst>
              </p:cNvPr>
              <p:cNvSpPr>
                <a:spLocks/>
              </p:cNvSpPr>
              <p:nvPr/>
            </p:nvSpPr>
            <p:spPr bwMode="auto">
              <a:xfrm>
                <a:off x="936" y="448"/>
                <a:ext cx="864" cy="816"/>
              </a:xfrm>
              <a:prstGeom prst="roundRect">
                <a:avLst>
                  <a:gd name="adj" fmla="val 14704"/>
                </a:avLst>
              </a:prstGeom>
              <a:solidFill>
                <a:schemeClr val="accent1"/>
              </a:solidFill>
              <a:ln w="25400">
                <a:solidFill>
                  <a:srgbClr val="910000"/>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grpSp>
          <p:nvGrpSpPr>
            <p:cNvPr id="92251" name="Group 72">
              <a:extLst>
                <a:ext uri="{FF2B5EF4-FFF2-40B4-BE49-F238E27FC236}">
                  <a16:creationId xmlns:a16="http://schemas.microsoft.com/office/drawing/2014/main" id="{DC0C031E-CEC9-4D7E-95F1-022CA53247A0}"/>
                </a:ext>
              </a:extLst>
            </p:cNvPr>
            <p:cNvGrpSpPr>
              <a:grpSpLocks/>
            </p:cNvGrpSpPr>
            <p:nvPr/>
          </p:nvGrpSpPr>
          <p:grpSpPr bwMode="auto">
            <a:xfrm>
              <a:off x="4032" y="0"/>
              <a:ext cx="1800" cy="1784"/>
              <a:chOff x="0" y="0"/>
              <a:chExt cx="1800" cy="1784"/>
            </a:xfrm>
          </p:grpSpPr>
          <p:grpSp>
            <p:nvGrpSpPr>
              <p:cNvPr id="92252" name="Group 73">
                <a:extLst>
                  <a:ext uri="{FF2B5EF4-FFF2-40B4-BE49-F238E27FC236}">
                    <a16:creationId xmlns:a16="http://schemas.microsoft.com/office/drawing/2014/main" id="{243DED4F-E8F1-4F3D-A773-7300D80462CB}"/>
                  </a:ext>
                </a:extLst>
              </p:cNvPr>
              <p:cNvGrpSpPr>
                <a:grpSpLocks/>
              </p:cNvGrpSpPr>
              <p:nvPr/>
            </p:nvGrpSpPr>
            <p:grpSpPr bwMode="auto">
              <a:xfrm>
                <a:off x="0" y="0"/>
                <a:ext cx="864" cy="1784"/>
                <a:chOff x="0" y="0"/>
                <a:chExt cx="864" cy="1784"/>
              </a:xfrm>
            </p:grpSpPr>
            <p:sp>
              <p:nvSpPr>
                <p:cNvPr id="9" name="AutoShape 74">
                  <a:extLst>
                    <a:ext uri="{FF2B5EF4-FFF2-40B4-BE49-F238E27FC236}">
                      <a16:creationId xmlns:a16="http://schemas.microsoft.com/office/drawing/2014/main" id="{C068DED7-A132-450B-8B6F-3B2966F4594B}"/>
                    </a:ext>
                  </a:extLst>
                </p:cNvPr>
                <p:cNvSpPr>
                  <a:spLocks/>
                </p:cNvSpPr>
                <p:nvPr/>
              </p:nvSpPr>
              <p:spPr bwMode="auto">
                <a:xfrm>
                  <a:off x="0" y="0"/>
                  <a:ext cx="864" cy="816"/>
                </a:xfrm>
                <a:prstGeom prst="roundRect">
                  <a:avLst>
                    <a:gd name="adj" fmla="val 14704"/>
                  </a:avLst>
                </a:prstGeom>
                <a:solidFill>
                  <a:schemeClr val="accent1"/>
                </a:solidFill>
                <a:ln w="25400">
                  <a:solidFill>
                    <a:srgbClr val="00531C"/>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10" name="AutoShape 75">
                  <a:extLst>
                    <a:ext uri="{FF2B5EF4-FFF2-40B4-BE49-F238E27FC236}">
                      <a16:creationId xmlns:a16="http://schemas.microsoft.com/office/drawing/2014/main" id="{FD0F12F9-CC24-408E-B0B2-A1333C393A97}"/>
                    </a:ext>
                  </a:extLst>
                </p:cNvPr>
                <p:cNvSpPr>
                  <a:spLocks/>
                </p:cNvSpPr>
                <p:nvPr/>
              </p:nvSpPr>
              <p:spPr bwMode="auto">
                <a:xfrm>
                  <a:off x="0" y="968"/>
                  <a:ext cx="864" cy="816"/>
                </a:xfrm>
                <a:prstGeom prst="roundRect">
                  <a:avLst>
                    <a:gd name="adj" fmla="val 14704"/>
                  </a:avLst>
                </a:prstGeom>
                <a:solidFill>
                  <a:schemeClr val="accent1"/>
                </a:solidFill>
                <a:ln w="25400">
                  <a:solidFill>
                    <a:srgbClr val="00531C"/>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grpSp>
            <p:nvGrpSpPr>
              <p:cNvPr id="92253" name="Group 91">
                <a:extLst>
                  <a:ext uri="{FF2B5EF4-FFF2-40B4-BE49-F238E27FC236}">
                    <a16:creationId xmlns:a16="http://schemas.microsoft.com/office/drawing/2014/main" id="{919A9E49-1D98-417E-AB84-0EA60C1E5531}"/>
                  </a:ext>
                </a:extLst>
              </p:cNvPr>
              <p:cNvGrpSpPr>
                <a:grpSpLocks/>
              </p:cNvGrpSpPr>
              <p:nvPr/>
            </p:nvGrpSpPr>
            <p:grpSpPr bwMode="auto">
              <a:xfrm>
                <a:off x="936" y="0"/>
                <a:ext cx="864" cy="1784"/>
                <a:chOff x="0" y="0"/>
                <a:chExt cx="864" cy="1784"/>
              </a:xfrm>
            </p:grpSpPr>
            <p:sp>
              <p:nvSpPr>
                <p:cNvPr id="13" name="AutoShape 92">
                  <a:extLst>
                    <a:ext uri="{FF2B5EF4-FFF2-40B4-BE49-F238E27FC236}">
                      <a16:creationId xmlns:a16="http://schemas.microsoft.com/office/drawing/2014/main" id="{DC3848D6-E7FF-4356-B6F0-4AECD5D2806E}"/>
                    </a:ext>
                  </a:extLst>
                </p:cNvPr>
                <p:cNvSpPr>
                  <a:spLocks/>
                </p:cNvSpPr>
                <p:nvPr/>
              </p:nvSpPr>
              <p:spPr bwMode="auto">
                <a:xfrm>
                  <a:off x="0" y="0"/>
                  <a:ext cx="864" cy="816"/>
                </a:xfrm>
                <a:prstGeom prst="roundRect">
                  <a:avLst>
                    <a:gd name="adj" fmla="val 14704"/>
                  </a:avLst>
                </a:prstGeom>
                <a:solidFill>
                  <a:schemeClr val="accent1"/>
                </a:solidFill>
                <a:ln w="25400">
                  <a:solidFill>
                    <a:srgbClr val="00531C"/>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14" name="AutoShape 93">
                  <a:extLst>
                    <a:ext uri="{FF2B5EF4-FFF2-40B4-BE49-F238E27FC236}">
                      <a16:creationId xmlns:a16="http://schemas.microsoft.com/office/drawing/2014/main" id="{AC57F793-A8C0-4F5B-8902-ECEF9C823F36}"/>
                    </a:ext>
                  </a:extLst>
                </p:cNvPr>
                <p:cNvSpPr>
                  <a:spLocks/>
                </p:cNvSpPr>
                <p:nvPr/>
              </p:nvSpPr>
              <p:spPr bwMode="auto">
                <a:xfrm>
                  <a:off x="0" y="968"/>
                  <a:ext cx="864" cy="816"/>
                </a:xfrm>
                <a:prstGeom prst="roundRect">
                  <a:avLst>
                    <a:gd name="adj" fmla="val 14704"/>
                  </a:avLst>
                </a:prstGeom>
                <a:solidFill>
                  <a:schemeClr val="accent1"/>
                </a:solidFill>
                <a:ln w="25400">
                  <a:solidFill>
                    <a:srgbClr val="00531C"/>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grpSp>
      </p:grpSp>
      <p:pic>
        <p:nvPicPr>
          <p:cNvPr id="92164" name="Picture 6" descr="C:\Users\fez\Desktop\team\bt_04.png">
            <a:extLst>
              <a:ext uri="{FF2B5EF4-FFF2-40B4-BE49-F238E27FC236}">
                <a16:creationId xmlns:a16="http://schemas.microsoft.com/office/drawing/2014/main" id="{F5184A9E-7124-44E7-A95D-1780FE648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207000"/>
            <a:ext cx="3397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3" descr="C:\Users\fez\Desktop\team\bt_01.png">
            <a:extLst>
              <a:ext uri="{FF2B5EF4-FFF2-40B4-BE49-F238E27FC236}">
                <a16:creationId xmlns:a16="http://schemas.microsoft.com/office/drawing/2014/main" id="{837475C7-0313-4112-85FB-2D2FE977D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224463"/>
            <a:ext cx="4254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4" descr="C:\Users\fez\Desktop\team\bt_02.png">
            <a:extLst>
              <a:ext uri="{FF2B5EF4-FFF2-40B4-BE49-F238E27FC236}">
                <a16:creationId xmlns:a16="http://schemas.microsoft.com/office/drawing/2014/main" id="{20AF8545-433A-47C2-8C46-6CFB1A74C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5214938"/>
            <a:ext cx="3381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5" descr="C:\Users\fez\Desktop\team\bt_03.png">
            <a:extLst>
              <a:ext uri="{FF2B5EF4-FFF2-40B4-BE49-F238E27FC236}">
                <a16:creationId xmlns:a16="http://schemas.microsoft.com/office/drawing/2014/main" id="{E33FB645-B506-4A12-89CC-13A0F18454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5226050"/>
            <a:ext cx="3127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6" descr="C:\Users\fez\Desktop\team\bt_04.png">
            <a:extLst>
              <a:ext uri="{FF2B5EF4-FFF2-40B4-BE49-F238E27FC236}">
                <a16:creationId xmlns:a16="http://schemas.microsoft.com/office/drawing/2014/main" id="{268D3F5D-BB31-41CE-B020-E3F39961E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5214938"/>
            <a:ext cx="339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7" descr="C:\Users\fez\Desktop\team\bt_05.png">
            <a:extLst>
              <a:ext uri="{FF2B5EF4-FFF2-40B4-BE49-F238E27FC236}">
                <a16:creationId xmlns:a16="http://schemas.microsoft.com/office/drawing/2014/main" id="{E0ECB13A-5D57-4ED1-BDA6-45CB6C42F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5214938"/>
            <a:ext cx="473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0" name="Picture 2" descr="C:\Users\fez\Desktop\team\bt_06.png">
            <a:extLst>
              <a:ext uri="{FF2B5EF4-FFF2-40B4-BE49-F238E27FC236}">
                <a16:creationId xmlns:a16="http://schemas.microsoft.com/office/drawing/2014/main" id="{429F3241-643F-43ED-B5A1-C661472584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5572125"/>
            <a:ext cx="3683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1" name="Picture 3" descr="C:\Users\fez\Desktop\team\bt_01.png">
            <a:extLst>
              <a:ext uri="{FF2B5EF4-FFF2-40B4-BE49-F238E27FC236}">
                <a16:creationId xmlns:a16="http://schemas.microsoft.com/office/drawing/2014/main" id="{8C8089DA-E4FC-45AC-9946-0548FFB89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5572125"/>
            <a:ext cx="42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4" descr="C:\Users\fez\Desktop\team\bt_02.png">
            <a:extLst>
              <a:ext uri="{FF2B5EF4-FFF2-40B4-BE49-F238E27FC236}">
                <a16:creationId xmlns:a16="http://schemas.microsoft.com/office/drawing/2014/main" id="{6F4DE09D-007B-432B-A5B8-A52EF8B5A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5572125"/>
            <a:ext cx="3381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5" descr="C:\Users\fez\Desktop\team\bt_03.png">
            <a:extLst>
              <a:ext uri="{FF2B5EF4-FFF2-40B4-BE49-F238E27FC236}">
                <a16:creationId xmlns:a16="http://schemas.microsoft.com/office/drawing/2014/main" id="{8C53AABF-99AC-40C9-BB48-FC68409FF9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3929063"/>
            <a:ext cx="3127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Picture 7" descr="C:\Users\fez\Desktop\team\bt_05.png">
            <a:extLst>
              <a:ext uri="{FF2B5EF4-FFF2-40B4-BE49-F238E27FC236}">
                <a16:creationId xmlns:a16="http://schemas.microsoft.com/office/drawing/2014/main" id="{F5F3F4D5-4D8B-4D26-8ABE-153D546189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3929063"/>
            <a:ext cx="473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Picture 2" descr="C:\Users\fez\Desktop\team\bt_06.png">
            <a:extLst>
              <a:ext uri="{FF2B5EF4-FFF2-40B4-BE49-F238E27FC236}">
                <a16:creationId xmlns:a16="http://schemas.microsoft.com/office/drawing/2014/main" id="{6C5B9069-DA92-4781-BFF4-2665F2EAA4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4286250"/>
            <a:ext cx="3683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6" name="Picture 3" descr="C:\Users\fez\Desktop\team\bt_01.png">
            <a:extLst>
              <a:ext uri="{FF2B5EF4-FFF2-40B4-BE49-F238E27FC236}">
                <a16:creationId xmlns:a16="http://schemas.microsoft.com/office/drawing/2014/main" id="{59876BD9-D2B9-4A0B-B1B8-AD0A83FF6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86250"/>
            <a:ext cx="42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7" name="Picture 4" descr="C:\Users\fez\Desktop\team\bt_02.png">
            <a:extLst>
              <a:ext uri="{FF2B5EF4-FFF2-40B4-BE49-F238E27FC236}">
                <a16:creationId xmlns:a16="http://schemas.microsoft.com/office/drawing/2014/main" id="{8236BF84-B70E-4B97-A54C-B2B7D427E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4286250"/>
            <a:ext cx="3381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8" name="Picture 6" descr="C:\Users\fez\Desktop\team\bt_04.png">
            <a:extLst>
              <a:ext uri="{FF2B5EF4-FFF2-40B4-BE49-F238E27FC236}">
                <a16:creationId xmlns:a16="http://schemas.microsoft.com/office/drawing/2014/main" id="{56A478C9-575E-48F9-8F2B-D9CCAFD7E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3857625"/>
            <a:ext cx="339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9" name="Picture 7" descr="C:\Users\fez\Desktop\team\bt_05.png">
            <a:extLst>
              <a:ext uri="{FF2B5EF4-FFF2-40B4-BE49-F238E27FC236}">
                <a16:creationId xmlns:a16="http://schemas.microsoft.com/office/drawing/2014/main" id="{5AF6546A-F4AB-4BE5-8EDC-91E3EB5A01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3929063"/>
            <a:ext cx="473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0" name="Picture 2" descr="C:\Users\fez\Desktop\team\bt_06.png">
            <a:extLst>
              <a:ext uri="{FF2B5EF4-FFF2-40B4-BE49-F238E27FC236}">
                <a16:creationId xmlns:a16="http://schemas.microsoft.com/office/drawing/2014/main" id="{AE341FCA-F4C3-4B61-9628-61181BECB6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7763" y="3929063"/>
            <a:ext cx="3683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1" name="Picture 3" descr="C:\Users\fez\Desktop\team\bt_01.png">
            <a:extLst>
              <a:ext uri="{FF2B5EF4-FFF2-40B4-BE49-F238E27FC236}">
                <a16:creationId xmlns:a16="http://schemas.microsoft.com/office/drawing/2014/main" id="{59481BCF-3E5C-4A64-ABD7-F33A8D887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4214813"/>
            <a:ext cx="4254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2" name="Picture 4" descr="C:\Users\fez\Desktop\team\bt_02.png">
            <a:extLst>
              <a:ext uri="{FF2B5EF4-FFF2-40B4-BE49-F238E27FC236}">
                <a16:creationId xmlns:a16="http://schemas.microsoft.com/office/drawing/2014/main" id="{A58028C0-B6AC-439D-9A41-1AC0D2A4A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4357688"/>
            <a:ext cx="3381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3" name="Picture 5" descr="C:\Users\fez\Desktop\team\bt_03.png">
            <a:extLst>
              <a:ext uri="{FF2B5EF4-FFF2-40B4-BE49-F238E27FC236}">
                <a16:creationId xmlns:a16="http://schemas.microsoft.com/office/drawing/2014/main" id="{9C4B2D36-AB00-4DC1-A283-6456BB84F8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4154488"/>
            <a:ext cx="3127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4" name="Picture 2" descr="C:\Users\fez\Desktop\team\bt_06.png">
            <a:extLst>
              <a:ext uri="{FF2B5EF4-FFF2-40B4-BE49-F238E27FC236}">
                <a16:creationId xmlns:a16="http://schemas.microsoft.com/office/drawing/2014/main" id="{E148F9BC-871A-40C3-936B-AA44EE5F2C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7438" y="4357688"/>
            <a:ext cx="3683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5" descr="C:\Users\fez\Desktop\team\bt_03.png">
            <a:extLst>
              <a:ext uri="{FF2B5EF4-FFF2-40B4-BE49-F238E27FC236}">
                <a16:creationId xmlns:a16="http://schemas.microsoft.com/office/drawing/2014/main" id="{45B6BCEE-E318-4784-9FA6-50057C5CB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5572125"/>
            <a:ext cx="3127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6" name="Picture 8" descr="C:\Users\fez\Desktop\team\rt_06.png">
            <a:extLst>
              <a:ext uri="{FF2B5EF4-FFF2-40B4-BE49-F238E27FC236}">
                <a16:creationId xmlns:a16="http://schemas.microsoft.com/office/drawing/2014/main" id="{F496E9E3-9999-4360-A7E8-64B72FE6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1300" y="3943350"/>
            <a:ext cx="396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7" name="Picture 10" descr="C:\Users\fez\Desktop\team\rt_02.png">
            <a:extLst>
              <a:ext uri="{FF2B5EF4-FFF2-40B4-BE49-F238E27FC236}">
                <a16:creationId xmlns:a16="http://schemas.microsoft.com/office/drawing/2014/main" id="{07A9A32C-4CF3-4F57-86EC-B3748741CA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7563" y="5143500"/>
            <a:ext cx="36353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8" name="Picture 11" descr="C:\Users\fez\Desktop\team\rt_03.png">
            <a:extLst>
              <a:ext uri="{FF2B5EF4-FFF2-40B4-BE49-F238E27FC236}">
                <a16:creationId xmlns:a16="http://schemas.microsoft.com/office/drawing/2014/main" id="{51809AC2-8F4A-4F04-AF23-38D8A43D71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50" y="3929063"/>
            <a:ext cx="352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9" name="Picture 13" descr="C:\Users\fez\Desktop\team\rt_05.png">
            <a:extLst>
              <a:ext uri="{FF2B5EF4-FFF2-40B4-BE49-F238E27FC236}">
                <a16:creationId xmlns:a16="http://schemas.microsoft.com/office/drawing/2014/main" id="{15ACBB34-C313-4B17-B07D-BE052B40AD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88" y="3929063"/>
            <a:ext cx="509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0" name="Picture 9" descr="C:\Users\fez\Desktop\team\rt_01.png">
            <a:extLst>
              <a:ext uri="{FF2B5EF4-FFF2-40B4-BE49-F238E27FC236}">
                <a16:creationId xmlns:a16="http://schemas.microsoft.com/office/drawing/2014/main" id="{E8BFAE34-CD7F-493C-A363-6E8C97E7AA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9063" y="4286250"/>
            <a:ext cx="4587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1" name="Picture 12" descr="C:\Users\fez\Desktop\team\rt_04.png">
            <a:extLst>
              <a:ext uri="{FF2B5EF4-FFF2-40B4-BE49-F238E27FC236}">
                <a16:creationId xmlns:a16="http://schemas.microsoft.com/office/drawing/2014/main" id="{68BF58D5-3D5B-448F-8E9C-BE0A3D0CE6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0438" y="4286250"/>
            <a:ext cx="3667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2" name="Picture 11" descr="C:\Users\fez\Desktop\team\rt_03.png">
            <a:extLst>
              <a:ext uri="{FF2B5EF4-FFF2-40B4-BE49-F238E27FC236}">
                <a16:creationId xmlns:a16="http://schemas.microsoft.com/office/drawing/2014/main" id="{72644261-F5FC-40DA-90B2-6E9BB861AF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4750" y="5143500"/>
            <a:ext cx="352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3" name="Picture 9" descr="C:\Users\fez\Desktop\team\rt_01.png">
            <a:extLst>
              <a:ext uri="{FF2B5EF4-FFF2-40B4-BE49-F238E27FC236}">
                <a16:creationId xmlns:a16="http://schemas.microsoft.com/office/drawing/2014/main" id="{E348BB9B-361D-409E-8A92-FD0721EEB5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57813" y="4545013"/>
            <a:ext cx="4587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4" name="Picture 11" descr="C:\Users\fez\Desktop\team\rt_03.png">
            <a:extLst>
              <a:ext uri="{FF2B5EF4-FFF2-40B4-BE49-F238E27FC236}">
                <a16:creationId xmlns:a16="http://schemas.microsoft.com/office/drawing/2014/main" id="{541D6C62-114C-44FE-A85E-F042F51B5C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4545013"/>
            <a:ext cx="352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5" name="Picture 8" descr="C:\Users\fez\Desktop\team\rt_06.png">
            <a:extLst>
              <a:ext uri="{FF2B5EF4-FFF2-40B4-BE49-F238E27FC236}">
                <a16:creationId xmlns:a16="http://schemas.microsoft.com/office/drawing/2014/main" id="{3213216E-104A-42A6-B546-80DD665E15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1938" y="5143500"/>
            <a:ext cx="396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6" name="Picture 13" descr="C:\Users\fez\Desktop\team\rt_05.png">
            <a:extLst>
              <a:ext uri="{FF2B5EF4-FFF2-40B4-BE49-F238E27FC236}">
                <a16:creationId xmlns:a16="http://schemas.microsoft.com/office/drawing/2014/main" id="{AB663801-45D8-4DD9-B944-29C11F92B1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3313" y="5500688"/>
            <a:ext cx="509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7" name="Picture 12" descr="C:\Users\fez\Desktop\team\rt_04.png">
            <a:extLst>
              <a:ext uri="{FF2B5EF4-FFF2-40B4-BE49-F238E27FC236}">
                <a16:creationId xmlns:a16="http://schemas.microsoft.com/office/drawing/2014/main" id="{9E9F1BDD-E08A-4DC4-BB9E-A10D723310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71938" y="5500688"/>
            <a:ext cx="3667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8" name="Picture 9" descr="C:\Users\fez\Desktop\team\rt_01.png">
            <a:extLst>
              <a:ext uri="{FF2B5EF4-FFF2-40B4-BE49-F238E27FC236}">
                <a16:creationId xmlns:a16="http://schemas.microsoft.com/office/drawing/2014/main" id="{DAF6DDA7-62C3-42C1-BF95-86B55285C7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125" y="5500688"/>
            <a:ext cx="4587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9" name="Picture 8" descr="C:\Users\fez\Desktop\team\rt_06.png">
            <a:extLst>
              <a:ext uri="{FF2B5EF4-FFF2-40B4-BE49-F238E27FC236}">
                <a16:creationId xmlns:a16="http://schemas.microsoft.com/office/drawing/2014/main" id="{1ACBED0C-1443-447C-906F-9E7C664EA9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25" y="4545013"/>
            <a:ext cx="396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0" name="Picture 13" descr="C:\Users\fez\Desktop\team\rt_05.png">
            <a:extLst>
              <a:ext uri="{FF2B5EF4-FFF2-40B4-BE49-F238E27FC236}">
                <a16:creationId xmlns:a16="http://schemas.microsoft.com/office/drawing/2014/main" id="{FEAA5421-5D86-4D36-8929-5C944347A8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4938" y="4902200"/>
            <a:ext cx="509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1" name="Picture 12" descr="C:\Users\fez\Desktop\team\rt_04.png">
            <a:extLst>
              <a:ext uri="{FF2B5EF4-FFF2-40B4-BE49-F238E27FC236}">
                <a16:creationId xmlns:a16="http://schemas.microsoft.com/office/drawing/2014/main" id="{862A5576-CEC0-44BF-B508-127189CD49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7750" y="4902200"/>
            <a:ext cx="3667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2" name="Picture 17" descr="C:\Users\fez\Desktop\team\gt_06.png">
            <a:extLst>
              <a:ext uri="{FF2B5EF4-FFF2-40B4-BE49-F238E27FC236}">
                <a16:creationId xmlns:a16="http://schemas.microsoft.com/office/drawing/2014/main" id="{8721BF45-E962-477A-9357-5095566C87C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3625" y="3956050"/>
            <a:ext cx="4111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3" name="Picture 18" descr="C:\Users\fez\Desktop\team\gt_01.png">
            <a:extLst>
              <a:ext uri="{FF2B5EF4-FFF2-40B4-BE49-F238E27FC236}">
                <a16:creationId xmlns:a16="http://schemas.microsoft.com/office/drawing/2014/main" id="{93219456-7D42-41D1-A7A5-6F9A3120BF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00813" y="3956050"/>
            <a:ext cx="4746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4" name="Picture 19" descr="C:\Users\fez\Desktop\team\gt_02.png">
            <a:extLst>
              <a:ext uri="{FF2B5EF4-FFF2-40B4-BE49-F238E27FC236}">
                <a16:creationId xmlns:a16="http://schemas.microsoft.com/office/drawing/2014/main" id="{72959DDF-30B3-43E0-BE05-78AFD82AB80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9438" y="3956050"/>
            <a:ext cx="3762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5" name="Picture 14" descr="C:\Users\fez\Desktop\team\gt_03.png">
            <a:extLst>
              <a:ext uri="{FF2B5EF4-FFF2-40B4-BE49-F238E27FC236}">
                <a16:creationId xmlns:a16="http://schemas.microsoft.com/office/drawing/2014/main" id="{69A06665-FC7A-4E02-AD16-B9D243883FC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29438" y="4313238"/>
            <a:ext cx="37623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6" name="Picture 15" descr="C:\Users\fez\Desktop\team\gt_04.png">
            <a:extLst>
              <a:ext uri="{FF2B5EF4-FFF2-40B4-BE49-F238E27FC236}">
                <a16:creationId xmlns:a16="http://schemas.microsoft.com/office/drawing/2014/main" id="{4E323CCA-25DC-4628-B8FC-4A9AFB92E33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72250" y="4313238"/>
            <a:ext cx="3778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7" name="Picture 16" descr="C:\Users\fez\Desktop\team\gt_05.png">
            <a:extLst>
              <a:ext uri="{FF2B5EF4-FFF2-40B4-BE49-F238E27FC236}">
                <a16:creationId xmlns:a16="http://schemas.microsoft.com/office/drawing/2014/main" id="{BD8D79A1-E335-48E5-9C31-99EF3CFE350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3625" y="4313238"/>
            <a:ext cx="5270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8" name="Picture 19" descr="C:\Users\fez\Desktop\team\gt_02.png">
            <a:extLst>
              <a:ext uri="{FF2B5EF4-FFF2-40B4-BE49-F238E27FC236}">
                <a16:creationId xmlns:a16="http://schemas.microsoft.com/office/drawing/2014/main" id="{3394F1BB-AB28-400C-B423-506FECF4D26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86750" y="5286375"/>
            <a:ext cx="3762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9" name="Picture 14" descr="C:\Users\fez\Desktop\team\gt_03.png">
            <a:extLst>
              <a:ext uri="{FF2B5EF4-FFF2-40B4-BE49-F238E27FC236}">
                <a16:creationId xmlns:a16="http://schemas.microsoft.com/office/drawing/2014/main" id="{159CF87D-10C7-4C66-8827-E7960FEEC7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10513" y="5286375"/>
            <a:ext cx="37623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0" name="Picture 16" descr="C:\Users\fez\Desktop\team\gt_05.png">
            <a:extLst>
              <a:ext uri="{FF2B5EF4-FFF2-40B4-BE49-F238E27FC236}">
                <a16:creationId xmlns:a16="http://schemas.microsoft.com/office/drawing/2014/main" id="{4C3AB226-8C6F-460C-BF5F-92A2CD7768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9500" y="5286375"/>
            <a:ext cx="5270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1" name="Picture 17" descr="C:\Users\fez\Desktop\team\gt_06.png">
            <a:extLst>
              <a:ext uri="{FF2B5EF4-FFF2-40B4-BE49-F238E27FC236}">
                <a16:creationId xmlns:a16="http://schemas.microsoft.com/office/drawing/2014/main" id="{873E01C0-0EEA-43C8-9D59-D161469759C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8125" y="5643563"/>
            <a:ext cx="4111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2" name="Picture 18" descr="C:\Users\fez\Desktop\team\gt_01.png">
            <a:extLst>
              <a:ext uri="{FF2B5EF4-FFF2-40B4-BE49-F238E27FC236}">
                <a16:creationId xmlns:a16="http://schemas.microsoft.com/office/drawing/2014/main" id="{1034135A-3568-4C71-89B7-D51EC44DF9C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15313" y="5643563"/>
            <a:ext cx="47466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3" name="Picture 15" descr="C:\Users\fez\Desktop\team\gt_04.png">
            <a:extLst>
              <a:ext uri="{FF2B5EF4-FFF2-40B4-BE49-F238E27FC236}">
                <a16:creationId xmlns:a16="http://schemas.microsoft.com/office/drawing/2014/main" id="{9AB4037B-C4E1-40A0-A759-09DFB8D070B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00938" y="5643563"/>
            <a:ext cx="3778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4" name="Picture 17" descr="C:\Users\fez\Desktop\team\gt_06.png">
            <a:extLst>
              <a:ext uri="{FF2B5EF4-FFF2-40B4-BE49-F238E27FC236}">
                <a16:creationId xmlns:a16="http://schemas.microsoft.com/office/drawing/2014/main" id="{0E78DFE9-E5E8-4C33-AA2B-865A3D4764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00938" y="3929063"/>
            <a:ext cx="4111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5" name="Picture 18" descr="C:\Users\fez\Desktop\team\gt_01.png">
            <a:extLst>
              <a:ext uri="{FF2B5EF4-FFF2-40B4-BE49-F238E27FC236}">
                <a16:creationId xmlns:a16="http://schemas.microsoft.com/office/drawing/2014/main" id="{A66D468D-DA05-4AD2-960A-E6313DBB68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9275" y="3929063"/>
            <a:ext cx="47466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6" name="Picture 19" descr="C:\Users\fez\Desktop\team\gt_02.png">
            <a:extLst>
              <a:ext uri="{FF2B5EF4-FFF2-40B4-BE49-F238E27FC236}">
                <a16:creationId xmlns:a16="http://schemas.microsoft.com/office/drawing/2014/main" id="{577462B4-C8FA-422B-8C84-D7F78984E6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58125" y="3929063"/>
            <a:ext cx="3762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7" name="Picture 14" descr="C:\Users\fez\Desktop\team\gt_03.png">
            <a:extLst>
              <a:ext uri="{FF2B5EF4-FFF2-40B4-BE49-F238E27FC236}">
                <a16:creationId xmlns:a16="http://schemas.microsoft.com/office/drawing/2014/main" id="{142A2673-A5B6-45D4-A3B4-A9A9CD2938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2438" y="4241800"/>
            <a:ext cx="37623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8" name="Picture 15" descr="C:\Users\fez\Desktop\team\gt_04.png">
            <a:extLst>
              <a:ext uri="{FF2B5EF4-FFF2-40B4-BE49-F238E27FC236}">
                <a16:creationId xmlns:a16="http://schemas.microsoft.com/office/drawing/2014/main" id="{C5919C5E-3DEF-40CA-B8E1-37BBE4528F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43813" y="4286250"/>
            <a:ext cx="3778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7">
            <a:extLst>
              <a:ext uri="{FF2B5EF4-FFF2-40B4-BE49-F238E27FC236}">
                <a16:creationId xmlns:a16="http://schemas.microsoft.com/office/drawing/2014/main" id="{A09D9511-DF3F-4B0C-BB1D-50D9F358C227}"/>
              </a:ext>
            </a:extLst>
          </p:cNvPr>
          <p:cNvGrpSpPr>
            <a:grpSpLocks/>
          </p:cNvGrpSpPr>
          <p:nvPr/>
        </p:nvGrpSpPr>
        <p:grpSpPr bwMode="auto">
          <a:xfrm>
            <a:off x="3622675" y="1279525"/>
            <a:ext cx="1817688" cy="823913"/>
            <a:chOff x="3623310" y="1280160"/>
            <a:chExt cx="1817370" cy="822960"/>
          </a:xfrm>
        </p:grpSpPr>
        <p:sp>
          <p:nvSpPr>
            <p:cNvPr id="92245" name="AutoShape 109">
              <a:extLst>
                <a:ext uri="{FF2B5EF4-FFF2-40B4-BE49-F238E27FC236}">
                  <a16:creationId xmlns:a16="http://schemas.microsoft.com/office/drawing/2014/main" id="{585E0F85-2835-41EC-8FBE-C6DF1D94DBF8}"/>
                </a:ext>
              </a:extLst>
            </p:cNvPr>
            <p:cNvSpPr>
              <a:spLocks/>
            </p:cNvSpPr>
            <p:nvPr/>
          </p:nvSpPr>
          <p:spPr bwMode="auto">
            <a:xfrm>
              <a:off x="3623310" y="1280160"/>
              <a:ext cx="1817370" cy="822960"/>
            </a:xfrm>
            <a:prstGeom prst="roundRect">
              <a:avLst>
                <a:gd name="adj" fmla="val 20833"/>
              </a:avLst>
            </a:prstGeom>
            <a:solidFill>
              <a:schemeClr val="accent1"/>
            </a:solidFill>
            <a:ln w="25400">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pic>
          <p:nvPicPr>
            <p:cNvPr id="92246" name="Picture 3" descr="C:\Users\fez\Desktop\team\bt_01.png">
              <a:extLst>
                <a:ext uri="{FF2B5EF4-FFF2-40B4-BE49-F238E27FC236}">
                  <a16:creationId xmlns:a16="http://schemas.microsoft.com/office/drawing/2014/main" id="{5FB29DF7-C624-4273-B8DB-195A84076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2" y="1428736"/>
              <a:ext cx="426114" cy="49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7" name="Picture 8" descr="C:\Users\fez\Desktop\team\rt_06.png">
              <a:extLst>
                <a:ext uri="{FF2B5EF4-FFF2-40B4-BE49-F238E27FC236}">
                  <a16:creationId xmlns:a16="http://schemas.microsoft.com/office/drawing/2014/main" id="{DD1C25E4-C2E4-4AD1-98FE-F225C3F0F6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7686" y="1428736"/>
              <a:ext cx="397132" cy="54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8" name="Picture 16" descr="C:\Users\fez\Desktop\team\gt_05.png">
              <a:extLst>
                <a:ext uri="{FF2B5EF4-FFF2-40B4-BE49-F238E27FC236}">
                  <a16:creationId xmlns:a16="http://schemas.microsoft.com/office/drawing/2014/main" id="{7548945F-94F0-4912-8A5A-6F02C2ABB2B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30707" y="1428736"/>
              <a:ext cx="527111" cy="53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20" name="Picture 17" descr="C:\Users\fez\Desktop\team\gt_06.png">
            <a:extLst>
              <a:ext uri="{FF2B5EF4-FFF2-40B4-BE49-F238E27FC236}">
                <a16:creationId xmlns:a16="http://schemas.microsoft.com/office/drawing/2014/main" id="{FE4751F8-1295-4C6C-9037-2D3E83BFF7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3625" y="5286375"/>
            <a:ext cx="4111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1" name="Picture 18" descr="C:\Users\fez\Desktop\team\gt_01.png">
            <a:extLst>
              <a:ext uri="{FF2B5EF4-FFF2-40B4-BE49-F238E27FC236}">
                <a16:creationId xmlns:a16="http://schemas.microsoft.com/office/drawing/2014/main" id="{E4DA8440-6F4D-4CC8-9221-5A1E5FE9D6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00813" y="5286375"/>
            <a:ext cx="474662"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2" name="Picture 19" descr="C:\Users\fez\Desktop\team\gt_02.png">
            <a:extLst>
              <a:ext uri="{FF2B5EF4-FFF2-40B4-BE49-F238E27FC236}">
                <a16:creationId xmlns:a16="http://schemas.microsoft.com/office/drawing/2014/main" id="{8765E6B5-21E2-4E18-A5D4-72AFC9DDE7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9438" y="5286375"/>
            <a:ext cx="3762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3" name="Picture 14" descr="C:\Users\fez\Desktop\team\gt_03.png">
            <a:extLst>
              <a:ext uri="{FF2B5EF4-FFF2-40B4-BE49-F238E27FC236}">
                <a16:creationId xmlns:a16="http://schemas.microsoft.com/office/drawing/2014/main" id="{23593420-DBCC-46A9-BCD8-CFD0727318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6563" y="5500688"/>
            <a:ext cx="376237"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4" name="Picture 15" descr="C:\Users\fez\Desktop\team\gt_04.png">
            <a:extLst>
              <a:ext uri="{FF2B5EF4-FFF2-40B4-BE49-F238E27FC236}">
                <a16:creationId xmlns:a16="http://schemas.microsoft.com/office/drawing/2014/main" id="{32B885B3-06D1-41BD-8370-C1FA61DEB57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57938" y="5500688"/>
            <a:ext cx="3778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5" name="Picture 16" descr="C:\Users\fez\Desktop\team\gt_05.png">
            <a:extLst>
              <a:ext uri="{FF2B5EF4-FFF2-40B4-BE49-F238E27FC236}">
                <a16:creationId xmlns:a16="http://schemas.microsoft.com/office/drawing/2014/main" id="{F9743537-E25D-4C09-BD4C-4472B7271AB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00813" y="5715000"/>
            <a:ext cx="5270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6" name="Picture 18" descr="C:\Users\fez\Desktop\team\gt_01.png">
            <a:extLst>
              <a:ext uri="{FF2B5EF4-FFF2-40B4-BE49-F238E27FC236}">
                <a16:creationId xmlns:a16="http://schemas.microsoft.com/office/drawing/2014/main" id="{1FF68D81-E0D9-453E-80BC-6DD9FD3545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43625" y="5715000"/>
            <a:ext cx="4746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7" name="Picture 19" descr="C:\Users\fez\Desktop\team\gt_02.png">
            <a:extLst>
              <a:ext uri="{FF2B5EF4-FFF2-40B4-BE49-F238E27FC236}">
                <a16:creationId xmlns:a16="http://schemas.microsoft.com/office/drawing/2014/main" id="{A43A5DD9-77AF-4858-A58A-14C7CD541DF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9438" y="5715000"/>
            <a:ext cx="3762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16">
            <a:extLst>
              <a:ext uri="{FF2B5EF4-FFF2-40B4-BE49-F238E27FC236}">
                <a16:creationId xmlns:a16="http://schemas.microsoft.com/office/drawing/2014/main" id="{B51C842F-A4C8-41F1-8A60-241F977BDFAE}"/>
              </a:ext>
            </a:extLst>
          </p:cNvPr>
          <p:cNvGrpSpPr>
            <a:grpSpLocks/>
          </p:cNvGrpSpPr>
          <p:nvPr/>
        </p:nvGrpSpPr>
        <p:grpSpPr bwMode="auto">
          <a:xfrm>
            <a:off x="1028700" y="2446338"/>
            <a:ext cx="7007225" cy="1017587"/>
            <a:chOff x="1028700" y="2446020"/>
            <a:chExt cx="7006590" cy="1017270"/>
          </a:xfrm>
        </p:grpSpPr>
        <p:grpSp>
          <p:nvGrpSpPr>
            <p:cNvPr id="92230" name="Group 114">
              <a:extLst>
                <a:ext uri="{FF2B5EF4-FFF2-40B4-BE49-F238E27FC236}">
                  <a16:creationId xmlns:a16="http://schemas.microsoft.com/office/drawing/2014/main" id="{FB3B1B16-AB00-47F8-8271-0EB21471C54B}"/>
                </a:ext>
              </a:extLst>
            </p:cNvPr>
            <p:cNvGrpSpPr>
              <a:grpSpLocks/>
            </p:cNvGrpSpPr>
            <p:nvPr/>
          </p:nvGrpSpPr>
          <p:grpSpPr bwMode="auto">
            <a:xfrm>
              <a:off x="1028700" y="2446020"/>
              <a:ext cx="7006590" cy="1017270"/>
              <a:chOff x="0" y="0"/>
              <a:chExt cx="4904" cy="712"/>
            </a:xfrm>
          </p:grpSpPr>
          <p:sp>
            <p:nvSpPr>
              <p:cNvPr id="45172" name="AutoShape 116">
                <a:extLst>
                  <a:ext uri="{FF2B5EF4-FFF2-40B4-BE49-F238E27FC236}">
                    <a16:creationId xmlns:a16="http://schemas.microsoft.com/office/drawing/2014/main" id="{F7B55514-B759-4B52-8A4F-CDCC5D6B14DE}"/>
                  </a:ext>
                </a:extLst>
              </p:cNvPr>
              <p:cNvSpPr>
                <a:spLocks/>
              </p:cNvSpPr>
              <p:nvPr/>
            </p:nvSpPr>
            <p:spPr bwMode="auto">
              <a:xfrm>
                <a:off x="0" y="0"/>
                <a:ext cx="872" cy="712"/>
              </a:xfrm>
              <a:prstGeom prst="roundRect">
                <a:avLst>
                  <a:gd name="adj" fmla="val 16852"/>
                </a:avLst>
              </a:prstGeom>
              <a:solidFill>
                <a:schemeClr val="accent1"/>
              </a:solidFill>
              <a:ln w="25400">
                <a:solidFill>
                  <a:srgbClr val="003C83"/>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45179" name="AutoShape 123">
                <a:extLst>
                  <a:ext uri="{FF2B5EF4-FFF2-40B4-BE49-F238E27FC236}">
                    <a16:creationId xmlns:a16="http://schemas.microsoft.com/office/drawing/2014/main" id="{D3190E03-E089-4C81-8997-3F573A8AA90C}"/>
                  </a:ext>
                </a:extLst>
              </p:cNvPr>
              <p:cNvSpPr>
                <a:spLocks/>
              </p:cNvSpPr>
              <p:nvPr/>
            </p:nvSpPr>
            <p:spPr bwMode="auto">
              <a:xfrm>
                <a:off x="2016" y="0"/>
                <a:ext cx="871" cy="712"/>
              </a:xfrm>
              <a:prstGeom prst="roundRect">
                <a:avLst>
                  <a:gd name="adj" fmla="val 16852"/>
                </a:avLst>
              </a:prstGeom>
              <a:solidFill>
                <a:schemeClr val="accent1"/>
              </a:solidFill>
              <a:ln w="25400">
                <a:solidFill>
                  <a:srgbClr val="910000"/>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sp>
            <p:nvSpPr>
              <p:cNvPr id="45185" name="AutoShape 129">
                <a:extLst>
                  <a:ext uri="{FF2B5EF4-FFF2-40B4-BE49-F238E27FC236}">
                    <a16:creationId xmlns:a16="http://schemas.microsoft.com/office/drawing/2014/main" id="{E67D68D7-0A42-4153-94E7-BD72BC1E887F}"/>
                  </a:ext>
                </a:extLst>
              </p:cNvPr>
              <p:cNvSpPr>
                <a:spLocks/>
              </p:cNvSpPr>
              <p:nvPr/>
            </p:nvSpPr>
            <p:spPr bwMode="auto">
              <a:xfrm>
                <a:off x="4032" y="0"/>
                <a:ext cx="872" cy="712"/>
              </a:xfrm>
              <a:prstGeom prst="roundRect">
                <a:avLst>
                  <a:gd name="adj" fmla="val 16852"/>
                </a:avLst>
              </a:prstGeom>
              <a:solidFill>
                <a:schemeClr val="accent1"/>
              </a:solidFill>
              <a:ln w="25400">
                <a:solidFill>
                  <a:srgbClr val="00531C"/>
                </a:solidFill>
                <a:round/>
                <a:headEnd/>
                <a:tailEnd/>
              </a:ln>
              <a:effectLst>
                <a:outerShdw dist="63500" dir="2700000" algn="ctr" rotWithShape="0">
                  <a:schemeClr val="bg2">
                    <a:alpha val="29999"/>
                  </a:schemeClr>
                </a:outerShdw>
              </a:effectLst>
            </p:spPr>
            <p:txBody>
              <a:bodyPr/>
              <a:lstStyle/>
              <a:p>
                <a:pPr eaLnBrk="1" fontAlgn="auto" hangingPunct="1">
                  <a:spcBef>
                    <a:spcPts val="0"/>
                  </a:spcBef>
                  <a:spcAft>
                    <a:spcPts val="0"/>
                  </a:spcAft>
                  <a:defRPr/>
                </a:pPr>
                <a:endParaRPr lang="en-GB">
                  <a:latin typeface="+mn-lt"/>
                  <a:cs typeface="+mn-cs"/>
                </a:endParaRPr>
              </a:p>
            </p:txBody>
          </p:sp>
        </p:grpSp>
        <p:pic>
          <p:nvPicPr>
            <p:cNvPr id="92231" name="Picture 3" descr="C:\Users\fez\Desktop\team\bt_01.png">
              <a:extLst>
                <a:ext uri="{FF2B5EF4-FFF2-40B4-BE49-F238E27FC236}">
                  <a16:creationId xmlns:a16="http://schemas.microsoft.com/office/drawing/2014/main" id="{5852E6FD-A99A-425E-A311-64F8DE385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2571744"/>
              <a:ext cx="426114" cy="49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2" name="Picture 4" descr="C:\Users\fez\Desktop\team\bt_02.png">
              <a:extLst>
                <a:ext uri="{FF2B5EF4-FFF2-40B4-BE49-F238E27FC236}">
                  <a16:creationId xmlns:a16="http://schemas.microsoft.com/office/drawing/2014/main" id="{59D74B4A-82A3-4DC2-A31F-F891D23ACF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52" y="2857496"/>
              <a:ext cx="337641" cy="50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3" name="Picture 5" descr="C:\Users\fez\Desktop\team\bt_03.png">
              <a:extLst>
                <a:ext uri="{FF2B5EF4-FFF2-40B4-BE49-F238E27FC236}">
                  <a16:creationId xmlns:a16="http://schemas.microsoft.com/office/drawing/2014/main" id="{4DE6D80A-E12D-4659-AA10-EAFA353D42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2571744"/>
              <a:ext cx="312363" cy="4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4" name="Picture 6" descr="C:\Users\fez\Desktop\team\bt_04.png">
              <a:extLst>
                <a:ext uri="{FF2B5EF4-FFF2-40B4-BE49-F238E27FC236}">
                  <a16:creationId xmlns:a16="http://schemas.microsoft.com/office/drawing/2014/main" id="{2C3B1312-E3CE-4017-AE05-5837C9070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80" y="2857496"/>
              <a:ext cx="339447" cy="4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5" name="Picture 8" descr="C:\Users\fez\Desktop\team\rt_06.png">
              <a:extLst>
                <a:ext uri="{FF2B5EF4-FFF2-40B4-BE49-F238E27FC236}">
                  <a16:creationId xmlns:a16="http://schemas.microsoft.com/office/drawing/2014/main" id="{0F0DF5D8-9AC3-4096-A5C3-0E3AC5D26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9058" y="2643182"/>
              <a:ext cx="397132" cy="54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6" name="Picture 13" descr="C:\Users\fez\Desktop\team\rt_05.png">
              <a:extLst>
                <a:ext uri="{FF2B5EF4-FFF2-40B4-BE49-F238E27FC236}">
                  <a16:creationId xmlns:a16="http://schemas.microsoft.com/office/drawing/2014/main" id="{72B43D7E-94F0-4342-9A0E-46A8912EAF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86248" y="2643182"/>
              <a:ext cx="510042" cy="51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7" name="Picture 12" descr="C:\Users\fez\Desktop\team\rt_04.png">
              <a:extLst>
                <a:ext uri="{FF2B5EF4-FFF2-40B4-BE49-F238E27FC236}">
                  <a16:creationId xmlns:a16="http://schemas.microsoft.com/office/drawing/2014/main" id="{BB2CC699-EC3A-4010-8005-174577676B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6314" y="2643182"/>
              <a:ext cx="365984" cy="5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8" name="Picture 18" descr="C:\Users\fez\Desktop\team\gt_01.png">
              <a:extLst>
                <a:ext uri="{FF2B5EF4-FFF2-40B4-BE49-F238E27FC236}">
                  <a16:creationId xmlns:a16="http://schemas.microsoft.com/office/drawing/2014/main" id="{EAE779E8-F704-4E07-9296-BDD1C73165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6221" y="2500306"/>
              <a:ext cx="474803" cy="54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9" name="Picture 19" descr="C:\Users\fez\Desktop\team\gt_02.png">
              <a:extLst>
                <a:ext uri="{FF2B5EF4-FFF2-40B4-BE49-F238E27FC236}">
                  <a16:creationId xmlns:a16="http://schemas.microsoft.com/office/drawing/2014/main" id="{7FEEE42E-7D90-4437-9EFA-F36B2BD3F04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38985" y="2500306"/>
              <a:ext cx="376221" cy="5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0" name="Picture 16" descr="C:\Users\fez\Desktop\team\gt_05.png">
              <a:extLst>
                <a:ext uri="{FF2B5EF4-FFF2-40B4-BE49-F238E27FC236}">
                  <a16:creationId xmlns:a16="http://schemas.microsoft.com/office/drawing/2014/main" id="{DC5604A4-65C4-41C8-A6FB-7678DB27EF4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58082" y="2786058"/>
              <a:ext cx="527111" cy="53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1" name="Picture 15" descr="C:\Users\fez\Desktop\team\gt_04.png">
              <a:extLst>
                <a:ext uri="{FF2B5EF4-FFF2-40B4-BE49-F238E27FC236}">
                  <a16:creationId xmlns:a16="http://schemas.microsoft.com/office/drawing/2014/main" id="{6AB08606-91A7-4CE0-A1EB-DFF1C9DF203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79849" y="2786058"/>
              <a:ext cx="378233" cy="54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29" name="Picture 7" descr="C:\Users\fez\Desktop\team\bt_05.png">
            <a:extLst>
              <a:ext uri="{FF2B5EF4-FFF2-40B4-BE49-F238E27FC236}">
                <a16:creationId xmlns:a16="http://schemas.microsoft.com/office/drawing/2014/main" id="{129425ED-A9D6-4399-9B4C-6E01271B6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5572125"/>
            <a:ext cx="4730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9BB6F04-7222-48CC-88A8-BC3016ECDF9A}"/>
              </a:ext>
            </a:extLst>
          </p:cNvPr>
          <p:cNvSpPr>
            <a:spLocks noGrp="1"/>
          </p:cNvSpPr>
          <p:nvPr>
            <p:ph type="title"/>
          </p:nvPr>
        </p:nvSpPr>
        <p:spPr/>
        <p:txBody>
          <a:bodyPr/>
          <a:lstStyle/>
          <a:p>
            <a:pPr fontAlgn="auto">
              <a:spcAft>
                <a:spcPts val="0"/>
              </a:spcAft>
              <a:defRPr/>
            </a:pPr>
            <a:r>
              <a:rPr lang="en-GB" altLang="en-US">
                <a:solidFill>
                  <a:schemeClr val="tx1">
                    <a:lumMod val="75000"/>
                    <a:lumOff val="25000"/>
                  </a:schemeClr>
                </a:solidFill>
              </a:rPr>
              <a:t>Tools for Scrum</a:t>
            </a:r>
          </a:p>
        </p:txBody>
      </p:sp>
      <p:sp>
        <p:nvSpPr>
          <p:cNvPr id="3" name="Content Placeholder 2">
            <a:extLst>
              <a:ext uri="{FF2B5EF4-FFF2-40B4-BE49-F238E27FC236}">
                <a16:creationId xmlns:a16="http://schemas.microsoft.com/office/drawing/2014/main" id="{32A311F9-4C4E-412A-ADBA-1BC81E162CC9}"/>
              </a:ext>
            </a:extLst>
          </p:cNvPr>
          <p:cNvSpPr>
            <a:spLocks noGrp="1"/>
          </p:cNvSpPr>
          <p:nvPr>
            <p:ph idx="1"/>
          </p:nvPr>
        </p:nvSpPr>
        <p:spPr/>
        <p:txBody>
          <a:bodyPr/>
          <a:lstStyle/>
          <a:p>
            <a:r>
              <a:rPr lang="en-GB" altLang="en-US"/>
              <a:t>Postcards &amp; Post-Its</a:t>
            </a:r>
          </a:p>
          <a:p>
            <a:r>
              <a:rPr lang="en-GB" altLang="en-US"/>
              <a:t>Scrum board</a:t>
            </a:r>
          </a:p>
          <a:p>
            <a:pPr>
              <a:buFont typeface="Arial" panose="020B0604020202020204" pitchFamily="34" charset="0"/>
              <a:buNone/>
            </a:pPr>
            <a:endParaRPr lang="en-GB" altLang="en-US"/>
          </a:p>
        </p:txBody>
      </p:sp>
      <p:sp>
        <p:nvSpPr>
          <p:cNvPr id="6" name="TextBox 5">
            <a:extLst>
              <a:ext uri="{FF2B5EF4-FFF2-40B4-BE49-F238E27FC236}">
                <a16:creationId xmlns:a16="http://schemas.microsoft.com/office/drawing/2014/main" id="{9808F20B-17ED-4F8E-8A4A-5D6AAA3AF830}"/>
              </a:ext>
            </a:extLst>
          </p:cNvPr>
          <p:cNvSpPr txBox="1">
            <a:spLocks noChangeArrowheads="1"/>
          </p:cNvSpPr>
          <p:nvPr/>
        </p:nvSpPr>
        <p:spPr bwMode="auto">
          <a:xfrm>
            <a:off x="3382963" y="6510338"/>
            <a:ext cx="554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200">
                <a:latin typeface="Calibri" panose="020F0502020204030204" pitchFamily="34" charset="0"/>
              </a:rPr>
              <a:t>Image Source: http://www.crisp.se/henrik.kniberg/ScrumAndXpFromTheTrenches.pdf</a:t>
            </a:r>
          </a:p>
        </p:txBody>
      </p:sp>
      <p:pic>
        <p:nvPicPr>
          <p:cNvPr id="46085" name="Picture 5">
            <a:extLst>
              <a:ext uri="{FF2B5EF4-FFF2-40B4-BE49-F238E27FC236}">
                <a16:creationId xmlns:a16="http://schemas.microsoft.com/office/drawing/2014/main" id="{092AF1B4-9002-4B24-B4B6-728F9A0AF3CF}"/>
              </a:ext>
            </a:extLst>
          </p:cNvPr>
          <p:cNvPicPr>
            <a:picLocks noChangeAspect="1" noChangeArrowheads="1"/>
          </p:cNvPicPr>
          <p:nvPr/>
        </p:nvPicPr>
        <p:blipFill>
          <a:blip r:embed="rId3"/>
          <a:srcRect/>
          <a:stretch>
            <a:fillRect/>
          </a:stretch>
        </p:blipFill>
        <p:spPr bwMode="auto">
          <a:xfrm>
            <a:off x="3214688" y="2500313"/>
            <a:ext cx="5567362" cy="3613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085"/>
                                        </p:tgtEl>
                                        <p:attrNameLst>
                                          <p:attrName>style.visibility</p:attrName>
                                        </p:attrNameLst>
                                      </p:cBhvr>
                                      <p:to>
                                        <p:strVal val="visible"/>
                                      </p:to>
                                    </p:set>
                                    <p:anim calcmode="lin" valueType="num">
                                      <p:cBhvr additive="base">
                                        <p:cTn id="17" dur="500" fill="hold"/>
                                        <p:tgtEl>
                                          <p:spTgt spid="46085"/>
                                        </p:tgtEl>
                                        <p:attrNameLst>
                                          <p:attrName>ppt_x</p:attrName>
                                        </p:attrNameLst>
                                      </p:cBhvr>
                                      <p:tavLst>
                                        <p:tav tm="0">
                                          <p:val>
                                            <p:strVal val="#ppt_x"/>
                                          </p:val>
                                        </p:tav>
                                        <p:tav tm="100000">
                                          <p:val>
                                            <p:strVal val="#ppt_x"/>
                                          </p:val>
                                        </p:tav>
                                      </p:tavLst>
                                    </p:anim>
                                    <p:anim calcmode="lin" valueType="num">
                                      <p:cBhvr additive="base">
                                        <p:cTn id="18" dur="500" fill="hold"/>
                                        <p:tgtEl>
                                          <p:spTgt spid="4608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6492AD92-5AA5-4235-A1FC-AFF0470FC3A9}"/>
              </a:ext>
            </a:extLst>
          </p:cNvPr>
          <p:cNvSpPr>
            <a:spLocks/>
          </p:cNvSpPr>
          <p:nvPr/>
        </p:nvSpPr>
        <p:spPr bwMode="auto">
          <a:xfrm>
            <a:off x="307975" y="617538"/>
            <a:ext cx="8458200" cy="5440362"/>
          </a:xfrm>
          <a:prstGeom prst="roundRect">
            <a:avLst>
              <a:gd name="adj" fmla="val 5042"/>
            </a:avLst>
          </a:prstGeom>
          <a:solidFill>
            <a:schemeClr val="accent1"/>
          </a:solidFill>
          <a:ln w="50800">
            <a:solidFill>
              <a:schemeClr val="accent3"/>
            </a:solidFill>
            <a:round/>
            <a:headEnd/>
            <a:tailEnd/>
          </a:ln>
          <a:effectLst>
            <a:outerShdw dist="63500" dir="2700000" algn="ctr" rotWithShape="0">
              <a:schemeClr val="bg2">
                <a:alpha val="29999"/>
              </a:schemeClr>
            </a:outerShdw>
          </a:effectLst>
        </p:spPr>
        <p:txBody>
          <a:bodyPr lIns="82296" tIns="41148" rIns="82296" bIns="41148"/>
          <a:lstStyle/>
          <a:p>
            <a:pPr eaLnBrk="1" fontAlgn="auto" hangingPunct="1">
              <a:spcBef>
                <a:spcPts val="0"/>
              </a:spcBef>
              <a:spcAft>
                <a:spcPts val="0"/>
              </a:spcAft>
              <a:defRPr/>
            </a:pPr>
            <a:endParaRPr lang="en-GB" dirty="0">
              <a:latin typeface="Century Gothic" panose="020B0502020202020204" pitchFamily="34" charset="0"/>
              <a:cs typeface="+mn-cs"/>
            </a:endParaRPr>
          </a:p>
        </p:txBody>
      </p:sp>
      <p:sp>
        <p:nvSpPr>
          <p:cNvPr id="96259" name="Rectangle 3">
            <a:extLst>
              <a:ext uri="{FF2B5EF4-FFF2-40B4-BE49-F238E27FC236}">
                <a16:creationId xmlns:a16="http://schemas.microsoft.com/office/drawing/2014/main" id="{71C5AAA7-DA91-401A-B05E-990AFFEB00D2}"/>
              </a:ext>
            </a:extLst>
          </p:cNvPr>
          <p:cNvSpPr>
            <a:spLocks/>
          </p:cNvSpPr>
          <p:nvPr/>
        </p:nvSpPr>
        <p:spPr bwMode="auto">
          <a:xfrm>
            <a:off x="525463" y="1500188"/>
            <a:ext cx="8024812"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01613" indent="-2016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SzPct val="125000"/>
              <a:buFont typeface="Gill Sans"/>
              <a:buChar char="•"/>
            </a:pPr>
            <a:r>
              <a:rPr lang="el-GR" altLang="en-US">
                <a:latin typeface="Century Gothic" panose="020B0502020202020204" pitchFamily="34" charset="0"/>
                <a:ea typeface="Gill Sans"/>
                <a:cs typeface="Gill Sans"/>
              </a:rPr>
              <a:t>Η </a:t>
            </a:r>
            <a:r>
              <a:rPr lang="en-US" altLang="en-US">
                <a:latin typeface="Century Gothic" panose="020B0502020202020204" pitchFamily="34" charset="0"/>
                <a:ea typeface="Gill Sans"/>
                <a:cs typeface="Gill Sans"/>
              </a:rPr>
              <a:t>Scrum </a:t>
            </a:r>
            <a:r>
              <a:rPr lang="el-GR" altLang="en-US">
                <a:latin typeface="Century Gothic" panose="020B0502020202020204" pitchFamily="34" charset="0"/>
                <a:ea typeface="Gill Sans"/>
                <a:cs typeface="Gill Sans"/>
              </a:rPr>
              <a:t>είναι μια ευέλικτη διεργασία που επιτρέπει την προσήλωση στην παράδοση προϊόντος με την μέγιστη επιχειρηματική αξία στο μικρότερο δυνατό χρόνο</a:t>
            </a:r>
            <a:r>
              <a:rPr lang="en-US" altLang="en-US">
                <a:latin typeface="Century Gothic" panose="020B0502020202020204" pitchFamily="34" charset="0"/>
                <a:ea typeface="Gill Sans"/>
                <a:cs typeface="Gill Sans"/>
              </a:rPr>
              <a:t>. </a:t>
            </a:r>
          </a:p>
          <a:p>
            <a:pPr eaLnBrk="1" hangingPunct="1">
              <a:lnSpc>
                <a:spcPct val="150000"/>
              </a:lnSpc>
              <a:buSzPct val="125000"/>
              <a:buFont typeface="Gill Sans"/>
              <a:buChar char="•"/>
            </a:pPr>
            <a:r>
              <a:rPr lang="el-GR" altLang="en-US">
                <a:latin typeface="Century Gothic" panose="020B0502020202020204" pitchFamily="34" charset="0"/>
                <a:ea typeface="Gill Sans"/>
                <a:cs typeface="Gill Sans"/>
              </a:rPr>
              <a:t>Επιτρέπει την ταχεία και επαναλαμβανόμενη επισκόπηση λειτουργικού κώδικα (κάθε δύο βδομάδες με ένα μήνα)</a:t>
            </a:r>
            <a:r>
              <a:rPr lang="en-US" altLang="en-US">
                <a:latin typeface="Century Gothic" panose="020B0502020202020204" pitchFamily="34" charset="0"/>
                <a:ea typeface="Gill Sans"/>
                <a:cs typeface="Gill Sans"/>
              </a:rPr>
              <a:t>.</a:t>
            </a:r>
          </a:p>
          <a:p>
            <a:pPr eaLnBrk="1" hangingPunct="1">
              <a:lnSpc>
                <a:spcPct val="150000"/>
              </a:lnSpc>
              <a:buSzPct val="125000"/>
              <a:buFont typeface="Gill Sans"/>
              <a:buChar char="•"/>
            </a:pPr>
            <a:r>
              <a:rPr lang="el-GR" altLang="en-US">
                <a:latin typeface="Century Gothic" panose="020B0502020202020204" pitchFamily="34" charset="0"/>
                <a:ea typeface="Gill Sans"/>
                <a:cs typeface="Gill Sans"/>
              </a:rPr>
              <a:t>Οι ομάδες αυτό-οργανώνονται για να καθορίσουν τον καλύτερο τρόπο ολοκλήρωσης των λειτουργιών που έχουν τη μεγαλύτερη προτεραιότητα</a:t>
            </a:r>
            <a:r>
              <a:rPr lang="en-US" altLang="en-US">
                <a:latin typeface="Century Gothic" panose="020B0502020202020204" pitchFamily="34" charset="0"/>
                <a:ea typeface="Gill Sans"/>
                <a:cs typeface="Gill Sans"/>
              </a:rPr>
              <a:t>. </a:t>
            </a:r>
          </a:p>
          <a:p>
            <a:pPr eaLnBrk="1" hangingPunct="1">
              <a:lnSpc>
                <a:spcPct val="150000"/>
              </a:lnSpc>
              <a:buSzPct val="125000"/>
              <a:buFont typeface="Gill Sans"/>
              <a:buChar char="•"/>
            </a:pPr>
            <a:r>
              <a:rPr lang="el-GR" altLang="en-US">
                <a:latin typeface="Century Gothic" panose="020B0502020202020204" pitchFamily="34" charset="0"/>
                <a:ea typeface="Gill Sans"/>
                <a:cs typeface="Gill Sans"/>
              </a:rPr>
              <a:t>Ανά δύο εβδομάδες (έως ένα μήνα) μπορεί να αποφασίζεται εάν ο κώδικας θα παραδοθεί ή θα εμπλουτιστεί περαιτέρω σε ένα ακόμη </a:t>
            </a:r>
            <a:r>
              <a:rPr lang="en-US" altLang="en-US">
                <a:latin typeface="Century Gothic" panose="020B0502020202020204" pitchFamily="34" charset="0"/>
                <a:ea typeface="Gill Sans"/>
                <a:cs typeface="Gill Sans"/>
              </a:rPr>
              <a:t>sprint.</a:t>
            </a:r>
          </a:p>
        </p:txBody>
      </p:sp>
      <p:sp>
        <p:nvSpPr>
          <p:cNvPr id="9220" name="Rectangle 4">
            <a:extLst>
              <a:ext uri="{FF2B5EF4-FFF2-40B4-BE49-F238E27FC236}">
                <a16:creationId xmlns:a16="http://schemas.microsoft.com/office/drawing/2014/main" id="{BB99D820-C099-4BD3-BACE-CC42DD2FE5F6}"/>
              </a:ext>
            </a:extLst>
          </p:cNvPr>
          <p:cNvSpPr>
            <a:spLocks/>
          </p:cNvSpPr>
          <p:nvPr/>
        </p:nvSpPr>
        <p:spPr bwMode="auto">
          <a:xfrm>
            <a:off x="731838" y="628650"/>
            <a:ext cx="3725862" cy="663575"/>
          </a:xfrm>
          <a:prstGeom prst="rect">
            <a:avLst/>
          </a:prstGeom>
          <a:solidFill>
            <a:schemeClr val="accent3"/>
          </a:solidFill>
          <a:ln w="25400">
            <a:solidFill>
              <a:schemeClr val="accent3"/>
            </a:solidFill>
            <a:miter lim="800000"/>
            <a:headEnd/>
            <a:tailEnd/>
          </a:ln>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9221" name="AutoShape 5">
            <a:extLst>
              <a:ext uri="{FF2B5EF4-FFF2-40B4-BE49-F238E27FC236}">
                <a16:creationId xmlns:a16="http://schemas.microsoft.com/office/drawing/2014/main" id="{25CFF09E-139A-4379-8D64-EB1502C11F5F}"/>
              </a:ext>
            </a:extLst>
          </p:cNvPr>
          <p:cNvSpPr>
            <a:spLocks/>
          </p:cNvSpPr>
          <p:nvPr/>
        </p:nvSpPr>
        <p:spPr bwMode="auto">
          <a:xfrm rot="10800000">
            <a:off x="4422775" y="879475"/>
            <a:ext cx="446088" cy="412750"/>
          </a:xfrm>
          <a:custGeom>
            <a:avLst/>
            <a:gdLst/>
            <a:ahLst/>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3"/>
          </a:solidFill>
          <a:ln w="25400">
            <a:noFill/>
            <a:miter lim="800000"/>
            <a:headEnd/>
            <a:tailEnd/>
          </a:ln>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9222" name="AutoShape 6">
            <a:extLst>
              <a:ext uri="{FF2B5EF4-FFF2-40B4-BE49-F238E27FC236}">
                <a16:creationId xmlns:a16="http://schemas.microsoft.com/office/drawing/2014/main" id="{CC8D726B-289F-4369-B09D-DADC53654A46}"/>
              </a:ext>
            </a:extLst>
          </p:cNvPr>
          <p:cNvSpPr>
            <a:spLocks/>
          </p:cNvSpPr>
          <p:nvPr/>
        </p:nvSpPr>
        <p:spPr bwMode="auto">
          <a:xfrm>
            <a:off x="296863" y="606425"/>
            <a:ext cx="446087" cy="411163"/>
          </a:xfrm>
          <a:custGeom>
            <a:avLst/>
            <a:gdLst/>
            <a:ahLst/>
            <a:cxnLst/>
            <a:rect l="0" t="0" r="r" b="b"/>
            <a:pathLst>
              <a:path w="21600" h="21600">
                <a:moveTo>
                  <a:pt x="13734" y="65"/>
                </a:moveTo>
                <a:cubicBezTo>
                  <a:pt x="4547" y="550"/>
                  <a:pt x="111" y="6203"/>
                  <a:pt x="14" y="14130"/>
                </a:cubicBezTo>
                <a:cubicBezTo>
                  <a:pt x="9" y="16620"/>
                  <a:pt x="5" y="19110"/>
                  <a:pt x="0" y="21600"/>
                </a:cubicBezTo>
                <a:cubicBezTo>
                  <a:pt x="7200" y="21600"/>
                  <a:pt x="14400" y="21600"/>
                  <a:pt x="21600" y="21600"/>
                </a:cubicBezTo>
                <a:cubicBezTo>
                  <a:pt x="21600" y="14400"/>
                  <a:pt x="21600" y="7200"/>
                  <a:pt x="21600" y="0"/>
                </a:cubicBezTo>
                <a:cubicBezTo>
                  <a:pt x="18978" y="22"/>
                  <a:pt x="16356" y="43"/>
                  <a:pt x="13734" y="65"/>
                </a:cubicBezTo>
                <a:cubicBezTo>
                  <a:pt x="13734" y="65"/>
                  <a:pt x="13734" y="65"/>
                  <a:pt x="13734" y="65"/>
                </a:cubicBezTo>
                <a:cubicBezTo>
                  <a:pt x="13734" y="65"/>
                  <a:pt x="13734" y="65"/>
                  <a:pt x="13734" y="65"/>
                </a:cubicBezTo>
              </a:path>
            </a:pathLst>
          </a:custGeom>
          <a:solidFill>
            <a:schemeClr val="accent3"/>
          </a:solidFill>
          <a:ln w="25400">
            <a:noFill/>
            <a:miter lim="800000"/>
            <a:headEnd/>
            <a:tailEnd/>
          </a:ln>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9223" name="Rectangle 7">
            <a:extLst>
              <a:ext uri="{FF2B5EF4-FFF2-40B4-BE49-F238E27FC236}">
                <a16:creationId xmlns:a16="http://schemas.microsoft.com/office/drawing/2014/main" id="{DD8A0CA2-BAE2-4B9E-A594-0C294DC1006E}"/>
              </a:ext>
            </a:extLst>
          </p:cNvPr>
          <p:cNvSpPr>
            <a:spLocks/>
          </p:cNvSpPr>
          <p:nvPr/>
        </p:nvSpPr>
        <p:spPr bwMode="auto">
          <a:xfrm>
            <a:off x="296863" y="1006475"/>
            <a:ext cx="525462" cy="285750"/>
          </a:xfrm>
          <a:prstGeom prst="rect">
            <a:avLst/>
          </a:prstGeom>
          <a:solidFill>
            <a:schemeClr val="accent3"/>
          </a:solidFill>
          <a:ln w="25400">
            <a:solidFill>
              <a:schemeClr val="accent3"/>
            </a:solidFill>
            <a:miter lim="800000"/>
            <a:headEnd/>
            <a:tailEnd/>
          </a:ln>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9224" name="Rectangle 8">
            <a:extLst>
              <a:ext uri="{FF2B5EF4-FFF2-40B4-BE49-F238E27FC236}">
                <a16:creationId xmlns:a16="http://schemas.microsoft.com/office/drawing/2014/main" id="{ABE5D633-1DA3-4E38-AE7C-EC6473EE2EFB}"/>
              </a:ext>
            </a:extLst>
          </p:cNvPr>
          <p:cNvSpPr>
            <a:spLocks/>
          </p:cNvSpPr>
          <p:nvPr/>
        </p:nvSpPr>
        <p:spPr bwMode="auto">
          <a:xfrm>
            <a:off x="4343400" y="617538"/>
            <a:ext cx="525463" cy="296862"/>
          </a:xfrm>
          <a:prstGeom prst="rect">
            <a:avLst/>
          </a:prstGeom>
          <a:solidFill>
            <a:schemeClr val="accent3"/>
          </a:solidFill>
          <a:ln w="25400">
            <a:noFill/>
            <a:miter lim="800000"/>
            <a:headEnd/>
            <a:tailEnd/>
          </a:ln>
        </p:spPr>
        <p:txBody>
          <a:bodyPr lIns="82296" tIns="41148" rIns="82296" bIns="41148"/>
          <a:lstStyle/>
          <a:p>
            <a:pPr eaLnBrk="1" fontAlgn="auto" hangingPunct="1">
              <a:spcBef>
                <a:spcPts val="0"/>
              </a:spcBef>
              <a:spcAft>
                <a:spcPts val="0"/>
              </a:spcAft>
              <a:defRPr/>
            </a:pPr>
            <a:endParaRPr lang="en-GB">
              <a:latin typeface="+mn-lt"/>
              <a:cs typeface="+mn-cs"/>
            </a:endParaRPr>
          </a:p>
        </p:txBody>
      </p:sp>
      <p:sp>
        <p:nvSpPr>
          <p:cNvPr id="9225" name="Rectangle 9">
            <a:extLst>
              <a:ext uri="{FF2B5EF4-FFF2-40B4-BE49-F238E27FC236}">
                <a16:creationId xmlns:a16="http://schemas.microsoft.com/office/drawing/2014/main" id="{4C67E842-909E-477B-B1B6-25A5DC2D017C}"/>
              </a:ext>
            </a:extLst>
          </p:cNvPr>
          <p:cNvSpPr>
            <a:spLocks/>
          </p:cNvSpPr>
          <p:nvPr/>
        </p:nvSpPr>
        <p:spPr bwMode="auto">
          <a:xfrm>
            <a:off x="571500" y="642938"/>
            <a:ext cx="4144963" cy="628650"/>
          </a:xfrm>
          <a:prstGeom prst="rect">
            <a:avLst/>
          </a:prstGeom>
          <a:solidFill>
            <a:schemeClr val="accent3"/>
          </a:solidFill>
          <a:ln w="9525">
            <a:solidFill>
              <a:schemeClr val="accent3"/>
            </a:solidFill>
            <a:miter lim="800000"/>
            <a:headEnd/>
            <a:tailEnd/>
          </a:ln>
        </p:spPr>
        <p:txBody>
          <a:bodyPr lIns="45720" rIns="45720"/>
          <a:lstStyle/>
          <a:p>
            <a:pPr eaLnBrk="1" fontAlgn="auto" hangingPunct="1">
              <a:spcBef>
                <a:spcPts val="0"/>
              </a:spcBef>
              <a:spcAft>
                <a:spcPts val="0"/>
              </a:spcAft>
              <a:tabLst>
                <a:tab pos="960120" algn="l"/>
              </a:tabLst>
              <a:defRPr/>
            </a:pPr>
            <a:r>
              <a:rPr lang="en-US" sz="2800" dirty="0">
                <a:solidFill>
                  <a:srgbClr val="FFFFFF"/>
                </a:solidFill>
                <a:latin typeface="Century Gothic" panose="020B0502020202020204" pitchFamily="34" charset="0"/>
                <a:ea typeface="Gill Sans" pitchFamily="80" charset="0"/>
                <a:cs typeface="Gill Sans" pitchFamily="80" charset="0"/>
              </a:rPr>
              <a:t>Scrum in 100 words</a:t>
            </a: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F6B9BDBD-E750-4EC6-8A90-7E1DC9A947D5}"/>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Where to go next</a:t>
            </a:r>
          </a:p>
        </p:txBody>
      </p:sp>
      <p:sp>
        <p:nvSpPr>
          <p:cNvPr id="98307" name="Rectangle 2">
            <a:extLst>
              <a:ext uri="{FF2B5EF4-FFF2-40B4-BE49-F238E27FC236}">
                <a16:creationId xmlns:a16="http://schemas.microsoft.com/office/drawing/2014/main" id="{5D368531-851A-4FE3-8A19-25AE5DE462DC}"/>
              </a:ext>
            </a:extLst>
          </p:cNvPr>
          <p:cNvSpPr>
            <a:spLocks noGrp="1" noChangeArrowheads="1"/>
          </p:cNvSpPr>
          <p:nvPr>
            <p:ph idx="1"/>
          </p:nvPr>
        </p:nvSpPr>
        <p:spPr/>
        <p:txBody>
          <a:bodyPr/>
          <a:lstStyle/>
          <a:p>
            <a:pPr marL="628650">
              <a:spcBef>
                <a:spcPts val="1350"/>
              </a:spcBef>
            </a:pPr>
            <a:r>
              <a:rPr lang="en-US" altLang="en-US"/>
              <a:t>www.scrumalliance.org</a:t>
            </a:r>
          </a:p>
          <a:p>
            <a:pPr marL="628650">
              <a:spcBef>
                <a:spcPts val="1350"/>
              </a:spcBef>
            </a:pPr>
            <a:r>
              <a:rPr lang="en-US" altLang="en-US"/>
              <a:t>www.controlchaos.com</a:t>
            </a:r>
          </a:p>
          <a:p>
            <a:pPr marL="628650">
              <a:spcBef>
                <a:spcPts val="1350"/>
              </a:spcBef>
            </a:pPr>
            <a:r>
              <a:rPr lang="en-US" altLang="en-US"/>
              <a:t>scrumdevelopment@yahoogroups.com</a:t>
            </a:r>
          </a:p>
          <a:p>
            <a:pPr marL="628650">
              <a:spcBef>
                <a:spcPts val="1350"/>
              </a:spcBef>
            </a:pPr>
            <a:r>
              <a:rPr lang="en-US" altLang="en-US"/>
              <a:t>www.mountaingoatsoftware.com/scrum</a:t>
            </a:r>
          </a:p>
          <a:p>
            <a:pPr marL="628650">
              <a:spcBef>
                <a:spcPts val="1350"/>
              </a:spcBef>
            </a:pPr>
            <a:endParaRPr lang="en-US" altLang="en-US"/>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16579B41-BB7C-4066-81BB-DEA4337FB436}"/>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A Scrum reading list</a:t>
            </a:r>
          </a:p>
        </p:txBody>
      </p:sp>
      <p:sp>
        <p:nvSpPr>
          <p:cNvPr id="47106" name="Rectangle 2">
            <a:extLst>
              <a:ext uri="{FF2B5EF4-FFF2-40B4-BE49-F238E27FC236}">
                <a16:creationId xmlns:a16="http://schemas.microsoft.com/office/drawing/2014/main" id="{97647428-7D53-449B-883B-7459575F5D42}"/>
              </a:ext>
            </a:extLst>
          </p:cNvPr>
          <p:cNvSpPr>
            <a:spLocks noGrp="1" noChangeArrowheads="1"/>
          </p:cNvSpPr>
          <p:nvPr>
            <p:ph idx="1"/>
          </p:nvPr>
        </p:nvSpPr>
        <p:spPr/>
        <p:txBody>
          <a:bodyPr rtlCol="0">
            <a:normAutofit fontScale="55000" lnSpcReduction="20000"/>
          </a:bodyPr>
          <a:lstStyle/>
          <a:p>
            <a:pPr marL="880110" indent="-342900" fontAlgn="auto">
              <a:lnSpc>
                <a:spcPct val="170000"/>
              </a:lnSpc>
              <a:spcAft>
                <a:spcPts val="0"/>
              </a:spcAft>
              <a:buFont typeface="Wingdings" panose="05000000000000000000" pitchFamily="2" charset="2"/>
              <a:buChar char="§"/>
              <a:defRPr/>
            </a:pPr>
            <a:r>
              <a:rPr lang="en-US" sz="2300" i="1" dirty="0">
                <a:solidFill>
                  <a:schemeClr val="tx1">
                    <a:lumMod val="75000"/>
                    <a:lumOff val="25000"/>
                  </a:schemeClr>
                </a:solidFill>
              </a:rPr>
              <a:t>Agile and Iterative Development: A Manager’s Guide</a:t>
            </a:r>
            <a:r>
              <a:rPr lang="en-US" sz="2300" dirty="0">
                <a:solidFill>
                  <a:schemeClr val="tx1">
                    <a:lumMod val="75000"/>
                    <a:lumOff val="25000"/>
                  </a:schemeClr>
                </a:solidFill>
              </a:rPr>
              <a:t> by Craig </a:t>
            </a:r>
            <a:r>
              <a:rPr lang="en-US" sz="2300" dirty="0" err="1">
                <a:solidFill>
                  <a:schemeClr val="tx1">
                    <a:lumMod val="75000"/>
                    <a:lumOff val="25000"/>
                  </a:schemeClr>
                </a:solidFill>
              </a:rPr>
              <a:t>Larman</a:t>
            </a:r>
            <a:endParaRPr lang="en-US" sz="2300" i="1" dirty="0">
              <a:solidFill>
                <a:schemeClr val="tx1">
                  <a:lumMod val="75000"/>
                  <a:lumOff val="25000"/>
                </a:schemeClr>
              </a:solidFill>
            </a:endParaRP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Agile Estimating and Planning</a:t>
            </a:r>
            <a:r>
              <a:rPr lang="en-US" sz="2300" dirty="0">
                <a:solidFill>
                  <a:schemeClr val="tx1">
                    <a:lumMod val="75000"/>
                    <a:lumOff val="25000"/>
                  </a:schemeClr>
                </a:solidFill>
              </a:rPr>
              <a:t> by Mike Cohn</a:t>
            </a: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Agile Project Management</a:t>
            </a:r>
            <a:r>
              <a:rPr lang="en-US" sz="2300" dirty="0">
                <a:solidFill>
                  <a:schemeClr val="tx1">
                    <a:lumMod val="75000"/>
                    <a:lumOff val="25000"/>
                  </a:schemeClr>
                </a:solidFill>
              </a:rPr>
              <a:t> </a:t>
            </a:r>
            <a:r>
              <a:rPr lang="en-US" sz="2300" i="1" dirty="0">
                <a:solidFill>
                  <a:schemeClr val="tx1">
                    <a:lumMod val="75000"/>
                    <a:lumOff val="25000"/>
                  </a:schemeClr>
                </a:solidFill>
              </a:rPr>
              <a:t>with Scrum </a:t>
            </a:r>
            <a:r>
              <a:rPr lang="en-US" sz="2300" dirty="0">
                <a:solidFill>
                  <a:schemeClr val="tx1">
                    <a:lumMod val="75000"/>
                    <a:lumOff val="25000"/>
                  </a:schemeClr>
                </a:solidFill>
              </a:rPr>
              <a:t>by Ken </a:t>
            </a:r>
            <a:r>
              <a:rPr lang="en-US" sz="2300" dirty="0" err="1">
                <a:solidFill>
                  <a:schemeClr val="tx1">
                    <a:lumMod val="75000"/>
                    <a:lumOff val="25000"/>
                  </a:schemeClr>
                </a:solidFill>
              </a:rPr>
              <a:t>Schwaber</a:t>
            </a:r>
            <a:endParaRPr lang="en-US" sz="2300" dirty="0">
              <a:solidFill>
                <a:schemeClr val="tx1">
                  <a:lumMod val="75000"/>
                  <a:lumOff val="25000"/>
                </a:schemeClr>
              </a:solidFill>
            </a:endParaRP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Agile Retrospectives</a:t>
            </a:r>
            <a:r>
              <a:rPr lang="en-US" sz="2300" dirty="0">
                <a:solidFill>
                  <a:schemeClr val="tx1">
                    <a:lumMod val="75000"/>
                    <a:lumOff val="25000"/>
                  </a:schemeClr>
                </a:solidFill>
              </a:rPr>
              <a:t> by Esther Derby and Diana Larsen</a:t>
            </a: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Agile Software Development Ecosystems</a:t>
            </a:r>
            <a:r>
              <a:rPr lang="en-US" sz="2300" dirty="0">
                <a:solidFill>
                  <a:schemeClr val="tx1">
                    <a:lumMod val="75000"/>
                    <a:lumOff val="25000"/>
                  </a:schemeClr>
                </a:solidFill>
              </a:rPr>
              <a:t> by Jim </a:t>
            </a:r>
            <a:r>
              <a:rPr lang="en-US" sz="2300" dirty="0" err="1">
                <a:solidFill>
                  <a:schemeClr val="tx1">
                    <a:lumMod val="75000"/>
                    <a:lumOff val="25000"/>
                  </a:schemeClr>
                </a:solidFill>
              </a:rPr>
              <a:t>Highsmith</a:t>
            </a:r>
            <a:endParaRPr lang="en-US" sz="2300" dirty="0">
              <a:solidFill>
                <a:schemeClr val="tx1">
                  <a:lumMod val="75000"/>
                  <a:lumOff val="25000"/>
                </a:schemeClr>
              </a:solidFill>
            </a:endParaRP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Agile Software Development with Scrum</a:t>
            </a:r>
            <a:r>
              <a:rPr lang="en-US" sz="2300" dirty="0">
                <a:solidFill>
                  <a:schemeClr val="tx1">
                    <a:lumMod val="75000"/>
                    <a:lumOff val="25000"/>
                  </a:schemeClr>
                </a:solidFill>
              </a:rPr>
              <a:t> by Ken </a:t>
            </a:r>
            <a:r>
              <a:rPr lang="en-US" sz="2300" dirty="0" err="1">
                <a:solidFill>
                  <a:schemeClr val="tx1">
                    <a:lumMod val="75000"/>
                    <a:lumOff val="25000"/>
                  </a:schemeClr>
                </a:solidFill>
              </a:rPr>
              <a:t>Schwaber</a:t>
            </a:r>
            <a:r>
              <a:rPr lang="en-US" sz="2300" dirty="0">
                <a:solidFill>
                  <a:schemeClr val="tx1">
                    <a:lumMod val="75000"/>
                    <a:lumOff val="25000"/>
                  </a:schemeClr>
                </a:solidFill>
              </a:rPr>
              <a:t> and </a:t>
            </a:r>
            <a:br>
              <a:rPr lang="en-US" sz="2300" dirty="0">
                <a:solidFill>
                  <a:schemeClr val="tx1">
                    <a:lumMod val="75000"/>
                    <a:lumOff val="25000"/>
                  </a:schemeClr>
                </a:solidFill>
              </a:rPr>
            </a:br>
            <a:r>
              <a:rPr lang="en-US" sz="2300" dirty="0">
                <a:solidFill>
                  <a:schemeClr val="tx1">
                    <a:lumMod val="75000"/>
                    <a:lumOff val="25000"/>
                  </a:schemeClr>
                </a:solidFill>
              </a:rPr>
              <a:t>Mike </a:t>
            </a:r>
            <a:r>
              <a:rPr lang="en-US" sz="2300" dirty="0" err="1">
                <a:solidFill>
                  <a:schemeClr val="tx1">
                    <a:lumMod val="75000"/>
                    <a:lumOff val="25000"/>
                  </a:schemeClr>
                </a:solidFill>
              </a:rPr>
              <a:t>Beedle</a:t>
            </a:r>
            <a:endParaRPr lang="en-US" sz="2300" dirty="0">
              <a:solidFill>
                <a:schemeClr val="tx1">
                  <a:lumMod val="75000"/>
                  <a:lumOff val="25000"/>
                </a:schemeClr>
              </a:solidFill>
            </a:endParaRP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Scrum and The Enterprise</a:t>
            </a:r>
            <a:r>
              <a:rPr lang="en-US" sz="2300" dirty="0">
                <a:solidFill>
                  <a:schemeClr val="tx1">
                    <a:lumMod val="75000"/>
                    <a:lumOff val="25000"/>
                  </a:schemeClr>
                </a:solidFill>
              </a:rPr>
              <a:t> by Ken </a:t>
            </a:r>
            <a:r>
              <a:rPr lang="en-US" sz="2300" dirty="0" err="1">
                <a:solidFill>
                  <a:schemeClr val="tx1">
                    <a:lumMod val="75000"/>
                    <a:lumOff val="25000"/>
                  </a:schemeClr>
                </a:solidFill>
              </a:rPr>
              <a:t>Schwaber</a:t>
            </a:r>
            <a:endParaRPr lang="en-US" sz="2300" dirty="0">
              <a:solidFill>
                <a:schemeClr val="tx1">
                  <a:lumMod val="75000"/>
                  <a:lumOff val="25000"/>
                </a:schemeClr>
              </a:solidFill>
            </a:endParaRPr>
          </a:p>
          <a:p>
            <a:pPr marL="880110" indent="-342900" fontAlgn="auto">
              <a:lnSpc>
                <a:spcPct val="170000"/>
              </a:lnSpc>
              <a:spcBef>
                <a:spcPts val="1170"/>
              </a:spcBef>
              <a:spcAft>
                <a:spcPts val="0"/>
              </a:spcAft>
              <a:buFont typeface="Wingdings" panose="05000000000000000000" pitchFamily="2" charset="2"/>
              <a:buChar char="§"/>
              <a:defRPr/>
            </a:pPr>
            <a:r>
              <a:rPr lang="en-US" sz="2300" i="1" dirty="0">
                <a:solidFill>
                  <a:schemeClr val="tx1">
                    <a:lumMod val="75000"/>
                    <a:lumOff val="25000"/>
                  </a:schemeClr>
                </a:solidFill>
              </a:rPr>
              <a:t>User Stories Applied for Agile Software Development</a:t>
            </a:r>
            <a:r>
              <a:rPr lang="en-US" sz="2300" dirty="0">
                <a:solidFill>
                  <a:schemeClr val="tx1">
                    <a:lumMod val="75000"/>
                    <a:lumOff val="25000"/>
                  </a:schemeClr>
                </a:solidFill>
              </a:rPr>
              <a:t> by Mike Cohn</a:t>
            </a:r>
          </a:p>
          <a:p>
            <a:pPr marL="880110" indent="-342900" fontAlgn="auto">
              <a:lnSpc>
                <a:spcPct val="170000"/>
              </a:lnSpc>
              <a:spcBef>
                <a:spcPts val="1170"/>
              </a:spcBef>
              <a:spcAft>
                <a:spcPts val="0"/>
              </a:spcAft>
              <a:buFont typeface="Wingdings" panose="05000000000000000000" pitchFamily="2" charset="2"/>
              <a:buChar char="§"/>
              <a:defRPr/>
            </a:pPr>
            <a:r>
              <a:rPr lang="en-US" sz="2300" dirty="0">
                <a:solidFill>
                  <a:schemeClr val="tx1">
                    <a:lumMod val="75000"/>
                    <a:lumOff val="25000"/>
                  </a:schemeClr>
                </a:solidFill>
              </a:rPr>
              <a:t>Lots of weekly articles at www.scrumalliance.org</a:t>
            </a: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046F36CC-880B-4C3E-BB2E-217C3248CB8F}"/>
              </a:ext>
            </a:extLst>
          </p:cNvPr>
          <p:cNvSpPr>
            <a:spLocks noGrp="1" noChangeArrowheads="1"/>
          </p:cNvSpPr>
          <p:nvPr>
            <p:ph type="title"/>
          </p:nvPr>
        </p:nvSpPr>
        <p:spPr/>
        <p:txBody>
          <a:bodyPr/>
          <a:lstStyle/>
          <a:p>
            <a:pPr fontAlgn="auto">
              <a:spcAft>
                <a:spcPts val="0"/>
              </a:spcAft>
              <a:defRPr/>
            </a:pPr>
            <a:r>
              <a:rPr lang="en-US" altLang="en-US">
                <a:solidFill>
                  <a:schemeClr val="tx1">
                    <a:lumMod val="75000"/>
                    <a:lumOff val="25000"/>
                  </a:schemeClr>
                </a:solidFill>
              </a:rPr>
              <a:t>Copyright notice</a:t>
            </a:r>
          </a:p>
        </p:txBody>
      </p:sp>
      <p:sp>
        <p:nvSpPr>
          <p:cNvPr id="48130" name="Rectangle 2">
            <a:extLst>
              <a:ext uri="{FF2B5EF4-FFF2-40B4-BE49-F238E27FC236}">
                <a16:creationId xmlns:a16="http://schemas.microsoft.com/office/drawing/2014/main" id="{26C5F778-10E8-462D-AE02-ABFC70F82078}"/>
              </a:ext>
            </a:extLst>
          </p:cNvPr>
          <p:cNvSpPr>
            <a:spLocks noGrp="1" noChangeArrowheads="1"/>
          </p:cNvSpPr>
          <p:nvPr>
            <p:ph idx="1"/>
          </p:nvPr>
        </p:nvSpPr>
        <p:spPr/>
        <p:txBody>
          <a:bodyPr rtlCol="0">
            <a:normAutofit fontScale="77500" lnSpcReduction="20000"/>
          </a:bodyPr>
          <a:lstStyle/>
          <a:p>
            <a:pPr marL="617220" indent="-388620" fontAlgn="auto">
              <a:lnSpc>
                <a:spcPct val="160000"/>
              </a:lnSpc>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dirty="0">
                <a:solidFill>
                  <a:schemeClr val="tx1">
                    <a:lumMod val="75000"/>
                    <a:lumOff val="25000"/>
                  </a:schemeClr>
                </a:solidFill>
              </a:rPr>
              <a:t>You are free:</a:t>
            </a:r>
          </a:p>
          <a:p>
            <a:pPr marL="1120140" lvl="1" indent="-182880" fontAlgn="auto">
              <a:lnSpc>
                <a:spcPct val="160000"/>
              </a:lnSpc>
              <a:spcBef>
                <a:spcPts val="1080"/>
              </a:spcBef>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sz="2200" dirty="0">
                <a:solidFill>
                  <a:schemeClr val="tx1">
                    <a:lumMod val="75000"/>
                    <a:lumOff val="25000"/>
                  </a:schemeClr>
                </a:solidFill>
              </a:rPr>
              <a:t>to Share―to copy, distribute and transmit the work</a:t>
            </a:r>
          </a:p>
          <a:p>
            <a:pPr marL="1120140" lvl="1" indent="-182880" fontAlgn="auto">
              <a:lnSpc>
                <a:spcPct val="160000"/>
              </a:lnSpc>
              <a:spcBef>
                <a:spcPts val="1080"/>
              </a:spcBef>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sz="2200" dirty="0">
                <a:solidFill>
                  <a:schemeClr val="tx1">
                    <a:lumMod val="75000"/>
                    <a:lumOff val="25000"/>
                  </a:schemeClr>
                </a:solidFill>
              </a:rPr>
              <a:t>to Remix―to adapt the work</a:t>
            </a:r>
          </a:p>
          <a:p>
            <a:pPr marL="617220" indent="-388620" fontAlgn="auto">
              <a:lnSpc>
                <a:spcPct val="160000"/>
              </a:lnSpc>
              <a:spcBef>
                <a:spcPts val="1080"/>
              </a:spcBef>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dirty="0">
                <a:solidFill>
                  <a:schemeClr val="tx1">
                    <a:lumMod val="75000"/>
                    <a:lumOff val="25000"/>
                  </a:schemeClr>
                </a:solidFill>
              </a:rPr>
              <a:t>Under the following conditions</a:t>
            </a:r>
          </a:p>
          <a:p>
            <a:pPr marL="1120140" lvl="1" indent="-182880" fontAlgn="auto">
              <a:lnSpc>
                <a:spcPct val="160000"/>
              </a:lnSpc>
              <a:spcBef>
                <a:spcPts val="1080"/>
              </a:spcBef>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sz="2200" dirty="0">
                <a:solidFill>
                  <a:schemeClr val="tx1">
                    <a:lumMod val="75000"/>
                    <a:lumOff val="25000"/>
                  </a:schemeClr>
                </a:solidFill>
              </a:rPr>
              <a:t>Attribution. You must attribute the work in the manner specified by the author or licensor (but not in any way that suggests that they endorse you or your use of the work).</a:t>
            </a:r>
          </a:p>
          <a:p>
            <a:pPr marL="617220" indent="-388620" fontAlgn="auto">
              <a:lnSpc>
                <a:spcPct val="160000"/>
              </a:lnSpc>
              <a:spcBef>
                <a:spcPts val="1080"/>
              </a:spcBef>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dirty="0">
                <a:solidFill>
                  <a:schemeClr val="tx1">
                    <a:lumMod val="75000"/>
                    <a:lumOff val="25000"/>
                  </a:schemeClr>
                </a:solidFill>
              </a:rPr>
              <a:t>Nothing in this license impairs or restricts the author’s moral rights.</a:t>
            </a:r>
          </a:p>
          <a:p>
            <a:pPr marL="617220" indent="-388620" fontAlgn="auto">
              <a:lnSpc>
                <a:spcPct val="160000"/>
              </a:lnSpc>
              <a:spcBef>
                <a:spcPts val="2070"/>
              </a:spcBef>
              <a:spcAft>
                <a:spcPts val="0"/>
              </a:spcAft>
              <a:tabLst>
                <a:tab pos="320040" algn="l"/>
                <a:tab pos="640080" algn="l"/>
                <a:tab pos="960120" algn="l"/>
                <a:tab pos="1280160" algn="l"/>
                <a:tab pos="1600200" algn="l"/>
                <a:tab pos="1920240" algn="l"/>
                <a:tab pos="2240280" algn="l"/>
                <a:tab pos="2560320" algn="l"/>
                <a:tab pos="2880360" algn="l"/>
                <a:tab pos="3200400" algn="l"/>
                <a:tab pos="3520440" algn="l"/>
                <a:tab pos="3840480" algn="l"/>
                <a:tab pos="320040" algn="l"/>
                <a:tab pos="640080" algn="l"/>
                <a:tab pos="960120" algn="l"/>
                <a:tab pos="1280160" algn="l"/>
                <a:tab pos="1600200" algn="l"/>
                <a:tab pos="1920240" algn="l"/>
                <a:tab pos="2240280" algn="l"/>
                <a:tab pos="2560320" algn="l"/>
                <a:tab pos="2880360" algn="l"/>
                <a:tab pos="3200400" algn="l"/>
                <a:tab pos="3520440" algn="l"/>
                <a:tab pos="3840480" algn="l"/>
              </a:tabLst>
              <a:defRPr/>
            </a:pPr>
            <a:r>
              <a:rPr lang="en-US" sz="2200" dirty="0">
                <a:solidFill>
                  <a:schemeClr val="tx1">
                    <a:lumMod val="75000"/>
                    <a:lumOff val="25000"/>
                  </a:schemeClr>
                </a:solidFill>
              </a:rPr>
              <a:t>For more information see</a:t>
            </a:r>
            <a:r>
              <a:rPr lang="en-US" sz="2300" dirty="0">
                <a:solidFill>
                  <a:schemeClr val="tx1">
                    <a:lumMod val="75000"/>
                    <a:lumOff val="25000"/>
                  </a:schemeClr>
                </a:solidFill>
              </a:rPr>
              <a:t> </a:t>
            </a:r>
            <a:r>
              <a:rPr lang="en-US" sz="2200" dirty="0">
                <a:solidFill>
                  <a:schemeClr val="tx1">
                    <a:lumMod val="75000"/>
                    <a:lumOff val="25000"/>
                  </a:schemeClr>
                </a:solidFill>
              </a:rPr>
              <a:t>http://creativecommons.org/licenses/by/3.0/</a:t>
            </a:r>
          </a:p>
        </p:txBody>
      </p:sp>
      <p:pic>
        <p:nvPicPr>
          <p:cNvPr id="48131" name="Picture 3">
            <a:extLst>
              <a:ext uri="{FF2B5EF4-FFF2-40B4-BE49-F238E27FC236}">
                <a16:creationId xmlns:a16="http://schemas.microsoft.com/office/drawing/2014/main" id="{F3FDCB34-937F-4EFD-848C-E805CA7CFDBA}"/>
              </a:ext>
            </a:extLst>
          </p:cNvPr>
          <p:cNvPicPr>
            <a:picLocks noChangeAspect="1" noChangeArrowheads="1"/>
          </p:cNvPicPr>
          <p:nvPr/>
        </p:nvPicPr>
        <p:blipFill>
          <a:blip r:embed="rId3"/>
          <a:srcRect/>
          <a:stretch>
            <a:fillRect/>
          </a:stretch>
        </p:blipFill>
        <p:spPr bwMode="auto">
          <a:xfrm>
            <a:off x="6858000" y="5643563"/>
            <a:ext cx="2025650" cy="960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069C342-D337-42E6-AB79-C4C829D795F0}"/>
              </a:ext>
            </a:extLst>
          </p:cNvPr>
          <p:cNvSpPr>
            <a:spLocks noGrp="1" noChangeArrowheads="1"/>
          </p:cNvSpPr>
          <p:nvPr>
            <p:ph type="title"/>
          </p:nvPr>
        </p:nvSpPr>
        <p:spPr/>
        <p:txBody>
          <a:bodyPr>
            <a:normAutofit/>
          </a:bodyPr>
          <a:lstStyle/>
          <a:p>
            <a:pPr fontAlgn="auto">
              <a:spcAft>
                <a:spcPts val="0"/>
              </a:spcAft>
              <a:defRPr/>
            </a:pPr>
            <a:r>
              <a:rPr lang="el-GR" altLang="en-US" dirty="0">
                <a:solidFill>
                  <a:schemeClr val="tx1">
                    <a:lumMod val="75000"/>
                    <a:lumOff val="25000"/>
                  </a:schemeClr>
                </a:solidFill>
              </a:rPr>
              <a:t>Αρχές</a:t>
            </a:r>
            <a:r>
              <a:rPr lang="en-US" altLang="en-US" dirty="0">
                <a:solidFill>
                  <a:schemeClr val="tx1">
                    <a:lumMod val="75000"/>
                    <a:lumOff val="25000"/>
                  </a:schemeClr>
                </a:solidFill>
              </a:rPr>
              <a:t> </a:t>
            </a:r>
            <a:r>
              <a:rPr lang="el-GR" altLang="en-US" dirty="0">
                <a:solidFill>
                  <a:schemeClr val="tx1">
                    <a:lumMod val="75000"/>
                    <a:lumOff val="25000"/>
                  </a:schemeClr>
                </a:solidFill>
              </a:rPr>
              <a:t>Ευέλικτων Μεθόδων</a:t>
            </a:r>
            <a:endParaRPr lang="en-US" altLang="en-US" dirty="0">
              <a:solidFill>
                <a:schemeClr val="tx1">
                  <a:lumMod val="75000"/>
                  <a:lumOff val="25000"/>
                </a:schemeClr>
              </a:solidFill>
            </a:endParaRPr>
          </a:p>
        </p:txBody>
      </p:sp>
      <p:sp>
        <p:nvSpPr>
          <p:cNvPr id="1062915" name="Rectangle 3">
            <a:extLst>
              <a:ext uri="{FF2B5EF4-FFF2-40B4-BE49-F238E27FC236}">
                <a16:creationId xmlns:a16="http://schemas.microsoft.com/office/drawing/2014/main" id="{BCD179D4-1C56-4667-A8AF-4DA1C5386464}"/>
              </a:ext>
            </a:extLst>
          </p:cNvPr>
          <p:cNvSpPr>
            <a:spLocks noGrp="1" noChangeArrowheads="1"/>
          </p:cNvSpPr>
          <p:nvPr>
            <p:ph type="body" sz="half" idx="1"/>
          </p:nvPr>
        </p:nvSpPr>
        <p:spPr>
          <a:xfrm>
            <a:off x="914400" y="1600200"/>
            <a:ext cx="7905750" cy="4530725"/>
          </a:xfrm>
        </p:spPr>
        <p:txBody>
          <a:bodyPr/>
          <a:lstStyle/>
          <a:p>
            <a:pPr marL="457200" indent="-457200">
              <a:lnSpc>
                <a:spcPct val="150000"/>
              </a:lnSpc>
              <a:buFont typeface="+mj-lt"/>
              <a:buAutoNum type="arabicPeriod"/>
            </a:pPr>
            <a:r>
              <a:rPr lang="en-US" altLang="el-GR" dirty="0"/>
              <a:t>Our highest priority is to satisfy the customer</a:t>
            </a:r>
            <a:r>
              <a:rPr lang="el-GR" altLang="el-GR" dirty="0"/>
              <a:t> </a:t>
            </a:r>
            <a:r>
              <a:rPr lang="en-US" altLang="el-GR" dirty="0"/>
              <a:t>through early and continuous delivery</a:t>
            </a:r>
            <a:r>
              <a:rPr lang="el-GR" altLang="el-GR" dirty="0"/>
              <a:t> </a:t>
            </a:r>
            <a:r>
              <a:rPr lang="en-US" altLang="el-GR" dirty="0"/>
              <a:t>of valuable software. </a:t>
            </a:r>
          </a:p>
          <a:p>
            <a:pPr marL="457200" indent="-457200">
              <a:lnSpc>
                <a:spcPct val="150000"/>
              </a:lnSpc>
              <a:buFont typeface="+mj-lt"/>
              <a:buAutoNum type="arabicPeriod"/>
            </a:pPr>
            <a:r>
              <a:rPr lang="en-US" altLang="el-GR" dirty="0"/>
              <a:t>Welcome changing requirements, even late in development. Agile processes harness change for  the customer's competitive advantage. </a:t>
            </a:r>
          </a:p>
          <a:p>
            <a:pPr marL="457200" indent="-457200">
              <a:lnSpc>
                <a:spcPct val="150000"/>
              </a:lnSpc>
              <a:buFont typeface="+mj-lt"/>
              <a:buAutoNum type="arabicPeriod"/>
            </a:pPr>
            <a:r>
              <a:rPr lang="en-US" altLang="el-GR" dirty="0"/>
              <a:t>Deliver working software frequently, from a  couple of weeks to a couple of months, with a  preference to the shorter timescale. </a:t>
            </a:r>
          </a:p>
        </p:txBody>
      </p:sp>
      <p:sp>
        <p:nvSpPr>
          <p:cNvPr id="16388" name="TextBox 4">
            <a:extLst>
              <a:ext uri="{FF2B5EF4-FFF2-40B4-BE49-F238E27FC236}">
                <a16:creationId xmlns:a16="http://schemas.microsoft.com/office/drawing/2014/main" id="{DD4F91B7-404F-4D93-BBA5-25DBEEAA39E8}"/>
              </a:ext>
            </a:extLst>
          </p:cNvPr>
          <p:cNvSpPr txBox="1">
            <a:spLocks noChangeArrowheads="1"/>
          </p:cNvSpPr>
          <p:nvPr/>
        </p:nvSpPr>
        <p:spPr bwMode="auto">
          <a:xfrm>
            <a:off x="6804025" y="6611938"/>
            <a:ext cx="2339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000"/>
              <a:t>Πηγή: </a:t>
            </a:r>
            <a:r>
              <a:rPr lang="en-US" altLang="en-US" sz="1000"/>
              <a:t>http://agilemanifesto.org/</a:t>
            </a:r>
            <a:endParaRPr lang="el-GR" altLang="en-US" sz="1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anim calcmode="lin" valueType="num">
                                      <p:cBhvr additive="base">
                                        <p:cTn id="7" dur="500" fill="hold"/>
                                        <p:tgtEl>
                                          <p:spTgt spid="106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2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2915">
                                            <p:txEl>
                                              <p:pRg st="1" end="1"/>
                                            </p:txEl>
                                          </p:spTgt>
                                        </p:tgtEl>
                                        <p:attrNameLst>
                                          <p:attrName>style.visibility</p:attrName>
                                        </p:attrNameLst>
                                      </p:cBhvr>
                                      <p:to>
                                        <p:strVal val="visible"/>
                                      </p:to>
                                    </p:set>
                                    <p:anim calcmode="lin" valueType="num">
                                      <p:cBhvr additive="base">
                                        <p:cTn id="13" dur="500" fill="hold"/>
                                        <p:tgtEl>
                                          <p:spTgt spid="106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2915">
                                            <p:txEl>
                                              <p:pRg st="2" end="2"/>
                                            </p:txEl>
                                          </p:spTgt>
                                        </p:tgtEl>
                                        <p:attrNameLst>
                                          <p:attrName>style.visibility</p:attrName>
                                        </p:attrNameLst>
                                      </p:cBhvr>
                                      <p:to>
                                        <p:strVal val="visible"/>
                                      </p:to>
                                    </p:set>
                                    <p:anim calcmode="lin" valueType="num">
                                      <p:cBhvr additive="base">
                                        <p:cTn id="19" dur="500" fill="hold"/>
                                        <p:tgtEl>
                                          <p:spTgt spid="106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2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AEB56A4-B9C6-4619-822E-0AF79495FA10}"/>
              </a:ext>
            </a:extLst>
          </p:cNvPr>
          <p:cNvSpPr>
            <a:spLocks noGrp="1" noChangeArrowheads="1"/>
          </p:cNvSpPr>
          <p:nvPr>
            <p:ph type="title"/>
          </p:nvPr>
        </p:nvSpPr>
        <p:spPr/>
        <p:txBody>
          <a:bodyPr>
            <a:normAutofit/>
          </a:bodyPr>
          <a:lstStyle/>
          <a:p>
            <a:pPr fontAlgn="auto">
              <a:spcAft>
                <a:spcPts val="0"/>
              </a:spcAft>
              <a:defRPr/>
            </a:pPr>
            <a:r>
              <a:rPr lang="el-GR" altLang="en-US" dirty="0">
                <a:solidFill>
                  <a:schemeClr val="tx1">
                    <a:lumMod val="75000"/>
                    <a:lumOff val="25000"/>
                  </a:schemeClr>
                </a:solidFill>
              </a:rPr>
              <a:t>Αρχές</a:t>
            </a:r>
            <a:r>
              <a:rPr lang="en-US" altLang="en-US" dirty="0">
                <a:solidFill>
                  <a:schemeClr val="tx1">
                    <a:lumMod val="75000"/>
                    <a:lumOff val="25000"/>
                  </a:schemeClr>
                </a:solidFill>
              </a:rPr>
              <a:t> </a:t>
            </a:r>
            <a:r>
              <a:rPr lang="el-GR" altLang="en-US" dirty="0">
                <a:solidFill>
                  <a:schemeClr val="tx1">
                    <a:lumMod val="75000"/>
                    <a:lumOff val="25000"/>
                  </a:schemeClr>
                </a:solidFill>
              </a:rPr>
              <a:t>Ευέλικτων Μεθόδων</a:t>
            </a:r>
            <a:endParaRPr lang="en-US" altLang="en-US" dirty="0">
              <a:solidFill>
                <a:schemeClr val="tx1">
                  <a:lumMod val="75000"/>
                  <a:lumOff val="25000"/>
                </a:schemeClr>
              </a:solidFill>
            </a:endParaRPr>
          </a:p>
        </p:txBody>
      </p:sp>
      <p:sp>
        <p:nvSpPr>
          <p:cNvPr id="1062915" name="Rectangle 3">
            <a:extLst>
              <a:ext uri="{FF2B5EF4-FFF2-40B4-BE49-F238E27FC236}">
                <a16:creationId xmlns:a16="http://schemas.microsoft.com/office/drawing/2014/main" id="{730C760B-5141-47B4-99A7-BCCE2CAAC5B8}"/>
              </a:ext>
            </a:extLst>
          </p:cNvPr>
          <p:cNvSpPr>
            <a:spLocks noGrp="1" noChangeArrowheads="1"/>
          </p:cNvSpPr>
          <p:nvPr>
            <p:ph type="body" sz="half" idx="1"/>
          </p:nvPr>
        </p:nvSpPr>
        <p:spPr>
          <a:xfrm>
            <a:off x="914400" y="1600200"/>
            <a:ext cx="7905750" cy="4530725"/>
          </a:xfrm>
        </p:spPr>
        <p:txBody>
          <a:bodyPr/>
          <a:lstStyle/>
          <a:p>
            <a:pPr marL="342900" indent="-342900">
              <a:lnSpc>
                <a:spcPct val="150000"/>
              </a:lnSpc>
              <a:buFont typeface="+mj-lt"/>
              <a:buAutoNum type="arabicPeriod" startAt="4"/>
            </a:pPr>
            <a:r>
              <a:rPr lang="en-US" altLang="el-GR" sz="1800" dirty="0"/>
              <a:t>Build projects around motivated individuals.  Give them the environment and support they need, and trust them to get the job done. </a:t>
            </a:r>
          </a:p>
          <a:p>
            <a:pPr marL="342900" indent="-342900">
              <a:lnSpc>
                <a:spcPct val="150000"/>
              </a:lnSpc>
              <a:buFont typeface="+mj-lt"/>
              <a:buAutoNum type="arabicPeriod" startAt="4"/>
            </a:pPr>
            <a:r>
              <a:rPr lang="en-US" altLang="el-GR" sz="1800" dirty="0"/>
              <a:t>The most efficient and effective method of conveying information to and within a development team is face-to-face conversation. </a:t>
            </a:r>
          </a:p>
          <a:p>
            <a:pPr marL="342900" indent="-342900">
              <a:lnSpc>
                <a:spcPct val="150000"/>
              </a:lnSpc>
              <a:buFont typeface="+mj-lt"/>
              <a:buAutoNum type="arabicPeriod" startAt="4"/>
            </a:pPr>
            <a:r>
              <a:rPr lang="en-US" altLang="el-GR" sz="1800" dirty="0"/>
              <a:t>Working software is the primary measure of progress. </a:t>
            </a:r>
          </a:p>
          <a:p>
            <a:pPr marL="342900" indent="-342900">
              <a:lnSpc>
                <a:spcPct val="150000"/>
              </a:lnSpc>
              <a:buFont typeface="+mj-lt"/>
              <a:buAutoNum type="arabicPeriod" startAt="4"/>
            </a:pPr>
            <a:r>
              <a:rPr lang="en-US" altLang="el-GR" sz="1800" dirty="0"/>
              <a:t>Agile processes promote sustainable development. The sponsors, developers, and users should be able to maintain a constant pace indefinitely. </a:t>
            </a:r>
          </a:p>
          <a:p>
            <a:pPr>
              <a:lnSpc>
                <a:spcPct val="150000"/>
              </a:lnSpc>
            </a:pPr>
            <a:endParaRPr lang="en-US" altLang="el-GR" sz="1800" dirty="0"/>
          </a:p>
        </p:txBody>
      </p:sp>
      <p:sp>
        <p:nvSpPr>
          <p:cNvPr id="18436" name="TextBox 4">
            <a:extLst>
              <a:ext uri="{FF2B5EF4-FFF2-40B4-BE49-F238E27FC236}">
                <a16:creationId xmlns:a16="http://schemas.microsoft.com/office/drawing/2014/main" id="{AF5803F0-E5A4-43EF-A6CB-83EB3F3C1A1E}"/>
              </a:ext>
            </a:extLst>
          </p:cNvPr>
          <p:cNvSpPr txBox="1">
            <a:spLocks noChangeArrowheads="1"/>
          </p:cNvSpPr>
          <p:nvPr/>
        </p:nvSpPr>
        <p:spPr bwMode="auto">
          <a:xfrm>
            <a:off x="6804025" y="6611938"/>
            <a:ext cx="2339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000"/>
              <a:t>Πηγή: </a:t>
            </a:r>
            <a:r>
              <a:rPr lang="en-US" altLang="en-US" sz="1000"/>
              <a:t>http://agilemanifesto.org/</a:t>
            </a:r>
            <a:endParaRPr lang="el-GR" altLang="en-US" sz="1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anim calcmode="lin" valueType="num">
                                      <p:cBhvr additive="base">
                                        <p:cTn id="7" dur="500" fill="hold"/>
                                        <p:tgtEl>
                                          <p:spTgt spid="106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2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2915">
                                            <p:txEl>
                                              <p:pRg st="1" end="1"/>
                                            </p:txEl>
                                          </p:spTgt>
                                        </p:tgtEl>
                                        <p:attrNameLst>
                                          <p:attrName>style.visibility</p:attrName>
                                        </p:attrNameLst>
                                      </p:cBhvr>
                                      <p:to>
                                        <p:strVal val="visible"/>
                                      </p:to>
                                    </p:set>
                                    <p:anim calcmode="lin" valueType="num">
                                      <p:cBhvr additive="base">
                                        <p:cTn id="13" dur="500" fill="hold"/>
                                        <p:tgtEl>
                                          <p:spTgt spid="106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2915">
                                            <p:txEl>
                                              <p:pRg st="2" end="2"/>
                                            </p:txEl>
                                          </p:spTgt>
                                        </p:tgtEl>
                                        <p:attrNameLst>
                                          <p:attrName>style.visibility</p:attrName>
                                        </p:attrNameLst>
                                      </p:cBhvr>
                                      <p:to>
                                        <p:strVal val="visible"/>
                                      </p:to>
                                    </p:set>
                                    <p:anim calcmode="lin" valueType="num">
                                      <p:cBhvr additive="base">
                                        <p:cTn id="19" dur="500" fill="hold"/>
                                        <p:tgtEl>
                                          <p:spTgt spid="106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2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2915">
                                            <p:txEl>
                                              <p:pRg st="3" end="3"/>
                                            </p:txEl>
                                          </p:spTgt>
                                        </p:tgtEl>
                                        <p:attrNameLst>
                                          <p:attrName>style.visibility</p:attrName>
                                        </p:attrNameLst>
                                      </p:cBhvr>
                                      <p:to>
                                        <p:strVal val="visible"/>
                                      </p:to>
                                    </p:set>
                                    <p:anim calcmode="lin" valueType="num">
                                      <p:cBhvr additive="base">
                                        <p:cTn id="25" dur="500" fill="hold"/>
                                        <p:tgtEl>
                                          <p:spTgt spid="1062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2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C7C941-4862-4AD4-9FF0-73454A31006C}"/>
              </a:ext>
            </a:extLst>
          </p:cNvPr>
          <p:cNvSpPr>
            <a:spLocks noGrp="1" noChangeArrowheads="1"/>
          </p:cNvSpPr>
          <p:nvPr>
            <p:ph type="title"/>
          </p:nvPr>
        </p:nvSpPr>
        <p:spPr/>
        <p:txBody>
          <a:bodyPr>
            <a:normAutofit/>
          </a:bodyPr>
          <a:lstStyle/>
          <a:p>
            <a:pPr fontAlgn="auto">
              <a:spcAft>
                <a:spcPts val="0"/>
              </a:spcAft>
              <a:defRPr/>
            </a:pPr>
            <a:r>
              <a:rPr lang="el-GR" altLang="en-US" dirty="0">
                <a:solidFill>
                  <a:schemeClr val="tx1">
                    <a:lumMod val="75000"/>
                    <a:lumOff val="25000"/>
                  </a:schemeClr>
                </a:solidFill>
              </a:rPr>
              <a:t>Αρχές</a:t>
            </a:r>
            <a:r>
              <a:rPr lang="en-US" altLang="en-US" dirty="0">
                <a:solidFill>
                  <a:schemeClr val="tx1">
                    <a:lumMod val="75000"/>
                    <a:lumOff val="25000"/>
                  </a:schemeClr>
                </a:solidFill>
              </a:rPr>
              <a:t> </a:t>
            </a:r>
            <a:r>
              <a:rPr lang="el-GR" altLang="en-US" dirty="0">
                <a:solidFill>
                  <a:schemeClr val="tx1">
                    <a:lumMod val="75000"/>
                    <a:lumOff val="25000"/>
                  </a:schemeClr>
                </a:solidFill>
              </a:rPr>
              <a:t>Ευέλικτων Μεθόδων</a:t>
            </a:r>
            <a:endParaRPr lang="en-US" altLang="en-US" dirty="0">
              <a:solidFill>
                <a:schemeClr val="tx1">
                  <a:lumMod val="75000"/>
                  <a:lumOff val="25000"/>
                </a:schemeClr>
              </a:solidFill>
            </a:endParaRPr>
          </a:p>
        </p:txBody>
      </p:sp>
      <p:sp>
        <p:nvSpPr>
          <p:cNvPr id="1062915" name="Rectangle 3">
            <a:extLst>
              <a:ext uri="{FF2B5EF4-FFF2-40B4-BE49-F238E27FC236}">
                <a16:creationId xmlns:a16="http://schemas.microsoft.com/office/drawing/2014/main" id="{47A85D9D-D595-46E1-8A01-E90B94CF4DA5}"/>
              </a:ext>
            </a:extLst>
          </p:cNvPr>
          <p:cNvSpPr>
            <a:spLocks noGrp="1" noChangeArrowheads="1"/>
          </p:cNvSpPr>
          <p:nvPr>
            <p:ph type="body" sz="half" idx="1"/>
          </p:nvPr>
        </p:nvSpPr>
        <p:spPr>
          <a:xfrm>
            <a:off x="914400" y="1600200"/>
            <a:ext cx="7905750" cy="4530725"/>
          </a:xfrm>
        </p:spPr>
        <p:txBody>
          <a:bodyPr>
            <a:normAutofit lnSpcReduction="10000"/>
          </a:bodyPr>
          <a:lstStyle/>
          <a:p>
            <a:pPr marL="457200" indent="-457200">
              <a:lnSpc>
                <a:spcPct val="150000"/>
              </a:lnSpc>
              <a:buFont typeface="+mj-lt"/>
              <a:buAutoNum type="arabicPeriod" startAt="8"/>
            </a:pPr>
            <a:r>
              <a:rPr lang="en-US" altLang="el-GR" dirty="0"/>
              <a:t>Continuous attention to technical excellence and good design enhances agility. </a:t>
            </a:r>
          </a:p>
          <a:p>
            <a:pPr marL="457200" indent="-457200">
              <a:lnSpc>
                <a:spcPct val="150000"/>
              </a:lnSpc>
              <a:buFont typeface="+mj-lt"/>
              <a:buAutoNum type="arabicPeriod" startAt="8"/>
            </a:pPr>
            <a:r>
              <a:rPr lang="en-US" altLang="el-GR" dirty="0"/>
              <a:t>Simplicity--the art of maximizing the amount of work not done--is essential. </a:t>
            </a:r>
          </a:p>
          <a:p>
            <a:pPr marL="457200" indent="-457200">
              <a:lnSpc>
                <a:spcPct val="150000"/>
              </a:lnSpc>
              <a:buFont typeface="+mj-lt"/>
              <a:buAutoNum type="arabicPeriod" startAt="8"/>
            </a:pPr>
            <a:r>
              <a:rPr lang="en-US" altLang="el-GR" dirty="0"/>
              <a:t>The best architectures, requirements, and designs emerge from self-organizing teams. </a:t>
            </a:r>
          </a:p>
          <a:p>
            <a:pPr marL="457200" indent="-457200">
              <a:lnSpc>
                <a:spcPct val="150000"/>
              </a:lnSpc>
              <a:buFont typeface="+mj-lt"/>
              <a:buAutoNum type="arabicPeriod" startAt="8"/>
            </a:pPr>
            <a:r>
              <a:rPr lang="en-US" altLang="el-GR" dirty="0"/>
              <a:t>At regular intervals, the team reflects on how to become more effective, then tunes and adjusts  its behavior accordingly</a:t>
            </a:r>
          </a:p>
        </p:txBody>
      </p:sp>
      <p:sp>
        <p:nvSpPr>
          <p:cNvPr id="20484" name="TextBox 4">
            <a:extLst>
              <a:ext uri="{FF2B5EF4-FFF2-40B4-BE49-F238E27FC236}">
                <a16:creationId xmlns:a16="http://schemas.microsoft.com/office/drawing/2014/main" id="{3BE38F8B-0641-43D5-8219-88AB78DA40DF}"/>
              </a:ext>
            </a:extLst>
          </p:cNvPr>
          <p:cNvSpPr txBox="1">
            <a:spLocks noChangeArrowheads="1"/>
          </p:cNvSpPr>
          <p:nvPr/>
        </p:nvSpPr>
        <p:spPr bwMode="auto">
          <a:xfrm>
            <a:off x="6804025" y="6611938"/>
            <a:ext cx="2339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000"/>
              <a:t>Πηγή: </a:t>
            </a:r>
            <a:r>
              <a:rPr lang="en-US" altLang="en-US" sz="1000"/>
              <a:t>http://agilemanifesto.org/</a:t>
            </a:r>
            <a:endParaRPr lang="el-GR" altLang="en-US" sz="1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anim calcmode="lin" valueType="num">
                                      <p:cBhvr additive="base">
                                        <p:cTn id="7" dur="500" fill="hold"/>
                                        <p:tgtEl>
                                          <p:spTgt spid="106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2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2915">
                                            <p:txEl>
                                              <p:pRg st="1" end="1"/>
                                            </p:txEl>
                                          </p:spTgt>
                                        </p:tgtEl>
                                        <p:attrNameLst>
                                          <p:attrName>style.visibility</p:attrName>
                                        </p:attrNameLst>
                                      </p:cBhvr>
                                      <p:to>
                                        <p:strVal val="visible"/>
                                      </p:to>
                                    </p:set>
                                    <p:anim calcmode="lin" valueType="num">
                                      <p:cBhvr additive="base">
                                        <p:cTn id="13" dur="500" fill="hold"/>
                                        <p:tgtEl>
                                          <p:spTgt spid="106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2915">
                                            <p:txEl>
                                              <p:pRg st="2" end="2"/>
                                            </p:txEl>
                                          </p:spTgt>
                                        </p:tgtEl>
                                        <p:attrNameLst>
                                          <p:attrName>style.visibility</p:attrName>
                                        </p:attrNameLst>
                                      </p:cBhvr>
                                      <p:to>
                                        <p:strVal val="visible"/>
                                      </p:to>
                                    </p:set>
                                    <p:anim calcmode="lin" valueType="num">
                                      <p:cBhvr additive="base">
                                        <p:cTn id="19" dur="500" fill="hold"/>
                                        <p:tgtEl>
                                          <p:spTgt spid="106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2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2915">
                                            <p:txEl>
                                              <p:pRg st="3" end="3"/>
                                            </p:txEl>
                                          </p:spTgt>
                                        </p:tgtEl>
                                        <p:attrNameLst>
                                          <p:attrName>style.visibility</p:attrName>
                                        </p:attrNameLst>
                                      </p:cBhvr>
                                      <p:to>
                                        <p:strVal val="visible"/>
                                      </p:to>
                                    </p:set>
                                    <p:anim calcmode="lin" valueType="num">
                                      <p:cBhvr additive="base">
                                        <p:cTn id="25" dur="500" fill="hold"/>
                                        <p:tgtEl>
                                          <p:spTgt spid="1062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29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06D1214-DC1D-4374-B0CD-D00848A681FC}"/>
              </a:ext>
            </a:extLst>
          </p:cNvPr>
          <p:cNvSpPr>
            <a:spLocks noGrp="1"/>
          </p:cNvSpPr>
          <p:nvPr>
            <p:ph type="title"/>
          </p:nvPr>
        </p:nvSpPr>
        <p:spPr>
          <a:xfrm>
            <a:off x="628650" y="963877"/>
            <a:ext cx="2620771" cy="4930246"/>
          </a:xfrm>
        </p:spPr>
        <p:txBody>
          <a:bodyPr>
            <a:normAutofit/>
          </a:bodyPr>
          <a:lstStyle/>
          <a:p>
            <a:pPr algn="r"/>
            <a:r>
              <a:rPr lang="el-GR">
                <a:solidFill>
                  <a:schemeClr val="accent1"/>
                </a:solidFill>
              </a:rPr>
              <a:t>Μα είναι τόσο καλή μεθοδολογία; (1/2)</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3C88AD3-243B-4873-8750-CFEF3342B908}"/>
              </a:ext>
            </a:extLst>
          </p:cNvPr>
          <p:cNvSpPr>
            <a:spLocks noGrp="1"/>
          </p:cNvSpPr>
          <p:nvPr>
            <p:ph idx="1"/>
          </p:nvPr>
        </p:nvSpPr>
        <p:spPr>
          <a:xfrm>
            <a:off x="3732023" y="963877"/>
            <a:ext cx="4783327" cy="4930246"/>
          </a:xfrm>
        </p:spPr>
        <p:txBody>
          <a:bodyPr anchor="ctr">
            <a:normAutofit/>
          </a:bodyPr>
          <a:lstStyle/>
          <a:p>
            <a:pPr>
              <a:lnSpc>
                <a:spcPct val="150000"/>
              </a:lnSpc>
              <a:buFont typeface="Wingdings" panose="05000000000000000000" pitchFamily="2" charset="2"/>
              <a:buChar char="§"/>
            </a:pPr>
            <a:r>
              <a:rPr lang="el-GR" dirty="0"/>
              <a:t>Απουσία δομής και τεκμηρίωσης που όμως ίσως είναι αναγκαία</a:t>
            </a:r>
          </a:p>
          <a:p>
            <a:pPr>
              <a:lnSpc>
                <a:spcPct val="150000"/>
              </a:lnSpc>
              <a:buFont typeface="Wingdings" panose="05000000000000000000" pitchFamily="2" charset="2"/>
              <a:buChar char="§"/>
            </a:pPr>
            <a:r>
              <a:rPr lang="el-GR" dirty="0"/>
              <a:t>Απαιτεί έμπειρους προγραμματιστές</a:t>
            </a:r>
          </a:p>
          <a:p>
            <a:pPr>
              <a:lnSpc>
                <a:spcPct val="150000"/>
              </a:lnSpc>
              <a:buFont typeface="Wingdings" panose="05000000000000000000" pitchFamily="2" charset="2"/>
              <a:buChar char="§"/>
            </a:pPr>
            <a:r>
              <a:rPr lang="el-GR" dirty="0"/>
              <a:t>Ενσωματώνει ανεπαρκή σχέδια λογισμικού</a:t>
            </a:r>
          </a:p>
          <a:p>
            <a:pPr>
              <a:lnSpc>
                <a:spcPct val="150000"/>
              </a:lnSpc>
              <a:buFont typeface="Wingdings" panose="05000000000000000000" pitchFamily="2" charset="2"/>
              <a:buChar char="§"/>
            </a:pPr>
            <a:r>
              <a:rPr lang="el-GR" dirty="0"/>
              <a:t>Απαιτεί μεγάλες αλλαγές στην φιλοσοφία των οργανισμών</a:t>
            </a:r>
          </a:p>
          <a:p>
            <a:pPr>
              <a:lnSpc>
                <a:spcPct val="150000"/>
              </a:lnSpc>
              <a:buFont typeface="Wingdings" panose="05000000000000000000" pitchFamily="2" charset="2"/>
              <a:buChar char="§"/>
            </a:pPr>
            <a:r>
              <a:rPr lang="el-GR" dirty="0"/>
              <a:t>Δυσκολεύει τις συζητήσεις σχετικά με τα συμβόλαια</a:t>
            </a:r>
          </a:p>
          <a:p>
            <a:pPr>
              <a:lnSpc>
                <a:spcPct val="150000"/>
              </a:lnSpc>
            </a:pPr>
            <a:endParaRPr lang="el-GR" dirty="0"/>
          </a:p>
        </p:txBody>
      </p:sp>
    </p:spTree>
    <p:extLst>
      <p:ext uri="{BB962C8B-B14F-4D97-AF65-F5344CB8AC3E}">
        <p14:creationId xmlns:p14="http://schemas.microsoft.com/office/powerpoint/2010/main" val="1344984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8939B1BD9F7641B244518CA2BAFF15" ma:contentTypeVersion="0" ma:contentTypeDescription="Create a new document." ma:contentTypeScope="" ma:versionID="6fa80bcb1702435860de2887a2000c55">
  <xsd:schema xmlns:xsd="http://www.w3.org/2001/XMLSchema" xmlns:p="http://schemas.microsoft.com/office/2006/metadata/properties" targetNamespace="http://schemas.microsoft.com/office/2006/metadata/properties" ma:root="true" ma:fieldsID="c3e3fd8c38fe767166bb1b5a90411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CF72FD-34DA-455F-B87D-56BA12E72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467F170-8476-428D-B727-FE18F1E14860}">
  <ds:schemaRef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2087</TotalTime>
  <Words>2673</Words>
  <Application>Microsoft Office PowerPoint</Application>
  <PresentationFormat>On-screen Show (4:3)</PresentationFormat>
  <Paragraphs>538</Paragraphs>
  <Slides>57</Slides>
  <Notes>49</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1" baseType="lpstr">
      <vt:lpstr>Arial</vt:lpstr>
      <vt:lpstr>Arial Rounded MT Bold</vt:lpstr>
      <vt:lpstr>Calibri</vt:lpstr>
      <vt:lpstr>Calibri Light</vt:lpstr>
      <vt:lpstr>Century Gothic</vt:lpstr>
      <vt:lpstr>Comic Sans MS</vt:lpstr>
      <vt:lpstr>Gill Sans</vt:lpstr>
      <vt:lpstr>Lucida Grande</vt:lpstr>
      <vt:lpstr>Tahoma</vt:lpstr>
      <vt:lpstr>Wingdings</vt:lpstr>
      <vt:lpstr>Wingdings 2</vt:lpstr>
      <vt:lpstr>ヒラギノ角ゴ Pro W3</vt:lpstr>
      <vt:lpstr>Office Theme</vt:lpstr>
      <vt:lpstr>Chart</vt:lpstr>
      <vt:lpstr>Εισαγωγή στις ευέλικτες μεθοδολογίες ανάπτυξης λογισμικού (Agile Software Development) - SCRUM</vt:lpstr>
      <vt:lpstr>References</vt:lpstr>
      <vt:lpstr>Ευέλικτες Μέθοδοι</vt:lpstr>
      <vt:lpstr>Ευέλικτες Μέθοδοι</vt:lpstr>
      <vt:lpstr>Βασικές Αξίες Ευέλικτων Μεθόδων</vt:lpstr>
      <vt:lpstr>Αρχές Ευέλικτων Μεθόδων</vt:lpstr>
      <vt:lpstr>Αρχές Ευέλικτων Μεθόδων</vt:lpstr>
      <vt:lpstr>Αρχές Ευέλικτων Μεθόδων</vt:lpstr>
      <vt:lpstr>Μα είναι τόσο καλή μεθοδολογία; (1/2)</vt:lpstr>
      <vt:lpstr>Μα είναι τόσο καλή μεθοδολογία; (2/2)</vt:lpstr>
      <vt:lpstr>Ίσως η αλήθεια είναι κάπου στη μέση</vt:lpstr>
      <vt:lpstr>Origins of Scrum</vt:lpstr>
      <vt:lpstr>H μεθοδολογία Scrum έχει χρησιμοποιηθεί…</vt:lpstr>
      <vt:lpstr>Η Scrum έχει χρησιμοποιηθεί για…</vt:lpstr>
      <vt:lpstr>Χαρακτηριστικά</vt:lpstr>
      <vt:lpstr>Επίπεδο «θορύβου» στο project</vt:lpstr>
      <vt:lpstr>Scrum Process Overview</vt:lpstr>
      <vt:lpstr>Sprints</vt:lpstr>
      <vt:lpstr>Ακολουθιακή vs. επικαλυπτόμενη ανάπτυξη</vt:lpstr>
      <vt:lpstr>Όχι αλλαγές κατά τη διάρκεια ενός Sprint</vt:lpstr>
      <vt:lpstr>PowerPoint Presentation</vt:lpstr>
      <vt:lpstr>Scrum framework</vt:lpstr>
      <vt:lpstr>PowerPoint Presentation</vt:lpstr>
      <vt:lpstr>Product owner</vt:lpstr>
      <vt:lpstr>The ScrumMaster</vt:lpstr>
      <vt:lpstr>The team</vt:lpstr>
      <vt:lpstr>PowerPoint Presentation</vt:lpstr>
      <vt:lpstr>Sprint planning</vt:lpstr>
      <vt:lpstr>Sprint planning</vt:lpstr>
      <vt:lpstr>Sprint planning</vt:lpstr>
      <vt:lpstr>The daily scrum</vt:lpstr>
      <vt:lpstr>Everyone answers 3 questions</vt:lpstr>
      <vt:lpstr>The sprint review</vt:lpstr>
      <vt:lpstr>Sprint retrospective (skip)</vt:lpstr>
      <vt:lpstr>Start / Stop / Continue</vt:lpstr>
      <vt:lpstr>How do you know when you’re “done”?</vt:lpstr>
      <vt:lpstr>Team Defines “Done” </vt:lpstr>
      <vt:lpstr>Can this really be done? </vt:lpstr>
      <vt:lpstr>Example</vt:lpstr>
      <vt:lpstr>Example</vt:lpstr>
      <vt:lpstr>PowerPoint Presentation</vt:lpstr>
      <vt:lpstr>Product backlog</vt:lpstr>
      <vt:lpstr>A sample product backlog</vt:lpstr>
      <vt:lpstr>The sprint goal</vt:lpstr>
      <vt:lpstr>Sprint organization</vt:lpstr>
      <vt:lpstr>A sprint backlog</vt:lpstr>
      <vt:lpstr>A sprint burndown chart</vt:lpstr>
      <vt:lpstr>PowerPoint Presentation</vt:lpstr>
      <vt:lpstr>Team Velocity</vt:lpstr>
      <vt:lpstr>Scalability</vt:lpstr>
      <vt:lpstr>Scaling through the Scrum of scrums</vt:lpstr>
      <vt:lpstr>Scrum of scrums of scrums</vt:lpstr>
      <vt:lpstr>Tools for Scrum</vt:lpstr>
      <vt:lpstr>PowerPoint Presentation</vt:lpstr>
      <vt:lpstr>Where to go next</vt:lpstr>
      <vt:lpstr>A Scrum reading list</vt:lpstr>
      <vt:lpstr>Copyright notice</vt:lpstr>
    </vt:vector>
  </TitlesOfParts>
  <Company>Black Marble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Scrum</dc:title>
  <dc:creator>Richard Fennell</dc:creator>
  <cp:lastModifiedBy>george</cp:lastModifiedBy>
  <cp:revision>207</cp:revision>
  <dcterms:created xsi:type="dcterms:W3CDTF">2007-01-08T21:46:35Z</dcterms:created>
  <dcterms:modified xsi:type="dcterms:W3CDTF">2018-11-02T10:36:57Z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Draft</vt:lpwstr>
  </property>
</Properties>
</file>