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71" r:id="rId9"/>
    <p:sldId id="263" r:id="rId10"/>
    <p:sldId id="272" r:id="rId11"/>
    <p:sldId id="264" r:id="rId12"/>
    <p:sldId id="273" r:id="rId13"/>
    <p:sldId id="265" r:id="rId14"/>
    <p:sldId id="274" r:id="rId15"/>
    <p:sldId id="266" r:id="rId16"/>
    <p:sldId id="267" r:id="rId17"/>
    <p:sldId id="275" r:id="rId18"/>
    <p:sldId id="268" r:id="rId19"/>
    <p:sldId id="2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DDD9F-6639-4EEF-AF6A-72ACF83A0A1C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12453C-B1E4-4C29-944B-01A92DD54AB1}">
      <dgm:prSet/>
      <dgm:spPr/>
      <dgm:t>
        <a:bodyPr/>
        <a:lstStyle/>
        <a:p>
          <a:r>
            <a:rPr lang="el-GR"/>
            <a:t>Η σύμβαση προστατεύει τα δικαιώματα και των δύο πλευρών</a:t>
          </a:r>
          <a:endParaRPr lang="en-US"/>
        </a:p>
      </dgm:t>
    </dgm:pt>
    <dgm:pt modelId="{B453B2A1-E9FB-43B9-8E8E-11FE54C3F9AB}" type="parTrans" cxnId="{C7D8104E-E5BB-42A3-836E-710FE56AB2DF}">
      <dgm:prSet/>
      <dgm:spPr/>
      <dgm:t>
        <a:bodyPr/>
        <a:lstStyle/>
        <a:p>
          <a:endParaRPr lang="en-US"/>
        </a:p>
      </dgm:t>
    </dgm:pt>
    <dgm:pt modelId="{BC4A71AA-315A-4FBF-BCA6-08D33B7BC674}" type="sibTrans" cxnId="{C7D8104E-E5BB-42A3-836E-710FE56AB2DF}">
      <dgm:prSet/>
      <dgm:spPr/>
      <dgm:t>
        <a:bodyPr/>
        <a:lstStyle/>
        <a:p>
          <a:endParaRPr lang="en-US"/>
        </a:p>
      </dgm:t>
    </dgm:pt>
    <dgm:pt modelId="{7BF1170F-36F6-4F9A-8036-2309CD3F4CCA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800" dirty="0"/>
            <a:t>Αυτού που αναθέτει το έργο (και πληρώνει)</a:t>
          </a:r>
          <a:endParaRPr lang="en-US" sz="1800" dirty="0"/>
        </a:p>
      </dgm:t>
    </dgm:pt>
    <dgm:pt modelId="{46E3DBEF-724A-457D-9096-F6F3E332C972}" type="parTrans" cxnId="{8CFBCA10-B3DF-48D3-ABF2-E09EA757F9A5}">
      <dgm:prSet/>
      <dgm:spPr/>
      <dgm:t>
        <a:bodyPr/>
        <a:lstStyle/>
        <a:p>
          <a:endParaRPr lang="en-US"/>
        </a:p>
      </dgm:t>
    </dgm:pt>
    <dgm:pt modelId="{7C373F37-939B-4CD9-8286-E3221B424735}" type="sibTrans" cxnId="{8CFBCA10-B3DF-48D3-ABF2-E09EA757F9A5}">
      <dgm:prSet/>
      <dgm:spPr/>
      <dgm:t>
        <a:bodyPr/>
        <a:lstStyle/>
        <a:p>
          <a:endParaRPr lang="en-US"/>
        </a:p>
      </dgm:t>
    </dgm:pt>
    <dgm:pt modelId="{E1BBA664-0F29-4D28-BD2D-DD925EBB2A93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800" dirty="0"/>
            <a:t>Αυτού που εκτελεί το έργο (και πληρώνεται)</a:t>
          </a:r>
          <a:endParaRPr lang="en-US" sz="1800" dirty="0"/>
        </a:p>
      </dgm:t>
    </dgm:pt>
    <dgm:pt modelId="{5AAEBEA3-61F2-4685-9140-B9B59E90FB68}" type="parTrans" cxnId="{2D7E3405-067A-40A3-8175-6DF37CAB9890}">
      <dgm:prSet/>
      <dgm:spPr/>
      <dgm:t>
        <a:bodyPr/>
        <a:lstStyle/>
        <a:p>
          <a:endParaRPr lang="en-US"/>
        </a:p>
      </dgm:t>
    </dgm:pt>
    <dgm:pt modelId="{810151CE-39A0-4761-AB9B-6CF33586D0CC}" type="sibTrans" cxnId="{2D7E3405-067A-40A3-8175-6DF37CAB9890}">
      <dgm:prSet/>
      <dgm:spPr/>
      <dgm:t>
        <a:bodyPr/>
        <a:lstStyle/>
        <a:p>
          <a:endParaRPr lang="en-US"/>
        </a:p>
      </dgm:t>
    </dgm:pt>
    <dgm:pt modelId="{9821B320-3F5A-4730-B720-656D52132B5C}">
      <dgm:prSet/>
      <dgm:spPr/>
      <dgm:t>
        <a:bodyPr/>
        <a:lstStyle/>
        <a:p>
          <a:r>
            <a:rPr lang="el-GR"/>
            <a:t>Ρυθμίζει μια σειρά από θέματα όπως:</a:t>
          </a:r>
          <a:endParaRPr lang="en-US"/>
        </a:p>
      </dgm:t>
    </dgm:pt>
    <dgm:pt modelId="{0DD47CAA-7962-4660-8BBA-B808F25EE9EC}" type="parTrans" cxnId="{DE8C2BD9-724A-47DE-9F29-8D552E344E82}">
      <dgm:prSet/>
      <dgm:spPr/>
      <dgm:t>
        <a:bodyPr/>
        <a:lstStyle/>
        <a:p>
          <a:endParaRPr lang="en-US"/>
        </a:p>
      </dgm:t>
    </dgm:pt>
    <dgm:pt modelId="{5A779936-6A8B-4664-B88F-8F897FC077E1}" type="sibTrans" cxnId="{DE8C2BD9-724A-47DE-9F29-8D552E344E82}">
      <dgm:prSet/>
      <dgm:spPr/>
      <dgm:t>
        <a:bodyPr/>
        <a:lstStyle/>
        <a:p>
          <a:endParaRPr lang="en-US"/>
        </a:p>
      </dgm:t>
    </dgm:pt>
    <dgm:pt modelId="{28013BB4-8095-4D71-ABB4-F09C70C9A1EC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Τον σκοπό του έργου</a:t>
          </a:r>
          <a:endParaRPr lang="en-US" sz="1400" dirty="0"/>
        </a:p>
      </dgm:t>
    </dgm:pt>
    <dgm:pt modelId="{A6A080CB-30F3-40C7-8B2A-411C9ED1CE9A}" type="parTrans" cxnId="{9E1E63D1-D796-44E2-8202-1063B48873A6}">
      <dgm:prSet/>
      <dgm:spPr/>
      <dgm:t>
        <a:bodyPr/>
        <a:lstStyle/>
        <a:p>
          <a:endParaRPr lang="en-US"/>
        </a:p>
      </dgm:t>
    </dgm:pt>
    <dgm:pt modelId="{F29969FC-9094-4594-8E68-A8086B5ADD0D}" type="sibTrans" cxnId="{9E1E63D1-D796-44E2-8202-1063B48873A6}">
      <dgm:prSet/>
      <dgm:spPr/>
      <dgm:t>
        <a:bodyPr/>
        <a:lstStyle/>
        <a:p>
          <a:endParaRPr lang="en-US"/>
        </a:p>
      </dgm:t>
    </dgm:pt>
    <dgm:pt modelId="{1F2AD5C5-565B-4C43-BEA0-E5DE4720134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Την διάρκεια </a:t>
          </a:r>
          <a:endParaRPr lang="en-US" sz="1400" dirty="0"/>
        </a:p>
      </dgm:t>
    </dgm:pt>
    <dgm:pt modelId="{B19CC6EB-D2DD-4873-AB39-780814E1D494}" type="parTrans" cxnId="{338C63F0-D3CA-4567-81CC-6FA7E828E94E}">
      <dgm:prSet/>
      <dgm:spPr/>
      <dgm:t>
        <a:bodyPr/>
        <a:lstStyle/>
        <a:p>
          <a:endParaRPr lang="en-US"/>
        </a:p>
      </dgm:t>
    </dgm:pt>
    <dgm:pt modelId="{40D0FACF-61B3-43DE-BBD8-AC33EFDFA9A1}" type="sibTrans" cxnId="{338C63F0-D3CA-4567-81CC-6FA7E828E94E}">
      <dgm:prSet/>
      <dgm:spPr/>
      <dgm:t>
        <a:bodyPr/>
        <a:lstStyle/>
        <a:p>
          <a:endParaRPr lang="en-US"/>
        </a:p>
      </dgm:t>
    </dgm:pt>
    <dgm:pt modelId="{2CF0B015-093B-4D98-B267-8193C53851F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Το κόστος</a:t>
          </a:r>
          <a:endParaRPr lang="en-US" sz="1400" dirty="0"/>
        </a:p>
      </dgm:t>
    </dgm:pt>
    <dgm:pt modelId="{F69B4A95-68EC-4887-9838-77ACB4AC4CBC}" type="parTrans" cxnId="{98E98BA0-1464-449F-B05A-DD2FEAF5D3F1}">
      <dgm:prSet/>
      <dgm:spPr/>
      <dgm:t>
        <a:bodyPr/>
        <a:lstStyle/>
        <a:p>
          <a:endParaRPr lang="en-US"/>
        </a:p>
      </dgm:t>
    </dgm:pt>
    <dgm:pt modelId="{0BE5397D-DB39-47E1-8023-B61EBB47478C}" type="sibTrans" cxnId="{98E98BA0-1464-449F-B05A-DD2FEAF5D3F1}">
      <dgm:prSet/>
      <dgm:spPr/>
      <dgm:t>
        <a:bodyPr/>
        <a:lstStyle/>
        <a:p>
          <a:endParaRPr lang="en-US"/>
        </a:p>
      </dgm:t>
    </dgm:pt>
    <dgm:pt modelId="{0E286186-1C08-4EA7-AEBB-0E1F52E1F3C8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Την </a:t>
          </a:r>
          <a:r>
            <a:rPr lang="el-GR" sz="1400" dirty="0" err="1"/>
            <a:t>χωροθέτηση</a:t>
          </a:r>
          <a:endParaRPr lang="en-US" sz="1400" dirty="0"/>
        </a:p>
      </dgm:t>
    </dgm:pt>
    <dgm:pt modelId="{01508BD5-0B17-47BE-B8D6-98807ADF9A9F}" type="parTrans" cxnId="{0FB3EE6C-C8E9-44F6-8FC9-D52730B0C2BC}">
      <dgm:prSet/>
      <dgm:spPr/>
      <dgm:t>
        <a:bodyPr/>
        <a:lstStyle/>
        <a:p>
          <a:endParaRPr lang="en-US"/>
        </a:p>
      </dgm:t>
    </dgm:pt>
    <dgm:pt modelId="{B1BDD9E8-06CF-48BD-B694-98B3F0435FEF}" type="sibTrans" cxnId="{0FB3EE6C-C8E9-44F6-8FC9-D52730B0C2BC}">
      <dgm:prSet/>
      <dgm:spPr/>
      <dgm:t>
        <a:bodyPr/>
        <a:lstStyle/>
        <a:p>
          <a:endParaRPr lang="en-US"/>
        </a:p>
      </dgm:t>
    </dgm:pt>
    <dgm:pt modelId="{8C2ED188-473B-40F5-9BF1-B6D1F4DA781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Τους τρόπους πληρωμής</a:t>
          </a:r>
          <a:endParaRPr lang="en-US" sz="1400" dirty="0"/>
        </a:p>
      </dgm:t>
    </dgm:pt>
    <dgm:pt modelId="{8234D60C-7A63-414C-BE60-C42F6FE9A4D4}" type="parTrans" cxnId="{D7DD023F-93C3-4542-9892-B279DBD689FE}">
      <dgm:prSet/>
      <dgm:spPr/>
      <dgm:t>
        <a:bodyPr/>
        <a:lstStyle/>
        <a:p>
          <a:endParaRPr lang="en-US"/>
        </a:p>
      </dgm:t>
    </dgm:pt>
    <dgm:pt modelId="{25EDD6CB-6CDA-426B-968C-8C735D54AE9D}" type="sibTrans" cxnId="{D7DD023F-93C3-4542-9892-B279DBD689FE}">
      <dgm:prSet/>
      <dgm:spPr/>
      <dgm:t>
        <a:bodyPr/>
        <a:lstStyle/>
        <a:p>
          <a:endParaRPr lang="en-US"/>
        </a:p>
      </dgm:t>
    </dgm:pt>
    <dgm:pt modelId="{7343739B-4C1C-4C5B-9A20-F52C713AAAD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Τα πνευματικά δικαιώματα</a:t>
          </a:r>
          <a:endParaRPr lang="en-US" sz="1400" dirty="0"/>
        </a:p>
      </dgm:t>
    </dgm:pt>
    <dgm:pt modelId="{568A979E-69F3-4A1A-8DD9-FF92FCF7B863}" type="parTrans" cxnId="{9A0B35B5-7046-4DB2-A77B-1B74E8DF193E}">
      <dgm:prSet/>
      <dgm:spPr/>
      <dgm:t>
        <a:bodyPr/>
        <a:lstStyle/>
        <a:p>
          <a:endParaRPr lang="en-US"/>
        </a:p>
      </dgm:t>
    </dgm:pt>
    <dgm:pt modelId="{C04BD96D-0FDD-4D9C-AA89-63B0FA887CBB}" type="sibTrans" cxnId="{9A0B35B5-7046-4DB2-A77B-1B74E8DF193E}">
      <dgm:prSet/>
      <dgm:spPr/>
      <dgm:t>
        <a:bodyPr/>
        <a:lstStyle/>
        <a:p>
          <a:endParaRPr lang="en-US"/>
        </a:p>
      </dgm:t>
    </dgm:pt>
    <dgm:pt modelId="{41A73AB1-92B8-405D-B5F6-11AE9871C30D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Την αστική ευθύνη</a:t>
          </a:r>
          <a:endParaRPr lang="en-US" sz="1400" dirty="0"/>
        </a:p>
      </dgm:t>
    </dgm:pt>
    <dgm:pt modelId="{E9CB3568-8D16-4187-A018-32922E247D9F}" type="parTrans" cxnId="{81B681B9-3F9B-4BA0-9D85-45DB1257967B}">
      <dgm:prSet/>
      <dgm:spPr/>
      <dgm:t>
        <a:bodyPr/>
        <a:lstStyle/>
        <a:p>
          <a:endParaRPr lang="en-US"/>
        </a:p>
      </dgm:t>
    </dgm:pt>
    <dgm:pt modelId="{CF9A4684-2E15-4951-96ED-CB3C26247D59}" type="sibTrans" cxnId="{81B681B9-3F9B-4BA0-9D85-45DB1257967B}">
      <dgm:prSet/>
      <dgm:spPr/>
      <dgm:t>
        <a:bodyPr/>
        <a:lstStyle/>
        <a:p>
          <a:endParaRPr lang="en-US"/>
        </a:p>
      </dgm:t>
    </dgm:pt>
    <dgm:pt modelId="{6CFF095F-25A3-42EC-80C4-3F40F0F42C04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1400" dirty="0"/>
            <a:t>κ. α.</a:t>
          </a:r>
          <a:endParaRPr lang="en-US" sz="1400" dirty="0"/>
        </a:p>
      </dgm:t>
    </dgm:pt>
    <dgm:pt modelId="{DB509912-C6A2-4CDC-A1E6-D408BF48EF9D}" type="parTrans" cxnId="{A4DFF06E-657C-492F-85BD-AFADD67BCC36}">
      <dgm:prSet/>
      <dgm:spPr/>
      <dgm:t>
        <a:bodyPr/>
        <a:lstStyle/>
        <a:p>
          <a:endParaRPr lang="en-US"/>
        </a:p>
      </dgm:t>
    </dgm:pt>
    <dgm:pt modelId="{8C09DD48-945B-4300-9A8A-B3261C3518A4}" type="sibTrans" cxnId="{A4DFF06E-657C-492F-85BD-AFADD67BCC36}">
      <dgm:prSet/>
      <dgm:spPr/>
      <dgm:t>
        <a:bodyPr/>
        <a:lstStyle/>
        <a:p>
          <a:endParaRPr lang="en-US"/>
        </a:p>
      </dgm:t>
    </dgm:pt>
    <dgm:pt modelId="{D276E5F1-2B0E-4AF0-8EB5-62BBEEC72A2F}" type="pres">
      <dgm:prSet presAssocID="{8C0DDD9F-6639-4EEF-AF6A-72ACF83A0A1C}" presName="Name0" presStyleCnt="0">
        <dgm:presLayoutVars>
          <dgm:dir/>
          <dgm:animLvl val="lvl"/>
          <dgm:resizeHandles val="exact"/>
        </dgm:presLayoutVars>
      </dgm:prSet>
      <dgm:spPr/>
    </dgm:pt>
    <dgm:pt modelId="{D1220877-02C0-4868-9686-24EE6943D4F4}" type="pres">
      <dgm:prSet presAssocID="{9512453C-B1E4-4C29-944B-01A92DD54AB1}" presName="linNode" presStyleCnt="0"/>
      <dgm:spPr/>
    </dgm:pt>
    <dgm:pt modelId="{406A3619-078D-40ED-A26F-FAE3144F283B}" type="pres">
      <dgm:prSet presAssocID="{9512453C-B1E4-4C29-944B-01A92DD54AB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75B0CF5-8EF1-4E4E-806B-6342EBF6A696}" type="pres">
      <dgm:prSet presAssocID="{9512453C-B1E4-4C29-944B-01A92DD54AB1}" presName="descendantText" presStyleLbl="alignAccFollowNode1" presStyleIdx="0" presStyleCnt="2">
        <dgm:presLayoutVars>
          <dgm:bulletEnabled val="1"/>
        </dgm:presLayoutVars>
      </dgm:prSet>
      <dgm:spPr/>
    </dgm:pt>
    <dgm:pt modelId="{A6686A8A-583A-47AD-BF7C-CABC7D3505AB}" type="pres">
      <dgm:prSet presAssocID="{BC4A71AA-315A-4FBF-BCA6-08D33B7BC674}" presName="sp" presStyleCnt="0"/>
      <dgm:spPr/>
    </dgm:pt>
    <dgm:pt modelId="{C2AC1DEF-8DCD-47BC-869B-3415EB3F4F4A}" type="pres">
      <dgm:prSet presAssocID="{9821B320-3F5A-4730-B720-656D52132B5C}" presName="linNode" presStyleCnt="0"/>
      <dgm:spPr/>
    </dgm:pt>
    <dgm:pt modelId="{68D70BB0-1D28-4042-903C-9688CAD98861}" type="pres">
      <dgm:prSet presAssocID="{9821B320-3F5A-4730-B720-656D52132B5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205EDD0-B70F-4C07-B797-6EAD0C7F2F61}" type="pres">
      <dgm:prSet presAssocID="{9821B320-3F5A-4730-B720-656D52132B5C}" presName="descendantText" presStyleLbl="alignAccFollowNode1" presStyleIdx="1" presStyleCnt="2" custScaleY="179742">
        <dgm:presLayoutVars>
          <dgm:bulletEnabled val="1"/>
        </dgm:presLayoutVars>
      </dgm:prSet>
      <dgm:spPr/>
    </dgm:pt>
  </dgm:ptLst>
  <dgm:cxnLst>
    <dgm:cxn modelId="{2D7E3405-067A-40A3-8175-6DF37CAB9890}" srcId="{9512453C-B1E4-4C29-944B-01A92DD54AB1}" destId="{E1BBA664-0F29-4D28-BD2D-DD925EBB2A93}" srcOrd="1" destOrd="0" parTransId="{5AAEBEA3-61F2-4685-9140-B9B59E90FB68}" sibTransId="{810151CE-39A0-4761-AB9B-6CF33586D0CC}"/>
    <dgm:cxn modelId="{A6DA840E-8F6F-4CBE-B6CD-5127F4D09FC6}" type="presOf" srcId="{2CF0B015-093B-4D98-B267-8193C53851F1}" destId="{6205EDD0-B70F-4C07-B797-6EAD0C7F2F61}" srcOrd="0" destOrd="2" presId="urn:microsoft.com/office/officeart/2005/8/layout/vList5"/>
    <dgm:cxn modelId="{8CFBCA10-B3DF-48D3-ABF2-E09EA757F9A5}" srcId="{9512453C-B1E4-4C29-944B-01A92DD54AB1}" destId="{7BF1170F-36F6-4F9A-8036-2309CD3F4CCA}" srcOrd="0" destOrd="0" parTransId="{46E3DBEF-724A-457D-9096-F6F3E332C972}" sibTransId="{7C373F37-939B-4CD9-8286-E3221B424735}"/>
    <dgm:cxn modelId="{34909B1D-CF91-4AE4-BF26-E808218EA77A}" type="presOf" srcId="{6CFF095F-25A3-42EC-80C4-3F40F0F42C04}" destId="{6205EDD0-B70F-4C07-B797-6EAD0C7F2F61}" srcOrd="0" destOrd="7" presId="urn:microsoft.com/office/officeart/2005/8/layout/vList5"/>
    <dgm:cxn modelId="{D7DD023F-93C3-4542-9892-B279DBD689FE}" srcId="{9821B320-3F5A-4730-B720-656D52132B5C}" destId="{8C2ED188-473B-40F5-9BF1-B6D1F4DA7819}" srcOrd="4" destOrd="0" parTransId="{8234D60C-7A63-414C-BE60-C42F6FE9A4D4}" sibTransId="{25EDD6CB-6CDA-426B-968C-8C735D54AE9D}"/>
    <dgm:cxn modelId="{67C55C5B-EF05-4BD2-A9BD-68754638A9D6}" type="presOf" srcId="{9512453C-B1E4-4C29-944B-01A92DD54AB1}" destId="{406A3619-078D-40ED-A26F-FAE3144F283B}" srcOrd="0" destOrd="0" presId="urn:microsoft.com/office/officeart/2005/8/layout/vList5"/>
    <dgm:cxn modelId="{1B5C0042-B28B-49C7-A6F8-79BF102EB53F}" type="presOf" srcId="{8C2ED188-473B-40F5-9BF1-B6D1F4DA7819}" destId="{6205EDD0-B70F-4C07-B797-6EAD0C7F2F61}" srcOrd="0" destOrd="4" presId="urn:microsoft.com/office/officeart/2005/8/layout/vList5"/>
    <dgm:cxn modelId="{5DC4E465-49AC-4C12-8907-7D3D5BBE77AA}" type="presOf" srcId="{E1BBA664-0F29-4D28-BD2D-DD925EBB2A93}" destId="{E75B0CF5-8EF1-4E4E-806B-6342EBF6A696}" srcOrd="0" destOrd="1" presId="urn:microsoft.com/office/officeart/2005/8/layout/vList5"/>
    <dgm:cxn modelId="{FD6CFE46-44FD-4822-85C5-5B27720B4B04}" type="presOf" srcId="{41A73AB1-92B8-405D-B5F6-11AE9871C30D}" destId="{6205EDD0-B70F-4C07-B797-6EAD0C7F2F61}" srcOrd="0" destOrd="6" presId="urn:microsoft.com/office/officeart/2005/8/layout/vList5"/>
    <dgm:cxn modelId="{0FB3EE6C-C8E9-44F6-8FC9-D52730B0C2BC}" srcId="{9821B320-3F5A-4730-B720-656D52132B5C}" destId="{0E286186-1C08-4EA7-AEBB-0E1F52E1F3C8}" srcOrd="3" destOrd="0" parTransId="{01508BD5-0B17-47BE-B8D6-98807ADF9A9F}" sibTransId="{B1BDD9E8-06CF-48BD-B694-98B3F0435FEF}"/>
    <dgm:cxn modelId="{C7D8104E-E5BB-42A3-836E-710FE56AB2DF}" srcId="{8C0DDD9F-6639-4EEF-AF6A-72ACF83A0A1C}" destId="{9512453C-B1E4-4C29-944B-01A92DD54AB1}" srcOrd="0" destOrd="0" parTransId="{B453B2A1-E9FB-43B9-8E8E-11FE54C3F9AB}" sibTransId="{BC4A71AA-315A-4FBF-BCA6-08D33B7BC674}"/>
    <dgm:cxn modelId="{A4DFF06E-657C-492F-85BD-AFADD67BCC36}" srcId="{9821B320-3F5A-4730-B720-656D52132B5C}" destId="{6CFF095F-25A3-42EC-80C4-3F40F0F42C04}" srcOrd="7" destOrd="0" parTransId="{DB509912-C6A2-4CDC-A1E6-D408BF48EF9D}" sibTransId="{8C09DD48-945B-4300-9A8A-B3261C3518A4}"/>
    <dgm:cxn modelId="{CD3EB279-34EC-4D3D-BE37-1D0422B4A0AC}" type="presOf" srcId="{1F2AD5C5-565B-4C43-BEA0-E5DE47201349}" destId="{6205EDD0-B70F-4C07-B797-6EAD0C7F2F61}" srcOrd="0" destOrd="1" presId="urn:microsoft.com/office/officeart/2005/8/layout/vList5"/>
    <dgm:cxn modelId="{01085180-E0C3-45DF-AD9E-5E5955C4E078}" type="presOf" srcId="{28013BB4-8095-4D71-ABB4-F09C70C9A1EC}" destId="{6205EDD0-B70F-4C07-B797-6EAD0C7F2F61}" srcOrd="0" destOrd="0" presId="urn:microsoft.com/office/officeart/2005/8/layout/vList5"/>
    <dgm:cxn modelId="{79E3B285-1349-4A9A-99C9-458DB0B76D5D}" type="presOf" srcId="{0E286186-1C08-4EA7-AEBB-0E1F52E1F3C8}" destId="{6205EDD0-B70F-4C07-B797-6EAD0C7F2F61}" srcOrd="0" destOrd="3" presId="urn:microsoft.com/office/officeart/2005/8/layout/vList5"/>
    <dgm:cxn modelId="{72EF2296-BEDB-4BC2-9255-B961CFA6F133}" type="presOf" srcId="{8C0DDD9F-6639-4EEF-AF6A-72ACF83A0A1C}" destId="{D276E5F1-2B0E-4AF0-8EB5-62BBEEC72A2F}" srcOrd="0" destOrd="0" presId="urn:microsoft.com/office/officeart/2005/8/layout/vList5"/>
    <dgm:cxn modelId="{98E98BA0-1464-449F-B05A-DD2FEAF5D3F1}" srcId="{9821B320-3F5A-4730-B720-656D52132B5C}" destId="{2CF0B015-093B-4D98-B267-8193C53851F1}" srcOrd="2" destOrd="0" parTransId="{F69B4A95-68EC-4887-9838-77ACB4AC4CBC}" sibTransId="{0BE5397D-DB39-47E1-8023-B61EBB47478C}"/>
    <dgm:cxn modelId="{AC328BB4-FA52-483A-9F57-758DB8C34ABA}" type="presOf" srcId="{7BF1170F-36F6-4F9A-8036-2309CD3F4CCA}" destId="{E75B0CF5-8EF1-4E4E-806B-6342EBF6A696}" srcOrd="0" destOrd="0" presId="urn:microsoft.com/office/officeart/2005/8/layout/vList5"/>
    <dgm:cxn modelId="{9A0B35B5-7046-4DB2-A77B-1B74E8DF193E}" srcId="{9821B320-3F5A-4730-B720-656D52132B5C}" destId="{7343739B-4C1C-4C5B-9A20-F52C713AAAD2}" srcOrd="5" destOrd="0" parTransId="{568A979E-69F3-4A1A-8DD9-FF92FCF7B863}" sibTransId="{C04BD96D-0FDD-4D9C-AA89-63B0FA887CBB}"/>
    <dgm:cxn modelId="{81B681B9-3F9B-4BA0-9D85-45DB1257967B}" srcId="{9821B320-3F5A-4730-B720-656D52132B5C}" destId="{41A73AB1-92B8-405D-B5F6-11AE9871C30D}" srcOrd="6" destOrd="0" parTransId="{E9CB3568-8D16-4187-A018-32922E247D9F}" sibTransId="{CF9A4684-2E15-4951-96ED-CB3C26247D59}"/>
    <dgm:cxn modelId="{431062CB-7082-4466-B43B-2525CE786D1D}" type="presOf" srcId="{9821B320-3F5A-4730-B720-656D52132B5C}" destId="{68D70BB0-1D28-4042-903C-9688CAD98861}" srcOrd="0" destOrd="0" presId="urn:microsoft.com/office/officeart/2005/8/layout/vList5"/>
    <dgm:cxn modelId="{9E1E63D1-D796-44E2-8202-1063B48873A6}" srcId="{9821B320-3F5A-4730-B720-656D52132B5C}" destId="{28013BB4-8095-4D71-ABB4-F09C70C9A1EC}" srcOrd="0" destOrd="0" parTransId="{A6A080CB-30F3-40C7-8B2A-411C9ED1CE9A}" sibTransId="{F29969FC-9094-4594-8E68-A8086B5ADD0D}"/>
    <dgm:cxn modelId="{DE8C2BD9-724A-47DE-9F29-8D552E344E82}" srcId="{8C0DDD9F-6639-4EEF-AF6A-72ACF83A0A1C}" destId="{9821B320-3F5A-4730-B720-656D52132B5C}" srcOrd="1" destOrd="0" parTransId="{0DD47CAA-7962-4660-8BBA-B808F25EE9EC}" sibTransId="{5A779936-6A8B-4664-B88F-8F897FC077E1}"/>
    <dgm:cxn modelId="{9CDC9FDF-FC1B-4A2C-A676-C7288A02CC39}" type="presOf" srcId="{7343739B-4C1C-4C5B-9A20-F52C713AAAD2}" destId="{6205EDD0-B70F-4C07-B797-6EAD0C7F2F61}" srcOrd="0" destOrd="5" presId="urn:microsoft.com/office/officeart/2005/8/layout/vList5"/>
    <dgm:cxn modelId="{338C63F0-D3CA-4567-81CC-6FA7E828E94E}" srcId="{9821B320-3F5A-4730-B720-656D52132B5C}" destId="{1F2AD5C5-565B-4C43-BEA0-E5DE47201349}" srcOrd="1" destOrd="0" parTransId="{B19CC6EB-D2DD-4873-AB39-780814E1D494}" sibTransId="{40D0FACF-61B3-43DE-BBD8-AC33EFDFA9A1}"/>
    <dgm:cxn modelId="{7B2C3C9A-364F-4B1B-8B1E-81291C6DE1BB}" type="presParOf" srcId="{D276E5F1-2B0E-4AF0-8EB5-62BBEEC72A2F}" destId="{D1220877-02C0-4868-9686-24EE6943D4F4}" srcOrd="0" destOrd="0" presId="urn:microsoft.com/office/officeart/2005/8/layout/vList5"/>
    <dgm:cxn modelId="{C9CFEA9B-C763-46D4-B61C-53FEC3C2FAAC}" type="presParOf" srcId="{D1220877-02C0-4868-9686-24EE6943D4F4}" destId="{406A3619-078D-40ED-A26F-FAE3144F283B}" srcOrd="0" destOrd="0" presId="urn:microsoft.com/office/officeart/2005/8/layout/vList5"/>
    <dgm:cxn modelId="{275CA732-DCBA-46CF-9FD1-F9302D99D9F1}" type="presParOf" srcId="{D1220877-02C0-4868-9686-24EE6943D4F4}" destId="{E75B0CF5-8EF1-4E4E-806B-6342EBF6A696}" srcOrd="1" destOrd="0" presId="urn:microsoft.com/office/officeart/2005/8/layout/vList5"/>
    <dgm:cxn modelId="{D0E1A354-57A9-4E42-B630-DC12E363F8A0}" type="presParOf" srcId="{D276E5F1-2B0E-4AF0-8EB5-62BBEEC72A2F}" destId="{A6686A8A-583A-47AD-BF7C-CABC7D3505AB}" srcOrd="1" destOrd="0" presId="urn:microsoft.com/office/officeart/2005/8/layout/vList5"/>
    <dgm:cxn modelId="{15615D1D-4233-42C1-9F40-542DB015EF89}" type="presParOf" srcId="{D276E5F1-2B0E-4AF0-8EB5-62BBEEC72A2F}" destId="{C2AC1DEF-8DCD-47BC-869B-3415EB3F4F4A}" srcOrd="2" destOrd="0" presId="urn:microsoft.com/office/officeart/2005/8/layout/vList5"/>
    <dgm:cxn modelId="{B5B1492C-7CF2-47E4-8180-C796B05A46CE}" type="presParOf" srcId="{C2AC1DEF-8DCD-47BC-869B-3415EB3F4F4A}" destId="{68D70BB0-1D28-4042-903C-9688CAD98861}" srcOrd="0" destOrd="0" presId="urn:microsoft.com/office/officeart/2005/8/layout/vList5"/>
    <dgm:cxn modelId="{C99E8C11-1D88-46A2-8F19-1554F1CBC0AF}" type="presParOf" srcId="{C2AC1DEF-8DCD-47BC-869B-3415EB3F4F4A}" destId="{6205EDD0-B70F-4C07-B797-6EAD0C7F2F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B0CF5-8EF1-4E4E-806B-6342EBF6A696}">
      <dsp:nvSpPr>
        <dsp:cNvPr id="0" name=""/>
        <dsp:cNvSpPr/>
      </dsp:nvSpPr>
      <dsp:spPr>
        <a:xfrm rot="5400000">
          <a:off x="3799632" y="-1127916"/>
          <a:ext cx="1692544" cy="437261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Αυτού που αναθέτει το έργο (και πληρώνει)</a:t>
          </a:r>
          <a:endParaRPr lang="en-US" sz="1800" kern="1200" dirty="0"/>
        </a:p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Αυτού που εκτελεί το έργο (και πληρώνεται)</a:t>
          </a:r>
          <a:endParaRPr lang="en-US" sz="1800" kern="1200" dirty="0"/>
        </a:p>
      </dsp:txBody>
      <dsp:txXfrm rot="-5400000">
        <a:off x="2459597" y="294742"/>
        <a:ext cx="4289992" cy="1527298"/>
      </dsp:txXfrm>
    </dsp:sp>
    <dsp:sp modelId="{406A3619-078D-40ED-A26F-FAE3144F283B}">
      <dsp:nvSpPr>
        <dsp:cNvPr id="0" name=""/>
        <dsp:cNvSpPr/>
      </dsp:nvSpPr>
      <dsp:spPr>
        <a:xfrm>
          <a:off x="0" y="550"/>
          <a:ext cx="2459596" cy="211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Η σύμβαση προστατεύει τα δικαιώματα και των δύο πλευρών</a:t>
          </a:r>
          <a:endParaRPr lang="en-US" sz="2400" kern="1200"/>
        </a:p>
      </dsp:txBody>
      <dsp:txXfrm>
        <a:off x="103279" y="103829"/>
        <a:ext cx="2253038" cy="1909122"/>
      </dsp:txXfrm>
    </dsp:sp>
    <dsp:sp modelId="{6205EDD0-B70F-4C07-B797-6EAD0C7F2F61}">
      <dsp:nvSpPr>
        <dsp:cNvPr id="0" name=""/>
        <dsp:cNvSpPr/>
      </dsp:nvSpPr>
      <dsp:spPr>
        <a:xfrm rot="5400000">
          <a:off x="3120260" y="1558948"/>
          <a:ext cx="3042212" cy="4368345"/>
        </a:xfrm>
        <a:prstGeom prst="round2SameRect">
          <a:avLst/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Τον σκοπό του έργου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Την διάρκεια 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Το κόστος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Την </a:t>
          </a:r>
          <a:r>
            <a:rPr lang="el-GR" sz="1400" kern="1200" dirty="0" err="1"/>
            <a:t>χωροθέτηση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Τους τρόπους πληρωμής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Τα πνευματικά δικαιώματα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Την αστική ευθύνη</a:t>
          </a:r>
          <a:endParaRPr lang="en-US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400" kern="1200" dirty="0"/>
            <a:t>κ. α.</a:t>
          </a:r>
          <a:endParaRPr lang="en-US" sz="1400" kern="1200" dirty="0"/>
        </a:p>
      </dsp:txBody>
      <dsp:txXfrm rot="-5400000">
        <a:off x="2457194" y="2370524"/>
        <a:ext cx="4219836" cy="2745194"/>
      </dsp:txXfrm>
    </dsp:sp>
    <dsp:sp modelId="{68D70BB0-1D28-4042-903C-9688CAD98861}">
      <dsp:nvSpPr>
        <dsp:cNvPr id="0" name=""/>
        <dsp:cNvSpPr/>
      </dsp:nvSpPr>
      <dsp:spPr>
        <a:xfrm>
          <a:off x="0" y="2685281"/>
          <a:ext cx="2457194" cy="2115680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Ρυθμίζει μια σειρά από θέματα όπως:</a:t>
          </a:r>
          <a:endParaRPr lang="en-US" sz="2400" kern="1200"/>
        </a:p>
      </dsp:txBody>
      <dsp:txXfrm>
        <a:off x="103279" y="2788560"/>
        <a:ext cx="2250636" cy="1909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35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89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2718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140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658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011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851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6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40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7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89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9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3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85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19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12EBF-2F0C-491C-AC91-FEF494F5E6B0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24BD57-432A-4C9A-9D4B-0F852AFC8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32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743D3-778E-48A7-ADB3-75FCEC1CEC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4000" dirty="0"/>
              <a:t>Συμβάσεις σε έργα Πληροφορικής</a:t>
            </a:r>
            <a:br>
              <a:rPr lang="el-GR" sz="4000" dirty="0"/>
            </a:br>
            <a:r>
              <a:rPr lang="el-GR" sz="2400" dirty="0"/>
              <a:t>(από την πλευρά του </a:t>
            </a:r>
            <a:r>
              <a:rPr lang="en-GB" sz="2400" dirty="0"/>
              <a:t>developer)</a:t>
            </a: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D12317-707B-4117-BAA0-4A1B10A2B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925156"/>
            <a:ext cx="8915399" cy="112628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ΠΜΣ στην Επιστήμη και Τεχνολογία της Πληροφορικής και των Υπολογιστών ​</a:t>
            </a:r>
          </a:p>
          <a:p>
            <a:pPr>
              <a:lnSpc>
                <a:spcPct val="160000"/>
              </a:lnSpc>
            </a:pPr>
            <a:r>
              <a:rPr lang="el-GR" dirty="0"/>
              <a:t>​Πανεπιστήμιο Δ. Αττικής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020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3B1E-7115-4A79-A3BA-8DCA6867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Σύμβαση - Κόστος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5CF0E-51AE-4CC3-A0F7-FD470CDC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Αποτελεί άλυτο πρόβλημα αναφορικά με το λογισμικό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COCOMO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Function Points Analysis</a:t>
            </a: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Θα πρέπει να εξασφαλίσουμε ότι δεν θα υποστούμε ζημιά (προφανώς)</a:t>
            </a:r>
          </a:p>
          <a:p>
            <a:pPr>
              <a:lnSpc>
                <a:spcPct val="160000"/>
              </a:lnSpc>
            </a:pPr>
            <a:r>
              <a:rPr lang="el-GR" dirty="0"/>
              <a:t>Εξοπλισμός / εργαλεία / ταξίδια</a:t>
            </a:r>
          </a:p>
          <a:p>
            <a:pPr>
              <a:lnSpc>
                <a:spcPct val="160000"/>
              </a:lnSpc>
            </a:pPr>
            <a:r>
              <a:rPr lang="el-GR" dirty="0"/>
              <a:t>Κόστος συντήρησης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10% - 20% του συνολικού κόστους του Έργου (ανά έτος)</a:t>
            </a:r>
          </a:p>
        </p:txBody>
      </p:sp>
    </p:spTree>
    <p:extLst>
      <p:ext uri="{BB962C8B-B14F-4D97-AF65-F5344CB8AC3E}">
        <p14:creationId xmlns:p14="http://schemas.microsoft.com/office/powerpoint/2010/main" val="3285342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6B558-9EED-4458-A1DF-3491B201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Σύμβαση – Τρόποι πληρωμής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3A2BC-756D-466C-9EAF-79C3BC94D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Καλό είναι να απαιτηθεί προκαταβολή με την υπογραφή της σύμβασης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Δεν μπορεί να είναι πολύ μεγάλη (15% - 30% του συνολικού κόστους)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Δημιουργεί μια ανισοβαρή σχέση μεταξύ πελάτη και υπόχρεου</a:t>
            </a:r>
          </a:p>
          <a:p>
            <a:pPr lvl="2">
              <a:lnSpc>
                <a:spcPct val="150000"/>
              </a:lnSpc>
            </a:pPr>
            <a:r>
              <a:rPr lang="el-GR" dirty="0"/>
              <a:t>Όμως αποδεικνύει καλή πίστη από πλευράς πελάτη</a:t>
            </a:r>
          </a:p>
          <a:p>
            <a:pPr>
              <a:lnSpc>
                <a:spcPct val="150000"/>
              </a:lnSpc>
            </a:pPr>
            <a:r>
              <a:rPr lang="el-GR" dirty="0"/>
              <a:t>Αποπληρωμή με την παράδοση του Έργου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Δεν συμφέρει</a:t>
            </a:r>
          </a:p>
        </p:txBody>
      </p:sp>
    </p:spTree>
    <p:extLst>
      <p:ext uri="{BB962C8B-B14F-4D97-AF65-F5344CB8AC3E}">
        <p14:creationId xmlns:p14="http://schemas.microsoft.com/office/powerpoint/2010/main" val="1134747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6B558-9EED-4458-A1DF-3491B201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Σύμβαση – Τρόποι πληρωμής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3A2BC-756D-466C-9EAF-79C3BC94D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Τμηματική πληρωμή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Με βάση τα παραδοτέα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Ικανοποιούνται και οι δύο πλευρές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Μειώνεται το ρίσκο</a:t>
            </a:r>
          </a:p>
          <a:p>
            <a:pPr>
              <a:lnSpc>
                <a:spcPct val="1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8324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78EC-679F-4A59-991C-DBA8CB211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Πνευματικά δικαιώματα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7A717-07CE-4EEC-9A9C-237F44AB7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Γενικά αυτά περιλαμβάνουν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Δικαίωμα τροποποίησης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Δικαίωμα μεταπώλησης / αποκλειστικής χρήσης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Δικαιώματα στον πηγαίο κώδικα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Δικαιώματα σε πατέντες που μπορεί να προκύψουν από το έργο</a:t>
            </a:r>
          </a:p>
          <a:p>
            <a:pPr>
              <a:lnSpc>
                <a:spcPct val="150000"/>
              </a:lnSpc>
            </a:pPr>
            <a:r>
              <a:rPr lang="el-GR" dirty="0"/>
              <a:t>Σαν γενική αρχή, προσπαθούμε να διατηρήσουμε όλα τα δικαιώματα</a:t>
            </a:r>
          </a:p>
        </p:txBody>
      </p:sp>
    </p:spTree>
    <p:extLst>
      <p:ext uri="{BB962C8B-B14F-4D97-AF65-F5344CB8AC3E}">
        <p14:creationId xmlns:p14="http://schemas.microsoft.com/office/powerpoint/2010/main" val="1556291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78EC-679F-4A59-991C-DBA8CB211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Πνευματικά δικαιώματα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7A717-07CE-4EEC-9A9C-237F44AB7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Ο πελάτης συνηθέστερα ζητάει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Αποκλειστική χρήση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Πρόσβαση στον πηγαίο κώδικα</a:t>
            </a:r>
          </a:p>
          <a:p>
            <a:pPr>
              <a:lnSpc>
                <a:spcPct val="150000"/>
              </a:lnSpc>
            </a:pPr>
            <a:r>
              <a:rPr lang="el-GR" dirty="0"/>
              <a:t>Ότι πρόσθετα δικαιώματα αποκτά ο πελάτης πρέπει να κοστολογούνται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Π.χ. το σύστημα είναι πιο φτηνό αν δεν ζητείται πηγαίος κώδικας</a:t>
            </a:r>
          </a:p>
          <a:p>
            <a:pPr>
              <a:lnSpc>
                <a:spcPct val="150000"/>
              </a:lnSpc>
            </a:pPr>
            <a:r>
              <a:rPr lang="el-GR" dirty="0"/>
              <a:t>Πρέπει να υπάρχει σχετικό άρθρο στην σύμβαση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Διαφορετικά τίθεται θέμα ερμηνείας (από δικαστήριο….)</a:t>
            </a:r>
          </a:p>
        </p:txBody>
      </p:sp>
    </p:spTree>
    <p:extLst>
      <p:ext uri="{BB962C8B-B14F-4D97-AF65-F5344CB8AC3E}">
        <p14:creationId xmlns:p14="http://schemas.microsoft.com/office/powerpoint/2010/main" val="1460964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A2EE-FD9B-41AF-99A8-86629059E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Ποινική &amp; Αστική ευθύνη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3F05C-2D10-4EA3-A65C-F4B4C99F5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100" dirty="0"/>
              <a:t>Ένας μισθωτός δεν έχει ευθύνη αν κάτι πάει στραβά στο έργο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Ευθύνη στον εργοδότη</a:t>
            </a:r>
          </a:p>
          <a:p>
            <a:pPr>
              <a:lnSpc>
                <a:spcPct val="150000"/>
              </a:lnSpc>
            </a:pPr>
            <a:r>
              <a:rPr lang="el-GR" sz="2100" dirty="0"/>
              <a:t>Τι συμβαίνει με τον υπεργολάβο ?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Καλό είναι να γράφει σχετικά η σύμβαση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Προφανώς δεν μας συμφέρει η ευθύνη να βαραίνει εμάς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Τα τελευταία χρόνια η μόδα (κυρίως στις ΗΠΑ) είναι να μετατίθεται η ευθύνη στον υπεργολάβο (</a:t>
            </a:r>
            <a:r>
              <a:rPr lang="en-GB" dirty="0"/>
              <a:t>indemnity clause)</a:t>
            </a:r>
          </a:p>
          <a:p>
            <a:pPr lvl="2">
              <a:lnSpc>
                <a:spcPct val="150000"/>
              </a:lnSpc>
            </a:pPr>
            <a:r>
              <a:rPr lang="el-GR" dirty="0"/>
              <a:t>Δεν πρέπει να το δεχόμαστε</a:t>
            </a:r>
          </a:p>
          <a:p>
            <a:pPr lvl="2">
              <a:lnSpc>
                <a:spcPct val="150000"/>
              </a:lnSpc>
            </a:pPr>
            <a:r>
              <a:rPr lang="el-GR" dirty="0"/>
              <a:t>Σε κάποιες Πολιτείες έχει κριθεί παράνομο</a:t>
            </a:r>
          </a:p>
          <a:p>
            <a:pPr lvl="2">
              <a:lnSpc>
                <a:spcPct val="150000"/>
              </a:lnSpc>
            </a:pPr>
            <a:r>
              <a:rPr lang="el-GR" dirty="0"/>
              <a:t>Σε άλλες έχει κριθεί νόμιμο υπό προϋποθέσεις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614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CCA3-CEEC-43A4-A9CC-3702F131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Άλλα νομικά θέματα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2206C-724F-4FF2-870D-D3E84D9B8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sz="2400" dirty="0"/>
              <a:t>Εμπιστευτικότητα</a:t>
            </a:r>
          </a:p>
          <a:p>
            <a:pPr lvl="1">
              <a:lnSpc>
                <a:spcPct val="160000"/>
              </a:lnSpc>
            </a:pPr>
            <a:r>
              <a:rPr lang="el-GR" sz="2000" dirty="0"/>
              <a:t>Ο πελάτης μπορεί να απαιτήσει να μην αποκαλύψουμε σε τρίτους όσα περιήλθαν εις γνώσιν μας κατά την διάρκεια του Έργου</a:t>
            </a:r>
          </a:p>
          <a:p>
            <a:pPr lvl="1">
              <a:lnSpc>
                <a:spcPct val="160000"/>
              </a:lnSpc>
            </a:pPr>
            <a:r>
              <a:rPr lang="el-GR" sz="2000" dirty="0"/>
              <a:t>Μπορεί να απαιτήσει την υπογραφή ξεχωριστού εγγράφου</a:t>
            </a:r>
          </a:p>
          <a:p>
            <a:pPr lvl="2">
              <a:lnSpc>
                <a:spcPct val="160000"/>
              </a:lnSpc>
            </a:pPr>
            <a:r>
              <a:rPr lang="en-GB" sz="1800" dirty="0"/>
              <a:t>Confidentiality agreement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2393399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CCA3-CEEC-43A4-A9CC-3702F131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Άλλα νομικά θέματα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2206C-724F-4FF2-870D-D3E84D9B8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Αρμόδια δικαστήρια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Στη χώρα μας οι συμβάσεις συνήθως αναγράφουν ότι «αρμόδια είναι τα δικαστήρια Αθηνών / Θεσσαλονίκης κ.λπ.»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Δεν υπογράφουμε πρόσθετους όρους που περιορίζουν τα νόμιμα δικαιώματά μας</a:t>
            </a:r>
          </a:p>
          <a:p>
            <a:pPr lvl="2">
              <a:lnSpc>
                <a:spcPct val="160000"/>
              </a:lnSpc>
            </a:pPr>
            <a:r>
              <a:rPr lang="el-GR" dirty="0"/>
              <a:t>Π.χ. το δικαίωμά μας να μηνύσουμε τον εργοδότη</a:t>
            </a:r>
          </a:p>
          <a:p>
            <a:pPr lvl="2">
              <a:lnSpc>
                <a:spcPct val="160000"/>
              </a:lnSpc>
            </a:pPr>
            <a:r>
              <a:rPr lang="el-GR" dirty="0"/>
              <a:t>Ή το δικαίωμα μας να εργαστούμε, μετά το πέρας του έργου, σε ανταγωνιστή</a:t>
            </a:r>
          </a:p>
          <a:p>
            <a:pPr>
              <a:lnSpc>
                <a:spcPct val="160000"/>
              </a:lnSpc>
            </a:pPr>
            <a:r>
              <a:rPr lang="el-GR" dirty="0"/>
              <a:t>Ασφάλιση επαγγελματικής ευθύνης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333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337B-67E5-4592-83F9-436E5205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Διακοπή σύμβασης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C97DD-8247-476E-8417-FF6F2D62E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Κάθε μέρος συνήθως επιθυμεί να μπορεί να διακόψει μονομερώς την σύμβαση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Χωρίς όμως το άλλο μέρος να έχει το ίδιο δικαίωμα </a:t>
            </a:r>
            <a:r>
              <a:rPr lang="el-GR" dirty="0">
                <a:sym typeface="Wingdings" panose="05000000000000000000" pitchFamily="2" charset="2"/>
              </a:rPr>
              <a:t> </a:t>
            </a:r>
            <a:endParaRPr lang="el-GR" dirty="0"/>
          </a:p>
          <a:p>
            <a:pPr lvl="1">
              <a:lnSpc>
                <a:spcPct val="150000"/>
              </a:lnSpc>
            </a:pPr>
            <a:r>
              <a:rPr lang="el-GR" dirty="0"/>
              <a:t>Μετά από εύλογη προθεσμία (2 – 4 εβδομάδες)</a:t>
            </a:r>
          </a:p>
          <a:p>
            <a:pPr>
              <a:lnSpc>
                <a:spcPct val="150000"/>
              </a:lnSpc>
            </a:pPr>
            <a:r>
              <a:rPr lang="el-GR" dirty="0"/>
              <a:t>Είναι καλό να έχουν και οι δύο το ίδιο δικαίωμα</a:t>
            </a:r>
          </a:p>
          <a:p>
            <a:pPr>
              <a:lnSpc>
                <a:spcPct val="150000"/>
              </a:lnSpc>
            </a:pPr>
            <a:r>
              <a:rPr lang="en-GB" dirty="0"/>
              <a:t>Force majeure</a:t>
            </a:r>
            <a:r>
              <a:rPr lang="el-GR" dirty="0"/>
              <a:t> (ανωτέρα βία)</a:t>
            </a:r>
            <a:endParaRPr lang="en-GB" dirty="0"/>
          </a:p>
          <a:p>
            <a:pPr lvl="1">
              <a:lnSpc>
                <a:spcPct val="150000"/>
              </a:lnSpc>
            </a:pPr>
            <a:r>
              <a:rPr lang="el-GR" dirty="0"/>
              <a:t>Θα πρέπει να αναγράφεται σχετικά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140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991397-BE38-47E9-AD79-5255580190DE}"/>
              </a:ext>
            </a:extLst>
          </p:cNvPr>
          <p:cNvSpPr txBox="1"/>
          <p:nvPr/>
        </p:nvSpPr>
        <p:spPr>
          <a:xfrm>
            <a:off x="2068945" y="2567709"/>
            <a:ext cx="833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/>
              <a:t>Ερωτήσεις 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0974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26CAB0-0B0D-4BEA-A840-00E52957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Σύμβαση – χρειάζεται ?</a:t>
            </a:r>
            <a:endParaRPr lang="en-GB" sz="320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DFC10B-CD63-407A-BCD5-B9A020B84A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501592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22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6CAB0-0B0D-4BEA-A840-00E52957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dirty="0"/>
              <a:t>Σύμβαση – χρειάζεται 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B90C-3FF4-442E-917F-6FD1F5082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sz="1900" dirty="0"/>
              <a:t>Σε πολλές περιπτώσεις η νομοθεσία απαιτεί την ύπαρξη σύμβασης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Στην χώρα μας κατατίθεται κατάλογος συμβάσεων στη εφορία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Τον επόμενο μήνα από την υπογραφή της σύμβασης</a:t>
            </a:r>
          </a:p>
          <a:p>
            <a:pPr>
              <a:lnSpc>
                <a:spcPct val="150000"/>
              </a:lnSpc>
            </a:pPr>
            <a:r>
              <a:rPr lang="el-GR" sz="1900" dirty="0"/>
              <a:t>Έχοντας σύμβαση μπορούμε να τεκμηριώσουμε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Προϋπηρεσία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Εμπειρία</a:t>
            </a:r>
          </a:p>
          <a:p>
            <a:pPr>
              <a:lnSpc>
                <a:spcPct val="150000"/>
              </a:lnSpc>
            </a:pPr>
            <a:r>
              <a:rPr lang="el-GR" sz="1900" dirty="0"/>
              <a:t>Αν ο πελάτης σας είναι νομικό πρόσωπο, συνήθως απαιτεί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Σύμβαση &amp;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Τιμολόγια (για να δείχνει έξοδα)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8772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E9F-31E6-46EE-8C61-099211B9A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Χωρίς σύμβαση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32DB5-B630-4D09-B757-2AEEDF2AF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sz="1900" dirty="0"/>
              <a:t>Προφανώς και ένα έργο μπορεί να εκτελεστεί χωρίς σύμβαση</a:t>
            </a:r>
          </a:p>
          <a:p>
            <a:pPr lvl="1">
              <a:lnSpc>
                <a:spcPct val="150000"/>
              </a:lnSpc>
            </a:pPr>
            <a:r>
              <a:rPr lang="el-GR" sz="1700" dirty="0"/>
              <a:t>Με προφορική συμφωνία των δύο πλευρών</a:t>
            </a:r>
          </a:p>
          <a:p>
            <a:pPr lvl="1">
              <a:lnSpc>
                <a:spcPct val="150000"/>
              </a:lnSpc>
            </a:pPr>
            <a:r>
              <a:rPr lang="el-GR" sz="1700" dirty="0"/>
              <a:t>Θα πρέπει να υπάρχει αμοιβαία εμπιστοσύνη</a:t>
            </a:r>
          </a:p>
          <a:p>
            <a:pPr>
              <a:lnSpc>
                <a:spcPct val="150000"/>
              </a:lnSpc>
            </a:pPr>
            <a:r>
              <a:rPr lang="el-GR" sz="1900" dirty="0"/>
              <a:t>Σε μια τέτοια περίπτωση και τα δύο μέρη είναι ακάλυπτα</a:t>
            </a:r>
          </a:p>
          <a:p>
            <a:pPr lvl="1">
              <a:lnSpc>
                <a:spcPct val="150000"/>
              </a:lnSpc>
            </a:pPr>
            <a:r>
              <a:rPr lang="el-GR" sz="1700" dirty="0"/>
              <a:t>Ο αναθέτων (πελάτης) μπορεί να μην πληρώσει</a:t>
            </a:r>
          </a:p>
          <a:p>
            <a:pPr lvl="1">
              <a:lnSpc>
                <a:spcPct val="150000"/>
              </a:lnSpc>
            </a:pPr>
            <a:r>
              <a:rPr lang="el-GR" sz="1700" dirty="0"/>
              <a:t>Ο εκτελών (υπόχρεος) μπορεί να μην παραδώσει</a:t>
            </a:r>
          </a:p>
          <a:p>
            <a:pPr lvl="1">
              <a:lnSpc>
                <a:spcPct val="150000"/>
              </a:lnSpc>
            </a:pPr>
            <a:r>
              <a:rPr lang="el-GR" sz="1700" dirty="0"/>
              <a:t>Και οι δύο μπορούν να παραβιάσουν και άλλους όρους της προφορικής συμφωνίας</a:t>
            </a:r>
            <a:endParaRPr lang="en-GB" sz="1700" dirty="0"/>
          </a:p>
          <a:p>
            <a:pPr>
              <a:lnSpc>
                <a:spcPct val="150000"/>
              </a:lnSpc>
            </a:pPr>
            <a:r>
              <a:rPr lang="el-GR" sz="1900" dirty="0"/>
              <a:t>Συνηθίζεται όμως για λόγους φοροδιαφυγής / εισφοροδιαφυγής</a:t>
            </a:r>
          </a:p>
          <a:p>
            <a:pPr lvl="1"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330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E9F-31E6-46EE-8C61-099211B9A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Χωρίς σύμβαση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32DB5-B630-4D09-B757-2AEEDF2AF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Τι γίνεται όταν κάτι πάει στραβά ?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Δεν μπορούν να γίνουν πολλά πράγματα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Τελικά η υπόθεση μπορεί να οδηγηθεί στα δικαστήρια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Θα πρέπει να προσκομιστούν</a:t>
            </a:r>
          </a:p>
          <a:p>
            <a:pPr lvl="2">
              <a:lnSpc>
                <a:spcPct val="160000"/>
              </a:lnSpc>
            </a:pPr>
            <a:r>
              <a:rPr lang="el-GR" dirty="0"/>
              <a:t>Γραπτά τεκμήρια</a:t>
            </a:r>
          </a:p>
          <a:p>
            <a:pPr lvl="2">
              <a:lnSpc>
                <a:spcPct val="160000"/>
              </a:lnSpc>
            </a:pPr>
            <a:r>
              <a:rPr lang="el-GR" dirty="0"/>
              <a:t>Προφορικές μαρτυρίες</a:t>
            </a:r>
          </a:p>
        </p:txBody>
      </p:sp>
    </p:spTree>
    <p:extLst>
      <p:ext uri="{BB962C8B-B14F-4D97-AF65-F5344CB8AC3E}">
        <p14:creationId xmlns:p14="http://schemas.microsoft.com/office/powerpoint/2010/main" val="3789781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E9F-31E6-46EE-8C61-099211B9A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Χωρίς σύμβαση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32DB5-B630-4D09-B757-2AEEDF2AF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Ως εκ τούτου όταν δουλεύουμε χωρίς σύμβαση, προσέχουμε: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Τι γράφουμε στα </a:t>
            </a:r>
            <a:r>
              <a:rPr lang="en-GB" dirty="0"/>
              <a:t>emails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Τι γράφουμε μέσα σε άλλα γραπτά κείμενα</a:t>
            </a:r>
          </a:p>
          <a:p>
            <a:pPr lvl="1">
              <a:lnSpc>
                <a:spcPct val="160000"/>
              </a:lnSpc>
            </a:pPr>
            <a:r>
              <a:rPr lang="el-GR" dirty="0"/>
              <a:t>Τι λέμε προφορικά όταν είναι παρόντα τρίτα άτομα</a:t>
            </a:r>
          </a:p>
          <a:p>
            <a:pPr>
              <a:lnSpc>
                <a:spcPct val="160000"/>
              </a:lnSpc>
            </a:pP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you say can and will be used against you !!!!</a:t>
            </a:r>
          </a:p>
        </p:txBody>
      </p:sp>
    </p:spTree>
    <p:extLst>
      <p:ext uri="{BB962C8B-B14F-4D97-AF65-F5344CB8AC3E}">
        <p14:creationId xmlns:p14="http://schemas.microsoft.com/office/powerpoint/2010/main" val="3661036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D292B-C1AF-4E6B-B6F7-9B74ED37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Σκοπός του έργου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D8BA0-265C-44B1-8720-63B8C951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Πρέπει να περιγράφεται αναλυτικά</a:t>
            </a:r>
          </a:p>
          <a:p>
            <a:pPr>
              <a:lnSpc>
                <a:spcPct val="150000"/>
              </a:lnSpc>
            </a:pPr>
            <a:r>
              <a:rPr lang="el-GR" dirty="0"/>
              <a:t>Ιδανικά θα πρέπει να μην περιέχει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Γκρίζες ζώνες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Ασαφείς υποχρεώσεις 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Γενικόλογες περιγραφές</a:t>
            </a:r>
          </a:p>
        </p:txBody>
      </p:sp>
    </p:spTree>
    <p:extLst>
      <p:ext uri="{BB962C8B-B14F-4D97-AF65-F5344CB8AC3E}">
        <p14:creationId xmlns:p14="http://schemas.microsoft.com/office/powerpoint/2010/main" val="278643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D292B-C1AF-4E6B-B6F7-9B74ED37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Σκοπός του έργου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D8BA0-265C-44B1-8720-63B8C951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Δεν είναι εύκολο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Δεν έχει τεράστια σημασία αν όλα πάνε καλά</a:t>
            </a:r>
          </a:p>
          <a:p>
            <a:pPr lvl="1">
              <a:lnSpc>
                <a:spcPct val="150000"/>
              </a:lnSpc>
            </a:pPr>
            <a:r>
              <a:rPr lang="el-GR" dirty="0"/>
              <a:t>Έχει τεράστια σημασία αν βρεθούμε ενώπιον δικαστηρίου</a:t>
            </a:r>
          </a:p>
          <a:p>
            <a:r>
              <a:rPr lang="el-GR" dirty="0"/>
              <a:t>«Ο υπόχρεος θα αναπτύξει λογισμικό υπηρεσιών </a:t>
            </a:r>
            <a:r>
              <a:rPr lang="en-GB" dirty="0"/>
              <a:t>cloud </a:t>
            </a:r>
            <a:r>
              <a:rPr lang="el-GR" dirty="0"/>
              <a:t>από 10/1/2019 έως 10/6/2019»</a:t>
            </a:r>
          </a:p>
          <a:p>
            <a:pPr lvl="1"/>
            <a:r>
              <a:rPr lang="el-GR" dirty="0"/>
              <a:t>Το παραπάνω αποτελεί καλή περιγραφή του σκοπού ?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l-GR" dirty="0"/>
              <a:t>Ιδανικά θα πρέπει να υπάρχει αναφορά στην διαδικασία αποδοχής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9680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3B1E-7115-4A79-A3BA-8DCA6867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Σύμβαση - Κόστος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5CF0E-51AE-4CC3-A0F7-FD470CDC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/>
              <a:t>Το κόστος υπολογίζεται με διάφορους τρόπους</a:t>
            </a:r>
          </a:p>
          <a:p>
            <a:pPr lvl="1">
              <a:lnSpc>
                <a:spcPct val="150000"/>
              </a:lnSpc>
            </a:pPr>
            <a:r>
              <a:rPr lang="el-GR" sz="1800" dirty="0"/>
              <a:t>Με βάση την </a:t>
            </a:r>
            <a:r>
              <a:rPr lang="el-GR" sz="1800" dirty="0" err="1"/>
              <a:t>ανθρωποπροσπάθεια</a:t>
            </a:r>
            <a:endParaRPr lang="el-GR" sz="1800" dirty="0"/>
          </a:p>
          <a:p>
            <a:pPr lvl="2">
              <a:lnSpc>
                <a:spcPct val="150000"/>
              </a:lnSpc>
            </a:pPr>
            <a:r>
              <a:rPr lang="el-GR" sz="1600" dirty="0"/>
              <a:t>Όχι μείωση του κόστους / ανθρωπομήνα</a:t>
            </a:r>
          </a:p>
          <a:p>
            <a:pPr lvl="2">
              <a:lnSpc>
                <a:spcPct val="150000"/>
              </a:lnSpc>
            </a:pPr>
            <a:r>
              <a:rPr lang="el-GR" sz="1600" dirty="0"/>
              <a:t>Μείωση της συνολικής </a:t>
            </a:r>
            <a:r>
              <a:rPr lang="el-GR" sz="1600" dirty="0" err="1"/>
              <a:t>ανθρωποπροσπάθειας</a:t>
            </a:r>
            <a:endParaRPr lang="el-GR" sz="1600" dirty="0"/>
          </a:p>
          <a:p>
            <a:pPr lvl="1">
              <a:lnSpc>
                <a:spcPct val="150000"/>
              </a:lnSpc>
            </a:pPr>
            <a:r>
              <a:rPr lang="el-GR" sz="1800" dirty="0"/>
              <a:t>Ανάλογα με την οικονομική επιφάνεια του πελάτη</a:t>
            </a:r>
          </a:p>
          <a:p>
            <a:pPr lvl="1">
              <a:lnSpc>
                <a:spcPct val="150000"/>
              </a:lnSpc>
            </a:pPr>
            <a:r>
              <a:rPr lang="el-GR" sz="1800" dirty="0"/>
              <a:t>Από τον πελάτη εφόσον έχει το πάνω χέρι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697743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824</Words>
  <Application>Microsoft Office PowerPoint</Application>
  <PresentationFormat>Widescreen</PresentationFormat>
  <Paragraphs>133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Wingdings</vt:lpstr>
      <vt:lpstr>Wingdings 3</vt:lpstr>
      <vt:lpstr>Wisp</vt:lpstr>
      <vt:lpstr>Συμβάσεις σε έργα Πληροφορικής (από την πλευρά του developer)</vt:lpstr>
      <vt:lpstr>Σύμβαση – χρειάζεται ?</vt:lpstr>
      <vt:lpstr>Σύμβαση – χρειάζεται ?</vt:lpstr>
      <vt:lpstr>Χωρίς σύμβαση</vt:lpstr>
      <vt:lpstr>Χωρίς σύμβαση</vt:lpstr>
      <vt:lpstr>Χωρίς σύμβαση</vt:lpstr>
      <vt:lpstr>Σκοπός του έργου</vt:lpstr>
      <vt:lpstr>Σκοπός του έργου</vt:lpstr>
      <vt:lpstr>Σύμβαση - Κόστος</vt:lpstr>
      <vt:lpstr>Σύμβαση - Κόστος</vt:lpstr>
      <vt:lpstr>Σύμβαση – Τρόποι πληρωμής</vt:lpstr>
      <vt:lpstr>Σύμβαση – Τρόποι πληρωμής</vt:lpstr>
      <vt:lpstr>Πνευματικά δικαιώματα</vt:lpstr>
      <vt:lpstr>Πνευματικά δικαιώματα</vt:lpstr>
      <vt:lpstr>Ποινική &amp; Αστική ευθύνη</vt:lpstr>
      <vt:lpstr>Άλλα νομικά θέματα</vt:lpstr>
      <vt:lpstr>Άλλα νομικά θέματα</vt:lpstr>
      <vt:lpstr>Διακοπή σύμβασης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Συμβάσεις σε έργα Πληροφορικής (από την πλευρά του developer)</dc:title>
  <dc:creator>George Prezerakos</dc:creator>
  <cp:lastModifiedBy>george</cp:lastModifiedBy>
  <cp:revision>3</cp:revision>
  <dcterms:created xsi:type="dcterms:W3CDTF">2019-01-25T09:57:29Z</dcterms:created>
  <dcterms:modified xsi:type="dcterms:W3CDTF">2019-01-25T15:36:01Z</dcterms:modified>
</cp:coreProperties>
</file>