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handoutMasterIdLst>
    <p:handoutMasterId r:id="rId85"/>
  </p:handoutMasterIdLst>
  <p:sldIdLst>
    <p:sldId id="256" r:id="rId2"/>
    <p:sldId id="362" r:id="rId3"/>
    <p:sldId id="257" r:id="rId4"/>
    <p:sldId id="271" r:id="rId5"/>
    <p:sldId id="270" r:id="rId6"/>
    <p:sldId id="260" r:id="rId7"/>
    <p:sldId id="273" r:id="rId8"/>
    <p:sldId id="274" r:id="rId9"/>
    <p:sldId id="275" r:id="rId10"/>
    <p:sldId id="276" r:id="rId11"/>
    <p:sldId id="278" r:id="rId12"/>
    <p:sldId id="353" r:id="rId13"/>
    <p:sldId id="277" r:id="rId14"/>
    <p:sldId id="279" r:id="rId15"/>
    <p:sldId id="286" r:id="rId16"/>
    <p:sldId id="281" r:id="rId17"/>
    <p:sldId id="269" r:id="rId18"/>
    <p:sldId id="293" r:id="rId19"/>
    <p:sldId id="288" r:id="rId20"/>
    <p:sldId id="289" r:id="rId21"/>
    <p:sldId id="290" r:id="rId22"/>
    <p:sldId id="291" r:id="rId23"/>
    <p:sldId id="287" r:id="rId24"/>
    <p:sldId id="294" r:id="rId25"/>
    <p:sldId id="292" r:id="rId26"/>
    <p:sldId id="258" r:id="rId27"/>
    <p:sldId id="297" r:id="rId28"/>
    <p:sldId id="300" r:id="rId29"/>
    <p:sldId id="303" r:id="rId30"/>
    <p:sldId id="304" r:id="rId31"/>
    <p:sldId id="305" r:id="rId32"/>
    <p:sldId id="302" r:id="rId33"/>
    <p:sldId id="306" r:id="rId34"/>
    <p:sldId id="307" r:id="rId35"/>
    <p:sldId id="309" r:id="rId36"/>
    <p:sldId id="310" r:id="rId37"/>
    <p:sldId id="311" r:id="rId38"/>
    <p:sldId id="313" r:id="rId39"/>
    <p:sldId id="314" r:id="rId40"/>
    <p:sldId id="315" r:id="rId41"/>
    <p:sldId id="316" r:id="rId42"/>
    <p:sldId id="317" r:id="rId43"/>
    <p:sldId id="323" r:id="rId44"/>
    <p:sldId id="318" r:id="rId45"/>
    <p:sldId id="319" r:id="rId46"/>
    <p:sldId id="320" r:id="rId47"/>
    <p:sldId id="321" r:id="rId48"/>
    <p:sldId id="322" r:id="rId49"/>
    <p:sldId id="354" r:id="rId50"/>
    <p:sldId id="324" r:id="rId51"/>
    <p:sldId id="325" r:id="rId52"/>
    <p:sldId id="326" r:id="rId53"/>
    <p:sldId id="355" r:id="rId54"/>
    <p:sldId id="327" r:id="rId55"/>
    <p:sldId id="328" r:id="rId56"/>
    <p:sldId id="329" r:id="rId57"/>
    <p:sldId id="332" r:id="rId58"/>
    <p:sldId id="333" r:id="rId59"/>
    <p:sldId id="356" r:id="rId60"/>
    <p:sldId id="334" r:id="rId61"/>
    <p:sldId id="361" r:id="rId62"/>
    <p:sldId id="335" r:id="rId63"/>
    <p:sldId id="336" r:id="rId64"/>
    <p:sldId id="337" r:id="rId65"/>
    <p:sldId id="338" r:id="rId66"/>
    <p:sldId id="339" r:id="rId67"/>
    <p:sldId id="357" r:id="rId68"/>
    <p:sldId id="340" r:id="rId69"/>
    <p:sldId id="341" r:id="rId70"/>
    <p:sldId id="342" r:id="rId71"/>
    <p:sldId id="343" r:id="rId72"/>
    <p:sldId id="344" r:id="rId73"/>
    <p:sldId id="345" r:id="rId74"/>
    <p:sldId id="346" r:id="rId75"/>
    <p:sldId id="347" r:id="rId76"/>
    <p:sldId id="348" r:id="rId77"/>
    <p:sldId id="360" r:id="rId78"/>
    <p:sldId id="349" r:id="rId79"/>
    <p:sldId id="359" r:id="rId80"/>
    <p:sldId id="350" r:id="rId81"/>
    <p:sldId id="358" r:id="rId82"/>
    <p:sldId id="352" r:id="rId83"/>
  </p:sldIdLst>
  <p:sldSz cx="12188825"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508" autoAdjust="0"/>
  </p:normalViewPr>
  <p:slideViewPr>
    <p:cSldViewPr>
      <p:cViewPr varScale="1">
        <p:scale>
          <a:sx n="61" d="100"/>
          <a:sy n="61" d="100"/>
        </p:scale>
        <p:origin x="1098" y="60"/>
      </p:cViewPr>
      <p:guideLst>
        <p:guide pos="3839"/>
        <p:guide orient="horz" pos="2160"/>
      </p:guideLst>
    </p:cSldViewPr>
  </p:slideViewPr>
  <p:notesTextViewPr>
    <p:cViewPr>
      <p:scale>
        <a:sx n="1" d="1"/>
        <a:sy n="1" d="1"/>
      </p:scale>
      <p:origin x="0" y="0"/>
    </p:cViewPr>
  </p:notesTextViewPr>
  <p:sorterViewPr>
    <p:cViewPr>
      <p:scale>
        <a:sx n="100" d="100"/>
        <a:sy n="100" d="100"/>
      </p:scale>
      <p:origin x="0" y="-19386"/>
    </p:cViewPr>
  </p:sorterViewPr>
  <p:notesViewPr>
    <p:cSldViewPr showGuides="1">
      <p:cViewPr varScale="1">
        <p:scale>
          <a:sx n="88" d="100"/>
          <a:sy n="88" d="100"/>
        </p:scale>
        <p:origin x="3072"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19837-5B71-4D44-BB01-DB0B084933C8}" type="doc">
      <dgm:prSet loTypeId="urn:microsoft.com/office/officeart/2005/8/layout/vList2" loCatId="list" qsTypeId="urn:microsoft.com/office/officeart/2005/8/quickstyle/simple1" qsCatId="simple" csTypeId="urn:microsoft.com/office/officeart/2005/8/colors/accent1_1" csCatId="accent1" phldr="1"/>
      <dgm:spPr/>
      <dgm:t>
        <a:bodyPr rtlCol="0"/>
        <a:lstStyle/>
        <a:p>
          <a:pPr rtl="0"/>
          <a:endParaRPr lang="en-US"/>
        </a:p>
      </dgm:t>
    </dgm:pt>
    <dgm:pt modelId="{477D14C5-CED9-4CFC-B338-DFB0C8090B9F}">
      <dgm:prSet phldrT="[Text]"/>
      <dgm:spPr/>
      <dgm:t>
        <a:bodyPr rtlCol="0"/>
        <a:lstStyle/>
        <a:p>
          <a:pPr rtl="0"/>
          <a:r>
            <a:rPr lang="en-US" dirty="0" smtClean="0"/>
            <a:t>Master Components</a:t>
          </a:r>
          <a:endParaRPr lang="en-US" dirty="0"/>
        </a:p>
      </dgm:t>
      <dgm:extLst/>
    </dgm:pt>
    <dgm:pt modelId="{92DFCBC7-BC14-4697-8ECD-BF0D5B1EDA3B}" type="parTrans" cxnId="{7D461F02-AB37-447A-AC6B-D31C4D2EC6A9}">
      <dgm:prSet/>
      <dgm:spPr/>
      <dgm:t>
        <a:bodyPr rtlCol="0"/>
        <a:lstStyle/>
        <a:p>
          <a:pPr rtl="0"/>
          <a:endParaRPr lang="en-US"/>
        </a:p>
      </dgm:t>
    </dgm:pt>
    <dgm:pt modelId="{87E3C0DB-7BEE-424E-8E11-B838D238D595}" type="sibTrans" cxnId="{7D461F02-AB37-447A-AC6B-D31C4D2EC6A9}">
      <dgm:prSet/>
      <dgm:spPr/>
      <dgm:t>
        <a:bodyPr rtlCol="0"/>
        <a:lstStyle/>
        <a:p>
          <a:pPr rtl="0"/>
          <a:endParaRPr lang="en-US"/>
        </a:p>
      </dgm:t>
    </dgm:pt>
    <dgm:pt modelId="{C111C18A-FD96-4E63-821A-54D70D8DC65F}">
      <dgm:prSet phldrT="[Text]"/>
      <dgm:spPr/>
      <dgm:t>
        <a:bodyPr rtlCol="0"/>
        <a:lstStyle/>
        <a:p>
          <a:pPr rtl="0"/>
          <a:r>
            <a:rPr lang="en-US" dirty="0" err="1" smtClean="0"/>
            <a:t>kube-apiserver</a:t>
          </a:r>
          <a:endParaRPr lang="el" dirty="0"/>
        </a:p>
      </dgm:t>
    </dgm:pt>
    <dgm:pt modelId="{83BE74EF-FAB4-45A2-BBED-7CD5259AB210}" type="parTrans" cxnId="{FFD8B471-C98F-4DB5-8DE3-2AB7E896ADD5}">
      <dgm:prSet/>
      <dgm:spPr/>
      <dgm:t>
        <a:bodyPr rtlCol="0"/>
        <a:lstStyle/>
        <a:p>
          <a:pPr rtl="0"/>
          <a:endParaRPr lang="en-US"/>
        </a:p>
      </dgm:t>
    </dgm:pt>
    <dgm:pt modelId="{B4F34DE2-2DAE-4F88-8C78-BD8892EBF4FF}" type="sibTrans" cxnId="{FFD8B471-C98F-4DB5-8DE3-2AB7E896ADD5}">
      <dgm:prSet/>
      <dgm:spPr/>
      <dgm:t>
        <a:bodyPr rtlCol="0"/>
        <a:lstStyle/>
        <a:p>
          <a:pPr rtl="0"/>
          <a:endParaRPr lang="en-US"/>
        </a:p>
      </dgm:t>
    </dgm:pt>
    <dgm:pt modelId="{33EAD35F-38F2-4CB7-9A6D-B04FFD8A51FD}">
      <dgm:prSet phldrT="[Text]"/>
      <dgm:spPr/>
      <dgm:t>
        <a:bodyPr rtlCol="0"/>
        <a:lstStyle/>
        <a:p>
          <a:pPr rtl="0"/>
          <a:r>
            <a:rPr lang="en-US" dirty="0" err="1" smtClean="0"/>
            <a:t>etcd</a:t>
          </a:r>
          <a:r>
            <a:rPr lang="en-US" dirty="0" smtClean="0"/>
            <a:t> </a:t>
          </a:r>
          <a:endParaRPr lang="el" dirty="0"/>
        </a:p>
      </dgm:t>
    </dgm:pt>
    <dgm:pt modelId="{81FE7DB1-4BFC-4407-80A9-E5514E94C61D}" type="parTrans" cxnId="{FAC3D40F-8E66-452D-9CA4-C2871F2D10EF}">
      <dgm:prSet/>
      <dgm:spPr/>
      <dgm:t>
        <a:bodyPr rtlCol="0"/>
        <a:lstStyle/>
        <a:p>
          <a:pPr rtl="0"/>
          <a:endParaRPr lang="en-US"/>
        </a:p>
      </dgm:t>
    </dgm:pt>
    <dgm:pt modelId="{4B66B839-1910-459B-92B2-14846EBA7A70}" type="sibTrans" cxnId="{FAC3D40F-8E66-452D-9CA4-C2871F2D10EF}">
      <dgm:prSet/>
      <dgm:spPr/>
      <dgm:t>
        <a:bodyPr rtlCol="0"/>
        <a:lstStyle/>
        <a:p>
          <a:pPr rtl="0"/>
          <a:endParaRPr lang="en-US"/>
        </a:p>
      </dgm:t>
    </dgm:pt>
    <dgm:pt modelId="{3C67E77D-62FA-499D-B5E6-E79A091C5267}">
      <dgm:prSet phldrT="[Text]"/>
      <dgm:spPr/>
      <dgm:t>
        <a:bodyPr rtlCol="0"/>
        <a:lstStyle/>
        <a:p>
          <a:pPr rtl="0"/>
          <a:r>
            <a:rPr lang="en-US" dirty="0" smtClean="0"/>
            <a:t>Node Components</a:t>
          </a:r>
          <a:endParaRPr lang="el" dirty="0"/>
        </a:p>
      </dgm:t>
    </dgm:pt>
    <dgm:pt modelId="{5337D229-E330-4525-B0FA-14EC5A80604A}" type="parTrans" cxnId="{32AA6160-4426-4C4D-93AE-E2F474E37AD9}">
      <dgm:prSet/>
      <dgm:spPr/>
      <dgm:t>
        <a:bodyPr rtlCol="0"/>
        <a:lstStyle/>
        <a:p>
          <a:pPr rtl="0"/>
          <a:endParaRPr lang="en-US"/>
        </a:p>
      </dgm:t>
    </dgm:pt>
    <dgm:pt modelId="{C056AC5D-B04E-4376-A1CB-3EAB7BE5AF5B}" type="sibTrans" cxnId="{32AA6160-4426-4C4D-93AE-E2F474E37AD9}">
      <dgm:prSet/>
      <dgm:spPr/>
      <dgm:t>
        <a:bodyPr rtlCol="0"/>
        <a:lstStyle/>
        <a:p>
          <a:pPr rtl="0"/>
          <a:endParaRPr lang="en-US"/>
        </a:p>
      </dgm:t>
    </dgm:pt>
    <dgm:pt modelId="{D6510970-8F9C-4B45-A0F3-6ACB9AA76D40}">
      <dgm:prSet phldrT="[Text]"/>
      <dgm:spPr/>
      <dgm:t>
        <a:bodyPr rtlCol="0"/>
        <a:lstStyle/>
        <a:p>
          <a:pPr rtl="0"/>
          <a:r>
            <a:rPr lang="en-US" dirty="0" err="1" smtClean="0"/>
            <a:t>kubelet</a:t>
          </a:r>
          <a:r>
            <a:rPr lang="en-US" dirty="0" smtClean="0"/>
            <a:t> </a:t>
          </a:r>
          <a:endParaRPr lang="el" dirty="0"/>
        </a:p>
      </dgm:t>
    </dgm:pt>
    <dgm:pt modelId="{7A9FC291-2B6A-4475-8B09-917F9F09E3AB}" type="parTrans" cxnId="{C6E7222A-5F84-456A-9806-D51868FAF8A9}">
      <dgm:prSet/>
      <dgm:spPr/>
      <dgm:t>
        <a:bodyPr rtlCol="0"/>
        <a:lstStyle/>
        <a:p>
          <a:pPr rtl="0"/>
          <a:endParaRPr lang="en-US"/>
        </a:p>
      </dgm:t>
    </dgm:pt>
    <dgm:pt modelId="{4B87F32C-3630-48F2-9114-4262C0BEEA9E}" type="sibTrans" cxnId="{C6E7222A-5F84-456A-9806-D51868FAF8A9}">
      <dgm:prSet/>
      <dgm:spPr/>
      <dgm:t>
        <a:bodyPr rtlCol="0"/>
        <a:lstStyle/>
        <a:p>
          <a:pPr rtl="0"/>
          <a:endParaRPr lang="en-US"/>
        </a:p>
      </dgm:t>
    </dgm:pt>
    <dgm:pt modelId="{709ED9DC-E391-4C6C-B788-93F1C2EFB6FD}">
      <dgm:prSet phldrT="[Text]"/>
      <dgm:spPr/>
      <dgm:t>
        <a:bodyPr rtlCol="0"/>
        <a:lstStyle/>
        <a:p>
          <a:pPr rtl="0"/>
          <a:r>
            <a:rPr lang="en-US" dirty="0" err="1" smtClean="0"/>
            <a:t>kube</a:t>
          </a:r>
          <a:r>
            <a:rPr lang="en-US" dirty="0" smtClean="0"/>
            <a:t>-proxy </a:t>
          </a:r>
          <a:endParaRPr lang="el" dirty="0"/>
        </a:p>
      </dgm:t>
    </dgm:pt>
    <dgm:pt modelId="{B5FA6CF0-E0A0-46A0-93C9-B722B31A8A9C}" type="parTrans" cxnId="{78E3C3B3-FD19-41A6-A9CC-BB3375A6FF81}">
      <dgm:prSet/>
      <dgm:spPr/>
      <dgm:t>
        <a:bodyPr rtlCol="0"/>
        <a:lstStyle/>
        <a:p>
          <a:pPr rtl="0"/>
          <a:endParaRPr lang="en-US"/>
        </a:p>
      </dgm:t>
    </dgm:pt>
    <dgm:pt modelId="{F3C03C29-D7FF-4D61-8D75-8B75B2F589EC}" type="sibTrans" cxnId="{78E3C3B3-FD19-41A6-A9CC-BB3375A6FF81}">
      <dgm:prSet/>
      <dgm:spPr/>
      <dgm:t>
        <a:bodyPr rtlCol="0"/>
        <a:lstStyle/>
        <a:p>
          <a:pPr rtl="0"/>
          <a:endParaRPr lang="en-US"/>
        </a:p>
      </dgm:t>
    </dgm:pt>
    <dgm:pt modelId="{CC6B7442-0B72-4EF2-9F13-1325B51AFF9F}">
      <dgm:prSet phldrT="[Text]"/>
      <dgm:spPr/>
      <dgm:t>
        <a:bodyPr rtlCol="0"/>
        <a:lstStyle/>
        <a:p>
          <a:pPr rtl="0"/>
          <a:r>
            <a:rPr lang="en-US" dirty="0" err="1" smtClean="0"/>
            <a:t>Addons</a:t>
          </a:r>
          <a:endParaRPr lang="el" dirty="0"/>
        </a:p>
      </dgm:t>
    </dgm:pt>
    <dgm:pt modelId="{E3D139E0-5DC2-4F8E-9F8F-B3F0EBCD4689}" type="parTrans" cxnId="{102D6D4D-90C9-40F4-A001-35DCC329B127}">
      <dgm:prSet/>
      <dgm:spPr/>
      <dgm:t>
        <a:bodyPr rtlCol="0"/>
        <a:lstStyle/>
        <a:p>
          <a:pPr rtl="0"/>
          <a:endParaRPr lang="en-US"/>
        </a:p>
      </dgm:t>
    </dgm:pt>
    <dgm:pt modelId="{FF80E1BA-0D6F-4EE8-9640-892A5897DBCD}" type="sibTrans" cxnId="{102D6D4D-90C9-40F4-A001-35DCC329B127}">
      <dgm:prSet/>
      <dgm:spPr/>
      <dgm:t>
        <a:bodyPr rtlCol="0"/>
        <a:lstStyle/>
        <a:p>
          <a:pPr rtl="0"/>
          <a:endParaRPr lang="en-US"/>
        </a:p>
      </dgm:t>
    </dgm:pt>
    <dgm:pt modelId="{FE0A3CAE-D039-42F2-AF12-1E6F6793A633}">
      <dgm:prSet phldrT="[Text]"/>
      <dgm:spPr/>
      <dgm:t>
        <a:bodyPr rtlCol="0"/>
        <a:lstStyle/>
        <a:p>
          <a:pPr rtl="0"/>
          <a:r>
            <a:rPr lang="en-US" dirty="0" smtClean="0"/>
            <a:t>DNS </a:t>
          </a:r>
          <a:endParaRPr lang="el" dirty="0"/>
        </a:p>
      </dgm:t>
    </dgm:pt>
    <dgm:pt modelId="{7E2ED2D1-AFF4-4DED-BB53-30A310825CE2}" type="parTrans" cxnId="{A6FB3C49-AB75-4315-BB6B-886AA454F16F}">
      <dgm:prSet/>
      <dgm:spPr/>
      <dgm:t>
        <a:bodyPr rtlCol="0"/>
        <a:lstStyle/>
        <a:p>
          <a:pPr rtl="0"/>
          <a:endParaRPr lang="en-US"/>
        </a:p>
      </dgm:t>
    </dgm:pt>
    <dgm:pt modelId="{417BDEF2-191B-4000-BDE8-D3D22A51FCF3}" type="sibTrans" cxnId="{A6FB3C49-AB75-4315-BB6B-886AA454F16F}">
      <dgm:prSet/>
      <dgm:spPr/>
      <dgm:t>
        <a:bodyPr rtlCol="0"/>
        <a:lstStyle/>
        <a:p>
          <a:pPr rtl="0"/>
          <a:endParaRPr lang="en-US"/>
        </a:p>
      </dgm:t>
    </dgm:pt>
    <dgm:pt modelId="{2B3FD77E-588B-491F-BF77-F48F6D23EFE3}">
      <dgm:prSet phldrT="[Text]"/>
      <dgm:spPr/>
      <dgm:t>
        <a:bodyPr rtlCol="0"/>
        <a:lstStyle/>
        <a:p>
          <a:pPr rtl="0"/>
          <a:r>
            <a:rPr lang="en-US" dirty="0" err="1" smtClean="0"/>
            <a:t>kube</a:t>
          </a:r>
          <a:r>
            <a:rPr lang="en-US" dirty="0" smtClean="0"/>
            <a:t>-scheduler </a:t>
          </a:r>
          <a:endParaRPr lang="el" dirty="0"/>
        </a:p>
      </dgm:t>
    </dgm:pt>
    <dgm:pt modelId="{D95D3B1A-91FE-4A4D-B0DE-E2639BF8B55E}" type="parTrans" cxnId="{2E9C7809-3A1D-4BDD-A2FD-173B91BBCCDB}">
      <dgm:prSet/>
      <dgm:spPr/>
      <dgm:t>
        <a:bodyPr/>
        <a:lstStyle/>
        <a:p>
          <a:endParaRPr lang="el-GR"/>
        </a:p>
      </dgm:t>
    </dgm:pt>
    <dgm:pt modelId="{1FB332DC-0EC5-4076-8399-CDD9333DE187}" type="sibTrans" cxnId="{2E9C7809-3A1D-4BDD-A2FD-173B91BBCCDB}">
      <dgm:prSet/>
      <dgm:spPr/>
      <dgm:t>
        <a:bodyPr/>
        <a:lstStyle/>
        <a:p>
          <a:endParaRPr lang="el-GR"/>
        </a:p>
      </dgm:t>
    </dgm:pt>
    <dgm:pt modelId="{F400AFA7-23FC-497A-AACE-C7506B25A9E7}">
      <dgm:prSet phldrT="[Text]"/>
      <dgm:spPr/>
      <dgm:t>
        <a:bodyPr rtlCol="0"/>
        <a:lstStyle/>
        <a:p>
          <a:pPr rtl="0"/>
          <a:r>
            <a:rPr lang="en-US" dirty="0" err="1" smtClean="0"/>
            <a:t>kube</a:t>
          </a:r>
          <a:r>
            <a:rPr lang="en-US" dirty="0" smtClean="0"/>
            <a:t>-controller-manager </a:t>
          </a:r>
          <a:endParaRPr lang="el" dirty="0"/>
        </a:p>
      </dgm:t>
    </dgm:pt>
    <dgm:pt modelId="{01CA24F0-B0CB-4184-871C-79A0B7A95071}" type="parTrans" cxnId="{C923EE2C-95EA-426A-A736-8BD44181022C}">
      <dgm:prSet/>
      <dgm:spPr/>
      <dgm:t>
        <a:bodyPr/>
        <a:lstStyle/>
        <a:p>
          <a:endParaRPr lang="el-GR"/>
        </a:p>
      </dgm:t>
    </dgm:pt>
    <dgm:pt modelId="{E043C176-DAF6-4D25-A141-D849AA4ADE2A}" type="sibTrans" cxnId="{C923EE2C-95EA-426A-A736-8BD44181022C}">
      <dgm:prSet/>
      <dgm:spPr/>
      <dgm:t>
        <a:bodyPr/>
        <a:lstStyle/>
        <a:p>
          <a:endParaRPr lang="el-GR"/>
        </a:p>
      </dgm:t>
    </dgm:pt>
    <dgm:pt modelId="{2027E46E-22C3-4138-90CE-58546C710473}">
      <dgm:prSet phldrT="[Text]"/>
      <dgm:spPr/>
      <dgm:t>
        <a:bodyPr rtlCol="0"/>
        <a:lstStyle/>
        <a:p>
          <a:pPr rtl="0"/>
          <a:r>
            <a:rPr lang="en-US" dirty="0" smtClean="0"/>
            <a:t>cloud-controller-manager</a:t>
          </a:r>
          <a:endParaRPr lang="el" dirty="0"/>
        </a:p>
      </dgm:t>
    </dgm:pt>
    <dgm:pt modelId="{9A65CDB5-BAE4-48FA-AEB4-BFD4D8466CE6}" type="parTrans" cxnId="{75C2184B-1CC7-4EE3-9499-ABA99E2AC1F8}">
      <dgm:prSet/>
      <dgm:spPr/>
      <dgm:t>
        <a:bodyPr/>
        <a:lstStyle/>
        <a:p>
          <a:endParaRPr lang="el-GR"/>
        </a:p>
      </dgm:t>
    </dgm:pt>
    <dgm:pt modelId="{AA84969A-41AC-4014-8CCC-43E32BB30284}" type="sibTrans" cxnId="{75C2184B-1CC7-4EE3-9499-ABA99E2AC1F8}">
      <dgm:prSet/>
      <dgm:spPr/>
      <dgm:t>
        <a:bodyPr/>
        <a:lstStyle/>
        <a:p>
          <a:endParaRPr lang="el-GR"/>
        </a:p>
      </dgm:t>
    </dgm:pt>
    <dgm:pt modelId="{9124AF06-77F5-4058-A7D5-4F8C22B9BC2A}">
      <dgm:prSet phldrT="[Text]"/>
      <dgm:spPr/>
      <dgm:t>
        <a:bodyPr rtlCol="0"/>
        <a:lstStyle/>
        <a:p>
          <a:pPr rtl="0"/>
          <a:r>
            <a:rPr lang="en-US" dirty="0" smtClean="0"/>
            <a:t>Container Runtime </a:t>
          </a:r>
          <a:endParaRPr lang="el" dirty="0"/>
        </a:p>
      </dgm:t>
    </dgm:pt>
    <dgm:pt modelId="{4B9B72AE-016E-4BE4-9B60-9C2CFFDDEF65}" type="parTrans" cxnId="{D0045BE7-E7F7-4024-A49E-8470365A5827}">
      <dgm:prSet/>
      <dgm:spPr/>
      <dgm:t>
        <a:bodyPr/>
        <a:lstStyle/>
        <a:p>
          <a:endParaRPr lang="el-GR"/>
        </a:p>
      </dgm:t>
    </dgm:pt>
    <dgm:pt modelId="{9F0EB148-1375-48D3-9BFB-E9FBA176A717}" type="sibTrans" cxnId="{D0045BE7-E7F7-4024-A49E-8470365A5827}">
      <dgm:prSet/>
      <dgm:spPr/>
      <dgm:t>
        <a:bodyPr/>
        <a:lstStyle/>
        <a:p>
          <a:endParaRPr lang="el-GR"/>
        </a:p>
      </dgm:t>
    </dgm:pt>
    <dgm:pt modelId="{B466D00D-7DA6-42B7-9846-9337D5F630D3}">
      <dgm:prSet phldrT="[Text]"/>
      <dgm:spPr/>
      <dgm:t>
        <a:bodyPr rtlCol="0"/>
        <a:lstStyle/>
        <a:p>
          <a:pPr rtl="0"/>
          <a:r>
            <a:rPr lang="en-US" dirty="0" smtClean="0"/>
            <a:t>Web UI (Dashboard) </a:t>
          </a:r>
          <a:endParaRPr lang="el" dirty="0"/>
        </a:p>
      </dgm:t>
    </dgm:pt>
    <dgm:pt modelId="{5DF8B118-092A-4811-956D-ED1CF943F136}" type="parTrans" cxnId="{DD6E681B-62AD-41E9-9CC6-E5F35F2974A4}">
      <dgm:prSet/>
      <dgm:spPr/>
      <dgm:t>
        <a:bodyPr/>
        <a:lstStyle/>
        <a:p>
          <a:endParaRPr lang="el-GR"/>
        </a:p>
      </dgm:t>
    </dgm:pt>
    <dgm:pt modelId="{5DA524C9-5800-4E81-987B-769FB6C70E5C}" type="sibTrans" cxnId="{DD6E681B-62AD-41E9-9CC6-E5F35F2974A4}">
      <dgm:prSet/>
      <dgm:spPr/>
      <dgm:t>
        <a:bodyPr/>
        <a:lstStyle/>
        <a:p>
          <a:endParaRPr lang="el-GR"/>
        </a:p>
      </dgm:t>
    </dgm:pt>
    <dgm:pt modelId="{A233614B-A9E3-4B22-8735-6C5296A79FEF}">
      <dgm:prSet phldrT="[Text]"/>
      <dgm:spPr/>
      <dgm:t>
        <a:bodyPr rtlCol="0"/>
        <a:lstStyle/>
        <a:p>
          <a:pPr rtl="0"/>
          <a:r>
            <a:rPr lang="en-US" dirty="0" smtClean="0"/>
            <a:t>Container Resource Monitoring </a:t>
          </a:r>
          <a:endParaRPr lang="el" dirty="0"/>
        </a:p>
      </dgm:t>
    </dgm:pt>
    <dgm:pt modelId="{E97EF6FD-34A0-4026-A8AD-C04F9005E062}" type="parTrans" cxnId="{26EF379B-DDD8-4A41-B2D4-A2661C605024}">
      <dgm:prSet/>
      <dgm:spPr/>
      <dgm:t>
        <a:bodyPr/>
        <a:lstStyle/>
        <a:p>
          <a:endParaRPr lang="el-GR"/>
        </a:p>
      </dgm:t>
    </dgm:pt>
    <dgm:pt modelId="{DFFC22A0-B76A-42C1-BF8A-4015F34AE3AA}" type="sibTrans" cxnId="{26EF379B-DDD8-4A41-B2D4-A2661C605024}">
      <dgm:prSet/>
      <dgm:spPr/>
      <dgm:t>
        <a:bodyPr/>
        <a:lstStyle/>
        <a:p>
          <a:endParaRPr lang="el-GR"/>
        </a:p>
      </dgm:t>
    </dgm:pt>
    <dgm:pt modelId="{036ED5BA-B6B6-459B-805C-4EA43653F3B3}">
      <dgm:prSet phldrT="[Text]"/>
      <dgm:spPr/>
      <dgm:t>
        <a:bodyPr rtlCol="0"/>
        <a:lstStyle/>
        <a:p>
          <a:pPr rtl="0"/>
          <a:r>
            <a:rPr lang="en-US" dirty="0" smtClean="0"/>
            <a:t>Cluster-level Logging</a:t>
          </a:r>
          <a:endParaRPr lang="el" dirty="0"/>
        </a:p>
      </dgm:t>
    </dgm:pt>
    <dgm:pt modelId="{331FE29A-A2D0-4599-BCC2-E4A9D85741D0}" type="parTrans" cxnId="{3F51E562-C1BA-40B5-9813-D396C02D8A83}">
      <dgm:prSet/>
      <dgm:spPr/>
      <dgm:t>
        <a:bodyPr/>
        <a:lstStyle/>
        <a:p>
          <a:endParaRPr lang="el-GR"/>
        </a:p>
      </dgm:t>
    </dgm:pt>
    <dgm:pt modelId="{36DDD5AD-72D3-424E-9B52-B4FB597CD198}" type="sibTrans" cxnId="{3F51E562-C1BA-40B5-9813-D396C02D8A83}">
      <dgm:prSet/>
      <dgm:spPr/>
      <dgm:t>
        <a:bodyPr/>
        <a:lstStyle/>
        <a:p>
          <a:endParaRPr lang="el-GR"/>
        </a:p>
      </dgm:t>
    </dgm:pt>
    <dgm:pt modelId="{ED5DCCC5-BCA8-4491-AA37-BAF153ECA184}" type="pres">
      <dgm:prSet presAssocID="{90119837-5B71-4D44-BB01-DB0B084933C8}" presName="linear" presStyleCnt="0">
        <dgm:presLayoutVars>
          <dgm:animLvl val="lvl"/>
          <dgm:resizeHandles val="exact"/>
        </dgm:presLayoutVars>
      </dgm:prSet>
      <dgm:spPr/>
      <dgm:t>
        <a:bodyPr/>
        <a:lstStyle/>
        <a:p>
          <a:endParaRPr lang="el-GR"/>
        </a:p>
      </dgm:t>
    </dgm:pt>
    <dgm:pt modelId="{A9DD881E-A532-414B-870C-8ADE2076F78C}" type="pres">
      <dgm:prSet presAssocID="{477D14C5-CED9-4CFC-B338-DFB0C8090B9F}" presName="parentText" presStyleLbl="node1" presStyleIdx="0" presStyleCnt="3">
        <dgm:presLayoutVars>
          <dgm:chMax val="0"/>
          <dgm:bulletEnabled val="1"/>
        </dgm:presLayoutVars>
      </dgm:prSet>
      <dgm:spPr/>
      <dgm:t>
        <a:bodyPr/>
        <a:lstStyle/>
        <a:p>
          <a:endParaRPr lang="el-GR"/>
        </a:p>
      </dgm:t>
    </dgm:pt>
    <dgm:pt modelId="{CD5F6E02-AD43-4E7A-935B-DDF5D6C74800}" type="pres">
      <dgm:prSet presAssocID="{477D14C5-CED9-4CFC-B338-DFB0C8090B9F}" presName="childText" presStyleLbl="revTx" presStyleIdx="0" presStyleCnt="3">
        <dgm:presLayoutVars>
          <dgm:bulletEnabled val="1"/>
        </dgm:presLayoutVars>
      </dgm:prSet>
      <dgm:spPr/>
      <dgm:t>
        <a:bodyPr/>
        <a:lstStyle/>
        <a:p>
          <a:endParaRPr lang="el-GR"/>
        </a:p>
      </dgm:t>
    </dgm:pt>
    <dgm:pt modelId="{81203336-F3DE-4B3A-BCF4-0F68C23AC2BB}" type="pres">
      <dgm:prSet presAssocID="{3C67E77D-62FA-499D-B5E6-E79A091C5267}" presName="parentText" presStyleLbl="node1" presStyleIdx="1" presStyleCnt="3">
        <dgm:presLayoutVars>
          <dgm:chMax val="0"/>
          <dgm:bulletEnabled val="1"/>
        </dgm:presLayoutVars>
      </dgm:prSet>
      <dgm:spPr/>
      <dgm:t>
        <a:bodyPr/>
        <a:lstStyle/>
        <a:p>
          <a:endParaRPr lang="el-GR"/>
        </a:p>
      </dgm:t>
    </dgm:pt>
    <dgm:pt modelId="{782956A5-ADC8-4959-B856-589B9D9B9635}" type="pres">
      <dgm:prSet presAssocID="{3C67E77D-62FA-499D-B5E6-E79A091C5267}" presName="childText" presStyleLbl="revTx" presStyleIdx="1" presStyleCnt="3">
        <dgm:presLayoutVars>
          <dgm:bulletEnabled val="1"/>
        </dgm:presLayoutVars>
      </dgm:prSet>
      <dgm:spPr/>
      <dgm:t>
        <a:bodyPr/>
        <a:lstStyle/>
        <a:p>
          <a:endParaRPr lang="el-GR"/>
        </a:p>
      </dgm:t>
    </dgm:pt>
    <dgm:pt modelId="{D64CB5D5-837D-47FC-9E42-A26D800BC695}" type="pres">
      <dgm:prSet presAssocID="{CC6B7442-0B72-4EF2-9F13-1325B51AFF9F}" presName="parentText" presStyleLbl="node1" presStyleIdx="2" presStyleCnt="3">
        <dgm:presLayoutVars>
          <dgm:chMax val="0"/>
          <dgm:bulletEnabled val="1"/>
        </dgm:presLayoutVars>
      </dgm:prSet>
      <dgm:spPr/>
      <dgm:t>
        <a:bodyPr/>
        <a:lstStyle/>
        <a:p>
          <a:endParaRPr lang="el-GR"/>
        </a:p>
      </dgm:t>
    </dgm:pt>
    <dgm:pt modelId="{08B7B17B-8600-44B0-B235-389E5D71D804}" type="pres">
      <dgm:prSet presAssocID="{CC6B7442-0B72-4EF2-9F13-1325B51AFF9F}" presName="childText" presStyleLbl="revTx" presStyleIdx="2" presStyleCnt="3">
        <dgm:presLayoutVars>
          <dgm:bulletEnabled val="1"/>
        </dgm:presLayoutVars>
      </dgm:prSet>
      <dgm:spPr/>
      <dgm:t>
        <a:bodyPr/>
        <a:lstStyle/>
        <a:p>
          <a:endParaRPr lang="el-GR"/>
        </a:p>
      </dgm:t>
    </dgm:pt>
  </dgm:ptLst>
  <dgm:cxnLst>
    <dgm:cxn modelId="{8D6223DE-4A5A-47C5-9B7C-FC529EC1CBDD}" type="presOf" srcId="{A233614B-A9E3-4B22-8735-6C5296A79FEF}" destId="{08B7B17B-8600-44B0-B235-389E5D71D804}" srcOrd="0" destOrd="2" presId="urn:microsoft.com/office/officeart/2005/8/layout/vList2"/>
    <dgm:cxn modelId="{A677E445-9D5B-4C26-A5C5-42BF01249F61}" type="presOf" srcId="{709ED9DC-E391-4C6C-B788-93F1C2EFB6FD}" destId="{782956A5-ADC8-4959-B856-589B9D9B9635}" srcOrd="0" destOrd="1" presId="urn:microsoft.com/office/officeart/2005/8/layout/vList2"/>
    <dgm:cxn modelId="{C923EE2C-95EA-426A-A736-8BD44181022C}" srcId="{477D14C5-CED9-4CFC-B338-DFB0C8090B9F}" destId="{F400AFA7-23FC-497A-AACE-C7506B25A9E7}" srcOrd="3" destOrd="0" parTransId="{01CA24F0-B0CB-4184-871C-79A0B7A95071}" sibTransId="{E043C176-DAF6-4D25-A141-D849AA4ADE2A}"/>
    <dgm:cxn modelId="{85B80D8C-EBB2-4A80-BB6C-93E30B69F4BB}" type="presOf" srcId="{33EAD35F-38F2-4CB7-9A6D-B04FFD8A51FD}" destId="{CD5F6E02-AD43-4E7A-935B-DDF5D6C74800}" srcOrd="0" destOrd="1" presId="urn:microsoft.com/office/officeart/2005/8/layout/vList2"/>
    <dgm:cxn modelId="{DC6E05B4-83E9-4C3F-9822-9E1D41C41D9E}" type="presOf" srcId="{CC6B7442-0B72-4EF2-9F13-1325B51AFF9F}" destId="{D64CB5D5-837D-47FC-9E42-A26D800BC695}" srcOrd="0" destOrd="0" presId="urn:microsoft.com/office/officeart/2005/8/layout/vList2"/>
    <dgm:cxn modelId="{AB09493F-37CB-481D-BE1C-7A521AC3963B}" type="presOf" srcId="{477D14C5-CED9-4CFC-B338-DFB0C8090B9F}" destId="{A9DD881E-A532-414B-870C-8ADE2076F78C}" srcOrd="0" destOrd="0" presId="urn:microsoft.com/office/officeart/2005/8/layout/vList2"/>
    <dgm:cxn modelId="{7D461F02-AB37-447A-AC6B-D31C4D2EC6A9}" srcId="{90119837-5B71-4D44-BB01-DB0B084933C8}" destId="{477D14C5-CED9-4CFC-B338-DFB0C8090B9F}" srcOrd="0" destOrd="0" parTransId="{92DFCBC7-BC14-4697-8ECD-BF0D5B1EDA3B}" sibTransId="{87E3C0DB-7BEE-424E-8E11-B838D238D595}"/>
    <dgm:cxn modelId="{C6E7222A-5F84-456A-9806-D51868FAF8A9}" srcId="{3C67E77D-62FA-499D-B5E6-E79A091C5267}" destId="{D6510970-8F9C-4B45-A0F3-6ACB9AA76D40}" srcOrd="0" destOrd="0" parTransId="{7A9FC291-2B6A-4475-8B09-917F9F09E3AB}" sibTransId="{4B87F32C-3630-48F2-9114-4262C0BEEA9E}"/>
    <dgm:cxn modelId="{78E3C3B3-FD19-41A6-A9CC-BB3375A6FF81}" srcId="{3C67E77D-62FA-499D-B5E6-E79A091C5267}" destId="{709ED9DC-E391-4C6C-B788-93F1C2EFB6FD}" srcOrd="1" destOrd="0" parTransId="{B5FA6CF0-E0A0-46A0-93C9-B722B31A8A9C}" sibTransId="{F3C03C29-D7FF-4D61-8D75-8B75B2F589EC}"/>
    <dgm:cxn modelId="{D0045BE7-E7F7-4024-A49E-8470365A5827}" srcId="{3C67E77D-62FA-499D-B5E6-E79A091C5267}" destId="{9124AF06-77F5-4058-A7D5-4F8C22B9BC2A}" srcOrd="2" destOrd="0" parTransId="{4B9B72AE-016E-4BE4-9B60-9C2CFFDDEF65}" sibTransId="{9F0EB148-1375-48D3-9BFB-E9FBA176A717}"/>
    <dgm:cxn modelId="{2229D3AA-68D2-4569-8D9E-FE4829E6FB60}" type="presOf" srcId="{2027E46E-22C3-4138-90CE-58546C710473}" destId="{CD5F6E02-AD43-4E7A-935B-DDF5D6C74800}" srcOrd="0" destOrd="4" presId="urn:microsoft.com/office/officeart/2005/8/layout/vList2"/>
    <dgm:cxn modelId="{EFF4501D-0672-4C3C-A558-32D5706DE928}" type="presOf" srcId="{2B3FD77E-588B-491F-BF77-F48F6D23EFE3}" destId="{CD5F6E02-AD43-4E7A-935B-DDF5D6C74800}" srcOrd="0" destOrd="2" presId="urn:microsoft.com/office/officeart/2005/8/layout/vList2"/>
    <dgm:cxn modelId="{3F51E562-C1BA-40B5-9813-D396C02D8A83}" srcId="{CC6B7442-0B72-4EF2-9F13-1325B51AFF9F}" destId="{036ED5BA-B6B6-459B-805C-4EA43653F3B3}" srcOrd="3" destOrd="0" parTransId="{331FE29A-A2D0-4599-BCC2-E4A9D85741D0}" sibTransId="{36DDD5AD-72D3-424E-9B52-B4FB597CD198}"/>
    <dgm:cxn modelId="{87AD0085-41E8-4E29-BBED-9D1036577237}" type="presOf" srcId="{C111C18A-FD96-4E63-821A-54D70D8DC65F}" destId="{CD5F6E02-AD43-4E7A-935B-DDF5D6C74800}" srcOrd="0" destOrd="0" presId="urn:microsoft.com/office/officeart/2005/8/layout/vList2"/>
    <dgm:cxn modelId="{80D369CF-62F1-4541-AEE2-AB29E5A204FB}" type="presOf" srcId="{3C67E77D-62FA-499D-B5E6-E79A091C5267}" destId="{81203336-F3DE-4B3A-BCF4-0F68C23AC2BB}" srcOrd="0" destOrd="0" presId="urn:microsoft.com/office/officeart/2005/8/layout/vList2"/>
    <dgm:cxn modelId="{EA201497-77EE-45CE-965B-03090408AE12}" type="presOf" srcId="{F400AFA7-23FC-497A-AACE-C7506B25A9E7}" destId="{CD5F6E02-AD43-4E7A-935B-DDF5D6C74800}" srcOrd="0" destOrd="3" presId="urn:microsoft.com/office/officeart/2005/8/layout/vList2"/>
    <dgm:cxn modelId="{75C2184B-1CC7-4EE3-9499-ABA99E2AC1F8}" srcId="{477D14C5-CED9-4CFC-B338-DFB0C8090B9F}" destId="{2027E46E-22C3-4138-90CE-58546C710473}" srcOrd="4" destOrd="0" parTransId="{9A65CDB5-BAE4-48FA-AEB4-BFD4D8466CE6}" sibTransId="{AA84969A-41AC-4014-8CCC-43E32BB30284}"/>
    <dgm:cxn modelId="{32AA6160-4426-4C4D-93AE-E2F474E37AD9}" srcId="{90119837-5B71-4D44-BB01-DB0B084933C8}" destId="{3C67E77D-62FA-499D-B5E6-E79A091C5267}" srcOrd="1" destOrd="0" parTransId="{5337D229-E330-4525-B0FA-14EC5A80604A}" sibTransId="{C056AC5D-B04E-4376-A1CB-3EAB7BE5AF5B}"/>
    <dgm:cxn modelId="{FFD8B471-C98F-4DB5-8DE3-2AB7E896ADD5}" srcId="{477D14C5-CED9-4CFC-B338-DFB0C8090B9F}" destId="{C111C18A-FD96-4E63-821A-54D70D8DC65F}" srcOrd="0" destOrd="0" parTransId="{83BE74EF-FAB4-45A2-BBED-7CD5259AB210}" sibTransId="{B4F34DE2-2DAE-4F88-8C78-BD8892EBF4FF}"/>
    <dgm:cxn modelId="{26EF379B-DDD8-4A41-B2D4-A2661C605024}" srcId="{CC6B7442-0B72-4EF2-9F13-1325B51AFF9F}" destId="{A233614B-A9E3-4B22-8735-6C5296A79FEF}" srcOrd="2" destOrd="0" parTransId="{E97EF6FD-34A0-4026-A8AD-C04F9005E062}" sibTransId="{DFFC22A0-B76A-42C1-BF8A-4015F34AE3AA}"/>
    <dgm:cxn modelId="{4B4B4356-5235-499A-8711-80A3C0C67242}" type="presOf" srcId="{036ED5BA-B6B6-459B-805C-4EA43653F3B3}" destId="{08B7B17B-8600-44B0-B235-389E5D71D804}" srcOrd="0" destOrd="3" presId="urn:microsoft.com/office/officeart/2005/8/layout/vList2"/>
    <dgm:cxn modelId="{2E9C7809-3A1D-4BDD-A2FD-173B91BBCCDB}" srcId="{477D14C5-CED9-4CFC-B338-DFB0C8090B9F}" destId="{2B3FD77E-588B-491F-BF77-F48F6D23EFE3}" srcOrd="2" destOrd="0" parTransId="{D95D3B1A-91FE-4A4D-B0DE-E2639BF8B55E}" sibTransId="{1FB332DC-0EC5-4076-8399-CDD9333DE187}"/>
    <dgm:cxn modelId="{EBBCC8F8-0484-41B4-9766-83EF78120D8D}" type="presOf" srcId="{B466D00D-7DA6-42B7-9846-9337D5F630D3}" destId="{08B7B17B-8600-44B0-B235-389E5D71D804}" srcOrd="0" destOrd="1" presId="urn:microsoft.com/office/officeart/2005/8/layout/vList2"/>
    <dgm:cxn modelId="{ED40F5BC-A93B-4424-865B-196AD4F2EEAE}" type="presOf" srcId="{9124AF06-77F5-4058-A7D5-4F8C22B9BC2A}" destId="{782956A5-ADC8-4959-B856-589B9D9B9635}" srcOrd="0" destOrd="2" presId="urn:microsoft.com/office/officeart/2005/8/layout/vList2"/>
    <dgm:cxn modelId="{44946EF3-425E-42C8-A6FB-ABA83804B586}" type="presOf" srcId="{D6510970-8F9C-4B45-A0F3-6ACB9AA76D40}" destId="{782956A5-ADC8-4959-B856-589B9D9B9635}" srcOrd="0" destOrd="0" presId="urn:microsoft.com/office/officeart/2005/8/layout/vList2"/>
    <dgm:cxn modelId="{F3770B74-60B7-438A-9C14-87FF95D04624}" type="presOf" srcId="{FE0A3CAE-D039-42F2-AF12-1E6F6793A633}" destId="{08B7B17B-8600-44B0-B235-389E5D71D804}" srcOrd="0" destOrd="0" presId="urn:microsoft.com/office/officeart/2005/8/layout/vList2"/>
    <dgm:cxn modelId="{DD6E681B-62AD-41E9-9CC6-E5F35F2974A4}" srcId="{CC6B7442-0B72-4EF2-9F13-1325B51AFF9F}" destId="{B466D00D-7DA6-42B7-9846-9337D5F630D3}" srcOrd="1" destOrd="0" parTransId="{5DF8B118-092A-4811-956D-ED1CF943F136}" sibTransId="{5DA524C9-5800-4E81-987B-769FB6C70E5C}"/>
    <dgm:cxn modelId="{A6FB3C49-AB75-4315-BB6B-886AA454F16F}" srcId="{CC6B7442-0B72-4EF2-9F13-1325B51AFF9F}" destId="{FE0A3CAE-D039-42F2-AF12-1E6F6793A633}" srcOrd="0" destOrd="0" parTransId="{7E2ED2D1-AFF4-4DED-BB53-30A310825CE2}" sibTransId="{417BDEF2-191B-4000-BDE8-D3D22A51FCF3}"/>
    <dgm:cxn modelId="{FAC3D40F-8E66-452D-9CA4-C2871F2D10EF}" srcId="{477D14C5-CED9-4CFC-B338-DFB0C8090B9F}" destId="{33EAD35F-38F2-4CB7-9A6D-B04FFD8A51FD}" srcOrd="1" destOrd="0" parTransId="{81FE7DB1-4BFC-4407-80A9-E5514E94C61D}" sibTransId="{4B66B839-1910-459B-92B2-14846EBA7A70}"/>
    <dgm:cxn modelId="{E2EE33AC-3CDB-41AB-99D0-EE89822B0377}" type="presOf" srcId="{90119837-5B71-4D44-BB01-DB0B084933C8}" destId="{ED5DCCC5-BCA8-4491-AA37-BAF153ECA184}" srcOrd="0" destOrd="0" presId="urn:microsoft.com/office/officeart/2005/8/layout/vList2"/>
    <dgm:cxn modelId="{102D6D4D-90C9-40F4-A001-35DCC329B127}" srcId="{90119837-5B71-4D44-BB01-DB0B084933C8}" destId="{CC6B7442-0B72-4EF2-9F13-1325B51AFF9F}" srcOrd="2" destOrd="0" parTransId="{E3D139E0-5DC2-4F8E-9F8F-B3F0EBCD4689}" sibTransId="{FF80E1BA-0D6F-4EE8-9640-892A5897DBCD}"/>
    <dgm:cxn modelId="{8ED8745E-70AE-4940-BBB9-FB6376BDA0D9}" type="presParOf" srcId="{ED5DCCC5-BCA8-4491-AA37-BAF153ECA184}" destId="{A9DD881E-A532-414B-870C-8ADE2076F78C}" srcOrd="0" destOrd="0" presId="urn:microsoft.com/office/officeart/2005/8/layout/vList2"/>
    <dgm:cxn modelId="{31CF7A1A-6E4D-4D10-861C-4FF0D37EB7F8}" type="presParOf" srcId="{ED5DCCC5-BCA8-4491-AA37-BAF153ECA184}" destId="{CD5F6E02-AD43-4E7A-935B-DDF5D6C74800}" srcOrd="1" destOrd="0" presId="urn:microsoft.com/office/officeart/2005/8/layout/vList2"/>
    <dgm:cxn modelId="{9126909B-F016-45D1-8092-6C3135AB4C8A}" type="presParOf" srcId="{ED5DCCC5-BCA8-4491-AA37-BAF153ECA184}" destId="{81203336-F3DE-4B3A-BCF4-0F68C23AC2BB}" srcOrd="2" destOrd="0" presId="urn:microsoft.com/office/officeart/2005/8/layout/vList2"/>
    <dgm:cxn modelId="{730D2F2D-B4CA-4D4B-834E-CF6050C80AD0}" type="presParOf" srcId="{ED5DCCC5-BCA8-4491-AA37-BAF153ECA184}" destId="{782956A5-ADC8-4959-B856-589B9D9B9635}" srcOrd="3" destOrd="0" presId="urn:microsoft.com/office/officeart/2005/8/layout/vList2"/>
    <dgm:cxn modelId="{4902803D-CBF9-4D0B-9ABD-A3F2B1110870}" type="presParOf" srcId="{ED5DCCC5-BCA8-4491-AA37-BAF153ECA184}" destId="{D64CB5D5-837D-47FC-9E42-A26D800BC695}" srcOrd="4" destOrd="0" presId="urn:microsoft.com/office/officeart/2005/8/layout/vList2"/>
    <dgm:cxn modelId="{23FA2328-0584-487D-931D-ED8370AFC6E0}" type="presParOf" srcId="{ED5DCCC5-BCA8-4491-AA37-BAF153ECA184}" destId="{08B7B17B-8600-44B0-B235-389E5D71D80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dirty="0"/>
          </a:p>
        </p:txBody>
      </p:sp>
      <p:sp>
        <p:nvSpPr>
          <p:cNvPr id="3" name="Σύμβολο κράτησης θέσης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DBCFB5D4-A4C8-4338-A8FC-A504D2C24A9B}" type="datetime1">
              <a:rPr lang="el-GR" smtClean="0"/>
              <a:t>10/12/2018</a:t>
            </a:fld>
            <a:endParaRPr lang="el-GR" dirty="0"/>
          </a:p>
        </p:txBody>
      </p:sp>
      <p:sp>
        <p:nvSpPr>
          <p:cNvPr id="4" name="Σύμβολο κράτησης θέσης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dirty="0"/>
          </a:p>
        </p:txBody>
      </p:sp>
      <p:sp>
        <p:nvSpPr>
          <p:cNvPr id="5" name="Σύμβολο κράτησης θέσης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50423A-8BCE-448E-A97B-03A88B2B12C1}" type="slidenum">
              <a:rPr lang="el-GR"/>
              <a:t>‹#›</a:t>
            </a:fld>
            <a:endParaRPr lang="el-GR"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dirty="0"/>
          </a:p>
        </p:txBody>
      </p:sp>
      <p:sp>
        <p:nvSpPr>
          <p:cNvPr id="3" name="Σύμβολο κράτησης θέσης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5813E63C-D67E-46AD-8F8E-C5243B6C950C}" type="datetime1">
              <a:rPr lang="el-GR" smtClean="0"/>
              <a:t>10/12/2018</a:t>
            </a:fld>
            <a:endParaRPr lang="el-GR" dirty="0"/>
          </a:p>
        </p:txBody>
      </p:sp>
      <p:sp>
        <p:nvSpPr>
          <p:cNvPr id="4" name="Σύμβολο κράτησης θέσης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dirty="0" smtClean="0"/>
              <a:t>Επεξεργασία στυλ υποδείγματος κειμένου</a:t>
            </a:r>
          </a:p>
          <a:p>
            <a:pPr lvl="1" rtl="0"/>
            <a:r>
              <a:rPr lang="el-GR" dirty="0" smtClean="0"/>
              <a:t>Δεύτερου </a:t>
            </a:r>
            <a:r>
              <a:rPr lang="el-GR" dirty="0"/>
              <a:t>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dirty="0"/>
          </a:p>
        </p:txBody>
      </p:sp>
      <p:sp>
        <p:nvSpPr>
          <p:cNvPr id="7" name="Σύμβολο κράτησης θέσης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1F2A70B-78F2-4DCF-B53B-C990D2FAFB8A}" type="slidenum">
              <a:rPr lang="el-GR"/>
              <a:t>‹#›</a:t>
            </a:fld>
            <a:endParaRPr lang="el-GR"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1</a:t>
            </a:fld>
            <a:endParaRPr lang="el-GR" dirty="0"/>
          </a:p>
        </p:txBody>
      </p:sp>
    </p:spTree>
    <p:extLst>
      <p:ext uri="{BB962C8B-B14F-4D97-AF65-F5344CB8AC3E}">
        <p14:creationId xmlns:p14="http://schemas.microsoft.com/office/powerpoint/2010/main" val="2963339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11</a:t>
            </a:fld>
            <a:endParaRPr lang="el-GR" dirty="0"/>
          </a:p>
        </p:txBody>
      </p:sp>
    </p:spTree>
    <p:extLst>
      <p:ext uri="{BB962C8B-B14F-4D97-AF65-F5344CB8AC3E}">
        <p14:creationId xmlns:p14="http://schemas.microsoft.com/office/powerpoint/2010/main" val="2005970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Τα πλεονεκτήματα που προσφέρονται από την οργάνωση της δημιουργίας λογισμικού με χρήση </a:t>
            </a:r>
            <a:r>
              <a:rPr lang="en-US" dirty="0" smtClean="0"/>
              <a:t>container</a:t>
            </a:r>
            <a:r>
              <a:rPr lang="el-GR" dirty="0" smtClean="0"/>
              <a:t> έκαναν</a:t>
            </a:r>
            <a:r>
              <a:rPr lang="el-GR" baseline="0" dirty="0" smtClean="0"/>
              <a:t> τη διάδοσή τους ταχύτατη, κάνοντας επιτακτική την ανάγκη για δημιουργία λογισμικού και συστημάτων τα οποία θα προσφέρουν αποδοτική διαχείριση των </a:t>
            </a:r>
            <a:r>
              <a:rPr lang="en-US" baseline="0" dirty="0" smtClean="0"/>
              <a:t>container. </a:t>
            </a:r>
          </a:p>
          <a:p>
            <a:r>
              <a:rPr lang="el-GR" baseline="0" dirty="0" smtClean="0"/>
              <a:t>Τέτοια είναι το </a:t>
            </a:r>
            <a:r>
              <a:rPr lang="en-US" baseline="0" dirty="0" err="1" smtClean="0"/>
              <a:t>Docker</a:t>
            </a:r>
            <a:r>
              <a:rPr lang="en-US" baseline="0" dirty="0" smtClean="0"/>
              <a:t> Swarm, </a:t>
            </a:r>
            <a:r>
              <a:rPr lang="el-GR" baseline="0" dirty="0" smtClean="0"/>
              <a:t>το </a:t>
            </a:r>
            <a:r>
              <a:rPr lang="en-US" baseline="0" dirty="0" err="1" smtClean="0"/>
              <a:t>Mesos</a:t>
            </a:r>
            <a:r>
              <a:rPr lang="en-US" baseline="0" dirty="0" smtClean="0"/>
              <a:t> </a:t>
            </a:r>
            <a:r>
              <a:rPr lang="el-GR" baseline="0" dirty="0" smtClean="0"/>
              <a:t>και το </a:t>
            </a:r>
            <a:r>
              <a:rPr lang="en-US" baseline="0" dirty="0" err="1" smtClean="0"/>
              <a:t>Kubernetes</a:t>
            </a:r>
            <a:r>
              <a:rPr lang="en-US" baseline="0" dirty="0" smtClean="0"/>
              <a:t>.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13</a:t>
            </a:fld>
            <a:endParaRPr lang="el-GR" dirty="0"/>
          </a:p>
        </p:txBody>
      </p:sp>
    </p:spTree>
    <p:extLst>
      <p:ext uri="{BB962C8B-B14F-4D97-AF65-F5344CB8AC3E}">
        <p14:creationId xmlns:p14="http://schemas.microsoft.com/office/powerpoint/2010/main" val="2081287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14</a:t>
            </a:fld>
            <a:endParaRPr lang="el-GR" dirty="0"/>
          </a:p>
        </p:txBody>
      </p:sp>
    </p:spTree>
    <p:extLst>
      <p:ext uri="{BB962C8B-B14F-4D97-AF65-F5344CB8AC3E}">
        <p14:creationId xmlns:p14="http://schemas.microsoft.com/office/powerpoint/2010/main" val="2878022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17</a:t>
            </a:fld>
            <a:endParaRPr lang="el-GR" dirty="0"/>
          </a:p>
        </p:txBody>
      </p:sp>
    </p:spTree>
    <p:extLst>
      <p:ext uri="{BB962C8B-B14F-4D97-AF65-F5344CB8AC3E}">
        <p14:creationId xmlns:p14="http://schemas.microsoft.com/office/powerpoint/2010/main" val="308226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20</a:t>
            </a:fld>
            <a:endParaRPr lang="el-GR" dirty="0"/>
          </a:p>
        </p:txBody>
      </p:sp>
    </p:spTree>
    <p:extLst>
      <p:ext uri="{BB962C8B-B14F-4D97-AF65-F5344CB8AC3E}">
        <p14:creationId xmlns:p14="http://schemas.microsoft.com/office/powerpoint/2010/main" val="1819274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26</a:t>
            </a:fld>
            <a:endParaRPr lang="el-GR" dirty="0"/>
          </a:p>
        </p:txBody>
      </p:sp>
    </p:spTree>
    <p:extLst>
      <p:ext uri="{BB962C8B-B14F-4D97-AF65-F5344CB8AC3E}">
        <p14:creationId xmlns:p14="http://schemas.microsoft.com/office/powerpoint/2010/main" val="27616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28600" indent="-228600">
              <a:buAutoNum type="arabicParenR"/>
            </a:pPr>
            <a:r>
              <a:rPr lang="el-GR" baseline="0" dirty="0" smtClean="0"/>
              <a:t>Δημιουργούμε ένα καινούριο </a:t>
            </a:r>
            <a:r>
              <a:rPr lang="en-US" baseline="0" dirty="0" smtClean="0"/>
              <a:t>project </a:t>
            </a:r>
            <a:r>
              <a:rPr lang="el-GR" baseline="0" dirty="0" smtClean="0"/>
              <a:t>ή επιλέγουμε ένα υπάρχον, αν έχουμε. </a:t>
            </a:r>
          </a:p>
          <a:p>
            <a:pPr marL="228600" indent="-228600">
              <a:buAutoNum type="arabicParenR"/>
            </a:pPr>
            <a:r>
              <a:rPr lang="el-GR" baseline="0" dirty="0" smtClean="0"/>
              <a:t>Δίνουμε όνομα στο νέο </a:t>
            </a:r>
            <a:r>
              <a:rPr lang="en-US" baseline="0" dirty="0" smtClean="0"/>
              <a:t>project </a:t>
            </a:r>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28</a:t>
            </a:fld>
            <a:endParaRPr lang="el-GR" dirty="0"/>
          </a:p>
        </p:txBody>
      </p:sp>
    </p:spTree>
    <p:extLst>
      <p:ext uri="{BB962C8B-B14F-4D97-AF65-F5344CB8AC3E}">
        <p14:creationId xmlns:p14="http://schemas.microsoft.com/office/powerpoint/2010/main" val="2522513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Πριν</a:t>
            </a:r>
            <a:r>
              <a:rPr lang="el-GR" baseline="0" dirty="0" smtClean="0"/>
              <a:t> χρησιμοποιήσουμε το </a:t>
            </a:r>
            <a:r>
              <a:rPr lang="en-US" baseline="0" dirty="0" err="1" smtClean="0"/>
              <a:t>Kubernetes</a:t>
            </a:r>
            <a:r>
              <a:rPr lang="en-US" baseline="0" dirty="0" smtClean="0"/>
              <a:t> </a:t>
            </a:r>
            <a:r>
              <a:rPr lang="el-GR" baseline="0" dirty="0" smtClean="0"/>
              <a:t>στην πλατφόρμα της </a:t>
            </a:r>
            <a:r>
              <a:rPr lang="en-US" baseline="0" dirty="0" smtClean="0"/>
              <a:t>Google, </a:t>
            </a:r>
            <a:r>
              <a:rPr lang="el-GR" baseline="0" dirty="0" smtClean="0"/>
              <a:t>πρέπει να ενεργοποιήσουμε το </a:t>
            </a:r>
            <a:r>
              <a:rPr lang="en-US" baseline="0" dirty="0" smtClean="0"/>
              <a:t>API </a:t>
            </a:r>
            <a:r>
              <a:rPr lang="el-GR" baseline="0" dirty="0" smtClean="0"/>
              <a:t>του </a:t>
            </a:r>
            <a:r>
              <a:rPr lang="en-US" baseline="0" dirty="0" err="1" smtClean="0"/>
              <a:t>Kubernetes</a:t>
            </a:r>
            <a:r>
              <a:rPr lang="en-US" baseline="0" dirty="0" smtClean="0"/>
              <a:t> Engine</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29</a:t>
            </a:fld>
            <a:endParaRPr lang="el-GR" dirty="0"/>
          </a:p>
        </p:txBody>
      </p:sp>
    </p:spTree>
    <p:extLst>
      <p:ext uri="{BB962C8B-B14F-4D97-AF65-F5344CB8AC3E}">
        <p14:creationId xmlns:p14="http://schemas.microsoft.com/office/powerpoint/2010/main" val="3874913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Θ</a:t>
            </a:r>
            <a:r>
              <a:rPr lang="el-GR" baseline="0" dirty="0" smtClean="0"/>
              <a:t>α χρειαστεί να περιμένουμε μερικά λεπτά για την ολοκλήρωση της ενεργοποίησης του </a:t>
            </a:r>
            <a:r>
              <a:rPr lang="en-US" baseline="0" dirty="0" smtClean="0"/>
              <a:t>API</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30</a:t>
            </a:fld>
            <a:endParaRPr lang="el-GR" dirty="0"/>
          </a:p>
        </p:txBody>
      </p:sp>
    </p:spTree>
    <p:extLst>
      <p:ext uri="{BB962C8B-B14F-4D97-AF65-F5344CB8AC3E}">
        <p14:creationId xmlns:p14="http://schemas.microsoft.com/office/powerpoint/2010/main" val="2217992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smtClean="0"/>
              <a:t>Υπάρχουν κάποια έτοιμα πρότυπα </a:t>
            </a:r>
            <a:r>
              <a:rPr lang="en-US" baseline="0" dirty="0" smtClean="0"/>
              <a:t>cluster, </a:t>
            </a:r>
            <a:r>
              <a:rPr lang="el-GR" baseline="0" dirty="0" smtClean="0"/>
              <a:t>από τα οποία μπορούμε να επιλέξουμε ανάλογα με τις απαιτήσεις μας. Κάθε επιλογή, προσφέρει ένα πλήθος ρυθμίσεων, ενώ ταυτόχρονα το σύστημα μας ενημερώνει για το πλήθος και το είδος των κόμβων για τους οποίους θα χρεωθούμε. </a:t>
            </a:r>
            <a:endParaRPr lang="en-US" baseline="0" dirty="0" smtClean="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32</a:t>
            </a:fld>
            <a:endParaRPr lang="el-GR" dirty="0"/>
          </a:p>
        </p:txBody>
      </p:sp>
    </p:spTree>
    <p:extLst>
      <p:ext uri="{BB962C8B-B14F-4D97-AF65-F5344CB8AC3E}">
        <p14:creationId xmlns:p14="http://schemas.microsoft.com/office/powerpoint/2010/main" val="384761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a:t>
            </a:fld>
            <a:endParaRPr lang="el-GR" dirty="0"/>
          </a:p>
        </p:txBody>
      </p:sp>
    </p:spTree>
    <p:extLst>
      <p:ext uri="{BB962C8B-B14F-4D97-AF65-F5344CB8AC3E}">
        <p14:creationId xmlns:p14="http://schemas.microsoft.com/office/powerpoint/2010/main" val="330892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Κλωνοποίηση υπάρχοντος</a:t>
            </a:r>
            <a:r>
              <a:rPr lang="el-GR" baseline="0" dirty="0" smtClean="0"/>
              <a:t> </a:t>
            </a:r>
            <a:r>
              <a:rPr lang="en-US" baseline="0" dirty="0" smtClean="0"/>
              <a:t>cluster</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33</a:t>
            </a:fld>
            <a:endParaRPr lang="el-GR" dirty="0"/>
          </a:p>
        </p:txBody>
      </p:sp>
    </p:spTree>
    <p:extLst>
      <p:ext uri="{BB962C8B-B14F-4D97-AF65-F5344CB8AC3E}">
        <p14:creationId xmlns:p14="http://schemas.microsoft.com/office/powerpoint/2010/main" val="2221464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Standard Cluster – </a:t>
            </a:r>
            <a:r>
              <a:rPr lang="el-GR" dirty="0" smtClean="0"/>
              <a:t>προσφέρει</a:t>
            </a:r>
            <a:r>
              <a:rPr lang="el-GR" baseline="0" dirty="0" smtClean="0"/>
              <a:t> δυνατότητες τροποποίησης και προτείνεται σε περιπτώσεις που δεν γνωρίζουμε από την αρχή όλες τις ιδιότητες που επιθυμούμε να έχει το </a:t>
            </a:r>
            <a:r>
              <a:rPr lang="en-US" baseline="0" dirty="0" smtClean="0"/>
              <a:t>cluster</a:t>
            </a:r>
            <a:r>
              <a:rPr lang="el-GR" baseline="0" dirty="0" smtClean="0"/>
              <a:t>.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34</a:t>
            </a:fld>
            <a:endParaRPr lang="el-GR" dirty="0"/>
          </a:p>
        </p:txBody>
      </p:sp>
    </p:spTree>
    <p:extLst>
      <p:ext uri="{BB962C8B-B14F-4D97-AF65-F5344CB8AC3E}">
        <p14:creationId xmlns:p14="http://schemas.microsoft.com/office/powerpoint/2010/main" val="358908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Your</a:t>
            </a:r>
            <a:r>
              <a:rPr lang="en-US" baseline="0" dirty="0" smtClean="0"/>
              <a:t> first cluster – </a:t>
            </a:r>
            <a:r>
              <a:rPr lang="el-GR" baseline="0" dirty="0" smtClean="0"/>
              <a:t>Πρώτη γνωριμία και πειραματισμός με το </a:t>
            </a:r>
            <a:r>
              <a:rPr lang="en-US" baseline="0" dirty="0" err="1" smtClean="0"/>
              <a:t>Kubernetes</a:t>
            </a:r>
            <a:r>
              <a:rPr lang="el-GR" baseline="0" dirty="0" smtClean="0"/>
              <a:t>, παρέχεται η δυνατότητα για </a:t>
            </a:r>
            <a:r>
              <a:rPr lang="en-US" baseline="0" dirty="0" smtClean="0"/>
              <a:t>deployment </a:t>
            </a:r>
            <a:r>
              <a:rPr lang="el-GR" baseline="0" dirty="0" smtClean="0"/>
              <a:t>μιας εφαρμογής με χαμηλές απαιτήσεις σε υπολογιστική δύναμη</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35</a:t>
            </a:fld>
            <a:endParaRPr lang="el-GR" dirty="0"/>
          </a:p>
        </p:txBody>
      </p:sp>
    </p:spTree>
    <p:extLst>
      <p:ext uri="{BB962C8B-B14F-4D97-AF65-F5344CB8AC3E}">
        <p14:creationId xmlns:p14="http://schemas.microsoft.com/office/powerpoint/2010/main" val="563713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36</a:t>
            </a:fld>
            <a:endParaRPr lang="el-GR" dirty="0"/>
          </a:p>
        </p:txBody>
      </p:sp>
    </p:spTree>
    <p:extLst>
      <p:ext uri="{BB962C8B-B14F-4D97-AF65-F5344CB8AC3E}">
        <p14:creationId xmlns:p14="http://schemas.microsoft.com/office/powerpoint/2010/main" val="117367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CPU</a:t>
            </a:r>
            <a:r>
              <a:rPr lang="en-US" baseline="0" dirty="0" smtClean="0"/>
              <a:t> Intensive Applications – </a:t>
            </a:r>
            <a:r>
              <a:rPr lang="el-GR" baseline="0" dirty="0" smtClean="0"/>
              <a:t>για εφαρμογές που απαιτούν επιπλέον χρήση της </a:t>
            </a:r>
            <a:r>
              <a:rPr lang="en-US" baseline="0" dirty="0" smtClean="0"/>
              <a:t>CPU, </a:t>
            </a:r>
            <a:r>
              <a:rPr lang="el-GR" baseline="0" dirty="0" smtClean="0"/>
              <a:t>π.χ. εφαρμογές </a:t>
            </a:r>
            <a:r>
              <a:rPr lang="en-US" baseline="0" dirty="0" smtClean="0"/>
              <a:t>web crawling </a:t>
            </a:r>
          </a:p>
          <a:p>
            <a:r>
              <a:rPr lang="en-US" baseline="0" dirty="0" smtClean="0"/>
              <a:t>Memory Intensive Applications – </a:t>
            </a:r>
            <a:r>
              <a:rPr lang="el-GR" baseline="0" dirty="0" smtClean="0"/>
              <a:t>για εφαρμογές που απαιτούν μεγάλη ποσότητα μνήμης, π.χ. βάσεις δεδομένων, ανάλυση δεδομένων, </a:t>
            </a:r>
            <a:r>
              <a:rPr lang="en-US" baseline="0" dirty="0" smtClean="0"/>
              <a:t>Hadoop</a:t>
            </a:r>
            <a:r>
              <a:rPr lang="el-GR" baseline="0" dirty="0" smtClean="0"/>
              <a:t> ή </a:t>
            </a:r>
            <a:r>
              <a:rPr lang="en-US" baseline="0" dirty="0" smtClean="0"/>
              <a:t>Spark</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37</a:t>
            </a:fld>
            <a:endParaRPr lang="el-GR" dirty="0"/>
          </a:p>
        </p:txBody>
      </p:sp>
    </p:spTree>
    <p:extLst>
      <p:ext uri="{BB962C8B-B14F-4D97-AF65-F5344CB8AC3E}">
        <p14:creationId xmlns:p14="http://schemas.microsoft.com/office/powerpoint/2010/main" val="1702316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GPU Accelerated Computing – </a:t>
            </a:r>
            <a:r>
              <a:rPr lang="el-GR" dirty="0" smtClean="0"/>
              <a:t>για</a:t>
            </a:r>
            <a:r>
              <a:rPr lang="el-GR" baseline="0" dirty="0" smtClean="0"/>
              <a:t> εφαρμογές που έχουν μεγάλες απαιτήσεις σε υπολογιστική ισχύ, όπως μ</a:t>
            </a:r>
            <a:r>
              <a:rPr lang="el-GR" dirty="0" smtClean="0"/>
              <a:t>ηχανική</a:t>
            </a:r>
            <a:r>
              <a:rPr lang="el-GR" baseline="0" dirty="0" smtClean="0"/>
              <a:t> μάθηση, κωδικοποίηση </a:t>
            </a:r>
            <a:r>
              <a:rPr lang="en-US" baseline="0" dirty="0" smtClean="0"/>
              <a:t>video, </a:t>
            </a:r>
            <a:r>
              <a:rPr lang="el-GR" baseline="0" dirty="0" smtClean="0"/>
              <a:t>επιστημονικοί υπολογισμοί </a:t>
            </a:r>
          </a:p>
          <a:p>
            <a:r>
              <a:rPr lang="en-US" baseline="0" dirty="0" smtClean="0"/>
              <a:t>Highly Available – </a:t>
            </a:r>
            <a:r>
              <a:rPr lang="el-GR" baseline="0" dirty="0" smtClean="0"/>
              <a:t>όταν θέλουμε να υπάρχει μεγάλη διαθεσιμότητα πόρων – στην περίπτωση δημιουργούνται αντίγραφα του </a:t>
            </a:r>
            <a:r>
              <a:rPr lang="en-US" baseline="0" dirty="0" smtClean="0"/>
              <a:t>master </a:t>
            </a:r>
            <a:r>
              <a:rPr lang="el-GR" baseline="0" dirty="0" smtClean="0"/>
              <a:t>αλλά και των κόμβων σε πολλαπλές ζώνες.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38</a:t>
            </a:fld>
            <a:endParaRPr lang="el-GR" dirty="0"/>
          </a:p>
        </p:txBody>
      </p:sp>
    </p:spTree>
    <p:extLst>
      <p:ext uri="{BB962C8B-B14F-4D97-AF65-F5344CB8AC3E}">
        <p14:creationId xmlns:p14="http://schemas.microsoft.com/office/powerpoint/2010/main" val="207121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Επιλέγουμε</a:t>
            </a:r>
            <a:r>
              <a:rPr lang="el-GR" baseline="0" dirty="0" smtClean="0"/>
              <a:t> το πρότυπο «</a:t>
            </a:r>
            <a:r>
              <a:rPr lang="en-US" baseline="0" dirty="0" smtClean="0"/>
              <a:t>Your first cluster</a:t>
            </a:r>
            <a:r>
              <a:rPr lang="el-GR" baseline="0" dirty="0" smtClean="0"/>
              <a:t>»</a:t>
            </a:r>
            <a:r>
              <a:rPr lang="en-US" baseline="0" dirty="0" smtClean="0"/>
              <a:t> </a:t>
            </a:r>
          </a:p>
          <a:p>
            <a:r>
              <a:rPr lang="el-GR" baseline="0" dirty="0" smtClean="0"/>
              <a:t>Δίνουμε την ονομασία που επιθυμούμε </a:t>
            </a:r>
          </a:p>
          <a:p>
            <a:r>
              <a:rPr lang="el-GR" baseline="0" dirty="0" smtClean="0"/>
              <a:t>Στα δεξιά η μηχανή μας ενημερώνει για κάποιες ιδιότητες του </a:t>
            </a:r>
            <a:r>
              <a:rPr lang="en-US" baseline="0" dirty="0" smtClean="0"/>
              <a:t>cluster, </a:t>
            </a:r>
            <a:r>
              <a:rPr lang="el-GR" baseline="0" dirty="0" smtClean="0"/>
              <a:t>καθώς και για το πλήθος των </a:t>
            </a:r>
            <a:r>
              <a:rPr lang="en-US" baseline="0" dirty="0" smtClean="0"/>
              <a:t>nodes </a:t>
            </a:r>
            <a:r>
              <a:rPr lang="el-GR" baseline="0" dirty="0" smtClean="0"/>
              <a:t>για τους οποίους θα χρεωθούμε,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39</a:t>
            </a:fld>
            <a:endParaRPr lang="el-GR" dirty="0"/>
          </a:p>
        </p:txBody>
      </p:sp>
    </p:spTree>
    <p:extLst>
      <p:ext uri="{BB962C8B-B14F-4D97-AF65-F5344CB8AC3E}">
        <p14:creationId xmlns:p14="http://schemas.microsoft.com/office/powerpoint/2010/main" val="4145800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Μπορούμε να επιλέξουμε</a:t>
            </a:r>
            <a:r>
              <a:rPr lang="el-GR" baseline="0" dirty="0" smtClean="0"/>
              <a:t> την τοποθεσία</a:t>
            </a:r>
            <a:r>
              <a:rPr lang="en-US" baseline="0" dirty="0" smtClean="0"/>
              <a:t> </a:t>
            </a:r>
            <a:r>
              <a:rPr lang="el-GR" baseline="0" dirty="0" smtClean="0"/>
              <a:t>του </a:t>
            </a:r>
            <a:r>
              <a:rPr lang="en-US" baseline="0" dirty="0" smtClean="0"/>
              <a:t>cluster </a:t>
            </a:r>
            <a:r>
              <a:rPr lang="el-GR" baseline="0" dirty="0" smtClean="0"/>
              <a:t>μας, είτε </a:t>
            </a:r>
            <a:r>
              <a:rPr lang="en-US" baseline="0" dirty="0" smtClean="0"/>
              <a:t>zone </a:t>
            </a:r>
            <a:r>
              <a:rPr lang="el-GR" baseline="0" dirty="0" smtClean="0"/>
              <a:t>είτε </a:t>
            </a:r>
            <a:r>
              <a:rPr lang="en-US" baseline="0" dirty="0" smtClean="0"/>
              <a:t>regional</a:t>
            </a:r>
            <a:r>
              <a:rPr lang="el-GR" baseline="0" dirty="0" smtClean="0"/>
              <a:t>. Αν επιλέξουμε </a:t>
            </a:r>
            <a:r>
              <a:rPr lang="en-US" baseline="0" dirty="0" smtClean="0"/>
              <a:t>regional, </a:t>
            </a:r>
            <a:r>
              <a:rPr lang="el-GR" baseline="0" dirty="0" smtClean="0"/>
              <a:t>τότε θα δημιουργηθεί ένα αντίγραφο του </a:t>
            </a:r>
            <a:r>
              <a:rPr lang="en-US" baseline="0" dirty="0" smtClean="0"/>
              <a:t>cluster </a:t>
            </a:r>
            <a:r>
              <a:rPr lang="el-GR" baseline="0" dirty="0" smtClean="0"/>
              <a:t>σε κάθε διαθέσιμη ζώνη. Αν πχ στο πλήθος των επιθυμητών κόμβων θέσουμε 3, με επιλογή </a:t>
            </a:r>
            <a:r>
              <a:rPr lang="en-US" baseline="0" dirty="0" smtClean="0"/>
              <a:t>zone, </a:t>
            </a:r>
            <a:r>
              <a:rPr lang="el-GR" baseline="0" dirty="0" smtClean="0"/>
              <a:t>τότε θα δημιουργηθεί ένα </a:t>
            </a:r>
            <a:r>
              <a:rPr lang="en-US" baseline="0" dirty="0" smtClean="0"/>
              <a:t>cluster </a:t>
            </a:r>
            <a:r>
              <a:rPr lang="el-GR" baseline="0" dirty="0" smtClean="0"/>
              <a:t>με 3 κόμβους στην ζώνη που θα επιλέξουμε. </a:t>
            </a:r>
          </a:p>
          <a:p>
            <a:r>
              <a:rPr lang="el-GR" baseline="0" dirty="0" smtClean="0"/>
              <a:t>Αν όμως θέσουμε 3 στο πλήθος των επιθυμητών κόμβων με επιλογή </a:t>
            </a:r>
            <a:r>
              <a:rPr lang="en-US" baseline="0" dirty="0" smtClean="0"/>
              <a:t>regional, </a:t>
            </a:r>
            <a:r>
              <a:rPr lang="el-GR" baseline="0" dirty="0" smtClean="0"/>
              <a:t>τότε θα δημιουργηθούν 9 κόμβοι συνολικά, 3 δηλαδή για κάθε ζώνη της περιοχής που έχουμε επιλέξει.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40</a:t>
            </a:fld>
            <a:endParaRPr lang="el-GR" dirty="0"/>
          </a:p>
        </p:txBody>
      </p:sp>
    </p:spTree>
    <p:extLst>
      <p:ext uri="{BB962C8B-B14F-4D97-AF65-F5344CB8AC3E}">
        <p14:creationId xmlns:p14="http://schemas.microsoft.com/office/powerpoint/2010/main" val="1988527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Δηλώνουμε το επιθυμητό</a:t>
            </a:r>
            <a:r>
              <a:rPr lang="el-GR" baseline="0" dirty="0" smtClean="0"/>
              <a:t> πλήθος κόμβων, καθώς και τον τύπο του επεξεργαστή που επιθυμούμε να διαθέτει κάθε κόμβος. </a:t>
            </a:r>
          </a:p>
          <a:p>
            <a:r>
              <a:rPr lang="el-GR" baseline="0" dirty="0" smtClean="0"/>
              <a:t>Η </a:t>
            </a:r>
            <a:r>
              <a:rPr lang="en-US" baseline="0" dirty="0" smtClean="0"/>
              <a:t>standard </a:t>
            </a:r>
            <a:r>
              <a:rPr lang="el-GR" baseline="0" dirty="0" smtClean="0"/>
              <a:t>επιλογή για το μέγεθος του διαθέσιμου χώρου είναι 30</a:t>
            </a:r>
            <a:r>
              <a:rPr lang="en-US" baseline="0" dirty="0" smtClean="0"/>
              <a:t>GB, </a:t>
            </a:r>
            <a:r>
              <a:rPr lang="el-GR" baseline="0" dirty="0" smtClean="0"/>
              <a:t>κάτι που μπορούμε να αλλάξουμε στο μενού </a:t>
            </a:r>
            <a:r>
              <a:rPr lang="en-US" baseline="0" dirty="0" smtClean="0"/>
              <a:t>advanced edit</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41</a:t>
            </a:fld>
            <a:endParaRPr lang="el-GR" dirty="0"/>
          </a:p>
        </p:txBody>
      </p:sp>
    </p:spTree>
    <p:extLst>
      <p:ext uri="{BB962C8B-B14F-4D97-AF65-F5344CB8AC3E}">
        <p14:creationId xmlns:p14="http://schemas.microsoft.com/office/powerpoint/2010/main" val="3201548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Στο μενού </a:t>
            </a:r>
            <a:r>
              <a:rPr lang="en-US" dirty="0" smtClean="0"/>
              <a:t>Advanced Edit </a:t>
            </a:r>
            <a:r>
              <a:rPr lang="el-GR" dirty="0" smtClean="0"/>
              <a:t>της</a:t>
            </a:r>
            <a:r>
              <a:rPr lang="el-GR" baseline="0" dirty="0" smtClean="0"/>
              <a:t> προηγούμενης οθόνης μπορούμε να δώσουμε κάποιες επιπλέον ρυθμίσεις, όπως να επιλέξουμε το λειτουργικό σύστημα που χρησιμοποιεί κάθε κόμβος. Η </a:t>
            </a:r>
            <a:r>
              <a:rPr lang="en-US" baseline="0" dirty="0" smtClean="0"/>
              <a:t>Google </a:t>
            </a:r>
            <a:r>
              <a:rPr lang="el-GR" baseline="0" dirty="0" smtClean="0"/>
              <a:t>μας προτείνει το </a:t>
            </a:r>
            <a:r>
              <a:rPr lang="en-US" baseline="0" dirty="0" smtClean="0"/>
              <a:t>Container Optimizes OS,</a:t>
            </a:r>
            <a:r>
              <a:rPr lang="el-GR" baseline="0" dirty="0" smtClean="0"/>
              <a:t> ενώ υπάρχει και η επιλογή </a:t>
            </a:r>
            <a:r>
              <a:rPr lang="en-US" baseline="0" dirty="0" smtClean="0"/>
              <a:t>Ubuntu.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42</a:t>
            </a:fld>
            <a:endParaRPr lang="el-GR" dirty="0"/>
          </a:p>
        </p:txBody>
      </p:sp>
    </p:spTree>
    <p:extLst>
      <p:ext uri="{BB962C8B-B14F-4D97-AF65-F5344CB8AC3E}">
        <p14:creationId xmlns:p14="http://schemas.microsoft.com/office/powerpoint/2010/main" val="302411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a:t>
            </a:fld>
            <a:endParaRPr lang="el-GR" dirty="0"/>
          </a:p>
        </p:txBody>
      </p:sp>
    </p:spTree>
    <p:extLst>
      <p:ext uri="{BB962C8B-B14F-4D97-AF65-F5344CB8AC3E}">
        <p14:creationId xmlns:p14="http://schemas.microsoft.com/office/powerpoint/2010/main" val="512808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Στην ίδια ενότητα μπορούμε να μειώσουμε</a:t>
            </a:r>
            <a:r>
              <a:rPr lang="el-GR" baseline="0" dirty="0" smtClean="0"/>
              <a:t> ή να αυξήσουμε το μέγεθος του δίσκο εκκίνησης του </a:t>
            </a:r>
            <a:r>
              <a:rPr lang="en-US" baseline="0" dirty="0" smtClean="0"/>
              <a:t>cluster</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43</a:t>
            </a:fld>
            <a:endParaRPr lang="el-GR" dirty="0"/>
          </a:p>
        </p:txBody>
      </p:sp>
    </p:spTree>
    <p:extLst>
      <p:ext uri="{BB962C8B-B14F-4D97-AF65-F5344CB8AC3E}">
        <p14:creationId xmlns:p14="http://schemas.microsoft.com/office/powerpoint/2010/main" val="2681248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Τέλος</a:t>
            </a:r>
            <a:r>
              <a:rPr lang="el-GR" baseline="0" dirty="0" smtClean="0"/>
              <a:t>, πατάμε </a:t>
            </a:r>
            <a:r>
              <a:rPr lang="en-US" baseline="0" dirty="0" smtClean="0"/>
              <a:t>Create </a:t>
            </a:r>
            <a:r>
              <a:rPr lang="el-GR" baseline="0" dirty="0" smtClean="0"/>
              <a:t>για να δημιουργηθεί το </a:t>
            </a:r>
            <a:r>
              <a:rPr lang="en-US" baseline="0" dirty="0" smtClean="0"/>
              <a:t>cluster.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44</a:t>
            </a:fld>
            <a:endParaRPr lang="el-GR" dirty="0"/>
          </a:p>
        </p:txBody>
      </p:sp>
    </p:spTree>
    <p:extLst>
      <p:ext uri="{BB962C8B-B14F-4D97-AF65-F5344CB8AC3E}">
        <p14:creationId xmlns:p14="http://schemas.microsoft.com/office/powerpoint/2010/main" val="2303535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Αφού δημιουργηθεί ο </a:t>
            </a:r>
            <a:r>
              <a:rPr lang="en-US" dirty="0" smtClean="0"/>
              <a:t>cluster, </a:t>
            </a:r>
            <a:r>
              <a:rPr lang="el-GR" dirty="0" smtClean="0"/>
              <a:t>στην</a:t>
            </a:r>
            <a:r>
              <a:rPr lang="el-GR" baseline="0" dirty="0" smtClean="0"/>
              <a:t> περιοχή «</a:t>
            </a:r>
            <a:r>
              <a:rPr lang="en-US" baseline="0" dirty="0" smtClean="0"/>
              <a:t>Clusters</a:t>
            </a:r>
            <a:r>
              <a:rPr lang="el-GR" baseline="0" dirty="0" smtClean="0"/>
              <a:t>»</a:t>
            </a:r>
            <a:r>
              <a:rPr lang="en-US" baseline="0" dirty="0" smtClean="0"/>
              <a:t> </a:t>
            </a:r>
            <a:r>
              <a:rPr lang="el-GR" baseline="0" dirty="0" smtClean="0"/>
              <a:t>του </a:t>
            </a:r>
            <a:r>
              <a:rPr lang="en-US" baseline="0" dirty="0" err="1" smtClean="0"/>
              <a:t>Kubernetes</a:t>
            </a:r>
            <a:r>
              <a:rPr lang="en-US" baseline="0" dirty="0" smtClean="0"/>
              <a:t> Engine </a:t>
            </a:r>
            <a:r>
              <a:rPr lang="el-GR" baseline="0" dirty="0" smtClean="0"/>
              <a:t>μπορούμε να δούμε τη λίστα με τα διαθέσιμα </a:t>
            </a:r>
            <a:r>
              <a:rPr lang="en-US" baseline="0" dirty="0" smtClean="0"/>
              <a:t>cluster.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45</a:t>
            </a:fld>
            <a:endParaRPr lang="el-GR" dirty="0"/>
          </a:p>
        </p:txBody>
      </p:sp>
    </p:spTree>
    <p:extLst>
      <p:ext uri="{BB962C8B-B14F-4D97-AF65-F5344CB8AC3E}">
        <p14:creationId xmlns:p14="http://schemas.microsoft.com/office/powerpoint/2010/main" val="3518252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Πατώντας πάνω στο </a:t>
            </a:r>
            <a:r>
              <a:rPr lang="en-US" dirty="0" smtClean="0"/>
              <a:t>cluster</a:t>
            </a:r>
            <a:r>
              <a:rPr lang="en-US" baseline="0" dirty="0" smtClean="0"/>
              <a:t>, </a:t>
            </a:r>
            <a:r>
              <a:rPr lang="el-GR" baseline="0" dirty="0" smtClean="0"/>
              <a:t>μπορούμε αναλυτικές πληροφορίες για την κατάσταση του </a:t>
            </a:r>
            <a:r>
              <a:rPr lang="en-US" baseline="0" dirty="0" smtClean="0"/>
              <a:t>cluster</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46</a:t>
            </a:fld>
            <a:endParaRPr lang="el-GR" dirty="0"/>
          </a:p>
        </p:txBody>
      </p:sp>
    </p:spTree>
    <p:extLst>
      <p:ext uri="{BB962C8B-B14F-4D97-AF65-F5344CB8AC3E}">
        <p14:creationId xmlns:p14="http://schemas.microsoft.com/office/powerpoint/2010/main" val="3362195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Μπορούμε επίσης να δούμε πληροφορίες</a:t>
            </a:r>
            <a:r>
              <a:rPr lang="el-GR" baseline="0" dirty="0" smtClean="0"/>
              <a:t> για τον χώρο αποθήκευσης του </a:t>
            </a:r>
            <a:r>
              <a:rPr lang="en-US" baseline="0" dirty="0" smtClean="0"/>
              <a:t>cluster</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47</a:t>
            </a:fld>
            <a:endParaRPr lang="el-GR" dirty="0"/>
          </a:p>
        </p:txBody>
      </p:sp>
    </p:spTree>
    <p:extLst>
      <p:ext uri="{BB962C8B-B14F-4D97-AF65-F5344CB8AC3E}">
        <p14:creationId xmlns:p14="http://schemas.microsoft.com/office/powerpoint/2010/main" val="2890854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Τέλος,</a:t>
            </a:r>
            <a:r>
              <a:rPr lang="el-GR" baseline="0" dirty="0" smtClean="0"/>
              <a:t> μπορούμε να δούμε τους κόμβους του </a:t>
            </a:r>
            <a:r>
              <a:rPr lang="en-US" baseline="0" dirty="0" smtClean="0"/>
              <a:t>cluster</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48</a:t>
            </a:fld>
            <a:endParaRPr lang="el-GR" dirty="0"/>
          </a:p>
        </p:txBody>
      </p:sp>
    </p:spTree>
    <p:extLst>
      <p:ext uri="{BB962C8B-B14F-4D97-AF65-F5344CB8AC3E}">
        <p14:creationId xmlns:p14="http://schemas.microsoft.com/office/powerpoint/2010/main" val="357985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Πατάμε «</a:t>
            </a:r>
            <a:r>
              <a:rPr lang="en-US" dirty="0" smtClean="0"/>
              <a:t>Connect</a:t>
            </a:r>
            <a:r>
              <a:rPr lang="el-GR" dirty="0" smtClean="0"/>
              <a:t>»</a:t>
            </a:r>
            <a:r>
              <a:rPr lang="en-US" baseline="0" dirty="0" smtClean="0"/>
              <a:t> </a:t>
            </a:r>
            <a:r>
              <a:rPr lang="el-GR" baseline="0" dirty="0" smtClean="0"/>
              <a:t>στο </a:t>
            </a:r>
            <a:r>
              <a:rPr lang="en-US" baseline="0" dirty="0" smtClean="0"/>
              <a:t>cluster </a:t>
            </a:r>
            <a:r>
              <a:rPr lang="el-GR" baseline="0" dirty="0" smtClean="0"/>
              <a:t>στο οποίο θέλουμε να συνδεθούμε. </a:t>
            </a:r>
            <a:endParaRPr lang="en-US" dirty="0" smtClean="0"/>
          </a:p>
          <a:p>
            <a:r>
              <a:rPr lang="el-GR" dirty="0" smtClean="0"/>
              <a:t>Στο παράθυρο</a:t>
            </a:r>
            <a:r>
              <a:rPr lang="el-GR" baseline="0" dirty="0" smtClean="0"/>
              <a:t> που αναδύεται επιλέγουμε «</a:t>
            </a:r>
            <a:r>
              <a:rPr lang="en-US" baseline="0" dirty="0" smtClean="0"/>
              <a:t>Run in Cloud Shell</a:t>
            </a:r>
            <a:r>
              <a:rPr lang="el-GR" baseline="0" dirty="0" smtClean="0"/>
              <a:t>»</a:t>
            </a:r>
            <a:r>
              <a:rPr lang="en-US" baseline="0" dirty="0" smtClean="0"/>
              <a:t>  </a:t>
            </a:r>
            <a:r>
              <a:rPr lang="el-GR" baseline="0" dirty="0" smtClean="0"/>
              <a:t>- η εντολή που φαίνεται στο πεδίο "</a:t>
            </a:r>
            <a:r>
              <a:rPr lang="en-US" baseline="0" dirty="0" smtClean="0"/>
              <a:t>Command-line access</a:t>
            </a:r>
            <a:r>
              <a:rPr lang="el-GR" baseline="0" dirty="0" smtClean="0"/>
              <a:t>"</a:t>
            </a:r>
            <a:r>
              <a:rPr lang="en-US" baseline="0" dirty="0" smtClean="0"/>
              <a:t> </a:t>
            </a:r>
            <a:r>
              <a:rPr lang="el-GR" baseline="0" dirty="0" smtClean="0"/>
              <a:t>θα πρέπει να εκτελεστεί για να δημιουργηθεί η απαραίτητη εγγραφή με τις ρυθμίσεις του </a:t>
            </a:r>
            <a:r>
              <a:rPr lang="en-US" baseline="0" dirty="0" smtClean="0"/>
              <a:t>cluster</a:t>
            </a:r>
            <a:r>
              <a:rPr lang="el-GR" baseline="0" dirty="0" smtClean="0"/>
              <a:t>. </a:t>
            </a:r>
            <a:endParaRPr lang="en-US" baseline="0" dirty="0" smtClean="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50</a:t>
            </a:fld>
            <a:endParaRPr lang="el-GR" dirty="0"/>
          </a:p>
        </p:txBody>
      </p:sp>
    </p:spTree>
    <p:extLst>
      <p:ext uri="{BB962C8B-B14F-4D97-AF65-F5344CB8AC3E}">
        <p14:creationId xmlns:p14="http://schemas.microsoft.com/office/powerpoint/2010/main" val="4110871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Περιμένουμε</a:t>
            </a:r>
            <a:r>
              <a:rPr lang="el-GR" baseline="0" dirty="0" smtClean="0"/>
              <a:t> να συνδεθούμε. </a:t>
            </a:r>
          </a:p>
          <a:p>
            <a:r>
              <a:rPr lang="el-GR" baseline="0" dirty="0" smtClean="0"/>
              <a:t>Όταν συνδεθούμε εκτελούμε την εντολή που φαίνεται ήδη στη γραμμή εντολών, έτσι ώστε να δημιουργηθεί το αρχείο ρυθμίσεων </a:t>
            </a:r>
            <a:r>
              <a:rPr lang="en-US" baseline="0" dirty="0" err="1" smtClean="0"/>
              <a:t>kubeconfig</a:t>
            </a:r>
            <a:r>
              <a:rPr lang="en-US" baseline="0" dirty="0" smtClean="0"/>
              <a:t> </a:t>
            </a:r>
            <a:r>
              <a:rPr lang="el-GR" baseline="0" dirty="0" smtClean="0"/>
              <a:t>για το </a:t>
            </a:r>
            <a:r>
              <a:rPr lang="en-US" baseline="0" dirty="0" smtClean="0"/>
              <a:t>cluster. </a:t>
            </a:r>
            <a:endParaRPr lang="el-GR" baseline="0" dirty="0" smtClean="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51</a:t>
            </a:fld>
            <a:endParaRPr lang="el-GR" dirty="0"/>
          </a:p>
        </p:txBody>
      </p:sp>
    </p:spTree>
    <p:extLst>
      <p:ext uri="{BB962C8B-B14F-4D97-AF65-F5344CB8AC3E}">
        <p14:creationId xmlns:p14="http://schemas.microsoft.com/office/powerpoint/2010/main" val="1506719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Μπορούμε να δούμε τα περιεχόμενα</a:t>
            </a:r>
            <a:r>
              <a:rPr lang="el-GR" baseline="0" dirty="0" smtClean="0"/>
              <a:t> του </a:t>
            </a:r>
            <a:r>
              <a:rPr lang="en-US" baseline="0" dirty="0" err="1" smtClean="0"/>
              <a:t>kubeconfig</a:t>
            </a:r>
            <a:r>
              <a:rPr lang="en-US" baseline="0" dirty="0" smtClean="0"/>
              <a:t> </a:t>
            </a:r>
            <a:r>
              <a:rPr lang="el-GR" baseline="0" dirty="0" smtClean="0"/>
              <a:t>με την εντολή </a:t>
            </a:r>
            <a:r>
              <a:rPr lang="en-US" baseline="0" dirty="0" smtClean="0"/>
              <a:t>more ~/.</a:t>
            </a:r>
            <a:r>
              <a:rPr lang="en-US" baseline="0" dirty="0" err="1" smtClean="0"/>
              <a:t>kube</a:t>
            </a:r>
            <a:r>
              <a:rPr lang="en-US" baseline="0" dirty="0" smtClean="0"/>
              <a:t>/</a:t>
            </a:r>
            <a:r>
              <a:rPr lang="en-US" baseline="0" dirty="0" err="1" smtClean="0"/>
              <a:t>config</a:t>
            </a:r>
            <a:r>
              <a:rPr lang="en-US" baseline="0" dirty="0" smtClean="0"/>
              <a:t> </a:t>
            </a:r>
          </a:p>
          <a:p>
            <a:r>
              <a:rPr lang="el-GR" baseline="0" dirty="0" smtClean="0"/>
              <a:t>Περιέχει τα πεδία </a:t>
            </a:r>
            <a:r>
              <a:rPr lang="en-US" baseline="0" dirty="0" smtClean="0"/>
              <a:t>clusters, contexts </a:t>
            </a:r>
            <a:r>
              <a:rPr lang="el-GR" baseline="0" dirty="0" smtClean="0"/>
              <a:t>και </a:t>
            </a:r>
            <a:r>
              <a:rPr lang="en-US" baseline="0" dirty="0" smtClean="0"/>
              <a:t>users</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52</a:t>
            </a:fld>
            <a:endParaRPr lang="el-GR" dirty="0"/>
          </a:p>
        </p:txBody>
      </p:sp>
    </p:spTree>
    <p:extLst>
      <p:ext uri="{BB962C8B-B14F-4D97-AF65-F5344CB8AC3E}">
        <p14:creationId xmlns:p14="http://schemas.microsoft.com/office/powerpoint/2010/main" val="288674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Οι εντολές </a:t>
            </a:r>
            <a:r>
              <a:rPr lang="en-US" dirty="0" smtClean="0"/>
              <a:t>get,</a:t>
            </a:r>
            <a:r>
              <a:rPr lang="en-US" baseline="0" dirty="0" smtClean="0"/>
              <a:t> describe </a:t>
            </a:r>
            <a:r>
              <a:rPr lang="el-GR" baseline="0" dirty="0" smtClean="0"/>
              <a:t>και εντολές μπορούν να χρησιμοποιηθούν σε κάθε πόρο του </a:t>
            </a:r>
            <a:r>
              <a:rPr lang="en-US" baseline="0" dirty="0" smtClean="0"/>
              <a:t>cluster. </a:t>
            </a:r>
          </a:p>
          <a:p>
            <a:endParaRPr lang="el-GR" baseline="0" dirty="0" smtClean="0"/>
          </a:p>
          <a:p>
            <a:r>
              <a:rPr lang="el-GR" baseline="0" dirty="0" smtClean="0"/>
              <a:t>Εικόνα 1) </a:t>
            </a:r>
            <a:r>
              <a:rPr lang="en-US" baseline="0" dirty="0" err="1" smtClean="0"/>
              <a:t>kubectl</a:t>
            </a:r>
            <a:r>
              <a:rPr lang="en-US" baseline="0" dirty="0" smtClean="0"/>
              <a:t> get nodes – </a:t>
            </a:r>
            <a:r>
              <a:rPr lang="el-GR" baseline="0" dirty="0" smtClean="0"/>
              <a:t>μας δίνει τη λίστα με τους διαθέσιμους κόμβους </a:t>
            </a:r>
          </a:p>
          <a:p>
            <a:r>
              <a:rPr lang="el-GR" baseline="0" dirty="0" smtClean="0"/>
              <a:t>Εικόνα 2) </a:t>
            </a:r>
            <a:r>
              <a:rPr lang="en-US" baseline="0" dirty="0" err="1" smtClean="0"/>
              <a:t>kubectl</a:t>
            </a:r>
            <a:r>
              <a:rPr lang="en-US" baseline="0" dirty="0" smtClean="0"/>
              <a:t> get nodes –o wide – </a:t>
            </a:r>
            <a:r>
              <a:rPr lang="el-GR" baseline="0" dirty="0" smtClean="0"/>
              <a:t>μας δίνει τη λίστα με τους διαθέσιμους κόμβους αλλά με κάποιες επιπλέον πληροφορίες </a:t>
            </a:r>
            <a:endParaRPr lang="en-US" baseline="0" dirty="0" smtClean="0"/>
          </a:p>
          <a:p>
            <a:r>
              <a:rPr lang="el-GR" baseline="0" dirty="0" smtClean="0"/>
              <a:t>Εικόνα 3) </a:t>
            </a:r>
            <a:r>
              <a:rPr lang="en-US" baseline="0" dirty="0" err="1" smtClean="0"/>
              <a:t>kubectl</a:t>
            </a:r>
            <a:r>
              <a:rPr lang="en-US" baseline="0" dirty="0" smtClean="0"/>
              <a:t> describe node [</a:t>
            </a:r>
            <a:r>
              <a:rPr lang="el-GR" baseline="0" dirty="0" smtClean="0"/>
              <a:t>το όνομα του κόμβου</a:t>
            </a:r>
            <a:r>
              <a:rPr lang="en-US" baseline="0" dirty="0" smtClean="0"/>
              <a:t>]</a:t>
            </a:r>
            <a:r>
              <a:rPr lang="el-GR" baseline="0" dirty="0" smtClean="0"/>
              <a:t> – μας δίνει μια εκτεταμένη περιγραφή ενός συγκεκριμένου κόμβου. </a:t>
            </a:r>
            <a:endParaRPr lang="en-US" baseline="0" dirty="0" smtClean="0"/>
          </a:p>
          <a:p>
            <a:endParaRPr lang="en-US" baseline="0" dirty="0" smtClean="0"/>
          </a:p>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54</a:t>
            </a:fld>
            <a:endParaRPr lang="el-GR" dirty="0"/>
          </a:p>
        </p:txBody>
      </p:sp>
    </p:spTree>
    <p:extLst>
      <p:ext uri="{BB962C8B-B14F-4D97-AF65-F5344CB8AC3E}">
        <p14:creationId xmlns:p14="http://schemas.microsoft.com/office/powerpoint/2010/main" val="252535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5</a:t>
            </a:fld>
            <a:endParaRPr lang="el-GR" dirty="0"/>
          </a:p>
        </p:txBody>
      </p:sp>
    </p:spTree>
    <p:extLst>
      <p:ext uri="{BB962C8B-B14F-4D97-AF65-F5344CB8AC3E}">
        <p14:creationId xmlns:p14="http://schemas.microsoft.com/office/powerpoint/2010/main" val="3446426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Περιγραφή</a:t>
            </a:r>
            <a:r>
              <a:rPr lang="el-GR" baseline="0" dirty="0" smtClean="0"/>
              <a:t> συγκεκριμένου κόμβου με την εντολή </a:t>
            </a:r>
            <a:r>
              <a:rPr lang="en-US" baseline="0" dirty="0" smtClean="0"/>
              <a:t>describe</a:t>
            </a:r>
            <a:r>
              <a:rPr lang="el-GR" baseline="0" dirty="0" smtClean="0"/>
              <a:t>. </a:t>
            </a:r>
          </a:p>
          <a:p>
            <a:r>
              <a:rPr lang="el-GR" baseline="0" dirty="0" smtClean="0"/>
              <a:t>Δίνονται όνομα, ρόλοι, ετικέτες, </a:t>
            </a:r>
            <a:r>
              <a:rPr lang="en-US" baseline="0" dirty="0" smtClean="0"/>
              <a:t>annotations, </a:t>
            </a:r>
            <a:r>
              <a:rPr lang="el-GR" baseline="0" dirty="0" smtClean="0"/>
              <a:t>συνθήκες λειτουργίας, εσωτερική και εξωτερική </a:t>
            </a:r>
            <a:r>
              <a:rPr lang="en-US" baseline="0" dirty="0" smtClean="0"/>
              <a:t>IP </a:t>
            </a:r>
            <a:r>
              <a:rPr lang="el-GR" baseline="0" dirty="0" smtClean="0"/>
              <a:t>διεύθυνση, πληροφορίες συστήματος, τα </a:t>
            </a:r>
            <a:r>
              <a:rPr lang="en-US" baseline="0" dirty="0" smtClean="0"/>
              <a:t>namespace </a:t>
            </a:r>
            <a:r>
              <a:rPr lang="el-GR" baseline="0" dirty="0" smtClean="0"/>
              <a:t>που υπάρχουν στον κόμβο και γεγονότα (</a:t>
            </a:r>
            <a:r>
              <a:rPr lang="en-US" baseline="0" dirty="0" smtClean="0"/>
              <a:t>events</a:t>
            </a:r>
            <a:r>
              <a:rPr lang="el-GR" baseline="0" dirty="0" smtClean="0"/>
              <a:t>)</a:t>
            </a:r>
            <a:r>
              <a:rPr lang="en-US" baseline="0" dirty="0" smtClean="0"/>
              <a:t> </a:t>
            </a:r>
            <a:r>
              <a:rPr lang="el-GR" baseline="0" dirty="0" smtClean="0"/>
              <a:t>που αφορούν τον κόμβο</a:t>
            </a:r>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55</a:t>
            </a:fld>
            <a:endParaRPr lang="el-GR" dirty="0"/>
          </a:p>
        </p:txBody>
      </p:sp>
    </p:spTree>
    <p:extLst>
      <p:ext uri="{BB962C8B-B14F-4D97-AF65-F5344CB8AC3E}">
        <p14:creationId xmlns:p14="http://schemas.microsoft.com/office/powerpoint/2010/main" val="4263290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Όπως</a:t>
            </a:r>
            <a:r>
              <a:rPr lang="el-GR" baseline="0" dirty="0" smtClean="0"/>
              <a:t> έχει ήδη αναφερθεί, δίνεται η δυνατότητα να</a:t>
            </a:r>
            <a:r>
              <a:rPr lang="en-US" baseline="0" dirty="0" smtClean="0"/>
              <a:t> </a:t>
            </a:r>
            <a:r>
              <a:rPr lang="el-GR" baseline="0" dirty="0" smtClean="0"/>
              <a:t>διαμοιραστούν οι πόροι του </a:t>
            </a:r>
            <a:r>
              <a:rPr lang="en-US" baseline="0" dirty="0" smtClean="0"/>
              <a:t>cluster</a:t>
            </a:r>
            <a:r>
              <a:rPr lang="el-GR" baseline="0" dirty="0" smtClean="0"/>
              <a:t> σε μια ομάδα χρηστών ή </a:t>
            </a:r>
            <a:r>
              <a:rPr lang="en-US" baseline="0" dirty="0" smtClean="0"/>
              <a:t>project, </a:t>
            </a:r>
            <a:r>
              <a:rPr lang="el-GR" baseline="0" dirty="0" smtClean="0"/>
              <a:t>με τη δημιουργία ενός αντικειμένου </a:t>
            </a:r>
            <a:r>
              <a:rPr lang="en-US" baseline="0" dirty="0" smtClean="0"/>
              <a:t>namespace. </a:t>
            </a:r>
          </a:p>
          <a:p>
            <a:r>
              <a:rPr lang="el-GR" baseline="0" dirty="0" smtClean="0"/>
              <a:t>Εικόνα 1) </a:t>
            </a:r>
            <a:r>
              <a:rPr lang="en-US" baseline="0" dirty="0" err="1" smtClean="0"/>
              <a:t>kubectl</a:t>
            </a:r>
            <a:r>
              <a:rPr lang="en-US" baseline="0" dirty="0" smtClean="0"/>
              <a:t> create ns [</a:t>
            </a:r>
            <a:r>
              <a:rPr lang="el-GR" baseline="0" dirty="0" smtClean="0"/>
              <a:t>επιθυμητό</a:t>
            </a:r>
            <a:r>
              <a:rPr lang="en-US" baseline="0" dirty="0" smtClean="0"/>
              <a:t>_</a:t>
            </a:r>
            <a:r>
              <a:rPr lang="el-GR" baseline="0" dirty="0" smtClean="0"/>
              <a:t>όνομα</a:t>
            </a:r>
            <a:r>
              <a:rPr lang="en-US" baseline="0" dirty="0" smtClean="0"/>
              <a:t>]</a:t>
            </a:r>
            <a:r>
              <a:rPr lang="el-GR" baseline="0" dirty="0" smtClean="0"/>
              <a:t> – δημιουργεί ένα </a:t>
            </a:r>
            <a:r>
              <a:rPr lang="en-US" baseline="0" dirty="0" smtClean="0"/>
              <a:t>namespace </a:t>
            </a:r>
            <a:r>
              <a:rPr lang="el-GR" baseline="0" dirty="0" smtClean="0"/>
              <a:t>με το όνομα που </a:t>
            </a:r>
            <a:r>
              <a:rPr lang="el-GR" baseline="0" dirty="0" err="1" smtClean="0"/>
              <a:t>όρίζουμε</a:t>
            </a:r>
            <a:r>
              <a:rPr lang="el-GR" baseline="0" dirty="0" smtClean="0"/>
              <a:t> </a:t>
            </a:r>
          </a:p>
          <a:p>
            <a:r>
              <a:rPr lang="el-GR" baseline="0" dirty="0" smtClean="0"/>
              <a:t>Εικόνα 2) </a:t>
            </a:r>
            <a:r>
              <a:rPr lang="en-US" baseline="0" dirty="0" err="1" smtClean="0"/>
              <a:t>kubectl</a:t>
            </a:r>
            <a:r>
              <a:rPr lang="en-US" baseline="0" dirty="0" smtClean="0"/>
              <a:t> get ns – </a:t>
            </a:r>
            <a:r>
              <a:rPr lang="el-GR" baseline="0" dirty="0" smtClean="0"/>
              <a:t>δίνει μια λίστα με τα διαθέσιμα </a:t>
            </a:r>
            <a:r>
              <a:rPr lang="en-US" baseline="0" dirty="0" smtClean="0"/>
              <a:t>namespace </a:t>
            </a:r>
          </a:p>
          <a:p>
            <a:r>
              <a:rPr lang="el-GR" baseline="0" dirty="0" smtClean="0"/>
              <a:t>Εικόνα 3) </a:t>
            </a:r>
            <a:r>
              <a:rPr lang="en-US" baseline="0" dirty="0" err="1" smtClean="0"/>
              <a:t>kubectl</a:t>
            </a:r>
            <a:r>
              <a:rPr lang="en-US" baseline="0" dirty="0" smtClean="0"/>
              <a:t> delete ns [</a:t>
            </a:r>
            <a:r>
              <a:rPr lang="el-GR" baseline="0" dirty="0" smtClean="0"/>
              <a:t>όνομα</a:t>
            </a:r>
            <a:r>
              <a:rPr lang="en-US" baseline="0" dirty="0" smtClean="0"/>
              <a:t>_namespace] – </a:t>
            </a:r>
            <a:r>
              <a:rPr lang="el-GR" baseline="0" dirty="0" smtClean="0"/>
              <a:t>διαγράφει ένα συγκεκριμένο </a:t>
            </a:r>
            <a:r>
              <a:rPr lang="en-US" baseline="0" dirty="0" smtClean="0"/>
              <a:t>namespace </a:t>
            </a:r>
            <a:endParaRPr lang="el-GR" baseline="0" dirty="0" smtClean="0"/>
          </a:p>
          <a:p>
            <a:r>
              <a:rPr lang="el-GR" baseline="0" dirty="0" smtClean="0"/>
              <a:t>Μπορούμε να εκτελούμε εντολές σε συγκεκριμένο </a:t>
            </a:r>
            <a:r>
              <a:rPr lang="en-US" baseline="0" dirty="0" smtClean="0"/>
              <a:t>namespace </a:t>
            </a:r>
            <a:r>
              <a:rPr lang="el-GR" baseline="0" dirty="0" smtClean="0"/>
              <a:t>χρησιμοποιώντας το </a:t>
            </a:r>
            <a:r>
              <a:rPr lang="en-US" baseline="0" dirty="0" smtClean="0"/>
              <a:t>flag: -n [</a:t>
            </a:r>
            <a:r>
              <a:rPr lang="el-GR" baseline="0" dirty="0" smtClean="0"/>
              <a:t>όνομα_</a:t>
            </a:r>
            <a:r>
              <a:rPr lang="en-US" baseline="0" dirty="0" smtClean="0"/>
              <a:t>namespace] </a:t>
            </a:r>
          </a:p>
          <a:p>
            <a:r>
              <a:rPr lang="el-GR" baseline="0" dirty="0" smtClean="0"/>
              <a:t>Αξίζει να σημειωθεί ότι κατά τη διαγραφή ενός </a:t>
            </a:r>
            <a:r>
              <a:rPr lang="en-US" baseline="0" dirty="0" smtClean="0"/>
              <a:t>namespace, </a:t>
            </a:r>
            <a:r>
              <a:rPr lang="el-GR" baseline="0" dirty="0" smtClean="0"/>
              <a:t>διαγράφονται και οι πόροι που υπάρχουν στο συγκεκριμένο</a:t>
            </a:r>
            <a:r>
              <a:rPr lang="en-US" baseline="0" dirty="0" smtClean="0"/>
              <a:t> namespace. </a:t>
            </a:r>
          </a:p>
          <a:p>
            <a:r>
              <a:rPr lang="el-GR" baseline="0" dirty="0" smtClean="0"/>
              <a:t>Για να δούμε ποιοι πόροι υπάρχουν μέσα στο </a:t>
            </a:r>
            <a:r>
              <a:rPr lang="en-US" baseline="0" dirty="0" smtClean="0"/>
              <a:t>namespace</a:t>
            </a:r>
            <a:r>
              <a:rPr lang="el-GR" baseline="0" dirty="0" smtClean="0"/>
              <a:t> και ποιοι όχι, μπορούμε να εκτελέσουμε τις εντολές</a:t>
            </a:r>
            <a:r>
              <a:rPr lang="en-US" baseline="0" dirty="0" smtClean="0"/>
              <a:t>: </a:t>
            </a:r>
          </a:p>
          <a:p>
            <a:r>
              <a:rPr lang="en-US" baseline="0" dirty="0" smtClean="0"/>
              <a:t>#</a:t>
            </a:r>
            <a:r>
              <a:rPr lang="el-GR" baseline="0" dirty="0" smtClean="0"/>
              <a:t>Μέσα στο </a:t>
            </a:r>
            <a:r>
              <a:rPr lang="en-US" baseline="0" dirty="0" smtClean="0"/>
              <a:t>namespace </a:t>
            </a:r>
          </a:p>
          <a:p>
            <a:r>
              <a:rPr lang="en-US" baseline="0" dirty="0" err="1" smtClean="0"/>
              <a:t>kubectl</a:t>
            </a:r>
            <a:r>
              <a:rPr lang="en-US" baseline="0" dirty="0" smtClean="0"/>
              <a:t> </a:t>
            </a:r>
            <a:r>
              <a:rPr lang="en-US" baseline="0" dirty="0" err="1" smtClean="0"/>
              <a:t>api</a:t>
            </a:r>
            <a:r>
              <a:rPr lang="en-US" baseline="0" dirty="0" smtClean="0"/>
              <a:t>-resources --</a:t>
            </a:r>
            <a:r>
              <a:rPr lang="en-US" baseline="0" dirty="0" err="1" smtClean="0"/>
              <a:t>namespaced</a:t>
            </a:r>
            <a:r>
              <a:rPr lang="en-US" baseline="0" dirty="0" smtClean="0"/>
              <a:t>=true</a:t>
            </a:r>
          </a:p>
          <a:p>
            <a:r>
              <a:rPr lang="en-US" baseline="0" dirty="0" smtClean="0"/>
              <a:t>#</a:t>
            </a:r>
            <a:r>
              <a:rPr lang="el-GR" baseline="0" dirty="0" smtClean="0"/>
              <a:t>Εκτός του</a:t>
            </a:r>
            <a:r>
              <a:rPr lang="en-US" baseline="0" dirty="0" smtClean="0"/>
              <a:t> namespace </a:t>
            </a:r>
          </a:p>
          <a:p>
            <a:r>
              <a:rPr lang="en-US" baseline="0" dirty="0" err="1" smtClean="0"/>
              <a:t>kubectl</a:t>
            </a:r>
            <a:r>
              <a:rPr lang="en-US" baseline="0" dirty="0" smtClean="0"/>
              <a:t> </a:t>
            </a:r>
            <a:r>
              <a:rPr lang="en-US" baseline="0" dirty="0" err="1" smtClean="0"/>
              <a:t>api</a:t>
            </a:r>
            <a:r>
              <a:rPr lang="en-US" baseline="0" dirty="0" smtClean="0"/>
              <a:t>-resources --</a:t>
            </a:r>
            <a:r>
              <a:rPr lang="en-US" baseline="0" dirty="0" err="1" smtClean="0"/>
              <a:t>namespaced</a:t>
            </a:r>
            <a:r>
              <a:rPr lang="en-US" baseline="0" dirty="0" smtClean="0"/>
              <a:t>=false </a:t>
            </a:r>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57</a:t>
            </a:fld>
            <a:endParaRPr lang="el-GR" dirty="0"/>
          </a:p>
        </p:txBody>
      </p:sp>
    </p:spTree>
    <p:extLst>
      <p:ext uri="{BB962C8B-B14F-4D97-AF65-F5344CB8AC3E}">
        <p14:creationId xmlns:p14="http://schemas.microsoft.com/office/powerpoint/2010/main" val="1877681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smtClean="0"/>
              <a:t>Για να δουλεύουμε συνεχώς σε ένα συγκεκριμένο </a:t>
            </a:r>
            <a:r>
              <a:rPr lang="en-US" baseline="0" dirty="0" smtClean="0"/>
              <a:t>namespace, </a:t>
            </a:r>
            <a:r>
              <a:rPr lang="el-GR" baseline="0" dirty="0" smtClean="0"/>
              <a:t>μπορούμε να ορίσουμε ένα </a:t>
            </a:r>
            <a:r>
              <a:rPr lang="en-US" baseline="0" dirty="0" smtClean="0"/>
              <a:t>context. </a:t>
            </a:r>
          </a:p>
          <a:p>
            <a:r>
              <a:rPr lang="el-GR" baseline="0" dirty="0" smtClean="0"/>
              <a:t>Εικόνα 1) </a:t>
            </a:r>
            <a:r>
              <a:rPr lang="en-US" baseline="0" dirty="0" err="1" smtClean="0"/>
              <a:t>kubectl</a:t>
            </a:r>
            <a:r>
              <a:rPr lang="en-US" baseline="0" dirty="0" smtClean="0"/>
              <a:t> </a:t>
            </a:r>
            <a:r>
              <a:rPr lang="en-US" baseline="0" dirty="0" err="1" smtClean="0"/>
              <a:t>config</a:t>
            </a:r>
            <a:r>
              <a:rPr lang="en-US" baseline="0" dirty="0" smtClean="0"/>
              <a:t> get-contexts – </a:t>
            </a:r>
            <a:r>
              <a:rPr lang="el-GR" baseline="0" dirty="0" smtClean="0"/>
              <a:t>εμφανίζει τα διαθέσιμα </a:t>
            </a:r>
            <a:r>
              <a:rPr lang="en-US" baseline="0" dirty="0" smtClean="0"/>
              <a:t>context </a:t>
            </a:r>
          </a:p>
          <a:p>
            <a:r>
              <a:rPr lang="el-GR" baseline="0" dirty="0" smtClean="0"/>
              <a:t>Για να ορίσουμε ένα </a:t>
            </a:r>
            <a:r>
              <a:rPr lang="en-US" baseline="0" dirty="0" smtClean="0"/>
              <a:t>context</a:t>
            </a:r>
            <a:r>
              <a:rPr lang="el-GR" baseline="0" dirty="0" smtClean="0"/>
              <a:t>, πρέπει να το αντιστοιχίσουμε σε ένα </a:t>
            </a:r>
            <a:r>
              <a:rPr lang="en-US" baseline="0" dirty="0" smtClean="0"/>
              <a:t>cluster, </a:t>
            </a:r>
            <a:r>
              <a:rPr lang="el-GR" baseline="0" dirty="0" smtClean="0"/>
              <a:t>σε ένα χρήστη (στην περίπτωσή μας είναι το ίδιο το </a:t>
            </a:r>
            <a:r>
              <a:rPr lang="en-US" baseline="0" dirty="0" smtClean="0"/>
              <a:t>cluster</a:t>
            </a:r>
            <a:r>
              <a:rPr lang="el-GR" baseline="0" dirty="0" smtClean="0"/>
              <a:t>)</a:t>
            </a:r>
            <a:r>
              <a:rPr lang="en-US" baseline="0" dirty="0" smtClean="0"/>
              <a:t> </a:t>
            </a:r>
            <a:r>
              <a:rPr lang="el-GR" baseline="0" dirty="0" smtClean="0"/>
              <a:t>και σε ένα </a:t>
            </a:r>
            <a:r>
              <a:rPr lang="en-US" baseline="0" dirty="0" smtClean="0"/>
              <a:t>namespace. </a:t>
            </a:r>
          </a:p>
          <a:p>
            <a:r>
              <a:rPr lang="el-GR" baseline="0" dirty="0" smtClean="0"/>
              <a:t>Εικόνα 2) </a:t>
            </a:r>
            <a:r>
              <a:rPr lang="en-US" baseline="0" dirty="0" err="1" smtClean="0"/>
              <a:t>kubectl</a:t>
            </a:r>
            <a:r>
              <a:rPr lang="en-US" baseline="0" dirty="0" smtClean="0"/>
              <a:t> </a:t>
            </a:r>
            <a:r>
              <a:rPr lang="en-US" baseline="0" dirty="0" err="1" smtClean="0"/>
              <a:t>config</a:t>
            </a:r>
            <a:r>
              <a:rPr lang="en-US" baseline="0" dirty="0" smtClean="0"/>
              <a:t> set-context [</a:t>
            </a:r>
            <a:r>
              <a:rPr lang="el-GR" baseline="0" dirty="0" smtClean="0"/>
              <a:t>όνομα_</a:t>
            </a:r>
            <a:r>
              <a:rPr lang="en-US" baseline="0" dirty="0" smtClean="0"/>
              <a:t>context] --cluster [</a:t>
            </a:r>
            <a:r>
              <a:rPr lang="el-GR" baseline="0" dirty="0" smtClean="0"/>
              <a:t>όνομα_</a:t>
            </a:r>
            <a:r>
              <a:rPr lang="en-US" baseline="0" dirty="0" smtClean="0"/>
              <a:t>cluster] --user [</a:t>
            </a:r>
            <a:r>
              <a:rPr lang="el-GR" baseline="0" dirty="0" smtClean="0"/>
              <a:t>όνομα_</a:t>
            </a:r>
            <a:r>
              <a:rPr lang="en-US" baseline="0" dirty="0" smtClean="0"/>
              <a:t>user] --namespace [</a:t>
            </a:r>
            <a:r>
              <a:rPr lang="el-GR" baseline="0" dirty="0" smtClean="0"/>
              <a:t>όνομα </a:t>
            </a:r>
            <a:r>
              <a:rPr lang="en-US" baseline="0" dirty="0" smtClean="0"/>
              <a:t>namespace] </a:t>
            </a:r>
          </a:p>
          <a:p>
            <a:r>
              <a:rPr lang="el-GR" baseline="0" dirty="0" smtClean="0"/>
              <a:t>Εικόνα 3) </a:t>
            </a:r>
            <a:r>
              <a:rPr lang="en-US" baseline="0" dirty="0" err="1" smtClean="0"/>
              <a:t>kubectl</a:t>
            </a:r>
            <a:r>
              <a:rPr lang="en-US" baseline="0" dirty="0" smtClean="0"/>
              <a:t> </a:t>
            </a:r>
            <a:r>
              <a:rPr lang="en-US" baseline="0" dirty="0" err="1" smtClean="0"/>
              <a:t>config</a:t>
            </a:r>
            <a:r>
              <a:rPr lang="en-US" baseline="0" dirty="0" smtClean="0"/>
              <a:t> use-context [</a:t>
            </a:r>
            <a:r>
              <a:rPr lang="el-GR" baseline="0" dirty="0" smtClean="0"/>
              <a:t>όνομα_</a:t>
            </a:r>
            <a:r>
              <a:rPr lang="en-US" baseline="0" dirty="0" smtClean="0"/>
              <a:t>context] – </a:t>
            </a:r>
            <a:r>
              <a:rPr lang="el-GR" baseline="0" dirty="0" smtClean="0"/>
              <a:t>ορίζουμε πως θέλουμε να αρχίσουμε να χρησιμοποιούμε το συγκεκριμένο </a:t>
            </a:r>
            <a:r>
              <a:rPr lang="en-US" baseline="0" dirty="0" smtClean="0"/>
              <a:t>context.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58</a:t>
            </a:fld>
            <a:endParaRPr lang="el-GR" dirty="0"/>
          </a:p>
        </p:txBody>
      </p:sp>
    </p:spTree>
    <p:extLst>
      <p:ext uri="{BB962C8B-B14F-4D97-AF65-F5344CB8AC3E}">
        <p14:creationId xmlns:p14="http://schemas.microsoft.com/office/powerpoint/2010/main" val="3447932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Εικόνα 1)</a:t>
            </a:r>
            <a:r>
              <a:rPr lang="en-US" baseline="0" dirty="0" smtClean="0"/>
              <a:t> </a:t>
            </a:r>
            <a:r>
              <a:rPr lang="en-US" baseline="0" dirty="0" err="1" smtClean="0"/>
              <a:t>git</a:t>
            </a:r>
            <a:r>
              <a:rPr lang="en-US" baseline="0" dirty="0" smtClean="0"/>
              <a:t> clone [</a:t>
            </a:r>
            <a:r>
              <a:rPr lang="el-GR" baseline="0" dirty="0" smtClean="0"/>
              <a:t>το</a:t>
            </a:r>
            <a:r>
              <a:rPr lang="en-US" baseline="0" dirty="0" smtClean="0"/>
              <a:t>_</a:t>
            </a:r>
            <a:r>
              <a:rPr lang="en-US" baseline="0" dirty="0" err="1" smtClean="0"/>
              <a:t>link_repository</a:t>
            </a:r>
            <a:r>
              <a:rPr lang="en-US" baseline="0" dirty="0" smtClean="0"/>
              <a:t>_</a:t>
            </a:r>
            <a:r>
              <a:rPr lang="el-GR" baseline="0" dirty="0" smtClean="0"/>
              <a:t>στο_</a:t>
            </a:r>
            <a:r>
              <a:rPr lang="en-US" baseline="0" dirty="0" err="1" smtClean="0"/>
              <a:t>github</a:t>
            </a:r>
            <a:r>
              <a:rPr lang="en-US" baseline="0" dirty="0" smtClean="0"/>
              <a:t>] – </a:t>
            </a:r>
            <a:r>
              <a:rPr lang="el-GR" baseline="0" dirty="0" smtClean="0"/>
              <a:t>Φέρνουμε το </a:t>
            </a:r>
            <a:r>
              <a:rPr lang="en-US" baseline="0" dirty="0" smtClean="0"/>
              <a:t>repository </a:t>
            </a:r>
            <a:r>
              <a:rPr lang="el-GR" baseline="0" dirty="0" smtClean="0"/>
              <a:t>στο οποίο βρίσκεται η εφαρμογή </a:t>
            </a:r>
          </a:p>
          <a:p>
            <a:r>
              <a:rPr lang="el-GR" baseline="0" dirty="0" smtClean="0"/>
              <a:t>Εικόνα 2) Μπαίνουμε στο φάκελο της εφαρμογής, όπου περιέχονται το </a:t>
            </a:r>
            <a:r>
              <a:rPr lang="en-US" baseline="0" dirty="0" err="1" smtClean="0"/>
              <a:t>Dockerfile</a:t>
            </a:r>
            <a:r>
              <a:rPr lang="en-US" baseline="0" dirty="0" smtClean="0"/>
              <a:t>,</a:t>
            </a:r>
            <a:r>
              <a:rPr lang="el-GR" baseline="0" dirty="0" smtClean="0"/>
              <a:t> ο κώδικας </a:t>
            </a:r>
            <a:r>
              <a:rPr lang="en-US" baseline="0" dirty="0" smtClean="0"/>
              <a:t>GO </a:t>
            </a:r>
            <a:r>
              <a:rPr lang="el-GR" baseline="0" dirty="0" smtClean="0"/>
              <a:t>της εφαρμογής και ο φάκελος </a:t>
            </a:r>
            <a:r>
              <a:rPr lang="en-US" baseline="0" dirty="0" smtClean="0"/>
              <a:t>manifests, </a:t>
            </a:r>
            <a:r>
              <a:rPr lang="el-GR" baseline="0" dirty="0" smtClean="0"/>
              <a:t>που περιέχει τα απαραίτητα αρχεία .</a:t>
            </a:r>
            <a:r>
              <a:rPr lang="en-US" baseline="0" dirty="0" err="1" smtClean="0"/>
              <a:t>yaml</a:t>
            </a:r>
            <a:r>
              <a:rPr lang="en-US" baseline="0" dirty="0" smtClean="0"/>
              <a:t> </a:t>
            </a:r>
            <a:r>
              <a:rPr lang="el-GR" baseline="0" dirty="0" smtClean="0"/>
              <a:t>για το </a:t>
            </a:r>
            <a:r>
              <a:rPr lang="en-US" baseline="0" dirty="0" smtClean="0"/>
              <a:t>deployment. </a:t>
            </a:r>
            <a:endParaRPr lang="el-GR" baseline="0" dirty="0" smtClean="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62</a:t>
            </a:fld>
            <a:endParaRPr lang="el-GR" dirty="0"/>
          </a:p>
        </p:txBody>
      </p:sp>
    </p:spTree>
    <p:extLst>
      <p:ext uri="{BB962C8B-B14F-4D97-AF65-F5344CB8AC3E}">
        <p14:creationId xmlns:p14="http://schemas.microsoft.com/office/powerpoint/2010/main" val="2588501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smtClean="0"/>
              <a:t>Αρχικοποιούμε</a:t>
            </a:r>
            <a:r>
              <a:rPr lang="el-GR" baseline="0" dirty="0" smtClean="0"/>
              <a:t> τη μεταβλητή περιβάλλοντος </a:t>
            </a:r>
            <a:r>
              <a:rPr lang="en-US" baseline="0" dirty="0" smtClean="0"/>
              <a:t>PROJECT_ID</a:t>
            </a:r>
            <a:r>
              <a:rPr lang="el-GR" baseline="0" dirty="0" smtClean="0"/>
              <a:t> του </a:t>
            </a:r>
            <a:r>
              <a:rPr lang="en-US" baseline="0" dirty="0" smtClean="0"/>
              <a:t>cloud shell </a:t>
            </a:r>
            <a:r>
              <a:rPr lang="el-GR" baseline="0" dirty="0" smtClean="0"/>
              <a:t>με το </a:t>
            </a:r>
            <a:r>
              <a:rPr lang="en-US" baseline="0" dirty="0" smtClean="0"/>
              <a:t>ID </a:t>
            </a:r>
            <a:r>
              <a:rPr lang="el-GR" baseline="0" dirty="0" smtClean="0"/>
              <a:t>του </a:t>
            </a:r>
            <a:r>
              <a:rPr lang="en-US" baseline="0" dirty="0" smtClean="0"/>
              <a:t>project </a:t>
            </a:r>
            <a:r>
              <a:rPr lang="el-GR" baseline="0" dirty="0" smtClean="0"/>
              <a:t>στο οποίο εργαζόμαστε με την εντολή: </a:t>
            </a:r>
          </a:p>
          <a:p>
            <a:r>
              <a:rPr lang="en-US" baseline="0" dirty="0" smtClean="0"/>
              <a:t>export PROJECT_ID=“$(</a:t>
            </a:r>
            <a:r>
              <a:rPr lang="en-US" baseline="0" dirty="0" err="1" smtClean="0"/>
              <a:t>gcloud</a:t>
            </a:r>
            <a:r>
              <a:rPr lang="en-US" baseline="0" dirty="0" smtClean="0"/>
              <a:t> </a:t>
            </a:r>
            <a:r>
              <a:rPr lang="en-US" baseline="0" dirty="0" err="1" smtClean="0"/>
              <a:t>config</a:t>
            </a:r>
            <a:r>
              <a:rPr lang="en-US" baseline="0" dirty="0" smtClean="0"/>
              <a:t> get-value project -q)” </a:t>
            </a:r>
          </a:p>
          <a:p>
            <a:endParaRPr lang="en-US" baseline="0" dirty="0" smtClean="0"/>
          </a:p>
          <a:p>
            <a:r>
              <a:rPr lang="el-GR" baseline="0" dirty="0" smtClean="0"/>
              <a:t>Η μεταβλητή αυτή θα χρησιμοποιηθεί για να αντιστοιχηθεί το </a:t>
            </a:r>
            <a:r>
              <a:rPr lang="en-US" baseline="0" dirty="0" smtClean="0"/>
              <a:t>container image, </a:t>
            </a:r>
            <a:r>
              <a:rPr lang="el-GR" baseline="0" dirty="0" smtClean="0"/>
              <a:t>όταν θα το ανεβάσουμε στο </a:t>
            </a:r>
            <a:r>
              <a:rPr lang="en-US" baseline="0" dirty="0" smtClean="0"/>
              <a:t>Container Registry.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63</a:t>
            </a:fld>
            <a:endParaRPr lang="el-GR" dirty="0"/>
          </a:p>
        </p:txBody>
      </p:sp>
    </p:spTree>
    <p:extLst>
      <p:ext uri="{BB962C8B-B14F-4D97-AF65-F5344CB8AC3E}">
        <p14:creationId xmlns:p14="http://schemas.microsoft.com/office/powerpoint/2010/main" val="2564544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Εικόνα</a:t>
            </a:r>
            <a:r>
              <a:rPr lang="el-GR" baseline="0" dirty="0" smtClean="0"/>
              <a:t> 1) </a:t>
            </a:r>
            <a:r>
              <a:rPr lang="en-US" baseline="0" dirty="0" err="1" smtClean="0"/>
              <a:t>docker</a:t>
            </a:r>
            <a:r>
              <a:rPr lang="en-US" baseline="0" dirty="0" smtClean="0"/>
              <a:t> build –t gcr.io/${PROJECT_ID}/hello-app:v1</a:t>
            </a:r>
          </a:p>
          <a:p>
            <a:r>
              <a:rPr lang="el-GR" baseline="0" dirty="0" smtClean="0"/>
              <a:t>Φτιάχνουμε το </a:t>
            </a:r>
            <a:r>
              <a:rPr lang="en-US" baseline="0" dirty="0" smtClean="0"/>
              <a:t>container image, </a:t>
            </a:r>
            <a:r>
              <a:rPr lang="el-GR" baseline="0" dirty="0" smtClean="0"/>
              <a:t>χρησιμοποιώντας το </a:t>
            </a:r>
            <a:r>
              <a:rPr lang="en-US" baseline="0" dirty="0" err="1" smtClean="0"/>
              <a:t>Dockerfile</a:t>
            </a:r>
            <a:r>
              <a:rPr lang="en-US" baseline="0" dirty="0" smtClean="0"/>
              <a:t> </a:t>
            </a:r>
            <a:r>
              <a:rPr lang="el-GR" baseline="0" dirty="0" smtClean="0"/>
              <a:t>και το ετοιμάζουμε για το ανέβασμα στο </a:t>
            </a:r>
            <a:r>
              <a:rPr lang="en-US" baseline="0" dirty="0" smtClean="0"/>
              <a:t>container registry, </a:t>
            </a:r>
            <a:r>
              <a:rPr lang="el-GR" baseline="0" dirty="0" smtClean="0"/>
              <a:t>αντιστοιχίζοντάς το με το </a:t>
            </a:r>
            <a:r>
              <a:rPr lang="en-US" baseline="0" dirty="0" smtClean="0"/>
              <a:t>Project </a:t>
            </a:r>
            <a:r>
              <a:rPr lang="el-GR" baseline="0" dirty="0" smtClean="0"/>
              <a:t>μας και δίνοντας του όνομα και </a:t>
            </a:r>
            <a:r>
              <a:rPr lang="en-US" baseline="0" dirty="0" smtClean="0"/>
              <a:t>version (hello-app, v1). </a:t>
            </a:r>
          </a:p>
          <a:p>
            <a:r>
              <a:rPr lang="el-GR" baseline="0" dirty="0" smtClean="0"/>
              <a:t>Το πρόθεμα </a:t>
            </a:r>
            <a:r>
              <a:rPr lang="en-US" baseline="0" dirty="0" smtClean="0"/>
              <a:t>gcr.io </a:t>
            </a:r>
            <a:r>
              <a:rPr lang="el-GR" baseline="0" dirty="0" smtClean="0"/>
              <a:t>αναφέρεται στο </a:t>
            </a:r>
            <a:r>
              <a:rPr lang="en-US" baseline="0" dirty="0" smtClean="0"/>
              <a:t>Google Container Registry, </a:t>
            </a:r>
            <a:r>
              <a:rPr lang="el-GR" baseline="0" dirty="0" smtClean="0"/>
              <a:t>όπου θα αποθηκευτεί το </a:t>
            </a:r>
            <a:r>
              <a:rPr lang="en-US" baseline="0" dirty="0" smtClean="0"/>
              <a:t>container image. </a:t>
            </a:r>
          </a:p>
          <a:p>
            <a:r>
              <a:rPr lang="el-GR" baseline="0" dirty="0" smtClean="0"/>
              <a:t>Εικόνα 2) Το </a:t>
            </a:r>
            <a:r>
              <a:rPr lang="en-US" baseline="0" dirty="0" smtClean="0"/>
              <a:t>output </a:t>
            </a:r>
            <a:r>
              <a:rPr lang="el-GR" baseline="0" dirty="0" smtClean="0"/>
              <a:t>της παραπάνω εντολής.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64</a:t>
            </a:fld>
            <a:endParaRPr lang="el-GR" dirty="0"/>
          </a:p>
        </p:txBody>
      </p:sp>
    </p:spTree>
    <p:extLst>
      <p:ext uri="{BB962C8B-B14F-4D97-AF65-F5344CB8AC3E}">
        <p14:creationId xmlns:p14="http://schemas.microsoft.com/office/powerpoint/2010/main" val="3731308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a:t>
            </a:r>
            <a:r>
              <a:rPr lang="el-GR" baseline="0" dirty="0" smtClean="0"/>
              <a:t>ε την εντολή </a:t>
            </a:r>
            <a:r>
              <a:rPr lang="en-US" baseline="0" dirty="0" err="1" smtClean="0"/>
              <a:t>docker</a:t>
            </a:r>
            <a:r>
              <a:rPr lang="en-US" baseline="0" dirty="0" smtClean="0"/>
              <a:t> images </a:t>
            </a:r>
            <a:r>
              <a:rPr lang="el-GR" baseline="0" dirty="0" smtClean="0"/>
              <a:t>μπορούμε να δούμε τα διαθέσιμα </a:t>
            </a:r>
            <a:r>
              <a:rPr lang="en-US" baseline="0" dirty="0" smtClean="0"/>
              <a:t>container images</a:t>
            </a:r>
            <a:r>
              <a:rPr lang="el-GR" baseline="0" dirty="0" smtClean="0"/>
              <a:t> και αν έχει όντως δημιουργηθεί το </a:t>
            </a:r>
            <a:r>
              <a:rPr lang="en-US" baseline="0" dirty="0" smtClean="0"/>
              <a:t>container image </a:t>
            </a:r>
            <a:r>
              <a:rPr lang="el-GR" baseline="0" dirty="0" smtClean="0"/>
              <a:t>που επιθυμούμε.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65</a:t>
            </a:fld>
            <a:endParaRPr lang="el-GR" dirty="0"/>
          </a:p>
        </p:txBody>
      </p:sp>
    </p:spTree>
    <p:extLst>
      <p:ext uri="{BB962C8B-B14F-4D97-AF65-F5344CB8AC3E}">
        <p14:creationId xmlns:p14="http://schemas.microsoft.com/office/powerpoint/2010/main" val="4282592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Για</a:t>
            </a:r>
            <a:r>
              <a:rPr lang="el-GR" baseline="0" dirty="0" smtClean="0"/>
              <a:t> να μπορεί το </a:t>
            </a:r>
            <a:r>
              <a:rPr lang="en-US" baseline="0" dirty="0" err="1" smtClean="0"/>
              <a:t>Kubernetes</a:t>
            </a:r>
            <a:r>
              <a:rPr lang="en-US" baseline="0" dirty="0" smtClean="0"/>
              <a:t> Engine </a:t>
            </a:r>
            <a:r>
              <a:rPr lang="el-GR" baseline="0" dirty="0" smtClean="0"/>
              <a:t>να χρησιμοποιήσει το </a:t>
            </a:r>
            <a:r>
              <a:rPr lang="en-US" baseline="0" dirty="0" smtClean="0"/>
              <a:t>container image </a:t>
            </a:r>
            <a:r>
              <a:rPr lang="el-GR" baseline="0" dirty="0" smtClean="0"/>
              <a:t>που φτιάξαμε, πρέπει να το ανεβάσουμε στο </a:t>
            </a:r>
            <a:r>
              <a:rPr lang="en-US" baseline="0" dirty="0" smtClean="0"/>
              <a:t>Google Container Registry. </a:t>
            </a:r>
          </a:p>
          <a:p>
            <a:r>
              <a:rPr lang="el-GR" baseline="0" dirty="0" smtClean="0"/>
              <a:t>Εικόνα 1) </a:t>
            </a:r>
            <a:r>
              <a:rPr lang="en-US" baseline="0" dirty="0" err="1" smtClean="0"/>
              <a:t>gcloud</a:t>
            </a:r>
            <a:r>
              <a:rPr lang="en-US" baseline="0" dirty="0" smtClean="0"/>
              <a:t> </a:t>
            </a:r>
            <a:r>
              <a:rPr lang="en-US" baseline="0" dirty="0" err="1" smtClean="0"/>
              <a:t>auth</a:t>
            </a:r>
            <a:r>
              <a:rPr lang="en-US" baseline="0" dirty="0" smtClean="0"/>
              <a:t> configure-</a:t>
            </a:r>
            <a:r>
              <a:rPr lang="en-US" baseline="0" dirty="0" err="1" smtClean="0"/>
              <a:t>docker</a:t>
            </a:r>
            <a:r>
              <a:rPr lang="en-US" baseline="0" dirty="0" smtClean="0"/>
              <a:t> </a:t>
            </a:r>
            <a:r>
              <a:rPr lang="el-GR" baseline="0" dirty="0" smtClean="0"/>
              <a:t>– ρυθμίζουμε τη γραμμή εντολών του </a:t>
            </a:r>
            <a:r>
              <a:rPr lang="en-US" baseline="0" dirty="0" err="1" smtClean="0"/>
              <a:t>Docker</a:t>
            </a:r>
            <a:r>
              <a:rPr lang="en-US" baseline="0" dirty="0" smtClean="0"/>
              <a:t> </a:t>
            </a:r>
            <a:r>
              <a:rPr lang="el-GR" baseline="0" dirty="0" smtClean="0"/>
              <a:t>ώστε να αναγνωρίζει το </a:t>
            </a:r>
            <a:r>
              <a:rPr lang="en-US" baseline="0" dirty="0" smtClean="0"/>
              <a:t>Container Registry. </a:t>
            </a:r>
          </a:p>
          <a:p>
            <a:r>
              <a:rPr lang="el-GR" baseline="0" dirty="0" smtClean="0"/>
              <a:t>Εικόνα 2) </a:t>
            </a:r>
            <a:r>
              <a:rPr lang="en-US" baseline="0" dirty="0" err="1" smtClean="0"/>
              <a:t>docker</a:t>
            </a:r>
            <a:r>
              <a:rPr lang="en-US" baseline="0" dirty="0" smtClean="0"/>
              <a:t> push gcr.io/${PROJECT_ID}/hello-app:v1 – </a:t>
            </a:r>
            <a:r>
              <a:rPr lang="el-GR" baseline="0" dirty="0" smtClean="0"/>
              <a:t>ανεβάζουμε το </a:t>
            </a:r>
            <a:r>
              <a:rPr lang="en-US" baseline="0" dirty="0" smtClean="0"/>
              <a:t>container image </a:t>
            </a:r>
            <a:r>
              <a:rPr lang="el-GR" baseline="0" dirty="0" smtClean="0"/>
              <a:t>στο </a:t>
            </a:r>
            <a:r>
              <a:rPr lang="en-US" baseline="0" dirty="0" smtClean="0"/>
              <a:t>Container Registry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66</a:t>
            </a:fld>
            <a:endParaRPr lang="el-GR" dirty="0"/>
          </a:p>
        </p:txBody>
      </p:sp>
    </p:spTree>
    <p:extLst>
      <p:ext uri="{BB962C8B-B14F-4D97-AF65-F5344CB8AC3E}">
        <p14:creationId xmlns:p14="http://schemas.microsoft.com/office/powerpoint/2010/main" val="3020479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Το</a:t>
            </a:r>
            <a:r>
              <a:rPr lang="el-GR" baseline="0" dirty="0" smtClean="0"/>
              <a:t> </a:t>
            </a:r>
            <a:r>
              <a:rPr lang="en-US" baseline="0" dirty="0" smtClean="0"/>
              <a:t>deployment </a:t>
            </a:r>
            <a:r>
              <a:rPr lang="el-GR" baseline="0" dirty="0" smtClean="0"/>
              <a:t>της εφαρμογής γίνεται τελικά με την εντολή: </a:t>
            </a:r>
          </a:p>
          <a:p>
            <a:r>
              <a:rPr lang="en-US" baseline="0" dirty="0" err="1" smtClean="0"/>
              <a:t>kubectl</a:t>
            </a:r>
            <a:r>
              <a:rPr lang="en-US" baseline="0" dirty="0" smtClean="0"/>
              <a:t> run hello-web --image=gcr.io/${PROJECT_ID}/hello-app:v1 --port 8080 </a:t>
            </a:r>
          </a:p>
          <a:p>
            <a:endParaRPr lang="el-GR" baseline="0" dirty="0" smtClean="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69</a:t>
            </a:fld>
            <a:endParaRPr lang="el-GR" dirty="0"/>
          </a:p>
        </p:txBody>
      </p:sp>
    </p:spTree>
    <p:extLst>
      <p:ext uri="{BB962C8B-B14F-4D97-AF65-F5344CB8AC3E}">
        <p14:creationId xmlns:p14="http://schemas.microsoft.com/office/powerpoint/2010/main" val="2965570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Εικόνα</a:t>
            </a:r>
            <a:r>
              <a:rPr lang="el-GR" baseline="0" dirty="0" smtClean="0"/>
              <a:t> 1) Βλέπουμε το </a:t>
            </a:r>
            <a:r>
              <a:rPr lang="en-US" baseline="0" dirty="0" smtClean="0"/>
              <a:t>pod </a:t>
            </a:r>
            <a:r>
              <a:rPr lang="el-GR" baseline="0" dirty="0" smtClean="0"/>
              <a:t>που έχει δημιουργηθεί </a:t>
            </a:r>
          </a:p>
          <a:p>
            <a:r>
              <a:rPr lang="el-GR" baseline="0" dirty="0" smtClean="0"/>
              <a:t>Εικόνα 2) Βλέπουμε το </a:t>
            </a:r>
            <a:r>
              <a:rPr lang="en-US" baseline="0" dirty="0" smtClean="0"/>
              <a:t>deployment </a:t>
            </a:r>
            <a:r>
              <a:rPr lang="el-GR" baseline="0" dirty="0" smtClean="0"/>
              <a:t>που έχει δημιουργηθεί </a:t>
            </a:r>
          </a:p>
          <a:p>
            <a:r>
              <a:rPr lang="el-GR" baseline="0" dirty="0" smtClean="0"/>
              <a:t>Εικόνα 3) Βλέπουμε ότι δεν έχει δημιουργηθεί ακόμα κανένα αντικείμενο τύπου </a:t>
            </a:r>
            <a:r>
              <a:rPr lang="en-US" baseline="0" dirty="0" smtClean="0"/>
              <a:t>service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70</a:t>
            </a:fld>
            <a:endParaRPr lang="el-GR" dirty="0"/>
          </a:p>
        </p:txBody>
      </p:sp>
    </p:spTree>
    <p:extLst>
      <p:ext uri="{BB962C8B-B14F-4D97-AF65-F5344CB8AC3E}">
        <p14:creationId xmlns:p14="http://schemas.microsoft.com/office/powerpoint/2010/main" val="246342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6</a:t>
            </a:fld>
            <a:endParaRPr lang="el-GR" dirty="0"/>
          </a:p>
        </p:txBody>
      </p:sp>
    </p:spTree>
    <p:extLst>
      <p:ext uri="{BB962C8B-B14F-4D97-AF65-F5344CB8AC3E}">
        <p14:creationId xmlns:p14="http://schemas.microsoft.com/office/powerpoint/2010/main" val="35463301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Εικόνα</a:t>
            </a:r>
            <a:r>
              <a:rPr lang="el-GR" baseline="0" dirty="0" smtClean="0"/>
              <a:t> 1) </a:t>
            </a:r>
            <a:r>
              <a:rPr lang="en-US" baseline="0" dirty="0" err="1" smtClean="0"/>
              <a:t>kubectl</a:t>
            </a:r>
            <a:r>
              <a:rPr lang="en-US" baseline="0" dirty="0" smtClean="0"/>
              <a:t> expose deployment hello-web --type=</a:t>
            </a:r>
            <a:r>
              <a:rPr lang="en-US" baseline="0" dirty="0" err="1" smtClean="0"/>
              <a:t>LoadBalancer</a:t>
            </a:r>
            <a:r>
              <a:rPr lang="en-US" baseline="0" dirty="0" smtClean="0"/>
              <a:t> --port 80 --target-port 8080 </a:t>
            </a:r>
            <a:endParaRPr lang="el-GR" baseline="0" dirty="0" smtClean="0"/>
          </a:p>
          <a:p>
            <a:r>
              <a:rPr lang="el-GR" baseline="0" dirty="0" smtClean="0"/>
              <a:t>Η εφαρμογή μας πλέον είναι διαθέσιμη στο διαδίκτυο στη θύρα 8080 </a:t>
            </a:r>
          </a:p>
          <a:p>
            <a:r>
              <a:rPr lang="el-GR" baseline="0" dirty="0" smtClean="0"/>
              <a:t>Εικόνα 2) Πλέον βλέπουμε ότι έχει δημιουργηθεί ένα αντικείμενο </a:t>
            </a:r>
            <a:r>
              <a:rPr lang="en-US" baseline="0" dirty="0" smtClean="0"/>
              <a:t>service </a:t>
            </a:r>
            <a:r>
              <a:rPr lang="el-GR" baseline="0" dirty="0" smtClean="0"/>
              <a:t>για την εφαρμογή μας. </a:t>
            </a:r>
            <a:endParaRPr lang="en-US" baseline="0" dirty="0" smtClean="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71</a:t>
            </a:fld>
            <a:endParaRPr lang="el-GR" dirty="0"/>
          </a:p>
        </p:txBody>
      </p:sp>
    </p:spTree>
    <p:extLst>
      <p:ext uri="{BB962C8B-B14F-4D97-AF65-F5344CB8AC3E}">
        <p14:creationId xmlns:p14="http://schemas.microsoft.com/office/powerpoint/2010/main" val="351166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Χρησιμοποιώντας την εξωτερική διεύθυνση</a:t>
            </a:r>
            <a:r>
              <a:rPr lang="el-GR" baseline="0" dirty="0" smtClean="0"/>
              <a:t> </a:t>
            </a:r>
            <a:r>
              <a:rPr lang="en-US" baseline="0" dirty="0" smtClean="0"/>
              <a:t>IP</a:t>
            </a:r>
            <a:r>
              <a:rPr lang="el-GR" baseline="0" dirty="0" smtClean="0"/>
              <a:t>(Εικόνα 1), μπορούμε πλέον να προσπελάσουμε την εφαρμογή με έναν περιηγητή (Εικόνα 2).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72</a:t>
            </a:fld>
            <a:endParaRPr lang="el-GR" dirty="0"/>
          </a:p>
        </p:txBody>
      </p:sp>
    </p:spTree>
    <p:extLst>
      <p:ext uri="{BB962C8B-B14F-4D97-AF65-F5344CB8AC3E}">
        <p14:creationId xmlns:p14="http://schemas.microsoft.com/office/powerpoint/2010/main" val="3328105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Όπως</a:t>
            </a:r>
            <a:r>
              <a:rPr lang="el-GR" baseline="0" dirty="0" smtClean="0"/>
              <a:t> βλέπουμε, αυτή τη στιγμή υπάρχει μόνο ένα αντίγραφο του </a:t>
            </a:r>
            <a:r>
              <a:rPr lang="en-US" baseline="0" dirty="0" smtClean="0"/>
              <a:t>deployment</a:t>
            </a:r>
            <a:r>
              <a:rPr lang="el-GR" baseline="0" dirty="0" smtClean="0"/>
              <a:t> που έχουμε δημιουργήσει και ένα </a:t>
            </a:r>
            <a:r>
              <a:rPr lang="en-US" baseline="0" dirty="0" smtClean="0"/>
              <a:t>pod </a:t>
            </a:r>
            <a:r>
              <a:rPr lang="el-GR" baseline="0" dirty="0" smtClean="0"/>
              <a:t>στο οποίο τρέχει αυτό το αντίγραφο.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73</a:t>
            </a:fld>
            <a:endParaRPr lang="el-GR" dirty="0"/>
          </a:p>
        </p:txBody>
      </p:sp>
    </p:spTree>
    <p:extLst>
      <p:ext uri="{BB962C8B-B14F-4D97-AF65-F5344CB8AC3E}">
        <p14:creationId xmlns:p14="http://schemas.microsoft.com/office/powerpoint/2010/main" val="33235004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Εικόνα 1) </a:t>
            </a:r>
            <a:r>
              <a:rPr lang="en-US" dirty="0" err="1" smtClean="0"/>
              <a:t>kubectl</a:t>
            </a:r>
            <a:r>
              <a:rPr lang="en-US" baseline="0" dirty="0" smtClean="0"/>
              <a:t> scale deployment hello-web –replicas=3 </a:t>
            </a:r>
          </a:p>
          <a:p>
            <a:r>
              <a:rPr lang="el-GR" baseline="0" dirty="0" smtClean="0"/>
              <a:t>Με την εντολή αυτή θα έχουμε συνολικά 3 αντίγραφα του </a:t>
            </a:r>
            <a:r>
              <a:rPr lang="en-US" baseline="0" dirty="0" smtClean="0"/>
              <a:t>deployment</a:t>
            </a:r>
            <a:r>
              <a:rPr lang="el-GR" baseline="0" dirty="0" smtClean="0"/>
              <a:t>, θα δημιουργηθούν δηλαδή άλλα 2 αντίγραφα </a:t>
            </a:r>
          </a:p>
          <a:p>
            <a:r>
              <a:rPr lang="el-GR" baseline="0" dirty="0" smtClean="0"/>
              <a:t>Εικόνα 2) Βλέπουμε πλέον ότι υπάρχουν 3 αντίγραφα του </a:t>
            </a:r>
            <a:r>
              <a:rPr lang="en-US" baseline="0" dirty="0" smtClean="0"/>
              <a:t>deployment</a:t>
            </a:r>
            <a:r>
              <a:rPr lang="el-GR" baseline="0" dirty="0" smtClean="0"/>
              <a:t>, τα οποία τρέχουν σε 3 </a:t>
            </a:r>
            <a:r>
              <a:rPr lang="en-US" baseline="0" dirty="0" smtClean="0"/>
              <a:t>pod.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74</a:t>
            </a:fld>
            <a:endParaRPr lang="el-GR" dirty="0"/>
          </a:p>
        </p:txBody>
      </p:sp>
    </p:spTree>
    <p:extLst>
      <p:ext uri="{BB962C8B-B14F-4D97-AF65-F5344CB8AC3E}">
        <p14:creationId xmlns:p14="http://schemas.microsoft.com/office/powerpoint/2010/main" val="1967624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Με</a:t>
            </a:r>
            <a:r>
              <a:rPr lang="el-GR" baseline="0" dirty="0" smtClean="0"/>
              <a:t> τις εντολές που χρησιμοποιήσαμε στο βήμα 2, αλλάζοντας το όνομα, μπορούμε να ανεβάσουμε μια νέα </a:t>
            </a:r>
            <a:r>
              <a:rPr lang="en-US" baseline="0" dirty="0" smtClean="0"/>
              <a:t>version </a:t>
            </a:r>
            <a:r>
              <a:rPr lang="el-GR" baseline="0" dirty="0" smtClean="0"/>
              <a:t>της εφαρμογής μας. </a:t>
            </a:r>
            <a:endParaRPr lang="en-US" baseline="0" dirty="0" smtClean="0"/>
          </a:p>
          <a:p>
            <a:r>
              <a:rPr lang="el-GR" baseline="0" dirty="0" smtClean="0"/>
              <a:t>Έχουμε ήδη αλλάξει το μήνυμα απόκρισης του </a:t>
            </a:r>
            <a:r>
              <a:rPr lang="en-US" baseline="0" dirty="0" smtClean="0"/>
              <a:t>sever </a:t>
            </a:r>
            <a:r>
              <a:rPr lang="el-GR" baseline="0" dirty="0" smtClean="0"/>
              <a:t>σε </a:t>
            </a:r>
            <a:r>
              <a:rPr lang="en-US" baseline="0" dirty="0" smtClean="0"/>
              <a:t>"Hello, GKE!" </a:t>
            </a:r>
            <a:r>
              <a:rPr lang="el-GR" baseline="0" dirty="0" smtClean="0"/>
              <a:t>και ορίσαμε τη </a:t>
            </a:r>
            <a:r>
              <a:rPr lang="en-US" baseline="0" dirty="0" smtClean="0"/>
              <a:t>version </a:t>
            </a:r>
            <a:r>
              <a:rPr lang="el-GR" baseline="0" dirty="0" smtClean="0"/>
              <a:t>της εφαρμογής σε </a:t>
            </a:r>
            <a:r>
              <a:rPr lang="en-US" baseline="0" dirty="0" smtClean="0"/>
              <a:t>v2.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75</a:t>
            </a:fld>
            <a:endParaRPr lang="el-GR" dirty="0"/>
          </a:p>
        </p:txBody>
      </p:sp>
    </p:spTree>
    <p:extLst>
      <p:ext uri="{BB962C8B-B14F-4D97-AF65-F5344CB8AC3E}">
        <p14:creationId xmlns:p14="http://schemas.microsoft.com/office/powerpoint/2010/main" val="2955018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Εικόνα</a:t>
            </a:r>
            <a:r>
              <a:rPr lang="el-GR" baseline="0" dirty="0" smtClean="0"/>
              <a:t> 1)</a:t>
            </a:r>
            <a:r>
              <a:rPr lang="en-US" baseline="0" dirty="0" smtClean="0"/>
              <a:t> </a:t>
            </a:r>
            <a:r>
              <a:rPr lang="en-US" baseline="0" dirty="0" err="1" smtClean="0"/>
              <a:t>kubectl</a:t>
            </a:r>
            <a:r>
              <a:rPr lang="en-US" baseline="0" dirty="0" smtClean="0"/>
              <a:t> set image deployment/hello-web hello-web=gcr.io/${PROJECT_ID}/hello-app:v2 </a:t>
            </a:r>
          </a:p>
          <a:p>
            <a:r>
              <a:rPr lang="el-GR" baseline="0" dirty="0" smtClean="0"/>
              <a:t>Ορίζουμε το </a:t>
            </a:r>
            <a:r>
              <a:rPr lang="en-US" baseline="0" dirty="0" smtClean="0"/>
              <a:t>container image </a:t>
            </a:r>
            <a:r>
              <a:rPr lang="el-GR" baseline="0" dirty="0" smtClean="0"/>
              <a:t>που θέλουμε πλέον να χρησιμοποιείται. </a:t>
            </a:r>
          </a:p>
          <a:p>
            <a:r>
              <a:rPr lang="el-GR" baseline="0" dirty="0" smtClean="0"/>
              <a:t>Εικόνα 2, 3) Μπορούμε πλέον να δούμε την νέα έκδοση της εφαρμογής μας.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76</a:t>
            </a:fld>
            <a:endParaRPr lang="el-GR" dirty="0"/>
          </a:p>
        </p:txBody>
      </p:sp>
    </p:spTree>
    <p:extLst>
      <p:ext uri="{BB962C8B-B14F-4D97-AF65-F5344CB8AC3E}">
        <p14:creationId xmlns:p14="http://schemas.microsoft.com/office/powerpoint/2010/main" val="284419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Μέσω</a:t>
            </a:r>
            <a:r>
              <a:rPr lang="el-GR" baseline="0" dirty="0" smtClean="0"/>
              <a:t> του </a:t>
            </a:r>
            <a:r>
              <a:rPr lang="en-US" baseline="0" dirty="0" smtClean="0"/>
              <a:t>GUI </a:t>
            </a:r>
            <a:r>
              <a:rPr lang="el-GR" baseline="0" dirty="0" smtClean="0"/>
              <a:t>του </a:t>
            </a:r>
            <a:r>
              <a:rPr lang="en-US" baseline="0" dirty="0" smtClean="0"/>
              <a:t>GKE </a:t>
            </a:r>
            <a:r>
              <a:rPr lang="el-GR" baseline="0" dirty="0" smtClean="0"/>
              <a:t>μπορούμε να δούμε κάθε αντικείμενο που έχουμε δημιουργήσει καθώς και κάθε διαθέσιμο πόρο. Στην εικόνα, για παράδειγμα φαίνεται το </a:t>
            </a:r>
            <a:r>
              <a:rPr lang="en-US" baseline="0" dirty="0" smtClean="0"/>
              <a:t>deployment </a:t>
            </a:r>
            <a:r>
              <a:rPr lang="el-GR" baseline="0" dirty="0" smtClean="0"/>
              <a:t>που έχουμε δημιουργήσει.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77</a:t>
            </a:fld>
            <a:endParaRPr lang="el-GR" dirty="0"/>
          </a:p>
        </p:txBody>
      </p:sp>
    </p:spTree>
    <p:extLst>
      <p:ext uri="{BB962C8B-B14F-4D97-AF65-F5344CB8AC3E}">
        <p14:creationId xmlns:p14="http://schemas.microsoft.com/office/powerpoint/2010/main" val="315952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Μια</a:t>
            </a:r>
            <a:r>
              <a:rPr lang="el-GR" baseline="0" dirty="0" smtClean="0"/>
              <a:t> εικονική μηχανή είναι ουσιαστικά μια εξομοίωση ενός ξεχωριστού υπολογιστή μέσα στον υπολογιστής μας, που εκτελεί όλες τις λειτουργίες ενός φυσικού υπολογιστή: εκκίνηση λειτουργίας, επανεκκίνηση και τερματισμό λειτουργίας. Σε μια εικονική μηχανή μπορούμε να συνδέσουμε περιφερειακές μηχανές, διαθέτει δικό της </a:t>
            </a:r>
            <a:r>
              <a:rPr lang="en-US" baseline="0" dirty="0" smtClean="0"/>
              <a:t>BIOS </a:t>
            </a:r>
            <a:r>
              <a:rPr lang="el-GR" baseline="0" dirty="0" smtClean="0"/>
              <a:t>ή </a:t>
            </a:r>
            <a:r>
              <a:rPr lang="en-US" baseline="0" dirty="0" smtClean="0"/>
              <a:t>UEFI</a:t>
            </a:r>
            <a:r>
              <a:rPr lang="el-GR" baseline="0" dirty="0" smtClean="0"/>
              <a:t>, ενώ χρειάζεται οδηγούς (</a:t>
            </a:r>
            <a:r>
              <a:rPr lang="en-US" baseline="0" dirty="0" smtClean="0"/>
              <a:t>drivers</a:t>
            </a:r>
            <a:r>
              <a:rPr lang="el-GR" baseline="0" dirty="0" smtClean="0"/>
              <a:t>)</a:t>
            </a:r>
            <a:r>
              <a:rPr lang="en-US" baseline="0" dirty="0" smtClean="0"/>
              <a:t> </a:t>
            </a:r>
            <a:r>
              <a:rPr lang="el-GR" baseline="0" dirty="0" smtClean="0"/>
              <a:t>για να εξομοιώσει εικόνα και ήχο.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7</a:t>
            </a:fld>
            <a:endParaRPr lang="el-GR" dirty="0"/>
          </a:p>
        </p:txBody>
      </p:sp>
    </p:spTree>
    <p:extLst>
      <p:ext uri="{BB962C8B-B14F-4D97-AF65-F5344CB8AC3E}">
        <p14:creationId xmlns:p14="http://schemas.microsoft.com/office/powerpoint/2010/main" val="290109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8</a:t>
            </a:fld>
            <a:endParaRPr lang="el-GR" dirty="0"/>
          </a:p>
        </p:txBody>
      </p:sp>
    </p:spTree>
    <p:extLst>
      <p:ext uri="{BB962C8B-B14F-4D97-AF65-F5344CB8AC3E}">
        <p14:creationId xmlns:p14="http://schemas.microsoft.com/office/powerpoint/2010/main" val="93984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Μια</a:t>
            </a:r>
            <a:r>
              <a:rPr lang="el-GR" baseline="0" dirty="0" smtClean="0"/>
              <a:t> </a:t>
            </a:r>
            <a:r>
              <a:rPr lang="el-GR" dirty="0" smtClean="0"/>
              <a:t>εικονική μηχανή, αν και το λειτουργικό</a:t>
            </a:r>
            <a:r>
              <a:rPr lang="el-GR" baseline="0" dirty="0" smtClean="0"/>
              <a:t> της τρέχει απομονωμένα από τις υπόλοιπες εικονικές μηχανές και από το λειτουργικό του κεντρικού υπολογιστή (</a:t>
            </a:r>
            <a:r>
              <a:rPr lang="en-US" baseline="0" dirty="0" smtClean="0"/>
              <a:t>host</a:t>
            </a:r>
            <a:r>
              <a:rPr lang="el-GR" baseline="0" dirty="0" smtClean="0"/>
              <a:t>), δεν παύει να χρησιμοποιεί πόρους του υλικού του </a:t>
            </a:r>
            <a:r>
              <a:rPr lang="en-US" baseline="0" dirty="0" smtClean="0"/>
              <a:t>host.</a:t>
            </a:r>
            <a:r>
              <a:rPr lang="el-GR" baseline="0" dirty="0" smtClean="0"/>
              <a:t> Σε ένα </a:t>
            </a:r>
            <a:r>
              <a:rPr lang="en-US" baseline="0" dirty="0" smtClean="0"/>
              <a:t>host </a:t>
            </a:r>
            <a:r>
              <a:rPr lang="el-GR" baseline="0" dirty="0" smtClean="0"/>
              <a:t>υπολογιστή λοιπόν, μπορεί να εκτελείται η ίδια στοίβα υπηρεσιών και λειτουργικών συστημάτων από τα πολλαπλά </a:t>
            </a:r>
            <a:r>
              <a:rPr lang="en-US" baseline="0" dirty="0" smtClean="0"/>
              <a:t>VM </a:t>
            </a:r>
            <a:r>
              <a:rPr lang="el-GR" baseline="0" dirty="0" smtClean="0"/>
              <a:t>που πιθανόν φιλοξενεί. </a:t>
            </a:r>
          </a:p>
          <a:p>
            <a:r>
              <a:rPr lang="el-GR" baseline="0" dirty="0" smtClean="0"/>
              <a:t>Τα παραπάνω οδήγησαν στην δημιουργία των δοχείων </a:t>
            </a:r>
            <a:r>
              <a:rPr lang="en-US" baseline="0" dirty="0" smtClean="0"/>
              <a:t>LXC, </a:t>
            </a:r>
            <a:r>
              <a:rPr lang="el-GR" baseline="0" dirty="0" smtClean="0"/>
              <a:t>που ουσιαστικά ικανοποιούν τις ίδιες απαιτήσεις με τις εικονικές μηχανές, με τη διαφορά ότι τα δοχεία </a:t>
            </a:r>
            <a:r>
              <a:rPr lang="en-US" baseline="0" dirty="0" smtClean="0"/>
              <a:t>LXC </a:t>
            </a:r>
            <a:r>
              <a:rPr lang="el-GR" baseline="0" dirty="0" smtClean="0"/>
              <a:t>παρέχουν λειτουργικό σύστημα σε επίπεδο υπηρεσιών, με μερίδιο στην χρήση πόρων και δικτύου, χωρίς να απαιτείται η δημιουργία πολλαπλών στιγμιότυπων του ίδιου λειτουργικού συστήματος με μια εικονική μηχανή. </a:t>
            </a:r>
          </a:p>
          <a:p>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9</a:t>
            </a:fld>
            <a:endParaRPr lang="el-GR" dirty="0"/>
          </a:p>
        </p:txBody>
      </p:sp>
    </p:spTree>
    <p:extLst>
      <p:ext uri="{BB962C8B-B14F-4D97-AF65-F5344CB8AC3E}">
        <p14:creationId xmlns:p14="http://schemas.microsoft.com/office/powerpoint/2010/main" val="59943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Το </a:t>
            </a:r>
            <a:r>
              <a:rPr lang="en-US" dirty="0" err="1" smtClean="0"/>
              <a:t>Docker</a:t>
            </a:r>
            <a:r>
              <a:rPr lang="en-US" dirty="0" smtClean="0"/>
              <a:t> </a:t>
            </a:r>
            <a:r>
              <a:rPr lang="el-GR" dirty="0" smtClean="0"/>
              <a:t>είναι η</a:t>
            </a:r>
            <a:r>
              <a:rPr lang="el-GR" baseline="0" dirty="0" smtClean="0"/>
              <a:t> πιο δημοφιλής τεχνολογία </a:t>
            </a:r>
            <a:r>
              <a:rPr lang="en-US" baseline="0" dirty="0" smtClean="0"/>
              <a:t>container, </a:t>
            </a:r>
            <a:r>
              <a:rPr lang="el-GR" baseline="0" dirty="0" smtClean="0"/>
              <a:t>παρ’ όλα αυτά, εκτός από τα δοχεία </a:t>
            </a:r>
            <a:r>
              <a:rPr lang="en-US" baseline="0" dirty="0" smtClean="0"/>
              <a:t>LXC </a:t>
            </a:r>
            <a:r>
              <a:rPr lang="el-GR" baseline="0" dirty="0" smtClean="0"/>
              <a:t>και πριν από το </a:t>
            </a:r>
            <a:r>
              <a:rPr lang="en-US" baseline="0" dirty="0" err="1" smtClean="0"/>
              <a:t>Docker</a:t>
            </a:r>
            <a:r>
              <a:rPr lang="en-US" baseline="0" dirty="0" smtClean="0"/>
              <a:t>, </a:t>
            </a:r>
            <a:r>
              <a:rPr lang="el-GR" baseline="0" dirty="0" smtClean="0"/>
              <a:t>υπήρξαν παρόμοιες </a:t>
            </a:r>
            <a:r>
              <a:rPr lang="el-GR" baseline="0" dirty="0" err="1" smtClean="0"/>
              <a:t>εικονικοποιήσεις</a:t>
            </a:r>
            <a:r>
              <a:rPr lang="el-GR" baseline="0" dirty="0" smtClean="0"/>
              <a:t> σε επίπεδο λειτουργικού συστήματος, όπως τα </a:t>
            </a:r>
            <a:r>
              <a:rPr lang="en-US" baseline="0" dirty="0" smtClean="0"/>
              <a:t>FreeBSD jails, </a:t>
            </a:r>
            <a:r>
              <a:rPr lang="el-GR" baseline="0" dirty="0" smtClean="0"/>
              <a:t>τα </a:t>
            </a:r>
            <a:r>
              <a:rPr lang="en-US" baseline="0" dirty="0" smtClean="0"/>
              <a:t>AIX Workload Partitions </a:t>
            </a:r>
            <a:r>
              <a:rPr lang="el-GR" baseline="0" dirty="0" smtClean="0"/>
              <a:t>και τα </a:t>
            </a:r>
            <a:r>
              <a:rPr lang="en-US" baseline="0" dirty="0" smtClean="0"/>
              <a:t>Solaris Containers. </a:t>
            </a:r>
            <a:endParaRPr lang="el-GR" dirty="0"/>
          </a:p>
        </p:txBody>
      </p:sp>
      <p:sp>
        <p:nvSpPr>
          <p:cNvPr id="4" name="Θέση αριθμού διαφάνειας 3"/>
          <p:cNvSpPr>
            <a:spLocks noGrp="1"/>
          </p:cNvSpPr>
          <p:nvPr>
            <p:ph type="sldNum" sz="quarter" idx="10"/>
          </p:nvPr>
        </p:nvSpPr>
        <p:spPr/>
        <p:txBody>
          <a:bodyPr/>
          <a:lstStyle/>
          <a:p>
            <a:pPr rtl="0"/>
            <a:fld id="{01F2A70B-78F2-4DCF-B53B-C990D2FAFB8A}" type="slidenum">
              <a:rPr lang="el-GR" smtClean="0"/>
              <a:t>10</a:t>
            </a:fld>
            <a:endParaRPr lang="el-GR" dirty="0"/>
          </a:p>
        </p:txBody>
      </p:sp>
    </p:spTree>
    <p:extLst>
      <p:ext uri="{BB962C8B-B14F-4D97-AF65-F5344CB8AC3E}">
        <p14:creationId xmlns:p14="http://schemas.microsoft.com/office/powerpoint/2010/main" val="188538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2413" y="1905000"/>
            <a:ext cx="9144000" cy="2667000"/>
          </a:xfrm>
        </p:spPr>
        <p:txBody>
          <a:bodyPr rtlCol="0">
            <a:noAutofit/>
          </a:bodyPr>
          <a:lstStyle>
            <a:lvl1pPr rtl="0">
              <a:defRPr sz="5400"/>
            </a:lvl1pPr>
          </a:lstStyle>
          <a:p>
            <a:pPr rtl="0"/>
            <a:r>
              <a:rPr lang="el-GR" smtClean="0"/>
              <a:t>Στυλ κύριου τίτλου</a:t>
            </a:r>
            <a:endParaRPr lang="el-GR" dirty="0"/>
          </a:p>
        </p:txBody>
      </p:sp>
      <p:grpSp>
        <p:nvGrpSpPr>
          <p:cNvPr id="256" name="Γραμμή" descr="Γραφικό γραμμής"/>
          <p:cNvGrpSpPr/>
          <p:nvPr/>
        </p:nvGrpSpPr>
        <p:grpSpPr bwMode="invGray">
          <a:xfrm>
            <a:off x="1584896" y="4724400"/>
            <a:ext cx="8631936" cy="64008"/>
            <a:chOff x="-4110038" y="2703513"/>
            <a:chExt cx="17394239" cy="160336"/>
          </a:xfrm>
          <a:solidFill>
            <a:schemeClr val="accent1"/>
          </a:solidFill>
        </p:grpSpPr>
        <p:sp>
          <p:nvSpPr>
            <p:cNvPr id="257" name="Ελεύθερη σχεδίαση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58" name="Ελεύθερη σχεδίαση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59" name="Ελεύθερη σχεδίαση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0" name="Ελεύθερη σχεδίαση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1" name="Ελεύθερη σχεδίαση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2" name="Ελεύθερη σχεδίαση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3" name="Ελεύθερη σχεδίαση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4" name="Ελεύθερη σχεδίαση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5" name="Ελεύθερη σχεδίαση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6" name="Ελεύθερη σχεδίαση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7" name="Ελεύθερη σχεδίαση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8" name="Ελεύθερη σχεδίαση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9" name="Ελεύθερη σχεδίαση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0" name="Ελεύθερη σχεδίαση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1" name="Ελεύθερη σχεδίαση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2" name="Ελεύθερη σχεδίαση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3" name="Ελεύθερη σχεδίαση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4" name="Ελεύθερη σχεδίαση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5" name="Ελεύθερη σχεδίαση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6" name="Ελεύθερη σχεδίαση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7" name="Ελεύθερη σχεδίαση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8" name="Ελεύθερη σχεδίαση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9" name="Ελεύθερη σχεδίαση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0" name="Ελεύθερη σχεδίαση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1" name="Ελεύθερη σχεδίαση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2" name="Ελεύθερη σχεδίαση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3" name="Ελεύθερη σχεδίαση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4" name="Ελεύθερη σχεδίαση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5" name="Ελεύθερη σχεδίαση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6" name="Ελεύθερη σχεδίαση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7" name="Ελεύθερη σχεδίαση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8" name="Ελεύθερη σχεδίαση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9" name="Ελεύθερη σχεδίαση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0" name="Ελεύθερη σχεδίαση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1" name="Ελεύθερη σχεδίαση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2" name="Ελεύθερη σχεδίαση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3" name="Ελεύθερη σχεδίαση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4" name="Ελεύθερη σχεδίαση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5" name="Ελεύθερη σχεδίαση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6" name="Ελεύθερη σχεδίαση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7" name="Ελεύθερη σχεδίαση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8" name="Ελεύθερη σχεδίαση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9" name="Ελεύθερη σχεδίαση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0" name="Ελεύθερη σχεδίαση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1" name="Ελεύθερη σχεδίαση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2" name="Ελεύθερη σχεδίαση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3" name="Ελεύθερη σχεδίαση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4" name="Ελεύθερη σχεδίαση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5" name="Ελεύθερη σχεδίαση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6" name="Ελεύθερη σχεδίαση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7" name="Ελεύθερη σχεδίαση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8" name="Ελεύθερη σχεδίαση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9" name="Ελεύθερη σχεδίαση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0" name="Ελεύθερη σχεδίαση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1" name="Ελεύθερη σχεδίαση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2" name="Ελεύθερη σχεδίαση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3" name="Ελεύθερη σχεδίαση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4" name="Ελεύθερη σχεδίαση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5" name="Ελεύθερη σχεδίαση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6" name="Ελεύθερη σχεδίαση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7" name="Ελεύθερη σχεδίαση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8" name="Ελεύθερη σχεδίαση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9" name="Ελεύθερη σχεδίαση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0" name="Ελεύθερη σχεδίαση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1" name="Ελεύθερη σχεδίαση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2" name="Ελεύθερη σχεδίαση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3" name="Ελεύθερη σχεδίαση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4" name="Ελεύθερη σχεδίαση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5" name="Ελεύθερη σχεδίαση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6" name="Ελεύθερη σχεδίαση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7" name="Ελεύθερη σχεδίαση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8" name="Ελεύθερη σχεδίαση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9" name="Ελεύθερη σχεδίαση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0" name="Ελεύθερη σχεδίαση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1" name="Ελεύθερη σχεδίαση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2" name="Ελεύθερη σχεδίαση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3" name="Ελεύθερη σχεδίαση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4" name="Ελεύθερη σχεδίαση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5" name="Ελεύθερη σχεδίαση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6" name="Ελεύθερη σχεδίαση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7" name="Ελεύθερη σχεδίαση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8" name="Ελεύθερη σχεδίαση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9" name="Ελεύθερη σχεδίαση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0" name="Ελεύθερη σχεδίαση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1" name="Ελεύθερη σχεδίαση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2" name="Ελεύθερη σχεδίαση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3" name="Ελεύθερη σχεδίαση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4" name="Ελεύθερη σχεδίαση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5" name="Ελεύθερη σχεδίαση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6" name="Ελεύθερη σχεδίαση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7" name="Ελεύθερη σχεδίαση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8" name="Ελεύθερη σχεδίαση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9" name="Ελεύθερη σχεδίαση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0" name="Ελεύθερη σχεδίαση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1" name="Ελεύθερη σχεδίαση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2" name="Ελεύθερη σχεδίαση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3" name="Ελεύθερη σχεδίαση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4" name="Ελεύθερη σχεδίαση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5" name="Ελεύθερη σχεδίαση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6" name="Ελεύθερη σχεδίαση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7" name="Ελεύθερη σχεδίαση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8" name="Ελεύθερη σχεδίαση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9" name="Ελεύθερη σχεδίαση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0" name="Ελεύθερη σχεδίαση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1" name="Ελεύθερη σχεδίαση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2" name="Ελεύθερη σχεδίαση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3" name="Ελεύθερη σχεδίαση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4" name="Ελεύθερη σχεδίαση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5" name="Ελεύθερη σχεδίαση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6" name="Ελεύθερη σχεδίαση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7" name="Ελεύθερη σχεδίαση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8" name="Ελεύθερη σχεδίαση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9" name="Ελεύθερη σχεδίαση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0" name="Ελεύθερη σχεδίαση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1" name="Ελεύθερη σχεδίαση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2" name="Ελεύθερη σχεδίαση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3" name="Ελεύθερη σχεδίαση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4" name="Ελεύθερη σχεδίαση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5" name="Ελεύθερη σχεδίαση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6" name="Ελεύθερη σχεδίαση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7" name="Ελεύθερη σχεδίαση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8" name="Ελεύθερη σχεδίαση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9" name="Ελεύθερη σχεδίαση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grpSp>
      <p:sp>
        <p:nvSpPr>
          <p:cNvPr id="3" name="Υπότιτλος 2"/>
          <p:cNvSpPr>
            <a:spLocks noGrp="1"/>
          </p:cNvSpPr>
          <p:nvPr>
            <p:ph type="subTitle" idx="1"/>
          </p:nvPr>
        </p:nvSpPr>
        <p:spPr>
          <a:xfrm>
            <a:off x="1522413" y="5105400"/>
            <a:ext cx="9143999"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dirty="0"/>
          </a:p>
        </p:txBody>
      </p:sp>
      <p:grpSp>
        <p:nvGrpSpPr>
          <p:cNvPr id="7" name="Γραμμή" descr="Γραφικό γραμμής"/>
          <p:cNvGrpSpPr/>
          <p:nvPr/>
        </p:nvGrpSpPr>
        <p:grpSpPr bwMode="invGray">
          <a:xfrm>
            <a:off x="1522413" y="1514475"/>
            <a:ext cx="10569575" cy="64008"/>
            <a:chOff x="1522413" y="1514475"/>
            <a:chExt cx="10569575" cy="64008"/>
          </a:xfrm>
        </p:grpSpPr>
        <p:sp>
          <p:nvSpPr>
            <p:cNvPr id="8" name="Ελεύθερη σχεδίαση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 name="Ελεύθερη σχεδίαση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0" name="Ελεύθερη σχεδίαση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1"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2"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3"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4"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5"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4"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5"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6"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7"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8"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9"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0"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1"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2"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3"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4"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5"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6"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7"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8"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9"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0"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1"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2"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3"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4"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5"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6"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7"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8"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9"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0"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1"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2"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3"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4"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5"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6"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7"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8"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9"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0"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1"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sp>
        <p:nvSpPr>
          <p:cNvPr id="3" name="Σύμβολο κράτησης θέσης κατακόρυφου κειμένου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p>
            <a:pPr rtl="0"/>
            <a:fld id="{CD5C4122-C6A0-4C3A-884B-99E79B92808F}" type="datetime1">
              <a:rPr lang="el-GR" smtClean="0"/>
              <a:t>10/12/2018</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10361612" y="274639"/>
            <a:ext cx="1371600" cy="5901747"/>
          </a:xfrm>
        </p:spPr>
        <p:txBody>
          <a:bodyPr vert="eaVert" rtlCol="0"/>
          <a:lstStyle>
            <a:lvl1pPr rtl="0">
              <a:defRPr/>
            </a:lvl1pPr>
          </a:lstStyle>
          <a:p>
            <a:pPr rtl="0"/>
            <a:r>
              <a:rPr lang="el-GR" smtClean="0"/>
              <a:t>Στυλ κύριου τίτλου</a:t>
            </a:r>
            <a:endParaRPr lang="el-GR" dirty="0"/>
          </a:p>
        </p:txBody>
      </p:sp>
      <p:grpSp>
        <p:nvGrpSpPr>
          <p:cNvPr id="7" name="Γραμμή" descr="Γραφικό γραμμής"/>
          <p:cNvGrpSpPr/>
          <p:nvPr/>
        </p:nvGrpSpPr>
        <p:grpSpPr bwMode="invGray">
          <a:xfrm rot="5400000">
            <a:off x="6864412" y="3472598"/>
            <a:ext cx="6492240" cy="64008"/>
            <a:chOff x="1522413" y="1514475"/>
            <a:chExt cx="10569575" cy="64008"/>
          </a:xfrm>
        </p:grpSpPr>
        <p:sp>
          <p:nvSpPr>
            <p:cNvPr id="8" name="Ελεύθερη σχεδίαση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 name="Ελεύθερη σχεδίαση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0" name="Ελεύθερη σχεδίαση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1"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2"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3"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4"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5"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4"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5"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6"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7"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8"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9"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0"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1"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2"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3"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4"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5"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6"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7"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8"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39"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0"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1"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2"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3"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4"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5"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6"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7"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8"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49"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0"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1"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2"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3"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4"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5"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6"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7"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8"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59"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0"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1"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sp>
        <p:nvSpPr>
          <p:cNvPr id="3" name="Σύμβολο κράτησης θέσης κατακόρυφου κειμένου 2"/>
          <p:cNvSpPr>
            <a:spLocks noGrp="1"/>
          </p:cNvSpPr>
          <p:nvPr>
            <p:ph type="body" orient="vert" idx="1"/>
          </p:nvPr>
        </p:nvSpPr>
        <p:spPr>
          <a:xfrm>
            <a:off x="608012" y="277813"/>
            <a:ext cx="9144001" cy="5898573"/>
          </a:xfrm>
        </p:spPr>
        <p:txBody>
          <a:bodyPr vert="eaVert" rtlCol="0"/>
          <a:lstStyle>
            <a:lvl5pPr>
              <a:defRPr/>
            </a:lvl5pPr>
            <a:lvl6pPr marL="1261872" indent="0">
              <a:buNone/>
              <a:defRPr/>
            </a:lvl6pPr>
            <a:lvl7pPr>
              <a:defRPr/>
            </a:lvl7pPr>
            <a:lvl8pPr>
              <a:defRPr baseline="0"/>
            </a:lvl8pPr>
            <a:lvl9pPr>
              <a:defRPr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p>
            <a:pPr rtl="0"/>
            <a:fld id="{487423C5-B4FD-4F01-AAC7-0EEF433AB54A}" type="datetime1">
              <a:rPr lang="el-GR" smtClean="0"/>
              <a:t>10/12/2018</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1522414" y="274638"/>
            <a:ext cx="9143998" cy="1020762"/>
          </a:xfrm>
        </p:spPr>
        <p:txBody>
          <a:bodyPr rtlCol="0"/>
          <a:lstStyle>
            <a:lvl1pPr rtl="0">
              <a:defRPr/>
            </a:lvl1pPr>
          </a:lstStyle>
          <a:p>
            <a:pPr rtl="0"/>
            <a:r>
              <a:rPr lang="el-GR" smtClean="0"/>
              <a:t>Στυλ κύριου τίτλου</a:t>
            </a:r>
            <a:endParaRPr lang="el-GR" dirty="0"/>
          </a:p>
        </p:txBody>
      </p:sp>
      <p:grpSp>
        <p:nvGrpSpPr>
          <p:cNvPr id="167" name="Γραμμή" descr="Γραφικό γραμμής"/>
          <p:cNvGrpSpPr/>
          <p:nvPr/>
        </p:nvGrpSpPr>
        <p:grpSpPr bwMode="invGray">
          <a:xfrm>
            <a:off x="1522413" y="1514475"/>
            <a:ext cx="10569575" cy="64008"/>
            <a:chOff x="1522413" y="1514475"/>
            <a:chExt cx="10569575" cy="64008"/>
          </a:xfrm>
        </p:grpSpPr>
        <p:sp>
          <p:nvSpPr>
            <p:cNvPr id="168" name="Ελεύθερη σχεδίαση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9" name="Ελεύθερη σχεδίαση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0" name="Ελεύθερη σχεδίαση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1"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2"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3"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4"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5"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6"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7"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8"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9"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0"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1"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2"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3"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4"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5"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6"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7"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8"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9"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0"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1"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2"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3"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4"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5"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6"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7"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8"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9"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0"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1"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2"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3"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4"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5"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6"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7"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8"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9"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0"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1"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2"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3"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4"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5"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6"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7"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8"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9"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0"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1"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2"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3"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4"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5"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6"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7"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8"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9"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0"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1"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2"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3"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4"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5"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6"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7"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8"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9"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40"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41"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sp>
        <p:nvSpPr>
          <p:cNvPr id="3" name="Σύμβολο κράτησης θέσης περιεχομένου 2"/>
          <p:cNvSpPr>
            <a:spLocks noGrp="1"/>
          </p:cNvSpPr>
          <p:nvPr>
            <p:ph idx="1"/>
          </p:nvPr>
        </p:nvSpPr>
        <p:spPr/>
        <p:txBody>
          <a:bodyPr rtlCol="0"/>
          <a:lstStyle>
            <a:lvl1pPr>
              <a:defRPr/>
            </a:lvl1pPr>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p>
            <a:pPr rtl="0"/>
            <a:fld id="{317B44FC-29E4-4980-A70E-CC0957147049}" type="datetime1">
              <a:rPr lang="el-GR" smtClean="0"/>
              <a:t>10/12/2018</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522413" y="1905000"/>
            <a:ext cx="9144000" cy="2667000"/>
          </a:xfrm>
        </p:spPr>
        <p:txBody>
          <a:bodyPr rtlCol="0" anchor="b">
            <a:noAutofit/>
          </a:bodyPr>
          <a:lstStyle>
            <a:lvl1pPr algn="l" rtl="0">
              <a:defRPr sz="4400" b="0" cap="none" baseline="0"/>
            </a:lvl1pPr>
          </a:lstStyle>
          <a:p>
            <a:pPr rtl="0"/>
            <a:r>
              <a:rPr lang="el-GR" smtClean="0"/>
              <a:t>Στυλ κύριου τίτλου</a:t>
            </a:r>
            <a:endParaRPr lang="el-GR" dirty="0"/>
          </a:p>
        </p:txBody>
      </p:sp>
      <p:grpSp>
        <p:nvGrpSpPr>
          <p:cNvPr id="255" name="Γραμμή" descr="Γραφικό γραμμής"/>
          <p:cNvGrpSpPr/>
          <p:nvPr/>
        </p:nvGrpSpPr>
        <p:grpSpPr bwMode="invGray">
          <a:xfrm>
            <a:off x="1584896" y="4724400"/>
            <a:ext cx="8631936" cy="64008"/>
            <a:chOff x="-4110038" y="2703513"/>
            <a:chExt cx="17394239" cy="160336"/>
          </a:xfrm>
          <a:solidFill>
            <a:schemeClr val="accent1"/>
          </a:solidFill>
        </p:grpSpPr>
        <p:sp>
          <p:nvSpPr>
            <p:cNvPr id="256" name="Ελεύθερη σχεδίαση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57" name="Ελεύθερη σχεδίαση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58" name="Ελεύθερη σχεδίαση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59" name="Ελεύθερη σχεδίαση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0" name="Ελεύθερη σχεδίαση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1" name="Ελεύθερη σχεδίαση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2" name="Ελεύθερη σχεδίαση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3" name="Ελεύθερη σχεδίαση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4" name="Ελεύθερη σχεδίαση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5" name="Ελεύθερη σχεδίαση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6" name="Ελεύθερη σχεδίαση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7" name="Ελεύθερη σχεδίαση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8" name="Ελεύθερη σχεδίαση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69" name="Ελεύθερη σχεδίαση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0" name="Ελεύθερη σχεδίαση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1" name="Ελεύθερη σχεδίαση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2" name="Ελεύθερη σχεδίαση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3" name="Ελεύθερη σχεδίαση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4" name="Ελεύθερη σχεδίαση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5" name="Ελεύθερη σχεδίαση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6" name="Ελεύθερη σχεδίαση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7" name="Ελεύθερη σχεδίαση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8" name="Ελεύθερη σχεδίαση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79" name="Ελεύθερη σχεδίαση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0" name="Ελεύθερη σχεδίαση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1" name="Ελεύθερη σχεδίαση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2" name="Ελεύθερη σχεδίαση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3" name="Ελεύθερη σχεδίαση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4" name="Ελεύθερη σχεδίαση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5" name="Ελεύθερη σχεδίαση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6" name="Ελεύθερη σχεδίαση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7" name="Ελεύθερη σχεδίαση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8" name="Ελεύθερη σχεδίαση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89" name="Ελεύθερη σχεδίαση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0" name="Ελεύθερη σχεδίαση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1" name="Ελεύθερη σχεδίαση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2" name="Ελεύθερη σχεδίαση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3" name="Ελεύθερη σχεδίαση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4" name="Ελεύθερη σχεδίαση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5" name="Ελεύθερη σχεδίαση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6" name="Ελεύθερη σχεδίαση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7" name="Ελεύθερη σχεδίαση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8" name="Ελεύθερη σχεδίαση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299" name="Ελεύθερη σχεδίαση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0" name="Ελεύθερη σχεδίαση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1" name="Ελεύθερη σχεδίαση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2" name="Ελεύθερη σχεδίαση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3" name="Ελεύθερη σχεδίαση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4" name="Ελεύθερη σχεδίαση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5" name="Ελεύθερη σχεδίαση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6" name="Ελεύθερη σχεδίαση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7" name="Ελεύθερη σχεδίαση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8" name="Ελεύθερη σχεδίαση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09" name="Ελεύθερη σχεδίαση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0" name="Ελεύθερη σχεδίαση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1" name="Ελεύθερη σχεδίαση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2" name="Ελεύθερη σχεδίαση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3" name="Ελεύθερη σχεδίαση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4" name="Ελεύθερη σχεδίαση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5" name="Ελεύθερη σχεδίαση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6" name="Ελεύθερη σχεδίαση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7" name="Ελεύθερη σχεδίαση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8" name="Ελεύθερη σχεδίαση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19" name="Ελεύθερη σχεδίαση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0" name="Ελεύθερη σχεδίαση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1" name="Ελεύθερη σχεδίαση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2" name="Ελεύθερη σχεδίαση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3" name="Ελεύθερη σχεδίαση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4" name="Ελεύθερη σχεδίαση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5" name="Ελεύθερη σχεδίαση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6" name="Ελεύθερη σχεδίαση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7" name="Ελεύθερη σχεδίαση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8" name="Ελεύθερη σχεδίαση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29" name="Ελεύθερη σχεδίαση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0" name="Ελεύθερη σχεδίαση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1" name="Ελεύθερη σχεδίαση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2" name="Ελεύθερη σχεδίαση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3" name="Ελεύθερη σχεδίαση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4" name="Ελεύθερη σχεδίαση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5" name="Ελεύθερη σχεδίαση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6" name="Ελεύθερη σχεδίαση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7" name="Ελεύθερη σχεδίαση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8" name="Ελεύθερη σχεδίαση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39" name="Ελεύθερη σχεδίαση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0" name="Ελεύθερη σχεδίαση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1" name="Ελεύθερη σχεδίαση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2" name="Ελεύθερη σχεδίαση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3" name="Ελεύθερη σχεδίαση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4" name="Ελεύθερη σχεδίαση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5" name="Ελεύθερη σχεδίαση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6" name="Ελεύθερη σχεδίαση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7" name="Ελεύθερη σχεδίαση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8" name="Ελεύθερη σχεδίαση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49" name="Ελεύθερη σχεδίαση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0" name="Ελεύθερη σχεδίαση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1" name="Ελεύθερη σχεδίαση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2" name="Ελεύθερη σχεδίαση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3" name="Ελεύθερη σχεδίαση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4" name="Ελεύθερη σχεδίαση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5" name="Ελεύθερη σχεδίαση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6" name="Ελεύθερη σχεδίαση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7" name="Ελεύθερη σχεδίαση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8" name="Ελεύθερη σχεδίαση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59" name="Ελεύθερη σχεδίαση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0" name="Ελεύθερη σχεδίαση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1" name="Ελεύθερη σχεδίαση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2" name="Ελεύθερη σχεδίαση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3" name="Ελεύθερη σχεδίαση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4" name="Ελεύθερη σχεδίαση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5" name="Ελεύθερη σχεδίαση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6" name="Ελεύθερη σχεδίαση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7" name="Ελεύθερη σχεδίαση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8" name="Ελεύθερη σχεδίαση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69" name="Ελεύθερη σχεδίαση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0" name="Ελεύθερη σχεδίαση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1" name="Ελεύθερη σχεδίαση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2" name="Ελεύθερη σχεδίαση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3" name="Ελεύθερη σχεδίαση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4" name="Ελεύθερη σχεδίαση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5" name="Ελεύθερη σχεδίαση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6" name="Ελεύθερη σχεδίαση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7" name="Ελεύθερη σχεδίαση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sp>
          <p:nvSpPr>
            <p:cNvPr id="378" name="Ελεύθερη σχεδίαση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p>
          </p:txBody>
        </p:sp>
      </p:grpSp>
      <p:sp>
        <p:nvSpPr>
          <p:cNvPr id="3" name="Σύμβολο κράτησης θέσης κειμένου 2"/>
          <p:cNvSpPr>
            <a:spLocks noGrp="1"/>
          </p:cNvSpPr>
          <p:nvPr>
            <p:ph type="body" idx="1"/>
          </p:nvPr>
        </p:nvSpPr>
        <p:spPr>
          <a:xfrm>
            <a:off x="1522413" y="5102525"/>
            <a:ext cx="9143999"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p>
            <a:pPr rtl="0"/>
            <a:fld id="{09C8DCF6-63D4-4ED8-8CE0-E0384DD74C4D}" type="datetime1">
              <a:rPr lang="el-GR" smtClean="0"/>
              <a:t>10/12/2018</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1522414" y="274638"/>
            <a:ext cx="9143998" cy="1020762"/>
          </a:xfrm>
        </p:spPr>
        <p:txBody>
          <a:bodyPr rtlCol="0"/>
          <a:lstStyle>
            <a:lvl1pPr rtl="0">
              <a:defRPr/>
            </a:lvl1pPr>
          </a:lstStyle>
          <a:p>
            <a:pPr rtl="0"/>
            <a:r>
              <a:rPr lang="el-GR" smtClean="0"/>
              <a:t>Στυλ κύριου τίτλου</a:t>
            </a:r>
            <a:endParaRPr lang="el-GR" dirty="0"/>
          </a:p>
        </p:txBody>
      </p:sp>
      <p:grpSp>
        <p:nvGrpSpPr>
          <p:cNvPr id="158" name="Γραμμή" descr="Γραφικό γραμμής"/>
          <p:cNvGrpSpPr/>
          <p:nvPr/>
        </p:nvGrpSpPr>
        <p:grpSpPr bwMode="invGray">
          <a:xfrm>
            <a:off x="1522413" y="1514475"/>
            <a:ext cx="10569575" cy="64008"/>
            <a:chOff x="1522413" y="1514475"/>
            <a:chExt cx="10569575" cy="64008"/>
          </a:xfrm>
        </p:grpSpPr>
        <p:sp>
          <p:nvSpPr>
            <p:cNvPr id="159" name="Ελεύθερη σχεδίαση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0" name="Ελεύθερη σχεδίαση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1" name="Ελεύθερη σχεδίαση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2"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3"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4"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5"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6"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7"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8"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9"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0"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1"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2"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3"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4"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5"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6"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7"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8"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9"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0"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1"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2"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3"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4"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5"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6"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7"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8"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9"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0"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1"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2"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3"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4"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5"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6"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7"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8"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9"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0"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1"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2"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3"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4"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5"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6"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7"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8"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9"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0"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1"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2"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3"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4"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5"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6"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7"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8"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9"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0"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1"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2"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3"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4"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5"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6"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7"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8"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9"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0"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1"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2"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sp>
        <p:nvSpPr>
          <p:cNvPr id="3" name="Σύμβολο κράτησης θέσης περιεχομένου 2"/>
          <p:cNvSpPr>
            <a:spLocks noGrp="1"/>
          </p:cNvSpPr>
          <p:nvPr>
            <p:ph sz="half" idx="1"/>
          </p:nvPr>
        </p:nvSpPr>
        <p:spPr>
          <a:xfrm>
            <a:off x="1522413" y="1905000"/>
            <a:ext cx="441959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Σύμβολο κράτησης θέσης περιεχομένου 3"/>
          <p:cNvSpPr>
            <a:spLocks noGrp="1"/>
          </p:cNvSpPr>
          <p:nvPr>
            <p:ph sz="half" idx="2"/>
          </p:nvPr>
        </p:nvSpPr>
        <p:spPr>
          <a:xfrm>
            <a:off x="6246815" y="1905000"/>
            <a:ext cx="4419598"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p>
            <a:pPr rtl="0"/>
            <a:fld id="{1A14B6AF-8822-45A2-A623-EEEB4E692DB5}" type="datetime1">
              <a:rPr lang="el-GR" smtClean="0"/>
              <a:t>10/12/2018</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1522414" y="274638"/>
            <a:ext cx="9143998" cy="1020762"/>
          </a:xfrm>
        </p:spPr>
        <p:txBody>
          <a:bodyPr rtlCol="0"/>
          <a:lstStyle>
            <a:lvl1pPr rtl="0">
              <a:defRPr/>
            </a:lvl1pPr>
          </a:lstStyle>
          <a:p>
            <a:pPr rtl="0"/>
            <a:r>
              <a:rPr lang="el-GR" smtClean="0"/>
              <a:t>Στυλ κύριου τίτλου</a:t>
            </a:r>
            <a:endParaRPr lang="el-GR" dirty="0"/>
          </a:p>
        </p:txBody>
      </p:sp>
      <p:grpSp>
        <p:nvGrpSpPr>
          <p:cNvPr id="160" name="Γραμμή" descr="Γραφικό γραμμής"/>
          <p:cNvGrpSpPr/>
          <p:nvPr/>
        </p:nvGrpSpPr>
        <p:grpSpPr bwMode="invGray">
          <a:xfrm>
            <a:off x="1522413" y="1514475"/>
            <a:ext cx="10569575" cy="64008"/>
            <a:chOff x="1522413" y="1514475"/>
            <a:chExt cx="10569575" cy="64008"/>
          </a:xfrm>
        </p:grpSpPr>
        <p:sp>
          <p:nvSpPr>
            <p:cNvPr id="161" name="Ελεύθερη σχεδίαση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2" name="Ελεύθερη σχεδίαση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3" name="Ελεύθερη σχεδίαση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4"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5"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6"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7"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8"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9"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0"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1"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2"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3"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4"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5"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6"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7"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8"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9"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0"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1"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2"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3"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4"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5"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6"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7"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8"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9"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0"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1"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2"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3"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4"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5"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6"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7"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8"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9"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0"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1"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2"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3"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4"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5"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6"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7"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8"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9"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0"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1"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2"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3"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4"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5"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6"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7"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8"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9"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0"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1"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2"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3"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4"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5"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6"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7"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8"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9"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0"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1"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2"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3"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4"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sp>
        <p:nvSpPr>
          <p:cNvPr id="3" name="Σύμβολο κράτησης θέσης κειμένου 2"/>
          <p:cNvSpPr>
            <a:spLocks noGrp="1"/>
          </p:cNvSpPr>
          <p:nvPr>
            <p:ph type="body" idx="1"/>
          </p:nvPr>
        </p:nvSpPr>
        <p:spPr>
          <a:xfrm>
            <a:off x="1522413"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Σύμβολο κράτησης θέσης περιεχομένου 3"/>
          <p:cNvSpPr>
            <a:spLocks noGrp="1"/>
          </p:cNvSpPr>
          <p:nvPr>
            <p:ph sz="half" idx="2"/>
          </p:nvPr>
        </p:nvSpPr>
        <p:spPr>
          <a:xfrm>
            <a:off x="1522413" y="2819399"/>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Σύμβολο κράτησης θέσης κειμένου 4"/>
          <p:cNvSpPr>
            <a:spLocks noGrp="1"/>
          </p:cNvSpPr>
          <p:nvPr>
            <p:ph type="body" sz="quarter" idx="3"/>
          </p:nvPr>
        </p:nvSpPr>
        <p:spPr>
          <a:xfrm>
            <a:off x="6249860"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8" name="Σύμβολο κράτησης θέσης υποσέλιδου 7"/>
          <p:cNvSpPr>
            <a:spLocks noGrp="1"/>
          </p:cNvSpPr>
          <p:nvPr>
            <p:ph type="ftr" sz="quarter" idx="11"/>
          </p:nvPr>
        </p:nvSpPr>
        <p:spPr/>
        <p:txBody>
          <a:bodyPr rtlCol="0"/>
          <a:lstStyle/>
          <a:p>
            <a:pPr rtl="0"/>
            <a:endParaRPr lang="el-GR" dirty="0"/>
          </a:p>
        </p:txBody>
      </p:sp>
      <p:sp>
        <p:nvSpPr>
          <p:cNvPr id="7" name="Σύμβολο κράτησης θέσης ημερομηνίας 6"/>
          <p:cNvSpPr>
            <a:spLocks noGrp="1"/>
          </p:cNvSpPr>
          <p:nvPr>
            <p:ph type="dt" sz="half" idx="10"/>
          </p:nvPr>
        </p:nvSpPr>
        <p:spPr/>
        <p:txBody>
          <a:bodyPr rtlCol="0"/>
          <a:lstStyle/>
          <a:p>
            <a:pPr rtl="0"/>
            <a:fld id="{A2BCFDCC-5693-4EAE-8CEF-69A16980683C}" type="datetime1">
              <a:rPr lang="el-GR" smtClean="0"/>
              <a:t>10/12/2018</a:t>
            </a:fld>
            <a:endParaRPr lang="el-GR" dirty="0"/>
          </a:p>
        </p:txBody>
      </p:sp>
      <p:sp>
        <p:nvSpPr>
          <p:cNvPr id="9" name="Σύμβολο κράτησης θέσης αριθμού διαφάνειας 8"/>
          <p:cNvSpPr>
            <a:spLocks noGrp="1"/>
          </p:cNvSpPr>
          <p:nvPr>
            <p:ph type="sldNum" sz="quarter" idx="12"/>
          </p:nvPr>
        </p:nvSpPr>
        <p:spPr/>
        <p:txBody>
          <a:bodyPr rtlCol="0"/>
          <a:lstStyle/>
          <a:p>
            <a:pPr rtl="0"/>
            <a:fld id="{25BA54BD-C84D-46CE-8B72-31BFB26ABA43}" type="slidenum">
              <a:rPr lang="el-GR"/>
              <a:t>‹#›</a:t>
            </a:fld>
            <a:endParaRPr lang="el-GR" dirty="0"/>
          </a:p>
        </p:txBody>
      </p:sp>
      <p:sp>
        <p:nvSpPr>
          <p:cNvPr id="85" name="Σύμβολο κράτησης θέσης περιεχομένου 3"/>
          <p:cNvSpPr>
            <a:spLocks noGrp="1"/>
          </p:cNvSpPr>
          <p:nvPr>
            <p:ph sz="half" idx="13"/>
          </p:nvPr>
        </p:nvSpPr>
        <p:spPr>
          <a:xfrm>
            <a:off x="6249860" y="2819400"/>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dirty="0"/>
          </a:p>
        </p:txBody>
      </p:sp>
      <p:grpSp>
        <p:nvGrpSpPr>
          <p:cNvPr id="156" name="Γραμμή" descr="Γραφικό γραμμής"/>
          <p:cNvGrpSpPr/>
          <p:nvPr/>
        </p:nvGrpSpPr>
        <p:grpSpPr bwMode="invGray">
          <a:xfrm>
            <a:off x="1522413" y="1514475"/>
            <a:ext cx="10569575" cy="64008"/>
            <a:chOff x="1522413" y="1514475"/>
            <a:chExt cx="10569575" cy="64008"/>
          </a:xfrm>
        </p:grpSpPr>
        <p:sp>
          <p:nvSpPr>
            <p:cNvPr id="157" name="Ελεύθερη σχεδίαση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58" name="Ελεύθερη σχεδίαση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59" name="Ελεύθερη σχεδίαση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0"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1"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2"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3"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4"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5"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6"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7"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8"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69"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0"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1"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2"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3"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4"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5"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6"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7"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8"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79"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0"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1"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2"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3"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4"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5"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6"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7"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8"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89"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0"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1"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2"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3"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4"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5"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6"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7"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8"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199"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0"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1"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2"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3"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4"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5"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6"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7"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8"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09"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0"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1"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2"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3"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4"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5"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6"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7"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8"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19"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0"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1"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2"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3"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4"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5"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6"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7"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8"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29"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230"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sp>
        <p:nvSpPr>
          <p:cNvPr id="4" name="Σύμβολο κράτησης θέσης υποσέλιδου 3"/>
          <p:cNvSpPr>
            <a:spLocks noGrp="1"/>
          </p:cNvSpPr>
          <p:nvPr>
            <p:ph type="ftr" sz="quarter" idx="11"/>
          </p:nvPr>
        </p:nvSpPr>
        <p:spPr/>
        <p:txBody>
          <a:bodyPr rtlCol="0"/>
          <a:lstStyle/>
          <a:p>
            <a:pPr rtl="0"/>
            <a:endParaRPr lang="el-GR" dirty="0"/>
          </a:p>
        </p:txBody>
      </p:sp>
      <p:sp>
        <p:nvSpPr>
          <p:cNvPr id="3" name="Σύμβολο κράτησης θέσης ημερομηνίας 2"/>
          <p:cNvSpPr>
            <a:spLocks noGrp="1"/>
          </p:cNvSpPr>
          <p:nvPr>
            <p:ph type="dt" sz="half" idx="10"/>
          </p:nvPr>
        </p:nvSpPr>
        <p:spPr/>
        <p:txBody>
          <a:bodyPr rtlCol="0"/>
          <a:lstStyle/>
          <a:p>
            <a:pPr rtl="0"/>
            <a:fld id="{551F0177-3457-4B12-BEA0-825D05B3CB8D}" type="datetime1">
              <a:rPr lang="el-GR" smtClean="0"/>
              <a:t>10/12/2018</a:t>
            </a:fld>
            <a:endParaRPr lang="el-GR" dirty="0"/>
          </a:p>
        </p:txBody>
      </p:sp>
      <p:sp>
        <p:nvSpPr>
          <p:cNvPr id="5" name="Σύμβολο κράτησης θέσης αριθμού διαφάνειας 4"/>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3" name="Σύμβολο κράτησης θέσης υποσέλιδου 2"/>
          <p:cNvSpPr>
            <a:spLocks noGrp="1"/>
          </p:cNvSpPr>
          <p:nvPr>
            <p:ph type="ftr" sz="quarter" idx="11"/>
          </p:nvPr>
        </p:nvSpPr>
        <p:spPr/>
        <p:txBody>
          <a:bodyPr rtlCol="0"/>
          <a:lstStyle/>
          <a:p>
            <a:pPr rtl="0"/>
            <a:endParaRPr lang="el-GR" dirty="0"/>
          </a:p>
        </p:txBody>
      </p:sp>
      <p:sp>
        <p:nvSpPr>
          <p:cNvPr id="2" name="Σύμβολο κράτησης θέσης ημερομηνίας 1"/>
          <p:cNvSpPr>
            <a:spLocks noGrp="1"/>
          </p:cNvSpPr>
          <p:nvPr>
            <p:ph type="dt" sz="half" idx="10"/>
          </p:nvPr>
        </p:nvSpPr>
        <p:spPr/>
        <p:txBody>
          <a:bodyPr rtlCol="0"/>
          <a:lstStyle/>
          <a:p>
            <a:pPr rtl="0"/>
            <a:fld id="{2E83EFF7-E94C-4FD9-A6DE-18293CCC3264}" type="datetime1">
              <a:rPr lang="el-GR" smtClean="0"/>
              <a:t>10/12/2018</a:t>
            </a:fld>
            <a:endParaRPr lang="el-GR" dirty="0"/>
          </a:p>
        </p:txBody>
      </p:sp>
      <p:sp>
        <p:nvSpPr>
          <p:cNvPr id="4" name="Σύμβολο κράτησης θέσης αριθμού διαφάνειας 3"/>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522414" y="274638"/>
            <a:ext cx="9143998" cy="1020762"/>
          </a:xfrm>
        </p:spPr>
        <p:txBody>
          <a:bodyPr rtlCol="0" anchor="b">
            <a:noAutofit/>
          </a:bodyPr>
          <a:lstStyle>
            <a:lvl1pPr algn="l" rtl="0">
              <a:defRPr sz="3200" b="0"/>
            </a:lvl1pPr>
          </a:lstStyle>
          <a:p>
            <a:pPr rtl="0"/>
            <a:r>
              <a:rPr lang="el-GR" smtClean="0"/>
              <a:t>Στυλ κύριου τίτλου</a:t>
            </a:r>
            <a:endParaRPr lang="el-GR" dirty="0"/>
          </a:p>
        </p:txBody>
      </p:sp>
      <p:sp>
        <p:nvSpPr>
          <p:cNvPr id="4" name="Σύμβολο κράτησης θέσης κειμένου 3"/>
          <p:cNvSpPr>
            <a:spLocks noGrp="1"/>
          </p:cNvSpPr>
          <p:nvPr>
            <p:ph type="body" sz="half" idx="2"/>
          </p:nvPr>
        </p:nvSpPr>
        <p:spPr>
          <a:xfrm>
            <a:off x="1522413" y="3429000"/>
            <a:ext cx="2743200" cy="2743200"/>
          </a:xfrm>
        </p:spPr>
        <p:txBody>
          <a:bodyPr rtlCol="0" anchor="b">
            <a:normAutofit/>
          </a:bodyPr>
          <a:lstStyle>
            <a:lvl1pPr marL="0" indent="0">
              <a:lnSpc>
                <a:spcPct val="100000"/>
              </a:lnSpc>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Σύμβολο κράτησης θέσης περιεχομένου 2"/>
          <p:cNvSpPr>
            <a:spLocks noGrp="1"/>
          </p:cNvSpPr>
          <p:nvPr>
            <p:ph idx="1"/>
          </p:nvPr>
        </p:nvSpPr>
        <p:spPr>
          <a:xfrm>
            <a:off x="4710022" y="1905000"/>
            <a:ext cx="5669280"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grpSp>
        <p:nvGrpSpPr>
          <p:cNvPr id="615" name="Πλαίσιο" descr="Γραφικό κουτιού"/>
          <p:cNvGrpSpPr/>
          <p:nvPr/>
        </p:nvGrpSpPr>
        <p:grpSpPr bwMode="invGray">
          <a:xfrm>
            <a:off x="4417839" y="1630821"/>
            <a:ext cx="6291028" cy="4575885"/>
            <a:chOff x="4417839" y="1630821"/>
            <a:chExt cx="6291028" cy="4575885"/>
          </a:xfrm>
        </p:grpSpPr>
        <p:grpSp>
          <p:nvGrpSpPr>
            <p:cNvPr id="616" name="Ομάδα 615"/>
            <p:cNvGrpSpPr/>
            <p:nvPr/>
          </p:nvGrpSpPr>
          <p:grpSpPr bwMode="invGray">
            <a:xfrm>
              <a:off x="5414491" y="1630821"/>
              <a:ext cx="5294376" cy="4114800"/>
              <a:chOff x="3310555" y="716546"/>
              <a:chExt cx="5294376" cy="4114800"/>
            </a:xfrm>
          </p:grpSpPr>
          <p:grpSp>
            <p:nvGrpSpPr>
              <p:cNvPr id="768" name="Ομάδα 767"/>
              <p:cNvGrpSpPr/>
              <p:nvPr/>
            </p:nvGrpSpPr>
            <p:grpSpPr bwMode="invGray">
              <a:xfrm flipH="1">
                <a:off x="3310555" y="737968"/>
                <a:ext cx="5294376" cy="54864"/>
                <a:chOff x="1522413" y="1514475"/>
                <a:chExt cx="10569575" cy="64008"/>
              </a:xfrm>
              <a:solidFill>
                <a:schemeClr val="accent1"/>
              </a:solidFill>
            </p:grpSpPr>
            <p:sp>
              <p:nvSpPr>
                <p:cNvPr id="844" name="Ελεύθερη σχεδίαση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5" name="Ελεύθερη σχεδίαση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6" name="Ελεύθερη σχεδίαση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7"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8"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9"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0"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1"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2"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3"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4"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5"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6"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7"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8"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9"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0"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1"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2"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3"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4"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5"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6"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7"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8"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9"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0"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1"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2"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3"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4"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5"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6"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7"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8"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9"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0"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1"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2"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3"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4"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5"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6"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7"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8"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9"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0"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1"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2"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3"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4"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5"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6"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7"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8"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9"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0"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1"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2"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3"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4"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5"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6"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7"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8"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9"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0"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1"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2"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3"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4"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5"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6"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7"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grpSp>
            <p:nvGrpSpPr>
              <p:cNvPr id="769" name="Ομάδα 768"/>
              <p:cNvGrpSpPr/>
              <p:nvPr/>
            </p:nvGrpSpPr>
            <p:grpSpPr bwMode="invGray">
              <a:xfrm rot="16200000" flipH="1">
                <a:off x="6492229" y="2755658"/>
                <a:ext cx="4114800" cy="36576"/>
                <a:chOff x="1522413" y="1514475"/>
                <a:chExt cx="10569575" cy="64008"/>
              </a:xfrm>
              <a:solidFill>
                <a:schemeClr val="accent1"/>
              </a:solidFill>
            </p:grpSpPr>
            <p:sp>
              <p:nvSpPr>
                <p:cNvPr id="770" name="Ελεύθερη σχεδίαση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1" name="Ελεύθερη σχεδίαση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2" name="Ελεύθερη σχεδίαση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3"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4"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5"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6"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7"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8"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9"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0"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1"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2"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3"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4"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5"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6"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7"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8"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9"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0"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1"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2"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3"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4"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5"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6"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7"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8"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9"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0"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1"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2"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3"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4"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5"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6"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7"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8"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9"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0"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1"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2"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3"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4"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5"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6"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7"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8"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9"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0"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1"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2"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3"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4"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5"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6"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7"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8"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9"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0"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1"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2"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3"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4"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5"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6"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7"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8"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9"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0"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1"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2"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3"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grpSp>
        <p:grpSp>
          <p:nvGrpSpPr>
            <p:cNvPr id="617" name="Ομάδα 616"/>
            <p:cNvGrpSpPr/>
            <p:nvPr/>
          </p:nvGrpSpPr>
          <p:grpSpPr bwMode="invGray">
            <a:xfrm rot="10800000">
              <a:off x="4417839" y="2091906"/>
              <a:ext cx="5294376" cy="4114800"/>
              <a:chOff x="3310555" y="716546"/>
              <a:chExt cx="5294376" cy="4114800"/>
            </a:xfrm>
          </p:grpSpPr>
          <p:grpSp>
            <p:nvGrpSpPr>
              <p:cNvPr id="618" name="Ομάδα 617"/>
              <p:cNvGrpSpPr/>
              <p:nvPr/>
            </p:nvGrpSpPr>
            <p:grpSpPr bwMode="invGray">
              <a:xfrm flipH="1">
                <a:off x="3310555" y="737968"/>
                <a:ext cx="5294376" cy="54864"/>
                <a:chOff x="1522413" y="1514475"/>
                <a:chExt cx="10569575" cy="64008"/>
              </a:xfrm>
              <a:solidFill>
                <a:schemeClr val="accent1"/>
              </a:solidFill>
            </p:grpSpPr>
            <p:sp>
              <p:nvSpPr>
                <p:cNvPr id="694" name="Ελεύθερη σχεδίαση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5" name="Ελεύθερη σχεδίαση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6" name="Ελεύθερη σχεδίαση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7"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8"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9"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0"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1"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2"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3"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4"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5"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6"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7"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8"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9"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0"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1"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2"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3"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4"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5"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6"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7"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8"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9"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0"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1"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2"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3"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4"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5"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6"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7"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8"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9"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0"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1"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2"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3"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4"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5"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6"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7"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8"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9"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0"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1"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2"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3"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4"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5"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6"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7"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8"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9"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0"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1"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2"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3"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4"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5"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6"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7"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8"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9"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0"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1"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2"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3"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4"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5"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6"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7"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grpSp>
            <p:nvGrpSpPr>
              <p:cNvPr id="619" name="Ομάδα 618"/>
              <p:cNvGrpSpPr/>
              <p:nvPr/>
            </p:nvGrpSpPr>
            <p:grpSpPr bwMode="invGray">
              <a:xfrm rot="16200000" flipH="1">
                <a:off x="6492229" y="2755658"/>
                <a:ext cx="4114800" cy="36576"/>
                <a:chOff x="1522413" y="1514475"/>
                <a:chExt cx="10569575" cy="64008"/>
              </a:xfrm>
              <a:solidFill>
                <a:schemeClr val="accent1"/>
              </a:solidFill>
            </p:grpSpPr>
            <p:sp>
              <p:nvSpPr>
                <p:cNvPr id="620" name="Ελεύθερη σχεδίαση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1" name="Ελεύθερη σχεδίαση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2" name="Ελεύθερη σχεδίαση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3"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4"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5"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6"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7"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8"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9"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0"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1"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2"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3"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4"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5"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6"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7"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8"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9"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0"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1"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2"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3"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4"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5"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6"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7"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8"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9"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0"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1"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2"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3"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4"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5"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6"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7"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8"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9"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0"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1"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2"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3"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4"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5"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6"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7"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8"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9"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0"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1"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2"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3"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4"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5"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6"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7"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8"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9"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0"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1"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2"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3"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4"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5"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6"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7"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8"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9"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0"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1"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2"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3"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grpSp>
      </p:gr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p>
            <a:pPr rtl="0"/>
            <a:fld id="{B102F11F-5270-4642-B1F2-9C9E3C6334B7}" type="datetime1">
              <a:rPr lang="el-GR" smtClean="0"/>
              <a:t>10/12/2018</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522414" y="274638"/>
            <a:ext cx="9143998" cy="1020762"/>
          </a:xfrm>
        </p:spPr>
        <p:txBody>
          <a:bodyPr rtlCol="0" anchor="b">
            <a:noAutofit/>
          </a:bodyPr>
          <a:lstStyle>
            <a:lvl1pPr algn="l" rtl="0">
              <a:defRPr sz="3200" b="0"/>
            </a:lvl1pPr>
          </a:lstStyle>
          <a:p>
            <a:pPr rtl="0"/>
            <a:r>
              <a:rPr lang="el-GR" smtClean="0"/>
              <a:t>Στυλ κύριου τίτλου</a:t>
            </a:r>
            <a:endParaRPr lang="el-GR" dirty="0"/>
          </a:p>
        </p:txBody>
      </p:sp>
      <p:sp>
        <p:nvSpPr>
          <p:cNvPr id="3" name="Σύμβολο κράτησης θέσης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1745838" y="1884311"/>
            <a:ext cx="5669280"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smtClean="0"/>
              <a:t>Κάντε κλικ στο εικονίδιο για να προσθέσετε εικόνα</a:t>
            </a:r>
            <a:endParaRPr lang="el-GR" dirty="0"/>
          </a:p>
        </p:txBody>
      </p:sp>
      <p:grpSp>
        <p:nvGrpSpPr>
          <p:cNvPr id="614" name="Πλαίσιο" descr="Γραφικό κουτιού"/>
          <p:cNvGrpSpPr/>
          <p:nvPr/>
        </p:nvGrpSpPr>
        <p:grpSpPr bwMode="invGray">
          <a:xfrm flipH="1">
            <a:off x="1447500" y="1630821"/>
            <a:ext cx="6291028" cy="4575885"/>
            <a:chOff x="4417839" y="1630821"/>
            <a:chExt cx="6291028" cy="4575885"/>
          </a:xfrm>
        </p:grpSpPr>
        <p:grpSp>
          <p:nvGrpSpPr>
            <p:cNvPr id="615" name="Ομάδα 614"/>
            <p:cNvGrpSpPr/>
            <p:nvPr/>
          </p:nvGrpSpPr>
          <p:grpSpPr bwMode="invGray">
            <a:xfrm>
              <a:off x="5414491" y="1630821"/>
              <a:ext cx="5294376" cy="4114800"/>
              <a:chOff x="3310555" y="716546"/>
              <a:chExt cx="5294376" cy="4114800"/>
            </a:xfrm>
          </p:grpSpPr>
          <p:grpSp>
            <p:nvGrpSpPr>
              <p:cNvPr id="767" name="Ομάδα 766"/>
              <p:cNvGrpSpPr/>
              <p:nvPr/>
            </p:nvGrpSpPr>
            <p:grpSpPr bwMode="invGray">
              <a:xfrm flipH="1">
                <a:off x="3310555" y="737968"/>
                <a:ext cx="5294376" cy="54864"/>
                <a:chOff x="1522413" y="1514475"/>
                <a:chExt cx="10569575" cy="64008"/>
              </a:xfrm>
              <a:solidFill>
                <a:schemeClr val="accent1"/>
              </a:solidFill>
            </p:grpSpPr>
            <p:sp>
              <p:nvSpPr>
                <p:cNvPr id="843" name="Ελεύθερη σχεδίαση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4" name="Ελεύθερη σχεδίαση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5" name="Ελεύθερη σχεδίαση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6"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7"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8"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9"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0"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1"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2"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3"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4"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5"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6"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7"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8"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59"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0"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1"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2"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3"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4"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5"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6"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7"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8"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69"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0"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1"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2"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3"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4"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5"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6"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7"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8"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79"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0"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1"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2"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3"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4"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5"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6"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7"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8"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89"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0"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1"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2"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3"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4"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5"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6"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7"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8"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99"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0"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1"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2"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3"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4"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5"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6"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7"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8"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09"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0"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1"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2"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3"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4"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5"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916"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grpSp>
            <p:nvGrpSpPr>
              <p:cNvPr id="768" name="Ομάδα 767"/>
              <p:cNvGrpSpPr/>
              <p:nvPr/>
            </p:nvGrpSpPr>
            <p:grpSpPr bwMode="invGray">
              <a:xfrm rot="16200000" flipH="1">
                <a:off x="6492229" y="2755658"/>
                <a:ext cx="4114800" cy="36576"/>
                <a:chOff x="1522413" y="1514475"/>
                <a:chExt cx="10569575" cy="64008"/>
              </a:xfrm>
              <a:solidFill>
                <a:schemeClr val="accent1"/>
              </a:solidFill>
            </p:grpSpPr>
            <p:sp>
              <p:nvSpPr>
                <p:cNvPr id="769" name="Ελεύθερη σχεδίαση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0" name="Ελεύθερη σχεδίαση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1" name="Ελεύθερη σχεδίαση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2"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3"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4"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5"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6"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7"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8"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79"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0"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1"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2"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3"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4"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5"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6"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7"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8"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89"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0"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1"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2"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3"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4"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5"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6"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7"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8"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99"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0"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1"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2"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3"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4"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5"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6"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7"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8"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09"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0"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1"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2"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3"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4"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5"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6"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7"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8"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19"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0"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1"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2"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3"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4"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5"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6"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7"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8"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29"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0"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1"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2"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3"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4"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5"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6"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7"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8"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39"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0"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1"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842"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grpSp>
        <p:grpSp>
          <p:nvGrpSpPr>
            <p:cNvPr id="616" name="Ομάδα 615"/>
            <p:cNvGrpSpPr/>
            <p:nvPr/>
          </p:nvGrpSpPr>
          <p:grpSpPr bwMode="invGray">
            <a:xfrm rot="10800000">
              <a:off x="4417839" y="2091906"/>
              <a:ext cx="5294376" cy="4114800"/>
              <a:chOff x="3310555" y="716546"/>
              <a:chExt cx="5294376" cy="4114800"/>
            </a:xfrm>
          </p:grpSpPr>
          <p:grpSp>
            <p:nvGrpSpPr>
              <p:cNvPr id="617" name="Ομάδα 616"/>
              <p:cNvGrpSpPr/>
              <p:nvPr/>
            </p:nvGrpSpPr>
            <p:grpSpPr bwMode="invGray">
              <a:xfrm flipH="1">
                <a:off x="3310555" y="737968"/>
                <a:ext cx="5294376" cy="54864"/>
                <a:chOff x="1522413" y="1514475"/>
                <a:chExt cx="10569575" cy="64008"/>
              </a:xfrm>
              <a:solidFill>
                <a:schemeClr val="accent1"/>
              </a:solidFill>
            </p:grpSpPr>
            <p:sp>
              <p:nvSpPr>
                <p:cNvPr id="693" name="Ελεύθερη σχεδίαση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4" name="Ελεύθερη σχεδίαση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5" name="Ελεύθερη σχεδίαση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6" name="Ελεύθερη σχεδίαση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7" name="Ελεύθερη σχεδίαση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8" name="Ελεύθερη σχεδίαση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9" name="Ελεύθερη σχεδίαση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0" name="Ελεύθερη σχεδίαση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1" name="Ελεύθερη σχεδίαση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2" name="Ελεύθερη σχεδίαση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3" name="Ελεύθερη σχεδίαση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4" name="Ελεύθερη σχεδίαση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5" name="Ελεύθερη σχεδίαση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6" name="Ελεύθερη σχεδίαση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7" name="Ελεύθερη σχεδίαση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8" name="Ελεύθερη σχεδίαση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09" name="Ελεύθερη σχεδίαση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0" name="Ελεύθερη σχεδίαση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1" name="Ελεύθερη σχεδίαση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2" name="Ελεύθερη σχεδίαση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3" name="Ελεύθερη σχεδίαση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4" name="Ελεύθερη σχεδίαση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5" name="Ελεύθερη σχεδίαση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6" name="Ελεύθερη σχεδίαση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7" name="Ελεύθερη σχεδίαση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8" name="Ελεύθερη σχεδίαση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19" name="Ελεύθερη σχεδίαση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0" name="Ελεύθερη σχεδίαση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1" name="Ελεύθερη σχεδίαση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2" name="Ελεύθερη σχεδίαση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3" name="Ελεύθερη σχεδίαση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4" name="Ελεύθερη σχεδίαση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5" name="Ελεύθερη σχεδίαση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6" name="Ελεύθερη σχεδίαση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7" name="Ελεύθερη σχεδίαση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8" name="Ελεύθερη σχεδίαση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29" name="Ελεύθερη σχεδίαση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0" name="Ελεύθερη σχεδίαση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1" name="Ελεύθερη σχεδίαση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2" name="Ελεύθερη σχεδίαση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3" name="Ελεύθερη σχεδίαση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4" name="Ελεύθερη σχεδίαση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5" name="Ελεύθερη σχεδίαση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6" name="Ελεύθερη σχεδίαση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7" name="Ελεύθερη σχεδίαση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8" name="Ελεύθερη σχεδίαση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39" name="Ελεύθερη σχεδίαση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0" name="Ελεύθερη σχεδίαση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1" name="Ελεύθερη σχεδίαση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2" name="Ελεύθερη σχεδίαση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3" name="Ελεύθερη σχεδίαση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4" name="Ελεύθερη σχεδίαση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5" name="Ελεύθερη σχεδίαση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6" name="Ελεύθερη σχεδίαση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7" name="Ελεύθερη σχεδίαση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8" name="Ελεύθερη σχεδίαση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49" name="Ελεύθερη σχεδίαση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0" name="Ελεύθερη σχεδίαση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1" name="Ελεύθερη σχεδίαση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2" name="Ελεύθερη σχεδίαση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3" name="Ελεύθερη σχεδίαση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4" name="Ελεύθερη σχεδίαση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5" name="Ελεύθερη σχεδίαση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6" name="Ελεύθερη σχεδίαση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7" name="Ελεύθερη σχεδίαση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8" name="Ελεύθερη σχεδίαση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59" name="Ελεύθερη σχεδίαση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0" name="Ελεύθερη σχεδίαση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1" name="Ελεύθερη σχεδίαση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2" name="Ελεύθερη σχεδίαση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3" name="Ελεύθερη σχεδίαση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4" name="Ελεύθερη σχεδίαση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5" name="Ελεύθερη σχεδίαση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766" name="Ελεύθερη σχεδίαση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grpSp>
            <p:nvGrpSpPr>
              <p:cNvPr id="618" name="Ομάδα 617"/>
              <p:cNvGrpSpPr/>
              <p:nvPr/>
            </p:nvGrpSpPr>
            <p:grpSpPr bwMode="invGray">
              <a:xfrm rot="16200000" flipH="1">
                <a:off x="6492229" y="2755658"/>
                <a:ext cx="4114800" cy="36576"/>
                <a:chOff x="1522413" y="1514475"/>
                <a:chExt cx="10569575" cy="64008"/>
              </a:xfrm>
              <a:solidFill>
                <a:schemeClr val="accent1"/>
              </a:solidFill>
            </p:grpSpPr>
            <p:sp>
              <p:nvSpPr>
                <p:cNvPr id="619" name="Ελεύθερη σχεδίαση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0" name="Ελεύθερη σχεδίαση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1" name="Ελεύθερη σχεδίαση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2" name="Ελεύθερη σχεδίαση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3" name="Ελεύθερη σχεδίαση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4" name="Ελεύθερη σχεδίαση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5" name="Ελεύθερη σχεδίαση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6" name="Ελεύθερη σχεδίαση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7" name="Ελεύθερη σχεδίαση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8" name="Ελεύθερη σχεδίαση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29" name="Ελεύθερη σχεδίαση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0" name="Ελεύθερη σχεδίαση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1" name="Ελεύθερη σχεδίαση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2" name="Ελεύθερη σχεδίαση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3" name="Ελεύθερη σχεδίαση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4" name="Ελεύθερη σχεδίαση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5" name="Ελεύθερη σχεδίαση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6" name="Ελεύθερη σχεδίαση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7" name="Ελεύθερη σχεδίαση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8" name="Ελεύθερη σχεδίαση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39" name="Ελεύθερη σχεδίαση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0" name="Ελεύθερη σχεδίαση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1" name="Ελεύθερη σχεδίαση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2" name="Ελεύθερη σχεδίαση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3" name="Ελεύθερη σχεδίαση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4" name="Ελεύθερη σχεδίαση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5" name="Ελεύθερη σχεδίαση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6" name="Ελεύθερη σχεδίαση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7" name="Ελεύθερη σχεδίαση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8" name="Ελεύθερη σχεδίαση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49" name="Ελεύθερη σχεδίαση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0" name="Ελεύθερη σχεδίαση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1" name="Ελεύθερη σχεδίαση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2" name="Ελεύθερη σχεδίαση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3" name="Ελεύθερη σχεδίαση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4" name="Ελεύθερη σχεδίαση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5" name="Ελεύθερη σχεδίαση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6" name="Ελεύθερη σχεδίαση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7" name="Ελεύθερη σχεδίαση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8" name="Ελεύθερη σχεδίαση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59" name="Ελεύθερη σχεδίαση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0" name="Ελεύθερη σχεδίαση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1" name="Ελεύθερη σχεδίαση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2" name="Ελεύθερη σχεδίαση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3" name="Ελεύθερη σχεδίαση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4" name="Ελεύθερη σχεδίαση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5" name="Ελεύθερη σχεδίαση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6" name="Ελεύθερη σχεδίαση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7" name="Ελεύθερη σχεδίαση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8" name="Ελεύθερη σχεδίαση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69" name="Ελεύθερη σχεδίαση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0" name="Ελεύθερη σχεδίαση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1" name="Ελεύθερη σχεδίαση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2" name="Ελεύθερη σχεδίαση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3" name="Ελεύθερη σχεδίαση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4" name="Ελεύθερη σχεδίαση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5" name="Ελεύθερη σχεδίαση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6" name="Ελεύθερη σχεδίαση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7" name="Ελεύθερη σχεδίαση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8" name="Ελεύθερη σχεδίαση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79" name="Ελεύθερη σχεδίαση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0" name="Ελεύθερη σχεδίαση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1" name="Ελεύθερη σχεδίαση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2" name="Ελεύθερη σχεδίαση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3" name="Ελεύθερη σχεδίαση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4" name="Ελεύθερη σχεδίαση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5" name="Ελεύθερη σχεδίαση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6" name="Ελεύθερη σχεδίαση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7" name="Ελεύθερη σχεδίαση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8" name="Ελεύθερη σχεδίαση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89" name="Ελεύθερη σχεδίαση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0" name="Ελεύθερη σχεδίαση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1" name="Ελεύθερη σχεδίαση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sp>
              <p:nvSpPr>
                <p:cNvPr id="692" name="Ελεύθερη σχεδίαση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l-GR" dirty="0">
                    <a:ln>
                      <a:noFill/>
                    </a:ln>
                  </a:endParaRPr>
                </a:p>
              </p:txBody>
            </p:sp>
          </p:grpSp>
        </p:grpSp>
      </p:grpSp>
      <p:sp>
        <p:nvSpPr>
          <p:cNvPr id="4" name="Σύμβολο κράτησης θέσης κειμένου 3"/>
          <p:cNvSpPr>
            <a:spLocks noGrp="1"/>
          </p:cNvSpPr>
          <p:nvPr>
            <p:ph type="body" sz="half" idx="2"/>
          </p:nvPr>
        </p:nvSpPr>
        <p:spPr>
          <a:xfrm>
            <a:off x="7905959" y="3411748"/>
            <a:ext cx="2743200" cy="2743200"/>
          </a:xfrm>
        </p:spPr>
        <p:txBody>
          <a:bodyPr rtlCol="0" anchor="b">
            <a:normAutofit/>
          </a:bodyPr>
          <a:lstStyle>
            <a:lvl1pPr marL="0" indent="0">
              <a:lnSpc>
                <a:spcPct val="100000"/>
              </a:lnSpc>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p>
            <a:pPr rtl="0"/>
            <a:fld id="{00147233-F6A7-434F-92E5-61A569BFCB2D}" type="datetime1">
              <a:rPr lang="el-GR" smtClean="0"/>
              <a:t>10/12/2018</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25BA54BD-C84D-46CE-8B72-31BFB26ABA43}" type="slidenum">
              <a:rPr lang="el-GR"/>
              <a:t>‹#›</a:t>
            </a:fld>
            <a:endParaRPr lang="el-GR"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Σύμβολο κράτησης θέσης τίτλου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pPr rtl="0"/>
            <a:r>
              <a:rPr lang="el-GR" dirty="0" smtClean="0"/>
              <a:t>Στυλ κύριου τίτλου</a:t>
            </a:r>
            <a:endParaRPr lang="el-GR" dirty="0"/>
          </a:p>
        </p:txBody>
      </p:sp>
      <p:sp>
        <p:nvSpPr>
          <p:cNvPr id="3" name="Σύμβολο κράτησης θέσης κειμένου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l-GR" dirty="0" smtClean="0"/>
              <a:t>Επεξεργασία στυλ υποδείγματος κειμένου</a:t>
            </a:r>
          </a:p>
          <a:p>
            <a:pPr lvl="1" rtl="0"/>
            <a:r>
              <a:rPr lang="el-GR" dirty="0" smtClean="0"/>
              <a:t>Δεύτερου </a:t>
            </a:r>
            <a:r>
              <a:rPr lang="el-GR" dirty="0"/>
              <a:t>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Σύμβολο κράτησης θέσης υποσέλιδου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el-GR" dirty="0"/>
          </a:p>
        </p:txBody>
      </p:sp>
      <p:sp>
        <p:nvSpPr>
          <p:cNvPr id="4" name="Σύμβολο κράτησης θέσης ημερομηνίας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38CD73C-109C-4F2C-8D5C-05E3AE1DFFE2}" type="datetime1">
              <a:rPr lang="el-GR" smtClean="0"/>
              <a:t>10/12/2018</a:t>
            </a:fld>
            <a:endParaRPr lang="el-GR" dirty="0"/>
          </a:p>
        </p:txBody>
      </p:sp>
      <p:sp>
        <p:nvSpPr>
          <p:cNvPr id="6" name="Σύμβολο κράτησης θέσης αριθμού διαφάνειας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el-GR" smtClean="0"/>
              <a:pPr/>
              <a:t>‹#›</a:t>
            </a:fld>
            <a:endParaRPr lang="el-GR"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hyperlink" Target="https://cloud.google.com/kubernetes-engine/docs/tutorials/hello-app" TargetMode="External"/><Relationship Id="rId2" Type="http://schemas.openxmlformats.org/officeDocument/2006/relationships/hyperlink" Target="https://github.com/GoogleCloudPlatform/kubernetes-engine-sample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github.com/kubernetes/community" TargetMode="External"/><Relationship Id="rId7" Type="http://schemas.openxmlformats.org/officeDocument/2006/relationships/hyperlink" Target="https://www.digitalocean.com/community/tutorials/an-introduction-to-kubernetes" TargetMode="External"/><Relationship Id="rId2" Type="http://schemas.openxmlformats.org/officeDocument/2006/relationships/hyperlink" Target="https://kubernetes.io/" TargetMode="External"/><Relationship Id="rId1" Type="http://schemas.openxmlformats.org/officeDocument/2006/relationships/slideLayout" Target="../slideLayouts/slideLayout2.xml"/><Relationship Id="rId6" Type="http://schemas.openxmlformats.org/officeDocument/2006/relationships/hyperlink" Target="https://www.docker.com/" TargetMode="External"/><Relationship Id="rId5" Type="http://schemas.openxmlformats.org/officeDocument/2006/relationships/hyperlink" Target="https://github.com/GoogleCloudPlatform/kubernetes-engine-samples" TargetMode="External"/><Relationship Id="rId4" Type="http://schemas.openxmlformats.org/officeDocument/2006/relationships/hyperlink" Target="https://cloud.google.com/kubernetes-engine/docs/tutorials/"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cio.com/article/2924995/software/what-are-containers-and-why-do-you-need-them.html" TargetMode="External"/><Relationship Id="rId2" Type="http://schemas.openxmlformats.org/officeDocument/2006/relationships/hyperlink" Target="http://www.ivisinfo.gr/articles/virtualization-technology.php" TargetMode="External"/><Relationship Id="rId1" Type="http://schemas.openxmlformats.org/officeDocument/2006/relationships/slideLayout" Target="../slideLayouts/slideLayout2.xml"/><Relationship Id="rId4" Type="http://schemas.openxmlformats.org/officeDocument/2006/relationships/hyperlink" Target="https://www.youtube.com/watch?v=H-FKBoWTVws"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rtlCol="0"/>
          <a:lstStyle/>
          <a:p>
            <a:pPr rtl="0"/>
            <a:r>
              <a:rPr lang="en-US" dirty="0" err="1" smtClean="0"/>
              <a:t>Kubernetes</a:t>
            </a:r>
            <a:endParaRPr lang="el-GR" dirty="0"/>
          </a:p>
        </p:txBody>
      </p:sp>
      <p:sp>
        <p:nvSpPr>
          <p:cNvPr id="3" name="Υπότιτλος 2"/>
          <p:cNvSpPr>
            <a:spLocks noGrp="1"/>
          </p:cNvSpPr>
          <p:nvPr>
            <p:ph type="subTitle" idx="1"/>
          </p:nvPr>
        </p:nvSpPr>
        <p:spPr/>
        <p:txBody>
          <a:bodyPr rtlCol="0">
            <a:normAutofit lnSpcReduction="10000"/>
          </a:bodyPr>
          <a:lstStyle/>
          <a:p>
            <a:pPr rtl="0"/>
            <a:r>
              <a:rPr lang="el-GR" dirty="0" smtClean="0"/>
              <a:t>Ειδικά Θέματα Τεχνολογίας Λογισμικού </a:t>
            </a:r>
          </a:p>
          <a:p>
            <a:pPr rtl="0"/>
            <a:endParaRPr lang="el-GR" dirty="0"/>
          </a:p>
          <a:p>
            <a:pPr rtl="0"/>
            <a:r>
              <a:rPr lang="el-GR" dirty="0" err="1" smtClean="0"/>
              <a:t>Μεγαρχιώτη</a:t>
            </a:r>
            <a:r>
              <a:rPr lang="el-GR" dirty="0" smtClean="0"/>
              <a:t> Σοφία</a:t>
            </a:r>
            <a:r>
              <a:rPr lang="el-GR" dirty="0"/>
              <a:t> </a:t>
            </a:r>
            <a:endParaRPr lang="en-US" dirty="0" smtClean="0"/>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smtClean="0"/>
              <a:t>Docker</a:t>
            </a:r>
            <a:endParaRPr lang="el-GR" dirty="0"/>
          </a:p>
        </p:txBody>
      </p:sp>
      <p:sp>
        <p:nvSpPr>
          <p:cNvPr id="3" name="Θέση περιεχομένου 2"/>
          <p:cNvSpPr>
            <a:spLocks noGrp="1"/>
          </p:cNvSpPr>
          <p:nvPr>
            <p:ph idx="1"/>
          </p:nvPr>
        </p:nvSpPr>
        <p:spPr/>
        <p:txBody>
          <a:bodyPr>
            <a:normAutofit/>
          </a:bodyPr>
          <a:lstStyle/>
          <a:p>
            <a:r>
              <a:rPr lang="el-GR" dirty="0" smtClean="0"/>
              <a:t>Ο πιο δημοφιλής μηχανισμός/πρότυπο ανοιχτού κώδικα με στόχο την </a:t>
            </a:r>
            <a:r>
              <a:rPr lang="el-GR" dirty="0" err="1" smtClean="0"/>
              <a:t>εικονικοποίηση</a:t>
            </a:r>
            <a:r>
              <a:rPr lang="el-GR" dirty="0" smtClean="0"/>
              <a:t> σε επίπεδο λειτουργικού συστήματος</a:t>
            </a:r>
            <a:r>
              <a:rPr lang="en-US" dirty="0"/>
              <a:t> </a:t>
            </a:r>
            <a:r>
              <a:rPr lang="el-GR" dirty="0" smtClean="0"/>
              <a:t>και την αυτοματοποίηση της διανομής εφαρμογών σε δοχεία (</a:t>
            </a:r>
            <a:r>
              <a:rPr lang="en-US" dirty="0" smtClean="0"/>
              <a:t>containers</a:t>
            </a:r>
            <a:r>
              <a:rPr lang="el-GR" dirty="0" smtClean="0"/>
              <a:t>)</a:t>
            </a:r>
            <a:r>
              <a:rPr lang="en-US" dirty="0" smtClean="0"/>
              <a:t> </a:t>
            </a:r>
            <a:r>
              <a:rPr lang="el-GR" dirty="0" smtClean="0"/>
              <a:t>και της </a:t>
            </a:r>
            <a:r>
              <a:rPr lang="el-GR" dirty="0" err="1" smtClean="0"/>
              <a:t>εικονικοποίησης</a:t>
            </a:r>
            <a:r>
              <a:rPr lang="el-GR" dirty="0" smtClean="0"/>
              <a:t> των </a:t>
            </a:r>
            <a:r>
              <a:rPr lang="el-GR" dirty="0" err="1" smtClean="0"/>
              <a:t>μικρο</a:t>
            </a:r>
            <a:r>
              <a:rPr lang="el-GR" dirty="0" smtClean="0"/>
              <a:t>-υπηρεσιών του </a:t>
            </a:r>
            <a:r>
              <a:rPr lang="en-US" dirty="0" smtClean="0"/>
              <a:t>Linux. </a:t>
            </a:r>
          </a:p>
          <a:p>
            <a:r>
              <a:rPr lang="el-GR" dirty="0" smtClean="0"/>
              <a:t>Παρουσιάστηκε το 2013 από την </a:t>
            </a:r>
            <a:r>
              <a:rPr lang="en-US" dirty="0" err="1" smtClean="0"/>
              <a:t>dotCloud</a:t>
            </a:r>
            <a:r>
              <a:rPr lang="en-US" dirty="0" smtClean="0"/>
              <a:t>, </a:t>
            </a:r>
            <a:r>
              <a:rPr lang="el-GR" dirty="0" smtClean="0"/>
              <a:t>η οποία αργότερα μετονομάστηκε</a:t>
            </a:r>
            <a:r>
              <a:rPr lang="en-US" dirty="0" smtClean="0"/>
              <a:t> </a:t>
            </a:r>
            <a:r>
              <a:rPr lang="el-GR" dirty="0" smtClean="0"/>
              <a:t>σε </a:t>
            </a:r>
            <a:r>
              <a:rPr lang="en-US" dirty="0" err="1" smtClean="0"/>
              <a:t>Docker</a:t>
            </a:r>
            <a:r>
              <a:rPr lang="en-US" dirty="0" smtClean="0"/>
              <a:t> Inc. </a:t>
            </a:r>
            <a:endParaRPr lang="el-GR" dirty="0" smtClean="0"/>
          </a:p>
          <a:p>
            <a:r>
              <a:rPr lang="el-GR" dirty="0" smtClean="0"/>
              <a:t>Δεν περιλαμβάνει ξεχωριστό λειτουργικό σύστημα </a:t>
            </a:r>
          </a:p>
          <a:p>
            <a:r>
              <a:rPr lang="el-GR" dirty="0" smtClean="0"/>
              <a:t>Βασίζεται στη λειτουργικότητα του πυρήνα του </a:t>
            </a:r>
            <a:r>
              <a:rPr lang="en-US" dirty="0" smtClean="0"/>
              <a:t>Linux </a:t>
            </a:r>
          </a:p>
          <a:p>
            <a:r>
              <a:rPr lang="el-GR" dirty="0" smtClean="0"/>
              <a:t>Χρησιμοποιεί απομόνωση πόρων</a:t>
            </a:r>
            <a:endParaRPr lang="el-GR" dirty="0"/>
          </a:p>
        </p:txBody>
      </p:sp>
    </p:spTree>
    <p:extLst>
      <p:ext uri="{BB962C8B-B14F-4D97-AF65-F5344CB8AC3E}">
        <p14:creationId xmlns:p14="http://schemas.microsoft.com/office/powerpoint/2010/main" val="362413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Γιατί τελικά χρησιμοποιούμε </a:t>
            </a:r>
            <a:r>
              <a:rPr lang="en-US" dirty="0" smtClean="0"/>
              <a:t>containers</a:t>
            </a:r>
            <a:r>
              <a:rPr lang="el-GR" dirty="0" smtClean="0"/>
              <a:t>;  </a:t>
            </a:r>
            <a:endParaRPr lang="el-GR" dirty="0"/>
          </a:p>
        </p:txBody>
      </p:sp>
      <p:sp>
        <p:nvSpPr>
          <p:cNvPr id="3" name="Θέση περιεχομένου 2"/>
          <p:cNvSpPr>
            <a:spLocks noGrp="1"/>
          </p:cNvSpPr>
          <p:nvPr>
            <p:ph idx="1"/>
          </p:nvPr>
        </p:nvSpPr>
        <p:spPr/>
        <p:txBody>
          <a:bodyPr>
            <a:normAutofit fontScale="92500"/>
          </a:bodyPr>
          <a:lstStyle/>
          <a:p>
            <a:r>
              <a:rPr lang="el-GR" dirty="0" smtClean="0"/>
              <a:t>Ικανοποιούν την ανάγκη για αξιόπιστη εκτέλεση του λογισμικού κατά τη μεταφορά του από ένα υπολογιστικό περιβάλλον σε άλλο </a:t>
            </a:r>
          </a:p>
          <a:p>
            <a:pPr lvl="1"/>
            <a:r>
              <a:rPr lang="el-GR" dirty="0" smtClean="0"/>
              <a:t>Πχ από τον υπολογιστή του προγραμματιστή σε περιβάλλον δοκιμών μιας εφαρμογής. </a:t>
            </a:r>
          </a:p>
          <a:p>
            <a:r>
              <a:rPr lang="el-GR" dirty="0" smtClean="0"/>
              <a:t>Λύνει το πρόβλημα της συμβατότητας της λογισμικού με το περιβάλλον στο οποίο μεταφέρεται, όταν το λογισμικό που υποστηρίζεται από το νέο περιβάλλον δεν είναι πανομοιότυπο με το αρχικό περιβάλλον ανάπτυξης </a:t>
            </a:r>
          </a:p>
          <a:p>
            <a:r>
              <a:rPr lang="el-GR" dirty="0" smtClean="0"/>
              <a:t>Παρέχουν τελικά ένα περιβάλλον εκτέλεσης: μια εφαρμογή και όλες τις εξαρτήσεις τις, βιβλιοθήκες και </a:t>
            </a:r>
            <a:r>
              <a:rPr lang="en-US" dirty="0" smtClean="0"/>
              <a:t>binaries, </a:t>
            </a:r>
            <a:r>
              <a:rPr lang="el-GR" dirty="0" smtClean="0"/>
              <a:t>τα</a:t>
            </a:r>
            <a:r>
              <a:rPr lang="en-US" dirty="0" smtClean="0"/>
              <a:t> </a:t>
            </a:r>
            <a:r>
              <a:rPr lang="el-GR" dirty="0" smtClean="0"/>
              <a:t>αρχεία ρυθμίσεων για την εκτέλεση, όλα σε ένα πακέτο, ανεξάρτητα από το περιβάλλον δημιουργίας (έκδοση λογισμικού, βιβλιοθήκες, τοπολογία δικτύου, π0λιτικές ασφαλείας κτλ.)</a:t>
            </a:r>
          </a:p>
        </p:txBody>
      </p:sp>
    </p:spTree>
    <p:extLst>
      <p:ext uri="{BB962C8B-B14F-4D97-AF65-F5344CB8AC3E}">
        <p14:creationId xmlns:p14="http://schemas.microsoft.com/office/powerpoint/2010/main" val="2674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smtClean="0"/>
              <a:t>Kubernetes</a:t>
            </a:r>
            <a:endParaRPr lang="el-GR" dirty="0"/>
          </a:p>
        </p:txBody>
      </p:sp>
      <p:sp>
        <p:nvSpPr>
          <p:cNvPr id="3" name="Θέση κειμένου 2"/>
          <p:cNvSpPr>
            <a:spLocks noGrp="1"/>
          </p:cNvSpPr>
          <p:nvPr>
            <p:ph type="body" idx="1"/>
          </p:nvPr>
        </p:nvSpPr>
        <p:spPr/>
        <p:txBody>
          <a:bodyPr/>
          <a:lstStyle/>
          <a:p>
            <a:r>
              <a:rPr lang="el-GR" dirty="0" smtClean="0"/>
              <a:t>Περιγραφή του συστήματος </a:t>
            </a:r>
            <a:r>
              <a:rPr lang="en-US" dirty="0" err="1" smtClean="0"/>
              <a:t>Kubernetes</a:t>
            </a:r>
            <a:endParaRPr lang="el-GR" dirty="0"/>
          </a:p>
        </p:txBody>
      </p:sp>
    </p:spTree>
    <p:extLst>
      <p:ext uri="{BB962C8B-B14F-4D97-AF65-F5344CB8AC3E}">
        <p14:creationId xmlns:p14="http://schemas.microsoft.com/office/powerpoint/2010/main" val="375433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Τι είναι το </a:t>
            </a:r>
            <a:r>
              <a:rPr lang="en-US" dirty="0" err="1" smtClean="0"/>
              <a:t>Kubernetes</a:t>
            </a:r>
            <a:endParaRPr lang="el-GR" dirty="0"/>
          </a:p>
        </p:txBody>
      </p:sp>
      <p:sp>
        <p:nvSpPr>
          <p:cNvPr id="3" name="Θέση περιεχομένου 2"/>
          <p:cNvSpPr>
            <a:spLocks noGrp="1"/>
          </p:cNvSpPr>
          <p:nvPr>
            <p:ph idx="1"/>
          </p:nvPr>
        </p:nvSpPr>
        <p:spPr/>
        <p:txBody>
          <a:bodyPr/>
          <a:lstStyle/>
          <a:p>
            <a:r>
              <a:rPr lang="el-GR" dirty="0" smtClean="0"/>
              <a:t>Σύστημα ανοιχτού κώδικα για  την αυτοματοποίηση του </a:t>
            </a:r>
            <a:r>
              <a:rPr lang="en-US" dirty="0" smtClean="0"/>
              <a:t>deployment, </a:t>
            </a:r>
            <a:r>
              <a:rPr lang="el-GR" dirty="0" smtClean="0"/>
              <a:t>της επέκτασης και της διαχείρισης εφαρμογών κατανεμημένων σε δοχεία (</a:t>
            </a:r>
            <a:r>
              <a:rPr lang="en-US" dirty="0" smtClean="0"/>
              <a:t>container</a:t>
            </a:r>
            <a:r>
              <a:rPr lang="el-GR" dirty="0" smtClean="0"/>
              <a:t>)</a:t>
            </a:r>
            <a:r>
              <a:rPr lang="en-US" dirty="0" smtClean="0"/>
              <a:t>, </a:t>
            </a:r>
            <a:r>
              <a:rPr lang="el-GR" dirty="0" smtClean="0"/>
              <a:t>σε περιβάλλον συστοιχίας υπολογιστών (</a:t>
            </a:r>
            <a:r>
              <a:rPr lang="en-US" dirty="0" err="1" smtClean="0"/>
              <a:t>kubernetes</a:t>
            </a:r>
            <a:r>
              <a:rPr lang="en-US" dirty="0" smtClean="0"/>
              <a:t> cluster</a:t>
            </a:r>
            <a:r>
              <a:rPr lang="el-GR" dirty="0" smtClean="0"/>
              <a:t>)</a:t>
            </a:r>
            <a:endParaRPr lang="en-US" dirty="0" smtClean="0"/>
          </a:p>
          <a:p>
            <a:r>
              <a:rPr lang="el-GR" dirty="0" smtClean="0"/>
              <a:t>Αναπτύχθηκε αρχικά από την </a:t>
            </a:r>
            <a:r>
              <a:rPr lang="en-US" dirty="0" smtClean="0"/>
              <a:t>Google, </a:t>
            </a:r>
            <a:r>
              <a:rPr lang="el-GR" dirty="0" smtClean="0"/>
              <a:t>με πολυετή εμπειρία στο </a:t>
            </a:r>
            <a:r>
              <a:rPr lang="en-US" dirty="0" smtClean="0"/>
              <a:t>deployment </a:t>
            </a:r>
            <a:r>
              <a:rPr lang="el-GR" dirty="0" smtClean="0"/>
              <a:t>επεκτάσιμων, αξιόπιστων συστημάτων σε</a:t>
            </a:r>
            <a:r>
              <a:rPr lang="en-US" dirty="0" smtClean="0"/>
              <a:t> containers </a:t>
            </a:r>
          </a:p>
          <a:p>
            <a:r>
              <a:rPr lang="el-GR" dirty="0" smtClean="0"/>
              <a:t>Προσφέρθηκε ως δωρεά στο </a:t>
            </a:r>
            <a:r>
              <a:rPr lang="en-US" dirty="0" smtClean="0"/>
              <a:t>CNCF (Cloud Native Computing Foundation)</a:t>
            </a:r>
            <a:r>
              <a:rPr lang="el-GR" dirty="0" smtClean="0"/>
              <a:t>, που δημιουργήθηκε με σκοπό την προώθηση των </a:t>
            </a:r>
            <a:r>
              <a:rPr lang="en-US" dirty="0" smtClean="0"/>
              <a:t>container, </a:t>
            </a:r>
            <a:r>
              <a:rPr lang="el-GR" dirty="0" smtClean="0"/>
              <a:t>ενώ πλέον έχει γίνει προϊόν μιας ταχύτατα αναπτυσσόμενης κοινότητας ανοιχτού κώδικα. </a:t>
            </a:r>
            <a:endParaRPr lang="el-GR" dirty="0"/>
          </a:p>
        </p:txBody>
      </p:sp>
    </p:spTree>
    <p:extLst>
      <p:ext uri="{BB962C8B-B14F-4D97-AF65-F5344CB8AC3E}">
        <p14:creationId xmlns:p14="http://schemas.microsoft.com/office/powerpoint/2010/main" val="42859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Βασικές αρχές του </a:t>
            </a:r>
            <a:r>
              <a:rPr lang="en-US" dirty="0" err="1" smtClean="0"/>
              <a:t>Kubernetes</a:t>
            </a:r>
            <a:r>
              <a:rPr lang="en-US" dirty="0" smtClean="0"/>
              <a:t> project</a:t>
            </a:r>
            <a:r>
              <a:rPr lang="el-GR" dirty="0" smtClean="0"/>
              <a:t> </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dirty="0" err="1" smtClean="0"/>
              <a:t>Φορητότητα</a:t>
            </a:r>
            <a:r>
              <a:rPr lang="el-GR" dirty="0" smtClean="0"/>
              <a:t>: Να τρέχει παντού: σε περιβάλλον δημόσιο ή ιδιωτικού υπολογιστικού νέφους, σε </a:t>
            </a:r>
            <a:r>
              <a:rPr lang="en-US" dirty="0" smtClean="0"/>
              <a:t>bare metal server, </a:t>
            </a:r>
            <a:r>
              <a:rPr lang="el-GR" dirty="0" smtClean="0"/>
              <a:t>σε </a:t>
            </a:r>
            <a:r>
              <a:rPr lang="en-US" dirty="0" smtClean="0"/>
              <a:t>laptop</a:t>
            </a:r>
            <a:endParaRPr lang="el-GR" dirty="0" smtClean="0"/>
          </a:p>
          <a:p>
            <a:r>
              <a:rPr lang="el-GR" dirty="0" smtClean="0"/>
              <a:t>Γενικού σκοπού: Να δίνει στο χρήστη τη δυνατότητα να τρέχει όλες τις κατηγορίες εργασιών σε μία μόνο υποδομή</a:t>
            </a:r>
            <a:r>
              <a:rPr lang="el-GR" dirty="0"/>
              <a:t> </a:t>
            </a:r>
            <a:endParaRPr lang="el-GR" dirty="0" smtClean="0"/>
          </a:p>
          <a:p>
            <a:r>
              <a:rPr lang="el-GR" dirty="0"/>
              <a:t>Ευελιξία: Οι λειτουργικότητες του </a:t>
            </a:r>
            <a:r>
              <a:rPr lang="en-US" dirty="0" err="1"/>
              <a:t>Kubernetes</a:t>
            </a:r>
            <a:r>
              <a:rPr lang="en-US" dirty="0"/>
              <a:t> </a:t>
            </a:r>
            <a:r>
              <a:rPr lang="el-GR" dirty="0"/>
              <a:t>μπορούν να χρησιμοποιηθούν ανεξάρτητα στις περισσότερες περιπτώσεις. Μπορεί κανείς να χρησιμοποιήσει δικές του λύσεις αντί για κάποια εσωτερική λειτουργικότητα. </a:t>
            </a:r>
          </a:p>
          <a:p>
            <a:r>
              <a:rPr lang="el-GR" dirty="0"/>
              <a:t>Επεκτασιμότητα: Το </a:t>
            </a:r>
            <a:r>
              <a:rPr lang="en-US" dirty="0" err="1"/>
              <a:t>Kubernetes</a:t>
            </a:r>
            <a:r>
              <a:rPr lang="en-US" dirty="0"/>
              <a:t> </a:t>
            </a:r>
            <a:r>
              <a:rPr lang="el-GR" dirty="0"/>
              <a:t>μπορεί να ενσωματωθεί στο περιβάλλον του χρήστη </a:t>
            </a:r>
          </a:p>
          <a:p>
            <a:r>
              <a:rPr lang="el-GR" dirty="0"/>
              <a:t>Αυτοματοποίηση: </a:t>
            </a:r>
            <a:r>
              <a:rPr lang="el-GR" dirty="0" smtClean="0"/>
              <a:t>Ελαχιστοποίηση του χειροκίνητου ελέγχου, αν ο χρήστης το επιθυμεί. </a:t>
            </a:r>
          </a:p>
          <a:p>
            <a:endParaRPr lang="el-GR" dirty="0"/>
          </a:p>
        </p:txBody>
      </p:sp>
    </p:spTree>
    <p:extLst>
      <p:ext uri="{BB962C8B-B14F-4D97-AF65-F5344CB8AC3E}">
        <p14:creationId xmlns:p14="http://schemas.microsoft.com/office/powerpoint/2010/main" val="261056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Πώς λειτουργεί το </a:t>
            </a:r>
            <a:r>
              <a:rPr lang="en-US" dirty="0" err="1" smtClean="0"/>
              <a:t>Kubernetes</a:t>
            </a:r>
            <a:endParaRPr lang="el-GR" dirty="0"/>
          </a:p>
        </p:txBody>
      </p:sp>
      <p:sp>
        <p:nvSpPr>
          <p:cNvPr id="3" name="Θέση περιεχομένου 2"/>
          <p:cNvSpPr>
            <a:spLocks noGrp="1"/>
          </p:cNvSpPr>
          <p:nvPr>
            <p:ph idx="1"/>
          </p:nvPr>
        </p:nvSpPr>
        <p:spPr/>
        <p:txBody>
          <a:bodyPr/>
          <a:lstStyle/>
          <a:p>
            <a:r>
              <a:rPr lang="el-GR" dirty="0" smtClean="0"/>
              <a:t>Περιγραφή της επιθυμητής κατάστασης του </a:t>
            </a:r>
            <a:r>
              <a:rPr lang="en-US" dirty="0" smtClean="0"/>
              <a:t>cluster </a:t>
            </a:r>
            <a:r>
              <a:rPr lang="el-GR" dirty="0" smtClean="0"/>
              <a:t>με χρήση των αντικειμένων του </a:t>
            </a:r>
            <a:r>
              <a:rPr lang="en-US" dirty="0" err="1" smtClean="0"/>
              <a:t>Kubernetes</a:t>
            </a:r>
            <a:r>
              <a:rPr lang="en-US" dirty="0" smtClean="0"/>
              <a:t> (</a:t>
            </a:r>
            <a:r>
              <a:rPr lang="en-US" dirty="0" err="1" smtClean="0"/>
              <a:t>Kubernetes</a:t>
            </a:r>
            <a:r>
              <a:rPr lang="en-US" dirty="0" smtClean="0"/>
              <a:t> API objects)</a:t>
            </a:r>
            <a:r>
              <a:rPr lang="el-GR" dirty="0" smtClean="0"/>
              <a:t>. Τα αντικείμενα αυτά δημιουργούνται συνήθως με τη </a:t>
            </a:r>
            <a:r>
              <a:rPr lang="el-GR" dirty="0" err="1" smtClean="0"/>
              <a:t>διεπαφή</a:t>
            </a:r>
            <a:r>
              <a:rPr lang="el-GR" dirty="0" smtClean="0"/>
              <a:t> εντολών </a:t>
            </a:r>
            <a:r>
              <a:rPr lang="en-US" dirty="0" err="1" smtClean="0"/>
              <a:t>kubectl</a:t>
            </a:r>
            <a:r>
              <a:rPr lang="en-US" dirty="0" smtClean="0"/>
              <a:t>. </a:t>
            </a:r>
            <a:endParaRPr lang="el-GR" dirty="0" smtClean="0"/>
          </a:p>
          <a:p>
            <a:r>
              <a:rPr lang="el-GR" dirty="0" smtClean="0"/>
              <a:t>Μετά τον ορισμό της επιθυμητής κατάστασης του </a:t>
            </a:r>
            <a:r>
              <a:rPr lang="en-US" dirty="0" smtClean="0"/>
              <a:t>cluster, </a:t>
            </a:r>
            <a:r>
              <a:rPr lang="el-GR" dirty="0" smtClean="0"/>
              <a:t>το επίπεδο ελέγχου του </a:t>
            </a:r>
            <a:r>
              <a:rPr lang="en-US" dirty="0" err="1" smtClean="0"/>
              <a:t>Kubernetes</a:t>
            </a:r>
            <a:r>
              <a:rPr lang="en-US" dirty="0" smtClean="0"/>
              <a:t> (</a:t>
            </a:r>
            <a:r>
              <a:rPr lang="en-US" dirty="0" err="1" smtClean="0"/>
              <a:t>Kubernetes</a:t>
            </a:r>
            <a:r>
              <a:rPr lang="en-US" dirty="0" smtClean="0"/>
              <a:t> Control Plane)</a:t>
            </a:r>
            <a:r>
              <a:rPr lang="el-GR" dirty="0" smtClean="0"/>
              <a:t> προσπαθεί να τροποποιήσει την τρέχουσα κατάσταση του </a:t>
            </a:r>
            <a:r>
              <a:rPr lang="en-US" dirty="0" smtClean="0"/>
              <a:t>cluster </a:t>
            </a:r>
            <a:r>
              <a:rPr lang="el-GR" dirty="0" smtClean="0"/>
              <a:t>έτσι ώστε αυτή να υλοποιεί την επιθυμητή.</a:t>
            </a:r>
            <a:endParaRPr lang="en-US" dirty="0" smtClean="0"/>
          </a:p>
        </p:txBody>
      </p:sp>
    </p:spTree>
    <p:extLst>
      <p:ext uri="{BB962C8B-B14F-4D97-AF65-F5344CB8AC3E}">
        <p14:creationId xmlns:p14="http://schemas.microsoft.com/office/powerpoint/2010/main" val="373815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Αρχιτεκτονική </a:t>
            </a:r>
            <a:r>
              <a:rPr lang="en-US" dirty="0" err="1" smtClean="0"/>
              <a:t>Kubernetes</a:t>
            </a: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0394" y="1905000"/>
            <a:ext cx="8368037" cy="4267200"/>
          </a:xfrm>
        </p:spPr>
      </p:pic>
    </p:spTree>
    <p:extLst>
      <p:ext uri="{BB962C8B-B14F-4D97-AF65-F5344CB8AC3E}">
        <p14:creationId xmlns:p14="http://schemas.microsoft.com/office/powerpoint/2010/main" val="196692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dirty="0" smtClean="0"/>
              <a:t>Συστατικά στοιχεία ενός </a:t>
            </a:r>
            <a:r>
              <a:rPr lang="en-US" dirty="0" err="1" smtClean="0"/>
              <a:t>Kubernetes</a:t>
            </a:r>
            <a:r>
              <a:rPr lang="en-US" dirty="0" smtClean="0"/>
              <a:t> Cluster</a:t>
            </a:r>
            <a:endParaRPr lang="el-GR" dirty="0"/>
          </a:p>
        </p:txBody>
      </p:sp>
      <p:graphicFrame>
        <p:nvGraphicFramePr>
          <p:cNvPr id="4" name="Σύμβολο κράτησης θέσης περιεχομένου 3" descr="Κατακόρυφη λίστα με κουκκίδες πλαισίου όπου εμφανίζονται 3 ομάδες τακτοποιημένες η μία κάτω από την άλλη και υπάρχουν κουκκίδες κάτω από κάθε ομάδα."/>
          <p:cNvGraphicFramePr>
            <a:graphicFrameLocks noGrp="1"/>
          </p:cNvGraphicFramePr>
          <p:nvPr>
            <p:ph sz="half" idx="1"/>
            <p:extLst>
              <p:ext uri="{D42A27DB-BD31-4B8C-83A1-F6EECF244321}">
                <p14:modId xmlns:p14="http://schemas.microsoft.com/office/powerpoint/2010/main" val="2146165616"/>
              </p:ext>
            </p:extLst>
          </p:nvPr>
        </p:nvGraphicFramePr>
        <p:xfrm>
          <a:off x="1522413" y="1905000"/>
          <a:ext cx="4419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Σύμβολο κράτησης θέσης περιεχομένου 5"/>
          <p:cNvSpPr>
            <a:spLocks noGrp="1"/>
          </p:cNvSpPr>
          <p:nvPr>
            <p:ph sz="half" idx="2"/>
          </p:nvPr>
        </p:nvSpPr>
        <p:spPr/>
        <p:txBody>
          <a:bodyPr rtlCol="0">
            <a:normAutofit fontScale="77500" lnSpcReduction="20000"/>
          </a:bodyPr>
          <a:lstStyle/>
          <a:p>
            <a:pPr rtl="0"/>
            <a:r>
              <a:rPr lang="en-US" dirty="0" smtClean="0"/>
              <a:t>Master Components </a:t>
            </a:r>
          </a:p>
          <a:p>
            <a:pPr lvl="1"/>
            <a:r>
              <a:rPr lang="el-GR" dirty="0" smtClean="0"/>
              <a:t>Υλοποιούν το επίπεδο ελέγχου</a:t>
            </a:r>
            <a:r>
              <a:rPr lang="en-US" dirty="0" smtClean="0"/>
              <a:t> (control plane)</a:t>
            </a:r>
            <a:r>
              <a:rPr lang="el-GR" dirty="0" smtClean="0"/>
              <a:t> του </a:t>
            </a:r>
            <a:r>
              <a:rPr lang="en-US" dirty="0" smtClean="0"/>
              <a:t>cluster. </a:t>
            </a:r>
            <a:endParaRPr lang="el-GR" dirty="0"/>
          </a:p>
          <a:p>
            <a:pPr lvl="1"/>
            <a:r>
              <a:rPr lang="el-GR" dirty="0" smtClean="0"/>
              <a:t>Λήψη αποφάσεων (π.χ. χρονοπρογραμματισμός) για το </a:t>
            </a:r>
            <a:r>
              <a:rPr lang="en-US" dirty="0" smtClean="0"/>
              <a:t>cluster </a:t>
            </a:r>
            <a:endParaRPr lang="el-GR" dirty="0" smtClean="0"/>
          </a:p>
          <a:p>
            <a:pPr lvl="1"/>
            <a:r>
              <a:rPr lang="en-US" dirty="0" smtClean="0"/>
              <a:t> </a:t>
            </a:r>
            <a:r>
              <a:rPr lang="el-GR" dirty="0" smtClean="0"/>
              <a:t>Ανίχνευση και ανταπόκριση σε </a:t>
            </a:r>
            <a:r>
              <a:rPr lang="en-US" dirty="0" smtClean="0"/>
              <a:t>events (</a:t>
            </a:r>
            <a:r>
              <a:rPr lang="el-GR" dirty="0" smtClean="0"/>
              <a:t>πχ. Δημιουργία </a:t>
            </a:r>
            <a:r>
              <a:rPr lang="en-US" dirty="0" smtClean="0"/>
              <a:t>pod </a:t>
            </a:r>
            <a:r>
              <a:rPr lang="el-GR" dirty="0" smtClean="0"/>
              <a:t>όταν το επιθυμητό πλήθος αντιγράφων δεν ικανοποιείται</a:t>
            </a:r>
            <a:r>
              <a:rPr lang="en-US" dirty="0" smtClean="0"/>
              <a:t>)</a:t>
            </a:r>
            <a:endParaRPr lang="el-GR" dirty="0" smtClean="0"/>
          </a:p>
          <a:p>
            <a:pPr rtl="0"/>
            <a:r>
              <a:rPr lang="en-US" dirty="0" smtClean="0"/>
              <a:t>Node Components </a:t>
            </a:r>
          </a:p>
          <a:p>
            <a:pPr lvl="1"/>
            <a:r>
              <a:rPr lang="el-GR" dirty="0" smtClean="0"/>
              <a:t>Τρέχουν σε κάθε κόμβο-</a:t>
            </a:r>
            <a:r>
              <a:rPr lang="en-US" dirty="0" smtClean="0"/>
              <a:t>minion </a:t>
            </a:r>
          </a:p>
          <a:p>
            <a:pPr lvl="1"/>
            <a:r>
              <a:rPr lang="el-GR" dirty="0" smtClean="0"/>
              <a:t>Συντηρούν τα </a:t>
            </a:r>
            <a:r>
              <a:rPr lang="en-US" dirty="0" smtClean="0"/>
              <a:t>pod</a:t>
            </a:r>
            <a:r>
              <a:rPr lang="el-GR" dirty="0" smtClean="0"/>
              <a:t> που τρέχουν </a:t>
            </a:r>
          </a:p>
          <a:p>
            <a:pPr lvl="1"/>
            <a:r>
              <a:rPr lang="el-GR" dirty="0" smtClean="0"/>
              <a:t>Παρέχουν το περιβάλλον εκτέλεσης (</a:t>
            </a:r>
            <a:r>
              <a:rPr lang="en-US" dirty="0" smtClean="0"/>
              <a:t>runtime environment</a:t>
            </a:r>
            <a:r>
              <a:rPr lang="el-GR" dirty="0" smtClean="0"/>
              <a:t>)</a:t>
            </a:r>
            <a:r>
              <a:rPr lang="en-US" dirty="0" smtClean="0"/>
              <a:t> </a:t>
            </a:r>
            <a:r>
              <a:rPr lang="el-GR" dirty="0" smtClean="0"/>
              <a:t>του </a:t>
            </a:r>
            <a:r>
              <a:rPr lang="en-US" dirty="0" err="1" smtClean="0"/>
              <a:t>Kubernetes</a:t>
            </a:r>
            <a:r>
              <a:rPr lang="en-US" dirty="0" smtClean="0"/>
              <a:t>. </a:t>
            </a:r>
            <a:endParaRPr lang="el-GR" dirty="0" smtClean="0"/>
          </a:p>
          <a:p>
            <a:pPr rtl="0"/>
            <a:r>
              <a:rPr lang="en-US" dirty="0" err="1" smtClean="0"/>
              <a:t>Addons</a:t>
            </a:r>
            <a:r>
              <a:rPr lang="en-US" dirty="0" smtClean="0"/>
              <a:t> </a:t>
            </a:r>
          </a:p>
          <a:p>
            <a:pPr lvl="1"/>
            <a:r>
              <a:rPr lang="en-US" dirty="0" smtClean="0"/>
              <a:t>Pods </a:t>
            </a:r>
            <a:r>
              <a:rPr lang="el-GR" dirty="0" smtClean="0"/>
              <a:t>και υπηρεσίες που υλοποιούν χαρακτηριστικά ενός </a:t>
            </a:r>
            <a:r>
              <a:rPr lang="en-US" dirty="0" smtClean="0"/>
              <a:t>cluster </a:t>
            </a:r>
            <a:r>
              <a:rPr lang="el-GR" dirty="0" smtClean="0"/>
              <a:t>και επεκτείνουν τη λειτουργικότητα του </a:t>
            </a:r>
            <a:r>
              <a:rPr lang="en-US" dirty="0" err="1" smtClean="0"/>
              <a:t>Kubernetes</a:t>
            </a:r>
            <a:endParaRPr lang="el-GR" dirty="0"/>
          </a:p>
        </p:txBody>
      </p:sp>
    </p:spTree>
    <p:extLst>
      <p:ext uri="{BB962C8B-B14F-4D97-AF65-F5344CB8AC3E}">
        <p14:creationId xmlns:p14="http://schemas.microsoft.com/office/powerpoint/2010/main" val="1989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smtClean="0"/>
              <a:t>Kubernetes</a:t>
            </a:r>
            <a:r>
              <a:rPr lang="en-US" dirty="0" smtClean="0"/>
              <a:t> Objects</a:t>
            </a:r>
            <a:endParaRPr lang="el-GR" dirty="0"/>
          </a:p>
        </p:txBody>
      </p:sp>
      <p:sp>
        <p:nvSpPr>
          <p:cNvPr id="3" name="Θέση περιεχομένου 2"/>
          <p:cNvSpPr>
            <a:spLocks noGrp="1"/>
          </p:cNvSpPr>
          <p:nvPr>
            <p:ph idx="1"/>
          </p:nvPr>
        </p:nvSpPr>
        <p:spPr/>
        <p:txBody>
          <a:bodyPr>
            <a:normAutofit fontScale="92500" lnSpcReduction="20000"/>
          </a:bodyPr>
          <a:lstStyle/>
          <a:p>
            <a:r>
              <a:rPr lang="el-GR" dirty="0" smtClean="0"/>
              <a:t>Μόνιμες οντότητες που χρησιμοποιούνται για την αναπαράσταση της κατάσταση του </a:t>
            </a:r>
            <a:r>
              <a:rPr lang="en-US" dirty="0" smtClean="0"/>
              <a:t>cluster. </a:t>
            </a:r>
            <a:r>
              <a:rPr lang="el-GR" dirty="0" smtClean="0"/>
              <a:t>Πιο συγκεκριμένα, μπορεί να περιγράφουν: </a:t>
            </a:r>
          </a:p>
          <a:p>
            <a:pPr lvl="1"/>
            <a:r>
              <a:rPr lang="el-GR" dirty="0" smtClean="0"/>
              <a:t>Ποιες εφαρμογές σε </a:t>
            </a:r>
            <a:r>
              <a:rPr lang="en-US" dirty="0" smtClean="0"/>
              <a:t>container </a:t>
            </a:r>
            <a:r>
              <a:rPr lang="el-GR" dirty="0" smtClean="0"/>
              <a:t>τρέχουν και σε ποιον κόμβο, </a:t>
            </a:r>
          </a:p>
          <a:p>
            <a:pPr lvl="1"/>
            <a:r>
              <a:rPr lang="el-GR" dirty="0" smtClean="0"/>
              <a:t>Τους πόρους που είναι διαθέσιμοι σε αυτές τις εφαρμογές </a:t>
            </a:r>
          </a:p>
          <a:p>
            <a:pPr lvl="1"/>
            <a:r>
              <a:rPr lang="el-GR" dirty="0" smtClean="0"/>
              <a:t>Τις αρχές με τις οποίες λειτουργούν αυτές οι εφαρμογές, όπως πολιτικές επανεκκίνησης, αναβαθμίσεις και ανοχή σε λάθη. </a:t>
            </a:r>
          </a:p>
          <a:p>
            <a:r>
              <a:rPr lang="el-GR" dirty="0" smtClean="0"/>
              <a:t>«Δήλωση πρόθεσης»: Με τη δημιουργία ενός αντικειμένου, ο χρήστης δηλώνει στο </a:t>
            </a:r>
            <a:r>
              <a:rPr lang="en-US" dirty="0" err="1" smtClean="0"/>
              <a:t>Kubernetes</a:t>
            </a:r>
            <a:r>
              <a:rPr lang="en-US" dirty="0" smtClean="0"/>
              <a:t> </a:t>
            </a:r>
            <a:r>
              <a:rPr lang="el-GR" dirty="0" smtClean="0"/>
              <a:t>τη μορφή που θέλει να έχει το </a:t>
            </a:r>
            <a:r>
              <a:rPr lang="en-US" dirty="0" smtClean="0"/>
              <a:t>cluster. </a:t>
            </a:r>
            <a:r>
              <a:rPr lang="el-GR" dirty="0" smtClean="0"/>
              <a:t>Από τη στιγμή που θα δημιουργηθεί ένα αντικείμενο, το</a:t>
            </a:r>
            <a:r>
              <a:rPr lang="en-US" dirty="0" smtClean="0"/>
              <a:t> </a:t>
            </a:r>
            <a:r>
              <a:rPr lang="en-US" dirty="0" err="1" smtClean="0"/>
              <a:t>Kubernetes</a:t>
            </a:r>
            <a:r>
              <a:rPr lang="en-US" dirty="0" smtClean="0"/>
              <a:t> </a:t>
            </a:r>
            <a:r>
              <a:rPr lang="el-GR" dirty="0" smtClean="0"/>
              <a:t>συνεχώς εργάζεται για να εξασφαλίσει την ύπαρξη αυτού του αντικειμένου</a:t>
            </a:r>
            <a:r>
              <a:rPr lang="en-US" dirty="0" smtClean="0"/>
              <a:t> </a:t>
            </a:r>
          </a:p>
          <a:p>
            <a:r>
              <a:rPr lang="el-GR" dirty="0" smtClean="0"/>
              <a:t>Η περιγραφή ενός αντικειμένου, μπορεί να γίνει είτε άμεσα,  είτε μέσω του </a:t>
            </a:r>
            <a:r>
              <a:rPr lang="en-US" dirty="0" err="1" smtClean="0"/>
              <a:t>kubectl</a:t>
            </a:r>
            <a:r>
              <a:rPr lang="en-US" dirty="0" smtClean="0"/>
              <a:t> (</a:t>
            </a:r>
            <a:r>
              <a:rPr lang="el-GR" dirty="0" smtClean="0"/>
              <a:t>εργαλείο γραμμής εκτέλεσης εντολών του </a:t>
            </a:r>
            <a:r>
              <a:rPr lang="en-US" dirty="0" err="1" smtClean="0"/>
              <a:t>Kubernetes</a:t>
            </a:r>
            <a:r>
              <a:rPr lang="en-US" dirty="0" smtClean="0"/>
              <a:t>) </a:t>
            </a:r>
            <a:r>
              <a:rPr lang="el-GR" dirty="0" smtClean="0"/>
              <a:t>σε ένα αρχείο .</a:t>
            </a:r>
            <a:r>
              <a:rPr lang="en-US" dirty="0" err="1" smtClean="0"/>
              <a:t>yaml</a:t>
            </a:r>
            <a:r>
              <a:rPr lang="en-US" dirty="0" smtClean="0"/>
              <a:t>, </a:t>
            </a:r>
            <a:r>
              <a:rPr lang="el-GR" dirty="0" smtClean="0"/>
              <a:t>το οποίο μετατρέπεται σε </a:t>
            </a:r>
            <a:r>
              <a:rPr lang="en-US" dirty="0" err="1" smtClean="0"/>
              <a:t>json</a:t>
            </a:r>
            <a:r>
              <a:rPr lang="en-US" dirty="0" smtClean="0"/>
              <a:t> </a:t>
            </a:r>
            <a:r>
              <a:rPr lang="el-GR" dirty="0" smtClean="0"/>
              <a:t>και παρέχει στο σύστημα τις απαραίτητες πληροφορίες για τη δημιουργία του αντικειμένου. </a:t>
            </a:r>
            <a:endParaRPr lang="en-US" dirty="0" smtClean="0"/>
          </a:p>
        </p:txBody>
      </p:sp>
    </p:spTree>
    <p:extLst>
      <p:ext uri="{BB962C8B-B14F-4D97-AF65-F5344CB8AC3E}">
        <p14:creationId xmlns:p14="http://schemas.microsoft.com/office/powerpoint/2010/main" val="44932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smtClean="0"/>
              <a:t>Kubernetes</a:t>
            </a:r>
            <a:r>
              <a:rPr lang="en-US" dirty="0" smtClean="0"/>
              <a:t> Objects</a:t>
            </a:r>
            <a:endParaRPr lang="el-GR" dirty="0"/>
          </a:p>
        </p:txBody>
      </p:sp>
      <p:sp>
        <p:nvSpPr>
          <p:cNvPr id="3" name="Θέση περιεχομένου 2"/>
          <p:cNvSpPr>
            <a:spLocks noGrp="1"/>
          </p:cNvSpPr>
          <p:nvPr>
            <p:ph idx="1"/>
          </p:nvPr>
        </p:nvSpPr>
        <p:spPr/>
        <p:txBody>
          <a:bodyPr>
            <a:normAutofit lnSpcReduction="10000"/>
          </a:bodyPr>
          <a:lstStyle/>
          <a:p>
            <a:r>
              <a:rPr lang="en-US" dirty="0" smtClean="0"/>
              <a:t>Pod: </a:t>
            </a:r>
            <a:r>
              <a:rPr lang="el-GR" dirty="0" smtClean="0"/>
              <a:t>η μικρότερη και απλούστερη μονάδα που μπορεί να δημιουργηθεί στο </a:t>
            </a:r>
            <a:r>
              <a:rPr lang="en-US" dirty="0" err="1" smtClean="0"/>
              <a:t>Kubernetes</a:t>
            </a:r>
            <a:r>
              <a:rPr lang="en-US" dirty="0"/>
              <a:t> </a:t>
            </a:r>
            <a:endParaRPr lang="en-US" dirty="0" smtClean="0"/>
          </a:p>
          <a:p>
            <a:r>
              <a:rPr lang="en-US" dirty="0" smtClean="0"/>
              <a:t>Service</a:t>
            </a:r>
            <a:r>
              <a:rPr lang="el-GR" dirty="0" smtClean="0"/>
              <a:t> (συχνά και </a:t>
            </a:r>
            <a:r>
              <a:rPr lang="en-US" dirty="0" err="1" smtClean="0"/>
              <a:t>microservice</a:t>
            </a:r>
            <a:r>
              <a:rPr lang="el-GR" dirty="0" smtClean="0"/>
              <a:t>)</a:t>
            </a:r>
            <a:r>
              <a:rPr lang="en-US" dirty="0" smtClean="0"/>
              <a:t>: </a:t>
            </a:r>
            <a:r>
              <a:rPr lang="el-GR" dirty="0" smtClean="0"/>
              <a:t>ορίζει μια ομάδα από </a:t>
            </a:r>
            <a:r>
              <a:rPr lang="en-US" dirty="0" smtClean="0"/>
              <a:t>pod </a:t>
            </a:r>
            <a:r>
              <a:rPr lang="el-GR" dirty="0" smtClean="0"/>
              <a:t>και την πολιτική με βάση την οποία γίνεται η πρόσβαση σε αυτά </a:t>
            </a:r>
          </a:p>
          <a:p>
            <a:r>
              <a:rPr lang="en-US" dirty="0" smtClean="0"/>
              <a:t>Volume: </a:t>
            </a:r>
            <a:r>
              <a:rPr lang="el-GR" dirty="0" smtClean="0"/>
              <a:t>Μέσο αποθήκευσης στο </a:t>
            </a:r>
            <a:r>
              <a:rPr lang="en-US" dirty="0" err="1" smtClean="0"/>
              <a:t>Kubernetes</a:t>
            </a:r>
            <a:r>
              <a:rPr lang="en-US" dirty="0" smtClean="0"/>
              <a:t> </a:t>
            </a:r>
          </a:p>
          <a:p>
            <a:r>
              <a:rPr lang="en-US" dirty="0" smtClean="0"/>
              <a:t>Namespace: </a:t>
            </a:r>
            <a:r>
              <a:rPr lang="el-GR" dirty="0" smtClean="0"/>
              <a:t>ένας εικονικός </a:t>
            </a:r>
            <a:r>
              <a:rPr lang="en-US" dirty="0" smtClean="0"/>
              <a:t>cluster </a:t>
            </a:r>
            <a:r>
              <a:rPr lang="el-GR" dirty="0" smtClean="0"/>
              <a:t>μέσα στον φυσικό </a:t>
            </a:r>
            <a:r>
              <a:rPr lang="en-US" dirty="0" smtClean="0"/>
              <a:t>cluster </a:t>
            </a:r>
          </a:p>
          <a:p>
            <a:r>
              <a:rPr lang="en-US" dirty="0" smtClean="0"/>
              <a:t>Controllers: </a:t>
            </a:r>
            <a:r>
              <a:rPr lang="el-GR" dirty="0" smtClean="0"/>
              <a:t>παρέχουν επιπλέον λειτουργικότητες και χαρακτηριστικά χρησιμοποιώντας τα παραπάνω βασικά αντικείμενα. (</a:t>
            </a:r>
            <a:r>
              <a:rPr lang="en-US" dirty="0" err="1" smtClean="0"/>
              <a:t>ReplicaSet</a:t>
            </a:r>
            <a:r>
              <a:rPr lang="en-US" dirty="0" smtClean="0"/>
              <a:t>, Deployment, </a:t>
            </a:r>
            <a:r>
              <a:rPr lang="en-US" dirty="0" err="1" smtClean="0"/>
              <a:t>StatefulSet</a:t>
            </a:r>
            <a:r>
              <a:rPr lang="en-US" dirty="0" smtClean="0"/>
              <a:t>, </a:t>
            </a:r>
            <a:r>
              <a:rPr lang="en-US" dirty="0" err="1" smtClean="0"/>
              <a:t>DaemonSet</a:t>
            </a:r>
            <a:r>
              <a:rPr lang="en-US" dirty="0" smtClean="0"/>
              <a:t>, Job</a:t>
            </a:r>
            <a:r>
              <a:rPr lang="el-GR" dirty="0" smtClean="0"/>
              <a:t>)</a:t>
            </a:r>
            <a:endParaRPr lang="el-GR" dirty="0"/>
          </a:p>
        </p:txBody>
      </p:sp>
    </p:spTree>
    <p:extLst>
      <p:ext uri="{BB962C8B-B14F-4D97-AF65-F5344CB8AC3E}">
        <p14:creationId xmlns:p14="http://schemas.microsoft.com/office/powerpoint/2010/main" val="198011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730" y="548680"/>
            <a:ext cx="6837834" cy="1089529"/>
          </a:xfrm>
          <a:prstGeom prst="rect">
            <a:avLst/>
          </a:prstGeom>
          <a:noFill/>
        </p:spPr>
        <p:txBody>
          <a:bodyPr wrap="none" rtlCol="0">
            <a:spAutoFit/>
          </a:bodyPr>
          <a:lstStyle/>
          <a:p>
            <a:pPr>
              <a:lnSpc>
                <a:spcPct val="90000"/>
              </a:lnSpc>
            </a:pPr>
            <a:r>
              <a:rPr lang="el-GR" sz="2400" dirty="0" smtClean="0"/>
              <a:t>Πανεπιστήμιο Δυτικής Αττικής </a:t>
            </a:r>
          </a:p>
          <a:p>
            <a:pPr>
              <a:lnSpc>
                <a:spcPct val="90000"/>
              </a:lnSpc>
            </a:pPr>
            <a:r>
              <a:rPr lang="el-GR" sz="2400" dirty="0" smtClean="0"/>
              <a:t>Σχολή Μηχανικών </a:t>
            </a:r>
          </a:p>
          <a:p>
            <a:pPr>
              <a:lnSpc>
                <a:spcPct val="90000"/>
              </a:lnSpc>
            </a:pPr>
            <a:r>
              <a:rPr lang="el-GR" sz="2400" dirty="0" smtClean="0"/>
              <a:t>Τμήμα Μηχανικών Πληροφορικής και Υπολογιστών</a:t>
            </a:r>
            <a:endParaRPr lang="el-GR" sz="2400" dirty="0"/>
          </a:p>
        </p:txBody>
      </p:sp>
      <p:sp>
        <p:nvSpPr>
          <p:cNvPr id="5" name="TextBox 4"/>
          <p:cNvSpPr txBox="1"/>
          <p:nvPr/>
        </p:nvSpPr>
        <p:spPr>
          <a:xfrm>
            <a:off x="6238428" y="2563857"/>
            <a:ext cx="5428153" cy="1089529"/>
          </a:xfrm>
          <a:prstGeom prst="rect">
            <a:avLst/>
          </a:prstGeom>
          <a:noFill/>
        </p:spPr>
        <p:txBody>
          <a:bodyPr wrap="none" rtlCol="0">
            <a:spAutoFit/>
          </a:bodyPr>
          <a:lstStyle/>
          <a:p>
            <a:pPr algn="r">
              <a:lnSpc>
                <a:spcPct val="90000"/>
              </a:lnSpc>
            </a:pPr>
            <a:r>
              <a:rPr lang="el-GR" sz="2400" dirty="0" smtClean="0"/>
              <a:t>Πρόγραμμα Μεταπτυχιακών Σπουδών: </a:t>
            </a:r>
          </a:p>
          <a:p>
            <a:pPr algn="r">
              <a:lnSpc>
                <a:spcPct val="90000"/>
              </a:lnSpc>
            </a:pPr>
            <a:r>
              <a:rPr lang="el-GR" sz="2400" dirty="0" smtClean="0"/>
              <a:t>Επιστήμη και Τεχνολογία </a:t>
            </a:r>
            <a:endParaRPr lang="en-US" sz="2400" dirty="0" smtClean="0"/>
          </a:p>
          <a:p>
            <a:pPr algn="r">
              <a:lnSpc>
                <a:spcPct val="90000"/>
              </a:lnSpc>
            </a:pPr>
            <a:r>
              <a:rPr lang="el-GR" sz="2400" dirty="0" smtClean="0"/>
              <a:t>της Πληροφορικής και των Υπολογιστών</a:t>
            </a:r>
            <a:endParaRPr lang="el-GR" sz="2400" dirty="0"/>
          </a:p>
        </p:txBody>
      </p:sp>
      <p:sp>
        <p:nvSpPr>
          <p:cNvPr id="6" name="TextBox 5"/>
          <p:cNvSpPr txBox="1"/>
          <p:nvPr/>
        </p:nvSpPr>
        <p:spPr>
          <a:xfrm>
            <a:off x="624730" y="4366668"/>
            <a:ext cx="6884513" cy="424732"/>
          </a:xfrm>
          <a:prstGeom prst="rect">
            <a:avLst/>
          </a:prstGeom>
          <a:noFill/>
        </p:spPr>
        <p:txBody>
          <a:bodyPr wrap="none" rtlCol="0">
            <a:spAutoFit/>
          </a:bodyPr>
          <a:lstStyle/>
          <a:p>
            <a:pPr>
              <a:lnSpc>
                <a:spcPct val="90000"/>
              </a:lnSpc>
            </a:pPr>
            <a:r>
              <a:rPr lang="el-GR" sz="2400" dirty="0" smtClean="0"/>
              <a:t>Εργασία στα Ειδικά Θέματα Τεχνολογίας Λογισμικού</a:t>
            </a:r>
            <a:endParaRPr lang="el-GR" sz="2400" dirty="0"/>
          </a:p>
        </p:txBody>
      </p:sp>
      <p:sp>
        <p:nvSpPr>
          <p:cNvPr id="7" name="TextBox 6"/>
          <p:cNvSpPr txBox="1"/>
          <p:nvPr/>
        </p:nvSpPr>
        <p:spPr>
          <a:xfrm>
            <a:off x="621804" y="4941168"/>
            <a:ext cx="4193071" cy="424732"/>
          </a:xfrm>
          <a:prstGeom prst="rect">
            <a:avLst/>
          </a:prstGeom>
          <a:noFill/>
        </p:spPr>
        <p:txBody>
          <a:bodyPr wrap="none" rtlCol="0">
            <a:spAutoFit/>
          </a:bodyPr>
          <a:lstStyle/>
          <a:p>
            <a:pPr>
              <a:lnSpc>
                <a:spcPct val="90000"/>
              </a:lnSpc>
            </a:pPr>
            <a:r>
              <a:rPr lang="el-GR" sz="2400" dirty="0" err="1" smtClean="0"/>
              <a:t>Μεγαρχιώτη</a:t>
            </a:r>
            <a:r>
              <a:rPr lang="el-GR" sz="2400" dirty="0" smtClean="0"/>
              <a:t> Σοφία (ΑΜ 18022)</a:t>
            </a:r>
            <a:endParaRPr lang="el-GR" sz="2400" dirty="0"/>
          </a:p>
        </p:txBody>
      </p:sp>
    </p:spTree>
    <p:extLst>
      <p:ext uri="{BB962C8B-B14F-4D97-AF65-F5344CB8AC3E}">
        <p14:creationId xmlns:p14="http://schemas.microsoft.com/office/powerpoint/2010/main" val="68582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Pod</a:t>
            </a:r>
            <a:endParaRPr lang="el-GR" dirty="0"/>
          </a:p>
        </p:txBody>
      </p:sp>
      <p:sp>
        <p:nvSpPr>
          <p:cNvPr id="3" name="Θέση περιεχομένου 2"/>
          <p:cNvSpPr>
            <a:spLocks noGrp="1"/>
          </p:cNvSpPr>
          <p:nvPr>
            <p:ph idx="1"/>
          </p:nvPr>
        </p:nvSpPr>
        <p:spPr/>
        <p:txBody>
          <a:bodyPr>
            <a:normAutofit fontScale="85000" lnSpcReduction="10000"/>
          </a:bodyPr>
          <a:lstStyle/>
          <a:p>
            <a:r>
              <a:rPr lang="el-GR" dirty="0" smtClean="0"/>
              <a:t>Η πιο μικρή και απλή μονάδα που μπορεί να δημιουργηθεί στο </a:t>
            </a:r>
            <a:r>
              <a:rPr lang="en-US" dirty="0" err="1" smtClean="0"/>
              <a:t>Kuberntetes</a:t>
            </a:r>
            <a:r>
              <a:rPr lang="en-US" dirty="0" smtClean="0"/>
              <a:t>. </a:t>
            </a:r>
          </a:p>
          <a:p>
            <a:r>
              <a:rPr lang="el-GR" dirty="0" smtClean="0"/>
              <a:t>Αντιστοιχεί σε μια διεργασία που τρέχει στο </a:t>
            </a:r>
            <a:r>
              <a:rPr lang="en-US" dirty="0" smtClean="0"/>
              <a:t>cluster </a:t>
            </a:r>
          </a:p>
          <a:p>
            <a:r>
              <a:rPr lang="el-GR" dirty="0" smtClean="0"/>
              <a:t>Περιέχει ένα ή περισσότερα </a:t>
            </a:r>
            <a:r>
              <a:rPr lang="en-US" dirty="0" smtClean="0"/>
              <a:t>container</a:t>
            </a:r>
            <a:r>
              <a:rPr lang="el-GR" dirty="0" smtClean="0"/>
              <a:t>, αποθηκευτικούς πόρους, μοναδική </a:t>
            </a:r>
            <a:r>
              <a:rPr lang="en-US" dirty="0" smtClean="0"/>
              <a:t>IP </a:t>
            </a:r>
            <a:r>
              <a:rPr lang="el-GR" dirty="0" smtClean="0"/>
              <a:t>διεύθυνση δικτύου και επιλογές με τις οποίες ορίζει τον τρόπο με τον οποίο</a:t>
            </a:r>
            <a:r>
              <a:rPr lang="en-US" dirty="0" smtClean="0"/>
              <a:t> </a:t>
            </a:r>
            <a:r>
              <a:rPr lang="el-GR" dirty="0" smtClean="0"/>
              <a:t>θα τρέξει το </a:t>
            </a:r>
            <a:r>
              <a:rPr lang="en-US" dirty="0" smtClean="0"/>
              <a:t>container. </a:t>
            </a:r>
          </a:p>
          <a:p>
            <a:r>
              <a:rPr lang="el-GR" dirty="0" smtClean="0"/>
              <a:t>Το περιβάλλον εκτέλεσης (</a:t>
            </a:r>
            <a:r>
              <a:rPr lang="en-US" dirty="0" smtClean="0"/>
              <a:t>runtime</a:t>
            </a:r>
            <a:r>
              <a:rPr lang="el-GR" dirty="0" smtClean="0"/>
              <a:t>)</a:t>
            </a:r>
            <a:r>
              <a:rPr lang="en-US" dirty="0" smtClean="0"/>
              <a:t> </a:t>
            </a:r>
            <a:r>
              <a:rPr lang="el-GR" dirty="0" smtClean="0"/>
              <a:t>που χρησιμοποιείται συνήθως σε ένα </a:t>
            </a:r>
            <a:r>
              <a:rPr lang="en-US" dirty="0" smtClean="0"/>
              <a:t>pod </a:t>
            </a:r>
            <a:r>
              <a:rPr lang="el-GR" dirty="0" smtClean="0"/>
              <a:t>είναι το </a:t>
            </a:r>
            <a:r>
              <a:rPr lang="en-US" dirty="0" err="1" smtClean="0"/>
              <a:t>Docker</a:t>
            </a:r>
            <a:r>
              <a:rPr lang="en-US" dirty="0" smtClean="0"/>
              <a:t>, </a:t>
            </a:r>
            <a:r>
              <a:rPr lang="el-GR" dirty="0" smtClean="0"/>
              <a:t>υποστηρίζονται παρ’ όλα αυτά και άλλα περιβάλλοντα. </a:t>
            </a:r>
          </a:p>
          <a:p>
            <a:r>
              <a:rPr lang="el-GR" dirty="0" smtClean="0"/>
              <a:t>Μπορεί να δημιουργηθεί είτε άμεσα από τον χρήστη (σπάνια) είτε έμμεσα από έναν </a:t>
            </a:r>
            <a:r>
              <a:rPr lang="en-US" dirty="0" smtClean="0"/>
              <a:t>controller</a:t>
            </a:r>
            <a:r>
              <a:rPr lang="el-GR" dirty="0"/>
              <a:t> </a:t>
            </a:r>
            <a:r>
              <a:rPr lang="el-GR" dirty="0" smtClean="0"/>
              <a:t>(</a:t>
            </a:r>
            <a:r>
              <a:rPr lang="en-US" dirty="0" smtClean="0"/>
              <a:t>Deployment, </a:t>
            </a:r>
            <a:r>
              <a:rPr lang="en-US" dirty="0" err="1" smtClean="0"/>
              <a:t>StatefulSet</a:t>
            </a:r>
            <a:r>
              <a:rPr lang="en-US" dirty="0" smtClean="0"/>
              <a:t>, </a:t>
            </a:r>
            <a:r>
              <a:rPr lang="en-US" dirty="0" err="1" smtClean="0"/>
              <a:t>DaemonSet</a:t>
            </a:r>
            <a:r>
              <a:rPr lang="el-GR" dirty="0" smtClean="0"/>
              <a:t>) </a:t>
            </a:r>
          </a:p>
          <a:p>
            <a:r>
              <a:rPr lang="el-GR" dirty="0" smtClean="0"/>
              <a:t>Υπάρχουν πρότυπα </a:t>
            </a:r>
            <a:r>
              <a:rPr lang="en-US" dirty="0" smtClean="0"/>
              <a:t>pod </a:t>
            </a:r>
            <a:r>
              <a:rPr lang="el-GR" dirty="0" smtClean="0"/>
              <a:t>που περιλαμβάνονται σε άλλα αντικείμενα όπως</a:t>
            </a:r>
            <a:r>
              <a:rPr lang="en-US" dirty="0" smtClean="0"/>
              <a:t> Replication Controllers, Jobs, </a:t>
            </a:r>
            <a:r>
              <a:rPr lang="en-US" dirty="0" err="1" smtClean="0"/>
              <a:t>DaemonSets</a:t>
            </a:r>
            <a:r>
              <a:rPr lang="en-US" dirty="0" smtClean="0"/>
              <a:t>. </a:t>
            </a:r>
            <a:r>
              <a:rPr lang="el-GR" dirty="0" smtClean="0"/>
              <a:t>Οι </a:t>
            </a:r>
            <a:r>
              <a:rPr lang="en-US" dirty="0" smtClean="0"/>
              <a:t>Controller </a:t>
            </a:r>
            <a:r>
              <a:rPr lang="el-GR" dirty="0" smtClean="0"/>
              <a:t>χρησιμοποιούν αυτά τα πρότυπα για να δημιουργήσουν </a:t>
            </a:r>
            <a:r>
              <a:rPr lang="en-US" dirty="0" smtClean="0"/>
              <a:t>pod. </a:t>
            </a:r>
            <a:endParaRPr lang="el-GR" dirty="0"/>
          </a:p>
        </p:txBody>
      </p:sp>
    </p:spTree>
    <p:extLst>
      <p:ext uri="{BB962C8B-B14F-4D97-AF65-F5344CB8AC3E}">
        <p14:creationId xmlns:p14="http://schemas.microsoft.com/office/powerpoint/2010/main" val="427800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Service</a:t>
            </a:r>
            <a:endParaRPr lang="el-GR" dirty="0"/>
          </a:p>
        </p:txBody>
      </p:sp>
      <p:sp>
        <p:nvSpPr>
          <p:cNvPr id="3" name="Θέση περιεχομένου 2"/>
          <p:cNvSpPr>
            <a:spLocks noGrp="1"/>
          </p:cNvSpPr>
          <p:nvPr>
            <p:ph idx="1"/>
          </p:nvPr>
        </p:nvSpPr>
        <p:spPr/>
        <p:txBody>
          <a:bodyPr/>
          <a:lstStyle/>
          <a:p>
            <a:r>
              <a:rPr lang="el-GR" dirty="0" smtClean="0"/>
              <a:t>Ομαδοποιεί </a:t>
            </a:r>
            <a:r>
              <a:rPr lang="en-US" dirty="0" smtClean="0"/>
              <a:t>pod </a:t>
            </a:r>
            <a:r>
              <a:rPr lang="el-GR" dirty="0" smtClean="0"/>
              <a:t>που εκτελούν την ίδια λειτουργία και βοηθά στην λειτουργία αυτών ως μία οντότητα </a:t>
            </a:r>
          </a:p>
          <a:p>
            <a:r>
              <a:rPr lang="el-GR" dirty="0" smtClean="0"/>
              <a:t>Έχει μεγαλύτερη διάρκεια ζωής από το </a:t>
            </a:r>
            <a:r>
              <a:rPr lang="en-US" dirty="0" smtClean="0"/>
              <a:t>pod, </a:t>
            </a:r>
            <a:r>
              <a:rPr lang="el-GR" dirty="0" smtClean="0"/>
              <a:t>το οποίο είναι εφήμερο και εύκολο να καταστραφεί ή να αποτύχει. </a:t>
            </a:r>
          </a:p>
          <a:p>
            <a:r>
              <a:rPr lang="el-GR" dirty="0" smtClean="0"/>
              <a:t>Διαθέτει σταθερή </a:t>
            </a:r>
            <a:r>
              <a:rPr lang="en-US" dirty="0" smtClean="0"/>
              <a:t>IP </a:t>
            </a:r>
            <a:r>
              <a:rPr lang="el-GR" dirty="0" smtClean="0"/>
              <a:t>διεύθυνση, ανεξάρτητη από αλλαγές που γίνονται στα </a:t>
            </a:r>
            <a:r>
              <a:rPr lang="en-US" dirty="0" smtClean="0"/>
              <a:t>pod </a:t>
            </a:r>
            <a:r>
              <a:rPr lang="el-GR" dirty="0" smtClean="0"/>
              <a:t>με τα οποία επικοινωνεί. </a:t>
            </a:r>
            <a:endParaRPr lang="el-GR" dirty="0"/>
          </a:p>
        </p:txBody>
      </p:sp>
    </p:spTree>
    <p:extLst>
      <p:ext uri="{BB962C8B-B14F-4D97-AF65-F5344CB8AC3E}">
        <p14:creationId xmlns:p14="http://schemas.microsoft.com/office/powerpoint/2010/main" val="263124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Volume</a:t>
            </a:r>
            <a:r>
              <a:rPr lang="el-GR" dirty="0" smtClean="0"/>
              <a:t> και </a:t>
            </a:r>
            <a:r>
              <a:rPr lang="en-US" dirty="0" smtClean="0"/>
              <a:t>Namespace</a:t>
            </a:r>
            <a:endParaRPr lang="el-GR" dirty="0"/>
          </a:p>
        </p:txBody>
      </p:sp>
      <p:sp>
        <p:nvSpPr>
          <p:cNvPr id="3" name="Θέση περιεχομένου 2"/>
          <p:cNvSpPr>
            <a:spLocks noGrp="1"/>
          </p:cNvSpPr>
          <p:nvPr>
            <p:ph idx="1"/>
          </p:nvPr>
        </p:nvSpPr>
        <p:spPr/>
        <p:txBody>
          <a:bodyPr/>
          <a:lstStyle/>
          <a:p>
            <a:r>
              <a:rPr lang="en-US" dirty="0" smtClean="0"/>
              <a:t>Volume </a:t>
            </a:r>
          </a:p>
          <a:p>
            <a:pPr lvl="1"/>
            <a:r>
              <a:rPr lang="el-GR" dirty="0" smtClean="0"/>
              <a:t>Ένας κατάλογος (</a:t>
            </a:r>
            <a:r>
              <a:rPr lang="en-US" dirty="0" smtClean="0"/>
              <a:t>directory</a:t>
            </a:r>
            <a:r>
              <a:rPr lang="el-GR" dirty="0" smtClean="0"/>
              <a:t>)</a:t>
            </a:r>
            <a:r>
              <a:rPr lang="en-US" dirty="0" smtClean="0"/>
              <a:t> </a:t>
            </a:r>
            <a:r>
              <a:rPr lang="el-GR" dirty="0" smtClean="0"/>
              <a:t>που μπορεί να περιέχει δεδομένα, </a:t>
            </a:r>
            <a:r>
              <a:rPr lang="el-GR" dirty="0" err="1" smtClean="0"/>
              <a:t>προσβάσιμος</a:t>
            </a:r>
            <a:r>
              <a:rPr lang="el-GR" dirty="0"/>
              <a:t> </a:t>
            </a:r>
            <a:r>
              <a:rPr lang="el-GR" dirty="0" smtClean="0"/>
              <a:t>από τα </a:t>
            </a:r>
            <a:r>
              <a:rPr lang="en-US" dirty="0" smtClean="0"/>
              <a:t>container </a:t>
            </a:r>
            <a:r>
              <a:rPr lang="el-GR" dirty="0" smtClean="0"/>
              <a:t>που περιέχονται σε ένα </a:t>
            </a:r>
            <a:r>
              <a:rPr lang="en-US" dirty="0" smtClean="0"/>
              <a:t>Pod. </a:t>
            </a:r>
            <a:r>
              <a:rPr lang="el-GR" dirty="0" smtClean="0"/>
              <a:t>Η δημιουργία του </a:t>
            </a:r>
            <a:r>
              <a:rPr lang="en-US" dirty="0" smtClean="0"/>
              <a:t>directory</a:t>
            </a:r>
            <a:r>
              <a:rPr lang="el-GR" dirty="0" smtClean="0"/>
              <a:t> και τα περιεχόμενά του καθορίζονται από τον τύπο </a:t>
            </a:r>
            <a:r>
              <a:rPr lang="en-US" dirty="0" smtClean="0"/>
              <a:t>volume </a:t>
            </a:r>
            <a:r>
              <a:rPr lang="el-GR" dirty="0" smtClean="0"/>
              <a:t>που χρησιμοποιείται </a:t>
            </a:r>
          </a:p>
          <a:p>
            <a:pPr lvl="1"/>
            <a:r>
              <a:rPr lang="el-GR" dirty="0" smtClean="0"/>
              <a:t>Το </a:t>
            </a:r>
            <a:r>
              <a:rPr lang="en-US" dirty="0" err="1" smtClean="0"/>
              <a:t>Kubernetes</a:t>
            </a:r>
            <a:r>
              <a:rPr lang="en-US" dirty="0" smtClean="0"/>
              <a:t> </a:t>
            </a:r>
            <a:r>
              <a:rPr lang="el-GR" dirty="0" smtClean="0"/>
              <a:t>υποστηρίζει αρκετούς τύπους </a:t>
            </a:r>
            <a:r>
              <a:rPr lang="en-US" dirty="0" smtClean="0"/>
              <a:t>volume: </a:t>
            </a:r>
            <a:r>
              <a:rPr lang="en-US" dirty="0" err="1" smtClean="0"/>
              <a:t>awsElasticBlockStore</a:t>
            </a:r>
            <a:r>
              <a:rPr lang="en-US" dirty="0" smtClean="0"/>
              <a:t>, </a:t>
            </a:r>
            <a:r>
              <a:rPr lang="en-US" dirty="0" err="1" smtClean="0"/>
              <a:t>azureDisk</a:t>
            </a:r>
            <a:r>
              <a:rPr lang="en-US" dirty="0" smtClean="0"/>
              <a:t>, </a:t>
            </a:r>
            <a:r>
              <a:rPr lang="en-US" dirty="0" err="1" smtClean="0"/>
              <a:t>asureFile</a:t>
            </a:r>
            <a:r>
              <a:rPr lang="en-US" dirty="0" smtClean="0"/>
              <a:t>, </a:t>
            </a:r>
            <a:r>
              <a:rPr lang="en-US" dirty="0" err="1" smtClean="0"/>
              <a:t>emptyDir</a:t>
            </a:r>
            <a:r>
              <a:rPr lang="en-US" dirty="0" smtClean="0"/>
              <a:t>, </a:t>
            </a:r>
            <a:r>
              <a:rPr lang="en-US" dirty="0" err="1" smtClean="0"/>
              <a:t>downwardAPI</a:t>
            </a:r>
            <a:r>
              <a:rPr lang="en-US" dirty="0" smtClean="0"/>
              <a:t>, </a:t>
            </a:r>
            <a:r>
              <a:rPr lang="en-US" dirty="0" err="1" smtClean="0"/>
              <a:t>flocker</a:t>
            </a:r>
            <a:r>
              <a:rPr lang="en-US" dirty="0"/>
              <a:t> </a:t>
            </a:r>
            <a:r>
              <a:rPr lang="el-GR" dirty="0" smtClean="0"/>
              <a:t>και πολλούς άλλους </a:t>
            </a:r>
            <a:r>
              <a:rPr lang="en-US" dirty="0" smtClean="0"/>
              <a:t> </a:t>
            </a:r>
          </a:p>
          <a:p>
            <a:r>
              <a:rPr lang="en-US" dirty="0" smtClean="0"/>
              <a:t>Namespace </a:t>
            </a:r>
          </a:p>
          <a:p>
            <a:pPr lvl="1"/>
            <a:r>
              <a:rPr lang="el-GR" dirty="0" smtClean="0"/>
              <a:t>Εικονικός </a:t>
            </a:r>
            <a:r>
              <a:rPr lang="en-US" dirty="0" smtClean="0"/>
              <a:t>cluster </a:t>
            </a:r>
            <a:r>
              <a:rPr lang="el-GR" dirty="0" smtClean="0"/>
              <a:t>εντός του πραγματικού </a:t>
            </a:r>
            <a:r>
              <a:rPr lang="en-US" dirty="0" smtClean="0"/>
              <a:t>cluster, </a:t>
            </a:r>
            <a:r>
              <a:rPr lang="el-GR" dirty="0" smtClean="0"/>
              <a:t>για την υποστήριξη σε περιβάλλοντα πολλών χρηστών και πολλών ομάδων ή έργων </a:t>
            </a:r>
          </a:p>
          <a:p>
            <a:pPr lvl="1"/>
            <a:r>
              <a:rPr lang="el-GR" dirty="0" smtClean="0"/>
              <a:t>Διαμοιρασμός των πόρων ενός </a:t>
            </a:r>
            <a:r>
              <a:rPr lang="en-US" dirty="0" smtClean="0"/>
              <a:t>cluster </a:t>
            </a:r>
            <a:r>
              <a:rPr lang="el-GR" dirty="0" smtClean="0"/>
              <a:t>σε πολλούς χρήστες </a:t>
            </a:r>
            <a:endParaRPr lang="el-GR" dirty="0"/>
          </a:p>
        </p:txBody>
      </p:sp>
    </p:spTree>
    <p:extLst>
      <p:ext uri="{BB962C8B-B14F-4D97-AF65-F5344CB8AC3E}">
        <p14:creationId xmlns:p14="http://schemas.microsoft.com/office/powerpoint/2010/main" val="168671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smtClean="0"/>
              <a:t>Kubernetes</a:t>
            </a:r>
            <a:r>
              <a:rPr lang="en-US" dirty="0" smtClean="0"/>
              <a:t> Control Plane</a:t>
            </a:r>
            <a:endParaRPr lang="el-GR" dirty="0"/>
          </a:p>
        </p:txBody>
      </p:sp>
      <p:sp>
        <p:nvSpPr>
          <p:cNvPr id="3" name="Θέση περιεχομένου 2"/>
          <p:cNvSpPr>
            <a:spLocks noGrp="1"/>
          </p:cNvSpPr>
          <p:nvPr>
            <p:ph idx="1"/>
          </p:nvPr>
        </p:nvSpPr>
        <p:spPr/>
        <p:txBody>
          <a:bodyPr>
            <a:normAutofit fontScale="92500" lnSpcReduction="20000"/>
          </a:bodyPr>
          <a:lstStyle/>
          <a:p>
            <a:r>
              <a:rPr lang="el-GR" dirty="0" smtClean="0"/>
              <a:t>Αποτελείται από διεργασίες που τρέχουν στο </a:t>
            </a:r>
            <a:r>
              <a:rPr lang="en-US" dirty="0" smtClean="0"/>
              <a:t>cluster: </a:t>
            </a:r>
          </a:p>
          <a:p>
            <a:pPr lvl="1"/>
            <a:r>
              <a:rPr lang="en-US" dirty="0" err="1" smtClean="0"/>
              <a:t>Kubernetes</a:t>
            </a:r>
            <a:r>
              <a:rPr lang="en-US" dirty="0" smtClean="0"/>
              <a:t> Master: </a:t>
            </a:r>
            <a:r>
              <a:rPr lang="el-GR" dirty="0" smtClean="0"/>
              <a:t>τρεις διεργασίες που τρέχουν σε έναν κόμβο του </a:t>
            </a:r>
            <a:r>
              <a:rPr lang="en-US" dirty="0" smtClean="0"/>
              <a:t>cluster, </a:t>
            </a:r>
            <a:r>
              <a:rPr lang="el-GR" dirty="0" smtClean="0"/>
              <a:t>τον </a:t>
            </a:r>
            <a:r>
              <a:rPr lang="en-US" dirty="0" smtClean="0"/>
              <a:t>master </a:t>
            </a:r>
            <a:r>
              <a:rPr lang="el-GR" dirty="0" smtClean="0"/>
              <a:t>κόμβο (</a:t>
            </a:r>
            <a:r>
              <a:rPr lang="en-US" dirty="0" smtClean="0"/>
              <a:t>master server). </a:t>
            </a:r>
            <a:r>
              <a:rPr lang="el-GR" dirty="0" smtClean="0"/>
              <a:t>Αυτές είναι οι: </a:t>
            </a:r>
            <a:r>
              <a:rPr lang="en-US" dirty="0" err="1" smtClean="0"/>
              <a:t>kube-apiserver</a:t>
            </a:r>
            <a:r>
              <a:rPr lang="en-US" dirty="0" smtClean="0"/>
              <a:t>, </a:t>
            </a:r>
            <a:r>
              <a:rPr lang="en-US" dirty="0" err="1" smtClean="0"/>
              <a:t>kube</a:t>
            </a:r>
            <a:r>
              <a:rPr lang="en-US" dirty="0" smtClean="0"/>
              <a:t>-controller-manager, </a:t>
            </a:r>
            <a:r>
              <a:rPr lang="en-US" dirty="0" err="1" smtClean="0"/>
              <a:t>kube</a:t>
            </a:r>
            <a:r>
              <a:rPr lang="en-US" dirty="0" smtClean="0"/>
              <a:t>-scheduler</a:t>
            </a:r>
          </a:p>
          <a:p>
            <a:pPr lvl="1"/>
            <a:r>
              <a:rPr lang="en-US" dirty="0" smtClean="0"/>
              <a:t>Non-master node (minion): </a:t>
            </a:r>
            <a:r>
              <a:rPr lang="el-GR" dirty="0" smtClean="0"/>
              <a:t>τρέχουν δύο διεργασίες, η διεργασία </a:t>
            </a:r>
            <a:r>
              <a:rPr lang="en-US" dirty="0" err="1" smtClean="0"/>
              <a:t>kubelet</a:t>
            </a:r>
            <a:r>
              <a:rPr lang="en-US" dirty="0" smtClean="0"/>
              <a:t> </a:t>
            </a:r>
            <a:r>
              <a:rPr lang="el-GR" dirty="0" smtClean="0"/>
              <a:t>που επικοινωνεί με τον </a:t>
            </a:r>
            <a:r>
              <a:rPr lang="en-US" dirty="0" smtClean="0"/>
              <a:t>master </a:t>
            </a:r>
            <a:r>
              <a:rPr lang="el-GR" dirty="0" smtClean="0"/>
              <a:t>κόμβο και η διεργασία </a:t>
            </a:r>
            <a:r>
              <a:rPr lang="en-US" dirty="0" err="1" smtClean="0"/>
              <a:t>kube</a:t>
            </a:r>
            <a:r>
              <a:rPr lang="en-US" dirty="0" smtClean="0"/>
              <a:t>-proxy, </a:t>
            </a:r>
            <a:r>
              <a:rPr lang="el-GR" dirty="0" smtClean="0"/>
              <a:t>ένα δίκτυο μεσολάβησης (</a:t>
            </a:r>
            <a:r>
              <a:rPr lang="en-US" dirty="0" smtClean="0"/>
              <a:t>network proxy</a:t>
            </a:r>
            <a:r>
              <a:rPr lang="el-GR" dirty="0" smtClean="0"/>
              <a:t>)</a:t>
            </a:r>
            <a:r>
              <a:rPr lang="en-US" dirty="0" smtClean="0"/>
              <a:t> </a:t>
            </a:r>
            <a:r>
              <a:rPr lang="el-GR" dirty="0" smtClean="0"/>
              <a:t>που διαχειρίζεται τις υπηρεσίες δικτύου σε κάθε κόμβο. </a:t>
            </a:r>
            <a:endParaRPr lang="en-US" dirty="0" smtClean="0"/>
          </a:p>
          <a:p>
            <a:r>
              <a:rPr lang="el-GR" dirty="0" smtClean="0"/>
              <a:t>Καθορίζει τον τρόπο με τον οποίο το </a:t>
            </a:r>
            <a:r>
              <a:rPr lang="en-US" dirty="0" err="1" smtClean="0"/>
              <a:t>Kubernetes</a:t>
            </a:r>
            <a:r>
              <a:rPr lang="en-US" dirty="0" smtClean="0"/>
              <a:t> </a:t>
            </a:r>
            <a:r>
              <a:rPr lang="el-GR" dirty="0" smtClean="0"/>
              <a:t>επικοινωνεί με το </a:t>
            </a:r>
            <a:r>
              <a:rPr lang="en-US" dirty="0" smtClean="0"/>
              <a:t>cluster.</a:t>
            </a:r>
            <a:r>
              <a:rPr lang="el-GR" dirty="0"/>
              <a:t> </a:t>
            </a:r>
            <a:r>
              <a:rPr lang="el-GR" dirty="0" smtClean="0"/>
              <a:t>Διατηρεί αρχείο όλων των αντικειμένων του συστήματος και ελέγχει συνεχώς την κατάσταση αυτών των αντικειμένων </a:t>
            </a:r>
          </a:p>
          <a:p>
            <a:r>
              <a:rPr lang="el-GR" dirty="0" smtClean="0"/>
              <a:t>Διενεργεί συνεχώς ελέγχους ώστε να ανταποκριθεί σε αλλαγές που συμβαίνουν στο </a:t>
            </a:r>
            <a:r>
              <a:rPr lang="en-US" dirty="0" smtClean="0"/>
              <a:t>cluster </a:t>
            </a:r>
            <a:r>
              <a:rPr lang="el-GR" dirty="0" smtClean="0"/>
              <a:t>και δουλεύει έτσι ώστε η κατάσταση των αντικειμένων να ανταποκρίνεται στην επιθυμητή κατάσταση που έχει οριστεί από τον χρήστη.</a:t>
            </a:r>
          </a:p>
        </p:txBody>
      </p:sp>
    </p:spTree>
    <p:extLst>
      <p:ext uri="{BB962C8B-B14F-4D97-AF65-F5344CB8AC3E}">
        <p14:creationId xmlns:p14="http://schemas.microsoft.com/office/powerpoint/2010/main" val="247138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Node (minion)</a:t>
            </a:r>
            <a:endParaRPr lang="el-GR" dirty="0"/>
          </a:p>
        </p:txBody>
      </p:sp>
      <p:sp>
        <p:nvSpPr>
          <p:cNvPr id="3" name="Θέση περιεχομένου 2"/>
          <p:cNvSpPr>
            <a:spLocks noGrp="1"/>
          </p:cNvSpPr>
          <p:nvPr>
            <p:ph idx="1"/>
          </p:nvPr>
        </p:nvSpPr>
        <p:spPr/>
        <p:txBody>
          <a:bodyPr/>
          <a:lstStyle/>
          <a:p>
            <a:r>
              <a:rPr lang="el-GR" dirty="0" smtClean="0"/>
              <a:t>Μπορεί να είναι εικονική ή φυσική μηχανή, ανάλογα με τη φύση του </a:t>
            </a:r>
            <a:r>
              <a:rPr lang="en-US" dirty="0" smtClean="0"/>
              <a:t>cluster </a:t>
            </a:r>
          </a:p>
          <a:p>
            <a:r>
              <a:rPr lang="el-GR" dirty="0" smtClean="0"/>
              <a:t>Κάθε</a:t>
            </a:r>
            <a:r>
              <a:rPr lang="en-US" dirty="0" smtClean="0"/>
              <a:t> node </a:t>
            </a:r>
            <a:r>
              <a:rPr lang="el-GR" dirty="0" smtClean="0"/>
              <a:t>περιέχει τις απαραίτητες υπηρεσίες για το τρέξιμο των </a:t>
            </a:r>
            <a:r>
              <a:rPr lang="en-US" dirty="0" smtClean="0"/>
              <a:t>pod </a:t>
            </a:r>
            <a:r>
              <a:rPr lang="el-GR" dirty="0" smtClean="0"/>
              <a:t>και ελέγχεται από τα στοιχεία του </a:t>
            </a:r>
            <a:r>
              <a:rPr lang="en-US" dirty="0" smtClean="0"/>
              <a:t>master</a:t>
            </a:r>
            <a:r>
              <a:rPr lang="el-GR" dirty="0" smtClean="0"/>
              <a:t> </a:t>
            </a:r>
          </a:p>
          <a:p>
            <a:pPr lvl="1"/>
            <a:r>
              <a:rPr lang="en-US" dirty="0" err="1"/>
              <a:t>k</a:t>
            </a:r>
            <a:r>
              <a:rPr lang="en-US" dirty="0" err="1" smtClean="0"/>
              <a:t>ubelet</a:t>
            </a:r>
            <a:r>
              <a:rPr lang="en-US" dirty="0" smtClean="0"/>
              <a:t>: </a:t>
            </a:r>
            <a:r>
              <a:rPr lang="el-GR" dirty="0" smtClean="0"/>
              <a:t>ο πιο σημαντικός ελεγκτής, εξασφαλίζει την εκτέλεση των </a:t>
            </a:r>
            <a:r>
              <a:rPr lang="en-US" dirty="0" smtClean="0"/>
              <a:t>container </a:t>
            </a:r>
            <a:r>
              <a:rPr lang="el-GR" dirty="0" smtClean="0"/>
              <a:t>σε ένα </a:t>
            </a:r>
            <a:r>
              <a:rPr lang="en-US" dirty="0" smtClean="0"/>
              <a:t>pod. </a:t>
            </a:r>
            <a:r>
              <a:rPr lang="el-GR" dirty="0" smtClean="0"/>
              <a:t>Δεν μπορεί να διαχειριστεί </a:t>
            </a:r>
            <a:r>
              <a:rPr lang="en-US" dirty="0" smtClean="0"/>
              <a:t>container </a:t>
            </a:r>
            <a:r>
              <a:rPr lang="el-GR" dirty="0" smtClean="0"/>
              <a:t>που δεν δημιουργήθηκαν στο </a:t>
            </a:r>
            <a:r>
              <a:rPr lang="en-US" dirty="0" err="1" smtClean="0"/>
              <a:t>Kubernetes</a:t>
            </a:r>
            <a:r>
              <a:rPr lang="en-US" dirty="0" smtClean="0"/>
              <a:t>. </a:t>
            </a:r>
          </a:p>
          <a:p>
            <a:pPr lvl="1"/>
            <a:r>
              <a:rPr lang="en-US" dirty="0" err="1"/>
              <a:t>k</a:t>
            </a:r>
            <a:r>
              <a:rPr lang="en-US" dirty="0" err="1" smtClean="0"/>
              <a:t>ube</a:t>
            </a:r>
            <a:r>
              <a:rPr lang="en-US" dirty="0" smtClean="0"/>
              <a:t>-proxy: </a:t>
            </a:r>
            <a:r>
              <a:rPr lang="el-GR" dirty="0" smtClean="0"/>
              <a:t>διατηρεί δικτυακούς κανόνες στον </a:t>
            </a:r>
            <a:r>
              <a:rPr lang="en-US" dirty="0" smtClean="0"/>
              <a:t>host</a:t>
            </a:r>
            <a:r>
              <a:rPr lang="el-GR" dirty="0" smtClean="0"/>
              <a:t> και εκτελεί αναμετάδοση συνδέσεων </a:t>
            </a:r>
          </a:p>
          <a:p>
            <a:pPr lvl="1"/>
            <a:r>
              <a:rPr lang="en-US" dirty="0" smtClean="0"/>
              <a:t>Container Runtime: </a:t>
            </a:r>
            <a:r>
              <a:rPr lang="el-GR" dirty="0" smtClean="0"/>
              <a:t>το λογισμικό για την εκτέλεση των </a:t>
            </a:r>
            <a:r>
              <a:rPr lang="en-US" dirty="0" smtClean="0"/>
              <a:t>container – </a:t>
            </a:r>
            <a:r>
              <a:rPr lang="el-GR" dirty="0" smtClean="0"/>
              <a:t>υποστηρίζονται</a:t>
            </a:r>
            <a:r>
              <a:rPr lang="en-US" dirty="0" smtClean="0"/>
              <a:t>: </a:t>
            </a:r>
            <a:r>
              <a:rPr lang="en-US" dirty="0" err="1" smtClean="0"/>
              <a:t>Docker</a:t>
            </a:r>
            <a:r>
              <a:rPr lang="en-US" dirty="0" smtClean="0"/>
              <a:t>, </a:t>
            </a:r>
            <a:r>
              <a:rPr lang="en-US" dirty="0" err="1" smtClean="0"/>
              <a:t>rkt</a:t>
            </a:r>
            <a:r>
              <a:rPr lang="en-US" dirty="0" smtClean="0"/>
              <a:t>, </a:t>
            </a:r>
            <a:r>
              <a:rPr lang="en-US" dirty="0" err="1" smtClean="0"/>
              <a:t>runc</a:t>
            </a:r>
            <a:r>
              <a:rPr lang="en-US" dirty="0" smtClean="0"/>
              <a:t> </a:t>
            </a:r>
            <a:r>
              <a:rPr lang="el-GR" dirty="0" smtClean="0"/>
              <a:t>και οποιαδήποτε υλοποίηση </a:t>
            </a:r>
            <a:r>
              <a:rPr lang="en-US" dirty="0" smtClean="0"/>
              <a:t>OCI (Open Container Initiative)</a:t>
            </a:r>
          </a:p>
          <a:p>
            <a:pPr lvl="1"/>
            <a:endParaRPr lang="en-US" dirty="0" smtClean="0"/>
          </a:p>
        </p:txBody>
      </p:sp>
    </p:spTree>
    <p:extLst>
      <p:ext uri="{BB962C8B-B14F-4D97-AF65-F5344CB8AC3E}">
        <p14:creationId xmlns:p14="http://schemas.microsoft.com/office/powerpoint/2010/main" val="164695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Master Components</a:t>
            </a:r>
            <a:endParaRPr lang="el-GR" dirty="0"/>
          </a:p>
        </p:txBody>
      </p:sp>
      <p:sp>
        <p:nvSpPr>
          <p:cNvPr id="3" name="Θέση περιεχομένου 2"/>
          <p:cNvSpPr>
            <a:spLocks noGrp="1"/>
          </p:cNvSpPr>
          <p:nvPr>
            <p:ph idx="1"/>
          </p:nvPr>
        </p:nvSpPr>
        <p:spPr/>
        <p:txBody>
          <a:bodyPr>
            <a:normAutofit fontScale="85000" lnSpcReduction="10000"/>
          </a:bodyPr>
          <a:lstStyle/>
          <a:p>
            <a:r>
              <a:rPr lang="en-US" dirty="0" err="1" smtClean="0"/>
              <a:t>kube-apiserver</a:t>
            </a:r>
            <a:r>
              <a:rPr lang="en-US" dirty="0" smtClean="0"/>
              <a:t>: </a:t>
            </a:r>
            <a:r>
              <a:rPr lang="el-GR" dirty="0" smtClean="0"/>
              <a:t>παρέχει πρόσβαση στο </a:t>
            </a:r>
            <a:r>
              <a:rPr lang="en-US" dirty="0" smtClean="0"/>
              <a:t>API </a:t>
            </a:r>
            <a:r>
              <a:rPr lang="el-GR" dirty="0" smtClean="0"/>
              <a:t>του </a:t>
            </a:r>
            <a:r>
              <a:rPr lang="en-US" dirty="0" err="1" smtClean="0"/>
              <a:t>Kubernetes</a:t>
            </a:r>
            <a:r>
              <a:rPr lang="en-US" dirty="0"/>
              <a:t> </a:t>
            </a:r>
            <a:r>
              <a:rPr lang="en-US" dirty="0" smtClean="0"/>
              <a:t>– </a:t>
            </a:r>
            <a:r>
              <a:rPr lang="el-GR" dirty="0" smtClean="0"/>
              <a:t>το </a:t>
            </a:r>
            <a:r>
              <a:rPr lang="en-US" dirty="0" smtClean="0"/>
              <a:t>front-end </a:t>
            </a:r>
            <a:r>
              <a:rPr lang="el-GR" dirty="0" smtClean="0"/>
              <a:t>τμήμα του </a:t>
            </a:r>
            <a:r>
              <a:rPr lang="en-US" dirty="0" smtClean="0"/>
              <a:t>control plane </a:t>
            </a:r>
          </a:p>
          <a:p>
            <a:r>
              <a:rPr lang="en-US" dirty="0" err="1"/>
              <a:t>e</a:t>
            </a:r>
            <a:r>
              <a:rPr lang="en-US" dirty="0" err="1" smtClean="0"/>
              <a:t>tcd</a:t>
            </a:r>
            <a:r>
              <a:rPr lang="en-US" dirty="0" smtClean="0"/>
              <a:t>: </a:t>
            </a:r>
            <a:r>
              <a:rPr lang="el-GR" dirty="0" smtClean="0"/>
              <a:t>αποθήκευση δεδομένων ρυθμίσεων, στα οποία έχουν πρόσβαση όλοι οι κόμβοι του </a:t>
            </a:r>
            <a:r>
              <a:rPr lang="en-US" dirty="0" smtClean="0"/>
              <a:t>cluster. </a:t>
            </a:r>
          </a:p>
          <a:p>
            <a:r>
              <a:rPr lang="en-US" dirty="0" err="1"/>
              <a:t>k</a:t>
            </a:r>
            <a:r>
              <a:rPr lang="en-US" dirty="0" err="1" smtClean="0"/>
              <a:t>ube</a:t>
            </a:r>
            <a:r>
              <a:rPr lang="en-US" dirty="0" smtClean="0"/>
              <a:t>-scheduler: </a:t>
            </a:r>
            <a:r>
              <a:rPr lang="el-GR" dirty="0" smtClean="0"/>
              <a:t>ανάθεση εργασιών σε κόμβους του </a:t>
            </a:r>
            <a:r>
              <a:rPr lang="en-US" dirty="0" smtClean="0"/>
              <a:t>cluster – </a:t>
            </a:r>
            <a:r>
              <a:rPr lang="el-GR" dirty="0" smtClean="0"/>
              <a:t>διαβάζει τις λειτουργικές απαιτήσεις μιας εργασίας, αναλύει το περιβάλλον της υποδομής και αναθέτει την εργασία σε κατάλληλους κόμβους </a:t>
            </a:r>
            <a:endParaRPr lang="en-US" dirty="0" smtClean="0"/>
          </a:p>
          <a:p>
            <a:r>
              <a:rPr lang="en-US" dirty="0" err="1" smtClean="0"/>
              <a:t>Kube</a:t>
            </a:r>
            <a:r>
              <a:rPr lang="en-US" dirty="0" smtClean="0"/>
              <a:t>-controller-manager</a:t>
            </a:r>
            <a:r>
              <a:rPr lang="el-GR" dirty="0" smtClean="0"/>
              <a:t>: Διαχειρίζεται τους ελεγκτές που ρυθμίζουν την κατάσταση του </a:t>
            </a:r>
            <a:r>
              <a:rPr lang="en-US" dirty="0" smtClean="0"/>
              <a:t>cluster, </a:t>
            </a:r>
            <a:r>
              <a:rPr lang="el-GR" dirty="0" smtClean="0"/>
              <a:t>διαχειρίζονται τον κύκλο ζωής μιας εργασίας και εκτελούν εργασίες ρουτίνας</a:t>
            </a:r>
            <a:r>
              <a:rPr lang="en-US" dirty="0" smtClean="0"/>
              <a:t> </a:t>
            </a:r>
            <a:r>
              <a:rPr lang="el-GR" dirty="0" smtClean="0"/>
              <a:t>(</a:t>
            </a:r>
            <a:r>
              <a:rPr lang="en-US" dirty="0" smtClean="0"/>
              <a:t>Node Controller, Replication Controller, </a:t>
            </a:r>
            <a:r>
              <a:rPr lang="en-US" dirty="0" err="1" smtClean="0"/>
              <a:t>EndPoints</a:t>
            </a:r>
            <a:r>
              <a:rPr lang="en-US" dirty="0" smtClean="0"/>
              <a:t> Controller, Service Account &amp; Token Controllers</a:t>
            </a:r>
            <a:r>
              <a:rPr lang="el-GR" dirty="0" smtClean="0"/>
              <a:t>) Οι λεπτομέρειες για αυτές τις λειτουργίες βρίσκονται στο </a:t>
            </a:r>
            <a:r>
              <a:rPr lang="en-US" dirty="0" err="1" smtClean="0"/>
              <a:t>etcd</a:t>
            </a:r>
            <a:r>
              <a:rPr lang="en-US" dirty="0" smtClean="0"/>
              <a:t>. </a:t>
            </a:r>
          </a:p>
          <a:p>
            <a:r>
              <a:rPr lang="en-US" dirty="0" smtClean="0"/>
              <a:t>Cloud-controller-manager: </a:t>
            </a:r>
            <a:r>
              <a:rPr lang="el-GR" dirty="0" err="1" smtClean="0"/>
              <a:t>αλληλεπιδρά</a:t>
            </a:r>
            <a:r>
              <a:rPr lang="el-GR" dirty="0" smtClean="0"/>
              <a:t> με τις υπηρεσίες υπολογιστικού νέφους</a:t>
            </a:r>
            <a:endParaRPr lang="en-US" dirty="0" smtClean="0"/>
          </a:p>
        </p:txBody>
      </p:sp>
    </p:spTree>
    <p:extLst>
      <p:ext uri="{BB962C8B-B14F-4D97-AF65-F5344CB8AC3E}">
        <p14:creationId xmlns:p14="http://schemas.microsoft.com/office/powerpoint/2010/main" val="383729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spc="-100" dirty="0" smtClean="0"/>
              <a:t>Δημιουργία ενός </a:t>
            </a:r>
            <a:r>
              <a:rPr lang="en-US" spc="-100" dirty="0" err="1" smtClean="0"/>
              <a:t>Kubernetes</a:t>
            </a:r>
            <a:r>
              <a:rPr lang="en-US" spc="-100" dirty="0" smtClean="0"/>
              <a:t> Cluster</a:t>
            </a:r>
            <a:r>
              <a:rPr lang="el-GR" spc="-100" dirty="0" smtClean="0"/>
              <a:t> στο </a:t>
            </a:r>
            <a:r>
              <a:rPr lang="en-US" spc="-100" dirty="0" smtClean="0"/>
              <a:t>Google Cloud Platform</a:t>
            </a:r>
            <a:endParaRPr lang="el-GR" spc="-100" dirty="0"/>
          </a:p>
        </p:txBody>
      </p:sp>
      <p:sp>
        <p:nvSpPr>
          <p:cNvPr id="3" name="Σύμβολο κράτησης θέσης κειμένου 2"/>
          <p:cNvSpPr>
            <a:spLocks noGrp="1"/>
          </p:cNvSpPr>
          <p:nvPr>
            <p:ph type="body" idx="1"/>
          </p:nvPr>
        </p:nvSpPr>
        <p:spPr/>
        <p:txBody>
          <a:bodyPr rtlCol="0"/>
          <a:lstStyle/>
          <a:p>
            <a:pPr rtl="0"/>
            <a:r>
              <a:rPr lang="el-GR" dirty="0" smtClean="0"/>
              <a:t>Με χρήση του </a:t>
            </a:r>
            <a:r>
              <a:rPr lang="en-US" dirty="0" smtClean="0"/>
              <a:t>Google </a:t>
            </a:r>
            <a:r>
              <a:rPr lang="en-US" dirty="0" err="1" smtClean="0"/>
              <a:t>Kubernetes</a:t>
            </a:r>
            <a:r>
              <a:rPr lang="en-US" dirty="0" smtClean="0"/>
              <a:t> Engine</a:t>
            </a:r>
            <a:endParaRPr lang="el-GR" dirty="0"/>
          </a:p>
        </p:txBody>
      </p:sp>
    </p:spTree>
    <p:extLst>
      <p:ext uri="{BB962C8B-B14F-4D97-AF65-F5344CB8AC3E}">
        <p14:creationId xmlns:p14="http://schemas.microsoft.com/office/powerpoint/2010/main" val="38477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Πριν τη δημιουργία</a:t>
            </a:r>
            <a:endParaRPr lang="el-GR" dirty="0"/>
          </a:p>
        </p:txBody>
      </p:sp>
      <p:sp>
        <p:nvSpPr>
          <p:cNvPr id="3" name="Θέση περιεχομένου 2"/>
          <p:cNvSpPr>
            <a:spLocks noGrp="1"/>
          </p:cNvSpPr>
          <p:nvPr>
            <p:ph idx="1"/>
          </p:nvPr>
        </p:nvSpPr>
        <p:spPr/>
        <p:txBody>
          <a:bodyPr/>
          <a:lstStyle/>
          <a:p>
            <a:r>
              <a:rPr lang="el-GR" dirty="0" smtClean="0"/>
              <a:t>Δημιουργία δωρεάν λογαριασμού στο </a:t>
            </a:r>
            <a:r>
              <a:rPr lang="en-US" dirty="0" smtClean="0"/>
              <a:t>Google Cloud Platform </a:t>
            </a:r>
          </a:p>
          <a:p>
            <a:r>
              <a:rPr lang="el-GR" dirty="0" smtClean="0"/>
              <a:t>Θα χρειαστεί να δώσουμε τα στοιχεία της πιστωτικής μας κάρτας, αλλά δεν θα χρεωθούμε έως ότου καταναλώσουμε το ποσό που μας δίνεται δωρεάν από τη </a:t>
            </a:r>
            <a:r>
              <a:rPr lang="en-US" dirty="0" smtClean="0"/>
              <a:t>Google. </a:t>
            </a:r>
          </a:p>
          <a:p>
            <a:r>
              <a:rPr lang="el-GR" dirty="0" smtClean="0"/>
              <a:t>Ενεργοποίηση του </a:t>
            </a:r>
            <a:r>
              <a:rPr lang="en-US" dirty="0" err="1" smtClean="0"/>
              <a:t>Kubernetes</a:t>
            </a:r>
            <a:r>
              <a:rPr lang="en-US" dirty="0" smtClean="0"/>
              <a:t> Engine API</a:t>
            </a:r>
            <a:endParaRPr lang="el-GR" dirty="0"/>
          </a:p>
        </p:txBody>
      </p:sp>
    </p:spTree>
    <p:extLst>
      <p:ext uri="{BB962C8B-B14F-4D97-AF65-F5344CB8AC3E}">
        <p14:creationId xmlns:p14="http://schemas.microsoft.com/office/powerpoint/2010/main" val="220635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Δημιουργία νέου </a:t>
            </a:r>
            <a:r>
              <a:rPr lang="en-US" dirty="0" smtClean="0"/>
              <a:t>Project</a:t>
            </a:r>
            <a:endParaRPr lang="el-GR" dirty="0"/>
          </a:p>
        </p:txBody>
      </p:sp>
      <p:pic>
        <p:nvPicPr>
          <p:cNvPr id="5" name="Θέση περιεχομένου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674813" y="1556792"/>
            <a:ext cx="3339479" cy="2058981"/>
          </a:xfrm>
        </p:spPr>
      </p:pic>
      <p:pic>
        <p:nvPicPr>
          <p:cNvPr id="8" name="Θέση περιεχομένου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51586" y="3863500"/>
            <a:ext cx="3275854" cy="2858619"/>
          </a:xfrm>
        </p:spPr>
      </p:pic>
      <p:sp>
        <p:nvSpPr>
          <p:cNvPr id="10" name="TextBox 9"/>
          <p:cNvSpPr txBox="1"/>
          <p:nvPr/>
        </p:nvSpPr>
        <p:spPr>
          <a:xfrm>
            <a:off x="5518348" y="1966907"/>
            <a:ext cx="5238006" cy="424732"/>
          </a:xfrm>
          <a:prstGeom prst="rect">
            <a:avLst/>
          </a:prstGeom>
          <a:noFill/>
        </p:spPr>
        <p:txBody>
          <a:bodyPr wrap="square" rtlCol="0">
            <a:spAutoFit/>
          </a:bodyPr>
          <a:lstStyle/>
          <a:p>
            <a:pPr>
              <a:lnSpc>
                <a:spcPct val="90000"/>
              </a:lnSpc>
            </a:pPr>
            <a:r>
              <a:rPr lang="en-US" sz="2400" dirty="0" smtClean="0"/>
              <a:t>3) </a:t>
            </a:r>
            <a:r>
              <a:rPr lang="el-GR" sz="2400" dirty="0" smtClean="0"/>
              <a:t>Το νέο </a:t>
            </a:r>
            <a:r>
              <a:rPr lang="en-US" sz="2400" dirty="0" smtClean="0"/>
              <a:t>project</a:t>
            </a:r>
            <a:endParaRPr lang="el-GR" sz="2400" dirty="0"/>
          </a:p>
        </p:txBody>
      </p:sp>
      <p:sp>
        <p:nvSpPr>
          <p:cNvPr id="11" name="TextBox 10"/>
          <p:cNvSpPr txBox="1"/>
          <p:nvPr/>
        </p:nvSpPr>
        <p:spPr>
          <a:xfrm>
            <a:off x="981844" y="1772816"/>
            <a:ext cx="540570" cy="424732"/>
          </a:xfrm>
          <a:prstGeom prst="rect">
            <a:avLst/>
          </a:prstGeom>
          <a:noFill/>
        </p:spPr>
        <p:txBody>
          <a:bodyPr wrap="square" rtlCol="0">
            <a:spAutoFit/>
          </a:bodyPr>
          <a:lstStyle/>
          <a:p>
            <a:pPr>
              <a:lnSpc>
                <a:spcPct val="90000"/>
              </a:lnSpc>
            </a:pPr>
            <a:r>
              <a:rPr lang="en-US" sz="2400" dirty="0" smtClean="0"/>
              <a:t>1)</a:t>
            </a:r>
            <a:endParaRPr lang="el-GR" sz="2400" dirty="0"/>
          </a:p>
        </p:txBody>
      </p:sp>
      <p:sp>
        <p:nvSpPr>
          <p:cNvPr id="12" name="TextBox 11"/>
          <p:cNvSpPr txBox="1"/>
          <p:nvPr/>
        </p:nvSpPr>
        <p:spPr>
          <a:xfrm>
            <a:off x="981844" y="4293096"/>
            <a:ext cx="540570" cy="424732"/>
          </a:xfrm>
          <a:prstGeom prst="rect">
            <a:avLst/>
          </a:prstGeom>
          <a:noFill/>
        </p:spPr>
        <p:txBody>
          <a:bodyPr wrap="square" rtlCol="0">
            <a:spAutoFit/>
          </a:bodyPr>
          <a:lstStyle/>
          <a:p>
            <a:pPr>
              <a:lnSpc>
                <a:spcPct val="90000"/>
              </a:lnSpc>
            </a:pPr>
            <a:r>
              <a:rPr lang="en-US" sz="2400" dirty="0" smtClean="0"/>
              <a:t>2)</a:t>
            </a:r>
            <a:endParaRPr lang="el-GR" sz="2400" dirty="0"/>
          </a:p>
        </p:txBody>
      </p:sp>
      <p:pic>
        <p:nvPicPr>
          <p:cNvPr id="14" name="Εικόνα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6179" y="2586282"/>
            <a:ext cx="5981583" cy="3362998"/>
          </a:xfrm>
          <a:prstGeom prst="rect">
            <a:avLst/>
          </a:prstGeom>
        </p:spPr>
      </p:pic>
    </p:spTree>
    <p:extLst>
      <p:ext uri="{BB962C8B-B14F-4D97-AF65-F5344CB8AC3E}">
        <p14:creationId xmlns:p14="http://schemas.microsoft.com/office/powerpoint/2010/main" val="318229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Ενεργοποίηση του</a:t>
            </a:r>
            <a:r>
              <a:rPr lang="en-US" dirty="0"/>
              <a:t> </a:t>
            </a:r>
            <a:r>
              <a:rPr lang="en-US" dirty="0" err="1" smtClean="0"/>
              <a:t>Kubernetes</a:t>
            </a:r>
            <a:r>
              <a:rPr lang="en-US" dirty="0" smtClean="0"/>
              <a:t> Engine API</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19795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p:txBody>
          <a:bodyPr rtlCol="0"/>
          <a:lstStyle/>
          <a:p>
            <a:pPr rtl="0"/>
            <a:r>
              <a:rPr lang="el-GR" dirty="0" smtClean="0"/>
              <a:t>Περιεχόμενα </a:t>
            </a:r>
            <a:endParaRPr lang="el-GR" dirty="0"/>
          </a:p>
        </p:txBody>
      </p:sp>
      <p:sp>
        <p:nvSpPr>
          <p:cNvPr id="14" name="Σύμβολο κράτησης θέσης περιεχομένου 13"/>
          <p:cNvSpPr>
            <a:spLocks noGrp="1"/>
          </p:cNvSpPr>
          <p:nvPr>
            <p:ph idx="1"/>
          </p:nvPr>
        </p:nvSpPr>
        <p:spPr/>
        <p:txBody>
          <a:bodyPr rtlCol="0"/>
          <a:lstStyle/>
          <a:p>
            <a:pPr rtl="0"/>
            <a:r>
              <a:rPr lang="el-GR" dirty="0" smtClean="0"/>
              <a:t>Εισαγωγή </a:t>
            </a:r>
          </a:p>
          <a:p>
            <a:pPr rtl="0"/>
            <a:r>
              <a:rPr lang="en-US" dirty="0" err="1" smtClean="0"/>
              <a:t>Kubernetes</a:t>
            </a:r>
            <a:endParaRPr lang="el-GR" dirty="0" smtClean="0"/>
          </a:p>
          <a:p>
            <a:pPr rtl="0"/>
            <a:r>
              <a:rPr lang="el-GR" dirty="0" smtClean="0"/>
              <a:t>Δημιουργία ενός </a:t>
            </a:r>
            <a:r>
              <a:rPr lang="en-US" dirty="0" err="1" smtClean="0"/>
              <a:t>Kubernetes</a:t>
            </a:r>
            <a:r>
              <a:rPr lang="en-US" dirty="0" smtClean="0"/>
              <a:t> cluster </a:t>
            </a:r>
            <a:r>
              <a:rPr lang="el-GR" dirty="0" smtClean="0"/>
              <a:t>στο </a:t>
            </a:r>
            <a:r>
              <a:rPr lang="en-US" dirty="0" smtClean="0"/>
              <a:t>Google Cloud Platform </a:t>
            </a:r>
          </a:p>
          <a:p>
            <a:pPr rtl="0"/>
            <a:r>
              <a:rPr lang="el-GR" dirty="0" smtClean="0"/>
              <a:t>Σύνδεση με το </a:t>
            </a:r>
            <a:r>
              <a:rPr lang="en-US" dirty="0" smtClean="0"/>
              <a:t>cluster </a:t>
            </a:r>
          </a:p>
          <a:p>
            <a:pPr rtl="0"/>
            <a:r>
              <a:rPr lang="el-GR" dirty="0" smtClean="0"/>
              <a:t>Εργασία με το </a:t>
            </a:r>
            <a:r>
              <a:rPr lang="en-US" dirty="0" smtClean="0"/>
              <a:t>cluster </a:t>
            </a:r>
          </a:p>
          <a:p>
            <a:pPr rtl="0"/>
            <a:r>
              <a:rPr lang="en-US" dirty="0" smtClean="0"/>
              <a:t>Deployment web-</a:t>
            </a:r>
            <a:r>
              <a:rPr lang="el-GR" dirty="0" smtClean="0"/>
              <a:t>εφαρμογής στο </a:t>
            </a:r>
            <a:r>
              <a:rPr lang="en-US" dirty="0" err="1" smtClean="0"/>
              <a:t>Kubernetes</a:t>
            </a:r>
            <a:r>
              <a:rPr lang="en-US" dirty="0" smtClean="0"/>
              <a:t> </a:t>
            </a:r>
          </a:p>
          <a:p>
            <a:pPr rtl="0"/>
            <a:r>
              <a:rPr lang="el-GR" dirty="0" smtClean="0"/>
              <a:t>Βιβλιογραφία</a:t>
            </a:r>
            <a:r>
              <a:rPr lang="en-US" dirty="0" smtClean="0"/>
              <a:t>  </a:t>
            </a:r>
            <a:endParaRPr lang="el-GR" dirty="0"/>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Ενεργοποίηση του</a:t>
            </a:r>
            <a:r>
              <a:rPr lang="en-US" dirty="0"/>
              <a:t> </a:t>
            </a:r>
            <a:r>
              <a:rPr lang="en-US" dirty="0" err="1"/>
              <a:t>Kubernetes</a:t>
            </a:r>
            <a:r>
              <a:rPr lang="en-US" dirty="0"/>
              <a:t> Engine API</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311763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Δημιουργία ενός νέου </a:t>
            </a:r>
            <a:r>
              <a:rPr lang="en-US" dirty="0" smtClean="0"/>
              <a:t>cluster</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5368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Επιλογές δημιουργίας </a:t>
            </a:r>
            <a:r>
              <a:rPr lang="en-US" dirty="0" smtClean="0"/>
              <a:t>cluster</a:t>
            </a:r>
            <a:endParaRPr lang="el-GR" dirty="0"/>
          </a:p>
        </p:txBody>
      </p:sp>
      <p:sp>
        <p:nvSpPr>
          <p:cNvPr id="3" name="Θέση περιεχομένου 2"/>
          <p:cNvSpPr>
            <a:spLocks noGrp="1"/>
          </p:cNvSpPr>
          <p:nvPr>
            <p:ph idx="1"/>
          </p:nvPr>
        </p:nvSpPr>
        <p:spPr/>
        <p:txBody>
          <a:bodyPr>
            <a:normAutofit/>
          </a:bodyPr>
          <a:lstStyle/>
          <a:p>
            <a:r>
              <a:rPr lang="el-GR" dirty="0"/>
              <a:t>Επιλέγουμε είδος </a:t>
            </a:r>
            <a:r>
              <a:rPr lang="en-US" dirty="0"/>
              <a:t>cluster, </a:t>
            </a:r>
            <a:r>
              <a:rPr lang="el-GR" dirty="0"/>
              <a:t>ανάλογα με τις απαιτήσεις της εφαρμογής μας. Οι διαθέσιμες επιλογές είναι </a:t>
            </a:r>
            <a:endParaRPr lang="en-US" dirty="0" smtClean="0"/>
          </a:p>
          <a:p>
            <a:pPr lvl="1"/>
            <a:r>
              <a:rPr lang="el-GR" dirty="0" smtClean="0"/>
              <a:t>Κλωνοποίηση </a:t>
            </a:r>
            <a:r>
              <a:rPr lang="el-GR" dirty="0"/>
              <a:t>ενός υπάρχοντος </a:t>
            </a:r>
            <a:r>
              <a:rPr lang="en-US" dirty="0"/>
              <a:t>cluster </a:t>
            </a:r>
            <a:endParaRPr lang="en-US" dirty="0" smtClean="0"/>
          </a:p>
          <a:p>
            <a:pPr lvl="1"/>
            <a:r>
              <a:rPr lang="en-US" dirty="0" smtClean="0"/>
              <a:t>Standard </a:t>
            </a:r>
            <a:r>
              <a:rPr lang="en-US" dirty="0"/>
              <a:t>Cluster </a:t>
            </a:r>
            <a:r>
              <a:rPr lang="en-US" dirty="0" smtClean="0"/>
              <a:t> </a:t>
            </a:r>
          </a:p>
          <a:p>
            <a:pPr lvl="1"/>
            <a:r>
              <a:rPr lang="en-US" dirty="0" smtClean="0"/>
              <a:t>Your </a:t>
            </a:r>
            <a:r>
              <a:rPr lang="en-US" dirty="0"/>
              <a:t>first cluster  </a:t>
            </a:r>
            <a:endParaRPr lang="en-US" dirty="0" smtClean="0"/>
          </a:p>
          <a:p>
            <a:pPr lvl="1"/>
            <a:r>
              <a:rPr lang="en-US" dirty="0" smtClean="0"/>
              <a:t>CPU </a:t>
            </a:r>
            <a:r>
              <a:rPr lang="en-US" dirty="0"/>
              <a:t>Intensive applications </a:t>
            </a:r>
            <a:endParaRPr lang="en-US" dirty="0" smtClean="0"/>
          </a:p>
          <a:p>
            <a:pPr lvl="1"/>
            <a:r>
              <a:rPr lang="en-US" dirty="0" smtClean="0"/>
              <a:t>Memory </a:t>
            </a:r>
            <a:r>
              <a:rPr lang="en-US" dirty="0"/>
              <a:t>intensive applications </a:t>
            </a:r>
            <a:endParaRPr lang="en-US" dirty="0" smtClean="0"/>
          </a:p>
          <a:p>
            <a:pPr lvl="1"/>
            <a:r>
              <a:rPr lang="en-US" dirty="0" smtClean="0"/>
              <a:t>GPU </a:t>
            </a:r>
            <a:r>
              <a:rPr lang="en-US" dirty="0"/>
              <a:t>Accelerated Computing </a:t>
            </a:r>
            <a:endParaRPr lang="en-US" dirty="0" smtClean="0"/>
          </a:p>
          <a:p>
            <a:pPr lvl="1"/>
            <a:r>
              <a:rPr lang="en-US" dirty="0" smtClean="0"/>
              <a:t>Highly </a:t>
            </a:r>
            <a:r>
              <a:rPr lang="en-US" dirty="0"/>
              <a:t>Available </a:t>
            </a:r>
          </a:p>
          <a:p>
            <a:endParaRPr lang="el-GR" dirty="0"/>
          </a:p>
        </p:txBody>
      </p:sp>
    </p:spTree>
    <p:extLst>
      <p:ext uri="{BB962C8B-B14F-4D97-AF65-F5344CB8AC3E}">
        <p14:creationId xmlns:p14="http://schemas.microsoft.com/office/powerpoint/2010/main" val="10746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Επιλογές δημιουργίας νέου </a:t>
            </a:r>
            <a:r>
              <a:rPr lang="en-US" dirty="0" smtClean="0"/>
              <a:t>cluster - </a:t>
            </a:r>
            <a:r>
              <a:rPr lang="el-GR" dirty="0" smtClean="0"/>
              <a:t>Κλωνοποίηση</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221964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Επιλογές Δημιουργίας νέου </a:t>
            </a:r>
            <a:r>
              <a:rPr lang="en-US" dirty="0"/>
              <a:t>c</a:t>
            </a:r>
            <a:r>
              <a:rPr lang="en-US" dirty="0" smtClean="0"/>
              <a:t>luster</a:t>
            </a:r>
            <a:r>
              <a:rPr lang="el-GR" dirty="0" smtClean="0"/>
              <a:t> – </a:t>
            </a:r>
            <a:r>
              <a:rPr lang="en-US" dirty="0" smtClean="0"/>
              <a:t>Standard Cluster</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84165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Επιλογές Δημιουργίας νέου </a:t>
            </a:r>
            <a:r>
              <a:rPr lang="en-US" dirty="0" smtClean="0"/>
              <a:t>cluster – Your first cluster</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23584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Επιλογές Δημιουργίας νέου </a:t>
            </a:r>
            <a:r>
              <a:rPr lang="en-US" dirty="0"/>
              <a:t>cluster – Your first cluster</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19813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Επιλογές δημιουργίας νέου </a:t>
            </a:r>
            <a:r>
              <a:rPr lang="en-US" dirty="0" smtClean="0"/>
              <a:t>cluster – CPU Intensive Applications </a:t>
            </a:r>
            <a:r>
              <a:rPr lang="el-GR" dirty="0" smtClean="0"/>
              <a:t>και </a:t>
            </a:r>
            <a:r>
              <a:rPr lang="en-US" dirty="0" smtClean="0"/>
              <a:t>Memory Intensive Applications</a:t>
            </a:r>
            <a:endParaRPr lang="el-GR" dirty="0"/>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344187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Επιλογές δημιουργίας νέου </a:t>
            </a:r>
            <a:r>
              <a:rPr lang="en-US" dirty="0" smtClean="0"/>
              <a:t>cluster – GPU Accelerated Computing </a:t>
            </a:r>
            <a:r>
              <a:rPr lang="el-GR" dirty="0" smtClean="0"/>
              <a:t>και </a:t>
            </a:r>
            <a:r>
              <a:rPr lang="en-US" dirty="0" smtClean="0"/>
              <a:t>Highly Available</a:t>
            </a:r>
            <a:endParaRPr lang="el-GR" dirty="0"/>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328124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Δημιουργία του πρώτου μας </a:t>
            </a:r>
            <a:r>
              <a:rPr lang="en-US" dirty="0" smtClean="0"/>
              <a:t>cluster</a:t>
            </a:r>
            <a:r>
              <a:rPr lang="el-GR" dirty="0" smtClean="0"/>
              <a:t> - Ρυθμίσεις</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315227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spc="-100" dirty="0" smtClean="0"/>
              <a:t>Εισαγωγή</a:t>
            </a:r>
            <a:endParaRPr lang="el-GR" spc="-100" dirty="0"/>
          </a:p>
        </p:txBody>
      </p:sp>
      <p:sp>
        <p:nvSpPr>
          <p:cNvPr id="3" name="Σύμβολο κράτησης θέσης κειμένου 2"/>
          <p:cNvSpPr>
            <a:spLocks noGrp="1"/>
          </p:cNvSpPr>
          <p:nvPr>
            <p:ph type="body" idx="1"/>
          </p:nvPr>
        </p:nvSpPr>
        <p:spPr/>
        <p:txBody>
          <a:bodyPr rtlCol="0"/>
          <a:lstStyle/>
          <a:p>
            <a:pPr rtl="0"/>
            <a:r>
              <a:rPr lang="el-GR" dirty="0" smtClean="0"/>
              <a:t>Εικονικές Μηχανές και </a:t>
            </a:r>
            <a:r>
              <a:rPr lang="en-US" dirty="0" smtClean="0"/>
              <a:t>Container</a:t>
            </a:r>
            <a:endParaRPr lang="el-GR" dirty="0"/>
          </a:p>
        </p:txBody>
      </p:sp>
    </p:spTree>
    <p:extLst>
      <p:ext uri="{BB962C8B-B14F-4D97-AF65-F5344CB8AC3E}">
        <p14:creationId xmlns:p14="http://schemas.microsoft.com/office/powerpoint/2010/main" val="292299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Δημιουργία του πρώτου μας </a:t>
            </a:r>
            <a:r>
              <a:rPr lang="en-US" dirty="0" smtClean="0"/>
              <a:t>cluster</a:t>
            </a:r>
            <a:r>
              <a:rPr lang="el-GR" dirty="0" smtClean="0"/>
              <a:t> - Ρυθμίσεις</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268662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Δημιουργία του πρώτου μας </a:t>
            </a:r>
            <a:r>
              <a:rPr lang="en-US" dirty="0" smtClean="0"/>
              <a:t>cluster - </a:t>
            </a:r>
            <a:r>
              <a:rPr lang="el-GR" dirty="0" smtClean="0"/>
              <a:t>Ρυθμίσεις</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9573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Δημιουργία του πρώτου μας </a:t>
            </a:r>
            <a:r>
              <a:rPr lang="en-US" dirty="0"/>
              <a:t>cluster - </a:t>
            </a:r>
            <a:r>
              <a:rPr lang="el-GR" dirty="0" smtClean="0"/>
              <a:t>Ρυθμίσεις</a:t>
            </a:r>
            <a:r>
              <a:rPr lang="en-US" dirty="0" smtClean="0"/>
              <a:t> </a:t>
            </a:r>
            <a:r>
              <a:rPr lang="el-GR" dirty="0" smtClean="0"/>
              <a:t>για προχωρημένους</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347274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Δημιουργία του πρώτου μας </a:t>
            </a:r>
            <a:r>
              <a:rPr lang="en-US" dirty="0"/>
              <a:t>cluster - </a:t>
            </a:r>
            <a:r>
              <a:rPr lang="el-GR" dirty="0"/>
              <a:t>Ρυθμίσεις</a:t>
            </a:r>
            <a:r>
              <a:rPr lang="en-US" dirty="0"/>
              <a:t> </a:t>
            </a:r>
            <a:r>
              <a:rPr lang="el-GR" dirty="0"/>
              <a:t>για προχωρημένους</a:t>
            </a:r>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141499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Δημιουργία του πρώτου μας </a:t>
            </a:r>
            <a:r>
              <a:rPr lang="en-US" dirty="0" smtClean="0"/>
              <a:t>cluster</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257995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Επισκόπηση του </a:t>
            </a:r>
            <a:r>
              <a:rPr lang="en-US" dirty="0" smtClean="0"/>
              <a:t>cluster</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322859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Επισκόπηση του </a:t>
            </a:r>
            <a:r>
              <a:rPr lang="en-US" dirty="0" smtClean="0"/>
              <a:t>cluster</a:t>
            </a:r>
            <a:r>
              <a:rPr lang="el-GR" dirty="0" smtClean="0"/>
              <a:t> </a:t>
            </a:r>
            <a:r>
              <a:rPr lang="en-US" dirty="0" smtClean="0"/>
              <a:t>- Details</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159740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Επισκόπηση του </a:t>
            </a:r>
            <a:r>
              <a:rPr lang="en-US" dirty="0" smtClean="0"/>
              <a:t>cluster - Storage </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273233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Επισκόπηση του </a:t>
            </a:r>
            <a:r>
              <a:rPr lang="en-US" dirty="0" smtClean="0"/>
              <a:t>cluster - Nodes</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373894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Σύνδεση με το </a:t>
            </a:r>
            <a:r>
              <a:rPr lang="en-US" dirty="0" smtClean="0"/>
              <a:t>cluster</a:t>
            </a:r>
            <a:endParaRPr lang="el-GR" dirty="0"/>
          </a:p>
        </p:txBody>
      </p:sp>
      <p:sp>
        <p:nvSpPr>
          <p:cNvPr id="3" name="Θέση κειμένου 2"/>
          <p:cNvSpPr>
            <a:spLocks noGrp="1"/>
          </p:cNvSpPr>
          <p:nvPr>
            <p:ph type="body" idx="1"/>
          </p:nvPr>
        </p:nvSpPr>
        <p:spPr/>
        <p:txBody>
          <a:bodyPr/>
          <a:lstStyle/>
          <a:p>
            <a:r>
              <a:rPr lang="el-GR" dirty="0" smtClean="0"/>
              <a:t>Με χρήση του </a:t>
            </a:r>
            <a:r>
              <a:rPr lang="en-US" dirty="0" smtClean="0"/>
              <a:t>Google Cloud Shell</a:t>
            </a:r>
            <a:endParaRPr lang="el-GR" dirty="0"/>
          </a:p>
        </p:txBody>
      </p:sp>
    </p:spTree>
    <p:extLst>
      <p:ext uri="{BB962C8B-B14F-4D97-AF65-F5344CB8AC3E}">
        <p14:creationId xmlns:p14="http://schemas.microsoft.com/office/powerpoint/2010/main" val="340882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 Εισαγωγή</a:t>
            </a:r>
            <a:endParaRPr lang="el-GR" dirty="0"/>
          </a:p>
        </p:txBody>
      </p:sp>
      <p:sp>
        <p:nvSpPr>
          <p:cNvPr id="3" name="Θέση περιεχομένου 2"/>
          <p:cNvSpPr>
            <a:spLocks noGrp="1"/>
          </p:cNvSpPr>
          <p:nvPr>
            <p:ph idx="1"/>
          </p:nvPr>
        </p:nvSpPr>
        <p:spPr/>
        <p:txBody>
          <a:bodyPr/>
          <a:lstStyle/>
          <a:p>
            <a:r>
              <a:rPr lang="el-GR" dirty="0" smtClean="0"/>
              <a:t>Οι εικονικές μηχανές και τα </a:t>
            </a:r>
            <a:r>
              <a:rPr lang="en-US" dirty="0" smtClean="0"/>
              <a:t>container </a:t>
            </a:r>
            <a:r>
              <a:rPr lang="el-GR" dirty="0" smtClean="0"/>
              <a:t>έχουν δημιουργηθεί με τον ίδιο σκοπό, να απομονώσουν μια εφαρμογή και τις εξαρτήσεις τις, έτσι ώστε αυτή να μπορεί να τρέχει οπουδήποτε. </a:t>
            </a:r>
          </a:p>
          <a:p>
            <a:r>
              <a:rPr lang="el-GR" dirty="0" smtClean="0"/>
              <a:t>Απομάκρυνση της ανάγκης για υλικό, αποδοτικότερη χρήση των </a:t>
            </a:r>
            <a:r>
              <a:rPr lang="el-GR" dirty="0" err="1" smtClean="0"/>
              <a:t>υπάρχοντων</a:t>
            </a:r>
            <a:r>
              <a:rPr lang="el-GR" dirty="0" smtClean="0"/>
              <a:t> υπολογιστικών πόρων είτε μιλάμε για ενεργειακή κατανάλωση είτε για κόστος. </a:t>
            </a:r>
          </a:p>
          <a:p>
            <a:r>
              <a:rPr lang="el-GR" dirty="0" smtClean="0"/>
              <a:t>Η βασική τους διαφορά έχει να κάνει με την αρχιτεκτονική τους. </a:t>
            </a:r>
          </a:p>
        </p:txBody>
      </p:sp>
    </p:spTree>
    <p:extLst>
      <p:ext uri="{BB962C8B-B14F-4D97-AF65-F5344CB8AC3E}">
        <p14:creationId xmlns:p14="http://schemas.microsoft.com/office/powerpoint/2010/main" val="84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Σύνδεση με το </a:t>
            </a:r>
            <a:r>
              <a:rPr lang="en-US" dirty="0" smtClean="0"/>
              <a:t>cluster </a:t>
            </a:r>
            <a:endParaRPr lang="el-GR" dirty="0"/>
          </a:p>
        </p:txBody>
      </p:sp>
      <p:pic>
        <p:nvPicPr>
          <p:cNvPr id="8"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7231" y="1772816"/>
            <a:ext cx="9144000" cy="1388259"/>
          </a:xfrm>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413" y="3284984"/>
            <a:ext cx="9173819" cy="2808312"/>
          </a:xfrm>
          <a:prstGeom prst="rect">
            <a:avLst/>
          </a:prstGeom>
        </p:spPr>
      </p:pic>
    </p:spTree>
    <p:extLst>
      <p:ext uri="{BB962C8B-B14F-4D97-AF65-F5344CB8AC3E}">
        <p14:creationId xmlns:p14="http://schemas.microsoft.com/office/powerpoint/2010/main" val="12990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Σύνδεση με το </a:t>
            </a:r>
            <a:r>
              <a:rPr lang="en-US" dirty="0" smtClean="0"/>
              <a:t>cluster</a:t>
            </a:r>
            <a:endParaRPr lang="el-GR" dirty="0"/>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2" y="1700808"/>
            <a:ext cx="9144000" cy="2206935"/>
          </a:xfr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775" y="4295132"/>
            <a:ext cx="9148637" cy="1260718"/>
          </a:xfrm>
          <a:prstGeom prst="rect">
            <a:avLst/>
          </a:prstGeom>
        </p:spPr>
      </p:pic>
    </p:spTree>
    <p:extLst>
      <p:ext uri="{BB962C8B-B14F-4D97-AF65-F5344CB8AC3E}">
        <p14:creationId xmlns:p14="http://schemas.microsoft.com/office/powerpoint/2010/main" val="177306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εγγραφή </a:t>
            </a:r>
            <a:r>
              <a:rPr lang="en-US" dirty="0" err="1" smtClean="0"/>
              <a:t>kubeconfig</a:t>
            </a:r>
            <a:endParaRPr lang="el-GR" dirty="0"/>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0935" y="1844824"/>
            <a:ext cx="9144000" cy="1122004"/>
          </a:xfrm>
        </p:spPr>
      </p:pic>
      <p:pic>
        <p:nvPicPr>
          <p:cNvPr id="8" name="Εικόνα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414" y="2973924"/>
            <a:ext cx="9044454" cy="3191380"/>
          </a:xfrm>
          <a:prstGeom prst="rect">
            <a:avLst/>
          </a:prstGeom>
        </p:spPr>
      </p:pic>
    </p:spTree>
    <p:extLst>
      <p:ext uri="{BB962C8B-B14F-4D97-AF65-F5344CB8AC3E}">
        <p14:creationId xmlns:p14="http://schemas.microsoft.com/office/powerpoint/2010/main" val="29351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Εργασία με το </a:t>
            </a:r>
            <a:r>
              <a:rPr lang="en-US" dirty="0" smtClean="0"/>
              <a:t>cluster</a:t>
            </a:r>
            <a:endParaRPr lang="el-GR" dirty="0"/>
          </a:p>
        </p:txBody>
      </p:sp>
      <p:sp>
        <p:nvSpPr>
          <p:cNvPr id="3" name="Θέση κειμένου 2"/>
          <p:cNvSpPr>
            <a:spLocks noGrp="1"/>
          </p:cNvSpPr>
          <p:nvPr>
            <p:ph type="body" idx="1"/>
          </p:nvPr>
        </p:nvSpPr>
        <p:spPr/>
        <p:txBody>
          <a:bodyPr/>
          <a:lstStyle/>
          <a:p>
            <a:r>
              <a:rPr lang="el-GR" dirty="0" smtClean="0"/>
              <a:t>Βασικές εντολές και δημιουργία αντικειμένων</a:t>
            </a:r>
            <a:r>
              <a:rPr lang="en-US" dirty="0" smtClean="0"/>
              <a:t> </a:t>
            </a:r>
            <a:r>
              <a:rPr lang="el-GR" dirty="0" smtClean="0"/>
              <a:t>με χρήση της εργαλείου εκτέλεσης εντολών </a:t>
            </a:r>
            <a:r>
              <a:rPr lang="en-US" dirty="0" err="1" smtClean="0"/>
              <a:t>kubectl</a:t>
            </a:r>
            <a:endParaRPr lang="el-GR" dirty="0"/>
          </a:p>
        </p:txBody>
      </p:sp>
    </p:spTree>
    <p:extLst>
      <p:ext uri="{BB962C8B-B14F-4D97-AF65-F5344CB8AC3E}">
        <p14:creationId xmlns:p14="http://schemas.microsoft.com/office/powerpoint/2010/main" val="231511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Βασικές εντολές</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4" y="1700808"/>
            <a:ext cx="9144000" cy="1117897"/>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396" y="2996952"/>
            <a:ext cx="9143998" cy="1365574"/>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396" y="4687367"/>
            <a:ext cx="9143998" cy="1117897"/>
          </a:xfrm>
          <a:prstGeom prst="rect">
            <a:avLst/>
          </a:prstGeom>
        </p:spPr>
      </p:pic>
    </p:spTree>
    <p:extLst>
      <p:ext uri="{BB962C8B-B14F-4D97-AF65-F5344CB8AC3E}">
        <p14:creationId xmlns:p14="http://schemas.microsoft.com/office/powerpoint/2010/main" val="375023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Περιγραφή ενός κόμβου</a:t>
            </a:r>
            <a:endParaRPr lang="el-GR" dirty="0"/>
          </a:p>
        </p:txBody>
      </p:sp>
      <p:pic>
        <p:nvPicPr>
          <p:cNvPr id="10" name="Θέση περιεχομένου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3" y="2311549"/>
            <a:ext cx="9144000" cy="3454102"/>
          </a:xfrm>
        </p:spPr>
      </p:pic>
    </p:spTree>
    <p:extLst>
      <p:ext uri="{BB962C8B-B14F-4D97-AF65-F5344CB8AC3E}">
        <p14:creationId xmlns:p14="http://schemas.microsoft.com/office/powerpoint/2010/main" val="104095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Περιγραφή ενός κόμβου</a:t>
            </a:r>
            <a:endParaRPr lang="el-GR" dirty="0"/>
          </a:p>
        </p:txBody>
      </p:sp>
      <p:pic>
        <p:nvPicPr>
          <p:cNvPr id="10" name="Θέση περιεχομένου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3384" y="1700808"/>
            <a:ext cx="9144000" cy="3172954"/>
          </a:xfrm>
        </p:spPr>
      </p:pic>
      <p:pic>
        <p:nvPicPr>
          <p:cNvPr id="11" name="Εικόνα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414" y="4901473"/>
            <a:ext cx="9143998" cy="1258471"/>
          </a:xfrm>
          <a:prstGeom prst="rect">
            <a:avLst/>
          </a:prstGeom>
        </p:spPr>
      </p:pic>
    </p:spTree>
    <p:extLst>
      <p:ext uri="{BB962C8B-B14F-4D97-AF65-F5344CB8AC3E}">
        <p14:creationId xmlns:p14="http://schemas.microsoft.com/office/powerpoint/2010/main" val="33593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Δημιουργία αντικειμένου </a:t>
            </a:r>
            <a:r>
              <a:rPr lang="en-US" dirty="0" smtClean="0"/>
              <a:t>namespace</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6159" y="1844824"/>
            <a:ext cx="9144000" cy="1111203"/>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414" y="3212977"/>
            <a:ext cx="9167745" cy="1389256"/>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159" y="4994148"/>
            <a:ext cx="9120253" cy="1171156"/>
          </a:xfrm>
          <a:prstGeom prst="rect">
            <a:avLst/>
          </a:prstGeom>
        </p:spPr>
      </p:pic>
    </p:spTree>
    <p:extLst>
      <p:ext uri="{BB962C8B-B14F-4D97-AF65-F5344CB8AC3E}">
        <p14:creationId xmlns:p14="http://schemas.microsoft.com/office/powerpoint/2010/main" val="232637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Δημιουργία </a:t>
            </a:r>
            <a:r>
              <a:rPr lang="en-US" dirty="0" smtClean="0"/>
              <a:t>context</a:t>
            </a:r>
            <a:endParaRPr lang="el-GR" dirty="0"/>
          </a:p>
        </p:txBody>
      </p:sp>
      <p:pic>
        <p:nvPicPr>
          <p:cNvPr id="17" name="Θέση περιεχομένου 1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2" y="1844824"/>
            <a:ext cx="9144000" cy="1111203"/>
          </a:xfrm>
        </p:spPr>
      </p:pic>
      <p:pic>
        <p:nvPicPr>
          <p:cNvPr id="20" name="Εικόνα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412" y="3140968"/>
            <a:ext cx="9144000" cy="1231695"/>
          </a:xfrm>
          <a:prstGeom prst="rect">
            <a:avLst/>
          </a:prstGeom>
        </p:spPr>
      </p:pic>
      <p:pic>
        <p:nvPicPr>
          <p:cNvPr id="21" name="Εικόνα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412" y="4602446"/>
            <a:ext cx="9144000" cy="1111203"/>
          </a:xfrm>
          <a:prstGeom prst="rect">
            <a:avLst/>
          </a:prstGeom>
        </p:spPr>
      </p:pic>
    </p:spTree>
    <p:extLst>
      <p:ext uri="{BB962C8B-B14F-4D97-AF65-F5344CB8AC3E}">
        <p14:creationId xmlns:p14="http://schemas.microsoft.com/office/powerpoint/2010/main" val="406247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Deployment</a:t>
            </a:r>
            <a:r>
              <a:rPr lang="el-GR" dirty="0" smtClean="0"/>
              <a:t> </a:t>
            </a:r>
            <a:r>
              <a:rPr lang="en-US" dirty="0" smtClean="0"/>
              <a:t>web-</a:t>
            </a:r>
            <a:r>
              <a:rPr lang="el-GR" dirty="0" smtClean="0"/>
              <a:t>εφαρμογής</a:t>
            </a:r>
            <a:r>
              <a:rPr lang="en-US" dirty="0" smtClean="0"/>
              <a:t> </a:t>
            </a:r>
            <a:r>
              <a:rPr lang="el-GR" dirty="0" smtClean="0"/>
              <a:t>στο </a:t>
            </a:r>
            <a:r>
              <a:rPr lang="en-US" dirty="0" err="1" smtClean="0"/>
              <a:t>Kubernetes</a:t>
            </a:r>
            <a:endParaRPr lang="el-GR" dirty="0"/>
          </a:p>
        </p:txBody>
      </p:sp>
      <p:sp>
        <p:nvSpPr>
          <p:cNvPr id="3" name="Θέση κειμένου 2"/>
          <p:cNvSpPr>
            <a:spLocks noGrp="1"/>
          </p:cNvSpPr>
          <p:nvPr>
            <p:ph type="body" idx="1"/>
          </p:nvPr>
        </p:nvSpPr>
        <p:spPr/>
        <p:txBody>
          <a:bodyPr/>
          <a:lstStyle/>
          <a:p>
            <a:r>
              <a:rPr lang="el-GR" dirty="0" smtClean="0"/>
              <a:t>Περιγραφή των βημάτων του </a:t>
            </a:r>
            <a:r>
              <a:rPr lang="en-US" dirty="0" smtClean="0"/>
              <a:t>deployment </a:t>
            </a:r>
            <a:r>
              <a:rPr lang="el-GR" dirty="0" smtClean="0"/>
              <a:t>μιας απλής </a:t>
            </a:r>
            <a:r>
              <a:rPr lang="en-US" dirty="0" smtClean="0"/>
              <a:t>web-</a:t>
            </a:r>
            <a:r>
              <a:rPr lang="el-GR" dirty="0" smtClean="0"/>
              <a:t>εφαρμογής</a:t>
            </a:r>
            <a:endParaRPr lang="el-GR" dirty="0"/>
          </a:p>
        </p:txBody>
      </p:sp>
    </p:spTree>
    <p:extLst>
      <p:ext uri="{BB962C8B-B14F-4D97-AF65-F5344CB8AC3E}">
        <p14:creationId xmlns:p14="http://schemas.microsoft.com/office/powerpoint/2010/main" val="130937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n-US" dirty="0" smtClean="0"/>
              <a:t>VMs vs Containers</a:t>
            </a:r>
            <a:endParaRPr lang="el-GR" dirty="0"/>
          </a:p>
        </p:txBody>
      </p:sp>
      <p:sp>
        <p:nvSpPr>
          <p:cNvPr id="3" name="Σύμβολο κράτησης θέσης κειμένου 2"/>
          <p:cNvSpPr>
            <a:spLocks noGrp="1"/>
          </p:cNvSpPr>
          <p:nvPr>
            <p:ph type="body" idx="1"/>
          </p:nvPr>
        </p:nvSpPr>
        <p:spPr/>
        <p:txBody>
          <a:bodyPr rtlCol="0"/>
          <a:lstStyle/>
          <a:p>
            <a:pPr algn="ctr" rtl="0"/>
            <a:r>
              <a:rPr lang="el-GR" dirty="0" smtClean="0"/>
              <a:t>Αρχιτεκτονική </a:t>
            </a:r>
            <a:r>
              <a:rPr lang="en-US" dirty="0" smtClean="0"/>
              <a:t>VM</a:t>
            </a:r>
            <a:endParaRPr lang="el-GR" dirty="0"/>
          </a:p>
        </p:txBody>
      </p:sp>
      <p:pic>
        <p:nvPicPr>
          <p:cNvPr id="7" name="Θέση περιεχομένου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632060" y="2819400"/>
            <a:ext cx="4197131" cy="3352800"/>
          </a:xfrm>
        </p:spPr>
      </p:pic>
      <p:sp>
        <p:nvSpPr>
          <p:cNvPr id="5" name="Σύμβολο κράτησης θέσης κειμένου 4"/>
          <p:cNvSpPr>
            <a:spLocks noGrp="1"/>
          </p:cNvSpPr>
          <p:nvPr>
            <p:ph type="body" sz="quarter" idx="3"/>
          </p:nvPr>
        </p:nvSpPr>
        <p:spPr/>
        <p:txBody>
          <a:bodyPr rtlCol="0"/>
          <a:lstStyle/>
          <a:p>
            <a:pPr algn="ctr" rtl="0"/>
            <a:r>
              <a:rPr lang="el-GR" dirty="0" smtClean="0"/>
              <a:t>Αρχιτεκτονική </a:t>
            </a:r>
            <a:r>
              <a:rPr lang="en-US" dirty="0" smtClean="0"/>
              <a:t>Container</a:t>
            </a:r>
            <a:endParaRPr lang="el-GR" dirty="0"/>
          </a:p>
        </p:txBody>
      </p:sp>
      <p:pic>
        <p:nvPicPr>
          <p:cNvPr id="8" name="Θέση περιεχομένου 7"/>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6359635" y="2819400"/>
            <a:ext cx="4197131" cy="3352800"/>
          </a:xfrm>
        </p:spPr>
      </p:pic>
      <p:sp>
        <p:nvSpPr>
          <p:cNvPr id="9" name="TextBox 8"/>
          <p:cNvSpPr txBox="1"/>
          <p:nvPr/>
        </p:nvSpPr>
        <p:spPr>
          <a:xfrm>
            <a:off x="2349996" y="6172200"/>
            <a:ext cx="1800200" cy="300082"/>
          </a:xfrm>
          <a:prstGeom prst="rect">
            <a:avLst/>
          </a:prstGeom>
          <a:noFill/>
        </p:spPr>
        <p:txBody>
          <a:bodyPr wrap="square" rtlCol="0">
            <a:spAutoFit/>
          </a:bodyPr>
          <a:lstStyle/>
          <a:p>
            <a:pPr algn="ctr">
              <a:lnSpc>
                <a:spcPct val="90000"/>
              </a:lnSpc>
            </a:pPr>
            <a:r>
              <a:rPr lang="el-GR" sz="1500" dirty="0" smtClean="0">
                <a:solidFill>
                  <a:srgbClr val="00B0F0"/>
                </a:solidFill>
              </a:rPr>
              <a:t>Πηγή: </a:t>
            </a:r>
            <a:r>
              <a:rPr lang="en-US" sz="1500" dirty="0" smtClean="0">
                <a:solidFill>
                  <a:srgbClr val="00B0F0"/>
                </a:solidFill>
              </a:rPr>
              <a:t>docker.com</a:t>
            </a:r>
            <a:endParaRPr lang="el-GR" sz="1500" dirty="0">
              <a:solidFill>
                <a:srgbClr val="00B0F0"/>
              </a:solidFill>
            </a:endParaRPr>
          </a:p>
        </p:txBody>
      </p:sp>
      <p:sp>
        <p:nvSpPr>
          <p:cNvPr id="10" name="TextBox 9"/>
          <p:cNvSpPr txBox="1"/>
          <p:nvPr/>
        </p:nvSpPr>
        <p:spPr>
          <a:xfrm>
            <a:off x="7558036" y="6172200"/>
            <a:ext cx="1800200" cy="300082"/>
          </a:xfrm>
          <a:prstGeom prst="rect">
            <a:avLst/>
          </a:prstGeom>
          <a:noFill/>
        </p:spPr>
        <p:txBody>
          <a:bodyPr wrap="square" rtlCol="0">
            <a:spAutoFit/>
          </a:bodyPr>
          <a:lstStyle/>
          <a:p>
            <a:pPr algn="ctr">
              <a:lnSpc>
                <a:spcPct val="90000"/>
              </a:lnSpc>
            </a:pPr>
            <a:r>
              <a:rPr lang="el-GR" sz="1500" dirty="0" smtClean="0">
                <a:solidFill>
                  <a:srgbClr val="00B0F0"/>
                </a:solidFill>
              </a:rPr>
              <a:t>Πηγή: </a:t>
            </a:r>
            <a:r>
              <a:rPr lang="en-US" sz="1500" dirty="0" smtClean="0">
                <a:solidFill>
                  <a:srgbClr val="00B0F0"/>
                </a:solidFill>
              </a:rPr>
              <a:t>docker.com</a:t>
            </a:r>
            <a:endParaRPr lang="el-GR" sz="1500" dirty="0">
              <a:solidFill>
                <a:srgbClr val="00B0F0"/>
              </a:solidFill>
            </a:endParaRPr>
          </a:p>
        </p:txBody>
      </p:sp>
    </p:spTree>
    <p:extLst>
      <p:ext uri="{BB962C8B-B14F-4D97-AF65-F5344CB8AC3E}">
        <p14:creationId xmlns:p14="http://schemas.microsoft.com/office/powerpoint/2010/main" val="413515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Deployment </a:t>
            </a:r>
            <a:r>
              <a:rPr lang="el-GR" dirty="0" smtClean="0"/>
              <a:t>μιας απλής εφαρμογής στο </a:t>
            </a:r>
            <a:r>
              <a:rPr lang="en-US" dirty="0" smtClean="0"/>
              <a:t>cluster</a:t>
            </a:r>
            <a:endParaRPr lang="el-GR" dirty="0"/>
          </a:p>
        </p:txBody>
      </p:sp>
      <p:sp>
        <p:nvSpPr>
          <p:cNvPr id="3" name="Θέση περιεχομένου 2"/>
          <p:cNvSpPr>
            <a:spLocks noGrp="1"/>
          </p:cNvSpPr>
          <p:nvPr>
            <p:ph idx="1"/>
          </p:nvPr>
        </p:nvSpPr>
        <p:spPr/>
        <p:txBody>
          <a:bodyPr/>
          <a:lstStyle/>
          <a:p>
            <a:r>
              <a:rPr lang="el-GR" dirty="0" smtClean="0"/>
              <a:t>Χρησιμοποιούμε την εφαρμογή </a:t>
            </a:r>
            <a:r>
              <a:rPr lang="en-US" dirty="0" smtClean="0"/>
              <a:t>hello-app</a:t>
            </a:r>
            <a:r>
              <a:rPr lang="el-GR" dirty="0" smtClean="0"/>
              <a:t> </a:t>
            </a:r>
          </a:p>
          <a:p>
            <a:r>
              <a:rPr lang="el-GR" dirty="0" smtClean="0"/>
              <a:t>Πρόκειται για έναν </a:t>
            </a:r>
            <a:r>
              <a:rPr lang="en-US" dirty="0" smtClean="0"/>
              <a:t>web server </a:t>
            </a:r>
            <a:r>
              <a:rPr lang="el-GR" dirty="0" smtClean="0"/>
              <a:t>γραμμένο σε </a:t>
            </a:r>
            <a:r>
              <a:rPr lang="en-US" dirty="0" smtClean="0"/>
              <a:t>Go </a:t>
            </a:r>
          </a:p>
          <a:p>
            <a:r>
              <a:rPr lang="el-GR" dirty="0" smtClean="0"/>
              <a:t>Ανταποκρίνεται σε όλα τα αιτήματα με το μήνυμα "</a:t>
            </a:r>
            <a:r>
              <a:rPr lang="en-US" dirty="0" smtClean="0"/>
              <a:t>Hello, World!</a:t>
            </a:r>
            <a:r>
              <a:rPr lang="el-GR" dirty="0" smtClean="0"/>
              <a:t>"</a:t>
            </a:r>
            <a:r>
              <a:rPr lang="en-US" dirty="0" smtClean="0"/>
              <a:t> </a:t>
            </a:r>
            <a:r>
              <a:rPr lang="el-GR" dirty="0" smtClean="0"/>
              <a:t>στη θύρα 80 </a:t>
            </a:r>
          </a:p>
          <a:p>
            <a:r>
              <a:rPr lang="el-GR" dirty="0" smtClean="0"/>
              <a:t>Βρίσκεται εδώ (στο </a:t>
            </a:r>
            <a:r>
              <a:rPr lang="en-US" dirty="0" smtClean="0"/>
              <a:t>directory</a:t>
            </a:r>
            <a:r>
              <a:rPr lang="el-GR" dirty="0" smtClean="0"/>
              <a:t> </a:t>
            </a:r>
            <a:r>
              <a:rPr lang="en-US" dirty="0" smtClean="0"/>
              <a:t>hello-app</a:t>
            </a:r>
            <a:r>
              <a:rPr lang="el-GR" dirty="0" smtClean="0"/>
              <a:t>)</a:t>
            </a:r>
          </a:p>
          <a:p>
            <a:pPr lvl="1"/>
            <a:r>
              <a:rPr lang="en-US" dirty="0" smtClean="0">
                <a:hlinkClick r:id="rId2"/>
              </a:rPr>
              <a:t>https</a:t>
            </a:r>
            <a:r>
              <a:rPr lang="en-US" dirty="0">
                <a:hlinkClick r:id="rId2"/>
              </a:rPr>
              <a:t>://</a:t>
            </a:r>
            <a:r>
              <a:rPr lang="en-US" dirty="0" smtClean="0">
                <a:hlinkClick r:id="rId2"/>
              </a:rPr>
              <a:t>github.com/GoogleCloudPlatform/kubernetes-engine-samples</a:t>
            </a:r>
            <a:r>
              <a:rPr lang="en-US" dirty="0"/>
              <a:t> </a:t>
            </a:r>
            <a:endParaRPr lang="el-GR" dirty="0" smtClean="0"/>
          </a:p>
          <a:p>
            <a:r>
              <a:rPr lang="el-GR" dirty="0" smtClean="0"/>
              <a:t>Ο οδηγός που χρησιμοποιήθηκε βρίσκεται εδώ </a:t>
            </a:r>
          </a:p>
          <a:p>
            <a:pPr lvl="1"/>
            <a:r>
              <a:rPr lang="en-US" dirty="0">
                <a:hlinkClick r:id="rId3"/>
              </a:rPr>
              <a:t>https://</a:t>
            </a:r>
            <a:r>
              <a:rPr lang="en-US" dirty="0" smtClean="0">
                <a:hlinkClick r:id="rId3"/>
              </a:rPr>
              <a:t>cloud.google.com/kubernetes-engine/docs/tutorials/hello-app</a:t>
            </a:r>
            <a:r>
              <a:rPr lang="en-US" dirty="0"/>
              <a:t> </a:t>
            </a:r>
            <a:endParaRPr lang="el-GR" dirty="0" smtClean="0"/>
          </a:p>
        </p:txBody>
      </p:sp>
    </p:spTree>
    <p:extLst>
      <p:ext uri="{BB962C8B-B14F-4D97-AF65-F5344CB8AC3E}">
        <p14:creationId xmlns:p14="http://schemas.microsoft.com/office/powerpoint/2010/main" val="371907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Τα βήματα που ακολουθούνται </a:t>
            </a:r>
            <a:endParaRPr lang="el-GR" dirty="0"/>
          </a:p>
        </p:txBody>
      </p:sp>
      <p:sp>
        <p:nvSpPr>
          <p:cNvPr id="3" name="Θέση περιεχομένου 2"/>
          <p:cNvSpPr>
            <a:spLocks noGrp="1"/>
          </p:cNvSpPr>
          <p:nvPr>
            <p:ph idx="1"/>
          </p:nvPr>
        </p:nvSpPr>
        <p:spPr/>
        <p:txBody>
          <a:bodyPr>
            <a:normAutofit lnSpcReduction="10000"/>
          </a:bodyPr>
          <a:lstStyle/>
          <a:p>
            <a:r>
              <a:rPr lang="el-GR" dirty="0" smtClean="0"/>
              <a:t>Βήμα 1: Δημιουργία του </a:t>
            </a:r>
            <a:r>
              <a:rPr lang="en-US" dirty="0" smtClean="0"/>
              <a:t>container image </a:t>
            </a:r>
            <a:endParaRPr lang="el-GR" dirty="0" smtClean="0"/>
          </a:p>
          <a:p>
            <a:r>
              <a:rPr lang="el-GR" dirty="0" smtClean="0"/>
              <a:t>Βήμα 2: Ανέβασμα του </a:t>
            </a:r>
            <a:r>
              <a:rPr lang="en-US" dirty="0" smtClean="0"/>
              <a:t>container image </a:t>
            </a:r>
            <a:r>
              <a:rPr lang="el-GR" dirty="0" smtClean="0"/>
              <a:t>στο </a:t>
            </a:r>
            <a:r>
              <a:rPr lang="en-US" dirty="0" smtClean="0"/>
              <a:t>Container Registry </a:t>
            </a:r>
            <a:endParaRPr lang="el-GR" dirty="0" smtClean="0"/>
          </a:p>
          <a:p>
            <a:r>
              <a:rPr lang="el-GR" dirty="0" smtClean="0"/>
              <a:t>Βήμα 3: Τρέξιμο του </a:t>
            </a:r>
            <a:r>
              <a:rPr lang="en-US" dirty="0" smtClean="0"/>
              <a:t>container </a:t>
            </a:r>
            <a:r>
              <a:rPr lang="el-GR" dirty="0" smtClean="0"/>
              <a:t>τοπικά (προαιρετικό)</a:t>
            </a:r>
          </a:p>
          <a:p>
            <a:r>
              <a:rPr lang="el-GR" dirty="0" smtClean="0"/>
              <a:t>Βήμα 4: Δημιουργία ή σύνδεση </a:t>
            </a:r>
            <a:r>
              <a:rPr lang="en-US" dirty="0" err="1" smtClean="0"/>
              <a:t>Kubernetes</a:t>
            </a:r>
            <a:r>
              <a:rPr lang="en-US" dirty="0"/>
              <a:t> </a:t>
            </a:r>
            <a:r>
              <a:rPr lang="en-US" dirty="0" smtClean="0"/>
              <a:t>cluster </a:t>
            </a:r>
            <a:endParaRPr lang="el-GR" dirty="0" smtClean="0"/>
          </a:p>
          <a:p>
            <a:r>
              <a:rPr lang="el-GR" dirty="0" smtClean="0"/>
              <a:t>Βήμα 5: </a:t>
            </a:r>
            <a:r>
              <a:rPr lang="en-US" dirty="0" smtClean="0"/>
              <a:t>Deployment </a:t>
            </a:r>
            <a:r>
              <a:rPr lang="el-GR" dirty="0" smtClean="0"/>
              <a:t>της εφαρμογής </a:t>
            </a:r>
          </a:p>
          <a:p>
            <a:r>
              <a:rPr lang="el-GR" dirty="0" smtClean="0"/>
              <a:t>Βήμα 6: Έκθεση της εφαρμογής στο διαδίκτυο </a:t>
            </a:r>
          </a:p>
          <a:p>
            <a:r>
              <a:rPr lang="el-GR" dirty="0" smtClean="0"/>
              <a:t>Βήμα 7: Επέκταση (</a:t>
            </a:r>
            <a:r>
              <a:rPr lang="en-US" dirty="0" smtClean="0"/>
              <a:t>scale-up</a:t>
            </a:r>
            <a:r>
              <a:rPr lang="el-GR" dirty="0" smtClean="0"/>
              <a:t>) της εφαρμογής </a:t>
            </a:r>
          </a:p>
          <a:p>
            <a:r>
              <a:rPr lang="el-GR" dirty="0" smtClean="0"/>
              <a:t>Βήμα 8: </a:t>
            </a:r>
            <a:r>
              <a:rPr lang="en-US" dirty="0" smtClean="0"/>
              <a:t>Deployment </a:t>
            </a:r>
            <a:r>
              <a:rPr lang="el-GR" dirty="0" smtClean="0"/>
              <a:t>μιας νέας έκδοσης της εφαρμογής </a:t>
            </a:r>
          </a:p>
        </p:txBody>
      </p:sp>
    </p:spTree>
    <p:extLst>
      <p:ext uri="{BB962C8B-B14F-4D97-AF65-F5344CB8AC3E}">
        <p14:creationId xmlns:p14="http://schemas.microsoft.com/office/powerpoint/2010/main" val="177447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1 - Δημιουργία του </a:t>
            </a:r>
            <a:r>
              <a:rPr lang="en-US" dirty="0" smtClean="0"/>
              <a:t>container image</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6142" y="2014941"/>
            <a:ext cx="9144000" cy="1486067"/>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635" y="4192098"/>
            <a:ext cx="9126777" cy="1109110"/>
          </a:xfrm>
          <a:prstGeom prst="rect">
            <a:avLst/>
          </a:prstGeom>
        </p:spPr>
      </p:pic>
    </p:spTree>
    <p:extLst>
      <p:ext uri="{BB962C8B-B14F-4D97-AF65-F5344CB8AC3E}">
        <p14:creationId xmlns:p14="http://schemas.microsoft.com/office/powerpoint/2010/main" val="371170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1</a:t>
            </a:r>
            <a:r>
              <a:rPr lang="en-US" dirty="0" smtClean="0"/>
              <a:t> - </a:t>
            </a:r>
            <a:r>
              <a:rPr lang="el-GR" dirty="0" smtClean="0"/>
              <a:t>Δημιουργία του </a:t>
            </a:r>
            <a:r>
              <a:rPr lang="en-US" dirty="0" smtClean="0"/>
              <a:t>container image</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4" y="2132856"/>
            <a:ext cx="9144000" cy="1656184"/>
          </a:xfrm>
        </p:spPr>
      </p:pic>
    </p:spTree>
    <p:extLst>
      <p:ext uri="{BB962C8B-B14F-4D97-AF65-F5344CB8AC3E}">
        <p14:creationId xmlns:p14="http://schemas.microsoft.com/office/powerpoint/2010/main" val="86556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1 – Δημιουργία του </a:t>
            </a:r>
            <a:r>
              <a:rPr lang="en-US" dirty="0" smtClean="0"/>
              <a:t>container image</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9372" y="1700808"/>
            <a:ext cx="9144000" cy="1117897"/>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372" y="3068961"/>
            <a:ext cx="9144000" cy="3333610"/>
          </a:xfrm>
          <a:prstGeom prst="rect">
            <a:avLst/>
          </a:prstGeom>
        </p:spPr>
      </p:pic>
    </p:spTree>
    <p:extLst>
      <p:ext uri="{BB962C8B-B14F-4D97-AF65-F5344CB8AC3E}">
        <p14:creationId xmlns:p14="http://schemas.microsoft.com/office/powerpoint/2010/main" val="51361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1 – Δημιουργία του </a:t>
            </a:r>
            <a:r>
              <a:rPr lang="en-US" dirty="0" smtClean="0"/>
              <a:t>container image</a:t>
            </a:r>
            <a:endParaRPr lang="el-GR" dirty="0"/>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3" y="3479651"/>
            <a:ext cx="9144000" cy="1117897"/>
          </a:xfrm>
        </p:spPr>
      </p:pic>
    </p:spTree>
    <p:extLst>
      <p:ext uri="{BB962C8B-B14F-4D97-AF65-F5344CB8AC3E}">
        <p14:creationId xmlns:p14="http://schemas.microsoft.com/office/powerpoint/2010/main" val="394240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2 – Ανέβασμα του </a:t>
            </a:r>
            <a:r>
              <a:rPr lang="en-US" dirty="0" smtClean="0"/>
              <a:t>container image </a:t>
            </a:r>
            <a:r>
              <a:rPr lang="el-GR" dirty="0" smtClean="0"/>
              <a:t>στο </a:t>
            </a:r>
            <a:r>
              <a:rPr lang="en-US" dirty="0" smtClean="0"/>
              <a:t>Container Registry</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1924" y="1628800"/>
            <a:ext cx="9144000" cy="3259976"/>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924" y="5085184"/>
            <a:ext cx="9144000" cy="1117897"/>
          </a:xfrm>
          <a:prstGeom prst="rect">
            <a:avLst/>
          </a:prstGeom>
        </p:spPr>
      </p:pic>
    </p:spTree>
    <p:extLst>
      <p:ext uri="{BB962C8B-B14F-4D97-AF65-F5344CB8AC3E}">
        <p14:creationId xmlns:p14="http://schemas.microsoft.com/office/powerpoint/2010/main" val="21603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3 - Τρέξιμο του </a:t>
            </a:r>
            <a:r>
              <a:rPr lang="en-US" dirty="0" smtClean="0"/>
              <a:t>container </a:t>
            </a:r>
            <a:r>
              <a:rPr lang="el-GR" dirty="0" smtClean="0"/>
              <a:t>τοπικά</a:t>
            </a:r>
            <a:r>
              <a:rPr lang="en-US" dirty="0" smtClean="0"/>
              <a:t> (</a:t>
            </a:r>
            <a:r>
              <a:rPr lang="el-GR" dirty="0" smtClean="0"/>
              <a:t>Προαιρετικά</a:t>
            </a:r>
            <a:r>
              <a:rPr lang="en-US" dirty="0" smtClean="0"/>
              <a:t>)</a:t>
            </a:r>
            <a:endParaRPr lang="el-GR" dirty="0"/>
          </a:p>
        </p:txBody>
      </p:sp>
      <p:sp>
        <p:nvSpPr>
          <p:cNvPr id="3" name="Θέση περιεχομένου 2"/>
          <p:cNvSpPr>
            <a:spLocks noGrp="1"/>
          </p:cNvSpPr>
          <p:nvPr>
            <p:ph idx="1"/>
          </p:nvPr>
        </p:nvSpPr>
        <p:spPr/>
        <p:txBody>
          <a:bodyPr/>
          <a:lstStyle/>
          <a:p>
            <a:r>
              <a:rPr lang="el-GR" dirty="0" smtClean="0"/>
              <a:t>Αν επιθυμούμε, μπορούμε να τρέξουμε τοπικά το νέο μας </a:t>
            </a:r>
            <a:r>
              <a:rPr lang="en-US" dirty="0" smtClean="0"/>
              <a:t>container </a:t>
            </a:r>
            <a:r>
              <a:rPr lang="el-GR" dirty="0" smtClean="0"/>
              <a:t>με το </a:t>
            </a:r>
            <a:r>
              <a:rPr lang="en-US" dirty="0" err="1" smtClean="0"/>
              <a:t>Docker</a:t>
            </a:r>
            <a:r>
              <a:rPr lang="en-US" dirty="0" smtClean="0"/>
              <a:t>, </a:t>
            </a:r>
            <a:r>
              <a:rPr lang="el-GR" dirty="0" smtClean="0"/>
              <a:t>εκτελώντας την εντολή </a:t>
            </a:r>
          </a:p>
          <a:p>
            <a:pPr lvl="1"/>
            <a:r>
              <a:rPr lang="en-US" dirty="0" err="1" smtClean="0"/>
              <a:t>docker</a:t>
            </a:r>
            <a:r>
              <a:rPr lang="en-US" dirty="0" smtClean="0"/>
              <a:t> run --</a:t>
            </a:r>
            <a:r>
              <a:rPr lang="en-US" dirty="0" err="1" smtClean="0"/>
              <a:t>rm</a:t>
            </a:r>
            <a:r>
              <a:rPr lang="en-US" dirty="0" smtClean="0"/>
              <a:t> -p 8080:8080 gcr.io/${PROJECT_ID}/hello-app:v1 </a:t>
            </a:r>
          </a:p>
          <a:p>
            <a:r>
              <a:rPr lang="el-GR" dirty="0" smtClean="0"/>
              <a:t>Επιπλέον, στο </a:t>
            </a:r>
            <a:r>
              <a:rPr lang="en-US" dirty="0" smtClean="0"/>
              <a:t>cloud shell </a:t>
            </a:r>
            <a:r>
              <a:rPr lang="el-GR" dirty="0" smtClean="0"/>
              <a:t>με τη λειτουργία </a:t>
            </a:r>
            <a:r>
              <a:rPr lang="en-US" dirty="0" smtClean="0"/>
              <a:t>Web Preview </a:t>
            </a:r>
            <a:r>
              <a:rPr lang="el-GR" dirty="0" smtClean="0"/>
              <a:t>επάνω δεξιά μπορούμε να δούμε την εφαρμογή μας να τρέχει στον περιηγητή μας. </a:t>
            </a:r>
          </a:p>
          <a:p>
            <a:r>
              <a:rPr lang="el-GR" dirty="0" smtClean="0"/>
              <a:t>Εναλλακτικά, μπορούμε να ανοίξουμε ένα νέο τερματικό και να εκτελέσουμε την εντολή </a:t>
            </a:r>
          </a:p>
          <a:p>
            <a:pPr lvl="1"/>
            <a:r>
              <a:rPr lang="en-US" dirty="0" smtClean="0"/>
              <a:t>curl http://localhost:8080</a:t>
            </a:r>
            <a:r>
              <a:rPr lang="el-GR" dirty="0" smtClean="0"/>
              <a:t> </a:t>
            </a:r>
            <a:endParaRPr lang="el-GR" dirty="0"/>
          </a:p>
        </p:txBody>
      </p:sp>
    </p:spTree>
    <p:extLst>
      <p:ext uri="{BB962C8B-B14F-4D97-AF65-F5344CB8AC3E}">
        <p14:creationId xmlns:p14="http://schemas.microsoft.com/office/powerpoint/2010/main" val="171147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4 –</a:t>
            </a:r>
            <a:r>
              <a:rPr lang="en-US" dirty="0" smtClean="0"/>
              <a:t> </a:t>
            </a:r>
            <a:r>
              <a:rPr lang="el-GR" dirty="0" smtClean="0"/>
              <a:t>Δημιουργία ή σύνδεση </a:t>
            </a:r>
            <a:r>
              <a:rPr lang="en-US" dirty="0" err="1" smtClean="0"/>
              <a:t>Kubernetes</a:t>
            </a:r>
            <a:r>
              <a:rPr lang="en-US" dirty="0" smtClean="0"/>
              <a:t> cluster</a:t>
            </a:r>
            <a:endParaRPr lang="el-GR" dirty="0"/>
          </a:p>
        </p:txBody>
      </p:sp>
      <p:sp>
        <p:nvSpPr>
          <p:cNvPr id="3" name="Θέση περιεχομένου 2"/>
          <p:cNvSpPr>
            <a:spLocks noGrp="1"/>
          </p:cNvSpPr>
          <p:nvPr>
            <p:ph idx="1"/>
          </p:nvPr>
        </p:nvSpPr>
        <p:spPr/>
        <p:txBody>
          <a:bodyPr>
            <a:normAutofit/>
          </a:bodyPr>
          <a:lstStyle/>
          <a:p>
            <a:r>
              <a:rPr lang="el-GR" dirty="0" smtClean="0"/>
              <a:t>Αν δεν έχουμε κάποιο </a:t>
            </a:r>
            <a:r>
              <a:rPr lang="en-US" dirty="0" smtClean="0"/>
              <a:t>cluster, </a:t>
            </a:r>
            <a:r>
              <a:rPr lang="el-GR" dirty="0" smtClean="0"/>
              <a:t>μπορούμε από το </a:t>
            </a:r>
            <a:r>
              <a:rPr lang="en-US" dirty="0" smtClean="0"/>
              <a:t>cloud shell </a:t>
            </a:r>
            <a:r>
              <a:rPr lang="el-GR" dirty="0" smtClean="0"/>
              <a:t>να δημιουργήσουμε ένα με την εντολή: </a:t>
            </a:r>
          </a:p>
          <a:p>
            <a:pPr lvl="1"/>
            <a:r>
              <a:rPr lang="en-US" dirty="0" err="1" smtClean="0"/>
              <a:t>gcloud</a:t>
            </a:r>
            <a:r>
              <a:rPr lang="en-US" dirty="0" smtClean="0"/>
              <a:t> container clusters create [</a:t>
            </a:r>
            <a:r>
              <a:rPr lang="el-GR" dirty="0" smtClean="0"/>
              <a:t>όνομα_</a:t>
            </a:r>
            <a:r>
              <a:rPr lang="en-US" dirty="0" smtClean="0"/>
              <a:t>cluster] –</a:t>
            </a:r>
            <a:r>
              <a:rPr lang="en-US" dirty="0" err="1" smtClean="0"/>
              <a:t>num</a:t>
            </a:r>
            <a:r>
              <a:rPr lang="en-US" dirty="0" smtClean="0"/>
              <a:t>-nodes=[</a:t>
            </a:r>
            <a:r>
              <a:rPr lang="el-GR" dirty="0" smtClean="0"/>
              <a:t>πλήθος_</a:t>
            </a:r>
            <a:r>
              <a:rPr lang="en-US" dirty="0" smtClean="0"/>
              <a:t>nodes]</a:t>
            </a:r>
            <a:r>
              <a:rPr lang="el-GR" dirty="0" smtClean="0"/>
              <a:t> </a:t>
            </a:r>
          </a:p>
          <a:p>
            <a:r>
              <a:rPr lang="el-GR" dirty="0" smtClean="0"/>
              <a:t>Επιπλέον, μπορούμε να δημιουργήσουμε ένα </a:t>
            </a:r>
            <a:r>
              <a:rPr lang="en-US" dirty="0" smtClean="0"/>
              <a:t>cluster </a:t>
            </a:r>
            <a:r>
              <a:rPr lang="el-GR" dirty="0" smtClean="0"/>
              <a:t>χρησιμοποιώντας τη γραφική </a:t>
            </a:r>
            <a:r>
              <a:rPr lang="el-GR" dirty="0" err="1" smtClean="0"/>
              <a:t>διεπαφή</a:t>
            </a:r>
            <a:r>
              <a:rPr lang="el-GR" dirty="0" smtClean="0"/>
              <a:t> του </a:t>
            </a:r>
            <a:r>
              <a:rPr lang="en-US" dirty="0" smtClean="0"/>
              <a:t>Google </a:t>
            </a:r>
            <a:r>
              <a:rPr lang="en-US" dirty="0" err="1" smtClean="0"/>
              <a:t>Kubernetes</a:t>
            </a:r>
            <a:r>
              <a:rPr lang="en-US" dirty="0" smtClean="0"/>
              <a:t> Engine,</a:t>
            </a:r>
            <a:r>
              <a:rPr lang="el-GR" dirty="0"/>
              <a:t> </a:t>
            </a:r>
            <a:r>
              <a:rPr lang="el-GR" dirty="0" smtClean="0"/>
              <a:t>όπως περιγράψαμε σε προηγούμενη ενότητα.. </a:t>
            </a:r>
          </a:p>
          <a:p>
            <a:r>
              <a:rPr lang="el-GR" dirty="0" smtClean="0"/>
              <a:t>Τέλος, αν έχουμε ήδη διαθέσιμο ένα </a:t>
            </a:r>
            <a:r>
              <a:rPr lang="en-US" dirty="0" smtClean="0"/>
              <a:t>cluster, </a:t>
            </a:r>
            <a:r>
              <a:rPr lang="el-GR" dirty="0" smtClean="0"/>
              <a:t>για να συνδεθούμε σε αυτό –όπως δείξαμε και στην ενότητα «Σύνδεση με το νέο </a:t>
            </a:r>
            <a:r>
              <a:rPr lang="en-US" dirty="0" smtClean="0"/>
              <a:t>cluster</a:t>
            </a:r>
            <a:r>
              <a:rPr lang="el-GR" dirty="0" smtClean="0"/>
              <a:t>»-πρέπει να τρέξουμε την εντολή </a:t>
            </a:r>
            <a:endParaRPr lang="en-US" dirty="0" smtClean="0"/>
          </a:p>
          <a:p>
            <a:pPr lvl="1"/>
            <a:r>
              <a:rPr lang="en-US" dirty="0" err="1" smtClean="0"/>
              <a:t>gcloud</a:t>
            </a:r>
            <a:r>
              <a:rPr lang="en-US" dirty="0" smtClean="0"/>
              <a:t> container clusters get-credentials [</a:t>
            </a:r>
            <a:r>
              <a:rPr lang="el-GR" dirty="0" smtClean="0"/>
              <a:t>όνομα_</a:t>
            </a:r>
            <a:r>
              <a:rPr lang="en-US" dirty="0" smtClean="0"/>
              <a:t>cluster] </a:t>
            </a:r>
            <a:endParaRPr lang="el-GR" dirty="0" smtClean="0"/>
          </a:p>
        </p:txBody>
      </p:sp>
    </p:spTree>
    <p:extLst>
      <p:ext uri="{BB962C8B-B14F-4D97-AF65-F5344CB8AC3E}">
        <p14:creationId xmlns:p14="http://schemas.microsoft.com/office/powerpoint/2010/main" val="20065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5 – </a:t>
            </a:r>
            <a:r>
              <a:rPr lang="en-US" dirty="0" smtClean="0"/>
              <a:t>Deployment </a:t>
            </a:r>
            <a:r>
              <a:rPr lang="el-GR" dirty="0" smtClean="0"/>
              <a:t>της εφαρμογής</a:t>
            </a:r>
            <a:endParaRPr lang="el-GR" dirty="0"/>
          </a:p>
        </p:txBody>
      </p:sp>
      <p:pic>
        <p:nvPicPr>
          <p:cNvPr id="8"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3" y="2564904"/>
            <a:ext cx="9144000" cy="1117897"/>
          </a:xfrm>
        </p:spPr>
      </p:pic>
    </p:spTree>
    <p:extLst>
      <p:ext uri="{BB962C8B-B14F-4D97-AF65-F5344CB8AC3E}">
        <p14:creationId xmlns:p14="http://schemas.microsoft.com/office/powerpoint/2010/main" val="188103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Εικονική μηχανή</a:t>
            </a:r>
            <a:endParaRPr lang="el-GR" dirty="0"/>
          </a:p>
        </p:txBody>
      </p:sp>
      <p:sp>
        <p:nvSpPr>
          <p:cNvPr id="3" name="Θέση περιεχομένου 2"/>
          <p:cNvSpPr>
            <a:spLocks noGrp="1"/>
          </p:cNvSpPr>
          <p:nvPr>
            <p:ph idx="1"/>
          </p:nvPr>
        </p:nvSpPr>
        <p:spPr/>
        <p:txBody>
          <a:bodyPr>
            <a:normAutofit/>
          </a:bodyPr>
          <a:lstStyle/>
          <a:p>
            <a:r>
              <a:rPr lang="el-GR" dirty="0" smtClean="0"/>
              <a:t>Εικονική μηχανή (</a:t>
            </a:r>
            <a:r>
              <a:rPr lang="en-US" dirty="0" smtClean="0"/>
              <a:t>Virtual Machine, VM)</a:t>
            </a:r>
          </a:p>
          <a:p>
            <a:pPr lvl="1"/>
            <a:r>
              <a:rPr lang="el-GR" dirty="0" smtClean="0"/>
              <a:t>Αφαίρεση (</a:t>
            </a:r>
            <a:r>
              <a:rPr lang="en-US" dirty="0" smtClean="0"/>
              <a:t>abstraction</a:t>
            </a:r>
            <a:r>
              <a:rPr lang="el-GR" dirty="0" smtClean="0"/>
              <a:t>) σε επίπεδο φυσικού υλικού</a:t>
            </a:r>
            <a:endParaRPr lang="en-US" dirty="0" smtClean="0"/>
          </a:p>
          <a:p>
            <a:pPr lvl="1"/>
            <a:r>
              <a:rPr lang="el-GR" dirty="0" smtClean="0"/>
              <a:t>Το λογισμικό </a:t>
            </a:r>
            <a:r>
              <a:rPr lang="en-US" dirty="0" smtClean="0"/>
              <a:t>virtualization</a:t>
            </a:r>
            <a:r>
              <a:rPr lang="el-GR" dirty="0" smtClean="0"/>
              <a:t> </a:t>
            </a:r>
            <a:r>
              <a:rPr lang="en-US" dirty="0" smtClean="0"/>
              <a:t>(hypervisor, </a:t>
            </a:r>
            <a:r>
              <a:rPr lang="el-GR" dirty="0" smtClean="0"/>
              <a:t>π.χ. </a:t>
            </a:r>
            <a:r>
              <a:rPr lang="en-US" dirty="0" smtClean="0"/>
              <a:t>Oracle VM </a:t>
            </a:r>
            <a:r>
              <a:rPr lang="en-US" dirty="0" err="1" smtClean="0"/>
              <a:t>VirtualBox</a:t>
            </a:r>
            <a:r>
              <a:rPr lang="en-US" dirty="0" smtClean="0"/>
              <a:t>) </a:t>
            </a:r>
            <a:r>
              <a:rPr lang="el-GR" dirty="0" smtClean="0"/>
              <a:t>επιτρέπει την εκτέλεση περισσότερων από ένα </a:t>
            </a:r>
            <a:r>
              <a:rPr lang="en-US" dirty="0" smtClean="0"/>
              <a:t>VM </a:t>
            </a:r>
            <a:r>
              <a:rPr lang="el-GR" dirty="0" smtClean="0"/>
              <a:t>σε μία μηχανή. </a:t>
            </a:r>
          </a:p>
          <a:p>
            <a:pPr lvl="1"/>
            <a:r>
              <a:rPr lang="el-GR" dirty="0" smtClean="0"/>
              <a:t>Κάθε </a:t>
            </a:r>
            <a:r>
              <a:rPr lang="en-US" dirty="0" smtClean="0"/>
              <a:t>VM </a:t>
            </a:r>
            <a:r>
              <a:rPr lang="el-GR" dirty="0" smtClean="0"/>
              <a:t>περιλαμβάνει πλήρες αντίγραφο λειτουργικού συστήματος, εφαρμογών, βιβλιοθηκών και </a:t>
            </a:r>
            <a:r>
              <a:rPr lang="en-US" dirty="0" smtClean="0"/>
              <a:t>binaries. </a:t>
            </a:r>
            <a:endParaRPr lang="el-GR" dirty="0" smtClean="0"/>
          </a:p>
          <a:p>
            <a:pPr lvl="1"/>
            <a:r>
              <a:rPr lang="el-GR" dirty="0" smtClean="0"/>
              <a:t>Καταλαμβάνει χώρο της τάξης των </a:t>
            </a:r>
            <a:r>
              <a:rPr lang="en-US" dirty="0" smtClean="0"/>
              <a:t>GB. </a:t>
            </a:r>
            <a:endParaRPr lang="el-GR" dirty="0" smtClean="0"/>
          </a:p>
        </p:txBody>
      </p:sp>
    </p:spTree>
    <p:extLst>
      <p:ext uri="{BB962C8B-B14F-4D97-AF65-F5344CB8AC3E}">
        <p14:creationId xmlns:p14="http://schemas.microsoft.com/office/powerpoint/2010/main" val="376419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5 – </a:t>
            </a:r>
            <a:r>
              <a:rPr lang="en-US" dirty="0" smtClean="0"/>
              <a:t>Deployment </a:t>
            </a:r>
            <a:r>
              <a:rPr lang="el-GR" dirty="0" smtClean="0"/>
              <a:t>της εφαρμογής</a:t>
            </a:r>
            <a:endParaRPr lang="el-GR" dirty="0"/>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6740" y="1844824"/>
            <a:ext cx="9144000" cy="1111203"/>
          </a:xfr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776" y="3321296"/>
            <a:ext cx="9181964" cy="1115816"/>
          </a:xfrm>
          <a:prstGeom prst="rect">
            <a:avLst/>
          </a:prstGeom>
        </p:spPr>
      </p:pic>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740" y="4945612"/>
            <a:ext cx="9144000" cy="1111203"/>
          </a:xfrm>
          <a:prstGeom prst="rect">
            <a:avLst/>
          </a:prstGeom>
        </p:spPr>
      </p:pic>
    </p:spTree>
    <p:extLst>
      <p:ext uri="{BB962C8B-B14F-4D97-AF65-F5344CB8AC3E}">
        <p14:creationId xmlns:p14="http://schemas.microsoft.com/office/powerpoint/2010/main" val="116526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6 – Έκθεση της εφαρμογής στο διαδίκτυο</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1206" y="1844824"/>
            <a:ext cx="9144000" cy="1111203"/>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206" y="3933057"/>
            <a:ext cx="9135206" cy="1110134"/>
          </a:xfrm>
          <a:prstGeom prst="rect">
            <a:avLst/>
          </a:prstGeom>
        </p:spPr>
      </p:pic>
    </p:spTree>
    <p:extLst>
      <p:ext uri="{BB962C8B-B14F-4D97-AF65-F5344CB8AC3E}">
        <p14:creationId xmlns:p14="http://schemas.microsoft.com/office/powerpoint/2010/main" val="60879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Βήμα 6 – Έκθεση της εφαρμογής στο διαδίκτυο</a:t>
            </a:r>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4" y="1916832"/>
            <a:ext cx="9144000" cy="1111203"/>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414" y="3501009"/>
            <a:ext cx="9143998" cy="1465984"/>
          </a:xfrm>
          <a:prstGeom prst="rect">
            <a:avLst/>
          </a:prstGeom>
        </p:spPr>
      </p:pic>
    </p:spTree>
    <p:extLst>
      <p:ext uri="{BB962C8B-B14F-4D97-AF65-F5344CB8AC3E}">
        <p14:creationId xmlns:p14="http://schemas.microsoft.com/office/powerpoint/2010/main" val="367506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7 – Επέκταση (</a:t>
            </a:r>
            <a:r>
              <a:rPr lang="en-US" dirty="0" smtClean="0"/>
              <a:t>scale-up</a:t>
            </a:r>
            <a:r>
              <a:rPr lang="el-GR" dirty="0" smtClean="0"/>
              <a:t>)</a:t>
            </a:r>
            <a:r>
              <a:rPr lang="en-US" dirty="0" smtClean="0"/>
              <a:t> </a:t>
            </a:r>
            <a:r>
              <a:rPr lang="el-GR" dirty="0" smtClean="0"/>
              <a:t>της εφαρμογής</a:t>
            </a:r>
            <a:endParaRPr lang="el-GR" dirty="0"/>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5162" y="1844824"/>
            <a:ext cx="9144000" cy="1111203"/>
          </a:xfr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162" y="3505451"/>
            <a:ext cx="9144000" cy="1111203"/>
          </a:xfrm>
          <a:prstGeom prst="rect">
            <a:avLst/>
          </a:prstGeom>
        </p:spPr>
      </p:pic>
    </p:spTree>
    <p:extLst>
      <p:ext uri="{BB962C8B-B14F-4D97-AF65-F5344CB8AC3E}">
        <p14:creationId xmlns:p14="http://schemas.microsoft.com/office/powerpoint/2010/main" val="272744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Βήμα 7 – Επέκταση (</a:t>
            </a:r>
            <a:r>
              <a:rPr lang="en-US" dirty="0"/>
              <a:t>scale-up</a:t>
            </a:r>
            <a:r>
              <a:rPr lang="el-GR" dirty="0"/>
              <a:t>)</a:t>
            </a:r>
            <a:r>
              <a:rPr lang="en-US" dirty="0"/>
              <a:t> </a:t>
            </a:r>
            <a:r>
              <a:rPr lang="el-GR" dirty="0"/>
              <a:t>της εφαρμογής</a:t>
            </a:r>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4" y="2060848"/>
            <a:ext cx="9144000" cy="1111203"/>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414" y="3789040"/>
            <a:ext cx="9143998" cy="1198225"/>
          </a:xfrm>
          <a:prstGeom prst="rect">
            <a:avLst/>
          </a:prstGeom>
        </p:spPr>
      </p:pic>
    </p:spTree>
    <p:extLst>
      <p:ext uri="{BB962C8B-B14F-4D97-AF65-F5344CB8AC3E}">
        <p14:creationId xmlns:p14="http://schemas.microsoft.com/office/powerpoint/2010/main" val="244533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Βήμα 8 – </a:t>
            </a:r>
            <a:r>
              <a:rPr lang="en-US" dirty="0" smtClean="0"/>
              <a:t>Deployment </a:t>
            </a:r>
            <a:r>
              <a:rPr lang="el-GR" dirty="0" smtClean="0"/>
              <a:t>μιας νέας έκδοσης της εφαρμογής </a:t>
            </a:r>
            <a:endParaRPr lang="el-GR" dirty="0"/>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414" y="1772816"/>
            <a:ext cx="9144000" cy="2757926"/>
          </a:xfrm>
        </p:spPr>
      </p:pic>
      <p:pic>
        <p:nvPicPr>
          <p:cNvPr id="8" name="Εικόνα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414" y="5008158"/>
            <a:ext cx="9143998" cy="1117897"/>
          </a:xfrm>
          <a:prstGeom prst="rect">
            <a:avLst/>
          </a:prstGeom>
        </p:spPr>
      </p:pic>
    </p:spTree>
    <p:extLst>
      <p:ext uri="{BB962C8B-B14F-4D97-AF65-F5344CB8AC3E}">
        <p14:creationId xmlns:p14="http://schemas.microsoft.com/office/powerpoint/2010/main" val="184069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Βήμα 8 – </a:t>
            </a:r>
            <a:r>
              <a:rPr lang="en-US" dirty="0"/>
              <a:t>Deployment </a:t>
            </a:r>
            <a:r>
              <a:rPr lang="el-GR" dirty="0"/>
              <a:t>μιας νέας έκδοσης της εφαρμογής </a:t>
            </a:r>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1206" y="1700808"/>
            <a:ext cx="9144000" cy="1111203"/>
          </a:xfr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414" y="2996952"/>
            <a:ext cx="9152792" cy="1112271"/>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206" y="4294164"/>
            <a:ext cx="9135206" cy="1284011"/>
          </a:xfrm>
          <a:prstGeom prst="rect">
            <a:avLst/>
          </a:prstGeom>
        </p:spPr>
      </p:pic>
    </p:spTree>
    <p:extLst>
      <p:ext uri="{BB962C8B-B14F-4D97-AF65-F5344CB8AC3E}">
        <p14:creationId xmlns:p14="http://schemas.microsoft.com/office/powerpoint/2010/main" val="205605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Επισκόπηση του </a:t>
            </a:r>
            <a:r>
              <a:rPr lang="en-US" dirty="0" smtClean="0"/>
              <a:t>deployment </a:t>
            </a:r>
            <a:r>
              <a:rPr lang="el-GR" dirty="0" smtClean="0"/>
              <a:t>με το </a:t>
            </a:r>
            <a:r>
              <a:rPr lang="en-US" dirty="0" smtClean="0"/>
              <a:t>GUI </a:t>
            </a:r>
            <a:r>
              <a:rPr lang="el-GR" dirty="0" smtClean="0"/>
              <a:t>του </a:t>
            </a:r>
            <a:r>
              <a:rPr lang="en-US" dirty="0" smtClean="0"/>
              <a:t>Google </a:t>
            </a:r>
            <a:r>
              <a:rPr lang="en-US" dirty="0" err="1" smtClean="0"/>
              <a:t>Kubernetes</a:t>
            </a:r>
            <a:r>
              <a:rPr lang="en-US" dirty="0" smtClean="0"/>
              <a:t> Engine</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494" y="1905000"/>
            <a:ext cx="7589837" cy="4267200"/>
          </a:xfrm>
        </p:spPr>
      </p:pic>
    </p:spTree>
    <p:extLst>
      <p:ext uri="{BB962C8B-B14F-4D97-AF65-F5344CB8AC3E}">
        <p14:creationId xmlns:p14="http://schemas.microsoft.com/office/powerpoint/2010/main" val="375593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Απομάκρυνση πόρων από το σύστημα</a:t>
            </a:r>
            <a:endParaRPr lang="el-GR" dirty="0"/>
          </a:p>
        </p:txBody>
      </p:sp>
      <p:sp>
        <p:nvSpPr>
          <p:cNvPr id="3" name="Θέση περιεχομένου 2"/>
          <p:cNvSpPr>
            <a:spLocks noGrp="1"/>
          </p:cNvSpPr>
          <p:nvPr>
            <p:ph idx="1"/>
          </p:nvPr>
        </p:nvSpPr>
        <p:spPr/>
        <p:txBody>
          <a:bodyPr/>
          <a:lstStyle/>
          <a:p>
            <a:r>
              <a:rPr lang="el-GR" dirty="0" smtClean="0"/>
              <a:t>Για να αποφευχθούν περιττές χρεώσεις στο λογαριασμό μας, σβήνουμε το </a:t>
            </a:r>
            <a:r>
              <a:rPr lang="en-US" dirty="0" smtClean="0"/>
              <a:t>service </a:t>
            </a:r>
            <a:r>
              <a:rPr lang="el-GR" dirty="0" smtClean="0"/>
              <a:t>που δημιουργήσαμε και το </a:t>
            </a:r>
            <a:r>
              <a:rPr lang="en-US" dirty="0" smtClean="0"/>
              <a:t>cluster </a:t>
            </a:r>
            <a:r>
              <a:rPr lang="el-GR" dirty="0" smtClean="0"/>
              <a:t>αντίστοιχα με τις εντολές: </a:t>
            </a:r>
          </a:p>
          <a:p>
            <a:pPr lvl="1"/>
            <a:r>
              <a:rPr lang="en-US" dirty="0" err="1"/>
              <a:t>k</a:t>
            </a:r>
            <a:r>
              <a:rPr lang="en-US" dirty="0" err="1" smtClean="0"/>
              <a:t>ubectl</a:t>
            </a:r>
            <a:r>
              <a:rPr lang="en-US" dirty="0" smtClean="0"/>
              <a:t> delete service hello-web </a:t>
            </a:r>
          </a:p>
          <a:p>
            <a:pPr lvl="1"/>
            <a:r>
              <a:rPr lang="en-US" dirty="0" err="1"/>
              <a:t>g</a:t>
            </a:r>
            <a:r>
              <a:rPr lang="en-US" dirty="0" err="1" smtClean="0"/>
              <a:t>cloud</a:t>
            </a:r>
            <a:r>
              <a:rPr lang="en-US" dirty="0" smtClean="0"/>
              <a:t> container clusters delete hello-cluster</a:t>
            </a:r>
            <a:endParaRPr lang="el-GR" dirty="0"/>
          </a:p>
        </p:txBody>
      </p:sp>
    </p:spTree>
    <p:extLst>
      <p:ext uri="{BB962C8B-B14F-4D97-AF65-F5344CB8AC3E}">
        <p14:creationId xmlns:p14="http://schemas.microsoft.com/office/powerpoint/2010/main" val="426394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Βιβλιογραφία</a:t>
            </a:r>
            <a:endParaRPr lang="el-GR" dirty="0"/>
          </a:p>
        </p:txBody>
      </p:sp>
      <p:sp>
        <p:nvSpPr>
          <p:cNvPr id="3" name="Θέση κειμένου 2"/>
          <p:cNvSpPr>
            <a:spLocks noGrp="1"/>
          </p:cNvSpPr>
          <p:nvPr>
            <p:ph type="body" idx="1"/>
          </p:nvPr>
        </p:nvSpPr>
        <p:spPr/>
        <p:txBody>
          <a:bodyPr/>
          <a:lstStyle/>
          <a:p>
            <a:r>
              <a:rPr lang="el-GR" dirty="0" smtClean="0"/>
              <a:t>Πηγές από το διαδίκτυο, Βιβλία, Δημοσιεύσεις </a:t>
            </a:r>
            <a:endParaRPr lang="el-GR" dirty="0"/>
          </a:p>
        </p:txBody>
      </p:sp>
    </p:spTree>
    <p:extLst>
      <p:ext uri="{BB962C8B-B14F-4D97-AF65-F5344CB8AC3E}">
        <p14:creationId xmlns:p14="http://schemas.microsoft.com/office/powerpoint/2010/main" val="10697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Container</a:t>
            </a:r>
            <a:endParaRPr lang="el-GR" dirty="0"/>
          </a:p>
        </p:txBody>
      </p:sp>
      <p:sp>
        <p:nvSpPr>
          <p:cNvPr id="3" name="Θέση περιεχομένου 2"/>
          <p:cNvSpPr>
            <a:spLocks noGrp="1"/>
          </p:cNvSpPr>
          <p:nvPr>
            <p:ph idx="1"/>
          </p:nvPr>
        </p:nvSpPr>
        <p:spPr/>
        <p:txBody>
          <a:bodyPr/>
          <a:lstStyle/>
          <a:p>
            <a:r>
              <a:rPr lang="en-US" dirty="0" smtClean="0"/>
              <a:t>Container </a:t>
            </a:r>
          </a:p>
          <a:p>
            <a:pPr lvl="1"/>
            <a:r>
              <a:rPr lang="el-GR" dirty="0" smtClean="0"/>
              <a:t>Αφαίρεση σε επίπεδο εφαρμογών, </a:t>
            </a:r>
            <a:r>
              <a:rPr lang="el-GR" dirty="0" err="1" smtClean="0"/>
              <a:t>εικονικοποίηση</a:t>
            </a:r>
            <a:r>
              <a:rPr lang="el-GR" dirty="0" smtClean="0"/>
              <a:t> σε επίπεδο λειτουργικού συστήματος</a:t>
            </a:r>
          </a:p>
          <a:p>
            <a:pPr lvl="1"/>
            <a:r>
              <a:rPr lang="el-GR" dirty="0" smtClean="0"/>
              <a:t>Περιλαμβάνει κώδικα και εξαρτήσεις (</a:t>
            </a:r>
            <a:r>
              <a:rPr lang="en-US" dirty="0" smtClean="0"/>
              <a:t>dependencies</a:t>
            </a:r>
            <a:r>
              <a:rPr lang="el-GR" dirty="0" smtClean="0"/>
              <a:t>)</a:t>
            </a:r>
            <a:r>
              <a:rPr lang="en-US" dirty="0" smtClean="0"/>
              <a:t> </a:t>
            </a:r>
          </a:p>
          <a:p>
            <a:pPr lvl="1"/>
            <a:r>
              <a:rPr lang="el-GR" dirty="0" smtClean="0"/>
              <a:t>Πολλά </a:t>
            </a:r>
            <a:r>
              <a:rPr lang="en-US" dirty="0" smtClean="0"/>
              <a:t>container </a:t>
            </a:r>
            <a:r>
              <a:rPr lang="el-GR" dirty="0" smtClean="0"/>
              <a:t>μπορούν να τρέξουν</a:t>
            </a:r>
            <a:r>
              <a:rPr lang="en-US" dirty="0" smtClean="0"/>
              <a:t> </a:t>
            </a:r>
            <a:r>
              <a:rPr lang="el-GR" dirty="0" smtClean="0"/>
              <a:t>ως απομονωμένες διεργασίες στην ίδια μηχανή, ενώ μοιράζονται τον πυρήνα του λειτουργικού συστήματος (</a:t>
            </a:r>
            <a:r>
              <a:rPr lang="en-US" dirty="0" smtClean="0"/>
              <a:t>OS kernel</a:t>
            </a:r>
            <a:r>
              <a:rPr lang="el-GR" dirty="0" smtClean="0"/>
              <a:t>)</a:t>
            </a:r>
            <a:r>
              <a:rPr lang="en-US" dirty="0" smtClean="0"/>
              <a:t> </a:t>
            </a:r>
            <a:r>
              <a:rPr lang="el-GR" dirty="0" smtClean="0"/>
              <a:t>με άλλα </a:t>
            </a:r>
            <a:r>
              <a:rPr lang="en-US" dirty="0" smtClean="0"/>
              <a:t>container. </a:t>
            </a:r>
          </a:p>
          <a:p>
            <a:pPr lvl="1"/>
            <a:r>
              <a:rPr lang="el-GR" dirty="0" smtClean="0"/>
              <a:t>Καταλαμβάνει χώρο της τάξης των </a:t>
            </a:r>
            <a:r>
              <a:rPr lang="en-US" dirty="0" smtClean="0"/>
              <a:t>MB,</a:t>
            </a:r>
            <a:r>
              <a:rPr lang="el-GR" dirty="0" smtClean="0"/>
              <a:t> πολύ λιγότερο δηλαδή από μια εικονική μηχανή</a:t>
            </a:r>
            <a:r>
              <a:rPr lang="el-GR" dirty="0"/>
              <a:t> </a:t>
            </a:r>
            <a:endParaRPr lang="el-GR" dirty="0" smtClean="0"/>
          </a:p>
          <a:p>
            <a:pPr lvl="1"/>
            <a:r>
              <a:rPr lang="el-GR" dirty="0" smtClean="0"/>
              <a:t>Τα </a:t>
            </a:r>
            <a:r>
              <a:rPr lang="en-US" dirty="0" smtClean="0"/>
              <a:t>container </a:t>
            </a:r>
            <a:r>
              <a:rPr lang="el-GR" dirty="0" smtClean="0"/>
              <a:t>μπορούν να διαχειριστούν περισσότερες εφαρμογές από μια εικονική μηχανή, μειώνοντας των αριθμό των απαιτούμενων </a:t>
            </a:r>
            <a:r>
              <a:rPr lang="en-US" dirty="0" smtClean="0"/>
              <a:t>VM </a:t>
            </a:r>
            <a:r>
              <a:rPr lang="el-GR" dirty="0" smtClean="0"/>
              <a:t>και λειτουργικών συστημάτων. </a:t>
            </a:r>
          </a:p>
        </p:txBody>
      </p:sp>
    </p:spTree>
    <p:extLst>
      <p:ext uri="{BB962C8B-B14F-4D97-AF65-F5344CB8AC3E}">
        <p14:creationId xmlns:p14="http://schemas.microsoft.com/office/powerpoint/2010/main" val="191935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Βιβλιογραφία - Πηγές από το διαδίκτυο</a:t>
            </a:r>
            <a:endParaRPr lang="el-GR" dirty="0"/>
          </a:p>
        </p:txBody>
      </p:sp>
      <p:sp>
        <p:nvSpPr>
          <p:cNvPr id="3" name="Θέση περιεχομένου 2"/>
          <p:cNvSpPr>
            <a:spLocks noGrp="1"/>
          </p:cNvSpPr>
          <p:nvPr>
            <p:ph idx="1"/>
          </p:nvPr>
        </p:nvSpPr>
        <p:spPr/>
        <p:txBody>
          <a:bodyPr/>
          <a:lstStyle/>
          <a:p>
            <a:pPr marL="0" indent="0">
              <a:buNone/>
            </a:pPr>
            <a:r>
              <a:rPr lang="el-GR" dirty="0" smtClean="0"/>
              <a:t>[1]</a:t>
            </a:r>
            <a:r>
              <a:rPr lang="en-US" dirty="0"/>
              <a:t> </a:t>
            </a:r>
            <a:r>
              <a:rPr lang="en-US" dirty="0" smtClean="0">
                <a:hlinkClick r:id="rId2"/>
              </a:rPr>
              <a:t>https</a:t>
            </a:r>
            <a:r>
              <a:rPr lang="en-US" dirty="0">
                <a:hlinkClick r:id="rId2"/>
              </a:rPr>
              <a:t>://kubernetes.io</a:t>
            </a:r>
            <a:r>
              <a:rPr lang="en-US" dirty="0" smtClean="0">
                <a:hlinkClick r:id="rId2"/>
              </a:rPr>
              <a:t>/</a:t>
            </a:r>
            <a:r>
              <a:rPr lang="en-US" dirty="0" smtClean="0"/>
              <a:t> </a:t>
            </a:r>
            <a:r>
              <a:rPr lang="el-GR" dirty="0" smtClean="0"/>
              <a:t> </a:t>
            </a:r>
          </a:p>
          <a:p>
            <a:pPr marL="0" indent="0">
              <a:buNone/>
            </a:pPr>
            <a:r>
              <a:rPr lang="el-GR" dirty="0" smtClean="0"/>
              <a:t>[2] </a:t>
            </a:r>
            <a:r>
              <a:rPr lang="en-US" dirty="0">
                <a:hlinkClick r:id="rId3"/>
              </a:rPr>
              <a:t>https://</a:t>
            </a:r>
            <a:r>
              <a:rPr lang="en-US" dirty="0" smtClean="0">
                <a:hlinkClick r:id="rId3"/>
              </a:rPr>
              <a:t>github.com/kubernetes/community</a:t>
            </a:r>
            <a:r>
              <a:rPr lang="en-US" dirty="0" smtClean="0"/>
              <a:t> </a:t>
            </a:r>
            <a:endParaRPr lang="en-US" dirty="0"/>
          </a:p>
          <a:p>
            <a:pPr marL="0" indent="0">
              <a:buNone/>
            </a:pPr>
            <a:r>
              <a:rPr lang="en-US" dirty="0" smtClean="0"/>
              <a:t>[</a:t>
            </a:r>
            <a:r>
              <a:rPr lang="en-US" dirty="0"/>
              <a:t>3</a:t>
            </a:r>
            <a:r>
              <a:rPr lang="en-US" dirty="0" smtClean="0"/>
              <a:t>] </a:t>
            </a:r>
            <a:r>
              <a:rPr lang="en-US" dirty="0" smtClean="0">
                <a:hlinkClick r:id="rId4"/>
              </a:rPr>
              <a:t>https://cloud.google.com/kubernetes-engine/docs/tutorials/</a:t>
            </a:r>
            <a:r>
              <a:rPr lang="en-US" dirty="0" smtClean="0"/>
              <a:t> </a:t>
            </a:r>
          </a:p>
          <a:p>
            <a:pPr marL="0" indent="0">
              <a:buNone/>
            </a:pPr>
            <a:r>
              <a:rPr lang="en-US" dirty="0"/>
              <a:t>[4] </a:t>
            </a:r>
            <a:r>
              <a:rPr lang="en-US" dirty="0">
                <a:hlinkClick r:id="rId5"/>
              </a:rPr>
              <a:t>https://</a:t>
            </a:r>
            <a:r>
              <a:rPr lang="en-US" dirty="0" smtClean="0">
                <a:hlinkClick r:id="rId5"/>
              </a:rPr>
              <a:t>github.com/GoogleCloudPlatform/kubernetes-engine-samples</a:t>
            </a:r>
            <a:r>
              <a:rPr lang="en-US" dirty="0" smtClean="0"/>
              <a:t> </a:t>
            </a:r>
          </a:p>
          <a:p>
            <a:pPr marL="0" indent="0">
              <a:buNone/>
            </a:pPr>
            <a:r>
              <a:rPr lang="en-US" dirty="0" smtClean="0"/>
              <a:t>[</a:t>
            </a:r>
            <a:r>
              <a:rPr lang="en-US" dirty="0"/>
              <a:t>5</a:t>
            </a:r>
            <a:r>
              <a:rPr lang="en-US" dirty="0" smtClean="0"/>
              <a:t>] </a:t>
            </a:r>
            <a:r>
              <a:rPr lang="en-US" dirty="0">
                <a:hlinkClick r:id="rId6"/>
              </a:rPr>
              <a:t>https://www.docker.com</a:t>
            </a:r>
            <a:r>
              <a:rPr lang="en-US" dirty="0" smtClean="0">
                <a:hlinkClick r:id="rId6"/>
              </a:rPr>
              <a:t>/</a:t>
            </a:r>
            <a:r>
              <a:rPr lang="en-US" dirty="0" smtClean="0"/>
              <a:t> </a:t>
            </a:r>
          </a:p>
          <a:p>
            <a:pPr marL="0" indent="0">
              <a:buNone/>
            </a:pPr>
            <a:r>
              <a:rPr lang="en-US" dirty="0" smtClean="0"/>
              <a:t>[6] </a:t>
            </a:r>
            <a:r>
              <a:rPr lang="en-US" dirty="0">
                <a:hlinkClick r:id="rId7"/>
              </a:rPr>
              <a:t>https://</a:t>
            </a:r>
            <a:r>
              <a:rPr lang="en-US" dirty="0" smtClean="0">
                <a:hlinkClick r:id="rId7"/>
              </a:rPr>
              <a:t>www.digitalocean.com/community/tutorials/an-introduction-to-kubernetes</a:t>
            </a:r>
            <a:r>
              <a:rPr lang="en-US" dirty="0" smtClean="0"/>
              <a:t> </a:t>
            </a:r>
          </a:p>
          <a:p>
            <a:pPr marL="0" indent="0">
              <a:buNone/>
            </a:pPr>
            <a:endParaRPr lang="en-US" dirty="0" smtClean="0"/>
          </a:p>
        </p:txBody>
      </p:sp>
    </p:spTree>
    <p:extLst>
      <p:ext uri="{BB962C8B-B14F-4D97-AF65-F5344CB8AC3E}">
        <p14:creationId xmlns:p14="http://schemas.microsoft.com/office/powerpoint/2010/main" val="353102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Βιβλιογραφία - Πηγές από το διαδίκτυο</a:t>
            </a:r>
            <a:endParaRPr lang="el-GR" dirty="0"/>
          </a:p>
        </p:txBody>
      </p:sp>
      <p:sp>
        <p:nvSpPr>
          <p:cNvPr id="3" name="Θέση περιεχομένου 2"/>
          <p:cNvSpPr>
            <a:spLocks noGrp="1"/>
          </p:cNvSpPr>
          <p:nvPr>
            <p:ph idx="1"/>
          </p:nvPr>
        </p:nvSpPr>
        <p:spPr/>
        <p:txBody>
          <a:bodyPr/>
          <a:lstStyle/>
          <a:p>
            <a:pPr marL="0" indent="0">
              <a:buNone/>
            </a:pPr>
            <a:r>
              <a:rPr lang="en-US" dirty="0" smtClean="0"/>
              <a:t>[7] </a:t>
            </a:r>
            <a:r>
              <a:rPr lang="en-US" dirty="0">
                <a:hlinkClick r:id="rId2"/>
              </a:rPr>
              <a:t>http://www.ivisinfo.gr/articles/virtualization-technology.php</a:t>
            </a:r>
            <a:r>
              <a:rPr lang="en-US" dirty="0"/>
              <a:t> </a:t>
            </a:r>
            <a:endParaRPr lang="en-US" dirty="0" smtClean="0"/>
          </a:p>
          <a:p>
            <a:pPr marL="0" indent="0">
              <a:buNone/>
            </a:pPr>
            <a:r>
              <a:rPr lang="en-US" dirty="0" smtClean="0"/>
              <a:t>[8] </a:t>
            </a:r>
            <a:r>
              <a:rPr lang="en-US" dirty="0">
                <a:hlinkClick r:id="rId3"/>
              </a:rPr>
              <a:t>https://</a:t>
            </a:r>
            <a:r>
              <a:rPr lang="en-US" dirty="0" smtClean="0">
                <a:hlinkClick r:id="rId3"/>
              </a:rPr>
              <a:t>www.cio.com/article/2924995/software/what-are-containers-and-why-do-you-need-them.html</a:t>
            </a:r>
            <a:r>
              <a:rPr lang="en-US" dirty="0" smtClean="0"/>
              <a:t> </a:t>
            </a:r>
          </a:p>
          <a:p>
            <a:pPr marL="0" indent="0">
              <a:buNone/>
            </a:pPr>
            <a:r>
              <a:rPr lang="en-US" dirty="0"/>
              <a:t>[9] </a:t>
            </a:r>
            <a:r>
              <a:rPr lang="en-US" dirty="0" smtClean="0">
                <a:hlinkClick r:id="rId4"/>
              </a:rPr>
              <a:t>https</a:t>
            </a:r>
            <a:r>
              <a:rPr lang="en-US" dirty="0">
                <a:hlinkClick r:id="rId4"/>
              </a:rPr>
              <a:t>://</a:t>
            </a:r>
            <a:r>
              <a:rPr lang="en-US" dirty="0" smtClean="0">
                <a:hlinkClick r:id="rId4"/>
              </a:rPr>
              <a:t>www.youtube.com/watch?v=H-FKBoWTVws</a:t>
            </a:r>
            <a:r>
              <a:rPr lang="en-US" dirty="0" smtClean="0"/>
              <a:t> (</a:t>
            </a:r>
            <a:r>
              <a:rPr lang="en-US" dirty="0" err="1" smtClean="0"/>
              <a:t>Kubernetes</a:t>
            </a:r>
            <a:r>
              <a:rPr lang="en-US" dirty="0" smtClean="0"/>
              <a:t> 101 Workshop: Deploying a Simple Web App onto </a:t>
            </a:r>
            <a:r>
              <a:rPr lang="en-US" dirty="0" err="1" smtClean="0"/>
              <a:t>Kubernetes</a:t>
            </a:r>
            <a:r>
              <a:rPr lang="en-US" dirty="0" smtClean="0"/>
              <a:t>)</a:t>
            </a:r>
          </a:p>
          <a:p>
            <a:pPr marL="0" indent="0">
              <a:buNone/>
            </a:pPr>
            <a:endParaRPr lang="en-US" dirty="0"/>
          </a:p>
        </p:txBody>
      </p:sp>
    </p:spTree>
    <p:extLst>
      <p:ext uri="{BB962C8B-B14F-4D97-AF65-F5344CB8AC3E}">
        <p14:creationId xmlns:p14="http://schemas.microsoft.com/office/powerpoint/2010/main" val="3092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Βιβλιογραφία – Βιβλία</a:t>
            </a:r>
            <a:r>
              <a:rPr lang="en-US" dirty="0" smtClean="0"/>
              <a:t> &amp; </a:t>
            </a:r>
            <a:r>
              <a:rPr lang="el-GR" dirty="0" smtClean="0"/>
              <a:t>Δημοσιεύσεις</a:t>
            </a:r>
            <a:endParaRPr lang="el-GR" dirty="0"/>
          </a:p>
        </p:txBody>
      </p:sp>
      <p:sp>
        <p:nvSpPr>
          <p:cNvPr id="3" name="Θέση περιεχομένου 2"/>
          <p:cNvSpPr>
            <a:spLocks noGrp="1"/>
          </p:cNvSpPr>
          <p:nvPr>
            <p:ph idx="1"/>
          </p:nvPr>
        </p:nvSpPr>
        <p:spPr/>
        <p:txBody>
          <a:bodyPr/>
          <a:lstStyle/>
          <a:p>
            <a:pPr marL="0" indent="0">
              <a:buNone/>
            </a:pPr>
            <a:r>
              <a:rPr lang="el-GR" dirty="0" smtClean="0"/>
              <a:t>[1] </a:t>
            </a:r>
            <a:r>
              <a:rPr lang="en-US" dirty="0" smtClean="0"/>
              <a:t>Brendan Burns, Kelsey Hightower, Joe Beda. </a:t>
            </a:r>
            <a:r>
              <a:rPr lang="en-US" dirty="0" err="1" smtClean="0"/>
              <a:t>Kubernetes</a:t>
            </a:r>
            <a:r>
              <a:rPr lang="en-US" dirty="0" smtClean="0"/>
              <a:t> Up &amp; Running: Dive Into the Future of Infrastructure, O’Reilly Media </a:t>
            </a:r>
            <a:r>
              <a:rPr lang="en-US" dirty="0" err="1" smtClean="0"/>
              <a:t>Inc</a:t>
            </a:r>
            <a:r>
              <a:rPr lang="en-US" dirty="0" smtClean="0"/>
              <a:t>, 2017 </a:t>
            </a:r>
          </a:p>
          <a:p>
            <a:pPr marL="0" indent="0">
              <a:buNone/>
            </a:pPr>
            <a:r>
              <a:rPr lang="en-US" dirty="0" smtClean="0"/>
              <a:t>[2] Christopher Negus, William Henry. </a:t>
            </a:r>
            <a:r>
              <a:rPr lang="en-US" dirty="0" err="1" smtClean="0"/>
              <a:t>Docker</a:t>
            </a:r>
            <a:r>
              <a:rPr lang="en-US" dirty="0" smtClean="0"/>
              <a:t> Containers: Build and Deploy with </a:t>
            </a:r>
            <a:r>
              <a:rPr lang="en-US" dirty="0" err="1" smtClean="0"/>
              <a:t>Kubernetes</a:t>
            </a:r>
            <a:r>
              <a:rPr lang="en-US" dirty="0" smtClean="0"/>
              <a:t>, Flannel, Cockpit and Atomic, Pearson Education, Inc. 2016 </a:t>
            </a:r>
            <a:endParaRPr lang="el-GR" dirty="0" smtClean="0"/>
          </a:p>
          <a:p>
            <a:pPr marL="0" indent="0">
              <a:buNone/>
            </a:pPr>
            <a:r>
              <a:rPr lang="el-GR" dirty="0" smtClean="0"/>
              <a:t>[3] </a:t>
            </a:r>
            <a:r>
              <a:rPr lang="en-US" dirty="0" smtClean="0"/>
              <a:t>Brendan burns, </a:t>
            </a:r>
            <a:r>
              <a:rPr lang="en-US" dirty="0" err="1" smtClean="0"/>
              <a:t>Briant</a:t>
            </a:r>
            <a:r>
              <a:rPr lang="en-US" dirty="0" smtClean="0"/>
              <a:t> Grant, David Oppenheimer, Eric Brewer and John Wilkes, Google Inc., Published in </a:t>
            </a:r>
            <a:r>
              <a:rPr lang="en-US" dirty="0" err="1" smtClean="0"/>
              <a:t>acmqueue</a:t>
            </a:r>
            <a:r>
              <a:rPr lang="en-US" dirty="0" smtClean="0"/>
              <a:t>, Volume 14 Issue 1, January-February 2016</a:t>
            </a:r>
            <a:endParaRPr lang="el-GR" dirty="0"/>
          </a:p>
        </p:txBody>
      </p:sp>
    </p:spTree>
    <p:extLst>
      <p:ext uri="{BB962C8B-B14F-4D97-AF65-F5344CB8AC3E}">
        <p14:creationId xmlns:p14="http://schemas.microsoft.com/office/powerpoint/2010/main" val="374261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Δοχεία </a:t>
            </a:r>
            <a:r>
              <a:rPr lang="en-US" dirty="0" smtClean="0"/>
              <a:t>LXC (Linux Containers)</a:t>
            </a:r>
            <a:endParaRPr lang="el-GR" dirty="0"/>
          </a:p>
        </p:txBody>
      </p:sp>
      <p:sp>
        <p:nvSpPr>
          <p:cNvPr id="3" name="Θέση περιεχομένου 2"/>
          <p:cNvSpPr>
            <a:spLocks noGrp="1"/>
          </p:cNvSpPr>
          <p:nvPr>
            <p:ph idx="1"/>
          </p:nvPr>
        </p:nvSpPr>
        <p:spPr/>
        <p:txBody>
          <a:bodyPr/>
          <a:lstStyle/>
          <a:p>
            <a:r>
              <a:rPr lang="el-GR" dirty="0" smtClean="0"/>
              <a:t>Ελαφριά </a:t>
            </a:r>
            <a:r>
              <a:rPr lang="el-GR" dirty="0" err="1" smtClean="0"/>
              <a:t>εικονικοίηση</a:t>
            </a:r>
            <a:r>
              <a:rPr lang="el-GR" dirty="0" smtClean="0"/>
              <a:t> διεργασιών (</a:t>
            </a:r>
            <a:r>
              <a:rPr lang="en-US" dirty="0" smtClean="0"/>
              <a:t>Lightweight Process Virtualization</a:t>
            </a:r>
            <a:r>
              <a:rPr lang="el-GR" dirty="0" smtClean="0"/>
              <a:t>)</a:t>
            </a:r>
            <a:r>
              <a:rPr lang="en-US" dirty="0" smtClean="0"/>
              <a:t> </a:t>
            </a:r>
          </a:p>
          <a:p>
            <a:r>
              <a:rPr lang="el-GR" dirty="0" smtClean="0"/>
              <a:t>Αφαιρέθηκαν τα περιττά και επαναλαμβανόμενα στοιχεία του εικονικού λειτουργικού συστήματος </a:t>
            </a:r>
          </a:p>
          <a:p>
            <a:r>
              <a:rPr lang="el-GR" dirty="0" smtClean="0"/>
              <a:t>Δημιουργία μιας ελαχιστοποιημένης έκδοσης του λειτουργικού. </a:t>
            </a:r>
          </a:p>
          <a:p>
            <a:r>
              <a:rPr lang="el-GR" dirty="0" smtClean="0"/>
              <a:t>Περιβάλλον </a:t>
            </a:r>
            <a:r>
              <a:rPr lang="en-US" dirty="0" smtClean="0"/>
              <a:t>virtualization </a:t>
            </a:r>
            <a:r>
              <a:rPr lang="el-GR" dirty="0" smtClean="0"/>
              <a:t>στο επίπεδο του λειτουργικού συστήματος και όχι σε επίπεδο υλικού (όπως τα </a:t>
            </a:r>
            <a:r>
              <a:rPr lang="en-US" dirty="0" smtClean="0"/>
              <a:t>VM</a:t>
            </a:r>
            <a:r>
              <a:rPr lang="el-GR" dirty="0" smtClean="0"/>
              <a:t>) </a:t>
            </a:r>
          </a:p>
          <a:p>
            <a:r>
              <a:rPr lang="el-GR" dirty="0" smtClean="0"/>
              <a:t>Ελάχιστες απαιτήσεις πόρων και μεγάλη ταχύτητα στην εκκίνηση</a:t>
            </a:r>
            <a:endParaRPr lang="el-GR" dirty="0"/>
          </a:p>
        </p:txBody>
      </p:sp>
    </p:spTree>
    <p:extLst>
      <p:ext uri="{BB962C8B-B14F-4D97-AF65-F5344CB8AC3E}">
        <p14:creationId xmlns:p14="http://schemas.microsoft.com/office/powerpoint/2010/main" val="253144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ίνακας κιμωλίας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72_TF02804846_TF02804846" id="{09341B8A-20E0-461C-8D95-8FE2515812E5}" vid="{9FC04176-C68E-4144-909D-A2FFB9344BEE}"/>
    </a:ext>
  </a:extLst>
</a:theme>
</file>

<file path=ppt/theme/theme2.xml><?xml version="1.0" encoding="utf-8"?>
<a:theme xmlns:a="http://schemas.openxmlformats.org/drawingml/2006/main" name="Θέμα του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Εκπαιδευτική παρουσίαση σε πίνακα κιμωλίας (ευρεία οθόνη)</Template>
  <TotalTime>1529</TotalTime>
  <Words>4589</Words>
  <Application>Microsoft Office PowerPoint</Application>
  <PresentationFormat>Προσαρμογή</PresentationFormat>
  <Paragraphs>418</Paragraphs>
  <Slides>82</Slides>
  <Notes>56</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82</vt:i4>
      </vt:variant>
    </vt:vector>
  </HeadingPairs>
  <TitlesOfParts>
    <vt:vector size="86" baseType="lpstr">
      <vt:lpstr>Arial</vt:lpstr>
      <vt:lpstr>Consolas</vt:lpstr>
      <vt:lpstr>Corbel</vt:lpstr>
      <vt:lpstr>Πίνακας κιμωλίας 16x9</vt:lpstr>
      <vt:lpstr>Kubernetes</vt:lpstr>
      <vt:lpstr>Παρουσίαση του PowerPoint</vt:lpstr>
      <vt:lpstr>Περιεχόμενα </vt:lpstr>
      <vt:lpstr>Εισαγωγή</vt:lpstr>
      <vt:lpstr> Εισαγωγή</vt:lpstr>
      <vt:lpstr>VMs vs Containers</vt:lpstr>
      <vt:lpstr>Εικονική μηχανή</vt:lpstr>
      <vt:lpstr>Container</vt:lpstr>
      <vt:lpstr>Δοχεία LXC (Linux Containers)</vt:lpstr>
      <vt:lpstr>Docker</vt:lpstr>
      <vt:lpstr>Γιατί τελικά χρησιμοποιούμε containers;  </vt:lpstr>
      <vt:lpstr>Kubernetes</vt:lpstr>
      <vt:lpstr>Τι είναι το Kubernetes</vt:lpstr>
      <vt:lpstr>Βασικές αρχές του Kubernetes project </vt:lpstr>
      <vt:lpstr>Πώς λειτουργεί το Kubernetes</vt:lpstr>
      <vt:lpstr>Αρχιτεκτονική Kubernetes</vt:lpstr>
      <vt:lpstr>Συστατικά στοιχεία ενός Kubernetes Cluster</vt:lpstr>
      <vt:lpstr>Kubernetes Objects</vt:lpstr>
      <vt:lpstr>Kubernetes Objects</vt:lpstr>
      <vt:lpstr>Pod</vt:lpstr>
      <vt:lpstr>Service</vt:lpstr>
      <vt:lpstr>Volume και Namespace</vt:lpstr>
      <vt:lpstr>Kubernetes Control Plane</vt:lpstr>
      <vt:lpstr>Node (minion)</vt:lpstr>
      <vt:lpstr>Master Components</vt:lpstr>
      <vt:lpstr>Δημιουργία ενός Kubernetes Cluster στο Google Cloud Platform</vt:lpstr>
      <vt:lpstr>Πριν τη δημιουργία</vt:lpstr>
      <vt:lpstr>Δημιουργία νέου Project</vt:lpstr>
      <vt:lpstr>Ενεργοποίηση του Kubernetes Engine API</vt:lpstr>
      <vt:lpstr>Ενεργοποίηση του Kubernetes Engine API</vt:lpstr>
      <vt:lpstr>Δημιουργία ενός νέου cluster</vt:lpstr>
      <vt:lpstr>Επιλογές δημιουργίας cluster</vt:lpstr>
      <vt:lpstr>Επιλογές δημιουργίας νέου cluster - Κλωνοποίηση</vt:lpstr>
      <vt:lpstr>Επιλογές Δημιουργίας νέου cluster – Standard Cluster</vt:lpstr>
      <vt:lpstr>Επιλογές Δημιουργίας νέου cluster – Your first cluster</vt:lpstr>
      <vt:lpstr>Επιλογές Δημιουργίας νέου cluster – Your first cluster</vt:lpstr>
      <vt:lpstr>Επιλογές δημιουργίας νέου cluster – CPU Intensive Applications και Memory Intensive Applications</vt:lpstr>
      <vt:lpstr>Επιλογές δημιουργίας νέου cluster – GPU Accelerated Computing και Highly Available</vt:lpstr>
      <vt:lpstr>Δημιουργία του πρώτου μας cluster - Ρυθμίσεις</vt:lpstr>
      <vt:lpstr>Δημιουργία του πρώτου μας cluster - Ρυθμίσεις</vt:lpstr>
      <vt:lpstr>Δημιουργία του πρώτου μας cluster - Ρυθμίσεις</vt:lpstr>
      <vt:lpstr>Δημιουργία του πρώτου μας cluster - Ρυθμίσεις για προχωρημένους</vt:lpstr>
      <vt:lpstr>Δημιουργία του πρώτου μας cluster - Ρυθμίσεις για προχωρημένους</vt:lpstr>
      <vt:lpstr>Δημιουργία του πρώτου μας cluster</vt:lpstr>
      <vt:lpstr>Επισκόπηση του cluster</vt:lpstr>
      <vt:lpstr>Επισκόπηση του cluster - Details</vt:lpstr>
      <vt:lpstr>Επισκόπηση του cluster - Storage </vt:lpstr>
      <vt:lpstr>Επισκόπηση του cluster - Nodes</vt:lpstr>
      <vt:lpstr>Σύνδεση με το cluster</vt:lpstr>
      <vt:lpstr>Σύνδεση με το cluster </vt:lpstr>
      <vt:lpstr>Σύνδεση με το cluster</vt:lpstr>
      <vt:lpstr>Η εγγραφή kubeconfig</vt:lpstr>
      <vt:lpstr>Εργασία με το cluster</vt:lpstr>
      <vt:lpstr>Βασικές εντολές</vt:lpstr>
      <vt:lpstr>Περιγραφή ενός κόμβου</vt:lpstr>
      <vt:lpstr>Περιγραφή ενός κόμβου</vt:lpstr>
      <vt:lpstr>Δημιουργία αντικειμένου namespace</vt:lpstr>
      <vt:lpstr>Δημιουργία context</vt:lpstr>
      <vt:lpstr>Deployment web-εφαρμογής στο Kubernetes</vt:lpstr>
      <vt:lpstr>Deployment μιας απλής εφαρμογής στο cluster</vt:lpstr>
      <vt:lpstr>Τα βήματα που ακολουθούνται </vt:lpstr>
      <vt:lpstr>Βήμα 1 - Δημιουργία του container image</vt:lpstr>
      <vt:lpstr>Βήμα 1 - Δημιουργία του container image</vt:lpstr>
      <vt:lpstr>Βήμα 1 – Δημιουργία του container image</vt:lpstr>
      <vt:lpstr>Βήμα 1 – Δημιουργία του container image</vt:lpstr>
      <vt:lpstr>Βήμα 2 – Ανέβασμα του container image στο Container Registry</vt:lpstr>
      <vt:lpstr>Βήμα 3 - Τρέξιμο του container τοπικά (Προαιρετικά)</vt:lpstr>
      <vt:lpstr>Βήμα 4 – Δημιουργία ή σύνδεση Kubernetes cluster</vt:lpstr>
      <vt:lpstr>Βήμα 5 – Deployment της εφαρμογής</vt:lpstr>
      <vt:lpstr>Βήμα 5 – Deployment της εφαρμογής</vt:lpstr>
      <vt:lpstr>Βήμα 6 – Έκθεση της εφαρμογής στο διαδίκτυο</vt:lpstr>
      <vt:lpstr>Βήμα 6 – Έκθεση της εφαρμογής στο διαδίκτυο</vt:lpstr>
      <vt:lpstr>Βήμα 7 – Επέκταση (scale-up) της εφαρμογής</vt:lpstr>
      <vt:lpstr>Βήμα 7 – Επέκταση (scale-up) της εφαρμογής</vt:lpstr>
      <vt:lpstr>Βήμα 8 – Deployment μιας νέας έκδοσης της εφαρμογής </vt:lpstr>
      <vt:lpstr>Βήμα 8 – Deployment μιας νέας έκδοσης της εφαρμογής </vt:lpstr>
      <vt:lpstr>Επισκόπηση του deployment με το GUI του Google Kubernetes Engine</vt:lpstr>
      <vt:lpstr>Απομάκρυνση πόρων από το σύστημα</vt:lpstr>
      <vt:lpstr>Βιβλιογραφία</vt:lpstr>
      <vt:lpstr>Βιβλιογραφία - Πηγές από το διαδίκτυο</vt:lpstr>
      <vt:lpstr>Βιβλιογραφία - Πηγές από το διαδίκτυο</vt:lpstr>
      <vt:lpstr>Βιβλιογραφία – Βιβλία &amp; Δημοσιεύσεις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Διάταξη τίτλου</dc:title>
  <dc:creator>Χρήστης των Windows</dc:creator>
  <cp:lastModifiedBy>Χρήστης των Windows</cp:lastModifiedBy>
  <cp:revision>246</cp:revision>
  <dcterms:created xsi:type="dcterms:W3CDTF">2018-12-06T19:24:57Z</dcterms:created>
  <dcterms:modified xsi:type="dcterms:W3CDTF">2018-12-10T20:43:44Z</dcterms:modified>
</cp:coreProperties>
</file>